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258" r:id="rId6"/>
    <p:sldId id="265" r:id="rId7"/>
    <p:sldId id="260" r:id="rId8"/>
    <p:sldId id="267" r:id="rId9"/>
    <p:sldId id="268" r:id="rId10"/>
    <p:sldId id="294" r:id="rId11"/>
    <p:sldId id="270" r:id="rId12"/>
    <p:sldId id="272" r:id="rId13"/>
    <p:sldId id="283" r:id="rId14"/>
    <p:sldId id="285" r:id="rId15"/>
    <p:sldId id="286" r:id="rId16"/>
    <p:sldId id="288" r:id="rId17"/>
    <p:sldId id="287" r:id="rId18"/>
    <p:sldId id="273" r:id="rId19"/>
    <p:sldId id="274" r:id="rId20"/>
    <p:sldId id="291" r:id="rId21"/>
    <p:sldId id="279" r:id="rId22"/>
    <p:sldId id="276" r:id="rId23"/>
    <p:sldId id="280" r:id="rId24"/>
    <p:sldId id="275" r:id="rId25"/>
    <p:sldId id="292" r:id="rId26"/>
    <p:sldId id="262" r:id="rId27"/>
    <p:sldId id="271" r:id="rId28"/>
    <p:sldId id="293"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0082"/>
    <a:srgbClr val="C666B1"/>
    <a:srgbClr val="2C90C3"/>
    <a:srgbClr val="53BC66"/>
    <a:srgbClr val="0A5DAC"/>
    <a:srgbClr val="DE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693AA-DDB0-4907-9608-FA2F7AF4D3D6}" v="8" dt="2023-02-27T16:44:34.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86" autoAdjust="0"/>
  </p:normalViewPr>
  <p:slideViewPr>
    <p:cSldViewPr snapToGrid="0">
      <p:cViewPr varScale="1">
        <p:scale>
          <a:sx n="64" d="100"/>
          <a:sy n="64" d="100"/>
        </p:scale>
        <p:origin x="1426"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Zotica" userId="24aa3132-c3c5-48c8-acfc-6b7e74c83e9a" providerId="ADAL" clId="{0C9693AA-DDB0-4907-9608-FA2F7AF4D3D6}"/>
    <pc:docChg chg="custSel modSld">
      <pc:chgData name="Cristina Zotica" userId="24aa3132-c3c5-48c8-acfc-6b7e74c83e9a" providerId="ADAL" clId="{0C9693AA-DDB0-4907-9608-FA2F7AF4D3D6}" dt="2023-02-27T16:44:55.122" v="92" actId="20577"/>
      <pc:docMkLst>
        <pc:docMk/>
      </pc:docMkLst>
      <pc:sldChg chg="modNotesTx">
        <pc:chgData name="Cristina Zotica" userId="24aa3132-c3c5-48c8-acfc-6b7e74c83e9a" providerId="ADAL" clId="{0C9693AA-DDB0-4907-9608-FA2F7AF4D3D6}" dt="2023-02-27T16:42:14.208" v="22" actId="6549"/>
        <pc:sldMkLst>
          <pc:docMk/>
          <pc:sldMk cId="1370578999" sldId="260"/>
        </pc:sldMkLst>
      </pc:sldChg>
      <pc:sldChg chg="modSp mod">
        <pc:chgData name="Cristina Zotica" userId="24aa3132-c3c5-48c8-acfc-6b7e74c83e9a" providerId="ADAL" clId="{0C9693AA-DDB0-4907-9608-FA2F7AF4D3D6}" dt="2023-02-27T16:44:55.122" v="92" actId="20577"/>
        <pc:sldMkLst>
          <pc:docMk/>
          <pc:sldMk cId="3456945551" sldId="262"/>
        </pc:sldMkLst>
        <pc:spChg chg="mod">
          <ac:chgData name="Cristina Zotica" userId="24aa3132-c3c5-48c8-acfc-6b7e74c83e9a" providerId="ADAL" clId="{0C9693AA-DDB0-4907-9608-FA2F7AF4D3D6}" dt="2023-02-27T16:44:55.122" v="92" actId="20577"/>
          <ac:spMkLst>
            <pc:docMk/>
            <pc:sldMk cId="3456945551" sldId="262"/>
            <ac:spMk id="9" creationId="{F45A9A43-FB4E-8D13-A483-8AA340C7DDCE}"/>
          </ac:spMkLst>
        </pc:spChg>
      </pc:sldChg>
      <pc:sldChg chg="modNotesTx">
        <pc:chgData name="Cristina Zotica" userId="24aa3132-c3c5-48c8-acfc-6b7e74c83e9a" providerId="ADAL" clId="{0C9693AA-DDB0-4907-9608-FA2F7AF4D3D6}" dt="2023-02-27T16:42:25.378" v="24" actId="6549"/>
        <pc:sldMkLst>
          <pc:docMk/>
          <pc:sldMk cId="1832611970" sldId="270"/>
        </pc:sldMkLst>
      </pc:sldChg>
      <pc:sldChg chg="modSp mod modNotesTx">
        <pc:chgData name="Cristina Zotica" userId="24aa3132-c3c5-48c8-acfc-6b7e74c83e9a" providerId="ADAL" clId="{0C9693AA-DDB0-4907-9608-FA2F7AF4D3D6}" dt="2023-02-27T16:43:02.170" v="33" actId="20577"/>
        <pc:sldMkLst>
          <pc:docMk/>
          <pc:sldMk cId="196581023" sldId="272"/>
        </pc:sldMkLst>
        <pc:spChg chg="mod">
          <ac:chgData name="Cristina Zotica" userId="24aa3132-c3c5-48c8-acfc-6b7e74c83e9a" providerId="ADAL" clId="{0C9693AA-DDB0-4907-9608-FA2F7AF4D3D6}" dt="2023-02-27T16:43:02.170" v="33" actId="20577"/>
          <ac:spMkLst>
            <pc:docMk/>
            <pc:sldMk cId="196581023" sldId="272"/>
            <ac:spMk id="25" creationId="{788AF016-8FA0-AFAD-9E7F-4FCC6927A110}"/>
          </ac:spMkLst>
        </pc:spChg>
      </pc:sldChg>
      <pc:sldChg chg="modSp mod">
        <pc:chgData name="Cristina Zotica" userId="24aa3132-c3c5-48c8-acfc-6b7e74c83e9a" providerId="ADAL" clId="{0C9693AA-DDB0-4907-9608-FA2F7AF4D3D6}" dt="2023-02-27T16:44:16.724" v="79" actId="20577"/>
        <pc:sldMkLst>
          <pc:docMk/>
          <pc:sldMk cId="1318938393" sldId="273"/>
        </pc:sldMkLst>
        <pc:spChg chg="mod">
          <ac:chgData name="Cristina Zotica" userId="24aa3132-c3c5-48c8-acfc-6b7e74c83e9a" providerId="ADAL" clId="{0C9693AA-DDB0-4907-9608-FA2F7AF4D3D6}" dt="2023-02-27T16:44:16.724" v="79" actId="20577"/>
          <ac:spMkLst>
            <pc:docMk/>
            <pc:sldMk cId="1318938393" sldId="273"/>
            <ac:spMk id="28" creationId="{C3CEFD6D-5775-DFBC-EB0D-DAFE1682350F}"/>
          </ac:spMkLst>
        </pc:spChg>
      </pc:sldChg>
      <pc:sldChg chg="modNotesTx">
        <pc:chgData name="Cristina Zotica" userId="24aa3132-c3c5-48c8-acfc-6b7e74c83e9a" providerId="ADAL" clId="{0C9693AA-DDB0-4907-9608-FA2F7AF4D3D6}" dt="2023-02-27T16:44:25.999" v="80" actId="20577"/>
        <pc:sldMkLst>
          <pc:docMk/>
          <pc:sldMk cId="124095773" sldId="274"/>
        </pc:sldMkLst>
      </pc:sldChg>
      <pc:sldChg chg="modSp">
        <pc:chgData name="Cristina Zotica" userId="24aa3132-c3c5-48c8-acfc-6b7e74c83e9a" providerId="ADAL" clId="{0C9693AA-DDB0-4907-9608-FA2F7AF4D3D6}" dt="2023-02-27T16:44:34.835" v="86" actId="20577"/>
        <pc:sldMkLst>
          <pc:docMk/>
          <pc:sldMk cId="4219746609" sldId="276"/>
        </pc:sldMkLst>
        <pc:spChg chg="mod">
          <ac:chgData name="Cristina Zotica" userId="24aa3132-c3c5-48c8-acfc-6b7e74c83e9a" providerId="ADAL" clId="{0C9693AA-DDB0-4907-9608-FA2F7AF4D3D6}" dt="2023-02-27T16:44:34.835" v="86" actId="20577"/>
          <ac:spMkLst>
            <pc:docMk/>
            <pc:sldMk cId="4219746609" sldId="276"/>
            <ac:spMk id="47" creationId="{314C14B8-F686-FE24-2BF7-576D9B663C67}"/>
          </ac:spMkLst>
        </pc:spChg>
      </pc:sldChg>
      <pc:sldChg chg="modSp mod modNotesTx">
        <pc:chgData name="Cristina Zotica" userId="24aa3132-c3c5-48c8-acfc-6b7e74c83e9a" providerId="ADAL" clId="{0C9693AA-DDB0-4907-9608-FA2F7AF4D3D6}" dt="2023-02-27T16:43:13.673" v="40" actId="20577"/>
        <pc:sldMkLst>
          <pc:docMk/>
          <pc:sldMk cId="1501910414" sldId="283"/>
        </pc:sldMkLst>
        <pc:spChg chg="mod">
          <ac:chgData name="Cristina Zotica" userId="24aa3132-c3c5-48c8-acfc-6b7e74c83e9a" providerId="ADAL" clId="{0C9693AA-DDB0-4907-9608-FA2F7AF4D3D6}" dt="2023-02-27T16:43:10.822" v="39" actId="20577"/>
          <ac:spMkLst>
            <pc:docMk/>
            <pc:sldMk cId="1501910414" sldId="283"/>
            <ac:spMk id="25" creationId="{788AF016-8FA0-AFAD-9E7F-4FCC6927A110}"/>
          </ac:spMkLst>
        </pc:spChg>
      </pc:sldChg>
      <pc:sldChg chg="modSp mod modNotesTx">
        <pc:chgData name="Cristina Zotica" userId="24aa3132-c3c5-48c8-acfc-6b7e74c83e9a" providerId="ADAL" clId="{0C9693AA-DDB0-4907-9608-FA2F7AF4D3D6}" dt="2023-02-27T16:43:29.580" v="47" actId="20577"/>
        <pc:sldMkLst>
          <pc:docMk/>
          <pc:sldMk cId="2971723276" sldId="285"/>
        </pc:sldMkLst>
        <pc:spChg chg="mod">
          <ac:chgData name="Cristina Zotica" userId="24aa3132-c3c5-48c8-acfc-6b7e74c83e9a" providerId="ADAL" clId="{0C9693AA-DDB0-4907-9608-FA2F7AF4D3D6}" dt="2023-02-27T16:43:29.580" v="47" actId="20577"/>
          <ac:spMkLst>
            <pc:docMk/>
            <pc:sldMk cId="2971723276" sldId="285"/>
            <ac:spMk id="25" creationId="{788AF016-8FA0-AFAD-9E7F-4FCC6927A110}"/>
          </ac:spMkLst>
        </pc:spChg>
      </pc:sldChg>
      <pc:sldChg chg="modSp mod">
        <pc:chgData name="Cristina Zotica" userId="24aa3132-c3c5-48c8-acfc-6b7e74c83e9a" providerId="ADAL" clId="{0C9693AA-DDB0-4907-9608-FA2F7AF4D3D6}" dt="2023-02-27T16:43:39.676" v="57" actId="20577"/>
        <pc:sldMkLst>
          <pc:docMk/>
          <pc:sldMk cId="1982625694" sldId="286"/>
        </pc:sldMkLst>
        <pc:spChg chg="mod">
          <ac:chgData name="Cristina Zotica" userId="24aa3132-c3c5-48c8-acfc-6b7e74c83e9a" providerId="ADAL" clId="{0C9693AA-DDB0-4907-9608-FA2F7AF4D3D6}" dt="2023-02-27T16:43:39.676" v="57" actId="20577"/>
          <ac:spMkLst>
            <pc:docMk/>
            <pc:sldMk cId="1982625694" sldId="286"/>
            <ac:spMk id="28" creationId="{C3CEFD6D-5775-DFBC-EB0D-DAFE1682350F}"/>
          </ac:spMkLst>
        </pc:spChg>
      </pc:sldChg>
      <pc:sldChg chg="modSp mod">
        <pc:chgData name="Cristina Zotica" userId="24aa3132-c3c5-48c8-acfc-6b7e74c83e9a" providerId="ADAL" clId="{0C9693AA-DDB0-4907-9608-FA2F7AF4D3D6}" dt="2023-02-27T16:43:58.612" v="69" actId="20577"/>
        <pc:sldMkLst>
          <pc:docMk/>
          <pc:sldMk cId="614329884" sldId="287"/>
        </pc:sldMkLst>
        <pc:spChg chg="mod">
          <ac:chgData name="Cristina Zotica" userId="24aa3132-c3c5-48c8-acfc-6b7e74c83e9a" providerId="ADAL" clId="{0C9693AA-DDB0-4907-9608-FA2F7AF4D3D6}" dt="2023-02-27T16:43:58.612" v="69" actId="20577"/>
          <ac:spMkLst>
            <pc:docMk/>
            <pc:sldMk cId="614329884" sldId="287"/>
            <ac:spMk id="38" creationId="{68DFD444-F5B8-3B80-FD6E-644821657DF6}"/>
          </ac:spMkLst>
        </pc:spChg>
      </pc:sldChg>
      <pc:sldChg chg="modSp mod">
        <pc:chgData name="Cristina Zotica" userId="24aa3132-c3c5-48c8-acfc-6b7e74c83e9a" providerId="ADAL" clId="{0C9693AA-DDB0-4907-9608-FA2F7AF4D3D6}" dt="2023-02-27T16:43:52.356" v="63" actId="20577"/>
        <pc:sldMkLst>
          <pc:docMk/>
          <pc:sldMk cId="4007124520" sldId="288"/>
        </pc:sldMkLst>
        <pc:spChg chg="mod">
          <ac:chgData name="Cristina Zotica" userId="24aa3132-c3c5-48c8-acfc-6b7e74c83e9a" providerId="ADAL" clId="{0C9693AA-DDB0-4907-9608-FA2F7AF4D3D6}" dt="2023-02-27T16:43:52.356" v="63" actId="20577"/>
          <ac:spMkLst>
            <pc:docMk/>
            <pc:sldMk cId="4007124520" sldId="288"/>
            <ac:spMk id="28" creationId="{C3CEFD6D-5775-DFBC-EB0D-DAFE1682350F}"/>
          </ac:spMkLst>
        </pc:spChg>
      </pc:sldChg>
      <pc:sldChg chg="modSp mod modNotesTx">
        <pc:chgData name="Cristina Zotica" userId="24aa3132-c3c5-48c8-acfc-6b7e74c83e9a" providerId="ADAL" clId="{0C9693AA-DDB0-4907-9608-FA2F7AF4D3D6}" dt="2023-02-27T16:42:20.211" v="23" actId="6549"/>
        <pc:sldMkLst>
          <pc:docMk/>
          <pc:sldMk cId="829053140" sldId="294"/>
        </pc:sldMkLst>
        <pc:spChg chg="mod">
          <ac:chgData name="Cristina Zotica" userId="24aa3132-c3c5-48c8-acfc-6b7e74c83e9a" providerId="ADAL" clId="{0C9693AA-DDB0-4907-9608-FA2F7AF4D3D6}" dt="2023-02-27T16:41:58.648" v="21" actId="20577"/>
          <ac:spMkLst>
            <pc:docMk/>
            <pc:sldMk cId="829053140" sldId="294"/>
            <ac:spMk id="12" creationId="{918236E1-E7EC-C1F9-6839-DE3DAB3553E2}"/>
          </ac:spMkLst>
        </pc:spChg>
        <pc:graphicFrameChg chg="mod">
          <ac:chgData name="Cristina Zotica" userId="24aa3132-c3c5-48c8-acfc-6b7e74c83e9a" providerId="ADAL" clId="{0C9693AA-DDB0-4907-9608-FA2F7AF4D3D6}" dt="2023-02-27T16:41:22.158" v="1" actId="167"/>
          <ac:graphicFrameMkLst>
            <pc:docMk/>
            <pc:sldMk cId="829053140" sldId="294"/>
            <ac:graphicFrameMk id="2" creationId="{77CBE26C-7D98-2E58-F6A1-D05C4B0EB7A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8AC48-14EE-4996-B401-325CD091D22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99DE005-1C47-4C9F-BBA5-59D27AEB1498}">
      <dgm:prSet/>
      <dgm:spPr/>
      <dgm:t>
        <a:bodyPr/>
        <a:lstStyle/>
        <a:p>
          <a:pPr>
            <a:lnSpc>
              <a:spcPct val="100000"/>
            </a:lnSpc>
          </a:pPr>
          <a:r>
            <a:rPr lang="nb-NO" dirty="0">
              <a:solidFill>
                <a:srgbClr val="002060"/>
              </a:solidFill>
            </a:rPr>
            <a:t>Big data </a:t>
          </a:r>
          <a:endParaRPr lang="en-US" dirty="0">
            <a:solidFill>
              <a:srgbClr val="002060"/>
            </a:solidFill>
          </a:endParaRPr>
        </a:p>
      </dgm:t>
    </dgm:pt>
    <dgm:pt modelId="{45632261-F69A-4348-9DEB-521779DEC300}" type="parTrans" cxnId="{4C0A61AC-6AC3-4AEA-93AD-70C14F5C2D03}">
      <dgm:prSet/>
      <dgm:spPr/>
      <dgm:t>
        <a:bodyPr/>
        <a:lstStyle/>
        <a:p>
          <a:endParaRPr lang="en-US"/>
        </a:p>
      </dgm:t>
    </dgm:pt>
    <dgm:pt modelId="{94CC4F6D-9372-41CA-876E-108E2A619A8C}" type="sibTrans" cxnId="{4C0A61AC-6AC3-4AEA-93AD-70C14F5C2D03}">
      <dgm:prSet/>
      <dgm:spPr/>
      <dgm:t>
        <a:bodyPr/>
        <a:lstStyle/>
        <a:p>
          <a:endParaRPr lang="en-US"/>
        </a:p>
      </dgm:t>
    </dgm:pt>
    <dgm:pt modelId="{D3267178-2775-4F36-8CAB-40B28A65DBBD}">
      <dgm:prSet/>
      <dgm:spPr/>
      <dgm:t>
        <a:bodyPr/>
        <a:lstStyle/>
        <a:p>
          <a:pPr>
            <a:lnSpc>
              <a:spcPct val="100000"/>
            </a:lnSpc>
          </a:pPr>
          <a:r>
            <a:rPr lang="nb-NO" dirty="0">
              <a:solidFill>
                <a:srgbClr val="002060"/>
              </a:solidFill>
            </a:rPr>
            <a:t>Data </a:t>
          </a:r>
          <a:r>
            <a:rPr lang="nb-NO" dirty="0" err="1">
              <a:solidFill>
                <a:srgbClr val="002060"/>
              </a:solidFill>
            </a:rPr>
            <a:t>analytics</a:t>
          </a:r>
          <a:endParaRPr lang="en-US" dirty="0">
            <a:solidFill>
              <a:srgbClr val="002060"/>
            </a:solidFill>
          </a:endParaRPr>
        </a:p>
      </dgm:t>
    </dgm:pt>
    <dgm:pt modelId="{55605F94-C962-4E91-A1BB-2325F4D6D8CE}" type="parTrans" cxnId="{32035CE2-EC60-447A-A032-515661E9E69B}">
      <dgm:prSet/>
      <dgm:spPr/>
      <dgm:t>
        <a:bodyPr/>
        <a:lstStyle/>
        <a:p>
          <a:endParaRPr lang="en-US"/>
        </a:p>
      </dgm:t>
    </dgm:pt>
    <dgm:pt modelId="{DCE07A1F-845C-4511-BFD9-1829004D2B13}" type="sibTrans" cxnId="{32035CE2-EC60-447A-A032-515661E9E69B}">
      <dgm:prSet/>
      <dgm:spPr/>
      <dgm:t>
        <a:bodyPr/>
        <a:lstStyle/>
        <a:p>
          <a:endParaRPr lang="en-US"/>
        </a:p>
      </dgm:t>
    </dgm:pt>
    <dgm:pt modelId="{27B94D34-4CA4-491C-ACCD-CB81A7C9BE0E}">
      <dgm:prSet/>
      <dgm:spPr/>
      <dgm:t>
        <a:bodyPr/>
        <a:lstStyle/>
        <a:p>
          <a:pPr>
            <a:lnSpc>
              <a:spcPct val="100000"/>
            </a:lnSpc>
          </a:pPr>
          <a:r>
            <a:rPr lang="nb-NO" dirty="0">
              <a:solidFill>
                <a:srgbClr val="002060"/>
              </a:solidFill>
            </a:rPr>
            <a:t>Machine </a:t>
          </a:r>
          <a:r>
            <a:rPr lang="nb-NO" dirty="0" err="1">
              <a:solidFill>
                <a:srgbClr val="002060"/>
              </a:solidFill>
            </a:rPr>
            <a:t>learning</a:t>
          </a:r>
          <a:endParaRPr lang="en-US" dirty="0">
            <a:solidFill>
              <a:srgbClr val="002060"/>
            </a:solidFill>
          </a:endParaRPr>
        </a:p>
      </dgm:t>
    </dgm:pt>
    <dgm:pt modelId="{91B08BF2-0369-4978-9D58-AEEA6B1946B8}" type="parTrans" cxnId="{8A7E6D11-8F18-4D9B-837B-35F0069177AC}">
      <dgm:prSet/>
      <dgm:spPr/>
      <dgm:t>
        <a:bodyPr/>
        <a:lstStyle/>
        <a:p>
          <a:endParaRPr lang="en-US"/>
        </a:p>
      </dgm:t>
    </dgm:pt>
    <dgm:pt modelId="{320F6B3D-9D36-4DC0-8EFA-BAD215EC008C}" type="sibTrans" cxnId="{8A7E6D11-8F18-4D9B-837B-35F0069177AC}">
      <dgm:prSet/>
      <dgm:spPr/>
      <dgm:t>
        <a:bodyPr/>
        <a:lstStyle/>
        <a:p>
          <a:endParaRPr lang="en-US"/>
        </a:p>
      </dgm:t>
    </dgm:pt>
    <dgm:pt modelId="{74411F57-02C8-4E52-B97D-2594075781D9}" type="pres">
      <dgm:prSet presAssocID="{F078AC48-14EE-4996-B401-325CD091D22E}" presName="root" presStyleCnt="0">
        <dgm:presLayoutVars>
          <dgm:dir/>
          <dgm:resizeHandles val="exact"/>
        </dgm:presLayoutVars>
      </dgm:prSet>
      <dgm:spPr/>
    </dgm:pt>
    <dgm:pt modelId="{1B96652E-C09A-48AE-BB7D-A230DE30B8EA}" type="pres">
      <dgm:prSet presAssocID="{299DE005-1C47-4C9F-BBA5-59D27AEB1498}" presName="compNode" presStyleCnt="0"/>
      <dgm:spPr/>
    </dgm:pt>
    <dgm:pt modelId="{466ACCDB-5E4B-4AC1-9960-8A1C2FFEF9FC}" type="pres">
      <dgm:prSet presAssocID="{299DE005-1C47-4C9F-BBA5-59D27AEB14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F1B6589F-D490-4A9A-AF99-EDC386751B82}" type="pres">
      <dgm:prSet presAssocID="{299DE005-1C47-4C9F-BBA5-59D27AEB1498}" presName="spaceRect" presStyleCnt="0"/>
      <dgm:spPr/>
    </dgm:pt>
    <dgm:pt modelId="{843D155B-8EE4-4EA3-AF8C-1EE174E5694E}" type="pres">
      <dgm:prSet presAssocID="{299DE005-1C47-4C9F-BBA5-59D27AEB1498}" presName="textRect" presStyleLbl="revTx" presStyleIdx="0" presStyleCnt="3" custLinFactNeighborX="-1243" custLinFactNeighborY="-10646">
        <dgm:presLayoutVars>
          <dgm:chMax val="1"/>
          <dgm:chPref val="1"/>
        </dgm:presLayoutVars>
      </dgm:prSet>
      <dgm:spPr/>
    </dgm:pt>
    <dgm:pt modelId="{7F5D1A62-D348-4E28-95FE-A78E0A762EBB}" type="pres">
      <dgm:prSet presAssocID="{94CC4F6D-9372-41CA-876E-108E2A619A8C}" presName="sibTrans" presStyleCnt="0"/>
      <dgm:spPr/>
    </dgm:pt>
    <dgm:pt modelId="{76927CB2-47A0-4289-9DEE-B5960DC819C2}" type="pres">
      <dgm:prSet presAssocID="{D3267178-2775-4F36-8CAB-40B28A65DBBD}" presName="compNode" presStyleCnt="0"/>
      <dgm:spPr/>
    </dgm:pt>
    <dgm:pt modelId="{2B72A042-8653-42FE-AE85-6F003CF0A564}" type="pres">
      <dgm:prSet presAssocID="{D3267178-2775-4F36-8CAB-40B28A65DB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B0ED9642-4521-4272-B518-8FE735A0F18D}" type="pres">
      <dgm:prSet presAssocID="{D3267178-2775-4F36-8CAB-40B28A65DBBD}" presName="spaceRect" presStyleCnt="0"/>
      <dgm:spPr/>
    </dgm:pt>
    <dgm:pt modelId="{75A328F9-3C71-4650-9248-18F01F29AF22}" type="pres">
      <dgm:prSet presAssocID="{D3267178-2775-4F36-8CAB-40B28A65DBBD}" presName="textRect" presStyleLbl="revTx" presStyleIdx="1" presStyleCnt="3">
        <dgm:presLayoutVars>
          <dgm:chMax val="1"/>
          <dgm:chPref val="1"/>
        </dgm:presLayoutVars>
      </dgm:prSet>
      <dgm:spPr/>
    </dgm:pt>
    <dgm:pt modelId="{E99FAAD3-B8F4-4DE1-84ED-E705F72F82CD}" type="pres">
      <dgm:prSet presAssocID="{DCE07A1F-845C-4511-BFD9-1829004D2B13}" presName="sibTrans" presStyleCnt="0"/>
      <dgm:spPr/>
    </dgm:pt>
    <dgm:pt modelId="{58AB34A5-928B-401D-BEAB-B6C578E6F6B0}" type="pres">
      <dgm:prSet presAssocID="{27B94D34-4CA4-491C-ACCD-CB81A7C9BE0E}" presName="compNode" presStyleCnt="0"/>
      <dgm:spPr/>
    </dgm:pt>
    <dgm:pt modelId="{9058CAD4-8A8D-4DF7-AC03-6BDD7C060B95}" type="pres">
      <dgm:prSet presAssocID="{27B94D34-4CA4-491C-ACCD-CB81A7C9BE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4726D348-D396-4810-9C62-C6F7CFFDB57F}" type="pres">
      <dgm:prSet presAssocID="{27B94D34-4CA4-491C-ACCD-CB81A7C9BE0E}" presName="spaceRect" presStyleCnt="0"/>
      <dgm:spPr/>
    </dgm:pt>
    <dgm:pt modelId="{84B0521C-9E9C-47CF-8FAB-AA0A76789A9D}" type="pres">
      <dgm:prSet presAssocID="{27B94D34-4CA4-491C-ACCD-CB81A7C9BE0E}" presName="textRect" presStyleLbl="revTx" presStyleIdx="2" presStyleCnt="3">
        <dgm:presLayoutVars>
          <dgm:chMax val="1"/>
          <dgm:chPref val="1"/>
        </dgm:presLayoutVars>
      </dgm:prSet>
      <dgm:spPr/>
    </dgm:pt>
  </dgm:ptLst>
  <dgm:cxnLst>
    <dgm:cxn modelId="{8A7E6D11-8F18-4D9B-837B-35F0069177AC}" srcId="{F078AC48-14EE-4996-B401-325CD091D22E}" destId="{27B94D34-4CA4-491C-ACCD-CB81A7C9BE0E}" srcOrd="2" destOrd="0" parTransId="{91B08BF2-0369-4978-9D58-AEEA6B1946B8}" sibTransId="{320F6B3D-9D36-4DC0-8EFA-BAD215EC008C}"/>
    <dgm:cxn modelId="{F05D6163-024C-4FAB-B99F-FCBBDA51AB3F}" type="presOf" srcId="{F078AC48-14EE-4996-B401-325CD091D22E}" destId="{74411F57-02C8-4E52-B97D-2594075781D9}" srcOrd="0" destOrd="0" presId="urn:microsoft.com/office/officeart/2018/2/layout/IconLabelList"/>
    <dgm:cxn modelId="{1E075868-BAB4-4571-85AA-02BC109328CB}" type="presOf" srcId="{27B94D34-4CA4-491C-ACCD-CB81A7C9BE0E}" destId="{84B0521C-9E9C-47CF-8FAB-AA0A76789A9D}" srcOrd="0" destOrd="0" presId="urn:microsoft.com/office/officeart/2018/2/layout/IconLabelList"/>
    <dgm:cxn modelId="{EF0B897F-CE58-44AC-A43D-D2C0E0B10C60}" type="presOf" srcId="{D3267178-2775-4F36-8CAB-40B28A65DBBD}" destId="{75A328F9-3C71-4650-9248-18F01F29AF22}" srcOrd="0" destOrd="0" presId="urn:microsoft.com/office/officeart/2018/2/layout/IconLabelList"/>
    <dgm:cxn modelId="{4C0A61AC-6AC3-4AEA-93AD-70C14F5C2D03}" srcId="{F078AC48-14EE-4996-B401-325CD091D22E}" destId="{299DE005-1C47-4C9F-BBA5-59D27AEB1498}" srcOrd="0" destOrd="0" parTransId="{45632261-F69A-4348-9DEB-521779DEC300}" sibTransId="{94CC4F6D-9372-41CA-876E-108E2A619A8C}"/>
    <dgm:cxn modelId="{32035CE2-EC60-447A-A032-515661E9E69B}" srcId="{F078AC48-14EE-4996-B401-325CD091D22E}" destId="{D3267178-2775-4F36-8CAB-40B28A65DBBD}" srcOrd="1" destOrd="0" parTransId="{55605F94-C962-4E91-A1BB-2325F4D6D8CE}" sibTransId="{DCE07A1F-845C-4511-BFD9-1829004D2B13}"/>
    <dgm:cxn modelId="{947667FD-552B-4D1B-932B-E93D4A5A49D2}" type="presOf" srcId="{299DE005-1C47-4C9F-BBA5-59D27AEB1498}" destId="{843D155B-8EE4-4EA3-AF8C-1EE174E5694E}" srcOrd="0" destOrd="0" presId="urn:microsoft.com/office/officeart/2018/2/layout/IconLabelList"/>
    <dgm:cxn modelId="{F49256E1-6519-4D74-A6E1-C48880034ACE}" type="presParOf" srcId="{74411F57-02C8-4E52-B97D-2594075781D9}" destId="{1B96652E-C09A-48AE-BB7D-A230DE30B8EA}" srcOrd="0" destOrd="0" presId="urn:microsoft.com/office/officeart/2018/2/layout/IconLabelList"/>
    <dgm:cxn modelId="{E2176F64-1F8E-4668-90A2-11A2FC4FAE47}" type="presParOf" srcId="{1B96652E-C09A-48AE-BB7D-A230DE30B8EA}" destId="{466ACCDB-5E4B-4AC1-9960-8A1C2FFEF9FC}" srcOrd="0" destOrd="0" presId="urn:microsoft.com/office/officeart/2018/2/layout/IconLabelList"/>
    <dgm:cxn modelId="{F6F66122-F4E5-4416-9AA8-6E1F408AA107}" type="presParOf" srcId="{1B96652E-C09A-48AE-BB7D-A230DE30B8EA}" destId="{F1B6589F-D490-4A9A-AF99-EDC386751B82}" srcOrd="1" destOrd="0" presId="urn:microsoft.com/office/officeart/2018/2/layout/IconLabelList"/>
    <dgm:cxn modelId="{9D764D90-9DDC-4CA3-8D43-F691688749AF}" type="presParOf" srcId="{1B96652E-C09A-48AE-BB7D-A230DE30B8EA}" destId="{843D155B-8EE4-4EA3-AF8C-1EE174E5694E}" srcOrd="2" destOrd="0" presId="urn:microsoft.com/office/officeart/2018/2/layout/IconLabelList"/>
    <dgm:cxn modelId="{A295B71F-CF6A-4937-86D0-B3A7206EFAD2}" type="presParOf" srcId="{74411F57-02C8-4E52-B97D-2594075781D9}" destId="{7F5D1A62-D348-4E28-95FE-A78E0A762EBB}" srcOrd="1" destOrd="0" presId="urn:microsoft.com/office/officeart/2018/2/layout/IconLabelList"/>
    <dgm:cxn modelId="{07AA2ED0-BFC9-4AEA-BCA4-203D9D8BE359}" type="presParOf" srcId="{74411F57-02C8-4E52-B97D-2594075781D9}" destId="{76927CB2-47A0-4289-9DEE-B5960DC819C2}" srcOrd="2" destOrd="0" presId="urn:microsoft.com/office/officeart/2018/2/layout/IconLabelList"/>
    <dgm:cxn modelId="{C414CB47-4A0F-4FEB-9DB0-4FDA35929060}" type="presParOf" srcId="{76927CB2-47A0-4289-9DEE-B5960DC819C2}" destId="{2B72A042-8653-42FE-AE85-6F003CF0A564}" srcOrd="0" destOrd="0" presId="urn:microsoft.com/office/officeart/2018/2/layout/IconLabelList"/>
    <dgm:cxn modelId="{1CC820A2-8888-4C0E-A5E2-1C1FC29B8142}" type="presParOf" srcId="{76927CB2-47A0-4289-9DEE-B5960DC819C2}" destId="{B0ED9642-4521-4272-B518-8FE735A0F18D}" srcOrd="1" destOrd="0" presId="urn:microsoft.com/office/officeart/2018/2/layout/IconLabelList"/>
    <dgm:cxn modelId="{AB0BC7A6-E7DC-4ABF-B790-ACD0CEBE2B50}" type="presParOf" srcId="{76927CB2-47A0-4289-9DEE-B5960DC819C2}" destId="{75A328F9-3C71-4650-9248-18F01F29AF22}" srcOrd="2" destOrd="0" presId="urn:microsoft.com/office/officeart/2018/2/layout/IconLabelList"/>
    <dgm:cxn modelId="{BCB8F47C-BE2F-40C5-9AC9-7762E530BC0C}" type="presParOf" srcId="{74411F57-02C8-4E52-B97D-2594075781D9}" destId="{E99FAAD3-B8F4-4DE1-84ED-E705F72F82CD}" srcOrd="3" destOrd="0" presId="urn:microsoft.com/office/officeart/2018/2/layout/IconLabelList"/>
    <dgm:cxn modelId="{A63B8FC5-64D4-43B1-A8C7-930569E594F7}" type="presParOf" srcId="{74411F57-02C8-4E52-B97D-2594075781D9}" destId="{58AB34A5-928B-401D-BEAB-B6C578E6F6B0}" srcOrd="4" destOrd="0" presId="urn:microsoft.com/office/officeart/2018/2/layout/IconLabelList"/>
    <dgm:cxn modelId="{A878EFA0-F583-4AA8-86F2-9263BF41E8DD}" type="presParOf" srcId="{58AB34A5-928B-401D-BEAB-B6C578E6F6B0}" destId="{9058CAD4-8A8D-4DF7-AC03-6BDD7C060B95}" srcOrd="0" destOrd="0" presId="urn:microsoft.com/office/officeart/2018/2/layout/IconLabelList"/>
    <dgm:cxn modelId="{798963CD-688A-4EB3-AE46-24096394F765}" type="presParOf" srcId="{58AB34A5-928B-401D-BEAB-B6C578E6F6B0}" destId="{4726D348-D396-4810-9C62-C6F7CFFDB57F}" srcOrd="1" destOrd="0" presId="urn:microsoft.com/office/officeart/2018/2/layout/IconLabelList"/>
    <dgm:cxn modelId="{D24333C4-3170-457D-A524-C69E52768290}" type="presParOf" srcId="{58AB34A5-928B-401D-BEAB-B6C578E6F6B0}" destId="{84B0521C-9E9C-47CF-8FAB-AA0A76789A9D}"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37326-5726-40E8-81FE-2F7A4E276A5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72E8145-6626-4B46-90F3-B449AF6B6E41}">
      <dgm:prSet phldrT="[Text]"/>
      <dgm:spPr>
        <a:solidFill>
          <a:srgbClr val="2C90C3"/>
        </a:solidFill>
        <a:ln>
          <a:solidFill>
            <a:srgbClr val="2C90C3"/>
          </a:solidFill>
        </a:ln>
      </dgm:spPr>
      <dgm:t>
        <a:bodyPr/>
        <a:lstStyle/>
        <a:p>
          <a:r>
            <a:rPr lang="en-US" dirty="0"/>
            <a:t>Datasets preparation</a:t>
          </a:r>
        </a:p>
      </dgm:t>
    </dgm:pt>
    <dgm:pt modelId="{8889271D-A04B-4090-ACAF-6296756C60B6}" type="parTrans" cxnId="{A6DFDE20-622B-4F48-8032-FB09E1B67B7D}">
      <dgm:prSet/>
      <dgm:spPr/>
      <dgm:t>
        <a:bodyPr/>
        <a:lstStyle/>
        <a:p>
          <a:endParaRPr lang="en-US"/>
        </a:p>
      </dgm:t>
    </dgm:pt>
    <dgm:pt modelId="{C6D7BEE3-0F01-47CB-BCBB-E8ED7E328AE3}" type="sibTrans" cxnId="{A6DFDE20-622B-4F48-8032-FB09E1B67B7D}">
      <dgm:prSet/>
      <dgm:spPr/>
      <dgm:t>
        <a:bodyPr/>
        <a:lstStyle/>
        <a:p>
          <a:endParaRPr lang="en-US"/>
        </a:p>
      </dgm:t>
    </dgm:pt>
    <dgm:pt modelId="{60B34703-47E7-49BE-90D6-C1BE85C27CD3}">
      <dgm:prSet phldrT="[Text]"/>
      <dgm:spPr>
        <a:solidFill>
          <a:srgbClr val="2C90C3"/>
        </a:solidFill>
        <a:ln>
          <a:solidFill>
            <a:srgbClr val="2C90C3"/>
          </a:solidFill>
        </a:ln>
      </dgm:spPr>
      <dgm:t>
        <a:bodyPr/>
        <a:lstStyle/>
        <a:p>
          <a:r>
            <a:rPr lang="en-US" dirty="0"/>
            <a:t>Data preprocessing</a:t>
          </a:r>
        </a:p>
      </dgm:t>
    </dgm:pt>
    <dgm:pt modelId="{379A855B-B635-4974-8683-BF3B0963370E}" type="parTrans" cxnId="{ED1CA4FB-0AB8-4D19-B7F6-30EC7FE42424}">
      <dgm:prSet/>
      <dgm:spPr/>
      <dgm:t>
        <a:bodyPr/>
        <a:lstStyle/>
        <a:p>
          <a:endParaRPr lang="en-US"/>
        </a:p>
      </dgm:t>
    </dgm:pt>
    <dgm:pt modelId="{BBB2C7FD-E8E6-4147-AEA3-DAC60BBB89A5}" type="sibTrans" cxnId="{ED1CA4FB-0AB8-4D19-B7F6-30EC7FE42424}">
      <dgm:prSet/>
      <dgm:spPr/>
      <dgm:t>
        <a:bodyPr/>
        <a:lstStyle/>
        <a:p>
          <a:endParaRPr lang="en-US"/>
        </a:p>
      </dgm:t>
    </dgm:pt>
    <dgm:pt modelId="{76F51CCA-C82B-44A0-BB7E-E561E910692E}">
      <dgm:prSet phldrT="[Text]"/>
      <dgm:spPr>
        <a:solidFill>
          <a:srgbClr val="2C90C3"/>
        </a:solidFill>
        <a:ln>
          <a:solidFill>
            <a:srgbClr val="2C90C3"/>
          </a:solidFill>
        </a:ln>
      </dgm:spPr>
      <dgm:t>
        <a:bodyPr/>
        <a:lstStyle/>
        <a:p>
          <a:r>
            <a:rPr lang="en-US" dirty="0"/>
            <a:t>Machine learning algorithms</a:t>
          </a:r>
        </a:p>
      </dgm:t>
    </dgm:pt>
    <dgm:pt modelId="{D445A1ED-B024-4C72-99B9-ABD598FC28CB}" type="parTrans" cxnId="{C439BC28-6252-44F7-BF12-69A1B1A11630}">
      <dgm:prSet/>
      <dgm:spPr/>
      <dgm:t>
        <a:bodyPr/>
        <a:lstStyle/>
        <a:p>
          <a:endParaRPr lang="en-US"/>
        </a:p>
      </dgm:t>
    </dgm:pt>
    <dgm:pt modelId="{F8CC62AE-956F-441E-96AE-3F9C2C72B144}" type="sibTrans" cxnId="{C439BC28-6252-44F7-BF12-69A1B1A11630}">
      <dgm:prSet/>
      <dgm:spPr/>
      <dgm:t>
        <a:bodyPr/>
        <a:lstStyle/>
        <a:p>
          <a:endParaRPr lang="en-US"/>
        </a:p>
      </dgm:t>
    </dgm:pt>
    <dgm:pt modelId="{AF791114-7E4B-40C5-A332-D62B4470E04F}">
      <dgm:prSet/>
      <dgm:spPr>
        <a:solidFill>
          <a:srgbClr val="2C90C3"/>
        </a:solidFill>
        <a:ln>
          <a:solidFill>
            <a:srgbClr val="2C90C3"/>
          </a:solidFill>
        </a:ln>
      </dgm:spPr>
      <dgm:t>
        <a:bodyPr/>
        <a:lstStyle/>
        <a:p>
          <a:r>
            <a:rPr lang="en-US" dirty="0"/>
            <a:t>Decision making</a:t>
          </a:r>
        </a:p>
      </dgm:t>
    </dgm:pt>
    <dgm:pt modelId="{F95FC204-C503-4D37-825E-1BD425C2C2B6}" type="parTrans" cxnId="{31561688-3601-4DF9-8926-7D72B1F99DBE}">
      <dgm:prSet/>
      <dgm:spPr/>
      <dgm:t>
        <a:bodyPr/>
        <a:lstStyle/>
        <a:p>
          <a:endParaRPr lang="en-US"/>
        </a:p>
      </dgm:t>
    </dgm:pt>
    <dgm:pt modelId="{95C337F6-7EE9-4C7F-994A-E12B16A663AD}" type="sibTrans" cxnId="{31561688-3601-4DF9-8926-7D72B1F99DBE}">
      <dgm:prSet/>
      <dgm:spPr/>
      <dgm:t>
        <a:bodyPr/>
        <a:lstStyle/>
        <a:p>
          <a:endParaRPr lang="en-US"/>
        </a:p>
      </dgm:t>
    </dgm:pt>
    <dgm:pt modelId="{BF52EA92-B062-4373-B9E8-7E09F6128445}">
      <dgm:prSet/>
      <dgm:spPr/>
      <dgm:t>
        <a:bodyPr/>
        <a:lstStyle/>
        <a:p>
          <a:r>
            <a:rPr lang="en-US" dirty="0">
              <a:solidFill>
                <a:srgbClr val="002060"/>
              </a:solidFill>
            </a:rPr>
            <a:t>extract best data from process historians and samples</a:t>
          </a:r>
        </a:p>
      </dgm:t>
    </dgm:pt>
    <dgm:pt modelId="{01EB0696-11FA-49F6-B421-238608B91B33}" type="parTrans" cxnId="{7AB3A84A-4462-4540-948D-964275F1FAE3}">
      <dgm:prSet/>
      <dgm:spPr/>
      <dgm:t>
        <a:bodyPr/>
        <a:lstStyle/>
        <a:p>
          <a:endParaRPr lang="en-US"/>
        </a:p>
      </dgm:t>
    </dgm:pt>
    <dgm:pt modelId="{48D35396-C534-429C-BFBF-B7FA17FAA006}" type="sibTrans" cxnId="{7AB3A84A-4462-4540-948D-964275F1FAE3}">
      <dgm:prSet/>
      <dgm:spPr/>
      <dgm:t>
        <a:bodyPr/>
        <a:lstStyle/>
        <a:p>
          <a:endParaRPr lang="en-US"/>
        </a:p>
      </dgm:t>
    </dgm:pt>
    <dgm:pt modelId="{1A1DE548-F83A-4F9C-B0A4-DE7EB2E4795A}">
      <dgm:prSet/>
      <dgm:spPr/>
      <dgm:t>
        <a:bodyPr/>
        <a:lstStyle/>
        <a:p>
          <a:r>
            <a:rPr lang="en-US" dirty="0">
              <a:solidFill>
                <a:srgbClr val="002060"/>
              </a:solidFill>
            </a:rPr>
            <a:t>model selection</a:t>
          </a:r>
        </a:p>
      </dgm:t>
    </dgm:pt>
    <dgm:pt modelId="{28C1B488-7622-42C6-BF66-13BF147D1239}" type="parTrans" cxnId="{2F753AA2-5F05-45FD-AEFA-3AB015BB733E}">
      <dgm:prSet/>
      <dgm:spPr/>
      <dgm:t>
        <a:bodyPr/>
        <a:lstStyle/>
        <a:p>
          <a:endParaRPr lang="en-US"/>
        </a:p>
      </dgm:t>
    </dgm:pt>
    <dgm:pt modelId="{4EAC63ED-F95A-4BDA-A0E3-D26123E74508}" type="sibTrans" cxnId="{2F753AA2-5F05-45FD-AEFA-3AB015BB733E}">
      <dgm:prSet/>
      <dgm:spPr/>
      <dgm:t>
        <a:bodyPr/>
        <a:lstStyle/>
        <a:p>
          <a:endParaRPr lang="en-US"/>
        </a:p>
      </dgm:t>
    </dgm:pt>
    <dgm:pt modelId="{52D8873C-F7C4-4E85-9201-E4AF31BFFB3E}">
      <dgm:prSet/>
      <dgm:spPr/>
      <dgm:t>
        <a:bodyPr/>
        <a:lstStyle/>
        <a:p>
          <a:r>
            <a:rPr lang="en-US" dirty="0">
              <a:solidFill>
                <a:srgbClr val="002060"/>
              </a:solidFill>
            </a:rPr>
            <a:t>outlier detection</a:t>
          </a:r>
        </a:p>
      </dgm:t>
    </dgm:pt>
    <dgm:pt modelId="{058AA949-1EF2-4DCF-B0C0-4D6F1B0F7F18}" type="parTrans" cxnId="{CF1E39FB-E3E0-4F0E-93FE-10CB295EADC6}">
      <dgm:prSet/>
      <dgm:spPr/>
      <dgm:t>
        <a:bodyPr/>
        <a:lstStyle/>
        <a:p>
          <a:endParaRPr lang="en-US"/>
        </a:p>
      </dgm:t>
    </dgm:pt>
    <dgm:pt modelId="{D583A5F2-72EE-4902-B1DF-5BDF6862254C}" type="sibTrans" cxnId="{CF1E39FB-E3E0-4F0E-93FE-10CB295EADC6}">
      <dgm:prSet/>
      <dgm:spPr/>
      <dgm:t>
        <a:bodyPr/>
        <a:lstStyle/>
        <a:p>
          <a:endParaRPr lang="en-US"/>
        </a:p>
      </dgm:t>
    </dgm:pt>
    <dgm:pt modelId="{1DCB4940-E9E6-4744-89BF-A3ACE9343749}">
      <dgm:prSet/>
      <dgm:spPr/>
      <dgm:t>
        <a:bodyPr/>
        <a:lstStyle/>
        <a:p>
          <a:endParaRPr lang="en-US" dirty="0"/>
        </a:p>
      </dgm:t>
    </dgm:pt>
    <dgm:pt modelId="{7756CDDB-EBE7-4A96-B392-1AA0134909D1}" type="parTrans" cxnId="{BB99369A-3322-499A-8F0E-A9AAAA5C1717}">
      <dgm:prSet/>
      <dgm:spPr/>
      <dgm:t>
        <a:bodyPr/>
        <a:lstStyle/>
        <a:p>
          <a:endParaRPr lang="en-US"/>
        </a:p>
      </dgm:t>
    </dgm:pt>
    <dgm:pt modelId="{42BC5693-C0A2-476D-98F6-2525519C0FB7}" type="sibTrans" cxnId="{BB99369A-3322-499A-8F0E-A9AAAA5C1717}">
      <dgm:prSet/>
      <dgm:spPr/>
      <dgm:t>
        <a:bodyPr/>
        <a:lstStyle/>
        <a:p>
          <a:endParaRPr lang="en-US"/>
        </a:p>
      </dgm:t>
    </dgm:pt>
    <dgm:pt modelId="{1E819906-A0AD-4312-8FCC-3F104A978C65}">
      <dgm:prSet/>
      <dgm:spPr/>
      <dgm:t>
        <a:bodyPr/>
        <a:lstStyle/>
        <a:p>
          <a:r>
            <a:rPr lang="en-US" dirty="0">
              <a:solidFill>
                <a:srgbClr val="002060"/>
              </a:solidFill>
            </a:rPr>
            <a:t>improve quality of data</a:t>
          </a:r>
        </a:p>
      </dgm:t>
    </dgm:pt>
    <dgm:pt modelId="{BBCFD0D4-9C07-45C0-8FED-2EECE89CD3B8}" type="parTrans" cxnId="{6D1C9CF7-6435-481E-9BB1-BD387C340620}">
      <dgm:prSet/>
      <dgm:spPr/>
      <dgm:t>
        <a:bodyPr/>
        <a:lstStyle/>
        <a:p>
          <a:endParaRPr lang="en-US"/>
        </a:p>
      </dgm:t>
    </dgm:pt>
    <dgm:pt modelId="{AD0A382F-9734-4B55-B906-F099E73767DF}" type="sibTrans" cxnId="{6D1C9CF7-6435-481E-9BB1-BD387C340620}">
      <dgm:prSet/>
      <dgm:spPr/>
      <dgm:t>
        <a:bodyPr/>
        <a:lstStyle/>
        <a:p>
          <a:endParaRPr lang="en-US"/>
        </a:p>
      </dgm:t>
    </dgm:pt>
    <dgm:pt modelId="{C249A93D-43A1-4C59-B14E-9537EDEB9121}">
      <dgm:prSet/>
      <dgm:spPr/>
      <dgm:t>
        <a:bodyPr/>
        <a:lstStyle/>
        <a:p>
          <a:r>
            <a:rPr lang="en-US" dirty="0">
              <a:solidFill>
                <a:srgbClr val="002060"/>
              </a:solidFill>
            </a:rPr>
            <a:t>information extraction</a:t>
          </a:r>
        </a:p>
      </dgm:t>
    </dgm:pt>
    <dgm:pt modelId="{0444D5B0-65FE-4153-A55A-49385E0354DE}" type="parTrans" cxnId="{C146E083-4C57-4A94-A710-680FD03E4C76}">
      <dgm:prSet/>
      <dgm:spPr/>
      <dgm:t>
        <a:bodyPr/>
        <a:lstStyle/>
        <a:p>
          <a:endParaRPr lang="en-US"/>
        </a:p>
      </dgm:t>
    </dgm:pt>
    <dgm:pt modelId="{46D8C81A-1A76-4309-9869-AF20D0F86A9E}" type="sibTrans" cxnId="{C146E083-4C57-4A94-A710-680FD03E4C76}">
      <dgm:prSet/>
      <dgm:spPr/>
      <dgm:t>
        <a:bodyPr/>
        <a:lstStyle/>
        <a:p>
          <a:endParaRPr lang="en-US"/>
        </a:p>
      </dgm:t>
    </dgm:pt>
    <dgm:pt modelId="{9019A84E-2AC9-4E5C-A011-8B3E3C56248D}">
      <dgm:prSet/>
      <dgm:spPr/>
      <dgm:t>
        <a:bodyPr/>
        <a:lstStyle/>
        <a:p>
          <a:endParaRPr lang="en-US" dirty="0"/>
        </a:p>
      </dgm:t>
    </dgm:pt>
    <dgm:pt modelId="{1B539AA2-B23A-463D-A637-B204E6C46F9E}" type="parTrans" cxnId="{41C31F44-7F11-44E5-AA82-FDF9A3F5C7C7}">
      <dgm:prSet/>
      <dgm:spPr/>
      <dgm:t>
        <a:bodyPr/>
        <a:lstStyle/>
        <a:p>
          <a:endParaRPr lang="en-US"/>
        </a:p>
      </dgm:t>
    </dgm:pt>
    <dgm:pt modelId="{4CBF51CE-2B11-49B0-A23A-AAE992BB7B5F}" type="sibTrans" cxnId="{41C31F44-7F11-44E5-AA82-FDF9A3F5C7C7}">
      <dgm:prSet/>
      <dgm:spPr/>
      <dgm:t>
        <a:bodyPr/>
        <a:lstStyle/>
        <a:p>
          <a:endParaRPr lang="en-US"/>
        </a:p>
      </dgm:t>
    </dgm:pt>
    <dgm:pt modelId="{832AD6A3-0C6E-4353-97B6-DF962552A5B8}">
      <dgm:prSet/>
      <dgm:spPr/>
      <dgm:t>
        <a:bodyPr/>
        <a:lstStyle/>
        <a:p>
          <a:r>
            <a:rPr lang="en-US" dirty="0">
              <a:solidFill>
                <a:srgbClr val="002060"/>
              </a:solidFill>
            </a:rPr>
            <a:t>prediction</a:t>
          </a:r>
        </a:p>
      </dgm:t>
    </dgm:pt>
    <dgm:pt modelId="{262F8B01-06A3-4E8E-9917-F75FA19280B8}" type="parTrans" cxnId="{B63DAFC9-A2DA-482B-87DF-6E45CDA7435B}">
      <dgm:prSet/>
      <dgm:spPr/>
      <dgm:t>
        <a:bodyPr/>
        <a:lstStyle/>
        <a:p>
          <a:endParaRPr lang="en-US"/>
        </a:p>
      </dgm:t>
    </dgm:pt>
    <dgm:pt modelId="{C6E54691-562B-4E41-B41A-83D7577BDC76}" type="sibTrans" cxnId="{B63DAFC9-A2DA-482B-87DF-6E45CDA7435B}">
      <dgm:prSet/>
      <dgm:spPr/>
      <dgm:t>
        <a:bodyPr/>
        <a:lstStyle/>
        <a:p>
          <a:endParaRPr lang="en-US"/>
        </a:p>
      </dgm:t>
    </dgm:pt>
    <dgm:pt modelId="{2DEDB2F7-6159-444E-B355-93CAD4CF3961}">
      <dgm:prSet/>
      <dgm:spPr/>
      <dgm:t>
        <a:bodyPr/>
        <a:lstStyle/>
        <a:p>
          <a:endParaRPr lang="en-US" dirty="0"/>
        </a:p>
      </dgm:t>
    </dgm:pt>
    <dgm:pt modelId="{C1D13E20-7476-4165-8761-813EC4BC9BC9}" type="parTrans" cxnId="{302FB561-460C-4F64-97AF-F399573B1E1E}">
      <dgm:prSet/>
      <dgm:spPr/>
      <dgm:t>
        <a:bodyPr/>
        <a:lstStyle/>
        <a:p>
          <a:endParaRPr lang="en-US"/>
        </a:p>
      </dgm:t>
    </dgm:pt>
    <dgm:pt modelId="{7B701788-6637-484A-A8FF-C6ACE05CA93C}" type="sibTrans" cxnId="{302FB561-460C-4F64-97AF-F399573B1E1E}">
      <dgm:prSet/>
      <dgm:spPr/>
      <dgm:t>
        <a:bodyPr/>
        <a:lstStyle/>
        <a:p>
          <a:endParaRPr lang="en-US"/>
        </a:p>
      </dgm:t>
    </dgm:pt>
    <dgm:pt modelId="{D10D4ECD-E747-4EC3-B10C-164E7C7CD78D}" type="pres">
      <dgm:prSet presAssocID="{41737326-5726-40E8-81FE-2F7A4E276A51}" presName="Name0" presStyleCnt="0">
        <dgm:presLayoutVars>
          <dgm:dir/>
          <dgm:animLvl val="lvl"/>
          <dgm:resizeHandles val="exact"/>
        </dgm:presLayoutVars>
      </dgm:prSet>
      <dgm:spPr/>
    </dgm:pt>
    <dgm:pt modelId="{ED68F215-9CB8-49FB-8A0A-473703623788}" type="pres">
      <dgm:prSet presAssocID="{272E8145-6626-4B46-90F3-B449AF6B6E41}" presName="composite" presStyleCnt="0"/>
      <dgm:spPr/>
    </dgm:pt>
    <dgm:pt modelId="{D8A39FD9-F5BB-4CCA-BE89-0B6F9396054C}" type="pres">
      <dgm:prSet presAssocID="{272E8145-6626-4B46-90F3-B449AF6B6E41}" presName="parTx" presStyleLbl="node1" presStyleIdx="0" presStyleCnt="4">
        <dgm:presLayoutVars>
          <dgm:chMax val="0"/>
          <dgm:chPref val="0"/>
          <dgm:bulletEnabled val="1"/>
        </dgm:presLayoutVars>
      </dgm:prSet>
      <dgm:spPr/>
    </dgm:pt>
    <dgm:pt modelId="{BBB14703-177F-4CB9-9C18-53261205D50E}" type="pres">
      <dgm:prSet presAssocID="{272E8145-6626-4B46-90F3-B449AF6B6E41}" presName="desTx" presStyleLbl="revTx" presStyleIdx="0" presStyleCnt="3">
        <dgm:presLayoutVars>
          <dgm:bulletEnabled val="1"/>
        </dgm:presLayoutVars>
      </dgm:prSet>
      <dgm:spPr/>
    </dgm:pt>
    <dgm:pt modelId="{577C13BD-C67C-465F-A60D-E7AFF2501879}" type="pres">
      <dgm:prSet presAssocID="{C6D7BEE3-0F01-47CB-BCBB-E8ED7E328AE3}" presName="space" presStyleCnt="0"/>
      <dgm:spPr/>
    </dgm:pt>
    <dgm:pt modelId="{0C14C755-4EF4-4C04-A0E1-EF3DB9598072}" type="pres">
      <dgm:prSet presAssocID="{60B34703-47E7-49BE-90D6-C1BE85C27CD3}" presName="composite" presStyleCnt="0"/>
      <dgm:spPr/>
    </dgm:pt>
    <dgm:pt modelId="{1A63F538-A75F-4436-9EA6-3E753A7225A0}" type="pres">
      <dgm:prSet presAssocID="{60B34703-47E7-49BE-90D6-C1BE85C27CD3}" presName="parTx" presStyleLbl="node1" presStyleIdx="1" presStyleCnt="4">
        <dgm:presLayoutVars>
          <dgm:chMax val="0"/>
          <dgm:chPref val="0"/>
          <dgm:bulletEnabled val="1"/>
        </dgm:presLayoutVars>
      </dgm:prSet>
      <dgm:spPr/>
    </dgm:pt>
    <dgm:pt modelId="{C89BBFDC-35F8-41E1-BEF3-1DAC4B48C41C}" type="pres">
      <dgm:prSet presAssocID="{60B34703-47E7-49BE-90D6-C1BE85C27CD3}" presName="desTx" presStyleLbl="revTx" presStyleIdx="1" presStyleCnt="3">
        <dgm:presLayoutVars>
          <dgm:bulletEnabled val="1"/>
        </dgm:presLayoutVars>
      </dgm:prSet>
      <dgm:spPr/>
    </dgm:pt>
    <dgm:pt modelId="{DD1F525B-6237-4DD5-ADC1-91C53545A286}" type="pres">
      <dgm:prSet presAssocID="{BBB2C7FD-E8E6-4147-AEA3-DAC60BBB89A5}" presName="space" presStyleCnt="0"/>
      <dgm:spPr/>
    </dgm:pt>
    <dgm:pt modelId="{E14B7D45-51FB-4E10-945B-21C240D67945}" type="pres">
      <dgm:prSet presAssocID="{76F51CCA-C82B-44A0-BB7E-E561E910692E}" presName="composite" presStyleCnt="0"/>
      <dgm:spPr/>
    </dgm:pt>
    <dgm:pt modelId="{3E070A47-7BE6-4033-AD9C-3F82EE51E3D4}" type="pres">
      <dgm:prSet presAssocID="{76F51CCA-C82B-44A0-BB7E-E561E910692E}" presName="parTx" presStyleLbl="node1" presStyleIdx="2" presStyleCnt="4">
        <dgm:presLayoutVars>
          <dgm:chMax val="0"/>
          <dgm:chPref val="0"/>
          <dgm:bulletEnabled val="1"/>
        </dgm:presLayoutVars>
      </dgm:prSet>
      <dgm:spPr/>
    </dgm:pt>
    <dgm:pt modelId="{3ABF6677-47A3-4AEA-9AFC-E555DB480AE3}" type="pres">
      <dgm:prSet presAssocID="{76F51CCA-C82B-44A0-BB7E-E561E910692E}" presName="desTx" presStyleLbl="revTx" presStyleIdx="2" presStyleCnt="3">
        <dgm:presLayoutVars>
          <dgm:bulletEnabled val="1"/>
        </dgm:presLayoutVars>
      </dgm:prSet>
      <dgm:spPr/>
    </dgm:pt>
    <dgm:pt modelId="{174EA4FD-F295-457E-9CC7-1CA9C14F39DB}" type="pres">
      <dgm:prSet presAssocID="{F8CC62AE-956F-441E-96AE-3F9C2C72B144}" presName="space" presStyleCnt="0"/>
      <dgm:spPr/>
    </dgm:pt>
    <dgm:pt modelId="{9AF92813-5DD0-43E9-BECB-EB61EDBCCE55}" type="pres">
      <dgm:prSet presAssocID="{AF791114-7E4B-40C5-A332-D62B4470E04F}" presName="composite" presStyleCnt="0"/>
      <dgm:spPr/>
    </dgm:pt>
    <dgm:pt modelId="{0E4931DD-8D6E-4F3D-A8F7-5DB7308912C5}" type="pres">
      <dgm:prSet presAssocID="{AF791114-7E4B-40C5-A332-D62B4470E04F}" presName="parTx" presStyleLbl="node1" presStyleIdx="3" presStyleCnt="4">
        <dgm:presLayoutVars>
          <dgm:chMax val="0"/>
          <dgm:chPref val="0"/>
          <dgm:bulletEnabled val="1"/>
        </dgm:presLayoutVars>
      </dgm:prSet>
      <dgm:spPr/>
    </dgm:pt>
    <dgm:pt modelId="{D4DE610D-D20F-4ECF-BCD8-04EF97B3F579}" type="pres">
      <dgm:prSet presAssocID="{AF791114-7E4B-40C5-A332-D62B4470E04F}" presName="desTx" presStyleLbl="revTx" presStyleIdx="2" presStyleCnt="3">
        <dgm:presLayoutVars>
          <dgm:bulletEnabled val="1"/>
        </dgm:presLayoutVars>
      </dgm:prSet>
      <dgm:spPr/>
    </dgm:pt>
  </dgm:ptLst>
  <dgm:cxnLst>
    <dgm:cxn modelId="{31A6621C-6051-43C0-B310-5F58CDE99441}" type="presOf" srcId="{1A1DE548-F83A-4F9C-B0A4-DE7EB2E4795A}" destId="{3ABF6677-47A3-4AEA-9AFC-E555DB480AE3}" srcOrd="0" destOrd="0" presId="urn:microsoft.com/office/officeart/2005/8/layout/chevron1"/>
    <dgm:cxn modelId="{A6DFDE20-622B-4F48-8032-FB09E1B67B7D}" srcId="{41737326-5726-40E8-81FE-2F7A4E276A51}" destId="{272E8145-6626-4B46-90F3-B449AF6B6E41}" srcOrd="0" destOrd="0" parTransId="{8889271D-A04B-4090-ACAF-6296756C60B6}" sibTransId="{C6D7BEE3-0F01-47CB-BCBB-E8ED7E328AE3}"/>
    <dgm:cxn modelId="{C439BC28-6252-44F7-BF12-69A1B1A11630}" srcId="{41737326-5726-40E8-81FE-2F7A4E276A51}" destId="{76F51CCA-C82B-44A0-BB7E-E561E910692E}" srcOrd="2" destOrd="0" parTransId="{D445A1ED-B024-4C72-99B9-ABD598FC28CB}" sibTransId="{F8CC62AE-956F-441E-96AE-3F9C2C72B144}"/>
    <dgm:cxn modelId="{223A8D2D-F357-4738-A91B-B91DB6E1785E}" type="presOf" srcId="{60B34703-47E7-49BE-90D6-C1BE85C27CD3}" destId="{1A63F538-A75F-4436-9EA6-3E753A7225A0}" srcOrd="0" destOrd="0" presId="urn:microsoft.com/office/officeart/2005/8/layout/chevron1"/>
    <dgm:cxn modelId="{7426C55E-CFBD-43EB-BC97-84AF93CF238C}" type="presOf" srcId="{76F51CCA-C82B-44A0-BB7E-E561E910692E}" destId="{3E070A47-7BE6-4033-AD9C-3F82EE51E3D4}" srcOrd="0" destOrd="0" presId="urn:microsoft.com/office/officeart/2005/8/layout/chevron1"/>
    <dgm:cxn modelId="{302FB561-460C-4F64-97AF-F399573B1E1E}" srcId="{76F51CCA-C82B-44A0-BB7E-E561E910692E}" destId="{2DEDB2F7-6159-444E-B355-93CAD4CF3961}" srcOrd="3" destOrd="0" parTransId="{C1D13E20-7476-4165-8761-813EC4BC9BC9}" sibTransId="{7B701788-6637-484A-A8FF-C6ACE05CA93C}"/>
    <dgm:cxn modelId="{41C31F44-7F11-44E5-AA82-FDF9A3F5C7C7}" srcId="{76F51CCA-C82B-44A0-BB7E-E561E910692E}" destId="{9019A84E-2AC9-4E5C-A011-8B3E3C56248D}" srcOrd="4" destOrd="0" parTransId="{1B539AA2-B23A-463D-A637-B204E6C46F9E}" sibTransId="{4CBF51CE-2B11-49B0-A23A-AAE992BB7B5F}"/>
    <dgm:cxn modelId="{7AB3A84A-4462-4540-948D-964275F1FAE3}" srcId="{272E8145-6626-4B46-90F3-B449AF6B6E41}" destId="{BF52EA92-B062-4373-B9E8-7E09F6128445}" srcOrd="0" destOrd="0" parTransId="{01EB0696-11FA-49F6-B421-238608B91B33}" sibTransId="{48D35396-C534-429C-BFBF-B7FA17FAA006}"/>
    <dgm:cxn modelId="{52FDAB6C-ADB8-46D8-B2ED-35B313D909C5}" type="presOf" srcId="{52D8873C-F7C4-4E85-9201-E4AF31BFFB3E}" destId="{C89BBFDC-35F8-41E1-BEF3-1DAC4B48C41C}" srcOrd="0" destOrd="1" presId="urn:microsoft.com/office/officeart/2005/8/layout/chevron1"/>
    <dgm:cxn modelId="{ECD17174-1838-47CB-A63D-4F908C4F4AF4}" type="presOf" srcId="{BF52EA92-B062-4373-B9E8-7E09F6128445}" destId="{BBB14703-177F-4CB9-9C18-53261205D50E}" srcOrd="0" destOrd="0" presId="urn:microsoft.com/office/officeart/2005/8/layout/chevron1"/>
    <dgm:cxn modelId="{5C600E76-CE3D-4929-B772-4567E3F1B33D}" type="presOf" srcId="{41737326-5726-40E8-81FE-2F7A4E276A51}" destId="{D10D4ECD-E747-4EC3-B10C-164E7C7CD78D}" srcOrd="0" destOrd="0" presId="urn:microsoft.com/office/officeart/2005/8/layout/chevron1"/>
    <dgm:cxn modelId="{432A6C77-F3F3-423C-BA09-B822AA80584F}" type="presOf" srcId="{AF791114-7E4B-40C5-A332-D62B4470E04F}" destId="{0E4931DD-8D6E-4F3D-A8F7-5DB7308912C5}" srcOrd="0" destOrd="0" presId="urn:microsoft.com/office/officeart/2005/8/layout/chevron1"/>
    <dgm:cxn modelId="{C146E083-4C57-4A94-A710-680FD03E4C76}" srcId="{76F51CCA-C82B-44A0-BB7E-E561E910692E}" destId="{C249A93D-43A1-4C59-B14E-9537EDEB9121}" srcOrd="1" destOrd="0" parTransId="{0444D5B0-65FE-4153-A55A-49385E0354DE}" sibTransId="{46D8C81A-1A76-4309-9869-AF20D0F86A9E}"/>
    <dgm:cxn modelId="{31561688-3601-4DF9-8926-7D72B1F99DBE}" srcId="{41737326-5726-40E8-81FE-2F7A4E276A51}" destId="{AF791114-7E4B-40C5-A332-D62B4470E04F}" srcOrd="3" destOrd="0" parTransId="{F95FC204-C503-4D37-825E-1BD425C2C2B6}" sibTransId="{95C337F6-7EE9-4C7F-994A-E12B16A663AD}"/>
    <dgm:cxn modelId="{BB99369A-3322-499A-8F0E-A9AAAA5C1717}" srcId="{60B34703-47E7-49BE-90D6-C1BE85C27CD3}" destId="{1DCB4940-E9E6-4744-89BF-A3ACE9343749}" srcOrd="2" destOrd="0" parTransId="{7756CDDB-EBE7-4A96-B392-1AA0134909D1}" sibTransId="{42BC5693-C0A2-476D-98F6-2525519C0FB7}"/>
    <dgm:cxn modelId="{BBA7159C-CAEE-41F1-9B6D-964F760209F0}" type="presOf" srcId="{1DCB4940-E9E6-4744-89BF-A3ACE9343749}" destId="{C89BBFDC-35F8-41E1-BEF3-1DAC4B48C41C}" srcOrd="0" destOrd="2" presId="urn:microsoft.com/office/officeart/2005/8/layout/chevron1"/>
    <dgm:cxn modelId="{2F753AA2-5F05-45FD-AEFA-3AB015BB733E}" srcId="{76F51CCA-C82B-44A0-BB7E-E561E910692E}" destId="{1A1DE548-F83A-4F9C-B0A4-DE7EB2E4795A}" srcOrd="0" destOrd="0" parTransId="{28C1B488-7622-42C6-BF66-13BF147D1239}" sibTransId="{4EAC63ED-F95A-4BDA-A0E3-D26123E74508}"/>
    <dgm:cxn modelId="{1051DEAA-F498-4D5D-BBDB-99E8D31D7D77}" type="presOf" srcId="{272E8145-6626-4B46-90F3-B449AF6B6E41}" destId="{D8A39FD9-F5BB-4CCA-BE89-0B6F9396054C}" srcOrd="0" destOrd="0" presId="urn:microsoft.com/office/officeart/2005/8/layout/chevron1"/>
    <dgm:cxn modelId="{2C6C08BB-B3A3-4D78-9406-574E916E5C03}" type="presOf" srcId="{C249A93D-43A1-4C59-B14E-9537EDEB9121}" destId="{3ABF6677-47A3-4AEA-9AFC-E555DB480AE3}" srcOrd="0" destOrd="1" presId="urn:microsoft.com/office/officeart/2005/8/layout/chevron1"/>
    <dgm:cxn modelId="{97CBDCC2-123C-4006-8792-6E6F67180557}" type="presOf" srcId="{2DEDB2F7-6159-444E-B355-93CAD4CF3961}" destId="{3ABF6677-47A3-4AEA-9AFC-E555DB480AE3}" srcOrd="0" destOrd="3" presId="urn:microsoft.com/office/officeart/2005/8/layout/chevron1"/>
    <dgm:cxn modelId="{B63DAFC9-A2DA-482B-87DF-6E45CDA7435B}" srcId="{76F51CCA-C82B-44A0-BB7E-E561E910692E}" destId="{832AD6A3-0C6E-4353-97B6-DF962552A5B8}" srcOrd="2" destOrd="0" parTransId="{262F8B01-06A3-4E8E-9917-F75FA19280B8}" sibTransId="{C6E54691-562B-4E41-B41A-83D7577BDC76}"/>
    <dgm:cxn modelId="{8F1FF8D0-CD1C-4707-B114-8A2DD2B0AA46}" type="presOf" srcId="{832AD6A3-0C6E-4353-97B6-DF962552A5B8}" destId="{3ABF6677-47A3-4AEA-9AFC-E555DB480AE3}" srcOrd="0" destOrd="2" presId="urn:microsoft.com/office/officeart/2005/8/layout/chevron1"/>
    <dgm:cxn modelId="{5F5DD8E1-468F-4F78-8BA4-304C1D3123FE}" type="presOf" srcId="{1E819906-A0AD-4312-8FCC-3F104A978C65}" destId="{C89BBFDC-35F8-41E1-BEF3-1DAC4B48C41C}" srcOrd="0" destOrd="0" presId="urn:microsoft.com/office/officeart/2005/8/layout/chevron1"/>
    <dgm:cxn modelId="{806B0BF7-1523-4512-88E1-7CCF74814E9A}" type="presOf" srcId="{9019A84E-2AC9-4E5C-A011-8B3E3C56248D}" destId="{3ABF6677-47A3-4AEA-9AFC-E555DB480AE3}" srcOrd="0" destOrd="4" presId="urn:microsoft.com/office/officeart/2005/8/layout/chevron1"/>
    <dgm:cxn modelId="{6D1C9CF7-6435-481E-9BB1-BD387C340620}" srcId="{60B34703-47E7-49BE-90D6-C1BE85C27CD3}" destId="{1E819906-A0AD-4312-8FCC-3F104A978C65}" srcOrd="0" destOrd="0" parTransId="{BBCFD0D4-9C07-45C0-8FED-2EECE89CD3B8}" sibTransId="{AD0A382F-9734-4B55-B906-F099E73767DF}"/>
    <dgm:cxn modelId="{CF1E39FB-E3E0-4F0E-93FE-10CB295EADC6}" srcId="{60B34703-47E7-49BE-90D6-C1BE85C27CD3}" destId="{52D8873C-F7C4-4E85-9201-E4AF31BFFB3E}" srcOrd="1" destOrd="0" parTransId="{058AA949-1EF2-4DCF-B0C0-4D6F1B0F7F18}" sibTransId="{D583A5F2-72EE-4902-B1DF-5BDF6862254C}"/>
    <dgm:cxn modelId="{ED1CA4FB-0AB8-4D19-B7F6-30EC7FE42424}" srcId="{41737326-5726-40E8-81FE-2F7A4E276A51}" destId="{60B34703-47E7-49BE-90D6-C1BE85C27CD3}" srcOrd="1" destOrd="0" parTransId="{379A855B-B635-4974-8683-BF3B0963370E}" sibTransId="{BBB2C7FD-E8E6-4147-AEA3-DAC60BBB89A5}"/>
    <dgm:cxn modelId="{E18F25F6-7E13-4473-9666-0F80A1A63323}" type="presParOf" srcId="{D10D4ECD-E747-4EC3-B10C-164E7C7CD78D}" destId="{ED68F215-9CB8-49FB-8A0A-473703623788}" srcOrd="0" destOrd="0" presId="urn:microsoft.com/office/officeart/2005/8/layout/chevron1"/>
    <dgm:cxn modelId="{36BB4915-5BBB-4423-B70E-89FF4511C82C}" type="presParOf" srcId="{ED68F215-9CB8-49FB-8A0A-473703623788}" destId="{D8A39FD9-F5BB-4CCA-BE89-0B6F9396054C}" srcOrd="0" destOrd="0" presId="urn:microsoft.com/office/officeart/2005/8/layout/chevron1"/>
    <dgm:cxn modelId="{D8485B1B-3F05-4BCF-AA39-CC25C3671495}" type="presParOf" srcId="{ED68F215-9CB8-49FB-8A0A-473703623788}" destId="{BBB14703-177F-4CB9-9C18-53261205D50E}" srcOrd="1" destOrd="0" presId="urn:microsoft.com/office/officeart/2005/8/layout/chevron1"/>
    <dgm:cxn modelId="{32BA6319-DD51-42FE-A098-8DF87E4CCFCE}" type="presParOf" srcId="{D10D4ECD-E747-4EC3-B10C-164E7C7CD78D}" destId="{577C13BD-C67C-465F-A60D-E7AFF2501879}" srcOrd="1" destOrd="0" presId="urn:microsoft.com/office/officeart/2005/8/layout/chevron1"/>
    <dgm:cxn modelId="{40D19C78-014F-4B85-A4AA-7904210A8C10}" type="presParOf" srcId="{D10D4ECD-E747-4EC3-B10C-164E7C7CD78D}" destId="{0C14C755-4EF4-4C04-A0E1-EF3DB9598072}" srcOrd="2" destOrd="0" presId="urn:microsoft.com/office/officeart/2005/8/layout/chevron1"/>
    <dgm:cxn modelId="{0A712FBB-9B5C-4ABC-AD82-7585F09274AA}" type="presParOf" srcId="{0C14C755-4EF4-4C04-A0E1-EF3DB9598072}" destId="{1A63F538-A75F-4436-9EA6-3E753A7225A0}" srcOrd="0" destOrd="0" presId="urn:microsoft.com/office/officeart/2005/8/layout/chevron1"/>
    <dgm:cxn modelId="{B4D8F1C1-7215-418C-80B1-DC6649BE544A}" type="presParOf" srcId="{0C14C755-4EF4-4C04-A0E1-EF3DB9598072}" destId="{C89BBFDC-35F8-41E1-BEF3-1DAC4B48C41C}" srcOrd="1" destOrd="0" presId="urn:microsoft.com/office/officeart/2005/8/layout/chevron1"/>
    <dgm:cxn modelId="{8C066279-792A-434D-9CAA-AB06814348B5}" type="presParOf" srcId="{D10D4ECD-E747-4EC3-B10C-164E7C7CD78D}" destId="{DD1F525B-6237-4DD5-ADC1-91C53545A286}" srcOrd="3" destOrd="0" presId="urn:microsoft.com/office/officeart/2005/8/layout/chevron1"/>
    <dgm:cxn modelId="{FD3BD195-4C5D-4A5F-9581-22FB58523037}" type="presParOf" srcId="{D10D4ECD-E747-4EC3-B10C-164E7C7CD78D}" destId="{E14B7D45-51FB-4E10-945B-21C240D67945}" srcOrd="4" destOrd="0" presId="urn:microsoft.com/office/officeart/2005/8/layout/chevron1"/>
    <dgm:cxn modelId="{0D9F42BE-D846-49A8-8FB0-9EEBEE42608C}" type="presParOf" srcId="{E14B7D45-51FB-4E10-945B-21C240D67945}" destId="{3E070A47-7BE6-4033-AD9C-3F82EE51E3D4}" srcOrd="0" destOrd="0" presId="urn:microsoft.com/office/officeart/2005/8/layout/chevron1"/>
    <dgm:cxn modelId="{020348AD-FB53-4E66-82F8-555A7F7715DB}" type="presParOf" srcId="{E14B7D45-51FB-4E10-945B-21C240D67945}" destId="{3ABF6677-47A3-4AEA-9AFC-E555DB480AE3}" srcOrd="1" destOrd="0" presId="urn:microsoft.com/office/officeart/2005/8/layout/chevron1"/>
    <dgm:cxn modelId="{3DCD0600-060A-4944-9CDD-03EEFDFEC367}" type="presParOf" srcId="{D10D4ECD-E747-4EC3-B10C-164E7C7CD78D}" destId="{174EA4FD-F295-457E-9CC7-1CA9C14F39DB}" srcOrd="5" destOrd="0" presId="urn:microsoft.com/office/officeart/2005/8/layout/chevron1"/>
    <dgm:cxn modelId="{651DB107-45A9-4841-B017-D69C04B1FF13}" type="presParOf" srcId="{D10D4ECD-E747-4EC3-B10C-164E7C7CD78D}" destId="{9AF92813-5DD0-43E9-BECB-EB61EDBCCE55}" srcOrd="6" destOrd="0" presId="urn:microsoft.com/office/officeart/2005/8/layout/chevron1"/>
    <dgm:cxn modelId="{F7C18BC4-F86E-43A9-B8FA-0D61E7F3BF41}" type="presParOf" srcId="{9AF92813-5DD0-43E9-BECB-EB61EDBCCE55}" destId="{0E4931DD-8D6E-4F3D-A8F7-5DB7308912C5}" srcOrd="0" destOrd="0" presId="urn:microsoft.com/office/officeart/2005/8/layout/chevron1"/>
    <dgm:cxn modelId="{EA068C49-C996-428A-B526-1C8732651F16}" type="presParOf" srcId="{9AF92813-5DD0-43E9-BECB-EB61EDBCCE55}" destId="{D4DE610D-D20F-4ECF-BCD8-04EF97B3F57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ACCDB-5E4B-4AC1-9960-8A1C2FFEF9FC}">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D155B-8EE4-4EA3-AF8C-1EE174E5694E}">
      <dsp:nvSpPr>
        <dsp:cNvPr id="0" name=""/>
        <dsp:cNvSpPr/>
      </dsp:nvSpPr>
      <dsp:spPr>
        <a:xfrm>
          <a:off x="382055" y="256748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nb-NO" sz="3200" kern="1200" dirty="0">
              <a:solidFill>
                <a:srgbClr val="002060"/>
              </a:solidFill>
            </a:rPr>
            <a:t>Big data </a:t>
          </a:r>
          <a:endParaRPr lang="en-US" sz="3200" kern="1200" dirty="0">
            <a:solidFill>
              <a:srgbClr val="002060"/>
            </a:solidFill>
          </a:endParaRPr>
        </a:p>
      </dsp:txBody>
      <dsp:txXfrm>
        <a:off x="382055" y="2567489"/>
        <a:ext cx="2889450" cy="720000"/>
      </dsp:txXfrm>
    </dsp:sp>
    <dsp:sp modelId="{2B72A042-8653-42FE-AE85-6F003CF0A564}">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328F9-3C71-4650-9248-18F01F29AF22}">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nb-NO" sz="3200" kern="1200" dirty="0">
              <a:solidFill>
                <a:srgbClr val="002060"/>
              </a:solidFill>
            </a:rPr>
            <a:t>Data </a:t>
          </a:r>
          <a:r>
            <a:rPr lang="nb-NO" sz="3200" kern="1200" dirty="0" err="1">
              <a:solidFill>
                <a:srgbClr val="002060"/>
              </a:solidFill>
            </a:rPr>
            <a:t>analytics</a:t>
          </a:r>
          <a:endParaRPr lang="en-US" sz="3200" kern="1200" dirty="0">
            <a:solidFill>
              <a:srgbClr val="002060"/>
            </a:solidFill>
          </a:endParaRPr>
        </a:p>
      </dsp:txBody>
      <dsp:txXfrm>
        <a:off x="3813075" y="2644140"/>
        <a:ext cx="2889450" cy="720000"/>
      </dsp:txXfrm>
    </dsp:sp>
    <dsp:sp modelId="{9058CAD4-8A8D-4DF7-AC03-6BDD7C060B95}">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0521C-9E9C-47CF-8FAB-AA0A76789A9D}">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nb-NO" sz="3200" kern="1200" dirty="0">
              <a:solidFill>
                <a:srgbClr val="002060"/>
              </a:solidFill>
            </a:rPr>
            <a:t>Machine </a:t>
          </a:r>
          <a:r>
            <a:rPr lang="nb-NO" sz="3200" kern="1200" dirty="0" err="1">
              <a:solidFill>
                <a:srgbClr val="002060"/>
              </a:solidFill>
            </a:rPr>
            <a:t>learning</a:t>
          </a:r>
          <a:endParaRPr lang="en-US" sz="3200" kern="1200" dirty="0">
            <a:solidFill>
              <a:srgbClr val="002060"/>
            </a:solidFill>
          </a:endParaRP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39FD9-F5BB-4CCA-BE89-0B6F9396054C}">
      <dsp:nvSpPr>
        <dsp:cNvPr id="0" name=""/>
        <dsp:cNvSpPr/>
      </dsp:nvSpPr>
      <dsp:spPr>
        <a:xfrm>
          <a:off x="1703" y="1584315"/>
          <a:ext cx="2739523" cy="1095809"/>
        </a:xfrm>
        <a:prstGeom prst="chevron">
          <a:avLst/>
        </a:prstGeom>
        <a:solidFill>
          <a:srgbClr val="2C90C3"/>
        </a:solidFill>
        <a:ln w="12700" cap="flat" cmpd="sng" algn="ctr">
          <a:solidFill>
            <a:srgbClr val="2C90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Datasets preparation</a:t>
          </a:r>
        </a:p>
      </dsp:txBody>
      <dsp:txXfrm>
        <a:off x="549608" y="1584315"/>
        <a:ext cx="1643714" cy="1095809"/>
      </dsp:txXfrm>
    </dsp:sp>
    <dsp:sp modelId="{BBB14703-177F-4CB9-9C18-53261205D50E}">
      <dsp:nvSpPr>
        <dsp:cNvPr id="0" name=""/>
        <dsp:cNvSpPr/>
      </dsp:nvSpPr>
      <dsp:spPr>
        <a:xfrm>
          <a:off x="1703" y="2817100"/>
          <a:ext cx="2191618" cy="197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002060"/>
              </a:solidFill>
            </a:rPr>
            <a:t>extract best data from process historians and samples</a:t>
          </a:r>
        </a:p>
      </dsp:txBody>
      <dsp:txXfrm>
        <a:off x="1703" y="2817100"/>
        <a:ext cx="2191618" cy="1978363"/>
      </dsp:txXfrm>
    </dsp:sp>
    <dsp:sp modelId="{1A63F538-A75F-4436-9EA6-3E753A7225A0}">
      <dsp:nvSpPr>
        <dsp:cNvPr id="0" name=""/>
        <dsp:cNvSpPr/>
      </dsp:nvSpPr>
      <dsp:spPr>
        <a:xfrm>
          <a:off x="2525226" y="1584315"/>
          <a:ext cx="2739523" cy="1095809"/>
        </a:xfrm>
        <a:prstGeom prst="chevron">
          <a:avLst/>
        </a:prstGeom>
        <a:solidFill>
          <a:srgbClr val="2C90C3"/>
        </a:solidFill>
        <a:ln w="12700" cap="flat" cmpd="sng" algn="ctr">
          <a:solidFill>
            <a:srgbClr val="2C90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Data preprocessing</a:t>
          </a:r>
        </a:p>
      </dsp:txBody>
      <dsp:txXfrm>
        <a:off x="3073131" y="1584315"/>
        <a:ext cx="1643714" cy="1095809"/>
      </dsp:txXfrm>
    </dsp:sp>
    <dsp:sp modelId="{C89BBFDC-35F8-41E1-BEF3-1DAC4B48C41C}">
      <dsp:nvSpPr>
        <dsp:cNvPr id="0" name=""/>
        <dsp:cNvSpPr/>
      </dsp:nvSpPr>
      <dsp:spPr>
        <a:xfrm>
          <a:off x="2525226" y="2817100"/>
          <a:ext cx="2191618" cy="197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002060"/>
              </a:solidFill>
            </a:rPr>
            <a:t>improve quality of data</a:t>
          </a:r>
        </a:p>
        <a:p>
          <a:pPr marL="228600" lvl="1" indent="-228600" algn="l" defTabSz="933450">
            <a:lnSpc>
              <a:spcPct val="90000"/>
            </a:lnSpc>
            <a:spcBef>
              <a:spcPct val="0"/>
            </a:spcBef>
            <a:spcAft>
              <a:spcPct val="15000"/>
            </a:spcAft>
            <a:buChar char="•"/>
          </a:pPr>
          <a:r>
            <a:rPr lang="en-US" sz="2100" kern="1200" dirty="0">
              <a:solidFill>
                <a:srgbClr val="002060"/>
              </a:solidFill>
            </a:rPr>
            <a:t>outlier detection</a:t>
          </a:r>
        </a:p>
        <a:p>
          <a:pPr marL="228600" lvl="1" indent="-228600" algn="l" defTabSz="933450">
            <a:lnSpc>
              <a:spcPct val="90000"/>
            </a:lnSpc>
            <a:spcBef>
              <a:spcPct val="0"/>
            </a:spcBef>
            <a:spcAft>
              <a:spcPct val="15000"/>
            </a:spcAft>
            <a:buChar char="•"/>
          </a:pPr>
          <a:endParaRPr lang="en-US" sz="2100" kern="1200" dirty="0"/>
        </a:p>
      </dsp:txBody>
      <dsp:txXfrm>
        <a:off x="2525226" y="2817100"/>
        <a:ext cx="2191618" cy="1978363"/>
      </dsp:txXfrm>
    </dsp:sp>
    <dsp:sp modelId="{3E070A47-7BE6-4033-AD9C-3F82EE51E3D4}">
      <dsp:nvSpPr>
        <dsp:cNvPr id="0" name=""/>
        <dsp:cNvSpPr/>
      </dsp:nvSpPr>
      <dsp:spPr>
        <a:xfrm>
          <a:off x="5048749" y="1584315"/>
          <a:ext cx="2739523" cy="1095809"/>
        </a:xfrm>
        <a:prstGeom prst="chevron">
          <a:avLst/>
        </a:prstGeom>
        <a:solidFill>
          <a:srgbClr val="2C90C3"/>
        </a:solidFill>
        <a:ln w="12700" cap="flat" cmpd="sng" algn="ctr">
          <a:solidFill>
            <a:srgbClr val="2C90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Machine learning algorithms</a:t>
          </a:r>
        </a:p>
      </dsp:txBody>
      <dsp:txXfrm>
        <a:off x="5596654" y="1584315"/>
        <a:ext cx="1643714" cy="1095809"/>
      </dsp:txXfrm>
    </dsp:sp>
    <dsp:sp modelId="{3ABF6677-47A3-4AEA-9AFC-E555DB480AE3}">
      <dsp:nvSpPr>
        <dsp:cNvPr id="0" name=""/>
        <dsp:cNvSpPr/>
      </dsp:nvSpPr>
      <dsp:spPr>
        <a:xfrm>
          <a:off x="5048749" y="2817100"/>
          <a:ext cx="2191618" cy="197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002060"/>
              </a:solidFill>
            </a:rPr>
            <a:t>model selection</a:t>
          </a:r>
        </a:p>
        <a:p>
          <a:pPr marL="228600" lvl="1" indent="-228600" algn="l" defTabSz="933450">
            <a:lnSpc>
              <a:spcPct val="90000"/>
            </a:lnSpc>
            <a:spcBef>
              <a:spcPct val="0"/>
            </a:spcBef>
            <a:spcAft>
              <a:spcPct val="15000"/>
            </a:spcAft>
            <a:buChar char="•"/>
          </a:pPr>
          <a:r>
            <a:rPr lang="en-US" sz="2100" kern="1200" dirty="0">
              <a:solidFill>
                <a:srgbClr val="002060"/>
              </a:solidFill>
            </a:rPr>
            <a:t>information extraction</a:t>
          </a:r>
        </a:p>
        <a:p>
          <a:pPr marL="228600" lvl="1" indent="-228600" algn="l" defTabSz="933450">
            <a:lnSpc>
              <a:spcPct val="90000"/>
            </a:lnSpc>
            <a:spcBef>
              <a:spcPct val="0"/>
            </a:spcBef>
            <a:spcAft>
              <a:spcPct val="15000"/>
            </a:spcAft>
            <a:buChar char="•"/>
          </a:pPr>
          <a:r>
            <a:rPr lang="en-US" sz="2100" kern="1200" dirty="0">
              <a:solidFill>
                <a:srgbClr val="002060"/>
              </a:solidFill>
            </a:rPr>
            <a:t>prediction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5048749" y="2817100"/>
        <a:ext cx="2191618" cy="1978363"/>
      </dsp:txXfrm>
    </dsp:sp>
    <dsp:sp modelId="{0E4931DD-8D6E-4F3D-A8F7-5DB7308912C5}">
      <dsp:nvSpPr>
        <dsp:cNvPr id="0" name=""/>
        <dsp:cNvSpPr/>
      </dsp:nvSpPr>
      <dsp:spPr>
        <a:xfrm>
          <a:off x="7572272" y="1584315"/>
          <a:ext cx="2739523" cy="1095809"/>
        </a:xfrm>
        <a:prstGeom prst="chevron">
          <a:avLst/>
        </a:prstGeom>
        <a:solidFill>
          <a:srgbClr val="2C90C3"/>
        </a:solidFill>
        <a:ln w="12700" cap="flat" cmpd="sng" algn="ctr">
          <a:solidFill>
            <a:srgbClr val="2C90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Decision making</a:t>
          </a:r>
        </a:p>
      </dsp:txBody>
      <dsp:txXfrm>
        <a:off x="8120177" y="1584315"/>
        <a:ext cx="1643714" cy="109580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54B83-B11E-4F56-988E-1B24802F2238}" type="datetimeFigureOut">
              <a:rPr lang="nb-NO" smtClean="0"/>
              <a:t>27.02.2023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10BF7-02BF-4D0C-AD9C-C10E06048C05}" type="slidenum">
              <a:rPr lang="nb-NO" smtClean="0"/>
              <a:t>‹#›</a:t>
            </a:fld>
            <a:endParaRPr lang="nb-NO"/>
          </a:p>
        </p:txBody>
      </p:sp>
    </p:spTree>
    <p:extLst>
      <p:ext uri="{BB962C8B-B14F-4D97-AF65-F5344CB8AC3E}">
        <p14:creationId xmlns:p14="http://schemas.microsoft.com/office/powerpoint/2010/main" val="348180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10BF7-02BF-4D0C-AD9C-C10E06048C05}" type="slidenum">
              <a:rPr lang="nb-NO" smtClean="0"/>
              <a:t>4</a:t>
            </a:fld>
            <a:endParaRPr lang="nb-NO"/>
          </a:p>
        </p:txBody>
      </p:sp>
    </p:spTree>
    <p:extLst>
      <p:ext uri="{BB962C8B-B14F-4D97-AF65-F5344CB8AC3E}">
        <p14:creationId xmlns:p14="http://schemas.microsoft.com/office/powerpoint/2010/main" val="206680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14</a:t>
            </a:fld>
            <a:endParaRPr lang="nb-NO"/>
          </a:p>
        </p:txBody>
      </p:sp>
    </p:spTree>
    <p:extLst>
      <p:ext uri="{BB962C8B-B14F-4D97-AF65-F5344CB8AC3E}">
        <p14:creationId xmlns:p14="http://schemas.microsoft.com/office/powerpoint/2010/main" val="199732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systems of interconnected "neurons" that exchange messages between each other</a:t>
            </a:r>
          </a:p>
          <a:p>
            <a:endParaRPr lang="en-GB" dirty="0"/>
          </a:p>
          <a:p>
            <a:endParaRPr lang="en-GB" dirty="0"/>
          </a:p>
          <a:p>
            <a:r>
              <a:rPr lang="en-GB" dirty="0"/>
              <a:t>Deep networks are therefore a neural network architecture in which the lower layers of the network engaged in feature extraction and then the last layer then mapped these features to classification or action.</a:t>
            </a:r>
          </a:p>
          <a:p>
            <a:endParaRPr lang="en-GB" dirty="0"/>
          </a:p>
          <a:p>
            <a:r>
              <a:rPr lang="en-GB" dirty="0"/>
              <a:t>shallow networks have one hidden layer that have nodes that perform a transformation of their inputs and sums them up. For example, if the inputs are transformed through a basis function and then weighted this encompasses a wide range of efforts that have the same underlying representation but which differ in the way they train the network</a:t>
            </a:r>
          </a:p>
        </p:txBody>
      </p:sp>
      <p:sp>
        <p:nvSpPr>
          <p:cNvPr id="4" name="Slide Number Placeholder 3"/>
          <p:cNvSpPr>
            <a:spLocks noGrp="1"/>
          </p:cNvSpPr>
          <p:nvPr>
            <p:ph type="sldNum" sz="quarter" idx="5"/>
          </p:nvPr>
        </p:nvSpPr>
        <p:spPr/>
        <p:txBody>
          <a:bodyPr/>
          <a:lstStyle/>
          <a:p>
            <a:fld id="{55910BF7-02BF-4D0C-AD9C-C10E06048C05}" type="slidenum">
              <a:rPr lang="nb-NO" smtClean="0"/>
              <a:t>15</a:t>
            </a:fld>
            <a:endParaRPr lang="nb-NO"/>
          </a:p>
        </p:txBody>
      </p:sp>
    </p:spTree>
    <p:extLst>
      <p:ext uri="{BB962C8B-B14F-4D97-AF65-F5344CB8AC3E}">
        <p14:creationId xmlns:p14="http://schemas.microsoft.com/office/powerpoint/2010/main" val="316379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16</a:t>
            </a:fld>
            <a:endParaRPr lang="nb-NO"/>
          </a:p>
        </p:txBody>
      </p:sp>
    </p:spTree>
    <p:extLst>
      <p:ext uri="{BB962C8B-B14F-4D97-AF65-F5344CB8AC3E}">
        <p14:creationId xmlns:p14="http://schemas.microsoft.com/office/powerpoint/2010/main" val="168265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17</a:t>
            </a:fld>
            <a:endParaRPr lang="nb-NO"/>
          </a:p>
        </p:txBody>
      </p:sp>
    </p:spTree>
    <p:extLst>
      <p:ext uri="{BB962C8B-B14F-4D97-AF65-F5344CB8AC3E}">
        <p14:creationId xmlns:p14="http://schemas.microsoft.com/office/powerpoint/2010/main" val="347981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21</a:t>
            </a:fld>
            <a:endParaRPr lang="nb-NO"/>
          </a:p>
        </p:txBody>
      </p:sp>
    </p:spTree>
    <p:extLst>
      <p:ext uri="{BB962C8B-B14F-4D97-AF65-F5344CB8AC3E}">
        <p14:creationId xmlns:p14="http://schemas.microsoft.com/office/powerpoint/2010/main" val="427187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22</a:t>
            </a:fld>
            <a:endParaRPr lang="nb-NO"/>
          </a:p>
        </p:txBody>
      </p:sp>
    </p:spTree>
    <p:extLst>
      <p:ext uri="{BB962C8B-B14F-4D97-AF65-F5344CB8AC3E}">
        <p14:creationId xmlns:p14="http://schemas.microsoft.com/office/powerpoint/2010/main" val="343000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e.g., catalyst deactivation</a:t>
            </a:r>
          </a:p>
          <a:p>
            <a:endParaRPr lang="en-GB" dirty="0"/>
          </a:p>
          <a:p>
            <a:r>
              <a:rPr lang="en-GB" dirty="0"/>
              <a:t>As another example, catalyst deactivation happens over time. While it is difficult to model the deactivation process using first principles, its effects are reflected in the process data. Therefore, data contain information on the effect of raw material variations and the extent of catalyst deactivation, which is referred to as situational knowledge </a:t>
            </a:r>
            <a:endParaRPr lang="en-US" dirty="0"/>
          </a:p>
        </p:txBody>
      </p:sp>
      <p:sp>
        <p:nvSpPr>
          <p:cNvPr id="4" name="Slide Number Placeholder 3"/>
          <p:cNvSpPr>
            <a:spLocks noGrp="1"/>
          </p:cNvSpPr>
          <p:nvPr>
            <p:ph type="sldNum" sz="quarter" idx="5"/>
          </p:nvPr>
        </p:nvSpPr>
        <p:spPr/>
        <p:txBody>
          <a:bodyPr/>
          <a:lstStyle/>
          <a:p>
            <a:fld id="{55910BF7-02BF-4D0C-AD9C-C10E06048C05}" type="slidenum">
              <a:rPr lang="nb-NO" smtClean="0"/>
              <a:t>23</a:t>
            </a:fld>
            <a:endParaRPr lang="nb-NO"/>
          </a:p>
        </p:txBody>
      </p:sp>
    </p:spTree>
    <p:extLst>
      <p:ext uri="{BB962C8B-B14F-4D97-AF65-F5344CB8AC3E}">
        <p14:creationId xmlns:p14="http://schemas.microsoft.com/office/powerpoint/2010/main" val="139136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6</a:t>
            </a:fld>
            <a:endParaRPr lang="nb-NO"/>
          </a:p>
        </p:txBody>
      </p:sp>
    </p:spTree>
    <p:extLst>
      <p:ext uri="{BB962C8B-B14F-4D97-AF65-F5344CB8AC3E}">
        <p14:creationId xmlns:p14="http://schemas.microsoft.com/office/powerpoint/2010/main" val="422358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7</a:t>
            </a:fld>
            <a:endParaRPr lang="nb-NO"/>
          </a:p>
        </p:txBody>
      </p:sp>
    </p:spTree>
    <p:extLst>
      <p:ext uri="{BB962C8B-B14F-4D97-AF65-F5344CB8AC3E}">
        <p14:creationId xmlns:p14="http://schemas.microsoft.com/office/powerpoint/2010/main" val="377783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8</a:t>
            </a:fld>
            <a:endParaRPr lang="nb-NO"/>
          </a:p>
        </p:txBody>
      </p:sp>
    </p:spTree>
    <p:extLst>
      <p:ext uri="{BB962C8B-B14F-4D97-AF65-F5344CB8AC3E}">
        <p14:creationId xmlns:p14="http://schemas.microsoft.com/office/powerpoint/2010/main" val="302462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9</a:t>
            </a:fld>
            <a:endParaRPr lang="nb-NO"/>
          </a:p>
        </p:txBody>
      </p:sp>
    </p:spTree>
    <p:extLst>
      <p:ext uri="{BB962C8B-B14F-4D97-AF65-F5344CB8AC3E}">
        <p14:creationId xmlns:p14="http://schemas.microsoft.com/office/powerpoint/2010/main" val="385348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910BF7-02BF-4D0C-AD9C-C10E06048C05}" type="slidenum">
              <a:rPr lang="nb-NO" smtClean="0"/>
              <a:t>10</a:t>
            </a:fld>
            <a:endParaRPr lang="nb-NO"/>
          </a:p>
        </p:txBody>
      </p:sp>
    </p:spTree>
    <p:extLst>
      <p:ext uri="{BB962C8B-B14F-4D97-AF65-F5344CB8AC3E}">
        <p14:creationId xmlns:p14="http://schemas.microsoft.com/office/powerpoint/2010/main" val="165847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910BF7-02BF-4D0C-AD9C-C10E06048C05}" type="slidenum">
              <a:rPr lang="nb-NO" smtClean="0"/>
              <a:t>11</a:t>
            </a:fld>
            <a:endParaRPr lang="nb-NO"/>
          </a:p>
        </p:txBody>
      </p:sp>
    </p:spTree>
    <p:extLst>
      <p:ext uri="{BB962C8B-B14F-4D97-AF65-F5344CB8AC3E}">
        <p14:creationId xmlns:p14="http://schemas.microsoft.com/office/powerpoint/2010/main" val="66705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12</a:t>
            </a:fld>
            <a:endParaRPr lang="nb-NO"/>
          </a:p>
        </p:txBody>
      </p:sp>
    </p:spTree>
    <p:extLst>
      <p:ext uri="{BB962C8B-B14F-4D97-AF65-F5344CB8AC3E}">
        <p14:creationId xmlns:p14="http://schemas.microsoft.com/office/powerpoint/2010/main" val="322436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10BF7-02BF-4D0C-AD9C-C10E06048C05}" type="slidenum">
              <a:rPr lang="nb-NO" smtClean="0"/>
              <a:t>13</a:t>
            </a:fld>
            <a:endParaRPr lang="nb-NO"/>
          </a:p>
        </p:txBody>
      </p:sp>
    </p:spTree>
    <p:extLst>
      <p:ext uri="{BB962C8B-B14F-4D97-AF65-F5344CB8AC3E}">
        <p14:creationId xmlns:p14="http://schemas.microsoft.com/office/powerpoint/2010/main" val="312394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67E0-1DBF-CA19-A89F-4F730C8DC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24D1DB6-605A-4431-F084-4F8188CF8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4891C04A-9150-DDE2-397E-1C9779ACFC2A}"/>
              </a:ext>
            </a:extLst>
          </p:cNvPr>
          <p:cNvSpPr>
            <a:spLocks noGrp="1"/>
          </p:cNvSpPr>
          <p:nvPr>
            <p:ph type="dt" sz="half" idx="10"/>
          </p:nvPr>
        </p:nvSpPr>
        <p:spPr/>
        <p:txBody>
          <a:bodyPr/>
          <a:lstStyle/>
          <a:p>
            <a:r>
              <a:rPr lang="nb-NO"/>
              <a:t>24.02.2023</a:t>
            </a:r>
          </a:p>
        </p:txBody>
      </p:sp>
      <p:sp>
        <p:nvSpPr>
          <p:cNvPr id="5" name="Footer Placeholder 4">
            <a:extLst>
              <a:ext uri="{FF2B5EF4-FFF2-40B4-BE49-F238E27FC236}">
                <a16:creationId xmlns:a16="http://schemas.microsoft.com/office/drawing/2014/main" id="{2082849A-7BC6-77D8-D0AC-A1265372C54B}"/>
              </a:ext>
            </a:extLst>
          </p:cNvPr>
          <p:cNvSpPr>
            <a:spLocks noGrp="1"/>
          </p:cNvSpPr>
          <p:nvPr>
            <p:ph type="ftr" sz="quarter" idx="11"/>
          </p:nvPr>
        </p:nvSpPr>
        <p:spPr/>
        <p:txBody>
          <a:bodyPr/>
          <a:lstStyle/>
          <a:p>
            <a:r>
              <a:rPr lang="nb-NO"/>
              <a:t>Trial lecture</a:t>
            </a:r>
          </a:p>
        </p:txBody>
      </p:sp>
      <p:sp>
        <p:nvSpPr>
          <p:cNvPr id="6" name="Slide Number Placeholder 5">
            <a:extLst>
              <a:ext uri="{FF2B5EF4-FFF2-40B4-BE49-F238E27FC236}">
                <a16:creationId xmlns:a16="http://schemas.microsoft.com/office/drawing/2014/main" id="{B6B83AF3-FB1E-22CA-0E53-DA1AAA03F35B}"/>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381026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1AAC-1003-FA71-C629-E93531CBEBC4}"/>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02D7076F-E003-3095-D4CE-A52A79B4E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3661E0E-E636-450A-3227-CABF76007613}"/>
              </a:ext>
            </a:extLst>
          </p:cNvPr>
          <p:cNvSpPr>
            <a:spLocks noGrp="1"/>
          </p:cNvSpPr>
          <p:nvPr>
            <p:ph type="dt" sz="half" idx="10"/>
          </p:nvPr>
        </p:nvSpPr>
        <p:spPr/>
        <p:txBody>
          <a:bodyPr/>
          <a:lstStyle/>
          <a:p>
            <a:r>
              <a:rPr lang="nb-NO"/>
              <a:t>24.02.2023</a:t>
            </a:r>
          </a:p>
        </p:txBody>
      </p:sp>
      <p:sp>
        <p:nvSpPr>
          <p:cNvPr id="5" name="Footer Placeholder 4">
            <a:extLst>
              <a:ext uri="{FF2B5EF4-FFF2-40B4-BE49-F238E27FC236}">
                <a16:creationId xmlns:a16="http://schemas.microsoft.com/office/drawing/2014/main" id="{8AAD4926-2F4E-1A4A-D734-822D4AD3697B}"/>
              </a:ext>
            </a:extLst>
          </p:cNvPr>
          <p:cNvSpPr>
            <a:spLocks noGrp="1"/>
          </p:cNvSpPr>
          <p:nvPr>
            <p:ph type="ftr" sz="quarter" idx="11"/>
          </p:nvPr>
        </p:nvSpPr>
        <p:spPr/>
        <p:txBody>
          <a:bodyPr/>
          <a:lstStyle/>
          <a:p>
            <a:r>
              <a:rPr lang="nb-NO"/>
              <a:t>Trial lecture</a:t>
            </a:r>
          </a:p>
        </p:txBody>
      </p:sp>
      <p:sp>
        <p:nvSpPr>
          <p:cNvPr id="6" name="Slide Number Placeholder 5">
            <a:extLst>
              <a:ext uri="{FF2B5EF4-FFF2-40B4-BE49-F238E27FC236}">
                <a16:creationId xmlns:a16="http://schemas.microsoft.com/office/drawing/2014/main" id="{C4F89401-AEA0-68C5-3740-AC486CAE398F}"/>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354016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31833-77C3-D298-76C6-7F24DD4063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53FCD70F-CF14-2B3A-1332-6ED80E6A8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482B972-A397-28FB-61CF-B0B4A9D7B6B3}"/>
              </a:ext>
            </a:extLst>
          </p:cNvPr>
          <p:cNvSpPr>
            <a:spLocks noGrp="1"/>
          </p:cNvSpPr>
          <p:nvPr>
            <p:ph type="dt" sz="half" idx="10"/>
          </p:nvPr>
        </p:nvSpPr>
        <p:spPr/>
        <p:txBody>
          <a:bodyPr/>
          <a:lstStyle/>
          <a:p>
            <a:r>
              <a:rPr lang="nb-NO"/>
              <a:t>24.02.2023</a:t>
            </a:r>
          </a:p>
        </p:txBody>
      </p:sp>
      <p:sp>
        <p:nvSpPr>
          <p:cNvPr id="5" name="Footer Placeholder 4">
            <a:extLst>
              <a:ext uri="{FF2B5EF4-FFF2-40B4-BE49-F238E27FC236}">
                <a16:creationId xmlns:a16="http://schemas.microsoft.com/office/drawing/2014/main" id="{56102E90-A02F-2CE0-21BF-893F6F843566}"/>
              </a:ext>
            </a:extLst>
          </p:cNvPr>
          <p:cNvSpPr>
            <a:spLocks noGrp="1"/>
          </p:cNvSpPr>
          <p:nvPr>
            <p:ph type="ftr" sz="quarter" idx="11"/>
          </p:nvPr>
        </p:nvSpPr>
        <p:spPr/>
        <p:txBody>
          <a:bodyPr/>
          <a:lstStyle/>
          <a:p>
            <a:r>
              <a:rPr lang="nb-NO"/>
              <a:t>Trial lecture</a:t>
            </a:r>
          </a:p>
        </p:txBody>
      </p:sp>
      <p:sp>
        <p:nvSpPr>
          <p:cNvPr id="6" name="Slide Number Placeholder 5">
            <a:extLst>
              <a:ext uri="{FF2B5EF4-FFF2-40B4-BE49-F238E27FC236}">
                <a16:creationId xmlns:a16="http://schemas.microsoft.com/office/drawing/2014/main" id="{55ABB7F7-8262-464E-61BF-6ADD014ED01E}"/>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6566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B4E3-4D83-2DBB-79E6-138ADA1CFDE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72FAC26-1535-2311-B9D3-BDF671243C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5DD9EBF-0CD4-D23C-1E96-6A2A142EE40C}"/>
              </a:ext>
            </a:extLst>
          </p:cNvPr>
          <p:cNvSpPr>
            <a:spLocks noGrp="1"/>
          </p:cNvSpPr>
          <p:nvPr>
            <p:ph type="dt" sz="half" idx="10"/>
          </p:nvPr>
        </p:nvSpPr>
        <p:spPr/>
        <p:txBody>
          <a:bodyPr/>
          <a:lstStyle/>
          <a:p>
            <a:r>
              <a:rPr lang="nb-NO"/>
              <a:t>24.02.2023</a:t>
            </a:r>
          </a:p>
        </p:txBody>
      </p:sp>
      <p:sp>
        <p:nvSpPr>
          <p:cNvPr id="5" name="Footer Placeholder 4">
            <a:extLst>
              <a:ext uri="{FF2B5EF4-FFF2-40B4-BE49-F238E27FC236}">
                <a16:creationId xmlns:a16="http://schemas.microsoft.com/office/drawing/2014/main" id="{2EC6CE24-FF43-4A43-E0FF-B60F3B089ADC}"/>
              </a:ext>
            </a:extLst>
          </p:cNvPr>
          <p:cNvSpPr>
            <a:spLocks noGrp="1"/>
          </p:cNvSpPr>
          <p:nvPr>
            <p:ph type="ftr" sz="quarter" idx="11"/>
          </p:nvPr>
        </p:nvSpPr>
        <p:spPr/>
        <p:txBody>
          <a:bodyPr/>
          <a:lstStyle/>
          <a:p>
            <a:r>
              <a:rPr lang="nb-NO"/>
              <a:t>Trial lecture</a:t>
            </a:r>
          </a:p>
        </p:txBody>
      </p:sp>
      <p:sp>
        <p:nvSpPr>
          <p:cNvPr id="6" name="Slide Number Placeholder 5">
            <a:extLst>
              <a:ext uri="{FF2B5EF4-FFF2-40B4-BE49-F238E27FC236}">
                <a16:creationId xmlns:a16="http://schemas.microsoft.com/office/drawing/2014/main" id="{B765A282-9DC3-49C9-921D-FF8E13775329}"/>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154388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65BA-371C-1DB9-7FDF-239F24F9A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3FE57291-A8FF-F20A-6148-1043E380C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ACB9A9-8F7A-1619-6B5B-D702DCD1D29F}"/>
              </a:ext>
            </a:extLst>
          </p:cNvPr>
          <p:cNvSpPr>
            <a:spLocks noGrp="1"/>
          </p:cNvSpPr>
          <p:nvPr>
            <p:ph type="dt" sz="half" idx="10"/>
          </p:nvPr>
        </p:nvSpPr>
        <p:spPr/>
        <p:txBody>
          <a:bodyPr/>
          <a:lstStyle/>
          <a:p>
            <a:r>
              <a:rPr lang="nb-NO"/>
              <a:t>24.02.2023</a:t>
            </a:r>
          </a:p>
        </p:txBody>
      </p:sp>
      <p:sp>
        <p:nvSpPr>
          <p:cNvPr id="5" name="Footer Placeholder 4">
            <a:extLst>
              <a:ext uri="{FF2B5EF4-FFF2-40B4-BE49-F238E27FC236}">
                <a16:creationId xmlns:a16="http://schemas.microsoft.com/office/drawing/2014/main" id="{85F0DDC5-7195-74F4-C1FD-FB1CF793A331}"/>
              </a:ext>
            </a:extLst>
          </p:cNvPr>
          <p:cNvSpPr>
            <a:spLocks noGrp="1"/>
          </p:cNvSpPr>
          <p:nvPr>
            <p:ph type="ftr" sz="quarter" idx="11"/>
          </p:nvPr>
        </p:nvSpPr>
        <p:spPr/>
        <p:txBody>
          <a:bodyPr/>
          <a:lstStyle/>
          <a:p>
            <a:r>
              <a:rPr lang="nb-NO"/>
              <a:t>Trial lecture</a:t>
            </a:r>
          </a:p>
        </p:txBody>
      </p:sp>
      <p:sp>
        <p:nvSpPr>
          <p:cNvPr id="6" name="Slide Number Placeholder 5">
            <a:extLst>
              <a:ext uri="{FF2B5EF4-FFF2-40B4-BE49-F238E27FC236}">
                <a16:creationId xmlns:a16="http://schemas.microsoft.com/office/drawing/2014/main" id="{9D2D09EF-2FB5-742B-BAD4-8C5C846079ED}"/>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27615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6D2B-CB85-C3A7-7F42-F148E130531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3331908B-BA20-EB67-61ED-6440D0820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DCAB0527-77CD-7E9A-5A80-63FBD1A3C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B0414FC8-41D9-7413-6AC3-66041923507F}"/>
              </a:ext>
            </a:extLst>
          </p:cNvPr>
          <p:cNvSpPr>
            <a:spLocks noGrp="1"/>
          </p:cNvSpPr>
          <p:nvPr>
            <p:ph type="dt" sz="half" idx="10"/>
          </p:nvPr>
        </p:nvSpPr>
        <p:spPr/>
        <p:txBody>
          <a:bodyPr/>
          <a:lstStyle/>
          <a:p>
            <a:r>
              <a:rPr lang="nb-NO"/>
              <a:t>24.02.2023</a:t>
            </a:r>
          </a:p>
        </p:txBody>
      </p:sp>
      <p:sp>
        <p:nvSpPr>
          <p:cNvPr id="6" name="Footer Placeholder 5">
            <a:extLst>
              <a:ext uri="{FF2B5EF4-FFF2-40B4-BE49-F238E27FC236}">
                <a16:creationId xmlns:a16="http://schemas.microsoft.com/office/drawing/2014/main" id="{EEC6364D-4639-DE9E-B99A-703CF9EBBDA3}"/>
              </a:ext>
            </a:extLst>
          </p:cNvPr>
          <p:cNvSpPr>
            <a:spLocks noGrp="1"/>
          </p:cNvSpPr>
          <p:nvPr>
            <p:ph type="ftr" sz="quarter" idx="11"/>
          </p:nvPr>
        </p:nvSpPr>
        <p:spPr/>
        <p:txBody>
          <a:bodyPr/>
          <a:lstStyle/>
          <a:p>
            <a:r>
              <a:rPr lang="nb-NO"/>
              <a:t>Trial lecture</a:t>
            </a:r>
          </a:p>
        </p:txBody>
      </p:sp>
      <p:sp>
        <p:nvSpPr>
          <p:cNvPr id="7" name="Slide Number Placeholder 6">
            <a:extLst>
              <a:ext uri="{FF2B5EF4-FFF2-40B4-BE49-F238E27FC236}">
                <a16:creationId xmlns:a16="http://schemas.microsoft.com/office/drawing/2014/main" id="{1327576F-9672-E497-CF65-D3557EF3C468}"/>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367656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43B9-5E73-4CCD-6EBC-933E0A496B8A}"/>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3276CF7-D970-AF06-AC18-A6D004CEB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8CC0A-3048-01DE-BB78-C0435F1F6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53E83452-4CEE-0341-2CE3-BF338FE5F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4E5D74-426F-B92B-A67B-9766CBF2C6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679B6BE1-0408-F3E9-C717-DAC7AB1CB5FC}"/>
              </a:ext>
            </a:extLst>
          </p:cNvPr>
          <p:cNvSpPr>
            <a:spLocks noGrp="1"/>
          </p:cNvSpPr>
          <p:nvPr>
            <p:ph type="dt" sz="half" idx="10"/>
          </p:nvPr>
        </p:nvSpPr>
        <p:spPr/>
        <p:txBody>
          <a:bodyPr/>
          <a:lstStyle/>
          <a:p>
            <a:r>
              <a:rPr lang="nb-NO"/>
              <a:t>24.02.2023</a:t>
            </a:r>
          </a:p>
        </p:txBody>
      </p:sp>
      <p:sp>
        <p:nvSpPr>
          <p:cNvPr id="8" name="Footer Placeholder 7">
            <a:extLst>
              <a:ext uri="{FF2B5EF4-FFF2-40B4-BE49-F238E27FC236}">
                <a16:creationId xmlns:a16="http://schemas.microsoft.com/office/drawing/2014/main" id="{5C8F2116-2B0B-0CED-36DC-E14918B0D490}"/>
              </a:ext>
            </a:extLst>
          </p:cNvPr>
          <p:cNvSpPr>
            <a:spLocks noGrp="1"/>
          </p:cNvSpPr>
          <p:nvPr>
            <p:ph type="ftr" sz="quarter" idx="11"/>
          </p:nvPr>
        </p:nvSpPr>
        <p:spPr/>
        <p:txBody>
          <a:bodyPr/>
          <a:lstStyle/>
          <a:p>
            <a:r>
              <a:rPr lang="nb-NO"/>
              <a:t>Trial lecture</a:t>
            </a:r>
          </a:p>
        </p:txBody>
      </p:sp>
      <p:sp>
        <p:nvSpPr>
          <p:cNvPr id="9" name="Slide Number Placeholder 8">
            <a:extLst>
              <a:ext uri="{FF2B5EF4-FFF2-40B4-BE49-F238E27FC236}">
                <a16:creationId xmlns:a16="http://schemas.microsoft.com/office/drawing/2014/main" id="{AFBE00DC-4AFE-B953-1604-993E01C246CA}"/>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7905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ACC8-34EE-1663-B8BE-6AB976498AA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54D8D393-51D0-9D25-4144-FC61425E5335}"/>
              </a:ext>
            </a:extLst>
          </p:cNvPr>
          <p:cNvSpPr>
            <a:spLocks noGrp="1"/>
          </p:cNvSpPr>
          <p:nvPr>
            <p:ph type="dt" sz="half" idx="10"/>
          </p:nvPr>
        </p:nvSpPr>
        <p:spPr/>
        <p:txBody>
          <a:bodyPr/>
          <a:lstStyle/>
          <a:p>
            <a:r>
              <a:rPr lang="nb-NO"/>
              <a:t>24.02.2023</a:t>
            </a:r>
          </a:p>
        </p:txBody>
      </p:sp>
      <p:sp>
        <p:nvSpPr>
          <p:cNvPr id="4" name="Footer Placeholder 3">
            <a:extLst>
              <a:ext uri="{FF2B5EF4-FFF2-40B4-BE49-F238E27FC236}">
                <a16:creationId xmlns:a16="http://schemas.microsoft.com/office/drawing/2014/main" id="{BA2D4C1A-942F-0FD1-19FE-7B59D5A27D76}"/>
              </a:ext>
            </a:extLst>
          </p:cNvPr>
          <p:cNvSpPr>
            <a:spLocks noGrp="1"/>
          </p:cNvSpPr>
          <p:nvPr>
            <p:ph type="ftr" sz="quarter" idx="11"/>
          </p:nvPr>
        </p:nvSpPr>
        <p:spPr/>
        <p:txBody>
          <a:bodyPr/>
          <a:lstStyle/>
          <a:p>
            <a:r>
              <a:rPr lang="nb-NO"/>
              <a:t>Trial lecture</a:t>
            </a:r>
          </a:p>
        </p:txBody>
      </p:sp>
      <p:sp>
        <p:nvSpPr>
          <p:cNvPr id="5" name="Slide Number Placeholder 4">
            <a:extLst>
              <a:ext uri="{FF2B5EF4-FFF2-40B4-BE49-F238E27FC236}">
                <a16:creationId xmlns:a16="http://schemas.microsoft.com/office/drawing/2014/main" id="{00483205-60E8-989A-22EC-492C8B23415F}"/>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7833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1AEF9-598F-4F75-8B10-DBE10213D26C}"/>
              </a:ext>
            </a:extLst>
          </p:cNvPr>
          <p:cNvSpPr>
            <a:spLocks noGrp="1"/>
          </p:cNvSpPr>
          <p:nvPr>
            <p:ph type="dt" sz="half" idx="10"/>
          </p:nvPr>
        </p:nvSpPr>
        <p:spPr/>
        <p:txBody>
          <a:bodyPr/>
          <a:lstStyle/>
          <a:p>
            <a:r>
              <a:rPr lang="nb-NO"/>
              <a:t>24.02.2023</a:t>
            </a:r>
          </a:p>
        </p:txBody>
      </p:sp>
      <p:sp>
        <p:nvSpPr>
          <p:cNvPr id="3" name="Footer Placeholder 2">
            <a:extLst>
              <a:ext uri="{FF2B5EF4-FFF2-40B4-BE49-F238E27FC236}">
                <a16:creationId xmlns:a16="http://schemas.microsoft.com/office/drawing/2014/main" id="{E0CBD96F-BFE5-5C54-4E6D-B44352945D9B}"/>
              </a:ext>
            </a:extLst>
          </p:cNvPr>
          <p:cNvSpPr>
            <a:spLocks noGrp="1"/>
          </p:cNvSpPr>
          <p:nvPr>
            <p:ph type="ftr" sz="quarter" idx="11"/>
          </p:nvPr>
        </p:nvSpPr>
        <p:spPr/>
        <p:txBody>
          <a:bodyPr/>
          <a:lstStyle/>
          <a:p>
            <a:r>
              <a:rPr lang="nb-NO"/>
              <a:t>Trial lecture</a:t>
            </a:r>
          </a:p>
        </p:txBody>
      </p:sp>
      <p:sp>
        <p:nvSpPr>
          <p:cNvPr id="4" name="Slide Number Placeholder 3">
            <a:extLst>
              <a:ext uri="{FF2B5EF4-FFF2-40B4-BE49-F238E27FC236}">
                <a16:creationId xmlns:a16="http://schemas.microsoft.com/office/drawing/2014/main" id="{9A8CB33B-898E-05A6-648D-7D18CC93588E}"/>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398902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AFB6-8ECF-99D6-4D2B-5EB3DC098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E1636253-5AA9-1715-7A13-A7034A6FD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65B652B-BBB0-C4C5-3620-2BAD599C9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AD05B-4A9F-0373-CFAF-1609302570D7}"/>
              </a:ext>
            </a:extLst>
          </p:cNvPr>
          <p:cNvSpPr>
            <a:spLocks noGrp="1"/>
          </p:cNvSpPr>
          <p:nvPr>
            <p:ph type="dt" sz="half" idx="10"/>
          </p:nvPr>
        </p:nvSpPr>
        <p:spPr/>
        <p:txBody>
          <a:bodyPr/>
          <a:lstStyle/>
          <a:p>
            <a:r>
              <a:rPr lang="nb-NO"/>
              <a:t>24.02.2023</a:t>
            </a:r>
          </a:p>
        </p:txBody>
      </p:sp>
      <p:sp>
        <p:nvSpPr>
          <p:cNvPr id="6" name="Footer Placeholder 5">
            <a:extLst>
              <a:ext uri="{FF2B5EF4-FFF2-40B4-BE49-F238E27FC236}">
                <a16:creationId xmlns:a16="http://schemas.microsoft.com/office/drawing/2014/main" id="{2A2C597F-C3FF-1B88-363F-1DDC90947E9E}"/>
              </a:ext>
            </a:extLst>
          </p:cNvPr>
          <p:cNvSpPr>
            <a:spLocks noGrp="1"/>
          </p:cNvSpPr>
          <p:nvPr>
            <p:ph type="ftr" sz="quarter" idx="11"/>
          </p:nvPr>
        </p:nvSpPr>
        <p:spPr/>
        <p:txBody>
          <a:bodyPr/>
          <a:lstStyle/>
          <a:p>
            <a:r>
              <a:rPr lang="nb-NO"/>
              <a:t>Trial lecture</a:t>
            </a:r>
          </a:p>
        </p:txBody>
      </p:sp>
      <p:sp>
        <p:nvSpPr>
          <p:cNvPr id="7" name="Slide Number Placeholder 6">
            <a:extLst>
              <a:ext uri="{FF2B5EF4-FFF2-40B4-BE49-F238E27FC236}">
                <a16:creationId xmlns:a16="http://schemas.microsoft.com/office/drawing/2014/main" id="{33B014B0-A6B3-04B7-061E-D16FC030C524}"/>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329113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CE5E-5CB3-AA6D-40EA-E53049B11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FE21FEE5-5F7E-CDA6-0CB6-4A4A8FE3C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6BB6C189-A617-61C9-1602-346CB0231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BAAF7-9757-BABC-D061-00AFFB4E0755}"/>
              </a:ext>
            </a:extLst>
          </p:cNvPr>
          <p:cNvSpPr>
            <a:spLocks noGrp="1"/>
          </p:cNvSpPr>
          <p:nvPr>
            <p:ph type="dt" sz="half" idx="10"/>
          </p:nvPr>
        </p:nvSpPr>
        <p:spPr/>
        <p:txBody>
          <a:bodyPr/>
          <a:lstStyle/>
          <a:p>
            <a:r>
              <a:rPr lang="nb-NO"/>
              <a:t>24.02.2023</a:t>
            </a:r>
          </a:p>
        </p:txBody>
      </p:sp>
      <p:sp>
        <p:nvSpPr>
          <p:cNvPr id="6" name="Footer Placeholder 5">
            <a:extLst>
              <a:ext uri="{FF2B5EF4-FFF2-40B4-BE49-F238E27FC236}">
                <a16:creationId xmlns:a16="http://schemas.microsoft.com/office/drawing/2014/main" id="{DF7A9A0B-CCD0-C5EC-7321-411DCE3AC5DB}"/>
              </a:ext>
            </a:extLst>
          </p:cNvPr>
          <p:cNvSpPr>
            <a:spLocks noGrp="1"/>
          </p:cNvSpPr>
          <p:nvPr>
            <p:ph type="ftr" sz="quarter" idx="11"/>
          </p:nvPr>
        </p:nvSpPr>
        <p:spPr/>
        <p:txBody>
          <a:bodyPr/>
          <a:lstStyle/>
          <a:p>
            <a:r>
              <a:rPr lang="nb-NO"/>
              <a:t>Trial lecture</a:t>
            </a:r>
          </a:p>
        </p:txBody>
      </p:sp>
      <p:sp>
        <p:nvSpPr>
          <p:cNvPr id="7" name="Slide Number Placeholder 6">
            <a:extLst>
              <a:ext uri="{FF2B5EF4-FFF2-40B4-BE49-F238E27FC236}">
                <a16:creationId xmlns:a16="http://schemas.microsoft.com/office/drawing/2014/main" id="{0B526CF7-388A-97C3-33D0-F6F1D28279F2}"/>
              </a:ext>
            </a:extLst>
          </p:cNvPr>
          <p:cNvSpPr>
            <a:spLocks noGrp="1"/>
          </p:cNvSpPr>
          <p:nvPr>
            <p:ph type="sldNum" sz="quarter" idx="12"/>
          </p:nvPr>
        </p:nvSpPr>
        <p:spPr/>
        <p:txBody>
          <a:bodyPr/>
          <a:lstStyle/>
          <a:p>
            <a:fld id="{7075B4FF-203D-460B-8799-D4FF70763991}" type="slidenum">
              <a:rPr lang="nb-NO" smtClean="0"/>
              <a:t>‹#›</a:t>
            </a:fld>
            <a:endParaRPr lang="nb-NO"/>
          </a:p>
        </p:txBody>
      </p:sp>
    </p:spTree>
    <p:extLst>
      <p:ext uri="{BB962C8B-B14F-4D97-AF65-F5344CB8AC3E}">
        <p14:creationId xmlns:p14="http://schemas.microsoft.com/office/powerpoint/2010/main" val="69349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3E6BA-0F37-8734-2CF7-87FBA6F0C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E061894F-9C9B-EB9D-4DE7-C071FB17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CBD18C5-D9B3-A398-9236-038B300B3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a:t>24.02.2023</a:t>
            </a:r>
          </a:p>
        </p:txBody>
      </p:sp>
      <p:sp>
        <p:nvSpPr>
          <p:cNvPr id="5" name="Footer Placeholder 4">
            <a:extLst>
              <a:ext uri="{FF2B5EF4-FFF2-40B4-BE49-F238E27FC236}">
                <a16:creationId xmlns:a16="http://schemas.microsoft.com/office/drawing/2014/main" id="{F9BAF963-E78C-FC5F-0537-CCAA11E4E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Trial lecture</a:t>
            </a:r>
          </a:p>
        </p:txBody>
      </p:sp>
      <p:sp>
        <p:nvSpPr>
          <p:cNvPr id="6" name="Slide Number Placeholder 5">
            <a:extLst>
              <a:ext uri="{FF2B5EF4-FFF2-40B4-BE49-F238E27FC236}">
                <a16:creationId xmlns:a16="http://schemas.microsoft.com/office/drawing/2014/main" id="{4D769079-8E6D-9D9D-9D74-9D73FC4D8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5B4FF-203D-460B-8799-D4FF70763991}" type="slidenum">
              <a:rPr lang="nb-NO" smtClean="0"/>
              <a:t>‹#›</a:t>
            </a:fld>
            <a:endParaRPr lang="nb-NO"/>
          </a:p>
        </p:txBody>
      </p:sp>
    </p:spTree>
    <p:extLst>
      <p:ext uri="{BB962C8B-B14F-4D97-AF65-F5344CB8AC3E}">
        <p14:creationId xmlns:p14="http://schemas.microsoft.com/office/powerpoint/2010/main" val="328977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E832-DABA-4942-C278-4CEC426AB367}"/>
              </a:ext>
            </a:extLst>
          </p:cNvPr>
          <p:cNvSpPr>
            <a:spLocks noGrp="1"/>
          </p:cNvSpPr>
          <p:nvPr>
            <p:ph type="ctrTitle"/>
          </p:nvPr>
        </p:nvSpPr>
        <p:spPr/>
        <p:txBody>
          <a:bodyPr>
            <a:normAutofit fontScale="90000"/>
          </a:bodyPr>
          <a:lstStyle/>
          <a:p>
            <a:r>
              <a:rPr lang="en-US" b="1">
                <a:solidFill>
                  <a:srgbClr val="002060"/>
                </a:solidFill>
                <a:cs typeface="Arial" panose="020B0604020202020204" pitchFamily="34" charset="0"/>
              </a:rPr>
              <a:t>Data analytics and machine learning in chemical processes</a:t>
            </a:r>
            <a:r>
              <a:rPr lang="nb-NO" b="1">
                <a:solidFill>
                  <a:srgbClr val="002060"/>
                </a:solidFill>
                <a:cs typeface="Arial" panose="020B0604020202020204" pitchFamily="34" charset="0"/>
              </a:rPr>
              <a:t>: History and future challenges</a:t>
            </a:r>
            <a:endParaRPr lang="nb-NO" b="1" dirty="0">
              <a:solidFill>
                <a:srgbClr val="002060"/>
              </a:solidFill>
              <a:cs typeface="Arial" panose="020B0604020202020204" pitchFamily="34" charset="0"/>
            </a:endParaRPr>
          </a:p>
        </p:txBody>
      </p:sp>
      <p:sp>
        <p:nvSpPr>
          <p:cNvPr id="3" name="Subtitle 2">
            <a:extLst>
              <a:ext uri="{FF2B5EF4-FFF2-40B4-BE49-F238E27FC236}">
                <a16:creationId xmlns:a16="http://schemas.microsoft.com/office/drawing/2014/main" id="{1EDA32D0-FF89-90A8-3F2A-C4D42235C471}"/>
              </a:ext>
            </a:extLst>
          </p:cNvPr>
          <p:cNvSpPr>
            <a:spLocks noGrp="1"/>
          </p:cNvSpPr>
          <p:nvPr>
            <p:ph type="subTitle" idx="1"/>
          </p:nvPr>
        </p:nvSpPr>
        <p:spPr>
          <a:xfrm>
            <a:off x="1450848" y="3821494"/>
            <a:ext cx="9485376" cy="2908490"/>
          </a:xfrm>
        </p:spPr>
        <p:txBody>
          <a:bodyPr>
            <a:normAutofit fontScale="70000" lnSpcReduction="20000"/>
          </a:bodyPr>
          <a:lstStyle/>
          <a:p>
            <a:r>
              <a:rPr lang="en-US" sz="3800" dirty="0">
                <a:solidFill>
                  <a:srgbClr val="002060"/>
                </a:solidFill>
                <a:latin typeface="+mj-lt"/>
              </a:rPr>
              <a:t>Cristina </a:t>
            </a:r>
            <a:r>
              <a:rPr lang="en-US" sz="3800" dirty="0" err="1">
                <a:solidFill>
                  <a:srgbClr val="002060"/>
                </a:solidFill>
                <a:latin typeface="+mj-lt"/>
              </a:rPr>
              <a:t>Zotic</a:t>
            </a:r>
            <a:r>
              <a:rPr lang="ro-RO" sz="3800" dirty="0">
                <a:solidFill>
                  <a:srgbClr val="002060"/>
                </a:solidFill>
                <a:latin typeface="+mj-lt"/>
              </a:rPr>
              <a:t>ă</a:t>
            </a:r>
            <a:endParaRPr lang="nb-NO" sz="3800" dirty="0">
              <a:solidFill>
                <a:srgbClr val="002060"/>
              </a:solidFill>
              <a:latin typeface="+mj-lt"/>
            </a:endParaRPr>
          </a:p>
          <a:p>
            <a:endParaRPr lang="ro-RO" dirty="0">
              <a:solidFill>
                <a:srgbClr val="002060"/>
              </a:solidFill>
              <a:latin typeface="+mj-lt"/>
            </a:endParaRPr>
          </a:p>
          <a:p>
            <a:r>
              <a:rPr lang="nb-NO" sz="2800" dirty="0">
                <a:solidFill>
                  <a:srgbClr val="002060"/>
                </a:solidFill>
                <a:latin typeface="+mj-lt"/>
              </a:rPr>
              <a:t>Department </a:t>
            </a:r>
            <a:r>
              <a:rPr lang="nb-NO" sz="2800" dirty="0" err="1">
                <a:solidFill>
                  <a:srgbClr val="002060"/>
                </a:solidFill>
                <a:latin typeface="+mj-lt"/>
              </a:rPr>
              <a:t>of</a:t>
            </a:r>
            <a:r>
              <a:rPr lang="nb-NO" sz="2800" dirty="0">
                <a:solidFill>
                  <a:srgbClr val="002060"/>
                </a:solidFill>
                <a:latin typeface="+mj-lt"/>
              </a:rPr>
              <a:t> Chemical Engineering</a:t>
            </a:r>
          </a:p>
          <a:p>
            <a:r>
              <a:rPr lang="nb-NO" sz="2800" dirty="0">
                <a:solidFill>
                  <a:srgbClr val="002060"/>
                </a:solidFill>
                <a:latin typeface="+mj-lt"/>
              </a:rPr>
              <a:t>Norwegian </a:t>
            </a:r>
            <a:r>
              <a:rPr lang="en-US" sz="2800" dirty="0">
                <a:solidFill>
                  <a:srgbClr val="002060"/>
                </a:solidFill>
                <a:latin typeface="+mj-lt"/>
              </a:rPr>
              <a:t>University</a:t>
            </a:r>
            <a:r>
              <a:rPr lang="nb-NO" sz="2800" dirty="0">
                <a:solidFill>
                  <a:srgbClr val="002060"/>
                </a:solidFill>
                <a:latin typeface="+mj-lt"/>
              </a:rPr>
              <a:t> </a:t>
            </a:r>
            <a:r>
              <a:rPr lang="nb-NO" sz="2800" dirty="0" err="1">
                <a:solidFill>
                  <a:srgbClr val="002060"/>
                </a:solidFill>
                <a:latin typeface="+mj-lt"/>
              </a:rPr>
              <a:t>of</a:t>
            </a:r>
            <a:r>
              <a:rPr lang="nb-NO" sz="2800" dirty="0">
                <a:solidFill>
                  <a:srgbClr val="002060"/>
                </a:solidFill>
                <a:latin typeface="+mj-lt"/>
              </a:rPr>
              <a:t> Science and Technology (NTNU)</a:t>
            </a:r>
          </a:p>
          <a:p>
            <a:endParaRPr lang="nb-NO" sz="2800" dirty="0">
              <a:solidFill>
                <a:srgbClr val="002060"/>
              </a:solidFill>
              <a:latin typeface="+mj-lt"/>
            </a:endParaRPr>
          </a:p>
          <a:p>
            <a:r>
              <a:rPr lang="nb-NO" sz="2800" dirty="0">
                <a:solidFill>
                  <a:srgbClr val="002060"/>
                </a:solidFill>
                <a:latin typeface="+mj-lt"/>
              </a:rPr>
              <a:t>24 </a:t>
            </a:r>
            <a:r>
              <a:rPr lang="nb-NO" sz="2800" dirty="0" err="1">
                <a:solidFill>
                  <a:srgbClr val="002060"/>
                </a:solidFill>
                <a:latin typeface="+mj-lt"/>
              </a:rPr>
              <a:t>February</a:t>
            </a:r>
            <a:r>
              <a:rPr lang="nb-NO" sz="2800" dirty="0">
                <a:solidFill>
                  <a:srgbClr val="002060"/>
                </a:solidFill>
                <a:latin typeface="+mj-lt"/>
              </a:rPr>
              <a:t> 2023</a:t>
            </a:r>
          </a:p>
          <a:p>
            <a:endParaRPr lang="ro-RO" sz="2800" dirty="0">
              <a:solidFill>
                <a:srgbClr val="002060"/>
              </a:solidFill>
              <a:latin typeface="+mj-lt"/>
            </a:endParaRPr>
          </a:p>
          <a:p>
            <a:r>
              <a:rPr lang="ro-RO" sz="2800" dirty="0">
                <a:solidFill>
                  <a:srgbClr val="002060"/>
                </a:solidFill>
                <a:latin typeface="+mj-lt"/>
              </a:rPr>
              <a:t>PhD Defence </a:t>
            </a:r>
            <a:r>
              <a:rPr lang="en-US" sz="2800" dirty="0">
                <a:solidFill>
                  <a:srgbClr val="002060"/>
                </a:solidFill>
                <a:latin typeface="+mj-lt"/>
              </a:rPr>
              <a:t>– Trial lecture</a:t>
            </a:r>
            <a:endParaRPr lang="nb-NO" sz="2800" dirty="0">
              <a:solidFill>
                <a:srgbClr val="002060"/>
              </a:solidFill>
              <a:latin typeface="+mj-lt"/>
            </a:endParaRPr>
          </a:p>
        </p:txBody>
      </p:sp>
      <p:pic>
        <p:nvPicPr>
          <p:cNvPr id="4" name="Picture 3" descr="A picture containing bubble chart&#10;&#10;Description automatically generated">
            <a:extLst>
              <a:ext uri="{FF2B5EF4-FFF2-40B4-BE49-F238E27FC236}">
                <a16:creationId xmlns:a16="http://schemas.microsoft.com/office/drawing/2014/main" id="{59A6DAB0-4CF2-1401-BCCA-E1A9A97D0B6A}"/>
              </a:ext>
            </a:extLst>
          </p:cNvPr>
          <p:cNvPicPr>
            <a:picLocks noChangeAspect="1"/>
          </p:cNvPicPr>
          <p:nvPr/>
        </p:nvPicPr>
        <p:blipFill rotWithShape="1">
          <a:blip r:embed="rId2">
            <a:extLst>
              <a:ext uri="{28A0092B-C50C-407E-A947-70E740481C1C}">
                <a14:useLocalDpi xmlns:a14="http://schemas.microsoft.com/office/drawing/2010/main" val="0"/>
              </a:ext>
            </a:extLst>
          </a:blip>
          <a:srcRect l="28060" t="20371" r="24404" b="1991"/>
          <a:stretch/>
        </p:blipFill>
        <p:spPr>
          <a:xfrm>
            <a:off x="89194" y="35709"/>
            <a:ext cx="1941930" cy="1897795"/>
          </a:xfrm>
          <a:prstGeom prst="rect">
            <a:avLst/>
          </a:prstGeom>
        </p:spPr>
      </p:pic>
      <p:pic>
        <p:nvPicPr>
          <p:cNvPr id="6" name="Picture 5" descr="Logo, company name&#10;&#10;Description automatically generated">
            <a:extLst>
              <a:ext uri="{FF2B5EF4-FFF2-40B4-BE49-F238E27FC236}">
                <a16:creationId xmlns:a16="http://schemas.microsoft.com/office/drawing/2014/main" id="{5F8A857B-FFA4-1A95-21F2-05D1E3D0F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88" y="5482550"/>
            <a:ext cx="2924871" cy="1056998"/>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E02291F6-E067-8B0F-AD41-F4222434F6CC}"/>
              </a:ext>
            </a:extLst>
          </p:cNvPr>
          <p:cNvPicPr>
            <a:picLocks noChangeAspect="1"/>
          </p:cNvPicPr>
          <p:nvPr/>
        </p:nvPicPr>
        <p:blipFill rotWithShape="1">
          <a:blip r:embed="rId4">
            <a:extLst>
              <a:ext uri="{28A0092B-C50C-407E-A947-70E740481C1C}">
                <a14:useLocalDpi xmlns:a14="http://schemas.microsoft.com/office/drawing/2010/main" val="0"/>
              </a:ext>
            </a:extLst>
          </a:blip>
          <a:srcRect l="5158" t="33564" r="2498" b="15249"/>
          <a:stretch/>
        </p:blipFill>
        <p:spPr>
          <a:xfrm>
            <a:off x="8658948" y="5547209"/>
            <a:ext cx="3159436" cy="1047916"/>
          </a:xfrm>
          <a:prstGeom prst="rect">
            <a:avLst/>
          </a:prstGeom>
        </p:spPr>
      </p:pic>
    </p:spTree>
    <p:extLst>
      <p:ext uri="{BB962C8B-B14F-4D97-AF65-F5344CB8AC3E}">
        <p14:creationId xmlns:p14="http://schemas.microsoft.com/office/powerpoint/2010/main" val="226510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Unsupervised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10</a:t>
            </a:fld>
            <a:endParaRPr lang="nb-NO"/>
          </a:p>
        </p:txBody>
      </p:sp>
      <p:grpSp>
        <p:nvGrpSpPr>
          <p:cNvPr id="6" name="Group 5">
            <a:extLst>
              <a:ext uri="{FF2B5EF4-FFF2-40B4-BE49-F238E27FC236}">
                <a16:creationId xmlns:a16="http://schemas.microsoft.com/office/drawing/2014/main" id="{5CA611DA-22DF-7BEB-485A-3529984B4809}"/>
              </a:ext>
            </a:extLst>
          </p:cNvPr>
          <p:cNvGrpSpPr/>
          <p:nvPr/>
        </p:nvGrpSpPr>
        <p:grpSpPr>
          <a:xfrm>
            <a:off x="10352082" y="365125"/>
            <a:ext cx="1731264" cy="1644904"/>
            <a:chOff x="9198864" y="1107440"/>
            <a:chExt cx="1731264" cy="1644904"/>
          </a:xfrm>
        </p:grpSpPr>
        <p:sp>
          <p:nvSpPr>
            <p:cNvPr id="7" name="Oval 6">
              <a:extLst>
                <a:ext uri="{FF2B5EF4-FFF2-40B4-BE49-F238E27FC236}">
                  <a16:creationId xmlns:a16="http://schemas.microsoft.com/office/drawing/2014/main" id="{9FE85405-1E20-67FC-128C-8F35695E7881}"/>
                </a:ext>
              </a:extLst>
            </p:cNvPr>
            <p:cNvSpPr/>
            <p:nvPr/>
          </p:nvSpPr>
          <p:spPr>
            <a:xfrm>
              <a:off x="9198864" y="1107440"/>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inus Sign 7">
              <a:extLst>
                <a:ext uri="{FF2B5EF4-FFF2-40B4-BE49-F238E27FC236}">
                  <a16:creationId xmlns:a16="http://schemas.microsoft.com/office/drawing/2014/main" id="{32382415-974C-1E10-D6E9-575929B20C55}"/>
                </a:ext>
              </a:extLst>
            </p:cNvPr>
            <p:cNvSpPr/>
            <p:nvPr/>
          </p:nvSpPr>
          <p:spPr>
            <a:xfrm>
              <a:off x="9661398" y="129679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inus Sign 8">
              <a:extLst>
                <a:ext uri="{FF2B5EF4-FFF2-40B4-BE49-F238E27FC236}">
                  <a16:creationId xmlns:a16="http://schemas.microsoft.com/office/drawing/2014/main" id="{6378623D-3F0A-F4FE-6096-34311442D03D}"/>
                </a:ext>
              </a:extLst>
            </p:cNvPr>
            <p:cNvSpPr/>
            <p:nvPr/>
          </p:nvSpPr>
          <p:spPr>
            <a:xfrm>
              <a:off x="10190607" y="121716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inus Sign 9">
              <a:extLst>
                <a:ext uri="{FF2B5EF4-FFF2-40B4-BE49-F238E27FC236}">
                  <a16:creationId xmlns:a16="http://schemas.microsoft.com/office/drawing/2014/main" id="{6A1C7B28-5264-DD1D-A509-45FFD4831471}"/>
                </a:ext>
              </a:extLst>
            </p:cNvPr>
            <p:cNvSpPr/>
            <p:nvPr/>
          </p:nvSpPr>
          <p:spPr>
            <a:xfrm>
              <a:off x="9432036" y="165598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A490A246-C8DC-66C5-12D3-E3F72EBC8D6F}"/>
                </a:ext>
              </a:extLst>
            </p:cNvPr>
            <p:cNvSpPr/>
            <p:nvPr/>
          </p:nvSpPr>
          <p:spPr>
            <a:xfrm>
              <a:off x="10492740" y="189544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inus Sign 11">
              <a:extLst>
                <a:ext uri="{FF2B5EF4-FFF2-40B4-BE49-F238E27FC236}">
                  <a16:creationId xmlns:a16="http://schemas.microsoft.com/office/drawing/2014/main" id="{74FA51B3-BF80-8764-57C1-0A46F5CB59AF}"/>
                </a:ext>
              </a:extLst>
            </p:cNvPr>
            <p:cNvSpPr/>
            <p:nvPr/>
          </p:nvSpPr>
          <p:spPr>
            <a:xfrm>
              <a:off x="9892284" y="1434323"/>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Minus Sign 12">
              <a:extLst>
                <a:ext uri="{FF2B5EF4-FFF2-40B4-BE49-F238E27FC236}">
                  <a16:creationId xmlns:a16="http://schemas.microsoft.com/office/drawing/2014/main" id="{77F7AC12-6200-1D74-22D0-34ADC07F3EA5}"/>
                </a:ext>
              </a:extLst>
            </p:cNvPr>
            <p:cNvSpPr/>
            <p:nvPr/>
          </p:nvSpPr>
          <p:spPr>
            <a:xfrm>
              <a:off x="9504807" y="208657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D3638C83-FE09-513E-CF83-393E65F9AEC0}"/>
                </a:ext>
              </a:extLst>
            </p:cNvPr>
            <p:cNvSpPr/>
            <p:nvPr/>
          </p:nvSpPr>
          <p:spPr>
            <a:xfrm>
              <a:off x="10355580" y="178835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Minus Sign 14">
              <a:extLst>
                <a:ext uri="{FF2B5EF4-FFF2-40B4-BE49-F238E27FC236}">
                  <a16:creationId xmlns:a16="http://schemas.microsoft.com/office/drawing/2014/main" id="{CC1E300F-CFBC-2391-F195-08E47A6A1F5D}"/>
                </a:ext>
              </a:extLst>
            </p:cNvPr>
            <p:cNvSpPr/>
            <p:nvPr/>
          </p:nvSpPr>
          <p:spPr>
            <a:xfrm>
              <a:off x="9778746" y="209329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Minus Sign 15">
              <a:extLst>
                <a:ext uri="{FF2B5EF4-FFF2-40B4-BE49-F238E27FC236}">
                  <a16:creationId xmlns:a16="http://schemas.microsoft.com/office/drawing/2014/main" id="{34461438-6EDE-7B3B-BA14-91B82F3FBC21}"/>
                </a:ext>
              </a:extLst>
            </p:cNvPr>
            <p:cNvSpPr/>
            <p:nvPr/>
          </p:nvSpPr>
          <p:spPr>
            <a:xfrm>
              <a:off x="9765792" y="232327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inus Sign 16">
              <a:extLst>
                <a:ext uri="{FF2B5EF4-FFF2-40B4-BE49-F238E27FC236}">
                  <a16:creationId xmlns:a16="http://schemas.microsoft.com/office/drawing/2014/main" id="{B9F1CF9F-CFDA-8756-79E9-7ED462A51E61}"/>
                </a:ext>
              </a:extLst>
            </p:cNvPr>
            <p:cNvSpPr/>
            <p:nvPr/>
          </p:nvSpPr>
          <p:spPr>
            <a:xfrm>
              <a:off x="9942576" y="114054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inus Sign 17">
              <a:extLst>
                <a:ext uri="{FF2B5EF4-FFF2-40B4-BE49-F238E27FC236}">
                  <a16:creationId xmlns:a16="http://schemas.microsoft.com/office/drawing/2014/main" id="{5E40B8D0-7648-7C32-6C2D-7F55D6BB2016}"/>
                </a:ext>
              </a:extLst>
            </p:cNvPr>
            <p:cNvSpPr/>
            <p:nvPr/>
          </p:nvSpPr>
          <p:spPr>
            <a:xfrm>
              <a:off x="9685020" y="1554576"/>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6565604B-1DC3-A460-EEB6-819AE31DAC79}"/>
                </a:ext>
              </a:extLst>
            </p:cNvPr>
            <p:cNvSpPr/>
            <p:nvPr/>
          </p:nvSpPr>
          <p:spPr>
            <a:xfrm>
              <a:off x="10556748" y="170361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inus Sign 19">
              <a:extLst>
                <a:ext uri="{FF2B5EF4-FFF2-40B4-BE49-F238E27FC236}">
                  <a16:creationId xmlns:a16="http://schemas.microsoft.com/office/drawing/2014/main" id="{A1954BD6-4511-3912-7572-BEEC5C24A954}"/>
                </a:ext>
              </a:extLst>
            </p:cNvPr>
            <p:cNvSpPr/>
            <p:nvPr/>
          </p:nvSpPr>
          <p:spPr>
            <a:xfrm>
              <a:off x="9412224" y="140982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295BCEF9-0DC0-6DC5-3987-693953E099ED}"/>
                </a:ext>
              </a:extLst>
            </p:cNvPr>
            <p:cNvSpPr/>
            <p:nvPr/>
          </p:nvSpPr>
          <p:spPr>
            <a:xfrm>
              <a:off x="10596372" y="2087277"/>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A8E2E30A-2F34-7B6C-AA3A-DDDA430BC61D}"/>
                </a:ext>
              </a:extLst>
            </p:cNvPr>
            <p:cNvSpPr/>
            <p:nvPr/>
          </p:nvSpPr>
          <p:spPr>
            <a:xfrm>
              <a:off x="10366248" y="2103819"/>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Minus Sign 22">
              <a:extLst>
                <a:ext uri="{FF2B5EF4-FFF2-40B4-BE49-F238E27FC236}">
                  <a16:creationId xmlns:a16="http://schemas.microsoft.com/office/drawing/2014/main" id="{4E3B01B3-157A-3DC9-4F30-E3D6B6DDD65E}"/>
                </a:ext>
              </a:extLst>
            </p:cNvPr>
            <p:cNvSpPr/>
            <p:nvPr/>
          </p:nvSpPr>
          <p:spPr>
            <a:xfrm>
              <a:off x="9517380" y="227965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5" name="TextBox 24">
            <a:extLst>
              <a:ext uri="{FF2B5EF4-FFF2-40B4-BE49-F238E27FC236}">
                <a16:creationId xmlns:a16="http://schemas.microsoft.com/office/drawing/2014/main" id="{788AF016-8FA0-AFAD-9E7F-4FCC6927A110}"/>
              </a:ext>
            </a:extLst>
          </p:cNvPr>
          <p:cNvSpPr txBox="1"/>
          <p:nvPr/>
        </p:nvSpPr>
        <p:spPr>
          <a:xfrm>
            <a:off x="7650616" y="5822345"/>
            <a:ext cx="3930075" cy="738664"/>
          </a:xfrm>
          <a:prstGeom prst="rect">
            <a:avLst/>
          </a:prstGeom>
          <a:noFill/>
        </p:spPr>
        <p:txBody>
          <a:bodyPr wrap="square" rtlCol="0">
            <a:spAutoFit/>
          </a:bodyPr>
          <a:lstStyle/>
          <a:p>
            <a:r>
              <a:rPr lang="nb-NO" sz="1400" dirty="0">
                <a:solidFill>
                  <a:schemeClr val="bg1">
                    <a:lumMod val="50000"/>
                  </a:schemeClr>
                </a:solidFill>
              </a:rPr>
              <a:t>Source: Ge et. al. 2017. </a:t>
            </a:r>
            <a:r>
              <a:rPr lang="en-US" sz="1400" dirty="0">
                <a:solidFill>
                  <a:schemeClr val="bg1">
                    <a:lumMod val="50000"/>
                  </a:schemeClr>
                </a:solidFill>
              </a:rPr>
              <a:t>Data Mining and Analytics in the Process Industry: The Role of Machine Learning</a:t>
            </a:r>
            <a:r>
              <a:rPr lang="nb-NO" sz="1400" dirty="0">
                <a:solidFill>
                  <a:schemeClr val="bg1">
                    <a:lumMod val="50000"/>
                  </a:schemeClr>
                </a:solidFill>
              </a:rPr>
              <a:t> </a:t>
            </a:r>
          </a:p>
        </p:txBody>
      </p:sp>
      <p:sp>
        <p:nvSpPr>
          <p:cNvPr id="27" name="Content Placeholder 3">
            <a:extLst>
              <a:ext uri="{FF2B5EF4-FFF2-40B4-BE49-F238E27FC236}">
                <a16:creationId xmlns:a16="http://schemas.microsoft.com/office/drawing/2014/main" id="{6F11CCF8-8B59-4570-23EB-A09121AEE1C5}"/>
              </a:ext>
            </a:extLst>
          </p:cNvPr>
          <p:cNvSpPr txBox="1">
            <a:spLocks/>
          </p:cNvSpPr>
          <p:nvPr/>
        </p:nvSpPr>
        <p:spPr>
          <a:xfrm>
            <a:off x="838200" y="1825625"/>
            <a:ext cx="10515600" cy="46672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err="1">
                <a:solidFill>
                  <a:srgbClr val="002060"/>
                </a:solidFill>
              </a:rPr>
              <a:t>Principle</a:t>
            </a:r>
            <a:r>
              <a:rPr lang="nb-NO" dirty="0">
                <a:solidFill>
                  <a:srgbClr val="002060"/>
                </a:solidFill>
              </a:rPr>
              <a:t> </a:t>
            </a:r>
            <a:r>
              <a:rPr lang="nb-NO" dirty="0" err="1">
                <a:solidFill>
                  <a:srgbClr val="002060"/>
                </a:solidFill>
              </a:rPr>
              <a:t>component</a:t>
            </a:r>
            <a:r>
              <a:rPr lang="nb-NO" dirty="0">
                <a:solidFill>
                  <a:srgbClr val="002060"/>
                </a:solidFill>
              </a:rPr>
              <a:t> </a:t>
            </a:r>
            <a:r>
              <a:rPr lang="nb-NO" dirty="0" err="1">
                <a:solidFill>
                  <a:srgbClr val="002060"/>
                </a:solidFill>
              </a:rPr>
              <a:t>analysis</a:t>
            </a:r>
            <a:r>
              <a:rPr lang="nb-NO" dirty="0">
                <a:solidFill>
                  <a:srgbClr val="002060"/>
                </a:solidFill>
              </a:rPr>
              <a:t> (PCA)</a:t>
            </a:r>
          </a:p>
          <a:p>
            <a:pPr marL="0" indent="0">
              <a:buNone/>
            </a:pPr>
            <a:endParaRPr lang="nb-NO" dirty="0">
              <a:solidFill>
                <a:srgbClr val="002060"/>
              </a:solidFill>
            </a:endParaRPr>
          </a:p>
          <a:p>
            <a:pPr marL="0" indent="0">
              <a:buNone/>
            </a:pPr>
            <a:endParaRPr lang="nb-NO" dirty="0">
              <a:solidFill>
                <a:srgbClr val="002060"/>
              </a:solidFill>
            </a:endParaRPr>
          </a:p>
          <a:p>
            <a:pPr marL="0" indent="0">
              <a:buNone/>
            </a:pPr>
            <a:endParaRPr lang="nb-NO" dirty="0">
              <a:solidFill>
                <a:srgbClr val="002060"/>
              </a:solidFill>
            </a:endParaRPr>
          </a:p>
          <a:p>
            <a:pPr marL="0" indent="0">
              <a:buNone/>
            </a:pPr>
            <a:endParaRPr lang="nb-NO" dirty="0">
              <a:solidFill>
                <a:srgbClr val="002060"/>
              </a:solidFill>
            </a:endParaRPr>
          </a:p>
          <a:p>
            <a:pPr marL="0" indent="0">
              <a:buNone/>
            </a:pPr>
            <a:endParaRPr lang="nb-NO" dirty="0">
              <a:solidFill>
                <a:srgbClr val="002060"/>
              </a:solidFill>
            </a:endParaRPr>
          </a:p>
          <a:p>
            <a:pPr marL="0" indent="0">
              <a:buNone/>
            </a:pPr>
            <a:endParaRPr lang="nb-NO" sz="2000" dirty="0">
              <a:solidFill>
                <a:srgbClr val="002060"/>
              </a:solidFill>
            </a:endParaRPr>
          </a:p>
          <a:p>
            <a:pPr marL="0" indent="0">
              <a:buNone/>
            </a:pPr>
            <a:endParaRPr lang="nb-NO" sz="2000" dirty="0">
              <a:solidFill>
                <a:srgbClr val="002060"/>
              </a:solidFill>
            </a:endParaRPr>
          </a:p>
          <a:p>
            <a:pPr marL="0" indent="0">
              <a:buNone/>
            </a:pPr>
            <a:r>
              <a:rPr lang="nb-NO" sz="2000" dirty="0">
                <a:solidFill>
                  <a:srgbClr val="002060"/>
                </a:solidFill>
              </a:rPr>
              <a:t>global </a:t>
            </a:r>
            <a:r>
              <a:rPr lang="nb-NO" sz="2000" dirty="0" err="1">
                <a:solidFill>
                  <a:srgbClr val="002060"/>
                </a:solidFill>
              </a:rPr>
              <a:t>technique</a:t>
            </a:r>
            <a:r>
              <a:rPr lang="nb-NO" sz="2000" dirty="0">
                <a:solidFill>
                  <a:srgbClr val="002060"/>
                </a:solidFill>
                <a:sym typeface="Wingdings" panose="05000000000000000000" pitchFamily="2" charset="2"/>
              </a:rPr>
              <a:t> preserves data </a:t>
            </a:r>
            <a:r>
              <a:rPr lang="nb-NO" sz="2000" dirty="0" err="1">
                <a:solidFill>
                  <a:srgbClr val="002060"/>
                </a:solidFill>
                <a:sym typeface="Wingdings" panose="05000000000000000000" pitchFamily="2" charset="2"/>
              </a:rPr>
              <a:t>variance</a:t>
            </a:r>
            <a:endParaRPr lang="nb-NO" sz="2000" dirty="0">
              <a:solidFill>
                <a:srgbClr val="002060"/>
              </a:solidFill>
            </a:endParaRPr>
          </a:p>
          <a:p>
            <a:pPr marL="0" indent="0">
              <a:buNone/>
            </a:pPr>
            <a:r>
              <a:rPr lang="nb-NO" sz="2000" dirty="0" err="1">
                <a:solidFill>
                  <a:srgbClr val="002060"/>
                </a:solidFill>
              </a:rPr>
              <a:t>identifies</a:t>
            </a:r>
            <a:r>
              <a:rPr lang="nb-NO" sz="2000" dirty="0">
                <a:solidFill>
                  <a:srgbClr val="002060"/>
                </a:solidFill>
              </a:rPr>
              <a:t> </a:t>
            </a:r>
            <a:r>
              <a:rPr lang="en-US" sz="2000" dirty="0">
                <a:solidFill>
                  <a:srgbClr val="002060"/>
                </a:solidFill>
              </a:rPr>
              <a:t>correlations</a:t>
            </a:r>
            <a:r>
              <a:rPr lang="nb-NO" sz="2000" dirty="0">
                <a:solidFill>
                  <a:srgbClr val="002060"/>
                </a:solidFill>
              </a:rPr>
              <a:t>, </a:t>
            </a:r>
            <a:r>
              <a:rPr lang="nb-NO" sz="2000" dirty="0" err="1">
                <a:solidFill>
                  <a:srgbClr val="002060"/>
                </a:solidFill>
              </a:rPr>
              <a:t>leaves</a:t>
            </a:r>
            <a:r>
              <a:rPr lang="nb-NO" sz="2000" dirty="0">
                <a:solidFill>
                  <a:srgbClr val="002060"/>
                </a:solidFill>
              </a:rPr>
              <a:t> </a:t>
            </a:r>
            <a:r>
              <a:rPr lang="nb-NO" sz="2000" dirty="0" err="1">
                <a:solidFill>
                  <a:srgbClr val="002060"/>
                </a:solidFill>
              </a:rPr>
              <a:t>noise</a:t>
            </a:r>
            <a:r>
              <a:rPr lang="nb-NO" sz="2000" dirty="0">
                <a:solidFill>
                  <a:srgbClr val="002060"/>
                </a:solidFill>
              </a:rPr>
              <a:t> </a:t>
            </a:r>
            <a:r>
              <a:rPr lang="nb-NO" sz="2000" dirty="0" err="1">
                <a:solidFill>
                  <a:srgbClr val="002060"/>
                </a:solidFill>
              </a:rPr>
              <a:t>behind</a:t>
            </a:r>
            <a:endParaRPr lang="nb-NO" sz="2000" dirty="0">
              <a:solidFill>
                <a:srgbClr val="002060"/>
              </a:solidFill>
            </a:endParaRPr>
          </a:p>
          <a:p>
            <a:pPr marL="0" indent="0">
              <a:buNone/>
            </a:pPr>
            <a:r>
              <a:rPr lang="nb-NO" sz="2000" dirty="0" err="1">
                <a:solidFill>
                  <a:srgbClr val="002060"/>
                </a:solidFill>
              </a:rPr>
              <a:t>no</a:t>
            </a:r>
            <a:r>
              <a:rPr lang="nb-NO" sz="2000" dirty="0">
                <a:solidFill>
                  <a:srgbClr val="002060"/>
                </a:solidFill>
              </a:rPr>
              <a:t> parameters to tune, fast </a:t>
            </a:r>
          </a:p>
          <a:p>
            <a:pPr lvl="1"/>
            <a:endParaRPr lang="nb-NO" dirty="0">
              <a:solidFill>
                <a:srgbClr val="002060"/>
              </a:solidFill>
            </a:endParaRPr>
          </a:p>
          <a:p>
            <a:pPr marL="0" indent="0">
              <a:buNone/>
            </a:pPr>
            <a:endParaRPr lang="nb-NO" dirty="0">
              <a:solidFill>
                <a:srgbClr val="002060"/>
              </a:solidFill>
            </a:endParaRPr>
          </a:p>
        </p:txBody>
      </p:sp>
      <p:grpSp>
        <p:nvGrpSpPr>
          <p:cNvPr id="32" name="Group 31">
            <a:extLst>
              <a:ext uri="{FF2B5EF4-FFF2-40B4-BE49-F238E27FC236}">
                <a16:creationId xmlns:a16="http://schemas.microsoft.com/office/drawing/2014/main" id="{C86454BA-2C1F-0138-E8A1-E447DB0895EE}"/>
              </a:ext>
            </a:extLst>
          </p:cNvPr>
          <p:cNvGrpSpPr/>
          <p:nvPr/>
        </p:nvGrpSpPr>
        <p:grpSpPr>
          <a:xfrm>
            <a:off x="6832712" y="2533249"/>
            <a:ext cx="5022034" cy="3194257"/>
            <a:chOff x="269806" y="2842752"/>
            <a:chExt cx="5022034" cy="3194257"/>
          </a:xfrm>
        </p:grpSpPr>
        <p:pic>
          <p:nvPicPr>
            <p:cNvPr id="29" name="Picture 28">
              <a:extLst>
                <a:ext uri="{FF2B5EF4-FFF2-40B4-BE49-F238E27FC236}">
                  <a16:creationId xmlns:a16="http://schemas.microsoft.com/office/drawing/2014/main" id="{FD7E6E61-4318-628F-8849-F1B12EE61A90}"/>
                </a:ext>
              </a:extLst>
            </p:cNvPr>
            <p:cNvPicPr>
              <a:picLocks noChangeAspect="1"/>
            </p:cNvPicPr>
            <p:nvPr/>
          </p:nvPicPr>
          <p:blipFill>
            <a:blip r:embed="rId3"/>
            <a:stretch>
              <a:fillRect/>
            </a:stretch>
          </p:blipFill>
          <p:spPr>
            <a:xfrm>
              <a:off x="269806" y="2842752"/>
              <a:ext cx="5022034" cy="3194257"/>
            </a:xfrm>
            <a:prstGeom prst="rect">
              <a:avLst/>
            </a:prstGeom>
          </p:spPr>
        </p:pic>
        <p:sp>
          <p:nvSpPr>
            <p:cNvPr id="30" name="TextBox 29">
              <a:extLst>
                <a:ext uri="{FF2B5EF4-FFF2-40B4-BE49-F238E27FC236}">
                  <a16:creationId xmlns:a16="http://schemas.microsoft.com/office/drawing/2014/main" id="{5D72E03F-96B7-365F-2D7B-85BDD9188E2E}"/>
                </a:ext>
              </a:extLst>
            </p:cNvPr>
            <p:cNvSpPr txBox="1"/>
            <p:nvPr/>
          </p:nvSpPr>
          <p:spPr>
            <a:xfrm>
              <a:off x="724541" y="3007855"/>
              <a:ext cx="3930075" cy="584775"/>
            </a:xfrm>
            <a:prstGeom prst="rect">
              <a:avLst/>
            </a:prstGeom>
            <a:solidFill>
              <a:schemeClr val="bg1"/>
            </a:solidFill>
          </p:spPr>
          <p:txBody>
            <a:bodyPr wrap="square" rtlCol="0">
              <a:spAutoFit/>
            </a:bodyPr>
            <a:lstStyle/>
            <a:p>
              <a:pPr algn="ctr"/>
              <a:r>
                <a:rPr lang="nb-NO" sz="1600" b="1" dirty="0" err="1">
                  <a:solidFill>
                    <a:srgbClr val="002060"/>
                  </a:solidFill>
                </a:rPr>
                <a:t>Dimensionality</a:t>
              </a:r>
              <a:r>
                <a:rPr lang="nb-NO" sz="1600" b="1" dirty="0">
                  <a:solidFill>
                    <a:srgbClr val="002060"/>
                  </a:solidFill>
                </a:rPr>
                <a:t> </a:t>
              </a:r>
              <a:r>
                <a:rPr lang="nb-NO" sz="1600" b="1" dirty="0" err="1">
                  <a:solidFill>
                    <a:srgbClr val="002060"/>
                  </a:solidFill>
                </a:rPr>
                <a:t>reduction</a:t>
              </a:r>
              <a:r>
                <a:rPr lang="nb-NO" sz="1600" b="1" dirty="0">
                  <a:solidFill>
                    <a:srgbClr val="002060"/>
                  </a:solidFill>
                </a:rPr>
                <a:t>, </a:t>
              </a:r>
              <a:r>
                <a:rPr lang="nb-NO" sz="1600" b="1" dirty="0" err="1">
                  <a:solidFill>
                    <a:srgbClr val="002060"/>
                  </a:solidFill>
                </a:rPr>
                <a:t>outlier</a:t>
              </a:r>
              <a:r>
                <a:rPr lang="nb-NO" sz="1600" b="1" dirty="0">
                  <a:solidFill>
                    <a:srgbClr val="002060"/>
                  </a:solidFill>
                </a:rPr>
                <a:t> </a:t>
              </a:r>
              <a:r>
                <a:rPr lang="nb-NO" sz="1600" b="1" dirty="0" err="1">
                  <a:solidFill>
                    <a:srgbClr val="002060"/>
                  </a:solidFill>
                </a:rPr>
                <a:t>detection</a:t>
              </a:r>
              <a:r>
                <a:rPr lang="nb-NO" sz="1600" b="1" dirty="0">
                  <a:solidFill>
                    <a:srgbClr val="002060"/>
                  </a:solidFill>
                </a:rPr>
                <a:t>, </a:t>
              </a:r>
              <a:r>
                <a:rPr lang="nb-NO" sz="1600" b="1" dirty="0" err="1">
                  <a:solidFill>
                    <a:srgbClr val="002060"/>
                  </a:solidFill>
                </a:rPr>
                <a:t>process</a:t>
              </a:r>
              <a:r>
                <a:rPr lang="nb-NO" sz="1600" b="1" dirty="0">
                  <a:solidFill>
                    <a:srgbClr val="002060"/>
                  </a:solidFill>
                </a:rPr>
                <a:t> </a:t>
              </a:r>
              <a:r>
                <a:rPr lang="nb-NO" sz="1600" b="1" dirty="0" err="1">
                  <a:solidFill>
                    <a:srgbClr val="002060"/>
                  </a:solidFill>
                </a:rPr>
                <a:t>monitoring</a:t>
              </a:r>
              <a:r>
                <a:rPr lang="nb-NO" sz="1600" b="1" dirty="0">
                  <a:solidFill>
                    <a:srgbClr val="002060"/>
                  </a:solidFill>
                </a:rPr>
                <a:t>, data </a:t>
              </a:r>
              <a:r>
                <a:rPr lang="nb-NO" sz="1600" b="1" dirty="0" err="1">
                  <a:solidFill>
                    <a:srgbClr val="002060"/>
                  </a:solidFill>
                </a:rPr>
                <a:t>visualization</a:t>
              </a:r>
              <a:endParaRPr lang="nb-NO" sz="1600" b="1" dirty="0">
                <a:solidFill>
                  <a:srgbClr val="002060"/>
                </a:solidFill>
              </a:endParaRPr>
            </a:p>
          </p:txBody>
        </p:sp>
      </p:grpSp>
      <p:pic>
        <p:nvPicPr>
          <p:cNvPr id="31" name="Picture 30">
            <a:extLst>
              <a:ext uri="{FF2B5EF4-FFF2-40B4-BE49-F238E27FC236}">
                <a16:creationId xmlns:a16="http://schemas.microsoft.com/office/drawing/2014/main" id="{3D2F9500-5456-34F8-8B6F-8424A4F070D0}"/>
              </a:ext>
            </a:extLst>
          </p:cNvPr>
          <p:cNvPicPr>
            <a:picLocks noChangeAspect="1"/>
          </p:cNvPicPr>
          <p:nvPr/>
        </p:nvPicPr>
        <p:blipFill rotWithShape="1">
          <a:blip r:embed="rId4"/>
          <a:srcRect b="7027"/>
          <a:stretch/>
        </p:blipFill>
        <p:spPr>
          <a:xfrm>
            <a:off x="838200" y="2533249"/>
            <a:ext cx="4568441" cy="2685646"/>
          </a:xfrm>
          <a:prstGeom prst="rect">
            <a:avLst/>
          </a:prstGeom>
        </p:spPr>
      </p:pic>
    </p:spTree>
    <p:extLst>
      <p:ext uri="{BB962C8B-B14F-4D97-AF65-F5344CB8AC3E}">
        <p14:creationId xmlns:p14="http://schemas.microsoft.com/office/powerpoint/2010/main" val="15019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Unsupervised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11</a:t>
            </a:fld>
            <a:endParaRPr lang="nb-NO"/>
          </a:p>
        </p:txBody>
      </p:sp>
      <p:grpSp>
        <p:nvGrpSpPr>
          <p:cNvPr id="6" name="Group 5">
            <a:extLst>
              <a:ext uri="{FF2B5EF4-FFF2-40B4-BE49-F238E27FC236}">
                <a16:creationId xmlns:a16="http://schemas.microsoft.com/office/drawing/2014/main" id="{5CA611DA-22DF-7BEB-485A-3529984B4809}"/>
              </a:ext>
            </a:extLst>
          </p:cNvPr>
          <p:cNvGrpSpPr/>
          <p:nvPr/>
        </p:nvGrpSpPr>
        <p:grpSpPr>
          <a:xfrm>
            <a:off x="10344342" y="151328"/>
            <a:ext cx="1731264" cy="1644904"/>
            <a:chOff x="9198864" y="1107440"/>
            <a:chExt cx="1731264" cy="1644904"/>
          </a:xfrm>
        </p:grpSpPr>
        <p:sp>
          <p:nvSpPr>
            <p:cNvPr id="7" name="Oval 6">
              <a:extLst>
                <a:ext uri="{FF2B5EF4-FFF2-40B4-BE49-F238E27FC236}">
                  <a16:creationId xmlns:a16="http://schemas.microsoft.com/office/drawing/2014/main" id="{9FE85405-1E20-67FC-128C-8F35695E7881}"/>
                </a:ext>
              </a:extLst>
            </p:cNvPr>
            <p:cNvSpPr/>
            <p:nvPr/>
          </p:nvSpPr>
          <p:spPr>
            <a:xfrm>
              <a:off x="9198864" y="1107440"/>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inus Sign 7">
              <a:extLst>
                <a:ext uri="{FF2B5EF4-FFF2-40B4-BE49-F238E27FC236}">
                  <a16:creationId xmlns:a16="http://schemas.microsoft.com/office/drawing/2014/main" id="{32382415-974C-1E10-D6E9-575929B20C55}"/>
                </a:ext>
              </a:extLst>
            </p:cNvPr>
            <p:cNvSpPr/>
            <p:nvPr/>
          </p:nvSpPr>
          <p:spPr>
            <a:xfrm>
              <a:off x="9661398" y="129679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inus Sign 8">
              <a:extLst>
                <a:ext uri="{FF2B5EF4-FFF2-40B4-BE49-F238E27FC236}">
                  <a16:creationId xmlns:a16="http://schemas.microsoft.com/office/drawing/2014/main" id="{6378623D-3F0A-F4FE-6096-34311442D03D}"/>
                </a:ext>
              </a:extLst>
            </p:cNvPr>
            <p:cNvSpPr/>
            <p:nvPr/>
          </p:nvSpPr>
          <p:spPr>
            <a:xfrm>
              <a:off x="10190607" y="121716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inus Sign 9">
              <a:extLst>
                <a:ext uri="{FF2B5EF4-FFF2-40B4-BE49-F238E27FC236}">
                  <a16:creationId xmlns:a16="http://schemas.microsoft.com/office/drawing/2014/main" id="{6A1C7B28-5264-DD1D-A509-45FFD4831471}"/>
                </a:ext>
              </a:extLst>
            </p:cNvPr>
            <p:cNvSpPr/>
            <p:nvPr/>
          </p:nvSpPr>
          <p:spPr>
            <a:xfrm>
              <a:off x="9432036" y="165598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A490A246-C8DC-66C5-12D3-E3F72EBC8D6F}"/>
                </a:ext>
              </a:extLst>
            </p:cNvPr>
            <p:cNvSpPr/>
            <p:nvPr/>
          </p:nvSpPr>
          <p:spPr>
            <a:xfrm>
              <a:off x="10492740" y="189544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inus Sign 11">
              <a:extLst>
                <a:ext uri="{FF2B5EF4-FFF2-40B4-BE49-F238E27FC236}">
                  <a16:creationId xmlns:a16="http://schemas.microsoft.com/office/drawing/2014/main" id="{74FA51B3-BF80-8764-57C1-0A46F5CB59AF}"/>
                </a:ext>
              </a:extLst>
            </p:cNvPr>
            <p:cNvSpPr/>
            <p:nvPr/>
          </p:nvSpPr>
          <p:spPr>
            <a:xfrm>
              <a:off x="9892284" y="1434323"/>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Minus Sign 12">
              <a:extLst>
                <a:ext uri="{FF2B5EF4-FFF2-40B4-BE49-F238E27FC236}">
                  <a16:creationId xmlns:a16="http://schemas.microsoft.com/office/drawing/2014/main" id="{77F7AC12-6200-1D74-22D0-34ADC07F3EA5}"/>
                </a:ext>
              </a:extLst>
            </p:cNvPr>
            <p:cNvSpPr/>
            <p:nvPr/>
          </p:nvSpPr>
          <p:spPr>
            <a:xfrm>
              <a:off x="9504807" y="208657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D3638C83-FE09-513E-CF83-393E65F9AEC0}"/>
                </a:ext>
              </a:extLst>
            </p:cNvPr>
            <p:cNvSpPr/>
            <p:nvPr/>
          </p:nvSpPr>
          <p:spPr>
            <a:xfrm>
              <a:off x="10355580" y="178835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Minus Sign 14">
              <a:extLst>
                <a:ext uri="{FF2B5EF4-FFF2-40B4-BE49-F238E27FC236}">
                  <a16:creationId xmlns:a16="http://schemas.microsoft.com/office/drawing/2014/main" id="{CC1E300F-CFBC-2391-F195-08E47A6A1F5D}"/>
                </a:ext>
              </a:extLst>
            </p:cNvPr>
            <p:cNvSpPr/>
            <p:nvPr/>
          </p:nvSpPr>
          <p:spPr>
            <a:xfrm>
              <a:off x="9778746" y="209329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Minus Sign 15">
              <a:extLst>
                <a:ext uri="{FF2B5EF4-FFF2-40B4-BE49-F238E27FC236}">
                  <a16:creationId xmlns:a16="http://schemas.microsoft.com/office/drawing/2014/main" id="{34461438-6EDE-7B3B-BA14-91B82F3FBC21}"/>
                </a:ext>
              </a:extLst>
            </p:cNvPr>
            <p:cNvSpPr/>
            <p:nvPr/>
          </p:nvSpPr>
          <p:spPr>
            <a:xfrm>
              <a:off x="9765792" y="232327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inus Sign 16">
              <a:extLst>
                <a:ext uri="{FF2B5EF4-FFF2-40B4-BE49-F238E27FC236}">
                  <a16:creationId xmlns:a16="http://schemas.microsoft.com/office/drawing/2014/main" id="{B9F1CF9F-CFDA-8756-79E9-7ED462A51E61}"/>
                </a:ext>
              </a:extLst>
            </p:cNvPr>
            <p:cNvSpPr/>
            <p:nvPr/>
          </p:nvSpPr>
          <p:spPr>
            <a:xfrm>
              <a:off x="9942576" y="114054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inus Sign 17">
              <a:extLst>
                <a:ext uri="{FF2B5EF4-FFF2-40B4-BE49-F238E27FC236}">
                  <a16:creationId xmlns:a16="http://schemas.microsoft.com/office/drawing/2014/main" id="{5E40B8D0-7648-7C32-6C2D-7F55D6BB2016}"/>
                </a:ext>
              </a:extLst>
            </p:cNvPr>
            <p:cNvSpPr/>
            <p:nvPr/>
          </p:nvSpPr>
          <p:spPr>
            <a:xfrm>
              <a:off x="9685020" y="1554576"/>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6565604B-1DC3-A460-EEB6-819AE31DAC79}"/>
                </a:ext>
              </a:extLst>
            </p:cNvPr>
            <p:cNvSpPr/>
            <p:nvPr/>
          </p:nvSpPr>
          <p:spPr>
            <a:xfrm>
              <a:off x="10556748" y="170361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inus Sign 19">
              <a:extLst>
                <a:ext uri="{FF2B5EF4-FFF2-40B4-BE49-F238E27FC236}">
                  <a16:creationId xmlns:a16="http://schemas.microsoft.com/office/drawing/2014/main" id="{A1954BD6-4511-3912-7572-BEEC5C24A954}"/>
                </a:ext>
              </a:extLst>
            </p:cNvPr>
            <p:cNvSpPr/>
            <p:nvPr/>
          </p:nvSpPr>
          <p:spPr>
            <a:xfrm>
              <a:off x="9412224" y="140982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295BCEF9-0DC0-6DC5-3987-693953E099ED}"/>
                </a:ext>
              </a:extLst>
            </p:cNvPr>
            <p:cNvSpPr/>
            <p:nvPr/>
          </p:nvSpPr>
          <p:spPr>
            <a:xfrm>
              <a:off x="10596372" y="2087277"/>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A8E2E30A-2F34-7B6C-AA3A-DDDA430BC61D}"/>
                </a:ext>
              </a:extLst>
            </p:cNvPr>
            <p:cNvSpPr/>
            <p:nvPr/>
          </p:nvSpPr>
          <p:spPr>
            <a:xfrm>
              <a:off x="10366248" y="2103819"/>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Minus Sign 22">
              <a:extLst>
                <a:ext uri="{FF2B5EF4-FFF2-40B4-BE49-F238E27FC236}">
                  <a16:creationId xmlns:a16="http://schemas.microsoft.com/office/drawing/2014/main" id="{4E3B01B3-157A-3DC9-4F30-E3D6B6DDD65E}"/>
                </a:ext>
              </a:extLst>
            </p:cNvPr>
            <p:cNvSpPr/>
            <p:nvPr/>
          </p:nvSpPr>
          <p:spPr>
            <a:xfrm>
              <a:off x="9517380" y="227965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5" name="TextBox 24">
            <a:extLst>
              <a:ext uri="{FF2B5EF4-FFF2-40B4-BE49-F238E27FC236}">
                <a16:creationId xmlns:a16="http://schemas.microsoft.com/office/drawing/2014/main" id="{788AF016-8FA0-AFAD-9E7F-4FCC6927A110}"/>
              </a:ext>
            </a:extLst>
          </p:cNvPr>
          <p:cNvSpPr txBox="1"/>
          <p:nvPr/>
        </p:nvSpPr>
        <p:spPr>
          <a:xfrm>
            <a:off x="2530348" y="6473923"/>
            <a:ext cx="8035094" cy="307777"/>
          </a:xfrm>
          <a:prstGeom prst="rect">
            <a:avLst/>
          </a:prstGeom>
          <a:noFill/>
        </p:spPr>
        <p:txBody>
          <a:bodyPr wrap="square" rtlCol="0">
            <a:spAutoFit/>
          </a:bodyPr>
          <a:lstStyle/>
          <a:p>
            <a:r>
              <a:rPr lang="nb-NO" sz="1400" dirty="0">
                <a:solidFill>
                  <a:schemeClr val="bg1">
                    <a:lumMod val="50000"/>
                  </a:schemeClr>
                </a:solidFill>
              </a:rPr>
              <a:t>Source: </a:t>
            </a:r>
            <a:r>
              <a:rPr lang="nb-NO" sz="1400" dirty="0" err="1">
                <a:solidFill>
                  <a:schemeClr val="bg1">
                    <a:lumMod val="50000"/>
                  </a:schemeClr>
                </a:solidFill>
              </a:rPr>
              <a:t>Joswiak</a:t>
            </a:r>
            <a:r>
              <a:rPr lang="nb-NO" sz="1400" dirty="0">
                <a:solidFill>
                  <a:schemeClr val="bg1">
                    <a:lumMod val="50000"/>
                  </a:schemeClr>
                </a:solidFill>
              </a:rPr>
              <a:t> et. al. 2019. </a:t>
            </a:r>
            <a:r>
              <a:rPr lang="nb-NO" sz="1400" dirty="0" err="1">
                <a:solidFill>
                  <a:schemeClr val="bg1">
                    <a:lumMod val="50000"/>
                  </a:schemeClr>
                </a:solidFill>
              </a:rPr>
              <a:t>Dimensionality</a:t>
            </a:r>
            <a:r>
              <a:rPr lang="nb-NO" sz="1400" dirty="0">
                <a:solidFill>
                  <a:schemeClr val="bg1">
                    <a:lumMod val="50000"/>
                  </a:schemeClr>
                </a:solidFill>
              </a:rPr>
              <a:t> </a:t>
            </a:r>
            <a:r>
              <a:rPr lang="nb-NO" sz="1400" dirty="0" err="1">
                <a:solidFill>
                  <a:schemeClr val="bg1">
                    <a:lumMod val="50000"/>
                  </a:schemeClr>
                </a:solidFill>
              </a:rPr>
              <a:t>reduction</a:t>
            </a:r>
            <a:r>
              <a:rPr lang="nb-NO" sz="1400" dirty="0">
                <a:solidFill>
                  <a:schemeClr val="bg1">
                    <a:lumMod val="50000"/>
                  </a:schemeClr>
                </a:solidFill>
              </a:rPr>
              <a:t> for </a:t>
            </a:r>
            <a:r>
              <a:rPr lang="nb-NO" sz="1400" dirty="0" err="1">
                <a:solidFill>
                  <a:schemeClr val="bg1">
                    <a:lumMod val="50000"/>
                  </a:schemeClr>
                </a:solidFill>
              </a:rPr>
              <a:t>visualization</a:t>
            </a:r>
            <a:r>
              <a:rPr lang="nb-NO" sz="1400" dirty="0">
                <a:solidFill>
                  <a:schemeClr val="bg1">
                    <a:lumMod val="50000"/>
                  </a:schemeClr>
                </a:solidFill>
              </a:rPr>
              <a:t> in </a:t>
            </a:r>
            <a:r>
              <a:rPr lang="nb-NO" sz="1400" dirty="0" err="1">
                <a:solidFill>
                  <a:schemeClr val="bg1">
                    <a:lumMod val="50000"/>
                  </a:schemeClr>
                </a:solidFill>
              </a:rPr>
              <a:t>industrial</a:t>
            </a:r>
            <a:r>
              <a:rPr lang="nb-NO" sz="1400" dirty="0">
                <a:solidFill>
                  <a:schemeClr val="bg1">
                    <a:lumMod val="50000"/>
                  </a:schemeClr>
                </a:solidFill>
              </a:rPr>
              <a:t> </a:t>
            </a:r>
            <a:r>
              <a:rPr lang="nb-NO" sz="1400" dirty="0" err="1">
                <a:solidFill>
                  <a:schemeClr val="bg1">
                    <a:lumMod val="50000"/>
                  </a:schemeClr>
                </a:solidFill>
              </a:rPr>
              <a:t>chemical</a:t>
            </a:r>
            <a:r>
              <a:rPr lang="nb-NO" sz="1400" dirty="0">
                <a:solidFill>
                  <a:schemeClr val="bg1">
                    <a:lumMod val="50000"/>
                  </a:schemeClr>
                </a:solidFill>
              </a:rPr>
              <a:t> </a:t>
            </a:r>
            <a:r>
              <a:rPr lang="nb-NO" sz="1400" dirty="0" err="1">
                <a:solidFill>
                  <a:schemeClr val="bg1">
                    <a:lumMod val="50000"/>
                  </a:schemeClr>
                </a:solidFill>
              </a:rPr>
              <a:t>process</a:t>
            </a:r>
            <a:r>
              <a:rPr lang="nb-NO" sz="1400" dirty="0">
                <a:solidFill>
                  <a:schemeClr val="bg1">
                    <a:lumMod val="50000"/>
                  </a:schemeClr>
                </a:solidFill>
              </a:rPr>
              <a:t> data</a:t>
            </a:r>
          </a:p>
        </p:txBody>
      </p:sp>
      <p:sp>
        <p:nvSpPr>
          <p:cNvPr id="27" name="Content Placeholder 3">
            <a:extLst>
              <a:ext uri="{FF2B5EF4-FFF2-40B4-BE49-F238E27FC236}">
                <a16:creationId xmlns:a16="http://schemas.microsoft.com/office/drawing/2014/main" id="{6F11CCF8-8B59-4570-23EB-A09121AEE1C5}"/>
              </a:ext>
            </a:extLst>
          </p:cNvPr>
          <p:cNvSpPr txBox="1">
            <a:spLocks/>
          </p:cNvSpPr>
          <p:nvPr/>
        </p:nvSpPr>
        <p:spPr>
          <a:xfrm>
            <a:off x="838200" y="1825625"/>
            <a:ext cx="10515600" cy="466725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Example: PCA v. UMAP for offline analysis of an unplanned event (UPE) </a:t>
            </a:r>
            <a:endParaRPr lang="nb-NO" dirty="0">
              <a:solidFill>
                <a:srgbClr val="002060"/>
              </a:solidFill>
            </a:endParaRPr>
          </a:p>
          <a:p>
            <a:pPr marL="0" indent="0">
              <a:buNone/>
            </a:pPr>
            <a:r>
              <a:rPr lang="nb-NO" sz="2000" dirty="0">
                <a:solidFill>
                  <a:srgbClr val="002060"/>
                </a:solidFill>
              </a:rPr>
              <a:t>UMAP: Uniform manifold </a:t>
            </a:r>
            <a:r>
              <a:rPr lang="nb-NO" sz="2000" dirty="0" err="1">
                <a:solidFill>
                  <a:srgbClr val="002060"/>
                </a:solidFill>
              </a:rPr>
              <a:t>approximation</a:t>
            </a:r>
            <a:r>
              <a:rPr lang="nb-NO" sz="2000" dirty="0">
                <a:solidFill>
                  <a:srgbClr val="002060"/>
                </a:solidFill>
              </a:rPr>
              <a:t> and </a:t>
            </a:r>
            <a:r>
              <a:rPr lang="nb-NO" sz="2000" dirty="0" err="1">
                <a:solidFill>
                  <a:srgbClr val="002060"/>
                </a:solidFill>
              </a:rPr>
              <a:t>projection</a:t>
            </a:r>
            <a:r>
              <a:rPr lang="nb-NO" sz="2000" dirty="0">
                <a:solidFill>
                  <a:srgbClr val="002060"/>
                </a:solidFill>
              </a:rPr>
              <a:t> (</a:t>
            </a:r>
            <a:r>
              <a:rPr lang="nb-NO" sz="2000" dirty="0" err="1">
                <a:solidFill>
                  <a:srgbClr val="002060"/>
                </a:solidFill>
              </a:rPr>
              <a:t>local</a:t>
            </a:r>
            <a:r>
              <a:rPr lang="nb-NO" sz="2000" dirty="0">
                <a:solidFill>
                  <a:srgbClr val="002060"/>
                </a:solidFill>
              </a:rPr>
              <a:t> and global </a:t>
            </a:r>
            <a:r>
              <a:rPr lang="nb-NO" sz="2000" dirty="0" err="1">
                <a:solidFill>
                  <a:srgbClr val="002060"/>
                </a:solidFill>
              </a:rPr>
              <a:t>method</a:t>
            </a:r>
            <a:r>
              <a:rPr lang="nb-NO" sz="2000" dirty="0">
                <a:solidFill>
                  <a:srgbClr val="002060"/>
                </a:solidFill>
              </a:rPr>
              <a:t>)</a:t>
            </a:r>
          </a:p>
          <a:p>
            <a:pPr marL="0" indent="0">
              <a:buNone/>
            </a:pPr>
            <a:endParaRPr lang="en-US" sz="2000" dirty="0">
              <a:solidFill>
                <a:srgbClr val="002060"/>
              </a:solidFill>
            </a:endParaRPr>
          </a:p>
          <a:p>
            <a:pPr marL="0" indent="0">
              <a:buNone/>
            </a:pPr>
            <a:endParaRPr lang="nb-NO" dirty="0">
              <a:solidFill>
                <a:srgbClr val="002060"/>
              </a:solidFill>
            </a:endParaRPr>
          </a:p>
        </p:txBody>
      </p:sp>
      <p:pic>
        <p:nvPicPr>
          <p:cNvPr id="29" name="Picture 28">
            <a:extLst>
              <a:ext uri="{FF2B5EF4-FFF2-40B4-BE49-F238E27FC236}">
                <a16:creationId xmlns:a16="http://schemas.microsoft.com/office/drawing/2014/main" id="{6133ABC8-026F-C1A8-416A-D56D872D27E1}"/>
              </a:ext>
            </a:extLst>
          </p:cNvPr>
          <p:cNvPicPr>
            <a:picLocks noChangeAspect="1"/>
          </p:cNvPicPr>
          <p:nvPr/>
        </p:nvPicPr>
        <p:blipFill>
          <a:blip r:embed="rId3"/>
          <a:stretch>
            <a:fillRect/>
          </a:stretch>
        </p:blipFill>
        <p:spPr>
          <a:xfrm>
            <a:off x="1" y="3178582"/>
            <a:ext cx="5346700" cy="1850780"/>
          </a:xfrm>
          <a:prstGeom prst="rect">
            <a:avLst/>
          </a:prstGeom>
        </p:spPr>
      </p:pic>
      <p:sp>
        <p:nvSpPr>
          <p:cNvPr id="31" name="TextBox 30">
            <a:extLst>
              <a:ext uri="{FF2B5EF4-FFF2-40B4-BE49-F238E27FC236}">
                <a16:creationId xmlns:a16="http://schemas.microsoft.com/office/drawing/2014/main" id="{A356B126-4508-2627-A969-E17D0F60B1CA}"/>
              </a:ext>
            </a:extLst>
          </p:cNvPr>
          <p:cNvSpPr txBox="1"/>
          <p:nvPr/>
        </p:nvSpPr>
        <p:spPr>
          <a:xfrm>
            <a:off x="742542" y="5212731"/>
            <a:ext cx="3575612" cy="830997"/>
          </a:xfrm>
          <a:prstGeom prst="rect">
            <a:avLst/>
          </a:prstGeom>
          <a:noFill/>
        </p:spPr>
        <p:txBody>
          <a:bodyPr wrap="square">
            <a:spAutoFit/>
          </a:bodyPr>
          <a:lstStyle/>
          <a:p>
            <a:r>
              <a:rPr lang="nb-NO" sz="1600" dirty="0">
                <a:solidFill>
                  <a:srgbClr val="002060"/>
                </a:solidFill>
              </a:rPr>
              <a:t>Plot </a:t>
            </a:r>
            <a:r>
              <a:rPr lang="nb-NO" sz="1600" dirty="0" err="1">
                <a:solidFill>
                  <a:srgbClr val="002060"/>
                </a:solidFill>
              </a:rPr>
              <a:t>of</a:t>
            </a:r>
            <a:r>
              <a:rPr lang="nb-NO" sz="1600" dirty="0">
                <a:solidFill>
                  <a:srgbClr val="002060"/>
                </a:solidFill>
              </a:rPr>
              <a:t> </a:t>
            </a:r>
            <a:r>
              <a:rPr lang="nb-NO" sz="1600" dirty="0" err="1">
                <a:solidFill>
                  <a:srgbClr val="002060"/>
                </a:solidFill>
              </a:rPr>
              <a:t>the</a:t>
            </a:r>
            <a:r>
              <a:rPr lang="nb-NO" sz="1600" dirty="0">
                <a:solidFill>
                  <a:srgbClr val="002060"/>
                </a:solidFill>
              </a:rPr>
              <a:t> </a:t>
            </a:r>
            <a:r>
              <a:rPr lang="nb-NO" sz="1600" dirty="0" err="1">
                <a:solidFill>
                  <a:srgbClr val="002060"/>
                </a:solidFill>
              </a:rPr>
              <a:t>key</a:t>
            </a:r>
            <a:r>
              <a:rPr lang="nb-NO" sz="1600" dirty="0">
                <a:solidFill>
                  <a:srgbClr val="002060"/>
                </a:solidFill>
              </a:rPr>
              <a:t> </a:t>
            </a:r>
            <a:r>
              <a:rPr lang="nb-NO" sz="1600" dirty="0" err="1">
                <a:solidFill>
                  <a:srgbClr val="002060"/>
                </a:solidFill>
              </a:rPr>
              <a:t>indicator</a:t>
            </a:r>
            <a:r>
              <a:rPr lang="nb-NO" sz="1600" dirty="0">
                <a:solidFill>
                  <a:srgbClr val="002060"/>
                </a:solidFill>
              </a:rPr>
              <a:t> prior to </a:t>
            </a:r>
            <a:r>
              <a:rPr lang="nb-NO" sz="1600" dirty="0" err="1">
                <a:solidFill>
                  <a:srgbClr val="002060"/>
                </a:solidFill>
              </a:rPr>
              <a:t>the</a:t>
            </a:r>
            <a:r>
              <a:rPr lang="nb-NO" sz="1600" dirty="0">
                <a:solidFill>
                  <a:srgbClr val="002060"/>
                </a:solidFill>
              </a:rPr>
              <a:t> UPE. The </a:t>
            </a:r>
            <a:r>
              <a:rPr lang="nb-NO" sz="1600" dirty="0" err="1">
                <a:solidFill>
                  <a:srgbClr val="002060"/>
                </a:solidFill>
              </a:rPr>
              <a:t>shaded</a:t>
            </a:r>
            <a:r>
              <a:rPr lang="nb-NO" sz="1600" dirty="0">
                <a:solidFill>
                  <a:srgbClr val="002060"/>
                </a:solidFill>
              </a:rPr>
              <a:t> regions </a:t>
            </a:r>
            <a:r>
              <a:rPr lang="nb-NO" sz="1600" dirty="0" err="1">
                <a:solidFill>
                  <a:srgbClr val="002060"/>
                </a:solidFill>
              </a:rPr>
              <a:t>correspond</a:t>
            </a:r>
            <a:r>
              <a:rPr lang="nb-NO" sz="1600" dirty="0">
                <a:solidFill>
                  <a:srgbClr val="002060"/>
                </a:solidFill>
              </a:rPr>
              <a:t> to </a:t>
            </a:r>
            <a:r>
              <a:rPr lang="nb-NO" sz="1600" dirty="0" err="1">
                <a:solidFill>
                  <a:srgbClr val="002060"/>
                </a:solidFill>
              </a:rPr>
              <a:t>labels</a:t>
            </a:r>
            <a:r>
              <a:rPr lang="nb-NO" sz="1600" dirty="0">
                <a:solidFill>
                  <a:srgbClr val="002060"/>
                </a:solidFill>
              </a:rPr>
              <a:t> </a:t>
            </a:r>
            <a:r>
              <a:rPr lang="nb-NO" sz="1600" dirty="0" err="1">
                <a:solidFill>
                  <a:srgbClr val="002060"/>
                </a:solidFill>
              </a:rPr>
              <a:t>provided</a:t>
            </a:r>
            <a:r>
              <a:rPr lang="nb-NO" sz="1600" dirty="0">
                <a:solidFill>
                  <a:srgbClr val="002060"/>
                </a:solidFill>
              </a:rPr>
              <a:t> by plant </a:t>
            </a:r>
            <a:r>
              <a:rPr lang="nb-NO" sz="1600" dirty="0" err="1">
                <a:solidFill>
                  <a:srgbClr val="002060"/>
                </a:solidFill>
              </a:rPr>
              <a:t>engineers</a:t>
            </a:r>
            <a:endParaRPr lang="nb-NO" sz="1600" dirty="0">
              <a:solidFill>
                <a:srgbClr val="002060"/>
              </a:solidFill>
            </a:endParaRPr>
          </a:p>
        </p:txBody>
      </p:sp>
      <p:sp>
        <p:nvSpPr>
          <p:cNvPr id="34" name="TextBox 33">
            <a:extLst>
              <a:ext uri="{FF2B5EF4-FFF2-40B4-BE49-F238E27FC236}">
                <a16:creationId xmlns:a16="http://schemas.microsoft.com/office/drawing/2014/main" id="{4CC3D076-775E-9E15-90A0-F25AF65D81E6}"/>
              </a:ext>
            </a:extLst>
          </p:cNvPr>
          <p:cNvSpPr txBox="1"/>
          <p:nvPr/>
        </p:nvSpPr>
        <p:spPr>
          <a:xfrm>
            <a:off x="6793104" y="6045805"/>
            <a:ext cx="4236276" cy="369332"/>
          </a:xfrm>
          <a:prstGeom prst="rect">
            <a:avLst/>
          </a:prstGeom>
          <a:noFill/>
        </p:spPr>
        <p:txBody>
          <a:bodyPr wrap="square">
            <a:spAutoFit/>
          </a:bodyPr>
          <a:lstStyle/>
          <a:p>
            <a:r>
              <a:rPr lang="nb-NO" dirty="0">
                <a:solidFill>
                  <a:srgbClr val="002060"/>
                </a:solidFill>
              </a:rPr>
              <a:t>UMAP </a:t>
            </a:r>
            <a:r>
              <a:rPr lang="nb-NO" dirty="0" err="1">
                <a:solidFill>
                  <a:srgbClr val="002060"/>
                </a:solidFill>
              </a:rPr>
              <a:t>identifies</a:t>
            </a:r>
            <a:r>
              <a:rPr lang="nb-NO" dirty="0">
                <a:solidFill>
                  <a:srgbClr val="002060"/>
                </a:solidFill>
              </a:rPr>
              <a:t> more </a:t>
            </a:r>
            <a:r>
              <a:rPr lang="nb-NO" dirty="0" err="1">
                <a:solidFill>
                  <a:srgbClr val="002060"/>
                </a:solidFill>
              </a:rPr>
              <a:t>operation</a:t>
            </a:r>
            <a:r>
              <a:rPr lang="nb-NO" dirty="0">
                <a:solidFill>
                  <a:srgbClr val="002060"/>
                </a:solidFill>
              </a:rPr>
              <a:t> modes</a:t>
            </a:r>
          </a:p>
        </p:txBody>
      </p:sp>
      <p:pic>
        <p:nvPicPr>
          <p:cNvPr id="36" name="Picture 35">
            <a:extLst>
              <a:ext uri="{FF2B5EF4-FFF2-40B4-BE49-F238E27FC236}">
                <a16:creationId xmlns:a16="http://schemas.microsoft.com/office/drawing/2014/main" id="{4B0D5716-D7FA-07C6-70F7-EF813918CF61}"/>
              </a:ext>
            </a:extLst>
          </p:cNvPr>
          <p:cNvPicPr>
            <a:picLocks noChangeAspect="1"/>
          </p:cNvPicPr>
          <p:nvPr/>
        </p:nvPicPr>
        <p:blipFill>
          <a:blip r:embed="rId4"/>
          <a:stretch>
            <a:fillRect/>
          </a:stretch>
        </p:blipFill>
        <p:spPr>
          <a:xfrm>
            <a:off x="5235944" y="2670525"/>
            <a:ext cx="6956056" cy="3408001"/>
          </a:xfrm>
          <a:prstGeom prst="rect">
            <a:avLst/>
          </a:prstGeom>
        </p:spPr>
      </p:pic>
    </p:spTree>
    <p:extLst>
      <p:ext uri="{BB962C8B-B14F-4D97-AF65-F5344CB8AC3E}">
        <p14:creationId xmlns:p14="http://schemas.microsoft.com/office/powerpoint/2010/main" val="29717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C22C3A5-2104-D0CF-0A42-D6A2AD3C591B}"/>
              </a:ext>
            </a:extLst>
          </p:cNvPr>
          <p:cNvGrpSpPr/>
          <p:nvPr/>
        </p:nvGrpSpPr>
        <p:grpSpPr>
          <a:xfrm>
            <a:off x="6604001" y="1618692"/>
            <a:ext cx="5587999" cy="4703924"/>
            <a:chOff x="623615" y="2166129"/>
            <a:chExt cx="4378808" cy="3960351"/>
          </a:xfrm>
        </p:grpSpPr>
        <p:pic>
          <p:nvPicPr>
            <p:cNvPr id="25" name="Picture 24">
              <a:extLst>
                <a:ext uri="{FF2B5EF4-FFF2-40B4-BE49-F238E27FC236}">
                  <a16:creationId xmlns:a16="http://schemas.microsoft.com/office/drawing/2014/main" id="{0F58FC06-AD8C-2008-4662-0BD6F981489E}"/>
                </a:ext>
              </a:extLst>
            </p:cNvPr>
            <p:cNvPicPr>
              <a:picLocks noChangeAspect="1"/>
            </p:cNvPicPr>
            <p:nvPr/>
          </p:nvPicPr>
          <p:blipFill rotWithShape="1">
            <a:blip r:embed="rId3"/>
            <a:srcRect l="21984" t="7049" r="8522" b="34234"/>
            <a:stretch/>
          </p:blipFill>
          <p:spPr>
            <a:xfrm>
              <a:off x="623615" y="2166129"/>
              <a:ext cx="4378808" cy="3960351"/>
            </a:xfrm>
            <a:prstGeom prst="round2SameRect">
              <a:avLst/>
            </a:prstGeom>
          </p:spPr>
        </p:pic>
        <p:sp>
          <p:nvSpPr>
            <p:cNvPr id="26" name="Rectangle 25">
              <a:extLst>
                <a:ext uri="{FF2B5EF4-FFF2-40B4-BE49-F238E27FC236}">
                  <a16:creationId xmlns:a16="http://schemas.microsoft.com/office/drawing/2014/main" id="{847930DC-3B83-9044-5A99-27BD8FA77581}"/>
                </a:ext>
              </a:extLst>
            </p:cNvPr>
            <p:cNvSpPr/>
            <p:nvPr/>
          </p:nvSpPr>
          <p:spPr>
            <a:xfrm>
              <a:off x="649224" y="2231136"/>
              <a:ext cx="566928" cy="400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825625"/>
            <a:ext cx="10515600" cy="4667250"/>
          </a:xfrm>
        </p:spPr>
        <p:txBody>
          <a:bodyPr>
            <a:normAutofit fontScale="92500" lnSpcReduction="20000"/>
          </a:bodyPr>
          <a:lstStyle/>
          <a:p>
            <a:r>
              <a:rPr lang="nb-NO" dirty="0" err="1">
                <a:solidFill>
                  <a:srgbClr val="002060"/>
                </a:solidFill>
              </a:rPr>
              <a:t>Datasets</a:t>
            </a:r>
            <a:r>
              <a:rPr lang="nb-NO" dirty="0">
                <a:solidFill>
                  <a:srgbClr val="002060"/>
                </a:solidFill>
              </a:rPr>
              <a:t> </a:t>
            </a:r>
            <a:r>
              <a:rPr lang="nb-NO" dirty="0" err="1">
                <a:solidFill>
                  <a:srgbClr val="002060"/>
                </a:solidFill>
              </a:rPr>
              <a:t>contain</a:t>
            </a:r>
            <a:r>
              <a:rPr lang="nb-NO" dirty="0">
                <a:solidFill>
                  <a:srgbClr val="002060"/>
                </a:solidFill>
              </a:rPr>
              <a:t> </a:t>
            </a:r>
            <a:r>
              <a:rPr lang="nb-NO" dirty="0" err="1">
                <a:solidFill>
                  <a:srgbClr val="002060"/>
                </a:solidFill>
              </a:rPr>
              <a:t>set</a:t>
            </a:r>
            <a:r>
              <a:rPr lang="nb-NO" dirty="0">
                <a:solidFill>
                  <a:srgbClr val="002060"/>
                </a:solidFill>
              </a:rPr>
              <a:t> </a:t>
            </a:r>
            <a:r>
              <a:rPr lang="nb-NO" dirty="0" err="1">
                <a:solidFill>
                  <a:srgbClr val="002060"/>
                </a:solidFill>
              </a:rPr>
              <a:t>of</a:t>
            </a:r>
            <a:r>
              <a:rPr lang="nb-NO" dirty="0">
                <a:solidFill>
                  <a:srgbClr val="002060"/>
                </a:solidFill>
              </a:rPr>
              <a:t> inputs/</a:t>
            </a:r>
            <a:r>
              <a:rPr lang="nb-NO" dirty="0" err="1">
                <a:solidFill>
                  <a:srgbClr val="002060"/>
                </a:solidFill>
              </a:rPr>
              <a:t>predictors</a:t>
            </a:r>
            <a:r>
              <a:rPr lang="nb-NO" dirty="0">
                <a:solidFill>
                  <a:srgbClr val="002060"/>
                </a:solidFill>
              </a:rPr>
              <a:t>/</a:t>
            </a:r>
            <a:r>
              <a:rPr lang="nb-NO" dirty="0" err="1">
                <a:solidFill>
                  <a:srgbClr val="002060"/>
                </a:solidFill>
              </a:rPr>
              <a:t>features</a:t>
            </a:r>
            <a:r>
              <a:rPr lang="nb-NO" dirty="0">
                <a:solidFill>
                  <a:srgbClr val="002060"/>
                </a:solidFill>
              </a:rPr>
              <a:t> and outputs/targets/</a:t>
            </a:r>
            <a:r>
              <a:rPr lang="nb-NO" dirty="0" err="1">
                <a:solidFill>
                  <a:srgbClr val="002060"/>
                </a:solidFill>
              </a:rPr>
              <a:t>labels</a:t>
            </a:r>
            <a:endParaRPr lang="nb-NO" dirty="0">
              <a:solidFill>
                <a:srgbClr val="002060"/>
              </a:solidFill>
            </a:endParaRPr>
          </a:p>
          <a:p>
            <a:pPr marL="0" indent="0">
              <a:buNone/>
            </a:pPr>
            <a:endParaRPr lang="nb-NO" dirty="0">
              <a:solidFill>
                <a:srgbClr val="002060"/>
              </a:solidFill>
            </a:endParaRPr>
          </a:p>
          <a:p>
            <a:r>
              <a:rPr lang="nb-NO" dirty="0" err="1">
                <a:solidFill>
                  <a:srgbClr val="002060"/>
                </a:solidFill>
              </a:rPr>
              <a:t>Discrete</a:t>
            </a:r>
            <a:r>
              <a:rPr lang="nb-NO" dirty="0">
                <a:solidFill>
                  <a:srgbClr val="002060"/>
                </a:solidFill>
              </a:rPr>
              <a:t> or </a:t>
            </a:r>
            <a:r>
              <a:rPr lang="en-US" dirty="0">
                <a:solidFill>
                  <a:srgbClr val="002060"/>
                </a:solidFill>
              </a:rPr>
              <a:t>continuous</a:t>
            </a:r>
            <a:r>
              <a:rPr lang="nb-NO" dirty="0">
                <a:solidFill>
                  <a:srgbClr val="002060"/>
                </a:solidFill>
              </a:rPr>
              <a:t> </a:t>
            </a:r>
            <a:r>
              <a:rPr lang="nb-NO" dirty="0" err="1">
                <a:solidFill>
                  <a:srgbClr val="002060"/>
                </a:solidFill>
              </a:rPr>
              <a:t>process</a:t>
            </a:r>
            <a:r>
              <a:rPr lang="nb-NO" dirty="0">
                <a:solidFill>
                  <a:srgbClr val="002060"/>
                </a:solidFill>
              </a:rPr>
              <a:t> data</a:t>
            </a:r>
          </a:p>
          <a:p>
            <a:endParaRPr lang="en-US" dirty="0">
              <a:solidFill>
                <a:srgbClr val="002060"/>
              </a:solidFill>
            </a:endParaRPr>
          </a:p>
          <a:p>
            <a:r>
              <a:rPr lang="nb-NO" dirty="0">
                <a:solidFill>
                  <a:srgbClr val="002060"/>
                </a:solidFill>
              </a:rPr>
              <a:t>Applications:</a:t>
            </a:r>
          </a:p>
          <a:p>
            <a:pPr lvl="1"/>
            <a:r>
              <a:rPr lang="nb-NO" dirty="0" err="1">
                <a:solidFill>
                  <a:srgbClr val="002060"/>
                </a:solidFill>
              </a:rPr>
              <a:t>process</a:t>
            </a:r>
            <a:r>
              <a:rPr lang="nb-NO" dirty="0">
                <a:solidFill>
                  <a:srgbClr val="002060"/>
                </a:solidFill>
              </a:rPr>
              <a:t> </a:t>
            </a:r>
            <a:r>
              <a:rPr lang="nb-NO" dirty="0" err="1">
                <a:solidFill>
                  <a:srgbClr val="002060"/>
                </a:solidFill>
              </a:rPr>
              <a:t>monitoring</a:t>
            </a:r>
            <a:endParaRPr lang="nb-NO" dirty="0">
              <a:solidFill>
                <a:srgbClr val="002060"/>
              </a:solidFill>
            </a:endParaRPr>
          </a:p>
          <a:p>
            <a:pPr lvl="1"/>
            <a:r>
              <a:rPr lang="nb-NO" dirty="0" err="1">
                <a:solidFill>
                  <a:srgbClr val="002060"/>
                </a:solidFill>
              </a:rPr>
              <a:t>fault</a:t>
            </a:r>
            <a:r>
              <a:rPr lang="nb-NO" dirty="0">
                <a:solidFill>
                  <a:srgbClr val="002060"/>
                </a:solidFill>
              </a:rPr>
              <a:t> </a:t>
            </a:r>
            <a:r>
              <a:rPr lang="nb-NO" dirty="0" err="1">
                <a:solidFill>
                  <a:srgbClr val="002060"/>
                </a:solidFill>
              </a:rPr>
              <a:t>classification</a:t>
            </a:r>
            <a:r>
              <a:rPr lang="nb-NO" dirty="0">
                <a:solidFill>
                  <a:srgbClr val="002060"/>
                </a:solidFill>
              </a:rPr>
              <a:t> and </a:t>
            </a:r>
            <a:r>
              <a:rPr lang="nb-NO" dirty="0" err="1">
                <a:solidFill>
                  <a:srgbClr val="002060"/>
                </a:solidFill>
              </a:rPr>
              <a:t>identification</a:t>
            </a:r>
            <a:endParaRPr lang="nb-NO" dirty="0">
              <a:solidFill>
                <a:srgbClr val="002060"/>
              </a:solidFill>
            </a:endParaRPr>
          </a:p>
          <a:p>
            <a:pPr lvl="1"/>
            <a:r>
              <a:rPr lang="nb-NO" dirty="0">
                <a:solidFill>
                  <a:srgbClr val="002060"/>
                </a:solidFill>
              </a:rPr>
              <a:t>online </a:t>
            </a:r>
            <a:r>
              <a:rPr lang="nb-NO" dirty="0" err="1">
                <a:solidFill>
                  <a:srgbClr val="002060"/>
                </a:solidFill>
              </a:rPr>
              <a:t>operation</a:t>
            </a:r>
            <a:r>
              <a:rPr lang="nb-NO" dirty="0">
                <a:solidFill>
                  <a:srgbClr val="002060"/>
                </a:solidFill>
              </a:rPr>
              <a:t> mode </a:t>
            </a:r>
            <a:r>
              <a:rPr lang="nb-NO" dirty="0" err="1">
                <a:solidFill>
                  <a:srgbClr val="002060"/>
                </a:solidFill>
              </a:rPr>
              <a:t>localization</a:t>
            </a:r>
            <a:endParaRPr lang="nb-NO" dirty="0">
              <a:solidFill>
                <a:srgbClr val="002060"/>
              </a:solidFill>
            </a:endParaRPr>
          </a:p>
          <a:p>
            <a:pPr lvl="1"/>
            <a:r>
              <a:rPr lang="nb-NO" dirty="0">
                <a:solidFill>
                  <a:srgbClr val="002060"/>
                </a:solidFill>
              </a:rPr>
              <a:t>soft sensor </a:t>
            </a:r>
            <a:r>
              <a:rPr lang="nb-NO" dirty="0" err="1">
                <a:solidFill>
                  <a:srgbClr val="002060"/>
                </a:solidFill>
              </a:rPr>
              <a:t>modelling</a:t>
            </a:r>
            <a:r>
              <a:rPr lang="nb-NO" dirty="0">
                <a:solidFill>
                  <a:srgbClr val="002060"/>
                </a:solidFill>
              </a:rPr>
              <a:t> and online </a:t>
            </a:r>
            <a:r>
              <a:rPr lang="nb-NO" dirty="0" err="1">
                <a:solidFill>
                  <a:srgbClr val="002060"/>
                </a:solidFill>
              </a:rPr>
              <a:t>application</a:t>
            </a:r>
            <a:endParaRPr lang="nb-NO" dirty="0">
              <a:solidFill>
                <a:srgbClr val="002060"/>
              </a:solidFill>
            </a:endParaRPr>
          </a:p>
          <a:p>
            <a:pPr lvl="1"/>
            <a:r>
              <a:rPr lang="nb-NO" dirty="0" err="1">
                <a:solidFill>
                  <a:srgbClr val="002060"/>
                </a:solidFill>
              </a:rPr>
              <a:t>quality</a:t>
            </a:r>
            <a:r>
              <a:rPr lang="nb-NO" dirty="0">
                <a:solidFill>
                  <a:srgbClr val="002060"/>
                </a:solidFill>
              </a:rPr>
              <a:t> </a:t>
            </a:r>
            <a:r>
              <a:rPr lang="nb-NO" dirty="0" err="1">
                <a:solidFill>
                  <a:srgbClr val="002060"/>
                </a:solidFill>
              </a:rPr>
              <a:t>prediction</a:t>
            </a:r>
            <a:r>
              <a:rPr lang="nb-NO" dirty="0">
                <a:solidFill>
                  <a:srgbClr val="002060"/>
                </a:solidFill>
              </a:rPr>
              <a:t> and online </a:t>
            </a:r>
            <a:r>
              <a:rPr lang="nb-NO" dirty="0" err="1">
                <a:solidFill>
                  <a:srgbClr val="002060"/>
                </a:solidFill>
              </a:rPr>
              <a:t>estimation</a:t>
            </a:r>
            <a:endParaRPr lang="nb-NO" dirty="0">
              <a:solidFill>
                <a:srgbClr val="002060"/>
              </a:solidFill>
            </a:endParaRPr>
          </a:p>
          <a:p>
            <a:pPr lvl="1"/>
            <a:r>
              <a:rPr lang="nb-NO" dirty="0" err="1">
                <a:solidFill>
                  <a:srgbClr val="002060"/>
                </a:solidFill>
              </a:rPr>
              <a:t>key</a:t>
            </a:r>
            <a:r>
              <a:rPr lang="nb-NO" dirty="0">
                <a:solidFill>
                  <a:srgbClr val="002060"/>
                </a:solidFill>
              </a:rPr>
              <a:t> </a:t>
            </a:r>
            <a:r>
              <a:rPr lang="nb-NO" dirty="0" err="1">
                <a:solidFill>
                  <a:srgbClr val="002060"/>
                </a:solidFill>
              </a:rPr>
              <a:t>performance</a:t>
            </a:r>
            <a:r>
              <a:rPr lang="nb-NO" dirty="0">
                <a:solidFill>
                  <a:srgbClr val="002060"/>
                </a:solidFill>
              </a:rPr>
              <a:t> </a:t>
            </a:r>
            <a:r>
              <a:rPr lang="nb-NO" dirty="0" err="1">
                <a:solidFill>
                  <a:srgbClr val="002060"/>
                </a:solidFill>
              </a:rPr>
              <a:t>index</a:t>
            </a:r>
            <a:r>
              <a:rPr lang="nb-NO" dirty="0">
                <a:solidFill>
                  <a:srgbClr val="002060"/>
                </a:solidFill>
              </a:rPr>
              <a:t> </a:t>
            </a:r>
            <a:r>
              <a:rPr lang="nb-NO" dirty="0" err="1">
                <a:solidFill>
                  <a:srgbClr val="002060"/>
                </a:solidFill>
              </a:rPr>
              <a:t>prediction</a:t>
            </a:r>
            <a:endParaRPr lang="nb-NO" dirty="0">
              <a:solidFill>
                <a:srgbClr val="002060"/>
              </a:solidFill>
            </a:endParaRPr>
          </a:p>
          <a:p>
            <a:pPr lvl="1"/>
            <a:r>
              <a:rPr lang="nb-NO" dirty="0" err="1">
                <a:solidFill>
                  <a:srgbClr val="002060"/>
                </a:solidFill>
              </a:rPr>
              <a:t>diagnosis</a:t>
            </a:r>
            <a:endParaRPr lang="nb-NO" dirty="0">
              <a:solidFill>
                <a:srgbClr val="002060"/>
              </a:solidFill>
            </a:endParaRPr>
          </a:p>
          <a:p>
            <a:pPr marL="0" indent="0">
              <a:buNone/>
            </a:pPr>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12</a:t>
            </a:fld>
            <a:endParaRPr lang="nb-NO"/>
          </a:p>
        </p:txBody>
      </p:sp>
      <p:grpSp>
        <p:nvGrpSpPr>
          <p:cNvPr id="6" name="Group 5">
            <a:extLst>
              <a:ext uri="{FF2B5EF4-FFF2-40B4-BE49-F238E27FC236}">
                <a16:creationId xmlns:a16="http://schemas.microsoft.com/office/drawing/2014/main" id="{0A79EE34-5AE8-E3F3-13A6-2A505D735EBD}"/>
              </a:ext>
            </a:extLst>
          </p:cNvPr>
          <p:cNvGrpSpPr/>
          <p:nvPr/>
        </p:nvGrpSpPr>
        <p:grpSpPr>
          <a:xfrm>
            <a:off x="9982200" y="113253"/>
            <a:ext cx="1731264" cy="1644904"/>
            <a:chOff x="8706231" y="5025177"/>
            <a:chExt cx="1731264" cy="1644904"/>
          </a:xfrm>
        </p:grpSpPr>
        <p:sp>
          <p:nvSpPr>
            <p:cNvPr id="7" name="Oval 6">
              <a:extLst>
                <a:ext uri="{FF2B5EF4-FFF2-40B4-BE49-F238E27FC236}">
                  <a16:creationId xmlns:a16="http://schemas.microsoft.com/office/drawing/2014/main" id="{0303A425-1086-7A83-C7BF-2FF2EA80A31B}"/>
                </a:ext>
              </a:extLst>
            </p:cNvPr>
            <p:cNvSpPr/>
            <p:nvPr/>
          </p:nvSpPr>
          <p:spPr>
            <a:xfrm>
              <a:off x="8706231" y="5025177"/>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ultiplication Sign 7">
              <a:extLst>
                <a:ext uri="{FF2B5EF4-FFF2-40B4-BE49-F238E27FC236}">
                  <a16:creationId xmlns:a16="http://schemas.microsoft.com/office/drawing/2014/main" id="{90453F64-A900-03EC-A4D7-9A7FA9E24731}"/>
                </a:ext>
              </a:extLst>
            </p:cNvPr>
            <p:cNvSpPr/>
            <p:nvPr/>
          </p:nvSpPr>
          <p:spPr>
            <a:xfrm>
              <a:off x="9130665" y="519908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ultiplication Sign 8">
              <a:extLst>
                <a:ext uri="{FF2B5EF4-FFF2-40B4-BE49-F238E27FC236}">
                  <a16:creationId xmlns:a16="http://schemas.microsoft.com/office/drawing/2014/main" id="{56F6A27A-33A4-4D00-0DA1-F24788F28020}"/>
                </a:ext>
              </a:extLst>
            </p:cNvPr>
            <p:cNvSpPr/>
            <p:nvPr/>
          </p:nvSpPr>
          <p:spPr>
            <a:xfrm>
              <a:off x="9659874" y="511945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ultiplication Sign 9">
              <a:extLst>
                <a:ext uri="{FF2B5EF4-FFF2-40B4-BE49-F238E27FC236}">
                  <a16:creationId xmlns:a16="http://schemas.microsoft.com/office/drawing/2014/main" id="{05921EF6-7A1D-45D8-6614-770ADFDF8E4E}"/>
                </a:ext>
              </a:extLst>
            </p:cNvPr>
            <p:cNvSpPr/>
            <p:nvPr/>
          </p:nvSpPr>
          <p:spPr>
            <a:xfrm>
              <a:off x="8901303" y="5558268"/>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C93FECA0-34D0-007C-10F0-A81C524B8F8F}"/>
                </a:ext>
              </a:extLst>
            </p:cNvPr>
            <p:cNvSpPr/>
            <p:nvPr/>
          </p:nvSpPr>
          <p:spPr>
            <a:xfrm>
              <a:off x="9962007" y="579772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ultiplication Sign 11">
              <a:extLst>
                <a:ext uri="{FF2B5EF4-FFF2-40B4-BE49-F238E27FC236}">
                  <a16:creationId xmlns:a16="http://schemas.microsoft.com/office/drawing/2014/main" id="{88DB9736-D17B-B84D-01EF-7105FF3E7DB5}"/>
                </a:ext>
              </a:extLst>
            </p:cNvPr>
            <p:cNvSpPr/>
            <p:nvPr/>
          </p:nvSpPr>
          <p:spPr>
            <a:xfrm>
              <a:off x="9361551" y="5336606"/>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us Sign 12">
              <a:extLst>
                <a:ext uri="{FF2B5EF4-FFF2-40B4-BE49-F238E27FC236}">
                  <a16:creationId xmlns:a16="http://schemas.microsoft.com/office/drawing/2014/main" id="{895D4F39-4CBA-83FA-9A19-B96181D6A6D4}"/>
                </a:ext>
              </a:extLst>
            </p:cNvPr>
            <p:cNvSpPr/>
            <p:nvPr/>
          </p:nvSpPr>
          <p:spPr>
            <a:xfrm>
              <a:off x="8974074" y="598886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55662422-9E9D-A6C6-9A22-57CE4DE76413}"/>
                </a:ext>
              </a:extLst>
            </p:cNvPr>
            <p:cNvSpPr/>
            <p:nvPr/>
          </p:nvSpPr>
          <p:spPr>
            <a:xfrm>
              <a:off x="9824847" y="5690634"/>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us Sign 14">
              <a:extLst>
                <a:ext uri="{FF2B5EF4-FFF2-40B4-BE49-F238E27FC236}">
                  <a16:creationId xmlns:a16="http://schemas.microsoft.com/office/drawing/2014/main" id="{AB386314-EA71-BF73-802E-81B233CB0D95}"/>
                </a:ext>
              </a:extLst>
            </p:cNvPr>
            <p:cNvSpPr/>
            <p:nvPr/>
          </p:nvSpPr>
          <p:spPr>
            <a:xfrm>
              <a:off x="9248013" y="5995577"/>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us Sign 15">
              <a:extLst>
                <a:ext uri="{FF2B5EF4-FFF2-40B4-BE49-F238E27FC236}">
                  <a16:creationId xmlns:a16="http://schemas.microsoft.com/office/drawing/2014/main" id="{D64B3F13-9275-7C17-EED2-839EAA0FB9F4}"/>
                </a:ext>
              </a:extLst>
            </p:cNvPr>
            <p:cNvSpPr/>
            <p:nvPr/>
          </p:nvSpPr>
          <p:spPr>
            <a:xfrm>
              <a:off x="9235059" y="6225558"/>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ultiplication Sign 16">
              <a:extLst>
                <a:ext uri="{FF2B5EF4-FFF2-40B4-BE49-F238E27FC236}">
                  <a16:creationId xmlns:a16="http://schemas.microsoft.com/office/drawing/2014/main" id="{81D4785C-F1D4-91BC-0508-69D7266D8B96}"/>
                </a:ext>
              </a:extLst>
            </p:cNvPr>
            <p:cNvSpPr/>
            <p:nvPr/>
          </p:nvSpPr>
          <p:spPr>
            <a:xfrm>
              <a:off x="9411843" y="504282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ultiplication Sign 17">
              <a:extLst>
                <a:ext uri="{FF2B5EF4-FFF2-40B4-BE49-F238E27FC236}">
                  <a16:creationId xmlns:a16="http://schemas.microsoft.com/office/drawing/2014/main" id="{58F77E24-FD12-4F57-1C3A-4152DCE6349D}"/>
                </a:ext>
              </a:extLst>
            </p:cNvPr>
            <p:cNvSpPr/>
            <p:nvPr/>
          </p:nvSpPr>
          <p:spPr>
            <a:xfrm>
              <a:off x="9154287" y="5456859"/>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BEC6A284-394A-C915-0D46-1F89A278AD12}"/>
                </a:ext>
              </a:extLst>
            </p:cNvPr>
            <p:cNvSpPr/>
            <p:nvPr/>
          </p:nvSpPr>
          <p:spPr>
            <a:xfrm>
              <a:off x="10026015" y="56058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ultiplication Sign 19">
              <a:extLst>
                <a:ext uri="{FF2B5EF4-FFF2-40B4-BE49-F238E27FC236}">
                  <a16:creationId xmlns:a16="http://schemas.microsoft.com/office/drawing/2014/main" id="{81C2C83D-F522-584A-B576-680D7724D4EF}"/>
                </a:ext>
              </a:extLst>
            </p:cNvPr>
            <p:cNvSpPr/>
            <p:nvPr/>
          </p:nvSpPr>
          <p:spPr>
            <a:xfrm>
              <a:off x="8881491" y="531211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DD06D174-E736-E691-90DE-C4E8C926C349}"/>
                </a:ext>
              </a:extLst>
            </p:cNvPr>
            <p:cNvSpPr/>
            <p:nvPr/>
          </p:nvSpPr>
          <p:spPr>
            <a:xfrm>
              <a:off x="10065639" y="5989560"/>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785EC0F0-3717-0593-9052-EC5138BC942C}"/>
                </a:ext>
              </a:extLst>
            </p:cNvPr>
            <p:cNvSpPr/>
            <p:nvPr/>
          </p:nvSpPr>
          <p:spPr>
            <a:xfrm>
              <a:off x="9835515" y="6006102"/>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us Sign 22">
              <a:extLst>
                <a:ext uri="{FF2B5EF4-FFF2-40B4-BE49-F238E27FC236}">
                  <a16:creationId xmlns:a16="http://schemas.microsoft.com/office/drawing/2014/main" id="{A2BA6145-0D21-5C59-1461-8B4E0DFC7481}"/>
                </a:ext>
              </a:extLst>
            </p:cNvPr>
            <p:cNvSpPr/>
            <p:nvPr/>
          </p:nvSpPr>
          <p:spPr>
            <a:xfrm>
              <a:off x="8986647" y="6181933"/>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7" name="TextBox 26">
            <a:extLst>
              <a:ext uri="{FF2B5EF4-FFF2-40B4-BE49-F238E27FC236}">
                <a16:creationId xmlns:a16="http://schemas.microsoft.com/office/drawing/2014/main" id="{69050C48-D1E8-B1DF-A448-D36F49C9C67F}"/>
              </a:ext>
            </a:extLst>
          </p:cNvPr>
          <p:cNvSpPr txBox="1"/>
          <p:nvPr/>
        </p:nvSpPr>
        <p:spPr>
          <a:xfrm>
            <a:off x="-192505" y="6804388"/>
            <a:ext cx="7556373" cy="307777"/>
          </a:xfrm>
          <a:prstGeom prst="rect">
            <a:avLst/>
          </a:prstGeom>
          <a:noFill/>
        </p:spPr>
        <p:txBody>
          <a:bodyPr wrap="square" rtlCol="0">
            <a:spAutoFit/>
          </a:bodyPr>
          <a:lstStyle/>
          <a:p>
            <a:r>
              <a:rPr lang="nb-NO" sz="1400" dirty="0">
                <a:solidFill>
                  <a:schemeClr val="bg1">
                    <a:lumMod val="50000"/>
                  </a:schemeClr>
                </a:solidFill>
              </a:rPr>
              <a:t>Image: Beck et. al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sp>
        <p:nvSpPr>
          <p:cNvPr id="28" name="TextBox 27">
            <a:extLst>
              <a:ext uri="{FF2B5EF4-FFF2-40B4-BE49-F238E27FC236}">
                <a16:creationId xmlns:a16="http://schemas.microsoft.com/office/drawing/2014/main" id="{C3CEFD6D-5775-DFBC-EB0D-DAFE1682350F}"/>
              </a:ext>
            </a:extLst>
          </p:cNvPr>
          <p:cNvSpPr txBox="1"/>
          <p:nvPr/>
        </p:nvSpPr>
        <p:spPr>
          <a:xfrm>
            <a:off x="6970647" y="6288996"/>
            <a:ext cx="3930075" cy="523220"/>
          </a:xfrm>
          <a:prstGeom prst="rect">
            <a:avLst/>
          </a:prstGeom>
          <a:noFill/>
        </p:spPr>
        <p:txBody>
          <a:bodyPr wrap="square" rtlCol="0">
            <a:spAutoFit/>
          </a:bodyPr>
          <a:lstStyle/>
          <a:p>
            <a:r>
              <a:rPr lang="nb-NO" sz="1400" dirty="0">
                <a:solidFill>
                  <a:schemeClr val="bg1">
                    <a:lumMod val="50000"/>
                  </a:schemeClr>
                </a:solidFill>
              </a:rPr>
              <a:t>Image: Beck et. Al. 2017.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spTree>
    <p:extLst>
      <p:ext uri="{BB962C8B-B14F-4D97-AF65-F5344CB8AC3E}">
        <p14:creationId xmlns:p14="http://schemas.microsoft.com/office/powerpoint/2010/main" val="19826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FDD8702-A333-1705-E89F-EAB3B15BF3B9}"/>
              </a:ext>
            </a:extLst>
          </p:cNvPr>
          <p:cNvPicPr>
            <a:picLocks noChangeAspect="1"/>
          </p:cNvPicPr>
          <p:nvPr/>
        </p:nvPicPr>
        <p:blipFill rotWithShape="1">
          <a:blip r:embed="rId3"/>
          <a:srcRect b="39227"/>
          <a:stretch/>
        </p:blipFill>
        <p:spPr>
          <a:xfrm>
            <a:off x="1778916" y="3542737"/>
            <a:ext cx="8090641" cy="2950138"/>
          </a:xfrm>
          <a:prstGeom prst="rect">
            <a:avLst/>
          </a:prstGeom>
        </p:spPr>
      </p:pic>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825625"/>
            <a:ext cx="11353800" cy="4667250"/>
          </a:xfrm>
        </p:spPr>
        <p:txBody>
          <a:bodyPr>
            <a:normAutofit/>
          </a:bodyPr>
          <a:lstStyle/>
          <a:p>
            <a:r>
              <a:rPr lang="en-GB" sz="2400" dirty="0">
                <a:solidFill>
                  <a:srgbClr val="002060"/>
                </a:solidFill>
              </a:rPr>
              <a:t>Train a model with explicit input-output model structure</a:t>
            </a:r>
          </a:p>
          <a:p>
            <a:r>
              <a:rPr lang="en-GB" sz="2400" dirty="0">
                <a:solidFill>
                  <a:srgbClr val="002060"/>
                </a:solidFill>
              </a:rPr>
              <a:t>Learn functions mapping an input to an output</a:t>
            </a:r>
          </a:p>
          <a:p>
            <a:r>
              <a:rPr lang="en-GB" sz="2400" dirty="0">
                <a:solidFill>
                  <a:srgbClr val="002060"/>
                </a:solidFill>
              </a:rPr>
              <a:t>Useful to model complicated process using available data </a:t>
            </a:r>
            <a:r>
              <a:rPr lang="en-GB" sz="1800" dirty="0">
                <a:solidFill>
                  <a:srgbClr val="002060"/>
                </a:solidFill>
              </a:rPr>
              <a:t>(or to supplement first-principle models)</a:t>
            </a:r>
            <a:endParaRPr lang="en-GB" sz="2400" dirty="0">
              <a:solidFill>
                <a:srgbClr val="002060"/>
              </a:solidFill>
            </a:endParaRPr>
          </a:p>
          <a:p>
            <a:r>
              <a:rPr lang="en-GB" sz="2400" dirty="0">
                <a:solidFill>
                  <a:srgbClr val="002060"/>
                </a:solidFill>
              </a:rPr>
              <a:t>Different data sets used for training, validation, performance evaluation</a:t>
            </a:r>
          </a:p>
          <a:p>
            <a:pPr marL="0" indent="0">
              <a:buNone/>
            </a:pPr>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13</a:t>
            </a:fld>
            <a:endParaRPr lang="nb-NO"/>
          </a:p>
        </p:txBody>
      </p:sp>
      <p:grpSp>
        <p:nvGrpSpPr>
          <p:cNvPr id="6" name="Group 5">
            <a:extLst>
              <a:ext uri="{FF2B5EF4-FFF2-40B4-BE49-F238E27FC236}">
                <a16:creationId xmlns:a16="http://schemas.microsoft.com/office/drawing/2014/main" id="{0A79EE34-5AE8-E3F3-13A6-2A505D735EBD}"/>
              </a:ext>
            </a:extLst>
          </p:cNvPr>
          <p:cNvGrpSpPr/>
          <p:nvPr/>
        </p:nvGrpSpPr>
        <p:grpSpPr>
          <a:xfrm>
            <a:off x="9982200" y="113253"/>
            <a:ext cx="1731264" cy="1644904"/>
            <a:chOff x="8706231" y="5025177"/>
            <a:chExt cx="1731264" cy="1644904"/>
          </a:xfrm>
        </p:grpSpPr>
        <p:sp>
          <p:nvSpPr>
            <p:cNvPr id="7" name="Oval 6">
              <a:extLst>
                <a:ext uri="{FF2B5EF4-FFF2-40B4-BE49-F238E27FC236}">
                  <a16:creationId xmlns:a16="http://schemas.microsoft.com/office/drawing/2014/main" id="{0303A425-1086-7A83-C7BF-2FF2EA80A31B}"/>
                </a:ext>
              </a:extLst>
            </p:cNvPr>
            <p:cNvSpPr/>
            <p:nvPr/>
          </p:nvSpPr>
          <p:spPr>
            <a:xfrm>
              <a:off x="8706231" y="5025177"/>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ultiplication Sign 7">
              <a:extLst>
                <a:ext uri="{FF2B5EF4-FFF2-40B4-BE49-F238E27FC236}">
                  <a16:creationId xmlns:a16="http://schemas.microsoft.com/office/drawing/2014/main" id="{90453F64-A900-03EC-A4D7-9A7FA9E24731}"/>
                </a:ext>
              </a:extLst>
            </p:cNvPr>
            <p:cNvSpPr/>
            <p:nvPr/>
          </p:nvSpPr>
          <p:spPr>
            <a:xfrm>
              <a:off x="9130665" y="519908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ultiplication Sign 8">
              <a:extLst>
                <a:ext uri="{FF2B5EF4-FFF2-40B4-BE49-F238E27FC236}">
                  <a16:creationId xmlns:a16="http://schemas.microsoft.com/office/drawing/2014/main" id="{56F6A27A-33A4-4D00-0DA1-F24788F28020}"/>
                </a:ext>
              </a:extLst>
            </p:cNvPr>
            <p:cNvSpPr/>
            <p:nvPr/>
          </p:nvSpPr>
          <p:spPr>
            <a:xfrm>
              <a:off x="9659874" y="511945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ultiplication Sign 9">
              <a:extLst>
                <a:ext uri="{FF2B5EF4-FFF2-40B4-BE49-F238E27FC236}">
                  <a16:creationId xmlns:a16="http://schemas.microsoft.com/office/drawing/2014/main" id="{05921EF6-7A1D-45D8-6614-770ADFDF8E4E}"/>
                </a:ext>
              </a:extLst>
            </p:cNvPr>
            <p:cNvSpPr/>
            <p:nvPr/>
          </p:nvSpPr>
          <p:spPr>
            <a:xfrm>
              <a:off x="8901303" y="5558268"/>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C93FECA0-34D0-007C-10F0-A81C524B8F8F}"/>
                </a:ext>
              </a:extLst>
            </p:cNvPr>
            <p:cNvSpPr/>
            <p:nvPr/>
          </p:nvSpPr>
          <p:spPr>
            <a:xfrm>
              <a:off x="9962007" y="579772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ultiplication Sign 11">
              <a:extLst>
                <a:ext uri="{FF2B5EF4-FFF2-40B4-BE49-F238E27FC236}">
                  <a16:creationId xmlns:a16="http://schemas.microsoft.com/office/drawing/2014/main" id="{88DB9736-D17B-B84D-01EF-7105FF3E7DB5}"/>
                </a:ext>
              </a:extLst>
            </p:cNvPr>
            <p:cNvSpPr/>
            <p:nvPr/>
          </p:nvSpPr>
          <p:spPr>
            <a:xfrm>
              <a:off x="9361551" y="5336606"/>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us Sign 12">
              <a:extLst>
                <a:ext uri="{FF2B5EF4-FFF2-40B4-BE49-F238E27FC236}">
                  <a16:creationId xmlns:a16="http://schemas.microsoft.com/office/drawing/2014/main" id="{895D4F39-4CBA-83FA-9A19-B96181D6A6D4}"/>
                </a:ext>
              </a:extLst>
            </p:cNvPr>
            <p:cNvSpPr/>
            <p:nvPr/>
          </p:nvSpPr>
          <p:spPr>
            <a:xfrm>
              <a:off x="8974074" y="598886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55662422-9E9D-A6C6-9A22-57CE4DE76413}"/>
                </a:ext>
              </a:extLst>
            </p:cNvPr>
            <p:cNvSpPr/>
            <p:nvPr/>
          </p:nvSpPr>
          <p:spPr>
            <a:xfrm>
              <a:off x="9824847" y="5690634"/>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us Sign 14">
              <a:extLst>
                <a:ext uri="{FF2B5EF4-FFF2-40B4-BE49-F238E27FC236}">
                  <a16:creationId xmlns:a16="http://schemas.microsoft.com/office/drawing/2014/main" id="{AB386314-EA71-BF73-802E-81B233CB0D95}"/>
                </a:ext>
              </a:extLst>
            </p:cNvPr>
            <p:cNvSpPr/>
            <p:nvPr/>
          </p:nvSpPr>
          <p:spPr>
            <a:xfrm>
              <a:off x="9248013" y="5995577"/>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us Sign 15">
              <a:extLst>
                <a:ext uri="{FF2B5EF4-FFF2-40B4-BE49-F238E27FC236}">
                  <a16:creationId xmlns:a16="http://schemas.microsoft.com/office/drawing/2014/main" id="{D64B3F13-9275-7C17-EED2-839EAA0FB9F4}"/>
                </a:ext>
              </a:extLst>
            </p:cNvPr>
            <p:cNvSpPr/>
            <p:nvPr/>
          </p:nvSpPr>
          <p:spPr>
            <a:xfrm>
              <a:off x="9235059" y="6225558"/>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ultiplication Sign 16">
              <a:extLst>
                <a:ext uri="{FF2B5EF4-FFF2-40B4-BE49-F238E27FC236}">
                  <a16:creationId xmlns:a16="http://schemas.microsoft.com/office/drawing/2014/main" id="{81D4785C-F1D4-91BC-0508-69D7266D8B96}"/>
                </a:ext>
              </a:extLst>
            </p:cNvPr>
            <p:cNvSpPr/>
            <p:nvPr/>
          </p:nvSpPr>
          <p:spPr>
            <a:xfrm>
              <a:off x="9411843" y="504282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ultiplication Sign 17">
              <a:extLst>
                <a:ext uri="{FF2B5EF4-FFF2-40B4-BE49-F238E27FC236}">
                  <a16:creationId xmlns:a16="http://schemas.microsoft.com/office/drawing/2014/main" id="{58F77E24-FD12-4F57-1C3A-4152DCE6349D}"/>
                </a:ext>
              </a:extLst>
            </p:cNvPr>
            <p:cNvSpPr/>
            <p:nvPr/>
          </p:nvSpPr>
          <p:spPr>
            <a:xfrm>
              <a:off x="9154287" y="5456859"/>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BEC6A284-394A-C915-0D46-1F89A278AD12}"/>
                </a:ext>
              </a:extLst>
            </p:cNvPr>
            <p:cNvSpPr/>
            <p:nvPr/>
          </p:nvSpPr>
          <p:spPr>
            <a:xfrm>
              <a:off x="10026015" y="56058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ultiplication Sign 19">
              <a:extLst>
                <a:ext uri="{FF2B5EF4-FFF2-40B4-BE49-F238E27FC236}">
                  <a16:creationId xmlns:a16="http://schemas.microsoft.com/office/drawing/2014/main" id="{81C2C83D-F522-584A-B576-680D7724D4EF}"/>
                </a:ext>
              </a:extLst>
            </p:cNvPr>
            <p:cNvSpPr/>
            <p:nvPr/>
          </p:nvSpPr>
          <p:spPr>
            <a:xfrm>
              <a:off x="8881491" y="531211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DD06D174-E736-E691-90DE-C4E8C926C349}"/>
                </a:ext>
              </a:extLst>
            </p:cNvPr>
            <p:cNvSpPr/>
            <p:nvPr/>
          </p:nvSpPr>
          <p:spPr>
            <a:xfrm>
              <a:off x="10065639" y="5989560"/>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785EC0F0-3717-0593-9052-EC5138BC942C}"/>
                </a:ext>
              </a:extLst>
            </p:cNvPr>
            <p:cNvSpPr/>
            <p:nvPr/>
          </p:nvSpPr>
          <p:spPr>
            <a:xfrm>
              <a:off x="9835515" y="6006102"/>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us Sign 22">
              <a:extLst>
                <a:ext uri="{FF2B5EF4-FFF2-40B4-BE49-F238E27FC236}">
                  <a16:creationId xmlns:a16="http://schemas.microsoft.com/office/drawing/2014/main" id="{A2BA6145-0D21-5C59-1461-8B4E0DFC7481}"/>
                </a:ext>
              </a:extLst>
            </p:cNvPr>
            <p:cNvSpPr/>
            <p:nvPr/>
          </p:nvSpPr>
          <p:spPr>
            <a:xfrm>
              <a:off x="8986647" y="6181933"/>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8" name="TextBox 27">
            <a:extLst>
              <a:ext uri="{FF2B5EF4-FFF2-40B4-BE49-F238E27FC236}">
                <a16:creationId xmlns:a16="http://schemas.microsoft.com/office/drawing/2014/main" id="{C3CEFD6D-5775-DFBC-EB0D-DAFE1682350F}"/>
              </a:ext>
            </a:extLst>
          </p:cNvPr>
          <p:cNvSpPr txBox="1"/>
          <p:nvPr/>
        </p:nvSpPr>
        <p:spPr>
          <a:xfrm>
            <a:off x="2063002" y="6413698"/>
            <a:ext cx="6979398" cy="307777"/>
          </a:xfrm>
          <a:prstGeom prst="rect">
            <a:avLst/>
          </a:prstGeom>
          <a:noFill/>
        </p:spPr>
        <p:txBody>
          <a:bodyPr wrap="square" rtlCol="0">
            <a:spAutoFit/>
          </a:bodyPr>
          <a:lstStyle/>
          <a:p>
            <a:r>
              <a:rPr lang="nb-NO" sz="1400" dirty="0">
                <a:solidFill>
                  <a:schemeClr val="bg1">
                    <a:lumMod val="50000"/>
                  </a:schemeClr>
                </a:solidFill>
              </a:rPr>
              <a:t>Image: </a:t>
            </a:r>
            <a:r>
              <a:rPr lang="nb-NO" sz="1400" dirty="0" err="1">
                <a:solidFill>
                  <a:schemeClr val="bg1">
                    <a:lumMod val="50000"/>
                  </a:schemeClr>
                </a:solidFill>
              </a:rPr>
              <a:t>Schweidtmann</a:t>
            </a:r>
            <a:r>
              <a:rPr lang="nb-NO" sz="1400" dirty="0">
                <a:solidFill>
                  <a:schemeClr val="bg1">
                    <a:lumMod val="50000"/>
                  </a:schemeClr>
                </a:solidFill>
              </a:rPr>
              <a:t> et al. 2021. </a:t>
            </a:r>
            <a:r>
              <a:rPr lang="en-GB" sz="1400" dirty="0">
                <a:solidFill>
                  <a:schemeClr val="bg1">
                    <a:lumMod val="50000"/>
                  </a:schemeClr>
                </a:solidFill>
              </a:rPr>
              <a:t>Machine Learning in Chemical Engineering: A Perspective</a:t>
            </a:r>
            <a:endParaRPr lang="nb-NO" sz="1400" dirty="0">
              <a:solidFill>
                <a:schemeClr val="bg1">
                  <a:lumMod val="50000"/>
                </a:schemeClr>
              </a:solidFill>
            </a:endParaRPr>
          </a:p>
        </p:txBody>
      </p:sp>
    </p:spTree>
    <p:extLst>
      <p:ext uri="{BB962C8B-B14F-4D97-AF65-F5344CB8AC3E}">
        <p14:creationId xmlns:p14="http://schemas.microsoft.com/office/powerpoint/2010/main" val="40071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14</a:t>
            </a:fld>
            <a:endParaRPr lang="nb-NO"/>
          </a:p>
        </p:txBody>
      </p:sp>
      <p:grpSp>
        <p:nvGrpSpPr>
          <p:cNvPr id="6" name="Group 5">
            <a:extLst>
              <a:ext uri="{FF2B5EF4-FFF2-40B4-BE49-F238E27FC236}">
                <a16:creationId xmlns:a16="http://schemas.microsoft.com/office/drawing/2014/main" id="{0A79EE34-5AE8-E3F3-13A6-2A505D735EBD}"/>
              </a:ext>
            </a:extLst>
          </p:cNvPr>
          <p:cNvGrpSpPr/>
          <p:nvPr/>
        </p:nvGrpSpPr>
        <p:grpSpPr>
          <a:xfrm>
            <a:off x="9982200" y="113253"/>
            <a:ext cx="1731264" cy="1644904"/>
            <a:chOff x="8706231" y="5025177"/>
            <a:chExt cx="1731264" cy="1644904"/>
          </a:xfrm>
        </p:grpSpPr>
        <p:sp>
          <p:nvSpPr>
            <p:cNvPr id="7" name="Oval 6">
              <a:extLst>
                <a:ext uri="{FF2B5EF4-FFF2-40B4-BE49-F238E27FC236}">
                  <a16:creationId xmlns:a16="http://schemas.microsoft.com/office/drawing/2014/main" id="{0303A425-1086-7A83-C7BF-2FF2EA80A31B}"/>
                </a:ext>
              </a:extLst>
            </p:cNvPr>
            <p:cNvSpPr/>
            <p:nvPr/>
          </p:nvSpPr>
          <p:spPr>
            <a:xfrm>
              <a:off x="8706231" y="5025177"/>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ultiplication Sign 7">
              <a:extLst>
                <a:ext uri="{FF2B5EF4-FFF2-40B4-BE49-F238E27FC236}">
                  <a16:creationId xmlns:a16="http://schemas.microsoft.com/office/drawing/2014/main" id="{90453F64-A900-03EC-A4D7-9A7FA9E24731}"/>
                </a:ext>
              </a:extLst>
            </p:cNvPr>
            <p:cNvSpPr/>
            <p:nvPr/>
          </p:nvSpPr>
          <p:spPr>
            <a:xfrm>
              <a:off x="9130665" y="519908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ultiplication Sign 8">
              <a:extLst>
                <a:ext uri="{FF2B5EF4-FFF2-40B4-BE49-F238E27FC236}">
                  <a16:creationId xmlns:a16="http://schemas.microsoft.com/office/drawing/2014/main" id="{56F6A27A-33A4-4D00-0DA1-F24788F28020}"/>
                </a:ext>
              </a:extLst>
            </p:cNvPr>
            <p:cNvSpPr/>
            <p:nvPr/>
          </p:nvSpPr>
          <p:spPr>
            <a:xfrm>
              <a:off x="9659874" y="511945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ultiplication Sign 9">
              <a:extLst>
                <a:ext uri="{FF2B5EF4-FFF2-40B4-BE49-F238E27FC236}">
                  <a16:creationId xmlns:a16="http://schemas.microsoft.com/office/drawing/2014/main" id="{05921EF6-7A1D-45D8-6614-770ADFDF8E4E}"/>
                </a:ext>
              </a:extLst>
            </p:cNvPr>
            <p:cNvSpPr/>
            <p:nvPr/>
          </p:nvSpPr>
          <p:spPr>
            <a:xfrm>
              <a:off x="8901303" y="5558268"/>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C93FECA0-34D0-007C-10F0-A81C524B8F8F}"/>
                </a:ext>
              </a:extLst>
            </p:cNvPr>
            <p:cNvSpPr/>
            <p:nvPr/>
          </p:nvSpPr>
          <p:spPr>
            <a:xfrm>
              <a:off x="9962007" y="579772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ultiplication Sign 11">
              <a:extLst>
                <a:ext uri="{FF2B5EF4-FFF2-40B4-BE49-F238E27FC236}">
                  <a16:creationId xmlns:a16="http://schemas.microsoft.com/office/drawing/2014/main" id="{88DB9736-D17B-B84D-01EF-7105FF3E7DB5}"/>
                </a:ext>
              </a:extLst>
            </p:cNvPr>
            <p:cNvSpPr/>
            <p:nvPr/>
          </p:nvSpPr>
          <p:spPr>
            <a:xfrm>
              <a:off x="9361551" y="5336606"/>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us Sign 12">
              <a:extLst>
                <a:ext uri="{FF2B5EF4-FFF2-40B4-BE49-F238E27FC236}">
                  <a16:creationId xmlns:a16="http://schemas.microsoft.com/office/drawing/2014/main" id="{895D4F39-4CBA-83FA-9A19-B96181D6A6D4}"/>
                </a:ext>
              </a:extLst>
            </p:cNvPr>
            <p:cNvSpPr/>
            <p:nvPr/>
          </p:nvSpPr>
          <p:spPr>
            <a:xfrm>
              <a:off x="8974074" y="598886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55662422-9E9D-A6C6-9A22-57CE4DE76413}"/>
                </a:ext>
              </a:extLst>
            </p:cNvPr>
            <p:cNvSpPr/>
            <p:nvPr/>
          </p:nvSpPr>
          <p:spPr>
            <a:xfrm>
              <a:off x="9824847" y="5690634"/>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us Sign 14">
              <a:extLst>
                <a:ext uri="{FF2B5EF4-FFF2-40B4-BE49-F238E27FC236}">
                  <a16:creationId xmlns:a16="http://schemas.microsoft.com/office/drawing/2014/main" id="{AB386314-EA71-BF73-802E-81B233CB0D95}"/>
                </a:ext>
              </a:extLst>
            </p:cNvPr>
            <p:cNvSpPr/>
            <p:nvPr/>
          </p:nvSpPr>
          <p:spPr>
            <a:xfrm>
              <a:off x="9248013" y="5995577"/>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us Sign 15">
              <a:extLst>
                <a:ext uri="{FF2B5EF4-FFF2-40B4-BE49-F238E27FC236}">
                  <a16:creationId xmlns:a16="http://schemas.microsoft.com/office/drawing/2014/main" id="{D64B3F13-9275-7C17-EED2-839EAA0FB9F4}"/>
                </a:ext>
              </a:extLst>
            </p:cNvPr>
            <p:cNvSpPr/>
            <p:nvPr/>
          </p:nvSpPr>
          <p:spPr>
            <a:xfrm>
              <a:off x="9235059" y="6225558"/>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ultiplication Sign 16">
              <a:extLst>
                <a:ext uri="{FF2B5EF4-FFF2-40B4-BE49-F238E27FC236}">
                  <a16:creationId xmlns:a16="http://schemas.microsoft.com/office/drawing/2014/main" id="{81D4785C-F1D4-91BC-0508-69D7266D8B96}"/>
                </a:ext>
              </a:extLst>
            </p:cNvPr>
            <p:cNvSpPr/>
            <p:nvPr/>
          </p:nvSpPr>
          <p:spPr>
            <a:xfrm>
              <a:off x="9411843" y="504282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ultiplication Sign 17">
              <a:extLst>
                <a:ext uri="{FF2B5EF4-FFF2-40B4-BE49-F238E27FC236}">
                  <a16:creationId xmlns:a16="http://schemas.microsoft.com/office/drawing/2014/main" id="{58F77E24-FD12-4F57-1C3A-4152DCE6349D}"/>
                </a:ext>
              </a:extLst>
            </p:cNvPr>
            <p:cNvSpPr/>
            <p:nvPr/>
          </p:nvSpPr>
          <p:spPr>
            <a:xfrm>
              <a:off x="9154287" y="5456859"/>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BEC6A284-394A-C915-0D46-1F89A278AD12}"/>
                </a:ext>
              </a:extLst>
            </p:cNvPr>
            <p:cNvSpPr/>
            <p:nvPr/>
          </p:nvSpPr>
          <p:spPr>
            <a:xfrm>
              <a:off x="10026015" y="56058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ultiplication Sign 19">
              <a:extLst>
                <a:ext uri="{FF2B5EF4-FFF2-40B4-BE49-F238E27FC236}">
                  <a16:creationId xmlns:a16="http://schemas.microsoft.com/office/drawing/2014/main" id="{81C2C83D-F522-584A-B576-680D7724D4EF}"/>
                </a:ext>
              </a:extLst>
            </p:cNvPr>
            <p:cNvSpPr/>
            <p:nvPr/>
          </p:nvSpPr>
          <p:spPr>
            <a:xfrm>
              <a:off x="8881491" y="531211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DD06D174-E736-E691-90DE-C4E8C926C349}"/>
                </a:ext>
              </a:extLst>
            </p:cNvPr>
            <p:cNvSpPr/>
            <p:nvPr/>
          </p:nvSpPr>
          <p:spPr>
            <a:xfrm>
              <a:off x="10065639" y="5989560"/>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785EC0F0-3717-0593-9052-EC5138BC942C}"/>
                </a:ext>
              </a:extLst>
            </p:cNvPr>
            <p:cNvSpPr/>
            <p:nvPr/>
          </p:nvSpPr>
          <p:spPr>
            <a:xfrm>
              <a:off x="9835515" y="6006102"/>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us Sign 22">
              <a:extLst>
                <a:ext uri="{FF2B5EF4-FFF2-40B4-BE49-F238E27FC236}">
                  <a16:creationId xmlns:a16="http://schemas.microsoft.com/office/drawing/2014/main" id="{A2BA6145-0D21-5C59-1461-8B4E0DFC7481}"/>
                </a:ext>
              </a:extLst>
            </p:cNvPr>
            <p:cNvSpPr/>
            <p:nvPr/>
          </p:nvSpPr>
          <p:spPr>
            <a:xfrm>
              <a:off x="8986647" y="6181933"/>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7" name="TextBox 26">
            <a:extLst>
              <a:ext uri="{FF2B5EF4-FFF2-40B4-BE49-F238E27FC236}">
                <a16:creationId xmlns:a16="http://schemas.microsoft.com/office/drawing/2014/main" id="{69050C48-D1E8-B1DF-A448-D36F49C9C67F}"/>
              </a:ext>
            </a:extLst>
          </p:cNvPr>
          <p:cNvSpPr txBox="1"/>
          <p:nvPr/>
        </p:nvSpPr>
        <p:spPr>
          <a:xfrm>
            <a:off x="-192505" y="6804388"/>
            <a:ext cx="7556373" cy="307777"/>
          </a:xfrm>
          <a:prstGeom prst="rect">
            <a:avLst/>
          </a:prstGeom>
          <a:noFill/>
        </p:spPr>
        <p:txBody>
          <a:bodyPr wrap="square" rtlCol="0">
            <a:spAutoFit/>
          </a:bodyPr>
          <a:lstStyle/>
          <a:p>
            <a:r>
              <a:rPr lang="nb-NO" sz="1400" dirty="0">
                <a:solidFill>
                  <a:schemeClr val="bg1">
                    <a:lumMod val="50000"/>
                  </a:schemeClr>
                </a:solidFill>
              </a:rPr>
              <a:t>Image: Beck et. al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pic>
        <p:nvPicPr>
          <p:cNvPr id="32" name="Picture 31">
            <a:extLst>
              <a:ext uri="{FF2B5EF4-FFF2-40B4-BE49-F238E27FC236}">
                <a16:creationId xmlns:a16="http://schemas.microsoft.com/office/drawing/2014/main" id="{9CD2D724-45D0-3D09-08DF-314DA8A0868D}"/>
              </a:ext>
            </a:extLst>
          </p:cNvPr>
          <p:cNvPicPr>
            <a:picLocks noChangeAspect="1"/>
          </p:cNvPicPr>
          <p:nvPr/>
        </p:nvPicPr>
        <p:blipFill>
          <a:blip r:embed="rId3"/>
          <a:stretch>
            <a:fillRect/>
          </a:stretch>
        </p:blipFill>
        <p:spPr>
          <a:xfrm>
            <a:off x="701879" y="2171700"/>
            <a:ext cx="6059283" cy="3842725"/>
          </a:xfrm>
          <a:prstGeom prst="rect">
            <a:avLst/>
          </a:prstGeom>
        </p:spPr>
      </p:pic>
      <p:graphicFrame>
        <p:nvGraphicFramePr>
          <p:cNvPr id="33" name="Table 33">
            <a:extLst>
              <a:ext uri="{FF2B5EF4-FFF2-40B4-BE49-F238E27FC236}">
                <a16:creationId xmlns:a16="http://schemas.microsoft.com/office/drawing/2014/main" id="{5AD4B7D6-6C51-C833-7E05-ECC980A5920B}"/>
              </a:ext>
            </a:extLst>
          </p:cNvPr>
          <p:cNvGraphicFramePr>
            <a:graphicFrameLocks noGrp="1"/>
          </p:cNvGraphicFramePr>
          <p:nvPr>
            <p:extLst>
              <p:ext uri="{D42A27DB-BD31-4B8C-83A1-F6EECF244321}">
                <p14:modId xmlns:p14="http://schemas.microsoft.com/office/powerpoint/2010/main" val="423469800"/>
              </p:ext>
            </p:extLst>
          </p:nvPr>
        </p:nvGraphicFramePr>
        <p:xfrm>
          <a:off x="7740904" y="2722540"/>
          <a:ext cx="6213856" cy="3147764"/>
        </p:xfrm>
        <a:graphic>
          <a:graphicData uri="http://schemas.openxmlformats.org/drawingml/2006/table">
            <a:tbl>
              <a:tblPr firstRow="1" bandRow="1">
                <a:tableStyleId>{5C22544A-7EE6-4342-B048-85BDC9FD1C3A}</a:tableStyleId>
              </a:tblPr>
              <a:tblGrid>
                <a:gridCol w="1044956">
                  <a:extLst>
                    <a:ext uri="{9D8B030D-6E8A-4147-A177-3AD203B41FA5}">
                      <a16:colId xmlns:a16="http://schemas.microsoft.com/office/drawing/2014/main" val="2737119305"/>
                    </a:ext>
                  </a:extLst>
                </a:gridCol>
                <a:gridCol w="5168900">
                  <a:extLst>
                    <a:ext uri="{9D8B030D-6E8A-4147-A177-3AD203B41FA5}">
                      <a16:colId xmlns:a16="http://schemas.microsoft.com/office/drawing/2014/main" val="1336589130"/>
                    </a:ext>
                  </a:extLst>
                </a:gridCol>
              </a:tblGrid>
              <a:tr h="338160">
                <a:tc>
                  <a:txBody>
                    <a:bodyPr/>
                    <a:lstStyle/>
                    <a:p>
                      <a:r>
                        <a:rPr lang="en-GB" b="1" dirty="0">
                          <a:solidFill>
                            <a:srgbClr val="002060"/>
                          </a:solidFill>
                        </a:rPr>
                        <a:t>PCR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b-NO" sz="1800" b="0" dirty="0" err="1">
                          <a:solidFill>
                            <a:srgbClr val="002060"/>
                          </a:solidFill>
                        </a:rPr>
                        <a:t>principal</a:t>
                      </a:r>
                      <a:r>
                        <a:rPr lang="nb-NO" sz="1800" b="0" dirty="0">
                          <a:solidFill>
                            <a:srgbClr val="002060"/>
                          </a:solidFill>
                        </a:rPr>
                        <a:t> </a:t>
                      </a:r>
                      <a:r>
                        <a:rPr lang="nb-NO" sz="1800" b="0" dirty="0" err="1">
                          <a:solidFill>
                            <a:srgbClr val="002060"/>
                          </a:solidFill>
                        </a:rPr>
                        <a:t>component</a:t>
                      </a:r>
                      <a:r>
                        <a:rPr lang="nb-NO" sz="1800" b="0" dirty="0">
                          <a:solidFill>
                            <a:srgbClr val="002060"/>
                          </a:solidFill>
                        </a:rPr>
                        <a:t> </a:t>
                      </a:r>
                      <a:r>
                        <a:rPr lang="nb-NO" sz="1800" b="0" dirty="0" err="1">
                          <a:solidFill>
                            <a:srgbClr val="002060"/>
                          </a:solidFill>
                        </a:rPr>
                        <a:t>regression</a:t>
                      </a:r>
                      <a:endParaRPr lang="en-GB" b="0" dirty="0">
                        <a:solidFill>
                          <a:srgbClr val="00206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2241326"/>
                  </a:ext>
                </a:extLst>
              </a:tr>
              <a:tr h="364334">
                <a:tc>
                  <a:txBody>
                    <a:bodyPr/>
                    <a:lstStyle/>
                    <a:p>
                      <a:r>
                        <a:rPr lang="en-GB" b="1" dirty="0">
                          <a:solidFill>
                            <a:srgbClr val="002060"/>
                          </a:solidFill>
                        </a:rPr>
                        <a:t>PLS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b-NO" sz="1800" b="0" dirty="0" err="1">
                          <a:solidFill>
                            <a:srgbClr val="002060"/>
                          </a:solidFill>
                        </a:rPr>
                        <a:t>partial</a:t>
                      </a:r>
                      <a:r>
                        <a:rPr lang="nb-NO" sz="1800" b="0" dirty="0">
                          <a:solidFill>
                            <a:srgbClr val="002060"/>
                          </a:solidFill>
                        </a:rPr>
                        <a:t> </a:t>
                      </a:r>
                      <a:r>
                        <a:rPr lang="nb-NO" sz="1800" b="0" dirty="0" err="1">
                          <a:solidFill>
                            <a:srgbClr val="002060"/>
                          </a:solidFill>
                        </a:rPr>
                        <a:t>least</a:t>
                      </a:r>
                      <a:r>
                        <a:rPr lang="nb-NO" sz="1800" b="0" dirty="0">
                          <a:solidFill>
                            <a:srgbClr val="002060"/>
                          </a:solidFill>
                        </a:rPr>
                        <a:t> </a:t>
                      </a:r>
                      <a:r>
                        <a:rPr lang="nb-NO" sz="1800" b="0" dirty="0" err="1">
                          <a:solidFill>
                            <a:srgbClr val="002060"/>
                          </a:solidFill>
                        </a:rPr>
                        <a:t>squares</a:t>
                      </a:r>
                      <a:endParaRPr lang="en-GB" b="0" dirty="0">
                        <a:solidFill>
                          <a:srgbClr val="00206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3507270"/>
                  </a:ext>
                </a:extLst>
              </a:tr>
              <a:tr h="356181">
                <a:tc>
                  <a:txBody>
                    <a:bodyPr/>
                    <a:lstStyle/>
                    <a:p>
                      <a:r>
                        <a:rPr lang="en-GB" b="1" dirty="0">
                          <a:solidFill>
                            <a:srgbClr val="002060"/>
                          </a:solidFill>
                        </a:rPr>
                        <a:t>FDA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800" b="0" dirty="0" err="1">
                          <a:solidFill>
                            <a:srgbClr val="002060"/>
                          </a:solidFill>
                        </a:rPr>
                        <a:t>fisher</a:t>
                      </a:r>
                      <a:r>
                        <a:rPr lang="nb-NO" sz="1800" b="0" dirty="0">
                          <a:solidFill>
                            <a:srgbClr val="002060"/>
                          </a:solidFill>
                        </a:rPr>
                        <a:t> </a:t>
                      </a:r>
                      <a:r>
                        <a:rPr lang="nb-NO" sz="1800" b="0" dirty="0" err="1">
                          <a:solidFill>
                            <a:srgbClr val="002060"/>
                          </a:solidFill>
                        </a:rPr>
                        <a:t>discriminant</a:t>
                      </a:r>
                      <a:r>
                        <a:rPr lang="nb-NO" sz="1800" b="0" dirty="0">
                          <a:solidFill>
                            <a:srgbClr val="002060"/>
                          </a:solidFill>
                        </a:rPr>
                        <a:t> </a:t>
                      </a:r>
                      <a:r>
                        <a:rPr lang="nb-NO" sz="1800" b="0" dirty="0" err="1">
                          <a:solidFill>
                            <a:srgbClr val="002060"/>
                          </a:solidFill>
                        </a:rPr>
                        <a:t>analysis</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7115251"/>
                  </a:ext>
                </a:extLst>
              </a:tr>
              <a:tr h="0">
                <a:tc>
                  <a:txBody>
                    <a:bodyPr/>
                    <a:lstStyle/>
                    <a:p>
                      <a:r>
                        <a:rPr lang="en-GB" b="1" dirty="0">
                          <a:solidFill>
                            <a:srgbClr val="002060"/>
                          </a:solidFill>
                        </a:rPr>
                        <a:t>MLR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err="1">
                          <a:solidFill>
                            <a:srgbClr val="002060"/>
                          </a:solidFill>
                        </a:rPr>
                        <a:t>multivariate</a:t>
                      </a:r>
                      <a:r>
                        <a:rPr lang="nb-NO" sz="1800" b="0" dirty="0">
                          <a:solidFill>
                            <a:srgbClr val="002060"/>
                          </a:solidFill>
                        </a:rPr>
                        <a:t> linear </a:t>
                      </a:r>
                      <a:r>
                        <a:rPr lang="nb-NO" sz="1800" b="0" dirty="0" err="1">
                          <a:solidFill>
                            <a:srgbClr val="002060"/>
                          </a:solidFill>
                        </a:rPr>
                        <a:t>regression</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1810154"/>
                  </a:ext>
                </a:extLst>
              </a:tr>
              <a:tr h="399361">
                <a:tc>
                  <a:txBody>
                    <a:bodyPr/>
                    <a:lstStyle/>
                    <a:p>
                      <a:r>
                        <a:rPr lang="en-GB" b="1" dirty="0">
                          <a:solidFill>
                            <a:srgbClr val="002060"/>
                          </a:solidFill>
                        </a:rPr>
                        <a:t>ANN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err="1">
                          <a:solidFill>
                            <a:srgbClr val="002060"/>
                          </a:solidFill>
                        </a:rPr>
                        <a:t>artificial</a:t>
                      </a:r>
                      <a:r>
                        <a:rPr lang="nb-NO" sz="1800" b="0" dirty="0">
                          <a:solidFill>
                            <a:srgbClr val="002060"/>
                          </a:solidFill>
                        </a:rPr>
                        <a:t> neural </a:t>
                      </a:r>
                      <a:r>
                        <a:rPr lang="nb-NO" sz="1800" b="0" dirty="0" err="1">
                          <a:solidFill>
                            <a:srgbClr val="002060"/>
                          </a:solidFill>
                        </a:rPr>
                        <a:t>networks</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039696"/>
                  </a:ext>
                </a:extLst>
              </a:tr>
              <a:tr h="340404">
                <a:tc>
                  <a:txBody>
                    <a:bodyPr/>
                    <a:lstStyle/>
                    <a:p>
                      <a:r>
                        <a:rPr lang="en-GB" b="1" dirty="0">
                          <a:solidFill>
                            <a:srgbClr val="002060"/>
                          </a:solidFill>
                        </a:rPr>
                        <a:t>SVM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solidFill>
                            <a:srgbClr val="002060"/>
                          </a:solidFill>
                        </a:rPr>
                        <a:t>support </a:t>
                      </a:r>
                      <a:r>
                        <a:rPr lang="nb-NO" sz="1800" b="0" dirty="0" err="1">
                          <a:solidFill>
                            <a:srgbClr val="002060"/>
                          </a:solidFill>
                        </a:rPr>
                        <a:t>vector</a:t>
                      </a:r>
                      <a:r>
                        <a:rPr lang="nb-NO" sz="1800" b="0" dirty="0">
                          <a:solidFill>
                            <a:srgbClr val="002060"/>
                          </a:solidFill>
                        </a:rPr>
                        <a:t> </a:t>
                      </a:r>
                      <a:r>
                        <a:rPr lang="nb-NO" sz="1800" b="0" dirty="0" err="1">
                          <a:solidFill>
                            <a:srgbClr val="002060"/>
                          </a:solidFill>
                        </a:rPr>
                        <a:t>machine</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99736"/>
                  </a:ext>
                </a:extLst>
              </a:tr>
              <a:tr h="345440">
                <a:tc>
                  <a:txBody>
                    <a:bodyPr/>
                    <a:lstStyle/>
                    <a:p>
                      <a:r>
                        <a:rPr lang="en-GB" b="1" dirty="0">
                          <a:solidFill>
                            <a:srgbClr val="002060"/>
                          </a:solidFill>
                        </a:rPr>
                        <a:t>NN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err="1">
                          <a:solidFill>
                            <a:srgbClr val="002060"/>
                          </a:solidFill>
                        </a:rPr>
                        <a:t>nearest</a:t>
                      </a:r>
                      <a:r>
                        <a:rPr lang="nb-NO" sz="1800" b="0" dirty="0">
                          <a:solidFill>
                            <a:srgbClr val="002060"/>
                          </a:solidFill>
                        </a:rPr>
                        <a:t> </a:t>
                      </a:r>
                      <a:r>
                        <a:rPr lang="nb-NO" sz="1800" b="0" dirty="0" err="1">
                          <a:solidFill>
                            <a:srgbClr val="002060"/>
                          </a:solidFill>
                        </a:rPr>
                        <a:t>neighbour</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324476"/>
                  </a:ext>
                </a:extLst>
              </a:tr>
              <a:tr h="553843">
                <a:tc>
                  <a:txBody>
                    <a:bodyPr/>
                    <a:lstStyle/>
                    <a:p>
                      <a:r>
                        <a:rPr lang="en-GB" b="1" dirty="0">
                          <a:solidFill>
                            <a:srgbClr val="002060"/>
                          </a:solidFill>
                        </a:rPr>
                        <a:t>GPR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800" b="0" dirty="0" err="1">
                          <a:solidFill>
                            <a:srgbClr val="002060"/>
                          </a:solidFill>
                        </a:rPr>
                        <a:t>gaussian</a:t>
                      </a:r>
                      <a:r>
                        <a:rPr lang="nb-NO" sz="1800" b="0" dirty="0">
                          <a:solidFill>
                            <a:srgbClr val="002060"/>
                          </a:solidFill>
                        </a:rPr>
                        <a:t> </a:t>
                      </a:r>
                      <a:r>
                        <a:rPr lang="nb-NO" sz="1800" b="0" dirty="0" err="1">
                          <a:solidFill>
                            <a:srgbClr val="002060"/>
                          </a:solidFill>
                        </a:rPr>
                        <a:t>process</a:t>
                      </a:r>
                      <a:r>
                        <a:rPr lang="nb-NO" sz="1800" b="0" dirty="0">
                          <a:solidFill>
                            <a:srgbClr val="002060"/>
                          </a:solidFill>
                        </a:rPr>
                        <a:t> </a:t>
                      </a:r>
                      <a:r>
                        <a:rPr lang="nb-NO" sz="1800" b="0" dirty="0" err="1">
                          <a:solidFill>
                            <a:srgbClr val="002060"/>
                          </a:solidFill>
                        </a:rPr>
                        <a:t>regression</a:t>
                      </a:r>
                      <a:endParaRPr lang="en-GB"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1246684"/>
                  </a:ext>
                </a:extLst>
              </a:tr>
            </a:tbl>
          </a:graphicData>
        </a:graphic>
      </p:graphicFrame>
      <p:sp>
        <p:nvSpPr>
          <p:cNvPr id="38" name="TextBox 37">
            <a:extLst>
              <a:ext uri="{FF2B5EF4-FFF2-40B4-BE49-F238E27FC236}">
                <a16:creationId xmlns:a16="http://schemas.microsoft.com/office/drawing/2014/main" id="{68DFD444-F5B8-3B80-FD6E-644821657DF6}"/>
              </a:ext>
            </a:extLst>
          </p:cNvPr>
          <p:cNvSpPr txBox="1"/>
          <p:nvPr/>
        </p:nvSpPr>
        <p:spPr>
          <a:xfrm>
            <a:off x="2010061" y="6117156"/>
            <a:ext cx="3930075" cy="738664"/>
          </a:xfrm>
          <a:prstGeom prst="rect">
            <a:avLst/>
          </a:prstGeom>
          <a:noFill/>
        </p:spPr>
        <p:txBody>
          <a:bodyPr wrap="square" rtlCol="0">
            <a:spAutoFit/>
          </a:bodyPr>
          <a:lstStyle/>
          <a:p>
            <a:r>
              <a:rPr lang="nb-NO" sz="1400" dirty="0">
                <a:solidFill>
                  <a:schemeClr val="bg1">
                    <a:lumMod val="50000"/>
                  </a:schemeClr>
                </a:solidFill>
              </a:rPr>
              <a:t>Source: Ge et. al. 2017. </a:t>
            </a:r>
            <a:r>
              <a:rPr lang="en-US" sz="1400" dirty="0">
                <a:solidFill>
                  <a:schemeClr val="bg1">
                    <a:lumMod val="50000"/>
                  </a:schemeClr>
                </a:solidFill>
              </a:rPr>
              <a:t>Data Mining and Analytics in the Process Industry: The Role of Machine Learning</a:t>
            </a:r>
            <a:r>
              <a:rPr lang="nb-NO" sz="1400" dirty="0">
                <a:solidFill>
                  <a:schemeClr val="bg1">
                    <a:lumMod val="50000"/>
                  </a:schemeClr>
                </a:solidFill>
              </a:rPr>
              <a:t> </a:t>
            </a:r>
          </a:p>
        </p:txBody>
      </p:sp>
      <p:sp>
        <p:nvSpPr>
          <p:cNvPr id="41" name="TextBox 40">
            <a:extLst>
              <a:ext uri="{FF2B5EF4-FFF2-40B4-BE49-F238E27FC236}">
                <a16:creationId xmlns:a16="http://schemas.microsoft.com/office/drawing/2014/main" id="{6D535245-5396-7FE5-A44D-956915A42D79}"/>
              </a:ext>
            </a:extLst>
          </p:cNvPr>
          <p:cNvSpPr txBox="1"/>
          <p:nvPr/>
        </p:nvSpPr>
        <p:spPr>
          <a:xfrm>
            <a:off x="950768" y="2088787"/>
            <a:ext cx="5261264" cy="830997"/>
          </a:xfrm>
          <a:prstGeom prst="rect">
            <a:avLst/>
          </a:prstGeom>
          <a:solidFill>
            <a:schemeClr val="bg1"/>
          </a:solidFill>
        </p:spPr>
        <p:txBody>
          <a:bodyPr wrap="square" rtlCol="0">
            <a:spAutoFit/>
          </a:bodyPr>
          <a:lstStyle/>
          <a:p>
            <a:pPr algn="ctr"/>
            <a:r>
              <a:rPr lang="nb-NO" sz="2400" b="1" dirty="0" err="1">
                <a:solidFill>
                  <a:srgbClr val="002060"/>
                </a:solidFill>
              </a:rPr>
              <a:t>Process</a:t>
            </a:r>
            <a:r>
              <a:rPr lang="nb-NO" sz="2400" b="1" dirty="0">
                <a:solidFill>
                  <a:srgbClr val="002060"/>
                </a:solidFill>
              </a:rPr>
              <a:t> </a:t>
            </a:r>
            <a:r>
              <a:rPr lang="nb-NO" sz="2400" b="1" dirty="0" err="1">
                <a:solidFill>
                  <a:srgbClr val="002060"/>
                </a:solidFill>
              </a:rPr>
              <a:t>monitoring</a:t>
            </a:r>
            <a:r>
              <a:rPr lang="nb-NO" sz="2400" b="1" dirty="0">
                <a:solidFill>
                  <a:srgbClr val="002060"/>
                </a:solidFill>
              </a:rPr>
              <a:t>, </a:t>
            </a:r>
            <a:r>
              <a:rPr lang="nb-NO" sz="2400" b="1" dirty="0" err="1">
                <a:solidFill>
                  <a:srgbClr val="002060"/>
                </a:solidFill>
              </a:rPr>
              <a:t>fault</a:t>
            </a:r>
            <a:r>
              <a:rPr lang="nb-NO" sz="2400" b="1" dirty="0">
                <a:solidFill>
                  <a:srgbClr val="002060"/>
                </a:solidFill>
              </a:rPr>
              <a:t> </a:t>
            </a:r>
            <a:r>
              <a:rPr lang="nb-NO" sz="2400" b="1" dirty="0" err="1">
                <a:solidFill>
                  <a:srgbClr val="002060"/>
                </a:solidFill>
              </a:rPr>
              <a:t>classification</a:t>
            </a:r>
            <a:r>
              <a:rPr lang="nb-NO" sz="2400" b="1" dirty="0">
                <a:solidFill>
                  <a:srgbClr val="002060"/>
                </a:solidFill>
              </a:rPr>
              <a:t>, soft sensor, </a:t>
            </a:r>
            <a:r>
              <a:rPr lang="nb-NO" sz="2400" b="1" dirty="0" err="1">
                <a:solidFill>
                  <a:srgbClr val="002060"/>
                </a:solidFill>
              </a:rPr>
              <a:t>quality</a:t>
            </a:r>
            <a:r>
              <a:rPr lang="nb-NO" sz="2400" b="1" dirty="0">
                <a:solidFill>
                  <a:srgbClr val="002060"/>
                </a:solidFill>
              </a:rPr>
              <a:t> </a:t>
            </a:r>
            <a:r>
              <a:rPr lang="nb-NO" sz="2400" b="1" dirty="0" err="1">
                <a:solidFill>
                  <a:srgbClr val="002060"/>
                </a:solidFill>
              </a:rPr>
              <a:t>prediction</a:t>
            </a:r>
            <a:endParaRPr lang="nb-NO" sz="2400" b="1" dirty="0">
              <a:solidFill>
                <a:srgbClr val="002060"/>
              </a:solidFill>
            </a:endParaRPr>
          </a:p>
        </p:txBody>
      </p:sp>
    </p:spTree>
    <p:extLst>
      <p:ext uri="{BB962C8B-B14F-4D97-AF65-F5344CB8AC3E}">
        <p14:creationId xmlns:p14="http://schemas.microsoft.com/office/powerpoint/2010/main" val="61432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825625"/>
            <a:ext cx="4737100" cy="4667250"/>
          </a:xfrm>
        </p:spPr>
        <p:txBody>
          <a:bodyPr>
            <a:normAutofit/>
          </a:bodyPr>
          <a:lstStyle/>
          <a:p>
            <a:pPr marL="0" indent="0">
              <a:buNone/>
            </a:pPr>
            <a:r>
              <a:rPr lang="nb-NO" dirty="0" err="1">
                <a:solidFill>
                  <a:srgbClr val="002060"/>
                </a:solidFill>
              </a:rPr>
              <a:t>Artificial</a:t>
            </a:r>
            <a:r>
              <a:rPr lang="nb-NO" dirty="0">
                <a:solidFill>
                  <a:srgbClr val="002060"/>
                </a:solidFill>
              </a:rPr>
              <a:t> neural </a:t>
            </a:r>
            <a:r>
              <a:rPr lang="nb-NO" dirty="0" err="1">
                <a:solidFill>
                  <a:srgbClr val="002060"/>
                </a:solidFill>
              </a:rPr>
              <a:t>network</a:t>
            </a:r>
            <a:r>
              <a:rPr lang="nb-NO" dirty="0">
                <a:solidFill>
                  <a:srgbClr val="002060"/>
                </a:solidFill>
              </a:rPr>
              <a:t> (ANN)</a:t>
            </a:r>
          </a:p>
          <a:p>
            <a:endParaRPr lang="en-GB" dirty="0">
              <a:solidFill>
                <a:srgbClr val="002060"/>
              </a:solidFill>
            </a:endParaRPr>
          </a:p>
          <a:p>
            <a:endParaRPr lang="en-GB" dirty="0">
              <a:solidFill>
                <a:srgbClr val="002060"/>
              </a:solidFill>
            </a:endParaRPr>
          </a:p>
          <a:p>
            <a:r>
              <a:rPr lang="en-GB" dirty="0">
                <a:solidFill>
                  <a:srgbClr val="002060"/>
                </a:solidFill>
              </a:rPr>
              <a:t>able to approximate any linear/nonlinear function by learning from observed data</a:t>
            </a:r>
          </a:p>
          <a:p>
            <a:endParaRPr lang="nb-NO" dirty="0">
              <a:solidFill>
                <a:srgbClr val="002060"/>
              </a:solidFill>
            </a:endParaRPr>
          </a:p>
          <a:p>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15</a:t>
            </a:fld>
            <a:endParaRPr lang="nb-NO"/>
          </a:p>
        </p:txBody>
      </p:sp>
      <p:grpSp>
        <p:nvGrpSpPr>
          <p:cNvPr id="6" name="Group 5">
            <a:extLst>
              <a:ext uri="{FF2B5EF4-FFF2-40B4-BE49-F238E27FC236}">
                <a16:creationId xmlns:a16="http://schemas.microsoft.com/office/drawing/2014/main" id="{0A79EE34-5AE8-E3F3-13A6-2A505D735EBD}"/>
              </a:ext>
            </a:extLst>
          </p:cNvPr>
          <p:cNvGrpSpPr/>
          <p:nvPr/>
        </p:nvGrpSpPr>
        <p:grpSpPr>
          <a:xfrm>
            <a:off x="9982200" y="113253"/>
            <a:ext cx="1731264" cy="1644904"/>
            <a:chOff x="8706231" y="5025177"/>
            <a:chExt cx="1731264" cy="1644904"/>
          </a:xfrm>
        </p:grpSpPr>
        <p:sp>
          <p:nvSpPr>
            <p:cNvPr id="7" name="Oval 6">
              <a:extLst>
                <a:ext uri="{FF2B5EF4-FFF2-40B4-BE49-F238E27FC236}">
                  <a16:creationId xmlns:a16="http://schemas.microsoft.com/office/drawing/2014/main" id="{0303A425-1086-7A83-C7BF-2FF2EA80A31B}"/>
                </a:ext>
              </a:extLst>
            </p:cNvPr>
            <p:cNvSpPr/>
            <p:nvPr/>
          </p:nvSpPr>
          <p:spPr>
            <a:xfrm>
              <a:off x="8706231" y="5025177"/>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ultiplication Sign 7">
              <a:extLst>
                <a:ext uri="{FF2B5EF4-FFF2-40B4-BE49-F238E27FC236}">
                  <a16:creationId xmlns:a16="http://schemas.microsoft.com/office/drawing/2014/main" id="{90453F64-A900-03EC-A4D7-9A7FA9E24731}"/>
                </a:ext>
              </a:extLst>
            </p:cNvPr>
            <p:cNvSpPr/>
            <p:nvPr/>
          </p:nvSpPr>
          <p:spPr>
            <a:xfrm>
              <a:off x="9130665" y="519908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ultiplication Sign 8">
              <a:extLst>
                <a:ext uri="{FF2B5EF4-FFF2-40B4-BE49-F238E27FC236}">
                  <a16:creationId xmlns:a16="http://schemas.microsoft.com/office/drawing/2014/main" id="{56F6A27A-33A4-4D00-0DA1-F24788F28020}"/>
                </a:ext>
              </a:extLst>
            </p:cNvPr>
            <p:cNvSpPr/>
            <p:nvPr/>
          </p:nvSpPr>
          <p:spPr>
            <a:xfrm>
              <a:off x="9659874" y="511945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ultiplication Sign 9">
              <a:extLst>
                <a:ext uri="{FF2B5EF4-FFF2-40B4-BE49-F238E27FC236}">
                  <a16:creationId xmlns:a16="http://schemas.microsoft.com/office/drawing/2014/main" id="{05921EF6-7A1D-45D8-6614-770ADFDF8E4E}"/>
                </a:ext>
              </a:extLst>
            </p:cNvPr>
            <p:cNvSpPr/>
            <p:nvPr/>
          </p:nvSpPr>
          <p:spPr>
            <a:xfrm>
              <a:off x="8901303" y="5558268"/>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C93FECA0-34D0-007C-10F0-A81C524B8F8F}"/>
                </a:ext>
              </a:extLst>
            </p:cNvPr>
            <p:cNvSpPr/>
            <p:nvPr/>
          </p:nvSpPr>
          <p:spPr>
            <a:xfrm>
              <a:off x="9962007" y="579772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ultiplication Sign 11">
              <a:extLst>
                <a:ext uri="{FF2B5EF4-FFF2-40B4-BE49-F238E27FC236}">
                  <a16:creationId xmlns:a16="http://schemas.microsoft.com/office/drawing/2014/main" id="{88DB9736-D17B-B84D-01EF-7105FF3E7DB5}"/>
                </a:ext>
              </a:extLst>
            </p:cNvPr>
            <p:cNvSpPr/>
            <p:nvPr/>
          </p:nvSpPr>
          <p:spPr>
            <a:xfrm>
              <a:off x="9361551" y="5336606"/>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us Sign 12">
              <a:extLst>
                <a:ext uri="{FF2B5EF4-FFF2-40B4-BE49-F238E27FC236}">
                  <a16:creationId xmlns:a16="http://schemas.microsoft.com/office/drawing/2014/main" id="{895D4F39-4CBA-83FA-9A19-B96181D6A6D4}"/>
                </a:ext>
              </a:extLst>
            </p:cNvPr>
            <p:cNvSpPr/>
            <p:nvPr/>
          </p:nvSpPr>
          <p:spPr>
            <a:xfrm>
              <a:off x="8974074" y="598886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55662422-9E9D-A6C6-9A22-57CE4DE76413}"/>
                </a:ext>
              </a:extLst>
            </p:cNvPr>
            <p:cNvSpPr/>
            <p:nvPr/>
          </p:nvSpPr>
          <p:spPr>
            <a:xfrm>
              <a:off x="9824847" y="5690634"/>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us Sign 14">
              <a:extLst>
                <a:ext uri="{FF2B5EF4-FFF2-40B4-BE49-F238E27FC236}">
                  <a16:creationId xmlns:a16="http://schemas.microsoft.com/office/drawing/2014/main" id="{AB386314-EA71-BF73-802E-81B233CB0D95}"/>
                </a:ext>
              </a:extLst>
            </p:cNvPr>
            <p:cNvSpPr/>
            <p:nvPr/>
          </p:nvSpPr>
          <p:spPr>
            <a:xfrm>
              <a:off x="9248013" y="5995577"/>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us Sign 15">
              <a:extLst>
                <a:ext uri="{FF2B5EF4-FFF2-40B4-BE49-F238E27FC236}">
                  <a16:creationId xmlns:a16="http://schemas.microsoft.com/office/drawing/2014/main" id="{D64B3F13-9275-7C17-EED2-839EAA0FB9F4}"/>
                </a:ext>
              </a:extLst>
            </p:cNvPr>
            <p:cNvSpPr/>
            <p:nvPr/>
          </p:nvSpPr>
          <p:spPr>
            <a:xfrm>
              <a:off x="9235059" y="6225558"/>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ultiplication Sign 16">
              <a:extLst>
                <a:ext uri="{FF2B5EF4-FFF2-40B4-BE49-F238E27FC236}">
                  <a16:creationId xmlns:a16="http://schemas.microsoft.com/office/drawing/2014/main" id="{81D4785C-F1D4-91BC-0508-69D7266D8B96}"/>
                </a:ext>
              </a:extLst>
            </p:cNvPr>
            <p:cNvSpPr/>
            <p:nvPr/>
          </p:nvSpPr>
          <p:spPr>
            <a:xfrm>
              <a:off x="9411843" y="504282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ultiplication Sign 17">
              <a:extLst>
                <a:ext uri="{FF2B5EF4-FFF2-40B4-BE49-F238E27FC236}">
                  <a16:creationId xmlns:a16="http://schemas.microsoft.com/office/drawing/2014/main" id="{58F77E24-FD12-4F57-1C3A-4152DCE6349D}"/>
                </a:ext>
              </a:extLst>
            </p:cNvPr>
            <p:cNvSpPr/>
            <p:nvPr/>
          </p:nvSpPr>
          <p:spPr>
            <a:xfrm>
              <a:off x="9154287" y="5456859"/>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BEC6A284-394A-C915-0D46-1F89A278AD12}"/>
                </a:ext>
              </a:extLst>
            </p:cNvPr>
            <p:cNvSpPr/>
            <p:nvPr/>
          </p:nvSpPr>
          <p:spPr>
            <a:xfrm>
              <a:off x="10026015" y="56058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ultiplication Sign 19">
              <a:extLst>
                <a:ext uri="{FF2B5EF4-FFF2-40B4-BE49-F238E27FC236}">
                  <a16:creationId xmlns:a16="http://schemas.microsoft.com/office/drawing/2014/main" id="{81C2C83D-F522-584A-B576-680D7724D4EF}"/>
                </a:ext>
              </a:extLst>
            </p:cNvPr>
            <p:cNvSpPr/>
            <p:nvPr/>
          </p:nvSpPr>
          <p:spPr>
            <a:xfrm>
              <a:off x="8881491" y="531211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DD06D174-E736-E691-90DE-C4E8C926C349}"/>
                </a:ext>
              </a:extLst>
            </p:cNvPr>
            <p:cNvSpPr/>
            <p:nvPr/>
          </p:nvSpPr>
          <p:spPr>
            <a:xfrm>
              <a:off x="10065639" y="5989560"/>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785EC0F0-3717-0593-9052-EC5138BC942C}"/>
                </a:ext>
              </a:extLst>
            </p:cNvPr>
            <p:cNvSpPr/>
            <p:nvPr/>
          </p:nvSpPr>
          <p:spPr>
            <a:xfrm>
              <a:off x="9835515" y="6006102"/>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us Sign 22">
              <a:extLst>
                <a:ext uri="{FF2B5EF4-FFF2-40B4-BE49-F238E27FC236}">
                  <a16:creationId xmlns:a16="http://schemas.microsoft.com/office/drawing/2014/main" id="{A2BA6145-0D21-5C59-1461-8B4E0DFC7481}"/>
                </a:ext>
              </a:extLst>
            </p:cNvPr>
            <p:cNvSpPr/>
            <p:nvPr/>
          </p:nvSpPr>
          <p:spPr>
            <a:xfrm>
              <a:off x="8986647" y="6181933"/>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7" name="TextBox 26">
            <a:extLst>
              <a:ext uri="{FF2B5EF4-FFF2-40B4-BE49-F238E27FC236}">
                <a16:creationId xmlns:a16="http://schemas.microsoft.com/office/drawing/2014/main" id="{69050C48-D1E8-B1DF-A448-D36F49C9C67F}"/>
              </a:ext>
            </a:extLst>
          </p:cNvPr>
          <p:cNvSpPr txBox="1"/>
          <p:nvPr/>
        </p:nvSpPr>
        <p:spPr>
          <a:xfrm>
            <a:off x="-192505" y="6804388"/>
            <a:ext cx="7556373" cy="307777"/>
          </a:xfrm>
          <a:prstGeom prst="rect">
            <a:avLst/>
          </a:prstGeom>
          <a:noFill/>
        </p:spPr>
        <p:txBody>
          <a:bodyPr wrap="square" rtlCol="0">
            <a:spAutoFit/>
          </a:bodyPr>
          <a:lstStyle/>
          <a:p>
            <a:r>
              <a:rPr lang="nb-NO" sz="1400" dirty="0">
                <a:solidFill>
                  <a:schemeClr val="bg1">
                    <a:lumMod val="50000"/>
                  </a:schemeClr>
                </a:solidFill>
              </a:rPr>
              <a:t>Image: Beck et. al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sp>
        <p:nvSpPr>
          <p:cNvPr id="28" name="TextBox 27">
            <a:extLst>
              <a:ext uri="{FF2B5EF4-FFF2-40B4-BE49-F238E27FC236}">
                <a16:creationId xmlns:a16="http://schemas.microsoft.com/office/drawing/2014/main" id="{C3CEFD6D-5775-DFBC-EB0D-DAFE1682350F}"/>
              </a:ext>
            </a:extLst>
          </p:cNvPr>
          <p:cNvSpPr txBox="1"/>
          <p:nvPr/>
        </p:nvSpPr>
        <p:spPr>
          <a:xfrm>
            <a:off x="2576766" y="6354505"/>
            <a:ext cx="7038469" cy="523220"/>
          </a:xfrm>
          <a:prstGeom prst="rect">
            <a:avLst/>
          </a:prstGeom>
          <a:noFill/>
        </p:spPr>
        <p:txBody>
          <a:bodyPr wrap="square" rtlCol="0">
            <a:spAutoFit/>
          </a:bodyPr>
          <a:lstStyle/>
          <a:p>
            <a:r>
              <a:rPr lang="nb-NO" sz="1400" dirty="0">
                <a:solidFill>
                  <a:schemeClr val="bg1">
                    <a:lumMod val="50000"/>
                  </a:schemeClr>
                </a:solidFill>
              </a:rPr>
              <a:t>Image: Beck et. Al. 2016.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grpSp>
        <p:nvGrpSpPr>
          <p:cNvPr id="33" name="Group 32">
            <a:extLst>
              <a:ext uri="{FF2B5EF4-FFF2-40B4-BE49-F238E27FC236}">
                <a16:creationId xmlns:a16="http://schemas.microsoft.com/office/drawing/2014/main" id="{8B407419-8A5D-5F00-B5E1-85EE55659EDD}"/>
              </a:ext>
            </a:extLst>
          </p:cNvPr>
          <p:cNvGrpSpPr/>
          <p:nvPr/>
        </p:nvGrpSpPr>
        <p:grpSpPr>
          <a:xfrm>
            <a:off x="5439477" y="2273966"/>
            <a:ext cx="6969758" cy="3439427"/>
            <a:chOff x="2810577" y="2714632"/>
            <a:chExt cx="6969758" cy="3439427"/>
          </a:xfrm>
        </p:grpSpPr>
        <p:pic>
          <p:nvPicPr>
            <p:cNvPr id="30" name="Picture 29">
              <a:extLst>
                <a:ext uri="{FF2B5EF4-FFF2-40B4-BE49-F238E27FC236}">
                  <a16:creationId xmlns:a16="http://schemas.microsoft.com/office/drawing/2014/main" id="{FB1161E6-46FA-7F91-CDE6-5CDE61E4A78E}"/>
                </a:ext>
              </a:extLst>
            </p:cNvPr>
            <p:cNvPicPr>
              <a:picLocks noChangeAspect="1"/>
            </p:cNvPicPr>
            <p:nvPr/>
          </p:nvPicPr>
          <p:blipFill>
            <a:blip r:embed="rId3"/>
            <a:stretch>
              <a:fillRect/>
            </a:stretch>
          </p:blipFill>
          <p:spPr>
            <a:xfrm>
              <a:off x="2810577" y="2714632"/>
              <a:ext cx="6570846" cy="3439427"/>
            </a:xfrm>
            <a:prstGeom prst="rect">
              <a:avLst/>
            </a:prstGeom>
          </p:spPr>
        </p:pic>
        <p:sp>
          <p:nvSpPr>
            <p:cNvPr id="31" name="TextBox 30">
              <a:extLst>
                <a:ext uri="{FF2B5EF4-FFF2-40B4-BE49-F238E27FC236}">
                  <a16:creationId xmlns:a16="http://schemas.microsoft.com/office/drawing/2014/main" id="{1522713F-26CB-B77D-DD34-2EADC45F0AFE}"/>
                </a:ext>
              </a:extLst>
            </p:cNvPr>
            <p:cNvSpPr txBox="1"/>
            <p:nvPr/>
          </p:nvSpPr>
          <p:spPr>
            <a:xfrm>
              <a:off x="6757735" y="2806700"/>
              <a:ext cx="2857500" cy="646331"/>
            </a:xfrm>
            <a:prstGeom prst="rect">
              <a:avLst/>
            </a:prstGeom>
            <a:noFill/>
          </p:spPr>
          <p:txBody>
            <a:bodyPr wrap="square" rtlCol="0">
              <a:spAutoFit/>
            </a:bodyPr>
            <a:lstStyle/>
            <a:p>
              <a:r>
                <a:rPr lang="en-GB" b="1" dirty="0">
                  <a:solidFill>
                    <a:srgbClr val="0A5DAC"/>
                  </a:solidFill>
                </a:rPr>
                <a:t>(shallow neural network, require expertise)</a:t>
              </a:r>
            </a:p>
          </p:txBody>
        </p:sp>
        <p:sp>
          <p:nvSpPr>
            <p:cNvPr id="32" name="TextBox 31">
              <a:extLst>
                <a:ext uri="{FF2B5EF4-FFF2-40B4-BE49-F238E27FC236}">
                  <a16:creationId xmlns:a16="http://schemas.microsoft.com/office/drawing/2014/main" id="{A32D1630-D79C-8C6F-94E7-6A105153D1EE}"/>
                </a:ext>
              </a:extLst>
            </p:cNvPr>
            <p:cNvSpPr txBox="1"/>
            <p:nvPr/>
          </p:nvSpPr>
          <p:spPr>
            <a:xfrm>
              <a:off x="6922835" y="4412383"/>
              <a:ext cx="2857500" cy="369332"/>
            </a:xfrm>
            <a:prstGeom prst="rect">
              <a:avLst/>
            </a:prstGeom>
            <a:noFill/>
          </p:spPr>
          <p:txBody>
            <a:bodyPr wrap="square" rtlCol="0">
              <a:spAutoFit/>
            </a:bodyPr>
            <a:lstStyle/>
            <a:p>
              <a:r>
                <a:rPr lang="en-GB" b="1" dirty="0">
                  <a:solidFill>
                    <a:srgbClr val="0A5DAC"/>
                  </a:solidFill>
                </a:rPr>
                <a:t>(deep learning)</a:t>
              </a:r>
            </a:p>
          </p:txBody>
        </p:sp>
      </p:grpSp>
      <p:pic>
        <p:nvPicPr>
          <p:cNvPr id="34" name="Picture 33">
            <a:extLst>
              <a:ext uri="{FF2B5EF4-FFF2-40B4-BE49-F238E27FC236}">
                <a16:creationId xmlns:a16="http://schemas.microsoft.com/office/drawing/2014/main" id="{0D90926B-5B27-3297-0D73-5A9C60FCA777}"/>
              </a:ext>
            </a:extLst>
          </p:cNvPr>
          <p:cNvPicPr>
            <a:picLocks noChangeAspect="1"/>
          </p:cNvPicPr>
          <p:nvPr/>
        </p:nvPicPr>
        <p:blipFill rotWithShape="1">
          <a:blip r:embed="rId4"/>
          <a:srcRect b="15643"/>
          <a:stretch/>
        </p:blipFill>
        <p:spPr>
          <a:xfrm>
            <a:off x="6121400" y="2658725"/>
            <a:ext cx="5556308" cy="2220512"/>
          </a:xfrm>
          <a:prstGeom prst="rect">
            <a:avLst/>
          </a:prstGeom>
        </p:spPr>
      </p:pic>
    </p:spTree>
    <p:extLst>
      <p:ext uri="{BB962C8B-B14F-4D97-AF65-F5344CB8AC3E}">
        <p14:creationId xmlns:p14="http://schemas.microsoft.com/office/powerpoint/2010/main" val="13189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80091-1540-CD8E-519F-216D28100E55}"/>
              </a:ext>
            </a:extLst>
          </p:cNvPr>
          <p:cNvPicPr>
            <a:picLocks noChangeAspect="1"/>
          </p:cNvPicPr>
          <p:nvPr/>
        </p:nvPicPr>
        <p:blipFill rotWithShape="1">
          <a:blip r:embed="rId3"/>
          <a:srcRect l="7676" r="6817" b="20566"/>
          <a:stretch/>
        </p:blipFill>
        <p:spPr>
          <a:xfrm>
            <a:off x="7012800" y="-243549"/>
            <a:ext cx="5001401" cy="2542910"/>
          </a:xfrm>
          <a:prstGeom prst="rect">
            <a:avLst/>
          </a:prstGeom>
        </p:spPr>
      </p:pic>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Reinforcement</a:t>
            </a:r>
            <a:r>
              <a:rPr lang="nb-NO" sz="4000" dirty="0">
                <a:solidFill>
                  <a:srgbClr val="002060"/>
                </a:solidFill>
              </a:rPr>
              <a:t> </a:t>
            </a:r>
            <a:r>
              <a:rPr lang="nb-NO" sz="4000" dirty="0" err="1">
                <a:solidFill>
                  <a:srgbClr val="002060"/>
                </a:solidFill>
              </a:rPr>
              <a:t>learning</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825625"/>
            <a:ext cx="11061700" cy="4667250"/>
          </a:xfrm>
        </p:spPr>
        <p:txBody>
          <a:bodyPr>
            <a:normAutofit fontScale="77500" lnSpcReduction="20000"/>
          </a:bodyPr>
          <a:lstStyle/>
          <a:p>
            <a:r>
              <a:rPr lang="nb-NO" dirty="0" err="1">
                <a:solidFill>
                  <a:srgbClr val="002060"/>
                </a:solidFill>
              </a:rPr>
              <a:t>Learns</a:t>
            </a:r>
            <a:r>
              <a:rPr lang="nb-NO" dirty="0">
                <a:solidFill>
                  <a:srgbClr val="002060"/>
                </a:solidFill>
              </a:rPr>
              <a:t> to </a:t>
            </a:r>
            <a:r>
              <a:rPr lang="nb-NO" dirty="0" err="1">
                <a:solidFill>
                  <a:srgbClr val="002060"/>
                </a:solidFill>
              </a:rPr>
              <a:t>act</a:t>
            </a:r>
            <a:r>
              <a:rPr lang="nb-NO" dirty="0">
                <a:solidFill>
                  <a:srgbClr val="002060"/>
                </a:solidFill>
              </a:rPr>
              <a:t> and make </a:t>
            </a:r>
            <a:r>
              <a:rPr lang="nb-NO" dirty="0" err="1">
                <a:solidFill>
                  <a:srgbClr val="002060"/>
                </a:solidFill>
              </a:rPr>
              <a:t>decisions</a:t>
            </a:r>
            <a:endParaRPr lang="nb-NO" dirty="0">
              <a:solidFill>
                <a:srgbClr val="002060"/>
              </a:solidFill>
            </a:endParaRPr>
          </a:p>
          <a:p>
            <a:pPr marL="0" indent="0">
              <a:buNone/>
            </a:pPr>
            <a:r>
              <a:rPr lang="nb-NO" dirty="0">
                <a:solidFill>
                  <a:srgbClr val="002060"/>
                </a:solidFill>
              </a:rPr>
              <a:t> </a:t>
            </a:r>
            <a:r>
              <a:rPr lang="nb-NO" dirty="0" err="1">
                <a:solidFill>
                  <a:srgbClr val="002060"/>
                </a:solidFill>
              </a:rPr>
              <a:t>based</a:t>
            </a:r>
            <a:r>
              <a:rPr lang="nb-NO" dirty="0">
                <a:solidFill>
                  <a:srgbClr val="002060"/>
                </a:solidFill>
              </a:rPr>
              <a:t> </a:t>
            </a:r>
            <a:r>
              <a:rPr lang="nb-NO" dirty="0" err="1">
                <a:solidFill>
                  <a:srgbClr val="002060"/>
                </a:solidFill>
              </a:rPr>
              <a:t>on</a:t>
            </a:r>
            <a:r>
              <a:rPr lang="nb-NO" dirty="0">
                <a:solidFill>
                  <a:srgbClr val="002060"/>
                </a:solidFill>
              </a:rPr>
              <a:t> </a:t>
            </a:r>
            <a:r>
              <a:rPr lang="nb-NO" dirty="0" err="1">
                <a:solidFill>
                  <a:srgbClr val="002060"/>
                </a:solidFill>
              </a:rPr>
              <a:t>evaluative</a:t>
            </a:r>
            <a:r>
              <a:rPr lang="nb-NO" dirty="0">
                <a:solidFill>
                  <a:srgbClr val="002060"/>
                </a:solidFill>
              </a:rPr>
              <a:t> feedback from </a:t>
            </a:r>
            <a:r>
              <a:rPr lang="nb-NO" dirty="0" err="1">
                <a:solidFill>
                  <a:srgbClr val="002060"/>
                </a:solidFill>
              </a:rPr>
              <a:t>the</a:t>
            </a:r>
            <a:r>
              <a:rPr lang="nb-NO" dirty="0">
                <a:solidFill>
                  <a:srgbClr val="002060"/>
                </a:solidFill>
              </a:rPr>
              <a:t> </a:t>
            </a:r>
            <a:r>
              <a:rPr lang="nb-NO" dirty="0" err="1">
                <a:solidFill>
                  <a:srgbClr val="002060"/>
                </a:solidFill>
              </a:rPr>
              <a:t>environment</a:t>
            </a:r>
            <a:endParaRPr lang="nb-NO" dirty="0">
              <a:solidFill>
                <a:srgbClr val="002060"/>
              </a:solidFill>
            </a:endParaRPr>
          </a:p>
          <a:p>
            <a:pPr marL="0" indent="0">
              <a:buNone/>
            </a:pPr>
            <a:endParaRPr lang="nb-NO" sz="1000" dirty="0">
              <a:solidFill>
                <a:srgbClr val="002060"/>
              </a:solidFill>
            </a:endParaRPr>
          </a:p>
          <a:p>
            <a:r>
              <a:rPr lang="en-GB" dirty="0">
                <a:solidFill>
                  <a:srgbClr val="002060"/>
                </a:solidFill>
              </a:rPr>
              <a:t>Learns an optimal decision policy mapping the system state to the optimal action, by:</a:t>
            </a:r>
          </a:p>
          <a:p>
            <a:pPr lvl="1"/>
            <a:r>
              <a:rPr lang="en-GB" dirty="0">
                <a:solidFill>
                  <a:srgbClr val="002060"/>
                </a:solidFill>
              </a:rPr>
              <a:t>Observing the real-time response of the environment when random or non-optimal actions are taken</a:t>
            </a:r>
          </a:p>
          <a:p>
            <a:pPr lvl="1"/>
            <a:r>
              <a:rPr lang="en-GB" dirty="0">
                <a:solidFill>
                  <a:srgbClr val="002060"/>
                </a:solidFill>
              </a:rPr>
              <a:t>Learning, either implicitly or explicitly the cost associated with the given state (and possibly the action)</a:t>
            </a:r>
          </a:p>
          <a:p>
            <a:pPr lvl="1"/>
            <a:endParaRPr lang="nb-NO" sz="1200" dirty="0">
              <a:solidFill>
                <a:srgbClr val="002060"/>
              </a:solidFill>
            </a:endParaRPr>
          </a:p>
          <a:p>
            <a:r>
              <a:rPr lang="nb-NO" dirty="0">
                <a:solidFill>
                  <a:srgbClr val="002060"/>
                </a:solidFill>
              </a:rPr>
              <a:t>Trade-</a:t>
            </a:r>
            <a:r>
              <a:rPr lang="nb-NO" dirty="0" err="1">
                <a:solidFill>
                  <a:srgbClr val="002060"/>
                </a:solidFill>
              </a:rPr>
              <a:t>off</a:t>
            </a:r>
            <a:r>
              <a:rPr lang="nb-NO" dirty="0">
                <a:solidFill>
                  <a:srgbClr val="002060"/>
                </a:solidFill>
              </a:rPr>
              <a:t> </a:t>
            </a:r>
            <a:r>
              <a:rPr lang="nb-NO" dirty="0" err="1">
                <a:solidFill>
                  <a:srgbClr val="002060"/>
                </a:solidFill>
              </a:rPr>
              <a:t>between</a:t>
            </a:r>
            <a:endParaRPr lang="nb-NO" dirty="0">
              <a:solidFill>
                <a:srgbClr val="002060"/>
              </a:solidFill>
            </a:endParaRPr>
          </a:p>
          <a:p>
            <a:pPr lvl="1"/>
            <a:r>
              <a:rPr lang="nb-NO" sz="2400" dirty="0">
                <a:solidFill>
                  <a:srgbClr val="002060"/>
                </a:solidFill>
              </a:rPr>
              <a:t>Exploration</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attain</a:t>
            </a:r>
            <a:r>
              <a:rPr lang="nb-NO" sz="2400" dirty="0">
                <a:solidFill>
                  <a:srgbClr val="002060"/>
                </a:solidFill>
                <a:sym typeface="Wingdings" panose="05000000000000000000" pitchFamily="2" charset="2"/>
              </a:rPr>
              <a:t> more </a:t>
            </a:r>
            <a:r>
              <a:rPr lang="nb-NO" sz="2400" dirty="0" err="1">
                <a:solidFill>
                  <a:srgbClr val="002060"/>
                </a:solidFill>
                <a:sym typeface="Wingdings" panose="05000000000000000000" pitchFamily="2" charset="2"/>
              </a:rPr>
              <a:t>valuable</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information</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about</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the</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model</a:t>
            </a:r>
            <a:r>
              <a:rPr lang="nb-NO" sz="2400" dirty="0">
                <a:solidFill>
                  <a:srgbClr val="002060"/>
                </a:solidFill>
                <a:sym typeface="Wingdings" panose="05000000000000000000" pitchFamily="2" charset="2"/>
              </a:rPr>
              <a:t> and </a:t>
            </a:r>
            <a:r>
              <a:rPr lang="nb-NO" sz="2400" dirty="0" err="1">
                <a:solidFill>
                  <a:srgbClr val="002060"/>
                </a:solidFill>
                <a:sym typeface="Wingdings" panose="05000000000000000000" pitchFamily="2" charset="2"/>
              </a:rPr>
              <a:t>uncertainty</a:t>
            </a:r>
            <a:r>
              <a:rPr lang="nb-NO" sz="2400" dirty="0">
                <a:solidFill>
                  <a:srgbClr val="002060"/>
                </a:solidFill>
                <a:sym typeface="Wingdings" panose="05000000000000000000" pitchFamily="2" charset="2"/>
              </a:rPr>
              <a:t>  </a:t>
            </a:r>
            <a:endParaRPr lang="nb-NO" sz="2400" dirty="0">
              <a:solidFill>
                <a:srgbClr val="002060"/>
              </a:solidFill>
            </a:endParaRPr>
          </a:p>
          <a:p>
            <a:pPr lvl="1"/>
            <a:r>
              <a:rPr lang="nb-NO" dirty="0" err="1">
                <a:solidFill>
                  <a:srgbClr val="002060"/>
                </a:solidFill>
              </a:rPr>
              <a:t>Exploitation</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choose</a:t>
            </a:r>
            <a:r>
              <a:rPr lang="nb-NO" sz="2400" dirty="0">
                <a:solidFill>
                  <a:srgbClr val="002060"/>
                </a:solidFill>
                <a:sym typeface="Wingdings" panose="05000000000000000000" pitchFamily="2" charset="2"/>
              </a:rPr>
              <a:t> best </a:t>
            </a:r>
            <a:r>
              <a:rPr lang="nb-NO" sz="2400" dirty="0" err="1">
                <a:solidFill>
                  <a:srgbClr val="002060"/>
                </a:solidFill>
                <a:sym typeface="Wingdings" panose="05000000000000000000" pitchFamily="2" charset="2"/>
              </a:rPr>
              <a:t>option</a:t>
            </a:r>
            <a:r>
              <a:rPr lang="nb-NO" sz="2400" dirty="0">
                <a:solidFill>
                  <a:srgbClr val="002060"/>
                </a:solidFill>
                <a:sym typeface="Wingdings" panose="05000000000000000000" pitchFamily="2" charset="2"/>
              </a:rPr>
              <a:t> best in </a:t>
            </a:r>
            <a:r>
              <a:rPr lang="nb-NO" sz="2400" dirty="0" err="1">
                <a:solidFill>
                  <a:srgbClr val="002060"/>
                </a:solidFill>
                <a:sym typeface="Wingdings" panose="05000000000000000000" pitchFamily="2" charset="2"/>
              </a:rPr>
              <a:t>current</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knowledge</a:t>
            </a:r>
            <a:endParaRPr lang="nb-NO" sz="2400" dirty="0">
              <a:solidFill>
                <a:srgbClr val="002060"/>
              </a:solidFill>
              <a:sym typeface="Wingdings" panose="05000000000000000000" pitchFamily="2" charset="2"/>
            </a:endParaRPr>
          </a:p>
          <a:p>
            <a:pPr lvl="1"/>
            <a:endParaRPr lang="nb-NO" sz="2400" dirty="0">
              <a:solidFill>
                <a:srgbClr val="002060"/>
              </a:solidFill>
              <a:sym typeface="Wingdings" panose="05000000000000000000" pitchFamily="2" charset="2"/>
            </a:endParaRPr>
          </a:p>
          <a:p>
            <a:r>
              <a:rPr lang="nb-NO" dirty="0" err="1">
                <a:solidFill>
                  <a:srgbClr val="002060"/>
                </a:solidFill>
                <a:sym typeface="Wingdings" panose="05000000000000000000" pitchFamily="2" charset="2"/>
              </a:rPr>
              <a:t>Physical</a:t>
            </a:r>
            <a:r>
              <a:rPr lang="nb-NO" dirty="0">
                <a:solidFill>
                  <a:srgbClr val="002060"/>
                </a:solidFill>
                <a:sym typeface="Wingdings" panose="05000000000000000000" pitchFamily="2" charset="2"/>
              </a:rPr>
              <a:t> systems: </a:t>
            </a:r>
            <a:r>
              <a:rPr lang="nb-NO" dirty="0" err="1">
                <a:solidFill>
                  <a:srgbClr val="002060"/>
                </a:solidFill>
                <a:sym typeface="Wingdings" panose="05000000000000000000" pitchFamily="2" charset="2"/>
              </a:rPr>
              <a:t>may</a:t>
            </a:r>
            <a:r>
              <a:rPr lang="nb-NO" dirty="0">
                <a:solidFill>
                  <a:srgbClr val="002060"/>
                </a:solidFill>
                <a:sym typeface="Wingdings" panose="05000000000000000000" pitchFamily="2" charset="2"/>
              </a:rPr>
              <a:t> lead to </a:t>
            </a:r>
            <a:r>
              <a:rPr lang="nb-NO" dirty="0" err="1">
                <a:solidFill>
                  <a:srgbClr val="002060"/>
                </a:solidFill>
                <a:sym typeface="Wingdings" panose="05000000000000000000" pitchFamily="2" charset="2"/>
              </a:rPr>
              <a:t>physical</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constraint</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violation</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while</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learning</a:t>
            </a:r>
            <a:r>
              <a:rPr lang="nb-NO" dirty="0">
                <a:solidFill>
                  <a:srgbClr val="002060"/>
                </a:solidFill>
                <a:sym typeface="Wingdings" panose="05000000000000000000" pitchFamily="2" charset="2"/>
              </a:rPr>
              <a:t> optimal policy (e.g., </a:t>
            </a:r>
            <a:r>
              <a:rPr lang="nb-NO" dirty="0" err="1">
                <a:solidFill>
                  <a:srgbClr val="002060"/>
                </a:solidFill>
                <a:sym typeface="Wingdings" panose="05000000000000000000" pitchFamily="2" charset="2"/>
              </a:rPr>
              <a:t>column</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flooding</a:t>
            </a:r>
            <a:r>
              <a:rPr lang="nb-NO" dirty="0">
                <a:solidFill>
                  <a:srgbClr val="002060"/>
                </a:solidFill>
                <a:sym typeface="Wingdings" panose="05000000000000000000" pitchFamily="2" charset="2"/>
              </a:rPr>
              <a:t>)</a:t>
            </a:r>
          </a:p>
          <a:p>
            <a:pPr marL="457200" lvl="1" indent="0">
              <a:buNone/>
            </a:pPr>
            <a:endParaRPr lang="nb-NO" sz="2400" dirty="0">
              <a:solidFill>
                <a:srgbClr val="002060"/>
              </a:solidFill>
              <a:sym typeface="Wingdings" panose="05000000000000000000" pitchFamily="2" charset="2"/>
            </a:endParaRPr>
          </a:p>
          <a:p>
            <a:r>
              <a:rPr lang="nb-NO" dirty="0" err="1">
                <a:solidFill>
                  <a:srgbClr val="002060"/>
                </a:solidFill>
                <a:sym typeface="Wingdings" panose="05000000000000000000" pitchFamily="2" charset="2"/>
              </a:rPr>
              <a:t>Theoretical</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applications</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sequential</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decision</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making</a:t>
            </a:r>
            <a:r>
              <a:rPr lang="nb-NO" dirty="0">
                <a:solidFill>
                  <a:srgbClr val="002060"/>
                </a:solidFill>
                <a:sym typeface="Wingdings" panose="05000000000000000000" pitchFamily="2" charset="2"/>
              </a:rPr>
              <a:t> (</a:t>
            </a:r>
            <a:r>
              <a:rPr lang="en-GB" dirty="0">
                <a:solidFill>
                  <a:srgbClr val="002060"/>
                </a:solidFill>
                <a:sym typeface="Wingdings" panose="05000000000000000000" pitchFamily="2" charset="2"/>
              </a:rPr>
              <a:t>most problems in control, real-time optimization, process scheduling and supply chain)</a:t>
            </a:r>
            <a:endParaRPr lang="nb-NO" dirty="0">
              <a:solidFill>
                <a:srgbClr val="002060"/>
              </a:solidFill>
            </a:endParaRPr>
          </a:p>
          <a:p>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16</a:t>
            </a:fld>
            <a:endParaRPr lang="nb-NO"/>
          </a:p>
        </p:txBody>
      </p:sp>
    </p:spTree>
    <p:extLst>
      <p:ext uri="{BB962C8B-B14F-4D97-AF65-F5344CB8AC3E}">
        <p14:creationId xmlns:p14="http://schemas.microsoft.com/office/powerpoint/2010/main" val="1240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a:solidFill>
                  <a:srgbClr val="002060"/>
                </a:solidFill>
              </a:rPr>
              <a:t>Challenges in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510139" y="1871662"/>
            <a:ext cx="11899900" cy="4667250"/>
          </a:xfrm>
        </p:spPr>
        <p:txBody>
          <a:bodyPr>
            <a:normAutofit fontScale="92500" lnSpcReduction="10000"/>
          </a:bodyPr>
          <a:lstStyle/>
          <a:p>
            <a:r>
              <a:rPr lang="nb-NO" dirty="0" err="1">
                <a:solidFill>
                  <a:srgbClr val="002060"/>
                </a:solidFill>
              </a:rPr>
              <a:t>Process</a:t>
            </a:r>
            <a:r>
              <a:rPr lang="nb-NO" dirty="0">
                <a:solidFill>
                  <a:srgbClr val="002060"/>
                </a:solidFill>
              </a:rPr>
              <a:t> </a:t>
            </a:r>
            <a:r>
              <a:rPr lang="nb-NO" dirty="0" err="1">
                <a:solidFill>
                  <a:srgbClr val="002060"/>
                </a:solidFill>
              </a:rPr>
              <a:t>specific</a:t>
            </a:r>
            <a:r>
              <a:rPr lang="nb-NO" dirty="0">
                <a:solidFill>
                  <a:srgbClr val="002060"/>
                </a:solidFill>
              </a:rPr>
              <a:t>:</a:t>
            </a:r>
          </a:p>
          <a:p>
            <a:pPr lvl="1"/>
            <a:r>
              <a:rPr lang="nb-NO" dirty="0">
                <a:solidFill>
                  <a:srgbClr val="002060"/>
                </a:solidFill>
              </a:rPr>
              <a:t>feedback </a:t>
            </a:r>
            <a:r>
              <a:rPr lang="nb-NO" dirty="0" err="1">
                <a:solidFill>
                  <a:srgbClr val="002060"/>
                </a:solidFill>
              </a:rPr>
              <a:t>control</a:t>
            </a:r>
            <a:r>
              <a:rPr lang="nb-NO" dirty="0">
                <a:solidFill>
                  <a:srgbClr val="002060"/>
                </a:solidFill>
              </a:rPr>
              <a:t> </a:t>
            </a:r>
            <a:r>
              <a:rPr lang="nb-NO" dirty="0" err="1">
                <a:solidFill>
                  <a:srgbClr val="002060"/>
                </a:solidFill>
              </a:rPr>
              <a:t>can</a:t>
            </a:r>
            <a:r>
              <a:rPr lang="nb-NO" dirty="0">
                <a:solidFill>
                  <a:srgbClr val="002060"/>
                </a:solidFill>
              </a:rPr>
              <a:t> lead to </a:t>
            </a:r>
            <a:r>
              <a:rPr lang="nb-NO" dirty="0" err="1">
                <a:solidFill>
                  <a:srgbClr val="002060"/>
                </a:solidFill>
              </a:rPr>
              <a:t>misidentification</a:t>
            </a:r>
            <a:r>
              <a:rPr lang="nb-NO" dirty="0">
                <a:solidFill>
                  <a:srgbClr val="002060"/>
                </a:solidFill>
              </a:rPr>
              <a:t> </a:t>
            </a:r>
            <a:r>
              <a:rPr lang="nb-NO" dirty="0" err="1">
                <a:solidFill>
                  <a:srgbClr val="002060"/>
                </a:solidFill>
              </a:rPr>
              <a:t>of</a:t>
            </a:r>
            <a:r>
              <a:rPr lang="nb-NO" dirty="0">
                <a:solidFill>
                  <a:srgbClr val="002060"/>
                </a:solidFill>
              </a:rPr>
              <a:t> </a:t>
            </a:r>
            <a:r>
              <a:rPr lang="nb-NO" dirty="0" err="1">
                <a:solidFill>
                  <a:srgbClr val="002060"/>
                </a:solidFill>
              </a:rPr>
              <a:t>cause</a:t>
            </a:r>
            <a:r>
              <a:rPr lang="nb-NO" dirty="0">
                <a:solidFill>
                  <a:srgbClr val="002060"/>
                </a:solidFill>
              </a:rPr>
              <a:t> and </a:t>
            </a:r>
            <a:r>
              <a:rPr lang="nb-NO" dirty="0" err="1">
                <a:solidFill>
                  <a:srgbClr val="002060"/>
                </a:solidFill>
              </a:rPr>
              <a:t>effect</a:t>
            </a:r>
            <a:endParaRPr lang="nb-NO" dirty="0">
              <a:solidFill>
                <a:srgbClr val="002060"/>
              </a:solidFill>
            </a:endParaRPr>
          </a:p>
          <a:p>
            <a:pPr lvl="1"/>
            <a:r>
              <a:rPr lang="nb-NO" dirty="0">
                <a:solidFill>
                  <a:srgbClr val="002060"/>
                </a:solidFill>
              </a:rPr>
              <a:t>data type: </a:t>
            </a:r>
            <a:r>
              <a:rPr lang="nb-NO" dirty="0" err="1">
                <a:solidFill>
                  <a:srgbClr val="002060"/>
                </a:solidFill>
              </a:rPr>
              <a:t>high</a:t>
            </a:r>
            <a:r>
              <a:rPr lang="nb-NO" dirty="0">
                <a:solidFill>
                  <a:srgbClr val="002060"/>
                </a:solidFill>
              </a:rPr>
              <a:t> </a:t>
            </a:r>
            <a:r>
              <a:rPr lang="nb-NO" dirty="0" err="1">
                <a:solidFill>
                  <a:srgbClr val="002060"/>
                </a:solidFill>
              </a:rPr>
              <a:t>volume</a:t>
            </a:r>
            <a:r>
              <a:rPr lang="nb-NO" dirty="0">
                <a:solidFill>
                  <a:srgbClr val="002060"/>
                </a:solidFill>
              </a:rPr>
              <a:t> </a:t>
            </a:r>
            <a:r>
              <a:rPr lang="nb-NO" dirty="0" err="1">
                <a:solidFill>
                  <a:srgbClr val="002060"/>
                </a:solidFill>
              </a:rPr>
              <a:t>does</a:t>
            </a:r>
            <a:r>
              <a:rPr lang="nb-NO" dirty="0">
                <a:solidFill>
                  <a:srgbClr val="002060"/>
                </a:solidFill>
              </a:rPr>
              <a:t> not </a:t>
            </a:r>
            <a:r>
              <a:rPr lang="nb-NO" dirty="0" err="1">
                <a:solidFill>
                  <a:srgbClr val="002060"/>
                </a:solidFill>
              </a:rPr>
              <a:t>imply</a:t>
            </a:r>
            <a:r>
              <a:rPr lang="nb-NO" dirty="0">
                <a:solidFill>
                  <a:srgbClr val="002060"/>
                </a:solidFill>
              </a:rPr>
              <a:t> </a:t>
            </a:r>
            <a:r>
              <a:rPr lang="nb-NO" dirty="0" err="1">
                <a:solidFill>
                  <a:srgbClr val="002060"/>
                </a:solidFill>
              </a:rPr>
              <a:t>high</a:t>
            </a:r>
            <a:r>
              <a:rPr lang="nb-NO" dirty="0">
                <a:solidFill>
                  <a:srgbClr val="002060"/>
                </a:solidFill>
              </a:rPr>
              <a:t> </a:t>
            </a:r>
            <a:r>
              <a:rPr lang="nb-NO" dirty="0" err="1">
                <a:solidFill>
                  <a:srgbClr val="002060"/>
                </a:solidFill>
              </a:rPr>
              <a:t>variance</a:t>
            </a:r>
            <a:endParaRPr lang="nb-NO" dirty="0">
              <a:solidFill>
                <a:srgbClr val="002060"/>
              </a:solidFill>
            </a:endParaRPr>
          </a:p>
          <a:p>
            <a:pPr lvl="1"/>
            <a:r>
              <a:rPr lang="nb-NO" dirty="0" err="1">
                <a:solidFill>
                  <a:srgbClr val="002060"/>
                </a:solidFill>
              </a:rPr>
              <a:t>delays</a:t>
            </a:r>
            <a:r>
              <a:rPr lang="nb-NO" dirty="0">
                <a:solidFill>
                  <a:srgbClr val="002060"/>
                </a:solidFill>
              </a:rPr>
              <a:t>: </a:t>
            </a:r>
            <a:r>
              <a:rPr lang="nb-NO" dirty="0" err="1">
                <a:solidFill>
                  <a:srgbClr val="002060"/>
                </a:solidFill>
              </a:rPr>
              <a:t>may</a:t>
            </a:r>
            <a:r>
              <a:rPr lang="nb-NO" dirty="0">
                <a:solidFill>
                  <a:srgbClr val="002060"/>
                </a:solidFill>
              </a:rPr>
              <a:t> be </a:t>
            </a:r>
            <a:r>
              <a:rPr lang="nb-NO" dirty="0" err="1">
                <a:solidFill>
                  <a:srgbClr val="002060"/>
                </a:solidFill>
              </a:rPr>
              <a:t>difficult</a:t>
            </a:r>
            <a:r>
              <a:rPr lang="nb-NO" dirty="0">
                <a:solidFill>
                  <a:srgbClr val="002060"/>
                </a:solidFill>
              </a:rPr>
              <a:t> to </a:t>
            </a:r>
            <a:r>
              <a:rPr lang="nb-NO" dirty="0" err="1">
                <a:solidFill>
                  <a:srgbClr val="002060"/>
                </a:solidFill>
              </a:rPr>
              <a:t>infer</a:t>
            </a:r>
            <a:r>
              <a:rPr lang="nb-NO" dirty="0">
                <a:solidFill>
                  <a:srgbClr val="002060"/>
                </a:solidFill>
              </a:rPr>
              <a:t> </a:t>
            </a:r>
            <a:r>
              <a:rPr lang="nb-NO" dirty="0" err="1">
                <a:solidFill>
                  <a:srgbClr val="002060"/>
                </a:solidFill>
              </a:rPr>
              <a:t>causality</a:t>
            </a:r>
            <a:endParaRPr lang="nb-NO" dirty="0">
              <a:solidFill>
                <a:srgbClr val="002060"/>
              </a:solidFill>
            </a:endParaRPr>
          </a:p>
          <a:p>
            <a:pPr lvl="1"/>
            <a:r>
              <a:rPr lang="nb-NO" dirty="0" err="1">
                <a:solidFill>
                  <a:srgbClr val="002060"/>
                </a:solidFill>
              </a:rPr>
              <a:t>nonstationary</a:t>
            </a:r>
            <a:r>
              <a:rPr lang="nb-NO" dirty="0">
                <a:solidFill>
                  <a:srgbClr val="002060"/>
                </a:solidFill>
              </a:rPr>
              <a:t> </a:t>
            </a:r>
            <a:r>
              <a:rPr lang="nb-NO" dirty="0" err="1">
                <a:solidFill>
                  <a:srgbClr val="002060"/>
                </a:solidFill>
              </a:rPr>
              <a:t>process</a:t>
            </a:r>
            <a:r>
              <a:rPr lang="nb-NO" dirty="0">
                <a:solidFill>
                  <a:srgbClr val="002060"/>
                </a:solidFill>
              </a:rPr>
              <a:t> </a:t>
            </a:r>
            <a:r>
              <a:rPr lang="nb-NO" dirty="0" err="1">
                <a:solidFill>
                  <a:srgbClr val="002060"/>
                </a:solidFill>
              </a:rPr>
              <a:t>transition</a:t>
            </a:r>
            <a:endParaRPr lang="nb-NO" dirty="0">
              <a:solidFill>
                <a:srgbClr val="002060"/>
              </a:solidFill>
            </a:endParaRPr>
          </a:p>
          <a:p>
            <a:pPr lvl="1"/>
            <a:endParaRPr lang="nb-NO" dirty="0">
              <a:solidFill>
                <a:srgbClr val="002060"/>
              </a:solidFill>
            </a:endParaRPr>
          </a:p>
          <a:p>
            <a:r>
              <a:rPr lang="nb-NO" dirty="0">
                <a:solidFill>
                  <a:srgbClr val="002060"/>
                </a:solidFill>
              </a:rPr>
              <a:t>Method </a:t>
            </a:r>
            <a:r>
              <a:rPr lang="nb-NO" dirty="0" err="1">
                <a:solidFill>
                  <a:srgbClr val="002060"/>
                </a:solidFill>
              </a:rPr>
              <a:t>specific</a:t>
            </a:r>
            <a:r>
              <a:rPr lang="nb-NO" dirty="0">
                <a:solidFill>
                  <a:srgbClr val="002060"/>
                </a:solidFill>
              </a:rPr>
              <a:t>:</a:t>
            </a:r>
          </a:p>
          <a:p>
            <a:pPr lvl="1"/>
            <a:r>
              <a:rPr lang="nb-NO" dirty="0">
                <a:solidFill>
                  <a:srgbClr val="002060"/>
                </a:solidFill>
              </a:rPr>
              <a:t>feedback and normal </a:t>
            </a:r>
            <a:r>
              <a:rPr lang="nb-NO" dirty="0" err="1">
                <a:solidFill>
                  <a:srgbClr val="002060"/>
                </a:solidFill>
              </a:rPr>
              <a:t>operation</a:t>
            </a:r>
            <a:r>
              <a:rPr lang="nb-NO" dirty="0">
                <a:solidFill>
                  <a:srgbClr val="002060"/>
                </a:solidFill>
              </a:rPr>
              <a:t> </a:t>
            </a:r>
            <a:r>
              <a:rPr lang="nb-NO" dirty="0" err="1">
                <a:solidFill>
                  <a:srgbClr val="002060"/>
                </a:solidFill>
              </a:rPr>
              <a:t>reduce</a:t>
            </a:r>
            <a:r>
              <a:rPr lang="nb-NO" dirty="0">
                <a:solidFill>
                  <a:srgbClr val="002060"/>
                </a:solidFill>
              </a:rPr>
              <a:t> data </a:t>
            </a:r>
            <a:r>
              <a:rPr lang="nb-NO" dirty="0" err="1">
                <a:solidFill>
                  <a:srgbClr val="002060"/>
                </a:solidFill>
              </a:rPr>
              <a:t>variance</a:t>
            </a:r>
            <a:endParaRPr lang="nb-NO" dirty="0">
              <a:solidFill>
                <a:srgbClr val="002060"/>
              </a:solidFill>
            </a:endParaRPr>
          </a:p>
          <a:p>
            <a:pPr lvl="1"/>
            <a:r>
              <a:rPr lang="nb-NO" dirty="0" err="1">
                <a:solidFill>
                  <a:srgbClr val="002060"/>
                </a:solidFill>
              </a:rPr>
              <a:t>low</a:t>
            </a:r>
            <a:r>
              <a:rPr lang="nb-NO" dirty="0">
                <a:solidFill>
                  <a:srgbClr val="002060"/>
                </a:solidFill>
              </a:rPr>
              <a:t> trust </a:t>
            </a:r>
            <a:r>
              <a:rPr lang="nb-NO" dirty="0" err="1">
                <a:solidFill>
                  <a:srgbClr val="002060"/>
                </a:solidFill>
              </a:rPr>
              <a:t>caused</a:t>
            </a:r>
            <a:r>
              <a:rPr lang="nb-NO" dirty="0">
                <a:solidFill>
                  <a:srgbClr val="002060"/>
                </a:solidFill>
              </a:rPr>
              <a:t> by </a:t>
            </a:r>
            <a:r>
              <a:rPr lang="nb-NO" dirty="0" err="1">
                <a:solidFill>
                  <a:srgbClr val="002060"/>
                </a:solidFill>
              </a:rPr>
              <a:t>lack</a:t>
            </a:r>
            <a:r>
              <a:rPr lang="nb-NO" dirty="0">
                <a:solidFill>
                  <a:srgbClr val="002060"/>
                </a:solidFill>
              </a:rPr>
              <a:t> </a:t>
            </a:r>
            <a:r>
              <a:rPr lang="nb-NO" dirty="0" err="1">
                <a:solidFill>
                  <a:srgbClr val="002060"/>
                </a:solidFill>
              </a:rPr>
              <a:t>of</a:t>
            </a:r>
            <a:r>
              <a:rPr lang="nb-NO" dirty="0">
                <a:solidFill>
                  <a:srgbClr val="002060"/>
                </a:solidFill>
              </a:rPr>
              <a:t> </a:t>
            </a:r>
            <a:r>
              <a:rPr lang="nb-NO" dirty="0" err="1">
                <a:solidFill>
                  <a:srgbClr val="002060"/>
                </a:solidFill>
              </a:rPr>
              <a:t>model</a:t>
            </a:r>
            <a:r>
              <a:rPr lang="nb-NO" dirty="0">
                <a:solidFill>
                  <a:srgbClr val="002060"/>
                </a:solidFill>
              </a:rPr>
              <a:t> </a:t>
            </a:r>
            <a:r>
              <a:rPr lang="nb-NO" dirty="0" err="1">
                <a:solidFill>
                  <a:srgbClr val="002060"/>
                </a:solidFill>
              </a:rPr>
              <a:t>transparency</a:t>
            </a:r>
            <a:endParaRPr lang="nb-NO" dirty="0">
              <a:solidFill>
                <a:srgbClr val="002060"/>
              </a:solidFill>
            </a:endParaRPr>
          </a:p>
          <a:p>
            <a:pPr lvl="1"/>
            <a:r>
              <a:rPr lang="nb-NO" dirty="0" err="1">
                <a:solidFill>
                  <a:srgbClr val="002060"/>
                </a:solidFill>
              </a:rPr>
              <a:t>validity</a:t>
            </a:r>
            <a:r>
              <a:rPr lang="nb-NO" dirty="0">
                <a:solidFill>
                  <a:srgbClr val="002060"/>
                </a:solidFill>
              </a:rPr>
              <a:t> </a:t>
            </a:r>
            <a:r>
              <a:rPr lang="nb-NO" dirty="0" err="1">
                <a:solidFill>
                  <a:srgbClr val="002060"/>
                </a:solidFill>
              </a:rPr>
              <a:t>outside</a:t>
            </a:r>
            <a:r>
              <a:rPr lang="nb-NO" dirty="0">
                <a:solidFill>
                  <a:srgbClr val="002060"/>
                </a:solidFill>
              </a:rPr>
              <a:t> data</a:t>
            </a:r>
          </a:p>
          <a:p>
            <a:pPr lvl="1"/>
            <a:r>
              <a:rPr lang="nb-NO" dirty="0" err="1">
                <a:solidFill>
                  <a:srgbClr val="002060"/>
                </a:solidFill>
              </a:rPr>
              <a:t>how</a:t>
            </a:r>
            <a:r>
              <a:rPr lang="nb-NO" dirty="0">
                <a:solidFill>
                  <a:srgbClr val="002060"/>
                </a:solidFill>
              </a:rPr>
              <a:t> to handle analog data and non-</a:t>
            </a:r>
            <a:r>
              <a:rPr lang="nb-NO" dirty="0" err="1">
                <a:solidFill>
                  <a:srgbClr val="002060"/>
                </a:solidFill>
              </a:rPr>
              <a:t>standardized</a:t>
            </a:r>
            <a:r>
              <a:rPr lang="nb-NO" dirty="0">
                <a:solidFill>
                  <a:srgbClr val="002060"/>
                </a:solidFill>
              </a:rPr>
              <a:t> data?</a:t>
            </a:r>
          </a:p>
          <a:p>
            <a:pPr lvl="1"/>
            <a:r>
              <a:rPr lang="nb-NO" dirty="0" err="1">
                <a:solidFill>
                  <a:srgbClr val="002060"/>
                </a:solidFill>
              </a:rPr>
              <a:t>which</a:t>
            </a:r>
            <a:r>
              <a:rPr lang="nb-NO" dirty="0">
                <a:solidFill>
                  <a:srgbClr val="002060"/>
                </a:solidFill>
              </a:rPr>
              <a:t> </a:t>
            </a:r>
            <a:r>
              <a:rPr lang="nb-NO" dirty="0" err="1">
                <a:solidFill>
                  <a:srgbClr val="002060"/>
                </a:solidFill>
              </a:rPr>
              <a:t>method</a:t>
            </a:r>
            <a:r>
              <a:rPr lang="nb-NO" dirty="0">
                <a:solidFill>
                  <a:srgbClr val="002060"/>
                </a:solidFill>
              </a:rPr>
              <a:t> to </a:t>
            </a:r>
            <a:r>
              <a:rPr lang="nb-NO" dirty="0" err="1">
                <a:solidFill>
                  <a:srgbClr val="002060"/>
                </a:solidFill>
              </a:rPr>
              <a:t>use</a:t>
            </a:r>
            <a:r>
              <a:rPr lang="nb-NO" dirty="0">
                <a:solidFill>
                  <a:srgbClr val="002060"/>
                </a:solidFill>
              </a:rPr>
              <a:t>?</a:t>
            </a:r>
          </a:p>
          <a:p>
            <a:pPr lvl="1"/>
            <a:r>
              <a:rPr lang="nb-NO" dirty="0" err="1">
                <a:solidFill>
                  <a:srgbClr val="002060"/>
                </a:solidFill>
              </a:rPr>
              <a:t>safety</a:t>
            </a:r>
            <a:r>
              <a:rPr lang="nb-NO" dirty="0">
                <a:solidFill>
                  <a:srgbClr val="002060"/>
                </a:solidFill>
              </a:rPr>
              <a:t> </a:t>
            </a:r>
            <a:r>
              <a:rPr lang="nb-NO" dirty="0" err="1">
                <a:solidFill>
                  <a:srgbClr val="002060"/>
                </a:solidFill>
              </a:rPr>
              <a:t>guarantee</a:t>
            </a:r>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17</a:t>
            </a:fld>
            <a:endParaRPr lang="nb-NO"/>
          </a:p>
        </p:txBody>
      </p:sp>
    </p:spTree>
    <p:extLst>
      <p:ext uri="{BB962C8B-B14F-4D97-AF65-F5344CB8AC3E}">
        <p14:creationId xmlns:p14="http://schemas.microsoft.com/office/powerpoint/2010/main" val="23238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10;&#10;Description automatically generated">
            <a:extLst>
              <a:ext uri="{FF2B5EF4-FFF2-40B4-BE49-F238E27FC236}">
                <a16:creationId xmlns:a16="http://schemas.microsoft.com/office/drawing/2014/main" id="{27988DC7-88F4-C90F-C827-472EE8351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202" y="3510453"/>
            <a:ext cx="3657607" cy="2743206"/>
          </a:xfrm>
          <a:prstGeom prst="rect">
            <a:avLst/>
          </a:prstGeom>
        </p:spPr>
      </p:pic>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3600" dirty="0" err="1">
                <a:solidFill>
                  <a:srgbClr val="002060"/>
                </a:solidFill>
              </a:rPr>
              <a:t>Process</a:t>
            </a:r>
            <a:r>
              <a:rPr lang="nb-NO" sz="3600" dirty="0">
                <a:solidFill>
                  <a:srgbClr val="002060"/>
                </a:solidFill>
              </a:rPr>
              <a:t> data </a:t>
            </a:r>
            <a:r>
              <a:rPr lang="nb-NO" sz="3600" dirty="0" err="1">
                <a:solidFill>
                  <a:srgbClr val="002060"/>
                </a:solidFill>
              </a:rPr>
              <a:t>challenges</a:t>
            </a:r>
            <a:r>
              <a:rPr lang="nb-NO" sz="3600" dirty="0">
                <a:solidFill>
                  <a:srgbClr val="002060"/>
                </a:solidFill>
              </a:rPr>
              <a:t>: </a:t>
            </a:r>
            <a:r>
              <a:rPr lang="nb-NO" sz="3600" dirty="0" err="1">
                <a:solidFill>
                  <a:srgbClr val="002060"/>
                </a:solidFill>
              </a:rPr>
              <a:t>closed</a:t>
            </a:r>
            <a:r>
              <a:rPr lang="nb-NO" sz="3600" dirty="0">
                <a:solidFill>
                  <a:srgbClr val="002060"/>
                </a:solidFill>
              </a:rPr>
              <a:t>-loop feedback</a:t>
            </a: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18</a:t>
            </a:fld>
            <a:endParaRPr lang="nb-NO"/>
          </a:p>
        </p:txBody>
      </p:sp>
      <p:pic>
        <p:nvPicPr>
          <p:cNvPr id="22" name="Picture 21" descr="Chart, line chart&#10;&#10;Description automatically generated">
            <a:extLst>
              <a:ext uri="{FF2B5EF4-FFF2-40B4-BE49-F238E27FC236}">
                <a16:creationId xmlns:a16="http://schemas.microsoft.com/office/drawing/2014/main" id="{7E3F2382-73F8-15B3-05F4-8733749F4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60" y="3454090"/>
            <a:ext cx="3657607" cy="2743206"/>
          </a:xfrm>
          <a:prstGeom prst="rect">
            <a:avLst/>
          </a:prstGeom>
        </p:spPr>
      </p:pic>
      <p:sp>
        <p:nvSpPr>
          <p:cNvPr id="24" name="Rectangle 3">
            <a:extLst>
              <a:ext uri="{FF2B5EF4-FFF2-40B4-BE49-F238E27FC236}">
                <a16:creationId xmlns:a16="http://schemas.microsoft.com/office/drawing/2014/main" id="{FA1DCD7B-4A31-8E4F-8B7A-641EB26B06F0}"/>
              </a:ext>
            </a:extLst>
          </p:cNvPr>
          <p:cNvSpPr>
            <a:spLocks noChangeArrowheads="1"/>
          </p:cNvSpPr>
          <p:nvPr/>
        </p:nvSpPr>
        <p:spPr bwMode="auto">
          <a:xfrm>
            <a:off x="2300029" y="2093174"/>
            <a:ext cx="1476375" cy="704850"/>
          </a:xfrm>
          <a:prstGeom prst="rect">
            <a:avLst/>
          </a:prstGeom>
          <a:solidFill>
            <a:schemeClr val="bg1"/>
          </a:solidFill>
          <a:ln w="28575">
            <a:solidFill>
              <a:schemeClr val="tx1"/>
            </a:solidFill>
            <a:miter lim="800000"/>
            <a:headEnd/>
            <a:tailEnd/>
          </a:ln>
          <a:effectLst/>
        </p:spPr>
        <p:txBody>
          <a:bodyPr wrap="none" anchor="ctr"/>
          <a:lstStyle/>
          <a:p>
            <a:pPr algn="ctr"/>
            <a:r>
              <a:rPr lang="en-GB" dirty="0">
                <a:solidFill>
                  <a:srgbClr val="002060"/>
                </a:solidFill>
                <a:ea typeface="Tahoma" pitchFamily="34" charset="0"/>
                <a:cs typeface="Segoe UI Semilight" panose="020B0402040204020203" pitchFamily="34" charset="0"/>
              </a:rPr>
              <a:t>Process</a:t>
            </a:r>
          </a:p>
        </p:txBody>
      </p:sp>
      <p:sp>
        <p:nvSpPr>
          <p:cNvPr id="26" name="Text Box 7">
            <a:extLst>
              <a:ext uri="{FF2B5EF4-FFF2-40B4-BE49-F238E27FC236}">
                <a16:creationId xmlns:a16="http://schemas.microsoft.com/office/drawing/2014/main" id="{0FE5AC6D-5063-35B3-7292-D37C5495AFD3}"/>
              </a:ext>
            </a:extLst>
          </p:cNvPr>
          <p:cNvSpPr txBox="1">
            <a:spLocks noChangeArrowheads="1"/>
          </p:cNvSpPr>
          <p:nvPr/>
        </p:nvSpPr>
        <p:spPr bwMode="auto">
          <a:xfrm>
            <a:off x="3621551" y="2143151"/>
            <a:ext cx="1777778"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solidFill>
                  <a:srgbClr val="002060"/>
                </a:solidFill>
                <a:latin typeface="+mn-lt"/>
              </a:rPr>
              <a:t>Output (effect)</a:t>
            </a:r>
          </a:p>
        </p:txBody>
      </p:sp>
      <p:sp>
        <p:nvSpPr>
          <p:cNvPr id="28" name="Text Box 8">
            <a:extLst>
              <a:ext uri="{FF2B5EF4-FFF2-40B4-BE49-F238E27FC236}">
                <a16:creationId xmlns:a16="http://schemas.microsoft.com/office/drawing/2014/main" id="{C9585121-183E-8ED9-AE01-EFC5C0C1B17E}"/>
              </a:ext>
            </a:extLst>
          </p:cNvPr>
          <p:cNvSpPr txBox="1">
            <a:spLocks noChangeArrowheads="1"/>
          </p:cNvSpPr>
          <p:nvPr/>
        </p:nvSpPr>
        <p:spPr bwMode="auto">
          <a:xfrm>
            <a:off x="459536" y="2174617"/>
            <a:ext cx="1642071" cy="830997"/>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solidFill>
                  <a:srgbClr val="002060"/>
                </a:solidFill>
                <a:latin typeface="+mn-lt"/>
              </a:rPr>
              <a:t>Cause Manipulated variable</a:t>
            </a:r>
          </a:p>
        </p:txBody>
      </p:sp>
      <p:cxnSp>
        <p:nvCxnSpPr>
          <p:cNvPr id="30" name="AutoShape 13">
            <a:extLst>
              <a:ext uri="{FF2B5EF4-FFF2-40B4-BE49-F238E27FC236}">
                <a16:creationId xmlns:a16="http://schemas.microsoft.com/office/drawing/2014/main" id="{80F8F20F-0292-301C-6B2F-D4859C180BFE}"/>
              </a:ext>
            </a:extLst>
          </p:cNvPr>
          <p:cNvCxnSpPr>
            <a:cxnSpLocks noChangeShapeType="1"/>
            <a:stCxn id="24" idx="3"/>
          </p:cNvCxnSpPr>
          <p:nvPr/>
        </p:nvCxnSpPr>
        <p:spPr bwMode="auto">
          <a:xfrm>
            <a:off x="3776403" y="2445599"/>
            <a:ext cx="1187450" cy="1588"/>
          </a:xfrm>
          <a:prstGeom prst="straightConnector1">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7">
            <a:extLst>
              <a:ext uri="{FF2B5EF4-FFF2-40B4-BE49-F238E27FC236}">
                <a16:creationId xmlns:a16="http://schemas.microsoft.com/office/drawing/2014/main" id="{2446B378-5DE4-2519-7130-55769CB787BC}"/>
              </a:ext>
            </a:extLst>
          </p:cNvPr>
          <p:cNvCxnSpPr>
            <a:cxnSpLocks noChangeShapeType="1"/>
          </p:cNvCxnSpPr>
          <p:nvPr/>
        </p:nvCxnSpPr>
        <p:spPr bwMode="auto">
          <a:xfrm>
            <a:off x="1049580" y="2445599"/>
            <a:ext cx="1222375" cy="0"/>
          </a:xfrm>
          <a:prstGeom prst="straightConnector1">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7">
            <a:extLst>
              <a:ext uri="{FF2B5EF4-FFF2-40B4-BE49-F238E27FC236}">
                <a16:creationId xmlns:a16="http://schemas.microsoft.com/office/drawing/2014/main" id="{9470E566-4130-897D-2B19-D6EDDED80E8C}"/>
              </a:ext>
            </a:extLst>
          </p:cNvPr>
          <p:cNvSpPr txBox="1">
            <a:spLocks noChangeArrowheads="1"/>
          </p:cNvSpPr>
          <p:nvPr/>
        </p:nvSpPr>
        <p:spPr bwMode="auto">
          <a:xfrm>
            <a:off x="0" y="4487139"/>
            <a:ext cx="1342302"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latin typeface="+mn-lt"/>
              </a:rPr>
              <a:t>Output</a:t>
            </a:r>
          </a:p>
        </p:txBody>
      </p:sp>
      <p:sp>
        <p:nvSpPr>
          <p:cNvPr id="10" name="Text Box 8">
            <a:extLst>
              <a:ext uri="{FF2B5EF4-FFF2-40B4-BE49-F238E27FC236}">
                <a16:creationId xmlns:a16="http://schemas.microsoft.com/office/drawing/2014/main" id="{5336B17F-645C-AF1A-889F-9F383C9850E4}"/>
              </a:ext>
            </a:extLst>
          </p:cNvPr>
          <p:cNvSpPr txBox="1">
            <a:spLocks noChangeArrowheads="1"/>
          </p:cNvSpPr>
          <p:nvPr/>
        </p:nvSpPr>
        <p:spPr bwMode="auto">
          <a:xfrm>
            <a:off x="8030066" y="6002337"/>
            <a:ext cx="2736410"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latin typeface="+mn-lt"/>
              </a:rPr>
              <a:t>Manipulated variable (effect)</a:t>
            </a:r>
          </a:p>
        </p:txBody>
      </p:sp>
      <p:sp>
        <p:nvSpPr>
          <p:cNvPr id="29" name="Text Box 7">
            <a:extLst>
              <a:ext uri="{FF2B5EF4-FFF2-40B4-BE49-F238E27FC236}">
                <a16:creationId xmlns:a16="http://schemas.microsoft.com/office/drawing/2014/main" id="{81518DC0-4CCA-604E-03CB-72D9146E1562}"/>
              </a:ext>
            </a:extLst>
          </p:cNvPr>
          <p:cNvSpPr txBox="1">
            <a:spLocks noChangeArrowheads="1"/>
          </p:cNvSpPr>
          <p:nvPr/>
        </p:nvSpPr>
        <p:spPr bwMode="auto">
          <a:xfrm>
            <a:off x="6506712" y="4384220"/>
            <a:ext cx="1342302"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latin typeface="+mn-lt"/>
              </a:rPr>
              <a:t>Output</a:t>
            </a:r>
          </a:p>
        </p:txBody>
      </p:sp>
      <p:sp>
        <p:nvSpPr>
          <p:cNvPr id="32" name="Text Box 8">
            <a:extLst>
              <a:ext uri="{FF2B5EF4-FFF2-40B4-BE49-F238E27FC236}">
                <a16:creationId xmlns:a16="http://schemas.microsoft.com/office/drawing/2014/main" id="{84D17FB0-0E6C-CDD6-8FAE-1D8A86F16294}"/>
              </a:ext>
            </a:extLst>
          </p:cNvPr>
          <p:cNvSpPr txBox="1">
            <a:spLocks noChangeArrowheads="1"/>
          </p:cNvSpPr>
          <p:nvPr/>
        </p:nvSpPr>
        <p:spPr bwMode="auto">
          <a:xfrm>
            <a:off x="1433796" y="5964327"/>
            <a:ext cx="2736410"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latin typeface="+mn-lt"/>
              </a:rPr>
              <a:t>Manipulated variable (cause)</a:t>
            </a:r>
          </a:p>
        </p:txBody>
      </p:sp>
      <p:grpSp>
        <p:nvGrpSpPr>
          <p:cNvPr id="54" name="Group 53">
            <a:extLst>
              <a:ext uri="{FF2B5EF4-FFF2-40B4-BE49-F238E27FC236}">
                <a16:creationId xmlns:a16="http://schemas.microsoft.com/office/drawing/2014/main" id="{6345C9DE-D77E-3B85-D6CB-6BD40E9D12BD}"/>
              </a:ext>
            </a:extLst>
          </p:cNvPr>
          <p:cNvGrpSpPr/>
          <p:nvPr/>
        </p:nvGrpSpPr>
        <p:grpSpPr>
          <a:xfrm>
            <a:off x="5388319" y="1324880"/>
            <a:ext cx="6560261" cy="1544230"/>
            <a:chOff x="5388319" y="1324880"/>
            <a:chExt cx="6560261" cy="1544230"/>
          </a:xfrm>
        </p:grpSpPr>
        <p:sp>
          <p:nvSpPr>
            <p:cNvPr id="46" name="Text Box 9">
              <a:extLst>
                <a:ext uri="{FF2B5EF4-FFF2-40B4-BE49-F238E27FC236}">
                  <a16:creationId xmlns:a16="http://schemas.microsoft.com/office/drawing/2014/main" id="{441E00DC-F00B-C5EC-242A-146050AC52CE}"/>
                </a:ext>
              </a:extLst>
            </p:cNvPr>
            <p:cNvSpPr txBox="1">
              <a:spLocks noChangeArrowheads="1"/>
            </p:cNvSpPr>
            <p:nvPr/>
          </p:nvSpPr>
          <p:spPr bwMode="auto">
            <a:xfrm>
              <a:off x="5388319" y="2213249"/>
              <a:ext cx="1421486" cy="584775"/>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solidFill>
                    <a:srgbClr val="002060"/>
                  </a:solidFill>
                  <a:latin typeface="+mn-lt"/>
                </a:rPr>
                <a:t>Cause</a:t>
              </a:r>
            </a:p>
            <a:p>
              <a:r>
                <a:rPr lang="en-GB" sz="1600" dirty="0">
                  <a:solidFill>
                    <a:srgbClr val="002060"/>
                  </a:solidFill>
                  <a:latin typeface="+mn-lt"/>
                </a:rPr>
                <a:t>Setpoint</a:t>
              </a:r>
              <a:endParaRPr lang="en-GB" sz="1600" dirty="0"/>
            </a:p>
          </p:txBody>
        </p:sp>
        <p:cxnSp>
          <p:nvCxnSpPr>
            <p:cNvPr id="15" name="AutoShape 11">
              <a:extLst>
                <a:ext uri="{FF2B5EF4-FFF2-40B4-BE49-F238E27FC236}">
                  <a16:creationId xmlns:a16="http://schemas.microsoft.com/office/drawing/2014/main" id="{F4ECA8EA-E1E6-FFC4-0F7F-F547DD3ABC0F}"/>
                </a:ext>
              </a:extLst>
            </p:cNvPr>
            <p:cNvCxnSpPr>
              <a:cxnSpLocks noChangeShapeType="1"/>
            </p:cNvCxnSpPr>
            <p:nvPr/>
          </p:nvCxnSpPr>
          <p:spPr bwMode="auto">
            <a:xfrm rot="10800000" flipV="1">
              <a:off x="7602883" y="2524590"/>
              <a:ext cx="3566689" cy="344520"/>
            </a:xfrm>
            <a:prstGeom prst="bentConnector4">
              <a:avLst>
                <a:gd name="adj1" fmla="val -147"/>
                <a:gd name="adj2" fmla="val 285284"/>
              </a:avLst>
            </a:prstGeom>
            <a:noFill/>
            <a:ln w="28575">
              <a:solidFill>
                <a:schemeClr val="tx1"/>
              </a:solidFill>
              <a:miter lim="800000"/>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
              <a:extLst>
                <a:ext uri="{FF2B5EF4-FFF2-40B4-BE49-F238E27FC236}">
                  <a16:creationId xmlns:a16="http://schemas.microsoft.com/office/drawing/2014/main" id="{C1E786F4-F8CE-C1B5-8606-3C56B20A87CB}"/>
                </a:ext>
              </a:extLst>
            </p:cNvPr>
            <p:cNvSpPr>
              <a:spLocks noChangeArrowheads="1"/>
            </p:cNvSpPr>
            <p:nvPr/>
          </p:nvSpPr>
          <p:spPr bwMode="auto">
            <a:xfrm>
              <a:off x="6864694" y="2164260"/>
              <a:ext cx="1476375" cy="704850"/>
            </a:xfrm>
            <a:prstGeom prst="rect">
              <a:avLst/>
            </a:prstGeom>
            <a:solidFill>
              <a:schemeClr val="bg1"/>
            </a:solidFill>
            <a:ln w="28575">
              <a:solidFill>
                <a:schemeClr val="tx1"/>
              </a:solidFill>
              <a:miter lim="800000"/>
              <a:headEnd/>
              <a:tailEnd/>
            </a:ln>
            <a:effectLst/>
          </p:spPr>
          <p:txBody>
            <a:bodyPr wrap="none" anchor="ctr"/>
            <a:lstStyle/>
            <a:p>
              <a:pPr algn="ctr"/>
              <a:r>
                <a:rPr lang="en-GB" dirty="0">
                  <a:solidFill>
                    <a:srgbClr val="002060"/>
                  </a:solidFill>
                  <a:ea typeface="Tahoma" pitchFamily="34" charset="0"/>
                  <a:cs typeface="Segoe UI Semilight" panose="020B0402040204020203" pitchFamily="34" charset="0"/>
                </a:rPr>
                <a:t>Controller</a:t>
              </a:r>
            </a:p>
          </p:txBody>
        </p:sp>
        <p:sp>
          <p:nvSpPr>
            <p:cNvPr id="44" name="Rectangle 3">
              <a:extLst>
                <a:ext uri="{FF2B5EF4-FFF2-40B4-BE49-F238E27FC236}">
                  <a16:creationId xmlns:a16="http://schemas.microsoft.com/office/drawing/2014/main" id="{534555E7-7987-A801-AF0C-5D8A2BF3C283}"/>
                </a:ext>
              </a:extLst>
            </p:cNvPr>
            <p:cNvSpPr>
              <a:spLocks noChangeArrowheads="1"/>
            </p:cNvSpPr>
            <p:nvPr/>
          </p:nvSpPr>
          <p:spPr bwMode="auto">
            <a:xfrm>
              <a:off x="9284756" y="2164260"/>
              <a:ext cx="1476375" cy="704850"/>
            </a:xfrm>
            <a:prstGeom prst="rect">
              <a:avLst/>
            </a:prstGeom>
            <a:solidFill>
              <a:schemeClr val="bg1"/>
            </a:solidFill>
            <a:ln w="28575">
              <a:solidFill>
                <a:schemeClr val="tx1"/>
              </a:solidFill>
              <a:miter lim="800000"/>
              <a:headEnd/>
              <a:tailEnd/>
            </a:ln>
            <a:effectLst/>
          </p:spPr>
          <p:txBody>
            <a:bodyPr wrap="none" anchor="ctr"/>
            <a:lstStyle/>
            <a:p>
              <a:pPr algn="ctr"/>
              <a:r>
                <a:rPr lang="en-GB" dirty="0">
                  <a:solidFill>
                    <a:srgbClr val="002060"/>
                  </a:solidFill>
                  <a:ea typeface="Tahoma" pitchFamily="34" charset="0"/>
                  <a:cs typeface="Segoe UI Semilight" panose="020B0402040204020203" pitchFamily="34" charset="0"/>
                </a:rPr>
                <a:t>Process</a:t>
              </a:r>
              <a:endParaRPr lang="en-GB" sz="1600" dirty="0">
                <a:solidFill>
                  <a:srgbClr val="002060"/>
                </a:solidFill>
                <a:ea typeface="Tahoma" pitchFamily="34" charset="0"/>
                <a:cs typeface="Segoe UI Semilight" panose="020B0402040204020203" pitchFamily="34" charset="0"/>
              </a:endParaRPr>
            </a:p>
          </p:txBody>
        </p:sp>
        <p:cxnSp>
          <p:nvCxnSpPr>
            <p:cNvPr id="45" name="AutoShape 5">
              <a:extLst>
                <a:ext uri="{FF2B5EF4-FFF2-40B4-BE49-F238E27FC236}">
                  <a16:creationId xmlns:a16="http://schemas.microsoft.com/office/drawing/2014/main" id="{E8F85177-4FE9-3F12-08FB-B8EFAC6F8310}"/>
                </a:ext>
              </a:extLst>
            </p:cNvPr>
            <p:cNvCxnSpPr>
              <a:cxnSpLocks noChangeShapeType="1"/>
              <a:endCxn id="43" idx="1"/>
            </p:cNvCxnSpPr>
            <p:nvPr/>
          </p:nvCxnSpPr>
          <p:spPr bwMode="auto">
            <a:xfrm flipV="1">
              <a:off x="6148731" y="2516685"/>
              <a:ext cx="715963" cy="1588"/>
            </a:xfrm>
            <a:prstGeom prst="straightConnector1">
              <a:avLst/>
            </a:prstGeom>
            <a:noFill/>
            <a:ln w="28575">
              <a:solidFill>
                <a:schemeClr val="tx1"/>
              </a:solidFill>
              <a:round/>
              <a:headEnd type="none" w="med" len="me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13">
              <a:extLst>
                <a:ext uri="{FF2B5EF4-FFF2-40B4-BE49-F238E27FC236}">
                  <a16:creationId xmlns:a16="http://schemas.microsoft.com/office/drawing/2014/main" id="{97255DA8-64E6-807A-D722-BBA0EF8E3E52}"/>
                </a:ext>
              </a:extLst>
            </p:cNvPr>
            <p:cNvCxnSpPr>
              <a:cxnSpLocks noChangeShapeType="1"/>
              <a:stCxn id="44" idx="3"/>
            </p:cNvCxnSpPr>
            <p:nvPr/>
          </p:nvCxnSpPr>
          <p:spPr bwMode="auto">
            <a:xfrm>
              <a:off x="10761130" y="2516685"/>
              <a:ext cx="1187450" cy="1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7">
              <a:extLst>
                <a:ext uri="{FF2B5EF4-FFF2-40B4-BE49-F238E27FC236}">
                  <a16:creationId xmlns:a16="http://schemas.microsoft.com/office/drawing/2014/main" id="{B3AC0E99-B8E7-D8FE-21D5-F611046361BE}"/>
                </a:ext>
              </a:extLst>
            </p:cNvPr>
            <p:cNvCxnSpPr>
              <a:cxnSpLocks noChangeShapeType="1"/>
              <a:stCxn id="43" idx="3"/>
              <a:endCxn id="44" idx="1"/>
            </p:cNvCxnSpPr>
            <p:nvPr/>
          </p:nvCxnSpPr>
          <p:spPr bwMode="auto">
            <a:xfrm>
              <a:off x="8341069" y="2516685"/>
              <a:ext cx="943687" cy="0"/>
            </a:xfrm>
            <a:prstGeom prst="straightConnector1">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8">
              <a:extLst>
                <a:ext uri="{FF2B5EF4-FFF2-40B4-BE49-F238E27FC236}">
                  <a16:creationId xmlns:a16="http://schemas.microsoft.com/office/drawing/2014/main" id="{E83C21C8-0C32-6E75-582A-9D459A909698}"/>
                </a:ext>
              </a:extLst>
            </p:cNvPr>
            <p:cNvCxnSpPr>
              <a:cxnSpLocks noChangeShapeType="1"/>
              <a:stCxn id="50" idx="2"/>
              <a:endCxn id="44" idx="0"/>
            </p:cNvCxnSpPr>
            <p:nvPr/>
          </p:nvCxnSpPr>
          <p:spPr bwMode="auto">
            <a:xfrm>
              <a:off x="10022943" y="1878878"/>
              <a:ext cx="1" cy="285382"/>
            </a:xfrm>
            <a:prstGeom prst="straightConnector1">
              <a:avLst/>
            </a:prstGeom>
            <a:noFill/>
            <a:ln w="12700">
              <a:solidFill>
                <a:schemeClr val="tx1"/>
              </a:solidFill>
              <a:round/>
              <a:headEnd type="none" w="med" len="me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21">
              <a:extLst>
                <a:ext uri="{FF2B5EF4-FFF2-40B4-BE49-F238E27FC236}">
                  <a16:creationId xmlns:a16="http://schemas.microsoft.com/office/drawing/2014/main" id="{826185AA-2DB3-A0D0-610F-F1DEE1E16D0F}"/>
                </a:ext>
              </a:extLst>
            </p:cNvPr>
            <p:cNvSpPr txBox="1">
              <a:spLocks noChangeArrowheads="1"/>
            </p:cNvSpPr>
            <p:nvPr/>
          </p:nvSpPr>
          <p:spPr bwMode="auto">
            <a:xfrm>
              <a:off x="9341513" y="1324880"/>
              <a:ext cx="1362859" cy="553998"/>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solidFill>
                    <a:srgbClr val="002060"/>
                  </a:solidFill>
                  <a:latin typeface="+mn-lt"/>
                </a:rPr>
                <a:t>Disturbances</a:t>
              </a:r>
              <a:r>
                <a:rPr lang="en-GB" dirty="0">
                  <a:solidFill>
                    <a:srgbClr val="002060"/>
                  </a:solidFill>
                  <a:latin typeface="+mn-lt"/>
                </a:rPr>
                <a:t> (cause)</a:t>
              </a:r>
            </a:p>
          </p:txBody>
        </p:sp>
        <p:sp>
          <p:nvSpPr>
            <p:cNvPr id="51" name="Text Box 7">
              <a:extLst>
                <a:ext uri="{FF2B5EF4-FFF2-40B4-BE49-F238E27FC236}">
                  <a16:creationId xmlns:a16="http://schemas.microsoft.com/office/drawing/2014/main" id="{E5CA5FE1-D522-80FF-AF31-E4DFDFF7DC76}"/>
                </a:ext>
              </a:extLst>
            </p:cNvPr>
            <p:cNvSpPr txBox="1">
              <a:spLocks noChangeArrowheads="1"/>
            </p:cNvSpPr>
            <p:nvPr/>
          </p:nvSpPr>
          <p:spPr bwMode="auto">
            <a:xfrm>
              <a:off x="11029809" y="2140738"/>
              <a:ext cx="711990"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latin typeface="+mn-lt"/>
                </a:rPr>
                <a:t>Effect</a:t>
              </a:r>
              <a:endParaRPr lang="en-GB" dirty="0">
                <a:latin typeface="+mn-lt"/>
              </a:endParaRPr>
            </a:p>
          </p:txBody>
        </p:sp>
        <p:sp>
          <p:nvSpPr>
            <p:cNvPr id="52" name="Text Box 7">
              <a:extLst>
                <a:ext uri="{FF2B5EF4-FFF2-40B4-BE49-F238E27FC236}">
                  <a16:creationId xmlns:a16="http://schemas.microsoft.com/office/drawing/2014/main" id="{46184C9A-DDC9-6A4E-6EB9-58B5301EEF18}"/>
                </a:ext>
              </a:extLst>
            </p:cNvPr>
            <p:cNvSpPr txBox="1">
              <a:spLocks noChangeArrowheads="1"/>
            </p:cNvSpPr>
            <p:nvPr/>
          </p:nvSpPr>
          <p:spPr bwMode="auto">
            <a:xfrm>
              <a:off x="8491907" y="2157452"/>
              <a:ext cx="711990" cy="338554"/>
            </a:xfrm>
            <a:prstGeom prst="rect">
              <a:avLst/>
            </a:prstGeom>
            <a:noFill/>
          </p:spPr>
          <p:txBody>
            <a:bodyPr wrap="square" rtlCol="0">
              <a:spAutoFit/>
            </a:bodyPr>
            <a:lstStyle>
              <a:defPPr>
                <a:defRPr lang="sv-SE"/>
              </a:defPPr>
              <a:lvl1pPr algn="ctr">
                <a:defRPr sz="1400">
                  <a:latin typeface="Segoe UI Semilight" panose="020B0402040204020203" pitchFamily="34" charset="0"/>
                  <a:cs typeface="Segoe UI Semilight" panose="020B0402040204020203" pitchFamily="34" charset="0"/>
                </a:defRPr>
              </a:lvl1pPr>
            </a:lstStyle>
            <a:p>
              <a:r>
                <a:rPr lang="en-GB" sz="1600" dirty="0">
                  <a:solidFill>
                    <a:srgbClr val="002060"/>
                  </a:solidFill>
                  <a:latin typeface="+mn-lt"/>
                </a:rPr>
                <a:t>Effect</a:t>
              </a:r>
              <a:endParaRPr lang="en-GB" dirty="0">
                <a:solidFill>
                  <a:srgbClr val="002060"/>
                </a:solidFill>
                <a:latin typeface="+mn-lt"/>
              </a:endParaRPr>
            </a:p>
          </p:txBody>
        </p:sp>
      </p:grpSp>
    </p:spTree>
    <p:extLst>
      <p:ext uri="{BB962C8B-B14F-4D97-AF65-F5344CB8AC3E}">
        <p14:creationId xmlns:p14="http://schemas.microsoft.com/office/powerpoint/2010/main" val="37501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Process</a:t>
            </a:r>
            <a:r>
              <a:rPr lang="nb-NO" sz="4000" dirty="0">
                <a:solidFill>
                  <a:srgbClr val="002060"/>
                </a:solidFill>
              </a:rPr>
              <a:t> data </a:t>
            </a:r>
            <a:r>
              <a:rPr lang="nb-NO" sz="4000" dirty="0" err="1">
                <a:solidFill>
                  <a:srgbClr val="002060"/>
                </a:solidFill>
              </a:rPr>
              <a:t>challenge</a:t>
            </a:r>
            <a:r>
              <a:rPr lang="nb-NO" sz="4000" dirty="0">
                <a:solidFill>
                  <a:srgbClr val="002060"/>
                </a:solidFill>
              </a:rPr>
              <a:t>: </a:t>
            </a:r>
            <a:r>
              <a:rPr lang="nb-NO" sz="4000" dirty="0" err="1">
                <a:solidFill>
                  <a:srgbClr val="002060"/>
                </a:solidFill>
              </a:rPr>
              <a:t>example</a:t>
            </a:r>
            <a:endParaRPr lang="nb-NO" sz="4000"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545348"/>
            <a:ext cx="10515600" cy="4667250"/>
          </a:xfrm>
        </p:spPr>
        <p:txBody>
          <a:bodyPr>
            <a:normAutofit/>
          </a:bodyPr>
          <a:lstStyle/>
          <a:p>
            <a:pPr marL="0" indent="0">
              <a:buNone/>
            </a:pPr>
            <a:r>
              <a:rPr lang="nb-NO" dirty="0" err="1">
                <a:solidFill>
                  <a:srgbClr val="002060"/>
                </a:solidFill>
              </a:rPr>
              <a:t>Process</a:t>
            </a:r>
            <a:r>
              <a:rPr lang="nb-NO" dirty="0">
                <a:solidFill>
                  <a:srgbClr val="002060"/>
                </a:solidFill>
              </a:rPr>
              <a:t> data from a </a:t>
            </a:r>
            <a:r>
              <a:rPr lang="nb-NO" dirty="0" err="1">
                <a:solidFill>
                  <a:srgbClr val="002060"/>
                </a:solidFill>
              </a:rPr>
              <a:t>closed</a:t>
            </a:r>
            <a:r>
              <a:rPr lang="nb-NO" dirty="0">
                <a:solidFill>
                  <a:srgbClr val="002060"/>
                </a:solidFill>
              </a:rPr>
              <a:t> </a:t>
            </a:r>
            <a:r>
              <a:rPr lang="nb-NO" dirty="0" err="1">
                <a:solidFill>
                  <a:srgbClr val="002060"/>
                </a:solidFill>
              </a:rPr>
              <a:t>level</a:t>
            </a:r>
            <a:r>
              <a:rPr lang="nb-NO" dirty="0">
                <a:solidFill>
                  <a:srgbClr val="002060"/>
                </a:solidFill>
              </a:rPr>
              <a:t> loop. </a:t>
            </a:r>
            <a:r>
              <a:rPr lang="nb-NO" dirty="0" err="1">
                <a:solidFill>
                  <a:srgbClr val="002060"/>
                </a:solidFill>
              </a:rPr>
              <a:t>Which</a:t>
            </a:r>
            <a:r>
              <a:rPr lang="nb-NO" dirty="0">
                <a:solidFill>
                  <a:srgbClr val="002060"/>
                </a:solidFill>
              </a:rPr>
              <a:t> </a:t>
            </a:r>
            <a:r>
              <a:rPr lang="nb-NO" dirty="0" err="1">
                <a:solidFill>
                  <a:srgbClr val="002060"/>
                </a:solidFill>
              </a:rPr>
              <a:t>valve</a:t>
            </a:r>
            <a:r>
              <a:rPr lang="nb-NO" dirty="0">
                <a:solidFill>
                  <a:srgbClr val="002060"/>
                </a:solidFill>
              </a:rPr>
              <a:t> is </a:t>
            </a:r>
            <a:r>
              <a:rPr lang="nb-NO" dirty="0" err="1">
                <a:solidFill>
                  <a:srgbClr val="002060"/>
                </a:solidFill>
              </a:rPr>
              <a:t>manipulated</a:t>
            </a:r>
            <a:r>
              <a:rPr lang="nb-NO" dirty="0">
                <a:solidFill>
                  <a:srgbClr val="002060"/>
                </a:solidFill>
              </a:rPr>
              <a:t>?</a:t>
            </a: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19</a:t>
            </a:fld>
            <a:endParaRPr lang="nb-NO"/>
          </a:p>
        </p:txBody>
      </p:sp>
      <p:pic>
        <p:nvPicPr>
          <p:cNvPr id="6" name="Picture 2">
            <a:extLst>
              <a:ext uri="{FF2B5EF4-FFF2-40B4-BE49-F238E27FC236}">
                <a16:creationId xmlns:a16="http://schemas.microsoft.com/office/drawing/2014/main" id="{546CE8F9-84F9-88E8-9B61-F56E4E856B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2682683"/>
            <a:ext cx="4927095" cy="344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a:extLst>
              <a:ext uri="{FF2B5EF4-FFF2-40B4-BE49-F238E27FC236}">
                <a16:creationId xmlns:a16="http://schemas.microsoft.com/office/drawing/2014/main" id="{EE403813-07E7-8ACA-3709-DE1FAC9D1C91}"/>
              </a:ext>
            </a:extLst>
          </p:cNvPr>
          <p:cNvSpPr>
            <a:spLocks noChangeArrowheads="1"/>
          </p:cNvSpPr>
          <p:nvPr/>
        </p:nvSpPr>
        <p:spPr bwMode="auto">
          <a:xfrm rot="5400000">
            <a:off x="9010613" y="4999075"/>
            <a:ext cx="85001" cy="984673"/>
          </a:xfrm>
          <a:prstGeom prst="can">
            <a:avLst>
              <a:gd name="adj" fmla="val 34700"/>
            </a:avLst>
          </a:prstGeom>
          <a:gradFill rotWithShape="0">
            <a:gsLst>
              <a:gs pos="0">
                <a:schemeClr val="bg1">
                  <a:gamma/>
                  <a:shade val="45490"/>
                  <a:invGamma/>
                </a:schemeClr>
              </a:gs>
              <a:gs pos="50000">
                <a:schemeClr val="bg1"/>
              </a:gs>
              <a:gs pos="100000">
                <a:schemeClr val="bg1">
                  <a:gamma/>
                  <a:shade val="45490"/>
                  <a:invGamma/>
                </a:schemeClr>
              </a:gs>
            </a:gsLst>
            <a:lin ang="5400000" scaled="1"/>
          </a:gradFill>
          <a:ln w="635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lnSpc>
                <a:spcPct val="90000"/>
              </a:lnSpc>
              <a:defRPr/>
            </a:pPr>
            <a:endParaRPr lang="en-US" altLang="en-US" sz="2400" b="1"/>
          </a:p>
        </p:txBody>
      </p:sp>
      <p:sp>
        <p:nvSpPr>
          <p:cNvPr id="8" name="Freeform 4">
            <a:extLst>
              <a:ext uri="{FF2B5EF4-FFF2-40B4-BE49-F238E27FC236}">
                <a16:creationId xmlns:a16="http://schemas.microsoft.com/office/drawing/2014/main" id="{CD38910C-A3B6-055E-890B-FE24A3174D29}"/>
              </a:ext>
            </a:extLst>
          </p:cNvPr>
          <p:cNvSpPr>
            <a:spLocks/>
          </p:cNvSpPr>
          <p:nvPr/>
        </p:nvSpPr>
        <p:spPr bwMode="auto">
          <a:xfrm flipH="1">
            <a:off x="8612258" y="4828203"/>
            <a:ext cx="413515" cy="280140"/>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9" name="AutoShape 2">
            <a:extLst>
              <a:ext uri="{FF2B5EF4-FFF2-40B4-BE49-F238E27FC236}">
                <a16:creationId xmlns:a16="http://schemas.microsoft.com/office/drawing/2014/main" id="{48F9911F-3702-B197-07A2-7FE700209DED}"/>
              </a:ext>
            </a:extLst>
          </p:cNvPr>
          <p:cNvSpPr>
            <a:spLocks noChangeArrowheads="1"/>
          </p:cNvSpPr>
          <p:nvPr/>
        </p:nvSpPr>
        <p:spPr bwMode="auto">
          <a:xfrm>
            <a:off x="7322677" y="2241416"/>
            <a:ext cx="1212316" cy="1157603"/>
          </a:xfrm>
          <a:prstGeom prst="can">
            <a:avLst>
              <a:gd name="adj" fmla="val 9016"/>
            </a:avLst>
          </a:prstGeom>
          <a:gradFill rotWithShape="0">
            <a:gsLst>
              <a:gs pos="0">
                <a:srgbClr val="C0C0C0"/>
              </a:gs>
              <a:gs pos="50000">
                <a:srgbClr val="EAEAEA"/>
              </a:gs>
              <a:gs pos="100000">
                <a:srgbClr val="C0C0C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sv-SE" altLang="en-US"/>
              <a:t>1</a:t>
            </a:r>
            <a:endParaRPr lang="en-US" altLang="en-US"/>
          </a:p>
        </p:txBody>
      </p:sp>
      <p:sp>
        <p:nvSpPr>
          <p:cNvPr id="10" name="AutoShape 3">
            <a:extLst>
              <a:ext uri="{FF2B5EF4-FFF2-40B4-BE49-F238E27FC236}">
                <a16:creationId xmlns:a16="http://schemas.microsoft.com/office/drawing/2014/main" id="{A3375103-95E8-D04B-C3A7-91CC8BA96FAD}"/>
              </a:ext>
            </a:extLst>
          </p:cNvPr>
          <p:cNvSpPr>
            <a:spLocks noChangeArrowheads="1"/>
          </p:cNvSpPr>
          <p:nvPr/>
        </p:nvSpPr>
        <p:spPr bwMode="auto">
          <a:xfrm rot="5400000">
            <a:off x="6815393" y="2706888"/>
            <a:ext cx="86442" cy="935252"/>
          </a:xfrm>
          <a:prstGeom prst="can">
            <a:avLst>
              <a:gd name="adj" fmla="val 38622"/>
            </a:avLst>
          </a:prstGeom>
          <a:gradFill rotWithShape="0">
            <a:gsLst>
              <a:gs pos="0">
                <a:schemeClr val="bg1">
                  <a:gamma/>
                  <a:shade val="45490"/>
                  <a:invGamma/>
                </a:schemeClr>
              </a:gs>
              <a:gs pos="50000">
                <a:schemeClr val="bg1"/>
              </a:gs>
              <a:gs pos="100000">
                <a:schemeClr val="bg1">
                  <a:gamma/>
                  <a:shade val="45490"/>
                  <a:invGamma/>
                </a:schemeClr>
              </a:gs>
            </a:gsLst>
            <a:lin ang="5400000" scaled="1"/>
          </a:gradFill>
          <a:ln w="635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lnSpc>
                <a:spcPct val="90000"/>
              </a:lnSpc>
              <a:defRPr/>
            </a:pPr>
            <a:endParaRPr lang="en-US" altLang="en-US" sz="2400" b="1"/>
          </a:p>
        </p:txBody>
      </p:sp>
      <p:sp>
        <p:nvSpPr>
          <p:cNvPr id="11" name="Rectangle 4">
            <a:extLst>
              <a:ext uri="{FF2B5EF4-FFF2-40B4-BE49-F238E27FC236}">
                <a16:creationId xmlns:a16="http://schemas.microsoft.com/office/drawing/2014/main" id="{677DF9E4-7108-B1F1-84A9-84B3231BBC2E}"/>
              </a:ext>
            </a:extLst>
          </p:cNvPr>
          <p:cNvSpPr>
            <a:spLocks noChangeArrowheads="1"/>
          </p:cNvSpPr>
          <p:nvPr/>
        </p:nvSpPr>
        <p:spPr bwMode="auto">
          <a:xfrm>
            <a:off x="6981897" y="3127449"/>
            <a:ext cx="172880" cy="100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12" name="AutoShape 5">
            <a:extLst>
              <a:ext uri="{FF2B5EF4-FFF2-40B4-BE49-F238E27FC236}">
                <a16:creationId xmlns:a16="http://schemas.microsoft.com/office/drawing/2014/main" id="{C377765C-B7F3-93DB-77F5-6B571B02DD48}"/>
              </a:ext>
            </a:extLst>
          </p:cNvPr>
          <p:cNvSpPr>
            <a:spLocks noChangeArrowheads="1"/>
          </p:cNvSpPr>
          <p:nvPr/>
        </p:nvSpPr>
        <p:spPr bwMode="auto">
          <a:xfrm rot="16200000">
            <a:off x="7008869" y="3064781"/>
            <a:ext cx="110452" cy="215940"/>
          </a:xfrm>
          <a:prstGeom prst="flowChartCollate">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13" name="Oval 6">
            <a:extLst>
              <a:ext uri="{FF2B5EF4-FFF2-40B4-BE49-F238E27FC236}">
                <a16:creationId xmlns:a16="http://schemas.microsoft.com/office/drawing/2014/main" id="{386C94EC-DF34-FB1F-949D-C5F6240E2D86}"/>
              </a:ext>
            </a:extLst>
          </p:cNvPr>
          <p:cNvSpPr>
            <a:spLocks noChangeArrowheads="1"/>
          </p:cNvSpPr>
          <p:nvPr/>
        </p:nvSpPr>
        <p:spPr bwMode="auto">
          <a:xfrm>
            <a:off x="7250918" y="2406225"/>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0" hangingPunct="0">
              <a:lnSpc>
                <a:spcPct val="90000"/>
              </a:lnSpc>
            </a:pPr>
            <a:r>
              <a:rPr lang="sv-SE" altLang="en-US" sz="800">
                <a:latin typeface="Segoe UI Semilight" panose="020B0402040204020203" pitchFamily="34" charset="0"/>
                <a:cs typeface="Segoe UI Semilight" panose="020B0402040204020203" pitchFamily="34" charset="0"/>
              </a:rPr>
              <a:t>LC</a:t>
            </a:r>
            <a:endParaRPr lang="en-US" altLang="en-US" sz="800">
              <a:latin typeface="Segoe UI Semilight" panose="020B0402040204020203" pitchFamily="34" charset="0"/>
              <a:cs typeface="Segoe UI Semilight" panose="020B0402040204020203" pitchFamily="34" charset="0"/>
            </a:endParaRPr>
          </a:p>
        </p:txBody>
      </p:sp>
      <p:sp>
        <p:nvSpPr>
          <p:cNvPr id="14" name="AutoShape 7">
            <a:extLst>
              <a:ext uri="{FF2B5EF4-FFF2-40B4-BE49-F238E27FC236}">
                <a16:creationId xmlns:a16="http://schemas.microsoft.com/office/drawing/2014/main" id="{9C4C723E-2F72-B60A-C6BE-D1384655F799}"/>
              </a:ext>
            </a:extLst>
          </p:cNvPr>
          <p:cNvSpPr>
            <a:spLocks noChangeArrowheads="1"/>
          </p:cNvSpPr>
          <p:nvPr/>
        </p:nvSpPr>
        <p:spPr bwMode="auto">
          <a:xfrm rot="5400000">
            <a:off x="8943341" y="2683128"/>
            <a:ext cx="85001" cy="993018"/>
          </a:xfrm>
          <a:prstGeom prst="can">
            <a:avLst>
              <a:gd name="adj" fmla="val 34700"/>
            </a:avLst>
          </a:prstGeom>
          <a:gradFill rotWithShape="0">
            <a:gsLst>
              <a:gs pos="0">
                <a:schemeClr val="bg1">
                  <a:gamma/>
                  <a:shade val="45490"/>
                  <a:invGamma/>
                </a:schemeClr>
              </a:gs>
              <a:gs pos="50000">
                <a:schemeClr val="bg1"/>
              </a:gs>
              <a:gs pos="100000">
                <a:schemeClr val="bg1">
                  <a:gamma/>
                  <a:shade val="45490"/>
                  <a:invGamma/>
                </a:schemeClr>
              </a:gs>
            </a:gsLst>
            <a:lin ang="5400000" scaled="1"/>
          </a:gradFill>
          <a:ln w="635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lnSpc>
                <a:spcPct val="90000"/>
              </a:lnSpc>
              <a:defRPr/>
            </a:pPr>
            <a:endParaRPr lang="en-US" altLang="en-US" sz="2400" b="1"/>
          </a:p>
        </p:txBody>
      </p:sp>
      <p:sp>
        <p:nvSpPr>
          <p:cNvPr id="15" name="Line 8">
            <a:extLst>
              <a:ext uri="{FF2B5EF4-FFF2-40B4-BE49-F238E27FC236}">
                <a16:creationId xmlns:a16="http://schemas.microsoft.com/office/drawing/2014/main" id="{DDF04DB5-1262-016E-917A-C50707232E34}"/>
              </a:ext>
            </a:extLst>
          </p:cNvPr>
          <p:cNvSpPr>
            <a:spLocks noChangeShapeType="1"/>
          </p:cNvSpPr>
          <p:nvPr/>
        </p:nvSpPr>
        <p:spPr bwMode="auto">
          <a:xfrm>
            <a:off x="6510514" y="3174127"/>
            <a:ext cx="326889"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16" name="Oval 15">
            <a:extLst>
              <a:ext uri="{FF2B5EF4-FFF2-40B4-BE49-F238E27FC236}">
                <a16:creationId xmlns:a16="http://schemas.microsoft.com/office/drawing/2014/main" id="{90C12C41-D9FE-4CE3-874A-AA7303F77DAA}"/>
              </a:ext>
            </a:extLst>
          </p:cNvPr>
          <p:cNvSpPr>
            <a:spLocks noChangeArrowheads="1"/>
          </p:cNvSpPr>
          <p:nvPr/>
        </p:nvSpPr>
        <p:spPr bwMode="auto">
          <a:xfrm>
            <a:off x="6728502" y="2795268"/>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sv-SE" altLang="en-US" sz="800">
                <a:latin typeface="Segoe UI Semilight" panose="020B0402040204020203" pitchFamily="34" charset="0"/>
                <a:cs typeface="Segoe UI Semilight" panose="020B0402040204020203" pitchFamily="34" charset="0"/>
              </a:rPr>
              <a:t>FC</a:t>
            </a:r>
            <a:endParaRPr lang="en-US" altLang="en-US" sz="800">
              <a:latin typeface="Segoe UI Semilight" panose="020B0402040204020203" pitchFamily="34" charset="0"/>
              <a:cs typeface="Segoe UI Semilight" panose="020B0402040204020203" pitchFamily="34" charset="0"/>
            </a:endParaRPr>
          </a:p>
        </p:txBody>
      </p:sp>
      <p:sp>
        <p:nvSpPr>
          <p:cNvPr id="17" name="Freeform 4">
            <a:extLst>
              <a:ext uri="{FF2B5EF4-FFF2-40B4-BE49-F238E27FC236}">
                <a16:creationId xmlns:a16="http://schemas.microsoft.com/office/drawing/2014/main" id="{812D39AA-03B9-D911-5094-E38DCDA15AC3}"/>
              </a:ext>
            </a:extLst>
          </p:cNvPr>
          <p:cNvSpPr>
            <a:spLocks/>
          </p:cNvSpPr>
          <p:nvPr/>
        </p:nvSpPr>
        <p:spPr bwMode="auto">
          <a:xfrm>
            <a:off x="6837403" y="2515126"/>
            <a:ext cx="413515" cy="280140"/>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18" name="Freeform 4">
            <a:extLst>
              <a:ext uri="{FF2B5EF4-FFF2-40B4-BE49-F238E27FC236}">
                <a16:creationId xmlns:a16="http://schemas.microsoft.com/office/drawing/2014/main" id="{D68A3A15-9549-3440-18D0-640CD2813F16}"/>
              </a:ext>
            </a:extLst>
          </p:cNvPr>
          <p:cNvSpPr>
            <a:spLocks/>
          </p:cNvSpPr>
          <p:nvPr/>
        </p:nvSpPr>
        <p:spPr bwMode="auto">
          <a:xfrm flipH="1">
            <a:off x="6946305" y="2901425"/>
            <a:ext cx="122032" cy="264669"/>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19" name="Freeform 4">
            <a:extLst>
              <a:ext uri="{FF2B5EF4-FFF2-40B4-BE49-F238E27FC236}">
                <a16:creationId xmlns:a16="http://schemas.microsoft.com/office/drawing/2014/main" id="{B168930D-362C-77EF-CAFE-96E58E73508F}"/>
              </a:ext>
            </a:extLst>
          </p:cNvPr>
          <p:cNvSpPr>
            <a:spLocks/>
          </p:cNvSpPr>
          <p:nvPr/>
        </p:nvSpPr>
        <p:spPr bwMode="auto">
          <a:xfrm rot="16200000" flipH="1">
            <a:off x="6525774" y="2921905"/>
            <a:ext cx="223210" cy="182248"/>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20" name="AutoShape 2">
            <a:extLst>
              <a:ext uri="{FF2B5EF4-FFF2-40B4-BE49-F238E27FC236}">
                <a16:creationId xmlns:a16="http://schemas.microsoft.com/office/drawing/2014/main" id="{3775356F-4652-485E-C41B-3D65ABF122AA}"/>
              </a:ext>
            </a:extLst>
          </p:cNvPr>
          <p:cNvSpPr>
            <a:spLocks noChangeArrowheads="1"/>
          </p:cNvSpPr>
          <p:nvPr/>
        </p:nvSpPr>
        <p:spPr bwMode="auto">
          <a:xfrm>
            <a:off x="7394120" y="4554493"/>
            <a:ext cx="1212316" cy="1157603"/>
          </a:xfrm>
          <a:prstGeom prst="can">
            <a:avLst>
              <a:gd name="adj" fmla="val 9016"/>
            </a:avLst>
          </a:prstGeom>
          <a:gradFill rotWithShape="0">
            <a:gsLst>
              <a:gs pos="0">
                <a:srgbClr val="C0C0C0"/>
              </a:gs>
              <a:gs pos="50000">
                <a:srgbClr val="EAEAEA"/>
              </a:gs>
              <a:gs pos="100000">
                <a:srgbClr val="C0C0C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sv-SE" altLang="en-US"/>
              <a:t>2</a:t>
            </a:r>
            <a:endParaRPr lang="en-US" altLang="en-US"/>
          </a:p>
        </p:txBody>
      </p:sp>
      <p:sp>
        <p:nvSpPr>
          <p:cNvPr id="21" name="AutoShape 3">
            <a:extLst>
              <a:ext uri="{FF2B5EF4-FFF2-40B4-BE49-F238E27FC236}">
                <a16:creationId xmlns:a16="http://schemas.microsoft.com/office/drawing/2014/main" id="{4A3932CB-0F38-19C7-C8CB-BBDDA9026447}"/>
              </a:ext>
            </a:extLst>
          </p:cNvPr>
          <p:cNvSpPr>
            <a:spLocks noChangeArrowheads="1"/>
          </p:cNvSpPr>
          <p:nvPr/>
        </p:nvSpPr>
        <p:spPr bwMode="auto">
          <a:xfrm rot="5400000">
            <a:off x="6812621" y="4945749"/>
            <a:ext cx="86442" cy="1083683"/>
          </a:xfrm>
          <a:prstGeom prst="can">
            <a:avLst>
              <a:gd name="adj" fmla="val 38622"/>
            </a:avLst>
          </a:prstGeom>
          <a:gradFill rotWithShape="0">
            <a:gsLst>
              <a:gs pos="0">
                <a:schemeClr val="bg1">
                  <a:gamma/>
                  <a:shade val="45490"/>
                  <a:invGamma/>
                </a:schemeClr>
              </a:gs>
              <a:gs pos="50000">
                <a:schemeClr val="bg1"/>
              </a:gs>
              <a:gs pos="100000">
                <a:schemeClr val="bg1">
                  <a:gamma/>
                  <a:shade val="45490"/>
                  <a:invGamma/>
                </a:schemeClr>
              </a:gs>
            </a:gsLst>
            <a:lin ang="5400000" scaled="1"/>
          </a:gradFill>
          <a:ln w="635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lnSpc>
                <a:spcPct val="90000"/>
              </a:lnSpc>
              <a:defRPr/>
            </a:pPr>
            <a:endParaRPr lang="en-US" altLang="en-US" sz="2400" b="1"/>
          </a:p>
        </p:txBody>
      </p:sp>
      <p:sp>
        <p:nvSpPr>
          <p:cNvPr id="22" name="Rectangle 4">
            <a:extLst>
              <a:ext uri="{FF2B5EF4-FFF2-40B4-BE49-F238E27FC236}">
                <a16:creationId xmlns:a16="http://schemas.microsoft.com/office/drawing/2014/main" id="{A52E8F12-016A-742C-0460-D79830D8CADA}"/>
              </a:ext>
            </a:extLst>
          </p:cNvPr>
          <p:cNvSpPr>
            <a:spLocks noChangeArrowheads="1"/>
          </p:cNvSpPr>
          <p:nvPr/>
        </p:nvSpPr>
        <p:spPr bwMode="auto">
          <a:xfrm>
            <a:off x="9197606" y="5440526"/>
            <a:ext cx="172880" cy="100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23" name="AutoShape 5">
            <a:extLst>
              <a:ext uri="{FF2B5EF4-FFF2-40B4-BE49-F238E27FC236}">
                <a16:creationId xmlns:a16="http://schemas.microsoft.com/office/drawing/2014/main" id="{70F813B5-6589-9B10-93F4-24A8BE7E67D3}"/>
              </a:ext>
            </a:extLst>
          </p:cNvPr>
          <p:cNvSpPr>
            <a:spLocks noChangeArrowheads="1"/>
          </p:cNvSpPr>
          <p:nvPr/>
        </p:nvSpPr>
        <p:spPr bwMode="auto">
          <a:xfrm rot="16200000">
            <a:off x="9224578" y="5377858"/>
            <a:ext cx="110452" cy="215940"/>
          </a:xfrm>
          <a:prstGeom prst="flowChartCollate">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24" name="Oval 6">
            <a:extLst>
              <a:ext uri="{FF2B5EF4-FFF2-40B4-BE49-F238E27FC236}">
                <a16:creationId xmlns:a16="http://schemas.microsoft.com/office/drawing/2014/main" id="{6C56FDF9-8A22-DF2E-4421-B76A12D37BE6}"/>
              </a:ext>
            </a:extLst>
          </p:cNvPr>
          <p:cNvSpPr>
            <a:spLocks noChangeArrowheads="1"/>
          </p:cNvSpPr>
          <p:nvPr/>
        </p:nvSpPr>
        <p:spPr bwMode="auto">
          <a:xfrm>
            <a:off x="8482158" y="4719302"/>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0" hangingPunct="0">
              <a:lnSpc>
                <a:spcPct val="90000"/>
              </a:lnSpc>
            </a:pPr>
            <a:r>
              <a:rPr lang="sv-SE" altLang="en-US" sz="800">
                <a:latin typeface="Segoe UI Semilight" panose="020B0402040204020203" pitchFamily="34" charset="0"/>
                <a:cs typeface="Segoe UI Semilight" panose="020B0402040204020203" pitchFamily="34" charset="0"/>
              </a:rPr>
              <a:t>LC</a:t>
            </a:r>
            <a:endParaRPr lang="en-US" altLang="en-US" sz="800">
              <a:latin typeface="Segoe UI Semilight" panose="020B0402040204020203" pitchFamily="34" charset="0"/>
              <a:cs typeface="Segoe UI Semilight" panose="020B0402040204020203" pitchFamily="34" charset="0"/>
            </a:endParaRPr>
          </a:p>
        </p:txBody>
      </p:sp>
      <p:sp>
        <p:nvSpPr>
          <p:cNvPr id="25" name="Line 8">
            <a:extLst>
              <a:ext uri="{FF2B5EF4-FFF2-40B4-BE49-F238E27FC236}">
                <a16:creationId xmlns:a16="http://schemas.microsoft.com/office/drawing/2014/main" id="{356FCE91-8DC2-B815-E2EB-09E850FFEC0D}"/>
              </a:ext>
            </a:extLst>
          </p:cNvPr>
          <p:cNvSpPr>
            <a:spLocks noChangeShapeType="1"/>
          </p:cNvSpPr>
          <p:nvPr/>
        </p:nvSpPr>
        <p:spPr bwMode="auto">
          <a:xfrm>
            <a:off x="6363761" y="5487204"/>
            <a:ext cx="326889"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26" name="Oval 25">
            <a:extLst>
              <a:ext uri="{FF2B5EF4-FFF2-40B4-BE49-F238E27FC236}">
                <a16:creationId xmlns:a16="http://schemas.microsoft.com/office/drawing/2014/main" id="{DFE87FD5-E1FA-3588-0E08-1A70B9D4A16A}"/>
              </a:ext>
            </a:extLst>
          </p:cNvPr>
          <p:cNvSpPr>
            <a:spLocks noChangeArrowheads="1"/>
          </p:cNvSpPr>
          <p:nvPr/>
        </p:nvSpPr>
        <p:spPr bwMode="auto">
          <a:xfrm>
            <a:off x="8944211" y="5108345"/>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0" hangingPunct="0">
              <a:lnSpc>
                <a:spcPct val="90000"/>
              </a:lnSpc>
            </a:pPr>
            <a:r>
              <a:rPr lang="sv-SE" altLang="en-US" sz="800">
                <a:latin typeface="Segoe UI Semilight" panose="020B0402040204020203" pitchFamily="34" charset="0"/>
                <a:cs typeface="Segoe UI Semilight" panose="020B0402040204020203" pitchFamily="34" charset="0"/>
              </a:rPr>
              <a:t>FC</a:t>
            </a:r>
            <a:endParaRPr lang="en-US" altLang="en-US" sz="800">
              <a:latin typeface="Segoe UI Semilight" panose="020B0402040204020203" pitchFamily="34" charset="0"/>
              <a:cs typeface="Segoe UI Semilight" panose="020B0402040204020203" pitchFamily="34" charset="0"/>
            </a:endParaRPr>
          </a:p>
        </p:txBody>
      </p:sp>
      <p:sp>
        <p:nvSpPr>
          <p:cNvPr id="27" name="Line 8">
            <a:extLst>
              <a:ext uri="{FF2B5EF4-FFF2-40B4-BE49-F238E27FC236}">
                <a16:creationId xmlns:a16="http://schemas.microsoft.com/office/drawing/2014/main" id="{3F2C88CF-B60E-C372-27D3-C224A4FB40AD}"/>
              </a:ext>
            </a:extLst>
          </p:cNvPr>
          <p:cNvSpPr>
            <a:spLocks noChangeShapeType="1"/>
          </p:cNvSpPr>
          <p:nvPr/>
        </p:nvSpPr>
        <p:spPr bwMode="auto">
          <a:xfrm>
            <a:off x="8512673" y="5491539"/>
            <a:ext cx="374574"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28" name="Freeform 4">
            <a:extLst>
              <a:ext uri="{FF2B5EF4-FFF2-40B4-BE49-F238E27FC236}">
                <a16:creationId xmlns:a16="http://schemas.microsoft.com/office/drawing/2014/main" id="{B8B4C5C1-CC3E-F537-621F-918F45727EC8}"/>
              </a:ext>
            </a:extLst>
          </p:cNvPr>
          <p:cNvSpPr>
            <a:spLocks/>
          </p:cNvSpPr>
          <p:nvPr/>
        </p:nvSpPr>
        <p:spPr bwMode="auto">
          <a:xfrm flipH="1">
            <a:off x="9162014" y="5214502"/>
            <a:ext cx="122032" cy="264669"/>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29" name="Freeform 4">
            <a:extLst>
              <a:ext uri="{FF2B5EF4-FFF2-40B4-BE49-F238E27FC236}">
                <a16:creationId xmlns:a16="http://schemas.microsoft.com/office/drawing/2014/main" id="{1C5830BC-071C-CD9E-8995-D3AD50209B70}"/>
              </a:ext>
            </a:extLst>
          </p:cNvPr>
          <p:cNvSpPr>
            <a:spLocks/>
          </p:cNvSpPr>
          <p:nvPr/>
        </p:nvSpPr>
        <p:spPr bwMode="auto">
          <a:xfrm rot="16200000" flipH="1">
            <a:off x="8741483" y="5234982"/>
            <a:ext cx="223210" cy="182248"/>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0" name="TextBox 29">
            <a:extLst>
              <a:ext uri="{FF2B5EF4-FFF2-40B4-BE49-F238E27FC236}">
                <a16:creationId xmlns:a16="http://schemas.microsoft.com/office/drawing/2014/main" id="{65F137AA-2476-FF4D-9B92-4EC0731A335D}"/>
              </a:ext>
            </a:extLst>
          </p:cNvPr>
          <p:cNvSpPr txBox="1"/>
          <p:nvPr/>
        </p:nvSpPr>
        <p:spPr>
          <a:xfrm>
            <a:off x="7394120" y="3897657"/>
            <a:ext cx="1177014" cy="369332"/>
          </a:xfrm>
          <a:prstGeom prst="rect">
            <a:avLst/>
          </a:prstGeom>
          <a:noFill/>
        </p:spPr>
        <p:txBody>
          <a:bodyPr wrap="square" rtlCol="0">
            <a:spAutoFit/>
          </a:bodyPr>
          <a:lstStyle/>
          <a:p>
            <a:pPr algn="ctr"/>
            <a:r>
              <a:rPr lang="sv-SE" dirty="0">
                <a:cs typeface="Segoe UI Semilight" panose="020B0402040204020203" pitchFamily="34" charset="0"/>
              </a:rPr>
              <a:t>Or?</a:t>
            </a:r>
            <a:endParaRPr lang="en-US" dirty="0">
              <a:cs typeface="Segoe UI Semilight" panose="020B0402040204020203" pitchFamily="34" charset="0"/>
            </a:endParaRPr>
          </a:p>
        </p:txBody>
      </p:sp>
      <p:sp>
        <p:nvSpPr>
          <p:cNvPr id="31" name="TextBox 30">
            <a:extLst>
              <a:ext uri="{FF2B5EF4-FFF2-40B4-BE49-F238E27FC236}">
                <a16:creationId xmlns:a16="http://schemas.microsoft.com/office/drawing/2014/main" id="{21683A7A-0B67-D8EB-F240-D1C9A0FEFF1B}"/>
              </a:ext>
            </a:extLst>
          </p:cNvPr>
          <p:cNvSpPr txBox="1"/>
          <p:nvPr/>
        </p:nvSpPr>
        <p:spPr>
          <a:xfrm>
            <a:off x="7687933" y="5999600"/>
            <a:ext cx="624690" cy="461665"/>
          </a:xfrm>
          <a:prstGeom prst="rect">
            <a:avLst/>
          </a:prstGeom>
          <a:noFill/>
        </p:spPr>
        <p:txBody>
          <a:bodyPr wrap="square" rtlCol="0">
            <a:spAutoFit/>
          </a:bodyPr>
          <a:lstStyle/>
          <a:p>
            <a:pPr algn="ctr"/>
            <a:r>
              <a:rPr lang="sv-SE" sz="2400">
                <a:latin typeface="Segoe UI Semilight" panose="020B0402040204020203" pitchFamily="34" charset="0"/>
                <a:cs typeface="Segoe UI Semilight" panose="020B0402040204020203" pitchFamily="34" charset="0"/>
              </a:rPr>
              <a:t>?</a:t>
            </a:r>
            <a:endParaRPr lang="en-US" sz="2400">
              <a:latin typeface="Segoe UI Semilight" panose="020B0402040204020203" pitchFamily="34" charset="0"/>
              <a:cs typeface="Segoe UI Semilight" panose="020B0402040204020203" pitchFamily="34" charset="0"/>
            </a:endParaRPr>
          </a:p>
        </p:txBody>
      </p:sp>
      <p:sp>
        <p:nvSpPr>
          <p:cNvPr id="32" name="Rounded Rectangle 5">
            <a:extLst>
              <a:ext uri="{FF2B5EF4-FFF2-40B4-BE49-F238E27FC236}">
                <a16:creationId xmlns:a16="http://schemas.microsoft.com/office/drawing/2014/main" id="{26FE31E6-7468-1EE6-3D87-CFA2579E33B0}"/>
              </a:ext>
            </a:extLst>
          </p:cNvPr>
          <p:cNvSpPr/>
          <p:nvPr/>
        </p:nvSpPr>
        <p:spPr bwMode="auto">
          <a:xfrm>
            <a:off x="6191442" y="2059622"/>
            <a:ext cx="3506933" cy="1582132"/>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latin typeface="Arial" charset="0"/>
            </a:endParaRPr>
          </a:p>
        </p:txBody>
      </p:sp>
      <p:sp>
        <p:nvSpPr>
          <p:cNvPr id="33" name="Rectangle 4">
            <a:extLst>
              <a:ext uri="{FF2B5EF4-FFF2-40B4-BE49-F238E27FC236}">
                <a16:creationId xmlns:a16="http://schemas.microsoft.com/office/drawing/2014/main" id="{5120B867-0673-F737-0759-E3228BD9CD3A}"/>
              </a:ext>
            </a:extLst>
          </p:cNvPr>
          <p:cNvSpPr>
            <a:spLocks noChangeArrowheads="1"/>
          </p:cNvSpPr>
          <p:nvPr/>
        </p:nvSpPr>
        <p:spPr bwMode="auto">
          <a:xfrm>
            <a:off x="9104075" y="3127449"/>
            <a:ext cx="172880" cy="100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34" name="AutoShape 5">
            <a:extLst>
              <a:ext uri="{FF2B5EF4-FFF2-40B4-BE49-F238E27FC236}">
                <a16:creationId xmlns:a16="http://schemas.microsoft.com/office/drawing/2014/main" id="{E320E936-61D7-FAF3-2AC1-04337BA71373}"/>
              </a:ext>
            </a:extLst>
          </p:cNvPr>
          <p:cNvSpPr>
            <a:spLocks noChangeArrowheads="1"/>
          </p:cNvSpPr>
          <p:nvPr/>
        </p:nvSpPr>
        <p:spPr bwMode="auto">
          <a:xfrm rot="16200000">
            <a:off x="9131047" y="3064781"/>
            <a:ext cx="110452" cy="215940"/>
          </a:xfrm>
          <a:prstGeom prst="flowChartCollate">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35" name="Line 8">
            <a:extLst>
              <a:ext uri="{FF2B5EF4-FFF2-40B4-BE49-F238E27FC236}">
                <a16:creationId xmlns:a16="http://schemas.microsoft.com/office/drawing/2014/main" id="{86384873-A98A-3D81-5DE1-0C2E4760F71D}"/>
              </a:ext>
            </a:extLst>
          </p:cNvPr>
          <p:cNvSpPr>
            <a:spLocks noChangeShapeType="1"/>
          </p:cNvSpPr>
          <p:nvPr/>
        </p:nvSpPr>
        <p:spPr bwMode="auto">
          <a:xfrm>
            <a:off x="8632692" y="3174127"/>
            <a:ext cx="326889"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6" name="Oval 35">
            <a:extLst>
              <a:ext uri="{FF2B5EF4-FFF2-40B4-BE49-F238E27FC236}">
                <a16:creationId xmlns:a16="http://schemas.microsoft.com/office/drawing/2014/main" id="{0331B40F-CBBF-E708-EECB-9250F1583682}"/>
              </a:ext>
            </a:extLst>
          </p:cNvPr>
          <p:cNvSpPr>
            <a:spLocks noChangeArrowheads="1"/>
          </p:cNvSpPr>
          <p:nvPr/>
        </p:nvSpPr>
        <p:spPr bwMode="auto">
          <a:xfrm>
            <a:off x="8850680" y="2795268"/>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0" hangingPunct="0">
              <a:lnSpc>
                <a:spcPct val="90000"/>
              </a:lnSpc>
            </a:pPr>
            <a:r>
              <a:rPr lang="sv-SE" altLang="en-US" sz="800">
                <a:latin typeface="Segoe UI Semilight" panose="020B0402040204020203" pitchFamily="34" charset="0"/>
                <a:cs typeface="Segoe UI Semilight" panose="020B0402040204020203" pitchFamily="34" charset="0"/>
              </a:rPr>
              <a:t>FC</a:t>
            </a:r>
            <a:endParaRPr lang="en-US" altLang="en-US" sz="800">
              <a:latin typeface="Segoe UI Semilight" panose="020B0402040204020203" pitchFamily="34" charset="0"/>
              <a:cs typeface="Segoe UI Semilight" panose="020B0402040204020203" pitchFamily="34" charset="0"/>
            </a:endParaRPr>
          </a:p>
        </p:txBody>
      </p:sp>
      <p:sp>
        <p:nvSpPr>
          <p:cNvPr id="37" name="Freeform 4">
            <a:extLst>
              <a:ext uri="{FF2B5EF4-FFF2-40B4-BE49-F238E27FC236}">
                <a16:creationId xmlns:a16="http://schemas.microsoft.com/office/drawing/2014/main" id="{5FB6D9CD-1403-6560-2F1C-07CBE7D12302}"/>
              </a:ext>
            </a:extLst>
          </p:cNvPr>
          <p:cNvSpPr>
            <a:spLocks/>
          </p:cNvSpPr>
          <p:nvPr/>
        </p:nvSpPr>
        <p:spPr bwMode="auto">
          <a:xfrm flipH="1">
            <a:off x="9068483" y="2901425"/>
            <a:ext cx="122032" cy="264669"/>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8" name="Freeform 4">
            <a:extLst>
              <a:ext uri="{FF2B5EF4-FFF2-40B4-BE49-F238E27FC236}">
                <a16:creationId xmlns:a16="http://schemas.microsoft.com/office/drawing/2014/main" id="{99550183-B381-C43D-B4A4-BA6AA0CAC9D0}"/>
              </a:ext>
            </a:extLst>
          </p:cNvPr>
          <p:cNvSpPr>
            <a:spLocks/>
          </p:cNvSpPr>
          <p:nvPr/>
        </p:nvSpPr>
        <p:spPr bwMode="auto">
          <a:xfrm rot="16200000" flipH="1">
            <a:off x="8647952" y="2921905"/>
            <a:ext cx="223210" cy="182248"/>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9" name="Rectangle 4">
            <a:extLst>
              <a:ext uri="{FF2B5EF4-FFF2-40B4-BE49-F238E27FC236}">
                <a16:creationId xmlns:a16="http://schemas.microsoft.com/office/drawing/2014/main" id="{466DAF47-9AFB-A6CF-80DF-FDF6CB68F1B1}"/>
              </a:ext>
            </a:extLst>
          </p:cNvPr>
          <p:cNvSpPr>
            <a:spLocks noChangeArrowheads="1"/>
          </p:cNvSpPr>
          <p:nvPr/>
        </p:nvSpPr>
        <p:spPr bwMode="auto">
          <a:xfrm>
            <a:off x="7005123" y="5440526"/>
            <a:ext cx="172880" cy="100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40" name="AutoShape 5">
            <a:extLst>
              <a:ext uri="{FF2B5EF4-FFF2-40B4-BE49-F238E27FC236}">
                <a16:creationId xmlns:a16="http://schemas.microsoft.com/office/drawing/2014/main" id="{7278D7B8-5AF8-0D0B-5253-106F8C62D0EC}"/>
              </a:ext>
            </a:extLst>
          </p:cNvPr>
          <p:cNvSpPr>
            <a:spLocks noChangeArrowheads="1"/>
          </p:cNvSpPr>
          <p:nvPr/>
        </p:nvSpPr>
        <p:spPr bwMode="auto">
          <a:xfrm rot="16200000">
            <a:off x="7032095" y="5377858"/>
            <a:ext cx="110452" cy="215940"/>
          </a:xfrm>
          <a:prstGeom prst="flowChartCollate">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400"/>
          </a:p>
        </p:txBody>
      </p:sp>
      <p:sp>
        <p:nvSpPr>
          <p:cNvPr id="41" name="Oval 40">
            <a:extLst>
              <a:ext uri="{FF2B5EF4-FFF2-40B4-BE49-F238E27FC236}">
                <a16:creationId xmlns:a16="http://schemas.microsoft.com/office/drawing/2014/main" id="{8D837BC0-1F45-6CCE-61FE-C86E125F1827}"/>
              </a:ext>
            </a:extLst>
          </p:cNvPr>
          <p:cNvSpPr>
            <a:spLocks noChangeArrowheads="1"/>
          </p:cNvSpPr>
          <p:nvPr/>
        </p:nvSpPr>
        <p:spPr bwMode="auto">
          <a:xfrm>
            <a:off x="6751728" y="5108345"/>
            <a:ext cx="217802" cy="21780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0" hangingPunct="0">
              <a:lnSpc>
                <a:spcPct val="90000"/>
              </a:lnSpc>
            </a:pPr>
            <a:r>
              <a:rPr lang="sv-SE" altLang="en-US" sz="800">
                <a:latin typeface="Segoe UI Semilight" panose="020B0402040204020203" pitchFamily="34" charset="0"/>
                <a:cs typeface="Segoe UI Semilight" panose="020B0402040204020203" pitchFamily="34" charset="0"/>
              </a:rPr>
              <a:t>FC</a:t>
            </a:r>
            <a:endParaRPr lang="en-US" altLang="en-US" sz="800">
              <a:latin typeface="Segoe UI Semilight" panose="020B0402040204020203" pitchFamily="34" charset="0"/>
              <a:cs typeface="Segoe UI Semilight" panose="020B0402040204020203" pitchFamily="34" charset="0"/>
            </a:endParaRPr>
          </a:p>
        </p:txBody>
      </p:sp>
      <p:sp>
        <p:nvSpPr>
          <p:cNvPr id="42" name="Freeform 4">
            <a:extLst>
              <a:ext uri="{FF2B5EF4-FFF2-40B4-BE49-F238E27FC236}">
                <a16:creationId xmlns:a16="http://schemas.microsoft.com/office/drawing/2014/main" id="{B722FE70-F58B-DC4A-4F3D-364CA3685DEC}"/>
              </a:ext>
            </a:extLst>
          </p:cNvPr>
          <p:cNvSpPr>
            <a:spLocks/>
          </p:cNvSpPr>
          <p:nvPr/>
        </p:nvSpPr>
        <p:spPr bwMode="auto">
          <a:xfrm flipH="1">
            <a:off x="6969531" y="5214502"/>
            <a:ext cx="122032" cy="264669"/>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3" name="Freeform 4">
            <a:extLst>
              <a:ext uri="{FF2B5EF4-FFF2-40B4-BE49-F238E27FC236}">
                <a16:creationId xmlns:a16="http://schemas.microsoft.com/office/drawing/2014/main" id="{1375F803-44EE-EA9A-77BF-1F6B51312EF4}"/>
              </a:ext>
            </a:extLst>
          </p:cNvPr>
          <p:cNvSpPr>
            <a:spLocks/>
          </p:cNvSpPr>
          <p:nvPr/>
        </p:nvSpPr>
        <p:spPr bwMode="auto">
          <a:xfrm rot="16200000" flipH="1">
            <a:off x="6549000" y="5234982"/>
            <a:ext cx="223210" cy="182248"/>
          </a:xfrm>
          <a:custGeom>
            <a:avLst/>
            <a:gdLst>
              <a:gd name="T0" fmla="*/ 162 w 162"/>
              <a:gd name="T1" fmla="*/ 0 h 228"/>
              <a:gd name="T2" fmla="*/ 0 w 162"/>
              <a:gd name="T3" fmla="*/ 0 h 228"/>
              <a:gd name="T4" fmla="*/ 0 w 162"/>
              <a:gd name="T5" fmla="*/ 228 h 228"/>
            </a:gdLst>
            <a:ahLst/>
            <a:cxnLst>
              <a:cxn ang="0">
                <a:pos x="T0" y="T1"/>
              </a:cxn>
              <a:cxn ang="0">
                <a:pos x="T2" y="T3"/>
              </a:cxn>
              <a:cxn ang="0">
                <a:pos x="T4" y="T5"/>
              </a:cxn>
            </a:cxnLst>
            <a:rect l="0" t="0" r="r" b="b"/>
            <a:pathLst>
              <a:path w="162" h="228">
                <a:moveTo>
                  <a:pt x="162" y="0"/>
                </a:moveTo>
                <a:lnTo>
                  <a:pt x="0" y="0"/>
                </a:lnTo>
                <a:lnTo>
                  <a:pt x="0" y="228"/>
                </a:lnTo>
              </a:path>
            </a:pathLst>
          </a:custGeom>
          <a:noFill/>
          <a:ln w="9525" cap="flat" cmpd="sng">
            <a:solidFill>
              <a:schemeClr val="tx1"/>
            </a:solidFill>
            <a:prstDash val="dash"/>
            <a:round/>
            <a:headEnd type="none" w="sm" len="sm"/>
            <a:tailEnd type="triangl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TextBox 43">
            <a:extLst>
              <a:ext uri="{FF2B5EF4-FFF2-40B4-BE49-F238E27FC236}">
                <a16:creationId xmlns:a16="http://schemas.microsoft.com/office/drawing/2014/main" id="{BEDD5AAD-4BFC-526C-A43C-5F75F2290B20}"/>
              </a:ext>
            </a:extLst>
          </p:cNvPr>
          <p:cNvSpPr txBox="1"/>
          <p:nvPr/>
        </p:nvSpPr>
        <p:spPr>
          <a:xfrm>
            <a:off x="9628687" y="2273402"/>
            <a:ext cx="2440680" cy="1077218"/>
          </a:xfrm>
          <a:prstGeom prst="rect">
            <a:avLst/>
          </a:prstGeom>
          <a:noFill/>
        </p:spPr>
        <p:txBody>
          <a:bodyPr wrap="square" rtlCol="0">
            <a:spAutoFit/>
          </a:bodyPr>
          <a:lstStyle>
            <a:defPPr>
              <a:defRPr lang="sv-SE"/>
            </a:defPPr>
            <a:lvl1pPr>
              <a:defRPr sz="1600">
                <a:latin typeface="Segoe UI Semilight" panose="020B0402040204020203" pitchFamily="34" charset="0"/>
                <a:cs typeface="Segoe UI Semilight" panose="020B0402040204020203" pitchFamily="34" charset="0"/>
              </a:defRPr>
            </a:lvl1pPr>
          </a:lstStyle>
          <a:p>
            <a:pPr algn="ctr"/>
            <a:r>
              <a:rPr lang="sv-SE" dirty="0">
                <a:solidFill>
                  <a:srgbClr val="002060"/>
                </a:solidFill>
                <a:latin typeface="+mn-lt"/>
              </a:rPr>
              <a:t>Answer: upsteam valve</a:t>
            </a:r>
          </a:p>
          <a:p>
            <a:pPr algn="ctr"/>
            <a:r>
              <a:rPr lang="sv-SE" dirty="0">
                <a:solidFill>
                  <a:srgbClr val="002060"/>
                </a:solidFill>
                <a:latin typeface="+mn-lt"/>
              </a:rPr>
              <a:t>When level increases,</a:t>
            </a:r>
          </a:p>
          <a:p>
            <a:pPr algn="ctr"/>
            <a:r>
              <a:rPr lang="sv-SE" dirty="0">
                <a:solidFill>
                  <a:srgbClr val="002060"/>
                </a:solidFill>
                <a:latin typeface="+mn-lt"/>
              </a:rPr>
              <a:t> the controller closes the valve</a:t>
            </a:r>
            <a:endParaRPr lang="en-US" dirty="0">
              <a:solidFill>
                <a:srgbClr val="002060"/>
              </a:solidFill>
              <a:latin typeface="+mn-lt"/>
            </a:endParaRPr>
          </a:p>
        </p:txBody>
      </p:sp>
      <p:sp>
        <p:nvSpPr>
          <p:cNvPr id="45" name="TextBox 44">
            <a:extLst>
              <a:ext uri="{FF2B5EF4-FFF2-40B4-BE49-F238E27FC236}">
                <a16:creationId xmlns:a16="http://schemas.microsoft.com/office/drawing/2014/main" id="{0C32F045-9EBE-5C50-B80F-C695A9BE6ACB}"/>
              </a:ext>
            </a:extLst>
          </p:cNvPr>
          <p:cNvSpPr txBox="1"/>
          <p:nvPr/>
        </p:nvSpPr>
        <p:spPr>
          <a:xfrm>
            <a:off x="1981265" y="6323598"/>
            <a:ext cx="3360756" cy="338554"/>
          </a:xfrm>
          <a:prstGeom prst="rect">
            <a:avLst/>
          </a:prstGeom>
          <a:noFill/>
        </p:spPr>
        <p:txBody>
          <a:bodyPr wrap="square" rtlCol="0">
            <a:spAutoFit/>
          </a:bodyPr>
          <a:lstStyle/>
          <a:p>
            <a:r>
              <a:rPr lang="nb-NO" sz="1600" dirty="0" err="1">
                <a:solidFill>
                  <a:schemeClr val="bg1">
                    <a:lumMod val="50000"/>
                  </a:schemeClr>
                </a:solidFill>
              </a:rPr>
              <a:t>Example</a:t>
            </a:r>
            <a:r>
              <a:rPr lang="nb-NO" sz="1600" dirty="0">
                <a:solidFill>
                  <a:schemeClr val="bg1">
                    <a:lumMod val="50000"/>
                  </a:schemeClr>
                </a:solidFill>
              </a:rPr>
              <a:t> from K. </a:t>
            </a:r>
            <a:r>
              <a:rPr lang="nb-NO" sz="1600" dirty="0" err="1">
                <a:solidFill>
                  <a:schemeClr val="bg1">
                    <a:lumMod val="50000"/>
                  </a:schemeClr>
                </a:solidFill>
              </a:rPr>
              <a:t>Forsman</a:t>
            </a:r>
            <a:r>
              <a:rPr lang="nb-NO" sz="1600" dirty="0">
                <a:solidFill>
                  <a:schemeClr val="bg1">
                    <a:lumMod val="50000"/>
                  </a:schemeClr>
                </a:solidFill>
              </a:rPr>
              <a:t> (Perstorp</a:t>
            </a:r>
            <a:r>
              <a:rPr lang="nb-NO" sz="1400" dirty="0">
                <a:solidFill>
                  <a:schemeClr val="bg1">
                    <a:lumMod val="50000"/>
                  </a:schemeClr>
                </a:solidFill>
              </a:rPr>
              <a:t>)</a:t>
            </a:r>
          </a:p>
        </p:txBody>
      </p:sp>
      <p:sp>
        <p:nvSpPr>
          <p:cNvPr id="46" name="TextBox 45">
            <a:extLst>
              <a:ext uri="{FF2B5EF4-FFF2-40B4-BE49-F238E27FC236}">
                <a16:creationId xmlns:a16="http://schemas.microsoft.com/office/drawing/2014/main" id="{AF7806B8-57C8-4998-8009-267EF4DF1FE3}"/>
              </a:ext>
            </a:extLst>
          </p:cNvPr>
          <p:cNvSpPr txBox="1"/>
          <p:nvPr/>
        </p:nvSpPr>
        <p:spPr>
          <a:xfrm>
            <a:off x="6191442" y="4381233"/>
            <a:ext cx="4068614" cy="1446550"/>
          </a:xfrm>
          <a:prstGeom prst="rect">
            <a:avLst/>
          </a:prstGeom>
          <a:solidFill>
            <a:schemeClr val="bg1"/>
          </a:solidFill>
        </p:spPr>
        <p:txBody>
          <a:bodyPr wrap="square" rtlCol="0">
            <a:spAutoFit/>
          </a:bodyPr>
          <a:lstStyle/>
          <a:p>
            <a:r>
              <a:rPr lang="nb-NO" sz="2400" dirty="0" err="1">
                <a:solidFill>
                  <a:srgbClr val="002060"/>
                </a:solidFill>
                <a:sym typeface="Wingdings" panose="05000000000000000000" pitchFamily="2" charset="2"/>
              </a:rPr>
              <a:t>Process</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causality</a:t>
            </a:r>
            <a:r>
              <a:rPr lang="nb-NO" sz="2400" dirty="0">
                <a:solidFill>
                  <a:srgbClr val="002060"/>
                </a:solidFill>
                <a:sym typeface="Wingdings" panose="05000000000000000000" pitchFamily="2" charset="2"/>
              </a:rPr>
              <a:t> and </a:t>
            </a:r>
            <a:r>
              <a:rPr lang="nb-NO" sz="2400" dirty="0" err="1">
                <a:solidFill>
                  <a:srgbClr val="002060"/>
                </a:solidFill>
                <a:sym typeface="Wingdings" panose="05000000000000000000" pitchFamily="2" charset="2"/>
              </a:rPr>
              <a:t>root</a:t>
            </a:r>
            <a:r>
              <a:rPr lang="nb-NO" sz="2400" dirty="0">
                <a:solidFill>
                  <a:srgbClr val="002060"/>
                </a:solidFill>
                <a:sym typeface="Wingdings" panose="05000000000000000000" pitchFamily="2" charset="2"/>
              </a:rPr>
              <a:t> </a:t>
            </a:r>
            <a:r>
              <a:rPr lang="nb-NO" sz="2400" dirty="0" err="1">
                <a:solidFill>
                  <a:srgbClr val="002060"/>
                </a:solidFill>
                <a:sym typeface="Wingdings" panose="05000000000000000000" pitchFamily="2" charset="2"/>
              </a:rPr>
              <a:t>causec</a:t>
            </a:r>
            <a:r>
              <a:rPr lang="nb-NO" sz="2400" dirty="0" err="1">
                <a:solidFill>
                  <a:srgbClr val="002060"/>
                </a:solidFill>
              </a:rPr>
              <a:t>losed-loop</a:t>
            </a:r>
            <a:r>
              <a:rPr lang="nb-NO" sz="2400" dirty="0">
                <a:solidFill>
                  <a:srgbClr val="002060"/>
                </a:solidFill>
              </a:rPr>
              <a:t> </a:t>
            </a:r>
            <a:r>
              <a:rPr lang="nb-NO" sz="2400" dirty="0" err="1">
                <a:solidFill>
                  <a:srgbClr val="002060"/>
                </a:solidFill>
              </a:rPr>
              <a:t>behaviour</a:t>
            </a:r>
            <a:r>
              <a:rPr lang="nb-NO" sz="2400" dirty="0">
                <a:solidFill>
                  <a:srgbClr val="002060"/>
                </a:solidFill>
              </a:rPr>
              <a:t>:</a:t>
            </a:r>
          </a:p>
          <a:p>
            <a:pPr marL="342900" indent="-342900">
              <a:buFont typeface="Arial" panose="020B0604020202020204" pitchFamily="34" charset="0"/>
              <a:buChar char="•"/>
            </a:pPr>
            <a:r>
              <a:rPr lang="nb-NO" sz="2000" dirty="0" err="1">
                <a:solidFill>
                  <a:srgbClr val="002060"/>
                </a:solidFill>
              </a:rPr>
              <a:t>knowledge-based</a:t>
            </a:r>
            <a:endParaRPr lang="nb-NO" sz="2000" dirty="0">
              <a:solidFill>
                <a:srgbClr val="002060"/>
              </a:solidFill>
            </a:endParaRPr>
          </a:p>
          <a:p>
            <a:pPr marL="342900" indent="-342900">
              <a:buFont typeface="Arial" panose="020B0604020202020204" pitchFamily="34" charset="0"/>
              <a:buChar char="•"/>
            </a:pPr>
            <a:r>
              <a:rPr lang="nb-NO" sz="2000" dirty="0">
                <a:solidFill>
                  <a:srgbClr val="002060"/>
                </a:solidFill>
              </a:rPr>
              <a:t>data-</a:t>
            </a:r>
            <a:r>
              <a:rPr lang="nb-NO" sz="2000" dirty="0" err="1">
                <a:solidFill>
                  <a:srgbClr val="002060"/>
                </a:solidFill>
              </a:rPr>
              <a:t>based</a:t>
            </a:r>
            <a:endParaRPr lang="nb-NO" sz="2000" dirty="0">
              <a:solidFill>
                <a:srgbClr val="002060"/>
              </a:solidFill>
            </a:endParaRPr>
          </a:p>
        </p:txBody>
      </p:sp>
      <p:sp>
        <p:nvSpPr>
          <p:cNvPr id="47" name="TextBox 46">
            <a:extLst>
              <a:ext uri="{FF2B5EF4-FFF2-40B4-BE49-F238E27FC236}">
                <a16:creationId xmlns:a16="http://schemas.microsoft.com/office/drawing/2014/main" id="{314C14B8-F686-FE24-2BF7-576D9B663C67}"/>
              </a:ext>
            </a:extLst>
          </p:cNvPr>
          <p:cNvSpPr txBox="1"/>
          <p:nvPr/>
        </p:nvSpPr>
        <p:spPr>
          <a:xfrm>
            <a:off x="6598678" y="5955962"/>
            <a:ext cx="2961208" cy="523220"/>
          </a:xfrm>
          <a:prstGeom prst="rect">
            <a:avLst/>
          </a:prstGeom>
          <a:solidFill>
            <a:schemeClr val="bg1"/>
          </a:solidFill>
        </p:spPr>
        <p:txBody>
          <a:bodyPr wrap="square" rtlCol="0">
            <a:spAutoFit/>
          </a:bodyPr>
          <a:lstStyle/>
          <a:p>
            <a:r>
              <a:rPr lang="nb-NO" sz="1400" dirty="0" err="1">
                <a:solidFill>
                  <a:schemeClr val="bg1">
                    <a:lumMod val="50000"/>
                  </a:schemeClr>
                </a:solidFill>
              </a:rPr>
              <a:t>Peretzki</a:t>
            </a:r>
            <a:r>
              <a:rPr lang="nb-NO" sz="1400" dirty="0">
                <a:solidFill>
                  <a:schemeClr val="bg1">
                    <a:lumMod val="50000"/>
                  </a:schemeClr>
                </a:solidFill>
              </a:rPr>
              <a:t> et al. 2012. </a:t>
            </a:r>
            <a:r>
              <a:rPr lang="en-US" sz="1400" dirty="0">
                <a:solidFill>
                  <a:schemeClr val="bg1">
                    <a:lumMod val="50000"/>
                  </a:schemeClr>
                </a:solidFill>
              </a:rPr>
              <a:t>Data Mining of Historic Data for Process Identification</a:t>
            </a:r>
            <a:endParaRPr lang="nb-NO" sz="1400" dirty="0">
              <a:solidFill>
                <a:schemeClr val="bg1">
                  <a:lumMod val="50000"/>
                </a:schemeClr>
              </a:solidFill>
            </a:endParaRPr>
          </a:p>
        </p:txBody>
      </p:sp>
    </p:spTree>
    <p:extLst>
      <p:ext uri="{BB962C8B-B14F-4D97-AF65-F5344CB8AC3E}">
        <p14:creationId xmlns:p14="http://schemas.microsoft.com/office/powerpoint/2010/main" val="42197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4" grpId="0"/>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342D9DB-14BA-7B4C-4BC4-5CE810ED5945}"/>
              </a:ext>
            </a:extLst>
          </p:cNvPr>
          <p:cNvPicPr>
            <a:picLocks noChangeAspect="1"/>
          </p:cNvPicPr>
          <p:nvPr/>
        </p:nvPicPr>
        <p:blipFill rotWithShape="1">
          <a:blip r:embed="rId2">
            <a:extLst>
              <a:ext uri="{28A0092B-C50C-407E-A947-70E740481C1C}">
                <a14:useLocalDpi xmlns:a14="http://schemas.microsoft.com/office/drawing/2010/main" val="0"/>
              </a:ext>
            </a:extLst>
          </a:blip>
          <a:srcRect l="21899" t="21777" r="17822" b="3259"/>
          <a:stretch/>
        </p:blipFill>
        <p:spPr>
          <a:xfrm>
            <a:off x="2581275" y="342252"/>
            <a:ext cx="8660765" cy="6444628"/>
          </a:xfrm>
          <a:prstGeom prst="rect">
            <a:avLst/>
          </a:prstGeom>
        </p:spPr>
      </p:pic>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a:xfrm>
            <a:off x="568411" y="342252"/>
            <a:ext cx="10515600" cy="1325563"/>
          </a:xfrm>
        </p:spPr>
        <p:txBody>
          <a:bodyPr/>
          <a:lstStyle/>
          <a:p>
            <a:r>
              <a:rPr lang="nb-NO" dirty="0">
                <a:solidFill>
                  <a:srgbClr val="002060"/>
                </a:solidFill>
              </a:rPr>
              <a:t>Scope</a:t>
            </a:r>
          </a:p>
        </p:txBody>
      </p:sp>
      <p:sp>
        <p:nvSpPr>
          <p:cNvPr id="11" name="Date Placeholder 10">
            <a:extLst>
              <a:ext uri="{FF2B5EF4-FFF2-40B4-BE49-F238E27FC236}">
                <a16:creationId xmlns:a16="http://schemas.microsoft.com/office/drawing/2014/main" id="{B819D75F-BF41-ADE3-8CA2-32CBE26C43F8}"/>
              </a:ext>
            </a:extLst>
          </p:cNvPr>
          <p:cNvSpPr>
            <a:spLocks noGrp="1"/>
          </p:cNvSpPr>
          <p:nvPr>
            <p:ph type="dt" sz="half" idx="10"/>
          </p:nvPr>
        </p:nvSpPr>
        <p:spPr/>
        <p:txBody>
          <a:bodyPr/>
          <a:lstStyle/>
          <a:p>
            <a:r>
              <a:rPr lang="nb-NO"/>
              <a:t>24.02.2023</a:t>
            </a:r>
          </a:p>
        </p:txBody>
      </p:sp>
      <p:sp>
        <p:nvSpPr>
          <p:cNvPr id="13" name="Slide Number Placeholder 12">
            <a:extLst>
              <a:ext uri="{FF2B5EF4-FFF2-40B4-BE49-F238E27FC236}">
                <a16:creationId xmlns:a16="http://schemas.microsoft.com/office/drawing/2014/main" id="{AA567884-8D97-89C8-37AD-64AF966320EC}"/>
              </a:ext>
            </a:extLst>
          </p:cNvPr>
          <p:cNvSpPr>
            <a:spLocks noGrp="1"/>
          </p:cNvSpPr>
          <p:nvPr>
            <p:ph type="sldNum" sz="quarter" idx="12"/>
          </p:nvPr>
        </p:nvSpPr>
        <p:spPr/>
        <p:txBody>
          <a:bodyPr/>
          <a:lstStyle/>
          <a:p>
            <a:fld id="{7075B4FF-203D-460B-8799-D4FF70763991}" type="slidenum">
              <a:rPr lang="nb-NO" smtClean="0"/>
              <a:t>2</a:t>
            </a:fld>
            <a:endParaRPr lang="nb-NO"/>
          </a:p>
        </p:txBody>
      </p:sp>
    </p:spTree>
    <p:extLst>
      <p:ext uri="{BB962C8B-B14F-4D97-AF65-F5344CB8AC3E}">
        <p14:creationId xmlns:p14="http://schemas.microsoft.com/office/powerpoint/2010/main" val="300482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3600" dirty="0" err="1">
                <a:solidFill>
                  <a:srgbClr val="002060"/>
                </a:solidFill>
              </a:rPr>
              <a:t>Process</a:t>
            </a:r>
            <a:r>
              <a:rPr lang="nb-NO" sz="3600" dirty="0">
                <a:solidFill>
                  <a:srgbClr val="002060"/>
                </a:solidFill>
              </a:rPr>
              <a:t> data </a:t>
            </a:r>
            <a:r>
              <a:rPr lang="nb-NO" sz="3600" dirty="0" err="1">
                <a:solidFill>
                  <a:srgbClr val="002060"/>
                </a:solidFill>
              </a:rPr>
              <a:t>challenges</a:t>
            </a:r>
            <a:r>
              <a:rPr lang="nb-NO" sz="3600" dirty="0">
                <a:solidFill>
                  <a:srgbClr val="002060"/>
                </a:solidFill>
              </a:rPr>
              <a:t>: data </a:t>
            </a:r>
            <a:r>
              <a:rPr lang="nb-NO" sz="3600" dirty="0" err="1">
                <a:solidFill>
                  <a:srgbClr val="002060"/>
                </a:solidFill>
              </a:rPr>
              <a:t>volume</a:t>
            </a:r>
            <a:r>
              <a:rPr lang="nb-NO" sz="3600" dirty="0">
                <a:solidFill>
                  <a:srgbClr val="002060"/>
                </a:solidFill>
              </a:rPr>
              <a:t> and </a:t>
            </a:r>
            <a:r>
              <a:rPr lang="nb-NO" sz="3600" dirty="0" err="1">
                <a:solidFill>
                  <a:srgbClr val="002060"/>
                </a:solidFill>
              </a:rPr>
              <a:t>variance</a:t>
            </a:r>
            <a:endParaRPr lang="nb-NO" sz="36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20</a:t>
            </a:fld>
            <a:endParaRPr lang="nb-NO"/>
          </a:p>
        </p:txBody>
      </p:sp>
      <p:sp>
        <p:nvSpPr>
          <p:cNvPr id="10" name="TextBox 9">
            <a:extLst>
              <a:ext uri="{FF2B5EF4-FFF2-40B4-BE49-F238E27FC236}">
                <a16:creationId xmlns:a16="http://schemas.microsoft.com/office/drawing/2014/main" id="{DEDC2D00-48F7-3A39-362E-FEBFE7D9283F}"/>
              </a:ext>
            </a:extLst>
          </p:cNvPr>
          <p:cNvSpPr txBox="1"/>
          <p:nvPr/>
        </p:nvSpPr>
        <p:spPr>
          <a:xfrm>
            <a:off x="817457" y="1690688"/>
            <a:ext cx="1459438" cy="584775"/>
          </a:xfrm>
          <a:prstGeom prst="rect">
            <a:avLst/>
          </a:prstGeom>
          <a:noFill/>
        </p:spPr>
        <p:txBody>
          <a:bodyPr wrap="none" rtlCol="0">
            <a:spAutoFit/>
          </a:bodyPr>
          <a:lstStyle/>
          <a:p>
            <a:r>
              <a:rPr lang="nb-NO" sz="3200" dirty="0">
                <a:solidFill>
                  <a:srgbClr val="002060"/>
                </a:solidFill>
              </a:rPr>
              <a:t>Volume</a:t>
            </a:r>
          </a:p>
        </p:txBody>
      </p:sp>
      <p:cxnSp>
        <p:nvCxnSpPr>
          <p:cNvPr id="13" name="Straight Arrow Connector 12">
            <a:extLst>
              <a:ext uri="{FF2B5EF4-FFF2-40B4-BE49-F238E27FC236}">
                <a16:creationId xmlns:a16="http://schemas.microsoft.com/office/drawing/2014/main" id="{848EA127-9E0C-CF67-8069-25BAFBC8DFCF}"/>
              </a:ext>
            </a:extLst>
          </p:cNvPr>
          <p:cNvCxnSpPr>
            <a:cxnSpLocks/>
          </p:cNvCxnSpPr>
          <p:nvPr/>
        </p:nvCxnSpPr>
        <p:spPr>
          <a:xfrm>
            <a:off x="2952750" y="6619878"/>
            <a:ext cx="6934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F147445-74A4-05E7-6AD7-7E241A9125FD}"/>
              </a:ext>
            </a:extLst>
          </p:cNvPr>
          <p:cNvCxnSpPr>
            <a:cxnSpLocks/>
          </p:cNvCxnSpPr>
          <p:nvPr/>
        </p:nvCxnSpPr>
        <p:spPr>
          <a:xfrm flipV="1">
            <a:off x="2431827" y="1467366"/>
            <a:ext cx="0" cy="5152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3" name="Content Placeholder 22" descr="Chart, scatter chart&#10;&#10;Description automatically generated">
            <a:extLst>
              <a:ext uri="{FF2B5EF4-FFF2-40B4-BE49-F238E27FC236}">
                <a16:creationId xmlns:a16="http://schemas.microsoft.com/office/drawing/2014/main" id="{A0DB1BD7-B0F2-10B0-FAD3-50B0AEC1F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79520"/>
            <a:ext cx="3657607" cy="2743206"/>
          </a:xfrm>
        </p:spPr>
      </p:pic>
      <p:pic>
        <p:nvPicPr>
          <p:cNvPr id="25" name="Picture 24" descr="Chart, scatter chart&#10;&#10;Description automatically generated">
            <a:extLst>
              <a:ext uri="{FF2B5EF4-FFF2-40B4-BE49-F238E27FC236}">
                <a16:creationId xmlns:a16="http://schemas.microsoft.com/office/drawing/2014/main" id="{7D303E97-2E1F-1DC5-063D-0A02FC71E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235" y="1279520"/>
            <a:ext cx="3657607" cy="2743206"/>
          </a:xfrm>
          <a:prstGeom prst="rect">
            <a:avLst/>
          </a:prstGeom>
        </p:spPr>
      </p:pic>
      <p:pic>
        <p:nvPicPr>
          <p:cNvPr id="27" name="Picture 26" descr="Chart, scatter chart&#10;&#10;Description automatically generated">
            <a:extLst>
              <a:ext uri="{FF2B5EF4-FFF2-40B4-BE49-F238E27FC236}">
                <a16:creationId xmlns:a16="http://schemas.microsoft.com/office/drawing/2014/main" id="{7DA5069C-204C-27E0-E239-3AFA02942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749669"/>
            <a:ext cx="3657607" cy="2743206"/>
          </a:xfrm>
          <a:prstGeom prst="rect">
            <a:avLst/>
          </a:prstGeom>
        </p:spPr>
      </p:pic>
      <p:pic>
        <p:nvPicPr>
          <p:cNvPr id="29" name="Picture 28" descr="Chart, scatter chart&#10;&#10;Description automatically generated">
            <a:extLst>
              <a:ext uri="{FF2B5EF4-FFF2-40B4-BE49-F238E27FC236}">
                <a16:creationId xmlns:a16="http://schemas.microsoft.com/office/drawing/2014/main" id="{453664DB-B0BA-708F-C563-1FDE7F849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521" y="3775076"/>
            <a:ext cx="3657607" cy="2743206"/>
          </a:xfrm>
          <a:prstGeom prst="rect">
            <a:avLst/>
          </a:prstGeom>
        </p:spPr>
      </p:pic>
      <p:sp>
        <p:nvSpPr>
          <p:cNvPr id="33" name="TextBox 32">
            <a:extLst>
              <a:ext uri="{FF2B5EF4-FFF2-40B4-BE49-F238E27FC236}">
                <a16:creationId xmlns:a16="http://schemas.microsoft.com/office/drawing/2014/main" id="{0BAFE58C-EE29-A979-420D-C88119783216}"/>
              </a:ext>
            </a:extLst>
          </p:cNvPr>
          <p:cNvSpPr txBox="1"/>
          <p:nvPr/>
        </p:nvSpPr>
        <p:spPr>
          <a:xfrm>
            <a:off x="9629770" y="6072123"/>
            <a:ext cx="1618969" cy="584775"/>
          </a:xfrm>
          <a:prstGeom prst="rect">
            <a:avLst/>
          </a:prstGeom>
          <a:noFill/>
        </p:spPr>
        <p:txBody>
          <a:bodyPr wrap="none" rtlCol="0">
            <a:spAutoFit/>
          </a:bodyPr>
          <a:lstStyle/>
          <a:p>
            <a:r>
              <a:rPr lang="nb-NO" sz="3200" dirty="0" err="1">
                <a:solidFill>
                  <a:srgbClr val="002060"/>
                </a:solidFill>
              </a:rPr>
              <a:t>Variance</a:t>
            </a:r>
            <a:endParaRPr lang="nb-NO" sz="3200" dirty="0">
              <a:solidFill>
                <a:srgbClr val="002060"/>
              </a:solidFill>
            </a:endParaRPr>
          </a:p>
        </p:txBody>
      </p:sp>
      <p:sp>
        <p:nvSpPr>
          <p:cNvPr id="4" name="TextBox 3">
            <a:extLst>
              <a:ext uri="{FF2B5EF4-FFF2-40B4-BE49-F238E27FC236}">
                <a16:creationId xmlns:a16="http://schemas.microsoft.com/office/drawing/2014/main" id="{3CE2AF7A-6946-C8B5-4EAC-CFAB4CEBE367}"/>
              </a:ext>
            </a:extLst>
          </p:cNvPr>
          <p:cNvSpPr txBox="1"/>
          <p:nvPr/>
        </p:nvSpPr>
        <p:spPr>
          <a:xfrm>
            <a:off x="4311668" y="4666318"/>
            <a:ext cx="4540232" cy="523220"/>
          </a:xfrm>
          <a:prstGeom prst="rect">
            <a:avLst/>
          </a:prstGeom>
          <a:noFill/>
        </p:spPr>
        <p:txBody>
          <a:bodyPr wrap="square">
            <a:spAutoFit/>
          </a:bodyPr>
          <a:lstStyle/>
          <a:p>
            <a:r>
              <a:rPr lang="nb-NO" sz="2800" dirty="0">
                <a:solidFill>
                  <a:srgbClr val="002060"/>
                </a:solidFill>
              </a:rPr>
              <a:t>Best for </a:t>
            </a:r>
            <a:r>
              <a:rPr lang="nb-NO" sz="2800" dirty="0" err="1">
                <a:solidFill>
                  <a:srgbClr val="002060"/>
                </a:solidFill>
              </a:rPr>
              <a:t>supervised</a:t>
            </a:r>
            <a:r>
              <a:rPr lang="nb-NO" sz="2800" dirty="0">
                <a:solidFill>
                  <a:srgbClr val="002060"/>
                </a:solidFill>
              </a:rPr>
              <a:t> </a:t>
            </a:r>
            <a:r>
              <a:rPr lang="nb-NO" sz="2800" dirty="0" err="1">
                <a:solidFill>
                  <a:srgbClr val="002060"/>
                </a:solidFill>
              </a:rPr>
              <a:t>learning</a:t>
            </a:r>
            <a:endParaRPr lang="nb-NO" sz="2800" dirty="0">
              <a:solidFill>
                <a:srgbClr val="002060"/>
              </a:solidFill>
            </a:endParaRPr>
          </a:p>
        </p:txBody>
      </p:sp>
    </p:spTree>
    <p:extLst>
      <p:ext uri="{BB962C8B-B14F-4D97-AF65-F5344CB8AC3E}">
        <p14:creationId xmlns:p14="http://schemas.microsoft.com/office/powerpoint/2010/main" val="16344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3600" dirty="0" err="1">
                <a:solidFill>
                  <a:srgbClr val="002060"/>
                </a:solidFill>
              </a:rPr>
              <a:t>Process</a:t>
            </a:r>
            <a:r>
              <a:rPr lang="nb-NO" sz="3600" dirty="0">
                <a:solidFill>
                  <a:srgbClr val="002060"/>
                </a:solidFill>
              </a:rPr>
              <a:t> data </a:t>
            </a:r>
            <a:r>
              <a:rPr lang="nb-NO" sz="3600" dirty="0" err="1">
                <a:solidFill>
                  <a:srgbClr val="002060"/>
                </a:solidFill>
              </a:rPr>
              <a:t>challenges</a:t>
            </a:r>
            <a:r>
              <a:rPr lang="nb-NO" sz="3600" dirty="0">
                <a:solidFill>
                  <a:srgbClr val="002060"/>
                </a:solidFill>
              </a:rPr>
              <a:t>: data </a:t>
            </a:r>
            <a:r>
              <a:rPr lang="nb-NO" sz="3600" dirty="0" err="1">
                <a:solidFill>
                  <a:srgbClr val="002060"/>
                </a:solidFill>
              </a:rPr>
              <a:t>volume</a:t>
            </a:r>
            <a:r>
              <a:rPr lang="nb-NO" sz="3600" dirty="0">
                <a:solidFill>
                  <a:srgbClr val="002060"/>
                </a:solidFill>
              </a:rPr>
              <a:t> and </a:t>
            </a:r>
            <a:r>
              <a:rPr lang="nb-NO" sz="3600" dirty="0" err="1">
                <a:solidFill>
                  <a:srgbClr val="002060"/>
                </a:solidFill>
              </a:rPr>
              <a:t>variance</a:t>
            </a:r>
            <a:endParaRPr lang="nb-NO" sz="36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21</a:t>
            </a:fld>
            <a:endParaRPr lang="nb-NO"/>
          </a:p>
        </p:txBody>
      </p:sp>
      <p:sp>
        <p:nvSpPr>
          <p:cNvPr id="10" name="TextBox 9">
            <a:extLst>
              <a:ext uri="{FF2B5EF4-FFF2-40B4-BE49-F238E27FC236}">
                <a16:creationId xmlns:a16="http://schemas.microsoft.com/office/drawing/2014/main" id="{DEDC2D00-48F7-3A39-362E-FEBFE7D9283F}"/>
              </a:ext>
            </a:extLst>
          </p:cNvPr>
          <p:cNvSpPr txBox="1"/>
          <p:nvPr/>
        </p:nvSpPr>
        <p:spPr>
          <a:xfrm>
            <a:off x="817457" y="1690688"/>
            <a:ext cx="1459438" cy="584775"/>
          </a:xfrm>
          <a:prstGeom prst="rect">
            <a:avLst/>
          </a:prstGeom>
          <a:noFill/>
        </p:spPr>
        <p:txBody>
          <a:bodyPr wrap="none" rtlCol="0">
            <a:spAutoFit/>
          </a:bodyPr>
          <a:lstStyle/>
          <a:p>
            <a:r>
              <a:rPr lang="nb-NO" sz="3200" dirty="0">
                <a:solidFill>
                  <a:srgbClr val="002060"/>
                </a:solidFill>
              </a:rPr>
              <a:t>Volume</a:t>
            </a:r>
          </a:p>
        </p:txBody>
      </p:sp>
      <p:cxnSp>
        <p:nvCxnSpPr>
          <p:cNvPr id="13" name="Straight Arrow Connector 12">
            <a:extLst>
              <a:ext uri="{FF2B5EF4-FFF2-40B4-BE49-F238E27FC236}">
                <a16:creationId xmlns:a16="http://schemas.microsoft.com/office/drawing/2014/main" id="{848EA127-9E0C-CF67-8069-25BAFBC8DFCF}"/>
              </a:ext>
            </a:extLst>
          </p:cNvPr>
          <p:cNvCxnSpPr>
            <a:cxnSpLocks/>
          </p:cNvCxnSpPr>
          <p:nvPr/>
        </p:nvCxnSpPr>
        <p:spPr>
          <a:xfrm>
            <a:off x="2952750" y="6619878"/>
            <a:ext cx="6934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F147445-74A4-05E7-6AD7-7E241A9125FD}"/>
              </a:ext>
            </a:extLst>
          </p:cNvPr>
          <p:cNvCxnSpPr>
            <a:cxnSpLocks/>
          </p:cNvCxnSpPr>
          <p:nvPr/>
        </p:nvCxnSpPr>
        <p:spPr>
          <a:xfrm flipV="1">
            <a:off x="2431827" y="1467366"/>
            <a:ext cx="0" cy="5152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Chart, scatter chart&#10;&#10;Description automatically generated">
            <a:extLst>
              <a:ext uri="{FF2B5EF4-FFF2-40B4-BE49-F238E27FC236}">
                <a16:creationId xmlns:a16="http://schemas.microsoft.com/office/drawing/2014/main" id="{7D303E97-2E1F-1DC5-063D-0A02FC71E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235" y="1279520"/>
            <a:ext cx="3657607" cy="2743206"/>
          </a:xfrm>
          <a:prstGeom prst="rect">
            <a:avLst/>
          </a:prstGeom>
        </p:spPr>
      </p:pic>
      <p:sp>
        <p:nvSpPr>
          <p:cNvPr id="33" name="TextBox 32">
            <a:extLst>
              <a:ext uri="{FF2B5EF4-FFF2-40B4-BE49-F238E27FC236}">
                <a16:creationId xmlns:a16="http://schemas.microsoft.com/office/drawing/2014/main" id="{0BAFE58C-EE29-A979-420D-C88119783216}"/>
              </a:ext>
            </a:extLst>
          </p:cNvPr>
          <p:cNvSpPr txBox="1"/>
          <p:nvPr/>
        </p:nvSpPr>
        <p:spPr>
          <a:xfrm>
            <a:off x="9629770" y="6072123"/>
            <a:ext cx="1618969" cy="584775"/>
          </a:xfrm>
          <a:prstGeom prst="rect">
            <a:avLst/>
          </a:prstGeom>
          <a:noFill/>
        </p:spPr>
        <p:txBody>
          <a:bodyPr wrap="none" rtlCol="0">
            <a:spAutoFit/>
          </a:bodyPr>
          <a:lstStyle/>
          <a:p>
            <a:r>
              <a:rPr lang="nb-NO" sz="3200" dirty="0" err="1">
                <a:solidFill>
                  <a:srgbClr val="002060"/>
                </a:solidFill>
              </a:rPr>
              <a:t>Variance</a:t>
            </a:r>
            <a:endParaRPr lang="nb-NO" sz="3200" dirty="0">
              <a:solidFill>
                <a:srgbClr val="002060"/>
              </a:solidFill>
            </a:endParaRPr>
          </a:p>
        </p:txBody>
      </p:sp>
      <p:sp>
        <p:nvSpPr>
          <p:cNvPr id="38" name="TextBox 37">
            <a:extLst>
              <a:ext uri="{FF2B5EF4-FFF2-40B4-BE49-F238E27FC236}">
                <a16:creationId xmlns:a16="http://schemas.microsoft.com/office/drawing/2014/main" id="{E7513EAF-A828-0B56-A068-B99C3FC5A83E}"/>
              </a:ext>
            </a:extLst>
          </p:cNvPr>
          <p:cNvSpPr txBox="1"/>
          <p:nvPr/>
        </p:nvSpPr>
        <p:spPr>
          <a:xfrm>
            <a:off x="2952750" y="4117741"/>
            <a:ext cx="9048747" cy="2246769"/>
          </a:xfrm>
          <a:prstGeom prst="rect">
            <a:avLst/>
          </a:prstGeom>
          <a:noFill/>
        </p:spPr>
        <p:txBody>
          <a:bodyPr wrap="square">
            <a:spAutoFit/>
          </a:bodyPr>
          <a:lstStyle/>
          <a:p>
            <a:r>
              <a:rPr lang="nb-NO" sz="2800" dirty="0" err="1">
                <a:solidFill>
                  <a:srgbClr val="002060"/>
                </a:solidFill>
              </a:rPr>
              <a:t>Want</a:t>
            </a:r>
            <a:r>
              <a:rPr lang="nb-NO" sz="2800" dirty="0">
                <a:solidFill>
                  <a:srgbClr val="002060"/>
                </a:solidFill>
              </a:rPr>
              <a:t> </a:t>
            </a:r>
            <a:r>
              <a:rPr lang="nb-NO" sz="2800" dirty="0" err="1">
                <a:solidFill>
                  <a:srgbClr val="002060"/>
                </a:solidFill>
              </a:rPr>
              <a:t>disturbance</a:t>
            </a:r>
            <a:r>
              <a:rPr lang="nb-NO" sz="2800" dirty="0">
                <a:solidFill>
                  <a:srgbClr val="002060"/>
                </a:solidFill>
              </a:rPr>
              <a:t> </a:t>
            </a:r>
            <a:r>
              <a:rPr lang="nb-NO" sz="2800" dirty="0" err="1">
                <a:solidFill>
                  <a:srgbClr val="002060"/>
                </a:solidFill>
              </a:rPr>
              <a:t>rejection</a:t>
            </a:r>
            <a:r>
              <a:rPr lang="nb-NO" sz="2800" dirty="0">
                <a:solidFill>
                  <a:srgbClr val="002060"/>
                </a:solidFill>
              </a:rPr>
              <a:t> by </a:t>
            </a:r>
            <a:r>
              <a:rPr lang="nb-NO" sz="2800" dirty="0" err="1">
                <a:solidFill>
                  <a:srgbClr val="002060"/>
                </a:solidFill>
              </a:rPr>
              <a:t>closed</a:t>
            </a:r>
            <a:r>
              <a:rPr lang="nb-NO" sz="2800" dirty="0">
                <a:solidFill>
                  <a:srgbClr val="002060"/>
                </a:solidFill>
              </a:rPr>
              <a:t>-loop </a:t>
            </a:r>
            <a:r>
              <a:rPr lang="nb-NO" sz="2800" dirty="0" err="1">
                <a:solidFill>
                  <a:srgbClr val="002060"/>
                </a:solidFill>
              </a:rPr>
              <a:t>control</a:t>
            </a:r>
            <a:endParaRPr lang="nb-NO" sz="2800" dirty="0">
              <a:solidFill>
                <a:srgbClr val="002060"/>
              </a:solidFill>
            </a:endParaRPr>
          </a:p>
          <a:p>
            <a:r>
              <a:rPr lang="nb-NO" sz="2800" dirty="0" err="1">
                <a:solidFill>
                  <a:srgbClr val="002060"/>
                </a:solidFill>
              </a:rPr>
              <a:t>Narrow</a:t>
            </a:r>
            <a:r>
              <a:rPr lang="nb-NO" sz="2800" dirty="0">
                <a:solidFill>
                  <a:srgbClr val="002060"/>
                </a:solidFill>
              </a:rPr>
              <a:t> operating regions to </a:t>
            </a:r>
            <a:r>
              <a:rPr lang="nb-NO" sz="2800" dirty="0" err="1">
                <a:solidFill>
                  <a:srgbClr val="002060"/>
                </a:solidFill>
              </a:rPr>
              <a:t>maximize</a:t>
            </a:r>
            <a:r>
              <a:rPr lang="nb-NO" sz="2800" dirty="0">
                <a:solidFill>
                  <a:srgbClr val="002060"/>
                </a:solidFill>
              </a:rPr>
              <a:t> </a:t>
            </a:r>
            <a:r>
              <a:rPr lang="nb-NO" sz="2800" dirty="0" err="1">
                <a:solidFill>
                  <a:srgbClr val="002060"/>
                </a:solidFill>
              </a:rPr>
              <a:t>yield</a:t>
            </a:r>
            <a:r>
              <a:rPr lang="nb-NO" sz="2800" dirty="0">
                <a:solidFill>
                  <a:srgbClr val="002060"/>
                </a:solidFill>
              </a:rPr>
              <a:t> and </a:t>
            </a:r>
            <a:r>
              <a:rPr lang="nb-NO" sz="2800" dirty="0" err="1">
                <a:solidFill>
                  <a:srgbClr val="002060"/>
                </a:solidFill>
              </a:rPr>
              <a:t>efficiency</a:t>
            </a:r>
            <a:endParaRPr lang="nb-NO" sz="2800" dirty="0">
              <a:solidFill>
                <a:srgbClr val="002060"/>
              </a:solidFill>
            </a:endParaRPr>
          </a:p>
          <a:p>
            <a:r>
              <a:rPr lang="nb-NO" sz="2800" dirty="0" err="1">
                <a:solidFill>
                  <a:srgbClr val="002060"/>
                </a:solidFill>
              </a:rPr>
              <a:t>Operation</a:t>
            </a:r>
            <a:r>
              <a:rPr lang="nb-NO" sz="2800" dirty="0">
                <a:solidFill>
                  <a:srgbClr val="002060"/>
                </a:solidFill>
              </a:rPr>
              <a:t> </a:t>
            </a:r>
            <a:r>
              <a:rPr lang="nb-NO" sz="2800" dirty="0" err="1">
                <a:solidFill>
                  <a:srgbClr val="002060"/>
                </a:solidFill>
              </a:rPr>
              <a:t>close</a:t>
            </a:r>
            <a:r>
              <a:rPr lang="nb-NO" sz="2800" dirty="0">
                <a:solidFill>
                  <a:srgbClr val="002060"/>
                </a:solidFill>
              </a:rPr>
              <a:t> to </a:t>
            </a:r>
            <a:r>
              <a:rPr lang="nb-NO" sz="2800" dirty="0" err="1">
                <a:solidFill>
                  <a:srgbClr val="002060"/>
                </a:solidFill>
              </a:rPr>
              <a:t>physical</a:t>
            </a:r>
            <a:r>
              <a:rPr lang="nb-NO" sz="2800" dirty="0">
                <a:solidFill>
                  <a:srgbClr val="002060"/>
                </a:solidFill>
              </a:rPr>
              <a:t> </a:t>
            </a:r>
            <a:r>
              <a:rPr lang="nb-NO" sz="2800" dirty="0" err="1">
                <a:solidFill>
                  <a:srgbClr val="002060"/>
                </a:solidFill>
              </a:rPr>
              <a:t>constraints</a:t>
            </a:r>
            <a:r>
              <a:rPr lang="nb-NO" sz="2800" dirty="0">
                <a:solidFill>
                  <a:srgbClr val="002060"/>
                </a:solidFill>
              </a:rPr>
              <a:t> (min/</a:t>
            </a:r>
            <a:r>
              <a:rPr lang="nb-NO" sz="2800" dirty="0" err="1">
                <a:solidFill>
                  <a:srgbClr val="002060"/>
                </a:solidFill>
              </a:rPr>
              <a:t>max</a:t>
            </a:r>
            <a:r>
              <a:rPr lang="nb-NO" sz="2800" dirty="0">
                <a:solidFill>
                  <a:srgbClr val="002060"/>
                </a:solidFill>
              </a:rPr>
              <a:t> </a:t>
            </a:r>
            <a:r>
              <a:rPr lang="nb-NO" sz="2800" dirty="0" err="1">
                <a:solidFill>
                  <a:srgbClr val="002060"/>
                </a:solidFill>
              </a:rPr>
              <a:t>of</a:t>
            </a:r>
            <a:r>
              <a:rPr lang="nb-NO" sz="2800" dirty="0">
                <a:solidFill>
                  <a:srgbClr val="002060"/>
                </a:solidFill>
              </a:rPr>
              <a:t> </a:t>
            </a:r>
            <a:r>
              <a:rPr lang="nb-NO" sz="2800" dirty="0" err="1">
                <a:solidFill>
                  <a:srgbClr val="002060"/>
                </a:solidFill>
              </a:rPr>
              <a:t>valves</a:t>
            </a:r>
            <a:r>
              <a:rPr lang="nb-NO" sz="2800" dirty="0">
                <a:solidFill>
                  <a:srgbClr val="002060"/>
                </a:solidFill>
              </a:rPr>
              <a:t>)</a:t>
            </a:r>
          </a:p>
          <a:p>
            <a:r>
              <a:rPr lang="nb-NO" sz="2800" dirty="0">
                <a:solidFill>
                  <a:srgbClr val="002060"/>
                </a:solidFill>
              </a:rPr>
              <a:t>Hardware </a:t>
            </a:r>
            <a:r>
              <a:rPr lang="nb-NO" sz="2800" dirty="0" err="1">
                <a:solidFill>
                  <a:srgbClr val="002060"/>
                </a:solidFill>
              </a:rPr>
              <a:t>limitations</a:t>
            </a:r>
            <a:r>
              <a:rPr lang="nb-NO" sz="2800" dirty="0">
                <a:solidFill>
                  <a:srgbClr val="002060"/>
                </a:solidFill>
              </a:rPr>
              <a:t> </a:t>
            </a:r>
          </a:p>
          <a:p>
            <a:endParaRPr lang="nb-NO" sz="2800" dirty="0">
              <a:solidFill>
                <a:srgbClr val="002060"/>
              </a:solidFill>
            </a:endParaRPr>
          </a:p>
        </p:txBody>
      </p:sp>
    </p:spTree>
    <p:extLst>
      <p:ext uri="{BB962C8B-B14F-4D97-AF65-F5344CB8AC3E}">
        <p14:creationId xmlns:p14="http://schemas.microsoft.com/office/powerpoint/2010/main" val="33025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3600" dirty="0" err="1">
                <a:solidFill>
                  <a:srgbClr val="002060"/>
                </a:solidFill>
              </a:rPr>
              <a:t>Process</a:t>
            </a:r>
            <a:r>
              <a:rPr lang="nb-NO" sz="3600" dirty="0">
                <a:solidFill>
                  <a:srgbClr val="002060"/>
                </a:solidFill>
              </a:rPr>
              <a:t> data </a:t>
            </a:r>
            <a:r>
              <a:rPr lang="nb-NO" sz="3600" dirty="0" err="1">
                <a:solidFill>
                  <a:srgbClr val="002060"/>
                </a:solidFill>
              </a:rPr>
              <a:t>challenges</a:t>
            </a:r>
            <a:r>
              <a:rPr lang="nb-NO" sz="3600" dirty="0">
                <a:solidFill>
                  <a:srgbClr val="002060"/>
                </a:solidFill>
              </a:rPr>
              <a:t>: data </a:t>
            </a:r>
            <a:r>
              <a:rPr lang="nb-NO" sz="3600" dirty="0" err="1">
                <a:solidFill>
                  <a:srgbClr val="002060"/>
                </a:solidFill>
              </a:rPr>
              <a:t>volume</a:t>
            </a:r>
            <a:r>
              <a:rPr lang="nb-NO" sz="3600" dirty="0">
                <a:solidFill>
                  <a:srgbClr val="002060"/>
                </a:solidFill>
              </a:rPr>
              <a:t> and </a:t>
            </a:r>
            <a:r>
              <a:rPr lang="nb-NO" sz="3600" dirty="0" err="1">
                <a:solidFill>
                  <a:srgbClr val="002060"/>
                </a:solidFill>
              </a:rPr>
              <a:t>variance</a:t>
            </a:r>
            <a:endParaRPr lang="nb-NO" sz="36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22</a:t>
            </a:fld>
            <a:endParaRPr lang="nb-NO"/>
          </a:p>
        </p:txBody>
      </p:sp>
      <p:pic>
        <p:nvPicPr>
          <p:cNvPr id="25" name="Picture 24" descr="Chart, scatter chart&#10;&#10;Description automatically generated">
            <a:extLst>
              <a:ext uri="{FF2B5EF4-FFF2-40B4-BE49-F238E27FC236}">
                <a16:creationId xmlns:a16="http://schemas.microsoft.com/office/drawing/2014/main" id="{7D303E97-2E1F-1DC5-063D-0A02FC71E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135" y="1280313"/>
            <a:ext cx="3657607" cy="2743206"/>
          </a:xfrm>
          <a:prstGeom prst="rect">
            <a:avLst/>
          </a:prstGeom>
        </p:spPr>
      </p:pic>
      <p:sp>
        <p:nvSpPr>
          <p:cNvPr id="7" name="TextBox 6">
            <a:extLst>
              <a:ext uri="{FF2B5EF4-FFF2-40B4-BE49-F238E27FC236}">
                <a16:creationId xmlns:a16="http://schemas.microsoft.com/office/drawing/2014/main" id="{F19A7FF3-76F4-1A2A-7E66-504B26A9B042}"/>
              </a:ext>
            </a:extLst>
          </p:cNvPr>
          <p:cNvSpPr txBox="1"/>
          <p:nvPr/>
        </p:nvSpPr>
        <p:spPr>
          <a:xfrm>
            <a:off x="533400" y="1536174"/>
            <a:ext cx="7861300" cy="5262979"/>
          </a:xfrm>
          <a:prstGeom prst="rect">
            <a:avLst/>
          </a:prstGeom>
          <a:noFill/>
        </p:spPr>
        <p:txBody>
          <a:bodyPr wrap="square">
            <a:spAutoFit/>
          </a:bodyPr>
          <a:lstStyle/>
          <a:p>
            <a:r>
              <a:rPr lang="nb-NO" sz="2400" dirty="0">
                <a:solidFill>
                  <a:srgbClr val="002060"/>
                </a:solidFill>
              </a:rPr>
              <a:t>Main </a:t>
            </a:r>
            <a:r>
              <a:rPr lang="nb-NO" sz="2400" dirty="0" err="1">
                <a:solidFill>
                  <a:srgbClr val="002060"/>
                </a:solidFill>
              </a:rPr>
              <a:t>challenges</a:t>
            </a:r>
            <a:r>
              <a:rPr lang="nb-NO" sz="2400" dirty="0">
                <a:solidFill>
                  <a:srgbClr val="002060"/>
                </a:solidFill>
              </a:rPr>
              <a:t>:</a:t>
            </a:r>
          </a:p>
          <a:p>
            <a:pPr marL="457200" indent="-457200">
              <a:buFont typeface="Arial" panose="020B0604020202020204" pitchFamily="34" charset="0"/>
              <a:buChar char="•"/>
            </a:pPr>
            <a:r>
              <a:rPr lang="nb-NO" sz="2400" dirty="0" err="1">
                <a:solidFill>
                  <a:srgbClr val="002060"/>
                </a:solidFill>
              </a:rPr>
              <a:t>classification</a:t>
            </a:r>
            <a:r>
              <a:rPr lang="nb-NO" sz="2400" dirty="0">
                <a:solidFill>
                  <a:srgbClr val="002060"/>
                </a:solidFill>
              </a:rPr>
              <a:t> </a:t>
            </a:r>
            <a:r>
              <a:rPr lang="nb-NO" sz="2400" dirty="0" err="1">
                <a:solidFill>
                  <a:srgbClr val="002060"/>
                </a:solidFill>
              </a:rPr>
              <a:t>model</a:t>
            </a:r>
            <a:r>
              <a:rPr lang="nb-NO" sz="2400" dirty="0">
                <a:solidFill>
                  <a:srgbClr val="002060"/>
                </a:solidFill>
              </a:rPr>
              <a:t> from </a:t>
            </a:r>
            <a:r>
              <a:rPr lang="nb-NO" sz="2400" dirty="0" err="1">
                <a:solidFill>
                  <a:srgbClr val="002060"/>
                </a:solidFill>
              </a:rPr>
              <a:t>unbalanced</a:t>
            </a:r>
            <a:r>
              <a:rPr lang="nb-NO" sz="2400" dirty="0">
                <a:solidFill>
                  <a:srgbClr val="002060"/>
                </a:solidFill>
              </a:rPr>
              <a:t> data</a:t>
            </a:r>
          </a:p>
          <a:p>
            <a:pPr marL="457200" indent="-457200">
              <a:buFont typeface="Arial" panose="020B0604020202020204" pitchFamily="34" charset="0"/>
              <a:buChar char="•"/>
            </a:pPr>
            <a:r>
              <a:rPr lang="nb-NO" sz="2400" dirty="0" err="1">
                <a:solidFill>
                  <a:srgbClr val="002060"/>
                </a:solidFill>
              </a:rPr>
              <a:t>statistical</a:t>
            </a:r>
            <a:r>
              <a:rPr lang="nb-NO" sz="2400" dirty="0">
                <a:solidFill>
                  <a:srgbClr val="002060"/>
                </a:solidFill>
              </a:rPr>
              <a:t> limits for normal </a:t>
            </a:r>
            <a:r>
              <a:rPr lang="nb-NO" sz="2400" dirty="0" err="1">
                <a:solidFill>
                  <a:srgbClr val="002060"/>
                </a:solidFill>
              </a:rPr>
              <a:t>operation</a:t>
            </a:r>
            <a:endParaRPr lang="nb-NO" sz="2400" dirty="0">
              <a:solidFill>
                <a:srgbClr val="002060"/>
              </a:solidFill>
            </a:endParaRPr>
          </a:p>
          <a:p>
            <a:pPr marL="457200" indent="-457200">
              <a:buFont typeface="Arial" panose="020B0604020202020204" pitchFamily="34" charset="0"/>
              <a:buChar char="•"/>
            </a:pPr>
            <a:r>
              <a:rPr lang="en-GB" sz="2400" dirty="0">
                <a:solidFill>
                  <a:srgbClr val="002060"/>
                </a:solidFill>
              </a:rPr>
              <a:t>attributing outliers/faulty measurements to a root cause</a:t>
            </a:r>
            <a:endParaRPr lang="nb-NO" sz="2400" dirty="0">
              <a:solidFill>
                <a:srgbClr val="002060"/>
              </a:solidFill>
            </a:endParaRPr>
          </a:p>
          <a:p>
            <a:pPr marL="457200" indent="-457200">
              <a:buFont typeface="Arial" panose="020B0604020202020204" pitchFamily="34" charset="0"/>
              <a:buChar char="•"/>
            </a:pPr>
            <a:r>
              <a:rPr lang="nb-NO" sz="2400" dirty="0" err="1">
                <a:solidFill>
                  <a:srgbClr val="002060"/>
                </a:solidFill>
              </a:rPr>
              <a:t>statistical</a:t>
            </a:r>
            <a:r>
              <a:rPr lang="nb-NO" sz="2400" dirty="0">
                <a:solidFill>
                  <a:srgbClr val="002060"/>
                </a:solidFill>
              </a:rPr>
              <a:t> </a:t>
            </a:r>
            <a:r>
              <a:rPr lang="nb-NO" sz="2400" dirty="0" err="1">
                <a:solidFill>
                  <a:srgbClr val="002060"/>
                </a:solidFill>
              </a:rPr>
              <a:t>outlier</a:t>
            </a:r>
            <a:r>
              <a:rPr lang="nb-NO" sz="2400" dirty="0">
                <a:solidFill>
                  <a:srgbClr val="002060"/>
                </a:solidFill>
              </a:rPr>
              <a:t> or gradual </a:t>
            </a:r>
            <a:r>
              <a:rPr lang="nb-NO" sz="2400" dirty="0" err="1">
                <a:solidFill>
                  <a:srgbClr val="002060"/>
                </a:solidFill>
              </a:rPr>
              <a:t>shift</a:t>
            </a:r>
            <a:r>
              <a:rPr lang="nb-NO" sz="2400" dirty="0">
                <a:solidFill>
                  <a:srgbClr val="002060"/>
                </a:solidFill>
              </a:rPr>
              <a:t> to </a:t>
            </a:r>
            <a:r>
              <a:rPr lang="nb-NO" sz="2400" dirty="0" err="1">
                <a:solidFill>
                  <a:srgbClr val="002060"/>
                </a:solidFill>
              </a:rPr>
              <a:t>new</a:t>
            </a:r>
            <a:r>
              <a:rPr lang="nb-NO" sz="2400" dirty="0">
                <a:solidFill>
                  <a:srgbClr val="002060"/>
                </a:solidFill>
              </a:rPr>
              <a:t> mode?</a:t>
            </a:r>
          </a:p>
          <a:p>
            <a:pPr marL="457200" indent="-457200">
              <a:buFont typeface="Arial" panose="020B0604020202020204" pitchFamily="34" charset="0"/>
              <a:buChar char="•"/>
            </a:pPr>
            <a:endParaRPr lang="nb-NO" sz="2400" dirty="0">
              <a:solidFill>
                <a:srgbClr val="C666B1"/>
              </a:solidFill>
            </a:endParaRPr>
          </a:p>
          <a:p>
            <a:r>
              <a:rPr lang="nb-NO" sz="2400" dirty="0">
                <a:solidFill>
                  <a:srgbClr val="002060"/>
                </a:solidFill>
              </a:rPr>
              <a:t>How to </a:t>
            </a:r>
            <a:r>
              <a:rPr lang="nb-NO" sz="2400" dirty="0" err="1">
                <a:solidFill>
                  <a:srgbClr val="002060"/>
                </a:solidFill>
              </a:rPr>
              <a:t>address</a:t>
            </a:r>
            <a:r>
              <a:rPr lang="nb-NO" sz="2400" dirty="0">
                <a:solidFill>
                  <a:srgbClr val="002060"/>
                </a:solidFill>
              </a:rPr>
              <a:t> </a:t>
            </a:r>
            <a:r>
              <a:rPr lang="nb-NO" sz="2400" dirty="0" err="1">
                <a:solidFill>
                  <a:srgbClr val="002060"/>
                </a:solidFill>
              </a:rPr>
              <a:t>them</a:t>
            </a:r>
            <a:r>
              <a:rPr lang="nb-NO" sz="2400" dirty="0">
                <a:solidFill>
                  <a:srgbClr val="002060"/>
                </a:solidFill>
              </a:rPr>
              <a:t>?</a:t>
            </a:r>
          </a:p>
          <a:p>
            <a:pPr marL="342900" indent="-342900">
              <a:buFont typeface="Arial" panose="020B0604020202020204" pitchFamily="34" charset="0"/>
              <a:buChar char="•"/>
            </a:pPr>
            <a:r>
              <a:rPr lang="nb-NO" sz="2400" dirty="0">
                <a:solidFill>
                  <a:srgbClr val="002060"/>
                </a:solidFill>
              </a:rPr>
              <a:t>data </a:t>
            </a:r>
            <a:r>
              <a:rPr lang="nb-NO" sz="2400" dirty="0" err="1">
                <a:solidFill>
                  <a:srgbClr val="002060"/>
                </a:solidFill>
              </a:rPr>
              <a:t>reconciliation</a:t>
            </a:r>
            <a:r>
              <a:rPr lang="nb-NO" sz="2400" dirty="0">
                <a:solidFill>
                  <a:srgbClr val="002060"/>
                </a:solidFill>
              </a:rPr>
              <a:t> and </a:t>
            </a:r>
            <a:r>
              <a:rPr lang="nb-NO" sz="2400" dirty="0" err="1">
                <a:solidFill>
                  <a:srgbClr val="002060"/>
                </a:solidFill>
              </a:rPr>
              <a:t>moving</a:t>
            </a:r>
            <a:r>
              <a:rPr lang="nb-NO" sz="2400" dirty="0">
                <a:solidFill>
                  <a:srgbClr val="002060"/>
                </a:solidFill>
              </a:rPr>
              <a:t> </a:t>
            </a:r>
            <a:r>
              <a:rPr lang="nb-NO" sz="2400" dirty="0" err="1">
                <a:solidFill>
                  <a:srgbClr val="002060"/>
                </a:solidFill>
              </a:rPr>
              <a:t>horizon</a:t>
            </a:r>
            <a:r>
              <a:rPr lang="nb-NO" sz="2400" dirty="0">
                <a:solidFill>
                  <a:srgbClr val="002060"/>
                </a:solidFill>
              </a:rPr>
              <a:t> </a:t>
            </a:r>
            <a:r>
              <a:rPr lang="nb-NO" sz="2400" dirty="0" err="1">
                <a:solidFill>
                  <a:srgbClr val="002060"/>
                </a:solidFill>
              </a:rPr>
              <a:t>estimation</a:t>
            </a:r>
            <a:endParaRPr lang="nb-NO" sz="2400" dirty="0">
              <a:solidFill>
                <a:srgbClr val="002060"/>
              </a:solidFill>
            </a:endParaRPr>
          </a:p>
          <a:p>
            <a:pPr marL="342900" indent="-342900">
              <a:buFont typeface="Arial" panose="020B0604020202020204" pitchFamily="34" charset="0"/>
              <a:buChar char="•"/>
            </a:pPr>
            <a:r>
              <a:rPr lang="nb-NO" sz="2400" dirty="0" err="1">
                <a:solidFill>
                  <a:srgbClr val="002060"/>
                </a:solidFill>
              </a:rPr>
              <a:t>filtering</a:t>
            </a:r>
            <a:r>
              <a:rPr lang="nb-NO" sz="2400" dirty="0">
                <a:solidFill>
                  <a:srgbClr val="002060"/>
                </a:solidFill>
              </a:rPr>
              <a:t> and </a:t>
            </a:r>
            <a:r>
              <a:rPr lang="nb-NO" sz="2400" dirty="0" err="1">
                <a:solidFill>
                  <a:srgbClr val="002060"/>
                </a:solidFill>
              </a:rPr>
              <a:t>state</a:t>
            </a:r>
            <a:r>
              <a:rPr lang="nb-NO" sz="2400" dirty="0">
                <a:solidFill>
                  <a:srgbClr val="002060"/>
                </a:solidFill>
              </a:rPr>
              <a:t> </a:t>
            </a:r>
            <a:r>
              <a:rPr lang="nb-NO" sz="2400" dirty="0" err="1">
                <a:solidFill>
                  <a:srgbClr val="002060"/>
                </a:solidFill>
              </a:rPr>
              <a:t>estimation</a:t>
            </a:r>
            <a:endParaRPr lang="nb-NO" sz="2400" dirty="0">
              <a:solidFill>
                <a:srgbClr val="002060"/>
              </a:solidFill>
            </a:endParaRPr>
          </a:p>
          <a:p>
            <a:pPr marL="342900" indent="-342900">
              <a:buFont typeface="Arial" panose="020B0604020202020204" pitchFamily="34" charset="0"/>
              <a:buChar char="•"/>
            </a:pPr>
            <a:r>
              <a:rPr lang="nb-NO" sz="2400" dirty="0" err="1">
                <a:solidFill>
                  <a:srgbClr val="002060"/>
                </a:solidFill>
              </a:rPr>
              <a:t>unsupervised</a:t>
            </a:r>
            <a:r>
              <a:rPr lang="nb-NO" sz="2400" dirty="0">
                <a:solidFill>
                  <a:srgbClr val="002060"/>
                </a:solidFill>
              </a:rPr>
              <a:t> </a:t>
            </a:r>
            <a:r>
              <a:rPr lang="nb-NO" sz="2400" dirty="0" err="1">
                <a:solidFill>
                  <a:srgbClr val="002060"/>
                </a:solidFill>
              </a:rPr>
              <a:t>learning</a:t>
            </a:r>
            <a:r>
              <a:rPr lang="nb-NO" sz="2400" dirty="0">
                <a:solidFill>
                  <a:srgbClr val="002060"/>
                </a:solidFill>
              </a:rPr>
              <a:t> </a:t>
            </a:r>
            <a:r>
              <a:rPr lang="nb-NO" sz="2400" dirty="0" err="1">
                <a:solidFill>
                  <a:srgbClr val="002060"/>
                </a:solidFill>
              </a:rPr>
              <a:t>feature</a:t>
            </a:r>
            <a:r>
              <a:rPr lang="nb-NO" sz="2400" dirty="0">
                <a:solidFill>
                  <a:srgbClr val="002060"/>
                </a:solidFill>
              </a:rPr>
              <a:t> </a:t>
            </a:r>
            <a:r>
              <a:rPr lang="nb-NO" sz="2400" dirty="0" err="1">
                <a:solidFill>
                  <a:srgbClr val="002060"/>
                </a:solidFill>
              </a:rPr>
              <a:t>extraction</a:t>
            </a:r>
            <a:endParaRPr lang="nb-NO" sz="2400" dirty="0">
              <a:solidFill>
                <a:srgbClr val="002060"/>
              </a:solidFill>
            </a:endParaRPr>
          </a:p>
          <a:p>
            <a:pPr marL="342900" indent="-342900">
              <a:buFont typeface="Arial" panose="020B0604020202020204" pitchFamily="34" charset="0"/>
              <a:buChar char="•"/>
            </a:pPr>
            <a:r>
              <a:rPr lang="en-GB" sz="2400" dirty="0">
                <a:solidFill>
                  <a:srgbClr val="002060"/>
                </a:solidFill>
              </a:rPr>
              <a:t>simultaneous identification and control (constraint relaxation for better variance)</a:t>
            </a:r>
            <a:endParaRPr lang="nb-NO" sz="2400" dirty="0">
              <a:solidFill>
                <a:srgbClr val="002060"/>
              </a:solidFill>
            </a:endParaRPr>
          </a:p>
          <a:p>
            <a:pPr marL="457200" indent="-457200">
              <a:buFont typeface="Arial" panose="020B0604020202020204" pitchFamily="34" charset="0"/>
              <a:buChar char="•"/>
            </a:pPr>
            <a:endParaRPr lang="nb-NO" sz="2400" dirty="0">
              <a:solidFill>
                <a:srgbClr val="002060"/>
              </a:solidFill>
            </a:endParaRPr>
          </a:p>
          <a:p>
            <a:endParaRPr lang="nb-NO" sz="2400" dirty="0">
              <a:solidFill>
                <a:srgbClr val="002060"/>
              </a:solidFill>
            </a:endParaRPr>
          </a:p>
        </p:txBody>
      </p:sp>
    </p:spTree>
    <p:extLst>
      <p:ext uri="{BB962C8B-B14F-4D97-AF65-F5344CB8AC3E}">
        <p14:creationId xmlns:p14="http://schemas.microsoft.com/office/powerpoint/2010/main" val="23883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B34DB1-398C-4BA5-154F-111881BE316C}"/>
              </a:ext>
            </a:extLst>
          </p:cNvPr>
          <p:cNvPicPr>
            <a:picLocks noChangeAspect="1"/>
          </p:cNvPicPr>
          <p:nvPr/>
        </p:nvPicPr>
        <p:blipFill rotWithShape="1">
          <a:blip r:embed="rId3"/>
          <a:srcRect b="18281"/>
          <a:stretch/>
        </p:blipFill>
        <p:spPr>
          <a:xfrm>
            <a:off x="1882351" y="3490233"/>
            <a:ext cx="8803138" cy="3020586"/>
          </a:xfrm>
          <a:prstGeom prst="rect">
            <a:avLst/>
          </a:prstGeom>
        </p:spPr>
      </p:pic>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lstStyle/>
          <a:p>
            <a:r>
              <a:rPr lang="nb-NO" dirty="0">
                <a:solidFill>
                  <a:srgbClr val="002060"/>
                </a:solidFill>
              </a:rPr>
              <a:t>Method </a:t>
            </a:r>
            <a:r>
              <a:rPr lang="nb-NO" dirty="0" err="1">
                <a:solidFill>
                  <a:srgbClr val="002060"/>
                </a:solidFill>
              </a:rPr>
              <a:t>specific</a:t>
            </a:r>
            <a:r>
              <a:rPr lang="nb-NO" dirty="0">
                <a:solidFill>
                  <a:srgbClr val="002060"/>
                </a:solidFill>
              </a:rPr>
              <a:t> </a:t>
            </a:r>
            <a:r>
              <a:rPr lang="nb-NO" dirty="0" err="1">
                <a:solidFill>
                  <a:srgbClr val="002060"/>
                </a:solidFill>
              </a:rPr>
              <a:t>challenges</a:t>
            </a:r>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23</a:t>
            </a:fld>
            <a:endParaRPr lang="nb-NO"/>
          </a:p>
        </p:txBody>
      </p:sp>
      <p:sp>
        <p:nvSpPr>
          <p:cNvPr id="4" name="Content Placeholder 3">
            <a:extLst>
              <a:ext uri="{FF2B5EF4-FFF2-40B4-BE49-F238E27FC236}">
                <a16:creationId xmlns:a16="http://schemas.microsoft.com/office/drawing/2014/main" id="{0EFE8BD5-270C-940D-A3F1-4562844BA38A}"/>
              </a:ext>
            </a:extLst>
          </p:cNvPr>
          <p:cNvSpPr>
            <a:spLocks noGrp="1"/>
          </p:cNvSpPr>
          <p:nvPr>
            <p:ph idx="1"/>
          </p:nvPr>
        </p:nvSpPr>
        <p:spPr>
          <a:xfrm>
            <a:off x="838200" y="1442556"/>
            <a:ext cx="10515600" cy="4667250"/>
          </a:xfrm>
        </p:spPr>
        <p:txBody>
          <a:bodyPr>
            <a:normAutofit/>
          </a:bodyPr>
          <a:lstStyle/>
          <a:p>
            <a:pPr marL="0" indent="0">
              <a:buNone/>
            </a:pPr>
            <a:r>
              <a:rPr lang="nb-NO" dirty="0">
                <a:solidFill>
                  <a:srgbClr val="002060"/>
                </a:solidFill>
              </a:rPr>
              <a:t>Hybrid </a:t>
            </a:r>
            <a:r>
              <a:rPr lang="nb-NO" dirty="0" err="1">
                <a:solidFill>
                  <a:srgbClr val="002060"/>
                </a:solidFill>
              </a:rPr>
              <a:t>modelling</a:t>
            </a:r>
            <a:r>
              <a:rPr lang="nb-NO" dirty="0">
                <a:solidFill>
                  <a:srgbClr val="002060"/>
                </a:solidFill>
              </a:rPr>
              <a:t>: </a:t>
            </a:r>
          </a:p>
          <a:p>
            <a:r>
              <a:rPr lang="nb-NO" sz="2400" dirty="0" err="1">
                <a:solidFill>
                  <a:srgbClr val="002060"/>
                </a:solidFill>
              </a:rPr>
              <a:t>physics</a:t>
            </a:r>
            <a:r>
              <a:rPr lang="nb-NO" sz="2400" dirty="0">
                <a:solidFill>
                  <a:srgbClr val="002060"/>
                </a:solidFill>
              </a:rPr>
              <a:t> to </a:t>
            </a:r>
            <a:r>
              <a:rPr lang="nb-NO" sz="2400" dirty="0" err="1">
                <a:solidFill>
                  <a:srgbClr val="002060"/>
                </a:solidFill>
              </a:rPr>
              <a:t>model</a:t>
            </a:r>
            <a:r>
              <a:rPr lang="nb-NO" sz="2400" dirty="0">
                <a:solidFill>
                  <a:srgbClr val="002060"/>
                </a:solidFill>
              </a:rPr>
              <a:t> </a:t>
            </a:r>
            <a:r>
              <a:rPr lang="nb-NO" sz="2400" dirty="0" err="1">
                <a:solidFill>
                  <a:srgbClr val="002060"/>
                </a:solidFill>
              </a:rPr>
              <a:t>known</a:t>
            </a:r>
            <a:r>
              <a:rPr lang="nb-NO" sz="2400" dirty="0">
                <a:solidFill>
                  <a:srgbClr val="002060"/>
                </a:solidFill>
              </a:rPr>
              <a:t> part </a:t>
            </a:r>
            <a:r>
              <a:rPr lang="nb-NO" sz="2400" dirty="0" err="1">
                <a:solidFill>
                  <a:srgbClr val="002060"/>
                </a:solidFill>
              </a:rPr>
              <a:t>of</a:t>
            </a:r>
            <a:r>
              <a:rPr lang="nb-NO" sz="2400" dirty="0">
                <a:solidFill>
                  <a:srgbClr val="002060"/>
                </a:solidFill>
              </a:rPr>
              <a:t> </a:t>
            </a:r>
            <a:r>
              <a:rPr lang="nb-NO" sz="2400" dirty="0" err="1">
                <a:solidFill>
                  <a:srgbClr val="002060"/>
                </a:solidFill>
              </a:rPr>
              <a:t>the</a:t>
            </a:r>
            <a:r>
              <a:rPr lang="nb-NO" sz="2400" dirty="0">
                <a:solidFill>
                  <a:srgbClr val="002060"/>
                </a:solidFill>
              </a:rPr>
              <a:t> </a:t>
            </a:r>
            <a:r>
              <a:rPr lang="nb-NO" sz="2400" dirty="0" err="1">
                <a:solidFill>
                  <a:srgbClr val="002060"/>
                </a:solidFill>
              </a:rPr>
              <a:t>process</a:t>
            </a:r>
            <a:r>
              <a:rPr lang="nb-NO" sz="2400" dirty="0">
                <a:solidFill>
                  <a:srgbClr val="002060"/>
                </a:solidFill>
              </a:rPr>
              <a:t> &amp; data to </a:t>
            </a:r>
            <a:r>
              <a:rPr lang="nb-NO" sz="2400" dirty="0" err="1">
                <a:solidFill>
                  <a:srgbClr val="002060"/>
                </a:solidFill>
              </a:rPr>
              <a:t>model</a:t>
            </a:r>
            <a:r>
              <a:rPr lang="nb-NO" sz="2400" dirty="0">
                <a:solidFill>
                  <a:srgbClr val="002060"/>
                </a:solidFill>
              </a:rPr>
              <a:t> </a:t>
            </a:r>
            <a:r>
              <a:rPr lang="nb-NO" sz="2400" dirty="0" err="1">
                <a:solidFill>
                  <a:srgbClr val="002060"/>
                </a:solidFill>
              </a:rPr>
              <a:t>unknown</a:t>
            </a:r>
            <a:endParaRPr lang="nb-NO" sz="2400" dirty="0">
              <a:solidFill>
                <a:srgbClr val="002060"/>
              </a:solidFill>
            </a:endParaRPr>
          </a:p>
          <a:p>
            <a:r>
              <a:rPr lang="nb-NO" sz="2400" dirty="0">
                <a:solidFill>
                  <a:srgbClr val="002060"/>
                </a:solidFill>
              </a:rPr>
              <a:t> e.g., </a:t>
            </a:r>
            <a:r>
              <a:rPr lang="nb-NO" sz="2400" dirty="0" err="1">
                <a:solidFill>
                  <a:srgbClr val="002060"/>
                </a:solidFill>
              </a:rPr>
              <a:t>effect</a:t>
            </a:r>
            <a:r>
              <a:rPr lang="nb-NO" sz="2400" dirty="0">
                <a:solidFill>
                  <a:srgbClr val="002060"/>
                </a:solidFill>
              </a:rPr>
              <a:t> </a:t>
            </a:r>
            <a:r>
              <a:rPr lang="nb-NO" sz="2400" dirty="0" err="1">
                <a:solidFill>
                  <a:srgbClr val="002060"/>
                </a:solidFill>
              </a:rPr>
              <a:t>of</a:t>
            </a:r>
            <a:r>
              <a:rPr lang="nb-NO" sz="2400" dirty="0">
                <a:solidFill>
                  <a:srgbClr val="002060"/>
                </a:solidFill>
              </a:rPr>
              <a:t> </a:t>
            </a:r>
            <a:r>
              <a:rPr lang="nb-NO" sz="2400" dirty="0" err="1">
                <a:solidFill>
                  <a:srgbClr val="002060"/>
                </a:solidFill>
              </a:rPr>
              <a:t>catalyst</a:t>
            </a:r>
            <a:r>
              <a:rPr lang="nb-NO" sz="2400" dirty="0">
                <a:solidFill>
                  <a:srgbClr val="002060"/>
                </a:solidFill>
              </a:rPr>
              <a:t> </a:t>
            </a:r>
            <a:r>
              <a:rPr lang="nb-NO" sz="2400" dirty="0" err="1">
                <a:solidFill>
                  <a:srgbClr val="002060"/>
                </a:solidFill>
              </a:rPr>
              <a:t>deactivation</a:t>
            </a:r>
            <a:r>
              <a:rPr lang="nb-NO" sz="2400" dirty="0">
                <a:solidFill>
                  <a:srgbClr val="002060"/>
                </a:solidFill>
              </a:rPr>
              <a:t>, heat </a:t>
            </a:r>
            <a:r>
              <a:rPr lang="nb-NO" sz="2400" dirty="0" err="1">
                <a:solidFill>
                  <a:srgbClr val="002060"/>
                </a:solidFill>
              </a:rPr>
              <a:t>exchanger</a:t>
            </a:r>
            <a:r>
              <a:rPr lang="nb-NO" sz="2400" dirty="0">
                <a:solidFill>
                  <a:srgbClr val="002060"/>
                </a:solidFill>
              </a:rPr>
              <a:t> </a:t>
            </a:r>
            <a:r>
              <a:rPr lang="nb-NO" sz="2400" dirty="0" err="1">
                <a:solidFill>
                  <a:srgbClr val="002060"/>
                </a:solidFill>
              </a:rPr>
              <a:t>fouling</a:t>
            </a:r>
            <a:r>
              <a:rPr lang="nb-NO" sz="2400" dirty="0">
                <a:solidFill>
                  <a:srgbClr val="002060"/>
                </a:solidFill>
              </a:rPr>
              <a:t> etc.</a:t>
            </a:r>
          </a:p>
          <a:p>
            <a:r>
              <a:rPr lang="nb-NO" sz="2400" dirty="0" err="1">
                <a:solidFill>
                  <a:srgbClr val="002060"/>
                </a:solidFill>
              </a:rPr>
              <a:t>increase</a:t>
            </a:r>
            <a:r>
              <a:rPr lang="nb-NO" sz="2400" dirty="0">
                <a:solidFill>
                  <a:srgbClr val="002060"/>
                </a:solidFill>
              </a:rPr>
              <a:t> </a:t>
            </a:r>
            <a:r>
              <a:rPr lang="nb-NO" sz="2400" dirty="0" err="1">
                <a:solidFill>
                  <a:srgbClr val="002060"/>
                </a:solidFill>
              </a:rPr>
              <a:t>transparency</a:t>
            </a:r>
            <a:endParaRPr lang="nb-NO" sz="2400" dirty="0">
              <a:solidFill>
                <a:srgbClr val="002060"/>
              </a:solidFill>
            </a:endParaRPr>
          </a:p>
          <a:p>
            <a:r>
              <a:rPr lang="nb-NO" sz="2400" dirty="0" err="1">
                <a:solidFill>
                  <a:srgbClr val="002060"/>
                </a:solidFill>
              </a:rPr>
              <a:t>model</a:t>
            </a:r>
            <a:r>
              <a:rPr lang="nb-NO" sz="2400" dirty="0">
                <a:solidFill>
                  <a:srgbClr val="002060"/>
                </a:solidFill>
              </a:rPr>
              <a:t> </a:t>
            </a:r>
            <a:r>
              <a:rPr lang="nb-NO" sz="2400" dirty="0" err="1">
                <a:solidFill>
                  <a:srgbClr val="002060"/>
                </a:solidFill>
              </a:rPr>
              <a:t>validity</a:t>
            </a:r>
            <a:r>
              <a:rPr lang="nb-NO" sz="2400" dirty="0">
                <a:solidFill>
                  <a:srgbClr val="002060"/>
                </a:solidFill>
              </a:rPr>
              <a:t> </a:t>
            </a:r>
            <a:r>
              <a:rPr lang="nb-NO" sz="2400" dirty="0" err="1">
                <a:solidFill>
                  <a:srgbClr val="002060"/>
                </a:solidFill>
              </a:rPr>
              <a:t>outside</a:t>
            </a:r>
            <a:r>
              <a:rPr lang="nb-NO" sz="2400" dirty="0">
                <a:solidFill>
                  <a:srgbClr val="002060"/>
                </a:solidFill>
              </a:rPr>
              <a:t> training data</a:t>
            </a:r>
          </a:p>
          <a:p>
            <a:endParaRPr lang="nb-NO" dirty="0">
              <a:solidFill>
                <a:srgbClr val="002060"/>
              </a:solidFill>
            </a:endParaRPr>
          </a:p>
        </p:txBody>
      </p:sp>
      <p:sp>
        <p:nvSpPr>
          <p:cNvPr id="9" name="TextBox 8">
            <a:extLst>
              <a:ext uri="{FF2B5EF4-FFF2-40B4-BE49-F238E27FC236}">
                <a16:creationId xmlns:a16="http://schemas.microsoft.com/office/drawing/2014/main" id="{F45A9A43-FB4E-8D13-A483-8AA340C7DDCE}"/>
              </a:ext>
            </a:extLst>
          </p:cNvPr>
          <p:cNvSpPr txBox="1"/>
          <p:nvPr/>
        </p:nvSpPr>
        <p:spPr>
          <a:xfrm>
            <a:off x="3002802" y="6449586"/>
            <a:ext cx="6979398" cy="307777"/>
          </a:xfrm>
          <a:prstGeom prst="rect">
            <a:avLst/>
          </a:prstGeom>
          <a:noFill/>
        </p:spPr>
        <p:txBody>
          <a:bodyPr wrap="square" rtlCol="0">
            <a:spAutoFit/>
          </a:bodyPr>
          <a:lstStyle/>
          <a:p>
            <a:r>
              <a:rPr lang="nb-NO" sz="1400" dirty="0">
                <a:solidFill>
                  <a:schemeClr val="bg1">
                    <a:lumMod val="50000"/>
                  </a:schemeClr>
                </a:solidFill>
              </a:rPr>
              <a:t>Image: </a:t>
            </a:r>
            <a:r>
              <a:rPr lang="nb-NO" sz="1400" dirty="0" err="1">
                <a:solidFill>
                  <a:schemeClr val="bg1">
                    <a:lumMod val="50000"/>
                  </a:schemeClr>
                </a:solidFill>
              </a:rPr>
              <a:t>Schweidtmann</a:t>
            </a:r>
            <a:r>
              <a:rPr lang="nb-NO" sz="1400" dirty="0">
                <a:solidFill>
                  <a:schemeClr val="bg1">
                    <a:lumMod val="50000"/>
                  </a:schemeClr>
                </a:solidFill>
              </a:rPr>
              <a:t> et al. 2021. </a:t>
            </a:r>
            <a:r>
              <a:rPr lang="en-GB" sz="1400" dirty="0">
                <a:solidFill>
                  <a:schemeClr val="bg1">
                    <a:lumMod val="50000"/>
                  </a:schemeClr>
                </a:solidFill>
              </a:rPr>
              <a:t>Machine Learning in Chemical Engineering: A Perspective</a:t>
            </a:r>
            <a:endParaRPr lang="nb-NO" sz="1400" dirty="0">
              <a:solidFill>
                <a:schemeClr val="bg1">
                  <a:lumMod val="50000"/>
                </a:schemeClr>
              </a:solidFill>
            </a:endParaRPr>
          </a:p>
        </p:txBody>
      </p:sp>
    </p:spTree>
    <p:extLst>
      <p:ext uri="{BB962C8B-B14F-4D97-AF65-F5344CB8AC3E}">
        <p14:creationId xmlns:p14="http://schemas.microsoft.com/office/powerpoint/2010/main" val="345694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AD1482-D442-61C8-4F04-90265CAAFDFF}"/>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84187305-87CB-D5F7-F8E1-950F83362EF6}"/>
              </a:ext>
            </a:extLst>
          </p:cNvPr>
          <p:cNvSpPr>
            <a:spLocks noGrp="1"/>
          </p:cNvSpPr>
          <p:nvPr>
            <p:ph type="sldNum" sz="quarter" idx="12"/>
          </p:nvPr>
        </p:nvSpPr>
        <p:spPr/>
        <p:txBody>
          <a:bodyPr/>
          <a:lstStyle/>
          <a:p>
            <a:fld id="{7075B4FF-203D-460B-8799-D4FF70763991}" type="slidenum">
              <a:rPr lang="nb-NO" smtClean="0"/>
              <a:t>24</a:t>
            </a:fld>
            <a:endParaRPr lang="nb-NO"/>
          </a:p>
        </p:txBody>
      </p:sp>
      <p:pic>
        <p:nvPicPr>
          <p:cNvPr id="10" name="Picture 9" descr="A picture containing bubble chart&#10;&#10;Description automatically generated">
            <a:extLst>
              <a:ext uri="{FF2B5EF4-FFF2-40B4-BE49-F238E27FC236}">
                <a16:creationId xmlns:a16="http://schemas.microsoft.com/office/drawing/2014/main" id="{E0C5EC15-A667-FA81-83FB-91A5F286C9FD}"/>
              </a:ext>
            </a:extLst>
          </p:cNvPr>
          <p:cNvPicPr>
            <a:picLocks noChangeAspect="1"/>
          </p:cNvPicPr>
          <p:nvPr/>
        </p:nvPicPr>
        <p:blipFill rotWithShape="1">
          <a:blip r:embed="rId2">
            <a:extLst>
              <a:ext uri="{28A0092B-C50C-407E-A947-70E740481C1C}">
                <a14:useLocalDpi xmlns:a14="http://schemas.microsoft.com/office/drawing/2010/main" val="0"/>
              </a:ext>
            </a:extLst>
          </a:blip>
          <a:srcRect l="28060" t="20371" r="24404" b="1991"/>
          <a:stretch/>
        </p:blipFill>
        <p:spPr>
          <a:xfrm>
            <a:off x="2463800" y="1"/>
            <a:ext cx="7061200" cy="6900718"/>
          </a:xfrm>
          <a:prstGeom prst="rect">
            <a:avLst/>
          </a:prstGeom>
        </p:spPr>
      </p:pic>
    </p:spTree>
    <p:extLst>
      <p:ext uri="{BB962C8B-B14F-4D97-AF65-F5344CB8AC3E}">
        <p14:creationId xmlns:p14="http://schemas.microsoft.com/office/powerpoint/2010/main" val="166887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B5CA65-03D8-77DB-D232-0F904F896C3C}"/>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F7B390C-49E5-FEAE-3739-80F2EF966C06}"/>
              </a:ext>
            </a:extLst>
          </p:cNvPr>
          <p:cNvSpPr>
            <a:spLocks noGrp="1"/>
          </p:cNvSpPr>
          <p:nvPr>
            <p:ph type="sldNum" sz="quarter" idx="12"/>
          </p:nvPr>
        </p:nvSpPr>
        <p:spPr/>
        <p:txBody>
          <a:bodyPr/>
          <a:lstStyle/>
          <a:p>
            <a:fld id="{7075B4FF-203D-460B-8799-D4FF70763991}" type="slidenum">
              <a:rPr lang="nb-NO" smtClean="0"/>
              <a:t>25</a:t>
            </a:fld>
            <a:endParaRPr lang="nb-NO"/>
          </a:p>
        </p:txBody>
      </p:sp>
      <p:sp>
        <p:nvSpPr>
          <p:cNvPr id="7" name="TextBox 6">
            <a:extLst>
              <a:ext uri="{FF2B5EF4-FFF2-40B4-BE49-F238E27FC236}">
                <a16:creationId xmlns:a16="http://schemas.microsoft.com/office/drawing/2014/main" id="{6A408E7C-2CDE-D0C8-9CB2-9BB873E7F38C}"/>
              </a:ext>
            </a:extLst>
          </p:cNvPr>
          <p:cNvSpPr txBox="1"/>
          <p:nvPr/>
        </p:nvSpPr>
        <p:spPr>
          <a:xfrm>
            <a:off x="3200400" y="258167"/>
            <a:ext cx="7010400" cy="6463308"/>
          </a:xfrm>
          <a:prstGeom prst="rect">
            <a:avLst/>
          </a:prstGeom>
          <a:noFill/>
        </p:spPr>
        <p:txBody>
          <a:bodyPr wrap="square">
            <a:spAutoFit/>
          </a:bodyPr>
          <a:lstStyle/>
          <a:p>
            <a:pPr algn="l"/>
            <a:r>
              <a:rPr lang="en-GB" sz="1800" b="0" i="1" dirty="0">
                <a:solidFill>
                  <a:srgbClr val="002060"/>
                </a:solidFill>
                <a:effectLst/>
                <a:latin typeface="inherit"/>
              </a:rPr>
              <a:t>PID controllers are a work of art,</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Inferior to them, machine learning falls apart.</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With knobs and dials to tweak and twirl,</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PID controllers rule this digital world.</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Their rules are simple, yet so grand,</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No fancy algorithms or models to understand.</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They do not require data or a powerful machine,</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Just a basic understanding of the control scene.</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Machine learning, with all its hype,</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Is just a fad, a passing type.</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It may have the capacity to learn,</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But it's not as reliable as PIDs in their turn.</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So let's raise a glass to the PID controllers of old,</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For they will always be superior, we're told!</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 </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For in the world of control systems, they reign supreme,</a:t>
            </a:r>
            <a:endParaRPr lang="en-GB" sz="1400" b="0" i="0" dirty="0">
              <a:solidFill>
                <a:srgbClr val="002060"/>
              </a:solidFill>
              <a:effectLst/>
              <a:latin typeface="Calibri" panose="020F0502020204030204" pitchFamily="34" charset="0"/>
            </a:endParaRPr>
          </a:p>
          <a:p>
            <a:pPr algn="l"/>
            <a:r>
              <a:rPr lang="en-GB" sz="1800" b="0" i="1" dirty="0">
                <a:solidFill>
                  <a:srgbClr val="002060"/>
                </a:solidFill>
                <a:effectLst/>
                <a:latin typeface="inherit"/>
              </a:rPr>
              <a:t>Leaving machine learning far behind in its dream.</a:t>
            </a:r>
            <a:endParaRPr lang="en-GB" sz="1400" b="0" i="0" dirty="0">
              <a:solidFill>
                <a:srgbClr val="002060"/>
              </a:solidFill>
              <a:effectLst/>
              <a:latin typeface="Calibri" panose="020F0502020204030204" pitchFamily="34" charset="0"/>
            </a:endParaRPr>
          </a:p>
        </p:txBody>
      </p:sp>
      <p:sp>
        <p:nvSpPr>
          <p:cNvPr id="8" name="TextBox 7">
            <a:extLst>
              <a:ext uri="{FF2B5EF4-FFF2-40B4-BE49-F238E27FC236}">
                <a16:creationId xmlns:a16="http://schemas.microsoft.com/office/drawing/2014/main" id="{8EA9A2F0-4988-1820-1E49-C80C3B61C61E}"/>
              </a:ext>
            </a:extLst>
          </p:cNvPr>
          <p:cNvSpPr txBox="1"/>
          <p:nvPr/>
        </p:nvSpPr>
        <p:spPr>
          <a:xfrm>
            <a:off x="355600" y="3429000"/>
            <a:ext cx="1981200" cy="923330"/>
          </a:xfrm>
          <a:prstGeom prst="rect">
            <a:avLst/>
          </a:prstGeom>
          <a:noFill/>
        </p:spPr>
        <p:txBody>
          <a:bodyPr wrap="square" rtlCol="0">
            <a:spAutoFit/>
          </a:bodyPr>
          <a:lstStyle/>
          <a:p>
            <a:r>
              <a:rPr lang="en-GB" dirty="0">
                <a:solidFill>
                  <a:srgbClr val="002060"/>
                </a:solidFill>
              </a:rPr>
              <a:t>Chat GPT poem, PID v. machine learning</a:t>
            </a:r>
          </a:p>
        </p:txBody>
      </p:sp>
    </p:spTree>
    <p:extLst>
      <p:ext uri="{BB962C8B-B14F-4D97-AF65-F5344CB8AC3E}">
        <p14:creationId xmlns:p14="http://schemas.microsoft.com/office/powerpoint/2010/main" val="353056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histogram&#10;&#10;Description automatically generated">
            <a:extLst>
              <a:ext uri="{FF2B5EF4-FFF2-40B4-BE49-F238E27FC236}">
                <a16:creationId xmlns:a16="http://schemas.microsoft.com/office/drawing/2014/main" id="{452A5132-FA21-95F9-8E24-26C0D0A0E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241" y="3658026"/>
            <a:ext cx="3703327" cy="2773381"/>
          </a:xfrm>
          <a:prstGeom prst="rect">
            <a:avLst/>
          </a:prstGeom>
        </p:spPr>
      </p:pic>
      <p:graphicFrame>
        <p:nvGraphicFramePr>
          <p:cNvPr id="20" name="Content Placeholder 5">
            <a:extLst>
              <a:ext uri="{FF2B5EF4-FFF2-40B4-BE49-F238E27FC236}">
                <a16:creationId xmlns:a16="http://schemas.microsoft.com/office/drawing/2014/main" id="{1123839F-5D8E-F80C-03EA-A201961CD6FD}"/>
              </a:ext>
            </a:extLst>
          </p:cNvPr>
          <p:cNvGraphicFramePr>
            <a:graphicFrameLocks noGrp="1"/>
          </p:cNvGraphicFramePr>
          <p:nvPr>
            <p:ph idx="1"/>
            <p:extLst>
              <p:ext uri="{D42A27DB-BD31-4B8C-83A1-F6EECF244321}">
                <p14:modId xmlns:p14="http://schemas.microsoft.com/office/powerpoint/2010/main" val="1334381830"/>
              </p:ext>
            </p:extLst>
          </p:nvPr>
        </p:nvGraphicFramePr>
        <p:xfrm>
          <a:off x="838200" y="42659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lstStyle/>
          <a:p>
            <a:r>
              <a:rPr lang="nb-NO" dirty="0" err="1">
                <a:solidFill>
                  <a:srgbClr val="002060"/>
                </a:solidFill>
              </a:rPr>
              <a:t>Perspective</a:t>
            </a:r>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3</a:t>
            </a:fld>
            <a:endParaRPr lang="nb-NO"/>
          </a:p>
        </p:txBody>
      </p:sp>
      <p:sp>
        <p:nvSpPr>
          <p:cNvPr id="21" name="TextBox 20">
            <a:extLst>
              <a:ext uri="{FF2B5EF4-FFF2-40B4-BE49-F238E27FC236}">
                <a16:creationId xmlns:a16="http://schemas.microsoft.com/office/drawing/2014/main" id="{2621F367-6DAA-DA4F-15BF-EAE634CB4CB3}"/>
              </a:ext>
            </a:extLst>
          </p:cNvPr>
          <p:cNvSpPr txBox="1"/>
          <p:nvPr/>
        </p:nvSpPr>
        <p:spPr>
          <a:xfrm>
            <a:off x="3702783" y="6392949"/>
            <a:ext cx="5441217" cy="523220"/>
          </a:xfrm>
          <a:prstGeom prst="rect">
            <a:avLst/>
          </a:prstGeom>
          <a:noFill/>
        </p:spPr>
        <p:txBody>
          <a:bodyPr wrap="square" rtlCol="0">
            <a:spAutoFit/>
          </a:bodyPr>
          <a:lstStyle/>
          <a:p>
            <a:pPr algn="ctr"/>
            <a:r>
              <a:rPr lang="nb-NO" sz="1400" dirty="0">
                <a:solidFill>
                  <a:schemeClr val="bg1">
                    <a:lumMod val="50000"/>
                  </a:schemeClr>
                </a:solidFill>
              </a:rPr>
              <a:t>Web </a:t>
            </a:r>
            <a:r>
              <a:rPr lang="nb-NO" sz="1400" dirty="0" err="1">
                <a:solidFill>
                  <a:schemeClr val="bg1">
                    <a:lumMod val="50000"/>
                  </a:schemeClr>
                </a:solidFill>
              </a:rPr>
              <a:t>of</a:t>
            </a:r>
            <a:r>
              <a:rPr lang="nb-NO" sz="1400" dirty="0">
                <a:solidFill>
                  <a:schemeClr val="bg1">
                    <a:lumMod val="50000"/>
                  </a:schemeClr>
                </a:solidFill>
              </a:rPr>
              <a:t> science </a:t>
            </a:r>
            <a:r>
              <a:rPr lang="nb-NO" sz="1400" dirty="0" err="1">
                <a:solidFill>
                  <a:schemeClr val="bg1">
                    <a:lumMod val="50000"/>
                  </a:schemeClr>
                </a:solidFill>
              </a:rPr>
              <a:t>results</a:t>
            </a:r>
            <a:r>
              <a:rPr lang="nb-NO" sz="1400" dirty="0">
                <a:solidFill>
                  <a:schemeClr val="bg1">
                    <a:lumMod val="50000"/>
                  </a:schemeClr>
                </a:solidFill>
              </a:rPr>
              <a:t> for 2000-2023</a:t>
            </a:r>
          </a:p>
          <a:p>
            <a:pPr algn="ctr"/>
            <a:r>
              <a:rPr lang="nb-NO" sz="1400" dirty="0">
                <a:solidFill>
                  <a:schemeClr val="bg1">
                    <a:lumMod val="50000"/>
                  </a:schemeClr>
                </a:solidFill>
              </a:rPr>
              <a:t>(as </a:t>
            </a:r>
            <a:r>
              <a:rPr lang="nb-NO" sz="1400" dirty="0" err="1">
                <a:solidFill>
                  <a:schemeClr val="bg1">
                    <a:lumMod val="50000"/>
                  </a:schemeClr>
                </a:solidFill>
              </a:rPr>
              <a:t>of</a:t>
            </a:r>
            <a:r>
              <a:rPr lang="nb-NO" sz="1400" dirty="0">
                <a:solidFill>
                  <a:schemeClr val="bg1">
                    <a:lumMod val="50000"/>
                  </a:schemeClr>
                </a:solidFill>
              </a:rPr>
              <a:t> 21.02.2023)</a:t>
            </a:r>
          </a:p>
        </p:txBody>
      </p:sp>
      <p:sp>
        <p:nvSpPr>
          <p:cNvPr id="22" name="TextBox 21">
            <a:extLst>
              <a:ext uri="{FF2B5EF4-FFF2-40B4-BE49-F238E27FC236}">
                <a16:creationId xmlns:a16="http://schemas.microsoft.com/office/drawing/2014/main" id="{B9B19B01-8023-5E26-A5B8-90C34D1B79E7}"/>
              </a:ext>
            </a:extLst>
          </p:cNvPr>
          <p:cNvSpPr txBox="1"/>
          <p:nvPr/>
        </p:nvSpPr>
        <p:spPr>
          <a:xfrm>
            <a:off x="9306344" y="4283933"/>
            <a:ext cx="1087120" cy="369332"/>
          </a:xfrm>
          <a:prstGeom prst="rect">
            <a:avLst/>
          </a:prstGeom>
          <a:noFill/>
        </p:spPr>
        <p:txBody>
          <a:bodyPr wrap="square" rtlCol="0">
            <a:spAutoFit/>
          </a:bodyPr>
          <a:lstStyle/>
          <a:p>
            <a:r>
              <a:rPr lang="nb-NO" dirty="0">
                <a:solidFill>
                  <a:srgbClr val="002060"/>
                </a:solidFill>
              </a:rPr>
              <a:t>Alpha Go</a:t>
            </a:r>
          </a:p>
        </p:txBody>
      </p:sp>
      <p:cxnSp>
        <p:nvCxnSpPr>
          <p:cNvPr id="24" name="Straight Arrow Connector 23">
            <a:extLst>
              <a:ext uri="{FF2B5EF4-FFF2-40B4-BE49-F238E27FC236}">
                <a16:creationId xmlns:a16="http://schemas.microsoft.com/office/drawing/2014/main" id="{3211B668-4AA5-1411-E1C6-3201EC72DEAF}"/>
              </a:ext>
            </a:extLst>
          </p:cNvPr>
          <p:cNvCxnSpPr/>
          <p:nvPr/>
        </p:nvCxnSpPr>
        <p:spPr>
          <a:xfrm>
            <a:off x="10226274" y="4582202"/>
            <a:ext cx="444505" cy="79990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Chart, histogram&#10;&#10;Description automatically generated">
            <a:extLst>
              <a:ext uri="{FF2B5EF4-FFF2-40B4-BE49-F238E27FC236}">
                <a16:creationId xmlns:a16="http://schemas.microsoft.com/office/drawing/2014/main" id="{B338D169-57AA-58A7-A20D-B49D5940F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185" y="3503921"/>
            <a:ext cx="3703327" cy="2773381"/>
          </a:xfrm>
          <a:prstGeom prst="rect">
            <a:avLst/>
          </a:prstGeom>
        </p:spPr>
      </p:pic>
      <p:pic>
        <p:nvPicPr>
          <p:cNvPr id="8" name="Picture 7" descr="Chart, histogram&#10;&#10;Description automatically generated">
            <a:extLst>
              <a:ext uri="{FF2B5EF4-FFF2-40B4-BE49-F238E27FC236}">
                <a16:creationId xmlns:a16="http://schemas.microsoft.com/office/drawing/2014/main" id="{41C0703C-CD24-6607-B30C-86C299FBA6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9713" y="3639191"/>
            <a:ext cx="3703327" cy="2773381"/>
          </a:xfrm>
          <a:prstGeom prst="rect">
            <a:avLst/>
          </a:prstGeom>
        </p:spPr>
      </p:pic>
    </p:spTree>
    <p:extLst>
      <p:ext uri="{BB962C8B-B14F-4D97-AF65-F5344CB8AC3E}">
        <p14:creationId xmlns:p14="http://schemas.microsoft.com/office/powerpoint/2010/main" val="2903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fontScale="90000"/>
          </a:bodyPr>
          <a:lstStyle/>
          <a:p>
            <a:r>
              <a:rPr lang="nb-NO" dirty="0">
                <a:solidFill>
                  <a:srgbClr val="002060"/>
                </a:solidFill>
              </a:rPr>
              <a:t>Data </a:t>
            </a:r>
            <a:r>
              <a:rPr lang="nb-NO" dirty="0" err="1">
                <a:solidFill>
                  <a:srgbClr val="002060"/>
                </a:solidFill>
              </a:rPr>
              <a:t>analytics</a:t>
            </a:r>
            <a:r>
              <a:rPr lang="nb-NO" dirty="0">
                <a:solidFill>
                  <a:srgbClr val="002060"/>
                </a:solidFill>
              </a:rPr>
              <a:t> and </a:t>
            </a:r>
            <a:r>
              <a:rPr lang="nb-NO" dirty="0" err="1">
                <a:solidFill>
                  <a:srgbClr val="002060"/>
                </a:solidFill>
              </a:rPr>
              <a:t>machine</a:t>
            </a:r>
            <a:r>
              <a:rPr lang="nb-NO" dirty="0">
                <a:solidFill>
                  <a:srgbClr val="002060"/>
                </a:solidFill>
              </a:rPr>
              <a:t> </a:t>
            </a:r>
            <a:r>
              <a:rPr lang="nb-NO" dirty="0" err="1">
                <a:solidFill>
                  <a:srgbClr val="002060"/>
                </a:solidFill>
              </a:rPr>
              <a:t>learning</a:t>
            </a:r>
            <a:r>
              <a:rPr lang="nb-NO" dirty="0">
                <a:solidFill>
                  <a:srgbClr val="002060"/>
                </a:solidFill>
              </a:rPr>
              <a:t>:</a:t>
            </a:r>
            <a:br>
              <a:rPr lang="nb-NO" dirty="0">
                <a:solidFill>
                  <a:srgbClr val="002060"/>
                </a:solidFill>
              </a:rPr>
            </a:br>
            <a:r>
              <a:rPr lang="nb-NO" dirty="0" err="1">
                <a:solidFill>
                  <a:srgbClr val="002060"/>
                </a:solidFill>
              </a:rPr>
              <a:t>gaming</a:t>
            </a:r>
            <a:r>
              <a:rPr lang="nb-NO" dirty="0">
                <a:solidFill>
                  <a:srgbClr val="002060"/>
                </a:solidFill>
              </a:rPr>
              <a:t> and </a:t>
            </a:r>
            <a:r>
              <a:rPr lang="nb-NO" dirty="0" err="1">
                <a:solidFill>
                  <a:srgbClr val="002060"/>
                </a:solidFill>
              </a:rPr>
              <a:t>tech</a:t>
            </a:r>
            <a:r>
              <a:rPr lang="nb-NO" dirty="0">
                <a:solidFill>
                  <a:srgbClr val="002060"/>
                </a:solidFill>
              </a:rPr>
              <a:t> </a:t>
            </a:r>
            <a:r>
              <a:rPr lang="nb-NO" dirty="0" err="1">
                <a:solidFill>
                  <a:srgbClr val="002060"/>
                </a:solidFill>
              </a:rPr>
              <a:t>companies</a:t>
            </a:r>
            <a:r>
              <a:rPr lang="nb-NO" dirty="0">
                <a:solidFill>
                  <a:srgbClr val="002060"/>
                </a:solidFill>
              </a:rPr>
              <a:t> vs. </a:t>
            </a:r>
            <a:r>
              <a:rPr lang="nb-NO" dirty="0" err="1">
                <a:solidFill>
                  <a:srgbClr val="002060"/>
                </a:solidFill>
              </a:rPr>
              <a:t>process</a:t>
            </a:r>
            <a:r>
              <a:rPr lang="nb-NO" dirty="0">
                <a:solidFill>
                  <a:srgbClr val="002060"/>
                </a:solidFill>
              </a:rPr>
              <a:t> </a:t>
            </a:r>
            <a:r>
              <a:rPr lang="nb-NO" dirty="0" err="1">
                <a:solidFill>
                  <a:srgbClr val="002060"/>
                </a:solidFill>
              </a:rPr>
              <a:t>industry</a:t>
            </a:r>
            <a:endParaRPr lang="nb-NO" dirty="0">
              <a:solidFill>
                <a:srgbClr val="002060"/>
              </a:solidFill>
            </a:endParaRP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838200" y="1825625"/>
            <a:ext cx="11353800" cy="4351338"/>
          </a:xfrm>
        </p:spPr>
        <p:txBody>
          <a:bodyPr>
            <a:normAutofit lnSpcReduction="10000"/>
          </a:bodyPr>
          <a:lstStyle/>
          <a:p>
            <a:pPr marL="0" indent="0">
              <a:buNone/>
            </a:pPr>
            <a:endParaRPr lang="nb-NO" dirty="0">
              <a:solidFill>
                <a:srgbClr val="002060"/>
              </a:solidFill>
            </a:endParaRPr>
          </a:p>
          <a:p>
            <a:pPr marL="0" indent="0">
              <a:buNone/>
            </a:pPr>
            <a:r>
              <a:rPr lang="nb-NO" dirty="0">
                <a:solidFill>
                  <a:srgbClr val="002060"/>
                </a:solidFill>
              </a:rPr>
              <a:t>Deep </a:t>
            </a:r>
            <a:r>
              <a:rPr lang="nb-NO" dirty="0" err="1">
                <a:solidFill>
                  <a:srgbClr val="002060"/>
                </a:solidFill>
              </a:rPr>
              <a:t>learning</a:t>
            </a:r>
            <a:r>
              <a:rPr lang="nb-NO" dirty="0">
                <a:solidFill>
                  <a:srgbClr val="002060"/>
                </a:solidFill>
              </a:rPr>
              <a:t> </a:t>
            </a:r>
            <a:r>
              <a:rPr lang="nb-NO" dirty="0" err="1">
                <a:solidFill>
                  <a:srgbClr val="002060"/>
                </a:solidFill>
              </a:rPr>
              <a:t>hype</a:t>
            </a:r>
            <a:r>
              <a:rPr lang="nb-NO" dirty="0">
                <a:solidFill>
                  <a:srgbClr val="002060"/>
                </a:solidFill>
              </a:rPr>
              <a:t> in 2016: </a:t>
            </a:r>
            <a:r>
              <a:rPr lang="nb-NO" dirty="0" err="1">
                <a:solidFill>
                  <a:srgbClr val="002060"/>
                </a:solidFill>
              </a:rPr>
              <a:t>AlphaGo</a:t>
            </a:r>
            <a:r>
              <a:rPr lang="nb-NO" dirty="0">
                <a:solidFill>
                  <a:srgbClr val="002060"/>
                </a:solidFill>
              </a:rPr>
              <a:t> </a:t>
            </a:r>
            <a:r>
              <a:rPr lang="nb-NO" dirty="0" err="1">
                <a:solidFill>
                  <a:srgbClr val="002060"/>
                </a:solidFill>
              </a:rPr>
              <a:t>wins</a:t>
            </a:r>
            <a:r>
              <a:rPr lang="nb-NO" dirty="0">
                <a:solidFill>
                  <a:srgbClr val="002060"/>
                </a:solidFill>
              </a:rPr>
              <a:t> over Lee </a:t>
            </a:r>
            <a:r>
              <a:rPr lang="nb-NO" dirty="0" err="1">
                <a:solidFill>
                  <a:srgbClr val="002060"/>
                </a:solidFill>
              </a:rPr>
              <a:t>Sedol</a:t>
            </a:r>
            <a:r>
              <a:rPr lang="nb-NO" dirty="0">
                <a:solidFill>
                  <a:srgbClr val="002060"/>
                </a:solidFill>
              </a:rPr>
              <a:t> </a:t>
            </a:r>
            <a:r>
              <a:rPr lang="nb-NO" sz="1800" dirty="0">
                <a:solidFill>
                  <a:srgbClr val="002060"/>
                </a:solidFill>
              </a:rPr>
              <a:t>(18-time </a:t>
            </a:r>
            <a:r>
              <a:rPr lang="nb-NO" sz="1800" dirty="0" err="1">
                <a:solidFill>
                  <a:srgbClr val="002060"/>
                </a:solidFill>
              </a:rPr>
              <a:t>world</a:t>
            </a:r>
            <a:r>
              <a:rPr lang="nb-NO" sz="1800" dirty="0">
                <a:solidFill>
                  <a:srgbClr val="002060"/>
                </a:solidFill>
              </a:rPr>
              <a:t> champion)</a:t>
            </a:r>
            <a:endParaRPr lang="nb-NO" dirty="0">
              <a:solidFill>
                <a:srgbClr val="002060"/>
              </a:solidFill>
            </a:endParaRPr>
          </a:p>
          <a:p>
            <a:pPr marL="0" indent="0">
              <a:buNone/>
            </a:pPr>
            <a:r>
              <a:rPr lang="nb-NO" dirty="0">
                <a:solidFill>
                  <a:srgbClr val="002060"/>
                </a:solidFill>
              </a:rPr>
              <a:t>			 in 2017: </a:t>
            </a:r>
            <a:r>
              <a:rPr lang="nb-NO" dirty="0" err="1">
                <a:solidFill>
                  <a:srgbClr val="002060"/>
                </a:solidFill>
              </a:rPr>
              <a:t>AlphaGo</a:t>
            </a:r>
            <a:r>
              <a:rPr lang="nb-NO" dirty="0">
                <a:solidFill>
                  <a:srgbClr val="002060"/>
                </a:solidFill>
              </a:rPr>
              <a:t> Zero </a:t>
            </a:r>
            <a:r>
              <a:rPr lang="nb-NO" dirty="0" err="1">
                <a:solidFill>
                  <a:srgbClr val="002060"/>
                </a:solidFill>
              </a:rPr>
              <a:t>wins</a:t>
            </a:r>
            <a:r>
              <a:rPr lang="nb-NO" dirty="0">
                <a:solidFill>
                  <a:srgbClr val="002060"/>
                </a:solidFill>
              </a:rPr>
              <a:t> over </a:t>
            </a:r>
            <a:r>
              <a:rPr lang="nb-NO" dirty="0" err="1">
                <a:solidFill>
                  <a:srgbClr val="002060"/>
                </a:solidFill>
              </a:rPr>
              <a:t>AlphaGo</a:t>
            </a:r>
            <a:r>
              <a:rPr lang="nb-NO" dirty="0">
                <a:solidFill>
                  <a:srgbClr val="002060"/>
                </a:solidFill>
              </a:rPr>
              <a:t> </a:t>
            </a:r>
            <a:r>
              <a:rPr lang="nb-NO" sz="1800" dirty="0">
                <a:solidFill>
                  <a:srgbClr val="002060"/>
                </a:solidFill>
              </a:rPr>
              <a:t>(</a:t>
            </a:r>
            <a:r>
              <a:rPr lang="nb-NO" sz="1800" dirty="0" err="1">
                <a:solidFill>
                  <a:srgbClr val="002060"/>
                </a:solidFill>
              </a:rPr>
              <a:t>no</a:t>
            </a:r>
            <a:r>
              <a:rPr lang="nb-NO" sz="1800" dirty="0">
                <a:solidFill>
                  <a:srgbClr val="002060"/>
                </a:solidFill>
              </a:rPr>
              <a:t> </a:t>
            </a:r>
            <a:r>
              <a:rPr lang="nb-NO" sz="1800" dirty="0" err="1">
                <a:solidFill>
                  <a:srgbClr val="002060"/>
                </a:solidFill>
              </a:rPr>
              <a:t>historical</a:t>
            </a:r>
            <a:r>
              <a:rPr lang="nb-NO" sz="1800" dirty="0">
                <a:solidFill>
                  <a:srgbClr val="002060"/>
                </a:solidFill>
              </a:rPr>
              <a:t> data used)</a:t>
            </a:r>
            <a:endParaRPr lang="nb-NO" dirty="0">
              <a:solidFill>
                <a:srgbClr val="002060"/>
              </a:solidFill>
            </a:endParaRPr>
          </a:p>
          <a:p>
            <a:pPr marL="0" indent="0">
              <a:buNone/>
            </a:pPr>
            <a:r>
              <a:rPr lang="nb-NO" dirty="0">
                <a:solidFill>
                  <a:srgbClr val="002060"/>
                </a:solidFill>
              </a:rPr>
              <a:t>					       </a:t>
            </a:r>
          </a:p>
          <a:p>
            <a:pPr marL="0" indent="0">
              <a:buNone/>
            </a:pPr>
            <a:r>
              <a:rPr lang="nb-NO" dirty="0">
                <a:solidFill>
                  <a:srgbClr val="002060"/>
                </a:solidFill>
              </a:rPr>
              <a:t>A </a:t>
            </a:r>
            <a:r>
              <a:rPr lang="nb-NO" dirty="0" err="1">
                <a:solidFill>
                  <a:srgbClr val="002060"/>
                </a:solidFill>
              </a:rPr>
              <a:t>few</a:t>
            </a:r>
            <a:r>
              <a:rPr lang="nb-NO" dirty="0">
                <a:solidFill>
                  <a:srgbClr val="002060"/>
                </a:solidFill>
              </a:rPr>
              <a:t> </a:t>
            </a:r>
            <a:r>
              <a:rPr lang="nb-NO" dirty="0" err="1">
                <a:solidFill>
                  <a:srgbClr val="002060"/>
                </a:solidFill>
              </a:rPr>
              <a:t>key</a:t>
            </a:r>
            <a:r>
              <a:rPr lang="nb-NO" dirty="0">
                <a:solidFill>
                  <a:srgbClr val="002060"/>
                </a:solidFill>
              </a:rPr>
              <a:t> </a:t>
            </a:r>
            <a:r>
              <a:rPr lang="en-US" dirty="0">
                <a:solidFill>
                  <a:srgbClr val="002060"/>
                </a:solidFill>
              </a:rPr>
              <a:t>differences</a:t>
            </a:r>
            <a:r>
              <a:rPr lang="nb-NO" dirty="0">
                <a:solidFill>
                  <a:srgbClr val="002060"/>
                </a:solidFill>
              </a:rPr>
              <a:t>:</a:t>
            </a:r>
          </a:p>
          <a:p>
            <a:r>
              <a:rPr lang="nb-NO" dirty="0" err="1">
                <a:solidFill>
                  <a:srgbClr val="002060"/>
                </a:solidFill>
              </a:rPr>
              <a:t>the</a:t>
            </a:r>
            <a:r>
              <a:rPr lang="nb-NO" dirty="0">
                <a:solidFill>
                  <a:srgbClr val="002060"/>
                </a:solidFill>
              </a:rPr>
              <a:t> game </a:t>
            </a:r>
            <a:r>
              <a:rPr lang="nb-NO" dirty="0" err="1">
                <a:solidFill>
                  <a:srgbClr val="002060"/>
                </a:solidFill>
              </a:rPr>
              <a:t>rules</a:t>
            </a:r>
            <a:r>
              <a:rPr lang="nb-NO" dirty="0">
                <a:solidFill>
                  <a:srgbClr val="002060"/>
                </a:solidFill>
              </a:rPr>
              <a:t> </a:t>
            </a:r>
            <a:r>
              <a:rPr lang="nb-NO" dirty="0" err="1">
                <a:solidFill>
                  <a:srgbClr val="002060"/>
                </a:solidFill>
              </a:rPr>
              <a:t>are</a:t>
            </a:r>
            <a:r>
              <a:rPr lang="nb-NO" dirty="0">
                <a:solidFill>
                  <a:srgbClr val="002060"/>
                </a:solidFill>
              </a:rPr>
              <a:t> </a:t>
            </a:r>
            <a:r>
              <a:rPr lang="nb-NO" dirty="0" err="1">
                <a:solidFill>
                  <a:srgbClr val="002060"/>
                </a:solidFill>
              </a:rPr>
              <a:t>perfectly</a:t>
            </a:r>
            <a:r>
              <a:rPr lang="nb-NO" dirty="0">
                <a:solidFill>
                  <a:srgbClr val="002060"/>
                </a:solidFill>
              </a:rPr>
              <a:t> </a:t>
            </a:r>
            <a:r>
              <a:rPr lang="nb-NO" dirty="0" err="1">
                <a:solidFill>
                  <a:srgbClr val="002060"/>
                </a:solidFill>
              </a:rPr>
              <a:t>known</a:t>
            </a:r>
            <a:endParaRPr lang="nb-NO" dirty="0">
              <a:solidFill>
                <a:srgbClr val="002060"/>
              </a:solidFill>
            </a:endParaRPr>
          </a:p>
          <a:p>
            <a:r>
              <a:rPr lang="nb-NO" dirty="0" err="1">
                <a:solidFill>
                  <a:srgbClr val="002060"/>
                </a:solidFill>
              </a:rPr>
              <a:t>opponent's</a:t>
            </a:r>
            <a:r>
              <a:rPr lang="nb-NO" dirty="0">
                <a:solidFill>
                  <a:srgbClr val="002060"/>
                </a:solidFill>
              </a:rPr>
              <a:t> </a:t>
            </a:r>
            <a:r>
              <a:rPr lang="nb-NO" dirty="0" err="1">
                <a:solidFill>
                  <a:srgbClr val="002060"/>
                </a:solidFill>
              </a:rPr>
              <a:t>moves</a:t>
            </a:r>
            <a:r>
              <a:rPr lang="nb-NO" dirty="0">
                <a:solidFill>
                  <a:srgbClr val="002060"/>
                </a:solidFill>
              </a:rPr>
              <a:t> (</a:t>
            </a:r>
            <a:r>
              <a:rPr lang="nb-NO" dirty="0" err="1">
                <a:solidFill>
                  <a:srgbClr val="002060"/>
                </a:solidFill>
              </a:rPr>
              <a:t>disturbances</a:t>
            </a:r>
            <a:r>
              <a:rPr lang="nb-NO" dirty="0">
                <a:solidFill>
                  <a:srgbClr val="002060"/>
                </a:solidFill>
              </a:rPr>
              <a:t>) </a:t>
            </a:r>
            <a:r>
              <a:rPr lang="nb-NO" dirty="0" err="1">
                <a:solidFill>
                  <a:srgbClr val="002060"/>
                </a:solidFill>
              </a:rPr>
              <a:t>are</a:t>
            </a:r>
            <a:r>
              <a:rPr lang="nb-NO" dirty="0">
                <a:solidFill>
                  <a:srgbClr val="002060"/>
                </a:solidFill>
              </a:rPr>
              <a:t> </a:t>
            </a:r>
            <a:r>
              <a:rPr lang="nb-NO" dirty="0" err="1">
                <a:solidFill>
                  <a:srgbClr val="002060"/>
                </a:solidFill>
              </a:rPr>
              <a:t>perfectly</a:t>
            </a:r>
            <a:r>
              <a:rPr lang="nb-NO" dirty="0">
                <a:solidFill>
                  <a:srgbClr val="002060"/>
                </a:solidFill>
              </a:rPr>
              <a:t> </a:t>
            </a:r>
            <a:r>
              <a:rPr lang="nb-NO" dirty="0" err="1">
                <a:solidFill>
                  <a:srgbClr val="002060"/>
                </a:solidFill>
              </a:rPr>
              <a:t>measured</a:t>
            </a:r>
            <a:endParaRPr lang="nb-NO" dirty="0">
              <a:solidFill>
                <a:srgbClr val="002060"/>
              </a:solidFill>
            </a:endParaRPr>
          </a:p>
          <a:p>
            <a:r>
              <a:rPr lang="nb-NO" dirty="0">
                <a:solidFill>
                  <a:srgbClr val="002060"/>
                </a:solidFill>
              </a:rPr>
              <a:t>a </a:t>
            </a:r>
            <a:r>
              <a:rPr lang="nb-NO" dirty="0" err="1">
                <a:solidFill>
                  <a:srgbClr val="002060"/>
                </a:solidFill>
              </a:rPr>
              <a:t>chemical</a:t>
            </a:r>
            <a:r>
              <a:rPr lang="nb-NO" dirty="0">
                <a:solidFill>
                  <a:srgbClr val="002060"/>
                </a:solidFill>
              </a:rPr>
              <a:t> </a:t>
            </a:r>
            <a:r>
              <a:rPr lang="nb-NO" dirty="0" err="1">
                <a:solidFill>
                  <a:srgbClr val="002060"/>
                </a:solidFill>
              </a:rPr>
              <a:t>process</a:t>
            </a:r>
            <a:r>
              <a:rPr lang="nb-NO" dirty="0">
                <a:solidFill>
                  <a:srgbClr val="002060"/>
                </a:solidFill>
              </a:rPr>
              <a:t> is </a:t>
            </a:r>
            <a:r>
              <a:rPr lang="nb-NO" dirty="0" err="1">
                <a:solidFill>
                  <a:srgbClr val="002060"/>
                </a:solidFill>
              </a:rPr>
              <a:t>uncertain</a:t>
            </a:r>
            <a:r>
              <a:rPr lang="nb-NO" dirty="0">
                <a:solidFill>
                  <a:srgbClr val="002060"/>
                </a:solidFill>
              </a:rPr>
              <a:t> and time-</a:t>
            </a:r>
            <a:r>
              <a:rPr lang="nb-NO" dirty="0" err="1">
                <a:solidFill>
                  <a:srgbClr val="002060"/>
                </a:solidFill>
              </a:rPr>
              <a:t>varying</a:t>
            </a:r>
            <a:endParaRPr lang="nb-NO" dirty="0">
              <a:solidFill>
                <a:srgbClr val="002060"/>
              </a:solidFill>
            </a:endParaRPr>
          </a:p>
          <a:p>
            <a:r>
              <a:rPr lang="nb-NO" dirty="0" err="1">
                <a:solidFill>
                  <a:srgbClr val="002060"/>
                </a:solidFill>
              </a:rPr>
              <a:t>process</a:t>
            </a:r>
            <a:r>
              <a:rPr lang="nb-NO" dirty="0">
                <a:solidFill>
                  <a:srgbClr val="002060"/>
                </a:solidFill>
              </a:rPr>
              <a:t> </a:t>
            </a:r>
            <a:r>
              <a:rPr lang="nb-NO" dirty="0" err="1">
                <a:solidFill>
                  <a:srgbClr val="002060"/>
                </a:solidFill>
              </a:rPr>
              <a:t>understanding</a:t>
            </a:r>
            <a:r>
              <a:rPr lang="nb-NO" dirty="0">
                <a:solidFill>
                  <a:srgbClr val="002060"/>
                </a:solidFill>
              </a:rPr>
              <a:t> and </a:t>
            </a:r>
            <a:r>
              <a:rPr lang="nb-NO" dirty="0" err="1">
                <a:solidFill>
                  <a:srgbClr val="002060"/>
                </a:solidFill>
              </a:rPr>
              <a:t>causality</a:t>
            </a:r>
            <a:r>
              <a:rPr lang="nb-NO" dirty="0">
                <a:solidFill>
                  <a:srgbClr val="002060"/>
                </a:solidFill>
              </a:rPr>
              <a:t> </a:t>
            </a:r>
            <a:r>
              <a:rPr lang="nb-NO" dirty="0" err="1">
                <a:solidFill>
                  <a:srgbClr val="002060"/>
                </a:solidFill>
              </a:rPr>
              <a:t>are</a:t>
            </a:r>
            <a:r>
              <a:rPr lang="nb-NO" dirty="0">
                <a:solidFill>
                  <a:srgbClr val="002060"/>
                </a:solidFill>
              </a:rPr>
              <a:t> </a:t>
            </a:r>
            <a:r>
              <a:rPr lang="nb-NO" dirty="0" err="1">
                <a:solidFill>
                  <a:srgbClr val="002060"/>
                </a:solidFill>
              </a:rPr>
              <a:t>important</a:t>
            </a:r>
            <a:r>
              <a:rPr lang="nb-NO" dirty="0">
                <a:solidFill>
                  <a:srgbClr val="002060"/>
                </a:solidFill>
              </a:rPr>
              <a:t> in </a:t>
            </a:r>
            <a:r>
              <a:rPr lang="nb-NO" dirty="0" err="1">
                <a:solidFill>
                  <a:srgbClr val="002060"/>
                </a:solidFill>
              </a:rPr>
              <a:t>process</a:t>
            </a:r>
            <a:r>
              <a:rPr lang="nb-NO" dirty="0">
                <a:solidFill>
                  <a:srgbClr val="002060"/>
                </a:solidFill>
              </a:rPr>
              <a:t> </a:t>
            </a:r>
            <a:r>
              <a:rPr lang="nb-NO" dirty="0" err="1">
                <a:solidFill>
                  <a:srgbClr val="002060"/>
                </a:solidFill>
              </a:rPr>
              <a:t>industry</a:t>
            </a:r>
            <a:endParaRPr lang="nb-NO" dirty="0">
              <a:solidFill>
                <a:srgbClr val="002060"/>
              </a:solidFill>
            </a:endParaRPr>
          </a:p>
          <a:p>
            <a:endParaRPr lang="nb-NO"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4</a:t>
            </a:fld>
            <a:endParaRPr lang="nb-NO"/>
          </a:p>
        </p:txBody>
      </p:sp>
    </p:spTree>
    <p:extLst>
      <p:ext uri="{BB962C8B-B14F-4D97-AF65-F5344CB8AC3E}">
        <p14:creationId xmlns:p14="http://schemas.microsoft.com/office/powerpoint/2010/main" val="13705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lstStyle/>
          <a:p>
            <a:r>
              <a:rPr lang="nb-NO" dirty="0" err="1">
                <a:solidFill>
                  <a:srgbClr val="002060"/>
                </a:solidFill>
              </a:rPr>
              <a:t>What</a:t>
            </a:r>
            <a:r>
              <a:rPr lang="nb-NO" dirty="0">
                <a:solidFill>
                  <a:srgbClr val="002060"/>
                </a:solidFill>
              </a:rPr>
              <a:t> is (</a:t>
            </a:r>
            <a:r>
              <a:rPr lang="nb-NO" dirty="0" err="1">
                <a:solidFill>
                  <a:srgbClr val="002060"/>
                </a:solidFill>
              </a:rPr>
              <a:t>modern</a:t>
            </a:r>
            <a:r>
              <a:rPr lang="nb-NO" dirty="0">
                <a:solidFill>
                  <a:srgbClr val="002060"/>
                </a:solidFill>
              </a:rPr>
              <a:t>) </a:t>
            </a:r>
            <a:r>
              <a:rPr lang="nb-NO" dirty="0" err="1">
                <a:solidFill>
                  <a:srgbClr val="002060"/>
                </a:solidFill>
              </a:rPr>
              <a:t>big</a:t>
            </a:r>
            <a:r>
              <a:rPr lang="nb-NO" dirty="0">
                <a:solidFill>
                  <a:srgbClr val="002060"/>
                </a:solidFill>
              </a:rPr>
              <a:t> data?</a:t>
            </a:r>
          </a:p>
        </p:txBody>
      </p:sp>
      <p:sp>
        <p:nvSpPr>
          <p:cNvPr id="4" name="Content Placeholder 3">
            <a:extLst>
              <a:ext uri="{FF2B5EF4-FFF2-40B4-BE49-F238E27FC236}">
                <a16:creationId xmlns:a16="http://schemas.microsoft.com/office/drawing/2014/main" id="{50437475-CB47-7451-AF6D-1518E47C0732}"/>
              </a:ext>
            </a:extLst>
          </p:cNvPr>
          <p:cNvSpPr>
            <a:spLocks noGrp="1"/>
          </p:cNvSpPr>
          <p:nvPr>
            <p:ph idx="1"/>
          </p:nvPr>
        </p:nvSpPr>
        <p:spPr>
          <a:xfrm>
            <a:off x="838200" y="1825624"/>
            <a:ext cx="10515600" cy="4803775"/>
          </a:xfrm>
        </p:spPr>
        <p:txBody>
          <a:bodyPr>
            <a:normAutofit fontScale="70000" lnSpcReduction="20000"/>
          </a:bodyPr>
          <a:lstStyle/>
          <a:p>
            <a:r>
              <a:rPr lang="nb-NO" dirty="0" err="1">
                <a:solidFill>
                  <a:srgbClr val="002060"/>
                </a:solidFill>
              </a:rPr>
              <a:t>Datasets</a:t>
            </a:r>
            <a:r>
              <a:rPr lang="nb-NO" dirty="0">
                <a:solidFill>
                  <a:srgbClr val="002060"/>
                </a:solidFill>
              </a:rPr>
              <a:t> </a:t>
            </a:r>
            <a:r>
              <a:rPr lang="nb-NO" dirty="0" err="1">
                <a:solidFill>
                  <a:srgbClr val="002060"/>
                </a:solidFill>
              </a:rPr>
              <a:t>that</a:t>
            </a:r>
            <a:r>
              <a:rPr lang="nb-NO" dirty="0">
                <a:solidFill>
                  <a:srgbClr val="002060"/>
                </a:solidFill>
              </a:rPr>
              <a:t> </a:t>
            </a:r>
            <a:r>
              <a:rPr lang="nb-NO" dirty="0" err="1">
                <a:solidFill>
                  <a:srgbClr val="002060"/>
                </a:solidFill>
              </a:rPr>
              <a:t>challenge</a:t>
            </a:r>
            <a:r>
              <a:rPr lang="nb-NO" dirty="0">
                <a:solidFill>
                  <a:srgbClr val="002060"/>
                </a:solidFill>
              </a:rPr>
              <a:t> </a:t>
            </a:r>
            <a:r>
              <a:rPr lang="nb-NO" dirty="0" err="1">
                <a:solidFill>
                  <a:srgbClr val="002060"/>
                </a:solidFill>
              </a:rPr>
              <a:t>the</a:t>
            </a:r>
            <a:r>
              <a:rPr lang="nb-NO" dirty="0">
                <a:solidFill>
                  <a:srgbClr val="002060"/>
                </a:solidFill>
              </a:rPr>
              <a:t> </a:t>
            </a:r>
            <a:r>
              <a:rPr lang="nb-NO" dirty="0" err="1">
                <a:solidFill>
                  <a:srgbClr val="002060"/>
                </a:solidFill>
              </a:rPr>
              <a:t>ability</a:t>
            </a:r>
            <a:r>
              <a:rPr lang="nb-NO" dirty="0">
                <a:solidFill>
                  <a:srgbClr val="002060"/>
                </a:solidFill>
              </a:rPr>
              <a:t> </a:t>
            </a:r>
            <a:r>
              <a:rPr lang="nb-NO" dirty="0" err="1">
                <a:solidFill>
                  <a:srgbClr val="002060"/>
                </a:solidFill>
              </a:rPr>
              <a:t>of</a:t>
            </a:r>
            <a:r>
              <a:rPr lang="nb-NO" dirty="0">
                <a:solidFill>
                  <a:srgbClr val="002060"/>
                </a:solidFill>
              </a:rPr>
              <a:t> </a:t>
            </a:r>
            <a:r>
              <a:rPr lang="nb-NO" dirty="0" err="1">
                <a:solidFill>
                  <a:srgbClr val="002060"/>
                </a:solidFill>
              </a:rPr>
              <a:t>traditional</a:t>
            </a:r>
            <a:r>
              <a:rPr lang="nb-NO" dirty="0">
                <a:solidFill>
                  <a:srgbClr val="002060"/>
                </a:solidFill>
              </a:rPr>
              <a:t> </a:t>
            </a:r>
            <a:r>
              <a:rPr lang="nb-NO" dirty="0" err="1">
                <a:solidFill>
                  <a:srgbClr val="002060"/>
                </a:solidFill>
              </a:rPr>
              <a:t>processing</a:t>
            </a:r>
            <a:r>
              <a:rPr lang="nb-NO" dirty="0">
                <a:solidFill>
                  <a:srgbClr val="002060"/>
                </a:solidFill>
              </a:rPr>
              <a:t> and </a:t>
            </a:r>
            <a:r>
              <a:rPr lang="nb-NO" dirty="0" err="1">
                <a:solidFill>
                  <a:srgbClr val="002060"/>
                </a:solidFill>
              </a:rPr>
              <a:t>analytical</a:t>
            </a:r>
            <a:r>
              <a:rPr lang="nb-NO" dirty="0">
                <a:solidFill>
                  <a:srgbClr val="002060"/>
                </a:solidFill>
              </a:rPr>
              <a:t> </a:t>
            </a:r>
            <a:r>
              <a:rPr lang="nb-NO" dirty="0" err="1">
                <a:solidFill>
                  <a:srgbClr val="002060"/>
                </a:solidFill>
              </a:rPr>
              <a:t>tools</a:t>
            </a:r>
            <a:r>
              <a:rPr lang="nb-NO" dirty="0">
                <a:solidFill>
                  <a:srgbClr val="002060"/>
                </a:solidFill>
              </a:rPr>
              <a:t> to </a:t>
            </a:r>
            <a:r>
              <a:rPr lang="nb-NO" dirty="0" err="1">
                <a:solidFill>
                  <a:srgbClr val="002060"/>
                </a:solidFill>
              </a:rPr>
              <a:t>capture</a:t>
            </a:r>
            <a:r>
              <a:rPr lang="nb-NO" dirty="0">
                <a:solidFill>
                  <a:srgbClr val="002060"/>
                </a:solidFill>
              </a:rPr>
              <a:t>, store, </a:t>
            </a:r>
            <a:r>
              <a:rPr lang="nb-NO" dirty="0" err="1">
                <a:solidFill>
                  <a:srgbClr val="002060"/>
                </a:solidFill>
              </a:rPr>
              <a:t>vizualize</a:t>
            </a:r>
            <a:r>
              <a:rPr lang="nb-NO" dirty="0">
                <a:solidFill>
                  <a:srgbClr val="002060"/>
                </a:solidFill>
              </a:rPr>
              <a:t>, </a:t>
            </a:r>
            <a:r>
              <a:rPr lang="nb-NO" dirty="0" err="1">
                <a:solidFill>
                  <a:srgbClr val="002060"/>
                </a:solidFill>
              </a:rPr>
              <a:t>manage</a:t>
            </a:r>
            <a:r>
              <a:rPr lang="nb-NO" dirty="0">
                <a:solidFill>
                  <a:srgbClr val="002060"/>
                </a:solidFill>
              </a:rPr>
              <a:t> and </a:t>
            </a:r>
            <a:r>
              <a:rPr lang="nb-NO" dirty="0" err="1">
                <a:solidFill>
                  <a:srgbClr val="002060"/>
                </a:solidFill>
              </a:rPr>
              <a:t>analyze</a:t>
            </a:r>
            <a:r>
              <a:rPr lang="nb-NO" dirty="0">
                <a:solidFill>
                  <a:srgbClr val="002060"/>
                </a:solidFill>
              </a:rPr>
              <a:t> </a:t>
            </a:r>
            <a:r>
              <a:rPr lang="nb-NO" dirty="0" err="1">
                <a:solidFill>
                  <a:srgbClr val="002060"/>
                </a:solidFill>
              </a:rPr>
              <a:t>them</a:t>
            </a:r>
            <a:endParaRPr lang="nb-NO" dirty="0">
              <a:solidFill>
                <a:srgbClr val="002060"/>
              </a:solidFill>
            </a:endParaRPr>
          </a:p>
          <a:p>
            <a:pPr>
              <a:lnSpc>
                <a:spcPct val="150000"/>
              </a:lnSpc>
            </a:pPr>
            <a:r>
              <a:rPr lang="nb-NO" dirty="0" err="1">
                <a:solidFill>
                  <a:srgbClr val="002060"/>
                </a:solidFill>
              </a:rPr>
              <a:t>Enabled</a:t>
            </a:r>
            <a:r>
              <a:rPr lang="nb-NO" dirty="0">
                <a:solidFill>
                  <a:srgbClr val="002060"/>
                </a:solidFill>
              </a:rPr>
              <a:t> by:</a:t>
            </a:r>
          </a:p>
          <a:p>
            <a:pPr lvl="1">
              <a:lnSpc>
                <a:spcPct val="120000"/>
              </a:lnSpc>
            </a:pPr>
            <a:r>
              <a:rPr lang="nb-NO" dirty="0" err="1">
                <a:solidFill>
                  <a:srgbClr val="002060"/>
                </a:solidFill>
              </a:rPr>
              <a:t>increase</a:t>
            </a:r>
            <a:r>
              <a:rPr lang="nb-NO" dirty="0">
                <a:solidFill>
                  <a:srgbClr val="002060"/>
                </a:solidFill>
              </a:rPr>
              <a:t> in </a:t>
            </a:r>
            <a:r>
              <a:rPr lang="nb-NO" dirty="0" err="1">
                <a:solidFill>
                  <a:srgbClr val="002060"/>
                </a:solidFill>
              </a:rPr>
              <a:t>storage</a:t>
            </a:r>
            <a:r>
              <a:rPr lang="nb-NO" dirty="0">
                <a:solidFill>
                  <a:srgbClr val="002060"/>
                </a:solidFill>
              </a:rPr>
              <a:t> </a:t>
            </a:r>
            <a:r>
              <a:rPr lang="nb-NO" dirty="0" err="1">
                <a:solidFill>
                  <a:srgbClr val="002060"/>
                </a:solidFill>
              </a:rPr>
              <a:t>capacity</a:t>
            </a:r>
            <a:endParaRPr lang="nb-NO" dirty="0">
              <a:solidFill>
                <a:srgbClr val="002060"/>
              </a:solidFill>
            </a:endParaRPr>
          </a:p>
          <a:p>
            <a:pPr lvl="1">
              <a:lnSpc>
                <a:spcPct val="120000"/>
              </a:lnSpc>
            </a:pPr>
            <a:r>
              <a:rPr lang="nb-NO" dirty="0" err="1">
                <a:solidFill>
                  <a:srgbClr val="002060"/>
                </a:solidFill>
              </a:rPr>
              <a:t>increase</a:t>
            </a:r>
            <a:r>
              <a:rPr lang="nb-NO" dirty="0">
                <a:solidFill>
                  <a:srgbClr val="002060"/>
                </a:solidFill>
              </a:rPr>
              <a:t> in </a:t>
            </a:r>
            <a:r>
              <a:rPr lang="nb-NO" dirty="0" err="1">
                <a:solidFill>
                  <a:srgbClr val="002060"/>
                </a:solidFill>
              </a:rPr>
              <a:t>computational</a:t>
            </a:r>
            <a:r>
              <a:rPr lang="nb-NO" dirty="0">
                <a:solidFill>
                  <a:srgbClr val="002060"/>
                </a:solidFill>
              </a:rPr>
              <a:t> </a:t>
            </a:r>
            <a:r>
              <a:rPr lang="nb-NO" dirty="0" err="1">
                <a:solidFill>
                  <a:srgbClr val="002060"/>
                </a:solidFill>
              </a:rPr>
              <a:t>power</a:t>
            </a:r>
            <a:r>
              <a:rPr lang="nb-NO" dirty="0">
                <a:solidFill>
                  <a:srgbClr val="002060"/>
                </a:solidFill>
              </a:rPr>
              <a:t> (</a:t>
            </a:r>
            <a:r>
              <a:rPr lang="nb-NO" dirty="0" err="1">
                <a:solidFill>
                  <a:srgbClr val="002060"/>
                </a:solidFill>
              </a:rPr>
              <a:t>edge</a:t>
            </a:r>
            <a:r>
              <a:rPr lang="nb-NO" dirty="0">
                <a:solidFill>
                  <a:srgbClr val="002060"/>
                </a:solidFill>
              </a:rPr>
              <a:t> </a:t>
            </a:r>
            <a:r>
              <a:rPr lang="nb-NO" dirty="0" err="1">
                <a:solidFill>
                  <a:srgbClr val="002060"/>
                </a:solidFill>
              </a:rPr>
              <a:t>computing</a:t>
            </a:r>
            <a:r>
              <a:rPr lang="nb-NO" dirty="0">
                <a:solidFill>
                  <a:srgbClr val="002060"/>
                </a:solidFill>
              </a:rPr>
              <a:t>)</a:t>
            </a:r>
          </a:p>
          <a:p>
            <a:pPr lvl="1">
              <a:lnSpc>
                <a:spcPct val="120000"/>
              </a:lnSpc>
            </a:pPr>
            <a:r>
              <a:rPr lang="nb-NO" dirty="0" err="1">
                <a:solidFill>
                  <a:srgbClr val="002060"/>
                </a:solidFill>
              </a:rPr>
              <a:t>development</a:t>
            </a:r>
            <a:r>
              <a:rPr lang="nb-NO" dirty="0">
                <a:solidFill>
                  <a:srgbClr val="002060"/>
                </a:solidFill>
              </a:rPr>
              <a:t> </a:t>
            </a:r>
            <a:r>
              <a:rPr lang="nb-NO" dirty="0" err="1">
                <a:solidFill>
                  <a:srgbClr val="002060"/>
                </a:solidFill>
              </a:rPr>
              <a:t>of</a:t>
            </a:r>
            <a:r>
              <a:rPr lang="nb-NO" dirty="0">
                <a:solidFill>
                  <a:srgbClr val="002060"/>
                </a:solidFill>
              </a:rPr>
              <a:t> (</a:t>
            </a:r>
            <a:r>
              <a:rPr lang="nb-NO" dirty="0" err="1">
                <a:solidFill>
                  <a:srgbClr val="002060"/>
                </a:solidFill>
              </a:rPr>
              <a:t>cheap</a:t>
            </a:r>
            <a:r>
              <a:rPr lang="nb-NO" dirty="0">
                <a:solidFill>
                  <a:srgbClr val="002060"/>
                </a:solidFill>
              </a:rPr>
              <a:t>) software </a:t>
            </a:r>
            <a:r>
              <a:rPr lang="nb-NO" dirty="0" err="1">
                <a:solidFill>
                  <a:srgbClr val="002060"/>
                </a:solidFill>
              </a:rPr>
              <a:t>technology</a:t>
            </a:r>
            <a:endParaRPr lang="nb-NO" dirty="0">
              <a:solidFill>
                <a:srgbClr val="002060"/>
              </a:solidFill>
            </a:endParaRPr>
          </a:p>
          <a:p>
            <a:pPr lvl="1">
              <a:lnSpc>
                <a:spcPct val="120000"/>
              </a:lnSpc>
            </a:pPr>
            <a:r>
              <a:rPr lang="nb-NO" dirty="0" err="1">
                <a:solidFill>
                  <a:srgbClr val="002060"/>
                </a:solidFill>
              </a:rPr>
              <a:t>wireless</a:t>
            </a:r>
            <a:r>
              <a:rPr lang="nb-NO" dirty="0">
                <a:solidFill>
                  <a:srgbClr val="002060"/>
                </a:solidFill>
              </a:rPr>
              <a:t> </a:t>
            </a:r>
            <a:r>
              <a:rPr lang="nb-NO" dirty="0" err="1">
                <a:solidFill>
                  <a:srgbClr val="002060"/>
                </a:solidFill>
              </a:rPr>
              <a:t>network</a:t>
            </a:r>
            <a:endParaRPr lang="nb-NO" dirty="0">
              <a:solidFill>
                <a:srgbClr val="002060"/>
              </a:solidFill>
            </a:endParaRPr>
          </a:p>
          <a:p>
            <a:endParaRPr lang="nb-NO" dirty="0">
              <a:solidFill>
                <a:srgbClr val="002060"/>
              </a:solidFill>
            </a:endParaRPr>
          </a:p>
          <a:p>
            <a:r>
              <a:rPr lang="nb-NO" dirty="0" err="1">
                <a:solidFill>
                  <a:srgbClr val="002060"/>
                </a:solidFill>
              </a:rPr>
              <a:t>Characterized</a:t>
            </a:r>
            <a:r>
              <a:rPr lang="nb-NO" dirty="0">
                <a:solidFill>
                  <a:srgbClr val="002060"/>
                </a:solidFill>
              </a:rPr>
              <a:t> by 4V's:</a:t>
            </a:r>
          </a:p>
          <a:p>
            <a:pPr lvl="1">
              <a:lnSpc>
                <a:spcPct val="120000"/>
              </a:lnSpc>
            </a:pPr>
            <a:r>
              <a:rPr lang="nb-NO" dirty="0" err="1">
                <a:solidFill>
                  <a:srgbClr val="002060"/>
                </a:solidFill>
              </a:rPr>
              <a:t>volume</a:t>
            </a:r>
            <a:endParaRPr lang="nb-NO" dirty="0">
              <a:solidFill>
                <a:srgbClr val="002060"/>
              </a:solidFill>
            </a:endParaRPr>
          </a:p>
          <a:p>
            <a:pPr lvl="1">
              <a:lnSpc>
                <a:spcPct val="120000"/>
              </a:lnSpc>
            </a:pPr>
            <a:r>
              <a:rPr lang="nb-NO" dirty="0" err="1">
                <a:solidFill>
                  <a:srgbClr val="002060"/>
                </a:solidFill>
              </a:rPr>
              <a:t>variety</a:t>
            </a:r>
            <a:r>
              <a:rPr lang="nb-NO" dirty="0">
                <a:solidFill>
                  <a:srgbClr val="002060"/>
                </a:solidFill>
              </a:rPr>
              <a:t> (1-4-way </a:t>
            </a:r>
            <a:r>
              <a:rPr lang="nb-NO" dirty="0" err="1">
                <a:solidFill>
                  <a:srgbClr val="002060"/>
                </a:solidFill>
              </a:rPr>
              <a:t>arrays</a:t>
            </a:r>
            <a:r>
              <a:rPr lang="nb-NO" dirty="0">
                <a:solidFill>
                  <a:srgbClr val="002060"/>
                </a:solidFill>
              </a:rPr>
              <a:t>: </a:t>
            </a:r>
            <a:r>
              <a:rPr lang="nb-NO" dirty="0" err="1">
                <a:solidFill>
                  <a:srgbClr val="002060"/>
                </a:solidFill>
              </a:rPr>
              <a:t>text</a:t>
            </a:r>
            <a:r>
              <a:rPr lang="nb-NO" dirty="0">
                <a:solidFill>
                  <a:srgbClr val="002060"/>
                </a:solidFill>
              </a:rPr>
              <a:t>, sensor data, image, video, </a:t>
            </a:r>
            <a:r>
              <a:rPr lang="nb-NO" dirty="0" err="1">
                <a:solidFill>
                  <a:srgbClr val="002060"/>
                </a:solidFill>
              </a:rPr>
              <a:t>operator's</a:t>
            </a:r>
            <a:r>
              <a:rPr lang="nb-NO" dirty="0">
                <a:solidFill>
                  <a:srgbClr val="002060"/>
                </a:solidFill>
              </a:rPr>
              <a:t> log, </a:t>
            </a:r>
            <a:r>
              <a:rPr lang="nb-NO" dirty="0" err="1">
                <a:solidFill>
                  <a:srgbClr val="002060"/>
                </a:solidFill>
              </a:rPr>
              <a:t>spectral</a:t>
            </a:r>
            <a:r>
              <a:rPr lang="nb-NO" dirty="0">
                <a:solidFill>
                  <a:srgbClr val="002060"/>
                </a:solidFill>
              </a:rPr>
              <a:t> data, </a:t>
            </a:r>
            <a:r>
              <a:rPr lang="nb-NO" dirty="0" err="1">
                <a:solidFill>
                  <a:srgbClr val="002060"/>
                </a:solidFill>
              </a:rPr>
              <a:t>vibrations</a:t>
            </a:r>
            <a:r>
              <a:rPr lang="nb-NO" dirty="0">
                <a:solidFill>
                  <a:srgbClr val="002060"/>
                </a:solidFill>
              </a:rPr>
              <a:t> etc.)</a:t>
            </a:r>
          </a:p>
          <a:p>
            <a:pPr lvl="1">
              <a:lnSpc>
                <a:spcPct val="120000"/>
              </a:lnSpc>
            </a:pPr>
            <a:r>
              <a:rPr lang="nb-NO" dirty="0" err="1">
                <a:solidFill>
                  <a:srgbClr val="002060"/>
                </a:solidFill>
              </a:rPr>
              <a:t>velocity</a:t>
            </a:r>
            <a:r>
              <a:rPr lang="nb-NO" dirty="0">
                <a:solidFill>
                  <a:srgbClr val="002060"/>
                </a:solidFill>
              </a:rPr>
              <a:t> (real-time </a:t>
            </a:r>
            <a:r>
              <a:rPr lang="nb-NO" dirty="0" err="1">
                <a:solidFill>
                  <a:srgbClr val="002060"/>
                </a:solidFill>
              </a:rPr>
              <a:t>predictions</a:t>
            </a:r>
            <a:r>
              <a:rPr lang="nb-NO" dirty="0">
                <a:solidFill>
                  <a:srgbClr val="002060"/>
                </a:solidFill>
              </a:rPr>
              <a:t> v. lab </a:t>
            </a:r>
            <a:r>
              <a:rPr lang="nb-NO" dirty="0" err="1">
                <a:solidFill>
                  <a:srgbClr val="002060"/>
                </a:solidFill>
              </a:rPr>
              <a:t>analysis</a:t>
            </a:r>
            <a:r>
              <a:rPr lang="nb-NO" dirty="0">
                <a:solidFill>
                  <a:srgbClr val="002060"/>
                </a:solidFill>
              </a:rPr>
              <a:t>)</a:t>
            </a:r>
          </a:p>
          <a:p>
            <a:pPr lvl="1">
              <a:lnSpc>
                <a:spcPct val="120000"/>
              </a:lnSpc>
            </a:pPr>
            <a:r>
              <a:rPr lang="nb-NO" dirty="0" err="1">
                <a:solidFill>
                  <a:srgbClr val="002060"/>
                </a:solidFill>
              </a:rPr>
              <a:t>veracity</a:t>
            </a:r>
            <a:r>
              <a:rPr lang="nb-NO" dirty="0">
                <a:solidFill>
                  <a:srgbClr val="002060"/>
                </a:solidFill>
              </a:rPr>
              <a:t> (</a:t>
            </a:r>
            <a:r>
              <a:rPr lang="nb-NO" dirty="0" err="1">
                <a:solidFill>
                  <a:srgbClr val="002060"/>
                </a:solidFill>
              </a:rPr>
              <a:t>accuracy</a:t>
            </a:r>
            <a:r>
              <a:rPr lang="nb-NO" dirty="0">
                <a:solidFill>
                  <a:srgbClr val="002060"/>
                </a:solidFill>
              </a:rPr>
              <a:t> and </a:t>
            </a:r>
            <a:r>
              <a:rPr lang="en-US" dirty="0">
                <a:solidFill>
                  <a:srgbClr val="002060"/>
                </a:solidFill>
              </a:rPr>
              <a:t>reliability</a:t>
            </a:r>
            <a:r>
              <a:rPr lang="nb-NO" dirty="0">
                <a:solidFill>
                  <a:srgbClr val="002060"/>
                </a:solidFill>
              </a:rPr>
              <a:t>) </a:t>
            </a: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5</a:t>
            </a:fld>
            <a:endParaRPr lang="nb-NO"/>
          </a:p>
        </p:txBody>
      </p:sp>
    </p:spTree>
    <p:extLst>
      <p:ext uri="{BB962C8B-B14F-4D97-AF65-F5344CB8AC3E}">
        <p14:creationId xmlns:p14="http://schemas.microsoft.com/office/powerpoint/2010/main" val="7983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lstStyle/>
          <a:p>
            <a:r>
              <a:rPr lang="nb-NO" dirty="0" err="1">
                <a:solidFill>
                  <a:srgbClr val="002060"/>
                </a:solidFill>
              </a:rPr>
              <a:t>What</a:t>
            </a:r>
            <a:r>
              <a:rPr lang="nb-NO" dirty="0">
                <a:solidFill>
                  <a:srgbClr val="002060"/>
                </a:solidFill>
              </a:rPr>
              <a:t> is (</a:t>
            </a:r>
            <a:r>
              <a:rPr lang="nb-NO" dirty="0" err="1">
                <a:solidFill>
                  <a:srgbClr val="002060"/>
                </a:solidFill>
              </a:rPr>
              <a:t>process</a:t>
            </a:r>
            <a:r>
              <a:rPr lang="nb-NO" dirty="0">
                <a:solidFill>
                  <a:srgbClr val="002060"/>
                </a:solidFill>
              </a:rPr>
              <a:t>) data </a:t>
            </a:r>
            <a:r>
              <a:rPr lang="nb-NO" dirty="0" err="1">
                <a:solidFill>
                  <a:srgbClr val="002060"/>
                </a:solidFill>
              </a:rPr>
              <a:t>analytics</a:t>
            </a:r>
            <a:r>
              <a:rPr lang="nb-NO" dirty="0">
                <a:solidFill>
                  <a:srgbClr val="002060"/>
                </a:solidFill>
              </a:rPr>
              <a:t>?</a:t>
            </a:r>
          </a:p>
        </p:txBody>
      </p:sp>
      <p:sp>
        <p:nvSpPr>
          <p:cNvPr id="4" name="Content Placeholder 3">
            <a:extLst>
              <a:ext uri="{FF2B5EF4-FFF2-40B4-BE49-F238E27FC236}">
                <a16:creationId xmlns:a16="http://schemas.microsoft.com/office/drawing/2014/main" id="{43CCE295-818D-B082-1A6A-F32CB593BF71}"/>
              </a:ext>
            </a:extLst>
          </p:cNvPr>
          <p:cNvSpPr>
            <a:spLocks noGrp="1"/>
          </p:cNvSpPr>
          <p:nvPr>
            <p:ph idx="1"/>
          </p:nvPr>
        </p:nvSpPr>
        <p:spPr>
          <a:xfrm>
            <a:off x="444500" y="1825625"/>
            <a:ext cx="11747500" cy="4667250"/>
          </a:xfrm>
        </p:spPr>
        <p:txBody>
          <a:bodyPr>
            <a:normAutofit fontScale="70000" lnSpcReduction="20000"/>
          </a:bodyPr>
          <a:lstStyle/>
          <a:p>
            <a:r>
              <a:rPr lang="nb-NO" dirty="0">
                <a:solidFill>
                  <a:srgbClr val="002060"/>
                </a:solidFill>
              </a:rPr>
              <a:t>Collection </a:t>
            </a:r>
            <a:r>
              <a:rPr lang="nb-NO" dirty="0" err="1">
                <a:solidFill>
                  <a:srgbClr val="002060"/>
                </a:solidFill>
              </a:rPr>
              <a:t>of</a:t>
            </a:r>
            <a:r>
              <a:rPr lang="nb-NO" dirty="0">
                <a:solidFill>
                  <a:srgbClr val="002060"/>
                </a:solidFill>
              </a:rPr>
              <a:t> </a:t>
            </a:r>
            <a:r>
              <a:rPr lang="nb-NO" dirty="0" err="1">
                <a:solidFill>
                  <a:srgbClr val="002060"/>
                </a:solidFill>
              </a:rPr>
              <a:t>methods</a:t>
            </a:r>
            <a:r>
              <a:rPr lang="nb-NO" dirty="0">
                <a:solidFill>
                  <a:srgbClr val="002060"/>
                </a:solidFill>
              </a:rPr>
              <a:t> and </a:t>
            </a:r>
            <a:r>
              <a:rPr lang="nb-NO" dirty="0" err="1">
                <a:solidFill>
                  <a:srgbClr val="002060"/>
                </a:solidFill>
              </a:rPr>
              <a:t>tools</a:t>
            </a:r>
            <a:r>
              <a:rPr lang="nb-NO" dirty="0">
                <a:solidFill>
                  <a:srgbClr val="002060"/>
                </a:solidFill>
              </a:rPr>
              <a:t> </a:t>
            </a:r>
            <a:r>
              <a:rPr lang="nb-NO" dirty="0" err="1">
                <a:solidFill>
                  <a:srgbClr val="002060"/>
                </a:solidFill>
              </a:rPr>
              <a:t>that</a:t>
            </a:r>
            <a:r>
              <a:rPr lang="nb-NO" dirty="0">
                <a:solidFill>
                  <a:srgbClr val="002060"/>
                </a:solidFill>
              </a:rPr>
              <a:t> </a:t>
            </a:r>
            <a:r>
              <a:rPr lang="nb-NO" dirty="0" err="1">
                <a:solidFill>
                  <a:srgbClr val="002060"/>
                </a:solidFill>
              </a:rPr>
              <a:t>use</a:t>
            </a:r>
            <a:r>
              <a:rPr lang="nb-NO" dirty="0">
                <a:solidFill>
                  <a:srgbClr val="002060"/>
                </a:solidFill>
              </a:rPr>
              <a:t> </a:t>
            </a:r>
            <a:r>
              <a:rPr lang="nb-NO" dirty="0" err="1">
                <a:solidFill>
                  <a:srgbClr val="002060"/>
                </a:solidFill>
              </a:rPr>
              <a:t>process</a:t>
            </a:r>
            <a:r>
              <a:rPr lang="nb-NO" dirty="0">
                <a:solidFill>
                  <a:srgbClr val="002060"/>
                </a:solidFill>
              </a:rPr>
              <a:t> data to support </a:t>
            </a:r>
            <a:r>
              <a:rPr lang="nb-NO" dirty="0" err="1">
                <a:solidFill>
                  <a:srgbClr val="002060"/>
                </a:solidFill>
              </a:rPr>
              <a:t>decision</a:t>
            </a:r>
            <a:r>
              <a:rPr lang="nb-NO" dirty="0">
                <a:solidFill>
                  <a:srgbClr val="002060"/>
                </a:solidFill>
              </a:rPr>
              <a:t> </a:t>
            </a:r>
            <a:r>
              <a:rPr lang="nb-NO" dirty="0" err="1">
                <a:solidFill>
                  <a:srgbClr val="002060"/>
                </a:solidFill>
              </a:rPr>
              <a:t>making</a:t>
            </a:r>
            <a:r>
              <a:rPr lang="nb-NO" dirty="0">
                <a:solidFill>
                  <a:srgbClr val="002060"/>
                </a:solidFill>
              </a:rPr>
              <a:t> and </a:t>
            </a:r>
            <a:r>
              <a:rPr lang="nb-NO" dirty="0" err="1">
                <a:solidFill>
                  <a:srgbClr val="002060"/>
                </a:solidFill>
              </a:rPr>
              <a:t>knowledge</a:t>
            </a:r>
            <a:r>
              <a:rPr lang="nb-NO" dirty="0">
                <a:solidFill>
                  <a:srgbClr val="002060"/>
                </a:solidFill>
              </a:rPr>
              <a:t> </a:t>
            </a:r>
            <a:r>
              <a:rPr lang="nb-NO" dirty="0" err="1">
                <a:solidFill>
                  <a:srgbClr val="002060"/>
                </a:solidFill>
              </a:rPr>
              <a:t>discovery</a:t>
            </a:r>
            <a:r>
              <a:rPr lang="nb-NO" dirty="0">
                <a:solidFill>
                  <a:srgbClr val="002060"/>
                </a:solidFill>
              </a:rPr>
              <a:t> (online/offline) at </a:t>
            </a:r>
            <a:r>
              <a:rPr lang="nb-NO" dirty="0" err="1">
                <a:solidFill>
                  <a:srgbClr val="002060"/>
                </a:solidFill>
              </a:rPr>
              <a:t>the</a:t>
            </a:r>
            <a:r>
              <a:rPr lang="nb-NO" dirty="0">
                <a:solidFill>
                  <a:srgbClr val="002060"/>
                </a:solidFill>
              </a:rPr>
              <a:t> right time</a:t>
            </a:r>
          </a:p>
          <a:p>
            <a:pPr marL="0" indent="0">
              <a:buNone/>
            </a:pPr>
            <a:endParaRPr lang="nb-NO" dirty="0">
              <a:solidFill>
                <a:srgbClr val="002060"/>
              </a:solidFill>
            </a:endParaRPr>
          </a:p>
          <a:p>
            <a:r>
              <a:rPr lang="nb-NO" dirty="0" err="1">
                <a:solidFill>
                  <a:srgbClr val="002060"/>
                </a:solidFill>
              </a:rPr>
              <a:t>Enabled</a:t>
            </a:r>
            <a:r>
              <a:rPr lang="nb-NO" dirty="0">
                <a:solidFill>
                  <a:srgbClr val="002060"/>
                </a:solidFill>
              </a:rPr>
              <a:t> by:</a:t>
            </a:r>
          </a:p>
          <a:p>
            <a:pPr lvl="1"/>
            <a:r>
              <a:rPr lang="nb-NO" dirty="0" err="1">
                <a:solidFill>
                  <a:srgbClr val="002060"/>
                </a:solidFill>
              </a:rPr>
              <a:t>big</a:t>
            </a:r>
            <a:r>
              <a:rPr lang="nb-NO" dirty="0">
                <a:solidFill>
                  <a:srgbClr val="002060"/>
                </a:solidFill>
              </a:rPr>
              <a:t> data</a:t>
            </a:r>
          </a:p>
          <a:p>
            <a:pPr lvl="1"/>
            <a:r>
              <a:rPr lang="nb-NO" dirty="0" err="1">
                <a:solidFill>
                  <a:srgbClr val="002060"/>
                </a:solidFill>
              </a:rPr>
              <a:t>advances</a:t>
            </a:r>
            <a:r>
              <a:rPr lang="nb-NO" dirty="0">
                <a:solidFill>
                  <a:srgbClr val="002060"/>
                </a:solidFill>
              </a:rPr>
              <a:t> in </a:t>
            </a:r>
            <a:r>
              <a:rPr lang="nb-NO" dirty="0" err="1">
                <a:solidFill>
                  <a:srgbClr val="002060"/>
                </a:solidFill>
              </a:rPr>
              <a:t>analytics</a:t>
            </a:r>
            <a:r>
              <a:rPr lang="nb-NO" dirty="0">
                <a:solidFill>
                  <a:srgbClr val="002060"/>
                </a:solidFill>
              </a:rPr>
              <a:t> </a:t>
            </a:r>
            <a:r>
              <a:rPr lang="nb-NO" dirty="0" err="1">
                <a:solidFill>
                  <a:srgbClr val="002060"/>
                </a:solidFill>
              </a:rPr>
              <a:t>algorithms</a:t>
            </a:r>
            <a:r>
              <a:rPr lang="nb-NO" dirty="0">
                <a:solidFill>
                  <a:srgbClr val="002060"/>
                </a:solidFill>
              </a:rPr>
              <a:t> and </a:t>
            </a:r>
            <a:r>
              <a:rPr lang="nb-NO" dirty="0" err="1">
                <a:solidFill>
                  <a:srgbClr val="002060"/>
                </a:solidFill>
              </a:rPr>
              <a:t>computational</a:t>
            </a:r>
            <a:r>
              <a:rPr lang="nb-NO" dirty="0">
                <a:solidFill>
                  <a:srgbClr val="002060"/>
                </a:solidFill>
              </a:rPr>
              <a:t> </a:t>
            </a:r>
            <a:r>
              <a:rPr lang="nb-NO" dirty="0" err="1">
                <a:solidFill>
                  <a:srgbClr val="002060"/>
                </a:solidFill>
              </a:rPr>
              <a:t>power</a:t>
            </a:r>
            <a:endParaRPr lang="nb-NO" dirty="0">
              <a:solidFill>
                <a:srgbClr val="002060"/>
              </a:solidFill>
            </a:endParaRPr>
          </a:p>
          <a:p>
            <a:pPr marL="457200" lvl="1" indent="0">
              <a:buNone/>
            </a:pPr>
            <a:endParaRPr lang="nb-NO" dirty="0">
              <a:solidFill>
                <a:srgbClr val="002060"/>
              </a:solidFill>
            </a:endParaRPr>
          </a:p>
          <a:p>
            <a:r>
              <a:rPr lang="nb-NO" dirty="0">
                <a:solidFill>
                  <a:srgbClr val="002060"/>
                </a:solidFill>
              </a:rPr>
              <a:t> Methods </a:t>
            </a:r>
            <a:r>
              <a:rPr lang="nb-NO" dirty="0" err="1">
                <a:solidFill>
                  <a:srgbClr val="002060"/>
                </a:solidFill>
              </a:rPr>
              <a:t>previously</a:t>
            </a:r>
            <a:r>
              <a:rPr lang="nb-NO" dirty="0">
                <a:solidFill>
                  <a:srgbClr val="002060"/>
                </a:solidFill>
              </a:rPr>
              <a:t> used in </a:t>
            </a:r>
            <a:r>
              <a:rPr lang="nb-NO" dirty="0" err="1">
                <a:solidFill>
                  <a:srgbClr val="002060"/>
                </a:solidFill>
              </a:rPr>
              <a:t>industry</a:t>
            </a:r>
            <a:endParaRPr lang="nb-NO" dirty="0">
              <a:solidFill>
                <a:srgbClr val="002060"/>
              </a:solidFill>
            </a:endParaRPr>
          </a:p>
          <a:p>
            <a:pPr lvl="1"/>
            <a:r>
              <a:rPr lang="nb-NO" dirty="0" err="1">
                <a:solidFill>
                  <a:srgbClr val="002060"/>
                </a:solidFill>
              </a:rPr>
              <a:t>inferential</a:t>
            </a:r>
            <a:r>
              <a:rPr lang="nb-NO" dirty="0">
                <a:solidFill>
                  <a:srgbClr val="002060"/>
                </a:solidFill>
              </a:rPr>
              <a:t> sensors (soft sensor)</a:t>
            </a:r>
          </a:p>
          <a:p>
            <a:pPr lvl="1"/>
            <a:r>
              <a:rPr lang="nb-NO" dirty="0" err="1">
                <a:solidFill>
                  <a:srgbClr val="002060"/>
                </a:solidFill>
              </a:rPr>
              <a:t>principle</a:t>
            </a:r>
            <a:r>
              <a:rPr lang="nb-NO" dirty="0">
                <a:solidFill>
                  <a:srgbClr val="002060"/>
                </a:solidFill>
              </a:rPr>
              <a:t> </a:t>
            </a:r>
            <a:r>
              <a:rPr lang="nb-NO" dirty="0" err="1">
                <a:solidFill>
                  <a:srgbClr val="002060"/>
                </a:solidFill>
              </a:rPr>
              <a:t>component</a:t>
            </a:r>
            <a:r>
              <a:rPr lang="nb-NO" dirty="0">
                <a:solidFill>
                  <a:srgbClr val="002060"/>
                </a:solidFill>
              </a:rPr>
              <a:t> </a:t>
            </a:r>
            <a:r>
              <a:rPr lang="nb-NO" dirty="0" err="1">
                <a:solidFill>
                  <a:srgbClr val="002060"/>
                </a:solidFill>
              </a:rPr>
              <a:t>analysis</a:t>
            </a:r>
            <a:r>
              <a:rPr lang="nb-NO" dirty="0">
                <a:solidFill>
                  <a:srgbClr val="002060"/>
                </a:solidFill>
              </a:rPr>
              <a:t> (PCA)</a:t>
            </a:r>
          </a:p>
          <a:p>
            <a:pPr lvl="1"/>
            <a:r>
              <a:rPr lang="nb-NO" dirty="0" err="1">
                <a:solidFill>
                  <a:srgbClr val="002060"/>
                </a:solidFill>
              </a:rPr>
              <a:t>partial</a:t>
            </a:r>
            <a:r>
              <a:rPr lang="nb-NO" dirty="0">
                <a:solidFill>
                  <a:srgbClr val="002060"/>
                </a:solidFill>
              </a:rPr>
              <a:t> </a:t>
            </a:r>
            <a:r>
              <a:rPr lang="nb-NO" dirty="0" err="1">
                <a:solidFill>
                  <a:srgbClr val="002060"/>
                </a:solidFill>
              </a:rPr>
              <a:t>least</a:t>
            </a:r>
            <a:r>
              <a:rPr lang="nb-NO" dirty="0">
                <a:solidFill>
                  <a:srgbClr val="002060"/>
                </a:solidFill>
              </a:rPr>
              <a:t> </a:t>
            </a:r>
            <a:r>
              <a:rPr lang="nb-NO" dirty="0" err="1">
                <a:solidFill>
                  <a:srgbClr val="002060"/>
                </a:solidFill>
              </a:rPr>
              <a:t>square</a:t>
            </a:r>
            <a:r>
              <a:rPr lang="nb-NO" dirty="0">
                <a:solidFill>
                  <a:srgbClr val="002060"/>
                </a:solidFill>
              </a:rPr>
              <a:t> </a:t>
            </a:r>
            <a:r>
              <a:rPr lang="nb-NO" dirty="0" err="1">
                <a:solidFill>
                  <a:srgbClr val="002060"/>
                </a:solidFill>
              </a:rPr>
              <a:t>regression</a:t>
            </a:r>
            <a:r>
              <a:rPr lang="nb-NO" dirty="0">
                <a:solidFill>
                  <a:srgbClr val="002060"/>
                </a:solidFill>
              </a:rPr>
              <a:t> (PLS)</a:t>
            </a:r>
          </a:p>
          <a:p>
            <a:pPr lvl="1"/>
            <a:r>
              <a:rPr lang="nb-NO" dirty="0" err="1">
                <a:solidFill>
                  <a:srgbClr val="002060"/>
                </a:solidFill>
              </a:rPr>
              <a:t>control</a:t>
            </a:r>
            <a:r>
              <a:rPr lang="nb-NO" dirty="0">
                <a:solidFill>
                  <a:srgbClr val="002060"/>
                </a:solidFill>
              </a:rPr>
              <a:t> </a:t>
            </a:r>
            <a:r>
              <a:rPr lang="nb-NO" dirty="0" err="1">
                <a:solidFill>
                  <a:srgbClr val="002060"/>
                </a:solidFill>
              </a:rPr>
              <a:t>charts</a:t>
            </a:r>
            <a:r>
              <a:rPr lang="nb-NO" dirty="0">
                <a:solidFill>
                  <a:srgbClr val="002060"/>
                </a:solidFill>
              </a:rPr>
              <a:t> </a:t>
            </a:r>
          </a:p>
          <a:p>
            <a:pPr lvl="1"/>
            <a:endParaRPr lang="nb-NO" dirty="0">
              <a:solidFill>
                <a:srgbClr val="002060"/>
              </a:solidFill>
            </a:endParaRPr>
          </a:p>
          <a:p>
            <a:r>
              <a:rPr lang="nb-NO" dirty="0">
                <a:solidFill>
                  <a:srgbClr val="002060"/>
                </a:solidFill>
              </a:rPr>
              <a:t>Methods </a:t>
            </a:r>
            <a:r>
              <a:rPr lang="nb-NO" dirty="0" err="1">
                <a:solidFill>
                  <a:srgbClr val="002060"/>
                </a:solidFill>
              </a:rPr>
              <a:t>previously</a:t>
            </a:r>
            <a:r>
              <a:rPr lang="nb-NO" dirty="0">
                <a:solidFill>
                  <a:srgbClr val="002060"/>
                </a:solidFill>
              </a:rPr>
              <a:t> used in </a:t>
            </a:r>
            <a:r>
              <a:rPr lang="nb-NO" dirty="0" err="1">
                <a:solidFill>
                  <a:srgbClr val="002060"/>
                </a:solidFill>
              </a:rPr>
              <a:t>academia</a:t>
            </a:r>
            <a:r>
              <a:rPr lang="nb-NO" dirty="0">
                <a:solidFill>
                  <a:srgbClr val="002060"/>
                </a:solidFill>
              </a:rPr>
              <a:t>:</a:t>
            </a:r>
          </a:p>
          <a:p>
            <a:pPr lvl="1"/>
            <a:r>
              <a:rPr lang="nb-NO" dirty="0" err="1">
                <a:solidFill>
                  <a:srgbClr val="002060"/>
                </a:solidFill>
              </a:rPr>
              <a:t>experts</a:t>
            </a:r>
            <a:r>
              <a:rPr lang="nb-NO" dirty="0">
                <a:solidFill>
                  <a:srgbClr val="002060"/>
                </a:solidFill>
              </a:rPr>
              <a:t> systems for </a:t>
            </a:r>
            <a:r>
              <a:rPr lang="nb-NO" dirty="0" err="1">
                <a:solidFill>
                  <a:srgbClr val="002060"/>
                </a:solidFill>
              </a:rPr>
              <a:t>catalyst</a:t>
            </a:r>
            <a:r>
              <a:rPr lang="nb-NO" dirty="0">
                <a:solidFill>
                  <a:srgbClr val="002060"/>
                </a:solidFill>
              </a:rPr>
              <a:t> design (1980s)</a:t>
            </a:r>
            <a:r>
              <a:rPr lang="nb-NO" dirty="0">
                <a:solidFill>
                  <a:srgbClr val="002060"/>
                </a:solidFill>
                <a:sym typeface="Wingdings" panose="05000000000000000000" pitchFamily="2" charset="2"/>
              </a:rPr>
              <a:t></a:t>
            </a:r>
            <a:r>
              <a:rPr lang="nb-NO" dirty="0">
                <a:solidFill>
                  <a:srgbClr val="002060"/>
                </a:solidFill>
              </a:rPr>
              <a:t> </a:t>
            </a:r>
            <a:r>
              <a:rPr lang="en-GB" dirty="0">
                <a:solidFill>
                  <a:srgbClr val="002060"/>
                </a:solidFill>
              </a:rPr>
              <a:t>hard to implement, train, maintain, costly and time consuming</a:t>
            </a:r>
          </a:p>
          <a:p>
            <a:pPr lvl="1"/>
            <a:r>
              <a:rPr lang="nb-NO" dirty="0">
                <a:solidFill>
                  <a:srgbClr val="002060"/>
                </a:solidFill>
              </a:rPr>
              <a:t>neural </a:t>
            </a:r>
            <a:r>
              <a:rPr lang="nb-NO" dirty="0" err="1">
                <a:solidFill>
                  <a:srgbClr val="002060"/>
                </a:solidFill>
              </a:rPr>
              <a:t>networks</a:t>
            </a:r>
            <a:r>
              <a:rPr lang="nb-NO" dirty="0">
                <a:solidFill>
                  <a:srgbClr val="002060"/>
                </a:solidFill>
              </a:rPr>
              <a:t> (1990s) for nonlinear PCA</a:t>
            </a:r>
            <a:r>
              <a:rPr lang="nb-NO" dirty="0">
                <a:solidFill>
                  <a:srgbClr val="002060"/>
                </a:solidFill>
                <a:sym typeface="Wingdings" panose="05000000000000000000" pitchFamily="2" charset="2"/>
              </a:rPr>
              <a:t></a:t>
            </a:r>
            <a:r>
              <a:rPr lang="nb-NO" dirty="0">
                <a:solidFill>
                  <a:srgbClr val="002060"/>
                </a:solidFill>
              </a:rPr>
              <a:t> </a:t>
            </a:r>
            <a:r>
              <a:rPr lang="nb-NO" dirty="0" err="1">
                <a:solidFill>
                  <a:srgbClr val="002060"/>
                </a:solidFill>
              </a:rPr>
              <a:t>lack</a:t>
            </a:r>
            <a:r>
              <a:rPr lang="nb-NO" dirty="0">
                <a:solidFill>
                  <a:srgbClr val="002060"/>
                </a:solidFill>
              </a:rPr>
              <a:t> </a:t>
            </a:r>
            <a:r>
              <a:rPr lang="nb-NO" dirty="0" err="1">
                <a:solidFill>
                  <a:srgbClr val="002060"/>
                </a:solidFill>
              </a:rPr>
              <a:t>of</a:t>
            </a:r>
            <a:r>
              <a:rPr lang="nb-NO" dirty="0">
                <a:solidFill>
                  <a:srgbClr val="002060"/>
                </a:solidFill>
              </a:rPr>
              <a:t> </a:t>
            </a:r>
            <a:r>
              <a:rPr lang="nb-NO" dirty="0" err="1">
                <a:solidFill>
                  <a:srgbClr val="002060"/>
                </a:solidFill>
              </a:rPr>
              <a:t>computation</a:t>
            </a:r>
            <a:r>
              <a:rPr lang="nb-NO" dirty="0">
                <a:solidFill>
                  <a:srgbClr val="002060"/>
                </a:solidFill>
              </a:rPr>
              <a:t> </a:t>
            </a:r>
            <a:r>
              <a:rPr lang="nb-NO" dirty="0" err="1">
                <a:solidFill>
                  <a:srgbClr val="002060"/>
                </a:solidFill>
              </a:rPr>
              <a:t>power</a:t>
            </a:r>
            <a:r>
              <a:rPr lang="nb-NO" dirty="0">
                <a:solidFill>
                  <a:srgbClr val="002060"/>
                </a:solidFill>
              </a:rPr>
              <a:t>, data and </a:t>
            </a:r>
            <a:r>
              <a:rPr lang="nb-NO" dirty="0" err="1">
                <a:solidFill>
                  <a:srgbClr val="002060"/>
                </a:solidFill>
              </a:rPr>
              <a:t>programming</a:t>
            </a:r>
            <a:r>
              <a:rPr lang="nb-NO" dirty="0">
                <a:solidFill>
                  <a:srgbClr val="002060"/>
                </a:solidFill>
              </a:rPr>
              <a:t> </a:t>
            </a:r>
            <a:r>
              <a:rPr lang="nb-NO" dirty="0" err="1">
                <a:solidFill>
                  <a:srgbClr val="002060"/>
                </a:solidFill>
              </a:rPr>
              <a:t>environments</a:t>
            </a:r>
            <a:r>
              <a:rPr lang="nb-NO" dirty="0">
                <a:solidFill>
                  <a:srgbClr val="002060"/>
                </a:solidFill>
              </a:rPr>
              <a:t>, and </a:t>
            </a:r>
            <a:r>
              <a:rPr lang="nb-NO" dirty="0" err="1">
                <a:solidFill>
                  <a:srgbClr val="002060"/>
                </a:solidFill>
              </a:rPr>
              <a:t>competing</a:t>
            </a:r>
            <a:r>
              <a:rPr lang="nb-NO" dirty="0">
                <a:solidFill>
                  <a:srgbClr val="002060"/>
                </a:solidFill>
              </a:rPr>
              <a:t> </a:t>
            </a:r>
            <a:r>
              <a:rPr lang="nb-NO" dirty="0" err="1">
                <a:solidFill>
                  <a:srgbClr val="002060"/>
                </a:solidFill>
              </a:rPr>
              <a:t>with</a:t>
            </a:r>
            <a:r>
              <a:rPr lang="nb-NO" dirty="0">
                <a:solidFill>
                  <a:srgbClr val="002060"/>
                </a:solidFill>
              </a:rPr>
              <a:t> </a:t>
            </a:r>
            <a:r>
              <a:rPr lang="nb-NO" dirty="0" err="1">
                <a:solidFill>
                  <a:srgbClr val="002060"/>
                </a:solidFill>
              </a:rPr>
              <a:t>tools</a:t>
            </a:r>
            <a:r>
              <a:rPr lang="nb-NO" dirty="0">
                <a:solidFill>
                  <a:srgbClr val="002060"/>
                </a:solidFill>
              </a:rPr>
              <a:t> </a:t>
            </a:r>
            <a:r>
              <a:rPr lang="nb-NO" dirty="0" err="1">
                <a:solidFill>
                  <a:srgbClr val="002060"/>
                </a:solidFill>
              </a:rPr>
              <a:t>such</a:t>
            </a:r>
            <a:r>
              <a:rPr lang="nb-NO" dirty="0">
                <a:solidFill>
                  <a:srgbClr val="002060"/>
                </a:solidFill>
              </a:rPr>
              <a:t> as MPC</a:t>
            </a: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6</a:t>
            </a:fld>
            <a:endParaRPr lang="nb-NO"/>
          </a:p>
        </p:txBody>
      </p:sp>
    </p:spTree>
    <p:extLst>
      <p:ext uri="{BB962C8B-B14F-4D97-AF65-F5344CB8AC3E}">
        <p14:creationId xmlns:p14="http://schemas.microsoft.com/office/powerpoint/2010/main" val="30358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7CBE26C-7D98-2E58-F6A1-D05C4B0EB7A5}"/>
              </a:ext>
            </a:extLst>
          </p:cNvPr>
          <p:cNvGraphicFramePr/>
          <p:nvPr>
            <p:extLst>
              <p:ext uri="{D42A27DB-BD31-4B8C-83A1-F6EECF244321}">
                <p14:modId xmlns:p14="http://schemas.microsoft.com/office/powerpoint/2010/main" val="1098630650"/>
              </p:ext>
            </p:extLst>
          </p:nvPr>
        </p:nvGraphicFramePr>
        <p:xfrm>
          <a:off x="917465" y="940786"/>
          <a:ext cx="10313499" cy="637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7</a:t>
            </a:fld>
            <a:endParaRPr lang="nb-NO"/>
          </a:p>
        </p:txBody>
      </p:sp>
      <p:sp>
        <p:nvSpPr>
          <p:cNvPr id="12" name="TextBox 11">
            <a:extLst>
              <a:ext uri="{FF2B5EF4-FFF2-40B4-BE49-F238E27FC236}">
                <a16:creationId xmlns:a16="http://schemas.microsoft.com/office/drawing/2014/main" id="{918236E1-E7EC-C1F9-6839-DE3DAB3553E2}"/>
              </a:ext>
            </a:extLst>
          </p:cNvPr>
          <p:cNvSpPr txBox="1"/>
          <p:nvPr/>
        </p:nvSpPr>
        <p:spPr>
          <a:xfrm>
            <a:off x="1755227" y="6385023"/>
            <a:ext cx="9070428" cy="307777"/>
          </a:xfrm>
          <a:prstGeom prst="rect">
            <a:avLst/>
          </a:prstGeom>
          <a:noFill/>
        </p:spPr>
        <p:txBody>
          <a:bodyPr wrap="square" rtlCol="0">
            <a:spAutoFit/>
          </a:bodyPr>
          <a:lstStyle/>
          <a:p>
            <a:r>
              <a:rPr lang="nb-NO" sz="1400" dirty="0" err="1">
                <a:solidFill>
                  <a:schemeClr val="bg1">
                    <a:lumMod val="50000"/>
                  </a:schemeClr>
                </a:solidFill>
              </a:rPr>
              <a:t>Adapted</a:t>
            </a:r>
            <a:r>
              <a:rPr lang="nb-NO" sz="1400" dirty="0">
                <a:solidFill>
                  <a:schemeClr val="bg1">
                    <a:lumMod val="50000"/>
                  </a:schemeClr>
                </a:solidFill>
              </a:rPr>
              <a:t> from Ge et al. 2017. </a:t>
            </a:r>
            <a:r>
              <a:rPr lang="en-US" sz="1400" dirty="0">
                <a:solidFill>
                  <a:schemeClr val="bg1">
                    <a:lumMod val="50000"/>
                  </a:schemeClr>
                </a:solidFill>
              </a:rPr>
              <a:t>Data Mining and Analytics in the Process Industry: The Role of Machine Learning</a:t>
            </a:r>
            <a:r>
              <a:rPr lang="nb-NO" sz="1400" dirty="0">
                <a:solidFill>
                  <a:schemeClr val="bg1">
                    <a:lumMod val="50000"/>
                  </a:schemeClr>
                </a:solidFill>
              </a:rPr>
              <a:t> </a:t>
            </a:r>
          </a:p>
        </p:txBody>
      </p:sp>
      <p:sp>
        <p:nvSpPr>
          <p:cNvPr id="13" name="Title 1">
            <a:extLst>
              <a:ext uri="{FF2B5EF4-FFF2-40B4-BE49-F238E27FC236}">
                <a16:creationId xmlns:a16="http://schemas.microsoft.com/office/drawing/2014/main" id="{FA0D4037-AFE5-EFB8-26E1-F2E8ACD0C34B}"/>
              </a:ext>
            </a:extLst>
          </p:cNvPr>
          <p:cNvSpPr>
            <a:spLocks noGrp="1"/>
          </p:cNvSpPr>
          <p:nvPr>
            <p:ph type="title"/>
          </p:nvPr>
        </p:nvSpPr>
        <p:spPr>
          <a:xfrm>
            <a:off x="605985" y="278004"/>
            <a:ext cx="10980030" cy="1325563"/>
          </a:xfrm>
        </p:spPr>
        <p:txBody>
          <a:bodyPr/>
          <a:lstStyle/>
          <a:p>
            <a:r>
              <a:rPr lang="nb-NO" dirty="0">
                <a:solidFill>
                  <a:srgbClr val="002060"/>
                </a:solidFill>
              </a:rPr>
              <a:t>Data </a:t>
            </a:r>
            <a:r>
              <a:rPr lang="nb-NO" dirty="0" err="1">
                <a:solidFill>
                  <a:srgbClr val="002060"/>
                </a:solidFill>
              </a:rPr>
              <a:t>analytics</a:t>
            </a:r>
            <a:r>
              <a:rPr lang="nb-NO" dirty="0">
                <a:solidFill>
                  <a:srgbClr val="002060"/>
                </a:solidFill>
              </a:rPr>
              <a:t> </a:t>
            </a:r>
            <a:r>
              <a:rPr lang="nb-NO" dirty="0" err="1">
                <a:solidFill>
                  <a:srgbClr val="002060"/>
                </a:solidFill>
              </a:rPr>
              <a:t>methodology</a:t>
            </a:r>
            <a:r>
              <a:rPr lang="nb-NO" dirty="0">
                <a:solidFill>
                  <a:srgbClr val="002060"/>
                </a:solidFill>
              </a:rPr>
              <a:t> in </a:t>
            </a:r>
            <a:r>
              <a:rPr lang="nb-NO" dirty="0" err="1">
                <a:solidFill>
                  <a:srgbClr val="002060"/>
                </a:solidFill>
              </a:rPr>
              <a:t>process</a:t>
            </a:r>
            <a:r>
              <a:rPr lang="nb-NO" dirty="0">
                <a:solidFill>
                  <a:srgbClr val="002060"/>
                </a:solidFill>
              </a:rPr>
              <a:t> </a:t>
            </a:r>
            <a:r>
              <a:rPr lang="nb-NO" dirty="0" err="1">
                <a:solidFill>
                  <a:srgbClr val="002060"/>
                </a:solidFill>
              </a:rPr>
              <a:t>industry</a:t>
            </a:r>
            <a:endParaRPr lang="nb-NO" dirty="0">
              <a:solidFill>
                <a:srgbClr val="002060"/>
              </a:solidFill>
            </a:endParaRPr>
          </a:p>
        </p:txBody>
      </p:sp>
      <p:sp>
        <p:nvSpPr>
          <p:cNvPr id="4" name="Oval 3">
            <a:extLst>
              <a:ext uri="{FF2B5EF4-FFF2-40B4-BE49-F238E27FC236}">
                <a16:creationId xmlns:a16="http://schemas.microsoft.com/office/drawing/2014/main" id="{3DCF36B5-2740-3234-FA76-A1B49C7AAE97}"/>
              </a:ext>
            </a:extLst>
          </p:cNvPr>
          <p:cNvSpPr/>
          <p:nvPr/>
        </p:nvSpPr>
        <p:spPr>
          <a:xfrm>
            <a:off x="5828513" y="1921790"/>
            <a:ext cx="2782087" cy="248697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0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lstStyle/>
          <a:p>
            <a:r>
              <a:rPr lang="nb-NO" dirty="0" err="1">
                <a:solidFill>
                  <a:srgbClr val="002060"/>
                </a:solidFill>
              </a:rPr>
              <a:t>What</a:t>
            </a:r>
            <a:r>
              <a:rPr lang="nb-NO" dirty="0">
                <a:solidFill>
                  <a:srgbClr val="002060"/>
                </a:solidFill>
              </a:rPr>
              <a:t> is </a:t>
            </a:r>
            <a:r>
              <a:rPr lang="nb-NO" dirty="0" err="1">
                <a:solidFill>
                  <a:srgbClr val="002060"/>
                </a:solidFill>
              </a:rPr>
              <a:t>machine</a:t>
            </a:r>
            <a:r>
              <a:rPr lang="nb-NO" dirty="0">
                <a:solidFill>
                  <a:srgbClr val="002060"/>
                </a:solidFill>
              </a:rPr>
              <a:t> </a:t>
            </a:r>
            <a:r>
              <a:rPr lang="nb-NO" dirty="0" err="1">
                <a:solidFill>
                  <a:srgbClr val="002060"/>
                </a:solidFill>
              </a:rPr>
              <a:t>learning</a:t>
            </a:r>
            <a:r>
              <a:rPr lang="nb-NO" dirty="0">
                <a:solidFill>
                  <a:srgbClr val="002060"/>
                </a:solidFill>
              </a:rPr>
              <a:t>?</a:t>
            </a: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8</a:t>
            </a:fld>
            <a:endParaRPr lang="nb-NO"/>
          </a:p>
        </p:txBody>
      </p:sp>
      <p:grpSp>
        <p:nvGrpSpPr>
          <p:cNvPr id="30" name="Group 29">
            <a:extLst>
              <a:ext uri="{FF2B5EF4-FFF2-40B4-BE49-F238E27FC236}">
                <a16:creationId xmlns:a16="http://schemas.microsoft.com/office/drawing/2014/main" id="{8FEE9F7B-A6EF-D714-89CF-DBE5A1DCBED2}"/>
              </a:ext>
            </a:extLst>
          </p:cNvPr>
          <p:cNvGrpSpPr/>
          <p:nvPr/>
        </p:nvGrpSpPr>
        <p:grpSpPr>
          <a:xfrm>
            <a:off x="794195" y="1435207"/>
            <a:ext cx="1731264" cy="1644904"/>
            <a:chOff x="9198864" y="1107440"/>
            <a:chExt cx="1731264" cy="1644904"/>
          </a:xfrm>
        </p:grpSpPr>
        <p:sp>
          <p:nvSpPr>
            <p:cNvPr id="11" name="Oval 10">
              <a:extLst>
                <a:ext uri="{FF2B5EF4-FFF2-40B4-BE49-F238E27FC236}">
                  <a16:creationId xmlns:a16="http://schemas.microsoft.com/office/drawing/2014/main" id="{0506565E-15CD-8C3A-A6C7-6D44B20E4201}"/>
                </a:ext>
              </a:extLst>
            </p:cNvPr>
            <p:cNvSpPr/>
            <p:nvPr/>
          </p:nvSpPr>
          <p:spPr>
            <a:xfrm>
              <a:off x="9198864" y="1107440"/>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5A882264-AB2F-0079-2542-BE5B9EB15B81}"/>
                </a:ext>
              </a:extLst>
            </p:cNvPr>
            <p:cNvSpPr/>
            <p:nvPr/>
          </p:nvSpPr>
          <p:spPr>
            <a:xfrm>
              <a:off x="9661398" y="129679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Minus Sign 14">
              <a:extLst>
                <a:ext uri="{FF2B5EF4-FFF2-40B4-BE49-F238E27FC236}">
                  <a16:creationId xmlns:a16="http://schemas.microsoft.com/office/drawing/2014/main" id="{05FB1355-AD70-3635-496A-0BD5E9A47548}"/>
                </a:ext>
              </a:extLst>
            </p:cNvPr>
            <p:cNvSpPr/>
            <p:nvPr/>
          </p:nvSpPr>
          <p:spPr>
            <a:xfrm>
              <a:off x="10190607" y="121716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Minus Sign 15">
              <a:extLst>
                <a:ext uri="{FF2B5EF4-FFF2-40B4-BE49-F238E27FC236}">
                  <a16:creationId xmlns:a16="http://schemas.microsoft.com/office/drawing/2014/main" id="{F4358988-A18E-7FE0-DCA4-42E022DB9C39}"/>
                </a:ext>
              </a:extLst>
            </p:cNvPr>
            <p:cNvSpPr/>
            <p:nvPr/>
          </p:nvSpPr>
          <p:spPr>
            <a:xfrm>
              <a:off x="9432036" y="165598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inus Sign 16">
              <a:extLst>
                <a:ext uri="{FF2B5EF4-FFF2-40B4-BE49-F238E27FC236}">
                  <a16:creationId xmlns:a16="http://schemas.microsoft.com/office/drawing/2014/main" id="{AE02450B-75DE-A256-0E42-8A38DA633DF7}"/>
                </a:ext>
              </a:extLst>
            </p:cNvPr>
            <p:cNvSpPr/>
            <p:nvPr/>
          </p:nvSpPr>
          <p:spPr>
            <a:xfrm>
              <a:off x="10492740" y="189544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inus Sign 17">
              <a:extLst>
                <a:ext uri="{FF2B5EF4-FFF2-40B4-BE49-F238E27FC236}">
                  <a16:creationId xmlns:a16="http://schemas.microsoft.com/office/drawing/2014/main" id="{4E975B39-155C-8904-B8E9-C4D1B8BAA543}"/>
                </a:ext>
              </a:extLst>
            </p:cNvPr>
            <p:cNvSpPr/>
            <p:nvPr/>
          </p:nvSpPr>
          <p:spPr>
            <a:xfrm>
              <a:off x="9892284" y="1434323"/>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7DE0BF5A-8401-0B97-5CEB-031D734AE209}"/>
                </a:ext>
              </a:extLst>
            </p:cNvPr>
            <p:cNvSpPr/>
            <p:nvPr/>
          </p:nvSpPr>
          <p:spPr>
            <a:xfrm>
              <a:off x="9504807" y="208657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inus Sign 19">
              <a:extLst>
                <a:ext uri="{FF2B5EF4-FFF2-40B4-BE49-F238E27FC236}">
                  <a16:creationId xmlns:a16="http://schemas.microsoft.com/office/drawing/2014/main" id="{3C32F044-FCC6-3A0D-6997-683E7D42114A}"/>
                </a:ext>
              </a:extLst>
            </p:cNvPr>
            <p:cNvSpPr/>
            <p:nvPr/>
          </p:nvSpPr>
          <p:spPr>
            <a:xfrm>
              <a:off x="10355580" y="178835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44AAD7C1-C413-898D-8110-9955613BB3E1}"/>
                </a:ext>
              </a:extLst>
            </p:cNvPr>
            <p:cNvSpPr/>
            <p:nvPr/>
          </p:nvSpPr>
          <p:spPr>
            <a:xfrm>
              <a:off x="9778746" y="209329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3BBFD14C-5EE9-5947-FFF7-DA2FF69FB629}"/>
                </a:ext>
              </a:extLst>
            </p:cNvPr>
            <p:cNvSpPr/>
            <p:nvPr/>
          </p:nvSpPr>
          <p:spPr>
            <a:xfrm>
              <a:off x="9765792" y="232327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Minus Sign 22">
              <a:extLst>
                <a:ext uri="{FF2B5EF4-FFF2-40B4-BE49-F238E27FC236}">
                  <a16:creationId xmlns:a16="http://schemas.microsoft.com/office/drawing/2014/main" id="{DAD6B90A-B2C0-3C93-C05C-15A2D0BCB3DB}"/>
                </a:ext>
              </a:extLst>
            </p:cNvPr>
            <p:cNvSpPr/>
            <p:nvPr/>
          </p:nvSpPr>
          <p:spPr>
            <a:xfrm>
              <a:off x="9942576" y="114054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Minus Sign 23">
              <a:extLst>
                <a:ext uri="{FF2B5EF4-FFF2-40B4-BE49-F238E27FC236}">
                  <a16:creationId xmlns:a16="http://schemas.microsoft.com/office/drawing/2014/main" id="{6EADD3E0-CE85-B8C7-29FC-A810CA50D29E}"/>
                </a:ext>
              </a:extLst>
            </p:cNvPr>
            <p:cNvSpPr/>
            <p:nvPr/>
          </p:nvSpPr>
          <p:spPr>
            <a:xfrm>
              <a:off x="9685020" y="1554576"/>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Minus Sign 24">
              <a:extLst>
                <a:ext uri="{FF2B5EF4-FFF2-40B4-BE49-F238E27FC236}">
                  <a16:creationId xmlns:a16="http://schemas.microsoft.com/office/drawing/2014/main" id="{3C1EE185-34EC-0681-D0E1-F0AD1D71138A}"/>
                </a:ext>
              </a:extLst>
            </p:cNvPr>
            <p:cNvSpPr/>
            <p:nvPr/>
          </p:nvSpPr>
          <p:spPr>
            <a:xfrm>
              <a:off x="10556748" y="170361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Minus Sign 25">
              <a:extLst>
                <a:ext uri="{FF2B5EF4-FFF2-40B4-BE49-F238E27FC236}">
                  <a16:creationId xmlns:a16="http://schemas.microsoft.com/office/drawing/2014/main" id="{30A950F6-5BFA-27E9-DC0B-76AAC3E49363}"/>
                </a:ext>
              </a:extLst>
            </p:cNvPr>
            <p:cNvSpPr/>
            <p:nvPr/>
          </p:nvSpPr>
          <p:spPr>
            <a:xfrm>
              <a:off x="9412224" y="140982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Minus Sign 26">
              <a:extLst>
                <a:ext uri="{FF2B5EF4-FFF2-40B4-BE49-F238E27FC236}">
                  <a16:creationId xmlns:a16="http://schemas.microsoft.com/office/drawing/2014/main" id="{5C9490AE-D56F-5355-6A78-F891D0A3C326}"/>
                </a:ext>
              </a:extLst>
            </p:cNvPr>
            <p:cNvSpPr/>
            <p:nvPr/>
          </p:nvSpPr>
          <p:spPr>
            <a:xfrm>
              <a:off x="10596372" y="2087277"/>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Minus Sign 27">
              <a:extLst>
                <a:ext uri="{FF2B5EF4-FFF2-40B4-BE49-F238E27FC236}">
                  <a16:creationId xmlns:a16="http://schemas.microsoft.com/office/drawing/2014/main" id="{294BB3DB-B2AE-2C03-2276-C04CD42758AB}"/>
                </a:ext>
              </a:extLst>
            </p:cNvPr>
            <p:cNvSpPr/>
            <p:nvPr/>
          </p:nvSpPr>
          <p:spPr>
            <a:xfrm>
              <a:off x="10366248" y="2103819"/>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Minus Sign 28">
              <a:extLst>
                <a:ext uri="{FF2B5EF4-FFF2-40B4-BE49-F238E27FC236}">
                  <a16:creationId xmlns:a16="http://schemas.microsoft.com/office/drawing/2014/main" id="{35F148CA-C54A-D103-34BB-955BD7773562}"/>
                </a:ext>
              </a:extLst>
            </p:cNvPr>
            <p:cNvSpPr/>
            <p:nvPr/>
          </p:nvSpPr>
          <p:spPr>
            <a:xfrm>
              <a:off x="9517380" y="227965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4" name="Group 83">
            <a:extLst>
              <a:ext uri="{FF2B5EF4-FFF2-40B4-BE49-F238E27FC236}">
                <a16:creationId xmlns:a16="http://schemas.microsoft.com/office/drawing/2014/main" id="{A7F954F1-9E27-CCDD-5E4A-098A4E7EB582}"/>
              </a:ext>
            </a:extLst>
          </p:cNvPr>
          <p:cNvGrpSpPr/>
          <p:nvPr/>
        </p:nvGrpSpPr>
        <p:grpSpPr>
          <a:xfrm>
            <a:off x="9399270" y="4941928"/>
            <a:ext cx="1731264" cy="1644904"/>
            <a:chOff x="8706231" y="5025177"/>
            <a:chExt cx="1731264" cy="1644904"/>
          </a:xfrm>
        </p:grpSpPr>
        <p:sp>
          <p:nvSpPr>
            <p:cNvPr id="32" name="Oval 31">
              <a:extLst>
                <a:ext uri="{FF2B5EF4-FFF2-40B4-BE49-F238E27FC236}">
                  <a16:creationId xmlns:a16="http://schemas.microsoft.com/office/drawing/2014/main" id="{DA869CE1-20FA-BB91-AF94-6DF6EB028501}"/>
                </a:ext>
              </a:extLst>
            </p:cNvPr>
            <p:cNvSpPr/>
            <p:nvPr/>
          </p:nvSpPr>
          <p:spPr>
            <a:xfrm>
              <a:off x="8706231" y="5025177"/>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Multiplication Sign 32">
              <a:extLst>
                <a:ext uri="{FF2B5EF4-FFF2-40B4-BE49-F238E27FC236}">
                  <a16:creationId xmlns:a16="http://schemas.microsoft.com/office/drawing/2014/main" id="{63AA5C89-B4BA-9BC0-59CA-4D2CABF090AD}"/>
                </a:ext>
              </a:extLst>
            </p:cNvPr>
            <p:cNvSpPr/>
            <p:nvPr/>
          </p:nvSpPr>
          <p:spPr>
            <a:xfrm>
              <a:off x="9130665" y="519908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Multiplication Sign 33">
              <a:extLst>
                <a:ext uri="{FF2B5EF4-FFF2-40B4-BE49-F238E27FC236}">
                  <a16:creationId xmlns:a16="http://schemas.microsoft.com/office/drawing/2014/main" id="{D07FD2F3-BADE-9AB2-2F04-B9A532CC2054}"/>
                </a:ext>
              </a:extLst>
            </p:cNvPr>
            <p:cNvSpPr/>
            <p:nvPr/>
          </p:nvSpPr>
          <p:spPr>
            <a:xfrm>
              <a:off x="9659874" y="511945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Multiplication Sign 34">
              <a:extLst>
                <a:ext uri="{FF2B5EF4-FFF2-40B4-BE49-F238E27FC236}">
                  <a16:creationId xmlns:a16="http://schemas.microsoft.com/office/drawing/2014/main" id="{D43E77F0-55AA-DC1D-9693-B5022DAC04ED}"/>
                </a:ext>
              </a:extLst>
            </p:cNvPr>
            <p:cNvSpPr/>
            <p:nvPr/>
          </p:nvSpPr>
          <p:spPr>
            <a:xfrm>
              <a:off x="8901303" y="5558268"/>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Minus Sign 35">
              <a:extLst>
                <a:ext uri="{FF2B5EF4-FFF2-40B4-BE49-F238E27FC236}">
                  <a16:creationId xmlns:a16="http://schemas.microsoft.com/office/drawing/2014/main" id="{49AFACF6-6135-F59D-86EF-95D65CDDA237}"/>
                </a:ext>
              </a:extLst>
            </p:cNvPr>
            <p:cNvSpPr/>
            <p:nvPr/>
          </p:nvSpPr>
          <p:spPr>
            <a:xfrm>
              <a:off x="9962007" y="579772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Multiplication Sign 36">
              <a:extLst>
                <a:ext uri="{FF2B5EF4-FFF2-40B4-BE49-F238E27FC236}">
                  <a16:creationId xmlns:a16="http://schemas.microsoft.com/office/drawing/2014/main" id="{D1B75F6C-1263-ABBE-B8BA-75FF03E9CF67}"/>
                </a:ext>
              </a:extLst>
            </p:cNvPr>
            <p:cNvSpPr/>
            <p:nvPr/>
          </p:nvSpPr>
          <p:spPr>
            <a:xfrm>
              <a:off x="9361551" y="5336606"/>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Plus Sign 37">
              <a:extLst>
                <a:ext uri="{FF2B5EF4-FFF2-40B4-BE49-F238E27FC236}">
                  <a16:creationId xmlns:a16="http://schemas.microsoft.com/office/drawing/2014/main" id="{7F76563D-003B-20EF-6429-DCABDC4393A5}"/>
                </a:ext>
              </a:extLst>
            </p:cNvPr>
            <p:cNvSpPr/>
            <p:nvPr/>
          </p:nvSpPr>
          <p:spPr>
            <a:xfrm>
              <a:off x="8974074" y="598886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Minus Sign 38">
              <a:extLst>
                <a:ext uri="{FF2B5EF4-FFF2-40B4-BE49-F238E27FC236}">
                  <a16:creationId xmlns:a16="http://schemas.microsoft.com/office/drawing/2014/main" id="{632F0D44-98C4-2A56-C5D8-BB93B1E32081}"/>
                </a:ext>
              </a:extLst>
            </p:cNvPr>
            <p:cNvSpPr/>
            <p:nvPr/>
          </p:nvSpPr>
          <p:spPr>
            <a:xfrm>
              <a:off x="9824847" y="5690634"/>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Plus Sign 39">
              <a:extLst>
                <a:ext uri="{FF2B5EF4-FFF2-40B4-BE49-F238E27FC236}">
                  <a16:creationId xmlns:a16="http://schemas.microsoft.com/office/drawing/2014/main" id="{B00EA96C-CB1C-086A-4E64-39E6EFC03794}"/>
                </a:ext>
              </a:extLst>
            </p:cNvPr>
            <p:cNvSpPr/>
            <p:nvPr/>
          </p:nvSpPr>
          <p:spPr>
            <a:xfrm>
              <a:off x="9248013" y="5995577"/>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Plus Sign 40">
              <a:extLst>
                <a:ext uri="{FF2B5EF4-FFF2-40B4-BE49-F238E27FC236}">
                  <a16:creationId xmlns:a16="http://schemas.microsoft.com/office/drawing/2014/main" id="{544E676D-F2B1-D065-84B2-17BB070165F6}"/>
                </a:ext>
              </a:extLst>
            </p:cNvPr>
            <p:cNvSpPr/>
            <p:nvPr/>
          </p:nvSpPr>
          <p:spPr>
            <a:xfrm>
              <a:off x="9235059" y="6225558"/>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Multiplication Sign 41">
              <a:extLst>
                <a:ext uri="{FF2B5EF4-FFF2-40B4-BE49-F238E27FC236}">
                  <a16:creationId xmlns:a16="http://schemas.microsoft.com/office/drawing/2014/main" id="{6BB69C50-DBCF-AF1E-569E-1E466C468621}"/>
                </a:ext>
              </a:extLst>
            </p:cNvPr>
            <p:cNvSpPr/>
            <p:nvPr/>
          </p:nvSpPr>
          <p:spPr>
            <a:xfrm>
              <a:off x="9411843" y="504282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Multiplication Sign 42">
              <a:extLst>
                <a:ext uri="{FF2B5EF4-FFF2-40B4-BE49-F238E27FC236}">
                  <a16:creationId xmlns:a16="http://schemas.microsoft.com/office/drawing/2014/main" id="{ED4AE8D3-626A-A9F8-DF27-969A9DF8F981}"/>
                </a:ext>
              </a:extLst>
            </p:cNvPr>
            <p:cNvSpPr/>
            <p:nvPr/>
          </p:nvSpPr>
          <p:spPr>
            <a:xfrm>
              <a:off x="9154287" y="5456859"/>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Minus Sign 43">
              <a:extLst>
                <a:ext uri="{FF2B5EF4-FFF2-40B4-BE49-F238E27FC236}">
                  <a16:creationId xmlns:a16="http://schemas.microsoft.com/office/drawing/2014/main" id="{E9CC2495-2135-A6DA-6668-95DA0355BB96}"/>
                </a:ext>
              </a:extLst>
            </p:cNvPr>
            <p:cNvSpPr/>
            <p:nvPr/>
          </p:nvSpPr>
          <p:spPr>
            <a:xfrm>
              <a:off x="10026015" y="56058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Multiplication Sign 44">
              <a:extLst>
                <a:ext uri="{FF2B5EF4-FFF2-40B4-BE49-F238E27FC236}">
                  <a16:creationId xmlns:a16="http://schemas.microsoft.com/office/drawing/2014/main" id="{6D3BD655-23BB-AE56-139C-E62D5DE6C63E}"/>
                </a:ext>
              </a:extLst>
            </p:cNvPr>
            <p:cNvSpPr/>
            <p:nvPr/>
          </p:nvSpPr>
          <p:spPr>
            <a:xfrm>
              <a:off x="8881491" y="531211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Minus Sign 45">
              <a:extLst>
                <a:ext uri="{FF2B5EF4-FFF2-40B4-BE49-F238E27FC236}">
                  <a16:creationId xmlns:a16="http://schemas.microsoft.com/office/drawing/2014/main" id="{9AF1B5AA-1842-EB44-C59A-03F3409D3C29}"/>
                </a:ext>
              </a:extLst>
            </p:cNvPr>
            <p:cNvSpPr/>
            <p:nvPr/>
          </p:nvSpPr>
          <p:spPr>
            <a:xfrm>
              <a:off x="10065639" y="5989560"/>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7" name="Minus Sign 46">
              <a:extLst>
                <a:ext uri="{FF2B5EF4-FFF2-40B4-BE49-F238E27FC236}">
                  <a16:creationId xmlns:a16="http://schemas.microsoft.com/office/drawing/2014/main" id="{1F7DE4EF-DF50-D421-EFD8-0E24797BD72D}"/>
                </a:ext>
              </a:extLst>
            </p:cNvPr>
            <p:cNvSpPr/>
            <p:nvPr/>
          </p:nvSpPr>
          <p:spPr>
            <a:xfrm>
              <a:off x="9835515" y="6006102"/>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8" name="Plus Sign 47">
              <a:extLst>
                <a:ext uri="{FF2B5EF4-FFF2-40B4-BE49-F238E27FC236}">
                  <a16:creationId xmlns:a16="http://schemas.microsoft.com/office/drawing/2014/main" id="{F9033499-1A34-A459-FFC6-A0EF846A6AF2}"/>
                </a:ext>
              </a:extLst>
            </p:cNvPr>
            <p:cNvSpPr/>
            <p:nvPr/>
          </p:nvSpPr>
          <p:spPr>
            <a:xfrm>
              <a:off x="8986647" y="6181933"/>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3" name="Group 102">
            <a:extLst>
              <a:ext uri="{FF2B5EF4-FFF2-40B4-BE49-F238E27FC236}">
                <a16:creationId xmlns:a16="http://schemas.microsoft.com/office/drawing/2014/main" id="{F746552A-4107-363C-2A05-B0699D65ACA5}"/>
              </a:ext>
            </a:extLst>
          </p:cNvPr>
          <p:cNvGrpSpPr/>
          <p:nvPr/>
        </p:nvGrpSpPr>
        <p:grpSpPr>
          <a:xfrm>
            <a:off x="9575800" y="1358618"/>
            <a:ext cx="1731264" cy="1644904"/>
            <a:chOff x="954659" y="4733610"/>
            <a:chExt cx="1731264" cy="1644904"/>
          </a:xfrm>
        </p:grpSpPr>
        <p:sp>
          <p:nvSpPr>
            <p:cNvPr id="86" name="Oval 85">
              <a:extLst>
                <a:ext uri="{FF2B5EF4-FFF2-40B4-BE49-F238E27FC236}">
                  <a16:creationId xmlns:a16="http://schemas.microsoft.com/office/drawing/2014/main" id="{B3F5A2EC-A607-56C7-64E8-824C6FD99C58}"/>
                </a:ext>
              </a:extLst>
            </p:cNvPr>
            <p:cNvSpPr/>
            <p:nvPr/>
          </p:nvSpPr>
          <p:spPr>
            <a:xfrm>
              <a:off x="954659" y="4733610"/>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Multiplication Sign 86">
              <a:extLst>
                <a:ext uri="{FF2B5EF4-FFF2-40B4-BE49-F238E27FC236}">
                  <a16:creationId xmlns:a16="http://schemas.microsoft.com/office/drawing/2014/main" id="{27D75F7E-A214-6A73-2DBC-FDA0025B0C1B}"/>
                </a:ext>
              </a:extLst>
            </p:cNvPr>
            <p:cNvSpPr/>
            <p:nvPr/>
          </p:nvSpPr>
          <p:spPr>
            <a:xfrm>
              <a:off x="1379093" y="490751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8" name="Multiplication Sign 87">
              <a:extLst>
                <a:ext uri="{FF2B5EF4-FFF2-40B4-BE49-F238E27FC236}">
                  <a16:creationId xmlns:a16="http://schemas.microsoft.com/office/drawing/2014/main" id="{3BC31125-FE9B-E9F1-9190-9C6C87AF163A}"/>
                </a:ext>
              </a:extLst>
            </p:cNvPr>
            <p:cNvSpPr/>
            <p:nvPr/>
          </p:nvSpPr>
          <p:spPr>
            <a:xfrm>
              <a:off x="1908302" y="4827884"/>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Multiplication Sign 88">
              <a:extLst>
                <a:ext uri="{FF2B5EF4-FFF2-40B4-BE49-F238E27FC236}">
                  <a16:creationId xmlns:a16="http://schemas.microsoft.com/office/drawing/2014/main" id="{77B2BD9A-1066-0B24-EA90-291CC52A45F5}"/>
                </a:ext>
              </a:extLst>
            </p:cNvPr>
            <p:cNvSpPr/>
            <p:nvPr/>
          </p:nvSpPr>
          <p:spPr>
            <a:xfrm>
              <a:off x="1149731" y="5266701"/>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Minus Sign 89">
              <a:extLst>
                <a:ext uri="{FF2B5EF4-FFF2-40B4-BE49-F238E27FC236}">
                  <a16:creationId xmlns:a16="http://schemas.microsoft.com/office/drawing/2014/main" id="{A41E7CCC-410C-2310-2AB2-22FAD4E2867C}"/>
                </a:ext>
              </a:extLst>
            </p:cNvPr>
            <p:cNvSpPr/>
            <p:nvPr/>
          </p:nvSpPr>
          <p:spPr>
            <a:xfrm>
              <a:off x="2210435" y="550616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1" name="Minus Sign 90">
              <a:extLst>
                <a:ext uri="{FF2B5EF4-FFF2-40B4-BE49-F238E27FC236}">
                  <a16:creationId xmlns:a16="http://schemas.microsoft.com/office/drawing/2014/main" id="{430E5F3A-8A45-7C04-DF82-47E39D91BC24}"/>
                </a:ext>
              </a:extLst>
            </p:cNvPr>
            <p:cNvSpPr/>
            <p:nvPr/>
          </p:nvSpPr>
          <p:spPr>
            <a:xfrm>
              <a:off x="1609979" y="5045039"/>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2" name="Plus Sign 91">
              <a:extLst>
                <a:ext uri="{FF2B5EF4-FFF2-40B4-BE49-F238E27FC236}">
                  <a16:creationId xmlns:a16="http://schemas.microsoft.com/office/drawing/2014/main" id="{A31E1261-B9DC-BDE0-1B49-590AC55A71A2}"/>
                </a:ext>
              </a:extLst>
            </p:cNvPr>
            <p:cNvSpPr/>
            <p:nvPr/>
          </p:nvSpPr>
          <p:spPr>
            <a:xfrm>
              <a:off x="1222502" y="5697294"/>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3" name="Minus Sign 92">
              <a:extLst>
                <a:ext uri="{FF2B5EF4-FFF2-40B4-BE49-F238E27FC236}">
                  <a16:creationId xmlns:a16="http://schemas.microsoft.com/office/drawing/2014/main" id="{93FDC860-464F-2BD9-A9E0-95B0E25AA02C}"/>
                </a:ext>
              </a:extLst>
            </p:cNvPr>
            <p:cNvSpPr/>
            <p:nvPr/>
          </p:nvSpPr>
          <p:spPr>
            <a:xfrm>
              <a:off x="2073275" y="5399067"/>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4" name="Minus Sign 93">
              <a:extLst>
                <a:ext uri="{FF2B5EF4-FFF2-40B4-BE49-F238E27FC236}">
                  <a16:creationId xmlns:a16="http://schemas.microsoft.com/office/drawing/2014/main" id="{35938537-10C4-424A-0EB3-8F46625B6E02}"/>
                </a:ext>
              </a:extLst>
            </p:cNvPr>
            <p:cNvSpPr/>
            <p:nvPr/>
          </p:nvSpPr>
          <p:spPr>
            <a:xfrm>
              <a:off x="1496441" y="570401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5" name="Plus Sign 94">
              <a:extLst>
                <a:ext uri="{FF2B5EF4-FFF2-40B4-BE49-F238E27FC236}">
                  <a16:creationId xmlns:a16="http://schemas.microsoft.com/office/drawing/2014/main" id="{3E3FEF63-F0C9-9623-FD19-53A503A19628}"/>
                </a:ext>
              </a:extLst>
            </p:cNvPr>
            <p:cNvSpPr/>
            <p:nvPr/>
          </p:nvSpPr>
          <p:spPr>
            <a:xfrm>
              <a:off x="1483487" y="5933991"/>
              <a:ext cx="210312" cy="219456"/>
            </a:xfrm>
            <a:prstGeom prst="mathPlus">
              <a:avLst/>
            </a:prstGeom>
            <a:solidFill>
              <a:srgbClr val="53BC66"/>
            </a:solidFill>
            <a:ln>
              <a:solidFill>
                <a:srgbClr val="53B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Multiplication Sign 95">
              <a:extLst>
                <a:ext uri="{FF2B5EF4-FFF2-40B4-BE49-F238E27FC236}">
                  <a16:creationId xmlns:a16="http://schemas.microsoft.com/office/drawing/2014/main" id="{F862EE95-8050-81A9-31E4-3986084A3712}"/>
                </a:ext>
              </a:extLst>
            </p:cNvPr>
            <p:cNvSpPr/>
            <p:nvPr/>
          </p:nvSpPr>
          <p:spPr>
            <a:xfrm>
              <a:off x="1660271" y="4751257"/>
              <a:ext cx="210312" cy="219456"/>
            </a:xfrm>
            <a:prstGeom prst="mathMultiply">
              <a:avLst/>
            </a:prstGeom>
            <a:solidFill>
              <a:srgbClr val="53B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7" name="Minus Sign 96">
              <a:extLst>
                <a:ext uri="{FF2B5EF4-FFF2-40B4-BE49-F238E27FC236}">
                  <a16:creationId xmlns:a16="http://schemas.microsoft.com/office/drawing/2014/main" id="{86929376-182C-72D7-3180-F9853C2B6395}"/>
                </a:ext>
              </a:extLst>
            </p:cNvPr>
            <p:cNvSpPr/>
            <p:nvPr/>
          </p:nvSpPr>
          <p:spPr>
            <a:xfrm>
              <a:off x="1402715" y="5165292"/>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8" name="Minus Sign 97">
              <a:extLst>
                <a:ext uri="{FF2B5EF4-FFF2-40B4-BE49-F238E27FC236}">
                  <a16:creationId xmlns:a16="http://schemas.microsoft.com/office/drawing/2014/main" id="{52D551CF-CCBA-0855-7E96-C75C08FA3679}"/>
                </a:ext>
              </a:extLst>
            </p:cNvPr>
            <p:cNvSpPr/>
            <p:nvPr/>
          </p:nvSpPr>
          <p:spPr>
            <a:xfrm>
              <a:off x="2274443" y="5314326"/>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9" name="Minus Sign 98">
              <a:extLst>
                <a:ext uri="{FF2B5EF4-FFF2-40B4-BE49-F238E27FC236}">
                  <a16:creationId xmlns:a16="http://schemas.microsoft.com/office/drawing/2014/main" id="{C9AACE91-03CF-C455-E07D-C1816466BD85}"/>
                </a:ext>
              </a:extLst>
            </p:cNvPr>
            <p:cNvSpPr/>
            <p:nvPr/>
          </p:nvSpPr>
          <p:spPr>
            <a:xfrm>
              <a:off x="1129919" y="502054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0" name="Minus Sign 99">
              <a:extLst>
                <a:ext uri="{FF2B5EF4-FFF2-40B4-BE49-F238E27FC236}">
                  <a16:creationId xmlns:a16="http://schemas.microsoft.com/office/drawing/2014/main" id="{B09EDF56-DE47-16DC-B000-9C3A4AFF7A0C}"/>
                </a:ext>
              </a:extLst>
            </p:cNvPr>
            <p:cNvSpPr/>
            <p:nvPr/>
          </p:nvSpPr>
          <p:spPr>
            <a:xfrm>
              <a:off x="2314067" y="5697993"/>
              <a:ext cx="210312" cy="219456"/>
            </a:xfrm>
            <a:prstGeom prst="mathMinus">
              <a:avLst/>
            </a:prstGeom>
            <a:solidFill>
              <a:srgbClr val="C666B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1" name="Minus Sign 100">
              <a:extLst>
                <a:ext uri="{FF2B5EF4-FFF2-40B4-BE49-F238E27FC236}">
                  <a16:creationId xmlns:a16="http://schemas.microsoft.com/office/drawing/2014/main" id="{73DFE90E-88A6-65A8-FF45-B3C000EDEDC7}"/>
                </a:ext>
              </a:extLst>
            </p:cNvPr>
            <p:cNvSpPr/>
            <p:nvPr/>
          </p:nvSpPr>
          <p:spPr>
            <a:xfrm>
              <a:off x="2083943" y="571453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Minus Sign 101">
              <a:extLst>
                <a:ext uri="{FF2B5EF4-FFF2-40B4-BE49-F238E27FC236}">
                  <a16:creationId xmlns:a16="http://schemas.microsoft.com/office/drawing/2014/main" id="{46060E4A-ACE3-3CD7-9618-A4B3BFE44BFF}"/>
                </a:ext>
              </a:extLst>
            </p:cNvPr>
            <p:cNvSpPr/>
            <p:nvPr/>
          </p:nvSpPr>
          <p:spPr>
            <a:xfrm>
              <a:off x="1235075" y="5890366"/>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04" name="Picture 103">
            <a:extLst>
              <a:ext uri="{FF2B5EF4-FFF2-40B4-BE49-F238E27FC236}">
                <a16:creationId xmlns:a16="http://schemas.microsoft.com/office/drawing/2014/main" id="{5D74ED9F-B222-0FDC-AA0A-CA02B214ECCE}"/>
              </a:ext>
            </a:extLst>
          </p:cNvPr>
          <p:cNvPicPr>
            <a:picLocks noChangeAspect="1"/>
          </p:cNvPicPr>
          <p:nvPr/>
        </p:nvPicPr>
        <p:blipFill rotWithShape="1">
          <a:blip r:embed="rId3"/>
          <a:srcRect l="7676" r="6817" b="20566"/>
          <a:stretch/>
        </p:blipFill>
        <p:spPr>
          <a:xfrm>
            <a:off x="50165" y="4809920"/>
            <a:ext cx="3235198" cy="1644903"/>
          </a:xfrm>
          <a:prstGeom prst="rect">
            <a:avLst/>
          </a:prstGeom>
        </p:spPr>
      </p:pic>
      <p:pic>
        <p:nvPicPr>
          <p:cNvPr id="6" name="Picture 5" descr="Diagram&#10;&#10;Description automatically generated">
            <a:extLst>
              <a:ext uri="{FF2B5EF4-FFF2-40B4-BE49-F238E27FC236}">
                <a16:creationId xmlns:a16="http://schemas.microsoft.com/office/drawing/2014/main" id="{465D44BF-358F-5192-7B7F-54884E36AB32}"/>
              </a:ext>
            </a:extLst>
          </p:cNvPr>
          <p:cNvPicPr>
            <a:picLocks noChangeAspect="1"/>
          </p:cNvPicPr>
          <p:nvPr/>
        </p:nvPicPr>
        <p:blipFill rotWithShape="1">
          <a:blip r:embed="rId4">
            <a:extLst>
              <a:ext uri="{28A0092B-C50C-407E-A947-70E740481C1C}">
                <a14:useLocalDpi xmlns:a14="http://schemas.microsoft.com/office/drawing/2010/main" val="0"/>
              </a:ext>
            </a:extLst>
          </a:blip>
          <a:srcRect l="29804" t="22527" r="24894" b="3955"/>
          <a:stretch/>
        </p:blipFill>
        <p:spPr>
          <a:xfrm>
            <a:off x="3584480" y="1393558"/>
            <a:ext cx="5192205" cy="5041898"/>
          </a:xfrm>
          <a:prstGeom prst="rect">
            <a:avLst/>
          </a:prstGeom>
        </p:spPr>
      </p:pic>
      <p:pic>
        <p:nvPicPr>
          <p:cNvPr id="8" name="Picture 7" descr="Diagram&#10;&#10;Description automatically generated">
            <a:extLst>
              <a:ext uri="{FF2B5EF4-FFF2-40B4-BE49-F238E27FC236}">
                <a16:creationId xmlns:a16="http://schemas.microsoft.com/office/drawing/2014/main" id="{4FA3DD3E-AE79-3E50-6B39-AB67E8EA49F7}"/>
              </a:ext>
            </a:extLst>
          </p:cNvPr>
          <p:cNvPicPr>
            <a:picLocks noChangeAspect="1"/>
          </p:cNvPicPr>
          <p:nvPr/>
        </p:nvPicPr>
        <p:blipFill rotWithShape="1">
          <a:blip r:embed="rId5">
            <a:extLst>
              <a:ext uri="{28A0092B-C50C-407E-A947-70E740481C1C}">
                <a14:useLocalDpi xmlns:a14="http://schemas.microsoft.com/office/drawing/2010/main" val="0"/>
              </a:ext>
            </a:extLst>
          </a:blip>
          <a:srcRect l="28605" t="21410" r="25298" b="3396"/>
          <a:stretch/>
        </p:blipFill>
        <p:spPr>
          <a:xfrm>
            <a:off x="3538855" y="1336139"/>
            <a:ext cx="5283454" cy="5156736"/>
          </a:xfrm>
          <a:prstGeom prst="rect">
            <a:avLst/>
          </a:prstGeom>
        </p:spPr>
      </p:pic>
      <p:sp>
        <p:nvSpPr>
          <p:cNvPr id="7" name="TextBox 6">
            <a:extLst>
              <a:ext uri="{FF2B5EF4-FFF2-40B4-BE49-F238E27FC236}">
                <a16:creationId xmlns:a16="http://schemas.microsoft.com/office/drawing/2014/main" id="{ABCE499C-2C60-5F3D-A255-FBD1091D9E30}"/>
              </a:ext>
            </a:extLst>
          </p:cNvPr>
          <p:cNvSpPr txBox="1"/>
          <p:nvPr/>
        </p:nvSpPr>
        <p:spPr>
          <a:xfrm>
            <a:off x="50165" y="3380991"/>
            <a:ext cx="5283454" cy="1569660"/>
          </a:xfrm>
          <a:prstGeom prst="rect">
            <a:avLst/>
          </a:prstGeom>
          <a:noFill/>
        </p:spPr>
        <p:txBody>
          <a:bodyPr wrap="square">
            <a:spAutoFit/>
          </a:bodyPr>
          <a:lstStyle/>
          <a:p>
            <a:r>
              <a:rPr lang="en-GB" sz="2400" dirty="0">
                <a:solidFill>
                  <a:srgbClr val="002060"/>
                </a:solidFill>
              </a:rPr>
              <a:t>Tools for information extraction, data pattern recognition and predictions</a:t>
            </a:r>
          </a:p>
          <a:p>
            <a:endParaRPr lang="en-GB" sz="2400" dirty="0">
              <a:solidFill>
                <a:srgbClr val="002060"/>
              </a:solidFill>
            </a:endParaRPr>
          </a:p>
          <a:p>
            <a:r>
              <a:rPr lang="en-GB" sz="2400" dirty="0">
                <a:solidFill>
                  <a:srgbClr val="002060"/>
                </a:solidFill>
              </a:rPr>
              <a:t>"computational engine" to data analytics</a:t>
            </a:r>
          </a:p>
        </p:txBody>
      </p:sp>
      <p:sp>
        <p:nvSpPr>
          <p:cNvPr id="4" name="TextBox 3">
            <a:extLst>
              <a:ext uri="{FF2B5EF4-FFF2-40B4-BE49-F238E27FC236}">
                <a16:creationId xmlns:a16="http://schemas.microsoft.com/office/drawing/2014/main" id="{4E869B04-00BA-F177-9685-A7062A464250}"/>
              </a:ext>
            </a:extLst>
          </p:cNvPr>
          <p:cNvSpPr txBox="1"/>
          <p:nvPr/>
        </p:nvSpPr>
        <p:spPr>
          <a:xfrm>
            <a:off x="3570116" y="4915097"/>
            <a:ext cx="1855305" cy="461665"/>
          </a:xfrm>
          <a:prstGeom prst="rect">
            <a:avLst/>
          </a:prstGeom>
          <a:noFill/>
        </p:spPr>
        <p:txBody>
          <a:bodyPr wrap="square" rtlCol="0">
            <a:spAutoFit/>
          </a:bodyPr>
          <a:lstStyle/>
          <a:p>
            <a:r>
              <a:rPr lang="nb-NO" sz="2400" dirty="0" err="1">
                <a:solidFill>
                  <a:srgbClr val="002060"/>
                </a:solidFill>
              </a:rPr>
              <a:t>Takes</a:t>
            </a:r>
            <a:r>
              <a:rPr lang="nb-NO" sz="2400" dirty="0">
                <a:solidFill>
                  <a:srgbClr val="002060"/>
                </a:solidFill>
              </a:rPr>
              <a:t> </a:t>
            </a:r>
            <a:r>
              <a:rPr lang="nb-NO" sz="2400" dirty="0" err="1">
                <a:solidFill>
                  <a:srgbClr val="002060"/>
                </a:solidFill>
              </a:rPr>
              <a:t>actions</a:t>
            </a:r>
            <a:endParaRPr lang="en-US" sz="2400" dirty="0">
              <a:solidFill>
                <a:srgbClr val="002060"/>
              </a:solidFill>
            </a:endParaRPr>
          </a:p>
        </p:txBody>
      </p:sp>
    </p:spTree>
    <p:extLst>
      <p:ext uri="{BB962C8B-B14F-4D97-AF65-F5344CB8AC3E}">
        <p14:creationId xmlns:p14="http://schemas.microsoft.com/office/powerpoint/2010/main" val="18326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FF5D-F483-2195-F161-DD95EF1E4704}"/>
              </a:ext>
            </a:extLst>
          </p:cNvPr>
          <p:cNvSpPr>
            <a:spLocks noGrp="1"/>
          </p:cNvSpPr>
          <p:nvPr>
            <p:ph type="title"/>
          </p:nvPr>
        </p:nvSpPr>
        <p:spPr/>
        <p:txBody>
          <a:bodyPr>
            <a:normAutofit/>
          </a:bodyPr>
          <a:lstStyle/>
          <a:p>
            <a:r>
              <a:rPr lang="nb-NO" sz="4000" dirty="0" err="1">
                <a:solidFill>
                  <a:srgbClr val="002060"/>
                </a:solidFill>
              </a:rPr>
              <a:t>Unsupervised</a:t>
            </a:r>
            <a:r>
              <a:rPr lang="nb-NO" sz="4000" dirty="0">
                <a:solidFill>
                  <a:srgbClr val="002060"/>
                </a:solidFill>
              </a:rPr>
              <a:t> </a:t>
            </a:r>
            <a:r>
              <a:rPr lang="nb-NO" sz="4000" dirty="0" err="1">
                <a:solidFill>
                  <a:srgbClr val="002060"/>
                </a:solidFill>
              </a:rPr>
              <a:t>learning</a:t>
            </a:r>
            <a:r>
              <a:rPr lang="nb-NO" sz="4000" dirty="0">
                <a:solidFill>
                  <a:srgbClr val="002060"/>
                </a:solidFill>
              </a:rPr>
              <a:t> in </a:t>
            </a:r>
            <a:r>
              <a:rPr lang="nb-NO" sz="4000" dirty="0" err="1">
                <a:solidFill>
                  <a:srgbClr val="002060"/>
                </a:solidFill>
              </a:rPr>
              <a:t>the</a:t>
            </a:r>
            <a:r>
              <a:rPr lang="nb-NO" sz="4000" dirty="0">
                <a:solidFill>
                  <a:srgbClr val="002060"/>
                </a:solidFill>
              </a:rPr>
              <a:t> </a:t>
            </a:r>
            <a:r>
              <a:rPr lang="nb-NO" sz="4000" dirty="0" err="1">
                <a:solidFill>
                  <a:srgbClr val="002060"/>
                </a:solidFill>
              </a:rPr>
              <a:t>process</a:t>
            </a:r>
            <a:r>
              <a:rPr lang="nb-NO" sz="4000" dirty="0">
                <a:solidFill>
                  <a:srgbClr val="002060"/>
                </a:solidFill>
              </a:rPr>
              <a:t> </a:t>
            </a:r>
            <a:r>
              <a:rPr lang="nb-NO" sz="4000" dirty="0" err="1">
                <a:solidFill>
                  <a:srgbClr val="002060"/>
                </a:solidFill>
              </a:rPr>
              <a:t>industry</a:t>
            </a:r>
            <a:endParaRPr lang="nb-NO" sz="4000" dirty="0">
              <a:solidFill>
                <a:srgbClr val="002060"/>
              </a:solidFill>
            </a:endParaRPr>
          </a:p>
        </p:txBody>
      </p:sp>
      <p:sp>
        <p:nvSpPr>
          <p:cNvPr id="3" name="Date Placeholder 2">
            <a:extLst>
              <a:ext uri="{FF2B5EF4-FFF2-40B4-BE49-F238E27FC236}">
                <a16:creationId xmlns:a16="http://schemas.microsoft.com/office/drawing/2014/main" id="{4DD7A7D8-7BC2-A5AC-39E8-40F77753E779}"/>
              </a:ext>
            </a:extLst>
          </p:cNvPr>
          <p:cNvSpPr>
            <a:spLocks noGrp="1"/>
          </p:cNvSpPr>
          <p:nvPr>
            <p:ph type="dt" sz="half" idx="10"/>
          </p:nvPr>
        </p:nvSpPr>
        <p:spPr/>
        <p:txBody>
          <a:bodyPr/>
          <a:lstStyle/>
          <a:p>
            <a:r>
              <a:rPr lang="nb-NO"/>
              <a:t>24.02.2023</a:t>
            </a:r>
          </a:p>
        </p:txBody>
      </p:sp>
      <p:sp>
        <p:nvSpPr>
          <p:cNvPr id="5" name="Slide Number Placeholder 4">
            <a:extLst>
              <a:ext uri="{FF2B5EF4-FFF2-40B4-BE49-F238E27FC236}">
                <a16:creationId xmlns:a16="http://schemas.microsoft.com/office/drawing/2014/main" id="{0DFE1B1B-E4D9-8523-953B-8E32E790D35B}"/>
              </a:ext>
            </a:extLst>
          </p:cNvPr>
          <p:cNvSpPr>
            <a:spLocks noGrp="1"/>
          </p:cNvSpPr>
          <p:nvPr>
            <p:ph type="sldNum" sz="quarter" idx="12"/>
          </p:nvPr>
        </p:nvSpPr>
        <p:spPr/>
        <p:txBody>
          <a:bodyPr/>
          <a:lstStyle/>
          <a:p>
            <a:fld id="{7075B4FF-203D-460B-8799-D4FF70763991}" type="slidenum">
              <a:rPr lang="nb-NO" smtClean="0"/>
              <a:t>9</a:t>
            </a:fld>
            <a:endParaRPr lang="nb-NO"/>
          </a:p>
        </p:txBody>
      </p:sp>
      <p:grpSp>
        <p:nvGrpSpPr>
          <p:cNvPr id="6" name="Group 5">
            <a:extLst>
              <a:ext uri="{FF2B5EF4-FFF2-40B4-BE49-F238E27FC236}">
                <a16:creationId xmlns:a16="http://schemas.microsoft.com/office/drawing/2014/main" id="{5CA611DA-22DF-7BEB-485A-3529984B4809}"/>
              </a:ext>
            </a:extLst>
          </p:cNvPr>
          <p:cNvGrpSpPr/>
          <p:nvPr/>
        </p:nvGrpSpPr>
        <p:grpSpPr>
          <a:xfrm>
            <a:off x="10352082" y="365125"/>
            <a:ext cx="1731264" cy="1644904"/>
            <a:chOff x="9198864" y="1107440"/>
            <a:chExt cx="1731264" cy="1644904"/>
          </a:xfrm>
        </p:grpSpPr>
        <p:sp>
          <p:nvSpPr>
            <p:cNvPr id="7" name="Oval 6">
              <a:extLst>
                <a:ext uri="{FF2B5EF4-FFF2-40B4-BE49-F238E27FC236}">
                  <a16:creationId xmlns:a16="http://schemas.microsoft.com/office/drawing/2014/main" id="{9FE85405-1E20-67FC-128C-8F35695E7881}"/>
                </a:ext>
              </a:extLst>
            </p:cNvPr>
            <p:cNvSpPr/>
            <p:nvPr/>
          </p:nvSpPr>
          <p:spPr>
            <a:xfrm>
              <a:off x="9198864" y="1107440"/>
              <a:ext cx="1731264" cy="16449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Minus Sign 7">
              <a:extLst>
                <a:ext uri="{FF2B5EF4-FFF2-40B4-BE49-F238E27FC236}">
                  <a16:creationId xmlns:a16="http://schemas.microsoft.com/office/drawing/2014/main" id="{32382415-974C-1E10-D6E9-575929B20C55}"/>
                </a:ext>
              </a:extLst>
            </p:cNvPr>
            <p:cNvSpPr/>
            <p:nvPr/>
          </p:nvSpPr>
          <p:spPr>
            <a:xfrm>
              <a:off x="9661398" y="129679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Minus Sign 8">
              <a:extLst>
                <a:ext uri="{FF2B5EF4-FFF2-40B4-BE49-F238E27FC236}">
                  <a16:creationId xmlns:a16="http://schemas.microsoft.com/office/drawing/2014/main" id="{6378623D-3F0A-F4FE-6096-34311442D03D}"/>
                </a:ext>
              </a:extLst>
            </p:cNvPr>
            <p:cNvSpPr/>
            <p:nvPr/>
          </p:nvSpPr>
          <p:spPr>
            <a:xfrm>
              <a:off x="10190607" y="121716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Minus Sign 9">
              <a:extLst>
                <a:ext uri="{FF2B5EF4-FFF2-40B4-BE49-F238E27FC236}">
                  <a16:creationId xmlns:a16="http://schemas.microsoft.com/office/drawing/2014/main" id="{6A1C7B28-5264-DD1D-A509-45FFD4831471}"/>
                </a:ext>
              </a:extLst>
            </p:cNvPr>
            <p:cNvSpPr/>
            <p:nvPr/>
          </p:nvSpPr>
          <p:spPr>
            <a:xfrm>
              <a:off x="9432036" y="165598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Minus Sign 10">
              <a:extLst>
                <a:ext uri="{FF2B5EF4-FFF2-40B4-BE49-F238E27FC236}">
                  <a16:creationId xmlns:a16="http://schemas.microsoft.com/office/drawing/2014/main" id="{A490A246-C8DC-66C5-12D3-E3F72EBC8D6F}"/>
                </a:ext>
              </a:extLst>
            </p:cNvPr>
            <p:cNvSpPr/>
            <p:nvPr/>
          </p:nvSpPr>
          <p:spPr>
            <a:xfrm>
              <a:off x="10492740" y="189544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Minus Sign 11">
              <a:extLst>
                <a:ext uri="{FF2B5EF4-FFF2-40B4-BE49-F238E27FC236}">
                  <a16:creationId xmlns:a16="http://schemas.microsoft.com/office/drawing/2014/main" id="{74FA51B3-BF80-8764-57C1-0A46F5CB59AF}"/>
                </a:ext>
              </a:extLst>
            </p:cNvPr>
            <p:cNvSpPr/>
            <p:nvPr/>
          </p:nvSpPr>
          <p:spPr>
            <a:xfrm>
              <a:off x="9892284" y="1434323"/>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Minus Sign 12">
              <a:extLst>
                <a:ext uri="{FF2B5EF4-FFF2-40B4-BE49-F238E27FC236}">
                  <a16:creationId xmlns:a16="http://schemas.microsoft.com/office/drawing/2014/main" id="{77F7AC12-6200-1D74-22D0-34ADC07F3EA5}"/>
                </a:ext>
              </a:extLst>
            </p:cNvPr>
            <p:cNvSpPr/>
            <p:nvPr/>
          </p:nvSpPr>
          <p:spPr>
            <a:xfrm>
              <a:off x="9504807" y="208657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Minus Sign 13">
              <a:extLst>
                <a:ext uri="{FF2B5EF4-FFF2-40B4-BE49-F238E27FC236}">
                  <a16:creationId xmlns:a16="http://schemas.microsoft.com/office/drawing/2014/main" id="{D3638C83-FE09-513E-CF83-393E65F9AEC0}"/>
                </a:ext>
              </a:extLst>
            </p:cNvPr>
            <p:cNvSpPr/>
            <p:nvPr/>
          </p:nvSpPr>
          <p:spPr>
            <a:xfrm>
              <a:off x="10355580" y="178835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Minus Sign 14">
              <a:extLst>
                <a:ext uri="{FF2B5EF4-FFF2-40B4-BE49-F238E27FC236}">
                  <a16:creationId xmlns:a16="http://schemas.microsoft.com/office/drawing/2014/main" id="{CC1E300F-CFBC-2391-F195-08E47A6A1F5D}"/>
                </a:ext>
              </a:extLst>
            </p:cNvPr>
            <p:cNvSpPr/>
            <p:nvPr/>
          </p:nvSpPr>
          <p:spPr>
            <a:xfrm>
              <a:off x="9778746" y="2093294"/>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Minus Sign 15">
              <a:extLst>
                <a:ext uri="{FF2B5EF4-FFF2-40B4-BE49-F238E27FC236}">
                  <a16:creationId xmlns:a16="http://schemas.microsoft.com/office/drawing/2014/main" id="{34461438-6EDE-7B3B-BA14-91B82F3FBC21}"/>
                </a:ext>
              </a:extLst>
            </p:cNvPr>
            <p:cNvSpPr/>
            <p:nvPr/>
          </p:nvSpPr>
          <p:spPr>
            <a:xfrm>
              <a:off x="9765792" y="2323275"/>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Minus Sign 16">
              <a:extLst>
                <a:ext uri="{FF2B5EF4-FFF2-40B4-BE49-F238E27FC236}">
                  <a16:creationId xmlns:a16="http://schemas.microsoft.com/office/drawing/2014/main" id="{B9F1CF9F-CFDA-8756-79E9-7ED462A51E61}"/>
                </a:ext>
              </a:extLst>
            </p:cNvPr>
            <p:cNvSpPr/>
            <p:nvPr/>
          </p:nvSpPr>
          <p:spPr>
            <a:xfrm>
              <a:off x="9942576" y="1140541"/>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Minus Sign 17">
              <a:extLst>
                <a:ext uri="{FF2B5EF4-FFF2-40B4-BE49-F238E27FC236}">
                  <a16:creationId xmlns:a16="http://schemas.microsoft.com/office/drawing/2014/main" id="{5E40B8D0-7648-7C32-6C2D-7F55D6BB2016}"/>
                </a:ext>
              </a:extLst>
            </p:cNvPr>
            <p:cNvSpPr/>
            <p:nvPr/>
          </p:nvSpPr>
          <p:spPr>
            <a:xfrm>
              <a:off x="9685020" y="1554576"/>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Minus Sign 18">
              <a:extLst>
                <a:ext uri="{FF2B5EF4-FFF2-40B4-BE49-F238E27FC236}">
                  <a16:creationId xmlns:a16="http://schemas.microsoft.com/office/drawing/2014/main" id="{6565604B-1DC3-A460-EEB6-819AE31DAC79}"/>
                </a:ext>
              </a:extLst>
            </p:cNvPr>
            <p:cNvSpPr/>
            <p:nvPr/>
          </p:nvSpPr>
          <p:spPr>
            <a:xfrm>
              <a:off x="10556748" y="170361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Minus Sign 19">
              <a:extLst>
                <a:ext uri="{FF2B5EF4-FFF2-40B4-BE49-F238E27FC236}">
                  <a16:creationId xmlns:a16="http://schemas.microsoft.com/office/drawing/2014/main" id="{A1954BD6-4511-3912-7572-BEEC5C24A954}"/>
                </a:ext>
              </a:extLst>
            </p:cNvPr>
            <p:cNvSpPr/>
            <p:nvPr/>
          </p:nvSpPr>
          <p:spPr>
            <a:xfrm>
              <a:off x="9412224" y="1409828"/>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Minus Sign 20">
              <a:extLst>
                <a:ext uri="{FF2B5EF4-FFF2-40B4-BE49-F238E27FC236}">
                  <a16:creationId xmlns:a16="http://schemas.microsoft.com/office/drawing/2014/main" id="{295BCEF9-0DC0-6DC5-3987-693953E099ED}"/>
                </a:ext>
              </a:extLst>
            </p:cNvPr>
            <p:cNvSpPr/>
            <p:nvPr/>
          </p:nvSpPr>
          <p:spPr>
            <a:xfrm>
              <a:off x="10596372" y="2087277"/>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Minus Sign 21">
              <a:extLst>
                <a:ext uri="{FF2B5EF4-FFF2-40B4-BE49-F238E27FC236}">
                  <a16:creationId xmlns:a16="http://schemas.microsoft.com/office/drawing/2014/main" id="{A8E2E30A-2F34-7B6C-AA3A-DDDA430BC61D}"/>
                </a:ext>
              </a:extLst>
            </p:cNvPr>
            <p:cNvSpPr/>
            <p:nvPr/>
          </p:nvSpPr>
          <p:spPr>
            <a:xfrm>
              <a:off x="10366248" y="2103819"/>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Minus Sign 22">
              <a:extLst>
                <a:ext uri="{FF2B5EF4-FFF2-40B4-BE49-F238E27FC236}">
                  <a16:creationId xmlns:a16="http://schemas.microsoft.com/office/drawing/2014/main" id="{4E3B01B3-157A-3DC9-4F30-E3D6B6DDD65E}"/>
                </a:ext>
              </a:extLst>
            </p:cNvPr>
            <p:cNvSpPr/>
            <p:nvPr/>
          </p:nvSpPr>
          <p:spPr>
            <a:xfrm>
              <a:off x="9517380" y="2279650"/>
              <a:ext cx="210312" cy="219456"/>
            </a:xfrm>
            <a:prstGeom prst="mathMinu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4" name="Content Placeholder 23">
            <a:extLst>
              <a:ext uri="{FF2B5EF4-FFF2-40B4-BE49-F238E27FC236}">
                <a16:creationId xmlns:a16="http://schemas.microsoft.com/office/drawing/2014/main" id="{8BCFC7E0-833E-5ADC-215C-5519266CF1EA}"/>
              </a:ext>
            </a:extLst>
          </p:cNvPr>
          <p:cNvPicPr>
            <a:picLocks noGrp="1" noChangeAspect="1"/>
          </p:cNvPicPr>
          <p:nvPr>
            <p:ph idx="1"/>
          </p:nvPr>
        </p:nvPicPr>
        <p:blipFill rotWithShape="1">
          <a:blip r:embed="rId3"/>
          <a:srcRect l="21404" t="68056" r="9102"/>
          <a:stretch/>
        </p:blipFill>
        <p:spPr>
          <a:xfrm>
            <a:off x="5650252" y="2725938"/>
            <a:ext cx="6102952" cy="3002925"/>
          </a:xfrm>
          <a:prstGeom prst="rect">
            <a:avLst/>
          </a:prstGeom>
        </p:spPr>
      </p:pic>
      <p:sp>
        <p:nvSpPr>
          <p:cNvPr id="25" name="TextBox 24">
            <a:extLst>
              <a:ext uri="{FF2B5EF4-FFF2-40B4-BE49-F238E27FC236}">
                <a16:creationId xmlns:a16="http://schemas.microsoft.com/office/drawing/2014/main" id="{788AF016-8FA0-AFAD-9E7F-4FCC6927A110}"/>
              </a:ext>
            </a:extLst>
          </p:cNvPr>
          <p:cNvSpPr txBox="1"/>
          <p:nvPr/>
        </p:nvSpPr>
        <p:spPr>
          <a:xfrm>
            <a:off x="6970647" y="6288996"/>
            <a:ext cx="3930075" cy="523220"/>
          </a:xfrm>
          <a:prstGeom prst="rect">
            <a:avLst/>
          </a:prstGeom>
          <a:noFill/>
        </p:spPr>
        <p:txBody>
          <a:bodyPr wrap="square" rtlCol="0">
            <a:spAutoFit/>
          </a:bodyPr>
          <a:lstStyle/>
          <a:p>
            <a:r>
              <a:rPr lang="nb-NO" sz="1400" dirty="0">
                <a:solidFill>
                  <a:schemeClr val="bg1">
                    <a:lumMod val="50000"/>
                  </a:schemeClr>
                </a:solidFill>
              </a:rPr>
              <a:t>Image: Beck et. Al. 2016. </a:t>
            </a:r>
            <a:r>
              <a:rPr lang="en-US" sz="1400" dirty="0">
                <a:solidFill>
                  <a:schemeClr val="bg1">
                    <a:lumMod val="50000"/>
                  </a:schemeClr>
                </a:solidFill>
              </a:rPr>
              <a:t>Data Science: Accelerating Innovation and Discovery in Chemical Engineering</a:t>
            </a:r>
            <a:endParaRPr lang="nb-NO" sz="1400" dirty="0">
              <a:solidFill>
                <a:schemeClr val="bg1">
                  <a:lumMod val="50000"/>
                </a:schemeClr>
              </a:solidFill>
            </a:endParaRPr>
          </a:p>
        </p:txBody>
      </p:sp>
      <p:sp>
        <p:nvSpPr>
          <p:cNvPr id="27" name="Content Placeholder 3">
            <a:extLst>
              <a:ext uri="{FF2B5EF4-FFF2-40B4-BE49-F238E27FC236}">
                <a16:creationId xmlns:a16="http://schemas.microsoft.com/office/drawing/2014/main" id="{6F11CCF8-8B59-4570-23EB-A09121AEE1C5}"/>
              </a:ext>
            </a:extLst>
          </p:cNvPr>
          <p:cNvSpPr txBox="1">
            <a:spLocks/>
          </p:cNvSpPr>
          <p:nvPr/>
        </p:nvSpPr>
        <p:spPr>
          <a:xfrm>
            <a:off x="838200" y="1825625"/>
            <a:ext cx="10515600" cy="46672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err="1">
                <a:solidFill>
                  <a:srgbClr val="002060"/>
                </a:solidFill>
              </a:rPr>
              <a:t>Datasets</a:t>
            </a:r>
            <a:r>
              <a:rPr lang="nb-NO" dirty="0">
                <a:solidFill>
                  <a:srgbClr val="002060"/>
                </a:solidFill>
              </a:rPr>
              <a:t> </a:t>
            </a:r>
            <a:r>
              <a:rPr lang="nb-NO" dirty="0" err="1">
                <a:solidFill>
                  <a:srgbClr val="002060"/>
                </a:solidFill>
              </a:rPr>
              <a:t>only</a:t>
            </a:r>
            <a:r>
              <a:rPr lang="nb-NO" dirty="0">
                <a:solidFill>
                  <a:srgbClr val="002060"/>
                </a:solidFill>
              </a:rPr>
              <a:t> </a:t>
            </a:r>
            <a:r>
              <a:rPr lang="nb-NO" dirty="0" err="1">
                <a:solidFill>
                  <a:srgbClr val="002060"/>
                </a:solidFill>
              </a:rPr>
              <a:t>contain</a:t>
            </a:r>
            <a:r>
              <a:rPr lang="nb-NO" dirty="0">
                <a:solidFill>
                  <a:srgbClr val="002060"/>
                </a:solidFill>
              </a:rPr>
              <a:t> </a:t>
            </a:r>
            <a:r>
              <a:rPr lang="nb-NO" dirty="0" err="1">
                <a:solidFill>
                  <a:srgbClr val="002060"/>
                </a:solidFill>
              </a:rPr>
              <a:t>set</a:t>
            </a:r>
            <a:r>
              <a:rPr lang="nb-NO" dirty="0">
                <a:solidFill>
                  <a:srgbClr val="002060"/>
                </a:solidFill>
              </a:rPr>
              <a:t> </a:t>
            </a:r>
            <a:r>
              <a:rPr lang="nb-NO" dirty="0" err="1">
                <a:solidFill>
                  <a:srgbClr val="002060"/>
                </a:solidFill>
              </a:rPr>
              <a:t>of</a:t>
            </a:r>
            <a:r>
              <a:rPr lang="nb-NO" dirty="0">
                <a:solidFill>
                  <a:srgbClr val="002060"/>
                </a:solidFill>
              </a:rPr>
              <a:t> inputs/</a:t>
            </a:r>
            <a:r>
              <a:rPr lang="nb-NO" dirty="0" err="1">
                <a:solidFill>
                  <a:srgbClr val="002060"/>
                </a:solidFill>
              </a:rPr>
              <a:t>predictors</a:t>
            </a:r>
            <a:r>
              <a:rPr lang="nb-NO" dirty="0">
                <a:solidFill>
                  <a:srgbClr val="002060"/>
                </a:solidFill>
              </a:rPr>
              <a:t>/</a:t>
            </a:r>
            <a:r>
              <a:rPr lang="nb-NO" dirty="0" err="1">
                <a:solidFill>
                  <a:srgbClr val="002060"/>
                </a:solidFill>
              </a:rPr>
              <a:t>features</a:t>
            </a:r>
            <a:r>
              <a:rPr lang="nb-NO" dirty="0">
                <a:solidFill>
                  <a:srgbClr val="002060"/>
                </a:solidFill>
              </a:rPr>
              <a:t> </a:t>
            </a:r>
            <a:r>
              <a:rPr lang="nb-NO" dirty="0" err="1">
                <a:solidFill>
                  <a:srgbClr val="002060"/>
                </a:solidFill>
              </a:rPr>
              <a:t>without</a:t>
            </a:r>
            <a:r>
              <a:rPr lang="nb-NO" dirty="0">
                <a:solidFill>
                  <a:srgbClr val="002060"/>
                </a:solidFill>
              </a:rPr>
              <a:t> outputs/targets/</a:t>
            </a:r>
            <a:r>
              <a:rPr lang="nb-NO" dirty="0" err="1">
                <a:solidFill>
                  <a:srgbClr val="002060"/>
                </a:solidFill>
              </a:rPr>
              <a:t>labels</a:t>
            </a:r>
            <a:endParaRPr lang="nb-NO" dirty="0">
              <a:solidFill>
                <a:srgbClr val="002060"/>
              </a:solidFill>
            </a:endParaRPr>
          </a:p>
          <a:p>
            <a:pPr lvl="1"/>
            <a:r>
              <a:rPr lang="nb-NO" dirty="0" err="1">
                <a:solidFill>
                  <a:srgbClr val="002060"/>
                </a:solidFill>
              </a:rPr>
              <a:t>no</a:t>
            </a:r>
            <a:r>
              <a:rPr lang="nb-NO" dirty="0">
                <a:solidFill>
                  <a:srgbClr val="002060"/>
                </a:solidFill>
              </a:rPr>
              <a:t> </a:t>
            </a:r>
            <a:r>
              <a:rPr lang="nb-NO" dirty="0" err="1">
                <a:solidFill>
                  <a:srgbClr val="002060"/>
                </a:solidFill>
              </a:rPr>
              <a:t>model</a:t>
            </a:r>
            <a:r>
              <a:rPr lang="nb-NO" dirty="0">
                <a:solidFill>
                  <a:srgbClr val="002060"/>
                </a:solidFill>
              </a:rPr>
              <a:t> bias</a:t>
            </a:r>
          </a:p>
          <a:p>
            <a:pPr marL="0" indent="0">
              <a:buNone/>
            </a:pPr>
            <a:endParaRPr lang="nb-NO" dirty="0">
              <a:solidFill>
                <a:srgbClr val="002060"/>
              </a:solidFill>
            </a:endParaRPr>
          </a:p>
          <a:p>
            <a:r>
              <a:rPr lang="nb-NO" dirty="0" err="1">
                <a:solidFill>
                  <a:srgbClr val="002060"/>
                </a:solidFill>
              </a:rPr>
              <a:t>Uncover</a:t>
            </a:r>
            <a:r>
              <a:rPr lang="nb-NO" dirty="0">
                <a:solidFill>
                  <a:srgbClr val="002060"/>
                </a:solidFill>
              </a:rPr>
              <a:t> </a:t>
            </a:r>
            <a:r>
              <a:rPr lang="nb-NO" dirty="0" err="1">
                <a:solidFill>
                  <a:srgbClr val="002060"/>
                </a:solidFill>
              </a:rPr>
              <a:t>hidden</a:t>
            </a:r>
            <a:r>
              <a:rPr lang="nb-NO" dirty="0">
                <a:solidFill>
                  <a:srgbClr val="002060"/>
                </a:solidFill>
              </a:rPr>
              <a:t> </a:t>
            </a:r>
            <a:r>
              <a:rPr lang="nb-NO" dirty="0" err="1">
                <a:solidFill>
                  <a:srgbClr val="002060"/>
                </a:solidFill>
              </a:rPr>
              <a:t>structure</a:t>
            </a:r>
            <a:r>
              <a:rPr lang="nb-NO" dirty="0">
                <a:solidFill>
                  <a:srgbClr val="002060"/>
                </a:solidFill>
              </a:rPr>
              <a:t> in </a:t>
            </a:r>
            <a:r>
              <a:rPr lang="nb-NO" dirty="0" err="1">
                <a:solidFill>
                  <a:srgbClr val="002060"/>
                </a:solidFill>
              </a:rPr>
              <a:t>datasets</a:t>
            </a:r>
            <a:endParaRPr lang="nb-NO" dirty="0">
              <a:solidFill>
                <a:srgbClr val="002060"/>
              </a:solidFill>
            </a:endParaRPr>
          </a:p>
          <a:p>
            <a:pPr marL="0" indent="0">
              <a:buNone/>
            </a:pPr>
            <a:endParaRPr lang="nb-NO" dirty="0">
              <a:solidFill>
                <a:srgbClr val="002060"/>
              </a:solidFill>
            </a:endParaRPr>
          </a:p>
          <a:p>
            <a:r>
              <a:rPr lang="nb-NO" dirty="0">
                <a:solidFill>
                  <a:srgbClr val="002060"/>
                </a:solidFill>
              </a:rPr>
              <a:t>Applications:</a:t>
            </a:r>
          </a:p>
          <a:p>
            <a:pPr lvl="1"/>
            <a:r>
              <a:rPr lang="nb-NO" dirty="0" err="1">
                <a:solidFill>
                  <a:srgbClr val="002060"/>
                </a:solidFill>
              </a:rPr>
              <a:t>dimensionality</a:t>
            </a:r>
            <a:r>
              <a:rPr lang="nb-NO" dirty="0">
                <a:solidFill>
                  <a:srgbClr val="002060"/>
                </a:solidFill>
              </a:rPr>
              <a:t> </a:t>
            </a:r>
            <a:r>
              <a:rPr lang="nb-NO" dirty="0" err="1">
                <a:solidFill>
                  <a:srgbClr val="002060"/>
                </a:solidFill>
              </a:rPr>
              <a:t>reduction</a:t>
            </a:r>
            <a:endParaRPr lang="nb-NO" dirty="0">
              <a:solidFill>
                <a:srgbClr val="002060"/>
              </a:solidFill>
            </a:endParaRPr>
          </a:p>
          <a:p>
            <a:pPr lvl="1"/>
            <a:r>
              <a:rPr lang="nb-NO" dirty="0">
                <a:solidFill>
                  <a:srgbClr val="002060"/>
                </a:solidFill>
              </a:rPr>
              <a:t>data </a:t>
            </a:r>
            <a:r>
              <a:rPr lang="nb-NO" dirty="0" err="1">
                <a:solidFill>
                  <a:srgbClr val="002060"/>
                </a:solidFill>
              </a:rPr>
              <a:t>visualization</a:t>
            </a:r>
            <a:r>
              <a:rPr lang="nb-NO" dirty="0">
                <a:solidFill>
                  <a:srgbClr val="002060"/>
                </a:solidFill>
              </a:rPr>
              <a:t> </a:t>
            </a:r>
          </a:p>
          <a:p>
            <a:pPr lvl="1"/>
            <a:r>
              <a:rPr lang="nb-NO" dirty="0" err="1">
                <a:solidFill>
                  <a:srgbClr val="002060"/>
                </a:solidFill>
              </a:rPr>
              <a:t>feature</a:t>
            </a:r>
            <a:r>
              <a:rPr lang="nb-NO" dirty="0">
                <a:solidFill>
                  <a:srgbClr val="002060"/>
                </a:solidFill>
              </a:rPr>
              <a:t> </a:t>
            </a:r>
            <a:r>
              <a:rPr lang="nb-NO" dirty="0" err="1">
                <a:solidFill>
                  <a:srgbClr val="002060"/>
                </a:solidFill>
              </a:rPr>
              <a:t>extraction</a:t>
            </a:r>
            <a:r>
              <a:rPr lang="nb-NO" dirty="0">
                <a:solidFill>
                  <a:srgbClr val="002060"/>
                </a:solidFill>
              </a:rPr>
              <a:t> </a:t>
            </a:r>
            <a:r>
              <a:rPr lang="nb-NO" dirty="0">
                <a:solidFill>
                  <a:srgbClr val="002060"/>
                </a:solidFill>
                <a:sym typeface="Wingdings" panose="05000000000000000000" pitchFamily="2" charset="2"/>
              </a:rPr>
              <a:t>used in </a:t>
            </a:r>
            <a:r>
              <a:rPr lang="nb-NO" dirty="0" err="1">
                <a:solidFill>
                  <a:srgbClr val="002060"/>
                </a:solidFill>
                <a:sym typeface="Wingdings" panose="05000000000000000000" pitchFamily="2" charset="2"/>
              </a:rPr>
              <a:t>supervised</a:t>
            </a:r>
            <a:r>
              <a:rPr lang="nb-NO" dirty="0">
                <a:solidFill>
                  <a:srgbClr val="002060"/>
                </a:solidFill>
                <a:sym typeface="Wingdings" panose="05000000000000000000" pitchFamily="2" charset="2"/>
              </a:rPr>
              <a:t> </a:t>
            </a:r>
            <a:r>
              <a:rPr lang="nb-NO" dirty="0" err="1">
                <a:solidFill>
                  <a:srgbClr val="002060"/>
                </a:solidFill>
                <a:sym typeface="Wingdings" panose="05000000000000000000" pitchFamily="2" charset="2"/>
              </a:rPr>
              <a:t>learning</a:t>
            </a:r>
            <a:endParaRPr lang="nb-NO" dirty="0">
              <a:solidFill>
                <a:srgbClr val="002060"/>
              </a:solidFill>
            </a:endParaRPr>
          </a:p>
          <a:p>
            <a:pPr lvl="1"/>
            <a:r>
              <a:rPr lang="nb-NO" dirty="0" err="1">
                <a:solidFill>
                  <a:srgbClr val="002060"/>
                </a:solidFill>
              </a:rPr>
              <a:t>outlier</a:t>
            </a:r>
            <a:r>
              <a:rPr lang="nb-NO" dirty="0">
                <a:solidFill>
                  <a:srgbClr val="002060"/>
                </a:solidFill>
              </a:rPr>
              <a:t> </a:t>
            </a:r>
            <a:r>
              <a:rPr lang="nb-NO" dirty="0" err="1">
                <a:solidFill>
                  <a:srgbClr val="002060"/>
                </a:solidFill>
              </a:rPr>
              <a:t>detection</a:t>
            </a:r>
            <a:endParaRPr lang="nb-NO" dirty="0">
              <a:solidFill>
                <a:srgbClr val="002060"/>
              </a:solidFill>
            </a:endParaRPr>
          </a:p>
          <a:p>
            <a:pPr lvl="1"/>
            <a:r>
              <a:rPr lang="nb-NO" dirty="0" err="1">
                <a:solidFill>
                  <a:srgbClr val="002060"/>
                </a:solidFill>
              </a:rPr>
              <a:t>process</a:t>
            </a:r>
            <a:r>
              <a:rPr lang="nb-NO" dirty="0">
                <a:solidFill>
                  <a:srgbClr val="002060"/>
                </a:solidFill>
              </a:rPr>
              <a:t> </a:t>
            </a:r>
            <a:r>
              <a:rPr lang="nb-NO" dirty="0" err="1">
                <a:solidFill>
                  <a:srgbClr val="002060"/>
                </a:solidFill>
              </a:rPr>
              <a:t>monitoring</a:t>
            </a:r>
            <a:endParaRPr lang="nb-NO" dirty="0">
              <a:solidFill>
                <a:srgbClr val="002060"/>
              </a:solidFill>
            </a:endParaRPr>
          </a:p>
          <a:p>
            <a:pPr lvl="1"/>
            <a:endParaRPr lang="nb-NO" dirty="0">
              <a:solidFill>
                <a:srgbClr val="002060"/>
              </a:solidFill>
            </a:endParaRPr>
          </a:p>
          <a:p>
            <a:pPr marL="0" indent="0">
              <a:buNone/>
            </a:pPr>
            <a:endParaRPr lang="nb-NO" dirty="0">
              <a:solidFill>
                <a:srgbClr val="002060"/>
              </a:solidFill>
            </a:endParaRPr>
          </a:p>
        </p:txBody>
      </p:sp>
    </p:spTree>
    <p:extLst>
      <p:ext uri="{BB962C8B-B14F-4D97-AF65-F5344CB8AC3E}">
        <p14:creationId xmlns:p14="http://schemas.microsoft.com/office/powerpoint/2010/main" val="1965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8a27816-198f-4f77-b641-64fe001a197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54BFD128066241B3CC41A8D45FFBA8" ma:contentTypeVersion="15" ma:contentTypeDescription="Create a new document." ma:contentTypeScope="" ma:versionID="fa5a678c5798615cccd5a40eff52dab0">
  <xsd:schema xmlns:xsd="http://www.w3.org/2001/XMLSchema" xmlns:xs="http://www.w3.org/2001/XMLSchema" xmlns:p="http://schemas.microsoft.com/office/2006/metadata/properties" xmlns:ns3="c8a27816-198f-4f77-b641-64fe001a197b" xmlns:ns4="7e246e4e-25c7-4ff9-8d02-cf64ea86b07d" targetNamespace="http://schemas.microsoft.com/office/2006/metadata/properties" ma:root="true" ma:fieldsID="77ce9139d194eab52dfea926abe45fbd" ns3:_="" ns4:_="">
    <xsd:import namespace="c8a27816-198f-4f77-b641-64fe001a197b"/>
    <xsd:import namespace="7e246e4e-25c7-4ff9-8d02-cf64ea86b07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27816-198f-4f77-b641-64fe001a1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246e4e-25c7-4ff9-8d02-cf64ea86b0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C234F-EFB1-490C-B989-17445252980F}">
  <ds:schemaRefs>
    <ds:schemaRef ds:uri="http://schemas.microsoft.com/sharepoint/v3/contenttype/forms"/>
  </ds:schemaRefs>
</ds:datastoreItem>
</file>

<file path=customXml/itemProps2.xml><?xml version="1.0" encoding="utf-8"?>
<ds:datastoreItem xmlns:ds="http://schemas.openxmlformats.org/officeDocument/2006/customXml" ds:itemID="{1F540516-F648-4F2E-8A2A-66D4BBA4C20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e246e4e-25c7-4ff9-8d02-cf64ea86b07d"/>
    <ds:schemaRef ds:uri="http://purl.org/dc/terms/"/>
    <ds:schemaRef ds:uri="c8a27816-198f-4f77-b641-64fe001a197b"/>
    <ds:schemaRef ds:uri="http://www.w3.org/XML/1998/namespace"/>
    <ds:schemaRef ds:uri="http://purl.org/dc/dcmitype/"/>
  </ds:schemaRefs>
</ds:datastoreItem>
</file>

<file path=customXml/itemProps3.xml><?xml version="1.0" encoding="utf-8"?>
<ds:datastoreItem xmlns:ds="http://schemas.openxmlformats.org/officeDocument/2006/customXml" ds:itemID="{70F3BD5A-C816-4F8C-A4A2-DF5D72B53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27816-198f-4f77-b641-64fe001a197b"/>
    <ds:schemaRef ds:uri="7e246e4e-25c7-4ff9-8d02-cf64ea86b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1475</TotalTime>
  <Words>1855</Words>
  <Application>Microsoft Office PowerPoint</Application>
  <PresentationFormat>Widescreen</PresentationFormat>
  <Paragraphs>348</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inherit</vt:lpstr>
      <vt:lpstr>Segoe UI Semilight</vt:lpstr>
      <vt:lpstr>Office Theme</vt:lpstr>
      <vt:lpstr>Data analytics and machine learning in chemical processes: History and future challenges</vt:lpstr>
      <vt:lpstr>Scope</vt:lpstr>
      <vt:lpstr>Perspective</vt:lpstr>
      <vt:lpstr>Data analytics and machine learning: gaming and tech companies vs. process industry</vt:lpstr>
      <vt:lpstr>What is (modern) big data?</vt:lpstr>
      <vt:lpstr>What is (process) data analytics?</vt:lpstr>
      <vt:lpstr>Data analytics methodology in process industry</vt:lpstr>
      <vt:lpstr>What is machine learning?</vt:lpstr>
      <vt:lpstr>Unsupervised learning in the process industry</vt:lpstr>
      <vt:lpstr>Unsupervised learning in process industry</vt:lpstr>
      <vt:lpstr>Unsupervised learning in process industry</vt:lpstr>
      <vt:lpstr>Supervised learning in process industry</vt:lpstr>
      <vt:lpstr>Supervised learning in process industry</vt:lpstr>
      <vt:lpstr>Supervised learning in process industry</vt:lpstr>
      <vt:lpstr>Supervised learning in process industry</vt:lpstr>
      <vt:lpstr>Reinforcement learning</vt:lpstr>
      <vt:lpstr>Challenges in process industry</vt:lpstr>
      <vt:lpstr>Process data challenges: closed-loop feedback</vt:lpstr>
      <vt:lpstr>Process data challenge: example</vt:lpstr>
      <vt:lpstr>Process data challenges: data volume and variance</vt:lpstr>
      <vt:lpstr>Process data challenges: data volume and variance</vt:lpstr>
      <vt:lpstr>Process data challenges: data volume and variance</vt:lpstr>
      <vt:lpstr>Method specific challenges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and machine learning in chemical processes: History and future challenges</dc:title>
  <dc:creator>Cristina Zotica</dc:creator>
  <cp:lastModifiedBy>Cristina Zotica</cp:lastModifiedBy>
  <cp:revision>28</cp:revision>
  <dcterms:created xsi:type="dcterms:W3CDTF">2023-02-21T09:18:35Z</dcterms:created>
  <dcterms:modified xsi:type="dcterms:W3CDTF">2023-02-27T16:45:04Z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0x010100A554BFD128066241B3CC41A8D45FFBA8</vt:lpwstr>
  </property>
</Properties>
</file>