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71" r:id="rId5"/>
    <p:sldId id="263" r:id="rId6"/>
    <p:sldId id="264" r:id="rId7"/>
    <p:sldId id="266" r:id="rId8"/>
    <p:sldId id="267" r:id="rId9"/>
    <p:sldId id="268" r:id="rId10"/>
    <p:sldId id="262" r:id="rId11"/>
    <p:sldId id="257" r:id="rId12"/>
    <p:sldId id="265" r:id="rId13"/>
    <p:sldId id="258" r:id="rId14"/>
    <p:sldId id="259" r:id="rId15"/>
    <p:sldId id="260" r:id="rId16"/>
    <p:sldId id="261" r:id="rId1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0C81-0B52-45C4-A41B-8D5C1504B1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49C4AC-F24F-4C77-92F7-2ADF0267F5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D088CE-D2FE-41AD-97BC-C364F03E5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DCDE-047A-4B15-9509-8BB9C412D4AD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E2471C-6806-412F-B7D7-279AAFD3D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02C188-6A3D-43C9-ACD1-90DE79902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9F56-1DCF-4C76-BB95-AA1DD9C2B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756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7722F-CCF0-40F3-88B0-CF70D9540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91F6D5-2C71-4E48-A2D5-0793A31183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524899-2530-4099-8F08-4F65D95DA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DCDE-047A-4B15-9509-8BB9C412D4AD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1EB66B-03D4-430C-AE62-47642BFDB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EC85B9-3E6E-4606-A87B-4A7E5EDF2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9F56-1DCF-4C76-BB95-AA1DD9C2B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362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FF5ABB-4B38-4E75-A4A0-33D357C48F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3F97C3-0933-41D6-AD0F-25A10B16E4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8EFF86-5A84-4954-800D-C0DFD77B7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DCDE-047A-4B15-9509-8BB9C412D4AD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E87B6-EEA9-4A6D-AC3E-DD93368A3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833519-68B9-46A4-B785-789B6E376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9F56-1DCF-4C76-BB95-AA1DD9C2B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542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FDE86-91C6-4547-9539-1FF06E45F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4EE7D3-C946-4678-A35E-0987838AF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6738AF-F23A-40A0-B979-86106CA7F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DCDE-047A-4B15-9509-8BB9C412D4AD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3DE6C4-6180-4AB4-8409-09430F14D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3C86AA-D6B5-4B0E-BAF9-AC62E036B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9F56-1DCF-4C76-BB95-AA1DD9C2B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045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A2822-C477-4F92-A839-F908CE285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BF2AAA-7E12-46AD-957E-38E4FEC7EC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EC4C21-CAD2-4414-A293-4958A200C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DCDE-047A-4B15-9509-8BB9C412D4AD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CD5044-AF5F-4FD8-A6F3-419E3C093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1395AA-E72D-45A4-9A69-8F228601E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9F56-1DCF-4C76-BB95-AA1DD9C2B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273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3A224-3C8D-420B-B27B-0510F7D31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9A4689-D60B-4338-9F9E-BF8AEE3085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1553EC-549B-4C7E-9B1F-1B84B57177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02BEBA-92BA-4B9B-A642-5FC4029FC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DCDE-047A-4B15-9509-8BB9C412D4AD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D23494-F992-4201-AAE7-E9DE79C08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5903D9-77BE-4DA2-B8BA-9549C8B83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9F56-1DCF-4C76-BB95-AA1DD9C2B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16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7898C-F2E5-4AA2-B586-4A1AC9C7D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7D65C4-057F-4117-B440-C18E234F88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75F951-6655-4175-95CC-E810191FE7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9212E5-AFB5-44CE-9393-E77B353FCB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2052A1-8B0D-4451-9DDF-3DBB3A5BBF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2F8F4A-0B73-4B03-9F04-270A66FE9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DCDE-047A-4B15-9509-8BB9C412D4AD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986692-88CC-4472-8B7D-96A1ECFF5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6B69E7-364A-45C3-9E19-23994C1EF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9F56-1DCF-4C76-BB95-AA1DD9C2B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84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11F94-7B09-4E7F-B46C-ACD568759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09B14B-7FE5-45A8-89E9-FE663155B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DCDE-047A-4B15-9509-8BB9C412D4AD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4D8670-0A2B-4EA1-AFE3-368BE7CA1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7E7E33-BFC4-40B7-80D1-3D0D3BC90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9F56-1DCF-4C76-BB95-AA1DD9C2B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229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D258ED-B952-497A-82AC-3230C1CEB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DCDE-047A-4B15-9509-8BB9C412D4AD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477091-1E03-4077-AA7C-A541CF2E6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13EB7-5A99-4857-8DBB-942451F26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9F56-1DCF-4C76-BB95-AA1DD9C2B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823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20C14-0FB3-4D57-BA30-1E21AC86C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5E3E4E-B9F2-47B1-9A4B-6416A5D5B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46208A-B01E-4EC7-BB34-DE68F0136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C108DD-4C1E-4F71-9C3D-57CD30476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DCDE-047A-4B15-9509-8BB9C412D4AD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94FDE0-E8FE-408E-A18D-8FAB4A5D4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214615-57C9-4AA7-A13F-A688C307B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9F56-1DCF-4C76-BB95-AA1DD9C2B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263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EA13C-95F5-4C22-A88B-AA4C7051D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B34B72-9A0F-47E7-82D1-DB559E3D30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CA3D6D-4E91-4F1D-B8A6-19D1EF5C4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FB7A0E-1BC0-407F-AF18-022CA3E4C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DCDE-047A-4B15-9509-8BB9C412D4AD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9D72DD-FF06-47FC-8461-080D6885C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8F031F-3BBD-49AE-B8F6-5A8738C2A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9F56-1DCF-4C76-BB95-AA1DD9C2B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727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2424D7-B32D-4554-9364-7312057DA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7EEB51-1F66-4E5A-ADBB-2B2C8A409D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1B916-7AD8-41C6-A75A-95AD046289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3DCDE-047A-4B15-9509-8BB9C412D4AD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4800B8-3382-40CA-9307-D516A3F008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6ECAFE-BA73-467F-94A4-F391843944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19F56-1DCF-4C76-BB95-AA1DD9C2B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503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DB085-0BDD-4FE4-B1FE-E2802AC8ED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Temperature and flow control for a mixing process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A76FAB-90AB-4C5E-BCC7-73BD61CAEE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89546"/>
            <a:ext cx="9144000" cy="1655762"/>
          </a:xfrm>
        </p:spPr>
        <p:txBody>
          <a:bodyPr/>
          <a:lstStyle/>
          <a:p>
            <a:r>
              <a:rPr lang="en-US" dirty="0"/>
              <a:t>simulations for input saturation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EC933F-93C9-440D-BD5A-EB6DF40194EA}"/>
              </a:ext>
            </a:extLst>
          </p:cNvPr>
          <p:cNvSpPr/>
          <p:nvPr/>
        </p:nvSpPr>
        <p:spPr>
          <a:xfrm>
            <a:off x="4715123" y="4738977"/>
            <a:ext cx="3395207" cy="906449"/>
          </a:xfrm>
          <a:prstGeom prst="rect">
            <a:avLst/>
          </a:prstGeom>
          <a:solidFill>
            <a:schemeClr val="accent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254ED4E-4C1F-4EC9-AB97-363F56B133D6}"/>
              </a:ext>
            </a:extLst>
          </p:cNvPr>
          <p:cNvCxnSpPr/>
          <p:nvPr/>
        </p:nvCxnSpPr>
        <p:spPr>
          <a:xfrm>
            <a:off x="3347499" y="4842344"/>
            <a:ext cx="1367624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DE35BDE-9DF0-45CB-8A62-6F23A7196B9B}"/>
              </a:ext>
            </a:extLst>
          </p:cNvPr>
          <p:cNvCxnSpPr/>
          <p:nvPr/>
        </p:nvCxnSpPr>
        <p:spPr>
          <a:xfrm>
            <a:off x="3347499" y="5383033"/>
            <a:ext cx="1367624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D7C47965-664A-468D-9EE7-EFF3112A09DD}"/>
              </a:ext>
            </a:extLst>
          </p:cNvPr>
          <p:cNvCxnSpPr>
            <a:stCxn id="5" idx="3"/>
          </p:cNvCxnSpPr>
          <p:nvPr/>
        </p:nvCxnSpPr>
        <p:spPr>
          <a:xfrm>
            <a:off x="8110330" y="5192202"/>
            <a:ext cx="1900362" cy="795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67636C7B-5B78-42F7-A6BB-E1B69EB0334F}"/>
              </a:ext>
            </a:extLst>
          </p:cNvPr>
          <p:cNvSpPr txBox="1"/>
          <p:nvPr/>
        </p:nvSpPr>
        <p:spPr>
          <a:xfrm>
            <a:off x="3077155" y="4196013"/>
            <a:ext cx="1741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q1 = 0.5 m3/s</a:t>
            </a:r>
          </a:p>
          <a:p>
            <a:r>
              <a:rPr lang="en-US" dirty="0"/>
              <a:t>T1 = 10 </a:t>
            </a:r>
            <a:r>
              <a:rPr lang="en-US" dirty="0" err="1"/>
              <a:t>degC</a:t>
            </a:r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69CB6BB-23D2-4D79-96DF-0C5F0B9D8CCB}"/>
              </a:ext>
            </a:extLst>
          </p:cNvPr>
          <p:cNvSpPr txBox="1"/>
          <p:nvPr/>
        </p:nvSpPr>
        <p:spPr>
          <a:xfrm>
            <a:off x="3077155" y="5438446"/>
            <a:ext cx="1741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q2 = 0.5 m3/s</a:t>
            </a:r>
          </a:p>
          <a:p>
            <a:r>
              <a:rPr lang="en-US" dirty="0"/>
              <a:t>T2 = 50 </a:t>
            </a:r>
            <a:r>
              <a:rPr lang="en-US" dirty="0" err="1"/>
              <a:t>degC</a:t>
            </a:r>
            <a:endParaRPr lang="en-US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1BE977B-0F01-49C9-9602-B2733C48EA5D}"/>
              </a:ext>
            </a:extLst>
          </p:cNvPr>
          <p:cNvSpPr txBox="1"/>
          <p:nvPr/>
        </p:nvSpPr>
        <p:spPr>
          <a:xfrm>
            <a:off x="8269358" y="4876987"/>
            <a:ext cx="1741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 = 1 m3/s</a:t>
            </a:r>
          </a:p>
          <a:p>
            <a:r>
              <a:rPr lang="en-US" dirty="0"/>
              <a:t>T1 = 30 </a:t>
            </a:r>
            <a:r>
              <a:rPr lang="en-US" dirty="0" err="1"/>
              <a:t>degC</a:t>
            </a:r>
            <a:endParaRPr lang="en-US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47EEA46-9293-4B23-B768-E114C3B90580}"/>
              </a:ext>
            </a:extLst>
          </p:cNvPr>
          <p:cNvSpPr txBox="1"/>
          <p:nvPr/>
        </p:nvSpPr>
        <p:spPr>
          <a:xfrm>
            <a:off x="4898002" y="5801622"/>
            <a:ext cx="55818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Mass balance: q1+q2=q</a:t>
            </a:r>
          </a:p>
          <a:p>
            <a:r>
              <a:rPr lang="en-US" dirty="0"/>
              <a:t>Energy balance: dT/dt = 1/V*(q1*(T1-T)+q2T2-T))</a:t>
            </a:r>
          </a:p>
          <a:p>
            <a:r>
              <a:rPr lang="en-US" dirty="0"/>
              <a:t>Static transformations: v1=q; v2=T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BA9D16-5CBD-4846-AD8B-2425F794A304}"/>
              </a:ext>
            </a:extLst>
          </p:cNvPr>
          <p:cNvSpPr txBox="1"/>
          <p:nvPr/>
        </p:nvSpPr>
        <p:spPr>
          <a:xfrm>
            <a:off x="519485" y="5281807"/>
            <a:ext cx="18234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q1max=1.3 m3/s</a:t>
            </a:r>
          </a:p>
          <a:p>
            <a:r>
              <a:rPr lang="en-US" dirty="0"/>
              <a:t>q2max=1.1 m3/s</a:t>
            </a:r>
          </a:p>
        </p:txBody>
      </p:sp>
    </p:spTree>
    <p:extLst>
      <p:ext uri="{BB962C8B-B14F-4D97-AF65-F5344CB8AC3E}">
        <p14:creationId xmlns:p14="http://schemas.microsoft.com/office/powerpoint/2010/main" val="12902810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1465582-CBB8-4BDB-9386-1E0E53975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859" y="3028812"/>
            <a:ext cx="10515600" cy="1325563"/>
          </a:xfrm>
        </p:spPr>
        <p:txBody>
          <a:bodyPr/>
          <a:lstStyle/>
          <a:p>
            <a:r>
              <a:rPr lang="en-US" dirty="0"/>
              <a:t>With outer controller. Previous simulations with q1max=q2max=1.1 m3/s</a:t>
            </a:r>
          </a:p>
        </p:txBody>
      </p:sp>
    </p:spTree>
    <p:extLst>
      <p:ext uri="{BB962C8B-B14F-4D97-AF65-F5344CB8AC3E}">
        <p14:creationId xmlns:p14="http://schemas.microsoft.com/office/powerpoint/2010/main" val="17714433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8657BE6A-9CEE-43DF-B4A7-0B6D4075BE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81218"/>
            <a:ext cx="5334000" cy="40005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5FC082A-A25B-41BE-A31A-9721FBBAB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Algebraic block implementation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3816B6-1365-4E03-B521-D99BCB7F1A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Step change in flow setpoint</a:t>
            </a:r>
          </a:p>
          <a:p>
            <a:r>
              <a:rPr lang="en-US" dirty="0" err="1"/>
              <a:t>qs</a:t>
            </a:r>
            <a:r>
              <a:rPr lang="en-US" dirty="0"/>
              <a:t>=2.5m3/s at t=50s; </a:t>
            </a:r>
            <a:r>
              <a:rPr lang="en-US" dirty="0" err="1"/>
              <a:t>qs</a:t>
            </a:r>
            <a:r>
              <a:rPr lang="en-US" dirty="0"/>
              <a:t>=1m3/s at t=100s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52372F6-28CA-4E66-8594-0C199F81CA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Unphysical step change in temperature setpoint, Ts=60 </a:t>
            </a:r>
            <a:r>
              <a:rPr lang="en-US" dirty="0" err="1"/>
              <a:t>degC</a:t>
            </a:r>
            <a:r>
              <a:rPr lang="en-US" dirty="0"/>
              <a:t> at t =50s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31AA958-CFB7-4693-8767-E2B2E8299A4D}"/>
              </a:ext>
            </a:extLst>
          </p:cNvPr>
          <p:cNvSpPr txBox="1"/>
          <p:nvPr/>
        </p:nvSpPr>
        <p:spPr>
          <a:xfrm>
            <a:off x="2657951" y="2424807"/>
            <a:ext cx="1074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windup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D8C7447-EF55-4A44-A165-4395D6AFC726}"/>
              </a:ext>
            </a:extLst>
          </p:cNvPr>
          <p:cNvCxnSpPr>
            <a:cxnSpLocks/>
            <a:stCxn id="9" idx="1"/>
          </p:cNvCxnSpPr>
          <p:nvPr/>
        </p:nvCxnSpPr>
        <p:spPr>
          <a:xfrm flipH="1">
            <a:off x="1669774" y="2609473"/>
            <a:ext cx="988177" cy="66646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7" name="Picture 16">
            <a:extLst>
              <a:ext uri="{FF2B5EF4-FFF2-40B4-BE49-F238E27FC236}">
                <a16:creationId xmlns:a16="http://schemas.microsoft.com/office/drawing/2014/main" id="{75673475-88A0-450D-BE85-2505AD89EF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200" y="2669153"/>
            <a:ext cx="5334000" cy="40005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72F50FA4-2F29-4307-A4BE-E42576109E0F}"/>
              </a:ext>
            </a:extLst>
          </p:cNvPr>
          <p:cNvSpPr txBox="1"/>
          <p:nvPr/>
        </p:nvSpPr>
        <p:spPr>
          <a:xfrm>
            <a:off x="10106108" y="2424807"/>
            <a:ext cx="124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ode15s</a:t>
            </a:r>
          </a:p>
        </p:txBody>
      </p:sp>
    </p:spTree>
    <p:extLst>
      <p:ext uri="{BB962C8B-B14F-4D97-AF65-F5344CB8AC3E}">
        <p14:creationId xmlns:p14="http://schemas.microsoft.com/office/powerpoint/2010/main" val="647798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C082A-A25B-41BE-A31A-9721FBBAB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Cascade implementation. </a:t>
            </a:r>
            <a:r>
              <a:rPr lang="en-US" dirty="0" err="1"/>
              <a:t>Antiwindup</a:t>
            </a:r>
            <a:r>
              <a:rPr lang="en-US" dirty="0"/>
              <a:t> on slave controllers (solving for u)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3816B6-1365-4E03-B521-D99BCB7F1A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Step change in flow setpoint</a:t>
            </a:r>
          </a:p>
          <a:p>
            <a:r>
              <a:rPr lang="en-US" dirty="0" err="1"/>
              <a:t>qs</a:t>
            </a:r>
            <a:r>
              <a:rPr lang="en-US" dirty="0"/>
              <a:t>=2.5m3/s at t=50s; </a:t>
            </a:r>
            <a:r>
              <a:rPr lang="en-US" dirty="0" err="1"/>
              <a:t>qs</a:t>
            </a:r>
            <a:r>
              <a:rPr lang="en-US" dirty="0"/>
              <a:t>=1m3/s at t=100s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52372F6-28CA-4E66-8594-0C199F81CA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Unphysical step change in temperature setpoint, Ts=60 </a:t>
            </a:r>
            <a:r>
              <a:rPr lang="en-US" dirty="0" err="1"/>
              <a:t>degC</a:t>
            </a:r>
            <a:r>
              <a:rPr lang="en-US" dirty="0"/>
              <a:t> at r = 50s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6AA402B-47C7-4E74-8E46-EA5515F491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187" y="2645300"/>
            <a:ext cx="5334000" cy="40005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3C60593-C3C5-420D-B183-CB53B061D1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1815" y="2645300"/>
            <a:ext cx="5334000" cy="40005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A553D64-84CA-4326-8D86-6D396E5FE28F}"/>
              </a:ext>
            </a:extLst>
          </p:cNvPr>
          <p:cNvSpPr txBox="1"/>
          <p:nvPr/>
        </p:nvSpPr>
        <p:spPr>
          <a:xfrm>
            <a:off x="1764170" y="2460634"/>
            <a:ext cx="3132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controller for v is winding up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8BF937-5F98-415A-A947-359F3A38454D}"/>
              </a:ext>
            </a:extLst>
          </p:cNvPr>
          <p:cNvSpPr txBox="1"/>
          <p:nvPr/>
        </p:nvSpPr>
        <p:spPr>
          <a:xfrm>
            <a:off x="8374180" y="2322134"/>
            <a:ext cx="33619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gets stuck because </a:t>
            </a:r>
            <a:r>
              <a:rPr lang="en-US" dirty="0" err="1"/>
              <a:t>uplant</a:t>
            </a:r>
            <a:r>
              <a:rPr lang="en-US" dirty="0"/>
              <a:t> is tracked back to the controller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A6064A4-706D-4549-80FA-2888ABDFD835}"/>
              </a:ext>
            </a:extLst>
          </p:cNvPr>
          <p:cNvSpPr txBox="1"/>
          <p:nvPr/>
        </p:nvSpPr>
        <p:spPr>
          <a:xfrm>
            <a:off x="5716988" y="3148717"/>
            <a:ext cx="10257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pairing:</a:t>
            </a:r>
          </a:p>
          <a:p>
            <a:r>
              <a:rPr lang="en-US" dirty="0"/>
              <a:t>u1-v1</a:t>
            </a:r>
          </a:p>
          <a:p>
            <a:r>
              <a:rPr lang="en-US" dirty="0"/>
              <a:t>u2-v2</a:t>
            </a:r>
          </a:p>
        </p:txBody>
      </p:sp>
    </p:spTree>
    <p:extLst>
      <p:ext uri="{BB962C8B-B14F-4D97-AF65-F5344CB8AC3E}">
        <p14:creationId xmlns:p14="http://schemas.microsoft.com/office/powerpoint/2010/main" val="34935751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8657BE6A-9CEE-43DF-B4A7-0B6D4075BE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81218"/>
            <a:ext cx="5334000" cy="40005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5FC082A-A25B-41BE-A31A-9721FBBAB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Algebraic block implementation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3816B6-1365-4E03-B521-D99BCB7F1A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Step change in flow setpoint</a:t>
            </a:r>
          </a:p>
          <a:p>
            <a:r>
              <a:rPr lang="en-US" dirty="0" err="1"/>
              <a:t>qs</a:t>
            </a:r>
            <a:r>
              <a:rPr lang="en-US" dirty="0"/>
              <a:t>=2.5m3/s at t=50s; </a:t>
            </a:r>
            <a:r>
              <a:rPr lang="en-US" dirty="0" err="1"/>
              <a:t>qs</a:t>
            </a:r>
            <a:r>
              <a:rPr lang="en-US" dirty="0"/>
              <a:t>=1m3/s at t=100s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52372F6-28CA-4E66-8594-0C199F81CA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Unphysical step change in temperature setpoint, Ts=60 </a:t>
            </a:r>
            <a:r>
              <a:rPr lang="en-US" dirty="0" err="1"/>
              <a:t>degC</a:t>
            </a:r>
            <a:r>
              <a:rPr lang="en-US" dirty="0"/>
              <a:t> at t =50s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31AA958-CFB7-4693-8767-E2B2E8299A4D}"/>
              </a:ext>
            </a:extLst>
          </p:cNvPr>
          <p:cNvSpPr txBox="1"/>
          <p:nvPr/>
        </p:nvSpPr>
        <p:spPr>
          <a:xfrm>
            <a:off x="2657951" y="2424807"/>
            <a:ext cx="1074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windup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D8C7447-EF55-4A44-A165-4395D6AFC726}"/>
              </a:ext>
            </a:extLst>
          </p:cNvPr>
          <p:cNvCxnSpPr>
            <a:cxnSpLocks/>
            <a:stCxn id="9" idx="1"/>
          </p:cNvCxnSpPr>
          <p:nvPr/>
        </p:nvCxnSpPr>
        <p:spPr>
          <a:xfrm flipH="1">
            <a:off x="1733384" y="2609473"/>
            <a:ext cx="924567" cy="62972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A74D6300-427C-4D90-8FA9-B89CD35683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8567" y="2609473"/>
            <a:ext cx="5334000" cy="40005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9FCD144-6639-4EB3-80F9-06562B93A706}"/>
              </a:ext>
            </a:extLst>
          </p:cNvPr>
          <p:cNvSpPr txBox="1"/>
          <p:nvPr/>
        </p:nvSpPr>
        <p:spPr>
          <a:xfrm>
            <a:off x="10106108" y="2424807"/>
            <a:ext cx="124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ode23s</a:t>
            </a:r>
          </a:p>
        </p:txBody>
      </p:sp>
    </p:spTree>
    <p:extLst>
      <p:ext uri="{BB962C8B-B14F-4D97-AF65-F5344CB8AC3E}">
        <p14:creationId xmlns:p14="http://schemas.microsoft.com/office/powerpoint/2010/main" val="33150806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C082A-A25B-41BE-A31A-9721FBBAB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Algebraic block with </a:t>
            </a:r>
            <a:r>
              <a:rPr lang="en-US" dirty="0" err="1"/>
              <a:t>antiwindup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3816B6-1365-4E03-B521-D99BCB7F1A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Step change in flow setpoint</a:t>
            </a:r>
          </a:p>
          <a:p>
            <a:r>
              <a:rPr lang="en-US" dirty="0" err="1"/>
              <a:t>qs</a:t>
            </a:r>
            <a:r>
              <a:rPr lang="en-US" dirty="0"/>
              <a:t>=2.5m3/s at t=50s; </a:t>
            </a:r>
            <a:r>
              <a:rPr lang="en-US" dirty="0" err="1"/>
              <a:t>qs</a:t>
            </a:r>
            <a:r>
              <a:rPr lang="en-US" dirty="0"/>
              <a:t>=1m3/s at t=100s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52372F6-28CA-4E66-8594-0C199F81CA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Unphysical step change in temperature setpoint, Ts=60 </a:t>
            </a:r>
            <a:r>
              <a:rPr lang="en-US" dirty="0" err="1"/>
              <a:t>degC</a:t>
            </a:r>
            <a:r>
              <a:rPr lang="en-US" dirty="0"/>
              <a:t> at t =50s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2F50FA4-2F29-4307-A4BE-E42576109E0F}"/>
              </a:ext>
            </a:extLst>
          </p:cNvPr>
          <p:cNvSpPr txBox="1"/>
          <p:nvPr/>
        </p:nvSpPr>
        <p:spPr>
          <a:xfrm>
            <a:off x="6095999" y="2360395"/>
            <a:ext cx="6013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controllers for and v2 are trying to change their output such that v tracks </a:t>
            </a:r>
            <a:r>
              <a:rPr lang="en-US" dirty="0" err="1">
                <a:solidFill>
                  <a:srgbClr val="FF0000"/>
                </a:solidFill>
              </a:rPr>
              <a:t>vplant</a:t>
            </a:r>
            <a:r>
              <a:rPr lang="en-US" dirty="0">
                <a:solidFill>
                  <a:srgbClr val="FF0000"/>
                </a:solidFill>
              </a:rPr>
              <a:t> which makes u=</a:t>
            </a:r>
            <a:r>
              <a:rPr lang="en-US" dirty="0" err="1">
                <a:solidFill>
                  <a:srgbClr val="FF0000"/>
                </a:solidFill>
              </a:rPr>
              <a:t>uplant</a:t>
            </a:r>
            <a:r>
              <a:rPr lang="en-US" dirty="0">
                <a:solidFill>
                  <a:srgbClr val="FF0000"/>
                </a:solidFill>
              </a:rPr>
              <a:t> and control is lost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12B6E54-CE6C-4456-9720-ADF6EF6727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602" y="2794139"/>
            <a:ext cx="5334000" cy="4000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DDE8C9B-BC5E-492B-A07F-DE8E403B97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6398" y="2794139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0750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C082A-A25B-41BE-A31A-9721FBBAB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Cascade implementation. </a:t>
            </a:r>
            <a:r>
              <a:rPr lang="en-US" dirty="0" err="1"/>
              <a:t>Antiwindup</a:t>
            </a:r>
            <a:r>
              <a:rPr lang="en-US" dirty="0"/>
              <a:t> on slave controllers (solving for u)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3816B6-1365-4E03-B521-D99BCB7F1A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Step change in flow setpoint</a:t>
            </a:r>
          </a:p>
          <a:p>
            <a:r>
              <a:rPr lang="en-US" dirty="0" err="1"/>
              <a:t>qs</a:t>
            </a:r>
            <a:r>
              <a:rPr lang="en-US" dirty="0"/>
              <a:t>=2.5m3/s at t=50s; </a:t>
            </a:r>
            <a:r>
              <a:rPr lang="en-US" dirty="0" err="1"/>
              <a:t>qs</a:t>
            </a:r>
            <a:r>
              <a:rPr lang="en-US" dirty="0"/>
              <a:t>=1m3/s at t=100s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52372F6-28CA-4E66-8594-0C199F81CA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Unphysical step change in temperature setpoint, Ts=60 </a:t>
            </a:r>
            <a:r>
              <a:rPr lang="en-US" dirty="0" err="1"/>
              <a:t>degC</a:t>
            </a:r>
            <a:r>
              <a:rPr lang="en-US" dirty="0"/>
              <a:t> at r = 50s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6AA402B-47C7-4E74-8E46-EA5515F491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187" y="2645300"/>
            <a:ext cx="5334000" cy="40005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3C60593-C3C5-420D-B183-CB53B061D1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1815" y="2645300"/>
            <a:ext cx="5334000" cy="40005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A553D64-84CA-4326-8D86-6D396E5FE28F}"/>
              </a:ext>
            </a:extLst>
          </p:cNvPr>
          <p:cNvSpPr txBox="1"/>
          <p:nvPr/>
        </p:nvSpPr>
        <p:spPr>
          <a:xfrm>
            <a:off x="1764170" y="2460634"/>
            <a:ext cx="3132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controller for v is winding up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8BF937-5F98-415A-A947-359F3A38454D}"/>
              </a:ext>
            </a:extLst>
          </p:cNvPr>
          <p:cNvSpPr txBox="1"/>
          <p:nvPr/>
        </p:nvSpPr>
        <p:spPr>
          <a:xfrm>
            <a:off x="8374180" y="2322134"/>
            <a:ext cx="33619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gets stuck because </a:t>
            </a:r>
            <a:r>
              <a:rPr lang="en-US" dirty="0" err="1"/>
              <a:t>uplant</a:t>
            </a:r>
            <a:r>
              <a:rPr lang="en-US" dirty="0"/>
              <a:t> is tracked back to the controller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A6064A4-706D-4549-80FA-2888ABDFD835}"/>
              </a:ext>
            </a:extLst>
          </p:cNvPr>
          <p:cNvSpPr txBox="1"/>
          <p:nvPr/>
        </p:nvSpPr>
        <p:spPr>
          <a:xfrm>
            <a:off x="5716988" y="3148717"/>
            <a:ext cx="10257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pairing:</a:t>
            </a:r>
          </a:p>
          <a:p>
            <a:r>
              <a:rPr lang="en-US" dirty="0"/>
              <a:t>u1-v1</a:t>
            </a:r>
          </a:p>
          <a:p>
            <a:r>
              <a:rPr lang="en-US" dirty="0"/>
              <a:t>u2-v2</a:t>
            </a:r>
          </a:p>
        </p:txBody>
      </p:sp>
    </p:spTree>
    <p:extLst>
      <p:ext uri="{BB962C8B-B14F-4D97-AF65-F5344CB8AC3E}">
        <p14:creationId xmlns:p14="http://schemas.microsoft.com/office/powerpoint/2010/main" val="40927444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2BF39B7-E1F4-4AFB-BC0F-A64DCA86B7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2698" y="1150447"/>
            <a:ext cx="4533900" cy="34004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386590C-9879-4E0E-BC13-B1D3D9F8C0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1028" y="1150447"/>
            <a:ext cx="4533900" cy="34004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AD3083F-E997-477F-BE17-18CDEFF4B0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14753" y="1150447"/>
            <a:ext cx="4533900" cy="34004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C38BFC8-DF6F-41E0-AB4E-6744B71F115F}"/>
              </a:ext>
            </a:extLst>
          </p:cNvPr>
          <p:cNvSpPr txBox="1"/>
          <p:nvPr/>
        </p:nvSpPr>
        <p:spPr>
          <a:xfrm>
            <a:off x="482492" y="781115"/>
            <a:ext cx="3156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algebraic block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810E0AB-D9D7-4AC3-82DD-F2F499094C13}"/>
              </a:ext>
            </a:extLst>
          </p:cNvPr>
          <p:cNvSpPr txBox="1"/>
          <p:nvPr/>
        </p:nvSpPr>
        <p:spPr>
          <a:xfrm>
            <a:off x="4333835" y="842333"/>
            <a:ext cx="3380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algebraic block + </a:t>
            </a:r>
            <a:r>
              <a:rPr lang="en-US" dirty="0" err="1"/>
              <a:t>antiwindup</a:t>
            </a:r>
            <a:r>
              <a:rPr lang="en-US" dirty="0"/>
              <a:t> for v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77B171B-359A-43F5-90CD-9EC768C1FA67}"/>
              </a:ext>
            </a:extLst>
          </p:cNvPr>
          <p:cNvSpPr txBox="1"/>
          <p:nvPr/>
        </p:nvSpPr>
        <p:spPr>
          <a:xfrm>
            <a:off x="8328591" y="811724"/>
            <a:ext cx="3380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cascade + </a:t>
            </a:r>
            <a:r>
              <a:rPr lang="en-US" dirty="0" err="1"/>
              <a:t>antiwindup</a:t>
            </a:r>
            <a:r>
              <a:rPr lang="en-US" dirty="0"/>
              <a:t> for u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5E7B2DD3-195B-4629-9DA0-8C578490CEEB}"/>
              </a:ext>
            </a:extLst>
          </p:cNvPr>
          <p:cNvSpPr txBox="1">
            <a:spLocks/>
          </p:cNvSpPr>
          <p:nvPr/>
        </p:nvSpPr>
        <p:spPr>
          <a:xfrm>
            <a:off x="1130710" y="0"/>
            <a:ext cx="9369272" cy="823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Unphysical step change in temperature setpoint, Ts=5 </a:t>
            </a:r>
            <a:r>
              <a:rPr lang="en-US" dirty="0" err="1"/>
              <a:t>degC</a:t>
            </a:r>
            <a:r>
              <a:rPr lang="en-US" dirty="0"/>
              <a:t> at t =50s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D5B03CA-6D7E-4776-BED1-F0B6C1EF2DC4}"/>
              </a:ext>
            </a:extLst>
          </p:cNvPr>
          <p:cNvSpPr txBox="1"/>
          <p:nvPr/>
        </p:nvSpPr>
        <p:spPr>
          <a:xfrm>
            <a:off x="4433584" y="4469896"/>
            <a:ext cx="33809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gets stuck at the physical limits because of the tracking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964CBF1-AE56-4D6B-9F15-C1A29ED2E2AA}"/>
              </a:ext>
            </a:extLst>
          </p:cNvPr>
          <p:cNvSpPr txBox="1"/>
          <p:nvPr/>
        </p:nvSpPr>
        <p:spPr>
          <a:xfrm>
            <a:off x="8119203" y="4469895"/>
            <a:ext cx="3824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875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5ADBB3F-BDC5-4C1E-9F01-07597DAD3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716" y="2665873"/>
            <a:ext cx="10515600" cy="1325563"/>
          </a:xfrm>
        </p:spPr>
        <p:txBody>
          <a:bodyPr/>
          <a:lstStyle/>
          <a:p>
            <a:r>
              <a:rPr lang="en-US" dirty="0"/>
              <a:t>Without the outer controller, different flow setpoint change </a:t>
            </a:r>
          </a:p>
        </p:txBody>
      </p:sp>
    </p:spTree>
    <p:extLst>
      <p:ext uri="{BB962C8B-B14F-4D97-AF65-F5344CB8AC3E}">
        <p14:creationId xmlns:p14="http://schemas.microsoft.com/office/powerpoint/2010/main" val="2950399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C082A-A25B-41BE-A31A-9721FBBAB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Algebraic block implementation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3816B6-1365-4E03-B521-D99BCB7F1A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Step change in flow setpoint</a:t>
            </a:r>
          </a:p>
          <a:p>
            <a:r>
              <a:rPr lang="en-US" dirty="0" err="1"/>
              <a:t>qs</a:t>
            </a:r>
            <a:r>
              <a:rPr lang="en-US" dirty="0"/>
              <a:t>=2.5m3/s at t=50s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52372F6-28CA-4E66-8594-0C199F81CA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Unphysical step change in temperature setpoint, Ts=60 </a:t>
            </a:r>
            <a:r>
              <a:rPr lang="en-US" dirty="0" err="1"/>
              <a:t>degC</a:t>
            </a:r>
            <a:r>
              <a:rPr lang="en-US" dirty="0"/>
              <a:t> at t =50s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5F74623-6120-4D7F-9574-537F84CE1C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2200" y="2600602"/>
            <a:ext cx="5334000" cy="40005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498A1DA-5CE1-4F18-99F7-376DC1DB46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103" y="2492375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924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C082A-A25B-41BE-A31A-9721FBBAB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Cascade implementation. </a:t>
            </a:r>
            <a:r>
              <a:rPr lang="en-US" dirty="0" err="1"/>
              <a:t>Antiwindup</a:t>
            </a:r>
            <a:r>
              <a:rPr lang="en-US" dirty="0"/>
              <a:t> on slave controllers (solving for u)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3816B6-1365-4E03-B521-D99BCB7F1A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9822294" cy="823912"/>
          </a:xfrm>
        </p:spPr>
        <p:txBody>
          <a:bodyPr>
            <a:normAutofit/>
          </a:bodyPr>
          <a:lstStyle/>
          <a:p>
            <a:r>
              <a:rPr lang="en-US" dirty="0"/>
              <a:t>Step change in flow setpoint </a:t>
            </a:r>
            <a:r>
              <a:rPr lang="en-US" dirty="0" err="1"/>
              <a:t>qs</a:t>
            </a:r>
            <a:r>
              <a:rPr lang="en-US" dirty="0"/>
              <a:t>=2.5m3/s at t=50s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A6064A4-706D-4549-80FA-2888ABDFD835}"/>
              </a:ext>
            </a:extLst>
          </p:cNvPr>
          <p:cNvSpPr txBox="1"/>
          <p:nvPr/>
        </p:nvSpPr>
        <p:spPr>
          <a:xfrm>
            <a:off x="-78440" y="2897783"/>
            <a:ext cx="10257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pairing:</a:t>
            </a:r>
          </a:p>
          <a:p>
            <a:r>
              <a:rPr lang="en-US" dirty="0"/>
              <a:t>u1-v1</a:t>
            </a:r>
          </a:p>
          <a:p>
            <a:r>
              <a:rPr lang="en-US" dirty="0"/>
              <a:t>u2-v2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3CA36E3-BDA2-4028-BDB4-4CB211B8EB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419" y="2573970"/>
            <a:ext cx="5334000" cy="40005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FF84735-5AE6-466A-998B-296DF12DFD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2615" y="2573970"/>
            <a:ext cx="5334000" cy="40005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AA85F00-BB6C-406E-98BB-35F8941CC61E}"/>
              </a:ext>
            </a:extLst>
          </p:cNvPr>
          <p:cNvSpPr txBox="1"/>
          <p:nvPr/>
        </p:nvSpPr>
        <p:spPr>
          <a:xfrm>
            <a:off x="5910724" y="2926692"/>
            <a:ext cx="10257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pairing:</a:t>
            </a:r>
          </a:p>
          <a:p>
            <a:r>
              <a:rPr lang="en-US" dirty="0"/>
              <a:t>u1-v2</a:t>
            </a:r>
          </a:p>
          <a:p>
            <a:r>
              <a:rPr lang="en-US" dirty="0"/>
              <a:t>u2-v1</a:t>
            </a:r>
          </a:p>
        </p:txBody>
      </p:sp>
    </p:spTree>
    <p:extLst>
      <p:ext uri="{BB962C8B-B14F-4D97-AF65-F5344CB8AC3E}">
        <p14:creationId xmlns:p14="http://schemas.microsoft.com/office/powerpoint/2010/main" val="1812658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5ADBB3F-BDC5-4C1E-9F01-07597DAD3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716" y="2665873"/>
            <a:ext cx="10515600" cy="1325563"/>
          </a:xfrm>
        </p:spPr>
        <p:txBody>
          <a:bodyPr/>
          <a:lstStyle/>
          <a:p>
            <a:r>
              <a:rPr lang="en-US" dirty="0"/>
              <a:t>Without the outer controller</a:t>
            </a:r>
          </a:p>
        </p:txBody>
      </p:sp>
    </p:spTree>
    <p:extLst>
      <p:ext uri="{BB962C8B-B14F-4D97-AF65-F5344CB8AC3E}">
        <p14:creationId xmlns:p14="http://schemas.microsoft.com/office/powerpoint/2010/main" val="695683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C082A-A25B-41BE-A31A-9721FBBAB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Algebraic block implementation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3816B6-1365-4E03-B521-D99BCB7F1A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Step change in flow setpoint</a:t>
            </a:r>
          </a:p>
          <a:p>
            <a:r>
              <a:rPr lang="en-US" dirty="0" err="1"/>
              <a:t>qs</a:t>
            </a:r>
            <a:r>
              <a:rPr lang="en-US" dirty="0"/>
              <a:t>=2.2m3/s at t=50s; </a:t>
            </a:r>
            <a:r>
              <a:rPr lang="en-US" dirty="0" err="1"/>
              <a:t>qs</a:t>
            </a:r>
            <a:r>
              <a:rPr lang="en-US" dirty="0"/>
              <a:t>=1m3/s at t=100s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52372F6-28CA-4E66-8594-0C199F81CA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Unphysical step change in temperature setpoint, Ts=60 </a:t>
            </a:r>
            <a:r>
              <a:rPr lang="en-US" dirty="0" err="1"/>
              <a:t>degC</a:t>
            </a:r>
            <a:r>
              <a:rPr lang="en-US" dirty="0"/>
              <a:t> at t =50s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3ADF8EF-EC2F-415B-ABC5-35A7187749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938" y="2600602"/>
            <a:ext cx="5334000" cy="4000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5F74623-6120-4D7F-9574-537F84CE1C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200" y="2600602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821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C082A-A25B-41BE-A31A-9721FBBAB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Cascade implementation. </a:t>
            </a:r>
            <a:r>
              <a:rPr lang="en-US" dirty="0" err="1"/>
              <a:t>Antiwindup</a:t>
            </a:r>
            <a:r>
              <a:rPr lang="en-US" dirty="0"/>
              <a:t> on slave controllers (solving for u)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3816B6-1365-4E03-B521-D99BCB7F1A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Step change in flow setpoint</a:t>
            </a:r>
          </a:p>
          <a:p>
            <a:r>
              <a:rPr lang="en-US" dirty="0" err="1"/>
              <a:t>qs</a:t>
            </a:r>
            <a:r>
              <a:rPr lang="en-US" dirty="0"/>
              <a:t>=2.2m3/s at t=50s; </a:t>
            </a:r>
            <a:r>
              <a:rPr lang="en-US" dirty="0" err="1"/>
              <a:t>qs</a:t>
            </a:r>
            <a:r>
              <a:rPr lang="en-US" dirty="0"/>
              <a:t>=1m3/s at t=100s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52372F6-28CA-4E66-8594-0C199F81CA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Unphysical step change in temperature setpoint, Ts=60 </a:t>
            </a:r>
            <a:r>
              <a:rPr lang="en-US" dirty="0" err="1"/>
              <a:t>degC</a:t>
            </a:r>
            <a:r>
              <a:rPr lang="en-US" dirty="0"/>
              <a:t> at r = 50s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A6064A4-706D-4549-80FA-2888ABDFD835}"/>
              </a:ext>
            </a:extLst>
          </p:cNvPr>
          <p:cNvSpPr txBox="1"/>
          <p:nvPr/>
        </p:nvSpPr>
        <p:spPr>
          <a:xfrm>
            <a:off x="5716988" y="3148717"/>
            <a:ext cx="10257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pairing:</a:t>
            </a:r>
          </a:p>
          <a:p>
            <a:r>
              <a:rPr lang="en-US" dirty="0"/>
              <a:t>u1-v1</a:t>
            </a:r>
          </a:p>
          <a:p>
            <a:r>
              <a:rPr lang="en-US" dirty="0"/>
              <a:t>u2-v2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7D49364-07D7-495A-AC11-F2D178C9B7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988" y="2689379"/>
            <a:ext cx="5334000" cy="4000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9C32EE1-C61D-4795-9808-0A903DBBD6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4550" y="2689379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660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C082A-A25B-41BE-A31A-9721FBBAB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Cascade implementation. </a:t>
            </a:r>
            <a:r>
              <a:rPr lang="en-US" dirty="0" err="1"/>
              <a:t>Antiwindup</a:t>
            </a:r>
            <a:r>
              <a:rPr lang="en-US" dirty="0"/>
              <a:t> on slave controllers (solving for u)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3816B6-1365-4E03-B521-D99BCB7F1A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Step change in flow setpoint</a:t>
            </a:r>
          </a:p>
          <a:p>
            <a:r>
              <a:rPr lang="en-US" dirty="0" err="1"/>
              <a:t>qs</a:t>
            </a:r>
            <a:r>
              <a:rPr lang="en-US" dirty="0"/>
              <a:t>=2.2m3/s at t=50s; </a:t>
            </a:r>
            <a:r>
              <a:rPr lang="en-US" dirty="0" err="1"/>
              <a:t>qs</a:t>
            </a:r>
            <a:r>
              <a:rPr lang="en-US" dirty="0"/>
              <a:t>=1m3/s at t=100s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52372F6-28CA-4E66-8594-0C199F81CA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Unphysical step change in temperature setpoint, Ts=60 </a:t>
            </a:r>
            <a:r>
              <a:rPr lang="en-US" dirty="0" err="1"/>
              <a:t>degC</a:t>
            </a:r>
            <a:r>
              <a:rPr lang="en-US" dirty="0"/>
              <a:t> at r = 50s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A6064A4-706D-4549-80FA-2888ABDFD835}"/>
              </a:ext>
            </a:extLst>
          </p:cNvPr>
          <p:cNvSpPr txBox="1"/>
          <p:nvPr/>
        </p:nvSpPr>
        <p:spPr>
          <a:xfrm>
            <a:off x="5716988" y="3148717"/>
            <a:ext cx="10257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pairing:</a:t>
            </a:r>
          </a:p>
          <a:p>
            <a:r>
              <a:rPr lang="en-US" dirty="0"/>
              <a:t>u1-v2</a:t>
            </a:r>
          </a:p>
          <a:p>
            <a:r>
              <a:rPr lang="en-US" dirty="0"/>
              <a:t>u2-v1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6A1977B-5F23-45CB-97BB-21C9F19AC8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981" y="2582848"/>
            <a:ext cx="5334000" cy="4000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3FA77E8-E6E7-4764-B4BC-611C7C577B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0713" y="2582848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171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C082A-A25B-41BE-A31A-9721FBBAB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Cascade implementation. </a:t>
            </a:r>
            <a:r>
              <a:rPr lang="en-US" dirty="0" err="1"/>
              <a:t>Antiwindup</a:t>
            </a:r>
            <a:r>
              <a:rPr lang="en-US" dirty="0"/>
              <a:t> on slave controllers (solving for u)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52372F6-28CA-4E66-8594-0C199F81CA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083076" y="1681163"/>
            <a:ext cx="10272312" cy="823912"/>
          </a:xfrm>
        </p:spPr>
        <p:txBody>
          <a:bodyPr>
            <a:normAutofit/>
          </a:bodyPr>
          <a:lstStyle/>
          <a:p>
            <a:r>
              <a:rPr lang="en-US" dirty="0"/>
              <a:t>Unphysical step change in temperature setpoint, Ts=5 </a:t>
            </a:r>
            <a:r>
              <a:rPr lang="en-US" dirty="0" err="1"/>
              <a:t>degC</a:t>
            </a:r>
            <a:r>
              <a:rPr lang="en-US" dirty="0"/>
              <a:t> at r = 50s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A6064A4-706D-4549-80FA-2888ABDFD835}"/>
              </a:ext>
            </a:extLst>
          </p:cNvPr>
          <p:cNvSpPr txBox="1"/>
          <p:nvPr/>
        </p:nvSpPr>
        <p:spPr>
          <a:xfrm>
            <a:off x="5706373" y="2946724"/>
            <a:ext cx="10257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pairing:</a:t>
            </a:r>
          </a:p>
          <a:p>
            <a:r>
              <a:rPr lang="en-US" dirty="0"/>
              <a:t>u1-v2</a:t>
            </a:r>
          </a:p>
          <a:p>
            <a:r>
              <a:rPr lang="en-US" dirty="0"/>
              <a:t>u2-v1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387D38-C7B6-49F4-8071-DD4103ACBC82}"/>
              </a:ext>
            </a:extLst>
          </p:cNvPr>
          <p:cNvSpPr txBox="1"/>
          <p:nvPr/>
        </p:nvSpPr>
        <p:spPr>
          <a:xfrm>
            <a:off x="205435" y="2870488"/>
            <a:ext cx="10257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pairing:</a:t>
            </a:r>
          </a:p>
          <a:p>
            <a:r>
              <a:rPr lang="en-US" dirty="0"/>
              <a:t>u1-v1</a:t>
            </a:r>
          </a:p>
          <a:p>
            <a:r>
              <a:rPr lang="en-US" dirty="0"/>
              <a:t>u2-v2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7193327-D576-4EE2-B92C-5000AE0323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8429" y="2531098"/>
            <a:ext cx="5334000" cy="40005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6873B87-E1B1-410C-81C5-42E19C283E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294" y="2680501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641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705</Words>
  <Application>Microsoft Office PowerPoint</Application>
  <PresentationFormat>Widescreen</PresentationFormat>
  <Paragraphs>94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Temperature and flow control for a mixing process</vt:lpstr>
      <vt:lpstr>Without the outer controller, different flow setpoint change </vt:lpstr>
      <vt:lpstr>Algebraic block implementation</vt:lpstr>
      <vt:lpstr>Cascade implementation. Antiwindup on slave controllers (solving for u)</vt:lpstr>
      <vt:lpstr>Without the outer controller</vt:lpstr>
      <vt:lpstr>Algebraic block implementation</vt:lpstr>
      <vt:lpstr>Cascade implementation. Antiwindup on slave controllers (solving for u)</vt:lpstr>
      <vt:lpstr>Cascade implementation. Antiwindup on slave controllers (solving for u)</vt:lpstr>
      <vt:lpstr>Cascade implementation. Antiwindup on slave controllers (solving for u)</vt:lpstr>
      <vt:lpstr>With outer controller. Previous simulations with q1max=q2max=1.1 m3/s</vt:lpstr>
      <vt:lpstr>Algebraic block implementation</vt:lpstr>
      <vt:lpstr>Cascade implementation. Antiwindup on slave controllers (solving for u)</vt:lpstr>
      <vt:lpstr>Algebraic block implementation</vt:lpstr>
      <vt:lpstr>Algebraic block with antiwindup</vt:lpstr>
      <vt:lpstr>Cascade implementation. Antiwindup on slave controllers (solving for u)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Temperature and flow control for a mixing process</dc:title>
  <dc:creator>Cristina Zotica</dc:creator>
  <cp:lastModifiedBy>Cristina Zotica</cp:lastModifiedBy>
  <cp:revision>19</cp:revision>
  <dcterms:created xsi:type="dcterms:W3CDTF">2021-06-23T08:53:18Z</dcterms:created>
  <dcterms:modified xsi:type="dcterms:W3CDTF">2021-06-25T12:36:16Z</dcterms:modified>
</cp:coreProperties>
</file>