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1" r:id="rId19"/>
    <p:sldId id="258" r:id="rId20"/>
    <p:sldId id="263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2AB6-811C-4A9A-9541-77BE4E1B3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32312-8DF3-4963-8DD6-E4AF46686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7816-3039-4CD8-B541-D1317585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8CDC-580A-4FE2-9DAB-FBDDC854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4D608-AA92-4A8D-A8EE-7730F154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4E25-2F17-40E5-AF57-CAC1AA37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3310A-CA03-4693-B208-AA43B3342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419F8-2E99-4554-A353-8C47C642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99FD1-B34E-4303-96CC-872A0F69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C09CD-48A2-477B-AF9D-2F7861DC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2E34D-692E-4034-BC2D-87A31DF9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E3B06-4E42-465A-8B73-1D43695A9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AC715-B5E5-43D4-AF42-99F4BECA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AFD5D-1B66-4EC9-B845-D69F183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0C90B-C220-4E45-831D-7123C682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15FF-8DF0-4147-A48C-91909B3F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0EB0-246D-4BDB-B7F0-D81FDDD3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E9EDB-A88E-4FDC-AF5A-EABD7B32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62803-2FAA-49E1-8CDC-21E3918A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09D76-1B91-4782-B885-5A70E9B4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B66-B4B3-47FE-9130-936E6233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FA69-FDDD-4C42-9CD5-52E43E275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C26D-1E17-444E-9450-13A9286E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AB4CB-0335-4EEB-8F05-131217C6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4461-E45C-4653-9B49-0A29BDC1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9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8832-E041-4178-83C4-4DF2C07C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D2D3F-C13F-4004-A474-BCF5463B9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D7EC8-2D41-4D3C-958A-B2A5CDE9B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0D839-0CC2-4B8E-9176-718093B8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916CA-4A7A-438F-B310-7D1993F7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707BC-4518-487C-B832-80B40C88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43F2-FDB5-4E71-91E7-480415CF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3E56D-DA17-4C01-AF3E-AECA02750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85002-8635-4B93-A749-97C3AAC63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40862-53F3-4FE7-851D-2604EA285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3AC70-C0D8-42C2-ABDA-8FDFF5B1B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2A730-7097-4A40-8C1B-6319C0E0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B3D4E-46A1-4DB0-B794-722DE69A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455CD-0CBE-4B53-BFF1-3749FA1B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4C97-252E-4E46-BA7C-D63D0E57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48AB8-B292-4332-A17F-E1C54542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A54C7-2924-4A47-9120-53094E41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388FF-97A8-4463-8EED-B2EA7C37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3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C917A-EF3B-4739-A005-D46FC279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31973-FF4C-4AE0-A390-FD146749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B92C0-51CE-4A44-A995-2E1E0141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7C0-C80D-48E9-9304-9957FFFC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AC848-D258-4C32-B366-6419412C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12039-C6DD-4702-8994-3129DBC0D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8585E-E943-4FBF-A69A-1E08F718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4A321-921F-4FA9-8E68-DD1B6B3E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D4524-4A9C-4719-98BC-34955883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7AD1-97E7-451D-8431-3378B786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8815B-667F-4BCE-BF52-50B909F61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C367F-0DA2-43AE-8154-C997E1397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B7318-C67B-4E2C-8225-037B1B95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EA863-9161-4998-8F42-652ED9A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10ADA-D2C5-41D2-88BC-1DEDF4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0DE90-49E3-4402-8A3F-8816954D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01246-9E9F-4D1E-8434-1090ACBEE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4DC0E-2F65-4907-8BC1-953D1C82B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787D-20A1-4CC1-AFCF-1FAB39B6BD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E018-F1AB-4750-A875-33D251185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A9639-7D75-4D64-8DA0-9F7267FBD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1E7-5D57-452A-9EDA-63D7BD4516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Temperature control of a heated tank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E7C38-7285-4768-A32B-F5619891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890" y="4426256"/>
            <a:ext cx="9144000" cy="1655762"/>
          </a:xfrm>
        </p:spPr>
        <p:txBody>
          <a:bodyPr/>
          <a:lstStyle/>
          <a:p>
            <a:r>
              <a:rPr lang="en-US" dirty="0"/>
              <a:t>case study for input transformations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4887D-4E13-420A-95A9-67887F48C88C}"/>
              </a:ext>
            </a:extLst>
          </p:cNvPr>
          <p:cNvSpPr txBox="1"/>
          <p:nvPr/>
        </p:nvSpPr>
        <p:spPr>
          <a:xfrm>
            <a:off x="5125673" y="5897352"/>
            <a:ext cx="239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377429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499769" y="1574275"/>
            <a:ext cx="2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transformed system </a:t>
            </a:r>
            <a:br>
              <a:rPr lang="en-US" dirty="0"/>
            </a:br>
            <a:r>
              <a:rPr lang="en-US" dirty="0"/>
              <a:t>from v to y=T2 where u = 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3A794-F491-4B82-8693-8372CF4B60B1}"/>
              </a:ext>
            </a:extLst>
          </p:cNvPr>
          <p:cNvSpPr txBox="1"/>
          <p:nvPr/>
        </p:nvSpPr>
        <p:spPr>
          <a:xfrm>
            <a:off x="7322906" y="1604241"/>
            <a:ext cx="486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with steady-state gain of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8A810-E047-4D0F-AFAE-83347C53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3" y="2055892"/>
            <a:ext cx="6083438" cy="456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A6D31-52E7-453E-A319-9736EE5C5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31" y="1973573"/>
            <a:ext cx="6083438" cy="456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463B17-15A7-48FA-A296-0D8F2B2480CD}"/>
              </a:ext>
            </a:extLst>
          </p:cNvPr>
          <p:cNvSpPr txBox="1"/>
          <p:nvPr/>
        </p:nvSpPr>
        <p:spPr>
          <a:xfrm>
            <a:off x="3129848" y="1325563"/>
            <a:ext cx="50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I-controller with </a:t>
            </a:r>
            <a:r>
              <a:rPr lang="en-US" dirty="0" err="1"/>
              <a:t>tauC</a:t>
            </a:r>
            <a:r>
              <a:rPr lang="en-US" dirty="0"/>
              <a:t>=theta to solve for 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5907F-D3ED-4697-8D2F-22C050B90DE8}"/>
              </a:ext>
            </a:extLst>
          </p:cNvPr>
          <p:cNvSpPr txBox="1"/>
          <p:nvPr/>
        </p:nvSpPr>
        <p:spPr>
          <a:xfrm>
            <a:off x="7219211" y="650945"/>
            <a:ext cx="4869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I-control much slower and smooth. use PI or I?...</a:t>
            </a:r>
          </a:p>
          <a:p>
            <a:r>
              <a:rPr lang="en-US" dirty="0">
                <a:solidFill>
                  <a:srgbClr val="FF6600"/>
                </a:solidFill>
              </a:rPr>
              <a:t>Can also tune the PI-slower with </a:t>
            </a:r>
            <a:r>
              <a:rPr lang="en-US" dirty="0" err="1">
                <a:solidFill>
                  <a:srgbClr val="FF6600"/>
                </a:solidFill>
              </a:rPr>
              <a:t>tauC</a:t>
            </a:r>
            <a:r>
              <a:rPr lang="en-US" dirty="0">
                <a:solidFill>
                  <a:srgbClr val="FF6600"/>
                </a:solidFill>
              </a:rPr>
              <a:t>=1.25*theta, then the overshoot is smaller</a:t>
            </a:r>
          </a:p>
        </p:txBody>
      </p:sp>
    </p:spTree>
    <p:extLst>
      <p:ext uri="{BB962C8B-B14F-4D97-AF65-F5344CB8AC3E}">
        <p14:creationId xmlns:p14="http://schemas.microsoft.com/office/powerpoint/2010/main" val="352260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499769" y="1574275"/>
            <a:ext cx="2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transformation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>
            <a:normAutofit/>
          </a:bodyPr>
          <a:lstStyle/>
          <a:p>
            <a:r>
              <a:rPr lang="en-US" dirty="0"/>
              <a:t>Slave controller closed loop response for transformed system from v1 (10 %) to w=T1  where u = Q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3D29A-4D88-40B3-8AB5-35AD6A3F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53" y="2053393"/>
            <a:ext cx="5581717" cy="4190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47A93-A7D3-4A0F-9295-8113AFAB0213}"/>
              </a:ext>
            </a:extLst>
          </p:cNvPr>
          <p:cNvSpPr txBox="1"/>
          <p:nvPr/>
        </p:nvSpPr>
        <p:spPr>
          <a:xfrm>
            <a:off x="8429282" y="1712483"/>
            <a:ext cx="30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transformation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BF574-5A39-489B-9E11-37A4A337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31" y="2178927"/>
            <a:ext cx="5156683" cy="38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4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499769" y="1574275"/>
            <a:ext cx="2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>
            <a:normAutofit/>
          </a:bodyPr>
          <a:lstStyle/>
          <a:p>
            <a:r>
              <a:rPr lang="en-US" dirty="0"/>
              <a:t>Slave controller closed loop response for transformed system from v1 (10 %) to w=T1  where u = 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C00DC-39F2-4D29-A7DA-C81FF1FDD70D}"/>
              </a:ext>
            </a:extLst>
          </p:cNvPr>
          <p:cNvSpPr txBox="1"/>
          <p:nvPr/>
        </p:nvSpPr>
        <p:spPr>
          <a:xfrm>
            <a:off x="8146478" y="1500431"/>
            <a:ext cx="290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k =1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966B36-E510-4D35-8F37-B036644CD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5" y="2071298"/>
            <a:ext cx="5316717" cy="3991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918C7-8FB7-49CC-91FC-6E5631EF2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66" y="2037934"/>
            <a:ext cx="5226601" cy="39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0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226246" y="1325563"/>
            <a:ext cx="347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transformation tank 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transformed system </a:t>
            </a:r>
            <a:br>
              <a:rPr lang="en-US" dirty="0"/>
            </a:br>
            <a:r>
              <a:rPr lang="en-US" dirty="0"/>
              <a:t>from v2 (10 %) to w=T1 and y = T2  where u = 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47A93-A7D3-4A0F-9295-8113AFAB0213}"/>
              </a:ext>
            </a:extLst>
          </p:cNvPr>
          <p:cNvSpPr txBox="1"/>
          <p:nvPr/>
        </p:nvSpPr>
        <p:spPr>
          <a:xfrm>
            <a:off x="226246" y="1705031"/>
            <a:ext cx="30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transformation tank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AA555-70EC-45F9-B1C3-875A9DEC0DAB}"/>
              </a:ext>
            </a:extLst>
          </p:cNvPr>
          <p:cNvSpPr txBox="1"/>
          <p:nvPr/>
        </p:nvSpPr>
        <p:spPr>
          <a:xfrm>
            <a:off x="7031569" y="4249577"/>
            <a:ext cx="30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tank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5F595-A300-41EA-AF93-86CC7AFF4BA2}"/>
              </a:ext>
            </a:extLst>
          </p:cNvPr>
          <p:cNvSpPr txBox="1"/>
          <p:nvPr/>
        </p:nvSpPr>
        <p:spPr>
          <a:xfrm>
            <a:off x="487640" y="4287241"/>
            <a:ext cx="3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k=1 tank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00309-1ED5-4E85-BF5F-6AC1E628084B}"/>
              </a:ext>
            </a:extLst>
          </p:cNvPr>
          <p:cNvSpPr txBox="1"/>
          <p:nvPr/>
        </p:nvSpPr>
        <p:spPr>
          <a:xfrm>
            <a:off x="6902442" y="1492058"/>
            <a:ext cx="346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transformation tank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B4B38-8554-4C10-AD3E-6727FC20BAB1}"/>
              </a:ext>
            </a:extLst>
          </p:cNvPr>
          <p:cNvSpPr txBox="1"/>
          <p:nvPr/>
        </p:nvSpPr>
        <p:spPr>
          <a:xfrm>
            <a:off x="4718975" y="2465074"/>
            <a:ext cx="1481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= 1740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183EA-A369-4B76-9BA4-74397B0D11BF}"/>
              </a:ext>
            </a:extLst>
          </p:cNvPr>
          <p:cNvSpPr txBox="1"/>
          <p:nvPr/>
        </p:nvSpPr>
        <p:spPr>
          <a:xfrm>
            <a:off x="4835995" y="5127315"/>
            <a:ext cx="1364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= 610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62FB1-EDE5-4763-8A6B-748594B38385}"/>
              </a:ext>
            </a:extLst>
          </p:cNvPr>
          <p:cNvSpPr txBox="1"/>
          <p:nvPr/>
        </p:nvSpPr>
        <p:spPr>
          <a:xfrm>
            <a:off x="10716480" y="2252404"/>
            <a:ext cx="1280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k’        = 0.6</a:t>
            </a:r>
          </a:p>
          <a:p>
            <a:r>
              <a:rPr lang="en-US" dirty="0"/>
              <a:t>theta = 10 s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ABC47-104E-4271-8184-B40B68DA003C}"/>
              </a:ext>
            </a:extLst>
          </p:cNvPr>
          <p:cNvSpPr txBox="1"/>
          <p:nvPr/>
        </p:nvSpPr>
        <p:spPr>
          <a:xfrm>
            <a:off x="10774240" y="5068580"/>
            <a:ext cx="1417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333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 = 610 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BC532-E2A1-4D04-83A8-4A37CCD1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856" y="1711739"/>
            <a:ext cx="4856251" cy="243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000FE1-6F7B-4300-A3F9-250242E9C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429" y="1931152"/>
            <a:ext cx="4856251" cy="243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44A246-32CB-480F-A7B7-ABD428F83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110" y="4471907"/>
            <a:ext cx="4856251" cy="243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BDDBC0-7495-49D4-8D56-92772B778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710" y="4422425"/>
            <a:ext cx="4856251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226246" y="1325563"/>
            <a:ext cx="347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tank 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transformed system </a:t>
            </a:r>
            <a:br>
              <a:rPr lang="en-US" dirty="0"/>
            </a:br>
            <a:r>
              <a:rPr lang="en-US" dirty="0"/>
              <a:t>from v2 (10 %) to w=T1 and y = T2  where u = 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47A93-A7D3-4A0F-9295-8113AFAB0213}"/>
              </a:ext>
            </a:extLst>
          </p:cNvPr>
          <p:cNvSpPr txBox="1"/>
          <p:nvPr/>
        </p:nvSpPr>
        <p:spPr>
          <a:xfrm>
            <a:off x="226246" y="1705031"/>
            <a:ext cx="30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transformation tank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AA555-70EC-45F9-B1C3-875A9DEC0DAB}"/>
              </a:ext>
            </a:extLst>
          </p:cNvPr>
          <p:cNvSpPr txBox="1"/>
          <p:nvPr/>
        </p:nvSpPr>
        <p:spPr>
          <a:xfrm>
            <a:off x="7031569" y="4249577"/>
            <a:ext cx="30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tank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5F595-A300-41EA-AF93-86CC7AFF4BA2}"/>
              </a:ext>
            </a:extLst>
          </p:cNvPr>
          <p:cNvSpPr txBox="1"/>
          <p:nvPr/>
        </p:nvSpPr>
        <p:spPr>
          <a:xfrm>
            <a:off x="487640" y="4287241"/>
            <a:ext cx="3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k=1 tank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00309-1ED5-4E85-BF5F-6AC1E628084B}"/>
              </a:ext>
            </a:extLst>
          </p:cNvPr>
          <p:cNvSpPr txBox="1"/>
          <p:nvPr/>
        </p:nvSpPr>
        <p:spPr>
          <a:xfrm>
            <a:off x="6902442" y="1492058"/>
            <a:ext cx="346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transformation tank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B4B38-8554-4C10-AD3E-6727FC20BAB1}"/>
              </a:ext>
            </a:extLst>
          </p:cNvPr>
          <p:cNvSpPr txBox="1"/>
          <p:nvPr/>
        </p:nvSpPr>
        <p:spPr>
          <a:xfrm>
            <a:off x="4418068" y="2458366"/>
            <a:ext cx="1481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= 1740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183EA-A369-4B76-9BA4-74397B0D11BF}"/>
              </a:ext>
            </a:extLst>
          </p:cNvPr>
          <p:cNvSpPr txBox="1"/>
          <p:nvPr/>
        </p:nvSpPr>
        <p:spPr>
          <a:xfrm>
            <a:off x="4731139" y="5025905"/>
            <a:ext cx="1364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= 610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62FB1-EDE5-4763-8A6B-748594B38385}"/>
              </a:ext>
            </a:extLst>
          </p:cNvPr>
          <p:cNvSpPr txBox="1"/>
          <p:nvPr/>
        </p:nvSpPr>
        <p:spPr>
          <a:xfrm>
            <a:off x="10874792" y="2216437"/>
            <a:ext cx="1229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k’        = 0.6</a:t>
            </a:r>
          </a:p>
          <a:p>
            <a:r>
              <a:rPr lang="en-US" dirty="0"/>
              <a:t>theta = 5 s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ABC47-104E-4271-8184-B40B68DA003C}"/>
              </a:ext>
            </a:extLst>
          </p:cNvPr>
          <p:cNvSpPr txBox="1"/>
          <p:nvPr/>
        </p:nvSpPr>
        <p:spPr>
          <a:xfrm>
            <a:off x="10701668" y="5026624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333.33 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 = 610 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150DF-0AB0-44B0-B614-87554F1D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5031"/>
            <a:ext cx="4856251" cy="243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C68482-5698-45F2-A9DD-B568737C3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10" y="1993810"/>
            <a:ext cx="4856251" cy="243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1E289-03C0-467D-9406-60D6E6240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749" y="4471907"/>
            <a:ext cx="4856251" cy="243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C4F1FE-3B0B-41ED-87B3-0AD8DC5F8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831" y="4434243"/>
            <a:ext cx="4856251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7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226246" y="1325563"/>
            <a:ext cx="347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tank 1, k=1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transformed system </a:t>
            </a:r>
            <a:br>
              <a:rPr lang="en-US" dirty="0"/>
            </a:br>
            <a:r>
              <a:rPr lang="en-US" dirty="0"/>
              <a:t>from v2 (10 %) to w=T1 and y = T2  where u = 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47A93-A7D3-4A0F-9295-8113AFAB0213}"/>
              </a:ext>
            </a:extLst>
          </p:cNvPr>
          <p:cNvSpPr txBox="1"/>
          <p:nvPr/>
        </p:nvSpPr>
        <p:spPr>
          <a:xfrm>
            <a:off x="226246" y="1705031"/>
            <a:ext cx="30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transformation tank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AA555-70EC-45F9-B1C3-875A9DEC0DAB}"/>
              </a:ext>
            </a:extLst>
          </p:cNvPr>
          <p:cNvSpPr txBox="1"/>
          <p:nvPr/>
        </p:nvSpPr>
        <p:spPr>
          <a:xfrm>
            <a:off x="7031569" y="4249577"/>
            <a:ext cx="30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tank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5F595-A300-41EA-AF93-86CC7AFF4BA2}"/>
              </a:ext>
            </a:extLst>
          </p:cNvPr>
          <p:cNvSpPr txBox="1"/>
          <p:nvPr/>
        </p:nvSpPr>
        <p:spPr>
          <a:xfrm>
            <a:off x="487640" y="4287241"/>
            <a:ext cx="3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k=1 tank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00309-1ED5-4E85-BF5F-6AC1E628084B}"/>
              </a:ext>
            </a:extLst>
          </p:cNvPr>
          <p:cNvSpPr txBox="1"/>
          <p:nvPr/>
        </p:nvSpPr>
        <p:spPr>
          <a:xfrm>
            <a:off x="6902442" y="1492058"/>
            <a:ext cx="346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transformation tank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B4B38-8554-4C10-AD3E-6727FC20BAB1}"/>
              </a:ext>
            </a:extLst>
          </p:cNvPr>
          <p:cNvSpPr txBox="1"/>
          <p:nvPr/>
        </p:nvSpPr>
        <p:spPr>
          <a:xfrm>
            <a:off x="4440123" y="2465074"/>
            <a:ext cx="1481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= 1740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183EA-A369-4B76-9BA4-74397B0D11BF}"/>
              </a:ext>
            </a:extLst>
          </p:cNvPr>
          <p:cNvSpPr txBox="1"/>
          <p:nvPr/>
        </p:nvSpPr>
        <p:spPr>
          <a:xfrm>
            <a:off x="4656471" y="5044091"/>
            <a:ext cx="1364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= 610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62FB1-EDE5-4763-8A6B-748594B38385}"/>
              </a:ext>
            </a:extLst>
          </p:cNvPr>
          <p:cNvSpPr txBox="1"/>
          <p:nvPr/>
        </p:nvSpPr>
        <p:spPr>
          <a:xfrm>
            <a:off x="10579007" y="2252404"/>
            <a:ext cx="1516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k’        = 0.575 </a:t>
            </a:r>
          </a:p>
          <a:p>
            <a:r>
              <a:rPr lang="en-US" dirty="0"/>
              <a:t>theta = 10 s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ABC47-104E-4271-8184-B40B68DA003C}"/>
              </a:ext>
            </a:extLst>
          </p:cNvPr>
          <p:cNvSpPr txBox="1"/>
          <p:nvPr/>
        </p:nvSpPr>
        <p:spPr>
          <a:xfrm>
            <a:off x="10579007" y="5025905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333.33 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 = 610 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3E3B0B-7FC2-4847-BAF3-3C27D8431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04" y="1711739"/>
            <a:ext cx="4856251" cy="243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76A4CA-BEF1-42F5-9103-A57EB6A8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729" y="1969827"/>
            <a:ext cx="4856251" cy="243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540322-1AC4-49C8-987A-B67AB63DE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110" y="4471907"/>
            <a:ext cx="4856251" cy="243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1984B1-11E2-489B-BADE-75EC6B18F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299" y="4477822"/>
            <a:ext cx="4856251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226246" y="1325563"/>
            <a:ext cx="347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transformation tank 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transformed system </a:t>
            </a:r>
            <a:br>
              <a:rPr lang="en-US" dirty="0"/>
            </a:br>
            <a:r>
              <a:rPr lang="en-US" dirty="0"/>
              <a:t>from v2 (10 %) to w=T1 and y = T2  where u = 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47A93-A7D3-4A0F-9295-8113AFAB0213}"/>
              </a:ext>
            </a:extLst>
          </p:cNvPr>
          <p:cNvSpPr txBox="1"/>
          <p:nvPr/>
        </p:nvSpPr>
        <p:spPr>
          <a:xfrm>
            <a:off x="226246" y="1705031"/>
            <a:ext cx="30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transformation tank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AA555-70EC-45F9-B1C3-875A9DEC0DAB}"/>
              </a:ext>
            </a:extLst>
          </p:cNvPr>
          <p:cNvSpPr txBox="1"/>
          <p:nvPr/>
        </p:nvSpPr>
        <p:spPr>
          <a:xfrm>
            <a:off x="7031569" y="4249577"/>
            <a:ext cx="30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tank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5F595-A300-41EA-AF93-86CC7AFF4BA2}"/>
              </a:ext>
            </a:extLst>
          </p:cNvPr>
          <p:cNvSpPr txBox="1"/>
          <p:nvPr/>
        </p:nvSpPr>
        <p:spPr>
          <a:xfrm>
            <a:off x="487640" y="4287241"/>
            <a:ext cx="3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k=1 tank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00309-1ED5-4E85-BF5F-6AC1E628084B}"/>
              </a:ext>
            </a:extLst>
          </p:cNvPr>
          <p:cNvSpPr txBox="1"/>
          <p:nvPr/>
        </p:nvSpPr>
        <p:spPr>
          <a:xfrm>
            <a:off x="6902442" y="1492058"/>
            <a:ext cx="346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transformation tank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B4B38-8554-4C10-AD3E-6727FC20BAB1}"/>
              </a:ext>
            </a:extLst>
          </p:cNvPr>
          <p:cNvSpPr txBox="1"/>
          <p:nvPr/>
        </p:nvSpPr>
        <p:spPr>
          <a:xfrm>
            <a:off x="4480958" y="2505670"/>
            <a:ext cx="1481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= 1300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183EA-A369-4B76-9BA4-74397B0D11BF}"/>
              </a:ext>
            </a:extLst>
          </p:cNvPr>
          <p:cNvSpPr txBox="1"/>
          <p:nvPr/>
        </p:nvSpPr>
        <p:spPr>
          <a:xfrm>
            <a:off x="4731139" y="5025905"/>
            <a:ext cx="1364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10 s</a:t>
            </a:r>
          </a:p>
          <a:p>
            <a:r>
              <a:rPr lang="en-US" dirty="0"/>
              <a:t>tau    = 530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62FB1-EDE5-4763-8A6B-748594B38385}"/>
              </a:ext>
            </a:extLst>
          </p:cNvPr>
          <p:cNvSpPr txBox="1"/>
          <p:nvPr/>
        </p:nvSpPr>
        <p:spPr>
          <a:xfrm>
            <a:off x="10653173" y="2229423"/>
            <a:ext cx="1280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k’        = 1</a:t>
            </a:r>
          </a:p>
          <a:p>
            <a:r>
              <a:rPr lang="en-US" dirty="0"/>
              <a:t>theta = 10 s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ABC47-104E-4271-8184-B40B68DA003C}"/>
              </a:ext>
            </a:extLst>
          </p:cNvPr>
          <p:cNvSpPr txBox="1"/>
          <p:nvPr/>
        </p:nvSpPr>
        <p:spPr>
          <a:xfrm>
            <a:off x="10653173" y="5025905"/>
            <a:ext cx="1523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333.33</a:t>
            </a:r>
          </a:p>
          <a:p>
            <a:r>
              <a:rPr lang="en-US" dirty="0"/>
              <a:t>theta =10  s</a:t>
            </a:r>
          </a:p>
          <a:p>
            <a:r>
              <a:rPr lang="en-US" dirty="0"/>
              <a:t>tau     = 530 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0F488-C1BC-42CD-B4F5-041EBCC2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99" y="1819577"/>
            <a:ext cx="4856251" cy="243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91D4A3-83F2-4593-84D1-8496B3B99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110" y="1937753"/>
            <a:ext cx="4856251" cy="243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4807CD-485E-41A7-BE6C-05D2AC090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111" y="4439451"/>
            <a:ext cx="4856251" cy="243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348FB2-52B0-4541-A396-037A2574A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831" y="4477822"/>
            <a:ext cx="4856251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67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21302" cy="1325563"/>
          </a:xfrm>
        </p:spPr>
        <p:txBody>
          <a:bodyPr/>
          <a:lstStyle/>
          <a:p>
            <a:r>
              <a:rPr lang="en-US" dirty="0"/>
              <a:t>Closed loop simulations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2207" y="1153498"/>
            <a:ext cx="5183188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1384-D1F3-42B6-9114-F30F92A88B03}"/>
              </a:ext>
            </a:extLst>
          </p:cNvPr>
          <p:cNvSpPr txBox="1"/>
          <p:nvPr/>
        </p:nvSpPr>
        <p:spPr>
          <a:xfrm>
            <a:off x="8402725" y="150743"/>
            <a:ext cx="3547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Ts: 30-&gt;40                at t = 1e3 s</a:t>
            </a:r>
          </a:p>
          <a:p>
            <a:r>
              <a:rPr lang="en-US" dirty="0"/>
              <a:t>2. T0: 10-&gt;25               at t = 5e3 s</a:t>
            </a:r>
          </a:p>
          <a:p>
            <a:r>
              <a:rPr lang="en-US" dirty="0"/>
              <a:t>3. TD: 20-&gt;10               at t = 7e3 s</a:t>
            </a:r>
          </a:p>
          <a:p>
            <a:r>
              <a:rPr lang="en-US" dirty="0"/>
              <a:t>4. </a:t>
            </a:r>
            <a:r>
              <a:rPr lang="en-US" dirty="0" err="1"/>
              <a:t>qD</a:t>
            </a:r>
            <a:r>
              <a:rPr lang="en-US" dirty="0"/>
              <a:t>: -&gt;50 %               at t = 9e3 s</a:t>
            </a:r>
          </a:p>
          <a:p>
            <a:r>
              <a:rPr lang="en-US" dirty="0"/>
              <a:t>5. Q or q (d): -&gt; 50 %  at t = 11e3 s</a:t>
            </a:r>
          </a:p>
          <a:p>
            <a:r>
              <a:rPr lang="en-US" dirty="0"/>
              <a:t>6. Ts: 40-&gt;30                at t = 15e3 s</a:t>
            </a:r>
          </a:p>
        </p:txBody>
      </p:sp>
    </p:spTree>
    <p:extLst>
      <p:ext uri="{BB962C8B-B14F-4D97-AF65-F5344CB8AC3E}">
        <p14:creationId xmlns:p14="http://schemas.microsoft.com/office/powerpoint/2010/main" val="172473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2F20-50DF-41F9-BF68-A9C56C9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description. 1 Tanks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D3E93B-7A2B-448E-80ED-BF0D382D5C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18715" y="4507738"/>
            <a:ext cx="2472732" cy="1740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Variables definition</a:t>
            </a:r>
          </a:p>
          <a:p>
            <a:pPr lvl="1"/>
            <a:r>
              <a:rPr lang="en-US" sz="1800" dirty="0"/>
              <a:t>x = y = T1                              </a:t>
            </a:r>
          </a:p>
          <a:p>
            <a:pPr lvl="1"/>
            <a:r>
              <a:rPr lang="en-US" sz="1800" dirty="0"/>
              <a:t>u = q or Q         </a:t>
            </a:r>
          </a:p>
          <a:p>
            <a:pPr lvl="1"/>
            <a:r>
              <a:rPr lang="en-US" sz="1800" dirty="0"/>
              <a:t>d = [T0, Q or q]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08B46B8E-3630-48A9-A429-3CDC71CE8D49}"/>
              </a:ext>
            </a:extLst>
          </p:cNvPr>
          <p:cNvCxnSpPr>
            <a:cxnSpLocks/>
          </p:cNvCxnSpPr>
          <p:nvPr/>
        </p:nvCxnSpPr>
        <p:spPr>
          <a:xfrm>
            <a:off x="495047" y="1996966"/>
            <a:ext cx="1410929" cy="39329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696D5DA3-B04A-4CCA-B903-8B929EE4DAA8}"/>
              </a:ext>
            </a:extLst>
          </p:cNvPr>
          <p:cNvCxnSpPr>
            <a:cxnSpLocks/>
          </p:cNvCxnSpPr>
          <p:nvPr/>
        </p:nvCxnSpPr>
        <p:spPr>
          <a:xfrm>
            <a:off x="2338295" y="2750238"/>
            <a:ext cx="893315" cy="157071"/>
          </a:xfrm>
          <a:prstGeom prst="bentConnector3">
            <a:avLst>
              <a:gd name="adj1" fmla="val 9947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11EF98-E854-4DCF-8BA8-BC10A9FC004F}"/>
              </a:ext>
            </a:extLst>
          </p:cNvPr>
          <p:cNvGrpSpPr/>
          <p:nvPr/>
        </p:nvGrpSpPr>
        <p:grpSpPr>
          <a:xfrm>
            <a:off x="1311000" y="2279520"/>
            <a:ext cx="1029069" cy="627789"/>
            <a:chOff x="1039761" y="1396181"/>
            <a:chExt cx="997974" cy="110612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E4B7A5-B345-4504-9505-2647F0D49283}"/>
                </a:ext>
              </a:extLst>
            </p:cNvPr>
            <p:cNvCxnSpPr/>
            <p:nvPr/>
          </p:nvCxnSpPr>
          <p:spPr>
            <a:xfrm>
              <a:off x="1039761" y="1396181"/>
              <a:ext cx="0" cy="11061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E1199A-6411-4B7B-8D54-56E20105D037}"/>
                </a:ext>
              </a:extLst>
            </p:cNvPr>
            <p:cNvCxnSpPr/>
            <p:nvPr/>
          </p:nvCxnSpPr>
          <p:spPr>
            <a:xfrm>
              <a:off x="2037735" y="1396181"/>
              <a:ext cx="0" cy="11061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B8226FC-E504-4209-88E1-9CC1B6215A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762" y="2502309"/>
              <a:ext cx="99797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BEB3E79-EAAA-41B6-8B67-55548535909B}"/>
                </a:ext>
              </a:extLst>
            </p:cNvPr>
            <p:cNvSpPr/>
            <p:nvPr/>
          </p:nvSpPr>
          <p:spPr>
            <a:xfrm>
              <a:off x="1040130" y="1729740"/>
              <a:ext cx="994410" cy="76200"/>
            </a:xfrm>
            <a:custGeom>
              <a:avLst/>
              <a:gdLst>
                <a:gd name="connsiteX0" fmla="*/ 0 w 994410"/>
                <a:gd name="connsiteY0" fmla="*/ 76200 h 76200"/>
                <a:gd name="connsiteX1" fmla="*/ 102870 w 994410"/>
                <a:gd name="connsiteY1" fmla="*/ 3810 h 76200"/>
                <a:gd name="connsiteX2" fmla="*/ 255270 w 994410"/>
                <a:gd name="connsiteY2" fmla="*/ 68580 h 76200"/>
                <a:gd name="connsiteX3" fmla="*/ 377190 w 994410"/>
                <a:gd name="connsiteY3" fmla="*/ 7620 h 76200"/>
                <a:gd name="connsiteX4" fmla="*/ 567690 w 994410"/>
                <a:gd name="connsiteY4" fmla="*/ 60960 h 76200"/>
                <a:gd name="connsiteX5" fmla="*/ 685800 w 994410"/>
                <a:gd name="connsiteY5" fmla="*/ 19050 h 76200"/>
                <a:gd name="connsiteX6" fmla="*/ 853440 w 994410"/>
                <a:gd name="connsiteY6" fmla="*/ 45720 h 76200"/>
                <a:gd name="connsiteX7" fmla="*/ 994410 w 994410"/>
                <a:gd name="connsiteY7" fmla="*/ 0 h 76200"/>
                <a:gd name="connsiteX8" fmla="*/ 994410 w 994410"/>
                <a:gd name="connsiteY8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410" h="76200">
                  <a:moveTo>
                    <a:pt x="0" y="76200"/>
                  </a:moveTo>
                  <a:cubicBezTo>
                    <a:pt x="30162" y="40640"/>
                    <a:pt x="60325" y="5080"/>
                    <a:pt x="102870" y="3810"/>
                  </a:cubicBezTo>
                  <a:cubicBezTo>
                    <a:pt x="145415" y="2540"/>
                    <a:pt x="209550" y="67945"/>
                    <a:pt x="255270" y="68580"/>
                  </a:cubicBezTo>
                  <a:cubicBezTo>
                    <a:pt x="300990" y="69215"/>
                    <a:pt x="325120" y="8890"/>
                    <a:pt x="377190" y="7620"/>
                  </a:cubicBezTo>
                  <a:cubicBezTo>
                    <a:pt x="429260" y="6350"/>
                    <a:pt x="516255" y="59055"/>
                    <a:pt x="567690" y="60960"/>
                  </a:cubicBezTo>
                  <a:cubicBezTo>
                    <a:pt x="619125" y="62865"/>
                    <a:pt x="638175" y="21590"/>
                    <a:pt x="685800" y="19050"/>
                  </a:cubicBezTo>
                  <a:cubicBezTo>
                    <a:pt x="733425" y="16510"/>
                    <a:pt x="802005" y="48895"/>
                    <a:pt x="853440" y="45720"/>
                  </a:cubicBezTo>
                  <a:cubicBezTo>
                    <a:pt x="904875" y="42545"/>
                    <a:pt x="994410" y="0"/>
                    <a:pt x="994410" y="0"/>
                  </a:cubicBezTo>
                  <a:lnTo>
                    <a:pt x="994410" y="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C47AA6-0675-4D90-9144-B9B421534F9D}"/>
              </a:ext>
            </a:extLst>
          </p:cNvPr>
          <p:cNvGrpSpPr/>
          <p:nvPr/>
        </p:nvGrpSpPr>
        <p:grpSpPr>
          <a:xfrm rot="10800000">
            <a:off x="1383615" y="2693233"/>
            <a:ext cx="212761" cy="655749"/>
            <a:chOff x="1227745" y="2419322"/>
            <a:chExt cx="217047" cy="44687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7BD4504-19B3-4356-9903-6AF778F90ADB}"/>
                </a:ext>
              </a:extLst>
            </p:cNvPr>
            <p:cNvCxnSpPr/>
            <p:nvPr/>
          </p:nvCxnSpPr>
          <p:spPr>
            <a:xfrm>
              <a:off x="1227745" y="2419322"/>
              <a:ext cx="0" cy="4398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5F4B279-B84A-46F1-AA3F-33735802F163}"/>
                </a:ext>
              </a:extLst>
            </p:cNvPr>
            <p:cNvCxnSpPr/>
            <p:nvPr/>
          </p:nvCxnSpPr>
          <p:spPr>
            <a:xfrm flipV="1">
              <a:off x="1227745" y="2560292"/>
              <a:ext cx="110490" cy="2989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BB299A9-1AC0-4351-AF1B-44865CDB2304}"/>
                </a:ext>
              </a:extLst>
            </p:cNvPr>
            <p:cNvCxnSpPr>
              <a:cxnSpLocks/>
            </p:cNvCxnSpPr>
            <p:nvPr/>
          </p:nvCxnSpPr>
          <p:spPr>
            <a:xfrm>
              <a:off x="1334302" y="2560292"/>
              <a:ext cx="110490" cy="2989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FEDBD9E-B54F-4125-A7C5-045A6823A436}"/>
                </a:ext>
              </a:extLst>
            </p:cNvPr>
            <p:cNvCxnSpPr/>
            <p:nvPr/>
          </p:nvCxnSpPr>
          <p:spPr>
            <a:xfrm>
              <a:off x="1444792" y="2426327"/>
              <a:ext cx="0" cy="4398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C5A7B37-7822-4104-BA23-C79665C75B17}"/>
              </a:ext>
            </a:extLst>
          </p:cNvPr>
          <p:cNvSpPr txBox="1"/>
          <p:nvPr/>
        </p:nvSpPr>
        <p:spPr>
          <a:xfrm>
            <a:off x="1736250" y="253797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B134B7-41BB-403D-A202-4D5736AA8643}"/>
              </a:ext>
            </a:extLst>
          </p:cNvPr>
          <p:cNvSpPr txBox="1"/>
          <p:nvPr/>
        </p:nvSpPr>
        <p:spPr>
          <a:xfrm>
            <a:off x="2421274" y="24464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T1, q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28F3A0D-4B0B-4B51-BCF2-2F7D86D03E84}"/>
              </a:ext>
            </a:extLst>
          </p:cNvPr>
          <p:cNvSpPr txBox="1"/>
          <p:nvPr/>
        </p:nvSpPr>
        <p:spPr>
          <a:xfrm>
            <a:off x="1591749" y="301582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C327D03F-9592-42E6-8424-3AE913BAE84D}"/>
              </a:ext>
            </a:extLst>
          </p:cNvPr>
          <p:cNvSpPr txBox="1">
            <a:spLocks/>
          </p:cNvSpPr>
          <p:nvPr/>
        </p:nvSpPr>
        <p:spPr>
          <a:xfrm>
            <a:off x="8122943" y="1311022"/>
            <a:ext cx="3848984" cy="3035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Nomenclature</a:t>
            </a:r>
          </a:p>
          <a:p>
            <a:r>
              <a:rPr lang="en-US" sz="1800" dirty="0"/>
              <a:t>T0 = temperature of inlet flow</a:t>
            </a:r>
          </a:p>
          <a:p>
            <a:r>
              <a:rPr lang="en-US" sz="1800" dirty="0"/>
              <a:t>T1 = temperature of tank 1</a:t>
            </a:r>
          </a:p>
          <a:p>
            <a:r>
              <a:rPr lang="en-US" sz="1800" dirty="0"/>
              <a:t>Td = temperature of flow </a:t>
            </a:r>
            <a:r>
              <a:rPr lang="en-US" sz="1800" dirty="0" err="1"/>
              <a:t>qd</a:t>
            </a:r>
            <a:endParaRPr lang="en-US" sz="1800" dirty="0"/>
          </a:p>
          <a:p>
            <a:r>
              <a:rPr lang="en-US" sz="1800" dirty="0"/>
              <a:t>q  = inlet flow</a:t>
            </a:r>
          </a:p>
          <a:p>
            <a:r>
              <a:rPr lang="en-US" sz="1800" dirty="0"/>
              <a:t>Q  = heat rate</a:t>
            </a:r>
          </a:p>
          <a:p>
            <a:r>
              <a:rPr lang="en-US" sz="1800" dirty="0"/>
              <a:t>V1 = volume of tank 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EB8DEDD8-70CE-4979-B19F-31F0FC1BD6F8}"/>
              </a:ext>
            </a:extLst>
          </p:cNvPr>
          <p:cNvSpPr txBox="1">
            <a:spLocks/>
          </p:cNvSpPr>
          <p:nvPr/>
        </p:nvSpPr>
        <p:spPr>
          <a:xfrm>
            <a:off x="0" y="3654605"/>
            <a:ext cx="7878617" cy="853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Control objective</a:t>
            </a:r>
            <a:r>
              <a:rPr lang="en-US" dirty="0"/>
              <a:t>: control the temperature in tank 1 (T2)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                                 by manipulating either the flow (q) or heat rate (Q)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FF157F-B791-4F88-B51C-3E8C9DA1F3F7}"/>
              </a:ext>
            </a:extLst>
          </p:cNvPr>
          <p:cNvGrpSpPr/>
          <p:nvPr/>
        </p:nvGrpSpPr>
        <p:grpSpPr>
          <a:xfrm>
            <a:off x="662940" y="1996966"/>
            <a:ext cx="137160" cy="0"/>
            <a:chOff x="3482340" y="1932623"/>
            <a:chExt cx="137160" cy="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41CFB2B-3910-4920-94E9-24DC3474F624}"/>
                </a:ext>
              </a:extLst>
            </p:cNvPr>
            <p:cNvCxnSpPr>
              <a:cxnSpLocks/>
            </p:cNvCxnSpPr>
            <p:nvPr/>
          </p:nvCxnSpPr>
          <p:spPr>
            <a:xfrm>
              <a:off x="3482340" y="1932623"/>
              <a:ext cx="72390" cy="0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8179DEC-A9CD-405C-AF30-A6D8B3FB17C3}"/>
                </a:ext>
              </a:extLst>
            </p:cNvPr>
            <p:cNvCxnSpPr>
              <a:cxnSpLocks/>
            </p:cNvCxnSpPr>
            <p:nvPr/>
          </p:nvCxnSpPr>
          <p:spPr>
            <a:xfrm>
              <a:off x="3547110" y="1932623"/>
              <a:ext cx="72390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1C2AE3A-E885-4962-A10B-576695C25A18}"/>
              </a:ext>
            </a:extLst>
          </p:cNvPr>
          <p:cNvSpPr txBox="1"/>
          <p:nvPr/>
        </p:nvSpPr>
        <p:spPr>
          <a:xfrm>
            <a:off x="910187" y="16906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3C9DD0-7211-45DC-9489-D5D9D1220619}"/>
              </a:ext>
            </a:extLst>
          </p:cNvPr>
          <p:cNvSpPr txBox="1"/>
          <p:nvPr/>
        </p:nvSpPr>
        <p:spPr>
          <a:xfrm>
            <a:off x="582083" y="20209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4D233A-D1BE-4999-9464-D4B4219890C6}"/>
              </a:ext>
            </a:extLst>
          </p:cNvPr>
          <p:cNvGrpSpPr/>
          <p:nvPr/>
        </p:nvGrpSpPr>
        <p:grpSpPr>
          <a:xfrm rot="5400000">
            <a:off x="1532083" y="3198077"/>
            <a:ext cx="137160" cy="0"/>
            <a:chOff x="3482340" y="1932623"/>
            <a:chExt cx="137160" cy="0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263F959-7CF7-439F-9CED-581C6AD04585}"/>
                </a:ext>
              </a:extLst>
            </p:cNvPr>
            <p:cNvCxnSpPr>
              <a:cxnSpLocks/>
            </p:cNvCxnSpPr>
            <p:nvPr/>
          </p:nvCxnSpPr>
          <p:spPr>
            <a:xfrm>
              <a:off x="3482340" y="1932623"/>
              <a:ext cx="7239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1D4902F0-AAA2-49EF-AEA3-DDFC0677BD09}"/>
                </a:ext>
              </a:extLst>
            </p:cNvPr>
            <p:cNvCxnSpPr>
              <a:cxnSpLocks/>
            </p:cNvCxnSpPr>
            <p:nvPr/>
          </p:nvCxnSpPr>
          <p:spPr>
            <a:xfrm>
              <a:off x="3547110" y="1932623"/>
              <a:ext cx="7239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6E9C0214-7CD1-4A9F-B5FB-5F4A21ADCEC1}"/>
              </a:ext>
            </a:extLst>
          </p:cNvPr>
          <p:cNvSpPr txBox="1">
            <a:spLocks/>
          </p:cNvSpPr>
          <p:nvPr/>
        </p:nvSpPr>
        <p:spPr>
          <a:xfrm>
            <a:off x="-1" y="4603051"/>
            <a:ext cx="7878617" cy="2254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Case studies: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static transformation (v0)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linear transformation (</a:t>
            </a:r>
            <a:r>
              <a:rPr lang="en-US" dirty="0" err="1"/>
              <a:t>vL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linear transformation with steady-state gain of 1 (vL0)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integrating transformation (</a:t>
            </a:r>
            <a:r>
              <a:rPr lang="en-US" dirty="0" err="1"/>
              <a:t>vI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original nonlinear system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EF5B11-FB33-4AD9-BA7C-95CC63EE8996}"/>
              </a:ext>
            </a:extLst>
          </p:cNvPr>
          <p:cNvSpPr/>
          <p:nvPr/>
        </p:nvSpPr>
        <p:spPr>
          <a:xfrm>
            <a:off x="4544870" y="4771349"/>
            <a:ext cx="3102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See transformation theory doc </a:t>
            </a:r>
          </a:p>
          <a:p>
            <a:r>
              <a:rPr lang="en-US" dirty="0">
                <a:solidFill>
                  <a:srgbClr val="FF6600"/>
                </a:solidFill>
              </a:rPr>
              <a:t>for model and equations for</a:t>
            </a:r>
          </a:p>
          <a:p>
            <a:r>
              <a:rPr lang="en-US" dirty="0">
                <a:solidFill>
                  <a:srgbClr val="FF6600"/>
                </a:solidFill>
              </a:rPr>
              <a:t>input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21238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21302" cy="1325563"/>
          </a:xfrm>
        </p:spPr>
        <p:txBody>
          <a:bodyPr/>
          <a:lstStyle/>
          <a:p>
            <a:r>
              <a:rPr lang="en-US" dirty="0"/>
              <a:t>Closed loop simulations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D89B8-4E04-47C2-A3F8-ACFA2CDF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43474"/>
            <a:ext cx="5157787" cy="823912"/>
          </a:xfrm>
        </p:spPr>
        <p:txBody>
          <a:bodyPr/>
          <a:lstStyle/>
          <a:p>
            <a:r>
              <a:rPr lang="en-US" dirty="0"/>
              <a:t>u=q (inflow)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53498"/>
            <a:ext cx="5183188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1384-D1F3-42B6-9114-F30F92A88B03}"/>
              </a:ext>
            </a:extLst>
          </p:cNvPr>
          <p:cNvSpPr txBox="1"/>
          <p:nvPr/>
        </p:nvSpPr>
        <p:spPr>
          <a:xfrm>
            <a:off x="7887956" y="365125"/>
            <a:ext cx="35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Ts: 50-&gt;40              at t = 100 s</a:t>
            </a:r>
          </a:p>
          <a:p>
            <a:r>
              <a:rPr lang="en-US" dirty="0"/>
              <a:t>2. T0: 10-&gt;25              at t = 1000 s</a:t>
            </a:r>
          </a:p>
          <a:p>
            <a:r>
              <a:rPr lang="en-US" dirty="0"/>
              <a:t>3. Q or q (d): -&gt; 50 % at t = 2000 s</a:t>
            </a:r>
          </a:p>
          <a:p>
            <a:r>
              <a:rPr lang="en-US" dirty="0"/>
              <a:t>4. Ts: 40-&gt;50               at t = 3000 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8F1D81-4DA8-47EE-8631-98FBE4DF5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1" y="1767386"/>
            <a:ext cx="4719484" cy="5162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E7474-EEF4-4021-93B5-35319B990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993" y="1690688"/>
            <a:ext cx="4719485" cy="51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2F20-50DF-41F9-BF68-A9C56C99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106133"/>
            <a:ext cx="10515600" cy="1325563"/>
          </a:xfrm>
        </p:spPr>
        <p:txBody>
          <a:bodyPr/>
          <a:lstStyle/>
          <a:p>
            <a:r>
              <a:rPr lang="en-US" dirty="0"/>
              <a:t>Problem description. 2 Tanks in series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D3E93B-7A2B-448E-80ED-BF0D382D5C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5117620"/>
            <a:ext cx="5183187" cy="1740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variables definition</a:t>
            </a:r>
          </a:p>
          <a:p>
            <a:pPr lvl="1"/>
            <a:r>
              <a:rPr lang="en-US" sz="1800" dirty="0"/>
              <a:t>x = [T1;T2]                            (states)</a:t>
            </a:r>
          </a:p>
          <a:p>
            <a:pPr lvl="1"/>
            <a:r>
              <a:rPr lang="en-US" sz="1800" dirty="0"/>
              <a:t>y = T2                                     (output=CV)</a:t>
            </a:r>
          </a:p>
          <a:p>
            <a:pPr lvl="1"/>
            <a:r>
              <a:rPr lang="en-US" sz="1800" dirty="0"/>
              <a:t>u = [q(RHP zero) or Q]         (input=MV)</a:t>
            </a:r>
          </a:p>
          <a:p>
            <a:pPr lvl="1"/>
            <a:r>
              <a:rPr lang="en-US" sz="1800" dirty="0"/>
              <a:t>d = [T0, q or Q, </a:t>
            </a:r>
            <a:r>
              <a:rPr lang="en-US" sz="1800" dirty="0" err="1"/>
              <a:t>qD</a:t>
            </a:r>
            <a:r>
              <a:rPr lang="en-US" sz="1800" dirty="0"/>
              <a:t>, TD]       (disturbances=DV)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08B46B8E-3630-48A9-A429-3CDC71CE8D49}"/>
              </a:ext>
            </a:extLst>
          </p:cNvPr>
          <p:cNvCxnSpPr>
            <a:cxnSpLocks/>
          </p:cNvCxnSpPr>
          <p:nvPr/>
        </p:nvCxnSpPr>
        <p:spPr>
          <a:xfrm>
            <a:off x="495047" y="1121892"/>
            <a:ext cx="1410929" cy="39329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696D5DA3-B04A-4CCA-B903-8B929EE4DAA8}"/>
              </a:ext>
            </a:extLst>
          </p:cNvPr>
          <p:cNvCxnSpPr>
            <a:cxnSpLocks/>
          </p:cNvCxnSpPr>
          <p:nvPr/>
        </p:nvCxnSpPr>
        <p:spPr>
          <a:xfrm>
            <a:off x="2338295" y="1875164"/>
            <a:ext cx="893315" cy="157071"/>
          </a:xfrm>
          <a:prstGeom prst="bentConnector3">
            <a:avLst>
              <a:gd name="adj1" fmla="val 9947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593129-8FC6-4245-9329-CB1975E69D08}"/>
              </a:ext>
            </a:extLst>
          </p:cNvPr>
          <p:cNvCxnSpPr/>
          <p:nvPr/>
        </p:nvCxnSpPr>
        <p:spPr>
          <a:xfrm>
            <a:off x="4106555" y="2500004"/>
            <a:ext cx="10766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11EF98-E854-4DCF-8BA8-BC10A9FC004F}"/>
              </a:ext>
            </a:extLst>
          </p:cNvPr>
          <p:cNvGrpSpPr/>
          <p:nvPr/>
        </p:nvGrpSpPr>
        <p:grpSpPr>
          <a:xfrm>
            <a:off x="1311000" y="1404446"/>
            <a:ext cx="1029069" cy="627789"/>
            <a:chOff x="1039761" y="1396181"/>
            <a:chExt cx="997974" cy="110612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E4B7A5-B345-4504-9505-2647F0D49283}"/>
                </a:ext>
              </a:extLst>
            </p:cNvPr>
            <p:cNvCxnSpPr/>
            <p:nvPr/>
          </p:nvCxnSpPr>
          <p:spPr>
            <a:xfrm>
              <a:off x="1039761" y="1396181"/>
              <a:ext cx="0" cy="11061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E1199A-6411-4B7B-8D54-56E20105D037}"/>
                </a:ext>
              </a:extLst>
            </p:cNvPr>
            <p:cNvCxnSpPr/>
            <p:nvPr/>
          </p:nvCxnSpPr>
          <p:spPr>
            <a:xfrm>
              <a:off x="2037735" y="1396181"/>
              <a:ext cx="0" cy="11061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B8226FC-E504-4209-88E1-9CC1B6215A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762" y="2502309"/>
              <a:ext cx="99797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BEB3E79-EAAA-41B6-8B67-55548535909B}"/>
                </a:ext>
              </a:extLst>
            </p:cNvPr>
            <p:cNvSpPr/>
            <p:nvPr/>
          </p:nvSpPr>
          <p:spPr>
            <a:xfrm>
              <a:off x="1040130" y="1729740"/>
              <a:ext cx="994410" cy="76200"/>
            </a:xfrm>
            <a:custGeom>
              <a:avLst/>
              <a:gdLst>
                <a:gd name="connsiteX0" fmla="*/ 0 w 994410"/>
                <a:gd name="connsiteY0" fmla="*/ 76200 h 76200"/>
                <a:gd name="connsiteX1" fmla="*/ 102870 w 994410"/>
                <a:gd name="connsiteY1" fmla="*/ 3810 h 76200"/>
                <a:gd name="connsiteX2" fmla="*/ 255270 w 994410"/>
                <a:gd name="connsiteY2" fmla="*/ 68580 h 76200"/>
                <a:gd name="connsiteX3" fmla="*/ 377190 w 994410"/>
                <a:gd name="connsiteY3" fmla="*/ 7620 h 76200"/>
                <a:gd name="connsiteX4" fmla="*/ 567690 w 994410"/>
                <a:gd name="connsiteY4" fmla="*/ 60960 h 76200"/>
                <a:gd name="connsiteX5" fmla="*/ 685800 w 994410"/>
                <a:gd name="connsiteY5" fmla="*/ 19050 h 76200"/>
                <a:gd name="connsiteX6" fmla="*/ 853440 w 994410"/>
                <a:gd name="connsiteY6" fmla="*/ 45720 h 76200"/>
                <a:gd name="connsiteX7" fmla="*/ 994410 w 994410"/>
                <a:gd name="connsiteY7" fmla="*/ 0 h 76200"/>
                <a:gd name="connsiteX8" fmla="*/ 994410 w 994410"/>
                <a:gd name="connsiteY8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410" h="76200">
                  <a:moveTo>
                    <a:pt x="0" y="76200"/>
                  </a:moveTo>
                  <a:cubicBezTo>
                    <a:pt x="30162" y="40640"/>
                    <a:pt x="60325" y="5080"/>
                    <a:pt x="102870" y="3810"/>
                  </a:cubicBezTo>
                  <a:cubicBezTo>
                    <a:pt x="145415" y="2540"/>
                    <a:pt x="209550" y="67945"/>
                    <a:pt x="255270" y="68580"/>
                  </a:cubicBezTo>
                  <a:cubicBezTo>
                    <a:pt x="300990" y="69215"/>
                    <a:pt x="325120" y="8890"/>
                    <a:pt x="377190" y="7620"/>
                  </a:cubicBezTo>
                  <a:cubicBezTo>
                    <a:pt x="429260" y="6350"/>
                    <a:pt x="516255" y="59055"/>
                    <a:pt x="567690" y="60960"/>
                  </a:cubicBezTo>
                  <a:cubicBezTo>
                    <a:pt x="619125" y="62865"/>
                    <a:pt x="638175" y="21590"/>
                    <a:pt x="685800" y="19050"/>
                  </a:cubicBezTo>
                  <a:cubicBezTo>
                    <a:pt x="733425" y="16510"/>
                    <a:pt x="802005" y="48895"/>
                    <a:pt x="853440" y="45720"/>
                  </a:cubicBezTo>
                  <a:cubicBezTo>
                    <a:pt x="904875" y="42545"/>
                    <a:pt x="994410" y="0"/>
                    <a:pt x="994410" y="0"/>
                  </a:cubicBezTo>
                  <a:lnTo>
                    <a:pt x="994410" y="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70BD55E-CB5D-4FFB-8CD5-F6DA049672E2}"/>
              </a:ext>
            </a:extLst>
          </p:cNvPr>
          <p:cNvGrpSpPr/>
          <p:nvPr/>
        </p:nvGrpSpPr>
        <p:grpSpPr>
          <a:xfrm>
            <a:off x="2774162" y="2032235"/>
            <a:ext cx="1336673" cy="565953"/>
            <a:chOff x="1039761" y="1396181"/>
            <a:chExt cx="997974" cy="1106128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1346D0-E48B-4601-8BFE-9451146E5F2E}"/>
                </a:ext>
              </a:extLst>
            </p:cNvPr>
            <p:cNvCxnSpPr/>
            <p:nvPr/>
          </p:nvCxnSpPr>
          <p:spPr>
            <a:xfrm>
              <a:off x="1039761" y="1396181"/>
              <a:ext cx="0" cy="11061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5E46D3D-BA0E-4C8E-BE74-A77175E35955}"/>
                </a:ext>
              </a:extLst>
            </p:cNvPr>
            <p:cNvCxnSpPr/>
            <p:nvPr/>
          </p:nvCxnSpPr>
          <p:spPr>
            <a:xfrm>
              <a:off x="2037735" y="1396181"/>
              <a:ext cx="0" cy="11061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471A729-83A9-40E9-A294-E78DFF44B6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762" y="2502309"/>
              <a:ext cx="99797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9BB1632-49EF-4407-94D2-4F7802C28535}"/>
                </a:ext>
              </a:extLst>
            </p:cNvPr>
            <p:cNvSpPr/>
            <p:nvPr/>
          </p:nvSpPr>
          <p:spPr>
            <a:xfrm>
              <a:off x="1040130" y="1729740"/>
              <a:ext cx="994410" cy="76200"/>
            </a:xfrm>
            <a:custGeom>
              <a:avLst/>
              <a:gdLst>
                <a:gd name="connsiteX0" fmla="*/ 0 w 994410"/>
                <a:gd name="connsiteY0" fmla="*/ 76200 h 76200"/>
                <a:gd name="connsiteX1" fmla="*/ 102870 w 994410"/>
                <a:gd name="connsiteY1" fmla="*/ 3810 h 76200"/>
                <a:gd name="connsiteX2" fmla="*/ 255270 w 994410"/>
                <a:gd name="connsiteY2" fmla="*/ 68580 h 76200"/>
                <a:gd name="connsiteX3" fmla="*/ 377190 w 994410"/>
                <a:gd name="connsiteY3" fmla="*/ 7620 h 76200"/>
                <a:gd name="connsiteX4" fmla="*/ 567690 w 994410"/>
                <a:gd name="connsiteY4" fmla="*/ 60960 h 76200"/>
                <a:gd name="connsiteX5" fmla="*/ 685800 w 994410"/>
                <a:gd name="connsiteY5" fmla="*/ 19050 h 76200"/>
                <a:gd name="connsiteX6" fmla="*/ 853440 w 994410"/>
                <a:gd name="connsiteY6" fmla="*/ 45720 h 76200"/>
                <a:gd name="connsiteX7" fmla="*/ 994410 w 994410"/>
                <a:gd name="connsiteY7" fmla="*/ 0 h 76200"/>
                <a:gd name="connsiteX8" fmla="*/ 994410 w 994410"/>
                <a:gd name="connsiteY8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410" h="76200">
                  <a:moveTo>
                    <a:pt x="0" y="76200"/>
                  </a:moveTo>
                  <a:cubicBezTo>
                    <a:pt x="30162" y="40640"/>
                    <a:pt x="60325" y="5080"/>
                    <a:pt x="102870" y="3810"/>
                  </a:cubicBezTo>
                  <a:cubicBezTo>
                    <a:pt x="145415" y="2540"/>
                    <a:pt x="209550" y="67945"/>
                    <a:pt x="255270" y="68580"/>
                  </a:cubicBezTo>
                  <a:cubicBezTo>
                    <a:pt x="300990" y="69215"/>
                    <a:pt x="325120" y="8890"/>
                    <a:pt x="377190" y="7620"/>
                  </a:cubicBezTo>
                  <a:cubicBezTo>
                    <a:pt x="429260" y="6350"/>
                    <a:pt x="516255" y="59055"/>
                    <a:pt x="567690" y="60960"/>
                  </a:cubicBezTo>
                  <a:cubicBezTo>
                    <a:pt x="619125" y="62865"/>
                    <a:pt x="638175" y="21590"/>
                    <a:pt x="685800" y="19050"/>
                  </a:cubicBezTo>
                  <a:cubicBezTo>
                    <a:pt x="733425" y="16510"/>
                    <a:pt x="802005" y="48895"/>
                    <a:pt x="853440" y="45720"/>
                  </a:cubicBezTo>
                  <a:cubicBezTo>
                    <a:pt x="904875" y="42545"/>
                    <a:pt x="994410" y="0"/>
                    <a:pt x="994410" y="0"/>
                  </a:cubicBezTo>
                  <a:lnTo>
                    <a:pt x="994410" y="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C47AA6-0675-4D90-9144-B9B421534F9D}"/>
              </a:ext>
            </a:extLst>
          </p:cNvPr>
          <p:cNvGrpSpPr/>
          <p:nvPr/>
        </p:nvGrpSpPr>
        <p:grpSpPr>
          <a:xfrm rot="10800000">
            <a:off x="1383615" y="1818159"/>
            <a:ext cx="212761" cy="655749"/>
            <a:chOff x="1227745" y="2419322"/>
            <a:chExt cx="217047" cy="44687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7BD4504-19B3-4356-9903-6AF778F90ADB}"/>
                </a:ext>
              </a:extLst>
            </p:cNvPr>
            <p:cNvCxnSpPr/>
            <p:nvPr/>
          </p:nvCxnSpPr>
          <p:spPr>
            <a:xfrm>
              <a:off x="1227745" y="2419322"/>
              <a:ext cx="0" cy="4398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5F4B279-B84A-46F1-AA3F-33735802F163}"/>
                </a:ext>
              </a:extLst>
            </p:cNvPr>
            <p:cNvCxnSpPr/>
            <p:nvPr/>
          </p:nvCxnSpPr>
          <p:spPr>
            <a:xfrm flipV="1">
              <a:off x="1227745" y="2560292"/>
              <a:ext cx="110490" cy="2989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BB299A9-1AC0-4351-AF1B-44865CDB2304}"/>
                </a:ext>
              </a:extLst>
            </p:cNvPr>
            <p:cNvCxnSpPr>
              <a:cxnSpLocks/>
            </p:cNvCxnSpPr>
            <p:nvPr/>
          </p:nvCxnSpPr>
          <p:spPr>
            <a:xfrm>
              <a:off x="1334302" y="2560292"/>
              <a:ext cx="110490" cy="2989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FEDBD9E-B54F-4125-A7C5-045A6823A436}"/>
                </a:ext>
              </a:extLst>
            </p:cNvPr>
            <p:cNvCxnSpPr/>
            <p:nvPr/>
          </p:nvCxnSpPr>
          <p:spPr>
            <a:xfrm>
              <a:off x="1444792" y="2426327"/>
              <a:ext cx="0" cy="4398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FFAD8C8-2755-4B0A-8012-51CDF5CD02FC}"/>
              </a:ext>
            </a:extLst>
          </p:cNvPr>
          <p:cNvSpPr txBox="1"/>
          <p:nvPr/>
        </p:nvSpPr>
        <p:spPr>
          <a:xfrm>
            <a:off x="3197782" y="223537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5A7B37-7822-4104-BA23-C79665C75B17}"/>
              </a:ext>
            </a:extLst>
          </p:cNvPr>
          <p:cNvSpPr txBox="1"/>
          <p:nvPr/>
        </p:nvSpPr>
        <p:spPr>
          <a:xfrm>
            <a:off x="1736250" y="166290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C75326-212C-4BFC-8E9E-ECEFAF2357FE}"/>
              </a:ext>
            </a:extLst>
          </p:cNvPr>
          <p:cNvSpPr txBox="1"/>
          <p:nvPr/>
        </p:nvSpPr>
        <p:spPr>
          <a:xfrm>
            <a:off x="4238460" y="220179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T2, (</a:t>
            </a:r>
            <a:r>
              <a:rPr lang="en-US" dirty="0" err="1"/>
              <a:t>q+qd</a:t>
            </a:r>
            <a:r>
              <a:rPr lang="en-US" dirty="0"/>
              <a:t>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B134B7-41BB-403D-A202-4D5736AA8643}"/>
              </a:ext>
            </a:extLst>
          </p:cNvPr>
          <p:cNvSpPr txBox="1"/>
          <p:nvPr/>
        </p:nvSpPr>
        <p:spPr>
          <a:xfrm>
            <a:off x="2421274" y="15714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T1, q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D91CD1C-5B6B-4578-9E3A-12F72EC9EBEC}"/>
              </a:ext>
            </a:extLst>
          </p:cNvPr>
          <p:cNvCxnSpPr>
            <a:cxnSpLocks/>
          </p:cNvCxnSpPr>
          <p:nvPr/>
        </p:nvCxnSpPr>
        <p:spPr>
          <a:xfrm>
            <a:off x="3679257" y="1410342"/>
            <a:ext cx="0" cy="8082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3BA718D-C318-42A9-BC76-F0307454C908}"/>
              </a:ext>
            </a:extLst>
          </p:cNvPr>
          <p:cNvSpPr txBox="1"/>
          <p:nvPr/>
        </p:nvSpPr>
        <p:spPr>
          <a:xfrm>
            <a:off x="3679257" y="1413908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qd</a:t>
            </a:r>
            <a:r>
              <a:rPr lang="en-US" dirty="0"/>
              <a:t>, Td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28F3A0D-4B0B-4B51-BCF2-2F7D86D03E84}"/>
              </a:ext>
            </a:extLst>
          </p:cNvPr>
          <p:cNvSpPr txBox="1"/>
          <p:nvPr/>
        </p:nvSpPr>
        <p:spPr>
          <a:xfrm>
            <a:off x="1591749" y="214074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C327D03F-9592-42E6-8424-3AE913BAE84D}"/>
              </a:ext>
            </a:extLst>
          </p:cNvPr>
          <p:cNvSpPr txBox="1">
            <a:spLocks/>
          </p:cNvSpPr>
          <p:nvPr/>
        </p:nvSpPr>
        <p:spPr>
          <a:xfrm>
            <a:off x="8133090" y="1265172"/>
            <a:ext cx="3848984" cy="522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Nomenclature</a:t>
            </a:r>
          </a:p>
          <a:p>
            <a:r>
              <a:rPr lang="en-US" sz="1800" dirty="0"/>
              <a:t>T0 = temperature of inlet flow</a:t>
            </a:r>
          </a:p>
          <a:p>
            <a:r>
              <a:rPr lang="en-US" sz="1800" dirty="0"/>
              <a:t>T1 = temperature of tank 1</a:t>
            </a:r>
          </a:p>
          <a:p>
            <a:r>
              <a:rPr lang="en-US" sz="1800" dirty="0"/>
              <a:t>T2 = temperature of tank 2</a:t>
            </a:r>
          </a:p>
          <a:p>
            <a:r>
              <a:rPr lang="en-US" sz="1800" dirty="0"/>
              <a:t>Td = temperature of flow </a:t>
            </a:r>
            <a:r>
              <a:rPr lang="en-US" sz="1800" dirty="0" err="1"/>
              <a:t>qd</a:t>
            </a:r>
            <a:endParaRPr lang="en-US" sz="1800" dirty="0"/>
          </a:p>
          <a:p>
            <a:r>
              <a:rPr lang="en-US" sz="1800" dirty="0"/>
              <a:t>q  = inlet flow</a:t>
            </a:r>
          </a:p>
          <a:p>
            <a:r>
              <a:rPr lang="en-US" sz="1800" dirty="0"/>
              <a:t>Q  = heat rate</a:t>
            </a:r>
          </a:p>
          <a:p>
            <a:r>
              <a:rPr lang="en-US" sz="1800" dirty="0" err="1"/>
              <a:t>qd</a:t>
            </a:r>
            <a:r>
              <a:rPr lang="en-US" sz="1800" dirty="0"/>
              <a:t> = external flow</a:t>
            </a:r>
          </a:p>
          <a:p>
            <a:r>
              <a:rPr lang="en-US" sz="1800" dirty="0"/>
              <a:t>V1 = volume of tank 1</a:t>
            </a:r>
          </a:p>
          <a:p>
            <a:r>
              <a:rPr lang="en-US" sz="1800" dirty="0"/>
              <a:t>V2 = volume of tank 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EB8DEDD8-70CE-4979-B19F-31F0FC1BD6F8}"/>
              </a:ext>
            </a:extLst>
          </p:cNvPr>
          <p:cNvSpPr txBox="1">
            <a:spLocks/>
          </p:cNvSpPr>
          <p:nvPr/>
        </p:nvSpPr>
        <p:spPr>
          <a:xfrm>
            <a:off x="85211" y="3193009"/>
            <a:ext cx="7878617" cy="853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Control objective</a:t>
            </a:r>
            <a:r>
              <a:rPr lang="en-US" dirty="0"/>
              <a:t>: control the temperature in tank 2 (T2)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by manipulating either the flow (q-gives RHP zero) or heat rate (Q)          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FF157F-B791-4F88-B51C-3E8C9DA1F3F7}"/>
              </a:ext>
            </a:extLst>
          </p:cNvPr>
          <p:cNvGrpSpPr/>
          <p:nvPr/>
        </p:nvGrpSpPr>
        <p:grpSpPr>
          <a:xfrm>
            <a:off x="662940" y="1121892"/>
            <a:ext cx="137160" cy="0"/>
            <a:chOff x="3482340" y="1932623"/>
            <a:chExt cx="137160" cy="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41CFB2B-3910-4920-94E9-24DC3474F624}"/>
                </a:ext>
              </a:extLst>
            </p:cNvPr>
            <p:cNvCxnSpPr>
              <a:cxnSpLocks/>
            </p:cNvCxnSpPr>
            <p:nvPr/>
          </p:nvCxnSpPr>
          <p:spPr>
            <a:xfrm>
              <a:off x="3482340" y="1932623"/>
              <a:ext cx="72390" cy="0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8179DEC-A9CD-405C-AF30-A6D8B3FB17C3}"/>
                </a:ext>
              </a:extLst>
            </p:cNvPr>
            <p:cNvCxnSpPr>
              <a:cxnSpLocks/>
            </p:cNvCxnSpPr>
            <p:nvPr/>
          </p:nvCxnSpPr>
          <p:spPr>
            <a:xfrm>
              <a:off x="3547110" y="1932623"/>
              <a:ext cx="72390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1C2AE3A-E885-4962-A10B-576695C25A18}"/>
              </a:ext>
            </a:extLst>
          </p:cNvPr>
          <p:cNvSpPr txBox="1"/>
          <p:nvPr/>
        </p:nvSpPr>
        <p:spPr>
          <a:xfrm>
            <a:off x="910187" y="81561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3C9DD0-7211-45DC-9489-D5D9D1220619}"/>
              </a:ext>
            </a:extLst>
          </p:cNvPr>
          <p:cNvSpPr txBox="1"/>
          <p:nvPr/>
        </p:nvSpPr>
        <p:spPr>
          <a:xfrm>
            <a:off x="582083" y="11458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4D233A-D1BE-4999-9464-D4B4219890C6}"/>
              </a:ext>
            </a:extLst>
          </p:cNvPr>
          <p:cNvGrpSpPr/>
          <p:nvPr/>
        </p:nvGrpSpPr>
        <p:grpSpPr>
          <a:xfrm rot="5400000">
            <a:off x="1532083" y="2323003"/>
            <a:ext cx="137160" cy="0"/>
            <a:chOff x="3482340" y="1932623"/>
            <a:chExt cx="137160" cy="0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263F959-7CF7-439F-9CED-581C6AD04585}"/>
                </a:ext>
              </a:extLst>
            </p:cNvPr>
            <p:cNvCxnSpPr>
              <a:cxnSpLocks/>
            </p:cNvCxnSpPr>
            <p:nvPr/>
          </p:nvCxnSpPr>
          <p:spPr>
            <a:xfrm>
              <a:off x="3482340" y="1932623"/>
              <a:ext cx="7239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1D4902F0-AAA2-49EF-AEA3-DDFC0677BD09}"/>
                </a:ext>
              </a:extLst>
            </p:cNvPr>
            <p:cNvCxnSpPr>
              <a:cxnSpLocks/>
            </p:cNvCxnSpPr>
            <p:nvPr/>
          </p:nvCxnSpPr>
          <p:spPr>
            <a:xfrm>
              <a:off x="3547110" y="1932623"/>
              <a:ext cx="7239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9932290B-802B-4E06-9989-A81DDB1628D5}"/>
              </a:ext>
            </a:extLst>
          </p:cNvPr>
          <p:cNvSpPr txBox="1">
            <a:spLocks/>
          </p:cNvSpPr>
          <p:nvPr/>
        </p:nvSpPr>
        <p:spPr>
          <a:xfrm>
            <a:off x="44547" y="4433417"/>
            <a:ext cx="7878617" cy="2254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Case studies: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static transformation (v0)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linear transformation (</a:t>
            </a:r>
            <a:r>
              <a:rPr lang="en-US" dirty="0" err="1"/>
              <a:t>vL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linear transformation with steady-state gain of 1 (vL0)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integrating transformation (</a:t>
            </a:r>
            <a:r>
              <a:rPr lang="en-US" dirty="0" err="1"/>
              <a:t>vI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original nonlinear system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3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21302" cy="1325563"/>
          </a:xfrm>
        </p:spPr>
        <p:txBody>
          <a:bodyPr/>
          <a:lstStyle/>
          <a:p>
            <a:r>
              <a:rPr lang="en-US" dirty="0"/>
              <a:t>Closed loop simulations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D89B8-4E04-47C2-A3F8-ACFA2CDF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43474"/>
            <a:ext cx="5157787" cy="823912"/>
          </a:xfrm>
        </p:spPr>
        <p:txBody>
          <a:bodyPr/>
          <a:lstStyle/>
          <a:p>
            <a:r>
              <a:rPr lang="en-US" dirty="0"/>
              <a:t>u=q (inflow)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53498"/>
            <a:ext cx="5183188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1384-D1F3-42B6-9114-F30F92A88B03}"/>
              </a:ext>
            </a:extLst>
          </p:cNvPr>
          <p:cNvSpPr txBox="1"/>
          <p:nvPr/>
        </p:nvSpPr>
        <p:spPr>
          <a:xfrm>
            <a:off x="7887956" y="365125"/>
            <a:ext cx="35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Ts: 50-&gt;40              at t = 100 s</a:t>
            </a:r>
          </a:p>
          <a:p>
            <a:r>
              <a:rPr lang="en-US" dirty="0"/>
              <a:t>2. T0: 10-&gt;25              at t = 1000 s</a:t>
            </a:r>
          </a:p>
          <a:p>
            <a:r>
              <a:rPr lang="en-US" dirty="0"/>
              <a:t>3. Q or q (d): -&gt; 50 % at t = 2000 s</a:t>
            </a:r>
          </a:p>
          <a:p>
            <a:r>
              <a:rPr lang="en-US" dirty="0"/>
              <a:t>4. Ts: 40-&gt;50               at t = 3000 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E3DA5-59D1-45EF-A68E-58A429EC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1" y="1565454"/>
            <a:ext cx="4717897" cy="5160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3E67C-4512-4269-85C4-7E07AC6B8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405" y="1785215"/>
            <a:ext cx="4461875" cy="4880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DB6048-2C46-4CE8-9F1D-DE3A7BBAD23C}"/>
              </a:ext>
            </a:extLst>
          </p:cNvPr>
          <p:cNvSpPr txBox="1"/>
          <p:nvPr/>
        </p:nvSpPr>
        <p:spPr>
          <a:xfrm>
            <a:off x="5358580" y="2615380"/>
            <a:ext cx="159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 up response for vL0 twice</a:t>
            </a:r>
          </a:p>
        </p:txBody>
      </p:sp>
    </p:spTree>
    <p:extLst>
      <p:ext uri="{BB962C8B-B14F-4D97-AF65-F5344CB8AC3E}">
        <p14:creationId xmlns:p14="http://schemas.microsoft.com/office/powerpoint/2010/main" val="94059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1593279" y="1414019"/>
            <a:ext cx="2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transformation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DA9D01-F5A4-4179-BFBB-853294599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83" y="1955661"/>
            <a:ext cx="6083438" cy="456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D5B21A-4741-48DE-8075-7C7A6059D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530" y="1955661"/>
            <a:ext cx="6083438" cy="4567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original system </a:t>
            </a:r>
            <a:br>
              <a:rPr lang="en-US" dirty="0"/>
            </a:br>
            <a:r>
              <a:rPr lang="en-US" dirty="0"/>
              <a:t>from u (10 %) to v, w=T1, and y=T2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626194-7ABC-40E9-843B-D98017310C0F}"/>
              </a:ext>
            </a:extLst>
          </p:cNvPr>
          <p:cNvSpPr txBox="1"/>
          <p:nvPr/>
        </p:nvSpPr>
        <p:spPr>
          <a:xfrm>
            <a:off x="4651559" y="2281286"/>
            <a:ext cx="1476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-643.4</a:t>
            </a:r>
          </a:p>
          <a:p>
            <a:r>
              <a:rPr lang="en-US" dirty="0"/>
              <a:t>theta = 624 s</a:t>
            </a:r>
          </a:p>
          <a:p>
            <a:r>
              <a:rPr lang="en-US" dirty="0"/>
              <a:t>tau    = 816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35CC6-3EDF-4F68-9D4B-6898EF7A4234}"/>
              </a:ext>
            </a:extLst>
          </p:cNvPr>
          <p:cNvSpPr txBox="1"/>
          <p:nvPr/>
        </p:nvSpPr>
        <p:spPr>
          <a:xfrm>
            <a:off x="1819372" y="1921381"/>
            <a:ext cx="104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u=q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E4179-5AF6-4EA4-AB2A-07BA31752F5D}"/>
              </a:ext>
            </a:extLst>
          </p:cNvPr>
          <p:cNvSpPr txBox="1"/>
          <p:nvPr/>
        </p:nvSpPr>
        <p:spPr>
          <a:xfrm>
            <a:off x="7621418" y="1783351"/>
            <a:ext cx="104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u=Q</a:t>
            </a:r>
          </a:p>
        </p:txBody>
      </p:sp>
    </p:spTree>
    <p:extLst>
      <p:ext uri="{BB962C8B-B14F-4D97-AF65-F5344CB8AC3E}">
        <p14:creationId xmlns:p14="http://schemas.microsoft.com/office/powerpoint/2010/main" val="140255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1593279" y="1414019"/>
            <a:ext cx="2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B5FDF-A99A-4F3C-9C53-911EB34B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6" y="2044152"/>
            <a:ext cx="6083438" cy="456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8B628-B27B-4E29-AD4F-E03A032B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62" y="1955661"/>
            <a:ext cx="6083438" cy="4567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ADD6E5E-DBD9-458B-93EC-B3155614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original system </a:t>
            </a:r>
            <a:br>
              <a:rPr lang="en-US" dirty="0"/>
            </a:br>
            <a:r>
              <a:rPr lang="en-US" dirty="0"/>
              <a:t>from u (10 %) to v, w=T1, and y=T2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A8575-7026-442F-BCD0-13F81E5C59A1}"/>
              </a:ext>
            </a:extLst>
          </p:cNvPr>
          <p:cNvSpPr txBox="1"/>
          <p:nvPr/>
        </p:nvSpPr>
        <p:spPr>
          <a:xfrm>
            <a:off x="4529010" y="2290713"/>
            <a:ext cx="1467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-1.93</a:t>
            </a:r>
          </a:p>
          <a:p>
            <a:r>
              <a:rPr lang="en-US" dirty="0"/>
              <a:t>theta = -621 s</a:t>
            </a:r>
          </a:p>
          <a:p>
            <a:r>
              <a:rPr lang="en-US" dirty="0"/>
              <a:t>tau    = 815 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A2EB7-D0D0-41DF-8202-B00A9D98624A}"/>
              </a:ext>
            </a:extLst>
          </p:cNvPr>
          <p:cNvSpPr txBox="1"/>
          <p:nvPr/>
        </p:nvSpPr>
        <p:spPr>
          <a:xfrm>
            <a:off x="1819372" y="1921381"/>
            <a:ext cx="104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u=q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48F40-773F-44C7-97A0-7B502F6D2ABB}"/>
              </a:ext>
            </a:extLst>
          </p:cNvPr>
          <p:cNvSpPr txBox="1"/>
          <p:nvPr/>
        </p:nvSpPr>
        <p:spPr>
          <a:xfrm>
            <a:off x="7621418" y="1783351"/>
            <a:ext cx="104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u=Q</a:t>
            </a:r>
          </a:p>
        </p:txBody>
      </p:sp>
    </p:spTree>
    <p:extLst>
      <p:ext uri="{BB962C8B-B14F-4D97-AF65-F5344CB8AC3E}">
        <p14:creationId xmlns:p14="http://schemas.microsoft.com/office/powerpoint/2010/main" val="267282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2836-56F9-4722-B800-309FBA3B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original system </a:t>
            </a:r>
            <a:br>
              <a:rPr lang="en-US" dirty="0"/>
            </a:br>
            <a:r>
              <a:rPr lang="en-US" dirty="0"/>
              <a:t>from u (10 %) to v, w=T1, and y=T2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1593279" y="1414019"/>
            <a:ext cx="498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with steady-state gain of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C746E-58FA-4AAC-9FFE-94C12AEC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2" y="2112977"/>
            <a:ext cx="6083438" cy="456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43802E-4691-40BB-AF79-AAC050E27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62" y="2090854"/>
            <a:ext cx="6083438" cy="456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9C012-6F7A-46A0-83B2-AA78DFBBDF47}"/>
              </a:ext>
            </a:extLst>
          </p:cNvPr>
          <p:cNvSpPr txBox="1"/>
          <p:nvPr/>
        </p:nvSpPr>
        <p:spPr>
          <a:xfrm>
            <a:off x="4547865" y="2432115"/>
            <a:ext cx="1593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-643.43</a:t>
            </a:r>
          </a:p>
          <a:p>
            <a:r>
              <a:rPr lang="en-US" dirty="0"/>
              <a:t>theta = 623s</a:t>
            </a:r>
          </a:p>
          <a:p>
            <a:r>
              <a:rPr lang="en-US" dirty="0"/>
              <a:t>tau    = 892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5CAE8-2E0B-4053-9501-0BA09B26BCE9}"/>
              </a:ext>
            </a:extLst>
          </p:cNvPr>
          <p:cNvSpPr txBox="1"/>
          <p:nvPr/>
        </p:nvSpPr>
        <p:spPr>
          <a:xfrm>
            <a:off x="1819372" y="1921381"/>
            <a:ext cx="104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u=q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99561-D45A-442A-969B-C3D920820911}"/>
              </a:ext>
            </a:extLst>
          </p:cNvPr>
          <p:cNvSpPr txBox="1"/>
          <p:nvPr/>
        </p:nvSpPr>
        <p:spPr>
          <a:xfrm>
            <a:off x="7621418" y="1783351"/>
            <a:ext cx="104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u=Q</a:t>
            </a:r>
          </a:p>
        </p:txBody>
      </p:sp>
    </p:spTree>
    <p:extLst>
      <p:ext uri="{BB962C8B-B14F-4D97-AF65-F5344CB8AC3E}">
        <p14:creationId xmlns:p14="http://schemas.microsoft.com/office/powerpoint/2010/main" val="395302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2836-56F9-4722-B800-309FBA3B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original system </a:t>
            </a:r>
            <a:br>
              <a:rPr lang="en-US" dirty="0"/>
            </a:br>
            <a:r>
              <a:rPr lang="en-US" dirty="0"/>
              <a:t>from u (10 %) to y, w=T1 and y = T2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1593279" y="1414019"/>
            <a:ext cx="395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transformation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0C821-0E7F-4C53-9B9D-9C47864F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2290500"/>
            <a:ext cx="6083438" cy="456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5F965-922E-4F71-A063-522340CB6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31" y="2142474"/>
            <a:ext cx="6083438" cy="456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660F89-C577-443E-94E7-707BDE715513}"/>
              </a:ext>
            </a:extLst>
          </p:cNvPr>
          <p:cNvSpPr txBox="1"/>
          <p:nvPr/>
        </p:nvSpPr>
        <p:spPr>
          <a:xfrm>
            <a:off x="5102940" y="1186381"/>
            <a:ext cx="56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hmm, 0 steady-state gain because v = </a:t>
            </a:r>
            <a:r>
              <a:rPr lang="en-US" b="1" dirty="0" err="1">
                <a:solidFill>
                  <a:srgbClr val="FF6600"/>
                </a:solidFill>
              </a:rPr>
              <a:t>dy</a:t>
            </a:r>
            <a:r>
              <a:rPr lang="en-US" b="1" dirty="0">
                <a:solidFill>
                  <a:srgbClr val="FF6600"/>
                </a:solidFill>
              </a:rPr>
              <a:t>/dt, which is 0 at steady-state =&gt; cannot use cascade to find u numerically?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8CB8FB-D95F-4273-AAE2-DE3721DD3FC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771535" y="1832712"/>
            <a:ext cx="2158180" cy="1883882"/>
          </a:xfrm>
          <a:prstGeom prst="straightConnector1">
            <a:avLst/>
          </a:prstGeom>
          <a:ln w="508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3F00D0-1C3F-41CF-AB58-DA563F35321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29715" y="1832712"/>
            <a:ext cx="3436375" cy="1992036"/>
          </a:xfrm>
          <a:prstGeom prst="straightConnector1">
            <a:avLst/>
          </a:prstGeom>
          <a:ln w="508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94418D-7586-423D-BBCB-E7B9E2EF171F}"/>
              </a:ext>
            </a:extLst>
          </p:cNvPr>
          <p:cNvSpPr txBox="1"/>
          <p:nvPr/>
        </p:nvSpPr>
        <p:spPr>
          <a:xfrm>
            <a:off x="1819372" y="1921381"/>
            <a:ext cx="104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u=q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49233-D285-489C-81B1-85A12D834167}"/>
              </a:ext>
            </a:extLst>
          </p:cNvPr>
          <p:cNvSpPr txBox="1"/>
          <p:nvPr/>
        </p:nvSpPr>
        <p:spPr>
          <a:xfrm>
            <a:off x="7637592" y="1991068"/>
            <a:ext cx="104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u=Q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B7552-5E2A-4F59-A8F6-141B7C178406}"/>
              </a:ext>
            </a:extLst>
          </p:cNvPr>
          <p:cNvSpPr txBox="1"/>
          <p:nvPr/>
        </p:nvSpPr>
        <p:spPr>
          <a:xfrm>
            <a:off x="10117038" y="62616"/>
            <a:ext cx="188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rgbClr val="7030A0"/>
                </a:solidFill>
              </a:rPr>
              <a:t>might</a:t>
            </a:r>
            <a:r>
              <a:rPr lang="nb-NO" b="1" dirty="0">
                <a:solidFill>
                  <a:srgbClr val="7030A0"/>
                </a:solidFill>
              </a:rPr>
              <a:t> be OK </a:t>
            </a:r>
            <a:r>
              <a:rPr lang="nb-NO" b="1" dirty="0" err="1">
                <a:solidFill>
                  <a:srgbClr val="7030A0"/>
                </a:solidFill>
              </a:rPr>
              <a:t>with</a:t>
            </a:r>
            <a:r>
              <a:rPr lang="nb-NO" b="1" dirty="0">
                <a:solidFill>
                  <a:srgbClr val="7030A0"/>
                </a:solidFill>
              </a:rPr>
              <a:t> </a:t>
            </a:r>
            <a:r>
              <a:rPr lang="nb-NO" b="1" dirty="0" err="1">
                <a:solidFill>
                  <a:srgbClr val="7030A0"/>
                </a:solidFill>
              </a:rPr>
              <a:t>the</a:t>
            </a:r>
            <a:r>
              <a:rPr lang="nb-NO" b="1" dirty="0">
                <a:solidFill>
                  <a:srgbClr val="7030A0"/>
                </a:solidFill>
              </a:rPr>
              <a:t> </a:t>
            </a:r>
            <a:r>
              <a:rPr lang="nb-NO" b="1" dirty="0" err="1">
                <a:solidFill>
                  <a:srgbClr val="7030A0"/>
                </a:solidFill>
              </a:rPr>
              <a:t>outer</a:t>
            </a:r>
            <a:r>
              <a:rPr lang="nb-NO" b="1" dirty="0">
                <a:solidFill>
                  <a:srgbClr val="7030A0"/>
                </a:solidFill>
              </a:rPr>
              <a:t> loop. </a:t>
            </a:r>
            <a:r>
              <a:rPr lang="nb-NO" b="1" dirty="0" err="1">
                <a:solidFill>
                  <a:srgbClr val="7030A0"/>
                </a:solidFill>
              </a:rPr>
              <a:t>maybe</a:t>
            </a:r>
            <a:r>
              <a:rPr lang="nb-NO" b="1" dirty="0">
                <a:solidFill>
                  <a:srgbClr val="7030A0"/>
                </a:solidFill>
              </a:rPr>
              <a:t> </a:t>
            </a:r>
            <a:r>
              <a:rPr lang="nb-NO" b="1" dirty="0" err="1">
                <a:solidFill>
                  <a:srgbClr val="7030A0"/>
                </a:solidFill>
              </a:rPr>
              <a:t>use</a:t>
            </a:r>
            <a:r>
              <a:rPr lang="nb-NO" b="1" dirty="0">
                <a:solidFill>
                  <a:srgbClr val="7030A0"/>
                </a:solidFill>
              </a:rPr>
              <a:t> PD </a:t>
            </a:r>
            <a:r>
              <a:rPr lang="nb-NO" b="1" dirty="0" err="1">
                <a:solidFill>
                  <a:srgbClr val="7030A0"/>
                </a:solidFill>
              </a:rPr>
              <a:t>control</a:t>
            </a:r>
            <a:r>
              <a:rPr lang="nb-NO" b="1" dirty="0">
                <a:solidFill>
                  <a:srgbClr val="7030A0"/>
                </a:solidFill>
              </a:rPr>
              <a:t>?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6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650598" y="1773498"/>
            <a:ext cx="2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transformation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transformed system </a:t>
            </a:r>
            <a:br>
              <a:rPr lang="en-US" dirty="0"/>
            </a:br>
            <a:r>
              <a:rPr lang="en-US" dirty="0"/>
              <a:t>from v to y=T2 where u = 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412AC-1173-4BB3-BF9C-EF9DF8F2F98B}"/>
              </a:ext>
            </a:extLst>
          </p:cNvPr>
          <p:cNvSpPr txBox="1"/>
          <p:nvPr/>
        </p:nvSpPr>
        <p:spPr>
          <a:xfrm>
            <a:off x="8118198" y="1773498"/>
            <a:ext cx="329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CBECD-44C2-4476-8CFE-895EBE776243}"/>
              </a:ext>
            </a:extLst>
          </p:cNvPr>
          <p:cNvSpPr txBox="1"/>
          <p:nvPr/>
        </p:nvSpPr>
        <p:spPr>
          <a:xfrm>
            <a:off x="3561050" y="1498434"/>
            <a:ext cx="50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PI-controller with </a:t>
            </a:r>
            <a:r>
              <a:rPr lang="en-US" dirty="0" err="1"/>
              <a:t>tauC</a:t>
            </a:r>
            <a:r>
              <a:rPr lang="en-US" dirty="0"/>
              <a:t>=theta to solve for 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EF9DD-994B-42A7-AF9A-D6E42A629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" y="2417894"/>
            <a:ext cx="6083438" cy="456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20FE8-3BED-40D4-A65A-875DACB9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801" y="2417894"/>
            <a:ext cx="6083438" cy="456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B8E8F9-A8AC-42F8-926D-938AE312E532}"/>
              </a:ext>
            </a:extLst>
          </p:cNvPr>
          <p:cNvSpPr txBox="1"/>
          <p:nvPr/>
        </p:nvSpPr>
        <p:spPr>
          <a:xfrm>
            <a:off x="3054281" y="2960097"/>
            <a:ext cx="1397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655 s</a:t>
            </a:r>
          </a:p>
          <a:p>
            <a:r>
              <a:rPr lang="en-US" dirty="0"/>
              <a:t>tau    = 744 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ED872-36C1-42E1-8320-B4DC9FCED460}"/>
              </a:ext>
            </a:extLst>
          </p:cNvPr>
          <p:cNvSpPr txBox="1"/>
          <p:nvPr/>
        </p:nvSpPr>
        <p:spPr>
          <a:xfrm>
            <a:off x="9398520" y="3104553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0</a:t>
            </a:r>
          </a:p>
        </p:txBody>
      </p:sp>
    </p:spTree>
    <p:extLst>
      <p:ext uri="{BB962C8B-B14F-4D97-AF65-F5344CB8AC3E}">
        <p14:creationId xmlns:p14="http://schemas.microsoft.com/office/powerpoint/2010/main" val="314850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650598" y="1773498"/>
            <a:ext cx="2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transformation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transformed system </a:t>
            </a:r>
            <a:br>
              <a:rPr lang="en-US" dirty="0"/>
            </a:br>
            <a:r>
              <a:rPr lang="en-US" dirty="0"/>
              <a:t>from v to y=T2 where u = 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412AC-1173-4BB3-BF9C-EF9DF8F2F98B}"/>
              </a:ext>
            </a:extLst>
          </p:cNvPr>
          <p:cNvSpPr txBox="1"/>
          <p:nvPr/>
        </p:nvSpPr>
        <p:spPr>
          <a:xfrm>
            <a:off x="8118198" y="1773498"/>
            <a:ext cx="329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CBECD-44C2-4476-8CFE-895EBE776243}"/>
              </a:ext>
            </a:extLst>
          </p:cNvPr>
          <p:cNvSpPr txBox="1"/>
          <p:nvPr/>
        </p:nvSpPr>
        <p:spPr>
          <a:xfrm>
            <a:off x="3561050" y="1498434"/>
            <a:ext cx="50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I-controller with </a:t>
            </a:r>
            <a:r>
              <a:rPr lang="en-US" dirty="0" err="1"/>
              <a:t>tauC</a:t>
            </a:r>
            <a:r>
              <a:rPr lang="en-US" dirty="0"/>
              <a:t>=theta to solve for 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B0D29-0AD5-46BF-9766-76489DD6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8" y="2040637"/>
            <a:ext cx="6083438" cy="456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9F746-3C0E-4536-AD88-0E63131B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31" y="2040637"/>
            <a:ext cx="6083438" cy="45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474CF-9D9E-47A1-8D97-3492D8CD5338}"/>
              </a:ext>
            </a:extLst>
          </p:cNvPr>
          <p:cNvSpPr txBox="1"/>
          <p:nvPr/>
        </p:nvSpPr>
        <p:spPr>
          <a:xfrm>
            <a:off x="499769" y="1574275"/>
            <a:ext cx="2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22ACDC-1AC5-4D99-BF5D-E7F7D3B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0"/>
            <a:ext cx="12264272" cy="1325563"/>
          </a:xfrm>
        </p:spPr>
        <p:txBody>
          <a:bodyPr/>
          <a:lstStyle/>
          <a:p>
            <a:r>
              <a:rPr lang="en-US" dirty="0"/>
              <a:t>Open loop response for transformed system </a:t>
            </a:r>
            <a:br>
              <a:rPr lang="en-US" dirty="0"/>
            </a:br>
            <a:r>
              <a:rPr lang="en-US" dirty="0"/>
              <a:t>from v to y=T2 where u = 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3A794-F491-4B82-8693-8372CF4B60B1}"/>
              </a:ext>
            </a:extLst>
          </p:cNvPr>
          <p:cNvSpPr txBox="1"/>
          <p:nvPr/>
        </p:nvSpPr>
        <p:spPr>
          <a:xfrm>
            <a:off x="7322906" y="1604241"/>
            <a:ext cx="486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transformation with steady-state gain of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62268-B1D5-49D6-B1F8-BA1E4E7AC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3" y="2075121"/>
            <a:ext cx="6083438" cy="456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B7939-A212-4FC4-A154-69D15784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608" y="2102511"/>
            <a:ext cx="6083438" cy="456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119356-3A24-4480-85F2-86DEAC2733C8}"/>
              </a:ext>
            </a:extLst>
          </p:cNvPr>
          <p:cNvSpPr txBox="1"/>
          <p:nvPr/>
        </p:nvSpPr>
        <p:spPr>
          <a:xfrm>
            <a:off x="3129848" y="1419575"/>
            <a:ext cx="50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PI-controller with </a:t>
            </a:r>
            <a:r>
              <a:rPr lang="en-US" dirty="0" err="1"/>
              <a:t>tauC</a:t>
            </a:r>
            <a:r>
              <a:rPr lang="en-US" dirty="0"/>
              <a:t>=theta to solve for 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F595-D368-4413-BA71-F4E3DE0B2533}"/>
              </a:ext>
            </a:extLst>
          </p:cNvPr>
          <p:cNvSpPr txBox="1"/>
          <p:nvPr/>
        </p:nvSpPr>
        <p:spPr>
          <a:xfrm>
            <a:off x="3129848" y="2505670"/>
            <a:ext cx="1481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-333</a:t>
            </a:r>
          </a:p>
          <a:p>
            <a:r>
              <a:rPr lang="en-US" dirty="0"/>
              <a:t>theta = 610 s</a:t>
            </a:r>
          </a:p>
          <a:p>
            <a:r>
              <a:rPr lang="en-US" dirty="0"/>
              <a:t>tau    = 1202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8DE8D-AB09-4F91-A6FA-F7632F6E20D5}"/>
              </a:ext>
            </a:extLst>
          </p:cNvPr>
          <p:cNvSpPr txBox="1"/>
          <p:nvPr/>
        </p:nvSpPr>
        <p:spPr>
          <a:xfrm>
            <a:off x="9420807" y="2505670"/>
            <a:ext cx="1397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       = 1</a:t>
            </a:r>
          </a:p>
          <a:p>
            <a:r>
              <a:rPr lang="en-US" dirty="0"/>
              <a:t>theta = 600 s</a:t>
            </a:r>
          </a:p>
          <a:p>
            <a:r>
              <a:rPr lang="en-US" dirty="0"/>
              <a:t>tau    = 760 s</a:t>
            </a:r>
          </a:p>
        </p:txBody>
      </p:sp>
    </p:spTree>
    <p:extLst>
      <p:ext uri="{BB962C8B-B14F-4D97-AF65-F5344CB8AC3E}">
        <p14:creationId xmlns:p14="http://schemas.microsoft.com/office/powerpoint/2010/main" val="2962867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Microsoft Office PowerPoint</Application>
  <PresentationFormat>Widescreen</PresentationFormat>
  <Paragraphs>215</Paragraphs>
  <Slides>20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Temperature control of a heated tank</vt:lpstr>
      <vt:lpstr>Problem description. 2 Tanks in series</vt:lpstr>
      <vt:lpstr>Open loop response for original system  from u (10 %) to v, w=T1, and y=T2</vt:lpstr>
      <vt:lpstr>Open loop response for original system  from u (10 %) to v, w=T1, and y=T2</vt:lpstr>
      <vt:lpstr>Open loop response for original system  from u (10 %) to v, w=T1, and y=T2</vt:lpstr>
      <vt:lpstr>Open loop response for original system  from u (10 %) to y, w=T1 and y = T2</vt:lpstr>
      <vt:lpstr>Open loop response for transformed system  from v to y=T2 where u = q</vt:lpstr>
      <vt:lpstr>Open loop response for transformed system  from v to y=T2 where u = q</vt:lpstr>
      <vt:lpstr>Open loop response for transformed system  from v to y=T2 where u = q</vt:lpstr>
      <vt:lpstr>Open loop response for transformed system  from v to y=T2 where u = q</vt:lpstr>
      <vt:lpstr>Slave controller closed loop response for transformed system from v1 (10 %) to w=T1  where u = Q</vt:lpstr>
      <vt:lpstr>Slave controller closed loop response for transformed system from v1 (10 %) to w=T1  where u = Q</vt:lpstr>
      <vt:lpstr>Open loop response for transformed system  from v2 (10 %) to w=T1 and y = T2  where u = Q</vt:lpstr>
      <vt:lpstr>Open loop response for transformed system  from v2 (10 %) to w=T1 and y = T2  where u = Q</vt:lpstr>
      <vt:lpstr>Open loop response for transformed system  from v2 (10 %) to w=T1 and y = T2  where u = Q</vt:lpstr>
      <vt:lpstr>Open loop response for transformed system  from v2 (10 %) to w=T1 and y = T2  where u = Q</vt:lpstr>
      <vt:lpstr>Closed loop simulations </vt:lpstr>
      <vt:lpstr>Problem description. 1 Tanks</vt:lpstr>
      <vt:lpstr>Closed loop simulations </vt:lpstr>
      <vt:lpstr>Closed loop simulations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control of a heated tank</dc:title>
  <dc:creator>Cristina Zotica</dc:creator>
  <cp:lastModifiedBy>Cristina Zotica</cp:lastModifiedBy>
  <cp:revision>80</cp:revision>
  <dcterms:created xsi:type="dcterms:W3CDTF">2020-08-11T11:46:13Z</dcterms:created>
  <dcterms:modified xsi:type="dcterms:W3CDTF">2020-10-01T08:35:41Z</dcterms:modified>
</cp:coreProperties>
</file>