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8" r:id="rId5"/>
    <p:sldId id="263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883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2AB6-811C-4A9A-9541-77BE4E1B3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32312-8DF3-4963-8DD6-E4AF46686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17816-3039-4CD8-B541-D1317585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8CDC-580A-4FE2-9DAB-FBDDC854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4D608-AA92-4A8D-A8EE-7730F154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4E25-2F17-40E5-AF57-CAC1AA37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3310A-CA03-4693-B208-AA43B3342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419F8-2E99-4554-A353-8C47C642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99FD1-B34E-4303-96CC-872A0F69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C09CD-48A2-477B-AF9D-2F7861DC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1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2E34D-692E-4034-BC2D-87A31DF9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E3B06-4E42-465A-8B73-1D43695A9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AC715-B5E5-43D4-AF42-99F4BECA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AFD5D-1B66-4EC9-B845-D69F183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0C90B-C220-4E45-831D-7123C682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15FF-8DF0-4147-A48C-91909B3F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0EB0-246D-4BDB-B7F0-D81FDDD30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E9EDB-A88E-4FDC-AF5A-EABD7B32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62803-2FAA-49E1-8CDC-21E3918A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09D76-1B91-4782-B885-5A70E9B4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4B66-B4B3-47FE-9130-936E6233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FA69-FDDD-4C42-9CD5-52E43E275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DC26D-1E17-444E-9450-13A9286E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AB4CB-0335-4EEB-8F05-131217C6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34461-E45C-4653-9B49-0A29BDC1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9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8832-E041-4178-83C4-4DF2C07C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D2D3F-C13F-4004-A474-BCF5463B9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D7EC8-2D41-4D3C-958A-B2A5CDE9B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0D839-0CC2-4B8E-9176-718093B8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916CA-4A7A-438F-B310-7D1993F7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707BC-4518-487C-B832-80B40C88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7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D43F2-FDB5-4E71-91E7-480415CF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3E56D-DA17-4C01-AF3E-AECA02750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85002-8635-4B93-A749-97C3AAC63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40862-53F3-4FE7-851D-2604EA285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3AC70-C0D8-42C2-ABDA-8FDFF5B1B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2A730-7097-4A40-8C1B-6319C0E0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B3D4E-46A1-4DB0-B794-722DE69A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455CD-0CBE-4B53-BFF1-3749FA1B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6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4C97-252E-4E46-BA7C-D63D0E57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48AB8-B292-4332-A17F-E1C54542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A54C7-2924-4A47-9120-53094E41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388FF-97A8-4463-8EED-B2EA7C37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3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C917A-EF3B-4739-A005-D46FC279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31973-FF4C-4AE0-A390-FD146749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B92C0-51CE-4A44-A995-2E1E0141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B7C0-C80D-48E9-9304-9957FFFC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AC848-D258-4C32-B366-6419412C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12039-C6DD-4702-8994-3129DBC0D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8585E-E943-4FBF-A69A-1E08F718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4A321-921F-4FA9-8E68-DD1B6B3E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D4524-4A9C-4719-98BC-34955883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9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27AD1-97E7-451D-8431-3378B786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8815B-667F-4BCE-BF52-50B909F61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C367F-0DA2-43AE-8154-C997E1397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B7318-C67B-4E2C-8225-037B1B95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EA863-9161-4998-8F42-652ED9A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10ADA-D2C5-41D2-88BC-1DEDF4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4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D0DE90-49E3-4402-8A3F-8816954D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01246-9E9F-4D1E-8434-1090ACBEE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4DC0E-2F65-4907-8BC1-953D1C82B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0787D-20A1-4CC1-AFCF-1FAB39B6BD7A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E018-F1AB-4750-A875-33D251185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A9639-7D75-4D64-8DA0-9F7267FBD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AB37-E197-4F47-9959-0B1556B6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1E7-5D57-452A-9EDA-63D7BD4516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Temperature control of a heated tank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E7C38-7285-4768-A32B-F5619891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890" y="4426256"/>
            <a:ext cx="9144000" cy="1655762"/>
          </a:xfrm>
        </p:spPr>
        <p:txBody>
          <a:bodyPr/>
          <a:lstStyle/>
          <a:p>
            <a:r>
              <a:rPr lang="en-US" dirty="0"/>
              <a:t>case study for input transformations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4887D-4E13-420A-95A9-67887F48C88C}"/>
              </a:ext>
            </a:extLst>
          </p:cNvPr>
          <p:cNvSpPr txBox="1"/>
          <p:nvPr/>
        </p:nvSpPr>
        <p:spPr>
          <a:xfrm>
            <a:off x="5125673" y="5897352"/>
            <a:ext cx="239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377429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2F20-50DF-41F9-BF68-A9C56C9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description. 1 Tanks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D3E93B-7A2B-448E-80ED-BF0D382D5C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18715" y="4507738"/>
            <a:ext cx="2472732" cy="1740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Variables definition</a:t>
            </a:r>
          </a:p>
          <a:p>
            <a:pPr lvl="1"/>
            <a:r>
              <a:rPr lang="en-US" sz="1800" dirty="0"/>
              <a:t>x = y = T1                              </a:t>
            </a:r>
          </a:p>
          <a:p>
            <a:pPr lvl="1"/>
            <a:r>
              <a:rPr lang="en-US" sz="1800" dirty="0"/>
              <a:t>u = q or Q         </a:t>
            </a:r>
          </a:p>
          <a:p>
            <a:pPr lvl="1"/>
            <a:r>
              <a:rPr lang="en-US" sz="1800" dirty="0"/>
              <a:t>d = [T0, Q or q]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08B46B8E-3630-48A9-A429-3CDC71CE8D49}"/>
              </a:ext>
            </a:extLst>
          </p:cNvPr>
          <p:cNvCxnSpPr>
            <a:cxnSpLocks/>
          </p:cNvCxnSpPr>
          <p:nvPr/>
        </p:nvCxnSpPr>
        <p:spPr>
          <a:xfrm>
            <a:off x="495047" y="1996966"/>
            <a:ext cx="1410929" cy="39329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696D5DA3-B04A-4CCA-B903-8B929EE4DAA8}"/>
              </a:ext>
            </a:extLst>
          </p:cNvPr>
          <p:cNvCxnSpPr>
            <a:cxnSpLocks/>
          </p:cNvCxnSpPr>
          <p:nvPr/>
        </p:nvCxnSpPr>
        <p:spPr>
          <a:xfrm>
            <a:off x="2338295" y="2750238"/>
            <a:ext cx="893315" cy="157071"/>
          </a:xfrm>
          <a:prstGeom prst="bentConnector3">
            <a:avLst>
              <a:gd name="adj1" fmla="val 99474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11EF98-E854-4DCF-8BA8-BC10A9FC004F}"/>
              </a:ext>
            </a:extLst>
          </p:cNvPr>
          <p:cNvGrpSpPr/>
          <p:nvPr/>
        </p:nvGrpSpPr>
        <p:grpSpPr>
          <a:xfrm>
            <a:off x="1311000" y="2279520"/>
            <a:ext cx="1029069" cy="627789"/>
            <a:chOff x="1039761" y="1396181"/>
            <a:chExt cx="997974" cy="110612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8E4B7A5-B345-4504-9505-2647F0D49283}"/>
                </a:ext>
              </a:extLst>
            </p:cNvPr>
            <p:cNvCxnSpPr/>
            <p:nvPr/>
          </p:nvCxnSpPr>
          <p:spPr>
            <a:xfrm>
              <a:off x="1039761" y="1396181"/>
              <a:ext cx="0" cy="11061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E1199A-6411-4B7B-8D54-56E20105D037}"/>
                </a:ext>
              </a:extLst>
            </p:cNvPr>
            <p:cNvCxnSpPr/>
            <p:nvPr/>
          </p:nvCxnSpPr>
          <p:spPr>
            <a:xfrm>
              <a:off x="2037735" y="1396181"/>
              <a:ext cx="0" cy="11061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B8226FC-E504-4209-88E1-9CC1B6215A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9762" y="2502309"/>
              <a:ext cx="99797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BEB3E79-EAAA-41B6-8B67-55548535909B}"/>
                </a:ext>
              </a:extLst>
            </p:cNvPr>
            <p:cNvSpPr/>
            <p:nvPr/>
          </p:nvSpPr>
          <p:spPr>
            <a:xfrm>
              <a:off x="1040130" y="1729740"/>
              <a:ext cx="994410" cy="76200"/>
            </a:xfrm>
            <a:custGeom>
              <a:avLst/>
              <a:gdLst>
                <a:gd name="connsiteX0" fmla="*/ 0 w 994410"/>
                <a:gd name="connsiteY0" fmla="*/ 76200 h 76200"/>
                <a:gd name="connsiteX1" fmla="*/ 102870 w 994410"/>
                <a:gd name="connsiteY1" fmla="*/ 3810 h 76200"/>
                <a:gd name="connsiteX2" fmla="*/ 255270 w 994410"/>
                <a:gd name="connsiteY2" fmla="*/ 68580 h 76200"/>
                <a:gd name="connsiteX3" fmla="*/ 377190 w 994410"/>
                <a:gd name="connsiteY3" fmla="*/ 7620 h 76200"/>
                <a:gd name="connsiteX4" fmla="*/ 567690 w 994410"/>
                <a:gd name="connsiteY4" fmla="*/ 60960 h 76200"/>
                <a:gd name="connsiteX5" fmla="*/ 685800 w 994410"/>
                <a:gd name="connsiteY5" fmla="*/ 19050 h 76200"/>
                <a:gd name="connsiteX6" fmla="*/ 853440 w 994410"/>
                <a:gd name="connsiteY6" fmla="*/ 45720 h 76200"/>
                <a:gd name="connsiteX7" fmla="*/ 994410 w 994410"/>
                <a:gd name="connsiteY7" fmla="*/ 0 h 76200"/>
                <a:gd name="connsiteX8" fmla="*/ 994410 w 994410"/>
                <a:gd name="connsiteY8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410" h="76200">
                  <a:moveTo>
                    <a:pt x="0" y="76200"/>
                  </a:moveTo>
                  <a:cubicBezTo>
                    <a:pt x="30162" y="40640"/>
                    <a:pt x="60325" y="5080"/>
                    <a:pt x="102870" y="3810"/>
                  </a:cubicBezTo>
                  <a:cubicBezTo>
                    <a:pt x="145415" y="2540"/>
                    <a:pt x="209550" y="67945"/>
                    <a:pt x="255270" y="68580"/>
                  </a:cubicBezTo>
                  <a:cubicBezTo>
                    <a:pt x="300990" y="69215"/>
                    <a:pt x="325120" y="8890"/>
                    <a:pt x="377190" y="7620"/>
                  </a:cubicBezTo>
                  <a:cubicBezTo>
                    <a:pt x="429260" y="6350"/>
                    <a:pt x="516255" y="59055"/>
                    <a:pt x="567690" y="60960"/>
                  </a:cubicBezTo>
                  <a:cubicBezTo>
                    <a:pt x="619125" y="62865"/>
                    <a:pt x="638175" y="21590"/>
                    <a:pt x="685800" y="19050"/>
                  </a:cubicBezTo>
                  <a:cubicBezTo>
                    <a:pt x="733425" y="16510"/>
                    <a:pt x="802005" y="48895"/>
                    <a:pt x="853440" y="45720"/>
                  </a:cubicBezTo>
                  <a:cubicBezTo>
                    <a:pt x="904875" y="42545"/>
                    <a:pt x="994410" y="0"/>
                    <a:pt x="994410" y="0"/>
                  </a:cubicBezTo>
                  <a:lnTo>
                    <a:pt x="994410" y="0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C47AA6-0675-4D90-9144-B9B421534F9D}"/>
              </a:ext>
            </a:extLst>
          </p:cNvPr>
          <p:cNvGrpSpPr/>
          <p:nvPr/>
        </p:nvGrpSpPr>
        <p:grpSpPr>
          <a:xfrm rot="10800000">
            <a:off x="1383615" y="2693233"/>
            <a:ext cx="212761" cy="655749"/>
            <a:chOff x="1227745" y="2419322"/>
            <a:chExt cx="217047" cy="44687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7BD4504-19B3-4356-9903-6AF778F90ADB}"/>
                </a:ext>
              </a:extLst>
            </p:cNvPr>
            <p:cNvCxnSpPr/>
            <p:nvPr/>
          </p:nvCxnSpPr>
          <p:spPr>
            <a:xfrm>
              <a:off x="1227745" y="2419322"/>
              <a:ext cx="0" cy="4398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5F4B279-B84A-46F1-AA3F-33735802F163}"/>
                </a:ext>
              </a:extLst>
            </p:cNvPr>
            <p:cNvCxnSpPr/>
            <p:nvPr/>
          </p:nvCxnSpPr>
          <p:spPr>
            <a:xfrm flipV="1">
              <a:off x="1227745" y="2560292"/>
              <a:ext cx="110490" cy="2989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BB299A9-1AC0-4351-AF1B-44865CDB2304}"/>
                </a:ext>
              </a:extLst>
            </p:cNvPr>
            <p:cNvCxnSpPr>
              <a:cxnSpLocks/>
            </p:cNvCxnSpPr>
            <p:nvPr/>
          </p:nvCxnSpPr>
          <p:spPr>
            <a:xfrm>
              <a:off x="1334302" y="2560292"/>
              <a:ext cx="110490" cy="2989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FEDBD9E-B54F-4125-A7C5-045A6823A436}"/>
                </a:ext>
              </a:extLst>
            </p:cNvPr>
            <p:cNvCxnSpPr/>
            <p:nvPr/>
          </p:nvCxnSpPr>
          <p:spPr>
            <a:xfrm>
              <a:off x="1444792" y="2426327"/>
              <a:ext cx="0" cy="43987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C5A7B37-7822-4104-BA23-C79665C75B17}"/>
              </a:ext>
            </a:extLst>
          </p:cNvPr>
          <p:cNvSpPr txBox="1"/>
          <p:nvPr/>
        </p:nvSpPr>
        <p:spPr>
          <a:xfrm>
            <a:off x="1736250" y="253797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B134B7-41BB-403D-A202-4D5736AA8643}"/>
              </a:ext>
            </a:extLst>
          </p:cNvPr>
          <p:cNvSpPr txBox="1"/>
          <p:nvPr/>
        </p:nvSpPr>
        <p:spPr>
          <a:xfrm>
            <a:off x="2421274" y="2446494"/>
            <a:ext cx="222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T1=50 C, q=0.01 m3/s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28F3A0D-4B0B-4B51-BCF2-2F7D86D03E84}"/>
              </a:ext>
            </a:extLst>
          </p:cNvPr>
          <p:cNvSpPr txBox="1"/>
          <p:nvPr/>
        </p:nvSpPr>
        <p:spPr>
          <a:xfrm>
            <a:off x="1591749" y="3015820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= 1672 kW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C327D03F-9592-42E6-8424-3AE913BAE84D}"/>
              </a:ext>
            </a:extLst>
          </p:cNvPr>
          <p:cNvSpPr txBox="1">
            <a:spLocks/>
          </p:cNvSpPr>
          <p:nvPr/>
        </p:nvSpPr>
        <p:spPr>
          <a:xfrm>
            <a:off x="8122943" y="1311022"/>
            <a:ext cx="3848984" cy="3035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Nomenclature</a:t>
            </a:r>
          </a:p>
          <a:p>
            <a:r>
              <a:rPr lang="en-US" sz="1800" dirty="0"/>
              <a:t>T0 = temperature of inlet flow</a:t>
            </a:r>
          </a:p>
          <a:p>
            <a:r>
              <a:rPr lang="en-US" sz="1800" dirty="0"/>
              <a:t>T1 = temperature of tank 1</a:t>
            </a:r>
          </a:p>
          <a:p>
            <a:r>
              <a:rPr lang="en-US" sz="1800" dirty="0"/>
              <a:t>Td = temperature of flow </a:t>
            </a:r>
            <a:r>
              <a:rPr lang="en-US" sz="1800" dirty="0" err="1"/>
              <a:t>qd</a:t>
            </a:r>
            <a:endParaRPr lang="en-US" sz="1800" dirty="0"/>
          </a:p>
          <a:p>
            <a:r>
              <a:rPr lang="en-US" sz="1800" dirty="0"/>
              <a:t>q  = inlet flow</a:t>
            </a:r>
          </a:p>
          <a:p>
            <a:r>
              <a:rPr lang="en-US" sz="1800" dirty="0"/>
              <a:t>Q  = heat rate</a:t>
            </a:r>
          </a:p>
          <a:p>
            <a:r>
              <a:rPr lang="en-US" sz="1800" dirty="0"/>
              <a:t>V1 = volume of tank 1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EB8DEDD8-70CE-4979-B19F-31F0FC1BD6F8}"/>
              </a:ext>
            </a:extLst>
          </p:cNvPr>
          <p:cNvSpPr txBox="1">
            <a:spLocks/>
          </p:cNvSpPr>
          <p:nvPr/>
        </p:nvSpPr>
        <p:spPr>
          <a:xfrm>
            <a:off x="0" y="3654605"/>
            <a:ext cx="7878617" cy="853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Control objective</a:t>
            </a:r>
            <a:r>
              <a:rPr lang="en-US" dirty="0"/>
              <a:t>: control the temperature in tank 1 (T2)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                                 by manipulating either the flow (q) or heat rate (Q)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FF157F-B791-4F88-B51C-3E8C9DA1F3F7}"/>
              </a:ext>
            </a:extLst>
          </p:cNvPr>
          <p:cNvGrpSpPr/>
          <p:nvPr/>
        </p:nvGrpSpPr>
        <p:grpSpPr>
          <a:xfrm>
            <a:off x="662940" y="1996966"/>
            <a:ext cx="137160" cy="0"/>
            <a:chOff x="3482340" y="1932623"/>
            <a:chExt cx="137160" cy="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41CFB2B-3910-4920-94E9-24DC3474F624}"/>
                </a:ext>
              </a:extLst>
            </p:cNvPr>
            <p:cNvCxnSpPr>
              <a:cxnSpLocks/>
            </p:cNvCxnSpPr>
            <p:nvPr/>
          </p:nvCxnSpPr>
          <p:spPr>
            <a:xfrm>
              <a:off x="3482340" y="1932623"/>
              <a:ext cx="72390" cy="0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8179DEC-A9CD-405C-AF30-A6D8B3FB17C3}"/>
                </a:ext>
              </a:extLst>
            </p:cNvPr>
            <p:cNvCxnSpPr>
              <a:cxnSpLocks/>
            </p:cNvCxnSpPr>
            <p:nvPr/>
          </p:nvCxnSpPr>
          <p:spPr>
            <a:xfrm>
              <a:off x="3547110" y="1932623"/>
              <a:ext cx="72390" cy="0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1C2AE3A-E885-4962-A10B-576695C25A18}"/>
              </a:ext>
            </a:extLst>
          </p:cNvPr>
          <p:cNvSpPr txBox="1"/>
          <p:nvPr/>
        </p:nvSpPr>
        <p:spPr>
          <a:xfrm>
            <a:off x="910187" y="169068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T0 = 10 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3C9DD0-7211-45DC-9489-D5D9D1220619}"/>
              </a:ext>
            </a:extLst>
          </p:cNvPr>
          <p:cNvSpPr txBox="1"/>
          <p:nvPr/>
        </p:nvSpPr>
        <p:spPr>
          <a:xfrm>
            <a:off x="286506" y="2020925"/>
            <a:ext cx="146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= 0.01 m3/s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24D233A-D1BE-4999-9464-D4B4219890C6}"/>
              </a:ext>
            </a:extLst>
          </p:cNvPr>
          <p:cNvGrpSpPr/>
          <p:nvPr/>
        </p:nvGrpSpPr>
        <p:grpSpPr>
          <a:xfrm rot="5400000">
            <a:off x="1532083" y="3198077"/>
            <a:ext cx="137160" cy="0"/>
            <a:chOff x="3482340" y="1932623"/>
            <a:chExt cx="137160" cy="0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2263F959-7CF7-439F-9CED-581C6AD04585}"/>
                </a:ext>
              </a:extLst>
            </p:cNvPr>
            <p:cNvCxnSpPr>
              <a:cxnSpLocks/>
            </p:cNvCxnSpPr>
            <p:nvPr/>
          </p:nvCxnSpPr>
          <p:spPr>
            <a:xfrm>
              <a:off x="3482340" y="1932623"/>
              <a:ext cx="7239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1D4902F0-AAA2-49EF-AEA3-DDFC0677BD09}"/>
                </a:ext>
              </a:extLst>
            </p:cNvPr>
            <p:cNvCxnSpPr>
              <a:cxnSpLocks/>
            </p:cNvCxnSpPr>
            <p:nvPr/>
          </p:nvCxnSpPr>
          <p:spPr>
            <a:xfrm>
              <a:off x="3547110" y="1932623"/>
              <a:ext cx="7239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6E9C0214-7CD1-4A9F-B5FB-5F4A21ADCEC1}"/>
              </a:ext>
            </a:extLst>
          </p:cNvPr>
          <p:cNvSpPr txBox="1">
            <a:spLocks/>
          </p:cNvSpPr>
          <p:nvPr/>
        </p:nvSpPr>
        <p:spPr>
          <a:xfrm>
            <a:off x="-1" y="4603051"/>
            <a:ext cx="7878617" cy="2254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Case studies: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static transformation (v0)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linear transformation (</a:t>
            </a:r>
            <a:r>
              <a:rPr lang="en-US" dirty="0" err="1"/>
              <a:t>vL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linear transformation with steady-state gain of 1 (vL0)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integrating transformation (</a:t>
            </a:r>
            <a:r>
              <a:rPr lang="en-US" dirty="0" err="1"/>
              <a:t>vI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/>
              <a:t>original nonlinear system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EF5B11-FB33-4AD9-BA7C-95CC63EE8996}"/>
              </a:ext>
            </a:extLst>
          </p:cNvPr>
          <p:cNvSpPr/>
          <p:nvPr/>
        </p:nvSpPr>
        <p:spPr>
          <a:xfrm>
            <a:off x="4544870" y="4771349"/>
            <a:ext cx="3102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See transformation theory doc </a:t>
            </a:r>
          </a:p>
          <a:p>
            <a:r>
              <a:rPr lang="en-US" dirty="0">
                <a:solidFill>
                  <a:srgbClr val="FF6600"/>
                </a:solidFill>
              </a:rPr>
              <a:t>for model and equations for</a:t>
            </a:r>
          </a:p>
          <a:p>
            <a:r>
              <a:rPr lang="en-US" dirty="0">
                <a:solidFill>
                  <a:srgbClr val="FF6600"/>
                </a:solidFill>
              </a:rPr>
              <a:t>input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18566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2D39-A042-4836-9E87-F5AF0B5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621302" cy="1325563"/>
          </a:xfrm>
        </p:spPr>
        <p:txBody>
          <a:bodyPr/>
          <a:lstStyle/>
          <a:p>
            <a:r>
              <a:rPr lang="en-US" dirty="0"/>
              <a:t>Closed loop simulations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D89B8-4E04-47C2-A3F8-ACFA2CDF5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43474"/>
            <a:ext cx="5157787" cy="823912"/>
          </a:xfrm>
        </p:spPr>
        <p:txBody>
          <a:bodyPr/>
          <a:lstStyle/>
          <a:p>
            <a:r>
              <a:rPr lang="en-US" dirty="0"/>
              <a:t>u=q (inflow)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529CD-FE74-4F49-B0B3-23C0D08A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53498"/>
            <a:ext cx="5183188" cy="823912"/>
          </a:xfrm>
        </p:spPr>
        <p:txBody>
          <a:bodyPr/>
          <a:lstStyle/>
          <a:p>
            <a:r>
              <a:rPr lang="en-US" dirty="0"/>
              <a:t>u=Q (heat rate)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1384-D1F3-42B6-9114-F30F92A88B03}"/>
              </a:ext>
            </a:extLst>
          </p:cNvPr>
          <p:cNvSpPr txBox="1"/>
          <p:nvPr/>
        </p:nvSpPr>
        <p:spPr>
          <a:xfrm>
            <a:off x="7887956" y="365125"/>
            <a:ext cx="354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Ts: 50-&gt;40              at t = 100 s</a:t>
            </a:r>
          </a:p>
          <a:p>
            <a:r>
              <a:rPr lang="en-US" dirty="0"/>
              <a:t>2. T0: 10-&gt;25              at t = 1000 s</a:t>
            </a:r>
          </a:p>
          <a:p>
            <a:r>
              <a:rPr lang="en-US" dirty="0"/>
              <a:t>3. Q or q (d): -&gt; 50 % at t = 2000 s</a:t>
            </a:r>
          </a:p>
          <a:p>
            <a:r>
              <a:rPr lang="en-US" dirty="0"/>
              <a:t>4. Ts: 40-&gt;50               at t = 3000 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D7342-8925-470B-B957-AA1060B75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21" y="1767386"/>
            <a:ext cx="5043979" cy="4880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6D9F2-98DE-43E2-9682-5121B2ED4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965" y="1767386"/>
            <a:ext cx="5265323" cy="50947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93A74E-1F2F-454C-B9DD-44B2A135DE72}"/>
              </a:ext>
            </a:extLst>
          </p:cNvPr>
          <p:cNvSpPr txBox="1"/>
          <p:nvPr/>
        </p:nvSpPr>
        <p:spPr>
          <a:xfrm>
            <a:off x="4916564" y="6169709"/>
            <a:ext cx="215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v&lt;T0 = &gt; singularity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F00CC9-E776-406C-8B8B-CB695110AA7D}"/>
              </a:ext>
            </a:extLst>
          </p:cNvPr>
          <p:cNvSpPr txBox="1"/>
          <p:nvPr/>
        </p:nvSpPr>
        <p:spPr>
          <a:xfrm>
            <a:off x="777820" y="210024"/>
            <a:ext cx="264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exact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87359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2D39-A042-4836-9E87-F5AF0B5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621302" cy="1325563"/>
          </a:xfrm>
        </p:spPr>
        <p:txBody>
          <a:bodyPr/>
          <a:lstStyle/>
          <a:p>
            <a:r>
              <a:rPr lang="en-US" dirty="0"/>
              <a:t>Closed loop simulations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D89B8-4E04-47C2-A3F8-ACFA2CDF5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43474"/>
            <a:ext cx="5157787" cy="823912"/>
          </a:xfrm>
        </p:spPr>
        <p:txBody>
          <a:bodyPr/>
          <a:lstStyle/>
          <a:p>
            <a:r>
              <a:rPr lang="en-US" dirty="0"/>
              <a:t>u=q (inflow)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529CD-FE74-4F49-B0B3-23C0D08A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53498"/>
            <a:ext cx="5183188" cy="823912"/>
          </a:xfrm>
        </p:spPr>
        <p:txBody>
          <a:bodyPr/>
          <a:lstStyle/>
          <a:p>
            <a:r>
              <a:rPr lang="en-US" dirty="0"/>
              <a:t>u=Q (heat rate)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1384-D1F3-42B6-9114-F30F92A88B03}"/>
              </a:ext>
            </a:extLst>
          </p:cNvPr>
          <p:cNvSpPr txBox="1"/>
          <p:nvPr/>
        </p:nvSpPr>
        <p:spPr>
          <a:xfrm>
            <a:off x="7887956" y="365125"/>
            <a:ext cx="354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Ts: 50-&gt;40              at t = 100 s</a:t>
            </a:r>
          </a:p>
          <a:p>
            <a:r>
              <a:rPr lang="en-US" dirty="0"/>
              <a:t>2. T0: 10-&gt;25              at t = 1000 s</a:t>
            </a:r>
          </a:p>
          <a:p>
            <a:r>
              <a:rPr lang="en-US" dirty="0"/>
              <a:t>3. Q or q (d): -&gt; 50 % at t = 2000 s</a:t>
            </a:r>
          </a:p>
          <a:p>
            <a:r>
              <a:rPr lang="en-US" dirty="0"/>
              <a:t>4. Ts: 40-&gt;50               at t = 3000 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8F1D81-4DA8-47EE-8631-98FBE4DF5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1" y="1761017"/>
            <a:ext cx="4719484" cy="5162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FE7474-EEF4-4021-93B5-35319B990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13" y="1690688"/>
            <a:ext cx="4719485" cy="51623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448E67-876E-43A2-B562-DFF758984067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944880" y="5914526"/>
            <a:ext cx="3737554" cy="428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E576FB-21A9-42E4-8776-66835190E0A7}"/>
              </a:ext>
            </a:extLst>
          </p:cNvPr>
          <p:cNvSpPr txBox="1"/>
          <p:nvPr/>
        </p:nvSpPr>
        <p:spPr>
          <a:xfrm>
            <a:off x="4682434" y="6019474"/>
            <a:ext cx="215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boundary constraint for v0 = T0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09E6DA-CB12-48F5-AC97-D80044F90C3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838104" y="5863089"/>
            <a:ext cx="855405" cy="4795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9EFB3F-8C8E-46DC-8BDC-1A833E06DAB3}"/>
              </a:ext>
            </a:extLst>
          </p:cNvPr>
          <p:cNvSpPr txBox="1"/>
          <p:nvPr/>
        </p:nvSpPr>
        <p:spPr>
          <a:xfrm>
            <a:off x="777820" y="210024"/>
            <a:ext cx="264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exact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9964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2D39-A042-4836-9E87-F5AF0B5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621302" cy="1325563"/>
          </a:xfrm>
        </p:spPr>
        <p:txBody>
          <a:bodyPr/>
          <a:lstStyle/>
          <a:p>
            <a:r>
              <a:rPr lang="en-US" dirty="0"/>
              <a:t>Closed loop simulations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D89B8-4E04-47C2-A3F8-ACFA2CDF5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943474"/>
            <a:ext cx="5157787" cy="823912"/>
          </a:xfrm>
        </p:spPr>
        <p:txBody>
          <a:bodyPr/>
          <a:lstStyle/>
          <a:p>
            <a:r>
              <a:rPr lang="en-US" dirty="0"/>
              <a:t>u=q (inflow)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529CD-FE74-4F49-B0B3-23C0D08A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53498"/>
            <a:ext cx="5183188" cy="823912"/>
          </a:xfrm>
        </p:spPr>
        <p:txBody>
          <a:bodyPr/>
          <a:lstStyle/>
          <a:p>
            <a:r>
              <a:rPr lang="en-US" dirty="0"/>
              <a:t>u=Q (heat rate)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1384-D1F3-42B6-9114-F30F92A88B03}"/>
              </a:ext>
            </a:extLst>
          </p:cNvPr>
          <p:cNvSpPr txBox="1"/>
          <p:nvPr/>
        </p:nvSpPr>
        <p:spPr>
          <a:xfrm>
            <a:off x="7887956" y="365125"/>
            <a:ext cx="354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Ts: 50-&gt;40              at t = 100 s</a:t>
            </a:r>
          </a:p>
          <a:p>
            <a:r>
              <a:rPr lang="en-US" dirty="0"/>
              <a:t>2. T0: 10-&gt;25              at t = 1000 s</a:t>
            </a:r>
          </a:p>
          <a:p>
            <a:r>
              <a:rPr lang="en-US" dirty="0"/>
              <a:t>3. Q or q (d): -&gt; 50 % at t = 2000 s</a:t>
            </a:r>
          </a:p>
          <a:p>
            <a:r>
              <a:rPr lang="en-US" dirty="0"/>
              <a:t>4. Ts: 40-&gt;50               at t = 3000 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E3DA5-59D1-45EF-A68E-58A429ECE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1" y="1565454"/>
            <a:ext cx="4717897" cy="5160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3E67C-4512-4269-85C4-7E07AC6B8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405" y="1785215"/>
            <a:ext cx="4461875" cy="4880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DB6048-2C46-4CE8-9F1D-DE3A7BBAD23C}"/>
              </a:ext>
            </a:extLst>
          </p:cNvPr>
          <p:cNvSpPr txBox="1"/>
          <p:nvPr/>
        </p:nvSpPr>
        <p:spPr>
          <a:xfrm>
            <a:off x="5358580" y="2615380"/>
            <a:ext cx="159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speed up response for vL0 twice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CC0760-1CD3-41FC-B557-43869DFCAC96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972766" y="5863089"/>
            <a:ext cx="3709668" cy="4795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15A6DC-E90E-41D0-9403-C0ACA3E8DEA5}"/>
              </a:ext>
            </a:extLst>
          </p:cNvPr>
          <p:cNvSpPr txBox="1"/>
          <p:nvPr/>
        </p:nvSpPr>
        <p:spPr>
          <a:xfrm>
            <a:off x="4682434" y="6019474"/>
            <a:ext cx="215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boundary constraint for v0 = T0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12573E-C295-4293-BDF3-160F4065C1E3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838104" y="5863089"/>
            <a:ext cx="855405" cy="4795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3AB49C-7E22-44E9-93D1-EFF3102D6959}"/>
              </a:ext>
            </a:extLst>
          </p:cNvPr>
          <p:cNvSpPr txBox="1"/>
          <p:nvPr/>
        </p:nvSpPr>
        <p:spPr>
          <a:xfrm>
            <a:off x="777820" y="210024"/>
            <a:ext cx="2646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exact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93297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Temperature control of a heated tank</vt:lpstr>
      <vt:lpstr>Problem description. 1 Tanks</vt:lpstr>
      <vt:lpstr>Closed loop simulations </vt:lpstr>
      <vt:lpstr>Closed loop simulations </vt:lpstr>
      <vt:lpstr>Closed loop simulations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control of a heated tank</dc:title>
  <dc:creator>Cristina Zotica</dc:creator>
  <cp:lastModifiedBy>Cristina Zotica</cp:lastModifiedBy>
  <cp:revision>16</cp:revision>
  <dcterms:created xsi:type="dcterms:W3CDTF">2020-08-11T11:46:13Z</dcterms:created>
  <dcterms:modified xsi:type="dcterms:W3CDTF">2021-12-26T10:38:45Z</dcterms:modified>
</cp:coreProperties>
</file>