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258" r:id="rId4"/>
    <p:sldId id="263" r:id="rId5"/>
    <p:sldId id="259" r:id="rId6"/>
    <p:sldId id="260" r:id="rId7"/>
    <p:sldId id="262" r:id="rId8"/>
  </p:sldIdLst>
  <p:sldSz cx="12192000" cy="6858000"/>
  <p:notesSz cx="6858000" cy="9144000"/>
  <p:defaultTextStyle>
    <a:defPPr>
      <a:defRPr lang="nb-N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80" autoAdjust="0"/>
    <p:restoredTop sz="94660"/>
  </p:normalViewPr>
  <p:slideViewPr>
    <p:cSldViewPr snapToGrid="0">
      <p:cViewPr varScale="1">
        <p:scale>
          <a:sx n="78" d="100"/>
          <a:sy n="78" d="100"/>
        </p:scale>
        <p:origin x="77" y="42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E12AB6-811C-4A9A-9541-77BE4E1B31D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8032312-8DF3-4963-8DD6-E4AF46686BA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8717816-3039-4CD8-B541-D13175859E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70787D-20A1-4CC1-AFCF-1FAB39B6BD7A}" type="datetimeFigureOut">
              <a:rPr lang="en-US" smtClean="0"/>
              <a:t>8/12/2020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3658CDC-580A-4FE2-9DAB-FBDDC85458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CB4D608-AA92-4A8D-A8EE-7730F15486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91AB37-E197-4F47-9959-0B1556B64A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13696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E14E25-2F17-40E5-AF57-CAC1AA371D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253310A-CA03-4693-B208-AA43B334207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DC419F8-2E99-4554-A353-8C47C642BB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70787D-20A1-4CC1-AFCF-1FAB39B6BD7A}" type="datetimeFigureOut">
              <a:rPr lang="en-US" smtClean="0"/>
              <a:t>8/12/2020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A899FD1-B34E-4303-96CC-872A0F691D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A4C09CD-48A2-477B-AF9D-2F7861DC83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91AB37-E197-4F47-9959-0B1556B64A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47182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272E34D-692E-4034-BC2D-87A31DF907A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ECE3B06-4E42-465A-8B73-1D43695A963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E4AC715-B5E5-43D4-AF42-99F4BECA5B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70787D-20A1-4CC1-AFCF-1FAB39B6BD7A}" type="datetimeFigureOut">
              <a:rPr lang="en-US" smtClean="0"/>
              <a:t>8/12/2020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BFAFD5D-1B66-4EC9-B845-D69F183A23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1B0C90B-C220-4E45-831D-7123C682DA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91AB37-E197-4F47-9959-0B1556B64A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63352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CC15FF-8DF0-4147-A48C-91909B3FB0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42A0EB0-246D-4BDB-B7F0-D81FDDD3005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1AE9EDB-A88E-4FDC-AF5A-EABD7B329E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70787D-20A1-4CC1-AFCF-1FAB39B6BD7A}" type="datetimeFigureOut">
              <a:rPr lang="en-US" smtClean="0"/>
              <a:t>8/12/2020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0E62803-2FAA-49E1-8CDC-21E3918A6C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7009D76-1B91-4782-B885-5A70E9B455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91AB37-E197-4F47-9959-0B1556B64A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02356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0D4B66-B4B3-47FE-9130-936E6233A7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89BFA69-FDDD-4C42-9CD5-52E43E275F3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0DDC26D-1E17-444E-9450-13A9286E28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70787D-20A1-4CC1-AFCF-1FAB39B6BD7A}" type="datetimeFigureOut">
              <a:rPr lang="en-US" smtClean="0"/>
              <a:t>8/12/2020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67AB4CB-0335-4EEB-8F05-131217C6B3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7934461-E45C-4653-9B49-0A29BDC1BC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91AB37-E197-4F47-9959-0B1556B64A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68958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4F8832-E041-4178-83C4-4DF2C07CB6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EBD2D3F-C13F-4004-A474-BCF5463B9EB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06D7EC8-2D41-4D3C-958A-B2A5CDE9BEC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2F0D839-0CC2-4B8E-9176-718093B8A8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70787D-20A1-4CC1-AFCF-1FAB39B6BD7A}" type="datetimeFigureOut">
              <a:rPr lang="en-US" smtClean="0"/>
              <a:t>8/12/2020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05916CA-4A7A-438F-B310-7D1993F7B5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64707BC-4518-487C-B832-80B40C883F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91AB37-E197-4F47-9959-0B1556B64A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97729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2D43F2-FDB5-4E71-91E7-480415CF7D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B3E56D-DA17-4C01-AF3E-AECA027503F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8C85002-8635-4B93-A749-97C3AAC6340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1D40862-53F3-4FE7-851D-2604EA285B0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393AC70-C0D8-42C2-ABDA-8FDFF5B1BDA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DB2A730-7097-4A40-8C1B-6319C0E021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70787D-20A1-4CC1-AFCF-1FAB39B6BD7A}" type="datetimeFigureOut">
              <a:rPr lang="en-US" smtClean="0"/>
              <a:t>8/12/2020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93B3D4E-46A1-4DB0-B794-722DE69A4A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49455CD-0CBE-4B53-BFF1-3749FA1BBC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91AB37-E197-4F47-9959-0B1556B64A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33694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094C97-252E-4E46-BA7C-D63D0E5739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0C48AB8-B292-4332-A17F-E1C5454266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70787D-20A1-4CC1-AFCF-1FAB39B6BD7A}" type="datetimeFigureOut">
              <a:rPr lang="en-US" smtClean="0"/>
              <a:t>8/12/2020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52A54C7-2924-4A47-9120-53094E4106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36388FF-97A8-4463-8EED-B2EA7C3792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91AB37-E197-4F47-9959-0B1556B64A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07337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B6C917A-EF3B-4739-A005-D46FC27972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70787D-20A1-4CC1-AFCF-1FAB39B6BD7A}" type="datetimeFigureOut">
              <a:rPr lang="en-US" smtClean="0"/>
              <a:t>8/12/2020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DA31973-FF4C-4AE0-A390-FD1467492A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A0B92C0-51CE-4A44-A995-2E1E0141DC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91AB37-E197-4F47-9959-0B1556B64A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5208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35B7C0-C80D-48E9-9304-9957FFFC1D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DAC848-D258-4C32-B366-6419412CACA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EF12039-C6DD-4702-8994-3129DBC0D45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268585E-E943-4FBF-A69A-1E08F718CB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70787D-20A1-4CC1-AFCF-1FAB39B6BD7A}" type="datetimeFigureOut">
              <a:rPr lang="en-US" smtClean="0"/>
              <a:t>8/12/2020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024A321-921F-4FA9-8E68-DD1B6B3E14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8D4524-4A9C-4719-98BC-34955883DC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91AB37-E197-4F47-9959-0B1556B64A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99951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927AD1-97E7-451D-8431-3378B786DC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BE8815B-667F-4BCE-BF52-50B909F61DD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C7C367F-0DA2-43AE-8154-C997E139712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9DB7318-C67B-4E2C-8225-037B1B9500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70787D-20A1-4CC1-AFCF-1FAB39B6BD7A}" type="datetimeFigureOut">
              <a:rPr lang="en-US" smtClean="0"/>
              <a:t>8/12/2020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16EA863-9161-4998-8F42-652ED9A529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D010ADA-D2C5-41D2-88BC-1DEDF4CA06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91AB37-E197-4F47-9959-0B1556B64A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38408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7D0DE90-49E3-4402-8A3F-8816954DF0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D001246-9E9F-4D1E-8434-1090ACBEE51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44DC0E-2F65-4907-8BC1-953D1C82BAB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70787D-20A1-4CC1-AFCF-1FAB39B6BD7A}" type="datetimeFigureOut">
              <a:rPr lang="en-US" smtClean="0"/>
              <a:t>8/12/2020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82E018-F1AB-4750-A875-33D251185B9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9A9639-7D75-4D64-8DA0-9F7267FBDCC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91AB37-E197-4F47-9959-0B1556B64A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9101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b-N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BD71E7-5D57-452A-9EDA-63D7BD45164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Temperature control of a heated tank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91E7C38-7285-4768-A32B-F5619891063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607890" y="4426256"/>
            <a:ext cx="9144000" cy="1655762"/>
          </a:xfrm>
        </p:spPr>
        <p:txBody>
          <a:bodyPr/>
          <a:lstStyle/>
          <a:p>
            <a:r>
              <a:rPr lang="en-US" dirty="0"/>
              <a:t>case study for input transformations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094887D-4E13-420A-95A9-67887F48C88C}"/>
              </a:ext>
            </a:extLst>
          </p:cNvPr>
          <p:cNvSpPr txBox="1"/>
          <p:nvPr/>
        </p:nvSpPr>
        <p:spPr>
          <a:xfrm>
            <a:off x="5125673" y="5897352"/>
            <a:ext cx="23992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August 2020</a:t>
            </a:r>
          </a:p>
        </p:txBody>
      </p:sp>
    </p:spTree>
    <p:extLst>
      <p:ext uri="{BB962C8B-B14F-4D97-AF65-F5344CB8AC3E}">
        <p14:creationId xmlns:p14="http://schemas.microsoft.com/office/powerpoint/2010/main" val="37742947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962F20-50DF-41F9-BF68-A9C56C9979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Problem description. 1 Tanks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9D3E93B-7A2B-448E-80ED-BF0D382D5C46}"/>
              </a:ext>
            </a:extLst>
          </p:cNvPr>
          <p:cNvSpPr>
            <a:spLocks noGrp="1"/>
          </p:cNvSpPr>
          <p:nvPr>
            <p:ph type="body" sz="quarter" idx="4294967295"/>
          </p:nvPr>
        </p:nvSpPr>
        <p:spPr>
          <a:xfrm>
            <a:off x="8218715" y="4507738"/>
            <a:ext cx="2472732" cy="174038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800" dirty="0"/>
              <a:t>Variables definition</a:t>
            </a:r>
          </a:p>
          <a:p>
            <a:pPr lvl="1"/>
            <a:r>
              <a:rPr lang="en-US" sz="1800" dirty="0"/>
              <a:t>x = y = T1                              </a:t>
            </a:r>
          </a:p>
          <a:p>
            <a:pPr lvl="1"/>
            <a:r>
              <a:rPr lang="en-US" sz="1800" dirty="0"/>
              <a:t>u = q or Q         </a:t>
            </a:r>
          </a:p>
          <a:p>
            <a:pPr lvl="1"/>
            <a:r>
              <a:rPr lang="en-US" sz="1800" dirty="0"/>
              <a:t>d = [T0, Q or q]</a:t>
            </a:r>
          </a:p>
        </p:txBody>
      </p:sp>
      <p:cxnSp>
        <p:nvCxnSpPr>
          <p:cNvPr id="47" name="Connector: Elbow 46">
            <a:extLst>
              <a:ext uri="{FF2B5EF4-FFF2-40B4-BE49-F238E27FC236}">
                <a16:creationId xmlns:a16="http://schemas.microsoft.com/office/drawing/2014/main" id="{08B46B8E-3630-48A9-A429-3CDC71CE8D49}"/>
              </a:ext>
            </a:extLst>
          </p:cNvPr>
          <p:cNvCxnSpPr>
            <a:cxnSpLocks/>
          </p:cNvCxnSpPr>
          <p:nvPr/>
        </p:nvCxnSpPr>
        <p:spPr>
          <a:xfrm>
            <a:off x="495047" y="1996966"/>
            <a:ext cx="1410929" cy="393291"/>
          </a:xfrm>
          <a:prstGeom prst="bentConnector2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Connector: Elbow 47">
            <a:extLst>
              <a:ext uri="{FF2B5EF4-FFF2-40B4-BE49-F238E27FC236}">
                <a16:creationId xmlns:a16="http://schemas.microsoft.com/office/drawing/2014/main" id="{696D5DA3-B04A-4CCA-B903-8B929EE4DAA8}"/>
              </a:ext>
            </a:extLst>
          </p:cNvPr>
          <p:cNvCxnSpPr>
            <a:cxnSpLocks/>
          </p:cNvCxnSpPr>
          <p:nvPr/>
        </p:nvCxnSpPr>
        <p:spPr>
          <a:xfrm>
            <a:off x="2338295" y="2750238"/>
            <a:ext cx="893315" cy="157071"/>
          </a:xfrm>
          <a:prstGeom prst="bentConnector3">
            <a:avLst>
              <a:gd name="adj1" fmla="val 99474"/>
            </a:avLst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0" name="Group 49">
            <a:extLst>
              <a:ext uri="{FF2B5EF4-FFF2-40B4-BE49-F238E27FC236}">
                <a16:creationId xmlns:a16="http://schemas.microsoft.com/office/drawing/2014/main" id="{0211EF98-E854-4DCF-8BA8-BC10A9FC004F}"/>
              </a:ext>
            </a:extLst>
          </p:cNvPr>
          <p:cNvGrpSpPr/>
          <p:nvPr/>
        </p:nvGrpSpPr>
        <p:grpSpPr>
          <a:xfrm>
            <a:off x="1311000" y="2279520"/>
            <a:ext cx="1029069" cy="627789"/>
            <a:chOff x="1039761" y="1396181"/>
            <a:chExt cx="997974" cy="1106128"/>
          </a:xfrm>
        </p:grpSpPr>
        <p:cxnSp>
          <p:nvCxnSpPr>
            <p:cNvPr id="74" name="Straight Connector 73">
              <a:extLst>
                <a:ext uri="{FF2B5EF4-FFF2-40B4-BE49-F238E27FC236}">
                  <a16:creationId xmlns:a16="http://schemas.microsoft.com/office/drawing/2014/main" id="{78E4B7A5-B345-4504-9505-2647F0D49283}"/>
                </a:ext>
              </a:extLst>
            </p:cNvPr>
            <p:cNvCxnSpPr/>
            <p:nvPr/>
          </p:nvCxnSpPr>
          <p:spPr>
            <a:xfrm>
              <a:off x="1039761" y="1396181"/>
              <a:ext cx="0" cy="1106128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>
              <a:extLst>
                <a:ext uri="{FF2B5EF4-FFF2-40B4-BE49-F238E27FC236}">
                  <a16:creationId xmlns:a16="http://schemas.microsoft.com/office/drawing/2014/main" id="{C0E1199A-6411-4B7B-8D54-56E20105D037}"/>
                </a:ext>
              </a:extLst>
            </p:cNvPr>
            <p:cNvCxnSpPr/>
            <p:nvPr/>
          </p:nvCxnSpPr>
          <p:spPr>
            <a:xfrm>
              <a:off x="2037735" y="1396181"/>
              <a:ext cx="0" cy="1106128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>
              <a:extLst>
                <a:ext uri="{FF2B5EF4-FFF2-40B4-BE49-F238E27FC236}">
                  <a16:creationId xmlns:a16="http://schemas.microsoft.com/office/drawing/2014/main" id="{8B8226FC-E504-4209-88E1-9CC1B6215AC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39762" y="2502309"/>
              <a:ext cx="997973" cy="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FBEB3E79-EAAA-41B6-8B67-55548535909B}"/>
                </a:ext>
              </a:extLst>
            </p:cNvPr>
            <p:cNvSpPr/>
            <p:nvPr/>
          </p:nvSpPr>
          <p:spPr>
            <a:xfrm>
              <a:off x="1040130" y="1729740"/>
              <a:ext cx="994410" cy="76200"/>
            </a:xfrm>
            <a:custGeom>
              <a:avLst/>
              <a:gdLst>
                <a:gd name="connsiteX0" fmla="*/ 0 w 994410"/>
                <a:gd name="connsiteY0" fmla="*/ 76200 h 76200"/>
                <a:gd name="connsiteX1" fmla="*/ 102870 w 994410"/>
                <a:gd name="connsiteY1" fmla="*/ 3810 h 76200"/>
                <a:gd name="connsiteX2" fmla="*/ 255270 w 994410"/>
                <a:gd name="connsiteY2" fmla="*/ 68580 h 76200"/>
                <a:gd name="connsiteX3" fmla="*/ 377190 w 994410"/>
                <a:gd name="connsiteY3" fmla="*/ 7620 h 76200"/>
                <a:gd name="connsiteX4" fmla="*/ 567690 w 994410"/>
                <a:gd name="connsiteY4" fmla="*/ 60960 h 76200"/>
                <a:gd name="connsiteX5" fmla="*/ 685800 w 994410"/>
                <a:gd name="connsiteY5" fmla="*/ 19050 h 76200"/>
                <a:gd name="connsiteX6" fmla="*/ 853440 w 994410"/>
                <a:gd name="connsiteY6" fmla="*/ 45720 h 76200"/>
                <a:gd name="connsiteX7" fmla="*/ 994410 w 994410"/>
                <a:gd name="connsiteY7" fmla="*/ 0 h 76200"/>
                <a:gd name="connsiteX8" fmla="*/ 994410 w 994410"/>
                <a:gd name="connsiteY8" fmla="*/ 0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94410" h="76200">
                  <a:moveTo>
                    <a:pt x="0" y="76200"/>
                  </a:moveTo>
                  <a:cubicBezTo>
                    <a:pt x="30162" y="40640"/>
                    <a:pt x="60325" y="5080"/>
                    <a:pt x="102870" y="3810"/>
                  </a:cubicBezTo>
                  <a:cubicBezTo>
                    <a:pt x="145415" y="2540"/>
                    <a:pt x="209550" y="67945"/>
                    <a:pt x="255270" y="68580"/>
                  </a:cubicBezTo>
                  <a:cubicBezTo>
                    <a:pt x="300990" y="69215"/>
                    <a:pt x="325120" y="8890"/>
                    <a:pt x="377190" y="7620"/>
                  </a:cubicBezTo>
                  <a:cubicBezTo>
                    <a:pt x="429260" y="6350"/>
                    <a:pt x="516255" y="59055"/>
                    <a:pt x="567690" y="60960"/>
                  </a:cubicBezTo>
                  <a:cubicBezTo>
                    <a:pt x="619125" y="62865"/>
                    <a:pt x="638175" y="21590"/>
                    <a:pt x="685800" y="19050"/>
                  </a:cubicBezTo>
                  <a:cubicBezTo>
                    <a:pt x="733425" y="16510"/>
                    <a:pt x="802005" y="48895"/>
                    <a:pt x="853440" y="45720"/>
                  </a:cubicBezTo>
                  <a:cubicBezTo>
                    <a:pt x="904875" y="42545"/>
                    <a:pt x="994410" y="0"/>
                    <a:pt x="994410" y="0"/>
                  </a:cubicBezTo>
                  <a:lnTo>
                    <a:pt x="994410" y="0"/>
                  </a:lnTo>
                </a:path>
              </a:pathLst>
            </a:custGeom>
            <a:noFill/>
            <a:ln w="254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2" name="Group 51">
            <a:extLst>
              <a:ext uri="{FF2B5EF4-FFF2-40B4-BE49-F238E27FC236}">
                <a16:creationId xmlns:a16="http://schemas.microsoft.com/office/drawing/2014/main" id="{FAC47AA6-0675-4D90-9144-B9B421534F9D}"/>
              </a:ext>
            </a:extLst>
          </p:cNvPr>
          <p:cNvGrpSpPr/>
          <p:nvPr/>
        </p:nvGrpSpPr>
        <p:grpSpPr>
          <a:xfrm rot="10800000">
            <a:off x="1383615" y="2693233"/>
            <a:ext cx="212761" cy="655749"/>
            <a:chOff x="1227745" y="2419322"/>
            <a:chExt cx="217047" cy="446875"/>
          </a:xfrm>
        </p:grpSpPr>
        <p:cxnSp>
          <p:nvCxnSpPr>
            <p:cNvPr id="66" name="Straight Connector 65">
              <a:extLst>
                <a:ext uri="{FF2B5EF4-FFF2-40B4-BE49-F238E27FC236}">
                  <a16:creationId xmlns:a16="http://schemas.microsoft.com/office/drawing/2014/main" id="{37BD4504-19B3-4356-9903-6AF778F90ADB}"/>
                </a:ext>
              </a:extLst>
            </p:cNvPr>
            <p:cNvCxnSpPr/>
            <p:nvPr/>
          </p:nvCxnSpPr>
          <p:spPr>
            <a:xfrm>
              <a:off x="1227745" y="2419322"/>
              <a:ext cx="0" cy="43987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>
              <a:extLst>
                <a:ext uri="{FF2B5EF4-FFF2-40B4-BE49-F238E27FC236}">
                  <a16:creationId xmlns:a16="http://schemas.microsoft.com/office/drawing/2014/main" id="{05F4B279-B84A-46F1-AA3F-33735802F163}"/>
                </a:ext>
              </a:extLst>
            </p:cNvPr>
            <p:cNvCxnSpPr/>
            <p:nvPr/>
          </p:nvCxnSpPr>
          <p:spPr>
            <a:xfrm flipV="1">
              <a:off x="1227745" y="2560292"/>
              <a:ext cx="110490" cy="29890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>
              <a:extLst>
                <a:ext uri="{FF2B5EF4-FFF2-40B4-BE49-F238E27FC236}">
                  <a16:creationId xmlns:a16="http://schemas.microsoft.com/office/drawing/2014/main" id="{6BB299A9-1AC0-4351-AF1B-44865CDB2304}"/>
                </a:ext>
              </a:extLst>
            </p:cNvPr>
            <p:cNvCxnSpPr>
              <a:cxnSpLocks/>
            </p:cNvCxnSpPr>
            <p:nvPr/>
          </p:nvCxnSpPr>
          <p:spPr>
            <a:xfrm>
              <a:off x="1334302" y="2560292"/>
              <a:ext cx="110490" cy="29890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>
              <a:extLst>
                <a:ext uri="{FF2B5EF4-FFF2-40B4-BE49-F238E27FC236}">
                  <a16:creationId xmlns:a16="http://schemas.microsoft.com/office/drawing/2014/main" id="{6FEDBD9E-B54F-4125-A7C5-045A6823A436}"/>
                </a:ext>
              </a:extLst>
            </p:cNvPr>
            <p:cNvCxnSpPr/>
            <p:nvPr/>
          </p:nvCxnSpPr>
          <p:spPr>
            <a:xfrm>
              <a:off x="1444792" y="2426327"/>
              <a:ext cx="0" cy="43987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6" name="TextBox 55">
            <a:extLst>
              <a:ext uri="{FF2B5EF4-FFF2-40B4-BE49-F238E27FC236}">
                <a16:creationId xmlns:a16="http://schemas.microsoft.com/office/drawing/2014/main" id="{BC5A7B37-7822-4104-BA23-C79665C75B17}"/>
              </a:ext>
            </a:extLst>
          </p:cNvPr>
          <p:cNvSpPr txBox="1"/>
          <p:nvPr/>
        </p:nvSpPr>
        <p:spPr>
          <a:xfrm>
            <a:off x="1736250" y="2537977"/>
            <a:ext cx="4331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V1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15B134B7-41BB-403D-A202-4D5736AA8643}"/>
              </a:ext>
            </a:extLst>
          </p:cNvPr>
          <p:cNvSpPr txBox="1"/>
          <p:nvPr/>
        </p:nvSpPr>
        <p:spPr>
          <a:xfrm>
            <a:off x="2421274" y="2446494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T1, q</a:t>
            </a: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728F3A0D-4B0B-4B51-BCF2-2F7D86D03E84}"/>
              </a:ext>
            </a:extLst>
          </p:cNvPr>
          <p:cNvSpPr txBox="1"/>
          <p:nvPr/>
        </p:nvSpPr>
        <p:spPr>
          <a:xfrm>
            <a:off x="1591749" y="3015820"/>
            <a:ext cx="3401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Q</a:t>
            </a:r>
          </a:p>
        </p:txBody>
      </p:sp>
      <p:sp>
        <p:nvSpPr>
          <p:cNvPr id="80" name="Text Placeholder 6">
            <a:extLst>
              <a:ext uri="{FF2B5EF4-FFF2-40B4-BE49-F238E27FC236}">
                <a16:creationId xmlns:a16="http://schemas.microsoft.com/office/drawing/2014/main" id="{C327D03F-9592-42E6-8424-3AE913BAE84D}"/>
              </a:ext>
            </a:extLst>
          </p:cNvPr>
          <p:cNvSpPr txBox="1">
            <a:spLocks/>
          </p:cNvSpPr>
          <p:nvPr/>
        </p:nvSpPr>
        <p:spPr>
          <a:xfrm>
            <a:off x="8122943" y="1311022"/>
            <a:ext cx="3848984" cy="30355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800" dirty="0"/>
              <a:t>Nomenclature</a:t>
            </a:r>
          </a:p>
          <a:p>
            <a:r>
              <a:rPr lang="en-US" sz="1800" dirty="0"/>
              <a:t>T0 = temperature of inlet flow</a:t>
            </a:r>
          </a:p>
          <a:p>
            <a:r>
              <a:rPr lang="en-US" sz="1800" dirty="0"/>
              <a:t>T1 = temperature of tank 1</a:t>
            </a:r>
          </a:p>
          <a:p>
            <a:r>
              <a:rPr lang="en-US" sz="1800" dirty="0"/>
              <a:t>Td = temperature of flow </a:t>
            </a:r>
            <a:r>
              <a:rPr lang="en-US" sz="1800" dirty="0" err="1"/>
              <a:t>qd</a:t>
            </a:r>
            <a:endParaRPr lang="en-US" sz="1800" dirty="0"/>
          </a:p>
          <a:p>
            <a:r>
              <a:rPr lang="en-US" sz="1800" dirty="0"/>
              <a:t>q  = inlet flow</a:t>
            </a:r>
          </a:p>
          <a:p>
            <a:r>
              <a:rPr lang="en-US" sz="1800" dirty="0"/>
              <a:t>Q  = heat rate</a:t>
            </a:r>
          </a:p>
          <a:p>
            <a:r>
              <a:rPr lang="en-US" sz="1800" dirty="0"/>
              <a:t>V1 = volume of tank 1</a:t>
            </a:r>
          </a:p>
          <a:p>
            <a:pPr marL="0" indent="0">
              <a:buNone/>
            </a:pPr>
            <a:endParaRPr lang="en-US" sz="1800" dirty="0"/>
          </a:p>
          <a:p>
            <a:pPr marL="0" indent="0">
              <a:buNone/>
            </a:pPr>
            <a:endParaRPr lang="en-US" sz="1800" dirty="0"/>
          </a:p>
        </p:txBody>
      </p:sp>
      <p:sp>
        <p:nvSpPr>
          <p:cNvPr id="81" name="Text Placeholder 6">
            <a:extLst>
              <a:ext uri="{FF2B5EF4-FFF2-40B4-BE49-F238E27FC236}">
                <a16:creationId xmlns:a16="http://schemas.microsoft.com/office/drawing/2014/main" id="{EB8DEDD8-70CE-4979-B19F-31F0FC1BD6F8}"/>
              </a:ext>
            </a:extLst>
          </p:cNvPr>
          <p:cNvSpPr txBox="1">
            <a:spLocks/>
          </p:cNvSpPr>
          <p:nvPr/>
        </p:nvSpPr>
        <p:spPr>
          <a:xfrm>
            <a:off x="0" y="3654605"/>
            <a:ext cx="7878617" cy="853133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0000"/>
              </a:lnSpc>
              <a:buNone/>
            </a:pPr>
            <a:r>
              <a:rPr lang="en-US" dirty="0">
                <a:solidFill>
                  <a:srgbClr val="0070C0"/>
                </a:solidFill>
              </a:rPr>
              <a:t>Control objective</a:t>
            </a:r>
            <a:r>
              <a:rPr lang="en-US" dirty="0"/>
              <a:t>: control the temperature in tank 1 (T2)</a:t>
            </a:r>
          </a:p>
          <a:p>
            <a:pPr marL="0" indent="0">
              <a:lnSpc>
                <a:spcPct val="110000"/>
              </a:lnSpc>
              <a:buNone/>
            </a:pPr>
            <a:r>
              <a:rPr lang="en-US" dirty="0"/>
              <a:t>                                 by manipulating either the flow (q) or heat rate (Q)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51FF157F-B791-4F88-B51C-3E8C9DA1F3F7}"/>
              </a:ext>
            </a:extLst>
          </p:cNvPr>
          <p:cNvGrpSpPr/>
          <p:nvPr/>
        </p:nvGrpSpPr>
        <p:grpSpPr>
          <a:xfrm>
            <a:off x="662940" y="1996966"/>
            <a:ext cx="137160" cy="0"/>
            <a:chOff x="3482340" y="1932623"/>
            <a:chExt cx="137160" cy="0"/>
          </a:xfrm>
        </p:grpSpPr>
        <p:cxnSp>
          <p:nvCxnSpPr>
            <p:cNvPr id="14" name="Straight Arrow Connector 13">
              <a:extLst>
                <a:ext uri="{FF2B5EF4-FFF2-40B4-BE49-F238E27FC236}">
                  <a16:creationId xmlns:a16="http://schemas.microsoft.com/office/drawing/2014/main" id="{141CFB2B-3910-4920-94E9-24DC3474F624}"/>
                </a:ext>
              </a:extLst>
            </p:cNvPr>
            <p:cNvCxnSpPr>
              <a:cxnSpLocks/>
            </p:cNvCxnSpPr>
            <p:nvPr/>
          </p:nvCxnSpPr>
          <p:spPr>
            <a:xfrm>
              <a:off x="3482340" y="1932623"/>
              <a:ext cx="72390" cy="0"/>
            </a:xfrm>
            <a:prstGeom prst="straightConnector1">
              <a:avLst/>
            </a:prstGeom>
            <a:ln>
              <a:headEnd type="none" w="lg" len="lg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Arrow Connector 81">
              <a:extLst>
                <a:ext uri="{FF2B5EF4-FFF2-40B4-BE49-F238E27FC236}">
                  <a16:creationId xmlns:a16="http://schemas.microsoft.com/office/drawing/2014/main" id="{18179DEC-A9CD-405C-AF30-A6D8B3FB17C3}"/>
                </a:ext>
              </a:extLst>
            </p:cNvPr>
            <p:cNvCxnSpPr>
              <a:cxnSpLocks/>
            </p:cNvCxnSpPr>
            <p:nvPr/>
          </p:nvCxnSpPr>
          <p:spPr>
            <a:xfrm>
              <a:off x="3547110" y="1932623"/>
              <a:ext cx="72390" cy="0"/>
            </a:xfrm>
            <a:prstGeom prst="straightConnector1">
              <a:avLst/>
            </a:prstGeom>
            <a:ln>
              <a:headEnd type="triangle" w="lg" len="lg"/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3" name="TextBox 82">
            <a:extLst>
              <a:ext uri="{FF2B5EF4-FFF2-40B4-BE49-F238E27FC236}">
                <a16:creationId xmlns:a16="http://schemas.microsoft.com/office/drawing/2014/main" id="{61C2AE3A-E885-4962-A10B-576695C25A18}"/>
              </a:ext>
            </a:extLst>
          </p:cNvPr>
          <p:cNvSpPr txBox="1"/>
          <p:nvPr/>
        </p:nvSpPr>
        <p:spPr>
          <a:xfrm>
            <a:off x="910187" y="1690688"/>
            <a:ext cx="4138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T0</a:t>
            </a: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3E3C9DD0-7211-45DC-9489-D5D9D1220619}"/>
              </a:ext>
            </a:extLst>
          </p:cNvPr>
          <p:cNvSpPr txBox="1"/>
          <p:nvPr/>
        </p:nvSpPr>
        <p:spPr>
          <a:xfrm>
            <a:off x="582083" y="2020925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q</a:t>
            </a:r>
          </a:p>
        </p:txBody>
      </p:sp>
      <p:grpSp>
        <p:nvGrpSpPr>
          <p:cNvPr id="86" name="Group 85">
            <a:extLst>
              <a:ext uri="{FF2B5EF4-FFF2-40B4-BE49-F238E27FC236}">
                <a16:creationId xmlns:a16="http://schemas.microsoft.com/office/drawing/2014/main" id="{C24D233A-D1BE-4999-9464-D4B4219890C6}"/>
              </a:ext>
            </a:extLst>
          </p:cNvPr>
          <p:cNvGrpSpPr/>
          <p:nvPr/>
        </p:nvGrpSpPr>
        <p:grpSpPr>
          <a:xfrm rot="5400000">
            <a:off x="1532083" y="3198077"/>
            <a:ext cx="137160" cy="0"/>
            <a:chOff x="3482340" y="1932623"/>
            <a:chExt cx="137160" cy="0"/>
          </a:xfrm>
        </p:grpSpPr>
        <p:cxnSp>
          <p:nvCxnSpPr>
            <p:cNvPr id="87" name="Straight Arrow Connector 86">
              <a:extLst>
                <a:ext uri="{FF2B5EF4-FFF2-40B4-BE49-F238E27FC236}">
                  <a16:creationId xmlns:a16="http://schemas.microsoft.com/office/drawing/2014/main" id="{2263F959-7CF7-439F-9CED-581C6AD04585}"/>
                </a:ext>
              </a:extLst>
            </p:cNvPr>
            <p:cNvCxnSpPr>
              <a:cxnSpLocks/>
            </p:cNvCxnSpPr>
            <p:nvPr/>
          </p:nvCxnSpPr>
          <p:spPr>
            <a:xfrm>
              <a:off x="3482340" y="1932623"/>
              <a:ext cx="72390" cy="0"/>
            </a:xfrm>
            <a:prstGeom prst="straightConnector1">
              <a:avLst/>
            </a:prstGeom>
            <a:ln>
              <a:solidFill>
                <a:srgbClr val="C00000"/>
              </a:solidFill>
              <a:headEnd type="none" w="lg" len="lg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Arrow Connector 87">
              <a:extLst>
                <a:ext uri="{FF2B5EF4-FFF2-40B4-BE49-F238E27FC236}">
                  <a16:creationId xmlns:a16="http://schemas.microsoft.com/office/drawing/2014/main" id="{1D4902F0-AAA2-49EF-AEA3-DDFC0677BD09}"/>
                </a:ext>
              </a:extLst>
            </p:cNvPr>
            <p:cNvCxnSpPr>
              <a:cxnSpLocks/>
            </p:cNvCxnSpPr>
            <p:nvPr/>
          </p:nvCxnSpPr>
          <p:spPr>
            <a:xfrm>
              <a:off x="3547110" y="1932623"/>
              <a:ext cx="72390" cy="0"/>
            </a:xfrm>
            <a:prstGeom prst="straightConnector1">
              <a:avLst/>
            </a:prstGeom>
            <a:ln>
              <a:solidFill>
                <a:srgbClr val="C00000"/>
              </a:solidFill>
              <a:headEnd type="triangle" w="lg" len="lg"/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9" name="Text Placeholder 6">
            <a:extLst>
              <a:ext uri="{FF2B5EF4-FFF2-40B4-BE49-F238E27FC236}">
                <a16:creationId xmlns:a16="http://schemas.microsoft.com/office/drawing/2014/main" id="{6E9C0214-7CD1-4A9F-B5FB-5F4A21ADCEC1}"/>
              </a:ext>
            </a:extLst>
          </p:cNvPr>
          <p:cNvSpPr txBox="1">
            <a:spLocks/>
          </p:cNvSpPr>
          <p:nvPr/>
        </p:nvSpPr>
        <p:spPr>
          <a:xfrm>
            <a:off x="-1" y="4603051"/>
            <a:ext cx="7878617" cy="2254949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0000"/>
              </a:lnSpc>
              <a:buNone/>
            </a:pPr>
            <a:r>
              <a:rPr lang="en-US" dirty="0">
                <a:solidFill>
                  <a:srgbClr val="0070C0"/>
                </a:solidFill>
              </a:rPr>
              <a:t>Case studies:</a:t>
            </a:r>
          </a:p>
          <a:p>
            <a:pPr>
              <a:lnSpc>
                <a:spcPct val="110000"/>
              </a:lnSpc>
              <a:buFontTx/>
              <a:buChar char="-"/>
            </a:pPr>
            <a:r>
              <a:rPr lang="en-US" dirty="0"/>
              <a:t>static transformation (v0)</a:t>
            </a:r>
          </a:p>
          <a:p>
            <a:pPr>
              <a:lnSpc>
                <a:spcPct val="110000"/>
              </a:lnSpc>
              <a:buFontTx/>
              <a:buChar char="-"/>
            </a:pPr>
            <a:r>
              <a:rPr lang="en-US" dirty="0"/>
              <a:t>linear transformation (</a:t>
            </a:r>
            <a:r>
              <a:rPr lang="en-US" dirty="0" err="1"/>
              <a:t>vL</a:t>
            </a:r>
            <a:r>
              <a:rPr lang="en-US" dirty="0"/>
              <a:t>)</a:t>
            </a:r>
          </a:p>
          <a:p>
            <a:pPr>
              <a:lnSpc>
                <a:spcPct val="110000"/>
              </a:lnSpc>
              <a:buFontTx/>
              <a:buChar char="-"/>
            </a:pPr>
            <a:r>
              <a:rPr lang="en-US" dirty="0"/>
              <a:t>linear transformation with steady-state gain of 1 (vL0)</a:t>
            </a:r>
          </a:p>
          <a:p>
            <a:pPr>
              <a:lnSpc>
                <a:spcPct val="110000"/>
              </a:lnSpc>
              <a:buFontTx/>
              <a:buChar char="-"/>
            </a:pPr>
            <a:r>
              <a:rPr lang="en-US" dirty="0"/>
              <a:t>integrating transformation (</a:t>
            </a:r>
            <a:r>
              <a:rPr lang="en-US" dirty="0" err="1"/>
              <a:t>vI</a:t>
            </a:r>
            <a:r>
              <a:rPr lang="en-US" dirty="0"/>
              <a:t>)</a:t>
            </a:r>
          </a:p>
          <a:p>
            <a:pPr>
              <a:lnSpc>
                <a:spcPct val="110000"/>
              </a:lnSpc>
              <a:buFontTx/>
              <a:buChar char="-"/>
            </a:pPr>
            <a:r>
              <a:rPr lang="en-US" dirty="0"/>
              <a:t>original nonlinear system</a:t>
            </a:r>
          </a:p>
          <a:p>
            <a:pPr>
              <a:lnSpc>
                <a:spcPct val="110000"/>
              </a:lnSpc>
              <a:buFontTx/>
              <a:buChar char="-"/>
            </a:pP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7CEF5B11-FB33-4AD9-BA7C-95CC63EE8996}"/>
              </a:ext>
            </a:extLst>
          </p:cNvPr>
          <p:cNvSpPr/>
          <p:nvPr/>
        </p:nvSpPr>
        <p:spPr>
          <a:xfrm>
            <a:off x="4544870" y="4771349"/>
            <a:ext cx="3102260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FF6600"/>
                </a:solidFill>
              </a:rPr>
              <a:t>See transformation theory doc </a:t>
            </a:r>
          </a:p>
          <a:p>
            <a:r>
              <a:rPr lang="en-US" dirty="0">
                <a:solidFill>
                  <a:srgbClr val="FF6600"/>
                </a:solidFill>
              </a:rPr>
              <a:t>for model and equations for</a:t>
            </a:r>
          </a:p>
          <a:p>
            <a:r>
              <a:rPr lang="en-US" dirty="0">
                <a:solidFill>
                  <a:srgbClr val="FF6600"/>
                </a:solidFill>
              </a:rPr>
              <a:t>input transformation</a:t>
            </a:r>
          </a:p>
        </p:txBody>
      </p:sp>
    </p:spTree>
    <p:extLst>
      <p:ext uri="{BB962C8B-B14F-4D97-AF65-F5344CB8AC3E}">
        <p14:creationId xmlns:p14="http://schemas.microsoft.com/office/powerpoint/2010/main" val="41856681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172D39-A042-4836-9E87-F5AF0B59A1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5621302" cy="1325563"/>
          </a:xfrm>
        </p:spPr>
        <p:txBody>
          <a:bodyPr/>
          <a:lstStyle/>
          <a:p>
            <a:r>
              <a:rPr lang="en-US" dirty="0"/>
              <a:t>Closed loop simulations 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E9D89B8-4E04-47C2-A3F8-ACFA2CDF5D6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6612" y="943474"/>
            <a:ext cx="5157787" cy="823912"/>
          </a:xfrm>
        </p:spPr>
        <p:txBody>
          <a:bodyPr/>
          <a:lstStyle/>
          <a:p>
            <a:r>
              <a:rPr lang="en-US" dirty="0"/>
              <a:t>u=q (inflow)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643529CD-FE74-4F49-B0B3-23C0D08AA12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096000" y="1153498"/>
            <a:ext cx="5183188" cy="823912"/>
          </a:xfrm>
        </p:spPr>
        <p:txBody>
          <a:bodyPr/>
          <a:lstStyle/>
          <a:p>
            <a:r>
              <a:rPr lang="en-US" dirty="0"/>
              <a:t>u=Q (heat rate)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A9B1384-D1F3-42B6-9114-F30F92A88B03}"/>
              </a:ext>
            </a:extLst>
          </p:cNvPr>
          <p:cNvSpPr txBox="1"/>
          <p:nvPr/>
        </p:nvSpPr>
        <p:spPr>
          <a:xfrm>
            <a:off x="7887956" y="365125"/>
            <a:ext cx="354706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1. Ts: 50-&gt;40              at t = 100 s</a:t>
            </a:r>
          </a:p>
          <a:p>
            <a:r>
              <a:rPr lang="en-US" dirty="0"/>
              <a:t>2. T0: 10-&gt;25              at t = 1000 s</a:t>
            </a:r>
          </a:p>
          <a:p>
            <a:r>
              <a:rPr lang="en-US" dirty="0"/>
              <a:t>3. Q or q (d): -&gt; 50 % at t = 2000 s</a:t>
            </a:r>
          </a:p>
          <a:p>
            <a:r>
              <a:rPr lang="en-US" dirty="0"/>
              <a:t>4. Ts: 40-&gt;50               at t = 3000 s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018F1D81-4DA8-47EE-8631-98FBE4DF5B5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9921" y="1767386"/>
            <a:ext cx="4719484" cy="5162374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96FE7474-EEF4-4021-93B5-35319B9903E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95993" y="1690688"/>
            <a:ext cx="4719485" cy="5162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96459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172D39-A042-4836-9E87-F5AF0B59A1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5621302" cy="1325563"/>
          </a:xfrm>
        </p:spPr>
        <p:txBody>
          <a:bodyPr/>
          <a:lstStyle/>
          <a:p>
            <a:r>
              <a:rPr lang="en-US" dirty="0"/>
              <a:t>Closed loop simulations 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E9D89B8-4E04-47C2-A3F8-ACFA2CDF5D6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6612" y="943474"/>
            <a:ext cx="5157787" cy="823912"/>
          </a:xfrm>
        </p:spPr>
        <p:txBody>
          <a:bodyPr/>
          <a:lstStyle/>
          <a:p>
            <a:r>
              <a:rPr lang="en-US" dirty="0"/>
              <a:t>u=q (inflow)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643529CD-FE74-4F49-B0B3-23C0D08AA12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096000" y="1153498"/>
            <a:ext cx="5183188" cy="823912"/>
          </a:xfrm>
        </p:spPr>
        <p:txBody>
          <a:bodyPr/>
          <a:lstStyle/>
          <a:p>
            <a:r>
              <a:rPr lang="en-US" dirty="0"/>
              <a:t>u=Q (heat rate)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A9B1384-D1F3-42B6-9114-F30F92A88B03}"/>
              </a:ext>
            </a:extLst>
          </p:cNvPr>
          <p:cNvSpPr txBox="1"/>
          <p:nvPr/>
        </p:nvSpPr>
        <p:spPr>
          <a:xfrm>
            <a:off x="7887956" y="365125"/>
            <a:ext cx="354706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1. Ts: 50-&gt;40              at t = 100 s</a:t>
            </a:r>
          </a:p>
          <a:p>
            <a:r>
              <a:rPr lang="en-US" dirty="0"/>
              <a:t>2. T0: 10-&gt;25              at t = 1000 s</a:t>
            </a:r>
          </a:p>
          <a:p>
            <a:r>
              <a:rPr lang="en-US" dirty="0"/>
              <a:t>3. Q or q (d): -&gt; 50 % at t = 2000 s</a:t>
            </a:r>
          </a:p>
          <a:p>
            <a:r>
              <a:rPr lang="en-US" dirty="0"/>
              <a:t>4. Ts: 40-&gt;50               at t = 3000 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11E3DA5-59D1-45EF-A68E-58A429ECE34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8651" y="1565454"/>
            <a:ext cx="4717897" cy="516063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0E03E67C-4512-4269-85C4-7E07AC6B8A3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51405" y="1785215"/>
            <a:ext cx="4461875" cy="488059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4FDB6048-2C46-4CE8-9F1D-DE3A7BBAD23C}"/>
              </a:ext>
            </a:extLst>
          </p:cNvPr>
          <p:cNvSpPr txBox="1"/>
          <p:nvPr/>
        </p:nvSpPr>
        <p:spPr>
          <a:xfrm>
            <a:off x="5358580" y="2615380"/>
            <a:ext cx="159282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speed up response for vL0 twice</a:t>
            </a:r>
          </a:p>
        </p:txBody>
      </p:sp>
    </p:spTree>
    <p:extLst>
      <p:ext uri="{BB962C8B-B14F-4D97-AF65-F5344CB8AC3E}">
        <p14:creationId xmlns:p14="http://schemas.microsoft.com/office/powerpoint/2010/main" val="27932970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172D39-A042-4836-9E87-F5AF0B59A1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780" y="365125"/>
            <a:ext cx="11501306" cy="1325563"/>
          </a:xfrm>
        </p:spPr>
        <p:txBody>
          <a:bodyPr/>
          <a:lstStyle/>
          <a:p>
            <a:r>
              <a:rPr lang="en-US" dirty="0"/>
              <a:t>Results. Setpoint changes. Static transformation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A05B32D4-FBDD-41AF-8712-23EE3AE2FD4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35560" y="2002945"/>
            <a:ext cx="8245489" cy="249355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u=q, different implementation:</a:t>
            </a:r>
          </a:p>
          <a:p>
            <a:pPr marL="914400" lvl="1" indent="-457200">
              <a:buFont typeface="+mj-lt"/>
              <a:buAutoNum type="alphaLcParenR"/>
            </a:pPr>
            <a:r>
              <a:rPr lang="en-US" dirty="0"/>
              <a:t>algebraic solver</a:t>
            </a:r>
          </a:p>
          <a:p>
            <a:pPr marL="914400" lvl="1" indent="-457200">
              <a:buFont typeface="+mj-lt"/>
              <a:buAutoNum type="alphaLcParenR"/>
            </a:pPr>
            <a:r>
              <a:rPr lang="en-US" dirty="0"/>
              <a:t>algebraic solver with constraint for v&gt;T0</a:t>
            </a:r>
          </a:p>
          <a:p>
            <a:pPr marL="914400" lvl="1" indent="-457200">
              <a:buFont typeface="+mj-lt"/>
              <a:buAutoNum type="alphaLcParenR"/>
            </a:pPr>
            <a:r>
              <a:rPr lang="en-US" dirty="0"/>
              <a:t>algebraic solver with constraint for v&gt;T0 and anti-windup</a:t>
            </a:r>
          </a:p>
          <a:p>
            <a:pPr marL="914400" lvl="1" indent="-457200">
              <a:buFont typeface="+mj-lt"/>
              <a:buAutoNum type="alphaLcParenR"/>
            </a:pPr>
            <a:r>
              <a:rPr lang="en-US" dirty="0"/>
              <a:t>PI-controller in the calculation block</a:t>
            </a:r>
          </a:p>
          <a:p>
            <a:pPr marL="914400" lvl="1" indent="-457200">
              <a:buFont typeface="+mj-lt"/>
              <a:buAutoNum type="alphaLcParenR"/>
            </a:pPr>
            <a:r>
              <a:rPr lang="en-US" dirty="0"/>
              <a:t>numerical solver (</a:t>
            </a:r>
            <a:r>
              <a:rPr lang="en-US" dirty="0" err="1"/>
              <a:t>fsolve</a:t>
            </a:r>
            <a:r>
              <a:rPr lang="en-US" dirty="0"/>
              <a:t> in </a:t>
            </a:r>
            <a:r>
              <a:rPr lang="en-US" dirty="0" err="1"/>
              <a:t>Matlab</a:t>
            </a:r>
            <a:r>
              <a:rPr lang="en-US" dirty="0"/>
              <a:t>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74632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172D39-A042-4836-9E87-F5AF0B59A1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Results. Setpoint changes. 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55F3B61E-9A51-4BB8-BB7B-B99EF16CD72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u=q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D0784D29-DB91-4768-9DB0-0D146737D0DF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68D6BAA-44A3-4FB7-BE2B-EC6A013C6BF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/>
              <a:t>u=Q</a:t>
            </a: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39A967F4-F9A2-4D14-972A-5A8237B87962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1BFC5BA-2586-4567-960A-C1C1337C8DFF}"/>
              </a:ext>
            </a:extLst>
          </p:cNvPr>
          <p:cNvSpPr txBox="1"/>
          <p:nvPr/>
        </p:nvSpPr>
        <p:spPr>
          <a:xfrm>
            <a:off x="7449424" y="176169"/>
            <a:ext cx="390278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v0  (static) </a:t>
            </a:r>
          </a:p>
          <a:p>
            <a:r>
              <a:rPr lang="en-US" dirty="0" err="1"/>
              <a:t>vL</a:t>
            </a:r>
            <a:r>
              <a:rPr lang="en-US" dirty="0"/>
              <a:t>   (linear)</a:t>
            </a:r>
          </a:p>
          <a:p>
            <a:r>
              <a:rPr lang="en-US" dirty="0"/>
              <a:t>vL0 (linear with steady-state gain =1)</a:t>
            </a:r>
          </a:p>
          <a:p>
            <a:r>
              <a:rPr lang="en-US" dirty="0" err="1"/>
              <a:t>vI</a:t>
            </a:r>
            <a:r>
              <a:rPr lang="en-US" dirty="0"/>
              <a:t>     (integrating)</a:t>
            </a:r>
          </a:p>
          <a:p>
            <a:r>
              <a:rPr lang="en-US" dirty="0" err="1"/>
              <a:t>uPI</a:t>
            </a:r>
            <a:r>
              <a:rPr lang="en-US" dirty="0"/>
              <a:t>  (original system with PI)</a:t>
            </a:r>
          </a:p>
        </p:txBody>
      </p:sp>
    </p:spTree>
    <p:extLst>
      <p:ext uri="{BB962C8B-B14F-4D97-AF65-F5344CB8AC3E}">
        <p14:creationId xmlns:p14="http://schemas.microsoft.com/office/powerpoint/2010/main" val="289753899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962F20-50DF-41F9-BF68-A9C56C9979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Problem description. 2 Tanks in series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9D3E93B-7A2B-448E-80ED-BF0D382D5C46}"/>
              </a:ext>
            </a:extLst>
          </p:cNvPr>
          <p:cNvSpPr>
            <a:spLocks noGrp="1"/>
          </p:cNvSpPr>
          <p:nvPr>
            <p:ph type="body" sz="quarter" idx="4294967295"/>
          </p:nvPr>
        </p:nvSpPr>
        <p:spPr>
          <a:xfrm>
            <a:off x="0" y="5117620"/>
            <a:ext cx="5183187" cy="174038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800" dirty="0"/>
              <a:t>variables definition</a:t>
            </a:r>
          </a:p>
          <a:p>
            <a:pPr lvl="1"/>
            <a:r>
              <a:rPr lang="en-US" sz="1800" dirty="0"/>
              <a:t>x = [T1;T2] (states)</a:t>
            </a:r>
          </a:p>
          <a:p>
            <a:pPr lvl="1"/>
            <a:r>
              <a:rPr lang="en-US" sz="1800" dirty="0"/>
              <a:t>y = T2                      (output=CV)</a:t>
            </a:r>
          </a:p>
          <a:p>
            <a:pPr lvl="1"/>
            <a:r>
              <a:rPr lang="en-US" sz="1800" dirty="0"/>
              <a:t>u = T0                      (input=MV)</a:t>
            </a:r>
          </a:p>
          <a:p>
            <a:pPr lvl="1"/>
            <a:r>
              <a:rPr lang="en-US" sz="1800" dirty="0"/>
              <a:t>d = [T0, q or Q, </a:t>
            </a:r>
            <a:r>
              <a:rPr lang="en-US" sz="1800" dirty="0" err="1"/>
              <a:t>qD</a:t>
            </a:r>
            <a:r>
              <a:rPr lang="en-US" sz="1800" dirty="0"/>
              <a:t>, TD]       (disturbances=DV)</a:t>
            </a:r>
          </a:p>
        </p:txBody>
      </p:sp>
      <p:cxnSp>
        <p:nvCxnSpPr>
          <p:cNvPr id="47" name="Connector: Elbow 46">
            <a:extLst>
              <a:ext uri="{FF2B5EF4-FFF2-40B4-BE49-F238E27FC236}">
                <a16:creationId xmlns:a16="http://schemas.microsoft.com/office/drawing/2014/main" id="{08B46B8E-3630-48A9-A429-3CDC71CE8D49}"/>
              </a:ext>
            </a:extLst>
          </p:cNvPr>
          <p:cNvCxnSpPr>
            <a:cxnSpLocks/>
          </p:cNvCxnSpPr>
          <p:nvPr/>
        </p:nvCxnSpPr>
        <p:spPr>
          <a:xfrm>
            <a:off x="495047" y="1996966"/>
            <a:ext cx="1410929" cy="393291"/>
          </a:xfrm>
          <a:prstGeom prst="bentConnector2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Connector: Elbow 47">
            <a:extLst>
              <a:ext uri="{FF2B5EF4-FFF2-40B4-BE49-F238E27FC236}">
                <a16:creationId xmlns:a16="http://schemas.microsoft.com/office/drawing/2014/main" id="{696D5DA3-B04A-4CCA-B903-8B929EE4DAA8}"/>
              </a:ext>
            </a:extLst>
          </p:cNvPr>
          <p:cNvCxnSpPr>
            <a:cxnSpLocks/>
          </p:cNvCxnSpPr>
          <p:nvPr/>
        </p:nvCxnSpPr>
        <p:spPr>
          <a:xfrm>
            <a:off x="2338295" y="2750238"/>
            <a:ext cx="893315" cy="157071"/>
          </a:xfrm>
          <a:prstGeom prst="bentConnector3">
            <a:avLst>
              <a:gd name="adj1" fmla="val 99474"/>
            </a:avLst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48">
            <a:extLst>
              <a:ext uri="{FF2B5EF4-FFF2-40B4-BE49-F238E27FC236}">
                <a16:creationId xmlns:a16="http://schemas.microsoft.com/office/drawing/2014/main" id="{2B593129-8FC6-4245-9329-CB1975E69D08}"/>
              </a:ext>
            </a:extLst>
          </p:cNvPr>
          <p:cNvCxnSpPr/>
          <p:nvPr/>
        </p:nvCxnSpPr>
        <p:spPr>
          <a:xfrm>
            <a:off x="4106555" y="3375078"/>
            <a:ext cx="1076632" cy="0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0" name="Group 49">
            <a:extLst>
              <a:ext uri="{FF2B5EF4-FFF2-40B4-BE49-F238E27FC236}">
                <a16:creationId xmlns:a16="http://schemas.microsoft.com/office/drawing/2014/main" id="{0211EF98-E854-4DCF-8BA8-BC10A9FC004F}"/>
              </a:ext>
            </a:extLst>
          </p:cNvPr>
          <p:cNvGrpSpPr/>
          <p:nvPr/>
        </p:nvGrpSpPr>
        <p:grpSpPr>
          <a:xfrm>
            <a:off x="1311000" y="2279520"/>
            <a:ext cx="1029069" cy="627789"/>
            <a:chOff x="1039761" y="1396181"/>
            <a:chExt cx="997974" cy="1106128"/>
          </a:xfrm>
        </p:grpSpPr>
        <p:cxnSp>
          <p:nvCxnSpPr>
            <p:cNvPr id="74" name="Straight Connector 73">
              <a:extLst>
                <a:ext uri="{FF2B5EF4-FFF2-40B4-BE49-F238E27FC236}">
                  <a16:creationId xmlns:a16="http://schemas.microsoft.com/office/drawing/2014/main" id="{78E4B7A5-B345-4504-9505-2647F0D49283}"/>
                </a:ext>
              </a:extLst>
            </p:cNvPr>
            <p:cNvCxnSpPr/>
            <p:nvPr/>
          </p:nvCxnSpPr>
          <p:spPr>
            <a:xfrm>
              <a:off x="1039761" y="1396181"/>
              <a:ext cx="0" cy="1106128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>
              <a:extLst>
                <a:ext uri="{FF2B5EF4-FFF2-40B4-BE49-F238E27FC236}">
                  <a16:creationId xmlns:a16="http://schemas.microsoft.com/office/drawing/2014/main" id="{C0E1199A-6411-4B7B-8D54-56E20105D037}"/>
                </a:ext>
              </a:extLst>
            </p:cNvPr>
            <p:cNvCxnSpPr/>
            <p:nvPr/>
          </p:nvCxnSpPr>
          <p:spPr>
            <a:xfrm>
              <a:off x="2037735" y="1396181"/>
              <a:ext cx="0" cy="1106128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>
              <a:extLst>
                <a:ext uri="{FF2B5EF4-FFF2-40B4-BE49-F238E27FC236}">
                  <a16:creationId xmlns:a16="http://schemas.microsoft.com/office/drawing/2014/main" id="{8B8226FC-E504-4209-88E1-9CC1B6215AC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39762" y="2502309"/>
              <a:ext cx="997973" cy="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FBEB3E79-EAAA-41B6-8B67-55548535909B}"/>
                </a:ext>
              </a:extLst>
            </p:cNvPr>
            <p:cNvSpPr/>
            <p:nvPr/>
          </p:nvSpPr>
          <p:spPr>
            <a:xfrm>
              <a:off x="1040130" y="1729740"/>
              <a:ext cx="994410" cy="76200"/>
            </a:xfrm>
            <a:custGeom>
              <a:avLst/>
              <a:gdLst>
                <a:gd name="connsiteX0" fmla="*/ 0 w 994410"/>
                <a:gd name="connsiteY0" fmla="*/ 76200 h 76200"/>
                <a:gd name="connsiteX1" fmla="*/ 102870 w 994410"/>
                <a:gd name="connsiteY1" fmla="*/ 3810 h 76200"/>
                <a:gd name="connsiteX2" fmla="*/ 255270 w 994410"/>
                <a:gd name="connsiteY2" fmla="*/ 68580 h 76200"/>
                <a:gd name="connsiteX3" fmla="*/ 377190 w 994410"/>
                <a:gd name="connsiteY3" fmla="*/ 7620 h 76200"/>
                <a:gd name="connsiteX4" fmla="*/ 567690 w 994410"/>
                <a:gd name="connsiteY4" fmla="*/ 60960 h 76200"/>
                <a:gd name="connsiteX5" fmla="*/ 685800 w 994410"/>
                <a:gd name="connsiteY5" fmla="*/ 19050 h 76200"/>
                <a:gd name="connsiteX6" fmla="*/ 853440 w 994410"/>
                <a:gd name="connsiteY6" fmla="*/ 45720 h 76200"/>
                <a:gd name="connsiteX7" fmla="*/ 994410 w 994410"/>
                <a:gd name="connsiteY7" fmla="*/ 0 h 76200"/>
                <a:gd name="connsiteX8" fmla="*/ 994410 w 994410"/>
                <a:gd name="connsiteY8" fmla="*/ 0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94410" h="76200">
                  <a:moveTo>
                    <a:pt x="0" y="76200"/>
                  </a:moveTo>
                  <a:cubicBezTo>
                    <a:pt x="30162" y="40640"/>
                    <a:pt x="60325" y="5080"/>
                    <a:pt x="102870" y="3810"/>
                  </a:cubicBezTo>
                  <a:cubicBezTo>
                    <a:pt x="145415" y="2540"/>
                    <a:pt x="209550" y="67945"/>
                    <a:pt x="255270" y="68580"/>
                  </a:cubicBezTo>
                  <a:cubicBezTo>
                    <a:pt x="300990" y="69215"/>
                    <a:pt x="325120" y="8890"/>
                    <a:pt x="377190" y="7620"/>
                  </a:cubicBezTo>
                  <a:cubicBezTo>
                    <a:pt x="429260" y="6350"/>
                    <a:pt x="516255" y="59055"/>
                    <a:pt x="567690" y="60960"/>
                  </a:cubicBezTo>
                  <a:cubicBezTo>
                    <a:pt x="619125" y="62865"/>
                    <a:pt x="638175" y="21590"/>
                    <a:pt x="685800" y="19050"/>
                  </a:cubicBezTo>
                  <a:cubicBezTo>
                    <a:pt x="733425" y="16510"/>
                    <a:pt x="802005" y="48895"/>
                    <a:pt x="853440" y="45720"/>
                  </a:cubicBezTo>
                  <a:cubicBezTo>
                    <a:pt x="904875" y="42545"/>
                    <a:pt x="994410" y="0"/>
                    <a:pt x="994410" y="0"/>
                  </a:cubicBezTo>
                  <a:lnTo>
                    <a:pt x="994410" y="0"/>
                  </a:lnTo>
                </a:path>
              </a:pathLst>
            </a:custGeom>
            <a:noFill/>
            <a:ln w="254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1" name="Group 50">
            <a:extLst>
              <a:ext uri="{FF2B5EF4-FFF2-40B4-BE49-F238E27FC236}">
                <a16:creationId xmlns:a16="http://schemas.microsoft.com/office/drawing/2014/main" id="{070BD55E-CB5D-4FFB-8CD5-F6DA049672E2}"/>
              </a:ext>
            </a:extLst>
          </p:cNvPr>
          <p:cNvGrpSpPr/>
          <p:nvPr/>
        </p:nvGrpSpPr>
        <p:grpSpPr>
          <a:xfrm>
            <a:off x="2774162" y="2907309"/>
            <a:ext cx="1336673" cy="565953"/>
            <a:chOff x="1039761" y="1396181"/>
            <a:chExt cx="997974" cy="1106128"/>
          </a:xfrm>
        </p:grpSpPr>
        <p:cxnSp>
          <p:nvCxnSpPr>
            <p:cNvPr id="70" name="Straight Connector 69">
              <a:extLst>
                <a:ext uri="{FF2B5EF4-FFF2-40B4-BE49-F238E27FC236}">
                  <a16:creationId xmlns:a16="http://schemas.microsoft.com/office/drawing/2014/main" id="{CA1346D0-E48B-4601-8BFE-9451146E5F2E}"/>
                </a:ext>
              </a:extLst>
            </p:cNvPr>
            <p:cNvCxnSpPr/>
            <p:nvPr/>
          </p:nvCxnSpPr>
          <p:spPr>
            <a:xfrm>
              <a:off x="1039761" y="1396181"/>
              <a:ext cx="0" cy="1106128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>
              <a:extLst>
                <a:ext uri="{FF2B5EF4-FFF2-40B4-BE49-F238E27FC236}">
                  <a16:creationId xmlns:a16="http://schemas.microsoft.com/office/drawing/2014/main" id="{05E46D3D-BA0E-4C8E-BE74-A77175E35955}"/>
                </a:ext>
              </a:extLst>
            </p:cNvPr>
            <p:cNvCxnSpPr/>
            <p:nvPr/>
          </p:nvCxnSpPr>
          <p:spPr>
            <a:xfrm>
              <a:off x="2037735" y="1396181"/>
              <a:ext cx="0" cy="1106128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>
              <a:extLst>
                <a:ext uri="{FF2B5EF4-FFF2-40B4-BE49-F238E27FC236}">
                  <a16:creationId xmlns:a16="http://schemas.microsoft.com/office/drawing/2014/main" id="{6471A729-83A9-40E9-A294-E78DFF44B60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39762" y="2502309"/>
              <a:ext cx="997973" cy="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E9BB1632-49EF-4407-94D2-4F7802C28535}"/>
                </a:ext>
              </a:extLst>
            </p:cNvPr>
            <p:cNvSpPr/>
            <p:nvPr/>
          </p:nvSpPr>
          <p:spPr>
            <a:xfrm>
              <a:off x="1040130" y="1729740"/>
              <a:ext cx="994410" cy="76200"/>
            </a:xfrm>
            <a:custGeom>
              <a:avLst/>
              <a:gdLst>
                <a:gd name="connsiteX0" fmla="*/ 0 w 994410"/>
                <a:gd name="connsiteY0" fmla="*/ 76200 h 76200"/>
                <a:gd name="connsiteX1" fmla="*/ 102870 w 994410"/>
                <a:gd name="connsiteY1" fmla="*/ 3810 h 76200"/>
                <a:gd name="connsiteX2" fmla="*/ 255270 w 994410"/>
                <a:gd name="connsiteY2" fmla="*/ 68580 h 76200"/>
                <a:gd name="connsiteX3" fmla="*/ 377190 w 994410"/>
                <a:gd name="connsiteY3" fmla="*/ 7620 h 76200"/>
                <a:gd name="connsiteX4" fmla="*/ 567690 w 994410"/>
                <a:gd name="connsiteY4" fmla="*/ 60960 h 76200"/>
                <a:gd name="connsiteX5" fmla="*/ 685800 w 994410"/>
                <a:gd name="connsiteY5" fmla="*/ 19050 h 76200"/>
                <a:gd name="connsiteX6" fmla="*/ 853440 w 994410"/>
                <a:gd name="connsiteY6" fmla="*/ 45720 h 76200"/>
                <a:gd name="connsiteX7" fmla="*/ 994410 w 994410"/>
                <a:gd name="connsiteY7" fmla="*/ 0 h 76200"/>
                <a:gd name="connsiteX8" fmla="*/ 994410 w 994410"/>
                <a:gd name="connsiteY8" fmla="*/ 0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94410" h="76200">
                  <a:moveTo>
                    <a:pt x="0" y="76200"/>
                  </a:moveTo>
                  <a:cubicBezTo>
                    <a:pt x="30162" y="40640"/>
                    <a:pt x="60325" y="5080"/>
                    <a:pt x="102870" y="3810"/>
                  </a:cubicBezTo>
                  <a:cubicBezTo>
                    <a:pt x="145415" y="2540"/>
                    <a:pt x="209550" y="67945"/>
                    <a:pt x="255270" y="68580"/>
                  </a:cubicBezTo>
                  <a:cubicBezTo>
                    <a:pt x="300990" y="69215"/>
                    <a:pt x="325120" y="8890"/>
                    <a:pt x="377190" y="7620"/>
                  </a:cubicBezTo>
                  <a:cubicBezTo>
                    <a:pt x="429260" y="6350"/>
                    <a:pt x="516255" y="59055"/>
                    <a:pt x="567690" y="60960"/>
                  </a:cubicBezTo>
                  <a:cubicBezTo>
                    <a:pt x="619125" y="62865"/>
                    <a:pt x="638175" y="21590"/>
                    <a:pt x="685800" y="19050"/>
                  </a:cubicBezTo>
                  <a:cubicBezTo>
                    <a:pt x="733425" y="16510"/>
                    <a:pt x="802005" y="48895"/>
                    <a:pt x="853440" y="45720"/>
                  </a:cubicBezTo>
                  <a:cubicBezTo>
                    <a:pt x="904875" y="42545"/>
                    <a:pt x="994410" y="0"/>
                    <a:pt x="994410" y="0"/>
                  </a:cubicBezTo>
                  <a:lnTo>
                    <a:pt x="994410" y="0"/>
                  </a:lnTo>
                </a:path>
              </a:pathLst>
            </a:custGeom>
            <a:noFill/>
            <a:ln w="254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2" name="Group 51">
            <a:extLst>
              <a:ext uri="{FF2B5EF4-FFF2-40B4-BE49-F238E27FC236}">
                <a16:creationId xmlns:a16="http://schemas.microsoft.com/office/drawing/2014/main" id="{FAC47AA6-0675-4D90-9144-B9B421534F9D}"/>
              </a:ext>
            </a:extLst>
          </p:cNvPr>
          <p:cNvGrpSpPr/>
          <p:nvPr/>
        </p:nvGrpSpPr>
        <p:grpSpPr>
          <a:xfrm rot="10800000">
            <a:off x="1383615" y="2693233"/>
            <a:ext cx="212761" cy="655749"/>
            <a:chOff x="1227745" y="2419322"/>
            <a:chExt cx="217047" cy="446875"/>
          </a:xfrm>
        </p:grpSpPr>
        <p:cxnSp>
          <p:nvCxnSpPr>
            <p:cNvPr id="66" name="Straight Connector 65">
              <a:extLst>
                <a:ext uri="{FF2B5EF4-FFF2-40B4-BE49-F238E27FC236}">
                  <a16:creationId xmlns:a16="http://schemas.microsoft.com/office/drawing/2014/main" id="{37BD4504-19B3-4356-9903-6AF778F90ADB}"/>
                </a:ext>
              </a:extLst>
            </p:cNvPr>
            <p:cNvCxnSpPr/>
            <p:nvPr/>
          </p:nvCxnSpPr>
          <p:spPr>
            <a:xfrm>
              <a:off x="1227745" y="2419322"/>
              <a:ext cx="0" cy="43987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>
              <a:extLst>
                <a:ext uri="{FF2B5EF4-FFF2-40B4-BE49-F238E27FC236}">
                  <a16:creationId xmlns:a16="http://schemas.microsoft.com/office/drawing/2014/main" id="{05F4B279-B84A-46F1-AA3F-33735802F163}"/>
                </a:ext>
              </a:extLst>
            </p:cNvPr>
            <p:cNvCxnSpPr/>
            <p:nvPr/>
          </p:nvCxnSpPr>
          <p:spPr>
            <a:xfrm flipV="1">
              <a:off x="1227745" y="2560292"/>
              <a:ext cx="110490" cy="29890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>
              <a:extLst>
                <a:ext uri="{FF2B5EF4-FFF2-40B4-BE49-F238E27FC236}">
                  <a16:creationId xmlns:a16="http://schemas.microsoft.com/office/drawing/2014/main" id="{6BB299A9-1AC0-4351-AF1B-44865CDB2304}"/>
                </a:ext>
              </a:extLst>
            </p:cNvPr>
            <p:cNvCxnSpPr>
              <a:cxnSpLocks/>
            </p:cNvCxnSpPr>
            <p:nvPr/>
          </p:nvCxnSpPr>
          <p:spPr>
            <a:xfrm>
              <a:off x="1334302" y="2560292"/>
              <a:ext cx="110490" cy="29890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>
              <a:extLst>
                <a:ext uri="{FF2B5EF4-FFF2-40B4-BE49-F238E27FC236}">
                  <a16:creationId xmlns:a16="http://schemas.microsoft.com/office/drawing/2014/main" id="{6FEDBD9E-B54F-4125-A7C5-045A6823A436}"/>
                </a:ext>
              </a:extLst>
            </p:cNvPr>
            <p:cNvCxnSpPr/>
            <p:nvPr/>
          </p:nvCxnSpPr>
          <p:spPr>
            <a:xfrm>
              <a:off x="1444792" y="2426327"/>
              <a:ext cx="0" cy="43987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5" name="TextBox 54">
            <a:extLst>
              <a:ext uri="{FF2B5EF4-FFF2-40B4-BE49-F238E27FC236}">
                <a16:creationId xmlns:a16="http://schemas.microsoft.com/office/drawing/2014/main" id="{0FFAD8C8-2755-4B0A-8012-51CDF5CD02FC}"/>
              </a:ext>
            </a:extLst>
          </p:cNvPr>
          <p:cNvSpPr txBox="1"/>
          <p:nvPr/>
        </p:nvSpPr>
        <p:spPr>
          <a:xfrm>
            <a:off x="3197782" y="3110447"/>
            <a:ext cx="4331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V2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BC5A7B37-7822-4104-BA23-C79665C75B17}"/>
              </a:ext>
            </a:extLst>
          </p:cNvPr>
          <p:cNvSpPr txBox="1"/>
          <p:nvPr/>
        </p:nvSpPr>
        <p:spPr>
          <a:xfrm>
            <a:off x="1736250" y="2537977"/>
            <a:ext cx="4331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V1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BCC75326-212C-4BFC-8E9E-ECEFAF2357FE}"/>
              </a:ext>
            </a:extLst>
          </p:cNvPr>
          <p:cNvSpPr txBox="1"/>
          <p:nvPr/>
        </p:nvSpPr>
        <p:spPr>
          <a:xfrm>
            <a:off x="4238460" y="3076864"/>
            <a:ext cx="11464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T2, (</a:t>
            </a:r>
            <a:r>
              <a:rPr lang="en-US" dirty="0" err="1"/>
              <a:t>q+qd</a:t>
            </a:r>
            <a:r>
              <a:rPr lang="en-US" dirty="0"/>
              <a:t>)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15B134B7-41BB-403D-A202-4D5736AA8643}"/>
              </a:ext>
            </a:extLst>
          </p:cNvPr>
          <p:cNvSpPr txBox="1"/>
          <p:nvPr/>
        </p:nvSpPr>
        <p:spPr>
          <a:xfrm>
            <a:off x="2421274" y="2446494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T1, q</a:t>
            </a:r>
          </a:p>
        </p:txBody>
      </p:sp>
      <p:cxnSp>
        <p:nvCxnSpPr>
          <p:cNvPr id="64" name="Straight Arrow Connector 63">
            <a:extLst>
              <a:ext uri="{FF2B5EF4-FFF2-40B4-BE49-F238E27FC236}">
                <a16:creationId xmlns:a16="http://schemas.microsoft.com/office/drawing/2014/main" id="{6D91CD1C-5B6B-4578-9E3A-12F72EC9EBEC}"/>
              </a:ext>
            </a:extLst>
          </p:cNvPr>
          <p:cNvCxnSpPr>
            <a:cxnSpLocks/>
          </p:cNvCxnSpPr>
          <p:nvPr/>
        </p:nvCxnSpPr>
        <p:spPr>
          <a:xfrm>
            <a:off x="3679257" y="2285416"/>
            <a:ext cx="0" cy="808202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TextBox 64">
            <a:extLst>
              <a:ext uri="{FF2B5EF4-FFF2-40B4-BE49-F238E27FC236}">
                <a16:creationId xmlns:a16="http://schemas.microsoft.com/office/drawing/2014/main" id="{73BA718D-C318-42A9-BC76-F0307454C908}"/>
              </a:ext>
            </a:extLst>
          </p:cNvPr>
          <p:cNvSpPr txBox="1"/>
          <p:nvPr/>
        </p:nvSpPr>
        <p:spPr>
          <a:xfrm>
            <a:off x="3679257" y="2288982"/>
            <a:ext cx="7564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qd</a:t>
            </a:r>
            <a:r>
              <a:rPr lang="en-US" dirty="0"/>
              <a:t>, Td</a:t>
            </a: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728F3A0D-4B0B-4B51-BCF2-2F7D86D03E84}"/>
              </a:ext>
            </a:extLst>
          </p:cNvPr>
          <p:cNvSpPr txBox="1"/>
          <p:nvPr/>
        </p:nvSpPr>
        <p:spPr>
          <a:xfrm>
            <a:off x="1591749" y="3015820"/>
            <a:ext cx="3401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Q</a:t>
            </a:r>
          </a:p>
        </p:txBody>
      </p:sp>
      <p:sp>
        <p:nvSpPr>
          <p:cNvPr id="80" name="Text Placeholder 6">
            <a:extLst>
              <a:ext uri="{FF2B5EF4-FFF2-40B4-BE49-F238E27FC236}">
                <a16:creationId xmlns:a16="http://schemas.microsoft.com/office/drawing/2014/main" id="{C327D03F-9592-42E6-8424-3AE913BAE84D}"/>
              </a:ext>
            </a:extLst>
          </p:cNvPr>
          <p:cNvSpPr txBox="1">
            <a:spLocks/>
          </p:cNvSpPr>
          <p:nvPr/>
        </p:nvSpPr>
        <p:spPr>
          <a:xfrm>
            <a:off x="8019289" y="1887429"/>
            <a:ext cx="3848984" cy="52277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800" dirty="0"/>
              <a:t>Nomenclature</a:t>
            </a:r>
          </a:p>
          <a:p>
            <a:r>
              <a:rPr lang="en-US" sz="1800" dirty="0"/>
              <a:t>T0 = temperature of inlet flow</a:t>
            </a:r>
          </a:p>
          <a:p>
            <a:r>
              <a:rPr lang="en-US" sz="1800" dirty="0"/>
              <a:t>T1 = temperature of tank 1</a:t>
            </a:r>
          </a:p>
          <a:p>
            <a:r>
              <a:rPr lang="en-US" sz="1800" dirty="0"/>
              <a:t>T2 = temperature of tank 2</a:t>
            </a:r>
          </a:p>
          <a:p>
            <a:r>
              <a:rPr lang="en-US" sz="1800" dirty="0"/>
              <a:t>Td = temperature of flow </a:t>
            </a:r>
            <a:r>
              <a:rPr lang="en-US" sz="1800" dirty="0" err="1"/>
              <a:t>qd</a:t>
            </a:r>
            <a:endParaRPr lang="en-US" sz="1800" dirty="0"/>
          </a:p>
          <a:p>
            <a:r>
              <a:rPr lang="en-US" sz="1800" dirty="0"/>
              <a:t>q  = inlet flow</a:t>
            </a:r>
          </a:p>
          <a:p>
            <a:r>
              <a:rPr lang="en-US" sz="1800" dirty="0"/>
              <a:t>Q  = heat rate</a:t>
            </a:r>
          </a:p>
          <a:p>
            <a:r>
              <a:rPr lang="en-US" sz="1800" dirty="0" err="1"/>
              <a:t>qd</a:t>
            </a:r>
            <a:r>
              <a:rPr lang="en-US" sz="1800" dirty="0"/>
              <a:t> = external flow</a:t>
            </a:r>
          </a:p>
          <a:p>
            <a:r>
              <a:rPr lang="en-US" sz="1800" dirty="0"/>
              <a:t>V1 = volume of tank 1</a:t>
            </a:r>
          </a:p>
          <a:p>
            <a:r>
              <a:rPr lang="en-US" sz="1800" dirty="0"/>
              <a:t>V2 = volume of tank 2</a:t>
            </a:r>
          </a:p>
          <a:p>
            <a:pPr marL="0" indent="0">
              <a:buNone/>
            </a:pPr>
            <a:endParaRPr lang="en-US" sz="1800" dirty="0"/>
          </a:p>
          <a:p>
            <a:pPr marL="0" indent="0">
              <a:buNone/>
            </a:pPr>
            <a:endParaRPr lang="en-US" sz="1800" dirty="0"/>
          </a:p>
        </p:txBody>
      </p:sp>
      <p:sp>
        <p:nvSpPr>
          <p:cNvPr id="81" name="Text Placeholder 6">
            <a:extLst>
              <a:ext uri="{FF2B5EF4-FFF2-40B4-BE49-F238E27FC236}">
                <a16:creationId xmlns:a16="http://schemas.microsoft.com/office/drawing/2014/main" id="{EB8DEDD8-70CE-4979-B19F-31F0FC1BD6F8}"/>
              </a:ext>
            </a:extLst>
          </p:cNvPr>
          <p:cNvSpPr txBox="1">
            <a:spLocks/>
          </p:cNvSpPr>
          <p:nvPr/>
        </p:nvSpPr>
        <p:spPr>
          <a:xfrm>
            <a:off x="126849" y="4107807"/>
            <a:ext cx="7878617" cy="853133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0000"/>
              </a:lnSpc>
              <a:buNone/>
            </a:pPr>
            <a:r>
              <a:rPr lang="en-US" dirty="0">
                <a:solidFill>
                  <a:srgbClr val="0070C0"/>
                </a:solidFill>
              </a:rPr>
              <a:t>Control objective</a:t>
            </a:r>
            <a:r>
              <a:rPr lang="en-US" dirty="0"/>
              <a:t>: control the temperature in tank 2 (T2)</a:t>
            </a:r>
          </a:p>
          <a:p>
            <a:pPr marL="0" indent="0">
              <a:lnSpc>
                <a:spcPct val="110000"/>
              </a:lnSpc>
              <a:buNone/>
            </a:pPr>
            <a:r>
              <a:rPr lang="en-US" dirty="0"/>
              <a:t>                                 by manipulating the inlet temperature (T0)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51FF157F-B791-4F88-B51C-3E8C9DA1F3F7}"/>
              </a:ext>
            </a:extLst>
          </p:cNvPr>
          <p:cNvGrpSpPr/>
          <p:nvPr/>
        </p:nvGrpSpPr>
        <p:grpSpPr>
          <a:xfrm>
            <a:off x="662940" y="1996966"/>
            <a:ext cx="137160" cy="0"/>
            <a:chOff x="3482340" y="1932623"/>
            <a:chExt cx="137160" cy="0"/>
          </a:xfrm>
        </p:grpSpPr>
        <p:cxnSp>
          <p:nvCxnSpPr>
            <p:cNvPr id="14" name="Straight Arrow Connector 13">
              <a:extLst>
                <a:ext uri="{FF2B5EF4-FFF2-40B4-BE49-F238E27FC236}">
                  <a16:creationId xmlns:a16="http://schemas.microsoft.com/office/drawing/2014/main" id="{141CFB2B-3910-4920-94E9-24DC3474F624}"/>
                </a:ext>
              </a:extLst>
            </p:cNvPr>
            <p:cNvCxnSpPr>
              <a:cxnSpLocks/>
            </p:cNvCxnSpPr>
            <p:nvPr/>
          </p:nvCxnSpPr>
          <p:spPr>
            <a:xfrm>
              <a:off x="3482340" y="1932623"/>
              <a:ext cx="72390" cy="0"/>
            </a:xfrm>
            <a:prstGeom prst="straightConnector1">
              <a:avLst/>
            </a:prstGeom>
            <a:ln>
              <a:headEnd type="none" w="lg" len="lg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Arrow Connector 81">
              <a:extLst>
                <a:ext uri="{FF2B5EF4-FFF2-40B4-BE49-F238E27FC236}">
                  <a16:creationId xmlns:a16="http://schemas.microsoft.com/office/drawing/2014/main" id="{18179DEC-A9CD-405C-AF30-A6D8B3FB17C3}"/>
                </a:ext>
              </a:extLst>
            </p:cNvPr>
            <p:cNvCxnSpPr>
              <a:cxnSpLocks/>
            </p:cNvCxnSpPr>
            <p:nvPr/>
          </p:nvCxnSpPr>
          <p:spPr>
            <a:xfrm>
              <a:off x="3547110" y="1932623"/>
              <a:ext cx="72390" cy="0"/>
            </a:xfrm>
            <a:prstGeom prst="straightConnector1">
              <a:avLst/>
            </a:prstGeom>
            <a:ln>
              <a:headEnd type="triangle" w="lg" len="lg"/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3" name="TextBox 82">
            <a:extLst>
              <a:ext uri="{FF2B5EF4-FFF2-40B4-BE49-F238E27FC236}">
                <a16:creationId xmlns:a16="http://schemas.microsoft.com/office/drawing/2014/main" id="{61C2AE3A-E885-4962-A10B-576695C25A18}"/>
              </a:ext>
            </a:extLst>
          </p:cNvPr>
          <p:cNvSpPr txBox="1"/>
          <p:nvPr/>
        </p:nvSpPr>
        <p:spPr>
          <a:xfrm>
            <a:off x="910187" y="1690688"/>
            <a:ext cx="4138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T0</a:t>
            </a: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3E3C9DD0-7211-45DC-9489-D5D9D1220619}"/>
              </a:ext>
            </a:extLst>
          </p:cNvPr>
          <p:cNvSpPr txBox="1"/>
          <p:nvPr/>
        </p:nvSpPr>
        <p:spPr>
          <a:xfrm>
            <a:off x="582083" y="2020925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q</a:t>
            </a:r>
          </a:p>
        </p:txBody>
      </p:sp>
      <p:grpSp>
        <p:nvGrpSpPr>
          <p:cNvPr id="86" name="Group 85">
            <a:extLst>
              <a:ext uri="{FF2B5EF4-FFF2-40B4-BE49-F238E27FC236}">
                <a16:creationId xmlns:a16="http://schemas.microsoft.com/office/drawing/2014/main" id="{C24D233A-D1BE-4999-9464-D4B4219890C6}"/>
              </a:ext>
            </a:extLst>
          </p:cNvPr>
          <p:cNvGrpSpPr/>
          <p:nvPr/>
        </p:nvGrpSpPr>
        <p:grpSpPr>
          <a:xfrm rot="5400000">
            <a:off x="1532083" y="3198077"/>
            <a:ext cx="137160" cy="0"/>
            <a:chOff x="3482340" y="1932623"/>
            <a:chExt cx="137160" cy="0"/>
          </a:xfrm>
        </p:grpSpPr>
        <p:cxnSp>
          <p:nvCxnSpPr>
            <p:cNvPr id="87" name="Straight Arrow Connector 86">
              <a:extLst>
                <a:ext uri="{FF2B5EF4-FFF2-40B4-BE49-F238E27FC236}">
                  <a16:creationId xmlns:a16="http://schemas.microsoft.com/office/drawing/2014/main" id="{2263F959-7CF7-439F-9CED-581C6AD04585}"/>
                </a:ext>
              </a:extLst>
            </p:cNvPr>
            <p:cNvCxnSpPr>
              <a:cxnSpLocks/>
            </p:cNvCxnSpPr>
            <p:nvPr/>
          </p:nvCxnSpPr>
          <p:spPr>
            <a:xfrm>
              <a:off x="3482340" y="1932623"/>
              <a:ext cx="72390" cy="0"/>
            </a:xfrm>
            <a:prstGeom prst="straightConnector1">
              <a:avLst/>
            </a:prstGeom>
            <a:ln>
              <a:solidFill>
                <a:srgbClr val="C00000"/>
              </a:solidFill>
              <a:headEnd type="none" w="lg" len="lg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Arrow Connector 87">
              <a:extLst>
                <a:ext uri="{FF2B5EF4-FFF2-40B4-BE49-F238E27FC236}">
                  <a16:creationId xmlns:a16="http://schemas.microsoft.com/office/drawing/2014/main" id="{1D4902F0-AAA2-49EF-AEA3-DDFC0677BD09}"/>
                </a:ext>
              </a:extLst>
            </p:cNvPr>
            <p:cNvCxnSpPr>
              <a:cxnSpLocks/>
            </p:cNvCxnSpPr>
            <p:nvPr/>
          </p:nvCxnSpPr>
          <p:spPr>
            <a:xfrm>
              <a:off x="3547110" y="1932623"/>
              <a:ext cx="72390" cy="0"/>
            </a:xfrm>
            <a:prstGeom prst="straightConnector1">
              <a:avLst/>
            </a:prstGeom>
            <a:ln>
              <a:solidFill>
                <a:srgbClr val="C00000"/>
              </a:solidFill>
              <a:headEnd type="triangle" w="lg" len="lg"/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4012308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516</Words>
  <Application>Microsoft Office PowerPoint</Application>
  <PresentationFormat>Widescreen</PresentationFormat>
  <Paragraphs>87</Paragraphs>
  <Slides>7</Slides>
  <Notes>0</Notes>
  <HiddenSlides>1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Office Theme</vt:lpstr>
      <vt:lpstr>Temperature control of a heated tank</vt:lpstr>
      <vt:lpstr>Problem description. 1 Tanks</vt:lpstr>
      <vt:lpstr>Closed loop simulations </vt:lpstr>
      <vt:lpstr>Closed loop simulations </vt:lpstr>
      <vt:lpstr>Results. Setpoint changes. Static transformation</vt:lpstr>
      <vt:lpstr>Results. Setpoint changes. </vt:lpstr>
      <vt:lpstr>Problem description. 2 Tanks in series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Temperature control of a heated tank</dc:title>
  <dc:creator>Cristina Zotica</dc:creator>
  <cp:lastModifiedBy>Cristina Zotica</cp:lastModifiedBy>
  <cp:revision>14</cp:revision>
  <dcterms:created xsi:type="dcterms:W3CDTF">2020-08-11T11:46:13Z</dcterms:created>
  <dcterms:modified xsi:type="dcterms:W3CDTF">2020-08-12T15:03:54Z</dcterms:modified>
</cp:coreProperties>
</file>