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8" r:id="rId2"/>
    <p:sldId id="259" r:id="rId3"/>
    <p:sldId id="307" r:id="rId4"/>
    <p:sldId id="306" r:id="rId5"/>
    <p:sldId id="305" r:id="rId6"/>
    <p:sldId id="349" r:id="rId7"/>
    <p:sldId id="350" r:id="rId8"/>
    <p:sldId id="311" r:id="rId9"/>
    <p:sldId id="351" r:id="rId10"/>
    <p:sldId id="342" r:id="rId11"/>
    <p:sldId id="356" r:id="rId12"/>
    <p:sldId id="357" r:id="rId13"/>
    <p:sldId id="313" r:id="rId14"/>
    <p:sldId id="314" r:id="rId15"/>
    <p:sldId id="316" r:id="rId16"/>
    <p:sldId id="318" r:id="rId17"/>
    <p:sldId id="319" r:id="rId18"/>
    <p:sldId id="320" r:id="rId19"/>
    <p:sldId id="323" r:id="rId20"/>
    <p:sldId id="321" r:id="rId21"/>
    <p:sldId id="322" r:id="rId22"/>
    <p:sldId id="324" r:id="rId23"/>
    <p:sldId id="347" r:id="rId24"/>
    <p:sldId id="325" r:id="rId25"/>
    <p:sldId id="337" r:id="rId26"/>
    <p:sldId id="348" r:id="rId27"/>
    <p:sldId id="341" r:id="rId28"/>
    <p:sldId id="352" r:id="rId29"/>
    <p:sldId id="327" r:id="rId30"/>
    <p:sldId id="354" r:id="rId31"/>
    <p:sldId id="355" r:id="rId32"/>
    <p:sldId id="353" r:id="rId33"/>
    <p:sldId id="331" r:id="rId34"/>
    <p:sldId id="332" r:id="rId35"/>
    <p:sldId id="334" r:id="rId36"/>
    <p:sldId id="358" r:id="rId37"/>
  </p:sldIdLst>
  <p:sldSz cx="9144000" cy="6858000" type="screen4x3"/>
  <p:notesSz cx="6858000" cy="9144000"/>
  <p:defaultTextStyle>
    <a:defPPr>
      <a:defRPr lang="nn-NO"/>
    </a:defPPr>
    <a:lvl1pPr algn="l" rtl="0" eaLnBrk="0" fontAlgn="base" hangingPunct="0">
      <a:spcBef>
        <a:spcPct val="0"/>
      </a:spcBef>
      <a:spcAft>
        <a:spcPct val="0"/>
      </a:spcAft>
      <a:defRPr sz="36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36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36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36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3600" kern="1200">
        <a:solidFill>
          <a:schemeClr val="tx1"/>
        </a:solidFill>
        <a:latin typeface="Arial" charset="0"/>
        <a:ea typeface="ＭＳ Ｐゴシック" pitchFamily="34" charset="-128"/>
        <a:cs typeface="+mn-cs"/>
      </a:defRPr>
    </a:lvl5pPr>
    <a:lvl6pPr marL="2286000" algn="l" defTabSz="914400" rtl="0" eaLnBrk="1" latinLnBrk="0" hangingPunct="1">
      <a:defRPr sz="3600" kern="1200">
        <a:solidFill>
          <a:schemeClr val="tx1"/>
        </a:solidFill>
        <a:latin typeface="Arial" charset="0"/>
        <a:ea typeface="ＭＳ Ｐゴシック" pitchFamily="34" charset="-128"/>
        <a:cs typeface="+mn-cs"/>
      </a:defRPr>
    </a:lvl6pPr>
    <a:lvl7pPr marL="2743200" algn="l" defTabSz="914400" rtl="0" eaLnBrk="1" latinLnBrk="0" hangingPunct="1">
      <a:defRPr sz="3600" kern="1200">
        <a:solidFill>
          <a:schemeClr val="tx1"/>
        </a:solidFill>
        <a:latin typeface="Arial" charset="0"/>
        <a:ea typeface="ＭＳ Ｐゴシック" pitchFamily="34" charset="-128"/>
        <a:cs typeface="+mn-cs"/>
      </a:defRPr>
    </a:lvl7pPr>
    <a:lvl8pPr marL="3200400" algn="l" defTabSz="914400" rtl="0" eaLnBrk="1" latinLnBrk="0" hangingPunct="1">
      <a:defRPr sz="3600" kern="1200">
        <a:solidFill>
          <a:schemeClr val="tx1"/>
        </a:solidFill>
        <a:latin typeface="Arial" charset="0"/>
        <a:ea typeface="ＭＳ Ｐゴシック" pitchFamily="34" charset="-128"/>
        <a:cs typeface="+mn-cs"/>
      </a:defRPr>
    </a:lvl8pPr>
    <a:lvl9pPr marL="3657600" algn="l" defTabSz="914400" rtl="0" eaLnBrk="1" latinLnBrk="0" hangingPunct="1">
      <a:defRPr sz="36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BFBFBF"/>
    <a:srgbClr val="DEEEFD"/>
    <a:srgbClr val="FFFFFF"/>
    <a:srgbClr val="BFD9E6"/>
    <a:srgbClr val="000000"/>
    <a:srgbClr val="0D2B88"/>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50" autoAdjust="0"/>
  </p:normalViewPr>
  <p:slideViewPr>
    <p:cSldViewPr>
      <p:cViewPr>
        <p:scale>
          <a:sx n="50" d="100"/>
          <a:sy n="50" d="100"/>
        </p:scale>
        <p:origin x="-172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3.wmf"/><Relationship Id="rId4"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3.wmf"/><Relationship Id="rId5" Type="http://schemas.openxmlformats.org/officeDocument/2006/relationships/image" Target="../media/image11.emf"/><Relationship Id="rId4" Type="http://schemas.openxmlformats.org/officeDocument/2006/relationships/image" Target="../media/image1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2.wmf"/><Relationship Id="rId1" Type="http://schemas.openxmlformats.org/officeDocument/2006/relationships/image" Target="../media/image3.wmf"/><Relationship Id="rId4" Type="http://schemas.openxmlformats.org/officeDocument/2006/relationships/image" Target="../media/image1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3.wmf"/><Relationship Id="rId5" Type="http://schemas.openxmlformats.org/officeDocument/2006/relationships/image" Target="../media/image18.wmf"/><Relationship Id="rId4"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3.wmf"/><Relationship Id="rId4" Type="http://schemas.openxmlformats.org/officeDocument/2006/relationships/image" Target="../media/image1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emf"/><Relationship Id="rId4" Type="http://schemas.openxmlformats.org/officeDocument/2006/relationships/image" Target="../media/image2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3.wmf"/><Relationship Id="rId6" Type="http://schemas.openxmlformats.org/officeDocument/2006/relationships/image" Target="../media/image32.emf"/><Relationship Id="rId5" Type="http://schemas.openxmlformats.org/officeDocument/2006/relationships/image" Target="../media/image31.wmf"/><Relationship Id="rId4" Type="http://schemas.openxmlformats.org/officeDocument/2006/relationships/image" Target="../media/image3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7.wmf"/><Relationship Id="rId4" Type="http://schemas.openxmlformats.org/officeDocument/2006/relationships/image" Target="../media/image33.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6.wmf"/><Relationship Id="rId7" Type="http://schemas.openxmlformats.org/officeDocument/2006/relationships/image" Target="../media/image42.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1.wmf"/><Relationship Id="rId5" Type="http://schemas.openxmlformats.org/officeDocument/2006/relationships/image" Target="../media/image33.wmf"/><Relationship Id="rId4" Type="http://schemas.openxmlformats.org/officeDocument/2006/relationships/image" Target="../media/image4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nn-NO"/>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nn-NO"/>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nn-NO" noProof="0" smtClean="0"/>
              <a:t>Click to edit Master text styles</a:t>
            </a:r>
          </a:p>
          <a:p>
            <a:pPr lvl="1"/>
            <a:r>
              <a:rPr lang="nn-NO" noProof="0" smtClean="0"/>
              <a:t>Second level</a:t>
            </a:r>
          </a:p>
          <a:p>
            <a:pPr lvl="2"/>
            <a:r>
              <a:rPr lang="nn-NO" noProof="0" smtClean="0"/>
              <a:t>Third level</a:t>
            </a:r>
          </a:p>
          <a:p>
            <a:pPr lvl="3"/>
            <a:r>
              <a:rPr lang="nn-NO" noProof="0" smtClean="0"/>
              <a:t>Fourth level</a:t>
            </a:r>
          </a:p>
          <a:p>
            <a:pPr lvl="4"/>
            <a:r>
              <a:rPr lang="nn-NO"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nn-NO"/>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10416FE-19B2-4F39-A185-4FB75015E99C}" type="slidenum">
              <a:rPr lang="nn-NO"/>
              <a:pPr>
                <a:defRPr/>
              </a:pPr>
              <a:t>‹#›</a:t>
            </a:fld>
            <a:endParaRPr lang="nn-NO"/>
          </a:p>
        </p:txBody>
      </p:sp>
    </p:spTree>
    <p:extLst>
      <p:ext uri="{BB962C8B-B14F-4D97-AF65-F5344CB8AC3E}">
        <p14:creationId xmlns:p14="http://schemas.microsoft.com/office/powerpoint/2010/main" val="989388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Thank</a:t>
            </a:r>
            <a:r>
              <a:rPr lang="en-US" baseline="0" dirty="0" smtClean="0"/>
              <a:t> you for the introduction. I am going to talk today about </a:t>
            </a:r>
            <a:r>
              <a:rPr lang="en-US" baseline="0" dirty="0" smtClean="0"/>
              <a:t>the automation the </a:t>
            </a:r>
            <a:r>
              <a:rPr lang="en-US" baseline="0" dirty="0" smtClean="0"/>
              <a:t>Economic </a:t>
            </a:r>
            <a:r>
              <a:rPr lang="en-US" baseline="0" dirty="0" err="1" smtClean="0"/>
              <a:t>plantwide</a:t>
            </a:r>
            <a:r>
              <a:rPr lang="en-US" baseline="0" dirty="0" smtClean="0"/>
              <a:t> </a:t>
            </a:r>
            <a:r>
              <a:rPr lang="en-US" baseline="0" dirty="0" smtClean="0"/>
              <a:t>control procedure, </a:t>
            </a:r>
            <a:r>
              <a:rPr lang="en-US" baseline="0" dirty="0" smtClean="0"/>
              <a:t>more </a:t>
            </a:r>
            <a:r>
              <a:rPr lang="en-US" baseline="0" dirty="0" err="1" smtClean="0"/>
              <a:t>specificly</a:t>
            </a:r>
            <a:r>
              <a:rPr lang="en-US" baseline="0" dirty="0" smtClean="0"/>
              <a:t> the automation of the key step of the procedure which is the selection of the economic controlled variables.</a:t>
            </a:r>
            <a:endParaRPr lang="en-US" dirty="0"/>
          </a:p>
        </p:txBody>
      </p:sp>
      <p:sp>
        <p:nvSpPr>
          <p:cNvPr id="4" name="Slide Number Placeholder 3"/>
          <p:cNvSpPr>
            <a:spLocks noGrp="1"/>
          </p:cNvSpPr>
          <p:nvPr>
            <p:ph type="sldNum" sz="quarter" idx="5"/>
          </p:nvPr>
        </p:nvSpPr>
        <p:spPr/>
        <p:txBody>
          <a:bodyPr/>
          <a:lstStyle/>
          <a:p>
            <a:pPr>
              <a:defRPr/>
            </a:pPr>
            <a:fld id="{10C84BBF-6FD7-4F1B-AEF1-EFBD63654AF4}" type="slidenum">
              <a:rPr lang="nn-NO"/>
              <a:pPr>
                <a:defRPr/>
              </a:pPr>
              <a:t>1</a:t>
            </a:fld>
            <a:endParaRPr lang="nn-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Lets look at the first 3 steps</a:t>
            </a:r>
            <a:r>
              <a:rPr lang="en-GB" baseline="0" dirty="0" smtClean="0"/>
              <a:t> from the EPC procedure that are required to select the economic CVs.</a:t>
            </a:r>
            <a:endParaRPr lang="en-GB" dirty="0"/>
          </a:p>
        </p:txBody>
      </p:sp>
      <p:sp>
        <p:nvSpPr>
          <p:cNvPr id="4" name="Slide Number Placeholder 3"/>
          <p:cNvSpPr>
            <a:spLocks noGrp="1"/>
          </p:cNvSpPr>
          <p:nvPr>
            <p:ph type="sldNum" sz="quarter" idx="5"/>
          </p:nvPr>
        </p:nvSpPr>
        <p:spPr/>
        <p:txBody>
          <a:bodyPr/>
          <a:lstStyle/>
          <a:p>
            <a:pPr>
              <a:defRPr/>
            </a:pPr>
            <a:fld id="{DB3E9445-B808-416E-B84A-94497089F5A1}" type="slidenum">
              <a:rPr lang="nn-NO" smtClean="0"/>
              <a:pPr>
                <a:defRPr/>
              </a:pPr>
              <a:t>10</a:t>
            </a:fld>
            <a:endParaRPr lang="nn-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Lets look at the first 3 steps</a:t>
            </a:r>
            <a:r>
              <a:rPr lang="en-GB" baseline="0" dirty="0" smtClean="0"/>
              <a:t> from the EPC procedure that are required to select the economic CVs.</a:t>
            </a:r>
            <a:endParaRPr lang="en-GB" dirty="0"/>
          </a:p>
        </p:txBody>
      </p:sp>
      <p:sp>
        <p:nvSpPr>
          <p:cNvPr id="4" name="Slide Number Placeholder 3"/>
          <p:cNvSpPr>
            <a:spLocks noGrp="1"/>
          </p:cNvSpPr>
          <p:nvPr>
            <p:ph type="sldNum" sz="quarter" idx="5"/>
          </p:nvPr>
        </p:nvSpPr>
        <p:spPr/>
        <p:txBody>
          <a:bodyPr/>
          <a:lstStyle/>
          <a:p>
            <a:pPr>
              <a:defRPr/>
            </a:pPr>
            <a:fld id="{DB3E9445-B808-416E-B84A-94497089F5A1}" type="slidenum">
              <a:rPr lang="nn-NO" smtClean="0"/>
              <a:pPr>
                <a:defRPr/>
              </a:pPr>
              <a:t>11</a:t>
            </a:fld>
            <a:endParaRPr lang="nn-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Lets look briefly at the first 3 steps</a:t>
            </a:r>
            <a:r>
              <a:rPr lang="en-GB" baseline="0" dirty="0" smtClean="0"/>
              <a:t> from the EPC procedure that are required to select the economic CVs. </a:t>
            </a:r>
            <a:endParaRPr lang="en-GB" dirty="0"/>
          </a:p>
        </p:txBody>
      </p:sp>
      <p:sp>
        <p:nvSpPr>
          <p:cNvPr id="4" name="Slide Number Placeholder 3"/>
          <p:cNvSpPr>
            <a:spLocks noGrp="1"/>
          </p:cNvSpPr>
          <p:nvPr>
            <p:ph type="sldNum" sz="quarter" idx="5"/>
          </p:nvPr>
        </p:nvSpPr>
        <p:spPr/>
        <p:txBody>
          <a:bodyPr/>
          <a:lstStyle/>
          <a:p>
            <a:pPr>
              <a:defRPr/>
            </a:pPr>
            <a:fld id="{DB3E9445-B808-416E-B84A-94497089F5A1}" type="slidenum">
              <a:rPr lang="nn-NO" smtClean="0"/>
              <a:pPr>
                <a:defRPr/>
              </a:pPr>
              <a:t>12</a:t>
            </a:fld>
            <a:endParaRPr lang="nn-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smtClean="0"/>
              <a:t>A fresh feed F0 and a recycle stream r are fed to a CSTR. Were 2 parallel reaction with 1</a:t>
            </a:r>
            <a:r>
              <a:rPr lang="en-US" baseline="30000" dirty="0" smtClean="0"/>
              <a:t>st</a:t>
            </a:r>
            <a:r>
              <a:rPr lang="en-US" baseline="0" dirty="0" smtClean="0"/>
              <a:t> order kinetics take place. A goes to B which is the desired product and A -&gt; 2 C which is the undesired reaction. The CSTR outflow F is led to a distillation column where the heaviest component B get separated as a bottom product. And A + C which is the lightest component are led to a split here part of it is purged and part of it is fed back as a recycle.</a:t>
            </a:r>
            <a:endParaRPr lang="en-GB" dirty="0"/>
          </a:p>
        </p:txBody>
      </p:sp>
      <p:sp>
        <p:nvSpPr>
          <p:cNvPr id="4" name="Slide Number Placeholder 3"/>
          <p:cNvSpPr>
            <a:spLocks noGrp="1"/>
          </p:cNvSpPr>
          <p:nvPr>
            <p:ph type="sldNum" sz="quarter" idx="5"/>
          </p:nvPr>
        </p:nvSpPr>
        <p:spPr/>
        <p:txBody>
          <a:bodyPr/>
          <a:lstStyle/>
          <a:p>
            <a:pPr>
              <a:defRPr/>
            </a:pPr>
            <a:fld id="{DB3E9445-B808-416E-B84A-94497089F5A1}" type="slidenum">
              <a:rPr lang="nn-NO" smtClean="0"/>
              <a:pPr>
                <a:defRPr/>
              </a:pPr>
              <a:t>13</a:t>
            </a:fld>
            <a:endParaRPr lang="nn-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The</a:t>
            </a:r>
            <a:r>
              <a:rPr lang="en-GB" baseline="0" dirty="0" smtClean="0"/>
              <a:t> distillation column is modelled as a 30 stage ideal column with constant molar overflows, constant relative volatilities,</a:t>
            </a:r>
          </a:p>
          <a:p>
            <a:pPr>
              <a:defRPr/>
            </a:pPr>
            <a:r>
              <a:rPr lang="en-GB" baseline="0" dirty="0" smtClean="0"/>
              <a:t>Constant pressure and Liquid dynamics based on Francis weir equation. </a:t>
            </a:r>
            <a:endParaRPr lang="en-GB" dirty="0"/>
          </a:p>
        </p:txBody>
      </p:sp>
      <p:sp>
        <p:nvSpPr>
          <p:cNvPr id="4" name="Slide Number Placeholder 3"/>
          <p:cNvSpPr>
            <a:spLocks noGrp="1"/>
          </p:cNvSpPr>
          <p:nvPr>
            <p:ph type="sldNum" sz="quarter" idx="5"/>
          </p:nvPr>
        </p:nvSpPr>
        <p:spPr/>
        <p:txBody>
          <a:bodyPr/>
          <a:lstStyle/>
          <a:p>
            <a:pPr>
              <a:defRPr/>
            </a:pPr>
            <a:fld id="{DB3E9445-B808-416E-B84A-94497089F5A1}" type="slidenum">
              <a:rPr lang="nn-NO" smtClean="0"/>
              <a:pPr>
                <a:defRPr/>
              </a:pPr>
              <a:t>14</a:t>
            </a:fld>
            <a:endParaRPr lang="nn-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5"/>
          </p:nvPr>
        </p:nvSpPr>
        <p:spPr/>
        <p:txBody>
          <a:bodyPr/>
          <a:lstStyle/>
          <a:p>
            <a:pPr>
              <a:defRPr/>
            </a:pPr>
            <a:fld id="{DB3E9445-B808-416E-B84A-94497089F5A1}" type="slidenum">
              <a:rPr lang="nn-NO" smtClean="0"/>
              <a:pPr>
                <a:defRPr/>
              </a:pPr>
              <a:t>15</a:t>
            </a:fld>
            <a:endParaRPr lang="nn-N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We start the systematic</a:t>
            </a:r>
            <a:r>
              <a:rPr lang="en-US" baseline="0" dirty="0" smtClean="0"/>
              <a:t> procedure of selecting linear combination of measurements as self-optimizing variables by defining the cost function J. That is the cost of feed plus energy cost minus what we are getting paid for the value products.  </a:t>
            </a:r>
            <a:endParaRPr lang="en-GB" dirty="0"/>
          </a:p>
        </p:txBody>
      </p:sp>
      <p:sp>
        <p:nvSpPr>
          <p:cNvPr id="4" name="Slide Number Placeholder 3"/>
          <p:cNvSpPr>
            <a:spLocks noGrp="1"/>
          </p:cNvSpPr>
          <p:nvPr>
            <p:ph type="sldNum" sz="quarter" idx="5"/>
          </p:nvPr>
        </p:nvSpPr>
        <p:spPr/>
        <p:txBody>
          <a:bodyPr/>
          <a:lstStyle/>
          <a:p>
            <a:pPr>
              <a:defRPr/>
            </a:pPr>
            <a:fld id="{CCA994E3-0C5C-4355-94AA-1726AA5F02BF}" type="slidenum">
              <a:rPr lang="nn-NO" smtClean="0"/>
              <a:pPr>
                <a:defRPr/>
              </a:pPr>
              <a:t>16</a:t>
            </a:fld>
            <a:endParaRPr lang="nn-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Here are the prices. In our case</a:t>
            </a:r>
            <a:r>
              <a:rPr lang="en-US" baseline="0" dirty="0" smtClean="0"/>
              <a:t> study we assumed that we are getting paid for the purge product. </a:t>
            </a:r>
            <a:endParaRPr lang="en-GB" dirty="0"/>
          </a:p>
        </p:txBody>
      </p:sp>
      <p:sp>
        <p:nvSpPr>
          <p:cNvPr id="4" name="Slide Number Placeholder 3"/>
          <p:cNvSpPr>
            <a:spLocks noGrp="1"/>
          </p:cNvSpPr>
          <p:nvPr>
            <p:ph type="sldNum" sz="quarter" idx="5"/>
          </p:nvPr>
        </p:nvSpPr>
        <p:spPr/>
        <p:txBody>
          <a:bodyPr/>
          <a:lstStyle/>
          <a:p>
            <a:pPr>
              <a:defRPr/>
            </a:pPr>
            <a:fld id="{CCA994E3-0C5C-4355-94AA-1726AA5F02BF}" type="slidenum">
              <a:rPr lang="nn-NO" smtClean="0"/>
              <a:pPr>
                <a:defRPr/>
              </a:pPr>
              <a:t>17</a:t>
            </a:fld>
            <a:endParaRPr lang="nn-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 operational constraint for this process are:</a:t>
            </a:r>
            <a:r>
              <a:rPr lang="en-US" baseline="0" dirty="0" smtClean="0"/>
              <a:t> Product specification Xbb, Maximum reactor temperature Tr, Maximum CSTR holdup Mr, and maximum steam production capacity and of course we have the physical limitation such as no negative flows and etc.</a:t>
            </a:r>
            <a:endParaRPr lang="en-GB" dirty="0"/>
          </a:p>
        </p:txBody>
      </p:sp>
      <p:sp>
        <p:nvSpPr>
          <p:cNvPr id="4" name="Slide Number Placeholder 3"/>
          <p:cNvSpPr>
            <a:spLocks noGrp="1"/>
          </p:cNvSpPr>
          <p:nvPr>
            <p:ph type="sldNum" sz="quarter" idx="5"/>
          </p:nvPr>
        </p:nvSpPr>
        <p:spPr/>
        <p:txBody>
          <a:bodyPr/>
          <a:lstStyle/>
          <a:p>
            <a:pPr>
              <a:defRPr/>
            </a:pPr>
            <a:fld id="{CCA994E3-0C5C-4355-94AA-1726AA5F02BF}" type="slidenum">
              <a:rPr lang="nn-NO" smtClean="0"/>
              <a:pPr>
                <a:defRPr/>
              </a:pPr>
              <a:t>18</a:t>
            </a:fld>
            <a:endParaRPr lang="nn-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In</a:t>
            </a:r>
            <a:r>
              <a:rPr lang="en-GB" baseline="0" dirty="0" smtClean="0"/>
              <a:t> order to select this magic variables in a systematic way we need to define the economic objectives and operational constraints. Using a nonlinear rigorous steady state model we determine the steady state optimal operation at the nominal operating point. Identify the ss DOFS. Identify the constraints region around the optimal nominal operating point for the expected disturbance range. For the Selection of primary controlled variables the ideal controlled variable for optimal operation under a constant set-point policy are the active constraints. We need to keep them at the constraints :D in order to achieve an optimal operation. So after pairing the active constraints , we select self-optimizing controlled variables for the rest of the DOFs in order to keep a close to optimal operation despite the occurrence of disturbances. There are different methods to do that, I am going to show you a simple elegant formula for selecting a linear combination of measurements as self-optimizing controlled variables. Lets see</a:t>
            </a:r>
            <a:endParaRPr lang="en-GB" dirty="0"/>
          </a:p>
        </p:txBody>
      </p:sp>
      <p:sp>
        <p:nvSpPr>
          <p:cNvPr id="4" name="Slide Number Placeholder 3"/>
          <p:cNvSpPr>
            <a:spLocks noGrp="1"/>
          </p:cNvSpPr>
          <p:nvPr>
            <p:ph type="sldNum" sz="quarter" idx="5"/>
          </p:nvPr>
        </p:nvSpPr>
        <p:spPr/>
        <p:txBody>
          <a:bodyPr/>
          <a:lstStyle/>
          <a:p>
            <a:pPr>
              <a:defRPr/>
            </a:pPr>
            <a:fld id="{DB3E9445-B808-416E-B84A-94497089F5A1}" type="slidenum">
              <a:rPr lang="nn-NO" smtClean="0"/>
              <a:pPr>
                <a:defRPr/>
              </a:pPr>
              <a:t>19</a:t>
            </a:fld>
            <a:endParaRPr lang="nn-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 will start my presentation with a short introduction to the subject. I will try to explain</a:t>
            </a:r>
            <a:r>
              <a:rPr lang="en-US" baseline="0" dirty="0" smtClean="0"/>
              <a:t> briefly the steps of the top-down part of the economic </a:t>
            </a:r>
            <a:r>
              <a:rPr lang="en-US" baseline="0" dirty="0" err="1" smtClean="0"/>
              <a:t>plantwide</a:t>
            </a:r>
            <a:r>
              <a:rPr lang="en-US" baseline="0" dirty="0" smtClean="0"/>
              <a:t> control procedure. And will go through a step by step application of that procedure to a reactor-separator with recycle loop process, with emphasis on the economic CVs selection. I will conclude my talk by discussing my future plans.</a:t>
            </a:r>
            <a:endParaRPr lang="en-US" dirty="0"/>
          </a:p>
        </p:txBody>
      </p:sp>
      <p:sp>
        <p:nvSpPr>
          <p:cNvPr id="4" name="Slide Number Placeholder 3"/>
          <p:cNvSpPr>
            <a:spLocks noGrp="1"/>
          </p:cNvSpPr>
          <p:nvPr>
            <p:ph type="sldNum" sz="quarter" idx="5"/>
          </p:nvPr>
        </p:nvSpPr>
        <p:spPr/>
        <p:txBody>
          <a:bodyPr/>
          <a:lstStyle/>
          <a:p>
            <a:pPr>
              <a:defRPr/>
            </a:pPr>
            <a:fld id="{40F9B61D-92D0-4F1E-BD2A-9F7C168E97F5}" type="slidenum">
              <a:rPr lang="nn-NO"/>
              <a:pPr>
                <a:defRPr/>
              </a:pPr>
              <a:t>2</a:t>
            </a:fld>
            <a:endParaRPr lang="nn-N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The ss</a:t>
            </a:r>
            <a:r>
              <a:rPr lang="en-GB" baseline="0" dirty="0" smtClean="0"/>
              <a:t> DOFs for this process are: The column operated in LV-configuration so we have the L and V, we have the reactor effluent, recycle flow and steam flow in the CSTR jacket. </a:t>
            </a:r>
            <a:endParaRPr lang="en-GB" dirty="0"/>
          </a:p>
        </p:txBody>
      </p:sp>
      <p:sp>
        <p:nvSpPr>
          <p:cNvPr id="4" name="Slide Number Placeholder 3"/>
          <p:cNvSpPr>
            <a:spLocks noGrp="1"/>
          </p:cNvSpPr>
          <p:nvPr>
            <p:ph type="sldNum" sz="quarter" idx="5"/>
          </p:nvPr>
        </p:nvSpPr>
        <p:spPr/>
        <p:txBody>
          <a:bodyPr/>
          <a:lstStyle/>
          <a:p>
            <a:pPr>
              <a:defRPr/>
            </a:pPr>
            <a:fld id="{652BA90B-AD77-4692-B885-3BCAE1710AB5}" type="slidenum">
              <a:rPr lang="nn-NO" smtClean="0"/>
              <a:pPr>
                <a:defRPr/>
              </a:pPr>
              <a:t>20</a:t>
            </a:fld>
            <a:endParaRPr lang="nn-N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As</a:t>
            </a:r>
            <a:r>
              <a:rPr lang="en-GB" baseline="0" dirty="0" smtClean="0"/>
              <a:t> the main disturbance we consider the fresh feed flow changes and we have also included the price variation. </a:t>
            </a:r>
            <a:endParaRPr lang="en-GB" dirty="0"/>
          </a:p>
        </p:txBody>
      </p:sp>
      <p:sp>
        <p:nvSpPr>
          <p:cNvPr id="4" name="Slide Number Placeholder 3"/>
          <p:cNvSpPr>
            <a:spLocks noGrp="1"/>
          </p:cNvSpPr>
          <p:nvPr>
            <p:ph type="sldNum" sz="quarter" idx="5"/>
          </p:nvPr>
        </p:nvSpPr>
        <p:spPr/>
        <p:txBody>
          <a:bodyPr/>
          <a:lstStyle/>
          <a:p>
            <a:pPr>
              <a:defRPr/>
            </a:pPr>
            <a:fld id="{652BA90B-AD77-4692-B885-3BCAE1710AB5}" type="slidenum">
              <a:rPr lang="nn-NO" smtClean="0"/>
              <a:pPr>
                <a:defRPr/>
              </a:pPr>
              <a:t>21</a:t>
            </a:fld>
            <a:endParaRPr lang="nn-N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This</a:t>
            </a:r>
            <a:r>
              <a:rPr lang="en-US" baseline="0" dirty="0" smtClean="0"/>
              <a:t> is an active constraints map over a large disturbance region. This is done to demonstrate the </a:t>
            </a:r>
            <a:r>
              <a:rPr lang="en-US" baseline="0" dirty="0" err="1" smtClean="0"/>
              <a:t>existance</a:t>
            </a:r>
            <a:r>
              <a:rPr lang="en-US" baseline="0" dirty="0" smtClean="0"/>
              <a:t> of all the possible active constraints regions.</a:t>
            </a:r>
            <a:endParaRPr lang="en-GB" dirty="0"/>
          </a:p>
        </p:txBody>
      </p:sp>
      <p:sp>
        <p:nvSpPr>
          <p:cNvPr id="4" name="Slide Number Placeholder 3"/>
          <p:cNvSpPr>
            <a:spLocks noGrp="1"/>
          </p:cNvSpPr>
          <p:nvPr>
            <p:ph type="sldNum" sz="quarter" idx="5"/>
          </p:nvPr>
        </p:nvSpPr>
        <p:spPr/>
        <p:txBody>
          <a:bodyPr/>
          <a:lstStyle/>
          <a:p>
            <a:pPr>
              <a:defRPr/>
            </a:pPr>
            <a:fld id="{8932671E-37FC-49CF-94A3-A39906BFE037}" type="slidenum">
              <a:rPr lang="nn-NO" smtClean="0"/>
              <a:pPr>
                <a:defRPr/>
              </a:pPr>
              <a:t>22</a:t>
            </a:fld>
            <a:endParaRPr lang="nn-N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This</a:t>
            </a:r>
            <a:r>
              <a:rPr lang="en-US" baseline="0" dirty="0" smtClean="0"/>
              <a:t> is an active constraints map over a large disturbance region. This is done to demonstrate the </a:t>
            </a:r>
            <a:r>
              <a:rPr lang="en-US" baseline="0" dirty="0" err="1" smtClean="0"/>
              <a:t>existance</a:t>
            </a:r>
            <a:r>
              <a:rPr lang="en-US" baseline="0" dirty="0" smtClean="0"/>
              <a:t> of all the possible active constraints regions.</a:t>
            </a:r>
            <a:endParaRPr lang="en-GB" dirty="0"/>
          </a:p>
        </p:txBody>
      </p:sp>
      <p:sp>
        <p:nvSpPr>
          <p:cNvPr id="4" name="Slide Number Placeholder 3"/>
          <p:cNvSpPr>
            <a:spLocks noGrp="1"/>
          </p:cNvSpPr>
          <p:nvPr>
            <p:ph type="sldNum" sz="quarter" idx="5"/>
          </p:nvPr>
        </p:nvSpPr>
        <p:spPr/>
        <p:txBody>
          <a:bodyPr/>
          <a:lstStyle/>
          <a:p>
            <a:pPr>
              <a:defRPr/>
            </a:pPr>
            <a:fld id="{8932671E-37FC-49CF-94A3-A39906BFE037}" type="slidenum">
              <a:rPr lang="nn-NO" smtClean="0"/>
              <a:pPr>
                <a:defRPr/>
              </a:pPr>
              <a:t>23</a:t>
            </a:fld>
            <a:endParaRPr lang="nn-N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In</a:t>
            </a:r>
            <a:r>
              <a:rPr lang="en-GB" baseline="0" dirty="0" smtClean="0"/>
              <a:t> order to select this magic variables in a systematic way we need to define the economic objectives and operational constraints. Using a nonlinear rigorous steady state model we determine the steady state optimal operation at the nominal operating point. Identify the ss DOFS. Identify the constraints region around the optimal nominal operating point for the expected disturbance range. For the Selection of primary controlled variables the ideal controlled variable for optimal operation under a constant set-point policy are the active constraints. We need to keep them at the constraints :D in order to achieve an optimal operation. So after pairing the active constraints , we select self-optimizing controlled variables for the rest of the DOFs in order to keep a close to optimal operation despite the occurrence of disturbances. There are different methods to do that, I am going to show you a simple elegant formula for selecting a linear combination of measurements as self-optimizing controlled variables. Lets see</a:t>
            </a:r>
            <a:endParaRPr lang="en-GB" dirty="0"/>
          </a:p>
        </p:txBody>
      </p:sp>
      <p:sp>
        <p:nvSpPr>
          <p:cNvPr id="4" name="Slide Number Placeholder 3"/>
          <p:cNvSpPr>
            <a:spLocks noGrp="1"/>
          </p:cNvSpPr>
          <p:nvPr>
            <p:ph type="sldNum" sz="quarter" idx="5"/>
          </p:nvPr>
        </p:nvSpPr>
        <p:spPr/>
        <p:txBody>
          <a:bodyPr/>
          <a:lstStyle/>
          <a:p>
            <a:pPr>
              <a:defRPr/>
            </a:pPr>
            <a:fld id="{DB3E9445-B808-416E-B84A-94497089F5A1}" type="slidenum">
              <a:rPr lang="nn-NO" smtClean="0"/>
              <a:pPr>
                <a:defRPr/>
              </a:pPr>
              <a:t>24</a:t>
            </a:fld>
            <a:endParaRPr lang="nn-N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So how do we calculate those “magic” controlled variables. </a:t>
            </a:r>
            <a:endParaRPr lang="en-GB" dirty="0"/>
          </a:p>
        </p:txBody>
      </p:sp>
      <p:sp>
        <p:nvSpPr>
          <p:cNvPr id="4" name="Slide Number Placeholder 3"/>
          <p:cNvSpPr>
            <a:spLocks noGrp="1"/>
          </p:cNvSpPr>
          <p:nvPr>
            <p:ph type="sldNum" sz="quarter" idx="5"/>
          </p:nvPr>
        </p:nvSpPr>
        <p:spPr/>
        <p:txBody>
          <a:bodyPr/>
          <a:lstStyle/>
          <a:p>
            <a:pPr>
              <a:defRPr/>
            </a:pPr>
            <a:fld id="{28178D29-9E18-4A65-8557-2C4090E25928}" type="slidenum">
              <a:rPr lang="nn-NO" smtClean="0"/>
              <a:pPr>
                <a:defRPr/>
              </a:pPr>
              <a:t>25</a:t>
            </a:fld>
            <a:endParaRPr lang="nn-N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In</a:t>
            </a:r>
            <a:r>
              <a:rPr lang="en-GB" baseline="0" dirty="0" smtClean="0"/>
              <a:t> order to select this magic variables in a systematic way we need to define the economic objectives and operational constraints. Using a nonlinear rigorous steady state model we determine the steady state optimal operation at the nominal operating point. Identify the ss DOFS. Identify the constraints region around the optimal nominal operating point for the expected disturbance range. For the Selection of primary controlled variables the ideal controlled variable for optimal operation under a constant set-point policy are the active constraints. We need to keep them at the constraints :D in order to achieve an optimal operation. So after pairing the active constraints , we select self-optimizing controlled variables for the rest of the DOFs in order to keep a close to optimal operation despite the occurrence of disturbances. There are different methods to do that, I am going to show you a simple elegant formula for selecting a linear combination of measurements as self-optimizing controlled variables. Lets see</a:t>
            </a:r>
            <a:endParaRPr lang="en-GB" dirty="0"/>
          </a:p>
        </p:txBody>
      </p:sp>
      <p:sp>
        <p:nvSpPr>
          <p:cNvPr id="4" name="Slide Number Placeholder 3"/>
          <p:cNvSpPr>
            <a:spLocks noGrp="1"/>
          </p:cNvSpPr>
          <p:nvPr>
            <p:ph type="sldNum" sz="quarter" idx="5"/>
          </p:nvPr>
        </p:nvSpPr>
        <p:spPr/>
        <p:txBody>
          <a:bodyPr/>
          <a:lstStyle/>
          <a:p>
            <a:pPr>
              <a:defRPr/>
            </a:pPr>
            <a:fld id="{DB3E9445-B808-416E-B84A-94497089F5A1}" type="slidenum">
              <a:rPr lang="nn-NO" smtClean="0"/>
              <a:pPr>
                <a:defRPr/>
              </a:pPr>
              <a:t>26</a:t>
            </a:fld>
            <a:endParaRPr lang="nn-NO"/>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So</a:t>
            </a:r>
            <a:r>
              <a:rPr lang="en-GB" baseline="0" dirty="0" smtClean="0"/>
              <a:t> if we look at the previous example using the usual control nomenclature then the feed controller is the head of runner, the scheduler or the optimizer is the trainer, the process is the body and the self-optimizing control here is select an H matrix that a simple set-point control would keep the process close to optimal despite the occurrence of disturbances!!! How do we select an H??? And can self-optimizing control structure design be automated. Lets see. </a:t>
            </a:r>
            <a:endParaRPr lang="en-GB" dirty="0"/>
          </a:p>
        </p:txBody>
      </p:sp>
      <p:sp>
        <p:nvSpPr>
          <p:cNvPr id="4" name="Slide Number Placeholder 3"/>
          <p:cNvSpPr>
            <a:spLocks noGrp="1"/>
          </p:cNvSpPr>
          <p:nvPr>
            <p:ph type="sldNum" sz="quarter" idx="5"/>
          </p:nvPr>
        </p:nvSpPr>
        <p:spPr/>
        <p:txBody>
          <a:bodyPr/>
          <a:lstStyle/>
          <a:p>
            <a:pPr>
              <a:defRPr/>
            </a:pPr>
            <a:fld id="{3041B7AC-BE94-4B5C-9779-90C3DE88876E}" type="slidenum">
              <a:rPr lang="nn-NO" smtClean="0"/>
              <a:pPr>
                <a:defRPr/>
              </a:pPr>
              <a:t>27</a:t>
            </a:fld>
            <a:endParaRPr lang="nn-N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The smallest</a:t>
            </a:r>
            <a:r>
              <a:rPr lang="en-GB" baseline="0" dirty="0" smtClean="0"/>
              <a:t> </a:t>
            </a:r>
            <a:r>
              <a:rPr lang="en-GB" baseline="0" dirty="0" err="1" smtClean="0"/>
              <a:t>posible</a:t>
            </a:r>
            <a:r>
              <a:rPr lang="en-GB" baseline="0" dirty="0" smtClean="0"/>
              <a:t> drift from the optimal operation. </a:t>
            </a:r>
            <a:r>
              <a:rPr lang="en-GB" dirty="0" smtClean="0"/>
              <a:t>As</a:t>
            </a:r>
            <a:r>
              <a:rPr lang="en-GB" baseline="0" dirty="0" smtClean="0"/>
              <a:t> available measurements we assume that we measure the 3 compositions. All the flows, the level and the temperature of the reactor, and temperatures along the distillation column. </a:t>
            </a:r>
            <a:endParaRPr lang="en-GB" dirty="0"/>
          </a:p>
        </p:txBody>
      </p:sp>
      <p:sp>
        <p:nvSpPr>
          <p:cNvPr id="4" name="Slide Number Placeholder 3"/>
          <p:cNvSpPr>
            <a:spLocks noGrp="1"/>
          </p:cNvSpPr>
          <p:nvPr>
            <p:ph type="sldNum" sz="quarter" idx="5"/>
          </p:nvPr>
        </p:nvSpPr>
        <p:spPr/>
        <p:txBody>
          <a:bodyPr/>
          <a:lstStyle/>
          <a:p>
            <a:pPr>
              <a:defRPr/>
            </a:pPr>
            <a:fld id="{DC43136E-FCC7-4452-8833-FC19323029B3}" type="slidenum">
              <a:rPr lang="nn-NO" smtClean="0"/>
              <a:pPr>
                <a:defRPr/>
              </a:pPr>
              <a:t>28</a:t>
            </a:fld>
            <a:endParaRPr lang="nn-NO"/>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10416FE-19B2-4F39-A185-4FB75015E99C}" type="slidenum">
              <a:rPr lang="nn-NO" smtClean="0"/>
              <a:pPr>
                <a:defRPr/>
              </a:pPr>
              <a:t>29</a:t>
            </a:fld>
            <a:endParaRPr lang="nn-NO"/>
          </a:p>
        </p:txBody>
      </p:sp>
    </p:spTree>
    <p:extLst>
      <p:ext uri="{BB962C8B-B14F-4D97-AF65-F5344CB8AC3E}">
        <p14:creationId xmlns:p14="http://schemas.microsoft.com/office/powerpoint/2010/main" val="237428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Production plants today are facing difficult challenges imposed by the modern globalized markets. Global competition demands cheaper and more flexible production, in order to retain competitiveness and profitability.  </a:t>
            </a:r>
            <a:endParaRPr lang="en-US" dirty="0"/>
          </a:p>
        </p:txBody>
      </p:sp>
      <p:sp>
        <p:nvSpPr>
          <p:cNvPr id="4" name="Slide Number Placeholder 3"/>
          <p:cNvSpPr>
            <a:spLocks noGrp="1"/>
          </p:cNvSpPr>
          <p:nvPr>
            <p:ph type="sldNum" sz="quarter" idx="5"/>
          </p:nvPr>
        </p:nvSpPr>
        <p:spPr/>
        <p:txBody>
          <a:bodyPr/>
          <a:lstStyle/>
          <a:p>
            <a:pPr>
              <a:defRPr/>
            </a:pPr>
            <a:fld id="{460B19D6-83D4-44D7-B7E3-4FBF881FCA9A}" type="slidenum">
              <a:rPr lang="nn-NO"/>
              <a:pPr>
                <a:defRPr/>
              </a:pPr>
              <a:t>3</a:t>
            </a:fld>
            <a:endParaRPr lang="nn-NO"/>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example if we automate the easiest to calculate method, that is the method based on the analytical solution. These are the results f</a:t>
            </a:r>
            <a:endParaRPr lang="en-GB" dirty="0"/>
          </a:p>
        </p:txBody>
      </p:sp>
      <p:sp>
        <p:nvSpPr>
          <p:cNvPr id="4" name="Slide Number Placeholder 3"/>
          <p:cNvSpPr>
            <a:spLocks noGrp="1"/>
          </p:cNvSpPr>
          <p:nvPr>
            <p:ph type="sldNum" sz="quarter" idx="10"/>
          </p:nvPr>
        </p:nvSpPr>
        <p:spPr/>
        <p:txBody>
          <a:bodyPr/>
          <a:lstStyle/>
          <a:p>
            <a:pPr>
              <a:defRPr/>
            </a:pPr>
            <a:fld id="{010416FE-19B2-4F39-A185-4FB75015E99C}" type="slidenum">
              <a:rPr lang="nn-NO" smtClean="0"/>
              <a:pPr>
                <a:defRPr/>
              </a:pPr>
              <a:t>30</a:t>
            </a:fld>
            <a:endParaRPr lang="nn-NO"/>
          </a:p>
        </p:txBody>
      </p:sp>
    </p:spTree>
    <p:extLst>
      <p:ext uri="{BB962C8B-B14F-4D97-AF65-F5344CB8AC3E}">
        <p14:creationId xmlns:p14="http://schemas.microsoft.com/office/powerpoint/2010/main" val="2374281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example if we automate the easiest to calculate method, that is the method based on the analytical solution. These are the results f</a:t>
            </a:r>
            <a:endParaRPr lang="en-GB" dirty="0"/>
          </a:p>
        </p:txBody>
      </p:sp>
      <p:sp>
        <p:nvSpPr>
          <p:cNvPr id="4" name="Slide Number Placeholder 3"/>
          <p:cNvSpPr>
            <a:spLocks noGrp="1"/>
          </p:cNvSpPr>
          <p:nvPr>
            <p:ph type="sldNum" sz="quarter" idx="10"/>
          </p:nvPr>
        </p:nvSpPr>
        <p:spPr/>
        <p:txBody>
          <a:bodyPr/>
          <a:lstStyle/>
          <a:p>
            <a:pPr>
              <a:defRPr/>
            </a:pPr>
            <a:fld id="{010416FE-19B2-4F39-A185-4FB75015E99C}" type="slidenum">
              <a:rPr lang="nn-NO" smtClean="0"/>
              <a:pPr>
                <a:defRPr/>
              </a:pPr>
              <a:t>31</a:t>
            </a:fld>
            <a:endParaRPr lang="nn-NO"/>
          </a:p>
        </p:txBody>
      </p:sp>
    </p:spTree>
    <p:extLst>
      <p:ext uri="{BB962C8B-B14F-4D97-AF65-F5344CB8AC3E}">
        <p14:creationId xmlns:p14="http://schemas.microsoft.com/office/powerpoint/2010/main" val="2374281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example if we automate the easiest to calculate method, that is the method based on the analytical solution. These are the results f</a:t>
            </a:r>
            <a:endParaRPr lang="en-GB" dirty="0"/>
          </a:p>
        </p:txBody>
      </p:sp>
      <p:sp>
        <p:nvSpPr>
          <p:cNvPr id="4" name="Slide Number Placeholder 3"/>
          <p:cNvSpPr>
            <a:spLocks noGrp="1"/>
          </p:cNvSpPr>
          <p:nvPr>
            <p:ph type="sldNum" sz="quarter" idx="10"/>
          </p:nvPr>
        </p:nvSpPr>
        <p:spPr/>
        <p:txBody>
          <a:bodyPr/>
          <a:lstStyle/>
          <a:p>
            <a:pPr>
              <a:defRPr/>
            </a:pPr>
            <a:fld id="{010416FE-19B2-4F39-A185-4FB75015E99C}" type="slidenum">
              <a:rPr lang="nn-NO" smtClean="0"/>
              <a:pPr>
                <a:defRPr/>
              </a:pPr>
              <a:t>32</a:t>
            </a:fld>
            <a:endParaRPr lang="nn-NO"/>
          </a:p>
        </p:txBody>
      </p:sp>
    </p:spTree>
    <p:extLst>
      <p:ext uri="{BB962C8B-B14F-4D97-AF65-F5344CB8AC3E}">
        <p14:creationId xmlns:p14="http://schemas.microsoft.com/office/powerpoint/2010/main" val="2374281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evaluate the control structure using</a:t>
            </a:r>
            <a:r>
              <a:rPr lang="en-GB" baseline="0" dirty="0" smtClean="0"/>
              <a:t> a nonlinear dynamic model of the process.</a:t>
            </a:r>
            <a:endParaRPr lang="en-GB" dirty="0"/>
          </a:p>
        </p:txBody>
      </p:sp>
      <p:sp>
        <p:nvSpPr>
          <p:cNvPr id="4" name="Slide Number Placeholder 3"/>
          <p:cNvSpPr>
            <a:spLocks noGrp="1"/>
          </p:cNvSpPr>
          <p:nvPr>
            <p:ph type="sldNum" sz="quarter" idx="10"/>
          </p:nvPr>
        </p:nvSpPr>
        <p:spPr/>
        <p:txBody>
          <a:bodyPr/>
          <a:lstStyle/>
          <a:p>
            <a:pPr>
              <a:defRPr/>
            </a:pPr>
            <a:fld id="{010416FE-19B2-4F39-A185-4FB75015E99C}" type="slidenum">
              <a:rPr lang="nn-NO" smtClean="0"/>
              <a:pPr>
                <a:defRPr/>
              </a:pPr>
              <a:t>33</a:t>
            </a:fld>
            <a:endParaRPr lang="nn-NO"/>
          </a:p>
        </p:txBody>
      </p:sp>
    </p:spTree>
    <p:extLst>
      <p:ext uri="{BB962C8B-B14F-4D97-AF65-F5344CB8AC3E}">
        <p14:creationId xmlns:p14="http://schemas.microsoft.com/office/powerpoint/2010/main" val="1331532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a:t>
            </a:r>
            <a:r>
              <a:rPr lang="en-GB" baseline="0" dirty="0" smtClean="0"/>
              <a:t> is the ulterior goal behind our work.</a:t>
            </a:r>
            <a:endParaRPr lang="en-GB" dirty="0"/>
          </a:p>
        </p:txBody>
      </p:sp>
      <p:sp>
        <p:nvSpPr>
          <p:cNvPr id="4" name="Slide Number Placeholder 3"/>
          <p:cNvSpPr>
            <a:spLocks noGrp="1"/>
          </p:cNvSpPr>
          <p:nvPr>
            <p:ph type="sldNum" sz="quarter" idx="10"/>
          </p:nvPr>
        </p:nvSpPr>
        <p:spPr/>
        <p:txBody>
          <a:bodyPr/>
          <a:lstStyle/>
          <a:p>
            <a:pPr>
              <a:defRPr/>
            </a:pPr>
            <a:fld id="{010416FE-19B2-4F39-A185-4FB75015E99C}" type="slidenum">
              <a:rPr lang="nn-NO" smtClean="0"/>
              <a:pPr>
                <a:defRPr/>
              </a:pPr>
              <a:t>34</a:t>
            </a:fld>
            <a:endParaRPr lang="nn-NO"/>
          </a:p>
        </p:txBody>
      </p:sp>
    </p:spTree>
    <p:extLst>
      <p:ext uri="{BB962C8B-B14F-4D97-AF65-F5344CB8AC3E}">
        <p14:creationId xmlns:p14="http://schemas.microsoft.com/office/powerpoint/2010/main" val="656122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a:t>
            </a:r>
            <a:r>
              <a:rPr lang="en-GB" baseline="0" dirty="0" smtClean="0"/>
              <a:t> is the ulterior goal behind our work.</a:t>
            </a:r>
            <a:endParaRPr lang="en-GB" dirty="0"/>
          </a:p>
        </p:txBody>
      </p:sp>
      <p:sp>
        <p:nvSpPr>
          <p:cNvPr id="4" name="Slide Number Placeholder 3"/>
          <p:cNvSpPr>
            <a:spLocks noGrp="1"/>
          </p:cNvSpPr>
          <p:nvPr>
            <p:ph type="sldNum" sz="quarter" idx="10"/>
          </p:nvPr>
        </p:nvSpPr>
        <p:spPr/>
        <p:txBody>
          <a:bodyPr/>
          <a:lstStyle/>
          <a:p>
            <a:pPr>
              <a:defRPr/>
            </a:pPr>
            <a:fld id="{010416FE-19B2-4F39-A185-4FB75015E99C}" type="slidenum">
              <a:rPr lang="nn-NO" smtClean="0"/>
              <a:pPr>
                <a:defRPr/>
              </a:pPr>
              <a:t>35</a:t>
            </a:fld>
            <a:endParaRPr lang="nn-NO"/>
          </a:p>
        </p:txBody>
      </p:sp>
    </p:spTree>
    <p:extLst>
      <p:ext uri="{BB962C8B-B14F-4D97-AF65-F5344CB8AC3E}">
        <p14:creationId xmlns:p14="http://schemas.microsoft.com/office/powerpoint/2010/main" val="656122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a:t>
            </a:r>
            <a:r>
              <a:rPr lang="en-GB" baseline="0" dirty="0" smtClean="0"/>
              <a:t> is the ulterior goal behind our work.</a:t>
            </a:r>
            <a:endParaRPr lang="en-GB" dirty="0"/>
          </a:p>
        </p:txBody>
      </p:sp>
      <p:sp>
        <p:nvSpPr>
          <p:cNvPr id="4" name="Slide Number Placeholder 3"/>
          <p:cNvSpPr>
            <a:spLocks noGrp="1"/>
          </p:cNvSpPr>
          <p:nvPr>
            <p:ph type="sldNum" sz="quarter" idx="10"/>
          </p:nvPr>
        </p:nvSpPr>
        <p:spPr/>
        <p:txBody>
          <a:bodyPr/>
          <a:lstStyle/>
          <a:p>
            <a:pPr>
              <a:defRPr/>
            </a:pPr>
            <a:fld id="{010416FE-19B2-4F39-A185-4FB75015E99C}" type="slidenum">
              <a:rPr lang="nn-NO" smtClean="0"/>
              <a:pPr>
                <a:defRPr/>
              </a:pPr>
              <a:t>36</a:t>
            </a:fld>
            <a:endParaRPr lang="nn-NO"/>
          </a:p>
        </p:txBody>
      </p:sp>
    </p:spTree>
    <p:extLst>
      <p:ext uri="{BB962C8B-B14F-4D97-AF65-F5344CB8AC3E}">
        <p14:creationId xmlns:p14="http://schemas.microsoft.com/office/powerpoint/2010/main" val="65612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order to minimize the production cost in such a demanding environment </a:t>
            </a:r>
            <a:r>
              <a:rPr lang="en-US" strike="sngStrike" dirty="0" smtClean="0"/>
              <a:t>of frequent condition changes</a:t>
            </a:r>
            <a:r>
              <a:rPr lang="en-US" dirty="0" smtClean="0"/>
              <a:t> an integration between process control and process optimization is needed. ---</a:t>
            </a:r>
            <a:r>
              <a:rPr lang="en-US" dirty="0" smtClean="0">
                <a:sym typeface="Wingdings" pitchFamily="2" charset="2"/>
              </a:rPr>
              <a:t> In</a:t>
            </a:r>
            <a:r>
              <a:rPr lang="en-US" baseline="0" dirty="0" smtClean="0">
                <a:sym typeface="Wingdings" pitchFamily="2" charset="2"/>
              </a:rPr>
              <a:t> other words we need we need a systematic way to design control solutions that keep the production cost low and </a:t>
            </a:r>
            <a:r>
              <a:rPr lang="en-US" baseline="0" dirty="0" err="1" smtClean="0">
                <a:sym typeface="Wingdings" pitchFamily="2" charset="2"/>
              </a:rPr>
              <a:t>optimaly</a:t>
            </a:r>
            <a:r>
              <a:rPr lang="en-US" baseline="0" dirty="0" smtClean="0">
                <a:sym typeface="Wingdings" pitchFamily="2" charset="2"/>
              </a:rPr>
              <a:t> adapt to changing situations.</a:t>
            </a:r>
            <a:endParaRPr lang="en-US" dirty="0"/>
          </a:p>
        </p:txBody>
      </p:sp>
      <p:sp>
        <p:nvSpPr>
          <p:cNvPr id="4" name="Slide Number Placeholder 3"/>
          <p:cNvSpPr>
            <a:spLocks noGrp="1"/>
          </p:cNvSpPr>
          <p:nvPr>
            <p:ph type="sldNum" sz="quarter" idx="5"/>
          </p:nvPr>
        </p:nvSpPr>
        <p:spPr/>
        <p:txBody>
          <a:bodyPr/>
          <a:lstStyle/>
          <a:p>
            <a:pPr>
              <a:defRPr/>
            </a:pPr>
            <a:fld id="{460B19D6-83D4-44D7-B7E3-4FBF881FCA9A}" type="slidenum">
              <a:rPr lang="nn-NO"/>
              <a:pPr>
                <a:defRPr/>
              </a:pPr>
              <a:t>4</a:t>
            </a:fld>
            <a:endParaRPr lang="nn-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ym typeface="Wingdings" pitchFamily="2" charset="2"/>
              </a:rPr>
              <a:t>Academia is working on different </a:t>
            </a:r>
            <a:r>
              <a:rPr lang="en-US" baseline="0" dirty="0" smtClean="0">
                <a:sym typeface="Wingdings" pitchFamily="2" charset="2"/>
              </a:rPr>
              <a:t>solutions that integrate optimization and control </a:t>
            </a:r>
            <a:r>
              <a:rPr lang="en-US" baseline="0" dirty="0" smtClean="0">
                <a:sym typeface="Wingdings" pitchFamily="2" charset="2"/>
              </a:rPr>
              <a:t>, still none of the solutions have been </a:t>
            </a:r>
            <a:r>
              <a:rPr lang="en-US" baseline="0" dirty="0" smtClean="0">
                <a:sym typeface="Wingdings" pitchFamily="2" charset="2"/>
              </a:rPr>
              <a:t>adapted widely by the industry. U</a:t>
            </a:r>
            <a:r>
              <a:rPr lang="en-GB" sz="1200" b="0" i="0" u="none" strike="noStrike" kern="1200" baseline="0" dirty="0" err="1" smtClean="0">
                <a:solidFill>
                  <a:schemeClr val="tx1"/>
                </a:solidFill>
                <a:latin typeface="Arial" charset="0"/>
                <a:ea typeface="ＭＳ Ｐゴシック" charset="0"/>
                <a:cs typeface="ＭＳ Ｐゴシック" charset="0"/>
              </a:rPr>
              <a:t>sual</a:t>
            </a:r>
            <a:r>
              <a:rPr lang="en-GB" sz="1200" b="0" i="0" u="none" strike="noStrike" kern="1200" baseline="0" dirty="0" smtClean="0">
                <a:solidFill>
                  <a:schemeClr val="tx1"/>
                </a:solidFill>
                <a:latin typeface="Arial" charset="0"/>
                <a:ea typeface="ＭＳ Ｐゴシック" charset="0"/>
                <a:cs typeface="ＭＳ Ｐゴシック" charset="0"/>
              </a:rPr>
              <a:t> industrial practice is to focus on unit operation </a:t>
            </a:r>
            <a:r>
              <a:rPr lang="en-GB" sz="1200" b="0" i="0" u="none" strike="noStrike" kern="1200" baseline="0" dirty="0" smtClean="0">
                <a:solidFill>
                  <a:schemeClr val="tx1"/>
                </a:solidFill>
                <a:latin typeface="Arial" charset="0"/>
                <a:ea typeface="ＭＳ Ｐゴシック" charset="0"/>
                <a:cs typeface="ＭＳ Ｐゴシック" charset="0"/>
              </a:rPr>
              <a:t>control, because </a:t>
            </a:r>
            <a:r>
              <a:rPr lang="en-GB" sz="1200" b="0" i="0" u="none" strike="noStrike" kern="1200" baseline="0" dirty="0" smtClean="0">
                <a:solidFill>
                  <a:schemeClr val="tx1"/>
                </a:solidFill>
                <a:latin typeface="Arial" charset="0"/>
                <a:ea typeface="ＭＳ Ｐゴシック" charset="0"/>
                <a:cs typeface="ＭＳ Ｐゴシック" charset="0"/>
              </a:rPr>
              <a:t>this is a simple strategy that is easily understood by the operators and engineers. </a:t>
            </a:r>
            <a:endParaRPr lang="en-US" dirty="0"/>
          </a:p>
        </p:txBody>
      </p:sp>
      <p:sp>
        <p:nvSpPr>
          <p:cNvPr id="4" name="Slide Number Placeholder 3"/>
          <p:cNvSpPr>
            <a:spLocks noGrp="1"/>
          </p:cNvSpPr>
          <p:nvPr>
            <p:ph type="sldNum" sz="quarter" idx="5"/>
          </p:nvPr>
        </p:nvSpPr>
        <p:spPr/>
        <p:txBody>
          <a:bodyPr/>
          <a:lstStyle/>
          <a:p>
            <a:pPr>
              <a:defRPr/>
            </a:pPr>
            <a:fld id="{460B19D6-83D4-44D7-B7E3-4FBF881FCA9A}" type="slidenum">
              <a:rPr lang="nn-NO"/>
              <a:pPr>
                <a:defRPr/>
              </a:pPr>
              <a:t>5</a:t>
            </a:fld>
            <a:endParaRPr lang="nn-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ＭＳ Ｐゴシック" charset="0"/>
                <a:cs typeface="ＭＳ Ｐゴシック" charset="0"/>
              </a:rPr>
              <a:t>It seems that the control strategies have to have a few essential characteristics in order to be </a:t>
            </a:r>
            <a:r>
              <a:rPr lang="en-GB" sz="1200" b="0" i="0" u="none" strike="noStrike" kern="1200" baseline="0" dirty="0" err="1" smtClean="0">
                <a:solidFill>
                  <a:schemeClr val="tx1"/>
                </a:solidFill>
                <a:latin typeface="Arial" charset="0"/>
                <a:ea typeface="ＭＳ Ｐゴシック" charset="0"/>
                <a:cs typeface="ＭＳ Ｐゴシック" charset="0"/>
              </a:rPr>
              <a:t>addapted</a:t>
            </a:r>
            <a:r>
              <a:rPr lang="en-GB" sz="1200" b="0" i="0" u="none" strike="noStrike" kern="1200" baseline="0" dirty="0" smtClean="0">
                <a:solidFill>
                  <a:schemeClr val="tx1"/>
                </a:solidFill>
                <a:latin typeface="Arial" charset="0"/>
                <a:ea typeface="ＭＳ Ｐゴシック" charset="0"/>
                <a:cs typeface="ＭＳ Ｐゴシック" charset="0"/>
              </a:rPr>
              <a:t> be the industry or to be applied by the process industry practitioners: (1) it has to be simple ( like real-time optimization), (2) it has to be able to achieve near-optimal operation, and (3) it should be easy to design.</a:t>
            </a:r>
          </a:p>
          <a:p>
            <a:endParaRPr lang="en-US" sz="1200" b="0" i="0" u="none" strike="noStrike" kern="1200" baseline="0" dirty="0" smtClean="0">
              <a:solidFill>
                <a:schemeClr val="tx1"/>
              </a:solidFill>
              <a:latin typeface="Arial" charset="0"/>
              <a:ea typeface="ＭＳ Ｐゴシック" charset="0"/>
            </a:endParaRPr>
          </a:p>
          <a:p>
            <a:endParaRPr lang="en-GB" sz="1200" b="0" i="0" u="none" strike="noStrike" kern="1200" baseline="0" dirty="0" smtClean="0">
              <a:solidFill>
                <a:schemeClr val="tx1"/>
              </a:solidFill>
              <a:latin typeface="Arial" charset="0"/>
              <a:ea typeface="ＭＳ Ｐゴシック" charset="0"/>
              <a:cs typeface="ＭＳ Ｐゴシック" charset="0"/>
            </a:endParaRPr>
          </a:p>
          <a:p>
            <a:r>
              <a:rPr lang="en-GB" sz="1200" b="0" i="0" u="none" strike="noStrike" kern="1200" baseline="0" dirty="0" smtClean="0">
                <a:solidFill>
                  <a:schemeClr val="tx1"/>
                </a:solidFill>
                <a:latin typeface="Arial" charset="0"/>
                <a:ea typeface="ＭＳ Ｐゴシック" charset="0"/>
                <a:cs typeface="ＭＳ Ｐゴシック" charset="0"/>
              </a:rPr>
              <a:t>. </a:t>
            </a:r>
            <a:endParaRPr lang="en-US" dirty="0"/>
          </a:p>
        </p:txBody>
      </p:sp>
      <p:sp>
        <p:nvSpPr>
          <p:cNvPr id="4" name="Slide Number Placeholder 3"/>
          <p:cNvSpPr>
            <a:spLocks noGrp="1"/>
          </p:cNvSpPr>
          <p:nvPr>
            <p:ph type="sldNum" sz="quarter" idx="5"/>
          </p:nvPr>
        </p:nvSpPr>
        <p:spPr/>
        <p:txBody>
          <a:bodyPr/>
          <a:lstStyle/>
          <a:p>
            <a:pPr>
              <a:defRPr/>
            </a:pPr>
            <a:fld id="{460B19D6-83D4-44D7-B7E3-4FBF881FCA9A}" type="slidenum">
              <a:rPr lang="nn-NO"/>
              <a:pPr>
                <a:defRPr/>
              </a:pPr>
              <a:t>6</a:t>
            </a:fld>
            <a:endParaRPr lang="nn-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ＭＳ Ｐゴシック" charset="0"/>
                <a:cs typeface="ＭＳ Ｐゴシック" charset="0"/>
              </a:rPr>
              <a:t>The economic </a:t>
            </a:r>
            <a:r>
              <a:rPr lang="en-GB" sz="1200" b="0" i="0" u="none" strike="noStrike" kern="1200" baseline="0" dirty="0" err="1" smtClean="0">
                <a:solidFill>
                  <a:schemeClr val="tx1"/>
                </a:solidFill>
                <a:latin typeface="Arial" charset="0"/>
                <a:ea typeface="ＭＳ Ｐゴシック" charset="0"/>
                <a:cs typeface="ＭＳ Ｐゴシック" charset="0"/>
              </a:rPr>
              <a:t>plantwide</a:t>
            </a:r>
            <a:r>
              <a:rPr lang="en-GB" sz="1200" b="0" i="0" u="none" strike="noStrike" kern="1200" baseline="0" dirty="0" smtClean="0">
                <a:solidFill>
                  <a:schemeClr val="tx1"/>
                </a:solidFill>
                <a:latin typeface="Arial" charset="0"/>
                <a:ea typeface="ＭＳ Ｐゴシック" charset="0"/>
                <a:cs typeface="ＭＳ Ｐゴシック" charset="0"/>
              </a:rPr>
              <a:t> control can be used to design control structures that have the </a:t>
            </a:r>
            <a:r>
              <a:rPr lang="en-GB" sz="1200" b="0" i="0" u="none" strike="noStrike" kern="1200" baseline="0" dirty="0" err="1" smtClean="0">
                <a:solidFill>
                  <a:schemeClr val="tx1"/>
                </a:solidFill>
                <a:latin typeface="Arial" charset="0"/>
                <a:ea typeface="ＭＳ Ｐゴシック" charset="0"/>
                <a:cs typeface="ＭＳ Ｐゴシック" charset="0"/>
              </a:rPr>
              <a:t>rst</a:t>
            </a:r>
            <a:r>
              <a:rPr lang="en-GB" sz="1200" b="0" i="0" u="none" strike="noStrike" kern="1200" baseline="0" dirty="0" smtClean="0">
                <a:solidFill>
                  <a:schemeClr val="tx1"/>
                </a:solidFill>
                <a:latin typeface="Arial" charset="0"/>
                <a:ea typeface="ＭＳ Ｐゴシック" charset="0"/>
                <a:cs typeface="ＭＳ Ｐゴシック" charset="0"/>
              </a:rPr>
              <a:t> two of the key </a:t>
            </a:r>
            <a:r>
              <a:rPr lang="en-GB" sz="1200" b="0" i="0" u="none" strike="noStrike" kern="1200" baseline="0" dirty="0" err="1" smtClean="0">
                <a:solidFill>
                  <a:schemeClr val="tx1"/>
                </a:solidFill>
                <a:latin typeface="Arial" charset="0"/>
                <a:ea typeface="ＭＳ Ｐゴシック" charset="0"/>
                <a:cs typeface="ＭＳ Ｐゴシック" charset="0"/>
              </a:rPr>
              <a:t>characteris</a:t>
            </a:r>
            <a:r>
              <a:rPr lang="en-GB" sz="1200" b="0" i="0" u="none" strike="noStrike" kern="1200" baseline="0" dirty="0" smtClean="0">
                <a:solidFill>
                  <a:schemeClr val="tx1"/>
                </a:solidFill>
                <a:latin typeface="Arial" charset="0"/>
                <a:ea typeface="ＭＳ Ｐゴシック" charset="0"/>
                <a:cs typeface="ＭＳ Ｐゴシック" charset="0"/>
              </a:rPr>
              <a:t>- tic mentioned above. The last characteristic can be </a:t>
            </a:r>
            <a:r>
              <a:rPr lang="en-GB" sz="1200" b="0" i="0" u="none" strike="noStrike" kern="1200" baseline="0" dirty="0" err="1" smtClean="0">
                <a:solidFill>
                  <a:schemeClr val="tx1"/>
                </a:solidFill>
                <a:latin typeface="Arial" charset="0"/>
                <a:ea typeface="ＭＳ Ｐゴシック" charset="0"/>
                <a:cs typeface="ＭＳ Ｐゴシック" charset="0"/>
              </a:rPr>
              <a:t>satisfyed</a:t>
            </a:r>
            <a:r>
              <a:rPr lang="en-GB" sz="1200" b="0" i="0" u="none" strike="noStrike" kern="1200" baseline="0" dirty="0" smtClean="0">
                <a:solidFill>
                  <a:schemeClr val="tx1"/>
                </a:solidFill>
                <a:latin typeface="Arial" charset="0"/>
                <a:ea typeface="ＭＳ Ｐゴシック" charset="0"/>
                <a:cs typeface="ＭＳ Ｐゴシック" charset="0"/>
              </a:rPr>
              <a:t> by automating most of the complicated steps thus reducing the amount of the expertise required to design such strategies. So what is the Economic </a:t>
            </a:r>
            <a:r>
              <a:rPr lang="en-GB" sz="1200" b="0" i="0" u="none" strike="noStrike" kern="1200" baseline="0" dirty="0" err="1" smtClean="0">
                <a:solidFill>
                  <a:schemeClr val="tx1"/>
                </a:solidFill>
                <a:latin typeface="Arial" charset="0"/>
                <a:ea typeface="ＭＳ Ｐゴシック" charset="0"/>
                <a:cs typeface="ＭＳ Ｐゴシック" charset="0"/>
              </a:rPr>
              <a:t>Plantwide</a:t>
            </a:r>
            <a:r>
              <a:rPr lang="en-GB" sz="1200" b="0" i="0" u="none" strike="noStrike" kern="1200" baseline="0" dirty="0" smtClean="0">
                <a:solidFill>
                  <a:schemeClr val="tx1"/>
                </a:solidFill>
                <a:latin typeface="Arial" charset="0"/>
                <a:ea typeface="ＭＳ Ｐゴシック" charset="0"/>
                <a:cs typeface="ＭＳ Ｐゴシック" charset="0"/>
              </a:rPr>
              <a:t> control ….</a:t>
            </a:r>
            <a:endParaRPr lang="en-US" sz="1200" b="0" i="0" u="none" strike="noStrike" kern="1200" baseline="0" dirty="0" smtClean="0">
              <a:solidFill>
                <a:schemeClr val="tx1"/>
              </a:solidFill>
              <a:latin typeface="Arial" charset="0"/>
              <a:ea typeface="ＭＳ Ｐゴシック" charset="0"/>
            </a:endParaRPr>
          </a:p>
          <a:p>
            <a:endParaRPr lang="en-GB" sz="1200" b="0" i="0" u="none" strike="noStrike" kern="1200" baseline="0" dirty="0" smtClean="0">
              <a:solidFill>
                <a:schemeClr val="tx1"/>
              </a:solidFill>
              <a:latin typeface="Arial" charset="0"/>
              <a:ea typeface="ＭＳ Ｐゴシック" charset="0"/>
              <a:cs typeface="ＭＳ Ｐゴシック" charset="0"/>
            </a:endParaRPr>
          </a:p>
          <a:p>
            <a:r>
              <a:rPr lang="en-GB" sz="1200" b="0" i="0" u="none" strike="noStrike" kern="1200" baseline="0" dirty="0" smtClean="0">
                <a:solidFill>
                  <a:schemeClr val="tx1"/>
                </a:solidFill>
                <a:latin typeface="Arial" charset="0"/>
                <a:ea typeface="ＭＳ Ｐゴシック" charset="0"/>
                <a:cs typeface="ＭＳ Ｐゴシック" charset="0"/>
              </a:rPr>
              <a:t>. </a:t>
            </a:r>
            <a:endParaRPr lang="en-US" dirty="0"/>
          </a:p>
        </p:txBody>
      </p:sp>
      <p:sp>
        <p:nvSpPr>
          <p:cNvPr id="4" name="Slide Number Placeholder 3"/>
          <p:cNvSpPr>
            <a:spLocks noGrp="1"/>
          </p:cNvSpPr>
          <p:nvPr>
            <p:ph type="sldNum" sz="quarter" idx="5"/>
          </p:nvPr>
        </p:nvSpPr>
        <p:spPr/>
        <p:txBody>
          <a:bodyPr/>
          <a:lstStyle/>
          <a:p>
            <a:pPr>
              <a:defRPr/>
            </a:pPr>
            <a:fld id="{460B19D6-83D4-44D7-B7E3-4FBF881FCA9A}" type="slidenum">
              <a:rPr lang="nn-NO"/>
              <a:pPr>
                <a:defRPr/>
              </a:pPr>
              <a:t>7</a:t>
            </a:fld>
            <a:endParaRPr lang="nn-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lets look at the Part</a:t>
            </a:r>
            <a:r>
              <a:rPr lang="en-GB" baseline="0" dirty="0" smtClean="0"/>
              <a:t> of Economic </a:t>
            </a:r>
            <a:r>
              <a:rPr lang="en-GB" baseline="0" dirty="0" err="1" smtClean="0"/>
              <a:t>plantwide</a:t>
            </a:r>
            <a:r>
              <a:rPr lang="en-GB" baseline="0" dirty="0" smtClean="0"/>
              <a:t> control procedure </a:t>
            </a:r>
            <a:r>
              <a:rPr lang="en-GB" sz="1200" b="0" i="0" u="none" strike="noStrike" kern="1200" baseline="0" dirty="0" smtClean="0">
                <a:solidFill>
                  <a:schemeClr val="tx1"/>
                </a:solidFill>
                <a:latin typeface="Arial" charset="0"/>
                <a:ea typeface="ＭＳ Ｐゴシック" charset="0"/>
                <a:cs typeface="ＭＳ Ｐゴシック" charset="0"/>
              </a:rPr>
              <a:t>The main idea is to formulate the optimal economic operation as a mathematical optimization problem and then to design a control structure that ensures close-to-optimal operation while satisfying the stability and robustness requirements. </a:t>
            </a:r>
            <a:endParaRPr lang="en-GB" dirty="0"/>
          </a:p>
        </p:txBody>
      </p:sp>
      <p:sp>
        <p:nvSpPr>
          <p:cNvPr id="4" name="Slide Number Placeholder 3"/>
          <p:cNvSpPr>
            <a:spLocks noGrp="1"/>
          </p:cNvSpPr>
          <p:nvPr>
            <p:ph type="sldNum" sz="quarter" idx="5"/>
          </p:nvPr>
        </p:nvSpPr>
        <p:spPr/>
        <p:txBody>
          <a:bodyPr/>
          <a:lstStyle/>
          <a:p>
            <a:pPr>
              <a:defRPr/>
            </a:pPr>
            <a:fld id="{DB3E9445-B808-416E-B84A-94497089F5A1}" type="slidenum">
              <a:rPr lang="nn-NO" smtClean="0"/>
              <a:pPr>
                <a:defRPr/>
              </a:pPr>
              <a:t>8</a:t>
            </a:fld>
            <a:endParaRPr lang="nn-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EPC is hierarchically decomposed in to two different procedures. That is the top-down part that aims to find an optimal control structure based on SS economics and the Bottom up part that is mainly </a:t>
            </a:r>
            <a:r>
              <a:rPr lang="en-GB" baseline="0" dirty="0" err="1" smtClean="0"/>
              <a:t>consered</a:t>
            </a:r>
            <a:r>
              <a:rPr lang="en-GB" baseline="0" dirty="0" smtClean="0"/>
              <a:t> with the </a:t>
            </a:r>
            <a:r>
              <a:rPr lang="en-GB" baseline="0" dirty="0" err="1" smtClean="0"/>
              <a:t>stabiization</a:t>
            </a:r>
            <a:r>
              <a:rPr lang="en-GB" baseline="0" dirty="0" smtClean="0"/>
              <a:t> and pairings.</a:t>
            </a:r>
            <a:endParaRPr lang="en-GB" dirty="0"/>
          </a:p>
        </p:txBody>
      </p:sp>
      <p:sp>
        <p:nvSpPr>
          <p:cNvPr id="4" name="Slide Number Placeholder 3"/>
          <p:cNvSpPr>
            <a:spLocks noGrp="1"/>
          </p:cNvSpPr>
          <p:nvPr>
            <p:ph type="sldNum" sz="quarter" idx="5"/>
          </p:nvPr>
        </p:nvSpPr>
        <p:spPr/>
        <p:txBody>
          <a:bodyPr/>
          <a:lstStyle/>
          <a:p>
            <a:pPr>
              <a:defRPr/>
            </a:pPr>
            <a:fld id="{DB3E9445-B808-416E-B84A-94497089F5A1}" type="slidenum">
              <a:rPr lang="nn-NO" smtClean="0"/>
              <a:pPr>
                <a:defRPr/>
              </a:pPr>
              <a:t>9</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117"/>
          <p:cNvSpPr>
            <a:spLocks noGrp="1" noChangeArrowheads="1"/>
          </p:cNvSpPr>
          <p:nvPr>
            <p:ph type="dt" sz="half" idx="10"/>
          </p:nvPr>
        </p:nvSpPr>
        <p:spPr>
          <a:ln/>
        </p:spPr>
        <p:txBody>
          <a:bodyPr/>
          <a:lstStyle>
            <a:lvl1pPr>
              <a:defRPr/>
            </a:lvl1pPr>
          </a:lstStyle>
          <a:p>
            <a:pPr>
              <a:defRPr/>
            </a:pPr>
            <a:endParaRPr lang="nn-NO"/>
          </a:p>
        </p:txBody>
      </p:sp>
      <p:sp>
        <p:nvSpPr>
          <p:cNvPr id="5"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48819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117"/>
          <p:cNvSpPr>
            <a:spLocks noGrp="1" noChangeArrowheads="1"/>
          </p:cNvSpPr>
          <p:nvPr>
            <p:ph type="dt" sz="half" idx="10"/>
          </p:nvPr>
        </p:nvSpPr>
        <p:spPr>
          <a:ln/>
        </p:spPr>
        <p:txBody>
          <a:bodyPr/>
          <a:lstStyle>
            <a:lvl1pPr>
              <a:defRPr/>
            </a:lvl1pPr>
          </a:lstStyle>
          <a:p>
            <a:pPr>
              <a:defRPr/>
            </a:pPr>
            <a:endParaRPr lang="nn-NO"/>
          </a:p>
        </p:txBody>
      </p:sp>
      <p:sp>
        <p:nvSpPr>
          <p:cNvPr id="5"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352375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375400" y="533400"/>
            <a:ext cx="1943100" cy="48704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546100" y="533400"/>
            <a:ext cx="5676900" cy="48704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117"/>
          <p:cNvSpPr>
            <a:spLocks noGrp="1" noChangeArrowheads="1"/>
          </p:cNvSpPr>
          <p:nvPr>
            <p:ph type="dt" sz="half" idx="10"/>
          </p:nvPr>
        </p:nvSpPr>
        <p:spPr>
          <a:ln/>
        </p:spPr>
        <p:txBody>
          <a:bodyPr/>
          <a:lstStyle>
            <a:lvl1pPr>
              <a:defRPr/>
            </a:lvl1pPr>
          </a:lstStyle>
          <a:p>
            <a:pPr>
              <a:defRPr/>
            </a:pPr>
            <a:endParaRPr lang="nn-NO"/>
          </a:p>
        </p:txBody>
      </p:sp>
      <p:sp>
        <p:nvSpPr>
          <p:cNvPr id="5"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365270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117"/>
          <p:cNvSpPr>
            <a:spLocks noGrp="1" noChangeArrowheads="1"/>
          </p:cNvSpPr>
          <p:nvPr>
            <p:ph type="dt" sz="half" idx="10"/>
          </p:nvPr>
        </p:nvSpPr>
        <p:spPr>
          <a:ln/>
        </p:spPr>
        <p:txBody>
          <a:bodyPr/>
          <a:lstStyle>
            <a:lvl1pPr>
              <a:defRPr/>
            </a:lvl1pPr>
          </a:lstStyle>
          <a:p>
            <a:pPr>
              <a:defRPr/>
            </a:pPr>
            <a:endParaRPr lang="nn-NO"/>
          </a:p>
        </p:txBody>
      </p:sp>
      <p:sp>
        <p:nvSpPr>
          <p:cNvPr id="5"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420636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117"/>
          <p:cNvSpPr>
            <a:spLocks noGrp="1" noChangeArrowheads="1"/>
          </p:cNvSpPr>
          <p:nvPr>
            <p:ph type="dt" sz="half" idx="10"/>
          </p:nvPr>
        </p:nvSpPr>
        <p:spPr>
          <a:ln/>
        </p:spPr>
        <p:txBody>
          <a:bodyPr/>
          <a:lstStyle>
            <a:lvl1pPr>
              <a:defRPr/>
            </a:lvl1pPr>
          </a:lstStyle>
          <a:p>
            <a:pPr>
              <a:defRPr/>
            </a:pPr>
            <a:endParaRPr lang="nn-NO"/>
          </a:p>
        </p:txBody>
      </p:sp>
      <p:sp>
        <p:nvSpPr>
          <p:cNvPr id="5"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193397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546100" y="1971675"/>
            <a:ext cx="3810000" cy="343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508500" y="1971675"/>
            <a:ext cx="3810000" cy="343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117"/>
          <p:cNvSpPr>
            <a:spLocks noGrp="1" noChangeArrowheads="1"/>
          </p:cNvSpPr>
          <p:nvPr>
            <p:ph type="dt" sz="half" idx="10"/>
          </p:nvPr>
        </p:nvSpPr>
        <p:spPr>
          <a:ln/>
        </p:spPr>
        <p:txBody>
          <a:bodyPr/>
          <a:lstStyle>
            <a:lvl1pPr>
              <a:defRPr/>
            </a:lvl1pPr>
          </a:lstStyle>
          <a:p>
            <a:pPr>
              <a:defRPr/>
            </a:pPr>
            <a:endParaRPr lang="nn-NO"/>
          </a:p>
        </p:txBody>
      </p:sp>
      <p:sp>
        <p:nvSpPr>
          <p:cNvPr id="6"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155998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117"/>
          <p:cNvSpPr>
            <a:spLocks noGrp="1" noChangeArrowheads="1"/>
          </p:cNvSpPr>
          <p:nvPr>
            <p:ph type="dt" sz="half" idx="10"/>
          </p:nvPr>
        </p:nvSpPr>
        <p:spPr>
          <a:ln/>
        </p:spPr>
        <p:txBody>
          <a:bodyPr/>
          <a:lstStyle>
            <a:lvl1pPr>
              <a:defRPr/>
            </a:lvl1pPr>
          </a:lstStyle>
          <a:p>
            <a:pPr>
              <a:defRPr/>
            </a:pPr>
            <a:endParaRPr lang="nn-NO"/>
          </a:p>
        </p:txBody>
      </p:sp>
      <p:sp>
        <p:nvSpPr>
          <p:cNvPr id="8"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293544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117"/>
          <p:cNvSpPr>
            <a:spLocks noGrp="1" noChangeArrowheads="1"/>
          </p:cNvSpPr>
          <p:nvPr>
            <p:ph type="dt" sz="half" idx="10"/>
          </p:nvPr>
        </p:nvSpPr>
        <p:spPr>
          <a:ln/>
        </p:spPr>
        <p:txBody>
          <a:bodyPr/>
          <a:lstStyle>
            <a:lvl1pPr>
              <a:defRPr/>
            </a:lvl1pPr>
          </a:lstStyle>
          <a:p>
            <a:pPr>
              <a:defRPr/>
            </a:pPr>
            <a:endParaRPr lang="nn-NO"/>
          </a:p>
        </p:txBody>
      </p:sp>
      <p:sp>
        <p:nvSpPr>
          <p:cNvPr id="4"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196390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117"/>
          <p:cNvSpPr>
            <a:spLocks noGrp="1" noChangeArrowheads="1"/>
          </p:cNvSpPr>
          <p:nvPr>
            <p:ph type="dt" sz="half" idx="10"/>
          </p:nvPr>
        </p:nvSpPr>
        <p:spPr>
          <a:ln/>
        </p:spPr>
        <p:txBody>
          <a:bodyPr/>
          <a:lstStyle>
            <a:lvl1pPr>
              <a:defRPr/>
            </a:lvl1pPr>
          </a:lstStyle>
          <a:p>
            <a:pPr>
              <a:defRPr/>
            </a:pPr>
            <a:endParaRPr lang="nn-NO"/>
          </a:p>
        </p:txBody>
      </p:sp>
      <p:sp>
        <p:nvSpPr>
          <p:cNvPr id="3"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192690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117"/>
          <p:cNvSpPr>
            <a:spLocks noGrp="1" noChangeArrowheads="1"/>
          </p:cNvSpPr>
          <p:nvPr>
            <p:ph type="dt" sz="half" idx="10"/>
          </p:nvPr>
        </p:nvSpPr>
        <p:spPr>
          <a:ln/>
        </p:spPr>
        <p:txBody>
          <a:bodyPr/>
          <a:lstStyle>
            <a:lvl1pPr>
              <a:defRPr/>
            </a:lvl1pPr>
          </a:lstStyle>
          <a:p>
            <a:pPr>
              <a:defRPr/>
            </a:pPr>
            <a:endParaRPr lang="nn-NO"/>
          </a:p>
        </p:txBody>
      </p:sp>
      <p:sp>
        <p:nvSpPr>
          <p:cNvPr id="6"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188081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117"/>
          <p:cNvSpPr>
            <a:spLocks noGrp="1" noChangeArrowheads="1"/>
          </p:cNvSpPr>
          <p:nvPr>
            <p:ph type="dt" sz="half" idx="10"/>
          </p:nvPr>
        </p:nvSpPr>
        <p:spPr>
          <a:ln/>
        </p:spPr>
        <p:txBody>
          <a:bodyPr/>
          <a:lstStyle>
            <a:lvl1pPr>
              <a:defRPr/>
            </a:lvl1pPr>
          </a:lstStyle>
          <a:p>
            <a:pPr>
              <a:defRPr/>
            </a:pPr>
            <a:endParaRPr lang="nn-NO"/>
          </a:p>
        </p:txBody>
      </p:sp>
      <p:sp>
        <p:nvSpPr>
          <p:cNvPr id="6" name="Rectangle 11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82709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e 1" descr="ppt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9" name="Rectangle 115"/>
          <p:cNvSpPr>
            <a:spLocks noGrp="1" noChangeArrowheads="1"/>
          </p:cNvSpPr>
          <p:nvPr>
            <p:ph type="title"/>
          </p:nvPr>
        </p:nvSpPr>
        <p:spPr bwMode="auto">
          <a:xfrm>
            <a:off x="5461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nn-NO"/>
              <a:t>Click to edit Master title style</a:t>
            </a:r>
          </a:p>
        </p:txBody>
      </p:sp>
      <p:sp>
        <p:nvSpPr>
          <p:cNvPr id="1140" name="Rectangle 116"/>
          <p:cNvSpPr>
            <a:spLocks noGrp="1" noChangeArrowheads="1"/>
          </p:cNvSpPr>
          <p:nvPr>
            <p:ph type="body" idx="1"/>
          </p:nvPr>
        </p:nvSpPr>
        <p:spPr bwMode="auto">
          <a:xfrm>
            <a:off x="546100" y="1971675"/>
            <a:ext cx="77724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nn-NO"/>
              <a:t>Click to edit Master text styles</a:t>
            </a:r>
          </a:p>
          <a:p>
            <a:pPr lvl="1"/>
            <a:r>
              <a:rPr lang="nn-NO"/>
              <a:t>Second level</a:t>
            </a:r>
          </a:p>
          <a:p>
            <a:pPr lvl="2"/>
            <a:r>
              <a:rPr lang="nn-NO"/>
              <a:t>Third level</a:t>
            </a:r>
          </a:p>
          <a:p>
            <a:pPr lvl="3"/>
            <a:r>
              <a:rPr lang="nn-NO"/>
              <a:t>Fourth level</a:t>
            </a:r>
          </a:p>
          <a:p>
            <a:pPr lvl="4"/>
            <a:r>
              <a:rPr lang="nn-NO"/>
              <a:t>Fifth level</a:t>
            </a:r>
          </a:p>
        </p:txBody>
      </p:sp>
      <p:sp>
        <p:nvSpPr>
          <p:cNvPr id="1141" name="Rectangle 117"/>
          <p:cNvSpPr>
            <a:spLocks noGrp="1" noChangeArrowheads="1"/>
          </p:cNvSpPr>
          <p:nvPr>
            <p:ph type="dt" sz="half" idx="2"/>
          </p:nvPr>
        </p:nvSpPr>
        <p:spPr bwMode="auto">
          <a:xfrm>
            <a:off x="3581400" y="6008688"/>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0"/>
                <a:cs typeface="+mn-cs"/>
              </a:defRPr>
            </a:lvl1pPr>
          </a:lstStyle>
          <a:p>
            <a:pPr>
              <a:defRPr/>
            </a:pPr>
            <a:endParaRPr lang="nn-NO"/>
          </a:p>
        </p:txBody>
      </p:sp>
      <p:sp>
        <p:nvSpPr>
          <p:cNvPr id="1142" name="Rectangle 118"/>
          <p:cNvSpPr>
            <a:spLocks noGrp="1" noChangeArrowheads="1"/>
          </p:cNvSpPr>
          <p:nvPr>
            <p:ph type="ftr" sz="quarter" idx="3"/>
          </p:nvPr>
        </p:nvSpPr>
        <p:spPr bwMode="auto">
          <a:xfrm>
            <a:off x="533400" y="60134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nn-NO"/>
          </a:p>
        </p:txBody>
      </p:sp>
      <p:sp>
        <p:nvSpPr>
          <p:cNvPr id="1143" name="Rectangle 119"/>
          <p:cNvSpPr>
            <a:spLocks noChangeArrowheads="1"/>
          </p:cNvSpPr>
          <p:nvPr userDrawn="1"/>
        </p:nvSpPr>
        <p:spPr bwMode="auto">
          <a:xfrm>
            <a:off x="0" y="0"/>
            <a:ext cx="4206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fld id="{28CECDC6-3C55-4FBD-B481-5B4D2ADF7E03}" type="slidenum">
              <a:rPr lang="nn-NO" sz="1400" b="1">
                <a:solidFill>
                  <a:srgbClr val="BFD9E6"/>
                </a:solidFill>
                <a:latin typeface="Arial" pitchFamily="34" charset="0"/>
              </a:rPr>
              <a:pPr algn="ctr">
                <a:defRPr/>
              </a:pPr>
              <a:t>‹#›</a:t>
            </a:fld>
            <a:endParaRPr lang="nn-NO" sz="1400">
              <a:solidFill>
                <a:srgbClr val="BFD9E6"/>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Visio_Drawing1.vsdx"/><Relationship Id="rId3" Type="http://schemas.openxmlformats.org/officeDocument/2006/relationships/notesSlide" Target="../notesSlides/notesSlide1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3.wmf"/><Relationship Id="rId4" Type="http://schemas.openxmlformats.org/officeDocument/2006/relationships/oleObject" Target="../embeddings/oleObject6.bin"/><Relationship Id="rId9" Type="http://schemas.openxmlformats.org/officeDocument/2006/relationships/image" Target="../media/image5.emf"/></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Visio_Drawing2.vsdx"/><Relationship Id="rId3" Type="http://schemas.openxmlformats.org/officeDocument/2006/relationships/notesSlide" Target="../notesSlides/notesSlide14.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3.wmf"/><Relationship Id="rId4" Type="http://schemas.openxmlformats.org/officeDocument/2006/relationships/oleObject" Target="../embeddings/oleObject8.bin"/><Relationship Id="rId9"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8" Type="http://schemas.openxmlformats.org/officeDocument/2006/relationships/package" Target="../embeddings/Microsoft_Visio_Drawing3.vsdx"/><Relationship Id="rId3" Type="http://schemas.openxmlformats.org/officeDocument/2006/relationships/notesSlide" Target="../notesSlides/notesSlide16.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3.wmf"/><Relationship Id="rId4" Type="http://schemas.openxmlformats.org/officeDocument/2006/relationships/oleObject" Target="../embeddings/oleObject11.bin"/><Relationship Id="rId9" Type="http://schemas.openxmlformats.org/officeDocument/2006/relationships/image" Target="../media/image7.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7.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4.bin"/><Relationship Id="rId11" Type="http://schemas.openxmlformats.org/officeDocument/2006/relationships/image" Target="../media/image7.emf"/><Relationship Id="rId5" Type="http://schemas.openxmlformats.org/officeDocument/2006/relationships/image" Target="../media/image3.wmf"/><Relationship Id="rId10" Type="http://schemas.openxmlformats.org/officeDocument/2006/relationships/package" Target="../embeddings/Microsoft_Visio_Drawing4.vsdx"/><Relationship Id="rId4" Type="http://schemas.openxmlformats.org/officeDocument/2006/relationships/oleObject" Target="../embeddings/oleObject13.bin"/><Relationship Id="rId9" Type="http://schemas.openxmlformats.org/officeDocument/2006/relationships/image" Target="../media/image9.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11.emf"/><Relationship Id="rId3" Type="http://schemas.openxmlformats.org/officeDocument/2006/relationships/notesSlide" Target="../notesSlides/notesSlide18.xml"/><Relationship Id="rId7" Type="http://schemas.openxmlformats.org/officeDocument/2006/relationships/image" Target="../media/image8.wmf"/><Relationship Id="rId12" Type="http://schemas.openxmlformats.org/officeDocument/2006/relationships/package" Target="../embeddings/Microsoft_Visio_Drawing5.vsd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7.bin"/><Relationship Id="rId11" Type="http://schemas.openxmlformats.org/officeDocument/2006/relationships/image" Target="../media/image10.wmf"/><Relationship Id="rId5" Type="http://schemas.openxmlformats.org/officeDocument/2006/relationships/image" Target="../media/image3.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wmf"/><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Visio_Drawing6.vsdx"/><Relationship Id="rId3" Type="http://schemas.openxmlformats.org/officeDocument/2006/relationships/notesSlide" Target="../notesSlides/notesSlide20.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2.bin"/><Relationship Id="rId5" Type="http://schemas.openxmlformats.org/officeDocument/2006/relationships/image" Target="../media/image3.wmf"/><Relationship Id="rId4" Type="http://schemas.openxmlformats.org/officeDocument/2006/relationships/oleObject" Target="../embeddings/oleObject21.bin"/><Relationship Id="rId9" Type="http://schemas.openxmlformats.org/officeDocument/2006/relationships/image" Target="../media/image13.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21.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4.bin"/><Relationship Id="rId11" Type="http://schemas.openxmlformats.org/officeDocument/2006/relationships/image" Target="../media/image13.emf"/><Relationship Id="rId5" Type="http://schemas.openxmlformats.org/officeDocument/2006/relationships/image" Target="../media/image3.wmf"/><Relationship Id="rId10" Type="http://schemas.openxmlformats.org/officeDocument/2006/relationships/package" Target="../embeddings/Microsoft_Visio_Drawing7.vsdx"/><Relationship Id="rId4" Type="http://schemas.openxmlformats.org/officeDocument/2006/relationships/oleObject" Target="../embeddings/oleObject23.bin"/><Relationship Id="rId9" Type="http://schemas.openxmlformats.org/officeDocument/2006/relationships/image" Target="../media/image14.wmf"/></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oleObject" Target="../embeddings/oleObject30.bin"/><Relationship Id="rId3" Type="http://schemas.openxmlformats.org/officeDocument/2006/relationships/notesSlide" Target="../notesSlides/notesSlide22.xml"/><Relationship Id="rId7" Type="http://schemas.openxmlformats.org/officeDocument/2006/relationships/image" Target="../media/image15.wmf"/><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7.bin"/><Relationship Id="rId11" Type="http://schemas.openxmlformats.org/officeDocument/2006/relationships/oleObject" Target="../embeddings/oleObject29.bin"/><Relationship Id="rId5" Type="http://schemas.openxmlformats.org/officeDocument/2006/relationships/image" Target="../media/image3.wmf"/><Relationship Id="rId10" Type="http://schemas.openxmlformats.org/officeDocument/2006/relationships/image" Target="../media/image16.wmf"/><Relationship Id="rId4" Type="http://schemas.openxmlformats.org/officeDocument/2006/relationships/oleObject" Target="../embeddings/oleObject26.bin"/><Relationship Id="rId9" Type="http://schemas.openxmlformats.org/officeDocument/2006/relationships/oleObject" Target="../embeddings/oleObject28.bin"/><Relationship Id="rId14" Type="http://schemas.openxmlformats.org/officeDocument/2006/relationships/image" Target="../media/image18.wmf"/></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23.xml"/><Relationship Id="rId7" Type="http://schemas.openxmlformats.org/officeDocument/2006/relationships/image" Target="../media/image15.wmf"/><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2.bin"/><Relationship Id="rId11" Type="http://schemas.openxmlformats.org/officeDocument/2006/relationships/oleObject" Target="../embeddings/oleObject34.bin"/><Relationship Id="rId5" Type="http://schemas.openxmlformats.org/officeDocument/2006/relationships/image" Target="../media/image3.wmf"/><Relationship Id="rId10" Type="http://schemas.openxmlformats.org/officeDocument/2006/relationships/image" Target="../media/image16.wmf"/><Relationship Id="rId4" Type="http://schemas.openxmlformats.org/officeDocument/2006/relationships/oleObject" Target="../embeddings/oleObject31.bin"/><Relationship Id="rId9" Type="http://schemas.openxmlformats.org/officeDocument/2006/relationships/oleObject" Target="../embeddings/oleObject3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wmf"/><Relationship Id="rId4" Type="http://schemas.openxmlformats.org/officeDocument/2006/relationships/oleObject" Target="../embeddings/oleObject3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24.emf"/><Relationship Id="rId3" Type="http://schemas.openxmlformats.org/officeDocument/2006/relationships/notesSlide" Target="../notesSlides/notesSlide25.xml"/><Relationship Id="rId7" Type="http://schemas.openxmlformats.org/officeDocument/2006/relationships/image" Target="../media/image21.wmf"/><Relationship Id="rId12" Type="http://schemas.openxmlformats.org/officeDocument/2006/relationships/package" Target="../embeddings/Microsoft_Visio_Drawing8.vsdx"/><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7.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22.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wmf"/><Relationship Id="rId4" Type="http://schemas.openxmlformats.org/officeDocument/2006/relationships/oleObject" Target="../embeddings/oleObject40.bin"/></Relationships>
</file>

<file path=ppt/slides/_rels/slide2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27.xml"/><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5.wmf"/><Relationship Id="rId5" Type="http://schemas.openxmlformats.org/officeDocument/2006/relationships/oleObject" Target="../embeddings/oleObject41.bin"/><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31.wmf"/><Relationship Id="rId3" Type="http://schemas.openxmlformats.org/officeDocument/2006/relationships/notesSlide" Target="../notesSlides/notesSlide28.xml"/><Relationship Id="rId7" Type="http://schemas.openxmlformats.org/officeDocument/2006/relationships/image" Target="../media/image28.wmf"/><Relationship Id="rId12"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4.bin"/><Relationship Id="rId11" Type="http://schemas.openxmlformats.org/officeDocument/2006/relationships/image" Target="../media/image30.wmf"/><Relationship Id="rId5" Type="http://schemas.openxmlformats.org/officeDocument/2006/relationships/image" Target="../media/image3.wmf"/><Relationship Id="rId15" Type="http://schemas.openxmlformats.org/officeDocument/2006/relationships/image" Target="../media/image32.e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29.wmf"/><Relationship Id="rId14" Type="http://schemas.openxmlformats.org/officeDocument/2006/relationships/package" Target="../embeddings/Microsoft_Visio_Drawing9.vsdx"/></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33.wmf"/><Relationship Id="rId4" Type="http://schemas.openxmlformats.org/officeDocument/2006/relationships/oleObject" Target="../embeddings/oleObject48.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37.wmf"/><Relationship Id="rId3" Type="http://schemas.openxmlformats.org/officeDocument/2006/relationships/notesSlide" Target="../notesSlides/notesSlide31.xml"/><Relationship Id="rId7" Type="http://schemas.openxmlformats.org/officeDocument/2006/relationships/image" Target="../media/image35.wmf"/><Relationship Id="rId12"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0.bin"/><Relationship Id="rId11" Type="http://schemas.openxmlformats.org/officeDocument/2006/relationships/image" Target="../media/image33.wmf"/><Relationship Id="rId5" Type="http://schemas.openxmlformats.org/officeDocument/2006/relationships/image" Target="../media/image34.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36.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33.wmf"/><Relationship Id="rId18" Type="http://schemas.openxmlformats.org/officeDocument/2006/relationships/oleObject" Target="../embeddings/oleObject61.bin"/><Relationship Id="rId3" Type="http://schemas.openxmlformats.org/officeDocument/2006/relationships/notesSlide" Target="../notesSlides/notesSlide32.xml"/><Relationship Id="rId7" Type="http://schemas.openxmlformats.org/officeDocument/2006/relationships/image" Target="../media/image39.wmf"/><Relationship Id="rId12" Type="http://schemas.openxmlformats.org/officeDocument/2006/relationships/oleObject" Target="../embeddings/oleObject58.bin"/><Relationship Id="rId17" Type="http://schemas.openxmlformats.org/officeDocument/2006/relationships/image" Target="../media/image42.wmf"/><Relationship Id="rId2" Type="http://schemas.openxmlformats.org/officeDocument/2006/relationships/slideLayout" Target="../slideLayouts/slideLayout2.xml"/><Relationship Id="rId16" Type="http://schemas.openxmlformats.org/officeDocument/2006/relationships/oleObject" Target="../embeddings/oleObject60.bin"/><Relationship Id="rId1" Type="http://schemas.openxmlformats.org/officeDocument/2006/relationships/vmlDrawing" Target="../drawings/vmlDrawing24.vml"/><Relationship Id="rId6" Type="http://schemas.openxmlformats.org/officeDocument/2006/relationships/oleObject" Target="../embeddings/oleObject55.bin"/><Relationship Id="rId11" Type="http://schemas.openxmlformats.org/officeDocument/2006/relationships/image" Target="../media/image40.wmf"/><Relationship Id="rId5" Type="http://schemas.openxmlformats.org/officeDocument/2006/relationships/image" Target="../media/image38.wmf"/><Relationship Id="rId15" Type="http://schemas.openxmlformats.org/officeDocument/2006/relationships/image" Target="../media/image41.wmf"/><Relationship Id="rId10" Type="http://schemas.openxmlformats.org/officeDocument/2006/relationships/oleObject" Target="../embeddings/oleObject57.bin"/><Relationship Id="rId19" Type="http://schemas.openxmlformats.org/officeDocument/2006/relationships/image" Target="../media/image43.wmf"/><Relationship Id="rId4" Type="http://schemas.openxmlformats.org/officeDocument/2006/relationships/oleObject" Target="../embeddings/oleObject54.bin"/><Relationship Id="rId9" Type="http://schemas.openxmlformats.org/officeDocument/2006/relationships/image" Target="../media/image36.wmf"/><Relationship Id="rId14" Type="http://schemas.openxmlformats.org/officeDocument/2006/relationships/oleObject" Target="../embeddings/oleObject59.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oleObject" Target="../embeddings/oleObject6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46.wmf"/><Relationship Id="rId4" Type="http://schemas.openxmlformats.org/officeDocument/2006/relationships/oleObject" Target="../embeddings/oleObject6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46.wmf"/><Relationship Id="rId4" Type="http://schemas.openxmlformats.org/officeDocument/2006/relationships/oleObject" Target="../embeddings/oleObject6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ilde 1" descr="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43" y="-31551"/>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3" name="Text Box 27"/>
          <p:cNvSpPr txBox="1">
            <a:spLocks noChangeArrowheads="1"/>
          </p:cNvSpPr>
          <p:nvPr/>
        </p:nvSpPr>
        <p:spPr bwMode="auto">
          <a:xfrm>
            <a:off x="611188" y="3030632"/>
            <a:ext cx="67691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nb-NO" sz="2000" b="1" dirty="0" smtClean="0"/>
              <a:t>Economic Plantwide Control:</a:t>
            </a:r>
          </a:p>
          <a:p>
            <a:pPr algn="ctr">
              <a:defRPr/>
            </a:pPr>
            <a:r>
              <a:rPr lang="en-GB" sz="2000" b="1" dirty="0" smtClean="0"/>
              <a:t>Automated </a:t>
            </a:r>
            <a:r>
              <a:rPr lang="en-GB" sz="2000" b="1" dirty="0"/>
              <a:t>Controlled Variable Selection for a Reactor-Separator-Recycle Process</a:t>
            </a:r>
            <a:endParaRPr lang="nb-NO" sz="2200" b="1" dirty="0" smtClean="0"/>
          </a:p>
        </p:txBody>
      </p:sp>
      <p:sp>
        <p:nvSpPr>
          <p:cNvPr id="19484"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
        <p:nvSpPr>
          <p:cNvPr id="2053" name="TextBox 1"/>
          <p:cNvSpPr txBox="1">
            <a:spLocks noChangeArrowheads="1"/>
          </p:cNvSpPr>
          <p:nvPr/>
        </p:nvSpPr>
        <p:spPr bwMode="auto">
          <a:xfrm>
            <a:off x="900113" y="4147019"/>
            <a:ext cx="763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i="1" dirty="0"/>
              <a:t>Vladimiros Minasidis, Johannes Jäschke and </a:t>
            </a:r>
          </a:p>
          <a:p>
            <a:r>
              <a:rPr lang="en-US" sz="2000" i="1" dirty="0"/>
              <a:t>Sigurd Skogestad</a:t>
            </a:r>
          </a:p>
        </p:txBody>
      </p:sp>
      <p:sp>
        <p:nvSpPr>
          <p:cNvPr id="2054" name="Rectangle 2"/>
          <p:cNvSpPr>
            <a:spLocks noChangeArrowheads="1"/>
          </p:cNvSpPr>
          <p:nvPr/>
        </p:nvSpPr>
        <p:spPr bwMode="auto">
          <a:xfrm>
            <a:off x="900113" y="4941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t>Department of Chemical Engineering,</a:t>
            </a:r>
          </a:p>
          <a:p>
            <a:r>
              <a:rPr lang="en-US" sz="1800" dirty="0"/>
              <a:t>Trondheim, Norway</a:t>
            </a:r>
          </a:p>
        </p:txBody>
      </p:sp>
    </p:spTree>
  </p:cSld>
  <p:clrMapOvr>
    <a:masterClrMapping/>
  </p:clrMapOvr>
  <mc:AlternateContent xmlns:mc="http://schemas.openxmlformats.org/markup-compatibility/2006" xmlns:p14="http://schemas.microsoft.com/office/powerpoint/2010/main">
    <mc:Choice Requires="p14">
      <p:transition spd="slow" p14:dur="2000" advTm="32137"/>
    </mc:Choice>
    <mc:Fallback xmlns="">
      <p:transition spd="slow" advTm="3213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533400"/>
            <a:ext cx="7772400" cy="1143000"/>
          </a:xfrm>
        </p:spPr>
        <p:txBody>
          <a:bodyPr/>
          <a:lstStyle/>
          <a:p>
            <a:pPr lvl="1">
              <a:defRPr/>
            </a:pPr>
            <a:r>
              <a:rPr lang="nb-NO" dirty="0" smtClean="0">
                <a:cs typeface="+mj-cs"/>
              </a:rPr>
              <a:t>Economic Plantwide Control</a:t>
            </a:r>
          </a:p>
        </p:txBody>
      </p:sp>
      <p:graphicFrame>
        <p:nvGraphicFramePr>
          <p:cNvPr id="11269"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64537"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327397" y="1496973"/>
            <a:ext cx="8493075" cy="1569660"/>
          </a:xfrm>
          <a:prstGeom prst="rect">
            <a:avLst/>
          </a:prstGeom>
          <a:noFill/>
        </p:spPr>
        <p:txBody>
          <a:bodyPr wrap="square" rtlCol="0">
            <a:spAutoFit/>
          </a:bodyPr>
          <a:lstStyle/>
          <a:p>
            <a:r>
              <a:rPr lang="en-GB" sz="2400" dirty="0" smtClean="0"/>
              <a:t>Steps from top-down part of plantwide control design procedure</a:t>
            </a:r>
            <a:r>
              <a:rPr lang="en-GB" sz="2400" dirty="0" smtClean="0"/>
              <a:t>:</a:t>
            </a:r>
            <a:endParaRPr lang="en-GB" sz="2400" dirty="0" smtClean="0"/>
          </a:p>
          <a:p>
            <a:pPr marL="457200" indent="-457200">
              <a:buFont typeface="+mj-lt"/>
              <a:buAutoNum type="arabicPeriod"/>
            </a:pPr>
            <a:r>
              <a:rPr lang="en-GB" sz="2400" b="1" dirty="0" smtClean="0"/>
              <a:t>Define the operational objectives (economics) and constraints. </a:t>
            </a:r>
          </a:p>
        </p:txBody>
      </p:sp>
      <p:sp>
        <p:nvSpPr>
          <p:cNvPr id="6"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
        <p:nvSpPr>
          <p:cNvPr id="3" name="TextBox 2"/>
          <p:cNvSpPr txBox="1"/>
          <p:nvPr/>
        </p:nvSpPr>
        <p:spPr>
          <a:xfrm>
            <a:off x="2209135" y="6063679"/>
            <a:ext cx="4019049" cy="461665"/>
          </a:xfrm>
          <a:prstGeom prst="rect">
            <a:avLst/>
          </a:prstGeom>
          <a:noFill/>
        </p:spPr>
        <p:txBody>
          <a:bodyPr wrap="none" rtlCol="0">
            <a:spAutoFit/>
          </a:bodyPr>
          <a:lstStyle/>
          <a:p>
            <a:r>
              <a:rPr lang="en-GB" sz="2400" i="1" dirty="0" smtClean="0">
                <a:ea typeface="ＭＳ Ｐゴシック" charset="0"/>
                <a:cs typeface="ＭＳ Ｐゴシック" charset="0"/>
              </a:rPr>
              <a:t>Details in [</a:t>
            </a:r>
            <a:r>
              <a:rPr lang="en-GB" sz="2400" i="1" dirty="0" err="1" smtClean="0">
                <a:ea typeface="ＭＳ Ｐゴシック" charset="0"/>
                <a:cs typeface="ＭＳ Ｐゴシック" charset="0"/>
              </a:rPr>
              <a:t>Skogestad</a:t>
            </a:r>
            <a:r>
              <a:rPr lang="en-GB" sz="2400" i="1" dirty="0" smtClean="0">
                <a:ea typeface="ＭＳ Ｐゴシック" charset="0"/>
                <a:cs typeface="ＭＳ Ｐゴシック" charset="0"/>
              </a:rPr>
              <a:t>, 2012</a:t>
            </a:r>
            <a:r>
              <a:rPr lang="en-GB" sz="2400" i="1" dirty="0">
                <a:ea typeface="ＭＳ Ｐゴシック" charset="0"/>
                <a:cs typeface="ＭＳ Ｐゴシック" charset="0"/>
              </a:rPr>
              <a:t>]</a:t>
            </a:r>
            <a:endParaRPr lang="en-GB" sz="2400" i="1" dirty="0"/>
          </a:p>
        </p:txBody>
      </p:sp>
    </p:spTree>
    <p:extLst>
      <p:ext uri="{BB962C8B-B14F-4D97-AF65-F5344CB8AC3E}">
        <p14:creationId xmlns:p14="http://schemas.microsoft.com/office/powerpoint/2010/main" val="2521583804"/>
      </p:ext>
    </p:extLst>
  </p:cSld>
  <p:clrMapOvr>
    <a:masterClrMapping/>
  </p:clrMapOvr>
  <mc:AlternateContent xmlns:mc="http://schemas.openxmlformats.org/markup-compatibility/2006" xmlns:p14="http://schemas.microsoft.com/office/powerpoint/2010/main">
    <mc:Choice Requires="p14">
      <p:transition spd="slow" p14:dur="2000" advTm="89327"/>
    </mc:Choice>
    <mc:Fallback xmlns="">
      <p:transition spd="slow" advTm="8932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533400"/>
            <a:ext cx="7772400" cy="1143000"/>
          </a:xfrm>
        </p:spPr>
        <p:txBody>
          <a:bodyPr/>
          <a:lstStyle/>
          <a:p>
            <a:pPr lvl="1">
              <a:defRPr/>
            </a:pPr>
            <a:r>
              <a:rPr lang="nb-NO" dirty="0" smtClean="0">
                <a:cs typeface="+mj-cs"/>
              </a:rPr>
              <a:t>Economic Plantwide Control</a:t>
            </a:r>
          </a:p>
        </p:txBody>
      </p:sp>
      <p:graphicFrame>
        <p:nvGraphicFramePr>
          <p:cNvPr id="11269"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80902"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327397" y="1496973"/>
            <a:ext cx="8493075" cy="3416320"/>
          </a:xfrm>
          <a:prstGeom prst="rect">
            <a:avLst/>
          </a:prstGeom>
          <a:noFill/>
        </p:spPr>
        <p:txBody>
          <a:bodyPr wrap="square" rtlCol="0">
            <a:spAutoFit/>
          </a:bodyPr>
          <a:lstStyle/>
          <a:p>
            <a:r>
              <a:rPr lang="en-GB" sz="2400" dirty="0" smtClean="0"/>
              <a:t>Steps from top-down part of plantwide control design procedure</a:t>
            </a:r>
            <a:r>
              <a:rPr lang="en-GB" sz="2400" dirty="0" smtClean="0"/>
              <a:t>:</a:t>
            </a:r>
            <a:endParaRPr lang="en-GB" sz="2400" dirty="0" smtClean="0"/>
          </a:p>
          <a:p>
            <a:pPr marL="457200" indent="-457200">
              <a:buFont typeface="+mj-lt"/>
              <a:buAutoNum type="arabicPeriod"/>
            </a:pPr>
            <a:r>
              <a:rPr lang="en-GB" sz="2400" b="1" dirty="0" smtClean="0"/>
              <a:t>Define the operational objectives (economics) and constraints. </a:t>
            </a:r>
          </a:p>
          <a:p>
            <a:pPr marL="457200" indent="-457200">
              <a:buFont typeface="+mj-lt"/>
              <a:buAutoNum type="arabicPeriod"/>
            </a:pPr>
            <a:r>
              <a:rPr lang="en-GB" sz="2400" b="1" dirty="0" smtClean="0"/>
              <a:t>Determine the steady state optimal operation:</a:t>
            </a:r>
          </a:p>
          <a:p>
            <a:pPr marL="914400" lvl="1" indent="-457200">
              <a:buFont typeface="+mj-lt"/>
              <a:buAutoNum type="alphaLcParenR"/>
            </a:pPr>
            <a:r>
              <a:rPr lang="en-GB" sz="2400" dirty="0" smtClean="0"/>
              <a:t>Identify the steady-state DOFs</a:t>
            </a:r>
          </a:p>
          <a:p>
            <a:pPr marL="914400" lvl="1" indent="-457200">
              <a:buFont typeface="+mj-lt"/>
              <a:buAutoNum type="alphaLcParenR"/>
            </a:pPr>
            <a:r>
              <a:rPr lang="en-GB" sz="2400" dirty="0" smtClean="0"/>
              <a:t>Identify the important disturbances and their expected range</a:t>
            </a:r>
          </a:p>
          <a:p>
            <a:pPr marL="914400" lvl="1" indent="-457200">
              <a:buFont typeface="+mj-lt"/>
              <a:buAutoNum type="alphaLcParenR"/>
            </a:pPr>
            <a:r>
              <a:rPr lang="en-US" sz="2400" dirty="0" smtClean="0"/>
              <a:t>Identify the expected active constrains </a:t>
            </a:r>
            <a:r>
              <a:rPr lang="en-US" sz="2400" dirty="0" smtClean="0"/>
              <a:t>regions</a:t>
            </a:r>
            <a:endParaRPr lang="en-GB" sz="2400" dirty="0" smtClean="0"/>
          </a:p>
        </p:txBody>
      </p:sp>
      <p:sp>
        <p:nvSpPr>
          <p:cNvPr id="6"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
        <p:nvSpPr>
          <p:cNvPr id="3" name="TextBox 2"/>
          <p:cNvSpPr txBox="1"/>
          <p:nvPr/>
        </p:nvSpPr>
        <p:spPr>
          <a:xfrm>
            <a:off x="2209135" y="6063679"/>
            <a:ext cx="4019049" cy="461665"/>
          </a:xfrm>
          <a:prstGeom prst="rect">
            <a:avLst/>
          </a:prstGeom>
          <a:noFill/>
        </p:spPr>
        <p:txBody>
          <a:bodyPr wrap="none" rtlCol="0">
            <a:spAutoFit/>
          </a:bodyPr>
          <a:lstStyle/>
          <a:p>
            <a:r>
              <a:rPr lang="en-GB" sz="2400" i="1" dirty="0" smtClean="0">
                <a:ea typeface="ＭＳ Ｐゴシック" charset="0"/>
                <a:cs typeface="ＭＳ Ｐゴシック" charset="0"/>
              </a:rPr>
              <a:t>Details in [</a:t>
            </a:r>
            <a:r>
              <a:rPr lang="en-GB" sz="2400" i="1" dirty="0" err="1" smtClean="0">
                <a:ea typeface="ＭＳ Ｐゴシック" charset="0"/>
                <a:cs typeface="ＭＳ Ｐゴシック" charset="0"/>
              </a:rPr>
              <a:t>Skogestad</a:t>
            </a:r>
            <a:r>
              <a:rPr lang="en-GB" sz="2400" i="1" dirty="0" smtClean="0">
                <a:ea typeface="ＭＳ Ｐゴシック" charset="0"/>
                <a:cs typeface="ＭＳ Ｐゴシック" charset="0"/>
              </a:rPr>
              <a:t>, 2012</a:t>
            </a:r>
            <a:r>
              <a:rPr lang="en-GB" sz="2400" i="1" dirty="0">
                <a:ea typeface="ＭＳ Ｐゴシック" charset="0"/>
                <a:cs typeface="ＭＳ Ｐゴシック" charset="0"/>
              </a:rPr>
              <a:t>]</a:t>
            </a:r>
            <a:endParaRPr lang="en-GB" sz="2400" i="1" dirty="0"/>
          </a:p>
        </p:txBody>
      </p:sp>
    </p:spTree>
    <p:extLst>
      <p:ext uri="{BB962C8B-B14F-4D97-AF65-F5344CB8AC3E}">
        <p14:creationId xmlns:p14="http://schemas.microsoft.com/office/powerpoint/2010/main" val="3719154544"/>
      </p:ext>
    </p:extLst>
  </p:cSld>
  <p:clrMapOvr>
    <a:masterClrMapping/>
  </p:clrMapOvr>
  <mc:AlternateContent xmlns:mc="http://schemas.openxmlformats.org/markup-compatibility/2006" xmlns:p14="http://schemas.microsoft.com/office/powerpoint/2010/main">
    <mc:Choice Requires="p14">
      <p:transition spd="slow" p14:dur="2000" advTm="89327"/>
    </mc:Choice>
    <mc:Fallback xmlns="">
      <p:transition spd="slow" advTm="8932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533400"/>
            <a:ext cx="7772400" cy="1143000"/>
          </a:xfrm>
        </p:spPr>
        <p:txBody>
          <a:bodyPr/>
          <a:lstStyle/>
          <a:p>
            <a:pPr lvl="1">
              <a:defRPr/>
            </a:pPr>
            <a:r>
              <a:rPr lang="nb-NO" dirty="0" smtClean="0">
                <a:cs typeface="+mj-cs"/>
              </a:rPr>
              <a:t>Economic Plantwide Control</a:t>
            </a:r>
          </a:p>
        </p:txBody>
      </p:sp>
      <p:graphicFrame>
        <p:nvGraphicFramePr>
          <p:cNvPr id="11269"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81926"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327397" y="1496973"/>
            <a:ext cx="8493075" cy="4524315"/>
          </a:xfrm>
          <a:prstGeom prst="rect">
            <a:avLst/>
          </a:prstGeom>
          <a:noFill/>
        </p:spPr>
        <p:txBody>
          <a:bodyPr wrap="square" rtlCol="0">
            <a:spAutoFit/>
          </a:bodyPr>
          <a:lstStyle/>
          <a:p>
            <a:r>
              <a:rPr lang="en-GB" sz="2400" dirty="0" smtClean="0"/>
              <a:t>Steps from top-down part of plantwide control design procedure</a:t>
            </a:r>
            <a:r>
              <a:rPr lang="en-GB" sz="2400" dirty="0" smtClean="0"/>
              <a:t>:</a:t>
            </a:r>
            <a:endParaRPr lang="en-GB" sz="2400" dirty="0" smtClean="0"/>
          </a:p>
          <a:p>
            <a:pPr marL="457200" indent="-457200">
              <a:buFont typeface="+mj-lt"/>
              <a:buAutoNum type="arabicPeriod"/>
            </a:pPr>
            <a:r>
              <a:rPr lang="en-GB" sz="2400" b="1" dirty="0" smtClean="0"/>
              <a:t>Define the operational objectives (economics) and constraints. </a:t>
            </a:r>
          </a:p>
          <a:p>
            <a:pPr marL="457200" indent="-457200">
              <a:buFont typeface="+mj-lt"/>
              <a:buAutoNum type="arabicPeriod"/>
            </a:pPr>
            <a:r>
              <a:rPr lang="en-GB" sz="2400" b="1" dirty="0" smtClean="0"/>
              <a:t>Determine the steady state optimal operation:</a:t>
            </a:r>
          </a:p>
          <a:p>
            <a:pPr marL="914400" lvl="1" indent="-457200">
              <a:buFont typeface="+mj-lt"/>
              <a:buAutoNum type="alphaLcParenR"/>
            </a:pPr>
            <a:r>
              <a:rPr lang="en-GB" sz="2400" dirty="0" smtClean="0"/>
              <a:t>Identify the steady-state DOFs</a:t>
            </a:r>
          </a:p>
          <a:p>
            <a:pPr marL="914400" lvl="1" indent="-457200">
              <a:buFont typeface="+mj-lt"/>
              <a:buAutoNum type="alphaLcParenR"/>
            </a:pPr>
            <a:r>
              <a:rPr lang="en-GB" sz="2400" dirty="0" smtClean="0"/>
              <a:t>Identify the important disturbances and their expected range</a:t>
            </a:r>
          </a:p>
          <a:p>
            <a:pPr marL="914400" lvl="1" indent="-457200">
              <a:buFont typeface="+mj-lt"/>
              <a:buAutoNum type="alphaLcParenR"/>
            </a:pPr>
            <a:r>
              <a:rPr lang="en-US" sz="2400" dirty="0" smtClean="0"/>
              <a:t>Identify the expected active constrains regions</a:t>
            </a:r>
            <a:endParaRPr lang="en-GB" sz="2400" dirty="0" smtClean="0"/>
          </a:p>
          <a:p>
            <a:pPr marL="457200" indent="-457200">
              <a:buFont typeface="+mj-lt"/>
              <a:buAutoNum type="arabicPeriod"/>
            </a:pPr>
            <a:r>
              <a:rPr lang="en-GB" sz="2400" b="1" dirty="0" smtClean="0"/>
              <a:t>Select primary (economic) controlled variables:</a:t>
            </a:r>
          </a:p>
          <a:p>
            <a:pPr marL="914400" lvl="1" indent="-457200">
              <a:buFont typeface="+mj-lt"/>
              <a:buAutoNum type="alphaLcParenR"/>
            </a:pPr>
            <a:r>
              <a:rPr lang="en-GB" sz="2400" dirty="0" smtClean="0"/>
              <a:t>Control the active constraints</a:t>
            </a:r>
          </a:p>
          <a:p>
            <a:pPr marL="914400" lvl="1" indent="-457200">
              <a:buFont typeface="+mj-lt"/>
              <a:buAutoNum type="alphaLcParenR"/>
            </a:pPr>
            <a:r>
              <a:rPr lang="en-GB" sz="2400" dirty="0" smtClean="0"/>
              <a:t>Select self-optimizing CV’s</a:t>
            </a:r>
          </a:p>
        </p:txBody>
      </p:sp>
      <p:sp>
        <p:nvSpPr>
          <p:cNvPr id="6"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
        <p:nvSpPr>
          <p:cNvPr id="3" name="TextBox 2"/>
          <p:cNvSpPr txBox="1"/>
          <p:nvPr/>
        </p:nvSpPr>
        <p:spPr>
          <a:xfrm>
            <a:off x="2209135" y="6063679"/>
            <a:ext cx="4019049" cy="461665"/>
          </a:xfrm>
          <a:prstGeom prst="rect">
            <a:avLst/>
          </a:prstGeom>
          <a:noFill/>
        </p:spPr>
        <p:txBody>
          <a:bodyPr wrap="none" rtlCol="0">
            <a:spAutoFit/>
          </a:bodyPr>
          <a:lstStyle/>
          <a:p>
            <a:r>
              <a:rPr lang="en-GB" sz="2400" i="1" dirty="0" smtClean="0">
                <a:ea typeface="ＭＳ Ｐゴシック" charset="0"/>
                <a:cs typeface="ＭＳ Ｐゴシック" charset="0"/>
              </a:rPr>
              <a:t>Details in [</a:t>
            </a:r>
            <a:r>
              <a:rPr lang="en-GB" sz="2400" i="1" dirty="0" err="1" smtClean="0">
                <a:ea typeface="ＭＳ Ｐゴシック" charset="0"/>
                <a:cs typeface="ＭＳ Ｐゴシック" charset="0"/>
              </a:rPr>
              <a:t>Skogestad</a:t>
            </a:r>
            <a:r>
              <a:rPr lang="en-GB" sz="2400" i="1" dirty="0" smtClean="0">
                <a:ea typeface="ＭＳ Ｐゴシック" charset="0"/>
                <a:cs typeface="ＭＳ Ｐゴシック" charset="0"/>
              </a:rPr>
              <a:t>, 2012</a:t>
            </a:r>
            <a:r>
              <a:rPr lang="en-GB" sz="2400" i="1" dirty="0">
                <a:ea typeface="ＭＳ Ｐゴシック" charset="0"/>
                <a:cs typeface="ＭＳ Ｐゴシック" charset="0"/>
              </a:rPr>
              <a:t>]</a:t>
            </a:r>
            <a:endParaRPr lang="en-GB" sz="2400" i="1" dirty="0"/>
          </a:p>
        </p:txBody>
      </p:sp>
    </p:spTree>
    <p:extLst>
      <p:ext uri="{BB962C8B-B14F-4D97-AF65-F5344CB8AC3E}">
        <p14:creationId xmlns:p14="http://schemas.microsoft.com/office/powerpoint/2010/main" val="1673126775"/>
      </p:ext>
    </p:extLst>
  </p:cSld>
  <p:clrMapOvr>
    <a:masterClrMapping/>
  </p:clrMapOvr>
  <mc:AlternateContent xmlns:mc="http://schemas.openxmlformats.org/markup-compatibility/2006" xmlns:p14="http://schemas.microsoft.com/office/powerpoint/2010/main">
    <mc:Choice Requires="p14">
      <p:transition spd="slow" p14:dur="2000" advTm="89327"/>
    </mc:Choice>
    <mc:Fallback xmlns="">
      <p:transition spd="slow" advTm="8932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lvl="1">
              <a:defRPr/>
            </a:pPr>
            <a:r>
              <a:rPr lang="nb-NO" dirty="0" smtClean="0"/>
              <a:t>Process description</a:t>
            </a:r>
            <a:endParaRPr lang="nb-NO" dirty="0" smtClean="0">
              <a:cs typeface="+mj-cs"/>
            </a:endParaRPr>
          </a:p>
        </p:txBody>
      </p:sp>
      <p:sp>
        <p:nvSpPr>
          <p:cNvPr id="11268" name="TextBox 1"/>
          <p:cNvSpPr txBox="1">
            <a:spLocks noChangeArrowheads="1"/>
          </p:cNvSpPr>
          <p:nvPr/>
        </p:nvSpPr>
        <p:spPr bwMode="auto">
          <a:xfrm>
            <a:off x="552450" y="1589088"/>
            <a:ext cx="88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a:t>CSTR</a:t>
            </a:r>
          </a:p>
        </p:txBody>
      </p:sp>
      <p:graphicFrame>
        <p:nvGraphicFramePr>
          <p:cNvPr id="11269"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43099"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2" name="TextBox 11"/>
          <p:cNvSpPr txBox="1">
            <a:spLocks noChangeArrowheads="1"/>
          </p:cNvSpPr>
          <p:nvPr/>
        </p:nvSpPr>
        <p:spPr bwMode="auto">
          <a:xfrm>
            <a:off x="539750" y="2060575"/>
            <a:ext cx="168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1600" dirty="0"/>
              <a:t>1</a:t>
            </a:r>
            <a:r>
              <a:rPr lang="en-US" sz="1600" baseline="30000" dirty="0"/>
              <a:t>st</a:t>
            </a:r>
            <a:r>
              <a:rPr lang="en-US" sz="1600" dirty="0"/>
              <a:t> order kinetics</a:t>
            </a:r>
            <a:endParaRPr lang="en-US" sz="1600" baseline="30000" dirty="0"/>
          </a:p>
        </p:txBody>
      </p:sp>
      <p:sp>
        <p:nvSpPr>
          <p:cNvPr id="8" name="TextBox 7"/>
          <p:cNvSpPr txBox="1"/>
          <p:nvPr/>
        </p:nvSpPr>
        <p:spPr>
          <a:xfrm>
            <a:off x="1468503" y="2730406"/>
            <a:ext cx="1231289" cy="338554"/>
          </a:xfrm>
          <a:prstGeom prst="rect">
            <a:avLst/>
          </a:prstGeom>
          <a:noFill/>
        </p:spPr>
        <p:txBody>
          <a:bodyPr wrap="square" rtlCol="0">
            <a:spAutoFit/>
          </a:bodyPr>
          <a:lstStyle/>
          <a:p>
            <a:r>
              <a:rPr lang="en-GB" sz="1600" dirty="0" smtClean="0"/>
              <a:t>(undesired)</a:t>
            </a:r>
            <a:endParaRPr lang="en-GB" sz="1600" dirty="0"/>
          </a:p>
        </p:txBody>
      </p:sp>
      <p:graphicFrame>
        <p:nvGraphicFramePr>
          <p:cNvPr id="9" name="Object 8"/>
          <p:cNvGraphicFramePr>
            <a:graphicFrameLocks noChangeAspect="1"/>
          </p:cNvGraphicFramePr>
          <p:nvPr>
            <p:extLst>
              <p:ext uri="{D42A27DB-BD31-4B8C-83A1-F6EECF244321}">
                <p14:modId xmlns:p14="http://schemas.microsoft.com/office/powerpoint/2010/main" val="3421400797"/>
              </p:ext>
            </p:extLst>
          </p:nvPr>
        </p:nvGraphicFramePr>
        <p:xfrm>
          <a:off x="615950" y="2409825"/>
          <a:ext cx="860425" cy="666750"/>
        </p:xfrm>
        <a:graphic>
          <a:graphicData uri="http://schemas.openxmlformats.org/presentationml/2006/ole">
            <mc:AlternateContent xmlns:mc="http://schemas.openxmlformats.org/markup-compatibility/2006">
              <mc:Choice xmlns:v="urn:schemas-microsoft-com:vml" Requires="v">
                <p:oleObj spid="_x0000_s43100" name="Equation" r:id="rId6" imgW="558720" imgH="431640" progId="Equation.DSMT4">
                  <p:embed/>
                </p:oleObj>
              </mc:Choice>
              <mc:Fallback>
                <p:oleObj name="Equation" r:id="rId6" imgW="55872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950" y="2409825"/>
                        <a:ext cx="8604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179512" y="5877272"/>
            <a:ext cx="4899611" cy="369332"/>
          </a:xfrm>
          <a:prstGeom prst="rect">
            <a:avLst/>
          </a:prstGeom>
          <a:noFill/>
        </p:spPr>
        <p:txBody>
          <a:bodyPr wrap="none" rtlCol="0">
            <a:spAutoFit/>
          </a:bodyPr>
          <a:lstStyle/>
          <a:p>
            <a:r>
              <a:rPr lang="en-GB" sz="1800" dirty="0" smtClean="0"/>
              <a:t>Details can be found in Jacobsen et. al, [2011]</a:t>
            </a:r>
            <a:endParaRPr lang="en-GB" sz="1800" dirty="0"/>
          </a:p>
        </p:txBody>
      </p:sp>
      <p:sp>
        <p:nvSpPr>
          <p:cNvPr id="11"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72864777"/>
              </p:ext>
            </p:extLst>
          </p:nvPr>
        </p:nvGraphicFramePr>
        <p:xfrm>
          <a:off x="3136900" y="482600"/>
          <a:ext cx="5918200" cy="4940300"/>
        </p:xfrm>
        <a:graphic>
          <a:graphicData uri="http://schemas.openxmlformats.org/presentationml/2006/ole">
            <mc:AlternateContent xmlns:mc="http://schemas.openxmlformats.org/markup-compatibility/2006">
              <mc:Choice xmlns:v="urn:schemas-microsoft-com:vml" Requires="v">
                <p:oleObj spid="_x0000_s43101" name="Visio" r:id="rId8" imgW="5899309" imgH="4927759" progId="Visio.Drawing.15">
                  <p:embed/>
                </p:oleObj>
              </mc:Choice>
              <mc:Fallback>
                <p:oleObj name="Visio" r:id="rId8" imgW="5899309" imgH="4927759" progId="Visio.Drawing.15">
                  <p:embed/>
                  <p:pic>
                    <p:nvPicPr>
                      <p:cNvPr id="0" name="Object 2"/>
                      <p:cNvPicPr>
                        <a:picLocks noChangeAspect="1" noChangeArrowheads="1"/>
                      </p:cNvPicPr>
                      <p:nvPr/>
                    </p:nvPicPr>
                    <p:blipFill>
                      <a:blip r:embed="rId9"/>
                      <a:srcRect/>
                      <a:stretch>
                        <a:fillRect/>
                      </a:stretch>
                    </p:blipFill>
                    <p:spPr bwMode="auto">
                      <a:xfrm>
                        <a:off x="3136900" y="482600"/>
                        <a:ext cx="59182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3810033"/>
      </p:ext>
    </p:extLst>
  </p:cSld>
  <p:clrMapOvr>
    <a:masterClrMapping/>
  </p:clrMapOvr>
  <mc:AlternateContent xmlns:mc="http://schemas.openxmlformats.org/markup-compatibility/2006" xmlns:p14="http://schemas.microsoft.com/office/powerpoint/2010/main">
    <mc:Choice Requires="p14">
      <p:transition spd="slow" p14:dur="2000" advTm="23001"/>
    </mc:Choice>
    <mc:Fallback xmlns="">
      <p:transition spd="slow" advTm="2300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lvl="1">
              <a:defRPr/>
            </a:pPr>
            <a:r>
              <a:rPr lang="nb-NO" dirty="0" smtClean="0"/>
              <a:t>Process </a:t>
            </a:r>
            <a:r>
              <a:rPr lang="nb-NO" dirty="0"/>
              <a:t>d</a:t>
            </a:r>
            <a:r>
              <a:rPr lang="nb-NO" dirty="0" smtClean="0"/>
              <a:t>escription</a:t>
            </a:r>
            <a:endParaRPr lang="nb-NO" dirty="0" smtClean="0">
              <a:cs typeface="+mj-cs"/>
            </a:endParaRPr>
          </a:p>
        </p:txBody>
      </p:sp>
      <p:sp>
        <p:nvSpPr>
          <p:cNvPr id="11268" name="TextBox 1"/>
          <p:cNvSpPr txBox="1">
            <a:spLocks noChangeArrowheads="1"/>
          </p:cNvSpPr>
          <p:nvPr/>
        </p:nvSpPr>
        <p:spPr bwMode="auto">
          <a:xfrm>
            <a:off x="552450" y="1589088"/>
            <a:ext cx="88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a:t>CSTR</a:t>
            </a:r>
          </a:p>
        </p:txBody>
      </p:sp>
      <p:graphicFrame>
        <p:nvGraphicFramePr>
          <p:cNvPr id="11269"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44122"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1817519775"/>
              </p:ext>
            </p:extLst>
          </p:nvPr>
        </p:nvGraphicFramePr>
        <p:xfrm>
          <a:off x="615950" y="2409825"/>
          <a:ext cx="860425" cy="666750"/>
        </p:xfrm>
        <a:graphic>
          <a:graphicData uri="http://schemas.openxmlformats.org/presentationml/2006/ole">
            <mc:AlternateContent xmlns:mc="http://schemas.openxmlformats.org/markup-compatibility/2006">
              <mc:Choice xmlns:v="urn:schemas-microsoft-com:vml" Requires="v">
                <p:oleObj spid="_x0000_s44123" name="Equation" r:id="rId6" imgW="558720" imgH="431640" progId="Equation.DSMT4">
                  <p:embed/>
                </p:oleObj>
              </mc:Choice>
              <mc:Fallback>
                <p:oleObj name="Equation" r:id="rId6" imgW="558720" imgH="431640" progId="Equation.DSMT4">
                  <p:embed/>
                  <p:pic>
                    <p:nvPicPr>
                      <p:cNvPr id="0" name=""/>
                      <p:cNvPicPr>
                        <a:picLocks noChangeAspect="1" noChangeArrowheads="1"/>
                      </p:cNvPicPr>
                      <p:nvPr/>
                    </p:nvPicPr>
                    <p:blipFill>
                      <a:blip r:embed="rId7"/>
                      <a:srcRect/>
                      <a:stretch>
                        <a:fillRect/>
                      </a:stretch>
                    </p:blipFill>
                    <p:spPr bwMode="auto">
                      <a:xfrm>
                        <a:off x="615950" y="2409825"/>
                        <a:ext cx="8604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2" name="TextBox 11"/>
          <p:cNvSpPr txBox="1">
            <a:spLocks noChangeArrowheads="1"/>
          </p:cNvSpPr>
          <p:nvPr/>
        </p:nvSpPr>
        <p:spPr bwMode="auto">
          <a:xfrm>
            <a:off x="539750" y="2060575"/>
            <a:ext cx="1682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1600" dirty="0"/>
              <a:t>1</a:t>
            </a:r>
            <a:r>
              <a:rPr lang="en-US" sz="1600" baseline="30000" dirty="0"/>
              <a:t>st</a:t>
            </a:r>
            <a:r>
              <a:rPr lang="en-US" sz="1600" dirty="0"/>
              <a:t> order kinetics</a:t>
            </a:r>
            <a:endParaRPr lang="en-US" sz="1600" baseline="30000" dirty="0"/>
          </a:p>
        </p:txBody>
      </p:sp>
      <p:sp>
        <p:nvSpPr>
          <p:cNvPr id="11273" name="TextBox 13"/>
          <p:cNvSpPr txBox="1">
            <a:spLocks noChangeArrowheads="1"/>
          </p:cNvSpPr>
          <p:nvPr/>
        </p:nvSpPr>
        <p:spPr bwMode="auto">
          <a:xfrm>
            <a:off x="527685" y="3212976"/>
            <a:ext cx="1069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smtClean="0"/>
              <a:t>Column</a:t>
            </a:r>
            <a:endParaRPr lang="en-US" sz="2000" u="sng" dirty="0"/>
          </a:p>
        </p:txBody>
      </p:sp>
      <p:sp>
        <p:nvSpPr>
          <p:cNvPr id="25" name="TextBox 24"/>
          <p:cNvSpPr txBox="1"/>
          <p:nvPr/>
        </p:nvSpPr>
        <p:spPr>
          <a:xfrm>
            <a:off x="552450" y="3573016"/>
            <a:ext cx="2956259" cy="2308324"/>
          </a:xfrm>
          <a:prstGeom prst="rect">
            <a:avLst/>
          </a:prstGeom>
          <a:noFill/>
        </p:spPr>
        <p:txBody>
          <a:bodyPr wrap="none">
            <a:spAutoFit/>
          </a:bodyPr>
          <a:lstStyle/>
          <a:p>
            <a:pPr>
              <a:defRPr/>
            </a:pPr>
            <a:r>
              <a:rPr lang="en-US" sz="1600" dirty="0" smtClean="0"/>
              <a:t>30 stages</a:t>
            </a:r>
          </a:p>
          <a:p>
            <a:pPr>
              <a:defRPr/>
            </a:pPr>
            <a:r>
              <a:rPr lang="en-US" sz="1600" dirty="0"/>
              <a:t>LV - configuration</a:t>
            </a:r>
          </a:p>
          <a:p>
            <a:pPr>
              <a:defRPr/>
            </a:pPr>
            <a:endParaRPr lang="en-US" sz="1600" dirty="0" smtClean="0"/>
          </a:p>
          <a:p>
            <a:pPr>
              <a:defRPr/>
            </a:pPr>
            <a:r>
              <a:rPr lang="en-US" sz="1600" dirty="0" smtClean="0"/>
              <a:t>Assumptions</a:t>
            </a:r>
            <a:r>
              <a:rPr lang="en-US" sz="1600" dirty="0"/>
              <a:t>:</a:t>
            </a:r>
          </a:p>
          <a:p>
            <a:pPr marL="285750" indent="-285750">
              <a:buFont typeface="Arial" pitchFamily="34" charset="0"/>
              <a:buChar char="•"/>
              <a:defRPr/>
            </a:pPr>
            <a:r>
              <a:rPr lang="en-US" sz="1600" dirty="0"/>
              <a:t>Constant relative volatilities</a:t>
            </a:r>
          </a:p>
          <a:p>
            <a:pPr marL="285750" indent="-285750">
              <a:buFont typeface="Arial" pitchFamily="34" charset="0"/>
              <a:buChar char="•"/>
              <a:defRPr/>
            </a:pPr>
            <a:r>
              <a:rPr lang="en-US" sz="1600" dirty="0"/>
              <a:t>Constant molar overflows</a:t>
            </a:r>
          </a:p>
          <a:p>
            <a:pPr marL="285750" indent="-285750">
              <a:buFont typeface="Arial" pitchFamily="34" charset="0"/>
              <a:buChar char="•"/>
              <a:defRPr/>
            </a:pPr>
            <a:r>
              <a:rPr lang="en-US" sz="1600" dirty="0"/>
              <a:t>Constant pressure</a:t>
            </a:r>
          </a:p>
          <a:p>
            <a:pPr marL="285750" indent="-285750">
              <a:buFont typeface="Arial" pitchFamily="34" charset="0"/>
              <a:buChar char="•"/>
              <a:defRPr/>
            </a:pPr>
            <a:endParaRPr lang="en-US" sz="1600" dirty="0"/>
          </a:p>
          <a:p>
            <a:pPr>
              <a:defRPr/>
            </a:pPr>
            <a:endParaRPr lang="en-US" sz="1600" dirty="0"/>
          </a:p>
        </p:txBody>
      </p:sp>
      <p:sp>
        <p:nvSpPr>
          <p:cNvPr id="8" name="TextBox 7"/>
          <p:cNvSpPr txBox="1"/>
          <p:nvPr/>
        </p:nvSpPr>
        <p:spPr>
          <a:xfrm>
            <a:off x="1468503" y="2730406"/>
            <a:ext cx="1231289" cy="338554"/>
          </a:xfrm>
          <a:prstGeom prst="rect">
            <a:avLst/>
          </a:prstGeom>
          <a:noFill/>
        </p:spPr>
        <p:txBody>
          <a:bodyPr wrap="square" rtlCol="0">
            <a:spAutoFit/>
          </a:bodyPr>
          <a:lstStyle/>
          <a:p>
            <a:r>
              <a:rPr lang="en-GB" sz="1600" dirty="0" smtClean="0"/>
              <a:t>(undesired)</a:t>
            </a:r>
            <a:endParaRPr lang="en-GB" sz="1600" dirty="0"/>
          </a:p>
        </p:txBody>
      </p:sp>
      <p:sp>
        <p:nvSpPr>
          <p:cNvPr id="14" name="TextBox 13"/>
          <p:cNvSpPr txBox="1"/>
          <p:nvPr/>
        </p:nvSpPr>
        <p:spPr>
          <a:xfrm>
            <a:off x="179512" y="5877272"/>
            <a:ext cx="4899611" cy="369332"/>
          </a:xfrm>
          <a:prstGeom prst="rect">
            <a:avLst/>
          </a:prstGeom>
          <a:noFill/>
        </p:spPr>
        <p:txBody>
          <a:bodyPr wrap="none" rtlCol="0">
            <a:spAutoFit/>
          </a:bodyPr>
          <a:lstStyle/>
          <a:p>
            <a:r>
              <a:rPr lang="en-GB" sz="1800" dirty="0" smtClean="0"/>
              <a:t>Details can be found in Jacobsen et. al, [2011]</a:t>
            </a:r>
            <a:endParaRPr lang="en-GB" sz="1800" dirty="0"/>
          </a:p>
        </p:txBody>
      </p:sp>
      <p:sp>
        <p:nvSpPr>
          <p:cNvPr id="13"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94348611"/>
              </p:ext>
            </p:extLst>
          </p:nvPr>
        </p:nvGraphicFramePr>
        <p:xfrm>
          <a:off x="3136900" y="482600"/>
          <a:ext cx="5918200" cy="4940300"/>
        </p:xfrm>
        <a:graphic>
          <a:graphicData uri="http://schemas.openxmlformats.org/presentationml/2006/ole">
            <mc:AlternateContent xmlns:mc="http://schemas.openxmlformats.org/markup-compatibility/2006">
              <mc:Choice xmlns:v="urn:schemas-microsoft-com:vml" Requires="v">
                <p:oleObj spid="_x0000_s44124" name="Visio" r:id="rId8" imgW="5899309" imgH="4927759" progId="Visio.Drawing.15">
                  <p:embed/>
                </p:oleObj>
              </mc:Choice>
              <mc:Fallback>
                <p:oleObj name="Visio" r:id="rId8" imgW="5899309" imgH="4927759" progId="Visio.Drawing.15">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6900" y="482600"/>
                        <a:ext cx="59182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7465555"/>
      </p:ext>
    </p:extLst>
  </p:cSld>
  <p:clrMapOvr>
    <a:masterClrMapping/>
  </p:clrMapOvr>
  <mc:AlternateContent xmlns:mc="http://schemas.openxmlformats.org/markup-compatibility/2006" xmlns:p14="http://schemas.microsoft.com/office/powerpoint/2010/main">
    <mc:Choice Requires="p14">
      <p:transition spd="slow" p14:dur="2000" advTm="907"/>
    </mc:Choice>
    <mc:Fallback xmlns="">
      <p:transition spd="slow" advTm="90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533400"/>
            <a:ext cx="7772400" cy="1143000"/>
          </a:xfrm>
        </p:spPr>
        <p:txBody>
          <a:bodyPr/>
          <a:lstStyle/>
          <a:p>
            <a:pPr lvl="1">
              <a:defRPr/>
            </a:pPr>
            <a:r>
              <a:rPr lang="nb-NO" dirty="0"/>
              <a:t>Economic Plantwide Control</a:t>
            </a:r>
            <a:endParaRPr lang="nb-NO" dirty="0" smtClean="0">
              <a:cs typeface="+mj-cs"/>
            </a:endParaRPr>
          </a:p>
        </p:txBody>
      </p:sp>
      <p:graphicFrame>
        <p:nvGraphicFramePr>
          <p:cNvPr id="11269"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45084"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327397" y="1844824"/>
            <a:ext cx="8493075" cy="1569660"/>
          </a:xfrm>
          <a:prstGeom prst="rect">
            <a:avLst/>
          </a:prstGeom>
          <a:noFill/>
        </p:spPr>
        <p:txBody>
          <a:bodyPr wrap="square" rtlCol="0">
            <a:spAutoFit/>
          </a:bodyPr>
          <a:lstStyle/>
          <a:p>
            <a:endParaRPr lang="en-GB" sz="2400" dirty="0" smtClean="0"/>
          </a:p>
          <a:p>
            <a:r>
              <a:rPr lang="en-US" sz="2400" dirty="0" smtClean="0"/>
              <a:t>Step 1:</a:t>
            </a:r>
          </a:p>
          <a:p>
            <a:r>
              <a:rPr lang="en-GB" sz="2400" b="1" dirty="0" smtClean="0"/>
              <a:t>Define the operational objectives (economics) and constraints. </a:t>
            </a:r>
          </a:p>
        </p:txBody>
      </p:sp>
      <p:sp>
        <p:nvSpPr>
          <p:cNvPr id="6"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868214704"/>
      </p:ext>
    </p:extLst>
  </p:cSld>
  <p:clrMapOvr>
    <a:masterClrMapping/>
  </p:clrMapOvr>
  <mc:AlternateContent xmlns:mc="http://schemas.openxmlformats.org/markup-compatibility/2006" xmlns:p14="http://schemas.microsoft.com/office/powerpoint/2010/main">
    <mc:Choice Requires="p14">
      <p:transition spd="slow" p14:dur="2000" advTm="89327"/>
    </mc:Choice>
    <mc:Fallback xmlns="">
      <p:transition spd="slow" advTm="8932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lvl="1">
              <a:defRPr/>
            </a:pPr>
            <a:r>
              <a:rPr lang="nb-NO" dirty="0" smtClean="0"/>
              <a:t>Step 1:</a:t>
            </a:r>
            <a:endParaRPr lang="nb-NO" dirty="0" smtClean="0">
              <a:cs typeface="+mj-cs"/>
            </a:endParaRPr>
          </a:p>
        </p:txBody>
      </p:sp>
      <p:sp>
        <p:nvSpPr>
          <p:cNvPr id="12292" name="TextBox 1"/>
          <p:cNvSpPr txBox="1">
            <a:spLocks noChangeArrowheads="1"/>
          </p:cNvSpPr>
          <p:nvPr/>
        </p:nvSpPr>
        <p:spPr bwMode="auto">
          <a:xfrm>
            <a:off x="541338" y="1660525"/>
            <a:ext cx="1751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a:t>Cost function:</a:t>
            </a:r>
          </a:p>
        </p:txBody>
      </p:sp>
      <p:graphicFrame>
        <p:nvGraphicFramePr>
          <p:cNvPr id="12293"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46162"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6" name="Object 2"/>
          <p:cNvGraphicFramePr>
            <a:graphicFrameLocks noChangeAspect="1"/>
          </p:cNvGraphicFramePr>
          <p:nvPr>
            <p:extLst>
              <p:ext uri="{D42A27DB-BD31-4B8C-83A1-F6EECF244321}">
                <p14:modId xmlns:p14="http://schemas.microsoft.com/office/powerpoint/2010/main" val="298921534"/>
              </p:ext>
            </p:extLst>
          </p:nvPr>
        </p:nvGraphicFramePr>
        <p:xfrm>
          <a:off x="755576" y="2133600"/>
          <a:ext cx="2919413" cy="358775"/>
        </p:xfrm>
        <a:graphic>
          <a:graphicData uri="http://schemas.openxmlformats.org/presentationml/2006/ole">
            <mc:AlternateContent xmlns:mc="http://schemas.openxmlformats.org/markup-compatibility/2006">
              <mc:Choice xmlns:v="urn:schemas-microsoft-com:vml" Requires="v">
                <p:oleObj spid="_x0000_s46163" name="Equation" r:id="rId6" imgW="1854200" imgH="228600" progId="Equation.DSMT4">
                  <p:embed/>
                </p:oleObj>
              </mc:Choice>
              <mc:Fallback>
                <p:oleObj name="Equation" r:id="rId6" imgW="18542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2133600"/>
                        <a:ext cx="29194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6"/>
          <p:cNvSpPr txBox="1">
            <a:spLocks noChangeArrowheads="1"/>
          </p:cNvSpPr>
          <p:nvPr/>
        </p:nvSpPr>
        <p:spPr bwMode="auto">
          <a:xfrm>
            <a:off x="2279255" y="2452859"/>
            <a:ext cx="13484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FF0000"/>
                </a:solidFill>
                <a:cs typeface="Arial" charset="0"/>
              </a:rPr>
              <a:t>value products</a:t>
            </a:r>
          </a:p>
        </p:txBody>
      </p:sp>
      <p:sp>
        <p:nvSpPr>
          <p:cNvPr id="14" name="Text Box 7"/>
          <p:cNvSpPr txBox="1">
            <a:spLocks noChangeArrowheads="1"/>
          </p:cNvSpPr>
          <p:nvPr/>
        </p:nvSpPr>
        <p:spPr bwMode="auto">
          <a:xfrm>
            <a:off x="2208468" y="1706661"/>
            <a:ext cx="10999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FF0000"/>
                </a:solidFill>
                <a:cs typeface="Arial" charset="0"/>
              </a:rPr>
              <a:t>s</a:t>
            </a:r>
            <a:r>
              <a:rPr lang="en-US" sz="1400" dirty="0" smtClean="0">
                <a:solidFill>
                  <a:srgbClr val="FF0000"/>
                </a:solidFill>
                <a:cs typeface="Arial" charset="0"/>
              </a:rPr>
              <a:t>team cost </a:t>
            </a:r>
          </a:p>
        </p:txBody>
      </p:sp>
      <p:sp>
        <p:nvSpPr>
          <p:cNvPr id="15" name="Line 8"/>
          <p:cNvSpPr>
            <a:spLocks noChangeShapeType="1"/>
          </p:cNvSpPr>
          <p:nvPr/>
        </p:nvSpPr>
        <p:spPr bwMode="auto">
          <a:xfrm flipH="1">
            <a:off x="2178428" y="1954251"/>
            <a:ext cx="142875" cy="215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dirty="0"/>
          </a:p>
        </p:txBody>
      </p:sp>
      <p:sp>
        <p:nvSpPr>
          <p:cNvPr id="16" name="Text Box 9"/>
          <p:cNvSpPr txBox="1">
            <a:spLocks noChangeArrowheads="1"/>
          </p:cNvSpPr>
          <p:nvPr/>
        </p:nvSpPr>
        <p:spPr bwMode="auto">
          <a:xfrm>
            <a:off x="1019175" y="2523942"/>
            <a:ext cx="903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FF0000"/>
                </a:solidFill>
                <a:cs typeface="Arial" charset="0"/>
              </a:rPr>
              <a:t>cost feed</a:t>
            </a:r>
          </a:p>
        </p:txBody>
      </p:sp>
      <p:sp>
        <p:nvSpPr>
          <p:cNvPr id="17" name="Line 10"/>
          <p:cNvSpPr>
            <a:spLocks noChangeShapeType="1"/>
          </p:cNvSpPr>
          <p:nvPr/>
        </p:nvSpPr>
        <p:spPr bwMode="auto">
          <a:xfrm flipH="1" flipV="1">
            <a:off x="1399382" y="2431959"/>
            <a:ext cx="71437" cy="144462"/>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dirty="0"/>
          </a:p>
        </p:txBody>
      </p:sp>
      <p:sp>
        <p:nvSpPr>
          <p:cNvPr id="19" name="AutoShape 5"/>
          <p:cNvSpPr>
            <a:spLocks/>
          </p:cNvSpPr>
          <p:nvPr/>
        </p:nvSpPr>
        <p:spPr bwMode="auto">
          <a:xfrm rot="16200000">
            <a:off x="3030900" y="1912316"/>
            <a:ext cx="80962" cy="1081087"/>
          </a:xfrm>
          <a:prstGeom prst="leftBrace">
            <a:avLst>
              <a:gd name="adj1" fmla="val 111275"/>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8"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94348611"/>
              </p:ext>
            </p:extLst>
          </p:nvPr>
        </p:nvGraphicFramePr>
        <p:xfrm>
          <a:off x="3136900" y="482600"/>
          <a:ext cx="5918200" cy="4940300"/>
        </p:xfrm>
        <a:graphic>
          <a:graphicData uri="http://schemas.openxmlformats.org/presentationml/2006/ole">
            <mc:AlternateContent xmlns:mc="http://schemas.openxmlformats.org/markup-compatibility/2006">
              <mc:Choice xmlns:v="urn:schemas-microsoft-com:vml" Requires="v">
                <p:oleObj spid="_x0000_s46164" name="Visio" r:id="rId8" imgW="5899309" imgH="4927759" progId="Visio.Drawing.15">
                  <p:embed/>
                </p:oleObj>
              </mc:Choice>
              <mc:Fallback>
                <p:oleObj name="Visio" r:id="rId8" imgW="5899309" imgH="4927759" progId="Visio.Drawing.15">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6900" y="482600"/>
                        <a:ext cx="59182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51478129"/>
      </p:ext>
    </p:extLst>
  </p:cSld>
  <p:clrMapOvr>
    <a:masterClrMapping/>
  </p:clrMapOvr>
  <mc:AlternateContent xmlns:mc="http://schemas.openxmlformats.org/markup-compatibility/2006" xmlns:p14="http://schemas.microsoft.com/office/powerpoint/2010/main">
    <mc:Choice Requires="p14">
      <p:transition spd="slow" p14:dur="2000" advTm="1170"/>
    </mc:Choice>
    <mc:Fallback xmlns="">
      <p:transition spd="slow" advTm="117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lvl="1">
              <a:defRPr/>
            </a:pPr>
            <a:r>
              <a:rPr lang="nb-NO" dirty="0" smtClean="0">
                <a:cs typeface="+mj-cs"/>
              </a:rPr>
              <a:t>Step 1:</a:t>
            </a:r>
          </a:p>
        </p:txBody>
      </p:sp>
      <p:sp>
        <p:nvSpPr>
          <p:cNvPr id="12292" name="TextBox 1"/>
          <p:cNvSpPr txBox="1">
            <a:spLocks noChangeArrowheads="1"/>
          </p:cNvSpPr>
          <p:nvPr/>
        </p:nvSpPr>
        <p:spPr bwMode="auto">
          <a:xfrm>
            <a:off x="541338" y="1660525"/>
            <a:ext cx="1751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a:t>Cost function:</a:t>
            </a:r>
          </a:p>
        </p:txBody>
      </p:sp>
      <p:graphicFrame>
        <p:nvGraphicFramePr>
          <p:cNvPr id="12293"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47211"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6" name="Object 2"/>
          <p:cNvGraphicFramePr>
            <a:graphicFrameLocks noChangeAspect="1"/>
          </p:cNvGraphicFramePr>
          <p:nvPr>
            <p:extLst>
              <p:ext uri="{D42A27DB-BD31-4B8C-83A1-F6EECF244321}">
                <p14:modId xmlns:p14="http://schemas.microsoft.com/office/powerpoint/2010/main" val="940761362"/>
              </p:ext>
            </p:extLst>
          </p:nvPr>
        </p:nvGraphicFramePr>
        <p:xfrm>
          <a:off x="755576" y="2133600"/>
          <a:ext cx="2919413" cy="358775"/>
        </p:xfrm>
        <a:graphic>
          <a:graphicData uri="http://schemas.openxmlformats.org/presentationml/2006/ole">
            <mc:AlternateContent xmlns:mc="http://schemas.openxmlformats.org/markup-compatibility/2006">
              <mc:Choice xmlns:v="urn:schemas-microsoft-com:vml" Requires="v">
                <p:oleObj spid="_x0000_s47212" name="Equation" r:id="rId6" imgW="1854200" imgH="228600" progId="Equation.DSMT4">
                  <p:embed/>
                </p:oleObj>
              </mc:Choice>
              <mc:Fallback>
                <p:oleObj name="Equation" r:id="rId6" imgW="18542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2133600"/>
                        <a:ext cx="29194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6"/>
          <p:cNvSpPr txBox="1">
            <a:spLocks noChangeArrowheads="1"/>
          </p:cNvSpPr>
          <p:nvPr/>
        </p:nvSpPr>
        <p:spPr bwMode="auto">
          <a:xfrm>
            <a:off x="2279255" y="2452859"/>
            <a:ext cx="13484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FF0000"/>
                </a:solidFill>
                <a:cs typeface="Arial" charset="0"/>
              </a:rPr>
              <a:t>value products</a:t>
            </a:r>
          </a:p>
        </p:txBody>
      </p:sp>
      <p:sp>
        <p:nvSpPr>
          <p:cNvPr id="15" name="Line 8"/>
          <p:cNvSpPr>
            <a:spLocks noChangeShapeType="1"/>
          </p:cNvSpPr>
          <p:nvPr/>
        </p:nvSpPr>
        <p:spPr bwMode="auto">
          <a:xfrm flipH="1">
            <a:off x="2178428" y="1954251"/>
            <a:ext cx="142875" cy="215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dirty="0"/>
          </a:p>
        </p:txBody>
      </p:sp>
      <p:sp>
        <p:nvSpPr>
          <p:cNvPr id="16" name="Text Box 9"/>
          <p:cNvSpPr txBox="1">
            <a:spLocks noChangeArrowheads="1"/>
          </p:cNvSpPr>
          <p:nvPr/>
        </p:nvSpPr>
        <p:spPr bwMode="auto">
          <a:xfrm>
            <a:off x="1019175" y="2523942"/>
            <a:ext cx="903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FF0000"/>
                </a:solidFill>
                <a:cs typeface="Arial" charset="0"/>
              </a:rPr>
              <a:t>cost feed</a:t>
            </a:r>
          </a:p>
        </p:txBody>
      </p:sp>
      <p:sp>
        <p:nvSpPr>
          <p:cNvPr id="17" name="Line 10"/>
          <p:cNvSpPr>
            <a:spLocks noChangeShapeType="1"/>
          </p:cNvSpPr>
          <p:nvPr/>
        </p:nvSpPr>
        <p:spPr bwMode="auto">
          <a:xfrm flipH="1" flipV="1">
            <a:off x="1399382" y="2431959"/>
            <a:ext cx="71437" cy="144462"/>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dirty="0"/>
          </a:p>
        </p:txBody>
      </p:sp>
      <p:sp>
        <p:nvSpPr>
          <p:cNvPr id="19" name="AutoShape 5"/>
          <p:cNvSpPr>
            <a:spLocks/>
          </p:cNvSpPr>
          <p:nvPr/>
        </p:nvSpPr>
        <p:spPr bwMode="auto">
          <a:xfrm rot="16200000">
            <a:off x="3030900" y="1912316"/>
            <a:ext cx="80962" cy="1081087"/>
          </a:xfrm>
          <a:prstGeom prst="leftBrace">
            <a:avLst>
              <a:gd name="adj1" fmla="val 111275"/>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aphicFrame>
        <p:nvGraphicFramePr>
          <p:cNvPr id="20" name="Object 9"/>
          <p:cNvGraphicFramePr>
            <a:graphicFrameLocks noChangeAspect="1"/>
          </p:cNvGraphicFramePr>
          <p:nvPr>
            <p:extLst>
              <p:ext uri="{D42A27DB-BD31-4B8C-83A1-F6EECF244321}">
                <p14:modId xmlns:p14="http://schemas.microsoft.com/office/powerpoint/2010/main" val="1937329598"/>
              </p:ext>
            </p:extLst>
          </p:nvPr>
        </p:nvGraphicFramePr>
        <p:xfrm>
          <a:off x="152400" y="2996630"/>
          <a:ext cx="2878138" cy="322262"/>
        </p:xfrm>
        <a:graphic>
          <a:graphicData uri="http://schemas.openxmlformats.org/presentationml/2006/ole">
            <mc:AlternateContent xmlns:mc="http://schemas.openxmlformats.org/markup-compatibility/2006">
              <mc:Choice xmlns:v="urn:schemas-microsoft-com:vml" Requires="v">
                <p:oleObj spid="_x0000_s47213" name="Equation" r:id="rId8" imgW="2031840" imgH="228600" progId="Equation.DSMT4">
                  <p:embed/>
                </p:oleObj>
              </mc:Choice>
              <mc:Fallback>
                <p:oleObj name="Equation" r:id="rId8" imgW="2031840" imgH="228600" progId="Equation.DSMT4">
                  <p:embed/>
                  <p:pic>
                    <p:nvPicPr>
                      <p:cNvPr id="0" name=""/>
                      <p:cNvPicPr>
                        <a:picLocks noChangeAspect="1" noChangeArrowheads="1"/>
                      </p:cNvPicPr>
                      <p:nvPr/>
                    </p:nvPicPr>
                    <p:blipFill>
                      <a:blip r:embed="rId9"/>
                      <a:srcRect/>
                      <a:stretch>
                        <a:fillRect/>
                      </a:stretch>
                    </p:blipFill>
                    <p:spPr bwMode="auto">
                      <a:xfrm>
                        <a:off x="152400" y="2996630"/>
                        <a:ext cx="28781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18"/>
          <p:cNvSpPr txBox="1">
            <a:spLocks noChangeArrowheads="1"/>
          </p:cNvSpPr>
          <p:nvPr/>
        </p:nvSpPr>
        <p:spPr bwMode="auto">
          <a:xfrm>
            <a:off x="468734" y="3337828"/>
            <a:ext cx="15829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1400" dirty="0">
                <a:solidFill>
                  <a:srgbClr val="FF0000"/>
                </a:solidFill>
              </a:rPr>
              <a:t>p</a:t>
            </a:r>
            <a:r>
              <a:rPr lang="en-US" sz="1400" dirty="0" smtClean="0">
                <a:solidFill>
                  <a:srgbClr val="FF0000"/>
                </a:solidFill>
              </a:rPr>
              <a:t>rices in $/kmol </a:t>
            </a:r>
            <a:endParaRPr lang="en-US" sz="1400" dirty="0">
              <a:solidFill>
                <a:srgbClr val="FF0000"/>
              </a:solidFill>
            </a:endParaRPr>
          </a:p>
          <a:p>
            <a:endParaRPr lang="en-US" sz="1400" dirty="0"/>
          </a:p>
        </p:txBody>
      </p:sp>
      <p:sp>
        <p:nvSpPr>
          <p:cNvPr id="22" name="AutoShape 5"/>
          <p:cNvSpPr>
            <a:spLocks/>
          </p:cNvSpPr>
          <p:nvPr/>
        </p:nvSpPr>
        <p:spPr bwMode="auto">
          <a:xfrm rot="16200000">
            <a:off x="777988" y="2651778"/>
            <a:ext cx="80963" cy="1366368"/>
          </a:xfrm>
          <a:prstGeom prst="leftBrace">
            <a:avLst>
              <a:gd name="adj1" fmla="val 111275"/>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24" name="Text Box 7"/>
          <p:cNvSpPr txBox="1">
            <a:spLocks noChangeArrowheads="1"/>
          </p:cNvSpPr>
          <p:nvPr/>
        </p:nvSpPr>
        <p:spPr bwMode="auto">
          <a:xfrm>
            <a:off x="2208468" y="1706661"/>
            <a:ext cx="10999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FF0000"/>
                </a:solidFill>
                <a:cs typeface="Arial" charset="0"/>
              </a:rPr>
              <a:t>s</a:t>
            </a:r>
            <a:r>
              <a:rPr lang="en-US" sz="1400" dirty="0" smtClean="0">
                <a:solidFill>
                  <a:srgbClr val="FF0000"/>
                </a:solidFill>
                <a:cs typeface="Arial" charset="0"/>
              </a:rPr>
              <a:t>team cost </a:t>
            </a:r>
          </a:p>
        </p:txBody>
      </p:sp>
      <p:sp>
        <p:nvSpPr>
          <p:cNvPr id="18"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94348611"/>
              </p:ext>
            </p:extLst>
          </p:nvPr>
        </p:nvGraphicFramePr>
        <p:xfrm>
          <a:off x="3136900" y="482600"/>
          <a:ext cx="5918200" cy="4940300"/>
        </p:xfrm>
        <a:graphic>
          <a:graphicData uri="http://schemas.openxmlformats.org/presentationml/2006/ole">
            <mc:AlternateContent xmlns:mc="http://schemas.openxmlformats.org/markup-compatibility/2006">
              <mc:Choice xmlns:v="urn:schemas-microsoft-com:vml" Requires="v">
                <p:oleObj spid="_x0000_s47214" name="Visio" r:id="rId10" imgW="5899309" imgH="4927759" progId="Visio.Drawing.15">
                  <p:embed/>
                </p:oleObj>
              </mc:Choice>
              <mc:Fallback>
                <p:oleObj name="Visio" r:id="rId10" imgW="5899309" imgH="4927759" progId="Visio.Drawing.15">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6900" y="482600"/>
                        <a:ext cx="59182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07324623"/>
      </p:ext>
    </p:extLst>
  </p:cSld>
  <p:clrMapOvr>
    <a:masterClrMapping/>
  </p:clrMapOvr>
  <mc:AlternateContent xmlns:mc="http://schemas.openxmlformats.org/markup-compatibility/2006" xmlns:p14="http://schemas.microsoft.com/office/powerpoint/2010/main">
    <mc:Choice Requires="p14">
      <p:transition spd="slow" p14:dur="2000" advTm="491"/>
    </mc:Choice>
    <mc:Fallback xmlns="">
      <p:transition spd="slow" advTm="49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lvl="1">
              <a:defRPr/>
            </a:pPr>
            <a:r>
              <a:rPr lang="nb-NO" dirty="0" smtClean="0">
                <a:cs typeface="+mj-cs"/>
              </a:rPr>
              <a:t>Step 1:</a:t>
            </a:r>
          </a:p>
        </p:txBody>
      </p:sp>
      <p:sp>
        <p:nvSpPr>
          <p:cNvPr id="12292" name="TextBox 1"/>
          <p:cNvSpPr txBox="1">
            <a:spLocks noChangeArrowheads="1"/>
          </p:cNvSpPr>
          <p:nvPr/>
        </p:nvSpPr>
        <p:spPr bwMode="auto">
          <a:xfrm>
            <a:off x="541338" y="1660525"/>
            <a:ext cx="1751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a:t>Cost function:</a:t>
            </a:r>
          </a:p>
        </p:txBody>
      </p:sp>
      <p:graphicFrame>
        <p:nvGraphicFramePr>
          <p:cNvPr id="12293"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48281"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6" name="Object 2"/>
          <p:cNvGraphicFramePr>
            <a:graphicFrameLocks noChangeAspect="1"/>
          </p:cNvGraphicFramePr>
          <p:nvPr>
            <p:extLst>
              <p:ext uri="{D42A27DB-BD31-4B8C-83A1-F6EECF244321}">
                <p14:modId xmlns:p14="http://schemas.microsoft.com/office/powerpoint/2010/main" val="1650568423"/>
              </p:ext>
            </p:extLst>
          </p:nvPr>
        </p:nvGraphicFramePr>
        <p:xfrm>
          <a:off x="755576" y="2133600"/>
          <a:ext cx="2919413" cy="358775"/>
        </p:xfrm>
        <a:graphic>
          <a:graphicData uri="http://schemas.openxmlformats.org/presentationml/2006/ole">
            <mc:AlternateContent xmlns:mc="http://schemas.openxmlformats.org/markup-compatibility/2006">
              <mc:Choice xmlns:v="urn:schemas-microsoft-com:vml" Requires="v">
                <p:oleObj spid="_x0000_s48282" name="Equation" r:id="rId6" imgW="1854200" imgH="228600" progId="Equation.DSMT4">
                  <p:embed/>
                </p:oleObj>
              </mc:Choice>
              <mc:Fallback>
                <p:oleObj name="Equation" r:id="rId6" imgW="18542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2133600"/>
                        <a:ext cx="29194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6"/>
          <p:cNvSpPr txBox="1">
            <a:spLocks noChangeArrowheads="1"/>
          </p:cNvSpPr>
          <p:nvPr/>
        </p:nvSpPr>
        <p:spPr bwMode="auto">
          <a:xfrm>
            <a:off x="2279255" y="2452859"/>
            <a:ext cx="13484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FF0000"/>
                </a:solidFill>
                <a:cs typeface="Arial" charset="0"/>
              </a:rPr>
              <a:t>value products</a:t>
            </a:r>
          </a:p>
        </p:txBody>
      </p:sp>
      <p:sp>
        <p:nvSpPr>
          <p:cNvPr id="15" name="Line 8"/>
          <p:cNvSpPr>
            <a:spLocks noChangeShapeType="1"/>
          </p:cNvSpPr>
          <p:nvPr/>
        </p:nvSpPr>
        <p:spPr bwMode="auto">
          <a:xfrm flipH="1">
            <a:off x="2178428" y="1954251"/>
            <a:ext cx="142875" cy="215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dirty="0"/>
          </a:p>
        </p:txBody>
      </p:sp>
      <p:sp>
        <p:nvSpPr>
          <p:cNvPr id="16" name="Text Box 9"/>
          <p:cNvSpPr txBox="1">
            <a:spLocks noChangeArrowheads="1"/>
          </p:cNvSpPr>
          <p:nvPr/>
        </p:nvSpPr>
        <p:spPr bwMode="auto">
          <a:xfrm>
            <a:off x="1019175" y="2523942"/>
            <a:ext cx="903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FF0000"/>
                </a:solidFill>
                <a:cs typeface="Arial" charset="0"/>
              </a:rPr>
              <a:t>cost feed</a:t>
            </a:r>
          </a:p>
        </p:txBody>
      </p:sp>
      <p:sp>
        <p:nvSpPr>
          <p:cNvPr id="17" name="Line 10"/>
          <p:cNvSpPr>
            <a:spLocks noChangeShapeType="1"/>
          </p:cNvSpPr>
          <p:nvPr/>
        </p:nvSpPr>
        <p:spPr bwMode="auto">
          <a:xfrm flipH="1" flipV="1">
            <a:off x="1399382" y="2431959"/>
            <a:ext cx="71437" cy="144462"/>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dirty="0"/>
          </a:p>
        </p:txBody>
      </p:sp>
      <p:sp>
        <p:nvSpPr>
          <p:cNvPr id="19" name="AutoShape 5"/>
          <p:cNvSpPr>
            <a:spLocks/>
          </p:cNvSpPr>
          <p:nvPr/>
        </p:nvSpPr>
        <p:spPr bwMode="auto">
          <a:xfrm rot="16200000">
            <a:off x="3030900" y="1912316"/>
            <a:ext cx="80962" cy="1081087"/>
          </a:xfrm>
          <a:prstGeom prst="leftBrace">
            <a:avLst>
              <a:gd name="adj1" fmla="val 111275"/>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aphicFrame>
        <p:nvGraphicFramePr>
          <p:cNvPr id="20" name="Object 9"/>
          <p:cNvGraphicFramePr>
            <a:graphicFrameLocks noChangeAspect="1"/>
          </p:cNvGraphicFramePr>
          <p:nvPr>
            <p:extLst>
              <p:ext uri="{D42A27DB-BD31-4B8C-83A1-F6EECF244321}">
                <p14:modId xmlns:p14="http://schemas.microsoft.com/office/powerpoint/2010/main" val="1542226155"/>
              </p:ext>
            </p:extLst>
          </p:nvPr>
        </p:nvGraphicFramePr>
        <p:xfrm>
          <a:off x="152400" y="2996630"/>
          <a:ext cx="2878138" cy="322262"/>
        </p:xfrm>
        <a:graphic>
          <a:graphicData uri="http://schemas.openxmlformats.org/presentationml/2006/ole">
            <mc:AlternateContent xmlns:mc="http://schemas.openxmlformats.org/markup-compatibility/2006">
              <mc:Choice xmlns:v="urn:schemas-microsoft-com:vml" Requires="v">
                <p:oleObj spid="_x0000_s48283" name="Equation" r:id="rId8" imgW="2031840" imgH="228600" progId="Equation.DSMT4">
                  <p:embed/>
                </p:oleObj>
              </mc:Choice>
              <mc:Fallback>
                <p:oleObj name="Equation" r:id="rId8" imgW="2031840" imgH="228600" progId="Equation.DSMT4">
                  <p:embed/>
                  <p:pic>
                    <p:nvPicPr>
                      <p:cNvPr id="0" name=""/>
                      <p:cNvPicPr>
                        <a:picLocks noChangeAspect="1" noChangeArrowheads="1"/>
                      </p:cNvPicPr>
                      <p:nvPr/>
                    </p:nvPicPr>
                    <p:blipFill>
                      <a:blip r:embed="rId9"/>
                      <a:srcRect/>
                      <a:stretch>
                        <a:fillRect/>
                      </a:stretch>
                    </p:blipFill>
                    <p:spPr bwMode="auto">
                      <a:xfrm>
                        <a:off x="152400" y="2996630"/>
                        <a:ext cx="28781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AutoShape 5"/>
          <p:cNvSpPr>
            <a:spLocks/>
          </p:cNvSpPr>
          <p:nvPr/>
        </p:nvSpPr>
        <p:spPr bwMode="auto">
          <a:xfrm rot="16200000">
            <a:off x="777988" y="2651778"/>
            <a:ext cx="80963" cy="1366368"/>
          </a:xfrm>
          <a:prstGeom prst="leftBrace">
            <a:avLst>
              <a:gd name="adj1" fmla="val 111275"/>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8" name="TextBox 24"/>
          <p:cNvSpPr txBox="1">
            <a:spLocks noChangeArrowheads="1"/>
          </p:cNvSpPr>
          <p:nvPr/>
        </p:nvSpPr>
        <p:spPr bwMode="auto">
          <a:xfrm>
            <a:off x="135285" y="4293096"/>
            <a:ext cx="30893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a:t>Operational </a:t>
            </a:r>
            <a:r>
              <a:rPr lang="en-US" sz="2000" u="sng" dirty="0" smtClean="0"/>
              <a:t>constraints*:</a:t>
            </a:r>
            <a:endParaRPr lang="en-US" sz="2000" u="sng" dirty="0"/>
          </a:p>
          <a:p>
            <a:endParaRPr lang="en-US" sz="2000" u="sng" dirty="0"/>
          </a:p>
        </p:txBody>
      </p:sp>
      <p:graphicFrame>
        <p:nvGraphicFramePr>
          <p:cNvPr id="23" name="Object 7"/>
          <p:cNvGraphicFramePr>
            <a:graphicFrameLocks noChangeAspect="1"/>
          </p:cNvGraphicFramePr>
          <p:nvPr>
            <p:extLst>
              <p:ext uri="{D42A27DB-BD31-4B8C-83A1-F6EECF244321}">
                <p14:modId xmlns:p14="http://schemas.microsoft.com/office/powerpoint/2010/main" val="3053165457"/>
              </p:ext>
            </p:extLst>
          </p:nvPr>
        </p:nvGraphicFramePr>
        <p:xfrm>
          <a:off x="250825" y="4667250"/>
          <a:ext cx="2795588" cy="919163"/>
        </p:xfrm>
        <a:graphic>
          <a:graphicData uri="http://schemas.openxmlformats.org/presentationml/2006/ole">
            <mc:AlternateContent xmlns:mc="http://schemas.openxmlformats.org/markup-compatibility/2006">
              <mc:Choice xmlns:v="urn:schemas-microsoft-com:vml" Requires="v">
                <p:oleObj spid="_x0000_s48284" name="Equation" r:id="rId10" imgW="2006280" imgH="660240" progId="Equation.DSMT4">
                  <p:embed/>
                </p:oleObj>
              </mc:Choice>
              <mc:Fallback>
                <p:oleObj name="Equation" r:id="rId10" imgW="2006280" imgH="660240" progId="Equation.DSMT4">
                  <p:embed/>
                  <p:pic>
                    <p:nvPicPr>
                      <p:cNvPr id="0" name=""/>
                      <p:cNvPicPr>
                        <a:picLocks noChangeAspect="1" noChangeArrowheads="1"/>
                      </p:cNvPicPr>
                      <p:nvPr/>
                    </p:nvPicPr>
                    <p:blipFill>
                      <a:blip r:embed="rId11"/>
                      <a:srcRect/>
                      <a:stretch>
                        <a:fillRect/>
                      </a:stretch>
                    </p:blipFill>
                    <p:spPr bwMode="auto">
                      <a:xfrm>
                        <a:off x="250825" y="4667250"/>
                        <a:ext cx="2795588"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179512" y="5877272"/>
            <a:ext cx="5934060" cy="369332"/>
          </a:xfrm>
          <a:prstGeom prst="rect">
            <a:avLst/>
          </a:prstGeom>
          <a:noFill/>
        </p:spPr>
        <p:txBody>
          <a:bodyPr wrap="none" rtlCol="0">
            <a:spAutoFit/>
          </a:bodyPr>
          <a:lstStyle/>
          <a:p>
            <a:r>
              <a:rPr lang="en-GB" sz="1800" dirty="0" smtClean="0"/>
              <a:t>*values are based on the work of Jacobsen et. al, </a:t>
            </a:r>
            <a:r>
              <a:rPr lang="en-GB" sz="1800" dirty="0" smtClean="0"/>
              <a:t>[2011</a:t>
            </a:r>
            <a:r>
              <a:rPr lang="en-GB" sz="1800" dirty="0" smtClean="0"/>
              <a:t>]</a:t>
            </a:r>
            <a:endParaRPr lang="en-GB" sz="1800" dirty="0"/>
          </a:p>
        </p:txBody>
      </p:sp>
      <p:sp>
        <p:nvSpPr>
          <p:cNvPr id="24" name="TextBox 18"/>
          <p:cNvSpPr txBox="1">
            <a:spLocks noChangeArrowheads="1"/>
          </p:cNvSpPr>
          <p:nvPr/>
        </p:nvSpPr>
        <p:spPr bwMode="auto">
          <a:xfrm>
            <a:off x="468734" y="3337828"/>
            <a:ext cx="15829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1400" dirty="0">
                <a:solidFill>
                  <a:srgbClr val="FF0000"/>
                </a:solidFill>
              </a:rPr>
              <a:t>p</a:t>
            </a:r>
            <a:r>
              <a:rPr lang="en-US" sz="1400" dirty="0" smtClean="0">
                <a:solidFill>
                  <a:srgbClr val="FF0000"/>
                </a:solidFill>
              </a:rPr>
              <a:t>rices in $/kmol </a:t>
            </a:r>
            <a:endParaRPr lang="en-US" sz="1400" dirty="0">
              <a:solidFill>
                <a:srgbClr val="FF0000"/>
              </a:solidFill>
            </a:endParaRPr>
          </a:p>
          <a:p>
            <a:endParaRPr lang="en-US" sz="1400" dirty="0"/>
          </a:p>
        </p:txBody>
      </p:sp>
      <p:sp>
        <p:nvSpPr>
          <p:cNvPr id="25" name="Text Box 7"/>
          <p:cNvSpPr txBox="1">
            <a:spLocks noChangeArrowheads="1"/>
          </p:cNvSpPr>
          <p:nvPr/>
        </p:nvSpPr>
        <p:spPr bwMode="auto">
          <a:xfrm>
            <a:off x="2208468" y="1706661"/>
            <a:ext cx="10999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FF0000"/>
                </a:solidFill>
                <a:cs typeface="Arial" charset="0"/>
              </a:rPr>
              <a:t>s</a:t>
            </a:r>
            <a:r>
              <a:rPr lang="en-US" sz="1400" dirty="0" smtClean="0">
                <a:solidFill>
                  <a:srgbClr val="FF0000"/>
                </a:solidFill>
                <a:cs typeface="Arial" charset="0"/>
              </a:rPr>
              <a:t>team cost </a:t>
            </a:r>
          </a:p>
        </p:txBody>
      </p:sp>
      <p:sp>
        <p:nvSpPr>
          <p:cNvPr id="21"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80747104"/>
              </p:ext>
            </p:extLst>
          </p:nvPr>
        </p:nvGraphicFramePr>
        <p:xfrm>
          <a:off x="3136900" y="482600"/>
          <a:ext cx="5918200" cy="4940300"/>
        </p:xfrm>
        <a:graphic>
          <a:graphicData uri="http://schemas.openxmlformats.org/presentationml/2006/ole">
            <mc:AlternateContent xmlns:mc="http://schemas.openxmlformats.org/markup-compatibility/2006">
              <mc:Choice xmlns:v="urn:schemas-microsoft-com:vml" Requires="v">
                <p:oleObj spid="_x0000_s48285" name="Visio" r:id="rId12" imgW="5899309" imgH="4927759" progId="Visio.Drawing.15">
                  <p:embed/>
                </p:oleObj>
              </mc:Choice>
              <mc:Fallback>
                <p:oleObj name="Visio" r:id="rId12" imgW="5899309" imgH="4927759" progId="Visio.Drawing.15">
                  <p:embed/>
                  <p:pic>
                    <p:nvPicPr>
                      <p:cNvPr id="0" name="Object 5"/>
                      <p:cNvPicPr>
                        <a:picLocks noChangeAspect="1" noChangeArrowheads="1"/>
                      </p:cNvPicPr>
                      <p:nvPr/>
                    </p:nvPicPr>
                    <p:blipFill>
                      <a:blip r:embed="rId13"/>
                      <a:srcRect/>
                      <a:stretch>
                        <a:fillRect/>
                      </a:stretch>
                    </p:blipFill>
                    <p:spPr bwMode="auto">
                      <a:xfrm>
                        <a:off x="3136900" y="482600"/>
                        <a:ext cx="59182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7362025"/>
      </p:ext>
    </p:extLst>
  </p:cSld>
  <p:clrMapOvr>
    <a:masterClrMapping/>
  </p:clrMapOvr>
  <mc:AlternateContent xmlns:mc="http://schemas.openxmlformats.org/markup-compatibility/2006" xmlns:p14="http://schemas.microsoft.com/office/powerpoint/2010/main">
    <mc:Choice Requires="p14">
      <p:transition spd="slow" p14:dur="2000" advTm="1098"/>
    </mc:Choice>
    <mc:Fallback xmlns="">
      <p:transition spd="slow" advTm="109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533400"/>
            <a:ext cx="7772400" cy="1143000"/>
          </a:xfrm>
        </p:spPr>
        <p:txBody>
          <a:bodyPr/>
          <a:lstStyle/>
          <a:p>
            <a:pPr lvl="1">
              <a:defRPr/>
            </a:pPr>
            <a:r>
              <a:rPr lang="nb-NO" dirty="0"/>
              <a:t>Economic Plantwide Control</a:t>
            </a:r>
            <a:endParaRPr lang="nb-NO" dirty="0" smtClean="0">
              <a:cs typeface="+mj-cs"/>
            </a:endParaRPr>
          </a:p>
        </p:txBody>
      </p:sp>
      <p:graphicFrame>
        <p:nvGraphicFramePr>
          <p:cNvPr id="11269"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49180"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327397" y="1844824"/>
            <a:ext cx="8493075" cy="3046988"/>
          </a:xfrm>
          <a:prstGeom prst="rect">
            <a:avLst/>
          </a:prstGeom>
          <a:noFill/>
        </p:spPr>
        <p:txBody>
          <a:bodyPr wrap="square" rtlCol="0">
            <a:spAutoFit/>
          </a:bodyPr>
          <a:lstStyle/>
          <a:p>
            <a:endParaRPr lang="en-US" sz="2400" dirty="0" smtClean="0"/>
          </a:p>
          <a:p>
            <a:r>
              <a:rPr lang="en-US" sz="2400" dirty="0" smtClean="0"/>
              <a:t>Step 2:</a:t>
            </a:r>
            <a:endParaRPr lang="en-GB" sz="2400" dirty="0" smtClean="0"/>
          </a:p>
          <a:p>
            <a:r>
              <a:rPr lang="en-GB" sz="2400" b="1" dirty="0" smtClean="0"/>
              <a:t>Determine the steady state optimal operation:</a:t>
            </a:r>
          </a:p>
          <a:p>
            <a:pPr marL="914400" lvl="1" indent="-457200">
              <a:buFont typeface="+mj-lt"/>
              <a:buAutoNum type="alphaLcParenR"/>
            </a:pPr>
            <a:r>
              <a:rPr lang="en-GB" sz="2400" dirty="0" smtClean="0"/>
              <a:t>Identify the steady-state DOFs </a:t>
            </a:r>
          </a:p>
          <a:p>
            <a:pPr marL="914400" lvl="1" indent="-457200">
              <a:buFont typeface="+mj-lt"/>
              <a:buAutoNum type="alphaLcParenR"/>
            </a:pPr>
            <a:r>
              <a:rPr lang="en-GB" sz="2400" dirty="0"/>
              <a:t>Identify the important disturbances and their expected </a:t>
            </a:r>
            <a:r>
              <a:rPr lang="en-GB" sz="2400" dirty="0" smtClean="0"/>
              <a:t>range</a:t>
            </a:r>
          </a:p>
          <a:p>
            <a:pPr marL="914400" lvl="1" indent="-457200">
              <a:buFont typeface="+mj-lt"/>
              <a:buAutoNum type="alphaLcParenR"/>
            </a:pPr>
            <a:r>
              <a:rPr lang="en-US" sz="2400" dirty="0"/>
              <a:t>Identify the expected active constrains regions</a:t>
            </a:r>
            <a:endParaRPr lang="en-GB" sz="2400" dirty="0"/>
          </a:p>
          <a:p>
            <a:pPr marL="914400" lvl="1" indent="-457200">
              <a:buFont typeface="+mj-lt"/>
              <a:buAutoNum type="alphaLcParenR"/>
            </a:pPr>
            <a:endParaRPr lang="en-GB" sz="2400" dirty="0"/>
          </a:p>
        </p:txBody>
      </p:sp>
      <p:sp>
        <p:nvSpPr>
          <p:cNvPr id="7"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2748646137"/>
      </p:ext>
    </p:extLst>
  </p:cSld>
  <p:clrMapOvr>
    <a:masterClrMapping/>
  </p:clrMapOvr>
  <mc:AlternateContent xmlns:mc="http://schemas.openxmlformats.org/markup-compatibility/2006" xmlns:p14="http://schemas.microsoft.com/office/powerpoint/2010/main">
    <mc:Choice Requires="p14">
      <p:transition spd="slow" p14:dur="2000" advTm="89327"/>
    </mc:Choice>
    <mc:Fallback xmlns="">
      <p:transition spd="slow" advTm="8932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nb-NO" dirty="0" smtClean="0">
                <a:cs typeface="+mj-cs"/>
              </a:rPr>
              <a:t>Outline</a:t>
            </a:r>
          </a:p>
        </p:txBody>
      </p:sp>
      <p:sp>
        <p:nvSpPr>
          <p:cNvPr id="20483" name="Rectangle 3"/>
          <p:cNvSpPr>
            <a:spLocks noGrp="1" noChangeArrowheads="1"/>
          </p:cNvSpPr>
          <p:nvPr>
            <p:ph type="body" idx="1"/>
          </p:nvPr>
        </p:nvSpPr>
        <p:spPr/>
        <p:txBody>
          <a:bodyPr/>
          <a:lstStyle/>
          <a:p>
            <a:pPr>
              <a:defRPr/>
            </a:pPr>
            <a:r>
              <a:rPr lang="en-US" dirty="0" smtClean="0">
                <a:cs typeface="+mn-cs"/>
              </a:rPr>
              <a:t>Introduction</a:t>
            </a:r>
          </a:p>
          <a:p>
            <a:pPr>
              <a:defRPr/>
            </a:pPr>
            <a:r>
              <a:rPr lang="en-US" dirty="0" smtClean="0">
                <a:cs typeface="+mn-cs"/>
              </a:rPr>
              <a:t>Economic </a:t>
            </a:r>
            <a:r>
              <a:rPr lang="en-US" dirty="0" err="1" smtClean="0">
                <a:cs typeface="+mn-cs"/>
              </a:rPr>
              <a:t>Plantwide</a:t>
            </a:r>
            <a:r>
              <a:rPr lang="en-US" dirty="0" smtClean="0">
                <a:cs typeface="+mn-cs"/>
              </a:rPr>
              <a:t> Control</a:t>
            </a:r>
          </a:p>
          <a:p>
            <a:pPr>
              <a:defRPr/>
            </a:pPr>
            <a:r>
              <a:rPr lang="en-US" dirty="0" smtClean="0">
                <a:cs typeface="+mn-cs"/>
              </a:rPr>
              <a:t>Case study - </a:t>
            </a:r>
            <a:r>
              <a:rPr lang="en-US" dirty="0" smtClean="0">
                <a:cs typeface="+mn-cs"/>
              </a:rPr>
              <a:t>RSR process</a:t>
            </a:r>
            <a:endParaRPr lang="en-US" dirty="0" smtClean="0">
              <a:cs typeface="+mn-cs"/>
            </a:endParaRPr>
          </a:p>
          <a:p>
            <a:pPr>
              <a:defRPr/>
            </a:pPr>
            <a:r>
              <a:rPr lang="en-US" dirty="0" smtClean="0">
                <a:cs typeface="+mn-cs"/>
              </a:rPr>
              <a:t>Conclusions and future work</a:t>
            </a:r>
          </a:p>
          <a:p>
            <a:pPr marL="0" indent="0">
              <a:buFontTx/>
              <a:buNone/>
              <a:defRPr/>
            </a:pPr>
            <a:endParaRPr lang="en-US" dirty="0" smtClean="0">
              <a:cs typeface="+mn-cs"/>
            </a:endParaRPr>
          </a:p>
        </p:txBody>
      </p:sp>
      <p:sp>
        <p:nvSpPr>
          <p:cNvPr id="5"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8685"/>
    </mc:Choice>
    <mc:Fallback xmlns="">
      <p:transition spd="slow" advTm="3868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lvl="1">
              <a:defRPr/>
            </a:pPr>
            <a:r>
              <a:rPr lang="nb-NO" dirty="0" smtClean="0">
                <a:cs typeface="+mj-cs"/>
              </a:rPr>
              <a:t>Step 2a:</a:t>
            </a:r>
          </a:p>
        </p:txBody>
      </p:sp>
      <p:sp>
        <p:nvSpPr>
          <p:cNvPr id="13316" name="TextBox 1"/>
          <p:cNvSpPr txBox="1">
            <a:spLocks noChangeArrowheads="1"/>
          </p:cNvSpPr>
          <p:nvPr/>
        </p:nvSpPr>
        <p:spPr bwMode="auto">
          <a:xfrm>
            <a:off x="541338" y="1660525"/>
            <a:ext cx="2589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a:t>Degrees of freedom:</a:t>
            </a:r>
          </a:p>
        </p:txBody>
      </p:sp>
      <p:graphicFrame>
        <p:nvGraphicFramePr>
          <p:cNvPr id="13317"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50261"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2" name="TextBox 23"/>
          <p:cNvSpPr txBox="1">
            <a:spLocks noChangeArrowheads="1"/>
          </p:cNvSpPr>
          <p:nvPr/>
        </p:nvSpPr>
        <p:spPr bwMode="auto">
          <a:xfrm>
            <a:off x="624681" y="2204864"/>
            <a:ext cx="3221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1600" dirty="0"/>
              <a:t>Steady state degrees of freedom:</a:t>
            </a:r>
          </a:p>
        </p:txBody>
      </p:sp>
      <p:graphicFrame>
        <p:nvGraphicFramePr>
          <p:cNvPr id="13323" name="Object 25"/>
          <p:cNvGraphicFramePr>
            <a:graphicFrameLocks noChangeAspect="1"/>
          </p:cNvGraphicFramePr>
          <p:nvPr>
            <p:extLst>
              <p:ext uri="{D42A27DB-BD31-4B8C-83A1-F6EECF244321}">
                <p14:modId xmlns:p14="http://schemas.microsoft.com/office/powerpoint/2010/main" val="980136966"/>
              </p:ext>
            </p:extLst>
          </p:nvPr>
        </p:nvGraphicFramePr>
        <p:xfrm>
          <a:off x="894556" y="2543002"/>
          <a:ext cx="1765300" cy="338137"/>
        </p:xfrm>
        <a:graphic>
          <a:graphicData uri="http://schemas.openxmlformats.org/presentationml/2006/ole">
            <mc:AlternateContent xmlns:mc="http://schemas.openxmlformats.org/markup-compatibility/2006">
              <mc:Choice xmlns:v="urn:schemas-microsoft-com:vml" Requires="v">
                <p:oleObj spid="_x0000_s50262" name="Equation" r:id="rId6" imgW="1193760" imgH="228600" progId="Equation.DSMT4">
                  <p:embed/>
                </p:oleObj>
              </mc:Choice>
              <mc:Fallback>
                <p:oleObj name="Equation" r:id="rId6" imgW="1193760" imgH="228600" progId="Equation.DSMT4">
                  <p:embed/>
                  <p:pic>
                    <p:nvPicPr>
                      <p:cNvPr id="0" name=""/>
                      <p:cNvPicPr>
                        <a:picLocks noChangeAspect="1" noChangeArrowheads="1"/>
                      </p:cNvPicPr>
                      <p:nvPr/>
                    </p:nvPicPr>
                    <p:blipFill>
                      <a:blip r:embed="rId7"/>
                      <a:srcRect/>
                      <a:stretch>
                        <a:fillRect/>
                      </a:stretch>
                    </p:blipFill>
                    <p:spPr bwMode="auto">
                      <a:xfrm>
                        <a:off x="894556" y="2543002"/>
                        <a:ext cx="176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6368415"/>
              </p:ext>
            </p:extLst>
          </p:nvPr>
        </p:nvGraphicFramePr>
        <p:xfrm>
          <a:off x="3136900" y="482600"/>
          <a:ext cx="5918200" cy="4940300"/>
        </p:xfrm>
        <a:graphic>
          <a:graphicData uri="http://schemas.openxmlformats.org/presentationml/2006/ole">
            <mc:AlternateContent xmlns:mc="http://schemas.openxmlformats.org/markup-compatibility/2006">
              <mc:Choice xmlns:v="urn:schemas-microsoft-com:vml" Requires="v">
                <p:oleObj spid="_x0000_s50263" name="Visio" r:id="rId8" imgW="5899309" imgH="4927759" progId="Visio.Drawing.15">
                  <p:embed/>
                </p:oleObj>
              </mc:Choice>
              <mc:Fallback>
                <p:oleObj name="Visio" r:id="rId8" imgW="5899309" imgH="4927759" progId="Visio.Drawing.15">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6900" y="482600"/>
                        <a:ext cx="59182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0510732"/>
      </p:ext>
    </p:extLst>
  </p:cSld>
  <p:clrMapOvr>
    <a:masterClrMapping/>
  </p:clrMapOvr>
  <mc:AlternateContent xmlns:mc="http://schemas.openxmlformats.org/markup-compatibility/2006" xmlns:p14="http://schemas.microsoft.com/office/powerpoint/2010/main">
    <mc:Choice Requires="p14">
      <p:transition spd="slow" p14:dur="2000" advTm="471"/>
    </mc:Choice>
    <mc:Fallback xmlns="">
      <p:transition spd="slow" advTm="47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lvl="1">
              <a:defRPr/>
            </a:pPr>
            <a:r>
              <a:rPr lang="nb-NO" dirty="0"/>
              <a:t>Step </a:t>
            </a:r>
            <a:r>
              <a:rPr lang="nb-NO" dirty="0" smtClean="0"/>
              <a:t>2b:</a:t>
            </a:r>
            <a:endParaRPr lang="nb-NO" dirty="0" smtClean="0">
              <a:cs typeface="+mj-cs"/>
            </a:endParaRPr>
          </a:p>
        </p:txBody>
      </p:sp>
      <p:sp>
        <p:nvSpPr>
          <p:cNvPr id="4" name="Text Box 28"/>
          <p:cNvSpPr txBox="1">
            <a:spLocks noChangeArrowheads="1"/>
          </p:cNvSpPr>
          <p:nvPr/>
        </p:nvSpPr>
        <p:spPr bwMode="auto">
          <a:xfrm>
            <a:off x="4098925" y="6553200"/>
            <a:ext cx="48926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r">
              <a:defRPr/>
            </a:pPr>
            <a:r>
              <a:rPr lang="nb-NO" sz="1000" b="1" dirty="0">
                <a:solidFill>
                  <a:schemeClr val="bg1"/>
                </a:solidFill>
                <a:ea typeface="ＭＳ Ｐゴシック" charset="0"/>
              </a:rPr>
              <a:t>V. Minasidis et al, Systematic controlled variable selection for a RSR process</a:t>
            </a:r>
          </a:p>
        </p:txBody>
      </p:sp>
      <p:sp>
        <p:nvSpPr>
          <p:cNvPr id="13316" name="TextBox 1"/>
          <p:cNvSpPr txBox="1">
            <a:spLocks noChangeArrowheads="1"/>
          </p:cNvSpPr>
          <p:nvPr/>
        </p:nvSpPr>
        <p:spPr bwMode="auto">
          <a:xfrm>
            <a:off x="541338" y="1660525"/>
            <a:ext cx="2589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a:t>Degrees of freedom:</a:t>
            </a:r>
          </a:p>
        </p:txBody>
      </p:sp>
      <p:graphicFrame>
        <p:nvGraphicFramePr>
          <p:cNvPr id="13317"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51310"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9" name="TextBox 24"/>
          <p:cNvSpPr txBox="1">
            <a:spLocks noChangeArrowheads="1"/>
          </p:cNvSpPr>
          <p:nvPr/>
        </p:nvSpPr>
        <p:spPr bwMode="auto">
          <a:xfrm>
            <a:off x="552450" y="3212976"/>
            <a:ext cx="168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a:t>Disturbances</a:t>
            </a:r>
          </a:p>
          <a:p>
            <a:endParaRPr lang="en-US" sz="2000" u="sng" dirty="0"/>
          </a:p>
        </p:txBody>
      </p:sp>
      <p:sp>
        <p:nvSpPr>
          <p:cNvPr id="13322" name="TextBox 23"/>
          <p:cNvSpPr txBox="1">
            <a:spLocks noChangeArrowheads="1"/>
          </p:cNvSpPr>
          <p:nvPr/>
        </p:nvSpPr>
        <p:spPr bwMode="auto">
          <a:xfrm>
            <a:off x="624681" y="2204864"/>
            <a:ext cx="3221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1600" dirty="0"/>
              <a:t>Steady state degrees of freedom:</a:t>
            </a:r>
          </a:p>
        </p:txBody>
      </p:sp>
      <p:graphicFrame>
        <p:nvGraphicFramePr>
          <p:cNvPr id="13323" name="Object 25"/>
          <p:cNvGraphicFramePr>
            <a:graphicFrameLocks noChangeAspect="1"/>
          </p:cNvGraphicFramePr>
          <p:nvPr>
            <p:extLst>
              <p:ext uri="{D42A27DB-BD31-4B8C-83A1-F6EECF244321}">
                <p14:modId xmlns:p14="http://schemas.microsoft.com/office/powerpoint/2010/main" val="432998152"/>
              </p:ext>
            </p:extLst>
          </p:nvPr>
        </p:nvGraphicFramePr>
        <p:xfrm>
          <a:off x="894556" y="2543002"/>
          <a:ext cx="1765300" cy="338137"/>
        </p:xfrm>
        <a:graphic>
          <a:graphicData uri="http://schemas.openxmlformats.org/presentationml/2006/ole">
            <mc:AlternateContent xmlns:mc="http://schemas.openxmlformats.org/markup-compatibility/2006">
              <mc:Choice xmlns:v="urn:schemas-microsoft-com:vml" Requires="v">
                <p:oleObj spid="_x0000_s51311" name="Equation" r:id="rId6" imgW="1193760" imgH="228600" progId="Equation.DSMT4">
                  <p:embed/>
                </p:oleObj>
              </mc:Choice>
              <mc:Fallback>
                <p:oleObj name="Equation" r:id="rId6" imgW="1193760" imgH="228600" progId="Equation.DSMT4">
                  <p:embed/>
                  <p:pic>
                    <p:nvPicPr>
                      <p:cNvPr id="0" name=""/>
                      <p:cNvPicPr>
                        <a:picLocks noChangeAspect="1" noChangeArrowheads="1"/>
                      </p:cNvPicPr>
                      <p:nvPr/>
                    </p:nvPicPr>
                    <p:blipFill>
                      <a:blip r:embed="rId7"/>
                      <a:srcRect/>
                      <a:stretch>
                        <a:fillRect/>
                      </a:stretch>
                    </p:blipFill>
                    <p:spPr bwMode="auto">
                      <a:xfrm>
                        <a:off x="894556" y="2543002"/>
                        <a:ext cx="176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795338" y="3739802"/>
            <a:ext cx="1963737" cy="830263"/>
          </a:xfrm>
          <a:prstGeom prst="rect">
            <a:avLst/>
          </a:prstGeom>
          <a:noFill/>
        </p:spPr>
        <p:txBody>
          <a:bodyPr wrap="none">
            <a:spAutoFit/>
          </a:bodyPr>
          <a:lstStyle/>
          <a:p>
            <a:pPr>
              <a:defRPr/>
            </a:pPr>
            <a:r>
              <a:rPr lang="en-US" sz="1600" dirty="0"/>
              <a:t>Main disturbances: </a:t>
            </a:r>
          </a:p>
          <a:p>
            <a:pPr marL="285750" indent="-285750">
              <a:buFont typeface="Arial" pitchFamily="34" charset="0"/>
              <a:buChar char="•"/>
              <a:defRPr/>
            </a:pPr>
            <a:r>
              <a:rPr lang="en-US" sz="1600" dirty="0"/>
              <a:t>Feed flow</a:t>
            </a:r>
          </a:p>
          <a:p>
            <a:pPr marL="285750" indent="-285750">
              <a:buFont typeface="Arial" pitchFamily="34" charset="0"/>
              <a:buChar char="•"/>
              <a:defRPr/>
            </a:pPr>
            <a:r>
              <a:rPr lang="en-US" sz="1600" dirty="0"/>
              <a:t>Energy price </a:t>
            </a:r>
          </a:p>
        </p:txBody>
      </p:sp>
      <p:graphicFrame>
        <p:nvGraphicFramePr>
          <p:cNvPr id="13325" name="Object 4"/>
          <p:cNvGraphicFramePr>
            <a:graphicFrameLocks noChangeAspect="1"/>
          </p:cNvGraphicFramePr>
          <p:nvPr>
            <p:extLst>
              <p:ext uri="{D42A27DB-BD31-4B8C-83A1-F6EECF244321}">
                <p14:modId xmlns:p14="http://schemas.microsoft.com/office/powerpoint/2010/main" val="4137499010"/>
              </p:ext>
            </p:extLst>
          </p:nvPr>
        </p:nvGraphicFramePr>
        <p:xfrm>
          <a:off x="1374775" y="4568477"/>
          <a:ext cx="1179513" cy="360363"/>
        </p:xfrm>
        <a:graphic>
          <a:graphicData uri="http://schemas.openxmlformats.org/presentationml/2006/ole">
            <mc:AlternateContent xmlns:mc="http://schemas.openxmlformats.org/markup-compatibility/2006">
              <mc:Choice xmlns:v="urn:schemas-microsoft-com:vml" Requires="v">
                <p:oleObj spid="_x0000_s51312" name="Equation" r:id="rId8" imgW="749160" imgH="228600" progId="Equation.DSMT4">
                  <p:embed/>
                </p:oleObj>
              </mc:Choice>
              <mc:Fallback>
                <p:oleObj name="Equation" r:id="rId8" imgW="749160" imgH="228600" progId="Equation.DSMT4">
                  <p:embed/>
                  <p:pic>
                    <p:nvPicPr>
                      <p:cNvPr id="0" name=""/>
                      <p:cNvPicPr>
                        <a:picLocks noChangeAspect="1" noChangeArrowheads="1"/>
                      </p:cNvPicPr>
                      <p:nvPr/>
                    </p:nvPicPr>
                    <p:blipFill>
                      <a:blip r:embed="rId9"/>
                      <a:srcRect/>
                      <a:stretch>
                        <a:fillRect/>
                      </a:stretch>
                    </p:blipFill>
                    <p:spPr bwMode="auto">
                      <a:xfrm>
                        <a:off x="1374775" y="4568477"/>
                        <a:ext cx="11795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6" name="TextBox 14"/>
          <p:cNvSpPr txBox="1">
            <a:spLocks noChangeArrowheads="1"/>
          </p:cNvSpPr>
          <p:nvPr/>
        </p:nvSpPr>
        <p:spPr bwMode="auto">
          <a:xfrm>
            <a:off x="827088" y="4963765"/>
            <a:ext cx="3411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1600" dirty="0"/>
              <a:t>Expected disturbance range ±30%</a:t>
            </a:r>
          </a:p>
        </p:txBody>
      </p:sp>
      <p:graphicFrame>
        <p:nvGraphicFramePr>
          <p:cNvPr id="3" name="Object 2"/>
          <p:cNvGraphicFramePr>
            <a:graphicFrameLocks noChangeAspect="1"/>
          </p:cNvGraphicFramePr>
          <p:nvPr>
            <p:extLst>
              <p:ext uri="{D42A27DB-BD31-4B8C-83A1-F6EECF244321}">
                <p14:modId xmlns:p14="http://schemas.microsoft.com/office/powerpoint/2010/main" val="236368415"/>
              </p:ext>
            </p:extLst>
          </p:nvPr>
        </p:nvGraphicFramePr>
        <p:xfrm>
          <a:off x="3136900" y="482600"/>
          <a:ext cx="5918200" cy="4940300"/>
        </p:xfrm>
        <a:graphic>
          <a:graphicData uri="http://schemas.openxmlformats.org/presentationml/2006/ole">
            <mc:AlternateContent xmlns:mc="http://schemas.openxmlformats.org/markup-compatibility/2006">
              <mc:Choice xmlns:v="urn:schemas-microsoft-com:vml" Requires="v">
                <p:oleObj spid="_x0000_s51313" name="Visio" r:id="rId10" imgW="5899309" imgH="4927759" progId="Visio.Drawing.15">
                  <p:embed/>
                </p:oleObj>
              </mc:Choice>
              <mc:Fallback>
                <p:oleObj name="Visio" r:id="rId10" imgW="5899309" imgH="4927759" progId="Visio.Drawing.15">
                  <p:embed/>
                  <p:pic>
                    <p:nvPicPr>
                      <p:cNvPr id="0" name="Object 5"/>
                      <p:cNvPicPr>
                        <a:picLocks noChangeAspect="1" noChangeArrowheads="1"/>
                      </p:cNvPicPr>
                      <p:nvPr/>
                    </p:nvPicPr>
                    <p:blipFill>
                      <a:blip r:embed="rId11"/>
                      <a:srcRect/>
                      <a:stretch>
                        <a:fillRect/>
                      </a:stretch>
                    </p:blipFill>
                    <p:spPr bwMode="auto">
                      <a:xfrm>
                        <a:off x="3136900" y="482600"/>
                        <a:ext cx="59182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9935248"/>
      </p:ext>
    </p:extLst>
  </p:cSld>
  <p:clrMapOvr>
    <a:masterClrMapping/>
  </p:clrMapOvr>
  <mc:AlternateContent xmlns:mc="http://schemas.openxmlformats.org/markup-compatibility/2006" xmlns:p14="http://schemas.microsoft.com/office/powerpoint/2010/main">
    <mc:Choice Requires="p14">
      <p:transition spd="slow" p14:dur="2000" advTm="392"/>
    </mc:Choice>
    <mc:Fallback xmlns="">
      <p:transition spd="slow" advTm="39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lvl="1">
              <a:defRPr/>
            </a:pPr>
            <a:r>
              <a:rPr lang="nb-NO" dirty="0" smtClean="0">
                <a:cs typeface="+mj-cs"/>
              </a:rPr>
              <a:t>Step 2c:</a:t>
            </a:r>
          </a:p>
        </p:txBody>
      </p:sp>
      <p:sp>
        <p:nvSpPr>
          <p:cNvPr id="15364" name="TextBox 1"/>
          <p:cNvSpPr txBox="1">
            <a:spLocks noChangeArrowheads="1"/>
          </p:cNvSpPr>
          <p:nvPr/>
        </p:nvSpPr>
        <p:spPr bwMode="auto">
          <a:xfrm>
            <a:off x="467544" y="2366069"/>
            <a:ext cx="31470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smtClean="0"/>
              <a:t>Remaining</a:t>
            </a:r>
          </a:p>
          <a:p>
            <a:r>
              <a:rPr lang="en-US" sz="2000" u="sng" dirty="0" smtClean="0"/>
              <a:t>active </a:t>
            </a:r>
            <a:r>
              <a:rPr lang="en-US" sz="2000" u="sng" dirty="0"/>
              <a:t>constraints regions:</a:t>
            </a:r>
          </a:p>
        </p:txBody>
      </p:sp>
      <p:graphicFrame>
        <p:nvGraphicFramePr>
          <p:cNvPr id="15365"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53388"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6" name="TextBox 15"/>
          <p:cNvSpPr txBox="1">
            <a:spLocks noChangeArrowheads="1"/>
          </p:cNvSpPr>
          <p:nvPr/>
        </p:nvSpPr>
        <p:spPr bwMode="auto">
          <a:xfrm>
            <a:off x="3660626" y="4791075"/>
            <a:ext cx="23510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1600" u="sng" dirty="0"/>
              <a:t>Operational constraints:</a:t>
            </a:r>
          </a:p>
          <a:p>
            <a:endParaRPr lang="en-US" sz="1600" u="sng" dirty="0"/>
          </a:p>
        </p:txBody>
      </p:sp>
      <p:graphicFrame>
        <p:nvGraphicFramePr>
          <p:cNvPr id="15367" name="Object 16"/>
          <p:cNvGraphicFramePr>
            <a:graphicFrameLocks noChangeAspect="1"/>
          </p:cNvGraphicFramePr>
          <p:nvPr>
            <p:extLst>
              <p:ext uri="{D42A27DB-BD31-4B8C-83A1-F6EECF244321}">
                <p14:modId xmlns:p14="http://schemas.microsoft.com/office/powerpoint/2010/main" val="3051980951"/>
              </p:ext>
            </p:extLst>
          </p:nvPr>
        </p:nvGraphicFramePr>
        <p:xfrm>
          <a:off x="3635226" y="5222875"/>
          <a:ext cx="2520950" cy="877888"/>
        </p:xfrm>
        <a:graphic>
          <a:graphicData uri="http://schemas.openxmlformats.org/presentationml/2006/ole">
            <mc:AlternateContent xmlns:mc="http://schemas.openxmlformats.org/markup-compatibility/2006">
              <mc:Choice xmlns:v="urn:schemas-microsoft-com:vml" Requires="v">
                <p:oleObj spid="_x0000_s53389" name="Equation" r:id="rId6" imgW="2006280" imgH="698400" progId="Equation.DSMT4">
                  <p:embed/>
                </p:oleObj>
              </mc:Choice>
              <mc:Fallback>
                <p:oleObj name="Equation" r:id="rId6" imgW="2006280" imgH="698400" progId="Equation.DSMT4">
                  <p:embed/>
                  <p:pic>
                    <p:nvPicPr>
                      <p:cNvPr id="0" name=""/>
                      <p:cNvPicPr>
                        <a:picLocks noChangeAspect="1" noChangeArrowheads="1"/>
                      </p:cNvPicPr>
                      <p:nvPr/>
                    </p:nvPicPr>
                    <p:blipFill>
                      <a:blip r:embed="rId7"/>
                      <a:srcRect/>
                      <a:stretch>
                        <a:fillRect/>
                      </a:stretch>
                    </p:blipFill>
                    <p:spPr bwMode="auto">
                      <a:xfrm>
                        <a:off x="3635226" y="5222875"/>
                        <a:ext cx="25209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368" name="Picture 2" descr="D:\Working folder\Current work\DYCOPS\reg40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8088" y="1412875"/>
            <a:ext cx="500062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9" name="Object 2"/>
          <p:cNvGraphicFramePr>
            <a:graphicFrameLocks noChangeAspect="1"/>
          </p:cNvGraphicFramePr>
          <p:nvPr>
            <p:extLst>
              <p:ext uri="{D42A27DB-BD31-4B8C-83A1-F6EECF244321}">
                <p14:modId xmlns:p14="http://schemas.microsoft.com/office/powerpoint/2010/main" val="2990436927"/>
              </p:ext>
            </p:extLst>
          </p:nvPr>
        </p:nvGraphicFramePr>
        <p:xfrm>
          <a:off x="1077491" y="3133129"/>
          <a:ext cx="1838325" cy="2024063"/>
        </p:xfrm>
        <a:graphic>
          <a:graphicData uri="http://schemas.openxmlformats.org/presentationml/2006/ole">
            <mc:AlternateContent xmlns:mc="http://schemas.openxmlformats.org/markup-compatibility/2006">
              <mc:Choice xmlns:v="urn:schemas-microsoft-com:vml" Requires="v">
                <p:oleObj spid="_x0000_s53390" name="Equation" r:id="rId9" imgW="1015920" imgH="1117440" progId="Equation.DSMT4">
                  <p:embed/>
                </p:oleObj>
              </mc:Choice>
              <mc:Fallback>
                <p:oleObj name="Equation" r:id="rId9" imgW="1015920" imgH="1117440" progId="Equation.DSMT4">
                  <p:embed/>
                  <p:pic>
                    <p:nvPicPr>
                      <p:cNvPr id="0" name=""/>
                      <p:cNvPicPr>
                        <a:picLocks noChangeAspect="1" noChangeArrowheads="1"/>
                      </p:cNvPicPr>
                      <p:nvPr/>
                    </p:nvPicPr>
                    <p:blipFill>
                      <a:blip r:embed="rId10"/>
                      <a:srcRect/>
                      <a:stretch>
                        <a:fillRect/>
                      </a:stretch>
                    </p:blipFill>
                    <p:spPr bwMode="auto">
                      <a:xfrm>
                        <a:off x="1077491" y="3133129"/>
                        <a:ext cx="183832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210813568"/>
              </p:ext>
            </p:extLst>
          </p:nvPr>
        </p:nvGraphicFramePr>
        <p:xfrm>
          <a:off x="971600" y="1950586"/>
          <a:ext cx="1584176" cy="470302"/>
        </p:xfrm>
        <a:graphic>
          <a:graphicData uri="http://schemas.openxmlformats.org/presentationml/2006/ole">
            <mc:AlternateContent xmlns:mc="http://schemas.openxmlformats.org/markup-compatibility/2006">
              <mc:Choice xmlns:v="urn:schemas-microsoft-com:vml" Requires="v">
                <p:oleObj spid="_x0000_s53391" name="Equation" r:id="rId11" imgW="812520" imgH="241200" progId="Equation.DSMT4">
                  <p:embed/>
                </p:oleObj>
              </mc:Choice>
              <mc:Fallback>
                <p:oleObj name="Equation" r:id="rId11" imgW="812520" imgH="241200" progId="Equation.DSMT4">
                  <p:embed/>
                  <p:pic>
                    <p:nvPicPr>
                      <p:cNvPr id="0" name=""/>
                      <p:cNvPicPr/>
                      <p:nvPr/>
                    </p:nvPicPr>
                    <p:blipFill>
                      <a:blip r:embed="rId12"/>
                      <a:stretch>
                        <a:fillRect/>
                      </a:stretch>
                    </p:blipFill>
                    <p:spPr>
                      <a:xfrm>
                        <a:off x="971600" y="1950586"/>
                        <a:ext cx="1584176" cy="470302"/>
                      </a:xfrm>
                      <a:prstGeom prst="rect">
                        <a:avLst/>
                      </a:prstGeom>
                    </p:spPr>
                  </p:pic>
                </p:oleObj>
              </mc:Fallback>
            </mc:AlternateContent>
          </a:graphicData>
        </a:graphic>
      </p:graphicFrame>
      <p:sp>
        <p:nvSpPr>
          <p:cNvPr id="15" name="TextBox 1"/>
          <p:cNvSpPr txBox="1">
            <a:spLocks noChangeArrowheads="1"/>
          </p:cNvSpPr>
          <p:nvPr/>
        </p:nvSpPr>
        <p:spPr bwMode="auto">
          <a:xfrm>
            <a:off x="467544" y="1484784"/>
            <a:ext cx="18101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smtClean="0"/>
              <a:t>Always active:</a:t>
            </a:r>
            <a:endParaRPr lang="en-US" sz="2000" u="sng" dirty="0"/>
          </a:p>
        </p:txBody>
      </p:sp>
      <p:sp>
        <p:nvSpPr>
          <p:cNvPr id="17" name="TextBox 1"/>
          <p:cNvSpPr txBox="1">
            <a:spLocks noChangeArrowheads="1"/>
          </p:cNvSpPr>
          <p:nvPr/>
        </p:nvSpPr>
        <p:spPr bwMode="auto">
          <a:xfrm>
            <a:off x="331416" y="5157192"/>
            <a:ext cx="29482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pPr algn="ctr"/>
            <a:r>
              <a:rPr lang="en-US" sz="2000" dirty="0" smtClean="0"/>
              <a:t>Maximum number of </a:t>
            </a:r>
          </a:p>
          <a:p>
            <a:pPr algn="ctr"/>
            <a:r>
              <a:rPr lang="en-US" sz="2000" dirty="0"/>
              <a:t>a</a:t>
            </a:r>
            <a:r>
              <a:rPr lang="en-US" sz="2000" dirty="0" smtClean="0"/>
              <a:t>ctive constraint </a:t>
            </a:r>
            <a:r>
              <a:rPr lang="en-US" sz="2000" dirty="0" smtClean="0"/>
              <a:t>regions</a:t>
            </a:r>
            <a:endParaRPr lang="en-US" sz="2000" dirty="0" smtClean="0"/>
          </a:p>
          <a:p>
            <a:pPr algn="ctr"/>
            <a:endParaRPr lang="en-US" sz="2000" dirty="0"/>
          </a:p>
        </p:txBody>
      </p:sp>
      <p:graphicFrame>
        <p:nvGraphicFramePr>
          <p:cNvPr id="8" name="Object 7"/>
          <p:cNvGraphicFramePr>
            <a:graphicFrameLocks noChangeAspect="1"/>
          </p:cNvGraphicFramePr>
          <p:nvPr>
            <p:extLst>
              <p:ext uri="{D42A27DB-BD31-4B8C-83A1-F6EECF244321}">
                <p14:modId xmlns:p14="http://schemas.microsoft.com/office/powerpoint/2010/main" val="3085337448"/>
              </p:ext>
            </p:extLst>
          </p:nvPr>
        </p:nvGraphicFramePr>
        <p:xfrm>
          <a:off x="1403647" y="5733256"/>
          <a:ext cx="1075813" cy="576064"/>
        </p:xfrm>
        <a:graphic>
          <a:graphicData uri="http://schemas.openxmlformats.org/presentationml/2006/ole">
            <mc:AlternateContent xmlns:mc="http://schemas.openxmlformats.org/markup-compatibility/2006">
              <mc:Choice xmlns:v="urn:schemas-microsoft-com:vml" Requires="v">
                <p:oleObj spid="_x0000_s53392" name="Equation" r:id="rId13" imgW="355320" imgH="190440" progId="Equation.DSMT4">
                  <p:embed/>
                </p:oleObj>
              </mc:Choice>
              <mc:Fallback>
                <p:oleObj name="Equation" r:id="rId13" imgW="355320" imgH="190440" progId="Equation.DSMT4">
                  <p:embed/>
                  <p:pic>
                    <p:nvPicPr>
                      <p:cNvPr id="0" name="Object 2"/>
                      <p:cNvPicPr>
                        <a:picLocks noChangeAspect="1" noChangeArrowheads="1"/>
                      </p:cNvPicPr>
                      <p:nvPr/>
                    </p:nvPicPr>
                    <p:blipFill>
                      <a:blip r:embed="rId14"/>
                      <a:srcRect/>
                      <a:stretch>
                        <a:fillRect/>
                      </a:stretch>
                    </p:blipFill>
                    <p:spPr bwMode="auto">
                      <a:xfrm>
                        <a:off x="1403647" y="5733256"/>
                        <a:ext cx="1075813" cy="576064"/>
                      </a:xfrm>
                      <a:prstGeom prst="rect">
                        <a:avLst/>
                      </a:prstGeom>
                      <a:noFill/>
                      <a:ln>
                        <a:noFill/>
                      </a:ln>
                      <a:extLst/>
                    </p:spPr>
                  </p:pic>
                </p:oleObj>
              </mc:Fallback>
            </mc:AlternateContent>
          </a:graphicData>
        </a:graphic>
      </p:graphicFrame>
      <p:sp>
        <p:nvSpPr>
          <p:cNvPr id="14"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3493033068"/>
      </p:ext>
    </p:extLst>
  </p:cSld>
  <p:clrMapOvr>
    <a:masterClrMapping/>
  </p:clrMapOvr>
  <mc:AlternateContent xmlns:mc="http://schemas.openxmlformats.org/markup-compatibility/2006" xmlns:p14="http://schemas.microsoft.com/office/powerpoint/2010/main">
    <mc:Choice Requires="p14">
      <p:transition spd="slow" p14:dur="2000" advTm="457"/>
    </mc:Choice>
    <mc:Fallback xmlns="">
      <p:transition spd="slow" advTm="45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lvl="1">
              <a:defRPr/>
            </a:pPr>
            <a:r>
              <a:rPr lang="nb-NO" dirty="0" smtClean="0">
                <a:cs typeface="+mj-cs"/>
              </a:rPr>
              <a:t>Step 2c:</a:t>
            </a:r>
          </a:p>
        </p:txBody>
      </p:sp>
      <p:sp>
        <p:nvSpPr>
          <p:cNvPr id="15364" name="TextBox 1"/>
          <p:cNvSpPr txBox="1">
            <a:spLocks noChangeArrowheads="1"/>
          </p:cNvSpPr>
          <p:nvPr/>
        </p:nvSpPr>
        <p:spPr bwMode="auto">
          <a:xfrm>
            <a:off x="467544" y="2366069"/>
            <a:ext cx="31470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smtClean="0"/>
              <a:t>Remaining</a:t>
            </a:r>
          </a:p>
          <a:p>
            <a:r>
              <a:rPr lang="en-US" sz="2000" u="sng" dirty="0" smtClean="0"/>
              <a:t>active </a:t>
            </a:r>
            <a:r>
              <a:rPr lang="en-US" sz="2000" u="sng" dirty="0"/>
              <a:t>constraints regions:</a:t>
            </a:r>
          </a:p>
        </p:txBody>
      </p:sp>
      <p:graphicFrame>
        <p:nvGraphicFramePr>
          <p:cNvPr id="15365"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70714"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6" name="TextBox 15"/>
          <p:cNvSpPr txBox="1">
            <a:spLocks noChangeArrowheads="1"/>
          </p:cNvSpPr>
          <p:nvPr/>
        </p:nvSpPr>
        <p:spPr bwMode="auto">
          <a:xfrm>
            <a:off x="3660626" y="4791075"/>
            <a:ext cx="23510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1600" u="sng" dirty="0"/>
              <a:t>Operational constraints:</a:t>
            </a:r>
          </a:p>
          <a:p>
            <a:endParaRPr lang="en-US" sz="1600" u="sng" dirty="0"/>
          </a:p>
        </p:txBody>
      </p:sp>
      <p:graphicFrame>
        <p:nvGraphicFramePr>
          <p:cNvPr id="15367" name="Object 16"/>
          <p:cNvGraphicFramePr>
            <a:graphicFrameLocks noChangeAspect="1"/>
          </p:cNvGraphicFramePr>
          <p:nvPr>
            <p:extLst>
              <p:ext uri="{D42A27DB-BD31-4B8C-83A1-F6EECF244321}">
                <p14:modId xmlns:p14="http://schemas.microsoft.com/office/powerpoint/2010/main" val="1649884000"/>
              </p:ext>
            </p:extLst>
          </p:nvPr>
        </p:nvGraphicFramePr>
        <p:xfrm>
          <a:off x="3635226" y="5222875"/>
          <a:ext cx="2520950" cy="877888"/>
        </p:xfrm>
        <a:graphic>
          <a:graphicData uri="http://schemas.openxmlformats.org/presentationml/2006/ole">
            <mc:AlternateContent xmlns:mc="http://schemas.openxmlformats.org/markup-compatibility/2006">
              <mc:Choice xmlns:v="urn:schemas-microsoft-com:vml" Requires="v">
                <p:oleObj spid="_x0000_s70715" name="Equation" r:id="rId6" imgW="2006280" imgH="698400" progId="Equation.DSMT4">
                  <p:embed/>
                </p:oleObj>
              </mc:Choice>
              <mc:Fallback>
                <p:oleObj name="Equation" r:id="rId6" imgW="2006280" imgH="698400" progId="Equation.DSMT4">
                  <p:embed/>
                  <p:pic>
                    <p:nvPicPr>
                      <p:cNvPr id="0" name=""/>
                      <p:cNvPicPr>
                        <a:picLocks noChangeAspect="1" noChangeArrowheads="1"/>
                      </p:cNvPicPr>
                      <p:nvPr/>
                    </p:nvPicPr>
                    <p:blipFill>
                      <a:blip r:embed="rId7"/>
                      <a:srcRect/>
                      <a:stretch>
                        <a:fillRect/>
                      </a:stretch>
                    </p:blipFill>
                    <p:spPr bwMode="auto">
                      <a:xfrm>
                        <a:off x="3635226" y="5222875"/>
                        <a:ext cx="25209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368" name="Picture 2" descr="D:\Working folder\Current work\DYCOPS\reg40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8088" y="1412875"/>
            <a:ext cx="5000625"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9" name="Object 2"/>
          <p:cNvGraphicFramePr>
            <a:graphicFrameLocks noChangeAspect="1"/>
          </p:cNvGraphicFramePr>
          <p:nvPr>
            <p:extLst>
              <p:ext uri="{D42A27DB-BD31-4B8C-83A1-F6EECF244321}">
                <p14:modId xmlns:p14="http://schemas.microsoft.com/office/powerpoint/2010/main" val="1921907717"/>
              </p:ext>
            </p:extLst>
          </p:nvPr>
        </p:nvGraphicFramePr>
        <p:xfrm>
          <a:off x="1077491" y="3133129"/>
          <a:ext cx="1838325" cy="2024063"/>
        </p:xfrm>
        <a:graphic>
          <a:graphicData uri="http://schemas.openxmlformats.org/presentationml/2006/ole">
            <mc:AlternateContent xmlns:mc="http://schemas.openxmlformats.org/markup-compatibility/2006">
              <mc:Choice xmlns:v="urn:schemas-microsoft-com:vml" Requires="v">
                <p:oleObj spid="_x0000_s70716" name="Equation" r:id="rId9" imgW="1015920" imgH="1117440" progId="Equation.DSMT4">
                  <p:embed/>
                </p:oleObj>
              </mc:Choice>
              <mc:Fallback>
                <p:oleObj name="Equation" r:id="rId9" imgW="1015920" imgH="1117440" progId="Equation.DSMT4">
                  <p:embed/>
                  <p:pic>
                    <p:nvPicPr>
                      <p:cNvPr id="0" name=""/>
                      <p:cNvPicPr>
                        <a:picLocks noChangeAspect="1" noChangeArrowheads="1"/>
                      </p:cNvPicPr>
                      <p:nvPr/>
                    </p:nvPicPr>
                    <p:blipFill>
                      <a:blip r:embed="rId10"/>
                      <a:srcRect/>
                      <a:stretch>
                        <a:fillRect/>
                      </a:stretch>
                    </p:blipFill>
                    <p:spPr bwMode="auto">
                      <a:xfrm>
                        <a:off x="1077491" y="3133129"/>
                        <a:ext cx="183832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576065739"/>
              </p:ext>
            </p:extLst>
          </p:nvPr>
        </p:nvGraphicFramePr>
        <p:xfrm>
          <a:off x="971600" y="1950586"/>
          <a:ext cx="1584176" cy="470302"/>
        </p:xfrm>
        <a:graphic>
          <a:graphicData uri="http://schemas.openxmlformats.org/presentationml/2006/ole">
            <mc:AlternateContent xmlns:mc="http://schemas.openxmlformats.org/markup-compatibility/2006">
              <mc:Choice xmlns:v="urn:schemas-microsoft-com:vml" Requires="v">
                <p:oleObj spid="_x0000_s70717" name="Equation" r:id="rId11" imgW="812520" imgH="241200" progId="Equation.DSMT4">
                  <p:embed/>
                </p:oleObj>
              </mc:Choice>
              <mc:Fallback>
                <p:oleObj name="Equation" r:id="rId11" imgW="812520" imgH="241200" progId="Equation.DSMT4">
                  <p:embed/>
                  <p:pic>
                    <p:nvPicPr>
                      <p:cNvPr id="0" name=""/>
                      <p:cNvPicPr/>
                      <p:nvPr/>
                    </p:nvPicPr>
                    <p:blipFill>
                      <a:blip r:embed="rId12"/>
                      <a:stretch>
                        <a:fillRect/>
                      </a:stretch>
                    </p:blipFill>
                    <p:spPr>
                      <a:xfrm>
                        <a:off x="971600" y="1950586"/>
                        <a:ext cx="1584176" cy="470302"/>
                      </a:xfrm>
                      <a:prstGeom prst="rect">
                        <a:avLst/>
                      </a:prstGeom>
                    </p:spPr>
                  </p:pic>
                </p:oleObj>
              </mc:Fallback>
            </mc:AlternateContent>
          </a:graphicData>
        </a:graphic>
      </p:graphicFrame>
      <p:sp>
        <p:nvSpPr>
          <p:cNvPr id="15" name="TextBox 1"/>
          <p:cNvSpPr txBox="1">
            <a:spLocks noChangeArrowheads="1"/>
          </p:cNvSpPr>
          <p:nvPr/>
        </p:nvSpPr>
        <p:spPr bwMode="auto">
          <a:xfrm>
            <a:off x="467544" y="1484784"/>
            <a:ext cx="18101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smtClean="0"/>
              <a:t>Always active:</a:t>
            </a:r>
            <a:endParaRPr lang="en-US" sz="2000" u="sng" dirty="0"/>
          </a:p>
        </p:txBody>
      </p:sp>
      <p:sp>
        <p:nvSpPr>
          <p:cNvPr id="14" name="Oval 13"/>
          <p:cNvSpPr/>
          <p:nvPr/>
        </p:nvSpPr>
        <p:spPr bwMode="auto">
          <a:xfrm>
            <a:off x="4427984" y="2766839"/>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dirty="0">
              <a:ln>
                <a:noFill/>
              </a:ln>
              <a:solidFill>
                <a:schemeClr val="tx1"/>
              </a:solidFill>
              <a:effectLst/>
              <a:latin typeface="Arial" charset="0"/>
              <a:ea typeface="ＭＳ Ｐゴシック" charset="0"/>
            </a:endParaRPr>
          </a:p>
        </p:txBody>
      </p:sp>
      <p:cxnSp>
        <p:nvCxnSpPr>
          <p:cNvPr id="16" name="Straight Arrow Connector 15"/>
          <p:cNvCxnSpPr/>
          <p:nvPr/>
        </p:nvCxnSpPr>
        <p:spPr bwMode="auto">
          <a:xfrm flipV="1">
            <a:off x="2760526" y="3067050"/>
            <a:ext cx="1595450" cy="2309812"/>
          </a:xfrm>
          <a:prstGeom prst="straightConnector1">
            <a:avLst/>
          </a:prstGeom>
          <a:ln>
            <a:solidFill>
              <a:srgbClr val="FF0000"/>
            </a:solidFill>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18" name="TextBox 17"/>
          <p:cNvSpPr txBox="1"/>
          <p:nvPr/>
        </p:nvSpPr>
        <p:spPr>
          <a:xfrm>
            <a:off x="480788" y="5271591"/>
            <a:ext cx="2291012" cy="461665"/>
          </a:xfrm>
          <a:prstGeom prst="rect">
            <a:avLst/>
          </a:prstGeom>
          <a:noFill/>
        </p:spPr>
        <p:txBody>
          <a:bodyPr wrap="none" rtlCol="0">
            <a:spAutoFit/>
          </a:bodyPr>
          <a:lstStyle/>
          <a:p>
            <a:r>
              <a:rPr lang="en-GB" sz="2400" dirty="0" smtClean="0">
                <a:solidFill>
                  <a:srgbClr val="FF0000"/>
                </a:solidFill>
              </a:rPr>
              <a:t>Operating point</a:t>
            </a:r>
            <a:endParaRPr lang="en-GB" sz="2400" dirty="0">
              <a:solidFill>
                <a:srgbClr val="FF0000"/>
              </a:solidFill>
            </a:endParaRPr>
          </a:p>
        </p:txBody>
      </p:sp>
      <p:sp>
        <p:nvSpPr>
          <p:cNvPr id="17"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2552170981"/>
      </p:ext>
    </p:extLst>
  </p:cSld>
  <p:clrMapOvr>
    <a:masterClrMapping/>
  </p:clrMapOvr>
  <mc:AlternateContent xmlns:mc="http://schemas.openxmlformats.org/markup-compatibility/2006" xmlns:p14="http://schemas.microsoft.com/office/powerpoint/2010/main">
    <mc:Choice Requires="p14">
      <p:transition spd="slow" p14:dur="2000" advTm="457"/>
    </mc:Choice>
    <mc:Fallback xmlns="">
      <p:transition spd="slow" advTm="45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533400"/>
            <a:ext cx="7772400" cy="1143000"/>
          </a:xfrm>
        </p:spPr>
        <p:txBody>
          <a:bodyPr/>
          <a:lstStyle/>
          <a:p>
            <a:pPr lvl="1">
              <a:defRPr/>
            </a:pPr>
            <a:r>
              <a:rPr lang="nb-NO" dirty="0"/>
              <a:t>Economic Plantwide Control</a:t>
            </a:r>
            <a:endParaRPr lang="nb-NO" dirty="0" smtClean="0">
              <a:cs typeface="+mj-cs"/>
            </a:endParaRPr>
          </a:p>
        </p:txBody>
      </p:sp>
      <p:graphicFrame>
        <p:nvGraphicFramePr>
          <p:cNvPr id="11269"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54301"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327397" y="1844824"/>
            <a:ext cx="8493075" cy="1938992"/>
          </a:xfrm>
          <a:prstGeom prst="rect">
            <a:avLst/>
          </a:prstGeom>
          <a:noFill/>
        </p:spPr>
        <p:txBody>
          <a:bodyPr wrap="square" rtlCol="0">
            <a:spAutoFit/>
          </a:bodyPr>
          <a:lstStyle/>
          <a:p>
            <a:endParaRPr lang="en-US" sz="2400" dirty="0" smtClean="0"/>
          </a:p>
          <a:p>
            <a:r>
              <a:rPr lang="en-US" sz="2400" dirty="0" smtClean="0"/>
              <a:t>Step 3:</a:t>
            </a:r>
            <a:endParaRPr lang="en-GB" sz="2400" dirty="0" smtClean="0"/>
          </a:p>
          <a:p>
            <a:r>
              <a:rPr lang="en-GB" sz="2400" b="1" dirty="0" smtClean="0"/>
              <a:t>Select primary (economic) controlled variables:</a:t>
            </a:r>
          </a:p>
          <a:p>
            <a:pPr marL="914400" lvl="1" indent="-457200">
              <a:buFont typeface="+mj-lt"/>
              <a:buAutoNum type="alphaLcParenR"/>
            </a:pPr>
            <a:r>
              <a:rPr lang="en-GB" sz="2400" dirty="0" smtClean="0"/>
              <a:t>Control the active constraints</a:t>
            </a:r>
          </a:p>
          <a:p>
            <a:pPr marL="914400" lvl="1" indent="-457200">
              <a:buFont typeface="+mj-lt"/>
              <a:buAutoNum type="alphaLcParenR"/>
            </a:pPr>
            <a:r>
              <a:rPr lang="en-GB" sz="2400" dirty="0" smtClean="0">
                <a:solidFill>
                  <a:schemeClr val="bg1">
                    <a:lumMod val="75000"/>
                  </a:schemeClr>
                </a:solidFill>
              </a:rPr>
              <a:t>Select the self-optimizing variables</a:t>
            </a:r>
          </a:p>
        </p:txBody>
      </p:sp>
      <p:sp>
        <p:nvSpPr>
          <p:cNvPr id="6"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3960819266"/>
      </p:ext>
    </p:extLst>
  </p:cSld>
  <p:clrMapOvr>
    <a:masterClrMapping/>
  </p:clrMapOvr>
  <mc:AlternateContent xmlns:mc="http://schemas.openxmlformats.org/markup-compatibility/2006" xmlns:p14="http://schemas.microsoft.com/office/powerpoint/2010/main">
    <mc:Choice Requires="p14">
      <p:transition spd="slow" p14:dur="2000" advTm="89327"/>
    </mc:Choice>
    <mc:Fallback xmlns="">
      <p:transition spd="slow" advTm="8932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lvl="1">
              <a:defRPr/>
            </a:pPr>
            <a:r>
              <a:rPr lang="nb-NO" dirty="0" smtClean="0">
                <a:cs typeface="+mj-cs"/>
              </a:rPr>
              <a:t>Step 3a:</a:t>
            </a:r>
          </a:p>
        </p:txBody>
      </p:sp>
      <p:sp>
        <p:nvSpPr>
          <p:cNvPr id="16388" name="TextBox 1"/>
          <p:cNvSpPr txBox="1">
            <a:spLocks noChangeArrowheads="1"/>
          </p:cNvSpPr>
          <p:nvPr/>
        </p:nvSpPr>
        <p:spPr bwMode="auto">
          <a:xfrm>
            <a:off x="467544" y="1660525"/>
            <a:ext cx="34339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smtClean="0"/>
              <a:t>An optimal </a:t>
            </a:r>
            <a:r>
              <a:rPr lang="en-US" sz="2000" u="sng" dirty="0"/>
              <a:t>operational </a:t>
            </a:r>
            <a:r>
              <a:rPr lang="en-US" sz="2000" u="sng" dirty="0" smtClean="0"/>
              <a:t>point:</a:t>
            </a:r>
            <a:endParaRPr lang="en-US" sz="2000" u="sng" dirty="0"/>
          </a:p>
        </p:txBody>
      </p:sp>
      <p:graphicFrame>
        <p:nvGraphicFramePr>
          <p:cNvPr id="16390" name="Object 2"/>
          <p:cNvGraphicFramePr>
            <a:graphicFrameLocks noChangeAspect="1"/>
          </p:cNvGraphicFramePr>
          <p:nvPr>
            <p:extLst>
              <p:ext uri="{D42A27DB-BD31-4B8C-83A1-F6EECF244321}">
                <p14:modId xmlns:p14="http://schemas.microsoft.com/office/powerpoint/2010/main" val="4228583511"/>
              </p:ext>
            </p:extLst>
          </p:nvPr>
        </p:nvGraphicFramePr>
        <p:xfrm>
          <a:off x="1133475" y="2205038"/>
          <a:ext cx="1979613" cy="690562"/>
        </p:xfrm>
        <a:graphic>
          <a:graphicData uri="http://schemas.openxmlformats.org/presentationml/2006/ole">
            <mc:AlternateContent xmlns:mc="http://schemas.openxmlformats.org/markup-compatibility/2006">
              <mc:Choice xmlns:v="urn:schemas-microsoft-com:vml" Requires="v">
                <p:oleObj spid="_x0000_s61547" name="Equation" r:id="rId4" imgW="1384200" imgH="482400" progId="Equation.DSMT4">
                  <p:embed/>
                </p:oleObj>
              </mc:Choice>
              <mc:Fallback>
                <p:oleObj name="Equation" r:id="rId4" imgW="1384200" imgH="482400" progId="Equation.DSMT4">
                  <p:embed/>
                  <p:pic>
                    <p:nvPicPr>
                      <p:cNvPr id="0" name=""/>
                      <p:cNvPicPr>
                        <a:picLocks noChangeAspect="1" noChangeArrowheads="1"/>
                      </p:cNvPicPr>
                      <p:nvPr/>
                    </p:nvPicPr>
                    <p:blipFill>
                      <a:blip r:embed="rId5"/>
                      <a:srcRect/>
                      <a:stretch>
                        <a:fillRect/>
                      </a:stretch>
                    </p:blipFill>
                    <p:spPr bwMode="auto">
                      <a:xfrm>
                        <a:off x="1133475" y="2205038"/>
                        <a:ext cx="19796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1" name="Object 4"/>
          <p:cNvGraphicFramePr>
            <a:graphicFrameLocks noChangeAspect="1"/>
          </p:cNvGraphicFramePr>
          <p:nvPr>
            <p:extLst>
              <p:ext uri="{D42A27DB-BD31-4B8C-83A1-F6EECF244321}">
                <p14:modId xmlns:p14="http://schemas.microsoft.com/office/powerpoint/2010/main" val="116487527"/>
              </p:ext>
            </p:extLst>
          </p:nvPr>
        </p:nvGraphicFramePr>
        <p:xfrm>
          <a:off x="1092200" y="3475136"/>
          <a:ext cx="1365250" cy="360363"/>
        </p:xfrm>
        <a:graphic>
          <a:graphicData uri="http://schemas.openxmlformats.org/presentationml/2006/ole">
            <mc:AlternateContent xmlns:mc="http://schemas.openxmlformats.org/markup-compatibility/2006">
              <mc:Choice xmlns:v="urn:schemas-microsoft-com:vml" Requires="v">
                <p:oleObj spid="_x0000_s61548" name="Equation" r:id="rId6" imgW="914400" imgH="241300" progId="Equation.DSMT4">
                  <p:embed/>
                </p:oleObj>
              </mc:Choice>
              <mc:Fallback>
                <p:oleObj name="Equation" r:id="rId6" imgW="9144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2200" y="3475136"/>
                        <a:ext cx="1365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2" name="TextBox 21"/>
          <p:cNvSpPr txBox="1">
            <a:spLocks noChangeArrowheads="1"/>
          </p:cNvSpPr>
          <p:nvPr/>
        </p:nvSpPr>
        <p:spPr bwMode="auto">
          <a:xfrm>
            <a:off x="569913" y="3011586"/>
            <a:ext cx="2263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a:t>Active constraints:</a:t>
            </a:r>
          </a:p>
        </p:txBody>
      </p:sp>
      <p:sp>
        <p:nvSpPr>
          <p:cNvPr id="16393" name="TextBox 22"/>
          <p:cNvSpPr txBox="1">
            <a:spLocks noChangeArrowheads="1"/>
          </p:cNvSpPr>
          <p:nvPr/>
        </p:nvSpPr>
        <p:spPr bwMode="auto">
          <a:xfrm>
            <a:off x="579438" y="4005064"/>
            <a:ext cx="2433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a:t>Steady-state DOFs:</a:t>
            </a:r>
          </a:p>
        </p:txBody>
      </p:sp>
      <p:graphicFrame>
        <p:nvGraphicFramePr>
          <p:cNvPr id="16394" name="Object 8"/>
          <p:cNvGraphicFramePr>
            <a:graphicFrameLocks noChangeAspect="1"/>
          </p:cNvGraphicFramePr>
          <p:nvPr>
            <p:extLst>
              <p:ext uri="{D42A27DB-BD31-4B8C-83A1-F6EECF244321}">
                <p14:modId xmlns:p14="http://schemas.microsoft.com/office/powerpoint/2010/main" val="3020993323"/>
              </p:ext>
            </p:extLst>
          </p:nvPr>
        </p:nvGraphicFramePr>
        <p:xfrm>
          <a:off x="1079500" y="4467026"/>
          <a:ext cx="1765300" cy="338138"/>
        </p:xfrm>
        <a:graphic>
          <a:graphicData uri="http://schemas.openxmlformats.org/presentationml/2006/ole">
            <mc:AlternateContent xmlns:mc="http://schemas.openxmlformats.org/markup-compatibility/2006">
              <mc:Choice xmlns:v="urn:schemas-microsoft-com:vml" Requires="v">
                <p:oleObj spid="_x0000_s61549" name="Equation" r:id="rId8" imgW="1193760" imgH="228600" progId="Equation.DSMT4">
                  <p:embed/>
                </p:oleObj>
              </mc:Choice>
              <mc:Fallback>
                <p:oleObj name="Equation" r:id="rId8" imgW="1193760" imgH="228600" progId="Equation.DSMT4">
                  <p:embed/>
                  <p:pic>
                    <p:nvPicPr>
                      <p:cNvPr id="0" name=""/>
                      <p:cNvPicPr>
                        <a:picLocks noChangeAspect="1" noChangeArrowheads="1"/>
                      </p:cNvPicPr>
                      <p:nvPr/>
                    </p:nvPicPr>
                    <p:blipFill>
                      <a:blip r:embed="rId9"/>
                      <a:srcRect/>
                      <a:stretch>
                        <a:fillRect/>
                      </a:stretch>
                    </p:blipFill>
                    <p:spPr bwMode="auto">
                      <a:xfrm>
                        <a:off x="1079500" y="4467026"/>
                        <a:ext cx="1765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5" name="Object 9"/>
          <p:cNvGraphicFramePr>
            <a:graphicFrameLocks noChangeAspect="1"/>
          </p:cNvGraphicFramePr>
          <p:nvPr>
            <p:extLst>
              <p:ext uri="{D42A27DB-BD31-4B8C-83A1-F6EECF244321}">
                <p14:modId xmlns:p14="http://schemas.microsoft.com/office/powerpoint/2010/main" val="3629835311"/>
              </p:ext>
            </p:extLst>
          </p:nvPr>
        </p:nvGraphicFramePr>
        <p:xfrm>
          <a:off x="1032371" y="5385593"/>
          <a:ext cx="3816350" cy="347663"/>
        </p:xfrm>
        <a:graphic>
          <a:graphicData uri="http://schemas.openxmlformats.org/presentationml/2006/ole">
            <mc:AlternateContent xmlns:mc="http://schemas.openxmlformats.org/markup-compatibility/2006">
              <mc:Choice xmlns:v="urn:schemas-microsoft-com:vml" Requires="v">
                <p:oleObj spid="_x0000_s61550" name="Equation" r:id="rId10" imgW="2654280" imgH="241200" progId="Equation.DSMT4">
                  <p:embed/>
                </p:oleObj>
              </mc:Choice>
              <mc:Fallback>
                <p:oleObj name="Equation" r:id="rId10" imgW="2654280" imgH="241200" progId="Equation.DSMT4">
                  <p:embed/>
                  <p:pic>
                    <p:nvPicPr>
                      <p:cNvPr id="0" name=""/>
                      <p:cNvPicPr>
                        <a:picLocks noChangeAspect="1" noChangeArrowheads="1"/>
                      </p:cNvPicPr>
                      <p:nvPr/>
                    </p:nvPicPr>
                    <p:blipFill>
                      <a:blip r:embed="rId11"/>
                      <a:srcRect/>
                      <a:stretch>
                        <a:fillRect/>
                      </a:stretch>
                    </p:blipFill>
                    <p:spPr bwMode="auto">
                      <a:xfrm>
                        <a:off x="1032371" y="5385593"/>
                        <a:ext cx="38163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6" name="TextBox 24"/>
          <p:cNvSpPr txBox="1">
            <a:spLocks noChangeArrowheads="1"/>
          </p:cNvSpPr>
          <p:nvPr/>
        </p:nvSpPr>
        <p:spPr bwMode="auto">
          <a:xfrm>
            <a:off x="552946" y="4956968"/>
            <a:ext cx="488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a:t>Active constraints pairings (</a:t>
            </a:r>
            <a:r>
              <a:rPr lang="en-US" sz="2000" i="1" u="sng" dirty="0">
                <a:solidFill>
                  <a:srgbClr val="00B050"/>
                </a:solidFill>
              </a:rPr>
              <a:t>input</a:t>
            </a:r>
            <a:r>
              <a:rPr lang="en-US" sz="2000" i="1" u="sng" dirty="0"/>
              <a:t>, </a:t>
            </a:r>
            <a:r>
              <a:rPr lang="en-US" sz="2000" i="1" u="sng" dirty="0">
                <a:solidFill>
                  <a:srgbClr val="0033CC"/>
                </a:solidFill>
              </a:rPr>
              <a:t>output</a:t>
            </a:r>
            <a:r>
              <a:rPr lang="en-US" sz="2000" u="sng" dirty="0"/>
              <a:t>):</a:t>
            </a:r>
          </a:p>
        </p:txBody>
      </p:sp>
      <p:graphicFrame>
        <p:nvGraphicFramePr>
          <p:cNvPr id="2" name="Object 1"/>
          <p:cNvGraphicFramePr>
            <a:graphicFrameLocks noChangeAspect="1"/>
          </p:cNvGraphicFramePr>
          <p:nvPr>
            <p:extLst>
              <p:ext uri="{D42A27DB-BD31-4B8C-83A1-F6EECF244321}">
                <p14:modId xmlns:p14="http://schemas.microsoft.com/office/powerpoint/2010/main" val="4212241724"/>
              </p:ext>
            </p:extLst>
          </p:nvPr>
        </p:nvGraphicFramePr>
        <p:xfrm>
          <a:off x="3132138" y="490538"/>
          <a:ext cx="5910262" cy="4945062"/>
        </p:xfrm>
        <a:graphic>
          <a:graphicData uri="http://schemas.openxmlformats.org/presentationml/2006/ole">
            <mc:AlternateContent xmlns:mc="http://schemas.openxmlformats.org/markup-compatibility/2006">
              <mc:Choice xmlns:v="urn:schemas-microsoft-com:vml" Requires="v">
                <p:oleObj spid="_x0000_s61551" name="Visio" r:id="rId12" imgW="5899052" imgH="4927473" progId="Visio.Drawing.15">
                  <p:embed/>
                </p:oleObj>
              </mc:Choice>
              <mc:Fallback>
                <p:oleObj name="Visio" r:id="rId12" imgW="5899052" imgH="4927473" progId="Visio.Drawing.15">
                  <p:embed/>
                  <p:pic>
                    <p:nvPicPr>
                      <p:cNvPr id="0" name=""/>
                      <p:cNvPicPr>
                        <a:picLocks noChangeAspect="1" noChangeArrowheads="1"/>
                      </p:cNvPicPr>
                      <p:nvPr/>
                    </p:nvPicPr>
                    <p:blipFill>
                      <a:blip r:embed="rId13"/>
                      <a:srcRect/>
                      <a:stretch>
                        <a:fillRect/>
                      </a:stretch>
                    </p:blipFill>
                    <p:spPr bwMode="auto">
                      <a:xfrm>
                        <a:off x="3132138" y="490538"/>
                        <a:ext cx="5910262"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2061707885"/>
      </p:ext>
    </p:extLst>
  </p:cSld>
  <p:clrMapOvr>
    <a:masterClrMapping/>
  </p:clrMapOvr>
  <mc:AlternateContent xmlns:mc="http://schemas.openxmlformats.org/markup-compatibility/2006" xmlns:p14="http://schemas.microsoft.com/office/powerpoint/2010/main">
    <mc:Choice Requires="p14">
      <p:transition spd="slow" p14:dur="2000" advTm="1003"/>
    </mc:Choice>
    <mc:Fallback xmlns="">
      <p:transition spd="slow" advTm="100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533400"/>
            <a:ext cx="7772400" cy="1143000"/>
          </a:xfrm>
        </p:spPr>
        <p:txBody>
          <a:bodyPr/>
          <a:lstStyle/>
          <a:p>
            <a:pPr lvl="1">
              <a:defRPr/>
            </a:pPr>
            <a:r>
              <a:rPr lang="nb-NO" dirty="0"/>
              <a:t>Economic Plantwide Control</a:t>
            </a:r>
            <a:endParaRPr lang="nb-NO" dirty="0" smtClean="0">
              <a:cs typeface="+mj-cs"/>
            </a:endParaRPr>
          </a:p>
        </p:txBody>
      </p:sp>
      <p:graphicFrame>
        <p:nvGraphicFramePr>
          <p:cNvPr id="11269"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72718"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327397" y="1844824"/>
            <a:ext cx="8493075" cy="1938992"/>
          </a:xfrm>
          <a:prstGeom prst="rect">
            <a:avLst/>
          </a:prstGeom>
          <a:noFill/>
        </p:spPr>
        <p:txBody>
          <a:bodyPr wrap="square" rtlCol="0">
            <a:spAutoFit/>
          </a:bodyPr>
          <a:lstStyle/>
          <a:p>
            <a:endParaRPr lang="en-US" sz="2400" dirty="0" smtClean="0"/>
          </a:p>
          <a:p>
            <a:r>
              <a:rPr lang="en-US" sz="2400" dirty="0" smtClean="0"/>
              <a:t>Step 3:</a:t>
            </a:r>
            <a:endParaRPr lang="en-GB" sz="2400" dirty="0" smtClean="0"/>
          </a:p>
          <a:p>
            <a:r>
              <a:rPr lang="en-GB" sz="2400" b="1" dirty="0" smtClean="0"/>
              <a:t>Select primary (economic) controlled variables:</a:t>
            </a:r>
          </a:p>
          <a:p>
            <a:pPr marL="914400" lvl="1" indent="-457200">
              <a:buFont typeface="+mj-lt"/>
              <a:buAutoNum type="alphaLcParenR"/>
            </a:pPr>
            <a:r>
              <a:rPr lang="en-GB" sz="2400" dirty="0" smtClean="0">
                <a:solidFill>
                  <a:schemeClr val="bg1">
                    <a:lumMod val="75000"/>
                  </a:schemeClr>
                </a:solidFill>
              </a:rPr>
              <a:t>Control the active constraints</a:t>
            </a:r>
          </a:p>
          <a:p>
            <a:pPr marL="914400" lvl="1" indent="-457200">
              <a:buFont typeface="+mj-lt"/>
              <a:buAutoNum type="alphaLcParenR"/>
            </a:pPr>
            <a:r>
              <a:rPr lang="en-GB" sz="2400" dirty="0" smtClean="0"/>
              <a:t>Select the self-optimizing variables</a:t>
            </a:r>
          </a:p>
        </p:txBody>
      </p:sp>
      <p:sp>
        <p:nvSpPr>
          <p:cNvPr id="6"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3619601854"/>
      </p:ext>
    </p:extLst>
  </p:cSld>
  <p:clrMapOvr>
    <a:masterClrMapping/>
  </p:clrMapOvr>
  <mc:AlternateContent xmlns:mc="http://schemas.openxmlformats.org/markup-compatibility/2006" xmlns:p14="http://schemas.microsoft.com/office/powerpoint/2010/main">
    <mc:Choice Requires="p14">
      <p:transition spd="slow" p14:dur="2000" advTm="89327"/>
    </mc:Choice>
    <mc:Fallback xmlns="">
      <p:transition spd="slow" advTm="8932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lvl="1">
              <a:defRPr/>
            </a:pPr>
            <a:r>
              <a:rPr lang="nb-NO" dirty="0" smtClean="0"/>
              <a:t>Self-optimizing CVs</a:t>
            </a:r>
            <a:endParaRPr lang="nb-NO" dirty="0" smtClean="0">
              <a:cs typeface="+mj-cs"/>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5197" y="1988840"/>
            <a:ext cx="5265555" cy="308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0"/>
          <p:cNvSpPr>
            <a:spLocks noChangeArrowheads="1"/>
          </p:cNvSpPr>
          <p:nvPr/>
        </p:nvSpPr>
        <p:spPr bwMode="auto">
          <a:xfrm>
            <a:off x="611188" y="5013325"/>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dirty="0"/>
              <a:t>Feedback implementation of optimal operation with separate layers for optimization (RTO) and control</a:t>
            </a:r>
          </a:p>
        </p:txBody>
      </p:sp>
      <p:graphicFrame>
        <p:nvGraphicFramePr>
          <p:cNvPr id="7174" name="Object 11"/>
          <p:cNvGraphicFramePr>
            <a:graphicFrameLocks noChangeAspect="1"/>
          </p:cNvGraphicFramePr>
          <p:nvPr>
            <p:extLst>
              <p:ext uri="{D42A27DB-BD31-4B8C-83A1-F6EECF244321}">
                <p14:modId xmlns:p14="http://schemas.microsoft.com/office/powerpoint/2010/main" val="1314784577"/>
              </p:ext>
            </p:extLst>
          </p:nvPr>
        </p:nvGraphicFramePr>
        <p:xfrm>
          <a:off x="5940425" y="2503488"/>
          <a:ext cx="2751138" cy="917575"/>
        </p:xfrm>
        <a:graphic>
          <a:graphicData uri="http://schemas.openxmlformats.org/presentationml/2006/ole">
            <mc:AlternateContent xmlns:mc="http://schemas.openxmlformats.org/markup-compatibility/2006">
              <mc:Choice xmlns:v="urn:schemas-microsoft-com:vml" Requires="v">
                <p:oleObj spid="_x0000_s63537" name="Equation" r:id="rId5" imgW="1447560" imgH="482400" progId="Equation.DSMT4">
                  <p:embed/>
                </p:oleObj>
              </mc:Choice>
              <mc:Fallback>
                <p:oleObj name="Equation" r:id="rId5" imgW="1447560" imgH="482400" progId="Equation.DSMT4">
                  <p:embed/>
                  <p:pic>
                    <p:nvPicPr>
                      <p:cNvPr id="0" name=""/>
                      <p:cNvPicPr>
                        <a:picLocks noChangeAspect="1" noChangeArrowheads="1"/>
                      </p:cNvPicPr>
                      <p:nvPr/>
                    </p:nvPicPr>
                    <p:blipFill>
                      <a:blip r:embed="rId6"/>
                      <a:srcRect/>
                      <a:stretch>
                        <a:fillRect/>
                      </a:stretch>
                    </p:blipFill>
                    <p:spPr bwMode="auto">
                      <a:xfrm>
                        <a:off x="5940425" y="2503488"/>
                        <a:ext cx="275113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5" name="TextBox 12"/>
          <p:cNvSpPr txBox="1">
            <a:spLocks noChangeArrowheads="1"/>
          </p:cNvSpPr>
          <p:nvPr/>
        </p:nvSpPr>
        <p:spPr bwMode="auto">
          <a:xfrm>
            <a:off x="5867400" y="1916113"/>
            <a:ext cx="2533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400" dirty="0"/>
              <a:t>Linearized model</a:t>
            </a:r>
          </a:p>
        </p:txBody>
      </p:sp>
      <p:cxnSp>
        <p:nvCxnSpPr>
          <p:cNvPr id="15" name="Straight Connector 14"/>
          <p:cNvCxnSpPr/>
          <p:nvPr/>
        </p:nvCxnSpPr>
        <p:spPr bwMode="auto">
          <a:xfrm>
            <a:off x="5940425" y="2349500"/>
            <a:ext cx="238918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2"/>
          <p:cNvSpPr txBox="1">
            <a:spLocks noChangeArrowheads="1"/>
          </p:cNvSpPr>
          <p:nvPr/>
        </p:nvSpPr>
        <p:spPr bwMode="auto">
          <a:xfrm>
            <a:off x="5991741" y="4191471"/>
            <a:ext cx="232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400" u="sng" dirty="0" smtClean="0"/>
              <a:t>Setpoint control</a:t>
            </a:r>
          </a:p>
        </p:txBody>
      </p:sp>
      <p:graphicFrame>
        <p:nvGraphicFramePr>
          <p:cNvPr id="2" name="Object 1"/>
          <p:cNvGraphicFramePr>
            <a:graphicFrameLocks noChangeAspect="1"/>
          </p:cNvGraphicFramePr>
          <p:nvPr>
            <p:extLst>
              <p:ext uri="{D42A27DB-BD31-4B8C-83A1-F6EECF244321}">
                <p14:modId xmlns:p14="http://schemas.microsoft.com/office/powerpoint/2010/main" val="1622954861"/>
              </p:ext>
            </p:extLst>
          </p:nvPr>
        </p:nvGraphicFramePr>
        <p:xfrm>
          <a:off x="6065515" y="4653136"/>
          <a:ext cx="2027237" cy="434975"/>
        </p:xfrm>
        <a:graphic>
          <a:graphicData uri="http://schemas.openxmlformats.org/presentationml/2006/ole">
            <mc:AlternateContent xmlns:mc="http://schemas.openxmlformats.org/markup-compatibility/2006">
              <mc:Choice xmlns:v="urn:schemas-microsoft-com:vml" Requires="v">
                <p:oleObj spid="_x0000_s63538" name="Equation" r:id="rId7" imgW="1066680" imgH="228600" progId="Equation.DSMT4">
                  <p:embed/>
                </p:oleObj>
              </mc:Choice>
              <mc:Fallback>
                <p:oleObj name="Equation" r:id="rId7" imgW="1066680" imgH="228600" progId="Equation.DSMT4">
                  <p:embed/>
                  <p:pic>
                    <p:nvPicPr>
                      <p:cNvPr id="0" name=""/>
                      <p:cNvPicPr>
                        <a:picLocks noChangeAspect="1" noChangeArrowheads="1"/>
                      </p:cNvPicPr>
                      <p:nvPr/>
                    </p:nvPicPr>
                    <p:blipFill>
                      <a:blip r:embed="rId8"/>
                      <a:srcRect/>
                      <a:stretch>
                        <a:fillRect/>
                      </a:stretch>
                    </p:blipFill>
                    <p:spPr bwMode="auto">
                      <a:xfrm>
                        <a:off x="6065515" y="4653136"/>
                        <a:ext cx="20272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1446068693"/>
      </p:ext>
    </p:extLst>
  </p:cSld>
  <p:clrMapOvr>
    <a:masterClrMapping/>
  </p:clrMapOvr>
  <mc:AlternateContent xmlns:mc="http://schemas.openxmlformats.org/markup-compatibility/2006" xmlns:p14="http://schemas.microsoft.com/office/powerpoint/2010/main">
    <mc:Choice Requires="p14">
      <p:transition spd="slow" p14:dur="2000" advTm="54445"/>
    </mc:Choice>
    <mc:Fallback xmlns="">
      <p:transition spd="slow" advTm="54445"/>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lvl="1">
              <a:defRPr/>
            </a:pPr>
            <a:r>
              <a:rPr lang="en-US" sz="3600" dirty="0" smtClean="0">
                <a:cs typeface="+mj-cs"/>
              </a:rPr>
              <a:t>Available measurements</a:t>
            </a:r>
            <a:endParaRPr lang="en-US" dirty="0" smtClean="0">
              <a:cs typeface="+mj-cs"/>
            </a:endParaRPr>
          </a:p>
        </p:txBody>
      </p:sp>
      <p:sp>
        <p:nvSpPr>
          <p:cNvPr id="14340" name="TextBox 1"/>
          <p:cNvSpPr txBox="1">
            <a:spLocks noChangeArrowheads="1"/>
          </p:cNvSpPr>
          <p:nvPr/>
        </p:nvSpPr>
        <p:spPr bwMode="auto">
          <a:xfrm>
            <a:off x="179512" y="1916832"/>
            <a:ext cx="35734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a:t>Candidate </a:t>
            </a:r>
            <a:r>
              <a:rPr lang="en-US" sz="2000" u="sng" dirty="0" smtClean="0"/>
              <a:t>measurements (</a:t>
            </a:r>
            <a:r>
              <a:rPr lang="en-US" sz="2000" b="1" u="sng" dirty="0" smtClean="0"/>
              <a:t>y)</a:t>
            </a:r>
            <a:r>
              <a:rPr lang="en-US" sz="2000" u="sng" dirty="0" smtClean="0"/>
              <a:t>:</a:t>
            </a:r>
            <a:endParaRPr lang="en-US" sz="2000" u="sng" dirty="0"/>
          </a:p>
        </p:txBody>
      </p:sp>
      <p:graphicFrame>
        <p:nvGraphicFramePr>
          <p:cNvPr id="14341"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75826"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3" name="TextBox 19"/>
          <p:cNvSpPr txBox="1">
            <a:spLocks noChangeArrowheads="1"/>
          </p:cNvSpPr>
          <p:nvPr/>
        </p:nvSpPr>
        <p:spPr bwMode="auto">
          <a:xfrm>
            <a:off x="235645" y="4555083"/>
            <a:ext cx="4624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1600" dirty="0"/>
              <a:t>Column and reactor temperatures (</a:t>
            </a:r>
            <a:r>
              <a:rPr lang="en-US" sz="1600" i="1" dirty="0"/>
              <a:t>noise ± 1 K</a:t>
            </a:r>
            <a:r>
              <a:rPr lang="en-US" sz="1600" dirty="0"/>
              <a:t>):</a:t>
            </a:r>
          </a:p>
        </p:txBody>
      </p:sp>
      <p:sp>
        <p:nvSpPr>
          <p:cNvPr id="14344" name="TextBox 23"/>
          <p:cNvSpPr txBox="1">
            <a:spLocks noChangeArrowheads="1"/>
          </p:cNvSpPr>
          <p:nvPr/>
        </p:nvSpPr>
        <p:spPr bwMode="auto">
          <a:xfrm>
            <a:off x="195189" y="3137991"/>
            <a:ext cx="25811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1600" dirty="0">
                <a:solidFill>
                  <a:srgbClr val="0033CC"/>
                </a:solidFill>
              </a:rPr>
              <a:t>Input flows </a:t>
            </a:r>
            <a:r>
              <a:rPr lang="en-US" sz="1600" dirty="0"/>
              <a:t>(</a:t>
            </a:r>
            <a:r>
              <a:rPr lang="en-US" sz="1600" i="1" dirty="0"/>
              <a:t>noise </a:t>
            </a:r>
            <a:r>
              <a:rPr lang="en-US" sz="1600" i="1" dirty="0" smtClean="0"/>
              <a:t>±10%):</a:t>
            </a:r>
            <a:endParaRPr lang="en-US" sz="1600" i="1" dirty="0"/>
          </a:p>
        </p:txBody>
      </p:sp>
      <p:graphicFrame>
        <p:nvGraphicFramePr>
          <p:cNvPr id="14345" name="Object 6"/>
          <p:cNvGraphicFramePr>
            <a:graphicFrameLocks noChangeAspect="1"/>
          </p:cNvGraphicFramePr>
          <p:nvPr>
            <p:extLst>
              <p:ext uri="{D42A27DB-BD31-4B8C-83A1-F6EECF244321}">
                <p14:modId xmlns:p14="http://schemas.microsoft.com/office/powerpoint/2010/main" val="3175917843"/>
              </p:ext>
            </p:extLst>
          </p:nvPr>
        </p:nvGraphicFramePr>
        <p:xfrm>
          <a:off x="592832" y="4959895"/>
          <a:ext cx="2690813" cy="341313"/>
        </p:xfrm>
        <a:graphic>
          <a:graphicData uri="http://schemas.openxmlformats.org/presentationml/2006/ole">
            <mc:AlternateContent xmlns:mc="http://schemas.openxmlformats.org/markup-compatibility/2006">
              <mc:Choice xmlns:v="urn:schemas-microsoft-com:vml" Requires="v">
                <p:oleObj spid="_x0000_s75827" name="Equation" r:id="rId6" imgW="1803240" imgH="228600" progId="Equation.DSMT4">
                  <p:embed/>
                </p:oleObj>
              </mc:Choice>
              <mc:Fallback>
                <p:oleObj name="Equation" r:id="rId6" imgW="1803240" imgH="228600" progId="Equation.DSMT4">
                  <p:embed/>
                  <p:pic>
                    <p:nvPicPr>
                      <p:cNvPr id="0" name=""/>
                      <p:cNvPicPr>
                        <a:picLocks noChangeAspect="1" noChangeArrowheads="1"/>
                      </p:cNvPicPr>
                      <p:nvPr/>
                    </p:nvPicPr>
                    <p:blipFill>
                      <a:blip r:embed="rId7"/>
                      <a:srcRect/>
                      <a:stretch>
                        <a:fillRect/>
                      </a:stretch>
                    </p:blipFill>
                    <p:spPr bwMode="auto">
                      <a:xfrm>
                        <a:off x="592832" y="4959895"/>
                        <a:ext cx="26908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6" name="Object 7"/>
          <p:cNvGraphicFramePr>
            <a:graphicFrameLocks noChangeAspect="1"/>
          </p:cNvGraphicFramePr>
          <p:nvPr>
            <p:extLst>
              <p:ext uri="{D42A27DB-BD31-4B8C-83A1-F6EECF244321}">
                <p14:modId xmlns:p14="http://schemas.microsoft.com/office/powerpoint/2010/main" val="2868418894"/>
              </p:ext>
            </p:extLst>
          </p:nvPr>
        </p:nvGraphicFramePr>
        <p:xfrm>
          <a:off x="830263" y="3582988"/>
          <a:ext cx="1952625" cy="341312"/>
        </p:xfrm>
        <a:graphic>
          <a:graphicData uri="http://schemas.openxmlformats.org/presentationml/2006/ole">
            <mc:AlternateContent xmlns:mc="http://schemas.openxmlformats.org/markup-compatibility/2006">
              <mc:Choice xmlns:v="urn:schemas-microsoft-com:vml" Requires="v">
                <p:oleObj spid="_x0000_s75828" name="Equation" r:id="rId8" imgW="1307880" imgH="228600" progId="Equation.DSMT4">
                  <p:embed/>
                </p:oleObj>
              </mc:Choice>
              <mc:Fallback>
                <p:oleObj name="Equation" r:id="rId8" imgW="1307880" imgH="228600" progId="Equation.DSMT4">
                  <p:embed/>
                  <p:pic>
                    <p:nvPicPr>
                      <p:cNvPr id="0" name=""/>
                      <p:cNvPicPr>
                        <a:picLocks noChangeAspect="1" noChangeArrowheads="1"/>
                      </p:cNvPicPr>
                      <p:nvPr/>
                    </p:nvPicPr>
                    <p:blipFill>
                      <a:blip r:embed="rId9"/>
                      <a:srcRect/>
                      <a:stretch>
                        <a:fillRect/>
                      </a:stretch>
                    </p:blipFill>
                    <p:spPr bwMode="auto">
                      <a:xfrm>
                        <a:off x="830263" y="3582988"/>
                        <a:ext cx="19526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7" name="TextBox 16"/>
          <p:cNvSpPr txBox="1">
            <a:spLocks noChangeArrowheads="1"/>
          </p:cNvSpPr>
          <p:nvPr/>
        </p:nvSpPr>
        <p:spPr bwMode="auto">
          <a:xfrm>
            <a:off x="248345" y="3912145"/>
            <a:ext cx="3116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1600" dirty="0">
                <a:solidFill>
                  <a:srgbClr val="00B050"/>
                </a:solidFill>
              </a:rPr>
              <a:t>Reactor level </a:t>
            </a:r>
            <a:r>
              <a:rPr lang="en-US" sz="1600" dirty="0"/>
              <a:t>(</a:t>
            </a:r>
            <a:r>
              <a:rPr lang="en-US" sz="1600" i="1" dirty="0"/>
              <a:t>noise ±100 mol</a:t>
            </a:r>
            <a:r>
              <a:rPr lang="en-US" sz="1600" dirty="0"/>
              <a:t>):</a:t>
            </a:r>
          </a:p>
        </p:txBody>
      </p:sp>
      <p:graphicFrame>
        <p:nvGraphicFramePr>
          <p:cNvPr id="14348" name="Object 17"/>
          <p:cNvGraphicFramePr>
            <a:graphicFrameLocks noChangeAspect="1"/>
          </p:cNvGraphicFramePr>
          <p:nvPr>
            <p:extLst>
              <p:ext uri="{D42A27DB-BD31-4B8C-83A1-F6EECF244321}">
                <p14:modId xmlns:p14="http://schemas.microsoft.com/office/powerpoint/2010/main" val="1043245566"/>
              </p:ext>
            </p:extLst>
          </p:nvPr>
        </p:nvGraphicFramePr>
        <p:xfrm>
          <a:off x="1631057" y="4251870"/>
          <a:ext cx="379413" cy="341313"/>
        </p:xfrm>
        <a:graphic>
          <a:graphicData uri="http://schemas.openxmlformats.org/presentationml/2006/ole">
            <mc:AlternateContent xmlns:mc="http://schemas.openxmlformats.org/markup-compatibility/2006">
              <mc:Choice xmlns:v="urn:schemas-microsoft-com:vml" Requires="v">
                <p:oleObj spid="_x0000_s75829" name="Equation" r:id="rId10" imgW="253800" imgH="228600" progId="Equation.DSMT4">
                  <p:embed/>
                </p:oleObj>
              </mc:Choice>
              <mc:Fallback>
                <p:oleObj name="Equation" r:id="rId10" imgW="253800" imgH="228600" progId="Equation.DSMT4">
                  <p:embed/>
                  <p:pic>
                    <p:nvPicPr>
                      <p:cNvPr id="0" name=""/>
                      <p:cNvPicPr>
                        <a:picLocks noChangeAspect="1" noChangeArrowheads="1"/>
                      </p:cNvPicPr>
                      <p:nvPr/>
                    </p:nvPicPr>
                    <p:blipFill>
                      <a:blip r:embed="rId11"/>
                      <a:srcRect/>
                      <a:stretch>
                        <a:fillRect/>
                      </a:stretch>
                    </p:blipFill>
                    <p:spPr bwMode="auto">
                      <a:xfrm>
                        <a:off x="1631057" y="4251870"/>
                        <a:ext cx="3794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9" name="TextBox 18"/>
          <p:cNvSpPr txBox="1">
            <a:spLocks noChangeArrowheads="1"/>
          </p:cNvSpPr>
          <p:nvPr/>
        </p:nvSpPr>
        <p:spPr bwMode="auto">
          <a:xfrm>
            <a:off x="235645" y="2467520"/>
            <a:ext cx="28296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1600" dirty="0">
                <a:solidFill>
                  <a:srgbClr val="FF0000"/>
                </a:solidFill>
              </a:rPr>
              <a:t>Compositions</a:t>
            </a:r>
            <a:r>
              <a:rPr lang="en-US" sz="1600" dirty="0"/>
              <a:t> (</a:t>
            </a:r>
            <a:r>
              <a:rPr lang="en-US" sz="1600" i="1" dirty="0"/>
              <a:t>noise </a:t>
            </a:r>
            <a:r>
              <a:rPr lang="en-US" sz="1600" i="1" dirty="0" smtClean="0"/>
              <a:t>±0.01</a:t>
            </a:r>
            <a:r>
              <a:rPr lang="en-US" sz="1600" dirty="0" smtClean="0"/>
              <a:t>):</a:t>
            </a:r>
            <a:endParaRPr lang="en-US" sz="1600" dirty="0"/>
          </a:p>
        </p:txBody>
      </p:sp>
      <p:graphicFrame>
        <p:nvGraphicFramePr>
          <p:cNvPr id="14350" name="Object 20"/>
          <p:cNvGraphicFramePr>
            <a:graphicFrameLocks noChangeAspect="1"/>
          </p:cNvGraphicFramePr>
          <p:nvPr>
            <p:extLst>
              <p:ext uri="{D42A27DB-BD31-4B8C-83A1-F6EECF244321}">
                <p14:modId xmlns:p14="http://schemas.microsoft.com/office/powerpoint/2010/main" val="3272476664"/>
              </p:ext>
            </p:extLst>
          </p:nvPr>
        </p:nvGraphicFramePr>
        <p:xfrm>
          <a:off x="1181795" y="2754858"/>
          <a:ext cx="1327150" cy="360362"/>
        </p:xfrm>
        <a:graphic>
          <a:graphicData uri="http://schemas.openxmlformats.org/presentationml/2006/ole">
            <mc:AlternateContent xmlns:mc="http://schemas.openxmlformats.org/markup-compatibility/2006">
              <mc:Choice xmlns:v="urn:schemas-microsoft-com:vml" Requires="v">
                <p:oleObj spid="_x0000_s75830" name="Equation" r:id="rId12" imgW="888840" imgH="241200" progId="Equation.DSMT4">
                  <p:embed/>
                </p:oleObj>
              </mc:Choice>
              <mc:Fallback>
                <p:oleObj name="Equation" r:id="rId12" imgW="888840" imgH="241200" progId="Equation.DSMT4">
                  <p:embed/>
                  <p:pic>
                    <p:nvPicPr>
                      <p:cNvPr id="0" name=""/>
                      <p:cNvPicPr>
                        <a:picLocks noChangeAspect="1" noChangeArrowheads="1"/>
                      </p:cNvPicPr>
                      <p:nvPr/>
                    </p:nvPicPr>
                    <p:blipFill>
                      <a:blip r:embed="rId13"/>
                      <a:srcRect/>
                      <a:stretch>
                        <a:fillRect/>
                      </a:stretch>
                    </p:blipFill>
                    <p:spPr bwMode="auto">
                      <a:xfrm>
                        <a:off x="1181795" y="2754858"/>
                        <a:ext cx="13271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86263632"/>
              </p:ext>
            </p:extLst>
          </p:nvPr>
        </p:nvGraphicFramePr>
        <p:xfrm>
          <a:off x="3132138" y="487363"/>
          <a:ext cx="5934075" cy="4957762"/>
        </p:xfrm>
        <a:graphic>
          <a:graphicData uri="http://schemas.openxmlformats.org/presentationml/2006/ole">
            <mc:AlternateContent xmlns:mc="http://schemas.openxmlformats.org/markup-compatibility/2006">
              <mc:Choice xmlns:v="urn:schemas-microsoft-com:vml" Requires="v">
                <p:oleObj spid="_x0000_s75831" name="Visio" r:id="rId14" imgW="5899052" imgH="4927473" progId="Visio.Drawing.15">
                  <p:embed/>
                </p:oleObj>
              </mc:Choice>
              <mc:Fallback>
                <p:oleObj name="Visio" r:id="rId14" imgW="5899052" imgH="4927473" progId="Visio.Drawing.15">
                  <p:embed/>
                  <p:pic>
                    <p:nvPicPr>
                      <p:cNvPr id="0" name=""/>
                      <p:cNvPicPr>
                        <a:picLocks noChangeAspect="1" noChangeArrowheads="1"/>
                      </p:cNvPicPr>
                      <p:nvPr/>
                    </p:nvPicPr>
                    <p:blipFill>
                      <a:blip r:embed="rId15"/>
                      <a:srcRect/>
                      <a:stretch>
                        <a:fillRect/>
                      </a:stretch>
                    </p:blipFill>
                    <p:spPr bwMode="auto">
                      <a:xfrm>
                        <a:off x="3132138" y="487363"/>
                        <a:ext cx="5934075"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823846522"/>
      </p:ext>
    </p:extLst>
  </p:cSld>
  <p:clrMapOvr>
    <a:masterClrMapping/>
  </p:clrMapOvr>
  <mc:AlternateContent xmlns:mc="http://schemas.openxmlformats.org/markup-compatibility/2006" xmlns:p14="http://schemas.microsoft.com/office/powerpoint/2010/main">
    <mc:Choice Requires="p14">
      <p:transition spd="slow" p14:dur="2000" advTm="370"/>
    </mc:Choice>
    <mc:Fallback xmlns="">
      <p:transition spd="slow" advTm="37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nb-NO" dirty="0" smtClean="0">
                <a:cs typeface="+mj-cs"/>
              </a:rPr>
              <a:t>Self-optimizing </a:t>
            </a:r>
            <a:r>
              <a:rPr lang="nb-NO" dirty="0" smtClean="0">
                <a:cs typeface="+mj-cs"/>
              </a:rPr>
              <a:t>CV’s selection</a:t>
            </a:r>
          </a:p>
        </p:txBody>
      </p:sp>
      <p:sp>
        <p:nvSpPr>
          <p:cNvPr id="3" name="Content Placeholder 2"/>
          <p:cNvSpPr>
            <a:spLocks noGrp="1"/>
          </p:cNvSpPr>
          <p:nvPr>
            <p:ph idx="1"/>
          </p:nvPr>
        </p:nvSpPr>
        <p:spPr>
          <a:xfrm>
            <a:off x="546100" y="1971675"/>
            <a:ext cx="7772400" cy="4265637"/>
          </a:xfrm>
        </p:spPr>
        <p:txBody>
          <a:bodyPr/>
          <a:lstStyle/>
          <a:p>
            <a:r>
              <a:rPr lang="en-US" dirty="0" smtClean="0"/>
              <a:t>Combination of measurements based on </a:t>
            </a:r>
            <a:r>
              <a:rPr lang="en-US" dirty="0" err="1" smtClean="0"/>
              <a:t>Nullspace</a:t>
            </a:r>
            <a:r>
              <a:rPr lang="en-US" dirty="0" smtClean="0"/>
              <a:t> method [</a:t>
            </a:r>
            <a:r>
              <a:rPr lang="en-US" dirty="0" err="1" smtClean="0"/>
              <a:t>Alstad</a:t>
            </a:r>
            <a:r>
              <a:rPr lang="en-US" dirty="0"/>
              <a:t> </a:t>
            </a:r>
            <a:r>
              <a:rPr lang="en-US" dirty="0" smtClean="0"/>
              <a:t>et. Al, 2009]</a:t>
            </a:r>
          </a:p>
          <a:p>
            <a:r>
              <a:rPr lang="en-US" dirty="0" smtClean="0"/>
              <a:t>Analytical solution using all the measurements based on the Exact Local </a:t>
            </a:r>
            <a:r>
              <a:rPr lang="en-US" dirty="0"/>
              <a:t>method [</a:t>
            </a:r>
            <a:r>
              <a:rPr lang="en-US" dirty="0" err="1"/>
              <a:t>Halvorsen</a:t>
            </a:r>
            <a:r>
              <a:rPr lang="en-US" dirty="0"/>
              <a:t>, 2003]</a:t>
            </a:r>
          </a:p>
          <a:p>
            <a:r>
              <a:rPr lang="en-US" dirty="0" smtClean="0"/>
              <a:t>Individual or combination of measurements based on </a:t>
            </a:r>
            <a:r>
              <a:rPr lang="en-US" dirty="0" err="1" smtClean="0"/>
              <a:t>Branch&amp;Bound</a:t>
            </a:r>
            <a:r>
              <a:rPr lang="en-US" dirty="0" smtClean="0"/>
              <a:t> method [</a:t>
            </a:r>
            <a:r>
              <a:rPr lang="en-US" dirty="0" err="1" smtClean="0"/>
              <a:t>Kariwala</a:t>
            </a:r>
            <a:r>
              <a:rPr lang="en-US" dirty="0" smtClean="0"/>
              <a:t> et. al, 2008]</a:t>
            </a:r>
          </a:p>
          <a:p>
            <a:r>
              <a:rPr lang="en-US" dirty="0" smtClean="0"/>
              <a:t>Individual or combination of measurements with structural constraints based on MIQP formulation [</a:t>
            </a:r>
            <a:r>
              <a:rPr lang="en-US" dirty="0" err="1" smtClean="0"/>
              <a:t>Yelchuru</a:t>
            </a:r>
            <a:r>
              <a:rPr lang="en-US" dirty="0" smtClean="0"/>
              <a:t> et. al, 2011</a:t>
            </a:r>
            <a:r>
              <a:rPr lang="en-US" dirty="0"/>
              <a:t>]</a:t>
            </a:r>
            <a:endParaRPr lang="en-US" dirty="0" smtClean="0"/>
          </a:p>
        </p:txBody>
      </p:sp>
      <p:sp>
        <p:nvSpPr>
          <p:cNvPr id="5"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3940665208"/>
      </p:ext>
    </p:extLst>
  </p:cSld>
  <p:clrMapOvr>
    <a:masterClrMapping/>
  </p:clrMapOvr>
  <mc:AlternateContent xmlns:mc="http://schemas.openxmlformats.org/markup-compatibility/2006" xmlns:p14="http://schemas.microsoft.com/office/powerpoint/2010/main">
    <mc:Choice Requires="p14">
      <p:transition spd="slow" p14:dur="2000" advTm="626"/>
    </mc:Choice>
    <mc:Fallback xmlns="">
      <p:transition spd="slow" advTm="62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nb-NO" dirty="0" smtClean="0">
                <a:cs typeface="+mj-cs"/>
              </a:rPr>
              <a:t>Introduction</a:t>
            </a:r>
          </a:p>
        </p:txBody>
      </p:sp>
      <p:sp>
        <p:nvSpPr>
          <p:cNvPr id="20483" name="Rectangle 3"/>
          <p:cNvSpPr>
            <a:spLocks noGrp="1" noChangeArrowheads="1"/>
          </p:cNvSpPr>
          <p:nvPr>
            <p:ph type="body" idx="1"/>
          </p:nvPr>
        </p:nvSpPr>
        <p:spPr/>
        <p:txBody>
          <a:bodyPr/>
          <a:lstStyle/>
          <a:p>
            <a:pPr>
              <a:defRPr/>
            </a:pPr>
            <a:r>
              <a:rPr lang="en-US" dirty="0" smtClean="0">
                <a:cs typeface="+mn-cs"/>
              </a:rPr>
              <a:t>Most industrial process control strategies are not designed to optimally handle frequent market conditions changes.</a:t>
            </a:r>
            <a:endParaRPr lang="en-US" dirty="0">
              <a:cs typeface="+mn-cs"/>
            </a:endParaRPr>
          </a:p>
        </p:txBody>
      </p:sp>
      <p:sp>
        <p:nvSpPr>
          <p:cNvPr id="5"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2840366322"/>
      </p:ext>
    </p:extLst>
  </p:cSld>
  <p:clrMapOvr>
    <a:masterClrMapping/>
  </p:clrMapOvr>
  <mc:AlternateContent xmlns:mc="http://schemas.openxmlformats.org/markup-compatibility/2006" xmlns:p14="http://schemas.microsoft.com/office/powerpoint/2010/main">
    <mc:Choice Requires="p14">
      <p:transition spd="slow" p14:dur="2000" advTm="24073"/>
    </mc:Choice>
    <mc:Fallback xmlns="">
      <p:transition spd="slow" advTm="2407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nb-NO" dirty="0" smtClean="0">
                <a:cs typeface="+mj-cs"/>
              </a:rPr>
              <a:t>Self optimizing CV’s selection</a:t>
            </a:r>
          </a:p>
        </p:txBody>
      </p:sp>
      <p:sp>
        <p:nvSpPr>
          <p:cNvPr id="13" name="TextBox 25"/>
          <p:cNvSpPr txBox="1">
            <a:spLocks noChangeArrowheads="1"/>
          </p:cNvSpPr>
          <p:nvPr/>
        </p:nvSpPr>
        <p:spPr bwMode="auto">
          <a:xfrm>
            <a:off x="512242" y="1844824"/>
            <a:ext cx="52565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smtClean="0"/>
              <a:t>Remaining </a:t>
            </a:r>
            <a:r>
              <a:rPr lang="en-US" sz="2000" u="sng" dirty="0"/>
              <a:t>DOFs for S</a:t>
            </a:r>
            <a:r>
              <a:rPr lang="en-US" sz="2000" u="sng" dirty="0" smtClean="0"/>
              <a:t>elf-optimizing </a:t>
            </a:r>
            <a:r>
              <a:rPr lang="en-US" sz="2000" u="sng" dirty="0"/>
              <a:t>control:</a:t>
            </a:r>
          </a:p>
        </p:txBody>
      </p:sp>
      <p:graphicFrame>
        <p:nvGraphicFramePr>
          <p:cNvPr id="14" name="Object 10"/>
          <p:cNvGraphicFramePr>
            <a:graphicFrameLocks noChangeAspect="1"/>
          </p:cNvGraphicFramePr>
          <p:nvPr>
            <p:extLst>
              <p:ext uri="{D42A27DB-BD31-4B8C-83A1-F6EECF244321}">
                <p14:modId xmlns:p14="http://schemas.microsoft.com/office/powerpoint/2010/main" val="2034002592"/>
              </p:ext>
            </p:extLst>
          </p:nvPr>
        </p:nvGraphicFramePr>
        <p:xfrm>
          <a:off x="1774304" y="2348061"/>
          <a:ext cx="844550" cy="338138"/>
        </p:xfrm>
        <a:graphic>
          <a:graphicData uri="http://schemas.openxmlformats.org/presentationml/2006/ole">
            <mc:AlternateContent xmlns:mc="http://schemas.openxmlformats.org/markup-compatibility/2006">
              <mc:Choice xmlns:v="urn:schemas-microsoft-com:vml" Requires="v">
                <p:oleObj spid="_x0000_s76810" name="Equation" r:id="rId4" imgW="571252" imgH="228501" progId="Equation.DSMT4">
                  <p:embed/>
                </p:oleObj>
              </mc:Choice>
              <mc:Fallback>
                <p:oleObj name="Equation" r:id="rId4" imgW="571252"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304" y="2348061"/>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7817838"/>
      </p:ext>
    </p:extLst>
  </p:cSld>
  <p:clrMapOvr>
    <a:masterClrMapping/>
  </p:clrMapOvr>
  <mc:AlternateContent xmlns:mc="http://schemas.openxmlformats.org/markup-compatibility/2006" xmlns:p14="http://schemas.microsoft.com/office/powerpoint/2010/main">
    <mc:Choice Requires="p14">
      <p:transition spd="slow" p14:dur="2000" advTm="626"/>
    </mc:Choice>
    <mc:Fallback xmlns="">
      <p:transition spd="slow" advTm="62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nb-NO" dirty="0" smtClean="0">
                <a:cs typeface="+mj-cs"/>
              </a:rPr>
              <a:t>Self optimizing CV’s selection</a:t>
            </a:r>
          </a:p>
        </p:txBody>
      </p:sp>
      <p:sp>
        <p:nvSpPr>
          <p:cNvPr id="20483" name="Rectangle 3"/>
          <p:cNvSpPr>
            <a:spLocks noGrp="1" noChangeArrowheads="1"/>
          </p:cNvSpPr>
          <p:nvPr>
            <p:ph type="body" idx="1"/>
          </p:nvPr>
        </p:nvSpPr>
        <p:spPr>
          <a:xfrm>
            <a:off x="467544" y="3140968"/>
            <a:ext cx="5826099" cy="1023937"/>
          </a:xfrm>
        </p:spPr>
        <p:txBody>
          <a:bodyPr/>
          <a:lstStyle/>
          <a:p>
            <a:pPr marL="0" indent="0">
              <a:buFontTx/>
              <a:buNone/>
              <a:defRPr/>
            </a:pPr>
            <a:r>
              <a:rPr lang="nb-NO" sz="2000" u="sng" dirty="0" smtClean="0">
                <a:cs typeface="+mn-cs"/>
              </a:rPr>
              <a:t>Nullspace method [Alstad et. </a:t>
            </a:r>
            <a:r>
              <a:rPr lang="nb-NO" sz="2000" u="sng" dirty="0" smtClean="0">
                <a:cs typeface="+mn-cs"/>
              </a:rPr>
              <a:t>al, 2009</a:t>
            </a:r>
            <a:r>
              <a:rPr lang="nb-NO" sz="2000" u="sng" dirty="0" smtClean="0">
                <a:cs typeface="+mn-cs"/>
              </a:rPr>
              <a:t>]</a:t>
            </a:r>
            <a:endParaRPr lang="nb-NO" sz="2000" u="sng" dirty="0" smtClean="0">
              <a:cs typeface="+mn-cs"/>
            </a:endParaRPr>
          </a:p>
          <a:p>
            <a:pPr marL="0" indent="0">
              <a:buFontTx/>
              <a:buNone/>
              <a:defRPr/>
            </a:pPr>
            <a:endParaRPr lang="nb-NO" sz="2000" dirty="0" smtClean="0">
              <a:cs typeface="+mn-cs"/>
            </a:endParaRPr>
          </a:p>
        </p:txBody>
      </p:sp>
      <p:graphicFrame>
        <p:nvGraphicFramePr>
          <p:cNvPr id="17413" name="Object 2"/>
          <p:cNvGraphicFramePr>
            <a:graphicFrameLocks noChangeAspect="1"/>
          </p:cNvGraphicFramePr>
          <p:nvPr>
            <p:extLst>
              <p:ext uri="{D42A27DB-BD31-4B8C-83A1-F6EECF244321}">
                <p14:modId xmlns:p14="http://schemas.microsoft.com/office/powerpoint/2010/main" val="2385117847"/>
              </p:ext>
            </p:extLst>
          </p:nvPr>
        </p:nvGraphicFramePr>
        <p:xfrm>
          <a:off x="2162175" y="3573463"/>
          <a:ext cx="1736725" cy="495300"/>
        </p:xfrm>
        <a:graphic>
          <a:graphicData uri="http://schemas.openxmlformats.org/presentationml/2006/ole">
            <mc:AlternateContent xmlns:mc="http://schemas.openxmlformats.org/markup-compatibility/2006">
              <mc:Choice xmlns:v="urn:schemas-microsoft-com:vml" Requires="v">
                <p:oleObj spid="_x0000_s79914" name="Equation" r:id="rId4" imgW="799920" imgH="228600" progId="Equation.DSMT4">
                  <p:embed/>
                </p:oleObj>
              </mc:Choice>
              <mc:Fallback>
                <p:oleObj name="Equation" r:id="rId4" imgW="799920" imgH="228600" progId="Equation.DSMT4">
                  <p:embed/>
                  <p:pic>
                    <p:nvPicPr>
                      <p:cNvPr id="0" name=""/>
                      <p:cNvPicPr>
                        <a:picLocks noChangeAspect="1" noChangeArrowheads="1"/>
                      </p:cNvPicPr>
                      <p:nvPr/>
                    </p:nvPicPr>
                    <p:blipFill>
                      <a:blip r:embed="rId5"/>
                      <a:srcRect/>
                      <a:stretch>
                        <a:fillRect/>
                      </a:stretch>
                    </p:blipFill>
                    <p:spPr bwMode="auto">
                      <a:xfrm>
                        <a:off x="2162175" y="3573463"/>
                        <a:ext cx="1736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3"/>
          <p:cNvSpPr txBox="1">
            <a:spLocks noChangeArrowheads="1"/>
          </p:cNvSpPr>
          <p:nvPr/>
        </p:nvSpPr>
        <p:spPr bwMode="auto">
          <a:xfrm>
            <a:off x="1115791" y="4212381"/>
            <a:ext cx="1223962"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marL="0" indent="0">
              <a:buFontTx/>
              <a:buNone/>
              <a:defRPr/>
            </a:pPr>
            <a:r>
              <a:rPr lang="nb-NO" sz="2000" kern="0" dirty="0" smtClean="0">
                <a:cs typeface="+mn-cs"/>
              </a:rPr>
              <a:t>where </a:t>
            </a:r>
          </a:p>
          <a:p>
            <a:pPr marL="0" indent="0">
              <a:buFontTx/>
              <a:buNone/>
              <a:defRPr/>
            </a:pPr>
            <a:endParaRPr lang="nb-NO" sz="2000" kern="0" dirty="0" smtClean="0">
              <a:cs typeface="+mn-cs"/>
            </a:endParaRPr>
          </a:p>
        </p:txBody>
      </p:sp>
      <p:graphicFrame>
        <p:nvGraphicFramePr>
          <p:cNvPr id="17415" name="Object 4"/>
          <p:cNvGraphicFramePr>
            <a:graphicFrameLocks noChangeAspect="1"/>
          </p:cNvGraphicFramePr>
          <p:nvPr>
            <p:extLst>
              <p:ext uri="{D42A27DB-BD31-4B8C-83A1-F6EECF244321}">
                <p14:modId xmlns:p14="http://schemas.microsoft.com/office/powerpoint/2010/main" val="4033773707"/>
              </p:ext>
            </p:extLst>
          </p:nvPr>
        </p:nvGraphicFramePr>
        <p:xfrm>
          <a:off x="2174875" y="4210050"/>
          <a:ext cx="547688" cy="366713"/>
        </p:xfrm>
        <a:graphic>
          <a:graphicData uri="http://schemas.openxmlformats.org/presentationml/2006/ole">
            <mc:AlternateContent xmlns:mc="http://schemas.openxmlformats.org/markup-compatibility/2006">
              <mc:Choice xmlns:v="urn:schemas-microsoft-com:vml" Requires="v">
                <p:oleObj spid="_x0000_s79915" name="Equation" r:id="rId6" imgW="266400" imgH="177480" progId="Equation.DSMT4">
                  <p:embed/>
                </p:oleObj>
              </mc:Choice>
              <mc:Fallback>
                <p:oleObj name="Equation" r:id="rId6" imgW="266400" imgH="177480" progId="Equation.DSMT4">
                  <p:embed/>
                  <p:pic>
                    <p:nvPicPr>
                      <p:cNvPr id="0" name=""/>
                      <p:cNvPicPr>
                        <a:picLocks noChangeAspect="1" noChangeArrowheads="1"/>
                      </p:cNvPicPr>
                      <p:nvPr/>
                    </p:nvPicPr>
                    <p:blipFill>
                      <a:blip r:embed="rId7"/>
                      <a:srcRect/>
                      <a:stretch>
                        <a:fillRect/>
                      </a:stretch>
                    </p:blipFill>
                    <p:spPr bwMode="auto">
                      <a:xfrm>
                        <a:off x="2174875" y="4210050"/>
                        <a:ext cx="547688" cy="366713"/>
                      </a:xfrm>
                      <a:prstGeom prst="rect">
                        <a:avLst/>
                      </a:prstGeom>
                      <a:noFill/>
                      <a:ln>
                        <a:noFill/>
                      </a:ln>
                      <a:extLst/>
                    </p:spPr>
                  </p:pic>
                </p:oleObj>
              </mc:Fallback>
            </mc:AlternateContent>
          </a:graphicData>
        </a:graphic>
      </p:graphicFrame>
      <p:sp>
        <p:nvSpPr>
          <p:cNvPr id="9" name="Rectangle 3"/>
          <p:cNvSpPr txBox="1">
            <a:spLocks noChangeArrowheads="1"/>
          </p:cNvSpPr>
          <p:nvPr/>
        </p:nvSpPr>
        <p:spPr bwMode="auto">
          <a:xfrm>
            <a:off x="467544" y="5436517"/>
            <a:ext cx="2304256"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marL="0" indent="0">
              <a:buFontTx/>
              <a:buNone/>
              <a:defRPr/>
            </a:pPr>
            <a:r>
              <a:rPr lang="nb-NO" sz="2000" kern="0" dirty="0" smtClean="0">
                <a:cs typeface="+mn-cs"/>
              </a:rPr>
              <a:t>Need to estimate :</a:t>
            </a:r>
            <a:endParaRPr lang="nb-NO" sz="2000" kern="0" dirty="0" smtClean="0">
              <a:cs typeface="+mn-cs"/>
            </a:endParaRPr>
          </a:p>
          <a:p>
            <a:pPr marL="0" indent="0">
              <a:buFontTx/>
              <a:buNone/>
              <a:defRPr/>
            </a:pPr>
            <a:endParaRPr lang="nb-NO" sz="2000" kern="0" dirty="0" smtClean="0">
              <a:cs typeface="+mn-cs"/>
            </a:endParaRPr>
          </a:p>
        </p:txBody>
      </p:sp>
      <p:graphicFrame>
        <p:nvGraphicFramePr>
          <p:cNvPr id="17417" name="Object 5"/>
          <p:cNvGraphicFramePr>
            <a:graphicFrameLocks noChangeAspect="1"/>
          </p:cNvGraphicFramePr>
          <p:nvPr>
            <p:extLst>
              <p:ext uri="{D42A27DB-BD31-4B8C-83A1-F6EECF244321}">
                <p14:modId xmlns:p14="http://schemas.microsoft.com/office/powerpoint/2010/main" val="4042922812"/>
              </p:ext>
            </p:extLst>
          </p:nvPr>
        </p:nvGraphicFramePr>
        <p:xfrm>
          <a:off x="2718445" y="5229200"/>
          <a:ext cx="1133475" cy="733425"/>
        </p:xfrm>
        <a:graphic>
          <a:graphicData uri="http://schemas.openxmlformats.org/presentationml/2006/ole">
            <mc:AlternateContent xmlns:mc="http://schemas.openxmlformats.org/markup-compatibility/2006">
              <mc:Choice xmlns:v="urn:schemas-microsoft-com:vml" Requires="v">
                <p:oleObj spid="_x0000_s79916" name="Equation" r:id="rId8" imgW="647700" imgH="419100" progId="Equation.DSMT4">
                  <p:embed/>
                </p:oleObj>
              </mc:Choice>
              <mc:Fallback>
                <p:oleObj name="Equation" r:id="rId8" imgW="647700" imgH="4191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8445" y="5229200"/>
                        <a:ext cx="1133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25"/>
          <p:cNvSpPr txBox="1">
            <a:spLocks noChangeArrowheads="1"/>
          </p:cNvSpPr>
          <p:nvPr/>
        </p:nvSpPr>
        <p:spPr bwMode="auto">
          <a:xfrm>
            <a:off x="512242" y="1844824"/>
            <a:ext cx="52565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smtClean="0"/>
              <a:t>Remaining </a:t>
            </a:r>
            <a:r>
              <a:rPr lang="en-US" sz="2000" u="sng" dirty="0"/>
              <a:t>DOFs for S</a:t>
            </a:r>
            <a:r>
              <a:rPr lang="en-US" sz="2000" u="sng" dirty="0" smtClean="0"/>
              <a:t>elf-optimizing </a:t>
            </a:r>
            <a:r>
              <a:rPr lang="en-US" sz="2000" u="sng" dirty="0"/>
              <a:t>control:</a:t>
            </a:r>
          </a:p>
        </p:txBody>
      </p:sp>
      <p:graphicFrame>
        <p:nvGraphicFramePr>
          <p:cNvPr id="14" name="Object 10"/>
          <p:cNvGraphicFramePr>
            <a:graphicFrameLocks noChangeAspect="1"/>
          </p:cNvGraphicFramePr>
          <p:nvPr>
            <p:extLst>
              <p:ext uri="{D42A27DB-BD31-4B8C-83A1-F6EECF244321}">
                <p14:modId xmlns:p14="http://schemas.microsoft.com/office/powerpoint/2010/main" val="2941394255"/>
              </p:ext>
            </p:extLst>
          </p:nvPr>
        </p:nvGraphicFramePr>
        <p:xfrm>
          <a:off x="1774304" y="2348061"/>
          <a:ext cx="844550" cy="338138"/>
        </p:xfrm>
        <a:graphic>
          <a:graphicData uri="http://schemas.openxmlformats.org/presentationml/2006/ole">
            <mc:AlternateContent xmlns:mc="http://schemas.openxmlformats.org/markup-compatibility/2006">
              <mc:Choice xmlns:v="urn:schemas-microsoft-com:vml" Requires="v">
                <p:oleObj spid="_x0000_s79917" name="Equation" r:id="rId10" imgW="571252" imgH="228501" progId="Equation.DSMT4">
                  <p:embed/>
                </p:oleObj>
              </mc:Choice>
              <mc:Fallback>
                <p:oleObj name="Equation" r:id="rId10" imgW="571252" imgH="22850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4304" y="2348061"/>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9"/>
          <p:cNvGraphicFramePr>
            <a:graphicFrameLocks noChangeAspect="1"/>
          </p:cNvGraphicFramePr>
          <p:nvPr>
            <p:extLst>
              <p:ext uri="{D42A27DB-BD31-4B8C-83A1-F6EECF244321}">
                <p14:modId xmlns:p14="http://schemas.microsoft.com/office/powerpoint/2010/main" val="1693477319"/>
              </p:ext>
            </p:extLst>
          </p:nvPr>
        </p:nvGraphicFramePr>
        <p:xfrm>
          <a:off x="2201863" y="4622800"/>
          <a:ext cx="293687" cy="292100"/>
        </p:xfrm>
        <a:graphic>
          <a:graphicData uri="http://schemas.openxmlformats.org/presentationml/2006/ole">
            <mc:AlternateContent xmlns:mc="http://schemas.openxmlformats.org/markup-compatibility/2006">
              <mc:Choice xmlns:v="urn:schemas-microsoft-com:vml" Requires="v">
                <p:oleObj spid="_x0000_s79918" name="Equation" r:id="rId12" imgW="164880" imgH="164880" progId="Equation.DSMT4">
                  <p:embed/>
                </p:oleObj>
              </mc:Choice>
              <mc:Fallback>
                <p:oleObj name="Equation" r:id="rId12" imgW="164880" imgH="164880" progId="Equation.DSMT4">
                  <p:embed/>
                  <p:pic>
                    <p:nvPicPr>
                      <p:cNvPr id="0" name=""/>
                      <p:cNvPicPr>
                        <a:picLocks noChangeAspect="1" noChangeArrowheads="1"/>
                      </p:cNvPicPr>
                      <p:nvPr/>
                    </p:nvPicPr>
                    <p:blipFill>
                      <a:blip r:embed="rId13"/>
                      <a:srcRect/>
                      <a:stretch>
                        <a:fillRect/>
                      </a:stretch>
                    </p:blipFill>
                    <p:spPr bwMode="auto">
                      <a:xfrm>
                        <a:off x="2201863" y="4622800"/>
                        <a:ext cx="293687" cy="292100"/>
                      </a:xfrm>
                      <a:prstGeom prst="rect">
                        <a:avLst/>
                      </a:prstGeom>
                      <a:noFill/>
                      <a:ln>
                        <a:noFill/>
                      </a:ln>
                      <a:extLst/>
                    </p:spPr>
                  </p:pic>
                </p:oleObj>
              </mc:Fallback>
            </mc:AlternateContent>
          </a:graphicData>
        </a:graphic>
      </p:graphicFrame>
      <p:sp>
        <p:nvSpPr>
          <p:cNvPr id="17" name="Rectangle 3"/>
          <p:cNvSpPr txBox="1">
            <a:spLocks noChangeArrowheads="1"/>
          </p:cNvSpPr>
          <p:nvPr/>
        </p:nvSpPr>
        <p:spPr bwMode="auto">
          <a:xfrm>
            <a:off x="2483767" y="4589637"/>
            <a:ext cx="4752529"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marL="0" indent="0">
              <a:buFontTx/>
              <a:buNone/>
              <a:defRPr/>
            </a:pPr>
            <a:r>
              <a:rPr lang="en-US" sz="2000" kern="0" dirty="0" smtClean="0"/>
              <a:t>- </a:t>
            </a:r>
            <a:r>
              <a:rPr lang="en-US" sz="2000" kern="0" dirty="0"/>
              <a:t>o</a:t>
            </a:r>
            <a:r>
              <a:rPr lang="en-US" sz="2000" kern="0" dirty="0" smtClean="0"/>
              <a:t>ptimal sensitivity to disturbances</a:t>
            </a:r>
            <a:endParaRPr lang="en-US" sz="2000" kern="0" dirty="0" smtClean="0"/>
          </a:p>
        </p:txBody>
      </p:sp>
      <p:sp>
        <p:nvSpPr>
          <p:cNvPr id="19"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
        <p:nvSpPr>
          <p:cNvPr id="20" name="Rectangle 3"/>
          <p:cNvSpPr txBox="1">
            <a:spLocks noChangeArrowheads="1"/>
          </p:cNvSpPr>
          <p:nvPr/>
        </p:nvSpPr>
        <p:spPr bwMode="auto">
          <a:xfrm>
            <a:off x="2483768" y="4220890"/>
            <a:ext cx="38893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marL="0" indent="0">
              <a:buFontTx/>
              <a:buNone/>
              <a:defRPr/>
            </a:pPr>
            <a:r>
              <a:rPr lang="en-US" sz="2000" kern="0" dirty="0" smtClean="0"/>
              <a:t>- </a:t>
            </a:r>
            <a:r>
              <a:rPr lang="en-US" sz="2000" kern="0" dirty="0" err="1" smtClean="0"/>
              <a:t>nullspace</a:t>
            </a:r>
            <a:r>
              <a:rPr lang="en-US" sz="2000" kern="0" dirty="0" smtClean="0"/>
              <a:t> </a:t>
            </a:r>
            <a:endParaRPr lang="en-US" sz="2000" kern="0" dirty="0" smtClean="0"/>
          </a:p>
        </p:txBody>
      </p:sp>
    </p:spTree>
    <p:extLst>
      <p:ext uri="{BB962C8B-B14F-4D97-AF65-F5344CB8AC3E}">
        <p14:creationId xmlns:p14="http://schemas.microsoft.com/office/powerpoint/2010/main" val="2498028681"/>
      </p:ext>
    </p:extLst>
  </p:cSld>
  <p:clrMapOvr>
    <a:masterClrMapping/>
  </p:clrMapOvr>
  <mc:AlternateContent xmlns:mc="http://schemas.openxmlformats.org/markup-compatibility/2006" xmlns:p14="http://schemas.microsoft.com/office/powerpoint/2010/main">
    <mc:Choice Requires="p14">
      <p:transition spd="slow" p14:dur="2000" advTm="626"/>
    </mc:Choice>
    <mc:Fallback xmlns="">
      <p:transition spd="slow" advTm="626"/>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nb-NO" dirty="0" smtClean="0">
                <a:cs typeface="+mj-cs"/>
              </a:rPr>
              <a:t>Self optimizing CV’s selection</a:t>
            </a:r>
          </a:p>
        </p:txBody>
      </p:sp>
      <p:sp>
        <p:nvSpPr>
          <p:cNvPr id="20483" name="Rectangle 3"/>
          <p:cNvSpPr>
            <a:spLocks noGrp="1" noChangeArrowheads="1"/>
          </p:cNvSpPr>
          <p:nvPr>
            <p:ph type="body" idx="1"/>
          </p:nvPr>
        </p:nvSpPr>
        <p:spPr>
          <a:xfrm>
            <a:off x="546100" y="2822550"/>
            <a:ext cx="5826099" cy="1023937"/>
          </a:xfrm>
        </p:spPr>
        <p:txBody>
          <a:bodyPr/>
          <a:lstStyle/>
          <a:p>
            <a:pPr marL="0" indent="0">
              <a:buFontTx/>
              <a:buNone/>
              <a:defRPr/>
            </a:pPr>
            <a:r>
              <a:rPr lang="nb-NO" sz="2000" u="sng" dirty="0" smtClean="0">
                <a:cs typeface="+mn-cs"/>
              </a:rPr>
              <a:t>Select the self-optimizing CV for L based on </a:t>
            </a:r>
            <a:r>
              <a:rPr lang="nb-NO" sz="2000" u="sng" dirty="0" smtClean="0">
                <a:cs typeface="+mn-cs"/>
              </a:rPr>
              <a:t>the analytical solution [Yelchuru </a:t>
            </a:r>
            <a:r>
              <a:rPr lang="nb-NO" sz="2000" u="sng" dirty="0" smtClean="0">
                <a:cs typeface="+mn-cs"/>
              </a:rPr>
              <a:t>et al, 2011]:</a:t>
            </a:r>
          </a:p>
          <a:p>
            <a:pPr marL="0" indent="0">
              <a:buFontTx/>
              <a:buNone/>
              <a:defRPr/>
            </a:pPr>
            <a:endParaRPr lang="nb-NO" sz="2000" dirty="0" smtClean="0">
              <a:cs typeface="+mn-cs"/>
            </a:endParaRPr>
          </a:p>
        </p:txBody>
      </p:sp>
      <p:graphicFrame>
        <p:nvGraphicFramePr>
          <p:cNvPr id="17413" name="Object 2"/>
          <p:cNvGraphicFramePr>
            <a:graphicFrameLocks noChangeAspect="1"/>
          </p:cNvGraphicFramePr>
          <p:nvPr>
            <p:extLst>
              <p:ext uri="{D42A27DB-BD31-4B8C-83A1-F6EECF244321}">
                <p14:modId xmlns:p14="http://schemas.microsoft.com/office/powerpoint/2010/main" val="3819380026"/>
              </p:ext>
            </p:extLst>
          </p:nvPr>
        </p:nvGraphicFramePr>
        <p:xfrm>
          <a:off x="1777306" y="3573016"/>
          <a:ext cx="2506662" cy="495300"/>
        </p:xfrm>
        <a:graphic>
          <a:graphicData uri="http://schemas.openxmlformats.org/presentationml/2006/ole">
            <mc:AlternateContent xmlns:mc="http://schemas.openxmlformats.org/markup-compatibility/2006">
              <mc:Choice xmlns:v="urn:schemas-microsoft-com:vml" Requires="v">
                <p:oleObj spid="_x0000_s77898" name="Equation" r:id="rId4" imgW="1155700" imgH="228600" progId="Equation.DSMT4">
                  <p:embed/>
                </p:oleObj>
              </mc:Choice>
              <mc:Fallback>
                <p:oleObj name="Equation" r:id="rId4" imgW="11557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7306" y="3573016"/>
                        <a:ext cx="25066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3"/>
          <p:cNvSpPr txBox="1">
            <a:spLocks noChangeArrowheads="1"/>
          </p:cNvSpPr>
          <p:nvPr/>
        </p:nvSpPr>
        <p:spPr bwMode="auto">
          <a:xfrm>
            <a:off x="611560" y="4149080"/>
            <a:ext cx="1223962"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marL="0" indent="0">
              <a:buFontTx/>
              <a:buNone/>
              <a:defRPr/>
            </a:pPr>
            <a:r>
              <a:rPr lang="nb-NO" sz="2000" kern="0" dirty="0" smtClean="0">
                <a:cs typeface="+mn-cs"/>
              </a:rPr>
              <a:t>where </a:t>
            </a:r>
          </a:p>
          <a:p>
            <a:pPr marL="0" indent="0">
              <a:buFontTx/>
              <a:buNone/>
              <a:defRPr/>
            </a:pPr>
            <a:endParaRPr lang="nb-NO" sz="2000" kern="0" dirty="0" smtClean="0">
              <a:cs typeface="+mn-cs"/>
            </a:endParaRPr>
          </a:p>
        </p:txBody>
      </p:sp>
      <p:graphicFrame>
        <p:nvGraphicFramePr>
          <p:cNvPr id="17415" name="Object 4"/>
          <p:cNvGraphicFramePr>
            <a:graphicFrameLocks noChangeAspect="1"/>
          </p:cNvGraphicFramePr>
          <p:nvPr>
            <p:extLst>
              <p:ext uri="{D42A27DB-BD31-4B8C-83A1-F6EECF244321}">
                <p14:modId xmlns:p14="http://schemas.microsoft.com/office/powerpoint/2010/main" val="3624814627"/>
              </p:ext>
            </p:extLst>
          </p:nvPr>
        </p:nvGraphicFramePr>
        <p:xfrm>
          <a:off x="1547664" y="4157787"/>
          <a:ext cx="1801812" cy="471488"/>
        </p:xfrm>
        <a:graphic>
          <a:graphicData uri="http://schemas.openxmlformats.org/presentationml/2006/ole">
            <mc:AlternateContent xmlns:mc="http://schemas.openxmlformats.org/markup-compatibility/2006">
              <mc:Choice xmlns:v="urn:schemas-microsoft-com:vml" Requires="v">
                <p:oleObj spid="_x0000_s77899" name="Equation" r:id="rId6" imgW="876300" imgH="228600" progId="Equation.DSMT4">
                  <p:embed/>
                </p:oleObj>
              </mc:Choice>
              <mc:Fallback>
                <p:oleObj name="Equation" r:id="rId6" imgW="8763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4157787"/>
                        <a:ext cx="1801812" cy="471488"/>
                      </a:xfrm>
                      <a:prstGeom prst="rect">
                        <a:avLst/>
                      </a:prstGeom>
                      <a:noFill/>
                      <a:ln>
                        <a:noFill/>
                      </a:ln>
                      <a:extLst/>
                    </p:spPr>
                  </p:pic>
                </p:oleObj>
              </mc:Fallback>
            </mc:AlternateContent>
          </a:graphicData>
        </a:graphic>
      </p:graphicFrame>
      <p:sp>
        <p:nvSpPr>
          <p:cNvPr id="9" name="Rectangle 3"/>
          <p:cNvSpPr txBox="1">
            <a:spLocks noChangeArrowheads="1"/>
          </p:cNvSpPr>
          <p:nvPr/>
        </p:nvSpPr>
        <p:spPr bwMode="auto">
          <a:xfrm>
            <a:off x="467544" y="5373216"/>
            <a:ext cx="2304256"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marL="0" indent="0">
              <a:buFontTx/>
              <a:buNone/>
              <a:defRPr/>
            </a:pPr>
            <a:r>
              <a:rPr lang="nb-NO" sz="2000" kern="0" dirty="0" smtClean="0">
                <a:cs typeface="+mn-cs"/>
              </a:rPr>
              <a:t>Need to estimate :</a:t>
            </a:r>
            <a:endParaRPr lang="nb-NO" sz="2000" kern="0" dirty="0" smtClean="0">
              <a:cs typeface="+mn-cs"/>
            </a:endParaRPr>
          </a:p>
          <a:p>
            <a:pPr marL="0" indent="0">
              <a:buFontTx/>
              <a:buNone/>
              <a:defRPr/>
            </a:pPr>
            <a:endParaRPr lang="nb-NO" sz="2000" kern="0" dirty="0" smtClean="0">
              <a:cs typeface="+mn-cs"/>
            </a:endParaRPr>
          </a:p>
        </p:txBody>
      </p:sp>
      <p:graphicFrame>
        <p:nvGraphicFramePr>
          <p:cNvPr id="17417" name="Object 5"/>
          <p:cNvGraphicFramePr>
            <a:graphicFrameLocks noChangeAspect="1"/>
          </p:cNvGraphicFramePr>
          <p:nvPr>
            <p:extLst>
              <p:ext uri="{D42A27DB-BD31-4B8C-83A1-F6EECF244321}">
                <p14:modId xmlns:p14="http://schemas.microsoft.com/office/powerpoint/2010/main" val="4210416644"/>
              </p:ext>
            </p:extLst>
          </p:nvPr>
        </p:nvGraphicFramePr>
        <p:xfrm>
          <a:off x="2718445" y="5229200"/>
          <a:ext cx="1133475" cy="733425"/>
        </p:xfrm>
        <a:graphic>
          <a:graphicData uri="http://schemas.openxmlformats.org/presentationml/2006/ole">
            <mc:AlternateContent xmlns:mc="http://schemas.openxmlformats.org/markup-compatibility/2006">
              <mc:Choice xmlns:v="urn:schemas-microsoft-com:vml" Requires="v">
                <p:oleObj spid="_x0000_s77900" name="Equation" r:id="rId8" imgW="647700" imgH="419100" progId="Equation.DSMT4">
                  <p:embed/>
                </p:oleObj>
              </mc:Choice>
              <mc:Fallback>
                <p:oleObj name="Equation" r:id="rId8" imgW="647700" imgH="4191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8445" y="5229200"/>
                        <a:ext cx="11334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8" name="Object 7"/>
          <p:cNvGraphicFramePr>
            <a:graphicFrameLocks noChangeAspect="1"/>
          </p:cNvGraphicFramePr>
          <p:nvPr>
            <p:extLst>
              <p:ext uri="{D42A27DB-BD31-4B8C-83A1-F6EECF244321}">
                <p14:modId xmlns:p14="http://schemas.microsoft.com/office/powerpoint/2010/main" val="1350158869"/>
              </p:ext>
            </p:extLst>
          </p:nvPr>
        </p:nvGraphicFramePr>
        <p:xfrm>
          <a:off x="4629770" y="5251425"/>
          <a:ext cx="1022350" cy="688975"/>
        </p:xfrm>
        <a:graphic>
          <a:graphicData uri="http://schemas.openxmlformats.org/presentationml/2006/ole">
            <mc:AlternateContent xmlns:mc="http://schemas.openxmlformats.org/markup-compatibility/2006">
              <mc:Choice xmlns:v="urn:schemas-microsoft-com:vml" Requires="v">
                <p:oleObj spid="_x0000_s77901" name="Equation" r:id="rId10" imgW="583947" imgH="393529" progId="Equation.DSMT4">
                  <p:embed/>
                </p:oleObj>
              </mc:Choice>
              <mc:Fallback>
                <p:oleObj name="Equation" r:id="rId10" imgW="583947" imgH="393529"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9770" y="5251425"/>
                        <a:ext cx="10223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3"/>
          <p:cNvSpPr txBox="1">
            <a:spLocks noChangeArrowheads="1"/>
          </p:cNvSpPr>
          <p:nvPr/>
        </p:nvSpPr>
        <p:spPr bwMode="auto">
          <a:xfrm>
            <a:off x="3920156" y="5372075"/>
            <a:ext cx="111283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marL="0" indent="0">
              <a:buFontTx/>
              <a:buNone/>
              <a:defRPr/>
            </a:pPr>
            <a:r>
              <a:rPr lang="nb-NO" sz="2000" kern="0" dirty="0" smtClean="0">
                <a:cs typeface="+mn-cs"/>
              </a:rPr>
              <a:t>and</a:t>
            </a:r>
          </a:p>
          <a:p>
            <a:pPr marL="0" indent="0">
              <a:buFontTx/>
              <a:buNone/>
              <a:defRPr/>
            </a:pPr>
            <a:endParaRPr lang="nb-NO" sz="2000" kern="0" dirty="0" smtClean="0">
              <a:cs typeface="+mn-cs"/>
            </a:endParaRPr>
          </a:p>
        </p:txBody>
      </p:sp>
      <p:sp>
        <p:nvSpPr>
          <p:cNvPr id="13" name="TextBox 25"/>
          <p:cNvSpPr txBox="1">
            <a:spLocks noChangeArrowheads="1"/>
          </p:cNvSpPr>
          <p:nvPr/>
        </p:nvSpPr>
        <p:spPr bwMode="auto">
          <a:xfrm>
            <a:off x="512242" y="1844824"/>
            <a:ext cx="52565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smtClean="0"/>
              <a:t>Remaining </a:t>
            </a:r>
            <a:r>
              <a:rPr lang="en-US" sz="2000" u="sng" dirty="0"/>
              <a:t>DOFs for S</a:t>
            </a:r>
            <a:r>
              <a:rPr lang="en-US" sz="2000" u="sng" dirty="0" smtClean="0"/>
              <a:t>elf-optimizing </a:t>
            </a:r>
            <a:r>
              <a:rPr lang="en-US" sz="2000" u="sng" dirty="0"/>
              <a:t>control:</a:t>
            </a:r>
          </a:p>
        </p:txBody>
      </p:sp>
      <p:graphicFrame>
        <p:nvGraphicFramePr>
          <p:cNvPr id="14" name="Object 10"/>
          <p:cNvGraphicFramePr>
            <a:graphicFrameLocks noChangeAspect="1"/>
          </p:cNvGraphicFramePr>
          <p:nvPr>
            <p:extLst>
              <p:ext uri="{D42A27DB-BD31-4B8C-83A1-F6EECF244321}">
                <p14:modId xmlns:p14="http://schemas.microsoft.com/office/powerpoint/2010/main" val="2767184999"/>
              </p:ext>
            </p:extLst>
          </p:nvPr>
        </p:nvGraphicFramePr>
        <p:xfrm>
          <a:off x="1774304" y="2348061"/>
          <a:ext cx="844550" cy="338138"/>
        </p:xfrm>
        <a:graphic>
          <a:graphicData uri="http://schemas.openxmlformats.org/presentationml/2006/ole">
            <mc:AlternateContent xmlns:mc="http://schemas.openxmlformats.org/markup-compatibility/2006">
              <mc:Choice xmlns:v="urn:schemas-microsoft-com:vml" Requires="v">
                <p:oleObj spid="_x0000_s77902" name="Equation" r:id="rId12" imgW="571252" imgH="228501" progId="Equation.DSMT4">
                  <p:embed/>
                </p:oleObj>
              </mc:Choice>
              <mc:Fallback>
                <p:oleObj name="Equation" r:id="rId12" imgW="571252" imgH="22850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4304" y="2348061"/>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88528453"/>
              </p:ext>
            </p:extLst>
          </p:nvPr>
        </p:nvGraphicFramePr>
        <p:xfrm>
          <a:off x="6432649" y="4551461"/>
          <a:ext cx="1562100" cy="893763"/>
        </p:xfrm>
        <a:graphic>
          <a:graphicData uri="http://schemas.openxmlformats.org/presentationml/2006/ole">
            <mc:AlternateContent xmlns:mc="http://schemas.openxmlformats.org/markup-compatibility/2006">
              <mc:Choice xmlns:v="urn:schemas-microsoft-com:vml" Requires="v">
                <p:oleObj spid="_x0000_s77903" name="Equation" r:id="rId14" imgW="748975" imgH="482391" progId="Equation.DSMT4">
                  <p:embed/>
                </p:oleObj>
              </mc:Choice>
              <mc:Fallback>
                <p:oleObj name="Equation" r:id="rId14" imgW="748975" imgH="482391"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32649" y="4551461"/>
                        <a:ext cx="15621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21"/>
          <p:cNvSpPr txBox="1">
            <a:spLocks noChangeArrowheads="1"/>
          </p:cNvSpPr>
          <p:nvPr/>
        </p:nvSpPr>
        <p:spPr bwMode="auto">
          <a:xfrm>
            <a:off x="6372200" y="3758976"/>
            <a:ext cx="29543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charset="0"/>
                <a:ea typeface="ＭＳ Ｐゴシック" pitchFamily="34" charset="-128"/>
              </a:defRPr>
            </a:lvl1pPr>
            <a:lvl2pPr marL="742950" indent="-285750">
              <a:defRPr sz="3600">
                <a:solidFill>
                  <a:schemeClr val="tx1"/>
                </a:solidFill>
                <a:latin typeface="Arial" charset="0"/>
                <a:ea typeface="ＭＳ Ｐゴシック" pitchFamily="34" charset="-128"/>
              </a:defRPr>
            </a:lvl2pPr>
            <a:lvl3pPr marL="1143000" indent="-228600">
              <a:defRPr sz="3600">
                <a:solidFill>
                  <a:schemeClr val="tx1"/>
                </a:solidFill>
                <a:latin typeface="Arial" charset="0"/>
                <a:ea typeface="ＭＳ Ｐゴシック" pitchFamily="34" charset="-128"/>
              </a:defRPr>
            </a:lvl3pPr>
            <a:lvl4pPr marL="1600200" indent="-228600">
              <a:defRPr sz="3600">
                <a:solidFill>
                  <a:schemeClr val="tx1"/>
                </a:solidFill>
                <a:latin typeface="Arial" charset="0"/>
                <a:ea typeface="ＭＳ Ｐゴシック" pitchFamily="34" charset="-128"/>
              </a:defRPr>
            </a:lvl4pPr>
            <a:lvl5pPr marL="2057400" indent="-22860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r>
              <a:rPr lang="en-US" sz="2000" u="sng" dirty="0"/>
              <a:t>Scaled disturbances</a:t>
            </a:r>
          </a:p>
          <a:p>
            <a:r>
              <a:rPr lang="en-US" sz="2000" u="sng" dirty="0"/>
              <a:t>and noise </a:t>
            </a:r>
          </a:p>
          <a:p>
            <a:endParaRPr lang="en-US" sz="2400" dirty="0"/>
          </a:p>
        </p:txBody>
      </p:sp>
      <p:graphicFrame>
        <p:nvGraphicFramePr>
          <p:cNvPr id="16" name="Object 9"/>
          <p:cNvGraphicFramePr>
            <a:graphicFrameLocks noChangeAspect="1"/>
          </p:cNvGraphicFramePr>
          <p:nvPr>
            <p:extLst>
              <p:ext uri="{D42A27DB-BD31-4B8C-83A1-F6EECF244321}">
                <p14:modId xmlns:p14="http://schemas.microsoft.com/office/powerpoint/2010/main" val="1594263145"/>
              </p:ext>
            </p:extLst>
          </p:nvPr>
        </p:nvGraphicFramePr>
        <p:xfrm>
          <a:off x="1493052" y="4589637"/>
          <a:ext cx="270635" cy="359594"/>
        </p:xfrm>
        <a:graphic>
          <a:graphicData uri="http://schemas.openxmlformats.org/presentationml/2006/ole">
            <mc:AlternateContent xmlns:mc="http://schemas.openxmlformats.org/markup-compatibility/2006">
              <mc:Choice xmlns:v="urn:schemas-microsoft-com:vml" Requires="v">
                <p:oleObj spid="_x0000_s77904" name="Equation" r:id="rId16" imgW="152268" imgH="203024" progId="Equation.DSMT4">
                  <p:embed/>
                </p:oleObj>
              </mc:Choice>
              <mc:Fallback>
                <p:oleObj name="Equation" r:id="rId16" imgW="152268" imgH="203024"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93052" y="4589637"/>
                        <a:ext cx="270635" cy="359594"/>
                      </a:xfrm>
                      <a:prstGeom prst="rect">
                        <a:avLst/>
                      </a:prstGeom>
                      <a:noFill/>
                      <a:ln>
                        <a:noFill/>
                      </a:ln>
                      <a:extLst/>
                    </p:spPr>
                  </p:pic>
                </p:oleObj>
              </mc:Fallback>
            </mc:AlternateContent>
          </a:graphicData>
        </a:graphic>
      </p:graphicFrame>
      <p:sp>
        <p:nvSpPr>
          <p:cNvPr id="17" name="Rectangle 3"/>
          <p:cNvSpPr txBox="1">
            <a:spLocks noChangeArrowheads="1"/>
          </p:cNvSpPr>
          <p:nvPr/>
        </p:nvSpPr>
        <p:spPr bwMode="auto">
          <a:xfrm>
            <a:off x="1763687" y="4589637"/>
            <a:ext cx="38893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marL="0" indent="0">
              <a:buFontTx/>
              <a:buNone/>
              <a:defRPr/>
            </a:pPr>
            <a:r>
              <a:rPr lang="en-US" sz="2000" kern="0" dirty="0" smtClean="0"/>
              <a:t>- any non singular matrix of </a:t>
            </a:r>
          </a:p>
        </p:txBody>
      </p:sp>
      <p:graphicFrame>
        <p:nvGraphicFramePr>
          <p:cNvPr id="18" name="Object 12"/>
          <p:cNvGraphicFramePr>
            <a:graphicFrameLocks noChangeAspect="1"/>
          </p:cNvGraphicFramePr>
          <p:nvPr>
            <p:extLst>
              <p:ext uri="{D42A27DB-BD31-4B8C-83A1-F6EECF244321}">
                <p14:modId xmlns:p14="http://schemas.microsoft.com/office/powerpoint/2010/main" val="1997691519"/>
              </p:ext>
            </p:extLst>
          </p:nvPr>
        </p:nvGraphicFramePr>
        <p:xfrm>
          <a:off x="5003106" y="4580906"/>
          <a:ext cx="793030" cy="466329"/>
        </p:xfrm>
        <a:graphic>
          <a:graphicData uri="http://schemas.openxmlformats.org/presentationml/2006/ole">
            <mc:AlternateContent xmlns:mc="http://schemas.openxmlformats.org/markup-compatibility/2006">
              <mc:Choice xmlns:v="urn:schemas-microsoft-com:vml" Requires="v">
                <p:oleObj spid="_x0000_s77905" name="Equation" r:id="rId18" imgW="419100" imgH="228600" progId="Equation.DSMT4">
                  <p:embed/>
                </p:oleObj>
              </mc:Choice>
              <mc:Fallback>
                <p:oleObj name="Equation" r:id="rId18" imgW="4191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03106" y="4580906"/>
                        <a:ext cx="793030" cy="466329"/>
                      </a:xfrm>
                      <a:prstGeom prst="rect">
                        <a:avLst/>
                      </a:prstGeom>
                      <a:noFill/>
                      <a:ln>
                        <a:noFill/>
                      </a:ln>
                      <a:extLst/>
                    </p:spPr>
                  </p:pic>
                </p:oleObj>
              </mc:Fallback>
            </mc:AlternateContent>
          </a:graphicData>
        </a:graphic>
      </p:graphicFrame>
      <p:sp>
        <p:nvSpPr>
          <p:cNvPr id="19"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3089043078"/>
      </p:ext>
    </p:extLst>
  </p:cSld>
  <p:clrMapOvr>
    <a:masterClrMapping/>
  </p:clrMapOvr>
  <mc:AlternateContent xmlns:mc="http://schemas.openxmlformats.org/markup-compatibility/2006" xmlns:p14="http://schemas.microsoft.com/office/powerpoint/2010/main">
    <mc:Choice Requires="p14">
      <p:transition spd="slow" p14:dur="2000" advTm="626"/>
    </mc:Choice>
    <mc:Fallback xmlns="">
      <p:transition spd="slow" advTm="62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nb-NO" dirty="0" smtClean="0">
                <a:cs typeface="+mj-cs"/>
              </a:rPr>
              <a:t>Performance comparisson</a:t>
            </a:r>
          </a:p>
        </p:txBody>
      </p:sp>
      <p:graphicFrame>
        <p:nvGraphicFramePr>
          <p:cNvPr id="8" name="Object 1"/>
          <p:cNvGraphicFramePr>
            <a:graphicFrameLocks noChangeAspect="1"/>
          </p:cNvGraphicFramePr>
          <p:nvPr>
            <p:extLst>
              <p:ext uri="{D42A27DB-BD31-4B8C-83A1-F6EECF244321}">
                <p14:modId xmlns:p14="http://schemas.microsoft.com/office/powerpoint/2010/main" val="3791549624"/>
              </p:ext>
            </p:extLst>
          </p:nvPr>
        </p:nvGraphicFramePr>
        <p:xfrm>
          <a:off x="6004164" y="3356992"/>
          <a:ext cx="2232247" cy="685106"/>
        </p:xfrm>
        <a:graphic>
          <a:graphicData uri="http://schemas.openxmlformats.org/presentationml/2006/ole">
            <mc:AlternateContent xmlns:mc="http://schemas.openxmlformats.org/markup-compatibility/2006">
              <mc:Choice xmlns:v="urn:schemas-microsoft-com:vml" Requires="v">
                <p:oleObj spid="_x0000_s57372" name="Equation" r:id="rId4" imgW="1447172" imgH="444307" progId="Equation.DSMT4">
                  <p:embed/>
                </p:oleObj>
              </mc:Choice>
              <mc:Fallback>
                <p:oleObj name="Equation" r:id="rId4" imgW="1447172" imgH="44430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4164" y="3356992"/>
                        <a:ext cx="2232247" cy="685106"/>
                      </a:xfrm>
                      <a:prstGeom prst="rect">
                        <a:avLst/>
                      </a:prstGeom>
                      <a:noFill/>
                      <a:ln>
                        <a:noFill/>
                      </a:ln>
                      <a:extLst/>
                    </p:spPr>
                  </p:pic>
                </p:oleObj>
              </mc:Fallback>
            </mc:AlternateContent>
          </a:graphicData>
        </a:graphic>
      </p:graphicFrame>
      <p:sp>
        <p:nvSpPr>
          <p:cNvPr id="2" name="TextBox 1"/>
          <p:cNvSpPr txBox="1"/>
          <p:nvPr/>
        </p:nvSpPr>
        <p:spPr>
          <a:xfrm>
            <a:off x="6012160" y="2908975"/>
            <a:ext cx="1640193" cy="400110"/>
          </a:xfrm>
          <a:prstGeom prst="rect">
            <a:avLst/>
          </a:prstGeom>
          <a:noFill/>
        </p:spPr>
        <p:txBody>
          <a:bodyPr wrap="none" rtlCol="0">
            <a:spAutoFit/>
          </a:bodyPr>
          <a:lstStyle/>
          <a:p>
            <a:r>
              <a:rPr lang="en-GB" sz="2000" dirty="0" smtClean="0"/>
              <a:t>Relative loss</a:t>
            </a:r>
            <a:endParaRPr lang="en-GB" sz="2000" dirty="0"/>
          </a:p>
        </p:txBody>
      </p:sp>
      <p:pic>
        <p:nvPicPr>
          <p:cNvPr id="57357" name="Picture 13" descr="C:\Users\Vlad\Pictures\BothChan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484784"/>
            <a:ext cx="5492750" cy="4578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3719012662"/>
      </p:ext>
    </p:extLst>
  </p:cSld>
  <p:clrMapOvr>
    <a:masterClrMapping/>
  </p:clrMapOvr>
  <mc:AlternateContent xmlns:mc="http://schemas.openxmlformats.org/markup-compatibility/2006" xmlns:p14="http://schemas.microsoft.com/office/powerpoint/2010/main">
    <mc:Choice Requires="p14">
      <p:transition spd="slow" p14:dur="2000" advTm="60"/>
    </mc:Choice>
    <mc:Fallback xmlns="">
      <p:transition spd="slow" advTm="6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nb-NO" dirty="0" smtClean="0"/>
              <a:t>Conclusions</a:t>
            </a:r>
            <a:endParaRPr lang="nb-NO" dirty="0" smtClean="0">
              <a:cs typeface="+mj-cs"/>
            </a:endParaRPr>
          </a:p>
        </p:txBody>
      </p:sp>
      <p:sp>
        <p:nvSpPr>
          <p:cNvPr id="20483" name="Rectangle 3"/>
          <p:cNvSpPr>
            <a:spLocks noGrp="1" noChangeArrowheads="1"/>
          </p:cNvSpPr>
          <p:nvPr>
            <p:ph type="body" idx="1"/>
          </p:nvPr>
        </p:nvSpPr>
        <p:spPr>
          <a:xfrm>
            <a:off x="539552" y="1988840"/>
            <a:ext cx="7772400" cy="3432175"/>
          </a:xfrm>
        </p:spPr>
        <p:txBody>
          <a:bodyPr/>
          <a:lstStyle/>
          <a:p>
            <a:pPr>
              <a:defRPr/>
            </a:pPr>
            <a:r>
              <a:rPr lang="nb-NO" dirty="0" smtClean="0">
                <a:cs typeface="+mn-cs"/>
              </a:rPr>
              <a:t>Automated economic </a:t>
            </a:r>
            <a:r>
              <a:rPr lang="nb-NO" dirty="0" smtClean="0">
                <a:cs typeface="+mn-cs"/>
              </a:rPr>
              <a:t>CVs </a:t>
            </a:r>
            <a:r>
              <a:rPr lang="nb-NO" dirty="0" smtClean="0">
                <a:cs typeface="+mn-cs"/>
              </a:rPr>
              <a:t>selection could be considered a successful first step for automating the entire </a:t>
            </a:r>
            <a:r>
              <a:rPr lang="nb-NO" dirty="0" smtClean="0"/>
              <a:t>procedure</a:t>
            </a:r>
            <a:endParaRPr lang="nb-NO" dirty="0" smtClean="0">
              <a:cs typeface="+mn-cs"/>
            </a:endParaRPr>
          </a:p>
          <a:p>
            <a:pPr>
              <a:defRPr/>
            </a:pPr>
            <a:r>
              <a:rPr lang="nb-NO" dirty="0" smtClean="0">
                <a:cs typeface="+mn-cs"/>
              </a:rPr>
              <a:t>Integration of </a:t>
            </a:r>
            <a:r>
              <a:rPr lang="nb-NO" dirty="0">
                <a:cs typeface="+mn-cs"/>
              </a:rPr>
              <a:t>E</a:t>
            </a:r>
            <a:r>
              <a:rPr lang="nb-NO" dirty="0" smtClean="0">
                <a:cs typeface="+mn-cs"/>
              </a:rPr>
              <a:t>conomic Plantwide Control design procedure in to popular process simulators could potentially improve the production costs on a global scale </a:t>
            </a:r>
          </a:p>
        </p:txBody>
      </p:sp>
      <p:sp>
        <p:nvSpPr>
          <p:cNvPr id="5"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1891895926"/>
      </p:ext>
    </p:extLst>
  </p:cSld>
  <p:clrMapOvr>
    <a:masterClrMapping/>
  </p:clrMapOvr>
  <mc:AlternateContent xmlns:mc="http://schemas.openxmlformats.org/markup-compatibility/2006" xmlns:p14="http://schemas.microsoft.com/office/powerpoint/2010/main">
    <mc:Choice Requires="p14">
      <p:transition spd="slow" p14:dur="2000" advTm="50"/>
    </mc:Choice>
    <mc:Fallback xmlns="">
      <p:transition spd="slow" advTm="5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nb-NO" dirty="0" smtClean="0"/>
              <a:t>Future Work</a:t>
            </a:r>
            <a:endParaRPr lang="nb-NO" dirty="0" smtClean="0">
              <a:cs typeface="+mj-cs"/>
            </a:endParaRPr>
          </a:p>
        </p:txBody>
      </p:sp>
      <p:sp>
        <p:nvSpPr>
          <p:cNvPr id="20483" name="Rectangle 3"/>
          <p:cNvSpPr>
            <a:spLocks noGrp="1" noChangeArrowheads="1"/>
          </p:cNvSpPr>
          <p:nvPr>
            <p:ph type="body" idx="1"/>
          </p:nvPr>
        </p:nvSpPr>
        <p:spPr>
          <a:xfrm>
            <a:off x="539552" y="1988840"/>
            <a:ext cx="7772400" cy="3432175"/>
          </a:xfrm>
        </p:spPr>
        <p:txBody>
          <a:bodyPr/>
          <a:lstStyle/>
          <a:p>
            <a:pPr>
              <a:defRPr/>
            </a:pPr>
            <a:r>
              <a:rPr lang="nb-NO" dirty="0" smtClean="0">
                <a:cs typeface="+mn-cs"/>
              </a:rPr>
              <a:t>Handling active constraint changes</a:t>
            </a:r>
          </a:p>
          <a:p>
            <a:pPr>
              <a:defRPr/>
            </a:pPr>
            <a:r>
              <a:rPr lang="nb-NO" dirty="0" smtClean="0">
                <a:cs typeface="+mn-cs"/>
              </a:rPr>
              <a:t>Finding a single control structure over multiple active constraints regions </a:t>
            </a:r>
            <a:r>
              <a:rPr lang="nb-NO" dirty="0" smtClean="0">
                <a:cs typeface="+mn-cs"/>
              </a:rPr>
              <a:t>with </a:t>
            </a:r>
            <a:r>
              <a:rPr lang="nb-NO" dirty="0" smtClean="0">
                <a:cs typeface="+mn-cs"/>
              </a:rPr>
              <a:t>an acceptable loss</a:t>
            </a:r>
          </a:p>
          <a:p>
            <a:pPr>
              <a:defRPr/>
            </a:pPr>
            <a:r>
              <a:rPr lang="nb-NO" dirty="0" smtClean="0">
                <a:cs typeface="+mn-cs"/>
              </a:rPr>
              <a:t>Using the information from the active constraint maps to estimate </a:t>
            </a:r>
          </a:p>
        </p:txBody>
      </p:sp>
      <p:sp>
        <p:nvSpPr>
          <p:cNvPr id="6"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6453061"/>
              </p:ext>
            </p:extLst>
          </p:nvPr>
        </p:nvGraphicFramePr>
        <p:xfrm>
          <a:off x="2596331" y="3618284"/>
          <a:ext cx="1471613" cy="458788"/>
        </p:xfrm>
        <a:graphic>
          <a:graphicData uri="http://schemas.openxmlformats.org/presentationml/2006/ole">
            <mc:AlternateContent xmlns:mc="http://schemas.openxmlformats.org/markup-compatibility/2006">
              <mc:Choice xmlns:v="urn:schemas-microsoft-com:vml" Requires="v">
                <p:oleObj spid="_x0000_s71695" name="Equation" r:id="rId4" imgW="774360" imgH="241200" progId="Equation.DSMT4">
                  <p:embed/>
                </p:oleObj>
              </mc:Choice>
              <mc:Fallback>
                <p:oleObj name="Equation" r:id="rId4" imgW="774360" imgH="241200" progId="Equation.DSMT4">
                  <p:embed/>
                  <p:pic>
                    <p:nvPicPr>
                      <p:cNvPr id="0" name="Object 11"/>
                      <p:cNvPicPr>
                        <a:picLocks noChangeAspect="1" noChangeArrowheads="1"/>
                      </p:cNvPicPr>
                      <p:nvPr/>
                    </p:nvPicPr>
                    <p:blipFill>
                      <a:blip r:embed="rId5"/>
                      <a:srcRect/>
                      <a:stretch>
                        <a:fillRect/>
                      </a:stretch>
                    </p:blipFill>
                    <p:spPr bwMode="auto">
                      <a:xfrm>
                        <a:off x="2596331" y="3618284"/>
                        <a:ext cx="14716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3144829"/>
      </p:ext>
    </p:extLst>
  </p:cSld>
  <p:clrMapOvr>
    <a:masterClrMapping/>
  </p:clrMapOvr>
  <mc:AlternateContent xmlns:mc="http://schemas.openxmlformats.org/markup-compatibility/2006" xmlns:p14="http://schemas.microsoft.com/office/powerpoint/2010/main">
    <mc:Choice Requires="p14">
      <p:transition spd="slow" p14:dur="2000" advTm="50"/>
    </mc:Choice>
    <mc:Fallback xmlns="">
      <p:transition spd="slow" advTm="5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nb-NO" dirty="0" smtClean="0"/>
              <a:t>Future Work</a:t>
            </a:r>
            <a:endParaRPr lang="nb-NO" dirty="0" smtClean="0">
              <a:cs typeface="+mj-cs"/>
            </a:endParaRPr>
          </a:p>
        </p:txBody>
      </p:sp>
      <p:sp>
        <p:nvSpPr>
          <p:cNvPr id="20483" name="Rectangle 3"/>
          <p:cNvSpPr>
            <a:spLocks noGrp="1" noChangeArrowheads="1"/>
          </p:cNvSpPr>
          <p:nvPr>
            <p:ph type="body" idx="1"/>
          </p:nvPr>
        </p:nvSpPr>
        <p:spPr>
          <a:xfrm>
            <a:off x="539552" y="1988840"/>
            <a:ext cx="7772400" cy="3432175"/>
          </a:xfrm>
        </p:spPr>
        <p:txBody>
          <a:bodyPr/>
          <a:lstStyle/>
          <a:p>
            <a:pPr>
              <a:defRPr/>
            </a:pPr>
            <a:r>
              <a:rPr lang="nb-NO" dirty="0" smtClean="0">
                <a:cs typeface="+mn-cs"/>
              </a:rPr>
              <a:t>Handling active constraint changes</a:t>
            </a:r>
          </a:p>
          <a:p>
            <a:pPr>
              <a:defRPr/>
            </a:pPr>
            <a:r>
              <a:rPr lang="nb-NO" dirty="0" smtClean="0">
                <a:cs typeface="+mn-cs"/>
              </a:rPr>
              <a:t>Finding a single control structure over multiple active constraints regions </a:t>
            </a:r>
            <a:r>
              <a:rPr lang="nb-NO" dirty="0" smtClean="0">
                <a:cs typeface="+mn-cs"/>
              </a:rPr>
              <a:t>with </a:t>
            </a:r>
            <a:r>
              <a:rPr lang="nb-NO" dirty="0" smtClean="0">
                <a:cs typeface="+mn-cs"/>
              </a:rPr>
              <a:t>an acceptable loss</a:t>
            </a:r>
          </a:p>
          <a:p>
            <a:pPr>
              <a:defRPr/>
            </a:pPr>
            <a:r>
              <a:rPr lang="nb-NO" dirty="0" smtClean="0">
                <a:cs typeface="+mn-cs"/>
              </a:rPr>
              <a:t>Using the information from the active constraint maps to estimate </a:t>
            </a:r>
          </a:p>
        </p:txBody>
      </p:sp>
      <p:sp>
        <p:nvSpPr>
          <p:cNvPr id="5" name="Title 2"/>
          <p:cNvSpPr txBox="1">
            <a:spLocks/>
          </p:cNvSpPr>
          <p:nvPr/>
        </p:nvSpPr>
        <p:spPr bwMode="auto">
          <a:xfrm>
            <a:off x="2699792" y="4509120"/>
            <a:ext cx="3199333" cy="107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pPr>
              <a:defRPr/>
            </a:pPr>
            <a:r>
              <a:rPr lang="en-US" kern="0" dirty="0" smtClean="0"/>
              <a:t>Thank you !</a:t>
            </a:r>
            <a:endParaRPr lang="en-US" kern="0" dirty="0"/>
          </a:p>
        </p:txBody>
      </p:sp>
      <p:sp>
        <p:nvSpPr>
          <p:cNvPr id="6"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88242038"/>
              </p:ext>
            </p:extLst>
          </p:nvPr>
        </p:nvGraphicFramePr>
        <p:xfrm>
          <a:off x="2596331" y="3618284"/>
          <a:ext cx="1471613" cy="458788"/>
        </p:xfrm>
        <a:graphic>
          <a:graphicData uri="http://schemas.openxmlformats.org/presentationml/2006/ole">
            <mc:AlternateContent xmlns:mc="http://schemas.openxmlformats.org/markup-compatibility/2006">
              <mc:Choice xmlns:v="urn:schemas-microsoft-com:vml" Requires="v">
                <p:oleObj spid="_x0000_s82949" name="Equation" r:id="rId4" imgW="774360" imgH="241200" progId="Equation.DSMT4">
                  <p:embed/>
                </p:oleObj>
              </mc:Choice>
              <mc:Fallback>
                <p:oleObj name="Equation" r:id="rId4" imgW="774360" imgH="241200" progId="Equation.DSMT4">
                  <p:embed/>
                  <p:pic>
                    <p:nvPicPr>
                      <p:cNvPr id="0" name=""/>
                      <p:cNvPicPr>
                        <a:picLocks noChangeAspect="1" noChangeArrowheads="1"/>
                      </p:cNvPicPr>
                      <p:nvPr/>
                    </p:nvPicPr>
                    <p:blipFill>
                      <a:blip r:embed="rId5"/>
                      <a:srcRect/>
                      <a:stretch>
                        <a:fillRect/>
                      </a:stretch>
                    </p:blipFill>
                    <p:spPr bwMode="auto">
                      <a:xfrm>
                        <a:off x="2596331" y="3618284"/>
                        <a:ext cx="14716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0292886"/>
      </p:ext>
    </p:extLst>
  </p:cSld>
  <p:clrMapOvr>
    <a:masterClrMapping/>
  </p:clrMapOvr>
  <mc:AlternateContent xmlns:mc="http://schemas.openxmlformats.org/markup-compatibility/2006" xmlns:p14="http://schemas.microsoft.com/office/powerpoint/2010/main">
    <mc:Choice Requires="p14">
      <p:transition spd="slow" p14:dur="2000" advTm="50"/>
    </mc:Choice>
    <mc:Fallback xmlns="">
      <p:transition spd="slow" advTm="5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nb-NO" dirty="0" smtClean="0">
                <a:cs typeface="+mj-cs"/>
              </a:rPr>
              <a:t>Introduction</a:t>
            </a:r>
          </a:p>
        </p:txBody>
      </p:sp>
      <p:sp>
        <p:nvSpPr>
          <p:cNvPr id="20483" name="Rectangle 3"/>
          <p:cNvSpPr>
            <a:spLocks noGrp="1" noChangeArrowheads="1"/>
          </p:cNvSpPr>
          <p:nvPr>
            <p:ph type="body" idx="1"/>
          </p:nvPr>
        </p:nvSpPr>
        <p:spPr/>
        <p:txBody>
          <a:bodyPr/>
          <a:lstStyle/>
          <a:p>
            <a:pPr>
              <a:defRPr/>
            </a:pPr>
            <a:r>
              <a:rPr lang="en-US" dirty="0" smtClean="0">
                <a:cs typeface="+mn-cs"/>
              </a:rPr>
              <a:t>Most industrial process control strategies are not designed to optimally handle frequent market conditions changes.</a:t>
            </a:r>
          </a:p>
          <a:p>
            <a:pPr>
              <a:defRPr/>
            </a:pPr>
            <a:r>
              <a:rPr lang="en-US" dirty="0" smtClean="0">
                <a:cs typeface="+mn-cs"/>
              </a:rPr>
              <a:t>Integration between process optimization and control is needed to reduce the production cost</a:t>
            </a:r>
          </a:p>
        </p:txBody>
      </p:sp>
      <p:sp>
        <p:nvSpPr>
          <p:cNvPr id="5"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1512847803"/>
      </p:ext>
    </p:extLst>
  </p:cSld>
  <p:clrMapOvr>
    <a:masterClrMapping/>
  </p:clrMapOvr>
  <mc:AlternateContent xmlns:mc="http://schemas.openxmlformats.org/markup-compatibility/2006" xmlns:p14="http://schemas.microsoft.com/office/powerpoint/2010/main">
    <mc:Choice Requires="p14">
      <p:transition spd="slow" p14:dur="2000" advTm="11823"/>
    </mc:Choice>
    <mc:Fallback xmlns="">
      <p:transition spd="slow" advTm="1182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nb-NO" dirty="0" smtClean="0">
                <a:cs typeface="+mj-cs"/>
              </a:rPr>
              <a:t>Introduction</a:t>
            </a:r>
          </a:p>
        </p:txBody>
      </p:sp>
      <p:sp>
        <p:nvSpPr>
          <p:cNvPr id="20483" name="Rectangle 3"/>
          <p:cNvSpPr>
            <a:spLocks noGrp="1" noChangeArrowheads="1"/>
          </p:cNvSpPr>
          <p:nvPr>
            <p:ph type="body" idx="1"/>
          </p:nvPr>
        </p:nvSpPr>
        <p:spPr/>
        <p:txBody>
          <a:bodyPr/>
          <a:lstStyle/>
          <a:p>
            <a:r>
              <a:rPr lang="en-GB" kern="1200" dirty="0" smtClean="0">
                <a:latin typeface="Arial" charset="0"/>
                <a:ea typeface="ＭＳ Ｐゴシック" charset="0"/>
              </a:rPr>
              <a:t>Industry adapts simple control strategies </a:t>
            </a:r>
            <a:r>
              <a:rPr lang="en-GB" kern="1200" dirty="0">
                <a:latin typeface="Arial" charset="0"/>
                <a:ea typeface="ＭＳ Ｐゴシック" charset="0"/>
              </a:rPr>
              <a:t>that </a:t>
            </a:r>
            <a:r>
              <a:rPr lang="en-GB" kern="1200" dirty="0" smtClean="0">
                <a:latin typeface="Arial" charset="0"/>
                <a:ea typeface="ＭＳ Ｐゴシック" charset="0"/>
              </a:rPr>
              <a:t>are </a:t>
            </a:r>
            <a:r>
              <a:rPr lang="en-GB" kern="1200" dirty="0">
                <a:latin typeface="Arial" charset="0"/>
                <a:ea typeface="ＭＳ Ｐゴシック" charset="0"/>
              </a:rPr>
              <a:t>easily understood by the operators and </a:t>
            </a:r>
            <a:r>
              <a:rPr lang="en-GB" kern="1200" dirty="0" smtClean="0">
                <a:latin typeface="Arial" charset="0"/>
                <a:ea typeface="ＭＳ Ｐゴシック" charset="0"/>
              </a:rPr>
              <a:t>engineers</a:t>
            </a:r>
            <a:r>
              <a:rPr lang="en-GB" kern="1200" dirty="0" smtClean="0">
                <a:latin typeface="Arial" charset="0"/>
                <a:ea typeface="ＭＳ Ｐゴシック" charset="0"/>
              </a:rPr>
              <a:t>.</a:t>
            </a:r>
            <a:endParaRPr lang="en-GB" kern="1200" dirty="0" smtClean="0">
              <a:latin typeface="Arial" charset="0"/>
              <a:ea typeface="ＭＳ Ｐゴシック" charset="0"/>
            </a:endParaRPr>
          </a:p>
        </p:txBody>
      </p:sp>
      <p:sp>
        <p:nvSpPr>
          <p:cNvPr id="5"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1891037158"/>
      </p:ext>
    </p:extLst>
  </p:cSld>
  <p:clrMapOvr>
    <a:masterClrMapping/>
  </p:clrMapOvr>
  <mc:AlternateContent xmlns:mc="http://schemas.openxmlformats.org/markup-compatibility/2006" xmlns:p14="http://schemas.microsoft.com/office/powerpoint/2010/main">
    <mc:Choice Requires="p14">
      <p:transition spd="slow" p14:dur="2000" advTm="21649"/>
    </mc:Choice>
    <mc:Fallback xmlns="">
      <p:transition spd="slow" advTm="2164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nb-NO" dirty="0" smtClean="0">
                <a:cs typeface="+mj-cs"/>
              </a:rPr>
              <a:t>Introduction</a:t>
            </a:r>
          </a:p>
        </p:txBody>
      </p:sp>
      <p:sp>
        <p:nvSpPr>
          <p:cNvPr id="20483" name="Rectangle 3"/>
          <p:cNvSpPr>
            <a:spLocks noGrp="1" noChangeArrowheads="1"/>
          </p:cNvSpPr>
          <p:nvPr>
            <p:ph type="body" idx="1"/>
          </p:nvPr>
        </p:nvSpPr>
        <p:spPr/>
        <p:txBody>
          <a:bodyPr/>
          <a:lstStyle/>
          <a:p>
            <a:r>
              <a:rPr lang="en-GB" kern="1200" dirty="0" smtClean="0">
                <a:latin typeface="Arial" charset="0"/>
                <a:ea typeface="ＭＳ Ｐゴシック" charset="0"/>
              </a:rPr>
              <a:t>Industry adapts simple control strategies </a:t>
            </a:r>
            <a:r>
              <a:rPr lang="en-GB" kern="1200" dirty="0">
                <a:latin typeface="Arial" charset="0"/>
                <a:ea typeface="ＭＳ Ｐゴシック" charset="0"/>
              </a:rPr>
              <a:t>that </a:t>
            </a:r>
            <a:r>
              <a:rPr lang="en-GB" kern="1200" dirty="0" smtClean="0">
                <a:latin typeface="Arial" charset="0"/>
                <a:ea typeface="ＭＳ Ｐゴシック" charset="0"/>
              </a:rPr>
              <a:t>are </a:t>
            </a:r>
            <a:r>
              <a:rPr lang="en-GB" kern="1200" dirty="0">
                <a:latin typeface="Arial" charset="0"/>
                <a:ea typeface="ＭＳ Ｐゴシック" charset="0"/>
              </a:rPr>
              <a:t>easily understood by the operators and </a:t>
            </a:r>
            <a:r>
              <a:rPr lang="en-GB" kern="1200" dirty="0" smtClean="0">
                <a:latin typeface="Arial" charset="0"/>
                <a:ea typeface="ＭＳ Ｐゴシック" charset="0"/>
              </a:rPr>
              <a:t>engineers.</a:t>
            </a:r>
          </a:p>
          <a:p>
            <a:r>
              <a:rPr lang="en-US" kern="1200" dirty="0" smtClean="0">
                <a:latin typeface="Arial" charset="0"/>
                <a:ea typeface="ＭＳ Ｐゴシック" charset="0"/>
                <a:cs typeface="+mn-cs"/>
              </a:rPr>
              <a:t>Essential characteristics:</a:t>
            </a:r>
          </a:p>
          <a:p>
            <a:pPr marL="800100" lvl="1" indent="-342900">
              <a:buFont typeface="+mj-lt"/>
              <a:buAutoNum type="arabicPeriod"/>
            </a:pPr>
            <a:r>
              <a:rPr lang="en-US" kern="1200" dirty="0" smtClean="0">
                <a:latin typeface="Arial" charset="0"/>
                <a:ea typeface="ＭＳ Ｐゴシック" charset="0"/>
                <a:cs typeface="+mn-cs"/>
              </a:rPr>
              <a:t>It has to be fairly </a:t>
            </a:r>
            <a:r>
              <a:rPr lang="en-US" kern="1200" dirty="0" smtClean="0">
                <a:latin typeface="Arial" charset="0"/>
                <a:ea typeface="ＭＳ Ｐゴシック" charset="0"/>
                <a:cs typeface="+mn-cs"/>
              </a:rPr>
              <a:t>simple</a:t>
            </a:r>
            <a:endParaRPr lang="en-US" kern="1200" dirty="0" smtClean="0">
              <a:latin typeface="Arial" charset="0"/>
              <a:ea typeface="ＭＳ Ｐゴシック" charset="0"/>
              <a:cs typeface="+mn-cs"/>
            </a:endParaRPr>
          </a:p>
          <a:p>
            <a:pPr marL="800100" lvl="1" indent="-342900">
              <a:buFont typeface="+mj-lt"/>
              <a:buAutoNum type="arabicPeriod"/>
            </a:pPr>
            <a:r>
              <a:rPr lang="en-US" kern="1200" dirty="0">
                <a:latin typeface="Arial" charset="0"/>
                <a:ea typeface="ＭＳ Ｐゴシック" charset="0"/>
              </a:rPr>
              <a:t>It has to be able to keep the process operation close-to-optimal while satisfying the operational constraints</a:t>
            </a:r>
          </a:p>
          <a:p>
            <a:pPr marL="800100" lvl="1" indent="-342900">
              <a:buFont typeface="+mj-lt"/>
              <a:buAutoNum type="arabicPeriod"/>
            </a:pPr>
            <a:r>
              <a:rPr lang="en-US" kern="1200" dirty="0" smtClean="0">
                <a:latin typeface="Arial" charset="0"/>
                <a:ea typeface="ＭＳ Ｐゴシック" charset="0"/>
                <a:cs typeface="+mn-cs"/>
              </a:rPr>
              <a:t>It </a:t>
            </a:r>
            <a:r>
              <a:rPr lang="en-US" kern="1200" dirty="0" smtClean="0">
                <a:latin typeface="Arial" charset="0"/>
                <a:ea typeface="ＭＳ Ｐゴシック" charset="0"/>
                <a:cs typeface="+mn-cs"/>
              </a:rPr>
              <a:t>has to be </a:t>
            </a:r>
            <a:r>
              <a:rPr lang="en-US" kern="1200" dirty="0" smtClean="0">
                <a:latin typeface="Arial" charset="0"/>
                <a:ea typeface="ＭＳ Ｐゴシック" charset="0"/>
                <a:cs typeface="+mn-cs"/>
              </a:rPr>
              <a:t>easily designed</a:t>
            </a:r>
          </a:p>
        </p:txBody>
      </p:sp>
      <p:sp>
        <p:nvSpPr>
          <p:cNvPr id="5"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2670856654"/>
      </p:ext>
    </p:extLst>
  </p:cSld>
  <p:clrMapOvr>
    <a:masterClrMapping/>
  </p:clrMapOvr>
  <mc:AlternateContent xmlns:mc="http://schemas.openxmlformats.org/markup-compatibility/2006" xmlns:p14="http://schemas.microsoft.com/office/powerpoint/2010/main">
    <mc:Choice Requires="p14">
      <p:transition spd="slow" p14:dur="2000" advTm="21649"/>
    </mc:Choice>
    <mc:Fallback xmlns="">
      <p:transition spd="slow" advTm="2164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nb-NO" dirty="0" smtClean="0">
                <a:cs typeface="+mj-cs"/>
              </a:rPr>
              <a:t>Introduction</a:t>
            </a:r>
          </a:p>
        </p:txBody>
      </p:sp>
      <p:sp>
        <p:nvSpPr>
          <p:cNvPr id="20483" name="Rectangle 3"/>
          <p:cNvSpPr>
            <a:spLocks noGrp="1" noChangeArrowheads="1"/>
          </p:cNvSpPr>
          <p:nvPr>
            <p:ph type="body" idx="1"/>
          </p:nvPr>
        </p:nvSpPr>
        <p:spPr/>
        <p:txBody>
          <a:bodyPr/>
          <a:lstStyle/>
          <a:p>
            <a:r>
              <a:rPr lang="en-GB" kern="1200" dirty="0" smtClean="0">
                <a:latin typeface="Arial" charset="0"/>
                <a:ea typeface="ＭＳ Ｐゴシック" charset="0"/>
              </a:rPr>
              <a:t>Industry adapts simple control strategies </a:t>
            </a:r>
            <a:r>
              <a:rPr lang="en-GB" kern="1200" dirty="0">
                <a:latin typeface="Arial" charset="0"/>
                <a:ea typeface="ＭＳ Ｐゴシック" charset="0"/>
              </a:rPr>
              <a:t>that </a:t>
            </a:r>
            <a:r>
              <a:rPr lang="en-GB" kern="1200" dirty="0" smtClean="0">
                <a:latin typeface="Arial" charset="0"/>
                <a:ea typeface="ＭＳ Ｐゴシック" charset="0"/>
              </a:rPr>
              <a:t>are </a:t>
            </a:r>
            <a:r>
              <a:rPr lang="en-GB" kern="1200" dirty="0">
                <a:latin typeface="Arial" charset="0"/>
                <a:ea typeface="ＭＳ Ｐゴシック" charset="0"/>
              </a:rPr>
              <a:t>easily understood by the operators and </a:t>
            </a:r>
            <a:r>
              <a:rPr lang="en-GB" kern="1200" dirty="0" smtClean="0">
                <a:latin typeface="Arial" charset="0"/>
                <a:ea typeface="ＭＳ Ｐゴシック" charset="0"/>
              </a:rPr>
              <a:t>engineers.</a:t>
            </a:r>
          </a:p>
          <a:p>
            <a:r>
              <a:rPr lang="en-US" kern="1200" dirty="0" smtClean="0">
                <a:latin typeface="Arial" charset="0"/>
                <a:ea typeface="ＭＳ Ｐゴシック" charset="0"/>
                <a:cs typeface="+mn-cs"/>
              </a:rPr>
              <a:t>Essential characteristics:</a:t>
            </a:r>
          </a:p>
          <a:p>
            <a:pPr marL="800100" lvl="1" indent="-342900">
              <a:buFont typeface="+mj-lt"/>
              <a:buAutoNum type="arabicPeriod"/>
            </a:pPr>
            <a:r>
              <a:rPr lang="en-US" kern="1200" dirty="0" smtClean="0">
                <a:latin typeface="Arial" charset="0"/>
                <a:ea typeface="ＭＳ Ｐゴシック" charset="0"/>
                <a:cs typeface="+mn-cs"/>
              </a:rPr>
              <a:t>It has to be fairly </a:t>
            </a:r>
            <a:r>
              <a:rPr lang="en-US" kern="1200" dirty="0" smtClean="0">
                <a:latin typeface="Arial" charset="0"/>
                <a:ea typeface="ＭＳ Ｐゴシック" charset="0"/>
                <a:cs typeface="+mn-cs"/>
              </a:rPr>
              <a:t>simple</a:t>
            </a:r>
            <a:endParaRPr lang="en-US" kern="1200" dirty="0" smtClean="0">
              <a:latin typeface="Arial" charset="0"/>
              <a:ea typeface="ＭＳ Ｐゴシック" charset="0"/>
              <a:cs typeface="+mn-cs"/>
            </a:endParaRPr>
          </a:p>
          <a:p>
            <a:pPr marL="800100" lvl="1" indent="-342900">
              <a:buFont typeface="+mj-lt"/>
              <a:buAutoNum type="arabicPeriod"/>
            </a:pPr>
            <a:r>
              <a:rPr lang="en-US" kern="1200" dirty="0">
                <a:latin typeface="Arial" charset="0"/>
                <a:ea typeface="ＭＳ Ｐゴシック" charset="0"/>
              </a:rPr>
              <a:t>It has to be able to keep the process operation close-to-optimal </a:t>
            </a:r>
            <a:r>
              <a:rPr lang="en-US" kern="1200" dirty="0" smtClean="0">
                <a:latin typeface="Arial" charset="0"/>
                <a:ea typeface="ＭＳ Ｐゴシック" charset="0"/>
              </a:rPr>
              <a:t>while satisfying </a:t>
            </a:r>
            <a:r>
              <a:rPr lang="en-US" kern="1200" dirty="0">
                <a:latin typeface="Arial" charset="0"/>
                <a:ea typeface="ＭＳ Ｐゴシック" charset="0"/>
              </a:rPr>
              <a:t>the </a:t>
            </a:r>
            <a:r>
              <a:rPr lang="en-US" kern="1200" dirty="0" smtClean="0">
                <a:latin typeface="Arial" charset="0"/>
                <a:ea typeface="ＭＳ Ｐゴシック" charset="0"/>
              </a:rPr>
              <a:t>operational constraints</a:t>
            </a:r>
            <a:endParaRPr lang="en-US" kern="1200" dirty="0">
              <a:latin typeface="Arial" charset="0"/>
              <a:ea typeface="ＭＳ Ｐゴシック" charset="0"/>
            </a:endParaRPr>
          </a:p>
          <a:p>
            <a:pPr marL="800100" lvl="1" indent="-342900">
              <a:buFont typeface="+mj-lt"/>
              <a:buAutoNum type="arabicPeriod"/>
            </a:pPr>
            <a:r>
              <a:rPr lang="en-US" kern="1200" dirty="0" smtClean="0">
                <a:latin typeface="Arial" charset="0"/>
                <a:ea typeface="ＭＳ Ｐゴシック" charset="0"/>
                <a:cs typeface="+mn-cs"/>
              </a:rPr>
              <a:t>It </a:t>
            </a:r>
            <a:r>
              <a:rPr lang="en-US" kern="1200" dirty="0" smtClean="0">
                <a:latin typeface="Arial" charset="0"/>
                <a:ea typeface="ＭＳ Ｐゴシック" charset="0"/>
                <a:cs typeface="+mn-cs"/>
              </a:rPr>
              <a:t>has to be </a:t>
            </a:r>
            <a:r>
              <a:rPr lang="en-US" kern="1200" dirty="0" smtClean="0">
                <a:latin typeface="Arial" charset="0"/>
                <a:ea typeface="ＭＳ Ｐゴシック" charset="0"/>
                <a:cs typeface="+mn-cs"/>
              </a:rPr>
              <a:t>easily designed.</a:t>
            </a:r>
          </a:p>
          <a:p>
            <a:r>
              <a:rPr lang="en-US" dirty="0" smtClean="0">
                <a:cs typeface="+mn-cs"/>
              </a:rPr>
              <a:t>Economic </a:t>
            </a:r>
            <a:r>
              <a:rPr lang="en-US" dirty="0" err="1" smtClean="0">
                <a:cs typeface="+mn-cs"/>
              </a:rPr>
              <a:t>plantwide</a:t>
            </a:r>
            <a:r>
              <a:rPr lang="en-US" dirty="0" smtClean="0">
                <a:cs typeface="+mn-cs"/>
              </a:rPr>
              <a:t> control can be used to design control structures that satisfy the first two characteristics</a:t>
            </a:r>
            <a:endParaRPr lang="en-US" dirty="0">
              <a:cs typeface="+mn-cs"/>
            </a:endParaRPr>
          </a:p>
        </p:txBody>
      </p:sp>
      <p:sp>
        <p:nvSpPr>
          <p:cNvPr id="5"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824973462"/>
      </p:ext>
    </p:extLst>
  </p:cSld>
  <p:clrMapOvr>
    <a:masterClrMapping/>
  </p:clrMapOvr>
  <mc:AlternateContent xmlns:mc="http://schemas.openxmlformats.org/markup-compatibility/2006" xmlns:p14="http://schemas.microsoft.com/office/powerpoint/2010/main">
    <mc:Choice Requires="p14">
      <p:transition spd="slow" p14:dur="2000" advTm="21649"/>
    </mc:Choice>
    <mc:Fallback xmlns="">
      <p:transition spd="slow" advTm="2164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533400"/>
            <a:ext cx="7772400" cy="1143000"/>
          </a:xfrm>
        </p:spPr>
        <p:txBody>
          <a:bodyPr/>
          <a:lstStyle/>
          <a:p>
            <a:pPr lvl="1">
              <a:defRPr/>
            </a:pPr>
            <a:r>
              <a:rPr lang="nb-NO" dirty="0" smtClean="0">
                <a:cs typeface="+mj-cs"/>
              </a:rPr>
              <a:t>Economic Plantwide Control</a:t>
            </a:r>
          </a:p>
        </p:txBody>
      </p:sp>
      <p:graphicFrame>
        <p:nvGraphicFramePr>
          <p:cNvPr id="11269"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38947"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467544" y="1628800"/>
            <a:ext cx="8064896" cy="1569660"/>
          </a:xfrm>
          <a:prstGeom prst="rect">
            <a:avLst/>
          </a:prstGeom>
          <a:noFill/>
        </p:spPr>
        <p:txBody>
          <a:bodyPr wrap="square" rtlCol="0">
            <a:spAutoFit/>
          </a:bodyPr>
          <a:lstStyle/>
          <a:p>
            <a:r>
              <a:rPr lang="en-GB" sz="2400" i="1" dirty="0" smtClean="0">
                <a:ea typeface="ＭＳ Ｐゴシック" charset="0"/>
                <a:cs typeface="ＭＳ Ｐゴシック" charset="0"/>
              </a:rPr>
              <a:t>“Formulate </a:t>
            </a:r>
            <a:r>
              <a:rPr lang="en-GB" sz="2400" i="1" dirty="0">
                <a:ea typeface="ＭＳ Ｐゴシック" charset="0"/>
                <a:cs typeface="ＭＳ Ｐゴシック" charset="0"/>
              </a:rPr>
              <a:t>the </a:t>
            </a:r>
            <a:r>
              <a:rPr lang="en-GB" sz="2400" i="1" dirty="0" smtClean="0">
                <a:ea typeface="ＭＳ Ｐゴシック" charset="0"/>
                <a:cs typeface="ＭＳ Ｐゴシック" charset="0"/>
              </a:rPr>
              <a:t>economic </a:t>
            </a:r>
            <a:r>
              <a:rPr lang="en-GB" sz="2400" i="1" dirty="0" smtClean="0">
                <a:ea typeface="ＭＳ Ｐゴシック" charset="0"/>
                <a:cs typeface="ＭＳ Ｐゴシック" charset="0"/>
              </a:rPr>
              <a:t>operation </a:t>
            </a:r>
            <a:r>
              <a:rPr lang="en-GB" sz="2400" i="1" dirty="0">
                <a:ea typeface="ＭＳ Ｐゴシック" charset="0"/>
                <a:cs typeface="ＭＳ Ｐゴシック" charset="0"/>
              </a:rPr>
              <a:t>as a mathematical optimization problem and </a:t>
            </a:r>
            <a:r>
              <a:rPr lang="en-GB" sz="2400" i="1" dirty="0" smtClean="0">
                <a:ea typeface="ＭＳ Ｐゴシック" charset="0"/>
                <a:cs typeface="ＭＳ Ｐゴシック" charset="0"/>
              </a:rPr>
              <a:t>then </a:t>
            </a:r>
            <a:r>
              <a:rPr lang="en-GB" sz="2400" i="1" dirty="0">
                <a:ea typeface="ＭＳ Ｐゴシック" charset="0"/>
                <a:cs typeface="ＭＳ Ｐゴシック" charset="0"/>
              </a:rPr>
              <a:t>design a control structure that </a:t>
            </a:r>
            <a:r>
              <a:rPr lang="en-GB" sz="2400" i="1" dirty="0" smtClean="0">
                <a:ea typeface="ＭＳ Ｐゴシック" charset="0"/>
                <a:cs typeface="ＭＳ Ｐゴシック" charset="0"/>
              </a:rPr>
              <a:t>results in a </a:t>
            </a:r>
            <a:r>
              <a:rPr lang="en-GB" sz="2400" i="1" dirty="0">
                <a:ea typeface="ＭＳ Ｐゴシック" charset="0"/>
                <a:cs typeface="ＭＳ Ｐゴシック" charset="0"/>
              </a:rPr>
              <a:t>close-to-optimal operation while satisfying the stability and robustness </a:t>
            </a:r>
            <a:r>
              <a:rPr lang="en-GB" sz="2400" i="1" dirty="0" smtClean="0">
                <a:ea typeface="ＭＳ Ｐゴシック" charset="0"/>
                <a:cs typeface="ＭＳ Ｐゴシック" charset="0"/>
              </a:rPr>
              <a:t>requirements”.</a:t>
            </a:r>
            <a:endParaRPr lang="en-GB" sz="2400" i="1" dirty="0" smtClean="0"/>
          </a:p>
        </p:txBody>
      </p:sp>
      <p:sp>
        <p:nvSpPr>
          <p:cNvPr id="6"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Tree>
    <p:extLst>
      <p:ext uri="{BB962C8B-B14F-4D97-AF65-F5344CB8AC3E}">
        <p14:creationId xmlns:p14="http://schemas.microsoft.com/office/powerpoint/2010/main" val="3421285957"/>
      </p:ext>
    </p:extLst>
  </p:cSld>
  <p:clrMapOvr>
    <a:masterClrMapping/>
  </p:clrMapOvr>
  <mc:AlternateContent xmlns:mc="http://schemas.openxmlformats.org/markup-compatibility/2006" xmlns:p14="http://schemas.microsoft.com/office/powerpoint/2010/main">
    <mc:Choice Requires="p14">
      <p:transition spd="slow" p14:dur="2000" advTm="89327"/>
    </mc:Choice>
    <mc:Fallback xmlns="">
      <p:transition spd="slow" advTm="8932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533400"/>
            <a:ext cx="7772400" cy="1143000"/>
          </a:xfrm>
        </p:spPr>
        <p:txBody>
          <a:bodyPr/>
          <a:lstStyle/>
          <a:p>
            <a:pPr lvl="1">
              <a:defRPr/>
            </a:pPr>
            <a:r>
              <a:rPr lang="nb-NO" dirty="0" smtClean="0">
                <a:cs typeface="+mj-cs"/>
              </a:rPr>
              <a:t>Economic Plantwide Control</a:t>
            </a:r>
          </a:p>
        </p:txBody>
      </p:sp>
      <p:graphicFrame>
        <p:nvGraphicFramePr>
          <p:cNvPr id="11269" name="Object 5"/>
          <p:cNvGraphicFramePr>
            <a:graphicFrameLocks noChangeAspect="1"/>
          </p:cNvGraphicFramePr>
          <p:nvPr/>
        </p:nvGraphicFramePr>
        <p:xfrm>
          <a:off x="6546850" y="3870325"/>
          <a:ext cx="114300" cy="177800"/>
        </p:xfrm>
        <a:graphic>
          <a:graphicData uri="http://schemas.openxmlformats.org/presentationml/2006/ole">
            <mc:AlternateContent xmlns:mc="http://schemas.openxmlformats.org/markup-compatibility/2006">
              <mc:Choice xmlns:v="urn:schemas-microsoft-com:vml" Requires="v">
                <p:oleObj spid="_x0000_s73741"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3870325"/>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467544" y="1628800"/>
            <a:ext cx="8424936" cy="1569660"/>
          </a:xfrm>
          <a:prstGeom prst="rect">
            <a:avLst/>
          </a:prstGeom>
          <a:noFill/>
        </p:spPr>
        <p:txBody>
          <a:bodyPr wrap="square" rtlCol="0">
            <a:spAutoFit/>
          </a:bodyPr>
          <a:lstStyle/>
          <a:p>
            <a:r>
              <a:rPr lang="en-GB" sz="2400" i="1" dirty="0">
                <a:ea typeface="ＭＳ Ｐゴシック" charset="0"/>
                <a:cs typeface="ＭＳ Ｐゴシック" charset="0"/>
              </a:rPr>
              <a:t>“Formulate the economic operation as a mathematical optimization problem and then design a control structure that results in a close-to-optimal operation while satisfying the stability and robustness requirements”.</a:t>
            </a:r>
            <a:endParaRPr lang="en-GB" sz="2400" i="1" dirty="0"/>
          </a:p>
        </p:txBody>
      </p:sp>
      <p:sp>
        <p:nvSpPr>
          <p:cNvPr id="6" name="Text Box 28"/>
          <p:cNvSpPr txBox="1">
            <a:spLocks noChangeArrowheads="1"/>
          </p:cNvSpPr>
          <p:nvPr/>
        </p:nvSpPr>
        <p:spPr bwMode="auto">
          <a:xfrm>
            <a:off x="2339753" y="6553200"/>
            <a:ext cx="7080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nb-NO" sz="1000" b="1" dirty="0" smtClean="0">
                <a:solidFill>
                  <a:schemeClr val="bg1"/>
                </a:solidFill>
                <a:ea typeface="ＭＳ Ｐゴシック" charset="0"/>
              </a:rPr>
              <a:t>V. Minasidis et al,  </a:t>
            </a:r>
            <a:r>
              <a:rPr lang="en-GB" sz="1000" b="1" dirty="0" smtClean="0">
                <a:solidFill>
                  <a:schemeClr val="bg1"/>
                </a:solidFill>
              </a:rPr>
              <a:t>Automated </a:t>
            </a:r>
            <a:r>
              <a:rPr lang="en-GB" sz="1000" b="1" dirty="0">
                <a:solidFill>
                  <a:schemeClr val="bg1"/>
                </a:solidFill>
              </a:rPr>
              <a:t>Controlled Variable Selection for a Reactor-Separator-Recycle Process</a:t>
            </a:r>
            <a:endParaRPr lang="nb-NO" sz="1050" b="1" dirty="0">
              <a:solidFill>
                <a:schemeClr val="bg1"/>
              </a:solidFill>
            </a:endParaRPr>
          </a:p>
          <a:p>
            <a:pPr algn="ctr">
              <a:defRPr/>
            </a:pPr>
            <a:r>
              <a:rPr lang="nb-NO" sz="1000" b="1" dirty="0" smtClean="0">
                <a:solidFill>
                  <a:schemeClr val="bg1"/>
                </a:solidFill>
                <a:ea typeface="ＭＳ Ｐゴシック" charset="0"/>
              </a:rPr>
              <a:t> </a:t>
            </a:r>
            <a:endParaRPr lang="nb-NO" sz="1000" b="1" dirty="0">
              <a:solidFill>
                <a:schemeClr val="bg1"/>
              </a:solidFill>
              <a:ea typeface="ＭＳ Ｐゴシック" charset="0"/>
            </a:endParaRPr>
          </a:p>
        </p:txBody>
      </p:sp>
      <p:sp>
        <p:nvSpPr>
          <p:cNvPr id="7" name="TextBox 6"/>
          <p:cNvSpPr txBox="1"/>
          <p:nvPr/>
        </p:nvSpPr>
        <p:spPr>
          <a:xfrm>
            <a:off x="599232" y="3343632"/>
            <a:ext cx="5844976" cy="2677656"/>
          </a:xfrm>
          <a:prstGeom prst="rect">
            <a:avLst/>
          </a:prstGeom>
          <a:noFill/>
        </p:spPr>
        <p:txBody>
          <a:bodyPr wrap="square" rtlCol="0">
            <a:spAutoFit/>
          </a:bodyPr>
          <a:lstStyle/>
          <a:p>
            <a:r>
              <a:rPr lang="en-GB" sz="2400" b="1" dirty="0" smtClean="0">
                <a:ea typeface="ＭＳ Ｐゴシック" charset="0"/>
                <a:cs typeface="ＭＳ Ｐゴシック" charset="0"/>
              </a:rPr>
              <a:t>Top-down part:</a:t>
            </a:r>
          </a:p>
          <a:p>
            <a:r>
              <a:rPr lang="en-GB" sz="2400" dirty="0" smtClean="0">
                <a:ea typeface="ＭＳ Ｐゴシック" charset="0"/>
                <a:cs typeface="ＭＳ Ｐゴシック" charset="0"/>
              </a:rPr>
              <a:t>Aims </a:t>
            </a:r>
            <a:r>
              <a:rPr lang="en-GB" sz="2400" dirty="0">
                <a:ea typeface="ＭＳ Ｐゴシック" charset="0"/>
                <a:cs typeface="ＭＳ Ｐゴシック" charset="0"/>
              </a:rPr>
              <a:t>to </a:t>
            </a:r>
            <a:r>
              <a:rPr lang="en-GB" sz="2400" dirty="0" smtClean="0">
                <a:ea typeface="ＭＳ Ｐゴシック" charset="0"/>
                <a:cs typeface="ＭＳ Ｐゴシック" charset="0"/>
              </a:rPr>
              <a:t>find </a:t>
            </a:r>
            <a:r>
              <a:rPr lang="en-GB" sz="2400" dirty="0">
                <a:ea typeface="ＭＳ Ｐゴシック" charset="0"/>
                <a:cs typeface="ＭＳ Ｐゴシック" charset="0"/>
              </a:rPr>
              <a:t>an optimal control structure based on plant steady state </a:t>
            </a:r>
            <a:r>
              <a:rPr lang="en-GB" sz="2400" dirty="0" smtClean="0">
                <a:ea typeface="ＭＳ Ｐゴシック" charset="0"/>
                <a:cs typeface="ＭＳ Ｐゴシック" charset="0"/>
              </a:rPr>
              <a:t>economics</a:t>
            </a:r>
          </a:p>
          <a:p>
            <a:endParaRPr lang="en-GB" sz="2400" dirty="0" smtClean="0">
              <a:ea typeface="ＭＳ Ｐゴシック" charset="0"/>
              <a:cs typeface="ＭＳ Ｐゴシック" charset="0"/>
            </a:endParaRPr>
          </a:p>
          <a:p>
            <a:r>
              <a:rPr lang="en-GB" sz="2400" b="1" dirty="0" smtClean="0">
                <a:ea typeface="ＭＳ Ｐゴシック" charset="0"/>
                <a:cs typeface="ＭＳ Ｐゴシック" charset="0"/>
              </a:rPr>
              <a:t>Bottom-up part:</a:t>
            </a:r>
          </a:p>
          <a:p>
            <a:r>
              <a:rPr lang="en-GB" sz="2400" dirty="0" smtClean="0">
                <a:ea typeface="ＭＳ Ｐゴシック" charset="0"/>
                <a:cs typeface="ＭＳ Ｐゴシック" charset="0"/>
              </a:rPr>
              <a:t>Aims </a:t>
            </a:r>
            <a:r>
              <a:rPr lang="en-GB" sz="2400" dirty="0">
                <a:ea typeface="ＭＳ Ｐゴシック" charset="0"/>
                <a:cs typeface="ＭＳ Ｐゴシック" charset="0"/>
              </a:rPr>
              <a:t>to </a:t>
            </a:r>
            <a:r>
              <a:rPr lang="en-GB" sz="2400" dirty="0" smtClean="0">
                <a:ea typeface="ＭＳ Ｐゴシック" charset="0"/>
                <a:cs typeface="ＭＳ Ｐゴシック" charset="0"/>
              </a:rPr>
              <a:t>find </a:t>
            </a:r>
            <a:r>
              <a:rPr lang="en-GB" sz="2400" dirty="0">
                <a:ea typeface="ＭＳ Ｐゴシック" charset="0"/>
                <a:cs typeface="ＭＳ Ｐゴシック" charset="0"/>
              </a:rPr>
              <a:t>a simple and robust regulatory control</a:t>
            </a:r>
            <a:endParaRPr lang="en-GB" sz="2400" dirty="0"/>
          </a:p>
        </p:txBody>
      </p:sp>
    </p:spTree>
    <p:extLst>
      <p:ext uri="{BB962C8B-B14F-4D97-AF65-F5344CB8AC3E}">
        <p14:creationId xmlns:p14="http://schemas.microsoft.com/office/powerpoint/2010/main" val="208878882"/>
      </p:ext>
    </p:extLst>
  </p:cSld>
  <p:clrMapOvr>
    <a:masterClrMapping/>
  </p:clrMapOvr>
  <mc:AlternateContent xmlns:mc="http://schemas.openxmlformats.org/markup-compatibility/2006" xmlns:p14="http://schemas.microsoft.com/office/powerpoint/2010/main">
    <mc:Choice Requires="p14">
      <p:transition spd="slow" p14:dur="2000" advTm="89327"/>
    </mc:Choice>
    <mc:Fallback xmlns="">
      <p:transition spd="slow" advTm="89327"/>
    </mc:Fallback>
  </mc:AlternateContent>
  <p:timing>
    <p:tnLst>
      <p:par>
        <p:cTn id="1" dur="indefinite" restart="never" nodeType="tmRoot"/>
      </p:par>
    </p:tnLst>
  </p:timing>
</p:sld>
</file>

<file path=ppt/theme/theme1.xml><?xml version="1.0" encoding="utf-8"?>
<a:theme xmlns:a="http://schemas.openxmlformats.org/drawingml/2006/main" name="tom_liggende">
  <a:themeElements>
    <a:clrScheme name="Egendefinert 6">
      <a:dk1>
        <a:srgbClr val="000000"/>
      </a:dk1>
      <a:lt1>
        <a:srgbClr val="FFFFFF"/>
      </a:lt1>
      <a:dk2>
        <a:srgbClr val="000000"/>
      </a:dk2>
      <a:lt2>
        <a:srgbClr val="808080"/>
      </a:lt2>
      <a:accent1>
        <a:srgbClr val="0D3475"/>
      </a:accent1>
      <a:accent2>
        <a:srgbClr val="0D3475"/>
      </a:accent2>
      <a:accent3>
        <a:srgbClr val="FFFFFF"/>
      </a:accent3>
      <a:accent4>
        <a:srgbClr val="000000"/>
      </a:accent4>
      <a:accent5>
        <a:srgbClr val="0D3475"/>
      </a:accent5>
      <a:accent6>
        <a:srgbClr val="0D3475"/>
      </a:accent6>
      <a:hlink>
        <a:srgbClr val="0D3475"/>
      </a:hlink>
      <a:folHlink>
        <a:srgbClr val="0D3475"/>
      </a:folHlink>
    </a:clrScheme>
    <a:fontScheme name="tom_liggen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tom_liggen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m_liggen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m_liggen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m_liggend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m_liggen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m_liggen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m_liggen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E:\maler\info\tom_liggende.pot</Template>
  <TotalTime>8017</TotalTime>
  <Words>3302</Words>
  <Application>Microsoft Office PowerPoint</Application>
  <PresentationFormat>On-screen Show (4:3)</PresentationFormat>
  <Paragraphs>344</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36</vt:i4>
      </vt:variant>
    </vt:vector>
  </HeadingPairs>
  <TitlesOfParts>
    <vt:vector size="41" baseType="lpstr">
      <vt:lpstr>tom_liggende</vt:lpstr>
      <vt:lpstr>Equation</vt:lpstr>
      <vt:lpstr>MathType 6.0 Equation</vt:lpstr>
      <vt:lpstr>Visio</vt:lpstr>
      <vt:lpstr>Microsoft Visio Drawing</vt:lpstr>
      <vt:lpstr>PowerPoint Presentation</vt:lpstr>
      <vt:lpstr>Outline</vt:lpstr>
      <vt:lpstr>Introduction</vt:lpstr>
      <vt:lpstr>Introduction</vt:lpstr>
      <vt:lpstr>Introduction</vt:lpstr>
      <vt:lpstr>Introduction</vt:lpstr>
      <vt:lpstr>Introduction</vt:lpstr>
      <vt:lpstr>Economic Plantwide Control</vt:lpstr>
      <vt:lpstr>Economic Plantwide Control</vt:lpstr>
      <vt:lpstr>Economic Plantwide Control</vt:lpstr>
      <vt:lpstr>Economic Plantwide Control</vt:lpstr>
      <vt:lpstr>Economic Plantwide Control</vt:lpstr>
      <vt:lpstr>Process description</vt:lpstr>
      <vt:lpstr>Process description</vt:lpstr>
      <vt:lpstr>Economic Plantwide Control</vt:lpstr>
      <vt:lpstr>Step 1:</vt:lpstr>
      <vt:lpstr>Step 1:</vt:lpstr>
      <vt:lpstr>Step 1:</vt:lpstr>
      <vt:lpstr>Economic Plantwide Control</vt:lpstr>
      <vt:lpstr>Step 2a:</vt:lpstr>
      <vt:lpstr>Step 2b:</vt:lpstr>
      <vt:lpstr>Step 2c:</vt:lpstr>
      <vt:lpstr>Step 2c:</vt:lpstr>
      <vt:lpstr>Economic Plantwide Control</vt:lpstr>
      <vt:lpstr>Step 3a:</vt:lpstr>
      <vt:lpstr>Economic Plantwide Control</vt:lpstr>
      <vt:lpstr>Self-optimizing CVs</vt:lpstr>
      <vt:lpstr>Available measurements</vt:lpstr>
      <vt:lpstr>Self-optimizing CV’s selection</vt:lpstr>
      <vt:lpstr>Self optimizing CV’s selection</vt:lpstr>
      <vt:lpstr>Self optimizing CV’s selection</vt:lpstr>
      <vt:lpstr>Self optimizing CV’s selection</vt:lpstr>
      <vt:lpstr>Performance comparisson</vt:lpstr>
      <vt:lpstr>Conclusions</vt:lpstr>
      <vt:lpstr>Future Work</vt:lpstr>
      <vt:lpstr>Future Work</vt:lpstr>
    </vt:vector>
  </TitlesOfParts>
  <Company>NTNU</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lysbildetittel</dc:title>
  <dc:creator>Minasidis</dc:creator>
  <cp:lastModifiedBy>Vlad Minasides</cp:lastModifiedBy>
  <cp:revision>262</cp:revision>
  <cp:lastPrinted>2005-02-28T10:56:27Z</cp:lastPrinted>
  <dcterms:created xsi:type="dcterms:W3CDTF">2002-08-16T11:58:11Z</dcterms:created>
  <dcterms:modified xsi:type="dcterms:W3CDTF">2013-12-18T08:37:13Z</dcterms:modified>
</cp:coreProperties>
</file>