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9" r:id="rId2"/>
    <p:sldId id="265" r:id="rId3"/>
    <p:sldId id="272" r:id="rId4"/>
    <p:sldId id="257" r:id="rId5"/>
    <p:sldId id="258" r:id="rId6"/>
    <p:sldId id="259" r:id="rId7"/>
    <p:sldId id="261" r:id="rId8"/>
    <p:sldId id="262" r:id="rId9"/>
    <p:sldId id="263" r:id="rId10"/>
    <p:sldId id="266" r:id="rId11"/>
    <p:sldId id="276" r:id="rId12"/>
    <p:sldId id="270" r:id="rId13"/>
    <p:sldId id="271" r:id="rId14"/>
    <p:sldId id="275" r:id="rId15"/>
    <p:sldId id="274" r:id="rId16"/>
    <p:sldId id="273" r:id="rId17"/>
    <p:sldId id="268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8F7B4-6E06-4F03-8F90-1272FF797B10}" type="datetimeFigureOut">
              <a:rPr lang="nb-NO" smtClean="0"/>
              <a:t>31.05.2018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EBC8-A9B9-49DD-8318-BBF508A10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24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47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70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422D-A0F3-469A-8158-A04C28AFD0B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7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422D-A0F3-469A-8158-A04C28AFD0B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3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422D-A0F3-469A-8158-A04C28AFD0B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5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702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4060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222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802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8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178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19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8535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50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60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8192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988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69" y="1799960"/>
            <a:ext cx="10363200" cy="90109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Sigurd Skogestad</a:t>
            </a:r>
            <a:br>
              <a:rPr lang="nb-NO" dirty="0" smtClean="0"/>
            </a:br>
            <a:r>
              <a:rPr lang="nb-NO" dirty="0" err="1" smtClean="0"/>
              <a:t>Closing</a:t>
            </a:r>
            <a:r>
              <a:rPr lang="nb-NO" dirty="0" smtClean="0"/>
              <a:t> notes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1. A </a:t>
            </a:r>
            <a:r>
              <a:rPr lang="nb-NO" sz="2800" dirty="0" err="1"/>
              <a:t>little</a:t>
            </a:r>
            <a:r>
              <a:rPr lang="nb-NO" sz="2800" dirty="0"/>
              <a:t> </a:t>
            </a:r>
            <a:r>
              <a:rPr lang="nb-NO" sz="2800" dirty="0" err="1"/>
              <a:t>about</a:t>
            </a:r>
            <a:r>
              <a:rPr lang="nb-NO" sz="2800" dirty="0"/>
              <a:t> SUBPRO</a:t>
            </a:r>
            <a:br>
              <a:rPr lang="nb-NO" sz="2800" dirty="0"/>
            </a:br>
            <a:r>
              <a:rPr lang="nb-NO" sz="2800" dirty="0"/>
              <a:t>2. Oil </a:t>
            </a:r>
            <a:r>
              <a:rPr lang="nb-NO" sz="2800" dirty="0" err="1"/>
              <a:t>price</a:t>
            </a:r>
            <a:r>
              <a:rPr lang="nb-NO" sz="2800" dirty="0"/>
              <a:t> </a:t>
            </a:r>
            <a:r>
              <a:rPr lang="nb-NO" sz="2800" dirty="0" err="1"/>
              <a:t>history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/>
              <a:t>3. </a:t>
            </a:r>
            <a:r>
              <a:rPr lang="nb-NO" sz="2800" dirty="0" err="1" smtClean="0"/>
              <a:t>R</a:t>
            </a:r>
            <a:r>
              <a:rPr lang="nb-NO" sz="2800" dirty="0" err="1" smtClean="0"/>
              <a:t>eflections</a:t>
            </a:r>
            <a:r>
              <a:rPr lang="nb-NO" sz="2800" dirty="0" smtClean="0"/>
              <a:t> OOGP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716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04" y="400693"/>
            <a:ext cx="11266645" cy="54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60D996-211A-4A26-BC5B-F0A70C4F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 application offshore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81BA8-C0B6-4DB8-AEC8-5F2769B39E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Traditionally, lower automation level offshore compared to onshore</a:t>
            </a:r>
          </a:p>
          <a:p>
            <a:endParaRPr lang="en-GB" sz="2000" dirty="0"/>
          </a:p>
          <a:p>
            <a:r>
              <a:rPr lang="en-GB" sz="2000" dirty="0"/>
              <a:t>Lower margins  </a:t>
            </a:r>
            <a:r>
              <a:rPr lang="en-GB" sz="2000" dirty="0">
                <a:sym typeface="Wingdings" panose="05000000000000000000" pitchFamily="2" charset="2"/>
              </a:rPr>
              <a:t> higher motivation for automatic production optimization (APO)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8D4D0-3059-4636-AD49-469C8FE3F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Oil price variations: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083FC-F413-478D-B7A3-0E4CB5E265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GB" dirty="0" smtClean="0"/>
              <a:t>Elvira Bergheim:  </a:t>
            </a:r>
            <a:r>
              <a:rPr lang="en-US" dirty="0"/>
              <a:t>Increased offshore oil and gas production with automatic control in </a:t>
            </a:r>
            <a:r>
              <a:rPr lang="en-US" dirty="0" err="1"/>
              <a:t>Equinor</a:t>
            </a:r>
            <a:endParaRPr lang="en-GB" dirty="0"/>
          </a:p>
        </p:txBody>
      </p:sp>
      <p:pic>
        <p:nvPicPr>
          <p:cNvPr id="3074" name="Picture 2" descr="image006">
            <a:extLst>
              <a:ext uri="{FF2B5EF4-FFF2-40B4-BE49-F238E27FC236}">
                <a16:creationId xmlns:a16="http://schemas.microsoft.com/office/drawing/2014/main" id="{FDFD96BE-2827-4259-A30C-CA77C4FC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2480241"/>
            <a:ext cx="5664644" cy="33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62" y="-210728"/>
            <a:ext cx="7886700" cy="994172"/>
          </a:xfrm>
        </p:spPr>
        <p:txBody>
          <a:bodyPr/>
          <a:lstStyle/>
          <a:p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[$/</a:t>
            </a:r>
            <a:r>
              <a:rPr lang="nb-NO" dirty="0" err="1" smtClean="0"/>
              <a:t>bbl</a:t>
            </a:r>
            <a:r>
              <a:rPr lang="nb-NO" dirty="0" smtClean="0"/>
              <a:t>]</a:t>
            </a:r>
            <a:endParaRPr lang="nb-NO" dirty="0"/>
          </a:p>
        </p:txBody>
      </p:sp>
      <p:sp>
        <p:nvSpPr>
          <p:cNvPr id="38" name="TextBox 37"/>
          <p:cNvSpPr txBox="1"/>
          <p:nvPr/>
        </p:nvSpPr>
        <p:spPr>
          <a:xfrm>
            <a:off x="7718026" y="5729665"/>
            <a:ext cx="282641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88" dirty="0"/>
              <a:t>http://www.macrotrends.net/1369/crude-oil-price-history-chart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50473" y="858982"/>
            <a:ext cx="8857671" cy="5084268"/>
            <a:chOff x="3349228" y="1689497"/>
            <a:chExt cx="6808292" cy="36619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228" y="1689497"/>
              <a:ext cx="5493544" cy="34790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48574" y="4723424"/>
              <a:ext cx="123251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Nov. 1998. $10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7436695" y="4723424"/>
              <a:ext cx="211878" cy="138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60978" y="4807464"/>
              <a:ext cx="18473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90082" y="1848267"/>
              <a:ext cx="13340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June 2008. $140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2597" y="3696568"/>
              <a:ext cx="119955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Apr. 1980. $40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121612" y="3915112"/>
              <a:ext cx="121194" cy="165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41741" y="5051321"/>
              <a:ext cx="137633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 err="1">
                  <a:solidFill>
                    <a:srgbClr val="FF0000"/>
                  </a:solidFill>
                </a:rPr>
                <a:t>March</a:t>
              </a:r>
              <a:r>
                <a:rPr lang="nb-NO" sz="1350" dirty="0">
                  <a:solidFill>
                    <a:srgbClr val="FF0000"/>
                  </a:solidFill>
                </a:rPr>
                <a:t> 1986. $10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016437" y="4668965"/>
              <a:ext cx="507398" cy="4154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66427" y="2565440"/>
              <a:ext cx="13340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June 2014. $106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29299" y="3538407"/>
              <a:ext cx="1228221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Jan. 2015. $47</a:t>
              </a:r>
            </a:p>
            <a:p>
              <a:r>
                <a:rPr lang="nb-NO" sz="1350" dirty="0">
                  <a:solidFill>
                    <a:srgbClr val="FF0000"/>
                  </a:solidFill>
                </a:rPr>
                <a:t>Jan. 2016. $28</a:t>
              </a:r>
            </a:p>
            <a:p>
              <a:r>
                <a:rPr lang="nb-NO" sz="1350" dirty="0">
                  <a:solidFill>
                    <a:srgbClr val="FF0000"/>
                  </a:solidFill>
                </a:rPr>
                <a:t>Jan. 2017. $</a:t>
              </a:r>
              <a:r>
                <a:rPr lang="nb-NO" sz="1350" dirty="0" smtClean="0">
                  <a:solidFill>
                    <a:srgbClr val="FF0000"/>
                  </a:solidFill>
                </a:rPr>
                <a:t>54</a:t>
              </a:r>
            </a:p>
            <a:p>
              <a:r>
                <a:rPr lang="nb-NO" sz="1350" dirty="0">
                  <a:solidFill>
                    <a:srgbClr val="FF0000"/>
                  </a:solidFill>
                </a:rPr>
                <a:t>May 2018. $76</a:t>
              </a:r>
            </a:p>
            <a:p>
              <a:endParaRPr lang="nb-NO" sz="1350" dirty="0" smtClean="0">
                <a:solidFill>
                  <a:srgbClr val="FF0000"/>
                </a:solidFill>
              </a:endParaRPr>
            </a:p>
            <a:p>
              <a:endParaRPr lang="nb-NO" sz="1350" dirty="0">
                <a:solidFill>
                  <a:srgbClr val="FF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4027" y="3496509"/>
              <a:ext cx="1543980" cy="10562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812071" y="3245384"/>
              <a:ext cx="204248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 err="1">
                  <a:solidFill>
                    <a:srgbClr val="FF0000"/>
                  </a:solidFill>
                </a:rPr>
                <a:t>Dec</a:t>
              </a:r>
              <a:r>
                <a:rPr lang="nb-NO" sz="1350" dirty="0">
                  <a:solidFill>
                    <a:srgbClr val="FF0000"/>
                  </a:solidFill>
                </a:rPr>
                <a:t>. 1973. First «</a:t>
              </a:r>
              <a:r>
                <a:rPr lang="nb-NO" sz="1350" dirty="0" err="1">
                  <a:solidFill>
                    <a:srgbClr val="FF0000"/>
                  </a:solidFill>
                </a:rPr>
                <a:t>oil</a:t>
              </a:r>
              <a:r>
                <a:rPr lang="nb-NO" sz="1350" dirty="0">
                  <a:solidFill>
                    <a:srgbClr val="FF0000"/>
                  </a:solidFill>
                </a:rPr>
                <a:t> </a:t>
              </a:r>
              <a:r>
                <a:rPr lang="nb-NO" sz="1350" dirty="0" err="1">
                  <a:solidFill>
                    <a:srgbClr val="FF0000"/>
                  </a:solidFill>
                </a:rPr>
                <a:t>crisis</a:t>
              </a:r>
              <a:r>
                <a:rPr lang="nb-NO" sz="1350" dirty="0">
                  <a:solidFill>
                    <a:srgbClr val="FF0000"/>
                  </a:solidFill>
                </a:rPr>
                <a:t>»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408045" y="4584925"/>
              <a:ext cx="281503" cy="1912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79734" y="2386847"/>
              <a:ext cx="158729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>
                  <a:solidFill>
                    <a:srgbClr val="FF0000"/>
                  </a:solidFill>
                </a:rPr>
                <a:t>Financial </a:t>
              </a:r>
              <a:r>
                <a:rPr lang="nb-NO" sz="1350" dirty="0" err="1">
                  <a:solidFill>
                    <a:srgbClr val="FF0000"/>
                  </a:solidFill>
                </a:rPr>
                <a:t>crisis</a:t>
              </a:r>
              <a:r>
                <a:rPr lang="nb-NO" sz="1350" dirty="0">
                  <a:solidFill>
                    <a:srgbClr val="FF0000"/>
                  </a:solidFill>
                </a:rPr>
                <a:t> 2009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8757092" y="3696568"/>
              <a:ext cx="123999" cy="1500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4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91" y="-200329"/>
            <a:ext cx="7886700" cy="994172"/>
          </a:xfrm>
        </p:spPr>
        <p:txBody>
          <a:bodyPr/>
          <a:lstStyle/>
          <a:p>
            <a:r>
              <a:rPr lang="nb-NO" dirty="0" smtClean="0"/>
              <a:t>Oil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adjusted</a:t>
            </a:r>
            <a:r>
              <a:rPr lang="nb-NO" dirty="0" smtClean="0"/>
              <a:t> for </a:t>
            </a:r>
            <a:r>
              <a:rPr lang="nb-NO" dirty="0" err="1" smtClean="0"/>
              <a:t>inflation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56" y="1853803"/>
            <a:ext cx="5500688" cy="31503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234567" y="2693222"/>
            <a:ext cx="114238" cy="4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62082" y="3522891"/>
            <a:ext cx="5954358" cy="8200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4062" y="3858222"/>
            <a:ext cx="20551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00B050"/>
                </a:solidFill>
              </a:rPr>
              <a:t>Sigurd’s</a:t>
            </a:r>
            <a:r>
              <a:rPr lang="nb-NO" sz="1350" dirty="0">
                <a:solidFill>
                  <a:srgbClr val="00B050"/>
                </a:solidFill>
              </a:rPr>
              <a:t> steady-</a:t>
            </a:r>
            <a:r>
              <a:rPr lang="nb-NO" sz="1350" dirty="0" err="1">
                <a:solidFill>
                  <a:srgbClr val="00B050"/>
                </a:solidFill>
              </a:rPr>
              <a:t>state</a:t>
            </a:r>
            <a:r>
              <a:rPr lang="nb-NO" sz="1350" dirty="0">
                <a:solidFill>
                  <a:srgbClr val="00B050"/>
                </a:solidFill>
              </a:rPr>
              <a:t> </a:t>
            </a:r>
            <a:r>
              <a:rPr lang="nb-NO" sz="1350" dirty="0" err="1">
                <a:solidFill>
                  <a:srgbClr val="00B050"/>
                </a:solidFill>
              </a:rPr>
              <a:t>curve</a:t>
            </a:r>
            <a:endParaRPr lang="nb-NO" sz="1350" dirty="0">
              <a:solidFill>
                <a:srgbClr val="00B050"/>
              </a:solidFill>
            </a:endParaRPr>
          </a:p>
          <a:p>
            <a:endParaRPr lang="nb-NO" sz="135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518991" y="3522890"/>
            <a:ext cx="1196761" cy="1474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38685" y="2685730"/>
            <a:ext cx="1555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00B050"/>
                </a:solidFill>
              </a:rPr>
              <a:t>Alternative green</a:t>
            </a:r>
          </a:p>
          <a:p>
            <a:r>
              <a:rPr lang="nb-NO" sz="1350" dirty="0" err="1">
                <a:solidFill>
                  <a:srgbClr val="00B050"/>
                </a:solidFill>
              </a:rPr>
              <a:t>power</a:t>
            </a:r>
            <a:r>
              <a:rPr lang="nb-NO" sz="1350" dirty="0">
                <a:solidFill>
                  <a:srgbClr val="00B050"/>
                </a:solidFill>
              </a:rPr>
              <a:t> </a:t>
            </a:r>
            <a:r>
              <a:rPr lang="nb-NO" sz="1350" dirty="0" err="1">
                <a:solidFill>
                  <a:srgbClr val="00B050"/>
                </a:solidFill>
              </a:rPr>
              <a:t>competetive</a:t>
            </a:r>
            <a:endParaRPr lang="nb-NO" sz="1350" dirty="0">
              <a:solidFill>
                <a:srgbClr val="00B050"/>
              </a:solidFill>
            </a:endParaRPr>
          </a:p>
          <a:p>
            <a:r>
              <a:rPr lang="nb-NO" sz="1350" dirty="0">
                <a:solidFill>
                  <a:srgbClr val="00B050"/>
                </a:solidFill>
              </a:rPr>
              <a:t>(Solar etc.)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4573" y="4470440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1998</a:t>
            </a: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1870" y="1796052"/>
            <a:ext cx="994199" cy="8218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74832" y="192535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2008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33730" y="2779415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96081" y="368928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062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Reflections</a:t>
            </a:r>
            <a:r>
              <a:rPr lang="nb-NO" dirty="0" smtClean="0"/>
              <a:t> OOGP 2018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Advantage</a:t>
            </a:r>
            <a:r>
              <a:rPr lang="nb-NO" dirty="0"/>
              <a:t> of single </a:t>
            </a:r>
            <a:r>
              <a:rPr lang="nb-NO" dirty="0" err="1"/>
              <a:t>session</a:t>
            </a:r>
            <a:r>
              <a:rPr lang="nb-NO" dirty="0"/>
              <a:t>: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wide</a:t>
            </a:r>
            <a:r>
              <a:rPr lang="nb-NO" dirty="0"/>
              <a:t> range of problems and </a:t>
            </a:r>
            <a:r>
              <a:rPr lang="nb-NO" dirty="0" err="1"/>
              <a:t>approaches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8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51" y="274638"/>
            <a:ext cx="7051615" cy="62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Abstracts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48" y="76344"/>
            <a:ext cx="68865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Reflections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76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err="1" smtClean="0"/>
              <a:t>Advantage</a:t>
            </a:r>
            <a:r>
              <a:rPr lang="nb-NO" dirty="0" smtClean="0"/>
              <a:t> of single </a:t>
            </a:r>
            <a:r>
              <a:rPr lang="nb-NO" dirty="0" err="1" smtClean="0"/>
              <a:t>session</a:t>
            </a:r>
            <a:r>
              <a:rPr lang="nb-NO" dirty="0" smtClean="0"/>
              <a:t>: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wide</a:t>
            </a:r>
            <a:r>
              <a:rPr lang="nb-NO" dirty="0" smtClean="0"/>
              <a:t> range of problems and </a:t>
            </a:r>
            <a:r>
              <a:rPr lang="nb-NO" dirty="0" err="1" smtClean="0"/>
              <a:t>approaches</a:t>
            </a:r>
            <a:r>
              <a:rPr lang="nb-NO" dirty="0" smtClean="0"/>
              <a:t>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Enormous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for </a:t>
            </a:r>
            <a:r>
              <a:rPr lang="nb-NO" dirty="0" err="1" smtClean="0"/>
              <a:t>improved</a:t>
            </a:r>
            <a:r>
              <a:rPr lang="nb-NO" dirty="0" smtClean="0"/>
              <a:t> control </a:t>
            </a:r>
            <a:r>
              <a:rPr lang="nb-NO" dirty="0" err="1" smtClean="0"/>
              <a:t>if</a:t>
            </a:r>
            <a:r>
              <a:rPr lang="nb-NO" dirty="0" smtClean="0"/>
              <a:t> offshore </a:t>
            </a:r>
            <a:r>
              <a:rPr lang="nb-NO" dirty="0" err="1" smtClean="0"/>
              <a:t>oil</a:t>
            </a:r>
            <a:r>
              <a:rPr lang="nb-NO" dirty="0" smtClean="0"/>
              <a:t> and gas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Approaches</a:t>
            </a:r>
            <a:r>
              <a:rPr lang="nb-NO" dirty="0" smtClean="0"/>
              <a:t> to </a:t>
            </a:r>
            <a:r>
              <a:rPr lang="nb-NO" dirty="0" err="1" smtClean="0"/>
              <a:t>realize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Bottom</a:t>
            </a:r>
            <a:r>
              <a:rPr lang="nb-NO" dirty="0" smtClean="0"/>
              <a:t>-up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«Drink </a:t>
            </a:r>
            <a:r>
              <a:rPr lang="nb-NO" dirty="0" err="1" smtClean="0"/>
              <a:t>coffee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operator»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Top-</a:t>
            </a:r>
            <a:r>
              <a:rPr lang="nb-NO" dirty="0" err="1" smtClean="0"/>
              <a:t>down</a:t>
            </a:r>
            <a:r>
              <a:rPr lang="nb-NO" dirty="0" smtClean="0"/>
              <a:t>: Talk </a:t>
            </a:r>
            <a:r>
              <a:rPr lang="nb-NO" dirty="0" err="1" smtClean="0"/>
              <a:t>buzzwords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err="1" smtClean="0"/>
              <a:t>Digitalization</a:t>
            </a: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Optimal</a:t>
            </a:r>
          </a:p>
          <a:p>
            <a:pPr marL="857250" lvl="1" indent="-457200">
              <a:buFont typeface="+mj-lt"/>
              <a:buAutoNum type="arabicPeriod"/>
            </a:pPr>
            <a:r>
              <a:rPr lang="nb-NO" b="1" dirty="0" err="1" smtClean="0">
                <a:solidFill>
                  <a:srgbClr val="FF0000"/>
                </a:solidFill>
              </a:rPr>
              <a:t>Define</a:t>
            </a:r>
            <a:r>
              <a:rPr lang="nb-NO" b="1" dirty="0" smtClean="0">
                <a:solidFill>
                  <a:srgbClr val="FF0000"/>
                </a:solidFill>
              </a:rPr>
              <a:t> control («optimal </a:t>
            </a:r>
            <a:r>
              <a:rPr lang="nb-NO" b="1" dirty="0" err="1" smtClean="0">
                <a:solidFill>
                  <a:srgbClr val="FF0000"/>
                </a:solidFill>
              </a:rPr>
              <a:t>operation</a:t>
            </a:r>
            <a:r>
              <a:rPr lang="nb-NO" b="1" dirty="0" smtClean="0">
                <a:solidFill>
                  <a:srgbClr val="FF0000"/>
                </a:solidFill>
              </a:rPr>
              <a:t>») as a </a:t>
            </a:r>
            <a:r>
              <a:rPr lang="nb-NO" b="1" dirty="0" err="1" smtClean="0">
                <a:solidFill>
                  <a:srgbClr val="FF0000"/>
                </a:solidFill>
              </a:rPr>
              <a:t>required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function</a:t>
            </a:r>
            <a:r>
              <a:rPr lang="nb-NO" b="1" dirty="0" smtClean="0">
                <a:solidFill>
                  <a:srgbClr val="FF0000"/>
                </a:solidFill>
              </a:rPr>
              <a:t> in </a:t>
            </a:r>
            <a:r>
              <a:rPr lang="nb-NO" b="1" dirty="0" err="1" smtClean="0">
                <a:solidFill>
                  <a:srgbClr val="FF0000"/>
                </a:solidFill>
              </a:rPr>
              <a:t>the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organization</a:t>
            </a:r>
            <a:endParaRPr lang="nb-NO" b="1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nb-NO" b="1" dirty="0" err="1" smtClean="0">
                <a:solidFill>
                  <a:srgbClr val="FF0000"/>
                </a:solidFill>
              </a:rPr>
              <a:t>Continue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your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good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work</a:t>
            </a:r>
            <a:r>
              <a:rPr lang="nb-NO" b="1" dirty="0" smtClean="0">
                <a:solidFill>
                  <a:srgbClr val="FF0000"/>
                </a:solidFill>
              </a:rPr>
              <a:t>!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41D36-CD42-4A2F-B583-C69713A3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88" y="726297"/>
            <a:ext cx="5603143" cy="45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382" y="2231908"/>
            <a:ext cx="8528035" cy="901094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SUBPRO</a:t>
            </a:r>
            <a:br>
              <a:rPr lang="nb-NO" sz="3100" dirty="0"/>
            </a:br>
            <a:r>
              <a:rPr lang="nb-NO" sz="3100" dirty="0"/>
              <a:t/>
            </a:r>
            <a:br>
              <a:rPr lang="nb-NO" sz="3100" dirty="0"/>
            </a:br>
            <a:endParaRPr lang="nb-NO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e 6" descr="hovedlogo_eng_objek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502" y="615708"/>
            <a:ext cx="3473276" cy="1153609"/>
          </a:xfrm>
          <a:prstGeom prst="rect">
            <a:avLst/>
          </a:prstGeom>
        </p:spPr>
      </p:pic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31979"/>
            <a:ext cx="571877" cy="5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57869" y="945867"/>
            <a:ext cx="53413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3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SUBPRO</a:t>
            </a:r>
            <a:r>
              <a:rPr lang="nb-NO" altLang="nb-NO" sz="2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altLang="nb-NO" sz="2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b-NO" altLang="nb-NO" sz="2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SUBSEA PRODUCTION AND PROCESSING</a:t>
            </a:r>
            <a:endParaRPr lang="nb-NO" altLang="nb-N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977502" y="2713600"/>
            <a:ext cx="7524000" cy="2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1978560" y="5954251"/>
            <a:ext cx="800989" cy="221599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</a:t>
            </a:r>
            <a:r>
              <a:rPr lang="en-US" sz="900" i="1" dirty="0"/>
              <a:t> </a:t>
            </a:r>
            <a:r>
              <a:rPr lang="nb-NO" sz="900" dirty="0">
                <a:solidFill>
                  <a:schemeClr val="bg1"/>
                </a:solidFill>
              </a:rPr>
              <a:t>Statoil ASA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1320" y="5787732"/>
            <a:ext cx="685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FF0000"/>
                </a:solidFill>
              </a:rPr>
              <a:t>2015-23.  </a:t>
            </a:r>
            <a:r>
              <a:rPr lang="nb-NO" sz="3200" b="1" dirty="0" err="1" smtClean="0">
                <a:solidFill>
                  <a:srgbClr val="FF0000"/>
                </a:solidFill>
              </a:rPr>
              <a:t>About</a:t>
            </a:r>
            <a:r>
              <a:rPr lang="nb-NO" sz="3200" b="1" dirty="0" smtClean="0">
                <a:solidFill>
                  <a:srgbClr val="FF0000"/>
                </a:solidFill>
              </a:rPr>
              <a:t> 3 million Euro per </a:t>
            </a:r>
            <a:r>
              <a:rPr lang="nb-NO" sz="3200" b="1" dirty="0" err="1" smtClean="0">
                <a:solidFill>
                  <a:srgbClr val="FF0000"/>
                </a:solidFill>
              </a:rPr>
              <a:t>year</a:t>
            </a:r>
            <a:endParaRPr lang="nb-N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SUBPRO Partners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90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81200" y="1466904"/>
            <a:ext cx="8296506" cy="4259234"/>
            <a:chOff x="457200" y="1230229"/>
            <a:chExt cx="8296506" cy="4259234"/>
          </a:xfrm>
        </p:grpSpPr>
        <p:sp>
          <p:nvSpPr>
            <p:cNvPr id="8" name="Oval 7"/>
            <p:cNvSpPr/>
            <p:nvPr/>
          </p:nvSpPr>
          <p:spPr>
            <a:xfrm>
              <a:off x="993084" y="1417639"/>
              <a:ext cx="7157832" cy="404263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" name="Picture 3" descr="C:\Users\jlippe\AppData\Local\Microsoft\Windows\Temporary Internet Files\Content.IE5\MM1C758B\FRlogoEngrgb-farger,0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546" y="5002129"/>
              <a:ext cx="2122151" cy="390535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1" name="Picture 5" descr="http://ts1.mm.bing.net/th?&amp;id=JN.uUduBc1TKkOJfpXLDxQpF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369019"/>
              <a:ext cx="1744590" cy="72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http://ts1.mm.bing.net/th?&amp;id=JN.2fk2vgKFRxJDOWgSRDVUuw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523" y="1230229"/>
              <a:ext cx="2921916" cy="701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ts1.mm.bing.net/th?&amp;id=JN.dofKiVjm3YTfuAz2DnMprw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880" y="4905329"/>
              <a:ext cx="2163459" cy="584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034" y="1801300"/>
              <a:ext cx="1673819" cy="6637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665" y="3195369"/>
              <a:ext cx="2426670" cy="8024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61706" y="3464406"/>
              <a:ext cx="1692000" cy="530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29495" y="1690768"/>
              <a:ext cx="1573013" cy="884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8"/>
          <p:cNvSpPr/>
          <p:nvPr/>
        </p:nvSpPr>
        <p:spPr>
          <a:xfrm>
            <a:off x="3488492" y="2642762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and prognostic maintenance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 Zhang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48207" y="436719"/>
            <a:ext cx="1674000" cy="826467"/>
            <a:chOff x="44753" y="3726282"/>
            <a:chExt cx="1385165" cy="483388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FIELD ARCHITECTURE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Sigbjørn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Sangesland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98222" y="436719"/>
            <a:ext cx="1674000" cy="826467"/>
            <a:chOff x="1720803" y="3726282"/>
            <a:chExt cx="1385165" cy="4833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RELIABILITY, MAINTENANCE AND SAFETY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Mary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 Lundteigen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29374" y="436719"/>
            <a:ext cx="1674000" cy="826467"/>
            <a:chOff x="3396853" y="3726282"/>
            <a:chExt cx="1385165" cy="48338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–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FLUID CHARACTERIZATION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Johan Sjöblom/Gisle Øye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89119" y="436719"/>
            <a:ext cx="1674000" cy="826467"/>
            <a:chOff x="5072903" y="3726282"/>
            <a:chExt cx="1385165" cy="483388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- 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CONCEPTS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Hugo Jakobsen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2761" y="436719"/>
            <a:ext cx="1674000" cy="826467"/>
            <a:chOff x="6748953" y="3726282"/>
            <a:chExt cx="1385165" cy="4833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CONTROL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Sigurd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Skogestad</a:t>
              </a:r>
            </a:p>
          </p:txBody>
        </p:sp>
      </p:grpSp>
      <p:sp>
        <p:nvSpPr>
          <p:cNvPr id="36" name="Rektangel 10"/>
          <p:cNvSpPr/>
          <p:nvPr/>
        </p:nvSpPr>
        <p:spPr>
          <a:xfrm>
            <a:off x="5219644" y="3935439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of coalescence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Aleksandar Yordanov Mehandzhiyski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14"/>
          <p:cNvSpPr/>
          <p:nvPr/>
        </p:nvSpPr>
        <p:spPr>
          <a:xfrm>
            <a:off x="6989119" y="457172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separation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Håvard Slettahjell Skjefstad </a:t>
            </a:r>
          </a:p>
        </p:txBody>
      </p:sp>
      <p:sp>
        <p:nvSpPr>
          <p:cNvPr id="38" name="Rektangel 21"/>
          <p:cNvSpPr/>
          <p:nvPr/>
        </p:nvSpPr>
        <p:spPr>
          <a:xfrm>
            <a:off x="8732023" y="521418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for extending component life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Adriaen Verheyleweghen </a:t>
            </a:r>
          </a:p>
        </p:txBody>
      </p:sp>
      <p:sp>
        <p:nvSpPr>
          <p:cNvPr id="76" name="TextBox 5"/>
          <p:cNvSpPr txBox="1"/>
          <p:nvPr/>
        </p:nvSpPr>
        <p:spPr>
          <a:xfrm>
            <a:off x="9490289" y="53953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7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3829" y="29336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1748207" y="1359439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Subsea gate box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Mariana Diaz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748207" y="2001897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development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Diana Gonzalez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38477" y="2642762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Multiphase boosting models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Gilberto Nunez</a:t>
            </a:r>
          </a:p>
        </p:txBody>
      </p:sp>
      <p:sp>
        <p:nvSpPr>
          <p:cNvPr id="82" name="Rektangel 18"/>
          <p:cNvSpPr/>
          <p:nvPr/>
        </p:nvSpPr>
        <p:spPr>
          <a:xfrm>
            <a:off x="3498222" y="1359439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safety and control philosophy for subsea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HyungJu Kim</a:t>
            </a:r>
          </a:p>
        </p:txBody>
      </p:sp>
      <p:sp>
        <p:nvSpPr>
          <p:cNvPr id="83" name="Rektangel 18"/>
          <p:cNvSpPr/>
          <p:nvPr/>
        </p:nvSpPr>
        <p:spPr>
          <a:xfrm>
            <a:off x="3498222" y="2001897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Reliability and availability in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Juntao Zhang</a:t>
            </a:r>
          </a:p>
        </p:txBody>
      </p:sp>
      <p:sp>
        <p:nvSpPr>
          <p:cNvPr id="86" name="Rektangel 10"/>
          <p:cNvSpPr/>
          <p:nvPr/>
        </p:nvSpPr>
        <p:spPr>
          <a:xfrm>
            <a:off x="5229374" y="2655036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of wax deposition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Jost Ruwoldt </a:t>
            </a:r>
          </a:p>
        </p:txBody>
      </p:sp>
      <p:sp>
        <p:nvSpPr>
          <p:cNvPr id="87" name="Rektangel 10"/>
          <p:cNvSpPr/>
          <p:nvPr/>
        </p:nvSpPr>
        <p:spPr>
          <a:xfrm>
            <a:off x="5229374" y="1359439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quality and injectivity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10"/>
          <p:cNvSpPr/>
          <p:nvPr/>
        </p:nvSpPr>
        <p:spPr>
          <a:xfrm>
            <a:off x="5219644" y="3295901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 separation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Bertheussen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14"/>
          <p:cNvSpPr/>
          <p:nvPr/>
        </p:nvSpPr>
        <p:spPr>
          <a:xfrm>
            <a:off x="7007569" y="3295343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Characterization of particle breakup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Nicolás La Forgia </a:t>
            </a:r>
          </a:p>
        </p:txBody>
      </p:sp>
      <p:sp>
        <p:nvSpPr>
          <p:cNvPr id="90" name="Rektangel 14"/>
          <p:cNvSpPr/>
          <p:nvPr/>
        </p:nvSpPr>
        <p:spPr>
          <a:xfrm>
            <a:off x="6989119" y="2642762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Combined H</a:t>
            </a:r>
            <a:r>
              <a:rPr kumimoji="0" lang="en-US" sz="11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and hydrate control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Eirini Skylogianni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14"/>
          <p:cNvSpPr/>
          <p:nvPr/>
        </p:nvSpPr>
        <p:spPr>
          <a:xfrm>
            <a:off x="6989119" y="135943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(modeling)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Kristin Dalane</a:t>
            </a:r>
          </a:p>
        </p:txBody>
      </p:sp>
      <p:sp>
        <p:nvSpPr>
          <p:cNvPr id="92" name="Rektangel 14"/>
          <p:cNvSpPr/>
          <p:nvPr/>
        </p:nvSpPr>
        <p:spPr>
          <a:xfrm>
            <a:off x="6989119" y="394104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Experiments on fluid particle breakage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Eirik Helno Herø</a:t>
            </a:r>
          </a:p>
        </p:txBody>
      </p:sp>
      <p:sp>
        <p:nvSpPr>
          <p:cNvPr id="94" name="Rektangel 21"/>
          <p:cNvSpPr/>
          <p:nvPr/>
        </p:nvSpPr>
        <p:spPr>
          <a:xfrm>
            <a:off x="8732023" y="3929271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Estimation of un-measured variables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</a:t>
            </a:r>
          </a:p>
        </p:txBody>
      </p:sp>
      <p:sp>
        <p:nvSpPr>
          <p:cNvPr id="95" name="Rektangel 21"/>
          <p:cNvSpPr/>
          <p:nvPr/>
        </p:nvSpPr>
        <p:spPr>
          <a:xfrm>
            <a:off x="8742761" y="2642762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Adaptive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Sveinung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Johan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Ohrem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ktangel 21"/>
          <p:cNvSpPr/>
          <p:nvPr/>
        </p:nvSpPr>
        <p:spPr>
          <a:xfrm>
            <a:off x="8742761" y="200189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Modelling for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Torstein Kristoffersen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ktangel 21"/>
          <p:cNvSpPr/>
          <p:nvPr/>
        </p:nvSpPr>
        <p:spPr>
          <a:xfrm>
            <a:off x="8742761" y="1359439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simulation model library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ktangel 21"/>
          <p:cNvSpPr/>
          <p:nvPr/>
        </p:nvSpPr>
        <p:spPr>
          <a:xfrm>
            <a:off x="8742761" y="5856645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optimization under uncertainty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Dinesh Krishnamoorthy  </a:t>
            </a:r>
          </a:p>
        </p:txBody>
      </p:sp>
      <p:sp>
        <p:nvSpPr>
          <p:cNvPr id="44" name="Rektangel 18"/>
          <p:cNvSpPr/>
          <p:nvPr/>
        </p:nvSpPr>
        <p:spPr>
          <a:xfrm>
            <a:off x="3498222" y="3282300"/>
            <a:ext cx="1674000" cy="54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Optimizing condition monitoring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Himanshu Srivastav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6" name="Rektangel 14"/>
          <p:cNvSpPr/>
          <p:nvPr/>
        </p:nvSpPr>
        <p:spPr>
          <a:xfrm>
            <a:off x="6979389" y="2001897"/>
            <a:ext cx="1674000" cy="54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(testing)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Mahdi Ahmadi </a:t>
            </a:r>
          </a:p>
        </p:txBody>
      </p:sp>
      <p:sp>
        <p:nvSpPr>
          <p:cNvPr id="47" name="Rektangel 21"/>
          <p:cNvSpPr/>
          <p:nvPr/>
        </p:nvSpPr>
        <p:spPr>
          <a:xfrm>
            <a:off x="8732023" y="3282300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control algorithms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Mishiga Vallabhan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ktangel 21"/>
          <p:cNvSpPr/>
          <p:nvPr/>
        </p:nvSpPr>
        <p:spPr>
          <a:xfrm>
            <a:off x="8742761" y="4571729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virtual flow metering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Timur Bikmukhametov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9132" y="38008"/>
            <a:ext cx="319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(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Currrent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10"/>
          <p:cNvSpPr/>
          <p:nvPr/>
        </p:nvSpPr>
        <p:spPr>
          <a:xfrm>
            <a:off x="5236542" y="2006784"/>
            <a:ext cx="1674000" cy="504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 of chemicals on produced water quality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8"/>
          <p:cNvSpPr/>
          <p:nvPr/>
        </p:nvSpPr>
        <p:spPr>
          <a:xfrm>
            <a:off x="2927854" y="2663675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and prognostic maintenance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 Zhang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1177" y="436719"/>
            <a:ext cx="1674000" cy="826467"/>
            <a:chOff x="44753" y="3726282"/>
            <a:chExt cx="1385165" cy="483388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FIELD ARCHITECTURE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Sigbjørn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Sangesland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1192" y="436719"/>
            <a:ext cx="1674000" cy="826467"/>
            <a:chOff x="1720803" y="3726282"/>
            <a:chExt cx="1385165" cy="4833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RELIABILITY, MAINTENANCE AND SAFETY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Mary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 Lundteigen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2344" y="436719"/>
            <a:ext cx="1674000" cy="826467"/>
            <a:chOff x="3396853" y="3726282"/>
            <a:chExt cx="1385165" cy="48338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–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FLUID CHARACTERIZATION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Johan Sjöblom/Gisle Øye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32089" y="436719"/>
            <a:ext cx="1674000" cy="826467"/>
            <a:chOff x="5072903" y="3726282"/>
            <a:chExt cx="1385165" cy="483388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- 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CONCEPTS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Hugo Jakobsen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85730" y="436719"/>
            <a:ext cx="3396689" cy="826467"/>
            <a:chOff x="6748953" y="3726282"/>
            <a:chExt cx="1385165" cy="4833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CONTROL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Sigurd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Skogestad</a:t>
              </a:r>
            </a:p>
          </p:txBody>
        </p:sp>
      </p:grpSp>
      <p:sp>
        <p:nvSpPr>
          <p:cNvPr id="36" name="Rektangel 10"/>
          <p:cNvSpPr/>
          <p:nvPr/>
        </p:nvSpPr>
        <p:spPr>
          <a:xfrm>
            <a:off x="4683101" y="3998358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of coalescence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Aleksandar Yordanov Mehandzhiyski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14"/>
          <p:cNvSpPr/>
          <p:nvPr/>
        </p:nvSpPr>
        <p:spPr>
          <a:xfrm>
            <a:off x="6422359" y="4567156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separation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Håvard Slettahjell Skjefstad </a:t>
            </a:r>
          </a:p>
        </p:txBody>
      </p:sp>
      <p:sp>
        <p:nvSpPr>
          <p:cNvPr id="38" name="Rektangel 21"/>
          <p:cNvSpPr/>
          <p:nvPr/>
        </p:nvSpPr>
        <p:spPr>
          <a:xfrm>
            <a:off x="9939373" y="1412974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for extending component life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Adriaen Verheyleweghen </a:t>
            </a:r>
          </a:p>
        </p:txBody>
      </p:sp>
      <p:sp>
        <p:nvSpPr>
          <p:cNvPr id="76" name="TextBox 5"/>
          <p:cNvSpPr txBox="1"/>
          <p:nvPr/>
        </p:nvSpPr>
        <p:spPr>
          <a:xfrm>
            <a:off x="8933259" y="53953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7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932" y="38008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1191177" y="1359439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Subsea gate box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Mariana Diaz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91177" y="2001897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development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Diana Gonzalez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81447" y="2642762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Multiphase boosting models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Gilberto Nunez</a:t>
            </a:r>
          </a:p>
        </p:txBody>
      </p:sp>
      <p:sp>
        <p:nvSpPr>
          <p:cNvPr id="82" name="Rektangel 18"/>
          <p:cNvSpPr/>
          <p:nvPr/>
        </p:nvSpPr>
        <p:spPr>
          <a:xfrm>
            <a:off x="2941192" y="1359439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safety and control philosophy for subsea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HyungJu Kim</a:t>
            </a:r>
          </a:p>
        </p:txBody>
      </p:sp>
      <p:sp>
        <p:nvSpPr>
          <p:cNvPr id="83" name="Rektangel 18"/>
          <p:cNvSpPr/>
          <p:nvPr/>
        </p:nvSpPr>
        <p:spPr>
          <a:xfrm>
            <a:off x="2941192" y="2001897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Reliability and availability in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Juntao Zhang</a:t>
            </a:r>
          </a:p>
        </p:txBody>
      </p:sp>
      <p:sp>
        <p:nvSpPr>
          <p:cNvPr id="86" name="Rektangel 10"/>
          <p:cNvSpPr/>
          <p:nvPr/>
        </p:nvSpPr>
        <p:spPr>
          <a:xfrm>
            <a:off x="4679512" y="2642762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of wax deposition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Jost Ruwoldt </a:t>
            </a:r>
          </a:p>
        </p:txBody>
      </p:sp>
      <p:sp>
        <p:nvSpPr>
          <p:cNvPr id="87" name="Rektangel 10"/>
          <p:cNvSpPr/>
          <p:nvPr/>
        </p:nvSpPr>
        <p:spPr>
          <a:xfrm>
            <a:off x="4672344" y="1359439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quality and injectivity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10"/>
          <p:cNvSpPr/>
          <p:nvPr/>
        </p:nvSpPr>
        <p:spPr>
          <a:xfrm>
            <a:off x="4699214" y="3324898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 separation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Bertheussen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14"/>
          <p:cNvSpPr/>
          <p:nvPr/>
        </p:nvSpPr>
        <p:spPr>
          <a:xfrm>
            <a:off x="6450539" y="3295343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Characterization of particle breakup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Nicolás La Forgia </a:t>
            </a:r>
          </a:p>
        </p:txBody>
      </p:sp>
      <p:sp>
        <p:nvSpPr>
          <p:cNvPr id="90" name="Rektangel 14"/>
          <p:cNvSpPr/>
          <p:nvPr/>
        </p:nvSpPr>
        <p:spPr>
          <a:xfrm>
            <a:off x="6432089" y="2642762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Combined H</a:t>
            </a:r>
            <a:r>
              <a:rPr kumimoji="0" lang="en-US" sz="11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and hydrate control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Eirini Skylogianni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14"/>
          <p:cNvSpPr/>
          <p:nvPr/>
        </p:nvSpPr>
        <p:spPr>
          <a:xfrm>
            <a:off x="6432089" y="135943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(modeling)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Kristin Dalane</a:t>
            </a:r>
          </a:p>
        </p:txBody>
      </p:sp>
      <p:sp>
        <p:nvSpPr>
          <p:cNvPr id="92" name="Rektangel 14"/>
          <p:cNvSpPr/>
          <p:nvPr/>
        </p:nvSpPr>
        <p:spPr>
          <a:xfrm>
            <a:off x="6432089" y="394104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Experiments on fluid particle breakage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Eirik Helno Herø</a:t>
            </a:r>
          </a:p>
        </p:txBody>
      </p:sp>
      <p:sp>
        <p:nvSpPr>
          <p:cNvPr id="94" name="Rektangel 21"/>
          <p:cNvSpPr/>
          <p:nvPr/>
        </p:nvSpPr>
        <p:spPr>
          <a:xfrm>
            <a:off x="8174993" y="3929271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Estimation of un-measured variables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</a:t>
            </a:r>
          </a:p>
        </p:txBody>
      </p:sp>
      <p:sp>
        <p:nvSpPr>
          <p:cNvPr id="95" name="Rektangel 21"/>
          <p:cNvSpPr/>
          <p:nvPr/>
        </p:nvSpPr>
        <p:spPr>
          <a:xfrm>
            <a:off x="8185731" y="2642762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Adaptive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Sveinung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Johan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Ohrem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ktangel 21"/>
          <p:cNvSpPr/>
          <p:nvPr/>
        </p:nvSpPr>
        <p:spPr>
          <a:xfrm>
            <a:off x="8185731" y="200189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Modelling for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Torstein Kristoffersen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ktangel 21"/>
          <p:cNvSpPr/>
          <p:nvPr/>
        </p:nvSpPr>
        <p:spPr>
          <a:xfrm>
            <a:off x="8185731" y="1359439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simulation model library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ktangel 21"/>
          <p:cNvSpPr/>
          <p:nvPr/>
        </p:nvSpPr>
        <p:spPr>
          <a:xfrm>
            <a:off x="9949103" y="2066661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optimization under uncertainty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Dinesh Krishnamoorthy  </a:t>
            </a:r>
          </a:p>
        </p:txBody>
      </p:sp>
      <p:sp>
        <p:nvSpPr>
          <p:cNvPr id="44" name="Rektangel 18"/>
          <p:cNvSpPr/>
          <p:nvPr/>
        </p:nvSpPr>
        <p:spPr>
          <a:xfrm>
            <a:off x="2947890" y="3299659"/>
            <a:ext cx="1674000" cy="54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Optimizing condition monitoring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Himanshu Srivastav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6" name="Rektangel 14"/>
          <p:cNvSpPr/>
          <p:nvPr/>
        </p:nvSpPr>
        <p:spPr>
          <a:xfrm>
            <a:off x="6422359" y="2001897"/>
            <a:ext cx="1674000" cy="54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(testing)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Mahdi Ahmadi </a:t>
            </a:r>
          </a:p>
        </p:txBody>
      </p:sp>
      <p:sp>
        <p:nvSpPr>
          <p:cNvPr id="47" name="Rektangel 21"/>
          <p:cNvSpPr/>
          <p:nvPr/>
        </p:nvSpPr>
        <p:spPr>
          <a:xfrm>
            <a:off x="8174993" y="3282300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control algorithms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Mishiga Vallabhan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ktangel 21"/>
          <p:cNvSpPr/>
          <p:nvPr/>
        </p:nvSpPr>
        <p:spPr>
          <a:xfrm>
            <a:off x="8185731" y="4571729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virtual flow metering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Timur Bikmukhametov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1177" y="69342"/>
            <a:ext cx="614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(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projects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</a:t>
            </a:r>
            <a:r>
              <a:rPr kumimoji="0" lang="nb-NO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2018/2019)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10"/>
          <p:cNvSpPr/>
          <p:nvPr/>
        </p:nvSpPr>
        <p:spPr>
          <a:xfrm>
            <a:off x="4679512" y="2006784"/>
            <a:ext cx="1674000" cy="504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 of chemicals on produced water quality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0139" y="5555737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Optimizing subsea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minimize risk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cost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 smtClean="0">
                <a:solidFill>
                  <a:prstClr val="black"/>
                </a:solidFill>
                <a:latin typeface="Calibri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ktangel 21"/>
          <p:cNvSpPr/>
          <p:nvPr/>
        </p:nvSpPr>
        <p:spPr>
          <a:xfrm>
            <a:off x="8210074" y="5568382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Experimental validation </a:t>
            </a:r>
            <a:r>
              <a:rPr lang="en-US" sz="1100" b="1" dirty="0" smtClean="0">
                <a:solidFill>
                  <a:prstClr val="black"/>
                </a:solidFill>
              </a:rPr>
              <a:t> - Remaining </a:t>
            </a:r>
            <a:r>
              <a:rPr lang="en-US" sz="1100" b="1" dirty="0">
                <a:solidFill>
                  <a:prstClr val="black"/>
                </a:solidFill>
              </a:rPr>
              <a:t>Useful </a:t>
            </a:r>
            <a:r>
              <a:rPr lang="en-US" sz="1100" b="1" dirty="0" smtClean="0">
                <a:solidFill>
                  <a:prstClr val="black"/>
                </a:solidFill>
              </a:rPr>
              <a:t>Life</a:t>
            </a:r>
          </a:p>
          <a:p>
            <a:pPr lvl="0">
              <a:lnSpc>
                <a:spcPct val="90000"/>
              </a:lnSpc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ktangel 14"/>
          <p:cNvSpPr/>
          <p:nvPr/>
        </p:nvSpPr>
        <p:spPr>
          <a:xfrm>
            <a:off x="6422359" y="5573303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Mechanistic modeling of droplet breakage </a:t>
            </a:r>
            <a:endParaRPr lang="en-US" sz="1100" b="1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ktangel 18"/>
          <p:cNvSpPr/>
          <p:nvPr/>
        </p:nvSpPr>
        <p:spPr>
          <a:xfrm>
            <a:off x="2927854" y="5568382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 err="1">
                <a:solidFill>
                  <a:prstClr val="black"/>
                </a:solidFill>
              </a:rPr>
              <a:t>Opimizing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operating </a:t>
            </a:r>
            <a:r>
              <a:rPr lang="en-US" sz="1100" b="1" dirty="0">
                <a:solidFill>
                  <a:prstClr val="black"/>
                </a:solidFill>
              </a:rPr>
              <a:t>cost </a:t>
            </a:r>
            <a:r>
              <a:rPr lang="en-US" sz="1100" b="1" dirty="0" smtClean="0">
                <a:solidFill>
                  <a:prstClr val="black"/>
                </a:solidFill>
              </a:rPr>
              <a:t>versus safety </a:t>
            </a:r>
            <a:r>
              <a:rPr lang="en-US" sz="1100" b="1" dirty="0">
                <a:solidFill>
                  <a:prstClr val="black"/>
                </a:solidFill>
              </a:rPr>
              <a:t>constraints </a:t>
            </a: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TBN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Rektangel 10"/>
          <p:cNvSpPr/>
          <p:nvPr/>
        </p:nvSpPr>
        <p:spPr>
          <a:xfrm>
            <a:off x="4668676" y="5590869"/>
            <a:ext cx="1674000" cy="504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Re-injection and re-use of produced </a:t>
            </a:r>
            <a:r>
              <a:rPr lang="en-US" sz="1100" b="1" dirty="0" smtClean="0">
                <a:solidFill>
                  <a:prstClr val="black"/>
                </a:solidFill>
              </a:rPr>
              <a:t>water</a:t>
            </a:r>
          </a:p>
          <a:p>
            <a:pPr lvl="0">
              <a:lnSpc>
                <a:spcPct val="90000"/>
              </a:lnSpc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8"/>
          <p:cNvSpPr/>
          <p:nvPr/>
        </p:nvSpPr>
        <p:spPr>
          <a:xfrm>
            <a:off x="2931462" y="3304912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and prognostic maintenance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 Zhang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1177" y="436719"/>
            <a:ext cx="1674000" cy="826467"/>
            <a:chOff x="44753" y="3726282"/>
            <a:chExt cx="1385165" cy="483388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FIELD ARCHITECTURE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Sigbjørn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Sangesland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1192" y="436719"/>
            <a:ext cx="1674000" cy="826467"/>
            <a:chOff x="1720803" y="3726282"/>
            <a:chExt cx="1385165" cy="4833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RELIABILITY, MAINTENANCE AND SAFETY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Mary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 Lundteigen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2344" y="436719"/>
            <a:ext cx="1674000" cy="826467"/>
            <a:chOff x="3396853" y="3726282"/>
            <a:chExt cx="1385165" cy="48338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–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FLUID CHARACTERIZATION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Johan Sjöblom/Gisle Øye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32089" y="436719"/>
            <a:ext cx="1674000" cy="826467"/>
            <a:chOff x="5072903" y="3726282"/>
            <a:chExt cx="1385165" cy="483388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SEPARATION -  </a:t>
              </a:r>
              <a:b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CONCEPTS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Hugo Jakobsen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85730" y="436719"/>
            <a:ext cx="3396689" cy="826467"/>
            <a:chOff x="6748953" y="3726282"/>
            <a:chExt cx="1385165" cy="4833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CONTROL</a:t>
              </a:r>
            </a:p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Sigurd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Skogestad</a:t>
              </a:r>
            </a:p>
          </p:txBody>
        </p:sp>
      </p:grpSp>
      <p:sp>
        <p:nvSpPr>
          <p:cNvPr id="36" name="Rektangel 10"/>
          <p:cNvSpPr/>
          <p:nvPr/>
        </p:nvSpPr>
        <p:spPr>
          <a:xfrm>
            <a:off x="4662614" y="4587076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 of coalescence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Aleksandar Yordanov Mehandzhiyski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14"/>
          <p:cNvSpPr/>
          <p:nvPr/>
        </p:nvSpPr>
        <p:spPr>
          <a:xfrm>
            <a:off x="6432089" y="5212862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separation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Håvard Slettahjell Skjefstad </a:t>
            </a:r>
          </a:p>
        </p:txBody>
      </p:sp>
      <p:sp>
        <p:nvSpPr>
          <p:cNvPr id="38" name="Rektangel 21"/>
          <p:cNvSpPr/>
          <p:nvPr/>
        </p:nvSpPr>
        <p:spPr>
          <a:xfrm>
            <a:off x="8174993" y="521418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for extending component life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Adriaen Verheyleweghen </a:t>
            </a:r>
          </a:p>
        </p:txBody>
      </p:sp>
      <p:sp>
        <p:nvSpPr>
          <p:cNvPr id="76" name="TextBox 5"/>
          <p:cNvSpPr txBox="1"/>
          <p:nvPr/>
        </p:nvSpPr>
        <p:spPr>
          <a:xfrm>
            <a:off x="8933259" y="53953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7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932" y="38008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1191177" y="1359439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Subsea gate box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Mariana Diaz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91177" y="2001897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development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Diana Gonzalez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81447" y="2642762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Multiphase boosting models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Gilberto Nunez</a:t>
            </a:r>
          </a:p>
        </p:txBody>
      </p:sp>
      <p:sp>
        <p:nvSpPr>
          <p:cNvPr id="82" name="Rektangel 18"/>
          <p:cNvSpPr/>
          <p:nvPr/>
        </p:nvSpPr>
        <p:spPr>
          <a:xfrm>
            <a:off x="2941192" y="1359439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safety and control philosophy for subsea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HyungJu Kim</a:t>
            </a:r>
          </a:p>
        </p:txBody>
      </p:sp>
      <p:sp>
        <p:nvSpPr>
          <p:cNvPr id="83" name="Rektangel 18"/>
          <p:cNvSpPr/>
          <p:nvPr/>
        </p:nvSpPr>
        <p:spPr>
          <a:xfrm>
            <a:off x="2941192" y="2001897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Reliability and availability in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Juntao Zhang</a:t>
            </a:r>
          </a:p>
        </p:txBody>
      </p:sp>
      <p:sp>
        <p:nvSpPr>
          <p:cNvPr id="86" name="Rektangel 10"/>
          <p:cNvSpPr/>
          <p:nvPr/>
        </p:nvSpPr>
        <p:spPr>
          <a:xfrm>
            <a:off x="4672344" y="3306673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of wax deposition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Jost Ruwoldt </a:t>
            </a:r>
          </a:p>
        </p:txBody>
      </p:sp>
      <p:sp>
        <p:nvSpPr>
          <p:cNvPr id="87" name="Rektangel 10"/>
          <p:cNvSpPr/>
          <p:nvPr/>
        </p:nvSpPr>
        <p:spPr>
          <a:xfrm>
            <a:off x="4672344" y="1359439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quality and injectivity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10"/>
          <p:cNvSpPr/>
          <p:nvPr/>
        </p:nvSpPr>
        <p:spPr>
          <a:xfrm>
            <a:off x="4662614" y="3947538"/>
            <a:ext cx="1674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 separation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Bertheussen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14"/>
          <p:cNvSpPr/>
          <p:nvPr/>
        </p:nvSpPr>
        <p:spPr>
          <a:xfrm>
            <a:off x="6450539" y="3295343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Characterization of particle breakup 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Nicolás La Forgia </a:t>
            </a:r>
          </a:p>
        </p:txBody>
      </p:sp>
      <p:sp>
        <p:nvSpPr>
          <p:cNvPr id="90" name="Rektangel 14"/>
          <p:cNvSpPr/>
          <p:nvPr/>
        </p:nvSpPr>
        <p:spPr>
          <a:xfrm>
            <a:off x="6432089" y="2642762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Combined H</a:t>
            </a:r>
            <a:r>
              <a:rPr kumimoji="0" lang="en-US" sz="11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and hydrate control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Eirini Skylogianni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14"/>
          <p:cNvSpPr/>
          <p:nvPr/>
        </p:nvSpPr>
        <p:spPr>
          <a:xfrm>
            <a:off x="6432089" y="135943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(modeling)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Kristin Dalane</a:t>
            </a:r>
          </a:p>
        </p:txBody>
      </p:sp>
      <p:sp>
        <p:nvSpPr>
          <p:cNvPr id="92" name="Rektangel 14"/>
          <p:cNvSpPr/>
          <p:nvPr/>
        </p:nvSpPr>
        <p:spPr>
          <a:xfrm>
            <a:off x="6432089" y="3941049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Experiments on fluid particle breakage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Eirik Helno Herø</a:t>
            </a:r>
          </a:p>
        </p:txBody>
      </p:sp>
      <p:sp>
        <p:nvSpPr>
          <p:cNvPr id="94" name="Rektangel 21"/>
          <p:cNvSpPr/>
          <p:nvPr/>
        </p:nvSpPr>
        <p:spPr>
          <a:xfrm>
            <a:off x="8174993" y="3929271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Estimation of un-measured variables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</a:t>
            </a:r>
          </a:p>
        </p:txBody>
      </p:sp>
      <p:sp>
        <p:nvSpPr>
          <p:cNvPr id="95" name="Rektangel 21"/>
          <p:cNvSpPr/>
          <p:nvPr/>
        </p:nvSpPr>
        <p:spPr>
          <a:xfrm>
            <a:off x="8185731" y="2642762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Adaptive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Sveinung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Johan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Ohrem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ktangel 21"/>
          <p:cNvSpPr/>
          <p:nvPr/>
        </p:nvSpPr>
        <p:spPr>
          <a:xfrm>
            <a:off x="8185731" y="200189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Modelling for control of subsea processes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Torstein Kristoffersen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ktangel 21"/>
          <p:cNvSpPr/>
          <p:nvPr/>
        </p:nvSpPr>
        <p:spPr>
          <a:xfrm>
            <a:off x="8185731" y="1359439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simulation model library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ktangel 21"/>
          <p:cNvSpPr/>
          <p:nvPr/>
        </p:nvSpPr>
        <p:spPr>
          <a:xfrm>
            <a:off x="9908420" y="1371387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optimization under uncertainty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Dinesh Krishnamoorthy  </a:t>
            </a:r>
          </a:p>
        </p:txBody>
      </p:sp>
      <p:sp>
        <p:nvSpPr>
          <p:cNvPr id="44" name="Rektangel 18"/>
          <p:cNvSpPr/>
          <p:nvPr/>
        </p:nvSpPr>
        <p:spPr>
          <a:xfrm>
            <a:off x="2941192" y="3944450"/>
            <a:ext cx="1674000" cy="54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Optimizing condition monitoring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Himanshu Srivastav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6" name="Rektangel 14"/>
          <p:cNvSpPr/>
          <p:nvPr/>
        </p:nvSpPr>
        <p:spPr>
          <a:xfrm>
            <a:off x="6422359" y="2001897"/>
            <a:ext cx="1674000" cy="54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Membranes for gas dehydration (testing)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Mahdi Ahmadi </a:t>
            </a:r>
          </a:p>
        </p:txBody>
      </p:sp>
      <p:sp>
        <p:nvSpPr>
          <p:cNvPr id="47" name="Rektangel 21"/>
          <p:cNvSpPr/>
          <p:nvPr/>
        </p:nvSpPr>
        <p:spPr>
          <a:xfrm>
            <a:off x="8174993" y="3282300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control algorithms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Mishiga Vallabhan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ktangel 21"/>
          <p:cNvSpPr/>
          <p:nvPr/>
        </p:nvSpPr>
        <p:spPr>
          <a:xfrm>
            <a:off x="8185731" y="4571729"/>
            <a:ext cx="1674000" cy="540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virtual flow metering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Timur Bikmukhametov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1177" y="69342"/>
            <a:ext cx="614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(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projects</a:t>
            </a: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</a:t>
            </a:r>
            <a:r>
              <a:rPr kumimoji="0" lang="nb-NO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2018/2019)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10"/>
          <p:cNvSpPr/>
          <p:nvPr/>
        </p:nvSpPr>
        <p:spPr>
          <a:xfrm>
            <a:off x="4679512" y="2006784"/>
            <a:ext cx="1674000" cy="504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 of chemicals on produced water quality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Marcin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Dudek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95618" y="3284253"/>
            <a:ext cx="167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Optimizing subsea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minimize risk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cost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 smtClean="0">
                <a:solidFill>
                  <a:prstClr val="black"/>
                </a:solidFill>
                <a:latin typeface="Calibri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ktangel 21"/>
          <p:cNvSpPr/>
          <p:nvPr/>
        </p:nvSpPr>
        <p:spPr>
          <a:xfrm>
            <a:off x="8185731" y="5856645"/>
            <a:ext cx="1674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Experimental validation </a:t>
            </a:r>
            <a:r>
              <a:rPr lang="en-US" sz="1100" b="1" dirty="0" smtClean="0">
                <a:solidFill>
                  <a:prstClr val="black"/>
                </a:solidFill>
              </a:rPr>
              <a:t> - Remaining </a:t>
            </a:r>
            <a:r>
              <a:rPr lang="en-US" sz="1100" b="1" dirty="0">
                <a:solidFill>
                  <a:prstClr val="black"/>
                </a:solidFill>
              </a:rPr>
              <a:t>Useful </a:t>
            </a:r>
            <a:r>
              <a:rPr lang="en-US" sz="1100" b="1" dirty="0" smtClean="0">
                <a:solidFill>
                  <a:prstClr val="black"/>
                </a:solidFill>
              </a:rPr>
              <a:t>Life</a:t>
            </a:r>
          </a:p>
          <a:p>
            <a:pPr lvl="0">
              <a:lnSpc>
                <a:spcPct val="90000"/>
              </a:lnSpc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ktangel 14"/>
          <p:cNvSpPr/>
          <p:nvPr/>
        </p:nvSpPr>
        <p:spPr>
          <a:xfrm>
            <a:off x="6440029" y="4586755"/>
            <a:ext cx="167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Mechanistic modeling of droplet breakage </a:t>
            </a:r>
            <a:endParaRPr lang="en-US" sz="1100" b="1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ktangel 18"/>
          <p:cNvSpPr/>
          <p:nvPr/>
        </p:nvSpPr>
        <p:spPr>
          <a:xfrm>
            <a:off x="2941192" y="2658374"/>
            <a:ext cx="167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 err="1">
                <a:solidFill>
                  <a:prstClr val="black"/>
                </a:solidFill>
              </a:rPr>
              <a:t>Opimizing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operating </a:t>
            </a:r>
            <a:r>
              <a:rPr lang="en-US" sz="1100" b="1" dirty="0">
                <a:solidFill>
                  <a:prstClr val="black"/>
                </a:solidFill>
              </a:rPr>
              <a:t>cost </a:t>
            </a:r>
            <a:r>
              <a:rPr lang="en-US" sz="1100" b="1" dirty="0" smtClean="0">
                <a:solidFill>
                  <a:prstClr val="black"/>
                </a:solidFill>
              </a:rPr>
              <a:t>versus safety </a:t>
            </a:r>
            <a:r>
              <a:rPr lang="en-US" sz="1100" b="1" dirty="0">
                <a:solidFill>
                  <a:prstClr val="black"/>
                </a:solidFill>
              </a:rPr>
              <a:t>constraints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TBN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ktangel 10"/>
          <p:cNvSpPr/>
          <p:nvPr/>
        </p:nvSpPr>
        <p:spPr>
          <a:xfrm>
            <a:off x="4674262" y="2663675"/>
            <a:ext cx="1674000" cy="504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90000"/>
              </a:lnSpc>
            </a:pPr>
            <a:r>
              <a:rPr lang="en-US" sz="1100" b="1" dirty="0">
                <a:solidFill>
                  <a:prstClr val="black"/>
                </a:solidFill>
              </a:rPr>
              <a:t>Re-injection and re-use of produced </a:t>
            </a:r>
            <a:r>
              <a:rPr lang="en-US" sz="1100" b="1" dirty="0" smtClean="0">
                <a:solidFill>
                  <a:prstClr val="black"/>
                </a:solidFill>
              </a:rPr>
              <a:t>water</a:t>
            </a:r>
          </a:p>
          <a:p>
            <a:pPr lvl="0">
              <a:lnSpc>
                <a:spcPct val="90000"/>
              </a:lnSpc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TBN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Control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90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52" y="2603444"/>
            <a:ext cx="1008525" cy="1260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9305" y="1232972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Sigurd Skogestad, Professor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SUBPRO Director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2900" y="2603445"/>
            <a:ext cx="63402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Christoph Josef Backi, Postdoctoral Fellow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Dynamic simulation model library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Models: Gravity separator,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hydrocyclone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GLCC (gas-liquid),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             compact flotation unit (CFU), 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             compressor (wet-gas, multiphase)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9305" y="4569816"/>
            <a:ext cx="5275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Dinesh Krishnamoorthy,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Production optimization under uncertainty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87" y="4628983"/>
            <a:ext cx="1127903" cy="1449355"/>
          </a:xfrm>
          <a:prstGeom prst="rect">
            <a:avLst/>
          </a:prstGeom>
        </p:spPr>
      </p:pic>
      <p:pic>
        <p:nvPicPr>
          <p:cNvPr id="12" name="Picture 11" descr="C:\public_html\pictures\sigurd\sigurd2-smalle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8" r="7835"/>
          <a:stretch/>
        </p:blipFill>
        <p:spPr bwMode="auto">
          <a:xfrm>
            <a:off x="1962976" y="1232973"/>
            <a:ext cx="1008000" cy="12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C:\Users\skoge\Desktop\tmp\johann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0" r="9251"/>
          <a:stretch/>
        </p:blipFill>
        <p:spPr bwMode="auto">
          <a:xfrm>
            <a:off x="1981200" y="1008114"/>
            <a:ext cx="1008000" cy="12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Control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90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79304" y="2273791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Tamal Das,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Estimation of unmeasured variables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9304" y="3682219"/>
            <a:ext cx="4737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Adriaen Verheyleweghen,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Control for extending component life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9305" y="5090647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Bikmukhametov,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Enhanced virtual flow metering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9304" y="1008113"/>
            <a:ext cx="426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Johannes Jäschke, Associate Professor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Supervisor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73" y="2304716"/>
            <a:ext cx="1232054" cy="1232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96" y="3682219"/>
            <a:ext cx="1190008" cy="1190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2" y="5090647"/>
            <a:ext cx="1274536" cy="12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Control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90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48" y="3682220"/>
            <a:ext cx="1438102" cy="10806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29" y="5090648"/>
            <a:ext cx="1049943" cy="1312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9305" y="2273791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Mishiga Vallabhan,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Process control algorithms for subsea separation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9304" y="3682219"/>
            <a:ext cx="6558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Torstein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Thode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Kristoffersen,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Modelling and multivariable control of subsea systems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9305" y="5090647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Sveinung Ohrem, PhD student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Project: Control of subsea processes</a:t>
            </a:r>
          </a:p>
        </p:txBody>
      </p:sp>
      <p:pic>
        <p:nvPicPr>
          <p:cNvPr id="11" name="Picture 11" descr="C:\Users\skoge\Desktop\tmp\2f5c3f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1008114"/>
            <a:ext cx="1008000" cy="10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79305" y="1008113"/>
            <a:ext cx="4057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Christian Holden, Associate Professor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Supervisor</a:t>
            </a:r>
          </a:p>
        </p:txBody>
      </p:sp>
    </p:spTree>
    <p:extLst>
      <p:ext uri="{BB962C8B-B14F-4D97-AF65-F5344CB8AC3E}">
        <p14:creationId xmlns:p14="http://schemas.microsoft.com/office/powerpoint/2010/main" val="40186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Widescreen</PresentationFormat>
  <Paragraphs>290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Office-tema</vt:lpstr>
      <vt:lpstr>Sigurd Skogestad Closing notes  </vt:lpstr>
      <vt:lpstr>SUBPRO  </vt:lpstr>
      <vt:lpstr>SUBPRO Partners</vt:lpstr>
      <vt:lpstr>PowerPoint Presentation</vt:lpstr>
      <vt:lpstr>PowerPoint Presentation</vt:lpstr>
      <vt:lpstr>PowerPoint Presentation</vt:lpstr>
      <vt:lpstr>System Control </vt:lpstr>
      <vt:lpstr>System Control </vt:lpstr>
      <vt:lpstr>System Control </vt:lpstr>
      <vt:lpstr>PowerPoint Presentation</vt:lpstr>
      <vt:lpstr>Control application offshore</vt:lpstr>
      <vt:lpstr>Historical oil price [$/bbl]</vt:lpstr>
      <vt:lpstr>Oil price adjusted for inflation</vt:lpstr>
      <vt:lpstr>Reflections OOGP 2018</vt:lpstr>
      <vt:lpstr>Title</vt:lpstr>
      <vt:lpstr>Abstracts</vt:lpstr>
      <vt:lpstr>Reflections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Lippe</dc:creator>
  <cp:lastModifiedBy>Sigurd Skogestad</cp:lastModifiedBy>
  <cp:revision>13</cp:revision>
  <dcterms:created xsi:type="dcterms:W3CDTF">2018-05-29T10:12:36Z</dcterms:created>
  <dcterms:modified xsi:type="dcterms:W3CDTF">2018-06-01T09:14:57Z</dcterms:modified>
</cp:coreProperties>
</file>