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56" r:id="rId5"/>
    <p:sldId id="265" r:id="rId6"/>
    <p:sldId id="317" r:id="rId7"/>
    <p:sldId id="324" r:id="rId8"/>
    <p:sldId id="325" r:id="rId9"/>
    <p:sldId id="321" r:id="rId10"/>
    <p:sldId id="316" r:id="rId11"/>
    <p:sldId id="277" r:id="rId12"/>
    <p:sldId id="319" r:id="rId13"/>
    <p:sldId id="310" r:id="rId14"/>
    <p:sldId id="312" r:id="rId15"/>
    <p:sldId id="302" r:id="rId16"/>
    <p:sldId id="313" r:id="rId17"/>
    <p:sldId id="278" r:id="rId18"/>
    <p:sldId id="280" r:id="rId19"/>
    <p:sldId id="281" r:id="rId20"/>
    <p:sldId id="287" r:id="rId21"/>
    <p:sldId id="286" r:id="rId22"/>
    <p:sldId id="288" r:id="rId23"/>
    <p:sldId id="291" r:id="rId24"/>
    <p:sldId id="290" r:id="rId25"/>
    <p:sldId id="285" r:id="rId26"/>
    <p:sldId id="292" r:id="rId27"/>
    <p:sldId id="293" r:id="rId28"/>
    <p:sldId id="294" r:id="rId29"/>
    <p:sldId id="295" r:id="rId30"/>
    <p:sldId id="299" r:id="rId31"/>
    <p:sldId id="300" r:id="rId32"/>
    <p:sldId id="301" r:id="rId33"/>
    <p:sldId id="322" r:id="rId34"/>
    <p:sldId id="305" r:id="rId35"/>
    <p:sldId id="308" r:id="rId36"/>
    <p:sldId id="326" r:id="rId37"/>
    <p:sldId id="275" r:id="rId38"/>
  </p:sldIdLst>
  <p:sldSz cx="12192000" cy="6858000"/>
  <p:notesSz cx="6858000" cy="9144000"/>
  <p:embeddedFontLst>
    <p:embeddedFont>
      <p:font typeface="Equinor Beta" panose="020B0604020202020204" charset="0"/>
      <p:regular r:id="rId41"/>
      <p:bold r:id="rId42"/>
    </p:embeddedFont>
    <p:embeddedFont>
      <p:font typeface="MS PGothic" panose="020B0600070205080204" pitchFamily="34" charset="-128"/>
      <p:regular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Equinor Beta Light" panose="020B0604020202020204" charset="0"/>
      <p:regular r:id="rId52"/>
    </p:embeddedFont>
    <p:embeddedFont>
      <p:font typeface="Equinor Beta Medium" panose="020B0604020202020204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ål Kittilsen" initials="PK" lastIdx="6" clrIdx="0">
    <p:extLst>
      <p:ext uri="{19B8F6BF-5375-455C-9EA6-DF929625EA0E}">
        <p15:presenceInfo xmlns:p15="http://schemas.microsoft.com/office/powerpoint/2012/main" userId="S-1-5-21-220523388-1085031214-725345543-14282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942"/>
    <a:srgbClr val="103445"/>
    <a:srgbClr val="DEFAEC"/>
    <a:srgbClr val="7C8F98"/>
    <a:srgbClr val="333333"/>
    <a:srgbClr val="93001E"/>
    <a:srgbClr val="000000"/>
    <a:srgbClr val="F8214B"/>
    <a:srgbClr val="FFE7D6"/>
    <a:srgbClr val="FFD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396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59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.fntdata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Aasheim" userId="S::robaas@statoil.com::0044117d-caf0-4638-bfef-d2f34457c4ac" providerId="AD" clId="Web-{600A6251-1847-4D1F-A433-B5610E5833CA}"/>
    <pc:docChg chg="modSld">
      <pc:chgData name="Robert Aasheim" userId="S::robaas@statoil.com::0044117d-caf0-4638-bfef-d2f34457c4ac" providerId="AD" clId="Web-{600A6251-1847-4D1F-A433-B5610E5833CA}" dt="2018-05-25T06:47:06.185" v="1" actId="1076"/>
      <pc:docMkLst>
        <pc:docMk/>
      </pc:docMkLst>
      <pc:sldChg chg="modSp">
        <pc:chgData name="Robert Aasheim" userId="S::robaas@statoil.com::0044117d-caf0-4638-bfef-d2f34457c4ac" providerId="AD" clId="Web-{600A6251-1847-4D1F-A433-B5610E5833CA}" dt="2018-05-25T06:47:06.185" v="1" actId="1076"/>
        <pc:sldMkLst>
          <pc:docMk/>
          <pc:sldMk cId="3330755060" sldId="286"/>
        </pc:sldMkLst>
        <pc:picChg chg="mod">
          <ac:chgData name="Robert Aasheim" userId="S::robaas@statoil.com::0044117d-caf0-4638-bfef-d2f34457c4ac" providerId="AD" clId="Web-{600A6251-1847-4D1F-A433-B5610E5833CA}" dt="2018-05-25T06:47:06.185" v="1" actId="1076"/>
          <ac:picMkLst>
            <pc:docMk/>
            <pc:sldMk cId="3330755060" sldId="286"/>
            <ac:picMk id="11" creationId="{7489F8EB-C4EA-43AB-81B7-EB18B34A1252}"/>
          </ac:picMkLst>
        </pc:picChg>
      </pc:sldChg>
    </pc:docChg>
  </pc:docChgLst>
  <pc:docChgLst>
    <pc:chgData name="Robert Aasheim" userId="S::robaas@statoil.com::0044117d-caf0-4638-bfef-d2f34457c4ac" providerId="AD" clId="Web-{A29E3921-DF22-457F-89BA-AC139E139DE6}"/>
    <pc:docChg chg="modSld">
      <pc:chgData name="Robert Aasheim" userId="S::robaas@statoil.com::0044117d-caf0-4638-bfef-d2f34457c4ac" providerId="AD" clId="Web-{A29E3921-DF22-457F-89BA-AC139E139DE6}" dt="2018-05-25T10:11:46.316" v="4" actId="20577"/>
      <pc:docMkLst>
        <pc:docMk/>
      </pc:docMkLst>
      <pc:sldChg chg="modSp">
        <pc:chgData name="Robert Aasheim" userId="S::robaas@statoil.com::0044117d-caf0-4638-bfef-d2f34457c4ac" providerId="AD" clId="Web-{A29E3921-DF22-457F-89BA-AC139E139DE6}" dt="2018-05-25T10:11:46.316" v="4" actId="20577"/>
        <pc:sldMkLst>
          <pc:docMk/>
          <pc:sldMk cId="3881382218" sldId="299"/>
        </pc:sldMkLst>
        <pc:spChg chg="mod">
          <ac:chgData name="Robert Aasheim" userId="S::robaas@statoil.com::0044117d-caf0-4638-bfef-d2f34457c4ac" providerId="AD" clId="Web-{A29E3921-DF22-457F-89BA-AC139E139DE6}" dt="2018-05-25T10:11:46.316" v="4" actId="20577"/>
          <ac:spMkLst>
            <pc:docMk/>
            <pc:sldMk cId="3881382218" sldId="299"/>
            <ac:spMk id="5" creationId="{704ADC7D-9458-4F6E-8784-83D9E9BD16B0}"/>
          </ac:spMkLst>
        </pc:spChg>
      </pc:sldChg>
    </pc:docChg>
  </pc:docChgLst>
  <pc:docChgLst>
    <pc:chgData name="Ruben Schulkes" userId="S::rubs@statoil.com::f1aeb8a3-fc2c-4ea4-9587-6fd8a524d7bf" providerId="AD" clId="Web-{17E745B2-D579-4CE1-BA60-EA6D4BA9B547}"/>
    <pc:docChg chg="modSld">
      <pc:chgData name="Ruben Schulkes" userId="S::rubs@statoil.com::f1aeb8a3-fc2c-4ea4-9587-6fd8a524d7bf" providerId="AD" clId="Web-{17E745B2-D579-4CE1-BA60-EA6D4BA9B547}" dt="2018-05-24T11:54:36.474" v="2" actId="20577"/>
      <pc:docMkLst>
        <pc:docMk/>
      </pc:docMkLst>
      <pc:sldChg chg="modSp">
        <pc:chgData name="Ruben Schulkes" userId="S::rubs@statoil.com::f1aeb8a3-fc2c-4ea4-9587-6fd8a524d7bf" providerId="AD" clId="Web-{17E745B2-D579-4CE1-BA60-EA6D4BA9B547}" dt="2018-05-24T11:54:36.474" v="2" actId="20577"/>
        <pc:sldMkLst>
          <pc:docMk/>
          <pc:sldMk cId="3446421913" sldId="307"/>
        </pc:sldMkLst>
        <pc:spChg chg="mod">
          <ac:chgData name="Ruben Schulkes" userId="S::rubs@statoil.com::f1aeb8a3-fc2c-4ea4-9587-6fd8a524d7bf" providerId="AD" clId="Web-{17E745B2-D579-4CE1-BA60-EA6D4BA9B547}" dt="2018-05-24T11:54:36.474" v="2" actId="20577"/>
          <ac:spMkLst>
            <pc:docMk/>
            <pc:sldMk cId="3446421913" sldId="307"/>
            <ac:spMk id="4" creationId="{A82819DB-6685-454F-B681-2BB3D8D7CE2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EC84AE-7282-4695-8716-C7A09A106E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4720E-115C-42D4-A6F4-FA2F6CC0A0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A88EB-8FDD-45EC-96FC-94A1AF99DAFF}" type="datetimeFigureOut">
              <a:rPr lang="en-GB" smtClean="0"/>
              <a:t>30/05/2018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CD3B8-7ADF-49DE-84B0-42BA73A8C7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57CE3-8B90-4654-A56B-20F3524C0E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6F21D-FBDA-415F-AD90-9EF411C40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756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5AAD9-D119-47C5-9471-94F136996FDC}" type="datetimeFigureOut">
              <a:rPr lang="en-GB" smtClean="0"/>
              <a:t>30/05/2018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46255-B0A8-41CF-A15B-EB86725FC2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29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nb-NO" sz="2000" dirty="0"/>
              <a:t>Oil refining and gas processing – in 20 years</a:t>
            </a:r>
          </a:p>
          <a:p>
            <a:pPr lvl="1"/>
            <a:r>
              <a:rPr lang="en-GB" altLang="nb-NO" dirty="0"/>
              <a:t>Distillation columns</a:t>
            </a:r>
          </a:p>
          <a:p>
            <a:pPr lvl="1"/>
            <a:r>
              <a:rPr lang="en-GB" altLang="nb-NO" dirty="0"/>
              <a:t>Product blending (gasoline, gas oil)</a:t>
            </a:r>
          </a:p>
          <a:p>
            <a:pPr lvl="1"/>
            <a:r>
              <a:rPr lang="en-GB" altLang="nb-NO" dirty="0"/>
              <a:t>Cracking, reforming and hydrotreating</a:t>
            </a:r>
          </a:p>
          <a:p>
            <a:pPr lvl="1"/>
            <a:r>
              <a:rPr lang="en-GB" altLang="nb-NO" dirty="0"/>
              <a:t>Heat exchanger network (RTO)</a:t>
            </a:r>
          </a:p>
          <a:p>
            <a:pPr lvl="1"/>
            <a:r>
              <a:rPr lang="en-GB" altLang="nb-NO" dirty="0"/>
              <a:t>Multi-unit optimisation (RTO/DRTO)</a:t>
            </a:r>
          </a:p>
          <a:p>
            <a:pPr lvl="1"/>
            <a:r>
              <a:rPr lang="en-GB" altLang="nb-NO" dirty="0"/>
              <a:t>Gas quality control</a:t>
            </a:r>
          </a:p>
          <a:p>
            <a:pPr lvl="1"/>
            <a:r>
              <a:rPr lang="en-GB" altLang="nb-NO" dirty="0"/>
              <a:t>Pipeline pressure control</a:t>
            </a:r>
          </a:p>
          <a:p>
            <a:endParaRPr lang="en-GB" dirty="0"/>
          </a:p>
          <a:p>
            <a:r>
              <a:rPr lang="en-GB" altLang="nb-NO" sz="2000" dirty="0"/>
              <a:t>Offshore production  - more expansion last 10 years</a:t>
            </a:r>
          </a:p>
          <a:p>
            <a:pPr lvl="1"/>
            <a:r>
              <a:rPr lang="en-GB" altLang="nb-NO" dirty="0"/>
              <a:t>Well target control</a:t>
            </a:r>
          </a:p>
          <a:p>
            <a:pPr lvl="1"/>
            <a:r>
              <a:rPr lang="en-GB" altLang="nb-NO" dirty="0"/>
              <a:t>Capacity control </a:t>
            </a:r>
          </a:p>
          <a:p>
            <a:pPr lvl="1"/>
            <a:r>
              <a:rPr lang="en-GB" altLang="nb-NO" dirty="0"/>
              <a:t>Extended slug control</a:t>
            </a:r>
          </a:p>
          <a:p>
            <a:pPr lvl="1"/>
            <a:r>
              <a:rPr lang="en-GB" altLang="nb-NO" dirty="0"/>
              <a:t>Crude blending</a:t>
            </a:r>
          </a:p>
          <a:p>
            <a:pPr lvl="1"/>
            <a:r>
              <a:rPr lang="en-GB" altLang="nb-NO" dirty="0"/>
              <a:t>Reservoir Pressure Control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6255-B0A8-41CF-A15B-EB86725FC22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155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nb-NO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A2CF33-3AAC-4FD4-86E1-2410E22315C1}" type="slidenum">
              <a:rPr lang="en-US" altLang="nb-NO" smtClean="0"/>
              <a:pPr>
                <a:spcBef>
                  <a:spcPct val="0"/>
                </a:spcBef>
              </a:pPr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61439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6255-B0A8-41CF-A15B-EB86725FC22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96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800100"/>
            <a:ext cx="5364164" cy="3520600"/>
          </a:xfrm>
          <a:noFill/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E0CD2-2782-4FFC-BF32-A20B6B38B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9" y="180795"/>
            <a:ext cx="2411272" cy="2103608"/>
          </a:xfrm>
          <a:prstGeom prst="rect">
            <a:avLst/>
          </a:prstGeom>
          <a:noFill/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CC39BF86-531A-4E8B-9EB2-BAFB4B91D1AA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121A43D7-C7D5-4D54-9D8A-3C3E1F157B4C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0" name="Rectangle 156">
                <a:extLst>
                  <a:ext uri="{FF2B5EF4-FFF2-40B4-BE49-F238E27FC236}">
                    <a16:creationId xmlns:a16="http://schemas.microsoft.com/office/drawing/2014/main" id="{75DA426A-C5A5-4B5F-8FF6-1EBAC51ED8C2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1" name="Rectangle 157">
                <a:extLst>
                  <a:ext uri="{FF2B5EF4-FFF2-40B4-BE49-F238E27FC236}">
                    <a16:creationId xmlns:a16="http://schemas.microsoft.com/office/drawing/2014/main" id="{6606569D-EEFF-4DA7-A5D6-6A1EB940B5F8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2" name="Rectangle 158">
                <a:extLst>
                  <a:ext uri="{FF2B5EF4-FFF2-40B4-BE49-F238E27FC236}">
                    <a16:creationId xmlns:a16="http://schemas.microsoft.com/office/drawing/2014/main" id="{9C2E66FD-C906-4BCD-A197-1D2B713CD6A9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70DE7F00-A801-4A9B-BC31-14E1D11C497A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5" name="Rectangle 173">
                <a:extLst>
                  <a:ext uri="{FF2B5EF4-FFF2-40B4-BE49-F238E27FC236}">
                    <a16:creationId xmlns:a16="http://schemas.microsoft.com/office/drawing/2014/main" id="{DBE1699E-E932-47E8-8B66-A4E35EE8DCBE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6" name="Rectangle 174">
                <a:extLst>
                  <a:ext uri="{FF2B5EF4-FFF2-40B4-BE49-F238E27FC236}">
                    <a16:creationId xmlns:a16="http://schemas.microsoft.com/office/drawing/2014/main" id="{A59330CE-E6C8-4331-A7A0-54BB6A1D92B7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7" name="Rectangle 175">
                <a:extLst>
                  <a:ext uri="{FF2B5EF4-FFF2-40B4-BE49-F238E27FC236}">
                    <a16:creationId xmlns:a16="http://schemas.microsoft.com/office/drawing/2014/main" id="{E019386B-9555-48C7-BFC0-56A36845FF24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8" name="Rectangle 176">
                <a:extLst>
                  <a:ext uri="{FF2B5EF4-FFF2-40B4-BE49-F238E27FC236}">
                    <a16:creationId xmlns:a16="http://schemas.microsoft.com/office/drawing/2014/main" id="{4F9B864B-D97F-4CBB-A99C-E6E83ACE0D4A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9" name="Rectangle 177">
                <a:extLst>
                  <a:ext uri="{FF2B5EF4-FFF2-40B4-BE49-F238E27FC236}">
                    <a16:creationId xmlns:a16="http://schemas.microsoft.com/office/drawing/2014/main" id="{7D316B71-5675-4A81-9D87-926ECA6BBFED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392BB7DF-B24A-45C5-9029-51190CAD5560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0" name="Rectangle 183">
                <a:extLst>
                  <a:ext uri="{FF2B5EF4-FFF2-40B4-BE49-F238E27FC236}">
                    <a16:creationId xmlns:a16="http://schemas.microsoft.com/office/drawing/2014/main" id="{8156B12F-6DA5-4BD0-ABAD-2FF5AF8F3BF3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1" name="Rectangle 184">
                <a:extLst>
                  <a:ext uri="{FF2B5EF4-FFF2-40B4-BE49-F238E27FC236}">
                    <a16:creationId xmlns:a16="http://schemas.microsoft.com/office/drawing/2014/main" id="{703AE086-3A1E-4D48-85EF-AD8DE9023D8C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2" name="Rectangle 185">
                <a:extLst>
                  <a:ext uri="{FF2B5EF4-FFF2-40B4-BE49-F238E27FC236}">
                    <a16:creationId xmlns:a16="http://schemas.microsoft.com/office/drawing/2014/main" id="{C50903FB-D586-4569-A4FB-B5D6C993E91E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3" name="Rectangle 186">
                <a:extLst>
                  <a:ext uri="{FF2B5EF4-FFF2-40B4-BE49-F238E27FC236}">
                    <a16:creationId xmlns:a16="http://schemas.microsoft.com/office/drawing/2014/main" id="{D1F0F00E-665C-48A1-8B56-FC2FFCE4BF99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4" name="Rectangle 187">
                <a:extLst>
                  <a:ext uri="{FF2B5EF4-FFF2-40B4-BE49-F238E27FC236}">
                    <a16:creationId xmlns:a16="http://schemas.microsoft.com/office/drawing/2014/main" id="{3FF37873-B1C3-4E79-BC93-00FE6FC42D36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CD860B-9C21-4268-B43B-EF55EABCBDCC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5" name="Rectangle 188">
                <a:extLst>
                  <a:ext uri="{FF2B5EF4-FFF2-40B4-BE49-F238E27FC236}">
                    <a16:creationId xmlns:a16="http://schemas.microsoft.com/office/drawing/2014/main" id="{D8F6BA07-9C24-481B-94C8-CE20C7D08B8F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6" name="Rectangle 189">
                <a:extLst>
                  <a:ext uri="{FF2B5EF4-FFF2-40B4-BE49-F238E27FC236}">
                    <a16:creationId xmlns:a16="http://schemas.microsoft.com/office/drawing/2014/main" id="{594BC996-E383-44F7-A852-B3908EDB9BB5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7" name="Rectangle 190">
                <a:extLst>
                  <a:ext uri="{FF2B5EF4-FFF2-40B4-BE49-F238E27FC236}">
                    <a16:creationId xmlns:a16="http://schemas.microsoft.com/office/drawing/2014/main" id="{A27B6735-8DA4-4367-8FEB-D7D6BA10ADA1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8" name="Rectangle 191">
                <a:extLst>
                  <a:ext uri="{FF2B5EF4-FFF2-40B4-BE49-F238E27FC236}">
                    <a16:creationId xmlns:a16="http://schemas.microsoft.com/office/drawing/2014/main" id="{7DA42CC2-83DC-46B6-92C6-DA808E4620CC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9" name="Rectangle 192">
                <a:extLst>
                  <a:ext uri="{FF2B5EF4-FFF2-40B4-BE49-F238E27FC236}">
                    <a16:creationId xmlns:a16="http://schemas.microsoft.com/office/drawing/2014/main" id="{B9DDA998-7F32-4849-AB0A-78BC375D4487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06E5FC85-024B-460F-B173-BAE15316BC22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2" name="Rectangle 200">
                <a:extLst>
                  <a:ext uri="{FF2B5EF4-FFF2-40B4-BE49-F238E27FC236}">
                    <a16:creationId xmlns:a16="http://schemas.microsoft.com/office/drawing/2014/main" id="{D358691C-34D0-420D-9678-FB9144D1D74A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3" name="Rectangle 31">
                <a:extLst>
                  <a:ext uri="{FF2B5EF4-FFF2-40B4-BE49-F238E27FC236}">
                    <a16:creationId xmlns:a16="http://schemas.microsoft.com/office/drawing/2014/main" id="{87A041C6-5D04-41E3-9648-7FBB518574F1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4" name="Rectangle 33">
                <a:extLst>
                  <a:ext uri="{FF2B5EF4-FFF2-40B4-BE49-F238E27FC236}">
                    <a16:creationId xmlns:a16="http://schemas.microsoft.com/office/drawing/2014/main" id="{B271E3B6-84E2-4DFB-A810-1FC30355DC29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</p:grpSp>
      <p:sp>
        <p:nvSpPr>
          <p:cNvPr id="33" name="Undertittel 2">
            <a:extLst>
              <a:ext uri="{FF2B5EF4-FFF2-40B4-BE49-F238E27FC236}">
                <a16:creationId xmlns:a16="http://schemas.microsoft.com/office/drawing/2014/main" id="{11186EE5-AECD-4CEC-A023-9347A1BFD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rgbClr val="10344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646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04056-C69C-4FBC-AE58-E44496D2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800102"/>
            <a:ext cx="10801351" cy="1152525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FE683-C623-4C3E-8A1E-D0CBFFA36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47B7D-D288-4B86-BBDA-0325B4887916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50A219CA-56C7-4FC0-AF3C-443253982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6" y="6596189"/>
            <a:ext cx="3670877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96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CF340-8562-4337-AC99-60EBFF7D6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CEEBF-586D-454D-88EE-A65814544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23455"/>
            <a:ext cx="5364163" cy="4216127"/>
          </a:xfrm>
        </p:spPr>
        <p:txBody>
          <a:bodyPr rIns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542C3-B055-4FCA-9F98-B79594662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2514" y="2023455"/>
            <a:ext cx="5364161" cy="4216127"/>
          </a:xfrm>
        </p:spPr>
        <p:txBody>
          <a:bodyPr lIns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CC49FA-71F7-4CDF-ABE5-B447D9F8F156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58A78EE1-E17C-46F7-8814-5155A1C7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6" y="6596189"/>
            <a:ext cx="3670877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542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CF340-8562-4337-AC99-60EBFF7D6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CEEBF-586D-454D-88EE-A65814544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6" y="2023455"/>
            <a:ext cx="3552825" cy="4216127"/>
          </a:xfrm>
        </p:spPr>
        <p:txBody>
          <a:bodyPr rIns="144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542C3-B055-4FCA-9F98-B79594662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43851" y="2023455"/>
            <a:ext cx="3552824" cy="4216127"/>
          </a:xfrm>
        </p:spPr>
        <p:txBody>
          <a:bodyPr lIns="144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AB9CE00-B409-4DCF-A8B0-07E48E598F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21175" y="2023455"/>
            <a:ext cx="3549651" cy="4216127"/>
          </a:xfrm>
        </p:spPr>
        <p:txBody>
          <a:bodyPr lIns="72000" rIns="72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C00FD3-6F20-4FE5-8C18-5101DA4956EE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9">
            <a:extLst>
              <a:ext uri="{FF2B5EF4-FFF2-40B4-BE49-F238E27FC236}">
                <a16:creationId xmlns:a16="http://schemas.microsoft.com/office/drawing/2014/main" id="{3EAACCE9-428D-4665-9135-ACC3F08D0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6" y="6596189"/>
            <a:ext cx="3670877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410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17FA0E-AA13-4C42-8188-620374EF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43011A7-1579-467E-9777-CBD2ED66A9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5326" y="6596189"/>
            <a:ext cx="3670877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  <p:cxnSp>
        <p:nvCxnSpPr>
          <p:cNvPr id="13" name="Straight Connector 20">
            <a:extLst>
              <a:ext uri="{FF2B5EF4-FFF2-40B4-BE49-F238E27FC236}">
                <a16:creationId xmlns:a16="http://schemas.microsoft.com/office/drawing/2014/main" id="{54CF3EFF-B0B9-46D3-AD03-4CED9D5EB5E5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8E74CE31-3457-4C54-9AC4-603EA7DF57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2642838"/>
            <a:ext cx="3552825" cy="3594779"/>
          </a:xfrm>
        </p:spPr>
        <p:txBody>
          <a:bodyPr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007297FB-DFA9-41BB-AD98-EF67B10AFA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18001" y="2642838"/>
            <a:ext cx="3552825" cy="3594779"/>
          </a:xfrm>
        </p:spPr>
        <p:txBody>
          <a:bodyPr lIns="72000" rIns="72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3886D0C4-44B7-49C8-9434-C6C25F9E02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43850" y="2642837"/>
            <a:ext cx="3552825" cy="3594779"/>
          </a:xfrm>
        </p:spPr>
        <p:txBody>
          <a:bodyPr lIns="14400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0" name="Plassholder for tekst 18">
            <a:extLst>
              <a:ext uri="{FF2B5EF4-FFF2-40B4-BE49-F238E27FC236}">
                <a16:creationId xmlns:a16="http://schemas.microsoft.com/office/drawing/2014/main" id="{DBFAF301-F8FD-4231-A63B-9F6E3A9ED2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1775" y="2023519"/>
            <a:ext cx="3553200" cy="529200"/>
          </a:xfrm>
        </p:spPr>
        <p:txBody>
          <a:bodyPr rIns="144000" anchor="ctr"/>
          <a:lstStyle>
            <a:lvl1pPr marL="0" indent="0">
              <a:buNone/>
              <a:defRPr>
                <a:latin typeface="+mj-lt"/>
              </a:defRPr>
            </a:lvl1pPr>
            <a:lvl2pPr marL="505800" indent="0">
              <a:buNone/>
              <a:defRPr/>
            </a:lvl2pPr>
            <a:lvl3pPr marL="963000" indent="0">
              <a:buNone/>
              <a:defRPr/>
            </a:lvl3pPr>
            <a:lvl4pPr marL="1420200" indent="0">
              <a:buNone/>
              <a:defRPr/>
            </a:lvl4pPr>
            <a:lvl5pPr marL="1877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lassholder for tekst 18">
            <a:extLst>
              <a:ext uri="{FF2B5EF4-FFF2-40B4-BE49-F238E27FC236}">
                <a16:creationId xmlns:a16="http://schemas.microsoft.com/office/drawing/2014/main" id="{1D294CE1-173D-46A6-8782-22CC552D75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18000" y="2023519"/>
            <a:ext cx="3553200" cy="529200"/>
          </a:xfrm>
        </p:spPr>
        <p:txBody>
          <a:bodyPr lIns="72000" rIns="72000" anchor="ctr"/>
          <a:lstStyle>
            <a:lvl1pPr marL="0" indent="0">
              <a:buNone/>
              <a:defRPr>
                <a:latin typeface="+mj-lt"/>
              </a:defRPr>
            </a:lvl1pPr>
            <a:lvl2pPr marL="505800" indent="0">
              <a:buNone/>
              <a:defRPr/>
            </a:lvl2pPr>
            <a:lvl3pPr marL="963000" indent="0">
              <a:buNone/>
              <a:defRPr/>
            </a:lvl3pPr>
            <a:lvl4pPr marL="1420200" indent="0">
              <a:buNone/>
              <a:defRPr/>
            </a:lvl4pPr>
            <a:lvl5pPr marL="1877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C0C9451C-6A50-40CA-A503-0AE05FF0FDA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43849" y="2023519"/>
            <a:ext cx="3553200" cy="529200"/>
          </a:xfrm>
        </p:spPr>
        <p:txBody>
          <a:bodyPr lIns="144000" anchor="ctr"/>
          <a:lstStyle>
            <a:lvl1pPr marL="0" indent="0">
              <a:buNone/>
              <a:defRPr>
                <a:latin typeface="+mj-lt"/>
              </a:defRPr>
            </a:lvl1pPr>
            <a:lvl2pPr marL="505800" indent="0">
              <a:buNone/>
              <a:defRPr/>
            </a:lvl2pPr>
            <a:lvl3pPr marL="963000" indent="0">
              <a:buNone/>
              <a:defRPr/>
            </a:lvl3pPr>
            <a:lvl4pPr marL="1420200" indent="0">
              <a:buNone/>
              <a:defRPr/>
            </a:lvl4pPr>
            <a:lvl5pPr marL="1877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686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D30790-6A03-42E4-B5B4-C7E323661346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D7126C13-CE7D-485F-BA74-1C8043D8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6" y="6596189"/>
            <a:ext cx="3670877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F975F6F-F276-4F4B-AE2F-8E30304445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2636838"/>
            <a:ext cx="2646363" cy="3600448"/>
          </a:xfrm>
        </p:spPr>
        <p:txBody>
          <a:bodyPr rIns="180000"/>
          <a:lstStyle>
            <a:lvl1pPr marL="0" indent="0">
              <a:buNone/>
              <a:defRPr/>
            </a:lvl1pPr>
            <a:lvl2pPr marL="505800" indent="0">
              <a:buNone/>
              <a:defRPr/>
            </a:lvl2pPr>
            <a:lvl3pPr marL="963000" indent="0">
              <a:buNone/>
              <a:defRPr/>
            </a:lvl3pPr>
            <a:lvl4pPr marL="1420200" indent="0">
              <a:buNone/>
              <a:defRPr/>
            </a:lvl4pPr>
            <a:lvl5pPr marL="1877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4F1FA1-F8C4-4A70-8714-30D12783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00099"/>
            <a:ext cx="2646363" cy="1764000"/>
          </a:xfrm>
        </p:spPr>
        <p:txBody>
          <a:bodyPr rIns="180000" bIns="180000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09FDF-4C81-4BCA-ADC5-7AE23DDC7CC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13127" y="800099"/>
            <a:ext cx="8083549" cy="5437188"/>
          </a:xfrm>
          <a:prstGeom prst="rect">
            <a:avLst/>
          </a:prstGeom>
        </p:spPr>
        <p:txBody>
          <a:bodyPr lIns="18000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92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Wide image w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326F-7ADC-4CFA-A21A-595F3F82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867848"/>
            <a:ext cx="2646364" cy="2369441"/>
          </a:xfrm>
        </p:spPr>
        <p:txBody>
          <a:bodyPr tIns="180000" rIns="180000" anchor="t"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D93E6-D8FD-41B3-ADA5-A3DE5E502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5325" y="800102"/>
            <a:ext cx="10801351" cy="298770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593F6-5C04-42C5-853B-0828D06EB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3126" y="3867848"/>
            <a:ext cx="8083551" cy="2369441"/>
          </a:xfrm>
        </p:spPr>
        <p:txBody>
          <a:bodyPr lIns="180000" tIns="288000" r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904E5A-6BF9-46B0-9910-7ACB3AFCB9E6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05DF783A-B52F-42AD-A2BE-6C3FD3EF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6" y="6596189"/>
            <a:ext cx="3670877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149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ight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326F-7ADC-4CFA-A21A-595F3F82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311" y="806484"/>
            <a:ext cx="2646364" cy="1762125"/>
          </a:xfrm>
        </p:spPr>
        <p:txBody>
          <a:bodyPr lIns="180000" tIns="180000" anchor="b"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D93E6-D8FD-41B3-ADA5-A3DE5E502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5325" y="800100"/>
            <a:ext cx="8080375" cy="54213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593F6-5C04-42C5-853B-0828D06EB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8726" y="2653642"/>
            <a:ext cx="2647949" cy="3587750"/>
          </a:xfrm>
        </p:spPr>
        <p:txBody>
          <a:bodyPr lIns="180000" tIns="28800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4C8FAE-2E61-4E6B-950D-8D35BD96BCAA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0DA0DF23-A4B5-4399-B276-64755510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6" y="6596189"/>
            <a:ext cx="3670877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114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mage an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FA82A-D40B-4E23-84E3-79644D3C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7251969-427C-48D2-85E3-C93C8311D3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6" y="2023453"/>
            <a:ext cx="3552825" cy="17605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E46F400-E293-4169-9EF5-5E49E5FB89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1175" y="2023453"/>
            <a:ext cx="3549651" cy="17605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BC3ECC8-C305-4C0C-875D-732D6B6ADD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43852" y="2023453"/>
            <a:ext cx="3552825" cy="17605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247620-8094-4788-8C24-2157F205A7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6" y="3869084"/>
            <a:ext cx="3552825" cy="539750"/>
          </a:xfrm>
          <a:solidFill>
            <a:srgbClr val="00707A"/>
          </a:solidFill>
        </p:spPr>
        <p:txBody>
          <a:bodyPr lIns="108000" tIns="72000" rIns="108000" bIns="72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05800" indent="0">
              <a:buNone/>
              <a:defRPr/>
            </a:lvl2pPr>
            <a:lvl3pPr marL="963000" indent="0">
              <a:buNone/>
              <a:defRPr/>
            </a:lvl3pPr>
            <a:lvl4pPr marL="1420200" indent="0">
              <a:buNone/>
              <a:defRPr/>
            </a:lvl4pPr>
            <a:lvl5pPr marL="1877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0030F90-F52A-4AC2-B0ED-92D9015CF8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6" y="4480272"/>
            <a:ext cx="3552825" cy="1757362"/>
          </a:xfrm>
          <a:solidFill>
            <a:srgbClr val="DEECEE"/>
          </a:solidFill>
        </p:spPr>
        <p:txBody>
          <a:bodyPr lIns="108000" tIns="180000" rIns="108000" bIns="180000">
            <a:noAutofit/>
          </a:bodyPr>
          <a:lstStyle>
            <a:lvl1pPr marL="48600" indent="0">
              <a:buFontTx/>
              <a:buNone/>
              <a:defRPr sz="1400"/>
            </a:lvl1pPr>
            <a:lvl2pPr marL="505800" indent="0">
              <a:buFontTx/>
              <a:buNone/>
              <a:defRPr/>
            </a:lvl2pPr>
            <a:lvl3pPr marL="963000" indent="0">
              <a:buFontTx/>
              <a:buNone/>
              <a:defRPr/>
            </a:lvl3pPr>
            <a:lvl4pPr marL="1420200" indent="0">
              <a:buFontTx/>
              <a:buNone/>
              <a:defRPr/>
            </a:lvl4pPr>
            <a:lvl5pPr marL="18774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B8B28E43-FC3A-4E3C-B7A4-BFAC3F6291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23898" y="3869084"/>
            <a:ext cx="3552825" cy="539750"/>
          </a:xfrm>
          <a:solidFill>
            <a:srgbClr val="00707A"/>
          </a:solidFill>
        </p:spPr>
        <p:txBody>
          <a:bodyPr lIns="108000" tIns="72000" rIns="108000" bIns="72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05800" indent="0">
              <a:buNone/>
              <a:defRPr/>
            </a:lvl2pPr>
            <a:lvl3pPr marL="963000" indent="0">
              <a:buNone/>
              <a:defRPr/>
            </a:lvl3pPr>
            <a:lvl4pPr marL="1420200" indent="0">
              <a:buNone/>
              <a:defRPr/>
            </a:lvl4pPr>
            <a:lvl5pPr marL="1877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1324929-B8EB-44EC-8FF5-2C28A9CF9E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3898" y="4480272"/>
            <a:ext cx="3552825" cy="1757362"/>
          </a:xfrm>
          <a:solidFill>
            <a:srgbClr val="DEECEE"/>
          </a:solidFill>
        </p:spPr>
        <p:txBody>
          <a:bodyPr lIns="108000" tIns="180000" rIns="108000" bIns="180000">
            <a:noAutofit/>
          </a:bodyPr>
          <a:lstStyle>
            <a:lvl1pPr marL="48600" indent="0">
              <a:buFontTx/>
              <a:buNone/>
              <a:defRPr sz="1400"/>
            </a:lvl1pPr>
            <a:lvl2pPr marL="505800" indent="0">
              <a:buFontTx/>
              <a:buNone/>
              <a:defRPr/>
            </a:lvl2pPr>
            <a:lvl3pPr marL="963000" indent="0">
              <a:buFontTx/>
              <a:buNone/>
              <a:defRPr/>
            </a:lvl3pPr>
            <a:lvl4pPr marL="1420200" indent="0">
              <a:buFontTx/>
              <a:buNone/>
              <a:defRPr/>
            </a:lvl4pPr>
            <a:lvl5pPr marL="18774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5952D41-90C0-4970-97E4-DCC2E9111D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37957" y="3869084"/>
            <a:ext cx="3552825" cy="539750"/>
          </a:xfrm>
          <a:solidFill>
            <a:srgbClr val="00707A"/>
          </a:solidFill>
        </p:spPr>
        <p:txBody>
          <a:bodyPr lIns="108000" tIns="72000" rIns="108000" bIns="72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05800" indent="0">
              <a:buNone/>
              <a:defRPr/>
            </a:lvl2pPr>
            <a:lvl3pPr marL="963000" indent="0">
              <a:buNone/>
              <a:defRPr/>
            </a:lvl3pPr>
            <a:lvl4pPr marL="1420200" indent="0">
              <a:buNone/>
              <a:defRPr/>
            </a:lvl4pPr>
            <a:lvl5pPr marL="1877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E74CFD7-A4E4-43FE-9998-D7E8ADED45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37957" y="4480272"/>
            <a:ext cx="3552825" cy="1757362"/>
          </a:xfrm>
          <a:solidFill>
            <a:srgbClr val="DEECEE"/>
          </a:solidFill>
        </p:spPr>
        <p:txBody>
          <a:bodyPr lIns="108000" tIns="180000" rIns="108000" bIns="180000">
            <a:noAutofit/>
          </a:bodyPr>
          <a:lstStyle>
            <a:lvl1pPr marL="48600" indent="0">
              <a:buFontTx/>
              <a:buNone/>
              <a:defRPr sz="1400"/>
            </a:lvl1pPr>
            <a:lvl2pPr marL="505800" indent="0">
              <a:buFontTx/>
              <a:buNone/>
              <a:defRPr/>
            </a:lvl2pPr>
            <a:lvl3pPr marL="963000" indent="0">
              <a:buFontTx/>
              <a:buNone/>
              <a:defRPr/>
            </a:lvl3pPr>
            <a:lvl4pPr marL="1420200" indent="0">
              <a:buFontTx/>
              <a:buNone/>
              <a:defRPr/>
            </a:lvl4pPr>
            <a:lvl5pPr marL="18774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670F45-E58B-4184-92A9-D9540C48C0F3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F1F39B4C-364B-4AFC-B899-8DD61C19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6" y="6596189"/>
            <a:ext cx="3670877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023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CCCFB-02E9-4461-933C-7C1EAD81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811229"/>
            <a:ext cx="10801351" cy="1145313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F3FF8F-67FD-498C-8BD0-0B3BE1C26337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9">
            <a:extLst>
              <a:ext uri="{FF2B5EF4-FFF2-40B4-BE49-F238E27FC236}">
                <a16:creationId xmlns:a16="http://schemas.microsoft.com/office/drawing/2014/main" id="{F5CB2508-A946-42A2-A6CA-3E88C1AEB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6" y="6596189"/>
            <a:ext cx="3670877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568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F0ABF5-3B7F-4790-9896-20E1719DDD90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19">
            <a:extLst>
              <a:ext uri="{FF2B5EF4-FFF2-40B4-BE49-F238E27FC236}">
                <a16:creationId xmlns:a16="http://schemas.microsoft.com/office/drawing/2014/main" id="{D40944BA-5CC2-47BA-863C-43A8F243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6" y="6596189"/>
            <a:ext cx="3670877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76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ist">
    <p:bg>
      <p:bgPr>
        <a:solidFill>
          <a:srgbClr val="CDE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800100"/>
            <a:ext cx="5364164" cy="3520600"/>
          </a:xfrm>
          <a:noFill/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64DD3D-3F87-4AE7-B1C3-9B01BEB27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9" y="180795"/>
            <a:ext cx="2411272" cy="2103608"/>
          </a:xfrm>
          <a:prstGeom prst="rect">
            <a:avLst/>
          </a:prstGeom>
          <a:noFill/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39377836-27A1-4D49-A03B-79F3FD3CEB36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16E62179-EDD0-4A73-A79A-63086544D1D9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0" name="Rectangle 156">
                <a:extLst>
                  <a:ext uri="{FF2B5EF4-FFF2-40B4-BE49-F238E27FC236}">
                    <a16:creationId xmlns:a16="http://schemas.microsoft.com/office/drawing/2014/main" id="{BF4CA030-25E3-4D43-9BD6-52873EEC674D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1" name="Rectangle 157">
                <a:extLst>
                  <a:ext uri="{FF2B5EF4-FFF2-40B4-BE49-F238E27FC236}">
                    <a16:creationId xmlns:a16="http://schemas.microsoft.com/office/drawing/2014/main" id="{F10DFE2A-46A1-47B0-B0CD-9DD61F5E9076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2" name="Rectangle 158">
                <a:extLst>
                  <a:ext uri="{FF2B5EF4-FFF2-40B4-BE49-F238E27FC236}">
                    <a16:creationId xmlns:a16="http://schemas.microsoft.com/office/drawing/2014/main" id="{DF1CEDD6-DBEB-4C60-86EA-55BEA5ADC63B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FC727C03-3E35-43D3-A54F-8101D508B19E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5" name="Rectangle 173">
                <a:extLst>
                  <a:ext uri="{FF2B5EF4-FFF2-40B4-BE49-F238E27FC236}">
                    <a16:creationId xmlns:a16="http://schemas.microsoft.com/office/drawing/2014/main" id="{7219E6F4-4385-415D-87B9-54DC38686701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6" name="Rectangle 174">
                <a:extLst>
                  <a:ext uri="{FF2B5EF4-FFF2-40B4-BE49-F238E27FC236}">
                    <a16:creationId xmlns:a16="http://schemas.microsoft.com/office/drawing/2014/main" id="{7894CBC8-A88B-400C-A1C6-788177F568C1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7" name="Rectangle 175">
                <a:extLst>
                  <a:ext uri="{FF2B5EF4-FFF2-40B4-BE49-F238E27FC236}">
                    <a16:creationId xmlns:a16="http://schemas.microsoft.com/office/drawing/2014/main" id="{A62BA147-F51D-424B-B5B8-80BF080B9CD0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8" name="Rectangle 176">
                <a:extLst>
                  <a:ext uri="{FF2B5EF4-FFF2-40B4-BE49-F238E27FC236}">
                    <a16:creationId xmlns:a16="http://schemas.microsoft.com/office/drawing/2014/main" id="{253BD315-8766-4444-BD94-29171B8626F8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9" name="Rectangle 177">
                <a:extLst>
                  <a:ext uri="{FF2B5EF4-FFF2-40B4-BE49-F238E27FC236}">
                    <a16:creationId xmlns:a16="http://schemas.microsoft.com/office/drawing/2014/main" id="{2E79CE30-19A5-4643-A6EE-847823B8F496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CCDF52CE-ED97-429B-8734-B93C971111DD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0" name="Rectangle 183">
                <a:extLst>
                  <a:ext uri="{FF2B5EF4-FFF2-40B4-BE49-F238E27FC236}">
                    <a16:creationId xmlns:a16="http://schemas.microsoft.com/office/drawing/2014/main" id="{2DB186CE-DCED-4FFF-B2C5-18C2E0D770D7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1" name="Rectangle 184">
                <a:extLst>
                  <a:ext uri="{FF2B5EF4-FFF2-40B4-BE49-F238E27FC236}">
                    <a16:creationId xmlns:a16="http://schemas.microsoft.com/office/drawing/2014/main" id="{4618763A-A345-4FF5-B72B-B016C5289E26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2" name="Rectangle 185">
                <a:extLst>
                  <a:ext uri="{FF2B5EF4-FFF2-40B4-BE49-F238E27FC236}">
                    <a16:creationId xmlns:a16="http://schemas.microsoft.com/office/drawing/2014/main" id="{56907763-A673-4924-9615-DFA9183F02D2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3" name="Rectangle 186">
                <a:extLst>
                  <a:ext uri="{FF2B5EF4-FFF2-40B4-BE49-F238E27FC236}">
                    <a16:creationId xmlns:a16="http://schemas.microsoft.com/office/drawing/2014/main" id="{FB1B958F-864C-4B6E-AF5A-27394D477C78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4" name="Rectangle 187">
                <a:extLst>
                  <a:ext uri="{FF2B5EF4-FFF2-40B4-BE49-F238E27FC236}">
                    <a16:creationId xmlns:a16="http://schemas.microsoft.com/office/drawing/2014/main" id="{8EB325C5-19DD-403D-8B9E-A3B28EFF1118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6EBA17B-A4DE-43EC-8749-153AACC76E23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5" name="Rectangle 188">
                <a:extLst>
                  <a:ext uri="{FF2B5EF4-FFF2-40B4-BE49-F238E27FC236}">
                    <a16:creationId xmlns:a16="http://schemas.microsoft.com/office/drawing/2014/main" id="{E3EDE144-73EB-409F-913D-92F8A5D6C2DB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6" name="Rectangle 189">
                <a:extLst>
                  <a:ext uri="{FF2B5EF4-FFF2-40B4-BE49-F238E27FC236}">
                    <a16:creationId xmlns:a16="http://schemas.microsoft.com/office/drawing/2014/main" id="{2BF09AD7-98AB-48A4-ACED-00DDE4D0D3A9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7" name="Rectangle 190">
                <a:extLst>
                  <a:ext uri="{FF2B5EF4-FFF2-40B4-BE49-F238E27FC236}">
                    <a16:creationId xmlns:a16="http://schemas.microsoft.com/office/drawing/2014/main" id="{9CBEF0FA-AF39-479E-9734-658145706CD1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8" name="Rectangle 191">
                <a:extLst>
                  <a:ext uri="{FF2B5EF4-FFF2-40B4-BE49-F238E27FC236}">
                    <a16:creationId xmlns:a16="http://schemas.microsoft.com/office/drawing/2014/main" id="{D24D0EDB-179F-4D7E-8CF5-120EC058C403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9" name="Rectangle 192">
                <a:extLst>
                  <a:ext uri="{FF2B5EF4-FFF2-40B4-BE49-F238E27FC236}">
                    <a16:creationId xmlns:a16="http://schemas.microsoft.com/office/drawing/2014/main" id="{8E23D3BA-5C12-4404-BC89-7B4DD31936CF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E3F5380E-EB1B-4903-BE98-8C7032DF37FA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2" name="Rectangle 200">
                <a:extLst>
                  <a:ext uri="{FF2B5EF4-FFF2-40B4-BE49-F238E27FC236}">
                    <a16:creationId xmlns:a16="http://schemas.microsoft.com/office/drawing/2014/main" id="{A815EBF4-9D45-487F-8004-E039B1C1575A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3" name="Rectangle 31">
                <a:extLst>
                  <a:ext uri="{FF2B5EF4-FFF2-40B4-BE49-F238E27FC236}">
                    <a16:creationId xmlns:a16="http://schemas.microsoft.com/office/drawing/2014/main" id="{193D663C-5464-4227-94AC-5DEC370C34BB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4" name="Rectangle 33">
                <a:extLst>
                  <a:ext uri="{FF2B5EF4-FFF2-40B4-BE49-F238E27FC236}">
                    <a16:creationId xmlns:a16="http://schemas.microsoft.com/office/drawing/2014/main" id="{77267C83-22AF-436F-9C09-D508100515C9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</p:grpSp>
      <p:sp>
        <p:nvSpPr>
          <p:cNvPr id="33" name="Undertittel 2">
            <a:extLst>
              <a:ext uri="{FF2B5EF4-FFF2-40B4-BE49-F238E27FC236}">
                <a16:creationId xmlns:a16="http://schemas.microsoft.com/office/drawing/2014/main" id="{D8E30F04-5BFA-4CD7-919B-F181C8844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rgbClr val="10344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7255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E21570-2B89-43CC-8DEE-216454BE3068}"/>
              </a:ext>
            </a:extLst>
          </p:cNvPr>
          <p:cNvSpPr/>
          <p:nvPr userDrawn="1"/>
        </p:nvSpPr>
        <p:spPr>
          <a:xfrm>
            <a:off x="695326" y="5846886"/>
            <a:ext cx="10801351" cy="704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©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Equinor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ASA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This presentation, including the contents and arrangement of the contents of each individual page or the collection of the pages, is owned by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Equinor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. Copyright to all material including, but not limited to, written material, photographs, drawings, images, tables and data remains the property of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Equinor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. All rights reserved. Any other use, reproduction, translation, adaption, arrangement, alteration, distribution or storage of this presentation, in whole or in part, without the prior written permission of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Equinor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 is prohibited. The information contained in this presentation may not be accurate, up to date or applicable to the circumstances of any particular case, despite our efforts.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Equinor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 cannot accept any liability for any inaccuracies or omissions.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Equinor Beta Light" panose="00000400000000000000" pitchFamily="50" charset="0"/>
              <a:ea typeface="+mn-ea"/>
              <a:cs typeface="Arial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004934-2634-455F-9B65-D723350B50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5084765"/>
            <a:ext cx="10801351" cy="409785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1pPr>
            <a:lvl2pPr marL="505800" indent="0">
              <a:buNone/>
              <a:defRPr sz="1400"/>
            </a:lvl2pPr>
            <a:lvl3pPr marL="963000" indent="0">
              <a:buNone/>
              <a:defRPr sz="1400"/>
            </a:lvl3pPr>
            <a:lvl4pPr marL="1420200" indent="0">
              <a:buNone/>
              <a:defRPr sz="1400"/>
            </a:lvl4pPr>
            <a:lvl5pPr marL="1877400" indent="0">
              <a:buNone/>
              <a:defRPr sz="1400"/>
            </a:lvl5pPr>
          </a:lstStyle>
          <a:p>
            <a:pPr lvl="0"/>
            <a:r>
              <a:rPr lang="en-US"/>
              <a:t>Click to add presenter name and position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4DE76AC-6DBB-4E2B-8B97-854F33804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7" y="4400552"/>
            <a:ext cx="10801349" cy="609337"/>
          </a:xfrm>
        </p:spPr>
        <p:txBody>
          <a:bodyPr lIns="0" tIns="0" rIns="0" bIns="0" anchor="b"/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add presentation title</a:t>
            </a:r>
            <a:endParaRPr lang="en-GB"/>
          </a:p>
        </p:txBody>
      </p:sp>
      <p:pic>
        <p:nvPicPr>
          <p:cNvPr id="7" name="Logo_RW_01">
            <a:hlinkClick r:id="" action="ppaction://media"/>
            <a:extLst>
              <a:ext uri="{FF2B5EF4-FFF2-40B4-BE49-F238E27FC236}">
                <a16:creationId xmlns:a16="http://schemas.microsoft.com/office/drawing/2014/main" id="{16459ECC-A6AD-4912-823A-BED9DF1D454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" t="2651" r="19233" b="-1765"/>
          <a:stretch/>
        </p:blipFill>
        <p:spPr>
          <a:xfrm>
            <a:off x="8183245" y="19051"/>
            <a:ext cx="3974127" cy="2743201"/>
          </a:xfrm>
          <a:prstGeom prst="rect">
            <a:avLst/>
          </a:prstGeom>
        </p:spPr>
      </p:pic>
      <p:grpSp>
        <p:nvGrpSpPr>
          <p:cNvPr id="8" name="Group 15">
            <a:extLst>
              <a:ext uri="{FF2B5EF4-FFF2-40B4-BE49-F238E27FC236}">
                <a16:creationId xmlns:a16="http://schemas.microsoft.com/office/drawing/2014/main" id="{0F466226-9F05-4584-93FD-B883A3935863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5076ED82-B030-4885-ACE1-764ABE01CF42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4" name="Rectangle 156">
                <a:extLst>
                  <a:ext uri="{FF2B5EF4-FFF2-40B4-BE49-F238E27FC236}">
                    <a16:creationId xmlns:a16="http://schemas.microsoft.com/office/drawing/2014/main" id="{1D97FDA6-B043-451F-8D36-D4F1E2F6EE19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5" name="Rectangle 157">
                <a:extLst>
                  <a:ext uri="{FF2B5EF4-FFF2-40B4-BE49-F238E27FC236}">
                    <a16:creationId xmlns:a16="http://schemas.microsoft.com/office/drawing/2014/main" id="{928055AE-A156-42D3-9596-214565B58823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6" name="Rectangle 158">
                <a:extLst>
                  <a:ext uri="{FF2B5EF4-FFF2-40B4-BE49-F238E27FC236}">
                    <a16:creationId xmlns:a16="http://schemas.microsoft.com/office/drawing/2014/main" id="{3B2F63AF-614E-42AD-BBAC-6FED000D903B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24FE47-BFF9-46CD-9638-2C10C91B2856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9" name="Rectangle 173">
                <a:extLst>
                  <a:ext uri="{FF2B5EF4-FFF2-40B4-BE49-F238E27FC236}">
                    <a16:creationId xmlns:a16="http://schemas.microsoft.com/office/drawing/2014/main" id="{73D94B31-AF43-40E3-8C86-B4A29CA3988F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0" name="Rectangle 174">
                <a:extLst>
                  <a:ext uri="{FF2B5EF4-FFF2-40B4-BE49-F238E27FC236}">
                    <a16:creationId xmlns:a16="http://schemas.microsoft.com/office/drawing/2014/main" id="{99044CCD-F181-4D53-8B7A-8070617ADB20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1" name="Rectangle 175">
                <a:extLst>
                  <a:ext uri="{FF2B5EF4-FFF2-40B4-BE49-F238E27FC236}">
                    <a16:creationId xmlns:a16="http://schemas.microsoft.com/office/drawing/2014/main" id="{E33AFCB3-8D1B-4B52-8A17-0926B158885E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2" name="Rectangle 176">
                <a:extLst>
                  <a:ext uri="{FF2B5EF4-FFF2-40B4-BE49-F238E27FC236}">
                    <a16:creationId xmlns:a16="http://schemas.microsoft.com/office/drawing/2014/main" id="{667EB397-B814-4D14-B25E-F6B7FDCAF884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3" name="Rectangle 177">
                <a:extLst>
                  <a:ext uri="{FF2B5EF4-FFF2-40B4-BE49-F238E27FC236}">
                    <a16:creationId xmlns:a16="http://schemas.microsoft.com/office/drawing/2014/main" id="{34971430-24CF-4CC9-BB26-6ED8AC938923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id="{82C61963-E5DD-4AE1-BD93-A3BE6EB8765C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4" name="Rectangle 183">
                <a:extLst>
                  <a:ext uri="{FF2B5EF4-FFF2-40B4-BE49-F238E27FC236}">
                    <a16:creationId xmlns:a16="http://schemas.microsoft.com/office/drawing/2014/main" id="{90CE9729-18A8-4731-91A3-6CDE07FA6ED2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5" name="Rectangle 184">
                <a:extLst>
                  <a:ext uri="{FF2B5EF4-FFF2-40B4-BE49-F238E27FC236}">
                    <a16:creationId xmlns:a16="http://schemas.microsoft.com/office/drawing/2014/main" id="{C01C5702-39D4-4B7C-9CBF-1E6AAFD6AAE2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6" name="Rectangle 185">
                <a:extLst>
                  <a:ext uri="{FF2B5EF4-FFF2-40B4-BE49-F238E27FC236}">
                    <a16:creationId xmlns:a16="http://schemas.microsoft.com/office/drawing/2014/main" id="{D0E77939-05E9-4932-AB0B-106A7AB815EA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7" name="Rectangle 186">
                <a:extLst>
                  <a:ext uri="{FF2B5EF4-FFF2-40B4-BE49-F238E27FC236}">
                    <a16:creationId xmlns:a16="http://schemas.microsoft.com/office/drawing/2014/main" id="{E5206ECC-C11D-456F-BCB8-BA00DA1F892A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8" name="Rectangle 187">
                <a:extLst>
                  <a:ext uri="{FF2B5EF4-FFF2-40B4-BE49-F238E27FC236}">
                    <a16:creationId xmlns:a16="http://schemas.microsoft.com/office/drawing/2014/main" id="{B445DF7A-2058-42FA-B80F-82CC7C93C10F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D2F74E3A-C1E8-4C8E-A872-DF6400FCD1E1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9" name="Rectangle 188">
                <a:extLst>
                  <a:ext uri="{FF2B5EF4-FFF2-40B4-BE49-F238E27FC236}">
                    <a16:creationId xmlns:a16="http://schemas.microsoft.com/office/drawing/2014/main" id="{A8A4E43A-127E-4AA7-B132-ACB895DFBFB2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0" name="Rectangle 189">
                <a:extLst>
                  <a:ext uri="{FF2B5EF4-FFF2-40B4-BE49-F238E27FC236}">
                    <a16:creationId xmlns:a16="http://schemas.microsoft.com/office/drawing/2014/main" id="{4BD8DA4F-3682-4799-A662-CE3B500D2242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1" name="Rectangle 190">
                <a:extLst>
                  <a:ext uri="{FF2B5EF4-FFF2-40B4-BE49-F238E27FC236}">
                    <a16:creationId xmlns:a16="http://schemas.microsoft.com/office/drawing/2014/main" id="{582F44AD-E6EB-4234-8184-753026C3A47F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2" name="Rectangle 191">
                <a:extLst>
                  <a:ext uri="{FF2B5EF4-FFF2-40B4-BE49-F238E27FC236}">
                    <a16:creationId xmlns:a16="http://schemas.microsoft.com/office/drawing/2014/main" id="{F0A89595-CE6B-4342-B5DB-D438B2FBA4B7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3" name="Rectangle 192">
                <a:extLst>
                  <a:ext uri="{FF2B5EF4-FFF2-40B4-BE49-F238E27FC236}">
                    <a16:creationId xmlns:a16="http://schemas.microsoft.com/office/drawing/2014/main" id="{9EEDC27C-B9E3-44C4-A970-0759B687E2F3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EEA32127-E227-4284-B99B-060C4D1FAE00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6" name="Rectangle 200">
                <a:extLst>
                  <a:ext uri="{FF2B5EF4-FFF2-40B4-BE49-F238E27FC236}">
                    <a16:creationId xmlns:a16="http://schemas.microsoft.com/office/drawing/2014/main" id="{299EAC0C-4A47-434B-BEA8-1E19CF386106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7" name="Rectangle 31">
                <a:extLst>
                  <a:ext uri="{FF2B5EF4-FFF2-40B4-BE49-F238E27FC236}">
                    <a16:creationId xmlns:a16="http://schemas.microsoft.com/office/drawing/2014/main" id="{82EDFEE2-CAD8-459D-95FF-8E177E3F5AEE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8" name="Rectangle 33">
                <a:extLst>
                  <a:ext uri="{FF2B5EF4-FFF2-40B4-BE49-F238E27FC236}">
                    <a16:creationId xmlns:a16="http://schemas.microsoft.com/office/drawing/2014/main" id="{BABF36C7-EE2E-405B-BC31-0B3055D48E0E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31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nsBox1" hidden="1"/>
          <p:cNvSpPr>
            <a:spLocks/>
          </p:cNvSpPr>
          <p:nvPr userDrawn="1"/>
        </p:nvSpPr>
        <p:spPr bwMode="auto">
          <a:xfrm rot="16200000" flipH="1">
            <a:off x="4927674" y="-391511"/>
            <a:ext cx="2310551" cy="12188471"/>
          </a:xfrm>
          <a:custGeom>
            <a:avLst/>
            <a:gdLst>
              <a:gd name="T0" fmla="*/ 0 w 2764827"/>
              <a:gd name="T1" fmla="*/ 2147483647 h 6865848"/>
              <a:gd name="T2" fmla="*/ 968575 w 2764827"/>
              <a:gd name="T3" fmla="*/ 3321200 h 6865848"/>
              <a:gd name="T4" fmla="*/ 2780417 w 2764827"/>
              <a:gd name="T5" fmla="*/ 0 h 6865848"/>
              <a:gd name="T6" fmla="*/ 2779387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3080068"/>
              <a:gd name="connsiteY0" fmla="*/ 6830353 h 6860287"/>
              <a:gd name="connsiteX1" fmla="*/ 1278387 w 3080068"/>
              <a:gd name="connsiteY1" fmla="*/ 1430 h 6860287"/>
              <a:gd name="connsiteX2" fmla="*/ 3080068 w 3080068"/>
              <a:gd name="connsiteY2" fmla="*/ 0 h 6860287"/>
              <a:gd name="connsiteX3" fmla="*/ 3079044 w 3080068"/>
              <a:gd name="connsiteY3" fmla="*/ 6860287 h 6860287"/>
              <a:gd name="connsiteX4" fmla="*/ 0 w 3080068"/>
              <a:gd name="connsiteY4" fmla="*/ 6830353 h 686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0068" h="6860287">
                <a:moveTo>
                  <a:pt x="0" y="6830353"/>
                </a:moveTo>
                <a:lnTo>
                  <a:pt x="1278387" y="1430"/>
                </a:lnTo>
                <a:lnTo>
                  <a:pt x="3080068" y="0"/>
                </a:lnTo>
                <a:cubicBezTo>
                  <a:pt x="3079092" y="2288032"/>
                  <a:pt x="3080020" y="4572255"/>
                  <a:pt x="3079044" y="6860287"/>
                </a:cubicBezTo>
                <a:lnTo>
                  <a:pt x="0" y="6830353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sz="1800"/>
          </a:p>
        </p:txBody>
      </p:sp>
      <p:pic>
        <p:nvPicPr>
          <p:cNvPr id="4" name="LogoBlac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5869" r="4056" b="7185"/>
          <a:stretch>
            <a:fillRect/>
          </a:stretch>
        </p:blipFill>
        <p:spPr bwMode="gray">
          <a:xfrm>
            <a:off x="10320875" y="188916"/>
            <a:ext cx="1631951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ransBox"/>
          <p:cNvSpPr>
            <a:spLocks/>
          </p:cNvSpPr>
          <p:nvPr/>
        </p:nvSpPr>
        <p:spPr bwMode="auto">
          <a:xfrm rot="16200000" flipH="1">
            <a:off x="4710117" y="-620709"/>
            <a:ext cx="2765425" cy="12198352"/>
          </a:xfrm>
          <a:custGeom>
            <a:avLst/>
            <a:gdLst>
              <a:gd name="T0" fmla="*/ 0 w 2764827"/>
              <a:gd name="T1" fmla="*/ 2147483647 h 6865848"/>
              <a:gd name="T2" fmla="*/ 968575 w 2764827"/>
              <a:gd name="T3" fmla="*/ 3321200 h 6865848"/>
              <a:gd name="T4" fmla="*/ 2780417 w 2764827"/>
              <a:gd name="T5" fmla="*/ 0 h 6865848"/>
              <a:gd name="T6" fmla="*/ 2779387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sz="1800"/>
          </a:p>
        </p:txBody>
      </p:sp>
      <p:sp>
        <p:nvSpPr>
          <p:cNvPr id="6" name="WhiteBox"/>
          <p:cNvSpPr>
            <a:spLocks/>
          </p:cNvSpPr>
          <p:nvPr/>
        </p:nvSpPr>
        <p:spPr bwMode="gray">
          <a:xfrm>
            <a:off x="9091094" y="4"/>
            <a:ext cx="3100917" cy="6859589"/>
          </a:xfrm>
          <a:custGeom>
            <a:avLst/>
            <a:gdLst>
              <a:gd name="T0" fmla="*/ 0 w 2324772"/>
              <a:gd name="T1" fmla="*/ 6847834 h 6860287"/>
              <a:gd name="T2" fmla="*/ 730553 w 2324772"/>
              <a:gd name="T3" fmla="*/ 0 h 6860287"/>
              <a:gd name="T4" fmla="*/ 2348680 w 2324772"/>
              <a:gd name="T5" fmla="*/ 0 h 6860287"/>
              <a:gd name="T6" fmla="*/ 2347645 w 2324772"/>
              <a:gd name="T7" fmla="*/ 6849420 h 6860287"/>
              <a:gd name="T8" fmla="*/ 0 w 2324772"/>
              <a:gd name="T9" fmla="*/ 6847834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4772" h="6860287">
                <a:moveTo>
                  <a:pt x="0" y="6858699"/>
                </a:moveTo>
                <a:lnTo>
                  <a:pt x="723116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GB" sz="180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34433" y="5051429"/>
            <a:ext cx="8680451" cy="1025525"/>
          </a:xfrm>
        </p:spPr>
        <p:txBody>
          <a:bodyPr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34433" y="6175380"/>
            <a:ext cx="8680451" cy="561975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0" name="WhiteBox1" hidden="1"/>
          <p:cNvSpPr>
            <a:spLocks/>
          </p:cNvSpPr>
          <p:nvPr userDrawn="1"/>
        </p:nvSpPr>
        <p:spPr bwMode="gray">
          <a:xfrm>
            <a:off x="8940800" y="3"/>
            <a:ext cx="3236384" cy="5144691"/>
          </a:xfrm>
          <a:custGeom>
            <a:avLst/>
            <a:gdLst>
              <a:gd name="T0" fmla="*/ 0 w 2324772"/>
              <a:gd name="T1" fmla="*/ 6847834 h 6860287"/>
              <a:gd name="T2" fmla="*/ 730553 w 2324772"/>
              <a:gd name="T3" fmla="*/ 0 h 6860287"/>
              <a:gd name="T4" fmla="*/ 2348680 w 2324772"/>
              <a:gd name="T5" fmla="*/ 0 h 6860287"/>
              <a:gd name="T6" fmla="*/ 2347645 w 2324772"/>
              <a:gd name="T7" fmla="*/ 6849420 h 6860287"/>
              <a:gd name="T8" fmla="*/ 0 w 2324772"/>
              <a:gd name="T9" fmla="*/ 6847834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2324772"/>
              <a:gd name="connsiteY0" fmla="*/ 6858699 h 6860287"/>
              <a:gd name="connsiteX1" fmla="*/ 572119 w 2324772"/>
              <a:gd name="connsiteY1" fmla="*/ 0 h 6860287"/>
              <a:gd name="connsiteX2" fmla="*/ 2324772 w 2324772"/>
              <a:gd name="connsiteY2" fmla="*/ 0 h 6860287"/>
              <a:gd name="connsiteX3" fmla="*/ 2323748 w 2324772"/>
              <a:gd name="connsiteY3" fmla="*/ 6860287 h 6860287"/>
              <a:gd name="connsiteX4" fmla="*/ 0 w 2324772"/>
              <a:gd name="connsiteY4" fmla="*/ 6858699 h 686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772" h="6860287">
                <a:moveTo>
                  <a:pt x="0" y="6858699"/>
                </a:moveTo>
                <a:lnTo>
                  <a:pt x="572119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GB" sz="1800"/>
          </a:p>
        </p:txBody>
      </p:sp>
      <p:pic>
        <p:nvPicPr>
          <p:cNvPr id="3" name="Statoil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1" y="190501"/>
            <a:ext cx="1633593" cy="1225195"/>
          </a:xfrm>
          <a:prstGeom prst="rect">
            <a:avLst/>
          </a:prstGeom>
        </p:spPr>
      </p:pic>
      <p:sp>
        <p:nvSpPr>
          <p:cNvPr id="7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0930467" y="6438900"/>
            <a:ext cx="1439333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r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januar 2017</a:t>
            </a:r>
          </a:p>
        </p:txBody>
      </p:sp>
      <p:sp>
        <p:nvSpPr>
          <p:cNvPr id="8" name="TxtFooter"/>
          <p:cNvSpPr>
            <a:spLocks noGrp="1"/>
          </p:cNvSpPr>
          <p:nvPr>
            <p:ph type="ftr" sz="quarter" idx="11"/>
          </p:nvPr>
        </p:nvSpPr>
        <p:spPr>
          <a:xfrm>
            <a:off x="9228667" y="6438900"/>
            <a:ext cx="3302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</a:t>
            </a:r>
          </a:p>
          <a:p>
            <a:r>
              <a:rPr lang="en-GB"/>
              <a:t>© Statoil ASA</a:t>
            </a:r>
          </a:p>
        </p:txBody>
      </p:sp>
    </p:spTree>
    <p:extLst>
      <p:ext uri="{BB962C8B-B14F-4D97-AF65-F5344CB8AC3E}">
        <p14:creationId xmlns:p14="http://schemas.microsoft.com/office/powerpoint/2010/main" val="781260985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Rose">
    <p:bg>
      <p:bgPr>
        <a:solidFill>
          <a:srgbClr val="FFD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800100"/>
            <a:ext cx="5364164" cy="3520600"/>
          </a:xfrm>
          <a:noFill/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0F985-82A2-425E-9E75-CFF4ACB45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9" y="180795"/>
            <a:ext cx="2411272" cy="2103608"/>
          </a:xfrm>
          <a:prstGeom prst="rect">
            <a:avLst/>
          </a:prstGeom>
          <a:noFill/>
        </p:spPr>
      </p:pic>
      <p:grpSp>
        <p:nvGrpSpPr>
          <p:cNvPr id="6" name="Group 15">
            <a:extLst>
              <a:ext uri="{FF2B5EF4-FFF2-40B4-BE49-F238E27FC236}">
                <a16:creationId xmlns:a16="http://schemas.microsoft.com/office/drawing/2014/main" id="{4B30AC2E-F10A-4EB6-895A-ABD2CFB84D4B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8F3B07A2-41FE-430B-BD6F-693975B3C401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0" name="Rectangle 156">
                <a:extLst>
                  <a:ext uri="{FF2B5EF4-FFF2-40B4-BE49-F238E27FC236}">
                    <a16:creationId xmlns:a16="http://schemas.microsoft.com/office/drawing/2014/main" id="{06F70521-B590-4876-B907-5CAC111CCE47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1" name="Rectangle 157">
                <a:extLst>
                  <a:ext uri="{FF2B5EF4-FFF2-40B4-BE49-F238E27FC236}">
                    <a16:creationId xmlns:a16="http://schemas.microsoft.com/office/drawing/2014/main" id="{E8B6A08F-0F9C-44D5-B65C-1025CC55637E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2" name="Rectangle 158">
                <a:extLst>
                  <a:ext uri="{FF2B5EF4-FFF2-40B4-BE49-F238E27FC236}">
                    <a16:creationId xmlns:a16="http://schemas.microsoft.com/office/drawing/2014/main" id="{14941EC5-4697-43AE-BDDB-D40C08BFCB1D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CACD23CB-972A-49E6-BF3C-72DFF2962C29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5" name="Rectangle 173">
                <a:extLst>
                  <a:ext uri="{FF2B5EF4-FFF2-40B4-BE49-F238E27FC236}">
                    <a16:creationId xmlns:a16="http://schemas.microsoft.com/office/drawing/2014/main" id="{1E74424E-D654-40C0-AF2C-1FD2F9B20E2F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6" name="Rectangle 174">
                <a:extLst>
                  <a:ext uri="{FF2B5EF4-FFF2-40B4-BE49-F238E27FC236}">
                    <a16:creationId xmlns:a16="http://schemas.microsoft.com/office/drawing/2014/main" id="{02F5BE6C-9B82-4A54-86E6-11BD64EECDB1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7" name="Rectangle 175">
                <a:extLst>
                  <a:ext uri="{FF2B5EF4-FFF2-40B4-BE49-F238E27FC236}">
                    <a16:creationId xmlns:a16="http://schemas.microsoft.com/office/drawing/2014/main" id="{B139F898-647B-4CB5-82F1-9FA19BC8D534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8" name="Rectangle 176">
                <a:extLst>
                  <a:ext uri="{FF2B5EF4-FFF2-40B4-BE49-F238E27FC236}">
                    <a16:creationId xmlns:a16="http://schemas.microsoft.com/office/drawing/2014/main" id="{6D34A254-5F61-42D3-8808-DCC4795F4B74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9" name="Rectangle 177">
                <a:extLst>
                  <a:ext uri="{FF2B5EF4-FFF2-40B4-BE49-F238E27FC236}">
                    <a16:creationId xmlns:a16="http://schemas.microsoft.com/office/drawing/2014/main" id="{BC5D45EE-A2C4-47A2-9260-83210F42F93E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F4DF9DC4-9116-4FCA-B0A3-1365A970EB9B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0" name="Rectangle 183">
                <a:extLst>
                  <a:ext uri="{FF2B5EF4-FFF2-40B4-BE49-F238E27FC236}">
                    <a16:creationId xmlns:a16="http://schemas.microsoft.com/office/drawing/2014/main" id="{D370E047-E803-43D7-82A9-F40ADD9366EB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1" name="Rectangle 184">
                <a:extLst>
                  <a:ext uri="{FF2B5EF4-FFF2-40B4-BE49-F238E27FC236}">
                    <a16:creationId xmlns:a16="http://schemas.microsoft.com/office/drawing/2014/main" id="{69C574BE-8A16-4E16-82A4-BE9F91650003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2" name="Rectangle 185">
                <a:extLst>
                  <a:ext uri="{FF2B5EF4-FFF2-40B4-BE49-F238E27FC236}">
                    <a16:creationId xmlns:a16="http://schemas.microsoft.com/office/drawing/2014/main" id="{456EFB23-69B7-4F03-BD64-3281D6758717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3" name="Rectangle 186">
                <a:extLst>
                  <a:ext uri="{FF2B5EF4-FFF2-40B4-BE49-F238E27FC236}">
                    <a16:creationId xmlns:a16="http://schemas.microsoft.com/office/drawing/2014/main" id="{A96DE33B-8F42-4888-AD1D-2E1942503B8F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4" name="Rectangle 187">
                <a:extLst>
                  <a:ext uri="{FF2B5EF4-FFF2-40B4-BE49-F238E27FC236}">
                    <a16:creationId xmlns:a16="http://schemas.microsoft.com/office/drawing/2014/main" id="{85A4AA32-9093-4674-B0EA-A413C2C73DD2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D9CF69D-7423-4CB2-B97E-2FB1A4B503A8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5" name="Rectangle 188">
                <a:extLst>
                  <a:ext uri="{FF2B5EF4-FFF2-40B4-BE49-F238E27FC236}">
                    <a16:creationId xmlns:a16="http://schemas.microsoft.com/office/drawing/2014/main" id="{B264C8D6-E358-46C9-BA2C-2BAC5289B6EC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6" name="Rectangle 189">
                <a:extLst>
                  <a:ext uri="{FF2B5EF4-FFF2-40B4-BE49-F238E27FC236}">
                    <a16:creationId xmlns:a16="http://schemas.microsoft.com/office/drawing/2014/main" id="{FD6A999A-0686-4719-BD15-1688C6407751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7" name="Rectangle 190">
                <a:extLst>
                  <a:ext uri="{FF2B5EF4-FFF2-40B4-BE49-F238E27FC236}">
                    <a16:creationId xmlns:a16="http://schemas.microsoft.com/office/drawing/2014/main" id="{0E4BD3DB-2BEC-438D-A3E2-90B349C66A8A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8" name="Rectangle 191">
                <a:extLst>
                  <a:ext uri="{FF2B5EF4-FFF2-40B4-BE49-F238E27FC236}">
                    <a16:creationId xmlns:a16="http://schemas.microsoft.com/office/drawing/2014/main" id="{77359C5D-938B-4C53-9A79-1B55C9CE3BC8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9" name="Rectangle 192">
                <a:extLst>
                  <a:ext uri="{FF2B5EF4-FFF2-40B4-BE49-F238E27FC236}">
                    <a16:creationId xmlns:a16="http://schemas.microsoft.com/office/drawing/2014/main" id="{D1A05513-99B7-499F-AA14-4C931EF88F12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02BBD3E8-9E3C-4A18-9F49-4FFFDF23E152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2" name="Rectangle 200">
                <a:extLst>
                  <a:ext uri="{FF2B5EF4-FFF2-40B4-BE49-F238E27FC236}">
                    <a16:creationId xmlns:a16="http://schemas.microsoft.com/office/drawing/2014/main" id="{6B2715B0-8AD3-4FBD-AA83-0FC1D8DE8F63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3" name="Rectangle 31">
                <a:extLst>
                  <a:ext uri="{FF2B5EF4-FFF2-40B4-BE49-F238E27FC236}">
                    <a16:creationId xmlns:a16="http://schemas.microsoft.com/office/drawing/2014/main" id="{1149E612-1A42-462F-8AC7-7B7FB62205A3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4" name="Rectangle 33">
                <a:extLst>
                  <a:ext uri="{FF2B5EF4-FFF2-40B4-BE49-F238E27FC236}">
                    <a16:creationId xmlns:a16="http://schemas.microsoft.com/office/drawing/2014/main" id="{324BCEAC-7FDF-48ED-8192-9BEC365730C0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</p:grpSp>
      <p:sp>
        <p:nvSpPr>
          <p:cNvPr id="33" name="Undertittel 2">
            <a:extLst>
              <a:ext uri="{FF2B5EF4-FFF2-40B4-BE49-F238E27FC236}">
                <a16:creationId xmlns:a16="http://schemas.microsoft.com/office/drawing/2014/main" id="{26E6A6CC-87BC-48B0-B3D2-57BB7E199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1207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int">
    <p:bg>
      <p:bgPr>
        <a:solidFill>
          <a:srgbClr val="DE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800100"/>
            <a:ext cx="5364164" cy="3520600"/>
          </a:xfrm>
          <a:noFill/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rgbClr val="00707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3E074-620B-4C54-B361-A24871884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9" y="180795"/>
            <a:ext cx="2411272" cy="2103608"/>
          </a:xfrm>
          <a:prstGeom prst="rect">
            <a:avLst/>
          </a:prstGeom>
          <a:noFill/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70B1FB14-BC28-4860-B886-22AA01E32B2D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A83FED49-5884-4524-81E8-2F65CF324340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0" name="Rectangle 156">
                <a:extLst>
                  <a:ext uri="{FF2B5EF4-FFF2-40B4-BE49-F238E27FC236}">
                    <a16:creationId xmlns:a16="http://schemas.microsoft.com/office/drawing/2014/main" id="{2706DE36-7039-492B-8FAC-061519E9F7F8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1" name="Rectangle 157">
                <a:extLst>
                  <a:ext uri="{FF2B5EF4-FFF2-40B4-BE49-F238E27FC236}">
                    <a16:creationId xmlns:a16="http://schemas.microsoft.com/office/drawing/2014/main" id="{1D32ABF9-6C7B-426D-889D-438B7CF623E9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2" name="Rectangle 158">
                <a:extLst>
                  <a:ext uri="{FF2B5EF4-FFF2-40B4-BE49-F238E27FC236}">
                    <a16:creationId xmlns:a16="http://schemas.microsoft.com/office/drawing/2014/main" id="{57B49201-5B9D-40CE-AC57-1325BEAFEB92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CA15BE77-3341-44DF-A7FA-9B0ADED55AE2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5" name="Rectangle 173">
                <a:extLst>
                  <a:ext uri="{FF2B5EF4-FFF2-40B4-BE49-F238E27FC236}">
                    <a16:creationId xmlns:a16="http://schemas.microsoft.com/office/drawing/2014/main" id="{FB033539-4B88-4FA8-8A4C-65BA4F4A4311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6" name="Rectangle 174">
                <a:extLst>
                  <a:ext uri="{FF2B5EF4-FFF2-40B4-BE49-F238E27FC236}">
                    <a16:creationId xmlns:a16="http://schemas.microsoft.com/office/drawing/2014/main" id="{F966C448-2C4F-44D8-A63F-078EB7FBC161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7" name="Rectangle 175">
                <a:extLst>
                  <a:ext uri="{FF2B5EF4-FFF2-40B4-BE49-F238E27FC236}">
                    <a16:creationId xmlns:a16="http://schemas.microsoft.com/office/drawing/2014/main" id="{4C28DA3F-FE4C-48A0-B027-1528C705C5AB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8" name="Rectangle 176">
                <a:extLst>
                  <a:ext uri="{FF2B5EF4-FFF2-40B4-BE49-F238E27FC236}">
                    <a16:creationId xmlns:a16="http://schemas.microsoft.com/office/drawing/2014/main" id="{FDC734DB-EF99-495A-9AE5-81B5AA80B8C1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9" name="Rectangle 177">
                <a:extLst>
                  <a:ext uri="{FF2B5EF4-FFF2-40B4-BE49-F238E27FC236}">
                    <a16:creationId xmlns:a16="http://schemas.microsoft.com/office/drawing/2014/main" id="{20BB1576-5EA2-433F-B0DD-B4F711085C7B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6A7082FF-17F2-41A3-8C33-99BBBAA27F54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0" name="Rectangle 183">
                <a:extLst>
                  <a:ext uri="{FF2B5EF4-FFF2-40B4-BE49-F238E27FC236}">
                    <a16:creationId xmlns:a16="http://schemas.microsoft.com/office/drawing/2014/main" id="{2AE15F0F-62AA-4495-8E9F-DB501261603D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1" name="Rectangle 184">
                <a:extLst>
                  <a:ext uri="{FF2B5EF4-FFF2-40B4-BE49-F238E27FC236}">
                    <a16:creationId xmlns:a16="http://schemas.microsoft.com/office/drawing/2014/main" id="{E879BD69-4737-42A1-A8C6-441653D254BC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2" name="Rectangle 185">
                <a:extLst>
                  <a:ext uri="{FF2B5EF4-FFF2-40B4-BE49-F238E27FC236}">
                    <a16:creationId xmlns:a16="http://schemas.microsoft.com/office/drawing/2014/main" id="{8DCF154F-D8A1-4898-A30A-ECB90FBF44EF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3" name="Rectangle 186">
                <a:extLst>
                  <a:ext uri="{FF2B5EF4-FFF2-40B4-BE49-F238E27FC236}">
                    <a16:creationId xmlns:a16="http://schemas.microsoft.com/office/drawing/2014/main" id="{147CFC4E-A72C-4239-99DC-B2387E853C44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4" name="Rectangle 187">
                <a:extLst>
                  <a:ext uri="{FF2B5EF4-FFF2-40B4-BE49-F238E27FC236}">
                    <a16:creationId xmlns:a16="http://schemas.microsoft.com/office/drawing/2014/main" id="{2EC7C927-8F41-4AEA-BE2C-1724B330B265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29DF0D-4317-4D98-ADB7-BDC35674F4EF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5" name="Rectangle 188">
                <a:extLst>
                  <a:ext uri="{FF2B5EF4-FFF2-40B4-BE49-F238E27FC236}">
                    <a16:creationId xmlns:a16="http://schemas.microsoft.com/office/drawing/2014/main" id="{F883CB1A-3014-450C-9449-B474A41C9A51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6" name="Rectangle 189">
                <a:extLst>
                  <a:ext uri="{FF2B5EF4-FFF2-40B4-BE49-F238E27FC236}">
                    <a16:creationId xmlns:a16="http://schemas.microsoft.com/office/drawing/2014/main" id="{C0719DCE-02E7-4443-B5C0-E02E6F4CD25A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7" name="Rectangle 190">
                <a:extLst>
                  <a:ext uri="{FF2B5EF4-FFF2-40B4-BE49-F238E27FC236}">
                    <a16:creationId xmlns:a16="http://schemas.microsoft.com/office/drawing/2014/main" id="{42C18264-EDB6-4B97-B02E-17DD3E4AF345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8" name="Rectangle 191">
                <a:extLst>
                  <a:ext uri="{FF2B5EF4-FFF2-40B4-BE49-F238E27FC236}">
                    <a16:creationId xmlns:a16="http://schemas.microsoft.com/office/drawing/2014/main" id="{A1F9116C-3532-4D43-BDFB-592F02787E45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9" name="Rectangle 192">
                <a:extLst>
                  <a:ext uri="{FF2B5EF4-FFF2-40B4-BE49-F238E27FC236}">
                    <a16:creationId xmlns:a16="http://schemas.microsoft.com/office/drawing/2014/main" id="{9210B2FB-9427-4F58-B838-30217163EF8D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5AC1015C-2AD5-44D7-BE98-2C2425450A40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2" name="Rectangle 200">
                <a:extLst>
                  <a:ext uri="{FF2B5EF4-FFF2-40B4-BE49-F238E27FC236}">
                    <a16:creationId xmlns:a16="http://schemas.microsoft.com/office/drawing/2014/main" id="{6AFAE396-B3FC-4AB6-8F44-9279C94AC05F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3" name="Rectangle 31">
                <a:extLst>
                  <a:ext uri="{FF2B5EF4-FFF2-40B4-BE49-F238E27FC236}">
                    <a16:creationId xmlns:a16="http://schemas.microsoft.com/office/drawing/2014/main" id="{52593AA4-8312-4BAD-965A-D9DEDE2EDDCF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4" name="Rectangle 33">
                <a:extLst>
                  <a:ext uri="{FF2B5EF4-FFF2-40B4-BE49-F238E27FC236}">
                    <a16:creationId xmlns:a16="http://schemas.microsoft.com/office/drawing/2014/main" id="{876BEDEF-8CF0-4935-93B1-2694F8994F3B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</p:grpSp>
      <p:sp>
        <p:nvSpPr>
          <p:cNvPr id="33" name="Undertittel 2">
            <a:extLst>
              <a:ext uri="{FF2B5EF4-FFF2-40B4-BE49-F238E27FC236}">
                <a16:creationId xmlns:a16="http://schemas.microsoft.com/office/drawing/2014/main" id="{CA2289D4-5003-4DB9-BA05-97706D770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rgbClr val="10344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597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oss">
    <p:bg>
      <p:bgPr>
        <a:solidFill>
          <a:srgbClr val="007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800100"/>
            <a:ext cx="5364164" cy="3520600"/>
          </a:xfrm>
          <a:noFill/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A186C0-EC28-446A-BAB0-6E768C6772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9" y="180796"/>
            <a:ext cx="2411272" cy="2103606"/>
          </a:xfrm>
          <a:prstGeom prst="rect">
            <a:avLst/>
          </a:prstGeom>
          <a:noFill/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33F2256D-FBB3-42F4-8A1C-D2F2EAC431C8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40DBA3D2-0580-4866-8C2B-290B7C950BD9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0" name="Rectangle 156">
                <a:extLst>
                  <a:ext uri="{FF2B5EF4-FFF2-40B4-BE49-F238E27FC236}">
                    <a16:creationId xmlns:a16="http://schemas.microsoft.com/office/drawing/2014/main" id="{ED3AE077-1970-43BB-80F3-86B4D362249D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1" name="Rectangle 157">
                <a:extLst>
                  <a:ext uri="{FF2B5EF4-FFF2-40B4-BE49-F238E27FC236}">
                    <a16:creationId xmlns:a16="http://schemas.microsoft.com/office/drawing/2014/main" id="{AB56ABE3-C338-4228-9C8D-B69608B54234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2" name="Rectangle 158">
                <a:extLst>
                  <a:ext uri="{FF2B5EF4-FFF2-40B4-BE49-F238E27FC236}">
                    <a16:creationId xmlns:a16="http://schemas.microsoft.com/office/drawing/2014/main" id="{89382480-0E44-42CE-80A2-DB1A301BAA5D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CAC42803-2D3E-4C06-86D8-71F6CDAD5587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5" name="Rectangle 173">
                <a:extLst>
                  <a:ext uri="{FF2B5EF4-FFF2-40B4-BE49-F238E27FC236}">
                    <a16:creationId xmlns:a16="http://schemas.microsoft.com/office/drawing/2014/main" id="{C9332426-0777-4AED-B726-1C2DC58448C6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6" name="Rectangle 174">
                <a:extLst>
                  <a:ext uri="{FF2B5EF4-FFF2-40B4-BE49-F238E27FC236}">
                    <a16:creationId xmlns:a16="http://schemas.microsoft.com/office/drawing/2014/main" id="{428DF778-6871-4D61-88DD-9ABF87702C28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7" name="Rectangle 175">
                <a:extLst>
                  <a:ext uri="{FF2B5EF4-FFF2-40B4-BE49-F238E27FC236}">
                    <a16:creationId xmlns:a16="http://schemas.microsoft.com/office/drawing/2014/main" id="{CC881E49-4A17-40F3-A770-94B42AF4E129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8" name="Rectangle 176">
                <a:extLst>
                  <a:ext uri="{FF2B5EF4-FFF2-40B4-BE49-F238E27FC236}">
                    <a16:creationId xmlns:a16="http://schemas.microsoft.com/office/drawing/2014/main" id="{FC9CA581-3FC7-4BBD-B11F-5AE7925150C0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9" name="Rectangle 177">
                <a:extLst>
                  <a:ext uri="{FF2B5EF4-FFF2-40B4-BE49-F238E27FC236}">
                    <a16:creationId xmlns:a16="http://schemas.microsoft.com/office/drawing/2014/main" id="{DDC05CB7-4567-46C0-B9F1-8B9E4F7F3DCF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01585293-672B-4976-A0FE-CAFF145420E0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0" name="Rectangle 183">
                <a:extLst>
                  <a:ext uri="{FF2B5EF4-FFF2-40B4-BE49-F238E27FC236}">
                    <a16:creationId xmlns:a16="http://schemas.microsoft.com/office/drawing/2014/main" id="{5D54857C-405E-47A8-851C-F065CAF07445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1" name="Rectangle 184">
                <a:extLst>
                  <a:ext uri="{FF2B5EF4-FFF2-40B4-BE49-F238E27FC236}">
                    <a16:creationId xmlns:a16="http://schemas.microsoft.com/office/drawing/2014/main" id="{568E12F4-72A0-46D8-A934-5385BF43F0C0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2" name="Rectangle 185">
                <a:extLst>
                  <a:ext uri="{FF2B5EF4-FFF2-40B4-BE49-F238E27FC236}">
                    <a16:creationId xmlns:a16="http://schemas.microsoft.com/office/drawing/2014/main" id="{9FAA78B7-D6B2-4477-9767-A455B2900816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3" name="Rectangle 186">
                <a:extLst>
                  <a:ext uri="{FF2B5EF4-FFF2-40B4-BE49-F238E27FC236}">
                    <a16:creationId xmlns:a16="http://schemas.microsoft.com/office/drawing/2014/main" id="{92FB8AF0-B612-4173-969E-6456D295891F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4" name="Rectangle 187">
                <a:extLst>
                  <a:ext uri="{FF2B5EF4-FFF2-40B4-BE49-F238E27FC236}">
                    <a16:creationId xmlns:a16="http://schemas.microsoft.com/office/drawing/2014/main" id="{0CCED37E-F749-4942-AE90-59FBBCBB0EBC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CCF0CF-07B6-4C4F-BD91-1F575CB6D80C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5" name="Rectangle 188">
                <a:extLst>
                  <a:ext uri="{FF2B5EF4-FFF2-40B4-BE49-F238E27FC236}">
                    <a16:creationId xmlns:a16="http://schemas.microsoft.com/office/drawing/2014/main" id="{2EA7C38B-EB94-45D7-94E1-595AF6F4858D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6" name="Rectangle 189">
                <a:extLst>
                  <a:ext uri="{FF2B5EF4-FFF2-40B4-BE49-F238E27FC236}">
                    <a16:creationId xmlns:a16="http://schemas.microsoft.com/office/drawing/2014/main" id="{3256F540-B073-4480-A88B-A540E65714C2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7" name="Rectangle 190">
                <a:extLst>
                  <a:ext uri="{FF2B5EF4-FFF2-40B4-BE49-F238E27FC236}">
                    <a16:creationId xmlns:a16="http://schemas.microsoft.com/office/drawing/2014/main" id="{1B9A8BCB-3A10-4F7D-9458-0C06FB88D122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8" name="Rectangle 191">
                <a:extLst>
                  <a:ext uri="{FF2B5EF4-FFF2-40B4-BE49-F238E27FC236}">
                    <a16:creationId xmlns:a16="http://schemas.microsoft.com/office/drawing/2014/main" id="{7C639F8F-B8A4-4F57-A592-22B8551FC363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9" name="Rectangle 192">
                <a:extLst>
                  <a:ext uri="{FF2B5EF4-FFF2-40B4-BE49-F238E27FC236}">
                    <a16:creationId xmlns:a16="http://schemas.microsoft.com/office/drawing/2014/main" id="{2710EA5C-79B1-4E61-8FCC-2FF37DF682E2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3B0D3C36-ECCC-440D-96E1-7070B4F6BBAD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2" name="Rectangle 200">
                <a:extLst>
                  <a:ext uri="{FF2B5EF4-FFF2-40B4-BE49-F238E27FC236}">
                    <a16:creationId xmlns:a16="http://schemas.microsoft.com/office/drawing/2014/main" id="{2374DC56-63B5-46C6-AE65-62CD3D1AA5B2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3" name="Rectangle 31">
                <a:extLst>
                  <a:ext uri="{FF2B5EF4-FFF2-40B4-BE49-F238E27FC236}">
                    <a16:creationId xmlns:a16="http://schemas.microsoft.com/office/drawing/2014/main" id="{C5F54365-1E77-4B41-8A20-18A53F5CD56F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4" name="Rectangle 33">
                <a:extLst>
                  <a:ext uri="{FF2B5EF4-FFF2-40B4-BE49-F238E27FC236}">
                    <a16:creationId xmlns:a16="http://schemas.microsoft.com/office/drawing/2014/main" id="{4BAEE973-FCEE-4D32-8CE6-20E366398E82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</p:grpSp>
      <p:sp>
        <p:nvSpPr>
          <p:cNvPr id="33" name="Undertittel 2">
            <a:extLst>
              <a:ext uri="{FF2B5EF4-FFF2-40B4-BE49-F238E27FC236}">
                <a16:creationId xmlns:a16="http://schemas.microsoft.com/office/drawing/2014/main" id="{42B175C0-F949-4BFB-A128-79A779B60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rgbClr val="DEFAE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775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late">
    <p:bg>
      <p:bgPr>
        <a:solidFill>
          <a:srgbClr val="103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800100"/>
            <a:ext cx="5364164" cy="3520600"/>
          </a:xfrm>
          <a:noFill/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rgbClr val="73B1B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CDAA2-6E90-41EB-AD0F-B01BA21FA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9" y="180796"/>
            <a:ext cx="2411272" cy="2103606"/>
          </a:xfrm>
          <a:prstGeom prst="rect">
            <a:avLst/>
          </a:prstGeom>
          <a:noFill/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3E6BB097-4423-4B47-AD85-8EF2A43ADE75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092DED28-7398-4384-98E3-E41B937665E6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0" name="Rectangle 156">
                <a:extLst>
                  <a:ext uri="{FF2B5EF4-FFF2-40B4-BE49-F238E27FC236}">
                    <a16:creationId xmlns:a16="http://schemas.microsoft.com/office/drawing/2014/main" id="{F432B988-83EC-4453-BFD2-CE79FB087D3A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1" name="Rectangle 157">
                <a:extLst>
                  <a:ext uri="{FF2B5EF4-FFF2-40B4-BE49-F238E27FC236}">
                    <a16:creationId xmlns:a16="http://schemas.microsoft.com/office/drawing/2014/main" id="{9DE8DC64-3582-4277-80C6-755CA01686FC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2" name="Rectangle 158">
                <a:extLst>
                  <a:ext uri="{FF2B5EF4-FFF2-40B4-BE49-F238E27FC236}">
                    <a16:creationId xmlns:a16="http://schemas.microsoft.com/office/drawing/2014/main" id="{9E697100-9D41-4577-A2A3-C8D2680BA7FA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EA1C3366-7F4F-4BE8-BA00-268D942A8E23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5" name="Rectangle 173">
                <a:extLst>
                  <a:ext uri="{FF2B5EF4-FFF2-40B4-BE49-F238E27FC236}">
                    <a16:creationId xmlns:a16="http://schemas.microsoft.com/office/drawing/2014/main" id="{8A8BB4D2-C0D1-4156-BCD7-EE02CD037FC3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6" name="Rectangle 174">
                <a:extLst>
                  <a:ext uri="{FF2B5EF4-FFF2-40B4-BE49-F238E27FC236}">
                    <a16:creationId xmlns:a16="http://schemas.microsoft.com/office/drawing/2014/main" id="{23226431-5F28-41C7-9511-FB4332C4821D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7" name="Rectangle 175">
                <a:extLst>
                  <a:ext uri="{FF2B5EF4-FFF2-40B4-BE49-F238E27FC236}">
                    <a16:creationId xmlns:a16="http://schemas.microsoft.com/office/drawing/2014/main" id="{9AF0356D-8341-4312-8E27-626AA3BA19C4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8" name="Rectangle 176">
                <a:extLst>
                  <a:ext uri="{FF2B5EF4-FFF2-40B4-BE49-F238E27FC236}">
                    <a16:creationId xmlns:a16="http://schemas.microsoft.com/office/drawing/2014/main" id="{12D65BB1-47B6-4054-BBAC-07EC5BB51CE8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9" name="Rectangle 177">
                <a:extLst>
                  <a:ext uri="{FF2B5EF4-FFF2-40B4-BE49-F238E27FC236}">
                    <a16:creationId xmlns:a16="http://schemas.microsoft.com/office/drawing/2014/main" id="{E8115F98-D434-4BEE-A36D-6CA9CF63BFF8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1C5AC4C7-8C4E-4F0E-B1A5-6A1019BE8DE0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0" name="Rectangle 183">
                <a:extLst>
                  <a:ext uri="{FF2B5EF4-FFF2-40B4-BE49-F238E27FC236}">
                    <a16:creationId xmlns:a16="http://schemas.microsoft.com/office/drawing/2014/main" id="{11BA3428-2589-44BF-8AFE-764BAE8C950A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1" name="Rectangle 184">
                <a:extLst>
                  <a:ext uri="{FF2B5EF4-FFF2-40B4-BE49-F238E27FC236}">
                    <a16:creationId xmlns:a16="http://schemas.microsoft.com/office/drawing/2014/main" id="{DE825B6F-DBB3-43C2-9EE1-FDE365386607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2" name="Rectangle 185">
                <a:extLst>
                  <a:ext uri="{FF2B5EF4-FFF2-40B4-BE49-F238E27FC236}">
                    <a16:creationId xmlns:a16="http://schemas.microsoft.com/office/drawing/2014/main" id="{6AEE172D-73DB-46D1-AB32-B27F1EDF3CF7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3" name="Rectangle 186">
                <a:extLst>
                  <a:ext uri="{FF2B5EF4-FFF2-40B4-BE49-F238E27FC236}">
                    <a16:creationId xmlns:a16="http://schemas.microsoft.com/office/drawing/2014/main" id="{17F37334-6EB7-47AF-AEA4-D521D8740B41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4" name="Rectangle 187">
                <a:extLst>
                  <a:ext uri="{FF2B5EF4-FFF2-40B4-BE49-F238E27FC236}">
                    <a16:creationId xmlns:a16="http://schemas.microsoft.com/office/drawing/2014/main" id="{96075C2F-0323-4A03-849C-88248EA65F73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630AFE3-0A22-4CAA-A47C-C968E6F1370C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5" name="Rectangle 188">
                <a:extLst>
                  <a:ext uri="{FF2B5EF4-FFF2-40B4-BE49-F238E27FC236}">
                    <a16:creationId xmlns:a16="http://schemas.microsoft.com/office/drawing/2014/main" id="{1656AFE7-8663-44BE-88AF-57606FC94D77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6" name="Rectangle 189">
                <a:extLst>
                  <a:ext uri="{FF2B5EF4-FFF2-40B4-BE49-F238E27FC236}">
                    <a16:creationId xmlns:a16="http://schemas.microsoft.com/office/drawing/2014/main" id="{6260DEAC-E115-4C12-BB00-695FF3BC8F42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7" name="Rectangle 190">
                <a:extLst>
                  <a:ext uri="{FF2B5EF4-FFF2-40B4-BE49-F238E27FC236}">
                    <a16:creationId xmlns:a16="http://schemas.microsoft.com/office/drawing/2014/main" id="{4DD8873D-A801-4CAA-BD84-FD80D96CB992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8" name="Rectangle 191">
                <a:extLst>
                  <a:ext uri="{FF2B5EF4-FFF2-40B4-BE49-F238E27FC236}">
                    <a16:creationId xmlns:a16="http://schemas.microsoft.com/office/drawing/2014/main" id="{0C4B41F0-8F01-4E37-8A41-64FF7438A195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9" name="Rectangle 192">
                <a:extLst>
                  <a:ext uri="{FF2B5EF4-FFF2-40B4-BE49-F238E27FC236}">
                    <a16:creationId xmlns:a16="http://schemas.microsoft.com/office/drawing/2014/main" id="{81A516F0-9FD1-4E18-BA65-759B307AE051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84AD3C48-9825-4717-AFE7-0A94E0728CAB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2" name="Rectangle 200">
                <a:extLst>
                  <a:ext uri="{FF2B5EF4-FFF2-40B4-BE49-F238E27FC236}">
                    <a16:creationId xmlns:a16="http://schemas.microsoft.com/office/drawing/2014/main" id="{4511F55B-6167-481E-B9CF-23B22ECB6F90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3" name="Rectangle 31">
                <a:extLst>
                  <a:ext uri="{FF2B5EF4-FFF2-40B4-BE49-F238E27FC236}">
                    <a16:creationId xmlns:a16="http://schemas.microsoft.com/office/drawing/2014/main" id="{E5365188-0072-4303-9D50-F6E725567A06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4" name="Rectangle 33">
                <a:extLst>
                  <a:ext uri="{FF2B5EF4-FFF2-40B4-BE49-F238E27FC236}">
                    <a16:creationId xmlns:a16="http://schemas.microsoft.com/office/drawing/2014/main" id="{81C81048-00A2-418F-8743-E9DBDFD3C5DF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</p:grpSp>
      <p:sp>
        <p:nvSpPr>
          <p:cNvPr id="33" name="Undertittel 2">
            <a:extLst>
              <a:ext uri="{FF2B5EF4-FFF2-40B4-BE49-F238E27FC236}">
                <a16:creationId xmlns:a16="http://schemas.microsoft.com/office/drawing/2014/main" id="{F5136A9E-1D77-433D-9BC7-E4443525A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rgbClr val="7C8F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3977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ark image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800102"/>
            <a:ext cx="5333539" cy="3512621"/>
          </a:xfrm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B31E61-CBDC-44CC-BAF8-B21860843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9" y="180796"/>
            <a:ext cx="2411272" cy="2103606"/>
          </a:xfrm>
          <a:prstGeom prst="rect">
            <a:avLst/>
          </a:prstGeom>
          <a:noFill/>
        </p:spPr>
      </p:pic>
      <p:sp>
        <p:nvSpPr>
          <p:cNvPr id="4" name="imageSlide" hidden="1">
            <a:extLst>
              <a:ext uri="{FF2B5EF4-FFF2-40B4-BE49-F238E27FC236}">
                <a16:creationId xmlns:a16="http://schemas.microsoft.com/office/drawing/2014/main" id="{223DF67C-B2C0-4D3F-B59F-8AB119B6729D}"/>
              </a:ext>
            </a:extLst>
          </p:cNvPr>
          <p:cNvSpPr/>
          <p:nvPr userDrawn="1"/>
        </p:nvSpPr>
        <p:spPr>
          <a:xfrm>
            <a:off x="995680" y="180796"/>
            <a:ext cx="782320" cy="42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899B2306-C2CF-4024-A63D-C96369A784CB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8BF17CDC-1ECA-41FC-8550-320CABA328CA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2" name="Rectangle 156">
                <a:extLst>
                  <a:ext uri="{FF2B5EF4-FFF2-40B4-BE49-F238E27FC236}">
                    <a16:creationId xmlns:a16="http://schemas.microsoft.com/office/drawing/2014/main" id="{2F8E14B1-7BD3-447D-86AA-69B84F61B485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3" name="Rectangle 157">
                <a:extLst>
                  <a:ext uri="{FF2B5EF4-FFF2-40B4-BE49-F238E27FC236}">
                    <a16:creationId xmlns:a16="http://schemas.microsoft.com/office/drawing/2014/main" id="{766A9D27-FFBE-4E38-8552-90FCB746F024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4" name="Rectangle 158">
                <a:extLst>
                  <a:ext uri="{FF2B5EF4-FFF2-40B4-BE49-F238E27FC236}">
                    <a16:creationId xmlns:a16="http://schemas.microsoft.com/office/drawing/2014/main" id="{A66C5BCB-25F8-4B30-A421-BFBB7BC10422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1B6D446A-9743-4148-AFA6-0AFE223647DA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7" name="Rectangle 173">
                <a:extLst>
                  <a:ext uri="{FF2B5EF4-FFF2-40B4-BE49-F238E27FC236}">
                    <a16:creationId xmlns:a16="http://schemas.microsoft.com/office/drawing/2014/main" id="{C0B7FCFA-7E23-497F-8C74-B833E750F83E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8" name="Rectangle 174">
                <a:extLst>
                  <a:ext uri="{FF2B5EF4-FFF2-40B4-BE49-F238E27FC236}">
                    <a16:creationId xmlns:a16="http://schemas.microsoft.com/office/drawing/2014/main" id="{B8BCB58A-CC6C-4169-A639-72FAC43548B9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9" name="Rectangle 175">
                <a:extLst>
                  <a:ext uri="{FF2B5EF4-FFF2-40B4-BE49-F238E27FC236}">
                    <a16:creationId xmlns:a16="http://schemas.microsoft.com/office/drawing/2014/main" id="{DA6BEEDB-E43E-43CF-B242-CE57D81F9CC5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0" name="Rectangle 176">
                <a:extLst>
                  <a:ext uri="{FF2B5EF4-FFF2-40B4-BE49-F238E27FC236}">
                    <a16:creationId xmlns:a16="http://schemas.microsoft.com/office/drawing/2014/main" id="{B67B3CC7-31A2-4324-93FA-7596694822CC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1" name="Rectangle 177">
                <a:extLst>
                  <a:ext uri="{FF2B5EF4-FFF2-40B4-BE49-F238E27FC236}">
                    <a16:creationId xmlns:a16="http://schemas.microsoft.com/office/drawing/2014/main" id="{37B65368-EFE4-427F-92C7-4F78A5055C89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773BC460-EFDD-404A-B125-A13EA48D075C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2" name="Rectangle 183">
                <a:extLst>
                  <a:ext uri="{FF2B5EF4-FFF2-40B4-BE49-F238E27FC236}">
                    <a16:creationId xmlns:a16="http://schemas.microsoft.com/office/drawing/2014/main" id="{8DE94877-7392-4406-929F-B764BDF112F8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3" name="Rectangle 184">
                <a:extLst>
                  <a:ext uri="{FF2B5EF4-FFF2-40B4-BE49-F238E27FC236}">
                    <a16:creationId xmlns:a16="http://schemas.microsoft.com/office/drawing/2014/main" id="{FDBDBDC7-D1CD-4EC4-ACEE-132F7EA131CF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4" name="Rectangle 185">
                <a:extLst>
                  <a:ext uri="{FF2B5EF4-FFF2-40B4-BE49-F238E27FC236}">
                    <a16:creationId xmlns:a16="http://schemas.microsoft.com/office/drawing/2014/main" id="{1655612F-AD44-456A-9497-7074AE6FA255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5" name="Rectangle 186">
                <a:extLst>
                  <a:ext uri="{FF2B5EF4-FFF2-40B4-BE49-F238E27FC236}">
                    <a16:creationId xmlns:a16="http://schemas.microsoft.com/office/drawing/2014/main" id="{F53524A9-B221-4015-AE08-F6785A6ED487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6" name="Rectangle 187">
                <a:extLst>
                  <a:ext uri="{FF2B5EF4-FFF2-40B4-BE49-F238E27FC236}">
                    <a16:creationId xmlns:a16="http://schemas.microsoft.com/office/drawing/2014/main" id="{1F758217-D52E-4B40-A5BC-03C5E1E384DC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F2F2329D-2F1D-4D2B-985B-AC6897A9B025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6" name="Rectangle 188">
                <a:extLst>
                  <a:ext uri="{FF2B5EF4-FFF2-40B4-BE49-F238E27FC236}">
                    <a16:creationId xmlns:a16="http://schemas.microsoft.com/office/drawing/2014/main" id="{85DB43FF-9DB0-4556-9A05-5B2ABFB050EA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7" name="Rectangle 189">
                <a:extLst>
                  <a:ext uri="{FF2B5EF4-FFF2-40B4-BE49-F238E27FC236}">
                    <a16:creationId xmlns:a16="http://schemas.microsoft.com/office/drawing/2014/main" id="{2FE022CE-DD2A-4EFC-9534-B8D208EBB69D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9" name="Rectangle 190">
                <a:extLst>
                  <a:ext uri="{FF2B5EF4-FFF2-40B4-BE49-F238E27FC236}">
                    <a16:creationId xmlns:a16="http://schemas.microsoft.com/office/drawing/2014/main" id="{C85739C5-516F-43C7-A3CA-5BF9B8FDFDFE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0" name="Rectangle 191">
                <a:extLst>
                  <a:ext uri="{FF2B5EF4-FFF2-40B4-BE49-F238E27FC236}">
                    <a16:creationId xmlns:a16="http://schemas.microsoft.com/office/drawing/2014/main" id="{6C4F101E-1708-41AE-ACB3-02B2A9B27173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1" name="Rectangle 192">
                <a:extLst>
                  <a:ext uri="{FF2B5EF4-FFF2-40B4-BE49-F238E27FC236}">
                    <a16:creationId xmlns:a16="http://schemas.microsoft.com/office/drawing/2014/main" id="{0948D655-C735-4370-8294-447D4708FF2A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284C6AF5-3D92-485E-A13D-C2AD89D6383E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3" name="Rectangle 200">
                <a:extLst>
                  <a:ext uri="{FF2B5EF4-FFF2-40B4-BE49-F238E27FC236}">
                    <a16:creationId xmlns:a16="http://schemas.microsoft.com/office/drawing/2014/main" id="{46DCEB8A-CC4B-4043-95BF-4BC79CEB595F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4" name="Rectangle 31">
                <a:extLst>
                  <a:ext uri="{FF2B5EF4-FFF2-40B4-BE49-F238E27FC236}">
                    <a16:creationId xmlns:a16="http://schemas.microsoft.com/office/drawing/2014/main" id="{70FAF477-4B73-403C-8A1E-9FE6C8EEC7E7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5" name="Rectangle 33">
                <a:extLst>
                  <a:ext uri="{FF2B5EF4-FFF2-40B4-BE49-F238E27FC236}">
                    <a16:creationId xmlns:a16="http://schemas.microsoft.com/office/drawing/2014/main" id="{8D85CCF9-E886-4C53-8F4D-71C8EA5C1338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</p:grpSp>
      <p:sp>
        <p:nvSpPr>
          <p:cNvPr id="35" name="Undertittel 2">
            <a:extLst>
              <a:ext uri="{FF2B5EF4-FFF2-40B4-BE49-F238E27FC236}">
                <a16:creationId xmlns:a16="http://schemas.microsoft.com/office/drawing/2014/main" id="{4C73CA65-0E28-4A2B-9830-7E41A5ABE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81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igh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800100"/>
            <a:ext cx="5333539" cy="3520600"/>
          </a:xfrm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rgbClr val="FF094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A1B1ED-7542-4B77-8B38-B1B169FD1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9" y="180795"/>
            <a:ext cx="2411272" cy="2103608"/>
          </a:xfrm>
          <a:prstGeom prst="rect">
            <a:avLst/>
          </a:prstGeom>
          <a:noFill/>
        </p:spPr>
      </p:pic>
      <p:sp>
        <p:nvSpPr>
          <p:cNvPr id="7" name="imageSlide" hidden="1">
            <a:extLst>
              <a:ext uri="{FF2B5EF4-FFF2-40B4-BE49-F238E27FC236}">
                <a16:creationId xmlns:a16="http://schemas.microsoft.com/office/drawing/2014/main" id="{03A0DBB0-FFD4-4EE1-8049-02A1360D68B5}"/>
              </a:ext>
            </a:extLst>
          </p:cNvPr>
          <p:cNvSpPr/>
          <p:nvPr userDrawn="1"/>
        </p:nvSpPr>
        <p:spPr>
          <a:xfrm>
            <a:off x="995680" y="180796"/>
            <a:ext cx="782320" cy="42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705BA340-6C73-459D-B706-1E0E258A0F80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72C50E47-743F-4E8F-B91A-0B0DD5CB084A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2" name="Rectangle 156">
                <a:extLst>
                  <a:ext uri="{FF2B5EF4-FFF2-40B4-BE49-F238E27FC236}">
                    <a16:creationId xmlns:a16="http://schemas.microsoft.com/office/drawing/2014/main" id="{7B175998-A6FF-4E77-9AC9-31EE6DC23FD1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3" name="Rectangle 157">
                <a:extLst>
                  <a:ext uri="{FF2B5EF4-FFF2-40B4-BE49-F238E27FC236}">
                    <a16:creationId xmlns:a16="http://schemas.microsoft.com/office/drawing/2014/main" id="{B5A684CB-EC34-4F5F-B637-729017EA4FD8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4" name="Rectangle 158">
                <a:extLst>
                  <a:ext uri="{FF2B5EF4-FFF2-40B4-BE49-F238E27FC236}">
                    <a16:creationId xmlns:a16="http://schemas.microsoft.com/office/drawing/2014/main" id="{CE90F388-4902-4899-897F-050ED41EB34C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BC778ADD-D4E5-43C4-8BF2-08D831DA8BF8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7" name="Rectangle 173">
                <a:extLst>
                  <a:ext uri="{FF2B5EF4-FFF2-40B4-BE49-F238E27FC236}">
                    <a16:creationId xmlns:a16="http://schemas.microsoft.com/office/drawing/2014/main" id="{6F89A9A4-0054-49F4-AD07-83CD59AAF08E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8" name="Rectangle 174">
                <a:extLst>
                  <a:ext uri="{FF2B5EF4-FFF2-40B4-BE49-F238E27FC236}">
                    <a16:creationId xmlns:a16="http://schemas.microsoft.com/office/drawing/2014/main" id="{8D7E9797-B89C-4D0F-A325-605A64A01BDF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9" name="Rectangle 175">
                <a:extLst>
                  <a:ext uri="{FF2B5EF4-FFF2-40B4-BE49-F238E27FC236}">
                    <a16:creationId xmlns:a16="http://schemas.microsoft.com/office/drawing/2014/main" id="{98A5C43A-E62C-483E-881F-9D670AC9C452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0" name="Rectangle 176">
                <a:extLst>
                  <a:ext uri="{FF2B5EF4-FFF2-40B4-BE49-F238E27FC236}">
                    <a16:creationId xmlns:a16="http://schemas.microsoft.com/office/drawing/2014/main" id="{AD120471-9385-491F-94D8-EA5B7F903B66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1" name="Rectangle 177">
                <a:extLst>
                  <a:ext uri="{FF2B5EF4-FFF2-40B4-BE49-F238E27FC236}">
                    <a16:creationId xmlns:a16="http://schemas.microsoft.com/office/drawing/2014/main" id="{ADFF75D7-D020-4FC7-B25D-48CFE837361A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31CBCAE-56CA-4874-9290-DCB9674C1A2D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2" name="Rectangle 183">
                <a:extLst>
                  <a:ext uri="{FF2B5EF4-FFF2-40B4-BE49-F238E27FC236}">
                    <a16:creationId xmlns:a16="http://schemas.microsoft.com/office/drawing/2014/main" id="{B40B28CA-F9A6-4EE3-99BD-E1B2A1C148E5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3" name="Rectangle 184">
                <a:extLst>
                  <a:ext uri="{FF2B5EF4-FFF2-40B4-BE49-F238E27FC236}">
                    <a16:creationId xmlns:a16="http://schemas.microsoft.com/office/drawing/2014/main" id="{430F967D-A4FC-4BE6-99F3-314AB9F932F8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4" name="Rectangle 185">
                <a:extLst>
                  <a:ext uri="{FF2B5EF4-FFF2-40B4-BE49-F238E27FC236}">
                    <a16:creationId xmlns:a16="http://schemas.microsoft.com/office/drawing/2014/main" id="{71E7BA5F-CC77-458E-8BCA-58E46BC96B1A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5" name="Rectangle 186">
                <a:extLst>
                  <a:ext uri="{FF2B5EF4-FFF2-40B4-BE49-F238E27FC236}">
                    <a16:creationId xmlns:a16="http://schemas.microsoft.com/office/drawing/2014/main" id="{15E8485E-6749-4EB1-B00C-B06F7454952A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6" name="Rectangle 187">
                <a:extLst>
                  <a:ext uri="{FF2B5EF4-FFF2-40B4-BE49-F238E27FC236}">
                    <a16:creationId xmlns:a16="http://schemas.microsoft.com/office/drawing/2014/main" id="{D3D336C4-F9C6-4ABD-A330-B7A1B72F4B2A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033466A8-FE8A-4C92-8479-A169C6BC933E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7" name="Rectangle 188">
                <a:extLst>
                  <a:ext uri="{FF2B5EF4-FFF2-40B4-BE49-F238E27FC236}">
                    <a16:creationId xmlns:a16="http://schemas.microsoft.com/office/drawing/2014/main" id="{BAD7AD6E-AF7F-47C1-BD13-BE827F1B00B9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8" name="Rectangle 189">
                <a:extLst>
                  <a:ext uri="{FF2B5EF4-FFF2-40B4-BE49-F238E27FC236}">
                    <a16:creationId xmlns:a16="http://schemas.microsoft.com/office/drawing/2014/main" id="{F963141A-1E41-4BB1-A717-6F97850E9C7A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9" name="Rectangle 190">
                <a:extLst>
                  <a:ext uri="{FF2B5EF4-FFF2-40B4-BE49-F238E27FC236}">
                    <a16:creationId xmlns:a16="http://schemas.microsoft.com/office/drawing/2014/main" id="{BB153BD3-E3A4-4A9D-96EC-DDF674CF6AF4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0" name="Rectangle 191">
                <a:extLst>
                  <a:ext uri="{FF2B5EF4-FFF2-40B4-BE49-F238E27FC236}">
                    <a16:creationId xmlns:a16="http://schemas.microsoft.com/office/drawing/2014/main" id="{81C34445-6FFE-4A6B-85D0-0D39FE0AEC2D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1" name="Rectangle 192">
                <a:extLst>
                  <a:ext uri="{FF2B5EF4-FFF2-40B4-BE49-F238E27FC236}">
                    <a16:creationId xmlns:a16="http://schemas.microsoft.com/office/drawing/2014/main" id="{BD2A29DC-C7AB-48D7-9196-57988F5EFC9F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51B4054F-1E0C-4D6C-8606-CE6E2DD9919A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4" name="Rectangle 200">
                <a:extLst>
                  <a:ext uri="{FF2B5EF4-FFF2-40B4-BE49-F238E27FC236}">
                    <a16:creationId xmlns:a16="http://schemas.microsoft.com/office/drawing/2014/main" id="{78D647C3-661E-4D00-A046-F281DBC66D1B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5" name="Rectangle 31">
                <a:extLst>
                  <a:ext uri="{FF2B5EF4-FFF2-40B4-BE49-F238E27FC236}">
                    <a16:creationId xmlns:a16="http://schemas.microsoft.com/office/drawing/2014/main" id="{9F85933A-F6FC-48CC-AF68-EBDCB0FFF713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6" name="Rectangle 33">
                <a:extLst>
                  <a:ext uri="{FF2B5EF4-FFF2-40B4-BE49-F238E27FC236}">
                    <a16:creationId xmlns:a16="http://schemas.microsoft.com/office/drawing/2014/main" id="{FAFD8EBB-F331-4565-BEC6-C9FAAB83C047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</p:grpSp>
      <p:sp>
        <p:nvSpPr>
          <p:cNvPr id="35" name="Undertittel 2">
            <a:extLst>
              <a:ext uri="{FF2B5EF4-FFF2-40B4-BE49-F238E27FC236}">
                <a16:creationId xmlns:a16="http://schemas.microsoft.com/office/drawing/2014/main" id="{283EC197-AC2F-4210-BB53-22D8D21BC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6241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adient image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800102"/>
            <a:ext cx="5333539" cy="3518315"/>
          </a:xfrm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A03DF-2DEE-4810-B5FD-6E0978C35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9" y="180795"/>
            <a:ext cx="2411272" cy="2103608"/>
          </a:xfrm>
          <a:prstGeom prst="rect">
            <a:avLst/>
          </a:prstGeom>
          <a:noFill/>
        </p:spPr>
      </p:pic>
      <p:sp>
        <p:nvSpPr>
          <p:cNvPr id="7" name="imageSlide" hidden="1">
            <a:extLst>
              <a:ext uri="{FF2B5EF4-FFF2-40B4-BE49-F238E27FC236}">
                <a16:creationId xmlns:a16="http://schemas.microsoft.com/office/drawing/2014/main" id="{395EBC25-55CA-4825-B93A-56D13CD93BBC}"/>
              </a:ext>
            </a:extLst>
          </p:cNvPr>
          <p:cNvSpPr/>
          <p:nvPr userDrawn="1"/>
        </p:nvSpPr>
        <p:spPr>
          <a:xfrm>
            <a:off x="995680" y="180796"/>
            <a:ext cx="782320" cy="42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DC3D0744-8DAC-41CA-BB97-8BBAAC546585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B3717003-DB66-41E2-83DD-E7BAF1C2B956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2" name="Rectangle 156">
                <a:extLst>
                  <a:ext uri="{FF2B5EF4-FFF2-40B4-BE49-F238E27FC236}">
                    <a16:creationId xmlns:a16="http://schemas.microsoft.com/office/drawing/2014/main" id="{C665E8A4-5DBD-4A34-BFAD-048EBB284962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3" name="Rectangle 157">
                <a:extLst>
                  <a:ext uri="{FF2B5EF4-FFF2-40B4-BE49-F238E27FC236}">
                    <a16:creationId xmlns:a16="http://schemas.microsoft.com/office/drawing/2014/main" id="{F8F11DA6-F4B8-44A6-AD03-076E0E7FECE8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4" name="Rectangle 158">
                <a:extLst>
                  <a:ext uri="{FF2B5EF4-FFF2-40B4-BE49-F238E27FC236}">
                    <a16:creationId xmlns:a16="http://schemas.microsoft.com/office/drawing/2014/main" id="{B4A7CD8C-4A8F-4C99-82C5-B593734E2B85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3A6340A3-5A51-426A-9A60-16A033612E2B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7" name="Rectangle 173">
                <a:extLst>
                  <a:ext uri="{FF2B5EF4-FFF2-40B4-BE49-F238E27FC236}">
                    <a16:creationId xmlns:a16="http://schemas.microsoft.com/office/drawing/2014/main" id="{82A394E6-811C-4AE4-9315-7642ED102058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8" name="Rectangle 174">
                <a:extLst>
                  <a:ext uri="{FF2B5EF4-FFF2-40B4-BE49-F238E27FC236}">
                    <a16:creationId xmlns:a16="http://schemas.microsoft.com/office/drawing/2014/main" id="{A3E5AAA5-2589-4E2F-9E70-3E3D5F16852F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9" name="Rectangle 175">
                <a:extLst>
                  <a:ext uri="{FF2B5EF4-FFF2-40B4-BE49-F238E27FC236}">
                    <a16:creationId xmlns:a16="http://schemas.microsoft.com/office/drawing/2014/main" id="{904A2F7C-B106-469B-89A3-3CA32F69552C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0" name="Rectangle 176">
                <a:extLst>
                  <a:ext uri="{FF2B5EF4-FFF2-40B4-BE49-F238E27FC236}">
                    <a16:creationId xmlns:a16="http://schemas.microsoft.com/office/drawing/2014/main" id="{287F7B82-8130-4120-8380-035E0DA7234B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1" name="Rectangle 177">
                <a:extLst>
                  <a:ext uri="{FF2B5EF4-FFF2-40B4-BE49-F238E27FC236}">
                    <a16:creationId xmlns:a16="http://schemas.microsoft.com/office/drawing/2014/main" id="{307E5939-6856-4ABC-B977-616137C7846B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F3EDA0C-116E-43FF-BE62-9BED7F38439E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2" name="Rectangle 183">
                <a:extLst>
                  <a:ext uri="{FF2B5EF4-FFF2-40B4-BE49-F238E27FC236}">
                    <a16:creationId xmlns:a16="http://schemas.microsoft.com/office/drawing/2014/main" id="{331EB230-8F6D-4B23-A2EF-A8011261511F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3" name="Rectangle 184">
                <a:extLst>
                  <a:ext uri="{FF2B5EF4-FFF2-40B4-BE49-F238E27FC236}">
                    <a16:creationId xmlns:a16="http://schemas.microsoft.com/office/drawing/2014/main" id="{944165DF-3BBE-4FDE-9381-D65219E47E1B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4" name="Rectangle 185">
                <a:extLst>
                  <a:ext uri="{FF2B5EF4-FFF2-40B4-BE49-F238E27FC236}">
                    <a16:creationId xmlns:a16="http://schemas.microsoft.com/office/drawing/2014/main" id="{CC71E11A-1E8C-425B-A2C9-133ED49600B7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5" name="Rectangle 186">
                <a:extLst>
                  <a:ext uri="{FF2B5EF4-FFF2-40B4-BE49-F238E27FC236}">
                    <a16:creationId xmlns:a16="http://schemas.microsoft.com/office/drawing/2014/main" id="{045C7377-25C5-4462-83E2-D112EA016F21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6" name="Rectangle 187">
                <a:extLst>
                  <a:ext uri="{FF2B5EF4-FFF2-40B4-BE49-F238E27FC236}">
                    <a16:creationId xmlns:a16="http://schemas.microsoft.com/office/drawing/2014/main" id="{3CFF55BC-5FA9-441F-B2C3-FA91DD36FCE3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4E2A6DD9-18A3-41DA-8332-303C6A26083A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7" name="Rectangle 188">
                <a:extLst>
                  <a:ext uri="{FF2B5EF4-FFF2-40B4-BE49-F238E27FC236}">
                    <a16:creationId xmlns:a16="http://schemas.microsoft.com/office/drawing/2014/main" id="{41DFC901-D50E-45DE-93A7-C6992C834422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8" name="Rectangle 189">
                <a:extLst>
                  <a:ext uri="{FF2B5EF4-FFF2-40B4-BE49-F238E27FC236}">
                    <a16:creationId xmlns:a16="http://schemas.microsoft.com/office/drawing/2014/main" id="{9C773841-EAB3-4A12-B4C2-4FFE4311A4C7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9" name="Rectangle 190">
                <a:extLst>
                  <a:ext uri="{FF2B5EF4-FFF2-40B4-BE49-F238E27FC236}">
                    <a16:creationId xmlns:a16="http://schemas.microsoft.com/office/drawing/2014/main" id="{9AA7BC8C-0FE4-4F04-A505-D967602D2A24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0" name="Rectangle 191">
                <a:extLst>
                  <a:ext uri="{FF2B5EF4-FFF2-40B4-BE49-F238E27FC236}">
                    <a16:creationId xmlns:a16="http://schemas.microsoft.com/office/drawing/2014/main" id="{6D761061-2D4D-4839-B675-4B59815EA425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21" name="Rectangle 192">
                <a:extLst>
                  <a:ext uri="{FF2B5EF4-FFF2-40B4-BE49-F238E27FC236}">
                    <a16:creationId xmlns:a16="http://schemas.microsoft.com/office/drawing/2014/main" id="{92B5B925-ABDC-4FC6-8C7B-64AF2C1281CB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D79F1F36-95DD-4B18-B822-3B1705C884D7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4" name="Rectangle 200">
                <a:extLst>
                  <a:ext uri="{FF2B5EF4-FFF2-40B4-BE49-F238E27FC236}">
                    <a16:creationId xmlns:a16="http://schemas.microsoft.com/office/drawing/2014/main" id="{A617B74D-D343-433A-9E09-54DD0E96B0B9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5" name="Rectangle 31">
                <a:extLst>
                  <a:ext uri="{FF2B5EF4-FFF2-40B4-BE49-F238E27FC236}">
                    <a16:creationId xmlns:a16="http://schemas.microsoft.com/office/drawing/2014/main" id="{B755549D-AB0A-4651-83DE-24E341FFEA11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6" name="Rectangle 33">
                <a:extLst>
                  <a:ext uri="{FF2B5EF4-FFF2-40B4-BE49-F238E27FC236}">
                    <a16:creationId xmlns:a16="http://schemas.microsoft.com/office/drawing/2014/main" id="{155C44E5-7684-4217-BC53-7062C621942B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</p:grpSp>
      <p:sp>
        <p:nvSpPr>
          <p:cNvPr id="36" name="Undertittel 2">
            <a:extLst>
              <a:ext uri="{FF2B5EF4-FFF2-40B4-BE49-F238E27FC236}">
                <a16:creationId xmlns:a16="http://schemas.microsoft.com/office/drawing/2014/main" id="{0135F0DB-93CC-4FD9-B1ED-12AB912C2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32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58EDB7-2099-41D3-A175-DAC6E212A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800102"/>
            <a:ext cx="10801351" cy="1152525"/>
          </a:xfrm>
          <a:prstGeom prst="rect">
            <a:avLst/>
          </a:prstGeom>
        </p:spPr>
        <p:txBody>
          <a:bodyPr vert="horz" lIns="0" tIns="252000" rIns="0" bIns="144000" rtlCol="0" anchor="b">
            <a:noAutofit/>
          </a:bodyPr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17EAE-7603-437B-BEF7-B208D706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24065"/>
            <a:ext cx="10801351" cy="42168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E95393-295A-40BE-B9F0-0DCBBE8BC416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70DE78-8D27-4A3A-8837-0F44397AE5A1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A3AC9CBE-149A-4BD1-9E77-B34BEF4602E7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9BF718D7-EB42-4A37-BA38-DE76944A9FB5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EBC2B5C-A6CB-490B-B097-DE621236CB1A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96E4856-4BDE-4772-93A6-C4BE90AF235B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9C4A9B46-DFD5-4F8D-AAD3-3220CA7157CF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615E6C3-99CA-4F3D-81E7-58DEAD9619C3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90BB7CFA-4172-42A5-B561-6996478259E6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82FC8E0E-A6B0-4E1F-B320-4DD4DC139C90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F0357F97-D557-4E2C-86D4-13047A6CF31C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E468EA1-E16F-46EF-8D61-27A63E8C787E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0F8E089F-FA94-485C-9D02-EB43E00B13AA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BC0B35B9-1236-4C0B-9971-2D46F1F49B31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260DD2C5-D8FC-4E27-A15B-12F15C74910F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294D4C8B-006A-4A3D-89EE-CB14C73D8221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68C470B3-BE34-4BEB-978F-DF9E8777FD28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840178C-AD56-4300-9920-4F9040F3F2CB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862887EA-AF7B-4BA6-A3A3-608FE0FF2F1F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BE2F4FEF-A3B9-48F1-97B3-B0099589894C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11702A21-5109-4345-A6BB-AE6D2A6A2215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10E03525-CD1E-4FF3-AED6-2E247D1ACD28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AFA3CCCB-912E-4894-B690-1E10B15EB2D5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2E117BF-4C32-485B-B375-80AD35BEE36B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4104D03C-7F6B-4567-99A2-BE11507DD64E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3FB4327-91F7-4B4B-B1C1-4DC6FF20EB10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9186121-F8E0-41B4-B472-F02A792E75A5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</p:grpSp>
      <p:pic>
        <p:nvPicPr>
          <p:cNvPr id="35" name="Content Placeholder 2">
            <a:extLst>
              <a:ext uri="{FF2B5EF4-FFF2-40B4-BE49-F238E27FC236}">
                <a16:creationId xmlns:a16="http://schemas.microsoft.com/office/drawing/2014/main" id="{2CC012FA-0D18-4E0C-BD3E-3511279915B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792" y="39617"/>
            <a:ext cx="1351208" cy="702603"/>
          </a:xfrm>
          <a:prstGeom prst="rect">
            <a:avLst/>
          </a:prstGeom>
        </p:spPr>
      </p:pic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DEF3BA3A-53B3-4BA4-830A-4527AF9F3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6" y="6596189"/>
            <a:ext cx="615553" cy="217625"/>
          </a:xfrm>
          <a:prstGeom prst="rect">
            <a:avLst/>
          </a:prstGeom>
        </p:spPr>
        <p:txBody>
          <a:bodyPr vert="horz" wrap="none" lIns="0" tIns="46800" rIns="0" bIns="46800" rtlCol="0" anchor="ctr">
            <a:spAutoFit/>
          </a:bodyPr>
          <a:lstStyle>
            <a:lvl1pPr algn="l">
              <a:defRPr sz="800">
                <a:solidFill>
                  <a:srgbClr val="7C8F98"/>
                </a:solidFill>
                <a:latin typeface="+mn-lt"/>
              </a:defRPr>
            </a:lvl1pPr>
          </a:lstStyle>
          <a:p>
            <a:fld id="{5D1E5300-FC0F-4317-A193-EF6CE9E6F7B5}" type="slidenum">
              <a:rPr lang="en-GB" smtClean="0"/>
              <a:pPr/>
              <a:t>‹#›</a:t>
            </a:fld>
            <a:r>
              <a:rPr lang="en-GB"/>
              <a:t>  | Doctitle2</a:t>
            </a:r>
          </a:p>
        </p:txBody>
      </p:sp>
      <p:sp>
        <p:nvSpPr>
          <p:cNvPr id="36" name="Classification">
            <a:extLst>
              <a:ext uri="{FF2B5EF4-FFF2-40B4-BE49-F238E27FC236}">
                <a16:creationId xmlns:a16="http://schemas.microsoft.com/office/drawing/2014/main" id="{CCE8DDFB-884A-4040-A8EB-D8221E682614}"/>
              </a:ext>
            </a:extLst>
          </p:cNvPr>
          <p:cNvSpPr txBox="1"/>
          <p:nvPr userDrawn="1"/>
        </p:nvSpPr>
        <p:spPr>
          <a:xfrm>
            <a:off x="10465309" y="6597278"/>
            <a:ext cx="1739900" cy="215444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>
            <a:defPPr>
              <a:defRPr lang="en-US"/>
            </a:defPPr>
            <a:lvl1pPr algn="r">
              <a:defRPr sz="800">
                <a:solidFill>
                  <a:srgbClr val="7C8F98"/>
                </a:solidFill>
                <a:latin typeface="Verdana" panose="00000500000000000000" pitchFamily="50" charset="0"/>
              </a:defRPr>
            </a:lvl1pPr>
          </a:lstStyle>
          <a:p>
            <a:pPr lvl="0"/>
            <a:r>
              <a:rPr lang="nb-NO" sz="800">
                <a:latin typeface="+mn-lt"/>
              </a:rPr>
              <a:t>Open</a:t>
            </a:r>
          </a:p>
        </p:txBody>
      </p:sp>
      <p:sp>
        <p:nvSpPr>
          <p:cNvPr id="37" name="DateBox">
            <a:extLst>
              <a:ext uri="{FF2B5EF4-FFF2-40B4-BE49-F238E27FC236}">
                <a16:creationId xmlns:a16="http://schemas.microsoft.com/office/drawing/2014/main" id="{66CDF6A4-3F2C-4A0A-88CC-5D8A55FE1230}"/>
              </a:ext>
            </a:extLst>
          </p:cNvPr>
          <p:cNvSpPr txBox="1"/>
          <p:nvPr userDrawn="1"/>
        </p:nvSpPr>
        <p:spPr>
          <a:xfrm>
            <a:off x="9756775" y="6597278"/>
            <a:ext cx="1739900" cy="215444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>
            <a:defPPr>
              <a:defRPr lang="en-US"/>
            </a:defPPr>
            <a:lvl1pPr algn="r">
              <a:defRPr sz="800">
                <a:solidFill>
                  <a:srgbClr val="7C8F98"/>
                </a:solidFill>
                <a:latin typeface="Verdana" panose="00000500000000000000" pitchFamily="50" charset="0"/>
              </a:defRPr>
            </a:lvl1pPr>
          </a:lstStyle>
          <a:p>
            <a:pPr lvl="0"/>
            <a:r>
              <a:rPr lang="nb-NO" sz="800">
                <a:latin typeface="+mn-lt"/>
              </a:rPr>
              <a:t>30 May 2018</a:t>
            </a:r>
          </a:p>
        </p:txBody>
      </p:sp>
      <p:sp>
        <p:nvSpPr>
          <p:cNvPr id="4" name="isEquinor" hidden="1">
            <a:extLst>
              <a:ext uri="{FF2B5EF4-FFF2-40B4-BE49-F238E27FC236}">
                <a16:creationId xmlns:a16="http://schemas.microsoft.com/office/drawing/2014/main" id="{5118DC7A-7735-4C04-9A17-53916530E1F8}"/>
              </a:ext>
            </a:extLst>
          </p:cNvPr>
          <p:cNvSpPr/>
          <p:nvPr userDrawn="1"/>
        </p:nvSpPr>
        <p:spPr>
          <a:xfrm>
            <a:off x="349625" y="242049"/>
            <a:ext cx="2050676" cy="201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</p:spTree>
    <p:extLst>
      <p:ext uri="{BB962C8B-B14F-4D97-AF65-F5344CB8AC3E}">
        <p14:creationId xmlns:p14="http://schemas.microsoft.com/office/powerpoint/2010/main" val="116136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3" r:id="rId3"/>
    <p:sldLayoutId id="2147483664" r:id="rId4"/>
    <p:sldLayoutId id="2147483666" r:id="rId5"/>
    <p:sldLayoutId id="2147483667" r:id="rId6"/>
    <p:sldLayoutId id="2147483660" r:id="rId7"/>
    <p:sldLayoutId id="2147483661" r:id="rId8"/>
    <p:sldLayoutId id="2147483662" r:id="rId9"/>
    <p:sldLayoutId id="2147483650" r:id="rId10"/>
    <p:sldLayoutId id="2147483652" r:id="rId11"/>
    <p:sldLayoutId id="2147483668" r:id="rId12"/>
    <p:sldLayoutId id="2147483673" r:id="rId13"/>
    <p:sldLayoutId id="2147483656" r:id="rId14"/>
    <p:sldLayoutId id="2147483657" r:id="rId15"/>
    <p:sldLayoutId id="2147483672" r:id="rId16"/>
    <p:sldLayoutId id="2147483669" r:id="rId17"/>
    <p:sldLayoutId id="2147483654" r:id="rId18"/>
    <p:sldLayoutId id="2147483655" r:id="rId19"/>
    <p:sldLayoutId id="2147483671" r:id="rId20"/>
    <p:sldLayoutId id="2147483674" r:id="rId2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00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SzPct val="80000"/>
        <a:buFont typeface="Arial" panose="020B0604020202020204" pitchFamily="34" charset="0"/>
        <a:buChar char="•"/>
        <a:defRPr sz="1600" kern="1200" spc="-3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6858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SzPct val="80000"/>
        <a:buFont typeface="Arial" panose="020B0604020202020204" pitchFamily="34" charset="0"/>
        <a:buChar char="•"/>
        <a:defRPr sz="1600" kern="1200" spc="-3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11430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SzPct val="80000"/>
        <a:buFont typeface="Arial" panose="020B0604020202020204" pitchFamily="34" charset="0"/>
        <a:buChar char="•"/>
        <a:defRPr sz="1600" kern="1200" spc="-3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6002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SzPct val="80000"/>
        <a:buFont typeface="Arial" panose="020B0604020202020204" pitchFamily="34" charset="0"/>
        <a:buChar char="•"/>
        <a:defRPr sz="1600" kern="1200" spc="-3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20574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SzPct val="80000"/>
        <a:buFont typeface="Arial" panose="020B0604020202020204" pitchFamily="34" charset="0"/>
        <a:buChar char="•"/>
        <a:defRPr sz="1600" kern="1200" spc="-3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9" userDrawn="1">
          <p15:clr>
            <a:srgbClr val="F26B43"/>
          </p15:clr>
        </p15:guide>
        <p15:guide id="2" pos="7243" userDrawn="1">
          <p15:clr>
            <a:srgbClr val="F26B43"/>
          </p15:clr>
        </p15:guide>
        <p15:guide id="3" orient="horz" pos="4127" userDrawn="1">
          <p15:clr>
            <a:srgbClr val="F26B43"/>
          </p15:clr>
        </p15:guide>
        <p15:guide id="4" orient="horz" pos="504" userDrawn="1">
          <p15:clr>
            <a:srgbClr val="F26B43"/>
          </p15:clr>
        </p15:guide>
        <p15:guide id="5" orient="horz" pos="822" userDrawn="1">
          <p15:clr>
            <a:srgbClr val="F26B43"/>
          </p15:clr>
        </p15:guide>
        <p15:guide id="6" orient="horz" pos="890" userDrawn="1">
          <p15:clr>
            <a:srgbClr val="F26B43"/>
          </p15:clr>
        </p15:guide>
        <p15:guide id="7" orient="horz" pos="1230" userDrawn="1">
          <p15:clr>
            <a:srgbClr val="F26B43"/>
          </p15:clr>
        </p15:guide>
        <p15:guide id="8" orient="horz" pos="1275" userDrawn="1">
          <p15:clr>
            <a:srgbClr val="F26B43"/>
          </p15:clr>
        </p15:guide>
        <p15:guide id="9" orient="horz" pos="1616" userDrawn="1">
          <p15:clr>
            <a:srgbClr val="F26B43"/>
          </p15:clr>
        </p15:guide>
        <p15:guide id="10" orient="horz" pos="1661" userDrawn="1">
          <p15:clr>
            <a:srgbClr val="F26B43"/>
          </p15:clr>
        </p15:guide>
        <p15:guide id="11" orient="horz" pos="2001" userDrawn="1">
          <p15:clr>
            <a:srgbClr val="F26B43"/>
          </p15:clr>
        </p15:guide>
        <p15:guide id="12" orient="horz" pos="2387" userDrawn="1">
          <p15:clr>
            <a:srgbClr val="F26B43"/>
          </p15:clr>
        </p15:guide>
        <p15:guide id="13" orient="horz" pos="2047" userDrawn="1">
          <p15:clr>
            <a:srgbClr val="F26B43"/>
          </p15:clr>
        </p15:guide>
        <p15:guide id="14" orient="horz" pos="2432" userDrawn="1">
          <p15:clr>
            <a:srgbClr val="F26B43"/>
          </p15:clr>
        </p15:guide>
        <p15:guide id="15" orient="horz" pos="2818" userDrawn="1">
          <p15:clr>
            <a:srgbClr val="F26B43"/>
          </p15:clr>
        </p15:guide>
        <p15:guide id="16" orient="horz" pos="2772" userDrawn="1">
          <p15:clr>
            <a:srgbClr val="F26B43"/>
          </p15:clr>
        </p15:guide>
        <p15:guide id="17" orient="horz" pos="3158" userDrawn="1">
          <p15:clr>
            <a:srgbClr val="F26B43"/>
          </p15:clr>
        </p15:guide>
        <p15:guide id="18" orient="horz" pos="3181" userDrawn="1">
          <p15:clr>
            <a:srgbClr val="F26B43"/>
          </p15:clr>
        </p15:guide>
        <p15:guide id="19" orient="horz" pos="3543" userDrawn="1">
          <p15:clr>
            <a:srgbClr val="F26B43"/>
          </p15:clr>
        </p15:guide>
        <p15:guide id="20" orient="horz" pos="3589" userDrawn="1">
          <p15:clr>
            <a:srgbClr val="F26B43"/>
          </p15:clr>
        </p15:guide>
        <p15:guide id="21" orient="horz" pos="3929" userDrawn="1">
          <p15:clr>
            <a:srgbClr val="F26B43"/>
          </p15:clr>
        </p15:guide>
        <p15:guide id="22" pos="6715" userDrawn="1">
          <p15:clr>
            <a:srgbClr val="F26B43"/>
          </p15:clr>
        </p15:guide>
        <p15:guide id="23" pos="6671" userDrawn="1">
          <p15:clr>
            <a:srgbClr val="F26B43"/>
          </p15:clr>
        </p15:guide>
        <p15:guide id="24" pos="6144" userDrawn="1">
          <p15:clr>
            <a:srgbClr val="F26B43"/>
          </p15:clr>
        </p15:guide>
        <p15:guide id="25" pos="6100" userDrawn="1">
          <p15:clr>
            <a:srgbClr val="F26B43"/>
          </p15:clr>
        </p15:guide>
        <p15:guide id="26" pos="5575" userDrawn="1">
          <p15:clr>
            <a:srgbClr val="F26B43"/>
          </p15:clr>
        </p15:guide>
        <p15:guide id="27" pos="5528" userDrawn="1">
          <p15:clr>
            <a:srgbClr val="F26B43"/>
          </p15:clr>
        </p15:guide>
        <p15:guide id="28" pos="5004" userDrawn="1">
          <p15:clr>
            <a:srgbClr val="F26B43"/>
          </p15:clr>
        </p15:guide>
        <p15:guide id="29" pos="4959" userDrawn="1">
          <p15:clr>
            <a:srgbClr val="F26B43"/>
          </p15:clr>
        </p15:guide>
        <p15:guide id="30" pos="4433" userDrawn="1">
          <p15:clr>
            <a:srgbClr val="F26B43"/>
          </p15:clr>
        </p15:guide>
        <p15:guide id="31" pos="4388" userDrawn="1">
          <p15:clr>
            <a:srgbClr val="F26B43"/>
          </p15:clr>
        </p15:guide>
        <p15:guide id="32" pos="3863" userDrawn="1">
          <p15:clr>
            <a:srgbClr val="F26B43"/>
          </p15:clr>
        </p15:guide>
        <p15:guide id="33" pos="3817" userDrawn="1">
          <p15:clr>
            <a:srgbClr val="F26B43"/>
          </p15:clr>
        </p15:guide>
        <p15:guide id="34" pos="3292" userDrawn="1">
          <p15:clr>
            <a:srgbClr val="F26B43"/>
          </p15:clr>
        </p15:guide>
        <p15:guide id="35" pos="3247" userDrawn="1">
          <p15:clr>
            <a:srgbClr val="F26B43"/>
          </p15:clr>
        </p15:guide>
        <p15:guide id="36" pos="2723" userDrawn="1">
          <p15:clr>
            <a:srgbClr val="F26B43"/>
          </p15:clr>
        </p15:guide>
        <p15:guide id="37" pos="2676" userDrawn="1">
          <p15:clr>
            <a:srgbClr val="F26B43"/>
          </p15:clr>
        </p15:guide>
        <p15:guide id="38" pos="2151" userDrawn="1">
          <p15:clr>
            <a:srgbClr val="F26B43"/>
          </p15:clr>
        </p15:guide>
        <p15:guide id="39" pos="2105" userDrawn="1">
          <p15:clr>
            <a:srgbClr val="F26B43"/>
          </p15:clr>
        </p15:guide>
        <p15:guide id="40" pos="1579" userDrawn="1">
          <p15:clr>
            <a:srgbClr val="F26B43"/>
          </p15:clr>
        </p15:guide>
        <p15:guide id="41" pos="1535" userDrawn="1">
          <p15:clr>
            <a:srgbClr val="F26B43"/>
          </p15:clr>
        </p15:guide>
        <p15:guide id="42" pos="1009" userDrawn="1">
          <p15:clr>
            <a:srgbClr val="F26B43"/>
          </p15:clr>
        </p15:guide>
        <p15:guide id="43" pos="9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85A2D5-8E0C-4CE7-B66B-85030A5E48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/>
              <a:t>Increased offshore oil and gas production with automatic control in Equinor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02B5F4-B7FD-43A5-8728-5F00963B05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noProof="0"/>
              <a:t>Elvira Marie Bergheim, Pål Kittilsen, Robert Aasheim, Morten Fredriksen</a:t>
            </a:r>
          </a:p>
          <a:p>
            <a:endParaRPr lang="en-GB" b="1" noProof="0"/>
          </a:p>
          <a:p>
            <a:r>
              <a:rPr lang="en-GB" b="1" noProof="0"/>
              <a:t>Equinor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07871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The SEPTIC story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/>
              <a:t>S</a:t>
            </a:r>
            <a:r>
              <a:rPr lang="en-GB"/>
              <a:t>tatoil </a:t>
            </a:r>
            <a:r>
              <a:rPr lang="en-GB" b="1"/>
              <a:t>E</a:t>
            </a:r>
            <a:r>
              <a:rPr lang="en-GB"/>
              <a:t>stimation and </a:t>
            </a:r>
            <a:r>
              <a:rPr lang="en-GB" b="1"/>
              <a:t>P</a:t>
            </a:r>
            <a:r>
              <a:rPr lang="en-GB"/>
              <a:t>rediction </a:t>
            </a:r>
            <a:r>
              <a:rPr lang="en-GB" b="1"/>
              <a:t>T</a:t>
            </a:r>
            <a:r>
              <a:rPr lang="en-GB"/>
              <a:t>ool For </a:t>
            </a:r>
            <a:r>
              <a:rPr lang="en-GB" b="1"/>
              <a:t>I</a:t>
            </a:r>
            <a:r>
              <a:rPr lang="en-GB"/>
              <a:t>dentification and </a:t>
            </a:r>
            <a:r>
              <a:rPr lang="en-GB" b="1"/>
              <a:t>C</a:t>
            </a:r>
            <a:r>
              <a:rPr lang="en-GB"/>
              <a:t>ontrol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92" y="4817963"/>
            <a:ext cx="3368594" cy="17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" t="3077" r="7230" b="7077"/>
          <a:stretch/>
        </p:blipFill>
        <p:spPr bwMode="auto">
          <a:xfrm>
            <a:off x="1659081" y="112136"/>
            <a:ext cx="4807686" cy="3636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010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b-NO" sz="2800"/>
              <a:t>«The SEPTIC story”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altLang="nb-NO" sz="2000" dirty="0"/>
              <a:t>The philosophy with SEPTIC is to implement MPC applications together with the users, which have resulted in;</a:t>
            </a:r>
          </a:p>
          <a:p>
            <a:pPr lvl="1">
              <a:lnSpc>
                <a:spcPct val="100000"/>
              </a:lnSpc>
            </a:pPr>
            <a:r>
              <a:rPr lang="en-GB" altLang="nb-NO" sz="1800" dirty="0"/>
              <a:t>Strong support of installed applications, ensure performance and active use</a:t>
            </a:r>
          </a:p>
          <a:p>
            <a:pPr lvl="1">
              <a:lnSpc>
                <a:spcPct val="100000"/>
              </a:lnSpc>
            </a:pPr>
            <a:r>
              <a:rPr lang="en-GB" altLang="nb-NO" sz="1800" dirty="0"/>
              <a:t>Building in-house competence</a:t>
            </a:r>
          </a:p>
          <a:p>
            <a:pPr lvl="1">
              <a:lnSpc>
                <a:spcPct val="100000"/>
              </a:lnSpc>
            </a:pPr>
            <a:r>
              <a:rPr lang="en-GB" altLang="nb-NO" sz="1800" dirty="0"/>
              <a:t>Flexible and quick installations</a:t>
            </a:r>
          </a:p>
          <a:p>
            <a:pPr lvl="1">
              <a:lnSpc>
                <a:spcPct val="100000"/>
              </a:lnSpc>
            </a:pPr>
            <a:r>
              <a:rPr lang="en-GB" altLang="nb-NO" sz="1800" dirty="0"/>
              <a:t>Low cost solutions</a:t>
            </a:r>
          </a:p>
          <a:p>
            <a:pPr lvl="1">
              <a:lnSpc>
                <a:spcPct val="100000"/>
              </a:lnSpc>
            </a:pPr>
            <a:r>
              <a:rPr lang="en-GB" altLang="nb-NO" sz="1800" dirty="0"/>
              <a:t>Non-bureaucratic way of work</a:t>
            </a:r>
          </a:p>
          <a:p>
            <a:r>
              <a:rPr lang="en-GB" altLang="nb-NO" sz="1800" dirty="0"/>
              <a:t>The in-house developed SEPTIC MPC tool was established in 1997 and has continuously been improved since then, securing state-of-the-art technology</a:t>
            </a:r>
          </a:p>
          <a:p>
            <a:r>
              <a:rPr lang="en-GB" altLang="nb-NO" sz="1800" dirty="0"/>
              <a:t>The process control group at R&amp;D is responsible for SEPTIC, and works with Equinor customers only</a:t>
            </a:r>
          </a:p>
          <a:p>
            <a:endParaRPr lang="en-GB" altLang="nb-NO" sz="1800" dirty="0"/>
          </a:p>
          <a:p>
            <a:pPr lvl="1">
              <a:lnSpc>
                <a:spcPct val="100000"/>
              </a:lnSpc>
            </a:pPr>
            <a:endParaRPr lang="en-GB" altLang="nb-NO" sz="1800" dirty="0"/>
          </a:p>
          <a:p>
            <a:pPr lvl="1">
              <a:lnSpc>
                <a:spcPct val="100000"/>
              </a:lnSpc>
            </a:pPr>
            <a:endParaRPr lang="en-GB" alt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DEE7E5-7E3E-46F1-BD95-005F0F8CC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11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361" y="143669"/>
            <a:ext cx="174466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52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95932-9647-4FAE-BFAC-BC1A82BDE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SEPTIC use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8DA22E-5651-4E44-AAEC-E9E0F4F6F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69" y="621048"/>
            <a:ext cx="8264769" cy="561941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143B8-5208-4E24-92BA-953FD306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12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596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b-NO" dirty="0"/>
              <a:t>MPC  – Why?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sz="1800" dirty="0"/>
              <a:t>Profitable!</a:t>
            </a:r>
          </a:p>
          <a:p>
            <a:pPr>
              <a:buFont typeface="Arial" charset="0"/>
              <a:buChar char="•"/>
              <a:defRPr/>
            </a:pPr>
            <a:r>
              <a:rPr lang="en-GB" sz="1800" dirty="0"/>
              <a:t>Improved understanding (&amp; consensus)</a:t>
            </a:r>
            <a:br>
              <a:rPr lang="en-GB" sz="1800" dirty="0"/>
            </a:br>
            <a:r>
              <a:rPr lang="en-GB" sz="1800" dirty="0"/>
              <a:t>of process economics</a:t>
            </a:r>
          </a:p>
          <a:p>
            <a:pPr>
              <a:buFont typeface="Arial" charset="0"/>
              <a:buChar char="•"/>
              <a:defRPr/>
            </a:pPr>
            <a:r>
              <a:rPr lang="en-GB" sz="1800" dirty="0"/>
              <a:t>Increased focus &amp; understanding of</a:t>
            </a:r>
            <a:br>
              <a:rPr lang="en-GB" sz="1800" dirty="0"/>
            </a:br>
            <a:r>
              <a:rPr lang="en-GB" sz="1800" dirty="0"/>
              <a:t>process dynamics</a:t>
            </a:r>
          </a:p>
          <a:p>
            <a:pPr>
              <a:buFont typeface="Arial" charset="0"/>
              <a:buChar char="•"/>
              <a:defRPr/>
            </a:pPr>
            <a:r>
              <a:rPr lang="en-GB" sz="1800" dirty="0"/>
              <a:t>Challenge operating limits</a:t>
            </a:r>
          </a:p>
          <a:p>
            <a:pPr>
              <a:buFont typeface="Arial" charset="0"/>
              <a:buChar char="•"/>
              <a:defRPr/>
            </a:pPr>
            <a:r>
              <a:rPr lang="en-GB" sz="1800" dirty="0"/>
              <a:t>Implement «best practice»</a:t>
            </a:r>
          </a:p>
          <a:p>
            <a:pPr>
              <a:buFont typeface="Arial" charset="0"/>
              <a:buChar char="•"/>
              <a:defRPr/>
            </a:pPr>
            <a:r>
              <a:rPr lang="en-GB" sz="1800" dirty="0"/>
              <a:t>Utilize «cheap» technology</a:t>
            </a:r>
          </a:p>
          <a:p>
            <a:pPr>
              <a:buFont typeface="Arial" charset="0"/>
              <a:buChar char="•"/>
              <a:defRPr/>
            </a:pPr>
            <a:r>
              <a:rPr lang="en-GB" sz="1800" dirty="0"/>
              <a:t>Utilize existing equipment</a:t>
            </a:r>
          </a:p>
          <a:p>
            <a:pPr>
              <a:buFont typeface="Arial" charset="0"/>
              <a:buChar char="•"/>
              <a:defRPr/>
            </a:pPr>
            <a:endParaRPr lang="en-GB" dirty="0"/>
          </a:p>
          <a:p>
            <a:pPr>
              <a:buFont typeface="Arial" charset="0"/>
              <a:buChar char="•"/>
              <a:defRPr/>
            </a:pP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D8F2CE-0FA5-4E5D-A24C-4DF35042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13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  <p:pic>
        <p:nvPicPr>
          <p:cNvPr id="34823" name="Picture 2" descr="C:\Users\arnea\AppData\Local\Microsoft\Windows\Temporary Internet Files\Content.IE5\YO7KWMLY\MC90038417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4" y="1203326"/>
            <a:ext cx="2459037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892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4ADA5D-598E-4023-900E-3B501B46A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2906297"/>
            <a:ext cx="5364164" cy="3520600"/>
          </a:xfrm>
        </p:spPr>
        <p:txBody>
          <a:bodyPr/>
          <a:lstStyle/>
          <a:p>
            <a:r>
              <a:rPr lang="en-GB"/>
              <a:t>Heidrun story: </a:t>
            </a:r>
            <a:br>
              <a:rPr lang="en-GB"/>
            </a:br>
            <a:r>
              <a:rPr lang="en-GB"/>
              <a:t>Motivation and challenges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413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35B5B27-C8D6-4D9B-A9BE-6AC27FD18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36" y="586345"/>
            <a:ext cx="5228151" cy="363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75B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8AD47B-67AB-4EB1-A77C-FB6557A09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Heidrun Oil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04D7A-DA08-4FBC-BD9C-B473F6901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1537"/>
            <a:ext cx="5364163" cy="4216127"/>
          </a:xfrm>
        </p:spPr>
        <p:txBody>
          <a:bodyPr/>
          <a:lstStyle/>
          <a:p>
            <a:r>
              <a:rPr lang="en-GB" sz="1800" dirty="0"/>
              <a:t>Platform and subsea wells</a:t>
            </a:r>
          </a:p>
          <a:p>
            <a:r>
              <a:rPr lang="en-GB" sz="1800" dirty="0"/>
              <a:t>In production since 1995, </a:t>
            </a:r>
          </a:p>
          <a:p>
            <a:pPr marL="505800" lvl="1" indent="0">
              <a:buNone/>
            </a:pPr>
            <a:r>
              <a:rPr lang="en-GB" sz="1800" dirty="0">
                <a:sym typeface="Wingdings" panose="05000000000000000000" pitchFamily="2" charset="2"/>
              </a:rPr>
              <a:t>produced 1.,0 billion barrels of oil May 2018</a:t>
            </a:r>
          </a:p>
          <a:p>
            <a:r>
              <a:rPr lang="en-GB" sz="1800" dirty="0">
                <a:sym typeface="Wingdings" panose="05000000000000000000" pitchFamily="2" charset="2"/>
              </a:rPr>
              <a:t>Gas export through pipelines</a:t>
            </a:r>
          </a:p>
          <a:p>
            <a:r>
              <a:rPr lang="en-GB" sz="1800" dirty="0">
                <a:sym typeface="Wingdings" panose="05000000000000000000" pitchFamily="2" charset="2"/>
              </a:rPr>
              <a:t>Oil shipped in shuttle tankers</a:t>
            </a:r>
          </a:p>
          <a:p>
            <a:r>
              <a:rPr lang="en-GB" sz="1800" dirty="0">
                <a:sym typeface="Wingdings" panose="05000000000000000000" pitchFamily="2" charset="2"/>
              </a:rPr>
              <a:t>Reservoir pressure support from water injection</a:t>
            </a:r>
          </a:p>
          <a:p>
            <a:r>
              <a:rPr lang="en-GB" sz="1800" dirty="0">
                <a:sym typeface="Wingdings" panose="05000000000000000000" pitchFamily="2" charset="2"/>
              </a:rPr>
              <a:t>Main production limitation is the gas handling capacity</a:t>
            </a:r>
          </a:p>
          <a:p>
            <a:r>
              <a:rPr lang="en-GB" sz="1800" dirty="0">
                <a:sym typeface="Wingdings" panose="05000000000000000000" pitchFamily="2" charset="2"/>
              </a:rPr>
              <a:t>Good instrumentation in wells: DHPG, MPM, Sand probes</a:t>
            </a:r>
          </a:p>
          <a:p>
            <a:r>
              <a:rPr lang="en-GB" sz="1800" dirty="0">
                <a:sym typeface="Wingdings" panose="05000000000000000000" pitchFamily="2" charset="2"/>
              </a:rPr>
              <a:t>Expected lifetime until 2045</a:t>
            </a:r>
          </a:p>
          <a:p>
            <a:pPr marL="505800" lvl="1" indent="0">
              <a:buNone/>
            </a:pPr>
            <a:r>
              <a:rPr lang="en-GB" dirty="0">
                <a:sym typeface="Wingdings" panose="05000000000000000000" pitchFamily="2" charset="2"/>
              </a:rPr>
              <a:t>	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B189AC-9B13-42AE-89A4-0398FC4BD7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6785" y="4131518"/>
            <a:ext cx="4022725" cy="237452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5CA97D-B2CB-4795-BB5F-0CCF0BC7A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15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096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133E87-136C-4B4A-BF44-B4794B79E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856" y="3907380"/>
            <a:ext cx="8062453" cy="268880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47D3CB-9D86-4590-9DAB-1E5EF406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Heidrun well portfolio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5DB19C-8BD4-4B88-9407-B1E736397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noProof="0" dirty="0"/>
              <a:t>Heidrun production is limited by the gas handling capacity</a:t>
            </a:r>
          </a:p>
          <a:p>
            <a:pPr marL="557213" lvl="1" indent="-214313"/>
            <a:r>
              <a:rPr lang="en-GB" sz="1800" noProof="0" dirty="0"/>
              <a:t>Max oil production achieved by prioritising wells with the lowest GOR and utilize the gas capacity. </a:t>
            </a:r>
          </a:p>
          <a:p>
            <a:pPr marL="557213" lvl="1" indent="-214313"/>
            <a:r>
              <a:rPr lang="en-GB" sz="1800" noProof="0" dirty="0"/>
              <a:t>GOR changes with time, continuous follow-up required</a:t>
            </a:r>
          </a:p>
          <a:p>
            <a:pPr marL="557213" lvl="1" indent="-214313"/>
            <a:r>
              <a:rPr lang="en-GB" sz="1800" noProof="0" dirty="0"/>
              <a:t>Fast changes in gas rates from wells (slugging, start-up, drifting) requires frequent adjustments for wells</a:t>
            </a:r>
          </a:p>
          <a:p>
            <a:pPr marL="557213" lvl="1" indent="-214313"/>
            <a:r>
              <a:rPr lang="en-GB" sz="1800" noProof="0" dirty="0"/>
              <a:t>Sand challenges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771976-362F-4B7C-B9DC-CD52F01D4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16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9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4ADA5D-598E-4023-900E-3B501B46A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2906296"/>
            <a:ext cx="5364164" cy="3520600"/>
          </a:xfrm>
        </p:spPr>
        <p:txBody>
          <a:bodyPr/>
          <a:lstStyle/>
          <a:p>
            <a:r>
              <a:rPr lang="en-GB" noProof="0"/>
              <a:t>Gas capacity control: use of swing producers</a:t>
            </a:r>
          </a:p>
        </p:txBody>
      </p:sp>
    </p:spTree>
    <p:extLst>
      <p:ext uri="{BB962C8B-B14F-4D97-AF65-F5344CB8AC3E}">
        <p14:creationId xmlns:p14="http://schemas.microsoft.com/office/powerpoint/2010/main" val="2105666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6287E-B5EA-4263-81A2-BE76C9FAC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92" y="-163602"/>
            <a:ext cx="10801351" cy="1145313"/>
          </a:xfrm>
        </p:spPr>
        <p:txBody>
          <a:bodyPr/>
          <a:lstStyle/>
          <a:p>
            <a:r>
              <a:rPr lang="en-GB" noProof="0"/>
              <a:t>What is gas capacity control with swing producers?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475954-4AB3-4E38-A24E-56CE9FCF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18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  <p:pic>
        <p:nvPicPr>
          <p:cNvPr id="11" name="Content Placeholder 17">
            <a:extLst>
              <a:ext uri="{FF2B5EF4-FFF2-40B4-BE49-F238E27FC236}">
                <a16:creationId xmlns:a16="http://schemas.microsoft.com/office/drawing/2014/main" id="{7489F8EB-C4EA-43AB-81B7-EB18B34A1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42" y="939205"/>
            <a:ext cx="9037122" cy="5648202"/>
          </a:xfrm>
          <a:prstGeom prst="rect">
            <a:avLst/>
          </a:prstGeom>
        </p:spPr>
      </p:pic>
      <p:sp>
        <p:nvSpPr>
          <p:cNvPr id="12" name="Rounded Rectangular Callout 13">
            <a:extLst>
              <a:ext uri="{FF2B5EF4-FFF2-40B4-BE49-F238E27FC236}">
                <a16:creationId xmlns:a16="http://schemas.microsoft.com/office/drawing/2014/main" id="{F3FDB1D6-DC30-47E5-B864-0D1F4A44A98E}"/>
              </a:ext>
            </a:extLst>
          </p:cNvPr>
          <p:cNvSpPr/>
          <p:nvPr/>
        </p:nvSpPr>
        <p:spPr>
          <a:xfrm>
            <a:off x="6177068" y="4683865"/>
            <a:ext cx="1452175" cy="1121765"/>
          </a:xfrm>
          <a:prstGeom prst="wedgeRoundRectCallout">
            <a:avLst>
              <a:gd name="adj1" fmla="val -124512"/>
              <a:gd name="adj2" fmla="val 20321"/>
              <a:gd name="adj3" fmla="val 16667"/>
            </a:avLst>
          </a:prstGeom>
          <a:solidFill>
            <a:srgbClr val="98DCED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</a:rPr>
              <a:t>Available swing producers</a:t>
            </a:r>
          </a:p>
        </p:txBody>
      </p:sp>
      <p:sp>
        <p:nvSpPr>
          <p:cNvPr id="13" name="Rounded Rectangular Callout 15">
            <a:extLst>
              <a:ext uri="{FF2B5EF4-FFF2-40B4-BE49-F238E27FC236}">
                <a16:creationId xmlns:a16="http://schemas.microsoft.com/office/drawing/2014/main" id="{29B7AAAD-2609-4076-AC35-11EB3CFEB051}"/>
              </a:ext>
            </a:extLst>
          </p:cNvPr>
          <p:cNvSpPr/>
          <p:nvPr/>
        </p:nvSpPr>
        <p:spPr>
          <a:xfrm>
            <a:off x="7094456" y="2765799"/>
            <a:ext cx="1727653" cy="897441"/>
          </a:xfrm>
          <a:prstGeom prst="wedgeRoundRectCallout">
            <a:avLst>
              <a:gd name="adj1" fmla="val -109263"/>
              <a:gd name="adj2" fmla="val 26372"/>
              <a:gd name="adj3" fmla="val 16667"/>
            </a:avLst>
          </a:prstGeom>
          <a:solidFill>
            <a:srgbClr val="98DCED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</a:rPr>
              <a:t>Pressure 1.stage separator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AEBCB2-33D1-44D6-9ECC-59717AB9DF7E}"/>
              </a:ext>
            </a:extLst>
          </p:cNvPr>
          <p:cNvSpPr txBox="1"/>
          <p:nvPr/>
        </p:nvSpPr>
        <p:spPr>
          <a:xfrm>
            <a:off x="1150086" y="1165361"/>
            <a:ext cx="38731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cs typeface="Arial" pitchFamily="34" charset="0"/>
              </a:rPr>
              <a:t>Disturbances in pressure due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cs typeface="Arial" pitchFamily="34" charset="0"/>
              </a:rPr>
              <a:t>Shut-in/start-up of wells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cs typeface="Arial" pitchFamily="34" charset="0"/>
              </a:rPr>
              <a:t>Slugging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cs typeface="Arial" pitchFamily="34" charset="0"/>
              </a:rPr>
              <a:t>GOR changes</a:t>
            </a:r>
          </a:p>
          <a:p>
            <a:pPr marL="285750" indent="-285750">
              <a:buFontTx/>
              <a:buChar char="-"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1C0D09-8A4F-490F-8B35-45BE2A08A96A}"/>
              </a:ext>
            </a:extLst>
          </p:cNvPr>
          <p:cNvSpPr txBox="1"/>
          <p:nvPr/>
        </p:nvSpPr>
        <p:spPr>
          <a:xfrm>
            <a:off x="7629244" y="3841154"/>
            <a:ext cx="27175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cs typeface="Arial" pitchFamily="34" charset="0"/>
              </a:rPr>
              <a:t>Choke positions automatically adjusted to maintain 1.stage separator pressure (minute scale)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777FBA-9004-4237-B70B-BEEB25294944}"/>
              </a:ext>
            </a:extLst>
          </p:cNvPr>
          <p:cNvCxnSpPr>
            <a:cxnSpLocks/>
          </p:cNvCxnSpPr>
          <p:nvPr/>
        </p:nvCxnSpPr>
        <p:spPr>
          <a:xfrm flipH="1">
            <a:off x="5023262" y="4083699"/>
            <a:ext cx="2653091" cy="6001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D90CDCD-60D2-4E46-9860-8DF5C3A153F0}"/>
              </a:ext>
            </a:extLst>
          </p:cNvPr>
          <p:cNvSpPr/>
          <p:nvPr/>
        </p:nvSpPr>
        <p:spPr>
          <a:xfrm>
            <a:off x="1068779" y="3290883"/>
            <a:ext cx="4087710" cy="3430551"/>
          </a:xfrm>
          <a:custGeom>
            <a:avLst/>
            <a:gdLst>
              <a:gd name="connsiteX0" fmla="*/ 1553178 w 3638166"/>
              <a:gd name="connsiteY0" fmla="*/ 32197 h 2618466"/>
              <a:gd name="connsiteX1" fmla="*/ 220215 w 3638166"/>
              <a:gd name="connsiteY1" fmla="*/ 0 h 2618466"/>
              <a:gd name="connsiteX2" fmla="*/ 220215 w 3638166"/>
              <a:gd name="connsiteY2" fmla="*/ 0 h 2618466"/>
              <a:gd name="connsiteX3" fmla="*/ 220215 w 3638166"/>
              <a:gd name="connsiteY3" fmla="*/ 998113 h 2618466"/>
              <a:gd name="connsiteX4" fmla="*/ 239533 w 3638166"/>
              <a:gd name="connsiteY4" fmla="*/ 2440546 h 2618466"/>
              <a:gd name="connsiteX5" fmla="*/ 3394857 w 3638166"/>
              <a:gd name="connsiteY5" fmla="*/ 2421228 h 2618466"/>
              <a:gd name="connsiteX6" fmla="*/ 3394857 w 3638166"/>
              <a:gd name="connsiteY6" fmla="*/ 862884 h 2618466"/>
              <a:gd name="connsiteX7" fmla="*/ 3143719 w 3638166"/>
              <a:gd name="connsiteY7" fmla="*/ 637504 h 2618466"/>
              <a:gd name="connsiteX8" fmla="*/ 2132727 w 3638166"/>
              <a:gd name="connsiteY8" fmla="*/ 515155 h 2618466"/>
              <a:gd name="connsiteX9" fmla="*/ 1553178 w 3638166"/>
              <a:gd name="connsiteY9" fmla="*/ 32197 h 26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38166" h="2618466">
                <a:moveTo>
                  <a:pt x="1553178" y="32197"/>
                </a:moveTo>
                <a:lnTo>
                  <a:pt x="220215" y="0"/>
                </a:lnTo>
                <a:lnTo>
                  <a:pt x="220215" y="0"/>
                </a:lnTo>
                <a:cubicBezTo>
                  <a:pt x="220215" y="166352"/>
                  <a:pt x="216995" y="591355"/>
                  <a:pt x="220215" y="998113"/>
                </a:cubicBezTo>
                <a:cubicBezTo>
                  <a:pt x="223435" y="1404871"/>
                  <a:pt x="-289574" y="2203360"/>
                  <a:pt x="239533" y="2440546"/>
                </a:cubicBezTo>
                <a:cubicBezTo>
                  <a:pt x="768640" y="2677732"/>
                  <a:pt x="2868970" y="2684172"/>
                  <a:pt x="3394857" y="2421228"/>
                </a:cubicBezTo>
                <a:cubicBezTo>
                  <a:pt x="3920744" y="2158284"/>
                  <a:pt x="3436713" y="1160171"/>
                  <a:pt x="3394857" y="862884"/>
                </a:cubicBezTo>
                <a:cubicBezTo>
                  <a:pt x="3353001" y="565597"/>
                  <a:pt x="3354074" y="695459"/>
                  <a:pt x="3143719" y="637504"/>
                </a:cubicBezTo>
                <a:cubicBezTo>
                  <a:pt x="2933364" y="579549"/>
                  <a:pt x="2396744" y="617113"/>
                  <a:pt x="2132727" y="515155"/>
                </a:cubicBezTo>
                <a:cubicBezTo>
                  <a:pt x="1868710" y="413197"/>
                  <a:pt x="1714163" y="219477"/>
                  <a:pt x="1553178" y="32197"/>
                </a:cubicBezTo>
                <a:close/>
              </a:path>
            </a:pathLst>
          </a:cu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55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61C4-F9D2-4090-99F5-08CB93D2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72591"/>
            <a:ext cx="10801351" cy="1152525"/>
          </a:xfrm>
        </p:spPr>
        <p:txBody>
          <a:bodyPr/>
          <a:lstStyle/>
          <a:p>
            <a:r>
              <a:rPr lang="en-GB" noProof="0"/>
              <a:t>Business case gas capacity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282FB-174C-4BE1-BA59-E3589FEB3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715308"/>
            <a:ext cx="10801351" cy="4216813"/>
          </a:xfrm>
        </p:spPr>
        <p:txBody>
          <a:bodyPr/>
          <a:lstStyle/>
          <a:p>
            <a:pPr marL="285750" indent="-285750"/>
            <a:r>
              <a:rPr lang="en-GB" sz="1800" dirty="0"/>
              <a:t>In use since 2006. Several modifications and extensions, like new and additional swing wells. </a:t>
            </a:r>
          </a:p>
          <a:p>
            <a:r>
              <a:rPr lang="en-GB" sz="1800" b="1" i="1" dirty="0"/>
              <a:t>Results to date</a:t>
            </a:r>
            <a:r>
              <a:rPr lang="en-GB" sz="1800" b="1" dirty="0"/>
              <a:t> </a:t>
            </a:r>
          </a:p>
          <a:p>
            <a:pPr lvl="1"/>
            <a:r>
              <a:rPr lang="en-GB" altLang="en-US" sz="1800" dirty="0"/>
              <a:t>Increased production: inlet pressure increased by 0.2 bar </a:t>
            </a:r>
            <a:r>
              <a:rPr lang="en-GB" altLang="en-US" sz="1800" dirty="0">
                <a:sym typeface="Wingdings" panose="05000000000000000000" pitchFamily="2" charset="2"/>
              </a:rPr>
              <a:t> increased throughput due to higher compressor capacity</a:t>
            </a:r>
          </a:p>
          <a:p>
            <a:pPr lvl="2"/>
            <a:r>
              <a:rPr lang="en-GB" altLang="en-US" sz="1800" dirty="0"/>
              <a:t>~ 50-100 Sm</a:t>
            </a:r>
            <a:r>
              <a:rPr lang="en-GB" altLang="en-US" sz="1800" baseline="30000" dirty="0"/>
              <a:t>3</a:t>
            </a:r>
            <a:r>
              <a:rPr lang="en-GB" altLang="en-US" sz="1800" dirty="0"/>
              <a:t>/d increased oil rate (~80 MNOK/year)</a:t>
            </a:r>
          </a:p>
          <a:p>
            <a:pPr lvl="1"/>
            <a:r>
              <a:rPr lang="en-GB" altLang="en-US" sz="1800" dirty="0"/>
              <a:t>Reduced flaring (~60% reduction)</a:t>
            </a:r>
          </a:p>
          <a:p>
            <a:pPr lvl="1"/>
            <a:r>
              <a:rPr lang="en-GB" altLang="en-US" sz="1800" dirty="0"/>
              <a:t>Reduced need for manual operations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F8D7F-F021-4E4C-A200-97E85476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19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9F23B-CEDF-4564-84CB-A3F30E325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336" y="4415960"/>
            <a:ext cx="8765897" cy="2054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8E5886-014F-4FF8-95C1-447CA3B7E772}"/>
              </a:ext>
            </a:extLst>
          </p:cNvPr>
          <p:cNvSpPr txBox="1"/>
          <p:nvPr/>
        </p:nvSpPr>
        <p:spPr>
          <a:xfrm>
            <a:off x="3766437" y="6113612"/>
            <a:ext cx="3884141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Choke controller implemented</a:t>
            </a:r>
          </a:p>
        </p:txBody>
      </p:sp>
    </p:spTree>
    <p:extLst>
      <p:ext uri="{BB962C8B-B14F-4D97-AF65-F5344CB8AC3E}">
        <p14:creationId xmlns:p14="http://schemas.microsoft.com/office/powerpoint/2010/main" val="2060838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37C0E3-6401-405A-AE04-CD267C70D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Content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30BBE3-BC46-4767-88B7-37AE96A3A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noProof="0" dirty="0"/>
              <a:t>Equinor technology strategy</a:t>
            </a:r>
          </a:p>
          <a:p>
            <a:r>
              <a:rPr lang="en-GB" sz="2000" noProof="0" dirty="0"/>
              <a:t>Our in-house MPC tool:  SEPTIC</a:t>
            </a:r>
          </a:p>
          <a:p>
            <a:r>
              <a:rPr lang="en-GB" sz="2000" noProof="0" dirty="0"/>
              <a:t>Story from Heidrun oil field</a:t>
            </a:r>
          </a:p>
          <a:p>
            <a:r>
              <a:rPr lang="en-GB" sz="2000" noProof="0" dirty="0"/>
              <a:t>Trends and development </a:t>
            </a:r>
            <a:r>
              <a:rPr lang="en-GB" sz="2000" dirty="0"/>
              <a:t>needs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57442-D4BE-47C4-950B-D4CC7C4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2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94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4ADA5D-598E-4023-900E-3B501B46A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2813830"/>
            <a:ext cx="5364164" cy="3520600"/>
          </a:xfrm>
        </p:spPr>
        <p:txBody>
          <a:bodyPr/>
          <a:lstStyle/>
          <a:p>
            <a:r>
              <a:rPr lang="en-GB" noProof="0"/>
              <a:t>Automatic start-up of wells and pressure target control</a:t>
            </a:r>
          </a:p>
        </p:txBody>
      </p:sp>
    </p:spTree>
    <p:extLst>
      <p:ext uri="{BB962C8B-B14F-4D97-AF65-F5344CB8AC3E}">
        <p14:creationId xmlns:p14="http://schemas.microsoft.com/office/powerpoint/2010/main" val="715663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E0BE-0A84-4655-B3CA-03207820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Challenges and goals for automatic choke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8EB11-992C-479A-ABDA-4EF823879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n-GB" sz="2000" dirty="0"/>
              <a:t>Challenge: Risk of sand entrainment (at start-up) </a:t>
            </a:r>
          </a:p>
          <a:p>
            <a:pPr marL="457200" lvl="1" indent="0">
              <a:buNone/>
            </a:pPr>
            <a:r>
              <a:rPr lang="en-GB" sz="2000" b="1" dirty="0">
                <a:sym typeface="Wingdings" panose="05000000000000000000" pitchFamily="2" charset="2"/>
              </a:rPr>
              <a:t> </a:t>
            </a:r>
            <a:r>
              <a:rPr lang="en-GB" sz="2000" b="1" dirty="0"/>
              <a:t>Ensure soft start-up by precise draw-down control, reduce pressure gradients </a:t>
            </a:r>
          </a:p>
          <a:p>
            <a:pPr marL="285750" indent="-285750"/>
            <a:endParaRPr lang="en-GB" sz="2000" dirty="0"/>
          </a:p>
          <a:p>
            <a:pPr marL="285750" indent="-285750"/>
            <a:r>
              <a:rPr lang="en-GB" sz="2000" dirty="0"/>
              <a:t>Challenge: Bottom hole pressure not obtained precisely</a:t>
            </a:r>
          </a:p>
          <a:p>
            <a:pPr marL="457200" lvl="1" indent="0">
              <a:buNone/>
            </a:pPr>
            <a:r>
              <a:rPr lang="en-GB" sz="2000" b="1" dirty="0">
                <a:sym typeface="Wingdings" panose="05000000000000000000" pitchFamily="2" charset="2"/>
              </a:rPr>
              <a:t> </a:t>
            </a:r>
            <a:r>
              <a:rPr lang="en-GB" sz="2000" b="1" dirty="0"/>
              <a:t>Get and keep desired BHP (fast and accurate production target)</a:t>
            </a:r>
          </a:p>
          <a:p>
            <a:pPr marL="285750" indent="-285750"/>
            <a:endParaRPr lang="en-GB" sz="2000" dirty="0"/>
          </a:p>
          <a:p>
            <a:pPr marL="285750" indent="-285750"/>
            <a:r>
              <a:rPr lang="en-GB" sz="2000" dirty="0"/>
              <a:t>Challenge: High GOR wells tend to drift</a:t>
            </a:r>
          </a:p>
          <a:p>
            <a:pPr marL="457200" lvl="1" indent="0">
              <a:buNone/>
            </a:pPr>
            <a:r>
              <a:rPr lang="en-GB" sz="2000" b="1" dirty="0">
                <a:sym typeface="Wingdings" panose="05000000000000000000" pitchFamily="2" charset="2"/>
              </a:rPr>
              <a:t> </a:t>
            </a:r>
            <a:r>
              <a:rPr lang="en-GB" sz="2000" b="1" dirty="0"/>
              <a:t>Stabilize high GOR wells (stop increasing GOR)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AE385-9C8A-4DBA-8C62-F314A7C20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21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922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7BFB5-E812-493F-9F47-1BB6E2083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Technical solution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E6909B-B0EB-49EA-A4C4-35A9C1B59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5655" y="-17658"/>
            <a:ext cx="5878392" cy="6607120"/>
          </a:xfrm>
          <a:prstGeom prst="rect">
            <a:avLst/>
          </a:prstGeom>
        </p:spPr>
      </p:pic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853B8EE0-1E45-416B-B7CE-3D37EF52D121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58174" y="1059593"/>
            <a:ext cx="864973" cy="345990"/>
          </a:xfrm>
          <a:prstGeom prst="bentConnector3">
            <a:avLst>
              <a:gd name="adj1" fmla="val 99524"/>
            </a:avLst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8">
            <a:extLst>
              <a:ext uri="{FF2B5EF4-FFF2-40B4-BE49-F238E27FC236}">
                <a16:creationId xmlns:a16="http://schemas.microsoft.com/office/drawing/2014/main" id="{FF43BE62-A20D-4365-9F45-B84FF389BC8E}"/>
              </a:ext>
            </a:extLst>
          </p:cNvPr>
          <p:cNvSpPr txBox="1">
            <a:spLocks/>
          </p:cNvSpPr>
          <p:nvPr/>
        </p:nvSpPr>
        <p:spPr bwMode="auto">
          <a:xfrm>
            <a:off x="1035370" y="1980742"/>
            <a:ext cx="3461238" cy="455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Requires minor modifications in the control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Operate wells according to their physical properties (pressure, rates etc)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First-order step response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Sampling time: 10 sec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1F09D-9B07-4C3C-B492-EB191231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22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134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3A5E0-E549-4E74-820C-9A912ED72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Automatic start-up of wells and pressure target control: Business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EA752-593C-4E3C-AFDF-11538ABA3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GB" sz="2000" noProof="0" dirty="0"/>
              <a:t>Increase oil production by 2-15% for the first 7 wells</a:t>
            </a:r>
          </a:p>
          <a:p>
            <a:pPr marL="0" indent="0">
              <a:buNone/>
            </a:pPr>
            <a:r>
              <a:rPr lang="en-GB" sz="2000" noProof="0" dirty="0"/>
              <a:t>	~ Equivalent to 100 000 Sm</a:t>
            </a:r>
            <a:r>
              <a:rPr lang="en-GB" sz="2000" baseline="30000" noProof="0" dirty="0"/>
              <a:t>3 </a:t>
            </a:r>
            <a:r>
              <a:rPr lang="en-GB" sz="2000" noProof="0" dirty="0"/>
              <a:t>oil/ year (250 MNOK)</a:t>
            </a:r>
          </a:p>
          <a:p>
            <a:pPr marL="342900" indent="-342900"/>
            <a:r>
              <a:rPr lang="en-GB" sz="2000" noProof="0" dirty="0"/>
              <a:t>Less challenges related to sand </a:t>
            </a:r>
          </a:p>
          <a:p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0547F4-B4B9-4DBC-BCFD-EED849D5A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222" y="3423721"/>
            <a:ext cx="8750734" cy="27097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E541B-D450-4C5F-864C-1CFD4B3CB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23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355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503F47-AB17-41ED-85C2-CDEC91F2A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3775" y="1338606"/>
            <a:ext cx="7814632" cy="5144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CDD562-BC00-4C90-9DCA-20BCA737C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87352"/>
            <a:ext cx="10801351" cy="1152525"/>
          </a:xfrm>
        </p:spPr>
        <p:txBody>
          <a:bodyPr/>
          <a:lstStyle/>
          <a:p>
            <a:r>
              <a:rPr lang="en-GB" noProof="0" dirty="0"/>
              <a:t>Control target: Bean-up versus auto control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515A5D-AEA9-4A99-89D6-BA6E10332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24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59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A72FD-3753-48C7-B4A6-CDF4C96C3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495" y="800102"/>
            <a:ext cx="8101013" cy="689626"/>
          </a:xfrm>
        </p:spPr>
        <p:txBody>
          <a:bodyPr/>
          <a:lstStyle/>
          <a:p>
            <a:r>
              <a:rPr lang="en-GB" noProof="0"/>
              <a:t>Measured erosion from the well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CD1B4E-AE49-4B4E-B3BC-FEBEEC957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5" t="6499" r="7239" b="6579"/>
          <a:stretch/>
        </p:blipFill>
        <p:spPr>
          <a:xfrm>
            <a:off x="1878459" y="1580235"/>
            <a:ext cx="8557670" cy="47298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A29952-916F-407D-B2D2-175A906052D0}"/>
              </a:ext>
            </a:extLst>
          </p:cNvPr>
          <p:cNvSpPr/>
          <p:nvPr/>
        </p:nvSpPr>
        <p:spPr>
          <a:xfrm>
            <a:off x="6143951" y="1672255"/>
            <a:ext cx="133991" cy="4431553"/>
          </a:xfrm>
          <a:prstGeom prst="rect">
            <a:avLst/>
          </a:prstGeom>
          <a:solidFill>
            <a:srgbClr val="00B050">
              <a:alpha val="52000"/>
            </a:srgb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541F2-2914-4AF3-96F0-F604D6BBFFAC}"/>
              </a:ext>
            </a:extLst>
          </p:cNvPr>
          <p:cNvSpPr txBox="1"/>
          <p:nvPr/>
        </p:nvSpPr>
        <p:spPr>
          <a:xfrm>
            <a:off x="2715480" y="1827917"/>
            <a:ext cx="3650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latin typeface="Arial" pitchFamily="34" charset="0"/>
                <a:cs typeface="Arial" pitchFamily="34" charset="0"/>
              </a:rPr>
              <a:t>Conventional operation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C0AE4-BE12-4382-B655-4541B72F57E4}"/>
              </a:ext>
            </a:extLst>
          </p:cNvPr>
          <p:cNvSpPr txBox="1"/>
          <p:nvPr/>
        </p:nvSpPr>
        <p:spPr>
          <a:xfrm>
            <a:off x="6556876" y="1698930"/>
            <a:ext cx="3257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latin typeface="Arial" pitchFamily="34" charset="0"/>
                <a:cs typeface="Arial" pitchFamily="34" charset="0"/>
              </a:rPr>
              <a:t>Automatic BHP control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007900-CDAB-46D4-936C-F507BB4986B8}"/>
              </a:ext>
            </a:extLst>
          </p:cNvPr>
          <p:cNvCxnSpPr>
            <a:cxnSpLocks/>
          </p:cNvCxnSpPr>
          <p:nvPr/>
        </p:nvCxnSpPr>
        <p:spPr>
          <a:xfrm>
            <a:off x="3397292" y="6400673"/>
            <a:ext cx="33452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978F0A-D26D-4F12-833A-5777E4355AB9}"/>
              </a:ext>
            </a:extLst>
          </p:cNvPr>
          <p:cNvCxnSpPr>
            <a:cxnSpLocks/>
          </p:cNvCxnSpPr>
          <p:nvPr/>
        </p:nvCxnSpPr>
        <p:spPr>
          <a:xfrm>
            <a:off x="6742506" y="6400673"/>
            <a:ext cx="342916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B4B5DC-D05B-489C-9187-1E13D36E999D}"/>
              </a:ext>
            </a:extLst>
          </p:cNvPr>
          <p:cNvCxnSpPr>
            <a:cxnSpLocks/>
          </p:cNvCxnSpPr>
          <p:nvPr/>
        </p:nvCxnSpPr>
        <p:spPr>
          <a:xfrm flipV="1">
            <a:off x="2715479" y="2767196"/>
            <a:ext cx="3417602" cy="263769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604A69-7577-4375-8374-8E40A656A9A5}"/>
              </a:ext>
            </a:extLst>
          </p:cNvPr>
          <p:cNvCxnSpPr>
            <a:cxnSpLocks/>
          </p:cNvCxnSpPr>
          <p:nvPr/>
        </p:nvCxnSpPr>
        <p:spPr>
          <a:xfrm flipV="1">
            <a:off x="6365995" y="1975929"/>
            <a:ext cx="3767507" cy="70929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C22BE2-DB13-4FD3-87AC-4D499F3FE38E}"/>
              </a:ext>
            </a:extLst>
          </p:cNvPr>
          <p:cNvCxnSpPr/>
          <p:nvPr/>
        </p:nvCxnSpPr>
        <p:spPr>
          <a:xfrm>
            <a:off x="3999469" y="4420149"/>
            <a:ext cx="759069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2999CB-2672-4BCD-B948-2AF21029C88A}"/>
              </a:ext>
            </a:extLst>
          </p:cNvPr>
          <p:cNvCxnSpPr/>
          <p:nvPr/>
        </p:nvCxnSpPr>
        <p:spPr>
          <a:xfrm flipV="1">
            <a:off x="4749745" y="3839857"/>
            <a:ext cx="0" cy="580292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229087-1ABE-461C-9BDE-0ABAFBF6011C}"/>
              </a:ext>
            </a:extLst>
          </p:cNvPr>
          <p:cNvSpPr txBox="1"/>
          <p:nvPr/>
        </p:nvSpPr>
        <p:spPr>
          <a:xfrm>
            <a:off x="4739009" y="3879340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Erosion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AD7498-49E5-49AA-8CEA-ED7F681649D1}"/>
              </a:ext>
            </a:extLst>
          </p:cNvPr>
          <p:cNvCxnSpPr>
            <a:cxnSpLocks/>
          </p:cNvCxnSpPr>
          <p:nvPr/>
        </p:nvCxnSpPr>
        <p:spPr>
          <a:xfrm>
            <a:off x="7928820" y="2409642"/>
            <a:ext cx="759069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AB3AD3-1C8F-416F-8832-ECEA6D084E68}"/>
              </a:ext>
            </a:extLst>
          </p:cNvPr>
          <p:cNvCxnSpPr>
            <a:cxnSpLocks/>
          </p:cNvCxnSpPr>
          <p:nvPr/>
        </p:nvCxnSpPr>
        <p:spPr>
          <a:xfrm flipV="1">
            <a:off x="8679096" y="2228028"/>
            <a:ext cx="0" cy="181615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5A64BC1-B49F-4091-B8EF-7C366B25F550}"/>
              </a:ext>
            </a:extLst>
          </p:cNvPr>
          <p:cNvSpPr txBox="1"/>
          <p:nvPr/>
        </p:nvSpPr>
        <p:spPr>
          <a:xfrm>
            <a:off x="8689641" y="2165577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Erosion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0065C-5FE6-4734-B641-2DC253ED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25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680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4ADA5D-598E-4023-900E-3B501B46A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2824112"/>
            <a:ext cx="5364164" cy="3520600"/>
          </a:xfrm>
        </p:spPr>
        <p:txBody>
          <a:bodyPr/>
          <a:lstStyle/>
          <a:p>
            <a:r>
              <a:rPr lang="en-GB" noProof="0"/>
              <a:t>Success factors</a:t>
            </a:r>
          </a:p>
        </p:txBody>
      </p:sp>
    </p:spTree>
    <p:extLst>
      <p:ext uri="{BB962C8B-B14F-4D97-AF65-F5344CB8AC3E}">
        <p14:creationId xmlns:p14="http://schemas.microsoft.com/office/powerpoint/2010/main" val="3951108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99AA1-E701-408A-B3B2-DAF1E414C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Success factors for applications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4ADC7D-9458-4F6E-8784-83D9E9BD1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/>
            <a:r>
              <a:rPr lang="en-GB" sz="2000" dirty="0"/>
              <a:t>Flexibility highly desired, expect changes!</a:t>
            </a:r>
          </a:p>
          <a:p>
            <a:pPr lvl="1" indent="-179705"/>
            <a:r>
              <a:rPr lang="en-GB" sz="2000" dirty="0"/>
              <a:t>In well behaviour</a:t>
            </a:r>
          </a:p>
          <a:p>
            <a:pPr lvl="1" indent="-179705"/>
            <a:r>
              <a:rPr lang="en-GB" sz="2000" dirty="0"/>
              <a:t>In which wells to use</a:t>
            </a:r>
          </a:p>
          <a:p>
            <a:pPr lvl="1" indent="-179705"/>
            <a:r>
              <a:rPr lang="en-GB" sz="2000" dirty="0"/>
              <a:t>In desired functionality </a:t>
            </a:r>
          </a:p>
          <a:p>
            <a:pPr marL="285750" indent="-285750"/>
            <a:r>
              <a:rPr lang="en-GB" sz="2000" dirty="0"/>
              <a:t>All users have necessary information to understand the application behaviour</a:t>
            </a:r>
          </a:p>
          <a:p>
            <a:pPr marL="285750" indent="-285750"/>
            <a:r>
              <a:rPr lang="en-GB" sz="2000" dirty="0"/>
              <a:t>Interface designed together with operators</a:t>
            </a:r>
          </a:p>
          <a:p>
            <a:pPr marL="285750" indent="-285750"/>
            <a:r>
              <a:rPr lang="en-GB" sz="2000" dirty="0"/>
              <a:t>Motivation and training for production engineers required</a:t>
            </a:r>
          </a:p>
          <a:p>
            <a:pPr marL="285750" indent="-285750"/>
            <a:r>
              <a:rPr lang="en-GB" sz="2000" dirty="0"/>
              <a:t>Access to application from shore</a:t>
            </a:r>
          </a:p>
          <a:p>
            <a:pPr marL="285750" indent="-285750"/>
            <a:endParaRPr lang="en-GB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4B1BFA-410C-4491-87A8-BECA2F91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27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11C9C2E-EA7C-43EB-A2D3-5C57284E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830" y="566810"/>
            <a:ext cx="6562725" cy="315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AE7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75B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382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415AF0-3FCE-4ACF-AFF1-C3D756551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00100" lvl="1" indent="-342900"/>
            <a:r>
              <a:rPr lang="en-GB" sz="2000" dirty="0"/>
              <a:t>High focus on utilizing the capacity at all times</a:t>
            </a:r>
          </a:p>
          <a:p>
            <a:pPr marL="800100" lvl="1" indent="-342900"/>
            <a:r>
              <a:rPr lang="en-GB" sz="2000" dirty="0"/>
              <a:t>Dedicated personnel follows up, build relation and trust –close collaboration</a:t>
            </a:r>
          </a:p>
          <a:p>
            <a:pPr marL="800100" lvl="1" indent="-342900"/>
            <a:r>
              <a:rPr lang="en-GB" sz="2000" dirty="0"/>
              <a:t>Continuous activity («not implement and leave»)</a:t>
            </a:r>
          </a:p>
          <a:p>
            <a:pPr marL="800100" lvl="1" indent="-342900"/>
            <a:r>
              <a:rPr lang="en-GB" sz="2000" dirty="0"/>
              <a:t>Integrated in daily optimization work</a:t>
            </a:r>
          </a:p>
          <a:p>
            <a:pPr marL="800100" lvl="1" indent="-342900"/>
            <a:r>
              <a:rPr lang="en-GB" sz="2000" dirty="0"/>
              <a:t>PETECH og operations discover new opportunities (mindset)</a:t>
            </a:r>
          </a:p>
          <a:p>
            <a:pPr marL="800100" lvl="1" indent="-342900"/>
            <a:r>
              <a:rPr lang="en-GB" sz="2000" dirty="0"/>
              <a:t>Process, well and reservoir knowledge</a:t>
            </a:r>
          </a:p>
          <a:p>
            <a:pPr marL="800100" lvl="1" indent="-342900"/>
            <a:endParaRPr lang="en-GB" sz="2000" dirty="0"/>
          </a:p>
          <a:p>
            <a:endParaRPr lang="en-GB" noProof="0" dirty="0"/>
          </a:p>
        </p:txBody>
      </p:sp>
      <p:pic>
        <p:nvPicPr>
          <p:cNvPr id="8" name="Picture 2" descr="Bilderesultat for cyclic">
            <a:extLst>
              <a:ext uri="{FF2B5EF4-FFF2-40B4-BE49-F238E27FC236}">
                <a16:creationId xmlns:a16="http://schemas.microsoft.com/office/drawing/2014/main" id="{D3754284-417F-4AAC-B258-26B97639C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5"/>
          <a:stretch/>
        </p:blipFill>
        <p:spPr bwMode="auto">
          <a:xfrm>
            <a:off x="8537332" y="3192265"/>
            <a:ext cx="2816834" cy="284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61C0F98-2B4C-4E62-8941-240921F6C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Way of working and competence is essential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528A6E-17E6-42C9-82E9-A20DBE597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28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632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F0DF82-0468-4A5E-B844-52AD9A3D1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Trends and development needs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661962E-E8FE-49C8-AE69-FA08D29E0A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952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CC8D2-5A67-496D-B7D3-10D77F90B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Equinor – who we 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AF68D-CE8D-4D3D-A6D1-4D80AD90B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Former Statoil </a:t>
            </a:r>
          </a:p>
          <a:p>
            <a:r>
              <a:rPr lang="en-US" sz="2000" dirty="0"/>
              <a:t>Purpose: Turning natural resources into energy for people and progress for society</a:t>
            </a:r>
          </a:p>
          <a:p>
            <a:pPr lvl="1"/>
            <a:r>
              <a:rPr lang="en-US" sz="2000" dirty="0"/>
              <a:t>Oil and gas production large part</a:t>
            </a:r>
          </a:p>
          <a:p>
            <a:r>
              <a:rPr lang="en-US" sz="2000" dirty="0"/>
              <a:t>Strategy:</a:t>
            </a:r>
            <a:r>
              <a:rPr lang="en-US" sz="2000" b="1" dirty="0"/>
              <a:t> </a:t>
            </a:r>
            <a:r>
              <a:rPr lang="en-US" sz="2000" dirty="0"/>
              <a:t>Always safe, high value, low carbon. </a:t>
            </a:r>
          </a:p>
          <a:p>
            <a:r>
              <a:rPr lang="en-US" sz="2000" dirty="0"/>
              <a:t>About 20000 employees</a:t>
            </a:r>
          </a:p>
          <a:p>
            <a:pPr marL="4860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76978-6BCF-496C-9138-F9635564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3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E2AEB-E825-49AE-9380-735CA5DE9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754" y="4362099"/>
            <a:ext cx="5914286" cy="1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8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E0DE53-36E3-446D-942B-4D4D879B1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context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DAC80E-6DBB-4713-B013-8F86440D3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Cost reduction - always challenged!</a:t>
            </a:r>
          </a:p>
          <a:p>
            <a:r>
              <a:rPr lang="en-GB" sz="1800" dirty="0"/>
              <a:t>Tail – end production  </a:t>
            </a:r>
          </a:p>
          <a:p>
            <a:r>
              <a:rPr lang="en-GB" sz="1800" dirty="0"/>
              <a:t>Be energy efficient (low carbon)</a:t>
            </a:r>
          </a:p>
          <a:p>
            <a:r>
              <a:rPr lang="en-GB" sz="1800" dirty="0"/>
              <a:t>Always safe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C0A0E-448B-474A-8228-E82CDC1F6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550" y="1170093"/>
            <a:ext cx="7316790" cy="50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01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5A3B5A-5A47-4627-8255-2257DB9BE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Examples of development needs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5B46BD-A08D-40E1-8449-857FA0752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noProof="0" dirty="0"/>
              <a:t>Measurements </a:t>
            </a:r>
          </a:p>
          <a:p>
            <a:pPr lvl="1"/>
            <a:r>
              <a:rPr lang="en-GB" sz="2000" noProof="0" dirty="0"/>
              <a:t>How to ensure good quality measures and what is the uncertainty?</a:t>
            </a:r>
          </a:p>
          <a:p>
            <a:pPr lvl="1"/>
            <a:endParaRPr lang="en-GB" sz="2000" noProof="0" dirty="0"/>
          </a:p>
          <a:p>
            <a:r>
              <a:rPr lang="en-GB" sz="2000" dirty="0"/>
              <a:t>Data analytics  and machine learning</a:t>
            </a:r>
          </a:p>
          <a:p>
            <a:pPr lvl="1"/>
            <a:r>
              <a:rPr lang="en-GB" sz="2000" dirty="0"/>
              <a:t>Detecting useful information and how to use them?</a:t>
            </a:r>
          </a:p>
          <a:p>
            <a:pPr lvl="1"/>
            <a:r>
              <a:rPr lang="en-GB" sz="2000" noProof="0" dirty="0"/>
              <a:t>What is adequate models and </a:t>
            </a:r>
            <a:r>
              <a:rPr lang="en-GB" sz="2000" dirty="0"/>
              <a:t>what is the correct way to update them?</a:t>
            </a:r>
          </a:p>
          <a:p>
            <a:pPr lvl="1"/>
            <a:r>
              <a:rPr lang="en-GB" sz="2000" noProof="0" dirty="0"/>
              <a:t>Data driven models?</a:t>
            </a:r>
          </a:p>
          <a:p>
            <a:pPr lvl="1"/>
            <a:r>
              <a:rPr lang="en-GB" sz="2000" dirty="0"/>
              <a:t>Prediction capabilities?</a:t>
            </a:r>
          </a:p>
          <a:p>
            <a:pPr lvl="1"/>
            <a:r>
              <a:rPr lang="en-GB" sz="2000" dirty="0"/>
              <a:t>Adaptive tuning of controllers?</a:t>
            </a:r>
          </a:p>
          <a:p>
            <a:endParaRPr lang="en-GB" sz="2000" noProof="0" dirty="0"/>
          </a:p>
          <a:p>
            <a:endParaRPr lang="en-GB" sz="2000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15C8A6-A169-467B-93B5-F9E72EA7D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31</a:t>
            </a:fld>
            <a:r>
              <a:rPr lang="en-GB"/>
              <a:t>  |  </a:t>
            </a:r>
            <a:r>
              <a:rPr lang="en-US"/>
              <a:t>Increased offshore oil and gas production with automatic control in </a:t>
            </a:r>
            <a:r>
              <a:rPr lang="en-US" err="1"/>
              <a:t>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20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FCE2-04FF-433F-B863-A2A11ED70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development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83D2E-1955-47C4-88DA-EBE0832C3B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000" dirty="0"/>
              <a:t>Field optimization </a:t>
            </a:r>
          </a:p>
          <a:p>
            <a:pPr lvl="1"/>
            <a:r>
              <a:rPr lang="en-GB" sz="2000" dirty="0"/>
              <a:t>Reservoir – well – topside</a:t>
            </a:r>
          </a:p>
          <a:p>
            <a:pPr lvl="1"/>
            <a:r>
              <a:rPr lang="en-GB" sz="2000" dirty="0"/>
              <a:t>From reservoir drainage strategy to daily production</a:t>
            </a:r>
          </a:p>
          <a:p>
            <a:endParaRPr lang="en-GB" sz="2000" dirty="0"/>
          </a:p>
          <a:p>
            <a:r>
              <a:rPr lang="en-GB" sz="2000" dirty="0"/>
              <a:t>Visualisation</a:t>
            </a:r>
          </a:p>
          <a:p>
            <a:pPr lvl="1"/>
            <a:r>
              <a:rPr lang="en-GB" sz="2000" dirty="0"/>
              <a:t>Dashboard</a:t>
            </a:r>
          </a:p>
          <a:p>
            <a:pPr lvl="1"/>
            <a:r>
              <a:rPr lang="en-GB" sz="2000" dirty="0"/>
              <a:t>Application performance surveillance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2960D-EAE0-4AC4-A4FF-F9BF5735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32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41D36-CD42-4A2F-B583-C69713A31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470" y="1529861"/>
            <a:ext cx="5603143" cy="456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5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67E14-2039-4010-B720-27261BD99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AC77B-BD3A-4C76-9AD1-AB3A2086DA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000" dirty="0"/>
              <a:t>High focus in Equinor on automation, control and optimization offshore</a:t>
            </a:r>
          </a:p>
          <a:p>
            <a:r>
              <a:rPr lang="en-GB" sz="2000" dirty="0"/>
              <a:t>Main success factor for MPC implementation: </a:t>
            </a:r>
            <a:r>
              <a:rPr lang="en-GB" sz="2000" b="1" i="1" dirty="0"/>
              <a:t>work process</a:t>
            </a:r>
          </a:p>
          <a:p>
            <a:r>
              <a:rPr lang="en-GB" sz="2000" dirty="0"/>
              <a:t>Development needs</a:t>
            </a:r>
          </a:p>
          <a:p>
            <a:endParaRPr lang="en-GB" dirty="0"/>
          </a:p>
          <a:p>
            <a:pPr marL="48600" indent="0">
              <a:buNone/>
            </a:pP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986519-B92F-429E-8439-CC6909E991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38" y="1855178"/>
            <a:ext cx="5717137" cy="42878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D60AA-3E4C-4D89-9ACD-CA55943B2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33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062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8A4CB7B-45CA-430C-8BC8-7DA84F3CF8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1" noProof="0"/>
              <a:t>Elvira Marie Bergheim, Pål Kittilsen, Robert Aasheim, Morten Fredriksen, Equinor</a:t>
            </a:r>
            <a:endParaRPr lang="en-GB" noProof="0"/>
          </a:p>
          <a:p>
            <a:endParaRPr lang="en-GB" noProof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35A5087-41DD-48F0-B6FA-ECF22A3B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Increased production with automatic control in offshore oil and gas production in Equinor</a:t>
            </a:r>
          </a:p>
        </p:txBody>
      </p:sp>
    </p:spTree>
    <p:extLst>
      <p:ext uri="{BB962C8B-B14F-4D97-AF65-F5344CB8AC3E}">
        <p14:creationId xmlns:p14="http://schemas.microsoft.com/office/powerpoint/2010/main" val="1761143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ED157-D714-44B2-B61C-13C408B91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28BDF5-A976-48B7-8A06-1B7C678DA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4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BDB0A-D003-498D-A810-B9FC13647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4"/>
            <a:ext cx="12192000" cy="685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0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D1F2-8D5F-4372-829B-8E347CDE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37559-C216-4D71-A4C9-A1821E95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5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7C42B-87AD-4B9E-B5E6-542B2D49E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38"/>
            <a:ext cx="12192000" cy="68417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2528C3-3E58-47B4-AA15-1F42CB44C26B}"/>
              </a:ext>
            </a:extLst>
          </p:cNvPr>
          <p:cNvSpPr/>
          <p:nvPr/>
        </p:nvSpPr>
        <p:spPr>
          <a:xfrm>
            <a:off x="399243" y="5848142"/>
            <a:ext cx="2926761" cy="24116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FA73C5-BC22-4670-8006-E3C86608902F}"/>
              </a:ext>
            </a:extLst>
          </p:cNvPr>
          <p:cNvSpPr/>
          <p:nvPr/>
        </p:nvSpPr>
        <p:spPr>
          <a:xfrm>
            <a:off x="9093759" y="1757464"/>
            <a:ext cx="3098242" cy="1662264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AC9BB7-73C0-40E9-9B21-A111624004DE}"/>
              </a:ext>
            </a:extLst>
          </p:cNvPr>
          <p:cNvSpPr/>
          <p:nvPr/>
        </p:nvSpPr>
        <p:spPr>
          <a:xfrm>
            <a:off x="9093759" y="3419728"/>
            <a:ext cx="3098241" cy="1664738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47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60D996-211A-4A26-BC5B-F0A70C4F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Control application offshore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81BA8-C0B6-4DB8-AEC8-5F2769B39E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000" dirty="0"/>
              <a:t>Traditionally, lower automation level offshore compared to onshore</a:t>
            </a:r>
          </a:p>
          <a:p>
            <a:endParaRPr lang="en-GB" sz="2000" dirty="0"/>
          </a:p>
          <a:p>
            <a:r>
              <a:rPr lang="en-GB" sz="2000" dirty="0"/>
              <a:t>Lower margins  </a:t>
            </a:r>
            <a:r>
              <a:rPr lang="en-GB" sz="2000" dirty="0">
                <a:sym typeface="Wingdings" panose="05000000000000000000" pitchFamily="2" charset="2"/>
              </a:rPr>
              <a:t> higher motivation for automatic production optimization (APO)</a:t>
            </a:r>
          </a:p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8D4D0-3059-4636-AD49-469C8FE3FE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/>
              <a:t>Oil price variations: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083FC-F413-478D-B7A3-0E4CB5E2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6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  <p:pic>
        <p:nvPicPr>
          <p:cNvPr id="3074" name="Picture 2" descr="image006">
            <a:extLst>
              <a:ext uri="{FF2B5EF4-FFF2-40B4-BE49-F238E27FC236}">
                <a16:creationId xmlns:a16="http://schemas.microsoft.com/office/drawing/2014/main" id="{FDFD96BE-2827-4259-A30C-CA77C4FC0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4" y="2480241"/>
            <a:ext cx="5664644" cy="330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71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164E-09BA-4B30-8818-1AEAA96FD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Offshore oil and gas production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57C87-24BB-4327-BE38-FDFE23A8C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24065"/>
            <a:ext cx="6137553" cy="4216813"/>
          </a:xfrm>
        </p:spPr>
        <p:txBody>
          <a:bodyPr/>
          <a:lstStyle/>
          <a:p>
            <a:r>
              <a:rPr lang="en-GB" sz="1800" dirty="0"/>
              <a:t>Field accessibility and personnel </a:t>
            </a:r>
          </a:p>
          <a:p>
            <a:r>
              <a:rPr lang="en-GB" sz="1800" dirty="0"/>
              <a:t>Hardware</a:t>
            </a:r>
          </a:p>
          <a:p>
            <a:r>
              <a:rPr lang="en-GB" sz="1800" dirty="0"/>
              <a:t>“Earth in the loop” </a:t>
            </a:r>
          </a:p>
          <a:p>
            <a:r>
              <a:rPr lang="en-GB" sz="1800" dirty="0"/>
              <a:t>Inherent dynamics in a wells</a:t>
            </a:r>
          </a:p>
          <a:p>
            <a:pPr lvl="1"/>
            <a:r>
              <a:rPr lang="en-GB" sz="1800" dirty="0"/>
              <a:t>Longer time scale - from new well to tail-end</a:t>
            </a:r>
          </a:p>
          <a:p>
            <a:pPr lvl="2"/>
            <a:r>
              <a:rPr lang="en-GB" sz="1800" dirty="0"/>
              <a:t>Reservoir depletion – water/gas breakthrough</a:t>
            </a:r>
          </a:p>
          <a:p>
            <a:pPr lvl="2"/>
            <a:r>
              <a:rPr lang="en-GB" sz="1800" dirty="0"/>
              <a:t>Well treatment</a:t>
            </a:r>
          </a:p>
          <a:p>
            <a:pPr lvl="2"/>
            <a:r>
              <a:rPr lang="en-GB" sz="1800" dirty="0"/>
              <a:t>Well equipment</a:t>
            </a:r>
          </a:p>
          <a:p>
            <a:pPr lvl="1"/>
            <a:r>
              <a:rPr lang="en-GB" sz="1800" dirty="0"/>
              <a:t>Shorter time scale dynamics</a:t>
            </a:r>
          </a:p>
          <a:p>
            <a:r>
              <a:rPr lang="en-GB" sz="1800" dirty="0"/>
              <a:t>Ambition: a solution that covers more of the well lifetime</a:t>
            </a:r>
            <a:endParaRPr lang="en-GB" sz="1800" dirty="0">
              <a:sym typeface="Wingdings" panose="05000000000000000000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4A46BE-BB26-4BB1-BA34-EAF967B2B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619" y="2024065"/>
            <a:ext cx="4914286" cy="388571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10175-9354-40CF-83D1-3B2A135B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7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96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8D1DE6F-3A25-4092-B5A4-1AAB22C467FD}"/>
              </a:ext>
            </a:extLst>
          </p:cNvPr>
          <p:cNvGrpSpPr/>
          <p:nvPr/>
        </p:nvGrpSpPr>
        <p:grpSpPr>
          <a:xfrm>
            <a:off x="9646551" y="1030985"/>
            <a:ext cx="1935920" cy="2987507"/>
            <a:chOff x="5239921" y="788425"/>
            <a:chExt cx="1935920" cy="298750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8BAEF2B-E9EC-4E04-B46E-9FB50F005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9921" y="788425"/>
              <a:ext cx="1935920" cy="2974706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7B84B2D-8778-4135-B995-2A232091CFDE}"/>
                </a:ext>
              </a:extLst>
            </p:cNvPr>
            <p:cNvCxnSpPr>
              <a:cxnSpLocks/>
            </p:cNvCxnSpPr>
            <p:nvPr/>
          </p:nvCxnSpPr>
          <p:spPr>
            <a:xfrm>
              <a:off x="6163128" y="2704289"/>
              <a:ext cx="0" cy="1071643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35F0AF-E388-490D-A37E-169DCC41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Examples of Equinor offshore automation applications we work with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230D2-0D55-4CF6-9842-3EC92177F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953727"/>
            <a:ext cx="10801351" cy="4216813"/>
          </a:xfrm>
        </p:spPr>
        <p:txBody>
          <a:bodyPr/>
          <a:lstStyle/>
          <a:p>
            <a:r>
              <a:rPr lang="en-GB" sz="1800" b="1" dirty="0"/>
              <a:t>Single loop  - PID control</a:t>
            </a:r>
            <a:endParaRPr lang="en-GB" sz="1800" b="1" noProof="0" dirty="0"/>
          </a:p>
          <a:p>
            <a:pPr lvl="1"/>
            <a:r>
              <a:rPr lang="en-GB" noProof="0" dirty="0"/>
              <a:t>Topside control </a:t>
            </a:r>
          </a:p>
          <a:p>
            <a:pPr lvl="2"/>
            <a:r>
              <a:rPr lang="en-GB" noProof="0" dirty="0"/>
              <a:t>Basic control (levels, pressures etc) </a:t>
            </a:r>
          </a:p>
          <a:p>
            <a:pPr lvl="2"/>
            <a:r>
              <a:rPr lang="en-GB" dirty="0"/>
              <a:t>Anti-surge control for compressors</a:t>
            </a:r>
          </a:p>
          <a:p>
            <a:pPr lvl="1"/>
            <a:r>
              <a:rPr lang="en-GB" noProof="0" dirty="0"/>
              <a:t>Well/line choke control</a:t>
            </a:r>
          </a:p>
          <a:p>
            <a:pPr lvl="2"/>
            <a:r>
              <a:rPr lang="en-GB" noProof="0" dirty="0"/>
              <a:t>Production well gas rate control </a:t>
            </a:r>
          </a:p>
          <a:p>
            <a:pPr lvl="2"/>
            <a:r>
              <a:rPr lang="en-GB" noProof="0" dirty="0"/>
              <a:t>Injection well downhole pressure control</a:t>
            </a:r>
          </a:p>
          <a:p>
            <a:pPr lvl="2"/>
            <a:r>
              <a:rPr lang="en-GB" noProof="0" dirty="0"/>
              <a:t>Slug control (riser, flowlines)</a:t>
            </a:r>
          </a:p>
          <a:p>
            <a:r>
              <a:rPr lang="en-GB" sz="1800" b="1" noProof="0" dirty="0"/>
              <a:t>Model predictive control (MPC) - SEPTIC</a:t>
            </a:r>
          </a:p>
          <a:p>
            <a:pPr lvl="1"/>
            <a:r>
              <a:rPr lang="en-GB" noProof="0" dirty="0"/>
              <a:t>Automatic start-up of wells and pressure target control</a:t>
            </a:r>
          </a:p>
          <a:p>
            <a:pPr lvl="1"/>
            <a:r>
              <a:rPr lang="en-GB" noProof="0" dirty="0"/>
              <a:t>Use of wells to maintain topside constraints (gas capacity, water capacity, MEG)</a:t>
            </a:r>
          </a:p>
          <a:p>
            <a:pPr lvl="1"/>
            <a:r>
              <a:rPr lang="en-GB" noProof="0" dirty="0"/>
              <a:t>Slug handling and slug control</a:t>
            </a:r>
          </a:p>
          <a:p>
            <a:pPr lvl="1"/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6A74B-DC1A-4D1F-A13B-2784EEC5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8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2FCF10-D5E2-47AC-B31F-BB6AD9F899D6}"/>
              </a:ext>
            </a:extLst>
          </p:cNvPr>
          <p:cNvGrpSpPr/>
          <p:nvPr/>
        </p:nvGrpSpPr>
        <p:grpSpPr>
          <a:xfrm>
            <a:off x="7777187" y="4044095"/>
            <a:ext cx="4041920" cy="1914748"/>
            <a:chOff x="3370557" y="3775932"/>
            <a:chExt cx="4041920" cy="191474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D80249F-4214-4FD9-A233-499C01C56417}"/>
                </a:ext>
              </a:extLst>
            </p:cNvPr>
            <p:cNvGrpSpPr/>
            <p:nvPr/>
          </p:nvGrpSpPr>
          <p:grpSpPr>
            <a:xfrm>
              <a:off x="4503907" y="4936596"/>
              <a:ext cx="1043973" cy="754084"/>
              <a:chOff x="5152865" y="2120182"/>
              <a:chExt cx="717909" cy="391050"/>
            </a:xfrm>
          </p:grpSpPr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4F485465-BE88-4AF2-A86F-434CCB0D9FAF}"/>
                  </a:ext>
                </a:extLst>
              </p:cNvPr>
              <p:cNvSpPr/>
              <p:nvPr/>
            </p:nvSpPr>
            <p:spPr>
              <a:xfrm rot="5400000">
                <a:off x="5171197" y="2167079"/>
                <a:ext cx="325821" cy="362485"/>
              </a:xfrm>
              <a:prstGeom prst="triangl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EE78CF22-D624-47BA-817F-281FB9A63846}"/>
                  </a:ext>
                </a:extLst>
              </p:cNvPr>
              <p:cNvSpPr/>
              <p:nvPr/>
            </p:nvSpPr>
            <p:spPr>
              <a:xfrm rot="16200000">
                <a:off x="5526621" y="2166111"/>
                <a:ext cx="325821" cy="362485"/>
              </a:xfrm>
              <a:prstGeom prst="triangl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9C92381-8A5A-4DBF-8DDA-109BA9DD06FA}"/>
                  </a:ext>
                </a:extLst>
              </p:cNvPr>
              <p:cNvCxnSpPr>
                <a:stCxn id="16" idx="0"/>
              </p:cNvCxnSpPr>
              <p:nvPr/>
            </p:nvCxnSpPr>
            <p:spPr>
              <a:xfrm flipH="1" flipV="1">
                <a:off x="5506050" y="2123201"/>
                <a:ext cx="2238" cy="224153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2A3F3-7D6C-488F-BA82-7F48D34EB714}"/>
                  </a:ext>
                </a:extLst>
              </p:cNvPr>
              <p:cNvCxnSpPr/>
              <p:nvPr/>
            </p:nvCxnSpPr>
            <p:spPr>
              <a:xfrm>
                <a:off x="5353099" y="2120182"/>
                <a:ext cx="305901" cy="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1A1409A-F8DD-4259-8D12-EA4B5848BDD6}"/>
                </a:ext>
              </a:extLst>
            </p:cNvPr>
            <p:cNvSpPr/>
            <p:nvPr/>
          </p:nvSpPr>
          <p:spPr>
            <a:xfrm>
              <a:off x="5705904" y="3775932"/>
              <a:ext cx="916947" cy="889536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2400" b="1" dirty="0">
                  <a:solidFill>
                    <a:schemeClr val="tx1"/>
                  </a:solidFill>
                </a:rPr>
                <a:t>PID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364F266-2395-46FB-9FE3-A1D8C6ADC169}"/>
                </a:ext>
              </a:extLst>
            </p:cNvPr>
            <p:cNvCxnSpPr>
              <a:cxnSpLocks/>
            </p:cNvCxnSpPr>
            <p:nvPr/>
          </p:nvCxnSpPr>
          <p:spPr>
            <a:xfrm>
              <a:off x="3370557" y="5400268"/>
              <a:ext cx="404192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468688-5298-4E80-9356-D988C25002E6}"/>
                </a:ext>
              </a:extLst>
            </p:cNvPr>
            <p:cNvCxnSpPr>
              <a:cxnSpLocks/>
              <a:stCxn id="10" idx="4"/>
            </p:cNvCxnSpPr>
            <p:nvPr/>
          </p:nvCxnSpPr>
          <p:spPr>
            <a:xfrm flipH="1">
              <a:off x="6163128" y="4665468"/>
              <a:ext cx="1250" cy="709197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FF55E54-BF7D-4864-BE06-A91AAE7D7D71}"/>
                </a:ext>
              </a:extLst>
            </p:cNvPr>
            <p:cNvCxnSpPr>
              <a:cxnSpLocks/>
            </p:cNvCxnSpPr>
            <p:nvPr/>
          </p:nvCxnSpPr>
          <p:spPr>
            <a:xfrm>
              <a:off x="5017502" y="4284789"/>
              <a:ext cx="13526" cy="59100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2FCADE-B70C-45B5-80E8-911948480A1A}"/>
                </a:ext>
              </a:extLst>
            </p:cNvPr>
            <p:cNvCxnSpPr>
              <a:cxnSpLocks/>
            </p:cNvCxnSpPr>
            <p:nvPr/>
          </p:nvCxnSpPr>
          <p:spPr>
            <a:xfrm>
              <a:off x="5031028" y="4284789"/>
              <a:ext cx="674876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58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1263D-A7E1-466A-9CDF-603FFC47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MPC solution?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8A5C1-475A-4278-9074-A2D80DB74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Several and variable constraints</a:t>
            </a:r>
          </a:p>
          <a:p>
            <a:endParaRPr lang="en-GB" sz="2000" dirty="0"/>
          </a:p>
          <a:p>
            <a:r>
              <a:rPr lang="en-GB" sz="2000" dirty="0"/>
              <a:t>Different operation modes </a:t>
            </a:r>
          </a:p>
          <a:p>
            <a:pPr lvl="1"/>
            <a:r>
              <a:rPr lang="en-GB" sz="2000" dirty="0"/>
              <a:t>Start-up</a:t>
            </a:r>
          </a:p>
          <a:p>
            <a:pPr lvl="1"/>
            <a:r>
              <a:rPr lang="en-GB" sz="2000" dirty="0"/>
              <a:t>Continuous operation</a:t>
            </a:r>
          </a:p>
          <a:p>
            <a:pPr lvl="1"/>
            <a:r>
              <a:rPr lang="en-GB" sz="2000" dirty="0"/>
              <a:t>Swing producer</a:t>
            </a:r>
          </a:p>
          <a:p>
            <a:pPr lvl="1"/>
            <a:r>
              <a:rPr lang="en-GB" sz="2000" dirty="0"/>
              <a:t>Well tests</a:t>
            </a:r>
          </a:p>
          <a:p>
            <a:pPr lvl="1"/>
            <a:r>
              <a:rPr lang="en-GB" sz="2000" dirty="0"/>
              <a:t>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E8945-F892-4765-A10F-4AB126400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9</a:t>
            </a:fld>
            <a:r>
              <a:rPr lang="en-GB"/>
              <a:t>  |  </a:t>
            </a:r>
            <a:r>
              <a:rPr lang="en-US"/>
              <a:t>Increased offshore oil and gas production with automatic control in Equinor</a:t>
            </a:r>
            <a:endParaRPr lang="en-GB"/>
          </a:p>
        </p:txBody>
      </p:sp>
      <p:grpSp>
        <p:nvGrpSpPr>
          <p:cNvPr id="87" name="Group 4">
            <a:extLst>
              <a:ext uri="{FF2B5EF4-FFF2-40B4-BE49-F238E27FC236}">
                <a16:creationId xmlns:a16="http://schemas.microsoft.com/office/drawing/2014/main" id="{DAD0855A-DCF9-4F0F-8755-5B0672786131}"/>
              </a:ext>
            </a:extLst>
          </p:cNvPr>
          <p:cNvGrpSpPr>
            <a:grpSpLocks/>
          </p:cNvGrpSpPr>
          <p:nvPr/>
        </p:nvGrpSpPr>
        <p:grpSpPr bwMode="auto">
          <a:xfrm>
            <a:off x="4723080" y="587337"/>
            <a:ext cx="2520950" cy="1582737"/>
            <a:chOff x="430" y="1344"/>
            <a:chExt cx="1588" cy="997"/>
          </a:xfrm>
        </p:grpSpPr>
        <p:sp>
          <p:nvSpPr>
            <p:cNvPr id="88" name="Rectangle 5">
              <a:extLst>
                <a:ext uri="{FF2B5EF4-FFF2-40B4-BE49-F238E27FC236}">
                  <a16:creationId xmlns:a16="http://schemas.microsoft.com/office/drawing/2014/main" id="{77A16EA8-6F1B-4A32-BF15-F6DADE770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1706"/>
              <a:ext cx="544" cy="635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nb-NO">
                  <a:solidFill>
                    <a:schemeClr val="tx1"/>
                  </a:solidFill>
                </a:rPr>
                <a:t>PID</a:t>
              </a:r>
              <a:endParaRPr lang="nb-NO" altLang="nb-NO">
                <a:solidFill>
                  <a:schemeClr val="tx1"/>
                </a:solidFill>
              </a:endParaRPr>
            </a:p>
          </p:txBody>
        </p:sp>
        <p:sp>
          <p:nvSpPr>
            <p:cNvPr id="89" name="Line 6">
              <a:extLst>
                <a:ext uri="{FF2B5EF4-FFF2-40B4-BE49-F238E27FC236}">
                  <a16:creationId xmlns:a16="http://schemas.microsoft.com/office/drawing/2014/main" id="{4E7DB8A7-DBA3-49C8-A243-1D1FF77370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" y="2024"/>
              <a:ext cx="454" cy="0"/>
            </a:xfrm>
            <a:prstGeom prst="line">
              <a:avLst/>
            </a:prstGeom>
            <a:noFill/>
            <a:ln w="28575">
              <a:solidFill>
                <a:srgbClr val="FF7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90" name="Line 7">
              <a:extLst>
                <a:ext uri="{FF2B5EF4-FFF2-40B4-BE49-F238E27FC236}">
                  <a16:creationId xmlns:a16="http://schemas.microsoft.com/office/drawing/2014/main" id="{A396A99A-5D5E-4A22-A2BF-1C83012F4E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" y="2024"/>
              <a:ext cx="40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91" name="Line 8">
              <a:extLst>
                <a:ext uri="{FF2B5EF4-FFF2-40B4-BE49-F238E27FC236}">
                  <a16:creationId xmlns:a16="http://schemas.microsoft.com/office/drawing/2014/main" id="{FE71ECD5-6DD3-4193-A149-9ED3CDE4D9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1344"/>
              <a:ext cx="0" cy="3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92" name="Text Box 9">
              <a:extLst>
                <a:ext uri="{FF2B5EF4-FFF2-40B4-BE49-F238E27FC236}">
                  <a16:creationId xmlns:a16="http://schemas.microsoft.com/office/drawing/2014/main" id="{8A25B5C2-B02A-43DD-9C79-3491356D9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" y="1750"/>
              <a:ext cx="30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nb-NO">
                  <a:solidFill>
                    <a:srgbClr val="FF7900"/>
                  </a:solidFill>
                </a:rPr>
                <a:t>PV</a:t>
              </a:r>
              <a:endParaRPr lang="nb-NO" altLang="nb-NO">
                <a:solidFill>
                  <a:srgbClr val="FF7900"/>
                </a:solidFill>
              </a:endParaRPr>
            </a:p>
          </p:txBody>
        </p:sp>
        <p:sp>
          <p:nvSpPr>
            <p:cNvPr id="93" name="Text Box 10">
              <a:extLst>
                <a:ext uri="{FF2B5EF4-FFF2-40B4-BE49-F238E27FC236}">
                  <a16:creationId xmlns:a16="http://schemas.microsoft.com/office/drawing/2014/main" id="{18819CFF-26A0-4E53-8F5D-B41CCDBA3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6" y="1368"/>
              <a:ext cx="30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nb-NO">
                  <a:solidFill>
                    <a:schemeClr val="tx1"/>
                  </a:solidFill>
                </a:rPr>
                <a:t>SP</a:t>
              </a:r>
              <a:endParaRPr lang="nb-NO" altLang="nb-NO">
                <a:solidFill>
                  <a:schemeClr val="tx1"/>
                </a:solidFill>
              </a:endParaRPr>
            </a:p>
          </p:txBody>
        </p:sp>
        <p:sp>
          <p:nvSpPr>
            <p:cNvPr id="94" name="Text Box 11">
              <a:extLst>
                <a:ext uri="{FF2B5EF4-FFF2-40B4-BE49-F238E27FC236}">
                  <a16:creationId xmlns:a16="http://schemas.microsoft.com/office/drawing/2014/main" id="{DD1D2E60-40A3-4348-8DE9-7B92B20FC4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9" y="1752"/>
              <a:ext cx="33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nb-NO">
                  <a:solidFill>
                    <a:srgbClr val="0000FF"/>
                  </a:solidFill>
                </a:rPr>
                <a:t>CO</a:t>
              </a:r>
              <a:endParaRPr lang="nb-NO" altLang="nb-NO">
                <a:solidFill>
                  <a:srgbClr val="0000FF"/>
                </a:solidFill>
              </a:endParaRPr>
            </a:p>
          </p:txBody>
        </p:sp>
        <p:grpSp>
          <p:nvGrpSpPr>
            <p:cNvPr id="95" name="Group 12">
              <a:extLst>
                <a:ext uri="{FF2B5EF4-FFF2-40B4-BE49-F238E27FC236}">
                  <a16:creationId xmlns:a16="http://schemas.microsoft.com/office/drawing/2014/main" id="{3D10AC32-B621-4842-A3F6-07D696C2C2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7" y="2024"/>
              <a:ext cx="301" cy="226"/>
              <a:chOff x="1218" y="2977"/>
              <a:chExt cx="417" cy="424"/>
            </a:xfrm>
          </p:grpSpPr>
          <p:sp>
            <p:nvSpPr>
              <p:cNvPr id="96" name="AutoShape 13">
                <a:extLst>
                  <a:ext uri="{FF2B5EF4-FFF2-40B4-BE49-F238E27FC236}">
                    <a16:creationId xmlns:a16="http://schemas.microsoft.com/office/drawing/2014/main" id="{38BCC428-947A-4A9D-8BF2-18D18AB2C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317" y="3083"/>
                <a:ext cx="219" cy="417"/>
              </a:xfrm>
              <a:prstGeom prst="flowChartCollat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endParaRPr lang="nb-NO" altLang="nb-NO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Line 14">
                <a:extLst>
                  <a:ext uri="{FF2B5EF4-FFF2-40B4-BE49-F238E27FC236}">
                    <a16:creationId xmlns:a16="http://schemas.microsoft.com/office/drawing/2014/main" id="{F3905B9C-D8F1-47FE-A5A5-4E66FB5380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29" y="3067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98" name="Line 15">
                <a:extLst>
                  <a:ext uri="{FF2B5EF4-FFF2-40B4-BE49-F238E27FC236}">
                    <a16:creationId xmlns:a16="http://schemas.microsoft.com/office/drawing/2014/main" id="{E7D0B10C-8313-45F9-811A-8725CACA5C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3067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99" name="Freeform 16">
                <a:extLst>
                  <a:ext uri="{FF2B5EF4-FFF2-40B4-BE49-F238E27FC236}">
                    <a16:creationId xmlns:a16="http://schemas.microsoft.com/office/drawing/2014/main" id="{4C6AE235-3EF5-4562-BCFE-38ADF464E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7" y="2977"/>
                <a:ext cx="363" cy="90"/>
              </a:xfrm>
              <a:custGeom>
                <a:avLst/>
                <a:gdLst>
                  <a:gd name="T0" fmla="*/ 0 w 363"/>
                  <a:gd name="T1" fmla="*/ 90 h 90"/>
                  <a:gd name="T2" fmla="*/ 182 w 363"/>
                  <a:gd name="T3" fmla="*/ 0 h 90"/>
                  <a:gd name="T4" fmla="*/ 363 w 363"/>
                  <a:gd name="T5" fmla="*/ 90 h 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3" h="90">
                    <a:moveTo>
                      <a:pt x="0" y="90"/>
                    </a:moveTo>
                    <a:cubicBezTo>
                      <a:pt x="61" y="45"/>
                      <a:pt x="122" y="0"/>
                      <a:pt x="182" y="0"/>
                    </a:cubicBezTo>
                    <a:cubicBezTo>
                      <a:pt x="242" y="0"/>
                      <a:pt x="333" y="75"/>
                      <a:pt x="363" y="9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</p:grpSp>
      </p:grpSp>
      <p:grpSp>
        <p:nvGrpSpPr>
          <p:cNvPr id="100" name="Group 37">
            <a:extLst>
              <a:ext uri="{FF2B5EF4-FFF2-40B4-BE49-F238E27FC236}">
                <a16:creationId xmlns:a16="http://schemas.microsoft.com/office/drawing/2014/main" id="{AE504A70-E74A-41D3-81F2-D830121356A8}"/>
              </a:ext>
            </a:extLst>
          </p:cNvPr>
          <p:cNvGrpSpPr>
            <a:grpSpLocks/>
          </p:cNvGrpSpPr>
          <p:nvPr/>
        </p:nvGrpSpPr>
        <p:grpSpPr bwMode="auto">
          <a:xfrm>
            <a:off x="6164530" y="658774"/>
            <a:ext cx="1727200" cy="415925"/>
            <a:chOff x="1338" y="1026"/>
            <a:chExt cx="1088" cy="262"/>
          </a:xfrm>
        </p:grpSpPr>
        <p:sp>
          <p:nvSpPr>
            <p:cNvPr id="101" name="Line 38">
              <a:extLst>
                <a:ext uri="{FF2B5EF4-FFF2-40B4-BE49-F238E27FC236}">
                  <a16:creationId xmlns:a16="http://schemas.microsoft.com/office/drawing/2014/main" id="{73167082-12BC-4388-921C-1119C0F1EE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1071"/>
              <a:ext cx="77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2" name="Line 39">
              <a:extLst>
                <a:ext uri="{FF2B5EF4-FFF2-40B4-BE49-F238E27FC236}">
                  <a16:creationId xmlns:a16="http://schemas.microsoft.com/office/drawing/2014/main" id="{B7194E42-6AAD-4F56-9D65-71853B989F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107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3" name="Line 40">
              <a:extLst>
                <a:ext uri="{FF2B5EF4-FFF2-40B4-BE49-F238E27FC236}">
                  <a16:creationId xmlns:a16="http://schemas.microsoft.com/office/drawing/2014/main" id="{3917D008-D577-4A36-9BA0-0C5DE3678F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38" y="1252"/>
              <a:ext cx="31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BFA215F8-F4F8-4FD4-A298-EA306E0F4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1026"/>
              <a:ext cx="1074" cy="262"/>
            </a:xfrm>
            <a:custGeom>
              <a:avLst/>
              <a:gdLst>
                <a:gd name="T0" fmla="*/ 0 w 1074"/>
                <a:gd name="T1" fmla="*/ 230 h 262"/>
                <a:gd name="T2" fmla="*/ 48 w 1074"/>
                <a:gd name="T3" fmla="*/ 166 h 262"/>
                <a:gd name="T4" fmla="*/ 112 w 1074"/>
                <a:gd name="T5" fmla="*/ 262 h 262"/>
                <a:gd name="T6" fmla="*/ 168 w 1074"/>
                <a:gd name="T7" fmla="*/ 206 h 262"/>
                <a:gd name="T8" fmla="*/ 224 w 1074"/>
                <a:gd name="T9" fmla="*/ 254 h 262"/>
                <a:gd name="T10" fmla="*/ 232 w 1074"/>
                <a:gd name="T11" fmla="*/ 206 h 262"/>
                <a:gd name="T12" fmla="*/ 320 w 1074"/>
                <a:gd name="T13" fmla="*/ 230 h 262"/>
                <a:gd name="T14" fmla="*/ 368 w 1074"/>
                <a:gd name="T15" fmla="*/ 174 h 262"/>
                <a:gd name="T16" fmla="*/ 384 w 1074"/>
                <a:gd name="T17" fmla="*/ 150 h 262"/>
                <a:gd name="T18" fmla="*/ 408 w 1074"/>
                <a:gd name="T19" fmla="*/ 142 h 262"/>
                <a:gd name="T20" fmla="*/ 416 w 1074"/>
                <a:gd name="T21" fmla="*/ 110 h 262"/>
                <a:gd name="T22" fmla="*/ 464 w 1074"/>
                <a:gd name="T23" fmla="*/ 94 h 262"/>
                <a:gd name="T24" fmla="*/ 560 w 1074"/>
                <a:gd name="T25" fmla="*/ 54 h 262"/>
                <a:gd name="T26" fmla="*/ 592 w 1074"/>
                <a:gd name="T27" fmla="*/ 14 h 262"/>
                <a:gd name="T28" fmla="*/ 600 w 1074"/>
                <a:gd name="T29" fmla="*/ 38 h 262"/>
                <a:gd name="T30" fmla="*/ 680 w 1074"/>
                <a:gd name="T31" fmla="*/ 62 h 262"/>
                <a:gd name="T32" fmla="*/ 744 w 1074"/>
                <a:gd name="T33" fmla="*/ 22 h 262"/>
                <a:gd name="T34" fmla="*/ 808 w 1074"/>
                <a:gd name="T35" fmla="*/ 38 h 262"/>
                <a:gd name="T36" fmla="*/ 816 w 1074"/>
                <a:gd name="T37" fmla="*/ 62 h 262"/>
                <a:gd name="T38" fmla="*/ 840 w 1074"/>
                <a:gd name="T39" fmla="*/ 78 h 262"/>
                <a:gd name="T40" fmla="*/ 928 w 1074"/>
                <a:gd name="T41" fmla="*/ 30 h 262"/>
                <a:gd name="T42" fmla="*/ 984 w 1074"/>
                <a:gd name="T43" fmla="*/ 6 h 262"/>
                <a:gd name="T44" fmla="*/ 1000 w 1074"/>
                <a:gd name="T45" fmla="*/ 30 h 262"/>
                <a:gd name="T46" fmla="*/ 1064 w 1074"/>
                <a:gd name="T47" fmla="*/ 54 h 2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74" h="262">
                  <a:moveTo>
                    <a:pt x="0" y="230"/>
                  </a:moveTo>
                  <a:cubicBezTo>
                    <a:pt x="29" y="211"/>
                    <a:pt x="29" y="194"/>
                    <a:pt x="48" y="166"/>
                  </a:cubicBezTo>
                  <a:cubicBezTo>
                    <a:pt x="65" y="218"/>
                    <a:pt x="64" y="230"/>
                    <a:pt x="112" y="262"/>
                  </a:cubicBezTo>
                  <a:cubicBezTo>
                    <a:pt x="141" y="243"/>
                    <a:pt x="139" y="225"/>
                    <a:pt x="168" y="206"/>
                  </a:cubicBezTo>
                  <a:cubicBezTo>
                    <a:pt x="208" y="233"/>
                    <a:pt x="181" y="240"/>
                    <a:pt x="224" y="254"/>
                  </a:cubicBezTo>
                  <a:cubicBezTo>
                    <a:pt x="227" y="238"/>
                    <a:pt x="221" y="217"/>
                    <a:pt x="232" y="206"/>
                  </a:cubicBezTo>
                  <a:cubicBezTo>
                    <a:pt x="232" y="206"/>
                    <a:pt x="315" y="229"/>
                    <a:pt x="320" y="230"/>
                  </a:cubicBezTo>
                  <a:cubicBezTo>
                    <a:pt x="341" y="198"/>
                    <a:pt x="331" y="186"/>
                    <a:pt x="368" y="174"/>
                  </a:cubicBezTo>
                  <a:cubicBezTo>
                    <a:pt x="373" y="166"/>
                    <a:pt x="376" y="156"/>
                    <a:pt x="384" y="150"/>
                  </a:cubicBezTo>
                  <a:cubicBezTo>
                    <a:pt x="391" y="145"/>
                    <a:pt x="403" y="149"/>
                    <a:pt x="408" y="142"/>
                  </a:cubicBezTo>
                  <a:cubicBezTo>
                    <a:pt x="415" y="133"/>
                    <a:pt x="408" y="117"/>
                    <a:pt x="416" y="110"/>
                  </a:cubicBezTo>
                  <a:cubicBezTo>
                    <a:pt x="429" y="99"/>
                    <a:pt x="448" y="99"/>
                    <a:pt x="464" y="94"/>
                  </a:cubicBezTo>
                  <a:cubicBezTo>
                    <a:pt x="499" y="82"/>
                    <a:pt x="530" y="74"/>
                    <a:pt x="560" y="54"/>
                  </a:cubicBezTo>
                  <a:cubicBezTo>
                    <a:pt x="563" y="44"/>
                    <a:pt x="570" y="8"/>
                    <a:pt x="592" y="14"/>
                  </a:cubicBezTo>
                  <a:cubicBezTo>
                    <a:pt x="600" y="16"/>
                    <a:pt x="595" y="31"/>
                    <a:pt x="600" y="38"/>
                  </a:cubicBezTo>
                  <a:cubicBezTo>
                    <a:pt x="619" y="61"/>
                    <a:pt x="655" y="58"/>
                    <a:pt x="680" y="62"/>
                  </a:cubicBezTo>
                  <a:cubicBezTo>
                    <a:pt x="737" y="43"/>
                    <a:pt x="719" y="60"/>
                    <a:pt x="744" y="22"/>
                  </a:cubicBezTo>
                  <a:cubicBezTo>
                    <a:pt x="766" y="26"/>
                    <a:pt x="792" y="22"/>
                    <a:pt x="808" y="38"/>
                  </a:cubicBezTo>
                  <a:cubicBezTo>
                    <a:pt x="814" y="44"/>
                    <a:pt x="811" y="55"/>
                    <a:pt x="816" y="62"/>
                  </a:cubicBezTo>
                  <a:cubicBezTo>
                    <a:pt x="822" y="70"/>
                    <a:pt x="832" y="73"/>
                    <a:pt x="840" y="78"/>
                  </a:cubicBezTo>
                  <a:cubicBezTo>
                    <a:pt x="866" y="39"/>
                    <a:pt x="880" y="38"/>
                    <a:pt x="928" y="30"/>
                  </a:cubicBezTo>
                  <a:cubicBezTo>
                    <a:pt x="940" y="22"/>
                    <a:pt x="967" y="0"/>
                    <a:pt x="984" y="6"/>
                  </a:cubicBezTo>
                  <a:cubicBezTo>
                    <a:pt x="993" y="9"/>
                    <a:pt x="991" y="26"/>
                    <a:pt x="1000" y="30"/>
                  </a:cubicBezTo>
                  <a:cubicBezTo>
                    <a:pt x="1074" y="63"/>
                    <a:pt x="1044" y="14"/>
                    <a:pt x="1064" y="54"/>
                  </a:cubicBezTo>
                </a:path>
              </a:pathLst>
            </a:custGeom>
            <a:noFill/>
            <a:ln w="28575" cap="flat" cmpd="sng">
              <a:solidFill>
                <a:srgbClr val="FF79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</p:grpSp>
      <p:grpSp>
        <p:nvGrpSpPr>
          <p:cNvPr id="105" name="Group 143">
            <a:extLst>
              <a:ext uri="{FF2B5EF4-FFF2-40B4-BE49-F238E27FC236}">
                <a16:creationId xmlns:a16="http://schemas.microsoft.com/office/drawing/2014/main" id="{E3DBCEC0-CC95-4FD5-AD36-68B5171BB7F7}"/>
              </a:ext>
            </a:extLst>
          </p:cNvPr>
          <p:cNvGrpSpPr>
            <a:grpSpLocks/>
          </p:cNvGrpSpPr>
          <p:nvPr/>
        </p:nvGrpSpPr>
        <p:grpSpPr bwMode="auto">
          <a:xfrm>
            <a:off x="7528644" y="1604924"/>
            <a:ext cx="4073525" cy="4860925"/>
            <a:chOff x="4721225" y="943200"/>
            <a:chExt cx="4073525" cy="4860700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1E72C9A2-2942-48A8-814E-9478384DDF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1225" y="943200"/>
              <a:ext cx="4073525" cy="4860700"/>
              <a:chOff x="4721225" y="942538"/>
              <a:chExt cx="4073526" cy="4861362"/>
            </a:xfrm>
          </p:grpSpPr>
          <p:sp>
            <p:nvSpPr>
              <p:cNvPr id="109" name="Rectangle 43">
                <a:extLst>
                  <a:ext uri="{FF2B5EF4-FFF2-40B4-BE49-F238E27FC236}">
                    <a16:creationId xmlns:a16="http://schemas.microsoft.com/office/drawing/2014/main" id="{B57820AD-78A3-4F1D-81BA-5AC5ADEF1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1950" y="2349500"/>
                <a:ext cx="1152525" cy="2016125"/>
              </a:xfrm>
              <a:prstGeom prst="rect">
                <a:avLst/>
              </a:prstGeom>
              <a:solidFill>
                <a:srgbClr val="CCFFCC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endParaRPr lang="nb-NO" altLang="nb-NO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Line 44">
                <a:extLst>
                  <a:ext uri="{FF2B5EF4-FFF2-40B4-BE49-F238E27FC236}">
                    <a16:creationId xmlns:a16="http://schemas.microsoft.com/office/drawing/2014/main" id="{E82D7938-D610-4757-A4AA-3861674C2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1225" y="2781300"/>
                <a:ext cx="720725" cy="0"/>
              </a:xfrm>
              <a:prstGeom prst="line">
                <a:avLst/>
              </a:prstGeom>
              <a:noFill/>
              <a:ln w="28575">
                <a:solidFill>
                  <a:srgbClr val="FF7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11" name="Line 45">
                <a:extLst>
                  <a:ext uri="{FF2B5EF4-FFF2-40B4-BE49-F238E27FC236}">
                    <a16:creationId xmlns:a16="http://schemas.microsoft.com/office/drawing/2014/main" id="{3F54F449-18BB-4064-A2F4-6CE23FEB45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2813" y="2997200"/>
                <a:ext cx="720725" cy="0"/>
              </a:xfrm>
              <a:prstGeom prst="line">
                <a:avLst/>
              </a:prstGeom>
              <a:noFill/>
              <a:ln w="28575">
                <a:solidFill>
                  <a:srgbClr val="FF7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12" name="Line 46">
                <a:extLst>
                  <a:ext uri="{FF2B5EF4-FFF2-40B4-BE49-F238E27FC236}">
                    <a16:creationId xmlns:a16="http://schemas.microsoft.com/office/drawing/2014/main" id="{BE459D98-A9C5-4702-8CD4-3BE9F7583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1225" y="3213100"/>
                <a:ext cx="720725" cy="0"/>
              </a:xfrm>
              <a:prstGeom prst="line">
                <a:avLst/>
              </a:prstGeom>
              <a:noFill/>
              <a:ln w="28575">
                <a:solidFill>
                  <a:srgbClr val="FF7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13" name="Line 47">
                <a:extLst>
                  <a:ext uri="{FF2B5EF4-FFF2-40B4-BE49-F238E27FC236}">
                    <a16:creationId xmlns:a16="http://schemas.microsoft.com/office/drawing/2014/main" id="{4F80F829-E62F-4282-A240-BE4C24907B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2813" y="3429000"/>
                <a:ext cx="720725" cy="0"/>
              </a:xfrm>
              <a:prstGeom prst="line">
                <a:avLst/>
              </a:prstGeom>
              <a:noFill/>
              <a:ln w="28575">
                <a:solidFill>
                  <a:srgbClr val="FF7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14" name="Line 48">
                <a:extLst>
                  <a:ext uri="{FF2B5EF4-FFF2-40B4-BE49-F238E27FC236}">
                    <a16:creationId xmlns:a16="http://schemas.microsoft.com/office/drawing/2014/main" id="{DCDD652D-FD12-4A62-B830-AA479B3D7B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1225" y="3644900"/>
                <a:ext cx="720725" cy="0"/>
              </a:xfrm>
              <a:prstGeom prst="line">
                <a:avLst/>
              </a:prstGeom>
              <a:noFill/>
              <a:ln w="28575">
                <a:solidFill>
                  <a:srgbClr val="FF7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15" name="Line 49">
                <a:extLst>
                  <a:ext uri="{FF2B5EF4-FFF2-40B4-BE49-F238E27FC236}">
                    <a16:creationId xmlns:a16="http://schemas.microsoft.com/office/drawing/2014/main" id="{83AA3D29-7268-429D-85EA-9DB2CA6727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2813" y="3860800"/>
                <a:ext cx="720725" cy="0"/>
              </a:xfrm>
              <a:prstGeom prst="line">
                <a:avLst/>
              </a:prstGeom>
              <a:noFill/>
              <a:ln w="28575">
                <a:solidFill>
                  <a:srgbClr val="FF7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16" name="Line 50">
                <a:extLst>
                  <a:ext uri="{FF2B5EF4-FFF2-40B4-BE49-F238E27FC236}">
                    <a16:creationId xmlns:a16="http://schemas.microsoft.com/office/drawing/2014/main" id="{A79A02DD-ED88-4360-A210-40D56FF1FD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86413" y="1773238"/>
                <a:ext cx="0" cy="5746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17" name="Line 51">
                <a:extLst>
                  <a:ext uri="{FF2B5EF4-FFF2-40B4-BE49-F238E27FC236}">
                    <a16:creationId xmlns:a16="http://schemas.microsoft.com/office/drawing/2014/main" id="{BE7B8E07-C3BC-4BAD-B5EC-346532DB9D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2313" y="1774825"/>
                <a:ext cx="0" cy="5746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18" name="Line 52">
                <a:extLst>
                  <a:ext uri="{FF2B5EF4-FFF2-40B4-BE49-F238E27FC236}">
                    <a16:creationId xmlns:a16="http://schemas.microsoft.com/office/drawing/2014/main" id="{9832326B-AD11-4D8F-BB95-12D310591D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18213" y="1771650"/>
                <a:ext cx="0" cy="5746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19" name="Line 53">
                <a:extLst>
                  <a:ext uri="{FF2B5EF4-FFF2-40B4-BE49-F238E27FC236}">
                    <a16:creationId xmlns:a16="http://schemas.microsoft.com/office/drawing/2014/main" id="{0A2039A8-1970-414D-B9C8-9FA612AC5B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34113" y="1773238"/>
                <a:ext cx="0" cy="5746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20" name="Line 54">
                <a:extLst>
                  <a:ext uri="{FF2B5EF4-FFF2-40B4-BE49-F238E27FC236}">
                    <a16:creationId xmlns:a16="http://schemas.microsoft.com/office/drawing/2014/main" id="{86C67B1C-B44E-4F4E-AC41-4CA2962772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50013" y="1773238"/>
                <a:ext cx="0" cy="5746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21" name="Line 55">
                <a:extLst>
                  <a:ext uri="{FF2B5EF4-FFF2-40B4-BE49-F238E27FC236}">
                    <a16:creationId xmlns:a16="http://schemas.microsoft.com/office/drawing/2014/main" id="{A6C570AD-81AF-4A5A-B8A7-9BDAC36455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92888" y="2885228"/>
                <a:ext cx="1363663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22" name="Line 56">
                <a:extLst>
                  <a:ext uri="{FF2B5EF4-FFF2-40B4-BE49-F238E27FC236}">
                    <a16:creationId xmlns:a16="http://schemas.microsoft.com/office/drawing/2014/main" id="{63C6953B-8515-4F0B-AD70-91915538F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02413" y="3140075"/>
                <a:ext cx="720725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23" name="Line 57">
                <a:extLst>
                  <a:ext uri="{FF2B5EF4-FFF2-40B4-BE49-F238E27FC236}">
                    <a16:creationId xmlns:a16="http://schemas.microsoft.com/office/drawing/2014/main" id="{5643416F-BB4C-4F3A-909D-D0F782D3E6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94475" y="3644900"/>
                <a:ext cx="85725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24" name="Text Box 58">
                <a:extLst>
                  <a:ext uri="{FF2B5EF4-FFF2-40B4-BE49-F238E27FC236}">
                    <a16:creationId xmlns:a16="http://schemas.microsoft.com/office/drawing/2014/main" id="{29502390-3EC1-48FD-856C-F3A6F30259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30750" y="2349500"/>
                <a:ext cx="607859" cy="369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FF7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nb-NO">
                    <a:solidFill>
                      <a:srgbClr val="FF7900"/>
                    </a:solidFill>
                  </a:rPr>
                  <a:t>PVs</a:t>
                </a:r>
                <a:endParaRPr lang="nb-NO" altLang="nb-NO">
                  <a:solidFill>
                    <a:srgbClr val="FF7900"/>
                  </a:solidFill>
                </a:endParaRPr>
              </a:p>
            </p:txBody>
          </p:sp>
          <p:sp>
            <p:nvSpPr>
              <p:cNvPr id="125" name="Text Box 59">
                <a:extLst>
                  <a:ext uri="{FF2B5EF4-FFF2-40B4-BE49-F238E27FC236}">
                    <a16:creationId xmlns:a16="http://schemas.microsoft.com/office/drawing/2014/main" id="{F113DF26-DB6B-412A-A253-675071A9F8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02413" y="2490752"/>
                <a:ext cx="646331" cy="369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nb-NO">
                    <a:solidFill>
                      <a:srgbClr val="0000FF"/>
                    </a:solidFill>
                  </a:rPr>
                  <a:t>COs</a:t>
                </a:r>
                <a:endParaRPr lang="nb-NO" altLang="nb-NO">
                  <a:solidFill>
                    <a:srgbClr val="0000FF"/>
                  </a:solidFill>
                </a:endParaRPr>
              </a:p>
            </p:txBody>
          </p:sp>
          <p:sp>
            <p:nvSpPr>
              <p:cNvPr id="126" name="Text Box 60">
                <a:extLst>
                  <a:ext uri="{FF2B5EF4-FFF2-40B4-BE49-F238E27FC236}">
                    <a16:creationId xmlns:a16="http://schemas.microsoft.com/office/drawing/2014/main" id="{DB19441C-E7EB-4F65-89C7-C000580D19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2289" y="1324399"/>
                <a:ext cx="1723549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nb-NO">
                    <a:solidFill>
                      <a:schemeClr val="tx1"/>
                    </a:solidFill>
                  </a:rPr>
                  <a:t>SPs and Limits</a:t>
                </a:r>
                <a:endParaRPr lang="nb-NO" altLang="nb-NO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7" name="Group 61">
                <a:extLst>
                  <a:ext uri="{FF2B5EF4-FFF2-40B4-BE49-F238E27FC236}">
                    <a16:creationId xmlns:a16="http://schemas.microsoft.com/office/drawing/2014/main" id="{239B1465-B666-4899-8334-BDBA7AB601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21988" y="2913221"/>
                <a:ext cx="477838" cy="358775"/>
                <a:chOff x="1218" y="2977"/>
                <a:chExt cx="417" cy="424"/>
              </a:xfrm>
            </p:grpSpPr>
            <p:sp>
              <p:nvSpPr>
                <p:cNvPr id="165" name="AutoShape 62">
                  <a:extLst>
                    <a:ext uri="{FF2B5EF4-FFF2-40B4-BE49-F238E27FC236}">
                      <a16:creationId xmlns:a16="http://schemas.microsoft.com/office/drawing/2014/main" id="{F61AE221-FB2A-41E3-BCCD-8CD96CD502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1317" y="3083"/>
                  <a:ext cx="219" cy="417"/>
                </a:xfrm>
                <a:prstGeom prst="flowChartCollat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−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−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Aft>
                      <a:spcPct val="0"/>
                    </a:spcAft>
                    <a:buClrTx/>
                    <a:buFontTx/>
                    <a:buNone/>
                  </a:pPr>
                  <a:endParaRPr lang="nb-NO" altLang="nb-NO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6" name="Line 63">
                  <a:extLst>
                    <a:ext uri="{FF2B5EF4-FFF2-40B4-BE49-F238E27FC236}">
                      <a16:creationId xmlns:a16="http://schemas.microsoft.com/office/drawing/2014/main" id="{86406F83-80C8-49BD-AF09-2C029C2F95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29" y="3067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  <p:sp>
              <p:nvSpPr>
                <p:cNvPr id="167" name="Line 64">
                  <a:extLst>
                    <a:ext uri="{FF2B5EF4-FFF2-40B4-BE49-F238E27FC236}">
                      <a16:creationId xmlns:a16="http://schemas.microsoft.com/office/drawing/2014/main" id="{4CF5A03D-B519-484C-8DDD-40BFB4C58A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7" y="3067"/>
                  <a:ext cx="3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  <p:sp>
              <p:nvSpPr>
                <p:cNvPr id="168" name="Freeform 209">
                  <a:extLst>
                    <a:ext uri="{FF2B5EF4-FFF2-40B4-BE49-F238E27FC236}">
                      <a16:creationId xmlns:a16="http://schemas.microsoft.com/office/drawing/2014/main" id="{CFFDDDDB-3D2B-4D5C-8AD2-CCD193F8D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7" y="2977"/>
                  <a:ext cx="363" cy="90"/>
                </a:xfrm>
                <a:custGeom>
                  <a:avLst/>
                  <a:gdLst>
                    <a:gd name="T0" fmla="*/ 0 w 363"/>
                    <a:gd name="T1" fmla="*/ 90 h 90"/>
                    <a:gd name="T2" fmla="*/ 182 w 363"/>
                    <a:gd name="T3" fmla="*/ 0 h 90"/>
                    <a:gd name="T4" fmla="*/ 363 w 363"/>
                    <a:gd name="T5" fmla="*/ 90 h 9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3" h="90">
                      <a:moveTo>
                        <a:pt x="0" y="90"/>
                      </a:moveTo>
                      <a:cubicBezTo>
                        <a:pt x="61" y="45"/>
                        <a:pt x="122" y="0"/>
                        <a:pt x="182" y="0"/>
                      </a:cubicBezTo>
                      <a:cubicBezTo>
                        <a:pt x="242" y="0"/>
                        <a:pt x="333" y="75"/>
                        <a:pt x="363" y="9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8" name="Group 66">
                <a:extLst>
                  <a:ext uri="{FF2B5EF4-FFF2-40B4-BE49-F238E27FC236}">
                    <a16:creationId xmlns:a16="http://schemas.microsoft.com/office/drawing/2014/main" id="{1D04E6D1-98B1-43A8-BB51-399FFAF75E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00788" y="4221163"/>
                <a:ext cx="2493963" cy="1582737"/>
                <a:chOff x="3969" y="2659"/>
                <a:chExt cx="1571" cy="997"/>
              </a:xfrm>
            </p:grpSpPr>
            <p:sp>
              <p:nvSpPr>
                <p:cNvPr id="153" name="Rectangle 67">
                  <a:extLst>
                    <a:ext uri="{FF2B5EF4-FFF2-40B4-BE49-F238E27FC236}">
                      <a16:creationId xmlns:a16="http://schemas.microsoft.com/office/drawing/2014/main" id="{84505E83-707B-4BD8-84DA-41D65537FF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3" y="3021"/>
                  <a:ext cx="544" cy="635"/>
                </a:xfrm>
                <a:prstGeom prst="rect">
                  <a:avLst/>
                </a:prstGeom>
                <a:solidFill>
                  <a:srgbClr val="FFFF99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−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−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nb-NO">
                      <a:solidFill>
                        <a:schemeClr val="tx1"/>
                      </a:solidFill>
                    </a:rPr>
                    <a:t>PID</a:t>
                  </a:r>
                  <a:endParaRPr lang="nb-NO" altLang="nb-NO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Line 68">
                  <a:extLst>
                    <a:ext uri="{FF2B5EF4-FFF2-40B4-BE49-F238E27FC236}">
                      <a16:creationId xmlns:a16="http://schemas.microsoft.com/office/drawing/2014/main" id="{68EB400C-BD7A-4096-A446-8B7CE5B5A8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69" y="3339"/>
                  <a:ext cx="454" cy="0"/>
                </a:xfrm>
                <a:prstGeom prst="line">
                  <a:avLst/>
                </a:prstGeom>
                <a:noFill/>
                <a:ln w="28575">
                  <a:solidFill>
                    <a:srgbClr val="FF79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  <p:sp>
              <p:nvSpPr>
                <p:cNvPr id="155" name="Line 69">
                  <a:extLst>
                    <a:ext uri="{FF2B5EF4-FFF2-40B4-BE49-F238E27FC236}">
                      <a16:creationId xmlns:a16="http://schemas.microsoft.com/office/drawing/2014/main" id="{CC095D31-6D74-4F33-8BB0-09664D261C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68" y="3339"/>
                  <a:ext cx="408" cy="0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  <p:sp>
              <p:nvSpPr>
                <p:cNvPr id="156" name="Line 70">
                  <a:extLst>
                    <a:ext uri="{FF2B5EF4-FFF2-40B4-BE49-F238E27FC236}">
                      <a16:creationId xmlns:a16="http://schemas.microsoft.com/office/drawing/2014/main" id="{D3537961-5FB7-4337-BC52-78FBB1FBEB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95" y="2659"/>
                  <a:ext cx="0" cy="36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  <p:sp>
              <p:nvSpPr>
                <p:cNvPr id="157" name="Text Box 71">
                  <a:extLst>
                    <a:ext uri="{FF2B5EF4-FFF2-40B4-BE49-F238E27FC236}">
                      <a16:creationId xmlns:a16="http://schemas.microsoft.com/office/drawing/2014/main" id="{9CD58293-FD5B-48D3-9CE8-12AF61402BA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3065"/>
                  <a:ext cx="308" cy="2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−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−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nb-NO">
                      <a:solidFill>
                        <a:srgbClr val="FF7900"/>
                      </a:solidFill>
                    </a:rPr>
                    <a:t>PV</a:t>
                  </a:r>
                  <a:endParaRPr lang="nb-NO" altLang="nb-NO">
                    <a:solidFill>
                      <a:srgbClr val="FF7900"/>
                    </a:solidFill>
                  </a:endParaRPr>
                </a:p>
              </p:txBody>
            </p:sp>
            <p:sp>
              <p:nvSpPr>
                <p:cNvPr id="158" name="Text Box 72">
                  <a:extLst>
                    <a:ext uri="{FF2B5EF4-FFF2-40B4-BE49-F238E27FC236}">
                      <a16:creationId xmlns:a16="http://schemas.microsoft.com/office/drawing/2014/main" id="{839C9468-93BF-4118-8E39-B18BD73744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95" y="2683"/>
                  <a:ext cx="308" cy="2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−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−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nb-NO">
                      <a:solidFill>
                        <a:schemeClr val="tx1"/>
                      </a:solidFill>
                    </a:rPr>
                    <a:t>SP</a:t>
                  </a:r>
                  <a:endParaRPr lang="nb-NO" altLang="nb-NO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9" name="Text Box 73">
                  <a:extLst>
                    <a:ext uri="{FF2B5EF4-FFF2-40B4-BE49-F238E27FC236}">
                      <a16:creationId xmlns:a16="http://schemas.microsoft.com/office/drawing/2014/main" id="{795B12E7-5A1C-4E55-9D07-A498778493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58" y="3067"/>
                  <a:ext cx="334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−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−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nb-NO">
                      <a:solidFill>
                        <a:srgbClr val="0000FF"/>
                      </a:solidFill>
                    </a:rPr>
                    <a:t>CO</a:t>
                  </a:r>
                  <a:endParaRPr lang="nb-NO" altLang="nb-NO">
                    <a:solidFill>
                      <a:srgbClr val="0000FF"/>
                    </a:solidFill>
                  </a:endParaRPr>
                </a:p>
              </p:txBody>
            </p:sp>
            <p:grpSp>
              <p:nvGrpSpPr>
                <p:cNvPr id="160" name="Group 74">
                  <a:extLst>
                    <a:ext uri="{FF2B5EF4-FFF2-40B4-BE49-F238E27FC236}">
                      <a16:creationId xmlns:a16="http://schemas.microsoft.com/office/drawing/2014/main" id="{886299A9-EDB6-4759-95C1-F82A58A61B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39" y="3340"/>
                  <a:ext cx="301" cy="226"/>
                  <a:chOff x="1218" y="2977"/>
                  <a:chExt cx="417" cy="424"/>
                </a:xfrm>
              </p:grpSpPr>
              <p:sp>
                <p:nvSpPr>
                  <p:cNvPr id="161" name="AutoShape 75">
                    <a:extLst>
                      <a:ext uri="{FF2B5EF4-FFF2-40B4-BE49-F238E27FC236}">
                        <a16:creationId xmlns:a16="http://schemas.microsoft.com/office/drawing/2014/main" id="{87DE0BD9-4DD6-432A-8152-21BF7B1F76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317" y="3083"/>
                    <a:ext cx="219" cy="417"/>
                  </a:xfrm>
                  <a:prstGeom prst="flowChartCollat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110000"/>
                      </a:lnSpc>
                      <a:spcAft>
                        <a:spcPct val="40000"/>
                      </a:spcAft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spcAft>
                        <a:spcPct val="40000"/>
                      </a:spcAft>
                      <a:buClr>
                        <a:schemeClr val="tx2"/>
                      </a:buClr>
                      <a:buFont typeface="Arial" panose="020B0604020202020204" pitchFamily="34" charset="0"/>
                      <a:buChar char="−"/>
                      <a:defRPr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spcAft>
                        <a:spcPct val="40000"/>
                      </a:spcAft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lnSpc>
                        <a:spcPct val="110000"/>
                      </a:lnSpc>
                      <a:spcAft>
                        <a:spcPct val="40000"/>
                      </a:spcAft>
                      <a:buClr>
                        <a:schemeClr val="tx2"/>
                      </a:buClr>
                      <a:buFont typeface="Arial" panose="020B0604020202020204" pitchFamily="34" charset="0"/>
                      <a:buChar char="−"/>
                      <a:defRPr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spcAft>
                        <a:spcPct val="40000"/>
                      </a:spcAft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40000"/>
                      </a:spcAft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40000"/>
                      </a:spcAft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40000"/>
                      </a:spcAft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40000"/>
                      </a:spcAft>
                      <a:buClr>
                        <a:schemeClr val="tx2"/>
                      </a:buClr>
                      <a:buFont typeface="Arial" panose="020B0604020202020204" pitchFamily="34" charset="0"/>
                      <a:buChar char="•"/>
                      <a:defRPr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Aft>
                        <a:spcPct val="0"/>
                      </a:spcAft>
                      <a:buClrTx/>
                      <a:buFontTx/>
                      <a:buNone/>
                    </a:pPr>
                    <a:endParaRPr lang="nb-NO" altLang="nb-NO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2" name="Line 76">
                    <a:extLst>
                      <a:ext uri="{FF2B5EF4-FFF2-40B4-BE49-F238E27FC236}">
                        <a16:creationId xmlns:a16="http://schemas.microsoft.com/office/drawing/2014/main" id="{5333573E-2F0E-4589-B805-62F63E5036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9" y="3067"/>
                    <a:ext cx="0" cy="22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163" name="Line 77">
                    <a:extLst>
                      <a:ext uri="{FF2B5EF4-FFF2-40B4-BE49-F238E27FC236}">
                        <a16:creationId xmlns:a16="http://schemas.microsoft.com/office/drawing/2014/main" id="{71FFD649-6617-4BD0-A95D-F76CCF4563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47" y="3067"/>
                    <a:ext cx="36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164" name="Freeform 78">
                    <a:extLst>
                      <a:ext uri="{FF2B5EF4-FFF2-40B4-BE49-F238E27FC236}">
                        <a16:creationId xmlns:a16="http://schemas.microsoft.com/office/drawing/2014/main" id="{2FA21C6E-6C4F-4495-8227-BCC5895829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47" y="2977"/>
                    <a:ext cx="363" cy="90"/>
                  </a:xfrm>
                  <a:custGeom>
                    <a:avLst/>
                    <a:gdLst>
                      <a:gd name="T0" fmla="*/ 0 w 363"/>
                      <a:gd name="T1" fmla="*/ 90 h 90"/>
                      <a:gd name="T2" fmla="*/ 182 w 363"/>
                      <a:gd name="T3" fmla="*/ 0 h 90"/>
                      <a:gd name="T4" fmla="*/ 363 w 363"/>
                      <a:gd name="T5" fmla="*/ 90 h 9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3" h="90">
                        <a:moveTo>
                          <a:pt x="0" y="90"/>
                        </a:moveTo>
                        <a:cubicBezTo>
                          <a:pt x="61" y="45"/>
                          <a:pt x="122" y="0"/>
                          <a:pt x="182" y="0"/>
                        </a:cubicBezTo>
                        <a:cubicBezTo>
                          <a:pt x="242" y="0"/>
                          <a:pt x="333" y="75"/>
                          <a:pt x="363" y="9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29" name="Line 79">
                <a:extLst>
                  <a:ext uri="{FF2B5EF4-FFF2-40B4-BE49-F238E27FC236}">
                    <a16:creationId xmlns:a16="http://schemas.microsoft.com/office/drawing/2014/main" id="{6AA3CBB2-69CD-43B5-B23F-49DDFCA6ED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51725" y="3644900"/>
                <a:ext cx="0" cy="64770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grpSp>
            <p:nvGrpSpPr>
              <p:cNvPr id="130" name="Group 80">
                <a:extLst>
                  <a:ext uri="{FF2B5EF4-FFF2-40B4-BE49-F238E27FC236}">
                    <a16:creationId xmlns:a16="http://schemas.microsoft.com/office/drawing/2014/main" id="{DDC7ED64-DABF-40FB-8CEA-6025B52F1B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37870" y="1916125"/>
                <a:ext cx="1727200" cy="415925"/>
                <a:chOff x="1338" y="1071"/>
                <a:chExt cx="1088" cy="262"/>
              </a:xfrm>
            </p:grpSpPr>
            <p:sp>
              <p:nvSpPr>
                <p:cNvPr id="149" name="Line 81">
                  <a:extLst>
                    <a:ext uri="{FF2B5EF4-FFF2-40B4-BE49-F238E27FC236}">
                      <a16:creationId xmlns:a16="http://schemas.microsoft.com/office/drawing/2014/main" id="{A3F3BB3B-CD46-40AC-BE7B-A597153769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55" y="1116"/>
                  <a:ext cx="77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  <p:sp>
              <p:nvSpPr>
                <p:cNvPr id="150" name="Line 82">
                  <a:extLst>
                    <a:ext uri="{FF2B5EF4-FFF2-40B4-BE49-F238E27FC236}">
                      <a16:creationId xmlns:a16="http://schemas.microsoft.com/office/drawing/2014/main" id="{620A1CC5-96F9-49CC-A2A0-61803183F9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55" y="1116"/>
                  <a:ext cx="0" cy="18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  <p:sp>
              <p:nvSpPr>
                <p:cNvPr id="151" name="Line 83">
                  <a:extLst>
                    <a:ext uri="{FF2B5EF4-FFF2-40B4-BE49-F238E27FC236}">
                      <a16:creationId xmlns:a16="http://schemas.microsoft.com/office/drawing/2014/main" id="{1EE11EE6-4E24-4D92-BC44-CAD85FAA4D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38" y="1297"/>
                  <a:ext cx="31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  <p:sp>
              <p:nvSpPr>
                <p:cNvPr id="152" name="Freeform 84">
                  <a:extLst>
                    <a:ext uri="{FF2B5EF4-FFF2-40B4-BE49-F238E27FC236}">
                      <a16:creationId xmlns:a16="http://schemas.microsoft.com/office/drawing/2014/main" id="{339D7362-6805-4D9C-A45B-BFDE79F68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1071"/>
                  <a:ext cx="1074" cy="262"/>
                </a:xfrm>
                <a:custGeom>
                  <a:avLst/>
                  <a:gdLst>
                    <a:gd name="T0" fmla="*/ 0 w 1074"/>
                    <a:gd name="T1" fmla="*/ 230 h 262"/>
                    <a:gd name="T2" fmla="*/ 48 w 1074"/>
                    <a:gd name="T3" fmla="*/ 166 h 262"/>
                    <a:gd name="T4" fmla="*/ 112 w 1074"/>
                    <a:gd name="T5" fmla="*/ 262 h 262"/>
                    <a:gd name="T6" fmla="*/ 168 w 1074"/>
                    <a:gd name="T7" fmla="*/ 206 h 262"/>
                    <a:gd name="T8" fmla="*/ 224 w 1074"/>
                    <a:gd name="T9" fmla="*/ 254 h 262"/>
                    <a:gd name="T10" fmla="*/ 232 w 1074"/>
                    <a:gd name="T11" fmla="*/ 206 h 262"/>
                    <a:gd name="T12" fmla="*/ 320 w 1074"/>
                    <a:gd name="T13" fmla="*/ 230 h 262"/>
                    <a:gd name="T14" fmla="*/ 368 w 1074"/>
                    <a:gd name="T15" fmla="*/ 174 h 262"/>
                    <a:gd name="T16" fmla="*/ 384 w 1074"/>
                    <a:gd name="T17" fmla="*/ 150 h 262"/>
                    <a:gd name="T18" fmla="*/ 408 w 1074"/>
                    <a:gd name="T19" fmla="*/ 142 h 262"/>
                    <a:gd name="T20" fmla="*/ 416 w 1074"/>
                    <a:gd name="T21" fmla="*/ 110 h 262"/>
                    <a:gd name="T22" fmla="*/ 464 w 1074"/>
                    <a:gd name="T23" fmla="*/ 94 h 262"/>
                    <a:gd name="T24" fmla="*/ 560 w 1074"/>
                    <a:gd name="T25" fmla="*/ 54 h 262"/>
                    <a:gd name="T26" fmla="*/ 592 w 1074"/>
                    <a:gd name="T27" fmla="*/ 14 h 262"/>
                    <a:gd name="T28" fmla="*/ 600 w 1074"/>
                    <a:gd name="T29" fmla="*/ 38 h 262"/>
                    <a:gd name="T30" fmla="*/ 680 w 1074"/>
                    <a:gd name="T31" fmla="*/ 62 h 262"/>
                    <a:gd name="T32" fmla="*/ 744 w 1074"/>
                    <a:gd name="T33" fmla="*/ 22 h 262"/>
                    <a:gd name="T34" fmla="*/ 808 w 1074"/>
                    <a:gd name="T35" fmla="*/ 38 h 262"/>
                    <a:gd name="T36" fmla="*/ 816 w 1074"/>
                    <a:gd name="T37" fmla="*/ 62 h 262"/>
                    <a:gd name="T38" fmla="*/ 840 w 1074"/>
                    <a:gd name="T39" fmla="*/ 78 h 262"/>
                    <a:gd name="T40" fmla="*/ 928 w 1074"/>
                    <a:gd name="T41" fmla="*/ 30 h 262"/>
                    <a:gd name="T42" fmla="*/ 984 w 1074"/>
                    <a:gd name="T43" fmla="*/ 6 h 262"/>
                    <a:gd name="T44" fmla="*/ 1000 w 1074"/>
                    <a:gd name="T45" fmla="*/ 30 h 262"/>
                    <a:gd name="T46" fmla="*/ 1064 w 1074"/>
                    <a:gd name="T47" fmla="*/ 54 h 26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074" h="262">
                      <a:moveTo>
                        <a:pt x="0" y="230"/>
                      </a:moveTo>
                      <a:cubicBezTo>
                        <a:pt x="29" y="211"/>
                        <a:pt x="29" y="194"/>
                        <a:pt x="48" y="166"/>
                      </a:cubicBezTo>
                      <a:cubicBezTo>
                        <a:pt x="65" y="218"/>
                        <a:pt x="64" y="230"/>
                        <a:pt x="112" y="262"/>
                      </a:cubicBezTo>
                      <a:cubicBezTo>
                        <a:pt x="141" y="243"/>
                        <a:pt x="139" y="225"/>
                        <a:pt x="168" y="206"/>
                      </a:cubicBezTo>
                      <a:cubicBezTo>
                        <a:pt x="208" y="233"/>
                        <a:pt x="181" y="240"/>
                        <a:pt x="224" y="254"/>
                      </a:cubicBezTo>
                      <a:cubicBezTo>
                        <a:pt x="227" y="238"/>
                        <a:pt x="221" y="217"/>
                        <a:pt x="232" y="206"/>
                      </a:cubicBezTo>
                      <a:cubicBezTo>
                        <a:pt x="232" y="206"/>
                        <a:pt x="315" y="229"/>
                        <a:pt x="320" y="230"/>
                      </a:cubicBezTo>
                      <a:cubicBezTo>
                        <a:pt x="341" y="198"/>
                        <a:pt x="331" y="186"/>
                        <a:pt x="368" y="174"/>
                      </a:cubicBezTo>
                      <a:cubicBezTo>
                        <a:pt x="373" y="166"/>
                        <a:pt x="376" y="156"/>
                        <a:pt x="384" y="150"/>
                      </a:cubicBezTo>
                      <a:cubicBezTo>
                        <a:pt x="391" y="145"/>
                        <a:pt x="403" y="149"/>
                        <a:pt x="408" y="142"/>
                      </a:cubicBezTo>
                      <a:cubicBezTo>
                        <a:pt x="415" y="133"/>
                        <a:pt x="408" y="117"/>
                        <a:pt x="416" y="110"/>
                      </a:cubicBezTo>
                      <a:cubicBezTo>
                        <a:pt x="429" y="99"/>
                        <a:pt x="448" y="99"/>
                        <a:pt x="464" y="94"/>
                      </a:cubicBezTo>
                      <a:cubicBezTo>
                        <a:pt x="499" y="82"/>
                        <a:pt x="530" y="74"/>
                        <a:pt x="560" y="54"/>
                      </a:cubicBezTo>
                      <a:cubicBezTo>
                        <a:pt x="563" y="44"/>
                        <a:pt x="570" y="8"/>
                        <a:pt x="592" y="14"/>
                      </a:cubicBezTo>
                      <a:cubicBezTo>
                        <a:pt x="600" y="16"/>
                        <a:pt x="595" y="31"/>
                        <a:pt x="600" y="38"/>
                      </a:cubicBezTo>
                      <a:cubicBezTo>
                        <a:pt x="619" y="61"/>
                        <a:pt x="655" y="58"/>
                        <a:pt x="680" y="62"/>
                      </a:cubicBezTo>
                      <a:cubicBezTo>
                        <a:pt x="737" y="43"/>
                        <a:pt x="719" y="60"/>
                        <a:pt x="744" y="22"/>
                      </a:cubicBezTo>
                      <a:cubicBezTo>
                        <a:pt x="766" y="26"/>
                        <a:pt x="792" y="22"/>
                        <a:pt x="808" y="38"/>
                      </a:cubicBezTo>
                      <a:cubicBezTo>
                        <a:pt x="814" y="44"/>
                        <a:pt x="811" y="55"/>
                        <a:pt x="816" y="62"/>
                      </a:cubicBezTo>
                      <a:cubicBezTo>
                        <a:pt x="822" y="70"/>
                        <a:pt x="832" y="73"/>
                        <a:pt x="840" y="78"/>
                      </a:cubicBezTo>
                      <a:cubicBezTo>
                        <a:pt x="866" y="39"/>
                        <a:pt x="880" y="38"/>
                        <a:pt x="928" y="30"/>
                      </a:cubicBezTo>
                      <a:cubicBezTo>
                        <a:pt x="940" y="22"/>
                        <a:pt x="967" y="0"/>
                        <a:pt x="984" y="6"/>
                      </a:cubicBezTo>
                      <a:cubicBezTo>
                        <a:pt x="993" y="9"/>
                        <a:pt x="991" y="26"/>
                        <a:pt x="1000" y="30"/>
                      </a:cubicBezTo>
                      <a:cubicBezTo>
                        <a:pt x="1074" y="63"/>
                        <a:pt x="1044" y="14"/>
                        <a:pt x="1064" y="54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FF79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1" name="Group 1">
                <a:extLst>
                  <a:ext uri="{FF2B5EF4-FFF2-40B4-BE49-F238E27FC236}">
                    <a16:creationId xmlns:a16="http://schemas.microsoft.com/office/drawing/2014/main" id="{B30A8C69-C7BE-4535-A9A6-DBE5B674B4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33107" y="946627"/>
                <a:ext cx="1743075" cy="542920"/>
                <a:chOff x="6727825" y="946627"/>
                <a:chExt cx="1743075" cy="542920"/>
              </a:xfrm>
            </p:grpSpPr>
            <p:sp>
              <p:nvSpPr>
                <p:cNvPr id="146" name="Line 85">
                  <a:extLst>
                    <a:ext uri="{FF2B5EF4-FFF2-40B4-BE49-F238E27FC236}">
                      <a16:creationId xmlns:a16="http://schemas.microsoft.com/office/drawing/2014/main" id="{FFDE83D0-129D-468E-B63E-D914565144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32588" y="1205160"/>
                  <a:ext cx="17287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  <p:sp>
              <p:nvSpPr>
                <p:cNvPr id="147" name="Freeform 86">
                  <a:extLst>
                    <a:ext uri="{FF2B5EF4-FFF2-40B4-BE49-F238E27FC236}">
                      <a16:creationId xmlns:a16="http://schemas.microsoft.com/office/drawing/2014/main" id="{06EA658A-246B-412C-8138-B84ABF3C8F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7825" y="1230785"/>
                  <a:ext cx="1743075" cy="258762"/>
                </a:xfrm>
                <a:custGeom>
                  <a:avLst/>
                  <a:gdLst>
                    <a:gd name="T0" fmla="*/ 2147483646 w 1098"/>
                    <a:gd name="T1" fmla="*/ 2147483646 h 163"/>
                    <a:gd name="T2" fmla="*/ 2147483646 w 1098"/>
                    <a:gd name="T3" fmla="*/ 2147483646 h 163"/>
                    <a:gd name="T4" fmla="*/ 2147483646 w 1098"/>
                    <a:gd name="T5" fmla="*/ 2147483646 h 163"/>
                    <a:gd name="T6" fmla="*/ 2147483646 w 1098"/>
                    <a:gd name="T7" fmla="*/ 2147483646 h 163"/>
                    <a:gd name="T8" fmla="*/ 2147483646 w 1098"/>
                    <a:gd name="T9" fmla="*/ 2147483646 h 163"/>
                    <a:gd name="T10" fmla="*/ 2147483646 w 1098"/>
                    <a:gd name="T11" fmla="*/ 2147483646 h 163"/>
                    <a:gd name="T12" fmla="*/ 2147483646 w 1098"/>
                    <a:gd name="T13" fmla="*/ 2147483646 h 163"/>
                    <a:gd name="T14" fmla="*/ 2147483646 w 1098"/>
                    <a:gd name="T15" fmla="*/ 2147483646 h 163"/>
                    <a:gd name="T16" fmla="*/ 2147483646 w 1098"/>
                    <a:gd name="T17" fmla="*/ 2147483646 h 163"/>
                    <a:gd name="T18" fmla="*/ 2147483646 w 1098"/>
                    <a:gd name="T19" fmla="*/ 2147483646 h 163"/>
                    <a:gd name="T20" fmla="*/ 2147483646 w 1098"/>
                    <a:gd name="T21" fmla="*/ 2147483646 h 163"/>
                    <a:gd name="T22" fmla="*/ 2147483646 w 1098"/>
                    <a:gd name="T23" fmla="*/ 2147483646 h 163"/>
                    <a:gd name="T24" fmla="*/ 2147483646 w 1098"/>
                    <a:gd name="T25" fmla="*/ 2147483646 h 163"/>
                    <a:gd name="T26" fmla="*/ 2147483646 w 1098"/>
                    <a:gd name="T27" fmla="*/ 2147483646 h 163"/>
                    <a:gd name="T28" fmla="*/ 2147483646 w 1098"/>
                    <a:gd name="T29" fmla="*/ 2147483646 h 163"/>
                    <a:gd name="T30" fmla="*/ 2147483646 w 1098"/>
                    <a:gd name="T31" fmla="*/ 2147483646 h 163"/>
                    <a:gd name="T32" fmla="*/ 2147483646 w 1098"/>
                    <a:gd name="T33" fmla="*/ 2147483646 h 1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098" h="163">
                      <a:moveTo>
                        <a:pt x="18" y="163"/>
                      </a:moveTo>
                      <a:cubicBezTo>
                        <a:pt x="0" y="110"/>
                        <a:pt x="8" y="158"/>
                        <a:pt x="82" y="131"/>
                      </a:cubicBezTo>
                      <a:cubicBezTo>
                        <a:pt x="94" y="127"/>
                        <a:pt x="103" y="93"/>
                        <a:pt x="106" y="83"/>
                      </a:cubicBezTo>
                      <a:cubicBezTo>
                        <a:pt x="158" y="117"/>
                        <a:pt x="216" y="107"/>
                        <a:pt x="274" y="99"/>
                      </a:cubicBezTo>
                      <a:cubicBezTo>
                        <a:pt x="290" y="94"/>
                        <a:pt x="317" y="99"/>
                        <a:pt x="322" y="83"/>
                      </a:cubicBezTo>
                      <a:cubicBezTo>
                        <a:pt x="333" y="51"/>
                        <a:pt x="322" y="62"/>
                        <a:pt x="354" y="51"/>
                      </a:cubicBezTo>
                      <a:cubicBezTo>
                        <a:pt x="386" y="62"/>
                        <a:pt x="399" y="71"/>
                        <a:pt x="418" y="99"/>
                      </a:cubicBezTo>
                      <a:cubicBezTo>
                        <a:pt x="431" y="96"/>
                        <a:pt x="446" y="98"/>
                        <a:pt x="458" y="91"/>
                      </a:cubicBezTo>
                      <a:cubicBezTo>
                        <a:pt x="466" y="86"/>
                        <a:pt x="467" y="74"/>
                        <a:pt x="474" y="67"/>
                      </a:cubicBezTo>
                      <a:cubicBezTo>
                        <a:pt x="490" y="51"/>
                        <a:pt x="502" y="50"/>
                        <a:pt x="522" y="43"/>
                      </a:cubicBezTo>
                      <a:cubicBezTo>
                        <a:pt x="574" y="50"/>
                        <a:pt x="601" y="61"/>
                        <a:pt x="650" y="51"/>
                      </a:cubicBezTo>
                      <a:cubicBezTo>
                        <a:pt x="697" y="20"/>
                        <a:pt x="649" y="43"/>
                        <a:pt x="706" y="43"/>
                      </a:cubicBezTo>
                      <a:cubicBezTo>
                        <a:pt x="725" y="43"/>
                        <a:pt x="743" y="38"/>
                        <a:pt x="762" y="35"/>
                      </a:cubicBezTo>
                      <a:cubicBezTo>
                        <a:pt x="778" y="24"/>
                        <a:pt x="791" y="0"/>
                        <a:pt x="810" y="3"/>
                      </a:cubicBezTo>
                      <a:cubicBezTo>
                        <a:pt x="857" y="11"/>
                        <a:pt x="900" y="24"/>
                        <a:pt x="946" y="35"/>
                      </a:cubicBezTo>
                      <a:cubicBezTo>
                        <a:pt x="993" y="66"/>
                        <a:pt x="1001" y="58"/>
                        <a:pt x="1066" y="51"/>
                      </a:cubicBezTo>
                      <a:cubicBezTo>
                        <a:pt x="1093" y="42"/>
                        <a:pt x="1082" y="43"/>
                        <a:pt x="1098" y="43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79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  <p:sp>
              <p:nvSpPr>
                <p:cNvPr id="148" name="Text Box 87">
                  <a:extLst>
                    <a:ext uri="{FF2B5EF4-FFF2-40B4-BE49-F238E27FC236}">
                      <a16:creationId xmlns:a16="http://schemas.microsoft.com/office/drawing/2014/main" id="{69FE1A6C-2FB4-4642-A3C7-79141D4168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35825" y="946627"/>
                  <a:ext cx="1043876" cy="24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−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−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nb-NO" sz="1000" b="1">
                      <a:solidFill>
                        <a:schemeClr val="tx1"/>
                      </a:solidFill>
                    </a:rPr>
                    <a:t>High limit PV1</a:t>
                  </a:r>
                  <a:endParaRPr lang="nb-NO" altLang="nb-NO" sz="1000" b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2" name="Text Box 88">
                <a:extLst>
                  <a:ext uri="{FF2B5EF4-FFF2-40B4-BE49-F238E27FC236}">
                    <a16:creationId xmlns:a16="http://schemas.microsoft.com/office/drawing/2014/main" id="{D2CE1249-B2B8-488E-99D5-8AAFA1EDC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34970" y="2053946"/>
                <a:ext cx="1008609" cy="246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nb-NO" sz="1000" b="1">
                    <a:solidFill>
                      <a:schemeClr val="tx1"/>
                    </a:solidFill>
                  </a:rPr>
                  <a:t>Set point PV2</a:t>
                </a:r>
                <a:endParaRPr lang="nb-NO" altLang="nb-NO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Freeform 89">
                <a:extLst>
                  <a:ext uri="{FF2B5EF4-FFF2-40B4-BE49-F238E27FC236}">
                    <a16:creationId xmlns:a16="http://schemas.microsoft.com/office/drawing/2014/main" id="{00A6DA90-20CA-4F46-B361-951657C21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9877" y="3025844"/>
                <a:ext cx="593725" cy="276225"/>
              </a:xfrm>
              <a:custGeom>
                <a:avLst/>
                <a:gdLst>
                  <a:gd name="T0" fmla="*/ 0 w 632"/>
                  <a:gd name="T1" fmla="*/ 2147483646 h 280"/>
                  <a:gd name="T2" fmla="*/ 2147483646 w 632"/>
                  <a:gd name="T3" fmla="*/ 2147483646 h 280"/>
                  <a:gd name="T4" fmla="*/ 2147483646 w 632"/>
                  <a:gd name="T5" fmla="*/ 2147483646 h 280"/>
                  <a:gd name="T6" fmla="*/ 2147483646 w 632"/>
                  <a:gd name="T7" fmla="*/ 2147483646 h 280"/>
                  <a:gd name="T8" fmla="*/ 2147483646 w 632"/>
                  <a:gd name="T9" fmla="*/ 2147483646 h 280"/>
                  <a:gd name="T10" fmla="*/ 2147483646 w 632"/>
                  <a:gd name="T11" fmla="*/ 2147483646 h 280"/>
                  <a:gd name="T12" fmla="*/ 2147483646 w 632"/>
                  <a:gd name="T13" fmla="*/ 2147483646 h 280"/>
                  <a:gd name="T14" fmla="*/ 2147483646 w 632"/>
                  <a:gd name="T15" fmla="*/ 2147483646 h 280"/>
                  <a:gd name="T16" fmla="*/ 2147483646 w 632"/>
                  <a:gd name="T17" fmla="*/ 2147483646 h 2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32" h="280">
                    <a:moveTo>
                      <a:pt x="0" y="259"/>
                    </a:moveTo>
                    <a:cubicBezTo>
                      <a:pt x="62" y="268"/>
                      <a:pt x="128" y="280"/>
                      <a:pt x="184" y="243"/>
                    </a:cubicBezTo>
                    <a:cubicBezTo>
                      <a:pt x="192" y="189"/>
                      <a:pt x="189" y="175"/>
                      <a:pt x="232" y="147"/>
                    </a:cubicBezTo>
                    <a:cubicBezTo>
                      <a:pt x="237" y="139"/>
                      <a:pt x="240" y="128"/>
                      <a:pt x="248" y="123"/>
                    </a:cubicBezTo>
                    <a:cubicBezTo>
                      <a:pt x="262" y="114"/>
                      <a:pt x="296" y="107"/>
                      <a:pt x="296" y="107"/>
                    </a:cubicBezTo>
                    <a:cubicBezTo>
                      <a:pt x="301" y="99"/>
                      <a:pt x="304" y="88"/>
                      <a:pt x="312" y="83"/>
                    </a:cubicBezTo>
                    <a:cubicBezTo>
                      <a:pt x="326" y="74"/>
                      <a:pt x="360" y="67"/>
                      <a:pt x="360" y="67"/>
                    </a:cubicBezTo>
                    <a:cubicBezTo>
                      <a:pt x="382" y="0"/>
                      <a:pt x="443" y="24"/>
                      <a:pt x="512" y="19"/>
                    </a:cubicBezTo>
                    <a:cubicBezTo>
                      <a:pt x="627" y="27"/>
                      <a:pt x="587" y="27"/>
                      <a:pt x="632" y="27"/>
                    </a:cubicBezTo>
                  </a:path>
                </a:pathLst>
              </a:custGeom>
              <a:noFill/>
              <a:ln w="28575" cap="flat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5CEAAE5-D8BF-4815-994A-3B0BD16D518F}"/>
                  </a:ext>
                </a:extLst>
              </p:cNvPr>
              <p:cNvSpPr/>
              <p:nvPr/>
            </p:nvSpPr>
            <p:spPr>
              <a:xfrm>
                <a:off x="6861176" y="942538"/>
                <a:ext cx="1903413" cy="827162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nb-NO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CFA0CD62-233B-40AA-AF95-3E0AC3D7CD42}"/>
                  </a:ext>
                </a:extLst>
              </p:cNvPr>
              <p:cNvSpPr/>
              <p:nvPr/>
            </p:nvSpPr>
            <p:spPr>
              <a:xfrm>
                <a:off x="6861176" y="1855433"/>
                <a:ext cx="1898650" cy="65728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nb-NO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TextBox 3">
                <a:extLst>
                  <a:ext uri="{FF2B5EF4-FFF2-40B4-BE49-F238E27FC236}">
                    <a16:creationId xmlns:a16="http://schemas.microsoft.com/office/drawing/2014/main" id="{BC5564CB-37C5-406B-BCEE-3266959D6C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38170" y="2406385"/>
                <a:ext cx="86518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r>
                  <a:rPr lang="nb-NO" altLang="nb-NO">
                    <a:solidFill>
                      <a:schemeClr val="tx1"/>
                    </a:solidFill>
                  </a:rPr>
                  <a:t>MPC</a:t>
                </a:r>
              </a:p>
            </p:txBody>
          </p:sp>
          <p:sp>
            <p:nvSpPr>
              <p:cNvPr id="137" name="Rounded Rectangle 178">
                <a:extLst>
                  <a:ext uri="{FF2B5EF4-FFF2-40B4-BE49-F238E27FC236}">
                    <a16:creationId xmlns:a16="http://schemas.microsoft.com/office/drawing/2014/main" id="{DDD36CE9-4A21-4BA8-BFB5-DBDCC85099B4}"/>
                  </a:ext>
                </a:extLst>
              </p:cNvPr>
              <p:cNvSpPr/>
              <p:nvPr/>
            </p:nvSpPr>
            <p:spPr>
              <a:xfrm>
                <a:off x="5529263" y="2828658"/>
                <a:ext cx="927100" cy="1392363"/>
              </a:xfrm>
              <a:prstGeom prst="round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nb-NO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Freeform 89">
                <a:extLst>
                  <a:ext uri="{FF2B5EF4-FFF2-40B4-BE49-F238E27FC236}">
                    <a16:creationId xmlns:a16="http://schemas.microsoft.com/office/drawing/2014/main" id="{AEDFE1D5-6E81-49E5-91C0-0455FD00A62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659825" y="3323835"/>
                <a:ext cx="593725" cy="276225"/>
              </a:xfrm>
              <a:custGeom>
                <a:avLst/>
                <a:gdLst>
                  <a:gd name="T0" fmla="*/ 0 w 632"/>
                  <a:gd name="T1" fmla="*/ 2147483646 h 280"/>
                  <a:gd name="T2" fmla="*/ 2147483646 w 632"/>
                  <a:gd name="T3" fmla="*/ 2147483646 h 280"/>
                  <a:gd name="T4" fmla="*/ 2147483646 w 632"/>
                  <a:gd name="T5" fmla="*/ 2147483646 h 280"/>
                  <a:gd name="T6" fmla="*/ 2147483646 w 632"/>
                  <a:gd name="T7" fmla="*/ 2147483646 h 280"/>
                  <a:gd name="T8" fmla="*/ 2147483646 w 632"/>
                  <a:gd name="T9" fmla="*/ 2147483646 h 280"/>
                  <a:gd name="T10" fmla="*/ 2147483646 w 632"/>
                  <a:gd name="T11" fmla="*/ 2147483646 h 280"/>
                  <a:gd name="T12" fmla="*/ 2147483646 w 632"/>
                  <a:gd name="T13" fmla="*/ 2147483646 h 280"/>
                  <a:gd name="T14" fmla="*/ 2147483646 w 632"/>
                  <a:gd name="T15" fmla="*/ 2147483646 h 280"/>
                  <a:gd name="T16" fmla="*/ 2147483646 w 632"/>
                  <a:gd name="T17" fmla="*/ 2147483646 h 2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32" h="280">
                    <a:moveTo>
                      <a:pt x="0" y="259"/>
                    </a:moveTo>
                    <a:cubicBezTo>
                      <a:pt x="62" y="268"/>
                      <a:pt x="128" y="280"/>
                      <a:pt x="184" y="243"/>
                    </a:cubicBezTo>
                    <a:cubicBezTo>
                      <a:pt x="192" y="189"/>
                      <a:pt x="189" y="175"/>
                      <a:pt x="232" y="147"/>
                    </a:cubicBezTo>
                    <a:cubicBezTo>
                      <a:pt x="237" y="139"/>
                      <a:pt x="240" y="128"/>
                      <a:pt x="248" y="123"/>
                    </a:cubicBezTo>
                    <a:cubicBezTo>
                      <a:pt x="262" y="114"/>
                      <a:pt x="296" y="107"/>
                      <a:pt x="296" y="107"/>
                    </a:cubicBezTo>
                    <a:cubicBezTo>
                      <a:pt x="301" y="99"/>
                      <a:pt x="304" y="88"/>
                      <a:pt x="312" y="83"/>
                    </a:cubicBezTo>
                    <a:cubicBezTo>
                      <a:pt x="326" y="74"/>
                      <a:pt x="360" y="67"/>
                      <a:pt x="360" y="67"/>
                    </a:cubicBezTo>
                    <a:cubicBezTo>
                      <a:pt x="382" y="0"/>
                      <a:pt x="443" y="24"/>
                      <a:pt x="512" y="19"/>
                    </a:cubicBezTo>
                    <a:cubicBezTo>
                      <a:pt x="627" y="27"/>
                      <a:pt x="587" y="27"/>
                      <a:pt x="632" y="27"/>
                    </a:cubicBezTo>
                  </a:path>
                </a:pathLst>
              </a:custGeom>
              <a:noFill/>
              <a:ln w="28575" cap="flat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39" name="TextBox 5">
                <a:extLst>
                  <a:ext uri="{FF2B5EF4-FFF2-40B4-BE49-F238E27FC236}">
                    <a16:creationId xmlns:a16="http://schemas.microsoft.com/office/drawing/2014/main" id="{C5AFA1BC-D6BA-4C01-90E2-F7EE879485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51139" y="2775717"/>
                <a:ext cx="593725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r>
                  <a:rPr lang="nb-NO" altLang="nb-NO" sz="1100">
                    <a:solidFill>
                      <a:schemeClr val="tx1"/>
                    </a:solidFill>
                  </a:rPr>
                  <a:t>Model</a:t>
                </a:r>
              </a:p>
            </p:txBody>
          </p:sp>
          <p:sp>
            <p:nvSpPr>
              <p:cNvPr id="140" name="Freeform 89">
                <a:extLst>
                  <a:ext uri="{FF2B5EF4-FFF2-40B4-BE49-F238E27FC236}">
                    <a16:creationId xmlns:a16="http://schemas.microsoft.com/office/drawing/2014/main" id="{98C6402B-6EA1-4A19-8347-849C96DAA6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681590" y="3780452"/>
                <a:ext cx="593725" cy="235427"/>
              </a:xfrm>
              <a:custGeom>
                <a:avLst/>
                <a:gdLst>
                  <a:gd name="T0" fmla="*/ 0 w 632"/>
                  <a:gd name="T1" fmla="*/ 2147483646 h 280"/>
                  <a:gd name="T2" fmla="*/ 2147483646 w 632"/>
                  <a:gd name="T3" fmla="*/ 2147483646 h 280"/>
                  <a:gd name="T4" fmla="*/ 2147483646 w 632"/>
                  <a:gd name="T5" fmla="*/ 2147483646 h 280"/>
                  <a:gd name="T6" fmla="*/ 2147483646 w 632"/>
                  <a:gd name="T7" fmla="*/ 2147483646 h 280"/>
                  <a:gd name="T8" fmla="*/ 2147483646 w 632"/>
                  <a:gd name="T9" fmla="*/ 2147483646 h 280"/>
                  <a:gd name="T10" fmla="*/ 2147483646 w 632"/>
                  <a:gd name="T11" fmla="*/ 2147483646 h 280"/>
                  <a:gd name="T12" fmla="*/ 2147483646 w 632"/>
                  <a:gd name="T13" fmla="*/ 2147483646 h 280"/>
                  <a:gd name="T14" fmla="*/ 2147483646 w 632"/>
                  <a:gd name="T15" fmla="*/ 2147483646 h 280"/>
                  <a:gd name="T16" fmla="*/ 2147483646 w 632"/>
                  <a:gd name="T17" fmla="*/ 2147483646 h 2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32" h="280">
                    <a:moveTo>
                      <a:pt x="0" y="259"/>
                    </a:moveTo>
                    <a:cubicBezTo>
                      <a:pt x="62" y="268"/>
                      <a:pt x="128" y="280"/>
                      <a:pt x="184" y="243"/>
                    </a:cubicBezTo>
                    <a:cubicBezTo>
                      <a:pt x="192" y="189"/>
                      <a:pt x="189" y="175"/>
                      <a:pt x="232" y="147"/>
                    </a:cubicBezTo>
                    <a:cubicBezTo>
                      <a:pt x="237" y="139"/>
                      <a:pt x="240" y="128"/>
                      <a:pt x="248" y="123"/>
                    </a:cubicBezTo>
                    <a:cubicBezTo>
                      <a:pt x="262" y="114"/>
                      <a:pt x="296" y="107"/>
                      <a:pt x="296" y="107"/>
                    </a:cubicBezTo>
                    <a:cubicBezTo>
                      <a:pt x="301" y="99"/>
                      <a:pt x="304" y="88"/>
                      <a:pt x="312" y="83"/>
                    </a:cubicBezTo>
                    <a:cubicBezTo>
                      <a:pt x="326" y="74"/>
                      <a:pt x="360" y="67"/>
                      <a:pt x="360" y="67"/>
                    </a:cubicBezTo>
                    <a:cubicBezTo>
                      <a:pt x="382" y="0"/>
                      <a:pt x="443" y="24"/>
                      <a:pt x="512" y="19"/>
                    </a:cubicBezTo>
                    <a:cubicBezTo>
                      <a:pt x="627" y="27"/>
                      <a:pt x="587" y="27"/>
                      <a:pt x="632" y="27"/>
                    </a:cubicBezTo>
                  </a:path>
                </a:pathLst>
              </a:custGeom>
              <a:noFill/>
              <a:ln w="28575" cap="flat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grpSp>
            <p:nvGrpSpPr>
              <p:cNvPr id="141" name="Group 61">
                <a:extLst>
                  <a:ext uri="{FF2B5EF4-FFF2-40B4-BE49-F238E27FC236}">
                    <a16:creationId xmlns:a16="http://schemas.microsoft.com/office/drawing/2014/main" id="{CD14D6C5-A770-4D06-860F-B6357F5FBC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01061" y="3184548"/>
                <a:ext cx="477838" cy="358775"/>
                <a:chOff x="1218" y="2977"/>
                <a:chExt cx="417" cy="424"/>
              </a:xfrm>
            </p:grpSpPr>
            <p:sp>
              <p:nvSpPr>
                <p:cNvPr id="142" name="AutoShape 62">
                  <a:extLst>
                    <a:ext uri="{FF2B5EF4-FFF2-40B4-BE49-F238E27FC236}">
                      <a16:creationId xmlns:a16="http://schemas.microsoft.com/office/drawing/2014/main" id="{DC379B75-F128-4EF1-AAB0-0F1E633840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1317" y="3083"/>
                  <a:ext cx="219" cy="417"/>
                </a:xfrm>
                <a:prstGeom prst="flowChartCollat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−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−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>
                      <a:schemeClr val="tx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Aft>
                      <a:spcPct val="0"/>
                    </a:spcAft>
                    <a:buClrTx/>
                    <a:buFontTx/>
                    <a:buNone/>
                  </a:pPr>
                  <a:endParaRPr lang="nb-NO" altLang="nb-NO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Line 63">
                  <a:extLst>
                    <a:ext uri="{FF2B5EF4-FFF2-40B4-BE49-F238E27FC236}">
                      <a16:creationId xmlns:a16="http://schemas.microsoft.com/office/drawing/2014/main" id="{D9D1F93D-6EDC-42C7-B18B-E3633D8A11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29" y="3067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  <p:sp>
              <p:nvSpPr>
                <p:cNvPr id="144" name="Line 64">
                  <a:extLst>
                    <a:ext uri="{FF2B5EF4-FFF2-40B4-BE49-F238E27FC236}">
                      <a16:creationId xmlns:a16="http://schemas.microsoft.com/office/drawing/2014/main" id="{D7927FC0-6F0F-47F9-8AC6-4A4702E81C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7" y="3067"/>
                  <a:ext cx="3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  <p:sp>
              <p:nvSpPr>
                <p:cNvPr id="145" name="Freeform 65">
                  <a:extLst>
                    <a:ext uri="{FF2B5EF4-FFF2-40B4-BE49-F238E27FC236}">
                      <a16:creationId xmlns:a16="http://schemas.microsoft.com/office/drawing/2014/main" id="{BA97D855-9C30-4043-B1AC-5B92F10DC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7" y="2977"/>
                  <a:ext cx="363" cy="90"/>
                </a:xfrm>
                <a:custGeom>
                  <a:avLst/>
                  <a:gdLst>
                    <a:gd name="T0" fmla="*/ 0 w 363"/>
                    <a:gd name="T1" fmla="*/ 90 h 90"/>
                    <a:gd name="T2" fmla="*/ 182 w 363"/>
                    <a:gd name="T3" fmla="*/ 0 h 90"/>
                    <a:gd name="T4" fmla="*/ 363 w 363"/>
                    <a:gd name="T5" fmla="*/ 90 h 9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3" h="90">
                      <a:moveTo>
                        <a:pt x="0" y="90"/>
                      </a:moveTo>
                      <a:cubicBezTo>
                        <a:pt x="61" y="45"/>
                        <a:pt x="122" y="0"/>
                        <a:pt x="182" y="0"/>
                      </a:cubicBezTo>
                      <a:cubicBezTo>
                        <a:pt x="242" y="0"/>
                        <a:pt x="333" y="75"/>
                        <a:pt x="363" y="9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107" name="Line 85">
              <a:extLst>
                <a:ext uri="{FF2B5EF4-FFF2-40B4-BE49-F238E27FC236}">
                  <a16:creationId xmlns:a16="http://schemas.microsoft.com/office/drawing/2014/main" id="{C00651DB-642A-4265-A884-92C0D834B1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2775" y="1552666"/>
              <a:ext cx="17287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8" name="Text Box 87">
              <a:extLst>
                <a:ext uri="{FF2B5EF4-FFF2-40B4-BE49-F238E27FC236}">
                  <a16:creationId xmlns:a16="http://schemas.microsoft.com/office/drawing/2014/main" id="{B1C7363F-1A18-4634-AF1D-FBD2861CD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8695" y="1523841"/>
              <a:ext cx="1015021" cy="246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nb-NO" sz="1000" b="1">
                  <a:solidFill>
                    <a:schemeClr val="tx1"/>
                  </a:solidFill>
                </a:rPr>
                <a:t>Low limit PV1</a:t>
              </a:r>
              <a:endParaRPr lang="nb-NO" altLang="nb-NO" sz="10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17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New Statoil Template">
      <a:dk1>
        <a:srgbClr val="000000"/>
      </a:dk1>
      <a:lt1>
        <a:srgbClr val="FFFFFF"/>
      </a:lt1>
      <a:dk2>
        <a:srgbClr val="93001E"/>
      </a:dk2>
      <a:lt2>
        <a:srgbClr val="E0E4E7"/>
      </a:lt2>
      <a:accent1>
        <a:srgbClr val="FF0942"/>
      </a:accent1>
      <a:accent2>
        <a:srgbClr val="103445"/>
      </a:accent2>
      <a:accent3>
        <a:srgbClr val="00707A"/>
      </a:accent3>
      <a:accent4>
        <a:srgbClr val="CDEBF5"/>
      </a:accent4>
      <a:accent5>
        <a:srgbClr val="DEFAEC"/>
      </a:accent5>
      <a:accent6>
        <a:srgbClr val="FFE7D6"/>
      </a:accent6>
      <a:hlink>
        <a:srgbClr val="93001E"/>
      </a:hlink>
      <a:folHlink>
        <a:srgbClr val="93001E"/>
      </a:folHlink>
    </a:clrScheme>
    <a:fontScheme name="Equinor">
      <a:majorFont>
        <a:latin typeface="Equinor Beta Medium"/>
        <a:ea typeface=""/>
        <a:cs typeface=""/>
      </a:majorFont>
      <a:minorFont>
        <a:latin typeface="Equinor Be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quinor_PPT_Template.potx" id="{6E1DA6A6-23FA-4742-9992-BA83FA2C270C}" vid="{8B19BB45-2CC5-4CBD-8C32-327C601864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221502f-faf3-4d64-b608-15f221a1cb89">
      <UserInfo>
        <DisplayName>Erwin Bleumers</DisplayName>
        <AccountId>1923</AccountId>
        <AccountType/>
      </UserInfo>
      <UserInfo>
        <DisplayName>Lamberto Eldering</DisplayName>
        <AccountId>2074</AccountId>
        <AccountType/>
      </UserInfo>
      <UserInfo>
        <DisplayName>Stig Laksfoss</DisplayName>
        <AccountId>1886</AccountId>
        <AccountType/>
      </UserInfo>
      <UserInfo>
        <DisplayName>Philipp Korkots</DisplayName>
        <AccountId>2348</AccountId>
        <AccountType/>
      </UserInfo>
      <UserInfo>
        <DisplayName>Alex Reid</DisplayName>
        <AccountId>2352</AccountId>
        <AccountType/>
      </UserInfo>
      <UserInfo>
        <DisplayName>Antonina Stupakova</DisplayName>
        <AccountId>2353</AccountId>
        <AccountType/>
      </UserInfo>
      <UserInfo>
        <DisplayName>Denis Katkov</DisplayName>
        <AccountId>2354</AccountId>
        <AccountType/>
      </UserInfo>
      <UserInfo>
        <DisplayName>Peter Golynchik</DisplayName>
        <AccountId>2355</AccountId>
        <AccountType/>
      </UserInfo>
      <UserInfo>
        <DisplayName>Ekaterina Podboronova</DisplayName>
        <AccountId>2356</AccountId>
        <AccountType/>
      </UserInfo>
      <UserInfo>
        <DisplayName>Mikhail Karpushin</DisplayName>
        <AccountId>2357</AccountId>
        <AccountType/>
      </UserInfo>
      <UserInfo>
        <DisplayName>Alena Finogenova</DisplayName>
        <AccountId>2358</AccountId>
        <AccountType/>
      </UserInfo>
      <UserInfo>
        <DisplayName>Ana Cristina Alves Cruz</DisplayName>
        <AccountId>2570</AccountId>
        <AccountType/>
      </UserInfo>
      <UserInfo>
        <DisplayName>Paulo Magalhães</DisplayName>
        <AccountId>2614</AccountId>
        <AccountType/>
      </UserInfo>
      <UserInfo>
        <DisplayName>Chee Kian Sim</DisplayName>
        <AccountId>2652</AccountId>
        <AccountType/>
      </UserInfo>
      <UserInfo>
        <DisplayName>Eldar Sadikhzada</DisplayName>
        <AccountId>2669</AccountId>
        <AccountType/>
      </UserInfo>
      <UserInfo>
        <DisplayName>Ole Petter Bjørlykke</DisplayName>
        <AccountId>2678</AccountId>
        <AccountType/>
      </UserInfo>
      <UserInfo>
        <DisplayName>Malin Helgesen</DisplayName>
        <AccountId>2694</AccountId>
        <AccountType/>
      </UserInfo>
      <UserInfo>
        <DisplayName>Marco Verspuij</DisplayName>
        <AccountId>2934</AccountId>
        <AccountType/>
      </UserInfo>
      <UserInfo>
        <DisplayName>fg_Garantiana PMT</DisplayName>
        <AccountId>3011</AccountId>
        <AccountType/>
      </UserInfo>
      <UserInfo>
        <DisplayName>Reidun Erland</DisplayName>
        <AccountId>3073</AccountId>
        <AccountType/>
      </UserInfo>
      <UserInfo>
        <DisplayName>Tore Larsen (TL17)</DisplayName>
        <AccountId>2657</AccountId>
        <AccountType/>
      </UserInfo>
      <UserInfo>
        <DisplayName>Oddvar Høie</DisplayName>
        <AccountId>3085</AccountId>
        <AccountType/>
      </UserInfo>
      <UserInfo>
        <DisplayName>Espen Sletten Andersen</DisplayName>
        <AccountId>1454</AccountId>
        <AccountType/>
      </UserInfo>
      <UserInfo>
        <DisplayName>Cecilie Aarskog Bekkeheien</DisplayName>
        <AccountId>3170</AccountId>
        <AccountType/>
      </UserInfo>
      <UserInfo>
        <DisplayName>Odd Steve Hustad</DisplayName>
        <AccountId>2421</AccountId>
        <AccountType/>
      </UserInfo>
      <UserInfo>
        <DisplayName>Marit Hope</DisplayName>
        <AccountId>3621</AccountId>
        <AccountType/>
      </UserInfo>
      <UserInfo>
        <DisplayName>Øivind Heuer</DisplayName>
        <AccountId>3656</AccountId>
        <AccountType/>
      </UserInfo>
      <UserInfo>
        <DisplayName>Laurence Jensen</DisplayName>
        <AccountId>3643</AccountId>
        <AccountType/>
      </UserInfo>
      <UserInfo>
        <DisplayName>Ann-Margaret Johansson</DisplayName>
        <AccountId>3748</AccountId>
        <AccountType/>
      </UserInfo>
      <UserInfo>
        <DisplayName>Susanne Kvarsvik</DisplayName>
        <AccountId>3770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2C649435A1024A9022514EF7CEFAA5" ma:contentTypeVersion="10" ma:contentTypeDescription="Create a new document." ma:contentTypeScope="" ma:versionID="a7afff14a404deff54855f2545aa1453">
  <xsd:schema xmlns:xsd="http://www.w3.org/2001/XMLSchema" xmlns:xs="http://www.w3.org/2001/XMLSchema" xmlns:p="http://schemas.microsoft.com/office/2006/metadata/properties" xmlns:ns2="62e290c2-e66b-49be-996a-3f136e2045d3" xmlns:ns3="0221502f-faf3-4d64-b608-15f221a1cb89" targetNamespace="http://schemas.microsoft.com/office/2006/metadata/properties" ma:root="true" ma:fieldsID="2015cb1ea8e7907cab4f90851f88bcb0" ns2:_="" ns3:_="">
    <xsd:import namespace="62e290c2-e66b-49be-996a-3f136e2045d3"/>
    <xsd:import namespace="0221502f-faf3-4d64-b608-15f221a1cb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290c2-e66b-49be-996a-3f136e204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21502f-faf3-4d64-b608-15f221a1cb8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137926-B0E0-436D-A763-43F92BC7528F}">
  <ds:schemaRefs>
    <ds:schemaRef ds:uri="http://purl.org/dc/elements/1.1/"/>
    <ds:schemaRef ds:uri="0221502f-faf3-4d64-b608-15f221a1cb89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62e290c2-e66b-49be-996a-3f136e2045d3"/>
  </ds:schemaRefs>
</ds:datastoreItem>
</file>

<file path=customXml/itemProps2.xml><?xml version="1.0" encoding="utf-8"?>
<ds:datastoreItem xmlns:ds="http://schemas.openxmlformats.org/officeDocument/2006/customXml" ds:itemID="{585608C0-C775-44CB-9013-BA10089ABA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e290c2-e66b-49be-996a-3f136e2045d3"/>
    <ds:schemaRef ds:uri="0221502f-faf3-4d64-b608-15f221a1cb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0194FF-C2E8-4A85-9664-47D000E7A5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1459</Words>
  <Application>Microsoft Office PowerPoint</Application>
  <PresentationFormat>Widescreen</PresentationFormat>
  <Paragraphs>242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Equinor Beta</vt:lpstr>
      <vt:lpstr>MS PGothic</vt:lpstr>
      <vt:lpstr>Verdana</vt:lpstr>
      <vt:lpstr>Arial</vt:lpstr>
      <vt:lpstr>Wingdings</vt:lpstr>
      <vt:lpstr>Calibri</vt:lpstr>
      <vt:lpstr>Equinor Beta Light</vt:lpstr>
      <vt:lpstr>Equinor Beta Medium</vt:lpstr>
      <vt:lpstr>Office-tema</vt:lpstr>
      <vt:lpstr>Increased offshore oil and gas production with automatic control in Equinor</vt:lpstr>
      <vt:lpstr>Content</vt:lpstr>
      <vt:lpstr>Equinor – who we are?</vt:lpstr>
      <vt:lpstr>PowerPoint Presentation</vt:lpstr>
      <vt:lpstr>PowerPoint Presentation</vt:lpstr>
      <vt:lpstr>Control application offshore</vt:lpstr>
      <vt:lpstr>Offshore oil and gas production challenges</vt:lpstr>
      <vt:lpstr>Examples of Equinor offshore automation applications we work with</vt:lpstr>
      <vt:lpstr>Why MPC solution?</vt:lpstr>
      <vt:lpstr>The SEPTIC story</vt:lpstr>
      <vt:lpstr>«The SEPTIC story”</vt:lpstr>
      <vt:lpstr>SEPTIC use</vt:lpstr>
      <vt:lpstr>MPC  – Why?</vt:lpstr>
      <vt:lpstr>Heidrun story:  Motivation and challenges</vt:lpstr>
      <vt:lpstr>Heidrun Oil Field</vt:lpstr>
      <vt:lpstr>Heidrun well portfolio</vt:lpstr>
      <vt:lpstr>Gas capacity control: use of swing producers</vt:lpstr>
      <vt:lpstr>What is gas capacity control with swing producers?</vt:lpstr>
      <vt:lpstr>Business case gas capacity control</vt:lpstr>
      <vt:lpstr>Automatic start-up of wells and pressure target control</vt:lpstr>
      <vt:lpstr>Challenges and goals for automatic choke control</vt:lpstr>
      <vt:lpstr>Technical solution</vt:lpstr>
      <vt:lpstr>Automatic start-up of wells and pressure target control: Business case</vt:lpstr>
      <vt:lpstr>Control target: Bean-up versus auto control</vt:lpstr>
      <vt:lpstr>Measured erosion from the well</vt:lpstr>
      <vt:lpstr>Success factors</vt:lpstr>
      <vt:lpstr>Success factors for applications</vt:lpstr>
      <vt:lpstr>Way of working and competence is essential</vt:lpstr>
      <vt:lpstr>Trends and development needs</vt:lpstr>
      <vt:lpstr>Future context</vt:lpstr>
      <vt:lpstr>Examples of development needs</vt:lpstr>
      <vt:lpstr>Examples of development needs</vt:lpstr>
      <vt:lpstr>Summary</vt:lpstr>
      <vt:lpstr>Increased production with automatic control in offshore oil and gas production in Equinor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Increased offshore oil and gas production with automatic control in Equinor</dc:title>
  <cp:lastModifiedBy>Elvira Marie Bergheim</cp:lastModifiedBy>
  <cp:revision>16</cp:revision>
  <dcterms:modified xsi:type="dcterms:W3CDTF">2018-05-30T04:43:15Z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">
    <vt:lpwstr>Open</vt:lpwstr>
  </property>
  <property fmtid="{D5CDD505-2E9C-101B-9397-08002B2CF9AE}" pid="3" name="TemplateParallel2010">
    <vt:lpwstr/>
  </property>
  <property fmtid="{D5CDD505-2E9C-101B-9397-08002B2CF9AE}" pid="4" name="Templatecolor">
    <vt:lpwstr/>
  </property>
  <property fmtid="{D5CDD505-2E9C-101B-9397-08002B2CF9AE}" pid="5" name="filecustomeppt">
    <vt:lpwstr>True</vt:lpwstr>
  </property>
  <property fmtid="{D5CDD505-2E9C-101B-9397-08002B2CF9AE}" pid="6" name="Pres Date">
    <vt:lpwstr/>
  </property>
  <property fmtid="{D5CDD505-2E9C-101B-9397-08002B2CF9AE}" pid="7" name="ContentTypeId">
    <vt:lpwstr>0x010100C12C649435A1024A9022514EF7CEFAA5</vt:lpwstr>
  </property>
</Properties>
</file>