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9" r:id="rId3"/>
    <p:sldId id="310" r:id="rId4"/>
    <p:sldId id="313" r:id="rId5"/>
    <p:sldId id="312" r:id="rId6"/>
    <p:sldId id="293" r:id="rId7"/>
    <p:sldId id="315" r:id="rId8"/>
    <p:sldId id="316" r:id="rId9"/>
    <p:sldId id="319" r:id="rId10"/>
    <p:sldId id="314" r:id="rId11"/>
    <p:sldId id="321" r:id="rId12"/>
    <p:sldId id="322" r:id="rId13"/>
    <p:sldId id="324" r:id="rId14"/>
    <p:sldId id="323" r:id="rId15"/>
    <p:sldId id="317" r:id="rId16"/>
    <p:sldId id="318" r:id="rId17"/>
  </p:sldIdLst>
  <p:sldSz cx="12192000" cy="6858000"/>
  <p:notesSz cx="7102475" cy="10233025"/>
  <p:embeddedFontLst>
    <p:embeddedFont>
      <p:font typeface="Cambria Math" panose="02040503050406030204" pitchFamily="18" charset="0"/>
      <p:regular r:id="rId20"/>
    </p:embeddedFont>
    <p:embeddedFont>
      <p:font typeface="cmmi10" panose="020B0604020202020204"/>
      <p:regular r:id="rId21"/>
    </p:embeddedFont>
    <p:embeddedFont>
      <p:font typeface="cmsy10" panose="020B0604020202020204" charset="0"/>
      <p:regular r:id="rId22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8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4737" autoAdjust="0"/>
  </p:normalViewPr>
  <p:slideViewPr>
    <p:cSldViewPr>
      <p:cViewPr varScale="1">
        <p:scale>
          <a:sx n="114" d="100"/>
          <a:sy n="114" d="100"/>
        </p:scale>
        <p:origin x="120" y="1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999A08-3D12-A043-02FE-0FC09BA981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0446CD-4B0A-4C85-B21B-DCAA071ED6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644C4A5-A3C9-47C9-9351-5A42CF73306A}" type="datetimeFigureOut">
              <a:rPr lang="en-US"/>
              <a:pPr>
                <a:defRPr/>
              </a:pPr>
              <a:t>9/12/2024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45063A-BC17-49AE-EDF9-727FF366F6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47D239-A1E3-BB16-9412-BAED536928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5B888F-B0BA-418F-8D95-DC7AA1BA584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8770FDB-A9DC-C6CE-6F14-E067B2720F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98101-3129-D989-E7B6-85383ECFCE2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12BB3D0-D730-4B5F-B96F-7707954D2B92}" type="datetimeFigureOut">
              <a:rPr lang="nb-NO"/>
              <a:pPr>
                <a:defRPr/>
              </a:pPr>
              <a:t>12.09.2024</a:t>
            </a:fld>
            <a:endParaRPr lang="nb-NO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FBA081A-0E7D-B0E8-0947-F047319154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b-NO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607120C-1281-39C0-2C86-6AFC7DF82C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924425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nb-NO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F645A-8F5C-475A-5067-175C1BF89A8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5DFDC-3BF4-2522-46EB-E977ACCDB9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4FE54C-AB8C-4FAB-8D25-F765466DCF08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C9D9F1-D892-479F-1530-CA9475AB82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BF4C0DE-1910-4A8D-25C5-70C7D7CFD4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0A081AE-C3CF-7EE3-1E71-87E39971BD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C7CC7-4169-4630-8566-FAA2489851C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67222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E01D47-071E-6797-8001-8A4FF9B0DE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C3DB674-350F-40C7-8FE5-9615B25FA0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3E1003F-BC42-410F-AD3F-FAEF3C6926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DFA00-93EE-4E3C-8B16-1237F11784B6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998341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634C244-9076-D9FD-AA31-F76A329FDC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8202B1-4082-310E-14BB-03D7FBBC58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18241D-B3A6-5EAF-21A2-B3B805D92C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9EBEB-0A87-4532-A60F-6E64941ECE2C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05718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2B48B4-D5C2-337B-58BA-D2460811A2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C431871-76FA-8650-64F2-121343952F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EFC539-4C5D-06FB-CA14-5E72F98867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CFC63-5089-4319-9044-0E256DB75F85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18988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F7A7E55-0A84-21D2-39A6-0E1AFBDF48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74C9E1-241C-916F-9E6C-EF8692C38B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CFF9F9-DF1C-ED75-2B21-A16AB71C76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58013-A6CA-46CF-8281-39F21D8538F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716954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F1EBDE-6625-1AA5-49DD-09F4BBFAE6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8823F6-0E1A-D45F-B61A-E454343123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03DF17-3F6E-03F6-9CDE-60074AC547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51BFA-9424-4126-844B-CAF39A9853B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25124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5E42E4A-3DC4-919C-996E-EE3BF87FB0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10AEDA-849B-3274-8215-C3D2EFE9BD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725B510-7588-0C5C-FDD4-A77D77AD6C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8D44-AA3C-4D7C-95FF-CC3E42030424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626156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3F878E8-EDAF-DEBC-9375-B480DB0591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E3E6786-E076-67DF-181E-465745E4FC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7CD2150-F72B-0CE4-B935-D16466847B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40720-AE0C-4480-8519-34DFFB24768A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983314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6B7F256-7827-D028-A429-210C1DDAA8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38C8DA0-F051-2E6A-56E9-A4D6B3B453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E2BEDF3-9674-CE61-253D-DF058916CB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29B5D-F732-4E3A-BCCD-81E94613553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50608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4B568C-F4E1-6F78-FEE7-24BD654518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12B509-572A-E1AA-78BF-5D67270819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6A6F1F-FD52-009F-EB73-C6A7E6ADC6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285DF-F709-494B-98B2-D8A06CB0E365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022018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A66DEE-D7B0-2A90-3891-9338D1D405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A8B974-6577-F4ED-0010-AE32872B31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7B335B-C0AC-4A90-1A3C-3D5A300A23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A7E00-251C-409E-BBB2-6C98BD507D91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685223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391F867-17E2-EAEE-6F94-7BF4C628A6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8453F17-6866-9A6A-B4EF-E9158FA6C1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text styles</a:t>
            </a:r>
          </a:p>
          <a:p>
            <a:pPr lvl="1"/>
            <a:r>
              <a:rPr lang="en-US" altLang="nb-NO"/>
              <a:t>Second level</a:t>
            </a:r>
          </a:p>
          <a:p>
            <a:pPr lvl="2"/>
            <a:r>
              <a:rPr lang="en-US" altLang="nb-NO"/>
              <a:t>Third level</a:t>
            </a:r>
          </a:p>
          <a:p>
            <a:pPr lvl="3"/>
            <a:r>
              <a:rPr lang="en-US" altLang="nb-NO"/>
              <a:t>Fourth level</a:t>
            </a:r>
          </a:p>
          <a:p>
            <a:pPr lvl="4"/>
            <a:r>
              <a:rPr lang="en-US" altLang="nb-NO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CCEF35B-8D5A-F3E5-24EA-1A56E5D9478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4825CA8-6DC6-40A8-EF48-444EAEE242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7505E10-A3E6-94DF-9947-BE1F9739CE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F38CE86-C174-4A90-88FF-04F881754D7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3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6.wmf"/><Relationship Id="rId7" Type="http://schemas.openxmlformats.org/officeDocument/2006/relationships/image" Target="../media/image18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>
            <a:extLst>
              <a:ext uri="{FF2B5EF4-FFF2-40B4-BE49-F238E27FC236}">
                <a16:creationId xmlns:a16="http://schemas.microsoft.com/office/drawing/2014/main" id="{ECCEDA6C-89D1-D800-DEBA-558821E9E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6" y="371476"/>
            <a:ext cx="7205663" cy="648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1">
            <a:extLst>
              <a:ext uri="{FF2B5EF4-FFF2-40B4-BE49-F238E27FC236}">
                <a16:creationId xmlns:a16="http://schemas.microsoft.com/office/drawing/2014/main" id="{355A1AD1-E615-9A82-C7CE-617E62742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1" y="26988"/>
            <a:ext cx="5427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solidFill>
                  <a:srgbClr val="FF0000"/>
                </a:solidFill>
                <a:latin typeface="Arial" panose="020B0604020202020204" pitchFamily="34" charset="0"/>
              </a:rPr>
              <a:t>DEFINITION LAPLACE TRANSFORM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3FAEF7C4-B3A0-9552-23E3-49671FAB3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6" y="304800"/>
            <a:ext cx="9477375" cy="544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2">
            <a:extLst>
              <a:ext uri="{FF2B5EF4-FFF2-40B4-BE49-F238E27FC236}">
                <a16:creationId xmlns:a16="http://schemas.microsoft.com/office/drawing/2014/main" id="{97C9D63A-7541-7F1F-51B5-3211CCB40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4400" y="5119688"/>
            <a:ext cx="24320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200">
                <a:solidFill>
                  <a:srgbClr val="FF0000"/>
                </a:solidFill>
                <a:latin typeface="Arial" panose="020B0604020202020204" pitchFamily="34" charset="0"/>
              </a:rPr>
              <a:t>(e.g., deviation variables!)</a:t>
            </a:r>
          </a:p>
        </p:txBody>
      </p:sp>
      <p:sp>
        <p:nvSpPr>
          <p:cNvPr id="13316" name="Rectangle 1">
            <a:extLst>
              <a:ext uri="{FF2B5EF4-FFF2-40B4-BE49-F238E27FC236}">
                <a16:creationId xmlns:a16="http://schemas.microsoft.com/office/drawing/2014/main" id="{488F920F-F735-DAB2-08E1-14C2956EE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200400"/>
            <a:ext cx="9601200" cy="3352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057667E6-1B1F-F1F6-00E0-0532B1A2BF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92338" y="0"/>
            <a:ext cx="7772400" cy="1143000"/>
          </a:xfrm>
        </p:spPr>
        <p:txBody>
          <a:bodyPr/>
          <a:lstStyle/>
          <a:p>
            <a:r>
              <a:rPr lang="nb-NO" altLang="nb-NO"/>
              <a:t>Partial fraction expansion of f(s)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B62F6-772A-8148-976C-765335403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588" y="1295400"/>
            <a:ext cx="8355012" cy="4114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Consider a Laplace transform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	f(s) =n(s)/d(s) 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Assume the order of the polynomial d(s) is higher or equal to order of polynomial n(s).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We first factorize d(s) as a product of terms, for example, 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	d(s)= k(</a:t>
            </a:r>
            <a:r>
              <a:rPr lang="en-US" sz="1600" dirty="0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600" baseline="-25000" dirty="0">
                <a:solidFill>
                  <a:srgbClr val="000000"/>
                </a:solidFill>
                <a:latin typeface="+mj-lt"/>
              </a:rPr>
              <a:t>1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*s+1)(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*s+1)...  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where </a:t>
            </a:r>
            <a:r>
              <a:rPr lang="en-US" sz="1400" dirty="0" err="1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400" baseline="-25000" dirty="0" err="1">
                <a:solidFill>
                  <a:srgbClr val="000000"/>
                </a:solidFill>
                <a:latin typeface="arial" panose="020B0604020202020204" pitchFamily="34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 are the time constants </a:t>
            </a:r>
          </a:p>
          <a:p>
            <a:pPr lvl="1">
              <a:defRPr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Note that s=-1/</a:t>
            </a:r>
            <a:r>
              <a:rPr lang="en-US" sz="1000" dirty="0" err="1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000" baseline="-25000" dirty="0" err="1">
                <a:solidFill>
                  <a:srgbClr val="000000"/>
                </a:solidFill>
                <a:latin typeface="arial" panose="020B0604020202020204" pitchFamily="34" charset="0"/>
              </a:rPr>
              <a:t>i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the roots in the polynomial d(s)=0.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We then write the “partial fraction expansion” of f(s):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	f(s) = 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 + 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/(</a:t>
            </a:r>
            <a:r>
              <a:rPr lang="en-US" sz="1600" dirty="0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600" baseline="-25000" dirty="0">
                <a:solidFill>
                  <a:srgbClr val="000000"/>
                </a:solidFill>
                <a:latin typeface="+mj-lt"/>
              </a:rPr>
              <a:t>1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*s+1) + 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/(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*s+1) + ....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The constants (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's) may be determined in many ways.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One simple method is to multiply by both sides by (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*s+1) and then set s=-1/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τ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. This gives 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.  Then we find </a:t>
            </a: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, etc.</a:t>
            </a:r>
          </a:p>
          <a:p>
            <a:pPr>
              <a:defRPr/>
            </a:pPr>
            <a:r>
              <a:rPr lang="el-GR" sz="14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 may be found by letting s=∞. </a:t>
            </a:r>
          </a:p>
          <a:p>
            <a:pPr lvl="1">
              <a:defRPr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Note that </a:t>
            </a:r>
            <a:r>
              <a:rPr lang="el-GR" sz="10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0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=0 except for systems with the same number as zeros as poles.</a:t>
            </a:r>
          </a:p>
          <a:p>
            <a:pPr marL="0" indent="0">
              <a:buNone/>
              <a:defRPr/>
            </a:pPr>
            <a:endParaRPr 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Example. f(s) = (-0.25s+1)/(10s-1) </a:t>
            </a:r>
          </a:p>
          <a:p>
            <a:pPr marL="0" indent="0">
              <a:buNone/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This a bit unusual since the system is unstable (note the negative sign in d(s)), but it does not matter. We write </a:t>
            </a:r>
          </a:p>
          <a:p>
            <a:pPr marL="0" indent="0">
              <a:buNone/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 f(s) = (-0.25s+1)/(10s-1)  = 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 + 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/(10s-1) (*)   </a:t>
            </a:r>
          </a:p>
          <a:p>
            <a:pPr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To determine 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: Multiply on both sides of (*) by 10s-1 and set s=0.1:   (-0.25s+1) = -0.025+1 = 0.975 = 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  </a:t>
            </a:r>
          </a:p>
          <a:p>
            <a:pPr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To determine 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: Let s=∞ on both sides of (*):  -0.25/10 = 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   -&gt;   </a:t>
            </a:r>
            <a:r>
              <a:rPr lang="el-GR" sz="1100" dirty="0">
                <a:solidFill>
                  <a:srgbClr val="000000"/>
                </a:solidFill>
                <a:latin typeface="arial" panose="020B0604020202020204" pitchFamily="34" charset="0"/>
              </a:rPr>
              <a:t> α</a:t>
            </a:r>
            <a:r>
              <a:rPr lang="en-US" sz="1100" baseline="-25000" dirty="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=-0.025</a:t>
            </a:r>
          </a:p>
          <a:p>
            <a:pPr marL="0" indent="0">
              <a:buNone/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Conclusion: f(s) = -0.025 + 0.975/(10s-1)</a:t>
            </a:r>
          </a:p>
          <a:p>
            <a:pPr>
              <a:defRPr/>
            </a:pPr>
            <a:endParaRPr lang="nb-NO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F7AC0-EA77-109B-9501-07CAB183E90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blipFill>
            <a:blip r:embed="rId2"/>
            <a:stretch>
              <a:fillRect b="-3191"/>
            </a:stretch>
          </a:blipFill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222B1-64C2-2B42-D137-19F12C313DD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209800" y="1981200"/>
            <a:ext cx="8077200" cy="4114800"/>
          </a:xfrm>
          <a:blipFill>
            <a:blip r:embed="rId3"/>
            <a:stretch>
              <a:fillRect l="-1962" t="-2074" r="-1811" b="-22370"/>
            </a:stretch>
          </a:blipFill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34E8-2F66-87F3-8EAA-4E5265C12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Transfer </a:t>
            </a:r>
            <a:r>
              <a:rPr lang="nb-NO" dirty="0" err="1"/>
              <a:t>function</a:t>
            </a:r>
            <a:r>
              <a:rPr lang="nb-NO" dirty="0"/>
              <a:t> of first-order </a:t>
            </a:r>
            <a:r>
              <a:rPr lang="nb-NO" dirty="0" err="1"/>
              <a:t>plus</a:t>
            </a:r>
            <a:r>
              <a:rPr lang="nb-NO" dirty="0"/>
              <a:t> </a:t>
            </a:r>
            <a:r>
              <a:rPr lang="nb-NO" dirty="0" err="1"/>
              <a:t>delay</a:t>
            </a:r>
            <a:r>
              <a:rPr lang="nb-NO" dirty="0"/>
              <a:t> (FOD) </a:t>
            </a:r>
            <a:r>
              <a:rPr lang="nb-NO" dirty="0" err="1"/>
              <a:t>process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6EB8342-3697-79B7-ED5C-1FCBB76879D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990600" y="3276600"/>
                <a:ext cx="10363200" cy="1981200"/>
              </a:xfrm>
            </p:spPr>
            <p:txBody>
              <a:bodyPr/>
              <a:lstStyle/>
              <a:p>
                <a:r>
                  <a:rPr lang="nb-NO" sz="2400" dirty="0"/>
                  <a:t>Dynamic </a:t>
                </a:r>
                <a:r>
                  <a:rPr lang="nb-NO" sz="2400" dirty="0" err="1"/>
                  <a:t>model</a:t>
                </a:r>
                <a:r>
                  <a:rPr lang="nb-NO" sz="2400" dirty="0"/>
                  <a:t> in time </a:t>
                </a:r>
                <a:r>
                  <a:rPr lang="nb-NO" sz="2400" dirty="0" err="1"/>
                  <a:t>domain</a:t>
                </a:r>
                <a:r>
                  <a:rPr lang="nb-NO" sz="2400" dirty="0"/>
                  <a:t>: 	</a:t>
                </a:r>
                <a14:m>
                  <m:oMath xmlns:m="http://schemas.openxmlformats.org/officeDocument/2006/math"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𝜏</m:t>
                    </m:r>
                    <m:f>
                      <m:f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𝑦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/>
              </a:p>
              <a:p>
                <a:r>
                  <a:rPr lang="en-US" sz="2400" dirty="0"/>
                  <a:t>Laplace transform: 			</a:t>
                </a:r>
                <a14:m>
                  <m:oMath xmlns:m="http://schemas.openxmlformats.org/officeDocument/2006/math"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𝑠𝑦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𝑦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b-NO" sz="2400" b="0" i="1" dirty="0">
                  <a:latin typeface="Cambria Math" panose="02040503050406030204" pitchFamily="18" charset="0"/>
                </a:endParaRPr>
              </a:p>
              <a:p>
                <a:r>
                  <a:rPr lang="en-US" sz="2400" dirty="0"/>
                  <a:t>Rearrange : </a:t>
                </a:r>
                <a14:m>
                  <m:oMath xmlns:m="http://schemas.openxmlformats.org/officeDocument/2006/math">
                    <m:r>
                      <a:rPr lang="nb-NO" sz="2400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𝑦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𝑢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sz="2400" dirty="0"/>
                  <a:t> where</a:t>
                </a:r>
              </a:p>
              <a:p>
                <a:r>
                  <a:rPr lang="en-US" sz="2400" dirty="0"/>
                  <a:t>   					</a:t>
                </a:r>
                <a14:m>
                  <m:oMath xmlns:m="http://schemas.openxmlformats.org/officeDocument/2006/math"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nb-NO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b-NO" sz="2400" dirty="0"/>
                  <a:t> </a:t>
                </a:r>
                <a14:m>
                  <m:oMath xmlns:m="http://schemas.openxmlformats.org/officeDocument/2006/math">
                    <m:r>
                      <a:rPr lang="nb-NO" sz="2400" i="1">
                        <a:latin typeface="Cambria Math" panose="02040503050406030204" pitchFamily="18" charset="0"/>
                      </a:rPr>
                      <m:t>𝑘</m:t>
                    </m:r>
                    <m:f>
                      <m:fPr>
                        <m:ctrlPr>
                          <a:rPr lang="nb-NO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b-NO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b-NO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b-NO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nb-NO" sz="24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r>
                              <a:rPr lang="nb-NO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nb-NO" sz="24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sup>
                        </m:sSup>
                      </m:num>
                      <m:den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sz="2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nb-NO" sz="2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nb-NO" sz="2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b-NO" sz="2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sz="2400" dirty="0">
                    <a:highlight>
                      <a:srgbClr val="FFFF00"/>
                    </a:highlight>
                  </a:rPr>
                  <a:t> - Transfer function!  </a:t>
                </a:r>
              </a:p>
              <a:p>
                <a:pPr marL="914400" lvl="1" indent="-457200">
                  <a:buAutoNum type="arabicPeriod"/>
                </a:pPr>
                <a:r>
                  <a:rPr lang="en-US" sz="2000" dirty="0">
                    <a:highlight>
                      <a:srgbClr val="FFFF00"/>
                    </a:highlight>
                  </a:rPr>
                  <a:t>Independent of what u(t) is (step, sinus, </a:t>
                </a:r>
                <a:r>
                  <a:rPr lang="en-US" sz="2000" dirty="0" err="1">
                    <a:highlight>
                      <a:srgbClr val="FFFF00"/>
                    </a:highlight>
                  </a:rPr>
                  <a:t>etc</a:t>
                </a:r>
                <a:r>
                  <a:rPr lang="en-US" sz="2000" dirty="0">
                    <a:highlight>
                      <a:srgbClr val="FFFF00"/>
                    </a:highlight>
                  </a:rPr>
                  <a:t>…)</a:t>
                </a:r>
              </a:p>
              <a:p>
                <a:pPr marL="914400" lvl="1" indent="-457200">
                  <a:buAutoNum type="arabicPeriod"/>
                </a:pPr>
                <a:r>
                  <a:rPr lang="en-US" sz="2000" dirty="0">
                    <a:highlight>
                      <a:srgbClr val="FFFF00"/>
                    </a:highlight>
                  </a:rPr>
                  <a:t>To obtain y(s): Just multiply u(s) with G(s)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6EB8342-3697-79B7-ED5C-1FCBB76879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90600" y="3276600"/>
                <a:ext cx="10363200" cy="1981200"/>
              </a:xfrm>
              <a:blipFill>
                <a:blip r:embed="rId2"/>
                <a:stretch>
                  <a:fillRect l="-882" b="-77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1">
            <a:extLst>
              <a:ext uri="{FF2B5EF4-FFF2-40B4-BE49-F238E27FC236}">
                <a16:creationId xmlns:a16="http://schemas.microsoft.com/office/drawing/2014/main" id="{933EE787-40E7-798B-1A26-D86B76826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2209800"/>
            <a:ext cx="1371600" cy="4953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FOD </a:t>
            </a:r>
            <a:r>
              <a:rPr lang="nb-NO" altLang="nb-NO" sz="1400" dirty="0" err="1">
                <a:latin typeface="Arial" panose="020B0604020202020204" pitchFamily="34" charset="0"/>
              </a:rPr>
              <a:t>process</a:t>
            </a:r>
            <a:endParaRPr lang="nb-NO" altLang="nb-NO" sz="1400" dirty="0">
              <a:latin typeface="Arial" panose="020B0604020202020204" pitchFamily="34" charset="0"/>
            </a:endParaRPr>
          </a:p>
        </p:txBody>
      </p:sp>
      <p:cxnSp>
        <p:nvCxnSpPr>
          <p:cNvPr id="6" name="Straight Arrow Connector 8">
            <a:extLst>
              <a:ext uri="{FF2B5EF4-FFF2-40B4-BE49-F238E27FC236}">
                <a16:creationId xmlns:a16="http://schemas.microsoft.com/office/drawing/2014/main" id="{E736E0AB-BDF2-05EA-C247-D6334C1345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05600" y="2457450"/>
            <a:ext cx="7620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4">
            <a:extLst>
              <a:ext uri="{FF2B5EF4-FFF2-40B4-BE49-F238E27FC236}">
                <a16:creationId xmlns:a16="http://schemas.microsoft.com/office/drawing/2014/main" id="{79A263AD-55EB-3A3D-2C7B-EFCDCC6BC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2133601"/>
            <a:ext cx="2840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u</a:t>
            </a: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D98E47B7-B695-BBF3-2A69-66FD89600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275" y="2133601"/>
            <a:ext cx="2744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A39A9E-E53D-E2EA-8C1C-73212CCE02FB}"/>
              </a:ext>
            </a:extLst>
          </p:cNvPr>
          <p:cNvSpPr/>
          <p:nvPr/>
        </p:nvSpPr>
        <p:spPr bwMode="auto">
          <a:xfrm>
            <a:off x="5638800" y="4800600"/>
            <a:ext cx="1905000" cy="685788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F2DFDD-32AD-A03A-7EB2-82778346C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965" y="2015206"/>
            <a:ext cx="1323975" cy="499394"/>
          </a:xfrm>
          <a:prstGeom prst="rect">
            <a:avLst/>
          </a:prstGeom>
        </p:spPr>
      </p:pic>
      <p:cxnSp>
        <p:nvCxnSpPr>
          <p:cNvPr id="12" name="Straight Arrow Connector 8">
            <a:extLst>
              <a:ext uri="{FF2B5EF4-FFF2-40B4-BE49-F238E27FC236}">
                <a16:creationId xmlns:a16="http://schemas.microsoft.com/office/drawing/2014/main" id="{52C71B30-FA68-B9BF-CE40-70438668EF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61627" y="2441378"/>
            <a:ext cx="7620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52767F9D-2923-916D-F6D1-43B70D099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800" y="1869445"/>
            <a:ext cx="2276475" cy="12903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F83A56B-4533-3C30-2F2E-10F3DEC5ECBF}"/>
                  </a:ext>
                </a:extLst>
              </p:cNvPr>
              <p:cNvSpPr txBox="1"/>
              <p:nvPr/>
            </p:nvSpPr>
            <p:spPr>
              <a:xfrm>
                <a:off x="10307747" y="2093267"/>
                <a:ext cx="891590" cy="4208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sz="11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nb-NO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sz="11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nb-NO" sz="11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nb-NO" sz="11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d>
                            <m:dPr>
                              <m:ctrlPr>
                                <a:rPr lang="nb-NO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nb-NO" sz="1100" b="0" i="1" smtClean="0">
                                  <a:latin typeface="Cambria Math" panose="02040503050406030204" pitchFamily="18" charset="0"/>
                                </a:rPr>
                                <m:t>∞</m:t>
                              </m:r>
                            </m:e>
                          </m:d>
                        </m:num>
                        <m:den>
                          <m:r>
                            <m:rPr>
                              <m:sty m:val="p"/>
                            </m:rPr>
                            <a:rPr lang="nb-NO" sz="11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nb-NO" sz="1100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F83A56B-4533-3C30-2F2E-10F3DEC5EC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7747" y="2093267"/>
                <a:ext cx="891590" cy="4208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535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7D0EFC56-4D33-5679-99DE-D9DE0BE621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Examples transfer functions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A3BCF387-70A3-A0AF-7340-4B1B4A4038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b-NO" altLang="nb-NO" dirty="0"/>
              <a:t>First-order </a:t>
            </a:r>
            <a:r>
              <a:rPr lang="nb-NO" altLang="nb-NO" dirty="0" err="1"/>
              <a:t>with</a:t>
            </a:r>
            <a:r>
              <a:rPr lang="nb-NO" altLang="nb-NO" dirty="0"/>
              <a:t> </a:t>
            </a:r>
            <a:r>
              <a:rPr lang="nb-NO" altLang="nb-NO" dirty="0" err="1"/>
              <a:t>delay</a:t>
            </a:r>
            <a:endParaRPr lang="nb-NO" altLang="nb-NO" dirty="0"/>
          </a:p>
          <a:p>
            <a:r>
              <a:rPr lang="nb-NO" altLang="nb-NO" dirty="0"/>
              <a:t>First-order (</a:t>
            </a:r>
            <a:r>
              <a:rPr lang="nb-NO" altLang="nb-NO" dirty="0" err="1"/>
              <a:t>concentration</a:t>
            </a:r>
            <a:r>
              <a:rPr lang="nb-NO" altLang="nb-NO" dirty="0"/>
              <a:t> in tank)</a:t>
            </a:r>
          </a:p>
          <a:p>
            <a:r>
              <a:rPr lang="nb-NO" altLang="nb-NO" dirty="0" err="1"/>
              <a:t>Integrating</a:t>
            </a:r>
            <a:endParaRPr lang="nb-NO" altLang="nb-NO" dirty="0"/>
          </a:p>
          <a:p>
            <a:r>
              <a:rPr lang="nb-NO" altLang="nb-NO" dirty="0" err="1"/>
              <a:t>Closed</a:t>
            </a:r>
            <a:r>
              <a:rPr lang="nb-NO" altLang="nb-NO" dirty="0"/>
              <a:t>-loop</a:t>
            </a:r>
          </a:p>
          <a:p>
            <a:r>
              <a:rPr lang="nb-NO" altLang="nb-NO" dirty="0"/>
              <a:t>PID</a:t>
            </a:r>
          </a:p>
          <a:p>
            <a:r>
              <a:rPr lang="nb-NO" altLang="nb-NO" dirty="0" err="1"/>
              <a:t>Higher</a:t>
            </a:r>
            <a:r>
              <a:rPr lang="nb-NO" altLang="nb-NO" dirty="0"/>
              <a:t> order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CD819A-6BCC-B88B-DEC3-E1C0E35B020D}"/>
              </a:ext>
            </a:extLst>
          </p:cNvPr>
          <p:cNvSpPr txBox="1"/>
          <p:nvPr/>
        </p:nvSpPr>
        <p:spPr>
          <a:xfrm>
            <a:off x="4343400" y="5715000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0000"/>
                </a:solidFill>
              </a:rPr>
              <a:t>See </a:t>
            </a:r>
            <a:r>
              <a:rPr lang="nb-NO" dirty="0" err="1">
                <a:solidFill>
                  <a:srgbClr val="FF0000"/>
                </a:solidFill>
              </a:rPr>
              <a:t>lectures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>
            <a:extLst>
              <a:ext uri="{FF2B5EF4-FFF2-40B4-BE49-F238E27FC236}">
                <a16:creationId xmlns:a16="http://schemas.microsoft.com/office/drawing/2014/main" id="{982BAE8C-463D-8F2B-9635-FC90BF999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2664" y="725488"/>
            <a:ext cx="8315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3600" b="1">
                <a:solidFill>
                  <a:schemeClr val="accent2"/>
                </a:solidFill>
                <a:latin typeface="Arial" panose="020B0604020202020204" pitchFamily="34" charset="0"/>
              </a:rPr>
              <a:t>Use of Laplace Transforms in control</a:t>
            </a:r>
            <a:endParaRPr lang="en-US" altLang="nb-NO" sz="3600">
              <a:solidFill>
                <a:schemeClr val="accent2"/>
              </a:solidFill>
            </a:endParaRPr>
          </a:p>
        </p:txBody>
      </p:sp>
      <p:sp>
        <p:nvSpPr>
          <p:cNvPr id="2051" name="Text Box 4">
            <a:extLst>
              <a:ext uri="{FF2B5EF4-FFF2-40B4-BE49-F238E27FC236}">
                <a16:creationId xmlns:a16="http://schemas.microsoft.com/office/drawing/2014/main" id="{4BDB2C37-7098-3038-FB7A-8510C5CCB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043" y="1690689"/>
            <a:ext cx="7885113" cy="3108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1085850" indent="-3429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>
              <a:buFontTx/>
              <a:buAutoNum type="arabicPeriod"/>
              <a:defRPr/>
            </a:pPr>
            <a:r>
              <a:rPr lang="en-US" dirty="0"/>
              <a:t>Standard notation in dynamics and control for linear </a:t>
            </a:r>
          </a:p>
          <a:p>
            <a:pPr>
              <a:defRPr/>
            </a:pPr>
            <a:r>
              <a:rPr lang="en-US" dirty="0"/>
              <a:t>      systems  (shorthand notation)</a:t>
            </a:r>
          </a:p>
          <a:p>
            <a:pPr lvl="1">
              <a:buFont typeface="Arial" charset="0"/>
              <a:buChar char="•"/>
              <a:defRPr/>
            </a:pPr>
            <a:r>
              <a:rPr lang="en-US" sz="1400" dirty="0"/>
              <a:t>Independent variable: Change from t (time) to s (complex variable; inverse time)</a:t>
            </a:r>
          </a:p>
          <a:p>
            <a:pPr lvl="1">
              <a:buFont typeface="Arial" charset="0"/>
              <a:buChar char="•"/>
              <a:defRPr/>
            </a:pPr>
            <a:r>
              <a:rPr lang="en-US" sz="1400" dirty="0"/>
              <a:t>Just a mathematical change in variables: Like going from x to y=log(x)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2. Converts differential equations to algebraic operations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3. Advantageous for block diagram analysis.</a:t>
            </a:r>
          </a:p>
          <a:p>
            <a:pPr>
              <a:defRPr/>
            </a:pPr>
            <a:r>
              <a:rPr lang="en-US" dirty="0"/>
              <a:t>	</a:t>
            </a:r>
            <a:r>
              <a:rPr lang="en-US" b="1" dirty="0"/>
              <a:t>Transfer function</a:t>
            </a:r>
            <a:r>
              <a:rPr lang="en-US" dirty="0"/>
              <a:t>, G(s):</a:t>
            </a:r>
          </a:p>
        </p:txBody>
      </p:sp>
      <p:sp>
        <p:nvSpPr>
          <p:cNvPr id="16388" name="Text Box 7">
            <a:extLst>
              <a:ext uri="{FF2B5EF4-FFF2-40B4-BE49-F238E27FC236}">
                <a16:creationId xmlns:a16="http://schemas.microsoft.com/office/drawing/2014/main" id="{CEC58CF6-67D3-86FD-8380-F6911FFB5D12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 A</a:t>
            </a:r>
          </a:p>
        </p:txBody>
      </p:sp>
      <p:sp>
        <p:nvSpPr>
          <p:cNvPr id="16389" name="Rectangle 1">
            <a:extLst>
              <a:ext uri="{FF2B5EF4-FFF2-40B4-BE49-F238E27FC236}">
                <a16:creationId xmlns:a16="http://schemas.microsoft.com/office/drawing/2014/main" id="{1E2F7E0B-5056-0526-E87A-C21950BC1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5410200"/>
            <a:ext cx="1371600" cy="4953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G(s)</a:t>
            </a:r>
          </a:p>
        </p:txBody>
      </p:sp>
      <p:cxnSp>
        <p:nvCxnSpPr>
          <p:cNvPr id="16390" name="Straight Arrow Connector 3">
            <a:extLst>
              <a:ext uri="{FF2B5EF4-FFF2-40B4-BE49-F238E27FC236}">
                <a16:creationId xmlns:a16="http://schemas.microsoft.com/office/drawing/2014/main" id="{E8874B4F-1ED2-E61E-D3CD-C8C7CE1A6716}"/>
              </a:ext>
            </a:extLst>
          </p:cNvPr>
          <p:cNvCxnSpPr>
            <a:cxnSpLocks noChangeShapeType="1"/>
            <a:endCxn id="16389" idx="1"/>
          </p:cNvCxnSpPr>
          <p:nvPr/>
        </p:nvCxnSpPr>
        <p:spPr bwMode="auto">
          <a:xfrm>
            <a:off x="4572000" y="5657850"/>
            <a:ext cx="7620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1" name="Straight Arrow Connector 8">
            <a:extLst>
              <a:ext uri="{FF2B5EF4-FFF2-40B4-BE49-F238E27FC236}">
                <a16:creationId xmlns:a16="http://schemas.microsoft.com/office/drawing/2014/main" id="{B196AAEE-E930-72E7-284D-710C865CBF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05600" y="5657850"/>
            <a:ext cx="7620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2" name="TextBox 4">
            <a:extLst>
              <a:ext uri="{FF2B5EF4-FFF2-40B4-BE49-F238E27FC236}">
                <a16:creationId xmlns:a16="http://schemas.microsoft.com/office/drawing/2014/main" id="{42B473C2-1071-41EE-EF5E-CD6615329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5334001"/>
            <a:ext cx="492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u(s)</a:t>
            </a:r>
          </a:p>
        </p:txBody>
      </p:sp>
      <p:sp>
        <p:nvSpPr>
          <p:cNvPr id="16393" name="TextBox 10">
            <a:extLst>
              <a:ext uri="{FF2B5EF4-FFF2-40B4-BE49-F238E27FC236}">
                <a16:creationId xmlns:a16="http://schemas.microsoft.com/office/drawing/2014/main" id="{21F3991F-B958-6684-F252-0EED20C5AA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275" y="5334001"/>
            <a:ext cx="1392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y(s) = G(s) u(s)</a:t>
            </a:r>
          </a:p>
        </p:txBody>
      </p:sp>
      <p:sp>
        <p:nvSpPr>
          <p:cNvPr id="16394" name="TextBox 5">
            <a:extLst>
              <a:ext uri="{FF2B5EF4-FFF2-40B4-BE49-F238E27FC236}">
                <a16:creationId xmlns:a16="http://schemas.microsoft.com/office/drawing/2014/main" id="{6F6F6083-5570-67DE-A88F-38A51EB9F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5943601"/>
            <a:ext cx="1498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latin typeface="Arial" panose="020B0604020202020204" pitchFamily="34" charset="0"/>
              </a:rPr>
              <a:t>Dynamic system</a:t>
            </a:r>
          </a:p>
        </p:txBody>
      </p:sp>
      <p:sp>
        <p:nvSpPr>
          <p:cNvPr id="16395" name="TextBox 1">
            <a:extLst>
              <a:ext uri="{FF2B5EF4-FFF2-40B4-BE49-F238E27FC236}">
                <a16:creationId xmlns:a16="http://schemas.microsoft.com/office/drawing/2014/main" id="{8B88216B-DB2F-FBA8-9E00-08182B8EF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922839"/>
            <a:ext cx="2235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solidFill>
                  <a:srgbClr val="FF0000"/>
                </a:solidFill>
                <a:latin typeface="Arial" panose="020B0604020202020204" pitchFamily="34" charset="0"/>
              </a:rPr>
              <a:t>Can just multiply G and u!</a:t>
            </a:r>
          </a:p>
        </p:txBody>
      </p:sp>
      <p:cxnSp>
        <p:nvCxnSpPr>
          <p:cNvPr id="16396" name="Straight Arrow Connector 3">
            <a:extLst>
              <a:ext uri="{FF2B5EF4-FFF2-40B4-BE49-F238E27FC236}">
                <a16:creationId xmlns:a16="http://schemas.microsoft.com/office/drawing/2014/main" id="{1908398C-45FE-E615-7418-B9C542B337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96189" y="5105400"/>
            <a:ext cx="211137" cy="2667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7" name="TextBox 1">
            <a:extLst>
              <a:ext uri="{FF2B5EF4-FFF2-40B4-BE49-F238E27FC236}">
                <a16:creationId xmlns:a16="http://schemas.microsoft.com/office/drawing/2014/main" id="{CC8AC094-956F-DA88-8BFE-484A51686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5" y="6367464"/>
            <a:ext cx="497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en-US" sz="1400">
                <a:latin typeface="Arial" panose="020B0604020202020204" pitchFamily="34" charset="0"/>
              </a:rPr>
              <a:t>Note: Here I use capital letters for the transfer function G(s),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en-US" sz="1400">
                <a:latin typeface="Arial" panose="020B0604020202020204" pitchFamily="34" charset="0"/>
              </a:rPr>
              <a:t>but we may sometimes use lower case, g(s)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115E0530-C0AA-5BBB-7CEF-DC04E5BD0E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General procedure in this course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18C04F2A-39AE-E354-3847-E8A3D1C0E7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981200"/>
            <a:ext cx="8153400" cy="4114800"/>
          </a:xfrm>
        </p:spPr>
        <p:txBody>
          <a:bodyPr/>
          <a:lstStyle/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Nonlinear dynamic model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Steady state model: Use to find missing data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Introduce deviation variables and linearize* 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Laplace of both sides of linear model (t </a:t>
            </a:r>
            <a:r>
              <a:rPr lang="en-US" altLang="nb-NO">
                <a:latin typeface="cmsy10" pitchFamily="34" charset="0"/>
              </a:rPr>
              <a:t>!</a:t>
            </a:r>
            <a:r>
              <a:rPr lang="en-US" altLang="nb-NO"/>
              <a:t> s)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Algebra </a:t>
            </a:r>
            <a:r>
              <a:rPr lang="en-US" altLang="nb-NO">
                <a:latin typeface="cmsy10" pitchFamily="34" charset="0"/>
              </a:rPr>
              <a:t>!</a:t>
            </a:r>
            <a:r>
              <a:rPr lang="en-US" altLang="nb-NO"/>
              <a:t> Transfer function, G(s)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Block diagram 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nb-NO"/>
              <a:t>Controller design</a:t>
            </a:r>
          </a:p>
        </p:txBody>
      </p:sp>
      <p:sp>
        <p:nvSpPr>
          <p:cNvPr id="17412" name="TextBox 1">
            <a:extLst>
              <a:ext uri="{FF2B5EF4-FFF2-40B4-BE49-F238E27FC236}">
                <a16:creationId xmlns:a16="http://schemas.microsoft.com/office/drawing/2014/main" id="{C03CE802-8E1E-7373-2824-8A032D321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1" y="6172201"/>
            <a:ext cx="10348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>
                <a:solidFill>
                  <a:srgbClr val="FF0000"/>
                </a:solidFill>
                <a:latin typeface="Arial" panose="020B0604020202020204" pitchFamily="34" charset="0"/>
              </a:rPr>
              <a:t>*Note: We will only use Laplace for linear systems with deviation variables!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>
            <a:extLst>
              <a:ext uri="{FF2B5EF4-FFF2-40B4-BE49-F238E27FC236}">
                <a16:creationId xmlns:a16="http://schemas.microsoft.com/office/drawing/2014/main" id="{AD449491-19CB-2A22-9983-171549D33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1"/>
            <a:ext cx="800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Table 3.1  Laplace Transforms for Various Time-Domain Functions</a:t>
            </a:r>
            <a:endParaRPr lang="en-US" altLang="nb-NO" sz="1800" baseline="30000">
              <a:latin typeface="Arial" panose="020B0604020202020204" pitchFamily="34" charset="0"/>
            </a:endParaRPr>
          </a:p>
        </p:txBody>
      </p:sp>
      <p:sp>
        <p:nvSpPr>
          <p:cNvPr id="5123" name="Text Box 6">
            <a:extLst>
              <a:ext uri="{FF2B5EF4-FFF2-40B4-BE49-F238E27FC236}">
                <a16:creationId xmlns:a16="http://schemas.microsoft.com/office/drawing/2014/main" id="{5A49C79B-D6D6-0DCE-AA02-F53E4B2B0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762000"/>
            <a:ext cx="571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000" i="1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US" altLang="nb-NO" sz="2000" i="1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en-US" altLang="nb-NO" sz="2000" i="1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     </a:t>
            </a:r>
            <a:r>
              <a:rPr lang="en-US" altLang="nb-NO" sz="1200" i="1">
                <a:latin typeface="Arial" panose="020B0604020202020204" pitchFamily="34" charset="0"/>
              </a:rPr>
              <a:t>         	              </a:t>
            </a:r>
            <a:r>
              <a:rPr lang="en-US" altLang="nb-NO" sz="1800" i="1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en-US" altLang="nb-NO" sz="180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US" altLang="nb-NO" sz="1800" i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r>
              <a:rPr lang="en-US" altLang="nb-NO" sz="18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5124" name="Line 7">
            <a:extLst>
              <a:ext uri="{FF2B5EF4-FFF2-40B4-BE49-F238E27FC236}">
                <a16:creationId xmlns:a16="http://schemas.microsoft.com/office/drawing/2014/main" id="{FF37FA39-E50D-7056-6B95-486D4A83BA55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000" y="6858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125" name="Object 9">
            <a:extLst>
              <a:ext uri="{FF2B5EF4-FFF2-40B4-BE49-F238E27FC236}">
                <a16:creationId xmlns:a16="http://schemas.microsoft.com/office/drawing/2014/main" id="{81FA0652-D59E-291A-75B4-B0E2C08F756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95650" y="1284288"/>
          <a:ext cx="621030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5525271" imgH="4009524" progId="Paint.Picture">
                  <p:embed/>
                </p:oleObj>
              </mc:Choice>
              <mc:Fallback>
                <p:oleObj name="Bitmap Image" r:id="rId2" imgW="5525271" imgH="4009524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5650" y="1284288"/>
                        <a:ext cx="621030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Rectangle 1">
            <a:extLst>
              <a:ext uri="{FF2B5EF4-FFF2-40B4-BE49-F238E27FC236}">
                <a16:creationId xmlns:a16="http://schemas.microsoft.com/office/drawing/2014/main" id="{31C7C71D-09BA-B90F-D4A2-4194AB7A3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650" y="1216025"/>
            <a:ext cx="5029200" cy="137160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cxnSp>
        <p:nvCxnSpPr>
          <p:cNvPr id="5127" name="Straight Arrow Connector 5">
            <a:extLst>
              <a:ext uri="{FF2B5EF4-FFF2-40B4-BE49-F238E27FC236}">
                <a16:creationId xmlns:a16="http://schemas.microsoft.com/office/drawing/2014/main" id="{5C3C1443-28A6-6E3C-BB20-6A54A3DA205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29325" y="2233613"/>
            <a:ext cx="304800" cy="228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8" name="Straight Connector 7">
            <a:extLst>
              <a:ext uri="{FF2B5EF4-FFF2-40B4-BE49-F238E27FC236}">
                <a16:creationId xmlns:a16="http://schemas.microsoft.com/office/drawing/2014/main" id="{E7657F4D-E69C-D590-72DD-259F1B6A14F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726113" y="1981200"/>
            <a:ext cx="2286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9" name="Straight Connector 9">
            <a:extLst>
              <a:ext uri="{FF2B5EF4-FFF2-40B4-BE49-F238E27FC236}">
                <a16:creationId xmlns:a16="http://schemas.microsoft.com/office/drawing/2014/main" id="{E24772C1-88B7-3508-9792-30971D1523E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54713" y="1752600"/>
            <a:ext cx="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0" name="Straight Connector 11">
            <a:extLst>
              <a:ext uri="{FF2B5EF4-FFF2-40B4-BE49-F238E27FC236}">
                <a16:creationId xmlns:a16="http://schemas.microsoft.com/office/drawing/2014/main" id="{39871BB4-BB09-C866-0347-E14311BE3BC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54713" y="1752600"/>
            <a:ext cx="7239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1" name="TextBox 12">
            <a:extLst>
              <a:ext uri="{FF2B5EF4-FFF2-40B4-BE49-F238E27FC236}">
                <a16:creationId xmlns:a16="http://schemas.microsoft.com/office/drawing/2014/main" id="{BA2845D0-863F-A3E7-94DE-A5F21E7E8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8614" y="1628775"/>
            <a:ext cx="2555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0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132" name="TextBox 20">
            <a:extLst>
              <a:ext uri="{FF2B5EF4-FFF2-40B4-BE49-F238E27FC236}">
                <a16:creationId xmlns:a16="http://schemas.microsoft.com/office/drawing/2014/main" id="{8456FB4D-266F-59B4-C34F-15A466E9E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4825" y="1860551"/>
            <a:ext cx="2555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000">
                <a:latin typeface="Arial" panose="020B0604020202020204" pitchFamily="34" charset="0"/>
              </a:rPr>
              <a:t>0</a:t>
            </a:r>
          </a:p>
        </p:txBody>
      </p:sp>
      <p:cxnSp>
        <p:nvCxnSpPr>
          <p:cNvPr id="5133" name="Straight Connector 14">
            <a:extLst>
              <a:ext uri="{FF2B5EF4-FFF2-40B4-BE49-F238E27FC236}">
                <a16:creationId xmlns:a16="http://schemas.microsoft.com/office/drawing/2014/main" id="{C0E18828-DE2B-7990-757B-70291527BC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54713" y="1628775"/>
            <a:ext cx="2286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4" name="Straight Connector 16">
            <a:extLst>
              <a:ext uri="{FF2B5EF4-FFF2-40B4-BE49-F238E27FC236}">
                <a16:creationId xmlns:a16="http://schemas.microsoft.com/office/drawing/2014/main" id="{97AF049D-7E7A-2335-931C-E49FD4692D3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43600" y="838201"/>
            <a:ext cx="0" cy="7905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5" name="Straight Connector 18">
            <a:extLst>
              <a:ext uri="{FF2B5EF4-FFF2-40B4-BE49-F238E27FC236}">
                <a16:creationId xmlns:a16="http://schemas.microsoft.com/office/drawing/2014/main" id="{A57D2A80-C0C1-6EC3-9166-A57B696743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43600" y="838200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6" name="Straight Connector 21">
            <a:extLst>
              <a:ext uri="{FF2B5EF4-FFF2-40B4-BE49-F238E27FC236}">
                <a16:creationId xmlns:a16="http://schemas.microsoft.com/office/drawing/2014/main" id="{2DCF7F11-42F9-E129-2C7E-61E4BAA302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62651" y="838200"/>
            <a:ext cx="666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7" name="Straight Connector 24">
            <a:extLst>
              <a:ext uri="{FF2B5EF4-FFF2-40B4-BE49-F238E27FC236}">
                <a16:creationId xmlns:a16="http://schemas.microsoft.com/office/drawing/2014/main" id="{8DBD7F4D-0BFA-843B-8758-3E16C76FA4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29325" y="838201"/>
            <a:ext cx="0" cy="7905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8" name="Straight Connector 26">
            <a:extLst>
              <a:ext uri="{FF2B5EF4-FFF2-40B4-BE49-F238E27FC236}">
                <a16:creationId xmlns:a16="http://schemas.microsoft.com/office/drawing/2014/main" id="{966F1756-D5C7-5FD0-8F95-4A2B525FA9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1826" y="1628775"/>
            <a:ext cx="2317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9" name="TextBox 34">
            <a:extLst>
              <a:ext uri="{FF2B5EF4-FFF2-40B4-BE49-F238E27FC236}">
                <a16:creationId xmlns:a16="http://schemas.microsoft.com/office/drawing/2014/main" id="{7DAF4C78-7C4C-1A10-948B-1912B23A1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5188" y="1284288"/>
            <a:ext cx="6778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000">
                <a:latin typeface="Arial" panose="020B0604020202020204" pitchFamily="34" charset="0"/>
              </a:rPr>
              <a:t>AREA=1</a:t>
            </a:r>
          </a:p>
        </p:txBody>
      </p:sp>
      <p:sp>
        <p:nvSpPr>
          <p:cNvPr id="5140" name="Rectangle 37">
            <a:extLst>
              <a:ext uri="{FF2B5EF4-FFF2-40B4-BE49-F238E27FC236}">
                <a16:creationId xmlns:a16="http://schemas.microsoft.com/office/drawing/2014/main" id="{3BC520C8-BB26-1943-930F-85AE75FD4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138" y="3201989"/>
            <a:ext cx="5580062" cy="4540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cxnSp>
        <p:nvCxnSpPr>
          <p:cNvPr id="5141" name="Straight Connector 30">
            <a:extLst>
              <a:ext uri="{FF2B5EF4-FFF2-40B4-BE49-F238E27FC236}">
                <a16:creationId xmlns:a16="http://schemas.microsoft.com/office/drawing/2014/main" id="{4CA7C274-825C-67D9-236D-DBDF021E36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73738" y="3581400"/>
            <a:ext cx="2286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2" name="Straight Connector 32">
            <a:extLst>
              <a:ext uri="{FF2B5EF4-FFF2-40B4-BE49-F238E27FC236}">
                <a16:creationId xmlns:a16="http://schemas.microsoft.com/office/drawing/2014/main" id="{5C515F89-FCB8-ECAC-320B-259C15691B7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02338" y="31242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43" name="Freeform 35">
            <a:extLst>
              <a:ext uri="{FF2B5EF4-FFF2-40B4-BE49-F238E27FC236}">
                <a16:creationId xmlns:a16="http://schemas.microsoft.com/office/drawing/2014/main" id="{29F70D92-2AA7-BEAD-A363-AACED35F2C96}"/>
              </a:ext>
            </a:extLst>
          </p:cNvPr>
          <p:cNvSpPr>
            <a:spLocks/>
          </p:cNvSpPr>
          <p:nvPr/>
        </p:nvSpPr>
        <p:spPr bwMode="auto">
          <a:xfrm>
            <a:off x="6005514" y="3148014"/>
            <a:ext cx="852487" cy="439737"/>
          </a:xfrm>
          <a:custGeom>
            <a:avLst/>
            <a:gdLst>
              <a:gd name="T0" fmla="*/ 0 w 852854"/>
              <a:gd name="T1" fmla="*/ 0 h 440767"/>
              <a:gd name="T2" fmla="*/ 43676 w 852854"/>
              <a:gd name="T3" fmla="*/ 93382 h 440767"/>
              <a:gd name="T4" fmla="*/ 52409 w 852854"/>
              <a:gd name="T5" fmla="*/ 118847 h 440767"/>
              <a:gd name="T6" fmla="*/ 104832 w 852854"/>
              <a:gd name="T7" fmla="*/ 161293 h 440767"/>
              <a:gd name="T8" fmla="*/ 148509 w 852854"/>
              <a:gd name="T9" fmla="*/ 203739 h 440767"/>
              <a:gd name="T10" fmla="*/ 174720 w 852854"/>
              <a:gd name="T11" fmla="*/ 229206 h 440767"/>
              <a:gd name="T12" fmla="*/ 209660 w 852854"/>
              <a:gd name="T13" fmla="*/ 246184 h 440767"/>
              <a:gd name="T14" fmla="*/ 235862 w 852854"/>
              <a:gd name="T15" fmla="*/ 271653 h 440767"/>
              <a:gd name="T16" fmla="*/ 262074 w 852854"/>
              <a:gd name="T17" fmla="*/ 288630 h 440767"/>
              <a:gd name="T18" fmla="*/ 279543 w 852854"/>
              <a:gd name="T19" fmla="*/ 314098 h 440767"/>
              <a:gd name="T20" fmla="*/ 366906 w 852854"/>
              <a:gd name="T21" fmla="*/ 348053 h 440767"/>
              <a:gd name="T22" fmla="*/ 393108 w 852854"/>
              <a:gd name="T23" fmla="*/ 356542 h 440767"/>
              <a:gd name="T24" fmla="*/ 462995 w 852854"/>
              <a:gd name="T25" fmla="*/ 373521 h 440767"/>
              <a:gd name="T26" fmla="*/ 515411 w 852854"/>
              <a:gd name="T27" fmla="*/ 390498 h 440767"/>
              <a:gd name="T28" fmla="*/ 541617 w 852854"/>
              <a:gd name="T29" fmla="*/ 398988 h 440767"/>
              <a:gd name="T30" fmla="*/ 576560 w 852854"/>
              <a:gd name="T31" fmla="*/ 407478 h 440767"/>
              <a:gd name="T32" fmla="*/ 620240 w 852854"/>
              <a:gd name="T33" fmla="*/ 415967 h 440767"/>
              <a:gd name="T34" fmla="*/ 646448 w 852854"/>
              <a:gd name="T35" fmla="*/ 424455 h 440767"/>
              <a:gd name="T36" fmla="*/ 847370 w 852854"/>
              <a:gd name="T37" fmla="*/ 424455 h 4407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52854" h="440767">
                <a:moveTo>
                  <a:pt x="0" y="0"/>
                </a:moveTo>
                <a:cubicBezTo>
                  <a:pt x="35916" y="59860"/>
                  <a:pt x="20970" y="27745"/>
                  <a:pt x="43961" y="96716"/>
                </a:cubicBezTo>
                <a:cubicBezTo>
                  <a:pt x="46892" y="105508"/>
                  <a:pt x="46201" y="116539"/>
                  <a:pt x="52754" y="123092"/>
                </a:cubicBezTo>
                <a:cubicBezTo>
                  <a:pt x="86603" y="156941"/>
                  <a:pt x="68785" y="142571"/>
                  <a:pt x="105507" y="167054"/>
                </a:cubicBezTo>
                <a:cubicBezTo>
                  <a:pt x="137745" y="215410"/>
                  <a:pt x="105508" y="174383"/>
                  <a:pt x="149469" y="211016"/>
                </a:cubicBezTo>
                <a:cubicBezTo>
                  <a:pt x="159021" y="218976"/>
                  <a:pt x="165728" y="230165"/>
                  <a:pt x="175846" y="237392"/>
                </a:cubicBezTo>
                <a:cubicBezTo>
                  <a:pt x="186511" y="245010"/>
                  <a:pt x="200350" y="247359"/>
                  <a:pt x="211015" y="254977"/>
                </a:cubicBezTo>
                <a:cubicBezTo>
                  <a:pt x="221133" y="262204"/>
                  <a:pt x="227840" y="273394"/>
                  <a:pt x="237392" y="281354"/>
                </a:cubicBezTo>
                <a:cubicBezTo>
                  <a:pt x="245510" y="288119"/>
                  <a:pt x="254977" y="293077"/>
                  <a:pt x="263769" y="298939"/>
                </a:cubicBezTo>
                <a:cubicBezTo>
                  <a:pt x="269631" y="307731"/>
                  <a:pt x="273882" y="317844"/>
                  <a:pt x="281354" y="325316"/>
                </a:cubicBezTo>
                <a:cubicBezTo>
                  <a:pt x="304896" y="348858"/>
                  <a:pt x="339188" y="351888"/>
                  <a:pt x="369277" y="360485"/>
                </a:cubicBezTo>
                <a:cubicBezTo>
                  <a:pt x="378188" y="363031"/>
                  <a:pt x="386713" y="366838"/>
                  <a:pt x="395654" y="369277"/>
                </a:cubicBezTo>
                <a:cubicBezTo>
                  <a:pt x="418970" y="375636"/>
                  <a:pt x="443064" y="379220"/>
                  <a:pt x="465992" y="386862"/>
                </a:cubicBezTo>
                <a:lnTo>
                  <a:pt x="518746" y="404446"/>
                </a:lnTo>
                <a:cubicBezTo>
                  <a:pt x="527538" y="407377"/>
                  <a:pt x="536132" y="410991"/>
                  <a:pt x="545123" y="413239"/>
                </a:cubicBezTo>
                <a:cubicBezTo>
                  <a:pt x="556846" y="416170"/>
                  <a:pt x="568496" y="419410"/>
                  <a:pt x="580292" y="422031"/>
                </a:cubicBezTo>
                <a:cubicBezTo>
                  <a:pt x="594880" y="425273"/>
                  <a:pt x="609756" y="427198"/>
                  <a:pt x="624254" y="430823"/>
                </a:cubicBezTo>
                <a:cubicBezTo>
                  <a:pt x="633245" y="433071"/>
                  <a:pt x="641370" y="439260"/>
                  <a:pt x="650631" y="439616"/>
                </a:cubicBezTo>
                <a:cubicBezTo>
                  <a:pt x="717989" y="442207"/>
                  <a:pt x="785446" y="439616"/>
                  <a:pt x="852854" y="439616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4" name="TextBox 44">
            <a:extLst>
              <a:ext uri="{FF2B5EF4-FFF2-40B4-BE49-F238E27FC236}">
                <a16:creationId xmlns:a16="http://schemas.microsoft.com/office/drawing/2014/main" id="{F8C652CF-650F-6E5E-0F41-92D854621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325" y="2963863"/>
            <a:ext cx="2555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0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145" name="TextBox 45">
            <a:extLst>
              <a:ext uri="{FF2B5EF4-FFF2-40B4-BE49-F238E27FC236}">
                <a16:creationId xmlns:a16="http://schemas.microsoft.com/office/drawing/2014/main" id="{979A50DD-C99E-5E38-E030-AE2299128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450" y="3352801"/>
            <a:ext cx="2555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000">
                <a:latin typeface="Arial" panose="020B0604020202020204" pitchFamily="34" charset="0"/>
              </a:rPr>
              <a:t>0</a:t>
            </a:r>
          </a:p>
        </p:txBody>
      </p:sp>
      <p:cxnSp>
        <p:nvCxnSpPr>
          <p:cNvPr id="5146" name="Straight Connector 38">
            <a:extLst>
              <a:ext uri="{FF2B5EF4-FFF2-40B4-BE49-F238E27FC236}">
                <a16:creationId xmlns:a16="http://schemas.microsoft.com/office/drawing/2014/main" id="{632E2567-9F87-79AF-4791-F83A82B12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01" y="2462213"/>
            <a:ext cx="3143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47" name="TextBox 2">
            <a:extLst>
              <a:ext uri="{FF2B5EF4-FFF2-40B4-BE49-F238E27FC236}">
                <a16:creationId xmlns:a16="http://schemas.microsoft.com/office/drawing/2014/main" id="{12AB1DC5-734B-67BB-4163-396785B9D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5714" y="3276600"/>
            <a:ext cx="15636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800">
                <a:latin typeface="Arial" panose="020B0604020202020204" pitchFamily="34" charset="0"/>
              </a:rPr>
              <a:t>Rule exponential (e-</a:t>
            </a:r>
            <a:r>
              <a:rPr lang="nb-NO" altLang="nb-NO" sz="800" baseline="30000">
                <a:latin typeface="Arial" panose="020B0604020202020204" pitchFamily="34" charset="0"/>
              </a:rPr>
              <a:t>at</a:t>
            </a:r>
            <a:r>
              <a:rPr lang="nb-NO" altLang="nb-NO" sz="800">
                <a:latin typeface="Arial" panose="020B0604020202020204" pitchFamily="34" charset="0"/>
              </a:rPr>
              <a:t>): Opposite sign in Laplace</a:t>
            </a:r>
          </a:p>
        </p:txBody>
      </p:sp>
      <p:sp>
        <p:nvSpPr>
          <p:cNvPr id="5148" name="Rectangle 37">
            <a:extLst>
              <a:ext uri="{FF2B5EF4-FFF2-40B4-BE49-F238E27FC236}">
                <a16:creationId xmlns:a16="http://schemas.microsoft.com/office/drawing/2014/main" id="{DBC46504-4044-A237-78EA-6A82E318D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651" y="3673476"/>
            <a:ext cx="5580063" cy="4540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DA2EE7-F5D5-C841-AA12-C8D2CF1DC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0" y="3249614"/>
            <a:ext cx="8445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8DBE29-FD38-376F-A2F6-814B5CAF1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6" y="3124200"/>
            <a:ext cx="5572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>
            <a:extLst>
              <a:ext uri="{FF2B5EF4-FFF2-40B4-BE49-F238E27FC236}">
                <a16:creationId xmlns:a16="http://schemas.microsoft.com/office/drawing/2014/main" id="{01B8F3CA-C6E2-834A-C81B-AEAAB51C2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1"/>
            <a:ext cx="800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Table 3.1  Laplace Transforms for Various Time-Domain Functions</a:t>
            </a:r>
            <a:endParaRPr lang="en-US" altLang="nb-NO" sz="1800" baseline="30000">
              <a:latin typeface="Arial" panose="020B0604020202020204" pitchFamily="34" charset="0"/>
            </a:endParaRPr>
          </a:p>
        </p:txBody>
      </p:sp>
      <p:graphicFrame>
        <p:nvGraphicFramePr>
          <p:cNvPr id="6147" name="Object 9">
            <a:extLst>
              <a:ext uri="{FF2B5EF4-FFF2-40B4-BE49-F238E27FC236}">
                <a16:creationId xmlns:a16="http://schemas.microsoft.com/office/drawing/2014/main" id="{1A09562B-EB9E-7D23-BCCC-4F6BDB5AD1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1" y="1143001"/>
          <a:ext cx="6200775" cy="526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6200000" imgH="5266667" progId="PBrush">
                  <p:embed/>
                </p:oleObj>
              </mc:Choice>
              <mc:Fallback>
                <p:oleObj name="Bitmap Image" r:id="rId2" imgW="6200000" imgH="5266667" progId="PBrush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1143001"/>
                        <a:ext cx="6200775" cy="526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10">
            <a:extLst>
              <a:ext uri="{FF2B5EF4-FFF2-40B4-BE49-F238E27FC236}">
                <a16:creationId xmlns:a16="http://schemas.microsoft.com/office/drawing/2014/main" id="{B8CB087D-E99D-AF9E-43D6-4DE91B486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6858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200" i="1">
                <a:latin typeface="Arial" panose="020B0604020202020204" pitchFamily="34" charset="0"/>
              </a:rPr>
              <a:t>f</a:t>
            </a:r>
            <a:r>
              <a:rPr lang="en-US" altLang="nb-NO" sz="1200">
                <a:latin typeface="Arial" panose="020B0604020202020204" pitchFamily="34" charset="0"/>
              </a:rPr>
              <a:t>(</a:t>
            </a:r>
            <a:r>
              <a:rPr lang="en-US" altLang="nb-NO" sz="1200" i="1">
                <a:latin typeface="Arial" panose="020B0604020202020204" pitchFamily="34" charset="0"/>
              </a:rPr>
              <a:t>t</a:t>
            </a:r>
            <a:r>
              <a:rPr lang="en-US" altLang="nb-NO" sz="1200">
                <a:latin typeface="Arial" panose="020B0604020202020204" pitchFamily="34" charset="0"/>
              </a:rPr>
              <a:t>)</a:t>
            </a:r>
            <a:r>
              <a:rPr lang="en-US" altLang="nb-NO" sz="1200" i="1">
                <a:latin typeface="Arial" panose="020B0604020202020204" pitchFamily="34" charset="0"/>
              </a:rPr>
              <a:t>                                   		         	              F</a:t>
            </a:r>
            <a:r>
              <a:rPr lang="en-US" altLang="nb-NO" sz="1200">
                <a:latin typeface="Arial" panose="020B0604020202020204" pitchFamily="34" charset="0"/>
              </a:rPr>
              <a:t>(</a:t>
            </a:r>
            <a:r>
              <a:rPr lang="en-US" altLang="nb-NO" sz="1200" i="1">
                <a:latin typeface="Arial" panose="020B0604020202020204" pitchFamily="34" charset="0"/>
              </a:rPr>
              <a:t>s</a:t>
            </a:r>
            <a:r>
              <a:rPr lang="en-US" altLang="nb-NO" sz="120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6149" name="Line 11">
            <a:extLst>
              <a:ext uri="{FF2B5EF4-FFF2-40B4-BE49-F238E27FC236}">
                <a16:creationId xmlns:a16="http://schemas.microsoft.com/office/drawing/2014/main" id="{C618CB00-8F3E-E3E2-AC24-B980B534DBCF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6096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" name="Line 12">
            <a:extLst>
              <a:ext uri="{FF2B5EF4-FFF2-40B4-BE49-F238E27FC236}">
                <a16:creationId xmlns:a16="http://schemas.microsoft.com/office/drawing/2014/main" id="{FD15FAFE-FB3E-6169-6737-32A7A27657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9906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Text Box 7">
            <a:extLst>
              <a:ext uri="{FF2B5EF4-FFF2-40B4-BE49-F238E27FC236}">
                <a16:creationId xmlns:a16="http://schemas.microsoft.com/office/drawing/2014/main" id="{6B08731F-F31A-6140-FC41-FC779DB8FDDE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AppndixA</a:t>
            </a:r>
          </a:p>
        </p:txBody>
      </p:sp>
      <p:sp>
        <p:nvSpPr>
          <p:cNvPr id="6152" name="Rectangle 8">
            <a:extLst>
              <a:ext uri="{FF2B5EF4-FFF2-40B4-BE49-F238E27FC236}">
                <a16:creationId xmlns:a16="http://schemas.microsoft.com/office/drawing/2014/main" id="{33F9462A-0005-91F9-FE79-857ED73A9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138" y="2593976"/>
            <a:ext cx="5122862" cy="493713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6153" name="TextBox 1">
            <a:extLst>
              <a:ext uri="{FF2B5EF4-FFF2-40B4-BE49-F238E27FC236}">
                <a16:creationId xmlns:a16="http://schemas.microsoft.com/office/drawing/2014/main" id="{DE5A1FBD-F845-E1E4-BFD5-564C3BF32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3914" y="2708276"/>
            <a:ext cx="20669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900">
                <a:solidFill>
                  <a:srgbClr val="FF0000"/>
                </a:solidFill>
                <a:latin typeface="Arial" panose="020B0604020202020204" pitchFamily="34" charset="0"/>
              </a:rPr>
              <a:t>Note:  This is step response of first-order system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D8514260-4A26-D655-8222-305D008A5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"/>
            <a:ext cx="8001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2000">
                <a:latin typeface="Arial" panose="020B0604020202020204" pitchFamily="34" charset="0"/>
              </a:rPr>
              <a:t>Table 3.1  Laplace Transforms for Various Time-Domain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nb-NO" sz="2000">
                <a:latin typeface="Arial" panose="020B0604020202020204" pitchFamily="34" charset="0"/>
              </a:rPr>
              <a:t>Functions</a:t>
            </a:r>
            <a:r>
              <a:rPr lang="en-US" altLang="nb-NO" sz="1800" baseline="30000">
                <a:latin typeface="Arial" panose="020B0604020202020204" pitchFamily="34" charset="0"/>
              </a:rPr>
              <a:t>a</a:t>
            </a:r>
            <a:r>
              <a:rPr lang="en-US" altLang="nb-NO" sz="2000" baseline="30000">
                <a:latin typeface="Arial" panose="020B0604020202020204" pitchFamily="34" charset="0"/>
              </a:rPr>
              <a:t> </a:t>
            </a:r>
            <a:r>
              <a:rPr lang="en-US" altLang="nb-NO" sz="2000">
                <a:latin typeface="Arial" panose="020B0604020202020204" pitchFamily="34" charset="0"/>
              </a:rPr>
              <a:t>(continued)</a:t>
            </a:r>
          </a:p>
        </p:txBody>
      </p:sp>
      <p:pic>
        <p:nvPicPr>
          <p:cNvPr id="7171" name="Picture 3" descr="20-26 table">
            <a:extLst>
              <a:ext uri="{FF2B5EF4-FFF2-40B4-BE49-F238E27FC236}">
                <a16:creationId xmlns:a16="http://schemas.microsoft.com/office/drawing/2014/main" id="{214C1AF5-6404-B20C-894A-CDCFCB8AF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43000"/>
            <a:ext cx="5943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>
            <a:extLst>
              <a:ext uri="{FF2B5EF4-FFF2-40B4-BE49-F238E27FC236}">
                <a16:creationId xmlns:a16="http://schemas.microsoft.com/office/drawing/2014/main" id="{C18DDF5A-B1DD-E9D7-108B-4E0DC5B3A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914400"/>
            <a:ext cx="4184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200" i="1">
                <a:latin typeface="Arial" panose="020B0604020202020204" pitchFamily="34" charset="0"/>
              </a:rPr>
              <a:t>         f</a:t>
            </a:r>
            <a:r>
              <a:rPr lang="en-US" altLang="nb-NO" sz="1200">
                <a:latin typeface="Arial" panose="020B0604020202020204" pitchFamily="34" charset="0"/>
              </a:rPr>
              <a:t>(</a:t>
            </a:r>
            <a:r>
              <a:rPr lang="en-US" altLang="nb-NO" sz="1200" i="1">
                <a:latin typeface="Arial" panose="020B0604020202020204" pitchFamily="34" charset="0"/>
              </a:rPr>
              <a:t>t</a:t>
            </a:r>
            <a:r>
              <a:rPr lang="en-US" altLang="nb-NO" sz="1200">
                <a:latin typeface="Arial" panose="020B0604020202020204" pitchFamily="34" charset="0"/>
              </a:rPr>
              <a:t>)</a:t>
            </a:r>
            <a:r>
              <a:rPr lang="en-US" altLang="nb-NO" sz="1200" i="1">
                <a:latin typeface="Arial" panose="020B0604020202020204" pitchFamily="34" charset="0"/>
              </a:rPr>
              <a:t>                                   	                       F</a:t>
            </a:r>
            <a:r>
              <a:rPr lang="en-US" altLang="nb-NO" sz="1200">
                <a:latin typeface="Arial" panose="020B0604020202020204" pitchFamily="34" charset="0"/>
              </a:rPr>
              <a:t>(</a:t>
            </a:r>
            <a:r>
              <a:rPr lang="en-US" altLang="nb-NO" sz="1200" i="1">
                <a:latin typeface="Arial" panose="020B0604020202020204" pitchFamily="34" charset="0"/>
              </a:rPr>
              <a:t>s</a:t>
            </a:r>
            <a:r>
              <a:rPr lang="en-US" altLang="nb-NO" sz="120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173" name="Line 5">
            <a:extLst>
              <a:ext uri="{FF2B5EF4-FFF2-40B4-BE49-F238E27FC236}">
                <a16:creationId xmlns:a16="http://schemas.microsoft.com/office/drawing/2014/main" id="{064660DE-8438-5B58-0B13-F20422785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12192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4AD6541-9DF5-172B-245E-7C888A2F9B17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8382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5" name="Picture 7" descr="23-26">
            <a:extLst>
              <a:ext uri="{FF2B5EF4-FFF2-40B4-BE49-F238E27FC236}">
                <a16:creationId xmlns:a16="http://schemas.microsoft.com/office/drawing/2014/main" id="{D77B87C4-434F-FC73-5735-C43BA2A5D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114800"/>
            <a:ext cx="67818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Line 8">
            <a:extLst>
              <a:ext uri="{FF2B5EF4-FFF2-40B4-BE49-F238E27FC236}">
                <a16:creationId xmlns:a16="http://schemas.microsoft.com/office/drawing/2014/main" id="{1A21A270-F24B-B04D-BC9A-9775349061B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6324600"/>
            <a:ext cx="586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Text Box 7">
            <a:extLst>
              <a:ext uri="{FF2B5EF4-FFF2-40B4-BE49-F238E27FC236}">
                <a16:creationId xmlns:a16="http://schemas.microsoft.com/office/drawing/2014/main" id="{AB110B40-C470-39A3-14D8-9C06E14B7EF3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 A</a:t>
            </a:r>
          </a:p>
        </p:txBody>
      </p:sp>
      <p:sp>
        <p:nvSpPr>
          <p:cNvPr id="7178" name="Rectangle 9">
            <a:extLst>
              <a:ext uri="{FF2B5EF4-FFF2-40B4-BE49-F238E27FC236}">
                <a16:creationId xmlns:a16="http://schemas.microsoft.com/office/drawing/2014/main" id="{B3A4975E-F2BB-639B-DA89-436429A23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1295400"/>
            <a:ext cx="5334000" cy="365760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7179" name="Right Brace 1">
            <a:extLst>
              <a:ext uri="{FF2B5EF4-FFF2-40B4-BE49-F238E27FC236}">
                <a16:creationId xmlns:a16="http://schemas.microsoft.com/office/drawing/2014/main" id="{36EBC4AB-9EFE-FD89-BC7B-25371E4688C1}"/>
              </a:ext>
            </a:extLst>
          </p:cNvPr>
          <p:cNvSpPr>
            <a:spLocks/>
          </p:cNvSpPr>
          <p:nvPr/>
        </p:nvSpPr>
        <p:spPr bwMode="auto">
          <a:xfrm>
            <a:off x="8610600" y="1343025"/>
            <a:ext cx="228600" cy="2667000"/>
          </a:xfrm>
          <a:prstGeom prst="rightBrace">
            <a:avLst>
              <a:gd name="adj1" fmla="val 8318"/>
              <a:gd name="adj2" fmla="val 50000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7180" name="TextBox 2">
            <a:extLst>
              <a:ext uri="{FF2B5EF4-FFF2-40B4-BE49-F238E27FC236}">
                <a16:creationId xmlns:a16="http://schemas.microsoft.com/office/drawing/2014/main" id="{4551179E-2A26-FF38-4644-303C5B5CC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3163" y="2441575"/>
            <a:ext cx="1949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000">
                <a:solidFill>
                  <a:srgbClr val="FF0000"/>
                </a:solidFill>
                <a:latin typeface="Arial" panose="020B0604020202020204" pitchFamily="34" charset="0"/>
              </a:rPr>
              <a:t>Alternative forms of step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000">
                <a:solidFill>
                  <a:srgbClr val="FF0000"/>
                </a:solidFill>
                <a:latin typeface="Arial" panose="020B0604020202020204" pitchFamily="34" charset="0"/>
              </a:rPr>
              <a:t>response for 2nd order system</a:t>
            </a:r>
          </a:p>
        </p:txBody>
      </p:sp>
      <p:sp>
        <p:nvSpPr>
          <p:cNvPr id="7181" name="Rectangle 8">
            <a:extLst>
              <a:ext uri="{FF2B5EF4-FFF2-40B4-BE49-F238E27FC236}">
                <a16:creationId xmlns:a16="http://schemas.microsoft.com/office/drawing/2014/main" id="{1CF6631D-BFF0-3635-606A-C5AB37BB3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8976" y="5019676"/>
            <a:ext cx="5991225" cy="9874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7182" name="TextBox 2">
            <a:extLst>
              <a:ext uri="{FF2B5EF4-FFF2-40B4-BE49-F238E27FC236}">
                <a16:creationId xmlns:a16="http://schemas.microsoft.com/office/drawing/2014/main" id="{37C2DCCA-7849-099D-6184-23C05E1F7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1238" y="6324601"/>
            <a:ext cx="28749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solidFill>
                  <a:srgbClr val="FF0000"/>
                </a:solidFill>
                <a:latin typeface="Arial" panose="020B0604020202020204" pitchFamily="34" charset="0"/>
              </a:rPr>
              <a:t>Transfer function for time delay </a:t>
            </a:r>
            <a:r>
              <a:rPr lang="nb-NO" altLang="nb-NO" sz="1200">
                <a:solidFill>
                  <a:srgbClr val="FF0000"/>
                </a:solidFill>
                <a:latin typeface="cmmi10" pitchFamily="34" charset="0"/>
              </a:rPr>
              <a:t>µ is </a:t>
            </a:r>
            <a:r>
              <a:rPr lang="nb-NO" altLang="nb-NO" sz="1200">
                <a:solidFill>
                  <a:srgbClr val="FF0000"/>
                </a:solidFill>
              </a:rPr>
              <a:t>e</a:t>
            </a:r>
            <a:r>
              <a:rPr lang="nb-NO" altLang="nb-NO" sz="1200" baseline="30000">
                <a:solidFill>
                  <a:srgbClr val="FF0000"/>
                </a:solidFill>
                <a:latin typeface="Arial" panose="020B0604020202020204" pitchFamily="34" charset="0"/>
              </a:rPr>
              <a:t>-</a:t>
            </a:r>
            <a:r>
              <a:rPr lang="nb-NO" altLang="nb-NO" sz="1200" baseline="30000">
                <a:solidFill>
                  <a:srgbClr val="FF0000"/>
                </a:solidFill>
                <a:latin typeface="cmmi10" pitchFamily="34" charset="0"/>
              </a:rPr>
              <a:t>µ</a:t>
            </a:r>
            <a:r>
              <a:rPr lang="nb-NO" altLang="nb-NO" sz="1200" baseline="3000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r>
              <a:rPr lang="nb-NO" altLang="nb-NO" sz="12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nb-NO" altLang="nb-NO" sz="1200">
              <a:solidFill>
                <a:srgbClr val="FF0000"/>
              </a:solidFill>
              <a:latin typeface="cmmi10" pitchFamily="34" charset="0"/>
            </a:endParaRPr>
          </a:p>
        </p:txBody>
      </p:sp>
      <p:sp>
        <p:nvSpPr>
          <p:cNvPr id="7183" name="Rectangle 14">
            <a:extLst>
              <a:ext uri="{FF2B5EF4-FFF2-40B4-BE49-F238E27FC236}">
                <a16:creationId xmlns:a16="http://schemas.microsoft.com/office/drawing/2014/main" id="{7AEE9473-06E2-7D18-436C-5EFBC02E6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063" y="6034088"/>
            <a:ext cx="4462462" cy="290512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cxnSp>
        <p:nvCxnSpPr>
          <p:cNvPr id="7184" name="Straight Arrow Connector 2">
            <a:extLst>
              <a:ext uri="{FF2B5EF4-FFF2-40B4-BE49-F238E27FC236}">
                <a16:creationId xmlns:a16="http://schemas.microsoft.com/office/drawing/2014/main" id="{42E1866F-6BD6-218C-19B6-11A7E31D4086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010400" y="6350000"/>
            <a:ext cx="381000" cy="10953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5" name="TextBox 3">
            <a:extLst>
              <a:ext uri="{FF2B5EF4-FFF2-40B4-BE49-F238E27FC236}">
                <a16:creationId xmlns:a16="http://schemas.microsoft.com/office/drawing/2014/main" id="{F2F55C1F-16E4-96F7-586C-3B97853AC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4976" y="5019676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>
                <a:solidFill>
                  <a:srgbClr val="FF0000"/>
                </a:solidFill>
                <a:latin typeface="Arial" panose="020B0604020202020204" pitchFamily="34" charset="0"/>
              </a:rPr>
              <a:t>Laplace of derivatives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3">
            <a:extLst>
              <a:ext uri="{FF2B5EF4-FFF2-40B4-BE49-F238E27FC236}">
                <a16:creationId xmlns:a16="http://schemas.microsoft.com/office/drawing/2014/main" id="{560E45C2-1368-51D4-F56A-5DADC48200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13300" y="1012826"/>
          <a:ext cx="2928938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800" imgH="469900" progId="Equation.DSMT4">
                  <p:embed/>
                </p:oleObj>
              </mc:Choice>
              <mc:Fallback>
                <p:oleObj name="Equation" r:id="rId2" imgW="1574800" imgH="4699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300" y="1012826"/>
                        <a:ext cx="2928938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Text Box 4">
            <a:extLst>
              <a:ext uri="{FF2B5EF4-FFF2-40B4-BE49-F238E27FC236}">
                <a16:creationId xmlns:a16="http://schemas.microsoft.com/office/drawing/2014/main" id="{1EFB6642-230D-9F3D-56E8-CD007C618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6" y="457201"/>
            <a:ext cx="6950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800" b="1">
                <a:solidFill>
                  <a:srgbClr val="009900"/>
                </a:solidFill>
                <a:latin typeface="Arial" panose="020B0604020202020204" pitchFamily="34" charset="0"/>
              </a:rPr>
              <a:t>Laplace Transform</a:t>
            </a:r>
            <a:endParaRPr lang="en-US" altLang="nb-NO" sz="24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3078" name="Text Box 6">
            <a:extLst>
              <a:ext uri="{FF2B5EF4-FFF2-40B4-BE49-F238E27FC236}">
                <a16:creationId xmlns:a16="http://schemas.microsoft.com/office/drawing/2014/main" id="{2FA57D69-DB9E-B090-F28B-5A435DC54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6" y="2528889"/>
            <a:ext cx="1863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i="1" u="sng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Examples</a:t>
            </a:r>
          </a:p>
        </p:txBody>
      </p:sp>
      <p:graphicFrame>
        <p:nvGraphicFramePr>
          <p:cNvPr id="8197" name="Object 7">
            <a:extLst>
              <a:ext uri="{FF2B5EF4-FFF2-40B4-BE49-F238E27FC236}">
                <a16:creationId xmlns:a16="http://schemas.microsoft.com/office/drawing/2014/main" id="{57F80AFC-72B0-B921-C90D-9B285DB24A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16314" y="3463926"/>
          <a:ext cx="6067425" cy="304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38500" imgH="1625600" progId="Equation.DSMT4">
                  <p:embed/>
                </p:oleObj>
              </mc:Choice>
              <mc:Fallback>
                <p:oleObj name="Equation" r:id="rId4" imgW="3238500" imgH="162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6314" y="3463926"/>
                        <a:ext cx="6067425" cy="304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Text Box 9">
            <a:extLst>
              <a:ext uri="{FF2B5EF4-FFF2-40B4-BE49-F238E27FC236}">
                <a16:creationId xmlns:a16="http://schemas.microsoft.com/office/drawing/2014/main" id="{62318609-D43D-881B-237D-C625E17D2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9" y="1905001"/>
            <a:ext cx="6961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Usually f(t) is in deviation variables so f(t=0) = 0 </a:t>
            </a:r>
          </a:p>
        </p:txBody>
      </p:sp>
      <p:sp>
        <p:nvSpPr>
          <p:cNvPr id="8199" name="TextBox 2">
            <a:extLst>
              <a:ext uri="{FF2B5EF4-FFF2-40B4-BE49-F238E27FC236}">
                <a16:creationId xmlns:a16="http://schemas.microsoft.com/office/drawing/2014/main" id="{443DAC87-404A-6628-A057-9C66E03C9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1" y="1138238"/>
            <a:ext cx="1674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Definition*:</a:t>
            </a:r>
          </a:p>
        </p:txBody>
      </p:sp>
      <p:sp>
        <p:nvSpPr>
          <p:cNvPr id="8200" name="Text Box 7">
            <a:extLst>
              <a:ext uri="{FF2B5EF4-FFF2-40B4-BE49-F238E27FC236}">
                <a16:creationId xmlns:a16="http://schemas.microsoft.com/office/drawing/2014/main" id="{7F3EBFA4-2085-C7CF-5C17-657F5C756914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 A</a:t>
            </a:r>
          </a:p>
        </p:txBody>
      </p:sp>
      <p:sp>
        <p:nvSpPr>
          <p:cNvPr id="8201" name="TextBox 2">
            <a:extLst>
              <a:ext uri="{FF2B5EF4-FFF2-40B4-BE49-F238E27FC236}">
                <a16:creationId xmlns:a16="http://schemas.microsoft.com/office/drawing/2014/main" id="{279D0FDA-FE60-FBD9-5243-616A36FF2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1" y="6096001"/>
            <a:ext cx="4621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*</a:t>
            </a:r>
            <a:r>
              <a:rPr lang="nb-NO" altLang="nb-NO" sz="1400">
                <a:latin typeface="Arial" panose="020B0604020202020204" pitchFamily="34" charset="0"/>
              </a:rPr>
              <a:t>Will often misuse notation and write f(s) instead of F(s)</a:t>
            </a:r>
          </a:p>
        </p:txBody>
      </p:sp>
      <p:sp>
        <p:nvSpPr>
          <p:cNvPr id="8202" name="TextBox 4">
            <a:extLst>
              <a:ext uri="{FF2B5EF4-FFF2-40B4-BE49-F238E27FC236}">
                <a16:creationId xmlns:a16="http://schemas.microsoft.com/office/drawing/2014/main" id="{8B4C6A54-B37E-F587-0985-725990C03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2288" y="3494089"/>
            <a:ext cx="2513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  <a:latin typeface="Arial" panose="020B0604020202020204" pitchFamily="34" charset="0"/>
              </a:rPr>
              <a:t>a/s = Laplace of step a</a:t>
            </a:r>
          </a:p>
        </p:txBody>
      </p:sp>
      <p:cxnSp>
        <p:nvCxnSpPr>
          <p:cNvPr id="8203" name="Straight Arrow Connector 6">
            <a:extLst>
              <a:ext uri="{FF2B5EF4-FFF2-40B4-BE49-F238E27FC236}">
                <a16:creationId xmlns:a16="http://schemas.microsoft.com/office/drawing/2014/main" id="{1BFBE587-4504-04DC-1F95-D0285C2B4FA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534400" y="3716339"/>
            <a:ext cx="381000" cy="3143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4" name="TextBox 1">
            <a:extLst>
              <a:ext uri="{FF2B5EF4-FFF2-40B4-BE49-F238E27FC236}">
                <a16:creationId xmlns:a16="http://schemas.microsoft.com/office/drawing/2014/main" id="{7D8E554F-CDCA-C2AF-5CCD-3A68E72A0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2164" y="3416301"/>
            <a:ext cx="44132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2.</a:t>
            </a:r>
          </a:p>
        </p:txBody>
      </p:sp>
      <p:sp>
        <p:nvSpPr>
          <p:cNvPr id="8205" name="TextBox 13">
            <a:extLst>
              <a:ext uri="{FF2B5EF4-FFF2-40B4-BE49-F238E27FC236}">
                <a16:creationId xmlns:a16="http://schemas.microsoft.com/office/drawing/2014/main" id="{3825EDF7-BE5C-AE74-53A4-E16198B36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1" y="4768851"/>
            <a:ext cx="441325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837D3F-6940-AD23-A478-145E8D18B77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76440" y="2829746"/>
            <a:ext cx="4508222" cy="830997"/>
          </a:xfrm>
          <a:prstGeom prst="rect">
            <a:avLst/>
          </a:prstGeom>
          <a:blipFill>
            <a:blip r:embed="rId6"/>
            <a:stretch>
              <a:fillRect l="-1894" t="-5109"/>
            </a:stretch>
          </a:blipFill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1">
            <a:extLst>
              <a:ext uri="{FF2B5EF4-FFF2-40B4-BE49-F238E27FC236}">
                <a16:creationId xmlns:a16="http://schemas.microsoft.com/office/drawing/2014/main" id="{3078B444-E46F-B93B-7E2E-BF06DCA945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52776" y="1752601"/>
          <a:ext cx="53816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70200" imgH="482600" progId="Equation.DSMT4">
                  <p:embed/>
                </p:oleObj>
              </mc:Choice>
              <mc:Fallback>
                <p:oleObj name="Equation" r:id="rId2" imgW="2870200" imgH="482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776" y="1752601"/>
                        <a:ext cx="53816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2">
            <a:extLst>
              <a:ext uri="{FF2B5EF4-FFF2-40B4-BE49-F238E27FC236}">
                <a16:creationId xmlns:a16="http://schemas.microsoft.com/office/drawing/2014/main" id="{D9C02EEE-E9B0-1559-5387-10132C1B89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83339" y="2386013"/>
          <a:ext cx="2619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339" y="2386013"/>
                        <a:ext cx="261937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Box 3">
            <a:extLst>
              <a:ext uri="{FF2B5EF4-FFF2-40B4-BE49-F238E27FC236}">
                <a16:creationId xmlns:a16="http://schemas.microsoft.com/office/drawing/2014/main" id="{0EE918D1-EE2B-0DD6-6AD8-FDBC1419A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5850" y="754063"/>
            <a:ext cx="4375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Most important property for us.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Laplace of derivative.</a:t>
            </a:r>
          </a:p>
        </p:txBody>
      </p:sp>
      <p:sp>
        <p:nvSpPr>
          <p:cNvPr id="9221" name="TextBox 4">
            <a:extLst>
              <a:ext uri="{FF2B5EF4-FFF2-40B4-BE49-F238E27FC236}">
                <a16:creationId xmlns:a16="http://schemas.microsoft.com/office/drawing/2014/main" id="{D76F4103-003B-5F47-3AD3-076008CA7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1" y="3200401"/>
            <a:ext cx="68246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Differentiation: replaced by multiplication with 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Integration:      replaced by multiplication with 1/s</a:t>
            </a:r>
          </a:p>
        </p:txBody>
      </p:sp>
      <p:sp>
        <p:nvSpPr>
          <p:cNvPr id="9222" name="TextBox 1">
            <a:extLst>
              <a:ext uri="{FF2B5EF4-FFF2-40B4-BE49-F238E27FC236}">
                <a16:creationId xmlns:a16="http://schemas.microsoft.com/office/drawing/2014/main" id="{66C0EC3D-93A2-543D-CAF6-AF218A316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1" y="4953000"/>
            <a:ext cx="866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000">
                <a:latin typeface="Arial" panose="020B0604020202020204" pitchFamily="34" charset="0"/>
              </a:rPr>
              <a:t>Proof:</a:t>
            </a:r>
          </a:p>
        </p:txBody>
      </p:sp>
      <p:graphicFrame>
        <p:nvGraphicFramePr>
          <p:cNvPr id="9223" name="Object 1">
            <a:extLst>
              <a:ext uri="{FF2B5EF4-FFF2-40B4-BE49-F238E27FC236}">
                <a16:creationId xmlns:a16="http://schemas.microsoft.com/office/drawing/2014/main" id="{7915415F-A47A-C5CC-9B0E-54F1E9AE52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7263" y="4795838"/>
          <a:ext cx="2309812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31366" imgH="660113" progId="Equation.DSMT4">
                  <p:embed/>
                </p:oleObj>
              </mc:Choice>
              <mc:Fallback>
                <p:oleObj name="Equation" r:id="rId6" imgW="1231366" imgH="6601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4795838"/>
                        <a:ext cx="2309812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Box 2">
            <a:extLst>
              <a:ext uri="{FF2B5EF4-FFF2-40B4-BE49-F238E27FC236}">
                <a16:creationId xmlns:a16="http://schemas.microsoft.com/office/drawing/2014/main" id="{18DEED6A-C378-E0E7-F303-66BE32793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9" y="5802313"/>
            <a:ext cx="56797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000" dirty="0">
                <a:latin typeface="Arial" panose="020B0604020202020204" pitchFamily="34" charset="0"/>
              </a:rPr>
              <a:t>Set v=e</a:t>
            </a:r>
            <a:r>
              <a:rPr lang="nb-NO" altLang="nb-NO" sz="1800" baseline="30000" dirty="0">
                <a:latin typeface="Arial" panose="020B0604020202020204" pitchFamily="34" charset="0"/>
              </a:rPr>
              <a:t>-</a:t>
            </a:r>
            <a:r>
              <a:rPr lang="nb-NO" altLang="nb-NO" sz="1800" baseline="30000" dirty="0" err="1">
                <a:latin typeface="Arial" panose="020B0604020202020204" pitchFamily="34" charset="0"/>
              </a:rPr>
              <a:t>st</a:t>
            </a:r>
            <a:r>
              <a:rPr lang="nb-NO" altLang="nb-NO" sz="2000" dirty="0">
                <a:latin typeface="Arial" panose="020B0604020202020204" pitchFamily="34" charset="0"/>
              </a:rPr>
              <a:t> and du=</a:t>
            </a:r>
            <a:r>
              <a:rPr lang="nb-NO" altLang="nb-NO" sz="2000" dirty="0" err="1">
                <a:latin typeface="Arial" panose="020B0604020202020204" pitchFamily="34" charset="0"/>
              </a:rPr>
              <a:t>df</a:t>
            </a:r>
            <a:r>
              <a:rPr lang="nb-NO" altLang="nb-NO" sz="2000" dirty="0">
                <a:latin typeface="Arial" panose="020B0604020202020204" pitchFamily="34" charset="0"/>
              </a:rPr>
              <a:t> and </a:t>
            </a:r>
            <a:r>
              <a:rPr lang="nb-NO" altLang="nb-NO" sz="2000" dirty="0" err="1">
                <a:latin typeface="Arial" panose="020B0604020202020204" pitchFamily="34" charset="0"/>
              </a:rPr>
              <a:t>use</a:t>
            </a:r>
            <a:r>
              <a:rPr lang="nb-NO" altLang="nb-NO" sz="2000" dirty="0">
                <a:latin typeface="Arial" panose="020B0604020202020204" pitchFamily="34" charset="0"/>
              </a:rPr>
              <a:t> </a:t>
            </a:r>
            <a:r>
              <a:rPr lang="nb-NO" altLang="nb-NO" sz="2000" dirty="0" err="1">
                <a:latin typeface="Arial" panose="020B0604020202020204" pitchFamily="34" charset="0"/>
              </a:rPr>
              <a:t>integration</a:t>
            </a:r>
            <a:r>
              <a:rPr lang="nb-NO" altLang="nb-NO" sz="2000" dirty="0">
                <a:latin typeface="Arial" panose="020B0604020202020204" pitchFamily="34" charset="0"/>
              </a:rPr>
              <a:t> by parts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000" dirty="0">
                <a:latin typeface="Arial" panose="020B0604020202020204" pitchFamily="34" charset="0"/>
              </a:rPr>
              <a:t>           Note: d(</a:t>
            </a:r>
            <a:r>
              <a:rPr lang="nb-NO" altLang="nb-NO" sz="2000" dirty="0" err="1">
                <a:latin typeface="Arial" panose="020B0604020202020204" pitchFamily="34" charset="0"/>
              </a:rPr>
              <a:t>uv</a:t>
            </a:r>
            <a:r>
              <a:rPr lang="nb-NO" altLang="nb-NO" sz="2000" dirty="0">
                <a:latin typeface="Arial" panose="020B0604020202020204" pitchFamily="34" charset="0"/>
              </a:rPr>
              <a:t>) = u dv + v du  </a:t>
            </a:r>
          </a:p>
        </p:txBody>
      </p:sp>
      <p:sp>
        <p:nvSpPr>
          <p:cNvPr id="9225" name="Rectangle 3">
            <a:extLst>
              <a:ext uri="{FF2B5EF4-FFF2-40B4-BE49-F238E27FC236}">
                <a16:creationId xmlns:a16="http://schemas.microsoft.com/office/drawing/2014/main" id="{955CB834-2449-2B09-EAFF-D373ED621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795839"/>
            <a:ext cx="6248400" cy="14065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extLst>
              <a:ext uri="{FF2B5EF4-FFF2-40B4-BE49-F238E27FC236}">
                <a16:creationId xmlns:a16="http://schemas.microsoft.com/office/drawing/2014/main" id="{E3DCA8DE-4C6F-6E80-C0E2-8ECE0993A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228601"/>
            <a:ext cx="6777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800" b="1">
                <a:solidFill>
                  <a:srgbClr val="009900"/>
                </a:solidFill>
                <a:latin typeface="Arial" panose="020B0604020202020204" pitchFamily="34" charset="0"/>
              </a:rPr>
              <a:t>Other properties of Laplace transform:</a:t>
            </a:r>
            <a:endParaRPr lang="en-US" altLang="nb-NO" sz="24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Text Box 3">
            <a:extLst>
              <a:ext uri="{FF2B5EF4-FFF2-40B4-BE49-F238E27FC236}">
                <a16:creationId xmlns:a16="http://schemas.microsoft.com/office/drawing/2014/main" id="{51F5C1D4-8DE7-D69A-9FE5-D1009AC28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1" y="914400"/>
            <a:ext cx="3686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b="1">
                <a:solidFill>
                  <a:srgbClr val="009900"/>
                </a:solidFill>
                <a:latin typeface="Arial" panose="020B0604020202020204" pitchFamily="34" charset="0"/>
              </a:rPr>
              <a:t>A.    Final value theorem</a:t>
            </a:r>
          </a:p>
        </p:txBody>
      </p:sp>
      <p:sp>
        <p:nvSpPr>
          <p:cNvPr id="10244" name="Text Box 4">
            <a:extLst>
              <a:ext uri="{FF2B5EF4-FFF2-40B4-BE49-F238E27FC236}">
                <a16:creationId xmlns:a16="http://schemas.microsoft.com/office/drawing/2014/main" id="{AB897DAB-F6AA-847A-CFD1-0D5E7C5B4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1075" y="1447800"/>
            <a:ext cx="3124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“steady-state value”</a:t>
            </a:r>
            <a:endParaRPr lang="en-US" altLang="nb-NO" sz="2400">
              <a:latin typeface="Arial" panose="020B0604020202020204" pitchFamily="34" charset="0"/>
            </a:endParaRPr>
          </a:p>
        </p:txBody>
      </p:sp>
      <p:graphicFrame>
        <p:nvGraphicFramePr>
          <p:cNvPr id="10245" name="Object 0">
            <a:extLst>
              <a:ext uri="{FF2B5EF4-FFF2-40B4-BE49-F238E27FC236}">
                <a16:creationId xmlns:a16="http://schemas.microsoft.com/office/drawing/2014/main" id="{D7DB5E3E-E399-6B6D-E193-1B9BD361F3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75051" y="1524001"/>
          <a:ext cx="227806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366" imgH="279279" progId="Equation.DSMT4">
                  <p:embed/>
                </p:oleObj>
              </mc:Choice>
              <mc:Fallback>
                <p:oleObj name="Equation" r:id="rId2" imgW="1231366" imgH="279279" progId="Equation.DSMT4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051" y="1524001"/>
                        <a:ext cx="2278063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1">
            <a:extLst>
              <a:ext uri="{FF2B5EF4-FFF2-40B4-BE49-F238E27FC236}">
                <a16:creationId xmlns:a16="http://schemas.microsoft.com/office/drawing/2014/main" id="{BEF7BF7F-CB80-9318-F16C-FCD26DDEFF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5100" y="2116138"/>
          <a:ext cx="256698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20227" imgH="812447" progId="Equation.DSMT4">
                  <p:embed/>
                </p:oleObj>
              </mc:Choice>
              <mc:Fallback>
                <p:oleObj name="Equation" r:id="rId4" imgW="1320227" imgH="812447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5100" y="2116138"/>
                        <a:ext cx="256698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Box 1">
            <a:extLst>
              <a:ext uri="{FF2B5EF4-FFF2-40B4-BE49-F238E27FC236}">
                <a16:creationId xmlns:a16="http://schemas.microsoft.com/office/drawing/2014/main" id="{7B9E673C-0A3C-7409-7319-FCE8E1DDF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1564" y="2132014"/>
            <a:ext cx="1470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Example:</a:t>
            </a:r>
          </a:p>
        </p:txBody>
      </p:sp>
      <p:sp>
        <p:nvSpPr>
          <p:cNvPr id="10248" name="Text Box 7">
            <a:extLst>
              <a:ext uri="{FF2B5EF4-FFF2-40B4-BE49-F238E27FC236}">
                <a16:creationId xmlns:a16="http://schemas.microsoft.com/office/drawing/2014/main" id="{BB23C756-3F59-FB48-8DBF-18F7EABC84C8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 A</a:t>
            </a:r>
          </a:p>
        </p:txBody>
      </p:sp>
      <p:sp>
        <p:nvSpPr>
          <p:cNvPr id="10249" name="Rectangle 1">
            <a:extLst>
              <a:ext uri="{FF2B5EF4-FFF2-40B4-BE49-F238E27FC236}">
                <a16:creationId xmlns:a16="http://schemas.microsoft.com/office/drawing/2014/main" id="{24D69CF7-CC36-9BFE-31CD-C7AE9E710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1371601"/>
            <a:ext cx="2438400" cy="760413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0250" name="TextBox 1">
            <a:extLst>
              <a:ext uri="{FF2B5EF4-FFF2-40B4-BE49-F238E27FC236}">
                <a16:creationId xmlns:a16="http://schemas.microsoft.com/office/drawing/2014/main" id="{101F8431-64E7-4C65-AB5B-C71DF2586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3733801"/>
            <a:ext cx="4681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000">
                <a:latin typeface="Arial" panose="020B0604020202020204" pitchFamily="34" charset="0"/>
              </a:rPr>
              <a:t>Comment (relevant to step responses):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000">
                <a:latin typeface="Arial" panose="020B0604020202020204" pitchFamily="34" charset="0"/>
              </a:rPr>
              <a:t>    If Y(s) = g(s)/s then y(t=∞)=g(0)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>
            <a:extLst>
              <a:ext uri="{FF2B5EF4-FFF2-40B4-BE49-F238E27FC236}">
                <a16:creationId xmlns:a16="http://schemas.microsoft.com/office/drawing/2014/main" id="{DF67139D-046D-0219-20B9-C63D2EE54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8638" y="595314"/>
            <a:ext cx="3719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b="1">
                <a:solidFill>
                  <a:srgbClr val="009900"/>
                </a:solidFill>
                <a:latin typeface="Arial" panose="020B0604020202020204" pitchFamily="34" charset="0"/>
              </a:rPr>
              <a:t>B.   Initial value theorem</a:t>
            </a:r>
          </a:p>
        </p:txBody>
      </p:sp>
      <p:sp>
        <p:nvSpPr>
          <p:cNvPr id="11267" name="Text Box 3">
            <a:extLst>
              <a:ext uri="{FF2B5EF4-FFF2-40B4-BE49-F238E27FC236}">
                <a16:creationId xmlns:a16="http://schemas.microsoft.com/office/drawing/2014/main" id="{035D4658-2910-2C17-18C0-21147426D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4900" y="3276600"/>
            <a:ext cx="309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600">
                <a:latin typeface="Arial" panose="020B0604020202020204" pitchFamily="34" charset="0"/>
              </a:rPr>
              <a:t>by initial value theorem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>
                <a:latin typeface="Arial" panose="020B0604020202020204" pitchFamily="34" charset="0"/>
              </a:rPr>
              <a:t>(multiply Y(s) by s and set s=</a:t>
            </a:r>
            <a:r>
              <a:rPr lang="en-US" altLang="nb-NO" sz="1600">
                <a:latin typeface="cmsy10" pitchFamily="34" charset="0"/>
              </a:rPr>
              <a:t>1</a:t>
            </a:r>
            <a:r>
              <a:rPr lang="en-US" altLang="nb-NO" sz="1600">
                <a:latin typeface="Arial" panose="020B0604020202020204" pitchFamily="34" charset="0"/>
              </a:rPr>
              <a:t>)</a:t>
            </a:r>
          </a:p>
        </p:txBody>
      </p:sp>
      <p:graphicFrame>
        <p:nvGraphicFramePr>
          <p:cNvPr id="11268" name="Object 0">
            <a:extLst>
              <a:ext uri="{FF2B5EF4-FFF2-40B4-BE49-F238E27FC236}">
                <a16:creationId xmlns:a16="http://schemas.microsoft.com/office/drawing/2014/main" id="{24998369-EFDE-7163-2085-C4CB27450E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81525" y="1412876"/>
          <a:ext cx="22987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300" imgH="279400" progId="Equation.3">
                  <p:embed/>
                </p:oleObj>
              </mc:Choice>
              <mc:Fallback>
                <p:oleObj name="Equation" r:id="rId2" imgW="1130300" imgH="27940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1412876"/>
                        <a:ext cx="22987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1">
            <a:extLst>
              <a:ext uri="{FF2B5EF4-FFF2-40B4-BE49-F238E27FC236}">
                <a16:creationId xmlns:a16="http://schemas.microsoft.com/office/drawing/2014/main" id="{1A9AB6D4-44AE-B082-DA4F-0D1E049A28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00651" y="2297114"/>
          <a:ext cx="218122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366" imgH="418918" progId="Equation.DSMT4">
                  <p:embed/>
                </p:oleObj>
              </mc:Choice>
              <mc:Fallback>
                <p:oleObj name="Equation" r:id="rId4" imgW="1231366" imgH="418918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0651" y="2297114"/>
                        <a:ext cx="2181225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2">
            <a:extLst>
              <a:ext uri="{FF2B5EF4-FFF2-40B4-BE49-F238E27FC236}">
                <a16:creationId xmlns:a16="http://schemas.microsoft.com/office/drawing/2014/main" id="{C7267462-8F6B-10B8-29C3-F51F17D0EB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86263" y="3338513"/>
          <a:ext cx="108426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3947" imgH="203112" progId="Equation.DSMT4">
                  <p:embed/>
                </p:oleObj>
              </mc:Choice>
              <mc:Fallback>
                <p:oleObj name="Equation" r:id="rId6" imgW="583947" imgH="203112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6263" y="3338513"/>
                        <a:ext cx="1084262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Object 3">
            <a:extLst>
              <a:ext uri="{FF2B5EF4-FFF2-40B4-BE49-F238E27FC236}">
                <a16:creationId xmlns:a16="http://schemas.microsoft.com/office/drawing/2014/main" id="{CA753FF7-E314-62E1-8770-D69380ADA0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5314" y="4105275"/>
          <a:ext cx="11191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336" imgH="203112" progId="Equation.DSMT4">
                  <p:embed/>
                </p:oleObj>
              </mc:Choice>
              <mc:Fallback>
                <p:oleObj name="Equation" r:id="rId8" imgW="609336" imgH="203112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4" y="4105275"/>
                        <a:ext cx="1119187" cy="36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Text Box 3">
            <a:extLst>
              <a:ext uri="{FF2B5EF4-FFF2-40B4-BE49-F238E27FC236}">
                <a16:creationId xmlns:a16="http://schemas.microsoft.com/office/drawing/2014/main" id="{C63158BA-6761-8BCB-A644-6AF049228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1264" y="4127500"/>
            <a:ext cx="3006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600">
                <a:latin typeface="Arial" panose="020B0604020202020204" pitchFamily="34" charset="0"/>
              </a:rPr>
              <a:t>by final value theorem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>
                <a:latin typeface="Arial" panose="020B0604020202020204" pitchFamily="34" charset="0"/>
              </a:rPr>
              <a:t>(multiply Y(s) by s and set s=0)</a:t>
            </a:r>
          </a:p>
        </p:txBody>
      </p:sp>
      <p:sp>
        <p:nvSpPr>
          <p:cNvPr id="11273" name="TextBox 2">
            <a:extLst>
              <a:ext uri="{FF2B5EF4-FFF2-40B4-BE49-F238E27FC236}">
                <a16:creationId xmlns:a16="http://schemas.microsoft.com/office/drawing/2014/main" id="{A8041029-138F-3596-1A89-888BA2093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5525" y="2205038"/>
            <a:ext cx="1384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Example</a:t>
            </a:r>
          </a:p>
        </p:txBody>
      </p:sp>
      <p:sp>
        <p:nvSpPr>
          <p:cNvPr id="11274" name="Text Box 7">
            <a:extLst>
              <a:ext uri="{FF2B5EF4-FFF2-40B4-BE49-F238E27FC236}">
                <a16:creationId xmlns:a16="http://schemas.microsoft.com/office/drawing/2014/main" id="{80957CCA-F003-5BD1-FFA9-91B85C6ED235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AppendixA</a:t>
            </a:r>
          </a:p>
        </p:txBody>
      </p:sp>
      <p:graphicFrame>
        <p:nvGraphicFramePr>
          <p:cNvPr id="11275" name="Object 1">
            <a:extLst>
              <a:ext uri="{FF2B5EF4-FFF2-40B4-BE49-F238E27FC236}">
                <a16:creationId xmlns:a16="http://schemas.microsoft.com/office/drawing/2014/main" id="{C1D96946-FCB7-7632-B2C1-DC5D963AD9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95814" y="5778501"/>
          <a:ext cx="255587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57300" imgH="292100" progId="Equation.DSMT4">
                  <p:embed/>
                </p:oleObj>
              </mc:Choice>
              <mc:Fallback>
                <p:oleObj name="Equation" r:id="rId10" imgW="1257300" imgH="2921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5814" y="5778501"/>
                        <a:ext cx="2555875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6" name="Text Box 2">
            <a:extLst>
              <a:ext uri="{FF2B5EF4-FFF2-40B4-BE49-F238E27FC236}">
                <a16:creationId xmlns:a16="http://schemas.microsoft.com/office/drawing/2014/main" id="{80580F6A-AB29-D877-CD43-302D4A065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1" y="5257801"/>
            <a:ext cx="3770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b="1">
                <a:solidFill>
                  <a:srgbClr val="009900"/>
                </a:solidFill>
                <a:latin typeface="Arial" panose="020B0604020202020204" pitchFamily="34" charset="0"/>
              </a:rPr>
              <a:t>C.   Initial slope property</a:t>
            </a:r>
          </a:p>
        </p:txBody>
      </p:sp>
      <p:sp>
        <p:nvSpPr>
          <p:cNvPr id="11277" name="Rectangle 14">
            <a:extLst>
              <a:ext uri="{FF2B5EF4-FFF2-40B4-BE49-F238E27FC236}">
                <a16:creationId xmlns:a16="http://schemas.microsoft.com/office/drawing/2014/main" id="{636570EA-681C-23CE-7E9A-5591DF962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371601"/>
            <a:ext cx="2514600" cy="760413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1278" name="Rectangle 15">
            <a:extLst>
              <a:ext uri="{FF2B5EF4-FFF2-40B4-BE49-F238E27FC236}">
                <a16:creationId xmlns:a16="http://schemas.microsoft.com/office/drawing/2014/main" id="{6B748232-61EC-9F92-7FBF-80235623F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2789" y="5719763"/>
            <a:ext cx="2757487" cy="760412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>
            <a:extLst>
              <a:ext uri="{FF2B5EF4-FFF2-40B4-BE49-F238E27FC236}">
                <a16:creationId xmlns:a16="http://schemas.microsoft.com/office/drawing/2014/main" id="{98D7FB13-3C19-7CDF-161C-ABBD449B6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2664" y="725488"/>
            <a:ext cx="5083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3600" b="1">
                <a:solidFill>
                  <a:schemeClr val="accent2"/>
                </a:solidFill>
                <a:latin typeface="Arial" panose="020B0604020202020204" pitchFamily="34" charset="0"/>
              </a:rPr>
              <a:t>Comment on notation</a:t>
            </a:r>
            <a:endParaRPr lang="en-US" altLang="nb-NO" sz="3600">
              <a:solidFill>
                <a:schemeClr val="accent2"/>
              </a:solidFill>
            </a:endParaRPr>
          </a:p>
        </p:txBody>
      </p:sp>
      <p:sp>
        <p:nvSpPr>
          <p:cNvPr id="12291" name="Text Box 7">
            <a:extLst>
              <a:ext uri="{FF2B5EF4-FFF2-40B4-BE49-F238E27FC236}">
                <a16:creationId xmlns:a16="http://schemas.microsoft.com/office/drawing/2014/main" id="{0C2295A2-A56E-6282-B9D2-8DB8A7FAC5A6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94519" y="2907506"/>
            <a:ext cx="2438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Appendix A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2262EFA6-B0D8-A3E2-1E18-00B32A3059E9}"/>
              </a:ext>
            </a:extLst>
          </p:cNvPr>
          <p:cNvGraphicFramePr>
            <a:graphicFrameLocks noGrp="1"/>
          </p:cNvGraphicFramePr>
          <p:nvPr/>
        </p:nvGraphicFramePr>
        <p:xfrm>
          <a:off x="2667000" y="2193926"/>
          <a:ext cx="6096000" cy="2225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endParaRPr lang="nb-NO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Sigurd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Book (Seborg)</a:t>
                      </a:r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nb-NO" sz="1800" dirty="0"/>
                        <a:t>Time signal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y(t)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y(t)</a:t>
                      </a:r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nb-NO" sz="1800" dirty="0"/>
                        <a:t>Steady-</a:t>
                      </a:r>
                      <a:r>
                        <a:rPr lang="nb-NO" sz="1800" dirty="0" err="1"/>
                        <a:t>state</a:t>
                      </a:r>
                      <a:r>
                        <a:rPr lang="nb-NO" sz="1800" dirty="0"/>
                        <a:t> </a:t>
                      </a:r>
                      <a:r>
                        <a:rPr lang="nb-NO" sz="1800" dirty="0" err="1"/>
                        <a:t>value</a:t>
                      </a:r>
                      <a:endParaRPr lang="nb-NO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y*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</a:t>
                      </a:r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nb-NO" sz="1800" dirty="0" err="1"/>
                        <a:t>Deviation</a:t>
                      </a:r>
                      <a:endParaRPr lang="nb-NO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l-GR" sz="1800" dirty="0"/>
                        <a:t>Δ</a:t>
                      </a:r>
                      <a:r>
                        <a:rPr lang="nb-NO" sz="1800" dirty="0"/>
                        <a:t>y = y – y*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y’ = y - y</a:t>
                      </a:r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nb-NO" sz="1800" dirty="0" err="1"/>
                        <a:t>Laplace</a:t>
                      </a:r>
                      <a:r>
                        <a:rPr lang="nb-NO" sz="1800" dirty="0"/>
                        <a:t> of </a:t>
                      </a:r>
                      <a:r>
                        <a:rPr lang="el-GR" sz="1800" dirty="0"/>
                        <a:t>Δ</a:t>
                      </a:r>
                      <a:r>
                        <a:rPr lang="nb-NO" sz="1800" dirty="0"/>
                        <a:t>y(t)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y(s)</a:t>
                      </a:r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nb-NO" sz="1800" dirty="0"/>
                        <a:t>Y(s)</a:t>
                      </a:r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endParaRPr lang="nb-NO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nb-NO" sz="180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endParaRPr lang="nb-NO" sz="18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2322" name="Straight Arrow Connector 4">
            <a:extLst>
              <a:ext uri="{FF2B5EF4-FFF2-40B4-BE49-F238E27FC236}">
                <a16:creationId xmlns:a16="http://schemas.microsoft.com/office/drawing/2014/main" id="{AFCD1B55-4A5D-809B-13BE-781EBB46EC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81800" y="3048000"/>
            <a:ext cx="152400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3" name="Straight Arrow Connector 16">
            <a:extLst>
              <a:ext uri="{FF2B5EF4-FFF2-40B4-BE49-F238E27FC236}">
                <a16:creationId xmlns:a16="http://schemas.microsoft.com/office/drawing/2014/main" id="{763BEA13-932F-18F8-A4D0-F54FC944BD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7600" y="3403600"/>
            <a:ext cx="152400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3300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Microsoft Office PowerPoint</Application>
  <PresentationFormat>Widescreen</PresentationFormat>
  <Paragraphs>140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Calibri</vt:lpstr>
      <vt:lpstr>cmmi10</vt:lpstr>
      <vt:lpstr>Times New Roman</vt:lpstr>
      <vt:lpstr>Cambria Math</vt:lpstr>
      <vt:lpstr>cmsy10</vt:lpstr>
      <vt:lpstr>Arial</vt:lpstr>
      <vt:lpstr>Arial</vt:lpstr>
      <vt:lpstr>Default Design</vt:lpstr>
      <vt:lpstr>Bitmap Image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Partial fraction expansion of f(s)</vt:lpstr>
      <vt:lpstr> </vt:lpstr>
      <vt:lpstr>Transfer function of first-order plus delay (FOD) process</vt:lpstr>
      <vt:lpstr>Examples transfer functions</vt:lpstr>
      <vt:lpstr>PowerPoint Presentation</vt:lpstr>
      <vt:lpstr>General procedure in this course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Preferred Customer</dc:creator>
  <cp:lastModifiedBy>Sigurd Skogestad</cp:lastModifiedBy>
  <cp:revision>109</cp:revision>
  <cp:lastPrinted>2015-09-06T13:25:06Z</cp:lastPrinted>
  <dcterms:created xsi:type="dcterms:W3CDTF">1998-11-18T01:27:10Z</dcterms:created>
  <dcterms:modified xsi:type="dcterms:W3CDTF">2024-09-12T09:57:46Z</dcterms:modified>
</cp:coreProperties>
</file>