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5"/>
  </p:notesMasterIdLst>
  <p:handoutMasterIdLst>
    <p:handoutMasterId r:id="rId46"/>
  </p:handoutMasterIdLst>
  <p:sldIdLst>
    <p:sldId id="256" r:id="rId2"/>
    <p:sldId id="321" r:id="rId3"/>
    <p:sldId id="262" r:id="rId4"/>
    <p:sldId id="263" r:id="rId5"/>
    <p:sldId id="260" r:id="rId6"/>
    <p:sldId id="265" r:id="rId7"/>
    <p:sldId id="266" r:id="rId8"/>
    <p:sldId id="1487" r:id="rId9"/>
    <p:sldId id="311" r:id="rId10"/>
    <p:sldId id="275" r:id="rId11"/>
    <p:sldId id="305" r:id="rId12"/>
    <p:sldId id="309" r:id="rId13"/>
    <p:sldId id="308" r:id="rId14"/>
    <p:sldId id="264" r:id="rId15"/>
    <p:sldId id="268" r:id="rId16"/>
    <p:sldId id="274" r:id="rId17"/>
    <p:sldId id="331" r:id="rId18"/>
    <p:sldId id="307" r:id="rId19"/>
    <p:sldId id="272" r:id="rId20"/>
    <p:sldId id="322" r:id="rId21"/>
    <p:sldId id="329" r:id="rId22"/>
    <p:sldId id="278" r:id="rId23"/>
    <p:sldId id="332" r:id="rId24"/>
    <p:sldId id="333" r:id="rId25"/>
    <p:sldId id="334" r:id="rId26"/>
    <p:sldId id="335" r:id="rId27"/>
    <p:sldId id="336" r:id="rId28"/>
    <p:sldId id="337" r:id="rId29"/>
    <p:sldId id="338" r:id="rId30"/>
    <p:sldId id="339" r:id="rId31"/>
    <p:sldId id="341" r:id="rId32"/>
    <p:sldId id="1488" r:id="rId33"/>
    <p:sldId id="325" r:id="rId34"/>
    <p:sldId id="340" r:id="rId35"/>
    <p:sldId id="342" r:id="rId36"/>
    <p:sldId id="303" r:id="rId37"/>
    <p:sldId id="1490" r:id="rId38"/>
    <p:sldId id="327" r:id="rId39"/>
    <p:sldId id="450" r:id="rId40"/>
    <p:sldId id="328" r:id="rId41"/>
    <p:sldId id="1489" r:id="rId42"/>
    <p:sldId id="316" r:id="rId43"/>
    <p:sldId id="343" r:id="rId44"/>
  </p:sldIdLst>
  <p:sldSz cx="12192000" cy="6858000"/>
  <p:notesSz cx="7315200" cy="9601200"/>
  <p:embeddedFontLst>
    <p:embeddedFont>
      <p:font typeface="Cambria Math" panose="02040503050406030204" pitchFamily="18" charset="0"/>
      <p:regular r:id="rId47"/>
    </p:embeddedFont>
    <p:embeddedFont>
      <p:font typeface="cmex10" panose="020B0604020202020204" charset="0"/>
      <p:regular r:id="rId48"/>
    </p:embeddedFont>
    <p:embeddedFont>
      <p:font typeface="cmmi10" panose="020B0604020202020204"/>
      <p:regular r:id="rId49"/>
    </p:embeddedFont>
    <p:embeddedFont>
      <p:font typeface="cmmi5" panose="020B0604020202020204" charset="0"/>
      <p:regular r:id="rId50"/>
    </p:embeddedFont>
    <p:embeddedFont>
      <p:font typeface="cmmi7" panose="020B0604020202020204" charset="0"/>
      <p:regular r:id="rId51"/>
    </p:embeddedFont>
    <p:embeddedFont>
      <p:font typeface="cmr10" panose="020B0604020202020204" charset="0"/>
      <p:regular r:id="rId52"/>
    </p:embeddedFont>
    <p:embeddedFont>
      <p:font typeface="cmr7" panose="020B0604020202020204" charset="0"/>
      <p:regular r:id="rId53"/>
    </p:embeddedFont>
    <p:embeddedFont>
      <p:font typeface="cmsy10" panose="020B0604020202020204" charset="0"/>
      <p:regular r:id="rId54"/>
    </p:embeddedFont>
    <p:embeddedFont>
      <p:font typeface="cmsy10orig" panose="020B0604020202020204" charset="0"/>
      <p:regular r:id="rId55"/>
    </p:embeddedFont>
    <p:embeddedFont>
      <p:font typeface="Times" panose="02020603050405020304" pitchFamily="18" charset="0"/>
      <p:regular r:id="rId56"/>
      <p:bold r:id="rId57"/>
      <p:italic r:id="rId58"/>
      <p:boldItalic r:id="rId59"/>
    </p:embeddedFont>
  </p:embeddedFontLst>
  <p:custDataLst>
    <p:tags r:id="rId60"/>
  </p:custDataLst>
  <p:defaultTextStyle>
    <a:defPPr>
      <a:defRPr lang="nb-NO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CC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94660"/>
  </p:normalViewPr>
  <p:slideViewPr>
    <p:cSldViewPr>
      <p:cViewPr varScale="1">
        <p:scale>
          <a:sx n="122" d="100"/>
          <a:sy n="122" d="100"/>
        </p:scale>
        <p:origin x="523" y="3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5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font" Target="fonts/font1.fntdata"/><Relationship Id="rId50" Type="http://schemas.openxmlformats.org/officeDocument/2006/relationships/font" Target="fonts/font4.fntdata"/><Relationship Id="rId55" Type="http://schemas.openxmlformats.org/officeDocument/2006/relationships/font" Target="fonts/font9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3" Type="http://schemas.openxmlformats.org/officeDocument/2006/relationships/font" Target="fonts/font7.fntdata"/><Relationship Id="rId58" Type="http://schemas.openxmlformats.org/officeDocument/2006/relationships/font" Target="fonts/font12.fntdata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2.fntdata"/><Relationship Id="rId56" Type="http://schemas.openxmlformats.org/officeDocument/2006/relationships/font" Target="fonts/font10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handoutMaster" Target="handoutMasters/handoutMaster1.xml"/><Relationship Id="rId59" Type="http://schemas.openxmlformats.org/officeDocument/2006/relationships/font" Target="fonts/font13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8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3.fntdata"/><Relationship Id="rId57" Type="http://schemas.openxmlformats.org/officeDocument/2006/relationships/font" Target="fonts/font1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6.fntdata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>
            <a:extLst>
              <a:ext uri="{FF2B5EF4-FFF2-40B4-BE49-F238E27FC236}">
                <a16:creationId xmlns:a16="http://schemas.microsoft.com/office/drawing/2014/main" id="{F3059EE9-F3D5-708B-AE48-B109E46A299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8349" tIns="44175" rIns="88349" bIns="44175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3" name="Rectangle 3">
            <a:extLst>
              <a:ext uri="{FF2B5EF4-FFF2-40B4-BE49-F238E27FC236}">
                <a16:creationId xmlns:a16="http://schemas.microsoft.com/office/drawing/2014/main" id="{AF39D557-AC7C-86B4-37E5-D7A49F4C159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8349" tIns="44175" rIns="88349" bIns="44175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4" name="Rectangle 4">
            <a:extLst>
              <a:ext uri="{FF2B5EF4-FFF2-40B4-BE49-F238E27FC236}">
                <a16:creationId xmlns:a16="http://schemas.microsoft.com/office/drawing/2014/main" id="{3AA1AB14-409C-7DFB-47B5-19F6046585F6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8349" tIns="44175" rIns="88349" bIns="44175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885" name="Rectangle 5">
            <a:extLst>
              <a:ext uri="{FF2B5EF4-FFF2-40B4-BE49-F238E27FC236}">
                <a16:creationId xmlns:a16="http://schemas.microsoft.com/office/drawing/2014/main" id="{B5B09796-3BAE-6E47-4003-A0F05E5708A6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88349" tIns="44175" rIns="88349" bIns="44175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7ED66C7-CA6E-4003-8E92-E4550A9EF8BE}" type="slidenum">
              <a:rPr lang="en-US" altLang="nb-NO"/>
              <a:pPr>
                <a:defRPr/>
              </a:pPr>
              <a:t>‹#›</a:t>
            </a:fld>
            <a:endParaRPr lang="en-US" altLang="nb-NO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20T11:10:28.427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844 75,'-110'-2,"43"-1,-1 4,1 2,-22 6,75-6,0 1,-1 0,1 1,1 1,-1 0,1 0,0 2,-2 1,-25 19,-31 28,21-15,37-30,1 0,1 1,0 0,0 1,1 0,1 0,0 1,1 1,1 0,0 0,1 0,0 0,-2 16,-1 6,2 1,2 0,2 0,1 0,2 18,-1-1,0 35,1-82,1 0,0 0,0 0,1 0,0 0,1-1,-1 1,2-1,-1 2,1-4,0 0,0 0,1 0,-1-1,1 1,0-1,0 0,0 0,1-1,0 0,-1 0,1 0,2 0,86 28,-63-22,128 48,-70-23,3-4,-63-22,1-1,-1-1,1-2,0-1,10-1,-31-2,0 0,0-1,0 0,0 0,0-1,0-1,-1 1,1-1,-1-1,1 0,-1 0,0 0,-1-1,1 0,-1-1,0 1,0-1,-1-1,0 0,0 1,0-2,4-6,23-26,2 2,1 1,31-22,40-41,-97 87,0-1,-1 0,0 0,-1-1,0 0,-2 0,0-1,0-1,19-43,-20 49,0 0,0 0,-1 0,-1 0,0-1,0 0,0-10,-3 15,0-1,0 0,-1 1,0-1,0 1,-1 0,0-1,-1 1,1 0,-1 0,-1 1,-3-7,-51-105,38 75,-1 1,-22-31,39 68,0 0,0 0,-1 1,1 0,-1 0,0 0,0 1,0-1,0 1,-1 0,-1 0,-68-24,30 13,30 10,0 0,0 1,0 0,-6 1,9 1,-1-1,0 0,0-1,1 0,0-1,-3-2,-13-7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19-08-20T11:10:40.990"/>
    </inkml:context>
    <inkml:brush xml:id="br0">
      <inkml:brushProperty name="width" value="0.05" units="cm"/>
      <inkml:brushProperty name="height" value="0.05" units="cm"/>
      <inkml:brushProperty name="color" value="#E71224"/>
      <inkml:brushProperty name="ignorePressure" value="1"/>
    </inkml:brush>
  </inkml:definitions>
  <inkml:trace contextRef="#ctx0" brushRef="#br0">906 32,'-463'-16,"414"13,26 2,2-1,0 1,0 1,0 1,-1 1,0 1,17-2,-1 1,0-1,0 1,1 1,-1-1,1 1,-1 0,1 0,0 0,0 1,1-1,-1 1,1 0,0 1,0-1,0 1,0 0,1 0,-2 4,-21 47,2 0,3 2,3 1,1 5,6-24,2-4,2 0,1 0,2 0,1 17,5 148,1-78,-3-98,-1-13,1 0,1 1,0-1,0 0,1 1,1 1,-1-10,0 1,0-1,0 1,1-1,0 0,-1 0,1 0,1 0,-1 0,0-1,1 1,0-1,0 0,0 0,0 0,0-1,2 1,19 8,0-1,1-1,0-2,0 0,1-2,19 2,-7-1,36 5,1-3,0-4,-1-3,1-3,15-5,-20-4,62-18,37-7,-120 30,59-10,-101 14,0 0,1 0,-1-1,0 0,-1-1,1 0,-1 0,1-1,-1 1,-1-2,1 1,-4 1,0 0,0 0,0 0,-1-1,1 1,-1-1,-1 1,1-1,0 0,-1 1,0-1,0 0,-1 0,1 0,-1 0,0-3,-1-17,-1 1,-4-23,1 19,0 2,-2 0,-1 1,-1 0,-1 0,-2 1,-8-15,2 5,3 1,1-2,-5-20,16 49,0-1,0 1,-1-1,0 1,0 0,0 0,-3-2,2 3,0-1,1 0,0 0,0-1,1 1,-1-1,0-4,-7-20,-1 0,-1 1,-2 1,-1 0,-1 1,-1 1,-2 0,-5-4,-51-47,72 73,-1 0,1 0,-1 0,0 1,0 0,-1 0,1 0,-1 1,0 0,-4-2,8 4,-10-6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4A35794E-1902-D706-A236-54701C7B42E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68650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803" tIns="45902" rIns="91803" bIns="45902" numCol="1" anchor="t" anchorCtr="0" compatLnSpc="1">
            <a:prstTxWarp prst="textNoShape">
              <a:avLst/>
            </a:prstTxWarp>
          </a:bodyPr>
          <a:lstStyle>
            <a:lvl1pPr algn="l" defTabSz="918772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1731B5A-3ED5-C12A-1900-6B336DD6780F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68650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803" tIns="45902" rIns="91803" bIns="45902" numCol="1" anchor="t" anchorCtr="0" compatLnSpc="1">
            <a:prstTxWarp prst="textNoShape">
              <a:avLst/>
            </a:prstTxWarp>
          </a:bodyPr>
          <a:lstStyle>
            <a:lvl1pPr algn="r" defTabSz="918772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A97E8293-C93A-E1F7-8987-A6F5EA2E1469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58788" y="720725"/>
            <a:ext cx="6399212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499041B5-D1E6-D04F-4A08-8E52CD16ACD3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59300"/>
            <a:ext cx="5851525" cy="432117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803" tIns="45902" rIns="91803" bIns="4590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noProof="0"/>
              <a:t>Click to edit Master text styles</a:t>
            </a:r>
          </a:p>
          <a:p>
            <a:pPr lvl="1"/>
            <a:r>
              <a:rPr lang="nb-NO" noProof="0"/>
              <a:t>Second level</a:t>
            </a:r>
          </a:p>
          <a:p>
            <a:pPr lvl="2"/>
            <a:r>
              <a:rPr lang="nb-NO" noProof="0"/>
              <a:t>Third level</a:t>
            </a:r>
          </a:p>
          <a:p>
            <a:pPr lvl="3"/>
            <a:r>
              <a:rPr lang="nb-NO" noProof="0"/>
              <a:t>Fourth level</a:t>
            </a:r>
          </a:p>
          <a:p>
            <a:pPr lvl="4"/>
            <a:r>
              <a:rPr lang="nb-NO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65445B60-B3B1-EC37-C680-7AB53D94B20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68650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803" tIns="45902" rIns="91803" bIns="45902" numCol="1" anchor="b" anchorCtr="0" compatLnSpc="1">
            <a:prstTxWarp prst="textNoShape">
              <a:avLst/>
            </a:prstTxWarp>
          </a:bodyPr>
          <a:lstStyle>
            <a:lvl1pPr algn="l" defTabSz="918772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4D69293A-BECA-5B68-F8C3-A897632DAA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0188"/>
            <a:ext cx="3168650" cy="4794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803" tIns="45902" rIns="91803" bIns="45902" numCol="1" anchor="b" anchorCtr="0" compatLnSpc="1">
            <a:prstTxWarp prst="textNoShape">
              <a:avLst/>
            </a:prstTxWarp>
          </a:bodyPr>
          <a:lstStyle>
            <a:lvl1pPr algn="r" defTabSz="917575" eaLnBrk="1" hangingPunct="1">
              <a:defRPr sz="1200"/>
            </a:lvl1pPr>
          </a:lstStyle>
          <a:p>
            <a:pPr>
              <a:defRPr/>
            </a:pPr>
            <a:fld id="{0D2DCDF4-8765-4622-8D5F-407ADDC7F930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>
            <a:extLst>
              <a:ext uri="{FF2B5EF4-FFF2-40B4-BE49-F238E27FC236}">
                <a16:creationId xmlns:a16="http://schemas.microsoft.com/office/drawing/2014/main" id="{E989A0BB-07FA-8E2E-4CD9-A3998DF828D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FEF9581-700A-442A-87D9-F70FB9B03E1E}" type="slidenum">
              <a:rPr lang="nb-NO" altLang="nb-NO" smtClean="0"/>
              <a:pPr>
                <a:spcBef>
                  <a:spcPct val="0"/>
                </a:spcBef>
              </a:pPr>
              <a:t>1</a:t>
            </a:fld>
            <a:endParaRPr lang="nb-NO" altLang="nb-NO"/>
          </a:p>
        </p:txBody>
      </p:sp>
      <p:sp>
        <p:nvSpPr>
          <p:cNvPr id="5123" name="Rectangle 2">
            <a:extLst>
              <a:ext uri="{FF2B5EF4-FFF2-40B4-BE49-F238E27FC236}">
                <a16:creationId xmlns:a16="http://schemas.microsoft.com/office/drawing/2014/main" id="{B8AA9428-6F4C-EE1B-5FB1-F4A013B23D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4" name="Rectangle 3">
            <a:extLst>
              <a:ext uri="{FF2B5EF4-FFF2-40B4-BE49-F238E27FC236}">
                <a16:creationId xmlns:a16="http://schemas.microsoft.com/office/drawing/2014/main" id="{6B69FC37-0DFA-5AFD-7908-46691DF82B1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A8C466B7-5EFF-BBCA-72B8-8E9E6D9676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44CA943-97A2-469C-A36F-152D388EA6F7}" type="slidenum">
              <a:rPr lang="nb-NO" altLang="nb-NO" smtClean="0"/>
              <a:pPr>
                <a:spcBef>
                  <a:spcPct val="0"/>
                </a:spcBef>
              </a:pPr>
              <a:t>14</a:t>
            </a:fld>
            <a:endParaRPr lang="nb-NO" altLang="nb-NO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3A6DAF4E-B5B8-0D34-2F93-CFADF4D4FD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AD694335-33C8-FED8-DB66-63070B80779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75B55925-CBFE-A7BF-3ED3-7E456CFAE72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A718817-6821-43E4-8F1E-33FE6040572D}" type="slidenum">
              <a:rPr lang="nb-NO" altLang="nb-NO" smtClean="0"/>
              <a:pPr>
                <a:spcBef>
                  <a:spcPct val="0"/>
                </a:spcBef>
              </a:pPr>
              <a:t>15</a:t>
            </a:fld>
            <a:endParaRPr lang="nb-NO" altLang="nb-NO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04994725-462E-5A0B-6AA6-E74C7F41FF6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74D81DC4-2915-CA21-73BD-381BB8C9C81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2D1067F3-A387-4DBF-8002-4F9C66244F4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6D16EE9-F9AD-4E4F-B4B9-ED814CE9CF64}" type="slidenum">
              <a:rPr lang="nb-NO" altLang="nb-NO" smtClean="0"/>
              <a:pPr>
                <a:spcBef>
                  <a:spcPct val="0"/>
                </a:spcBef>
              </a:pPr>
              <a:t>16</a:t>
            </a:fld>
            <a:endParaRPr lang="nb-NO" altLang="nb-NO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80890885-11D2-7564-2641-E5B6A70D983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3C3B992F-22F8-4269-6667-773E10C941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531CD2C3-7E13-3234-6836-52CD21A7D14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14B67ACF-E569-46E8-B0ED-35C4B142320E}" type="slidenum">
              <a:rPr lang="nb-NO" altLang="nb-NO" smtClean="0"/>
              <a:pPr>
                <a:spcBef>
                  <a:spcPct val="0"/>
                </a:spcBef>
              </a:pPr>
              <a:t>18</a:t>
            </a:fld>
            <a:endParaRPr lang="nb-NO" altLang="nb-NO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8B947F56-F3E2-3ED9-D89E-FCBF7C741B7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67016BC5-0681-9D91-CBF9-2C76C7ED05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586BA8D4-5F09-F595-249B-BFBB1508FAD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00C134D-E94F-49CA-BE08-BF0DA7D375DC}" type="slidenum">
              <a:rPr lang="nb-NO" altLang="nb-NO" smtClean="0"/>
              <a:pPr>
                <a:spcBef>
                  <a:spcPct val="0"/>
                </a:spcBef>
              </a:pPr>
              <a:t>19</a:t>
            </a:fld>
            <a:endParaRPr lang="nb-NO" altLang="nb-NO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E7621AA9-527E-FAED-D1D9-13A0F7BAAA9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E00C4192-CBAE-7B0C-5B6A-880AAB3BDF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>
            <a:extLst>
              <a:ext uri="{FF2B5EF4-FFF2-40B4-BE49-F238E27FC236}">
                <a16:creationId xmlns:a16="http://schemas.microsoft.com/office/drawing/2014/main" id="{987F3AE5-5FF7-E2DD-C314-E603E1B56D0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>
            <a:extLst>
              <a:ext uri="{FF2B5EF4-FFF2-40B4-BE49-F238E27FC236}">
                <a16:creationId xmlns:a16="http://schemas.microsoft.com/office/drawing/2014/main" id="{E0DF9A3D-AF66-8211-FAEE-DFEF3464B17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>
            <a:extLst>
              <a:ext uri="{FF2B5EF4-FFF2-40B4-BE49-F238E27FC236}">
                <a16:creationId xmlns:a16="http://schemas.microsoft.com/office/drawing/2014/main" id="{552C1D4A-51D1-2E9B-5391-F79D0D0446C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>
            <a:extLst>
              <a:ext uri="{FF2B5EF4-FFF2-40B4-BE49-F238E27FC236}">
                <a16:creationId xmlns:a16="http://schemas.microsoft.com/office/drawing/2014/main" id="{7822ABFC-4DED-AFB1-0DD5-6CACB036FD6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>
            <a:extLst>
              <a:ext uri="{FF2B5EF4-FFF2-40B4-BE49-F238E27FC236}">
                <a16:creationId xmlns:a16="http://schemas.microsoft.com/office/drawing/2014/main" id="{43CE34A7-FD8D-7D32-28AB-15FCE981C1F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EE239B2-F161-46E7-81DE-52C33451D1A0}" type="slidenum">
              <a:rPr lang="nb-NO" altLang="nb-NO" smtClean="0"/>
              <a:pPr>
                <a:spcBef>
                  <a:spcPct val="0"/>
                </a:spcBef>
              </a:pPr>
              <a:t>22</a:t>
            </a:fld>
            <a:endParaRPr lang="nb-NO" altLang="nb-NO"/>
          </a:p>
        </p:txBody>
      </p:sp>
      <p:sp>
        <p:nvSpPr>
          <p:cNvPr id="41987" name="Rectangle 2">
            <a:extLst>
              <a:ext uri="{FF2B5EF4-FFF2-40B4-BE49-F238E27FC236}">
                <a16:creationId xmlns:a16="http://schemas.microsoft.com/office/drawing/2014/main" id="{DB47D2EA-DEBE-AF3F-B8F8-C6BEF4C3D0B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8" name="Rectangle 3">
            <a:extLst>
              <a:ext uri="{FF2B5EF4-FFF2-40B4-BE49-F238E27FC236}">
                <a16:creationId xmlns:a16="http://schemas.microsoft.com/office/drawing/2014/main" id="{56E7AB0C-B080-6DDD-DDC1-D5FC8348234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>
            <a:extLst>
              <a:ext uri="{FF2B5EF4-FFF2-40B4-BE49-F238E27FC236}">
                <a16:creationId xmlns:a16="http://schemas.microsoft.com/office/drawing/2014/main" id="{810B3CF5-8B6C-CA95-10FA-1FDA6E656F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05494DA-906E-45A8-BC73-CD314E01EA62}" type="slidenum">
              <a:rPr lang="nb-NO" altLang="nb-NO" smtClean="0"/>
              <a:pPr>
                <a:spcBef>
                  <a:spcPct val="0"/>
                </a:spcBef>
              </a:pPr>
              <a:t>23</a:t>
            </a:fld>
            <a:endParaRPr lang="nb-NO" altLang="nb-NO"/>
          </a:p>
        </p:txBody>
      </p:sp>
      <p:sp>
        <p:nvSpPr>
          <p:cNvPr id="45059" name="Rectangle 2">
            <a:extLst>
              <a:ext uri="{FF2B5EF4-FFF2-40B4-BE49-F238E27FC236}">
                <a16:creationId xmlns:a16="http://schemas.microsoft.com/office/drawing/2014/main" id="{21AAB445-4D79-3907-B8F1-A2729F7D5C6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>
            <a:extLst>
              <a:ext uri="{FF2B5EF4-FFF2-40B4-BE49-F238E27FC236}">
                <a16:creationId xmlns:a16="http://schemas.microsoft.com/office/drawing/2014/main" id="{E277E760-9EBA-83C9-29B3-A46BD11DAA8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>
            <a:extLst>
              <a:ext uri="{FF2B5EF4-FFF2-40B4-BE49-F238E27FC236}">
                <a16:creationId xmlns:a16="http://schemas.microsoft.com/office/drawing/2014/main" id="{2044810F-A58A-5586-EB2E-3640DA59C89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C005993-1AFF-49F4-BB3E-47D8AD7E4509}" type="slidenum">
              <a:rPr lang="nb-NO" altLang="nb-NO" smtClean="0"/>
              <a:pPr>
                <a:spcBef>
                  <a:spcPct val="0"/>
                </a:spcBef>
              </a:pPr>
              <a:t>24</a:t>
            </a:fld>
            <a:endParaRPr lang="nb-NO" altLang="nb-NO"/>
          </a:p>
        </p:txBody>
      </p:sp>
      <p:sp>
        <p:nvSpPr>
          <p:cNvPr id="47107" name="Rectangle 2">
            <a:extLst>
              <a:ext uri="{FF2B5EF4-FFF2-40B4-BE49-F238E27FC236}">
                <a16:creationId xmlns:a16="http://schemas.microsoft.com/office/drawing/2014/main" id="{507295A6-0156-4EDE-0E9D-B3162AA07E9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>
            <a:extLst>
              <a:ext uri="{FF2B5EF4-FFF2-40B4-BE49-F238E27FC236}">
                <a16:creationId xmlns:a16="http://schemas.microsoft.com/office/drawing/2014/main" id="{37C0FB80-C501-FB00-ECD4-63E99858AB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70CF6287-D20C-F621-F0CE-306D2811C01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DCCF0520-FDF8-4015-897F-04E5A4DB01D9}" type="slidenum">
              <a:rPr lang="nb-NO" altLang="nb-NO" smtClean="0"/>
              <a:pPr>
                <a:spcBef>
                  <a:spcPct val="0"/>
                </a:spcBef>
              </a:pPr>
              <a:t>3</a:t>
            </a:fld>
            <a:endParaRPr lang="nb-NO" altLang="nb-NO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1EACC930-AF15-E540-8B6A-FC3D2DA56A1B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2085C049-D2E4-015F-0B57-88675C3A1A2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>
            <a:extLst>
              <a:ext uri="{FF2B5EF4-FFF2-40B4-BE49-F238E27FC236}">
                <a16:creationId xmlns:a16="http://schemas.microsoft.com/office/drawing/2014/main" id="{DE339CA7-A006-94E9-15AF-4D8B3034B9E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CDC0966B-BF49-446C-822B-B4BBC545861B}" type="slidenum">
              <a:rPr lang="nb-NO" altLang="nb-NO" smtClean="0"/>
              <a:pPr>
                <a:spcBef>
                  <a:spcPct val="0"/>
                </a:spcBef>
              </a:pPr>
              <a:t>25</a:t>
            </a:fld>
            <a:endParaRPr lang="nb-NO" altLang="nb-NO"/>
          </a:p>
        </p:txBody>
      </p:sp>
      <p:sp>
        <p:nvSpPr>
          <p:cNvPr id="49155" name="Rectangle 2">
            <a:extLst>
              <a:ext uri="{FF2B5EF4-FFF2-40B4-BE49-F238E27FC236}">
                <a16:creationId xmlns:a16="http://schemas.microsoft.com/office/drawing/2014/main" id="{7D87714F-157B-A7F7-B05B-8CB1F90A5D8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>
            <a:extLst>
              <a:ext uri="{FF2B5EF4-FFF2-40B4-BE49-F238E27FC236}">
                <a16:creationId xmlns:a16="http://schemas.microsoft.com/office/drawing/2014/main" id="{088206A5-7486-2963-546E-9F612CD7FF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73138" y="4559300"/>
            <a:ext cx="5368925" cy="43211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>
            <a:extLst>
              <a:ext uri="{FF2B5EF4-FFF2-40B4-BE49-F238E27FC236}">
                <a16:creationId xmlns:a16="http://schemas.microsoft.com/office/drawing/2014/main" id="{632B09F7-451A-BA29-5A67-D7C535C6059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9349115-7AD7-47EB-BB10-5FA2B9EFBDC4}" type="slidenum">
              <a:rPr lang="nb-NO" altLang="nb-NO" smtClean="0"/>
              <a:pPr>
                <a:spcBef>
                  <a:spcPct val="0"/>
                </a:spcBef>
              </a:pPr>
              <a:t>26</a:t>
            </a:fld>
            <a:endParaRPr lang="nb-NO" altLang="nb-NO"/>
          </a:p>
        </p:txBody>
      </p:sp>
      <p:sp>
        <p:nvSpPr>
          <p:cNvPr id="51203" name="Rectangle 2">
            <a:extLst>
              <a:ext uri="{FF2B5EF4-FFF2-40B4-BE49-F238E27FC236}">
                <a16:creationId xmlns:a16="http://schemas.microsoft.com/office/drawing/2014/main" id="{C559A5F0-2255-60F5-2C06-3C71A7DE367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>
            <a:extLst>
              <a:ext uri="{FF2B5EF4-FFF2-40B4-BE49-F238E27FC236}">
                <a16:creationId xmlns:a16="http://schemas.microsoft.com/office/drawing/2014/main" id="{7F3A7253-0641-9325-64B8-E23C6E34AF1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>
            <a:extLst>
              <a:ext uri="{FF2B5EF4-FFF2-40B4-BE49-F238E27FC236}">
                <a16:creationId xmlns:a16="http://schemas.microsoft.com/office/drawing/2014/main" id="{CB412E04-1FBF-C028-A8B2-B568DC6E278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80CEF7D0-7481-4EA1-A27E-F7C431975BCA}" type="slidenum">
              <a:rPr lang="nb-NO" altLang="nb-NO" smtClean="0"/>
              <a:pPr>
                <a:spcBef>
                  <a:spcPct val="0"/>
                </a:spcBef>
              </a:pPr>
              <a:t>27</a:t>
            </a:fld>
            <a:endParaRPr lang="nb-NO" altLang="nb-NO"/>
          </a:p>
        </p:txBody>
      </p:sp>
      <p:sp>
        <p:nvSpPr>
          <p:cNvPr id="53251" name="Rectangle 2">
            <a:extLst>
              <a:ext uri="{FF2B5EF4-FFF2-40B4-BE49-F238E27FC236}">
                <a16:creationId xmlns:a16="http://schemas.microsoft.com/office/drawing/2014/main" id="{748EAB99-0B99-0DC8-59C9-D8ECF6BCEAF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>
            <a:extLst>
              <a:ext uri="{FF2B5EF4-FFF2-40B4-BE49-F238E27FC236}">
                <a16:creationId xmlns:a16="http://schemas.microsoft.com/office/drawing/2014/main" id="{4ADE0FD2-3823-A42D-A6FD-5D8552645CB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>
            <a:extLst>
              <a:ext uri="{FF2B5EF4-FFF2-40B4-BE49-F238E27FC236}">
                <a16:creationId xmlns:a16="http://schemas.microsoft.com/office/drawing/2014/main" id="{24FF076E-11D5-8D5A-CED2-4547D7F29AC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3FD6B3E-D5D0-4E28-8C67-32008CCF8FC5}" type="slidenum">
              <a:rPr lang="nb-NO" altLang="nb-NO" smtClean="0"/>
              <a:pPr>
                <a:spcBef>
                  <a:spcPct val="0"/>
                </a:spcBef>
              </a:pPr>
              <a:t>30</a:t>
            </a:fld>
            <a:endParaRPr lang="nb-NO" altLang="nb-NO"/>
          </a:p>
        </p:txBody>
      </p:sp>
      <p:sp>
        <p:nvSpPr>
          <p:cNvPr id="57347" name="Rectangle 2">
            <a:extLst>
              <a:ext uri="{FF2B5EF4-FFF2-40B4-BE49-F238E27FC236}">
                <a16:creationId xmlns:a16="http://schemas.microsoft.com/office/drawing/2014/main" id="{FCD9AD37-EDAC-2D34-B005-4682C5017373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>
            <a:extLst>
              <a:ext uri="{FF2B5EF4-FFF2-40B4-BE49-F238E27FC236}">
                <a16:creationId xmlns:a16="http://schemas.microsoft.com/office/drawing/2014/main" id="{F2EB4CE1-7196-36E4-2880-999A773603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>
            <a:extLst>
              <a:ext uri="{FF2B5EF4-FFF2-40B4-BE49-F238E27FC236}">
                <a16:creationId xmlns:a16="http://schemas.microsoft.com/office/drawing/2014/main" id="{0FD3BF41-7803-91B2-179E-ED22525B86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46212B56-6AFF-42A4-BA1B-495F58F19AB6}" type="slidenum">
              <a:rPr lang="nb-NO" altLang="nb-NO" smtClean="0"/>
              <a:pPr>
                <a:spcBef>
                  <a:spcPct val="0"/>
                </a:spcBef>
              </a:pPr>
              <a:t>31</a:t>
            </a:fld>
            <a:endParaRPr lang="nb-NO" altLang="nb-NO"/>
          </a:p>
        </p:txBody>
      </p:sp>
      <p:sp>
        <p:nvSpPr>
          <p:cNvPr id="59395" name="Rectangle 2">
            <a:extLst>
              <a:ext uri="{FF2B5EF4-FFF2-40B4-BE49-F238E27FC236}">
                <a16:creationId xmlns:a16="http://schemas.microsoft.com/office/drawing/2014/main" id="{243293DC-8192-9498-2AB9-52F3CBAE0E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>
            <a:extLst>
              <a:ext uri="{FF2B5EF4-FFF2-40B4-BE49-F238E27FC236}">
                <a16:creationId xmlns:a16="http://schemas.microsoft.com/office/drawing/2014/main" id="{A8FA7C2E-7897-A08D-4D01-D4EBCE6E6A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>
            <a:extLst>
              <a:ext uri="{FF2B5EF4-FFF2-40B4-BE49-F238E27FC236}">
                <a16:creationId xmlns:a16="http://schemas.microsoft.com/office/drawing/2014/main" id="{D48A9BAD-7C6D-1FDA-E830-D8B2A97E430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6B6B90E-6E76-484B-B320-BB3B11965875}" type="slidenum">
              <a:rPr lang="nb-NO" altLang="nb-NO" smtClean="0"/>
              <a:pPr>
                <a:spcBef>
                  <a:spcPct val="0"/>
                </a:spcBef>
              </a:pPr>
              <a:t>34</a:t>
            </a:fld>
            <a:endParaRPr lang="nb-NO" altLang="nb-NO"/>
          </a:p>
        </p:txBody>
      </p:sp>
      <p:sp>
        <p:nvSpPr>
          <p:cNvPr id="62467" name="Rectangle 2">
            <a:extLst>
              <a:ext uri="{FF2B5EF4-FFF2-40B4-BE49-F238E27FC236}">
                <a16:creationId xmlns:a16="http://schemas.microsoft.com/office/drawing/2014/main" id="{399645FE-4C29-BC9F-A6AF-9B741A816FB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>
            <a:extLst>
              <a:ext uri="{FF2B5EF4-FFF2-40B4-BE49-F238E27FC236}">
                <a16:creationId xmlns:a16="http://schemas.microsoft.com/office/drawing/2014/main" id="{587454D5-AE23-CAAB-168A-725B46B3A6C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>
            <a:extLst>
              <a:ext uri="{FF2B5EF4-FFF2-40B4-BE49-F238E27FC236}">
                <a16:creationId xmlns:a16="http://schemas.microsoft.com/office/drawing/2014/main" id="{BFB71248-49E5-9F62-A410-C0C3EBD41BF8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61D1B22-2A08-4C11-83F1-40510FC8BDD2}" type="slidenum">
              <a:rPr lang="nb-NO" altLang="nb-NO" smtClean="0"/>
              <a:pPr>
                <a:spcBef>
                  <a:spcPct val="0"/>
                </a:spcBef>
              </a:pPr>
              <a:t>35</a:t>
            </a:fld>
            <a:endParaRPr lang="nb-NO" altLang="nb-NO"/>
          </a:p>
        </p:txBody>
      </p:sp>
      <p:sp>
        <p:nvSpPr>
          <p:cNvPr id="64515" name="Rectangle 2">
            <a:extLst>
              <a:ext uri="{FF2B5EF4-FFF2-40B4-BE49-F238E27FC236}">
                <a16:creationId xmlns:a16="http://schemas.microsoft.com/office/drawing/2014/main" id="{C2E4D980-3A8F-1EBC-3F5A-DF7C5A83C2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>
            <a:extLst>
              <a:ext uri="{FF2B5EF4-FFF2-40B4-BE49-F238E27FC236}">
                <a16:creationId xmlns:a16="http://schemas.microsoft.com/office/drawing/2014/main" id="{33EA58EC-084D-37EC-DD57-62A27093B41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>
            <a:extLst>
              <a:ext uri="{FF2B5EF4-FFF2-40B4-BE49-F238E27FC236}">
                <a16:creationId xmlns:a16="http://schemas.microsoft.com/office/drawing/2014/main" id="{8F2A3C92-E991-D8B5-377E-FD2F25CDB60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73C285F-7640-4ACB-BA94-7F7BB8CB4F7E}" type="slidenum">
              <a:rPr lang="nb-NO" altLang="nb-NO" smtClean="0"/>
              <a:pPr>
                <a:spcBef>
                  <a:spcPct val="0"/>
                </a:spcBef>
              </a:pPr>
              <a:t>38</a:t>
            </a:fld>
            <a:endParaRPr lang="nb-NO" altLang="nb-NO"/>
          </a:p>
        </p:txBody>
      </p:sp>
      <p:sp>
        <p:nvSpPr>
          <p:cNvPr id="67587" name="Rectangle 2">
            <a:extLst>
              <a:ext uri="{FF2B5EF4-FFF2-40B4-BE49-F238E27FC236}">
                <a16:creationId xmlns:a16="http://schemas.microsoft.com/office/drawing/2014/main" id="{3EA24381-C5B9-FEAA-EEBA-A94F05639A3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7200" y="720725"/>
            <a:ext cx="6400800" cy="3600450"/>
          </a:xfrm>
          <a:ln/>
        </p:spPr>
      </p:sp>
      <p:sp>
        <p:nvSpPr>
          <p:cNvPr id="67588" name="Rectangle 3">
            <a:extLst>
              <a:ext uri="{FF2B5EF4-FFF2-40B4-BE49-F238E27FC236}">
                <a16:creationId xmlns:a16="http://schemas.microsoft.com/office/drawing/2014/main" id="{11E8EE76-AACA-2389-C80F-2CA2386FE74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>
            <a:extLst>
              <a:ext uri="{FF2B5EF4-FFF2-40B4-BE49-F238E27FC236}">
                <a16:creationId xmlns:a16="http://schemas.microsoft.com/office/drawing/2014/main" id="{EFEE73F9-2EA2-5D77-B450-AA989464EF0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17550" indent="-274638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03313" indent="-220663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44638" indent="-220663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987550" indent="-220663" defTabSz="915988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447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019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591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16350" indent="-220663" defTabSz="915988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FF6AD25-3AE4-48CB-BD65-C17125B6C685}" type="slidenum">
              <a:rPr lang="ar-SA" altLang="nb-NO" smtClean="0">
                <a:latin typeface="Times" panose="02020603050405020304" pitchFamily="18" charset="0"/>
              </a:rPr>
              <a:pPr>
                <a:spcBef>
                  <a:spcPct val="0"/>
                </a:spcBef>
              </a:pPr>
              <a:t>39</a:t>
            </a:fld>
            <a:endParaRPr lang="nn-NO" altLang="nb-NO">
              <a:latin typeface="Times" panose="02020603050405020304" pitchFamily="18" charset="0"/>
            </a:endParaRPr>
          </a:p>
        </p:txBody>
      </p:sp>
      <p:sp>
        <p:nvSpPr>
          <p:cNvPr id="69635" name="Rectangle 2">
            <a:extLst>
              <a:ext uri="{FF2B5EF4-FFF2-40B4-BE49-F238E27FC236}">
                <a16:creationId xmlns:a16="http://schemas.microsoft.com/office/drawing/2014/main" id="{7E26F187-A954-DB06-D32D-C37F6CD14F1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58788" y="720725"/>
            <a:ext cx="6399212" cy="3600450"/>
          </a:xfrm>
          <a:ln/>
        </p:spPr>
      </p:sp>
      <p:sp>
        <p:nvSpPr>
          <p:cNvPr id="69636" name="Rectangle 3">
            <a:extLst>
              <a:ext uri="{FF2B5EF4-FFF2-40B4-BE49-F238E27FC236}">
                <a16:creationId xmlns:a16="http://schemas.microsoft.com/office/drawing/2014/main" id="{5CD6E58A-6773-5130-A1DD-78467BCC3A5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863620DC-30C8-392A-6D3B-9739A600CC0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7F4A312-19B9-41DB-875F-B7C9C28A4F58}" type="slidenum">
              <a:rPr lang="nb-NO" altLang="nb-NO" smtClean="0"/>
              <a:pPr>
                <a:spcBef>
                  <a:spcPct val="0"/>
                </a:spcBef>
              </a:pPr>
              <a:t>4</a:t>
            </a:fld>
            <a:endParaRPr lang="nb-NO" altLang="nb-NO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8C4C1C39-8194-ED59-DE58-660F559ECA0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50861049-5F64-07A9-34A2-FF7C1F0280D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D87E8436-8CE9-B82D-FCB8-0395E1B8B3C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F335D25-4584-4489-BE59-EC7756AE486C}" type="slidenum">
              <a:rPr lang="nb-NO" altLang="nb-NO" smtClean="0"/>
              <a:pPr>
                <a:spcBef>
                  <a:spcPct val="0"/>
                </a:spcBef>
              </a:pPr>
              <a:t>5</a:t>
            </a:fld>
            <a:endParaRPr lang="nb-NO" altLang="nb-NO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C426C0E4-94BF-B08C-7BB4-C5E5681AEA3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96446652-3426-DB3A-63F5-38F972EB18F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>
            <a:extLst>
              <a:ext uri="{FF2B5EF4-FFF2-40B4-BE49-F238E27FC236}">
                <a16:creationId xmlns:a16="http://schemas.microsoft.com/office/drawing/2014/main" id="{CDC55928-09C3-0456-99FC-ED31255F8D2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A02211AA-B0B8-4889-80B5-11E5DBED9D7F}" type="slidenum">
              <a:rPr lang="nb-NO" altLang="nb-NO" smtClean="0"/>
              <a:pPr>
                <a:spcBef>
                  <a:spcPct val="0"/>
                </a:spcBef>
              </a:pPr>
              <a:t>6</a:t>
            </a:fld>
            <a:endParaRPr lang="nb-NO" altLang="nb-NO"/>
          </a:p>
        </p:txBody>
      </p:sp>
      <p:sp>
        <p:nvSpPr>
          <p:cNvPr id="14339" name="Rectangle 2">
            <a:extLst>
              <a:ext uri="{FF2B5EF4-FFF2-40B4-BE49-F238E27FC236}">
                <a16:creationId xmlns:a16="http://schemas.microsoft.com/office/drawing/2014/main" id="{FD94D566-BE8D-9194-3B70-4060380082E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>
            <a:extLst>
              <a:ext uri="{FF2B5EF4-FFF2-40B4-BE49-F238E27FC236}">
                <a16:creationId xmlns:a16="http://schemas.microsoft.com/office/drawing/2014/main" id="{881A4F19-E3F6-EDBC-D035-3CAAB0FE44D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>
            <a:extLst>
              <a:ext uri="{FF2B5EF4-FFF2-40B4-BE49-F238E27FC236}">
                <a16:creationId xmlns:a16="http://schemas.microsoft.com/office/drawing/2014/main" id="{F2BD2D71-AB2A-6AEB-F726-255746C3C95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7AF953C-4839-4794-B565-B4EADFA55133}" type="slidenum">
              <a:rPr lang="nb-NO" altLang="nb-NO" smtClean="0"/>
              <a:pPr>
                <a:spcBef>
                  <a:spcPct val="0"/>
                </a:spcBef>
              </a:pPr>
              <a:t>7</a:t>
            </a:fld>
            <a:endParaRPr lang="nb-NO" altLang="nb-NO"/>
          </a:p>
        </p:txBody>
      </p:sp>
      <p:sp>
        <p:nvSpPr>
          <p:cNvPr id="16387" name="Rectangle 2">
            <a:extLst>
              <a:ext uri="{FF2B5EF4-FFF2-40B4-BE49-F238E27FC236}">
                <a16:creationId xmlns:a16="http://schemas.microsoft.com/office/drawing/2014/main" id="{E66E6BC0-3D94-B305-FBF4-9776496BA98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>
            <a:extLst>
              <a:ext uri="{FF2B5EF4-FFF2-40B4-BE49-F238E27FC236}">
                <a16:creationId xmlns:a16="http://schemas.microsoft.com/office/drawing/2014/main" id="{998D79A8-0CA7-21A9-09A2-53BC762B07A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>
            <a:extLst>
              <a:ext uri="{FF2B5EF4-FFF2-40B4-BE49-F238E27FC236}">
                <a16:creationId xmlns:a16="http://schemas.microsoft.com/office/drawing/2014/main" id="{3EC684D7-7344-C5DB-C932-9407E51A6A8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D9C12C7-E5E5-4415-AD27-949563CBAF86}" type="slidenum">
              <a:rPr lang="nb-NO" altLang="nb-NO" smtClean="0"/>
              <a:pPr>
                <a:spcBef>
                  <a:spcPct val="0"/>
                </a:spcBef>
              </a:pPr>
              <a:t>9</a:t>
            </a:fld>
            <a:endParaRPr lang="nb-NO" altLang="nb-NO"/>
          </a:p>
        </p:txBody>
      </p:sp>
      <p:sp>
        <p:nvSpPr>
          <p:cNvPr id="18435" name="Rectangle 2">
            <a:extLst>
              <a:ext uri="{FF2B5EF4-FFF2-40B4-BE49-F238E27FC236}">
                <a16:creationId xmlns:a16="http://schemas.microsoft.com/office/drawing/2014/main" id="{E5FCFA45-3E5A-A143-F62B-C545D73EFC1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>
            <a:extLst>
              <a:ext uri="{FF2B5EF4-FFF2-40B4-BE49-F238E27FC236}">
                <a16:creationId xmlns:a16="http://schemas.microsoft.com/office/drawing/2014/main" id="{31484A55-C78A-21EA-B4E0-D6711E4564D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>
            <a:extLst>
              <a:ext uri="{FF2B5EF4-FFF2-40B4-BE49-F238E27FC236}">
                <a16:creationId xmlns:a16="http://schemas.microsoft.com/office/drawing/2014/main" id="{729494A7-4C10-944D-9A0F-8C65B3FDF17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7DE000E-AA6E-4E38-A226-84120665F95D}" type="slidenum">
              <a:rPr lang="nb-NO" altLang="nb-NO" smtClean="0"/>
              <a:pPr>
                <a:spcBef>
                  <a:spcPct val="0"/>
                </a:spcBef>
              </a:pPr>
              <a:t>10</a:t>
            </a:fld>
            <a:endParaRPr lang="nb-NO" altLang="nb-NO"/>
          </a:p>
        </p:txBody>
      </p:sp>
      <p:sp>
        <p:nvSpPr>
          <p:cNvPr id="20483" name="Rectangle 2">
            <a:extLst>
              <a:ext uri="{FF2B5EF4-FFF2-40B4-BE49-F238E27FC236}">
                <a16:creationId xmlns:a16="http://schemas.microsoft.com/office/drawing/2014/main" id="{B87149E0-49E3-850E-DE10-357711B21E9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>
            <a:extLst>
              <a:ext uri="{FF2B5EF4-FFF2-40B4-BE49-F238E27FC236}">
                <a16:creationId xmlns:a16="http://schemas.microsoft.com/office/drawing/2014/main" id="{5B384E94-BC44-101B-9069-61A4BCEEAB8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C40700DA-799D-3AF6-CED4-2A851DF69A3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917575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9175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656E083B-1516-4855-8EA4-E9AB3632C729}" type="slidenum">
              <a:rPr lang="nb-NO" altLang="nb-NO" smtClean="0"/>
              <a:pPr>
                <a:spcBef>
                  <a:spcPct val="0"/>
                </a:spcBef>
              </a:pPr>
              <a:t>11</a:t>
            </a:fld>
            <a:endParaRPr lang="nb-NO" altLang="nb-NO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A0960B1D-941D-4297-A3EF-5C11F0F4BCE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BDBDB759-2D6E-46F3-D0AB-C1D72CA809D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nb-NO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C78145C-C9BE-D389-72A8-D91FE0938F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182D76A-1B7E-0B8B-0CFF-89E2F1456FC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56491AA-99F5-7935-F7A4-F31CA6B0855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59877-8E35-4D1C-BD58-7BC58A6105E2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4553365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AA3B07D2-AC50-D566-27FB-E5A16B8A1E7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386A8B8-B69C-A566-F070-0F897F10C5E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DE3D7300-A4D7-ACB5-14A8-9E797CE155A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2BD70-35D9-4C16-802C-3C08F6FCE42F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40245484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4FA8FA8F-07B0-D378-DFE9-D3FF6CCDB15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B5A72BD-6D4C-601E-D9E8-CC06026E992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1AEF918-C9CC-CE65-4821-AB26B93F28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11147F-21B7-4064-AD7D-08DA54BD9F68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6922878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nb-NO" noProof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8A104F3-40BA-A547-DE15-FFFE4EAD296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C809F6DF-49AB-E29B-3598-A44FCC2423B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2881E2DA-E76D-896D-9A8E-1A017D5ED2F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684B3-F1B6-4536-9322-3BF6E95BFB93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7496612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B841A8-4C25-75F8-434C-51E9594E727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29DE111-FF1A-6591-225B-24F91C472D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DBE3D0-6171-F755-10EB-671E929E8D8E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6CD780-3104-4E14-9E1D-F0693C1CD752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667595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9F59D542-50C6-F8B2-CB0A-4230454AD8B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EF6AB1F3-27D6-BF46-FDA9-47A175F3FB9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5183356-402E-B15D-81BA-4198CA842D3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85F50A-9CA5-48C9-9FBB-01918A88F263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456773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EF0D000-BE2E-889E-1896-0368780FE39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D1AB4358-0034-C1AE-79EE-3BC37A86CE7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86D181B3-94B5-3077-7966-E6E9D703D9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EA1E59-4EF3-4C39-A713-3367AA86BC6A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415155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93230C-965B-1DD4-C5D9-1E73AB3ECB0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A28B3EB-BF89-5376-015B-1493F4E6606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3A38D0A-B48F-6FC5-350B-E2E855125D2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7AEC3E-C74F-4F7C-8FBE-035E1601F8B1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35225163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0DBD3936-2EB5-BC14-C977-CCB17EC8B17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B11561F9-DB3A-CA52-A67C-04467E40F04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C81420A9-26F9-47D8-9EED-2E57EBD559D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FF677F-A1D2-4BA6-9596-67C7FE2A3992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2723534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019EE03D-E472-D2E7-5111-106ABC0788B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FA492C52-6F8B-25E4-E72A-233024252F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38664345-1201-12E0-DE2E-F1468F3291F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7DCB3D-C8E1-4501-A2C9-D923BB4A4191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1833806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2047F8A0-8D08-44A3-3DAD-5EF82409287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6DB43B1A-E694-812C-BEB5-6A54FF81641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C1074A1E-5A12-B3BD-76DF-2D7C99CB93B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057073-3EC5-41E9-BD16-C4975B0C5F66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5777963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A11D7D0-154C-3051-B44E-6A011086F60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DF13488-D2BE-26E6-89C3-67737EB983B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E4F3411-A1CE-6B59-A78C-2DC245C767E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CFE3E0-B3A9-4CFD-A053-1F96B443673D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8435064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nb-N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b-N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C3B8D2-4A25-7756-44CB-AFF9373122C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3EEBC75-5446-549C-99FB-F9DEB8976B23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71612D-BCC3-9DF3-5235-F2500C800710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77727-0A1C-4FFB-81DF-2E4CCB80ACC3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  <p:extLst>
      <p:ext uri="{BB962C8B-B14F-4D97-AF65-F5344CB8AC3E}">
        <p14:creationId xmlns:p14="http://schemas.microsoft.com/office/powerpoint/2010/main" val="808637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4FC5748-E374-5085-337E-712DC5EA7E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nb-NO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F1BC682E-0506-33FD-02F2-ADD9EE57AD3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b-NO" altLang="nb-NO"/>
              <a:t>Click to edit Master text styles</a:t>
            </a:r>
          </a:p>
          <a:p>
            <a:pPr lvl="1"/>
            <a:r>
              <a:rPr lang="nb-NO" altLang="nb-NO"/>
              <a:t>Second level</a:t>
            </a:r>
          </a:p>
          <a:p>
            <a:pPr lvl="2"/>
            <a:r>
              <a:rPr lang="nb-NO" altLang="nb-NO"/>
              <a:t>Third level</a:t>
            </a:r>
          </a:p>
          <a:p>
            <a:pPr lvl="3"/>
            <a:r>
              <a:rPr lang="nb-NO" altLang="nb-NO"/>
              <a:t>Fourth level</a:t>
            </a:r>
          </a:p>
          <a:p>
            <a:pPr lvl="4"/>
            <a:r>
              <a:rPr lang="nb-NO" altLang="nb-NO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755D4DF1-6C46-FA3F-FEBB-13FC8E371AF9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66D9557-7DA3-F827-83A2-51495118AA0E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3320F86-436D-94B3-D2D5-83AC471786A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9172931B-A442-4C4C-B18B-6D33DF31961E}" type="slidenum">
              <a:rPr lang="nb-NO" altLang="nb-NO"/>
              <a:pPr>
                <a:defRPr/>
              </a:pPr>
              <a:t>‹#›</a:t>
            </a:fld>
            <a:endParaRPr lang="nb-NO" altLang="nb-N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customXml" Target="../ink/ink2.xml"/><Relationship Id="rId4" Type="http://schemas.openxmlformats.org/officeDocument/2006/relationships/image" Target="../media/image90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w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977E95EE-B6CB-1A1C-6856-56217F284FB7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135188" y="1268414"/>
            <a:ext cx="7772400" cy="1470025"/>
          </a:xfrm>
        </p:spPr>
        <p:txBody>
          <a:bodyPr/>
          <a:lstStyle/>
          <a:p>
            <a:pPr eaLnBrk="1" hangingPunct="1"/>
            <a:r>
              <a:rPr lang="nb-NO" altLang="nb-NO" sz="4000" i="1"/>
              <a:t>Crash course process control</a:t>
            </a:r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B54D5F2-5E08-86BB-64B2-1119FFC5C322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782888" y="3068638"/>
            <a:ext cx="7016750" cy="1752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nb-NO" altLang="nb-NO" sz="2800"/>
              <a:t>Sigurd Skogestad</a:t>
            </a:r>
          </a:p>
          <a:p>
            <a:pPr eaLnBrk="1" hangingPunct="1">
              <a:lnSpc>
                <a:spcPct val="80000"/>
              </a:lnSpc>
            </a:pPr>
            <a:r>
              <a:rPr lang="nb-NO" altLang="nb-NO" sz="2800"/>
              <a:t>Institutt for kjemisk prosessteknologi</a:t>
            </a:r>
          </a:p>
          <a:p>
            <a:pPr eaLnBrk="1" hangingPunct="1">
              <a:lnSpc>
                <a:spcPct val="80000"/>
              </a:lnSpc>
            </a:pPr>
            <a:r>
              <a:rPr lang="nb-NO" altLang="nb-NO" sz="2800" i="1"/>
              <a:t>(Department of Chemical Engineering)</a:t>
            </a:r>
          </a:p>
          <a:p>
            <a:pPr eaLnBrk="1" hangingPunct="1">
              <a:lnSpc>
                <a:spcPct val="80000"/>
              </a:lnSpc>
            </a:pPr>
            <a:r>
              <a:rPr lang="nb-NO" altLang="nb-NO" sz="2800"/>
              <a:t>Room K4-211</a:t>
            </a:r>
          </a:p>
          <a:p>
            <a:pPr eaLnBrk="1" hangingPunct="1">
              <a:lnSpc>
                <a:spcPct val="80000"/>
              </a:lnSpc>
            </a:pPr>
            <a:r>
              <a:rPr lang="nb-NO" altLang="nb-NO" sz="2800"/>
              <a:t>skoge@ntnu.no</a:t>
            </a:r>
          </a:p>
        </p:txBody>
      </p:sp>
      <p:sp>
        <p:nvSpPr>
          <p:cNvPr id="4100" name="TextBox 2">
            <a:extLst>
              <a:ext uri="{FF2B5EF4-FFF2-40B4-BE49-F238E27FC236}">
                <a16:creationId xmlns:a16="http://schemas.microsoft.com/office/drawing/2014/main" id="{90528599-CF82-4CDF-53E7-A40D6DE5410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524000" y="7112000"/>
            <a:ext cx="914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TexPoint fonts used in EMF.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Read the TexPoint manual before you delete this box.: </a:t>
            </a:r>
            <a:r>
              <a:rPr lang="en-US" altLang="nb-NO" sz="1800">
                <a:latin typeface="cmr10"/>
              </a:rPr>
              <a:t>A</a:t>
            </a:r>
            <a:r>
              <a:rPr lang="en-US" altLang="nb-NO" sz="1800">
                <a:latin typeface="cmmi10"/>
              </a:rPr>
              <a:t>A</a:t>
            </a:r>
            <a:r>
              <a:rPr lang="en-US" altLang="nb-NO" sz="1800">
                <a:latin typeface="cmr7"/>
              </a:rPr>
              <a:t>A</a:t>
            </a:r>
            <a:r>
              <a:rPr lang="en-US" altLang="nb-NO" sz="1800">
                <a:latin typeface="cmex10"/>
              </a:rPr>
              <a:t>A</a:t>
            </a:r>
            <a:r>
              <a:rPr lang="en-US" altLang="nb-NO" sz="1800">
                <a:latin typeface="cmmi7"/>
              </a:rPr>
              <a:t>A</a:t>
            </a:r>
            <a:r>
              <a:rPr lang="en-US" altLang="nb-NO" sz="1800">
                <a:latin typeface="cmsy10orig"/>
              </a:rPr>
              <a:t>A</a:t>
            </a:r>
            <a:r>
              <a:rPr lang="en-US" altLang="nb-NO" sz="1800">
                <a:latin typeface="cmmi5"/>
              </a:rPr>
              <a:t>A</a:t>
            </a:r>
            <a:endParaRPr lang="en-US" altLang="nb-NO" sz="180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>
            <a:extLst>
              <a:ext uri="{FF2B5EF4-FFF2-40B4-BE49-F238E27FC236}">
                <a16:creationId xmlns:a16="http://schemas.microsoft.com/office/drawing/2014/main" id="{10C4404B-AA18-5852-0F32-6B5380BA82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Classification of variables</a:t>
            </a:r>
          </a:p>
        </p:txBody>
      </p:sp>
      <p:grpSp>
        <p:nvGrpSpPr>
          <p:cNvPr id="19459" name="Group 15">
            <a:extLst>
              <a:ext uri="{FF2B5EF4-FFF2-40B4-BE49-F238E27FC236}">
                <a16:creationId xmlns:a16="http://schemas.microsoft.com/office/drawing/2014/main" id="{CE2BF1C9-F948-E94D-61C5-45FBC0D7A96C}"/>
              </a:ext>
            </a:extLst>
          </p:cNvPr>
          <p:cNvGrpSpPr>
            <a:grpSpLocks/>
          </p:cNvGrpSpPr>
          <p:nvPr/>
        </p:nvGrpSpPr>
        <p:grpSpPr bwMode="auto">
          <a:xfrm>
            <a:off x="3575051" y="1268414"/>
            <a:ext cx="3889375" cy="1157287"/>
            <a:chOff x="1292" y="981"/>
            <a:chExt cx="2450" cy="729"/>
          </a:xfrm>
        </p:grpSpPr>
        <p:sp>
          <p:nvSpPr>
            <p:cNvPr id="19467" name="Rectangle 5">
              <a:extLst>
                <a:ext uri="{FF2B5EF4-FFF2-40B4-BE49-F238E27FC236}">
                  <a16:creationId xmlns:a16="http://schemas.microsoft.com/office/drawing/2014/main" id="{C3F93E87-F8D8-2BEB-EB16-50B44FB9B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8" y="1347"/>
              <a:ext cx="680" cy="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Process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(shower)</a:t>
              </a:r>
            </a:p>
          </p:txBody>
        </p:sp>
        <p:sp>
          <p:nvSpPr>
            <p:cNvPr id="19468" name="Line 6">
              <a:extLst>
                <a:ext uri="{FF2B5EF4-FFF2-40B4-BE49-F238E27FC236}">
                  <a16:creationId xmlns:a16="http://schemas.microsoft.com/office/drawing/2014/main" id="{5D89205B-28AB-7868-B055-29F69267F8A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2" y="1528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69" name="Line 7">
              <a:extLst>
                <a:ext uri="{FF2B5EF4-FFF2-40B4-BE49-F238E27FC236}">
                  <a16:creationId xmlns:a16="http://schemas.microsoft.com/office/drawing/2014/main" id="{922B48F7-F81D-9FCD-7D84-15B6F17E0A9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8" y="1528"/>
              <a:ext cx="8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0" name="Text Box 8">
              <a:extLst>
                <a:ext uri="{FF2B5EF4-FFF2-40B4-BE49-F238E27FC236}">
                  <a16:creationId xmlns:a16="http://schemas.microsoft.com/office/drawing/2014/main" id="{E5B243E5-53FE-BEB4-1F00-CE4A142141F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9" y="1302"/>
              <a:ext cx="631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u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input (MV)</a:t>
              </a:r>
            </a:p>
          </p:txBody>
        </p:sp>
        <p:sp>
          <p:nvSpPr>
            <p:cNvPr id="19471" name="Text Box 9">
              <a:extLst>
                <a:ext uri="{FF2B5EF4-FFF2-40B4-BE49-F238E27FC236}">
                  <a16:creationId xmlns:a16="http://schemas.microsoft.com/office/drawing/2014/main" id="{95D1FC62-9904-A096-D2EC-5324B46A74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5" y="1302"/>
              <a:ext cx="687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y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output (CV)</a:t>
              </a:r>
            </a:p>
          </p:txBody>
        </p:sp>
        <p:sp>
          <p:nvSpPr>
            <p:cNvPr id="19472" name="Line 10">
              <a:extLst>
                <a:ext uri="{FF2B5EF4-FFF2-40B4-BE49-F238E27FC236}">
                  <a16:creationId xmlns:a16="http://schemas.microsoft.com/office/drawing/2014/main" id="{25D72B5C-3966-61BD-BD51-4CC25C2B88F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6" y="1029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473" name="Text Box 11">
              <a:extLst>
                <a:ext uri="{FF2B5EF4-FFF2-40B4-BE49-F238E27FC236}">
                  <a16:creationId xmlns:a16="http://schemas.microsoft.com/office/drawing/2014/main" id="{FC47F81F-8CC4-0100-E6DB-34EDC6FC43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981"/>
              <a:ext cx="20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d</a:t>
              </a:r>
            </a:p>
          </p:txBody>
        </p:sp>
      </p:grpSp>
      <p:sp>
        <p:nvSpPr>
          <p:cNvPr id="48142" name="Rectangle 14">
            <a:extLst>
              <a:ext uri="{FF2B5EF4-FFF2-40B4-BE49-F238E27FC236}">
                <a16:creationId xmlns:a16="http://schemas.microsoft.com/office/drawing/2014/main" id="{AC02BF09-478A-6C26-C71A-559A9D4171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9288" y="2852739"/>
            <a:ext cx="8229600" cy="280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990600" indent="-5334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nb-NO" sz="2000" b="1"/>
              <a:t>Independent variables (“the cause”):</a:t>
            </a:r>
          </a:p>
          <a:p>
            <a:pPr lvl="1" eaLnBrk="1" hangingPunct="1">
              <a:buFontTx/>
              <a:buAutoNum type="alphaLcParenBoth"/>
            </a:pPr>
            <a:r>
              <a:rPr lang="en-US" altLang="nb-NO" sz="2000" b="1">
                <a:solidFill>
                  <a:srgbClr val="FF0000"/>
                </a:solidFill>
              </a:rPr>
              <a:t>Inputs (MV, u): </a:t>
            </a:r>
            <a:r>
              <a:rPr lang="en-US" altLang="nb-NO" sz="2000"/>
              <a:t>Variables we can adjust (</a:t>
            </a:r>
            <a:r>
              <a:rPr lang="en-US" altLang="nb-NO" sz="2000">
                <a:solidFill>
                  <a:srgbClr val="FF0000"/>
                </a:solidFill>
              </a:rPr>
              <a:t>valves</a:t>
            </a:r>
            <a:r>
              <a:rPr lang="en-US" altLang="nb-NO" sz="2000"/>
              <a:t>)</a:t>
            </a:r>
          </a:p>
          <a:p>
            <a:pPr lvl="1" eaLnBrk="1" hangingPunct="1">
              <a:buFontTx/>
              <a:buAutoNum type="alphaLcParenBoth"/>
            </a:pPr>
            <a:r>
              <a:rPr lang="en-US" altLang="nb-NO" sz="2000" b="1">
                <a:solidFill>
                  <a:srgbClr val="FF0000"/>
                </a:solidFill>
              </a:rPr>
              <a:t>Disturbances (DV, d): </a:t>
            </a:r>
            <a:r>
              <a:rPr lang="en-US" altLang="nb-NO" sz="2000"/>
              <a:t>Variables outside our control</a:t>
            </a:r>
          </a:p>
          <a:p>
            <a:pPr eaLnBrk="1" hangingPunct="1">
              <a:buFontTx/>
              <a:buNone/>
            </a:pPr>
            <a:endParaRPr lang="en-US" altLang="nb-NO" sz="2000"/>
          </a:p>
          <a:p>
            <a:pPr eaLnBrk="1" hangingPunct="1">
              <a:buFontTx/>
              <a:buNone/>
            </a:pPr>
            <a:r>
              <a:rPr lang="en-US" altLang="nb-NO" sz="2000" b="1"/>
              <a:t>Dependent (output) variables (“the effect or result”):</a:t>
            </a:r>
          </a:p>
          <a:p>
            <a:pPr lvl="1" eaLnBrk="1" hangingPunct="1">
              <a:buFontTx/>
              <a:buNone/>
            </a:pPr>
            <a:r>
              <a:rPr lang="en-US" altLang="nb-NO" sz="1800"/>
              <a:t>(c)	</a:t>
            </a:r>
            <a:r>
              <a:rPr lang="en-US" altLang="nb-NO" sz="1800" b="1">
                <a:solidFill>
                  <a:srgbClr val="FF0000"/>
                </a:solidFill>
              </a:rPr>
              <a:t>Primary outputs (CVs, y): </a:t>
            </a:r>
            <a:r>
              <a:rPr lang="en-US" altLang="nb-NO" sz="1800"/>
              <a:t>Variables we want to keep at a given setpoint </a:t>
            </a:r>
            <a:r>
              <a:rPr lang="en-US" altLang="nb-NO" sz="1800" b="1">
                <a:solidFill>
                  <a:srgbClr val="FF0000"/>
                </a:solidFill>
              </a:rPr>
              <a:t>y</a:t>
            </a:r>
            <a:r>
              <a:rPr lang="en-US" altLang="nb-NO" sz="1800" b="1" baseline="-25000">
                <a:solidFill>
                  <a:srgbClr val="FF0000"/>
                </a:solidFill>
              </a:rPr>
              <a:t>s</a:t>
            </a:r>
            <a:endParaRPr lang="en-US" altLang="nb-NO" sz="1800" baseline="-25000"/>
          </a:p>
          <a:p>
            <a:pPr lvl="1" eaLnBrk="1" hangingPunct="1">
              <a:buFontTx/>
              <a:buNone/>
            </a:pPr>
            <a:r>
              <a:rPr lang="en-US" altLang="nb-NO" sz="1800"/>
              <a:t>(d)	Secondary process variables (y</a:t>
            </a:r>
            <a:r>
              <a:rPr lang="en-US" altLang="nb-NO" sz="1800" baseline="-25000"/>
              <a:t>2</a:t>
            </a:r>
            <a:r>
              <a:rPr lang="en-US" altLang="nb-NO" sz="1800"/>
              <a:t>) , Internal variables in dynamic model (“states”) (x) </a:t>
            </a:r>
          </a:p>
        </p:txBody>
      </p:sp>
      <p:sp>
        <p:nvSpPr>
          <p:cNvPr id="19461" name="TextBox 1">
            <a:extLst>
              <a:ext uri="{FF2B5EF4-FFF2-40B4-BE49-F238E27FC236}">
                <a16:creationId xmlns:a16="http://schemas.microsoft.com/office/drawing/2014/main" id="{264AE30A-F08C-BB08-4E77-DC2FCAC09ED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6284914"/>
            <a:ext cx="6778625" cy="60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MV = manipulated vartiable (input u)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CV = controlled variable (output y) (sometimes called PV=process variable)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DV = disturbance variable (d)</a:t>
            </a:r>
          </a:p>
        </p:txBody>
      </p:sp>
      <p:grpSp>
        <p:nvGrpSpPr>
          <p:cNvPr id="19462" name="Group 7">
            <a:extLst>
              <a:ext uri="{FF2B5EF4-FFF2-40B4-BE49-F238E27FC236}">
                <a16:creationId xmlns:a16="http://schemas.microsoft.com/office/drawing/2014/main" id="{70FCA12D-2F06-7395-A5A8-17BFB8022717}"/>
              </a:ext>
            </a:extLst>
          </p:cNvPr>
          <p:cNvGrpSpPr>
            <a:grpSpLocks/>
          </p:cNvGrpSpPr>
          <p:nvPr/>
        </p:nvGrpSpPr>
        <p:grpSpPr bwMode="auto">
          <a:xfrm>
            <a:off x="3573463" y="1989138"/>
            <a:ext cx="157162" cy="292100"/>
            <a:chOff x="2049966" y="1988840"/>
            <a:chExt cx="156156" cy="291951"/>
          </a:xfrm>
        </p:grpSpPr>
        <p:cxnSp>
          <p:nvCxnSpPr>
            <p:cNvPr id="19463" name="Straight Connector 2">
              <a:extLst>
                <a:ext uri="{FF2B5EF4-FFF2-40B4-BE49-F238E27FC236}">
                  <a16:creationId xmlns:a16="http://schemas.microsoft.com/office/drawing/2014/main" id="{99249113-0B5C-E857-EDFE-A520DF638F2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51050" y="1988840"/>
              <a:ext cx="0" cy="28803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64" name="Straight Connector 14">
              <a:extLst>
                <a:ext uri="{FF2B5EF4-FFF2-40B4-BE49-F238E27FC236}">
                  <a16:creationId xmlns:a16="http://schemas.microsoft.com/office/drawing/2014/main" id="{1446AFF4-39D5-B975-C8F1-7B4C4CA6C4C7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206122" y="1992759"/>
              <a:ext cx="0" cy="28803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65" name="Straight Connector 15">
              <a:extLst>
                <a:ext uri="{FF2B5EF4-FFF2-40B4-BE49-F238E27FC236}">
                  <a16:creationId xmlns:a16="http://schemas.microsoft.com/office/drawing/2014/main" id="{23945286-6313-BCE1-465F-561F60ACC96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051050" y="1988840"/>
              <a:ext cx="153988" cy="288032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466" name="Straight Connector 18">
              <a:extLst>
                <a:ext uri="{FF2B5EF4-FFF2-40B4-BE49-F238E27FC236}">
                  <a16:creationId xmlns:a16="http://schemas.microsoft.com/office/drawing/2014/main" id="{A70D2EB1-7DB5-F75D-5A55-228DF6656DA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2049966" y="1988840"/>
              <a:ext cx="155071" cy="280715"/>
            </a:xfrm>
            <a:prstGeom prst="line">
              <a:avLst/>
            </a:prstGeom>
            <a:noFill/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>
            <a:extLst>
              <a:ext uri="{FF2B5EF4-FFF2-40B4-BE49-F238E27FC236}">
                <a16:creationId xmlns:a16="http://schemas.microsoft.com/office/drawing/2014/main" id="{A92321E9-3D25-5A4E-5860-E4D562A9EB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3200"/>
              <a:t>Classification of variables: Shower process</a:t>
            </a:r>
          </a:p>
        </p:txBody>
      </p:sp>
      <p:pic>
        <p:nvPicPr>
          <p:cNvPr id="21507" name="Picture 4">
            <a:extLst>
              <a:ext uri="{FF2B5EF4-FFF2-40B4-BE49-F238E27FC236}">
                <a16:creationId xmlns:a16="http://schemas.microsoft.com/office/drawing/2014/main" id="{9B15169A-43A3-8A09-DDEF-1BE928C0AAB1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0013" y="1700214"/>
            <a:ext cx="2563812" cy="23129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21508" name="TextBox 1">
            <a:extLst>
              <a:ext uri="{FF2B5EF4-FFF2-40B4-BE49-F238E27FC236}">
                <a16:creationId xmlns:a16="http://schemas.microsoft.com/office/drawing/2014/main" id="{736E7CCD-43E8-4C35-6440-0E072A705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75325" y="1525589"/>
            <a:ext cx="323373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B050"/>
                </a:solidFill>
              </a:rPr>
              <a:t>5s delay: </a:t>
            </a:r>
            <a:r>
              <a:rPr lang="el-GR" altLang="nb-NO" sz="1400">
                <a:solidFill>
                  <a:srgbClr val="00B050"/>
                </a:solidFill>
              </a:rPr>
              <a:t>θ</a:t>
            </a:r>
            <a:r>
              <a:rPr lang="nb-NO" altLang="nb-NO" sz="1400">
                <a:solidFill>
                  <a:srgbClr val="00B050"/>
                </a:solidFill>
              </a:rPr>
              <a:t> </a:t>
            </a:r>
            <a:r>
              <a:rPr lang="nb-NO" altLang="nb-NO" sz="1400"/>
              <a:t>= V/q = 100ml/20 ml/s = 5s</a:t>
            </a:r>
            <a:endParaRPr lang="en-US" altLang="nb-NO" sz="1400"/>
          </a:p>
        </p:txBody>
      </p:sp>
      <p:sp>
        <p:nvSpPr>
          <p:cNvPr id="21509" name="TextBox 2">
            <a:extLst>
              <a:ext uri="{FF2B5EF4-FFF2-40B4-BE49-F238E27FC236}">
                <a16:creationId xmlns:a16="http://schemas.microsoft.com/office/drawing/2014/main" id="{0113FF01-08E8-80D9-0A73-07068B1C05A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27263" y="2349501"/>
            <a:ext cx="8255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</a:t>
            </a:r>
            <a:r>
              <a:rPr lang="en-US" altLang="nb-NO" sz="1400" baseline="-25000"/>
              <a:t>C</a:t>
            </a:r>
            <a:r>
              <a:rPr lang="en-US" altLang="nb-NO" sz="1400"/>
              <a:t>[m</a:t>
            </a:r>
            <a:r>
              <a:rPr lang="en-US" altLang="nb-NO" sz="1400" baseline="30000"/>
              <a:t>3</a:t>
            </a:r>
            <a:r>
              <a:rPr lang="en-US" altLang="nb-NO" sz="1400"/>
              <a:t>/s]</a:t>
            </a:r>
            <a:endParaRPr lang="en-US" altLang="nb-NO" sz="1400" baseline="-25000"/>
          </a:p>
        </p:txBody>
      </p:sp>
      <p:sp>
        <p:nvSpPr>
          <p:cNvPr id="21510" name="TextBox 6">
            <a:extLst>
              <a:ext uri="{FF2B5EF4-FFF2-40B4-BE49-F238E27FC236}">
                <a16:creationId xmlns:a16="http://schemas.microsoft.com/office/drawing/2014/main" id="{FF10EB03-FC92-F404-7FA6-8B89E4A775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4700" y="2349501"/>
            <a:ext cx="3698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</a:t>
            </a:r>
            <a:r>
              <a:rPr lang="en-US" altLang="nb-NO" sz="1400" baseline="-25000"/>
              <a:t>H</a:t>
            </a:r>
          </a:p>
        </p:txBody>
      </p:sp>
      <p:sp>
        <p:nvSpPr>
          <p:cNvPr id="21511" name="TextBox 3">
            <a:extLst>
              <a:ext uri="{FF2B5EF4-FFF2-40B4-BE49-F238E27FC236}">
                <a16:creationId xmlns:a16="http://schemas.microsoft.com/office/drawing/2014/main" id="{D23BA459-F7F2-D8E1-3160-77C8A52FA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91088" y="2089150"/>
            <a:ext cx="97631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T [K]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 [m</a:t>
            </a:r>
            <a:r>
              <a:rPr lang="en-US" altLang="nb-NO" sz="1400" baseline="30000"/>
              <a:t>3</a:t>
            </a:r>
            <a:r>
              <a:rPr lang="en-US" altLang="nb-NO" sz="1400"/>
              <a:t>/s]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34CB9C5-77B7-52B2-1DDB-7084EA9CFA95}"/>
              </a:ext>
            </a:extLst>
          </p:cNvPr>
          <p:cNvSpPr txBox="1"/>
          <p:nvPr/>
        </p:nvSpPr>
        <p:spPr>
          <a:xfrm>
            <a:off x="6167439" y="2347913"/>
            <a:ext cx="4681537" cy="1770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eaLnBrk="1" hangingPunct="1">
              <a:buFontTx/>
              <a:buAutoNum type="arabicPeriod"/>
              <a:defRPr/>
            </a:pPr>
            <a:r>
              <a:rPr lang="en-US" sz="1400" dirty="0">
                <a:latin typeface="Arial" charset="0"/>
              </a:rPr>
              <a:t>Control objective  </a:t>
            </a:r>
          </a:p>
          <a:p>
            <a:pPr lvl="1" eaLnBrk="1" hangingPunct="1">
              <a:defRPr/>
            </a:pPr>
            <a:r>
              <a:rPr lang="en-US" sz="1400" dirty="0">
                <a:latin typeface="Arial" charset="0"/>
              </a:rPr>
              <a:t>Keep temperature (y</a:t>
            </a:r>
            <a:r>
              <a:rPr lang="en-US" sz="1400" baseline="-25000" dirty="0">
                <a:latin typeface="Arial" charset="0"/>
              </a:rPr>
              <a:t>1</a:t>
            </a:r>
            <a:r>
              <a:rPr lang="en-US" sz="1400" dirty="0">
                <a:latin typeface="Arial" charset="0"/>
              </a:rPr>
              <a:t>=T) a given setpoint</a:t>
            </a:r>
          </a:p>
          <a:p>
            <a:pPr lvl="1" eaLnBrk="1" hangingPunct="1">
              <a:defRPr/>
            </a:pPr>
            <a:r>
              <a:rPr lang="en-US" sz="1400" dirty="0">
                <a:latin typeface="Arial" charset="0"/>
              </a:rPr>
              <a:t>Keep total flow (y</a:t>
            </a:r>
            <a:r>
              <a:rPr lang="en-US" sz="1400" baseline="-25000" dirty="0">
                <a:latin typeface="Arial" charset="0"/>
              </a:rPr>
              <a:t>2</a:t>
            </a:r>
            <a:r>
              <a:rPr lang="en-US" sz="1400" dirty="0">
                <a:latin typeface="Arial" charset="0"/>
              </a:rPr>
              <a:t>=q) at given setpoint</a:t>
            </a:r>
          </a:p>
          <a:p>
            <a:pPr eaLnBrk="1" hangingPunct="1">
              <a:defRPr/>
            </a:pPr>
            <a:r>
              <a:rPr lang="en-US" sz="1400" dirty="0">
                <a:latin typeface="Arial" charset="0"/>
              </a:rPr>
              <a:t>2. Classify variables </a:t>
            </a:r>
          </a:p>
          <a:p>
            <a:pPr lvl="1" eaLnBrk="1" hangingPunct="1">
              <a:defRPr/>
            </a:pPr>
            <a:r>
              <a:rPr lang="en-US" sz="1400" dirty="0">
                <a:latin typeface="Arial" charset="0"/>
              </a:rPr>
              <a:t>MVs (u) = </a:t>
            </a:r>
            <a:r>
              <a:rPr lang="en-US" sz="1400" dirty="0" err="1">
                <a:latin typeface="Arial" charset="0"/>
              </a:rPr>
              <a:t>q</a:t>
            </a:r>
            <a:r>
              <a:rPr lang="en-US" sz="1400" baseline="-25000" dirty="0" err="1">
                <a:latin typeface="Arial" charset="0"/>
              </a:rPr>
              <a:t>H</a:t>
            </a:r>
            <a:r>
              <a:rPr lang="en-US" sz="1400" dirty="0">
                <a:latin typeface="Arial" charset="0"/>
              </a:rPr>
              <a:t>, </a:t>
            </a:r>
            <a:r>
              <a:rPr lang="en-US" sz="1400" dirty="0" err="1">
                <a:latin typeface="Arial" charset="0"/>
              </a:rPr>
              <a:t>q</a:t>
            </a:r>
            <a:r>
              <a:rPr lang="en-US" sz="1400" baseline="-25000" dirty="0" err="1">
                <a:latin typeface="Arial" charset="0"/>
              </a:rPr>
              <a:t>C</a:t>
            </a:r>
            <a:r>
              <a:rPr lang="en-US" sz="1400" baseline="-25000" dirty="0">
                <a:latin typeface="Arial" charset="0"/>
              </a:rPr>
              <a:t> </a:t>
            </a:r>
            <a:r>
              <a:rPr lang="en-US" sz="1100" dirty="0">
                <a:latin typeface="Arial" charset="0"/>
              </a:rPr>
              <a:t>(strictly speaking, valve positions </a:t>
            </a:r>
            <a:r>
              <a:rPr lang="en-US" sz="1100" dirty="0" err="1">
                <a:latin typeface="Arial" charset="0"/>
              </a:rPr>
              <a:t>z</a:t>
            </a:r>
            <a:r>
              <a:rPr lang="en-US" sz="1100" baseline="-25000" dirty="0" err="1">
                <a:latin typeface="Arial" charset="0"/>
              </a:rPr>
              <a:t>H</a:t>
            </a:r>
            <a:r>
              <a:rPr lang="en-US" sz="1100" dirty="0">
                <a:latin typeface="Arial" charset="0"/>
              </a:rPr>
              <a:t>, </a:t>
            </a:r>
            <a:r>
              <a:rPr lang="en-US" sz="1100" dirty="0" err="1">
                <a:latin typeface="Arial" charset="0"/>
              </a:rPr>
              <a:t>z</a:t>
            </a:r>
            <a:r>
              <a:rPr lang="en-US" sz="1100" baseline="-25000" dirty="0" err="1">
                <a:latin typeface="Arial" charset="0"/>
              </a:rPr>
              <a:t>C</a:t>
            </a:r>
            <a:r>
              <a:rPr lang="en-US" sz="1100" dirty="0">
                <a:latin typeface="Arial" charset="0"/>
              </a:rPr>
              <a:t>)</a:t>
            </a:r>
            <a:endParaRPr lang="en-US" sz="1100" baseline="-25000" dirty="0">
              <a:latin typeface="Arial" charset="0"/>
            </a:endParaRPr>
          </a:p>
          <a:p>
            <a:pPr lvl="1" eaLnBrk="1" hangingPunct="1">
              <a:defRPr/>
            </a:pPr>
            <a:r>
              <a:rPr lang="en-US" sz="1400" dirty="0">
                <a:latin typeface="Arial" charset="0"/>
              </a:rPr>
              <a:t>CVs (y) = T, q</a:t>
            </a:r>
          </a:p>
          <a:p>
            <a:pPr lvl="1" eaLnBrk="1" hangingPunct="1">
              <a:defRPr/>
            </a:pPr>
            <a:r>
              <a:rPr lang="en-US" sz="1400" dirty="0">
                <a:latin typeface="Arial" charset="0"/>
              </a:rPr>
              <a:t>DVs (d) = </a:t>
            </a:r>
            <a:r>
              <a:rPr lang="en-US" sz="1400" dirty="0" err="1">
                <a:latin typeface="Arial" charset="0"/>
              </a:rPr>
              <a:t>q</a:t>
            </a:r>
            <a:r>
              <a:rPr lang="en-US" sz="1400" baseline="-25000" dirty="0" err="1">
                <a:latin typeface="Arial" charset="0"/>
              </a:rPr>
              <a:t>H</a:t>
            </a:r>
            <a:r>
              <a:rPr lang="en-US" sz="1400" dirty="0">
                <a:latin typeface="Arial" charset="0"/>
              </a:rPr>
              <a:t>, </a:t>
            </a:r>
            <a:r>
              <a:rPr lang="en-US" sz="1400" dirty="0" err="1">
                <a:latin typeface="Arial" charset="0"/>
              </a:rPr>
              <a:t>q</a:t>
            </a:r>
            <a:r>
              <a:rPr lang="en-US" sz="1400" baseline="-25000" dirty="0" err="1">
                <a:latin typeface="Arial" charset="0"/>
              </a:rPr>
              <a:t>C</a:t>
            </a:r>
            <a:r>
              <a:rPr lang="en-US" sz="1400" baseline="-25000" dirty="0">
                <a:latin typeface="Arial" charset="0"/>
              </a:rPr>
              <a:t> </a:t>
            </a:r>
            <a:r>
              <a:rPr lang="en-US" sz="1100" dirty="0">
                <a:latin typeface="Arial" charset="0"/>
              </a:rPr>
              <a:t>(strictly speaking, upstream pressures,</a:t>
            </a:r>
          </a:p>
          <a:p>
            <a:pPr lvl="1" eaLnBrk="1" hangingPunct="1">
              <a:defRPr/>
            </a:pPr>
            <a:r>
              <a:rPr lang="en-US" sz="1100" dirty="0">
                <a:latin typeface="Arial" charset="0"/>
              </a:rPr>
              <a:t>                      p</a:t>
            </a:r>
            <a:r>
              <a:rPr lang="en-US" sz="1100" baseline="-25000" dirty="0">
                <a:latin typeface="Arial" charset="0"/>
              </a:rPr>
              <a:t>H</a:t>
            </a:r>
            <a:r>
              <a:rPr lang="en-US" sz="1100" dirty="0">
                <a:latin typeface="Arial" charset="0"/>
              </a:rPr>
              <a:t>, </a:t>
            </a:r>
            <a:r>
              <a:rPr lang="en-US" sz="1100" dirty="0" err="1">
                <a:latin typeface="Arial" charset="0"/>
              </a:rPr>
              <a:t>p</a:t>
            </a:r>
            <a:r>
              <a:rPr lang="en-US" sz="1100" baseline="-25000" dirty="0" err="1">
                <a:latin typeface="Arial" charset="0"/>
              </a:rPr>
              <a:t>C</a:t>
            </a:r>
            <a:r>
              <a:rPr lang="en-US" sz="1100" dirty="0">
                <a:latin typeface="Arial" charset="0"/>
              </a:rPr>
              <a:t>,  which gives “uncontrolled” flow changes)</a:t>
            </a:r>
          </a:p>
        </p:txBody>
      </p:sp>
      <p:cxnSp>
        <p:nvCxnSpPr>
          <p:cNvPr id="21513" name="Straight Arrow Connector 13">
            <a:extLst>
              <a:ext uri="{FF2B5EF4-FFF2-40B4-BE49-F238E27FC236}">
                <a16:creationId xmlns:a16="http://schemas.microsoft.com/office/drawing/2014/main" id="{505C9942-FD17-A2C2-BADF-E2B1231A84C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656139" y="1773238"/>
            <a:ext cx="1152525" cy="809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250" name="Rectangle 5">
            <a:extLst>
              <a:ext uri="{FF2B5EF4-FFF2-40B4-BE49-F238E27FC236}">
                <a16:creationId xmlns:a16="http://schemas.microsoft.com/office/drawing/2014/main" id="{CBD32087-FD4F-51D1-55EE-88901B396C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59464" y="2020889"/>
            <a:ext cx="362108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tx2"/>
                </a:solidFill>
              </a:rPr>
              <a:t>Control objective. MVs, CVs, DVs</a:t>
            </a:r>
          </a:p>
        </p:txBody>
      </p:sp>
      <p:pic>
        <p:nvPicPr>
          <p:cNvPr id="21515" name="Picture 11">
            <a:extLst>
              <a:ext uri="{FF2B5EF4-FFF2-40B4-BE49-F238E27FC236}">
                <a16:creationId xmlns:a16="http://schemas.microsoft.com/office/drawing/2014/main" id="{750FC46A-34E5-E31A-2D3A-BA514C9939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0839" y="4454526"/>
            <a:ext cx="4687887" cy="1954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47FDE106-EE14-576F-0D36-9A310884589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66913" y="-114300"/>
            <a:ext cx="8229600" cy="1143000"/>
          </a:xfrm>
        </p:spPr>
        <p:txBody>
          <a:bodyPr/>
          <a:lstStyle/>
          <a:p>
            <a:r>
              <a:rPr lang="en-US" altLang="nb-NO"/>
              <a:t>Inputs for control (MVs)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2E7804B0-BB37-75E0-6467-A56AED4454A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196976"/>
            <a:ext cx="8229600" cy="4525963"/>
          </a:xfrm>
        </p:spPr>
        <p:txBody>
          <a:bodyPr/>
          <a:lstStyle/>
          <a:p>
            <a:r>
              <a:rPr lang="en-US" altLang="nb-NO"/>
              <a:t>Usually: Inputs (MVs) are valves. </a:t>
            </a:r>
          </a:p>
          <a:p>
            <a:pPr lvl="1"/>
            <a:r>
              <a:rPr lang="en-US" altLang="nb-NO"/>
              <a:t>Physical input is valve position (z), but we often simplify and say that flow (q) is input</a:t>
            </a:r>
          </a:p>
          <a:p>
            <a:endParaRPr lang="en-US" altLang="nb-NO"/>
          </a:p>
        </p:txBody>
      </p:sp>
      <p:pic>
        <p:nvPicPr>
          <p:cNvPr id="23556" name="Picture 36" descr="Control_Valve_250x250">
            <a:extLst>
              <a:ext uri="{FF2B5EF4-FFF2-40B4-BE49-F238E27FC236}">
                <a16:creationId xmlns:a16="http://schemas.microsoft.com/office/drawing/2014/main" id="{73B63D1D-1C04-EB49-8850-D9D6B3F1ED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6138" y="2954339"/>
            <a:ext cx="2735262" cy="207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1">
            <a:extLst>
              <a:ext uri="{FF2B5EF4-FFF2-40B4-BE49-F238E27FC236}">
                <a16:creationId xmlns:a16="http://schemas.microsoft.com/office/drawing/2014/main" id="{27AF123A-4AD8-DFBE-C75D-F4FD01015E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1088" y="5100639"/>
            <a:ext cx="6088062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3558" name="TextBox 1">
                <a:extLst>
                  <a:ext uri="{FF2B5EF4-FFF2-40B4-BE49-F238E27FC236}">
                    <a16:creationId xmlns:a16="http://schemas.microsoft.com/office/drawing/2014/main" id="{6048AF85-F6DC-FC60-B43C-833FE75903B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170238" y="5722939"/>
                <a:ext cx="6528262" cy="13234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600" dirty="0"/>
                  <a:t>DP = </a:t>
                </a:r>
                <a:r>
                  <a:rPr lang="nb-NO" altLang="nb-NO" sz="1600" dirty="0" err="1"/>
                  <a:t>pressure</a:t>
                </a:r>
                <a:r>
                  <a:rPr lang="nb-NO" altLang="nb-NO" sz="1600" dirty="0"/>
                  <a:t> </a:t>
                </a:r>
                <a:r>
                  <a:rPr lang="nb-NO" altLang="nb-NO" sz="1600" dirty="0" err="1"/>
                  <a:t>drop</a:t>
                </a:r>
                <a:r>
                  <a:rPr lang="nb-NO" altLang="nb-NO" sz="1600" dirty="0"/>
                  <a:t> </a:t>
                </a:r>
                <a:r>
                  <a:rPr lang="nb-NO" altLang="nb-NO" sz="1600" dirty="0" err="1"/>
                  <a:t>across</a:t>
                </a:r>
                <a:r>
                  <a:rPr lang="nb-NO" altLang="nb-NO" sz="1600" dirty="0"/>
                  <a:t> </a:t>
                </a:r>
                <a:r>
                  <a:rPr lang="nb-NO" altLang="nb-NO" sz="1600" dirty="0" err="1"/>
                  <a:t>valve</a:t>
                </a:r>
                <a:r>
                  <a:rPr lang="nb-NO" altLang="nb-NO" sz="1600" dirty="0"/>
                  <a:t> [N/m</a:t>
                </a:r>
                <a:r>
                  <a:rPr lang="nb-NO" altLang="nb-NO" sz="1600" baseline="30000" dirty="0"/>
                  <a:t>2</a:t>
                </a:r>
                <a:r>
                  <a:rPr lang="nb-NO" altLang="nb-NO" sz="1600" dirty="0"/>
                  <a:t>]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600" dirty="0"/>
                  <a:t>f(z) = </a:t>
                </a:r>
                <a:r>
                  <a:rPr lang="nb-NO" altLang="nb-NO" sz="1600" dirty="0" err="1"/>
                  <a:t>valve</a:t>
                </a:r>
                <a:r>
                  <a:rPr lang="nb-NO" altLang="nb-NO" sz="1600" dirty="0"/>
                  <a:t> </a:t>
                </a:r>
                <a:r>
                  <a:rPr lang="nb-NO" altLang="nb-NO" sz="1600" dirty="0" err="1"/>
                  <a:t>characteristic</a:t>
                </a:r>
                <a:r>
                  <a:rPr lang="nb-NO" altLang="nb-NO" sz="1600" dirty="0"/>
                  <a:t> (Linear </a:t>
                </a:r>
                <a:r>
                  <a:rPr lang="nb-NO" altLang="nb-NO" sz="1600" dirty="0" err="1"/>
                  <a:t>valve</a:t>
                </a:r>
                <a:r>
                  <a:rPr lang="nb-NO" altLang="nb-NO" sz="1600" dirty="0"/>
                  <a:t>: f(z)=z)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600" dirty="0"/>
                  <a:t>C</a:t>
                </a:r>
                <a:r>
                  <a:rPr lang="nb-NO" altLang="nb-NO" sz="1600" baseline="-25000" dirty="0"/>
                  <a:t>v</a:t>
                </a:r>
                <a:r>
                  <a:rPr lang="nb-NO" altLang="nb-NO" sz="1600" dirty="0"/>
                  <a:t> = </a:t>
                </a:r>
                <a:r>
                  <a:rPr lang="nb-NO" altLang="nb-NO" sz="1600" dirty="0" err="1"/>
                  <a:t>valve</a:t>
                </a:r>
                <a:r>
                  <a:rPr lang="nb-NO" altLang="nb-NO" sz="1600" dirty="0"/>
                  <a:t> </a:t>
                </a:r>
                <a:r>
                  <a:rPr lang="nb-NO" altLang="nb-NO" sz="1600" dirty="0" err="1"/>
                  <a:t>constant</a:t>
                </a:r>
                <a:r>
                  <a:rPr lang="nb-NO" altLang="nb-NO" sz="1600" dirty="0"/>
                  <a:t>  [m</a:t>
                </a:r>
                <a:r>
                  <a:rPr lang="nb-NO" altLang="nb-NO" sz="1600" baseline="30000" dirty="0"/>
                  <a:t>2</a:t>
                </a:r>
                <a:r>
                  <a:rPr lang="nb-NO" altLang="nb-NO" sz="1600" dirty="0"/>
                  <a:t>] = C</a:t>
                </a:r>
                <a:r>
                  <a:rPr lang="nb-NO" altLang="nb-NO" sz="1600" baseline="-25000" dirty="0"/>
                  <a:t>d</a:t>
                </a:r>
                <a:r>
                  <a:rPr lang="nb-NO" altLang="nb-NO" sz="1600" dirty="0"/>
                  <a:t> A  (A [m</a:t>
                </a:r>
                <a:r>
                  <a:rPr lang="nb-NO" altLang="nb-NO" sz="1600" baseline="30000" dirty="0"/>
                  <a:t>2</a:t>
                </a:r>
                <a:r>
                  <a:rPr lang="nb-NO" altLang="nb-NO" sz="1600" dirty="0"/>
                  <a:t>] = </a:t>
                </a:r>
                <a:r>
                  <a:rPr lang="nb-NO" altLang="nb-NO" sz="1600" dirty="0" err="1"/>
                  <a:t>valve</a:t>
                </a:r>
                <a:r>
                  <a:rPr lang="nb-NO" altLang="nb-NO" sz="1600" dirty="0"/>
                  <a:t> area, C</a:t>
                </a:r>
                <a:r>
                  <a:rPr lang="nb-NO" altLang="nb-NO" sz="1600" baseline="-25000" dirty="0"/>
                  <a:t>d</a:t>
                </a:r>
                <a:r>
                  <a:rPr lang="nb-NO" altLang="nb-NO" sz="1600" dirty="0"/>
                  <a:t> </a:t>
                </a:r>
                <a14:m>
                  <m:oMath xmlns:m="http://schemas.openxmlformats.org/officeDocument/2006/math">
                    <m:r>
                      <a:rPr lang="nb-NO" altLang="nb-NO" sz="1600" b="0" i="1" smtClean="0">
                        <a:latin typeface="Cambria Math" panose="02040503050406030204" pitchFamily="18" charset="0"/>
                      </a:rPr>
                      <m:t>≈1</m:t>
                    </m:r>
                  </m:oMath>
                </a14:m>
                <a:r>
                  <a:rPr lang="nb-NO" altLang="nb-NO" sz="1600" b="0" dirty="0"/>
                  <a:t> (</a:t>
                </a:r>
                <a:r>
                  <a:rPr lang="nb-NO" altLang="nb-NO" sz="1600" b="0" dirty="0" err="1"/>
                  <a:t>typical</a:t>
                </a:r>
                <a:r>
                  <a:rPr lang="nb-NO" altLang="nb-NO" sz="1600" b="0" dirty="0"/>
                  <a:t>))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nb-NO" altLang="nb-NO" sz="1600" dirty="0"/>
                  <a:t>ρ = fluid </a:t>
                </a:r>
                <a:r>
                  <a:rPr lang="nb-NO" altLang="nb-NO" sz="1600" dirty="0" err="1"/>
                  <a:t>density</a:t>
                </a:r>
                <a:r>
                  <a:rPr lang="nb-NO" altLang="nb-NO" sz="1600" dirty="0"/>
                  <a:t> [kg/m</a:t>
                </a:r>
                <a:r>
                  <a:rPr lang="nb-NO" altLang="nb-NO" sz="1600" baseline="30000" dirty="0"/>
                  <a:t>3</a:t>
                </a:r>
                <a:r>
                  <a:rPr lang="nb-NO" altLang="nb-NO" sz="1600" dirty="0"/>
                  <a:t>]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endParaRPr lang="nb-NO" altLang="nb-NO" sz="1600" dirty="0"/>
              </a:p>
            </p:txBody>
          </p:sp>
        </mc:Choice>
        <mc:Fallback xmlns="">
          <p:sp>
            <p:nvSpPr>
              <p:cNvPr id="23558" name="TextBox 1">
                <a:extLst>
                  <a:ext uri="{FF2B5EF4-FFF2-40B4-BE49-F238E27FC236}">
                    <a16:creationId xmlns:a16="http://schemas.microsoft.com/office/drawing/2014/main" id="{6048AF85-F6DC-FC60-B43C-833FE75903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170238" y="5722939"/>
                <a:ext cx="6528262" cy="1323439"/>
              </a:xfrm>
              <a:prstGeom prst="rect">
                <a:avLst/>
              </a:prstGeom>
              <a:blipFill>
                <a:blip r:embed="rId4"/>
                <a:stretch>
                  <a:fillRect l="-467" t="-1382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559" name="Picture 2">
            <a:extLst>
              <a:ext uri="{FF2B5EF4-FFF2-40B4-BE49-F238E27FC236}">
                <a16:creationId xmlns:a16="http://schemas.microsoft.com/office/drawing/2014/main" id="{DFF00B77-CDD9-7A5C-FA00-C25CA402F9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25" y="4824414"/>
            <a:ext cx="1587500" cy="1343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9A18BE4-5065-75D7-DAB7-9A9470DFADC1}"/>
              </a:ext>
            </a:extLst>
          </p:cNvPr>
          <p:cNvSpPr txBox="1"/>
          <p:nvPr/>
        </p:nvSpPr>
        <p:spPr>
          <a:xfrm>
            <a:off x="122238" y="-76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nb-NO" altLang="nb-NO" sz="1800" dirty="0"/>
              <a:t>Start </a:t>
            </a:r>
            <a:r>
              <a:rPr lang="nb-NO" altLang="nb-NO" sz="1800" dirty="0" err="1"/>
              <a:t>lecture</a:t>
            </a:r>
            <a:r>
              <a:rPr lang="nb-NO" altLang="nb-NO" sz="1800" dirty="0"/>
              <a:t> 2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>
            <a:extLst>
              <a:ext uri="{FF2B5EF4-FFF2-40B4-BE49-F238E27FC236}">
                <a16:creationId xmlns:a16="http://schemas.microsoft.com/office/drawing/2014/main" id="{D6745027-EC5E-AEFC-B825-7F854CD23A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Control</a:t>
            </a:r>
          </a:p>
        </p:txBody>
      </p:sp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AEB466ED-0A0B-AD13-9A38-2932993173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600201"/>
            <a:ext cx="8229600" cy="2189163"/>
          </a:xfrm>
        </p:spPr>
        <p:txBody>
          <a:bodyPr/>
          <a:lstStyle/>
          <a:p>
            <a:r>
              <a:rPr lang="en-US" altLang="nb-NO"/>
              <a:t>Use inputs (MVs, u) to </a:t>
            </a:r>
            <a:r>
              <a:rPr lang="en-US" altLang="nb-NO" u="sng"/>
              <a:t>counteract</a:t>
            </a:r>
            <a:r>
              <a:rPr lang="en-US" altLang="nb-NO"/>
              <a:t> the effect of the disturbances (DVs, d) such that the outputs (CVs, y) are kept close to their setpoints (y</a:t>
            </a:r>
            <a:r>
              <a:rPr lang="en-US" altLang="nb-NO" baseline="-25000"/>
              <a:t>s</a:t>
            </a:r>
            <a:r>
              <a:rPr lang="en-US" altLang="nb-NO"/>
              <a:t>)</a:t>
            </a:r>
          </a:p>
        </p:txBody>
      </p:sp>
      <p:grpSp>
        <p:nvGrpSpPr>
          <p:cNvPr id="24580" name="Group 15">
            <a:extLst>
              <a:ext uri="{FF2B5EF4-FFF2-40B4-BE49-F238E27FC236}">
                <a16:creationId xmlns:a16="http://schemas.microsoft.com/office/drawing/2014/main" id="{0C3101A5-37F3-D2C3-06C1-3140C2220251}"/>
              </a:ext>
            </a:extLst>
          </p:cNvPr>
          <p:cNvGrpSpPr>
            <a:grpSpLocks/>
          </p:cNvGrpSpPr>
          <p:nvPr/>
        </p:nvGrpSpPr>
        <p:grpSpPr bwMode="auto">
          <a:xfrm>
            <a:off x="3935414" y="4149725"/>
            <a:ext cx="3889375" cy="1157288"/>
            <a:chOff x="1292" y="981"/>
            <a:chExt cx="2450" cy="729"/>
          </a:xfrm>
        </p:grpSpPr>
        <p:sp>
          <p:nvSpPr>
            <p:cNvPr id="24581" name="Rectangle 5">
              <a:extLst>
                <a:ext uri="{FF2B5EF4-FFF2-40B4-BE49-F238E27FC236}">
                  <a16:creationId xmlns:a16="http://schemas.microsoft.com/office/drawing/2014/main" id="{B3375C6C-3080-3223-85C0-35FAD6CBAB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8" y="1347"/>
              <a:ext cx="680" cy="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Process</a:t>
              </a:r>
            </a:p>
          </p:txBody>
        </p:sp>
        <p:sp>
          <p:nvSpPr>
            <p:cNvPr id="24582" name="Line 6">
              <a:extLst>
                <a:ext uri="{FF2B5EF4-FFF2-40B4-BE49-F238E27FC236}">
                  <a16:creationId xmlns:a16="http://schemas.microsoft.com/office/drawing/2014/main" id="{F6D0DE80-7901-B75F-AD8A-9C19C75311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2" y="1528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3" name="Line 7">
              <a:extLst>
                <a:ext uri="{FF2B5EF4-FFF2-40B4-BE49-F238E27FC236}">
                  <a16:creationId xmlns:a16="http://schemas.microsoft.com/office/drawing/2014/main" id="{D0272C02-16C2-1D11-3D96-7B982D9634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8" y="1528"/>
              <a:ext cx="8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4" name="Text Box 8">
              <a:extLst>
                <a:ext uri="{FF2B5EF4-FFF2-40B4-BE49-F238E27FC236}">
                  <a16:creationId xmlns:a16="http://schemas.microsoft.com/office/drawing/2014/main" id="{AF1CEFE1-1DC2-6F91-9D57-D5E74968BED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89" y="1302"/>
              <a:ext cx="631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u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input (MV)</a:t>
              </a:r>
            </a:p>
          </p:txBody>
        </p:sp>
        <p:sp>
          <p:nvSpPr>
            <p:cNvPr id="24585" name="Text Box 9">
              <a:extLst>
                <a:ext uri="{FF2B5EF4-FFF2-40B4-BE49-F238E27FC236}">
                  <a16:creationId xmlns:a16="http://schemas.microsoft.com/office/drawing/2014/main" id="{0B9321D1-CAC6-D9B6-C368-D46C4CE7AC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55" y="1302"/>
              <a:ext cx="687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y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output (CV)</a:t>
              </a:r>
            </a:p>
          </p:txBody>
        </p:sp>
        <p:sp>
          <p:nvSpPr>
            <p:cNvPr id="24586" name="Line 10">
              <a:extLst>
                <a:ext uri="{FF2B5EF4-FFF2-40B4-BE49-F238E27FC236}">
                  <a16:creationId xmlns:a16="http://schemas.microsoft.com/office/drawing/2014/main" id="{B3E2192B-921E-B2D7-9116-D1B113D9720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6" y="1029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587" name="Text Box 11">
              <a:extLst>
                <a:ext uri="{FF2B5EF4-FFF2-40B4-BE49-F238E27FC236}">
                  <a16:creationId xmlns:a16="http://schemas.microsoft.com/office/drawing/2014/main" id="{8BFDF4F1-0CC1-CA8D-4FE3-083EDA16EA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" y="981"/>
              <a:ext cx="20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d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>
            <a:extLst>
              <a:ext uri="{FF2B5EF4-FFF2-40B4-BE49-F238E27FC236}">
                <a16:creationId xmlns:a16="http://schemas.microsoft.com/office/drawing/2014/main" id="{7B7A5E0A-7FEE-52C8-EC1F-1572F2DC73A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279650" y="58738"/>
            <a:ext cx="8229600" cy="633412"/>
          </a:xfrm>
        </p:spPr>
        <p:txBody>
          <a:bodyPr/>
          <a:lstStyle/>
          <a:p>
            <a:pPr eaLnBrk="1" hangingPunct="1"/>
            <a:r>
              <a:rPr lang="nb-NO" altLang="nb-NO" sz="4000"/>
              <a:t>Two fundamental control principles</a:t>
            </a:r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2B813092-FB01-EBDE-0852-E79B205B75C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146300" y="1611313"/>
            <a:ext cx="8229600" cy="52578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nb-NO" sz="2000" b="1"/>
              <a:t>Feedback</a:t>
            </a:r>
            <a:r>
              <a:rPr lang="en-US" altLang="nb-NO" sz="2000"/>
              <a:t>: </a:t>
            </a:r>
            <a:r>
              <a:rPr lang="en-US" altLang="nb-NO" sz="2000" b="1"/>
              <a:t>Measure </a:t>
            </a:r>
            <a:r>
              <a:rPr lang="en-US" altLang="nb-NO" sz="2000" b="1">
                <a:solidFill>
                  <a:srgbClr val="C00000"/>
                </a:solidFill>
              </a:rPr>
              <a:t>the result </a:t>
            </a:r>
            <a:r>
              <a:rPr lang="en-US" altLang="nb-NO" sz="2000">
                <a:solidFill>
                  <a:srgbClr val="C00000"/>
                </a:solidFill>
              </a:rPr>
              <a:t>(= controlled variable CV; output y) </a:t>
            </a:r>
            <a:r>
              <a:rPr lang="en-US" altLang="nb-NO" sz="2000"/>
              <a:t>and </a:t>
            </a:r>
            <a:r>
              <a:rPr lang="en-US" altLang="nb-NO" sz="2000" u="sng"/>
              <a:t>keep adjusting</a:t>
            </a:r>
            <a:r>
              <a:rPr lang="en-US" altLang="nb-NO" sz="2000"/>
              <a:t> the manipulated variable (MV; input u) until the results is OK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sz="1800">
                <a:solidFill>
                  <a:srgbClr val="CC3399"/>
                </a:solidFill>
              </a:rPr>
              <a:t>Example: Measure the temperature y=T (CV) and adjust the flow (u) of cold water (MV)</a:t>
            </a:r>
          </a:p>
          <a:p>
            <a:pPr lvl="1" eaLnBrk="1" hangingPunct="1">
              <a:lnSpc>
                <a:spcPct val="90000"/>
              </a:lnSpc>
              <a:buFontTx/>
              <a:buNone/>
            </a:pPr>
            <a:endParaRPr lang="en-US" altLang="nb-NO" sz="1800">
              <a:solidFill>
                <a:srgbClr val="CC3399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altLang="nb-NO" sz="2000" b="1"/>
              <a:t>Feedforward</a:t>
            </a:r>
            <a:r>
              <a:rPr lang="en-US" altLang="nb-NO" sz="2000"/>
              <a:t>: </a:t>
            </a:r>
            <a:r>
              <a:rPr lang="en-US" altLang="nb-NO" sz="2000" b="1"/>
              <a:t>Measure </a:t>
            </a:r>
            <a:r>
              <a:rPr lang="en-US" altLang="nb-NO" sz="2000" b="1">
                <a:solidFill>
                  <a:srgbClr val="C00000"/>
                </a:solidFill>
              </a:rPr>
              <a:t>the cause </a:t>
            </a:r>
            <a:r>
              <a:rPr lang="en-US" altLang="nb-NO" sz="2000">
                <a:solidFill>
                  <a:srgbClr val="C00000"/>
                </a:solidFill>
              </a:rPr>
              <a:t>(= disturbance d; DV) </a:t>
            </a:r>
            <a:r>
              <a:rPr lang="en-US" altLang="nb-NO" sz="2000"/>
              <a:t>and based on a prediction (</a:t>
            </a:r>
            <a:r>
              <a:rPr lang="en-US" altLang="nb-NO" sz="2000" u="sng"/>
              <a:t>model!)</a:t>
            </a:r>
            <a:r>
              <a:rPr lang="en-US" altLang="nb-NO" sz="2000"/>
              <a:t> make a ”feedforward” adjustment of the MV (input u) to (hopefully) counteract its effect on the result (output y)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sz="1600"/>
              <a:t>Feedforward control requires a good model!</a:t>
            </a:r>
            <a:endParaRPr lang="en-US" altLang="nb-NO" sz="2000"/>
          </a:p>
          <a:p>
            <a:pPr lvl="1" eaLnBrk="1" hangingPunct="1">
              <a:lnSpc>
                <a:spcPct val="90000"/>
              </a:lnSpc>
            </a:pPr>
            <a:r>
              <a:rPr lang="en-US" altLang="nb-NO" sz="1800">
                <a:solidFill>
                  <a:srgbClr val="CC3399"/>
                </a:solidFill>
              </a:rPr>
              <a:t>Example: Room mate (disturbance d) says ”I am tapping cold water”  - and you know your friend so well (</a:t>
            </a:r>
            <a:r>
              <a:rPr lang="en-US" altLang="nb-NO" sz="1800" u="sng">
                <a:solidFill>
                  <a:srgbClr val="CC3399"/>
                </a:solidFill>
              </a:rPr>
              <a:t>model</a:t>
            </a:r>
            <a:r>
              <a:rPr lang="en-US" altLang="nb-NO" sz="1800" i="1">
                <a:solidFill>
                  <a:srgbClr val="CC3399"/>
                </a:solidFill>
              </a:rPr>
              <a:t>)</a:t>
            </a:r>
            <a:r>
              <a:rPr lang="en-US" altLang="nb-NO" sz="1800">
                <a:solidFill>
                  <a:srgbClr val="CC3399"/>
                </a:solidFill>
              </a:rPr>
              <a:t> that you can make the correct increase in your cold water (MV) to counteract d.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sz="1800">
                <a:solidFill>
                  <a:srgbClr val="CC3399"/>
                </a:solidFill>
              </a:rPr>
              <a:t>NOT VERY REALISTIC FOR SHOWER EXAMPLE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nb-NO" sz="1800">
                <a:solidFill>
                  <a:srgbClr val="CC3399"/>
                </a:solidFill>
              </a:rPr>
              <a:t>BUT a good example of feedforward is coming in time to lecture!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US" altLang="nb-NO" sz="2400">
              <a:solidFill>
                <a:srgbClr val="CC3399"/>
              </a:solidFill>
            </a:endParaRPr>
          </a:p>
        </p:txBody>
      </p:sp>
      <p:grpSp>
        <p:nvGrpSpPr>
          <p:cNvPr id="25604" name="Group 15">
            <a:extLst>
              <a:ext uri="{FF2B5EF4-FFF2-40B4-BE49-F238E27FC236}">
                <a16:creationId xmlns:a16="http://schemas.microsoft.com/office/drawing/2014/main" id="{561B28AE-85E8-91A5-BEAD-12072309A555}"/>
              </a:ext>
            </a:extLst>
          </p:cNvPr>
          <p:cNvGrpSpPr>
            <a:grpSpLocks/>
          </p:cNvGrpSpPr>
          <p:nvPr/>
        </p:nvGrpSpPr>
        <p:grpSpPr bwMode="auto">
          <a:xfrm>
            <a:off x="4598989" y="615950"/>
            <a:ext cx="3421549" cy="888752"/>
            <a:chOff x="1292" y="981"/>
            <a:chExt cx="2335" cy="813"/>
          </a:xfrm>
        </p:grpSpPr>
        <p:sp>
          <p:nvSpPr>
            <p:cNvPr id="25605" name="Rectangle 5">
              <a:extLst>
                <a:ext uri="{FF2B5EF4-FFF2-40B4-BE49-F238E27FC236}">
                  <a16:creationId xmlns:a16="http://schemas.microsoft.com/office/drawing/2014/main" id="{9BDC03E6-A288-071B-CFE6-EB10DCC02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08" y="1347"/>
              <a:ext cx="680" cy="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Process</a:t>
              </a:r>
            </a:p>
          </p:txBody>
        </p:sp>
        <p:sp>
          <p:nvSpPr>
            <p:cNvPr id="25606" name="Line 6">
              <a:extLst>
                <a:ext uri="{FF2B5EF4-FFF2-40B4-BE49-F238E27FC236}">
                  <a16:creationId xmlns:a16="http://schemas.microsoft.com/office/drawing/2014/main" id="{8F48342B-2F13-5535-DBDA-08C2E22982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92" y="1528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7" name="Line 7">
              <a:extLst>
                <a:ext uri="{FF2B5EF4-FFF2-40B4-BE49-F238E27FC236}">
                  <a16:creationId xmlns:a16="http://schemas.microsoft.com/office/drawing/2014/main" id="{4D769930-7963-095D-DF86-8C702F52CE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8" y="1528"/>
              <a:ext cx="8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08" name="Text Box 8">
              <a:extLst>
                <a:ext uri="{FF2B5EF4-FFF2-40B4-BE49-F238E27FC236}">
                  <a16:creationId xmlns:a16="http://schemas.microsoft.com/office/drawing/2014/main" id="{E85AD953-7C4B-DC0D-1777-1E9EE90E5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356" y="1231"/>
              <a:ext cx="689" cy="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u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input (MV)</a:t>
              </a:r>
            </a:p>
          </p:txBody>
        </p:sp>
        <p:sp>
          <p:nvSpPr>
            <p:cNvPr id="25609" name="Text Box 9">
              <a:extLst>
                <a:ext uri="{FF2B5EF4-FFF2-40B4-BE49-F238E27FC236}">
                  <a16:creationId xmlns:a16="http://schemas.microsoft.com/office/drawing/2014/main" id="{6FDACADE-60AE-B1C7-8F8C-4B0FBB5242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76" y="1231"/>
              <a:ext cx="751" cy="5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y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output (CV)</a:t>
              </a:r>
            </a:p>
          </p:txBody>
        </p:sp>
        <p:sp>
          <p:nvSpPr>
            <p:cNvPr id="25610" name="Line 10">
              <a:extLst>
                <a:ext uri="{FF2B5EF4-FFF2-40B4-BE49-F238E27FC236}">
                  <a16:creationId xmlns:a16="http://schemas.microsoft.com/office/drawing/2014/main" id="{B14C00E6-7375-7A79-300A-5A8E68D6BE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26" y="1029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611" name="Text Box 11">
              <a:extLst>
                <a:ext uri="{FF2B5EF4-FFF2-40B4-BE49-F238E27FC236}">
                  <a16:creationId xmlns:a16="http://schemas.microsoft.com/office/drawing/2014/main" id="{F1921E53-99AA-4BDC-F34B-E74171689B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17" y="981"/>
              <a:ext cx="223" cy="36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d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5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35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9FE90347-E97D-E276-1BCB-A40BE4404E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125413"/>
            <a:ext cx="9144000" cy="1143000"/>
          </a:xfrm>
        </p:spPr>
        <p:txBody>
          <a:bodyPr/>
          <a:lstStyle/>
          <a:p>
            <a:pPr eaLnBrk="1" hangingPunct="1"/>
            <a:r>
              <a:rPr lang="en-US" altLang="nb-NO" sz="4000"/>
              <a:t>BLOCK DIAGRAMS</a:t>
            </a:r>
            <a:endParaRPr lang="en-US" altLang="nb-NO" sz="3200"/>
          </a:p>
        </p:txBody>
      </p:sp>
      <p:sp>
        <p:nvSpPr>
          <p:cNvPr id="31756" name="Line 12">
            <a:extLst>
              <a:ext uri="{FF2B5EF4-FFF2-40B4-BE49-F238E27FC236}">
                <a16:creationId xmlns:a16="http://schemas.microsoft.com/office/drawing/2014/main" id="{E10A17B9-DBA5-DD9B-866B-68D44CEF39AA}"/>
              </a:ext>
            </a:extLst>
          </p:cNvPr>
          <p:cNvSpPr>
            <a:spLocks noChangeShapeType="1"/>
          </p:cNvSpPr>
          <p:nvPr/>
        </p:nvSpPr>
        <p:spPr bwMode="auto">
          <a:xfrm>
            <a:off x="3359151" y="1989138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1789" name="Group 45">
            <a:extLst>
              <a:ext uri="{FF2B5EF4-FFF2-40B4-BE49-F238E27FC236}">
                <a16:creationId xmlns:a16="http://schemas.microsoft.com/office/drawing/2014/main" id="{66301981-203B-88C7-5CBF-1A3C0FE2E592}"/>
              </a:ext>
            </a:extLst>
          </p:cNvPr>
          <p:cNvGrpSpPr>
            <a:grpSpLocks/>
          </p:cNvGrpSpPr>
          <p:nvPr/>
        </p:nvGrpSpPr>
        <p:grpSpPr bwMode="auto">
          <a:xfrm>
            <a:off x="1727200" y="1196975"/>
            <a:ext cx="6600824" cy="1873250"/>
            <a:chOff x="128" y="1207"/>
            <a:chExt cx="4158" cy="1180"/>
          </a:xfrm>
        </p:grpSpPr>
        <p:sp>
          <p:nvSpPr>
            <p:cNvPr id="27677" name="Line 18">
              <a:extLst>
                <a:ext uri="{FF2B5EF4-FFF2-40B4-BE49-F238E27FC236}">
                  <a16:creationId xmlns:a16="http://schemas.microsoft.com/office/drawing/2014/main" id="{3E916B37-9289-AAA7-A597-5E43A54CFC5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6" y="1706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8" name="Line 19">
              <a:extLst>
                <a:ext uri="{FF2B5EF4-FFF2-40B4-BE49-F238E27FC236}">
                  <a16:creationId xmlns:a16="http://schemas.microsoft.com/office/drawing/2014/main" id="{45AA203D-CE11-ED29-CC8D-96FCB6DDA6E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57" y="1706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7679" name="Group 44">
              <a:extLst>
                <a:ext uri="{FF2B5EF4-FFF2-40B4-BE49-F238E27FC236}">
                  <a16:creationId xmlns:a16="http://schemas.microsoft.com/office/drawing/2014/main" id="{DA84FCA1-C21D-2229-DCA2-2FA29AD4AE6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28" y="1476"/>
              <a:ext cx="4158" cy="911"/>
              <a:chOff x="128" y="1476"/>
              <a:chExt cx="4158" cy="911"/>
            </a:xfrm>
          </p:grpSpPr>
          <p:sp>
            <p:nvSpPr>
              <p:cNvPr id="27681" name="Rectangle 4">
                <a:extLst>
                  <a:ext uri="{FF2B5EF4-FFF2-40B4-BE49-F238E27FC236}">
                    <a16:creationId xmlns:a16="http://schemas.microsoft.com/office/drawing/2014/main" id="{126A8584-9F74-1222-35C5-B3F8BD592E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55" y="1525"/>
                <a:ext cx="680" cy="3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800"/>
                  <a:t>Controller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800"/>
                  <a:t>(brain)</a:t>
                </a:r>
              </a:p>
            </p:txBody>
          </p:sp>
          <p:sp>
            <p:nvSpPr>
              <p:cNvPr id="27682" name="Rectangle 6">
                <a:extLst>
                  <a:ext uri="{FF2B5EF4-FFF2-40B4-BE49-F238E27FC236}">
                    <a16:creationId xmlns:a16="http://schemas.microsoft.com/office/drawing/2014/main" id="{BAEA1B38-2AA2-81EF-766A-12BD65E5C3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0" y="2024"/>
                <a:ext cx="907" cy="363"/>
              </a:xfrm>
              <a:prstGeom prst="rect">
                <a:avLst/>
              </a:pr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800"/>
                  <a:t>Measurement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800"/>
                  <a:t>device</a:t>
                </a:r>
              </a:p>
            </p:txBody>
          </p:sp>
          <p:sp>
            <p:nvSpPr>
              <p:cNvPr id="27683" name="Line 15">
                <a:extLst>
                  <a:ext uri="{FF2B5EF4-FFF2-40B4-BE49-F238E27FC236}">
                    <a16:creationId xmlns:a16="http://schemas.microsoft.com/office/drawing/2014/main" id="{ADAC7859-B32E-5C13-9E4E-61A9D9AE3A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4286" y="1706"/>
                <a:ext cx="0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4" name="Line 16">
                <a:extLst>
                  <a:ext uri="{FF2B5EF4-FFF2-40B4-BE49-F238E27FC236}">
                    <a16:creationId xmlns:a16="http://schemas.microsoft.com/office/drawing/2014/main" id="{07D08D8D-18CB-9DAB-E1FB-85261B1D44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106" y="2205"/>
                <a:ext cx="118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5" name="Line 17">
                <a:extLst>
                  <a:ext uri="{FF2B5EF4-FFF2-40B4-BE49-F238E27FC236}">
                    <a16:creationId xmlns:a16="http://schemas.microsoft.com/office/drawing/2014/main" id="{12B16067-55C4-088E-90B4-E0A031725F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1156" y="2205"/>
                <a:ext cx="104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6" name="Text Box 20">
                <a:extLst>
                  <a:ext uri="{FF2B5EF4-FFF2-40B4-BE49-F238E27FC236}">
                    <a16:creationId xmlns:a16="http://schemas.microsoft.com/office/drawing/2014/main" id="{C29DDDB2-726C-8D0D-A88B-8E06C9C414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28" y="1476"/>
                <a:ext cx="806" cy="52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2000"/>
                  <a:t>y</a:t>
                </a:r>
                <a:r>
                  <a:rPr lang="en-US" altLang="nb-NO" sz="2000" baseline="-25000"/>
                  <a:t>s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400"/>
                  <a:t>Desired value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400"/>
                  <a:t>Setpoint </a:t>
                </a:r>
              </a:p>
            </p:txBody>
          </p:sp>
          <p:sp>
            <p:nvSpPr>
              <p:cNvPr id="27687" name="Text Box 21">
                <a:extLst>
                  <a:ext uri="{FF2B5EF4-FFF2-40B4-BE49-F238E27FC236}">
                    <a16:creationId xmlns:a16="http://schemas.microsoft.com/office/drawing/2014/main" id="{E0CF8705-479A-DB4B-A217-730E7CA7F19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138" y="1476"/>
                <a:ext cx="475" cy="38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2000"/>
                  <a:t>y</a:t>
                </a:r>
                <a:r>
                  <a:rPr lang="en-US" altLang="nb-NO" sz="2000" baseline="-25000"/>
                  <a:t>s</a:t>
                </a:r>
                <a:r>
                  <a:rPr lang="en-US" altLang="nb-NO" sz="2000"/>
                  <a:t>-y</a:t>
                </a:r>
                <a:r>
                  <a:rPr lang="en-US" altLang="nb-NO" sz="2000" baseline="-25000"/>
                  <a:t>m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400"/>
                  <a:t>error</a:t>
                </a:r>
              </a:p>
            </p:txBody>
          </p:sp>
          <p:sp>
            <p:nvSpPr>
              <p:cNvPr id="27688" name="Line 22">
                <a:extLst>
                  <a:ext uri="{FF2B5EF4-FFF2-40B4-BE49-F238E27FC236}">
                    <a16:creationId xmlns:a16="http://schemas.microsoft.com/office/drawing/2014/main" id="{95E91B28-6EA8-2092-1532-85DA63DCCF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0" y="1797"/>
                <a:ext cx="91" cy="0"/>
              </a:xfrm>
              <a:prstGeom prst="line">
                <a:avLst/>
              </a:prstGeom>
              <a:noFill/>
              <a:ln w="4445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689" name="Text Box 23">
                <a:extLst>
                  <a:ext uri="{FF2B5EF4-FFF2-40B4-BE49-F238E27FC236}">
                    <a16:creationId xmlns:a16="http://schemas.microsoft.com/office/drawing/2014/main" id="{C903F35C-0928-37B2-9DCD-49F56580AA1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061" y="1975"/>
                <a:ext cx="923" cy="38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2000"/>
                  <a:t>y</a:t>
                </a:r>
                <a:r>
                  <a:rPr lang="en-US" altLang="nb-NO" sz="2000" baseline="-25000"/>
                  <a:t>m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2000" baseline="-25000"/>
                  <a:t>measured output</a:t>
                </a:r>
              </a:p>
            </p:txBody>
          </p:sp>
        </p:grpSp>
        <p:sp>
          <p:nvSpPr>
            <p:cNvPr id="27680" name="Text Box 26">
              <a:extLst>
                <a:ext uri="{FF2B5EF4-FFF2-40B4-BE49-F238E27FC236}">
                  <a16:creationId xmlns:a16="http://schemas.microsoft.com/office/drawing/2014/main" id="{307A8471-AE82-BEDC-3B65-CEE281DDDE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3" y="1207"/>
              <a:ext cx="228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>
                  <a:solidFill>
                    <a:srgbClr val="FF0066"/>
                  </a:solidFill>
                </a:rPr>
                <a:t>FEEDBACK (measure output):</a:t>
              </a:r>
            </a:p>
          </p:txBody>
        </p:sp>
      </p:grpSp>
      <p:grpSp>
        <p:nvGrpSpPr>
          <p:cNvPr id="31787" name="Group 43">
            <a:extLst>
              <a:ext uri="{FF2B5EF4-FFF2-40B4-BE49-F238E27FC236}">
                <a16:creationId xmlns:a16="http://schemas.microsoft.com/office/drawing/2014/main" id="{8D78387E-48E0-EF8C-4B77-731BEFD8779D}"/>
              </a:ext>
            </a:extLst>
          </p:cNvPr>
          <p:cNvGrpSpPr>
            <a:grpSpLocks/>
          </p:cNvGrpSpPr>
          <p:nvPr/>
        </p:nvGrpSpPr>
        <p:grpSpPr bwMode="auto">
          <a:xfrm>
            <a:off x="5232400" y="1120775"/>
            <a:ext cx="4319588" cy="1157288"/>
            <a:chOff x="2336" y="1159"/>
            <a:chExt cx="2721" cy="729"/>
          </a:xfrm>
        </p:grpSpPr>
        <p:sp>
          <p:nvSpPr>
            <p:cNvPr id="27670" name="Rectangle 7">
              <a:extLst>
                <a:ext uri="{FF2B5EF4-FFF2-40B4-BE49-F238E27FC236}">
                  <a16:creationId xmlns:a16="http://schemas.microsoft.com/office/drawing/2014/main" id="{DCBE057D-BA83-8353-CE46-F08A56707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52" y="1525"/>
              <a:ext cx="680" cy="363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chemeClr val="accent2"/>
                  </a:solidFill>
                </a:rPr>
                <a:t>Process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chemeClr val="accent2"/>
                  </a:solidFill>
                </a:rPr>
                <a:t>(shower)</a:t>
              </a:r>
            </a:p>
          </p:txBody>
        </p:sp>
        <p:sp>
          <p:nvSpPr>
            <p:cNvPr id="27671" name="Line 13">
              <a:extLst>
                <a:ext uri="{FF2B5EF4-FFF2-40B4-BE49-F238E27FC236}">
                  <a16:creationId xmlns:a16="http://schemas.microsoft.com/office/drawing/2014/main" id="{16CF9313-3A07-1893-FC3F-C934350CE7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336" y="1706"/>
              <a:ext cx="8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2" name="Line 14">
              <a:extLst>
                <a:ext uri="{FF2B5EF4-FFF2-40B4-BE49-F238E27FC236}">
                  <a16:creationId xmlns:a16="http://schemas.microsoft.com/office/drawing/2014/main" id="{B35BF139-2236-00AD-52F9-337491F985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32" y="1706"/>
              <a:ext cx="8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3" name="Text Box 24">
              <a:extLst>
                <a:ext uri="{FF2B5EF4-FFF2-40B4-BE49-F238E27FC236}">
                  <a16:creationId xmlns:a16="http://schemas.microsoft.com/office/drawing/2014/main" id="{CD7B3AFF-28E5-7407-DCD1-D857280B72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33" y="1480"/>
              <a:ext cx="631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>
                  <a:solidFill>
                    <a:schemeClr val="accent2"/>
                  </a:solidFill>
                </a:rPr>
                <a:t>u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>
                  <a:solidFill>
                    <a:schemeClr val="accent2"/>
                  </a:solidFill>
                </a:rPr>
                <a:t>input (MV)</a:t>
              </a:r>
            </a:p>
          </p:txBody>
        </p:sp>
        <p:sp>
          <p:nvSpPr>
            <p:cNvPr id="27674" name="Text Box 25">
              <a:extLst>
                <a:ext uri="{FF2B5EF4-FFF2-40B4-BE49-F238E27FC236}">
                  <a16:creationId xmlns:a16="http://schemas.microsoft.com/office/drawing/2014/main" id="{13E9DADC-AF39-565E-97B2-83A59DA9E9A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370" y="1480"/>
              <a:ext cx="687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y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output (CV)</a:t>
              </a:r>
            </a:p>
          </p:txBody>
        </p:sp>
        <p:sp>
          <p:nvSpPr>
            <p:cNvPr id="27675" name="Line 28">
              <a:extLst>
                <a:ext uri="{FF2B5EF4-FFF2-40B4-BE49-F238E27FC236}">
                  <a16:creationId xmlns:a16="http://schemas.microsoft.com/office/drawing/2014/main" id="{617AB50C-B5EB-ED9D-10A6-812A99B97D4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70" y="1207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76" name="Text Box 29">
              <a:extLst>
                <a:ext uri="{FF2B5EF4-FFF2-40B4-BE49-F238E27FC236}">
                  <a16:creationId xmlns:a16="http://schemas.microsoft.com/office/drawing/2014/main" id="{4C920EC9-DF7F-3BA9-127D-0BA8FB6D35A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70" y="1159"/>
              <a:ext cx="20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d</a:t>
              </a:r>
            </a:p>
          </p:txBody>
        </p:sp>
      </p:grpSp>
      <p:grpSp>
        <p:nvGrpSpPr>
          <p:cNvPr id="31786" name="Group 42">
            <a:extLst>
              <a:ext uri="{FF2B5EF4-FFF2-40B4-BE49-F238E27FC236}">
                <a16:creationId xmlns:a16="http://schemas.microsoft.com/office/drawing/2014/main" id="{CA5E0CE4-1D34-9A0F-8695-E3621E561218}"/>
              </a:ext>
            </a:extLst>
          </p:cNvPr>
          <p:cNvGrpSpPr>
            <a:grpSpLocks/>
          </p:cNvGrpSpPr>
          <p:nvPr/>
        </p:nvGrpSpPr>
        <p:grpSpPr bwMode="auto">
          <a:xfrm>
            <a:off x="1779589" y="3575050"/>
            <a:ext cx="7629525" cy="1943100"/>
            <a:chOff x="24" y="2614"/>
            <a:chExt cx="4806" cy="1224"/>
          </a:xfrm>
        </p:grpSpPr>
        <p:sp>
          <p:nvSpPr>
            <p:cNvPr id="27656" name="Rectangle 8">
              <a:extLst>
                <a:ext uri="{FF2B5EF4-FFF2-40B4-BE49-F238E27FC236}">
                  <a16:creationId xmlns:a16="http://schemas.microsoft.com/office/drawing/2014/main" id="{2F43A3C6-F32B-2257-33CB-6A71EAC59D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10" y="3475"/>
              <a:ext cx="680" cy="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Controller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(brain)</a:t>
              </a:r>
            </a:p>
          </p:txBody>
        </p:sp>
        <p:sp>
          <p:nvSpPr>
            <p:cNvPr id="27657" name="Rectangle 10">
              <a:extLst>
                <a:ext uri="{FF2B5EF4-FFF2-40B4-BE49-F238E27FC236}">
                  <a16:creationId xmlns:a16="http://schemas.microsoft.com/office/drawing/2014/main" id="{906155D8-9AE2-A19F-8109-FFD9569662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61" y="3475"/>
              <a:ext cx="680" cy="363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chemeClr val="accent2"/>
                  </a:solidFill>
                </a:rPr>
                <a:t>Process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chemeClr val="accent2"/>
                  </a:solidFill>
                </a:rPr>
                <a:t>(shower)</a:t>
              </a:r>
            </a:p>
          </p:txBody>
        </p:sp>
        <p:sp>
          <p:nvSpPr>
            <p:cNvPr id="27658" name="Rectangle 11">
              <a:extLst>
                <a:ext uri="{FF2B5EF4-FFF2-40B4-BE49-F238E27FC236}">
                  <a16:creationId xmlns:a16="http://schemas.microsoft.com/office/drawing/2014/main" id="{4E78F4ED-572F-A405-E869-BF2524372A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00" y="2976"/>
              <a:ext cx="907" cy="363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Measurement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device</a:t>
              </a:r>
            </a:p>
          </p:txBody>
        </p:sp>
        <p:sp>
          <p:nvSpPr>
            <p:cNvPr id="27659" name="Text Box 27">
              <a:extLst>
                <a:ext uri="{FF2B5EF4-FFF2-40B4-BE49-F238E27FC236}">
                  <a16:creationId xmlns:a16="http://schemas.microsoft.com/office/drawing/2014/main" id="{C513D290-7FB0-26D0-EC38-747816D6D7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" y="2614"/>
              <a:ext cx="3059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>
                  <a:solidFill>
                    <a:srgbClr val="FF0066"/>
                  </a:solidFill>
                </a:rPr>
                <a:t>FEEDFORWARD (measure disturbance):</a:t>
              </a:r>
            </a:p>
          </p:txBody>
        </p:sp>
        <p:sp>
          <p:nvSpPr>
            <p:cNvPr id="27660" name="Line 30">
              <a:extLst>
                <a:ext uri="{FF2B5EF4-FFF2-40B4-BE49-F238E27FC236}">
                  <a16:creationId xmlns:a16="http://schemas.microsoft.com/office/drawing/2014/main" id="{B8472FD7-6DC4-0E6E-0E1B-B6735634E20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424" y="2795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1" name="Line 31">
              <a:extLst>
                <a:ext uri="{FF2B5EF4-FFF2-40B4-BE49-F238E27FC236}">
                  <a16:creationId xmlns:a16="http://schemas.microsoft.com/office/drawing/2014/main" id="{A70125C1-BCF7-5449-EA92-8C96A1097B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107" y="3113"/>
              <a:ext cx="3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2" name="Text Box 32">
              <a:extLst>
                <a:ext uri="{FF2B5EF4-FFF2-40B4-BE49-F238E27FC236}">
                  <a16:creationId xmlns:a16="http://schemas.microsoft.com/office/drawing/2014/main" id="{03EE14A1-F79F-4CB2-B9C3-0E1B77AAD7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32" y="2931"/>
              <a:ext cx="1180" cy="38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d</a:t>
              </a:r>
              <a:r>
                <a:rPr lang="en-US" altLang="nb-NO" sz="2000" baseline="-25000"/>
                <a:t>m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 baseline="-25000"/>
                <a:t>measured disturbance</a:t>
              </a:r>
            </a:p>
          </p:txBody>
        </p:sp>
        <p:sp>
          <p:nvSpPr>
            <p:cNvPr id="27663" name="Line 33">
              <a:extLst>
                <a:ext uri="{FF2B5EF4-FFF2-40B4-BE49-F238E27FC236}">
                  <a16:creationId xmlns:a16="http://schemas.microsoft.com/office/drawing/2014/main" id="{11656097-D4E5-75B7-BDAD-BC55BCD7943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882" y="3113"/>
              <a:ext cx="3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4" name="Line 34">
              <a:extLst>
                <a:ext uri="{FF2B5EF4-FFF2-40B4-BE49-F238E27FC236}">
                  <a16:creationId xmlns:a16="http://schemas.microsoft.com/office/drawing/2014/main" id="{A5D0A0D2-502A-2301-3971-A367AA61D1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882" y="3113"/>
              <a:ext cx="0" cy="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5" name="Text Box 35">
              <a:extLst>
                <a:ext uri="{FF2B5EF4-FFF2-40B4-BE49-F238E27FC236}">
                  <a16:creationId xmlns:a16="http://schemas.microsoft.com/office/drawing/2014/main" id="{C58D767E-0AF4-DC01-D051-0BB1D3A522F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4" y="2750"/>
              <a:ext cx="205" cy="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d</a:t>
              </a:r>
            </a:p>
          </p:txBody>
        </p:sp>
        <p:sp>
          <p:nvSpPr>
            <p:cNvPr id="27666" name="Line 36">
              <a:extLst>
                <a:ext uri="{FF2B5EF4-FFF2-40B4-BE49-F238E27FC236}">
                  <a16:creationId xmlns:a16="http://schemas.microsoft.com/office/drawing/2014/main" id="{86867039-80B9-3A7A-B1E7-BDBFD5B172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290" y="3657"/>
              <a:ext cx="77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7" name="Text Box 38">
              <a:extLst>
                <a:ext uri="{FF2B5EF4-FFF2-40B4-BE49-F238E27FC236}">
                  <a16:creationId xmlns:a16="http://schemas.microsoft.com/office/drawing/2014/main" id="{E9DA694A-D79D-CC20-440C-71569D025B0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40" y="3430"/>
              <a:ext cx="631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>
                  <a:solidFill>
                    <a:schemeClr val="accent2"/>
                  </a:solidFill>
                </a:rPr>
                <a:t>u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>
                  <a:solidFill>
                    <a:schemeClr val="accent2"/>
                  </a:solidFill>
                </a:rPr>
                <a:t>input (MV)</a:t>
              </a:r>
            </a:p>
          </p:txBody>
        </p:sp>
        <p:sp>
          <p:nvSpPr>
            <p:cNvPr id="27668" name="Line 39">
              <a:extLst>
                <a:ext uri="{FF2B5EF4-FFF2-40B4-BE49-F238E27FC236}">
                  <a16:creationId xmlns:a16="http://schemas.microsoft.com/office/drawing/2014/main" id="{283FB3D4-A0F3-F107-62E3-FB7D4823657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742" y="3657"/>
              <a:ext cx="68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669" name="Text Box 40">
              <a:extLst>
                <a:ext uri="{FF2B5EF4-FFF2-40B4-BE49-F238E27FC236}">
                  <a16:creationId xmlns:a16="http://schemas.microsoft.com/office/drawing/2014/main" id="{7E5EC0E4-7B44-FF5B-D781-7B1F763DFF9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43" y="3430"/>
              <a:ext cx="687" cy="3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2000"/>
                <a:t>y</a:t>
              </a:r>
            </a:p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output (CV)</a:t>
              </a:r>
            </a:p>
          </p:txBody>
        </p:sp>
      </p:grpSp>
      <p:sp>
        <p:nvSpPr>
          <p:cNvPr id="31790" name="Rectangle 46">
            <a:extLst>
              <a:ext uri="{FF2B5EF4-FFF2-40B4-BE49-F238E27FC236}">
                <a16:creationId xmlns:a16="http://schemas.microsoft.com/office/drawing/2014/main" id="{C4E10DCB-9455-4D13-9022-F28D4B777F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63750" y="5805489"/>
            <a:ext cx="6408738" cy="833437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en-US" altLang="nb-NO" sz="1800"/>
              <a:t>All lines: Signals (information)</a:t>
            </a:r>
          </a:p>
          <a:p>
            <a:pPr eaLnBrk="1" hangingPunct="1">
              <a:spcBef>
                <a:spcPct val="0"/>
              </a:spcBef>
            </a:pPr>
            <a:r>
              <a:rPr lang="en-US" altLang="nb-NO" sz="1800"/>
              <a:t>Blocks: controllers and process</a:t>
            </a:r>
          </a:p>
          <a:p>
            <a:pPr eaLnBrk="1" hangingPunct="1">
              <a:spcBef>
                <a:spcPct val="0"/>
              </a:spcBef>
            </a:pPr>
            <a:r>
              <a:rPr lang="en-US" altLang="nb-NO" sz="1200"/>
              <a:t>Do not confuse block diagram (lines are signals) with flowsheet (lines are flows); see below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9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>
            <a:extLst>
              <a:ext uri="{FF2B5EF4-FFF2-40B4-BE49-F238E27FC236}">
                <a16:creationId xmlns:a16="http://schemas.microsoft.com/office/drawing/2014/main" id="{1CE652DF-E097-099B-2FFC-96EB1BFC97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703388" y="404813"/>
            <a:ext cx="8785100" cy="2303462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altLang="nb-NO" sz="2800" dirty="0"/>
              <a:t>FEEDBACK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nb-NO" sz="2400" dirty="0"/>
              <a:t>+ Self-correcting with negative feedback </a:t>
            </a:r>
            <a:r>
              <a:rPr lang="en-US" altLang="nb-NO" sz="1800" dirty="0"/>
              <a:t>(keeps adjusting until y=</a:t>
            </a:r>
            <a:r>
              <a:rPr lang="en-US" altLang="nb-NO" sz="1800" dirty="0" err="1"/>
              <a:t>y</a:t>
            </a:r>
            <a:r>
              <a:rPr lang="en-US" altLang="nb-NO" sz="1800" baseline="-25000" dirty="0" err="1"/>
              <a:t>s</a:t>
            </a:r>
            <a:r>
              <a:rPr lang="en-US" altLang="nb-NO" sz="1800" dirty="0"/>
              <a:t> at steady state)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nb-NO" sz="2400" dirty="0"/>
              <a:t>+ Do not need good model (but must know process sign!)</a:t>
            </a:r>
          </a:p>
          <a:p>
            <a:pPr lvl="1" eaLnBrk="1" hangingPunct="1">
              <a:lnSpc>
                <a:spcPct val="80000"/>
              </a:lnSpc>
              <a:buFontTx/>
              <a:buNone/>
            </a:pPr>
            <a:r>
              <a:rPr lang="en-US" altLang="nb-NO" sz="2400" dirty="0"/>
              <a:t>-  May give </a:t>
            </a:r>
            <a:r>
              <a:rPr lang="en-US" altLang="nb-NO" sz="2400" dirty="0">
                <a:solidFill>
                  <a:srgbClr val="CC3399"/>
                </a:solidFill>
              </a:rPr>
              <a:t>instability</a:t>
            </a:r>
            <a:r>
              <a:rPr lang="en-US" altLang="nb-NO" sz="2400" dirty="0"/>
              <a:t> if controller overreacts</a:t>
            </a:r>
          </a:p>
          <a:p>
            <a:pPr lvl="1" eaLnBrk="1" hangingPunct="1">
              <a:lnSpc>
                <a:spcPct val="80000"/>
              </a:lnSpc>
              <a:buFontTx/>
              <a:buChar char="-"/>
            </a:pPr>
            <a:r>
              <a:rPr lang="en-US" altLang="nb-NO" sz="2400" dirty="0"/>
              <a:t>Need good and fast measurement of output</a:t>
            </a:r>
          </a:p>
          <a:p>
            <a:pPr lvl="1" eaLnBrk="1" hangingPunct="1">
              <a:lnSpc>
                <a:spcPct val="80000"/>
              </a:lnSpc>
              <a:buFontTx/>
              <a:buChar char="-"/>
            </a:pPr>
            <a:endParaRPr lang="en-US" altLang="nb-NO" sz="2400" dirty="0"/>
          </a:p>
          <a:p>
            <a:pPr lvl="1" eaLnBrk="1" hangingPunct="1">
              <a:lnSpc>
                <a:spcPct val="80000"/>
              </a:lnSpc>
              <a:buFontTx/>
              <a:buNone/>
            </a:pPr>
            <a:endParaRPr lang="en-US" altLang="nb-NO" sz="2400" dirty="0"/>
          </a:p>
        </p:txBody>
      </p:sp>
      <p:sp>
        <p:nvSpPr>
          <p:cNvPr id="29699" name="Text Box 4">
            <a:extLst>
              <a:ext uri="{FF2B5EF4-FFF2-40B4-BE49-F238E27FC236}">
                <a16:creationId xmlns:a16="http://schemas.microsoft.com/office/drawing/2014/main" id="{1A2DBB96-434A-C27D-2BEB-26257F9D4F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088" y="2636839"/>
            <a:ext cx="6121400" cy="701675"/>
          </a:xfrm>
          <a:prstGeom prst="rect">
            <a:avLst/>
          </a:prstGeom>
          <a:solidFill>
            <a:srgbClr val="FFFF00">
              <a:alpha val="5294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/>
              <a:t>MAIN ENEMY OF FEEDBACK: TIME DELAY </a:t>
            </a:r>
          </a:p>
          <a:p>
            <a:pPr lvl="1"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/>
              <a:t>(in process or in measurement of y)</a:t>
            </a:r>
          </a:p>
        </p:txBody>
      </p:sp>
      <p:sp>
        <p:nvSpPr>
          <p:cNvPr id="44037" name="Text Box 5">
            <a:extLst>
              <a:ext uri="{FF2B5EF4-FFF2-40B4-BE49-F238E27FC236}">
                <a16:creationId xmlns:a16="http://schemas.microsoft.com/office/drawing/2014/main" id="{50D51D58-F99B-23F5-F4FD-E697B8714F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8576" y="6237289"/>
            <a:ext cx="5040313" cy="339725"/>
          </a:xfrm>
          <a:prstGeom prst="rect">
            <a:avLst/>
          </a:prstGeom>
          <a:solidFill>
            <a:srgbClr val="FFFF00">
              <a:alpha val="5294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lnSpc>
                <a:spcPct val="90000"/>
              </a:lnSpc>
              <a:buFontTx/>
              <a:buNone/>
            </a:pPr>
            <a:r>
              <a:rPr lang="en-US" altLang="nb-NO" sz="1800"/>
              <a:t>USUALLY COMBINED WITH FEEDBACK</a:t>
            </a:r>
          </a:p>
        </p:txBody>
      </p:sp>
      <p:sp>
        <p:nvSpPr>
          <p:cNvPr id="29701" name="Freeform 10">
            <a:extLst>
              <a:ext uri="{FF2B5EF4-FFF2-40B4-BE49-F238E27FC236}">
                <a16:creationId xmlns:a16="http://schemas.microsoft.com/office/drawing/2014/main" id="{B6D366B3-A33B-182C-B7C2-256E969D5F7C}"/>
              </a:ext>
            </a:extLst>
          </p:cNvPr>
          <p:cNvSpPr>
            <a:spLocks/>
          </p:cNvSpPr>
          <p:nvPr/>
        </p:nvSpPr>
        <p:spPr bwMode="auto">
          <a:xfrm>
            <a:off x="8328025" y="1619250"/>
            <a:ext cx="1220788" cy="585788"/>
          </a:xfrm>
          <a:custGeom>
            <a:avLst/>
            <a:gdLst>
              <a:gd name="T0" fmla="*/ 0 w 2663"/>
              <a:gd name="T1" fmla="*/ 2147483646 h 638"/>
              <a:gd name="T2" fmla="*/ 2147483646 w 2663"/>
              <a:gd name="T3" fmla="*/ 2147483646 h 638"/>
              <a:gd name="T4" fmla="*/ 2147483646 w 2663"/>
              <a:gd name="T5" fmla="*/ 2147483646 h 638"/>
              <a:gd name="T6" fmla="*/ 2147483646 w 2663"/>
              <a:gd name="T7" fmla="*/ 2147483646 h 638"/>
              <a:gd name="T8" fmla="*/ 2147483646 w 2663"/>
              <a:gd name="T9" fmla="*/ 2147483646 h 638"/>
              <a:gd name="T10" fmla="*/ 2147483646 w 2663"/>
              <a:gd name="T11" fmla="*/ 2147483646 h 638"/>
              <a:gd name="T12" fmla="*/ 2147483646 w 2663"/>
              <a:gd name="T13" fmla="*/ 2147483646 h 638"/>
              <a:gd name="T14" fmla="*/ 2147483646 w 2663"/>
              <a:gd name="T15" fmla="*/ 2147483646 h 638"/>
              <a:gd name="T16" fmla="*/ 2147483646 w 2663"/>
              <a:gd name="T17" fmla="*/ 2147483646 h 638"/>
              <a:gd name="T18" fmla="*/ 2147483646 w 2663"/>
              <a:gd name="T19" fmla="*/ 2147483646 h 638"/>
              <a:gd name="T20" fmla="*/ 2147483646 w 2663"/>
              <a:gd name="T21" fmla="*/ 2147483646 h 638"/>
              <a:gd name="T22" fmla="*/ 2147483646 w 2663"/>
              <a:gd name="T23" fmla="*/ 2147483646 h 638"/>
              <a:gd name="T24" fmla="*/ 2147483646 w 2663"/>
              <a:gd name="T25" fmla="*/ 2147483646 h 638"/>
              <a:gd name="T26" fmla="*/ 2147483646 w 2663"/>
              <a:gd name="T27" fmla="*/ 2147483646 h 638"/>
              <a:gd name="T28" fmla="*/ 2147483646 w 2663"/>
              <a:gd name="T29" fmla="*/ 2147483646 h 638"/>
              <a:gd name="T30" fmla="*/ 2147483646 w 2663"/>
              <a:gd name="T31" fmla="*/ 2147483646 h 638"/>
              <a:gd name="T32" fmla="*/ 2147483646 w 2663"/>
              <a:gd name="T33" fmla="*/ 2147483646 h 638"/>
              <a:gd name="T34" fmla="*/ 2147483646 w 2663"/>
              <a:gd name="T35" fmla="*/ 2147483646 h 638"/>
              <a:gd name="T36" fmla="*/ 2147483646 w 2663"/>
              <a:gd name="T37" fmla="*/ 2147483646 h 638"/>
              <a:gd name="T38" fmla="*/ 2147483646 w 2663"/>
              <a:gd name="T39" fmla="*/ 2147483646 h 638"/>
              <a:gd name="T40" fmla="*/ 2147483646 w 2663"/>
              <a:gd name="T41" fmla="*/ 2147483646 h 638"/>
              <a:gd name="T42" fmla="*/ 2147483646 w 2663"/>
              <a:gd name="T43" fmla="*/ 2147483646 h 638"/>
              <a:gd name="T44" fmla="*/ 2147483646 w 2663"/>
              <a:gd name="T45" fmla="*/ 2147483646 h 638"/>
              <a:gd name="T46" fmla="*/ 2147483646 w 2663"/>
              <a:gd name="T47" fmla="*/ 2147483646 h 638"/>
              <a:gd name="T48" fmla="*/ 2147483646 w 2663"/>
              <a:gd name="T49" fmla="*/ 2147483646 h 638"/>
              <a:gd name="T50" fmla="*/ 2147483646 w 2663"/>
              <a:gd name="T51" fmla="*/ 2147483646 h 638"/>
              <a:gd name="T52" fmla="*/ 2147483646 w 2663"/>
              <a:gd name="T53" fmla="*/ 2147483646 h 638"/>
              <a:gd name="T54" fmla="*/ 2147483646 w 2663"/>
              <a:gd name="T55" fmla="*/ 2147483646 h 638"/>
              <a:gd name="T56" fmla="*/ 2147483646 w 2663"/>
              <a:gd name="T57" fmla="*/ 2147483646 h 638"/>
              <a:gd name="T58" fmla="*/ 2147483646 w 2663"/>
              <a:gd name="T59" fmla="*/ 2147483646 h 638"/>
              <a:gd name="T60" fmla="*/ 2147483646 w 2663"/>
              <a:gd name="T61" fmla="*/ 2147483646 h 638"/>
              <a:gd name="T62" fmla="*/ 2147483646 w 2663"/>
              <a:gd name="T63" fmla="*/ 2147483646 h 638"/>
              <a:gd name="T64" fmla="*/ 2147483646 w 2663"/>
              <a:gd name="T65" fmla="*/ 2147483646 h 638"/>
              <a:gd name="T66" fmla="*/ 2147483646 w 2663"/>
              <a:gd name="T67" fmla="*/ 2147483646 h 638"/>
              <a:gd name="T68" fmla="*/ 2147483646 w 2663"/>
              <a:gd name="T69" fmla="*/ 2147483646 h 638"/>
              <a:gd name="T70" fmla="*/ 2147483646 w 2663"/>
              <a:gd name="T71" fmla="*/ 2147483646 h 638"/>
              <a:gd name="T72" fmla="*/ 2147483646 w 2663"/>
              <a:gd name="T73" fmla="*/ 2147483646 h 638"/>
              <a:gd name="T74" fmla="*/ 2147483646 w 2663"/>
              <a:gd name="T75" fmla="*/ 2147483646 h 638"/>
              <a:gd name="T76" fmla="*/ 2147483646 w 2663"/>
              <a:gd name="T77" fmla="*/ 2147483646 h 638"/>
              <a:gd name="T78" fmla="*/ 2147483646 w 2663"/>
              <a:gd name="T79" fmla="*/ 2147483646 h 638"/>
              <a:gd name="T80" fmla="*/ 2147483646 w 2663"/>
              <a:gd name="T81" fmla="*/ 2147483646 h 638"/>
              <a:gd name="T82" fmla="*/ 2147483646 w 2663"/>
              <a:gd name="T83" fmla="*/ 2147483646 h 638"/>
              <a:gd name="T84" fmla="*/ 2147483646 w 2663"/>
              <a:gd name="T85" fmla="*/ 2147483646 h 638"/>
              <a:gd name="T86" fmla="*/ 2147483646 w 2663"/>
              <a:gd name="T87" fmla="*/ 0 h 638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2663" h="638">
                <a:moveTo>
                  <a:pt x="0" y="489"/>
                </a:moveTo>
                <a:cubicBezTo>
                  <a:pt x="18" y="477"/>
                  <a:pt x="28" y="465"/>
                  <a:pt x="49" y="458"/>
                </a:cubicBezTo>
                <a:cubicBezTo>
                  <a:pt x="131" y="465"/>
                  <a:pt x="111" y="442"/>
                  <a:pt x="130" y="502"/>
                </a:cubicBezTo>
                <a:cubicBezTo>
                  <a:pt x="134" y="514"/>
                  <a:pt x="155" y="505"/>
                  <a:pt x="167" y="508"/>
                </a:cubicBezTo>
                <a:cubicBezTo>
                  <a:pt x="180" y="511"/>
                  <a:pt x="204" y="520"/>
                  <a:pt x="204" y="520"/>
                </a:cubicBezTo>
                <a:cubicBezTo>
                  <a:pt x="233" y="517"/>
                  <a:pt x="266" y="523"/>
                  <a:pt x="291" y="508"/>
                </a:cubicBezTo>
                <a:cubicBezTo>
                  <a:pt x="319" y="491"/>
                  <a:pt x="337" y="459"/>
                  <a:pt x="365" y="440"/>
                </a:cubicBezTo>
                <a:cubicBezTo>
                  <a:pt x="371" y="420"/>
                  <a:pt x="408" y="376"/>
                  <a:pt x="427" y="365"/>
                </a:cubicBezTo>
                <a:cubicBezTo>
                  <a:pt x="438" y="359"/>
                  <a:pt x="464" y="353"/>
                  <a:pt x="464" y="353"/>
                </a:cubicBezTo>
                <a:cubicBezTo>
                  <a:pt x="477" y="355"/>
                  <a:pt x="489" y="357"/>
                  <a:pt x="502" y="359"/>
                </a:cubicBezTo>
                <a:cubicBezTo>
                  <a:pt x="525" y="363"/>
                  <a:pt x="570" y="372"/>
                  <a:pt x="570" y="372"/>
                </a:cubicBezTo>
                <a:cubicBezTo>
                  <a:pt x="587" y="383"/>
                  <a:pt x="599" y="394"/>
                  <a:pt x="613" y="409"/>
                </a:cubicBezTo>
                <a:cubicBezTo>
                  <a:pt x="628" y="453"/>
                  <a:pt x="672" y="479"/>
                  <a:pt x="700" y="514"/>
                </a:cubicBezTo>
                <a:cubicBezTo>
                  <a:pt x="717" y="535"/>
                  <a:pt x="723" y="548"/>
                  <a:pt x="749" y="557"/>
                </a:cubicBezTo>
                <a:cubicBezTo>
                  <a:pt x="755" y="557"/>
                  <a:pt x="844" y="562"/>
                  <a:pt x="879" y="545"/>
                </a:cubicBezTo>
                <a:cubicBezTo>
                  <a:pt x="911" y="530"/>
                  <a:pt x="887" y="537"/>
                  <a:pt x="916" y="514"/>
                </a:cubicBezTo>
                <a:cubicBezTo>
                  <a:pt x="928" y="505"/>
                  <a:pt x="954" y="489"/>
                  <a:pt x="954" y="489"/>
                </a:cubicBezTo>
                <a:cubicBezTo>
                  <a:pt x="968" y="467"/>
                  <a:pt x="984" y="457"/>
                  <a:pt x="1003" y="440"/>
                </a:cubicBezTo>
                <a:cubicBezTo>
                  <a:pt x="1030" y="416"/>
                  <a:pt x="1054" y="379"/>
                  <a:pt x="1084" y="359"/>
                </a:cubicBezTo>
                <a:cubicBezTo>
                  <a:pt x="1096" y="324"/>
                  <a:pt x="1128" y="304"/>
                  <a:pt x="1158" y="285"/>
                </a:cubicBezTo>
                <a:cubicBezTo>
                  <a:pt x="1171" y="265"/>
                  <a:pt x="1185" y="252"/>
                  <a:pt x="1201" y="235"/>
                </a:cubicBezTo>
                <a:cubicBezTo>
                  <a:pt x="1214" y="201"/>
                  <a:pt x="1243" y="185"/>
                  <a:pt x="1276" y="173"/>
                </a:cubicBezTo>
                <a:cubicBezTo>
                  <a:pt x="1330" y="175"/>
                  <a:pt x="1384" y="175"/>
                  <a:pt x="1437" y="180"/>
                </a:cubicBezTo>
                <a:cubicBezTo>
                  <a:pt x="1534" y="190"/>
                  <a:pt x="1620" y="310"/>
                  <a:pt x="1697" y="359"/>
                </a:cubicBezTo>
                <a:cubicBezTo>
                  <a:pt x="1723" y="412"/>
                  <a:pt x="1691" y="360"/>
                  <a:pt x="1734" y="396"/>
                </a:cubicBezTo>
                <a:cubicBezTo>
                  <a:pt x="1740" y="401"/>
                  <a:pt x="1741" y="410"/>
                  <a:pt x="1746" y="415"/>
                </a:cubicBezTo>
                <a:cubicBezTo>
                  <a:pt x="1751" y="420"/>
                  <a:pt x="1759" y="422"/>
                  <a:pt x="1765" y="427"/>
                </a:cubicBezTo>
                <a:cubicBezTo>
                  <a:pt x="1830" y="479"/>
                  <a:pt x="1877" y="567"/>
                  <a:pt x="1963" y="588"/>
                </a:cubicBezTo>
                <a:cubicBezTo>
                  <a:pt x="2029" y="633"/>
                  <a:pt x="1985" y="612"/>
                  <a:pt x="2106" y="619"/>
                </a:cubicBezTo>
                <a:cubicBezTo>
                  <a:pt x="2128" y="628"/>
                  <a:pt x="2174" y="638"/>
                  <a:pt x="2174" y="638"/>
                </a:cubicBezTo>
                <a:cubicBezTo>
                  <a:pt x="2243" y="632"/>
                  <a:pt x="2296" y="615"/>
                  <a:pt x="2360" y="595"/>
                </a:cubicBezTo>
                <a:cubicBezTo>
                  <a:pt x="2364" y="591"/>
                  <a:pt x="2367" y="585"/>
                  <a:pt x="2372" y="582"/>
                </a:cubicBezTo>
                <a:cubicBezTo>
                  <a:pt x="2378" y="579"/>
                  <a:pt x="2387" y="581"/>
                  <a:pt x="2391" y="576"/>
                </a:cubicBezTo>
                <a:cubicBezTo>
                  <a:pt x="2396" y="569"/>
                  <a:pt x="2394" y="559"/>
                  <a:pt x="2397" y="551"/>
                </a:cubicBezTo>
                <a:cubicBezTo>
                  <a:pt x="2403" y="538"/>
                  <a:pt x="2412" y="530"/>
                  <a:pt x="2422" y="520"/>
                </a:cubicBezTo>
                <a:cubicBezTo>
                  <a:pt x="2434" y="494"/>
                  <a:pt x="2443" y="485"/>
                  <a:pt x="2434" y="458"/>
                </a:cubicBezTo>
                <a:cubicBezTo>
                  <a:pt x="2447" y="425"/>
                  <a:pt x="2465" y="384"/>
                  <a:pt x="2490" y="359"/>
                </a:cubicBezTo>
                <a:cubicBezTo>
                  <a:pt x="2494" y="349"/>
                  <a:pt x="2497" y="338"/>
                  <a:pt x="2502" y="328"/>
                </a:cubicBezTo>
                <a:cubicBezTo>
                  <a:pt x="2509" y="315"/>
                  <a:pt x="2527" y="291"/>
                  <a:pt x="2527" y="291"/>
                </a:cubicBezTo>
                <a:cubicBezTo>
                  <a:pt x="2540" y="239"/>
                  <a:pt x="2540" y="221"/>
                  <a:pt x="2545" y="155"/>
                </a:cubicBezTo>
                <a:cubicBezTo>
                  <a:pt x="2547" y="124"/>
                  <a:pt x="2536" y="84"/>
                  <a:pt x="2558" y="62"/>
                </a:cubicBezTo>
                <a:cubicBezTo>
                  <a:pt x="2577" y="43"/>
                  <a:pt x="2606" y="28"/>
                  <a:pt x="2632" y="19"/>
                </a:cubicBezTo>
                <a:cubicBezTo>
                  <a:pt x="2636" y="15"/>
                  <a:pt x="2639" y="9"/>
                  <a:pt x="2644" y="6"/>
                </a:cubicBezTo>
                <a:cubicBezTo>
                  <a:pt x="2650" y="3"/>
                  <a:pt x="2663" y="0"/>
                  <a:pt x="2663" y="0"/>
                </a:cubicBezTo>
              </a:path>
            </a:pathLst>
          </a:custGeom>
          <a:noFill/>
          <a:ln w="31750" cap="flat" cmpd="sng">
            <a:solidFill>
              <a:srgbClr val="CC3399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4043" name="Rectangle 11">
            <a:extLst>
              <a:ext uri="{FF2B5EF4-FFF2-40B4-BE49-F238E27FC236}">
                <a16:creationId xmlns:a16="http://schemas.microsoft.com/office/drawing/2014/main" id="{D7A2381E-836D-4DFF-F768-E00718E44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3500439"/>
            <a:ext cx="8568630" cy="2808287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nb-NO" sz="2800" dirty="0"/>
              <a:t>FEEDFORWARD</a:t>
            </a:r>
          </a:p>
          <a:p>
            <a:pPr lvl="1" eaLnBrk="1" hangingPunct="1">
              <a:buFontTx/>
              <a:buNone/>
              <a:defRPr/>
            </a:pPr>
            <a:r>
              <a:rPr lang="en-US" altLang="nb-NO" sz="2400" dirty="0"/>
              <a:t>+ Consider when large time delay </a:t>
            </a:r>
            <a:r>
              <a:rPr lang="en-US" altLang="nb-NO" sz="1600" dirty="0"/>
              <a:t>(in process or in measurement of y)</a:t>
            </a:r>
          </a:p>
          <a:p>
            <a:pPr lvl="1" eaLnBrk="1" hangingPunct="1">
              <a:buFontTx/>
              <a:buNone/>
              <a:defRPr/>
            </a:pPr>
            <a:r>
              <a:rPr lang="en-US" altLang="nb-NO" sz="2400" dirty="0"/>
              <a:t>+ May react before damage is done</a:t>
            </a:r>
          </a:p>
          <a:p>
            <a:pPr lvl="1" eaLnBrk="1" hangingPunct="1">
              <a:buFontTx/>
              <a:buChar char="-"/>
              <a:defRPr/>
            </a:pPr>
            <a:r>
              <a:rPr lang="en-US" altLang="nb-NO" sz="2400" dirty="0"/>
              <a:t>Need good model</a:t>
            </a:r>
          </a:p>
          <a:p>
            <a:pPr lvl="1" eaLnBrk="1" hangingPunct="1">
              <a:buFontTx/>
              <a:buChar char="-"/>
              <a:defRPr/>
            </a:pPr>
            <a:r>
              <a:rPr lang="en-US" altLang="nb-NO" sz="2400" dirty="0">
                <a:highlight>
                  <a:srgbClr val="FFFF00"/>
                </a:highlight>
              </a:rPr>
              <a:t>Sensitive to changes and errors</a:t>
            </a:r>
          </a:p>
          <a:p>
            <a:pPr lvl="1" eaLnBrk="1" hangingPunct="1">
              <a:buFontTx/>
              <a:buChar char="-"/>
              <a:defRPr/>
            </a:pPr>
            <a:r>
              <a:rPr lang="en-US" altLang="nb-NO" sz="2400" dirty="0"/>
              <a:t>Works only for known and measured disturbances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itle 1">
            <a:extLst>
              <a:ext uri="{FF2B5EF4-FFF2-40B4-BE49-F238E27FC236}">
                <a16:creationId xmlns:a16="http://schemas.microsoft.com/office/drawing/2014/main" id="{76938902-55A4-2E2C-2FEF-223DF89C893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nb-NO" altLang="nb-NO"/>
              <a:t>We use two kind of diagrams </a:t>
            </a:r>
          </a:p>
        </p:txBody>
      </p:sp>
      <p:sp>
        <p:nvSpPr>
          <p:cNvPr id="31747" name="Content Placeholder 2">
            <a:extLst>
              <a:ext uri="{FF2B5EF4-FFF2-40B4-BE49-F238E27FC236}">
                <a16:creationId xmlns:a16="http://schemas.microsoft.com/office/drawing/2014/main" id="{FFD7C6DC-EBBC-6586-39E0-DC0BD4AC3CC6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1" y="1600201"/>
            <a:ext cx="8651875" cy="4525963"/>
          </a:xfrm>
        </p:spPr>
        <p:txBody>
          <a:bodyPr/>
          <a:lstStyle/>
          <a:p>
            <a:r>
              <a:rPr lang="nb-NO" altLang="nb-NO" b="1"/>
              <a:t>Block diagram (information)</a:t>
            </a:r>
          </a:p>
          <a:p>
            <a:pPr lvl="1"/>
            <a:r>
              <a:rPr lang="nb-NO" altLang="nb-NO"/>
              <a:t>Used by control engineers</a:t>
            </a:r>
          </a:p>
          <a:p>
            <a:r>
              <a:rPr lang="nb-NO" altLang="nb-NO" b="1"/>
              <a:t>Flowsheet </a:t>
            </a:r>
            <a:r>
              <a:rPr lang="nb-NO" altLang="nb-NO" sz="2400" b="1"/>
              <a:t>(piping &amp; instrumentation diagram, P&amp;ID)</a:t>
            </a:r>
            <a:endParaRPr lang="nb-NO" altLang="nb-NO" sz="2800" b="1"/>
          </a:p>
          <a:p>
            <a:pPr lvl="1"/>
            <a:r>
              <a:rPr lang="nb-NO" altLang="nb-NO" sz="2400"/>
              <a:t>Used by process engineers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474B8C75-E980-B627-CE9A-6A2FAD8FA1F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0" y="260350"/>
            <a:ext cx="8686800" cy="1143000"/>
          </a:xfrm>
        </p:spPr>
        <p:txBody>
          <a:bodyPr/>
          <a:lstStyle/>
          <a:p>
            <a:pPr eaLnBrk="1" hangingPunct="1"/>
            <a:r>
              <a:rPr lang="en-US" altLang="nb-NO" sz="4000"/>
              <a:t>Piping and instrumentation diagram (P&amp;ID) (flowsheet)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6D8A670C-500E-38CC-7A7B-22031BEADC8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Solid lines: mass flow (streams)</a:t>
            </a:r>
          </a:p>
          <a:p>
            <a:pPr eaLnBrk="1" hangingPunct="1"/>
            <a:r>
              <a:rPr lang="en-US" altLang="nb-NO"/>
              <a:t>Dashed lines: signals (control)</a:t>
            </a:r>
          </a:p>
        </p:txBody>
      </p:sp>
      <p:sp>
        <p:nvSpPr>
          <p:cNvPr id="32772" name="Line 5">
            <a:extLst>
              <a:ext uri="{FF2B5EF4-FFF2-40B4-BE49-F238E27FC236}">
                <a16:creationId xmlns:a16="http://schemas.microsoft.com/office/drawing/2014/main" id="{1445A2AF-943B-46FC-9EB2-AE377988EB4F}"/>
              </a:ext>
            </a:extLst>
          </p:cNvPr>
          <p:cNvSpPr>
            <a:spLocks noChangeShapeType="1"/>
          </p:cNvSpPr>
          <p:nvPr/>
        </p:nvSpPr>
        <p:spPr bwMode="auto">
          <a:xfrm>
            <a:off x="8616951" y="1916113"/>
            <a:ext cx="1439863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3" name="Line 6">
            <a:extLst>
              <a:ext uri="{FF2B5EF4-FFF2-40B4-BE49-F238E27FC236}">
                <a16:creationId xmlns:a16="http://schemas.microsoft.com/office/drawing/2014/main" id="{140FBB32-12ED-CBEE-DF6D-E7F64F936634}"/>
              </a:ext>
            </a:extLst>
          </p:cNvPr>
          <p:cNvSpPr>
            <a:spLocks noChangeShapeType="1"/>
          </p:cNvSpPr>
          <p:nvPr/>
        </p:nvSpPr>
        <p:spPr bwMode="auto">
          <a:xfrm>
            <a:off x="8256588" y="2565400"/>
            <a:ext cx="1439862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4" name="Line 7">
            <a:extLst>
              <a:ext uri="{FF2B5EF4-FFF2-40B4-BE49-F238E27FC236}">
                <a16:creationId xmlns:a16="http://schemas.microsoft.com/office/drawing/2014/main" id="{0CF51A93-0F54-16D8-35E6-A80C870C54CC}"/>
              </a:ext>
            </a:extLst>
          </p:cNvPr>
          <p:cNvSpPr>
            <a:spLocks noChangeShapeType="1"/>
          </p:cNvSpPr>
          <p:nvPr/>
        </p:nvSpPr>
        <p:spPr bwMode="auto">
          <a:xfrm>
            <a:off x="8256588" y="2997200"/>
            <a:ext cx="143986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5" name="Line 8">
            <a:extLst>
              <a:ext uri="{FF2B5EF4-FFF2-40B4-BE49-F238E27FC236}">
                <a16:creationId xmlns:a16="http://schemas.microsoft.com/office/drawing/2014/main" id="{D66133ED-DD35-A798-0B64-9C520AEFC0E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48701" y="2878139"/>
            <a:ext cx="73025" cy="217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6" name="Line 9">
            <a:extLst>
              <a:ext uri="{FF2B5EF4-FFF2-40B4-BE49-F238E27FC236}">
                <a16:creationId xmlns:a16="http://schemas.microsoft.com/office/drawing/2014/main" id="{F043B08B-8096-5A01-D6C9-E7D3A50478D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88389" y="2878139"/>
            <a:ext cx="73025" cy="217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7" name="Line 10">
            <a:extLst>
              <a:ext uri="{FF2B5EF4-FFF2-40B4-BE49-F238E27FC236}">
                <a16:creationId xmlns:a16="http://schemas.microsoft.com/office/drawing/2014/main" id="{5F8A2BAD-7990-7CBD-E808-2F1A8E326A4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09114" y="2852739"/>
            <a:ext cx="73025" cy="217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8" name="Line 11">
            <a:extLst>
              <a:ext uri="{FF2B5EF4-FFF2-40B4-BE49-F238E27FC236}">
                <a16:creationId xmlns:a16="http://schemas.microsoft.com/office/drawing/2014/main" id="{83A4A516-C741-ADD6-335A-6467C72465B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9478964" y="2852739"/>
            <a:ext cx="73025" cy="217487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2779" name="TextBox 1">
            <a:extLst>
              <a:ext uri="{FF2B5EF4-FFF2-40B4-BE49-F238E27FC236}">
                <a16:creationId xmlns:a16="http://schemas.microsoft.com/office/drawing/2014/main" id="{EF04910F-56E3-DDDE-CBA2-4E05C6C5ED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1" y="3095625"/>
            <a:ext cx="19923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Example: Shower</a:t>
            </a:r>
          </a:p>
        </p:txBody>
      </p:sp>
      <p:grpSp>
        <p:nvGrpSpPr>
          <p:cNvPr id="32780" name="Group 11">
            <a:extLst>
              <a:ext uri="{FF2B5EF4-FFF2-40B4-BE49-F238E27FC236}">
                <a16:creationId xmlns:a16="http://schemas.microsoft.com/office/drawing/2014/main" id="{3F466E88-BA85-58B4-68C2-72818FC5F700}"/>
              </a:ext>
            </a:extLst>
          </p:cNvPr>
          <p:cNvGrpSpPr>
            <a:grpSpLocks/>
          </p:cNvGrpSpPr>
          <p:nvPr/>
        </p:nvGrpSpPr>
        <p:grpSpPr bwMode="auto">
          <a:xfrm>
            <a:off x="3560763" y="4221164"/>
            <a:ext cx="354012" cy="365125"/>
            <a:chOff x="3563888" y="1772816"/>
            <a:chExt cx="720080" cy="801753"/>
          </a:xfrm>
        </p:grpSpPr>
        <p:cxnSp>
          <p:nvCxnSpPr>
            <p:cNvPr id="32816" name="Straight Connector 12">
              <a:extLst>
                <a:ext uri="{FF2B5EF4-FFF2-40B4-BE49-F238E27FC236}">
                  <a16:creationId xmlns:a16="http://schemas.microsoft.com/office/drawing/2014/main" id="{AFA27FE7-89CD-3A29-709B-432A42E0EBE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63888" y="1772816"/>
              <a:ext cx="72008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817" name="Straight Connector 13">
              <a:extLst>
                <a:ext uri="{FF2B5EF4-FFF2-40B4-BE49-F238E27FC236}">
                  <a16:creationId xmlns:a16="http://schemas.microsoft.com/office/drawing/2014/main" id="{30D0C556-EC57-5EE3-CF7A-57EF4932F60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63888" y="1772816"/>
              <a:ext cx="72008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818" name="Straight Connector 14">
              <a:extLst>
                <a:ext uri="{FF2B5EF4-FFF2-40B4-BE49-F238E27FC236}">
                  <a16:creationId xmlns:a16="http://schemas.microsoft.com/office/drawing/2014/main" id="{3608D511-2D90-2DF4-F925-7C816FA084D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63888" y="1772816"/>
              <a:ext cx="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819" name="Straight Connector 15">
              <a:extLst>
                <a:ext uri="{FF2B5EF4-FFF2-40B4-BE49-F238E27FC236}">
                  <a16:creationId xmlns:a16="http://schemas.microsoft.com/office/drawing/2014/main" id="{5127E1F8-F9CF-D7A6-16D2-1498F2F2F53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72318" y="1782481"/>
              <a:ext cx="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32781" name="Group 16">
            <a:extLst>
              <a:ext uri="{FF2B5EF4-FFF2-40B4-BE49-F238E27FC236}">
                <a16:creationId xmlns:a16="http://schemas.microsoft.com/office/drawing/2014/main" id="{DA065B20-A997-88A7-3CDA-1726B917CC86}"/>
              </a:ext>
            </a:extLst>
          </p:cNvPr>
          <p:cNvGrpSpPr>
            <a:grpSpLocks/>
          </p:cNvGrpSpPr>
          <p:nvPr/>
        </p:nvGrpSpPr>
        <p:grpSpPr bwMode="auto">
          <a:xfrm>
            <a:off x="3560763" y="4940301"/>
            <a:ext cx="354012" cy="365125"/>
            <a:chOff x="3563888" y="1772816"/>
            <a:chExt cx="720080" cy="801753"/>
          </a:xfrm>
        </p:grpSpPr>
        <p:cxnSp>
          <p:nvCxnSpPr>
            <p:cNvPr id="32812" name="Straight Connector 17">
              <a:extLst>
                <a:ext uri="{FF2B5EF4-FFF2-40B4-BE49-F238E27FC236}">
                  <a16:creationId xmlns:a16="http://schemas.microsoft.com/office/drawing/2014/main" id="{E2452340-134B-8CA7-32E4-A3F42D3CA4F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63888" y="1772816"/>
              <a:ext cx="72008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813" name="Straight Connector 18">
              <a:extLst>
                <a:ext uri="{FF2B5EF4-FFF2-40B4-BE49-F238E27FC236}">
                  <a16:creationId xmlns:a16="http://schemas.microsoft.com/office/drawing/2014/main" id="{A6C2D82F-FF29-81DF-33F4-5CD827D1F5EC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563888" y="1772816"/>
              <a:ext cx="72008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814" name="Straight Connector 19">
              <a:extLst>
                <a:ext uri="{FF2B5EF4-FFF2-40B4-BE49-F238E27FC236}">
                  <a16:creationId xmlns:a16="http://schemas.microsoft.com/office/drawing/2014/main" id="{AE406027-7F08-FD10-938D-B6677DFDE24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63888" y="1772816"/>
              <a:ext cx="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32815" name="Straight Connector 20">
              <a:extLst>
                <a:ext uri="{FF2B5EF4-FFF2-40B4-BE49-F238E27FC236}">
                  <a16:creationId xmlns:a16="http://schemas.microsoft.com/office/drawing/2014/main" id="{702D5599-5087-AA62-BFCC-5351A37CF94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272318" y="1782481"/>
              <a:ext cx="0" cy="792088"/>
            </a:xfrm>
            <a:prstGeom prst="line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cxnSp>
        <p:nvCxnSpPr>
          <p:cNvPr id="32782" name="Straight Arrow Connector 2">
            <a:extLst>
              <a:ext uri="{FF2B5EF4-FFF2-40B4-BE49-F238E27FC236}">
                <a16:creationId xmlns:a16="http://schemas.microsoft.com/office/drawing/2014/main" id="{BAC9220C-6CEF-326C-A086-A1DF408B152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27351" y="4402138"/>
            <a:ext cx="633413" cy="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83" name="Straight Arrow Connector 23">
            <a:extLst>
              <a:ext uri="{FF2B5EF4-FFF2-40B4-BE49-F238E27FC236}">
                <a16:creationId xmlns:a16="http://schemas.microsoft.com/office/drawing/2014/main" id="{869D0E83-2EDD-9708-0FD4-98D860E038B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927351" y="5121275"/>
            <a:ext cx="633413" cy="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84" name="Straight Connector 5">
            <a:extLst>
              <a:ext uri="{FF2B5EF4-FFF2-40B4-BE49-F238E27FC236}">
                <a16:creationId xmlns:a16="http://schemas.microsoft.com/office/drawing/2014/main" id="{34D56514-0572-D9E1-21D4-05E56B9D0ACE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4776" y="4405313"/>
            <a:ext cx="309563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85" name="Straight Connector 28">
            <a:extLst>
              <a:ext uri="{FF2B5EF4-FFF2-40B4-BE49-F238E27FC236}">
                <a16:creationId xmlns:a16="http://schemas.microsoft.com/office/drawing/2014/main" id="{02CF0B02-D2DE-FB8D-2942-8B3DC9186CA2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914776" y="5124450"/>
            <a:ext cx="30956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86" name="Straight Arrow Connector 7">
            <a:extLst>
              <a:ext uri="{FF2B5EF4-FFF2-40B4-BE49-F238E27FC236}">
                <a16:creationId xmlns:a16="http://schemas.microsoft.com/office/drawing/2014/main" id="{15E1181B-D7A9-69EF-F6B9-CA7A12EEBFBF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224338" y="4402138"/>
            <a:ext cx="0" cy="32226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87" name="Straight Arrow Connector 9">
            <a:extLst>
              <a:ext uri="{FF2B5EF4-FFF2-40B4-BE49-F238E27FC236}">
                <a16:creationId xmlns:a16="http://schemas.microsoft.com/office/drawing/2014/main" id="{D22E1FBA-B06F-95D2-2826-8F2F3EE86C4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224338" y="4868863"/>
            <a:ext cx="0" cy="252412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788" name="Rectangle 10">
            <a:extLst>
              <a:ext uri="{FF2B5EF4-FFF2-40B4-BE49-F238E27FC236}">
                <a16:creationId xmlns:a16="http://schemas.microsoft.com/office/drawing/2014/main" id="{754F556E-F035-3081-CAFF-A3510074AA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51313" y="4724401"/>
            <a:ext cx="360362" cy="1444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mixer</a:t>
            </a:r>
          </a:p>
        </p:txBody>
      </p:sp>
      <p:cxnSp>
        <p:nvCxnSpPr>
          <p:cNvPr id="32789" name="Straight Arrow Connector 22">
            <a:extLst>
              <a:ext uri="{FF2B5EF4-FFF2-40B4-BE49-F238E27FC236}">
                <a16:creationId xmlns:a16="http://schemas.microsoft.com/office/drawing/2014/main" id="{AE156879-5D95-1818-F0C1-008ED89981CC}"/>
              </a:ext>
            </a:extLst>
          </p:cNvPr>
          <p:cNvCxnSpPr>
            <a:cxnSpLocks noChangeShapeType="1"/>
            <a:stCxn id="32788" idx="3"/>
          </p:cNvCxnSpPr>
          <p:nvPr/>
        </p:nvCxnSpPr>
        <p:spPr bwMode="auto">
          <a:xfrm>
            <a:off x="4511675" y="4797425"/>
            <a:ext cx="215900" cy="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790" name="Rectangle 25">
            <a:extLst>
              <a:ext uri="{FF2B5EF4-FFF2-40B4-BE49-F238E27FC236}">
                <a16:creationId xmlns:a16="http://schemas.microsoft.com/office/drawing/2014/main" id="{5D9CEA62-AFA3-58FB-C1B9-53017A640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27576" y="4724401"/>
            <a:ext cx="2881313" cy="144463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pipe</a:t>
            </a:r>
          </a:p>
        </p:txBody>
      </p:sp>
      <p:cxnSp>
        <p:nvCxnSpPr>
          <p:cNvPr id="32791" name="Straight Arrow Connector 27">
            <a:extLst>
              <a:ext uri="{FF2B5EF4-FFF2-40B4-BE49-F238E27FC236}">
                <a16:creationId xmlns:a16="http://schemas.microsoft.com/office/drawing/2014/main" id="{22C0FB29-558A-39F1-25A1-FB8390A9CFB6}"/>
              </a:ext>
            </a:extLst>
          </p:cNvPr>
          <p:cNvCxnSpPr>
            <a:cxnSpLocks noChangeShapeType="1"/>
            <a:stCxn id="32790" idx="3"/>
          </p:cNvCxnSpPr>
          <p:nvPr/>
        </p:nvCxnSpPr>
        <p:spPr bwMode="auto">
          <a:xfrm>
            <a:off x="7608888" y="4797425"/>
            <a:ext cx="1511300" cy="0"/>
          </a:xfrm>
          <a:prstGeom prst="straightConnector1">
            <a:avLst/>
          </a:prstGeom>
          <a:noFill/>
          <a:ln w="12700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92" name="Straight Connector 30">
            <a:extLst>
              <a:ext uri="{FF2B5EF4-FFF2-40B4-BE49-F238E27FC236}">
                <a16:creationId xmlns:a16="http://schemas.microsoft.com/office/drawing/2014/main" id="{C27BB1A9-B230-146D-85CB-B9AC97D6C2A5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7967663" y="3933825"/>
            <a:ext cx="0" cy="86360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793" name="Oval 13312">
            <a:extLst>
              <a:ext uri="{FF2B5EF4-FFF2-40B4-BE49-F238E27FC236}">
                <a16:creationId xmlns:a16="http://schemas.microsoft.com/office/drawing/2014/main" id="{357A42F5-2AAF-DC19-2B42-1F7C553F1A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1763" y="3500439"/>
            <a:ext cx="431800" cy="433387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TC</a:t>
            </a:r>
          </a:p>
        </p:txBody>
      </p:sp>
      <p:cxnSp>
        <p:nvCxnSpPr>
          <p:cNvPr id="32794" name="Straight Connector 43">
            <a:extLst>
              <a:ext uri="{FF2B5EF4-FFF2-40B4-BE49-F238E27FC236}">
                <a16:creationId xmlns:a16="http://schemas.microsoft.com/office/drawing/2014/main" id="{752F6399-EEF8-3646-C49F-A64AE9B2A913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174039" y="3725863"/>
            <a:ext cx="511175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795" name="TextBox 13324">
            <a:extLst>
              <a:ext uri="{FF2B5EF4-FFF2-40B4-BE49-F238E27FC236}">
                <a16:creationId xmlns:a16="http://schemas.microsoft.com/office/drawing/2014/main" id="{704E47B0-2757-9B63-D2C9-C41F5E13ED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67663" y="4149725"/>
            <a:ext cx="3095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T</a:t>
            </a:r>
          </a:p>
        </p:txBody>
      </p:sp>
      <p:sp>
        <p:nvSpPr>
          <p:cNvPr id="32796" name="TextBox 46">
            <a:extLst>
              <a:ext uri="{FF2B5EF4-FFF2-40B4-BE49-F238E27FC236}">
                <a16:creationId xmlns:a16="http://schemas.microsoft.com/office/drawing/2014/main" id="{7C7E287F-153D-9E19-8967-C715289E1C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2800" y="3387725"/>
            <a:ext cx="369888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T</a:t>
            </a:r>
            <a:r>
              <a:rPr lang="en-US" altLang="nb-NO" sz="1600" baseline="-25000"/>
              <a:t>s</a:t>
            </a:r>
          </a:p>
        </p:txBody>
      </p:sp>
      <p:cxnSp>
        <p:nvCxnSpPr>
          <p:cNvPr id="32797" name="Straight Connector 47">
            <a:extLst>
              <a:ext uri="{FF2B5EF4-FFF2-40B4-BE49-F238E27FC236}">
                <a16:creationId xmlns:a16="http://schemas.microsoft.com/office/drawing/2014/main" id="{15AB7860-C076-5205-E51F-6FA121D3A4FE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36975" y="3716339"/>
            <a:ext cx="4014788" cy="952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798" name="Straight Connector 49">
            <a:extLst>
              <a:ext uri="{FF2B5EF4-FFF2-40B4-BE49-F238E27FC236}">
                <a16:creationId xmlns:a16="http://schemas.microsoft.com/office/drawing/2014/main" id="{C2AF640B-7B4C-BDD3-8345-BD0371E3948D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36975" y="3725863"/>
            <a:ext cx="19050" cy="67945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799" name="TextBox 13328">
            <a:extLst>
              <a:ext uri="{FF2B5EF4-FFF2-40B4-BE49-F238E27FC236}">
                <a16:creationId xmlns:a16="http://schemas.microsoft.com/office/drawing/2014/main" id="{FD7E726F-96F7-6D1A-2FBE-4F5EB362EC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36888" y="4067175"/>
            <a:ext cx="398462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q</a:t>
            </a:r>
            <a:r>
              <a:rPr lang="en-US" altLang="nb-NO" sz="1600" baseline="-25000"/>
              <a:t>C</a:t>
            </a:r>
          </a:p>
        </p:txBody>
      </p:sp>
      <p:sp>
        <p:nvSpPr>
          <p:cNvPr id="32800" name="TextBox 53">
            <a:extLst>
              <a:ext uri="{FF2B5EF4-FFF2-40B4-BE49-F238E27FC236}">
                <a16:creationId xmlns:a16="http://schemas.microsoft.com/office/drawing/2014/main" id="{C274D9C1-C81A-625A-5BFA-43C0ADDE60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1" y="5153025"/>
            <a:ext cx="3984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q</a:t>
            </a:r>
            <a:r>
              <a:rPr lang="en-US" altLang="nb-NO" sz="1600" baseline="-25000"/>
              <a:t>H</a:t>
            </a:r>
          </a:p>
        </p:txBody>
      </p:sp>
      <p:sp>
        <p:nvSpPr>
          <p:cNvPr id="32801" name="TextBox 13330">
            <a:extLst>
              <a:ext uri="{FF2B5EF4-FFF2-40B4-BE49-F238E27FC236}">
                <a16:creationId xmlns:a16="http://schemas.microsoft.com/office/drawing/2014/main" id="{AA98D31A-15D9-776B-6155-7D5A50D7C7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27963" y="4181475"/>
            <a:ext cx="3556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4800"/>
              <a:t>.</a:t>
            </a:r>
          </a:p>
        </p:txBody>
      </p:sp>
      <p:cxnSp>
        <p:nvCxnSpPr>
          <p:cNvPr id="32802" name="Straight Connector 58">
            <a:extLst>
              <a:ext uri="{FF2B5EF4-FFF2-40B4-BE49-F238E27FC236}">
                <a16:creationId xmlns:a16="http://schemas.microsoft.com/office/drawing/2014/main" id="{D1F28FC9-3439-CDAF-10B3-E87A43194325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543925" y="4724401"/>
            <a:ext cx="0" cy="1444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803" name="Straight Connector 59">
            <a:extLst>
              <a:ext uri="{FF2B5EF4-FFF2-40B4-BE49-F238E27FC236}">
                <a16:creationId xmlns:a16="http://schemas.microsoft.com/office/drawing/2014/main" id="{E3152C24-E28E-3372-868E-5946F94BCDC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8616950" y="4724401"/>
            <a:ext cx="0" cy="14446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804" name="Straight Connector 60">
            <a:extLst>
              <a:ext uri="{FF2B5EF4-FFF2-40B4-BE49-F238E27FC236}">
                <a16:creationId xmlns:a16="http://schemas.microsoft.com/office/drawing/2014/main" id="{EB5FD9DF-8395-1A38-06B3-DC0AAAA43E40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553451" y="4779964"/>
            <a:ext cx="9525" cy="681037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805" name="Oval 62">
            <a:extLst>
              <a:ext uri="{FF2B5EF4-FFF2-40B4-BE49-F238E27FC236}">
                <a16:creationId xmlns:a16="http://schemas.microsoft.com/office/drawing/2014/main" id="{E02F5E7F-76C1-D3EB-3984-637F5BC6D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64538" y="5461000"/>
            <a:ext cx="431800" cy="431800"/>
          </a:xfrm>
          <a:prstGeom prst="ellips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FC</a:t>
            </a:r>
          </a:p>
        </p:txBody>
      </p:sp>
      <p:sp>
        <p:nvSpPr>
          <p:cNvPr id="32806" name="TextBox 63">
            <a:extLst>
              <a:ext uri="{FF2B5EF4-FFF2-40B4-BE49-F238E27FC236}">
                <a16:creationId xmlns:a16="http://schemas.microsoft.com/office/drawing/2014/main" id="{4A5CA83E-3845-8A88-6226-6EB20B57C6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69376" y="5324475"/>
            <a:ext cx="36671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q</a:t>
            </a:r>
            <a:r>
              <a:rPr lang="en-US" altLang="nb-NO" sz="1600" baseline="-25000"/>
              <a:t>s</a:t>
            </a:r>
          </a:p>
        </p:txBody>
      </p:sp>
      <p:cxnSp>
        <p:nvCxnSpPr>
          <p:cNvPr id="32807" name="Straight Connector 64">
            <a:extLst>
              <a:ext uri="{FF2B5EF4-FFF2-40B4-BE49-F238E27FC236}">
                <a16:creationId xmlns:a16="http://schemas.microsoft.com/office/drawing/2014/main" id="{F7F1B466-C810-38CD-B2A8-297B71CDC31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8802689" y="5715000"/>
            <a:ext cx="511175" cy="0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808" name="TextBox 65">
            <a:extLst>
              <a:ext uri="{FF2B5EF4-FFF2-40B4-BE49-F238E27FC236}">
                <a16:creationId xmlns:a16="http://schemas.microsoft.com/office/drawing/2014/main" id="{08C3EC83-FC79-5FE7-78E3-7CA200D15B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97900" y="5013325"/>
            <a:ext cx="2984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q</a:t>
            </a:r>
            <a:endParaRPr lang="en-US" altLang="nb-NO" sz="1600" baseline="-25000"/>
          </a:p>
        </p:txBody>
      </p:sp>
      <p:cxnSp>
        <p:nvCxnSpPr>
          <p:cNvPr id="32809" name="Straight Connector 66">
            <a:extLst>
              <a:ext uri="{FF2B5EF4-FFF2-40B4-BE49-F238E27FC236}">
                <a16:creationId xmlns:a16="http://schemas.microsoft.com/office/drawing/2014/main" id="{B4D137AF-60C6-667B-6AA8-AC6901566958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3736975" y="5691189"/>
            <a:ext cx="4579938" cy="952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2810" name="Straight Connector 68">
            <a:extLst>
              <a:ext uri="{FF2B5EF4-FFF2-40B4-BE49-F238E27FC236}">
                <a16:creationId xmlns:a16="http://schemas.microsoft.com/office/drawing/2014/main" id="{86AB2641-A56D-744C-408F-4B22884F7EE1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746500" y="5119689"/>
            <a:ext cx="0" cy="581025"/>
          </a:xfrm>
          <a:prstGeom prst="line">
            <a:avLst/>
          </a:prstGeom>
          <a:noFill/>
          <a:ln w="12700" algn="ctr">
            <a:solidFill>
              <a:schemeClr val="tx1"/>
            </a:solidFill>
            <a:prstDash val="dash"/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2811" name="TextBox 13336">
            <a:extLst>
              <a:ext uri="{FF2B5EF4-FFF2-40B4-BE49-F238E27FC236}">
                <a16:creationId xmlns:a16="http://schemas.microsoft.com/office/drawing/2014/main" id="{EF930A0A-126F-359E-4E4B-FCF3AF68D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7414" y="4581526"/>
            <a:ext cx="619125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valves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9F28F370-B11C-5188-4975-D3B8369BE69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03388" y="0"/>
            <a:ext cx="8589962" cy="1143000"/>
          </a:xfrm>
        </p:spPr>
        <p:txBody>
          <a:bodyPr/>
          <a:lstStyle/>
          <a:p>
            <a:pPr eaLnBrk="1" hangingPunct="1"/>
            <a:r>
              <a:rPr lang="en-US" altLang="nb-NO" sz="4000"/>
              <a:t>Notation feedback controllers (P&amp;ID)</a:t>
            </a:r>
          </a:p>
        </p:txBody>
      </p:sp>
      <p:sp>
        <p:nvSpPr>
          <p:cNvPr id="34819" name="Oval 4">
            <a:extLst>
              <a:ext uri="{FF2B5EF4-FFF2-40B4-BE49-F238E27FC236}">
                <a16:creationId xmlns:a16="http://schemas.microsoft.com/office/drawing/2014/main" id="{72960E34-CE3F-1357-F023-FF2AF76B35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5475" y="1651000"/>
            <a:ext cx="914400" cy="91440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3600"/>
              <a:t>T</a:t>
            </a:r>
            <a:r>
              <a:rPr lang="en-US" altLang="nb-NO" sz="3600">
                <a:solidFill>
                  <a:srgbClr val="FF0066"/>
                </a:solidFill>
              </a:rPr>
              <a:t>C</a:t>
            </a:r>
          </a:p>
        </p:txBody>
      </p:sp>
      <p:sp>
        <p:nvSpPr>
          <p:cNvPr id="34820" name="Text Box 6">
            <a:extLst>
              <a:ext uri="{FF2B5EF4-FFF2-40B4-BE49-F238E27FC236}">
                <a16:creationId xmlns:a16="http://schemas.microsoft.com/office/drawing/2014/main" id="{C414421A-D169-EF85-FFC3-C0235F29AF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78339" y="2349500"/>
            <a:ext cx="2574925" cy="138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 b="1">
                <a:solidFill>
                  <a:srgbClr val="FF0066"/>
                </a:solidFill>
              </a:rPr>
              <a:t>2nd letter: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FF0066"/>
                </a:solidFill>
              </a:rPr>
              <a:t>  C: controller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FF0066"/>
                </a:solidFill>
              </a:rPr>
              <a:t>  I: indicator (measurement)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FF0066"/>
                </a:solidFill>
              </a:rPr>
              <a:t>  T: transmitter (measurement)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FF0066"/>
                </a:solidFill>
              </a:rPr>
              <a:t>  A: alarm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400">
              <a:solidFill>
                <a:srgbClr val="FF0066"/>
              </a:solidFill>
            </a:endParaRPr>
          </a:p>
        </p:txBody>
      </p:sp>
      <p:sp>
        <p:nvSpPr>
          <p:cNvPr id="34821" name="Text Box 8">
            <a:extLst>
              <a:ext uri="{FF2B5EF4-FFF2-40B4-BE49-F238E27FC236}">
                <a16:creationId xmlns:a16="http://schemas.microsoft.com/office/drawing/2014/main" id="{A4A5111A-5271-452E-7C33-7557F45B9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3389" y="3656013"/>
            <a:ext cx="7572375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b="1"/>
              <a:t>1st letter: </a:t>
            </a:r>
            <a:r>
              <a:rPr lang="en-US" altLang="nb-NO" sz="1800"/>
              <a:t>Controlled variable (CV) = </a:t>
            </a:r>
            <a:r>
              <a:rPr lang="en-US" altLang="nb-NO" sz="1400"/>
              <a:t>What we are trying to control (keep constant)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  </a:t>
            </a:r>
            <a:r>
              <a:rPr lang="en-US" altLang="nb-NO" sz="1400" b="1"/>
              <a:t>T: temperature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 b="1"/>
              <a:t>  F: flow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 b="1"/>
              <a:t>  L: level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 b="1"/>
              <a:t>  P: pressure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  DP: differential pressure (</a:t>
            </a:r>
            <a:r>
              <a:rPr lang="el-GR" altLang="nb-NO" sz="1400">
                <a:cs typeface="Arial" panose="020B0604020202020204" pitchFamily="34" charset="0"/>
              </a:rPr>
              <a:t>Δ</a:t>
            </a:r>
            <a:r>
              <a:rPr lang="nb-NO" altLang="nb-NO" sz="1400">
                <a:cs typeface="Arial" panose="020B0604020202020204" pitchFamily="34" charset="0"/>
              </a:rPr>
              <a:t>p)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400">
                <a:cs typeface="Arial" panose="020B0604020202020204" pitchFamily="34" charset="0"/>
              </a:rPr>
              <a:t> </a:t>
            </a:r>
            <a:r>
              <a:rPr lang="en-US" altLang="nb-NO" sz="1400"/>
              <a:t> A, C: Analyzer (composition) </a:t>
            </a:r>
            <a:r>
              <a:rPr lang="en-US" altLang="nb-NO" sz="1000"/>
              <a:t>(can also have self-defining symbols like CO2, pH, etc.)</a:t>
            </a:r>
            <a:endParaRPr lang="el-GR" altLang="nb-NO" sz="1400"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  D: density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  M: moisture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  E: enthalpy/energy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  V: viscosity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  </a:t>
            </a:r>
            <a:r>
              <a:rPr lang="en-US" altLang="nb-NO" sz="1400" b="1"/>
              <a:t>H: Hand control </a:t>
            </a:r>
            <a:r>
              <a:rPr lang="en-US" altLang="nb-NO" sz="1400"/>
              <a:t>(manual operation of valve)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 </a:t>
            </a:r>
          </a:p>
        </p:txBody>
      </p:sp>
      <p:sp>
        <p:nvSpPr>
          <p:cNvPr id="34822" name="Line 10">
            <a:extLst>
              <a:ext uri="{FF2B5EF4-FFF2-40B4-BE49-F238E27FC236}">
                <a16:creationId xmlns:a16="http://schemas.microsoft.com/office/drawing/2014/main" id="{BB861A79-41B1-07DE-54EE-67DBEE76E7B5}"/>
              </a:ext>
            </a:extLst>
          </p:cNvPr>
          <p:cNvSpPr>
            <a:spLocks noChangeShapeType="1"/>
          </p:cNvSpPr>
          <p:nvPr/>
        </p:nvSpPr>
        <p:spPr bwMode="auto">
          <a:xfrm>
            <a:off x="1919288" y="2133600"/>
            <a:ext cx="1223962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3" name="Text Box 11">
            <a:extLst>
              <a:ext uri="{FF2B5EF4-FFF2-40B4-BE49-F238E27FC236}">
                <a16:creationId xmlns:a16="http://schemas.microsoft.com/office/drawing/2014/main" id="{31084F71-3115-1E66-F0EF-DB1C67F21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513" y="981075"/>
            <a:ext cx="15176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  <a:r>
              <a:rPr lang="en-US" altLang="nb-NO" sz="1800" baseline="-25000"/>
              <a:t>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(setpoint CV)</a:t>
            </a:r>
          </a:p>
        </p:txBody>
      </p:sp>
      <p:sp>
        <p:nvSpPr>
          <p:cNvPr id="34824" name="Line 12">
            <a:extLst>
              <a:ext uri="{FF2B5EF4-FFF2-40B4-BE49-F238E27FC236}">
                <a16:creationId xmlns:a16="http://schemas.microsoft.com/office/drawing/2014/main" id="{7A33B3D6-9758-4BCD-F12F-E08158A76B49}"/>
              </a:ext>
            </a:extLst>
          </p:cNvPr>
          <p:cNvSpPr>
            <a:spLocks noChangeShapeType="1"/>
          </p:cNvSpPr>
          <p:nvPr/>
        </p:nvSpPr>
        <p:spPr bwMode="auto">
          <a:xfrm>
            <a:off x="3648075" y="981075"/>
            <a:ext cx="0" cy="647700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5" name="Text Box 13">
            <a:extLst>
              <a:ext uri="{FF2B5EF4-FFF2-40B4-BE49-F238E27FC236}">
                <a16:creationId xmlns:a16="http://schemas.microsoft.com/office/drawing/2014/main" id="{DD5D8ECE-B931-C51A-DBA4-BEBC0F4DCA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58925" y="1412875"/>
            <a:ext cx="173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  <a:endParaRPr lang="en-US" altLang="nb-NO" sz="1800" baseline="-250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(measured CV)</a:t>
            </a:r>
          </a:p>
        </p:txBody>
      </p:sp>
      <p:sp>
        <p:nvSpPr>
          <p:cNvPr id="34826" name="Line 14">
            <a:extLst>
              <a:ext uri="{FF2B5EF4-FFF2-40B4-BE49-F238E27FC236}">
                <a16:creationId xmlns:a16="http://schemas.microsoft.com/office/drawing/2014/main" id="{EE7E81C1-2D2B-21B5-11A2-80CE73A62495}"/>
              </a:ext>
            </a:extLst>
          </p:cNvPr>
          <p:cNvSpPr>
            <a:spLocks noChangeShapeType="1"/>
          </p:cNvSpPr>
          <p:nvPr/>
        </p:nvSpPr>
        <p:spPr bwMode="auto">
          <a:xfrm>
            <a:off x="4079876" y="2133600"/>
            <a:ext cx="936625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7" name="Text Box 15">
            <a:extLst>
              <a:ext uri="{FF2B5EF4-FFF2-40B4-BE49-F238E27FC236}">
                <a16:creationId xmlns:a16="http://schemas.microsoft.com/office/drawing/2014/main" id="{C7ED8499-377A-3A7C-8093-BDF8E19F7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08525" y="1792288"/>
            <a:ext cx="2203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MV (could be valve)</a:t>
            </a:r>
          </a:p>
        </p:txBody>
      </p:sp>
      <p:sp>
        <p:nvSpPr>
          <p:cNvPr id="34828" name="Freeform 17">
            <a:extLst>
              <a:ext uri="{FF2B5EF4-FFF2-40B4-BE49-F238E27FC236}">
                <a16:creationId xmlns:a16="http://schemas.microsoft.com/office/drawing/2014/main" id="{E0541F05-7948-9149-A1A7-8E2AAF1B36FB}"/>
              </a:ext>
            </a:extLst>
          </p:cNvPr>
          <p:cNvSpPr>
            <a:spLocks/>
          </p:cNvSpPr>
          <p:nvPr/>
        </p:nvSpPr>
        <p:spPr bwMode="auto">
          <a:xfrm>
            <a:off x="2351088" y="2349500"/>
            <a:ext cx="1008062" cy="1295400"/>
          </a:xfrm>
          <a:custGeom>
            <a:avLst/>
            <a:gdLst>
              <a:gd name="T0" fmla="*/ 2147483646 w 635"/>
              <a:gd name="T1" fmla="*/ 0 h 816"/>
              <a:gd name="T2" fmla="*/ 2147483646 w 635"/>
              <a:gd name="T3" fmla="*/ 2147483646 h 816"/>
              <a:gd name="T4" fmla="*/ 2147483646 w 635"/>
              <a:gd name="T5" fmla="*/ 2147483646 h 816"/>
              <a:gd name="T6" fmla="*/ 2147483646 w 635"/>
              <a:gd name="T7" fmla="*/ 2147483646 h 816"/>
              <a:gd name="T8" fmla="*/ 2147483646 w 635"/>
              <a:gd name="T9" fmla="*/ 2147483646 h 816"/>
              <a:gd name="T10" fmla="*/ 0 w 635"/>
              <a:gd name="T11" fmla="*/ 2147483646 h 81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35" h="816">
                <a:moveTo>
                  <a:pt x="635" y="0"/>
                </a:moveTo>
                <a:cubicBezTo>
                  <a:pt x="537" y="26"/>
                  <a:pt x="439" y="52"/>
                  <a:pt x="409" y="90"/>
                </a:cubicBezTo>
                <a:cubicBezTo>
                  <a:pt x="379" y="128"/>
                  <a:pt x="477" y="173"/>
                  <a:pt x="454" y="226"/>
                </a:cubicBezTo>
                <a:cubicBezTo>
                  <a:pt x="431" y="279"/>
                  <a:pt x="340" y="325"/>
                  <a:pt x="272" y="408"/>
                </a:cubicBezTo>
                <a:cubicBezTo>
                  <a:pt x="204" y="491"/>
                  <a:pt x="91" y="657"/>
                  <a:pt x="46" y="725"/>
                </a:cubicBezTo>
                <a:cubicBezTo>
                  <a:pt x="1" y="793"/>
                  <a:pt x="0" y="804"/>
                  <a:pt x="0" y="816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829" name="Freeform 19">
            <a:extLst>
              <a:ext uri="{FF2B5EF4-FFF2-40B4-BE49-F238E27FC236}">
                <a16:creationId xmlns:a16="http://schemas.microsoft.com/office/drawing/2014/main" id="{496D7AA4-0DAF-7C38-FE35-31113C87E28B}"/>
              </a:ext>
            </a:extLst>
          </p:cNvPr>
          <p:cNvSpPr>
            <a:spLocks/>
          </p:cNvSpPr>
          <p:nvPr/>
        </p:nvSpPr>
        <p:spPr bwMode="auto">
          <a:xfrm>
            <a:off x="3863976" y="2349500"/>
            <a:ext cx="576263" cy="444500"/>
          </a:xfrm>
          <a:custGeom>
            <a:avLst/>
            <a:gdLst>
              <a:gd name="T0" fmla="*/ 0 w 363"/>
              <a:gd name="T1" fmla="*/ 0 h 280"/>
              <a:gd name="T2" fmla="*/ 2147483646 w 363"/>
              <a:gd name="T3" fmla="*/ 2147483646 h 280"/>
              <a:gd name="T4" fmla="*/ 2147483646 w 363"/>
              <a:gd name="T5" fmla="*/ 2147483646 h 280"/>
              <a:gd name="T6" fmla="*/ 2147483646 w 363"/>
              <a:gd name="T7" fmla="*/ 2147483646 h 280"/>
              <a:gd name="T8" fmla="*/ 2147483646 w 363"/>
              <a:gd name="T9" fmla="*/ 2147483646 h 280"/>
              <a:gd name="T10" fmla="*/ 2147483646 w 363"/>
              <a:gd name="T11" fmla="*/ 2147483646 h 28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63" h="280">
                <a:moveTo>
                  <a:pt x="0" y="0"/>
                </a:moveTo>
                <a:cubicBezTo>
                  <a:pt x="11" y="49"/>
                  <a:pt x="22" y="99"/>
                  <a:pt x="45" y="136"/>
                </a:cubicBezTo>
                <a:cubicBezTo>
                  <a:pt x="68" y="173"/>
                  <a:pt x="106" y="211"/>
                  <a:pt x="136" y="226"/>
                </a:cubicBezTo>
                <a:cubicBezTo>
                  <a:pt x="166" y="241"/>
                  <a:pt x="204" y="218"/>
                  <a:pt x="227" y="226"/>
                </a:cubicBezTo>
                <a:cubicBezTo>
                  <a:pt x="250" y="234"/>
                  <a:pt x="249" y="264"/>
                  <a:pt x="272" y="272"/>
                </a:cubicBezTo>
                <a:cubicBezTo>
                  <a:pt x="295" y="280"/>
                  <a:pt x="340" y="272"/>
                  <a:pt x="363" y="272"/>
                </a:cubicBezTo>
              </a:path>
            </a:pathLst>
          </a:custGeom>
          <a:noFill/>
          <a:ln w="9525">
            <a:solidFill>
              <a:srgbClr val="FF00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AEA83436-A541-6A64-8D53-889485D285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nb-NO" altLang="nb-NO"/>
          </a:p>
        </p:txBody>
      </p:sp>
      <p:pic>
        <p:nvPicPr>
          <p:cNvPr id="6147" name="Content Placeholder 3">
            <a:extLst>
              <a:ext uri="{FF2B5EF4-FFF2-40B4-BE49-F238E27FC236}">
                <a16:creationId xmlns:a16="http://schemas.microsoft.com/office/drawing/2014/main" id="{73F23A1F-01A6-0456-9C3F-E51BFC99C948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70050" y="1"/>
            <a:ext cx="9105900" cy="6816725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7C9C964F-4E98-FB75-5C0A-A6EBC3EE251A}"/>
              </a:ext>
            </a:extLst>
          </p:cNvPr>
          <p:cNvSpPr/>
          <p:nvPr/>
        </p:nvSpPr>
        <p:spPr bwMode="auto">
          <a:xfrm>
            <a:off x="2135560" y="1824186"/>
            <a:ext cx="3384376" cy="316835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non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1" hangingPunct="1"/>
            <a:endParaRPr lang="en-US">
              <a:latin typeface="Arial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5BB94D-4368-EAD3-58FF-925D70EA4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1738817"/>
            <a:ext cx="3592440" cy="327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Line 4">
            <a:extLst>
              <a:ext uri="{FF2B5EF4-FFF2-40B4-BE49-F238E27FC236}">
                <a16:creationId xmlns:a16="http://schemas.microsoft.com/office/drawing/2014/main" id="{E74B0A14-1258-57B6-58DA-5F5B5108329E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3" y="2493964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7" name="Line 5">
            <a:extLst>
              <a:ext uri="{FF2B5EF4-FFF2-40B4-BE49-F238E27FC236}">
                <a16:creationId xmlns:a16="http://schemas.microsoft.com/office/drawing/2014/main" id="{231A8F29-FCD2-7472-10E3-0BDFF1A9CA62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4" y="3646488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8" name="Line 6">
            <a:extLst>
              <a:ext uri="{FF2B5EF4-FFF2-40B4-BE49-F238E27FC236}">
                <a16:creationId xmlns:a16="http://schemas.microsoft.com/office/drawing/2014/main" id="{CA34E3CF-8B1D-C8A5-6582-44F11E3D2D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3738" y="2493964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69" name="Line 7">
            <a:extLst>
              <a:ext uri="{FF2B5EF4-FFF2-40B4-BE49-F238E27FC236}">
                <a16:creationId xmlns:a16="http://schemas.microsoft.com/office/drawing/2014/main" id="{47883C55-FBBB-C545-A4BC-E4487993F3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3" y="27098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0" name="Line 8">
            <a:extLst>
              <a:ext uri="{FF2B5EF4-FFF2-40B4-BE49-F238E27FC236}">
                <a16:creationId xmlns:a16="http://schemas.microsoft.com/office/drawing/2014/main" id="{B1B351A8-F814-528B-EC53-4438BB1CC7AE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4" y="2709863"/>
            <a:ext cx="936625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1" name="Line 9">
            <a:extLst>
              <a:ext uri="{FF2B5EF4-FFF2-40B4-BE49-F238E27FC236}">
                <a16:creationId xmlns:a16="http://schemas.microsoft.com/office/drawing/2014/main" id="{77E9E75C-C48D-1075-8126-7EE20732FF7A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3738" y="2565400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2" name="Line 10">
            <a:extLst>
              <a:ext uri="{FF2B5EF4-FFF2-40B4-BE49-F238E27FC236}">
                <a16:creationId xmlns:a16="http://schemas.microsoft.com/office/drawing/2014/main" id="{B6A374BA-1ECA-5AFE-0882-7060F0C4D0A4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8200" y="2565401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3" name="Line 11">
            <a:extLst>
              <a:ext uri="{FF2B5EF4-FFF2-40B4-BE49-F238E27FC236}">
                <a16:creationId xmlns:a16="http://schemas.microsoft.com/office/drawing/2014/main" id="{271068FA-E9CF-24AE-12FB-C582A6D96B36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3738" y="3573463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4" name="Line 12">
            <a:extLst>
              <a:ext uri="{FF2B5EF4-FFF2-40B4-BE49-F238E27FC236}">
                <a16:creationId xmlns:a16="http://schemas.microsoft.com/office/drawing/2014/main" id="{2069AAE7-E3CA-6719-BAA9-6B11C5D006F8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8201" y="2854325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5" name="Text Box 14">
            <a:extLst>
              <a:ext uri="{FF2B5EF4-FFF2-40B4-BE49-F238E27FC236}">
                <a16:creationId xmlns:a16="http://schemas.microsoft.com/office/drawing/2014/main" id="{80A7E58E-CA41-F4EB-B679-2674729E2D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7725" y="2493963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</a:p>
        </p:txBody>
      </p:sp>
      <p:sp>
        <p:nvSpPr>
          <p:cNvPr id="36876" name="Line 17">
            <a:extLst>
              <a:ext uri="{FF2B5EF4-FFF2-40B4-BE49-F238E27FC236}">
                <a16:creationId xmlns:a16="http://schemas.microsoft.com/office/drawing/2014/main" id="{8B930E0B-E394-F0DC-2D3E-78B563FB5EF0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2539" y="2422525"/>
            <a:ext cx="12604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7" name="Line 18">
            <a:extLst>
              <a:ext uri="{FF2B5EF4-FFF2-40B4-BE49-F238E27FC236}">
                <a16:creationId xmlns:a16="http://schemas.microsoft.com/office/drawing/2014/main" id="{1D477658-3263-4ACB-6ED6-A45CE9DEF389}"/>
              </a:ext>
            </a:extLst>
          </p:cNvPr>
          <p:cNvSpPr>
            <a:spLocks noChangeShapeType="1"/>
          </p:cNvSpPr>
          <p:nvPr/>
        </p:nvSpPr>
        <p:spPr bwMode="auto">
          <a:xfrm>
            <a:off x="5053013" y="2422526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78" name="Text Box 19">
            <a:extLst>
              <a:ext uri="{FF2B5EF4-FFF2-40B4-BE49-F238E27FC236}">
                <a16:creationId xmlns:a16="http://schemas.microsoft.com/office/drawing/2014/main" id="{35DFC0B0-17A8-CDCF-77CA-CAF228DD15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19513" y="1911351"/>
            <a:ext cx="920750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Inflow (u)</a:t>
            </a:r>
          </a:p>
        </p:txBody>
      </p:sp>
      <p:sp>
        <p:nvSpPr>
          <p:cNvPr id="36879" name="Line 20">
            <a:extLst>
              <a:ext uri="{FF2B5EF4-FFF2-40B4-BE49-F238E27FC236}">
                <a16:creationId xmlns:a16="http://schemas.microsoft.com/office/drawing/2014/main" id="{CEF55628-A595-920D-E64E-F91AFF8D78B1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4813" y="350202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80" name="Line 21">
            <a:extLst>
              <a:ext uri="{FF2B5EF4-FFF2-40B4-BE49-F238E27FC236}">
                <a16:creationId xmlns:a16="http://schemas.microsoft.com/office/drawing/2014/main" id="{C325E6AA-3EA0-C7DB-0048-352A07CD488B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4813" y="4149725"/>
            <a:ext cx="1657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6881" name="Text Box 22">
            <a:extLst>
              <a:ext uri="{FF2B5EF4-FFF2-40B4-BE49-F238E27FC236}">
                <a16:creationId xmlns:a16="http://schemas.microsoft.com/office/drawing/2014/main" id="{452AC115-1C05-9F72-9AF1-2DE1A59EBB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1" y="4276726"/>
            <a:ext cx="105886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Outflow (d)</a:t>
            </a:r>
          </a:p>
        </p:txBody>
      </p:sp>
      <p:sp>
        <p:nvSpPr>
          <p:cNvPr id="36882" name="AutoShape 23">
            <a:extLst>
              <a:ext uri="{FF2B5EF4-FFF2-40B4-BE49-F238E27FC236}">
                <a16:creationId xmlns:a16="http://schemas.microsoft.com/office/drawing/2014/main" id="{387DFD08-6BFA-E71D-4A31-95604F2D2DA0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4008438" y="2214563"/>
            <a:ext cx="215900" cy="371475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38935" name="Text Box 61">
            <a:extLst>
              <a:ext uri="{FF2B5EF4-FFF2-40B4-BE49-F238E27FC236}">
                <a16:creationId xmlns:a16="http://schemas.microsoft.com/office/drawing/2014/main" id="{BC69DAFA-F705-CEC7-8967-AEA453886D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4513" y="5021264"/>
            <a:ext cx="39179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</a:rPr>
              <a:t>INPUT (u, MV): INFLOW </a:t>
            </a:r>
            <a:endParaRPr lang="nb-NO" altLang="nb-NO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OUTPUT (y, CV): LEVEL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DISTURBANCE (d, DV): OUTFLOW</a:t>
            </a:r>
            <a:endParaRPr lang="en-US" altLang="nb-NO" sz="18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363D1A0-A559-FB87-2198-7577B7A5C1DA}"/>
              </a:ext>
            </a:extLst>
          </p:cNvPr>
          <p:cNvGrpSpPr>
            <a:grpSpLocks/>
          </p:cNvGrpSpPr>
          <p:nvPr/>
        </p:nvGrpSpPr>
        <p:grpSpPr bwMode="auto">
          <a:xfrm>
            <a:off x="4148139" y="2179639"/>
            <a:ext cx="2817661" cy="1609725"/>
            <a:chOff x="2624138" y="2190652"/>
            <a:chExt cx="2817661" cy="1190723"/>
          </a:xfrm>
        </p:grpSpPr>
        <p:sp>
          <p:nvSpPr>
            <p:cNvPr id="36887" name="Oval 13">
              <a:extLst>
                <a:ext uri="{FF2B5EF4-FFF2-40B4-BE49-F238E27FC236}">
                  <a16:creationId xmlns:a16="http://schemas.microsoft.com/office/drawing/2014/main" id="{7BB54C1B-B6AE-D922-5927-A2115D5FD3B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9801" y="2560343"/>
              <a:ext cx="504825" cy="335754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LC</a:t>
              </a:r>
            </a:p>
          </p:txBody>
        </p:sp>
        <p:sp>
          <p:nvSpPr>
            <p:cNvPr id="36888" name="Line 15">
              <a:extLst>
                <a:ext uri="{FF2B5EF4-FFF2-40B4-BE49-F238E27FC236}">
                  <a16:creationId xmlns:a16="http://schemas.microsoft.com/office/drawing/2014/main" id="{4D8005CC-E410-C53C-D3D8-6FA00053ABA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0463" y="2190652"/>
              <a:ext cx="0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89" name="Text Box 16">
              <a:extLst>
                <a:ext uri="{FF2B5EF4-FFF2-40B4-BE49-F238E27FC236}">
                  <a16:creationId xmlns:a16="http://schemas.microsoft.com/office/drawing/2014/main" id="{ABBADDF4-2215-3386-C2A2-FA05A23083F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13477" y="2224088"/>
              <a:ext cx="428322" cy="2731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H</a:t>
              </a:r>
              <a:r>
                <a:rPr lang="en-US" altLang="nb-NO" sz="1800" baseline="-25000"/>
                <a:t>s</a:t>
              </a:r>
            </a:p>
          </p:txBody>
        </p:sp>
        <p:sp>
          <p:nvSpPr>
            <p:cNvPr id="36890" name="Line 24">
              <a:extLst>
                <a:ext uri="{FF2B5EF4-FFF2-40B4-BE49-F238E27FC236}">
                  <a16:creationId xmlns:a16="http://schemas.microsoft.com/office/drawing/2014/main" id="{1DB40C49-776B-31B5-E53F-FCDD6E06992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24138" y="3338513"/>
              <a:ext cx="2390775" cy="63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1" name="Line 15">
              <a:extLst>
                <a:ext uri="{FF2B5EF4-FFF2-40B4-BE49-F238E27FC236}">
                  <a16:creationId xmlns:a16="http://schemas.microsoft.com/office/drawing/2014/main" id="{F1D75135-EC76-B2F5-DD89-FE65504824F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0463" y="2896097"/>
              <a:ext cx="0" cy="4852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6892" name="Line 15">
              <a:extLst>
                <a:ext uri="{FF2B5EF4-FFF2-40B4-BE49-F238E27FC236}">
                  <a16:creationId xmlns:a16="http://schemas.microsoft.com/office/drawing/2014/main" id="{676F3930-5B91-21FE-51BC-80C8D4A41B7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2624138" y="2384425"/>
              <a:ext cx="7937" cy="8969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6885" name="TextBox 27">
            <a:extLst>
              <a:ext uri="{FF2B5EF4-FFF2-40B4-BE49-F238E27FC236}">
                <a16:creationId xmlns:a16="http://schemas.microsoft.com/office/drawing/2014/main" id="{3E3181C4-C2F0-C1B8-5787-CBA980729C2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7764" y="4603751"/>
            <a:ext cx="69992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CLASSIFICATION OF VARIABLES FOR CONTROL (MV, CV, DV):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sp>
        <p:nvSpPr>
          <p:cNvPr id="36886" name="Text Box 62">
            <a:extLst>
              <a:ext uri="{FF2B5EF4-FFF2-40B4-BE49-F238E27FC236}">
                <a16:creationId xmlns:a16="http://schemas.microsoft.com/office/drawing/2014/main" id="{33E1502B-50AA-EBCA-FFEC-CA7DDB2FB82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0039" y="433388"/>
            <a:ext cx="6175375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/>
              <a:t>Example flowsheet: Level control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/>
              <a:t> </a:t>
            </a:r>
            <a:r>
              <a:rPr lang="nb-NO" altLang="nb-NO" sz="2000"/>
              <a:t>(with given outflow)</a:t>
            </a:r>
            <a:endParaRPr lang="en-US" altLang="nb-NO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3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Line 4">
            <a:extLst>
              <a:ext uri="{FF2B5EF4-FFF2-40B4-BE49-F238E27FC236}">
                <a16:creationId xmlns:a16="http://schemas.microsoft.com/office/drawing/2014/main" id="{04F83CE1-95D3-283F-99BF-8D684E06B428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3" y="2493964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5" name="Line 5">
            <a:extLst>
              <a:ext uri="{FF2B5EF4-FFF2-40B4-BE49-F238E27FC236}">
                <a16:creationId xmlns:a16="http://schemas.microsoft.com/office/drawing/2014/main" id="{4CA595BF-9B38-7052-1282-CE68AFA04E63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4" y="3646488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6" name="Line 6">
            <a:extLst>
              <a:ext uri="{FF2B5EF4-FFF2-40B4-BE49-F238E27FC236}">
                <a16:creationId xmlns:a16="http://schemas.microsoft.com/office/drawing/2014/main" id="{2465056B-3E8A-7DB2-38E1-850F92FF4A53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3738" y="2493964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7" name="Line 7">
            <a:extLst>
              <a:ext uri="{FF2B5EF4-FFF2-40B4-BE49-F238E27FC236}">
                <a16:creationId xmlns:a16="http://schemas.microsoft.com/office/drawing/2014/main" id="{6948F10C-8F33-6F71-AB22-3B951592B579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3" y="2709863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8" name="Line 8">
            <a:extLst>
              <a:ext uri="{FF2B5EF4-FFF2-40B4-BE49-F238E27FC236}">
                <a16:creationId xmlns:a16="http://schemas.microsoft.com/office/drawing/2014/main" id="{5124C1A4-421B-AD2A-12EF-3F91156D5945}"/>
              </a:ext>
            </a:extLst>
          </p:cNvPr>
          <p:cNvSpPr>
            <a:spLocks noChangeShapeType="1"/>
          </p:cNvSpPr>
          <p:nvPr/>
        </p:nvSpPr>
        <p:spPr bwMode="auto">
          <a:xfrm>
            <a:off x="4837114" y="2709863"/>
            <a:ext cx="936625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19" name="Line 9">
            <a:extLst>
              <a:ext uri="{FF2B5EF4-FFF2-40B4-BE49-F238E27FC236}">
                <a16:creationId xmlns:a16="http://schemas.microsoft.com/office/drawing/2014/main" id="{C39A995F-438E-9C6B-AE51-1F332E0E6D24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3738" y="2565400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0" name="Line 10">
            <a:extLst>
              <a:ext uri="{FF2B5EF4-FFF2-40B4-BE49-F238E27FC236}">
                <a16:creationId xmlns:a16="http://schemas.microsoft.com/office/drawing/2014/main" id="{D6F4B01B-8E5C-B60D-B085-201E9E880346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8200" y="2565401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1" name="Line 11">
            <a:extLst>
              <a:ext uri="{FF2B5EF4-FFF2-40B4-BE49-F238E27FC236}">
                <a16:creationId xmlns:a16="http://schemas.microsoft.com/office/drawing/2014/main" id="{E8F40245-6536-4B5E-51A0-172E0E65DB7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73738" y="3573463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2" name="Line 12">
            <a:extLst>
              <a:ext uri="{FF2B5EF4-FFF2-40B4-BE49-F238E27FC236}">
                <a16:creationId xmlns:a16="http://schemas.microsoft.com/office/drawing/2014/main" id="{47E92E2F-7AC5-FF9F-7780-726B70B701A4}"/>
              </a:ext>
            </a:extLst>
          </p:cNvPr>
          <p:cNvSpPr>
            <a:spLocks noChangeShapeType="1"/>
          </p:cNvSpPr>
          <p:nvPr/>
        </p:nvSpPr>
        <p:spPr bwMode="auto">
          <a:xfrm>
            <a:off x="5918201" y="2854325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1" name="Oval 13">
            <a:extLst>
              <a:ext uri="{FF2B5EF4-FFF2-40B4-BE49-F238E27FC236}">
                <a16:creationId xmlns:a16="http://schemas.microsoft.com/office/drawing/2014/main" id="{2352FA14-9FFA-B493-0657-9E7F62FD4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76976" y="2636839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LC</a:t>
            </a:r>
          </a:p>
        </p:txBody>
      </p:sp>
      <p:sp>
        <p:nvSpPr>
          <p:cNvPr id="38924" name="Text Box 14">
            <a:extLst>
              <a:ext uri="{FF2B5EF4-FFF2-40B4-BE49-F238E27FC236}">
                <a16:creationId xmlns:a16="http://schemas.microsoft.com/office/drawing/2014/main" id="{9C9B5314-7953-13B1-C3E7-D81F059BD2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7725" y="2493963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</a:p>
        </p:txBody>
      </p:sp>
      <p:sp>
        <p:nvSpPr>
          <p:cNvPr id="40973" name="Line 15">
            <a:extLst>
              <a:ext uri="{FF2B5EF4-FFF2-40B4-BE49-F238E27FC236}">
                <a16:creationId xmlns:a16="http://schemas.microsoft.com/office/drawing/2014/main" id="{EEE055AF-8FB2-CDAB-B782-85D408E740B1}"/>
              </a:ext>
            </a:extLst>
          </p:cNvPr>
          <p:cNvSpPr>
            <a:spLocks noChangeShapeType="1"/>
          </p:cNvSpPr>
          <p:nvPr/>
        </p:nvSpPr>
        <p:spPr bwMode="auto">
          <a:xfrm>
            <a:off x="6494463" y="2278063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4" name="Text Box 16">
            <a:extLst>
              <a:ext uri="{FF2B5EF4-FFF2-40B4-BE49-F238E27FC236}">
                <a16:creationId xmlns:a16="http://schemas.microsoft.com/office/drawing/2014/main" id="{CF8A0A5C-645B-4CB8-D7F2-BCB16D6953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0813" y="2225676"/>
            <a:ext cx="42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  <a:r>
              <a:rPr lang="en-US" altLang="nb-NO" sz="1800" baseline="-25000"/>
              <a:t>s</a:t>
            </a:r>
          </a:p>
        </p:txBody>
      </p:sp>
      <p:sp>
        <p:nvSpPr>
          <p:cNvPr id="38927" name="Line 17">
            <a:extLst>
              <a:ext uri="{FF2B5EF4-FFF2-40B4-BE49-F238E27FC236}">
                <a16:creationId xmlns:a16="http://schemas.microsoft.com/office/drawing/2014/main" id="{6718F645-8930-71EB-5C8F-D8F184BB04AE}"/>
              </a:ext>
            </a:extLst>
          </p:cNvPr>
          <p:cNvSpPr>
            <a:spLocks noChangeShapeType="1"/>
          </p:cNvSpPr>
          <p:nvPr/>
        </p:nvSpPr>
        <p:spPr bwMode="auto">
          <a:xfrm>
            <a:off x="4405313" y="2422525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8" name="Line 18">
            <a:extLst>
              <a:ext uri="{FF2B5EF4-FFF2-40B4-BE49-F238E27FC236}">
                <a16:creationId xmlns:a16="http://schemas.microsoft.com/office/drawing/2014/main" id="{BE8ACC6D-DE02-5092-9DF1-CD34C6D4D4BC}"/>
              </a:ext>
            </a:extLst>
          </p:cNvPr>
          <p:cNvSpPr>
            <a:spLocks noChangeShapeType="1"/>
          </p:cNvSpPr>
          <p:nvPr/>
        </p:nvSpPr>
        <p:spPr bwMode="auto">
          <a:xfrm>
            <a:off x="5053013" y="2422526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29" name="Text Box 19">
            <a:extLst>
              <a:ext uri="{FF2B5EF4-FFF2-40B4-BE49-F238E27FC236}">
                <a16:creationId xmlns:a16="http://schemas.microsoft.com/office/drawing/2014/main" id="{B7037938-01FE-0E4F-4101-8FFA6A4B76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3838" y="2133601"/>
            <a:ext cx="919162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Inflow (d)</a:t>
            </a:r>
          </a:p>
        </p:txBody>
      </p:sp>
      <p:sp>
        <p:nvSpPr>
          <p:cNvPr id="38930" name="Line 20">
            <a:extLst>
              <a:ext uri="{FF2B5EF4-FFF2-40B4-BE49-F238E27FC236}">
                <a16:creationId xmlns:a16="http://schemas.microsoft.com/office/drawing/2014/main" id="{41C833C2-19C4-FF8B-53B8-7B6EC5348A49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4813" y="3502025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31" name="Line 21">
            <a:extLst>
              <a:ext uri="{FF2B5EF4-FFF2-40B4-BE49-F238E27FC236}">
                <a16:creationId xmlns:a16="http://schemas.microsoft.com/office/drawing/2014/main" id="{2EA0C9E5-646A-8288-205E-E7C7ED290F74}"/>
              </a:ext>
            </a:extLst>
          </p:cNvPr>
          <p:cNvSpPr>
            <a:spLocks noChangeShapeType="1"/>
          </p:cNvSpPr>
          <p:nvPr/>
        </p:nvSpPr>
        <p:spPr bwMode="auto">
          <a:xfrm>
            <a:off x="5484813" y="4149725"/>
            <a:ext cx="1657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8932" name="Text Box 22">
            <a:extLst>
              <a:ext uri="{FF2B5EF4-FFF2-40B4-BE49-F238E27FC236}">
                <a16:creationId xmlns:a16="http://schemas.microsoft.com/office/drawing/2014/main" id="{D66A2B5D-4B9F-77B8-8EE2-7D82B77C4D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19801" y="4276726"/>
            <a:ext cx="105886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Outflow (u)</a:t>
            </a:r>
          </a:p>
        </p:txBody>
      </p:sp>
      <p:sp>
        <p:nvSpPr>
          <p:cNvPr id="38933" name="AutoShape 23">
            <a:extLst>
              <a:ext uri="{FF2B5EF4-FFF2-40B4-BE49-F238E27FC236}">
                <a16:creationId xmlns:a16="http://schemas.microsoft.com/office/drawing/2014/main" id="{7EC072DC-0B3E-81DA-FB24-FE5C271A17A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419851" y="3957638"/>
            <a:ext cx="215900" cy="371475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40982" name="Line 24">
            <a:extLst>
              <a:ext uri="{FF2B5EF4-FFF2-40B4-BE49-F238E27FC236}">
                <a16:creationId xmlns:a16="http://schemas.microsoft.com/office/drawing/2014/main" id="{F04A8456-83B0-3156-4344-CE5EE6C307F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527800" y="3141663"/>
            <a:ext cx="19050" cy="10080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263" name="Text Box 61">
            <a:extLst>
              <a:ext uri="{FF2B5EF4-FFF2-40B4-BE49-F238E27FC236}">
                <a16:creationId xmlns:a16="http://schemas.microsoft.com/office/drawing/2014/main" id="{2152C9AD-C2B3-E379-3790-985742F8D7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51339" y="5014914"/>
            <a:ext cx="4860925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</a:rPr>
              <a:t>INPUT (u, MV): OUTFLOW </a:t>
            </a:r>
            <a:r>
              <a:rPr lang="nb-NO" altLang="nb-NO" sz="1800"/>
              <a:t>(Input for control!)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OUTPUT (y, CV): LEVEL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DISTURBANCE (d, DV): INFLOW</a:t>
            </a:r>
            <a:endParaRPr lang="en-US" altLang="nb-NO" sz="180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D2EF948-AEDE-EE49-BC8F-C171926541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7764" y="4603751"/>
            <a:ext cx="69992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CLASSIFICATION OF VARIABLES FOR CONTROL (MV, CV, DV):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sp>
        <p:nvSpPr>
          <p:cNvPr id="38937" name="Text Box 62">
            <a:extLst>
              <a:ext uri="{FF2B5EF4-FFF2-40B4-BE49-F238E27FC236}">
                <a16:creationId xmlns:a16="http://schemas.microsoft.com/office/drawing/2014/main" id="{1F36B9DF-D36B-FCD4-E515-B61FECD5DD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94000" y="433388"/>
            <a:ext cx="6267450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/>
              <a:t>Level control when inflow is given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/>
              <a:t> (more common)</a:t>
            </a:r>
            <a:endParaRPr lang="en-US" altLang="nb-NO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71" grpId="0" animBg="1"/>
      <p:bldP spid="4097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>
            <a:extLst>
              <a:ext uri="{FF2B5EF4-FFF2-40B4-BE49-F238E27FC236}">
                <a16:creationId xmlns:a16="http://schemas.microsoft.com/office/drawing/2014/main" id="{9B2DCC5A-3488-1658-4D6C-D181CDBAC8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/>
              <a:t>Example: Evaporator with heating</a:t>
            </a:r>
          </a:p>
        </p:txBody>
      </p:sp>
      <p:sp>
        <p:nvSpPr>
          <p:cNvPr id="40963" name="Line 4">
            <a:extLst>
              <a:ext uri="{FF2B5EF4-FFF2-40B4-BE49-F238E27FC236}">
                <a16:creationId xmlns:a16="http://schemas.microsoft.com/office/drawing/2014/main" id="{C6E4E674-CF56-D8C2-3A14-D710D8691B30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8" y="22764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4" name="Line 5">
            <a:extLst>
              <a:ext uri="{FF2B5EF4-FFF2-40B4-BE49-F238E27FC236}">
                <a16:creationId xmlns:a16="http://schemas.microsoft.com/office/drawing/2014/main" id="{3F46659B-63E3-4041-72FA-27EC4D922B5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9" y="3357563"/>
            <a:ext cx="24479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5" name="Line 9">
            <a:extLst>
              <a:ext uri="{FF2B5EF4-FFF2-40B4-BE49-F238E27FC236}">
                <a16:creationId xmlns:a16="http://schemas.microsoft.com/office/drawing/2014/main" id="{F3BB3BA0-6962-3D81-2391-C4D705F0456F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3" y="22764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6" name="Line 11">
            <a:extLst>
              <a:ext uri="{FF2B5EF4-FFF2-40B4-BE49-F238E27FC236}">
                <a16:creationId xmlns:a16="http://schemas.microsoft.com/office/drawing/2014/main" id="{9AC209D6-F110-F2CE-C75C-BC73F3CE3DD0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9" y="2492375"/>
            <a:ext cx="2447925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7" name="Line 12">
            <a:extLst>
              <a:ext uri="{FF2B5EF4-FFF2-40B4-BE49-F238E27FC236}">
                <a16:creationId xmlns:a16="http://schemas.microsoft.com/office/drawing/2014/main" id="{D87C4AF6-03DF-F3AE-1842-8EF375565BA4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2538" y="1916113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8" name="Line 13">
            <a:extLst>
              <a:ext uri="{FF2B5EF4-FFF2-40B4-BE49-F238E27FC236}">
                <a16:creationId xmlns:a16="http://schemas.microsoft.com/office/drawing/2014/main" id="{A78FD5C5-37D5-4226-C6BE-694548EDF643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2038" y="1916114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69" name="Line 14">
            <a:extLst>
              <a:ext uri="{FF2B5EF4-FFF2-40B4-BE49-F238E27FC236}">
                <a16:creationId xmlns:a16="http://schemas.microsoft.com/office/drawing/2014/main" id="{22194618-A2A4-751B-0DA7-4E0BB7BEDF8F}"/>
              </a:ext>
            </a:extLst>
          </p:cNvPr>
          <p:cNvSpPr>
            <a:spLocks noChangeShapeType="1"/>
          </p:cNvSpPr>
          <p:nvPr/>
        </p:nvSpPr>
        <p:spPr bwMode="auto">
          <a:xfrm>
            <a:off x="6672263" y="3213101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0" name="Line 15">
            <a:extLst>
              <a:ext uri="{FF2B5EF4-FFF2-40B4-BE49-F238E27FC236}">
                <a16:creationId xmlns:a16="http://schemas.microsoft.com/office/drawing/2014/main" id="{F367F999-AF68-EB8E-21C5-EDB5548A10EA}"/>
              </a:ext>
            </a:extLst>
          </p:cNvPr>
          <p:cNvSpPr>
            <a:spLocks noChangeShapeType="1"/>
          </p:cNvSpPr>
          <p:nvPr/>
        </p:nvSpPr>
        <p:spPr bwMode="auto">
          <a:xfrm>
            <a:off x="6672263" y="3573463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71" name="AutoShape 16">
            <a:extLst>
              <a:ext uri="{FF2B5EF4-FFF2-40B4-BE49-F238E27FC236}">
                <a16:creationId xmlns:a16="http://schemas.microsoft.com/office/drawing/2014/main" id="{FEBE8D61-F551-A4C7-47D1-7EC304B442DE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547769" y="3439319"/>
            <a:ext cx="325438" cy="228600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grpSp>
        <p:nvGrpSpPr>
          <p:cNvPr id="40972" name="Group 20">
            <a:extLst>
              <a:ext uri="{FF2B5EF4-FFF2-40B4-BE49-F238E27FC236}">
                <a16:creationId xmlns:a16="http://schemas.microsoft.com/office/drawing/2014/main" id="{9FE13291-4643-4B12-69A1-5678C02A7E4E}"/>
              </a:ext>
            </a:extLst>
          </p:cNvPr>
          <p:cNvGrpSpPr>
            <a:grpSpLocks/>
          </p:cNvGrpSpPr>
          <p:nvPr/>
        </p:nvGrpSpPr>
        <p:grpSpPr bwMode="auto">
          <a:xfrm>
            <a:off x="6154739" y="1989138"/>
            <a:ext cx="301625" cy="360362"/>
            <a:chOff x="2781" y="890"/>
            <a:chExt cx="334" cy="635"/>
          </a:xfrm>
        </p:grpSpPr>
        <p:sp>
          <p:nvSpPr>
            <p:cNvPr id="41024" name="Freeform 17">
              <a:extLst>
                <a:ext uri="{FF2B5EF4-FFF2-40B4-BE49-F238E27FC236}">
                  <a16:creationId xmlns:a16="http://schemas.microsoft.com/office/drawing/2014/main" id="{1A0742ED-83B1-D915-590A-FE4D22D14932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" y="890"/>
              <a:ext cx="144" cy="635"/>
            </a:xfrm>
            <a:custGeom>
              <a:avLst/>
              <a:gdLst>
                <a:gd name="T0" fmla="*/ 99 w 144"/>
                <a:gd name="T1" fmla="*/ 635 h 635"/>
                <a:gd name="T2" fmla="*/ 144 w 144"/>
                <a:gd name="T3" fmla="*/ 499 h 635"/>
                <a:gd name="T4" fmla="*/ 99 w 144"/>
                <a:gd name="T5" fmla="*/ 408 h 635"/>
                <a:gd name="T6" fmla="*/ 54 w 144"/>
                <a:gd name="T7" fmla="*/ 363 h 635"/>
                <a:gd name="T8" fmla="*/ 8 w 144"/>
                <a:gd name="T9" fmla="*/ 317 h 635"/>
                <a:gd name="T10" fmla="*/ 8 w 144"/>
                <a:gd name="T11" fmla="*/ 272 h 635"/>
                <a:gd name="T12" fmla="*/ 8 w 144"/>
                <a:gd name="T13" fmla="*/ 227 h 635"/>
                <a:gd name="T14" fmla="*/ 8 w 144"/>
                <a:gd name="T15" fmla="*/ 181 h 635"/>
                <a:gd name="T16" fmla="*/ 54 w 144"/>
                <a:gd name="T17" fmla="*/ 136 h 635"/>
                <a:gd name="T18" fmla="*/ 54 w 144"/>
                <a:gd name="T19" fmla="*/ 91 h 635"/>
                <a:gd name="T20" fmla="*/ 99 w 144"/>
                <a:gd name="T21" fmla="*/ 45 h 635"/>
                <a:gd name="T22" fmla="*/ 99 w 144"/>
                <a:gd name="T23" fmla="*/ 0 h 6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" h="635">
                  <a:moveTo>
                    <a:pt x="99" y="635"/>
                  </a:moveTo>
                  <a:cubicBezTo>
                    <a:pt x="121" y="586"/>
                    <a:pt x="144" y="537"/>
                    <a:pt x="144" y="499"/>
                  </a:cubicBezTo>
                  <a:cubicBezTo>
                    <a:pt x="144" y="461"/>
                    <a:pt x="114" y="431"/>
                    <a:pt x="99" y="408"/>
                  </a:cubicBezTo>
                  <a:cubicBezTo>
                    <a:pt x="84" y="385"/>
                    <a:pt x="69" y="378"/>
                    <a:pt x="54" y="363"/>
                  </a:cubicBezTo>
                  <a:cubicBezTo>
                    <a:pt x="39" y="348"/>
                    <a:pt x="16" y="332"/>
                    <a:pt x="8" y="317"/>
                  </a:cubicBezTo>
                  <a:cubicBezTo>
                    <a:pt x="0" y="302"/>
                    <a:pt x="8" y="287"/>
                    <a:pt x="8" y="272"/>
                  </a:cubicBezTo>
                  <a:cubicBezTo>
                    <a:pt x="8" y="257"/>
                    <a:pt x="8" y="242"/>
                    <a:pt x="8" y="227"/>
                  </a:cubicBezTo>
                  <a:cubicBezTo>
                    <a:pt x="8" y="212"/>
                    <a:pt x="0" y="196"/>
                    <a:pt x="8" y="181"/>
                  </a:cubicBezTo>
                  <a:cubicBezTo>
                    <a:pt x="16" y="166"/>
                    <a:pt x="46" y="151"/>
                    <a:pt x="54" y="136"/>
                  </a:cubicBezTo>
                  <a:cubicBezTo>
                    <a:pt x="62" y="121"/>
                    <a:pt x="47" y="106"/>
                    <a:pt x="54" y="91"/>
                  </a:cubicBezTo>
                  <a:cubicBezTo>
                    <a:pt x="61" y="76"/>
                    <a:pt x="92" y="60"/>
                    <a:pt x="99" y="45"/>
                  </a:cubicBezTo>
                  <a:cubicBezTo>
                    <a:pt x="106" y="30"/>
                    <a:pt x="99" y="7"/>
                    <a:pt x="99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25" name="Freeform 18">
              <a:extLst>
                <a:ext uri="{FF2B5EF4-FFF2-40B4-BE49-F238E27FC236}">
                  <a16:creationId xmlns:a16="http://schemas.microsoft.com/office/drawing/2014/main" id="{3EB225EF-5A14-68D6-986E-D3997E7D26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" y="890"/>
              <a:ext cx="144" cy="635"/>
            </a:xfrm>
            <a:custGeom>
              <a:avLst/>
              <a:gdLst>
                <a:gd name="T0" fmla="*/ 99 w 144"/>
                <a:gd name="T1" fmla="*/ 635 h 635"/>
                <a:gd name="T2" fmla="*/ 144 w 144"/>
                <a:gd name="T3" fmla="*/ 499 h 635"/>
                <a:gd name="T4" fmla="*/ 99 w 144"/>
                <a:gd name="T5" fmla="*/ 408 h 635"/>
                <a:gd name="T6" fmla="*/ 54 w 144"/>
                <a:gd name="T7" fmla="*/ 363 h 635"/>
                <a:gd name="T8" fmla="*/ 8 w 144"/>
                <a:gd name="T9" fmla="*/ 317 h 635"/>
                <a:gd name="T10" fmla="*/ 8 w 144"/>
                <a:gd name="T11" fmla="*/ 272 h 635"/>
                <a:gd name="T12" fmla="*/ 8 w 144"/>
                <a:gd name="T13" fmla="*/ 227 h 635"/>
                <a:gd name="T14" fmla="*/ 8 w 144"/>
                <a:gd name="T15" fmla="*/ 181 h 635"/>
                <a:gd name="T16" fmla="*/ 54 w 144"/>
                <a:gd name="T17" fmla="*/ 136 h 635"/>
                <a:gd name="T18" fmla="*/ 54 w 144"/>
                <a:gd name="T19" fmla="*/ 91 h 635"/>
                <a:gd name="T20" fmla="*/ 99 w 144"/>
                <a:gd name="T21" fmla="*/ 45 h 635"/>
                <a:gd name="T22" fmla="*/ 99 w 144"/>
                <a:gd name="T23" fmla="*/ 0 h 6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" h="635">
                  <a:moveTo>
                    <a:pt x="99" y="635"/>
                  </a:moveTo>
                  <a:cubicBezTo>
                    <a:pt x="121" y="586"/>
                    <a:pt x="144" y="537"/>
                    <a:pt x="144" y="499"/>
                  </a:cubicBezTo>
                  <a:cubicBezTo>
                    <a:pt x="144" y="461"/>
                    <a:pt x="114" y="431"/>
                    <a:pt x="99" y="408"/>
                  </a:cubicBezTo>
                  <a:cubicBezTo>
                    <a:pt x="84" y="385"/>
                    <a:pt x="69" y="378"/>
                    <a:pt x="54" y="363"/>
                  </a:cubicBezTo>
                  <a:cubicBezTo>
                    <a:pt x="39" y="348"/>
                    <a:pt x="16" y="332"/>
                    <a:pt x="8" y="317"/>
                  </a:cubicBezTo>
                  <a:cubicBezTo>
                    <a:pt x="0" y="302"/>
                    <a:pt x="8" y="287"/>
                    <a:pt x="8" y="272"/>
                  </a:cubicBezTo>
                  <a:cubicBezTo>
                    <a:pt x="8" y="257"/>
                    <a:pt x="8" y="242"/>
                    <a:pt x="8" y="227"/>
                  </a:cubicBezTo>
                  <a:cubicBezTo>
                    <a:pt x="8" y="212"/>
                    <a:pt x="0" y="196"/>
                    <a:pt x="8" y="181"/>
                  </a:cubicBezTo>
                  <a:cubicBezTo>
                    <a:pt x="16" y="166"/>
                    <a:pt x="46" y="151"/>
                    <a:pt x="54" y="136"/>
                  </a:cubicBezTo>
                  <a:cubicBezTo>
                    <a:pt x="62" y="121"/>
                    <a:pt x="47" y="106"/>
                    <a:pt x="54" y="91"/>
                  </a:cubicBezTo>
                  <a:cubicBezTo>
                    <a:pt x="61" y="76"/>
                    <a:pt x="92" y="60"/>
                    <a:pt x="99" y="45"/>
                  </a:cubicBezTo>
                  <a:cubicBezTo>
                    <a:pt x="106" y="30"/>
                    <a:pt x="99" y="7"/>
                    <a:pt x="99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026" name="Freeform 19">
              <a:extLst>
                <a:ext uri="{FF2B5EF4-FFF2-40B4-BE49-F238E27FC236}">
                  <a16:creationId xmlns:a16="http://schemas.microsoft.com/office/drawing/2014/main" id="{90B9BD4D-DFB7-4CB9-3814-E53D3F4FFC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890"/>
              <a:ext cx="144" cy="635"/>
            </a:xfrm>
            <a:custGeom>
              <a:avLst/>
              <a:gdLst>
                <a:gd name="T0" fmla="*/ 99 w 144"/>
                <a:gd name="T1" fmla="*/ 635 h 635"/>
                <a:gd name="T2" fmla="*/ 144 w 144"/>
                <a:gd name="T3" fmla="*/ 499 h 635"/>
                <a:gd name="T4" fmla="*/ 99 w 144"/>
                <a:gd name="T5" fmla="*/ 408 h 635"/>
                <a:gd name="T6" fmla="*/ 54 w 144"/>
                <a:gd name="T7" fmla="*/ 363 h 635"/>
                <a:gd name="T8" fmla="*/ 8 w 144"/>
                <a:gd name="T9" fmla="*/ 317 h 635"/>
                <a:gd name="T10" fmla="*/ 8 w 144"/>
                <a:gd name="T11" fmla="*/ 272 h 635"/>
                <a:gd name="T12" fmla="*/ 8 w 144"/>
                <a:gd name="T13" fmla="*/ 227 h 635"/>
                <a:gd name="T14" fmla="*/ 8 w 144"/>
                <a:gd name="T15" fmla="*/ 181 h 635"/>
                <a:gd name="T16" fmla="*/ 54 w 144"/>
                <a:gd name="T17" fmla="*/ 136 h 635"/>
                <a:gd name="T18" fmla="*/ 54 w 144"/>
                <a:gd name="T19" fmla="*/ 91 h 635"/>
                <a:gd name="T20" fmla="*/ 99 w 144"/>
                <a:gd name="T21" fmla="*/ 45 h 635"/>
                <a:gd name="T22" fmla="*/ 99 w 144"/>
                <a:gd name="T23" fmla="*/ 0 h 6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" h="635">
                  <a:moveTo>
                    <a:pt x="99" y="635"/>
                  </a:moveTo>
                  <a:cubicBezTo>
                    <a:pt x="121" y="586"/>
                    <a:pt x="144" y="537"/>
                    <a:pt x="144" y="499"/>
                  </a:cubicBezTo>
                  <a:cubicBezTo>
                    <a:pt x="144" y="461"/>
                    <a:pt x="114" y="431"/>
                    <a:pt x="99" y="408"/>
                  </a:cubicBezTo>
                  <a:cubicBezTo>
                    <a:pt x="84" y="385"/>
                    <a:pt x="69" y="378"/>
                    <a:pt x="54" y="363"/>
                  </a:cubicBezTo>
                  <a:cubicBezTo>
                    <a:pt x="39" y="348"/>
                    <a:pt x="16" y="332"/>
                    <a:pt x="8" y="317"/>
                  </a:cubicBezTo>
                  <a:cubicBezTo>
                    <a:pt x="0" y="302"/>
                    <a:pt x="8" y="287"/>
                    <a:pt x="8" y="272"/>
                  </a:cubicBezTo>
                  <a:cubicBezTo>
                    <a:pt x="8" y="257"/>
                    <a:pt x="8" y="242"/>
                    <a:pt x="8" y="227"/>
                  </a:cubicBezTo>
                  <a:cubicBezTo>
                    <a:pt x="8" y="212"/>
                    <a:pt x="0" y="196"/>
                    <a:pt x="8" y="181"/>
                  </a:cubicBezTo>
                  <a:cubicBezTo>
                    <a:pt x="16" y="166"/>
                    <a:pt x="46" y="151"/>
                    <a:pt x="54" y="136"/>
                  </a:cubicBezTo>
                  <a:cubicBezTo>
                    <a:pt x="62" y="121"/>
                    <a:pt x="47" y="106"/>
                    <a:pt x="54" y="91"/>
                  </a:cubicBezTo>
                  <a:cubicBezTo>
                    <a:pt x="61" y="76"/>
                    <a:pt x="92" y="60"/>
                    <a:pt x="99" y="45"/>
                  </a:cubicBezTo>
                  <a:cubicBezTo>
                    <a:pt x="106" y="30"/>
                    <a:pt x="99" y="7"/>
                    <a:pt x="99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40973" name="Group 28">
            <a:extLst>
              <a:ext uri="{FF2B5EF4-FFF2-40B4-BE49-F238E27FC236}">
                <a16:creationId xmlns:a16="http://schemas.microsoft.com/office/drawing/2014/main" id="{FE4D2F2C-4F6C-160D-CF90-9CDC81023EA8}"/>
              </a:ext>
            </a:extLst>
          </p:cNvPr>
          <p:cNvGrpSpPr>
            <a:grpSpLocks/>
          </p:cNvGrpSpPr>
          <p:nvPr/>
        </p:nvGrpSpPr>
        <p:grpSpPr bwMode="auto">
          <a:xfrm>
            <a:off x="4510089" y="2997201"/>
            <a:ext cx="1081087" cy="936625"/>
            <a:chOff x="1927" y="1842"/>
            <a:chExt cx="409" cy="409"/>
          </a:xfrm>
        </p:grpSpPr>
        <p:sp>
          <p:nvSpPr>
            <p:cNvPr id="41017" name="Line 23">
              <a:extLst>
                <a:ext uri="{FF2B5EF4-FFF2-40B4-BE49-F238E27FC236}">
                  <a16:creationId xmlns:a16="http://schemas.microsoft.com/office/drawing/2014/main" id="{18F3ADEA-D404-CF28-7603-310A53C420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09" y="1842"/>
              <a:ext cx="45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18" name="Group 27">
              <a:extLst>
                <a:ext uri="{FF2B5EF4-FFF2-40B4-BE49-F238E27FC236}">
                  <a16:creationId xmlns:a16="http://schemas.microsoft.com/office/drawing/2014/main" id="{182BD9F5-46AB-265C-26FD-4C8AE3366A5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7" y="1843"/>
              <a:ext cx="409" cy="408"/>
              <a:chOff x="1927" y="1933"/>
              <a:chExt cx="409" cy="408"/>
            </a:xfrm>
          </p:grpSpPr>
          <p:sp>
            <p:nvSpPr>
              <p:cNvPr id="41019" name="Line 21">
                <a:extLst>
                  <a:ext uri="{FF2B5EF4-FFF2-40B4-BE49-F238E27FC236}">
                    <a16:creationId xmlns:a16="http://schemas.microsoft.com/office/drawing/2014/main" id="{47806283-AA4F-D3F4-3AB4-92AF3D5088B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27" y="1933"/>
                <a:ext cx="137" cy="4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0" name="Line 22">
                <a:extLst>
                  <a:ext uri="{FF2B5EF4-FFF2-40B4-BE49-F238E27FC236}">
                    <a16:creationId xmlns:a16="http://schemas.microsoft.com/office/drawing/2014/main" id="{F9831CB2-C6A6-9D66-FEBD-B402444D4E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64" y="1933"/>
                <a:ext cx="45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1" name="Line 24">
                <a:extLst>
                  <a:ext uri="{FF2B5EF4-FFF2-40B4-BE49-F238E27FC236}">
                    <a16:creationId xmlns:a16="http://schemas.microsoft.com/office/drawing/2014/main" id="{4A77503B-24C3-2CF4-B981-06D3680318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4" y="1933"/>
                <a:ext cx="46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2" name="Line 25">
                <a:extLst>
                  <a:ext uri="{FF2B5EF4-FFF2-40B4-BE49-F238E27FC236}">
                    <a16:creationId xmlns:a16="http://schemas.microsoft.com/office/drawing/2014/main" id="{FDE5BDD4-DA38-62E8-B18B-1F9F3C7840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00" y="1933"/>
                <a:ext cx="45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023" name="Line 26">
                <a:extLst>
                  <a:ext uri="{FF2B5EF4-FFF2-40B4-BE49-F238E27FC236}">
                    <a16:creationId xmlns:a16="http://schemas.microsoft.com/office/drawing/2014/main" id="{C8B0490C-C40E-8A47-AF08-D54A54133D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5" y="1933"/>
                <a:ext cx="91" cy="4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40974" name="Text Box 29">
            <a:extLst>
              <a:ext uri="{FF2B5EF4-FFF2-40B4-BE49-F238E27FC236}">
                <a16:creationId xmlns:a16="http://schemas.microsoft.com/office/drawing/2014/main" id="{2D242316-68E7-B38C-1F9E-E875D74D35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90851" y="1700213"/>
            <a:ext cx="6572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From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reactor</a:t>
            </a:r>
          </a:p>
        </p:txBody>
      </p:sp>
      <p:sp>
        <p:nvSpPr>
          <p:cNvPr id="40975" name="Text Box 30">
            <a:extLst>
              <a:ext uri="{FF2B5EF4-FFF2-40B4-BE49-F238E27FC236}">
                <a16:creationId xmlns:a16="http://schemas.microsoft.com/office/drawing/2014/main" id="{8BB20BD2-B51F-0015-3089-BE7A21FE11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6" y="1268413"/>
            <a:ext cx="10906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</a:t>
            </a:r>
            <a:r>
              <a:rPr lang="en-US" altLang="nb-NO" sz="1800" baseline="-25000"/>
              <a:t>F</a:t>
            </a:r>
            <a:r>
              <a:rPr lang="en-US" altLang="nb-NO" sz="1800"/>
              <a:t>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  <a:r>
              <a:rPr lang="en-US" altLang="nb-NO" sz="1800" baseline="-25000"/>
              <a:t>F</a:t>
            </a:r>
            <a:r>
              <a:rPr lang="en-US" altLang="nb-NO" sz="1800"/>
              <a:t> [K]</a:t>
            </a:r>
          </a:p>
        </p:txBody>
      </p:sp>
      <p:sp>
        <p:nvSpPr>
          <p:cNvPr id="40976" name="Text Box 31">
            <a:extLst>
              <a:ext uri="{FF2B5EF4-FFF2-40B4-BE49-F238E27FC236}">
                <a16:creationId xmlns:a16="http://schemas.microsoft.com/office/drawing/2014/main" id="{E549FCA2-F86E-53A3-456A-1176F835B4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1800" y="2932113"/>
            <a:ext cx="9969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 [K]</a:t>
            </a:r>
          </a:p>
        </p:txBody>
      </p:sp>
      <p:sp>
        <p:nvSpPr>
          <p:cNvPr id="40977" name="AutoShape 32">
            <a:extLst>
              <a:ext uri="{FF2B5EF4-FFF2-40B4-BE49-F238E27FC236}">
                <a16:creationId xmlns:a16="http://schemas.microsoft.com/office/drawing/2014/main" id="{F67EA533-C8B6-C66E-6F5C-7192CD42FD21}"/>
              </a:ext>
            </a:extLst>
          </p:cNvPr>
          <p:cNvSpPr>
            <a:spLocks noChangeArrowheads="1"/>
          </p:cNvSpPr>
          <p:nvPr/>
        </p:nvSpPr>
        <p:spPr bwMode="auto">
          <a:xfrm rot="1020000">
            <a:off x="4462464" y="3487738"/>
            <a:ext cx="325437" cy="228600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40978" name="Text Box 33">
            <a:extLst>
              <a:ext uri="{FF2B5EF4-FFF2-40B4-BE49-F238E27FC236}">
                <a16:creationId xmlns:a16="http://schemas.microsoft.com/office/drawing/2014/main" id="{4F84A8E2-6AFF-7B0C-0959-5508EC5A44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9" y="3860801"/>
            <a:ext cx="1169987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</a:t>
            </a:r>
            <a:r>
              <a:rPr lang="en-US" altLang="nb-NO" sz="1800" baseline="-25000"/>
              <a:t>H</a:t>
            </a:r>
            <a:r>
              <a:rPr lang="en-US" altLang="nb-NO" sz="1800"/>
              <a:t>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  <a:r>
              <a:rPr lang="en-US" altLang="nb-NO" sz="1800" baseline="-25000"/>
              <a:t>H</a:t>
            </a:r>
            <a:r>
              <a:rPr lang="en-US" altLang="nb-NO" sz="1800"/>
              <a:t> [K]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Heating fluid</a:t>
            </a:r>
          </a:p>
        </p:txBody>
      </p:sp>
      <p:sp>
        <p:nvSpPr>
          <p:cNvPr id="40979" name="Text Box 34">
            <a:extLst>
              <a:ext uri="{FF2B5EF4-FFF2-40B4-BE49-F238E27FC236}">
                <a16:creationId xmlns:a16="http://schemas.microsoft.com/office/drawing/2014/main" id="{B7882E48-19A7-1176-32D1-90410FABE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838" y="1698625"/>
            <a:ext cx="1109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evaporation</a:t>
            </a:r>
          </a:p>
        </p:txBody>
      </p:sp>
      <p:sp>
        <p:nvSpPr>
          <p:cNvPr id="40980" name="Line 35">
            <a:extLst>
              <a:ext uri="{FF2B5EF4-FFF2-40B4-BE49-F238E27FC236}">
                <a16:creationId xmlns:a16="http://schemas.microsoft.com/office/drawing/2014/main" id="{22F63D8C-3B82-DB9A-9CAB-9C50BF6CA9A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4" y="2349500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1" name="Line 36">
            <a:extLst>
              <a:ext uri="{FF2B5EF4-FFF2-40B4-BE49-F238E27FC236}">
                <a16:creationId xmlns:a16="http://schemas.microsoft.com/office/drawing/2014/main" id="{57BF3F19-1201-B183-DBE6-46F68A8F135E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9600" y="234950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2" name="Line 37">
            <a:extLst>
              <a:ext uri="{FF2B5EF4-FFF2-40B4-BE49-F238E27FC236}">
                <a16:creationId xmlns:a16="http://schemas.microsoft.com/office/drawing/2014/main" id="{18252E90-C19A-1AB9-D22E-E25545F9987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4" y="2852738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3" name="Line 40">
            <a:extLst>
              <a:ext uri="{FF2B5EF4-FFF2-40B4-BE49-F238E27FC236}">
                <a16:creationId xmlns:a16="http://schemas.microsoft.com/office/drawing/2014/main" id="{29192673-BDF7-6096-DED0-5299D7B9498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59600" y="26368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4" name="Line 41">
            <a:extLst>
              <a:ext uri="{FF2B5EF4-FFF2-40B4-BE49-F238E27FC236}">
                <a16:creationId xmlns:a16="http://schemas.microsoft.com/office/drawing/2014/main" id="{19A84FA1-C927-D3CF-478D-110C11BD4D9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35413" y="28527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40985" name="Text Box 42">
            <a:extLst>
              <a:ext uri="{FF2B5EF4-FFF2-40B4-BE49-F238E27FC236}">
                <a16:creationId xmlns:a16="http://schemas.microsoft.com/office/drawing/2014/main" id="{61A9DC8A-E34E-32A7-3809-2F6A65D3F4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8163" y="2133600"/>
            <a:ext cx="14668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level measurement</a:t>
            </a:r>
          </a:p>
        </p:txBody>
      </p:sp>
      <p:sp>
        <p:nvSpPr>
          <p:cNvPr id="40986" name="Text Box 43">
            <a:extLst>
              <a:ext uri="{FF2B5EF4-FFF2-40B4-BE49-F238E27FC236}">
                <a16:creationId xmlns:a16="http://schemas.microsoft.com/office/drawing/2014/main" id="{B0242055-FFAA-44EE-71F8-2CF1DFF633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2578100"/>
            <a:ext cx="19748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temperature measurement</a:t>
            </a:r>
          </a:p>
        </p:txBody>
      </p:sp>
      <p:sp>
        <p:nvSpPr>
          <p:cNvPr id="40987" name="Text Box 44">
            <a:extLst>
              <a:ext uri="{FF2B5EF4-FFF2-40B4-BE49-F238E27FC236}">
                <a16:creationId xmlns:a16="http://schemas.microsoft.com/office/drawing/2014/main" id="{5F083C4F-D614-6E25-76BB-C89B9DA4B8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2584451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</a:p>
        </p:txBody>
      </p:sp>
      <p:grpSp>
        <p:nvGrpSpPr>
          <p:cNvPr id="40988" name="Group 45">
            <a:extLst>
              <a:ext uri="{FF2B5EF4-FFF2-40B4-BE49-F238E27FC236}">
                <a16:creationId xmlns:a16="http://schemas.microsoft.com/office/drawing/2014/main" id="{DE8F1110-FD8C-9BF7-3E0C-DF9E92E01371}"/>
              </a:ext>
            </a:extLst>
          </p:cNvPr>
          <p:cNvGrpSpPr>
            <a:grpSpLocks/>
          </p:cNvGrpSpPr>
          <p:nvPr/>
        </p:nvGrpSpPr>
        <p:grpSpPr bwMode="auto">
          <a:xfrm>
            <a:off x="5226050" y="2205038"/>
            <a:ext cx="509588" cy="792162"/>
            <a:chOff x="2332" y="2296"/>
            <a:chExt cx="321" cy="499"/>
          </a:xfrm>
        </p:grpSpPr>
        <p:sp>
          <p:nvSpPr>
            <p:cNvPr id="41015" name="Line 46">
              <a:extLst>
                <a:ext uri="{FF2B5EF4-FFF2-40B4-BE49-F238E27FC236}">
                  <a16:creationId xmlns:a16="http://schemas.microsoft.com/office/drawing/2014/main" id="{93ED0D18-16F5-52E4-97C0-F22A8B9A8D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2" y="2296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16" name="Text Box 47">
              <a:extLst>
                <a:ext uri="{FF2B5EF4-FFF2-40B4-BE49-F238E27FC236}">
                  <a16:creationId xmlns:a16="http://schemas.microsoft.com/office/drawing/2014/main" id="{548E097F-9240-3E7C-7887-D004A2CFCA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2" y="2391"/>
              <a:ext cx="32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3600">
                  <a:latin typeface="Times New Roman" panose="02020603050405020304" pitchFamily="18" charset="0"/>
                  <a:cs typeface="Times New Roman" panose="02020603050405020304" pitchFamily="18" charset="0"/>
                </a:rPr>
                <a:t>∞</a:t>
              </a:r>
            </a:p>
          </p:txBody>
        </p:sp>
      </p:grpSp>
      <p:sp>
        <p:nvSpPr>
          <p:cNvPr id="40989" name="Text Box 48">
            <a:extLst>
              <a:ext uri="{FF2B5EF4-FFF2-40B4-BE49-F238E27FC236}">
                <a16:creationId xmlns:a16="http://schemas.microsoft.com/office/drawing/2014/main" id="{3308E3E8-DAE4-7E00-2AD6-194918FB9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9438" y="2297113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</a:p>
        </p:txBody>
      </p:sp>
      <p:sp>
        <p:nvSpPr>
          <p:cNvPr id="40990" name="Text Box 49">
            <a:extLst>
              <a:ext uri="{FF2B5EF4-FFF2-40B4-BE49-F238E27FC236}">
                <a16:creationId xmlns:a16="http://schemas.microsoft.com/office/drawing/2014/main" id="{75F6C020-C4A0-9BC8-707B-5C11BCA76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05014" y="4927601"/>
            <a:ext cx="5386387" cy="230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nb-NO" sz="1600"/>
              <a:t>Control objective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/>
              <a:t>Keep </a:t>
            </a:r>
            <a:r>
              <a:rPr lang="en-US" altLang="nb-NO" sz="1600">
                <a:solidFill>
                  <a:srgbClr val="FF0000"/>
                </a:solidFill>
              </a:rPr>
              <a:t>level H</a:t>
            </a:r>
            <a:r>
              <a:rPr lang="en-US" altLang="nb-NO" sz="1600"/>
              <a:t> at desired value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/>
              <a:t>Keep </a:t>
            </a:r>
            <a:r>
              <a:rPr lang="en-US" altLang="nb-NO" sz="1600">
                <a:solidFill>
                  <a:srgbClr val="FF0000"/>
                </a:solidFill>
              </a:rPr>
              <a:t>temperature T</a:t>
            </a:r>
            <a:r>
              <a:rPr lang="en-US" altLang="nb-NO" sz="1600"/>
              <a:t> at desired value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nb-NO" sz="1600"/>
              <a:t>Classify variables (CVs, MVs, important DVs)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nb-NO" sz="1600">
                <a:solidFill>
                  <a:schemeClr val="accent2"/>
                </a:solidFill>
              </a:rPr>
              <a:t>Qualitative model: </a:t>
            </a:r>
            <a:r>
              <a:rPr lang="en-US" altLang="nb-NO" sz="1400">
                <a:solidFill>
                  <a:schemeClr val="accent2"/>
                </a:solidFill>
              </a:rPr>
              <a:t>Process matrix (+-0 from MVs to CVs) to help with pairings and sign of controller gain (K</a:t>
            </a:r>
            <a:r>
              <a:rPr lang="en-US" altLang="nb-NO" sz="1400" baseline="-25000">
                <a:solidFill>
                  <a:schemeClr val="accent2"/>
                </a:solidFill>
              </a:rPr>
              <a:t>c</a:t>
            </a:r>
            <a:r>
              <a:rPr lang="en-US" altLang="nb-NO" sz="1400">
                <a:solidFill>
                  <a:schemeClr val="accent2"/>
                </a:solidFill>
              </a:rPr>
              <a:t>)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en-US" altLang="nb-NO" sz="1600"/>
              <a:t>Suggest pairings and put control loops on the flowsheet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endParaRPr lang="en-US" altLang="nb-NO" sz="1800"/>
          </a:p>
        </p:txBody>
      </p:sp>
      <p:sp>
        <p:nvSpPr>
          <p:cNvPr id="40991" name="Text Box 50">
            <a:extLst>
              <a:ext uri="{FF2B5EF4-FFF2-40B4-BE49-F238E27FC236}">
                <a16:creationId xmlns:a16="http://schemas.microsoft.com/office/drawing/2014/main" id="{CA41576D-BE39-CC61-3944-7AF9C6D9C0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12125" y="3644900"/>
            <a:ext cx="9779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concentrate</a:t>
            </a:r>
          </a:p>
        </p:txBody>
      </p:sp>
      <p:graphicFrame>
        <p:nvGraphicFramePr>
          <p:cNvPr id="45" name="Group 25">
            <a:extLst>
              <a:ext uri="{FF2B5EF4-FFF2-40B4-BE49-F238E27FC236}">
                <a16:creationId xmlns:a16="http://schemas.microsoft.com/office/drawing/2014/main" id="{DE2618F9-883F-E963-1F43-228AB7FB8BC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7345364" y="4097339"/>
          <a:ext cx="2879725" cy="1760536"/>
        </p:xfrm>
        <a:graphic>
          <a:graphicData uri="http://schemas.openxmlformats.org/drawingml/2006/table">
            <a:tbl>
              <a:tblPr/>
              <a:tblGrid>
                <a:gridCol w="960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Input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q (outflow)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Input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200" b="0" i="0" u="none" strike="noStrike" cap="none" normalizeH="0" baseline="-25000" dirty="0" err="1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H</a:t>
                      </a:r>
                      <a:endParaRPr kumimoji="0" lang="en-US" sz="1200" b="0" i="0" u="none" strike="noStrike" cap="none" normalizeH="0" baseline="-2500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Output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7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Output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6" name="Text Box 52">
            <a:extLst>
              <a:ext uri="{FF2B5EF4-FFF2-40B4-BE49-F238E27FC236}">
                <a16:creationId xmlns:a16="http://schemas.microsoft.com/office/drawing/2014/main" id="{C5F6624D-02AA-DB57-5310-0D480C60FD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50276" y="4714876"/>
            <a:ext cx="1344613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-              -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0              +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F199E53-5944-0EDD-54E2-3D146AB2315A}"/>
                  </a:ext>
                </a:extLst>
              </p14:cNvPr>
              <p14:cNvContentPartPr/>
              <p14:nvPr/>
            </p14:nvContentPartPr>
            <p14:xfrm>
              <a:off x="8483741" y="4736613"/>
              <a:ext cx="480600" cy="4251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F199E53-5944-0EDD-54E2-3D146AB2315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474734" y="4727613"/>
                <a:ext cx="498253" cy="442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CA68AFA2-9CC3-5EB4-1742-1E7E998228FD}"/>
                  </a:ext>
                </a:extLst>
              </p14:cNvPr>
              <p14:cNvContentPartPr/>
              <p14:nvPr/>
            </p14:nvContentPartPr>
            <p14:xfrm>
              <a:off x="9434501" y="5275893"/>
              <a:ext cx="515880" cy="43416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CA68AFA2-9CC3-5EB4-1742-1E7E998228F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9425501" y="5266893"/>
                <a:ext cx="533520" cy="451800"/>
              </a:xfrm>
              <a:prstGeom prst="rect">
                <a:avLst/>
              </a:prstGeom>
            </p:spPr>
          </p:pic>
        </mc:Fallback>
      </mc:AlternateContent>
      <p:sp>
        <p:nvSpPr>
          <p:cNvPr id="5" name="TextBox 4">
            <a:extLst>
              <a:ext uri="{FF2B5EF4-FFF2-40B4-BE49-F238E27FC236}">
                <a16:creationId xmlns:a16="http://schemas.microsoft.com/office/drawing/2014/main" id="{88E33491-2F4B-3FA2-3EF1-9850D3D820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48701" y="5837238"/>
            <a:ext cx="1393825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>
                <a:solidFill>
                  <a:srgbClr val="FF0000"/>
                </a:solidFill>
              </a:rPr>
              <a:t>Suggested pairings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3B218BE2-81C3-346C-E439-5DD0040843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41701" y="6613525"/>
            <a:ext cx="528161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>
                <a:solidFill>
                  <a:srgbClr val="FF0000"/>
                </a:solidFill>
              </a:rPr>
              <a:t>Avoid pairing on zero gain (otherwise you will depend on other loops being closed)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5" grpId="0"/>
      <p:bldP spid="5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>
            <a:extLst>
              <a:ext uri="{FF2B5EF4-FFF2-40B4-BE49-F238E27FC236}">
                <a16:creationId xmlns:a16="http://schemas.microsoft.com/office/drawing/2014/main" id="{0FF932F8-FD32-2EEA-EB2A-B0C227A4AAA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 dirty="0"/>
              <a:t>Most important control structures</a:t>
            </a:r>
          </a:p>
        </p:txBody>
      </p:sp>
      <p:sp>
        <p:nvSpPr>
          <p:cNvPr id="25603" name="Rectangle 3">
            <a:extLst>
              <a:ext uri="{FF2B5EF4-FFF2-40B4-BE49-F238E27FC236}">
                <a16:creationId xmlns:a16="http://schemas.microsoft.com/office/drawing/2014/main" id="{376431A0-CC6E-8D9C-57BE-344F3AD21CB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1" y="1600201"/>
            <a:ext cx="8507413" cy="4525963"/>
          </a:xfrm>
        </p:spPr>
        <p:txBody>
          <a:bodyPr/>
          <a:lstStyle/>
          <a:p>
            <a:pPr marL="609600" indent="-609600" eaLnBrk="1" hangingPunct="1">
              <a:buFontTx/>
              <a:buAutoNum type="arabicPeriod"/>
              <a:defRPr/>
            </a:pPr>
            <a:r>
              <a:rPr lang="en-US" altLang="nb-NO" dirty="0"/>
              <a:t>Feedback control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altLang="nb-NO" dirty="0"/>
              <a:t>Cascade control</a:t>
            </a:r>
          </a:p>
          <a:p>
            <a:pPr marL="609600" indent="-609600" eaLnBrk="1" hangingPunct="1">
              <a:buFontTx/>
              <a:buAutoNum type="arabicPeriod"/>
              <a:defRPr/>
            </a:pPr>
            <a:r>
              <a:rPr lang="en-US" altLang="nb-NO" dirty="0"/>
              <a:t>Ratio control </a:t>
            </a:r>
            <a:r>
              <a:rPr lang="en-US" altLang="nb-NO" sz="1800" dirty="0"/>
              <a:t>(special case of feedforward, but needs no model)</a:t>
            </a:r>
            <a:endParaRPr lang="en-US" altLang="nb-NO" sz="2400" dirty="0"/>
          </a:p>
          <a:p>
            <a:pPr marL="0" indent="0" eaLnBrk="1" hangingPunct="1">
              <a:buNone/>
              <a:defRPr/>
            </a:pPr>
            <a:endParaRPr lang="en-US" altLang="nb-NO" dirty="0"/>
          </a:p>
          <a:p>
            <a:pPr marL="0" indent="0" eaLnBrk="1" hangingPunct="1">
              <a:buNone/>
              <a:defRPr/>
            </a:pPr>
            <a:r>
              <a:rPr lang="en-US" altLang="nb-NO" dirty="0"/>
              <a:t>	</a:t>
            </a:r>
            <a:endParaRPr lang="en-US" altLang="nb-NO" sz="1800" dirty="0"/>
          </a:p>
        </p:txBody>
      </p:sp>
      <p:sp>
        <p:nvSpPr>
          <p:cNvPr id="44036" name="TextBox 1">
            <a:extLst>
              <a:ext uri="{FF2B5EF4-FFF2-40B4-BE49-F238E27FC236}">
                <a16:creationId xmlns:a16="http://schemas.microsoft.com/office/drawing/2014/main" id="{031381B8-6D16-968B-E884-9747211029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87713" y="3879850"/>
            <a:ext cx="67691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The last two are used if standard feedback is not good enough, typically because of delay in measurement of y.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sz="1800"/>
              <a:t>Cascade: Use extra output measurement (y</a:t>
            </a:r>
            <a:r>
              <a:rPr lang="en-US" altLang="nb-NO" sz="1800" baseline="-25000"/>
              <a:t>2</a:t>
            </a:r>
            <a:r>
              <a:rPr lang="en-US" altLang="nb-NO" sz="1800"/>
              <a:t>)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en-US" altLang="nb-NO" sz="1800"/>
              <a:t>Ratio/feedforward: Use disturbance measurement (d)</a:t>
            </a:r>
          </a:p>
        </p:txBody>
      </p:sp>
      <p:sp>
        <p:nvSpPr>
          <p:cNvPr id="44037" name="TextBox 1">
            <a:extLst>
              <a:ext uri="{FF2B5EF4-FFF2-40B4-BE49-F238E27FC236}">
                <a16:creationId xmlns:a16="http://schemas.microsoft.com/office/drawing/2014/main" id="{5E4FD414-5B87-CD13-B68C-FBE3BFD5486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9" y="188914"/>
            <a:ext cx="179568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/>
              <a:t>2024: Start </a:t>
            </a:r>
            <a:r>
              <a:rPr lang="nb-NO" altLang="nb-NO" sz="1400" dirty="0" err="1"/>
              <a:t>lecture</a:t>
            </a:r>
            <a:r>
              <a:rPr lang="nb-NO" altLang="nb-NO" sz="1400" dirty="0"/>
              <a:t> 3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>
            <a:extLst>
              <a:ext uri="{FF2B5EF4-FFF2-40B4-BE49-F238E27FC236}">
                <a16:creationId xmlns:a16="http://schemas.microsoft.com/office/drawing/2014/main" id="{C1889B7E-0C9B-9D4E-2BEF-41364A4BE53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/>
              <a:t>Cascade control</a:t>
            </a: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246F3DD6-BFEB-829E-BD83-E07C17BD553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19288" y="1268413"/>
            <a:ext cx="10272712" cy="2476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en-US" altLang="nb-NO" sz="2000" b="1" dirty="0"/>
              <a:t>Primary Controller (“master”) gives setpoint to a secondary controller (“slave”)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200" dirty="0"/>
              <a:t>Without cascade: “Master” controller directly adjusts u (input, MV) to control y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200" dirty="0"/>
              <a:t>With cascade: Local “slave” controller uses u to control “extra”/fast measurement (y</a:t>
            </a:r>
            <a:r>
              <a:rPr lang="en-US" altLang="nb-NO" sz="1200" baseline="-25000" dirty="0"/>
              <a:t>2</a:t>
            </a:r>
            <a:r>
              <a:rPr lang="en-US" altLang="nb-NO" sz="1200" dirty="0"/>
              <a:t>).  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en-US" altLang="nb-NO" sz="1200" dirty="0"/>
              <a:t>	                   “Master” controller adjusts setpoint y</a:t>
            </a:r>
            <a:r>
              <a:rPr lang="en-US" altLang="nb-NO" sz="1200" baseline="-25000" dirty="0"/>
              <a:t>2s</a:t>
            </a:r>
            <a:r>
              <a:rPr lang="en-US" altLang="nb-NO" sz="1200" dirty="0"/>
              <a:t>. </a:t>
            </a:r>
          </a:p>
          <a:p>
            <a:pPr lvl="1" eaLnBrk="1" hangingPunct="1">
              <a:lnSpc>
                <a:spcPct val="80000"/>
              </a:lnSpc>
              <a:defRPr/>
            </a:pPr>
            <a:endParaRPr lang="en-US" altLang="nb-NO" sz="1200" dirty="0"/>
          </a:p>
          <a:p>
            <a:pPr eaLnBrk="1" hangingPunct="1">
              <a:lnSpc>
                <a:spcPct val="80000"/>
              </a:lnSpc>
              <a:defRPr/>
            </a:pPr>
            <a:r>
              <a:rPr lang="en-US" altLang="nb-NO" sz="1600" b="1" dirty="0"/>
              <a:t>Example: Flow controller on valve (very common!)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400" dirty="0"/>
              <a:t>y = level H in tank (or could be temperature etc.)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400" dirty="0"/>
              <a:t>u = valve position (z)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en-US" altLang="nb-NO" sz="1400" dirty="0"/>
              <a:t>y</a:t>
            </a:r>
            <a:r>
              <a:rPr lang="en-US" altLang="nb-NO" sz="1400" baseline="-25000" dirty="0"/>
              <a:t>2</a:t>
            </a:r>
            <a:r>
              <a:rPr lang="en-US" altLang="nb-NO" sz="1400" dirty="0"/>
              <a:t> = flowrate q through valve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altLang="nb-NO" sz="1600" dirty="0"/>
          </a:p>
        </p:txBody>
      </p:sp>
      <p:sp>
        <p:nvSpPr>
          <p:cNvPr id="26628" name="Line 6">
            <a:extLst>
              <a:ext uri="{FF2B5EF4-FFF2-40B4-BE49-F238E27FC236}">
                <a16:creationId xmlns:a16="http://schemas.microsoft.com/office/drawing/2014/main" id="{DE4488B5-2479-B930-B2EC-FA55E3B6C2FA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0" y="4294189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Line 7">
            <a:extLst>
              <a:ext uri="{FF2B5EF4-FFF2-40B4-BE49-F238E27FC236}">
                <a16:creationId xmlns:a16="http://schemas.microsoft.com/office/drawing/2014/main" id="{54A319A6-233E-98E5-879B-8549524BE469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1" y="5446713"/>
            <a:ext cx="9366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Line 8">
            <a:extLst>
              <a:ext uri="{FF2B5EF4-FFF2-40B4-BE49-F238E27FC236}">
                <a16:creationId xmlns:a16="http://schemas.microsoft.com/office/drawing/2014/main" id="{94C31647-2CE8-4CD4-6F94-80B05EE2F3D1}"/>
              </a:ext>
            </a:extLst>
          </p:cNvPr>
          <p:cNvSpPr>
            <a:spLocks noChangeShapeType="1"/>
          </p:cNvSpPr>
          <p:nvPr/>
        </p:nvSpPr>
        <p:spPr bwMode="auto">
          <a:xfrm>
            <a:off x="3324225" y="4294189"/>
            <a:ext cx="0" cy="1152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1" name="Line 9">
            <a:extLst>
              <a:ext uri="{FF2B5EF4-FFF2-40B4-BE49-F238E27FC236}">
                <a16:creationId xmlns:a16="http://schemas.microsoft.com/office/drawing/2014/main" id="{16D3C93B-DA6D-633C-BE9F-BA1209308562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0" y="451008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2" name="Line 10">
            <a:extLst>
              <a:ext uri="{FF2B5EF4-FFF2-40B4-BE49-F238E27FC236}">
                <a16:creationId xmlns:a16="http://schemas.microsoft.com/office/drawing/2014/main" id="{74E7F5F4-8E87-F380-4B8F-AB642D34A94E}"/>
              </a:ext>
            </a:extLst>
          </p:cNvPr>
          <p:cNvSpPr>
            <a:spLocks noChangeShapeType="1"/>
          </p:cNvSpPr>
          <p:nvPr/>
        </p:nvSpPr>
        <p:spPr bwMode="auto">
          <a:xfrm>
            <a:off x="2387601" y="4510088"/>
            <a:ext cx="936625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3" name="Line 11">
            <a:extLst>
              <a:ext uri="{FF2B5EF4-FFF2-40B4-BE49-F238E27FC236}">
                <a16:creationId xmlns:a16="http://schemas.microsoft.com/office/drawing/2014/main" id="{67B0637A-3B68-9529-84F2-9F21B8C296FD}"/>
              </a:ext>
            </a:extLst>
          </p:cNvPr>
          <p:cNvSpPr>
            <a:spLocks noChangeShapeType="1"/>
          </p:cNvSpPr>
          <p:nvPr/>
        </p:nvSpPr>
        <p:spPr bwMode="auto">
          <a:xfrm>
            <a:off x="3324226" y="4365625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4" name="Line 12">
            <a:extLst>
              <a:ext uri="{FF2B5EF4-FFF2-40B4-BE49-F238E27FC236}">
                <a16:creationId xmlns:a16="http://schemas.microsoft.com/office/drawing/2014/main" id="{783CB3A1-B9F5-6DF8-F624-664BF1537016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8688" y="4365626"/>
            <a:ext cx="0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5" name="Line 13">
            <a:extLst>
              <a:ext uri="{FF2B5EF4-FFF2-40B4-BE49-F238E27FC236}">
                <a16:creationId xmlns:a16="http://schemas.microsoft.com/office/drawing/2014/main" id="{DE2B795F-ED1D-BE87-EC53-1072139A441A}"/>
              </a:ext>
            </a:extLst>
          </p:cNvPr>
          <p:cNvSpPr>
            <a:spLocks noChangeShapeType="1"/>
          </p:cNvSpPr>
          <p:nvPr/>
        </p:nvSpPr>
        <p:spPr bwMode="auto">
          <a:xfrm>
            <a:off x="3324226" y="5373688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6" name="Line 14">
            <a:extLst>
              <a:ext uri="{FF2B5EF4-FFF2-40B4-BE49-F238E27FC236}">
                <a16:creationId xmlns:a16="http://schemas.microsoft.com/office/drawing/2014/main" id="{5BDDAD59-025E-9793-6D3E-8055AB7AC5E0}"/>
              </a:ext>
            </a:extLst>
          </p:cNvPr>
          <p:cNvSpPr>
            <a:spLocks noChangeShapeType="1"/>
          </p:cNvSpPr>
          <p:nvPr/>
        </p:nvSpPr>
        <p:spPr bwMode="auto">
          <a:xfrm>
            <a:off x="3468689" y="4654550"/>
            <a:ext cx="3587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37" name="Oval 15">
            <a:extLst>
              <a:ext uri="{FF2B5EF4-FFF2-40B4-BE49-F238E27FC236}">
                <a16:creationId xmlns:a16="http://schemas.microsoft.com/office/drawing/2014/main" id="{430178C1-96C1-0163-F77D-21CDFAC97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7464" y="4437064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LC</a:t>
            </a:r>
          </a:p>
        </p:txBody>
      </p:sp>
      <p:sp>
        <p:nvSpPr>
          <p:cNvPr id="26638" name="Text Box 16">
            <a:extLst>
              <a:ext uri="{FF2B5EF4-FFF2-40B4-BE49-F238E27FC236}">
                <a16:creationId xmlns:a16="http://schemas.microsoft.com/office/drawing/2014/main" id="{07E9A41C-8C8B-1CBC-B152-1121B0ED6F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43276" y="4294189"/>
            <a:ext cx="747713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y=H</a:t>
            </a:r>
          </a:p>
        </p:txBody>
      </p:sp>
      <p:sp>
        <p:nvSpPr>
          <p:cNvPr id="26639" name="Line 17">
            <a:extLst>
              <a:ext uri="{FF2B5EF4-FFF2-40B4-BE49-F238E27FC236}">
                <a16:creationId xmlns:a16="http://schemas.microsoft.com/office/drawing/2014/main" id="{45E87038-EAE4-2031-94BE-AFC26416200D}"/>
              </a:ext>
            </a:extLst>
          </p:cNvPr>
          <p:cNvSpPr>
            <a:spLocks noChangeShapeType="1"/>
          </p:cNvSpPr>
          <p:nvPr/>
        </p:nvSpPr>
        <p:spPr bwMode="auto">
          <a:xfrm>
            <a:off x="4044950" y="4078288"/>
            <a:ext cx="0" cy="3603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0" name="Text Box 18">
            <a:extLst>
              <a:ext uri="{FF2B5EF4-FFF2-40B4-BE49-F238E27FC236}">
                <a16:creationId xmlns:a16="http://schemas.microsoft.com/office/drawing/2014/main" id="{41B4A1F8-F403-BC08-E9FF-456C2D1041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1300" y="4025901"/>
            <a:ext cx="4254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  <a:r>
              <a:rPr lang="en-US" altLang="nb-NO" sz="1800" baseline="-25000"/>
              <a:t>s</a:t>
            </a:r>
          </a:p>
        </p:txBody>
      </p:sp>
      <p:sp>
        <p:nvSpPr>
          <p:cNvPr id="26641" name="Line 19">
            <a:extLst>
              <a:ext uri="{FF2B5EF4-FFF2-40B4-BE49-F238E27FC236}">
                <a16:creationId xmlns:a16="http://schemas.microsoft.com/office/drawing/2014/main" id="{283228F3-37FE-0DF3-8C59-8AD30300C278}"/>
              </a:ext>
            </a:extLst>
          </p:cNvPr>
          <p:cNvSpPr>
            <a:spLocks noChangeShapeType="1"/>
          </p:cNvSpPr>
          <p:nvPr/>
        </p:nvSpPr>
        <p:spPr bwMode="auto">
          <a:xfrm>
            <a:off x="1955800" y="4222750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2" name="Line 20">
            <a:extLst>
              <a:ext uri="{FF2B5EF4-FFF2-40B4-BE49-F238E27FC236}">
                <a16:creationId xmlns:a16="http://schemas.microsoft.com/office/drawing/2014/main" id="{3CC6A925-4F12-A696-FC3F-860670D00CFD}"/>
              </a:ext>
            </a:extLst>
          </p:cNvPr>
          <p:cNvSpPr>
            <a:spLocks noChangeShapeType="1"/>
          </p:cNvSpPr>
          <p:nvPr/>
        </p:nvSpPr>
        <p:spPr bwMode="auto">
          <a:xfrm>
            <a:off x="2603500" y="4222751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3" name="Text Box 21">
            <a:extLst>
              <a:ext uri="{FF2B5EF4-FFF2-40B4-BE49-F238E27FC236}">
                <a16:creationId xmlns:a16="http://schemas.microsoft.com/office/drawing/2014/main" id="{43C45104-1026-B0CE-64B4-0F7E82D31C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0214" y="3933825"/>
            <a:ext cx="687387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flow in</a:t>
            </a:r>
          </a:p>
        </p:txBody>
      </p:sp>
      <p:sp>
        <p:nvSpPr>
          <p:cNvPr id="26644" name="Line 22">
            <a:extLst>
              <a:ext uri="{FF2B5EF4-FFF2-40B4-BE49-F238E27FC236}">
                <a16:creationId xmlns:a16="http://schemas.microsoft.com/office/drawing/2014/main" id="{CF80D231-FC48-63F4-7C59-A58909DE1242}"/>
              </a:ext>
            </a:extLst>
          </p:cNvPr>
          <p:cNvSpPr>
            <a:spLocks noChangeShapeType="1"/>
          </p:cNvSpPr>
          <p:nvPr/>
        </p:nvSpPr>
        <p:spPr bwMode="auto">
          <a:xfrm>
            <a:off x="3035300" y="5302250"/>
            <a:ext cx="0" cy="6477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5" name="Line 23">
            <a:extLst>
              <a:ext uri="{FF2B5EF4-FFF2-40B4-BE49-F238E27FC236}">
                <a16:creationId xmlns:a16="http://schemas.microsoft.com/office/drawing/2014/main" id="{1D350E5A-909D-8EB2-0A0D-CF081DD38F6B}"/>
              </a:ext>
            </a:extLst>
          </p:cNvPr>
          <p:cNvSpPr>
            <a:spLocks noChangeShapeType="1"/>
          </p:cNvSpPr>
          <p:nvPr/>
        </p:nvSpPr>
        <p:spPr bwMode="auto">
          <a:xfrm>
            <a:off x="3035300" y="5949950"/>
            <a:ext cx="1657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6" name="Text Box 24">
            <a:extLst>
              <a:ext uri="{FF2B5EF4-FFF2-40B4-BE49-F238E27FC236}">
                <a16:creationId xmlns:a16="http://schemas.microsoft.com/office/drawing/2014/main" id="{05B96E8D-57F2-69BD-1A36-5A4A7C90A8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2050" y="6076950"/>
            <a:ext cx="795338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flow out</a:t>
            </a:r>
          </a:p>
        </p:txBody>
      </p:sp>
      <p:sp>
        <p:nvSpPr>
          <p:cNvPr id="26647" name="AutoShape 25">
            <a:extLst>
              <a:ext uri="{FF2B5EF4-FFF2-40B4-BE49-F238E27FC236}">
                <a16:creationId xmlns:a16="http://schemas.microsoft.com/office/drawing/2014/main" id="{418BFCDC-62C3-268F-BAF1-54AEDB65F28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3970338" y="5757863"/>
            <a:ext cx="215900" cy="371475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26648" name="Line 26">
            <a:extLst>
              <a:ext uri="{FF2B5EF4-FFF2-40B4-BE49-F238E27FC236}">
                <a16:creationId xmlns:a16="http://schemas.microsoft.com/office/drawing/2014/main" id="{73202398-66D2-0229-1EFB-633AF06C229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078288" y="4941888"/>
            <a:ext cx="19050" cy="10080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6649" name="Text Box 27">
            <a:extLst>
              <a:ext uri="{FF2B5EF4-FFF2-40B4-BE49-F238E27FC236}">
                <a16:creationId xmlns:a16="http://schemas.microsoft.com/office/drawing/2014/main" id="{61F4F272-35CF-8C71-AF40-E740FE771C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16389" y="4937125"/>
            <a:ext cx="12588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MV=z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valve position</a:t>
            </a:r>
          </a:p>
        </p:txBody>
      </p:sp>
      <p:sp>
        <p:nvSpPr>
          <p:cNvPr id="26650" name="Text Box 28">
            <a:extLst>
              <a:ext uri="{FF2B5EF4-FFF2-40B4-BE49-F238E27FC236}">
                <a16:creationId xmlns:a16="http://schemas.microsoft.com/office/drawing/2014/main" id="{66B24BE1-7C9C-4211-FBCF-7E97B77A7D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39888" y="3567113"/>
            <a:ext cx="2419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WITHOUT CASCADE</a:t>
            </a:r>
          </a:p>
        </p:txBody>
      </p:sp>
      <p:sp>
        <p:nvSpPr>
          <p:cNvPr id="26672" name="Text Box 53">
            <a:extLst>
              <a:ext uri="{FF2B5EF4-FFF2-40B4-BE49-F238E27FC236}">
                <a16:creationId xmlns:a16="http://schemas.microsoft.com/office/drawing/2014/main" id="{D636AAA2-9E56-2AD5-EDCA-00C6B6CF00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56264" y="3565525"/>
            <a:ext cx="3430587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WITH CASCADE (2 controllers)</a:t>
            </a:r>
          </a:p>
        </p:txBody>
      </p:sp>
      <p:sp>
        <p:nvSpPr>
          <p:cNvPr id="26680" name="Text Box 61">
            <a:extLst>
              <a:ext uri="{FF2B5EF4-FFF2-40B4-BE49-F238E27FC236}">
                <a16:creationId xmlns:a16="http://schemas.microsoft.com/office/drawing/2014/main" id="{EABB74C2-375F-7014-57D9-81B8369A9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802813" y="5681663"/>
            <a:ext cx="901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>
                <a:solidFill>
                  <a:srgbClr val="FF0000"/>
                </a:solidFill>
              </a:rPr>
              <a:t>measured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>
                <a:solidFill>
                  <a:srgbClr val="FF0000"/>
                </a:solidFill>
              </a:rPr>
              <a:t>flow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7B2C6E82-306B-85A1-1DF2-B0FB6DC39509}"/>
              </a:ext>
            </a:extLst>
          </p:cNvPr>
          <p:cNvGrpSpPr>
            <a:grpSpLocks/>
          </p:cNvGrpSpPr>
          <p:nvPr/>
        </p:nvGrpSpPr>
        <p:grpSpPr bwMode="auto">
          <a:xfrm>
            <a:off x="5808664" y="4032251"/>
            <a:ext cx="4319587" cy="2492375"/>
            <a:chOff x="4284663" y="4032250"/>
            <a:chExt cx="4319587" cy="2492375"/>
          </a:xfrm>
        </p:grpSpPr>
        <p:sp>
          <p:nvSpPr>
            <p:cNvPr id="46113" name="Line 31">
              <a:extLst>
                <a:ext uri="{FF2B5EF4-FFF2-40B4-BE49-F238E27FC236}">
                  <a16:creationId xmlns:a16="http://schemas.microsoft.com/office/drawing/2014/main" id="{AB85094B-61CF-EF26-7FD5-8B541B1B9AC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4" name="Line 32">
              <a:extLst>
                <a:ext uri="{FF2B5EF4-FFF2-40B4-BE49-F238E27FC236}">
                  <a16:creationId xmlns:a16="http://schemas.microsoft.com/office/drawing/2014/main" id="{DEEEA25B-6BA7-F22A-968F-4C481B1B75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5545138"/>
              <a:ext cx="9366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5" name="Line 33">
              <a:extLst>
                <a:ext uri="{FF2B5EF4-FFF2-40B4-BE49-F238E27FC236}">
                  <a16:creationId xmlns:a16="http://schemas.microsoft.com/office/drawing/2014/main" id="{A9885C57-2038-DA47-5B73-BF023A8352F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4392613"/>
              <a:ext cx="0" cy="11525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6" name="Line 34">
              <a:extLst>
                <a:ext uri="{FF2B5EF4-FFF2-40B4-BE49-F238E27FC236}">
                  <a16:creationId xmlns:a16="http://schemas.microsoft.com/office/drawing/2014/main" id="{0CD27809-D050-F46C-4D24-84A1C5E3AF3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608513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7" name="Line 35">
              <a:extLst>
                <a:ext uri="{FF2B5EF4-FFF2-40B4-BE49-F238E27FC236}">
                  <a16:creationId xmlns:a16="http://schemas.microsoft.com/office/drawing/2014/main" id="{D6EBADF1-20E0-60F2-B440-1DAB1107FD8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72050" y="4608513"/>
              <a:ext cx="936625" cy="0"/>
            </a:xfrm>
            <a:prstGeom prst="line">
              <a:avLst/>
            </a:prstGeom>
            <a:noFill/>
            <a:ln w="9525">
              <a:solidFill>
                <a:schemeClr val="accent2"/>
              </a:solidFill>
              <a:prstDash val="lgDash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8" name="Line 36">
              <a:extLst>
                <a:ext uri="{FF2B5EF4-FFF2-40B4-BE49-F238E27FC236}">
                  <a16:creationId xmlns:a16="http://schemas.microsoft.com/office/drawing/2014/main" id="{A8D15EA1-3168-FA7B-7596-03A604CE289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4464050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19" name="Line 37">
              <a:extLst>
                <a:ext uri="{FF2B5EF4-FFF2-40B4-BE49-F238E27FC236}">
                  <a16:creationId xmlns:a16="http://schemas.microsoft.com/office/drawing/2014/main" id="{99ED2E1A-FEFB-5DEA-9518-C3F865BF86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3138" y="4464050"/>
              <a:ext cx="0" cy="1008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20" name="Line 38">
              <a:extLst>
                <a:ext uri="{FF2B5EF4-FFF2-40B4-BE49-F238E27FC236}">
                  <a16:creationId xmlns:a16="http://schemas.microsoft.com/office/drawing/2014/main" id="{8F367252-58B3-5BB2-26E5-3CCD2A3FEB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08675" y="5472113"/>
              <a:ext cx="14446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21" name="Line 39">
              <a:extLst>
                <a:ext uri="{FF2B5EF4-FFF2-40B4-BE49-F238E27FC236}">
                  <a16:creationId xmlns:a16="http://schemas.microsoft.com/office/drawing/2014/main" id="{8D5D1A22-5472-85D9-3A0A-0F1404EE47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053138" y="4752975"/>
              <a:ext cx="3587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oval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22" name="Oval 40">
              <a:extLst>
                <a:ext uri="{FF2B5EF4-FFF2-40B4-BE49-F238E27FC236}">
                  <a16:creationId xmlns:a16="http://schemas.microsoft.com/office/drawing/2014/main" id="{5D2F50E7-D035-AC74-3580-281C6CF212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411913" y="4535488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LC</a:t>
              </a:r>
            </a:p>
          </p:txBody>
        </p:sp>
        <p:sp>
          <p:nvSpPr>
            <p:cNvPr id="46123" name="Line 42">
              <a:extLst>
                <a:ext uri="{FF2B5EF4-FFF2-40B4-BE49-F238E27FC236}">
                  <a16:creationId xmlns:a16="http://schemas.microsoft.com/office/drawing/2014/main" id="{F6DBE0CE-BCF0-29D9-615E-A359573BD6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629400" y="4176713"/>
              <a:ext cx="0" cy="3603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24" name="Text Box 43">
              <a:extLst>
                <a:ext uri="{FF2B5EF4-FFF2-40B4-BE49-F238E27FC236}">
                  <a16:creationId xmlns:a16="http://schemas.microsoft.com/office/drawing/2014/main" id="{961C4858-7F9F-7BF8-7CC8-E96A9830B9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35750" y="4124325"/>
              <a:ext cx="42545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H</a:t>
              </a:r>
              <a:r>
                <a:rPr lang="en-US" altLang="nb-NO" sz="1800" baseline="-25000"/>
                <a:t>s</a:t>
              </a:r>
            </a:p>
          </p:txBody>
        </p:sp>
        <p:sp>
          <p:nvSpPr>
            <p:cNvPr id="46125" name="Line 44">
              <a:extLst>
                <a:ext uri="{FF2B5EF4-FFF2-40B4-BE49-F238E27FC236}">
                  <a16:creationId xmlns:a16="http://schemas.microsoft.com/office/drawing/2014/main" id="{6024495B-E07C-DE98-6D00-A29E840A5D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540250" y="4321175"/>
              <a:ext cx="6477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26" name="Line 45">
              <a:extLst>
                <a:ext uri="{FF2B5EF4-FFF2-40B4-BE49-F238E27FC236}">
                  <a16:creationId xmlns:a16="http://schemas.microsoft.com/office/drawing/2014/main" id="{5BD66D18-4525-28A4-CF6C-E5B0CA6045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187950" y="4321175"/>
              <a:ext cx="0" cy="358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27" name="Text Box 46">
              <a:extLst>
                <a:ext uri="{FF2B5EF4-FFF2-40B4-BE49-F238E27FC236}">
                  <a16:creationId xmlns:a16="http://schemas.microsoft.com/office/drawing/2014/main" id="{7D24E47D-228F-2996-A45A-4FAAECAC40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84663" y="4032250"/>
              <a:ext cx="687387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flow in</a:t>
              </a:r>
            </a:p>
          </p:txBody>
        </p:sp>
        <p:sp>
          <p:nvSpPr>
            <p:cNvPr id="46128" name="Line 47">
              <a:extLst>
                <a:ext uri="{FF2B5EF4-FFF2-40B4-BE49-F238E27FC236}">
                  <a16:creationId xmlns:a16="http://schemas.microsoft.com/office/drawing/2014/main" id="{D3502225-F10F-0B7B-5825-743B6581090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80063" y="5400675"/>
              <a:ext cx="31750" cy="8366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29" name="Line 48">
              <a:extLst>
                <a:ext uri="{FF2B5EF4-FFF2-40B4-BE49-F238E27FC236}">
                  <a16:creationId xmlns:a16="http://schemas.microsoft.com/office/drawing/2014/main" id="{BC0D3610-C230-6FC9-C264-9B1D03B7745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619750" y="6210300"/>
              <a:ext cx="2984500" cy="269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30" name="Text Box 49">
              <a:extLst>
                <a:ext uri="{FF2B5EF4-FFF2-40B4-BE49-F238E27FC236}">
                  <a16:creationId xmlns:a16="http://schemas.microsoft.com/office/drawing/2014/main" id="{01995D0E-B028-0FDF-61E1-EAEF500772D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286500" y="6219825"/>
              <a:ext cx="795338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400"/>
                <a:t>flow out</a:t>
              </a:r>
            </a:p>
          </p:txBody>
        </p:sp>
        <p:sp>
          <p:nvSpPr>
            <p:cNvPr id="46131" name="AutoShape 50">
              <a:extLst>
                <a:ext uri="{FF2B5EF4-FFF2-40B4-BE49-F238E27FC236}">
                  <a16:creationId xmlns:a16="http://schemas.microsoft.com/office/drawing/2014/main" id="{02ACF51E-2449-899C-1CC0-03EFD7C84AA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6554788" y="6015037"/>
              <a:ext cx="215900" cy="371475"/>
            </a:xfrm>
            <a:prstGeom prst="flowChartCollat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nb-NO" altLang="nb-NO" sz="1800"/>
            </a:p>
          </p:txBody>
        </p:sp>
        <p:sp>
          <p:nvSpPr>
            <p:cNvPr id="46132" name="Text Box 52">
              <a:extLst>
                <a:ext uri="{FF2B5EF4-FFF2-40B4-BE49-F238E27FC236}">
                  <a16:creationId xmlns:a16="http://schemas.microsoft.com/office/drawing/2014/main" id="{AB9EF1AF-A072-7B54-A1B4-159912FF9F6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2588" y="5006975"/>
              <a:ext cx="863600" cy="36671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MV=q</a:t>
              </a:r>
              <a:r>
                <a:rPr lang="en-US" altLang="nb-NO" sz="1800" baseline="-25000"/>
                <a:t>s</a:t>
              </a:r>
            </a:p>
          </p:txBody>
        </p:sp>
        <p:sp>
          <p:nvSpPr>
            <p:cNvPr id="46133" name="Line 54">
              <a:extLst>
                <a:ext uri="{FF2B5EF4-FFF2-40B4-BE49-F238E27FC236}">
                  <a16:creationId xmlns:a16="http://schemas.microsoft.com/office/drawing/2014/main" id="{4B20A832-A04F-ACAE-E332-D9AD90B0B15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01013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34" name="Line 55">
              <a:extLst>
                <a:ext uri="{FF2B5EF4-FFF2-40B4-BE49-F238E27FC236}">
                  <a16:creationId xmlns:a16="http://schemas.microsoft.com/office/drawing/2014/main" id="{D3159942-2137-9D01-89F2-05E81613C3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72450" y="6092825"/>
              <a:ext cx="0" cy="288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35" name="Oval 56">
              <a:extLst>
                <a:ext uri="{FF2B5EF4-FFF2-40B4-BE49-F238E27FC236}">
                  <a16:creationId xmlns:a16="http://schemas.microsoft.com/office/drawing/2014/main" id="{589D0CBC-4DBD-2558-A694-8B8C644453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72225" y="5373688"/>
              <a:ext cx="504825" cy="504825"/>
            </a:xfrm>
            <a:prstGeom prst="ellipse">
              <a:avLst/>
            </a:prstGeom>
            <a:solidFill>
              <a:srgbClr val="FFFFFF"/>
            </a:solidFill>
            <a:ln w="9525" algn="ctr">
              <a:solidFill>
                <a:srgbClr val="FF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rgbClr val="FF0066"/>
                  </a:solidFill>
                </a:rPr>
                <a:t>FC</a:t>
              </a:r>
            </a:p>
          </p:txBody>
        </p:sp>
        <p:sp>
          <p:nvSpPr>
            <p:cNvPr id="46136" name="Line 57">
              <a:extLst>
                <a:ext uri="{FF2B5EF4-FFF2-40B4-BE49-F238E27FC236}">
                  <a16:creationId xmlns:a16="http://schemas.microsoft.com/office/drawing/2014/main" id="{93FAE387-2E9E-7239-0191-8003BCBCE11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659563" y="5878513"/>
              <a:ext cx="1587" cy="287337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37" name="Line 58">
              <a:extLst>
                <a:ext uri="{FF2B5EF4-FFF2-40B4-BE49-F238E27FC236}">
                  <a16:creationId xmlns:a16="http://schemas.microsoft.com/office/drawing/2014/main" id="{F8ABBA1A-7D7B-9DC2-9F15-E6CE4230356F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6657975" y="5084763"/>
              <a:ext cx="1588" cy="287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 type="triangle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38" name="Line 59">
              <a:extLst>
                <a:ext uri="{FF2B5EF4-FFF2-40B4-BE49-F238E27FC236}">
                  <a16:creationId xmlns:a16="http://schemas.microsoft.com/office/drawing/2014/main" id="{DC3424AF-95B2-7A26-FE56-837BD7C45D4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8172450" y="5589588"/>
              <a:ext cx="0" cy="64770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 type="oval" w="med" len="med"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39" name="Line 60">
              <a:extLst>
                <a:ext uri="{FF2B5EF4-FFF2-40B4-BE49-F238E27FC236}">
                  <a16:creationId xmlns:a16="http://schemas.microsoft.com/office/drawing/2014/main" id="{45D54DEA-A318-5CEC-47BD-3B4BE451A70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6877050" y="5589588"/>
              <a:ext cx="1295400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6140" name="Text Box 62">
              <a:extLst>
                <a:ext uri="{FF2B5EF4-FFF2-40B4-BE49-F238E27FC236}">
                  <a16:creationId xmlns:a16="http://schemas.microsoft.com/office/drawing/2014/main" id="{6A506D47-DB05-6A90-CC8F-DC2FBE8296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77047" y="5300663"/>
              <a:ext cx="64793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rgbClr val="FF0000"/>
                  </a:solidFill>
                </a:rPr>
                <a:t>y</a:t>
              </a:r>
              <a:r>
                <a:rPr lang="en-US" altLang="nb-NO" sz="1800" baseline="-25000">
                  <a:solidFill>
                    <a:srgbClr val="FF0000"/>
                  </a:solidFill>
                </a:rPr>
                <a:t>2</a:t>
              </a:r>
              <a:r>
                <a:rPr lang="en-US" altLang="nb-NO" sz="1800">
                  <a:solidFill>
                    <a:srgbClr val="FF0000"/>
                  </a:solidFill>
                </a:rPr>
                <a:t>=q</a:t>
              </a:r>
            </a:p>
          </p:txBody>
        </p:sp>
        <p:sp>
          <p:nvSpPr>
            <p:cNvPr id="46141" name="Text Box 87">
              <a:extLst>
                <a:ext uri="{FF2B5EF4-FFF2-40B4-BE49-F238E27FC236}">
                  <a16:creationId xmlns:a16="http://schemas.microsoft.com/office/drawing/2014/main" id="{FCBB27B0-0DF4-0572-82C2-AF6918A2EDD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32588" y="5734050"/>
              <a:ext cx="865943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rgbClr val="FF0000"/>
                  </a:solidFill>
                </a:rPr>
                <a:t>MV</a:t>
              </a:r>
              <a:r>
                <a:rPr lang="en-US" altLang="nb-NO" sz="1800" baseline="-25000">
                  <a:solidFill>
                    <a:srgbClr val="FF0000"/>
                  </a:solidFill>
                </a:rPr>
                <a:t>2</a:t>
              </a:r>
              <a:r>
                <a:rPr lang="en-US" altLang="nb-NO" sz="1800">
                  <a:solidFill>
                    <a:srgbClr val="FF0000"/>
                  </a:solidFill>
                </a:rPr>
                <a:t>=z</a:t>
              </a:r>
              <a:endParaRPr lang="en-US" altLang="nb-NO" sz="1800" baseline="-25000">
                <a:solidFill>
                  <a:srgbClr val="FF0000"/>
                </a:solidFill>
              </a:endParaRPr>
            </a:p>
          </p:txBody>
        </p:sp>
        <p:sp>
          <p:nvSpPr>
            <p:cNvPr id="46142" name="TextBox 1">
              <a:extLst>
                <a:ext uri="{FF2B5EF4-FFF2-40B4-BE49-F238E27FC236}">
                  <a16:creationId xmlns:a16="http://schemas.microsoft.com/office/drawing/2014/main" id="{84BF645E-6164-8137-8A97-C9F1103F0E1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18300" y="4968875"/>
              <a:ext cx="1847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endParaRPr lang="en-US" altLang="nb-NO" sz="1800"/>
            </a:p>
          </p:txBody>
        </p:sp>
        <p:sp>
          <p:nvSpPr>
            <p:cNvPr id="46143" name="TextBox 2">
              <a:extLst>
                <a:ext uri="{FF2B5EF4-FFF2-40B4-BE49-F238E27FC236}">
                  <a16:creationId xmlns:a16="http://schemas.microsoft.com/office/drawing/2014/main" id="{54917FB9-A416-6855-37AB-F29A6DEBD9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15505" y="4826472"/>
              <a:ext cx="537327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/>
                <a:t>master</a:t>
              </a:r>
            </a:p>
          </p:txBody>
        </p:sp>
        <p:sp>
          <p:nvSpPr>
            <p:cNvPr id="46144" name="TextBox 60">
              <a:extLst>
                <a:ext uri="{FF2B5EF4-FFF2-40B4-BE49-F238E27FC236}">
                  <a16:creationId xmlns:a16="http://schemas.microsoft.com/office/drawing/2014/main" id="{98EB2160-9AF2-8099-D103-827639AF17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37339" y="5661248"/>
              <a:ext cx="453971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900">
                  <a:solidFill>
                    <a:srgbClr val="C00000"/>
                  </a:solidFill>
                </a:rPr>
                <a:t>slave</a:t>
              </a:r>
            </a:p>
          </p:txBody>
        </p:sp>
      </p:grpSp>
      <p:sp>
        <p:nvSpPr>
          <p:cNvPr id="63" name="Text Box 61">
            <a:extLst>
              <a:ext uri="{FF2B5EF4-FFF2-40B4-BE49-F238E27FC236}">
                <a16:creationId xmlns:a16="http://schemas.microsoft.com/office/drawing/2014/main" id="{BCEFC35A-F005-8407-F434-03CF6942F30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17863" y="3938588"/>
            <a:ext cx="901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measured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level</a:t>
            </a:r>
          </a:p>
        </p:txBody>
      </p:sp>
      <p:sp>
        <p:nvSpPr>
          <p:cNvPr id="65" name="Text Box 61">
            <a:extLst>
              <a:ext uri="{FF2B5EF4-FFF2-40B4-BE49-F238E27FC236}">
                <a16:creationId xmlns:a16="http://schemas.microsoft.com/office/drawing/2014/main" id="{09210516-161B-2BD2-F53F-0036735BCB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13600" y="4005263"/>
            <a:ext cx="9017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measured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level</a:t>
            </a:r>
          </a:p>
        </p:txBody>
      </p:sp>
      <p:sp>
        <p:nvSpPr>
          <p:cNvPr id="66" name="Text Box 16">
            <a:extLst>
              <a:ext uri="{FF2B5EF4-FFF2-40B4-BE49-F238E27FC236}">
                <a16:creationId xmlns:a16="http://schemas.microsoft.com/office/drawing/2014/main" id="{5257A8B1-5DE6-348E-0422-00AA23604F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62838" y="4397375"/>
            <a:ext cx="747712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y=H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7" grpId="0" animBg="1"/>
      <p:bldP spid="26638" grpId="0"/>
      <p:bldP spid="26640" grpId="0"/>
      <p:bldP spid="26643" grpId="0"/>
      <p:bldP spid="26646" grpId="0"/>
      <p:bldP spid="26647" grpId="0" animBg="1"/>
      <p:bldP spid="26649" grpId="0"/>
      <p:bldP spid="26650" grpId="0"/>
      <p:bldP spid="26672" grpId="0"/>
      <p:bldP spid="26680" grpId="0"/>
      <p:bldP spid="63" grpId="0"/>
      <p:bldP spid="65" grpId="0"/>
      <p:bldP spid="6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>
            <a:extLst>
              <a:ext uri="{FF2B5EF4-FFF2-40B4-BE49-F238E27FC236}">
                <a16:creationId xmlns:a16="http://schemas.microsoft.com/office/drawing/2014/main" id="{C974D78E-D4F3-6774-9BDC-21A8F7F2224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17780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nb-NO" sz="3200"/>
              <a:t>What are the benefits of adding a flow controller (inner cascade)?</a:t>
            </a:r>
          </a:p>
        </p:txBody>
      </p:sp>
      <p:pic>
        <p:nvPicPr>
          <p:cNvPr id="48131" name="Picture 3">
            <a:extLst>
              <a:ext uri="{FF2B5EF4-FFF2-40B4-BE49-F238E27FC236}">
                <a16:creationId xmlns:a16="http://schemas.microsoft.com/office/drawing/2014/main" id="{88D112D2-D832-257B-19D9-65A789CD25D0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03750" y="1595438"/>
            <a:ext cx="3771900" cy="17145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8132" name="Text Box 4">
            <a:extLst>
              <a:ext uri="{FF2B5EF4-FFF2-40B4-BE49-F238E27FC236}">
                <a16:creationId xmlns:a16="http://schemas.microsoft.com/office/drawing/2014/main" id="{9EEFC4D3-6220-5C0E-3615-4F1E4EEFC9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64200" y="2171701"/>
            <a:ext cx="311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  <a:cs typeface="Arial" panose="020B0604020202020204" pitchFamily="34" charset="0"/>
              </a:rPr>
              <a:t>q</a:t>
            </a:r>
            <a:endParaRPr lang="el-GR" altLang="nb-NO" sz="18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8133" name="Text Box 5">
            <a:extLst>
              <a:ext uri="{FF2B5EF4-FFF2-40B4-BE49-F238E27FC236}">
                <a16:creationId xmlns:a16="http://schemas.microsoft.com/office/drawing/2014/main" id="{FC69F435-23AC-782C-E89B-FC55F2AAE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27888" y="2262188"/>
            <a:ext cx="298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z</a:t>
            </a:r>
          </a:p>
        </p:txBody>
      </p:sp>
      <p:sp>
        <p:nvSpPr>
          <p:cNvPr id="48134" name="Text Box 6">
            <a:extLst>
              <a:ext uri="{FF2B5EF4-FFF2-40B4-BE49-F238E27FC236}">
                <a16:creationId xmlns:a16="http://schemas.microsoft.com/office/drawing/2014/main" id="{B534CCD7-66A5-99BC-9A71-F635DA2271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19738" y="1379538"/>
            <a:ext cx="387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>
                <a:solidFill>
                  <a:srgbClr val="FF0000"/>
                </a:solidFill>
                <a:cs typeface="Arial" panose="020B0604020202020204" pitchFamily="34" charset="0"/>
              </a:rPr>
              <a:t>q</a:t>
            </a:r>
            <a:r>
              <a:rPr lang="nb-NO" altLang="nb-NO" sz="1800" baseline="-25000">
                <a:solidFill>
                  <a:srgbClr val="FF0000"/>
                </a:solidFill>
                <a:cs typeface="Arial" panose="020B0604020202020204" pitchFamily="34" charset="0"/>
              </a:rPr>
              <a:t>s</a:t>
            </a:r>
            <a:endParaRPr lang="el-GR" altLang="nb-NO" sz="1800" baseline="-2500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8135" name="Line 7">
            <a:extLst>
              <a:ext uri="{FF2B5EF4-FFF2-40B4-BE49-F238E27FC236}">
                <a16:creationId xmlns:a16="http://schemas.microsoft.com/office/drawing/2014/main" id="{31CA290E-566E-59C3-2047-C6023B9FED6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4563" y="1379539"/>
            <a:ext cx="0" cy="358775"/>
          </a:xfrm>
          <a:prstGeom prst="line">
            <a:avLst/>
          </a:prstGeom>
          <a:noFill/>
          <a:ln w="22225">
            <a:solidFill>
              <a:srgbClr val="FF3300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4520" name="Text Box 8">
            <a:extLst>
              <a:ext uri="{FF2B5EF4-FFF2-40B4-BE49-F238E27FC236}">
                <a16:creationId xmlns:a16="http://schemas.microsoft.com/office/drawing/2014/main" id="{FB84EECA-5D4E-47D2-A540-12ED3681B0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08300" y="4278314"/>
            <a:ext cx="7169150" cy="25241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marL="457200" indent="-457200" algn="l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914400" indent="-457200" algn="l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AutoNum type="arabicPeriod"/>
              <a:defRPr/>
            </a:pPr>
            <a:endParaRPr lang="en-US" altLang="nb-NO" sz="1800" dirty="0"/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r>
              <a:rPr lang="en-US" altLang="nb-NO" sz="1800" dirty="0"/>
              <a:t>Fast local control: Eliminates effect of disturbances in p</a:t>
            </a:r>
            <a:r>
              <a:rPr lang="en-US" altLang="nb-NO" sz="1800" baseline="-25000" dirty="0"/>
              <a:t>1</a:t>
            </a:r>
            <a:r>
              <a:rPr lang="en-US" altLang="nb-NO" sz="1800" dirty="0"/>
              <a:t> and p</a:t>
            </a:r>
            <a:r>
              <a:rPr lang="en-US" altLang="nb-NO" sz="1800" baseline="-25000" dirty="0"/>
              <a:t>2</a:t>
            </a:r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US" altLang="nb-NO" sz="1800" dirty="0"/>
              <a:t>        (FC reacts faster than outer level loop)</a:t>
            </a:r>
            <a:endParaRPr lang="en-US" altLang="nb-NO" sz="1800" b="1" dirty="0"/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endParaRPr lang="en-US" altLang="nb-NO" sz="1800" dirty="0"/>
          </a:p>
          <a:p>
            <a:pPr marL="0" indent="0">
              <a:spcBef>
                <a:spcPct val="0"/>
              </a:spcBef>
              <a:buNone/>
              <a:defRPr/>
            </a:pPr>
            <a:r>
              <a:rPr lang="en-US" altLang="nb-NO" sz="1800" dirty="0"/>
              <a:t>2.   Counteracts nonlinearity in valve, f(z)</a:t>
            </a:r>
          </a:p>
          <a:p>
            <a:pPr lvl="1">
              <a:spcBef>
                <a:spcPct val="0"/>
              </a:spcBef>
              <a:buFontTx/>
              <a:buChar char="•"/>
              <a:defRPr/>
            </a:pPr>
            <a:r>
              <a:rPr lang="en-US" altLang="nb-NO" sz="1400" dirty="0"/>
              <a:t>With fast flow control we can assume q = </a:t>
            </a:r>
            <a:r>
              <a:rPr lang="en-US" altLang="nb-NO" sz="1400" dirty="0" err="1"/>
              <a:t>q</a:t>
            </a:r>
            <a:r>
              <a:rPr lang="en-US" altLang="nb-NO" sz="1400" baseline="-25000" dirty="0" err="1"/>
              <a:t>s</a:t>
            </a:r>
            <a:endParaRPr lang="en-US" altLang="nb-NO" sz="1400" baseline="-25000" dirty="0"/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endParaRPr lang="en-US" altLang="nb-NO" sz="1800" dirty="0"/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endParaRPr lang="en-US" altLang="nb-NO" sz="1800" dirty="0"/>
          </a:p>
          <a:p>
            <a:pPr>
              <a:spcBef>
                <a:spcPct val="0"/>
              </a:spcBef>
              <a:buFontTx/>
              <a:buAutoNum type="arabicPeriod"/>
              <a:defRPr/>
            </a:pPr>
            <a:endParaRPr lang="en-US" altLang="nb-NO" sz="1800" dirty="0"/>
          </a:p>
        </p:txBody>
      </p:sp>
      <p:pic>
        <p:nvPicPr>
          <p:cNvPr id="48137" name="Picture 9" descr="txp_fig">
            <a:extLst>
              <a:ext uri="{FF2B5EF4-FFF2-40B4-BE49-F238E27FC236}">
                <a16:creationId xmlns:a16="http://schemas.microsoft.com/office/drawing/2014/main" id="{309A6069-0943-64B1-5F1A-E63F737724FD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6900" y="3565525"/>
            <a:ext cx="4394200" cy="48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8138" name="Text Box 10">
            <a:extLst>
              <a:ext uri="{FF2B5EF4-FFF2-40B4-BE49-F238E27FC236}">
                <a16:creationId xmlns:a16="http://schemas.microsoft.com/office/drawing/2014/main" id="{6FF1F9D3-BC26-D0EC-16E3-9E6CEF9CE9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5913" y="2078038"/>
            <a:ext cx="23034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FF0000"/>
                </a:solidFill>
              </a:rPr>
              <a:t>Extra measurement y</a:t>
            </a:r>
            <a:r>
              <a:rPr lang="en-US" altLang="nb-NO" sz="1400" baseline="-25000">
                <a:solidFill>
                  <a:srgbClr val="FF0000"/>
                </a:solidFill>
              </a:rPr>
              <a:t>2</a:t>
            </a:r>
            <a:r>
              <a:rPr lang="en-US" altLang="nb-NO" sz="1400">
                <a:solidFill>
                  <a:srgbClr val="FF0000"/>
                </a:solidFill>
              </a:rPr>
              <a:t>= q</a:t>
            </a:r>
          </a:p>
        </p:txBody>
      </p:sp>
      <p:sp>
        <p:nvSpPr>
          <p:cNvPr id="48139" name="Line 11">
            <a:extLst>
              <a:ext uri="{FF2B5EF4-FFF2-40B4-BE49-F238E27FC236}">
                <a16:creationId xmlns:a16="http://schemas.microsoft.com/office/drawing/2014/main" id="{D610CE27-9F41-9028-B3B0-8B9028579E8E}"/>
              </a:ext>
            </a:extLst>
          </p:cNvPr>
          <p:cNvSpPr>
            <a:spLocks noChangeShapeType="1"/>
          </p:cNvSpPr>
          <p:nvPr/>
        </p:nvSpPr>
        <p:spPr bwMode="auto">
          <a:xfrm>
            <a:off x="5087938" y="2243138"/>
            <a:ext cx="576262" cy="144462"/>
          </a:xfrm>
          <a:prstGeom prst="line">
            <a:avLst/>
          </a:prstGeom>
          <a:noFill/>
          <a:ln w="15875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8140" name="Text Box 26">
            <a:extLst>
              <a:ext uri="{FF2B5EF4-FFF2-40B4-BE49-F238E27FC236}">
                <a16:creationId xmlns:a16="http://schemas.microsoft.com/office/drawing/2014/main" id="{BCDFD006-9D74-FE57-85B3-7C09008890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88475" y="3775076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grpSp>
        <p:nvGrpSpPr>
          <p:cNvPr id="47117" name="Group 2">
            <a:extLst>
              <a:ext uri="{FF2B5EF4-FFF2-40B4-BE49-F238E27FC236}">
                <a16:creationId xmlns:a16="http://schemas.microsoft.com/office/drawing/2014/main" id="{E19D3A87-C6BC-7BB5-1E3A-6CA131A5D194}"/>
              </a:ext>
            </a:extLst>
          </p:cNvPr>
          <p:cNvGrpSpPr>
            <a:grpSpLocks/>
          </p:cNvGrpSpPr>
          <p:nvPr/>
        </p:nvGrpSpPr>
        <p:grpSpPr bwMode="auto">
          <a:xfrm>
            <a:off x="7613650" y="5291138"/>
            <a:ext cx="2298700" cy="1377950"/>
            <a:chOff x="6089973" y="5291410"/>
            <a:chExt cx="2298451" cy="1377950"/>
          </a:xfrm>
        </p:grpSpPr>
        <p:sp>
          <p:nvSpPr>
            <p:cNvPr id="48142" name="Text Box 17">
              <a:extLst>
                <a:ext uri="{FF2B5EF4-FFF2-40B4-BE49-F238E27FC236}">
                  <a16:creationId xmlns:a16="http://schemas.microsoft.com/office/drawing/2014/main" id="{9DFE223E-B79F-B558-9F3B-5528C1CCC4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89973" y="5656882"/>
              <a:ext cx="404813" cy="2746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200"/>
                <a:t>f(z)</a:t>
              </a:r>
            </a:p>
          </p:txBody>
        </p:sp>
        <p:grpSp>
          <p:nvGrpSpPr>
            <p:cNvPr id="48143" name="Group 1">
              <a:extLst>
                <a:ext uri="{FF2B5EF4-FFF2-40B4-BE49-F238E27FC236}">
                  <a16:creationId xmlns:a16="http://schemas.microsoft.com/office/drawing/2014/main" id="{8B974433-5BCC-1C59-9B2F-2F40BBAB44D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210374" y="5291410"/>
              <a:ext cx="2178050" cy="1377950"/>
              <a:chOff x="6877050" y="4188087"/>
              <a:chExt cx="2178050" cy="1377950"/>
            </a:xfrm>
          </p:grpSpPr>
          <p:sp>
            <p:nvSpPr>
              <p:cNvPr id="48144" name="Line 14">
                <a:extLst>
                  <a:ext uri="{FF2B5EF4-FFF2-40B4-BE49-F238E27FC236}">
                    <a16:creationId xmlns:a16="http://schemas.microsoft.com/office/drawing/2014/main" id="{311D1739-EA51-6AD8-1751-6CC995E1D02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2950" y="5196150"/>
                <a:ext cx="15113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145" name="Line 15">
                <a:extLst>
                  <a:ext uri="{FF2B5EF4-FFF2-40B4-BE49-F238E27FC236}">
                    <a16:creationId xmlns:a16="http://schemas.microsoft.com/office/drawing/2014/main" id="{1FC4AFBB-9D40-43B3-8354-10D0D11CE6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92950" y="4188087"/>
                <a:ext cx="0" cy="10080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146" name="Text Box 16">
                <a:extLst>
                  <a:ext uri="{FF2B5EF4-FFF2-40B4-BE49-F238E27FC236}">
                    <a16:creationId xmlns:a16="http://schemas.microsoft.com/office/drawing/2014/main" id="{81C94841-F877-E08C-66DD-0517D61DFF8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007350" y="5169162"/>
                <a:ext cx="1047750" cy="3968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z</a:t>
                </a:r>
              </a:p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(valve opening)</a:t>
                </a:r>
              </a:p>
            </p:txBody>
          </p:sp>
          <p:sp>
            <p:nvSpPr>
              <p:cNvPr id="48147" name="Text Box 18">
                <a:extLst>
                  <a:ext uri="{FF2B5EF4-FFF2-40B4-BE49-F238E27FC236}">
                    <a16:creationId xmlns:a16="http://schemas.microsoft.com/office/drawing/2014/main" id="{99D042F1-ABCE-8EBF-D703-E7579625C7E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65950" y="5169162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0</a:t>
                </a:r>
              </a:p>
            </p:txBody>
          </p:sp>
          <p:sp>
            <p:nvSpPr>
              <p:cNvPr id="48148" name="Text Box 19">
                <a:extLst>
                  <a:ext uri="{FF2B5EF4-FFF2-40B4-BE49-F238E27FC236}">
                    <a16:creationId xmlns:a16="http://schemas.microsoft.com/office/drawing/2014/main" id="{4A9EF9D5-A2B4-7E5E-A934-483DEF280C3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72450" y="4546862"/>
                <a:ext cx="184150" cy="36671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endParaRPr lang="en-US" altLang="nb-NO" sz="1800"/>
              </a:p>
            </p:txBody>
          </p:sp>
          <p:sp>
            <p:nvSpPr>
              <p:cNvPr id="48149" name="Text Box 20">
                <a:extLst>
                  <a:ext uri="{FF2B5EF4-FFF2-40B4-BE49-F238E27FC236}">
                    <a16:creationId xmlns:a16="http://schemas.microsoft.com/office/drawing/2014/main" id="{E296B390-0B68-6C92-1A04-7508D9ACDFF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189913" y="5169162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1</a:t>
                </a:r>
              </a:p>
            </p:txBody>
          </p:sp>
          <p:sp>
            <p:nvSpPr>
              <p:cNvPr id="48150" name="Text Box 21">
                <a:extLst>
                  <a:ext uri="{FF2B5EF4-FFF2-40B4-BE49-F238E27FC236}">
                    <a16:creationId xmlns:a16="http://schemas.microsoft.com/office/drawing/2014/main" id="{F68B32E1-30B1-C22F-C6BF-F18275297C1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7050" y="5051687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0</a:t>
                </a:r>
              </a:p>
            </p:txBody>
          </p:sp>
          <p:sp>
            <p:nvSpPr>
              <p:cNvPr id="48151" name="Text Box 22">
                <a:extLst>
                  <a:ext uri="{FF2B5EF4-FFF2-40B4-BE49-F238E27FC236}">
                    <a16:creationId xmlns:a16="http://schemas.microsoft.com/office/drawing/2014/main" id="{E0A9805C-9893-EC6E-4E50-BF7C0333B1AA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77050" y="4330962"/>
                <a:ext cx="254000" cy="24447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1000"/>
                  <a:t>1</a:t>
                </a:r>
              </a:p>
            </p:txBody>
          </p:sp>
          <p:sp>
            <p:nvSpPr>
              <p:cNvPr id="48152" name="Line 23">
                <a:extLst>
                  <a:ext uri="{FF2B5EF4-FFF2-40B4-BE49-F238E27FC236}">
                    <a16:creationId xmlns:a16="http://schemas.microsoft.com/office/drawing/2014/main" id="{8C67DCA3-FEF0-3562-70D9-B3ED4BC762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92950" y="4403987"/>
                <a:ext cx="122396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153" name="Line 24">
                <a:extLst>
                  <a:ext uri="{FF2B5EF4-FFF2-40B4-BE49-F238E27FC236}">
                    <a16:creationId xmlns:a16="http://schemas.microsoft.com/office/drawing/2014/main" id="{FDA6BF87-95EA-B714-DC1D-97BDA16882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316913" y="4403987"/>
                <a:ext cx="0" cy="7921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dash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154" name="Line 25">
                <a:extLst>
                  <a:ext uri="{FF2B5EF4-FFF2-40B4-BE49-F238E27FC236}">
                    <a16:creationId xmlns:a16="http://schemas.microsoft.com/office/drawing/2014/main" id="{4C1509CA-8433-0F07-8E83-58E44A6CEF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7092950" y="4403987"/>
                <a:ext cx="1223963" cy="792163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155" name="Text Box 27">
                <a:extLst>
                  <a:ext uri="{FF2B5EF4-FFF2-40B4-BE49-F238E27FC236}">
                    <a16:creationId xmlns:a16="http://schemas.microsoft.com/office/drawing/2014/main" id="{973F6834-C9FE-2C8A-9986-CAF5C1DA38E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 rot="-1920000">
                <a:off x="7380288" y="4546862"/>
                <a:ext cx="762000" cy="22860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900"/>
                  <a:t>linear valve</a:t>
                </a:r>
              </a:p>
            </p:txBody>
          </p:sp>
          <p:sp>
            <p:nvSpPr>
              <p:cNvPr id="48156" name="Freeform 28">
                <a:extLst>
                  <a:ext uri="{FF2B5EF4-FFF2-40B4-BE49-F238E27FC236}">
                    <a16:creationId xmlns:a16="http://schemas.microsoft.com/office/drawing/2014/main" id="{C53AAECA-42BB-422C-82E4-4101AAEBE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950" y="4403987"/>
                <a:ext cx="1223963" cy="792163"/>
              </a:xfrm>
              <a:custGeom>
                <a:avLst/>
                <a:gdLst>
                  <a:gd name="T0" fmla="*/ 0 w 771"/>
                  <a:gd name="T1" fmla="*/ 2147483646 h 499"/>
                  <a:gd name="T2" fmla="*/ 2147483646 w 771"/>
                  <a:gd name="T3" fmla="*/ 2147483646 h 499"/>
                  <a:gd name="T4" fmla="*/ 2147483646 w 771"/>
                  <a:gd name="T5" fmla="*/ 2147483646 h 499"/>
                  <a:gd name="T6" fmla="*/ 2147483646 w 771"/>
                  <a:gd name="T7" fmla="*/ 2147483646 h 499"/>
                  <a:gd name="T8" fmla="*/ 2147483646 w 771"/>
                  <a:gd name="T9" fmla="*/ 2147483646 h 499"/>
                  <a:gd name="T10" fmla="*/ 2147483646 w 771"/>
                  <a:gd name="T11" fmla="*/ 0 h 49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71" h="499">
                    <a:moveTo>
                      <a:pt x="0" y="499"/>
                    </a:moveTo>
                    <a:cubicBezTo>
                      <a:pt x="15" y="450"/>
                      <a:pt x="30" y="401"/>
                      <a:pt x="45" y="363"/>
                    </a:cubicBezTo>
                    <a:cubicBezTo>
                      <a:pt x="60" y="325"/>
                      <a:pt x="67" y="310"/>
                      <a:pt x="90" y="272"/>
                    </a:cubicBezTo>
                    <a:cubicBezTo>
                      <a:pt x="113" y="234"/>
                      <a:pt x="136" y="166"/>
                      <a:pt x="181" y="136"/>
                    </a:cubicBezTo>
                    <a:cubicBezTo>
                      <a:pt x="226" y="106"/>
                      <a:pt x="264" y="113"/>
                      <a:pt x="362" y="90"/>
                    </a:cubicBezTo>
                    <a:cubicBezTo>
                      <a:pt x="460" y="67"/>
                      <a:pt x="703" y="15"/>
                      <a:pt x="771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157" name="Freeform 30">
                <a:extLst>
                  <a:ext uri="{FF2B5EF4-FFF2-40B4-BE49-F238E27FC236}">
                    <a16:creationId xmlns:a16="http://schemas.microsoft.com/office/drawing/2014/main" id="{F4D57BFE-6BDA-8ACD-113D-42D0BAFD3C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92950" y="4403987"/>
                <a:ext cx="1223963" cy="792163"/>
              </a:xfrm>
              <a:custGeom>
                <a:avLst/>
                <a:gdLst>
                  <a:gd name="T0" fmla="*/ 0 w 771"/>
                  <a:gd name="T1" fmla="*/ 2147483646 h 499"/>
                  <a:gd name="T2" fmla="*/ 2147483646 w 771"/>
                  <a:gd name="T3" fmla="*/ 2147483646 h 499"/>
                  <a:gd name="T4" fmla="*/ 2147483646 w 771"/>
                  <a:gd name="T5" fmla="*/ 2147483646 h 499"/>
                  <a:gd name="T6" fmla="*/ 2147483646 w 771"/>
                  <a:gd name="T7" fmla="*/ 2147483646 h 499"/>
                  <a:gd name="T8" fmla="*/ 2147483646 w 771"/>
                  <a:gd name="T9" fmla="*/ 0 h 49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71" h="499">
                    <a:moveTo>
                      <a:pt x="0" y="499"/>
                    </a:moveTo>
                    <a:cubicBezTo>
                      <a:pt x="86" y="483"/>
                      <a:pt x="173" y="468"/>
                      <a:pt x="226" y="453"/>
                    </a:cubicBezTo>
                    <a:cubicBezTo>
                      <a:pt x="279" y="438"/>
                      <a:pt x="287" y="431"/>
                      <a:pt x="317" y="408"/>
                    </a:cubicBezTo>
                    <a:cubicBezTo>
                      <a:pt x="347" y="385"/>
                      <a:pt x="332" y="385"/>
                      <a:pt x="408" y="317"/>
                    </a:cubicBezTo>
                    <a:cubicBezTo>
                      <a:pt x="484" y="249"/>
                      <a:pt x="710" y="53"/>
                      <a:pt x="771" y="0"/>
                    </a:cubicBezTo>
                  </a:path>
                </a:pathLst>
              </a:custGeom>
              <a:noFill/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45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45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45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>
            <a:extLst>
              <a:ext uri="{FF2B5EF4-FFF2-40B4-BE49-F238E27FC236}">
                <a16:creationId xmlns:a16="http://schemas.microsoft.com/office/drawing/2014/main" id="{68FEF565-AEDB-40B0-B732-E04B910EAA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43026" y="-171450"/>
            <a:ext cx="9648825" cy="1143000"/>
          </a:xfrm>
        </p:spPr>
        <p:txBody>
          <a:bodyPr/>
          <a:lstStyle/>
          <a:p>
            <a:pPr eaLnBrk="1" hangingPunct="1"/>
            <a:r>
              <a:rPr lang="en-US" altLang="nb-NO" sz="4000"/>
              <a:t>Example: Evaporator with heating</a:t>
            </a:r>
          </a:p>
        </p:txBody>
      </p:sp>
      <p:sp>
        <p:nvSpPr>
          <p:cNvPr id="50179" name="Line 3">
            <a:extLst>
              <a:ext uri="{FF2B5EF4-FFF2-40B4-BE49-F238E27FC236}">
                <a16:creationId xmlns:a16="http://schemas.microsoft.com/office/drawing/2014/main" id="{77D8B813-EFBE-A772-E0C7-CD9342370F07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8" y="22764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0" name="Line 4">
            <a:extLst>
              <a:ext uri="{FF2B5EF4-FFF2-40B4-BE49-F238E27FC236}">
                <a16:creationId xmlns:a16="http://schemas.microsoft.com/office/drawing/2014/main" id="{E0AED99F-E52C-A063-4F1F-8BD99AE803E5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9" y="3357563"/>
            <a:ext cx="24479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1" name="Line 5">
            <a:extLst>
              <a:ext uri="{FF2B5EF4-FFF2-40B4-BE49-F238E27FC236}">
                <a16:creationId xmlns:a16="http://schemas.microsoft.com/office/drawing/2014/main" id="{E9042B45-8248-6352-971E-6C99B88663EA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3" y="22764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2" name="Line 6">
            <a:extLst>
              <a:ext uri="{FF2B5EF4-FFF2-40B4-BE49-F238E27FC236}">
                <a16:creationId xmlns:a16="http://schemas.microsoft.com/office/drawing/2014/main" id="{0BEDEA9A-B660-2FA8-A9CC-4342C5CE6CFC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9" y="2492375"/>
            <a:ext cx="2447925" cy="0"/>
          </a:xfrm>
          <a:prstGeom prst="line">
            <a:avLst/>
          </a:prstGeom>
          <a:noFill/>
          <a:ln w="9525">
            <a:solidFill>
              <a:schemeClr val="accent2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3" name="Line 7">
            <a:extLst>
              <a:ext uri="{FF2B5EF4-FFF2-40B4-BE49-F238E27FC236}">
                <a16:creationId xmlns:a16="http://schemas.microsoft.com/office/drawing/2014/main" id="{F592C5D3-A908-C135-EF33-C7939E3B20E1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2538" y="1916113"/>
            <a:ext cx="1079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4" name="Line 8">
            <a:extLst>
              <a:ext uri="{FF2B5EF4-FFF2-40B4-BE49-F238E27FC236}">
                <a16:creationId xmlns:a16="http://schemas.microsoft.com/office/drawing/2014/main" id="{28C5B141-4C99-A893-A73A-9F6D07C05580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2038" y="1916114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5" name="Line 9">
            <a:extLst>
              <a:ext uri="{FF2B5EF4-FFF2-40B4-BE49-F238E27FC236}">
                <a16:creationId xmlns:a16="http://schemas.microsoft.com/office/drawing/2014/main" id="{C56E8B30-10F2-D709-355A-06325744CB37}"/>
              </a:ext>
            </a:extLst>
          </p:cNvPr>
          <p:cNvSpPr>
            <a:spLocks noChangeShapeType="1"/>
          </p:cNvSpPr>
          <p:nvPr/>
        </p:nvSpPr>
        <p:spPr bwMode="auto">
          <a:xfrm>
            <a:off x="6672263" y="3213101"/>
            <a:ext cx="0" cy="3603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6" name="Line 10">
            <a:extLst>
              <a:ext uri="{FF2B5EF4-FFF2-40B4-BE49-F238E27FC236}">
                <a16:creationId xmlns:a16="http://schemas.microsoft.com/office/drawing/2014/main" id="{1EEBAEF0-1736-002D-6E04-653AD578EC8F}"/>
              </a:ext>
            </a:extLst>
          </p:cNvPr>
          <p:cNvSpPr>
            <a:spLocks noChangeShapeType="1"/>
          </p:cNvSpPr>
          <p:nvPr/>
        </p:nvSpPr>
        <p:spPr bwMode="auto">
          <a:xfrm>
            <a:off x="6672263" y="3573463"/>
            <a:ext cx="15113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87" name="AutoShape 11">
            <a:extLst>
              <a:ext uri="{FF2B5EF4-FFF2-40B4-BE49-F238E27FC236}">
                <a16:creationId xmlns:a16="http://schemas.microsoft.com/office/drawing/2014/main" id="{FCE3DD63-0304-6594-DCBD-3AEF271A1944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547769" y="3439319"/>
            <a:ext cx="325438" cy="228600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grpSp>
        <p:nvGrpSpPr>
          <p:cNvPr id="50188" name="Group 12">
            <a:extLst>
              <a:ext uri="{FF2B5EF4-FFF2-40B4-BE49-F238E27FC236}">
                <a16:creationId xmlns:a16="http://schemas.microsoft.com/office/drawing/2014/main" id="{71D66DB6-6F64-76E7-7B98-A0876F4B2B43}"/>
              </a:ext>
            </a:extLst>
          </p:cNvPr>
          <p:cNvGrpSpPr>
            <a:grpSpLocks/>
          </p:cNvGrpSpPr>
          <p:nvPr/>
        </p:nvGrpSpPr>
        <p:grpSpPr bwMode="auto">
          <a:xfrm>
            <a:off x="6154739" y="1989138"/>
            <a:ext cx="301625" cy="360362"/>
            <a:chOff x="2781" y="890"/>
            <a:chExt cx="334" cy="635"/>
          </a:xfrm>
        </p:grpSpPr>
        <p:sp>
          <p:nvSpPr>
            <p:cNvPr id="50221" name="Freeform 13">
              <a:extLst>
                <a:ext uri="{FF2B5EF4-FFF2-40B4-BE49-F238E27FC236}">
                  <a16:creationId xmlns:a16="http://schemas.microsoft.com/office/drawing/2014/main" id="{0CCF6D57-3F99-BC5B-7EA0-03A15A34D6B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1" y="890"/>
              <a:ext cx="144" cy="635"/>
            </a:xfrm>
            <a:custGeom>
              <a:avLst/>
              <a:gdLst>
                <a:gd name="T0" fmla="*/ 99 w 144"/>
                <a:gd name="T1" fmla="*/ 635 h 635"/>
                <a:gd name="T2" fmla="*/ 144 w 144"/>
                <a:gd name="T3" fmla="*/ 499 h 635"/>
                <a:gd name="T4" fmla="*/ 99 w 144"/>
                <a:gd name="T5" fmla="*/ 408 h 635"/>
                <a:gd name="T6" fmla="*/ 54 w 144"/>
                <a:gd name="T7" fmla="*/ 363 h 635"/>
                <a:gd name="T8" fmla="*/ 8 w 144"/>
                <a:gd name="T9" fmla="*/ 317 h 635"/>
                <a:gd name="T10" fmla="*/ 8 w 144"/>
                <a:gd name="T11" fmla="*/ 272 h 635"/>
                <a:gd name="T12" fmla="*/ 8 w 144"/>
                <a:gd name="T13" fmla="*/ 227 h 635"/>
                <a:gd name="T14" fmla="*/ 8 w 144"/>
                <a:gd name="T15" fmla="*/ 181 h 635"/>
                <a:gd name="T16" fmla="*/ 54 w 144"/>
                <a:gd name="T17" fmla="*/ 136 h 635"/>
                <a:gd name="T18" fmla="*/ 54 w 144"/>
                <a:gd name="T19" fmla="*/ 91 h 635"/>
                <a:gd name="T20" fmla="*/ 99 w 144"/>
                <a:gd name="T21" fmla="*/ 45 h 635"/>
                <a:gd name="T22" fmla="*/ 99 w 144"/>
                <a:gd name="T23" fmla="*/ 0 h 6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" h="635">
                  <a:moveTo>
                    <a:pt x="99" y="635"/>
                  </a:moveTo>
                  <a:cubicBezTo>
                    <a:pt x="121" y="586"/>
                    <a:pt x="144" y="537"/>
                    <a:pt x="144" y="499"/>
                  </a:cubicBezTo>
                  <a:cubicBezTo>
                    <a:pt x="144" y="461"/>
                    <a:pt x="114" y="431"/>
                    <a:pt x="99" y="408"/>
                  </a:cubicBezTo>
                  <a:cubicBezTo>
                    <a:pt x="84" y="385"/>
                    <a:pt x="69" y="378"/>
                    <a:pt x="54" y="363"/>
                  </a:cubicBezTo>
                  <a:cubicBezTo>
                    <a:pt x="39" y="348"/>
                    <a:pt x="16" y="332"/>
                    <a:pt x="8" y="317"/>
                  </a:cubicBezTo>
                  <a:cubicBezTo>
                    <a:pt x="0" y="302"/>
                    <a:pt x="8" y="287"/>
                    <a:pt x="8" y="272"/>
                  </a:cubicBezTo>
                  <a:cubicBezTo>
                    <a:pt x="8" y="257"/>
                    <a:pt x="8" y="242"/>
                    <a:pt x="8" y="227"/>
                  </a:cubicBezTo>
                  <a:cubicBezTo>
                    <a:pt x="8" y="212"/>
                    <a:pt x="0" y="196"/>
                    <a:pt x="8" y="181"/>
                  </a:cubicBezTo>
                  <a:cubicBezTo>
                    <a:pt x="16" y="166"/>
                    <a:pt x="46" y="151"/>
                    <a:pt x="54" y="136"/>
                  </a:cubicBezTo>
                  <a:cubicBezTo>
                    <a:pt x="62" y="121"/>
                    <a:pt x="47" y="106"/>
                    <a:pt x="54" y="91"/>
                  </a:cubicBezTo>
                  <a:cubicBezTo>
                    <a:pt x="61" y="76"/>
                    <a:pt x="92" y="60"/>
                    <a:pt x="99" y="45"/>
                  </a:cubicBezTo>
                  <a:cubicBezTo>
                    <a:pt x="106" y="30"/>
                    <a:pt x="99" y="7"/>
                    <a:pt x="99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222" name="Freeform 14">
              <a:extLst>
                <a:ext uri="{FF2B5EF4-FFF2-40B4-BE49-F238E27FC236}">
                  <a16:creationId xmlns:a16="http://schemas.microsoft.com/office/drawing/2014/main" id="{5FFC64EC-1A60-C1E3-B315-A33DAC835B3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" y="890"/>
              <a:ext cx="144" cy="635"/>
            </a:xfrm>
            <a:custGeom>
              <a:avLst/>
              <a:gdLst>
                <a:gd name="T0" fmla="*/ 99 w 144"/>
                <a:gd name="T1" fmla="*/ 635 h 635"/>
                <a:gd name="T2" fmla="*/ 144 w 144"/>
                <a:gd name="T3" fmla="*/ 499 h 635"/>
                <a:gd name="T4" fmla="*/ 99 w 144"/>
                <a:gd name="T5" fmla="*/ 408 h 635"/>
                <a:gd name="T6" fmla="*/ 54 w 144"/>
                <a:gd name="T7" fmla="*/ 363 h 635"/>
                <a:gd name="T8" fmla="*/ 8 w 144"/>
                <a:gd name="T9" fmla="*/ 317 h 635"/>
                <a:gd name="T10" fmla="*/ 8 w 144"/>
                <a:gd name="T11" fmla="*/ 272 h 635"/>
                <a:gd name="T12" fmla="*/ 8 w 144"/>
                <a:gd name="T13" fmla="*/ 227 h 635"/>
                <a:gd name="T14" fmla="*/ 8 w 144"/>
                <a:gd name="T15" fmla="*/ 181 h 635"/>
                <a:gd name="T16" fmla="*/ 54 w 144"/>
                <a:gd name="T17" fmla="*/ 136 h 635"/>
                <a:gd name="T18" fmla="*/ 54 w 144"/>
                <a:gd name="T19" fmla="*/ 91 h 635"/>
                <a:gd name="T20" fmla="*/ 99 w 144"/>
                <a:gd name="T21" fmla="*/ 45 h 635"/>
                <a:gd name="T22" fmla="*/ 99 w 144"/>
                <a:gd name="T23" fmla="*/ 0 h 6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" h="635">
                  <a:moveTo>
                    <a:pt x="99" y="635"/>
                  </a:moveTo>
                  <a:cubicBezTo>
                    <a:pt x="121" y="586"/>
                    <a:pt x="144" y="537"/>
                    <a:pt x="144" y="499"/>
                  </a:cubicBezTo>
                  <a:cubicBezTo>
                    <a:pt x="144" y="461"/>
                    <a:pt x="114" y="431"/>
                    <a:pt x="99" y="408"/>
                  </a:cubicBezTo>
                  <a:cubicBezTo>
                    <a:pt x="84" y="385"/>
                    <a:pt x="69" y="378"/>
                    <a:pt x="54" y="363"/>
                  </a:cubicBezTo>
                  <a:cubicBezTo>
                    <a:pt x="39" y="348"/>
                    <a:pt x="16" y="332"/>
                    <a:pt x="8" y="317"/>
                  </a:cubicBezTo>
                  <a:cubicBezTo>
                    <a:pt x="0" y="302"/>
                    <a:pt x="8" y="287"/>
                    <a:pt x="8" y="272"/>
                  </a:cubicBezTo>
                  <a:cubicBezTo>
                    <a:pt x="8" y="257"/>
                    <a:pt x="8" y="242"/>
                    <a:pt x="8" y="227"/>
                  </a:cubicBezTo>
                  <a:cubicBezTo>
                    <a:pt x="8" y="212"/>
                    <a:pt x="0" y="196"/>
                    <a:pt x="8" y="181"/>
                  </a:cubicBezTo>
                  <a:cubicBezTo>
                    <a:pt x="16" y="166"/>
                    <a:pt x="46" y="151"/>
                    <a:pt x="54" y="136"/>
                  </a:cubicBezTo>
                  <a:cubicBezTo>
                    <a:pt x="62" y="121"/>
                    <a:pt x="47" y="106"/>
                    <a:pt x="54" y="91"/>
                  </a:cubicBezTo>
                  <a:cubicBezTo>
                    <a:pt x="61" y="76"/>
                    <a:pt x="92" y="60"/>
                    <a:pt x="99" y="45"/>
                  </a:cubicBezTo>
                  <a:cubicBezTo>
                    <a:pt x="106" y="30"/>
                    <a:pt x="99" y="7"/>
                    <a:pt x="99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223" name="Freeform 15">
              <a:extLst>
                <a:ext uri="{FF2B5EF4-FFF2-40B4-BE49-F238E27FC236}">
                  <a16:creationId xmlns:a16="http://schemas.microsoft.com/office/drawing/2014/main" id="{80543B9B-AA61-F80F-883A-0E03ED09A3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971" y="890"/>
              <a:ext cx="144" cy="635"/>
            </a:xfrm>
            <a:custGeom>
              <a:avLst/>
              <a:gdLst>
                <a:gd name="T0" fmla="*/ 99 w 144"/>
                <a:gd name="T1" fmla="*/ 635 h 635"/>
                <a:gd name="T2" fmla="*/ 144 w 144"/>
                <a:gd name="T3" fmla="*/ 499 h 635"/>
                <a:gd name="T4" fmla="*/ 99 w 144"/>
                <a:gd name="T5" fmla="*/ 408 h 635"/>
                <a:gd name="T6" fmla="*/ 54 w 144"/>
                <a:gd name="T7" fmla="*/ 363 h 635"/>
                <a:gd name="T8" fmla="*/ 8 w 144"/>
                <a:gd name="T9" fmla="*/ 317 h 635"/>
                <a:gd name="T10" fmla="*/ 8 w 144"/>
                <a:gd name="T11" fmla="*/ 272 h 635"/>
                <a:gd name="T12" fmla="*/ 8 w 144"/>
                <a:gd name="T13" fmla="*/ 227 h 635"/>
                <a:gd name="T14" fmla="*/ 8 w 144"/>
                <a:gd name="T15" fmla="*/ 181 h 635"/>
                <a:gd name="T16" fmla="*/ 54 w 144"/>
                <a:gd name="T17" fmla="*/ 136 h 635"/>
                <a:gd name="T18" fmla="*/ 54 w 144"/>
                <a:gd name="T19" fmla="*/ 91 h 635"/>
                <a:gd name="T20" fmla="*/ 99 w 144"/>
                <a:gd name="T21" fmla="*/ 45 h 635"/>
                <a:gd name="T22" fmla="*/ 99 w 144"/>
                <a:gd name="T23" fmla="*/ 0 h 63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44" h="635">
                  <a:moveTo>
                    <a:pt x="99" y="635"/>
                  </a:moveTo>
                  <a:cubicBezTo>
                    <a:pt x="121" y="586"/>
                    <a:pt x="144" y="537"/>
                    <a:pt x="144" y="499"/>
                  </a:cubicBezTo>
                  <a:cubicBezTo>
                    <a:pt x="144" y="461"/>
                    <a:pt x="114" y="431"/>
                    <a:pt x="99" y="408"/>
                  </a:cubicBezTo>
                  <a:cubicBezTo>
                    <a:pt x="84" y="385"/>
                    <a:pt x="69" y="378"/>
                    <a:pt x="54" y="363"/>
                  </a:cubicBezTo>
                  <a:cubicBezTo>
                    <a:pt x="39" y="348"/>
                    <a:pt x="16" y="332"/>
                    <a:pt x="8" y="317"/>
                  </a:cubicBezTo>
                  <a:cubicBezTo>
                    <a:pt x="0" y="302"/>
                    <a:pt x="8" y="287"/>
                    <a:pt x="8" y="272"/>
                  </a:cubicBezTo>
                  <a:cubicBezTo>
                    <a:pt x="8" y="257"/>
                    <a:pt x="8" y="242"/>
                    <a:pt x="8" y="227"/>
                  </a:cubicBezTo>
                  <a:cubicBezTo>
                    <a:pt x="8" y="212"/>
                    <a:pt x="0" y="196"/>
                    <a:pt x="8" y="181"/>
                  </a:cubicBezTo>
                  <a:cubicBezTo>
                    <a:pt x="16" y="166"/>
                    <a:pt x="46" y="151"/>
                    <a:pt x="54" y="136"/>
                  </a:cubicBezTo>
                  <a:cubicBezTo>
                    <a:pt x="62" y="121"/>
                    <a:pt x="47" y="106"/>
                    <a:pt x="54" y="91"/>
                  </a:cubicBezTo>
                  <a:cubicBezTo>
                    <a:pt x="61" y="76"/>
                    <a:pt x="92" y="60"/>
                    <a:pt x="99" y="45"/>
                  </a:cubicBezTo>
                  <a:cubicBezTo>
                    <a:pt x="106" y="30"/>
                    <a:pt x="99" y="7"/>
                    <a:pt x="99" y="0"/>
                  </a:cubicBezTo>
                </a:path>
              </a:pathLst>
            </a:custGeom>
            <a:noFill/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50189" name="Group 16">
            <a:extLst>
              <a:ext uri="{FF2B5EF4-FFF2-40B4-BE49-F238E27FC236}">
                <a16:creationId xmlns:a16="http://schemas.microsoft.com/office/drawing/2014/main" id="{2E3CD053-8FDB-C4B0-4F8F-317CB6E3C1AB}"/>
              </a:ext>
            </a:extLst>
          </p:cNvPr>
          <p:cNvGrpSpPr>
            <a:grpSpLocks/>
          </p:cNvGrpSpPr>
          <p:nvPr/>
        </p:nvGrpSpPr>
        <p:grpSpPr bwMode="auto">
          <a:xfrm>
            <a:off x="4510089" y="2997201"/>
            <a:ext cx="1081087" cy="936625"/>
            <a:chOff x="1927" y="1842"/>
            <a:chExt cx="409" cy="409"/>
          </a:xfrm>
        </p:grpSpPr>
        <p:sp>
          <p:nvSpPr>
            <p:cNvPr id="50214" name="Line 17">
              <a:extLst>
                <a:ext uri="{FF2B5EF4-FFF2-40B4-BE49-F238E27FC236}">
                  <a16:creationId xmlns:a16="http://schemas.microsoft.com/office/drawing/2014/main" id="{3EAFA3CC-CC2E-21DB-6A47-C11D99F1D92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109" y="1842"/>
              <a:ext cx="45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0215" name="Group 18">
              <a:extLst>
                <a:ext uri="{FF2B5EF4-FFF2-40B4-BE49-F238E27FC236}">
                  <a16:creationId xmlns:a16="http://schemas.microsoft.com/office/drawing/2014/main" id="{43E65337-B6B5-1EB5-50F6-2623A6471D4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927" y="1843"/>
              <a:ext cx="409" cy="408"/>
              <a:chOff x="1927" y="1933"/>
              <a:chExt cx="409" cy="408"/>
            </a:xfrm>
          </p:grpSpPr>
          <p:sp>
            <p:nvSpPr>
              <p:cNvPr id="50216" name="Line 19">
                <a:extLst>
                  <a:ext uri="{FF2B5EF4-FFF2-40B4-BE49-F238E27FC236}">
                    <a16:creationId xmlns:a16="http://schemas.microsoft.com/office/drawing/2014/main" id="{0158DD6E-8997-AD2A-7103-27A4A63FDD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927" y="1933"/>
                <a:ext cx="137" cy="4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7" name="Line 20">
                <a:extLst>
                  <a:ext uri="{FF2B5EF4-FFF2-40B4-BE49-F238E27FC236}">
                    <a16:creationId xmlns:a16="http://schemas.microsoft.com/office/drawing/2014/main" id="{B19D5877-145E-3C7F-17AA-E7EB29E38D7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64" y="1933"/>
                <a:ext cx="45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8" name="Line 21">
                <a:extLst>
                  <a:ext uri="{FF2B5EF4-FFF2-40B4-BE49-F238E27FC236}">
                    <a16:creationId xmlns:a16="http://schemas.microsoft.com/office/drawing/2014/main" id="{ACD25F4B-E77A-1831-A111-438574BADF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4" y="1933"/>
                <a:ext cx="46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19" name="Line 22">
                <a:extLst>
                  <a:ext uri="{FF2B5EF4-FFF2-40B4-BE49-F238E27FC236}">
                    <a16:creationId xmlns:a16="http://schemas.microsoft.com/office/drawing/2014/main" id="{5766682A-9A07-8B93-3F21-A2EE1F9173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200" y="1933"/>
                <a:ext cx="45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220" name="Line 23">
                <a:extLst>
                  <a:ext uri="{FF2B5EF4-FFF2-40B4-BE49-F238E27FC236}">
                    <a16:creationId xmlns:a16="http://schemas.microsoft.com/office/drawing/2014/main" id="{E7A41CF7-F66F-97B0-0241-35CA57BCB0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5" y="1933"/>
                <a:ext cx="91" cy="4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50190" name="Text Box 24">
            <a:extLst>
              <a:ext uri="{FF2B5EF4-FFF2-40B4-BE49-F238E27FC236}">
                <a16:creationId xmlns:a16="http://schemas.microsoft.com/office/drawing/2014/main" id="{FAD6A136-3E24-E281-F568-7A8B6D86C3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28926" y="1700213"/>
            <a:ext cx="9810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Feed: From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reactor</a:t>
            </a:r>
          </a:p>
        </p:txBody>
      </p:sp>
      <p:sp>
        <p:nvSpPr>
          <p:cNvPr id="50191" name="Text Box 25">
            <a:extLst>
              <a:ext uri="{FF2B5EF4-FFF2-40B4-BE49-F238E27FC236}">
                <a16:creationId xmlns:a16="http://schemas.microsoft.com/office/drawing/2014/main" id="{30C3BDA4-FC20-ED31-FE89-D77CDF9635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63976" y="981075"/>
            <a:ext cx="1331913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</a:t>
            </a:r>
            <a:r>
              <a:rPr lang="en-US" altLang="nb-NO" sz="1800" baseline="-25000"/>
              <a:t>F</a:t>
            </a:r>
            <a:r>
              <a:rPr lang="en-US" altLang="nb-NO" sz="1800"/>
              <a:t>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  <a:r>
              <a:rPr lang="en-US" altLang="nb-NO" sz="1800" baseline="-25000"/>
              <a:t>F</a:t>
            </a:r>
            <a:r>
              <a:rPr lang="en-US" altLang="nb-NO" sz="1800"/>
              <a:t> [K]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</a:t>
            </a:r>
            <a:r>
              <a:rPr lang="en-US" altLang="nb-NO" sz="1800" baseline="-25000"/>
              <a:t>F</a:t>
            </a:r>
            <a:r>
              <a:rPr lang="en-US" altLang="nb-NO" sz="1800"/>
              <a:t> [mol/m3]</a:t>
            </a:r>
          </a:p>
        </p:txBody>
      </p:sp>
      <p:sp>
        <p:nvSpPr>
          <p:cNvPr id="50192" name="Text Box 26">
            <a:extLst>
              <a:ext uri="{FF2B5EF4-FFF2-40B4-BE49-F238E27FC236}">
                <a16:creationId xmlns:a16="http://schemas.microsoft.com/office/drawing/2014/main" id="{90C6CA7E-34DB-9BD6-F997-97A048FD9DF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1800" y="2932114"/>
            <a:ext cx="1238250" cy="91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 [K]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 [mol/m3]</a:t>
            </a:r>
          </a:p>
        </p:txBody>
      </p:sp>
      <p:sp>
        <p:nvSpPr>
          <p:cNvPr id="50193" name="AutoShape 27">
            <a:extLst>
              <a:ext uri="{FF2B5EF4-FFF2-40B4-BE49-F238E27FC236}">
                <a16:creationId xmlns:a16="http://schemas.microsoft.com/office/drawing/2014/main" id="{0613BC51-3377-2B61-26B2-FC1855BA333C}"/>
              </a:ext>
            </a:extLst>
          </p:cNvPr>
          <p:cNvSpPr>
            <a:spLocks noChangeArrowheads="1"/>
          </p:cNvSpPr>
          <p:nvPr/>
        </p:nvSpPr>
        <p:spPr bwMode="auto">
          <a:xfrm rot="1020000">
            <a:off x="4462464" y="3487738"/>
            <a:ext cx="325437" cy="228600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50194" name="Text Box 28">
            <a:extLst>
              <a:ext uri="{FF2B5EF4-FFF2-40B4-BE49-F238E27FC236}">
                <a16:creationId xmlns:a16="http://schemas.microsoft.com/office/drawing/2014/main" id="{E83DE63B-FAE6-731F-7180-C08D904912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92538" y="3860800"/>
            <a:ext cx="1230312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Heating fluid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</a:t>
            </a:r>
            <a:r>
              <a:rPr lang="en-US" altLang="nb-NO" sz="1400" baseline="-25000"/>
              <a:t>H</a:t>
            </a:r>
            <a:r>
              <a:rPr lang="en-US" altLang="nb-NO" sz="1400"/>
              <a:t>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T</a:t>
            </a:r>
            <a:r>
              <a:rPr lang="en-US" altLang="nb-NO" sz="1400" baseline="-25000"/>
              <a:t>H</a:t>
            </a:r>
            <a:r>
              <a:rPr lang="en-US" altLang="nb-NO" sz="1400"/>
              <a:t> [K]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400"/>
          </a:p>
        </p:txBody>
      </p:sp>
      <p:sp>
        <p:nvSpPr>
          <p:cNvPr id="50195" name="Text Box 29">
            <a:extLst>
              <a:ext uri="{FF2B5EF4-FFF2-40B4-BE49-F238E27FC236}">
                <a16:creationId xmlns:a16="http://schemas.microsoft.com/office/drawing/2014/main" id="{CBEFADBD-4371-8972-FC4C-C7337BBCFC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84838" y="1698625"/>
            <a:ext cx="11096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evaporation</a:t>
            </a:r>
          </a:p>
        </p:txBody>
      </p:sp>
      <p:sp>
        <p:nvSpPr>
          <p:cNvPr id="50196" name="Line 30">
            <a:extLst>
              <a:ext uri="{FF2B5EF4-FFF2-40B4-BE49-F238E27FC236}">
                <a16:creationId xmlns:a16="http://schemas.microsoft.com/office/drawing/2014/main" id="{B06C3226-FFB2-F6DA-DA98-7E38CB08854D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4" y="2349500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7" name="Line 31">
            <a:extLst>
              <a:ext uri="{FF2B5EF4-FFF2-40B4-BE49-F238E27FC236}">
                <a16:creationId xmlns:a16="http://schemas.microsoft.com/office/drawing/2014/main" id="{32B8B2A7-5216-6B68-3594-B3BE6249D683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9600" y="234950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8" name="Line 32">
            <a:extLst>
              <a:ext uri="{FF2B5EF4-FFF2-40B4-BE49-F238E27FC236}">
                <a16:creationId xmlns:a16="http://schemas.microsoft.com/office/drawing/2014/main" id="{95076BBB-D20E-06A2-0569-C18A113206B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4" y="2852738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199" name="Line 33">
            <a:extLst>
              <a:ext uri="{FF2B5EF4-FFF2-40B4-BE49-F238E27FC236}">
                <a16:creationId xmlns:a16="http://schemas.microsoft.com/office/drawing/2014/main" id="{7E842F7F-5285-A7B6-BD68-1E58864A969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59600" y="2636838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200" name="Line 34">
            <a:extLst>
              <a:ext uri="{FF2B5EF4-FFF2-40B4-BE49-F238E27FC236}">
                <a16:creationId xmlns:a16="http://schemas.microsoft.com/office/drawing/2014/main" id="{8C6C59E3-E4BB-A18F-4532-97042F8CBDC1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935413" y="2852738"/>
            <a:ext cx="6477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201" name="Text Box 35">
            <a:extLst>
              <a:ext uri="{FF2B5EF4-FFF2-40B4-BE49-F238E27FC236}">
                <a16:creationId xmlns:a16="http://schemas.microsoft.com/office/drawing/2014/main" id="{356617D0-00A7-8059-1CEF-3248EFDCE6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88163" y="2133600"/>
            <a:ext cx="14668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level measurement</a:t>
            </a:r>
          </a:p>
        </p:txBody>
      </p:sp>
      <p:sp>
        <p:nvSpPr>
          <p:cNvPr id="50202" name="Text Box 36">
            <a:extLst>
              <a:ext uri="{FF2B5EF4-FFF2-40B4-BE49-F238E27FC236}">
                <a16:creationId xmlns:a16="http://schemas.microsoft.com/office/drawing/2014/main" id="{36DD34A4-182C-9478-BE11-AD27ADE4B5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95550" y="2578100"/>
            <a:ext cx="19748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temperature measurement</a:t>
            </a:r>
          </a:p>
        </p:txBody>
      </p:sp>
      <p:sp>
        <p:nvSpPr>
          <p:cNvPr id="50203" name="Text Box 37">
            <a:extLst>
              <a:ext uri="{FF2B5EF4-FFF2-40B4-BE49-F238E27FC236}">
                <a16:creationId xmlns:a16="http://schemas.microsoft.com/office/drawing/2014/main" id="{0D907E10-1D06-C655-59BA-78E5E867BC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5650" y="2584451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</a:p>
        </p:txBody>
      </p:sp>
      <p:grpSp>
        <p:nvGrpSpPr>
          <p:cNvPr id="50204" name="Group 38">
            <a:extLst>
              <a:ext uri="{FF2B5EF4-FFF2-40B4-BE49-F238E27FC236}">
                <a16:creationId xmlns:a16="http://schemas.microsoft.com/office/drawing/2014/main" id="{15F938E2-8C0B-D919-F280-53F3FB2B0351}"/>
              </a:ext>
            </a:extLst>
          </p:cNvPr>
          <p:cNvGrpSpPr>
            <a:grpSpLocks/>
          </p:cNvGrpSpPr>
          <p:nvPr/>
        </p:nvGrpSpPr>
        <p:grpSpPr bwMode="auto">
          <a:xfrm>
            <a:off x="5226050" y="2205038"/>
            <a:ext cx="509588" cy="792162"/>
            <a:chOff x="2332" y="2296"/>
            <a:chExt cx="321" cy="499"/>
          </a:xfrm>
        </p:grpSpPr>
        <p:sp>
          <p:nvSpPr>
            <p:cNvPr id="50212" name="Line 39">
              <a:extLst>
                <a:ext uri="{FF2B5EF4-FFF2-40B4-BE49-F238E27FC236}">
                  <a16:creationId xmlns:a16="http://schemas.microsoft.com/office/drawing/2014/main" id="{B6492C34-4417-C5F0-6ECD-31306465E51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2" y="2296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0213" name="Text Box 40">
              <a:extLst>
                <a:ext uri="{FF2B5EF4-FFF2-40B4-BE49-F238E27FC236}">
                  <a16:creationId xmlns:a16="http://schemas.microsoft.com/office/drawing/2014/main" id="{1CEE4C1E-10E0-CB33-ADA8-7C9E0A9CA3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2" y="2391"/>
              <a:ext cx="32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3600">
                  <a:latin typeface="Times New Roman" panose="02020603050405020304" pitchFamily="18" charset="0"/>
                  <a:cs typeface="Times New Roman" panose="02020603050405020304" pitchFamily="18" charset="0"/>
                </a:rPr>
                <a:t>∞</a:t>
              </a:r>
            </a:p>
          </p:txBody>
        </p:sp>
      </p:grpSp>
      <p:sp>
        <p:nvSpPr>
          <p:cNvPr id="50205" name="Text Box 41">
            <a:extLst>
              <a:ext uri="{FF2B5EF4-FFF2-40B4-BE49-F238E27FC236}">
                <a16:creationId xmlns:a16="http://schemas.microsoft.com/office/drawing/2014/main" id="{1D9F9737-DECA-6F89-13AA-0AF0958B52A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9438" y="2297113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</a:p>
        </p:txBody>
      </p:sp>
      <p:sp>
        <p:nvSpPr>
          <p:cNvPr id="54302" name="Text Box 42">
            <a:extLst>
              <a:ext uri="{FF2B5EF4-FFF2-40B4-BE49-F238E27FC236}">
                <a16:creationId xmlns:a16="http://schemas.microsoft.com/office/drawing/2014/main" id="{F2B27840-DAB9-8E90-ECF0-0DE12993EA3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2314" y="4941889"/>
            <a:ext cx="6397625" cy="1754187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800" dirty="0"/>
              <a:t>Control objectives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  <a:defRPr/>
            </a:pPr>
            <a:r>
              <a:rPr lang="en-US" altLang="nb-NO" sz="1800" dirty="0"/>
              <a:t>Keep level H at desired value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  <a:defRPr/>
            </a:pPr>
            <a:r>
              <a:rPr lang="en-US" altLang="nb-NO" sz="1800" dirty="0">
                <a:solidFill>
                  <a:srgbClr val="FF0000"/>
                </a:solidFill>
              </a:rPr>
              <a:t>NOW</a:t>
            </a:r>
            <a:r>
              <a:rPr lang="en-US" altLang="nb-NO" sz="1800" dirty="0"/>
              <a:t>: Keep </a:t>
            </a:r>
            <a:r>
              <a:rPr lang="en-US" altLang="nb-NO" sz="1800" dirty="0">
                <a:solidFill>
                  <a:srgbClr val="FF0000"/>
                </a:solidFill>
              </a:rPr>
              <a:t>composition c </a:t>
            </a:r>
            <a:r>
              <a:rPr lang="en-US" altLang="nb-NO" sz="1800" dirty="0"/>
              <a:t>at desired value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800" dirty="0"/>
              <a:t>BUT: Composition measurement has large delay + unreliable</a:t>
            </a:r>
          </a:p>
          <a:p>
            <a:pPr marL="0" indent="0" eaLnBrk="1" hangingPunct="1">
              <a:spcBef>
                <a:spcPct val="0"/>
              </a:spcBef>
              <a:buNone/>
              <a:defRPr/>
            </a:pPr>
            <a:r>
              <a:rPr lang="en-US" altLang="nb-NO" sz="1800" dirty="0"/>
              <a:t>Suggest control structure based on cascade control</a:t>
            </a:r>
          </a:p>
          <a:p>
            <a:pPr eaLnBrk="1" hangingPunct="1">
              <a:spcBef>
                <a:spcPct val="0"/>
              </a:spcBef>
              <a:defRPr/>
            </a:pPr>
            <a:endParaRPr lang="en-US" altLang="nb-NO" sz="1800" dirty="0"/>
          </a:p>
        </p:txBody>
      </p:sp>
      <p:sp>
        <p:nvSpPr>
          <p:cNvPr id="50207" name="Text Box 43">
            <a:extLst>
              <a:ext uri="{FF2B5EF4-FFF2-40B4-BE49-F238E27FC236}">
                <a16:creationId xmlns:a16="http://schemas.microsoft.com/office/drawing/2014/main" id="{A1D942F6-C235-A5C4-F914-A9E3EA9694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9376" y="2774951"/>
            <a:ext cx="166052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Concentrated product</a:t>
            </a:r>
          </a:p>
        </p:txBody>
      </p:sp>
      <p:sp>
        <p:nvSpPr>
          <p:cNvPr id="50208" name="Line 34">
            <a:extLst>
              <a:ext uri="{FF2B5EF4-FFF2-40B4-BE49-F238E27FC236}">
                <a16:creationId xmlns:a16="http://schemas.microsoft.com/office/drawing/2014/main" id="{CC55D514-C9E6-7A40-68B1-2D5E91A4EBA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315201" y="3573463"/>
            <a:ext cx="4763" cy="690562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oval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0209" name="Text Box 37">
            <a:extLst>
              <a:ext uri="{FF2B5EF4-FFF2-40B4-BE49-F238E27FC236}">
                <a16:creationId xmlns:a16="http://schemas.microsoft.com/office/drawing/2014/main" id="{64788567-02AF-E3AD-72D9-3D9A092023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18050" y="2736851"/>
            <a:ext cx="3238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</a:t>
            </a:r>
          </a:p>
        </p:txBody>
      </p:sp>
      <p:sp>
        <p:nvSpPr>
          <p:cNvPr id="50210" name="Text Box 35">
            <a:extLst>
              <a:ext uri="{FF2B5EF4-FFF2-40B4-BE49-F238E27FC236}">
                <a16:creationId xmlns:a16="http://schemas.microsoft.com/office/drawing/2014/main" id="{5F6CAD8B-6DC3-C54A-CAF8-C211D61D346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12026" y="3989389"/>
            <a:ext cx="2085975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concentration measurement</a:t>
            </a:r>
          </a:p>
        </p:txBody>
      </p:sp>
      <p:sp>
        <p:nvSpPr>
          <p:cNvPr id="50211" name="Text Box 41">
            <a:extLst>
              <a:ext uri="{FF2B5EF4-FFF2-40B4-BE49-F238E27FC236}">
                <a16:creationId xmlns:a16="http://schemas.microsoft.com/office/drawing/2014/main" id="{ED5C7AD8-D486-535B-7046-0FBFC979DB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69139" y="3605213"/>
            <a:ext cx="300037" cy="36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>
            <a:extLst>
              <a:ext uri="{FF2B5EF4-FFF2-40B4-BE49-F238E27FC236}">
                <a16:creationId xmlns:a16="http://schemas.microsoft.com/office/drawing/2014/main" id="{54BF7CCE-DB19-05B5-033E-34B8307B373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78038" y="26035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nb-NO" sz="4000" dirty="0"/>
              <a:t>Ratio control</a:t>
            </a:r>
          </a:p>
        </p:txBody>
      </p:sp>
      <p:grpSp>
        <p:nvGrpSpPr>
          <p:cNvPr id="52227" name="Group 4">
            <a:extLst>
              <a:ext uri="{FF2B5EF4-FFF2-40B4-BE49-F238E27FC236}">
                <a16:creationId xmlns:a16="http://schemas.microsoft.com/office/drawing/2014/main" id="{7222024C-BAD4-FA89-5AA9-3B48CCE524C9}"/>
              </a:ext>
            </a:extLst>
          </p:cNvPr>
          <p:cNvGrpSpPr>
            <a:grpSpLocks/>
          </p:cNvGrpSpPr>
          <p:nvPr/>
        </p:nvGrpSpPr>
        <p:grpSpPr bwMode="auto">
          <a:xfrm>
            <a:off x="3475038" y="3071814"/>
            <a:ext cx="5650218" cy="2155825"/>
            <a:chOff x="2051050" y="2195513"/>
            <a:chExt cx="5648626" cy="2155825"/>
          </a:xfrm>
        </p:grpSpPr>
        <p:sp>
          <p:nvSpPr>
            <p:cNvPr id="52231" name="Oval 4">
              <a:extLst>
                <a:ext uri="{FF2B5EF4-FFF2-40B4-BE49-F238E27FC236}">
                  <a16:creationId xmlns:a16="http://schemas.microsoft.com/office/drawing/2014/main" id="{0E0DF86D-DE6B-3DB2-6B57-96F8CA09C6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19475" y="3213100"/>
              <a:ext cx="576263" cy="576263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FontTx/>
                <a:buNone/>
              </a:pPr>
              <a:r>
                <a:rPr lang="en-US" altLang="nb-NO"/>
                <a:t>x</a:t>
              </a:r>
            </a:p>
          </p:txBody>
        </p:sp>
        <p:sp>
          <p:nvSpPr>
            <p:cNvPr id="52232" name="Line 5">
              <a:extLst>
                <a:ext uri="{FF2B5EF4-FFF2-40B4-BE49-F238E27FC236}">
                  <a16:creationId xmlns:a16="http://schemas.microsoft.com/office/drawing/2014/main" id="{5253F461-101E-9D49-D8ED-DE783C6CA77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55875" y="3500438"/>
              <a:ext cx="863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3" name="Line 6">
              <a:extLst>
                <a:ext uri="{FF2B5EF4-FFF2-40B4-BE49-F238E27FC236}">
                  <a16:creationId xmlns:a16="http://schemas.microsoft.com/office/drawing/2014/main" id="{B08C79B7-836D-5D92-33DC-984D51ABB8D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95738" y="3500438"/>
              <a:ext cx="863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4" name="Line 7">
              <a:extLst>
                <a:ext uri="{FF2B5EF4-FFF2-40B4-BE49-F238E27FC236}">
                  <a16:creationId xmlns:a16="http://schemas.microsoft.com/office/drawing/2014/main" id="{945AD845-C9CE-1271-484E-B96608DC28AC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3276600" y="2781300"/>
              <a:ext cx="863600" cy="0"/>
            </a:xfrm>
            <a:prstGeom prst="line">
              <a:avLst/>
            </a:prstGeom>
            <a:noFill/>
            <a:ln w="25400">
              <a:solidFill>
                <a:schemeClr val="tx1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2235" name="Text Box 8">
              <a:extLst>
                <a:ext uri="{FF2B5EF4-FFF2-40B4-BE49-F238E27FC236}">
                  <a16:creationId xmlns:a16="http://schemas.microsoft.com/office/drawing/2014/main" id="{EE821EFE-898E-8871-68F7-A11133E906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32225" y="2195513"/>
              <a:ext cx="2063750" cy="8540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/>
                <a:t>(q</a:t>
              </a:r>
              <a:r>
                <a:rPr lang="en-US" altLang="nb-NO" baseline="-25000"/>
                <a:t>2</a:t>
              </a:r>
              <a:r>
                <a:rPr lang="en-US" altLang="nb-NO"/>
                <a:t>/q</a:t>
              </a:r>
              <a:r>
                <a:rPr lang="en-US" altLang="nb-NO" baseline="-25000"/>
                <a:t>1</a:t>
              </a:r>
              <a:r>
                <a:rPr lang="en-US" altLang="nb-NO"/>
                <a:t>)</a:t>
              </a:r>
              <a:r>
                <a:rPr lang="en-US" altLang="nb-NO" baseline="-25000"/>
                <a:t>s</a:t>
              </a:r>
              <a:endParaRPr lang="en-US" altLang="nb-NO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(desired flow ratio)</a:t>
              </a:r>
              <a:endParaRPr lang="en-US" altLang="nb-NO" sz="1800" baseline="-25000"/>
            </a:p>
          </p:txBody>
        </p:sp>
        <p:sp>
          <p:nvSpPr>
            <p:cNvPr id="52236" name="Text Box 9">
              <a:extLst>
                <a:ext uri="{FF2B5EF4-FFF2-40B4-BE49-F238E27FC236}">
                  <a16:creationId xmlns:a16="http://schemas.microsoft.com/office/drawing/2014/main" id="{DD4F9403-444E-B5C0-C855-3B8277ED60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51050" y="2947988"/>
              <a:ext cx="1441450" cy="14033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/>
                <a:t>q</a:t>
              </a:r>
              <a:r>
                <a:rPr lang="en-US" altLang="nb-NO" baseline="-25000"/>
                <a:t>1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(measured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flow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disturbance)</a:t>
              </a:r>
            </a:p>
          </p:txBody>
        </p:sp>
        <p:sp>
          <p:nvSpPr>
            <p:cNvPr id="52237" name="Text Box 10">
              <a:extLst>
                <a:ext uri="{FF2B5EF4-FFF2-40B4-BE49-F238E27FC236}">
                  <a16:creationId xmlns:a16="http://schemas.microsoft.com/office/drawing/2014/main" id="{EA06D74D-4E47-0086-FA05-2EF4C64FA2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7263" y="2974975"/>
              <a:ext cx="2932413" cy="119006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/>
                <a:t>q</a:t>
              </a:r>
              <a:r>
                <a:rPr lang="en-US" altLang="nb-NO" baseline="-25000"/>
                <a:t>2</a:t>
              </a:r>
              <a:endParaRPr lang="en-US" altLang="nb-NO" sz="18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(MV: manipulated variable)</a:t>
              </a:r>
              <a:endParaRPr lang="en-US" altLang="nb-NO" baseline="-25000"/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nb-NO" baseline="-25000"/>
            </a:p>
          </p:txBody>
        </p:sp>
      </p:grpSp>
      <p:sp>
        <p:nvSpPr>
          <p:cNvPr id="52228" name="Text Box 11">
            <a:extLst>
              <a:ext uri="{FF2B5EF4-FFF2-40B4-BE49-F238E27FC236}">
                <a16:creationId xmlns:a16="http://schemas.microsoft.com/office/drawing/2014/main" id="{ED7026DF-48F0-862E-1E94-23AFB4F4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9726" y="5445125"/>
            <a:ext cx="8696325" cy="83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400"/>
              <a:t>“Measure disturbance (d=q</a:t>
            </a:r>
            <a:r>
              <a:rPr lang="en-US" altLang="nb-NO" sz="2400" baseline="-25000"/>
              <a:t>1</a:t>
            </a:r>
            <a:r>
              <a:rPr lang="en-US" altLang="nb-NO" sz="2400"/>
              <a:t>) and adjust input (u=q</a:t>
            </a:r>
            <a:r>
              <a:rPr lang="en-US" altLang="nb-NO" sz="2400" baseline="-25000"/>
              <a:t>2</a:t>
            </a:r>
            <a:r>
              <a:rPr lang="en-US" altLang="nb-NO" sz="2400"/>
              <a:t>) such that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2400"/>
              <a:t>ratio is at given value (q</a:t>
            </a:r>
            <a:r>
              <a:rPr lang="en-US" altLang="nb-NO" sz="2400" baseline="-25000"/>
              <a:t>2</a:t>
            </a:r>
            <a:r>
              <a:rPr lang="en-US" altLang="nb-NO" sz="2400"/>
              <a:t>/q</a:t>
            </a:r>
            <a:r>
              <a:rPr lang="en-US" altLang="nb-NO" sz="2400" baseline="-25000"/>
              <a:t>1</a:t>
            </a:r>
            <a:r>
              <a:rPr lang="en-US" altLang="nb-NO" sz="2400"/>
              <a:t>)</a:t>
            </a:r>
            <a:r>
              <a:rPr lang="en-US" altLang="nb-NO" sz="2400" baseline="-25000"/>
              <a:t>s</a:t>
            </a:r>
            <a:r>
              <a:rPr lang="en-US" altLang="nb-NO" sz="2400"/>
              <a:t>”</a:t>
            </a:r>
          </a:p>
        </p:txBody>
      </p:sp>
      <p:sp>
        <p:nvSpPr>
          <p:cNvPr id="52229" name="Rectangle 3">
            <a:extLst>
              <a:ext uri="{FF2B5EF4-FFF2-40B4-BE49-F238E27FC236}">
                <a16:creationId xmlns:a16="http://schemas.microsoft.com/office/drawing/2014/main" id="{7A5D3AD9-F2D7-3412-7895-C1ECDDBF32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16114" y="2586039"/>
            <a:ext cx="456088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800"/>
              <a:t>Use multiplication block (x):</a:t>
            </a:r>
          </a:p>
        </p:txBody>
      </p:sp>
      <p:sp>
        <p:nvSpPr>
          <p:cNvPr id="52230" name="TextBox 5">
            <a:extLst>
              <a:ext uri="{FF2B5EF4-FFF2-40B4-BE49-F238E27FC236}">
                <a16:creationId xmlns:a16="http://schemas.microsoft.com/office/drawing/2014/main" id="{0902EAC8-73C6-0D1D-3DB5-7C253C920B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7844" y="1336582"/>
            <a:ext cx="8536311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</a:pPr>
            <a:r>
              <a:rPr lang="en-US" altLang="nb-NO" sz="1800" dirty="0"/>
              <a:t>Special case of feedforward (the most common one) 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en-US" altLang="nb-NO" sz="1800" dirty="0"/>
              <a:t>It actually does not require a model, just physical insight!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en-US" altLang="nb-NO" sz="1800" dirty="0"/>
              <a:t>VERY common for mixing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Example: Process with two feeds q</a:t>
            </a:r>
            <a:r>
              <a:rPr lang="en-US" altLang="nb-NO" sz="1800" baseline="-25000" dirty="0"/>
              <a:t>1</a:t>
            </a:r>
            <a:r>
              <a:rPr lang="en-US" altLang="nb-NO" sz="1800" dirty="0"/>
              <a:t>(d) and q</a:t>
            </a:r>
            <a:r>
              <a:rPr lang="en-US" altLang="nb-NO" sz="1800" baseline="-25000" dirty="0"/>
              <a:t>2</a:t>
            </a:r>
            <a:r>
              <a:rPr lang="en-US" altLang="nb-NO" sz="1800" dirty="0"/>
              <a:t> (u), where ratio should be constant.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701DE42A-A2F4-4227-B4C6-D95EE497FCD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Usually: Combine ratio (feedforward) with feedback</a:t>
            </a:r>
          </a:p>
        </p:txBody>
      </p:sp>
      <p:sp>
        <p:nvSpPr>
          <p:cNvPr id="59395" name="Content Placeholder 2">
            <a:extLst>
              <a:ext uri="{FF2B5EF4-FFF2-40B4-BE49-F238E27FC236}">
                <a16:creationId xmlns:a16="http://schemas.microsoft.com/office/drawing/2014/main" id="{20958013-337F-7865-F507-9A4862F7113F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981200" y="1855788"/>
            <a:ext cx="8229600" cy="4525962"/>
          </a:xfrm>
        </p:spPr>
        <p:txBody>
          <a:bodyPr/>
          <a:lstStyle/>
          <a:p>
            <a:r>
              <a:rPr lang="en-US" altLang="nb-NO"/>
              <a:t>Adjust (q</a:t>
            </a:r>
            <a:r>
              <a:rPr lang="en-US" altLang="nb-NO" baseline="-25000"/>
              <a:t>1</a:t>
            </a:r>
            <a:r>
              <a:rPr lang="en-US" altLang="nb-NO"/>
              <a:t>/q</a:t>
            </a:r>
            <a:r>
              <a:rPr lang="en-US" altLang="nb-NO" baseline="-25000"/>
              <a:t>2</a:t>
            </a:r>
            <a:r>
              <a:rPr lang="en-US" altLang="nb-NO"/>
              <a:t>)</a:t>
            </a:r>
            <a:r>
              <a:rPr lang="en-US" altLang="nb-NO" baseline="-25000"/>
              <a:t>s</a:t>
            </a:r>
            <a:r>
              <a:rPr lang="en-US" altLang="nb-NO"/>
              <a:t> based on feedback from process, for example, composition controller. </a:t>
            </a:r>
          </a:p>
          <a:p>
            <a:pPr lvl="2"/>
            <a:r>
              <a:rPr lang="en-US" altLang="nb-NO"/>
              <a:t>This is a special case of cascade control</a:t>
            </a:r>
          </a:p>
          <a:p>
            <a:pPr lvl="1"/>
            <a:endParaRPr lang="en-US" altLang="nb-NO" sz="2000" b="1" i="1"/>
          </a:p>
          <a:p>
            <a:pPr lvl="1"/>
            <a:r>
              <a:rPr lang="en-US" altLang="nb-NO" sz="2000" b="1" i="1"/>
              <a:t>Example cake baking</a:t>
            </a:r>
            <a:r>
              <a:rPr lang="en-US" altLang="nb-NO" sz="2000" i="1"/>
              <a:t>: Use recipe (ratio control = feedforward), but adjust ratio if result is not as desired (feedback)</a:t>
            </a:r>
          </a:p>
          <a:p>
            <a:pPr lvl="1"/>
            <a:r>
              <a:rPr lang="en-US" altLang="nb-NO" sz="2000" b="1" i="1"/>
              <a:t>Example evaporator:  </a:t>
            </a:r>
            <a:r>
              <a:rPr lang="en-US" altLang="nb-NO" sz="2000" i="1"/>
              <a:t>Fix ratio q</a:t>
            </a:r>
            <a:r>
              <a:rPr lang="en-US" altLang="nb-NO" sz="2000" i="1" baseline="-25000"/>
              <a:t>H</a:t>
            </a:r>
            <a:r>
              <a:rPr lang="en-US" altLang="nb-NO" sz="2000" i="1"/>
              <a:t>/q</a:t>
            </a:r>
            <a:r>
              <a:rPr lang="en-US" altLang="nb-NO" sz="2000" i="1" baseline="-25000"/>
              <a:t>F </a:t>
            </a:r>
            <a:r>
              <a:rPr lang="en-US" altLang="nb-NO" sz="2000" i="1"/>
              <a:t> (and use feedback from y=c to fine tune ratio)</a:t>
            </a:r>
            <a:endParaRPr lang="en-US" altLang="nb-NO" sz="2000" i="1" baseline="-25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Line 4">
            <a:extLst>
              <a:ext uri="{FF2B5EF4-FFF2-40B4-BE49-F238E27FC236}">
                <a16:creationId xmlns:a16="http://schemas.microsoft.com/office/drawing/2014/main" id="{058E8BD8-65C3-9F3A-3D88-B05D31A33AC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8" y="31400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299" name="Line 5">
            <a:extLst>
              <a:ext uri="{FF2B5EF4-FFF2-40B4-BE49-F238E27FC236}">
                <a16:creationId xmlns:a16="http://schemas.microsoft.com/office/drawing/2014/main" id="{3BD4153B-A43A-DCBD-85A0-811ECCBB6B61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9" y="4221163"/>
            <a:ext cx="24479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0" name="Line 9">
            <a:extLst>
              <a:ext uri="{FF2B5EF4-FFF2-40B4-BE49-F238E27FC236}">
                <a16:creationId xmlns:a16="http://schemas.microsoft.com/office/drawing/2014/main" id="{6E3CA1E3-9530-8EB5-753A-5C44840B29C6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3" y="3140075"/>
            <a:ext cx="0" cy="108108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1" name="Line 11">
            <a:extLst>
              <a:ext uri="{FF2B5EF4-FFF2-40B4-BE49-F238E27FC236}">
                <a16:creationId xmlns:a16="http://schemas.microsoft.com/office/drawing/2014/main" id="{85236B92-1467-390F-F3B4-BBF50768E4F6}"/>
              </a:ext>
            </a:extLst>
          </p:cNvPr>
          <p:cNvSpPr>
            <a:spLocks noChangeShapeType="1"/>
          </p:cNvSpPr>
          <p:nvPr/>
        </p:nvSpPr>
        <p:spPr bwMode="auto">
          <a:xfrm>
            <a:off x="4440239" y="3355975"/>
            <a:ext cx="244792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2" name="Line 12">
            <a:extLst>
              <a:ext uri="{FF2B5EF4-FFF2-40B4-BE49-F238E27FC236}">
                <a16:creationId xmlns:a16="http://schemas.microsoft.com/office/drawing/2014/main" id="{F5B5C3B9-BAD4-0AF0-A6FC-6071E1B3A828}"/>
              </a:ext>
            </a:extLst>
          </p:cNvPr>
          <p:cNvSpPr>
            <a:spLocks noChangeShapeType="1"/>
          </p:cNvSpPr>
          <p:nvPr/>
        </p:nvSpPr>
        <p:spPr bwMode="auto">
          <a:xfrm>
            <a:off x="3792538" y="2779713"/>
            <a:ext cx="1079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3" name="Line 13">
            <a:extLst>
              <a:ext uri="{FF2B5EF4-FFF2-40B4-BE49-F238E27FC236}">
                <a16:creationId xmlns:a16="http://schemas.microsoft.com/office/drawing/2014/main" id="{C1FDBDB0-6F63-ED23-47FF-ACD7B7AB5DF3}"/>
              </a:ext>
            </a:extLst>
          </p:cNvPr>
          <p:cNvSpPr>
            <a:spLocks noChangeShapeType="1"/>
          </p:cNvSpPr>
          <p:nvPr/>
        </p:nvSpPr>
        <p:spPr bwMode="auto">
          <a:xfrm>
            <a:off x="4872038" y="2779714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4" name="Line 14">
            <a:extLst>
              <a:ext uri="{FF2B5EF4-FFF2-40B4-BE49-F238E27FC236}">
                <a16:creationId xmlns:a16="http://schemas.microsoft.com/office/drawing/2014/main" id="{DF6BD082-1381-567A-E8C6-DC9335B78852}"/>
              </a:ext>
            </a:extLst>
          </p:cNvPr>
          <p:cNvSpPr>
            <a:spLocks noChangeShapeType="1"/>
          </p:cNvSpPr>
          <p:nvPr/>
        </p:nvSpPr>
        <p:spPr bwMode="auto">
          <a:xfrm>
            <a:off x="6672263" y="4076701"/>
            <a:ext cx="0" cy="36036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5" name="Line 15">
            <a:extLst>
              <a:ext uri="{FF2B5EF4-FFF2-40B4-BE49-F238E27FC236}">
                <a16:creationId xmlns:a16="http://schemas.microsoft.com/office/drawing/2014/main" id="{F07CFC57-5A0A-4403-1AC0-93F2A06D8B87}"/>
              </a:ext>
            </a:extLst>
          </p:cNvPr>
          <p:cNvSpPr>
            <a:spLocks noChangeShapeType="1"/>
          </p:cNvSpPr>
          <p:nvPr/>
        </p:nvSpPr>
        <p:spPr bwMode="auto">
          <a:xfrm>
            <a:off x="6672263" y="4437063"/>
            <a:ext cx="15113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06" name="AutoShape 16">
            <a:extLst>
              <a:ext uri="{FF2B5EF4-FFF2-40B4-BE49-F238E27FC236}">
                <a16:creationId xmlns:a16="http://schemas.microsoft.com/office/drawing/2014/main" id="{DA85117F-EF6F-3F58-704A-FAA0FE139472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7547769" y="4302919"/>
            <a:ext cx="325438" cy="228600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55307" name="Text Box 29">
            <a:extLst>
              <a:ext uri="{FF2B5EF4-FFF2-40B4-BE49-F238E27FC236}">
                <a16:creationId xmlns:a16="http://schemas.microsoft.com/office/drawing/2014/main" id="{F41E0497-3669-8D41-9B60-51470E3039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9876" y="2563813"/>
            <a:ext cx="1019175" cy="461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200"/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Concentrate</a:t>
            </a:r>
          </a:p>
        </p:txBody>
      </p:sp>
      <p:sp>
        <p:nvSpPr>
          <p:cNvPr id="55308" name="Text Box 30">
            <a:extLst>
              <a:ext uri="{FF2B5EF4-FFF2-40B4-BE49-F238E27FC236}">
                <a16:creationId xmlns:a16="http://schemas.microsoft.com/office/drawing/2014/main" id="{C837ACFE-1985-EB55-DADC-CAC3E07E09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71814" y="2132014"/>
            <a:ext cx="1254125" cy="58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q</a:t>
            </a:r>
            <a:r>
              <a:rPr lang="en-US" altLang="nb-NO" sz="1600" baseline="-25000"/>
              <a:t>1</a:t>
            </a:r>
            <a:r>
              <a:rPr lang="en-US" altLang="nb-NO" sz="1600"/>
              <a:t>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/>
              <a:t>C</a:t>
            </a:r>
            <a:r>
              <a:rPr lang="en-US" altLang="nb-NO" sz="1600" baseline="-25000"/>
              <a:t>1</a:t>
            </a:r>
            <a:r>
              <a:rPr lang="en-US" altLang="nb-NO" sz="1600"/>
              <a:t> [mol/m3]</a:t>
            </a:r>
          </a:p>
        </p:txBody>
      </p:sp>
      <p:sp>
        <p:nvSpPr>
          <p:cNvPr id="55309" name="Text Box 31">
            <a:extLst>
              <a:ext uri="{FF2B5EF4-FFF2-40B4-BE49-F238E27FC236}">
                <a16:creationId xmlns:a16="http://schemas.microsoft.com/office/drawing/2014/main" id="{90A32AC1-DDC8-D9D9-B22F-94C9C9AFAA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51801" y="3795713"/>
            <a:ext cx="1249363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 [m3/s]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 [mol/m3]</a:t>
            </a:r>
          </a:p>
        </p:txBody>
      </p:sp>
      <p:sp>
        <p:nvSpPr>
          <p:cNvPr id="55310" name="Line 35">
            <a:extLst>
              <a:ext uri="{FF2B5EF4-FFF2-40B4-BE49-F238E27FC236}">
                <a16:creationId xmlns:a16="http://schemas.microsoft.com/office/drawing/2014/main" id="{161AB272-E53E-291F-060A-7F208C848B2E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4" y="3213100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1" name="Line 36">
            <a:extLst>
              <a:ext uri="{FF2B5EF4-FFF2-40B4-BE49-F238E27FC236}">
                <a16:creationId xmlns:a16="http://schemas.microsoft.com/office/drawing/2014/main" id="{7E2D78C8-0590-E00B-7E4B-A7D2FE34BB8E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9600" y="3213100"/>
            <a:ext cx="0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2" name="Line 37">
            <a:extLst>
              <a:ext uri="{FF2B5EF4-FFF2-40B4-BE49-F238E27FC236}">
                <a16:creationId xmlns:a16="http://schemas.microsoft.com/office/drawing/2014/main" id="{680D694E-983B-B70D-BC64-A226996C8AAB}"/>
              </a:ext>
            </a:extLst>
          </p:cNvPr>
          <p:cNvSpPr>
            <a:spLocks noChangeShapeType="1"/>
          </p:cNvSpPr>
          <p:nvPr/>
        </p:nvSpPr>
        <p:spPr bwMode="auto">
          <a:xfrm>
            <a:off x="6888164" y="3716338"/>
            <a:ext cx="714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3" name="Line 40">
            <a:extLst>
              <a:ext uri="{FF2B5EF4-FFF2-40B4-BE49-F238E27FC236}">
                <a16:creationId xmlns:a16="http://schemas.microsoft.com/office/drawing/2014/main" id="{D7A4BBD1-8509-69C7-9412-75879D95F71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59601" y="3506789"/>
            <a:ext cx="550863" cy="206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 type="triangle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4" name="Text Box 44">
            <a:extLst>
              <a:ext uri="{FF2B5EF4-FFF2-40B4-BE49-F238E27FC236}">
                <a16:creationId xmlns:a16="http://schemas.microsoft.com/office/drawing/2014/main" id="{0399AF05-61ED-1758-2026-3450DCCA70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6764" y="3448050"/>
            <a:ext cx="301625" cy="369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</a:t>
            </a:r>
          </a:p>
        </p:txBody>
      </p:sp>
      <p:grpSp>
        <p:nvGrpSpPr>
          <p:cNvPr id="55315" name="Group 45">
            <a:extLst>
              <a:ext uri="{FF2B5EF4-FFF2-40B4-BE49-F238E27FC236}">
                <a16:creationId xmlns:a16="http://schemas.microsoft.com/office/drawing/2014/main" id="{62EFA860-19AC-5437-AB18-24EECE8BD775}"/>
              </a:ext>
            </a:extLst>
          </p:cNvPr>
          <p:cNvGrpSpPr>
            <a:grpSpLocks/>
          </p:cNvGrpSpPr>
          <p:nvPr/>
        </p:nvGrpSpPr>
        <p:grpSpPr bwMode="auto">
          <a:xfrm>
            <a:off x="5226050" y="3068638"/>
            <a:ext cx="509588" cy="792162"/>
            <a:chOff x="2332" y="2296"/>
            <a:chExt cx="321" cy="499"/>
          </a:xfrm>
        </p:grpSpPr>
        <p:sp>
          <p:nvSpPr>
            <p:cNvPr id="55352" name="Line 46">
              <a:extLst>
                <a:ext uri="{FF2B5EF4-FFF2-40B4-BE49-F238E27FC236}">
                  <a16:creationId xmlns:a16="http://schemas.microsoft.com/office/drawing/2014/main" id="{B50FDF6F-4251-F606-631A-7F76F413BBD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472" y="2296"/>
              <a:ext cx="0" cy="3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55353" name="Text Box 47">
              <a:extLst>
                <a:ext uri="{FF2B5EF4-FFF2-40B4-BE49-F238E27FC236}">
                  <a16:creationId xmlns:a16="http://schemas.microsoft.com/office/drawing/2014/main" id="{73169231-EEBF-5B5C-2591-7D3A7302B3C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332" y="2391"/>
              <a:ext cx="321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3600">
                  <a:latin typeface="Times New Roman" panose="02020603050405020304" pitchFamily="18" charset="0"/>
                  <a:cs typeface="Times New Roman" panose="02020603050405020304" pitchFamily="18" charset="0"/>
                </a:rPr>
                <a:t>∞</a:t>
              </a:r>
            </a:p>
          </p:txBody>
        </p:sp>
      </p:grpSp>
      <p:sp>
        <p:nvSpPr>
          <p:cNvPr id="55316" name="Text Box 48">
            <a:extLst>
              <a:ext uri="{FF2B5EF4-FFF2-40B4-BE49-F238E27FC236}">
                <a16:creationId xmlns:a16="http://schemas.microsoft.com/office/drawing/2014/main" id="{D40EDEFD-C251-5752-ECFC-31365587335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29438" y="3160713"/>
            <a:ext cx="349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H</a:t>
            </a:r>
          </a:p>
        </p:txBody>
      </p:sp>
      <p:sp>
        <p:nvSpPr>
          <p:cNvPr id="55317" name="Text Box 50">
            <a:extLst>
              <a:ext uri="{FF2B5EF4-FFF2-40B4-BE49-F238E27FC236}">
                <a16:creationId xmlns:a16="http://schemas.microsoft.com/office/drawing/2014/main" id="{C5D2BA2E-9C29-CE1B-ED8B-DC9983049F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93064" y="4508501"/>
            <a:ext cx="1216025" cy="277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Diluted product</a:t>
            </a:r>
          </a:p>
        </p:txBody>
      </p:sp>
      <p:sp>
        <p:nvSpPr>
          <p:cNvPr id="55318" name="Line 13">
            <a:extLst>
              <a:ext uri="{FF2B5EF4-FFF2-40B4-BE49-F238E27FC236}">
                <a16:creationId xmlns:a16="http://schemas.microsoft.com/office/drawing/2014/main" id="{C2D7692A-7D13-3DA1-2A7A-B1C3519C5298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3338" y="2779714"/>
            <a:ext cx="0" cy="5048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19" name="Line 12">
            <a:extLst>
              <a:ext uri="{FF2B5EF4-FFF2-40B4-BE49-F238E27FC236}">
                <a16:creationId xmlns:a16="http://schemas.microsoft.com/office/drawing/2014/main" id="{E439862D-FB94-07F9-D7C5-D7F17AA36E00}"/>
              </a:ext>
            </a:extLst>
          </p:cNvPr>
          <p:cNvSpPr>
            <a:spLocks noChangeShapeType="1"/>
          </p:cNvSpPr>
          <p:nvPr/>
        </p:nvSpPr>
        <p:spPr bwMode="auto">
          <a:xfrm>
            <a:off x="6383338" y="2767013"/>
            <a:ext cx="10795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55320" name="AutoShape 16">
            <a:extLst>
              <a:ext uri="{FF2B5EF4-FFF2-40B4-BE49-F238E27FC236}">
                <a16:creationId xmlns:a16="http://schemas.microsoft.com/office/drawing/2014/main" id="{B2459BA4-00F7-8FF1-8102-3585DBD5EA2D}"/>
              </a:ext>
            </a:extLst>
          </p:cNvPr>
          <p:cNvSpPr>
            <a:spLocks noChangeArrowheads="1"/>
          </p:cNvSpPr>
          <p:nvPr/>
        </p:nvSpPr>
        <p:spPr bwMode="auto">
          <a:xfrm rot="5400000">
            <a:off x="6827045" y="2659857"/>
            <a:ext cx="325437" cy="228600"/>
          </a:xfrm>
          <a:prstGeom prst="flowChartCollat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55321" name="Oval 40">
            <a:extLst>
              <a:ext uri="{FF2B5EF4-FFF2-40B4-BE49-F238E27FC236}">
                <a16:creationId xmlns:a16="http://schemas.microsoft.com/office/drawing/2014/main" id="{04438B44-C3FF-9822-EF79-17F6E03B07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2839" y="3213101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LC</a:t>
            </a:r>
          </a:p>
        </p:txBody>
      </p:sp>
      <p:cxnSp>
        <p:nvCxnSpPr>
          <p:cNvPr id="55322" name="Straight Arrow Connector 48">
            <a:extLst>
              <a:ext uri="{FF2B5EF4-FFF2-40B4-BE49-F238E27FC236}">
                <a16:creationId xmlns:a16="http://schemas.microsoft.com/office/drawing/2014/main" id="{A197C19D-6F3C-F09D-20A8-0AE52138684E}"/>
              </a:ext>
            </a:extLst>
          </p:cNvPr>
          <p:cNvCxnSpPr>
            <a:cxnSpLocks noChangeShapeType="1"/>
            <a:stCxn id="55321" idx="4"/>
            <a:endCxn id="55306" idx="1"/>
          </p:cNvCxnSpPr>
          <p:nvPr/>
        </p:nvCxnSpPr>
        <p:spPr bwMode="auto">
          <a:xfrm flipH="1">
            <a:off x="7710488" y="3717925"/>
            <a:ext cx="4762" cy="70008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prstDash val="dash"/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323" name="Rectangle 49">
            <a:extLst>
              <a:ext uri="{FF2B5EF4-FFF2-40B4-BE49-F238E27FC236}">
                <a16:creationId xmlns:a16="http://schemas.microsoft.com/office/drawing/2014/main" id="{2263D808-E778-CE35-2E89-B3ECAEECA0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07263" y="2492376"/>
            <a:ext cx="588962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C</a:t>
            </a:r>
            <a:r>
              <a:rPr lang="en-US" altLang="nb-NO" sz="1200" baseline="-25000"/>
              <a:t>2</a:t>
            </a:r>
            <a:r>
              <a:rPr lang="en-US" altLang="nb-NO" sz="1200"/>
              <a:t>=0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Water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200"/>
          </a:p>
        </p:txBody>
      </p:sp>
      <p:cxnSp>
        <p:nvCxnSpPr>
          <p:cNvPr id="55324" name="Straight Connector 51">
            <a:extLst>
              <a:ext uri="{FF2B5EF4-FFF2-40B4-BE49-F238E27FC236}">
                <a16:creationId xmlns:a16="http://schemas.microsoft.com/office/drawing/2014/main" id="{F05AC0FF-6C05-A611-CCEE-5D873DD24630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32288" y="2700338"/>
            <a:ext cx="0" cy="1381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25" name="Straight Connector 52">
            <a:extLst>
              <a:ext uri="{FF2B5EF4-FFF2-40B4-BE49-F238E27FC236}">
                <a16:creationId xmlns:a16="http://schemas.microsoft.com/office/drawing/2014/main" id="{7505D576-E6A7-F13F-6204-8AB5371CCE3A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367213" y="2708275"/>
            <a:ext cx="0" cy="13970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26" name="Straight Connector 53">
            <a:extLst>
              <a:ext uri="{FF2B5EF4-FFF2-40B4-BE49-F238E27FC236}">
                <a16:creationId xmlns:a16="http://schemas.microsoft.com/office/drawing/2014/main" id="{AC7050F7-A565-D2D1-3691-56EF16F6EAE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564313" y="2689226"/>
            <a:ext cx="0" cy="1381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27" name="Straight Connector 54">
            <a:extLst>
              <a:ext uri="{FF2B5EF4-FFF2-40B4-BE49-F238E27FC236}">
                <a16:creationId xmlns:a16="http://schemas.microsoft.com/office/drawing/2014/main" id="{81DF52A9-7B54-0477-5B60-26FC93BF9BF8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6600825" y="2698751"/>
            <a:ext cx="0" cy="138113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328" name="Oval 40">
            <a:extLst>
              <a:ext uri="{FF2B5EF4-FFF2-40B4-BE49-F238E27FC236}">
                <a16:creationId xmlns:a16="http://schemas.microsoft.com/office/drawing/2014/main" id="{9A17647F-3A7C-A9CF-BEBB-437E93881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1" y="2060576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FC</a:t>
            </a:r>
          </a:p>
        </p:txBody>
      </p:sp>
      <p:cxnSp>
        <p:nvCxnSpPr>
          <p:cNvPr id="55329" name="Straight Connector 57">
            <a:extLst>
              <a:ext uri="{FF2B5EF4-FFF2-40B4-BE49-F238E27FC236}">
                <a16:creationId xmlns:a16="http://schemas.microsoft.com/office/drawing/2014/main" id="{697BBBDC-B651-9219-34AE-5666B51F73D0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6600825" y="2328863"/>
            <a:ext cx="0" cy="379412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30" name="Straight Arrow Connector 59">
            <a:extLst>
              <a:ext uri="{FF2B5EF4-FFF2-40B4-BE49-F238E27FC236}">
                <a16:creationId xmlns:a16="http://schemas.microsoft.com/office/drawing/2014/main" id="{77459DCC-A06D-871D-27E4-19EC64124E15}"/>
              </a:ext>
            </a:extLst>
          </p:cNvPr>
          <p:cNvCxnSpPr>
            <a:cxnSpLocks noChangeShapeType="1"/>
            <a:endCxn id="55328" idx="2"/>
          </p:cNvCxnSpPr>
          <p:nvPr/>
        </p:nvCxnSpPr>
        <p:spPr bwMode="auto">
          <a:xfrm>
            <a:off x="6600826" y="2312988"/>
            <a:ext cx="142875" cy="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31" name="Straight Arrow Connector 62">
            <a:extLst>
              <a:ext uri="{FF2B5EF4-FFF2-40B4-BE49-F238E27FC236}">
                <a16:creationId xmlns:a16="http://schemas.microsoft.com/office/drawing/2014/main" id="{AA89F618-385B-1603-4E62-5618E71A28C1}"/>
              </a:ext>
            </a:extLst>
          </p:cNvPr>
          <p:cNvCxnSpPr>
            <a:cxnSpLocks noChangeShapeType="1"/>
            <a:stCxn id="55328" idx="4"/>
          </p:cNvCxnSpPr>
          <p:nvPr/>
        </p:nvCxnSpPr>
        <p:spPr bwMode="auto">
          <a:xfrm flipH="1">
            <a:off x="6989763" y="2565400"/>
            <a:ext cx="6350" cy="196850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332" name="Oval 40">
            <a:extLst>
              <a:ext uri="{FF2B5EF4-FFF2-40B4-BE49-F238E27FC236}">
                <a16:creationId xmlns:a16="http://schemas.microsoft.com/office/drawing/2014/main" id="{E95CCC95-3EE3-B1F5-1446-7F66DBF75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1789" y="1727201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00"/>
                </a:solidFill>
              </a:rPr>
              <a:t>x</a:t>
            </a:r>
          </a:p>
        </p:txBody>
      </p:sp>
      <p:cxnSp>
        <p:nvCxnSpPr>
          <p:cNvPr id="55333" name="Straight Connector 66">
            <a:extLst>
              <a:ext uri="{FF2B5EF4-FFF2-40B4-BE49-F238E27FC236}">
                <a16:creationId xmlns:a16="http://schemas.microsoft.com/office/drawing/2014/main" id="{D05796FC-FC26-A69C-5145-1C41622BC09F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367213" y="1925639"/>
            <a:ext cx="0" cy="763587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34" name="Straight Arrow Connector 68">
            <a:extLst>
              <a:ext uri="{FF2B5EF4-FFF2-40B4-BE49-F238E27FC236}">
                <a16:creationId xmlns:a16="http://schemas.microsoft.com/office/drawing/2014/main" id="{4F72C7C1-8C80-940B-5CA1-F473874FE834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4367214" y="1916114"/>
            <a:ext cx="1044575" cy="9525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35" name="Straight Arrow Connector 72">
            <a:extLst>
              <a:ext uri="{FF2B5EF4-FFF2-40B4-BE49-F238E27FC236}">
                <a16:creationId xmlns:a16="http://schemas.microsoft.com/office/drawing/2014/main" id="{455A81E8-11AC-C24D-D7D9-2504766C3D8D}"/>
              </a:ext>
            </a:extLst>
          </p:cNvPr>
          <p:cNvCxnSpPr>
            <a:cxnSpLocks noChangeShapeType="1"/>
            <a:endCxn id="55332" idx="0"/>
          </p:cNvCxnSpPr>
          <p:nvPr/>
        </p:nvCxnSpPr>
        <p:spPr bwMode="auto">
          <a:xfrm>
            <a:off x="5659438" y="1341438"/>
            <a:ext cx="4762" cy="3857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336" name="TextBox 73">
            <a:extLst>
              <a:ext uri="{FF2B5EF4-FFF2-40B4-BE49-F238E27FC236}">
                <a16:creationId xmlns:a16="http://schemas.microsoft.com/office/drawing/2014/main" id="{362D7E81-8912-F911-88C7-513DCFD452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76901" y="1268414"/>
            <a:ext cx="9048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(q</a:t>
            </a:r>
            <a:r>
              <a:rPr lang="en-US" altLang="nb-NO" sz="1800" baseline="-25000"/>
              <a:t>2</a:t>
            </a:r>
            <a:r>
              <a:rPr lang="en-US" altLang="nb-NO" sz="1800"/>
              <a:t>/q</a:t>
            </a:r>
            <a:r>
              <a:rPr lang="en-US" altLang="nb-NO" sz="1800" baseline="-25000"/>
              <a:t>1</a:t>
            </a:r>
            <a:r>
              <a:rPr lang="en-US" altLang="nb-NO" sz="1800"/>
              <a:t>)</a:t>
            </a:r>
            <a:r>
              <a:rPr lang="en-US" altLang="nb-NO" sz="1800" baseline="-25000"/>
              <a:t>s</a:t>
            </a:r>
          </a:p>
        </p:txBody>
      </p:sp>
      <p:cxnSp>
        <p:nvCxnSpPr>
          <p:cNvPr id="55337" name="Straight Connector 75">
            <a:extLst>
              <a:ext uri="{FF2B5EF4-FFF2-40B4-BE49-F238E27FC236}">
                <a16:creationId xmlns:a16="http://schemas.microsoft.com/office/drawing/2014/main" id="{56DA0D99-F8F1-83BA-2C77-0397A2001E7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5916613" y="1916113"/>
            <a:ext cx="1079500" cy="0"/>
          </a:xfrm>
          <a:prstGeom prst="lin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5338" name="Straight Arrow Connector 77">
            <a:extLst>
              <a:ext uri="{FF2B5EF4-FFF2-40B4-BE49-F238E27FC236}">
                <a16:creationId xmlns:a16="http://schemas.microsoft.com/office/drawing/2014/main" id="{403222CA-0869-0DEE-3DF8-08C72AD3C2F1}"/>
              </a:ext>
            </a:extLst>
          </p:cNvPr>
          <p:cNvCxnSpPr>
            <a:cxnSpLocks noChangeShapeType="1"/>
            <a:endCxn id="55328" idx="0"/>
          </p:cNvCxnSpPr>
          <p:nvPr/>
        </p:nvCxnSpPr>
        <p:spPr bwMode="auto">
          <a:xfrm>
            <a:off x="6996113" y="1916113"/>
            <a:ext cx="0" cy="144462"/>
          </a:xfrm>
          <a:prstGeom prst="straightConnector1">
            <a:avLst/>
          </a:prstGeom>
          <a:noFill/>
          <a:ln w="9525" algn="ctr">
            <a:solidFill>
              <a:srgbClr val="FF0000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339" name="TextBox 82">
            <a:extLst>
              <a:ext uri="{FF2B5EF4-FFF2-40B4-BE49-F238E27FC236}">
                <a16:creationId xmlns:a16="http://schemas.microsoft.com/office/drawing/2014/main" id="{826FAEA9-8DB3-211C-DB57-773B79A194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7501" y="1557338"/>
            <a:ext cx="5175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</a:t>
            </a:r>
            <a:r>
              <a:rPr lang="en-US" altLang="nb-NO" sz="1800" baseline="-25000"/>
              <a:t>2,s</a:t>
            </a:r>
          </a:p>
        </p:txBody>
      </p:sp>
      <p:sp>
        <p:nvSpPr>
          <p:cNvPr id="55340" name="TextBox 83">
            <a:extLst>
              <a:ext uri="{FF2B5EF4-FFF2-40B4-BE49-F238E27FC236}">
                <a16:creationId xmlns:a16="http://schemas.microsoft.com/office/drawing/2014/main" id="{2B4AD153-C553-16DB-1D85-D89631BBC4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6576" y="1557339"/>
            <a:ext cx="5699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</a:t>
            </a:r>
            <a:r>
              <a:rPr lang="en-US" altLang="nb-NO" sz="1800" baseline="-25000"/>
              <a:t>1,m</a:t>
            </a:r>
          </a:p>
        </p:txBody>
      </p:sp>
      <p:sp>
        <p:nvSpPr>
          <p:cNvPr id="55341" name="TextBox 84">
            <a:extLst>
              <a:ext uri="{FF2B5EF4-FFF2-40B4-BE49-F238E27FC236}">
                <a16:creationId xmlns:a16="http://schemas.microsoft.com/office/drawing/2014/main" id="{2E5F548A-4007-3BA3-F986-B24764FE558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03938" y="2276475"/>
            <a:ext cx="5699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</a:t>
            </a:r>
            <a:r>
              <a:rPr lang="en-US" altLang="nb-NO" sz="1800" baseline="-25000"/>
              <a:t>2,m</a:t>
            </a:r>
          </a:p>
        </p:txBody>
      </p: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DD0ADE6B-8994-4799-45A5-D4E43FBE45D6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2495550" y="3654425"/>
            <a:ext cx="1944688" cy="0"/>
          </a:xfrm>
          <a:prstGeom prst="straightConnector1">
            <a:avLst/>
          </a:prstGeom>
          <a:noFill/>
          <a:ln w="9525" algn="ctr">
            <a:solidFill>
              <a:schemeClr val="accent2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8" name="Oval 40">
            <a:extLst>
              <a:ext uri="{FF2B5EF4-FFF2-40B4-BE49-F238E27FC236}">
                <a16:creationId xmlns:a16="http://schemas.microsoft.com/office/drawing/2014/main" id="{DC810A30-7BF1-C3A2-2F23-8D120D3706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90726" y="3402014"/>
            <a:ext cx="504825" cy="504825"/>
          </a:xfrm>
          <a:prstGeom prst="ellipse">
            <a:avLst/>
          </a:prstGeom>
          <a:solidFill>
            <a:srgbClr val="FFFFFF"/>
          </a:solidFill>
          <a:ln w="9525" algn="ctr">
            <a:solidFill>
              <a:schemeClr val="accent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</a:rPr>
              <a:t>CC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32009E91-6D66-FAC5-12C9-8619B68970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60689" y="3333750"/>
            <a:ext cx="4286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</a:t>
            </a:r>
            <a:r>
              <a:rPr lang="en-US" altLang="nb-NO" sz="1800" baseline="-25000"/>
              <a:t>m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F39B2094-33C3-ECEA-4363-1A29340A342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4226" y="4211638"/>
            <a:ext cx="3778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c</a:t>
            </a:r>
            <a:r>
              <a:rPr lang="en-US" altLang="nb-NO" sz="1800" baseline="-25000"/>
              <a:t>s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E335B553-8761-84AC-3E51-159A934070DA}"/>
              </a:ext>
            </a:extLst>
          </p:cNvPr>
          <p:cNvCxnSpPr>
            <a:cxnSpLocks noChangeShapeType="1"/>
          </p:cNvCxnSpPr>
          <p:nvPr/>
        </p:nvCxnSpPr>
        <p:spPr bwMode="auto">
          <a:xfrm flipH="1" flipV="1">
            <a:off x="2243138" y="3890963"/>
            <a:ext cx="0" cy="366712"/>
          </a:xfrm>
          <a:prstGeom prst="straightConnector1">
            <a:avLst/>
          </a:prstGeom>
          <a:noFill/>
          <a:ln w="9525" algn="ctr">
            <a:solidFill>
              <a:schemeClr val="accent2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0347A829-86BF-3947-F9AC-1A06D8CFC5FC}"/>
              </a:ext>
            </a:extLst>
          </p:cNvPr>
          <p:cNvCxnSpPr>
            <a:cxnSpLocks noChangeShapeType="1"/>
            <a:stCxn id="88" idx="0"/>
          </p:cNvCxnSpPr>
          <p:nvPr/>
        </p:nvCxnSpPr>
        <p:spPr bwMode="auto">
          <a:xfrm flipH="1" flipV="1">
            <a:off x="2243138" y="1314451"/>
            <a:ext cx="0" cy="2087563"/>
          </a:xfrm>
          <a:prstGeom prst="line">
            <a:avLst/>
          </a:prstGeom>
          <a:noFill/>
          <a:ln w="9525" algn="ctr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49345E5A-1985-BB4A-C064-C329C58371F1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2243138" y="1314450"/>
            <a:ext cx="3421062" cy="0"/>
          </a:xfrm>
          <a:prstGeom prst="straightConnector1">
            <a:avLst/>
          </a:prstGeom>
          <a:noFill/>
          <a:ln w="9525" algn="ctr">
            <a:solidFill>
              <a:schemeClr val="accent2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5349" name="TextBox 101">
            <a:extLst>
              <a:ext uri="{FF2B5EF4-FFF2-40B4-BE49-F238E27FC236}">
                <a16:creationId xmlns:a16="http://schemas.microsoft.com/office/drawing/2014/main" id="{8A8F64D8-38F0-E123-F001-6C6CA1AE1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0" y="652463"/>
            <a:ext cx="227488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>
                <a:solidFill>
                  <a:srgbClr val="FF0000"/>
                </a:solidFill>
              </a:rPr>
              <a:t>RATIO CONTROL</a:t>
            </a:r>
            <a:endParaRPr lang="en-US" altLang="nb-NO" sz="2000">
              <a:solidFill>
                <a:schemeClr val="accent2"/>
              </a:solidFill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29699AE-91B8-A0D5-6D34-3F66E693DC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08576" y="652463"/>
            <a:ext cx="50260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>
                <a:solidFill>
                  <a:schemeClr val="accent2"/>
                </a:solidFill>
              </a:rPr>
              <a:t>with outer cascade (to adjust ratio setpoint)</a:t>
            </a:r>
          </a:p>
        </p:txBody>
      </p:sp>
      <p:sp>
        <p:nvSpPr>
          <p:cNvPr id="55351" name="TextBox 1">
            <a:extLst>
              <a:ext uri="{FF2B5EF4-FFF2-40B4-BE49-F238E27FC236}">
                <a16:creationId xmlns:a16="http://schemas.microsoft.com/office/drawing/2014/main" id="{9BE2DB32-694F-58F4-9C13-59ACA64085E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28775" y="101600"/>
            <a:ext cx="37782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2000"/>
              <a:t>EXAMPLE: MIXING PROCESS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 animBg="1"/>
      <p:bldP spid="89" grpId="0"/>
      <p:bldP spid="9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>
            <a:extLst>
              <a:ext uri="{FF2B5EF4-FFF2-40B4-BE49-F238E27FC236}">
                <a16:creationId xmlns:a16="http://schemas.microsoft.com/office/drawing/2014/main" id="{4F1FC9F9-3859-848D-1EF6-151FB58022D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549275"/>
            <a:ext cx="8229600" cy="5576888"/>
          </a:xfrm>
        </p:spPr>
        <p:txBody>
          <a:bodyPr/>
          <a:lstStyle/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nb-NO" sz="2800" dirty="0"/>
              <a:t>Course for 3rd </a:t>
            </a:r>
            <a:r>
              <a:rPr lang="nb-NO" sz="2800" dirty="0" err="1"/>
              <a:t>year</a:t>
            </a:r>
            <a:r>
              <a:rPr lang="nb-NO" sz="2800" dirty="0"/>
              <a:t> students: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nb-NO" sz="1600" dirty="0"/>
              <a:t>Pensum (syllabus): </a:t>
            </a:r>
            <a:r>
              <a:rPr lang="nb-NO" sz="1600" dirty="0" err="1"/>
              <a:t>Lectures</a:t>
            </a:r>
            <a:r>
              <a:rPr lang="nb-NO" sz="1600" dirty="0"/>
              <a:t>/</a:t>
            </a:r>
            <a:r>
              <a:rPr lang="nb-NO" sz="1600" dirty="0" err="1"/>
              <a:t>exercises</a:t>
            </a:r>
            <a:endParaRPr lang="nb-NO" sz="1600" dirty="0"/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nb-NO" sz="1200" dirty="0" err="1"/>
              <a:t>Literature</a:t>
            </a:r>
            <a:r>
              <a:rPr lang="nb-NO" sz="1200" dirty="0"/>
              <a:t> (</a:t>
            </a:r>
            <a:r>
              <a:rPr lang="nb-NO" sz="1200" dirty="0" err="1"/>
              <a:t>see</a:t>
            </a:r>
            <a:r>
              <a:rPr lang="nb-NO" sz="1200" dirty="0"/>
              <a:t> www.nt.ntnu.no/users/skoge/prosessregulering_lynkurs):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nb-NO" sz="1200" dirty="0"/>
              <a:t>1. </a:t>
            </a:r>
            <a:r>
              <a:rPr lang="nb-NO" sz="1200" dirty="0" err="1"/>
              <a:t>Nybraaten</a:t>
            </a:r>
            <a:r>
              <a:rPr lang="nb-NO" sz="1200" dirty="0"/>
              <a:t> og Svendsen, "Kort innføring i prosessregulering" (1986)</a:t>
            </a:r>
          </a:p>
          <a:p>
            <a:pPr marL="457200" lvl="1" indent="0" eaLnBrk="1" hangingPunct="1">
              <a:lnSpc>
                <a:spcPct val="80000"/>
              </a:lnSpc>
              <a:buNone/>
              <a:defRPr/>
            </a:pPr>
            <a:r>
              <a:rPr lang="nb-NO" sz="1200" dirty="0"/>
              <a:t>           (det kan synes gammelt, men det står faktisk mye bra her)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nb-NO" sz="1200" dirty="0"/>
              <a:t>2. 12 sider fra F. Haugen, "Anvendt reguleringsteknikk", 1992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nb-NO" sz="1200" dirty="0"/>
              <a:t>3. S. </a:t>
            </a:r>
            <a:r>
              <a:rPr lang="nb-NO" sz="1200" dirty="0" err="1"/>
              <a:t>Skogestad</a:t>
            </a:r>
            <a:r>
              <a:rPr lang="nb-NO" sz="1200" dirty="0"/>
              <a:t>, "Prosessteknikk", 2./3. utgave, Tapir: </a:t>
            </a:r>
            <a:r>
              <a:rPr lang="nb-NO" sz="1200" dirty="0" err="1"/>
              <a:t>Kap</a:t>
            </a:r>
            <a:r>
              <a:rPr lang="nb-NO" sz="1200" dirty="0"/>
              <a:t>. 11.3 (tidsrespons) og 11.8/11.6 (prosessregulering)</a:t>
            </a:r>
          </a:p>
          <a:p>
            <a:pPr lvl="1" eaLnBrk="1" hangingPunct="1">
              <a:lnSpc>
                <a:spcPct val="80000"/>
              </a:lnSpc>
              <a:defRPr/>
            </a:pPr>
            <a:r>
              <a:rPr lang="nb-NO" sz="1200" dirty="0"/>
              <a:t>3. S. </a:t>
            </a:r>
            <a:r>
              <a:rPr lang="nb-NO" sz="1200" dirty="0" err="1"/>
              <a:t>Skogestad</a:t>
            </a:r>
            <a:r>
              <a:rPr lang="nb-NO" sz="1200" dirty="0"/>
              <a:t>, ”Chemical and Energy </a:t>
            </a:r>
            <a:r>
              <a:rPr lang="nb-NO" sz="1200" dirty="0" err="1"/>
              <a:t>Process</a:t>
            </a:r>
            <a:r>
              <a:rPr lang="nb-NO" sz="1200" dirty="0"/>
              <a:t> Engineering”, CRC Press, 2009: </a:t>
            </a:r>
            <a:r>
              <a:rPr lang="nb-NO" sz="1200" dirty="0" err="1"/>
              <a:t>Ch</a:t>
            </a:r>
            <a:r>
              <a:rPr lang="nb-NO" sz="1200" dirty="0"/>
              <a:t>. 11.3 (</a:t>
            </a:r>
            <a:r>
              <a:rPr lang="nb-NO" sz="1200" dirty="0" err="1"/>
              <a:t>Dynamic</a:t>
            </a:r>
            <a:r>
              <a:rPr lang="nb-NO" sz="1200" dirty="0"/>
              <a:t> </a:t>
            </a:r>
            <a:r>
              <a:rPr lang="nb-NO" sz="1200" dirty="0" err="1"/>
              <a:t>analysis</a:t>
            </a:r>
            <a:r>
              <a:rPr lang="nb-NO" sz="1200" dirty="0"/>
              <a:t> and time </a:t>
            </a:r>
            <a:r>
              <a:rPr lang="nb-NO" sz="1200" dirty="0" err="1"/>
              <a:t>response</a:t>
            </a:r>
            <a:r>
              <a:rPr lang="nb-NO" sz="1200" dirty="0"/>
              <a:t>) + </a:t>
            </a:r>
            <a:r>
              <a:rPr lang="nb-NO" sz="1200" dirty="0" err="1"/>
              <a:t>Ch</a:t>
            </a:r>
            <a:r>
              <a:rPr lang="nb-NO" sz="1200" dirty="0"/>
              <a:t>. 11.6 (</a:t>
            </a:r>
            <a:r>
              <a:rPr lang="nb-NO" sz="1200" dirty="0" err="1"/>
              <a:t>Process</a:t>
            </a:r>
            <a:r>
              <a:rPr lang="nb-NO" sz="1200" dirty="0"/>
              <a:t> </a:t>
            </a:r>
            <a:r>
              <a:rPr lang="nb-NO" sz="1200" dirty="0" err="1"/>
              <a:t>control</a:t>
            </a:r>
            <a:r>
              <a:rPr lang="nb-NO" sz="1200" dirty="0"/>
              <a:t>)</a:t>
            </a:r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  <a:p>
            <a:pPr lvl="1" eaLnBrk="1" hangingPunct="1">
              <a:lnSpc>
                <a:spcPct val="80000"/>
              </a:lnSpc>
              <a:defRPr/>
            </a:pPr>
            <a:r>
              <a:rPr lang="nb-NO" sz="1200" dirty="0"/>
              <a:t>Slides </a:t>
            </a:r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  <a:p>
            <a:pPr eaLnBrk="1" hangingPunct="1">
              <a:lnSpc>
                <a:spcPct val="80000"/>
              </a:lnSpc>
              <a:defRPr/>
            </a:pPr>
            <a:r>
              <a:rPr lang="nb-NO" sz="1600" dirty="0"/>
              <a:t>Forelesningsplan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nb-NO" sz="1600" dirty="0"/>
              <a:t>F1: Oversikt over regulering, forover- og tilbakekobling, dusjeksempel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nb-NO" sz="1600" dirty="0"/>
              <a:t>F2: Klassifisering av variable, prosedyre for utforming av reguleringssystem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nb-NO" sz="1600" dirty="0"/>
              <a:t>F3: Eksempler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nb-NO" sz="1600" dirty="0"/>
              <a:t>F4: Prosessdynamikk, tidskonstant, dødtid, PID-regulering,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nb-NO" sz="1600" dirty="0"/>
              <a:t>F5/F6: Stabilitet, Tuning PID, Forsøk, Eksempler, </a:t>
            </a:r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  <a:p>
            <a:pPr eaLnBrk="1" hangingPunct="1">
              <a:lnSpc>
                <a:spcPct val="80000"/>
              </a:lnSpc>
              <a:defRPr/>
            </a:pPr>
            <a:endParaRPr lang="nb-NO" sz="1600" dirty="0"/>
          </a:p>
        </p:txBody>
      </p:sp>
      <p:sp>
        <p:nvSpPr>
          <p:cNvPr id="7171" name="Text Box 5">
            <a:extLst>
              <a:ext uri="{FF2B5EF4-FFF2-40B4-BE49-F238E27FC236}">
                <a16:creationId xmlns:a16="http://schemas.microsoft.com/office/drawing/2014/main" id="{724F7728-34EB-B769-6F3C-4CFE7535CE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3651" y="5589589"/>
            <a:ext cx="5927725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None/>
            </a:pPr>
            <a:r>
              <a:rPr lang="nb-NO" altLang="nb-NO" sz="1800"/>
              <a:t>More information (literature, old exams, etc.):</a:t>
            </a:r>
          </a:p>
          <a:p>
            <a:pPr eaLnBrk="1" hangingPunct="1">
              <a:lnSpc>
                <a:spcPct val="80000"/>
              </a:lnSpc>
            </a:pPr>
            <a:r>
              <a:rPr lang="nb-NO" altLang="nb-NO" sz="1800"/>
              <a:t> www.nt.ntnu.no/users/skoge/prosessregulering_lynkurs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</p:spTree>
  </p:cSld>
  <p:clrMapOvr>
    <a:masterClrMapping/>
  </p:clrMapOvr>
  <p:transition spd="slow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>
            <a:extLst>
              <a:ext uri="{FF2B5EF4-FFF2-40B4-BE49-F238E27FC236}">
                <a16:creationId xmlns:a16="http://schemas.microsoft.com/office/drawing/2014/main" id="{F9E75794-3D0F-D4DC-6ED7-07FA19FCCC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/>
              <a:t>Procedure for design of control system</a:t>
            </a:r>
          </a:p>
        </p:txBody>
      </p:sp>
      <p:sp>
        <p:nvSpPr>
          <p:cNvPr id="55299" name="Rectangle 3">
            <a:extLst>
              <a:ext uri="{FF2B5EF4-FFF2-40B4-BE49-F238E27FC236}">
                <a16:creationId xmlns:a16="http://schemas.microsoft.com/office/drawing/2014/main" id="{F8DC089B-80F1-6205-D5F8-4E6E05E579E3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1981200" y="1600201"/>
            <a:ext cx="4330700" cy="4525963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Define control objective (why control?)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Classify variables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CVs (y)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MVs (u)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Disturbances (d)</a:t>
            </a:r>
          </a:p>
          <a:p>
            <a:pPr marL="1371600" lvl="2" indent="-457200" eaLnBrk="1" hangingPunct="1">
              <a:lnSpc>
                <a:spcPct val="80000"/>
              </a:lnSpc>
              <a:buNone/>
              <a:defRPr/>
            </a:pPr>
            <a:r>
              <a:rPr lang="en-US" altLang="nb-NO" sz="1200" dirty="0"/>
              <a:t>+  measurements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Process description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Flow sheet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Model: </a:t>
            </a:r>
            <a:r>
              <a:rPr lang="en-US" altLang="nb-NO" sz="1200" dirty="0">
                <a:highlight>
                  <a:srgbClr val="FFFF00"/>
                </a:highlight>
              </a:rPr>
              <a:t>Process matrix</a:t>
            </a:r>
          </a:p>
          <a:p>
            <a:pPr marL="1371600" lvl="3" indent="0" eaLnBrk="1" hangingPunct="1">
              <a:lnSpc>
                <a:spcPct val="80000"/>
              </a:lnSpc>
              <a:buNone/>
              <a:defRPr/>
            </a:pPr>
            <a:r>
              <a:rPr lang="en-US" altLang="nb-NO" sz="1000" dirty="0"/>
              <a:t>- Qualitative: with 0, +, -, (+)*, (-)*</a:t>
            </a:r>
          </a:p>
          <a:p>
            <a:pPr marL="1371600" lvl="3" indent="0" eaLnBrk="1" hangingPunct="1">
              <a:lnSpc>
                <a:spcPct val="80000"/>
              </a:lnSpc>
              <a:buNone/>
              <a:defRPr/>
            </a:pPr>
            <a:r>
              <a:rPr lang="en-US" altLang="nb-NO" sz="1000" dirty="0"/>
              <a:t>- Quantitative: transfer matrix (see later)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Control structure 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Feedback</a:t>
            </a:r>
          </a:p>
          <a:p>
            <a:pPr marL="1828800" lvl="3" indent="-457200" eaLnBrk="1" hangingPunct="1">
              <a:lnSpc>
                <a:spcPct val="80000"/>
              </a:lnSpc>
              <a:defRPr/>
            </a:pPr>
            <a:r>
              <a:rPr lang="en-US" altLang="nb-NO" sz="800" dirty="0"/>
              <a:t>Pairing of variables (avoid pairing on 0!)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Cascade loops (MV from one controller (master) is setpoint for another (slave))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Feedforward control (ratio)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Put on process &amp; instrumentation diagram (P&amp;ID)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Control algorithm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On/off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PID (proportional-integral-derivative)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Model based (MPC)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Implementation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Computer + connect measurements (sensors) and valves (actuators)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endParaRPr lang="en-US" altLang="nb-NO" sz="1200" dirty="0"/>
          </a:p>
          <a:p>
            <a:pPr marL="1371600" lvl="2" indent="-457200" eaLnBrk="1" hangingPunct="1">
              <a:lnSpc>
                <a:spcPct val="80000"/>
              </a:lnSpc>
              <a:defRPr/>
            </a:pPr>
            <a:endParaRPr lang="en-US" altLang="nb-NO" sz="1200" dirty="0"/>
          </a:p>
          <a:p>
            <a:pPr marL="1371600" lvl="2" indent="-457200" eaLnBrk="1" hangingPunct="1">
              <a:lnSpc>
                <a:spcPct val="80000"/>
              </a:lnSpc>
              <a:defRPr/>
            </a:pPr>
            <a:endParaRPr lang="en-US" altLang="nb-NO" sz="1200" dirty="0"/>
          </a:p>
        </p:txBody>
      </p:sp>
      <p:sp>
        <p:nvSpPr>
          <p:cNvPr id="56324" name="Text Box 4">
            <a:extLst>
              <a:ext uri="{FF2B5EF4-FFF2-40B4-BE49-F238E27FC236}">
                <a16:creationId xmlns:a16="http://schemas.microsoft.com/office/drawing/2014/main" id="{3A92E92C-213D-3D2E-7403-4E3A6532B8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59613" y="5708651"/>
            <a:ext cx="2736850" cy="1069975"/>
          </a:xfrm>
          <a:prstGeom prst="rect">
            <a:avLst/>
          </a:prstGeom>
          <a:solidFill>
            <a:schemeClr val="accent1">
              <a:lumMod val="90000"/>
              <a:alpha val="47842"/>
            </a:schemeClr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600" dirty="0"/>
              <a:t>Process engineer (YOU):</a:t>
            </a:r>
          </a:p>
          <a:p>
            <a:pPr eaLnBrk="1" hangingPunct="1">
              <a:spcBef>
                <a:spcPct val="0"/>
              </a:spcBef>
            </a:pPr>
            <a:r>
              <a:rPr lang="en-US" altLang="nb-NO" sz="1600" dirty="0"/>
              <a:t> Responsible for items 1- 4</a:t>
            </a:r>
          </a:p>
          <a:p>
            <a:pPr eaLnBrk="1" hangingPunct="1">
              <a:spcBef>
                <a:spcPct val="0"/>
              </a:spcBef>
            </a:pPr>
            <a:r>
              <a:rPr lang="en-US" altLang="nb-NO" sz="1600" dirty="0"/>
              <a:t> The most important is process understanding</a:t>
            </a:r>
          </a:p>
        </p:txBody>
      </p:sp>
      <p:graphicFrame>
        <p:nvGraphicFramePr>
          <p:cNvPr id="52251" name="Group 27">
            <a:extLst>
              <a:ext uri="{FF2B5EF4-FFF2-40B4-BE49-F238E27FC236}">
                <a16:creationId xmlns:a16="http://schemas.microsoft.com/office/drawing/2014/main" id="{84CF7D8F-42ED-599A-3ABE-B1A8F245C721}"/>
              </a:ext>
            </a:extLst>
          </p:cNvPr>
          <p:cNvGraphicFramePr>
            <a:graphicFrameLocks noGrp="1"/>
          </p:cNvGraphicFramePr>
          <p:nvPr>
            <p:ph sz="half" idx="2"/>
          </p:nvPr>
        </p:nvGraphicFramePr>
        <p:xfrm>
          <a:off x="7308851" y="2781301"/>
          <a:ext cx="2519362" cy="1439863"/>
        </p:xfrm>
        <a:graphic>
          <a:graphicData uri="http://schemas.openxmlformats.org/drawingml/2006/table">
            <a:tbl>
              <a:tblPr/>
              <a:tblGrid>
                <a:gridCol w="839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97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397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31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Input 1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input2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Output 1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04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Output 2</a:t>
                      </a:r>
                    </a:p>
                  </a:txBody>
                  <a:tcPr marT="45711" marB="4571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+</a:t>
                      </a:r>
                    </a:p>
                  </a:txBody>
                  <a:tcPr marT="45711" marB="4571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6343" name="Text Box 28">
            <a:extLst>
              <a:ext uri="{FF2B5EF4-FFF2-40B4-BE49-F238E27FC236}">
                <a16:creationId xmlns:a16="http://schemas.microsoft.com/office/drawing/2014/main" id="{04F0DD9D-5622-5B81-A9EC-855F8E1ECF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43776" y="4198939"/>
            <a:ext cx="119062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 dirty="0">
                <a:highlight>
                  <a:srgbClr val="FFFF00"/>
                </a:highlight>
              </a:rPr>
              <a:t>Process matrix</a:t>
            </a:r>
          </a:p>
        </p:txBody>
      </p:sp>
      <p:sp>
        <p:nvSpPr>
          <p:cNvPr id="56344" name="TextBox 1">
            <a:extLst>
              <a:ext uri="{FF2B5EF4-FFF2-40B4-BE49-F238E27FC236}">
                <a16:creationId xmlns:a16="http://schemas.microsoft.com/office/drawing/2014/main" id="{9B410011-D64E-A2BB-723F-F3EBBC198A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524001" y="6635750"/>
            <a:ext cx="4271963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100"/>
              <a:t>*(has some effect, but too small or with too much delay for control)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7573853-C8FF-D261-1034-7FA736F5F3FF}"/>
              </a:ext>
            </a:extLst>
          </p:cNvPr>
          <p:cNvSpPr txBox="1"/>
          <p:nvPr/>
        </p:nvSpPr>
        <p:spPr>
          <a:xfrm>
            <a:off x="7308851" y="4440238"/>
            <a:ext cx="3490913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nb-NO" altLang="nb-NO" sz="1050" dirty="0" err="1">
                <a:solidFill>
                  <a:srgbClr val="FF0000"/>
                </a:solidFill>
              </a:rPr>
              <a:t>Avoid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pairing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on</a:t>
            </a:r>
            <a:r>
              <a:rPr lang="nb-NO" altLang="nb-NO" sz="1050" dirty="0">
                <a:solidFill>
                  <a:srgbClr val="FF0000"/>
                </a:solidFill>
              </a:rPr>
              <a:t> zero </a:t>
            </a:r>
            <a:r>
              <a:rPr lang="nb-NO" altLang="nb-NO" sz="1050" dirty="0" err="1">
                <a:solidFill>
                  <a:srgbClr val="FF0000"/>
                </a:solidFill>
              </a:rPr>
              <a:t>gain</a:t>
            </a:r>
            <a:r>
              <a:rPr lang="nb-NO" altLang="nb-NO" sz="1050" dirty="0">
                <a:solidFill>
                  <a:srgbClr val="FF0000"/>
                </a:solidFill>
              </a:rPr>
              <a:t> (</a:t>
            </a:r>
            <a:r>
              <a:rPr lang="nb-NO" altLang="nb-NO" sz="1050" dirty="0" err="1">
                <a:solidFill>
                  <a:srgbClr val="FF0000"/>
                </a:solidFill>
              </a:rPr>
              <a:t>otherwise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you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will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depend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on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other</a:t>
            </a:r>
            <a:r>
              <a:rPr lang="nb-NO" altLang="nb-NO" sz="1050" dirty="0">
                <a:solidFill>
                  <a:srgbClr val="FF0000"/>
                </a:solidFill>
              </a:rPr>
              <a:t> loops </a:t>
            </a:r>
            <a:r>
              <a:rPr lang="nb-NO" altLang="nb-NO" sz="1050" dirty="0" err="1">
                <a:solidFill>
                  <a:srgbClr val="FF0000"/>
                </a:solidFill>
              </a:rPr>
              <a:t>being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closed</a:t>
            </a:r>
            <a:r>
              <a:rPr lang="nb-NO" altLang="nb-NO" sz="1050" dirty="0">
                <a:solidFill>
                  <a:srgbClr val="FF0000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r>
              <a:rPr lang="nb-NO" altLang="nb-NO" sz="1050" dirty="0" err="1">
                <a:solidFill>
                  <a:srgbClr val="FF0000"/>
                </a:solidFill>
              </a:rPr>
              <a:t>Also</a:t>
            </a:r>
            <a:r>
              <a:rPr lang="nb-NO" altLang="nb-NO" sz="1050" dirty="0">
                <a:solidFill>
                  <a:srgbClr val="FF0000"/>
                </a:solidFill>
              </a:rPr>
              <a:t>: </a:t>
            </a:r>
            <a:r>
              <a:rPr lang="nb-NO" altLang="nb-NO" sz="1050" dirty="0" err="1">
                <a:solidFill>
                  <a:srgbClr val="FF0000"/>
                </a:solidFill>
              </a:rPr>
              <a:t>Use</a:t>
            </a:r>
            <a:r>
              <a:rPr lang="nb-NO" altLang="nb-NO" sz="1050" dirty="0">
                <a:solidFill>
                  <a:srgbClr val="FF0000"/>
                </a:solidFill>
              </a:rPr>
              <a:t> for </a:t>
            </a:r>
            <a:r>
              <a:rPr lang="nb-NO" altLang="nb-NO" sz="1050" dirty="0" err="1">
                <a:solidFill>
                  <a:srgbClr val="FF0000"/>
                </a:solidFill>
              </a:rPr>
              <a:t>determining</a:t>
            </a:r>
            <a:r>
              <a:rPr lang="nb-NO" altLang="nb-NO" sz="1050" dirty="0">
                <a:solidFill>
                  <a:srgbClr val="FF0000"/>
                </a:solidFill>
              </a:rPr>
              <a:t> </a:t>
            </a:r>
            <a:r>
              <a:rPr lang="nb-NO" altLang="nb-NO" sz="1050" dirty="0" err="1">
                <a:solidFill>
                  <a:srgbClr val="FF0000"/>
                </a:solidFill>
              </a:rPr>
              <a:t>sign</a:t>
            </a:r>
            <a:r>
              <a:rPr lang="nb-NO" altLang="nb-NO" sz="1050" dirty="0">
                <a:solidFill>
                  <a:srgbClr val="FF0000"/>
                </a:solidFill>
              </a:rPr>
              <a:t> of controller </a:t>
            </a:r>
            <a:r>
              <a:rPr lang="nb-NO" altLang="nb-NO" sz="1050" dirty="0" err="1">
                <a:solidFill>
                  <a:srgbClr val="FF0000"/>
                </a:solidFill>
              </a:rPr>
              <a:t>gain</a:t>
            </a:r>
            <a:r>
              <a:rPr lang="nb-NO" altLang="nb-NO" sz="1050" dirty="0">
                <a:solidFill>
                  <a:srgbClr val="FF0000"/>
                </a:solidFill>
              </a:rPr>
              <a:t> (</a:t>
            </a:r>
            <a:r>
              <a:rPr lang="nb-NO" altLang="nb-NO" sz="1050" dirty="0" err="1">
                <a:solidFill>
                  <a:srgbClr val="FF0000"/>
                </a:solidFill>
              </a:rPr>
              <a:t>K</a:t>
            </a:r>
            <a:r>
              <a:rPr lang="nb-NO" altLang="nb-NO" sz="1050" baseline="-25000" dirty="0" err="1">
                <a:solidFill>
                  <a:srgbClr val="FF0000"/>
                </a:solidFill>
              </a:rPr>
              <a:t>c</a:t>
            </a:r>
            <a:r>
              <a:rPr lang="nb-NO" altLang="nb-NO" sz="1050" dirty="0">
                <a:solidFill>
                  <a:srgbClr val="FF0000"/>
                </a:solidFill>
              </a:rPr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  <a:defRPr/>
            </a:pPr>
            <a:endParaRPr lang="nb-NO" altLang="nb-NO" sz="1050" dirty="0">
              <a:solidFill>
                <a:srgbClr val="FF0000"/>
              </a:solidFill>
            </a:endParaRPr>
          </a:p>
          <a:p>
            <a:pPr>
              <a:defRPr/>
            </a:pPr>
            <a:endParaRPr lang="nb-NO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>
            <a:extLst>
              <a:ext uri="{FF2B5EF4-FFF2-40B4-BE49-F238E27FC236}">
                <a16:creationId xmlns:a16="http://schemas.microsoft.com/office/drawing/2014/main" id="{5265EE4C-C66E-1D60-416C-D4C1BD0A3EC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/>
              <a:t>Example: Shower</a:t>
            </a:r>
          </a:p>
        </p:txBody>
      </p:sp>
      <p:pic>
        <p:nvPicPr>
          <p:cNvPr id="58371" name="Picture 4">
            <a:extLst>
              <a:ext uri="{FF2B5EF4-FFF2-40B4-BE49-F238E27FC236}">
                <a16:creationId xmlns:a16="http://schemas.microsoft.com/office/drawing/2014/main" id="{0E597D43-6953-8632-F6C8-3B3CE8DA878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064" y="1700213"/>
            <a:ext cx="2447925" cy="2151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06521" name="Group 25">
            <a:extLst>
              <a:ext uri="{FF2B5EF4-FFF2-40B4-BE49-F238E27FC236}">
                <a16:creationId xmlns:a16="http://schemas.microsoft.com/office/drawing/2014/main" id="{C31845DE-CB78-E401-4E54-852827E1630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600826" y="4076700"/>
          <a:ext cx="2879725" cy="1760539"/>
        </p:xfrm>
        <a:graphic>
          <a:graphicData uri="http://schemas.openxmlformats.org/drawingml/2006/table">
            <a:tbl>
              <a:tblPr/>
              <a:tblGrid>
                <a:gridCol w="960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8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04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Input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Input2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qh</a:t>
                      </a: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8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Output 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57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Output 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q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8390" name="Rectangle 45">
            <a:extLst>
              <a:ext uri="{FF2B5EF4-FFF2-40B4-BE49-F238E27FC236}">
                <a16:creationId xmlns:a16="http://schemas.microsoft.com/office/drawing/2014/main" id="{0DB8B4B3-845F-9D9F-AE82-5D4F267DD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5300" y="1417638"/>
            <a:ext cx="4330700" cy="2620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609600" indent="-6096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371600" indent="-4572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600" dirty="0"/>
              <a:t>Define control objective (why control?)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/>
              <a:t>CVs: Control temperature T and flow q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600" dirty="0"/>
              <a:t>Classify variables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/>
              <a:t>CVs (y): T, q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/>
              <a:t>MVs (u): qc (really </a:t>
            </a:r>
            <a:r>
              <a:rPr lang="en-US" altLang="nb-NO" sz="1200" dirty="0" err="1"/>
              <a:t>zc</a:t>
            </a:r>
            <a:r>
              <a:rPr lang="en-US" altLang="nb-NO" sz="1200" dirty="0"/>
              <a:t>), </a:t>
            </a:r>
            <a:r>
              <a:rPr lang="en-US" altLang="nb-NO" sz="1200" dirty="0" err="1"/>
              <a:t>qh</a:t>
            </a:r>
            <a:r>
              <a:rPr lang="en-US" altLang="nb-NO" sz="1200" dirty="0"/>
              <a:t> (really </a:t>
            </a:r>
            <a:r>
              <a:rPr lang="en-US" altLang="nb-NO" sz="1200" dirty="0" err="1"/>
              <a:t>zh</a:t>
            </a:r>
            <a:r>
              <a:rPr lang="en-US" altLang="nb-NO" sz="1200" dirty="0"/>
              <a:t>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/>
              <a:t>Disturbances (d): Focus on main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600" dirty="0"/>
              <a:t>Process description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>
                <a:solidFill>
                  <a:srgbClr val="FF0000"/>
                </a:solidFill>
              </a:rPr>
              <a:t>Flow sheet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>
                <a:solidFill>
                  <a:srgbClr val="FF0000"/>
                </a:solidFill>
              </a:rPr>
              <a:t>Model: Process matrix</a:t>
            </a:r>
          </a:p>
          <a:p>
            <a:pPr eaLnBrk="1" hangingPunct="1">
              <a:lnSpc>
                <a:spcPct val="80000"/>
              </a:lnSpc>
              <a:buFontTx/>
              <a:buAutoNum type="arabicPeriod"/>
            </a:pPr>
            <a:r>
              <a:rPr lang="en-US" altLang="nb-NO" sz="1600" dirty="0"/>
              <a:t>Control structure 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>
                <a:solidFill>
                  <a:srgbClr val="FF0000"/>
                </a:solidFill>
              </a:rPr>
              <a:t>Pairing of variables (Alt.1, Alt.2)</a:t>
            </a:r>
          </a:p>
          <a:p>
            <a:pPr lvl="2" eaLnBrk="1" hangingPunct="1">
              <a:lnSpc>
                <a:spcPct val="80000"/>
              </a:lnSpc>
            </a:pPr>
            <a:r>
              <a:rPr lang="en-US" altLang="nb-NO" sz="1200" dirty="0">
                <a:solidFill>
                  <a:srgbClr val="FF0000"/>
                </a:solidFill>
              </a:rPr>
              <a:t>Multivariable (Alt 3)</a:t>
            </a:r>
          </a:p>
          <a:p>
            <a:pPr lvl="2" eaLnBrk="1" hangingPunct="1">
              <a:lnSpc>
                <a:spcPct val="80000"/>
              </a:lnSpc>
            </a:pPr>
            <a:endParaRPr lang="en-US" altLang="nb-NO" sz="1200" dirty="0"/>
          </a:p>
          <a:p>
            <a:pPr lvl="2" eaLnBrk="1" hangingPunct="1">
              <a:lnSpc>
                <a:spcPct val="80000"/>
              </a:lnSpc>
            </a:pPr>
            <a:endParaRPr lang="en-US" altLang="nb-NO" sz="1200" dirty="0"/>
          </a:p>
        </p:txBody>
      </p:sp>
      <p:sp>
        <p:nvSpPr>
          <p:cNvPr id="106542" name="Text Box 46">
            <a:extLst>
              <a:ext uri="{FF2B5EF4-FFF2-40B4-BE49-F238E27FC236}">
                <a16:creationId xmlns:a16="http://schemas.microsoft.com/office/drawing/2014/main" id="{DF15A5B2-8C19-2BF7-61EA-18D5A3968D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6088" y="5732464"/>
            <a:ext cx="6196012" cy="95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In this case the process matrix has no 0’s </a:t>
            </a:r>
            <a:r>
              <a:rPr lang="en-US" altLang="nb-NO" sz="1200">
                <a:latin typeface="cmsy10"/>
              </a:rPr>
              <a:t>)</a:t>
            </a:r>
            <a:r>
              <a:rPr lang="en-US" altLang="nb-NO" sz="1200"/>
              <a:t> </a:t>
            </a:r>
            <a:r>
              <a:rPr lang="en-US" altLang="nb-NO" sz="2000">
                <a:solidFill>
                  <a:srgbClr val="FF0000"/>
                </a:solidFill>
              </a:rPr>
              <a:t>Interactive</a:t>
            </a:r>
            <a:r>
              <a:rPr lang="en-US" altLang="nb-NO" sz="1200"/>
              <a:t>, so pairing is not obvious!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2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 b="1"/>
              <a:t>Multivariable control (“decoupling”) is used in practice: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One handle (up/down) for total flow (qh+qc), one (left/right) for ratio (qh/qc)</a:t>
            </a:r>
          </a:p>
        </p:txBody>
      </p:sp>
      <p:sp>
        <p:nvSpPr>
          <p:cNvPr id="58392" name="Text Box 47">
            <a:extLst>
              <a:ext uri="{FF2B5EF4-FFF2-40B4-BE49-F238E27FC236}">
                <a16:creationId xmlns:a16="http://schemas.microsoft.com/office/drawing/2014/main" id="{14DF0DFD-198B-8111-F027-5869F45E18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134226" y="2347913"/>
            <a:ext cx="3714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qc</a:t>
            </a:r>
          </a:p>
        </p:txBody>
      </p:sp>
      <p:sp>
        <p:nvSpPr>
          <p:cNvPr id="58393" name="Text Box 48">
            <a:extLst>
              <a:ext uri="{FF2B5EF4-FFF2-40B4-BE49-F238E27FC236}">
                <a16:creationId xmlns:a16="http://schemas.microsoft.com/office/drawing/2014/main" id="{77DF0B50-F1F1-A448-DE12-A9A320AF26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7000" y="2349500"/>
            <a:ext cx="381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qh</a:t>
            </a:r>
          </a:p>
        </p:txBody>
      </p:sp>
      <p:sp>
        <p:nvSpPr>
          <p:cNvPr id="58394" name="Text Box 50">
            <a:extLst>
              <a:ext uri="{FF2B5EF4-FFF2-40B4-BE49-F238E27FC236}">
                <a16:creationId xmlns:a16="http://schemas.microsoft.com/office/drawing/2014/main" id="{C557C4EB-6625-6415-267E-8EF05988248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63865" y="1844675"/>
            <a:ext cx="29367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T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</a:t>
            </a:r>
          </a:p>
        </p:txBody>
      </p:sp>
      <p:sp>
        <p:nvSpPr>
          <p:cNvPr id="106548" name="Text Box 52">
            <a:extLst>
              <a:ext uri="{FF2B5EF4-FFF2-40B4-BE49-F238E27FC236}">
                <a16:creationId xmlns:a16="http://schemas.microsoft.com/office/drawing/2014/main" id="{308864C0-D06D-4CE4-12AA-208FEC78F9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80325" y="4797425"/>
            <a:ext cx="140970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nb-NO" sz="1800"/>
              <a:t>                +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+               +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383AD9-E7DD-5E2A-8B99-9D1870843F5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489" y="6089651"/>
            <a:ext cx="720725" cy="741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97" name="TextBox 15">
            <a:extLst>
              <a:ext uri="{FF2B5EF4-FFF2-40B4-BE49-F238E27FC236}">
                <a16:creationId xmlns:a16="http://schemas.microsoft.com/office/drawing/2014/main" id="{0C4869F8-BC21-F2ED-1394-664CAFBA84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7" y="-26988"/>
            <a:ext cx="22926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400" dirty="0"/>
              <a:t>2021, 2024: Start </a:t>
            </a:r>
            <a:r>
              <a:rPr lang="nb-NO" altLang="nb-NO" sz="1400" dirty="0" err="1"/>
              <a:t>lecture</a:t>
            </a:r>
            <a:r>
              <a:rPr lang="nb-NO" altLang="nb-NO" sz="1400" dirty="0"/>
              <a:t> 4</a:t>
            </a:r>
          </a:p>
          <a:p>
            <a:pPr>
              <a:spcBef>
                <a:spcPct val="0"/>
              </a:spcBef>
              <a:buFontTx/>
              <a:buNone/>
            </a:pPr>
            <a:endParaRPr lang="nb-NO" altLang="nb-NO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42" grpId="0"/>
      <p:bldP spid="106548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3D7784-4290-43E9-3EE0-A80925738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Decoupling shower </a:t>
            </a:r>
            <a:r>
              <a:rPr lang="nb-NO" dirty="0" err="1"/>
              <a:t>using</a:t>
            </a:r>
            <a:r>
              <a:rPr lang="nb-NO" dirty="0"/>
              <a:t> ARC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7D71FEA-EBE1-7C69-7697-F4C764E32A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7115385" cy="4680441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8507490-027E-20B8-AC3A-DAB1E25EB7FF}"/>
              </a:ext>
            </a:extLst>
          </p:cNvPr>
          <p:cNvSpPr txBox="1"/>
          <p:nvPr/>
        </p:nvSpPr>
        <p:spPr>
          <a:xfrm>
            <a:off x="8112224" y="1844824"/>
            <a:ext cx="37444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dirty="0" err="1"/>
              <a:t>Comment</a:t>
            </a:r>
            <a:r>
              <a:rPr lang="nb-NO" dirty="0"/>
              <a:t>: </a:t>
            </a:r>
          </a:p>
          <a:p>
            <a:r>
              <a:rPr lang="nb-NO" dirty="0" err="1"/>
              <a:t>Maybe</a:t>
            </a:r>
            <a:r>
              <a:rPr lang="nb-NO" dirty="0"/>
              <a:t> </a:t>
            </a:r>
            <a:r>
              <a:rPr lang="nb-NO" dirty="0" err="1"/>
              <a:t>better</a:t>
            </a:r>
            <a:r>
              <a:rPr lang="nb-NO" dirty="0"/>
              <a:t> </a:t>
            </a:r>
            <a:r>
              <a:rPr lang="nb-NO" dirty="0" err="1"/>
              <a:t>with</a:t>
            </a:r>
            <a:r>
              <a:rPr lang="nb-NO" dirty="0"/>
              <a:t> FC </a:t>
            </a:r>
            <a:r>
              <a:rPr lang="nb-NO" dirty="0" err="1"/>
              <a:t>on</a:t>
            </a:r>
            <a:r>
              <a:rPr lang="nb-NO" dirty="0"/>
              <a:t> </a:t>
            </a:r>
            <a:r>
              <a:rPr lang="nb-NO" dirty="0" err="1"/>
              <a:t>q</a:t>
            </a:r>
            <a:r>
              <a:rPr lang="nb-NO" baseline="-25000" dirty="0" err="1"/>
              <a:t>C</a:t>
            </a:r>
            <a:r>
              <a:rPr lang="nb-NO" dirty="0"/>
              <a:t> (</a:t>
            </a:r>
            <a:r>
              <a:rPr lang="nb-NO" dirty="0" err="1"/>
              <a:t>upper</a:t>
            </a:r>
            <a:r>
              <a:rPr lang="nb-NO" dirty="0"/>
              <a:t> </a:t>
            </a:r>
            <a:r>
              <a:rPr lang="nb-NO" dirty="0" err="1"/>
              <a:t>left</a:t>
            </a:r>
            <a:r>
              <a:rPr lang="nb-NO" dirty="0"/>
              <a:t> FC). </a:t>
            </a:r>
            <a:r>
              <a:rPr lang="nb-NO" dirty="0" err="1"/>
              <a:t>Then</a:t>
            </a:r>
            <a:r>
              <a:rPr lang="nb-NO" dirty="0"/>
              <a:t> </a:t>
            </a:r>
            <a:r>
              <a:rPr lang="nb-NO" dirty="0" err="1"/>
              <a:t>need</a:t>
            </a:r>
            <a:r>
              <a:rPr lang="nb-NO" dirty="0"/>
              <a:t> a </a:t>
            </a:r>
            <a:r>
              <a:rPr lang="nb-NO" dirty="0" err="1"/>
              <a:t>subtraction</a:t>
            </a:r>
            <a:r>
              <a:rPr lang="nb-NO" dirty="0"/>
              <a:t> </a:t>
            </a:r>
            <a:r>
              <a:rPr lang="nb-NO" dirty="0" err="1"/>
              <a:t>q</a:t>
            </a:r>
            <a:r>
              <a:rPr lang="nb-NO" baseline="-25000" dirty="0" err="1"/>
              <a:t>Cs</a:t>
            </a:r>
            <a:r>
              <a:rPr lang="nb-NO" dirty="0"/>
              <a:t> = (</a:t>
            </a:r>
            <a:r>
              <a:rPr lang="nb-NO" dirty="0" err="1"/>
              <a:t>q</a:t>
            </a:r>
            <a:r>
              <a:rPr lang="nb-NO" baseline="-25000" dirty="0" err="1"/>
              <a:t>C</a:t>
            </a:r>
            <a:r>
              <a:rPr lang="nb-NO" dirty="0" err="1"/>
              <a:t>+q</a:t>
            </a:r>
            <a:r>
              <a:rPr lang="nb-NO" baseline="-25000" dirty="0" err="1"/>
              <a:t>H</a:t>
            </a:r>
            <a:r>
              <a:rPr lang="nb-NO" dirty="0"/>
              <a:t>)</a:t>
            </a:r>
            <a:r>
              <a:rPr lang="nb-NO" baseline="-25000" dirty="0"/>
              <a:t>s</a:t>
            </a:r>
            <a:r>
              <a:rPr lang="nb-NO" dirty="0"/>
              <a:t>- </a:t>
            </a:r>
            <a:r>
              <a:rPr lang="nb-NO" dirty="0" err="1"/>
              <a:t>q</a:t>
            </a:r>
            <a:r>
              <a:rPr lang="nb-NO" baseline="-25000" dirty="0" err="1"/>
              <a:t>H</a:t>
            </a:r>
            <a:endParaRPr lang="en-US" baseline="-25000" dirty="0"/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932FB41-E744-A9D7-9503-0C2A41B7297F}"/>
              </a:ext>
            </a:extLst>
          </p:cNvPr>
          <p:cNvCxnSpPr/>
          <p:nvPr/>
        </p:nvCxnSpPr>
        <p:spPr bwMode="auto">
          <a:xfrm flipH="1">
            <a:off x="7594761" y="2276872"/>
            <a:ext cx="517463" cy="7200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9" name="Picture 8">
            <a:extLst>
              <a:ext uri="{FF2B5EF4-FFF2-40B4-BE49-F238E27FC236}">
                <a16:creationId xmlns:a16="http://schemas.microsoft.com/office/drawing/2014/main" id="{BBC1DC86-15AD-475A-7BD6-3C76EABD0F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3565009"/>
            <a:ext cx="4004494" cy="3018353"/>
          </a:xfrm>
          <a:prstGeom prst="rect">
            <a:avLst/>
          </a:prstGeom>
        </p:spPr>
      </p:pic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3FC8C37-815D-BC3E-9A54-D6D86D0D3BF1}"/>
              </a:ext>
            </a:extLst>
          </p:cNvPr>
          <p:cNvCxnSpPr>
            <a:cxnSpLocks/>
          </p:cNvCxnSpPr>
          <p:nvPr/>
        </p:nvCxnSpPr>
        <p:spPr bwMode="auto">
          <a:xfrm>
            <a:off x="9840416" y="3212976"/>
            <a:ext cx="130039" cy="1224136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A308AA6B-8556-50E8-93DD-67EF58F65A03}"/>
              </a:ext>
            </a:extLst>
          </p:cNvPr>
          <p:cNvSpPr txBox="1"/>
          <p:nvPr/>
        </p:nvSpPr>
        <p:spPr>
          <a:xfrm>
            <a:off x="218202" y="6525344"/>
            <a:ext cx="267849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/>
              <a:t>ARC = Advanced </a:t>
            </a:r>
            <a:r>
              <a:rPr lang="nb-NO" sz="1200" dirty="0" err="1"/>
              <a:t>Regulatory</a:t>
            </a:r>
            <a:r>
              <a:rPr lang="nb-NO" sz="1200" dirty="0"/>
              <a:t> Control</a:t>
            </a:r>
            <a:endParaRPr lang="en-US" sz="12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EF185F8-81AE-6EC6-ACB9-6EEAE23072A9}"/>
              </a:ext>
            </a:extLst>
          </p:cNvPr>
          <p:cNvSpPr txBox="1"/>
          <p:nvPr/>
        </p:nvSpPr>
        <p:spPr>
          <a:xfrm>
            <a:off x="47328" y="20059"/>
            <a:ext cx="4057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Advanced </a:t>
            </a:r>
            <a:r>
              <a:rPr lang="nb-NO" dirty="0" err="1"/>
              <a:t>regulatory</a:t>
            </a:r>
            <a:r>
              <a:rPr lang="nb-NO" dirty="0"/>
              <a:t> control (for later)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107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Title 1">
            <a:extLst>
              <a:ext uri="{FF2B5EF4-FFF2-40B4-BE49-F238E27FC236}">
                <a16:creationId xmlns:a16="http://schemas.microsoft.com/office/drawing/2014/main" id="{2E5B1204-DAA7-3FDC-9DB2-534CA238426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3x3 pairing example</a:t>
            </a:r>
          </a:p>
        </p:txBody>
      </p:sp>
      <p:cxnSp>
        <p:nvCxnSpPr>
          <p:cNvPr id="60419" name="Straight Connector 4">
            <a:extLst>
              <a:ext uri="{FF2B5EF4-FFF2-40B4-BE49-F238E27FC236}">
                <a16:creationId xmlns:a16="http://schemas.microsoft.com/office/drawing/2014/main" id="{D592350B-16FD-0839-A2B7-E22E979F600D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3648076" y="2492375"/>
            <a:ext cx="3960813" cy="0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420" name="Straight Connector 6">
            <a:extLst>
              <a:ext uri="{FF2B5EF4-FFF2-40B4-BE49-F238E27FC236}">
                <a16:creationId xmlns:a16="http://schemas.microsoft.com/office/drawing/2014/main" id="{EB015FE6-6E48-C9F1-8C70-661278E35B87}"/>
              </a:ext>
            </a:extLst>
          </p:cNvPr>
          <p:cNvCxnSpPr>
            <a:cxnSpLocks noChangeShapeType="1"/>
          </p:cNvCxnSpPr>
          <p:nvPr/>
        </p:nvCxnSpPr>
        <p:spPr bwMode="auto">
          <a:xfrm>
            <a:off x="4440238" y="2003426"/>
            <a:ext cx="0" cy="2505075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0421" name="TextBox 7">
            <a:extLst>
              <a:ext uri="{FF2B5EF4-FFF2-40B4-BE49-F238E27FC236}">
                <a16:creationId xmlns:a16="http://schemas.microsoft.com/office/drawing/2014/main" id="{E3FD3669-BE57-9DFA-1FD5-75CC0EE184E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34013" y="1819275"/>
            <a:ext cx="8128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Inputs</a:t>
            </a:r>
          </a:p>
        </p:txBody>
      </p:sp>
      <p:sp>
        <p:nvSpPr>
          <p:cNvPr id="60422" name="TextBox 8">
            <a:extLst>
              <a:ext uri="{FF2B5EF4-FFF2-40B4-BE49-F238E27FC236}">
                <a16:creationId xmlns:a16="http://schemas.microsoft.com/office/drawing/2014/main" id="{02410164-416B-2392-54EA-95DE8DEC1A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63750" y="3473450"/>
            <a:ext cx="992188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Outputs</a:t>
            </a:r>
          </a:p>
        </p:txBody>
      </p:sp>
      <p:sp>
        <p:nvSpPr>
          <p:cNvPr id="60423" name="TextBox 9">
            <a:extLst>
              <a:ext uri="{FF2B5EF4-FFF2-40B4-BE49-F238E27FC236}">
                <a16:creationId xmlns:a16="http://schemas.microsoft.com/office/drawing/2014/main" id="{E974D6AB-6868-7704-508C-64C7DD6E98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06838" y="2740025"/>
            <a:ext cx="383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y</a:t>
            </a:r>
            <a:r>
              <a:rPr lang="en-US" altLang="nb-NO" sz="1800" baseline="-25000"/>
              <a:t>1                    </a:t>
            </a:r>
            <a:r>
              <a:rPr lang="en-US" altLang="nb-NO" sz="1800"/>
              <a:t>+                 +                 +</a:t>
            </a:r>
            <a:endParaRPr lang="en-US" altLang="nb-NO" sz="1800" baseline="-25000"/>
          </a:p>
        </p:txBody>
      </p:sp>
      <p:sp>
        <p:nvSpPr>
          <p:cNvPr id="60424" name="TextBox 10">
            <a:extLst>
              <a:ext uri="{FF2B5EF4-FFF2-40B4-BE49-F238E27FC236}">
                <a16:creationId xmlns:a16="http://schemas.microsoft.com/office/drawing/2014/main" id="{7C02A4AA-213F-44AC-0A4D-4008C91C1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76" y="3311525"/>
            <a:ext cx="377666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y</a:t>
            </a:r>
            <a:r>
              <a:rPr lang="en-US" altLang="nb-NO" sz="1800" baseline="-25000"/>
              <a:t>2                    </a:t>
            </a:r>
            <a:r>
              <a:rPr lang="en-US" altLang="nb-NO" sz="1800"/>
              <a:t>0                 +                 -</a:t>
            </a:r>
            <a:endParaRPr lang="en-US" altLang="nb-NO" sz="1800" baseline="-25000"/>
          </a:p>
        </p:txBody>
      </p:sp>
      <p:sp>
        <p:nvSpPr>
          <p:cNvPr id="60425" name="TextBox 11">
            <a:extLst>
              <a:ext uri="{FF2B5EF4-FFF2-40B4-BE49-F238E27FC236}">
                <a16:creationId xmlns:a16="http://schemas.microsoft.com/office/drawing/2014/main" id="{9A34AEFB-65B3-52A6-D46E-C22AFD037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1288" y="3841750"/>
            <a:ext cx="37782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y</a:t>
            </a:r>
            <a:r>
              <a:rPr lang="en-US" altLang="nb-NO" sz="1800" baseline="-25000"/>
              <a:t>3                   </a:t>
            </a:r>
            <a:r>
              <a:rPr lang="en-US" altLang="nb-NO" sz="1800"/>
              <a:t>0                 +                 0</a:t>
            </a:r>
            <a:endParaRPr lang="en-US" altLang="nb-NO" sz="1800" baseline="-25000"/>
          </a:p>
        </p:txBody>
      </p:sp>
      <p:sp>
        <p:nvSpPr>
          <p:cNvPr id="60426" name="TextBox 13">
            <a:extLst>
              <a:ext uri="{FF2B5EF4-FFF2-40B4-BE49-F238E27FC236}">
                <a16:creationId xmlns:a16="http://schemas.microsoft.com/office/drawing/2014/main" id="{F2798902-42E9-6D4E-F2B4-A599C9B8C9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2119314"/>
            <a:ext cx="30051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u</a:t>
            </a:r>
            <a:r>
              <a:rPr lang="en-US" altLang="nb-NO" sz="1800" baseline="-25000"/>
              <a:t>1</a:t>
            </a:r>
            <a:r>
              <a:rPr lang="en-US" altLang="nb-NO" sz="1800"/>
              <a:t>                 u</a:t>
            </a:r>
            <a:r>
              <a:rPr lang="en-US" altLang="nb-NO" sz="1800" baseline="-25000"/>
              <a:t>2</a:t>
            </a:r>
            <a:r>
              <a:rPr lang="en-US" altLang="nb-NO" sz="1800"/>
              <a:t>                 u</a:t>
            </a:r>
            <a:r>
              <a:rPr lang="en-US" altLang="nb-NO" sz="1800" baseline="-25000"/>
              <a:t>3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3C0395A-0BC9-3A1B-E75D-4271CE414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1" y="3789363"/>
            <a:ext cx="454025" cy="45085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B25B6CF-1203-CD91-4576-BF5EE4CCE5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2839" y="2700338"/>
            <a:ext cx="452437" cy="449262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109C2C00-F4AB-6F69-B898-0449653B4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0126" y="3289300"/>
            <a:ext cx="454025" cy="450850"/>
          </a:xfrm>
          <a:prstGeom prst="ellipse">
            <a:avLst/>
          </a:prstGeom>
          <a:noFill/>
          <a:ln w="9525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sp>
        <p:nvSpPr>
          <p:cNvPr id="60430" name="TextBox 22">
            <a:extLst>
              <a:ext uri="{FF2B5EF4-FFF2-40B4-BE49-F238E27FC236}">
                <a16:creationId xmlns:a16="http://schemas.microsoft.com/office/drawing/2014/main" id="{AC573673-02B9-235D-94B0-38EEABDE63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2038" y="1155701"/>
            <a:ext cx="74866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Pairing: Choose one pairing from each row/column. Avoid pairing on 0’s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pic>
        <p:nvPicPr>
          <p:cNvPr id="43023" name="Picture 1">
            <a:extLst>
              <a:ext uri="{FF2B5EF4-FFF2-40B4-BE49-F238E27FC236}">
                <a16:creationId xmlns:a16="http://schemas.microsoft.com/office/drawing/2014/main" id="{11FAEBA4-4AC0-D6BA-3FDD-AE4DB409A8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188" y="4581525"/>
            <a:ext cx="2076450" cy="1835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>
            <a:extLst>
              <a:ext uri="{FF2B5EF4-FFF2-40B4-BE49-F238E27FC236}">
                <a16:creationId xmlns:a16="http://schemas.microsoft.com/office/drawing/2014/main" id="{FD1C6CCB-7808-3428-8A8B-83A91C71852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063750" y="188913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nb-NO" sz="4000"/>
              <a:t>Rules for pairing of variables and choice of control structure</a:t>
            </a:r>
          </a:p>
        </p:txBody>
      </p:sp>
      <p:sp>
        <p:nvSpPr>
          <p:cNvPr id="61443" name="Rectangle 3">
            <a:extLst>
              <a:ext uri="{FF2B5EF4-FFF2-40B4-BE49-F238E27FC236}">
                <a16:creationId xmlns:a16="http://schemas.microsoft.com/office/drawing/2014/main" id="{5F7EED65-1EC3-2A30-83BA-4CD5554755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981200" y="1268413"/>
            <a:ext cx="8229600" cy="5759450"/>
          </a:xfrm>
        </p:spPr>
        <p:txBody>
          <a:bodyPr/>
          <a:lstStyle/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The response (from input to output) should be fast, large and in one direction</a:t>
            </a:r>
            <a:r>
              <a:rPr lang="en-US" altLang="nb-NO" sz="1600" i="1" dirty="0"/>
              <a:t>. 	Avoid pairing on 0! </a:t>
            </a:r>
            <a:r>
              <a:rPr lang="en-US" altLang="nb-NO" sz="1600" dirty="0"/>
              <a:t>Avoid dead time and inverse responses! 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The input (MV) should preferably affect only one output (to avoid interaction between the loops; want some 0’s in the process matrix)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Try to avoid input saturation (valve fully open or closed) in “basic” control loops for level and pressure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The measurement of the output y should be fast and accurate. It should be located close to the input (MV) and to important disturbances.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Use extra measurements y2 and cascade control if this is not satisfied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The system should be simple</a:t>
            </a:r>
          </a:p>
          <a:p>
            <a:pPr marL="1371600" lvl="2" indent="-457200" eaLnBrk="1" hangingPunct="1">
              <a:lnSpc>
                <a:spcPct val="80000"/>
              </a:lnSpc>
              <a:defRPr/>
            </a:pPr>
            <a:r>
              <a:rPr lang="en-US" altLang="nb-NO" sz="1200" dirty="0"/>
              <a:t>Avoid too many feedforward and cascade loops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r>
              <a:rPr lang="en-US" altLang="nb-NO" sz="1600" dirty="0"/>
              <a:t>“Obvious” loops (for example, for level and pressure) should be closed first, before you spend too much time on deriving process matrices etc.</a:t>
            </a:r>
          </a:p>
          <a:p>
            <a:pPr marL="609600" indent="-609600" eaLnBrk="1" hangingPunct="1">
              <a:lnSpc>
                <a:spcPct val="80000"/>
              </a:lnSpc>
              <a:buFontTx/>
              <a:buAutoNum type="arabicPeriod"/>
              <a:defRPr/>
            </a:pPr>
            <a:endParaRPr lang="en-US" altLang="nb-NO" sz="1600" dirty="0"/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r>
              <a:rPr lang="en-US" altLang="nb-NO" sz="1600" dirty="0">
                <a:highlight>
                  <a:srgbClr val="FFFF00"/>
                </a:highlight>
              </a:rPr>
              <a:t>Main rule(1,2,4): “Pair close”</a:t>
            </a:r>
          </a:p>
          <a:p>
            <a:pPr marL="0" indent="0" eaLnBrk="1" hangingPunct="1">
              <a:lnSpc>
                <a:spcPct val="80000"/>
              </a:lnSpc>
              <a:buNone/>
              <a:defRPr/>
            </a:pPr>
            <a:endParaRPr lang="en-US" altLang="nb-NO" sz="1600" dirty="0"/>
          </a:p>
        </p:txBody>
      </p:sp>
      <p:pic>
        <p:nvPicPr>
          <p:cNvPr id="61444" name="Picture 4">
            <a:extLst>
              <a:ext uri="{FF2B5EF4-FFF2-40B4-BE49-F238E27FC236}">
                <a16:creationId xmlns:a16="http://schemas.microsoft.com/office/drawing/2014/main" id="{7660671E-A6A5-B2DA-B69C-B059E65A8A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5913" y="1700214"/>
            <a:ext cx="6769100" cy="222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>
            <a:extLst>
              <a:ext uri="{FF2B5EF4-FFF2-40B4-BE49-F238E27FC236}">
                <a16:creationId xmlns:a16="http://schemas.microsoft.com/office/drawing/2014/main" id="{79AC020A-38DF-937F-D26D-8E12FF7C41B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dirty="0"/>
              <a:t>Control hierarchy based on </a:t>
            </a:r>
            <a:r>
              <a:rPr lang="en-US" altLang="nb-NO" dirty="0">
                <a:solidFill>
                  <a:srgbClr val="00B050"/>
                </a:solidFill>
              </a:rPr>
              <a:t>“time scale separation”</a:t>
            </a:r>
          </a:p>
        </p:txBody>
      </p:sp>
      <p:pic>
        <p:nvPicPr>
          <p:cNvPr id="63491" name="Picture 4">
            <a:extLst>
              <a:ext uri="{FF2B5EF4-FFF2-40B4-BE49-F238E27FC236}">
                <a16:creationId xmlns:a16="http://schemas.microsoft.com/office/drawing/2014/main" id="{7637EAA6-EB6A-8FBB-E66B-AFF7EB9C51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7576" y="1557339"/>
            <a:ext cx="2614613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2" name="Text Box 5">
            <a:extLst>
              <a:ext uri="{FF2B5EF4-FFF2-40B4-BE49-F238E27FC236}">
                <a16:creationId xmlns:a16="http://schemas.microsoft.com/office/drawing/2014/main" id="{6F04CAA5-0739-0A89-3947-E60E7AE6C29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63714" y="4488512"/>
            <a:ext cx="389087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 dirty="0"/>
              <a:t>MPC or ARC (cascade/switching/…)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 dirty="0">
                <a:solidFill>
                  <a:srgbClr val="00B050"/>
                </a:solidFill>
              </a:rPr>
              <a:t>(slower advanced and multivariable control)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 dirty="0"/>
          </a:p>
        </p:txBody>
      </p:sp>
      <p:sp>
        <p:nvSpPr>
          <p:cNvPr id="63493" name="Text Box 6">
            <a:extLst>
              <a:ext uri="{FF2B5EF4-FFF2-40B4-BE49-F238E27FC236}">
                <a16:creationId xmlns:a16="http://schemas.microsoft.com/office/drawing/2014/main" id="{9AC7E701-181A-6E33-41B9-83D6B555E4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5864" y="5700714"/>
            <a:ext cx="2173287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PID </a:t>
            </a:r>
            <a:r>
              <a:rPr lang="en-US" altLang="nb-NO" sz="1100">
                <a:solidFill>
                  <a:srgbClr val="00B050"/>
                </a:solidFill>
              </a:rPr>
              <a:t>(fast “regulatory” control)</a:t>
            </a:r>
          </a:p>
        </p:txBody>
      </p:sp>
      <p:sp>
        <p:nvSpPr>
          <p:cNvPr id="63494" name="Text Box 7">
            <a:extLst>
              <a:ext uri="{FF2B5EF4-FFF2-40B4-BE49-F238E27FC236}">
                <a16:creationId xmlns:a16="http://schemas.microsoft.com/office/drawing/2014/main" id="{3BB22131-3694-7214-1F27-ECBFDC4469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0100" y="6524626"/>
            <a:ext cx="1301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66"/>
                </a:solidFill>
              </a:rPr>
              <a:t>PROCESS</a:t>
            </a:r>
          </a:p>
        </p:txBody>
      </p:sp>
      <p:sp>
        <p:nvSpPr>
          <p:cNvPr id="63495" name="Line 8">
            <a:extLst>
              <a:ext uri="{FF2B5EF4-FFF2-40B4-BE49-F238E27FC236}">
                <a16:creationId xmlns:a16="http://schemas.microsoft.com/office/drawing/2014/main" id="{27FDB8F7-877E-F300-3191-E9ECF270A114}"/>
              </a:ext>
            </a:extLst>
          </p:cNvPr>
          <p:cNvSpPr>
            <a:spLocks noChangeShapeType="1"/>
          </p:cNvSpPr>
          <p:nvPr/>
        </p:nvSpPr>
        <p:spPr bwMode="auto">
          <a:xfrm>
            <a:off x="6672263" y="6165851"/>
            <a:ext cx="0" cy="3587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3496" name="Group 14">
            <a:extLst>
              <a:ext uri="{FF2B5EF4-FFF2-40B4-BE49-F238E27FC236}">
                <a16:creationId xmlns:a16="http://schemas.microsoft.com/office/drawing/2014/main" id="{528EA96C-9605-1A82-D0BA-483E169E3A6B}"/>
              </a:ext>
            </a:extLst>
          </p:cNvPr>
          <p:cNvGrpSpPr>
            <a:grpSpLocks/>
          </p:cNvGrpSpPr>
          <p:nvPr/>
        </p:nvGrpSpPr>
        <p:grpSpPr bwMode="auto">
          <a:xfrm>
            <a:off x="6561138" y="6189664"/>
            <a:ext cx="215900" cy="217487"/>
            <a:chOff x="4740" y="3475"/>
            <a:chExt cx="136" cy="137"/>
          </a:xfrm>
        </p:grpSpPr>
        <p:sp>
          <p:nvSpPr>
            <p:cNvPr id="63501" name="Line 9">
              <a:extLst>
                <a:ext uri="{FF2B5EF4-FFF2-40B4-BE49-F238E27FC236}">
                  <a16:creationId xmlns:a16="http://schemas.microsoft.com/office/drawing/2014/main" id="{CA1E6B82-7EBB-E642-FC64-4C42A36C748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0" y="3475"/>
              <a:ext cx="136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02" name="Line 11">
              <a:extLst>
                <a:ext uri="{FF2B5EF4-FFF2-40B4-BE49-F238E27FC236}">
                  <a16:creationId xmlns:a16="http://schemas.microsoft.com/office/drawing/2014/main" id="{B58C0C60-E5AC-3B2D-4690-9215CD7A693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0" y="3611"/>
              <a:ext cx="136" cy="0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03" name="Line 12">
              <a:extLst>
                <a:ext uri="{FF2B5EF4-FFF2-40B4-BE49-F238E27FC236}">
                  <a16:creationId xmlns:a16="http://schemas.microsoft.com/office/drawing/2014/main" id="{7A39FDD5-7F50-046F-16CE-8D364B97275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4740" y="3475"/>
              <a:ext cx="136" cy="137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3504" name="Line 13">
              <a:extLst>
                <a:ext uri="{FF2B5EF4-FFF2-40B4-BE49-F238E27FC236}">
                  <a16:creationId xmlns:a16="http://schemas.microsoft.com/office/drawing/2014/main" id="{056601BF-B114-7C2C-3303-F007AC2CF4F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740" y="3475"/>
              <a:ext cx="136" cy="137"/>
            </a:xfrm>
            <a:prstGeom prst="line">
              <a:avLst/>
            </a:prstGeom>
            <a:noFill/>
            <a:ln w="9525">
              <a:solidFill>
                <a:srgbClr val="FF0066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3497" name="Text Box 15">
            <a:extLst>
              <a:ext uri="{FF2B5EF4-FFF2-40B4-BE49-F238E27FC236}">
                <a16:creationId xmlns:a16="http://schemas.microsoft.com/office/drawing/2014/main" id="{0A95258D-D4FB-B37C-5619-6F4143381A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65926" y="4025900"/>
            <a:ext cx="792163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setpoints</a:t>
            </a:r>
          </a:p>
        </p:txBody>
      </p:sp>
      <p:sp>
        <p:nvSpPr>
          <p:cNvPr id="63498" name="Text Box 16">
            <a:extLst>
              <a:ext uri="{FF2B5EF4-FFF2-40B4-BE49-F238E27FC236}">
                <a16:creationId xmlns:a16="http://schemas.microsoft.com/office/drawing/2014/main" id="{E4368A69-3FBB-1BE4-5D72-37ED578B37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1" y="5106989"/>
            <a:ext cx="79216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/>
              <a:t>setpoints</a:t>
            </a:r>
          </a:p>
        </p:txBody>
      </p:sp>
      <p:sp>
        <p:nvSpPr>
          <p:cNvPr id="63499" name="TextBox 1">
            <a:extLst>
              <a:ext uri="{FF2B5EF4-FFF2-40B4-BE49-F238E27FC236}">
                <a16:creationId xmlns:a16="http://schemas.microsoft.com/office/drawing/2014/main" id="{18EE8B94-C432-4D64-B872-15CC0684CB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8" y="6475414"/>
            <a:ext cx="225425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/>
              <a:t>MPC = model predictive control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800"/>
              <a:t>PID = proportional+integral+derivative control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Title 1">
            <a:extLst>
              <a:ext uri="{FF2B5EF4-FFF2-40B4-BE49-F238E27FC236}">
                <a16:creationId xmlns:a16="http://schemas.microsoft.com/office/drawing/2014/main" id="{2B79BBA8-BC0C-F601-E538-61BF57AD454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nb-NO"/>
              <a:t>Example: Distillation</a:t>
            </a:r>
          </a:p>
        </p:txBody>
      </p:sp>
      <p:sp>
        <p:nvSpPr>
          <p:cNvPr id="65539" name="Content Placeholder 2">
            <a:extLst>
              <a:ext uri="{FF2B5EF4-FFF2-40B4-BE49-F238E27FC236}">
                <a16:creationId xmlns:a16="http://schemas.microsoft.com/office/drawing/2014/main" id="{4B7CFF32-B01D-5AC5-8AF0-9291F4C6AC50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altLang="nb-NO" sz="2400"/>
              <a:t>Here: Given feed (i.e., feedrate is disturbance) </a:t>
            </a:r>
          </a:p>
          <a:p>
            <a:pPr>
              <a:buFontTx/>
              <a:buAutoNum type="arabicPeriod"/>
            </a:pPr>
            <a:r>
              <a:rPr lang="en-US" altLang="nb-NO" sz="2400"/>
              <a:t>Objective: “Stabilize” column + keep compositions in top and bottom constant</a:t>
            </a:r>
          </a:p>
          <a:p>
            <a:pPr marL="914400" lvl="1" indent="-514350"/>
            <a:r>
              <a:rPr lang="en-US" altLang="nb-NO" sz="2400"/>
              <a:t>But compositions measurements are delayed + unreliable</a:t>
            </a:r>
          </a:p>
          <a:p>
            <a:pPr>
              <a:buFontTx/>
              <a:buAutoNum type="arabicPeriod"/>
            </a:pPr>
            <a:r>
              <a:rPr lang="en-US" altLang="nb-NO" sz="2400"/>
              <a:t>Classify variables</a:t>
            </a:r>
          </a:p>
          <a:p>
            <a:pPr>
              <a:buFontTx/>
              <a:buAutoNum type="arabicPeriod"/>
            </a:pPr>
            <a:r>
              <a:rPr lang="en-US" altLang="nb-NO" sz="2400"/>
              <a:t>Process description</a:t>
            </a:r>
          </a:p>
          <a:p>
            <a:pPr marL="914400" lvl="1" indent="-514350"/>
            <a:r>
              <a:rPr lang="en-US" altLang="nb-NO" sz="2400"/>
              <a:t>Flowsheet</a:t>
            </a:r>
          </a:p>
          <a:p>
            <a:pPr marL="914400" lvl="1" indent="-514350"/>
            <a:r>
              <a:rPr lang="en-US" altLang="nb-NO" sz="2400"/>
              <a:t>Process matrix</a:t>
            </a:r>
          </a:p>
          <a:p>
            <a:pPr>
              <a:buFontTx/>
              <a:buAutoNum type="arabicPeriod"/>
            </a:pPr>
            <a:r>
              <a:rPr lang="en-US" altLang="nb-NO" sz="2400"/>
              <a:t>Control structure: Stabilize column “profile” using sensitive temperature measurement.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7CD0F21-7EBF-9850-C8D1-6DEA3D578BC4}"/>
              </a:ext>
            </a:extLst>
          </p:cNvPr>
          <p:cNvSpPr txBox="1"/>
          <p:nvPr/>
        </p:nvSpPr>
        <p:spPr>
          <a:xfrm>
            <a:off x="623392" y="188640"/>
            <a:ext cx="33993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2024: This is at end of </a:t>
            </a:r>
            <a:r>
              <a:rPr lang="nb-NO" dirty="0" err="1"/>
              <a:t>lecture</a:t>
            </a:r>
            <a:r>
              <a:rPr lang="nb-NO" dirty="0"/>
              <a:t> 4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E440E57-E372-4328-8A27-7FAF29453B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20688"/>
            <a:ext cx="12192000" cy="483755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99F6EF6-A1CD-830B-7C45-86E28B8084EA}"/>
              </a:ext>
            </a:extLst>
          </p:cNvPr>
          <p:cNvSpPr txBox="1"/>
          <p:nvPr/>
        </p:nvSpPr>
        <p:spPr>
          <a:xfrm>
            <a:off x="4426207" y="5542440"/>
            <a:ext cx="35416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/>
              <a:t>Material </a:t>
            </a:r>
            <a:r>
              <a:rPr lang="nb-NO" sz="1200" dirty="0" err="1"/>
              <a:t>balances</a:t>
            </a:r>
            <a:r>
              <a:rPr lang="nb-NO" sz="1200" dirty="0"/>
              <a:t> for </a:t>
            </a:r>
            <a:r>
              <a:rPr lang="nb-NO" sz="1200" dirty="0" err="1"/>
              <a:t>condenser</a:t>
            </a:r>
            <a:r>
              <a:rPr lang="nb-NO" sz="1200" dirty="0"/>
              <a:t> and reboiler:</a:t>
            </a:r>
          </a:p>
          <a:p>
            <a:r>
              <a:rPr lang="nb-NO" sz="1200" dirty="0" err="1"/>
              <a:t>dM</a:t>
            </a:r>
            <a:r>
              <a:rPr lang="nb-NO" sz="1200" baseline="-25000" dirty="0" err="1"/>
              <a:t>D</a:t>
            </a:r>
            <a:r>
              <a:rPr lang="nb-NO" sz="1200" dirty="0"/>
              <a:t>/</a:t>
            </a:r>
            <a:r>
              <a:rPr lang="nb-NO" sz="1200" dirty="0" err="1"/>
              <a:t>dt</a:t>
            </a:r>
            <a:r>
              <a:rPr lang="nb-NO" sz="1200" dirty="0"/>
              <a:t> = L</a:t>
            </a:r>
            <a:r>
              <a:rPr lang="nb-NO" sz="1200" baseline="-25000" dirty="0"/>
              <a:t>D</a:t>
            </a:r>
            <a:r>
              <a:rPr lang="nb-NO" sz="1200" dirty="0"/>
              <a:t> – L – D [mol/s]</a:t>
            </a:r>
          </a:p>
          <a:p>
            <a:r>
              <a:rPr lang="nb-NO" sz="1200" dirty="0" err="1"/>
              <a:t>dM</a:t>
            </a:r>
            <a:r>
              <a:rPr lang="nb-NO" sz="1200" baseline="-25000" dirty="0" err="1"/>
              <a:t>B</a:t>
            </a:r>
            <a:r>
              <a:rPr lang="nb-NO" sz="1200" dirty="0"/>
              <a:t>/</a:t>
            </a:r>
            <a:r>
              <a:rPr lang="nb-NO" sz="1200" dirty="0" err="1"/>
              <a:t>dt</a:t>
            </a:r>
            <a:r>
              <a:rPr lang="nb-NO" sz="1200" dirty="0"/>
              <a:t> = L</a:t>
            </a:r>
            <a:r>
              <a:rPr lang="nb-NO" sz="1200" baseline="-25000" dirty="0"/>
              <a:t>B</a:t>
            </a:r>
            <a:r>
              <a:rPr lang="nb-NO" sz="1200" dirty="0"/>
              <a:t> – V – B  [mol/s]</a:t>
            </a:r>
          </a:p>
          <a:p>
            <a:endParaRPr lang="en-US" dirty="0"/>
          </a:p>
          <a:p>
            <a:r>
              <a:rPr lang="en-US" sz="1000" dirty="0"/>
              <a:t>Note: We could write balances on mass basis [kg/s], but for distillation mol/s is better because molar flowrates are almost constant inside the column (but not mass flowrates)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624DC2B-901A-9FE5-BE58-F5F1683AD84A}"/>
              </a:ext>
            </a:extLst>
          </p:cNvPr>
          <p:cNvSpPr txBox="1"/>
          <p:nvPr/>
        </p:nvSpPr>
        <p:spPr>
          <a:xfrm>
            <a:off x="2711624" y="1399758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L</a:t>
            </a:r>
            <a:r>
              <a:rPr lang="nb-NO" baseline="-25000" dirty="0"/>
              <a:t>D</a:t>
            </a:r>
            <a:endParaRPr lang="en-US" baseline="-25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7E103E2-D2A1-43A9-2514-76FDB4EC3360}"/>
              </a:ext>
            </a:extLst>
          </p:cNvPr>
          <p:cNvSpPr txBox="1"/>
          <p:nvPr/>
        </p:nvSpPr>
        <p:spPr>
          <a:xfrm>
            <a:off x="1775520" y="3429000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dirty="0"/>
              <a:t>L</a:t>
            </a:r>
            <a:r>
              <a:rPr lang="nb-NO" baseline="-25000" dirty="0"/>
              <a:t>B</a:t>
            </a:r>
            <a:endParaRPr lang="en-US" baseline="-25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5F2A47B-5E97-1467-0279-A14C94CD9517}"/>
                  </a:ext>
                </a:extLst>
              </p:cNvPr>
              <p:cNvSpPr txBox="1"/>
              <p:nvPr/>
            </p:nvSpPr>
            <p:spPr>
              <a:xfrm>
                <a:off x="128974" y="5508012"/>
                <a:ext cx="2183034" cy="120032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sz="1200" dirty="0"/>
                  <a:t>F = </a:t>
                </a:r>
                <a:r>
                  <a:rPr lang="nb-NO" sz="1200" dirty="0" err="1"/>
                  <a:t>feed</a:t>
                </a:r>
                <a:r>
                  <a:rPr lang="nb-NO" sz="1200" dirty="0"/>
                  <a:t> [mol/s]</a:t>
                </a:r>
              </a:p>
              <a:p>
                <a:r>
                  <a:rPr lang="nb-NO" sz="1200" dirty="0"/>
                  <a:t>D = </a:t>
                </a:r>
                <a:r>
                  <a:rPr lang="nb-NO" sz="1200" dirty="0" err="1"/>
                  <a:t>distillate</a:t>
                </a:r>
                <a:endParaRPr lang="nb-NO" sz="1200" dirty="0"/>
              </a:p>
              <a:p>
                <a:r>
                  <a:rPr lang="nb-NO" sz="1200" dirty="0"/>
                  <a:t>B = </a:t>
                </a:r>
                <a:r>
                  <a:rPr lang="nb-NO" sz="1200" dirty="0" err="1"/>
                  <a:t>bottoms</a:t>
                </a:r>
                <a:endParaRPr lang="nb-NO" sz="1200" dirty="0"/>
              </a:p>
              <a:p>
                <a:r>
                  <a:rPr lang="nb-NO" sz="1200" dirty="0"/>
                  <a:t>L = </a:t>
                </a:r>
                <a:r>
                  <a:rPr lang="nb-NO" sz="1200" dirty="0" err="1"/>
                  <a:t>reflux</a:t>
                </a:r>
                <a:endParaRPr lang="nb-NO" sz="1200" dirty="0"/>
              </a:p>
              <a:p>
                <a:r>
                  <a:rPr lang="nb-NO" sz="1200" dirty="0"/>
                  <a:t>V = boilup = Q</a:t>
                </a:r>
                <a:r>
                  <a:rPr lang="nb-NO" sz="1200" baseline="-25000" dirty="0"/>
                  <a:t>B</a:t>
                </a:r>
                <a:r>
                  <a:rPr lang="nb-NO" sz="1200" dirty="0"/>
                  <a:t>/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b-NO" sz="1200" b="0" i="0" smtClean="0">
                        <a:latin typeface="Cambria Math" panose="02040503050406030204" pitchFamily="18" charset="0"/>
                      </a:rPr>
                      <m:t>Δ</m:t>
                    </m:r>
                    <m:sSup>
                      <m:sSupPr>
                        <m:ctrlPr>
                          <a:rPr lang="nb-NO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12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nb-NO" sz="1200" b="0" i="1" smtClean="0">
                            <a:latin typeface="Cambria Math" panose="02040503050406030204" pitchFamily="18" charset="0"/>
                          </a:rPr>
                          <m:t>𝑣𝑎𝑝</m:t>
                        </m:r>
                      </m:sup>
                    </m:sSup>
                  </m:oMath>
                </a14:m>
                <a:endParaRPr lang="nb-NO" sz="1200" b="0" dirty="0"/>
              </a:p>
              <a:p>
                <a:r>
                  <a:rPr lang="en-US" sz="1200" dirty="0"/>
                  <a:t>L</a:t>
                </a:r>
                <a:r>
                  <a:rPr lang="en-US" sz="1200" baseline="-25000" dirty="0"/>
                  <a:t>D</a:t>
                </a:r>
                <a:r>
                  <a:rPr lang="en-US" sz="1200" dirty="0"/>
                  <a:t> = condensate = </a:t>
                </a:r>
                <a:r>
                  <a:rPr lang="nb-NO" sz="1200" dirty="0"/>
                  <a:t>Q</a:t>
                </a:r>
                <a:r>
                  <a:rPr lang="nb-NO" sz="1200" baseline="-25000" dirty="0"/>
                  <a:t>D</a:t>
                </a:r>
                <a:r>
                  <a:rPr lang="nb-NO" sz="1200" dirty="0"/>
                  <a:t>/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b-NO" sz="1200" b="0" i="0" smtClean="0">
                        <a:latin typeface="Cambria Math" panose="02040503050406030204" pitchFamily="18" charset="0"/>
                      </a:rPr>
                      <m:t>Δ</m:t>
                    </m:r>
                    <m:sSup>
                      <m:sSupPr>
                        <m:ctrlPr>
                          <a:rPr lang="nb-NO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12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nb-NO" sz="1200" b="0" i="1" smtClean="0">
                            <a:latin typeface="Cambria Math" panose="02040503050406030204" pitchFamily="18" charset="0"/>
                          </a:rPr>
                          <m:t>𝑣𝑎𝑝</m:t>
                        </m:r>
                      </m:sup>
                    </m:sSup>
                  </m:oMath>
                </a14:m>
                <a:endParaRPr lang="en-US" sz="1200" dirty="0"/>
              </a:p>
            </p:txBody>
          </p:sp>
        </mc:Choice>
        <mc:Fallback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A5F2A47B-5E97-1467-0279-A14C94CD95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8974" y="5508012"/>
                <a:ext cx="2183034" cy="1200329"/>
              </a:xfrm>
              <a:prstGeom prst="rect">
                <a:avLst/>
              </a:prstGeom>
              <a:blipFill>
                <a:blip r:embed="rId3"/>
                <a:stretch>
                  <a:fillRect t="-1020" b="-30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7C05AB-3763-C420-4983-48B652F6AE67}"/>
                  </a:ext>
                </a:extLst>
              </p:cNvPr>
              <p:cNvSpPr txBox="1"/>
              <p:nvPr/>
            </p:nvSpPr>
            <p:spPr>
              <a:xfrm>
                <a:off x="2206298" y="5570787"/>
                <a:ext cx="216379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nb-NO" sz="1200" dirty="0"/>
                  <a:t>Q</a:t>
                </a:r>
                <a:r>
                  <a:rPr lang="nb-NO" sz="1200" baseline="-25000" dirty="0"/>
                  <a:t>D</a:t>
                </a:r>
                <a:r>
                  <a:rPr lang="nb-NO" sz="1200" dirty="0"/>
                  <a:t> [J/s] = </a:t>
                </a:r>
                <a:r>
                  <a:rPr lang="nb-NO" sz="1200" dirty="0" err="1"/>
                  <a:t>cooling</a:t>
                </a:r>
                <a:endParaRPr lang="nb-NO" sz="1200" dirty="0"/>
              </a:p>
              <a:p>
                <a:r>
                  <a:rPr lang="nb-NO" sz="1200" dirty="0"/>
                  <a:t>Q</a:t>
                </a:r>
                <a:r>
                  <a:rPr lang="nb-NO" sz="1200" baseline="-25000" dirty="0"/>
                  <a:t>B</a:t>
                </a:r>
                <a:r>
                  <a:rPr lang="nb-NO" sz="1200" dirty="0"/>
                  <a:t> [J/s] = </a:t>
                </a:r>
                <a:r>
                  <a:rPr lang="nb-NO" sz="1200" dirty="0" err="1"/>
                  <a:t>heating</a:t>
                </a:r>
                <a:endParaRPr lang="nb-NO" sz="1200" dirty="0"/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nb-NO" sz="1200" b="0" i="0" smtClean="0">
                        <a:latin typeface="Cambria Math" panose="02040503050406030204" pitchFamily="18" charset="0"/>
                      </a:rPr>
                      <m:t>Δ</m:t>
                    </m:r>
                    <m:sSup>
                      <m:sSupPr>
                        <m:ctrlPr>
                          <a:rPr lang="nb-NO" sz="12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nb-NO" sz="1200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p>
                        <m:r>
                          <a:rPr lang="nb-NO" sz="1200" b="0" i="1" smtClean="0">
                            <a:latin typeface="Cambria Math" panose="02040503050406030204" pitchFamily="18" charset="0"/>
                          </a:rPr>
                          <m:t>𝑣𝑎𝑝</m:t>
                        </m:r>
                      </m:sup>
                    </m:sSup>
                  </m:oMath>
                </a14:m>
                <a:r>
                  <a:rPr lang="en-US" sz="1200" dirty="0"/>
                  <a:t> = heat of vaporization </a:t>
                </a:r>
              </a:p>
              <a:p>
                <a:r>
                  <a:rPr lang="en-US" sz="1200" dirty="0"/>
                  <a:t>            (typical 40 kJ/mol]</a:t>
                </a:r>
              </a:p>
            </p:txBody>
          </p:sp>
        </mc:Choice>
        <mc:Fallback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C07C05AB-3763-C420-4983-48B652F6AE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6298" y="5570787"/>
                <a:ext cx="2163797" cy="830997"/>
              </a:xfrm>
              <a:prstGeom prst="rect">
                <a:avLst/>
              </a:prstGeom>
              <a:blipFill>
                <a:blip r:embed="rId4"/>
                <a:stretch>
                  <a:fillRect l="-282" t="-1471" b="-44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extBox 13">
            <a:extLst>
              <a:ext uri="{FF2B5EF4-FFF2-40B4-BE49-F238E27FC236}">
                <a16:creationId xmlns:a16="http://schemas.microsoft.com/office/drawing/2014/main" id="{0E9EDE8F-9AB2-F785-8894-0DC8A4ECCE43}"/>
              </a:ext>
            </a:extLst>
          </p:cNvPr>
          <p:cNvSpPr txBox="1"/>
          <p:nvPr/>
        </p:nvSpPr>
        <p:spPr>
          <a:xfrm>
            <a:off x="8080950" y="5576534"/>
            <a:ext cx="3809504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200" dirty="0">
                <a:highlight>
                  <a:srgbClr val="FFFF00"/>
                </a:highlight>
              </a:rPr>
              <a:t>Level H[m]: </a:t>
            </a:r>
          </a:p>
          <a:p>
            <a:r>
              <a:rPr lang="nb-NO" sz="1200" dirty="0"/>
              <a:t>Inventory M [mol] = V [m</a:t>
            </a:r>
            <a:r>
              <a:rPr lang="nb-NO" sz="1200" baseline="30000" dirty="0"/>
              <a:t>3</a:t>
            </a:r>
            <a:r>
              <a:rPr lang="nb-NO" sz="1200" dirty="0"/>
              <a:t>] </a:t>
            </a:r>
            <a:r>
              <a:rPr lang="el-G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nb-NO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[mol/m</a:t>
            </a:r>
            <a:r>
              <a:rPr lang="nb-NO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r>
              <a:rPr lang="nb-NO" sz="1200" dirty="0"/>
              <a:t>  </a:t>
            </a:r>
            <a:endParaRPr lang="en-US" sz="1200" dirty="0"/>
          </a:p>
          <a:p>
            <a:r>
              <a:rPr lang="en-US" sz="1200" dirty="0"/>
              <a:t>Volume V = A </a:t>
            </a:r>
            <a:r>
              <a:rPr lang="en-US" sz="1200" dirty="0">
                <a:highlight>
                  <a:srgbClr val="FFFF00"/>
                </a:highlight>
              </a:rPr>
              <a:t>H</a:t>
            </a:r>
          </a:p>
          <a:p>
            <a:r>
              <a:rPr lang="en-US" sz="1200" dirty="0"/>
              <a:t>Molar density 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nb-NO" sz="1200" dirty="0"/>
              <a:t>= </a:t>
            </a:r>
            <a:r>
              <a:rPr lang="el-G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[kg/m3] / MW [kg/mol]</a:t>
            </a:r>
          </a:p>
          <a:p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water: </a:t>
            </a:r>
          </a:p>
          <a:p>
            <a:r>
              <a:rPr lang="el-G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1000 kg</a:t>
            </a:r>
            <a:r>
              <a:rPr lang="nb-NO" sz="1200">
                <a:latin typeface="Times New Roman" panose="02020603050405020304" pitchFamily="18" charset="0"/>
                <a:cs typeface="Times New Roman" panose="02020603050405020304" pitchFamily="18" charset="0"/>
              </a:rPr>
              <a:t>/m3, 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MW = 18e-3  kg/mol, </a:t>
            </a:r>
            <a:r>
              <a:rPr lang="el-GR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nb-NO" sz="12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nb-NO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=55e3 mol/m</a:t>
            </a:r>
            <a:r>
              <a:rPr lang="nb-NO" sz="12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nb-NO" sz="1200" dirty="0"/>
              <a:t> </a:t>
            </a:r>
            <a:endParaRPr lang="nb-NO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4819893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>
            <a:extLst>
              <a:ext uri="{FF2B5EF4-FFF2-40B4-BE49-F238E27FC236}">
                <a16:creationId xmlns:a16="http://schemas.microsoft.com/office/drawing/2014/main" id="{15F275A3-415C-5890-453F-47ECE0361D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981076"/>
            <a:ext cx="5346700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1" name="Oval 3">
            <a:extLst>
              <a:ext uri="{FF2B5EF4-FFF2-40B4-BE49-F238E27FC236}">
                <a16:creationId xmlns:a16="http://schemas.microsoft.com/office/drawing/2014/main" id="{E3255FBC-A7D0-70FF-54E5-5175D97390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8776" y="5365750"/>
            <a:ext cx="739775" cy="584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cs typeface="Times New Roman" panose="02020603050405020304" pitchFamily="18" charset="0"/>
              </a:rPr>
              <a:t>CC</a:t>
            </a:r>
          </a:p>
        </p:txBody>
      </p:sp>
      <p:sp>
        <p:nvSpPr>
          <p:cNvPr id="63492" name="Line 4">
            <a:extLst>
              <a:ext uri="{FF2B5EF4-FFF2-40B4-BE49-F238E27FC236}">
                <a16:creationId xmlns:a16="http://schemas.microsoft.com/office/drawing/2014/main" id="{B352CE43-F24D-A417-27DA-0BB0F6AE7715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8325" y="4899026"/>
            <a:ext cx="0" cy="62547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6565" name="Text Box 5">
            <a:extLst>
              <a:ext uri="{FF2B5EF4-FFF2-40B4-BE49-F238E27FC236}">
                <a16:creationId xmlns:a16="http://schemas.microsoft.com/office/drawing/2014/main" id="{23A6C3A0-A0F6-F2B6-C28E-FAE46EDA7CA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71964" y="1962151"/>
            <a:ext cx="446767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cs typeface="Times New Roman" panose="02020603050405020304" pitchFamily="18" charset="0"/>
              </a:rPr>
              <a:t>LV</a:t>
            </a:r>
          </a:p>
        </p:txBody>
      </p:sp>
      <p:pic>
        <p:nvPicPr>
          <p:cNvPr id="66566" name="Picture 6">
            <a:extLst>
              <a:ext uri="{FF2B5EF4-FFF2-40B4-BE49-F238E27FC236}">
                <a16:creationId xmlns:a16="http://schemas.microsoft.com/office/drawing/2014/main" id="{958D1C35-E4C4-1CDC-52AA-2A84133F57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9088" y="1141413"/>
            <a:ext cx="5346700" cy="4178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5" name="Line 7">
            <a:extLst>
              <a:ext uri="{FF2B5EF4-FFF2-40B4-BE49-F238E27FC236}">
                <a16:creationId xmlns:a16="http://schemas.microsoft.com/office/drawing/2014/main" id="{9AA8D70D-0F1C-5418-6B3B-3F6A24C8907B}"/>
              </a:ext>
            </a:extLst>
          </p:cNvPr>
          <p:cNvSpPr>
            <a:spLocks noChangeShapeType="1"/>
          </p:cNvSpPr>
          <p:nvPr/>
        </p:nvSpPr>
        <p:spPr bwMode="auto">
          <a:xfrm>
            <a:off x="8188325" y="5060950"/>
            <a:ext cx="0" cy="62388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496" name="Line 8">
            <a:extLst>
              <a:ext uri="{FF2B5EF4-FFF2-40B4-BE49-F238E27FC236}">
                <a16:creationId xmlns:a16="http://schemas.microsoft.com/office/drawing/2014/main" id="{975BE4CC-C2EF-E377-1ED9-817F4FEFD8F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48551" y="5684838"/>
            <a:ext cx="739775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497" name="Line 9">
            <a:extLst>
              <a:ext uri="{FF2B5EF4-FFF2-40B4-BE49-F238E27FC236}">
                <a16:creationId xmlns:a16="http://schemas.microsoft.com/office/drawing/2014/main" id="{2985C8BB-B391-F68C-AEB7-DBD500E7C09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3763963" y="5678488"/>
            <a:ext cx="2944812" cy="635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498" name="Text Box 10">
            <a:extLst>
              <a:ext uri="{FF2B5EF4-FFF2-40B4-BE49-F238E27FC236}">
                <a16:creationId xmlns:a16="http://schemas.microsoft.com/office/drawing/2014/main" id="{8B0E6DF1-5D28-55AC-FF94-FE60BB2E42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5463" y="703264"/>
            <a:ext cx="4229100" cy="1417637"/>
          </a:xfrm>
          <a:prstGeom prst="rect">
            <a:avLst/>
          </a:prstGeom>
          <a:noFill/>
          <a:ln>
            <a:noFill/>
          </a:ln>
          <a:effectLst/>
        </p:spPr>
        <p:txBody>
          <a:bodyPr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nb-NO" sz="1800" dirty="0">
                <a:cs typeface="Times New Roman" panose="02020603050405020304" pitchFamily="18" charset="0"/>
              </a:rPr>
              <a:t>Typical distillation control: 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US" altLang="nb-NO" sz="1800" dirty="0">
                <a:cs typeface="Times New Roman" panose="02020603050405020304" pitchFamily="18" charset="0"/>
              </a:rPr>
              <a:t>Level control using LV-configuration (reflux L and </a:t>
            </a:r>
            <a:r>
              <a:rPr lang="en-US" altLang="nb-NO" sz="1800" dirty="0" err="1">
                <a:cs typeface="Times New Roman" panose="02020603050405020304" pitchFamily="18" charset="0"/>
              </a:rPr>
              <a:t>boilup</a:t>
            </a:r>
            <a:r>
              <a:rPr lang="en-US" altLang="nb-NO" sz="1800" dirty="0">
                <a:cs typeface="Times New Roman" panose="02020603050405020304" pitchFamily="18" charset="0"/>
              </a:rPr>
              <a:t> V left for CC)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en-US" altLang="nb-NO" sz="1800" dirty="0">
                <a:cs typeface="Times New Roman" panose="02020603050405020304" pitchFamily="18" charset="0"/>
              </a:rPr>
              <a:t>Two-point composition control (CC)</a:t>
            </a:r>
          </a:p>
          <a:p>
            <a:pPr marL="1028700" lvl="1" eaLnBrk="1" hangingPunct="1">
              <a:spcBef>
                <a:spcPct val="0"/>
              </a:spcBef>
              <a:defRPr/>
            </a:pPr>
            <a:r>
              <a:rPr lang="en-US" altLang="nb-NO" sz="1400" dirty="0">
                <a:cs typeface="Times New Roman" panose="02020603050405020304" pitchFamily="18" charset="0"/>
              </a:rPr>
              <a:t>with inner T-loop (cascade)</a:t>
            </a:r>
          </a:p>
        </p:txBody>
      </p:sp>
      <p:sp>
        <p:nvSpPr>
          <p:cNvPr id="63499" name="Oval 11">
            <a:extLst>
              <a:ext uri="{FF2B5EF4-FFF2-40B4-BE49-F238E27FC236}">
                <a16:creationId xmlns:a16="http://schemas.microsoft.com/office/drawing/2014/main" id="{669D96AE-C325-1F1D-D7C0-4BC162A183D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713" y="3646488"/>
            <a:ext cx="736600" cy="577850"/>
          </a:xfrm>
          <a:prstGeom prst="ellipse">
            <a:avLst/>
          </a:prstGeom>
          <a:solidFill>
            <a:srgbClr val="FFFF66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cs typeface="Times New Roman" panose="02020603050405020304" pitchFamily="18" charset="0"/>
              </a:rPr>
              <a:t>TC</a:t>
            </a:r>
          </a:p>
        </p:txBody>
      </p:sp>
      <p:sp>
        <p:nvSpPr>
          <p:cNvPr id="63500" name="Line 12">
            <a:extLst>
              <a:ext uri="{FF2B5EF4-FFF2-40B4-BE49-F238E27FC236}">
                <a16:creationId xmlns:a16="http://schemas.microsoft.com/office/drawing/2014/main" id="{DEECF83C-3F44-6F71-D483-88BCC5692BB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21314" y="3956050"/>
            <a:ext cx="1101725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01" name="Line 13">
            <a:extLst>
              <a:ext uri="{FF2B5EF4-FFF2-40B4-BE49-F238E27FC236}">
                <a16:creationId xmlns:a16="http://schemas.microsoft.com/office/drawing/2014/main" id="{07F4CABB-AAB8-FFE0-1D10-00B47201F0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63963" y="3956050"/>
            <a:ext cx="0" cy="1722438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02" name="Line 14">
            <a:extLst>
              <a:ext uri="{FF2B5EF4-FFF2-40B4-BE49-F238E27FC236}">
                <a16:creationId xmlns:a16="http://schemas.microsoft.com/office/drawing/2014/main" id="{610604D5-E084-E3D5-1123-065EF12EA6CB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3963" y="3956050"/>
            <a:ext cx="920750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03" name="Text Box 15">
            <a:extLst>
              <a:ext uri="{FF2B5EF4-FFF2-40B4-BE49-F238E27FC236}">
                <a16:creationId xmlns:a16="http://schemas.microsoft.com/office/drawing/2014/main" id="{77449053-8D39-577C-EEE1-FD1F45FABA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79876" y="3573464"/>
            <a:ext cx="374183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  <a:cs typeface="Times New Roman" panose="02020603050405020304" pitchFamily="18" charset="0"/>
              </a:rPr>
              <a:t>T</a:t>
            </a:r>
            <a:r>
              <a:rPr lang="en-US" altLang="nb-NO" sz="1800" baseline="-25000">
                <a:solidFill>
                  <a:schemeClr val="accent2"/>
                </a:solidFill>
                <a:cs typeface="Times New Roman" panose="02020603050405020304" pitchFamily="18" charset="0"/>
              </a:rPr>
              <a:t>s</a:t>
            </a:r>
          </a:p>
        </p:txBody>
      </p:sp>
      <p:sp>
        <p:nvSpPr>
          <p:cNvPr id="63504" name="Line 16">
            <a:extLst>
              <a:ext uri="{FF2B5EF4-FFF2-40B4-BE49-F238E27FC236}">
                <a16:creationId xmlns:a16="http://schemas.microsoft.com/office/drawing/2014/main" id="{EE86F100-A010-628D-2CCE-88058BE67472}"/>
              </a:ext>
            </a:extLst>
          </p:cNvPr>
          <p:cNvSpPr>
            <a:spLocks noChangeShapeType="1"/>
          </p:cNvSpPr>
          <p:nvPr/>
        </p:nvSpPr>
        <p:spPr bwMode="auto">
          <a:xfrm>
            <a:off x="5051425" y="4268789"/>
            <a:ext cx="0" cy="31432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05" name="Text Box 17">
            <a:extLst>
              <a:ext uri="{FF2B5EF4-FFF2-40B4-BE49-F238E27FC236}">
                <a16:creationId xmlns:a16="http://schemas.microsoft.com/office/drawing/2014/main" id="{295A20BB-F407-0559-C4E9-B04EDFC959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56588" y="5445126"/>
            <a:ext cx="39976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  <a:cs typeface="Times New Roman" panose="02020603050405020304" pitchFamily="18" charset="0"/>
              </a:rPr>
              <a:t>x</a:t>
            </a:r>
            <a:r>
              <a:rPr lang="en-US" altLang="nb-NO" sz="1800" baseline="-25000">
                <a:solidFill>
                  <a:schemeClr val="accent2"/>
                </a:solidFill>
                <a:cs typeface="Times New Roman" panose="02020603050405020304" pitchFamily="18" charset="0"/>
              </a:rPr>
              <a:t>B</a:t>
            </a:r>
          </a:p>
        </p:txBody>
      </p:sp>
      <p:sp>
        <p:nvSpPr>
          <p:cNvPr id="63506" name="Oval 18">
            <a:extLst>
              <a:ext uri="{FF2B5EF4-FFF2-40B4-BE49-F238E27FC236}">
                <a16:creationId xmlns:a16="http://schemas.microsoft.com/office/drawing/2014/main" id="{3EE07527-537F-1082-FE9B-C8DDBB4538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13689" y="2984500"/>
            <a:ext cx="739775" cy="584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cs typeface="Times New Roman" panose="02020603050405020304" pitchFamily="18" charset="0"/>
              </a:rPr>
              <a:t>CC</a:t>
            </a:r>
          </a:p>
        </p:txBody>
      </p:sp>
      <p:sp>
        <p:nvSpPr>
          <p:cNvPr id="63507" name="Line 19">
            <a:extLst>
              <a:ext uri="{FF2B5EF4-FFF2-40B4-BE49-F238E27FC236}">
                <a16:creationId xmlns:a16="http://schemas.microsoft.com/office/drawing/2014/main" id="{DC850713-CEF1-F891-D3A7-CB95F60A62FC}"/>
              </a:ext>
            </a:extLst>
          </p:cNvPr>
          <p:cNvSpPr>
            <a:spLocks noChangeShapeType="1"/>
          </p:cNvSpPr>
          <p:nvPr/>
        </p:nvSpPr>
        <p:spPr bwMode="auto">
          <a:xfrm>
            <a:off x="9282113" y="2555876"/>
            <a:ext cx="0" cy="7159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08" name="Line 20">
            <a:extLst>
              <a:ext uri="{FF2B5EF4-FFF2-40B4-BE49-F238E27FC236}">
                <a16:creationId xmlns:a16="http://schemas.microsoft.com/office/drawing/2014/main" id="{DFB24D53-041A-5D41-A81D-2EB7784BD41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696325" y="3271838"/>
            <a:ext cx="585788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09" name="Line 21">
            <a:extLst>
              <a:ext uri="{FF2B5EF4-FFF2-40B4-BE49-F238E27FC236}">
                <a16:creationId xmlns:a16="http://schemas.microsoft.com/office/drawing/2014/main" id="{79D9D2D6-A693-BD8F-3585-280BB22CB7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521576" y="3271838"/>
            <a:ext cx="392113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10" name="Line 22">
            <a:extLst>
              <a:ext uri="{FF2B5EF4-FFF2-40B4-BE49-F238E27FC236}">
                <a16:creationId xmlns:a16="http://schemas.microsoft.com/office/drawing/2014/main" id="{A5A5ADB2-4F09-4D6E-9882-BD46B7E9BB7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521575" y="2555876"/>
            <a:ext cx="0" cy="715963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3511" name="Text Box 23">
            <a:extLst>
              <a:ext uri="{FF2B5EF4-FFF2-40B4-BE49-F238E27FC236}">
                <a16:creationId xmlns:a16="http://schemas.microsoft.com/office/drawing/2014/main" id="{F357F3D4-6070-2C6B-5CD7-C04E7A4DAB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36088" y="3068639"/>
            <a:ext cx="407782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chemeClr val="accent2"/>
                </a:solidFill>
                <a:cs typeface="Times New Roman" panose="02020603050405020304" pitchFamily="18" charset="0"/>
              </a:rPr>
              <a:t>x</a:t>
            </a:r>
            <a:r>
              <a:rPr lang="en-US" altLang="nb-NO" sz="1800" baseline="-25000">
                <a:solidFill>
                  <a:schemeClr val="accent2"/>
                </a:solidFill>
                <a:cs typeface="Times New Roman" panose="02020603050405020304" pitchFamily="18" charset="0"/>
              </a:rPr>
              <a:t>D</a:t>
            </a:r>
          </a:p>
        </p:txBody>
      </p:sp>
      <p:sp>
        <p:nvSpPr>
          <p:cNvPr id="63512" name="TextBox 1">
            <a:extLst>
              <a:ext uri="{FF2B5EF4-FFF2-40B4-BE49-F238E27FC236}">
                <a16:creationId xmlns:a16="http://schemas.microsoft.com/office/drawing/2014/main" id="{F3B6B323-8278-3FE3-7EB4-C91C51F3FB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79850" y="4084639"/>
            <a:ext cx="13525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B050"/>
                </a:solidFill>
              </a:rPr>
              <a:t>Slave (fast)</a:t>
            </a:r>
          </a:p>
        </p:txBody>
      </p:sp>
      <p:sp>
        <p:nvSpPr>
          <p:cNvPr id="63513" name="TextBox 24">
            <a:extLst>
              <a:ext uri="{FF2B5EF4-FFF2-40B4-BE49-F238E27FC236}">
                <a16:creationId xmlns:a16="http://schemas.microsoft.com/office/drawing/2014/main" id="{D356EB1E-815D-04F9-A397-DAA3FD8F99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24550" y="5821364"/>
            <a:ext cx="15684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00B050"/>
                </a:solidFill>
              </a:rPr>
              <a:t>Master (slow)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FFE6EE-C5D3-77FB-0302-9697340C0245}"/>
              </a:ext>
            </a:extLst>
          </p:cNvPr>
          <p:cNvSpPr txBox="1"/>
          <p:nvPr/>
        </p:nvSpPr>
        <p:spPr>
          <a:xfrm>
            <a:off x="20656" y="-5523"/>
            <a:ext cx="304121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050" dirty="0"/>
              <a:t>2024: start </a:t>
            </a:r>
            <a:r>
              <a:rPr lang="nb-NO" sz="1050" dirty="0" err="1"/>
              <a:t>lecture</a:t>
            </a:r>
            <a:r>
              <a:rPr lang="nb-NO" sz="1050" dirty="0"/>
              <a:t> 5 (</a:t>
            </a:r>
            <a:r>
              <a:rPr lang="nb-NO" sz="1050" dirty="0" err="1"/>
              <a:t>after</a:t>
            </a:r>
            <a:r>
              <a:rPr lang="nb-NO" sz="1050" dirty="0"/>
              <a:t> </a:t>
            </a:r>
            <a:r>
              <a:rPr lang="nb-NO" sz="1050" dirty="0" err="1"/>
              <a:t>finishing</a:t>
            </a:r>
            <a:r>
              <a:rPr lang="nb-NO" sz="1050" dirty="0"/>
              <a:t> up </a:t>
            </a:r>
            <a:r>
              <a:rPr lang="nb-NO" sz="1050" dirty="0" err="1"/>
              <a:t>example</a:t>
            </a:r>
            <a:r>
              <a:rPr lang="nb-NO" sz="1050" dirty="0"/>
              <a:t>)</a:t>
            </a:r>
            <a:endParaRPr lang="en-US" sz="105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animBg="1"/>
      <p:bldP spid="63498" grpId="0"/>
      <p:bldP spid="63499" grpId="0" animBg="1"/>
      <p:bldP spid="63503" grpId="0"/>
      <p:bldP spid="63505" grpId="0"/>
      <p:bldP spid="63506" grpId="0" animBg="1"/>
      <p:bldP spid="63511" grpId="0"/>
      <p:bldP spid="63512" grpId="0"/>
      <p:bldP spid="635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Date Placeholder 3">
            <a:extLst>
              <a:ext uri="{FF2B5EF4-FFF2-40B4-BE49-F238E27FC236}">
                <a16:creationId xmlns:a16="http://schemas.microsoft.com/office/drawing/2014/main" id="{5F8179CD-65B0-5061-160D-CAD621ADC143}"/>
              </a:ext>
            </a:extLst>
          </p:cNvPr>
          <p:cNvSpPr>
            <a:spLocks noGrp="1" noChangeArrowheads="1"/>
          </p:cNvSpPr>
          <p:nvPr>
            <p:ph type="dt" sz="quarter" idx="10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nn-NO" altLang="nb-NO" sz="140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sp>
        <p:nvSpPr>
          <p:cNvPr id="68611" name="Footer Placeholder 4">
            <a:extLst>
              <a:ext uri="{FF2B5EF4-FFF2-40B4-BE49-F238E27FC236}">
                <a16:creationId xmlns:a16="http://schemas.microsoft.com/office/drawing/2014/main" id="{8C77E769-B934-CDD7-1457-607AACF96B8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grpSp>
        <p:nvGrpSpPr>
          <p:cNvPr id="68612" name="Group 2">
            <a:extLst>
              <a:ext uri="{FF2B5EF4-FFF2-40B4-BE49-F238E27FC236}">
                <a16:creationId xmlns:a16="http://schemas.microsoft.com/office/drawing/2014/main" id="{D02E0195-0827-E0EE-2FFA-0F8839ACEC12}"/>
              </a:ext>
            </a:extLst>
          </p:cNvPr>
          <p:cNvGrpSpPr>
            <a:grpSpLocks/>
          </p:cNvGrpSpPr>
          <p:nvPr/>
        </p:nvGrpSpPr>
        <p:grpSpPr bwMode="auto">
          <a:xfrm>
            <a:off x="3359151" y="1304926"/>
            <a:ext cx="4695825" cy="4905375"/>
            <a:chOff x="1392" y="816"/>
            <a:chExt cx="2958" cy="3090"/>
          </a:xfrm>
        </p:grpSpPr>
        <p:pic>
          <p:nvPicPr>
            <p:cNvPr id="68653" name="Picture 3">
              <a:extLst>
                <a:ext uri="{FF2B5EF4-FFF2-40B4-BE49-F238E27FC236}">
                  <a16:creationId xmlns:a16="http://schemas.microsoft.com/office/drawing/2014/main" id="{2434B417-FD44-E83C-768C-D755D5405CFE}"/>
                </a:ext>
              </a:extLst>
            </p:cNvPr>
            <p:cNvPicPr preferRelativeResize="0"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92" y="816"/>
              <a:ext cx="2958" cy="309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68654" name="Text Box 4">
              <a:extLst>
                <a:ext uri="{FF2B5EF4-FFF2-40B4-BE49-F238E27FC236}">
                  <a16:creationId xmlns:a16="http://schemas.microsoft.com/office/drawing/2014/main" id="{206C901B-5685-2F3C-506B-0730F4A4620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47" y="3657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7620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 b="1">
                <a:latin typeface="Times" panose="02020603050405020304" pitchFamily="18" charset="0"/>
              </a:endParaRPr>
            </a:p>
          </p:txBody>
        </p:sp>
        <p:sp>
          <p:nvSpPr>
            <p:cNvPr id="68655" name="Text Box 5">
              <a:extLst>
                <a:ext uri="{FF2B5EF4-FFF2-40B4-BE49-F238E27FC236}">
                  <a16:creationId xmlns:a16="http://schemas.microsoft.com/office/drawing/2014/main" id="{A1481282-EB1F-4785-03C4-B8F6BA34C1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07" y="1638"/>
              <a:ext cx="116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defTabSz="76200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76200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7620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7620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7620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7620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spcBef>
                  <a:spcPct val="0"/>
                </a:spcBef>
                <a:buFontTx/>
                <a:buNone/>
              </a:pPr>
              <a:endParaRPr lang="en-US" altLang="nb-NO" sz="1800" b="1">
                <a:latin typeface="Times" panose="02020603050405020304" pitchFamily="18" charset="0"/>
              </a:endParaRPr>
            </a:p>
          </p:txBody>
        </p:sp>
        <p:sp>
          <p:nvSpPr>
            <p:cNvPr id="68656" name="Freeform 6">
              <a:extLst>
                <a:ext uri="{FF2B5EF4-FFF2-40B4-BE49-F238E27FC236}">
                  <a16:creationId xmlns:a16="http://schemas.microsoft.com/office/drawing/2014/main" id="{F9477F69-9612-9B10-E53F-A4BDC1F3F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2432" y="1680"/>
              <a:ext cx="496" cy="1728"/>
            </a:xfrm>
            <a:custGeom>
              <a:avLst/>
              <a:gdLst>
                <a:gd name="T0" fmla="*/ 16 w 496"/>
                <a:gd name="T1" fmla="*/ 0 h 1728"/>
                <a:gd name="T2" fmla="*/ 16 w 496"/>
                <a:gd name="T3" fmla="*/ 384 h 1728"/>
                <a:gd name="T4" fmla="*/ 64 w 496"/>
                <a:gd name="T5" fmla="*/ 720 h 1728"/>
                <a:gd name="T6" fmla="*/ 400 w 496"/>
                <a:gd name="T7" fmla="*/ 1200 h 1728"/>
                <a:gd name="T8" fmla="*/ 496 w 496"/>
                <a:gd name="T9" fmla="*/ 1728 h 17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96" h="1728">
                  <a:moveTo>
                    <a:pt x="16" y="0"/>
                  </a:moveTo>
                  <a:cubicBezTo>
                    <a:pt x="12" y="132"/>
                    <a:pt x="8" y="264"/>
                    <a:pt x="16" y="384"/>
                  </a:cubicBezTo>
                  <a:cubicBezTo>
                    <a:pt x="24" y="504"/>
                    <a:pt x="0" y="584"/>
                    <a:pt x="64" y="720"/>
                  </a:cubicBezTo>
                  <a:cubicBezTo>
                    <a:pt x="128" y="856"/>
                    <a:pt x="328" y="1032"/>
                    <a:pt x="400" y="1200"/>
                  </a:cubicBezTo>
                  <a:cubicBezTo>
                    <a:pt x="472" y="1368"/>
                    <a:pt x="480" y="1640"/>
                    <a:pt x="496" y="1728"/>
                  </a:cubicBezTo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 cap="flat" cmpd="sng">
                  <a:solidFill>
                    <a:srgbClr val="FF0000"/>
                  </a:solidFill>
                  <a:prstDash val="solid"/>
                  <a:round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8613" name="Oval 7">
            <a:extLst>
              <a:ext uri="{FF2B5EF4-FFF2-40B4-BE49-F238E27FC236}">
                <a16:creationId xmlns:a16="http://schemas.microsoft.com/office/drawing/2014/main" id="{A60FB25D-C03A-9B13-2505-7E161B693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0189" y="2692401"/>
            <a:ext cx="642937" cy="436563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>
                <a:latin typeface="Times" panose="02020603050405020304" pitchFamily="18" charset="0"/>
              </a:rPr>
              <a:t>XC</a:t>
            </a:r>
          </a:p>
        </p:txBody>
      </p:sp>
      <p:sp>
        <p:nvSpPr>
          <p:cNvPr id="68614" name="Oval 8">
            <a:extLst>
              <a:ext uri="{FF2B5EF4-FFF2-40B4-BE49-F238E27FC236}">
                <a16:creationId xmlns:a16="http://schemas.microsoft.com/office/drawing/2014/main" id="{1A4B0C29-4EBF-319D-AE9C-6BBEAB1551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9838" y="3700816"/>
            <a:ext cx="577927" cy="435859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>
                <a:latin typeface="Times" panose="02020603050405020304" pitchFamily="18" charset="0"/>
              </a:rPr>
              <a:t>TC</a:t>
            </a:r>
          </a:p>
        </p:txBody>
      </p:sp>
      <p:sp>
        <p:nvSpPr>
          <p:cNvPr id="68615" name="Oval 9">
            <a:extLst>
              <a:ext uri="{FF2B5EF4-FFF2-40B4-BE49-F238E27FC236}">
                <a16:creationId xmlns:a16="http://schemas.microsoft.com/office/drawing/2014/main" id="{CAC8A6BC-447F-01D0-864D-795154F5BF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60249" y="4637441"/>
            <a:ext cx="564402" cy="435859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>
                <a:latin typeface="Times" panose="02020603050405020304" pitchFamily="18" charset="0"/>
              </a:rPr>
              <a:t>FC</a:t>
            </a:r>
          </a:p>
        </p:txBody>
      </p:sp>
      <p:sp>
        <p:nvSpPr>
          <p:cNvPr id="68616" name="Text Box 10">
            <a:extLst>
              <a:ext uri="{FF2B5EF4-FFF2-40B4-BE49-F238E27FC236}">
                <a16:creationId xmlns:a16="http://schemas.microsoft.com/office/drawing/2014/main" id="{C4125054-B1A5-AF8B-FA17-659156CB93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551988" y="2133601"/>
            <a:ext cx="377324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Times" panose="02020603050405020304" pitchFamily="18" charset="0"/>
              </a:rPr>
              <a:t>y</a:t>
            </a:r>
            <a:r>
              <a:rPr lang="en-US" altLang="nb-NO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s</a:t>
            </a:r>
          </a:p>
        </p:txBody>
      </p:sp>
      <p:sp>
        <p:nvSpPr>
          <p:cNvPr id="68617" name="Text Box 11">
            <a:extLst>
              <a:ext uri="{FF2B5EF4-FFF2-40B4-BE49-F238E27FC236}">
                <a16:creationId xmlns:a16="http://schemas.microsoft.com/office/drawing/2014/main" id="{169CA7C7-71F6-9315-FC8E-67B0B6C965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1050" y="2565401"/>
            <a:ext cx="309998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Times" panose="02020603050405020304" pitchFamily="18" charset="0"/>
              </a:rPr>
              <a:t>y</a:t>
            </a:r>
            <a:endParaRPr lang="en-US" altLang="nb-NO" sz="2000" baseline="-250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68618" name="Line 12">
            <a:extLst>
              <a:ext uri="{FF2B5EF4-FFF2-40B4-BE49-F238E27FC236}">
                <a16:creationId xmlns:a16="http://schemas.microsoft.com/office/drawing/2014/main" id="{303EFD84-F9AE-8040-CC2A-6788894F4E62}"/>
              </a:ext>
            </a:extLst>
          </p:cNvPr>
          <p:cNvSpPr>
            <a:spLocks noChangeShapeType="1"/>
          </p:cNvSpPr>
          <p:nvPr/>
        </p:nvSpPr>
        <p:spPr bwMode="auto">
          <a:xfrm>
            <a:off x="8040688" y="2924175"/>
            <a:ext cx="1079500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19" name="Line 13">
            <a:extLst>
              <a:ext uri="{FF2B5EF4-FFF2-40B4-BE49-F238E27FC236}">
                <a16:creationId xmlns:a16="http://schemas.microsoft.com/office/drawing/2014/main" id="{8728C91B-F8EE-66BD-4331-8E32CD0F13BD}"/>
              </a:ext>
            </a:extLst>
          </p:cNvPr>
          <p:cNvSpPr>
            <a:spLocks noChangeShapeType="1"/>
          </p:cNvSpPr>
          <p:nvPr/>
        </p:nvSpPr>
        <p:spPr bwMode="auto">
          <a:xfrm>
            <a:off x="9409113" y="2276475"/>
            <a:ext cx="0" cy="4318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20" name="Line 14">
            <a:extLst>
              <a:ext uri="{FF2B5EF4-FFF2-40B4-BE49-F238E27FC236}">
                <a16:creationId xmlns:a16="http://schemas.microsoft.com/office/drawing/2014/main" id="{A633D0D7-FD45-F958-3247-3264DC801185}"/>
              </a:ext>
            </a:extLst>
          </p:cNvPr>
          <p:cNvSpPr>
            <a:spLocks noChangeShapeType="1"/>
          </p:cNvSpPr>
          <p:nvPr/>
        </p:nvSpPr>
        <p:spPr bwMode="auto">
          <a:xfrm>
            <a:off x="9409113" y="3141664"/>
            <a:ext cx="0" cy="574675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21" name="Line 15">
            <a:extLst>
              <a:ext uri="{FF2B5EF4-FFF2-40B4-BE49-F238E27FC236}">
                <a16:creationId xmlns:a16="http://schemas.microsoft.com/office/drawing/2014/main" id="{9D0F3C51-9DE8-00B8-6C4C-93B38BBC8B6A}"/>
              </a:ext>
            </a:extLst>
          </p:cNvPr>
          <p:cNvSpPr>
            <a:spLocks noChangeShapeType="1"/>
          </p:cNvSpPr>
          <p:nvPr/>
        </p:nvSpPr>
        <p:spPr bwMode="auto">
          <a:xfrm>
            <a:off x="9480550" y="4149725"/>
            <a:ext cx="0" cy="5032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22" name="Text Box 16">
            <a:extLst>
              <a:ext uri="{FF2B5EF4-FFF2-40B4-BE49-F238E27FC236}">
                <a16:creationId xmlns:a16="http://schemas.microsoft.com/office/drawing/2014/main" id="{7EB18D23-FCAD-B32B-CCCE-9AA6B66656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767888" y="4005264"/>
            <a:ext cx="406178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r>
              <a:rPr lang="en-US" altLang="nb-NO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s</a:t>
            </a:r>
          </a:p>
        </p:txBody>
      </p:sp>
      <p:sp>
        <p:nvSpPr>
          <p:cNvPr id="68623" name="Text Box 17">
            <a:extLst>
              <a:ext uri="{FF2B5EF4-FFF2-40B4-BE49-F238E27FC236}">
                <a16:creationId xmlns:a16="http://schemas.microsoft.com/office/drawing/2014/main" id="{72C3AFF9-9EB4-0467-4A3B-CC65B1FF9E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5014" y="3068639"/>
            <a:ext cx="388289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Times" panose="02020603050405020304" pitchFamily="18" charset="0"/>
              </a:rPr>
              <a:t>T</a:t>
            </a:r>
            <a:r>
              <a:rPr lang="en-US" altLang="nb-NO" sz="2000" baseline="-25000">
                <a:solidFill>
                  <a:srgbClr val="FF0000"/>
                </a:solidFill>
                <a:latin typeface="Times" panose="02020603050405020304" pitchFamily="18" charset="0"/>
              </a:rPr>
              <a:t>s</a:t>
            </a:r>
          </a:p>
        </p:txBody>
      </p:sp>
      <p:sp>
        <p:nvSpPr>
          <p:cNvPr id="68624" name="Line 18">
            <a:extLst>
              <a:ext uri="{FF2B5EF4-FFF2-40B4-BE49-F238E27FC236}">
                <a16:creationId xmlns:a16="http://schemas.microsoft.com/office/drawing/2014/main" id="{CB43FB8A-EFD4-CC90-DCDD-681F8ECAFD12}"/>
              </a:ext>
            </a:extLst>
          </p:cNvPr>
          <p:cNvSpPr>
            <a:spLocks noChangeShapeType="1"/>
          </p:cNvSpPr>
          <p:nvPr/>
        </p:nvSpPr>
        <p:spPr bwMode="auto">
          <a:xfrm>
            <a:off x="5808664" y="3573463"/>
            <a:ext cx="115093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25" name="Line 19">
            <a:extLst>
              <a:ext uri="{FF2B5EF4-FFF2-40B4-BE49-F238E27FC236}">
                <a16:creationId xmlns:a16="http://schemas.microsoft.com/office/drawing/2014/main" id="{40E7C005-5B28-F08B-8634-EA2D4DF9A16C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9600" y="3573463"/>
            <a:ext cx="0" cy="360362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26" name="Line 20">
            <a:extLst>
              <a:ext uri="{FF2B5EF4-FFF2-40B4-BE49-F238E27FC236}">
                <a16:creationId xmlns:a16="http://schemas.microsoft.com/office/drawing/2014/main" id="{511F932A-F709-22F6-E12C-EE5E9B471EF5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9601" y="3933825"/>
            <a:ext cx="2232025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27" name="Text Box 21">
            <a:extLst>
              <a:ext uri="{FF2B5EF4-FFF2-40B4-BE49-F238E27FC236}">
                <a16:creationId xmlns:a16="http://schemas.microsoft.com/office/drawing/2014/main" id="{53E3BFBB-7807-5803-D20E-6AE1C71D03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543925" y="4508501"/>
            <a:ext cx="338852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Times" panose="02020603050405020304" pitchFamily="18" charset="0"/>
              </a:rPr>
              <a:t>L</a:t>
            </a:r>
            <a:endParaRPr lang="en-US" altLang="nb-NO" sz="2000" baseline="-250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68628" name="Text Box 22">
            <a:extLst>
              <a:ext uri="{FF2B5EF4-FFF2-40B4-BE49-F238E27FC236}">
                <a16:creationId xmlns:a16="http://schemas.microsoft.com/office/drawing/2014/main" id="{4B86C178-C7B3-1BE0-3321-5FCF8F0CED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01050" y="3500439"/>
            <a:ext cx="338852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Times" panose="02020603050405020304" pitchFamily="18" charset="0"/>
              </a:rPr>
              <a:t>T</a:t>
            </a:r>
            <a:endParaRPr lang="en-US" altLang="nb-NO" sz="2000" baseline="-250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68629" name="Line 23">
            <a:extLst>
              <a:ext uri="{FF2B5EF4-FFF2-40B4-BE49-F238E27FC236}">
                <a16:creationId xmlns:a16="http://schemas.microsoft.com/office/drawing/2014/main" id="{B031F2FD-D484-12BA-C7EA-EFE242E0CB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2781300"/>
            <a:ext cx="0" cy="2873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0" name="Line 24">
            <a:extLst>
              <a:ext uri="{FF2B5EF4-FFF2-40B4-BE49-F238E27FC236}">
                <a16:creationId xmlns:a16="http://schemas.microsoft.com/office/drawing/2014/main" id="{832D62E7-E788-4BCD-2B0C-C12A2E27FA04}"/>
              </a:ext>
            </a:extLst>
          </p:cNvPr>
          <p:cNvSpPr>
            <a:spLocks noChangeShapeType="1"/>
          </p:cNvSpPr>
          <p:nvPr/>
        </p:nvSpPr>
        <p:spPr bwMode="auto">
          <a:xfrm>
            <a:off x="6024563" y="2781300"/>
            <a:ext cx="0" cy="2873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1" name="Line 25">
            <a:extLst>
              <a:ext uri="{FF2B5EF4-FFF2-40B4-BE49-F238E27FC236}">
                <a16:creationId xmlns:a16="http://schemas.microsoft.com/office/drawing/2014/main" id="{009E9CF4-DB91-E029-8B91-F8B1EBFCA0EE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8" y="2997200"/>
            <a:ext cx="0" cy="194468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2" name="Line 26">
            <a:extLst>
              <a:ext uri="{FF2B5EF4-FFF2-40B4-BE49-F238E27FC236}">
                <a16:creationId xmlns:a16="http://schemas.microsoft.com/office/drawing/2014/main" id="{2F221103-694C-39D2-0DF0-B3E584E5992A}"/>
              </a:ext>
            </a:extLst>
          </p:cNvPr>
          <p:cNvSpPr>
            <a:spLocks noChangeShapeType="1"/>
          </p:cNvSpPr>
          <p:nvPr/>
        </p:nvSpPr>
        <p:spPr bwMode="auto">
          <a:xfrm>
            <a:off x="5951539" y="4941888"/>
            <a:ext cx="324008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3" name="Line 27">
            <a:extLst>
              <a:ext uri="{FF2B5EF4-FFF2-40B4-BE49-F238E27FC236}">
                <a16:creationId xmlns:a16="http://schemas.microsoft.com/office/drawing/2014/main" id="{5710A9C9-24E1-AEC7-9BD5-834BE68BC6F0}"/>
              </a:ext>
            </a:extLst>
          </p:cNvPr>
          <p:cNvSpPr>
            <a:spLocks noChangeShapeType="1"/>
          </p:cNvSpPr>
          <p:nvPr/>
        </p:nvSpPr>
        <p:spPr bwMode="auto">
          <a:xfrm>
            <a:off x="9409113" y="5084764"/>
            <a:ext cx="0" cy="504825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4" name="Text Box 28">
            <a:extLst>
              <a:ext uri="{FF2B5EF4-FFF2-40B4-BE49-F238E27FC236}">
                <a16:creationId xmlns:a16="http://schemas.microsoft.com/office/drawing/2014/main" id="{07F38CC4-B117-F3A7-3C90-0A6626BAB6A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25013" y="4868864"/>
            <a:ext cx="295572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2000">
                <a:solidFill>
                  <a:srgbClr val="FF0000"/>
                </a:solidFill>
                <a:latin typeface="Times" panose="02020603050405020304" pitchFamily="18" charset="0"/>
              </a:rPr>
              <a:t>z</a:t>
            </a:r>
            <a:endParaRPr lang="en-US" altLang="nb-NO" sz="2000" baseline="-25000">
              <a:solidFill>
                <a:srgbClr val="FF0000"/>
              </a:solidFill>
              <a:latin typeface="Times" panose="02020603050405020304" pitchFamily="18" charset="0"/>
            </a:endParaRPr>
          </a:p>
        </p:txBody>
      </p:sp>
      <p:sp>
        <p:nvSpPr>
          <p:cNvPr id="68635" name="Line 29">
            <a:extLst>
              <a:ext uri="{FF2B5EF4-FFF2-40B4-BE49-F238E27FC236}">
                <a16:creationId xmlns:a16="http://schemas.microsoft.com/office/drawing/2014/main" id="{D0054165-04FA-842B-9413-FD4197EA03B5}"/>
              </a:ext>
            </a:extLst>
          </p:cNvPr>
          <p:cNvSpPr>
            <a:spLocks noChangeShapeType="1"/>
          </p:cNvSpPr>
          <p:nvPr/>
        </p:nvSpPr>
        <p:spPr bwMode="auto">
          <a:xfrm>
            <a:off x="9409113" y="5589588"/>
            <a:ext cx="1008062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6" name="Line 30">
            <a:extLst>
              <a:ext uri="{FF2B5EF4-FFF2-40B4-BE49-F238E27FC236}">
                <a16:creationId xmlns:a16="http://schemas.microsoft.com/office/drawing/2014/main" id="{1029BC33-090A-7385-602C-30E781B6C485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417175" y="476250"/>
            <a:ext cx="0" cy="5113338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7" name="Line 31">
            <a:extLst>
              <a:ext uri="{FF2B5EF4-FFF2-40B4-BE49-F238E27FC236}">
                <a16:creationId xmlns:a16="http://schemas.microsoft.com/office/drawing/2014/main" id="{FFC2763B-5119-778C-77BE-E5120BD247B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600825" y="476250"/>
            <a:ext cx="3816350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8" name="Line 32">
            <a:extLst>
              <a:ext uri="{FF2B5EF4-FFF2-40B4-BE49-F238E27FC236}">
                <a16:creationId xmlns:a16="http://schemas.microsoft.com/office/drawing/2014/main" id="{49B311B9-4022-7A04-80F5-230476936F2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56363" y="476250"/>
            <a:ext cx="144462" cy="230505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39" name="Line 33">
            <a:extLst>
              <a:ext uri="{FF2B5EF4-FFF2-40B4-BE49-F238E27FC236}">
                <a16:creationId xmlns:a16="http://schemas.microsoft.com/office/drawing/2014/main" id="{9B677040-3A78-9752-91B4-1B2AF2291D42}"/>
              </a:ext>
            </a:extLst>
          </p:cNvPr>
          <p:cNvSpPr>
            <a:spLocks noChangeShapeType="1"/>
          </p:cNvSpPr>
          <p:nvPr/>
        </p:nvSpPr>
        <p:spPr bwMode="auto">
          <a:xfrm>
            <a:off x="9551989" y="2636838"/>
            <a:ext cx="71913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0" name="Freeform 34">
            <a:extLst>
              <a:ext uri="{FF2B5EF4-FFF2-40B4-BE49-F238E27FC236}">
                <a16:creationId xmlns:a16="http://schemas.microsoft.com/office/drawing/2014/main" id="{A45E3F9B-50F8-E7EE-9616-B3C85556EF6D}"/>
              </a:ext>
            </a:extLst>
          </p:cNvPr>
          <p:cNvSpPr>
            <a:spLocks/>
          </p:cNvSpPr>
          <p:nvPr/>
        </p:nvSpPr>
        <p:spPr bwMode="auto">
          <a:xfrm>
            <a:off x="9494839" y="5119688"/>
            <a:ext cx="181822" cy="371513"/>
          </a:xfrm>
          <a:custGeom>
            <a:avLst/>
            <a:gdLst>
              <a:gd name="T0" fmla="*/ 0 w 645"/>
              <a:gd name="T1" fmla="*/ 2147483646 h 252"/>
              <a:gd name="T2" fmla="*/ 2147483646 w 645"/>
              <a:gd name="T3" fmla="*/ 2147483646 h 252"/>
              <a:gd name="T4" fmla="*/ 2147483646 w 645"/>
              <a:gd name="T5" fmla="*/ 2147483646 h 252"/>
              <a:gd name="T6" fmla="*/ 2147483646 w 645"/>
              <a:gd name="T7" fmla="*/ 2147483646 h 252"/>
              <a:gd name="T8" fmla="*/ 2147483646 w 645"/>
              <a:gd name="T9" fmla="*/ 2147483646 h 252"/>
              <a:gd name="T10" fmla="*/ 2147483646 w 645"/>
              <a:gd name="T11" fmla="*/ 2147483646 h 252"/>
              <a:gd name="T12" fmla="*/ 2147483646 w 645"/>
              <a:gd name="T13" fmla="*/ 2147483646 h 252"/>
              <a:gd name="T14" fmla="*/ 2147483646 w 645"/>
              <a:gd name="T15" fmla="*/ 2147483646 h 252"/>
              <a:gd name="T16" fmla="*/ 2147483646 w 645"/>
              <a:gd name="T17" fmla="*/ 2147483646 h 252"/>
              <a:gd name="T18" fmla="*/ 2147483646 w 645"/>
              <a:gd name="T19" fmla="*/ 2147483646 h 252"/>
              <a:gd name="T20" fmla="*/ 2147483646 w 645"/>
              <a:gd name="T21" fmla="*/ 2147483646 h 252"/>
              <a:gd name="T22" fmla="*/ 2147483646 w 645"/>
              <a:gd name="T23" fmla="*/ 2147483646 h 252"/>
              <a:gd name="T24" fmla="*/ 2147483646 w 645"/>
              <a:gd name="T25" fmla="*/ 2147483646 h 252"/>
              <a:gd name="T26" fmla="*/ 2147483646 w 645"/>
              <a:gd name="T27" fmla="*/ 2147483646 h 252"/>
              <a:gd name="T28" fmla="*/ 2147483646 w 645"/>
              <a:gd name="T29" fmla="*/ 2147483646 h 252"/>
              <a:gd name="T30" fmla="*/ 2147483646 w 645"/>
              <a:gd name="T31" fmla="*/ 2147483646 h 252"/>
              <a:gd name="T32" fmla="*/ 2147483646 w 645"/>
              <a:gd name="T33" fmla="*/ 2147483646 h 252"/>
              <a:gd name="T34" fmla="*/ 2147483646 w 645"/>
              <a:gd name="T35" fmla="*/ 2147483646 h 252"/>
              <a:gd name="T36" fmla="*/ 2147483646 w 645"/>
              <a:gd name="T37" fmla="*/ 2147483646 h 252"/>
              <a:gd name="T38" fmla="*/ 2147483646 w 645"/>
              <a:gd name="T39" fmla="*/ 2147483646 h 252"/>
              <a:gd name="T40" fmla="*/ 2147483646 w 645"/>
              <a:gd name="T41" fmla="*/ 2147483646 h 252"/>
              <a:gd name="T42" fmla="*/ 2147483646 w 645"/>
              <a:gd name="T43" fmla="*/ 2147483646 h 252"/>
              <a:gd name="T44" fmla="*/ 2147483646 w 645"/>
              <a:gd name="T45" fmla="*/ 2147483646 h 252"/>
              <a:gd name="T46" fmla="*/ 2147483646 w 645"/>
              <a:gd name="T47" fmla="*/ 2147483646 h 252"/>
              <a:gd name="T48" fmla="*/ 2147483646 w 645"/>
              <a:gd name="T49" fmla="*/ 2147483646 h 252"/>
              <a:gd name="T50" fmla="*/ 2147483646 w 645"/>
              <a:gd name="T51" fmla="*/ 2147483646 h 252"/>
              <a:gd name="T52" fmla="*/ 2147483646 w 645"/>
              <a:gd name="T53" fmla="*/ 2147483646 h 252"/>
              <a:gd name="T54" fmla="*/ 2147483646 w 645"/>
              <a:gd name="T55" fmla="*/ 2147483646 h 252"/>
              <a:gd name="T56" fmla="*/ 2147483646 w 645"/>
              <a:gd name="T57" fmla="*/ 2147483646 h 252"/>
              <a:gd name="T58" fmla="*/ 2147483646 w 645"/>
              <a:gd name="T59" fmla="*/ 2147483646 h 252"/>
              <a:gd name="T60" fmla="*/ 2147483646 w 645"/>
              <a:gd name="T61" fmla="*/ 2147483646 h 252"/>
              <a:gd name="T62" fmla="*/ 2147483646 w 645"/>
              <a:gd name="T63" fmla="*/ 2147483646 h 252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645" h="252">
                <a:moveTo>
                  <a:pt x="0" y="224"/>
                </a:moveTo>
                <a:cubicBezTo>
                  <a:pt x="2" y="217"/>
                  <a:pt x="0" y="206"/>
                  <a:pt x="7" y="204"/>
                </a:cubicBezTo>
                <a:cubicBezTo>
                  <a:pt x="42" y="195"/>
                  <a:pt x="16" y="248"/>
                  <a:pt x="34" y="197"/>
                </a:cubicBezTo>
                <a:cubicBezTo>
                  <a:pt x="53" y="252"/>
                  <a:pt x="24" y="187"/>
                  <a:pt x="61" y="197"/>
                </a:cubicBezTo>
                <a:cubicBezTo>
                  <a:pt x="70" y="199"/>
                  <a:pt x="66" y="215"/>
                  <a:pt x="68" y="224"/>
                </a:cubicBezTo>
                <a:cubicBezTo>
                  <a:pt x="85" y="159"/>
                  <a:pt x="79" y="188"/>
                  <a:pt x="88" y="136"/>
                </a:cubicBezTo>
                <a:cubicBezTo>
                  <a:pt x="90" y="145"/>
                  <a:pt x="92" y="154"/>
                  <a:pt x="95" y="163"/>
                </a:cubicBezTo>
                <a:cubicBezTo>
                  <a:pt x="97" y="170"/>
                  <a:pt x="95" y="184"/>
                  <a:pt x="102" y="184"/>
                </a:cubicBezTo>
                <a:cubicBezTo>
                  <a:pt x="109" y="184"/>
                  <a:pt x="107" y="170"/>
                  <a:pt x="109" y="163"/>
                </a:cubicBezTo>
                <a:cubicBezTo>
                  <a:pt x="112" y="154"/>
                  <a:pt x="114" y="145"/>
                  <a:pt x="116" y="136"/>
                </a:cubicBezTo>
                <a:cubicBezTo>
                  <a:pt x="118" y="152"/>
                  <a:pt x="112" y="171"/>
                  <a:pt x="122" y="184"/>
                </a:cubicBezTo>
                <a:cubicBezTo>
                  <a:pt x="127" y="191"/>
                  <a:pt x="128" y="163"/>
                  <a:pt x="136" y="163"/>
                </a:cubicBezTo>
                <a:cubicBezTo>
                  <a:pt x="143" y="163"/>
                  <a:pt x="141" y="177"/>
                  <a:pt x="143" y="184"/>
                </a:cubicBezTo>
                <a:cubicBezTo>
                  <a:pt x="150" y="138"/>
                  <a:pt x="151" y="93"/>
                  <a:pt x="163" y="48"/>
                </a:cubicBezTo>
                <a:cubicBezTo>
                  <a:pt x="174" y="75"/>
                  <a:pt x="180" y="102"/>
                  <a:pt x="190" y="129"/>
                </a:cubicBezTo>
                <a:cubicBezTo>
                  <a:pt x="200" y="206"/>
                  <a:pt x="192" y="194"/>
                  <a:pt x="238" y="150"/>
                </a:cubicBezTo>
                <a:cubicBezTo>
                  <a:pt x="240" y="175"/>
                  <a:pt x="235" y="201"/>
                  <a:pt x="244" y="224"/>
                </a:cubicBezTo>
                <a:cubicBezTo>
                  <a:pt x="249" y="237"/>
                  <a:pt x="249" y="197"/>
                  <a:pt x="251" y="184"/>
                </a:cubicBezTo>
                <a:cubicBezTo>
                  <a:pt x="256" y="151"/>
                  <a:pt x="262" y="121"/>
                  <a:pt x="271" y="89"/>
                </a:cubicBezTo>
                <a:cubicBezTo>
                  <a:pt x="275" y="75"/>
                  <a:pt x="285" y="48"/>
                  <a:pt x="285" y="48"/>
                </a:cubicBezTo>
                <a:cubicBezTo>
                  <a:pt x="310" y="84"/>
                  <a:pt x="315" y="66"/>
                  <a:pt x="326" y="34"/>
                </a:cubicBezTo>
                <a:cubicBezTo>
                  <a:pt x="334" y="63"/>
                  <a:pt x="332" y="95"/>
                  <a:pt x="360" y="55"/>
                </a:cubicBezTo>
                <a:cubicBezTo>
                  <a:pt x="384" y="92"/>
                  <a:pt x="390" y="72"/>
                  <a:pt x="400" y="41"/>
                </a:cubicBezTo>
                <a:cubicBezTo>
                  <a:pt x="402" y="48"/>
                  <a:pt x="402" y="67"/>
                  <a:pt x="407" y="62"/>
                </a:cubicBezTo>
                <a:cubicBezTo>
                  <a:pt x="417" y="52"/>
                  <a:pt x="421" y="21"/>
                  <a:pt x="421" y="21"/>
                </a:cubicBezTo>
                <a:cubicBezTo>
                  <a:pt x="437" y="46"/>
                  <a:pt x="442" y="65"/>
                  <a:pt x="448" y="95"/>
                </a:cubicBezTo>
                <a:cubicBezTo>
                  <a:pt x="476" y="52"/>
                  <a:pt x="466" y="96"/>
                  <a:pt x="475" y="123"/>
                </a:cubicBezTo>
                <a:cubicBezTo>
                  <a:pt x="495" y="90"/>
                  <a:pt x="491" y="60"/>
                  <a:pt x="515" y="109"/>
                </a:cubicBezTo>
                <a:cubicBezTo>
                  <a:pt x="544" y="99"/>
                  <a:pt x="540" y="89"/>
                  <a:pt x="549" y="62"/>
                </a:cubicBezTo>
                <a:cubicBezTo>
                  <a:pt x="557" y="0"/>
                  <a:pt x="538" y="12"/>
                  <a:pt x="576" y="1"/>
                </a:cubicBezTo>
                <a:cubicBezTo>
                  <a:pt x="612" y="23"/>
                  <a:pt x="625" y="56"/>
                  <a:pt x="637" y="95"/>
                </a:cubicBezTo>
                <a:cubicBezTo>
                  <a:pt x="645" y="72"/>
                  <a:pt x="637" y="21"/>
                  <a:pt x="637" y="21"/>
                </a:cubicBezTo>
              </a:path>
            </a:pathLst>
          </a:custGeom>
          <a:noFill/>
          <a:ln w="127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1" name="Freeform 35">
            <a:extLst>
              <a:ext uri="{FF2B5EF4-FFF2-40B4-BE49-F238E27FC236}">
                <a16:creationId xmlns:a16="http://schemas.microsoft.com/office/drawing/2014/main" id="{68CA648A-D170-F9BF-2065-8BC31BB034BF}"/>
              </a:ext>
            </a:extLst>
          </p:cNvPr>
          <p:cNvSpPr>
            <a:spLocks/>
          </p:cNvSpPr>
          <p:nvPr/>
        </p:nvSpPr>
        <p:spPr bwMode="auto">
          <a:xfrm>
            <a:off x="9634539" y="4456113"/>
            <a:ext cx="181822" cy="371513"/>
          </a:xfrm>
          <a:custGeom>
            <a:avLst/>
            <a:gdLst>
              <a:gd name="T0" fmla="*/ 0 w 617"/>
              <a:gd name="T1" fmla="*/ 2147483646 h 168"/>
              <a:gd name="T2" fmla="*/ 2147483646 w 617"/>
              <a:gd name="T3" fmla="*/ 2147483646 h 168"/>
              <a:gd name="T4" fmla="*/ 2147483646 w 617"/>
              <a:gd name="T5" fmla="*/ 2147483646 h 168"/>
              <a:gd name="T6" fmla="*/ 2147483646 w 617"/>
              <a:gd name="T7" fmla="*/ 2147483646 h 168"/>
              <a:gd name="T8" fmla="*/ 2147483646 w 617"/>
              <a:gd name="T9" fmla="*/ 2147483646 h 168"/>
              <a:gd name="T10" fmla="*/ 2147483646 w 617"/>
              <a:gd name="T11" fmla="*/ 2147483646 h 168"/>
              <a:gd name="T12" fmla="*/ 2147483646 w 617"/>
              <a:gd name="T13" fmla="*/ 2147483646 h 168"/>
              <a:gd name="T14" fmla="*/ 2147483646 w 617"/>
              <a:gd name="T15" fmla="*/ 2147483646 h 168"/>
              <a:gd name="T16" fmla="*/ 2147483646 w 617"/>
              <a:gd name="T17" fmla="*/ 2147483646 h 168"/>
              <a:gd name="T18" fmla="*/ 2147483646 w 617"/>
              <a:gd name="T19" fmla="*/ 2147483646 h 16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617" h="168">
                <a:moveTo>
                  <a:pt x="0" y="168"/>
                </a:moveTo>
                <a:cubicBezTo>
                  <a:pt x="35" y="144"/>
                  <a:pt x="49" y="116"/>
                  <a:pt x="95" y="100"/>
                </a:cubicBezTo>
                <a:cubicBezTo>
                  <a:pt x="121" y="109"/>
                  <a:pt x="127" y="126"/>
                  <a:pt x="150" y="141"/>
                </a:cubicBezTo>
                <a:cubicBezTo>
                  <a:pt x="175" y="132"/>
                  <a:pt x="189" y="115"/>
                  <a:pt x="211" y="100"/>
                </a:cubicBezTo>
                <a:cubicBezTo>
                  <a:pt x="219" y="73"/>
                  <a:pt x="232" y="68"/>
                  <a:pt x="258" y="59"/>
                </a:cubicBezTo>
                <a:cubicBezTo>
                  <a:pt x="301" y="65"/>
                  <a:pt x="320" y="64"/>
                  <a:pt x="353" y="87"/>
                </a:cubicBezTo>
                <a:cubicBezTo>
                  <a:pt x="373" y="66"/>
                  <a:pt x="386" y="55"/>
                  <a:pt x="414" y="46"/>
                </a:cubicBezTo>
                <a:cubicBezTo>
                  <a:pt x="444" y="0"/>
                  <a:pt x="456" y="46"/>
                  <a:pt x="475" y="73"/>
                </a:cubicBezTo>
                <a:cubicBezTo>
                  <a:pt x="507" y="65"/>
                  <a:pt x="518" y="59"/>
                  <a:pt x="536" y="32"/>
                </a:cubicBezTo>
                <a:cubicBezTo>
                  <a:pt x="608" y="47"/>
                  <a:pt x="581" y="46"/>
                  <a:pt x="617" y="46"/>
                </a:cubicBezTo>
              </a:path>
            </a:pathLst>
          </a:custGeom>
          <a:noFill/>
          <a:ln w="127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2" name="Freeform 36">
            <a:extLst>
              <a:ext uri="{FF2B5EF4-FFF2-40B4-BE49-F238E27FC236}">
                <a16:creationId xmlns:a16="http://schemas.microsoft.com/office/drawing/2014/main" id="{54391D27-FE0D-04DA-A083-B185D38F343A}"/>
              </a:ext>
            </a:extLst>
          </p:cNvPr>
          <p:cNvSpPr>
            <a:spLocks/>
          </p:cNvSpPr>
          <p:nvPr/>
        </p:nvSpPr>
        <p:spPr bwMode="auto">
          <a:xfrm>
            <a:off x="9539288" y="3460751"/>
            <a:ext cx="181822" cy="371513"/>
          </a:xfrm>
          <a:custGeom>
            <a:avLst/>
            <a:gdLst>
              <a:gd name="T0" fmla="*/ 2147483646 w 603"/>
              <a:gd name="T1" fmla="*/ 2147483646 h 158"/>
              <a:gd name="T2" fmla="*/ 2147483646 w 603"/>
              <a:gd name="T3" fmla="*/ 2147483646 h 158"/>
              <a:gd name="T4" fmla="*/ 2147483646 w 603"/>
              <a:gd name="T5" fmla="*/ 2147483646 h 158"/>
              <a:gd name="T6" fmla="*/ 2147483646 w 603"/>
              <a:gd name="T7" fmla="*/ 2147483646 h 158"/>
              <a:gd name="T8" fmla="*/ 2147483646 w 603"/>
              <a:gd name="T9" fmla="*/ 2147483646 h 158"/>
              <a:gd name="T10" fmla="*/ 2147483646 w 603"/>
              <a:gd name="T11" fmla="*/ 2147483646 h 15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03" h="158">
                <a:moveTo>
                  <a:pt x="6" y="158"/>
                </a:moveTo>
                <a:cubicBezTo>
                  <a:pt x="22" y="114"/>
                  <a:pt x="0" y="158"/>
                  <a:pt x="33" y="131"/>
                </a:cubicBezTo>
                <a:cubicBezTo>
                  <a:pt x="39" y="126"/>
                  <a:pt x="40" y="115"/>
                  <a:pt x="47" y="110"/>
                </a:cubicBezTo>
                <a:cubicBezTo>
                  <a:pt x="68" y="94"/>
                  <a:pt x="105" y="97"/>
                  <a:pt x="128" y="83"/>
                </a:cubicBezTo>
                <a:cubicBezTo>
                  <a:pt x="224" y="23"/>
                  <a:pt x="367" y="19"/>
                  <a:pt x="474" y="9"/>
                </a:cubicBezTo>
                <a:cubicBezTo>
                  <a:pt x="571" y="0"/>
                  <a:pt x="519" y="2"/>
                  <a:pt x="603" y="2"/>
                </a:cubicBezTo>
              </a:path>
            </a:pathLst>
          </a:custGeom>
          <a:noFill/>
          <a:ln w="12700" cap="flat" cmpd="sng">
            <a:solidFill>
              <a:srgbClr val="FF3300"/>
            </a:solidFill>
            <a:prstDash val="solid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3" name="Oval 37">
            <a:extLst>
              <a:ext uri="{FF2B5EF4-FFF2-40B4-BE49-F238E27FC236}">
                <a16:creationId xmlns:a16="http://schemas.microsoft.com/office/drawing/2014/main" id="{43CE1A48-D7C6-AF7A-9EE6-8F9694EAF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68963" y="6210301"/>
            <a:ext cx="639762" cy="436563"/>
          </a:xfrm>
          <a:prstGeom prst="ellipse">
            <a:avLst/>
          </a:prstGeom>
          <a:noFill/>
          <a:ln w="1270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000" tIns="46800" rIns="90000" bIns="46800" anchor="ctr">
            <a:spAutoFit/>
          </a:bodyPr>
          <a:lstStyle>
            <a:lvl1pPr marL="3048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buFontTx/>
              <a:buNone/>
            </a:pPr>
            <a:r>
              <a:rPr lang="en-US" altLang="nb-NO" sz="1400">
                <a:latin typeface="Times" panose="02020603050405020304" pitchFamily="18" charset="0"/>
              </a:rPr>
              <a:t>XC</a:t>
            </a:r>
          </a:p>
        </p:txBody>
      </p:sp>
      <p:sp>
        <p:nvSpPr>
          <p:cNvPr id="68644" name="Line 38">
            <a:extLst>
              <a:ext uri="{FF2B5EF4-FFF2-40B4-BE49-F238E27FC236}">
                <a16:creationId xmlns:a16="http://schemas.microsoft.com/office/drawing/2014/main" id="{B9711E5A-AC97-3D7B-5084-548615683D0E}"/>
              </a:ext>
            </a:extLst>
          </p:cNvPr>
          <p:cNvSpPr>
            <a:spLocks noChangeShapeType="1"/>
          </p:cNvSpPr>
          <p:nvPr/>
        </p:nvSpPr>
        <p:spPr bwMode="auto">
          <a:xfrm>
            <a:off x="6959600" y="6021388"/>
            <a:ext cx="0" cy="4318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5" name="Line 39">
            <a:extLst>
              <a:ext uri="{FF2B5EF4-FFF2-40B4-BE49-F238E27FC236}">
                <a16:creationId xmlns:a16="http://schemas.microsoft.com/office/drawing/2014/main" id="{88559E78-5FE4-4FB7-D943-ADDDFA340E9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40464" y="6453188"/>
            <a:ext cx="719137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6" name="Line 40">
            <a:extLst>
              <a:ext uri="{FF2B5EF4-FFF2-40B4-BE49-F238E27FC236}">
                <a16:creationId xmlns:a16="http://schemas.microsoft.com/office/drawing/2014/main" id="{9ABCC101-ADC9-F14A-009F-2408E9187E7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95550" y="6453188"/>
            <a:ext cx="3240088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7" name="Line 41">
            <a:extLst>
              <a:ext uri="{FF2B5EF4-FFF2-40B4-BE49-F238E27FC236}">
                <a16:creationId xmlns:a16="http://schemas.microsoft.com/office/drawing/2014/main" id="{3932344A-C20F-3849-FD4C-BEBF82B3151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95550" y="5373688"/>
            <a:ext cx="0" cy="107950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8" name="Line 42">
            <a:extLst>
              <a:ext uri="{FF2B5EF4-FFF2-40B4-BE49-F238E27FC236}">
                <a16:creationId xmlns:a16="http://schemas.microsoft.com/office/drawing/2014/main" id="{1AEFAB97-9DA6-58D5-0017-76E924E1DA18}"/>
              </a:ext>
            </a:extLst>
          </p:cNvPr>
          <p:cNvSpPr>
            <a:spLocks noChangeShapeType="1"/>
          </p:cNvSpPr>
          <p:nvPr/>
        </p:nvSpPr>
        <p:spPr bwMode="auto">
          <a:xfrm>
            <a:off x="2566989" y="5445125"/>
            <a:ext cx="1152525" cy="0"/>
          </a:xfrm>
          <a:prstGeom prst="line">
            <a:avLst/>
          </a:prstGeom>
          <a:noFill/>
          <a:ln w="127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/>
          <a:p>
            <a:endParaRPr lang="en-US"/>
          </a:p>
        </p:txBody>
      </p:sp>
      <p:sp>
        <p:nvSpPr>
          <p:cNvPr id="68649" name="Text Box 43">
            <a:extLst>
              <a:ext uri="{FF2B5EF4-FFF2-40B4-BE49-F238E27FC236}">
                <a16:creationId xmlns:a16="http://schemas.microsoft.com/office/drawing/2014/main" id="{178EE57B-8D6A-F565-2081-6CBAD19F84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71587" y="333376"/>
            <a:ext cx="4490630" cy="1313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FF33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 marL="1638300" indent="-3048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</a:pPr>
            <a:r>
              <a:rPr lang="en-US" altLang="nb-NO" sz="3600">
                <a:latin typeface="Times" panose="02020603050405020304" pitchFamily="18" charset="0"/>
              </a:rPr>
              <a:t>Cascade control</a:t>
            </a:r>
          </a:p>
          <a:p>
            <a:pPr>
              <a:buFontTx/>
              <a:buNone/>
            </a:pPr>
            <a:r>
              <a:rPr lang="en-US" altLang="nb-NO" sz="3600">
                <a:latin typeface="Times" panose="02020603050405020304" pitchFamily="18" charset="0"/>
              </a:rPr>
              <a:t>distillation</a:t>
            </a:r>
          </a:p>
        </p:txBody>
      </p:sp>
      <p:sp>
        <p:nvSpPr>
          <p:cNvPr id="68650" name="Text Box 44">
            <a:extLst>
              <a:ext uri="{FF2B5EF4-FFF2-40B4-BE49-F238E27FC236}">
                <a16:creationId xmlns:a16="http://schemas.microsoft.com/office/drawing/2014/main" id="{5DA1728F-783F-AAF3-3CF0-8C3D7E4E63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6952" y="2443380"/>
            <a:ext cx="2935419" cy="646331"/>
          </a:xfrm>
          <a:prstGeom prst="rect">
            <a:avLst/>
          </a:prstGeom>
          <a:noFill/>
          <a:ln w="9525" algn="ctr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800" dirty="0"/>
              <a:t>With slave flow controller +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800" dirty="0"/>
              <a:t>slave T-controller in top</a:t>
            </a:r>
          </a:p>
        </p:txBody>
      </p:sp>
      <p:sp>
        <p:nvSpPr>
          <p:cNvPr id="68651" name="Oval 2">
            <a:extLst>
              <a:ext uri="{FF2B5EF4-FFF2-40B4-BE49-F238E27FC236}">
                <a16:creationId xmlns:a16="http://schemas.microsoft.com/office/drawing/2014/main" id="{1E50DF67-A62C-EA5A-EDCC-087A2156CF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46814" y="5278438"/>
            <a:ext cx="407987" cy="387350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LC</a:t>
            </a:r>
          </a:p>
        </p:txBody>
      </p:sp>
      <p:sp>
        <p:nvSpPr>
          <p:cNvPr id="68652" name="Oval 48">
            <a:extLst>
              <a:ext uri="{FF2B5EF4-FFF2-40B4-BE49-F238E27FC236}">
                <a16:creationId xmlns:a16="http://schemas.microsoft.com/office/drawing/2014/main" id="{9E5F59FD-A173-1653-DB4E-022050852A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6313" y="2222500"/>
            <a:ext cx="406400" cy="387350"/>
          </a:xfrm>
          <a:prstGeom prst="ellipse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b-NO" altLang="nb-NO" sz="1800"/>
              <a:t>LC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506" name="Group 2">
            <a:extLst>
              <a:ext uri="{FF2B5EF4-FFF2-40B4-BE49-F238E27FC236}">
                <a16:creationId xmlns:a16="http://schemas.microsoft.com/office/drawing/2014/main" id="{3EB77052-72BB-23D8-24E5-FF2F37454195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1703389" y="981075"/>
          <a:ext cx="8785225" cy="5221288"/>
        </p:xfrm>
        <a:graphic>
          <a:graphicData uri="http://schemas.openxmlformats.org/drawingml/2006/table">
            <a:tbl>
              <a:tblPr/>
              <a:tblGrid>
                <a:gridCol w="2197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95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97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955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27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English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Norsk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English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Norsk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2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regulering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Operation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drift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Loop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Sløyfe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886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Measurement</a:t>
                      </a:r>
                      <a:endParaRPr kumimoji="0" lang="nb-NO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</a:t>
                      </a:r>
                      <a:r>
                        <a:rPr kumimoji="0" lang="nb-NO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process</a:t>
                      </a:r>
                      <a:r>
                        <a:rPr kumimoji="0" lang="nb-N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nb-NO" sz="16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value</a:t>
                      </a:r>
                      <a:r>
                        <a:rPr kumimoji="0" lang="nb-NO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, PV)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måling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Valve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Ventil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Disturbance DV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forstyrrelse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Gain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Forsterkning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620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Manipulated var.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(MV) = input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Pådrag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 inngang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Time delay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 dead time (</a:t>
                      </a: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θ</a:t>
                      </a: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  <a:endParaRPr kumimoji="0" lang="el-GR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Tidsforsinkelse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= dødtid (</a:t>
                      </a:r>
                      <a:r>
                        <a:rPr kumimoji="0" lang="el-GR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θ</a:t>
                      </a: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)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6201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Controlled variab.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(CV) = output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Regulert variabel = utgang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12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Feedback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Tilbakekobling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43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Feedforward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Foroverkobling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1276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Controller</a:t>
                      </a:r>
                    </a:p>
                  </a:txBody>
                  <a:tcPr marT="45721" marB="4572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nb-NO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Regulator</a:t>
                      </a: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21" marB="4572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9275" name="Line 59">
            <a:extLst>
              <a:ext uri="{FF2B5EF4-FFF2-40B4-BE49-F238E27FC236}">
                <a16:creationId xmlns:a16="http://schemas.microsoft.com/office/drawing/2014/main" id="{D59D135F-4AAF-5E78-D56E-006C88F49EE8}"/>
              </a:ext>
            </a:extLst>
          </p:cNvPr>
          <p:cNvSpPr>
            <a:spLocks noChangeShapeType="1"/>
          </p:cNvSpPr>
          <p:nvPr/>
        </p:nvSpPr>
        <p:spPr bwMode="auto">
          <a:xfrm>
            <a:off x="6096000" y="981076"/>
            <a:ext cx="0" cy="4968875"/>
          </a:xfrm>
          <a:prstGeom prst="line">
            <a:avLst/>
          </a:prstGeom>
          <a:noFill/>
          <a:ln w="508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 spd="slow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>
            <a:extLst>
              <a:ext uri="{FF2B5EF4-FFF2-40B4-BE49-F238E27FC236}">
                <a16:creationId xmlns:a16="http://schemas.microsoft.com/office/drawing/2014/main" id="{CB2303B0-E869-BF54-C733-629B3163E5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774825" y="-26988"/>
            <a:ext cx="8229600" cy="1143001"/>
          </a:xfrm>
        </p:spPr>
        <p:txBody>
          <a:bodyPr/>
          <a:lstStyle/>
          <a:p>
            <a:r>
              <a:rPr lang="nb-NO" altLang="nb-NO" dirty="0"/>
              <a:t>Inventory control and TPM</a:t>
            </a:r>
          </a:p>
        </p:txBody>
      </p:sp>
      <p:sp>
        <p:nvSpPr>
          <p:cNvPr id="70659" name="Content Placeholder 2">
            <a:extLst>
              <a:ext uri="{FF2B5EF4-FFF2-40B4-BE49-F238E27FC236}">
                <a16:creationId xmlns:a16="http://schemas.microsoft.com/office/drawing/2014/main" id="{8C02FC95-5825-680B-1F3E-AF5EE40BC70D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1692274" y="1022351"/>
            <a:ext cx="9372277" cy="4525963"/>
          </a:xfrm>
        </p:spPr>
        <p:txBody>
          <a:bodyPr/>
          <a:lstStyle/>
          <a:p>
            <a:r>
              <a:rPr lang="nb-NO" altLang="nb-NO" sz="2000" dirty="0"/>
              <a:t>Inventory control:  </a:t>
            </a:r>
            <a:r>
              <a:rPr lang="nb-NO" altLang="nb-NO" sz="2000" dirty="0" err="1"/>
              <a:t>Usually</a:t>
            </a:r>
            <a:r>
              <a:rPr lang="nb-NO" altLang="nb-NO" sz="2000" dirty="0"/>
              <a:t> control of </a:t>
            </a:r>
            <a:r>
              <a:rPr lang="nb-NO" altLang="nb-NO" sz="2000" dirty="0" err="1"/>
              <a:t>level</a:t>
            </a:r>
            <a:r>
              <a:rPr lang="nb-NO" altLang="nb-NO" sz="2000" dirty="0"/>
              <a:t> and </a:t>
            </a:r>
            <a:r>
              <a:rPr lang="nb-NO" altLang="nb-NO" sz="2000" dirty="0" err="1"/>
              <a:t>pressure</a:t>
            </a:r>
            <a:endParaRPr lang="nb-NO" altLang="nb-NO" sz="2000" dirty="0"/>
          </a:p>
          <a:p>
            <a:r>
              <a:rPr lang="nb-NO" altLang="nb-NO" sz="2000" dirty="0" err="1">
                <a:highlight>
                  <a:srgbClr val="FFFF00"/>
                </a:highlight>
              </a:rPr>
              <a:t>Throughput</a:t>
            </a:r>
            <a:r>
              <a:rPr lang="nb-NO" altLang="nb-NO" sz="2000" dirty="0">
                <a:highlight>
                  <a:srgbClr val="FFFF00"/>
                </a:highlight>
              </a:rPr>
              <a:t> manipulator (TPM): </a:t>
            </a:r>
            <a:r>
              <a:rPr lang="nb-NO" altLang="nb-NO" sz="2000" dirty="0" err="1"/>
              <a:t>Where</a:t>
            </a:r>
            <a:r>
              <a:rPr lang="nb-NO" altLang="nb-NO" sz="2000" dirty="0"/>
              <a:t> </a:t>
            </a:r>
            <a:r>
              <a:rPr lang="nb-NO" altLang="nb-NO" sz="2000" dirty="0" err="1"/>
              <a:t>the</a:t>
            </a:r>
            <a:r>
              <a:rPr lang="nb-NO" altLang="nb-NO" sz="2000" dirty="0"/>
              <a:t> operator </a:t>
            </a:r>
            <a:r>
              <a:rPr lang="nb-NO" altLang="nb-NO" sz="2000" dirty="0" err="1"/>
              <a:t>sets</a:t>
            </a:r>
            <a:r>
              <a:rPr lang="nb-NO" altLang="nb-NO" sz="2000" dirty="0"/>
              <a:t> </a:t>
            </a:r>
            <a:r>
              <a:rPr lang="nb-NO" altLang="nb-NO" sz="2000" dirty="0" err="1"/>
              <a:t>production</a:t>
            </a:r>
            <a:r>
              <a:rPr lang="nb-NO" altLang="nb-NO" sz="2000" dirty="0"/>
              <a:t> rate</a:t>
            </a:r>
          </a:p>
          <a:p>
            <a:r>
              <a:rPr lang="nb-NO" altLang="nb-NO" sz="2000" dirty="0" err="1"/>
              <a:t>Usually</a:t>
            </a:r>
            <a:r>
              <a:rPr lang="nb-NO" altLang="nb-NO" sz="2000" dirty="0"/>
              <a:t> TPM at </a:t>
            </a:r>
            <a:r>
              <a:rPr lang="nb-NO" altLang="nb-NO" sz="2000" dirty="0" err="1"/>
              <a:t>feed</a:t>
            </a:r>
            <a:r>
              <a:rPr lang="nb-NO" altLang="nb-NO" sz="2000" dirty="0"/>
              <a:t>, </a:t>
            </a:r>
            <a:r>
              <a:rPr lang="nb-NO" altLang="nb-NO" sz="2000" dirty="0" err="1"/>
              <a:t>but</a:t>
            </a:r>
            <a:r>
              <a:rPr lang="nb-NO" altLang="nb-NO" sz="2000" dirty="0"/>
              <a:t> </a:t>
            </a:r>
            <a:r>
              <a:rPr lang="nb-NO" altLang="nb-NO" sz="2000" dirty="0" err="1"/>
              <a:t>better</a:t>
            </a:r>
            <a:r>
              <a:rPr lang="nb-NO" altLang="nb-NO" sz="2000" dirty="0"/>
              <a:t> for </a:t>
            </a:r>
            <a:r>
              <a:rPr lang="nb-NO" altLang="nb-NO" sz="2000" dirty="0" err="1"/>
              <a:t>economics</a:t>
            </a:r>
            <a:r>
              <a:rPr lang="nb-NO" altLang="nb-NO" sz="2000" dirty="0"/>
              <a:t>: Close to </a:t>
            </a:r>
            <a:r>
              <a:rPr lang="nb-NO" altLang="nb-NO" sz="2000" dirty="0" err="1"/>
              <a:t>production</a:t>
            </a:r>
            <a:r>
              <a:rPr lang="nb-NO" altLang="nb-NO" sz="2000" dirty="0"/>
              <a:t> </a:t>
            </a:r>
            <a:r>
              <a:rPr lang="nb-NO" altLang="nb-NO" sz="2000" dirty="0" err="1"/>
              <a:t>bottleneck</a:t>
            </a:r>
            <a:endParaRPr lang="nb-NO" altLang="nb-NO" sz="2000" dirty="0"/>
          </a:p>
          <a:p>
            <a:r>
              <a:rPr lang="nb-NO" altLang="nb-NO" sz="2000" b="1" dirty="0" err="1">
                <a:highlight>
                  <a:srgbClr val="FFFF00"/>
                </a:highlight>
              </a:rPr>
              <a:t>Radiation</a:t>
            </a:r>
            <a:r>
              <a:rPr lang="nb-NO" altLang="nb-NO" sz="2000" b="1" dirty="0">
                <a:highlight>
                  <a:srgbClr val="FFFF00"/>
                </a:highlight>
              </a:rPr>
              <a:t> </a:t>
            </a:r>
            <a:r>
              <a:rPr lang="nb-NO" altLang="nb-NO" sz="2000" b="1" dirty="0" err="1">
                <a:highlight>
                  <a:srgbClr val="FFFF00"/>
                </a:highlight>
              </a:rPr>
              <a:t>Rule</a:t>
            </a:r>
            <a:r>
              <a:rPr lang="nb-NO" altLang="nb-NO" sz="2000" dirty="0">
                <a:highlight>
                  <a:srgbClr val="FFFF00"/>
                </a:highlight>
              </a:rPr>
              <a:t>  </a:t>
            </a:r>
            <a:r>
              <a:rPr lang="nb-NO" altLang="nb-NO" sz="2000" dirty="0"/>
              <a:t>for </a:t>
            </a:r>
            <a:r>
              <a:rPr lang="nb-NO" altLang="nb-NO" sz="2000" dirty="0" err="1"/>
              <a:t>level</a:t>
            </a:r>
            <a:r>
              <a:rPr lang="nb-NO" altLang="nb-NO" sz="2000" dirty="0"/>
              <a:t> and </a:t>
            </a:r>
            <a:r>
              <a:rPr lang="nb-NO" altLang="nb-NO" sz="2000" dirty="0" err="1"/>
              <a:t>pressure</a:t>
            </a:r>
            <a:r>
              <a:rPr lang="nb-NO" altLang="nb-NO" sz="2000" dirty="0"/>
              <a:t> control («to </a:t>
            </a:r>
            <a:r>
              <a:rPr lang="nb-NO" altLang="nb-NO" sz="2000" dirty="0" err="1"/>
              <a:t>keep</a:t>
            </a:r>
            <a:r>
              <a:rPr lang="nb-NO" altLang="nb-NO" sz="2000" dirty="0"/>
              <a:t> </a:t>
            </a:r>
            <a:r>
              <a:rPr lang="nb-NO" altLang="nb-NO" sz="2000" dirty="0" err="1"/>
              <a:t>things</a:t>
            </a:r>
            <a:r>
              <a:rPr lang="nb-NO" altLang="nb-NO" sz="2000" dirty="0"/>
              <a:t> </a:t>
            </a:r>
            <a:r>
              <a:rPr lang="nb-NO" altLang="nb-NO" sz="2000" dirty="0" err="1"/>
              <a:t>flowing</a:t>
            </a:r>
            <a:r>
              <a:rPr lang="nb-NO" altLang="nb-NO" sz="2000" dirty="0"/>
              <a:t>»): Inventory control </a:t>
            </a:r>
            <a:r>
              <a:rPr lang="nb-NO" altLang="nb-NO" sz="2000" dirty="0" err="1"/>
              <a:t>should</a:t>
            </a:r>
            <a:r>
              <a:rPr lang="nb-NO" altLang="nb-NO" sz="2000" dirty="0"/>
              <a:t> be </a:t>
            </a:r>
            <a:r>
              <a:rPr lang="nb-NO" altLang="nb-NO" sz="2000" dirty="0" err="1"/>
              <a:t>radiating</a:t>
            </a:r>
            <a:r>
              <a:rPr lang="nb-NO" altLang="nb-NO" sz="2000" dirty="0"/>
              <a:t> </a:t>
            </a:r>
            <a:r>
              <a:rPr lang="nb-NO" altLang="nb-NO" sz="2000" dirty="0" err="1"/>
              <a:t>around</a:t>
            </a:r>
            <a:r>
              <a:rPr lang="nb-NO" altLang="nb-NO" sz="2000" dirty="0"/>
              <a:t> TPM</a:t>
            </a:r>
          </a:p>
        </p:txBody>
      </p:sp>
      <p:pic>
        <p:nvPicPr>
          <p:cNvPr id="70660" name="Picture 2">
            <a:extLst>
              <a:ext uri="{FF2B5EF4-FFF2-40B4-BE49-F238E27FC236}">
                <a16:creationId xmlns:a16="http://schemas.microsoft.com/office/drawing/2014/main" id="{46271961-2538-C85E-E187-9C2C0188D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9664" y="2865438"/>
            <a:ext cx="5183187" cy="380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EE4A9F-66EB-BF64-458F-90DDA0891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-9020"/>
            <a:ext cx="10972800" cy="1143000"/>
          </a:xfrm>
        </p:spPr>
        <p:txBody>
          <a:bodyPr/>
          <a:lstStyle/>
          <a:p>
            <a:r>
              <a:rPr lang="nb-NO" dirty="0"/>
              <a:t>Rules for inventory control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533CD3-6950-9093-E24A-6490B9D818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4912" y="1052736"/>
            <a:ext cx="11439258" cy="4525963"/>
          </a:xfrm>
        </p:spPr>
        <p:txBody>
          <a:bodyPr/>
          <a:lstStyle/>
          <a:p>
            <a:pPr marL="0" indent="0">
              <a:buNone/>
            </a:pPr>
            <a:r>
              <a:rPr lang="nb-NO" sz="2400" dirty="0" err="1"/>
              <a:t>Rule</a:t>
            </a:r>
            <a:r>
              <a:rPr lang="nb-NO" sz="2400" dirty="0"/>
              <a:t> 1. </a:t>
            </a:r>
            <a:r>
              <a:rPr lang="nb-NO" sz="2400" dirty="0" err="1"/>
              <a:t>Cannot</a:t>
            </a:r>
            <a:r>
              <a:rPr lang="nb-NO" sz="2400" dirty="0"/>
              <a:t> control (</a:t>
            </a:r>
            <a:r>
              <a:rPr lang="nb-NO" sz="2400" dirty="0" err="1"/>
              <a:t>set</a:t>
            </a:r>
            <a:r>
              <a:rPr lang="nb-NO" sz="2400" dirty="0"/>
              <a:t> </a:t>
            </a:r>
            <a:r>
              <a:rPr lang="nb-NO" sz="2400" dirty="0" err="1"/>
              <a:t>the</a:t>
            </a:r>
            <a:r>
              <a:rPr lang="nb-NO" sz="2400" dirty="0"/>
              <a:t> </a:t>
            </a:r>
            <a:r>
              <a:rPr lang="nb-NO" sz="2400" dirty="0" err="1"/>
              <a:t>flowrate</a:t>
            </a:r>
            <a:r>
              <a:rPr lang="nb-NO" sz="2400" dirty="0"/>
              <a:t>) </a:t>
            </a:r>
            <a:r>
              <a:rPr lang="nb-NO" sz="2400" dirty="0" err="1"/>
              <a:t>the</a:t>
            </a:r>
            <a:r>
              <a:rPr lang="nb-NO" sz="2400" dirty="0"/>
              <a:t> same </a:t>
            </a:r>
            <a:r>
              <a:rPr lang="nb-NO" sz="2400" dirty="0" err="1"/>
              <a:t>flow</a:t>
            </a:r>
            <a:r>
              <a:rPr lang="nb-NO" sz="2400" dirty="0"/>
              <a:t> </a:t>
            </a:r>
            <a:r>
              <a:rPr lang="nb-NO" sz="2400" dirty="0" err="1"/>
              <a:t>twice</a:t>
            </a:r>
            <a:endParaRPr lang="nb-NO" sz="2400" dirty="0"/>
          </a:p>
          <a:p>
            <a:pPr marL="0" indent="0">
              <a:buNone/>
            </a:pPr>
            <a:r>
              <a:rPr lang="nb-NO" sz="2400" dirty="0" err="1"/>
              <a:t>Rule</a:t>
            </a:r>
            <a:r>
              <a:rPr lang="nb-NO" sz="2400" dirty="0"/>
              <a:t> 2. Controlling </a:t>
            </a:r>
            <a:r>
              <a:rPr lang="nb-NO" sz="2400" dirty="0" err="1"/>
              <a:t>inlet</a:t>
            </a:r>
            <a:r>
              <a:rPr lang="nb-NO" sz="2400" dirty="0"/>
              <a:t> or </a:t>
            </a:r>
            <a:r>
              <a:rPr lang="nb-NO" sz="2400" dirty="0" err="1"/>
              <a:t>outlet</a:t>
            </a:r>
            <a:r>
              <a:rPr lang="nb-NO" sz="2400" dirty="0"/>
              <a:t> </a:t>
            </a:r>
            <a:r>
              <a:rPr lang="nb-NO" sz="2400" dirty="0" err="1"/>
              <a:t>pressure</a:t>
            </a:r>
            <a:r>
              <a:rPr lang="nb-NO" sz="2400" dirty="0"/>
              <a:t> </a:t>
            </a:r>
            <a:r>
              <a:rPr lang="nb-NO" sz="2400" dirty="0" err="1"/>
              <a:t>indirectly</a:t>
            </a:r>
            <a:r>
              <a:rPr lang="nb-NO" sz="2400" dirty="0"/>
              <a:t> </a:t>
            </a:r>
            <a:r>
              <a:rPr lang="nb-NO" sz="2400" dirty="0" err="1"/>
              <a:t>sets</a:t>
            </a:r>
            <a:r>
              <a:rPr lang="nb-NO" sz="2400" dirty="0"/>
              <a:t> </a:t>
            </a:r>
            <a:r>
              <a:rPr lang="nb-NO" sz="2400" dirty="0" err="1"/>
              <a:t>the</a:t>
            </a:r>
            <a:r>
              <a:rPr lang="nb-NO" sz="2400" dirty="0"/>
              <a:t> </a:t>
            </a:r>
            <a:r>
              <a:rPr lang="nb-NO" sz="2400" dirty="0" err="1"/>
              <a:t>flow</a:t>
            </a:r>
            <a:r>
              <a:rPr lang="nb-NO" sz="2400" dirty="0"/>
              <a:t> </a:t>
            </a:r>
            <a:r>
              <a:rPr lang="nb-NO" sz="1400" dirty="0"/>
              <a:t>(</a:t>
            </a:r>
            <a:r>
              <a:rPr lang="nb-NO" sz="1400" dirty="0" err="1"/>
              <a:t>indirectly</a:t>
            </a:r>
            <a:r>
              <a:rPr lang="nb-NO" sz="1400" dirty="0"/>
              <a:t> makes it a TPM)</a:t>
            </a:r>
            <a:endParaRPr lang="nb-NO" sz="1800" dirty="0"/>
          </a:p>
          <a:p>
            <a:pPr marL="0" indent="0">
              <a:buNone/>
            </a:pPr>
            <a:r>
              <a:rPr lang="nb-NO" sz="2400" dirty="0" err="1"/>
              <a:t>Rule</a:t>
            </a:r>
            <a:r>
              <a:rPr lang="nb-NO" sz="2400" dirty="0"/>
              <a:t> 3. </a:t>
            </a:r>
            <a:r>
              <a:rPr lang="nb-NO" sz="2400" dirty="0" err="1"/>
              <a:t>Follow</a:t>
            </a:r>
            <a:r>
              <a:rPr lang="nb-NO" sz="2400" dirty="0"/>
              <a:t> </a:t>
            </a:r>
            <a:r>
              <a:rPr lang="nb-NO" sz="2400" dirty="0" err="1"/>
              <a:t>the</a:t>
            </a:r>
            <a:r>
              <a:rPr lang="nb-NO" sz="2400" dirty="0"/>
              <a:t> </a:t>
            </a:r>
            <a:r>
              <a:rPr lang="nb-NO" sz="2400" dirty="0" err="1"/>
              <a:t>radiation</a:t>
            </a:r>
            <a:r>
              <a:rPr lang="nb-NO" sz="2400" dirty="0"/>
              <a:t> </a:t>
            </a:r>
            <a:r>
              <a:rPr lang="nb-NO" sz="2400" dirty="0" err="1"/>
              <a:t>rule</a:t>
            </a:r>
            <a:r>
              <a:rPr lang="nb-NO" sz="2400" dirty="0"/>
              <a:t> </a:t>
            </a:r>
            <a:r>
              <a:rPr lang="nb-NO" sz="2400" dirty="0" err="1"/>
              <a:t>whenever</a:t>
            </a:r>
            <a:r>
              <a:rPr lang="nb-NO" sz="2400" dirty="0"/>
              <a:t> </a:t>
            </a:r>
            <a:r>
              <a:rPr lang="nb-NO" sz="2400" dirty="0" err="1"/>
              <a:t>possible</a:t>
            </a:r>
            <a:endParaRPr lang="nb-NO" sz="2400" dirty="0"/>
          </a:p>
          <a:p>
            <a:pPr marL="0" indent="0">
              <a:buNone/>
            </a:pPr>
            <a:endParaRPr lang="nb-NO" sz="2800" dirty="0"/>
          </a:p>
          <a:p>
            <a:pPr marL="0" indent="0">
              <a:buNone/>
            </a:pPr>
            <a:r>
              <a:rPr lang="nb-NO" sz="2000" dirty="0" err="1"/>
              <a:t>Breaking</a:t>
            </a:r>
            <a:r>
              <a:rPr lang="nb-NO" sz="2000" dirty="0"/>
              <a:t> </a:t>
            </a:r>
            <a:r>
              <a:rPr lang="nb-NO" sz="2000" dirty="0" err="1"/>
              <a:t>the</a:t>
            </a:r>
            <a:r>
              <a:rPr lang="nb-NO" sz="2000" dirty="0"/>
              <a:t> </a:t>
            </a:r>
            <a:r>
              <a:rPr lang="nb-NO" sz="2000" dirty="0" err="1"/>
              <a:t>radiation</a:t>
            </a:r>
            <a:r>
              <a:rPr lang="nb-NO" sz="2000" dirty="0"/>
              <a:t> </a:t>
            </a:r>
            <a:r>
              <a:rPr lang="nb-NO" sz="2000" dirty="0" err="1"/>
              <a:t>rule</a:t>
            </a:r>
            <a:r>
              <a:rPr lang="nb-NO" sz="2000" dirty="0"/>
              <a:t> leads to </a:t>
            </a:r>
            <a:r>
              <a:rPr lang="nb-NO" sz="2000" dirty="0" err="1"/>
              <a:t>undesirable</a:t>
            </a:r>
            <a:r>
              <a:rPr lang="nb-NO" sz="2000" dirty="0"/>
              <a:t> «</a:t>
            </a:r>
            <a:r>
              <a:rPr lang="nb-NO" sz="2000" dirty="0" err="1"/>
              <a:t>long</a:t>
            </a:r>
            <a:r>
              <a:rPr lang="nb-NO" sz="2000" dirty="0"/>
              <a:t> loops»*:</a:t>
            </a:r>
            <a:endParaRPr lang="en-US" sz="20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CF63C69-8FB3-8415-6120-B6F3C421FF74}"/>
              </a:ext>
            </a:extLst>
          </p:cNvPr>
          <p:cNvSpPr txBox="1"/>
          <p:nvPr/>
        </p:nvSpPr>
        <p:spPr>
          <a:xfrm>
            <a:off x="479376" y="6381328"/>
            <a:ext cx="114247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600" dirty="0"/>
              <a:t>*A «Long loop» </a:t>
            </a:r>
            <a:r>
              <a:rPr lang="nb-NO" sz="1600" dirty="0" err="1"/>
              <a:t>does</a:t>
            </a:r>
            <a:r>
              <a:rPr lang="nb-NO" sz="1600" dirty="0"/>
              <a:t> not </a:t>
            </a:r>
            <a:r>
              <a:rPr lang="nb-NO" sz="1600" dirty="0" err="1"/>
              <a:t>follow</a:t>
            </a:r>
            <a:r>
              <a:rPr lang="nb-NO" sz="1600" dirty="0"/>
              <a:t> </a:t>
            </a:r>
            <a:r>
              <a:rPr lang="nb-NO" sz="1600" dirty="0" err="1"/>
              <a:t>the</a:t>
            </a:r>
            <a:r>
              <a:rPr lang="nb-NO" sz="1600" dirty="0"/>
              <a:t> «pair </a:t>
            </a:r>
            <a:r>
              <a:rPr lang="nb-NO" sz="1600" dirty="0" err="1"/>
              <a:t>close</a:t>
            </a:r>
            <a:r>
              <a:rPr lang="nb-NO" sz="1600" dirty="0"/>
              <a:t>» </a:t>
            </a:r>
            <a:r>
              <a:rPr lang="nb-NO" sz="1600" dirty="0" err="1"/>
              <a:t>rule</a:t>
            </a:r>
            <a:r>
              <a:rPr lang="nb-NO" sz="1600" dirty="0"/>
              <a:t>, and </a:t>
            </a:r>
            <a:r>
              <a:rPr lang="nb-NO" sz="1600" dirty="0" err="1"/>
              <a:t>the</a:t>
            </a:r>
            <a:r>
              <a:rPr lang="nb-NO" sz="1600" dirty="0"/>
              <a:t> </a:t>
            </a:r>
            <a:r>
              <a:rPr lang="nb-NO" sz="1600" dirty="0" err="1"/>
              <a:t>functioning</a:t>
            </a:r>
            <a:r>
              <a:rPr lang="nb-NO" sz="1600" dirty="0"/>
              <a:t> of a </a:t>
            </a:r>
            <a:r>
              <a:rPr lang="nb-NO" sz="1600" dirty="0" err="1"/>
              <a:t>long</a:t>
            </a:r>
            <a:r>
              <a:rPr lang="nb-NO" sz="1600" dirty="0"/>
              <a:t> loop </a:t>
            </a:r>
            <a:r>
              <a:rPr lang="nb-NO" sz="1600" dirty="0" err="1"/>
              <a:t>depends</a:t>
            </a:r>
            <a:r>
              <a:rPr lang="nb-NO" sz="1600" dirty="0"/>
              <a:t> </a:t>
            </a:r>
            <a:r>
              <a:rPr lang="nb-NO" sz="1600" dirty="0" err="1"/>
              <a:t>on</a:t>
            </a:r>
            <a:r>
              <a:rPr lang="nb-NO" sz="1600" dirty="0"/>
              <a:t> </a:t>
            </a:r>
            <a:r>
              <a:rPr lang="nb-NO" sz="1600" dirty="0" err="1"/>
              <a:t>other</a:t>
            </a:r>
            <a:r>
              <a:rPr lang="nb-NO" sz="1600" dirty="0"/>
              <a:t> loops </a:t>
            </a:r>
            <a:r>
              <a:rPr lang="nb-NO" sz="1600" dirty="0" err="1"/>
              <a:t>being</a:t>
            </a:r>
            <a:r>
              <a:rPr lang="nb-NO" sz="1600" dirty="0"/>
              <a:t> </a:t>
            </a:r>
            <a:r>
              <a:rPr lang="nb-NO" sz="1600" dirty="0" err="1"/>
              <a:t>closed</a:t>
            </a:r>
            <a:r>
              <a:rPr lang="nb-NO" sz="1600" dirty="0"/>
              <a:t>.</a:t>
            </a:r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2566D46-4E84-5B30-859B-37536AA82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3748252"/>
            <a:ext cx="5333802" cy="223176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745F65F4-9BB1-37ED-1241-1437CB3609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080" y="4509120"/>
            <a:ext cx="504825" cy="261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5A23FBB-2513-D26B-A63F-89BEE73ACB5A}"/>
              </a:ext>
            </a:extLst>
          </p:cNvPr>
          <p:cNvSpPr txBox="1"/>
          <p:nvPr/>
        </p:nvSpPr>
        <p:spPr>
          <a:xfrm>
            <a:off x="8112224" y="3861048"/>
            <a:ext cx="3850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err="1"/>
              <a:t>Comment</a:t>
            </a:r>
            <a:r>
              <a:rPr lang="nb-NO" sz="1200" dirty="0"/>
              <a:t>: </a:t>
            </a:r>
            <a:r>
              <a:rPr lang="nb-NO" sz="1200" dirty="0" err="1"/>
              <a:t>Originally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TPM </a:t>
            </a:r>
            <a:r>
              <a:rPr lang="nb-NO" sz="1200" dirty="0" err="1"/>
              <a:t>was</a:t>
            </a:r>
            <a:r>
              <a:rPr lang="nb-NO" sz="1200" dirty="0"/>
              <a:t> at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feed</a:t>
            </a:r>
            <a:r>
              <a:rPr lang="nb-NO" sz="1200" dirty="0"/>
              <a:t> (F</a:t>
            </a:r>
            <a:r>
              <a:rPr lang="nb-NO" sz="1200" baseline="-25000" dirty="0"/>
              <a:t>0</a:t>
            </a:r>
            <a:r>
              <a:rPr lang="nb-NO" sz="1200" dirty="0"/>
              <a:t>) - </a:t>
            </a:r>
            <a:r>
              <a:rPr lang="nb-NO" sz="1200" dirty="0" err="1"/>
              <a:t>but</a:t>
            </a:r>
            <a:r>
              <a:rPr lang="nb-NO" sz="1200" dirty="0"/>
              <a:t> </a:t>
            </a:r>
            <a:r>
              <a:rPr lang="nb-NO" sz="1200" dirty="0" err="1"/>
              <a:t>then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</a:t>
            </a:r>
            <a:r>
              <a:rPr lang="nb-NO" sz="1200" dirty="0" err="1"/>
              <a:t>outflow</a:t>
            </a:r>
            <a:r>
              <a:rPr lang="nb-NO" sz="1200" dirty="0"/>
              <a:t> (F</a:t>
            </a:r>
            <a:r>
              <a:rPr lang="nb-NO" sz="1200" baseline="-25000" dirty="0"/>
              <a:t>3</a:t>
            </a:r>
            <a:r>
              <a:rPr lang="nb-NO" sz="1200" dirty="0"/>
              <a:t>) </a:t>
            </a:r>
            <a:r>
              <a:rPr lang="nb-NO" sz="1200" dirty="0" err="1"/>
              <a:t>reached</a:t>
            </a:r>
            <a:r>
              <a:rPr lang="nb-NO" sz="1200" dirty="0"/>
              <a:t> </a:t>
            </a:r>
            <a:r>
              <a:rPr lang="nb-NO" sz="1200" dirty="0" err="1"/>
              <a:t>saturation</a:t>
            </a:r>
            <a:r>
              <a:rPr lang="nb-NO" sz="1200" dirty="0"/>
              <a:t> (so </a:t>
            </a:r>
            <a:r>
              <a:rPr lang="nb-NO" sz="1200" dirty="0" err="1"/>
              <a:t>this</a:t>
            </a:r>
            <a:r>
              <a:rPr lang="nb-NO" sz="1200" dirty="0"/>
              <a:t> </a:t>
            </a:r>
            <a:r>
              <a:rPr lang="nb-NO" sz="1200" dirty="0" err="1"/>
              <a:t>became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TPM) – and </a:t>
            </a:r>
            <a:r>
              <a:rPr lang="nb-NO" sz="1200" dirty="0" err="1"/>
              <a:t>we</a:t>
            </a:r>
            <a:r>
              <a:rPr lang="nb-NO" sz="1200" dirty="0"/>
              <a:t> let F</a:t>
            </a:r>
            <a:r>
              <a:rPr lang="nb-NO" sz="1200" baseline="-25000" dirty="0"/>
              <a:t>0</a:t>
            </a:r>
            <a:r>
              <a:rPr lang="nb-NO" sz="1200" dirty="0"/>
              <a:t> </a:t>
            </a:r>
            <a:r>
              <a:rPr lang="nb-NO" sz="1200" dirty="0" err="1"/>
              <a:t>take</a:t>
            </a:r>
            <a:r>
              <a:rPr lang="nb-NO" sz="1200" dirty="0"/>
              <a:t> over </a:t>
            </a:r>
            <a:r>
              <a:rPr lang="nb-NO" sz="1200" dirty="0" err="1"/>
              <a:t>the</a:t>
            </a:r>
            <a:r>
              <a:rPr lang="nb-NO" sz="1200" dirty="0"/>
              <a:t> inventory control in </a:t>
            </a:r>
            <a:r>
              <a:rPr lang="nb-NO" sz="1200" dirty="0" err="1"/>
              <a:t>the</a:t>
            </a:r>
            <a:r>
              <a:rPr lang="nb-NO" sz="1200" dirty="0"/>
              <a:t> last unit. </a:t>
            </a:r>
          </a:p>
          <a:p>
            <a:r>
              <a:rPr lang="nb-NO" sz="1200" dirty="0"/>
              <a:t>This </a:t>
            </a:r>
            <a:r>
              <a:rPr lang="nb-NO" sz="1200" dirty="0" err="1"/>
              <a:t>may</a:t>
            </a:r>
            <a:r>
              <a:rPr lang="nb-NO" sz="1200" dirty="0"/>
              <a:t> </a:t>
            </a:r>
            <a:r>
              <a:rPr lang="nb-NO" sz="1200" dirty="0" err="1"/>
              <a:t>work</a:t>
            </a:r>
            <a:r>
              <a:rPr lang="nb-NO" sz="1200" dirty="0"/>
              <a:t> OK </a:t>
            </a:r>
            <a:r>
              <a:rPr lang="nb-NO" sz="1200" dirty="0" err="1"/>
              <a:t>if</a:t>
            </a:r>
            <a:r>
              <a:rPr lang="nb-NO" sz="1200" dirty="0"/>
              <a:t> </a:t>
            </a:r>
            <a:r>
              <a:rPr lang="nb-NO" sz="1200" dirty="0" err="1"/>
              <a:t>the</a:t>
            </a:r>
            <a:r>
              <a:rPr lang="nb-NO" sz="1200" dirty="0"/>
              <a:t> inventory control in units 1 and 2 is </a:t>
            </a:r>
            <a:r>
              <a:rPr lang="nb-NO" sz="1200" dirty="0" err="1"/>
              <a:t>very</a:t>
            </a:r>
            <a:r>
              <a:rPr lang="nb-NO" sz="1200" dirty="0"/>
              <a:t> fast.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FD35B55-7B76-E17E-B684-CFBEB4AF7DFE}"/>
              </a:ext>
            </a:extLst>
          </p:cNvPr>
          <p:cNvSpPr txBox="1"/>
          <p:nvPr/>
        </p:nvSpPr>
        <p:spPr>
          <a:xfrm>
            <a:off x="6053009" y="4945961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900" dirty="0"/>
              <a:t>Unit 3</a:t>
            </a:r>
            <a:endParaRPr lang="en-US" sz="9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D9EFC4-9759-F4FB-07C0-6B4B2AB769FA}"/>
              </a:ext>
            </a:extLst>
          </p:cNvPr>
          <p:cNvSpPr txBox="1"/>
          <p:nvPr/>
        </p:nvSpPr>
        <p:spPr>
          <a:xfrm>
            <a:off x="4904753" y="4959530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900" dirty="0"/>
              <a:t>Unit 2</a:t>
            </a:r>
            <a:endParaRPr lang="en-US" sz="9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9B4F96E-D1F0-D1F1-D374-95B176F4E62F}"/>
              </a:ext>
            </a:extLst>
          </p:cNvPr>
          <p:cNvSpPr txBox="1"/>
          <p:nvPr/>
        </p:nvSpPr>
        <p:spPr>
          <a:xfrm>
            <a:off x="3791744" y="4945961"/>
            <a:ext cx="48603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900" dirty="0"/>
              <a:t>Unit 1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209009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oter Placeholder 4">
            <a:extLst>
              <a:ext uri="{FF2B5EF4-FFF2-40B4-BE49-F238E27FC236}">
                <a16:creationId xmlns:a16="http://schemas.microsoft.com/office/drawing/2014/main" id="{DC0CC57E-AD59-03B2-B107-3ED03E95B8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38400" y="5924550"/>
            <a:ext cx="28956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  <a:p>
            <a:pPr>
              <a:spcBef>
                <a:spcPct val="0"/>
              </a:spcBef>
              <a:buFontTx/>
              <a:buNone/>
            </a:pPr>
            <a:endParaRPr lang="nn-NO" altLang="nb-NO" sz="1400"/>
          </a:p>
        </p:txBody>
      </p:sp>
      <p:pic>
        <p:nvPicPr>
          <p:cNvPr id="71683" name="Picture 2">
            <a:extLst>
              <a:ext uri="{FF2B5EF4-FFF2-40B4-BE49-F238E27FC236}">
                <a16:creationId xmlns:a16="http://schemas.microsoft.com/office/drawing/2014/main" id="{9E6B8318-9DA7-7898-1B2E-EB768E653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6" y="368301"/>
            <a:ext cx="3800475" cy="599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 Box 5">
            <a:extLst>
              <a:ext uri="{FF2B5EF4-FFF2-40B4-BE49-F238E27FC236}">
                <a16:creationId xmlns:a16="http://schemas.microsoft.com/office/drawing/2014/main" id="{DB813438-AEBF-4BC2-9D65-ACF34FEC66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088" y="1700214"/>
            <a:ext cx="2952750" cy="1365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nb-NO" sz="1800"/>
          </a:p>
        </p:txBody>
      </p:sp>
      <p:sp>
        <p:nvSpPr>
          <p:cNvPr id="21" name="Text Box 5">
            <a:extLst>
              <a:ext uri="{FF2B5EF4-FFF2-40B4-BE49-F238E27FC236}">
                <a16:creationId xmlns:a16="http://schemas.microsoft.com/office/drawing/2014/main" id="{409A9EB5-43E0-880E-C2D8-B4F23F363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11450" y="3141664"/>
            <a:ext cx="2952750" cy="134937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nb-NO" sz="1800"/>
          </a:p>
        </p:txBody>
      </p:sp>
      <p:sp>
        <p:nvSpPr>
          <p:cNvPr id="22" name="Text Box 5">
            <a:extLst>
              <a:ext uri="{FF2B5EF4-FFF2-40B4-BE49-F238E27FC236}">
                <a16:creationId xmlns:a16="http://schemas.microsoft.com/office/drawing/2014/main" id="{9F841D88-A3E5-99A4-E8AF-4719E9E4B4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51088" y="4581525"/>
            <a:ext cx="2952750" cy="13493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nb-NO" sz="1800"/>
          </a:p>
        </p:txBody>
      </p:sp>
      <p:sp>
        <p:nvSpPr>
          <p:cNvPr id="23" name="Text Box 5">
            <a:extLst>
              <a:ext uri="{FF2B5EF4-FFF2-40B4-BE49-F238E27FC236}">
                <a16:creationId xmlns:a16="http://schemas.microsoft.com/office/drawing/2014/main" id="{86FAF9AD-5B4E-87CB-31B4-30CFA8AB4E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8" y="6056314"/>
            <a:ext cx="2952750" cy="18097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nb-NO" sz="1800"/>
          </a:p>
        </p:txBody>
      </p:sp>
      <p:sp>
        <p:nvSpPr>
          <p:cNvPr id="71688" name="TextBox 1">
            <a:extLst>
              <a:ext uri="{FF2B5EF4-FFF2-40B4-BE49-F238E27FC236}">
                <a16:creationId xmlns:a16="http://schemas.microsoft.com/office/drawing/2014/main" id="{A73EBD17-9FBD-A515-4F82-5366281440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9288" y="63500"/>
            <a:ext cx="6545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QUIZ.  Are these structures workable (consistent)? Yes or No?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D2AF967-E004-D98F-E25D-5792F15A6D2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25739" y="557214"/>
            <a:ext cx="503237" cy="261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C9CEDB-AF00-5510-F45F-AAA54C3DBD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59089" y="2019300"/>
            <a:ext cx="504825" cy="2619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484B455-19C6-6791-838D-E16EC2865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701" y="3438525"/>
            <a:ext cx="504825" cy="26193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B9C607-C7E4-1C5B-7875-4034883475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6701" y="4929189"/>
            <a:ext cx="504825" cy="261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71693" name="TextBox 2">
            <a:extLst>
              <a:ext uri="{FF2B5EF4-FFF2-40B4-BE49-F238E27FC236}">
                <a16:creationId xmlns:a16="http://schemas.microsoft.com/office/drawing/2014/main" id="{308E29B4-26D2-B228-54B7-CE13FA568F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10625" y="188914"/>
            <a:ext cx="1225550" cy="523875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700"/>
              <a:t>Hint: What happens to the mass holdup inside the red box? Is it self-regulated?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1" grpId="0" animBg="1"/>
      <p:bldP spid="22" grpId="0" animBg="1"/>
      <p:bldP spid="23" grpId="0" animBg="1"/>
      <p:bldP spid="2" grpId="0" animBg="1"/>
      <p:bldP spid="10" grpId="0" animBg="1"/>
      <p:bldP spid="14" grpId="0" animBg="1"/>
      <p:bldP spid="15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Title 1">
            <a:extLst>
              <a:ext uri="{FF2B5EF4-FFF2-40B4-BE49-F238E27FC236}">
                <a16:creationId xmlns:a16="http://schemas.microsoft.com/office/drawing/2014/main" id="{12E37E85-6FFE-4F4E-8185-07165FF193BF}"/>
              </a:ext>
            </a:extLst>
          </p:cNvPr>
          <p:cNvSpPr txBox="1">
            <a:spLocks/>
          </p:cNvSpPr>
          <p:nvPr/>
        </p:nvSpPr>
        <p:spPr bwMode="auto">
          <a:xfrm>
            <a:off x="1903413" y="127000"/>
            <a:ext cx="85280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3600"/>
              <a:t>Quiz 2. Gas-liquid separator.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3600"/>
              <a:t>Where is TPM? Consistent (One is not)?</a:t>
            </a:r>
          </a:p>
        </p:txBody>
      </p:sp>
      <p:pic>
        <p:nvPicPr>
          <p:cNvPr id="72707" name="Picture 3">
            <a:extLst>
              <a:ext uri="{FF2B5EF4-FFF2-40B4-BE49-F238E27FC236}">
                <a16:creationId xmlns:a16="http://schemas.microsoft.com/office/drawing/2014/main" id="{A6D49E69-A78E-837B-A107-52BA8EACCC49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73825" y="1628776"/>
            <a:ext cx="4256088" cy="2244725"/>
          </a:xfrm>
          <a:extLs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>
            <a:extLst>
              <a:ext uri="{FF2B5EF4-FFF2-40B4-BE49-F238E27FC236}">
                <a16:creationId xmlns:a16="http://schemas.microsoft.com/office/drawing/2014/main" id="{69271596-E998-4590-AD07-0B7CE46299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8925" y="4241801"/>
            <a:ext cx="4560888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 Box 5">
            <a:extLst>
              <a:ext uri="{FF2B5EF4-FFF2-40B4-BE49-F238E27FC236}">
                <a16:creationId xmlns:a16="http://schemas.microsoft.com/office/drawing/2014/main" id="{808E1C17-6C4E-DD94-1645-574D8C9DFC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848226" y="5949950"/>
            <a:ext cx="1319213" cy="50323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endParaRPr lang="en-US" altLang="nb-NO" sz="18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83A24E-A7D3-943C-897D-511C374AC3CB}"/>
              </a:ext>
            </a:extLst>
          </p:cNvPr>
          <p:cNvSpPr/>
          <p:nvPr/>
        </p:nvSpPr>
        <p:spPr>
          <a:xfrm>
            <a:off x="13390563" y="2228850"/>
            <a:ext cx="55245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0C3E81E-F88F-8BAA-EA14-9555339E2F3A}"/>
              </a:ext>
            </a:extLst>
          </p:cNvPr>
          <p:cNvSpPr/>
          <p:nvPr/>
        </p:nvSpPr>
        <p:spPr>
          <a:xfrm>
            <a:off x="2495550" y="5013325"/>
            <a:ext cx="554038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D7AEA59-69B9-ABA2-ACD1-96102F6656B0}"/>
              </a:ext>
            </a:extLst>
          </p:cNvPr>
          <p:cNvSpPr/>
          <p:nvPr/>
        </p:nvSpPr>
        <p:spPr>
          <a:xfrm>
            <a:off x="4800600" y="4365625"/>
            <a:ext cx="554038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grpSp>
        <p:nvGrpSpPr>
          <p:cNvPr id="72713" name="Group 3">
            <a:extLst>
              <a:ext uri="{FF2B5EF4-FFF2-40B4-BE49-F238E27FC236}">
                <a16:creationId xmlns:a16="http://schemas.microsoft.com/office/drawing/2014/main" id="{BE4997E8-981F-64EE-8AD1-AA10E6E6A9AA}"/>
              </a:ext>
            </a:extLst>
          </p:cNvPr>
          <p:cNvGrpSpPr>
            <a:grpSpLocks/>
          </p:cNvGrpSpPr>
          <p:nvPr/>
        </p:nvGrpSpPr>
        <p:grpSpPr bwMode="auto">
          <a:xfrm>
            <a:off x="1487488" y="1612901"/>
            <a:ext cx="4248151" cy="2232025"/>
            <a:chOff x="4891088" y="1341438"/>
            <a:chExt cx="4248150" cy="2232025"/>
          </a:xfrm>
        </p:grpSpPr>
        <p:pic>
          <p:nvPicPr>
            <p:cNvPr id="72731" name="Picture 2">
              <a:extLst>
                <a:ext uri="{FF2B5EF4-FFF2-40B4-BE49-F238E27FC236}">
                  <a16:creationId xmlns:a16="http://schemas.microsoft.com/office/drawing/2014/main" id="{3A040630-C650-EBBD-F056-9A94663D33A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91088" y="1341438"/>
              <a:ext cx="4248150" cy="22320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2225" algn="ctr">
                  <a:solidFill>
                    <a:schemeClr val="accent2"/>
                  </a:solidFill>
                  <a:prstDash val="dash"/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2732" name="Picture 2">
              <a:extLst>
                <a:ext uri="{FF2B5EF4-FFF2-40B4-BE49-F238E27FC236}">
                  <a16:creationId xmlns:a16="http://schemas.microsoft.com/office/drawing/2014/main" id="{33343C10-CF4C-A755-8898-E4E49FAC259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35600" y="2060575"/>
              <a:ext cx="506413" cy="708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2714" name="Picture 5">
            <a:extLst>
              <a:ext uri="{FF2B5EF4-FFF2-40B4-BE49-F238E27FC236}">
                <a16:creationId xmlns:a16="http://schemas.microsoft.com/office/drawing/2014/main" id="{06A454D3-5A9B-F8F4-1E6E-776E8E7F8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3825" y="4076700"/>
            <a:ext cx="4230688" cy="248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2225" algn="ctr">
                <a:solidFill>
                  <a:schemeClr val="accent2"/>
                </a:solidFill>
                <a:prstDash val="dash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2715" name="Picture 3">
            <a:extLst>
              <a:ext uri="{FF2B5EF4-FFF2-40B4-BE49-F238E27FC236}">
                <a16:creationId xmlns:a16="http://schemas.microsoft.com/office/drawing/2014/main" id="{65AA388D-62A0-BBF3-3F04-2F0D0199F2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6476" y="5476875"/>
            <a:ext cx="493713" cy="1017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1CB1858F-CF5A-3556-72D5-693BBB2214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49476" y="2109789"/>
            <a:ext cx="504825" cy="261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245060-AEF4-0E13-6AD5-F4EE1A40CF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688389" y="5300664"/>
            <a:ext cx="503237" cy="261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1A3140C-EE67-A77E-878E-8D835CCCBD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35189" y="4710114"/>
            <a:ext cx="504825" cy="261937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8BA3A1D-6808-EE3F-1734-4390187DA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1373188"/>
            <a:ext cx="712788" cy="415498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 dirty="0"/>
              <a:t>TPM</a:t>
            </a:r>
            <a:r>
              <a:rPr lang="nb-NO" altLang="nb-NO" sz="700" dirty="0"/>
              <a:t>: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500" dirty="0"/>
              <a:t>control exit </a:t>
            </a:r>
            <a:r>
              <a:rPr lang="nb-NO" altLang="nb-NO" sz="500" dirty="0" err="1"/>
              <a:t>pessure</a:t>
            </a:r>
            <a:endParaRPr lang="nb-NO" altLang="nb-NO" sz="500" dirty="0"/>
          </a:p>
        </p:txBody>
      </p:sp>
      <p:sp>
        <p:nvSpPr>
          <p:cNvPr id="72720" name="TextBox 2">
            <a:extLst>
              <a:ext uri="{FF2B5EF4-FFF2-40B4-BE49-F238E27FC236}">
                <a16:creationId xmlns:a16="http://schemas.microsoft.com/office/drawing/2014/main" id="{B3CEDE4B-3366-81BD-E8AA-38F0B325C9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7488" y="6429376"/>
            <a:ext cx="25574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800"/>
              <a:t>Case (a): Given feedrate. Could alternatively set p</a:t>
            </a:r>
            <a:r>
              <a:rPr lang="nb-NO" altLang="nb-NO" sz="800" baseline="-25000"/>
              <a:t>0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800"/>
              <a:t>Cases (b) and (c): Gas production limiting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800"/>
              <a:t>Case (d): Liquid production limiting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0CA8F4C-E9FF-4290-84BC-00D19515DC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4814" y="4090988"/>
            <a:ext cx="504825" cy="260350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100"/>
              <a:t>TPM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EFB3BED-43BD-026B-7F3E-39F18919E5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7851" y="4122738"/>
            <a:ext cx="22002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/>
              <a:t>Doesn’t follow radiation rule +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200"/>
              <a:t>Cannot have two TPMs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8AAD25B-9140-1CE2-5F04-AF42CC4267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16401" y="6383338"/>
            <a:ext cx="6632575" cy="46196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200" b="1"/>
              <a:t>Rule: </a:t>
            </a:r>
            <a:r>
              <a:rPr lang="nb-NO" altLang="nb-NO" sz="1200"/>
              <a:t>Setting in-pressure p</a:t>
            </a:r>
            <a:r>
              <a:rPr lang="nb-NO" altLang="nb-NO" sz="1200" baseline="-25000"/>
              <a:t>0</a:t>
            </a:r>
            <a:r>
              <a:rPr lang="nb-NO" altLang="nb-NO" sz="1200"/>
              <a:t> sets inflow = TPM at inlet or inlet direction (no cases above)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nb-NO" altLang="nb-NO" sz="1200"/>
              <a:t>Setting out-pressure p</a:t>
            </a:r>
            <a:r>
              <a:rPr lang="nb-NO" altLang="nb-NO" sz="1200" baseline="-25000"/>
              <a:t>G</a:t>
            </a:r>
            <a:r>
              <a:rPr lang="nb-NO" altLang="nb-NO" sz="1200"/>
              <a:t> sets outflow = TPM at outlet or outlket direction (offdiagonal two cases)</a:t>
            </a:r>
          </a:p>
        </p:txBody>
      </p:sp>
      <p:sp>
        <p:nvSpPr>
          <p:cNvPr id="72724" name="TextBox 4">
            <a:extLst>
              <a:ext uri="{FF2B5EF4-FFF2-40B4-BE49-F238E27FC236}">
                <a16:creationId xmlns:a16="http://schemas.microsoft.com/office/drawing/2014/main" id="{02020014-66E0-E026-4B41-56FC7E567F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27351" y="3644900"/>
            <a:ext cx="4667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(a)</a:t>
            </a:r>
          </a:p>
        </p:txBody>
      </p:sp>
      <p:sp>
        <p:nvSpPr>
          <p:cNvPr id="72725" name="TextBox 23">
            <a:extLst>
              <a:ext uri="{FF2B5EF4-FFF2-40B4-BE49-F238E27FC236}">
                <a16:creationId xmlns:a16="http://schemas.microsoft.com/office/drawing/2014/main" id="{59C68A6A-4239-3B06-618F-F7E037B7AE7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70789" y="6059489"/>
            <a:ext cx="4667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(d)</a:t>
            </a:r>
          </a:p>
        </p:txBody>
      </p:sp>
      <p:sp>
        <p:nvSpPr>
          <p:cNvPr id="72726" name="TextBox 24">
            <a:extLst>
              <a:ext uri="{FF2B5EF4-FFF2-40B4-BE49-F238E27FC236}">
                <a16:creationId xmlns:a16="http://schemas.microsoft.com/office/drawing/2014/main" id="{61A8976C-6C3C-FB11-ADCD-E53B923D90A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040689" y="3679825"/>
            <a:ext cx="4667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(b)</a:t>
            </a:r>
          </a:p>
        </p:txBody>
      </p:sp>
      <p:sp>
        <p:nvSpPr>
          <p:cNvPr id="72727" name="TextBox 25">
            <a:extLst>
              <a:ext uri="{FF2B5EF4-FFF2-40B4-BE49-F238E27FC236}">
                <a16:creationId xmlns:a16="http://schemas.microsoft.com/office/drawing/2014/main" id="{C5C14FC6-6F89-732E-8331-A50ABB5205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9526" y="6089650"/>
            <a:ext cx="4540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 dirty="0"/>
              <a:t>(c)</a:t>
            </a:r>
          </a:p>
        </p:txBody>
      </p:sp>
      <p:sp>
        <p:nvSpPr>
          <p:cNvPr id="72728" name="Rectangle 6">
            <a:extLst>
              <a:ext uri="{FF2B5EF4-FFF2-40B4-BE49-F238E27FC236}">
                <a16:creationId xmlns:a16="http://schemas.microsoft.com/office/drawing/2014/main" id="{E11A7F9D-155A-95D0-CEDE-1A46AF8612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67889" y="1633538"/>
            <a:ext cx="504825" cy="2540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878AC2-5768-C6CB-941B-54A1083D2881}"/>
              </a:ext>
            </a:extLst>
          </p:cNvPr>
          <p:cNvCxnSpPr/>
          <p:nvPr/>
        </p:nvCxnSpPr>
        <p:spPr bwMode="auto">
          <a:xfrm>
            <a:off x="1558925" y="4509120"/>
            <a:ext cx="3241675" cy="165618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805C4DD0-302E-B9E8-8731-5CF1EE7CB23A}"/>
              </a:ext>
            </a:extLst>
          </p:cNvPr>
          <p:cNvCxnSpPr>
            <a:endCxn id="14" idx="2"/>
          </p:cNvCxnSpPr>
          <p:nvPr/>
        </p:nvCxnSpPr>
        <p:spPr bwMode="auto">
          <a:xfrm flipV="1">
            <a:off x="1631504" y="4652963"/>
            <a:ext cx="3446115" cy="122430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8" grpId="0" animBg="1"/>
      <p:bldP spid="19" grpId="0" animBg="1"/>
      <p:bldP spid="22" grpId="0" animBg="1"/>
      <p:bldP spid="23" grpId="0" animBg="1"/>
      <p:bldP spid="2" grpId="0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>
            <a:extLst>
              <a:ext uri="{FF2B5EF4-FFF2-40B4-BE49-F238E27FC236}">
                <a16:creationId xmlns:a16="http://schemas.microsoft.com/office/drawing/2014/main" id="{00B993F6-3439-C677-9ED0-5113941733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-252413"/>
            <a:ext cx="8229600" cy="1143001"/>
          </a:xfrm>
        </p:spPr>
        <p:txBody>
          <a:bodyPr/>
          <a:lstStyle/>
          <a:p>
            <a:pPr eaLnBrk="1" hangingPunct="1"/>
            <a:r>
              <a:rPr lang="nb-NO" altLang="nb-NO"/>
              <a:t>Why control?</a:t>
            </a:r>
          </a:p>
        </p:txBody>
      </p:sp>
      <p:sp>
        <p:nvSpPr>
          <p:cNvPr id="11267" name="Rectangle 3">
            <a:extLst>
              <a:ext uri="{FF2B5EF4-FFF2-40B4-BE49-F238E27FC236}">
                <a16:creationId xmlns:a16="http://schemas.microsoft.com/office/drawing/2014/main" id="{2DBF8F77-685B-74AB-3BF8-1F78AA40437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657350" y="1073151"/>
            <a:ext cx="8229600" cy="4525963"/>
          </a:xfrm>
        </p:spPr>
        <p:txBody>
          <a:bodyPr/>
          <a:lstStyle/>
          <a:p>
            <a:pPr eaLnBrk="1" hangingPunct="1"/>
            <a:r>
              <a:rPr lang="nb-NO" altLang="nb-NO" sz="2400"/>
              <a:t>Until now: </a:t>
            </a:r>
            <a:r>
              <a:rPr lang="nb-NO" altLang="nb-NO" sz="2400" i="1"/>
              <a:t>Design</a:t>
            </a:r>
            <a:r>
              <a:rPr lang="nb-NO" altLang="nb-NO" sz="2400"/>
              <a:t> of process. Assume steady-state</a:t>
            </a:r>
          </a:p>
          <a:p>
            <a:pPr eaLnBrk="1" hangingPunct="1"/>
            <a:r>
              <a:rPr lang="nb-NO" altLang="nb-NO" sz="2400"/>
              <a:t>Now: </a:t>
            </a:r>
            <a:r>
              <a:rPr lang="nb-NO" altLang="nb-NO" sz="2400" i="1"/>
              <a:t>Operation</a:t>
            </a:r>
          </a:p>
        </p:txBody>
      </p:sp>
      <p:sp>
        <p:nvSpPr>
          <p:cNvPr id="11268" name="Line 4">
            <a:extLst>
              <a:ext uri="{FF2B5EF4-FFF2-40B4-BE49-F238E27FC236}">
                <a16:creationId xmlns:a16="http://schemas.microsoft.com/office/drawing/2014/main" id="{895D43DD-12CB-F7E2-F35E-8B138431CFB9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6388" y="3406775"/>
            <a:ext cx="25193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69" name="Line 5">
            <a:extLst>
              <a:ext uri="{FF2B5EF4-FFF2-40B4-BE49-F238E27FC236}">
                <a16:creationId xmlns:a16="http://schemas.microsoft.com/office/drawing/2014/main" id="{8A99C1A1-BEAC-E405-018A-D94EEFC454D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6388" y="2109789"/>
            <a:ext cx="0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0" name="Line 6">
            <a:extLst>
              <a:ext uri="{FF2B5EF4-FFF2-40B4-BE49-F238E27FC236}">
                <a16:creationId xmlns:a16="http://schemas.microsoft.com/office/drawing/2014/main" id="{72C049FE-02EC-FAAE-B611-0A9C8F67F7F1}"/>
              </a:ext>
            </a:extLst>
          </p:cNvPr>
          <p:cNvSpPr>
            <a:spLocks noChangeShapeType="1"/>
          </p:cNvSpPr>
          <p:nvPr/>
        </p:nvSpPr>
        <p:spPr bwMode="auto">
          <a:xfrm>
            <a:off x="4116389" y="2397125"/>
            <a:ext cx="2592387" cy="0"/>
          </a:xfrm>
          <a:prstGeom prst="line">
            <a:avLst/>
          </a:prstGeom>
          <a:noFill/>
          <a:ln w="222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1" name="Freeform 7">
            <a:extLst>
              <a:ext uri="{FF2B5EF4-FFF2-40B4-BE49-F238E27FC236}">
                <a16:creationId xmlns:a16="http://schemas.microsoft.com/office/drawing/2014/main" id="{FBBCE8EF-55E0-99D3-B145-26FBDC7B21B2}"/>
              </a:ext>
            </a:extLst>
          </p:cNvPr>
          <p:cNvSpPr>
            <a:spLocks/>
          </p:cNvSpPr>
          <p:nvPr/>
        </p:nvSpPr>
        <p:spPr bwMode="auto">
          <a:xfrm>
            <a:off x="4191000" y="2098675"/>
            <a:ext cx="2482850" cy="533400"/>
          </a:xfrm>
          <a:custGeom>
            <a:avLst/>
            <a:gdLst>
              <a:gd name="T0" fmla="*/ 0 w 1564"/>
              <a:gd name="T1" fmla="*/ 2147483646 h 336"/>
              <a:gd name="T2" fmla="*/ 2147483646 w 1564"/>
              <a:gd name="T3" fmla="*/ 2147483646 h 336"/>
              <a:gd name="T4" fmla="*/ 2147483646 w 1564"/>
              <a:gd name="T5" fmla="*/ 2147483646 h 336"/>
              <a:gd name="T6" fmla="*/ 2147483646 w 1564"/>
              <a:gd name="T7" fmla="*/ 2147483646 h 336"/>
              <a:gd name="T8" fmla="*/ 2147483646 w 1564"/>
              <a:gd name="T9" fmla="*/ 2147483646 h 336"/>
              <a:gd name="T10" fmla="*/ 2147483646 w 1564"/>
              <a:gd name="T11" fmla="*/ 2147483646 h 336"/>
              <a:gd name="T12" fmla="*/ 2147483646 w 1564"/>
              <a:gd name="T13" fmla="*/ 2147483646 h 336"/>
              <a:gd name="T14" fmla="*/ 2147483646 w 1564"/>
              <a:gd name="T15" fmla="*/ 2147483646 h 336"/>
              <a:gd name="T16" fmla="*/ 2147483646 w 1564"/>
              <a:gd name="T17" fmla="*/ 2147483646 h 336"/>
              <a:gd name="T18" fmla="*/ 2147483646 w 1564"/>
              <a:gd name="T19" fmla="*/ 2147483646 h 336"/>
              <a:gd name="T20" fmla="*/ 2147483646 w 1564"/>
              <a:gd name="T21" fmla="*/ 2147483646 h 336"/>
              <a:gd name="T22" fmla="*/ 2147483646 w 1564"/>
              <a:gd name="T23" fmla="*/ 2147483646 h 336"/>
              <a:gd name="T24" fmla="*/ 2147483646 w 1564"/>
              <a:gd name="T25" fmla="*/ 2147483646 h 336"/>
              <a:gd name="T26" fmla="*/ 2147483646 w 1564"/>
              <a:gd name="T27" fmla="*/ 2147483646 h 336"/>
              <a:gd name="T28" fmla="*/ 2147483646 w 1564"/>
              <a:gd name="T29" fmla="*/ 2147483646 h 336"/>
              <a:gd name="T30" fmla="*/ 2147483646 w 1564"/>
              <a:gd name="T31" fmla="*/ 2147483646 h 336"/>
              <a:gd name="T32" fmla="*/ 2147483646 w 1564"/>
              <a:gd name="T33" fmla="*/ 2147483646 h 336"/>
              <a:gd name="T34" fmla="*/ 2147483646 w 1564"/>
              <a:gd name="T35" fmla="*/ 2147483646 h 336"/>
              <a:gd name="T36" fmla="*/ 2147483646 w 1564"/>
              <a:gd name="T37" fmla="*/ 2147483646 h 336"/>
              <a:gd name="T38" fmla="*/ 2147483646 w 1564"/>
              <a:gd name="T39" fmla="*/ 2147483646 h 336"/>
              <a:gd name="T40" fmla="*/ 2147483646 w 1564"/>
              <a:gd name="T41" fmla="*/ 2147483646 h 336"/>
              <a:gd name="T42" fmla="*/ 2147483646 w 1564"/>
              <a:gd name="T43" fmla="*/ 2147483646 h 336"/>
              <a:gd name="T44" fmla="*/ 2147483646 w 1564"/>
              <a:gd name="T45" fmla="*/ 2147483646 h 336"/>
              <a:gd name="T46" fmla="*/ 2147483646 w 1564"/>
              <a:gd name="T47" fmla="*/ 2147483646 h 336"/>
              <a:gd name="T48" fmla="*/ 2147483646 w 1564"/>
              <a:gd name="T49" fmla="*/ 2147483646 h 336"/>
              <a:gd name="T50" fmla="*/ 2147483646 w 1564"/>
              <a:gd name="T51" fmla="*/ 2147483646 h 336"/>
              <a:gd name="T52" fmla="*/ 2147483646 w 1564"/>
              <a:gd name="T53" fmla="*/ 2147483646 h 336"/>
              <a:gd name="T54" fmla="*/ 2147483646 w 1564"/>
              <a:gd name="T55" fmla="*/ 2147483646 h 336"/>
              <a:gd name="T56" fmla="*/ 2147483646 w 1564"/>
              <a:gd name="T57" fmla="*/ 2147483646 h 336"/>
              <a:gd name="T58" fmla="*/ 2147483646 w 1564"/>
              <a:gd name="T59" fmla="*/ 2147483646 h 336"/>
              <a:gd name="T60" fmla="*/ 2147483646 w 1564"/>
              <a:gd name="T61" fmla="*/ 2147483646 h 336"/>
              <a:gd name="T62" fmla="*/ 2147483646 w 1564"/>
              <a:gd name="T63" fmla="*/ 2147483646 h 336"/>
              <a:gd name="T64" fmla="*/ 2147483646 w 1564"/>
              <a:gd name="T65" fmla="*/ 2147483646 h 336"/>
              <a:gd name="T66" fmla="*/ 2147483646 w 1564"/>
              <a:gd name="T67" fmla="*/ 2147483646 h 336"/>
              <a:gd name="T68" fmla="*/ 2147483646 w 1564"/>
              <a:gd name="T69" fmla="*/ 2147483646 h 336"/>
              <a:gd name="T70" fmla="*/ 2147483646 w 1564"/>
              <a:gd name="T71" fmla="*/ 2147483646 h 336"/>
              <a:gd name="T72" fmla="*/ 2147483646 w 1564"/>
              <a:gd name="T73" fmla="*/ 2147483646 h 336"/>
              <a:gd name="T74" fmla="*/ 2147483646 w 1564"/>
              <a:gd name="T75" fmla="*/ 2147483646 h 336"/>
              <a:gd name="T76" fmla="*/ 2147483646 w 1564"/>
              <a:gd name="T77" fmla="*/ 2147483646 h 336"/>
              <a:gd name="T78" fmla="*/ 2147483646 w 1564"/>
              <a:gd name="T79" fmla="*/ 2147483646 h 336"/>
              <a:gd name="T80" fmla="*/ 2147483646 w 1564"/>
              <a:gd name="T81" fmla="*/ 2147483646 h 3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1564" h="336">
                <a:moveTo>
                  <a:pt x="0" y="144"/>
                </a:moveTo>
                <a:cubicBezTo>
                  <a:pt x="0" y="140"/>
                  <a:pt x="1" y="73"/>
                  <a:pt x="23" y="66"/>
                </a:cubicBezTo>
                <a:cubicBezTo>
                  <a:pt x="27" y="65"/>
                  <a:pt x="71" y="80"/>
                  <a:pt x="78" y="82"/>
                </a:cubicBezTo>
                <a:cubicBezTo>
                  <a:pt x="96" y="79"/>
                  <a:pt x="115" y="81"/>
                  <a:pt x="132" y="74"/>
                </a:cubicBezTo>
                <a:cubicBezTo>
                  <a:pt x="142" y="70"/>
                  <a:pt x="146" y="57"/>
                  <a:pt x="155" y="51"/>
                </a:cubicBezTo>
                <a:cubicBezTo>
                  <a:pt x="162" y="46"/>
                  <a:pt x="171" y="46"/>
                  <a:pt x="179" y="43"/>
                </a:cubicBezTo>
                <a:cubicBezTo>
                  <a:pt x="193" y="148"/>
                  <a:pt x="163" y="59"/>
                  <a:pt x="264" y="105"/>
                </a:cubicBezTo>
                <a:cubicBezTo>
                  <a:pt x="274" y="109"/>
                  <a:pt x="262" y="131"/>
                  <a:pt x="272" y="136"/>
                </a:cubicBezTo>
                <a:cubicBezTo>
                  <a:pt x="293" y="147"/>
                  <a:pt x="319" y="141"/>
                  <a:pt x="342" y="144"/>
                </a:cubicBezTo>
                <a:cubicBezTo>
                  <a:pt x="347" y="160"/>
                  <a:pt x="353" y="175"/>
                  <a:pt x="358" y="191"/>
                </a:cubicBezTo>
                <a:cubicBezTo>
                  <a:pt x="366" y="213"/>
                  <a:pt x="355" y="240"/>
                  <a:pt x="366" y="261"/>
                </a:cubicBezTo>
                <a:cubicBezTo>
                  <a:pt x="371" y="271"/>
                  <a:pt x="387" y="266"/>
                  <a:pt x="397" y="269"/>
                </a:cubicBezTo>
                <a:cubicBezTo>
                  <a:pt x="413" y="321"/>
                  <a:pt x="439" y="289"/>
                  <a:pt x="459" y="261"/>
                </a:cubicBezTo>
                <a:cubicBezTo>
                  <a:pt x="467" y="129"/>
                  <a:pt x="434" y="145"/>
                  <a:pt x="513" y="121"/>
                </a:cubicBezTo>
                <a:cubicBezTo>
                  <a:pt x="534" y="123"/>
                  <a:pt x="555" y="130"/>
                  <a:pt x="576" y="128"/>
                </a:cubicBezTo>
                <a:cubicBezTo>
                  <a:pt x="597" y="126"/>
                  <a:pt x="621" y="86"/>
                  <a:pt x="638" y="74"/>
                </a:cubicBezTo>
                <a:cubicBezTo>
                  <a:pt x="646" y="77"/>
                  <a:pt x="659" y="74"/>
                  <a:pt x="661" y="82"/>
                </a:cubicBezTo>
                <a:cubicBezTo>
                  <a:pt x="670" y="112"/>
                  <a:pt x="648" y="152"/>
                  <a:pt x="669" y="175"/>
                </a:cubicBezTo>
                <a:cubicBezTo>
                  <a:pt x="685" y="192"/>
                  <a:pt x="716" y="170"/>
                  <a:pt x="739" y="167"/>
                </a:cubicBezTo>
                <a:cubicBezTo>
                  <a:pt x="745" y="128"/>
                  <a:pt x="739" y="87"/>
                  <a:pt x="755" y="51"/>
                </a:cubicBezTo>
                <a:cubicBezTo>
                  <a:pt x="757" y="47"/>
                  <a:pt x="827" y="32"/>
                  <a:pt x="840" y="27"/>
                </a:cubicBezTo>
                <a:cubicBezTo>
                  <a:pt x="843" y="19"/>
                  <a:pt x="841" y="8"/>
                  <a:pt x="848" y="4"/>
                </a:cubicBezTo>
                <a:cubicBezTo>
                  <a:pt x="855" y="0"/>
                  <a:pt x="869" y="4"/>
                  <a:pt x="871" y="12"/>
                </a:cubicBezTo>
                <a:cubicBezTo>
                  <a:pt x="880" y="47"/>
                  <a:pt x="870" y="86"/>
                  <a:pt x="879" y="121"/>
                </a:cubicBezTo>
                <a:cubicBezTo>
                  <a:pt x="884" y="141"/>
                  <a:pt x="907" y="150"/>
                  <a:pt x="918" y="167"/>
                </a:cubicBezTo>
                <a:cubicBezTo>
                  <a:pt x="921" y="178"/>
                  <a:pt x="922" y="189"/>
                  <a:pt x="926" y="199"/>
                </a:cubicBezTo>
                <a:cubicBezTo>
                  <a:pt x="930" y="208"/>
                  <a:pt x="939" y="213"/>
                  <a:pt x="942" y="222"/>
                </a:cubicBezTo>
                <a:cubicBezTo>
                  <a:pt x="947" y="234"/>
                  <a:pt x="943" y="249"/>
                  <a:pt x="949" y="261"/>
                </a:cubicBezTo>
                <a:cubicBezTo>
                  <a:pt x="961" y="285"/>
                  <a:pt x="1019" y="300"/>
                  <a:pt x="1019" y="300"/>
                </a:cubicBezTo>
                <a:cubicBezTo>
                  <a:pt x="1050" y="323"/>
                  <a:pt x="1060" y="336"/>
                  <a:pt x="1097" y="323"/>
                </a:cubicBezTo>
                <a:cubicBezTo>
                  <a:pt x="1100" y="315"/>
                  <a:pt x="1097" y="302"/>
                  <a:pt x="1105" y="300"/>
                </a:cubicBezTo>
                <a:cubicBezTo>
                  <a:pt x="1125" y="296"/>
                  <a:pt x="1146" y="306"/>
                  <a:pt x="1167" y="308"/>
                </a:cubicBezTo>
                <a:cubicBezTo>
                  <a:pt x="1193" y="311"/>
                  <a:pt x="1219" y="313"/>
                  <a:pt x="1245" y="315"/>
                </a:cubicBezTo>
                <a:cubicBezTo>
                  <a:pt x="1298" y="334"/>
                  <a:pt x="1269" y="272"/>
                  <a:pt x="1284" y="230"/>
                </a:cubicBezTo>
                <a:cubicBezTo>
                  <a:pt x="1288" y="220"/>
                  <a:pt x="1322" y="207"/>
                  <a:pt x="1331" y="206"/>
                </a:cubicBezTo>
                <a:cubicBezTo>
                  <a:pt x="1362" y="202"/>
                  <a:pt x="1393" y="201"/>
                  <a:pt x="1424" y="199"/>
                </a:cubicBezTo>
                <a:cubicBezTo>
                  <a:pt x="1429" y="191"/>
                  <a:pt x="1436" y="184"/>
                  <a:pt x="1440" y="175"/>
                </a:cubicBezTo>
                <a:cubicBezTo>
                  <a:pt x="1444" y="168"/>
                  <a:pt x="1441" y="158"/>
                  <a:pt x="1447" y="152"/>
                </a:cubicBezTo>
                <a:cubicBezTo>
                  <a:pt x="1460" y="139"/>
                  <a:pt x="1478" y="131"/>
                  <a:pt x="1494" y="121"/>
                </a:cubicBezTo>
                <a:cubicBezTo>
                  <a:pt x="1502" y="116"/>
                  <a:pt x="1518" y="105"/>
                  <a:pt x="1518" y="105"/>
                </a:cubicBezTo>
                <a:cubicBezTo>
                  <a:pt x="1526" y="79"/>
                  <a:pt x="1535" y="66"/>
                  <a:pt x="1564" y="66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272" name="Text Box 8">
            <a:extLst>
              <a:ext uri="{FF2B5EF4-FFF2-40B4-BE49-F238E27FC236}">
                <a16:creationId xmlns:a16="http://schemas.microsoft.com/office/drawing/2014/main" id="{802D359E-B594-E78C-A273-182466100E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16700" y="3138488"/>
            <a:ext cx="615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time</a:t>
            </a:r>
          </a:p>
        </p:txBody>
      </p:sp>
      <p:sp>
        <p:nvSpPr>
          <p:cNvPr id="11273" name="Text Box 9">
            <a:extLst>
              <a:ext uri="{FF2B5EF4-FFF2-40B4-BE49-F238E27FC236}">
                <a16:creationId xmlns:a16="http://schemas.microsoft.com/office/drawing/2014/main" id="{35F874CC-E595-D860-64AE-D5BD753E4F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08775" y="1893888"/>
            <a:ext cx="2432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66"/>
                </a:solidFill>
              </a:rPr>
              <a:t>Actual value(dynamic)</a:t>
            </a:r>
          </a:p>
        </p:txBody>
      </p:sp>
      <p:sp>
        <p:nvSpPr>
          <p:cNvPr id="11274" name="Text Box 10">
            <a:extLst>
              <a:ext uri="{FF2B5EF4-FFF2-40B4-BE49-F238E27FC236}">
                <a16:creationId xmlns:a16="http://schemas.microsoft.com/office/drawing/2014/main" id="{0E1CAB71-2E37-054D-F80B-4825EBB42A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88138" y="2201863"/>
            <a:ext cx="25082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Steady-state (average)</a:t>
            </a:r>
          </a:p>
        </p:txBody>
      </p:sp>
      <p:sp>
        <p:nvSpPr>
          <p:cNvPr id="11275" name="Text Box 11">
            <a:extLst>
              <a:ext uri="{FF2B5EF4-FFF2-40B4-BE49-F238E27FC236}">
                <a16:creationId xmlns:a16="http://schemas.microsoft.com/office/drawing/2014/main" id="{4CB48E3A-E57A-99B8-94BE-B9B3A8FA05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2289" y="3641725"/>
            <a:ext cx="8840787" cy="2338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In practice never steady-state: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1800"/>
              <a:t>  Feed changes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1800"/>
              <a:t>  Startup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1800"/>
              <a:t>  Operator changes  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1800"/>
              <a:t>  Failures</a:t>
            </a:r>
          </a:p>
          <a:p>
            <a:pPr lvl="1" eaLnBrk="1" hangingPunct="1">
              <a:spcBef>
                <a:spcPct val="0"/>
              </a:spcBef>
              <a:buFontTx/>
              <a:buChar char="•"/>
            </a:pPr>
            <a:r>
              <a:rPr lang="en-US" altLang="nb-NO" sz="1800"/>
              <a:t>  …..	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nb-NO" sz="2000"/>
              <a:t> </a:t>
            </a:r>
            <a:r>
              <a:rPr lang="en-US" altLang="nb-NO" sz="2000" b="1">
                <a:solidFill>
                  <a:srgbClr val="FF0000"/>
                </a:solidFill>
              </a:rPr>
              <a:t>Control is needed to counteract disturbances – remain at steady state</a:t>
            </a:r>
          </a:p>
          <a:p>
            <a:pPr eaLnBrk="1" hangingPunct="1">
              <a:spcBef>
                <a:spcPct val="0"/>
              </a:spcBef>
              <a:buFontTx/>
              <a:buChar char="-"/>
            </a:pPr>
            <a:r>
              <a:rPr lang="en-US" altLang="nb-NO" sz="1800"/>
              <a:t> 30% of investment costs are typically for instrumentation and control</a:t>
            </a:r>
          </a:p>
        </p:txBody>
      </p:sp>
      <p:sp>
        <p:nvSpPr>
          <p:cNvPr id="11276" name="AutoShape 12">
            <a:extLst>
              <a:ext uri="{FF2B5EF4-FFF2-40B4-BE49-F238E27FC236}">
                <a16:creationId xmlns:a16="http://schemas.microsoft.com/office/drawing/2014/main" id="{93767170-2937-9FB7-50DB-182D0605E033}"/>
              </a:ext>
            </a:extLst>
          </p:cNvPr>
          <p:cNvSpPr>
            <a:spLocks/>
          </p:cNvSpPr>
          <p:nvPr/>
        </p:nvSpPr>
        <p:spPr bwMode="auto">
          <a:xfrm>
            <a:off x="4332289" y="4003675"/>
            <a:ext cx="441325" cy="1346200"/>
          </a:xfrm>
          <a:prstGeom prst="rightBrace">
            <a:avLst>
              <a:gd name="adj1" fmla="val 2542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nb-NO" altLang="nb-NO" sz="1800"/>
          </a:p>
        </p:txBody>
      </p:sp>
      <p:sp>
        <p:nvSpPr>
          <p:cNvPr id="11277" name="Text Box 13">
            <a:extLst>
              <a:ext uri="{FF2B5EF4-FFF2-40B4-BE49-F238E27FC236}">
                <a16:creationId xmlns:a16="http://schemas.microsoft.com/office/drawing/2014/main" id="{1FAFDE7C-183B-F790-5EAB-448F70E049D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32375" y="4433888"/>
            <a:ext cx="21780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/>
              <a:t>“Disturbances” (d’s)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C10D90E4-2886-A5EE-A0EA-F9329EE9DB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578850" cy="1143000"/>
          </a:xfrm>
        </p:spPr>
        <p:txBody>
          <a:bodyPr/>
          <a:lstStyle/>
          <a:p>
            <a:pPr eaLnBrk="1" hangingPunct="1"/>
            <a:r>
              <a:rPr lang="en-US" altLang="nb-NO" sz="2400"/>
              <a:t>Dealing with disturbances.</a:t>
            </a:r>
            <a:br>
              <a:rPr lang="en-US" altLang="nb-NO" sz="4000"/>
            </a:br>
            <a:r>
              <a:rPr lang="en-US" altLang="nb-NO" sz="4000"/>
              <a:t>Three approaches:</a:t>
            </a:r>
          </a:p>
        </p:txBody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5F86FAE-CD63-E3BB-58FC-461F11BD641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524000" y="1600201"/>
            <a:ext cx="9251950" cy="4525963"/>
          </a:xfrm>
        </p:spPr>
        <p:txBody>
          <a:bodyPr/>
          <a:lstStyle/>
          <a:p>
            <a:pPr marL="400050" lvl="1" indent="0" eaLnBrk="1" hangingPunct="1">
              <a:lnSpc>
                <a:spcPct val="90000"/>
              </a:lnSpc>
              <a:buNone/>
              <a:defRPr/>
            </a:pPr>
            <a:r>
              <a:rPr lang="en-US" altLang="nb-NO" dirty="0"/>
              <a:t>1. Design process so it’s insensitive to disturbances</a:t>
            </a:r>
          </a:p>
          <a:p>
            <a:pPr marL="1879600" lvl="3" indent="-508000"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altLang="nb-NO" dirty="0"/>
              <a:t>Example: Use buffer tank to dampen (smoothen) disturbances</a:t>
            </a:r>
          </a:p>
          <a:p>
            <a:pPr marL="1879600" lvl="3" indent="-508000" eaLnBrk="1" hangingPunct="1">
              <a:lnSpc>
                <a:spcPct val="90000"/>
              </a:lnSpc>
              <a:buFontTx/>
              <a:buChar char="•"/>
              <a:defRPr/>
            </a:pPr>
            <a:endParaRPr lang="en-US" altLang="nb-NO" dirty="0"/>
          </a:p>
          <a:p>
            <a:pPr marL="1879600" lvl="3" indent="-508000" eaLnBrk="1" hangingPunct="1">
              <a:lnSpc>
                <a:spcPct val="90000"/>
              </a:lnSpc>
              <a:buFontTx/>
              <a:buChar char="•"/>
              <a:defRPr/>
            </a:pPr>
            <a:endParaRPr lang="en-US" altLang="nb-NO" dirty="0"/>
          </a:p>
          <a:p>
            <a:pPr marL="1879600" lvl="3" indent="-508000" eaLnBrk="1" hangingPunct="1">
              <a:lnSpc>
                <a:spcPct val="90000"/>
              </a:lnSpc>
              <a:buFontTx/>
              <a:buChar char="•"/>
              <a:defRPr/>
            </a:pPr>
            <a:endParaRPr lang="en-US" altLang="nb-NO" dirty="0"/>
          </a:p>
          <a:p>
            <a:pPr marL="1879600" lvl="3" indent="-508000" eaLnBrk="1" hangingPunct="1">
              <a:lnSpc>
                <a:spcPct val="90000"/>
              </a:lnSpc>
              <a:buNone/>
              <a:defRPr/>
            </a:pPr>
            <a:r>
              <a:rPr lang="en-US" altLang="nb-NO" dirty="0"/>
              <a:t> </a:t>
            </a:r>
          </a:p>
          <a:p>
            <a:pPr marL="457200" lvl="1" indent="0" eaLnBrk="1" hangingPunct="1">
              <a:lnSpc>
                <a:spcPct val="90000"/>
              </a:lnSpc>
              <a:buNone/>
              <a:defRPr/>
            </a:pPr>
            <a:r>
              <a:rPr lang="en-US" altLang="nb-NO" dirty="0"/>
              <a:t>2. Detect and remove the source of disturbances</a:t>
            </a:r>
          </a:p>
          <a:p>
            <a:pPr marL="1879600" lvl="3" indent="-508000"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altLang="nb-NO" dirty="0"/>
              <a:t>Sometimes called “</a:t>
            </a:r>
            <a:r>
              <a:rPr lang="en-US" altLang="nb-NO" dirty="0">
                <a:solidFill>
                  <a:srgbClr val="FF0000"/>
                </a:solidFill>
              </a:rPr>
              <a:t>statistical process control” (SPC)</a:t>
            </a:r>
          </a:p>
          <a:p>
            <a:pPr marL="2336800" lvl="4" indent="-508000"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altLang="nb-NO" sz="1600" dirty="0"/>
              <a:t>But it’s not control in our sense of the word</a:t>
            </a:r>
          </a:p>
          <a:p>
            <a:pPr marL="1879600" lvl="3" indent="-508000" eaLnBrk="1" hangingPunct="1">
              <a:lnSpc>
                <a:spcPct val="90000"/>
              </a:lnSpc>
              <a:buFontTx/>
              <a:buChar char="•"/>
              <a:defRPr/>
            </a:pPr>
            <a:r>
              <a:rPr lang="en-US" altLang="nb-NO" dirty="0"/>
              <a:t>Example: Detect and eliminate variations in feed (e.g., by using better quality raw material) </a:t>
            </a:r>
          </a:p>
          <a:p>
            <a:pPr marL="514350" lvl="1" indent="0" eaLnBrk="1" hangingPunct="1">
              <a:lnSpc>
                <a:spcPct val="90000"/>
              </a:lnSpc>
              <a:buNone/>
              <a:defRPr/>
            </a:pPr>
            <a:endParaRPr lang="en-US" altLang="nb-NO" dirty="0"/>
          </a:p>
          <a:p>
            <a:pPr marL="514350" lvl="1" indent="0" eaLnBrk="1" hangingPunct="1">
              <a:lnSpc>
                <a:spcPct val="90000"/>
              </a:lnSpc>
              <a:buNone/>
              <a:defRPr/>
            </a:pPr>
            <a:r>
              <a:rPr lang="en-US" altLang="nb-NO" dirty="0">
                <a:highlight>
                  <a:srgbClr val="FFFF00"/>
                </a:highlight>
              </a:rPr>
              <a:t>3. Counteract disturbances using MV </a:t>
            </a:r>
            <a:r>
              <a:rPr lang="en-US" altLang="nb-NO" dirty="0">
                <a:solidFill>
                  <a:srgbClr val="FF0000"/>
                </a:solidFill>
                <a:highlight>
                  <a:srgbClr val="FFFF00"/>
                </a:highlight>
              </a:rPr>
              <a:t>(this course).             </a:t>
            </a:r>
            <a:r>
              <a:rPr lang="en-US" altLang="nb-NO" dirty="0">
                <a:highlight>
                  <a:srgbClr val="FFFF00"/>
                </a:highlight>
              </a:rPr>
              <a:t>		 MV = manipulated variable (usually valve) </a:t>
            </a:r>
            <a:r>
              <a:rPr lang="en-US" altLang="nb-NO" dirty="0"/>
              <a:t>	</a:t>
            </a:r>
            <a:br>
              <a:rPr lang="en-US" altLang="nb-NO" dirty="0"/>
            </a:br>
            <a:endParaRPr lang="en-US" altLang="nb-NO" dirty="0"/>
          </a:p>
        </p:txBody>
      </p:sp>
      <p:sp>
        <p:nvSpPr>
          <p:cNvPr id="13316" name="Line 5">
            <a:extLst>
              <a:ext uri="{FF2B5EF4-FFF2-40B4-BE49-F238E27FC236}">
                <a16:creationId xmlns:a16="http://schemas.microsoft.com/office/drawing/2014/main" id="{C0B6E30D-39F7-D82D-FF76-D4434F57119E}"/>
              </a:ext>
            </a:extLst>
          </p:cNvPr>
          <p:cNvSpPr>
            <a:spLocks noChangeShapeType="1"/>
          </p:cNvSpPr>
          <p:nvPr/>
        </p:nvSpPr>
        <p:spPr bwMode="auto">
          <a:xfrm>
            <a:off x="5448300" y="3525838"/>
            <a:ext cx="13668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7" name="Line 7">
            <a:extLst>
              <a:ext uri="{FF2B5EF4-FFF2-40B4-BE49-F238E27FC236}">
                <a16:creationId xmlns:a16="http://schemas.microsoft.com/office/drawing/2014/main" id="{39ED5E12-76FE-BC36-7639-1B65BF24E79D}"/>
              </a:ext>
            </a:extLst>
          </p:cNvPr>
          <p:cNvSpPr>
            <a:spLocks noChangeShapeType="1"/>
          </p:cNvSpPr>
          <p:nvPr/>
        </p:nvSpPr>
        <p:spPr bwMode="auto">
          <a:xfrm>
            <a:off x="6796088" y="2781301"/>
            <a:ext cx="0" cy="7207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18" name="Text Box 18">
            <a:extLst>
              <a:ext uri="{FF2B5EF4-FFF2-40B4-BE49-F238E27FC236}">
                <a16:creationId xmlns:a16="http://schemas.microsoft.com/office/drawing/2014/main" id="{F2C77CDB-4B5A-D749-FDDD-91A2799F91F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84639" y="2605088"/>
            <a:ext cx="4413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800">
                <a:solidFill>
                  <a:srgbClr val="FF0066"/>
                </a:solidFill>
              </a:rPr>
              <a:t>T</a:t>
            </a:r>
            <a:r>
              <a:rPr lang="en-US" altLang="nb-NO" sz="1800" baseline="-25000">
                <a:solidFill>
                  <a:srgbClr val="FF0066"/>
                </a:solidFill>
              </a:rPr>
              <a:t>in</a:t>
            </a:r>
          </a:p>
        </p:txBody>
      </p:sp>
      <p:grpSp>
        <p:nvGrpSpPr>
          <p:cNvPr id="13319" name="Group 1">
            <a:extLst>
              <a:ext uri="{FF2B5EF4-FFF2-40B4-BE49-F238E27FC236}">
                <a16:creationId xmlns:a16="http://schemas.microsoft.com/office/drawing/2014/main" id="{B36AD6F7-4EFF-5E1A-23A7-FB78792CC68A}"/>
              </a:ext>
            </a:extLst>
          </p:cNvPr>
          <p:cNvGrpSpPr>
            <a:grpSpLocks/>
          </p:cNvGrpSpPr>
          <p:nvPr/>
        </p:nvGrpSpPr>
        <p:grpSpPr bwMode="auto">
          <a:xfrm>
            <a:off x="3340100" y="2662239"/>
            <a:ext cx="5329238" cy="890587"/>
            <a:chOff x="1185863" y="3573463"/>
            <a:chExt cx="5329237" cy="890587"/>
          </a:xfrm>
        </p:grpSpPr>
        <p:sp>
          <p:nvSpPr>
            <p:cNvPr id="13320" name="Line 4">
              <a:extLst>
                <a:ext uri="{FF2B5EF4-FFF2-40B4-BE49-F238E27FC236}">
                  <a16:creationId xmlns:a16="http://schemas.microsoft.com/office/drawing/2014/main" id="{F2002893-BE19-E2C7-34C3-F153927890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276600" y="3716338"/>
              <a:ext cx="0" cy="7207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1" name="Freeform 8">
              <a:extLst>
                <a:ext uri="{FF2B5EF4-FFF2-40B4-BE49-F238E27FC236}">
                  <a16:creationId xmlns:a16="http://schemas.microsoft.com/office/drawing/2014/main" id="{18D97232-9EE6-3FAB-755A-950707E8D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6125" y="3905250"/>
              <a:ext cx="1357313" cy="101600"/>
            </a:xfrm>
            <a:custGeom>
              <a:avLst/>
              <a:gdLst>
                <a:gd name="T0" fmla="*/ 0 w 855"/>
                <a:gd name="T1" fmla="*/ 2147483646 h 64"/>
                <a:gd name="T2" fmla="*/ 2147483646 w 855"/>
                <a:gd name="T3" fmla="*/ 2147483646 h 64"/>
                <a:gd name="T4" fmla="*/ 2147483646 w 855"/>
                <a:gd name="T5" fmla="*/ 2147483646 h 64"/>
                <a:gd name="T6" fmla="*/ 2147483646 w 855"/>
                <a:gd name="T7" fmla="*/ 2147483646 h 64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855" h="64">
                  <a:moveTo>
                    <a:pt x="0" y="42"/>
                  </a:moveTo>
                  <a:cubicBezTo>
                    <a:pt x="127" y="0"/>
                    <a:pt x="414" y="39"/>
                    <a:pt x="522" y="42"/>
                  </a:cubicBezTo>
                  <a:cubicBezTo>
                    <a:pt x="588" y="64"/>
                    <a:pt x="655" y="37"/>
                    <a:pt x="720" y="33"/>
                  </a:cubicBezTo>
                  <a:cubicBezTo>
                    <a:pt x="765" y="31"/>
                    <a:pt x="810" y="33"/>
                    <a:pt x="855" y="33"/>
                  </a:cubicBezTo>
                </a:path>
              </a:pathLst>
            </a:custGeom>
            <a:noFill/>
            <a:ln w="9525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2" name="Line 9">
              <a:extLst>
                <a:ext uri="{FF2B5EF4-FFF2-40B4-BE49-F238E27FC236}">
                  <a16:creationId xmlns:a16="http://schemas.microsoft.com/office/drawing/2014/main" id="{41F3DEA0-1945-02A0-8B0E-9CE82647F7C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195513" y="4149725"/>
              <a:ext cx="107950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3" name="Line 10">
              <a:extLst>
                <a:ext uri="{FF2B5EF4-FFF2-40B4-BE49-F238E27FC236}">
                  <a16:creationId xmlns:a16="http://schemas.microsoft.com/office/drawing/2014/main" id="{CBAB82DF-0658-63A4-FD79-8493D7C0C2C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3438" y="4149725"/>
              <a:ext cx="1079500" cy="0"/>
            </a:xfrm>
            <a:prstGeom prst="line">
              <a:avLst/>
            </a:prstGeom>
            <a:noFill/>
            <a:ln w="222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4" name="Text Box 11">
              <a:extLst>
                <a:ext uri="{FF2B5EF4-FFF2-40B4-BE49-F238E27FC236}">
                  <a16:creationId xmlns:a16="http://schemas.microsoft.com/office/drawing/2014/main" id="{0F49C579-D5E4-D889-BEB5-0C9ECB602D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76463" y="4097338"/>
              <a:ext cx="7683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inflow</a:t>
              </a:r>
            </a:p>
          </p:txBody>
        </p:sp>
        <p:sp>
          <p:nvSpPr>
            <p:cNvPr id="13325" name="Text Box 12">
              <a:extLst>
                <a:ext uri="{FF2B5EF4-FFF2-40B4-BE49-F238E27FC236}">
                  <a16:creationId xmlns:a16="http://schemas.microsoft.com/office/drawing/2014/main" id="{066579C9-36BA-ED1E-D9E6-66BACBB8E3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7263" y="4097338"/>
              <a:ext cx="9080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/>
                <a:t>outflow</a:t>
              </a:r>
            </a:p>
          </p:txBody>
        </p:sp>
        <p:grpSp>
          <p:nvGrpSpPr>
            <p:cNvPr id="13326" name="Group 26">
              <a:extLst>
                <a:ext uri="{FF2B5EF4-FFF2-40B4-BE49-F238E27FC236}">
                  <a16:creationId xmlns:a16="http://schemas.microsoft.com/office/drawing/2014/main" id="{11164DD8-546F-4DA6-0085-3EEDBB25D5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702050" y="3644900"/>
              <a:ext cx="509588" cy="792163"/>
              <a:chOff x="2332" y="2296"/>
              <a:chExt cx="321" cy="499"/>
            </a:xfrm>
          </p:grpSpPr>
          <p:sp>
            <p:nvSpPr>
              <p:cNvPr id="13330" name="Line 13">
                <a:extLst>
                  <a:ext uri="{FF2B5EF4-FFF2-40B4-BE49-F238E27FC236}">
                    <a16:creationId xmlns:a16="http://schemas.microsoft.com/office/drawing/2014/main" id="{0B7D2514-D9EA-D52B-EF89-454341BFE0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72" y="2296"/>
                <a:ext cx="0" cy="3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31" name="Text Box 15">
                <a:extLst>
                  <a:ext uri="{FF2B5EF4-FFF2-40B4-BE49-F238E27FC236}">
                    <a16:creationId xmlns:a16="http://schemas.microsoft.com/office/drawing/2014/main" id="{1A5C5375-FB1F-3AC4-8105-12513433C57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2332" y="2391"/>
                <a:ext cx="321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nb-NO" sz="360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∞</a:t>
                </a:r>
              </a:p>
            </p:txBody>
          </p:sp>
        </p:grpSp>
        <p:sp>
          <p:nvSpPr>
            <p:cNvPr id="13327" name="Freeform 17">
              <a:extLst>
                <a:ext uri="{FF2B5EF4-FFF2-40B4-BE49-F238E27FC236}">
                  <a16:creationId xmlns:a16="http://schemas.microsoft.com/office/drawing/2014/main" id="{233C4C0E-DDE3-97F2-44D2-522D250515E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863" y="3686175"/>
              <a:ext cx="1843087" cy="344488"/>
            </a:xfrm>
            <a:custGeom>
              <a:avLst/>
              <a:gdLst>
                <a:gd name="T0" fmla="*/ 0 w 1161"/>
                <a:gd name="T1" fmla="*/ 2147483646 h 217"/>
                <a:gd name="T2" fmla="*/ 2147483646 w 1161"/>
                <a:gd name="T3" fmla="*/ 2147483646 h 217"/>
                <a:gd name="T4" fmla="*/ 2147483646 w 1161"/>
                <a:gd name="T5" fmla="*/ 2147483646 h 217"/>
                <a:gd name="T6" fmla="*/ 2147483646 w 1161"/>
                <a:gd name="T7" fmla="*/ 2147483646 h 217"/>
                <a:gd name="T8" fmla="*/ 2147483646 w 1161"/>
                <a:gd name="T9" fmla="*/ 2147483646 h 217"/>
                <a:gd name="T10" fmla="*/ 2147483646 w 1161"/>
                <a:gd name="T11" fmla="*/ 2147483646 h 217"/>
                <a:gd name="T12" fmla="*/ 2147483646 w 1161"/>
                <a:gd name="T13" fmla="*/ 2147483646 h 217"/>
                <a:gd name="T14" fmla="*/ 2147483646 w 1161"/>
                <a:gd name="T15" fmla="*/ 2147483646 h 217"/>
                <a:gd name="T16" fmla="*/ 2147483646 w 1161"/>
                <a:gd name="T17" fmla="*/ 2147483646 h 217"/>
                <a:gd name="T18" fmla="*/ 2147483646 w 1161"/>
                <a:gd name="T19" fmla="*/ 2147483646 h 217"/>
                <a:gd name="T20" fmla="*/ 2147483646 w 1161"/>
                <a:gd name="T21" fmla="*/ 2147483646 h 217"/>
                <a:gd name="T22" fmla="*/ 2147483646 w 1161"/>
                <a:gd name="T23" fmla="*/ 2147483646 h 217"/>
                <a:gd name="T24" fmla="*/ 2147483646 w 1161"/>
                <a:gd name="T25" fmla="*/ 2147483646 h 217"/>
                <a:gd name="T26" fmla="*/ 2147483646 w 1161"/>
                <a:gd name="T27" fmla="*/ 2147483646 h 217"/>
                <a:gd name="T28" fmla="*/ 2147483646 w 1161"/>
                <a:gd name="T29" fmla="*/ 2147483646 h 217"/>
                <a:gd name="T30" fmla="*/ 2147483646 w 1161"/>
                <a:gd name="T31" fmla="*/ 2147483646 h 217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1161" h="217">
                  <a:moveTo>
                    <a:pt x="0" y="216"/>
                  </a:moveTo>
                  <a:cubicBezTo>
                    <a:pt x="30" y="176"/>
                    <a:pt x="65" y="151"/>
                    <a:pt x="99" y="117"/>
                  </a:cubicBezTo>
                  <a:cubicBezTo>
                    <a:pt x="159" y="57"/>
                    <a:pt x="72" y="120"/>
                    <a:pt x="144" y="72"/>
                  </a:cubicBezTo>
                  <a:cubicBezTo>
                    <a:pt x="150" y="63"/>
                    <a:pt x="153" y="51"/>
                    <a:pt x="162" y="45"/>
                  </a:cubicBezTo>
                  <a:cubicBezTo>
                    <a:pt x="178" y="35"/>
                    <a:pt x="216" y="27"/>
                    <a:pt x="216" y="27"/>
                  </a:cubicBezTo>
                  <a:cubicBezTo>
                    <a:pt x="382" y="37"/>
                    <a:pt x="333" y="36"/>
                    <a:pt x="441" y="63"/>
                  </a:cubicBezTo>
                  <a:cubicBezTo>
                    <a:pt x="481" y="90"/>
                    <a:pt x="494" y="88"/>
                    <a:pt x="513" y="126"/>
                  </a:cubicBezTo>
                  <a:cubicBezTo>
                    <a:pt x="520" y="141"/>
                    <a:pt x="539" y="197"/>
                    <a:pt x="549" y="207"/>
                  </a:cubicBezTo>
                  <a:cubicBezTo>
                    <a:pt x="556" y="214"/>
                    <a:pt x="567" y="213"/>
                    <a:pt x="576" y="216"/>
                  </a:cubicBezTo>
                  <a:cubicBezTo>
                    <a:pt x="618" y="213"/>
                    <a:pt x="661" y="217"/>
                    <a:pt x="702" y="207"/>
                  </a:cubicBezTo>
                  <a:cubicBezTo>
                    <a:pt x="712" y="204"/>
                    <a:pt x="713" y="188"/>
                    <a:pt x="720" y="180"/>
                  </a:cubicBezTo>
                  <a:cubicBezTo>
                    <a:pt x="760" y="132"/>
                    <a:pt x="792" y="57"/>
                    <a:pt x="855" y="36"/>
                  </a:cubicBezTo>
                  <a:cubicBezTo>
                    <a:pt x="864" y="27"/>
                    <a:pt x="869" y="10"/>
                    <a:pt x="882" y="9"/>
                  </a:cubicBezTo>
                  <a:cubicBezTo>
                    <a:pt x="936" y="4"/>
                    <a:pt x="993" y="0"/>
                    <a:pt x="1044" y="18"/>
                  </a:cubicBezTo>
                  <a:cubicBezTo>
                    <a:pt x="1062" y="24"/>
                    <a:pt x="1056" y="54"/>
                    <a:pt x="1062" y="72"/>
                  </a:cubicBezTo>
                  <a:cubicBezTo>
                    <a:pt x="1082" y="131"/>
                    <a:pt x="1085" y="171"/>
                    <a:pt x="1161" y="171"/>
                  </a:cubicBezTo>
                </a:path>
              </a:pathLst>
            </a:custGeom>
            <a:noFill/>
            <a:ln w="222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8" name="Freeform 19">
              <a:extLst>
                <a:ext uri="{FF2B5EF4-FFF2-40B4-BE49-F238E27FC236}">
                  <a16:creationId xmlns:a16="http://schemas.microsoft.com/office/drawing/2014/main" id="{D7E0814D-1B05-104D-0AB6-203566C59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57750" y="3865563"/>
              <a:ext cx="1657350" cy="139700"/>
            </a:xfrm>
            <a:custGeom>
              <a:avLst/>
              <a:gdLst>
                <a:gd name="T0" fmla="*/ 0 w 1044"/>
                <a:gd name="T1" fmla="*/ 2147483646 h 153"/>
                <a:gd name="T2" fmla="*/ 2147483646 w 1044"/>
                <a:gd name="T3" fmla="*/ 2147483646 h 153"/>
                <a:gd name="T4" fmla="*/ 2147483646 w 1044"/>
                <a:gd name="T5" fmla="*/ 2147483646 h 153"/>
                <a:gd name="T6" fmla="*/ 2147483646 w 1044"/>
                <a:gd name="T7" fmla="*/ 2147483646 h 153"/>
                <a:gd name="T8" fmla="*/ 2147483646 w 1044"/>
                <a:gd name="T9" fmla="*/ 2147483646 h 153"/>
                <a:gd name="T10" fmla="*/ 2147483646 w 1044"/>
                <a:gd name="T11" fmla="*/ 2147483646 h 153"/>
                <a:gd name="T12" fmla="*/ 2147483646 w 1044"/>
                <a:gd name="T13" fmla="*/ 2147483646 h 15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4" h="153">
                  <a:moveTo>
                    <a:pt x="0" y="131"/>
                  </a:moveTo>
                  <a:cubicBezTo>
                    <a:pt x="65" y="153"/>
                    <a:pt x="131" y="153"/>
                    <a:pt x="180" y="104"/>
                  </a:cubicBezTo>
                  <a:cubicBezTo>
                    <a:pt x="215" y="0"/>
                    <a:pt x="188" y="52"/>
                    <a:pt x="441" y="86"/>
                  </a:cubicBezTo>
                  <a:cubicBezTo>
                    <a:pt x="452" y="87"/>
                    <a:pt x="451" y="106"/>
                    <a:pt x="459" y="113"/>
                  </a:cubicBezTo>
                  <a:cubicBezTo>
                    <a:pt x="466" y="119"/>
                    <a:pt x="477" y="119"/>
                    <a:pt x="486" y="122"/>
                  </a:cubicBezTo>
                  <a:cubicBezTo>
                    <a:pt x="603" y="117"/>
                    <a:pt x="655" y="126"/>
                    <a:pt x="747" y="95"/>
                  </a:cubicBezTo>
                  <a:cubicBezTo>
                    <a:pt x="936" y="108"/>
                    <a:pt x="837" y="104"/>
                    <a:pt x="1044" y="104"/>
                  </a:cubicBezTo>
                </a:path>
              </a:pathLst>
            </a:custGeom>
            <a:noFill/>
            <a:ln w="22225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329" name="Text Box 20">
              <a:extLst>
                <a:ext uri="{FF2B5EF4-FFF2-40B4-BE49-F238E27FC236}">
                  <a16:creationId xmlns:a16="http://schemas.microsoft.com/office/drawing/2014/main" id="{7F0D4FBE-C3F2-4224-518C-A1272FBFE5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80063" y="3573463"/>
              <a:ext cx="513346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nb-NO" sz="1800">
                  <a:solidFill>
                    <a:srgbClr val="FF0066"/>
                  </a:solidFill>
                </a:rPr>
                <a:t>T</a:t>
              </a:r>
              <a:r>
                <a:rPr lang="en-US" altLang="nb-NO" sz="1800" baseline="-25000">
                  <a:solidFill>
                    <a:srgbClr val="FF0066"/>
                  </a:solidFill>
                </a:rPr>
                <a:t>out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>
            <a:extLst>
              <a:ext uri="{FF2B5EF4-FFF2-40B4-BE49-F238E27FC236}">
                <a16:creationId xmlns:a16="http://schemas.microsoft.com/office/drawing/2014/main" id="{44CC5643-E51A-CCA3-4079-13C2D68043B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1847850" y="260350"/>
            <a:ext cx="8229600" cy="647700"/>
          </a:xfrm>
        </p:spPr>
        <p:txBody>
          <a:bodyPr/>
          <a:lstStyle/>
          <a:p>
            <a:pPr marL="812800" indent="-812800" eaLnBrk="1" hangingPunct="1"/>
            <a:endParaRPr lang="en-US" altLang="nb-NO" b="1"/>
          </a:p>
          <a:p>
            <a:pPr marL="812800" indent="-812800" eaLnBrk="1" hangingPunct="1">
              <a:buNone/>
            </a:pPr>
            <a:endParaRPr lang="en-US" altLang="nb-NO"/>
          </a:p>
        </p:txBody>
      </p:sp>
      <p:sp>
        <p:nvSpPr>
          <p:cNvPr id="15363" name="Text Box 18">
            <a:extLst>
              <a:ext uri="{FF2B5EF4-FFF2-40B4-BE49-F238E27FC236}">
                <a16:creationId xmlns:a16="http://schemas.microsoft.com/office/drawing/2014/main" id="{6B387507-DCE3-E116-269A-E76D60C619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24113" y="1228725"/>
            <a:ext cx="8280400" cy="1335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nb-NO" sz="2400"/>
              <a:t>Do something (usually manipulate valve)</a:t>
            </a:r>
          </a:p>
          <a:p>
            <a:pPr eaLnBrk="1" hangingPunct="1">
              <a:buFontTx/>
              <a:buNone/>
            </a:pPr>
            <a:r>
              <a:rPr lang="en-US" altLang="nb-NO" sz="2400"/>
              <a:t>to </a:t>
            </a:r>
            <a:r>
              <a:rPr lang="en-US" altLang="nb-NO" sz="2400" b="1" u="sng">
                <a:solidFill>
                  <a:srgbClr val="FF0000"/>
                </a:solidFill>
              </a:rPr>
              <a:t>counteract</a:t>
            </a:r>
            <a:r>
              <a:rPr lang="en-US" altLang="nb-NO" sz="2400">
                <a:solidFill>
                  <a:srgbClr val="FF0000"/>
                </a:solidFill>
              </a:rPr>
              <a:t> the </a:t>
            </a:r>
            <a:r>
              <a:rPr lang="en-US" altLang="nb-NO" sz="2400" b="1" u="sng">
                <a:solidFill>
                  <a:srgbClr val="FF0000"/>
                </a:solidFill>
              </a:rPr>
              <a:t>effect </a:t>
            </a:r>
            <a:r>
              <a:rPr lang="en-US" altLang="nb-NO" sz="2400">
                <a:solidFill>
                  <a:srgbClr val="FF0000"/>
                </a:solidFill>
              </a:rPr>
              <a:t>of the disturbances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nb-NO" sz="2800"/>
          </a:p>
        </p:txBody>
      </p:sp>
      <p:sp>
        <p:nvSpPr>
          <p:cNvPr id="15364" name="Text Box 19">
            <a:extLst>
              <a:ext uri="{FF2B5EF4-FFF2-40B4-BE49-F238E27FC236}">
                <a16:creationId xmlns:a16="http://schemas.microsoft.com/office/drawing/2014/main" id="{35145FF5-ECE3-17AB-0822-FC461A66CC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16051" y="2428875"/>
            <a:ext cx="9288463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nb-NO" sz="2400" dirty="0"/>
              <a:t>(a) Manual control: Need operator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en-US" altLang="nb-NO" sz="2400" dirty="0"/>
              <a:t>(b) Automatic control: </a:t>
            </a:r>
            <a:r>
              <a:rPr lang="en-US" altLang="nb-NO" sz="2000" dirty="0"/>
              <a:t>Need measurement + automatic valve + computer</a:t>
            </a:r>
          </a:p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en-US" altLang="nb-NO" sz="2000" dirty="0"/>
              <a:t>	</a:t>
            </a:r>
            <a:r>
              <a:rPr lang="en-US" altLang="nb-NO" sz="1600" dirty="0"/>
              <a:t>Goals automatic control:</a:t>
            </a:r>
          </a:p>
          <a:p>
            <a:pPr lvl="3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 dirty="0"/>
              <a:t>Smaller variations </a:t>
            </a:r>
          </a:p>
          <a:p>
            <a:pPr lvl="4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 dirty="0"/>
              <a:t>more consistent quality</a:t>
            </a:r>
          </a:p>
          <a:p>
            <a:pPr lvl="4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 dirty="0"/>
              <a:t>More optimal (“</a:t>
            </a:r>
            <a:r>
              <a:rPr lang="en-US" altLang="nb-NO" sz="1600" dirty="0">
                <a:solidFill>
                  <a:schemeClr val="hlink"/>
                </a:solidFill>
                <a:highlight>
                  <a:srgbClr val="00FFFF"/>
                </a:highlight>
              </a:rPr>
              <a:t>squeeze and shift</a:t>
            </a:r>
            <a:r>
              <a:rPr lang="en-US" altLang="nb-NO" sz="1600" dirty="0"/>
              <a:t>”)</a:t>
            </a:r>
          </a:p>
          <a:p>
            <a:pPr lvl="3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 dirty="0"/>
              <a:t>Smaller losses (environment)</a:t>
            </a:r>
          </a:p>
          <a:p>
            <a:pPr lvl="3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 dirty="0"/>
              <a:t>Lower costs</a:t>
            </a:r>
          </a:p>
          <a:p>
            <a:pPr lvl="3" eaLnBrk="1" hangingPunct="1">
              <a:spcBef>
                <a:spcPct val="0"/>
              </a:spcBef>
              <a:buFontTx/>
              <a:buChar char="•"/>
            </a:pPr>
            <a:r>
              <a:rPr lang="en-US" altLang="nb-NO" sz="1600" dirty="0"/>
              <a:t>More production</a:t>
            </a:r>
          </a:p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en-US" altLang="nb-NO" sz="1600" dirty="0"/>
              <a:t>		</a:t>
            </a:r>
          </a:p>
          <a:p>
            <a:pPr lvl="2" eaLnBrk="1" hangingPunct="1">
              <a:spcBef>
                <a:spcPct val="0"/>
              </a:spcBef>
              <a:buFontTx/>
              <a:buNone/>
            </a:pPr>
            <a:r>
              <a:rPr lang="en-US" altLang="nb-NO" sz="1600" dirty="0"/>
              <a:t>Industry: Still large potential for improvements!</a:t>
            </a:r>
          </a:p>
        </p:txBody>
      </p:sp>
      <p:pic>
        <p:nvPicPr>
          <p:cNvPr id="15367" name="Picture 36" descr="Control_Valve_250x250">
            <a:extLst>
              <a:ext uri="{FF2B5EF4-FFF2-40B4-BE49-F238E27FC236}">
                <a16:creationId xmlns:a16="http://schemas.microsoft.com/office/drawing/2014/main" id="{6A231194-5DEC-DFDB-113F-49569A2C4E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32851" y="1125539"/>
            <a:ext cx="1368425" cy="136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8" name="Rounded Rectangle 1">
            <a:extLst>
              <a:ext uri="{FF2B5EF4-FFF2-40B4-BE49-F238E27FC236}">
                <a16:creationId xmlns:a16="http://schemas.microsoft.com/office/drawing/2014/main" id="{B16862D1-5E53-F4FE-E161-33A2E472D1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24114" y="1228725"/>
            <a:ext cx="6192837" cy="1047750"/>
          </a:xfrm>
          <a:prstGeom prst="roundRect">
            <a:avLst>
              <a:gd name="adj" fmla="val 16667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sp>
        <p:nvSpPr>
          <p:cNvPr id="15369" name="Rectangle 2">
            <a:extLst>
              <a:ext uri="{FF2B5EF4-FFF2-40B4-BE49-F238E27FC236}">
                <a16:creationId xmlns:a16="http://schemas.microsoft.com/office/drawing/2014/main" id="{68E955DB-4BC7-224F-2E70-9987E1F193D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524001" y="-98425"/>
            <a:ext cx="9396413" cy="1143000"/>
          </a:xfrm>
        </p:spPr>
        <p:txBody>
          <a:bodyPr/>
          <a:lstStyle/>
          <a:p>
            <a:pPr eaLnBrk="1" hangingPunct="1"/>
            <a:r>
              <a:rPr lang="en-US" altLang="nb-NO" sz="2400" dirty="0">
                <a:highlight>
                  <a:srgbClr val="FFFF00"/>
                </a:highlight>
              </a:rPr>
              <a:t>3. Counteract disturbances  (this course).</a:t>
            </a:r>
            <a:br>
              <a:rPr lang="en-US" altLang="nb-NO" sz="4000" dirty="0">
                <a:highlight>
                  <a:srgbClr val="FFFF00"/>
                </a:highlight>
              </a:rPr>
            </a:br>
            <a:r>
              <a:rPr lang="en-US" altLang="nb-NO" sz="4000" dirty="0"/>
              <a:t>Process control (“</a:t>
            </a:r>
            <a:r>
              <a:rPr lang="en-US" altLang="nb-NO" sz="4000" dirty="0" err="1"/>
              <a:t>prosessregulering</a:t>
            </a:r>
            <a:r>
              <a:rPr lang="en-US" altLang="nb-NO" sz="4000" dirty="0"/>
              <a:t>”):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EF749D-7C6F-C640-D652-A6C324F1A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365" y="383054"/>
            <a:ext cx="11869269" cy="1325563"/>
          </a:xfrm>
        </p:spPr>
        <p:txBody>
          <a:bodyPr/>
          <a:lstStyle/>
          <a:p>
            <a:r>
              <a:rPr lang="nb-NO" sz="4000" dirty="0" err="1"/>
              <a:t>Motivation</a:t>
            </a:r>
            <a:r>
              <a:rPr lang="nb-NO" sz="4000" dirty="0"/>
              <a:t> for </a:t>
            </a:r>
            <a:r>
              <a:rPr lang="nb-NO" sz="4000" dirty="0" err="1"/>
              <a:t>better</a:t>
            </a:r>
            <a:r>
              <a:rPr lang="nb-NO" sz="4000" dirty="0"/>
              <a:t> control: </a:t>
            </a:r>
            <a:r>
              <a:rPr lang="nb-NO" sz="4000" dirty="0" err="1">
                <a:highlight>
                  <a:srgbClr val="00FFFF"/>
                </a:highlight>
              </a:rPr>
              <a:t>Squeeze</a:t>
            </a:r>
            <a:r>
              <a:rPr lang="nb-NO" sz="4000" dirty="0">
                <a:highlight>
                  <a:srgbClr val="00FFFF"/>
                </a:highlight>
              </a:rPr>
              <a:t> and </a:t>
            </a:r>
            <a:r>
              <a:rPr lang="nb-NO" sz="4000" dirty="0" err="1">
                <a:highlight>
                  <a:srgbClr val="00FFFF"/>
                </a:highlight>
              </a:rPr>
              <a:t>shift</a:t>
            </a:r>
            <a:r>
              <a:rPr lang="nb-NO" sz="4000" dirty="0">
                <a:highlight>
                  <a:srgbClr val="00FFFF"/>
                </a:highlight>
              </a:rPr>
              <a:t> </a:t>
            </a:r>
            <a:r>
              <a:rPr lang="nb-NO" sz="4000" dirty="0" err="1">
                <a:highlight>
                  <a:srgbClr val="00FFFF"/>
                </a:highlight>
              </a:rPr>
              <a:t>rule</a:t>
            </a:r>
            <a:endParaRPr lang="en-US" sz="4000" dirty="0">
              <a:highlight>
                <a:srgbClr val="00FFFF"/>
              </a:highlight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2A06703-18F3-EDC6-616F-2021955EB88C}"/>
              </a:ext>
            </a:extLst>
          </p:cNvPr>
          <p:cNvGrpSpPr/>
          <p:nvPr/>
        </p:nvGrpSpPr>
        <p:grpSpPr>
          <a:xfrm>
            <a:off x="335360" y="2060848"/>
            <a:ext cx="6231591" cy="5448241"/>
            <a:chOff x="2135560" y="1916832"/>
            <a:chExt cx="6231591" cy="5448241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5377D29C-7A7E-0E96-BDA2-E7BDDEBAD3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135560" y="1916832"/>
              <a:ext cx="6231591" cy="5448241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B7FC800-3ADA-23CA-3E48-1A2F03F5AEF2}"/>
                </a:ext>
              </a:extLst>
            </p:cNvPr>
            <p:cNvSpPr txBox="1"/>
            <p:nvPr/>
          </p:nvSpPr>
          <p:spPr>
            <a:xfrm>
              <a:off x="2198286" y="3429000"/>
              <a:ext cx="34657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nb-NO" sz="2800" dirty="0"/>
                <a:t>y</a:t>
              </a:r>
              <a:endParaRPr lang="en-US" sz="2800" dirty="0"/>
            </a:p>
          </p:txBody>
        </p:sp>
      </p:grpSp>
      <p:sp>
        <p:nvSpPr>
          <p:cNvPr id="3" name="Text Box 32">
            <a:extLst>
              <a:ext uri="{FF2B5EF4-FFF2-40B4-BE49-F238E27FC236}">
                <a16:creationId xmlns:a16="http://schemas.microsoft.com/office/drawing/2014/main" id="{DD0B0706-95EE-91B8-AFA2-0177B56C9AA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73693" y="3642985"/>
            <a:ext cx="525694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</a:pPr>
            <a:r>
              <a:rPr lang="en-US" altLang="nb-NO" sz="1400" dirty="0"/>
              <a:t>By improving control and </a:t>
            </a:r>
            <a:r>
              <a:rPr lang="en-US" altLang="nb-NO" sz="1400" u="sng" dirty="0">
                <a:solidFill>
                  <a:schemeClr val="hlink"/>
                </a:solidFill>
              </a:rPr>
              <a:t>squeezing </a:t>
            </a:r>
            <a:r>
              <a:rPr lang="en-US" altLang="nb-NO" sz="1400" dirty="0"/>
              <a:t>the variation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en-US" altLang="nb-NO" sz="1400" dirty="0"/>
              <a:t>we can </a:t>
            </a:r>
            <a:r>
              <a:rPr lang="en-US" altLang="nb-NO" sz="1400" u="sng" dirty="0">
                <a:solidFill>
                  <a:schemeClr val="hlink"/>
                </a:solidFill>
              </a:rPr>
              <a:t>shift</a:t>
            </a:r>
            <a:r>
              <a:rPr lang="en-US" altLang="nb-NO" sz="1400" dirty="0"/>
              <a:t> the setpoint (average) closer to the constraint (that is, reduce the back-off) 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en-US" altLang="nb-NO" sz="1400" dirty="0"/>
              <a:t>and increase production</a:t>
            </a:r>
          </a:p>
        </p:txBody>
      </p:sp>
    </p:spTree>
    <p:extLst>
      <p:ext uri="{BB962C8B-B14F-4D97-AF65-F5344CB8AC3E}">
        <p14:creationId xmlns:p14="http://schemas.microsoft.com/office/powerpoint/2010/main" val="3244321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>
            <a:extLst>
              <a:ext uri="{FF2B5EF4-FFF2-40B4-BE49-F238E27FC236}">
                <a16:creationId xmlns:a16="http://schemas.microsoft.com/office/drawing/2014/main" id="{AC307515-CD0B-E289-7DAC-52E762446AB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nb-NO" sz="4000"/>
              <a:t>Example: Control of shower temperature</a:t>
            </a:r>
          </a:p>
        </p:txBody>
      </p:sp>
      <p:pic>
        <p:nvPicPr>
          <p:cNvPr id="17411" name="Picture 4">
            <a:extLst>
              <a:ext uri="{FF2B5EF4-FFF2-40B4-BE49-F238E27FC236}">
                <a16:creationId xmlns:a16="http://schemas.microsoft.com/office/drawing/2014/main" id="{A35A02D5-6E77-41A9-C600-7B0AD20E7BD1}"/>
              </a:ext>
            </a:extLst>
          </p:cNvPr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640013" y="1628775"/>
            <a:ext cx="2563812" cy="231298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</p:pic>
      <p:sp>
        <p:nvSpPr>
          <p:cNvPr id="17412" name="TextBox 1">
            <a:extLst>
              <a:ext uri="{FF2B5EF4-FFF2-40B4-BE49-F238E27FC236}">
                <a16:creationId xmlns:a16="http://schemas.microsoft.com/office/drawing/2014/main" id="{5E931E2D-B085-2B96-3EDB-50B2FAF6BE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65401" y="3213101"/>
            <a:ext cx="722313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200">
                <a:solidFill>
                  <a:schemeClr val="accent2"/>
                </a:solidFill>
              </a:rPr>
              <a:t>(valves)</a:t>
            </a:r>
          </a:p>
        </p:txBody>
      </p:sp>
      <p:sp>
        <p:nvSpPr>
          <p:cNvPr id="17413" name="TextBox 1">
            <a:extLst>
              <a:ext uri="{FF2B5EF4-FFF2-40B4-BE49-F238E27FC236}">
                <a16:creationId xmlns:a16="http://schemas.microsoft.com/office/drawing/2014/main" id="{050B727C-53D3-68FC-DF4E-E9066832E0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00613" y="1525589"/>
            <a:ext cx="49831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>
                <a:solidFill>
                  <a:srgbClr val="00B050"/>
                </a:solidFill>
              </a:rPr>
              <a:t>Temperature: 5s delay in pipe (</a:t>
            </a:r>
            <a:r>
              <a:rPr lang="el-GR" altLang="nb-NO" sz="1400">
                <a:solidFill>
                  <a:srgbClr val="00B050"/>
                </a:solidFill>
              </a:rPr>
              <a:t>θ</a:t>
            </a:r>
            <a:r>
              <a:rPr lang="nb-NO" altLang="nb-NO" sz="1400">
                <a:solidFill>
                  <a:srgbClr val="00B050"/>
                </a:solidFill>
              </a:rPr>
              <a:t> </a:t>
            </a:r>
            <a:r>
              <a:rPr lang="nb-NO" altLang="nb-NO" sz="1400"/>
              <a:t>= V/q = 100ml/20 ml/s = 5s)</a:t>
            </a:r>
            <a:endParaRPr lang="en-US" altLang="nb-NO" sz="1400"/>
          </a:p>
        </p:txBody>
      </p:sp>
      <p:cxnSp>
        <p:nvCxnSpPr>
          <p:cNvPr id="17414" name="Straight Arrow Connector 13">
            <a:extLst>
              <a:ext uri="{FF2B5EF4-FFF2-40B4-BE49-F238E27FC236}">
                <a16:creationId xmlns:a16="http://schemas.microsoft.com/office/drawing/2014/main" id="{21427434-7CE3-5A23-9D9B-C78A0D9DB717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656139" y="1773238"/>
            <a:ext cx="1152525" cy="80962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7415" name="TextBox 2">
            <a:extLst>
              <a:ext uri="{FF2B5EF4-FFF2-40B4-BE49-F238E27FC236}">
                <a16:creationId xmlns:a16="http://schemas.microsoft.com/office/drawing/2014/main" id="{22C8FC97-C60B-91DF-82AA-392CBF1D4A5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4750" y="1989139"/>
            <a:ext cx="8699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T [K]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 [m3/s] </a:t>
            </a:r>
          </a:p>
        </p:txBody>
      </p:sp>
      <p:sp>
        <p:nvSpPr>
          <p:cNvPr id="17416" name="Right Brace 3">
            <a:extLst>
              <a:ext uri="{FF2B5EF4-FFF2-40B4-BE49-F238E27FC236}">
                <a16:creationId xmlns:a16="http://schemas.microsoft.com/office/drawing/2014/main" id="{98758567-9C4F-FCE9-60BA-BBC487F81470}"/>
              </a:ext>
            </a:extLst>
          </p:cNvPr>
          <p:cNvSpPr>
            <a:spLocks/>
          </p:cNvSpPr>
          <p:nvPr/>
        </p:nvSpPr>
        <p:spPr bwMode="auto">
          <a:xfrm>
            <a:off x="5775325" y="2047875"/>
            <a:ext cx="215900" cy="457200"/>
          </a:xfrm>
          <a:prstGeom prst="rightBrace">
            <a:avLst>
              <a:gd name="adj1" fmla="val 8333"/>
              <a:gd name="adj2" fmla="val 50000"/>
            </a:avLst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nb-NO" sz="1800"/>
          </a:p>
        </p:txBody>
      </p:sp>
      <p:sp>
        <p:nvSpPr>
          <p:cNvPr id="17417" name="TextBox 4">
            <a:extLst>
              <a:ext uri="{FF2B5EF4-FFF2-40B4-BE49-F238E27FC236}">
                <a16:creationId xmlns:a16="http://schemas.microsoft.com/office/drawing/2014/main" id="{8572275D-6A8B-159F-980B-586E63D508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959475" y="2112964"/>
            <a:ext cx="128905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want constant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7F67B00-C019-1A5A-0074-B95C30840E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40013" y="3860800"/>
            <a:ext cx="6019800" cy="369888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nb-NO" altLang="nb-NO" sz="1800"/>
              <a:t>Disturbance: Room mate brushes teeth (uses cold water)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D658064-1AB5-2EE2-2F73-273B21F3FE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97788" y="4748213"/>
            <a:ext cx="2635250" cy="116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Potential problem with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feedback control: 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nb-NO" sz="140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Delay + impatient (“high gain”)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nb-NO" sz="1400"/>
              <a:t>-&gt; Overreact -&gt; Instability</a:t>
            </a:r>
            <a:endParaRPr lang="nb-NO" altLang="nb-NO" sz="140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296BAA-261A-86CF-718A-691E22CF1179}"/>
              </a:ext>
            </a:extLst>
          </p:cNvPr>
          <p:cNvSpPr txBox="1"/>
          <p:nvPr/>
        </p:nvSpPr>
        <p:spPr>
          <a:xfrm>
            <a:off x="2841601" y="6436785"/>
            <a:ext cx="5616624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nb-NO" dirty="0">
                <a:highlight>
                  <a:srgbClr val="FFFF00"/>
                </a:highlight>
              </a:rPr>
              <a:t>Time </a:t>
            </a:r>
            <a:r>
              <a:rPr lang="nb-NO" dirty="0" err="1">
                <a:highlight>
                  <a:srgbClr val="FFFF00"/>
                </a:highlight>
              </a:rPr>
              <a:t>delay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el-GR" altLang="nb-NO" dirty="0">
                <a:highlight>
                  <a:srgbClr val="FFFF00"/>
                </a:highlight>
              </a:rPr>
              <a:t>θ</a:t>
            </a:r>
            <a:r>
              <a:rPr lang="nb-NO" dirty="0">
                <a:highlight>
                  <a:srgbClr val="FFFF00"/>
                </a:highlight>
              </a:rPr>
              <a:t> is </a:t>
            </a:r>
            <a:r>
              <a:rPr lang="nb-NO" dirty="0" err="1">
                <a:highlight>
                  <a:srgbClr val="FFFF00"/>
                </a:highlight>
              </a:rPr>
              <a:t>the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main</a:t>
            </a:r>
            <a:r>
              <a:rPr lang="nb-NO" dirty="0">
                <a:highlight>
                  <a:srgbClr val="FFFF00"/>
                </a:highlight>
              </a:rPr>
              <a:t> </a:t>
            </a:r>
            <a:r>
              <a:rPr lang="nb-NO" dirty="0" err="1">
                <a:highlight>
                  <a:srgbClr val="FFFF00"/>
                </a:highlight>
              </a:rPr>
              <a:t>enemy</a:t>
            </a:r>
            <a:r>
              <a:rPr lang="nb-NO" dirty="0">
                <a:highlight>
                  <a:srgbClr val="FFFF00"/>
                </a:highlight>
              </a:rPr>
              <a:t> of feedback control</a:t>
            </a:r>
          </a:p>
        </p:txBody>
      </p:sp>
      <p:sp>
        <p:nvSpPr>
          <p:cNvPr id="17421" name="TextBox 2">
            <a:extLst>
              <a:ext uri="{FF2B5EF4-FFF2-40B4-BE49-F238E27FC236}">
                <a16:creationId xmlns:a16="http://schemas.microsoft.com/office/drawing/2014/main" id="{CDE6CE3A-FA26-289B-6411-0174E36EB9C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00263" y="2559050"/>
            <a:ext cx="825500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</a:t>
            </a:r>
            <a:r>
              <a:rPr lang="en-US" altLang="nb-NO" sz="1400" baseline="-25000"/>
              <a:t>C</a:t>
            </a:r>
            <a:r>
              <a:rPr lang="en-US" altLang="nb-NO" sz="1400"/>
              <a:t>[m</a:t>
            </a:r>
            <a:r>
              <a:rPr lang="en-US" altLang="nb-NO" sz="1400" baseline="30000"/>
              <a:t>3</a:t>
            </a:r>
            <a:r>
              <a:rPr lang="en-US" altLang="nb-NO" sz="1400"/>
              <a:t>/s]</a:t>
            </a:r>
            <a:endParaRPr lang="en-US" altLang="nb-NO" sz="1400" baseline="-25000"/>
          </a:p>
        </p:txBody>
      </p:sp>
      <p:sp>
        <p:nvSpPr>
          <p:cNvPr id="17422" name="TextBox 6">
            <a:extLst>
              <a:ext uri="{FF2B5EF4-FFF2-40B4-BE49-F238E27FC236}">
                <a16:creationId xmlns:a16="http://schemas.microsoft.com/office/drawing/2014/main" id="{FD1AB5AE-2E8F-DDB9-035E-FE3D81019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54375" y="2741614"/>
            <a:ext cx="3698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nb-NO" sz="1400"/>
              <a:t>q</a:t>
            </a:r>
            <a:r>
              <a:rPr lang="en-US" altLang="nb-NO" sz="1400" baseline="-25000"/>
              <a:t>H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765535E-F287-FE9E-C761-7590FC60BF96}"/>
              </a:ext>
            </a:extLst>
          </p:cNvPr>
          <p:cNvGrpSpPr/>
          <p:nvPr/>
        </p:nvGrpSpPr>
        <p:grpSpPr>
          <a:xfrm>
            <a:off x="2890839" y="4454526"/>
            <a:ext cx="4687887" cy="1954213"/>
            <a:chOff x="2890839" y="4454526"/>
            <a:chExt cx="4687887" cy="1954213"/>
          </a:xfrm>
        </p:grpSpPr>
        <p:pic>
          <p:nvPicPr>
            <p:cNvPr id="17423" name="Picture 6">
              <a:extLst>
                <a:ext uri="{FF2B5EF4-FFF2-40B4-BE49-F238E27FC236}">
                  <a16:creationId xmlns:a16="http://schemas.microsoft.com/office/drawing/2014/main" id="{A96C565C-B542-41F0-61EF-82AFD36EAF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0839" y="4454526"/>
              <a:ext cx="4687887" cy="1954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4" name="Straight Connector 3">
              <a:extLst>
                <a:ext uri="{FF2B5EF4-FFF2-40B4-BE49-F238E27FC236}">
                  <a16:creationId xmlns:a16="http://schemas.microsoft.com/office/drawing/2014/main" id="{8C95EEBD-B2D3-3AE7-DC19-9B04ECEF0D9E}"/>
                </a:ext>
              </a:extLst>
            </p:cNvPr>
            <p:cNvCxnSpPr/>
            <p:nvPr/>
          </p:nvCxnSpPr>
          <p:spPr bwMode="auto">
            <a:xfrm>
              <a:off x="4656139" y="5661248"/>
              <a:ext cx="0" cy="432048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878A8B0D-9264-4523-92E9-1D8B75961EEC}"/>
                </a:ext>
              </a:extLst>
            </p:cNvPr>
            <p:cNvCxnSpPr/>
            <p:nvPr/>
          </p:nvCxnSpPr>
          <p:spPr bwMode="auto">
            <a:xfrm>
              <a:off x="5203825" y="5701206"/>
              <a:ext cx="0" cy="39209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B781B215-DC81-0974-97D1-023C1E14255E}"/>
                </a:ext>
              </a:extLst>
            </p:cNvPr>
            <p:cNvCxnSpPr/>
            <p:nvPr/>
          </p:nvCxnSpPr>
          <p:spPr bwMode="auto">
            <a:xfrm>
              <a:off x="4656139" y="6093296"/>
              <a:ext cx="547686" cy="0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EFAULTFONTSIZE" val="10"/>
  <p:tag name="DEFAULTWIDTH" val="423"/>
  <p:tag name="DEFAULTHEIGHT" val="26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HIDDENFONTSHAPE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OURCE" val="\documentclass{article}\pagestyle{empty}&#10;\begin{document}&#10;Flow rate: $q = C_v f(z) \sqrt{ {p_1-p_2\over \rho}}$ \quad [m$^3$/s]&#10;\end{document}"/>
  <p:tag name="EXTERNALNAME" val="txp_fig"/>
  <p:tag name="BLEND" val="False"/>
  <p:tag name="TRANSPARENT" val="False"/>
  <p:tag name="KEEPFILES" val="False"/>
  <p:tag name="DEBUGPAUSE" val="False"/>
  <p:tag name="RESOLUTION" val="1200"/>
  <p:tag name="TIMEOUT" val="(none)"/>
  <p:tag name="BOXWIDTH" val="589"/>
  <p:tag name="BOXHEIGHT" val="464"/>
  <p:tag name="BOXFONT" val="10"/>
  <p:tag name="BOXWRAP" val="False"/>
  <p:tag name="WORKAROUNDTRANSPARENCYBUG" val="False"/>
  <p:tag name="ALLOWFONTSUBSTITUTION" val="False"/>
  <p:tag name="BITMAPFORMAT" val="pngmono"/>
  <p:tag name="ORIGWIDTH" val="173"/>
  <p:tag name="PICTUREFILESIZE" val="7727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nb-NO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4046</Words>
  <Application>Microsoft Office PowerPoint</Application>
  <PresentationFormat>Widescreen</PresentationFormat>
  <Paragraphs>744</Paragraphs>
  <Slides>43</Slides>
  <Notes>28</Notes>
  <HiddenSlides>2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6" baseType="lpstr">
      <vt:lpstr>cmmi7</vt:lpstr>
      <vt:lpstr>cmex10</vt:lpstr>
      <vt:lpstr>Cambria Math</vt:lpstr>
      <vt:lpstr>cmsy10orig</vt:lpstr>
      <vt:lpstr>cmr10</vt:lpstr>
      <vt:lpstr>cmr7</vt:lpstr>
      <vt:lpstr>cmmi5</vt:lpstr>
      <vt:lpstr>Arial</vt:lpstr>
      <vt:lpstr>Times New Roman</vt:lpstr>
      <vt:lpstr>cmmi10</vt:lpstr>
      <vt:lpstr>Times</vt:lpstr>
      <vt:lpstr>cmsy10</vt:lpstr>
      <vt:lpstr>Default Design</vt:lpstr>
      <vt:lpstr>Crash course process control</vt:lpstr>
      <vt:lpstr>PowerPoint Presentation</vt:lpstr>
      <vt:lpstr>PowerPoint Presentation</vt:lpstr>
      <vt:lpstr>PowerPoint Presentation</vt:lpstr>
      <vt:lpstr>Why control?</vt:lpstr>
      <vt:lpstr>Dealing with disturbances. Three approaches:</vt:lpstr>
      <vt:lpstr>3. Counteract disturbances  (this course). Process control (“prosessregulering”): </vt:lpstr>
      <vt:lpstr>Motivation for better control: Squeeze and shift rule</vt:lpstr>
      <vt:lpstr>Example: Control of shower temperature</vt:lpstr>
      <vt:lpstr>Classification of variables</vt:lpstr>
      <vt:lpstr>Classification of variables: Shower process</vt:lpstr>
      <vt:lpstr>Inputs for control (MVs)</vt:lpstr>
      <vt:lpstr>Control</vt:lpstr>
      <vt:lpstr>Two fundamental control principles</vt:lpstr>
      <vt:lpstr>BLOCK DIAGRAMS</vt:lpstr>
      <vt:lpstr>PowerPoint Presentation</vt:lpstr>
      <vt:lpstr>We use two kind of diagrams </vt:lpstr>
      <vt:lpstr>Piping and instrumentation diagram (P&amp;ID) (flowsheet)</vt:lpstr>
      <vt:lpstr>Notation feedback controllers (P&amp;ID)</vt:lpstr>
      <vt:lpstr>PowerPoint Presentation</vt:lpstr>
      <vt:lpstr>PowerPoint Presentation</vt:lpstr>
      <vt:lpstr>Example: Evaporator with heating</vt:lpstr>
      <vt:lpstr>Most important control structures</vt:lpstr>
      <vt:lpstr>Cascade control</vt:lpstr>
      <vt:lpstr>What are the benefits of adding a flow controller (inner cascade)?</vt:lpstr>
      <vt:lpstr>Example: Evaporator with heating</vt:lpstr>
      <vt:lpstr>Ratio control</vt:lpstr>
      <vt:lpstr>Usually: Combine ratio (feedforward) with feedback</vt:lpstr>
      <vt:lpstr>PowerPoint Presentation</vt:lpstr>
      <vt:lpstr>Procedure for design of control system</vt:lpstr>
      <vt:lpstr>Example: Shower</vt:lpstr>
      <vt:lpstr>Decoupling shower using ARC</vt:lpstr>
      <vt:lpstr>3x3 pairing example</vt:lpstr>
      <vt:lpstr>Rules for pairing of variables and choice of control structure</vt:lpstr>
      <vt:lpstr>Control hierarchy based on “time scale separation”</vt:lpstr>
      <vt:lpstr>Example: Distillation</vt:lpstr>
      <vt:lpstr>PowerPoint Presentation</vt:lpstr>
      <vt:lpstr>PowerPoint Presentation</vt:lpstr>
      <vt:lpstr>PowerPoint Presentation</vt:lpstr>
      <vt:lpstr>Inventory control and TPM</vt:lpstr>
      <vt:lpstr>Rules for inventory control</vt:lpstr>
      <vt:lpstr>PowerPoint Presentation</vt:lpstr>
      <vt:lpstr>PowerPoint Presentation</vt:lpstr>
    </vt:vector>
  </TitlesOfParts>
  <Company>Fakultet for naturvitenskap og teknologi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Lynkurs Prosessregulering</dc:title>
  <dc:creator>Sigurd Skogestad</dc:creator>
  <cp:lastModifiedBy>Sigurd Skogestad</cp:lastModifiedBy>
  <cp:revision>223</cp:revision>
  <cp:lastPrinted>2017-08-21T06:26:34Z</cp:lastPrinted>
  <dcterms:created xsi:type="dcterms:W3CDTF">2008-09-29T17:35:01Z</dcterms:created>
  <dcterms:modified xsi:type="dcterms:W3CDTF">2024-08-29T08:36:03Z</dcterms:modified>
</cp:coreProperties>
</file>