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5" r:id="rId2"/>
    <p:sldId id="327" r:id="rId3"/>
    <p:sldId id="256" r:id="rId4"/>
    <p:sldId id="287" r:id="rId5"/>
    <p:sldId id="297" r:id="rId6"/>
    <p:sldId id="331" r:id="rId7"/>
    <p:sldId id="291" r:id="rId8"/>
    <p:sldId id="299" r:id="rId9"/>
    <p:sldId id="292" r:id="rId10"/>
    <p:sldId id="324" r:id="rId11"/>
    <p:sldId id="298" r:id="rId12"/>
    <p:sldId id="329" r:id="rId13"/>
    <p:sldId id="317" r:id="rId14"/>
    <p:sldId id="318" r:id="rId15"/>
    <p:sldId id="316" r:id="rId16"/>
    <p:sldId id="321" r:id="rId17"/>
    <p:sldId id="311" r:id="rId18"/>
    <p:sldId id="296" r:id="rId19"/>
    <p:sldId id="333" r:id="rId20"/>
    <p:sldId id="332" r:id="rId21"/>
    <p:sldId id="328" r:id="rId22"/>
    <p:sldId id="320" r:id="rId23"/>
    <p:sldId id="319" r:id="rId24"/>
    <p:sldId id="326" r:id="rId25"/>
    <p:sldId id="334" r:id="rId26"/>
    <p:sldId id="312" r:id="rId27"/>
    <p:sldId id="313" r:id="rId28"/>
    <p:sldId id="315" r:id="rId29"/>
    <p:sldId id="314" r:id="rId30"/>
    <p:sldId id="301" r:id="rId31"/>
    <p:sldId id="302" r:id="rId32"/>
    <p:sldId id="304" r:id="rId33"/>
    <p:sldId id="305" r:id="rId34"/>
    <p:sldId id="309" r:id="rId35"/>
  </p:sldIdLst>
  <p:sldSz cx="12192000" cy="6858000"/>
  <p:notesSz cx="7315200" cy="9601200"/>
  <p:embeddedFontLst>
    <p:embeddedFont>
      <p:font typeface="cmex10" panose="020B0604020202020204"/>
      <p:regular r:id="rId38"/>
    </p:embeddedFont>
    <p:embeddedFont>
      <p:font typeface="cmmi10" panose="020B0604020202020204"/>
      <p:regular r:id="rId39"/>
    </p:embeddedFont>
    <p:embeddedFont>
      <p:font typeface="cmmi7" panose="020B0604020202020204"/>
      <p:regular r:id="rId40"/>
    </p:embeddedFont>
    <p:embeddedFont>
      <p:font typeface="cmmi8" panose="020B0604020202020204"/>
      <p:regular r:id="rId41"/>
    </p:embeddedFont>
    <p:embeddedFont>
      <p:font typeface="cmr10" panose="020B0604020202020204"/>
      <p:regular r:id="rId42"/>
    </p:embeddedFont>
    <p:embeddedFont>
      <p:font typeface="cmr5" panose="020B0604020202020204"/>
      <p:regular r:id="rId43"/>
    </p:embeddedFont>
    <p:embeddedFont>
      <p:font typeface="cmr7" panose="020B0604020202020204"/>
      <p:regular r:id="rId44"/>
    </p:embeddedFont>
    <p:embeddedFont>
      <p:font typeface="cmsy10" panose="020B0604020202020204"/>
      <p:regular r:id="rId45"/>
    </p:embeddedFont>
    <p:embeddedFont>
      <p:font typeface="cmsy10orig" panose="020B0604020202020204"/>
      <p:regular r:id="rId46"/>
    </p:embeddedFont>
    <p:embeddedFont>
      <p:font typeface="cmsy5" panose="020B0604020202020204"/>
      <p:regular r:id="rId47"/>
    </p:embeddedFont>
    <p:embeddedFont>
      <p:font typeface="cmsy7" panose="020B0604020202020204"/>
      <p:regular r:id="rId48"/>
    </p:embeddedFont>
    <p:embeddedFont>
      <p:font typeface="CMSY8" panose="020B0604020202020204"/>
      <p:regular r:id="rId49"/>
    </p:embeddedFont>
    <p:embeddedFont>
      <p:font typeface="lcmss8" panose="020B0604020202020204"/>
      <p:regular r:id="rId5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99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2" autoAdjust="0"/>
    <p:restoredTop sz="94718" autoAdjust="0"/>
  </p:normalViewPr>
  <p:slideViewPr>
    <p:cSldViewPr>
      <p:cViewPr varScale="1">
        <p:scale>
          <a:sx n="118" d="100"/>
          <a:sy n="118" d="100"/>
        </p:scale>
        <p:origin x="557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6"/>
    </p:cViewPr>
  </p:sorterViewPr>
  <p:notesViewPr>
    <p:cSldViewPr>
      <p:cViewPr>
        <p:scale>
          <a:sx n="100" d="100"/>
          <a:sy n="100" d="100"/>
        </p:scale>
        <p:origin x="-96" y="516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FC678AA-4D38-6E26-3B11-7C307602FA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9DD470-3F9E-9EAE-F90C-DB8040C201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B88D6F12-9109-4603-986B-024898511E64}" type="datetimeFigureOut">
              <a:rPr lang="en-US"/>
              <a:pPr>
                <a:defRPr/>
              </a:pPr>
              <a:t>9/9/2024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2F5448-D998-744B-F208-363381562E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54B889-C849-7178-CBEC-9C232907E5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1391A194-3BF7-473C-95FA-57B383764833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EF31F431-DBAD-46CA-5BDB-9A2A33B28A4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F62B11C4-5AC9-2ECD-10C8-D339433838F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F2988E96-AA1A-BC6B-ED23-27810282621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>
            <a:extLst>
              <a:ext uri="{FF2B5EF4-FFF2-40B4-BE49-F238E27FC236}">
                <a16:creationId xmlns:a16="http://schemas.microsoft.com/office/drawing/2014/main" id="{E333B0DE-9B04-494D-0F91-045964E501B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6630" name="Rectangle 6">
            <a:extLst>
              <a:ext uri="{FF2B5EF4-FFF2-40B4-BE49-F238E27FC236}">
                <a16:creationId xmlns:a16="http://schemas.microsoft.com/office/drawing/2014/main" id="{C19190AB-B460-2BED-7BD5-90086DFB300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>
            <a:extLst>
              <a:ext uri="{FF2B5EF4-FFF2-40B4-BE49-F238E27FC236}">
                <a16:creationId xmlns:a16="http://schemas.microsoft.com/office/drawing/2014/main" id="{4BA3B2D2-04D9-F8EB-0843-562AB19A98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 b="1"/>
            </a:lvl1pPr>
          </a:lstStyle>
          <a:p>
            <a:pPr>
              <a:defRPr/>
            </a:pPr>
            <a:fld id="{61EB01AB-D705-471F-AA51-EF9225E13CB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A17AC113-1FF1-70C4-FD25-63C819CA38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4225" indent="-3016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088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0688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5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A7C1E1-8A46-4814-8459-9204A1BD210B}" type="slidenum">
              <a:rPr lang="en-US" altLang="nb-NO" sz="1300" smtClean="0"/>
              <a:pPr/>
              <a:t>3</a:t>
            </a:fld>
            <a:endParaRPr lang="en-US" altLang="nb-NO" sz="13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1B9333F-7F86-C928-3FE6-45149436CC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7511E3F7-1F9D-AC58-A63C-E6020E9BF7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6A1F6D5D-CA28-D524-CB4E-64A83661DE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nb-NO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36B87BD5-D63F-5F1A-1ADB-DD0EBF8946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B7C8DB-05DF-4209-AA18-BA5BE5892760}" type="slidenum">
              <a:rPr lang="en-US" altLang="nb-NO" sz="1300" smtClean="0"/>
              <a:pPr/>
              <a:t>4</a:t>
            </a:fld>
            <a:endParaRPr lang="en-US" altLang="nb-NO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2B2BB00B-42D3-AEE3-2BE9-729AF56289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194ECDCF-4628-9367-7641-73BEA2DECF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nb-NO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0EAF911C-1D1D-13EE-28E0-ADBA190127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E34A06-349B-495A-860F-6AC851BB03F7}" type="slidenum">
              <a:rPr lang="en-US" altLang="nb-NO" sz="1300" smtClean="0"/>
              <a:pPr/>
              <a:t>6</a:t>
            </a:fld>
            <a:endParaRPr lang="en-US" altLang="nb-NO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54F1209-227E-EF71-9018-2713F31D2A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3677837-3772-6EA3-FE88-31D16C95E8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nb-NO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73A6C506-F1FC-8EBC-625A-E6CBAC0FB6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9C8238-4AFF-44D4-A97C-ABB2EB86E0E5}" type="slidenum">
              <a:rPr lang="en-US" altLang="nb-NO" sz="1300" smtClean="0"/>
              <a:pPr/>
              <a:t>13</a:t>
            </a:fld>
            <a:endParaRPr lang="en-US" altLang="nb-NO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EB01AB-D705-471F-AA51-EF9225E13CBF}" type="slidenum">
              <a:rPr lang="en-US" altLang="nb-NO" smtClean="0"/>
              <a:pPr>
                <a:defRPr/>
              </a:pPr>
              <a:t>14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303607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84E26D2F-AC16-9B9F-809B-1364DC3F52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9690E8E1-708C-63B2-911A-A8339D0B07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380A3210-D329-D17B-638C-4F53B11B0B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D280C5-738E-4FE5-9AD1-96375797CEA3}" type="slidenum">
              <a:rPr lang="en-US" altLang="nb-NO" sz="1300" smtClean="0"/>
              <a:pPr/>
              <a:t>16</a:t>
            </a:fld>
            <a:endParaRPr lang="en-US" altLang="nb-NO" sz="13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1E821C30-0DD9-B00F-3A91-653790332E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15D56CF1-2AB2-9C84-03A7-AC8178E9E2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8ECA461F-45C9-BB22-D1EC-1146A2880A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A75CC2-1A68-4103-B420-E02E1F64ADD2}" type="slidenum">
              <a:rPr lang="en-US" altLang="nb-NO" sz="1300" smtClean="0"/>
              <a:pPr/>
              <a:t>27</a:t>
            </a:fld>
            <a:endParaRPr lang="en-US" altLang="nb-NO" sz="13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4320C3EE-867F-693C-4267-3C185BEB74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E7EAB5FC-B1AE-3DB1-39E3-660D4FE0EA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 altLang="nb-NO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13C0F597-DEB8-DF27-1B5C-C0B78AE68C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4225" indent="-3016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088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0688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5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832750-01BD-4F60-9183-D74FD70050E8}" type="slidenum">
              <a:rPr lang="en-US" altLang="nb-NO" sz="1300" smtClean="0"/>
              <a:pPr/>
              <a:t>29</a:t>
            </a:fld>
            <a:endParaRPr lang="en-US" altLang="nb-NO" sz="13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AFDAF074-58B6-641B-8CF9-E025C543BD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0A2E6557-5522-7913-4C7C-706BAAF867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b-NO" altLang="nb-NO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D5E04003-9DD1-E201-24DB-75C2266DC5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4225" indent="-3016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088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0688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5" indent="-2413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CF7C7D-2C7D-4719-91C9-CD5E448A1C84}" type="slidenum">
              <a:rPr lang="en-US" altLang="nb-NO" sz="1300" smtClean="0"/>
              <a:pPr/>
              <a:t>30</a:t>
            </a:fld>
            <a:endParaRPr lang="en-US" altLang="nb-NO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92036BF-477D-1C6E-3181-F7504EF94A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7D6FAF3-265B-CFBC-1ACC-95C8ADA03A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551204A-4240-9F0E-1931-10F6553830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FB621-0200-4981-9BB5-F31805FF31F4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70100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628C7B-A74B-0EB4-841F-47028F6F16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B2436DB-96C8-1F5E-AE84-D0C7DD70E5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006D6A-A619-EE98-E721-3FD6F72FC9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736F2-8416-4B6D-994F-4D10A50EE05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798083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B972F8-306D-2B47-41D4-88A537AC96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E29615-6B05-DCE3-D0B3-901D1F292E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57F7DA5-90C4-71F8-599C-82256DB98B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10D4B-5599-41F6-A5C1-F01307630A0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919431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603BAF-54C0-B5E5-D991-D2BFBECD2C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20DA6F-A42A-9D5C-9B09-A8A6A55D1A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360C9A-FDC4-9600-C416-ADF4F247FD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8D0C2-CC36-4598-BB9E-852F14F37DFB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200205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3F6FDC8-4D2C-839C-5D36-A867DD7F36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98E6DDB-7CC2-AA26-B9D3-25D1EF47B4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619F56F-294D-0C4A-401D-132F8EEBFD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86620-F4D4-4572-AE32-7AB707FCCE1C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77694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3DBA166-D502-69F0-BF3C-07B8C6F5A9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53D0AA4-0218-BF32-35E9-0C70895256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D34BCC6-3586-9EF1-8BF2-D8B6668F9C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A7087-9A12-4323-A257-9EA62C44EC1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66958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1B5E01-A226-EC9E-A923-8F1AE85575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EF6F2A1-D229-8EE8-2E6C-616C00FA19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CD77FF2-DCE7-AD96-053D-C65CC0D16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602B6-7F03-4ABC-9A10-0A2067861B21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523307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E6CAA6-B195-F01A-A17E-9B32C0CB23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D1922C-B0B6-BE19-4C03-13478D7C4C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5F0BC4-C9B6-6D7E-AC76-C8261DC2CF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54FCB-A51B-4D58-8919-EDB8154A42D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538496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17E3C69-331C-B9A3-DA09-923C80064B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4255AC2-3F0D-1BEB-1828-6D289FB724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18415D8-A670-524C-805D-154465B73F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016A4-6357-4C06-ACD4-E2724E53B5CC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70073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E1EDE3A-AD7E-284B-9B7D-76B8B5C7C6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28DD29D-7129-7263-1A1B-B5BF5FCC68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5E4E808-A559-3AD4-538D-2AA2CD027E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FAFC7-BD94-47F9-AB0D-28D7369C803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859362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0950CBA-1B83-155A-A174-84AB70E604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33BBACF-72EA-6626-86F0-EDF2B0F6B2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3758F68-4149-0215-8E80-AB99DA78C9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4F221-A635-48DB-9F1C-AAC5A096D1F9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60131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82BB3E-2922-5B46-344B-3D2073217B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82430D-C2DF-D9B7-C238-5280031A26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62933F-F271-BFEF-FCAA-B38516570B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D46B5-018D-4B73-9DE7-8170E90DA9B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54477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B20B46-154C-985E-E289-BED9097750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10170-21B2-DDF5-F577-ECF1E11479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3B1262-08E4-8274-D88E-1940BCEF17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CF66F-B061-4E6C-8E5A-2A677D3E9A65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79104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7FDC3BF-2B05-C607-91EA-89B6779C03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932178D-78CC-DD34-0387-C503CF7176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text styles</a:t>
            </a:r>
          </a:p>
          <a:p>
            <a:pPr lvl="1"/>
            <a:r>
              <a:rPr lang="en-US" altLang="nb-NO"/>
              <a:t>Second level</a:t>
            </a:r>
          </a:p>
          <a:p>
            <a:pPr lvl="2"/>
            <a:r>
              <a:rPr lang="en-US" altLang="nb-NO"/>
              <a:t>Third level</a:t>
            </a:r>
          </a:p>
          <a:p>
            <a:pPr lvl="3"/>
            <a:r>
              <a:rPr lang="en-US" altLang="nb-NO"/>
              <a:t>Fourth level</a:t>
            </a:r>
          </a:p>
          <a:p>
            <a:pPr lvl="4"/>
            <a:r>
              <a:rPr lang="en-US" altLang="nb-NO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6CE6A10-485D-9525-A0C5-0130248FF75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6D1799D-F349-4C2B-FF46-C337089FA72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DF78108-8DEA-C09D-FE27-62B0EBBC74C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8021CC6-232B-4ADA-BC9F-DB81FDADFF8A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wmf"/><Relationship Id="rId7" Type="http://schemas.openxmlformats.org/officeDocument/2006/relationships/image" Target="../media/image12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0BD379D-02B6-7620-1E5C-40E372333EA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 altLang="nb-NO"/>
              <a:t>Modelling and linearization</a:t>
            </a:r>
          </a:p>
        </p:txBody>
      </p:sp>
      <p:sp>
        <p:nvSpPr>
          <p:cNvPr id="4099" name="Subtitle 2">
            <a:extLst>
              <a:ext uri="{FF2B5EF4-FFF2-40B4-BE49-F238E27FC236}">
                <a16:creationId xmlns:a16="http://schemas.microsoft.com/office/drawing/2014/main" id="{2CE20785-101B-1546-944C-5B26865C42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b-NO"/>
              <a:t>Seborg: Chapter 2 + 3.4 (lin.)</a:t>
            </a:r>
          </a:p>
          <a:p>
            <a:r>
              <a:rPr lang="en-US" altLang="nb-NO"/>
              <a:t>Skogestad: Ch. 11</a:t>
            </a:r>
          </a:p>
        </p:txBody>
      </p:sp>
      <p:sp>
        <p:nvSpPr>
          <p:cNvPr id="4100" name="TextBox 1">
            <a:extLst>
              <a:ext uri="{FF2B5EF4-FFF2-40B4-BE49-F238E27FC236}">
                <a16:creationId xmlns:a16="http://schemas.microsoft.com/office/drawing/2014/main" id="{CB890D79-AB7D-3D55-A8D6-A64719CCD91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0" y="71120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TexPoint fonts used in EMF.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Read the TexPoint manual before you delete this box.: </a:t>
            </a:r>
            <a:r>
              <a:rPr lang="en-US" altLang="nb-NO" sz="2400">
                <a:latin typeface="cmr10" charset="0"/>
              </a:rPr>
              <a:t>A</a:t>
            </a:r>
            <a:r>
              <a:rPr lang="en-US" altLang="nb-NO" sz="2400">
                <a:latin typeface="cmmi7" charset="0"/>
              </a:rPr>
              <a:t>A</a:t>
            </a:r>
            <a:r>
              <a:rPr lang="en-US" altLang="nb-NO" sz="2400">
                <a:latin typeface="cmmi10"/>
              </a:rPr>
              <a:t>A</a:t>
            </a:r>
            <a:r>
              <a:rPr lang="en-US" altLang="nb-NO" sz="2400">
                <a:latin typeface="cmsy5"/>
              </a:rPr>
              <a:t>A</a:t>
            </a:r>
            <a:r>
              <a:rPr lang="en-US" altLang="nb-NO" sz="2400">
                <a:latin typeface="cmsy7"/>
              </a:rPr>
              <a:t>A</a:t>
            </a:r>
            <a:r>
              <a:rPr lang="en-US" altLang="nb-NO" sz="2400">
                <a:latin typeface="cmr7" charset="0"/>
              </a:rPr>
              <a:t>A</a:t>
            </a:r>
            <a:r>
              <a:rPr lang="en-US" altLang="nb-NO" sz="2400">
                <a:latin typeface="cmex10" charset="0"/>
              </a:rPr>
              <a:t>A</a:t>
            </a:r>
            <a:r>
              <a:rPr lang="en-US" altLang="nb-NO" sz="2400">
                <a:latin typeface="cmsy10orig" charset="0"/>
              </a:rPr>
              <a:t>A</a:t>
            </a:r>
            <a:r>
              <a:rPr lang="en-US" altLang="nb-NO" sz="2400">
                <a:latin typeface="cmr5"/>
              </a:rPr>
              <a:t>A</a:t>
            </a:r>
            <a:endParaRPr lang="en-US" altLang="nb-NO" sz="2400">
              <a:latin typeface="Arial" panose="020B0604020202020204" pitchFamily="34" charset="0"/>
            </a:endParaRPr>
          </a:p>
        </p:txBody>
      </p:sp>
      <p:sp>
        <p:nvSpPr>
          <p:cNvPr id="4101" name="Slide Number Placeholder 1">
            <a:extLst>
              <a:ext uri="{FF2B5EF4-FFF2-40B4-BE49-F238E27FC236}">
                <a16:creationId xmlns:a16="http://schemas.microsoft.com/office/drawing/2014/main" id="{77D8A4AA-C456-CBFE-40AF-9C15FB0831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9DD01D-0869-4704-A30A-E678E56BF07B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nb-NO" sz="1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17B17-149E-901B-2AA3-3E58ABA9B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9800" y="1600200"/>
            <a:ext cx="8496300" cy="4525963"/>
          </a:xfrm>
        </p:spPr>
        <p:txBody>
          <a:bodyPr>
            <a:norm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r>
              <a:rPr lang="en-US" sz="2000" dirty="0"/>
              <a:t>Waterfall: (1) potential energy -&gt; (2) kinetic energy -&gt; (3) thermal energy</a:t>
            </a:r>
          </a:p>
          <a:p>
            <a:pPr marL="0" indent="0">
              <a:buFontTx/>
              <a:buNone/>
              <a:defRPr/>
            </a:pPr>
            <a:r>
              <a:rPr lang="en-US" sz="2000" dirty="0">
                <a:solidFill>
                  <a:srgbClr val="C00000"/>
                </a:solidFill>
              </a:rPr>
              <a:t>Thermal energy is included in internal energy (U).</a:t>
            </a:r>
          </a:p>
          <a:p>
            <a:pPr marL="0" indent="0">
              <a:buFontTx/>
              <a:buNone/>
              <a:defRPr/>
            </a:pPr>
            <a:endParaRPr lang="en-US" sz="2200" dirty="0"/>
          </a:p>
          <a:p>
            <a:pPr marL="0" indent="0">
              <a:buFontTx/>
              <a:buNone/>
              <a:defRPr/>
            </a:pPr>
            <a:endParaRPr lang="en-US" dirty="0"/>
          </a:p>
        </p:txBody>
      </p:sp>
      <p:pic>
        <p:nvPicPr>
          <p:cNvPr id="17411" name="Picture 2">
            <a:extLst>
              <a:ext uri="{FF2B5EF4-FFF2-40B4-BE49-F238E27FC236}">
                <a16:creationId xmlns:a16="http://schemas.microsoft.com/office/drawing/2014/main" id="{7AF2C497-CD27-57FD-50DA-C14946CBA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338" y="1387475"/>
            <a:ext cx="4038600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>
            <a:extLst>
              <a:ext uri="{FF2B5EF4-FFF2-40B4-BE49-F238E27FC236}">
                <a16:creationId xmlns:a16="http://schemas.microsoft.com/office/drawing/2014/main" id="{12722281-89F9-70D9-23EF-A462E46D4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3575" y="2760663"/>
            <a:ext cx="250825" cy="2111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495E04EE-CCEE-D468-3717-D9729A6BE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2025" y="3322638"/>
            <a:ext cx="358775" cy="2111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762CA5-9C1C-A826-F46B-EEA6CA66A278}"/>
              </a:ext>
            </a:extLst>
          </p:cNvPr>
          <p:cNvSpPr txBox="1">
            <a:spLocks/>
          </p:cNvSpPr>
          <p:nvPr/>
        </p:nvSpPr>
        <p:spPr bwMode="auto">
          <a:xfrm>
            <a:off x="2209800" y="381000"/>
            <a:ext cx="8610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kern="0" dirty="0"/>
              <a:t>Can usually neglect kinetic and potential energy in energy balance</a:t>
            </a:r>
            <a:br>
              <a:rPr lang="en-US" kern="0" dirty="0"/>
            </a:br>
            <a:endParaRPr lang="en-US" kern="0" dirty="0"/>
          </a:p>
        </p:txBody>
      </p:sp>
      <p:sp>
        <p:nvSpPr>
          <p:cNvPr id="15367" name="TextBox 1">
            <a:extLst>
              <a:ext uri="{FF2B5EF4-FFF2-40B4-BE49-F238E27FC236}">
                <a16:creationId xmlns:a16="http://schemas.microsoft.com/office/drawing/2014/main" id="{6D46D059-4CBF-C3C8-ADFE-6B86F1F66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4885748"/>
            <a:ext cx="4730782" cy="116955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nb-NO" altLang="nb-NO" sz="1400" dirty="0" err="1">
                <a:highlight>
                  <a:srgbClr val="FFFF00"/>
                </a:highlight>
                <a:latin typeface="Arial" panose="020B0604020202020204" pitchFamily="34" charset="0"/>
              </a:rPr>
              <a:t>Proof</a:t>
            </a:r>
            <a:r>
              <a:rPr lang="nb-NO" altLang="nb-NO" sz="1400" dirty="0">
                <a:highlight>
                  <a:srgbClr val="FFFF00"/>
                </a:highlight>
                <a:latin typeface="Arial" panose="020B0604020202020204" pitchFamily="34" charset="0"/>
              </a:rPr>
              <a:t>: </a:t>
            </a:r>
            <a:r>
              <a:rPr lang="nb-NO" altLang="nb-NO" sz="1400" dirty="0">
                <a:latin typeface="Arial" panose="020B0604020202020204" pitchFamily="34" charset="0"/>
              </a:rPr>
              <a:t>Energy </a:t>
            </a:r>
            <a:r>
              <a:rPr lang="nb-NO" altLang="nb-NO" sz="1400" dirty="0" err="1">
                <a:latin typeface="Arial" panose="020B0604020202020204" pitchFamily="34" charset="0"/>
              </a:rPr>
              <a:t>balance</a:t>
            </a:r>
            <a:r>
              <a:rPr lang="nb-NO" altLang="nb-NO" sz="1400" dirty="0">
                <a:latin typeface="Arial" panose="020B0604020202020204" pitchFamily="34" charset="0"/>
              </a:rPr>
              <a:t> (for m=1kg water): PE</a:t>
            </a:r>
            <a:r>
              <a:rPr lang="nb-NO" altLang="nb-NO" sz="1400" baseline="-25000" dirty="0">
                <a:latin typeface="Arial" panose="020B0604020202020204" pitchFamily="34" charset="0"/>
              </a:rPr>
              <a:t>1</a:t>
            </a:r>
            <a:r>
              <a:rPr lang="nb-NO" altLang="nb-NO" sz="1400" dirty="0">
                <a:latin typeface="Arial" panose="020B0604020202020204" pitchFamily="34" charset="0"/>
              </a:rPr>
              <a:t> = KE</a:t>
            </a:r>
            <a:r>
              <a:rPr lang="nb-NO" altLang="nb-NO" sz="1400" baseline="-25000" dirty="0">
                <a:latin typeface="Arial" panose="020B0604020202020204" pitchFamily="34" charset="0"/>
              </a:rPr>
              <a:t>2</a:t>
            </a:r>
            <a:r>
              <a:rPr lang="nb-NO" altLang="nb-NO" sz="1400" dirty="0">
                <a:latin typeface="Arial" panose="020B0604020202020204" pitchFamily="34" charset="0"/>
              </a:rPr>
              <a:t> = U</a:t>
            </a:r>
            <a:r>
              <a:rPr lang="nb-NO" altLang="nb-NO" sz="1400" baseline="-25000" dirty="0">
                <a:latin typeface="Arial" panose="020B0604020202020204" pitchFamily="34" charset="0"/>
              </a:rPr>
              <a:t>3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nb-NO" altLang="nb-NO" sz="1400" dirty="0">
                <a:latin typeface="Arial" panose="020B0604020202020204" pitchFamily="34" charset="0"/>
              </a:rPr>
              <a:t>   mgh</a:t>
            </a:r>
            <a:r>
              <a:rPr lang="nb-NO" altLang="nb-NO" sz="1400" baseline="-25000" dirty="0">
                <a:latin typeface="Arial" panose="020B0604020202020204" pitchFamily="34" charset="0"/>
              </a:rPr>
              <a:t>1</a:t>
            </a:r>
            <a:r>
              <a:rPr lang="nb-NO" altLang="nb-NO" sz="1400" dirty="0">
                <a:latin typeface="Arial" panose="020B0604020202020204" pitchFamily="34" charset="0"/>
              </a:rPr>
              <a:t> = ½ mv</a:t>
            </a:r>
            <a:r>
              <a:rPr lang="nb-NO" altLang="nb-NO" sz="1400" baseline="-25000" dirty="0">
                <a:latin typeface="Arial" panose="020B0604020202020204" pitchFamily="34" charset="0"/>
              </a:rPr>
              <a:t>2</a:t>
            </a:r>
            <a:r>
              <a:rPr lang="nb-NO" altLang="nb-NO" sz="1400" baseline="30000" dirty="0">
                <a:latin typeface="Arial" panose="020B0604020202020204" pitchFamily="34" charset="0"/>
              </a:rPr>
              <a:t>2</a:t>
            </a:r>
            <a:r>
              <a:rPr lang="nb-NO" altLang="nb-NO" sz="1400" dirty="0">
                <a:latin typeface="Arial" panose="020B0604020202020204" pitchFamily="34" charset="0"/>
              </a:rPr>
              <a:t> = mc</a:t>
            </a:r>
            <a:r>
              <a:rPr lang="nb-NO" altLang="nb-NO" sz="1400" baseline="-25000" dirty="0">
                <a:latin typeface="Arial" panose="020B0604020202020204" pitchFamily="34" charset="0"/>
              </a:rPr>
              <a:t>P</a:t>
            </a:r>
            <a:r>
              <a:rPr lang="nb-NO" altLang="nb-NO" sz="1400" dirty="0">
                <a:latin typeface="Arial" panose="020B0604020202020204" pitchFamily="34" charset="0"/>
              </a:rPr>
              <a:t>T</a:t>
            </a:r>
            <a:r>
              <a:rPr lang="nb-NO" altLang="nb-NO" sz="1400" baseline="-25000" dirty="0">
                <a:latin typeface="Arial" panose="020B0604020202020204" pitchFamily="34" charset="0"/>
              </a:rPr>
              <a:t>3</a:t>
            </a:r>
            <a:r>
              <a:rPr lang="nb-NO" altLang="nb-NO" sz="1400" dirty="0">
                <a:latin typeface="Arial" panose="020B0604020202020204" pitchFamily="34" charset="0"/>
              </a:rPr>
              <a:t> [J]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nb-NO" altLang="nb-NO" sz="1400" dirty="0" err="1">
                <a:latin typeface="Arial" panose="020B0604020202020204" pitchFamily="34" charset="0"/>
              </a:rPr>
              <a:t>where</a:t>
            </a:r>
            <a:r>
              <a:rPr lang="nb-NO" altLang="nb-NO" sz="140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nb-NO" altLang="nb-NO" sz="1400" dirty="0">
                <a:latin typeface="Arial" panose="020B0604020202020204" pitchFamily="34" charset="0"/>
              </a:rPr>
              <a:t>   g = 10 m/s</a:t>
            </a:r>
            <a:r>
              <a:rPr lang="nb-NO" altLang="nb-NO" sz="1400" baseline="30000" dirty="0">
                <a:latin typeface="Arial" panose="020B0604020202020204" pitchFamily="34" charset="0"/>
              </a:rPr>
              <a:t>2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nb-NO" altLang="nb-NO" sz="1400" dirty="0">
                <a:latin typeface="Arial" panose="020B0604020202020204" pitchFamily="34" charset="0"/>
              </a:rPr>
              <a:t>   </a:t>
            </a:r>
            <a:r>
              <a:rPr lang="nb-NO" altLang="nb-NO" sz="1400" dirty="0" err="1">
                <a:latin typeface="Arial" panose="020B0604020202020204" pitchFamily="34" charset="0"/>
              </a:rPr>
              <a:t>c</a:t>
            </a:r>
            <a:r>
              <a:rPr lang="nb-NO" altLang="nb-NO" sz="1400" baseline="-25000" dirty="0" err="1">
                <a:latin typeface="Arial" panose="020B0604020202020204" pitchFamily="34" charset="0"/>
              </a:rPr>
              <a:t>P</a:t>
            </a:r>
            <a:r>
              <a:rPr lang="nb-NO" altLang="nb-NO" sz="1400" dirty="0">
                <a:latin typeface="Arial" panose="020B0604020202020204" pitchFamily="34" charset="0"/>
              </a:rPr>
              <a:t> = 1 kcal/</a:t>
            </a:r>
            <a:r>
              <a:rPr lang="nb-NO" altLang="nb-NO" sz="1400" dirty="0" err="1">
                <a:latin typeface="Arial" panose="020B0604020202020204" pitchFamily="34" charset="0"/>
              </a:rPr>
              <a:t>kg,K</a:t>
            </a:r>
            <a:r>
              <a:rPr lang="nb-NO" altLang="nb-NO" sz="1400" dirty="0">
                <a:latin typeface="Arial" panose="020B0604020202020204" pitchFamily="34" charset="0"/>
              </a:rPr>
              <a:t> = 4184 J/</a:t>
            </a:r>
            <a:r>
              <a:rPr lang="nb-NO" altLang="nb-NO" sz="1400" dirty="0" err="1">
                <a:latin typeface="Arial" panose="020B0604020202020204" pitchFamily="34" charset="0"/>
              </a:rPr>
              <a:t>kg,K</a:t>
            </a:r>
            <a:endParaRPr lang="nb-NO" altLang="nb-NO" sz="1400" dirty="0">
              <a:latin typeface="Arial" panose="020B0604020202020204" pitchFamily="34" charset="0"/>
            </a:endParaRPr>
          </a:p>
        </p:txBody>
      </p:sp>
      <p:sp>
        <p:nvSpPr>
          <p:cNvPr id="17416" name="Slide Number Placeholder 1">
            <a:extLst>
              <a:ext uri="{FF2B5EF4-FFF2-40B4-BE49-F238E27FC236}">
                <a16:creationId xmlns:a16="http://schemas.microsoft.com/office/drawing/2014/main" id="{B16E4B5C-72CB-DB48-02DB-588597574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258152-0A51-4C80-8877-C6B7892A360F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nb-NO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78B36F-8FE6-A44F-378F-53634ADD7ECC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315200" y="1641080"/>
            <a:ext cx="4724400" cy="2308324"/>
          </a:xfrm>
          <a:prstGeom prst="rect">
            <a:avLst/>
          </a:prstGeom>
          <a:blipFill>
            <a:blip r:embed="rId3"/>
            <a:stretch>
              <a:fillRect l="-515" t="-525"/>
            </a:stretch>
          </a:blipFill>
          <a:ln>
            <a:solidFill>
              <a:srgbClr val="FF0000"/>
            </a:solidFill>
          </a:ln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A44B15F3-0E6D-DA3A-0962-CBD7E6F299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Which control volume and which balance?</a:t>
            </a:r>
          </a:p>
        </p:txBody>
      </p:sp>
      <p:pic>
        <p:nvPicPr>
          <p:cNvPr id="11267" name="Picture 2">
            <a:extLst>
              <a:ext uri="{FF2B5EF4-FFF2-40B4-BE49-F238E27FC236}">
                <a16:creationId xmlns:a16="http://schemas.microsoft.com/office/drawing/2014/main" id="{214F5D56-A84D-9F22-10AE-8F08F03B2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663" y="2114550"/>
            <a:ext cx="8543925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Rectangle 1">
            <a:extLst>
              <a:ext uri="{FF2B5EF4-FFF2-40B4-BE49-F238E27FC236}">
                <a16:creationId xmlns:a16="http://schemas.microsoft.com/office/drawing/2014/main" id="{712975E0-672E-F7DA-9612-9DA8B5FD6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029200"/>
            <a:ext cx="7848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1269" name="Rectangle 4">
            <a:extLst>
              <a:ext uri="{FF2B5EF4-FFF2-40B4-BE49-F238E27FC236}">
                <a16:creationId xmlns:a16="http://schemas.microsoft.com/office/drawing/2014/main" id="{C69BA580-F7BD-1BF7-B70F-E4B3749F6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4800600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1270" name="Slide Number Placeholder 1">
            <a:extLst>
              <a:ext uri="{FF2B5EF4-FFF2-40B4-BE49-F238E27FC236}">
                <a16:creationId xmlns:a16="http://schemas.microsoft.com/office/drawing/2014/main" id="{4DE97F4B-1FC2-5621-DFA4-35D1203FDF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5445E5-93A2-4D19-B971-9B5A28F3C2E9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nb-NO" sz="1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8E8772B-4F2A-5B97-C916-22577E32D4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Dot notation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2E24C84A-CD76-49B2-A158-CCB8C2FBCF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b-NO" altLang="nb-NO" sz="2400"/>
              <a:t>In the control field (EE), a dot means derivative (of quantity  inside boundary)</a:t>
            </a:r>
          </a:p>
          <a:p>
            <a:r>
              <a:rPr lang="nb-NO" altLang="nb-NO" sz="2400"/>
              <a:t>But in other fields (ME) it may mean a transfer rate (through boundary)</a:t>
            </a:r>
          </a:p>
          <a:p>
            <a:r>
              <a:rPr lang="nb-NO" altLang="nb-NO" sz="2400"/>
              <a:t>For this reason I usually avoid dot-notation</a:t>
            </a:r>
          </a:p>
        </p:txBody>
      </p:sp>
      <p:pic>
        <p:nvPicPr>
          <p:cNvPr id="18436" name="Picture 4">
            <a:extLst>
              <a:ext uri="{FF2B5EF4-FFF2-40B4-BE49-F238E27FC236}">
                <a16:creationId xmlns:a16="http://schemas.microsoft.com/office/drawing/2014/main" id="{5DA29E96-9995-91C1-F999-DCC629674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495800"/>
            <a:ext cx="6824663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Slide Number Placeholder 1">
            <a:extLst>
              <a:ext uri="{FF2B5EF4-FFF2-40B4-BE49-F238E27FC236}">
                <a16:creationId xmlns:a16="http://schemas.microsoft.com/office/drawing/2014/main" id="{DA4F374D-DB06-AF5F-3EC1-AD5E02A6BD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F78E97D-4B65-45A4-B1F0-E36509D9DFD0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nb-NO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FC539BA-F3F9-5D98-2836-C0C72EFE8F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1143000"/>
          </a:xfrm>
        </p:spPr>
        <p:txBody>
          <a:bodyPr/>
          <a:lstStyle/>
          <a:p>
            <a:r>
              <a:rPr lang="en-US" altLang="nb-NO"/>
              <a:t>Dynamic modeling. Examples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519EF27B-F29F-74D7-A0DA-2B2476B869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0" y="1295400"/>
            <a:ext cx="7772400" cy="1676400"/>
          </a:xfrm>
        </p:spPr>
        <p:txBody>
          <a:bodyPr/>
          <a:lstStyle/>
          <a:p>
            <a:r>
              <a:rPr lang="en-US" altLang="nb-NO" sz="1800" dirty="0"/>
              <a:t>You should do many examples!</a:t>
            </a:r>
          </a:p>
          <a:p>
            <a:r>
              <a:rPr lang="en-US" altLang="nb-NO" sz="1800" dirty="0"/>
              <a:t>See my book: CHEMICAL AND ENERGY PROCESS ENGINEERING, CRC Press (Taylor &amp; Francis Group), 2009, Chapter 11..</a:t>
            </a:r>
          </a:p>
          <a:p>
            <a:r>
              <a:rPr lang="en-US" altLang="nb-NO" sz="1800" dirty="0"/>
              <a:t>Chapter 11 on dynamics available here:</a:t>
            </a:r>
          </a:p>
          <a:p>
            <a:pPr marL="857250" lvl="2" indent="0">
              <a:buFontTx/>
              <a:buNone/>
            </a:pPr>
            <a:r>
              <a:rPr lang="en-US" altLang="nb-NO" sz="1400" dirty="0"/>
              <a:t>http://folk.ntnu.no/users/skoge/prosessregulering/course-material/ </a:t>
            </a:r>
          </a:p>
          <a:p>
            <a:endParaRPr lang="en-US" altLang="nb-NO" sz="2800" dirty="0"/>
          </a:p>
        </p:txBody>
      </p:sp>
      <p:sp>
        <p:nvSpPr>
          <p:cNvPr id="19460" name="TextBox 1">
            <a:extLst>
              <a:ext uri="{FF2B5EF4-FFF2-40B4-BE49-F238E27FC236}">
                <a16:creationId xmlns:a16="http://schemas.microsoft.com/office/drawing/2014/main" id="{7BB81CA6-8C25-44E9-67ED-890D9806D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3" y="3198813"/>
            <a:ext cx="4497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Example 1. Mixing tank (CSTR)</a:t>
            </a:r>
          </a:p>
        </p:txBody>
      </p:sp>
      <p:cxnSp>
        <p:nvCxnSpPr>
          <p:cNvPr id="19461" name="Straight Connector 4">
            <a:extLst>
              <a:ext uri="{FF2B5EF4-FFF2-40B4-BE49-F238E27FC236}">
                <a16:creationId xmlns:a16="http://schemas.microsoft.com/office/drawing/2014/main" id="{F0B7E9E2-BBF1-6A2E-B738-BAA33A42F7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4000" y="4419600"/>
            <a:ext cx="0" cy="1524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2" name="Straight Connector 6">
            <a:extLst>
              <a:ext uri="{FF2B5EF4-FFF2-40B4-BE49-F238E27FC236}">
                <a16:creationId xmlns:a16="http://schemas.microsoft.com/office/drawing/2014/main" id="{D00CC4CB-ADD3-1D7F-A5DB-08763FEF9D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4000" y="5943600"/>
            <a:ext cx="16764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3" name="Straight Connector 8">
            <a:extLst>
              <a:ext uri="{FF2B5EF4-FFF2-40B4-BE49-F238E27FC236}">
                <a16:creationId xmlns:a16="http://schemas.microsoft.com/office/drawing/2014/main" id="{FF9B2C3A-512A-4A5E-9B4E-E4CF285735A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010400" y="4419600"/>
            <a:ext cx="0" cy="1524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4" name="Straight Connector 10">
            <a:extLst>
              <a:ext uri="{FF2B5EF4-FFF2-40B4-BE49-F238E27FC236}">
                <a16:creationId xmlns:a16="http://schemas.microsoft.com/office/drawing/2014/main" id="{4D955E55-9BD3-F710-534B-D32D8D25CF5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4000" y="4724400"/>
            <a:ext cx="16764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5" name="Straight Arrow Connector 13">
            <a:extLst>
              <a:ext uri="{FF2B5EF4-FFF2-40B4-BE49-F238E27FC236}">
                <a16:creationId xmlns:a16="http://schemas.microsoft.com/office/drawing/2014/main" id="{A02581F8-8EDD-C848-D7F7-1A156A7A76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62600" y="4191000"/>
            <a:ext cx="0" cy="457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6" name="Straight Connector 15">
            <a:extLst>
              <a:ext uri="{FF2B5EF4-FFF2-40B4-BE49-F238E27FC236}">
                <a16:creationId xmlns:a16="http://schemas.microsoft.com/office/drawing/2014/main" id="{15E307B0-1DC9-6250-77E0-61C72527C9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9600" y="4191000"/>
            <a:ext cx="1143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7" name="Straight Arrow Connector 17">
            <a:extLst>
              <a:ext uri="{FF2B5EF4-FFF2-40B4-BE49-F238E27FC236}">
                <a16:creationId xmlns:a16="http://schemas.microsoft.com/office/drawing/2014/main" id="{18C2EB45-501D-5697-D7F8-F1C495E6D2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8000" y="5791200"/>
            <a:ext cx="9144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8" name="Straight Connector 19">
            <a:extLst>
              <a:ext uri="{FF2B5EF4-FFF2-40B4-BE49-F238E27FC236}">
                <a16:creationId xmlns:a16="http://schemas.microsoft.com/office/drawing/2014/main" id="{7F80B7C3-3BF4-4E79-3069-718BC13DB86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34000" y="5638800"/>
            <a:ext cx="381000" cy="609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69" name="Straight Connector 21">
            <a:extLst>
              <a:ext uri="{FF2B5EF4-FFF2-40B4-BE49-F238E27FC236}">
                <a16:creationId xmlns:a16="http://schemas.microsoft.com/office/drawing/2014/main" id="{D3EFE3D8-0ED7-8984-26F5-B78D60F836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00" y="5638800"/>
            <a:ext cx="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70" name="Straight Connector 23">
            <a:extLst>
              <a:ext uri="{FF2B5EF4-FFF2-40B4-BE49-F238E27FC236}">
                <a16:creationId xmlns:a16="http://schemas.microsoft.com/office/drawing/2014/main" id="{8F6B3CCA-367D-F687-EAB5-4D86C392B6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791200" y="5715000"/>
            <a:ext cx="90488" cy="685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471" name="Straight Connector 27">
            <a:extLst>
              <a:ext uri="{FF2B5EF4-FFF2-40B4-BE49-F238E27FC236}">
                <a16:creationId xmlns:a16="http://schemas.microsoft.com/office/drawing/2014/main" id="{CAC3029A-AF30-961C-1300-2010A82729B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715000" y="5715000"/>
            <a:ext cx="152400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472" name="TextBox 28">
            <a:extLst>
              <a:ext uri="{FF2B5EF4-FFF2-40B4-BE49-F238E27FC236}">
                <a16:creationId xmlns:a16="http://schemas.microsoft.com/office/drawing/2014/main" id="{1E14D226-27B3-8FFE-33C5-87269D152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7475" y="6248400"/>
            <a:ext cx="4238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Q</a:t>
            </a:r>
          </a:p>
        </p:txBody>
      </p:sp>
      <p:sp>
        <p:nvSpPr>
          <p:cNvPr id="19473" name="TextBox 29">
            <a:extLst>
              <a:ext uri="{FF2B5EF4-FFF2-40B4-BE49-F238E27FC236}">
                <a16:creationId xmlns:a16="http://schemas.microsoft.com/office/drawing/2014/main" id="{A9E8181F-89B0-AF56-1880-EE3053869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4743450"/>
            <a:ext cx="8239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000">
                <a:latin typeface="Arial" panose="020B0604020202020204" pitchFamily="34" charset="0"/>
              </a:rPr>
              <a:t>m, V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000">
                <a:latin typeface="Arial" panose="020B0604020202020204" pitchFamily="34" charset="0"/>
              </a:rPr>
              <a:t>n</a:t>
            </a:r>
            <a:r>
              <a:rPr lang="en-US" altLang="nb-NO" sz="2000" baseline="-25000">
                <a:latin typeface="Arial" panose="020B0604020202020204" pitchFamily="34" charset="0"/>
              </a:rPr>
              <a:t>A</a:t>
            </a:r>
            <a:r>
              <a:rPr lang="en-US" altLang="nb-NO" sz="2000">
                <a:latin typeface="Arial" panose="020B0604020202020204" pitchFamily="34" charset="0"/>
              </a:rPr>
              <a:t>, c</a:t>
            </a:r>
            <a:r>
              <a:rPr lang="en-US" altLang="nb-NO" sz="2000" baseline="-25000">
                <a:latin typeface="Arial" panose="020B0604020202020204" pitchFamily="34" charset="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000"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19474" name="TextBox 30">
            <a:extLst>
              <a:ext uri="{FF2B5EF4-FFF2-40B4-BE49-F238E27FC236}">
                <a16:creationId xmlns:a16="http://schemas.microsoft.com/office/drawing/2014/main" id="{F2D15EAF-75C1-E517-8555-AA7FD1F97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3213" y="5105400"/>
            <a:ext cx="4746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w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q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c</a:t>
            </a:r>
            <a:r>
              <a:rPr lang="en-US" altLang="nb-NO" sz="2400" baseline="-25000">
                <a:latin typeface="Arial" panose="020B0604020202020204" pitchFamily="34" charset="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19475" name="TextBox 33">
            <a:extLst>
              <a:ext uri="{FF2B5EF4-FFF2-40B4-BE49-F238E27FC236}">
                <a16:creationId xmlns:a16="http://schemas.microsoft.com/office/drawing/2014/main" id="{0435F011-EB6E-5A94-9CAF-308BD36F3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1638" y="3690938"/>
            <a:ext cx="21129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w</a:t>
            </a:r>
            <a:r>
              <a:rPr lang="en-US" altLang="nb-NO" sz="2400" baseline="-25000">
                <a:latin typeface="Arial" panose="020B0604020202020204" pitchFamily="34" charset="0"/>
              </a:rPr>
              <a:t>F</a:t>
            </a:r>
            <a:r>
              <a:rPr lang="en-US" altLang="nb-NO" sz="2400">
                <a:latin typeface="Arial" panose="020B0604020202020204" pitchFamily="34" charset="0"/>
              </a:rPr>
              <a:t> [kg/s]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q</a:t>
            </a:r>
            <a:r>
              <a:rPr lang="en-US" altLang="nb-NO" sz="2400" baseline="-25000">
                <a:latin typeface="Arial" panose="020B0604020202020204" pitchFamily="34" charset="0"/>
              </a:rPr>
              <a:t>F   </a:t>
            </a:r>
            <a:r>
              <a:rPr lang="en-US" altLang="nb-NO" sz="2400">
                <a:latin typeface="Arial" panose="020B0604020202020204" pitchFamily="34" charset="0"/>
              </a:rPr>
              <a:t>[m</a:t>
            </a:r>
            <a:r>
              <a:rPr lang="en-US" altLang="nb-NO" sz="2400" baseline="30000">
                <a:latin typeface="Arial" panose="020B0604020202020204" pitchFamily="34" charset="0"/>
              </a:rPr>
              <a:t>3</a:t>
            </a:r>
            <a:r>
              <a:rPr lang="en-US" altLang="nb-NO" sz="2400">
                <a:latin typeface="Arial" panose="020B0604020202020204" pitchFamily="34" charset="0"/>
              </a:rPr>
              <a:t>/s]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c</a:t>
            </a:r>
            <a:r>
              <a:rPr lang="en-US" altLang="nb-NO" sz="2400" baseline="-25000">
                <a:latin typeface="Arial" panose="020B0604020202020204" pitchFamily="34" charset="0"/>
              </a:rPr>
              <a:t>AF </a:t>
            </a:r>
            <a:r>
              <a:rPr lang="en-US" altLang="nb-NO" sz="2400">
                <a:latin typeface="Arial" panose="020B0604020202020204" pitchFamily="34" charset="0"/>
              </a:rPr>
              <a:t>[mol/m</a:t>
            </a:r>
            <a:r>
              <a:rPr lang="en-US" altLang="nb-NO" sz="2400" baseline="30000">
                <a:latin typeface="Arial" panose="020B0604020202020204" pitchFamily="34" charset="0"/>
              </a:rPr>
              <a:t>3</a:t>
            </a:r>
            <a:r>
              <a:rPr lang="en-US" altLang="nb-NO" sz="2400">
                <a:latin typeface="Arial" panose="020B0604020202020204" pitchFamily="34" charset="0"/>
              </a:rPr>
              <a:t>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T</a:t>
            </a:r>
            <a:r>
              <a:rPr lang="en-US" altLang="nb-NO" sz="2400" baseline="-25000">
                <a:latin typeface="Arial" panose="020B0604020202020204" pitchFamily="34" charset="0"/>
              </a:rPr>
              <a:t>F   </a:t>
            </a:r>
            <a:r>
              <a:rPr lang="en-US" altLang="nb-NO" sz="2400">
                <a:latin typeface="Arial" panose="020B0604020202020204" pitchFamily="34" charset="0"/>
              </a:rPr>
              <a:t>[K]</a:t>
            </a:r>
          </a:p>
        </p:txBody>
      </p:sp>
      <p:cxnSp>
        <p:nvCxnSpPr>
          <p:cNvPr id="19476" name="Straight Connector 9216">
            <a:extLst>
              <a:ext uri="{FF2B5EF4-FFF2-40B4-BE49-F238E27FC236}">
                <a16:creationId xmlns:a16="http://schemas.microsoft.com/office/drawing/2014/main" id="{B3AD3D60-77A1-BEA6-F6DA-3B73CD3291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81800" y="4267200"/>
            <a:ext cx="0" cy="7524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477" name="TextBox 9219">
            <a:extLst>
              <a:ext uri="{FF2B5EF4-FFF2-40B4-BE49-F238E27FC236}">
                <a16:creationId xmlns:a16="http://schemas.microsoft.com/office/drawing/2014/main" id="{05171A80-61CA-1A66-33DE-C488B8AEB405}"/>
              </a:ext>
            </a:extLst>
          </p:cNvPr>
          <p:cNvSpPr txBox="1">
            <a:spLocks noChangeArrowheads="1"/>
          </p:cNvSpPr>
          <p:nvPr/>
        </p:nvSpPr>
        <p:spPr bwMode="auto">
          <a:xfrm rot="-5216955">
            <a:off x="6604001" y="4789487"/>
            <a:ext cx="35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9478" name="Rectangle 9220">
            <a:extLst>
              <a:ext uri="{FF2B5EF4-FFF2-40B4-BE49-F238E27FC236}">
                <a16:creationId xmlns:a16="http://schemas.microsoft.com/office/drawing/2014/main" id="{EAEDD0CD-4216-3A26-316A-283AD7218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4763" y="3886200"/>
            <a:ext cx="2230437" cy="2286000"/>
          </a:xfrm>
          <a:prstGeom prst="rect">
            <a:avLst/>
          </a:prstGeom>
          <a:noFill/>
          <a:ln w="190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2" name="TextBox 9221">
            <a:extLst>
              <a:ext uri="{FF2B5EF4-FFF2-40B4-BE49-F238E27FC236}">
                <a16:creationId xmlns:a16="http://schemas.microsoft.com/office/drawing/2014/main" id="{EA223BE4-7B14-5019-02E6-876696C123FA}"/>
              </a:ext>
            </a:extLst>
          </p:cNvPr>
          <p:cNvSpPr txBox="1"/>
          <p:nvPr/>
        </p:nvSpPr>
        <p:spPr>
          <a:xfrm>
            <a:off x="1558925" y="5221288"/>
            <a:ext cx="3316288" cy="1784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Arial" charset="0"/>
              </a:rPr>
              <a:t>Task: </a:t>
            </a:r>
          </a:p>
          <a:p>
            <a:pPr>
              <a:defRPr/>
            </a:pPr>
            <a:r>
              <a:rPr lang="en-US" sz="1100" dirty="0">
                <a:latin typeface="Arial" charset="0"/>
              </a:rPr>
              <a:t>Formulate mass, component and energy balances</a:t>
            </a:r>
          </a:p>
          <a:p>
            <a:pPr>
              <a:defRPr/>
            </a:pPr>
            <a:r>
              <a:rPr lang="en-US" sz="1100" dirty="0">
                <a:latin typeface="Arial" charset="0"/>
              </a:rPr>
              <a:t>to find expressions for </a:t>
            </a:r>
            <a:r>
              <a:rPr lang="en-US" sz="1100" dirty="0" err="1">
                <a:latin typeface="Arial" charset="0"/>
              </a:rPr>
              <a:t>dV</a:t>
            </a:r>
            <a:r>
              <a:rPr lang="en-US" sz="1100" dirty="0">
                <a:latin typeface="Arial" charset="0"/>
              </a:rPr>
              <a:t>/</a:t>
            </a:r>
            <a:r>
              <a:rPr lang="en-US" sz="1100" dirty="0" err="1">
                <a:latin typeface="Arial" charset="0"/>
              </a:rPr>
              <a:t>dt</a:t>
            </a:r>
            <a:r>
              <a:rPr lang="en-US" sz="1100" dirty="0">
                <a:latin typeface="Arial" charset="0"/>
              </a:rPr>
              <a:t>, </a:t>
            </a:r>
            <a:r>
              <a:rPr lang="en-US" sz="1100" dirty="0" err="1">
                <a:latin typeface="Arial" charset="0"/>
              </a:rPr>
              <a:t>dc</a:t>
            </a:r>
            <a:r>
              <a:rPr lang="en-US" sz="1100" baseline="-25000" dirty="0" err="1">
                <a:latin typeface="Arial" charset="0"/>
              </a:rPr>
              <a:t>A</a:t>
            </a:r>
            <a:r>
              <a:rPr lang="en-US" sz="1100" dirty="0">
                <a:latin typeface="Arial" charset="0"/>
              </a:rPr>
              <a:t>/</a:t>
            </a:r>
            <a:r>
              <a:rPr lang="en-US" sz="1100" dirty="0" err="1">
                <a:latin typeface="Arial" charset="0"/>
              </a:rPr>
              <a:t>dT</a:t>
            </a:r>
            <a:r>
              <a:rPr lang="en-US" sz="1100" dirty="0">
                <a:latin typeface="Arial" charset="0"/>
              </a:rPr>
              <a:t>, </a:t>
            </a:r>
            <a:r>
              <a:rPr lang="en-US" sz="1100" dirty="0" err="1">
                <a:latin typeface="Arial" charset="0"/>
              </a:rPr>
              <a:t>dT</a:t>
            </a:r>
            <a:r>
              <a:rPr lang="en-US" sz="1100" dirty="0">
                <a:latin typeface="Arial" charset="0"/>
              </a:rPr>
              <a:t>/</a:t>
            </a:r>
            <a:r>
              <a:rPr lang="en-US" sz="1100" dirty="0" err="1">
                <a:latin typeface="Arial" charset="0"/>
              </a:rPr>
              <a:t>dt</a:t>
            </a:r>
            <a:endParaRPr lang="en-US" sz="1100" dirty="0">
              <a:latin typeface="Arial" charset="0"/>
            </a:endParaRPr>
          </a:p>
          <a:p>
            <a:pPr>
              <a:defRPr/>
            </a:pPr>
            <a:r>
              <a:rPr lang="en-US" sz="1050" dirty="0">
                <a:latin typeface="Arial" charset="0"/>
              </a:rPr>
              <a:t>Assume: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sz="1050" dirty="0">
                <a:latin typeface="Arial" charset="0"/>
              </a:rPr>
              <a:t>Perfect mixing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sz="1050" dirty="0">
                <a:latin typeface="Arial" charset="0"/>
              </a:rPr>
              <a:t>No reaction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sz="1050" dirty="0">
                <a:latin typeface="Arial" charset="0"/>
              </a:rPr>
              <a:t>Constant density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sz="1050" dirty="0">
                <a:latin typeface="Arial" charset="0"/>
              </a:rPr>
              <a:t>Constant heat capacity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sz="1050" dirty="0">
                <a:latin typeface="Arial" charset="0"/>
              </a:rPr>
              <a:t>Single phase (liquid)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sz="1050" dirty="0">
                <a:latin typeface="Arial" charset="0"/>
              </a:rPr>
              <a:t>Do NOT assume constant volume V</a:t>
            </a:r>
          </a:p>
        </p:txBody>
      </p:sp>
      <p:sp>
        <p:nvSpPr>
          <p:cNvPr id="19480" name="Slide Number Placeholder 2">
            <a:extLst>
              <a:ext uri="{FF2B5EF4-FFF2-40B4-BE49-F238E27FC236}">
                <a16:creationId xmlns:a16="http://schemas.microsoft.com/office/drawing/2014/main" id="{975913D3-FE1A-4158-CDFD-9FC616FEB5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ADFD87-5204-4143-BB52-B0F63F355168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nb-NO" sz="1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A4D86A6F-2364-4B14-ED3D-6219F6A13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7338" y="381000"/>
            <a:ext cx="9372600" cy="1143000"/>
          </a:xfrm>
        </p:spPr>
        <p:txBody>
          <a:bodyPr/>
          <a:lstStyle/>
          <a:p>
            <a:r>
              <a:rPr lang="en-US" altLang="nb-NO"/>
              <a:t>Example 2. Buffer tank on gas pipeline </a:t>
            </a:r>
            <a:r>
              <a:rPr lang="en-US" altLang="nb-NO" sz="1800"/>
              <a:t>(Example 11.10)</a:t>
            </a:r>
          </a:p>
        </p:txBody>
      </p:sp>
      <p:pic>
        <p:nvPicPr>
          <p:cNvPr id="21507" name="Picture 3">
            <a:extLst>
              <a:ext uri="{FF2B5EF4-FFF2-40B4-BE49-F238E27FC236}">
                <a16:creationId xmlns:a16="http://schemas.microsoft.com/office/drawing/2014/main" id="{64BDEE2E-3444-D488-4543-C58DC6524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24000"/>
            <a:ext cx="5929313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3">
            <a:extLst>
              <a:ext uri="{FF2B5EF4-FFF2-40B4-BE49-F238E27FC236}">
                <a16:creationId xmlns:a16="http://schemas.microsoft.com/office/drawing/2014/main" id="{0C776C7D-DF5C-B72E-4C0C-D8024C096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352800"/>
            <a:ext cx="80645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Task:</a:t>
            </a:r>
          </a:p>
          <a:p>
            <a:pPr>
              <a:spcBef>
                <a:spcPct val="0"/>
              </a:spcBef>
            </a:pPr>
            <a:r>
              <a:rPr lang="en-US" altLang="nb-NO" sz="1800">
                <a:latin typeface="Arial" panose="020B0604020202020204" pitchFamily="34" charset="0"/>
              </a:rPr>
              <a:t>Find residence time, </a:t>
            </a:r>
            <a:r>
              <a:rPr lang="en-US" altLang="nb-NO" sz="1800">
                <a:latin typeface="cmmi10"/>
              </a:rPr>
              <a:t>¿</a:t>
            </a:r>
            <a:r>
              <a:rPr lang="en-US" altLang="nb-NO" sz="1800" baseline="-25000">
                <a:latin typeface="Arial" panose="020B0604020202020204" pitchFamily="34" charset="0"/>
              </a:rPr>
              <a:t>r</a:t>
            </a:r>
          </a:p>
          <a:p>
            <a:pPr>
              <a:spcBef>
                <a:spcPct val="0"/>
              </a:spcBef>
            </a:pPr>
            <a:r>
              <a:rPr lang="en-US" altLang="nb-NO" sz="1800">
                <a:latin typeface="Arial" panose="020B0604020202020204" pitchFamily="34" charset="0"/>
              </a:rPr>
              <a:t>Find time constant </a:t>
            </a:r>
            <a:r>
              <a:rPr lang="en-US" altLang="nb-NO" sz="1800">
                <a:latin typeface="cmmi10"/>
              </a:rPr>
              <a:t>¿</a:t>
            </a:r>
            <a:r>
              <a:rPr lang="en-US" altLang="nb-NO" sz="1800">
                <a:latin typeface="Arial" panose="020B0604020202020204" pitchFamily="34" charset="0"/>
              </a:rPr>
              <a:t> for dynamic response</a:t>
            </a:r>
            <a:endParaRPr lang="en-US" altLang="nb-NO" sz="1800" baseline="-250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nb-NO" sz="1800">
                <a:latin typeface="Arial" panose="020B0604020202020204" pitchFamily="34" charset="0"/>
              </a:rPr>
              <a:t>Hint: Find expression for  dp/dt and rearrange to standard form to find time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     constant (gives dynamics for effect of changes in p</a:t>
            </a:r>
            <a:r>
              <a:rPr lang="en-US" altLang="nb-NO" sz="1800" baseline="-25000">
                <a:latin typeface="Arial" panose="020B0604020202020204" pitchFamily="34" charset="0"/>
              </a:rPr>
              <a:t>in</a:t>
            </a:r>
            <a:r>
              <a:rPr lang="en-US" altLang="nb-NO" sz="1800">
                <a:latin typeface="Arial" panose="020B0604020202020204" pitchFamily="34" charset="0"/>
              </a:rPr>
              <a:t> on p, F</a:t>
            </a:r>
            <a:r>
              <a:rPr lang="en-US" altLang="nb-NO" sz="1800" baseline="-25000">
                <a:latin typeface="Arial" panose="020B0604020202020204" pitchFamily="34" charset="0"/>
              </a:rPr>
              <a:t>in</a:t>
            </a:r>
            <a:r>
              <a:rPr lang="en-US" altLang="nb-NO" sz="1800">
                <a:latin typeface="Arial" panose="020B0604020202020204" pitchFamily="34" charset="0"/>
              </a:rPr>
              <a:t>, etc.)</a:t>
            </a:r>
            <a:endParaRPr lang="en-US" altLang="nb-NO" sz="1800" baseline="-250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Note: Only one mass (mole) balance, so this is a first-order system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 sz="18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latin typeface="Arial" panose="020B0604020202020204" pitchFamily="34" charset="0"/>
              </a:rPr>
              <a:t>Assume: </a:t>
            </a:r>
          </a:p>
          <a:p>
            <a:pPr>
              <a:spcBef>
                <a:spcPct val="0"/>
              </a:spcBef>
            </a:pPr>
            <a:r>
              <a:rPr lang="en-US" altLang="nb-NO" sz="1800">
                <a:latin typeface="Arial" panose="020B0604020202020204" pitchFamily="34" charset="0"/>
              </a:rPr>
              <a:t>T constant; Ideal gas, pV = nRT</a:t>
            </a:r>
          </a:p>
          <a:p>
            <a:pPr>
              <a:spcBef>
                <a:spcPct val="0"/>
              </a:spcBef>
            </a:pPr>
            <a:r>
              <a:rPr lang="en-US" altLang="nb-NO" sz="1800">
                <a:latin typeface="Arial" panose="020B0604020202020204" pitchFamily="34" charset="0"/>
              </a:rPr>
              <a:t>Linear valves: F</a:t>
            </a:r>
            <a:r>
              <a:rPr lang="en-US" altLang="nb-NO" sz="1800" baseline="-25000">
                <a:latin typeface="Arial" panose="020B0604020202020204" pitchFamily="34" charset="0"/>
              </a:rPr>
              <a:t>in</a:t>
            </a:r>
            <a:r>
              <a:rPr lang="en-US" altLang="nb-NO" sz="1800">
                <a:latin typeface="Arial" panose="020B0604020202020204" pitchFamily="34" charset="0"/>
              </a:rPr>
              <a:t> = c (p</a:t>
            </a:r>
            <a:r>
              <a:rPr lang="en-US" altLang="nb-NO" sz="1800" baseline="-25000">
                <a:latin typeface="Arial" panose="020B0604020202020204" pitchFamily="34" charset="0"/>
              </a:rPr>
              <a:t>in</a:t>
            </a:r>
            <a:r>
              <a:rPr lang="en-US" altLang="nb-NO" sz="1800">
                <a:latin typeface="Arial" panose="020B0604020202020204" pitchFamily="34" charset="0"/>
              </a:rPr>
              <a:t>-p), F</a:t>
            </a:r>
            <a:r>
              <a:rPr lang="en-US" altLang="nb-NO" sz="1800" baseline="-25000">
                <a:latin typeface="Arial" panose="020B0604020202020204" pitchFamily="34" charset="0"/>
              </a:rPr>
              <a:t>out</a:t>
            </a:r>
            <a:r>
              <a:rPr lang="en-US" altLang="nb-NO" sz="1800">
                <a:latin typeface="Arial" panose="020B0604020202020204" pitchFamily="34" charset="0"/>
              </a:rPr>
              <a:t>= c(p-p</a:t>
            </a:r>
            <a:r>
              <a:rPr lang="en-US" altLang="nb-NO" sz="1800" baseline="-25000">
                <a:latin typeface="Arial" panose="020B0604020202020204" pitchFamily="34" charset="0"/>
              </a:rPr>
              <a:t>out</a:t>
            </a:r>
            <a:r>
              <a:rPr lang="en-US" altLang="nb-NO" sz="1800"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Data at steady state: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p</a:t>
            </a:r>
            <a:r>
              <a:rPr lang="en-US" altLang="nb-NO" sz="1400" baseline="-25000">
                <a:latin typeface="Arial" panose="020B0604020202020204" pitchFamily="34" charset="0"/>
              </a:rPr>
              <a:t>in</a:t>
            </a:r>
            <a:r>
              <a:rPr lang="en-US" altLang="nb-NO" sz="1400">
                <a:latin typeface="Arial" panose="020B0604020202020204" pitchFamily="34" charset="0"/>
              </a:rPr>
              <a:t>=10.1 bar, p=10 bar, p</a:t>
            </a:r>
            <a:r>
              <a:rPr lang="en-US" altLang="nb-NO" sz="1400" baseline="-25000">
                <a:latin typeface="Arial" panose="020B0604020202020204" pitchFamily="34" charset="0"/>
              </a:rPr>
              <a:t>out</a:t>
            </a:r>
            <a:r>
              <a:rPr lang="en-US" altLang="nb-NO" sz="1400">
                <a:latin typeface="Arial" panose="020B0604020202020204" pitchFamily="34" charset="0"/>
              </a:rPr>
              <a:t>=9.9 bar, V = 10m</a:t>
            </a:r>
            <a:r>
              <a:rPr lang="en-US" altLang="nb-NO" sz="1400" baseline="30000">
                <a:latin typeface="Arial" panose="020B0604020202020204" pitchFamily="34" charset="0"/>
              </a:rPr>
              <a:t>3</a:t>
            </a:r>
            <a:r>
              <a:rPr lang="en-US" altLang="nb-NO" sz="1400">
                <a:latin typeface="Arial" panose="020B0604020202020204" pitchFamily="34" charset="0"/>
              </a:rPr>
              <a:t>, F</a:t>
            </a:r>
            <a:r>
              <a:rPr lang="en-US" altLang="nb-NO" sz="1400" baseline="-25000">
                <a:latin typeface="Arial" panose="020B0604020202020204" pitchFamily="34" charset="0"/>
              </a:rPr>
              <a:t>in</a:t>
            </a:r>
            <a:r>
              <a:rPr lang="en-US" altLang="nb-NO" sz="1400">
                <a:latin typeface="Arial" panose="020B0604020202020204" pitchFamily="34" charset="0"/>
              </a:rPr>
              <a:t>=F</a:t>
            </a:r>
            <a:r>
              <a:rPr lang="en-US" altLang="nb-NO" sz="1400" baseline="-25000">
                <a:latin typeface="Arial" panose="020B0604020202020204" pitchFamily="34" charset="0"/>
              </a:rPr>
              <a:t>out</a:t>
            </a:r>
            <a:r>
              <a:rPr lang="en-US" altLang="nb-NO" sz="1400">
                <a:latin typeface="Arial" panose="020B0604020202020204" pitchFamily="34" charset="0"/>
              </a:rPr>
              <a:t> = 100 mol/s, T=300K</a:t>
            </a:r>
          </a:p>
        </p:txBody>
      </p:sp>
      <p:grpSp>
        <p:nvGrpSpPr>
          <p:cNvPr id="21509" name="Group 6">
            <a:extLst>
              <a:ext uri="{FF2B5EF4-FFF2-40B4-BE49-F238E27FC236}">
                <a16:creationId xmlns:a16="http://schemas.microsoft.com/office/drawing/2014/main" id="{3720BFB4-D517-FCCF-8FF7-AFC052A1B519}"/>
              </a:ext>
            </a:extLst>
          </p:cNvPr>
          <p:cNvGrpSpPr>
            <a:grpSpLocks/>
          </p:cNvGrpSpPr>
          <p:nvPr/>
        </p:nvGrpSpPr>
        <p:grpSpPr bwMode="auto">
          <a:xfrm>
            <a:off x="7696200" y="5148263"/>
            <a:ext cx="2435225" cy="1371600"/>
            <a:chOff x="7543800" y="1371600"/>
            <a:chExt cx="2435522" cy="1371600"/>
          </a:xfrm>
        </p:grpSpPr>
        <p:sp>
          <p:nvSpPr>
            <p:cNvPr id="21511" name="TextBox 4">
              <a:extLst>
                <a:ext uri="{FF2B5EF4-FFF2-40B4-BE49-F238E27FC236}">
                  <a16:creationId xmlns:a16="http://schemas.microsoft.com/office/drawing/2014/main" id="{413865F9-57F3-1DB3-0B28-4B4B77C0BB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8842" y="1524000"/>
              <a:ext cx="222048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nb-NO" sz="2400">
                  <a:solidFill>
                    <a:srgbClr val="FF0000"/>
                  </a:solidFill>
                  <a:latin typeface="Arial" panose="020B0604020202020204" pitchFamily="34" charset="0"/>
                </a:rPr>
                <a:t>Gas dynamics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nb-NO" sz="2400">
                  <a:solidFill>
                    <a:srgbClr val="FF0000"/>
                  </a:solidFill>
                  <a:latin typeface="Arial" panose="020B0604020202020204" pitchFamily="34" charset="0"/>
                </a:rPr>
                <a:t>are very fast!</a:t>
              </a:r>
            </a:p>
          </p:txBody>
        </p:sp>
        <p:sp>
          <p:nvSpPr>
            <p:cNvPr id="6" name="Cloud 5">
              <a:extLst>
                <a:ext uri="{FF2B5EF4-FFF2-40B4-BE49-F238E27FC236}">
                  <a16:creationId xmlns:a16="http://schemas.microsoft.com/office/drawing/2014/main" id="{27288292-64E8-2360-3878-C397EB4D504E}"/>
                </a:ext>
              </a:extLst>
            </p:cNvPr>
            <p:cNvSpPr/>
            <p:nvPr/>
          </p:nvSpPr>
          <p:spPr bwMode="auto">
            <a:xfrm>
              <a:off x="7543800" y="1371600"/>
              <a:ext cx="2435522" cy="1371600"/>
            </a:xfrm>
            <a:prstGeom prst="cloud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21510" name="Slide Number Placeholder 1">
            <a:extLst>
              <a:ext uri="{FF2B5EF4-FFF2-40B4-BE49-F238E27FC236}">
                <a16:creationId xmlns:a16="http://schemas.microsoft.com/office/drawing/2014/main" id="{F5443612-43B1-274A-2BFF-3C8095C166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FE8C814-74A5-4469-8744-936D757893C1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nb-NO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172DBF86-B779-2BBC-403D-22D85107C1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1143000"/>
          </a:xfrm>
        </p:spPr>
        <p:txBody>
          <a:bodyPr/>
          <a:lstStyle/>
          <a:p>
            <a:r>
              <a:rPr lang="en-US" altLang="nb-NO"/>
              <a:t>Summary: Dynamic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6806C-8247-3D36-7EFE-B404001C4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9800" y="1219200"/>
            <a:ext cx="7772400" cy="1447800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Use of the “balance principles” (resulting in differential equations) combined with other equations for equilibrium, heat transfer etc. (resulting in algebraic equations), gives in a </a:t>
            </a:r>
            <a:r>
              <a:rPr lang="en-US" sz="2000" dirty="0">
                <a:solidFill>
                  <a:srgbClr val="FF0000"/>
                </a:solidFill>
              </a:rPr>
              <a:t>“nonlinear state space model</a:t>
            </a:r>
            <a:r>
              <a:rPr lang="en-US" sz="2000" dirty="0"/>
              <a:t>” on the general form:</a:t>
            </a:r>
          </a:p>
          <a:p>
            <a:pPr marL="0" indent="0">
              <a:buFontTx/>
              <a:buNone/>
              <a:defRPr/>
            </a:pPr>
            <a:endParaRPr lang="en-US" sz="2000" dirty="0"/>
          </a:p>
        </p:txBody>
      </p:sp>
      <p:pic>
        <p:nvPicPr>
          <p:cNvPr id="22532" name="Picture 12">
            <a:extLst>
              <a:ext uri="{FF2B5EF4-FFF2-40B4-BE49-F238E27FC236}">
                <a16:creationId xmlns:a16="http://schemas.microsoft.com/office/drawing/2014/main" id="{65C77B0F-F5FA-2CB4-D0A2-115045B89225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590800"/>
            <a:ext cx="63309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Content Placeholder 2">
            <a:extLst>
              <a:ext uri="{FF2B5EF4-FFF2-40B4-BE49-F238E27FC236}">
                <a16:creationId xmlns:a16="http://schemas.microsoft.com/office/drawing/2014/main" id="{4631F2F9-5B7F-9E8B-893C-CD6289F282D6}"/>
              </a:ext>
            </a:extLst>
          </p:cNvPr>
          <p:cNvSpPr txBox="1">
            <a:spLocks/>
          </p:cNvSpPr>
          <p:nvPr/>
        </p:nvSpPr>
        <p:spPr bwMode="auto">
          <a:xfrm>
            <a:off x="2209800" y="4495800"/>
            <a:ext cx="77724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nb-NO" sz="2000"/>
              <a:t>The states x</a:t>
            </a:r>
            <a:r>
              <a:rPr lang="en-US" altLang="nb-NO" sz="2000" baseline="-25000"/>
              <a:t>1</a:t>
            </a:r>
            <a:r>
              <a:rPr lang="en-US" altLang="nb-NO" sz="2000"/>
              <a:t>, x</a:t>
            </a:r>
            <a:r>
              <a:rPr lang="en-US" altLang="nb-NO" sz="2000" baseline="-25000"/>
              <a:t>2</a:t>
            </a:r>
            <a:r>
              <a:rPr lang="en-US" altLang="nb-NO" sz="2000"/>
              <a:t>… are usually the balanced quantities (mass, energy, molar holdup). It is possible to redefine the states, for example, to replace x</a:t>
            </a:r>
            <a:r>
              <a:rPr lang="en-US" altLang="nb-NO" sz="2000" baseline="-25000"/>
              <a:t>1</a:t>
            </a:r>
            <a:r>
              <a:rPr lang="en-US" altLang="nb-NO" sz="2000"/>
              <a:t>=H (energy) by x</a:t>
            </a:r>
            <a:r>
              <a:rPr lang="en-US" altLang="nb-NO" sz="2000" baseline="-25000"/>
              <a:t>1</a:t>
            </a:r>
            <a:r>
              <a:rPr lang="en-US" altLang="nb-NO" sz="2000"/>
              <a:t>=T (temperature), but this requires work (see example), so we often don’t do it.</a:t>
            </a:r>
          </a:p>
        </p:txBody>
      </p:sp>
      <p:sp>
        <p:nvSpPr>
          <p:cNvPr id="22534" name="Slide Number Placeholder 1">
            <a:extLst>
              <a:ext uri="{FF2B5EF4-FFF2-40B4-BE49-F238E27FC236}">
                <a16:creationId xmlns:a16="http://schemas.microsoft.com/office/drawing/2014/main" id="{0A949C09-0E6B-B45D-7A1F-AC47029718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BA2ACA-6683-485C-9C8D-CA9544D7F675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nb-NO" sz="1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8F56F89A-2CB6-190D-6BCB-59DCA2A818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566738"/>
            <a:ext cx="10363200" cy="1143000"/>
          </a:xfrm>
        </p:spPr>
        <p:txBody>
          <a:bodyPr/>
          <a:lstStyle/>
          <a:p>
            <a:r>
              <a:rPr lang="en-US" altLang="nb-NO" sz="3600"/>
              <a:t>Linearization = Tangent approximation = Taylor series expansion</a:t>
            </a:r>
          </a:p>
        </p:txBody>
      </p:sp>
      <p:cxnSp>
        <p:nvCxnSpPr>
          <p:cNvPr id="23555" name="Straight Arrow Connector 4">
            <a:extLst>
              <a:ext uri="{FF2B5EF4-FFF2-40B4-BE49-F238E27FC236}">
                <a16:creationId xmlns:a16="http://schemas.microsoft.com/office/drawing/2014/main" id="{474FE16C-17CC-0CEA-3079-E30F1630B9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47850" y="5327650"/>
            <a:ext cx="5257800" cy="0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556" name="Straight Arrow Connector 5">
            <a:extLst>
              <a:ext uri="{FF2B5EF4-FFF2-40B4-BE49-F238E27FC236}">
                <a16:creationId xmlns:a16="http://schemas.microsoft.com/office/drawing/2014/main" id="{6E2442AA-815F-750E-ABF5-1D36222D66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847850" y="3194050"/>
            <a:ext cx="0" cy="2133600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57" name="Freeform 8">
            <a:extLst>
              <a:ext uri="{FF2B5EF4-FFF2-40B4-BE49-F238E27FC236}">
                <a16:creationId xmlns:a16="http://schemas.microsoft.com/office/drawing/2014/main" id="{0E8CAA6E-A865-D5E6-66AD-0FF8527BA62E}"/>
              </a:ext>
            </a:extLst>
          </p:cNvPr>
          <p:cNvSpPr>
            <a:spLocks/>
          </p:cNvSpPr>
          <p:nvPr/>
        </p:nvSpPr>
        <p:spPr bwMode="auto">
          <a:xfrm>
            <a:off x="3067050" y="2355850"/>
            <a:ext cx="3962400" cy="2819400"/>
          </a:xfrm>
          <a:custGeom>
            <a:avLst/>
            <a:gdLst>
              <a:gd name="T0" fmla="*/ 0 w 2707574"/>
              <a:gd name="T1" fmla="*/ 2147483646 h 1287230"/>
              <a:gd name="T2" fmla="*/ 2147483646 w 2707574"/>
              <a:gd name="T3" fmla="*/ 2147483646 h 1287230"/>
              <a:gd name="T4" fmla="*/ 2147483646 w 2707574"/>
              <a:gd name="T5" fmla="*/ 2147483646 h 1287230"/>
              <a:gd name="T6" fmla="*/ 2147483646 w 2707574"/>
              <a:gd name="T7" fmla="*/ 2147483646 h 1287230"/>
              <a:gd name="T8" fmla="*/ 2147483646 w 2707574"/>
              <a:gd name="T9" fmla="*/ 2147483646 h 1287230"/>
              <a:gd name="T10" fmla="*/ 2147483646 w 2707574"/>
              <a:gd name="T11" fmla="*/ 2147483646 h 1287230"/>
              <a:gd name="T12" fmla="*/ 2147483646 w 2707574"/>
              <a:gd name="T13" fmla="*/ 2147483646 h 1287230"/>
              <a:gd name="T14" fmla="*/ 2147483646 w 2707574"/>
              <a:gd name="T15" fmla="*/ 2147483646 h 1287230"/>
              <a:gd name="T16" fmla="*/ 2147483646 w 2707574"/>
              <a:gd name="T17" fmla="*/ 2147483646 h 1287230"/>
              <a:gd name="T18" fmla="*/ 2147483646 w 2707574"/>
              <a:gd name="T19" fmla="*/ 2147483646 h 1287230"/>
              <a:gd name="T20" fmla="*/ 2147483646 w 2707574"/>
              <a:gd name="T21" fmla="*/ 2147483646 h 1287230"/>
              <a:gd name="T22" fmla="*/ 2147483646 w 2707574"/>
              <a:gd name="T23" fmla="*/ 2147483646 h 1287230"/>
              <a:gd name="T24" fmla="*/ 2147483646 w 2707574"/>
              <a:gd name="T25" fmla="*/ 2147483646 h 1287230"/>
              <a:gd name="T26" fmla="*/ 2147483646 w 2707574"/>
              <a:gd name="T27" fmla="*/ 2147483646 h 1287230"/>
              <a:gd name="T28" fmla="*/ 2147483646 w 2707574"/>
              <a:gd name="T29" fmla="*/ 2147483646 h 1287230"/>
              <a:gd name="T30" fmla="*/ 2147483646 w 2707574"/>
              <a:gd name="T31" fmla="*/ 2147483646 h 1287230"/>
              <a:gd name="T32" fmla="*/ 2147483646 w 2707574"/>
              <a:gd name="T33" fmla="*/ 2147483646 h 1287230"/>
              <a:gd name="T34" fmla="*/ 2147483646 w 2707574"/>
              <a:gd name="T35" fmla="*/ 2147483646 h 1287230"/>
              <a:gd name="T36" fmla="*/ 2147483646 w 2707574"/>
              <a:gd name="T37" fmla="*/ 2147483646 h 1287230"/>
              <a:gd name="T38" fmla="*/ 2147483646 w 2707574"/>
              <a:gd name="T39" fmla="*/ 2147483646 h 1287230"/>
              <a:gd name="T40" fmla="*/ 2147483646 w 2707574"/>
              <a:gd name="T41" fmla="*/ 2147483646 h 1287230"/>
              <a:gd name="T42" fmla="*/ 2147483646 w 2707574"/>
              <a:gd name="T43" fmla="*/ 2147483646 h 1287230"/>
              <a:gd name="T44" fmla="*/ 2147483646 w 2707574"/>
              <a:gd name="T45" fmla="*/ 2147483646 h 1287230"/>
              <a:gd name="T46" fmla="*/ 2147483646 w 2707574"/>
              <a:gd name="T47" fmla="*/ 2147483646 h 1287230"/>
              <a:gd name="T48" fmla="*/ 2147483646 w 2707574"/>
              <a:gd name="T49" fmla="*/ 2147483646 h 1287230"/>
              <a:gd name="T50" fmla="*/ 2147483646 w 2707574"/>
              <a:gd name="T51" fmla="*/ 2147483646 h 1287230"/>
              <a:gd name="T52" fmla="*/ 2147483646 w 2707574"/>
              <a:gd name="T53" fmla="*/ 2147483646 h 1287230"/>
              <a:gd name="T54" fmla="*/ 2147483646 w 2707574"/>
              <a:gd name="T55" fmla="*/ 2147483646 h 1287230"/>
              <a:gd name="T56" fmla="*/ 2147483646 w 2707574"/>
              <a:gd name="T57" fmla="*/ 2147483646 h 1287230"/>
              <a:gd name="T58" fmla="*/ 2147483646 w 2707574"/>
              <a:gd name="T59" fmla="*/ 2147483646 h 1287230"/>
              <a:gd name="T60" fmla="*/ 2147483646 w 2707574"/>
              <a:gd name="T61" fmla="*/ 2147483646 h 1287230"/>
              <a:gd name="T62" fmla="*/ 2147483646 w 2707574"/>
              <a:gd name="T63" fmla="*/ 2147483646 h 1287230"/>
              <a:gd name="T64" fmla="*/ 2147483646 w 2707574"/>
              <a:gd name="T65" fmla="*/ 2147483646 h 1287230"/>
              <a:gd name="T66" fmla="*/ 2147483646 w 2707574"/>
              <a:gd name="T67" fmla="*/ 2147483646 h 1287230"/>
              <a:gd name="T68" fmla="*/ 2147483646 w 2707574"/>
              <a:gd name="T69" fmla="*/ 2147483646 h 1287230"/>
              <a:gd name="T70" fmla="*/ 2147483646 w 2707574"/>
              <a:gd name="T71" fmla="*/ 2147483646 h 1287230"/>
              <a:gd name="T72" fmla="*/ 2147483646 w 2707574"/>
              <a:gd name="T73" fmla="*/ 2147483646 h 1287230"/>
              <a:gd name="T74" fmla="*/ 2147483646 w 2707574"/>
              <a:gd name="T75" fmla="*/ 2147483646 h 128723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07574" h="1287230">
                <a:moveTo>
                  <a:pt x="0" y="1287230"/>
                </a:moveTo>
                <a:cubicBezTo>
                  <a:pt x="15834" y="1267438"/>
                  <a:pt x="28257" y="1244348"/>
                  <a:pt x="47502" y="1227853"/>
                </a:cubicBezTo>
                <a:cubicBezTo>
                  <a:pt x="57006" y="1219707"/>
                  <a:pt x="76918" y="1226846"/>
                  <a:pt x="83128" y="1215978"/>
                </a:cubicBezTo>
                <a:cubicBezTo>
                  <a:pt x="83830" y="1214750"/>
                  <a:pt x="98555" y="1109709"/>
                  <a:pt x="106878" y="1097225"/>
                </a:cubicBezTo>
                <a:cubicBezTo>
                  <a:pt x="114795" y="1085350"/>
                  <a:pt x="130629" y="1081391"/>
                  <a:pt x="142504" y="1073474"/>
                </a:cubicBezTo>
                <a:cubicBezTo>
                  <a:pt x="146463" y="1061599"/>
                  <a:pt x="148782" y="1049044"/>
                  <a:pt x="154380" y="1037848"/>
                </a:cubicBezTo>
                <a:cubicBezTo>
                  <a:pt x="160763" y="1025083"/>
                  <a:pt x="172508" y="1015340"/>
                  <a:pt x="178130" y="1002222"/>
                </a:cubicBezTo>
                <a:cubicBezTo>
                  <a:pt x="184559" y="987221"/>
                  <a:pt x="183577" y="969722"/>
                  <a:pt x="190006" y="954721"/>
                </a:cubicBezTo>
                <a:cubicBezTo>
                  <a:pt x="202407" y="925786"/>
                  <a:pt x="227980" y="904871"/>
                  <a:pt x="249382" y="883469"/>
                </a:cubicBezTo>
                <a:cubicBezTo>
                  <a:pt x="253341" y="867635"/>
                  <a:pt x="252205" y="849548"/>
                  <a:pt x="261258" y="835968"/>
                </a:cubicBezTo>
                <a:cubicBezTo>
                  <a:pt x="269175" y="824093"/>
                  <a:pt x="285920" y="821354"/>
                  <a:pt x="296884" y="812217"/>
                </a:cubicBezTo>
                <a:cubicBezTo>
                  <a:pt x="309786" y="801466"/>
                  <a:pt x="321759" y="789493"/>
                  <a:pt x="332510" y="776591"/>
                </a:cubicBezTo>
                <a:cubicBezTo>
                  <a:pt x="341647" y="765627"/>
                  <a:pt x="346778" y="751632"/>
                  <a:pt x="356260" y="740965"/>
                </a:cubicBezTo>
                <a:cubicBezTo>
                  <a:pt x="378575" y="715861"/>
                  <a:pt x="403761" y="693464"/>
                  <a:pt x="427512" y="669713"/>
                </a:cubicBezTo>
                <a:lnTo>
                  <a:pt x="463138" y="634087"/>
                </a:lnTo>
                <a:cubicBezTo>
                  <a:pt x="475013" y="622212"/>
                  <a:pt x="484790" y="607777"/>
                  <a:pt x="498764" y="598461"/>
                </a:cubicBezTo>
                <a:cubicBezTo>
                  <a:pt x="626049" y="513607"/>
                  <a:pt x="432885" y="645743"/>
                  <a:pt x="570016" y="539085"/>
                </a:cubicBezTo>
                <a:cubicBezTo>
                  <a:pt x="592548" y="521560"/>
                  <a:pt x="641268" y="491583"/>
                  <a:pt x="641268" y="491583"/>
                </a:cubicBezTo>
                <a:cubicBezTo>
                  <a:pt x="649185" y="479708"/>
                  <a:pt x="653874" y="464873"/>
                  <a:pt x="665019" y="455957"/>
                </a:cubicBezTo>
                <a:cubicBezTo>
                  <a:pt x="674794" y="448137"/>
                  <a:pt x="689449" y="449680"/>
                  <a:pt x="700645" y="444082"/>
                </a:cubicBezTo>
                <a:cubicBezTo>
                  <a:pt x="792728" y="398041"/>
                  <a:pt x="682350" y="438304"/>
                  <a:pt x="771897" y="408456"/>
                </a:cubicBezTo>
                <a:cubicBezTo>
                  <a:pt x="795648" y="392622"/>
                  <a:pt x="816069" y="369982"/>
                  <a:pt x="843149" y="360955"/>
                </a:cubicBezTo>
                <a:cubicBezTo>
                  <a:pt x="882312" y="347900"/>
                  <a:pt x="895566" y="344256"/>
                  <a:pt x="938151" y="325329"/>
                </a:cubicBezTo>
                <a:cubicBezTo>
                  <a:pt x="1026202" y="286195"/>
                  <a:pt x="948101" y="314095"/>
                  <a:pt x="1021278" y="289703"/>
                </a:cubicBezTo>
                <a:cubicBezTo>
                  <a:pt x="1033153" y="281786"/>
                  <a:pt x="1044138" y="272335"/>
                  <a:pt x="1056904" y="265952"/>
                </a:cubicBezTo>
                <a:cubicBezTo>
                  <a:pt x="1073937" y="257435"/>
                  <a:pt x="1124817" y="246005"/>
                  <a:pt x="1140032" y="242201"/>
                </a:cubicBezTo>
                <a:cubicBezTo>
                  <a:pt x="1151907" y="234284"/>
                  <a:pt x="1162616" y="224247"/>
                  <a:pt x="1175658" y="218451"/>
                </a:cubicBezTo>
                <a:cubicBezTo>
                  <a:pt x="1198536" y="208283"/>
                  <a:pt x="1223159" y="202617"/>
                  <a:pt x="1246910" y="194700"/>
                </a:cubicBezTo>
                <a:lnTo>
                  <a:pt x="1318162" y="170949"/>
                </a:lnTo>
                <a:lnTo>
                  <a:pt x="1389413" y="147199"/>
                </a:lnTo>
                <a:lnTo>
                  <a:pt x="1425039" y="135324"/>
                </a:lnTo>
                <a:cubicBezTo>
                  <a:pt x="1436914" y="127407"/>
                  <a:pt x="1447301" y="116584"/>
                  <a:pt x="1460665" y="111573"/>
                </a:cubicBezTo>
                <a:cubicBezTo>
                  <a:pt x="1514884" y="91241"/>
                  <a:pt x="1511705" y="109804"/>
                  <a:pt x="1555668" y="87822"/>
                </a:cubicBezTo>
                <a:cubicBezTo>
                  <a:pt x="1568433" y="81439"/>
                  <a:pt x="1578176" y="69694"/>
                  <a:pt x="1591294" y="64072"/>
                </a:cubicBezTo>
                <a:cubicBezTo>
                  <a:pt x="1606295" y="57643"/>
                  <a:pt x="1623102" y="56680"/>
                  <a:pt x="1638795" y="52196"/>
                </a:cubicBezTo>
                <a:cubicBezTo>
                  <a:pt x="1650831" y="48757"/>
                  <a:pt x="1661935" y="41213"/>
                  <a:pt x="1674421" y="40321"/>
                </a:cubicBezTo>
                <a:cubicBezTo>
                  <a:pt x="1773209" y="33265"/>
                  <a:pt x="1872343" y="32404"/>
                  <a:pt x="1971304" y="28446"/>
                </a:cubicBezTo>
                <a:cubicBezTo>
                  <a:pt x="2251930" y="-27682"/>
                  <a:pt x="2010497" y="16570"/>
                  <a:pt x="2707574" y="16570"/>
                </a:cubicBez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23558" name="Straight Connector 10">
            <a:extLst>
              <a:ext uri="{FF2B5EF4-FFF2-40B4-BE49-F238E27FC236}">
                <a16:creationId xmlns:a16="http://schemas.microsoft.com/office/drawing/2014/main" id="{8E8C1267-F3AF-32C1-90DD-FC9EBD50F164}"/>
              </a:ext>
            </a:extLst>
          </p:cNvPr>
          <p:cNvCxnSpPr>
            <a:cxnSpLocks noChangeShapeType="1"/>
            <a:stCxn id="23557" idx="13"/>
          </p:cNvCxnSpPr>
          <p:nvPr/>
        </p:nvCxnSpPr>
        <p:spPr bwMode="auto">
          <a:xfrm flipH="1">
            <a:off x="3676650" y="3822700"/>
            <a:ext cx="15875" cy="1504950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559" name="Straight Connector 12">
            <a:extLst>
              <a:ext uri="{FF2B5EF4-FFF2-40B4-BE49-F238E27FC236}">
                <a16:creationId xmlns:a16="http://schemas.microsoft.com/office/drawing/2014/main" id="{AE3F2175-5660-515A-2889-A55DB822298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914650" y="2508250"/>
            <a:ext cx="1752600" cy="23622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60" name="TextBox 13">
            <a:extLst>
              <a:ext uri="{FF2B5EF4-FFF2-40B4-BE49-F238E27FC236}">
                <a16:creationId xmlns:a16="http://schemas.microsoft.com/office/drawing/2014/main" id="{5C97A31C-4988-FBB4-EDFD-3F7CE85D8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4250" y="5327650"/>
            <a:ext cx="338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23561" name="TextBox 14">
            <a:extLst>
              <a:ext uri="{FF2B5EF4-FFF2-40B4-BE49-F238E27FC236}">
                <a16:creationId xmlns:a16="http://schemas.microsoft.com/office/drawing/2014/main" id="{B982E264-C654-41F0-CD3D-436178D1E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6788" y="5327650"/>
            <a:ext cx="41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x</a:t>
            </a:r>
            <a:r>
              <a:rPr lang="en-US" altLang="nb-NO" sz="2400" baseline="30000">
                <a:latin typeface="Arial" panose="020B0604020202020204" pitchFamily="34" charset="0"/>
              </a:rPr>
              <a:t>*</a:t>
            </a:r>
          </a:p>
        </p:txBody>
      </p:sp>
      <p:cxnSp>
        <p:nvCxnSpPr>
          <p:cNvPr id="23562" name="Straight Connector 16">
            <a:extLst>
              <a:ext uri="{FF2B5EF4-FFF2-40B4-BE49-F238E27FC236}">
                <a16:creationId xmlns:a16="http://schemas.microsoft.com/office/drawing/2014/main" id="{9277B62C-D107-A325-11FA-8AF914FB7B4E}"/>
              </a:ext>
            </a:extLst>
          </p:cNvPr>
          <p:cNvCxnSpPr>
            <a:cxnSpLocks noChangeShapeType="1"/>
            <a:stCxn id="23557" idx="22"/>
          </p:cNvCxnSpPr>
          <p:nvPr/>
        </p:nvCxnSpPr>
        <p:spPr bwMode="auto">
          <a:xfrm>
            <a:off x="4440238" y="3068638"/>
            <a:ext cx="36512" cy="22590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63" name="TextBox 17">
            <a:extLst>
              <a:ext uri="{FF2B5EF4-FFF2-40B4-BE49-F238E27FC236}">
                <a16:creationId xmlns:a16="http://schemas.microsoft.com/office/drawing/2014/main" id="{DFA256FD-8765-BD82-B359-4FBD7D033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3850" y="5334000"/>
            <a:ext cx="1341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x=x</a:t>
            </a:r>
            <a:r>
              <a:rPr lang="en-US" altLang="nb-NO" sz="2400" baseline="30000">
                <a:latin typeface="Arial" panose="020B0604020202020204" pitchFamily="34" charset="0"/>
              </a:rPr>
              <a:t>*</a:t>
            </a:r>
            <a:r>
              <a:rPr lang="en-US" altLang="nb-NO" sz="2400">
                <a:latin typeface="Arial" panose="020B0604020202020204" pitchFamily="34" charset="0"/>
              </a:rPr>
              <a:t>+</a:t>
            </a:r>
            <a:r>
              <a:rPr lang="en-US" altLang="nb-NO" sz="2400">
                <a:latin typeface="cmmi10"/>
              </a:rPr>
              <a:t>¢</a:t>
            </a:r>
            <a:r>
              <a:rPr lang="en-US" altLang="nb-NO" sz="2400">
                <a:latin typeface="Arial" panose="020B0604020202020204" pitchFamily="34" charset="0"/>
              </a:rPr>
              <a:t>x</a:t>
            </a:r>
            <a:endParaRPr lang="en-US" altLang="nb-NO" sz="2400" baseline="30000">
              <a:latin typeface="Arial" panose="020B0604020202020204" pitchFamily="34" charset="0"/>
            </a:endParaRPr>
          </a:p>
        </p:txBody>
      </p:sp>
      <p:sp>
        <p:nvSpPr>
          <p:cNvPr id="23564" name="TextBox 18">
            <a:extLst>
              <a:ext uri="{FF2B5EF4-FFF2-40B4-BE49-F238E27FC236}">
                <a16:creationId xmlns:a16="http://schemas.microsoft.com/office/drawing/2014/main" id="{9A90E3DA-CB77-4FBE-CB0C-64A033ECD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88" y="2057400"/>
            <a:ext cx="628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f(x)</a:t>
            </a:r>
          </a:p>
        </p:txBody>
      </p:sp>
      <p:cxnSp>
        <p:nvCxnSpPr>
          <p:cNvPr id="23565" name="Straight Connector 20">
            <a:extLst>
              <a:ext uri="{FF2B5EF4-FFF2-40B4-BE49-F238E27FC236}">
                <a16:creationId xmlns:a16="http://schemas.microsoft.com/office/drawing/2014/main" id="{2A9F37BB-7884-AB12-080C-6F3206D243B7}"/>
              </a:ext>
            </a:extLst>
          </p:cNvPr>
          <p:cNvCxnSpPr>
            <a:cxnSpLocks noChangeShapeType="1"/>
            <a:endCxn id="23557" idx="13"/>
          </p:cNvCxnSpPr>
          <p:nvPr/>
        </p:nvCxnSpPr>
        <p:spPr bwMode="auto">
          <a:xfrm>
            <a:off x="1847850" y="3822700"/>
            <a:ext cx="1844675" cy="0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66" name="TextBox 23">
            <a:extLst>
              <a:ext uri="{FF2B5EF4-FFF2-40B4-BE49-F238E27FC236}">
                <a16:creationId xmlns:a16="http://schemas.microsoft.com/office/drawing/2014/main" id="{B47E1165-C202-6C4E-7CA2-1EF9908842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608388"/>
            <a:ext cx="709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f(x</a:t>
            </a:r>
            <a:r>
              <a:rPr lang="en-US" altLang="nb-NO" sz="2400" baseline="30000">
                <a:latin typeface="Arial" panose="020B0604020202020204" pitchFamily="34" charset="0"/>
              </a:rPr>
              <a:t>*</a:t>
            </a:r>
            <a:r>
              <a:rPr lang="en-US" altLang="nb-NO" sz="240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23567" name="TextBox 24">
            <a:extLst>
              <a:ext uri="{FF2B5EF4-FFF2-40B4-BE49-F238E27FC236}">
                <a16:creationId xmlns:a16="http://schemas.microsoft.com/office/drawing/2014/main" id="{F94AA300-8625-F341-3365-633D08FE4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100263"/>
            <a:ext cx="35052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Tangent approximation: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   f(x)=f(x</a:t>
            </a:r>
            <a:r>
              <a:rPr lang="en-US" altLang="nb-NO" sz="2000" baseline="30000">
                <a:solidFill>
                  <a:srgbClr val="FF0000"/>
                </a:solidFill>
                <a:latin typeface="Arial" panose="020B0604020202020204" pitchFamily="34" charset="0"/>
              </a:rPr>
              <a:t>*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+</a:t>
            </a:r>
            <a:r>
              <a:rPr lang="en-US" altLang="nb-NO" sz="2000">
                <a:solidFill>
                  <a:srgbClr val="FF0000"/>
                </a:solidFill>
                <a:latin typeface="cmmi10"/>
              </a:rPr>
              <a:t>¢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x) </a:t>
            </a:r>
            <a:r>
              <a:rPr lang="en-US" altLang="nb-NO" sz="2000">
                <a:solidFill>
                  <a:srgbClr val="FF0000"/>
                </a:solidFill>
                <a:latin typeface="cmsy10" charset="0"/>
              </a:rPr>
              <a:t>¼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 f(x</a:t>
            </a:r>
            <a:r>
              <a:rPr lang="en-US" altLang="nb-NO" sz="2000" baseline="30000">
                <a:solidFill>
                  <a:srgbClr val="FF0000"/>
                </a:solidFill>
                <a:latin typeface="Arial" panose="020B0604020202020204" pitchFamily="34" charset="0"/>
              </a:rPr>
              <a:t>*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) + C</a:t>
            </a:r>
            <a:r>
              <a:rPr lang="en-US" altLang="nb-NO" sz="2000">
                <a:solidFill>
                  <a:srgbClr val="FF0000"/>
                </a:solidFill>
                <a:latin typeface="cmsy10" charset="0"/>
              </a:rPr>
              <a:t>¢</a:t>
            </a:r>
            <a:r>
              <a:rPr lang="en-US" altLang="nb-NO" sz="2000">
                <a:solidFill>
                  <a:srgbClr val="FF0000"/>
                </a:solidFill>
                <a:latin typeface="cmmi10"/>
              </a:rPr>
              <a:t>¢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  <a:endParaRPr lang="en-US" altLang="nb-NO" sz="2000" baseline="-250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where C = slope = (</a:t>
            </a:r>
            <a:r>
              <a:rPr lang="en-US" altLang="nb-NO" sz="200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f/</a:t>
            </a:r>
            <a:r>
              <a:rPr lang="en-US" altLang="nb-NO" sz="200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x</a:t>
            </a:r>
            <a:r>
              <a:rPr lang="en-US" altLang="nb-NO" sz="200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en-US" altLang="nb-NO" sz="2000" baseline="-25000">
                <a:solidFill>
                  <a:srgbClr val="FF0000"/>
                </a:solidFill>
                <a:latin typeface="Arial" panose="020B0604020202020204" pitchFamily="34" charset="0"/>
              </a:rPr>
              <a:t>*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 sz="2400" baseline="300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nb-NO" sz="2400">
              <a:latin typeface="Arial" panose="020B0604020202020204" pitchFamily="34" charset="0"/>
            </a:endParaRPr>
          </a:p>
        </p:txBody>
      </p:sp>
      <p:cxnSp>
        <p:nvCxnSpPr>
          <p:cNvPr id="23568" name="Straight Arrow Connector 26">
            <a:extLst>
              <a:ext uri="{FF2B5EF4-FFF2-40B4-BE49-F238E27FC236}">
                <a16:creationId xmlns:a16="http://schemas.microsoft.com/office/drawing/2014/main" id="{8457C11C-45CF-A0C4-5B0B-B0FD6B19E1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92525" y="2714625"/>
            <a:ext cx="744538" cy="984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569" name="Straight Arrow Connector 29">
            <a:extLst>
              <a:ext uri="{FF2B5EF4-FFF2-40B4-BE49-F238E27FC236}">
                <a16:creationId xmlns:a16="http://schemas.microsoft.com/office/drawing/2014/main" id="{201518F1-82E0-8BE9-A81E-A5ECB9348417}"/>
              </a:ext>
            </a:extLst>
          </p:cNvPr>
          <p:cNvCxnSpPr>
            <a:cxnSpLocks noChangeShapeType="1"/>
            <a:endCxn id="23557" idx="22"/>
          </p:cNvCxnSpPr>
          <p:nvPr/>
        </p:nvCxnSpPr>
        <p:spPr bwMode="auto">
          <a:xfrm>
            <a:off x="4438650" y="2813050"/>
            <a:ext cx="1588" cy="255588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70" name="TextBox 33">
            <a:extLst>
              <a:ext uri="{FF2B5EF4-FFF2-40B4-BE49-F238E27FC236}">
                <a16:creationId xmlns:a16="http://schemas.microsoft.com/office/drawing/2014/main" id="{E19FC78E-AB34-E70E-5B7C-2EC57287F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6750" y="2714625"/>
            <a:ext cx="671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  <a:latin typeface="Arial" panose="020B0604020202020204" pitchFamily="34" charset="0"/>
              </a:rPr>
              <a:t>error</a:t>
            </a:r>
          </a:p>
        </p:txBody>
      </p:sp>
      <p:sp>
        <p:nvSpPr>
          <p:cNvPr id="23571" name="TextBox 34">
            <a:extLst>
              <a:ext uri="{FF2B5EF4-FFF2-40B4-BE49-F238E27FC236}">
                <a16:creationId xmlns:a16="http://schemas.microsoft.com/office/drawing/2014/main" id="{32A6858F-A326-4D38-8E86-F7A9219AB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5850" y="3194050"/>
            <a:ext cx="19478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600">
                <a:solidFill>
                  <a:schemeClr val="accent2"/>
                </a:solidFill>
                <a:latin typeface="Arial" panose="020B0604020202020204" pitchFamily="34" charset="0"/>
              </a:rPr>
              <a:t>Negligible error for small deviations from point * (small </a:t>
            </a:r>
            <a:r>
              <a:rPr lang="en-US" altLang="nb-NO" sz="1600">
                <a:solidFill>
                  <a:schemeClr val="accent2"/>
                </a:solidFill>
                <a:latin typeface="cmmi10"/>
              </a:rPr>
              <a:t>¢</a:t>
            </a:r>
            <a:r>
              <a:rPr lang="en-US" altLang="nb-NO" sz="1600">
                <a:solidFill>
                  <a:schemeClr val="accent2"/>
                </a:solidFill>
                <a:latin typeface="Arial" panose="020B0604020202020204" pitchFamily="34" charset="0"/>
              </a:rPr>
              <a:t>x)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99B2B3-9210-1CA6-A0AF-1CE3BCABFB2D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10463" y="6116084"/>
            <a:ext cx="3065776" cy="465769"/>
          </a:xfrm>
          <a:prstGeom prst="rect">
            <a:avLst/>
          </a:prstGeom>
          <a:blipFill>
            <a:blip r:embed="rId3"/>
            <a:stretch>
              <a:fillRect l="-3181" t="-9091" b="-28571"/>
            </a:stretch>
          </a:blipFill>
        </p:spPr>
        <p:txBody>
          <a:bodyPr/>
          <a:lstStyle/>
          <a:p>
            <a:pPr>
              <a:defRPr/>
            </a:pPr>
            <a:r>
              <a:rPr lang="nb-NO">
                <a:noFill/>
              </a:rPr>
              <a:t> </a:t>
            </a:r>
          </a:p>
        </p:txBody>
      </p:sp>
      <p:sp>
        <p:nvSpPr>
          <p:cNvPr id="22549" name="TextBox 2">
            <a:extLst>
              <a:ext uri="{FF2B5EF4-FFF2-40B4-BE49-F238E27FC236}">
                <a16:creationId xmlns:a16="http://schemas.microsoft.com/office/drawing/2014/main" id="{3743905D-0EA5-9FBD-F96E-05A4E815A506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095577" y="6147181"/>
            <a:ext cx="5939639" cy="403572"/>
          </a:xfrm>
          <a:prstGeom prst="rect">
            <a:avLst/>
          </a:prstGeom>
          <a:blipFill>
            <a:blip r:embed="rId4"/>
            <a:stretch>
              <a:fillRect t="-5970" r="-103" b="-25373"/>
            </a:stretch>
          </a:blipFill>
          <a:ln>
            <a:noFill/>
          </a:ln>
        </p:spPr>
        <p:txBody>
          <a:bodyPr/>
          <a:lstStyle/>
          <a:p>
            <a:pPr>
              <a:defRPr/>
            </a:pPr>
            <a:r>
              <a:rPr lang="nb-NO">
                <a:noFill/>
              </a:rPr>
              <a:t> 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9A4D5CF-1859-F162-CD21-160E9535EED5}"/>
              </a:ext>
            </a:extLst>
          </p:cNvPr>
          <p:cNvGraphicFramePr>
            <a:graphicFrameLocks noGrp="1"/>
          </p:cNvGraphicFramePr>
          <p:nvPr/>
        </p:nvGraphicFramePr>
        <p:xfrm>
          <a:off x="8644816" y="5029200"/>
          <a:ext cx="3192462" cy="1727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7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2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5355">
                <a:tc>
                  <a:txBody>
                    <a:bodyPr/>
                    <a:lstStyle/>
                    <a:p>
                      <a:r>
                        <a:rPr lang="nb-NO" sz="1000" dirty="0"/>
                        <a:t>x</a:t>
                      </a:r>
                      <a:endParaRPr lang="en-US" sz="1000" dirty="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 marT="43169" marB="43169">
                    <a:blipFill>
                      <a:blip r:embed="rId5"/>
                      <a:stretch>
                        <a:fillRect l="-101550" t="-4651" r="-208527" b="-59534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 marT="43169" marB="43169">
                    <a:blipFill>
                      <a:blip r:embed="rId5"/>
                      <a:stretch>
                        <a:fillRect l="-98113" t="-4651" r="-1509" b="-5953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355">
                <a:tc>
                  <a:txBody>
                    <a:bodyPr/>
                    <a:lstStyle/>
                    <a:p>
                      <a:r>
                        <a:rPr lang="nb-NO" sz="1700" dirty="0"/>
                        <a:t>0</a:t>
                      </a:r>
                      <a:endParaRPr lang="en-US" sz="1700" dirty="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T="43169" marB="4316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355">
                <a:tc>
                  <a:txBody>
                    <a:bodyPr/>
                    <a:lstStyle/>
                    <a:p>
                      <a:r>
                        <a:rPr lang="nb-NO" sz="1700" dirty="0"/>
                        <a:t>0.5</a:t>
                      </a:r>
                      <a:endParaRPr lang="en-US" sz="1700" dirty="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 marT="43169" marB="4316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355">
                <a:tc>
                  <a:txBody>
                    <a:bodyPr/>
                    <a:lstStyle/>
                    <a:p>
                      <a:r>
                        <a:rPr lang="nb-NO" sz="1700" dirty="0"/>
                        <a:t>1</a:t>
                      </a:r>
                      <a:endParaRPr lang="en-US" sz="1700" dirty="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r>
                        <a:rPr lang="nb-NO" sz="1700" dirty="0"/>
                        <a:t>1</a:t>
                      </a:r>
                      <a:endParaRPr lang="en-US" sz="1700" dirty="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 marT="43169" marB="43169">
                    <a:blipFill>
                      <a:blip r:embed="rId5"/>
                      <a:stretch>
                        <a:fillRect l="-98113" t="-276667" r="-1509" b="-125000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355">
                <a:tc>
                  <a:txBody>
                    <a:bodyPr/>
                    <a:lstStyle/>
                    <a:p>
                      <a:r>
                        <a:rPr lang="nb-NO" sz="1700" dirty="0"/>
                        <a:t>2</a:t>
                      </a:r>
                      <a:endParaRPr lang="en-US" sz="1700" dirty="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 marT="43169" marB="43169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T="43169" marB="4316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6181507-EB7B-F470-9826-48ACF7F482BD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94011" y="6495736"/>
            <a:ext cx="5613973" cy="327654"/>
          </a:xfrm>
          <a:prstGeom prst="rect">
            <a:avLst/>
          </a:prstGeom>
          <a:blipFill>
            <a:blip r:embed="rId6"/>
            <a:stretch>
              <a:fillRect b="-11321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096449D9-2AA4-457F-B4CD-B03C04CC09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143000"/>
          </a:xfrm>
        </p:spPr>
        <p:txBody>
          <a:bodyPr/>
          <a:lstStyle/>
          <a:p>
            <a:r>
              <a:rPr lang="nb-NO" altLang="nb-NO"/>
              <a:t>Linearization (Linear model)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42C9E-156B-CE32-3A3D-70D187BF0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600" y="990600"/>
            <a:ext cx="9067800" cy="4114800"/>
          </a:xfrm>
        </p:spPr>
        <p:txBody>
          <a:bodyPr/>
          <a:lstStyle/>
          <a:p>
            <a:pPr>
              <a:defRPr/>
            </a:pPr>
            <a:r>
              <a:rPr lang="nb-NO" sz="1800" dirty="0" err="1">
                <a:solidFill>
                  <a:schemeClr val="accent2"/>
                </a:solidFill>
              </a:rPr>
              <a:t>What</a:t>
            </a:r>
            <a:r>
              <a:rPr lang="nb-NO" sz="1800" dirty="0">
                <a:solidFill>
                  <a:schemeClr val="accent2"/>
                </a:solidFill>
              </a:rPr>
              <a:t> is a linear system?</a:t>
            </a:r>
          </a:p>
          <a:p>
            <a:pPr marL="457200" lvl="1" indent="0">
              <a:buFontTx/>
              <a:buNone/>
              <a:defRPr/>
            </a:pPr>
            <a:r>
              <a:rPr lang="nb-NO" sz="1600" dirty="0"/>
              <a:t>1</a:t>
            </a:r>
            <a:r>
              <a:rPr lang="nb-NO" sz="1400" dirty="0"/>
              <a:t>. </a:t>
            </a:r>
            <a:r>
              <a:rPr lang="nb-NO" sz="1400" dirty="0" err="1"/>
              <a:t>Gain</a:t>
            </a:r>
            <a:r>
              <a:rPr lang="nb-NO" sz="1400" dirty="0"/>
              <a:t> k = </a:t>
            </a:r>
            <a:r>
              <a:rPr lang="el-GR" sz="1400" dirty="0"/>
              <a:t>Δ</a:t>
            </a:r>
            <a:r>
              <a:rPr lang="nb-NO" sz="1400" dirty="0"/>
              <a:t>y/</a:t>
            </a:r>
            <a:r>
              <a:rPr lang="el-GR" sz="1400" dirty="0"/>
              <a:t>Δ</a:t>
            </a:r>
            <a:r>
              <a:rPr lang="nb-NO" sz="1400" dirty="0"/>
              <a:t>u is </a:t>
            </a:r>
            <a:r>
              <a:rPr lang="nb-NO" sz="1400" dirty="0" err="1"/>
              <a:t>constant</a:t>
            </a:r>
            <a:r>
              <a:rPr lang="nb-NO" sz="1400" dirty="0"/>
              <a:t>, </a:t>
            </a:r>
            <a:r>
              <a:rPr lang="nb-NO" sz="1400" dirty="0" err="1"/>
              <a:t>independent</a:t>
            </a:r>
            <a:r>
              <a:rPr lang="nb-NO" sz="1400" dirty="0"/>
              <a:t> of magnitude of </a:t>
            </a:r>
            <a:r>
              <a:rPr lang="el-GR" sz="1400" dirty="0"/>
              <a:t>Δ</a:t>
            </a:r>
            <a:r>
              <a:rPr lang="nb-NO" sz="1400" dirty="0"/>
              <a:t>u.</a:t>
            </a:r>
          </a:p>
          <a:p>
            <a:pPr marL="457200" lvl="1" indent="0">
              <a:buFontTx/>
              <a:buNone/>
              <a:defRPr/>
            </a:pPr>
            <a:r>
              <a:rPr lang="nb-NO" sz="1400" dirty="0"/>
              <a:t>2.</a:t>
            </a:r>
            <a:r>
              <a:rPr lang="el-GR" sz="1400" dirty="0"/>
              <a:t> </a:t>
            </a:r>
            <a:r>
              <a:rPr lang="nb-NO" sz="1400" b="1" dirty="0" err="1"/>
              <a:t>Satisfies</a:t>
            </a:r>
            <a:r>
              <a:rPr lang="nb-NO" sz="1400" b="1" dirty="0"/>
              <a:t> </a:t>
            </a:r>
            <a:r>
              <a:rPr lang="nb-NO" sz="1400" b="1" dirty="0" err="1"/>
              <a:t>the</a:t>
            </a:r>
            <a:r>
              <a:rPr lang="nb-NO" sz="1400" b="1" dirty="0"/>
              <a:t> </a:t>
            </a:r>
            <a:r>
              <a:rPr lang="nb-NO" sz="1400" b="1" dirty="0" err="1"/>
              <a:t>superposition</a:t>
            </a:r>
            <a:r>
              <a:rPr lang="nb-NO" sz="1400" b="1" dirty="0"/>
              <a:t> </a:t>
            </a:r>
            <a:r>
              <a:rPr lang="nb-NO" sz="1400" b="1" dirty="0" err="1"/>
              <a:t>principle</a:t>
            </a:r>
            <a:r>
              <a:rPr lang="nb-NO" sz="1400" b="1" dirty="0"/>
              <a:t>:</a:t>
            </a:r>
            <a:r>
              <a:rPr lang="nb-NO" sz="1400" dirty="0"/>
              <a:t> </a:t>
            </a:r>
            <a:r>
              <a:rPr lang="nb-NO" sz="1400" dirty="0" err="1"/>
              <a:t>that</a:t>
            </a:r>
            <a:r>
              <a:rPr lang="nb-NO" sz="1400" dirty="0"/>
              <a:t> is, </a:t>
            </a:r>
            <a:r>
              <a:rPr lang="nb-NO" sz="1400" dirty="0" err="1"/>
              <a:t>the</a:t>
            </a:r>
            <a:r>
              <a:rPr lang="nb-NO" sz="1400" dirty="0"/>
              <a:t> total </a:t>
            </a:r>
            <a:r>
              <a:rPr lang="nb-NO" sz="1400" dirty="0" err="1"/>
              <a:t>response</a:t>
            </a:r>
            <a:r>
              <a:rPr lang="nb-NO" sz="1400" dirty="0"/>
              <a:t> is </a:t>
            </a:r>
            <a:r>
              <a:rPr lang="nb-NO" sz="1400" dirty="0" err="1"/>
              <a:t>the</a:t>
            </a:r>
            <a:r>
              <a:rPr lang="nb-NO" sz="1400" dirty="0"/>
              <a:t> sum of </a:t>
            </a:r>
            <a:r>
              <a:rPr lang="nb-NO" sz="1400" dirty="0" err="1"/>
              <a:t>individual</a:t>
            </a:r>
            <a:r>
              <a:rPr lang="nb-NO" sz="1400" dirty="0"/>
              <a:t> </a:t>
            </a:r>
            <a:r>
              <a:rPr lang="nb-NO" sz="1400" dirty="0" err="1"/>
              <a:t>responses</a:t>
            </a:r>
            <a:r>
              <a:rPr lang="nb-NO" sz="1600" dirty="0"/>
              <a:t>. </a:t>
            </a:r>
            <a:r>
              <a:rPr lang="nb-NO" sz="1200" dirty="0"/>
              <a:t>Let</a:t>
            </a:r>
          </a:p>
          <a:p>
            <a:pPr lvl="2">
              <a:defRPr/>
            </a:pPr>
            <a:r>
              <a:rPr lang="nb-NO" sz="1200" dirty="0"/>
              <a:t>f(u</a:t>
            </a:r>
            <a:r>
              <a:rPr lang="nb-NO" sz="1200" baseline="-25000" dirty="0"/>
              <a:t>1</a:t>
            </a:r>
            <a:r>
              <a:rPr lang="nb-NO" sz="1200" dirty="0"/>
              <a:t>)=y</a:t>
            </a:r>
            <a:r>
              <a:rPr lang="nb-NO" sz="1200" baseline="-25000" dirty="0"/>
              <a:t>1</a:t>
            </a:r>
            <a:r>
              <a:rPr lang="nb-NO" sz="1200" dirty="0"/>
              <a:t>(t)  </a:t>
            </a:r>
            <a:r>
              <a:rPr lang="nb-NO" sz="1200" dirty="0">
                <a:solidFill>
                  <a:srgbClr val="FF0000"/>
                </a:solidFill>
              </a:rPr>
              <a:t>    y</a:t>
            </a:r>
            <a:r>
              <a:rPr lang="nb-NO" sz="1200" baseline="-25000" dirty="0">
                <a:solidFill>
                  <a:srgbClr val="FF0000"/>
                </a:solidFill>
              </a:rPr>
              <a:t>1</a:t>
            </a:r>
            <a:r>
              <a:rPr lang="nb-NO" sz="1200" dirty="0">
                <a:solidFill>
                  <a:srgbClr val="FF0000"/>
                </a:solidFill>
              </a:rPr>
              <a:t> = </a:t>
            </a:r>
            <a:r>
              <a:rPr lang="nb-NO" sz="1200" dirty="0" err="1">
                <a:solidFill>
                  <a:srgbClr val="FF0000"/>
                </a:solidFill>
              </a:rPr>
              <a:t>change</a:t>
            </a:r>
            <a:r>
              <a:rPr lang="nb-NO" sz="1200" dirty="0">
                <a:solidFill>
                  <a:srgbClr val="FF0000"/>
                </a:solidFill>
              </a:rPr>
              <a:t> in </a:t>
            </a:r>
            <a:r>
              <a:rPr lang="nb-NO" sz="1200" dirty="0" err="1">
                <a:solidFill>
                  <a:srgbClr val="FF0000"/>
                </a:solidFill>
              </a:rPr>
              <a:t>temperature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when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change</a:t>
            </a:r>
            <a:r>
              <a:rPr lang="nb-NO" sz="1200" dirty="0">
                <a:solidFill>
                  <a:srgbClr val="FF0000"/>
                </a:solidFill>
              </a:rPr>
              <a:t> u</a:t>
            </a:r>
            <a:r>
              <a:rPr lang="nb-NO" sz="1200" baseline="-25000" dirty="0">
                <a:solidFill>
                  <a:srgbClr val="FF0000"/>
                </a:solidFill>
              </a:rPr>
              <a:t>1</a:t>
            </a:r>
            <a:r>
              <a:rPr lang="nb-NO" sz="1200" dirty="0">
                <a:solidFill>
                  <a:srgbClr val="FF0000"/>
                </a:solidFill>
              </a:rPr>
              <a:t> (</a:t>
            </a:r>
            <a:r>
              <a:rPr lang="nb-NO" sz="1200" dirty="0" err="1">
                <a:solidFill>
                  <a:srgbClr val="FF0000"/>
                </a:solidFill>
              </a:rPr>
              <a:t>put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on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heater</a:t>
            </a:r>
            <a:r>
              <a:rPr lang="nb-NO" sz="1200" dirty="0">
                <a:solidFill>
                  <a:srgbClr val="FF0000"/>
                </a:solidFill>
              </a:rPr>
              <a:t>)</a:t>
            </a:r>
          </a:p>
          <a:p>
            <a:pPr lvl="2">
              <a:defRPr/>
            </a:pPr>
            <a:r>
              <a:rPr lang="nb-NO" sz="1200" dirty="0"/>
              <a:t>f(u</a:t>
            </a:r>
            <a:r>
              <a:rPr lang="nb-NO" sz="1200" baseline="-25000" dirty="0"/>
              <a:t>2</a:t>
            </a:r>
            <a:r>
              <a:rPr lang="nb-NO" sz="1200" dirty="0"/>
              <a:t>)=y</a:t>
            </a:r>
            <a:r>
              <a:rPr lang="nb-NO" sz="1200" baseline="-25000" dirty="0"/>
              <a:t>2</a:t>
            </a:r>
            <a:r>
              <a:rPr lang="nb-NO" sz="1200" dirty="0"/>
              <a:t>(t)   </a:t>
            </a:r>
            <a:r>
              <a:rPr lang="nb-NO" sz="1200" dirty="0">
                <a:solidFill>
                  <a:srgbClr val="FF0000"/>
                </a:solidFill>
              </a:rPr>
              <a:t>   y</a:t>
            </a:r>
            <a:r>
              <a:rPr lang="nb-NO" sz="1200" baseline="-25000" dirty="0">
                <a:solidFill>
                  <a:srgbClr val="FF0000"/>
                </a:solidFill>
              </a:rPr>
              <a:t>2</a:t>
            </a:r>
            <a:r>
              <a:rPr lang="nb-NO" sz="1200" dirty="0">
                <a:solidFill>
                  <a:srgbClr val="FF0000"/>
                </a:solidFill>
              </a:rPr>
              <a:t> = </a:t>
            </a:r>
            <a:r>
              <a:rPr lang="nb-NO" sz="1200" dirty="0" err="1">
                <a:solidFill>
                  <a:srgbClr val="FF0000"/>
                </a:solidFill>
              </a:rPr>
              <a:t>change</a:t>
            </a:r>
            <a:r>
              <a:rPr lang="nb-NO" sz="1200" dirty="0">
                <a:solidFill>
                  <a:srgbClr val="FF0000"/>
                </a:solidFill>
              </a:rPr>
              <a:t> in </a:t>
            </a:r>
            <a:r>
              <a:rPr lang="nb-NO" sz="1200" dirty="0" err="1">
                <a:solidFill>
                  <a:srgbClr val="FF0000"/>
                </a:solidFill>
              </a:rPr>
              <a:t>temperature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when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change</a:t>
            </a:r>
            <a:r>
              <a:rPr lang="nb-NO" sz="1200" dirty="0">
                <a:solidFill>
                  <a:srgbClr val="FF0000"/>
                </a:solidFill>
              </a:rPr>
              <a:t> u</a:t>
            </a:r>
            <a:r>
              <a:rPr lang="nb-NO" sz="1200" baseline="-25000" dirty="0">
                <a:solidFill>
                  <a:srgbClr val="FF0000"/>
                </a:solidFill>
              </a:rPr>
              <a:t>2</a:t>
            </a:r>
            <a:r>
              <a:rPr lang="nb-NO" sz="1200" dirty="0">
                <a:solidFill>
                  <a:srgbClr val="FF0000"/>
                </a:solidFill>
              </a:rPr>
              <a:t> (</a:t>
            </a:r>
            <a:r>
              <a:rPr lang="nb-NO" sz="1200" dirty="0" err="1">
                <a:solidFill>
                  <a:srgbClr val="FF0000"/>
                </a:solidFill>
              </a:rPr>
              <a:t>open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window</a:t>
            </a:r>
            <a:r>
              <a:rPr lang="nb-NO" sz="1200" dirty="0">
                <a:solidFill>
                  <a:srgbClr val="FF0000"/>
                </a:solidFill>
              </a:rPr>
              <a:t>)</a:t>
            </a:r>
          </a:p>
          <a:p>
            <a:pPr marL="914400" lvl="2" indent="0">
              <a:buFontTx/>
              <a:buNone/>
              <a:defRPr/>
            </a:pPr>
            <a:r>
              <a:rPr lang="nb-NO" sz="1200" dirty="0" err="1"/>
              <a:t>Then</a:t>
            </a:r>
            <a:endParaRPr lang="nb-NO" sz="1200" dirty="0"/>
          </a:p>
          <a:p>
            <a:pPr lvl="2">
              <a:defRPr/>
            </a:pPr>
            <a:r>
              <a:rPr lang="nb-NO" sz="1200" dirty="0"/>
              <a:t>f(u</a:t>
            </a:r>
            <a:r>
              <a:rPr lang="nb-NO" sz="1200" baseline="-25000" dirty="0"/>
              <a:t>1</a:t>
            </a:r>
            <a:r>
              <a:rPr lang="nb-NO" sz="1200" dirty="0"/>
              <a:t>+u</a:t>
            </a:r>
            <a:r>
              <a:rPr lang="nb-NO" sz="1200" baseline="-25000" dirty="0"/>
              <a:t>2</a:t>
            </a:r>
            <a:r>
              <a:rPr lang="nb-NO" sz="1200" dirty="0"/>
              <a:t>) = y</a:t>
            </a:r>
            <a:r>
              <a:rPr lang="nb-NO" sz="1200" baseline="-25000" dirty="0"/>
              <a:t>1</a:t>
            </a:r>
            <a:r>
              <a:rPr lang="nb-NO" sz="1200" dirty="0"/>
              <a:t>(t) + </a:t>
            </a:r>
            <a:r>
              <a:rPr lang="nb-NO" sz="1200" baseline="-25000" dirty="0"/>
              <a:t> </a:t>
            </a:r>
            <a:r>
              <a:rPr lang="nb-NO" sz="1200" dirty="0"/>
              <a:t>y</a:t>
            </a:r>
            <a:r>
              <a:rPr lang="nb-NO" sz="1200" baseline="-25000" dirty="0"/>
              <a:t>2</a:t>
            </a:r>
            <a:r>
              <a:rPr lang="nb-NO" sz="1200" dirty="0"/>
              <a:t>(t)  = y(t)   </a:t>
            </a:r>
            <a:r>
              <a:rPr lang="nb-NO" sz="1200" dirty="0">
                <a:solidFill>
                  <a:srgbClr val="FF0000"/>
                </a:solidFill>
              </a:rPr>
              <a:t>(y=</a:t>
            </a:r>
            <a:r>
              <a:rPr lang="nb-NO" sz="1200" dirty="0" err="1">
                <a:solidFill>
                  <a:srgbClr val="FF0000"/>
                </a:solidFill>
              </a:rPr>
              <a:t>change</a:t>
            </a:r>
            <a:r>
              <a:rPr lang="nb-NO" sz="1200" dirty="0">
                <a:solidFill>
                  <a:srgbClr val="FF0000"/>
                </a:solidFill>
              </a:rPr>
              <a:t> in y </a:t>
            </a:r>
            <a:r>
              <a:rPr lang="nb-NO" sz="1200" dirty="0" err="1">
                <a:solidFill>
                  <a:srgbClr val="FF0000"/>
                </a:solidFill>
              </a:rPr>
              <a:t>with</a:t>
            </a:r>
            <a:r>
              <a:rPr lang="nb-NO" sz="1200" dirty="0">
                <a:solidFill>
                  <a:srgbClr val="FF0000"/>
                </a:solidFill>
              </a:rPr>
              <a:t> </a:t>
            </a:r>
            <a:r>
              <a:rPr lang="nb-NO" sz="1200" dirty="0" err="1">
                <a:solidFill>
                  <a:srgbClr val="FF0000"/>
                </a:solidFill>
              </a:rPr>
              <a:t>both</a:t>
            </a:r>
            <a:r>
              <a:rPr lang="nb-NO" sz="1200" dirty="0">
                <a:solidFill>
                  <a:srgbClr val="FF0000"/>
                </a:solidFill>
              </a:rPr>
              <a:t> at same time)</a:t>
            </a:r>
            <a:endParaRPr lang="nb-NO" sz="1800" dirty="0"/>
          </a:p>
          <a:p>
            <a:pPr>
              <a:defRPr/>
            </a:pPr>
            <a:r>
              <a:rPr lang="nb-NO" sz="1800" dirty="0" err="1">
                <a:solidFill>
                  <a:schemeClr val="accent2"/>
                </a:solidFill>
              </a:rPr>
              <a:t>Why</a:t>
            </a:r>
            <a:r>
              <a:rPr lang="nb-NO" sz="1800" dirty="0">
                <a:solidFill>
                  <a:schemeClr val="accent2"/>
                </a:solidFill>
              </a:rPr>
              <a:t> </a:t>
            </a:r>
            <a:r>
              <a:rPr lang="nb-NO" sz="1800" dirty="0" err="1">
                <a:solidFill>
                  <a:schemeClr val="accent2"/>
                </a:solidFill>
              </a:rPr>
              <a:t>linearize</a:t>
            </a:r>
            <a:r>
              <a:rPr lang="nb-NO" sz="1800" dirty="0">
                <a:solidFill>
                  <a:schemeClr val="accent2"/>
                </a:solidFill>
              </a:rPr>
              <a:t>?</a:t>
            </a:r>
          </a:p>
          <a:p>
            <a:pPr lvl="1">
              <a:defRPr/>
            </a:pPr>
            <a:r>
              <a:rPr lang="nb-NO" sz="1400" dirty="0" err="1"/>
              <a:t>Much</a:t>
            </a:r>
            <a:r>
              <a:rPr lang="nb-NO" sz="1400" dirty="0"/>
              <a:t> </a:t>
            </a:r>
            <a:r>
              <a:rPr lang="nb-NO" sz="1400" dirty="0" err="1"/>
              <a:t>simpler</a:t>
            </a:r>
            <a:r>
              <a:rPr lang="nb-NO" sz="1400" dirty="0"/>
              <a:t> mathematics (transfer </a:t>
            </a:r>
            <a:r>
              <a:rPr lang="nb-NO" sz="1400" dirty="0" err="1"/>
              <a:t>functions</a:t>
            </a:r>
            <a:r>
              <a:rPr lang="nb-NO" sz="1400" dirty="0"/>
              <a:t>)</a:t>
            </a:r>
          </a:p>
          <a:p>
            <a:pPr lvl="1">
              <a:defRPr/>
            </a:pPr>
            <a:r>
              <a:rPr lang="nb-NO" sz="1400" dirty="0"/>
              <a:t>All real systems </a:t>
            </a:r>
            <a:r>
              <a:rPr lang="nb-NO" sz="1400" dirty="0" err="1"/>
              <a:t>behave</a:t>
            </a:r>
            <a:r>
              <a:rPr lang="nb-NO" sz="1400" dirty="0"/>
              <a:t> </a:t>
            </a:r>
            <a:r>
              <a:rPr lang="nb-NO" sz="1400" dirty="0" err="1"/>
              <a:t>linearly</a:t>
            </a:r>
            <a:r>
              <a:rPr lang="nb-NO" sz="1400" dirty="0"/>
              <a:t> for </a:t>
            </a:r>
            <a:r>
              <a:rPr lang="nb-NO" sz="1400" dirty="0" err="1"/>
              <a:t>small</a:t>
            </a:r>
            <a:r>
              <a:rPr lang="nb-NO" sz="1400" dirty="0"/>
              <a:t> </a:t>
            </a:r>
            <a:r>
              <a:rPr lang="nb-NO" sz="1400" dirty="0" err="1"/>
              <a:t>deviations</a:t>
            </a:r>
            <a:r>
              <a:rPr lang="nb-NO" sz="1400" dirty="0"/>
              <a:t> from steady </a:t>
            </a:r>
            <a:r>
              <a:rPr lang="nb-NO" sz="1400" dirty="0" err="1"/>
              <a:t>state</a:t>
            </a:r>
            <a:r>
              <a:rPr lang="nb-NO" sz="1400" dirty="0"/>
              <a:t> (</a:t>
            </a:r>
            <a:r>
              <a:rPr lang="nb-NO" sz="1400" dirty="0" err="1"/>
              <a:t>using</a:t>
            </a:r>
            <a:r>
              <a:rPr lang="nb-NO" sz="1400" dirty="0"/>
              <a:t> control!)</a:t>
            </a:r>
          </a:p>
          <a:p>
            <a:pPr>
              <a:defRPr/>
            </a:pPr>
            <a:r>
              <a:rPr lang="nb-NO" sz="1800" dirty="0">
                <a:solidFill>
                  <a:schemeClr val="accent2"/>
                </a:solidFill>
              </a:rPr>
              <a:t>How </a:t>
            </a:r>
            <a:r>
              <a:rPr lang="nb-NO" sz="1800" dirty="0" err="1">
                <a:solidFill>
                  <a:schemeClr val="accent2"/>
                </a:solidFill>
              </a:rPr>
              <a:t>linearize</a:t>
            </a:r>
            <a:r>
              <a:rPr lang="nb-NO" sz="1800" dirty="0">
                <a:solidFill>
                  <a:schemeClr val="accent2"/>
                </a:solidFill>
              </a:rPr>
              <a:t>?</a:t>
            </a:r>
          </a:p>
          <a:p>
            <a:pPr marL="457200" lvl="1" indent="0">
              <a:buFontTx/>
              <a:buNone/>
              <a:defRPr/>
            </a:pPr>
            <a:r>
              <a:rPr lang="nb-NO" sz="1600" dirty="0">
                <a:solidFill>
                  <a:srgbClr val="FF0000"/>
                </a:solidFill>
              </a:rPr>
              <a:t>1. </a:t>
            </a:r>
            <a:r>
              <a:rPr lang="nb-NO" sz="1600" dirty="0" err="1">
                <a:solidFill>
                  <a:srgbClr val="FF0000"/>
                </a:solidFill>
              </a:rPr>
              <a:t>Linearize</a:t>
            </a:r>
            <a:r>
              <a:rPr lang="nb-NO" sz="1600" dirty="0">
                <a:solidFill>
                  <a:srgbClr val="FF0000"/>
                </a:solidFill>
              </a:rPr>
              <a:t> nonlinear </a:t>
            </a:r>
            <a:r>
              <a:rPr lang="nb-NO" sz="1600" dirty="0" err="1">
                <a:solidFill>
                  <a:srgbClr val="FF0000"/>
                </a:solidFill>
              </a:rPr>
              <a:t>dynamic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model</a:t>
            </a:r>
            <a:r>
              <a:rPr lang="nb-NO" sz="1600" dirty="0">
                <a:solidFill>
                  <a:srgbClr val="FF0000"/>
                </a:solidFill>
              </a:rPr>
              <a:t> (e.g., </a:t>
            </a:r>
            <a:r>
              <a:rPr lang="nb-NO" sz="1600" dirty="0" err="1">
                <a:solidFill>
                  <a:srgbClr val="FF0000"/>
                </a:solidFill>
              </a:rPr>
              <a:t>obtained</a:t>
            </a:r>
            <a:r>
              <a:rPr lang="nb-NO" sz="1600" dirty="0">
                <a:solidFill>
                  <a:srgbClr val="FF0000"/>
                </a:solidFill>
              </a:rPr>
              <a:t> from </a:t>
            </a:r>
            <a:r>
              <a:rPr lang="nb-NO" sz="1600" dirty="0" err="1">
                <a:solidFill>
                  <a:srgbClr val="FF0000"/>
                </a:solidFill>
              </a:rPr>
              <a:t>balance</a:t>
            </a:r>
            <a:r>
              <a:rPr lang="nb-NO" sz="1600" dirty="0">
                <a:solidFill>
                  <a:srgbClr val="FF0000"/>
                </a:solidFill>
              </a:rPr>
              <a:t> </a:t>
            </a:r>
            <a:r>
              <a:rPr lang="nb-NO" sz="1600" dirty="0" err="1">
                <a:solidFill>
                  <a:srgbClr val="FF0000"/>
                </a:solidFill>
              </a:rPr>
              <a:t>equations</a:t>
            </a:r>
            <a:r>
              <a:rPr lang="nb-NO" sz="1600" dirty="0">
                <a:solidFill>
                  <a:srgbClr val="FF0000"/>
                </a:solidFill>
              </a:rPr>
              <a:t>): </a:t>
            </a:r>
          </a:p>
          <a:p>
            <a:pPr marL="457200" lvl="1" indent="0">
              <a:buFontTx/>
              <a:buNone/>
              <a:defRPr/>
            </a:pPr>
            <a:r>
              <a:rPr lang="nb-NO" sz="1400" dirty="0"/>
              <a:t>	                dx/</a:t>
            </a:r>
            <a:r>
              <a:rPr lang="nb-NO" sz="1400" dirty="0" err="1"/>
              <a:t>dt</a:t>
            </a:r>
            <a:r>
              <a:rPr lang="nb-NO" sz="1400" dirty="0"/>
              <a:t> = f(</a:t>
            </a:r>
            <a:r>
              <a:rPr lang="nb-NO" sz="1400" dirty="0" err="1"/>
              <a:t>x,u</a:t>
            </a:r>
            <a:r>
              <a:rPr lang="nb-NO" sz="1400" dirty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nb-NO" sz="1400" dirty="0"/>
              <a:t>to </a:t>
            </a:r>
            <a:r>
              <a:rPr lang="nb-NO" sz="1400" dirty="0" err="1"/>
              <a:t>get</a:t>
            </a:r>
            <a:r>
              <a:rPr lang="nb-NO" sz="1400" dirty="0"/>
              <a:t> a linear «</a:t>
            </a:r>
            <a:r>
              <a:rPr lang="nb-NO" sz="1400" dirty="0" err="1"/>
              <a:t>state</a:t>
            </a:r>
            <a:r>
              <a:rPr lang="nb-NO" sz="1400" dirty="0"/>
              <a:t> </a:t>
            </a:r>
            <a:r>
              <a:rPr lang="nb-NO" sz="1400" dirty="0" err="1"/>
              <a:t>space</a:t>
            </a:r>
            <a:r>
              <a:rPr lang="nb-NO" sz="1400" dirty="0"/>
              <a:t>» </a:t>
            </a:r>
            <a:r>
              <a:rPr lang="nb-NO" sz="1400" dirty="0" err="1"/>
              <a:t>model</a:t>
            </a:r>
            <a:r>
              <a:rPr lang="nb-NO" sz="1400" dirty="0"/>
              <a:t> in </a:t>
            </a:r>
            <a:r>
              <a:rPr lang="nb-NO" sz="1400" dirty="0" err="1"/>
              <a:t>deviation</a:t>
            </a:r>
            <a:r>
              <a:rPr lang="nb-NO" sz="1400" dirty="0"/>
              <a:t> variables (</a:t>
            </a:r>
            <a:r>
              <a:rPr lang="el-GR" sz="1400" dirty="0"/>
              <a:t>Δ</a:t>
            </a:r>
            <a:r>
              <a:rPr lang="nb-NO" sz="1400" dirty="0"/>
              <a:t>x(t) = x(t) – x*, etc.): </a:t>
            </a:r>
          </a:p>
          <a:p>
            <a:pPr marL="457200" lvl="1" indent="0">
              <a:buFontTx/>
              <a:buNone/>
              <a:defRPr/>
            </a:pPr>
            <a:r>
              <a:rPr lang="nb-NO" sz="1400" dirty="0"/>
              <a:t>	d</a:t>
            </a:r>
            <a:r>
              <a:rPr lang="el-GR" sz="1400" dirty="0"/>
              <a:t>Δ</a:t>
            </a:r>
            <a:r>
              <a:rPr lang="nb-NO" sz="1400" dirty="0"/>
              <a:t>x/</a:t>
            </a:r>
            <a:r>
              <a:rPr lang="nb-NO" sz="1400" dirty="0" err="1"/>
              <a:t>dt</a:t>
            </a:r>
            <a:r>
              <a:rPr lang="nb-NO" sz="1400" dirty="0"/>
              <a:t> = A</a:t>
            </a:r>
            <a:r>
              <a:rPr lang="el-GR" sz="1400" dirty="0"/>
              <a:t> Δ</a:t>
            </a:r>
            <a:r>
              <a:rPr lang="nb-NO" sz="1400" dirty="0"/>
              <a:t>x + B </a:t>
            </a:r>
            <a:r>
              <a:rPr lang="el-GR" sz="1400" dirty="0"/>
              <a:t>Δ</a:t>
            </a:r>
            <a:r>
              <a:rPr lang="nb-NO" sz="1400" dirty="0"/>
              <a:t>u</a:t>
            </a:r>
          </a:p>
          <a:p>
            <a:pPr marL="457200" lvl="1" indent="0">
              <a:buFontTx/>
              <a:buNone/>
              <a:defRPr/>
            </a:pPr>
            <a:r>
              <a:rPr lang="nb-NO" sz="1400" dirty="0" err="1"/>
              <a:t>where</a:t>
            </a:r>
            <a:r>
              <a:rPr lang="nb-NO" sz="1400" dirty="0"/>
              <a:t> A = </a:t>
            </a:r>
            <a:r>
              <a:rPr lang="en-US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en-US" altLang="nb-NO" sz="14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f/</a:t>
            </a:r>
            <a:r>
              <a:rPr lang="en-US" altLang="nb-NO" sz="14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x)</a:t>
            </a:r>
            <a:r>
              <a:rPr lang="en-US" altLang="nb-NO" sz="14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* </a:t>
            </a:r>
            <a:r>
              <a:rPr lang="nb-NO" sz="1400" dirty="0"/>
              <a:t>and B</a:t>
            </a:r>
            <a:r>
              <a:rPr lang="en-US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 = (</a:t>
            </a:r>
            <a:r>
              <a:rPr lang="en-US" altLang="nb-NO" sz="14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f/</a:t>
            </a:r>
            <a:r>
              <a:rPr lang="en-US" altLang="nb-NO" sz="14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1400" dirty="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u</a:t>
            </a:r>
            <a:r>
              <a:rPr lang="en-US" altLang="nb-NO" sz="1400" dirty="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en-US" altLang="nb-NO" sz="14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*</a:t>
            </a:r>
            <a:r>
              <a:rPr lang="nb-NO" sz="1400" dirty="0"/>
              <a:t> </a:t>
            </a:r>
            <a:r>
              <a:rPr lang="nb-NO" sz="1400" dirty="0" err="1"/>
              <a:t>are</a:t>
            </a:r>
            <a:r>
              <a:rPr lang="nb-NO" sz="1400" dirty="0"/>
              <a:t> </a:t>
            </a:r>
            <a:r>
              <a:rPr lang="nb-NO" sz="1400" dirty="0" err="1"/>
              <a:t>constants</a:t>
            </a:r>
            <a:r>
              <a:rPr lang="nb-NO" sz="1400" dirty="0"/>
              <a:t> (</a:t>
            </a:r>
            <a:r>
              <a:rPr lang="nb-NO" sz="1400" dirty="0" err="1"/>
              <a:t>matrices</a:t>
            </a:r>
            <a:r>
              <a:rPr lang="nb-NO" sz="1400" dirty="0"/>
              <a:t> in </a:t>
            </a:r>
            <a:r>
              <a:rPr lang="nb-NO" sz="1400" dirty="0" err="1"/>
              <a:t>the</a:t>
            </a:r>
            <a:r>
              <a:rPr lang="nb-NO" sz="1400" dirty="0"/>
              <a:t> general case).</a:t>
            </a:r>
            <a:endParaRPr lang="nb-NO" sz="1600" dirty="0">
              <a:solidFill>
                <a:srgbClr val="FF0000"/>
              </a:solidFill>
            </a:endParaRPr>
          </a:p>
        </p:txBody>
      </p:sp>
      <p:sp>
        <p:nvSpPr>
          <p:cNvPr id="25604" name="Slide Number Placeholder 1">
            <a:extLst>
              <a:ext uri="{FF2B5EF4-FFF2-40B4-BE49-F238E27FC236}">
                <a16:creationId xmlns:a16="http://schemas.microsoft.com/office/drawing/2014/main" id="{E39D4A1D-AE70-6FD5-C971-2F6C7D4173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ED87D8-6F5E-492A-8E65-31379D73FDE5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nb-NO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50C17A13-E089-9FC3-9DD4-6C8A98C379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-228600"/>
            <a:ext cx="9601200" cy="1143000"/>
          </a:xfrm>
        </p:spPr>
        <p:txBody>
          <a:bodyPr/>
          <a:lstStyle/>
          <a:p>
            <a:r>
              <a:rPr lang="nb-NO" altLang="nb-NO" sz="3600"/>
              <a:t>Linearization of dynamic model. </a:t>
            </a:r>
            <a:r>
              <a:rPr lang="nb-NO" altLang="nb-NO" sz="3600">
                <a:solidFill>
                  <a:srgbClr val="FF0000"/>
                </a:solidFill>
              </a:rPr>
              <a:t>Proof of «How»</a:t>
            </a:r>
          </a:p>
        </p:txBody>
      </p:sp>
      <p:pic>
        <p:nvPicPr>
          <p:cNvPr id="26627" name="Picture 1">
            <a:extLst>
              <a:ext uri="{FF2B5EF4-FFF2-40B4-BE49-F238E27FC236}">
                <a16:creationId xmlns:a16="http://schemas.microsoft.com/office/drawing/2014/main" id="{2B2046F4-F657-9536-CA92-51E9B0394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38" y="838200"/>
            <a:ext cx="9050337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5A2C64-C063-03CC-3B0E-492A455AC72C}"/>
              </a:ext>
            </a:extLst>
          </p:cNvPr>
          <p:cNvSpPr txBox="1"/>
          <p:nvPr/>
        </p:nvSpPr>
        <p:spPr>
          <a:xfrm>
            <a:off x="2743200" y="5278438"/>
            <a:ext cx="6091238" cy="14462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b="1" dirty="0" err="1"/>
              <a:t>But</a:t>
            </a:r>
            <a:r>
              <a:rPr lang="nb-NO" sz="1100" b="1" dirty="0"/>
              <a:t> </a:t>
            </a:r>
            <a:r>
              <a:rPr lang="nb-NO" sz="1100" b="1" dirty="0" err="1"/>
              <a:t>some</a:t>
            </a:r>
            <a:r>
              <a:rPr lang="nb-NO" sz="1100" b="1" dirty="0"/>
              <a:t> </a:t>
            </a:r>
            <a:r>
              <a:rPr lang="nb-NO" sz="1100" b="1" dirty="0" err="1"/>
              <a:t>things</a:t>
            </a:r>
            <a:r>
              <a:rPr lang="nb-NO" sz="1100" b="1" dirty="0"/>
              <a:t> </a:t>
            </a:r>
            <a:r>
              <a:rPr lang="nb-NO" sz="1100" b="1" dirty="0" err="1"/>
              <a:t>become</a:t>
            </a:r>
            <a:r>
              <a:rPr lang="nb-NO" sz="1100" b="1" dirty="0"/>
              <a:t> </a:t>
            </a:r>
            <a:r>
              <a:rPr lang="nb-NO" sz="1100" b="1" dirty="0" err="1"/>
              <a:t>simpler</a:t>
            </a:r>
            <a:r>
              <a:rPr lang="nb-NO" sz="1100" b="1" dirty="0"/>
              <a:t> for normal case </a:t>
            </a:r>
            <a:r>
              <a:rPr lang="nb-NO" sz="1100" b="1" dirty="0" err="1"/>
              <a:t>when</a:t>
            </a:r>
            <a:r>
              <a:rPr lang="nb-NO" sz="1100" b="1" dirty="0"/>
              <a:t> </a:t>
            </a:r>
            <a:r>
              <a:rPr lang="nb-NO" sz="1100" b="1" dirty="0" err="1"/>
              <a:t>we</a:t>
            </a:r>
            <a:r>
              <a:rPr lang="nb-NO" sz="1100" b="1" dirty="0"/>
              <a:t> </a:t>
            </a:r>
            <a:r>
              <a:rPr lang="nb-NO" sz="1100" b="1" dirty="0" err="1"/>
              <a:t>linearize</a:t>
            </a:r>
            <a:r>
              <a:rPr lang="nb-NO" sz="1100" b="1" dirty="0"/>
              <a:t> </a:t>
            </a:r>
            <a:r>
              <a:rPr lang="nb-NO" sz="1100" b="1" dirty="0" err="1"/>
              <a:t>around</a:t>
            </a:r>
            <a:r>
              <a:rPr lang="nb-NO" sz="1100" b="1" dirty="0"/>
              <a:t> steady </a:t>
            </a:r>
            <a:r>
              <a:rPr lang="nb-NO" sz="1100" b="1" dirty="0" err="1"/>
              <a:t>state</a:t>
            </a:r>
            <a:r>
              <a:rPr lang="nb-NO" sz="1100" b="1" dirty="0"/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dirty="0">
                <a:solidFill>
                  <a:srgbClr val="FF0000"/>
                </a:solidFill>
              </a:rPr>
              <a:t>Special case (</a:t>
            </a:r>
            <a:r>
              <a:rPr lang="nb-NO" sz="1100" dirty="0" err="1">
                <a:solidFill>
                  <a:srgbClr val="FF0000"/>
                </a:solidFill>
              </a:rPr>
              <a:t>slight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extension</a:t>
            </a:r>
            <a:r>
              <a:rPr lang="nb-NO" sz="1100" dirty="0">
                <a:solidFill>
                  <a:srgbClr val="FF0000"/>
                </a:solidFill>
              </a:rPr>
              <a:t>) </a:t>
            </a:r>
            <a:r>
              <a:rPr lang="nb-NO" sz="1100" dirty="0" err="1">
                <a:solidFill>
                  <a:srgbClr val="FF0000"/>
                </a:solidFill>
              </a:rPr>
              <a:t>when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we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linearize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around</a:t>
            </a:r>
            <a:r>
              <a:rPr lang="nb-NO" sz="1100" dirty="0">
                <a:solidFill>
                  <a:srgbClr val="FF0000"/>
                </a:solidFill>
              </a:rPr>
              <a:t> a steady </a:t>
            </a:r>
            <a:r>
              <a:rPr lang="nb-NO" sz="1100" dirty="0" err="1">
                <a:solidFill>
                  <a:srgbClr val="FF0000"/>
                </a:solidFill>
              </a:rPr>
              <a:t>state</a:t>
            </a:r>
            <a:r>
              <a:rPr lang="nb-NO" sz="1100" dirty="0">
                <a:solidFill>
                  <a:srgbClr val="FF0000"/>
                </a:solidFill>
              </a:rPr>
              <a:t> (f*=0):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dirty="0">
                <a:solidFill>
                  <a:srgbClr val="FF0000"/>
                </a:solidFill>
              </a:rPr>
              <a:t>Nonlinear </a:t>
            </a:r>
            <a:r>
              <a:rPr lang="nb-NO" sz="1100" dirty="0" err="1">
                <a:solidFill>
                  <a:srgbClr val="FF0000"/>
                </a:solidFill>
              </a:rPr>
              <a:t>model</a:t>
            </a:r>
            <a:r>
              <a:rPr lang="nb-NO" sz="1100" dirty="0">
                <a:solidFill>
                  <a:srgbClr val="FF0000"/>
                </a:solidFill>
              </a:rPr>
              <a:t>:             V(t) dx/</a:t>
            </a:r>
            <a:r>
              <a:rPr lang="nb-NO" sz="1100" dirty="0" err="1">
                <a:solidFill>
                  <a:srgbClr val="FF0000"/>
                </a:solidFill>
              </a:rPr>
              <a:t>dt</a:t>
            </a:r>
            <a:r>
              <a:rPr lang="nb-NO" sz="1100" dirty="0">
                <a:solidFill>
                  <a:srgbClr val="FF0000"/>
                </a:solidFill>
              </a:rPr>
              <a:t> = f(</a:t>
            </a:r>
            <a:r>
              <a:rPr lang="nb-NO" sz="1100" dirty="0" err="1">
                <a:solidFill>
                  <a:srgbClr val="FF0000"/>
                </a:solidFill>
              </a:rPr>
              <a:t>x,u</a:t>
            </a:r>
            <a:r>
              <a:rPr lang="nb-NO" sz="1100" dirty="0">
                <a:solidFill>
                  <a:srgbClr val="FF0000"/>
                </a:solidFill>
              </a:rPr>
              <a:t>)    (Here V(t) </a:t>
            </a:r>
            <a:r>
              <a:rPr lang="nb-NO" sz="1100" dirty="0" err="1">
                <a:solidFill>
                  <a:srgbClr val="FF0000"/>
                </a:solidFill>
              </a:rPr>
              <a:t>can</a:t>
            </a:r>
            <a:r>
              <a:rPr lang="nb-NO" sz="1100" dirty="0">
                <a:solidFill>
                  <a:srgbClr val="FF0000"/>
                </a:solidFill>
              </a:rPr>
              <a:t> be </a:t>
            </a:r>
            <a:r>
              <a:rPr lang="nb-NO" sz="1100" dirty="0" err="1">
                <a:solidFill>
                  <a:srgbClr val="FF0000"/>
                </a:solidFill>
              </a:rPr>
              <a:t>any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function</a:t>
            </a:r>
            <a:r>
              <a:rPr lang="nb-NO" sz="1100" dirty="0">
                <a:solidFill>
                  <a:srgbClr val="FF0000"/>
                </a:solidFill>
              </a:rPr>
              <a:t> or variable)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dirty="0">
                <a:solidFill>
                  <a:srgbClr val="FF0000"/>
                </a:solidFill>
              </a:rPr>
              <a:t>Linear </a:t>
            </a:r>
            <a:r>
              <a:rPr lang="nb-NO" sz="1100" dirty="0" err="1">
                <a:solidFill>
                  <a:srgbClr val="FF0000"/>
                </a:solidFill>
              </a:rPr>
              <a:t>model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becomes</a:t>
            </a:r>
            <a:r>
              <a:rPr lang="nb-NO" sz="1100" dirty="0">
                <a:solidFill>
                  <a:srgbClr val="FF0000"/>
                </a:solidFill>
              </a:rPr>
              <a:t>:   V* d</a:t>
            </a:r>
            <a:r>
              <a:rPr lang="el-GR" sz="1100" dirty="0">
                <a:solidFill>
                  <a:srgbClr val="FF0000"/>
                </a:solidFill>
              </a:rPr>
              <a:t>Δ</a:t>
            </a:r>
            <a:r>
              <a:rPr lang="nb-NO" sz="1100" dirty="0">
                <a:solidFill>
                  <a:srgbClr val="FF0000"/>
                </a:solidFill>
              </a:rPr>
              <a:t>x/</a:t>
            </a:r>
            <a:r>
              <a:rPr lang="nb-NO" sz="1100" dirty="0" err="1">
                <a:solidFill>
                  <a:srgbClr val="FF0000"/>
                </a:solidFill>
              </a:rPr>
              <a:t>dt</a:t>
            </a:r>
            <a:r>
              <a:rPr lang="nb-NO" sz="1100" dirty="0">
                <a:solidFill>
                  <a:srgbClr val="FF0000"/>
                </a:solidFill>
              </a:rPr>
              <a:t> = </a:t>
            </a:r>
            <a:r>
              <a:rPr lang="el-GR" sz="1100" dirty="0">
                <a:solidFill>
                  <a:srgbClr val="FF0000"/>
                </a:solidFill>
              </a:rPr>
              <a:t>Δ</a:t>
            </a:r>
            <a:r>
              <a:rPr lang="nb-NO" sz="1100" dirty="0">
                <a:solidFill>
                  <a:srgbClr val="FF0000"/>
                </a:solidFill>
              </a:rPr>
              <a:t>f</a:t>
            </a:r>
          </a:p>
          <a:p>
            <a:pPr marL="457200"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dirty="0">
                <a:solidFill>
                  <a:srgbClr val="FF0000"/>
                </a:solidFill>
              </a:rPr>
              <a:t>           </a:t>
            </a:r>
            <a:r>
              <a:rPr lang="nb-NO" sz="1100" dirty="0" err="1"/>
              <a:t>Proof</a:t>
            </a:r>
            <a:r>
              <a:rPr lang="nb-NO" sz="1100" dirty="0"/>
              <a:t> (</a:t>
            </a:r>
            <a:r>
              <a:rPr lang="nb-NO" sz="1100" dirty="0" err="1"/>
              <a:t>assume</a:t>
            </a:r>
            <a:r>
              <a:rPr lang="nb-NO" sz="1100" dirty="0"/>
              <a:t> </a:t>
            </a:r>
            <a:r>
              <a:rPr lang="nb-NO" sz="1100" dirty="0" err="1"/>
              <a:t>that</a:t>
            </a:r>
            <a:r>
              <a:rPr lang="nb-NO" sz="1100" dirty="0"/>
              <a:t> * is a steady </a:t>
            </a:r>
            <a:r>
              <a:rPr lang="nb-NO" sz="1100" dirty="0" err="1"/>
              <a:t>state</a:t>
            </a:r>
            <a:r>
              <a:rPr lang="nb-NO" sz="1100" dirty="0"/>
              <a:t> so f*=0).</a:t>
            </a:r>
          </a:p>
          <a:p>
            <a:pPr marL="914400"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dirty="0">
                <a:solidFill>
                  <a:srgbClr val="FF0000"/>
                </a:solidFill>
              </a:rPr>
              <a:t>  </a:t>
            </a:r>
            <a:r>
              <a:rPr lang="nb-NO" sz="1100" dirty="0" err="1">
                <a:solidFill>
                  <a:srgbClr val="FF0000"/>
                </a:solidFill>
              </a:rPr>
              <a:t>Rewrite</a:t>
            </a:r>
            <a:r>
              <a:rPr lang="nb-NO" sz="1100" dirty="0">
                <a:solidFill>
                  <a:srgbClr val="FF0000"/>
                </a:solidFill>
              </a:rPr>
              <a:t> nonlinear </a:t>
            </a:r>
            <a:r>
              <a:rPr lang="nb-NO" sz="1100" dirty="0" err="1">
                <a:solidFill>
                  <a:srgbClr val="FF0000"/>
                </a:solidFill>
              </a:rPr>
              <a:t>model</a:t>
            </a:r>
            <a:r>
              <a:rPr lang="nb-NO" sz="1100" dirty="0">
                <a:solidFill>
                  <a:srgbClr val="FF0000"/>
                </a:solidFill>
              </a:rPr>
              <a:t> as: dx/</a:t>
            </a:r>
            <a:r>
              <a:rPr lang="nb-NO" sz="1100" dirty="0" err="1">
                <a:solidFill>
                  <a:srgbClr val="FF0000"/>
                </a:solidFill>
              </a:rPr>
              <a:t>dt</a:t>
            </a:r>
            <a:r>
              <a:rPr lang="nb-NO" sz="1100" dirty="0">
                <a:solidFill>
                  <a:srgbClr val="FF0000"/>
                </a:solidFill>
              </a:rPr>
              <a:t> = f/V</a:t>
            </a:r>
          </a:p>
          <a:p>
            <a:pPr marL="914400"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dirty="0">
                <a:solidFill>
                  <a:srgbClr val="FF0000"/>
                </a:solidFill>
              </a:rPr>
              <a:t>  </a:t>
            </a:r>
            <a:r>
              <a:rPr lang="nb-NO" sz="1100" dirty="0" err="1">
                <a:solidFill>
                  <a:srgbClr val="FF0000"/>
                </a:solidFill>
              </a:rPr>
              <a:t>Linearize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using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brown</a:t>
            </a:r>
            <a:r>
              <a:rPr lang="nb-NO" sz="1100" dirty="0">
                <a:solidFill>
                  <a:srgbClr val="FF0000"/>
                </a:solidFill>
              </a:rPr>
              <a:t> </a:t>
            </a:r>
            <a:r>
              <a:rPr lang="nb-NO" sz="1100" dirty="0" err="1">
                <a:solidFill>
                  <a:srgbClr val="FF0000"/>
                </a:solidFill>
              </a:rPr>
              <a:t>box</a:t>
            </a:r>
            <a:r>
              <a:rPr lang="nb-NO" sz="1100" dirty="0">
                <a:solidFill>
                  <a:srgbClr val="FF0000"/>
                </a:solidFill>
              </a:rPr>
              <a:t>:   d</a:t>
            </a:r>
            <a:r>
              <a:rPr lang="el-GR" sz="1100" dirty="0">
                <a:solidFill>
                  <a:srgbClr val="FF0000"/>
                </a:solidFill>
              </a:rPr>
              <a:t>Δ</a:t>
            </a:r>
            <a:r>
              <a:rPr lang="nb-NO" sz="1100" dirty="0">
                <a:solidFill>
                  <a:srgbClr val="FF0000"/>
                </a:solidFill>
              </a:rPr>
              <a:t>x/</a:t>
            </a:r>
            <a:r>
              <a:rPr lang="nb-NO" sz="1100" dirty="0" err="1">
                <a:solidFill>
                  <a:srgbClr val="FF0000"/>
                </a:solidFill>
              </a:rPr>
              <a:t>dt</a:t>
            </a:r>
            <a:r>
              <a:rPr lang="nb-NO" sz="1100" dirty="0">
                <a:solidFill>
                  <a:srgbClr val="FF0000"/>
                </a:solidFill>
              </a:rPr>
              <a:t> = (1/V*) </a:t>
            </a:r>
            <a:r>
              <a:rPr lang="el-GR" sz="1100" dirty="0">
                <a:solidFill>
                  <a:srgbClr val="FF0000"/>
                </a:solidFill>
              </a:rPr>
              <a:t>Δ</a:t>
            </a:r>
            <a:r>
              <a:rPr lang="nb-NO" sz="1100" dirty="0">
                <a:solidFill>
                  <a:srgbClr val="FF0000"/>
                </a:solidFill>
              </a:rPr>
              <a:t>f – (f*/V*</a:t>
            </a:r>
            <a:r>
              <a:rPr lang="nb-NO" sz="1100" baseline="30000" dirty="0">
                <a:solidFill>
                  <a:srgbClr val="FF0000"/>
                </a:solidFill>
              </a:rPr>
              <a:t>2</a:t>
            </a:r>
            <a:r>
              <a:rPr lang="nb-NO" sz="1100" dirty="0">
                <a:solidFill>
                  <a:srgbClr val="FF0000"/>
                </a:solidFill>
              </a:rPr>
              <a:t>) </a:t>
            </a:r>
            <a:r>
              <a:rPr lang="el-GR" sz="1100" dirty="0">
                <a:solidFill>
                  <a:srgbClr val="FF0000"/>
                </a:solidFill>
              </a:rPr>
              <a:t>Δ</a:t>
            </a:r>
            <a:r>
              <a:rPr lang="nb-NO" sz="1100" dirty="0">
                <a:solidFill>
                  <a:srgbClr val="FF0000"/>
                </a:solidFill>
              </a:rPr>
              <a:t>V = (1/V*) </a:t>
            </a:r>
            <a:r>
              <a:rPr lang="el-GR" sz="1100" dirty="0">
                <a:solidFill>
                  <a:srgbClr val="FF0000"/>
                </a:solidFill>
              </a:rPr>
              <a:t>Δ</a:t>
            </a:r>
            <a:r>
              <a:rPr lang="nb-NO" sz="1100" dirty="0">
                <a:solidFill>
                  <a:srgbClr val="FF0000"/>
                </a:solidFill>
              </a:rPr>
              <a:t>f </a:t>
            </a:r>
          </a:p>
          <a:p>
            <a:pPr marL="914400">
              <a:spcBef>
                <a:spcPts val="0"/>
              </a:spcBef>
              <a:spcAft>
                <a:spcPts val="0"/>
              </a:spcAft>
              <a:defRPr/>
            </a:pPr>
            <a:r>
              <a:rPr lang="nb-NO" sz="1100" dirty="0">
                <a:solidFill>
                  <a:srgbClr val="FF0000"/>
                </a:solidFill>
              </a:rPr>
              <a:t>  QED</a:t>
            </a:r>
            <a:endParaRPr lang="nb-NO" dirty="0">
              <a:solidFill>
                <a:srgbClr val="FF0000"/>
              </a:solidFill>
            </a:endParaRPr>
          </a:p>
        </p:txBody>
      </p:sp>
      <p:sp>
        <p:nvSpPr>
          <p:cNvPr id="26629" name="Slide Number Placeholder 2">
            <a:extLst>
              <a:ext uri="{FF2B5EF4-FFF2-40B4-BE49-F238E27FC236}">
                <a16:creationId xmlns:a16="http://schemas.microsoft.com/office/drawing/2014/main" id="{47F5692D-1BBF-4DD0-02D6-D704AA516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17662F-E5F2-4CE3-B069-EB483D965269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nb-NO" sz="1400"/>
          </a:p>
        </p:txBody>
      </p:sp>
      <p:sp>
        <p:nvSpPr>
          <p:cNvPr id="26630" name="TextBox 2">
            <a:extLst>
              <a:ext uri="{FF2B5EF4-FFF2-40B4-BE49-F238E27FC236}">
                <a16:creationId xmlns:a16="http://schemas.microsoft.com/office/drawing/2014/main" id="{0B7DCFD0-DE68-2637-D22D-F1ABF0558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5" y="3352800"/>
            <a:ext cx="641032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en-US" sz="2400">
                <a:latin typeface="Arial" panose="020B0604020202020204" pitchFamily="34" charset="0"/>
              </a:rPr>
              <a:t>Conclusion: Set </a:t>
            </a:r>
            <a:r>
              <a:rPr lang="nb-NO" altLang="en-US" sz="2400">
                <a:solidFill>
                  <a:srgbClr val="FF0000"/>
                </a:solidFill>
                <a:latin typeface="Arial" panose="020B0604020202020204" pitchFamily="34" charset="0"/>
              </a:rPr>
              <a:t>LHS=RHS </a:t>
            </a:r>
            <a:r>
              <a:rPr lang="nb-NO" altLang="en-US" sz="2000">
                <a:solidFill>
                  <a:schemeClr val="tx2"/>
                </a:solidFill>
                <a:latin typeface="Arial" panose="020B0604020202020204" pitchFamily="34" charset="0"/>
              </a:rPr>
              <a:t>(f* drops out!):</a:t>
            </a:r>
            <a:endParaRPr lang="en-US" altLang="en-US" sz="24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5D6EE3-3D37-1BC5-3BD3-7370130F3D02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1499190" y="4644812"/>
            <a:ext cx="10845209" cy="446982"/>
          </a:xfrm>
          <a:prstGeom prst="rect">
            <a:avLst/>
          </a:prstGeom>
          <a:blipFill>
            <a:blip r:embed="rId3"/>
            <a:stretch>
              <a:fillRect b="-5479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54DC62-9D88-4AF5-80D2-A63FFF567B7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30713" y="4618854"/>
            <a:ext cx="9232464" cy="459741"/>
          </a:xfrm>
          <a:prstGeom prst="rect">
            <a:avLst/>
          </a:prstGeom>
          <a:blipFill>
            <a:blip r:embed="rId4"/>
            <a:stretch>
              <a:fillRect b="-5333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7963D60B-E8F3-C72B-D916-850AFABC46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-152400"/>
            <a:ext cx="10363200" cy="1143000"/>
          </a:xfrm>
        </p:spPr>
        <p:txBody>
          <a:bodyPr/>
          <a:lstStyle/>
          <a:p>
            <a:r>
              <a:rPr lang="nb-NO" altLang="en-US"/>
              <a:t>This is how I do it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FE392-536E-94D8-2E09-BB0AB3F5AC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762000" y="1012370"/>
            <a:ext cx="10363200" cy="6302829"/>
          </a:xfrm>
          <a:blipFill>
            <a:blip r:embed="rId2"/>
            <a:stretch>
              <a:fillRect l="-1294"/>
            </a:stretch>
          </a:blipFill>
        </p:spPr>
        <p:txBody>
          <a:bodyPr/>
          <a:lstStyle/>
          <a:p>
            <a:pPr>
              <a:defRPr/>
            </a:pPr>
            <a:r>
              <a:rPr lang="en-US" dirty="0">
                <a:noFill/>
              </a:rPr>
              <a:t>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4560C1-34B1-B55B-068A-A77D20B743E9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401795" y="5105400"/>
            <a:ext cx="3572516" cy="6223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>
            <a:extLst>
              <a:ext uri="{FF2B5EF4-FFF2-40B4-BE49-F238E27FC236}">
                <a16:creationId xmlns:a16="http://schemas.microsoft.com/office/drawing/2014/main" id="{93BBC7FC-C7E4-E062-8991-4F7FE8276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1828800"/>
            <a:ext cx="47386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Reference group process control: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Need 4 students (volunteers) </a:t>
            </a:r>
          </a:p>
        </p:txBody>
      </p:sp>
      <p:sp>
        <p:nvSpPr>
          <p:cNvPr id="5123" name="Slide Number Placeholder 1">
            <a:extLst>
              <a:ext uri="{FF2B5EF4-FFF2-40B4-BE49-F238E27FC236}">
                <a16:creationId xmlns:a16="http://schemas.microsoft.com/office/drawing/2014/main" id="{566A4621-B694-7252-C196-14B3569502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B47B9E-3789-4F0E-87D6-2EDD06A379AC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nb-NO" sz="1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18B4C50A-7A8E-9203-D69D-47B49C45DC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11811000" cy="1143000"/>
          </a:xfrm>
        </p:spPr>
        <p:txBody>
          <a:bodyPr/>
          <a:lstStyle/>
          <a:p>
            <a:r>
              <a:rPr lang="nb-NO" altLang="en-US" sz="4000"/>
              <a:t>Example 1: Outflow from tank (bath-tub with no plug)</a:t>
            </a:r>
            <a:endParaRPr lang="en-US" altLang="en-US" sz="4000"/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CCAC5EA7-4C25-C5E4-6A62-A2FD79BAAD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953000"/>
            <a:ext cx="10363200" cy="1905000"/>
          </a:xfrm>
        </p:spPr>
        <p:txBody>
          <a:bodyPr/>
          <a:lstStyle/>
          <a:p>
            <a:r>
              <a:rPr lang="nb-NO" altLang="en-US" sz="1800"/>
              <a:t>Note: Time constant for flow response (liquids)</a:t>
            </a:r>
          </a:p>
          <a:p>
            <a:pPr lvl="1"/>
            <a:r>
              <a:rPr lang="nb-NO" altLang="en-US" sz="1600"/>
              <a:t>Twice residence time for turbulent outflow</a:t>
            </a:r>
          </a:p>
          <a:p>
            <a:pPr lvl="1"/>
            <a:r>
              <a:rPr lang="nb-NO" altLang="en-US" sz="1600"/>
              <a:t>Equal to residence time for laminar outflow</a:t>
            </a:r>
          </a:p>
          <a:p>
            <a:pPr lvl="1"/>
            <a:endParaRPr lang="nb-NO" altLang="en-US" sz="1600"/>
          </a:p>
          <a:p>
            <a:pPr lvl="1"/>
            <a:r>
              <a:rPr lang="nb-NO" altLang="en-US" sz="1600"/>
              <a:t>Gas dynamics are much faster!</a:t>
            </a:r>
          </a:p>
          <a:p>
            <a:endParaRPr lang="en-US" altLang="en-US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53D4B395-A666-E98D-AF37-CE68DA899D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DBDBC8-56CB-4EAB-9BBB-2D57258684BE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nb-NO" sz="1400"/>
          </a:p>
        </p:txBody>
      </p:sp>
      <p:pic>
        <p:nvPicPr>
          <p:cNvPr id="27653" name="Picture 1">
            <a:extLst>
              <a:ext uri="{FF2B5EF4-FFF2-40B4-BE49-F238E27FC236}">
                <a16:creationId xmlns:a16="http://schemas.microsoft.com/office/drawing/2014/main" id="{802AF716-99CE-4225-3672-DD1DDFDC1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754313"/>
            <a:ext cx="56483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Box 1">
            <a:extLst>
              <a:ext uri="{FF2B5EF4-FFF2-40B4-BE49-F238E27FC236}">
                <a16:creationId xmlns:a16="http://schemas.microsoft.com/office/drawing/2014/main" id="{9897DE9F-4843-9926-8E8F-7F2446FED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854200"/>
            <a:ext cx="32337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en-US" sz="2400">
                <a:latin typeface="Arial" panose="020B0604020202020204" pitchFamily="34" charset="0"/>
              </a:rPr>
              <a:t>Nonlinear static model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25AB13-E6CE-0D47-18D9-D3838BB234A0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079985" y="2438400"/>
            <a:ext cx="5145406" cy="1597169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effectLst>
            <a:innerShdw blurRad="63500" dist="50800" dir="13500000">
              <a:schemeClr val="bg1">
                <a:alpha val="50000"/>
              </a:schemeClr>
            </a:innerShdw>
          </a:effec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82F8DDE-C7EF-544E-C01C-03918ECFE62E}"/>
              </a:ext>
            </a:extLst>
          </p:cNvPr>
          <p:cNvGrpSpPr>
            <a:grpSpLocks/>
          </p:cNvGrpSpPr>
          <p:nvPr/>
        </p:nvGrpSpPr>
        <p:grpSpPr bwMode="auto">
          <a:xfrm>
            <a:off x="5943600" y="3889375"/>
            <a:ext cx="1758950" cy="619125"/>
            <a:chOff x="5942945" y="3888637"/>
            <a:chExt cx="1760071" cy="620377"/>
          </a:xfrm>
        </p:grpSpPr>
        <p:sp>
          <p:nvSpPr>
            <p:cNvPr id="27658" name="TextBox 4">
              <a:extLst>
                <a:ext uri="{FF2B5EF4-FFF2-40B4-BE49-F238E27FC236}">
                  <a16:creationId xmlns:a16="http://schemas.microsoft.com/office/drawing/2014/main" id="{C0693E59-8A32-7C97-36D7-D9985623C1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2945" y="4210841"/>
              <a:ext cx="1760071" cy="298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20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659" name="Right Brace 12">
              <a:extLst>
                <a:ext uri="{FF2B5EF4-FFF2-40B4-BE49-F238E27FC236}">
                  <a16:creationId xmlns:a16="http://schemas.microsoft.com/office/drawing/2014/main" id="{FC5EB305-8570-6746-1389-F0BBA945705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229510" y="3755127"/>
              <a:ext cx="348699" cy="615719"/>
            </a:xfrm>
            <a:prstGeom prst="rightBrace">
              <a:avLst>
                <a:gd name="adj1" fmla="val 8330"/>
                <a:gd name="adj2" fmla="val 50000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latin typeface="Arial" panose="020B0604020202020204" pitchFamily="34" charset="0"/>
              </a:endParaRPr>
            </a:p>
          </p:txBody>
        </p:sp>
      </p:grpSp>
      <p:sp>
        <p:nvSpPr>
          <p:cNvPr id="27657" name="Rectangle 7">
            <a:extLst>
              <a:ext uri="{FF2B5EF4-FFF2-40B4-BE49-F238E27FC236}">
                <a16:creationId xmlns:a16="http://schemas.microsoft.com/office/drawing/2014/main" id="{96E9EEEB-CD1B-8414-F632-7C6BEEF55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2084388"/>
            <a:ext cx="2209800" cy="22590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>
            <a:extLst>
              <a:ext uri="{FF2B5EF4-FFF2-40B4-BE49-F238E27FC236}">
                <a16:creationId xmlns:a16="http://schemas.microsoft.com/office/drawing/2014/main" id="{EAEDE0BA-7552-9FF4-FE66-A602D5E2E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676400"/>
            <a:ext cx="81534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2000" dirty="0">
                <a:latin typeface="Arial" panose="020B0604020202020204" pitchFamily="34" charset="0"/>
              </a:rPr>
              <a:t>Notes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2000" dirty="0">
                <a:latin typeface="Arial" panose="020B0604020202020204" pitchFamily="34" charset="0"/>
              </a:rPr>
              <a:t>1. </a:t>
            </a:r>
            <a:r>
              <a:rPr lang="nb-NO" altLang="nb-NO" sz="2000" dirty="0" err="1">
                <a:latin typeface="Arial" panose="020B0604020202020204" pitchFamily="34" charset="0"/>
              </a:rPr>
              <a:t>Bilinear</a:t>
            </a:r>
            <a:r>
              <a:rPr lang="nb-NO" altLang="nb-NO" sz="2000" dirty="0">
                <a:latin typeface="Arial" panose="020B0604020202020204" pitchFamily="34" charset="0"/>
              </a:rPr>
              <a:t> term </a:t>
            </a:r>
            <a:r>
              <a:rPr lang="nb-NO" altLang="nb-NO" sz="2000" dirty="0" err="1">
                <a:latin typeface="Arial" panose="020B0604020202020204" pitchFamily="34" charset="0"/>
              </a:rPr>
              <a:t>on</a:t>
            </a:r>
            <a:r>
              <a:rPr lang="nb-NO" altLang="nb-NO" sz="2000" dirty="0">
                <a:latin typeface="Arial" panose="020B0604020202020204" pitchFamily="34" charset="0"/>
              </a:rPr>
              <a:t> RHS:   Δ(</a:t>
            </a:r>
            <a:r>
              <a:rPr lang="nb-NO" altLang="nb-NO" sz="2000" dirty="0" err="1">
                <a:latin typeface="Arial" panose="020B0604020202020204" pitchFamily="34" charset="0"/>
              </a:rPr>
              <a:t>xu</a:t>
            </a:r>
            <a:r>
              <a:rPr lang="nb-NO" altLang="nb-NO" sz="2000" dirty="0">
                <a:latin typeface="Arial" panose="020B0604020202020204" pitchFamily="34" charset="0"/>
              </a:rPr>
              <a:t>) = x* </a:t>
            </a:r>
            <a:r>
              <a:rPr lang="nb-NO" altLang="nb-NO" sz="2000" dirty="0" err="1">
                <a:latin typeface="Arial" panose="020B0604020202020204" pitchFamily="34" charset="0"/>
              </a:rPr>
              <a:t>Δu</a:t>
            </a:r>
            <a:r>
              <a:rPr lang="nb-NO" altLang="nb-NO" sz="2000" dirty="0">
                <a:latin typeface="Arial" panose="020B0604020202020204" pitchFamily="34" charset="0"/>
              </a:rPr>
              <a:t> + y* </a:t>
            </a:r>
            <a:r>
              <a:rPr lang="nb-NO" altLang="nb-NO" sz="2000" dirty="0" err="1">
                <a:latin typeface="Arial" panose="020B0604020202020204" pitchFamily="34" charset="0"/>
              </a:rPr>
              <a:t>Δu</a:t>
            </a:r>
            <a:endParaRPr lang="nb-NO" altLang="nb-NO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nb-NO" altLang="nb-NO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2000" dirty="0">
                <a:latin typeface="Arial" panose="020B0604020202020204" pitchFamily="34" charset="0"/>
              </a:rPr>
              <a:t>2. </a:t>
            </a:r>
            <a:r>
              <a:rPr lang="nb-NO" altLang="nb-NO" sz="2000" dirty="0" err="1">
                <a:latin typeface="Arial" panose="020B0604020202020204" pitchFamily="34" charset="0"/>
              </a:rPr>
              <a:t>Linearize</a:t>
            </a:r>
            <a:r>
              <a:rPr lang="nb-NO" altLang="nb-NO" sz="2000" dirty="0">
                <a:latin typeface="Arial" panose="020B0604020202020204" pitchFamily="34" charset="0"/>
              </a:rPr>
              <a:t> LHS: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 dirty="0">
                <a:latin typeface="Arial" panose="020B0604020202020204" pitchFamily="34" charset="0"/>
              </a:rPr>
              <a:t>Note: When you have a nonlinear model on the form V(t)dT/dt = f,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600" dirty="0">
                <a:latin typeface="Arial" panose="020B0604020202020204" pitchFamily="34" charset="0"/>
              </a:rPr>
              <a:t>And you linearize a steady state, the linear version simply becomes V* </a:t>
            </a:r>
            <a:r>
              <a:rPr lang="en-US" altLang="nb-NO" sz="1600" dirty="0" err="1">
                <a:latin typeface="Arial" panose="020B0604020202020204" pitchFamily="34" charset="0"/>
              </a:rPr>
              <a:t>dΔT</a:t>
            </a:r>
            <a:r>
              <a:rPr lang="en-US" altLang="nb-NO" sz="1600" dirty="0">
                <a:latin typeface="Arial" panose="020B0604020202020204" pitchFamily="34" charset="0"/>
              </a:rPr>
              <a:t>/dt =  </a:t>
            </a:r>
            <a:r>
              <a:rPr lang="en-US" altLang="nb-NO" sz="1600" dirty="0" err="1">
                <a:latin typeface="Arial" panose="020B0604020202020204" pitchFamily="34" charset="0"/>
              </a:rPr>
              <a:t>Δf</a:t>
            </a:r>
            <a:r>
              <a:rPr lang="en-US" altLang="nb-NO" sz="1600" dirty="0">
                <a:latin typeface="Arial" panose="020B0604020202020204" pitchFamily="34" charset="0"/>
              </a:rPr>
              <a:t>, that is,  you can use V* on the left hand side. 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6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Proof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: See 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bottom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of 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proof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slide (in red)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3648B2-C8C2-FE4D-C9AD-42C8ECA02E80}"/>
              </a:ext>
            </a:extLst>
          </p:cNvPr>
          <p:cNvSpPr/>
          <p:nvPr/>
        </p:nvSpPr>
        <p:spPr>
          <a:xfrm>
            <a:off x="1752600" y="381000"/>
            <a:ext cx="78486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nb-NO" sz="4000" dirty="0">
                <a:latin typeface="+mj-lt"/>
              </a:rPr>
              <a:t>Example 2: CSTR</a:t>
            </a:r>
            <a:endParaRPr lang="nb-NO" sz="4000" dirty="0">
              <a:latin typeface="+mj-lt"/>
            </a:endParaRPr>
          </a:p>
        </p:txBody>
      </p:sp>
      <p:sp>
        <p:nvSpPr>
          <p:cNvPr id="29700" name="Slide Number Placeholder 1">
            <a:extLst>
              <a:ext uri="{FF2B5EF4-FFF2-40B4-BE49-F238E27FC236}">
                <a16:creationId xmlns:a16="http://schemas.microsoft.com/office/drawing/2014/main" id="{4F31DAC7-538E-0E06-22B4-96178D0CAA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77200" y="3511550"/>
            <a:ext cx="19050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336F26D-CDF0-4286-847B-9383D72329ED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nb-NO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1DF20B-E9BD-48E0-6FFC-A246DC5E5D5C}"/>
              </a:ext>
            </a:extLst>
          </p:cNvPr>
          <p:cNvSpPr txBox="1"/>
          <p:nvPr/>
        </p:nvSpPr>
        <p:spPr>
          <a:xfrm>
            <a:off x="-76200" y="0"/>
            <a:ext cx="27013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050" dirty="0"/>
              <a:t>Start </a:t>
            </a:r>
            <a:r>
              <a:rPr lang="nb-NO" sz="1050" dirty="0" err="1"/>
              <a:t>here</a:t>
            </a:r>
            <a:r>
              <a:rPr lang="nb-NO" sz="1050" dirty="0"/>
              <a:t> part 3 - </a:t>
            </a:r>
            <a:r>
              <a:rPr lang="nb-NO" sz="1050" dirty="0" err="1"/>
              <a:t>lecture</a:t>
            </a:r>
            <a:r>
              <a:rPr lang="nb-NO" sz="1050" dirty="0"/>
              <a:t> 4  (10 </a:t>
            </a:r>
            <a:r>
              <a:rPr lang="nb-NO" sz="1050" dirty="0" err="1"/>
              <a:t>sep</a:t>
            </a:r>
            <a:r>
              <a:rPr lang="nb-NO" sz="1050" dirty="0"/>
              <a:t> 2024)</a:t>
            </a:r>
            <a:endParaRPr lang="en-US" sz="10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73DC0568-E645-DD89-540C-2E690CDF12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b-NO" altLang="nb-NO"/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190E79F-C98F-0D86-0825-B0E85D99D0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nb-NO" altLang="nb-NO"/>
          </a:p>
        </p:txBody>
      </p:sp>
      <p:pic>
        <p:nvPicPr>
          <p:cNvPr id="30724" name="Picture 2">
            <a:extLst>
              <a:ext uri="{FF2B5EF4-FFF2-40B4-BE49-F238E27FC236}">
                <a16:creationId xmlns:a16="http://schemas.microsoft.com/office/drawing/2014/main" id="{75BCC377-F485-5A53-BCF1-5426CBDEC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-434975"/>
            <a:ext cx="11583988" cy="868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9AFC3D6-4332-8216-2974-5507D5626056}"/>
              </a:ext>
            </a:extLst>
          </p:cNvPr>
          <p:cNvSpPr txBox="1">
            <a:spLocks/>
          </p:cNvSpPr>
          <p:nvPr/>
        </p:nvSpPr>
        <p:spPr bwMode="auto">
          <a:xfrm>
            <a:off x="21336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altLang="nb-NO" kern="0" dirty="0"/>
              <a:t>Example 2: Linearization CSTR</a:t>
            </a:r>
          </a:p>
        </p:txBody>
      </p:sp>
      <p:sp>
        <p:nvSpPr>
          <p:cNvPr id="30726" name="Slide Number Placeholder 1">
            <a:extLst>
              <a:ext uri="{FF2B5EF4-FFF2-40B4-BE49-F238E27FC236}">
                <a16:creationId xmlns:a16="http://schemas.microsoft.com/office/drawing/2014/main" id="{D8F5E0AE-8F39-0C32-3266-E8645A4BB5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51F36C-E9EF-45B5-9E29-285D52434E0D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nb-NO" sz="1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FB4EB41E-8904-ADA3-7378-FC39B33648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b-NO" altLang="nb-NO"/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9A259EC0-CA59-63E4-7751-ED6851AD0F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nb-NO" altLang="nb-NO"/>
          </a:p>
        </p:txBody>
      </p:sp>
      <p:pic>
        <p:nvPicPr>
          <p:cNvPr id="31748" name="Picture 2">
            <a:extLst>
              <a:ext uri="{FF2B5EF4-FFF2-40B4-BE49-F238E27FC236}">
                <a16:creationId xmlns:a16="http://schemas.microsoft.com/office/drawing/2014/main" id="{E7CD0570-6D3B-5BA7-4FCE-AC795CF07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04800"/>
            <a:ext cx="9220200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9" name="Slide Number Placeholder 1">
            <a:extLst>
              <a:ext uri="{FF2B5EF4-FFF2-40B4-BE49-F238E27FC236}">
                <a16:creationId xmlns:a16="http://schemas.microsoft.com/office/drawing/2014/main" id="{EDCC387E-E2EB-C9B9-038D-260AA75081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8E89EB5-0094-472E-8C54-2736F23A1592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nb-NO" sz="1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1F8544C4-3326-44D5-FF57-2158A15F19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0" y="152400"/>
            <a:ext cx="7772400" cy="1143000"/>
          </a:xfrm>
        </p:spPr>
        <p:txBody>
          <a:bodyPr/>
          <a:lstStyle/>
          <a:p>
            <a:r>
              <a:rPr lang="en-US" altLang="nb-NO"/>
              <a:t>Summary linearization</a:t>
            </a:r>
          </a:p>
        </p:txBody>
      </p:sp>
      <p:pic>
        <p:nvPicPr>
          <p:cNvPr id="32771" name="Picture 1">
            <a:extLst>
              <a:ext uri="{FF2B5EF4-FFF2-40B4-BE49-F238E27FC236}">
                <a16:creationId xmlns:a16="http://schemas.microsoft.com/office/drawing/2014/main" id="{FB39A32C-C04C-3131-7E30-E8801D052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0" y="1447800"/>
            <a:ext cx="8863013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Slide Number Placeholder 1">
            <a:extLst>
              <a:ext uri="{FF2B5EF4-FFF2-40B4-BE49-F238E27FC236}">
                <a16:creationId xmlns:a16="http://schemas.microsoft.com/office/drawing/2014/main" id="{B85601FB-9EB8-34AF-E563-626A957117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D743DD-51B1-4119-A5CB-E715F01935C4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nb-NO" sz="1400"/>
          </a:p>
        </p:txBody>
      </p:sp>
      <p:pic>
        <p:nvPicPr>
          <p:cNvPr id="32773" name="Picture 2">
            <a:extLst>
              <a:ext uri="{FF2B5EF4-FFF2-40B4-BE49-F238E27FC236}">
                <a16:creationId xmlns:a16="http://schemas.microsoft.com/office/drawing/2014/main" id="{CDCD7B43-8E90-2770-22AB-9E99FF723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4419600"/>
            <a:ext cx="63150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Box 1">
            <a:extLst>
              <a:ext uri="{FF2B5EF4-FFF2-40B4-BE49-F238E27FC236}">
                <a16:creationId xmlns:a16="http://schemas.microsoft.com/office/drawing/2014/main" id="{E9C6B8C8-D0D7-7E73-3D85-91D16EB56D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1300" y="4660900"/>
            <a:ext cx="2646363" cy="10779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en-US" sz="1600">
                <a:solidFill>
                  <a:srgbClr val="FF0000"/>
                </a:solidFill>
                <a:latin typeface="Arial" panose="020B0604020202020204" pitchFamily="34" charset="0"/>
              </a:rPr>
              <a:t>Note: If you also have static model equations then I recommend to start by linearizing these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096449D9-2AA4-457F-B4CD-B03C04CC09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143000"/>
          </a:xfrm>
        </p:spPr>
        <p:txBody>
          <a:bodyPr/>
          <a:lstStyle/>
          <a:p>
            <a:r>
              <a:rPr lang="nb-NO" altLang="nb-NO" dirty="0" err="1"/>
              <a:t>Linearize</a:t>
            </a:r>
            <a:r>
              <a:rPr lang="nb-NO" altLang="nb-NO" dirty="0"/>
              <a:t> </a:t>
            </a:r>
            <a:r>
              <a:rPr lang="nb-NO" altLang="nb-NO" dirty="0" err="1"/>
              <a:t>static</a:t>
            </a:r>
            <a:r>
              <a:rPr lang="nb-NO" altLang="nb-NO" dirty="0"/>
              <a:t> </a:t>
            </a:r>
            <a:r>
              <a:rPr lang="nb-NO" altLang="nb-NO" dirty="0" err="1"/>
              <a:t>model</a:t>
            </a:r>
            <a:r>
              <a:rPr lang="nb-NO" altLang="nb-NO" dirty="0"/>
              <a:t> (for </a:t>
            </a:r>
            <a:r>
              <a:rPr lang="nb-NO" altLang="nb-NO" dirty="0" err="1"/>
              <a:t>algebaic</a:t>
            </a:r>
            <a:r>
              <a:rPr lang="nb-NO" altLang="nb-NO" dirty="0"/>
              <a:t> </a:t>
            </a:r>
            <a:r>
              <a:rPr lang="nb-NO" altLang="nb-NO" dirty="0" err="1"/>
              <a:t>equations</a:t>
            </a:r>
            <a:r>
              <a:rPr lang="nb-NO" altLang="nb-NO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42C9E-156B-CE32-3A3D-70D187BF0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981200"/>
            <a:ext cx="9067800" cy="4114800"/>
          </a:xfrm>
        </p:spPr>
        <p:txBody>
          <a:bodyPr/>
          <a:lstStyle/>
          <a:p>
            <a:pPr marL="857250" lvl="2" indent="0">
              <a:buFontTx/>
              <a:buNone/>
              <a:defRPr/>
            </a:pPr>
            <a:r>
              <a:rPr lang="nb-NO" sz="2000" dirty="0" err="1"/>
              <a:t>Static</a:t>
            </a:r>
            <a:r>
              <a:rPr lang="nb-NO" sz="2000" dirty="0"/>
              <a:t> </a:t>
            </a:r>
            <a:r>
              <a:rPr lang="nb-NO" sz="2000" dirty="0" err="1"/>
              <a:t>model</a:t>
            </a:r>
            <a:endParaRPr lang="nb-NO" sz="2000" dirty="0"/>
          </a:p>
          <a:p>
            <a:pPr marL="857250" lvl="2" indent="0">
              <a:buFontTx/>
              <a:buNone/>
              <a:defRPr/>
            </a:pPr>
            <a:r>
              <a:rPr lang="nb-NO" sz="2000" dirty="0"/>
              <a:t>		y=f(</a:t>
            </a:r>
            <a:r>
              <a:rPr lang="nb-NO" sz="2000" dirty="0" err="1"/>
              <a:t>x,u</a:t>
            </a:r>
            <a:r>
              <a:rPr lang="nb-NO" sz="2000" dirty="0"/>
              <a:t>)</a:t>
            </a:r>
          </a:p>
          <a:p>
            <a:pPr marL="857250" lvl="2" indent="0">
              <a:buFontTx/>
              <a:buNone/>
              <a:defRPr/>
            </a:pPr>
            <a:r>
              <a:rPr lang="nb-NO" sz="2000" dirty="0" err="1"/>
              <a:t>Consider</a:t>
            </a:r>
            <a:r>
              <a:rPr lang="nb-NO" sz="2000" dirty="0"/>
              <a:t> </a:t>
            </a:r>
            <a:r>
              <a:rPr lang="nb-NO" sz="2000" dirty="0" err="1"/>
              <a:t>small</a:t>
            </a:r>
            <a:r>
              <a:rPr lang="nb-NO" sz="2000" dirty="0"/>
              <a:t> </a:t>
            </a:r>
            <a:r>
              <a:rPr lang="nb-NO" sz="2000" dirty="0" err="1"/>
              <a:t>deviations</a:t>
            </a:r>
            <a:r>
              <a:rPr lang="nb-NO" sz="2000" dirty="0"/>
              <a:t> in u from nominal </a:t>
            </a:r>
            <a:r>
              <a:rPr lang="nb-NO" sz="2000" dirty="0" err="1"/>
              <a:t>point</a:t>
            </a:r>
            <a:r>
              <a:rPr lang="nb-NO" sz="2000" dirty="0"/>
              <a:t> </a:t>
            </a:r>
            <a:r>
              <a:rPr lang="nb-NO" sz="2000" dirty="0" err="1"/>
              <a:t>where</a:t>
            </a:r>
            <a:r>
              <a:rPr lang="nb-NO" sz="2000" dirty="0"/>
              <a:t> y*=f(x*,u*)</a:t>
            </a:r>
          </a:p>
          <a:p>
            <a:pPr marL="857250" lvl="2" indent="0">
              <a:buFontTx/>
              <a:buNone/>
              <a:defRPr/>
            </a:pPr>
            <a:r>
              <a:rPr lang="nb-NO" sz="2000" dirty="0"/>
              <a:t>Linear </a:t>
            </a:r>
            <a:r>
              <a:rPr lang="nb-NO" sz="2000" dirty="0" err="1"/>
              <a:t>model</a:t>
            </a:r>
            <a:r>
              <a:rPr lang="nb-NO" sz="2000" dirty="0"/>
              <a:t> in </a:t>
            </a:r>
            <a:r>
              <a:rPr lang="nb-NO" sz="2000" dirty="0" err="1"/>
              <a:t>deviation</a:t>
            </a:r>
            <a:r>
              <a:rPr lang="nb-NO" sz="2000" dirty="0"/>
              <a:t> variables  (</a:t>
            </a:r>
            <a:r>
              <a:rPr lang="el-GR" sz="2000" dirty="0"/>
              <a:t>Δ</a:t>
            </a:r>
            <a:r>
              <a:rPr lang="nb-NO" sz="2000" dirty="0"/>
              <a:t>x(t) = x(t) – x*, etc.):</a:t>
            </a:r>
          </a:p>
          <a:p>
            <a:pPr marL="857250" lvl="2" indent="0">
              <a:buFontTx/>
              <a:buNone/>
              <a:defRPr/>
            </a:pPr>
            <a:r>
              <a:rPr lang="nb-NO" sz="2000" dirty="0"/>
              <a:t>		</a:t>
            </a:r>
            <a:r>
              <a:rPr lang="el-GR" sz="2000" dirty="0"/>
              <a:t>Δ</a:t>
            </a:r>
            <a:r>
              <a:rPr lang="nb-NO" sz="2000" dirty="0"/>
              <a:t>y = C </a:t>
            </a:r>
            <a:r>
              <a:rPr lang="el-GR" sz="2000" dirty="0"/>
              <a:t>Δ</a:t>
            </a:r>
            <a:r>
              <a:rPr lang="nb-NO" sz="2000" dirty="0"/>
              <a:t>x  + D </a:t>
            </a:r>
            <a:r>
              <a:rPr lang="el-GR" sz="2000" dirty="0"/>
              <a:t>Δ</a:t>
            </a:r>
            <a:r>
              <a:rPr lang="nb-NO" sz="2000" dirty="0"/>
              <a:t>u </a:t>
            </a:r>
          </a:p>
          <a:p>
            <a:pPr marL="857250" lvl="2" indent="0">
              <a:buFontTx/>
              <a:buNone/>
              <a:defRPr/>
            </a:pPr>
            <a:r>
              <a:rPr lang="nb-NO" sz="2000" dirty="0" err="1"/>
              <a:t>where</a:t>
            </a:r>
            <a:r>
              <a:rPr lang="nb-NO" sz="2000" dirty="0"/>
              <a:t>  </a:t>
            </a:r>
          </a:p>
          <a:p>
            <a:pPr marL="857250" lvl="2" indent="0">
              <a:buFontTx/>
              <a:buNone/>
              <a:defRPr/>
            </a:pPr>
            <a:r>
              <a:rPr lang="nb-NO" sz="2000" dirty="0"/>
              <a:t>		C= 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en-US" altLang="nb-NO" sz="20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f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en-US" altLang="nb-NO" sz="20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x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en-US" altLang="nb-NO" sz="20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*  </a:t>
            </a:r>
            <a:r>
              <a:rPr lang="nb-NO" sz="2000" dirty="0"/>
              <a:t> </a:t>
            </a:r>
          </a:p>
          <a:p>
            <a:pPr marL="857250" lvl="2" indent="0">
              <a:buFontTx/>
              <a:buNone/>
              <a:defRPr/>
            </a:pPr>
            <a:r>
              <a:rPr lang="nb-NO" sz="2000" dirty="0"/>
              <a:t>		D= 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en-US" altLang="nb-NO" sz="20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f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en-US" altLang="nb-NO" sz="2000" dirty="0">
                <a:solidFill>
                  <a:srgbClr val="FF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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u</a:t>
            </a:r>
            <a:r>
              <a:rPr lang="en-US" altLang="nb-NO" sz="2000" dirty="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en-US" altLang="nb-NO" sz="20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*</a:t>
            </a:r>
            <a:r>
              <a:rPr lang="nb-NO" sz="2000" dirty="0"/>
              <a:t> </a:t>
            </a:r>
          </a:p>
          <a:p>
            <a:pPr marL="857250" lvl="2" indent="0">
              <a:buFontTx/>
              <a:buNone/>
              <a:defRPr/>
            </a:pPr>
            <a:r>
              <a:rPr lang="nb-NO" sz="2000" dirty="0" err="1"/>
              <a:t>are</a:t>
            </a:r>
            <a:r>
              <a:rPr lang="nb-NO" sz="2000" dirty="0"/>
              <a:t> </a:t>
            </a:r>
            <a:r>
              <a:rPr lang="nb-NO" sz="2000" dirty="0" err="1"/>
              <a:t>constants</a:t>
            </a:r>
            <a:r>
              <a:rPr lang="nb-NO" sz="2000" dirty="0"/>
              <a:t> (</a:t>
            </a:r>
            <a:r>
              <a:rPr lang="nb-NO" sz="2000" dirty="0" err="1"/>
              <a:t>matrices</a:t>
            </a:r>
            <a:r>
              <a:rPr lang="nb-NO" sz="2000" dirty="0"/>
              <a:t> in </a:t>
            </a:r>
            <a:r>
              <a:rPr lang="nb-NO" sz="2000" dirty="0" err="1"/>
              <a:t>the</a:t>
            </a:r>
            <a:r>
              <a:rPr lang="nb-NO" sz="2000" dirty="0"/>
              <a:t> general case)</a:t>
            </a:r>
          </a:p>
        </p:txBody>
      </p:sp>
      <p:sp>
        <p:nvSpPr>
          <p:cNvPr id="25604" name="Slide Number Placeholder 1">
            <a:extLst>
              <a:ext uri="{FF2B5EF4-FFF2-40B4-BE49-F238E27FC236}">
                <a16:creationId xmlns:a16="http://schemas.microsoft.com/office/drawing/2014/main" id="{E39D4A1D-AE70-6FD5-C971-2F6C7D4173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ED87D8-6F5E-492A-8E65-31379D73FDE5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nb-NO" sz="1400"/>
          </a:p>
        </p:txBody>
      </p:sp>
    </p:spTree>
    <p:extLst>
      <p:ext uri="{BB962C8B-B14F-4D97-AF65-F5344CB8AC3E}">
        <p14:creationId xmlns:p14="http://schemas.microsoft.com/office/powerpoint/2010/main" val="414085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5AA770C1-9247-04CC-5AF4-5D8E59DEE1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Example 3 linearization: Flash</a:t>
            </a:r>
          </a:p>
        </p:txBody>
      </p:sp>
      <p:sp>
        <p:nvSpPr>
          <p:cNvPr id="33795" name="Content Placeholder 2">
            <a:extLst>
              <a:ext uri="{FF2B5EF4-FFF2-40B4-BE49-F238E27FC236}">
                <a16:creationId xmlns:a16="http://schemas.microsoft.com/office/drawing/2014/main" id="{D78EDE29-0288-6946-D04E-513A142DB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9800" y="1981200"/>
            <a:ext cx="8039100" cy="41148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nb-NO" altLang="nb-NO" sz="1600"/>
              <a:t>Flash tank with two components (z</a:t>
            </a:r>
            <a:r>
              <a:rPr lang="nb-NO" altLang="nb-NO" sz="1600" baseline="-25000"/>
              <a:t>F</a:t>
            </a:r>
            <a:r>
              <a:rPr lang="nb-NO" altLang="nb-NO" sz="1600"/>
              <a:t>,y,x: mole fraction light component)</a:t>
            </a:r>
          </a:p>
          <a:p>
            <a:r>
              <a:rPr lang="nb-NO" altLang="nb-NO" sz="1600"/>
              <a:t>VLE: Assume constant relative volatility </a:t>
            </a:r>
            <a:r>
              <a:rPr lang="nb-NO" altLang="nb-NO" sz="1600">
                <a:latin typeface="cmmi10"/>
              </a:rPr>
              <a:t>®</a:t>
            </a:r>
            <a:r>
              <a:rPr lang="nb-NO" altLang="nb-NO" sz="1600"/>
              <a:t>=21:</a:t>
            </a:r>
          </a:p>
          <a:p>
            <a:endParaRPr lang="nb-NO" altLang="nb-NO" sz="1600"/>
          </a:p>
          <a:p>
            <a:r>
              <a:rPr lang="nb-NO" altLang="nb-NO" sz="1600"/>
              <a:t>Model assumptions: Well mixed, neglect vapor mass</a:t>
            </a:r>
          </a:p>
          <a:p>
            <a:r>
              <a:rPr lang="nb-NO" altLang="nb-NO" sz="1600"/>
              <a:t>p and M constant (using Q and L)</a:t>
            </a:r>
          </a:p>
          <a:p>
            <a:r>
              <a:rPr lang="nb-NO" altLang="nb-NO" sz="1600">
                <a:solidFill>
                  <a:srgbClr val="FF0000"/>
                </a:solidFill>
              </a:rPr>
              <a:t>u = V</a:t>
            </a:r>
            <a:endParaRPr lang="nb-NO" altLang="nb-NO" sz="1600"/>
          </a:p>
          <a:p>
            <a:r>
              <a:rPr lang="nb-NO" altLang="nb-NO" sz="1600"/>
              <a:t>d = F, zF</a:t>
            </a:r>
          </a:p>
          <a:p>
            <a:r>
              <a:rPr lang="nb-NO" altLang="nb-NO" sz="1600">
                <a:solidFill>
                  <a:srgbClr val="FF0000"/>
                </a:solidFill>
              </a:rPr>
              <a:t>y = y (output)</a:t>
            </a:r>
          </a:p>
          <a:p>
            <a:r>
              <a:rPr lang="nb-NO" altLang="nb-NO" sz="1600"/>
              <a:t>Nominal data: F</a:t>
            </a:r>
            <a:r>
              <a:rPr lang="nb-NO" altLang="nb-NO" sz="1600" baseline="30000"/>
              <a:t>*</a:t>
            </a:r>
            <a:r>
              <a:rPr lang="nb-NO" altLang="nb-NO" sz="1600"/>
              <a:t>=1 kmol/min, z</a:t>
            </a:r>
            <a:r>
              <a:rPr lang="nb-NO" altLang="nb-NO" sz="1600" baseline="30000"/>
              <a:t>*</a:t>
            </a:r>
            <a:r>
              <a:rPr lang="nb-NO" altLang="nb-NO" sz="1600" baseline="-25000"/>
              <a:t>F</a:t>
            </a:r>
            <a:r>
              <a:rPr lang="nb-NO" altLang="nb-NO" sz="1600"/>
              <a:t>=0.5, y</a:t>
            </a:r>
            <a:r>
              <a:rPr lang="nb-NO" altLang="nb-NO" sz="1600" baseline="30000"/>
              <a:t>*</a:t>
            </a:r>
            <a:r>
              <a:rPr lang="nb-NO" altLang="nb-NO" sz="1600"/>
              <a:t>=0.84, M = 1kmol</a:t>
            </a:r>
          </a:p>
          <a:p>
            <a:endParaRPr lang="nb-NO" altLang="nb-NO" sz="2400"/>
          </a:p>
          <a:p>
            <a:endParaRPr lang="nb-NO" altLang="nb-NO" sz="2400"/>
          </a:p>
          <a:p>
            <a:r>
              <a:rPr lang="nb-NO" altLang="nb-NO" sz="2400"/>
              <a:t>Task: 1. Derive dynamic model + 2. Find nominal steady-state + 3. Linearize to find model (in deviation variables)</a:t>
            </a:r>
          </a:p>
          <a:p>
            <a:endParaRPr lang="nb-NO" altLang="nb-NO"/>
          </a:p>
        </p:txBody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EB2D8C0D-25B5-BFC1-6D37-F3C0040B8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900" y="2895600"/>
            <a:ext cx="2057400" cy="228600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cxnSp>
        <p:nvCxnSpPr>
          <p:cNvPr id="33797" name="Curved Connector 5">
            <a:extLst>
              <a:ext uri="{FF2B5EF4-FFF2-40B4-BE49-F238E27FC236}">
                <a16:creationId xmlns:a16="http://schemas.microsoft.com/office/drawing/2014/main" id="{01561AB0-F948-68AD-2693-430AD9B835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81900" y="3581400"/>
            <a:ext cx="2057400" cy="12700"/>
          </a:xfrm>
          <a:prstGeom prst="curved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798" name="Straight Arrow Connector 7">
            <a:extLst>
              <a:ext uri="{FF2B5EF4-FFF2-40B4-BE49-F238E27FC236}">
                <a16:creationId xmlns:a16="http://schemas.microsoft.com/office/drawing/2014/main" id="{7C638E39-366D-871B-DCFC-557347BA6D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29400" y="4038600"/>
            <a:ext cx="9525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799" name="Straight Arrow Connector 9">
            <a:extLst>
              <a:ext uri="{FF2B5EF4-FFF2-40B4-BE49-F238E27FC236}">
                <a16:creationId xmlns:a16="http://schemas.microsoft.com/office/drawing/2014/main" id="{38CFB453-EA9E-CDC8-816A-C1968AF30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48800" y="3200400"/>
            <a:ext cx="8763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800" name="Straight Arrow Connector 11">
            <a:extLst>
              <a:ext uri="{FF2B5EF4-FFF2-40B4-BE49-F238E27FC236}">
                <a16:creationId xmlns:a16="http://schemas.microsoft.com/office/drawing/2014/main" id="{3F828177-4970-8C50-6E4D-8BC4BAB66D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2600" y="4800600"/>
            <a:ext cx="8763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801" name="TextBox 13">
            <a:extLst>
              <a:ext uri="{FF2B5EF4-FFF2-40B4-BE49-F238E27FC236}">
                <a16:creationId xmlns:a16="http://schemas.microsoft.com/office/drawing/2014/main" id="{11A8E131-2DD1-3B91-C78A-6522F0241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2325" y="4338638"/>
            <a:ext cx="681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L, x</a:t>
            </a:r>
          </a:p>
        </p:txBody>
      </p:sp>
      <p:sp>
        <p:nvSpPr>
          <p:cNvPr id="33802" name="TextBox 14">
            <a:extLst>
              <a:ext uri="{FF2B5EF4-FFF2-40B4-BE49-F238E27FC236}">
                <a16:creationId xmlns:a16="http://schemas.microsoft.com/office/drawing/2014/main" id="{BF9A354F-9804-0414-5E43-AAFA4C142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6138" y="2738438"/>
            <a:ext cx="685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V, </a:t>
            </a:r>
            <a:r>
              <a:rPr lang="nb-NO" altLang="nb-NO" sz="2400">
                <a:solidFill>
                  <a:srgbClr val="FF0000"/>
                </a:solidFill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33803" name="TextBox 15">
            <a:extLst>
              <a:ext uri="{FF2B5EF4-FFF2-40B4-BE49-F238E27FC236}">
                <a16:creationId xmlns:a16="http://schemas.microsoft.com/office/drawing/2014/main" id="{5BF166A4-6A04-89A2-B8C6-4E294CA3C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0200" y="3576638"/>
            <a:ext cx="850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F, zF</a:t>
            </a:r>
          </a:p>
        </p:txBody>
      </p:sp>
      <p:sp>
        <p:nvSpPr>
          <p:cNvPr id="33804" name="TextBox 18">
            <a:extLst>
              <a:ext uri="{FF2B5EF4-FFF2-40B4-BE49-F238E27FC236}">
                <a16:creationId xmlns:a16="http://schemas.microsoft.com/office/drawing/2014/main" id="{B8C83C34-081D-F67E-CA52-4DE068A0C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9275" y="4038600"/>
            <a:ext cx="441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M</a:t>
            </a:r>
          </a:p>
        </p:txBody>
      </p:sp>
      <p:cxnSp>
        <p:nvCxnSpPr>
          <p:cNvPr id="33805" name="Straight Connector 20">
            <a:extLst>
              <a:ext uri="{FF2B5EF4-FFF2-40B4-BE49-F238E27FC236}">
                <a16:creationId xmlns:a16="http://schemas.microsoft.com/office/drawing/2014/main" id="{AC87B3CD-4331-80EB-0AA8-64861B10D9C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680200" y="3962400"/>
            <a:ext cx="177800" cy="306388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806" name="Straight Connector 21">
            <a:extLst>
              <a:ext uri="{FF2B5EF4-FFF2-40B4-BE49-F238E27FC236}">
                <a16:creationId xmlns:a16="http://schemas.microsoft.com/office/drawing/2014/main" id="{B812969A-E8CD-2683-262F-A36F4A9FE08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997700" y="3962400"/>
            <a:ext cx="88900" cy="15557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807" name="Straight Connector 22">
            <a:extLst>
              <a:ext uri="{FF2B5EF4-FFF2-40B4-BE49-F238E27FC236}">
                <a16:creationId xmlns:a16="http://schemas.microsoft.com/office/drawing/2014/main" id="{B5D35FA7-6406-5B05-C60C-B6305D6B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32600" y="3962400"/>
            <a:ext cx="177800" cy="1492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808" name="Straight Connector 23">
            <a:extLst>
              <a:ext uri="{FF2B5EF4-FFF2-40B4-BE49-F238E27FC236}">
                <a16:creationId xmlns:a16="http://schemas.microsoft.com/office/drawing/2014/main" id="{8C7755E8-203D-6808-92FB-05EAEFC8422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099300" y="3962400"/>
            <a:ext cx="215900" cy="306388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809" name="TextBox 27">
            <a:extLst>
              <a:ext uri="{FF2B5EF4-FFF2-40B4-BE49-F238E27FC236}">
                <a16:creationId xmlns:a16="http://schemas.microsoft.com/office/drawing/2014/main" id="{D50B1F36-5C59-AA37-C38B-D08B99E8B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7238" y="3962400"/>
            <a:ext cx="423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Q</a:t>
            </a:r>
          </a:p>
        </p:txBody>
      </p:sp>
      <p:pic>
        <p:nvPicPr>
          <p:cNvPr id="33810" name="Picture 1">
            <a:extLst>
              <a:ext uri="{FF2B5EF4-FFF2-40B4-BE49-F238E27FC236}">
                <a16:creationId xmlns:a16="http://schemas.microsoft.com/office/drawing/2014/main" id="{9F1C524F-940C-F4B5-A849-A9EBFBDBC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2546350"/>
            <a:ext cx="39100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1" name="Slide Number Placeholder 1">
            <a:extLst>
              <a:ext uri="{FF2B5EF4-FFF2-40B4-BE49-F238E27FC236}">
                <a16:creationId xmlns:a16="http://schemas.microsoft.com/office/drawing/2014/main" id="{F9BEDDD8-C8E1-5A78-2944-A246E56D36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837E90-DCC8-4C83-B057-C2F40D0DA84B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nb-NO" sz="1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2E7EB1E2-9730-158D-94FB-24867EC156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0" y="76200"/>
            <a:ext cx="7772400" cy="1143000"/>
          </a:xfrm>
        </p:spPr>
        <p:txBody>
          <a:bodyPr/>
          <a:lstStyle/>
          <a:p>
            <a:r>
              <a:rPr lang="nb-NO" altLang="nb-NO"/>
              <a:t>Solution</a:t>
            </a:r>
          </a:p>
        </p:txBody>
      </p:sp>
      <p:pic>
        <p:nvPicPr>
          <p:cNvPr id="34819" name="Picture 7">
            <a:extLst>
              <a:ext uri="{FF2B5EF4-FFF2-40B4-BE49-F238E27FC236}">
                <a16:creationId xmlns:a16="http://schemas.microsoft.com/office/drawing/2014/main" id="{5F0D3764-7C6E-B16D-C7A9-82FE83046E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1065213"/>
            <a:ext cx="8818563" cy="562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0" name="Group 5">
            <a:extLst>
              <a:ext uri="{FF2B5EF4-FFF2-40B4-BE49-F238E27FC236}">
                <a16:creationId xmlns:a16="http://schemas.microsoft.com/office/drawing/2014/main" id="{9CE7A31A-2025-4790-5340-30A4A3CF61B7}"/>
              </a:ext>
            </a:extLst>
          </p:cNvPr>
          <p:cNvGrpSpPr>
            <a:grpSpLocks/>
          </p:cNvGrpSpPr>
          <p:nvPr/>
        </p:nvGrpSpPr>
        <p:grpSpPr bwMode="auto">
          <a:xfrm>
            <a:off x="8334375" y="2971800"/>
            <a:ext cx="2281238" cy="2286000"/>
            <a:chOff x="6710363" y="2895600"/>
            <a:chExt cx="2281237" cy="2286000"/>
          </a:xfrm>
        </p:grpSpPr>
        <p:pic>
          <p:nvPicPr>
            <p:cNvPr id="34827" name="Picture 5">
              <a:extLst>
                <a:ext uri="{FF2B5EF4-FFF2-40B4-BE49-F238E27FC236}">
                  <a16:creationId xmlns:a16="http://schemas.microsoft.com/office/drawing/2014/main" id="{C5098E06-6B91-C731-A3A3-5B448F981D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775" y="2895600"/>
              <a:ext cx="2155825" cy="2139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828" name="TextBox 20">
              <a:extLst>
                <a:ext uri="{FF2B5EF4-FFF2-40B4-BE49-F238E27FC236}">
                  <a16:creationId xmlns:a16="http://schemas.microsoft.com/office/drawing/2014/main" id="{531C7A20-14A8-55B4-E9A7-020DA38EF8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2963" y="4811713"/>
              <a:ext cx="3000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4829" name="TextBox 23">
              <a:extLst>
                <a:ext uri="{FF2B5EF4-FFF2-40B4-BE49-F238E27FC236}">
                  <a16:creationId xmlns:a16="http://schemas.microsoft.com/office/drawing/2014/main" id="{438B8EF6-7605-DA60-CFA0-AEBC1660A0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0363" y="3168650"/>
              <a:ext cx="3000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800">
                  <a:latin typeface="Arial" panose="020B0604020202020204" pitchFamily="34" charset="0"/>
                </a:rPr>
                <a:t>y</a:t>
              </a:r>
            </a:p>
          </p:txBody>
        </p:sp>
        <p:grpSp>
          <p:nvGrpSpPr>
            <p:cNvPr id="34830" name="Group 4">
              <a:extLst>
                <a:ext uri="{FF2B5EF4-FFF2-40B4-BE49-F238E27FC236}">
                  <a16:creationId xmlns:a16="http://schemas.microsoft.com/office/drawing/2014/main" id="{02E57DBE-5BCB-FBCB-29B5-099B4FA32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2800" y="3200400"/>
              <a:ext cx="1449388" cy="1676400"/>
              <a:chOff x="7162800" y="3200400"/>
              <a:chExt cx="1449388" cy="1676400"/>
            </a:xfrm>
          </p:grpSpPr>
          <p:cxnSp>
            <p:nvCxnSpPr>
              <p:cNvPr id="34831" name="Straight Connector 16">
                <a:extLst>
                  <a:ext uri="{FF2B5EF4-FFF2-40B4-BE49-F238E27FC236}">
                    <a16:creationId xmlns:a16="http://schemas.microsoft.com/office/drawing/2014/main" id="{AD605349-87B8-1076-2596-883F10FD749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391400" y="3352800"/>
                <a:ext cx="0" cy="1524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832" name="Straight Connector 18">
                <a:extLst>
                  <a:ext uri="{FF2B5EF4-FFF2-40B4-BE49-F238E27FC236}">
                    <a16:creationId xmlns:a16="http://schemas.microsoft.com/office/drawing/2014/main" id="{8E522D8D-5296-8D91-23CB-56DF82E3109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162800" y="3200400"/>
                <a:ext cx="466725" cy="257175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34833" name="TextBox 19">
                <a:extLst>
                  <a:ext uri="{FF2B5EF4-FFF2-40B4-BE49-F238E27FC236}">
                    <a16:creationId xmlns:a16="http://schemas.microsoft.com/office/drawing/2014/main" id="{EEDEDD08-C6F9-A6EA-B6AD-BE62E9424B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67600" y="3319463"/>
                <a:ext cx="1055688" cy="261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100">
                    <a:solidFill>
                      <a:srgbClr val="FF0000"/>
                    </a:solidFill>
                    <a:latin typeface="Arial" panose="020B0604020202020204" pitchFamily="34" charset="0"/>
                  </a:rPr>
                  <a:t>Slope=c=0.84</a:t>
                </a:r>
              </a:p>
            </p:txBody>
          </p:sp>
          <p:sp>
            <p:nvSpPr>
              <p:cNvPr id="34834" name="TextBox 21">
                <a:extLst>
                  <a:ext uri="{FF2B5EF4-FFF2-40B4-BE49-F238E27FC236}">
                    <a16:creationId xmlns:a16="http://schemas.microsoft.com/office/drawing/2014/main" id="{3CB48562-2A54-5E3E-6460-D55844509B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47013" y="3735388"/>
                <a:ext cx="765175" cy="460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2400">
                    <a:latin typeface="Arial" panose="020B0604020202020204" pitchFamily="34" charset="0"/>
                  </a:rPr>
                  <a:t>VLE</a:t>
                </a:r>
              </a:p>
            </p:txBody>
          </p:sp>
        </p:grpSp>
      </p:grpSp>
      <p:sp>
        <p:nvSpPr>
          <p:cNvPr id="34821" name="Slide Number Placeholder 1">
            <a:extLst>
              <a:ext uri="{FF2B5EF4-FFF2-40B4-BE49-F238E27FC236}">
                <a16:creationId xmlns:a16="http://schemas.microsoft.com/office/drawing/2014/main" id="{1953F349-9C1D-027E-D40A-09DCC13899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E9773A2-6797-4F5B-9CAE-783E5639D4BF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nb-NO" sz="1400"/>
          </a:p>
        </p:txBody>
      </p:sp>
      <p:sp>
        <p:nvSpPr>
          <p:cNvPr id="34822" name="TextBox 1">
            <a:extLst>
              <a:ext uri="{FF2B5EF4-FFF2-40B4-BE49-F238E27FC236}">
                <a16:creationId xmlns:a16="http://schemas.microsoft.com/office/drawing/2014/main" id="{F7508617-BFF7-0248-58FC-DB9F5D97B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1746250"/>
            <a:ext cx="534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en-US" sz="2400">
                <a:solidFill>
                  <a:srgbClr val="FF0000"/>
                </a:solidFill>
                <a:latin typeface="Arial" panose="020B0604020202020204" pitchFamily="34" charset="0"/>
              </a:rPr>
              <a:t>0=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5C8225-D194-8BDC-D13C-FF8F34C78BC7}"/>
              </a:ext>
            </a:extLst>
          </p:cNvPr>
          <p:cNvSpPr txBox="1"/>
          <p:nvPr/>
        </p:nvSpPr>
        <p:spPr>
          <a:xfrm>
            <a:off x="4737100" y="4760913"/>
            <a:ext cx="309403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nb-NO" sz="1050" dirty="0">
                <a:solidFill>
                  <a:srgbClr val="FF0000"/>
                </a:solidFill>
              </a:rPr>
              <a:t>(I </a:t>
            </a:r>
            <a:r>
              <a:rPr lang="nb-NO" sz="1050" dirty="0" err="1">
                <a:solidFill>
                  <a:srgbClr val="FF0000"/>
                </a:solidFill>
              </a:rPr>
              <a:t>usually</a:t>
            </a:r>
            <a:r>
              <a:rPr lang="nb-NO" sz="1050" dirty="0">
                <a:solidFill>
                  <a:srgbClr val="FF0000"/>
                </a:solidFill>
              </a:rPr>
              <a:t> start by </a:t>
            </a:r>
            <a:r>
              <a:rPr lang="nb-NO" sz="1050" dirty="0" err="1">
                <a:solidFill>
                  <a:srgbClr val="FF0000"/>
                </a:solidFill>
              </a:rPr>
              <a:t>linearizing</a:t>
            </a:r>
            <a:r>
              <a:rPr lang="nb-NO" sz="1050" dirty="0">
                <a:solidFill>
                  <a:srgbClr val="FF0000"/>
                </a:solidFill>
              </a:rPr>
              <a:t> </a:t>
            </a:r>
            <a:r>
              <a:rPr lang="nb-NO" sz="1050" dirty="0" err="1">
                <a:solidFill>
                  <a:srgbClr val="FF0000"/>
                </a:solidFill>
              </a:rPr>
              <a:t>the</a:t>
            </a:r>
            <a:r>
              <a:rPr lang="nb-NO" sz="1050" dirty="0">
                <a:solidFill>
                  <a:srgbClr val="FF0000"/>
                </a:solidFill>
              </a:rPr>
              <a:t> </a:t>
            </a:r>
            <a:r>
              <a:rPr lang="nb-NO" sz="1050" dirty="0" err="1">
                <a:solidFill>
                  <a:srgbClr val="FF0000"/>
                </a:solidFill>
              </a:rPr>
              <a:t>static</a:t>
            </a:r>
            <a:r>
              <a:rPr lang="nb-NO" sz="1050" dirty="0">
                <a:solidFill>
                  <a:srgbClr val="FF0000"/>
                </a:solidFill>
              </a:rPr>
              <a:t> </a:t>
            </a:r>
            <a:r>
              <a:rPr lang="nb-NO" sz="1050" dirty="0" err="1">
                <a:solidFill>
                  <a:srgbClr val="FF0000"/>
                </a:solidFill>
              </a:rPr>
              <a:t>equations</a:t>
            </a:r>
            <a:r>
              <a:rPr lang="nb-NO" sz="105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139AC0A-BF10-3B1D-E156-263F34480EC8}"/>
              </a:ext>
            </a:extLst>
          </p:cNvPr>
          <p:cNvSpPr/>
          <p:nvPr/>
        </p:nvSpPr>
        <p:spPr bwMode="auto">
          <a:xfrm>
            <a:off x="1654175" y="4959350"/>
            <a:ext cx="615950" cy="1363663"/>
          </a:xfrm>
          <a:custGeom>
            <a:avLst/>
            <a:gdLst>
              <a:gd name="connsiteX0" fmla="*/ 123217 w 616085"/>
              <a:gd name="connsiteY0" fmla="*/ 1364005 h 1364005"/>
              <a:gd name="connsiteX1" fmla="*/ 32426 w 616085"/>
              <a:gd name="connsiteY1" fmla="*/ 1059205 h 1364005"/>
              <a:gd name="connsiteX2" fmla="*/ 6485 w 616085"/>
              <a:gd name="connsiteY2" fmla="*/ 961928 h 1364005"/>
              <a:gd name="connsiteX3" fmla="*/ 0 w 616085"/>
              <a:gd name="connsiteY3" fmla="*/ 851681 h 1364005"/>
              <a:gd name="connsiteX4" fmla="*/ 6485 w 616085"/>
              <a:gd name="connsiteY4" fmla="*/ 611732 h 1364005"/>
              <a:gd name="connsiteX5" fmla="*/ 19455 w 616085"/>
              <a:gd name="connsiteY5" fmla="*/ 553366 h 1364005"/>
              <a:gd name="connsiteX6" fmla="*/ 32426 w 616085"/>
              <a:gd name="connsiteY6" fmla="*/ 469060 h 1364005"/>
              <a:gd name="connsiteX7" fmla="*/ 45396 w 616085"/>
              <a:gd name="connsiteY7" fmla="*/ 417179 h 1364005"/>
              <a:gd name="connsiteX8" fmla="*/ 51881 w 616085"/>
              <a:gd name="connsiteY8" fmla="*/ 378269 h 1364005"/>
              <a:gd name="connsiteX9" fmla="*/ 77821 w 616085"/>
              <a:gd name="connsiteY9" fmla="*/ 339358 h 1364005"/>
              <a:gd name="connsiteX10" fmla="*/ 136187 w 616085"/>
              <a:gd name="connsiteY10" fmla="*/ 222626 h 1364005"/>
              <a:gd name="connsiteX11" fmla="*/ 168613 w 616085"/>
              <a:gd name="connsiteY11" fmla="*/ 203171 h 1364005"/>
              <a:gd name="connsiteX12" fmla="*/ 214009 w 616085"/>
              <a:gd name="connsiteY12" fmla="*/ 164260 h 1364005"/>
              <a:gd name="connsiteX13" fmla="*/ 226979 w 616085"/>
              <a:gd name="connsiteY13" fmla="*/ 144805 h 1364005"/>
              <a:gd name="connsiteX14" fmla="*/ 278860 w 616085"/>
              <a:gd name="connsiteY14" fmla="*/ 131835 h 1364005"/>
              <a:gd name="connsiteX15" fmla="*/ 317770 w 616085"/>
              <a:gd name="connsiteY15" fmla="*/ 112379 h 1364005"/>
              <a:gd name="connsiteX16" fmla="*/ 395592 w 616085"/>
              <a:gd name="connsiteY16" fmla="*/ 92924 h 1364005"/>
              <a:gd name="connsiteX17" fmla="*/ 557719 w 616085"/>
              <a:gd name="connsiteY17" fmla="*/ 86439 h 1364005"/>
              <a:gd name="connsiteX18" fmla="*/ 544749 w 616085"/>
              <a:gd name="connsiteY18" fmla="*/ 15103 h 1364005"/>
              <a:gd name="connsiteX19" fmla="*/ 518809 w 616085"/>
              <a:gd name="connsiteY19" fmla="*/ 2132 h 1364005"/>
              <a:gd name="connsiteX20" fmla="*/ 590145 w 616085"/>
              <a:gd name="connsiteY20" fmla="*/ 47528 h 1364005"/>
              <a:gd name="connsiteX21" fmla="*/ 609600 w 616085"/>
              <a:gd name="connsiteY21" fmla="*/ 66983 h 1364005"/>
              <a:gd name="connsiteX22" fmla="*/ 616085 w 616085"/>
              <a:gd name="connsiteY22" fmla="*/ 118864 h 1364005"/>
              <a:gd name="connsiteX23" fmla="*/ 609600 w 616085"/>
              <a:gd name="connsiteY23" fmla="*/ 138320 h 1364005"/>
              <a:gd name="connsiteX24" fmla="*/ 570689 w 616085"/>
              <a:gd name="connsiteY24" fmla="*/ 157775 h 1364005"/>
              <a:gd name="connsiteX25" fmla="*/ 505838 w 616085"/>
              <a:gd name="connsiteY25" fmla="*/ 196686 h 136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085" h="1364005">
                <a:moveTo>
                  <a:pt x="123217" y="1364005"/>
                </a:moveTo>
                <a:cubicBezTo>
                  <a:pt x="92953" y="1262405"/>
                  <a:pt x="61983" y="1161013"/>
                  <a:pt x="32426" y="1059205"/>
                </a:cubicBezTo>
                <a:cubicBezTo>
                  <a:pt x="23069" y="1026977"/>
                  <a:pt x="6485" y="961928"/>
                  <a:pt x="6485" y="961928"/>
                </a:cubicBezTo>
                <a:cubicBezTo>
                  <a:pt x="4323" y="925179"/>
                  <a:pt x="0" y="888494"/>
                  <a:pt x="0" y="851681"/>
                </a:cubicBezTo>
                <a:cubicBezTo>
                  <a:pt x="0" y="771669"/>
                  <a:pt x="1278" y="691575"/>
                  <a:pt x="6485" y="611732"/>
                </a:cubicBezTo>
                <a:cubicBezTo>
                  <a:pt x="7782" y="591844"/>
                  <a:pt x="15890" y="572974"/>
                  <a:pt x="19455" y="553366"/>
                </a:cubicBezTo>
                <a:cubicBezTo>
                  <a:pt x="24541" y="525392"/>
                  <a:pt x="27106" y="496990"/>
                  <a:pt x="32426" y="469060"/>
                </a:cubicBezTo>
                <a:cubicBezTo>
                  <a:pt x="35762" y="451549"/>
                  <a:pt x="41661" y="434609"/>
                  <a:pt x="45396" y="417179"/>
                </a:cubicBezTo>
                <a:cubicBezTo>
                  <a:pt x="48151" y="404322"/>
                  <a:pt x="46824" y="390406"/>
                  <a:pt x="51881" y="378269"/>
                </a:cubicBezTo>
                <a:cubicBezTo>
                  <a:pt x="57876" y="363880"/>
                  <a:pt x="70850" y="353301"/>
                  <a:pt x="77821" y="339358"/>
                </a:cubicBezTo>
                <a:cubicBezTo>
                  <a:pt x="108171" y="278657"/>
                  <a:pt x="84987" y="283135"/>
                  <a:pt x="136187" y="222626"/>
                </a:cubicBezTo>
                <a:cubicBezTo>
                  <a:pt x="144329" y="213004"/>
                  <a:pt x="157804" y="209656"/>
                  <a:pt x="168613" y="203171"/>
                </a:cubicBezTo>
                <a:cubicBezTo>
                  <a:pt x="198247" y="158718"/>
                  <a:pt x="159258" y="211188"/>
                  <a:pt x="214009" y="164260"/>
                </a:cubicBezTo>
                <a:cubicBezTo>
                  <a:pt x="219927" y="159188"/>
                  <a:pt x="220008" y="148291"/>
                  <a:pt x="226979" y="144805"/>
                </a:cubicBezTo>
                <a:cubicBezTo>
                  <a:pt x="242923" y="136833"/>
                  <a:pt x="278860" y="131835"/>
                  <a:pt x="278860" y="131835"/>
                </a:cubicBezTo>
                <a:cubicBezTo>
                  <a:pt x="291830" y="125350"/>
                  <a:pt x="304384" y="117956"/>
                  <a:pt x="317770" y="112379"/>
                </a:cubicBezTo>
                <a:cubicBezTo>
                  <a:pt x="341191" y="102620"/>
                  <a:pt x="370090" y="94569"/>
                  <a:pt x="395592" y="92924"/>
                </a:cubicBezTo>
                <a:cubicBezTo>
                  <a:pt x="449565" y="89442"/>
                  <a:pt x="503677" y="88601"/>
                  <a:pt x="557719" y="86439"/>
                </a:cubicBezTo>
                <a:cubicBezTo>
                  <a:pt x="553396" y="62660"/>
                  <a:pt x="554877" y="37047"/>
                  <a:pt x="544749" y="15103"/>
                </a:cubicBezTo>
                <a:cubicBezTo>
                  <a:pt x="540698" y="6325"/>
                  <a:pt x="511973" y="-4704"/>
                  <a:pt x="518809" y="2132"/>
                </a:cubicBezTo>
                <a:cubicBezTo>
                  <a:pt x="536330" y="19653"/>
                  <a:pt x="570129" y="32516"/>
                  <a:pt x="590145" y="47528"/>
                </a:cubicBezTo>
                <a:cubicBezTo>
                  <a:pt x="597482" y="53031"/>
                  <a:pt x="603115" y="60498"/>
                  <a:pt x="609600" y="66983"/>
                </a:cubicBezTo>
                <a:cubicBezTo>
                  <a:pt x="611762" y="84277"/>
                  <a:pt x="616085" y="101436"/>
                  <a:pt x="616085" y="118864"/>
                </a:cubicBezTo>
                <a:cubicBezTo>
                  <a:pt x="616085" y="125700"/>
                  <a:pt x="614790" y="133871"/>
                  <a:pt x="609600" y="138320"/>
                </a:cubicBezTo>
                <a:cubicBezTo>
                  <a:pt x="598590" y="147757"/>
                  <a:pt x="583420" y="150831"/>
                  <a:pt x="570689" y="157775"/>
                </a:cubicBezTo>
                <a:cubicBezTo>
                  <a:pt x="570679" y="157780"/>
                  <a:pt x="505847" y="196681"/>
                  <a:pt x="505838" y="196686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nb-NO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465D37-95E7-344C-3C8C-AEC5EB6E4282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56183" y="6491592"/>
            <a:ext cx="1185453" cy="307777"/>
          </a:xfrm>
          <a:prstGeom prst="rect">
            <a:avLst/>
          </a:prstGeom>
          <a:blipFill>
            <a:blip r:embed="rId5"/>
            <a:stretch>
              <a:fillRect l="-3590" r="-1538" b="-30000"/>
            </a:stretch>
          </a:blipFill>
        </p:spPr>
        <p:txBody>
          <a:bodyPr/>
          <a:lstStyle/>
          <a:p>
            <a:pPr>
              <a:defRPr/>
            </a:pPr>
            <a:r>
              <a:rPr lang="nb-NO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5F83C1-FE2B-98E1-F5D0-9E5682C9135B}"/>
              </a:ext>
            </a:extLst>
          </p:cNvPr>
          <p:cNvSpPr/>
          <p:nvPr/>
        </p:nvSpPr>
        <p:spPr bwMode="auto">
          <a:xfrm>
            <a:off x="1825625" y="6172200"/>
            <a:ext cx="6099175" cy="685800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nb-NO"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>
            <a:extLst>
              <a:ext uri="{FF2B5EF4-FFF2-40B4-BE49-F238E27FC236}">
                <a16:creationId xmlns:a16="http://schemas.microsoft.com/office/drawing/2014/main" id="{DEF1E75B-FF82-CEF6-FD2D-A46349EF1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33400"/>
            <a:ext cx="5476875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Slide Number Placeholder 1">
            <a:extLst>
              <a:ext uri="{FF2B5EF4-FFF2-40B4-BE49-F238E27FC236}">
                <a16:creationId xmlns:a16="http://schemas.microsoft.com/office/drawing/2014/main" id="{CB96CB59-9EEC-C7F5-9D96-D2E99BD83F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6F79BD-4A55-446A-8052-4A81B3C15CB0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nb-NO" sz="1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3">
            <a:extLst>
              <a:ext uri="{FF2B5EF4-FFF2-40B4-BE49-F238E27FC236}">
                <a16:creationId xmlns:a16="http://schemas.microsoft.com/office/drawing/2014/main" id="{3C9BAC78-AAA0-0DD7-A6FA-C1AED2E12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200" y="685800"/>
            <a:ext cx="74422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nb-NO" sz="18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s-ES" altLang="nb-NO" sz="1400">
                <a:latin typeface="Arial" panose="020B0604020202020204" pitchFamily="34" charset="0"/>
              </a:rPr>
              <a:t>% Using symbolic toolbox in Matlab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" altLang="nb-NO" sz="1400">
                <a:latin typeface="Arial" panose="020B0604020202020204" pitchFamily="34" charset="0"/>
              </a:rPr>
              <a:t>syms y 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" altLang="nb-NO" sz="1400">
                <a:latin typeface="Arial" panose="020B0604020202020204" pitchFamily="34" charset="0"/>
              </a:rPr>
              <a:t>f=21 - (y/x) / ((1-y)/(1-x)) % definition relative volatility=21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" altLang="nb-NO" sz="1400">
                <a:latin typeface="Arial" panose="020B0604020202020204" pitchFamily="34" charset="0"/>
              </a:rPr>
              <a:t>y=solve(f,y)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b-NO" sz="1400">
                <a:latin typeface="Arial" panose="020B0604020202020204" pitchFamily="34" charset="0"/>
              </a:rPr>
              <a:t>fplot(y,[0 1])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" altLang="nb-NO" sz="1400">
                <a:latin typeface="Arial" panose="020B0604020202020204" pitchFamily="34" charset="0"/>
              </a:rPr>
              <a:t>dydx(x)=diff(y,x)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" altLang="nb-NO" sz="1400">
                <a:latin typeface="Arial" panose="020B0604020202020204" pitchFamily="34" charset="0"/>
              </a:rPr>
              <a:t>dydx(0.2)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" altLang="nb-NO" sz="1400">
                <a:latin typeface="Arial" panose="020B0604020202020204" pitchFamily="34" charset="0"/>
              </a:rPr>
              <a:t>eval(ans)</a:t>
            </a:r>
            <a:endParaRPr lang="fr-FR" altLang="nb-NO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nb-NO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b-NO" sz="1400">
                <a:latin typeface="Arial" panose="020B0604020202020204" pitchFamily="34" charset="0"/>
              </a:rPr>
              <a:t>Result: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nb-NO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b-NO" sz="1400">
                <a:latin typeface="Arial" panose="020B0604020202020204" pitchFamily="34" charset="0"/>
              </a:rPr>
              <a:t>f =21 - (y*(x - 1))/(x*(y - 1))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b-NO" sz="1400">
                <a:latin typeface="Arial" panose="020B0604020202020204" pitchFamily="34" charset="0"/>
              </a:rPr>
              <a:t>y =(21*x)/(20*x + 1)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b-NO" sz="1400">
                <a:latin typeface="Arial" panose="020B0604020202020204" pitchFamily="34" charset="0"/>
              </a:rPr>
              <a:t>dydx(x) =21/(20*x + 1) - (420*x)/(20*x + 1)^2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b-NO" sz="1400">
                <a:latin typeface="Arial" panose="020B0604020202020204" pitchFamily="34" charset="0"/>
              </a:rPr>
              <a:t>ans =21/25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b-NO" sz="1400">
                <a:latin typeface="Arial" panose="020B0604020202020204" pitchFamily="34" charset="0"/>
              </a:rPr>
              <a:t>ans =0.8400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400">
              <a:latin typeface="Arial" panose="020B0604020202020204" pitchFamily="34" charset="0"/>
            </a:endParaRPr>
          </a:p>
        </p:txBody>
      </p:sp>
      <p:pic>
        <p:nvPicPr>
          <p:cNvPr id="37891" name="Picture 1">
            <a:extLst>
              <a:ext uri="{FF2B5EF4-FFF2-40B4-BE49-F238E27FC236}">
                <a16:creationId xmlns:a16="http://schemas.microsoft.com/office/drawing/2014/main" id="{E1E880CA-BC22-BAE0-7EEE-14557AE8F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438400"/>
            <a:ext cx="26670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Slide Number Placeholder 1">
            <a:extLst>
              <a:ext uri="{FF2B5EF4-FFF2-40B4-BE49-F238E27FC236}">
                <a16:creationId xmlns:a16="http://schemas.microsoft.com/office/drawing/2014/main" id="{C58E0820-0CAA-5FDA-05A0-690D0AA4D8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B6E56D2-BBC1-4373-8F79-D670D9E2E91B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nb-NO" sz="1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32611EE-A2BD-2375-661F-57088453C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762000" cy="6858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6147" name="Text Box 5">
            <a:extLst>
              <a:ext uri="{FF2B5EF4-FFF2-40B4-BE49-F238E27FC236}">
                <a16:creationId xmlns:a16="http://schemas.microsoft.com/office/drawing/2014/main" id="{D4B51B46-2077-EE3E-5F4D-DC5F2E19DDEF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635001" y="2946400"/>
            <a:ext cx="23606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Chapter 2</a:t>
            </a:r>
          </a:p>
        </p:txBody>
      </p:sp>
      <p:sp>
        <p:nvSpPr>
          <p:cNvPr id="6148" name="Rectangle 6">
            <a:extLst>
              <a:ext uri="{FF2B5EF4-FFF2-40B4-BE49-F238E27FC236}">
                <a16:creationId xmlns:a16="http://schemas.microsoft.com/office/drawing/2014/main" id="{BE179C43-2436-73F6-E76E-914C468DE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685800"/>
            <a:ext cx="7543800" cy="647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52352" rIns="0" bIns="3808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4400" b="1">
                <a:solidFill>
                  <a:schemeClr val="accent2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Mathematical Modeling of Chemical Processes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 sz="4400" b="1">
              <a:solidFill>
                <a:schemeClr val="accent2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  <a:cs typeface="Arial" panose="020B0604020202020204" pitchFamily="34" charset="0"/>
              </a:rPr>
              <a:t>Mathematical Model (Eykhoff, 1974)</a:t>
            </a:r>
            <a:endParaRPr lang="en-US" altLang="nb-NO" sz="240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 i="1">
                <a:latin typeface="Arial" panose="020B0604020202020204" pitchFamily="34" charset="0"/>
                <a:cs typeface="Arial" panose="020B0604020202020204" pitchFamily="34" charset="0"/>
              </a:rPr>
              <a:t>“a representation of the essential aspects of an existing system (or a system to be constructed) which represents knowledge of that system in a usable form”</a:t>
            </a:r>
            <a:endParaRPr lang="en-US" altLang="nb-NO" sz="2400" i="1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altLang="nb-NO" sz="240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“Everything should be made as simple as possible, but no simpler.” </a:t>
            </a:r>
            <a:r>
              <a:rPr lang="en-US" altLang="nb-NO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(A. Einstein)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 sz="2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 i="1">
                <a:latin typeface="Arial" panose="020B0604020202020204" pitchFamily="34" charset="0"/>
                <a:cs typeface="Arial" panose="020B0604020202020204" pitchFamily="34" charset="0"/>
              </a:rPr>
              <a:t>“All models are wrong, but some are useful.”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 sz="240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nb-NO" sz="2400">
              <a:latin typeface="Arial" panose="020B0604020202020204" pitchFamily="34" charset="0"/>
            </a:endParaRPr>
          </a:p>
        </p:txBody>
      </p:sp>
      <p:sp>
        <p:nvSpPr>
          <p:cNvPr id="6149" name="TextBox 1">
            <a:extLst>
              <a:ext uri="{FF2B5EF4-FFF2-40B4-BE49-F238E27FC236}">
                <a16:creationId xmlns:a16="http://schemas.microsoft.com/office/drawing/2014/main" id="{8240018A-B1C0-F5FC-63C9-B8608E0563A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0" y="71120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TexPoint fonts used in EMF.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>
                <a:latin typeface="Arial" panose="020B0604020202020204" pitchFamily="34" charset="0"/>
              </a:rPr>
              <a:t>Read the TexPoint manual before you delete this box.: </a:t>
            </a:r>
            <a:r>
              <a:rPr lang="en-US" altLang="nb-NO" sz="2400">
                <a:latin typeface="cmr10" charset="0"/>
              </a:rPr>
              <a:t>A</a:t>
            </a:r>
            <a:r>
              <a:rPr lang="en-US" altLang="nb-NO" sz="2400">
                <a:latin typeface="cmmi10"/>
              </a:rPr>
              <a:t>A</a:t>
            </a:r>
            <a:r>
              <a:rPr lang="en-US" altLang="nb-NO" sz="2400">
                <a:latin typeface="cmsy10orig" charset="0"/>
              </a:rPr>
              <a:t>A</a:t>
            </a:r>
            <a:r>
              <a:rPr lang="en-US" altLang="nb-NO" sz="2400">
                <a:latin typeface="cmsy7"/>
              </a:rPr>
              <a:t>A</a:t>
            </a:r>
            <a:r>
              <a:rPr lang="en-US" altLang="nb-NO" sz="2400">
                <a:latin typeface="cmex10" charset="0"/>
              </a:rPr>
              <a:t>A</a:t>
            </a:r>
            <a:r>
              <a:rPr lang="en-US" altLang="nb-NO" sz="2400">
                <a:latin typeface="cmmi7" charset="0"/>
              </a:rPr>
              <a:t>A</a:t>
            </a:r>
            <a:r>
              <a:rPr lang="en-US" altLang="nb-NO" sz="2400">
                <a:latin typeface="cmsy5"/>
              </a:rPr>
              <a:t>A</a:t>
            </a:r>
            <a:r>
              <a:rPr lang="en-US" altLang="nb-NO" sz="2400">
                <a:latin typeface="cmr7" charset="0"/>
              </a:rPr>
              <a:t>A</a:t>
            </a:r>
            <a:r>
              <a:rPr lang="en-US" altLang="nb-NO" sz="2400">
                <a:latin typeface="lcmss8"/>
              </a:rPr>
              <a:t>A</a:t>
            </a:r>
            <a:r>
              <a:rPr lang="en-US" altLang="nb-NO" sz="2400">
                <a:latin typeface="cmmi8"/>
              </a:rPr>
              <a:t>A</a:t>
            </a:r>
            <a:r>
              <a:rPr lang="en-US" altLang="nb-NO" sz="2400">
                <a:latin typeface="CMSY8" pitchFamily="34" charset="0"/>
              </a:rPr>
              <a:t>A</a:t>
            </a:r>
            <a:endParaRPr lang="en-US" altLang="nb-NO" sz="2400">
              <a:latin typeface="Arial" panose="020B0604020202020204" pitchFamily="34" charset="0"/>
            </a:endParaRPr>
          </a:p>
        </p:txBody>
      </p:sp>
      <p:sp>
        <p:nvSpPr>
          <p:cNvPr id="6150" name="Slide Number Placeholder 1">
            <a:extLst>
              <a:ext uri="{FF2B5EF4-FFF2-40B4-BE49-F238E27FC236}">
                <a16:creationId xmlns:a16="http://schemas.microsoft.com/office/drawing/2014/main" id="{3E94DE70-BF6C-14E0-8BEA-E104D4D46F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B9E3CC-384E-4A0A-9AA9-16F5F4839CF3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nb-NO" sz="1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D82DB175-738F-69AA-A9AB-0667D08B4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133350"/>
            <a:ext cx="7372350" cy="659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39" name="Slide Number Placeholder 1">
            <a:extLst>
              <a:ext uri="{FF2B5EF4-FFF2-40B4-BE49-F238E27FC236}">
                <a16:creationId xmlns:a16="http://schemas.microsoft.com/office/drawing/2014/main" id="{C9BE5B87-4965-D2AC-0054-9C42E7C05E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63D0C7D-2BC0-42FD-97D8-300A52748F6A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nb-NO" sz="1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>
            <a:extLst>
              <a:ext uri="{FF2B5EF4-FFF2-40B4-BE49-F238E27FC236}">
                <a16:creationId xmlns:a16="http://schemas.microsoft.com/office/drawing/2014/main" id="{91F38C4B-D90B-3EC4-F8E9-15FD589FF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533400"/>
            <a:ext cx="7696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7" name="Picture 2">
            <a:extLst>
              <a:ext uri="{FF2B5EF4-FFF2-40B4-BE49-F238E27FC236}">
                <a16:creationId xmlns:a16="http://schemas.microsoft.com/office/drawing/2014/main" id="{A29E3E88-A6E3-E32F-14C1-64542A837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575" y="4243388"/>
            <a:ext cx="5895975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8" name="Picture 3">
            <a:extLst>
              <a:ext uri="{FF2B5EF4-FFF2-40B4-BE49-F238E27FC236}">
                <a16:creationId xmlns:a16="http://schemas.microsoft.com/office/drawing/2014/main" id="{6B3E9354-4C70-1CE4-EF30-24F9DFD50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410200"/>
            <a:ext cx="43243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89" name="TextBox 1">
            <a:extLst>
              <a:ext uri="{FF2B5EF4-FFF2-40B4-BE49-F238E27FC236}">
                <a16:creationId xmlns:a16="http://schemas.microsoft.com/office/drawing/2014/main" id="{5E01F70A-D2B9-DF74-D548-C53D7FBA7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3810000"/>
            <a:ext cx="1298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41990" name="Slide Number Placeholder 1">
            <a:extLst>
              <a:ext uri="{FF2B5EF4-FFF2-40B4-BE49-F238E27FC236}">
                <a16:creationId xmlns:a16="http://schemas.microsoft.com/office/drawing/2014/main" id="{F13D70CD-ECCA-36B9-ECE0-0C7014D0C7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134262-EFBC-4EB3-A8EF-DAE41627A158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nb-NO" sz="1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>
            <a:extLst>
              <a:ext uri="{FF2B5EF4-FFF2-40B4-BE49-F238E27FC236}">
                <a16:creationId xmlns:a16="http://schemas.microsoft.com/office/drawing/2014/main" id="{3D21D2C1-C0ED-7505-3E45-F41488FB9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804863"/>
            <a:ext cx="7667625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011" name="Slide Number Placeholder 1">
            <a:extLst>
              <a:ext uri="{FF2B5EF4-FFF2-40B4-BE49-F238E27FC236}">
                <a16:creationId xmlns:a16="http://schemas.microsoft.com/office/drawing/2014/main" id="{CB808B34-310C-F892-1CFE-C0AE8C1FF9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0EEFDC1-0438-4911-80A6-74E751C12F2D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nb-NO" sz="1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id="{750C01F7-433E-BDDD-6513-BE2FAB756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"/>
            <a:ext cx="753427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>
            <a:extLst>
              <a:ext uri="{FF2B5EF4-FFF2-40B4-BE49-F238E27FC236}">
                <a16:creationId xmlns:a16="http://schemas.microsoft.com/office/drawing/2014/main" id="{D846C59B-08AA-4653-DBEF-BEEDD01BF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133600"/>
            <a:ext cx="779145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6" name="Slide Number Placeholder 1">
            <a:extLst>
              <a:ext uri="{FF2B5EF4-FFF2-40B4-BE49-F238E27FC236}">
                <a16:creationId xmlns:a16="http://schemas.microsoft.com/office/drawing/2014/main" id="{18A0EFCA-8A1C-A26D-2A67-C4E6C89DAE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48057A-C574-4D1C-BDAB-E12D4A8D2FFE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nb-NO" sz="1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6154814B-BD3B-0BFD-54F2-93D83A01C5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Minimum realization</a:t>
            </a:r>
          </a:p>
        </p:txBody>
      </p:sp>
      <p:sp>
        <p:nvSpPr>
          <p:cNvPr id="45059" name="Content Placeholder 2">
            <a:extLst>
              <a:ext uri="{FF2B5EF4-FFF2-40B4-BE49-F238E27FC236}">
                <a16:creationId xmlns:a16="http://schemas.microsoft.com/office/drawing/2014/main" id="{DF03ED20-10EB-A9C6-4477-D836C2B672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766888"/>
            <a:ext cx="8077200" cy="4114800"/>
          </a:xfrm>
        </p:spPr>
        <p:txBody>
          <a:bodyPr/>
          <a:lstStyle/>
          <a:p>
            <a:r>
              <a:rPr lang="nb-NO" altLang="nb-NO" sz="2400"/>
              <a:t>Unobservable states x are unintersting for us as they have no effect on the outputs (y)</a:t>
            </a:r>
          </a:p>
          <a:p>
            <a:r>
              <a:rPr lang="nb-NO" altLang="nb-NO" sz="2400"/>
              <a:t>Uncontrollable states x cannot be effected by our inputs (u) </a:t>
            </a:r>
          </a:p>
          <a:p>
            <a:r>
              <a:rPr lang="nb-NO" altLang="nb-NO" sz="2400"/>
              <a:t>Model from u to y: Eliminate unobsevable and uncontrollable* states to get model with fewest number of states («minimal realization»). Saves computation time.</a:t>
            </a:r>
          </a:p>
          <a:p>
            <a:r>
              <a:rPr lang="nb-NO" altLang="nb-NO" sz="2400"/>
              <a:t>Corresponds to cancelling identical poles and zeros, (s+a)/(s+a), in transfer function</a:t>
            </a:r>
          </a:p>
          <a:p>
            <a:pPr lvl="1"/>
            <a:r>
              <a:rPr lang="nb-NO" altLang="nb-NO" sz="2000"/>
              <a:t>Note how much simpler it becomes with transfer functions (Laplace)</a:t>
            </a:r>
          </a:p>
        </p:txBody>
      </p:sp>
      <p:sp>
        <p:nvSpPr>
          <p:cNvPr id="45060" name="TextBox 1">
            <a:extLst>
              <a:ext uri="{FF2B5EF4-FFF2-40B4-BE49-F238E27FC236}">
                <a16:creationId xmlns:a16="http://schemas.microsoft.com/office/drawing/2014/main" id="{014CE401-D9F8-6694-C6E0-9D8B4F203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6477000"/>
            <a:ext cx="7286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600">
                <a:latin typeface="Arial" panose="020B0604020202020204" pitchFamily="34" charset="0"/>
              </a:rPr>
              <a:t>*But initial value of uncontrollable states will affect outputs, at least temporarily</a:t>
            </a:r>
          </a:p>
        </p:txBody>
      </p:sp>
      <p:sp>
        <p:nvSpPr>
          <p:cNvPr id="45061" name="Slide Number Placeholder 1">
            <a:extLst>
              <a:ext uri="{FF2B5EF4-FFF2-40B4-BE49-F238E27FC236}">
                <a16:creationId xmlns:a16="http://schemas.microsoft.com/office/drawing/2014/main" id="{81248166-41A2-6EA1-A947-84E75E434F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F7AA561-DDEB-4150-AF05-B1E8A58DFD3A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nb-NO"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6EBBD226-7C83-ED45-514A-AE3B2A621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52400"/>
            <a:ext cx="830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nb-NO" sz="3600" b="1">
                <a:solidFill>
                  <a:srgbClr val="009900"/>
                </a:solidFill>
              </a:rPr>
              <a:t>General Modeling Principles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A17D755C-AD8F-AD05-3252-15B01A4C1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847725"/>
            <a:ext cx="8305800" cy="394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b-NO" sz="2000"/>
              <a:t>The model equations are at best an approximation to the real process.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nb-NO" sz="2000"/>
              <a:t>Modeling inherently involves compromise between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2000"/>
              <a:t>Model accuracy and complexity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2000"/>
              <a:t>and: Cost and effort required to develop model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nb-NO" sz="2000"/>
              <a:t>Process modeling is both an art and a science.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2000"/>
              <a:t>Creativity (</a:t>
            </a:r>
            <a:r>
              <a:rPr lang="en-US" altLang="nb-NO" sz="2000">
                <a:solidFill>
                  <a:srgbClr val="FF0000"/>
                </a:solidFill>
              </a:rPr>
              <a:t>art</a:t>
            </a:r>
            <a:r>
              <a:rPr lang="en-US" altLang="nb-NO" sz="2000"/>
              <a:t>) is required to make </a:t>
            </a:r>
            <a:r>
              <a:rPr lang="en-US" altLang="nb-NO" sz="2000">
                <a:solidFill>
                  <a:srgbClr val="FF0000"/>
                </a:solidFill>
              </a:rPr>
              <a:t>simplifying assumptions </a:t>
            </a:r>
            <a:r>
              <a:rPr lang="en-US" altLang="nb-NO" sz="2000"/>
              <a:t>that result in an appropriate model.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nb-NO" sz="2000"/>
              <a:t>Dynamic models of chemical processes consist of: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2000"/>
              <a:t>ordinary differential equations (ODE)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2000"/>
              <a:t>and/or partial differential equations (PDE)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2000"/>
              <a:t>plus related algebraic equations (AE).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B7833579-3759-9486-1615-79B144903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762000" cy="6858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ABBBEDA5-C745-2F45-B8E5-7126E56EE77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635001" y="2946400"/>
            <a:ext cx="23606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Chapter 2</a:t>
            </a:r>
          </a:p>
        </p:txBody>
      </p:sp>
      <p:sp>
        <p:nvSpPr>
          <p:cNvPr id="8198" name="Slide Number Placeholder 1">
            <a:extLst>
              <a:ext uri="{FF2B5EF4-FFF2-40B4-BE49-F238E27FC236}">
                <a16:creationId xmlns:a16="http://schemas.microsoft.com/office/drawing/2014/main" id="{61C0BD14-59AE-FE6C-1669-B21AB70169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449AE8-37CA-451C-B793-5E7F47BDECEE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nb-NO"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534801F5-6D7D-15F3-2723-9BB1E0149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013" y="563563"/>
            <a:ext cx="6189662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>
            <a:extLst>
              <a:ext uri="{FF2B5EF4-FFF2-40B4-BE49-F238E27FC236}">
                <a16:creationId xmlns:a16="http://schemas.microsoft.com/office/drawing/2014/main" id="{B57FED9C-90B8-40C9-C79E-455730F51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3611563"/>
            <a:ext cx="724852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4" name="TextBox 1">
            <a:extLst>
              <a:ext uri="{FF2B5EF4-FFF2-40B4-BE49-F238E27FC236}">
                <a16:creationId xmlns:a16="http://schemas.microsoft.com/office/drawing/2014/main" id="{1B43D012-E226-9082-B590-798E6045A0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0238" y="968375"/>
            <a:ext cx="8386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200" i="1">
                <a:latin typeface="Arial" panose="020B0604020202020204" pitchFamily="34" charset="0"/>
              </a:rPr>
              <a:t>Balance principle (“Conservation laws”): Applies to mass, mols of molecules, energy and momentum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200" i="1">
                <a:solidFill>
                  <a:srgbClr val="FF0000"/>
                </a:solidFill>
                <a:latin typeface="Arial" panose="020B0604020202020204" pitchFamily="34" charset="0"/>
              </a:rPr>
              <a:t>This gives what is known as “first principles model”  or “physical model” or “nonlinear state space model”</a:t>
            </a:r>
          </a:p>
        </p:txBody>
      </p:sp>
      <p:cxnSp>
        <p:nvCxnSpPr>
          <p:cNvPr id="10245" name="Straight Arrow Connector 2">
            <a:extLst>
              <a:ext uri="{FF2B5EF4-FFF2-40B4-BE49-F238E27FC236}">
                <a16:creationId xmlns:a16="http://schemas.microsoft.com/office/drawing/2014/main" id="{D6C3C2E5-9AC3-E767-0CE8-6FC719C18A3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989638" y="5638800"/>
            <a:ext cx="0" cy="257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46" name="TextBox 3">
            <a:extLst>
              <a:ext uri="{FF2B5EF4-FFF2-40B4-BE49-F238E27FC236}">
                <a16:creationId xmlns:a16="http://schemas.microsoft.com/office/drawing/2014/main" id="{7134EF30-A8A3-044B-0E98-263C3528C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5849938"/>
            <a:ext cx="17653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latin typeface="Arial" panose="020B0604020202020204" pitchFamily="34" charset="0"/>
              </a:rPr>
              <a:t>For reactions [mol] </a:t>
            </a:r>
          </a:p>
        </p:txBody>
      </p:sp>
      <p:sp>
        <p:nvSpPr>
          <p:cNvPr id="10247" name="Right Brace 2">
            <a:extLst>
              <a:ext uri="{FF2B5EF4-FFF2-40B4-BE49-F238E27FC236}">
                <a16:creationId xmlns:a16="http://schemas.microsoft.com/office/drawing/2014/main" id="{FC6FB5FB-024A-8C5C-3662-A9A7AD1CAA50}"/>
              </a:ext>
            </a:extLst>
          </p:cNvPr>
          <p:cNvSpPr>
            <a:spLocks/>
          </p:cNvSpPr>
          <p:nvPr/>
        </p:nvSpPr>
        <p:spPr bwMode="auto">
          <a:xfrm rot="5400000" flipH="1">
            <a:off x="6151562" y="4610101"/>
            <a:ext cx="422275" cy="1295400"/>
          </a:xfrm>
          <a:prstGeom prst="rightBrace">
            <a:avLst>
              <a:gd name="adj1" fmla="val 8322"/>
              <a:gd name="adj2" fmla="val 50000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0248" name="TextBox 3">
            <a:extLst>
              <a:ext uri="{FF2B5EF4-FFF2-40B4-BE49-F238E27FC236}">
                <a16:creationId xmlns:a16="http://schemas.microsoft.com/office/drawing/2014/main" id="{C04FDE7E-74B5-A9E9-32BF-9F56C711E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9638" y="4916488"/>
            <a:ext cx="16668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  <a:latin typeface="Arial" panose="020B0604020202020204" pitchFamily="34" charset="0"/>
              </a:rPr>
              <a:t>=0 for mass and energy</a:t>
            </a:r>
          </a:p>
        </p:txBody>
      </p:sp>
      <p:sp>
        <p:nvSpPr>
          <p:cNvPr id="10249" name="TextBox 11">
            <a:extLst>
              <a:ext uri="{FF2B5EF4-FFF2-40B4-BE49-F238E27FC236}">
                <a16:creationId xmlns:a16="http://schemas.microsoft.com/office/drawing/2014/main" id="{21D5A469-BEA0-245F-FE10-CFCB52EA9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8913" y="4157663"/>
            <a:ext cx="16652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  <a:latin typeface="Arial" panose="020B0604020202020204" pitchFamily="34" charset="0"/>
              </a:rPr>
              <a:t>=0 for mass and energy</a:t>
            </a:r>
          </a:p>
        </p:txBody>
      </p:sp>
      <p:cxnSp>
        <p:nvCxnSpPr>
          <p:cNvPr id="10250" name="Straight Arrow Connector 2">
            <a:extLst>
              <a:ext uri="{FF2B5EF4-FFF2-40B4-BE49-F238E27FC236}">
                <a16:creationId xmlns:a16="http://schemas.microsoft.com/office/drawing/2014/main" id="{6169C394-64FE-B52C-B58A-4A61D4F5AB66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924800" y="2590800"/>
            <a:ext cx="457200" cy="2286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51" name="TextBox 3">
            <a:extLst>
              <a:ext uri="{FF2B5EF4-FFF2-40B4-BE49-F238E27FC236}">
                <a16:creationId xmlns:a16="http://schemas.microsoft.com/office/drawing/2014/main" id="{ADE36C40-D8B3-38E2-D81E-9DF9618A5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4063" y="2728913"/>
            <a:ext cx="1417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>
                <a:solidFill>
                  <a:srgbClr val="FF0000"/>
                </a:solidFill>
                <a:latin typeface="Arial" panose="020B0604020202020204" pitchFamily="34" charset="0"/>
              </a:rPr>
              <a:t>System boundary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200">
                <a:solidFill>
                  <a:srgbClr val="FF0000"/>
                </a:solidFill>
                <a:latin typeface="Arial" panose="020B0604020202020204" pitchFamily="34" charset="0"/>
              </a:rPr>
              <a:t>(= control volume)</a:t>
            </a:r>
          </a:p>
        </p:txBody>
      </p:sp>
      <p:sp>
        <p:nvSpPr>
          <p:cNvPr id="10252" name="Slide Number Placeholder 1">
            <a:extLst>
              <a:ext uri="{FF2B5EF4-FFF2-40B4-BE49-F238E27FC236}">
                <a16:creationId xmlns:a16="http://schemas.microsoft.com/office/drawing/2014/main" id="{CE1FCD97-7A61-719F-2DB4-6A11A07F51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5801DB3-99A2-45B3-91F6-009FCB3E0F2F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nb-NO" sz="1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>
            <a:extLst>
              <a:ext uri="{FF2B5EF4-FFF2-40B4-BE49-F238E27FC236}">
                <a16:creationId xmlns:a16="http://schemas.microsoft.com/office/drawing/2014/main" id="{9854581A-2BC7-AF36-1204-F70551412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796" y="442287"/>
            <a:ext cx="46025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dirty="0">
                <a:latin typeface="Arial" panose="020B0604020202020204" pitchFamily="34" charset="0"/>
              </a:rPr>
              <a:t>G</a:t>
            </a:r>
            <a:r>
              <a:rPr lang="en-US" altLang="nb-NO" dirty="0" err="1">
                <a:latin typeface="Arial" panose="020B0604020202020204" pitchFamily="34" charset="0"/>
              </a:rPr>
              <a:t>eneral</a:t>
            </a:r>
            <a:r>
              <a:rPr lang="en-US" altLang="nb-NO" dirty="0">
                <a:latin typeface="Arial" panose="020B0604020202020204" pitchFamily="34" charset="0"/>
              </a:rPr>
              <a:t> process system</a:t>
            </a:r>
          </a:p>
        </p:txBody>
      </p:sp>
      <p:cxnSp>
        <p:nvCxnSpPr>
          <p:cNvPr id="12295" name="Straight Arrow Connector 13">
            <a:extLst>
              <a:ext uri="{FF2B5EF4-FFF2-40B4-BE49-F238E27FC236}">
                <a16:creationId xmlns:a16="http://schemas.microsoft.com/office/drawing/2014/main" id="{2CA4CEA5-E1B7-1371-E3CF-CFEA8C4368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05438" y="2135188"/>
            <a:ext cx="0" cy="457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296" name="Straight Connector 15">
            <a:extLst>
              <a:ext uri="{FF2B5EF4-FFF2-40B4-BE49-F238E27FC236}">
                <a16:creationId xmlns:a16="http://schemas.microsoft.com/office/drawing/2014/main" id="{D143454D-38F7-04A1-BC12-133AB87413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62438" y="2135188"/>
            <a:ext cx="1143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297" name="Straight Arrow Connector 17">
            <a:extLst>
              <a:ext uri="{FF2B5EF4-FFF2-40B4-BE49-F238E27FC236}">
                <a16:creationId xmlns:a16="http://schemas.microsoft.com/office/drawing/2014/main" id="{D56642AC-C015-4740-9A29-4F9385F2EB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00838" y="3735388"/>
            <a:ext cx="9144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298" name="Straight Connector 19">
            <a:extLst>
              <a:ext uri="{FF2B5EF4-FFF2-40B4-BE49-F238E27FC236}">
                <a16:creationId xmlns:a16="http://schemas.microsoft.com/office/drawing/2014/main" id="{DB1E31B8-6F59-E395-0E55-0542FE6A29B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176838" y="3582988"/>
            <a:ext cx="381000" cy="609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299" name="Straight Connector 21">
            <a:extLst>
              <a:ext uri="{FF2B5EF4-FFF2-40B4-BE49-F238E27FC236}">
                <a16:creationId xmlns:a16="http://schemas.microsoft.com/office/drawing/2014/main" id="{CFA754B8-6742-0D04-8392-C81DB05E0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57838" y="3582988"/>
            <a:ext cx="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0" name="Straight Connector 23">
            <a:extLst>
              <a:ext uri="{FF2B5EF4-FFF2-40B4-BE49-F238E27FC236}">
                <a16:creationId xmlns:a16="http://schemas.microsoft.com/office/drawing/2014/main" id="{1063E349-9D5F-E93D-DDD4-A213EFCA444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634038" y="3659188"/>
            <a:ext cx="90487" cy="685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1" name="Straight Connector 27">
            <a:extLst>
              <a:ext uri="{FF2B5EF4-FFF2-40B4-BE49-F238E27FC236}">
                <a16:creationId xmlns:a16="http://schemas.microsoft.com/office/drawing/2014/main" id="{A36EAB27-F4AD-0D3F-561A-56F5D398D4E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557838" y="3659188"/>
            <a:ext cx="152400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302" name="TextBox 28">
            <a:extLst>
              <a:ext uri="{FF2B5EF4-FFF2-40B4-BE49-F238E27FC236}">
                <a16:creationId xmlns:a16="http://schemas.microsoft.com/office/drawing/2014/main" id="{B1D86AD4-1971-78E0-ED6C-54F976D4B1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4192588"/>
            <a:ext cx="10711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>
                <a:latin typeface="Arial" panose="020B0604020202020204" pitchFamily="34" charset="0"/>
              </a:rPr>
              <a:t>Q [J/s]</a:t>
            </a:r>
          </a:p>
        </p:txBody>
      </p:sp>
      <p:sp>
        <p:nvSpPr>
          <p:cNvPr id="12303" name="TextBox 29">
            <a:extLst>
              <a:ext uri="{FF2B5EF4-FFF2-40B4-BE49-F238E27FC236}">
                <a16:creationId xmlns:a16="http://schemas.microsoft.com/office/drawing/2014/main" id="{09D12525-81BE-B9A2-31DF-F3F721903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6837" y="2689394"/>
            <a:ext cx="16417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000" dirty="0">
                <a:latin typeface="Arial" panose="020B0604020202020204" pitchFamily="34" charset="0"/>
              </a:rPr>
              <a:t>m [kg], V[m</a:t>
            </a:r>
            <a:r>
              <a:rPr lang="en-US" altLang="nb-NO" sz="2000" baseline="30000" dirty="0">
                <a:latin typeface="Arial" panose="020B0604020202020204" pitchFamily="34" charset="0"/>
              </a:rPr>
              <a:t>3</a:t>
            </a:r>
            <a:r>
              <a:rPr lang="en-US" altLang="nb-NO" sz="2000" dirty="0">
                <a:latin typeface="Arial" panose="020B0604020202020204" pitchFamily="34" charset="0"/>
              </a:rPr>
              <a:t>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000" dirty="0" err="1">
                <a:latin typeface="Arial" panose="020B0604020202020204" pitchFamily="34" charset="0"/>
              </a:rPr>
              <a:t>n</a:t>
            </a:r>
            <a:r>
              <a:rPr lang="en-US" altLang="nb-NO" sz="2000" baseline="-25000" dirty="0" err="1">
                <a:latin typeface="Arial" panose="020B0604020202020204" pitchFamily="34" charset="0"/>
              </a:rPr>
              <a:t>A</a:t>
            </a:r>
            <a:r>
              <a:rPr lang="en-US" altLang="nb-NO" sz="2000" baseline="-25000" dirty="0">
                <a:latin typeface="Arial" panose="020B0604020202020204" pitchFamily="34" charset="0"/>
              </a:rPr>
              <a:t> </a:t>
            </a:r>
            <a:r>
              <a:rPr lang="en-US" altLang="nb-NO" sz="2000" dirty="0">
                <a:latin typeface="Arial" panose="020B0604020202020204" pitchFamily="34" charset="0"/>
              </a:rPr>
              <a:t>[mol A]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000" dirty="0">
                <a:latin typeface="Arial" panose="020B0604020202020204" pitchFamily="34" charset="0"/>
              </a:rPr>
              <a:t>E [J], T[K]</a:t>
            </a:r>
          </a:p>
        </p:txBody>
      </p:sp>
      <p:sp>
        <p:nvSpPr>
          <p:cNvPr id="12305" name="TextBox 33">
            <a:extLst>
              <a:ext uri="{FF2B5EF4-FFF2-40B4-BE49-F238E27FC236}">
                <a16:creationId xmlns:a16="http://schemas.microsoft.com/office/drawing/2014/main" id="{44586E68-1D83-F39C-8FF3-6310CFD92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3886" y="1600200"/>
            <a:ext cx="23407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>
                <a:latin typeface="Arial" panose="020B0604020202020204" pitchFamily="34" charset="0"/>
              </a:rPr>
              <a:t>w</a:t>
            </a:r>
            <a:r>
              <a:rPr lang="en-US" altLang="nb-NO" sz="2400" baseline="-25000" dirty="0">
                <a:latin typeface="Arial" panose="020B0604020202020204" pitchFamily="34" charset="0"/>
              </a:rPr>
              <a:t>in</a:t>
            </a:r>
            <a:r>
              <a:rPr lang="en-US" altLang="nb-NO" sz="2400" dirty="0">
                <a:latin typeface="Arial" panose="020B0604020202020204" pitchFamily="34" charset="0"/>
              </a:rPr>
              <a:t> [kg/s]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 err="1">
                <a:latin typeface="Arial" panose="020B0604020202020204" pitchFamily="34" charset="0"/>
              </a:rPr>
              <a:t>F</a:t>
            </a:r>
            <a:r>
              <a:rPr lang="en-US" altLang="nb-NO" sz="2400" baseline="-25000" dirty="0" err="1">
                <a:latin typeface="Arial" panose="020B0604020202020204" pitchFamily="34" charset="0"/>
              </a:rPr>
              <a:t>A,in</a:t>
            </a:r>
            <a:r>
              <a:rPr lang="en-US" altLang="nb-NO" sz="2400" baseline="-25000" dirty="0">
                <a:latin typeface="Arial" panose="020B0604020202020204" pitchFamily="34" charset="0"/>
              </a:rPr>
              <a:t> </a:t>
            </a:r>
            <a:r>
              <a:rPr lang="en-US" altLang="nb-NO" sz="2400" dirty="0">
                <a:latin typeface="Arial" panose="020B0604020202020204" pitchFamily="34" charset="0"/>
              </a:rPr>
              <a:t>[mol A/s]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>
                <a:latin typeface="Arial" panose="020B0604020202020204" pitchFamily="34" charset="0"/>
              </a:rPr>
              <a:t>E</a:t>
            </a:r>
            <a:r>
              <a:rPr lang="en-US" altLang="nb-NO" sz="2400" baseline="-25000" dirty="0">
                <a:latin typeface="Arial" panose="020B0604020202020204" pitchFamily="34" charset="0"/>
              </a:rPr>
              <a:t>in</a:t>
            </a:r>
            <a:r>
              <a:rPr lang="en-US" altLang="nb-NO" sz="2400" dirty="0">
                <a:latin typeface="Arial" panose="020B0604020202020204" pitchFamily="34" charset="0"/>
              </a:rPr>
              <a:t> [J/s], T</a:t>
            </a:r>
            <a:r>
              <a:rPr lang="en-US" altLang="nb-NO" sz="2400" baseline="-25000" dirty="0">
                <a:latin typeface="Arial" panose="020B0604020202020204" pitchFamily="34" charset="0"/>
              </a:rPr>
              <a:t>in   </a:t>
            </a:r>
            <a:r>
              <a:rPr lang="en-US" altLang="nb-NO" sz="2400" dirty="0">
                <a:latin typeface="Arial" panose="020B0604020202020204" pitchFamily="34" charset="0"/>
              </a:rPr>
              <a:t>[K]</a:t>
            </a:r>
          </a:p>
        </p:txBody>
      </p:sp>
      <p:sp>
        <p:nvSpPr>
          <p:cNvPr id="12308" name="Rectangle 9220">
            <a:extLst>
              <a:ext uri="{FF2B5EF4-FFF2-40B4-BE49-F238E27FC236}">
                <a16:creationId xmlns:a16="http://schemas.microsoft.com/office/drawing/2014/main" id="{25DE72E4-E473-C835-7BA4-DB66CD493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7600" y="1830388"/>
            <a:ext cx="2230438" cy="2286000"/>
          </a:xfrm>
          <a:prstGeom prst="rect">
            <a:avLst/>
          </a:prstGeom>
          <a:noFill/>
          <a:ln w="190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nb-NO" sz="2400">
              <a:latin typeface="Arial" panose="020B0604020202020204" pitchFamily="34" charset="0"/>
            </a:endParaRPr>
          </a:p>
        </p:txBody>
      </p:sp>
      <p:sp>
        <p:nvSpPr>
          <p:cNvPr id="12310" name="Slide Number Placeholder 2">
            <a:extLst>
              <a:ext uri="{FF2B5EF4-FFF2-40B4-BE49-F238E27FC236}">
                <a16:creationId xmlns:a16="http://schemas.microsoft.com/office/drawing/2014/main" id="{8436315B-7571-2AEE-050B-3CB97B40BB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4F95156-3A0C-4A82-93C1-A2C09CDFB312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nb-NO" sz="1400"/>
          </a:p>
        </p:txBody>
      </p:sp>
      <p:sp>
        <p:nvSpPr>
          <p:cNvPr id="3" name="TextBox 33">
            <a:extLst>
              <a:ext uri="{FF2B5EF4-FFF2-40B4-BE49-F238E27FC236}">
                <a16:creationId xmlns:a16="http://schemas.microsoft.com/office/drawing/2014/main" id="{129DDE87-3741-5915-1B13-20E638988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098" y="3144659"/>
            <a:ext cx="27751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 err="1">
                <a:latin typeface="Arial" panose="020B0604020202020204" pitchFamily="34" charset="0"/>
              </a:rPr>
              <a:t>w</a:t>
            </a:r>
            <a:r>
              <a:rPr lang="en-US" altLang="nb-NO" sz="2400" baseline="-25000" dirty="0" err="1">
                <a:latin typeface="Arial" panose="020B0604020202020204" pitchFamily="34" charset="0"/>
              </a:rPr>
              <a:t>out</a:t>
            </a:r>
            <a:r>
              <a:rPr lang="en-US" altLang="nb-NO" sz="2400" dirty="0">
                <a:latin typeface="Arial" panose="020B0604020202020204" pitchFamily="34" charset="0"/>
              </a:rPr>
              <a:t> [kg/s]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 err="1">
                <a:latin typeface="Arial" panose="020B0604020202020204" pitchFamily="34" charset="0"/>
              </a:rPr>
              <a:t>F</a:t>
            </a:r>
            <a:r>
              <a:rPr lang="en-US" altLang="nb-NO" sz="2400" baseline="-25000" dirty="0" err="1">
                <a:latin typeface="Arial" panose="020B0604020202020204" pitchFamily="34" charset="0"/>
              </a:rPr>
              <a:t>A,out</a:t>
            </a:r>
            <a:r>
              <a:rPr lang="en-US" altLang="nb-NO" sz="2400" baseline="-25000" dirty="0">
                <a:latin typeface="Arial" panose="020B0604020202020204" pitchFamily="34" charset="0"/>
              </a:rPr>
              <a:t> </a:t>
            </a:r>
            <a:r>
              <a:rPr lang="en-US" altLang="nb-NO" sz="2400" dirty="0">
                <a:latin typeface="Arial" panose="020B0604020202020204" pitchFamily="34" charset="0"/>
              </a:rPr>
              <a:t>[mol A/s]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2400" dirty="0" err="1">
                <a:latin typeface="Arial" panose="020B0604020202020204" pitchFamily="34" charset="0"/>
              </a:rPr>
              <a:t>E</a:t>
            </a:r>
            <a:r>
              <a:rPr lang="en-US" altLang="nb-NO" sz="2400" baseline="-25000" dirty="0" err="1">
                <a:latin typeface="Arial" panose="020B0604020202020204" pitchFamily="34" charset="0"/>
              </a:rPr>
              <a:t>out</a:t>
            </a:r>
            <a:r>
              <a:rPr lang="en-US" altLang="nb-NO" sz="2400" dirty="0">
                <a:latin typeface="Arial" panose="020B0604020202020204" pitchFamily="34" charset="0"/>
              </a:rPr>
              <a:t> [J/s], T</a:t>
            </a:r>
            <a:r>
              <a:rPr lang="en-US" altLang="nb-NO" sz="2400" baseline="-25000" dirty="0">
                <a:latin typeface="Arial" panose="020B0604020202020204" pitchFamily="34" charset="0"/>
              </a:rPr>
              <a:t>out   </a:t>
            </a:r>
            <a:r>
              <a:rPr lang="en-US" altLang="nb-NO" sz="2400" dirty="0">
                <a:latin typeface="Arial" panose="020B0604020202020204" pitchFamily="34" charset="0"/>
              </a:rPr>
              <a:t>[K]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5AADE4E-008F-CD24-B379-B71A39B2EE9D}"/>
              </a:ext>
            </a:extLst>
          </p:cNvPr>
          <p:cNvCxnSpPr/>
          <p:nvPr/>
        </p:nvCxnSpPr>
        <p:spPr bwMode="auto">
          <a:xfrm flipV="1">
            <a:off x="6400800" y="3735388"/>
            <a:ext cx="0" cy="83661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28">
            <a:extLst>
              <a:ext uri="{FF2B5EF4-FFF2-40B4-BE49-F238E27FC236}">
                <a16:creationId xmlns:a16="http://schemas.microsoft.com/office/drawing/2014/main" id="{BD9512AE-2DF1-AF9E-6EB8-241B3E43C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3022" y="4344988"/>
            <a:ext cx="11224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 dirty="0">
                <a:latin typeface="Arial" panose="020B0604020202020204" pitchFamily="34" charset="0"/>
              </a:rPr>
              <a:t>W [J/s]</a:t>
            </a:r>
            <a:endParaRPr lang="en-US" altLang="nb-NO" sz="2400" dirty="0"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AD9FF60-7E95-6CBD-559A-0E68EDF51B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262664"/>
            <a:ext cx="1127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nb-NO" sz="2400" kern="0" dirty="0"/>
              <a:t>Formulate balances for mass (m), energy (E) and component mass (</a:t>
            </a:r>
            <a:r>
              <a:rPr lang="en-US" altLang="nb-NO" sz="2400" kern="0" dirty="0" err="1"/>
              <a:t>n</a:t>
            </a:r>
            <a:r>
              <a:rPr lang="en-US" altLang="nb-NO" sz="2400" kern="0" baseline="-25000" dirty="0" err="1"/>
              <a:t>A</a:t>
            </a:r>
            <a:r>
              <a:rPr lang="en-US" altLang="nb-NO" sz="2400" kern="0" dirty="0"/>
              <a:t>)</a:t>
            </a:r>
          </a:p>
          <a:p>
            <a:pPr>
              <a:lnSpc>
                <a:spcPct val="80000"/>
              </a:lnSpc>
              <a:defRPr/>
            </a:pPr>
            <a:r>
              <a:rPr lang="en-US" altLang="nb-NO" sz="2000" kern="0" dirty="0"/>
              <a:t>Mass (m) and energy (E) are conserved quantities (no generation or loss)</a:t>
            </a:r>
          </a:p>
          <a:p>
            <a:pPr>
              <a:lnSpc>
                <a:spcPct val="80000"/>
              </a:lnSpc>
              <a:defRPr/>
            </a:pPr>
            <a:r>
              <a:rPr lang="en-US" altLang="nb-NO" sz="2000" kern="0" dirty="0"/>
              <a:t>Chemical components (A) may be generated by chemical reactions. G</a:t>
            </a:r>
            <a:r>
              <a:rPr lang="en-US" altLang="nb-NO" sz="2000" kern="0" baseline="-25000" dirty="0"/>
              <a:t>A</a:t>
            </a:r>
            <a:r>
              <a:rPr lang="en-US" altLang="nb-NO" sz="2000" kern="0" dirty="0"/>
              <a:t> [mol A/s]</a:t>
            </a:r>
          </a:p>
          <a:p>
            <a:pPr>
              <a:lnSpc>
                <a:spcPct val="80000"/>
              </a:lnSpc>
              <a:defRPr/>
            </a:pPr>
            <a:endParaRPr lang="en-US" altLang="nb-NO" sz="2000" kern="0" dirty="0">
              <a:highlight>
                <a:srgbClr val="FFFF00"/>
              </a:highlight>
            </a:endParaRP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endParaRPr lang="en-US" altLang="nb-NO" kern="0" dirty="0"/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endParaRPr lang="en-US" altLang="nb-NO" kern="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4">
            <a:extLst>
              <a:ext uri="{FF2B5EF4-FFF2-40B4-BE49-F238E27FC236}">
                <a16:creationId xmlns:a16="http://schemas.microsoft.com/office/drawing/2014/main" id="{ABB3F39D-8B80-29DA-8DC4-922621A19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614488"/>
            <a:ext cx="8093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800" b="1">
                <a:solidFill>
                  <a:srgbClr val="009900"/>
                </a:solidFill>
              </a:rPr>
              <a:t>Mass balance:</a:t>
            </a:r>
          </a:p>
        </p:txBody>
      </p:sp>
      <p:graphicFrame>
        <p:nvGraphicFramePr>
          <p:cNvPr id="14340" name="Object 5">
            <a:extLst>
              <a:ext uri="{FF2B5EF4-FFF2-40B4-BE49-F238E27FC236}">
                <a16:creationId xmlns:a16="http://schemas.microsoft.com/office/drawing/2014/main" id="{CD5687F6-906F-8AA6-FCE5-AB738E58A5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0" y="2362200"/>
          <a:ext cx="70612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61200" imgH="863600" progId="Equation.DSMT4">
                  <p:embed/>
                </p:oleObj>
              </mc:Choice>
              <mc:Fallback>
                <p:oleObj name="Equation" r:id="rId2" imgW="7061200" imgH="863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362200"/>
                        <a:ext cx="70612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 Box 9">
            <a:extLst>
              <a:ext uri="{FF2B5EF4-FFF2-40B4-BE49-F238E27FC236}">
                <a16:creationId xmlns:a16="http://schemas.microsoft.com/office/drawing/2014/main" id="{05B94B5B-C71B-B562-4BBA-E151557C592C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635001" y="2946400"/>
            <a:ext cx="23606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Chapter 2</a:t>
            </a:r>
          </a:p>
        </p:txBody>
      </p:sp>
      <p:pic>
        <p:nvPicPr>
          <p:cNvPr id="14343" name="Picture 10">
            <a:extLst>
              <a:ext uri="{FF2B5EF4-FFF2-40B4-BE49-F238E27FC236}">
                <a16:creationId xmlns:a16="http://schemas.microsoft.com/office/drawing/2014/main" id="{641164D8-D793-AF2F-C043-8B2D3231C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581400"/>
            <a:ext cx="7000875" cy="2867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4" name="Slide Number Placeholder 1">
            <a:extLst>
              <a:ext uri="{FF2B5EF4-FFF2-40B4-BE49-F238E27FC236}">
                <a16:creationId xmlns:a16="http://schemas.microsoft.com/office/drawing/2014/main" id="{37EA187F-85CD-39D3-FE49-1344D58D60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42277F-B2D1-4420-BFE1-348DB371B9F7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nb-NO" sz="1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FB9126-D28B-E0E7-6DA2-6DA2A0542A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400" y="32426"/>
            <a:ext cx="4572000" cy="18528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6">
            <a:extLst>
              <a:ext uri="{FF2B5EF4-FFF2-40B4-BE49-F238E27FC236}">
                <a16:creationId xmlns:a16="http://schemas.microsoft.com/office/drawing/2014/main" id="{BD50B3C9-134F-4854-6B23-8B554827A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441450"/>
            <a:ext cx="8093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800" b="1" dirty="0">
                <a:solidFill>
                  <a:srgbClr val="009900"/>
                </a:solidFill>
              </a:rPr>
              <a:t>Molar component balance:</a:t>
            </a:r>
          </a:p>
        </p:txBody>
      </p:sp>
      <p:graphicFrame>
        <p:nvGraphicFramePr>
          <p:cNvPr id="15363" name="Object 7">
            <a:extLst>
              <a:ext uri="{FF2B5EF4-FFF2-40B4-BE49-F238E27FC236}">
                <a16:creationId xmlns:a16="http://schemas.microsoft.com/office/drawing/2014/main" id="{ADC98DF4-961B-FD2B-ECA1-318063DDB7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722839"/>
              </p:ext>
            </p:extLst>
          </p:nvPr>
        </p:nvGraphicFramePr>
        <p:xfrm>
          <a:off x="3271838" y="2182813"/>
          <a:ext cx="6781800" cy="22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61200" imgH="2298700" progId="Equation.DSMT4">
                  <p:embed/>
                </p:oleObj>
              </mc:Choice>
              <mc:Fallback>
                <p:oleObj name="Equation" r:id="rId2" imgW="7061200" imgH="2298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1838" y="2182813"/>
                        <a:ext cx="6781800" cy="220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Text Box 9">
            <a:extLst>
              <a:ext uri="{FF2B5EF4-FFF2-40B4-BE49-F238E27FC236}">
                <a16:creationId xmlns:a16="http://schemas.microsoft.com/office/drawing/2014/main" id="{105FC9C5-6A88-C6F8-EA1B-0905433065B4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635001" y="2946400"/>
            <a:ext cx="23606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nb-NO" b="1">
                <a:solidFill>
                  <a:schemeClr val="bg1"/>
                </a:solidFill>
                <a:latin typeface="Arial" panose="020B0604020202020204" pitchFamily="34" charset="0"/>
              </a:rPr>
              <a:t>Chapter 2</a:t>
            </a:r>
          </a:p>
        </p:txBody>
      </p:sp>
      <p:pic>
        <p:nvPicPr>
          <p:cNvPr id="15366" name="Picture 2">
            <a:extLst>
              <a:ext uri="{FF2B5EF4-FFF2-40B4-BE49-F238E27FC236}">
                <a16:creationId xmlns:a16="http://schemas.microsoft.com/office/drawing/2014/main" id="{8B0EBE68-0D4A-6F2E-9594-ACAAE9955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4762500"/>
            <a:ext cx="7029450" cy="19431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7" name="Slide Number Placeholder 1">
            <a:extLst>
              <a:ext uri="{FF2B5EF4-FFF2-40B4-BE49-F238E27FC236}">
                <a16:creationId xmlns:a16="http://schemas.microsoft.com/office/drawing/2014/main" id="{E72EDCC5-840E-EC24-9F34-BCF1C90D7B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5D3DA3-B9B4-445A-9B02-FB19EEC60554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nb-NO" sz="1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1F14EC-A247-C5BE-4FF8-CA98DD170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400" y="32426"/>
            <a:ext cx="4572000" cy="18528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387261-CCDF-7F31-966A-B4C4697E9F1B}"/>
              </a:ext>
            </a:extLst>
          </p:cNvPr>
          <p:cNvSpPr txBox="1"/>
          <p:nvPr/>
        </p:nvSpPr>
        <p:spPr>
          <a:xfrm>
            <a:off x="9220200" y="233592"/>
            <a:ext cx="11347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rgbClr val="FF0000"/>
                </a:solidFill>
              </a:rPr>
              <a:t>G</a:t>
            </a:r>
            <a:r>
              <a:rPr lang="nb-NO" sz="1400" baseline="-25000" dirty="0">
                <a:solidFill>
                  <a:srgbClr val="FF0000"/>
                </a:solidFill>
              </a:rPr>
              <a:t>A</a:t>
            </a:r>
            <a:r>
              <a:rPr lang="nb-NO" sz="1400" dirty="0">
                <a:solidFill>
                  <a:srgbClr val="FF0000"/>
                </a:solidFill>
              </a:rPr>
              <a:t> [mol A/s]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>
            <a:extLst>
              <a:ext uri="{FF2B5EF4-FFF2-40B4-BE49-F238E27FC236}">
                <a16:creationId xmlns:a16="http://schemas.microsoft.com/office/drawing/2014/main" id="{8668D13E-2B16-33CF-482A-40675F7BF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253" y="547316"/>
            <a:ext cx="8093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800" b="1" dirty="0">
                <a:solidFill>
                  <a:srgbClr val="009900"/>
                </a:solidFill>
              </a:rPr>
              <a:t>Energy balance </a:t>
            </a:r>
            <a:r>
              <a:rPr lang="en-US" altLang="nb-NO" sz="2400" dirty="0"/>
              <a:t>(=First Law of Thermodynamics)</a:t>
            </a:r>
            <a:r>
              <a:rPr lang="en-US" altLang="nb-NO" sz="2400" b="1" dirty="0">
                <a:solidFill>
                  <a:srgbClr val="009900"/>
                </a:solidFill>
              </a:rPr>
              <a:t> </a:t>
            </a:r>
            <a:endParaRPr lang="en-US" altLang="nb-NO" sz="2800" b="1" dirty="0">
              <a:solidFill>
                <a:srgbClr val="009900"/>
              </a:solidFill>
            </a:endParaRPr>
          </a:p>
        </p:txBody>
      </p:sp>
      <p:graphicFrame>
        <p:nvGraphicFramePr>
          <p:cNvPr id="16387" name="Object 4">
            <a:extLst>
              <a:ext uri="{FF2B5EF4-FFF2-40B4-BE49-F238E27FC236}">
                <a16:creationId xmlns:a16="http://schemas.microsoft.com/office/drawing/2014/main" id="{E6881EFB-48ED-E157-5963-534665EAB6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593699"/>
              </p:ext>
            </p:extLst>
          </p:nvPr>
        </p:nvGraphicFramePr>
        <p:xfrm>
          <a:off x="1586115" y="1025947"/>
          <a:ext cx="4924425" cy="157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924800" imgH="2540000" progId="Equation.DSMT4">
                  <p:embed/>
                </p:oleObj>
              </mc:Choice>
              <mc:Fallback>
                <p:oleObj name="Equation" r:id="rId2" imgW="7924800" imgH="2540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6115" y="1025947"/>
                        <a:ext cx="4924425" cy="157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Text Box 5">
            <a:extLst>
              <a:ext uri="{FF2B5EF4-FFF2-40B4-BE49-F238E27FC236}">
                <a16:creationId xmlns:a16="http://schemas.microsoft.com/office/drawing/2014/main" id="{97F271B4-BD29-F253-F0DF-454F8704E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2677" y="3215092"/>
            <a:ext cx="7239000" cy="10779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600" dirty="0"/>
              <a:t>The total energy of a thermodynamic system, E, is the sum of its internal energy, kinetic energy, and potential energy: </a:t>
            </a:r>
            <a:r>
              <a:rPr lang="en-US" altLang="nb-NO" sz="1600" dirty="0">
                <a:highlight>
                  <a:srgbClr val="FFFF00"/>
                </a:highlight>
              </a:rPr>
              <a:t>E = U + KE + PE + other </a:t>
            </a:r>
            <a:r>
              <a:rPr lang="en-US" altLang="nb-NO" sz="1600" dirty="0"/>
              <a:t>(surface energy, </a:t>
            </a:r>
            <a:r>
              <a:rPr lang="en-US" altLang="nb-NO" sz="1600" dirty="0" err="1"/>
              <a:t>etc</a:t>
            </a:r>
            <a:r>
              <a:rPr lang="en-US" altLang="nb-NO" sz="1600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600" dirty="0"/>
              <a:t>Also many forms of work:                </a:t>
            </a:r>
            <a:r>
              <a:rPr lang="en-US" altLang="nb-NO" sz="1600" dirty="0">
                <a:highlight>
                  <a:srgbClr val="FFFF00"/>
                </a:highlight>
              </a:rPr>
              <a:t>W = </a:t>
            </a:r>
            <a:r>
              <a:rPr lang="en-US" altLang="nb-NO" sz="1600" dirty="0" err="1">
                <a:highlight>
                  <a:srgbClr val="FFFF00"/>
                </a:highlight>
              </a:rPr>
              <a:t>W</a:t>
            </a:r>
            <a:r>
              <a:rPr lang="en-US" altLang="nb-NO" sz="1600" baseline="-25000" dirty="0" err="1">
                <a:highlight>
                  <a:srgbClr val="FFFF00"/>
                </a:highlight>
              </a:rPr>
              <a:t>s</a:t>
            </a:r>
            <a:r>
              <a:rPr lang="en-US" altLang="nb-NO" sz="1600" dirty="0">
                <a:highlight>
                  <a:srgbClr val="FFFF00"/>
                </a:highlight>
              </a:rPr>
              <a:t> + </a:t>
            </a:r>
            <a:r>
              <a:rPr lang="en-US" altLang="nb-NO" sz="1600" dirty="0" err="1">
                <a:highlight>
                  <a:srgbClr val="FFFF00"/>
                </a:highlight>
              </a:rPr>
              <a:t>pV</a:t>
            </a:r>
            <a:r>
              <a:rPr lang="en-US" altLang="nb-NO" sz="1600" dirty="0">
                <a:highlight>
                  <a:srgbClr val="FFFF00"/>
                </a:highlight>
              </a:rPr>
              <a:t>-work + other (electric, etc.)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600" dirty="0"/>
              <a:t>                                                where </a:t>
            </a:r>
            <a:r>
              <a:rPr lang="en-US" altLang="nb-NO" sz="1600" dirty="0" err="1">
                <a:highlight>
                  <a:srgbClr val="FFFF00"/>
                </a:highlight>
              </a:rPr>
              <a:t>pV</a:t>
            </a:r>
            <a:r>
              <a:rPr lang="en-US" altLang="nb-NO" sz="1600" dirty="0">
                <a:highlight>
                  <a:srgbClr val="FFFF00"/>
                </a:highlight>
              </a:rPr>
              <a:t>-work = </a:t>
            </a:r>
            <a:r>
              <a:rPr lang="en-US" altLang="nb-NO" sz="1600" dirty="0" err="1">
                <a:highlight>
                  <a:srgbClr val="FFFF00"/>
                </a:highlight>
              </a:rPr>
              <a:t>P</a:t>
            </a:r>
            <a:r>
              <a:rPr lang="en-US" altLang="nb-NO" sz="1600" baseline="-25000" dirty="0" err="1">
                <a:highlight>
                  <a:srgbClr val="FFFF00"/>
                </a:highlight>
              </a:rPr>
              <a:t>in</a:t>
            </a:r>
            <a:r>
              <a:rPr lang="en-US" altLang="nb-NO" sz="1600" dirty="0" err="1">
                <a:highlight>
                  <a:srgbClr val="FFFF00"/>
                </a:highlight>
              </a:rPr>
              <a:t>q</a:t>
            </a:r>
            <a:r>
              <a:rPr lang="en-US" altLang="nb-NO" sz="1600" baseline="-25000" dirty="0" err="1">
                <a:highlight>
                  <a:srgbClr val="FFFF00"/>
                </a:highlight>
              </a:rPr>
              <a:t>in</a:t>
            </a:r>
            <a:r>
              <a:rPr lang="en-US" altLang="nb-NO" sz="1600" baseline="-25000" dirty="0">
                <a:highlight>
                  <a:srgbClr val="FFFF00"/>
                </a:highlight>
              </a:rPr>
              <a:t> </a:t>
            </a:r>
            <a:r>
              <a:rPr lang="en-US" altLang="nb-NO" sz="1600" dirty="0">
                <a:highlight>
                  <a:srgbClr val="FFFF00"/>
                </a:highlight>
              </a:rPr>
              <a:t>– </a:t>
            </a:r>
            <a:r>
              <a:rPr lang="en-US" altLang="nb-NO" sz="1600" dirty="0" err="1">
                <a:highlight>
                  <a:srgbClr val="FFFF00"/>
                </a:highlight>
              </a:rPr>
              <a:t>p</a:t>
            </a:r>
            <a:r>
              <a:rPr lang="en-US" altLang="nb-NO" sz="1600" baseline="-25000" dirty="0" err="1">
                <a:highlight>
                  <a:srgbClr val="FFFF00"/>
                </a:highlight>
              </a:rPr>
              <a:t>out</a:t>
            </a:r>
            <a:r>
              <a:rPr lang="en-US" altLang="nb-NO" sz="1600" dirty="0" err="1">
                <a:highlight>
                  <a:srgbClr val="FFFF00"/>
                </a:highlight>
              </a:rPr>
              <a:t>q</a:t>
            </a:r>
            <a:r>
              <a:rPr lang="en-US" altLang="nb-NO" sz="1600" baseline="-25000" dirty="0" err="1">
                <a:highlight>
                  <a:srgbClr val="FFFF00"/>
                </a:highlight>
              </a:rPr>
              <a:t>out</a:t>
            </a:r>
            <a:r>
              <a:rPr lang="en-US" altLang="nb-NO" sz="1600" dirty="0">
                <a:highlight>
                  <a:srgbClr val="FFFF00"/>
                </a:highlight>
              </a:rPr>
              <a:t> – </a:t>
            </a:r>
            <a:r>
              <a:rPr lang="en-US" altLang="nb-NO" sz="1600" dirty="0" err="1">
                <a:highlight>
                  <a:srgbClr val="FFFF00"/>
                </a:highlight>
              </a:rPr>
              <a:t>p</a:t>
            </a:r>
            <a:r>
              <a:rPr lang="en-US" altLang="nb-NO" sz="1600" baseline="-25000" dirty="0" err="1">
                <a:highlight>
                  <a:srgbClr val="FFFF00"/>
                </a:highlight>
              </a:rPr>
              <a:t>ex</a:t>
            </a:r>
            <a:r>
              <a:rPr lang="en-US" altLang="nb-NO" sz="1600" dirty="0">
                <a:highlight>
                  <a:srgbClr val="FFFF00"/>
                </a:highlight>
              </a:rPr>
              <a:t> </a:t>
            </a:r>
            <a:r>
              <a:rPr lang="en-US" altLang="nb-NO" sz="1600" dirty="0" err="1">
                <a:highlight>
                  <a:srgbClr val="FFFF00"/>
                </a:highlight>
              </a:rPr>
              <a:t>dV</a:t>
            </a:r>
            <a:r>
              <a:rPr lang="en-US" altLang="nb-NO" sz="1600" dirty="0">
                <a:highlight>
                  <a:srgbClr val="FFFF00"/>
                </a:highlight>
              </a:rPr>
              <a:t>/dt</a:t>
            </a:r>
          </a:p>
        </p:txBody>
      </p:sp>
      <p:pic>
        <p:nvPicPr>
          <p:cNvPr id="16391" name="Picture 4">
            <a:extLst>
              <a:ext uri="{FF2B5EF4-FFF2-40B4-BE49-F238E27FC236}">
                <a16:creationId xmlns:a16="http://schemas.microsoft.com/office/drawing/2014/main" id="{2C4045C5-4210-3CC7-5F92-A98F7A746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25" y="2749568"/>
            <a:ext cx="32289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Box 3">
            <a:extLst>
              <a:ext uri="{FF2B5EF4-FFF2-40B4-BE49-F238E27FC236}">
                <a16:creationId xmlns:a16="http://schemas.microsoft.com/office/drawing/2014/main" id="{6C2AF81D-34D5-6BC8-FFB2-551A39AEA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0" y="4437063"/>
            <a:ext cx="7976864" cy="33855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1) 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Neglect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KE and PE. 2) 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Neglect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«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other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» 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work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. 3) Introduce H</a:t>
            </a:r>
            <a:r>
              <a:rPr lang="nb-NO" altLang="nb-NO" sz="16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in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=U</a:t>
            </a:r>
            <a:r>
              <a:rPr lang="nb-NO" altLang="nb-NO" sz="16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in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+ 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p</a:t>
            </a:r>
            <a:r>
              <a:rPr lang="nb-NO" altLang="nb-NO" sz="1600" baseline="-25000" dirty="0" err="1">
                <a:solidFill>
                  <a:srgbClr val="FF0000"/>
                </a:solidFill>
                <a:latin typeface="Arial" panose="020B0604020202020204" pitchFamily="34" charset="0"/>
              </a:rPr>
              <a:t>in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q</a:t>
            </a:r>
            <a:r>
              <a:rPr lang="nb-NO" altLang="nb-NO" sz="1600" baseline="-25000" dirty="0" err="1">
                <a:solidFill>
                  <a:srgbClr val="FF0000"/>
                </a:solidFill>
                <a:latin typeface="Arial" panose="020B0604020202020204" pitchFamily="34" charset="0"/>
              </a:rPr>
              <a:t>in</a:t>
            </a:r>
            <a:r>
              <a:rPr lang="nb-NO" altLang="nb-NO" sz="1600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 etc. </a:t>
            </a:r>
            <a:r>
              <a:rPr lang="nb-NO" altLang="nb-NO" sz="1600" dirty="0" err="1">
                <a:solidFill>
                  <a:srgbClr val="FF0000"/>
                </a:solidFill>
                <a:latin typeface="Arial" panose="020B0604020202020204" pitchFamily="34" charset="0"/>
              </a:rPr>
              <a:t>Get</a:t>
            </a:r>
            <a:r>
              <a:rPr lang="nb-NO" altLang="nb-NO" sz="1600" dirty="0">
                <a:solidFill>
                  <a:srgbClr val="FF0000"/>
                </a:solidFill>
                <a:latin typeface="Arial" panose="020B0604020202020204" pitchFamily="34" charset="0"/>
              </a:rPr>
              <a:t>: </a:t>
            </a:r>
          </a:p>
        </p:txBody>
      </p:sp>
      <p:sp>
        <p:nvSpPr>
          <p:cNvPr id="16393" name="Slide Number Placeholder 1">
            <a:extLst>
              <a:ext uri="{FF2B5EF4-FFF2-40B4-BE49-F238E27FC236}">
                <a16:creationId xmlns:a16="http://schemas.microsoft.com/office/drawing/2014/main" id="{2A0C7406-B318-32D8-9403-1646C88EB0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343D57A-C9A3-416C-88E6-7B332B387E15}" type="slidenum">
              <a:rPr lang="en-US" altLang="nb-NO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nb-NO" sz="1400"/>
          </a:p>
        </p:txBody>
      </p:sp>
      <p:pic>
        <p:nvPicPr>
          <p:cNvPr id="16395" name="Picture 3">
            <a:extLst>
              <a:ext uri="{FF2B5EF4-FFF2-40B4-BE49-F238E27FC236}">
                <a16:creationId xmlns:a16="http://schemas.microsoft.com/office/drawing/2014/main" id="{180B6CAF-65CC-CAA3-C2AB-47E6D7552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4792663"/>
            <a:ext cx="529113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5">
            <a:extLst>
              <a:ext uri="{FF2B5EF4-FFF2-40B4-BE49-F238E27FC236}">
                <a16:creationId xmlns:a16="http://schemas.microsoft.com/office/drawing/2014/main" id="{CD656EEB-56AA-AEC9-0AF1-3A9D0F183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525" y="5526088"/>
            <a:ext cx="6096000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7">
            <a:extLst>
              <a:ext uri="{FF2B5EF4-FFF2-40B4-BE49-F238E27FC236}">
                <a16:creationId xmlns:a16="http://schemas.microsoft.com/office/drawing/2014/main" id="{F5DF6238-0519-AB9A-6498-5637C60A5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328" y="6018212"/>
            <a:ext cx="3392487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398" name="Straight Arrow Connector 9">
            <a:extLst>
              <a:ext uri="{FF2B5EF4-FFF2-40B4-BE49-F238E27FC236}">
                <a16:creationId xmlns:a16="http://schemas.microsoft.com/office/drawing/2014/main" id="{14781102-9D67-CCC7-312F-9DA7E6B68E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14600" y="6400800"/>
            <a:ext cx="457200" cy="0"/>
          </a:xfrm>
          <a:prstGeom prst="straightConnector1">
            <a:avLst/>
          </a:prstGeom>
          <a:noFill/>
          <a:ln w="50800" algn="ctr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3EB14F9-9E44-152B-16FA-2842190FD287}"/>
              </a:ext>
            </a:extLst>
          </p:cNvPr>
          <p:cNvSpPr/>
          <p:nvPr/>
        </p:nvSpPr>
        <p:spPr bwMode="auto">
          <a:xfrm>
            <a:off x="10439400" y="6019800"/>
            <a:ext cx="4572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DFB298-111E-4CAA-0095-E9CD524D01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91400" y="32426"/>
            <a:ext cx="4572000" cy="1852897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85117458-396C-52A6-75FD-358F73F2A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819765"/>
            <a:ext cx="5357659" cy="24913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nb-NO" sz="1200" kern="0" dirty="0">
                <a:highlight>
                  <a:srgbClr val="FFFF00"/>
                </a:highlight>
              </a:rPr>
              <a:t>Energy is a conserved quantity (no generation or loss).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nb-NO" sz="900" kern="0" dirty="0">
                <a:highlight>
                  <a:srgbClr val="FFFF00"/>
                </a:highlight>
              </a:rPr>
              <a:t>Heat of reaction is included in E with common reference state (usually elements)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nb-NO" sz="1800" kern="0" dirty="0">
              <a:highlight>
                <a:srgbClr val="FFFF00"/>
              </a:highlight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nb-NO" sz="2000" kern="0" dirty="0"/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nb-NO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7A006-5E12-FECC-68A9-35CCAB2CDA3B}"/>
              </a:ext>
            </a:extLst>
          </p:cNvPr>
          <p:cNvSpPr txBox="1"/>
          <p:nvPr/>
        </p:nvSpPr>
        <p:spPr>
          <a:xfrm>
            <a:off x="9336152" y="26872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>
                <a:solidFill>
                  <a:srgbClr val="FF0000"/>
                </a:solidFill>
              </a:rPr>
              <a:t>p [N/m</a:t>
            </a:r>
            <a:r>
              <a:rPr lang="nb-NO" sz="1400" baseline="30000" dirty="0">
                <a:solidFill>
                  <a:srgbClr val="FF0000"/>
                </a:solidFill>
              </a:rPr>
              <a:t>2</a:t>
            </a:r>
            <a:r>
              <a:rPr lang="nb-NO" sz="1400" dirty="0">
                <a:solidFill>
                  <a:srgbClr val="FF0000"/>
                </a:solidFill>
              </a:rPr>
              <a:t>]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439C60-0F90-A468-70D1-912B792C1181}"/>
              </a:ext>
            </a:extLst>
          </p:cNvPr>
          <p:cNvSpPr txBox="1"/>
          <p:nvPr/>
        </p:nvSpPr>
        <p:spPr>
          <a:xfrm>
            <a:off x="10591800" y="457200"/>
            <a:ext cx="955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 err="1">
                <a:solidFill>
                  <a:srgbClr val="FF0000"/>
                </a:solidFill>
              </a:rPr>
              <a:t>p</a:t>
            </a:r>
            <a:r>
              <a:rPr lang="nb-NO" sz="1400" baseline="-25000" dirty="0" err="1">
                <a:solidFill>
                  <a:srgbClr val="FF0000"/>
                </a:solidFill>
              </a:rPr>
              <a:t>ex</a:t>
            </a:r>
            <a:r>
              <a:rPr lang="nb-NO" sz="1400" dirty="0">
                <a:solidFill>
                  <a:srgbClr val="FF0000"/>
                </a:solidFill>
              </a:rPr>
              <a:t> [N/m</a:t>
            </a:r>
            <a:r>
              <a:rPr lang="nb-NO" sz="1400" baseline="30000" dirty="0">
                <a:solidFill>
                  <a:srgbClr val="FF0000"/>
                </a:solidFill>
              </a:rPr>
              <a:t>2</a:t>
            </a:r>
            <a:r>
              <a:rPr lang="nb-NO" sz="1400" dirty="0">
                <a:solidFill>
                  <a:srgbClr val="FF0000"/>
                </a:solidFill>
              </a:rPr>
              <a:t>]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indent Balance equations: ${d x_1\over dt} = f_1(x_1,x_2,u)$\\&#10;\indent Additional algebraic equations: $0 = f_2 (x_1, x_2, u)$ \\&#10;where\\&#10;\indent $u$ - independent variables (inputs, disturbances)\\&#10;\indent $x$ - states (internal model variables) - dependent variables\\&#10;\indent $y = g(x_1,x_2, u) $ - output variables (measurements)&#10;\end{document}&#10;"/>
  <p:tag name="FILENAME" val="TP_tmp"/>
  <p:tag name="FORMAT" val="png256"/>
  <p:tag name="RES" val="1200"/>
  <p:tag name="BLEND" val="0"/>
  <p:tag name="TRANSPARENT" val="0"/>
  <p:tag name="TBUG" val="0"/>
  <p:tag name="ALLOWFS" val="0"/>
  <p:tag name="ORIGWIDTH" val="268"/>
  <p:tag name="PICTUREFILESIZE" val="74447"/>
</p:tagLst>
</file>

<file path=ppt/theme/theme1.xml><?xml version="1.0" encoding="utf-8"?>
<a:theme xmlns:a="http://schemas.openxmlformats.org/drawingml/2006/main" name="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3300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FF33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2344</Words>
  <Application>Microsoft Office PowerPoint</Application>
  <PresentationFormat>Widescreen</PresentationFormat>
  <Paragraphs>311</Paragraphs>
  <Slides>34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52" baseType="lpstr">
      <vt:lpstr>cmsy10</vt:lpstr>
      <vt:lpstr>cmr5</vt:lpstr>
      <vt:lpstr>CMSY8</vt:lpstr>
      <vt:lpstr>cmmi10</vt:lpstr>
      <vt:lpstr>cmmi8</vt:lpstr>
      <vt:lpstr>cmsy5</vt:lpstr>
      <vt:lpstr>cmr7</vt:lpstr>
      <vt:lpstr>Arial</vt:lpstr>
      <vt:lpstr>cmsy10orig</vt:lpstr>
      <vt:lpstr>cmex10</vt:lpstr>
      <vt:lpstr>cmr10</vt:lpstr>
      <vt:lpstr>Symbol</vt:lpstr>
      <vt:lpstr>Times New Roman</vt:lpstr>
      <vt:lpstr>cmmi7</vt:lpstr>
      <vt:lpstr>lcmss8</vt:lpstr>
      <vt:lpstr>cmsy7</vt:lpstr>
      <vt:lpstr>Default Design</vt:lpstr>
      <vt:lpstr>Equation</vt:lpstr>
      <vt:lpstr>Modelling and linearization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Which control volume and which balance?</vt:lpstr>
      <vt:lpstr>Dot notation</vt:lpstr>
      <vt:lpstr>Dynamic modeling. Examples</vt:lpstr>
      <vt:lpstr>Example 2. Buffer tank on gas pipeline (Example 11.10)</vt:lpstr>
      <vt:lpstr>Summary: Dynamic modeling</vt:lpstr>
      <vt:lpstr>Linearization = Tangent approximation = Taylor series expansion</vt:lpstr>
      <vt:lpstr>Linearization (Linear model)</vt:lpstr>
      <vt:lpstr>Linearization of dynamic model. Proof of «How»</vt:lpstr>
      <vt:lpstr>This is how I do it</vt:lpstr>
      <vt:lpstr>Example 1: Outflow from tank (bath-tub with no plug)</vt:lpstr>
      <vt:lpstr>PowerPoint Presentation</vt:lpstr>
      <vt:lpstr>PowerPoint Presentation</vt:lpstr>
      <vt:lpstr>PowerPoint Presentation</vt:lpstr>
      <vt:lpstr>Summary linearization</vt:lpstr>
      <vt:lpstr>Linearize static model (for algebaic equations)</vt:lpstr>
      <vt:lpstr>Example 3 linearization: Flash</vt:lpstr>
      <vt:lpstr>Solution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Minimum realization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Preferred Customer</dc:creator>
  <cp:lastModifiedBy>Sigurd Skogestad</cp:lastModifiedBy>
  <cp:revision>249</cp:revision>
  <cp:lastPrinted>2017-08-30T07:01:53Z</cp:lastPrinted>
  <dcterms:created xsi:type="dcterms:W3CDTF">1998-12-14T16:21:42Z</dcterms:created>
  <dcterms:modified xsi:type="dcterms:W3CDTF">2024-09-09T11:54:14Z</dcterms:modified>
</cp:coreProperties>
</file>