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87" r:id="rId3"/>
    <p:sldId id="261" r:id="rId4"/>
    <p:sldId id="297" r:id="rId5"/>
    <p:sldId id="259" r:id="rId6"/>
    <p:sldId id="262" r:id="rId7"/>
    <p:sldId id="286" r:id="rId8"/>
    <p:sldId id="277" r:id="rId9"/>
    <p:sldId id="278" r:id="rId10"/>
    <p:sldId id="300" r:id="rId11"/>
    <p:sldId id="289" r:id="rId12"/>
    <p:sldId id="296" r:id="rId13"/>
    <p:sldId id="1648" r:id="rId14"/>
    <p:sldId id="283" r:id="rId15"/>
    <p:sldId id="350" r:id="rId16"/>
    <p:sldId id="351" r:id="rId17"/>
    <p:sldId id="285" r:id="rId18"/>
    <p:sldId id="263" r:id="rId19"/>
    <p:sldId id="265" r:id="rId20"/>
    <p:sldId id="266" r:id="rId21"/>
    <p:sldId id="269" r:id="rId22"/>
    <p:sldId id="270" r:id="rId23"/>
    <p:sldId id="267" r:id="rId24"/>
    <p:sldId id="268" r:id="rId25"/>
    <p:sldId id="272" r:id="rId26"/>
    <p:sldId id="273" r:id="rId27"/>
    <p:sldId id="279" r:id="rId28"/>
    <p:sldId id="293" r:id="rId29"/>
    <p:sldId id="294" r:id="rId30"/>
    <p:sldId id="281" r:id="rId31"/>
    <p:sldId id="1650" r:id="rId32"/>
    <p:sldId id="1649" r:id="rId33"/>
    <p:sldId id="288" r:id="rId34"/>
    <p:sldId id="299" r:id="rId35"/>
    <p:sldId id="298" r:id="rId36"/>
  </p:sldIdLst>
  <p:sldSz cx="12192000" cy="6858000"/>
  <p:notesSz cx="7315200" cy="9601200"/>
  <p:embeddedFontLst>
    <p:embeddedFont>
      <p:font typeface="Cambria Math" panose="02040503050406030204" pitchFamily="18" charset="0"/>
      <p:regular r:id="rId39"/>
    </p:embeddedFont>
    <p:embeddedFont>
      <p:font typeface="cmex10" panose="020B0604020202020204" charset="0"/>
      <p:regular r:id="rId40"/>
    </p:embeddedFont>
    <p:embeddedFont>
      <p:font typeface="cmmi10" panose="020B0604020202020204"/>
      <p:regular r:id="rId41"/>
    </p:embeddedFont>
    <p:embeddedFont>
      <p:font typeface="cmmi10" panose="020B0604020202020204"/>
      <p:regular r:id="rId41"/>
    </p:embeddedFont>
    <p:embeddedFont>
      <p:font typeface="cmmi5" panose="020B0604020202020204" charset="0"/>
      <p:regular r:id="rId42"/>
    </p:embeddedFont>
    <p:embeddedFont>
      <p:font typeface="cmmi7" panose="020B0604020202020204" charset="0"/>
      <p:regular r:id="rId43"/>
    </p:embeddedFont>
    <p:embeddedFont>
      <p:font typeface="cmr10" panose="020B0604020202020204" charset="0"/>
      <p:regular r:id="rId44"/>
    </p:embeddedFont>
    <p:embeddedFont>
      <p:font typeface="CMR5" panose="020B0604020202020204" charset="0"/>
      <p:regular r:id="rId45"/>
    </p:embeddedFont>
    <p:embeddedFont>
      <p:font typeface="cmr7" panose="020B0604020202020204" charset="0"/>
      <p:regular r:id="rId46"/>
    </p:embeddedFont>
    <p:embeddedFont>
      <p:font typeface="cmsy10" panose="020B0604020202020204" charset="0"/>
      <p:regular r:id="rId47"/>
    </p:embeddedFont>
    <p:embeddedFont>
      <p:font typeface="cmsy10orig" panose="020B0604020202020204" charset="0"/>
      <p:regular r:id="rId48"/>
    </p:embeddedFont>
    <p:embeddedFont>
      <p:font typeface="CMSY5" panose="020B0604020202020204" charset="0"/>
      <p:regular r:id="rId49"/>
    </p:embeddedFont>
    <p:embeddedFont>
      <p:font typeface="CMSY7" panose="020B0604020202020204" charset="0"/>
      <p:regular r:id="rId50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677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1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C324D-241B-48B9-B0DE-19F3CC997606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9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9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4D90A-0C29-4E49-8946-CC41F7900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24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CD121F3-2D78-40C0-AEB3-7E7F2EB63EB6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5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C39908-A091-40F5-BEDB-F6BE7F9F8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6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39908-A091-40F5-BEDB-F6BE7F9F8A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91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637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24977" indent="-278838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15349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61490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07630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5376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99910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4604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9218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C8307A-9719-494E-9263-65CA62C1E490}" type="slidenum">
              <a:rPr lang="nb-NO" smtClean="0"/>
              <a:pPr eaLnBrk="1" hangingPunct="1"/>
              <a:t>3</a:t>
            </a:fld>
            <a:endParaRPr lang="nb-NO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39908-A091-40F5-BEDB-F6BE7F9F8A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70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27C7FA-C4AF-473D-9D0F-DC60E791BF30}" type="slidenum">
              <a:rPr lang="nb-NO" altLang="nb-NO" smtClean="0"/>
              <a:pPr>
                <a:defRPr/>
              </a:pPr>
              <a:t>15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881280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39908-A091-40F5-BEDB-F6BE7F9F8A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2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637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24977" indent="-278838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15349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61490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07630" indent="-223070" defTabSz="966637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5376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99910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4604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9218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240986-A47E-47B6-84B7-20C88D4EDB3D}" type="slidenum">
              <a:rPr lang="nb-NO" smtClean="0"/>
              <a:pPr eaLnBrk="1" hangingPunct="1"/>
              <a:t>19</a:t>
            </a:fld>
            <a:endParaRPr lang="nb-NO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24977" indent="-278838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15349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56149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0763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45376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899910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34604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79218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fld id="{C1F4FC79-D04F-4280-9C46-AFBF9A59A2DA}" type="slidenum">
              <a:rPr lang="ar-SA" smtClean="0">
                <a:latin typeface="Times New Roman" pitchFamily="18" charset="0"/>
              </a:rPr>
              <a:pPr/>
              <a:t>21</a:t>
            </a:fld>
            <a:endParaRPr lang="nb-NO">
              <a:latin typeface="Times New Roman" pitchFamily="18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24977" indent="-278838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15349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56149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0763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45376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899910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34604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79218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fld id="{A284EBBC-2DA8-4EB2-81F8-D291030C8587}" type="slidenum">
              <a:rPr lang="ar-SA" smtClean="0">
                <a:latin typeface="Times New Roman" pitchFamily="18" charset="0"/>
              </a:rPr>
              <a:pPr/>
              <a:t>22</a:t>
            </a:fld>
            <a:endParaRPr lang="nb-NO">
              <a:latin typeface="Times New Roman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24977" indent="-278838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15349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56149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07630" indent="-223070" defTabSz="966637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45376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899910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34604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792189" indent="-223070" defTabSz="9666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fld id="{B4A7F79E-C62C-49CC-92FC-1301CF4DEEDE}" type="slidenum">
              <a:rPr lang="ar-SA" smtClean="0">
                <a:latin typeface="Times New Roman" pitchFamily="18" charset="0"/>
              </a:rPr>
              <a:pPr/>
              <a:t>24</a:t>
            </a:fld>
            <a:endParaRPr lang="nb-NO">
              <a:latin typeface="Times New Roman" pitchFamily="18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48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1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360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27051" y="433388"/>
            <a:ext cx="11247967" cy="5726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4C980-2CD4-4E54-9ABC-A8934C68B07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67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57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65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5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0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4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36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49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53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C4ACA-7CDA-4A7D-80A8-F4180973EA9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215E1-915F-4980-90C5-5EAB16643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olk.ntnu.no/skoge/publications/2018/grimholt-forget-sp-pid2018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0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tags" Target="../tags/tag10.xml"/><Relationship Id="rId7" Type="http://schemas.openxmlformats.org/officeDocument/2006/relationships/image" Target="../media/image5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1367578823000676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PID control.</a:t>
            </a:r>
            <a:br>
              <a:rPr lang="en-US" dirty="0"/>
            </a:br>
            <a:r>
              <a:rPr lang="en-US" dirty="0"/>
              <a:t>Practical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Smith Predictor (NOT PID…)</a:t>
            </a:r>
          </a:p>
          <a:p>
            <a:r>
              <a:rPr lang="en-US" dirty="0"/>
              <a:t>PID Controller forms</a:t>
            </a:r>
          </a:p>
          <a:p>
            <a:r>
              <a:rPr lang="en-US" dirty="0"/>
              <a:t>Ziegler-Nichols tuning</a:t>
            </a:r>
          </a:p>
          <a:p>
            <a:r>
              <a:rPr lang="en-US" dirty="0"/>
              <a:t>Windup</a:t>
            </a:r>
          </a:p>
          <a:p>
            <a:r>
              <a:rPr lang="en-US" dirty="0"/>
              <a:t>Digital implementation</a:t>
            </a: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152400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/>
              <a:t>TexPoint fonts used in EMF. </a:t>
            </a:r>
          </a:p>
          <a:p>
            <a:r>
              <a:rPr lang="en-US"/>
              <a:t>Read the TexPoint manual before you delete this box.: </a:t>
            </a:r>
            <a:r>
              <a:rPr lang="en-US">
                <a:latin typeface="CMMI7"/>
              </a:rPr>
              <a:t>A</a:t>
            </a:r>
            <a:r>
              <a:rPr lang="en-US">
                <a:latin typeface="CMMI5"/>
              </a:rPr>
              <a:t>A</a:t>
            </a:r>
            <a:r>
              <a:rPr lang="en-US">
                <a:latin typeface="CMR7"/>
              </a:rPr>
              <a:t>A</a:t>
            </a:r>
            <a:r>
              <a:rPr lang="en-US">
                <a:latin typeface="CMR10"/>
              </a:rPr>
              <a:t>A</a:t>
            </a:r>
            <a:r>
              <a:rPr lang="en-US">
                <a:latin typeface="CMMI10"/>
              </a:rPr>
              <a:t>A</a:t>
            </a:r>
            <a:r>
              <a:rPr lang="en-US">
                <a:latin typeface="CMSY10ORIG"/>
              </a:rPr>
              <a:t>A</a:t>
            </a:r>
            <a:r>
              <a:rPr lang="en-US">
                <a:latin typeface="CMEX10"/>
              </a:rPr>
              <a:t>A</a:t>
            </a:r>
            <a:r>
              <a:rPr lang="en-US">
                <a:latin typeface="CMSY5"/>
              </a:rPr>
              <a:t>A</a:t>
            </a:r>
            <a:r>
              <a:rPr lang="en-US">
                <a:latin typeface="CMSY7"/>
              </a:rPr>
              <a:t>A</a:t>
            </a:r>
            <a:r>
              <a:rPr lang="en-US">
                <a:latin typeface="CMR5"/>
              </a:rPr>
              <a:t>A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CE7B99-D1ED-022B-88E6-F4634E97F927}"/>
              </a:ext>
            </a:extLst>
          </p:cNvPr>
          <p:cNvSpPr txBox="1"/>
          <p:nvPr/>
        </p:nvSpPr>
        <p:spPr>
          <a:xfrm>
            <a:off x="695400" y="6453336"/>
            <a:ext cx="1608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Write </a:t>
            </a:r>
            <a:r>
              <a:rPr lang="nb-NO" dirty="0" err="1">
                <a:highlight>
                  <a:srgbClr val="FFFF00"/>
                </a:highlight>
              </a:rPr>
              <a:t>on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board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37135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41306-7A23-64EF-0D3A-A71793B41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>
            <a:normAutofit fontScale="90000"/>
          </a:bodyPr>
          <a:lstStyle/>
          <a:p>
            <a:r>
              <a:rPr lang="nb-NO" dirty="0"/>
              <a:t>Anti-</a:t>
            </a:r>
            <a:r>
              <a:rPr lang="nb-NO" dirty="0" err="1"/>
              <a:t>windup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tracking</a:t>
            </a:r>
            <a:r>
              <a:rPr lang="nb-NO" dirty="0"/>
              <a:t> (</a:t>
            </a:r>
            <a:r>
              <a:rPr lang="nb-NO" dirty="0" err="1"/>
              <a:t>approach</a:t>
            </a:r>
            <a:r>
              <a:rPr lang="nb-NO" dirty="0"/>
              <a:t>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9A28B2-73DE-926F-97B0-580A60DFE2FE}"/>
                  </a:ext>
                </a:extLst>
              </p:cNvPr>
              <p:cNvSpPr txBox="1"/>
              <p:nvPr/>
            </p:nvSpPr>
            <p:spPr>
              <a:xfrm>
                <a:off x="1703512" y="3472458"/>
                <a:ext cx="4032448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100" dirty="0"/>
                  <a:t>The </a:t>
                </a:r>
                <a:r>
                  <a:rPr lang="nb-NO" sz="1100" dirty="0" err="1"/>
                  <a:t>idea</a:t>
                </a:r>
                <a:r>
                  <a:rPr lang="nb-NO" sz="1100" dirty="0"/>
                  <a:t> is to «back-</a:t>
                </a:r>
                <a:r>
                  <a:rPr lang="nb-NO" sz="1100" dirty="0" err="1"/>
                  <a:t>calculate</a:t>
                </a:r>
                <a:r>
                  <a:rPr lang="nb-NO" sz="1100" dirty="0"/>
                  <a:t>» a </a:t>
                </a:r>
                <a:r>
                  <a:rPr lang="nb-NO" sz="1100" dirty="0" err="1"/>
                  <a:t>correction</a:t>
                </a:r>
                <a:r>
                  <a:rPr lang="nb-NO" sz="1100" dirty="0"/>
                  <a:t> so </a:t>
                </a:r>
                <a:r>
                  <a:rPr lang="nb-NO" sz="1100" dirty="0" err="1"/>
                  <a:t>that</a:t>
                </a:r>
                <a:r>
                  <a:rPr lang="nb-NO" sz="1100" dirty="0"/>
                  <a:t> u’ </a:t>
                </a:r>
                <a:r>
                  <a:rPr lang="nb-NO" sz="1100" dirty="0" err="1"/>
                  <a:t>tracks</a:t>
                </a:r>
                <a:r>
                  <a:rPr lang="nb-NO" sz="1100" dirty="0"/>
                  <a:t> u. </a:t>
                </a:r>
                <a:r>
                  <a:rPr lang="nb-NO" sz="1100" dirty="0" err="1"/>
                  <a:t>That</a:t>
                </a:r>
                <a:r>
                  <a:rPr lang="nb-NO" sz="1100" dirty="0"/>
                  <a:t> is, </a:t>
                </a:r>
                <a:r>
                  <a:rPr lang="nb-NO" sz="1100" dirty="0" err="1"/>
                  <a:t>we</a:t>
                </a:r>
                <a:r>
                  <a:rPr lang="nb-NO" sz="1100" dirty="0"/>
                  <a:t> </a:t>
                </a:r>
                <a:r>
                  <a:rPr lang="nb-NO" sz="1100" dirty="0" err="1"/>
                  <a:t>want</a:t>
                </a:r>
                <a:r>
                  <a:rPr lang="nb-NO" sz="1100" dirty="0"/>
                  <a:t> to </a:t>
                </a:r>
                <a:r>
                  <a:rPr lang="nb-NO" sz="1100" dirty="0" err="1"/>
                  <a:t>avoid</a:t>
                </a:r>
                <a:r>
                  <a:rPr lang="nb-NO" sz="1100" dirty="0"/>
                  <a:t> «</a:t>
                </a:r>
                <a:r>
                  <a:rPr lang="nb-NO" sz="1100" dirty="0" err="1"/>
                  <a:t>wind</a:t>
                </a:r>
                <a:r>
                  <a:rPr lang="nb-NO" sz="1100" dirty="0"/>
                  <a:t>-up» of  </a:t>
                </a:r>
                <a:r>
                  <a:rPr lang="nb-NO" sz="1100" dirty="0" err="1"/>
                  <a:t>the</a:t>
                </a:r>
                <a:r>
                  <a:rPr lang="nb-NO" sz="1100" dirty="0"/>
                  <a:t> </a:t>
                </a:r>
                <a:r>
                  <a:rPr lang="nb-NO" sz="1100" dirty="0" err="1"/>
                  <a:t>error</a:t>
                </a:r>
                <a:endParaRPr lang="nb-NO" sz="1100" dirty="0"/>
              </a:p>
              <a:p>
                <a:r>
                  <a:rPr lang="nb-NO" sz="1100" dirty="0"/>
                  <a:t>     </a:t>
                </a:r>
                <a:r>
                  <a:rPr lang="nb-NO" sz="1100" dirty="0" err="1"/>
                  <a:t>e</a:t>
                </a:r>
                <a:r>
                  <a:rPr lang="nb-NO" sz="1100" baseline="-25000" dirty="0" err="1"/>
                  <a:t>T</a:t>
                </a:r>
                <a:r>
                  <a:rPr lang="nb-NO" sz="1100" baseline="-25000" dirty="0"/>
                  <a:t> </a:t>
                </a:r>
                <a:r>
                  <a:rPr lang="nb-NO" sz="1100" dirty="0"/>
                  <a:t>=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1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11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nb-NO" sz="1100" dirty="0"/>
                  <a:t> – u</a:t>
                </a:r>
              </a:p>
              <a:p>
                <a:r>
                  <a:rPr lang="nb-NO" sz="1100" dirty="0" err="1"/>
                  <a:t>where</a:t>
                </a:r>
                <a:r>
                  <a:rPr lang="nb-NO" sz="1100" dirty="0"/>
                  <a:t> </a:t>
                </a:r>
              </a:p>
              <a:p>
                <a:r>
                  <a:rPr lang="nb-NO" sz="1100" dirty="0"/>
                  <a:t>     u = </a:t>
                </a:r>
                <a:r>
                  <a:rPr lang="nb-NO" sz="1100" dirty="0" err="1"/>
                  <a:t>desired</a:t>
                </a:r>
                <a:r>
                  <a:rPr lang="nb-NO" sz="1100" dirty="0"/>
                  <a:t> input = output from </a:t>
                </a:r>
                <a:r>
                  <a:rPr lang="nb-NO" sz="1100" dirty="0" err="1"/>
                  <a:t>the</a:t>
                </a:r>
                <a:r>
                  <a:rPr lang="nb-NO" sz="1100" dirty="0"/>
                  <a:t> controller</a:t>
                </a:r>
              </a:p>
              <a:p>
                <a:r>
                  <a:rPr lang="nb-NO" sz="1100" dirty="0"/>
                  <a:t>    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1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11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nb-NO" sz="1100" dirty="0"/>
                  <a:t> = m = </a:t>
                </a:r>
                <a:r>
                  <a:rPr lang="nb-NO" sz="1100" dirty="0" err="1"/>
                  <a:t>actual</a:t>
                </a:r>
                <a:r>
                  <a:rPr lang="nb-NO" sz="1100" dirty="0"/>
                  <a:t> input. </a:t>
                </a:r>
              </a:p>
              <a:p>
                <a:endParaRPr lang="nb-NO" sz="1100" dirty="0"/>
              </a:p>
              <a:p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1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11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nb-NO" sz="1100" dirty="0"/>
                  <a:t> </a:t>
                </a:r>
                <a:r>
                  <a:rPr lang="nb-NO" sz="1100" dirty="0" err="1"/>
                  <a:t>could</a:t>
                </a:r>
                <a:r>
                  <a:rPr lang="nb-NO" sz="1100" dirty="0"/>
                  <a:t> be different from u for </a:t>
                </a:r>
                <a:r>
                  <a:rPr lang="nb-NO" sz="1100" dirty="0" err="1"/>
                  <a:t>many</a:t>
                </a:r>
                <a:r>
                  <a:rPr lang="nb-NO" sz="1100" dirty="0"/>
                  <a:t> </a:t>
                </a:r>
                <a:r>
                  <a:rPr lang="nb-NO" sz="1100" dirty="0" err="1"/>
                  <a:t>reasons</a:t>
                </a:r>
                <a:r>
                  <a:rPr lang="nb-NO" sz="1100" dirty="0"/>
                  <a:t>:</a:t>
                </a:r>
              </a:p>
              <a:p>
                <a:pPr marL="285750" indent="-285750">
                  <a:buFont typeface="+mj-lt"/>
                  <a:buAutoNum type="arabicPeriod"/>
                </a:pPr>
                <a:r>
                  <a:rPr lang="nb-NO" sz="1100" dirty="0" err="1"/>
                  <a:t>Saturation</a:t>
                </a:r>
                <a:r>
                  <a:rPr lang="nb-NO" sz="1100" dirty="0"/>
                  <a:t> (u is </a:t>
                </a:r>
                <a:r>
                  <a:rPr lang="nb-NO" sz="1100" dirty="0" err="1"/>
                  <a:t>valve</a:t>
                </a:r>
                <a:r>
                  <a:rPr lang="nb-NO" sz="1100" dirty="0"/>
                  <a:t> </a:t>
                </a:r>
                <a:r>
                  <a:rPr lang="nb-NO" sz="1100" dirty="0" err="1"/>
                  <a:t>position</a:t>
                </a:r>
                <a:r>
                  <a:rPr lang="nb-NO" sz="1100" dirty="0"/>
                  <a:t>, as </a:t>
                </a:r>
                <a:r>
                  <a:rPr lang="nb-NO" sz="1100" dirty="0" err="1"/>
                  <a:t>shown</a:t>
                </a:r>
                <a:r>
                  <a:rPr lang="nb-NO" sz="1100" dirty="0"/>
                  <a:t> in Fig. 3)</a:t>
                </a:r>
              </a:p>
              <a:p>
                <a:pPr marL="285750" indent="-285750">
                  <a:buFont typeface="+mj-lt"/>
                  <a:buAutoNum type="arabicPeriod"/>
                </a:pPr>
                <a:r>
                  <a:rPr lang="nb-NO" sz="1100" dirty="0" err="1"/>
                  <a:t>Selector</a:t>
                </a:r>
                <a:r>
                  <a:rPr lang="nb-NO" sz="1100" dirty="0"/>
                  <a:t> (so </a:t>
                </a:r>
                <a:r>
                  <a:rPr lang="nb-NO" sz="1100" dirty="0" err="1"/>
                  <a:t>another</a:t>
                </a:r>
                <a:r>
                  <a:rPr lang="nb-NO" sz="1100" dirty="0"/>
                  <a:t> controller </a:t>
                </a:r>
                <a:r>
                  <a:rPr lang="nb-NO" sz="1100" dirty="0" err="1"/>
                  <a:t>determines</a:t>
                </a:r>
                <a:r>
                  <a:rPr lang="nb-NO" sz="1100" dirty="0"/>
                  <a:t> u)</a:t>
                </a:r>
              </a:p>
              <a:p>
                <a:pPr marL="285750" indent="-285750">
                  <a:buFont typeface="+mj-lt"/>
                  <a:buAutoNum type="arabicPeriod"/>
                </a:pPr>
                <a:r>
                  <a:rPr lang="nb-NO" sz="1100" dirty="0" err="1"/>
                  <a:t>Cascade</a:t>
                </a:r>
                <a:r>
                  <a:rPr lang="nb-NO" sz="1100" dirty="0"/>
                  <a:t> control (e.g., </a:t>
                </a:r>
                <a:r>
                  <a:rPr lang="nb-NO" sz="1100" dirty="0" err="1"/>
                  <a:t>caused</a:t>
                </a:r>
                <a:r>
                  <a:rPr lang="nb-NO" sz="1100" dirty="0"/>
                  <a:t> by </a:t>
                </a:r>
                <a:r>
                  <a:rPr lang="nb-NO" sz="1100" dirty="0" err="1"/>
                  <a:t>saturation</a:t>
                </a:r>
                <a:r>
                  <a:rPr lang="nb-NO" sz="1100" dirty="0"/>
                  <a:t> in </a:t>
                </a:r>
                <a:r>
                  <a:rPr lang="nb-NO" sz="1100" dirty="0" err="1"/>
                  <a:t>the</a:t>
                </a:r>
                <a:r>
                  <a:rPr lang="nb-NO" sz="1100" dirty="0"/>
                  <a:t> </a:t>
                </a:r>
                <a:r>
                  <a:rPr lang="nb-NO" sz="1100" dirty="0" err="1"/>
                  <a:t>inner</a:t>
                </a:r>
                <a:r>
                  <a:rPr lang="nb-NO" sz="1100" dirty="0"/>
                  <a:t> loop)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nb-NO" sz="1100" dirty="0"/>
                  <a:t>In </a:t>
                </a:r>
                <a:r>
                  <a:rPr lang="nb-NO" sz="1100" dirty="0" err="1"/>
                  <a:t>this</a:t>
                </a:r>
                <a:r>
                  <a:rPr lang="nb-NO" sz="1100" dirty="0"/>
                  <a:t> case u=y</a:t>
                </a:r>
                <a:r>
                  <a:rPr lang="nb-NO" sz="1100" baseline="-25000" dirty="0"/>
                  <a:t>2s</a:t>
                </a:r>
                <a:r>
                  <a:rPr lang="nb-NO" sz="1100" dirty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1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11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nb-NO" sz="1100" dirty="0"/>
                  <a:t> =y</a:t>
                </a:r>
                <a:r>
                  <a:rPr lang="nb-NO" sz="1100" baseline="-25000" dirty="0"/>
                  <a:t>2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9A28B2-73DE-926F-97B0-580A60DFE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472458"/>
                <a:ext cx="4032448" cy="2123658"/>
              </a:xfrm>
              <a:prstGeom prst="rect">
                <a:avLst/>
              </a:prstGeom>
              <a:blipFill>
                <a:blip r:embed="rId3"/>
                <a:stretch>
                  <a:fillRect t="-287" b="-11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C92E4F-2ECD-FEC7-CBE8-80707445FD3C}"/>
                  </a:ext>
                </a:extLst>
              </p:cNvPr>
              <p:cNvSpPr txBox="1"/>
              <p:nvPr/>
            </p:nvSpPr>
            <p:spPr>
              <a:xfrm>
                <a:off x="6744072" y="3472458"/>
                <a:ext cx="5256584" cy="2975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200" b="1" dirty="0"/>
                  <a:t>Choice of </a:t>
                </a:r>
                <a:r>
                  <a:rPr lang="nb-NO" sz="1200" b="1" dirty="0" err="1"/>
                  <a:t>tracking</a:t>
                </a:r>
                <a:r>
                  <a:rPr lang="nb-NO" sz="1200" b="1" dirty="0"/>
                  <a:t> time: A </a:t>
                </a:r>
                <a:r>
                  <a:rPr lang="nb-NO" sz="1200" b="1" dirty="0" err="1"/>
                  <a:t>common</a:t>
                </a:r>
                <a:r>
                  <a:rPr lang="nb-NO" sz="1200" b="1" dirty="0"/>
                  <a:t> </a:t>
                </a:r>
                <a:r>
                  <a:rPr lang="nb-NO" sz="1200" b="1" dirty="0" err="1"/>
                  <a:t>choice</a:t>
                </a:r>
                <a:r>
                  <a:rPr lang="nb-NO" sz="1200" b="1" dirty="0"/>
                  <a:t> is </a:t>
                </a:r>
                <a:r>
                  <a:rPr lang="el-GR" sz="1200" b="1" dirty="0"/>
                  <a:t>τ</a:t>
                </a:r>
                <a:r>
                  <a:rPr lang="nb-NO" sz="1200" b="1" baseline="-25000" dirty="0"/>
                  <a:t>T</a:t>
                </a:r>
                <a:r>
                  <a:rPr lang="nb-NO" sz="1200" b="1" dirty="0"/>
                  <a:t>=</a:t>
                </a:r>
                <a:r>
                  <a:rPr lang="el-GR" sz="1200" b="1" dirty="0"/>
                  <a:t>τ</a:t>
                </a:r>
                <a:r>
                  <a:rPr lang="nb-NO" sz="1200" b="1" baseline="-25000" dirty="0"/>
                  <a:t>I</a:t>
                </a:r>
                <a:r>
                  <a:rPr lang="nb-NO" sz="1200" b="1" dirty="0"/>
                  <a:t> (= integral time) or </a:t>
                </a:r>
                <a:r>
                  <a:rPr lang="nb-NO" sz="1200" b="1" dirty="0" err="1"/>
                  <a:t>equivalently</a:t>
                </a:r>
                <a:r>
                  <a:rPr lang="nb-NO" sz="1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1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200" b="1" i="1" smtClean="0">
                            <a:latin typeface="Cambria Math" panose="02040503050406030204" pitchFamily="18" charset="0"/>
                          </a:rPr>
                          <m:t>𝑲</m:t>
                        </m:r>
                      </m:e>
                      <m:sub>
                        <m:r>
                          <a:rPr lang="nb-NO" sz="1200" b="1" i="1" smtClean="0">
                            <a:latin typeface="Cambria Math" panose="02040503050406030204" pitchFamily="18" charset="0"/>
                          </a:rPr>
                          <m:t>𝑻</m:t>
                        </m:r>
                      </m:sub>
                    </m:sSub>
                    <m:r>
                      <a:rPr lang="nb-NO" sz="1200" b="1" i="1" smtClean="0">
                        <a:latin typeface="Cambria Math" panose="02040503050406030204" pitchFamily="18" charset="0"/>
                      </a:rPr>
                      <m:t>≡</m:t>
                    </m:r>
                    <m:f>
                      <m:fPr>
                        <m:ctrlPr>
                          <a:rPr lang="nb-NO" sz="12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  <m:t>𝝉</m:t>
                            </m:r>
                          </m:e>
                          <m:sub>
                            <m: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  <m:t>𝑰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  <m:t>𝝉</m:t>
                            </m:r>
                          </m:e>
                          <m:sub>
                            <m:r>
                              <a:rPr lang="nb-NO" sz="1200" b="1" i="1" smtClean="0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b>
                        </m:sSub>
                      </m:den>
                    </m:f>
                    <m:r>
                      <a:rPr lang="nb-NO" sz="12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sz="1200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nb-NO" sz="1200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b-NO" sz="1200" b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900" dirty="0"/>
                  <a:t>Note: for </a:t>
                </a:r>
                <a:r>
                  <a:rPr lang="nb-NO" sz="900" dirty="0" err="1"/>
                  <a:t>with</a:t>
                </a:r>
                <a:r>
                  <a:rPr lang="nb-NO" sz="900" dirty="0"/>
                  <a:t> </a:t>
                </a:r>
                <a:r>
                  <a:rPr lang="nb-NO" sz="900" b="1" dirty="0"/>
                  <a:t> </a:t>
                </a:r>
                <a:r>
                  <a:rPr lang="el-GR" sz="900" b="1" dirty="0"/>
                  <a:t>τ</a:t>
                </a:r>
                <a:r>
                  <a:rPr lang="nb-NO" sz="900" b="1" baseline="-25000" dirty="0"/>
                  <a:t>T</a:t>
                </a:r>
                <a:r>
                  <a:rPr lang="nb-NO" sz="900" b="1" dirty="0"/>
                  <a:t>=</a:t>
                </a:r>
                <a:r>
                  <a:rPr lang="el-GR" sz="900" b="1" dirty="0"/>
                  <a:t>τ</a:t>
                </a:r>
                <a:r>
                  <a:rPr lang="nb-NO" sz="900" dirty="0"/>
                  <a:t>, a simple positive feedback </a:t>
                </a:r>
                <a:r>
                  <a:rPr lang="nb-NO" sz="900" dirty="0" err="1"/>
                  <a:t>implementation</a:t>
                </a:r>
                <a:r>
                  <a:rPr lang="nb-NO" sz="900" dirty="0"/>
                  <a:t>  of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I-action («</a:t>
                </a:r>
                <a:r>
                  <a:rPr lang="nb-NO" sz="900" dirty="0" err="1"/>
                  <a:t>external</a:t>
                </a:r>
                <a:r>
                  <a:rPr lang="nb-NO" sz="900" dirty="0"/>
                  <a:t> reset») </a:t>
                </a:r>
                <a:r>
                  <a:rPr lang="nb-NO" sz="900" dirty="0" err="1"/>
                  <a:t>can</a:t>
                </a:r>
                <a:r>
                  <a:rPr lang="nb-NO" sz="900" dirty="0"/>
                  <a:t> be used (</a:t>
                </a:r>
                <a:r>
                  <a:rPr lang="nb-NO" sz="900" dirty="0" err="1">
                    <a:solidFill>
                      <a:srgbClr val="FF0000"/>
                    </a:solidFill>
                  </a:rPr>
                  <a:t>see</a:t>
                </a:r>
                <a:r>
                  <a:rPr lang="nb-NO" sz="900" dirty="0">
                    <a:solidFill>
                      <a:srgbClr val="FF0000"/>
                    </a:solidFill>
                  </a:rPr>
                  <a:t> </a:t>
                </a:r>
                <a:r>
                  <a:rPr lang="nb-NO" sz="900" dirty="0" err="1">
                    <a:solidFill>
                      <a:srgbClr val="FF0000"/>
                    </a:solidFill>
                  </a:rPr>
                  <a:t>Exercise</a:t>
                </a:r>
                <a:r>
                  <a:rPr lang="nb-NO" sz="900" dirty="0">
                    <a:solidFill>
                      <a:srgbClr val="FF0000"/>
                    </a:solidFill>
                  </a:rPr>
                  <a:t> 11</a:t>
                </a:r>
                <a:r>
                  <a:rPr lang="nb-NO" sz="900" dirty="0"/>
                  <a:t>). This </a:t>
                </a:r>
                <a:r>
                  <a:rPr lang="nb-NO" sz="900" dirty="0" err="1"/>
                  <a:t>implementation</a:t>
                </a:r>
                <a:r>
                  <a:rPr lang="nb-NO" sz="900" dirty="0"/>
                  <a:t> is </a:t>
                </a:r>
                <a:r>
                  <a:rPr lang="nb-NO" sz="900" dirty="0" err="1"/>
                  <a:t>very</a:t>
                </a:r>
                <a:r>
                  <a:rPr lang="nb-NO" sz="900" dirty="0"/>
                  <a:t> </a:t>
                </a:r>
                <a:r>
                  <a:rPr lang="nb-NO" sz="900" dirty="0" err="1"/>
                  <a:t>common</a:t>
                </a:r>
                <a:r>
                  <a:rPr lang="nb-NO" sz="900" dirty="0"/>
                  <a:t> in </a:t>
                </a:r>
                <a:r>
                  <a:rPr lang="nb-NO" sz="900" dirty="0" err="1"/>
                  <a:t>commercial</a:t>
                </a:r>
                <a:r>
                  <a:rPr lang="nb-NO" sz="900" dirty="0"/>
                  <a:t> systems (ABB, etc.).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900" dirty="0" err="1"/>
                  <a:t>However</a:t>
                </a:r>
                <a:r>
                  <a:rPr lang="nb-NO" sz="900" dirty="0"/>
                  <a:t>,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above</a:t>
                </a:r>
                <a:r>
                  <a:rPr lang="nb-NO" sz="900" dirty="0"/>
                  <a:t> </a:t>
                </a:r>
                <a:r>
                  <a:rPr lang="nb-NO" sz="900" dirty="0" err="1"/>
                  <a:t>implementation</a:t>
                </a:r>
                <a:r>
                  <a:rPr lang="nb-NO" sz="900" dirty="0"/>
                  <a:t> is </a:t>
                </a:r>
                <a:r>
                  <a:rPr lang="nb-NO" sz="900" dirty="0" err="1"/>
                  <a:t>recommended</a:t>
                </a:r>
                <a:r>
                  <a:rPr lang="nb-NO" sz="900" dirty="0"/>
                  <a:t> </a:t>
                </a:r>
                <a:r>
                  <a:rPr lang="nb-NO" sz="900" dirty="0" err="1"/>
                  <a:t>because</a:t>
                </a:r>
                <a:r>
                  <a:rPr lang="nb-NO" sz="900" dirty="0"/>
                  <a:t> it </a:t>
                </a:r>
                <a:r>
                  <a:rPr lang="nb-NO" sz="900" dirty="0" err="1"/>
                  <a:t>gives</a:t>
                </a:r>
                <a:r>
                  <a:rPr lang="nb-NO" sz="900" dirty="0"/>
                  <a:t> an </a:t>
                </a:r>
                <a:r>
                  <a:rPr lang="nb-NO" sz="900" dirty="0" err="1"/>
                  <a:t>extra</a:t>
                </a:r>
                <a:r>
                  <a:rPr lang="nb-NO" sz="900" dirty="0"/>
                  <a:t> tuning </a:t>
                </a:r>
                <a:r>
                  <a:rPr lang="nb-NO" sz="900" dirty="0" err="1"/>
                  <a:t>pararmeter</a:t>
                </a:r>
                <a:r>
                  <a:rPr lang="nb-NO" sz="900" dirty="0"/>
                  <a:t>. Note </a:t>
                </a:r>
                <a:r>
                  <a:rPr lang="nb-NO" sz="900" dirty="0" err="1"/>
                  <a:t>that</a:t>
                </a:r>
                <a:r>
                  <a:rPr lang="nb-NO" sz="900" dirty="0"/>
                  <a:t>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best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tracking</a:t>
                </a:r>
                <a:r>
                  <a:rPr lang="nb-NO" sz="900" dirty="0"/>
                  <a:t> time </a:t>
                </a:r>
                <a:r>
                  <a:rPr lang="nb-NO" sz="900" dirty="0" err="1"/>
                  <a:t>may</a:t>
                </a:r>
                <a:r>
                  <a:rPr lang="nb-NO" sz="900" dirty="0"/>
                  <a:t>  </a:t>
                </a:r>
                <a:r>
                  <a:rPr lang="nb-NO" sz="900" dirty="0" err="1"/>
                  <a:t>differ</a:t>
                </a:r>
                <a:r>
                  <a:rPr lang="nb-NO" sz="900" dirty="0"/>
                  <a:t> for </a:t>
                </a:r>
                <a:r>
                  <a:rPr lang="nb-NO" sz="900" dirty="0" err="1"/>
                  <a:t>each</a:t>
                </a:r>
                <a:r>
                  <a:rPr lang="nb-NO" sz="900" dirty="0"/>
                  <a:t> of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three</a:t>
                </a:r>
                <a:r>
                  <a:rPr lang="nb-NO" sz="900" dirty="0"/>
                  <a:t> cases (</a:t>
                </a:r>
                <a:r>
                  <a:rPr lang="nb-NO" sz="900" dirty="0" err="1"/>
                  <a:t>saturation</a:t>
                </a:r>
                <a:r>
                  <a:rPr lang="nb-NO" sz="900" dirty="0"/>
                  <a:t>, </a:t>
                </a:r>
                <a:r>
                  <a:rPr lang="nb-NO" sz="900" dirty="0" err="1"/>
                  <a:t>selector</a:t>
                </a:r>
                <a:r>
                  <a:rPr lang="nb-NO" sz="900" dirty="0"/>
                  <a:t>, </a:t>
                </a:r>
                <a:r>
                  <a:rPr lang="nb-NO" sz="900" dirty="0" err="1"/>
                  <a:t>cascade</a:t>
                </a:r>
                <a:r>
                  <a:rPr lang="nb-NO" sz="900" dirty="0"/>
                  <a:t> control)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900" dirty="0"/>
                  <a:t>How </a:t>
                </a:r>
                <a:r>
                  <a:rPr lang="nb-NO" sz="900" dirty="0" err="1"/>
                  <a:t>does</a:t>
                </a:r>
                <a:r>
                  <a:rPr lang="nb-NO" sz="900" dirty="0"/>
                  <a:t> it </a:t>
                </a:r>
                <a:r>
                  <a:rPr lang="nb-NO" sz="900" dirty="0" err="1"/>
                  <a:t>work</a:t>
                </a:r>
                <a:r>
                  <a:rPr lang="nb-NO" sz="900" dirty="0"/>
                  <a:t>? At steady-</a:t>
                </a:r>
                <a:r>
                  <a:rPr lang="nb-NO" sz="900" dirty="0" err="1"/>
                  <a:t>state</a:t>
                </a:r>
                <a:r>
                  <a:rPr lang="nb-NO" sz="900" dirty="0"/>
                  <a:t>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input to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intergrator</a:t>
                </a:r>
                <a:r>
                  <a:rPr lang="nb-NO" sz="900" dirty="0"/>
                  <a:t> is zero, and </a:t>
                </a:r>
                <a:r>
                  <a:rPr lang="nb-NO" sz="900" dirty="0" err="1"/>
                  <a:t>we</a:t>
                </a:r>
                <a:r>
                  <a:rPr lang="nb-NO" sz="900" dirty="0"/>
                  <a:t> have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nb-NO" sz="900" dirty="0"/>
                  <a:t>     (</a:t>
                </a:r>
                <a:r>
                  <a:rPr lang="nb-NO" sz="900" dirty="0" err="1"/>
                  <a:t>Kc</a:t>
                </a:r>
                <a:r>
                  <a:rPr lang="nb-NO" sz="900" dirty="0"/>
                  <a:t>/</a:t>
                </a:r>
                <a:r>
                  <a:rPr lang="nb-NO" sz="900" dirty="0" err="1"/>
                  <a:t>tauI</a:t>
                </a:r>
                <a:r>
                  <a:rPr lang="nb-NO" sz="900" dirty="0"/>
                  <a:t>) e + (1/</a:t>
                </a:r>
                <a:r>
                  <a:rPr lang="nb-NO" sz="900" dirty="0" err="1"/>
                  <a:t>tauT</a:t>
                </a:r>
                <a:r>
                  <a:rPr lang="nb-NO" sz="900" dirty="0"/>
                  <a:t>) </a:t>
                </a:r>
                <a:r>
                  <a:rPr lang="nb-NO" sz="900" dirty="0" err="1"/>
                  <a:t>eT</a:t>
                </a:r>
                <a:r>
                  <a:rPr lang="nb-NO" sz="900" dirty="0"/>
                  <a:t> = 0    </a:t>
                </a:r>
              </a:p>
              <a:p>
                <a:pPr lvl="1"/>
                <a:r>
                  <a:rPr lang="nb-NO" sz="900" dirty="0"/>
                  <a:t>	-&gt;     </a:t>
                </a:r>
                <a:r>
                  <a:rPr lang="nb-NO" sz="900" dirty="0" err="1"/>
                  <a:t>eT</a:t>
                </a:r>
                <a:r>
                  <a:rPr lang="nb-NO" sz="900" dirty="0"/>
                  <a:t>=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9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9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nb-NO" sz="900" dirty="0"/>
                  <a:t> -u = (</a:t>
                </a:r>
                <a:r>
                  <a:rPr lang="nb-NO" sz="900" dirty="0" err="1"/>
                  <a:t>tauT</a:t>
                </a:r>
                <a:r>
                  <a:rPr lang="nb-NO" sz="900" dirty="0"/>
                  <a:t>/</a:t>
                </a:r>
                <a:r>
                  <a:rPr lang="nb-NO" sz="900" dirty="0" err="1"/>
                  <a:t>tauI</a:t>
                </a:r>
                <a:r>
                  <a:rPr lang="nb-NO" sz="900" dirty="0"/>
                  <a:t>)*(</a:t>
                </a:r>
                <a:r>
                  <a:rPr lang="nb-NO" sz="900" dirty="0" err="1"/>
                  <a:t>Kc</a:t>
                </a:r>
                <a:r>
                  <a:rPr lang="nb-NO" sz="900" dirty="0"/>
                  <a:t>*e)  (at steady </a:t>
                </a:r>
                <a:r>
                  <a:rPr lang="nb-NO" sz="900" dirty="0" err="1"/>
                  <a:t>state</a:t>
                </a:r>
                <a:r>
                  <a:rPr lang="nb-NO" sz="900" dirty="0"/>
                  <a:t>)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nb-NO" sz="900" dirty="0"/>
                  <a:t>Here </a:t>
                </a:r>
                <a:r>
                  <a:rPr lang="nb-NO" sz="900" dirty="0" err="1"/>
                  <a:t>Kc</a:t>
                </a:r>
                <a:r>
                  <a:rPr lang="nb-NO" sz="900" dirty="0"/>
                  <a:t>*e is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contribution</a:t>
                </a:r>
                <a:r>
                  <a:rPr lang="nb-NO" sz="900" dirty="0"/>
                  <a:t> from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P-action, so </a:t>
                </a:r>
                <a:r>
                  <a:rPr lang="nb-NO" sz="900" dirty="0" err="1"/>
                  <a:t>with</a:t>
                </a:r>
                <a:r>
                  <a:rPr lang="nb-NO" sz="900" dirty="0"/>
                  <a:t>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choice</a:t>
                </a:r>
                <a:r>
                  <a:rPr lang="nb-NO" sz="900" dirty="0"/>
                  <a:t> </a:t>
                </a:r>
                <a:r>
                  <a:rPr lang="nb-NO" sz="900" dirty="0" err="1"/>
                  <a:t>tauT</a:t>
                </a:r>
                <a:r>
                  <a:rPr lang="nb-NO" sz="900" dirty="0"/>
                  <a:t>=</a:t>
                </a:r>
                <a:r>
                  <a:rPr lang="nb-NO" sz="900" dirty="0" err="1"/>
                  <a:t>tauiI</a:t>
                </a:r>
                <a:r>
                  <a:rPr lang="nb-NO" sz="900" dirty="0"/>
                  <a:t>,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P-action </a:t>
                </a:r>
                <a:r>
                  <a:rPr lang="nb-NO" sz="900" dirty="0" err="1"/>
                  <a:t>will</a:t>
                </a:r>
                <a:r>
                  <a:rPr lang="nb-NO" sz="900" dirty="0"/>
                  <a:t> </a:t>
                </a:r>
                <a:r>
                  <a:rPr lang="nb-NO" sz="900" dirty="0" err="1"/>
                  <a:t>activate</a:t>
                </a:r>
                <a:r>
                  <a:rPr lang="nb-NO" sz="900" dirty="0"/>
                  <a:t> u (</a:t>
                </a:r>
                <a:r>
                  <a:rPr lang="nb-NO" sz="900" dirty="0" err="1"/>
                  <a:t>go</a:t>
                </a:r>
                <a:r>
                  <a:rPr lang="nb-NO" sz="900" dirty="0"/>
                  <a:t> </a:t>
                </a:r>
                <a:r>
                  <a:rPr lang="nb-NO" sz="900" dirty="0" err="1"/>
                  <a:t>out</a:t>
                </a:r>
                <a:r>
                  <a:rPr lang="nb-NO" sz="900" dirty="0"/>
                  <a:t> of </a:t>
                </a:r>
                <a:r>
                  <a:rPr lang="nb-NO" sz="900" dirty="0" err="1"/>
                  <a:t>saturation</a:t>
                </a:r>
                <a:r>
                  <a:rPr lang="nb-NO" sz="900" dirty="0"/>
                  <a:t>) </a:t>
                </a:r>
                <a:r>
                  <a:rPr lang="nb-NO" sz="900" dirty="0" err="1"/>
                  <a:t>if</a:t>
                </a:r>
                <a:r>
                  <a:rPr lang="nb-NO" sz="900" dirty="0"/>
                  <a:t> e «jumps» to 0, so just as y </a:t>
                </a:r>
                <a:r>
                  <a:rPr lang="nb-NO" sz="900" dirty="0" err="1"/>
                  <a:t>crosses</a:t>
                </a:r>
                <a:r>
                  <a:rPr lang="nb-NO" sz="900" dirty="0"/>
                  <a:t> </a:t>
                </a:r>
                <a:r>
                  <a:rPr lang="nb-NO" sz="900" dirty="0" err="1"/>
                  <a:t>its</a:t>
                </a:r>
                <a:r>
                  <a:rPr lang="nb-NO" sz="900" dirty="0"/>
                  <a:t> setpoint </a:t>
                </a:r>
                <a:r>
                  <a:rPr lang="nb-NO" sz="900" dirty="0" err="1"/>
                  <a:t>ysp</a:t>
                </a:r>
                <a:r>
                  <a:rPr lang="nb-NO" sz="900" dirty="0"/>
                  <a:t>. This </a:t>
                </a:r>
                <a:r>
                  <a:rPr lang="nb-NO" sz="900" dirty="0" err="1"/>
                  <a:t>may</a:t>
                </a:r>
                <a:r>
                  <a:rPr lang="nb-NO" sz="900" dirty="0"/>
                  <a:t> be a </a:t>
                </a:r>
                <a:r>
                  <a:rPr lang="nb-NO" sz="900" dirty="0" err="1"/>
                  <a:t>resasonable</a:t>
                </a:r>
                <a:r>
                  <a:rPr lang="nb-NO" sz="900" dirty="0"/>
                  <a:t> </a:t>
                </a:r>
                <a:r>
                  <a:rPr lang="nb-NO" sz="900" dirty="0" err="1"/>
                  <a:t>choice</a:t>
                </a:r>
                <a:r>
                  <a:rPr lang="nb-NO" sz="900" dirty="0"/>
                  <a:t>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900" dirty="0" err="1"/>
                  <a:t>Choosing</a:t>
                </a:r>
                <a:r>
                  <a:rPr lang="nb-NO" sz="900" dirty="0"/>
                  <a:t> </a:t>
                </a:r>
                <a:r>
                  <a:rPr lang="nb-NO" sz="900" dirty="0" err="1"/>
                  <a:t>tauT</a:t>
                </a:r>
                <a:r>
                  <a:rPr lang="nb-NO" sz="900" dirty="0"/>
                  <a:t> </a:t>
                </a:r>
                <a:r>
                  <a:rPr lang="nb-NO" sz="900" dirty="0" err="1"/>
                  <a:t>smaller</a:t>
                </a:r>
                <a:r>
                  <a:rPr lang="nb-NO" sz="900" dirty="0"/>
                  <a:t> </a:t>
                </a:r>
                <a:r>
                  <a:rPr lang="nb-NO" sz="900" dirty="0" err="1"/>
                  <a:t>will</a:t>
                </a:r>
                <a:r>
                  <a:rPr lang="nb-NO" sz="900" dirty="0"/>
                  <a:t> </a:t>
                </a:r>
                <a:r>
                  <a:rPr lang="nb-NO" sz="900" dirty="0" err="1"/>
                  <a:t>activatate</a:t>
                </a:r>
                <a:r>
                  <a:rPr lang="nb-NO" sz="900" dirty="0"/>
                  <a:t> u </a:t>
                </a:r>
                <a:r>
                  <a:rPr lang="nb-NO" sz="900" dirty="0" err="1"/>
                  <a:t>earlier</a:t>
                </a:r>
                <a:r>
                  <a:rPr lang="nb-NO" sz="900" dirty="0"/>
                  <a:t>, </a:t>
                </a:r>
                <a:r>
                  <a:rPr lang="nb-NO" sz="900" dirty="0" err="1"/>
                  <a:t>which</a:t>
                </a:r>
                <a:r>
                  <a:rPr lang="nb-NO" sz="900" dirty="0"/>
                  <a:t> </a:t>
                </a:r>
                <a:r>
                  <a:rPr lang="nb-NO" sz="900" dirty="0" err="1"/>
                  <a:t>may</a:t>
                </a:r>
                <a:r>
                  <a:rPr lang="nb-NO" sz="900" dirty="0"/>
                  <a:t> be an </a:t>
                </a:r>
                <a:r>
                  <a:rPr lang="nb-NO" sz="900" dirty="0" err="1"/>
                  <a:t>advantage</a:t>
                </a:r>
                <a:r>
                  <a:rPr lang="nb-NO" sz="900" dirty="0"/>
                  <a:t>, for </a:t>
                </a:r>
                <a:r>
                  <a:rPr lang="nb-NO" sz="900" dirty="0" err="1"/>
                  <a:t>example</a:t>
                </a:r>
                <a:r>
                  <a:rPr lang="nb-NO" sz="900" dirty="0"/>
                  <a:t>, </a:t>
                </a:r>
                <a:r>
                  <a:rPr lang="nb-NO" sz="900" dirty="0" err="1"/>
                  <a:t>if</a:t>
                </a:r>
                <a:r>
                  <a:rPr lang="nb-NO" sz="900" dirty="0"/>
                  <a:t> </a:t>
                </a:r>
                <a:r>
                  <a:rPr lang="nb-NO" sz="900" dirty="0" err="1"/>
                  <a:t>we</a:t>
                </a:r>
                <a:r>
                  <a:rPr lang="nb-NO" sz="900" dirty="0"/>
                  <a:t> </a:t>
                </a:r>
                <a:r>
                  <a:rPr lang="nb-NO" sz="900" dirty="0" err="1"/>
                  <a:t>want</a:t>
                </a:r>
                <a:r>
                  <a:rPr lang="nb-NO" sz="900" dirty="0"/>
                  <a:t> to </a:t>
                </a:r>
                <a:r>
                  <a:rPr lang="nb-NO" sz="900" dirty="0" err="1"/>
                  <a:t>avoid</a:t>
                </a:r>
                <a:r>
                  <a:rPr lang="nb-NO" sz="900" dirty="0"/>
                  <a:t> </a:t>
                </a:r>
                <a:r>
                  <a:rPr lang="nb-NO" sz="900" dirty="0" err="1"/>
                  <a:t>that</a:t>
                </a:r>
                <a:r>
                  <a:rPr lang="nb-NO" sz="900" dirty="0"/>
                  <a:t> y </a:t>
                </a:r>
                <a:r>
                  <a:rPr lang="nb-NO" sz="900" dirty="0" err="1"/>
                  <a:t>overshoots</a:t>
                </a:r>
                <a:r>
                  <a:rPr lang="nb-NO" sz="900" dirty="0"/>
                  <a:t> </a:t>
                </a:r>
                <a:r>
                  <a:rPr lang="nb-NO" sz="900" dirty="0" err="1"/>
                  <a:t>its</a:t>
                </a:r>
                <a:r>
                  <a:rPr lang="nb-NO" sz="900" dirty="0"/>
                  <a:t> setpoint. On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</a:t>
                </a:r>
                <a:r>
                  <a:rPr lang="nb-NO" sz="900" dirty="0" err="1"/>
                  <a:t>other</a:t>
                </a:r>
                <a:r>
                  <a:rPr lang="nb-NO" sz="900" dirty="0"/>
                  <a:t> hand, </a:t>
                </a:r>
                <a:r>
                  <a:rPr lang="nb-NO" sz="900" dirty="0" err="1"/>
                  <a:t>this</a:t>
                </a:r>
                <a:r>
                  <a:rPr lang="nb-NO" sz="900" dirty="0"/>
                  <a:t> </a:t>
                </a:r>
                <a:r>
                  <a:rPr lang="nb-NO" sz="900" dirty="0" err="1"/>
                  <a:t>may</a:t>
                </a:r>
                <a:r>
                  <a:rPr lang="nb-NO" sz="900" dirty="0"/>
                  <a:t> make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«anti-</a:t>
                </a:r>
                <a:r>
                  <a:rPr lang="nb-NO" sz="900" dirty="0" err="1"/>
                  <a:t>windup</a:t>
                </a:r>
                <a:r>
                  <a:rPr lang="nb-NO" sz="900" dirty="0"/>
                  <a:t>» a bit </a:t>
                </a:r>
                <a:r>
                  <a:rPr lang="nb-NO" sz="900" dirty="0" err="1"/>
                  <a:t>nervous</a:t>
                </a:r>
                <a:r>
                  <a:rPr lang="nb-NO" sz="900" dirty="0"/>
                  <a:t>. For </a:t>
                </a:r>
                <a:r>
                  <a:rPr lang="nb-NO" sz="900" dirty="0" err="1"/>
                  <a:t>example</a:t>
                </a:r>
                <a:r>
                  <a:rPr lang="nb-NO" sz="900" dirty="0"/>
                  <a:t>, it </a:t>
                </a:r>
                <a:r>
                  <a:rPr lang="nb-NO" sz="900" dirty="0" err="1"/>
                  <a:t>may</a:t>
                </a:r>
                <a:r>
                  <a:rPr lang="nb-NO" sz="900" dirty="0"/>
                  <a:t> make </a:t>
                </a:r>
                <a:r>
                  <a:rPr lang="nb-NO" sz="900" dirty="0" err="1"/>
                  <a:t>the</a:t>
                </a:r>
                <a:r>
                  <a:rPr lang="nb-NO" sz="900" dirty="0"/>
                  <a:t> input u </a:t>
                </a:r>
                <a:r>
                  <a:rPr lang="nb-NO" sz="900" dirty="0" err="1"/>
                  <a:t>switch</a:t>
                </a:r>
                <a:r>
                  <a:rPr lang="nb-NO" sz="900" dirty="0"/>
                  <a:t> </a:t>
                </a:r>
                <a:r>
                  <a:rPr lang="nb-NO" sz="900" dirty="0" err="1"/>
                  <a:t>uncessesary</a:t>
                </a:r>
                <a:r>
                  <a:rPr lang="nb-NO" sz="900" dirty="0"/>
                  <a:t> </a:t>
                </a:r>
                <a:r>
                  <a:rPr lang="nb-NO" sz="900" dirty="0" err="1"/>
                  <a:t>out</a:t>
                </a:r>
                <a:r>
                  <a:rPr lang="nb-NO" sz="900" dirty="0"/>
                  <a:t> of </a:t>
                </a:r>
                <a:r>
                  <a:rPr lang="nb-NO" sz="900" dirty="0" err="1"/>
                  <a:t>saturation</a:t>
                </a:r>
                <a:r>
                  <a:rPr lang="nb-NO" sz="900" dirty="0"/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800" b="1" dirty="0" err="1"/>
                  <a:t>Example</a:t>
                </a:r>
                <a:r>
                  <a:rPr lang="nb-NO" sz="800" b="1" dirty="0"/>
                  <a:t> </a:t>
                </a:r>
                <a:r>
                  <a:rPr lang="nb-NO" sz="800" b="1" dirty="0" err="1"/>
                  <a:t>electric</a:t>
                </a:r>
                <a:r>
                  <a:rPr lang="nb-NO" sz="800" b="1" dirty="0"/>
                  <a:t> </a:t>
                </a:r>
                <a:r>
                  <a:rPr lang="nb-NO" sz="800" b="1" dirty="0" err="1"/>
                  <a:t>heater</a:t>
                </a:r>
                <a:r>
                  <a:rPr lang="nb-NO" sz="800" dirty="0"/>
                  <a:t>. In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summer,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</a:t>
                </a:r>
                <a:r>
                  <a:rPr lang="nb-NO" sz="800" dirty="0" err="1"/>
                  <a:t>heater</a:t>
                </a:r>
                <a:r>
                  <a:rPr lang="nb-NO" sz="800" dirty="0"/>
                  <a:t> is </a:t>
                </a:r>
                <a:r>
                  <a:rPr lang="nb-NO" sz="800" dirty="0" err="1"/>
                  <a:t>off</a:t>
                </a:r>
                <a:r>
                  <a:rPr lang="nb-NO" sz="800" dirty="0"/>
                  <a:t> (</a:t>
                </a:r>
                <a:r>
                  <a:rPr lang="nb-NO" sz="800" dirty="0" err="1"/>
                  <a:t>umin</a:t>
                </a:r>
                <a:r>
                  <a:rPr lang="nb-NO" sz="800" dirty="0"/>
                  <a:t>) and y=T &gt; ys=Ts=22C. If it </a:t>
                </a:r>
                <a:r>
                  <a:rPr lang="nb-NO" sz="800" dirty="0" err="1"/>
                  <a:t>gets</a:t>
                </a:r>
                <a:r>
                  <a:rPr lang="nb-NO" sz="800" dirty="0"/>
                  <a:t> </a:t>
                </a:r>
                <a:r>
                  <a:rPr lang="nb-NO" sz="800" dirty="0" err="1"/>
                  <a:t>cold</a:t>
                </a:r>
                <a:r>
                  <a:rPr lang="nb-NO" sz="800" dirty="0"/>
                  <a:t>, </a:t>
                </a:r>
                <a:r>
                  <a:rPr lang="nb-NO" sz="800" dirty="0" err="1"/>
                  <a:t>then</a:t>
                </a:r>
                <a:r>
                  <a:rPr lang="nb-NO" sz="800" dirty="0"/>
                  <a:t> </a:t>
                </a:r>
                <a:r>
                  <a:rPr lang="nb-NO" sz="800" dirty="0" err="1"/>
                  <a:t>with</a:t>
                </a:r>
                <a:r>
                  <a:rPr lang="nb-NO" sz="800" dirty="0"/>
                  <a:t> a </a:t>
                </a:r>
                <a:r>
                  <a:rPr lang="nb-NO" sz="800" dirty="0" err="1"/>
                  <a:t>small</a:t>
                </a:r>
                <a:r>
                  <a:rPr lang="nb-NO" sz="800" dirty="0"/>
                  <a:t> </a:t>
                </a:r>
                <a:r>
                  <a:rPr lang="nb-NO" sz="800" dirty="0" err="1"/>
                  <a:t>value</a:t>
                </a:r>
                <a:r>
                  <a:rPr lang="nb-NO" sz="800" dirty="0"/>
                  <a:t> of </a:t>
                </a:r>
                <a:r>
                  <a:rPr lang="nb-NO" sz="800" dirty="0" err="1"/>
                  <a:t>tauT</a:t>
                </a:r>
                <a:r>
                  <a:rPr lang="nb-NO" sz="800" dirty="0"/>
                  <a:t> (less </a:t>
                </a:r>
                <a:r>
                  <a:rPr lang="nb-NO" sz="800" dirty="0" err="1"/>
                  <a:t>than</a:t>
                </a:r>
                <a:r>
                  <a:rPr lang="nb-NO" sz="800" dirty="0"/>
                  <a:t> </a:t>
                </a:r>
                <a:r>
                  <a:rPr lang="nb-NO" sz="800" dirty="0" err="1"/>
                  <a:t>tauI</a:t>
                </a:r>
                <a:r>
                  <a:rPr lang="nb-NO" sz="800" dirty="0"/>
                  <a:t>),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P-action </a:t>
                </a:r>
                <a:r>
                  <a:rPr lang="nb-NO" sz="800" dirty="0" err="1"/>
                  <a:t>will</a:t>
                </a:r>
                <a:r>
                  <a:rPr lang="nb-NO" sz="800" dirty="0"/>
                  <a:t> turn </a:t>
                </a:r>
                <a:r>
                  <a:rPr lang="nb-NO" sz="800" dirty="0" err="1"/>
                  <a:t>on</a:t>
                </a:r>
                <a:r>
                  <a:rPr lang="nb-NO" sz="800" dirty="0"/>
                  <a:t>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</a:t>
                </a:r>
                <a:r>
                  <a:rPr lang="nb-NO" sz="800" dirty="0" err="1"/>
                  <a:t>heater</a:t>
                </a:r>
                <a:r>
                  <a:rPr lang="nb-NO" sz="800" dirty="0"/>
                  <a:t> </a:t>
                </a:r>
                <a:r>
                  <a:rPr lang="nb-NO" sz="800" dirty="0" err="1"/>
                  <a:t>before</a:t>
                </a:r>
                <a:r>
                  <a:rPr lang="nb-NO" sz="800" dirty="0"/>
                  <a:t> y=T </a:t>
                </a:r>
                <a:r>
                  <a:rPr lang="nb-NO" sz="800" dirty="0" err="1"/>
                  <a:t>reaches</a:t>
                </a:r>
                <a:r>
                  <a:rPr lang="nb-NO" sz="800" dirty="0"/>
                  <a:t> </a:t>
                </a:r>
                <a:r>
                  <a:rPr lang="nb-NO" sz="800" dirty="0" err="1"/>
                  <a:t>its</a:t>
                </a:r>
                <a:r>
                  <a:rPr lang="nb-NO" sz="800" dirty="0"/>
                  <a:t> setpoint (22C), </a:t>
                </a:r>
                <a:r>
                  <a:rPr lang="nb-NO" sz="800" dirty="0" err="1"/>
                  <a:t>which</a:t>
                </a:r>
                <a:r>
                  <a:rPr lang="nb-NO" sz="800" dirty="0"/>
                  <a:t> </a:t>
                </a:r>
                <a:r>
                  <a:rPr lang="nb-NO" sz="800" dirty="0" err="1"/>
                  <a:t>may</a:t>
                </a:r>
                <a:r>
                  <a:rPr lang="nb-NO" sz="800" dirty="0"/>
                  <a:t> be </a:t>
                </a:r>
                <a:r>
                  <a:rPr lang="nb-NO" sz="800" dirty="0" err="1"/>
                  <a:t>good</a:t>
                </a:r>
                <a:r>
                  <a:rPr lang="nb-NO" sz="800" dirty="0"/>
                  <a:t> </a:t>
                </a:r>
                <a:r>
                  <a:rPr lang="nb-NO" sz="800" dirty="0" err="1"/>
                  <a:t>if</a:t>
                </a:r>
                <a:r>
                  <a:rPr lang="nb-NO" sz="800" dirty="0"/>
                  <a:t> </a:t>
                </a:r>
                <a:r>
                  <a:rPr lang="nb-NO" sz="800" dirty="0" err="1"/>
                  <a:t>we</a:t>
                </a:r>
                <a:r>
                  <a:rPr lang="nb-NO" sz="800" dirty="0"/>
                  <a:t> </a:t>
                </a:r>
                <a:r>
                  <a:rPr lang="nb-NO" sz="800" dirty="0" err="1"/>
                  <a:t>don’t</a:t>
                </a:r>
                <a:r>
                  <a:rPr lang="nb-NO" sz="800" dirty="0"/>
                  <a:t> like it </a:t>
                </a:r>
                <a:r>
                  <a:rPr lang="nb-NO" sz="800" dirty="0" err="1"/>
                  <a:t>cold</a:t>
                </a:r>
                <a:r>
                  <a:rPr lang="nb-NO" sz="800" dirty="0"/>
                  <a:t>. </a:t>
                </a:r>
                <a:r>
                  <a:rPr lang="nb-NO" sz="800" dirty="0" err="1"/>
                  <a:t>However</a:t>
                </a:r>
                <a:r>
                  <a:rPr lang="nb-NO" sz="800" dirty="0"/>
                  <a:t>, it </a:t>
                </a:r>
                <a:r>
                  <a:rPr lang="nb-NO" sz="800" dirty="0" err="1"/>
                  <a:t>may</a:t>
                </a:r>
                <a:r>
                  <a:rPr lang="nb-NO" sz="800" dirty="0"/>
                  <a:t> be a </a:t>
                </a:r>
                <a:r>
                  <a:rPr lang="nb-NO" sz="800" dirty="0" err="1"/>
                  <a:t>danger</a:t>
                </a:r>
                <a:r>
                  <a:rPr lang="nb-NO" sz="800" dirty="0"/>
                  <a:t> </a:t>
                </a:r>
                <a:r>
                  <a:rPr lang="nb-NO" sz="800" dirty="0" err="1"/>
                  <a:t>that</a:t>
                </a:r>
                <a:r>
                  <a:rPr lang="nb-NO" sz="800" dirty="0"/>
                  <a:t>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heat  is </a:t>
                </a:r>
                <a:r>
                  <a:rPr lang="nb-NO" sz="800" dirty="0" err="1"/>
                  <a:t>turned</a:t>
                </a:r>
                <a:r>
                  <a:rPr lang="nb-NO" sz="800" dirty="0"/>
                  <a:t> </a:t>
                </a:r>
                <a:r>
                  <a:rPr lang="nb-NO" sz="800" dirty="0" err="1"/>
                  <a:t>on</a:t>
                </a:r>
                <a:r>
                  <a:rPr lang="nb-NO" sz="800" dirty="0"/>
                  <a:t> </a:t>
                </a:r>
                <a:r>
                  <a:rPr lang="nb-NO" sz="800" dirty="0" err="1"/>
                  <a:t>unnecessary</a:t>
                </a:r>
                <a:r>
                  <a:rPr lang="nb-NO" sz="800" dirty="0"/>
                  <a:t> (</a:t>
                </a:r>
                <a:r>
                  <a:rPr lang="nb-NO" sz="800" dirty="0" err="1"/>
                  <a:t>although</a:t>
                </a:r>
                <a:r>
                  <a:rPr lang="nb-NO" sz="800" dirty="0"/>
                  <a:t> it </a:t>
                </a:r>
                <a:r>
                  <a:rPr lang="nb-NO" sz="800" dirty="0" err="1"/>
                  <a:t>will</a:t>
                </a:r>
                <a:r>
                  <a:rPr lang="nb-NO" sz="800" dirty="0"/>
                  <a:t> </a:t>
                </a:r>
                <a:r>
                  <a:rPr lang="nb-NO" sz="800" dirty="0" err="1"/>
                  <a:t>only</a:t>
                </a:r>
                <a:r>
                  <a:rPr lang="nb-NO" sz="800" dirty="0"/>
                  <a:t> be for a </a:t>
                </a:r>
                <a:r>
                  <a:rPr lang="nb-NO" sz="800" dirty="0" err="1"/>
                  <a:t>short</a:t>
                </a:r>
                <a:r>
                  <a:rPr lang="nb-NO" sz="800" dirty="0"/>
                  <a:t> time as </a:t>
                </a:r>
                <a:r>
                  <a:rPr lang="nb-NO" sz="800" dirty="0" err="1"/>
                  <a:t>the</a:t>
                </a:r>
                <a:r>
                  <a:rPr lang="nb-NO" sz="800" dirty="0"/>
                  <a:t> integral action </a:t>
                </a:r>
                <a:r>
                  <a:rPr lang="nb-NO" sz="800" dirty="0" err="1"/>
                  <a:t>will</a:t>
                </a:r>
                <a:r>
                  <a:rPr lang="nb-NO" sz="800" dirty="0"/>
                  <a:t> turn it </a:t>
                </a:r>
                <a:r>
                  <a:rPr lang="nb-NO" sz="800" dirty="0" err="1"/>
                  <a:t>off</a:t>
                </a:r>
                <a:r>
                  <a:rPr lang="nb-NO" sz="800" dirty="0"/>
                  <a:t> </a:t>
                </a:r>
                <a:r>
                  <a:rPr lang="nb-NO" sz="800" dirty="0" err="1"/>
                  <a:t>again</a:t>
                </a:r>
                <a:r>
                  <a:rPr lang="nb-NO" sz="800" dirty="0"/>
                  <a:t>).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C92E4F-2ECD-FEC7-CBE8-80707445F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072" y="3472458"/>
                <a:ext cx="5256584" cy="2975879"/>
              </a:xfrm>
              <a:prstGeom prst="rect">
                <a:avLst/>
              </a:prstGeom>
              <a:blipFill>
                <a:blip r:embed="rId4"/>
                <a:stretch>
                  <a:fillRect t="-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D02D42BF-AD55-4AF5-FEBE-F761635473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8629" y="836712"/>
            <a:ext cx="5534742" cy="2394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3EEBB8-52F6-EEBE-03B9-AFCD06EEF2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970985"/>
            <a:ext cx="2046536" cy="2958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2BD051-0119-0E32-CBBC-95B48647936E}"/>
              </a:ext>
            </a:extLst>
          </p:cNvPr>
          <p:cNvSpPr txBox="1"/>
          <p:nvPr/>
        </p:nvSpPr>
        <p:spPr>
          <a:xfrm>
            <a:off x="191344" y="6453711"/>
            <a:ext cx="5989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err="1">
                <a:solidFill>
                  <a:srgbClr val="FF0000"/>
                </a:solidFill>
              </a:rPr>
              <a:t>Simpler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common</a:t>
            </a:r>
            <a:r>
              <a:rPr lang="nb-NO" sz="1200" dirty="0">
                <a:solidFill>
                  <a:srgbClr val="FF0000"/>
                </a:solidFill>
              </a:rPr>
              <a:t> «</a:t>
            </a:r>
            <a:r>
              <a:rPr lang="nb-NO" sz="1200" dirty="0" err="1">
                <a:solidFill>
                  <a:srgbClr val="FF0000"/>
                </a:solidFill>
              </a:rPr>
              <a:t>external</a:t>
            </a:r>
            <a:r>
              <a:rPr lang="nb-NO" sz="1200" dirty="0">
                <a:solidFill>
                  <a:srgbClr val="FF0000"/>
                </a:solidFill>
              </a:rPr>
              <a:t> reset» </a:t>
            </a:r>
            <a:r>
              <a:rPr lang="nb-NO" sz="1200" dirty="0" err="1">
                <a:solidFill>
                  <a:srgbClr val="FF0000"/>
                </a:solidFill>
              </a:rPr>
              <a:t>implementation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where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el-GR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nb-NO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l-GR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. </a:t>
            </a:r>
            <a:r>
              <a:rPr lang="nb-NO" sz="1200" dirty="0">
                <a:solidFill>
                  <a:srgbClr val="FF0000"/>
                </a:solidFill>
              </a:rPr>
              <a:t>See </a:t>
            </a:r>
            <a:r>
              <a:rPr lang="nb-NO" sz="1200" dirty="0" err="1">
                <a:solidFill>
                  <a:srgbClr val="FF0000"/>
                </a:solidFill>
              </a:rPr>
              <a:t>Exercise</a:t>
            </a:r>
            <a:r>
              <a:rPr lang="nb-NO" sz="1200" dirty="0">
                <a:solidFill>
                  <a:srgbClr val="FF0000"/>
                </a:solidFill>
              </a:rPr>
              <a:t> 11 (Problem 3) </a:t>
            </a:r>
            <a:endParaRPr lang="en-US" sz="1200" baseline="-25000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1EE7A5-BBAF-D0FF-3F92-007CF61E50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484" y="5714337"/>
            <a:ext cx="3022280" cy="68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123" y="835111"/>
            <a:ext cx="844537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4485" y="5230942"/>
            <a:ext cx="1721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g= 2/(10*s+1)</a:t>
            </a:r>
          </a:p>
          <a:p>
            <a:r>
              <a:rPr lang="en-US" sz="1600" dirty="0"/>
              <a:t>PI: Kc=1.25, </a:t>
            </a:r>
            <a:r>
              <a:rPr lang="en-US" sz="1600" dirty="0" err="1"/>
              <a:t>taui</a:t>
            </a:r>
            <a:r>
              <a:rPr lang="en-US" sz="1600" dirty="0"/>
              <a:t>=4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2147" y="5913885"/>
            <a:ext cx="49388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Input saturation: </a:t>
            </a:r>
            <a:r>
              <a:rPr lang="en-US" sz="1600" dirty="0" err="1"/>
              <a:t>umax</a:t>
            </a:r>
            <a:r>
              <a:rPr lang="en-US" sz="1600" dirty="0"/>
              <a:t>=0.1, </a:t>
            </a:r>
            <a:r>
              <a:rPr lang="en-US" sz="1600" dirty="0" err="1"/>
              <a:t>umin</a:t>
            </a:r>
            <a:r>
              <a:rPr lang="en-US" sz="1600" dirty="0"/>
              <a:t>=-0.1</a:t>
            </a:r>
          </a:p>
          <a:p>
            <a:r>
              <a:rPr lang="en-US" sz="1600" dirty="0"/>
              <a:t>Disturbance (d): Pulse from 0 to 0.2 and back to 0 at t=10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81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Example anti-windup (Approach 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0999" y="4705957"/>
            <a:ext cx="42775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Approach 2:</a:t>
            </a:r>
          </a:p>
          <a:p>
            <a:r>
              <a:rPr lang="en-US" sz="1400" dirty="0">
                <a:solidFill>
                  <a:srgbClr val="FF0000"/>
                </a:solidFill>
              </a:rPr>
              <a:t>Feedback correction which makes u’ track 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Gain2= 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K</a:t>
            </a:r>
            <a:r>
              <a:rPr lang="en-US" sz="1400" baseline="-25000" dirty="0">
                <a:solidFill>
                  <a:srgbClr val="FF0000"/>
                </a:solidFill>
                <a:highlight>
                  <a:srgbClr val="FFFF00"/>
                </a:highlight>
              </a:rPr>
              <a:t>T 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=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</a:rPr>
              <a:t>taui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/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</a:rPr>
              <a:t>tauT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en-US" sz="1400" dirty="0">
                <a:solidFill>
                  <a:srgbClr val="FF0000"/>
                </a:solidFill>
              </a:rPr>
              <a:t>= tracking constant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Often K</a:t>
            </a:r>
            <a:r>
              <a:rPr lang="en-US" sz="1400" baseline="-25000" dirty="0">
                <a:solidFill>
                  <a:srgbClr val="FF0000"/>
                </a:solidFill>
              </a:rPr>
              <a:t>T</a:t>
            </a:r>
            <a:r>
              <a:rPr lang="en-US" sz="1400" dirty="0">
                <a:solidFill>
                  <a:srgbClr val="FF0000"/>
                </a:solidFill>
              </a:rPr>
              <a:t>= 1 is recommended (corresponds to have tracking time = integral time)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If K</a:t>
            </a:r>
            <a:r>
              <a:rPr lang="en-US" sz="1400" baseline="-25000" dirty="0">
                <a:solidFill>
                  <a:srgbClr val="FF0000"/>
                </a:solidFill>
              </a:rPr>
              <a:t>T </a:t>
            </a:r>
            <a:r>
              <a:rPr lang="en-US" sz="1400" dirty="0">
                <a:solidFill>
                  <a:srgbClr val="FF0000"/>
                </a:solidFill>
              </a:rPr>
              <a:t>is too high the P-action may make the system go out of saturation prematurely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No anti-windup: Set K</a:t>
            </a:r>
            <a:r>
              <a:rPr lang="en-US" sz="1400" baseline="-25000" dirty="0">
                <a:solidFill>
                  <a:srgbClr val="FF0000"/>
                </a:solidFill>
              </a:rPr>
              <a:t>T</a:t>
            </a:r>
            <a:r>
              <a:rPr lang="en-US" sz="1400" dirty="0">
                <a:solidFill>
                  <a:srgbClr val="FF0000"/>
                </a:solidFill>
              </a:rPr>
              <a:t> = 0.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7968208" y="3212976"/>
            <a:ext cx="576064" cy="15841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848786" y="1628800"/>
            <a:ext cx="54335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474772" y="1402904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56240" y="6452557"/>
            <a:ext cx="17988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File: </a:t>
            </a:r>
            <a:r>
              <a:rPr lang="en-US" sz="1100" dirty="0" err="1"/>
              <a:t>tunepidantiwindup.mdl</a:t>
            </a:r>
            <a:endParaRPr 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6456040" y="2276873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117909" y="2475345"/>
                <a:ext cx="43858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nb-NO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nb-NO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</m:oMath>
                  </m:oMathPara>
                </a14:m>
                <a:endParaRPr lang="nb-NO" sz="1400" b="0" dirty="0">
                  <a:solidFill>
                    <a:srgbClr val="FF0000"/>
                  </a:solidFill>
                </a:endParaRPr>
              </a:p>
              <a:p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7909" y="2475345"/>
                <a:ext cx="438582" cy="523220"/>
              </a:xfrm>
              <a:prstGeom prst="rect">
                <a:avLst/>
              </a:prstGeom>
              <a:blipFill>
                <a:blip r:embed="rId3"/>
                <a:stretch>
                  <a:fillRect r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2973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6AB5390B-1F3D-43AD-8393-2044E5CDE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574577"/>
            <a:ext cx="7094196" cy="3510652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C9C3BAF9-F355-4FCC-AE80-35AC03C41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8539"/>
            <a:ext cx="6859105" cy="15716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9684" y="5500977"/>
            <a:ext cx="3645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dirty="0"/>
              <a:t>Black = with anti-windup (K</a:t>
            </a:r>
            <a:r>
              <a:rPr lang="en-US" baseline="-25000" dirty="0"/>
              <a:t>T</a:t>
            </a:r>
            <a:r>
              <a:rPr lang="en-US" dirty="0"/>
              <a:t>=1)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2"/>
                </a:solidFill>
              </a:rPr>
              <a:t>Blue = with anti-windup (K</a:t>
            </a:r>
            <a:r>
              <a:rPr lang="en-US" baseline="-25000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=100)</a:t>
            </a:r>
          </a:p>
          <a:p>
            <a:r>
              <a:rPr lang="en-US" dirty="0">
                <a:solidFill>
                  <a:srgbClr val="FF0000"/>
                </a:solidFill>
              </a:rPr>
              <a:t>3.   Red = without anti-windup (K</a:t>
            </a:r>
            <a:r>
              <a:rPr lang="en-US" baseline="-25000" dirty="0">
                <a:solidFill>
                  <a:srgbClr val="FF0000"/>
                </a:solidFill>
              </a:rPr>
              <a:t>T</a:t>
            </a:r>
            <a:r>
              <a:rPr lang="en-US" dirty="0">
                <a:solidFill>
                  <a:srgbClr val="FF0000"/>
                </a:solidFill>
              </a:rPr>
              <a:t>=0)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382645" y="2701021"/>
            <a:ext cx="1374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u</a:t>
            </a:r>
            <a:r>
              <a:rPr lang="en-US" sz="1100" dirty="0">
                <a:solidFill>
                  <a:schemeClr val="tx2"/>
                </a:solidFill>
              </a:rPr>
              <a:t> (with anti-windup)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726673" y="2560729"/>
            <a:ext cx="17254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/>
              <a:t>U</a:t>
            </a:r>
            <a:r>
              <a:rPr lang="en-US" sz="1100" baseline="-25000" dirty="0" err="1"/>
              <a:t>min</a:t>
            </a:r>
            <a:r>
              <a:rPr lang="en-US" sz="1100" dirty="0"/>
              <a:t>= -0.1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962246" y="5461509"/>
            <a:ext cx="2427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t=10: Disturbance starts</a:t>
            </a:r>
          </a:p>
          <a:p>
            <a:r>
              <a:rPr lang="en-US" dirty="0"/>
              <a:t>t=20: Disturbance ends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4739" y="2531454"/>
            <a:ext cx="1518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u </a:t>
            </a:r>
            <a:r>
              <a:rPr lang="en-US" sz="1050" dirty="0">
                <a:solidFill>
                  <a:srgbClr val="FF0000"/>
                </a:solidFill>
              </a:rPr>
              <a:t>(without anti-windup)</a:t>
            </a:r>
            <a:endParaRPr lang="en-US" sz="1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CBA21DC3-5666-4063-ABBD-A9E817A80F92}"/>
                  </a:ext>
                </a:extLst>
              </p:cNvPr>
              <p:cNvSpPr txBox="1"/>
              <p:nvPr/>
            </p:nvSpPr>
            <p:spPr>
              <a:xfrm>
                <a:off x="2743657" y="3994768"/>
                <a:ext cx="2416239" cy="5770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>
                    <a:solidFill>
                      <a:srgbClr val="FF0000"/>
                    </a:solidFill>
                  </a:rPr>
                  <a:t>Note: The dashed lines are the input u </a:t>
                </a:r>
              </a:p>
              <a:p>
                <a:r>
                  <a:rPr lang="en-US" sz="1050" dirty="0">
                    <a:solidFill>
                      <a:srgbClr val="FF0000"/>
                    </a:solidFill>
                  </a:rPr>
                  <a:t>computed by the controller, </a:t>
                </a:r>
              </a:p>
              <a:p>
                <a:r>
                  <a:rPr lang="en-US" sz="1050" dirty="0">
                    <a:solidFill>
                      <a:srgbClr val="FF0000"/>
                    </a:solidFill>
                  </a:rPr>
                  <a:t>the real input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1050" dirty="0">
                    <a:solidFill>
                      <a:srgbClr val="FF0000"/>
                    </a:solidFill>
                  </a:rPr>
                  <a:t> does not go below -0.1 0</a:t>
                </a:r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CBA21DC3-5666-4063-ABBD-A9E817A80F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657" y="3994768"/>
                <a:ext cx="2416239" cy="577081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" name="TextBox 109">
            <a:extLst>
              <a:ext uri="{FF2B5EF4-FFF2-40B4-BE49-F238E27FC236}">
                <a16:creationId xmlns:a16="http://schemas.microsoft.com/office/drawing/2014/main" id="{25E86AD3-E7C3-4491-A175-091EE236A853}"/>
              </a:ext>
            </a:extLst>
          </p:cNvPr>
          <p:cNvSpPr txBox="1"/>
          <p:nvPr/>
        </p:nvSpPr>
        <p:spPr>
          <a:xfrm>
            <a:off x="2708810" y="133350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y(t)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0B06E26-658C-42CB-9565-6FBE65EE3E35}"/>
              </a:ext>
            </a:extLst>
          </p:cNvPr>
          <p:cNvSpPr txBox="1"/>
          <p:nvPr/>
        </p:nvSpPr>
        <p:spPr>
          <a:xfrm>
            <a:off x="1764886" y="753667"/>
            <a:ext cx="700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setpoint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738202E-398B-43DC-8065-F4CF6C29C2DA}"/>
              </a:ext>
            </a:extLst>
          </p:cNvPr>
          <p:cNvGrpSpPr/>
          <p:nvPr/>
        </p:nvGrpSpPr>
        <p:grpSpPr>
          <a:xfrm>
            <a:off x="6194263" y="20057"/>
            <a:ext cx="5266582" cy="1033158"/>
            <a:chOff x="4670263" y="20057"/>
            <a:chExt cx="5266582" cy="1033158"/>
          </a:xfrm>
          <a:solidFill>
            <a:schemeClr val="bg1"/>
          </a:solidFill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F7467E42-F9DB-4C58-8443-FE5A534326DE}"/>
                </a:ext>
              </a:extLst>
            </p:cNvPr>
            <p:cNvSpPr txBox="1"/>
            <p:nvPr/>
          </p:nvSpPr>
          <p:spPr>
            <a:xfrm>
              <a:off x="5420865" y="20057"/>
              <a:ext cx="4515980" cy="86177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Black: With anti-windup (</a:t>
              </a:r>
              <a:r>
                <a:rPr lang="en-US" sz="1800" dirty="0"/>
                <a:t>K</a:t>
              </a:r>
              <a:r>
                <a:rPr lang="en-US" sz="1800" baseline="-25000" dirty="0"/>
                <a:t>T</a:t>
              </a:r>
              <a:r>
                <a:rPr lang="en-US" sz="1800" dirty="0"/>
                <a:t>=1)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Much better! y(t) has only small undershoot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chemeClr val="accent1"/>
                  </a:solidFill>
                </a:rPr>
                <a:t>K</a:t>
              </a:r>
              <a:r>
                <a:rPr lang="en-US" sz="1600" baseline="-25000" dirty="0">
                  <a:solidFill>
                    <a:schemeClr val="accent1"/>
                  </a:solidFill>
                </a:rPr>
                <a:t>T</a:t>
              </a:r>
              <a:r>
                <a:rPr lang="en-US" sz="1600" dirty="0">
                  <a:solidFill>
                    <a:schemeClr val="accent1"/>
                  </a:solidFill>
                </a:rPr>
                <a:t>=100: Similar response </a:t>
              </a:r>
              <a:r>
                <a:rPr lang="en-US" sz="1600" dirty="0"/>
                <a:t>(but recommend K</a:t>
              </a:r>
              <a:r>
                <a:rPr lang="en-US" sz="1600" baseline="-25000" dirty="0"/>
                <a:t>T</a:t>
              </a:r>
              <a:r>
                <a:rPr lang="en-US" sz="1600" dirty="0"/>
                <a:t>=1)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9FAB7F02-4708-4CB2-BCB9-F065D65295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0263" y="285384"/>
              <a:ext cx="621817" cy="767831"/>
            </a:xfrm>
            <a:prstGeom prst="straightConnector1">
              <a:avLst/>
            </a:prstGeom>
            <a:grpFill/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48F69FE-EBBE-46A4-9CCF-E126AB846951}"/>
              </a:ext>
            </a:extLst>
          </p:cNvPr>
          <p:cNvGrpSpPr/>
          <p:nvPr/>
        </p:nvGrpSpPr>
        <p:grpSpPr>
          <a:xfrm>
            <a:off x="6671439" y="1403193"/>
            <a:ext cx="4269986" cy="3163316"/>
            <a:chOff x="5148064" y="1131534"/>
            <a:chExt cx="4269986" cy="3163316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B393E90-EFD6-4CDA-BEB8-196B1879317F}"/>
                </a:ext>
              </a:extLst>
            </p:cNvPr>
            <p:cNvSpPr txBox="1"/>
            <p:nvPr/>
          </p:nvSpPr>
          <p:spPr>
            <a:xfrm>
              <a:off x="5486589" y="2940633"/>
              <a:ext cx="3931461" cy="135421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Red: Without anti-windup (K</a:t>
              </a:r>
              <a:r>
                <a:rPr lang="en-US" baseline="-25000" dirty="0">
                  <a:solidFill>
                    <a:srgbClr val="FF0000"/>
                  </a:solidFill>
                </a:rPr>
                <a:t>T</a:t>
              </a:r>
              <a:r>
                <a:rPr lang="en-US" dirty="0">
                  <a:solidFill>
                    <a:srgbClr val="FF0000"/>
                  </a:solidFill>
                </a:rPr>
                <a:t>=0):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FF0000"/>
                  </a:solidFill>
                </a:rPr>
                <a:t>Input u remains saturated to t=32 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          (long after disturbance is gone at t=20).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FF0000"/>
                  </a:solidFill>
                </a:rPr>
                <a:t>y(t) must overshoot on other side 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       for integral of y(t) to become zero.</a:t>
              </a:r>
            </a:p>
          </p:txBody>
        </p: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3520FE12-B804-4369-9378-DE0CEA9E08A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48064" y="2654428"/>
              <a:ext cx="338525" cy="286205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1F3FF294-0F22-4A99-8E8E-6458AC8D98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14352" y="1131534"/>
              <a:ext cx="575444" cy="1775083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DA554684-0A9D-424F-ACDA-5F7E80E84E44}"/>
              </a:ext>
            </a:extLst>
          </p:cNvPr>
          <p:cNvSpPr txBox="1"/>
          <p:nvPr/>
        </p:nvSpPr>
        <p:spPr>
          <a:xfrm>
            <a:off x="2730633" y="1625488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u(t)</a:t>
            </a:r>
          </a:p>
        </p:txBody>
      </p:sp>
    </p:spTree>
    <p:extLst>
      <p:ext uri="{BB962C8B-B14F-4D97-AF65-F5344CB8AC3E}">
        <p14:creationId xmlns:p14="http://schemas.microsoft.com/office/powerpoint/2010/main" val="377123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B056E-3690-12EB-629F-38D5FBCAB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Anti-</a:t>
            </a:r>
            <a:r>
              <a:rPr lang="nb-NO" dirty="0" err="1"/>
              <a:t>windup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cascade</a:t>
            </a:r>
            <a:r>
              <a:rPr lang="nb-NO" dirty="0"/>
              <a:t> control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56A713-9B0C-BFF7-4E0A-A241C26D3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508"/>
            <a:ext cx="12192000" cy="38089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D28610-5E4D-67B4-0954-F327521EA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71" y="5392878"/>
            <a:ext cx="9667875" cy="7810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939750-685F-1E72-AF34-E4971064BBEE}"/>
              </a:ext>
            </a:extLst>
          </p:cNvPr>
          <p:cNvSpPr/>
          <p:nvPr/>
        </p:nvSpPr>
        <p:spPr>
          <a:xfrm>
            <a:off x="4401879" y="3349256"/>
            <a:ext cx="1127051" cy="808074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0818B6-D0EF-2133-2423-5E0CE06E08A2}"/>
              </a:ext>
            </a:extLst>
          </p:cNvPr>
          <p:cNvSpPr txBox="1"/>
          <p:nvPr/>
        </p:nvSpPr>
        <p:spPr>
          <a:xfrm flipH="1">
            <a:off x="7360919" y="2379502"/>
            <a:ext cx="148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>
                <a:solidFill>
                  <a:srgbClr val="FF0000"/>
                </a:solidFill>
              </a:rPr>
              <a:t>Inner</a:t>
            </a:r>
            <a:r>
              <a:rPr lang="nb-NO" dirty="0">
                <a:solidFill>
                  <a:srgbClr val="FF0000"/>
                </a:solidFill>
              </a:rPr>
              <a:t> loop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611379-B12E-6246-FAC6-7F88357E39D8}"/>
              </a:ext>
            </a:extLst>
          </p:cNvPr>
          <p:cNvSpPr txBox="1"/>
          <p:nvPr/>
        </p:nvSpPr>
        <p:spPr>
          <a:xfrm flipH="1">
            <a:off x="2367161" y="2352836"/>
            <a:ext cx="148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Outer loop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6F20A2-4955-DEBB-0A26-6ECDE987A9F3}"/>
              </a:ext>
            </a:extLst>
          </p:cNvPr>
          <p:cNvSpPr txBox="1"/>
          <p:nvPr/>
        </p:nvSpPr>
        <p:spPr>
          <a:xfrm>
            <a:off x="8846289" y="2478534"/>
            <a:ext cx="776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>
                <a:solidFill>
                  <a:schemeClr val="accent1"/>
                </a:solidFill>
              </a:rPr>
              <a:t>valve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BF6C60-D3C0-B7C9-78B8-ED43F4728464}"/>
              </a:ext>
            </a:extLst>
          </p:cNvPr>
          <p:cNvSpPr txBox="1"/>
          <p:nvPr/>
        </p:nvSpPr>
        <p:spPr>
          <a:xfrm flipH="1">
            <a:off x="4182102" y="4196686"/>
            <a:ext cx="163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>
                <a:solidFill>
                  <a:srgbClr val="FF0000"/>
                </a:solidFill>
              </a:rPr>
              <a:t>Selector</a:t>
            </a:r>
            <a:r>
              <a:rPr lang="nb-NO" sz="1200" dirty="0">
                <a:solidFill>
                  <a:srgbClr val="FF0000"/>
                </a:solidFill>
              </a:rPr>
              <a:t>: y</a:t>
            </a:r>
            <a:r>
              <a:rPr lang="nb-NO" sz="1200" baseline="-25000" dirty="0">
                <a:solidFill>
                  <a:srgbClr val="FF0000"/>
                </a:solidFill>
              </a:rPr>
              <a:t>2s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tracks</a:t>
            </a:r>
            <a:r>
              <a:rPr lang="nb-NO" sz="1200" dirty="0">
                <a:solidFill>
                  <a:srgbClr val="FF0000"/>
                </a:solidFill>
              </a:rPr>
              <a:t> y</a:t>
            </a:r>
            <a:r>
              <a:rPr lang="nb-NO" sz="1200" baseline="-25000" dirty="0">
                <a:solidFill>
                  <a:srgbClr val="FF0000"/>
                </a:solidFill>
              </a:rPr>
              <a:t>2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when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valve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saturates</a:t>
            </a:r>
            <a:r>
              <a:rPr lang="nb-NO" sz="1200" dirty="0">
                <a:solidFill>
                  <a:srgbClr val="FF0000"/>
                </a:solidFill>
              </a:rPr>
              <a:t>*</a:t>
            </a:r>
            <a:endParaRPr lang="en-US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005CD7A-ED9C-E4E0-132B-836BC2CAF03E}"/>
                  </a:ext>
                </a:extLst>
              </p:cNvPr>
              <p:cNvSpPr txBox="1"/>
              <p:nvPr/>
            </p:nvSpPr>
            <p:spPr>
              <a:xfrm flipH="1">
                <a:off x="8103604" y="4007249"/>
                <a:ext cx="16767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dirty="0">
                    <a:solidFill>
                      <a:schemeClr val="accent1"/>
                    </a:solidFill>
                  </a:rPr>
                  <a:t>u </a:t>
                </a:r>
                <a:r>
                  <a:rPr lang="nb-NO" dirty="0" err="1">
                    <a:solidFill>
                      <a:schemeClr val="accent1"/>
                    </a:solidFill>
                  </a:rPr>
                  <a:t>tracks</a:t>
                </a:r>
                <a:r>
                  <a:rPr lang="nb-NO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nb-NO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endParaRPr lang="nb-NO" b="0" dirty="0">
                  <a:solidFill>
                    <a:schemeClr val="accent1"/>
                  </a:solidFill>
                </a:endParaRPr>
              </a:p>
              <a:p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005CD7A-ED9C-E4E0-132B-836BC2CAF0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03604" y="4007249"/>
                <a:ext cx="1676755" cy="646331"/>
              </a:xfrm>
              <a:prstGeom prst="rect">
                <a:avLst/>
              </a:prstGeom>
              <a:blipFill>
                <a:blip r:embed="rId4"/>
                <a:stretch>
                  <a:fillRect l="-2909" t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C9A4BD18-C5FC-3913-7966-45A74059D564}"/>
              </a:ext>
            </a:extLst>
          </p:cNvPr>
          <p:cNvSpPr/>
          <p:nvPr/>
        </p:nvSpPr>
        <p:spPr>
          <a:xfrm>
            <a:off x="6229350" y="4634530"/>
            <a:ext cx="495300" cy="46607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>
                <a:solidFill>
                  <a:schemeClr val="tx1"/>
                </a:solidFill>
              </a:rPr>
              <a:t>|.|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FCF755-2619-1980-D19E-F2C58E7D43AA}"/>
              </a:ext>
            </a:extLst>
          </p:cNvPr>
          <p:cNvSpPr txBox="1"/>
          <p:nvPr/>
        </p:nvSpPr>
        <p:spPr>
          <a:xfrm flipH="1">
            <a:off x="1703512" y="624694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>
                <a:solidFill>
                  <a:srgbClr val="FF0000"/>
                </a:solidFill>
              </a:rPr>
              <a:t>* The </a:t>
            </a:r>
            <a:r>
              <a:rPr lang="nb-NO" sz="1400" dirty="0" err="1">
                <a:solidFill>
                  <a:srgbClr val="FF0000"/>
                </a:solidFill>
              </a:rPr>
              <a:t>selector</a:t>
            </a:r>
            <a:r>
              <a:rPr lang="nb-NO" sz="1400" dirty="0">
                <a:solidFill>
                  <a:srgbClr val="FF0000"/>
                </a:solidFill>
              </a:rPr>
              <a:t> makes sure </a:t>
            </a:r>
            <a:r>
              <a:rPr lang="nb-NO" sz="1400" dirty="0" err="1">
                <a:solidFill>
                  <a:srgbClr val="FF0000"/>
                </a:solidFill>
              </a:rPr>
              <a:t>we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use</a:t>
            </a:r>
            <a:r>
              <a:rPr lang="nb-NO" sz="1400" dirty="0">
                <a:solidFill>
                  <a:srgbClr val="FF0000"/>
                </a:solidFill>
              </a:rPr>
              <a:t> anti </a:t>
            </a:r>
            <a:r>
              <a:rPr lang="nb-NO" sz="1400" dirty="0" err="1">
                <a:solidFill>
                  <a:srgbClr val="FF0000"/>
                </a:solidFill>
              </a:rPr>
              <a:t>windup</a:t>
            </a:r>
            <a:r>
              <a:rPr lang="nb-NO" sz="1400" dirty="0">
                <a:solidFill>
                  <a:srgbClr val="FF0000"/>
                </a:solidFill>
              </a:rPr>
              <a:t> in </a:t>
            </a:r>
            <a:r>
              <a:rPr lang="nb-NO" sz="1400" dirty="0" err="1">
                <a:solidFill>
                  <a:srgbClr val="FF0000"/>
                </a:solidFill>
              </a:rPr>
              <a:t>the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outer</a:t>
            </a:r>
            <a:r>
              <a:rPr lang="nb-NO" sz="1400" dirty="0">
                <a:solidFill>
                  <a:srgbClr val="FF0000"/>
                </a:solidFill>
              </a:rPr>
              <a:t> loop </a:t>
            </a:r>
            <a:r>
              <a:rPr lang="nb-NO" sz="1400" dirty="0" err="1">
                <a:solidFill>
                  <a:srgbClr val="FF0000"/>
                </a:solidFill>
              </a:rPr>
              <a:t>only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when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the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inner</a:t>
            </a:r>
            <a:r>
              <a:rPr lang="nb-NO" sz="1400" dirty="0">
                <a:solidFill>
                  <a:srgbClr val="FF0000"/>
                </a:solidFill>
              </a:rPr>
              <a:t> loop (u) is </a:t>
            </a:r>
            <a:r>
              <a:rPr lang="nb-NO" sz="1400" dirty="0" err="1">
                <a:solidFill>
                  <a:srgbClr val="FF0000"/>
                </a:solidFill>
              </a:rPr>
              <a:t>saturating</a:t>
            </a:r>
            <a:r>
              <a:rPr lang="nb-NO" sz="1400" dirty="0">
                <a:solidFill>
                  <a:srgbClr val="FF0000"/>
                </a:solidFill>
              </a:rPr>
              <a:t>, and not just </a:t>
            </a:r>
            <a:r>
              <a:rPr lang="nb-NO" sz="1400" dirty="0" err="1">
                <a:solidFill>
                  <a:srgbClr val="FF0000"/>
                </a:solidFill>
              </a:rPr>
              <a:t>because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the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inner</a:t>
            </a:r>
            <a:r>
              <a:rPr lang="nb-NO" sz="1400" dirty="0">
                <a:solidFill>
                  <a:srgbClr val="FF0000"/>
                </a:solidFill>
              </a:rPr>
              <a:t> loop is a </a:t>
            </a:r>
            <a:r>
              <a:rPr lang="nb-NO" sz="1400" dirty="0" err="1">
                <a:solidFill>
                  <a:srgbClr val="FF0000"/>
                </a:solidFill>
              </a:rPr>
              <a:t>little</a:t>
            </a:r>
            <a:r>
              <a:rPr lang="nb-NO" sz="1400" dirty="0">
                <a:solidFill>
                  <a:srgbClr val="FF0000"/>
                </a:solidFill>
              </a:rPr>
              <a:t> </a:t>
            </a:r>
            <a:r>
              <a:rPr lang="nb-NO" sz="1400" dirty="0" err="1">
                <a:solidFill>
                  <a:srgbClr val="FF0000"/>
                </a:solidFill>
              </a:rPr>
              <a:t>slow</a:t>
            </a:r>
            <a:r>
              <a:rPr lang="nb-NO" sz="1400" dirty="0">
                <a:solidFill>
                  <a:srgbClr val="FF0000"/>
                </a:solidFill>
              </a:rPr>
              <a:t>. 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8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highlight>
                  <a:srgbClr val="FFFF00"/>
                </a:highlight>
              </a:rPr>
              <a:t>Bumpless</a:t>
            </a:r>
            <a:r>
              <a:rPr lang="en-US" dirty="0">
                <a:highlight>
                  <a:srgbClr val="FFFF00"/>
                </a:highlight>
              </a:rPr>
              <a:t> transfer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want a “soft” transition when the controller is switched between “manual” and “auto” </a:t>
            </a:r>
          </a:p>
          <a:p>
            <a:pPr lvl="1"/>
            <a:r>
              <a:rPr lang="en-US" dirty="0"/>
              <a:t>or back from auto to manual</a:t>
            </a:r>
          </a:p>
          <a:p>
            <a:pPr lvl="1"/>
            <a:r>
              <a:rPr lang="en-US" dirty="0"/>
              <a:t>or when controller is retuned</a:t>
            </a:r>
          </a:p>
          <a:p>
            <a:r>
              <a:rPr lang="en-US" dirty="0">
                <a:highlight>
                  <a:srgbClr val="FFFF00"/>
                </a:highlight>
              </a:rPr>
              <a:t>Simple solution: reset bias u</a:t>
            </a:r>
            <a:r>
              <a:rPr lang="en-US" baseline="-25000" dirty="0">
                <a:highlight>
                  <a:srgbClr val="FFFF00"/>
                </a:highlight>
              </a:rPr>
              <a:t>0</a:t>
            </a:r>
            <a:r>
              <a:rPr lang="en-US" dirty="0">
                <a:highlight>
                  <a:srgbClr val="FFFF00"/>
                </a:highlight>
              </a:rPr>
              <a:t> as you switch, so that u(t) = </a:t>
            </a:r>
            <a:r>
              <a:rPr lang="en-US" dirty="0" err="1">
                <a:highlight>
                  <a:srgbClr val="FFFF00"/>
                </a:highlight>
              </a:rPr>
              <a:t>u</a:t>
            </a:r>
            <a:r>
              <a:rPr lang="en-US" baseline="-25000" dirty="0" err="1">
                <a:highlight>
                  <a:srgbClr val="FFFF00"/>
                </a:highlight>
              </a:rPr>
              <a:t>manual</a:t>
            </a:r>
            <a:r>
              <a:rPr lang="en-US" dirty="0">
                <a:highlight>
                  <a:srgbClr val="FFFF00"/>
                </a:highlight>
              </a:rPr>
              <a:t>(t). </a:t>
            </a:r>
          </a:p>
        </p:txBody>
      </p:sp>
      <p:pic>
        <p:nvPicPr>
          <p:cNvPr id="4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5805265"/>
            <a:ext cx="5373688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266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57DEB-36E1-ACC6-9A10-58D699FA4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0989FB72-29AA-8E5E-2143-B13880B5D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3158" y="1895329"/>
            <a:ext cx="2006612" cy="14362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100D54F-47DE-4944-5529-91AE3ACB3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831" y="1832422"/>
            <a:ext cx="3704872" cy="32960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AE0680-69D2-282B-381D-33461D0E8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1549" y="59928"/>
            <a:ext cx="7848275" cy="1143000"/>
          </a:xfrm>
        </p:spPr>
        <p:txBody>
          <a:bodyPr/>
          <a:lstStyle/>
          <a:p>
            <a:r>
              <a:rPr lang="nb-NO" sz="3200" dirty="0" err="1"/>
              <a:t>Example</a:t>
            </a:r>
            <a:r>
              <a:rPr lang="nb-NO" sz="3200" dirty="0"/>
              <a:t>:  </a:t>
            </a:r>
            <a:r>
              <a:rPr lang="nb-NO" sz="4000" dirty="0"/>
              <a:t>Control of </a:t>
            </a:r>
            <a:r>
              <a:rPr lang="nb-NO" sz="4000" dirty="0" err="1"/>
              <a:t>floor</a:t>
            </a:r>
            <a:r>
              <a:rPr lang="nb-NO" sz="4000" dirty="0"/>
              <a:t> </a:t>
            </a:r>
            <a:r>
              <a:rPr lang="nb-NO" sz="4000" dirty="0" err="1"/>
              <a:t>heating</a:t>
            </a:r>
            <a:endParaRPr lang="en-US" sz="4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B65B6D-8DAC-C730-E3EE-1CD68E202A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2004411"/>
            <a:ext cx="3178859" cy="13278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BFAF61-5878-ECED-49BC-5E47537B212B}"/>
              </a:ext>
            </a:extLst>
          </p:cNvPr>
          <p:cNvSpPr txBox="1"/>
          <p:nvPr/>
        </p:nvSpPr>
        <p:spPr>
          <a:xfrm>
            <a:off x="263352" y="1504666"/>
            <a:ext cx="360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</a:t>
            </a:r>
            <a:r>
              <a:rPr lang="nb-NO" dirty="0"/>
              <a:t> Process control. </a:t>
            </a:r>
            <a:r>
              <a:rPr lang="nb-NO" dirty="0" err="1"/>
              <a:t>Dec</a:t>
            </a:r>
            <a:r>
              <a:rPr lang="nb-NO" dirty="0"/>
              <a:t>. 2024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71B1C3-7BC4-DC4C-AE8F-6A0654620E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229" y="3414158"/>
            <a:ext cx="3178858" cy="1872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FB1E66-0565-65E1-85C8-A8781BDB16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392" y="4120488"/>
            <a:ext cx="3746600" cy="9960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1FFBA7-3540-9AE1-3C77-55B5421C0D9F}"/>
              </a:ext>
            </a:extLst>
          </p:cNvPr>
          <p:cNvSpPr txBox="1"/>
          <p:nvPr/>
        </p:nvSpPr>
        <p:spPr>
          <a:xfrm>
            <a:off x="301848" y="3663057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Dynamic</a:t>
            </a:r>
            <a:r>
              <a:rPr lang="nb-NO" dirty="0"/>
              <a:t> </a:t>
            </a:r>
            <a:r>
              <a:rPr lang="nb-NO" dirty="0" err="1"/>
              <a:t>model</a:t>
            </a:r>
            <a:r>
              <a:rPr lang="nb-NO" dirty="0"/>
              <a:t>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0C92183-CA2F-D453-8E4B-5A6DDD712AD7}"/>
                  </a:ext>
                </a:extLst>
              </p:cNvPr>
              <p:cNvSpPr txBox="1"/>
              <p:nvPr/>
            </p:nvSpPr>
            <p:spPr>
              <a:xfrm>
                <a:off x="272229" y="5092717"/>
                <a:ext cx="3698000" cy="5212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b="0" dirty="0"/>
                  <a:t>G(s) </a:t>
                </a:r>
                <a14:m>
                  <m:oMath xmlns:m="http://schemas.openxmlformats.org/officeDocument/2006/math"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41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)(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dirty="0"/>
                  <a:t>  (from Q to T)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0C92183-CA2F-D453-8E4B-5A6DDD712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29" y="5092717"/>
                <a:ext cx="3698000" cy="521233"/>
              </a:xfrm>
              <a:prstGeom prst="rect">
                <a:avLst/>
              </a:prstGeom>
              <a:blipFill>
                <a:blip r:embed="rId8"/>
                <a:stretch>
                  <a:fillRect l="-1485" b="-58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4EFA88E1-48EB-74DB-B942-E656084045CF}"/>
              </a:ext>
            </a:extLst>
          </p:cNvPr>
          <p:cNvGrpSpPr/>
          <p:nvPr/>
        </p:nvGrpSpPr>
        <p:grpSpPr>
          <a:xfrm>
            <a:off x="9142626" y="5297642"/>
            <a:ext cx="2735068" cy="1490657"/>
            <a:chOff x="9142626" y="5297642"/>
            <a:chExt cx="2735068" cy="1490657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6DBCA86-F34D-92BC-BB2F-37C93C8B8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42626" y="5297642"/>
              <a:ext cx="1913147" cy="1273805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CCABF83-CC69-19AD-C6A8-20E63C927643}"/>
                </a:ext>
              </a:extLst>
            </p:cNvPr>
            <p:cNvSpPr txBox="1"/>
            <p:nvPr/>
          </p:nvSpPr>
          <p:spPr>
            <a:xfrm>
              <a:off x="9619197" y="5937189"/>
              <a:ext cx="22584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1100" dirty="0"/>
                <a:t>2 min. of </a:t>
              </a:r>
              <a:r>
                <a:rPr lang="nb-NO" sz="1100" dirty="0" err="1"/>
                <a:t>measurement</a:t>
              </a:r>
              <a:r>
                <a:rPr lang="nb-NO" sz="1100" dirty="0"/>
                <a:t> </a:t>
              </a:r>
              <a:r>
                <a:rPr lang="nb-NO" sz="1100" dirty="0" err="1"/>
                <a:t>noise</a:t>
              </a:r>
              <a:endParaRPr lang="en-US" sz="11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6D32C2C-E632-E0DD-4D72-5AF7262F1D72}"/>
                </a:ext>
              </a:extLst>
            </p:cNvPr>
            <p:cNvSpPr txBox="1"/>
            <p:nvPr/>
          </p:nvSpPr>
          <p:spPr>
            <a:xfrm>
              <a:off x="9301331" y="6480522"/>
              <a:ext cx="22584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700" dirty="0"/>
                <a:t>Matlab: and-</a:t>
              </a:r>
              <a:r>
                <a:rPr lang="nb-NO" sz="700" dirty="0" err="1"/>
                <a:t>limited</a:t>
              </a:r>
              <a:r>
                <a:rPr lang="nb-NO" sz="700" dirty="0"/>
                <a:t> </a:t>
              </a:r>
              <a:r>
                <a:rPr lang="nb-NO" sz="700" dirty="0" err="1"/>
                <a:t>white</a:t>
              </a:r>
              <a:r>
                <a:rPr lang="nb-NO" sz="700" dirty="0"/>
                <a:t> </a:t>
              </a:r>
              <a:r>
                <a:rPr lang="nb-NO" sz="700" dirty="0" err="1"/>
                <a:t>noise</a:t>
              </a:r>
              <a:r>
                <a:rPr lang="nb-NO" sz="700" dirty="0"/>
                <a:t> </a:t>
              </a:r>
              <a:r>
                <a:rPr lang="nb-NO" sz="700" dirty="0" err="1"/>
                <a:t>with</a:t>
              </a:r>
              <a:r>
                <a:rPr lang="nb-NO" sz="700" dirty="0"/>
                <a:t> </a:t>
              </a:r>
              <a:r>
                <a:rPr lang="nb-NO" sz="700" dirty="0" err="1"/>
                <a:t>noise</a:t>
              </a:r>
              <a:r>
                <a:rPr lang="nb-NO" sz="700" dirty="0"/>
                <a:t> </a:t>
              </a:r>
              <a:r>
                <a:rPr lang="nb-NO" sz="700" dirty="0" err="1"/>
                <a:t>power</a:t>
              </a:r>
              <a:r>
                <a:rPr lang="nb-NO" sz="700" dirty="0"/>
                <a:t> = 3 e-5, and sample </a:t>
              </a:r>
              <a:r>
                <a:rPr lang="nb-NO" sz="700" dirty="0" err="1"/>
                <a:t>yime</a:t>
              </a:r>
              <a:r>
                <a:rPr lang="nb-NO" sz="700" dirty="0"/>
                <a:t> 0 0.002h = 7.2s</a:t>
              </a:r>
              <a:endParaRPr lang="en-US" sz="700" dirty="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01E23B2C-D418-F797-05D9-C5B8AF0781F5}"/>
              </a:ext>
            </a:extLst>
          </p:cNvPr>
          <p:cNvSpPr txBox="1"/>
          <p:nvPr/>
        </p:nvSpPr>
        <p:spPr>
          <a:xfrm>
            <a:off x="7738065" y="5036032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15h</a:t>
            </a:r>
            <a:endParaRPr 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E88626A-377A-BB52-8757-39C3FCBC72B4}"/>
                  </a:ext>
                </a:extLst>
              </p:cNvPr>
              <p:cNvSpPr txBox="1"/>
              <p:nvPr/>
            </p:nvSpPr>
            <p:spPr>
              <a:xfrm>
                <a:off x="263352" y="5588019"/>
                <a:ext cx="3849644" cy="5323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b="0" dirty="0"/>
                  <a:t>G</a:t>
                </a:r>
                <a:r>
                  <a:rPr lang="nb-NO" b="0" baseline="-25000" dirty="0" err="1"/>
                  <a:t>d</a:t>
                </a:r>
                <a:r>
                  <a:rPr lang="nb-NO" b="0" dirty="0"/>
                  <a:t>(s) </a:t>
                </a:r>
                <a14:m>
                  <m:oMath xmlns:m="http://schemas.openxmlformats.org/officeDocument/2006/math"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41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)(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nb-NO" b="0" i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m:rPr>
                        <m:sty m:val="p"/>
                      </m:rPr>
                      <a:rPr lang="nb-NO" b="0" i="0" smtClean="0">
                        <a:latin typeface="Cambria Math" panose="02040503050406030204" pitchFamily="18" charset="0"/>
                      </a:rPr>
                      <m:t>from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b-NO" b="0" i="0" smtClean="0">
                        <a:latin typeface="Cambria Math" panose="02040503050406030204" pitchFamily="18" charset="0"/>
                      </a:rPr>
                      <m:t>To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b-NO" b="0" i="0" smtClean="0">
                        <a:latin typeface="Cambria Math" panose="02040503050406030204" pitchFamily="18" charset="0"/>
                      </a:rPr>
                      <m:t>to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b-NO" b="0" i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E88626A-377A-BB52-8757-39C3FCBC7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5588019"/>
                <a:ext cx="3849644" cy="532390"/>
              </a:xfrm>
              <a:prstGeom prst="rect">
                <a:avLst/>
              </a:prstGeom>
              <a:blipFill>
                <a:blip r:embed="rId10"/>
                <a:stretch>
                  <a:fillRect l="-1266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26D11BEE-C6EA-3B47-1E1F-CD0D2E9D6393}"/>
              </a:ext>
            </a:extLst>
          </p:cNvPr>
          <p:cNvSpPr txBox="1"/>
          <p:nvPr/>
        </p:nvSpPr>
        <p:spPr>
          <a:xfrm>
            <a:off x="7019041" y="434971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PI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7CC902-F62E-B25A-6BD6-A816949E8CD0}"/>
              </a:ext>
            </a:extLst>
          </p:cNvPr>
          <p:cNvSpPr txBox="1"/>
          <p:nvPr/>
        </p:nvSpPr>
        <p:spPr>
          <a:xfrm>
            <a:off x="7616056" y="1946883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PI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7CB4EE-8FC9-487F-A156-0168C970604F}"/>
              </a:ext>
            </a:extLst>
          </p:cNvPr>
          <p:cNvSpPr txBox="1"/>
          <p:nvPr/>
        </p:nvSpPr>
        <p:spPr>
          <a:xfrm>
            <a:off x="6865256" y="463265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E444C6"/>
                </a:solidFill>
              </a:rPr>
              <a:t>P</a:t>
            </a:r>
            <a:endParaRPr lang="en-US" dirty="0">
              <a:solidFill>
                <a:srgbClr val="E444C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50498E-6F12-B356-DC91-E40747F6A3FB}"/>
              </a:ext>
            </a:extLst>
          </p:cNvPr>
          <p:cNvSpPr txBox="1"/>
          <p:nvPr/>
        </p:nvSpPr>
        <p:spPr>
          <a:xfrm>
            <a:off x="7680176" y="223136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E444C6"/>
                </a:solidFill>
              </a:rPr>
              <a:t>P</a:t>
            </a:r>
            <a:endParaRPr lang="en-US" dirty="0">
              <a:solidFill>
                <a:srgbClr val="E444C6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3A8FF9-565C-8463-0928-FA6BED6D8354}"/>
              </a:ext>
            </a:extLst>
          </p:cNvPr>
          <p:cNvSpPr txBox="1"/>
          <p:nvPr/>
        </p:nvSpPr>
        <p:spPr>
          <a:xfrm>
            <a:off x="6443242" y="2416029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y=T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B19F05-3287-ACEB-7D4D-9820913DCC91}"/>
              </a:ext>
            </a:extLst>
          </p:cNvPr>
          <p:cNvSpPr txBox="1"/>
          <p:nvPr/>
        </p:nvSpPr>
        <p:spPr>
          <a:xfrm>
            <a:off x="6527539" y="378945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u=Q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00983D-A8FB-1CE3-06D6-A47322272994}"/>
              </a:ext>
            </a:extLst>
          </p:cNvPr>
          <p:cNvSpPr txBox="1"/>
          <p:nvPr/>
        </p:nvSpPr>
        <p:spPr>
          <a:xfrm>
            <a:off x="4300709" y="5152020"/>
            <a:ext cx="358318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Want to control temperature y=T using floor heating u=Q.</a:t>
            </a:r>
          </a:p>
          <a:p>
            <a:r>
              <a:rPr lang="en-US" sz="600" dirty="0"/>
              <a:t>Time in hours. </a:t>
            </a:r>
          </a:p>
          <a:p>
            <a:r>
              <a:rPr lang="en-US" sz="600" dirty="0"/>
              <a:t>Model (Exam 2024): G = 30/(41s+1)(0.1s+1) = 30 / (4.1s^2 + 41.1s + 1) + delay 0.002h = 7.2s (delay not important)</a:t>
            </a:r>
          </a:p>
          <a:p>
            <a:r>
              <a:rPr lang="en-US" sz="600" dirty="0"/>
              <a:t>Input (u=Q) is between 0 and 10.</a:t>
            </a:r>
          </a:p>
          <a:p>
            <a:r>
              <a:rPr lang="en-US" sz="600" dirty="0" err="1"/>
              <a:t>Intital</a:t>
            </a:r>
            <a:r>
              <a:rPr lang="en-US" sz="600" dirty="0"/>
              <a:t> state (t=0): Q=0, T=To=0C. </a:t>
            </a:r>
          </a:p>
          <a:p>
            <a:r>
              <a:rPr lang="en-US" sz="600" dirty="0"/>
              <a:t>t=0 Turn on controller with SP=15C. </a:t>
            </a:r>
          </a:p>
          <a:p>
            <a:r>
              <a:rPr lang="en-US" sz="600" dirty="0"/>
              <a:t>t=5h Setpoint change to SP=20C </a:t>
            </a:r>
          </a:p>
          <a:p>
            <a:r>
              <a:rPr lang="en-US" sz="600" dirty="0"/>
              <a:t>t=10h : To (disturbance) changes from 0C to -10C </a:t>
            </a:r>
            <a:br>
              <a:rPr lang="en-US" sz="600" dirty="0"/>
            </a:br>
            <a:endParaRPr lang="en-US" sz="600" dirty="0"/>
          </a:p>
          <a:p>
            <a:r>
              <a:rPr lang="en-US" sz="600" dirty="0"/>
              <a:t>SIMC, Kc = 1/k tau/(</a:t>
            </a:r>
            <a:r>
              <a:rPr lang="en-US" sz="600" dirty="0" err="1"/>
              <a:t>tauc+theta</a:t>
            </a:r>
            <a:r>
              <a:rPr lang="en-US" sz="600" dirty="0"/>
              <a:t>). </a:t>
            </a:r>
            <a:r>
              <a:rPr lang="en-US" sz="600" dirty="0" err="1"/>
              <a:t>tauI</a:t>
            </a:r>
            <a:r>
              <a:rPr lang="en-US" sz="600" dirty="0"/>
              <a:t>=min(tau, 4(</a:t>
            </a:r>
            <a:r>
              <a:rPr lang="en-US" sz="600" dirty="0" err="1"/>
              <a:t>tauc+theta</a:t>
            </a:r>
            <a:r>
              <a:rPr lang="en-US" sz="600" dirty="0"/>
              <a:t>). </a:t>
            </a:r>
          </a:p>
          <a:p>
            <a:r>
              <a:rPr lang="en-US" sz="600" dirty="0"/>
              <a:t>From process model G: Have k=30, tau = 41, theta =0.052 (half rule), </a:t>
            </a:r>
          </a:p>
          <a:p>
            <a:r>
              <a:rPr lang="en-US" sz="600" dirty="0"/>
              <a:t>PI-control. Choose </a:t>
            </a:r>
            <a:r>
              <a:rPr lang="en-US" sz="600" dirty="0" err="1"/>
              <a:t>tauc+theta</a:t>
            </a:r>
            <a:r>
              <a:rPr lang="en-US" sz="600" dirty="0"/>
              <a:t>=0.5h, (about 10 theta), Get Kc = (1/30)*41/0.5 = 2.7, </a:t>
            </a:r>
            <a:r>
              <a:rPr lang="en-US" sz="600" dirty="0" err="1"/>
              <a:t>taui</a:t>
            </a:r>
            <a:r>
              <a:rPr lang="en-US" sz="600" dirty="0"/>
              <a:t> = min (41, 4*4*0.5) = 2 h, KI = Kc/</a:t>
            </a:r>
            <a:r>
              <a:rPr lang="en-US" sz="600" dirty="0" err="1"/>
              <a:t>taui</a:t>
            </a:r>
            <a:r>
              <a:rPr lang="en-US" sz="600" dirty="0"/>
              <a:t> = 1.35 </a:t>
            </a:r>
          </a:p>
          <a:p>
            <a:r>
              <a:rPr lang="en-US" sz="600" dirty="0"/>
              <a:t>Anti-windup: Tracking </a:t>
            </a:r>
            <a:r>
              <a:rPr lang="en-US" sz="600" dirty="0" err="1"/>
              <a:t>coffeicient</a:t>
            </a:r>
            <a:r>
              <a:rPr lang="en-US" sz="600" dirty="0"/>
              <a:t> Kt=1 (same as "external reset", corresponds to </a:t>
            </a:r>
            <a:r>
              <a:rPr lang="en-US" sz="600" dirty="0" err="1"/>
              <a:t>tauT</a:t>
            </a:r>
            <a:r>
              <a:rPr lang="en-US" sz="600" dirty="0"/>
              <a:t>=</a:t>
            </a:r>
            <a:r>
              <a:rPr lang="en-US" sz="600" dirty="0" err="1"/>
              <a:t>tauI</a:t>
            </a:r>
            <a:r>
              <a:rPr lang="en-US" sz="600" dirty="0"/>
              <a:t>)</a:t>
            </a:r>
          </a:p>
          <a:p>
            <a:r>
              <a:rPr lang="en-US" sz="600" dirty="0"/>
              <a:t>P-control: Can increase with same robustness since no I-action, so use Kc=3. </a:t>
            </a:r>
          </a:p>
          <a:p>
            <a:r>
              <a:rPr lang="en-US" sz="600" dirty="0"/>
              <a:t>For P and PI control add filter with </a:t>
            </a:r>
            <a:r>
              <a:rPr lang="en-US" sz="600" dirty="0" err="1"/>
              <a:t>tauF</a:t>
            </a:r>
            <a:r>
              <a:rPr lang="en-US" sz="600" dirty="0"/>
              <a:t>=0.1*</a:t>
            </a:r>
            <a:r>
              <a:rPr lang="en-US" sz="600" dirty="0" err="1"/>
              <a:t>tauc</a:t>
            </a:r>
            <a:r>
              <a:rPr lang="en-US" sz="600" dirty="0"/>
              <a:t>=0.1*0.5=0.05h</a:t>
            </a:r>
            <a:endParaRPr lang="en-US" sz="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E9625D4-8D9A-B8ED-351F-C16FCC7251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13158" y="3526471"/>
            <a:ext cx="2022422" cy="171682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383DB14-B5D7-5D3E-13A1-228E3322045B}"/>
              </a:ext>
            </a:extLst>
          </p:cNvPr>
          <p:cNvSpPr txBox="1"/>
          <p:nvPr/>
        </p:nvSpPr>
        <p:spPr>
          <a:xfrm>
            <a:off x="8565102" y="562776"/>
            <a:ext cx="1604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P and PI </a:t>
            </a:r>
            <a:r>
              <a:rPr lang="nb-NO" sz="1200" dirty="0" err="1"/>
              <a:t>without</a:t>
            </a:r>
            <a:r>
              <a:rPr lang="nb-NO" sz="1200" dirty="0"/>
              <a:t> </a:t>
            </a:r>
            <a:r>
              <a:rPr lang="nb-NO" sz="1200" dirty="0" err="1"/>
              <a:t>meas</a:t>
            </a:r>
            <a:r>
              <a:rPr lang="nb-NO" sz="1200" dirty="0"/>
              <a:t>. filter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07A87F-B414-A381-C7F3-603941B424E0}"/>
              </a:ext>
            </a:extLst>
          </p:cNvPr>
          <p:cNvSpPr txBox="1"/>
          <p:nvPr/>
        </p:nvSpPr>
        <p:spPr>
          <a:xfrm>
            <a:off x="4242242" y="1162435"/>
            <a:ext cx="46624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P and PI –control </a:t>
            </a:r>
            <a:r>
              <a:rPr lang="nb-NO" sz="1200" dirty="0"/>
              <a:t>(</a:t>
            </a:r>
            <a:r>
              <a:rPr lang="nb-NO" sz="1200" dirty="0" err="1"/>
              <a:t>both</a:t>
            </a:r>
            <a:r>
              <a:rPr lang="nb-NO" sz="1200" dirty="0"/>
              <a:t> </a:t>
            </a:r>
            <a:r>
              <a:rPr lang="nb-NO" sz="1200" dirty="0" err="1"/>
              <a:t>with</a:t>
            </a:r>
            <a:r>
              <a:rPr lang="nb-NO" sz="1200" dirty="0"/>
              <a:t> </a:t>
            </a:r>
            <a:r>
              <a:rPr lang="nb-NO" sz="1200" dirty="0" err="1"/>
              <a:t>measurement</a:t>
            </a:r>
            <a:r>
              <a:rPr lang="nb-NO" sz="1200" dirty="0"/>
              <a:t> filter, </a:t>
            </a:r>
            <a:r>
              <a:rPr lang="nb-NO" sz="1200" dirty="0" err="1"/>
              <a:t>tauF</a:t>
            </a:r>
            <a:r>
              <a:rPr lang="nb-NO" sz="1200" dirty="0"/>
              <a:t>=</a:t>
            </a:r>
            <a:r>
              <a:rPr lang="nb-NO" sz="1200" dirty="0" err="1"/>
              <a:t>tauc</a:t>
            </a:r>
            <a:r>
              <a:rPr lang="nb-NO" sz="1200" dirty="0"/>
              <a:t>/10)</a:t>
            </a:r>
          </a:p>
          <a:p>
            <a:r>
              <a:rPr lang="nb-NO" sz="1200" dirty="0"/>
              <a:t>PI has anti-</a:t>
            </a:r>
            <a:r>
              <a:rPr lang="nb-NO" sz="1200" dirty="0" err="1"/>
              <a:t>windup</a:t>
            </a:r>
            <a:r>
              <a:rPr lang="nb-NO" sz="1200" dirty="0"/>
              <a:t> (</a:t>
            </a:r>
            <a:r>
              <a:rPr lang="nb-NO" sz="1200" dirty="0" err="1"/>
              <a:t>Kt</a:t>
            </a:r>
            <a:r>
              <a:rPr lang="nb-NO" sz="1200" dirty="0"/>
              <a:t>=1, «</a:t>
            </a:r>
            <a:r>
              <a:rPr lang="nb-NO" sz="1200" dirty="0" err="1"/>
              <a:t>external</a:t>
            </a:r>
            <a:r>
              <a:rPr lang="nb-NO" sz="1200" dirty="0"/>
              <a:t> reset»)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087151-2F5D-2BDA-A711-E372872471C8}"/>
              </a:ext>
            </a:extLst>
          </p:cNvPr>
          <p:cNvSpPr txBox="1"/>
          <p:nvPr/>
        </p:nvSpPr>
        <p:spPr>
          <a:xfrm>
            <a:off x="8536747" y="3923216"/>
            <a:ext cx="1446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ON/OFF control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2CFF01F-7834-19C3-6A33-BAFDDD3A9FBC}"/>
              </a:ext>
            </a:extLst>
          </p:cNvPr>
          <p:cNvSpPr txBox="1"/>
          <p:nvPr/>
        </p:nvSpPr>
        <p:spPr>
          <a:xfrm>
            <a:off x="8621318" y="2363081"/>
            <a:ext cx="1604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PI </a:t>
            </a:r>
            <a:r>
              <a:rPr lang="nb-NO" sz="1200" dirty="0" err="1"/>
              <a:t>without</a:t>
            </a:r>
            <a:r>
              <a:rPr lang="nb-NO" sz="1200" dirty="0"/>
              <a:t> anti-</a:t>
            </a:r>
            <a:r>
              <a:rPr lang="nb-NO" sz="1200" dirty="0" err="1"/>
              <a:t>windup</a:t>
            </a:r>
            <a:endParaRPr lang="en-US"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F39317-31CF-664F-276D-299F41A8A8CD}"/>
              </a:ext>
            </a:extLst>
          </p:cNvPr>
          <p:cNvSpPr txBox="1"/>
          <p:nvPr/>
        </p:nvSpPr>
        <p:spPr>
          <a:xfrm>
            <a:off x="6050964" y="3396163"/>
            <a:ext cx="350142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>
                <a:highlight>
                  <a:srgbClr val="FFFF00"/>
                </a:highlight>
              </a:rPr>
              <a:t>Conclusion</a:t>
            </a:r>
            <a:r>
              <a:rPr lang="nb-NO" sz="1200" dirty="0">
                <a:highlight>
                  <a:srgbClr val="FFFF00"/>
                </a:highlight>
              </a:rPr>
              <a:t>: </a:t>
            </a:r>
            <a:r>
              <a:rPr lang="nb-NO" sz="1200">
                <a:highlight>
                  <a:srgbClr val="FFFF00"/>
                </a:highlight>
              </a:rPr>
              <a:t>P and </a:t>
            </a:r>
            <a:r>
              <a:rPr lang="nb-NO" sz="1200" dirty="0">
                <a:highlight>
                  <a:srgbClr val="FFFF00"/>
                </a:highlight>
              </a:rPr>
              <a:t>ON/OFF </a:t>
            </a:r>
            <a:r>
              <a:rPr lang="nb-NO" sz="1200" dirty="0" err="1">
                <a:highlight>
                  <a:srgbClr val="FFFF00"/>
                </a:highlight>
              </a:rPr>
              <a:t>are</a:t>
            </a:r>
            <a:r>
              <a:rPr lang="nb-NO" sz="1200" dirty="0">
                <a:highlight>
                  <a:srgbClr val="FFFF00"/>
                </a:highlight>
              </a:rPr>
              <a:t> best</a:t>
            </a:r>
          </a:p>
          <a:p>
            <a:r>
              <a:rPr lang="nb-NO" sz="700" dirty="0">
                <a:highlight>
                  <a:srgbClr val="FFFF00"/>
                </a:highlight>
              </a:rPr>
              <a:t>Note: No input </a:t>
            </a:r>
            <a:r>
              <a:rPr lang="nb-NO" sz="700" dirty="0" err="1">
                <a:highlight>
                  <a:srgbClr val="FFFF00"/>
                </a:highlight>
              </a:rPr>
              <a:t>disturbance</a:t>
            </a:r>
            <a:r>
              <a:rPr lang="nb-NO" sz="700" dirty="0">
                <a:highlight>
                  <a:srgbClr val="FFFF00"/>
                </a:highlight>
              </a:rPr>
              <a:t> </a:t>
            </a:r>
            <a:r>
              <a:rPr lang="nb-NO" sz="700" dirty="0" err="1">
                <a:highlight>
                  <a:srgbClr val="FFFF00"/>
                </a:highlight>
              </a:rPr>
              <a:t>on</a:t>
            </a:r>
            <a:r>
              <a:rPr lang="nb-NO" sz="700" dirty="0">
                <a:highlight>
                  <a:srgbClr val="FFFF00"/>
                </a:highlight>
              </a:rPr>
              <a:t> u=Q in </a:t>
            </a:r>
            <a:r>
              <a:rPr lang="nb-NO" sz="700" dirty="0" err="1">
                <a:highlight>
                  <a:srgbClr val="FFFF00"/>
                </a:highlight>
              </a:rPr>
              <a:t>this</a:t>
            </a:r>
            <a:r>
              <a:rPr lang="nb-NO" sz="700" dirty="0">
                <a:highlight>
                  <a:srgbClr val="FFFF00"/>
                </a:highlight>
              </a:rPr>
              <a:t> case (</a:t>
            </a:r>
            <a:r>
              <a:rPr lang="nb-NO" sz="700" dirty="0" err="1">
                <a:highlight>
                  <a:srgbClr val="FFFF00"/>
                </a:highlight>
              </a:rPr>
              <a:t>unusual</a:t>
            </a:r>
            <a:r>
              <a:rPr lang="nb-NO" sz="700" dirty="0">
                <a:highlight>
                  <a:srgbClr val="FFFF00"/>
                </a:highlight>
              </a:rPr>
              <a:t>) so I-action not </a:t>
            </a:r>
            <a:r>
              <a:rPr lang="nb-NO" sz="700" dirty="0" err="1">
                <a:highlight>
                  <a:srgbClr val="FFFF00"/>
                </a:highlight>
              </a:rPr>
              <a:t>needed</a:t>
            </a:r>
            <a:endParaRPr lang="en-US" sz="700" dirty="0">
              <a:highlight>
                <a:srgbClr val="FFFF00"/>
              </a:highlight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93B15E-A4C5-607B-D620-3EC112B29F17}"/>
              </a:ext>
            </a:extLst>
          </p:cNvPr>
          <p:cNvSpPr txBox="1"/>
          <p:nvPr/>
        </p:nvSpPr>
        <p:spPr>
          <a:xfrm>
            <a:off x="9784315" y="1958213"/>
            <a:ext cx="1604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/>
              <a:t>Ooops</a:t>
            </a:r>
            <a:r>
              <a:rPr lang="nb-NO" sz="1200" dirty="0"/>
              <a:t>…</a:t>
            </a:r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BE3226F-A75C-9677-4ACF-954A5A95A41C}"/>
              </a:ext>
            </a:extLst>
          </p:cNvPr>
          <p:cNvSpPr txBox="1"/>
          <p:nvPr/>
        </p:nvSpPr>
        <p:spPr>
          <a:xfrm>
            <a:off x="4769277" y="1940819"/>
            <a:ext cx="13436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>
                <a:solidFill>
                  <a:srgbClr val="00B050"/>
                </a:solidFill>
              </a:rPr>
              <a:t>PI </a:t>
            </a:r>
            <a:r>
              <a:rPr lang="nb-NO" sz="1100" dirty="0" err="1">
                <a:solidFill>
                  <a:srgbClr val="00B050"/>
                </a:solidFill>
              </a:rPr>
              <a:t>gives</a:t>
            </a:r>
            <a:r>
              <a:rPr lang="nb-NO" sz="1100" dirty="0">
                <a:solidFill>
                  <a:srgbClr val="00B050"/>
                </a:solidFill>
              </a:rPr>
              <a:t> </a:t>
            </a:r>
            <a:r>
              <a:rPr lang="nb-NO" sz="1100" dirty="0" err="1">
                <a:solidFill>
                  <a:srgbClr val="00B050"/>
                </a:solidFill>
              </a:rPr>
              <a:t>overshoot</a:t>
            </a:r>
            <a:endParaRPr lang="en-US" sz="1100" dirty="0">
              <a:solidFill>
                <a:srgbClr val="00B050"/>
              </a:solidFill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D2BED9EA-4F86-5106-E168-8DF54C2C43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75947" y="159249"/>
            <a:ext cx="2001747" cy="15415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3A3105-7F01-A6CE-3A93-99715B790F25}"/>
              </a:ext>
            </a:extLst>
          </p:cNvPr>
          <p:cNvSpPr txBox="1"/>
          <p:nvPr/>
        </p:nvSpPr>
        <p:spPr>
          <a:xfrm>
            <a:off x="119337" y="6098513"/>
            <a:ext cx="4122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/>
              <a:t>Note: The </a:t>
            </a:r>
            <a:r>
              <a:rPr lang="nb-NO" sz="800" dirty="0" err="1"/>
              <a:t>residence</a:t>
            </a:r>
            <a:r>
              <a:rPr lang="nb-NO" sz="800" dirty="0"/>
              <a:t> time for air is 200 kg/0.04 kg/s = 5000 s = 1.39 h, and </a:t>
            </a:r>
            <a:r>
              <a:rPr lang="nb-NO" sz="800" dirty="0" err="1"/>
              <a:t>when</a:t>
            </a:r>
            <a:r>
              <a:rPr lang="nb-NO" sz="800" dirty="0"/>
              <a:t> </a:t>
            </a:r>
            <a:r>
              <a:rPr lang="nb-NO" sz="800" dirty="0" err="1"/>
              <a:t>we</a:t>
            </a:r>
            <a:r>
              <a:rPr lang="nb-NO" sz="800" dirty="0"/>
              <a:t> </a:t>
            </a:r>
            <a:r>
              <a:rPr lang="nb-NO" sz="800" dirty="0" err="1"/>
              <a:t>take</a:t>
            </a:r>
            <a:r>
              <a:rPr lang="nb-NO" sz="800" dirty="0"/>
              <a:t> </a:t>
            </a:r>
            <a:r>
              <a:rPr lang="nb-NO" sz="800" dirty="0" err="1"/>
              <a:t>into</a:t>
            </a:r>
            <a:r>
              <a:rPr lang="nb-NO" sz="800" dirty="0"/>
              <a:t> </a:t>
            </a:r>
            <a:r>
              <a:rPr lang="nb-NO" sz="800" dirty="0" err="1"/>
              <a:t>account</a:t>
            </a:r>
            <a:r>
              <a:rPr lang="nb-NO" sz="800" dirty="0"/>
              <a:t> </a:t>
            </a:r>
            <a:r>
              <a:rPr lang="nb-NO" sz="800" dirty="0" err="1"/>
              <a:t>the</a:t>
            </a:r>
            <a:r>
              <a:rPr lang="nb-NO" sz="800" dirty="0"/>
              <a:t> heat transfer to </a:t>
            </a:r>
            <a:r>
              <a:rPr lang="nb-NO" sz="800" dirty="0" err="1"/>
              <a:t>the</a:t>
            </a:r>
            <a:r>
              <a:rPr lang="nb-NO" sz="800" dirty="0"/>
              <a:t> </a:t>
            </a:r>
            <a:r>
              <a:rPr lang="nb-NO" sz="800" dirty="0" err="1"/>
              <a:t>floor</a:t>
            </a:r>
            <a:r>
              <a:rPr lang="nb-NO" sz="800" dirty="0"/>
              <a:t>, </a:t>
            </a:r>
            <a:r>
              <a:rPr lang="nb-NO" sz="800" dirty="0" err="1"/>
              <a:t>the</a:t>
            </a:r>
            <a:r>
              <a:rPr lang="nb-NO" sz="800" dirty="0"/>
              <a:t> time </a:t>
            </a:r>
            <a:r>
              <a:rPr lang="nb-NO" sz="800" dirty="0" err="1"/>
              <a:t>constant</a:t>
            </a:r>
            <a:r>
              <a:rPr lang="nb-NO" sz="800" dirty="0"/>
              <a:t> is </a:t>
            </a:r>
            <a:r>
              <a:rPr lang="nb-NO" sz="800" dirty="0" err="1"/>
              <a:t>only</a:t>
            </a:r>
            <a:r>
              <a:rPr lang="nb-NO" sz="800" dirty="0"/>
              <a:t> </a:t>
            </a:r>
            <a:r>
              <a:rPr lang="nb-NO" sz="800" dirty="0" err="1"/>
              <a:t>mcp</a:t>
            </a:r>
            <a:r>
              <a:rPr lang="nb-NO" sz="800" dirty="0"/>
              <a:t>/(</a:t>
            </a:r>
            <a:r>
              <a:rPr lang="nb-NO" sz="800" dirty="0" err="1"/>
              <a:t>UA+wcp</a:t>
            </a:r>
            <a:r>
              <a:rPr lang="nb-NO" sz="800" dirty="0"/>
              <a:t>) = 200/ (0.5+0.04) = 370s = </a:t>
            </a:r>
            <a:r>
              <a:rPr lang="nb-NO" sz="800" dirty="0">
                <a:highlight>
                  <a:srgbClr val="FFFF00"/>
                </a:highlight>
              </a:rPr>
              <a:t>0.1 h</a:t>
            </a:r>
            <a:r>
              <a:rPr lang="nb-NO" sz="800" dirty="0"/>
              <a:t>. The time </a:t>
            </a:r>
            <a:r>
              <a:rPr lang="nb-NO" sz="800" dirty="0" err="1"/>
              <a:t>constant</a:t>
            </a:r>
            <a:r>
              <a:rPr lang="nb-NO" sz="800" dirty="0"/>
              <a:t> for </a:t>
            </a:r>
            <a:r>
              <a:rPr lang="nb-NO" sz="800" dirty="0" err="1"/>
              <a:t>the</a:t>
            </a:r>
            <a:r>
              <a:rPr lang="nb-NO" sz="800" dirty="0"/>
              <a:t> </a:t>
            </a:r>
            <a:r>
              <a:rPr lang="nb-NO" sz="800" dirty="0" err="1"/>
              <a:t>floor</a:t>
            </a:r>
            <a:r>
              <a:rPr lang="nb-NO" sz="800" dirty="0"/>
              <a:t> </a:t>
            </a:r>
            <a:r>
              <a:rPr lang="nb-NO" sz="800" dirty="0" err="1"/>
              <a:t>alone</a:t>
            </a:r>
            <a:r>
              <a:rPr lang="nb-NO" sz="800" dirty="0"/>
              <a:t> is </a:t>
            </a:r>
            <a:r>
              <a:rPr lang="nb-NO" sz="800" dirty="0" err="1"/>
              <a:t>only</a:t>
            </a:r>
            <a:r>
              <a:rPr lang="nb-NO" sz="800" dirty="0"/>
              <a:t> 5000 kJ/K/0.5 kW/K = 10000s = 2.7h. The  </a:t>
            </a:r>
            <a:r>
              <a:rPr lang="nb-NO" sz="800" dirty="0" err="1"/>
              <a:t>very</a:t>
            </a:r>
            <a:r>
              <a:rPr lang="nb-NO" sz="800" dirty="0"/>
              <a:t> </a:t>
            </a:r>
            <a:r>
              <a:rPr lang="nb-NO" sz="800" dirty="0" err="1"/>
              <a:t>large</a:t>
            </a:r>
            <a:r>
              <a:rPr lang="nb-NO" sz="800" dirty="0"/>
              <a:t> time </a:t>
            </a:r>
            <a:r>
              <a:rPr lang="nb-NO" sz="800" dirty="0" err="1"/>
              <a:t>constant</a:t>
            </a:r>
            <a:r>
              <a:rPr lang="nb-NO" sz="800" dirty="0"/>
              <a:t> of </a:t>
            </a:r>
            <a:r>
              <a:rPr lang="nb-NO" sz="800" dirty="0">
                <a:highlight>
                  <a:srgbClr val="FFFF00"/>
                </a:highlight>
              </a:rPr>
              <a:t>41h</a:t>
            </a:r>
            <a:r>
              <a:rPr lang="nb-NO" sz="800" dirty="0"/>
              <a:t> is </a:t>
            </a:r>
            <a:r>
              <a:rPr lang="nb-NO" sz="800" dirty="0" err="1"/>
              <a:t>caused</a:t>
            </a:r>
            <a:r>
              <a:rPr lang="nb-NO" sz="800" dirty="0"/>
              <a:t> by </a:t>
            </a:r>
            <a:r>
              <a:rPr lang="nb-NO" sz="800" dirty="0" err="1"/>
              <a:t>the</a:t>
            </a:r>
            <a:r>
              <a:rPr lang="nb-NO" sz="800" dirty="0"/>
              <a:t> </a:t>
            </a:r>
            <a:r>
              <a:rPr lang="nb-NO" sz="800" dirty="0" err="1"/>
              <a:t>interaction</a:t>
            </a:r>
            <a:r>
              <a:rPr lang="nb-NO" sz="800" dirty="0"/>
              <a:t> </a:t>
            </a:r>
            <a:r>
              <a:rPr lang="nb-NO" sz="800" dirty="0" err="1"/>
              <a:t>between</a:t>
            </a:r>
            <a:r>
              <a:rPr lang="nb-NO" sz="800" dirty="0"/>
              <a:t> </a:t>
            </a:r>
            <a:r>
              <a:rPr lang="nb-NO" sz="800" dirty="0" err="1"/>
              <a:t>the</a:t>
            </a:r>
            <a:r>
              <a:rPr lang="nb-NO" sz="800" dirty="0"/>
              <a:t> </a:t>
            </a:r>
            <a:r>
              <a:rPr lang="nb-NO" sz="800" dirty="0" err="1"/>
              <a:t>floor</a:t>
            </a:r>
            <a:r>
              <a:rPr lang="nb-NO" sz="800" dirty="0"/>
              <a:t> and </a:t>
            </a:r>
            <a:r>
              <a:rPr lang="nb-NO" sz="800" dirty="0" err="1"/>
              <a:t>the</a:t>
            </a:r>
            <a:r>
              <a:rPr lang="nb-NO" sz="800" dirty="0"/>
              <a:t> air.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58561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40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E4758-3593-50CB-B972-311DA3315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B359C-BEEC-14C8-FDED-AB13D5D1A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468A88-8C66-67B2-8250-2D50EA531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379"/>
            <a:ext cx="12192000" cy="644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67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Optimal PID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340769"/>
            <a:ext cx="8651304" cy="4525963"/>
          </a:xfrm>
        </p:spPr>
        <p:txBody>
          <a:bodyPr>
            <a:normAutofit/>
          </a:bodyPr>
          <a:lstStyle/>
          <a:p>
            <a:r>
              <a:rPr lang="en-US" sz="2000" dirty="0"/>
              <a:t>Can find optimal settings using optimization</a:t>
            </a:r>
          </a:p>
          <a:p>
            <a:r>
              <a:rPr lang="en-US" sz="2000" dirty="0">
                <a:highlight>
                  <a:srgbClr val="FFFF00"/>
                </a:highlight>
              </a:rPr>
              <a:t>SIMC-rules are close to IAE-optimal for combined setpoints and disturbances (with given robustness in terms of </a:t>
            </a:r>
            <a:r>
              <a:rPr lang="en-US" sz="2000" dirty="0" err="1">
                <a:highlight>
                  <a:srgbClr val="FFFF00"/>
                </a:highlight>
              </a:rPr>
              <a:t>M</a:t>
            </a:r>
            <a:r>
              <a:rPr lang="en-US" sz="2000" baseline="-25000" dirty="0" err="1">
                <a:highlight>
                  <a:srgbClr val="FFFF00"/>
                </a:highlight>
              </a:rPr>
              <a:t>s</a:t>
            </a:r>
            <a:r>
              <a:rPr lang="en-US" sz="2000" dirty="0">
                <a:highlight>
                  <a:srgbClr val="FFFF00"/>
                </a:highlight>
              </a:rPr>
              <a:t>)*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081" y="2471986"/>
            <a:ext cx="3421838" cy="411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47528" y="65160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900" dirty="0"/>
              <a:t>*</a:t>
            </a:r>
            <a:r>
              <a:rPr lang="en-US" sz="900" dirty="0"/>
              <a:t>Chriss Grimholt and Sigurd Skogestad, ''Optimal PI and PID control of first-order plus delay processes and evaluation of the original and improved SIMC rules'' , </a:t>
            </a:r>
          </a:p>
          <a:p>
            <a:r>
              <a:rPr lang="en-US" sz="900" dirty="0"/>
              <a:t>Published in: </a:t>
            </a:r>
            <a:r>
              <a:rPr lang="en-US" sz="900" i="1" dirty="0"/>
              <a:t>J. Process Control</a:t>
            </a:r>
            <a:r>
              <a:rPr lang="en-US" sz="900" dirty="0"/>
              <a:t>, vol. 70 (2018), 36-46.</a:t>
            </a:r>
          </a:p>
        </p:txBody>
      </p:sp>
    </p:spTree>
    <p:extLst>
      <p:ext uri="{BB962C8B-B14F-4D97-AF65-F5344CB8AC3E}">
        <p14:creationId xmlns:p14="http://schemas.microsoft.com/office/powerpoint/2010/main" val="1046095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Methods for </a:t>
            </a:r>
            <a:r>
              <a:rPr lang="en-US" i="1" u="sng" dirty="0">
                <a:highlight>
                  <a:srgbClr val="FFFF00"/>
                </a:highlight>
              </a:rPr>
              <a:t>online</a:t>
            </a:r>
            <a:r>
              <a:rPr lang="en-US" dirty="0">
                <a:highlight>
                  <a:srgbClr val="FFFF00"/>
                </a:highlight>
              </a:rPr>
              <a:t> tuning of PID 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en-US" dirty="0"/>
              <a:t>Trial and error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/>
              <a:t>Ziegler Nichols </a:t>
            </a:r>
            <a:r>
              <a:rPr lang="en-US" sz="1600" dirty="0">
                <a:solidFill>
                  <a:srgbClr val="FF0000"/>
                </a:solidFill>
              </a:rPr>
              <a:t>(see Exercise 8, Problem 1)</a:t>
            </a:r>
          </a:p>
          <a:p>
            <a:pPr lvl="1"/>
            <a:r>
              <a:rPr lang="en-US" dirty="0"/>
              <a:t>Oscillating P-control</a:t>
            </a:r>
          </a:p>
          <a:p>
            <a:pPr lvl="1"/>
            <a:r>
              <a:rPr lang="en-US" dirty="0"/>
              <a:t>Relay method to get oscillations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/>
              <a:t>Closed-loop response with P-control</a:t>
            </a:r>
          </a:p>
          <a:p>
            <a:pPr lvl="1"/>
            <a:r>
              <a:rPr lang="en-US" dirty="0"/>
              <a:t>Shams method </a:t>
            </a:r>
            <a:r>
              <a:rPr lang="en-US" sz="1600" dirty="0">
                <a:solidFill>
                  <a:srgbClr val="FF0000"/>
                </a:solidFill>
              </a:rPr>
              <a:t>(see Exercise 8, Problem 1)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19537" y="5517232"/>
            <a:ext cx="72391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On-line tuning: Avoids an open-loop experiment, like a step input change.</a:t>
            </a:r>
          </a:p>
          <a:p>
            <a:r>
              <a:rPr lang="en-US" dirty="0"/>
              <a:t>Advantage on-line: Process is always “under control”</a:t>
            </a:r>
          </a:p>
          <a:p>
            <a:r>
              <a:rPr lang="en-US" dirty="0"/>
              <a:t>In practice: Both “open-loop” and “closed-loop” (online) methods are used </a:t>
            </a:r>
          </a:p>
        </p:txBody>
      </p:sp>
    </p:spTree>
    <p:extLst>
      <p:ext uri="{BB962C8B-B14F-4D97-AF65-F5344CB8AC3E}">
        <p14:creationId xmlns:p14="http://schemas.microsoft.com/office/powerpoint/2010/main" val="516190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200" dirty="0"/>
              <a:t>Tuning of your PID controller</a:t>
            </a:r>
            <a:br>
              <a:rPr lang="en-US" sz="4000" dirty="0"/>
            </a:br>
            <a:r>
              <a:rPr lang="en-US" sz="4000" dirty="0"/>
              <a:t>I. “</a:t>
            </a:r>
            <a:r>
              <a:rPr lang="en-US" sz="4000" dirty="0">
                <a:highlight>
                  <a:srgbClr val="FFFF00"/>
                </a:highlight>
              </a:rPr>
              <a:t>Trial &amp; error” </a:t>
            </a:r>
            <a:r>
              <a:rPr lang="en-US" sz="4000" dirty="0"/>
              <a:t>approach (online)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lphaLcParenBoth"/>
            </a:pPr>
            <a:r>
              <a:rPr lang="en-US" sz="2800" dirty="0"/>
              <a:t>P-part: Increase controller gain (</a:t>
            </a:r>
            <a:r>
              <a:rPr lang="en-US" sz="2800" dirty="0" err="1"/>
              <a:t>K</a:t>
            </a:r>
            <a:r>
              <a:rPr lang="en-US" sz="2800" baseline="-25000" dirty="0" err="1"/>
              <a:t>c</a:t>
            </a:r>
            <a:r>
              <a:rPr lang="en-US" sz="2800" dirty="0"/>
              <a:t>) until the process starts oscillating or the input saturates</a:t>
            </a:r>
          </a:p>
          <a:p>
            <a:pPr marL="609600" indent="-609600">
              <a:buFontTx/>
              <a:buAutoNum type="alphaLcParenBoth"/>
            </a:pPr>
            <a:r>
              <a:rPr lang="en-US" sz="2800" dirty="0"/>
              <a:t>Decrease the gain (</a:t>
            </a:r>
            <a:r>
              <a:rPr lang="en-US" sz="2800" dirty="0">
                <a:cs typeface="Arial" charset="0"/>
              </a:rPr>
              <a:t>~ factor 2)</a:t>
            </a:r>
          </a:p>
          <a:p>
            <a:pPr marL="609600" indent="-609600">
              <a:buFontTx/>
              <a:buAutoNum type="alphaLcParenBoth"/>
            </a:pPr>
            <a:r>
              <a:rPr lang="en-US" sz="2800" dirty="0">
                <a:cs typeface="Arial" charset="0"/>
              </a:rPr>
              <a:t>I-part: Reduce the integral time (</a:t>
            </a:r>
            <a:r>
              <a:rPr lang="en-US" sz="2800" dirty="0">
                <a:latin typeface="Symbol" pitchFamily="18" charset="2"/>
                <a:cs typeface="Arial" charset="0"/>
                <a:sym typeface="Symbol" pitchFamily="18" charset="2"/>
              </a:rPr>
              <a:t></a:t>
            </a:r>
            <a:r>
              <a:rPr lang="en-US" sz="2800" baseline="-25000" dirty="0">
                <a:cs typeface="Arial" charset="0"/>
                <a:sym typeface="Symbol" pitchFamily="18" charset="2"/>
              </a:rPr>
              <a:t>I</a:t>
            </a:r>
            <a:r>
              <a:rPr lang="en-US" sz="2800" dirty="0">
                <a:cs typeface="Arial" charset="0"/>
                <a:sym typeface="Symbol" pitchFamily="18" charset="2"/>
              </a:rPr>
              <a:t>) until the process starts oscillating</a:t>
            </a:r>
          </a:p>
          <a:p>
            <a:pPr marL="609600" indent="-609600">
              <a:buFontTx/>
              <a:buAutoNum type="alphaLcParenBoth"/>
            </a:pPr>
            <a:r>
              <a:rPr lang="en-US" sz="2800" dirty="0">
                <a:cs typeface="Arial" charset="0"/>
                <a:sym typeface="Symbol" pitchFamily="18" charset="2"/>
              </a:rPr>
              <a:t>Increase a bit </a:t>
            </a:r>
            <a:r>
              <a:rPr lang="en-US" sz="2800" dirty="0"/>
              <a:t>(</a:t>
            </a:r>
            <a:r>
              <a:rPr lang="en-US" sz="2800" dirty="0">
                <a:cs typeface="Arial" charset="0"/>
              </a:rPr>
              <a:t>~ factor 2)</a:t>
            </a:r>
          </a:p>
          <a:p>
            <a:pPr marL="609600" indent="-609600">
              <a:buFontTx/>
              <a:buAutoNum type="alphaLcParenBoth"/>
            </a:pPr>
            <a:r>
              <a:rPr lang="en-US" sz="2800" dirty="0">
                <a:cs typeface="Arial" charset="0"/>
              </a:rPr>
              <a:t>Possible D-part: Increase </a:t>
            </a:r>
            <a:r>
              <a:rPr lang="en-US" sz="2800" dirty="0">
                <a:latin typeface="Symbol" pitchFamily="18" charset="2"/>
                <a:cs typeface="Arial" charset="0"/>
                <a:sym typeface="Symbol" pitchFamily="18" charset="2"/>
              </a:rPr>
              <a:t></a:t>
            </a:r>
            <a:r>
              <a:rPr lang="en-US" sz="2800" baseline="-25000" dirty="0">
                <a:cs typeface="Arial" charset="0"/>
                <a:sym typeface="Symbol" pitchFamily="18" charset="2"/>
              </a:rPr>
              <a:t>D </a:t>
            </a:r>
            <a:r>
              <a:rPr lang="en-US" sz="2800" dirty="0">
                <a:cs typeface="Arial" charset="0"/>
                <a:sym typeface="Symbol" pitchFamily="18" charset="2"/>
              </a:rPr>
              <a:t>and see if there is any improvement</a:t>
            </a:r>
          </a:p>
          <a:p>
            <a:pPr marL="609600" indent="-609600">
              <a:buFontTx/>
              <a:buAutoNum type="alphaLcParenBoth"/>
            </a:pPr>
            <a:endParaRPr lang="en-US" sz="2800" dirty="0">
              <a:cs typeface="Arial" charset="0"/>
              <a:sym typeface="Symbol" pitchFamily="18" charset="2"/>
            </a:endParaRPr>
          </a:p>
          <a:p>
            <a:pPr marL="990600" lvl="1" indent="-533400"/>
            <a:endParaRPr lang="en-US" baseline="-25000" dirty="0">
              <a:cs typeface="Arial" charset="0"/>
              <a:sym typeface="Symbol" pitchFamily="18" charset="2"/>
            </a:endParaRPr>
          </a:p>
          <a:p>
            <a:pPr marL="990600" lvl="1" indent="-533400">
              <a:buNone/>
            </a:pPr>
            <a:endParaRPr lang="en-US" baseline="-25000" dirty="0">
              <a:cs typeface="Arial" charset="0"/>
              <a:sym typeface="Symbol" pitchFamily="18" charset="2"/>
            </a:endParaRPr>
          </a:p>
          <a:p>
            <a:pPr marL="609600" indent="-609600">
              <a:buNone/>
            </a:pPr>
            <a:endParaRPr lang="en-US" baseline="-25000" dirty="0">
              <a:cs typeface="Arial" charset="0"/>
              <a:sym typeface="Symbol" pitchFamily="18" charset="2"/>
            </a:endParaRPr>
          </a:p>
          <a:p>
            <a:pPr marL="609600" indent="-609600">
              <a:buNone/>
            </a:pPr>
            <a:endParaRPr lang="el-GR" baseline="-25000" dirty="0">
              <a:cs typeface="Arial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900239" y="5897564"/>
            <a:ext cx="7826375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/>
              <a:t>Very common approach,</a:t>
            </a:r>
          </a:p>
          <a:p>
            <a:pPr eaLnBrk="1" hangingPunct="1"/>
            <a:r>
              <a:rPr lang="en-US" dirty="0"/>
              <a:t>BUT: Time consuming and does not give good tunings: </a:t>
            </a:r>
            <a:r>
              <a:rPr lang="en-US" dirty="0">
                <a:highlight>
                  <a:srgbClr val="FFFF00"/>
                </a:highlight>
              </a:rPr>
              <a:t>NOT recommended</a:t>
            </a:r>
          </a:p>
        </p:txBody>
      </p:sp>
    </p:spTree>
    <p:extLst>
      <p:ext uri="{BB962C8B-B14F-4D97-AF65-F5344CB8AC3E}">
        <p14:creationId xmlns:p14="http://schemas.microsoft.com/office/powerpoint/2010/main" val="28874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235" y="579382"/>
            <a:ext cx="9010271" cy="5002917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703512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/>
              <a:t>Smith Predictor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0" y="5663874"/>
            <a:ext cx="9185658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SP looks good in theory. BUT: It’s sensitive to time delay error AND we have found that well-tuned PID (with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1600" baseline="-25000" dirty="0"/>
              <a:t>D</a:t>
            </a:r>
            <a:r>
              <a:rPr lang="en-US" sz="1600" dirty="0"/>
              <a:t> = 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1600" dirty="0"/>
              <a:t>/3) is more robust and almost always better than Smith predictor controller*  </a:t>
            </a:r>
            <a:r>
              <a:rPr lang="en-US" sz="2400" b="1" dirty="0">
                <a:solidFill>
                  <a:srgbClr val="FF0000"/>
                </a:solidFill>
              </a:rPr>
              <a:t>FORGET SP!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3674" y="6453337"/>
            <a:ext cx="8822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* Chriss Grimholt and Sigurd Skogestad. </a:t>
            </a:r>
            <a:r>
              <a:rPr lang="en-US" sz="1200" b="1" dirty="0">
                <a:hlinkClick r:id="rId4"/>
              </a:rPr>
              <a:t>''Should we forget the Smith Predictor?''</a:t>
            </a:r>
            <a:r>
              <a:rPr lang="en-US" sz="1200" b="1" dirty="0"/>
              <a:t> (2018) </a:t>
            </a:r>
            <a:br>
              <a:rPr lang="en-US" sz="1200" dirty="0"/>
            </a:br>
            <a:r>
              <a:rPr lang="en-US" sz="1200" dirty="0"/>
              <a:t>In 3rd IFAC conference on Advances in PID control, Ghent, Belgium, 9-11 May 2018. </a:t>
            </a:r>
            <a:r>
              <a:rPr lang="en-US" sz="1200" i="1" dirty="0"/>
              <a:t>In IFAC papers Online (2018)</a:t>
            </a:r>
            <a:r>
              <a:rPr lang="en-US" sz="1200" dirty="0"/>
              <a:t> </a:t>
            </a:r>
            <a:endParaRPr lang="nb-NO" sz="1200" dirty="0"/>
          </a:p>
        </p:txBody>
      </p:sp>
    </p:spTree>
    <p:extLst>
      <p:ext uri="{BB962C8B-B14F-4D97-AF65-F5344CB8AC3E}">
        <p14:creationId xmlns:p14="http://schemas.microsoft.com/office/powerpoint/2010/main" val="68544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266" y="3522851"/>
            <a:ext cx="38991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117" y="2004356"/>
            <a:ext cx="4398441" cy="99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II. </a:t>
            </a:r>
            <a:r>
              <a:rPr lang="en-US" dirty="0">
                <a:highlight>
                  <a:srgbClr val="FFFF00"/>
                </a:highlight>
              </a:rPr>
              <a:t>Ziegler-Nichols</a:t>
            </a:r>
            <a:r>
              <a:rPr lang="en-US" dirty="0"/>
              <a:t> closed-loop method (1942)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1018" y="1544997"/>
            <a:ext cx="8579296" cy="3124943"/>
          </a:xfrm>
        </p:spPr>
        <p:txBody>
          <a:bodyPr>
            <a:normAutofit/>
          </a:bodyPr>
          <a:lstStyle/>
          <a:p>
            <a:r>
              <a:rPr lang="en-US" sz="2000" dirty="0">
                <a:highlight>
                  <a:srgbClr val="FFFF00"/>
                </a:highlight>
              </a:rPr>
              <a:t>P-control only: Increase controller gain (</a:t>
            </a:r>
            <a:r>
              <a:rPr lang="en-US" sz="2000" dirty="0" err="1">
                <a:highlight>
                  <a:srgbClr val="FFFF00"/>
                </a:highlight>
              </a:rPr>
              <a:t>K</a:t>
            </a:r>
            <a:r>
              <a:rPr lang="en-US" sz="2000" baseline="-25000" dirty="0" err="1">
                <a:highlight>
                  <a:srgbClr val="FFFF00"/>
                </a:highlight>
              </a:rPr>
              <a:t>c</a:t>
            </a:r>
            <a:r>
              <a:rPr lang="en-US" sz="2000" dirty="0">
                <a:highlight>
                  <a:srgbClr val="FFFF00"/>
                </a:highlight>
              </a:rPr>
              <a:t>) until the process cycles with constant amplitude:</a:t>
            </a:r>
          </a:p>
          <a:p>
            <a:endParaRPr lang="en-US" sz="2000" dirty="0"/>
          </a:p>
          <a:p>
            <a:endParaRPr lang="en-US" sz="1800" dirty="0"/>
          </a:p>
          <a:p>
            <a:r>
              <a:rPr lang="en-US" sz="2000" dirty="0">
                <a:highlight>
                  <a:srgbClr val="FFFF00"/>
                </a:highlight>
              </a:rPr>
              <a:t>Write down the corresponding “ultimate” period (</a:t>
            </a:r>
            <a:r>
              <a:rPr lang="en-US" sz="2000" dirty="0" err="1">
                <a:highlight>
                  <a:srgbClr val="FFFF00"/>
                </a:highlight>
              </a:rPr>
              <a:t>P</a:t>
            </a:r>
            <a:r>
              <a:rPr lang="en-US" sz="2000" baseline="-25000" dirty="0" err="1">
                <a:highlight>
                  <a:srgbClr val="FFFF00"/>
                </a:highlight>
              </a:rPr>
              <a:t>u</a:t>
            </a:r>
            <a:r>
              <a:rPr lang="en-US" sz="2000" dirty="0">
                <a:highlight>
                  <a:srgbClr val="FFFF00"/>
                </a:highlight>
              </a:rPr>
              <a:t>) and controller gain (K</a:t>
            </a:r>
            <a:r>
              <a:rPr lang="en-US" sz="2000" baseline="-25000" dirty="0">
                <a:highlight>
                  <a:srgbClr val="FFFF00"/>
                </a:highlight>
              </a:rPr>
              <a:t>u</a:t>
            </a:r>
            <a:r>
              <a:rPr lang="en-US" sz="2000" dirty="0">
                <a:highlight>
                  <a:srgbClr val="FFFF00"/>
                </a:highlight>
              </a:rPr>
              <a:t>). </a:t>
            </a:r>
          </a:p>
          <a:p>
            <a:r>
              <a:rPr lang="en-US" sz="2000" dirty="0">
                <a:highlight>
                  <a:srgbClr val="FFFF00"/>
                </a:highlight>
              </a:rPr>
              <a:t>Based on this “process information” obtain PID settings: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3832" y="5445225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(ideal)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38916" y="4669939"/>
            <a:ext cx="2513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PID is for ideal form</a:t>
            </a:r>
          </a:p>
          <a:p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TL-modification is smoother</a:t>
            </a:r>
          </a:p>
          <a:p>
            <a:r>
              <a:rPr lang="en-US" sz="1600" dirty="0">
                <a:solidFill>
                  <a:srgbClr val="FF0000"/>
                </a:solidFill>
              </a:rPr>
              <a:t> (smaller </a:t>
            </a:r>
            <a:r>
              <a:rPr lang="en-US" sz="1600" dirty="0" err="1">
                <a:solidFill>
                  <a:srgbClr val="FF0000"/>
                </a:solidFill>
              </a:rPr>
              <a:t>K</a:t>
            </a:r>
            <a:r>
              <a:rPr lang="en-US" sz="1600" baseline="-25000" dirty="0" err="1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and larger </a:t>
            </a:r>
            <a:r>
              <a:rPr lang="en-US" sz="1600" dirty="0">
                <a:solidFill>
                  <a:srgbClr val="FF0000"/>
                </a:solidFill>
                <a:latin typeface="cmmi10"/>
              </a:rPr>
              <a:t>¿</a:t>
            </a:r>
            <a:r>
              <a:rPr lang="en-US" sz="1600" baseline="-25000" dirty="0">
                <a:solidFill>
                  <a:srgbClr val="FF0000"/>
                </a:solidFill>
                <a:latin typeface="cmmi10"/>
              </a:rPr>
              <a:t>I</a:t>
            </a:r>
            <a:r>
              <a:rPr lang="en-US" sz="1600" dirty="0">
                <a:solidFill>
                  <a:srgbClr val="FF0000"/>
                </a:solidFill>
              </a:rPr>
              <a:t>).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8050884" y="486916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8127230" y="54452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790F136-EE3B-4696-8E9D-F2CEEF7A3563}"/>
              </a:ext>
            </a:extLst>
          </p:cNvPr>
          <p:cNvSpPr txBox="1"/>
          <p:nvPr/>
        </p:nvSpPr>
        <p:spPr>
          <a:xfrm>
            <a:off x="1703513" y="5783948"/>
            <a:ext cx="86267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Main problems ZN: </a:t>
            </a:r>
          </a:p>
          <a:p>
            <a:pPr marL="800100" lvl="1" indent="-342900">
              <a:buFont typeface="+mj-lt"/>
              <a:buAutoNum type="arabicPeriod"/>
            </a:pP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Too aggressive (and has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no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tuning parameter)</a:t>
            </a:r>
          </a:p>
          <a:p>
            <a:pPr marL="800100" lvl="1" indent="-342900">
              <a:buFont typeface="+mj-lt"/>
              <a:buAutoNum type="arabicPeriod"/>
            </a:pP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Two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pieces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of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information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(Pu, Ku) is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too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little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to </a:t>
            </a:r>
            <a:r>
              <a:rPr lang="nb-NO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capture</a:t>
            </a:r>
            <a:r>
              <a:rPr lang="nb-NO" sz="1600" dirty="0">
                <a:solidFill>
                  <a:srgbClr val="FF0000"/>
                </a:solidFill>
                <a:highlight>
                  <a:srgbClr val="FFFF00"/>
                </a:highlight>
              </a:rPr>
              <a:t> all processes</a:t>
            </a:r>
            <a:r>
              <a:rPr lang="nb-NO" sz="1600" dirty="0">
                <a:solidFill>
                  <a:srgbClr val="FF0000"/>
                </a:solidFill>
              </a:rPr>
              <a:t>.  </a:t>
            </a:r>
            <a:r>
              <a:rPr lang="nb-NO" sz="1600" dirty="0" err="1">
                <a:solidFill>
                  <a:srgbClr val="FF0000"/>
                </a:solidFill>
              </a:rPr>
              <a:t>Because</a:t>
            </a:r>
            <a:r>
              <a:rPr lang="nb-NO" sz="1600" dirty="0">
                <a:solidFill>
                  <a:srgbClr val="FF0000"/>
                </a:solidFill>
              </a:rPr>
              <a:t> of </a:t>
            </a:r>
            <a:r>
              <a:rPr lang="nb-NO" sz="1600" dirty="0" err="1">
                <a:solidFill>
                  <a:srgbClr val="FF0000"/>
                </a:solidFill>
              </a:rPr>
              <a:t>this</a:t>
            </a:r>
            <a:endParaRPr lang="nb-NO" sz="1600" dirty="0">
              <a:solidFill>
                <a:srgbClr val="FF0000"/>
              </a:solidFill>
            </a:endParaRPr>
          </a:p>
          <a:p>
            <a:pPr lvl="1"/>
            <a:r>
              <a:rPr lang="nb-NO" sz="1600" dirty="0">
                <a:solidFill>
                  <a:srgbClr val="FF0000"/>
                </a:solidFill>
              </a:rPr>
              <a:t>	ZN </a:t>
            </a:r>
            <a:r>
              <a:rPr lang="nb-NO" sz="1600" dirty="0" err="1">
                <a:solidFill>
                  <a:srgbClr val="FF0000"/>
                </a:solidFill>
              </a:rPr>
              <a:t>works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poorly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on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static</a:t>
            </a:r>
            <a:r>
              <a:rPr lang="nb-NO" sz="1600" dirty="0">
                <a:solidFill>
                  <a:srgbClr val="FF0000"/>
                </a:solidFill>
              </a:rPr>
              <a:t> (</a:t>
            </a:r>
            <a:r>
              <a:rPr lang="nb-NO" sz="1600" dirty="0" err="1">
                <a:solidFill>
                  <a:srgbClr val="FF0000"/>
                </a:solidFill>
              </a:rPr>
              <a:t>delay</a:t>
            </a:r>
            <a:r>
              <a:rPr lang="nb-NO" sz="1600" dirty="0">
                <a:solidFill>
                  <a:srgbClr val="FF0000"/>
                </a:solidFill>
              </a:rPr>
              <a:t>-dominant) processes (</a:t>
            </a:r>
            <a:r>
              <a:rPr lang="nb-NO" sz="1600" dirty="0" err="1">
                <a:solidFill>
                  <a:srgbClr val="FF0000"/>
                </a:solidFill>
              </a:rPr>
              <a:t>the</a:t>
            </a:r>
            <a:r>
              <a:rPr lang="nb-NO" sz="1600" dirty="0">
                <a:solidFill>
                  <a:srgbClr val="FF0000"/>
                </a:solidFill>
              </a:rPr>
              <a:t> same </a:t>
            </a:r>
            <a:r>
              <a:rPr lang="nb-NO" sz="1600" dirty="0" err="1">
                <a:solidFill>
                  <a:srgbClr val="FF0000"/>
                </a:solidFill>
              </a:rPr>
              <a:t>applies</a:t>
            </a:r>
            <a:r>
              <a:rPr lang="nb-NO" sz="1600" dirty="0">
                <a:solidFill>
                  <a:srgbClr val="FF0000"/>
                </a:solidFill>
              </a:rPr>
              <a:t> to TL-</a:t>
            </a:r>
            <a:r>
              <a:rPr lang="nb-NO" sz="1600" dirty="0" err="1">
                <a:solidFill>
                  <a:srgbClr val="FF0000"/>
                </a:solidFill>
              </a:rPr>
              <a:t>modification</a:t>
            </a:r>
            <a:r>
              <a:rPr lang="nb-NO" sz="16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03D71D-F60E-98D8-6CC7-4E925827EF5F}"/>
              </a:ext>
            </a:extLst>
          </p:cNvPr>
          <p:cNvSpPr/>
          <p:nvPr/>
        </p:nvSpPr>
        <p:spPr>
          <a:xfrm>
            <a:off x="4297266" y="4581128"/>
            <a:ext cx="3238894" cy="21602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7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757" y="2005013"/>
            <a:ext cx="6275387" cy="412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134558"/>
            <a:ext cx="4203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2229" name="Text Box 7"/>
              <p:cNvSpPr txBox="1">
                <a:spLocks noChangeArrowheads="1"/>
              </p:cNvSpPr>
              <p:nvPr/>
            </p:nvSpPr>
            <p:spPr bwMode="auto">
              <a:xfrm>
                <a:off x="10274156" y="2349500"/>
                <a:ext cx="1582484" cy="369332"/>
              </a:xfrm>
              <a:prstGeom prst="rect">
                <a:avLst/>
              </a:prstGeom>
              <a:noFill/>
              <a:ln w="19050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rgbClr val="FFFF00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dirty="0"/>
                  <a:t>IMC has </a:t>
                </a:r>
                <a:r>
                  <a:rPr lang="en-US" dirty="0">
                    <a:latin typeface="Symbol" pitchFamily="18" charset="2"/>
                    <a:sym typeface="Symbol" pitchFamily="18" charset="2"/>
                  </a:rPr>
                  <a:t></a:t>
                </a:r>
                <a:r>
                  <a:rPr lang="en-US" baseline="-25000" dirty="0">
                    <a:sym typeface="Symbol" pitchFamily="18" charset="2"/>
                  </a:rPr>
                  <a:t>I</a:t>
                </a:r>
                <a:r>
                  <a:rPr lang="en-US" dirty="0"/>
                  <a:t>=</a:t>
                </a:r>
                <a14:m>
                  <m:oMath xmlns:m="http://schemas.openxmlformats.org/officeDocument/2006/math">
                    <m:r>
                      <a:rPr lang="nb-NO" b="0" i="1" smtClean="0">
                        <a:latin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msy10" pitchFamily="34" charset="0"/>
                </a:endParaRPr>
              </a:p>
            </p:txBody>
          </p:sp>
        </mc:Choice>
        <mc:Fallback xmlns="">
          <p:sp>
            <p:nvSpPr>
              <p:cNvPr id="52229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74156" y="2349500"/>
                <a:ext cx="1582484" cy="369332"/>
              </a:xfrm>
              <a:prstGeom prst="rect">
                <a:avLst/>
              </a:prstGeom>
              <a:blipFill>
                <a:blip r:embed="rId6"/>
                <a:stretch>
                  <a:fillRect l="-2662" t="-6250" b="-21875"/>
                </a:stretch>
              </a:blipFill>
              <a:ln w="19050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230" name="Line 8"/>
          <p:cNvSpPr>
            <a:spLocks noChangeShapeType="1"/>
          </p:cNvSpPr>
          <p:nvPr/>
        </p:nvSpPr>
        <p:spPr bwMode="auto">
          <a:xfrm flipH="1" flipV="1">
            <a:off x="9842356" y="2462213"/>
            <a:ext cx="431800" cy="3016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" name="Text Box 9"/>
          <p:cNvSpPr txBox="1">
            <a:spLocks noChangeArrowheads="1"/>
          </p:cNvSpPr>
          <p:nvPr/>
        </p:nvSpPr>
        <p:spPr bwMode="auto">
          <a:xfrm>
            <a:off x="7105506" y="4408489"/>
            <a:ext cx="25058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rgbClr val="FF3300"/>
                </a:solidFill>
              </a:rPr>
              <a:t>Ziegler-Nichols is usually </a:t>
            </a:r>
          </a:p>
          <a:p>
            <a:pPr eaLnBrk="1" hangingPunct="1"/>
            <a:r>
              <a:rPr lang="en-US" sz="1600" dirty="0">
                <a:solidFill>
                  <a:srgbClr val="FF3300"/>
                </a:solidFill>
              </a:rPr>
              <a:t>aggressive</a:t>
            </a:r>
          </a:p>
        </p:txBody>
      </p:sp>
      <p:sp>
        <p:nvSpPr>
          <p:cNvPr id="52232" name="Line 10"/>
          <p:cNvSpPr>
            <a:spLocks noChangeShapeType="1"/>
          </p:cNvSpPr>
          <p:nvPr/>
        </p:nvSpPr>
        <p:spPr bwMode="auto">
          <a:xfrm flipV="1">
            <a:off x="7897669" y="4119563"/>
            <a:ext cx="360363" cy="36036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" name="Text Box 11"/>
          <p:cNvSpPr txBox="1">
            <a:spLocks noChangeArrowheads="1"/>
          </p:cNvSpPr>
          <p:nvPr/>
        </p:nvSpPr>
        <p:spPr bwMode="auto">
          <a:xfrm>
            <a:off x="3936856" y="5919788"/>
            <a:ext cx="2051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FF3300"/>
                </a:solidFill>
              </a:rPr>
              <a:t>Setpoint change at t=0c</a:t>
            </a:r>
          </a:p>
        </p:txBody>
      </p:sp>
      <p:sp>
        <p:nvSpPr>
          <p:cNvPr id="52234" name="Text Box 12"/>
          <p:cNvSpPr txBox="1">
            <a:spLocks noChangeArrowheads="1"/>
          </p:cNvSpPr>
          <p:nvPr/>
        </p:nvSpPr>
        <p:spPr bwMode="auto">
          <a:xfrm>
            <a:off x="6560993" y="5919788"/>
            <a:ext cx="2705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FF3300"/>
                </a:solidFill>
              </a:rPr>
              <a:t>Input disturbance at t=20</a:t>
            </a:r>
          </a:p>
        </p:txBody>
      </p:sp>
      <p:sp>
        <p:nvSpPr>
          <p:cNvPr id="52235" name="Line 13"/>
          <p:cNvSpPr>
            <a:spLocks noChangeShapeType="1"/>
          </p:cNvSpPr>
          <p:nvPr/>
        </p:nvSpPr>
        <p:spPr bwMode="auto">
          <a:xfrm flipV="1">
            <a:off x="4729018" y="5632451"/>
            <a:ext cx="215900" cy="3587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6" name="Line 14"/>
          <p:cNvSpPr>
            <a:spLocks noChangeShapeType="1"/>
          </p:cNvSpPr>
          <p:nvPr/>
        </p:nvSpPr>
        <p:spPr bwMode="auto">
          <a:xfrm flipV="1">
            <a:off x="7176944" y="5632451"/>
            <a:ext cx="288925" cy="3587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D326BA6-2D11-59D2-0F96-A034CC6AECB4}"/>
                  </a:ext>
                </a:extLst>
              </p:cNvPr>
              <p:cNvSpPr txBox="1"/>
              <p:nvPr/>
            </p:nvSpPr>
            <p:spPr>
              <a:xfrm>
                <a:off x="374324" y="7600"/>
                <a:ext cx="5599418" cy="3673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dirty="0"/>
                  <a:t>Example PI. </a:t>
                </a:r>
                <a:r>
                  <a:rPr lang="nb-NO" dirty="0" err="1"/>
                  <a:t>Integrating</a:t>
                </a:r>
                <a:r>
                  <a:rPr lang="nb-NO" dirty="0"/>
                  <a:t> </a:t>
                </a:r>
                <a:r>
                  <a:rPr lang="nb-NO" dirty="0" err="1"/>
                  <a:t>process</a:t>
                </a:r>
                <a:r>
                  <a:rPr lang="nb-NO" dirty="0"/>
                  <a:t> </a:t>
                </a:r>
                <a:r>
                  <a:rPr lang="nb-NO" dirty="0" err="1"/>
                  <a:t>with</a:t>
                </a:r>
                <a:r>
                  <a:rPr lang="nb-NO" dirty="0"/>
                  <a:t> </a:t>
                </a:r>
                <a:r>
                  <a:rPr lang="nb-NO" dirty="0" err="1"/>
                  <a:t>delay</a:t>
                </a:r>
                <a:r>
                  <a:rPr lang="nb-NO" dirty="0"/>
                  <a:t>=1, </a:t>
                </a:r>
                <a14:m>
                  <m:oMath xmlns:m="http://schemas.openxmlformats.org/officeDocument/2006/math">
                    <m:r>
                      <a:rPr lang="nb-NO" b="0" i="1" smtClean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b-NO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p>
                        </m:sSup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>
                      <a:rPr lang="nb-NO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b-NO" b="0" dirty="0"/>
              </a:p>
              <a:p>
                <a:r>
                  <a:rPr lang="en-US" dirty="0"/>
                  <a:t>Process model: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nb-NO" b="0" i="1" smtClean="0">
                        <a:latin typeface="Cambria Math" panose="02040503050406030204" pitchFamily="18" charset="0"/>
                      </a:rPr>
                      <m:t>=1, </m:t>
                    </m:r>
                    <m:r>
                      <a:rPr lang="nb-NO" b="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nb-NO" b="0" i="1" smtClean="0">
                        <a:latin typeface="Cambria Math" panose="02040503050406030204" pitchFamily="18" charset="0"/>
                      </a:rPr>
                      <m:t>=1, </m:t>
                    </m:r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=∞)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SIMC-tunings</a:t>
                </a:r>
                <a:r>
                  <a:rPr lang="en-US" dirty="0"/>
                  <a:t>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b="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nb-NO" b="0" i="1" smtClean="0">
                        <a:latin typeface="Cambria Math" panose="02040503050406030204" pitchFamily="18" charset="0"/>
                      </a:rPr>
                      <m:t>=1  </m:t>
                    </m:r>
                  </m:oMath>
                </a14:m>
                <a:r>
                  <a:rPr lang="en-US" dirty="0"/>
                  <a:t> (“tight tuning”):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Ziegler-Nichols</a:t>
                </a:r>
                <a:r>
                  <a:rPr lang="en-US" dirty="0"/>
                  <a:t>:</a:t>
                </a:r>
              </a:p>
              <a:p>
                <a:r>
                  <a:rPr lang="en-US" dirty="0"/>
                  <a:t>Experiment: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=4, </m:t>
                    </m:r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US" dirty="0"/>
                  <a:t>1.57 (=</a:t>
                </a:r>
                <a:r>
                  <a:rPr lang="el-G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/2)</a:t>
                </a:r>
              </a:p>
              <a:p>
                <a:r>
                  <a:rPr 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PI-control:</a:t>
                </a:r>
                <a14:m>
                  <m:oMath xmlns:m="http://schemas.openxmlformats.org/officeDocument/2006/math">
                    <m:r>
                      <a:rPr lang="nb-N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=0.45 </m:t>
                    </m:r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=0.71</m:t>
                    </m:r>
                  </m:oMath>
                </a14:m>
                <a:endParaRPr lang="nb-NO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b-NO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sub>
                        </m:sSub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1.2</m:t>
                        </m:r>
                      </m:den>
                    </m:f>
                    <m:r>
                      <a:rPr lang="nb-NO" b="0" i="1" smtClean="0">
                        <a:latin typeface="Cambria Math" panose="02040503050406030204" pitchFamily="18" charset="0"/>
                      </a:rPr>
                      <m:t>=3.33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D326BA6-2D11-59D2-0F96-A034CC6AE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24" y="7600"/>
                <a:ext cx="5599418" cy="3673442"/>
              </a:xfrm>
              <a:prstGeom prst="rect">
                <a:avLst/>
              </a:prstGeom>
              <a:blipFill>
                <a:blip r:embed="rId7"/>
                <a:stretch>
                  <a:fillRect l="-8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0958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1" y="-51371"/>
            <a:ext cx="6589713" cy="496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2279650" y="4941888"/>
            <a:ext cx="72907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sz="1400" dirty="0"/>
              <a:t>Approximate as first-order model with k=1,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1</a:t>
            </a:r>
            <a:r>
              <a:rPr lang="en-US" sz="1400" dirty="0"/>
              <a:t> = 1+0.1=1.1,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</a:t>
            </a:r>
            <a:r>
              <a:rPr lang="en-US" sz="1400" dirty="0"/>
              <a:t>=0.1+0.04+0.008 = 0.148</a:t>
            </a:r>
          </a:p>
          <a:p>
            <a:pPr eaLnBrk="1" hangingPunct="1"/>
            <a:r>
              <a:rPr lang="en-US" sz="1400" dirty="0"/>
              <a:t>	Get SIMC PI-tunings (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c</a:t>
            </a:r>
            <a:r>
              <a:rPr lang="en-US" sz="1400" dirty="0"/>
              <a:t>=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</a:t>
            </a:r>
            <a:r>
              <a:rPr lang="en-US" sz="1400" dirty="0"/>
              <a:t>): K</a:t>
            </a:r>
            <a:r>
              <a:rPr lang="en-US" sz="1400" baseline="-25000" dirty="0"/>
              <a:t>c</a:t>
            </a:r>
            <a:r>
              <a:rPr lang="en-US" sz="1400" dirty="0"/>
              <a:t> = 1 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1.1/(2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0.148) = 3.71,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I</a:t>
            </a:r>
            <a:r>
              <a:rPr lang="en-US" sz="1400" dirty="0"/>
              <a:t>=min(1.1,8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0.148) = 1.1 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282826" y="5656263"/>
            <a:ext cx="80150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1400" dirty="0"/>
              <a:t>2.    Approximate as second-order model with k=1,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1</a:t>
            </a:r>
            <a:r>
              <a:rPr lang="en-US" sz="1400" dirty="0"/>
              <a:t> = 1,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2</a:t>
            </a:r>
            <a:r>
              <a:rPr lang="en-US" sz="1400" dirty="0"/>
              <a:t>=0.2+0.02=0.22,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</a:t>
            </a:r>
            <a:r>
              <a:rPr lang="en-US" sz="1400" dirty="0"/>
              <a:t>=0.02+0.008 = 0.028</a:t>
            </a:r>
          </a:p>
          <a:p>
            <a:pPr eaLnBrk="1" hangingPunct="1"/>
            <a:r>
              <a:rPr lang="en-US" sz="1400" dirty="0"/>
              <a:t>	Get SIMC PI</a:t>
            </a:r>
            <a:r>
              <a:rPr lang="en-US" sz="1400" b="1" dirty="0">
                <a:solidFill>
                  <a:srgbClr val="CC0000"/>
                </a:solidFill>
              </a:rPr>
              <a:t>D</a:t>
            </a:r>
            <a:r>
              <a:rPr lang="en-US" sz="1400" dirty="0"/>
              <a:t>-tunings (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c</a:t>
            </a:r>
            <a:r>
              <a:rPr lang="en-US" sz="1400" dirty="0"/>
              <a:t>=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</a:t>
            </a:r>
            <a:r>
              <a:rPr lang="en-US" sz="1400" dirty="0"/>
              <a:t>): K</a:t>
            </a:r>
            <a:r>
              <a:rPr lang="en-US" sz="1400" baseline="-25000" dirty="0"/>
              <a:t>c</a:t>
            </a:r>
            <a:r>
              <a:rPr lang="en-US" sz="1400" dirty="0"/>
              <a:t> = 1 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1/(2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0.028) = 17.9,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I</a:t>
            </a:r>
            <a:r>
              <a:rPr lang="en-US" sz="1400" dirty="0"/>
              <a:t>=min(1,8</a:t>
            </a:r>
            <a:r>
              <a:rPr lang="en-US" sz="1400" dirty="0">
                <a:latin typeface="cmsy10" pitchFamily="34" charset="0"/>
              </a:rPr>
              <a:t>*</a:t>
            </a:r>
            <a:r>
              <a:rPr lang="en-US" sz="1400" dirty="0"/>
              <a:t> 0.028) = 0.224, </a:t>
            </a:r>
            <a:r>
              <a:rPr lang="en-US" sz="1400" dirty="0">
                <a:latin typeface="Symbol" pitchFamily="18" charset="2"/>
                <a:sym typeface="Symbol" pitchFamily="18" charset="2"/>
              </a:rPr>
              <a:t></a:t>
            </a:r>
            <a:r>
              <a:rPr lang="en-US" sz="1400" baseline="-25000" dirty="0">
                <a:sym typeface="Symbol" pitchFamily="18" charset="2"/>
              </a:rPr>
              <a:t>D</a:t>
            </a:r>
            <a:r>
              <a:rPr lang="en-US" sz="1400" dirty="0"/>
              <a:t>=0.22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BAD1C6-2BCB-454D-9066-8EFE44207510}"/>
              </a:ext>
            </a:extLst>
          </p:cNvPr>
          <p:cNvSpPr txBox="1"/>
          <p:nvPr/>
        </p:nvSpPr>
        <p:spPr>
          <a:xfrm>
            <a:off x="8040216" y="2204865"/>
            <a:ext cx="191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highlight>
                  <a:srgbClr val="FFFF00"/>
                </a:highlight>
              </a:rPr>
              <a:t>ZN-PI: Close to </a:t>
            </a:r>
            <a:r>
              <a:rPr lang="nb-NO" sz="1400" dirty="0" err="1">
                <a:highlight>
                  <a:srgbClr val="FFFF00"/>
                </a:highlight>
              </a:rPr>
              <a:t>unstable</a:t>
            </a:r>
            <a:endParaRPr lang="nb-NO" sz="1400" dirty="0">
              <a:highlight>
                <a:srgbClr val="FFFF00"/>
              </a:highlight>
            </a:endParaRPr>
          </a:p>
          <a:p>
            <a:r>
              <a:rPr lang="nb-NO" sz="1400" dirty="0">
                <a:highlight>
                  <a:srgbClr val="FFFF00"/>
                </a:highlight>
              </a:rPr>
              <a:t>ZN-PID: </a:t>
            </a:r>
            <a:r>
              <a:rPr lang="nb-NO" sz="1400" dirty="0" err="1">
                <a:highlight>
                  <a:srgbClr val="FFFF00"/>
                </a:highlight>
              </a:rPr>
              <a:t>unstable</a:t>
            </a:r>
            <a:endParaRPr lang="nb-NO" sz="1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34340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520" y="274638"/>
            <a:ext cx="8651304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highlight>
                  <a:srgbClr val="FFFF00"/>
                </a:highlight>
              </a:rPr>
              <a:t>Åstrøm</a:t>
            </a:r>
            <a:r>
              <a:rPr lang="en-US" dirty="0">
                <a:highlight>
                  <a:srgbClr val="FFFF00"/>
                </a:highlight>
              </a:rPr>
              <a:t> relay method </a:t>
            </a:r>
            <a:r>
              <a:rPr lang="en-US" dirty="0"/>
              <a:t>(1984): Alternative approach to obtain cycling  (and K</a:t>
            </a:r>
            <a:r>
              <a:rPr lang="en-US" baseline="-25000" dirty="0"/>
              <a:t>u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56792"/>
            <a:ext cx="8686800" cy="42050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Avoids operating at limit to instability</a:t>
            </a:r>
          </a:p>
          <a:p>
            <a:r>
              <a:rPr lang="en-US" dirty="0">
                <a:highlight>
                  <a:srgbClr val="FFFF00"/>
                </a:highlight>
              </a:rPr>
              <a:t>Use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ON/OFF controller (=relay) </a:t>
            </a:r>
            <a:r>
              <a:rPr lang="en-US" dirty="0"/>
              <a:t>were input u(t) varies </a:t>
            </a:r>
            <a:r>
              <a:rPr lang="en-US" dirty="0">
                <a:latin typeface="cmsy10"/>
              </a:rPr>
              <a:t>+-</a:t>
            </a:r>
            <a:r>
              <a:rPr lang="en-US" dirty="0"/>
              <a:t>d (around nominal)</a:t>
            </a:r>
          </a:p>
          <a:p>
            <a:r>
              <a:rPr lang="en-US" dirty="0"/>
              <a:t>Switch when output y(t) reaches </a:t>
            </a:r>
            <a:r>
              <a:rPr lang="en-US" dirty="0">
                <a:latin typeface="cmsy10"/>
              </a:rPr>
              <a:t>+-</a:t>
            </a:r>
            <a:r>
              <a:rPr lang="en-US" dirty="0"/>
              <a:t> </a:t>
            </a:r>
            <a:r>
              <a:rPr lang="en-US" dirty="0">
                <a:latin typeface="Calibri"/>
              </a:rPr>
              <a:t>a</a:t>
            </a:r>
            <a:r>
              <a:rPr lang="en-US" baseline="-25000" dirty="0">
                <a:latin typeface="Calibri"/>
              </a:rPr>
              <a:t>0</a:t>
            </a:r>
            <a:r>
              <a:rPr lang="en-US" baseline="-25000" dirty="0"/>
              <a:t> </a:t>
            </a:r>
            <a:r>
              <a:rPr lang="en-US" dirty="0"/>
              <a:t>(</a:t>
            </a:r>
            <a:r>
              <a:rPr lang="en-US" dirty="0" err="1"/>
              <a:t>deadband</a:t>
            </a:r>
            <a:r>
              <a:rPr lang="en-US" dirty="0"/>
              <a:t>) (around setpoint; can use a</a:t>
            </a:r>
            <a:r>
              <a:rPr lang="en-US" baseline="-25000" dirty="0"/>
              <a:t>0</a:t>
            </a:r>
            <a:r>
              <a:rPr lang="en-US" dirty="0"/>
              <a:t>=0)</a:t>
            </a:r>
          </a:p>
          <a:p>
            <a:r>
              <a:rPr lang="en-US" sz="1900" dirty="0"/>
              <a:t>Example: Thermostat in your home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From this obtain </a:t>
            </a:r>
            <a:r>
              <a:rPr lang="en-US" dirty="0" err="1"/>
              <a:t>P</a:t>
            </a:r>
            <a:r>
              <a:rPr lang="en-US" baseline="-25000" dirty="0" err="1"/>
              <a:t>u</a:t>
            </a:r>
            <a:r>
              <a:rPr lang="en-US" dirty="0"/>
              <a:t> and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28" y="3714154"/>
            <a:ext cx="4464496" cy="158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28049" y="5733256"/>
            <a:ext cx="3544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d: amplitude u(t) (set by user)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a: amplitude y(t) (from experiment)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004774" y="5949280"/>
            <a:ext cx="59528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6004774" y="6309320"/>
            <a:ext cx="59528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605031" y="5805265"/>
                <a:ext cx="1785146" cy="618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b-NO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nb-NO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nb-NO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031" y="5805265"/>
                <a:ext cx="1785146" cy="6183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133C3E0F-E06F-0A1B-CD6B-138553F77C67}"/>
              </a:ext>
            </a:extLst>
          </p:cNvPr>
          <p:cNvSpPr txBox="1"/>
          <p:nvPr/>
        </p:nvSpPr>
        <p:spPr>
          <a:xfrm>
            <a:off x="0" y="0"/>
            <a:ext cx="14173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50" dirty="0"/>
              <a:t>Start </a:t>
            </a:r>
            <a:r>
              <a:rPr lang="nb-NO" sz="1050" dirty="0" err="1"/>
              <a:t>lecture</a:t>
            </a:r>
            <a:r>
              <a:rPr lang="nb-NO" sz="1050" dirty="0"/>
              <a:t> 2, </a:t>
            </a:r>
            <a:r>
              <a:rPr lang="nb-NO" sz="1050" dirty="0" err="1"/>
              <a:t>week</a:t>
            </a:r>
            <a:r>
              <a:rPr lang="nb-NO" sz="1050" dirty="0"/>
              <a:t> 8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00420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536" y="337116"/>
            <a:ext cx="8568952" cy="995362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/>
              <a:t>III. </a:t>
            </a:r>
            <a:r>
              <a:rPr lang="en-US" sz="3200" dirty="0">
                <a:highlight>
                  <a:srgbClr val="FFFF00"/>
                </a:highlight>
              </a:rPr>
              <a:t>Shams’ method: Closed-loop setpoint response with P-controller with about 20-40% overshoot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4" y="1574801"/>
            <a:ext cx="6846887" cy="430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143251" y="5048250"/>
            <a:ext cx="6048375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4511675" y="1773239"/>
            <a:ext cx="0" cy="3240087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5591175" y="2781301"/>
            <a:ext cx="0" cy="2232025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4511675" y="5084763"/>
            <a:ext cx="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875589" y="1708151"/>
            <a:ext cx="9557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K</a:t>
            </a:r>
            <a:r>
              <a:rPr lang="en-US" baseline="-25000" dirty="0">
                <a:solidFill>
                  <a:srgbClr val="FF0000"/>
                </a:solidFill>
              </a:rPr>
              <a:t>c0</a:t>
            </a:r>
            <a:r>
              <a:rPr lang="en-US" dirty="0">
                <a:solidFill>
                  <a:srgbClr val="FF0000"/>
                </a:solidFill>
              </a:rPr>
              <a:t>=1.5</a:t>
            </a:r>
          </a:p>
          <a:p>
            <a:r>
              <a:rPr lang="el-GR" dirty="0">
                <a:solidFill>
                  <a:srgbClr val="FF0000"/>
                </a:solidFill>
                <a:cs typeface="Arial" charset="0"/>
              </a:rPr>
              <a:t>Δ</a:t>
            </a:r>
            <a:r>
              <a:rPr lang="en-US" dirty="0" err="1">
                <a:solidFill>
                  <a:srgbClr val="FF0000"/>
                </a:solidFill>
              </a:rPr>
              <a:t>y</a:t>
            </a:r>
            <a:r>
              <a:rPr lang="en-US" baseline="-25000" dirty="0" err="1">
                <a:solidFill>
                  <a:srgbClr val="FF0000"/>
                </a:solidFill>
              </a:rPr>
              <a:t>s</a:t>
            </a:r>
            <a:r>
              <a:rPr lang="en-US" dirty="0">
                <a:solidFill>
                  <a:srgbClr val="FF0000"/>
                </a:solidFill>
              </a:rPr>
              <a:t>=1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643563" y="3665538"/>
            <a:ext cx="1165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l-GR">
                <a:solidFill>
                  <a:srgbClr val="FF0000"/>
                </a:solidFill>
              </a:rPr>
              <a:t>Δ</a:t>
            </a:r>
            <a:r>
              <a:rPr lang="en-US">
                <a:solidFill>
                  <a:srgbClr val="FF0000"/>
                </a:solidFill>
              </a:rPr>
              <a:t>yu=0.54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440238" y="3284538"/>
            <a:ext cx="1155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l-GR">
                <a:solidFill>
                  <a:srgbClr val="FF0000"/>
                </a:solidFill>
                <a:cs typeface="Arial" charset="0"/>
              </a:rPr>
              <a:t>Δ</a:t>
            </a:r>
            <a:r>
              <a:rPr lang="en-US">
                <a:solidFill>
                  <a:srgbClr val="FF0000"/>
                </a:solidFill>
              </a:rPr>
              <a:t>yp=0.79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348163" y="5510213"/>
            <a:ext cx="825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tp=4.4</a:t>
            </a:r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367213" y="1628776"/>
            <a:ext cx="360362" cy="358775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5448301" y="2638426"/>
            <a:ext cx="360363" cy="358775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7200282" y="2852936"/>
            <a:ext cx="3340979" cy="2708434"/>
          </a:xfrm>
          <a:prstGeom prst="rect">
            <a:avLst/>
          </a:prstGeom>
          <a:solidFill>
            <a:schemeClr val="bg1"/>
          </a:solidFill>
          <a:ln w="158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n-US" sz="1000" b="1" dirty="0">
                <a:solidFill>
                  <a:srgbClr val="FF0000"/>
                </a:solidFill>
              </a:rPr>
              <a:t>Start from steady state and do step P-response</a:t>
            </a:r>
          </a:p>
          <a:p>
            <a:pPr marL="228600" indent="-228600">
              <a:buAutoNum type="arabicPeriod"/>
            </a:pPr>
            <a:r>
              <a:rPr lang="en-US" sz="1000" b="1" dirty="0">
                <a:solidFill>
                  <a:srgbClr val="FF0000"/>
                </a:solidFill>
              </a:rPr>
              <a:t>OBTAIN DATA IN RED </a:t>
            </a:r>
            <a:r>
              <a:rPr lang="en-US" sz="1000" dirty="0"/>
              <a:t>(first overshoot</a:t>
            </a:r>
          </a:p>
          <a:p>
            <a:r>
              <a:rPr lang="en-US" sz="1000" dirty="0"/>
              <a:t>	 and undershoot), and then:</a:t>
            </a:r>
          </a:p>
          <a:p>
            <a:endParaRPr lang="en-US" sz="1000" dirty="0"/>
          </a:p>
          <a:p>
            <a:r>
              <a:rPr lang="en-US" sz="1000" dirty="0" err="1"/>
              <a:t>dyinf</a:t>
            </a:r>
            <a:r>
              <a:rPr lang="en-US" sz="1000" dirty="0"/>
              <a:t> = 0.45*(</a:t>
            </a:r>
            <a:r>
              <a:rPr lang="en-US" sz="1000" dirty="0" err="1">
                <a:solidFill>
                  <a:srgbClr val="FF0000"/>
                </a:solidFill>
              </a:rPr>
              <a:t>dyp</a:t>
            </a:r>
            <a:r>
              <a:rPr lang="en-US" sz="1000" dirty="0"/>
              <a:t> + </a:t>
            </a:r>
            <a:r>
              <a:rPr lang="en-US" sz="1000" dirty="0" err="1">
                <a:solidFill>
                  <a:srgbClr val="FF0000"/>
                </a:solidFill>
              </a:rPr>
              <a:t>dyu</a:t>
            </a:r>
            <a:r>
              <a:rPr lang="en-US" sz="1000" dirty="0"/>
              <a:t>) % estimate </a:t>
            </a:r>
            <a:r>
              <a:rPr lang="en-US" sz="1000" dirty="0" err="1"/>
              <a:t>dyinf</a:t>
            </a:r>
            <a:r>
              <a:rPr lang="en-US" sz="1000" dirty="0"/>
              <a:t> (so don’t wait)</a:t>
            </a:r>
          </a:p>
          <a:p>
            <a:r>
              <a:rPr lang="en-US" sz="1000" dirty="0"/>
              <a:t>Mo =(</a:t>
            </a:r>
            <a:r>
              <a:rPr lang="en-US" sz="1000" dirty="0" err="1"/>
              <a:t>dyp</a:t>
            </a:r>
            <a:r>
              <a:rPr lang="en-US" sz="1000" dirty="0"/>
              <a:t> -</a:t>
            </a:r>
            <a:r>
              <a:rPr lang="en-US" sz="1000" dirty="0" err="1"/>
              <a:t>dyinf</a:t>
            </a:r>
            <a:r>
              <a:rPr lang="en-US" sz="1000" dirty="0"/>
              <a:t>)/</a:t>
            </a:r>
            <a:r>
              <a:rPr lang="en-US" sz="1000" dirty="0" err="1"/>
              <a:t>dyinf</a:t>
            </a:r>
            <a:r>
              <a:rPr lang="en-US" sz="1000" dirty="0"/>
              <a:t>    % Mo=overshoot (about 0.3)</a:t>
            </a:r>
          </a:p>
          <a:p>
            <a:r>
              <a:rPr lang="en-US" sz="1000" dirty="0"/>
              <a:t>b=</a:t>
            </a:r>
            <a:r>
              <a:rPr lang="en-US" sz="1000" dirty="0" err="1"/>
              <a:t>dyinf</a:t>
            </a:r>
            <a:r>
              <a:rPr lang="en-US" sz="1000" dirty="0"/>
              <a:t>/</a:t>
            </a:r>
            <a:r>
              <a:rPr lang="en-US" sz="1000" dirty="0" err="1">
                <a:solidFill>
                  <a:srgbClr val="FF0000"/>
                </a:solidFill>
              </a:rPr>
              <a:t>dys</a:t>
            </a:r>
            <a:r>
              <a:rPr lang="en-US" sz="1000" dirty="0"/>
              <a:t>                     % offset parameter</a:t>
            </a:r>
          </a:p>
          <a:p>
            <a:r>
              <a:rPr lang="en-US" sz="1000" dirty="0"/>
              <a:t>A = 1.152*Mo^2 - 1.607*Mo + 1.0</a:t>
            </a:r>
          </a:p>
          <a:p>
            <a:r>
              <a:rPr lang="en-US" sz="1000" dirty="0"/>
              <a:t>r = 2*A*abs(b/(1-b))</a:t>
            </a:r>
          </a:p>
          <a:p>
            <a:endParaRPr lang="en-US" sz="1000" dirty="0"/>
          </a:p>
          <a:p>
            <a:r>
              <a:rPr lang="en-US" sz="1000" b="1" dirty="0">
                <a:solidFill>
                  <a:schemeClr val="tx2"/>
                </a:solidFill>
              </a:rPr>
              <a:t>2. OBTAIN FIRST-ORDER with DELAY MODEL:</a:t>
            </a:r>
          </a:p>
          <a:p>
            <a:endParaRPr lang="en-US" sz="1000" dirty="0"/>
          </a:p>
          <a:p>
            <a:r>
              <a:rPr lang="en-US" sz="1000" dirty="0"/>
              <a:t>k = (1/</a:t>
            </a:r>
            <a:r>
              <a:rPr lang="en-US" sz="1000" dirty="0">
                <a:solidFill>
                  <a:srgbClr val="FF0000"/>
                </a:solidFill>
              </a:rPr>
              <a:t>Kc0</a:t>
            </a:r>
            <a:r>
              <a:rPr lang="en-US" sz="1000" dirty="0"/>
              <a:t>) * abs(b/(1-b))</a:t>
            </a:r>
          </a:p>
          <a:p>
            <a:r>
              <a:rPr lang="en-US" sz="1000" dirty="0"/>
              <a:t>theta = </a:t>
            </a:r>
            <a:r>
              <a:rPr lang="en-US" sz="1000" dirty="0" err="1">
                <a:solidFill>
                  <a:srgbClr val="FF0000"/>
                </a:solidFill>
              </a:rPr>
              <a:t>tp</a:t>
            </a:r>
            <a:r>
              <a:rPr lang="en-US" sz="1000" dirty="0"/>
              <a:t>*[0.309 + 0.209*</a:t>
            </a:r>
            <a:r>
              <a:rPr lang="en-US" sz="1000" dirty="0" err="1"/>
              <a:t>exp</a:t>
            </a:r>
            <a:r>
              <a:rPr lang="en-US" sz="1000" dirty="0"/>
              <a:t>(-0.61*r)]</a:t>
            </a:r>
          </a:p>
          <a:p>
            <a:r>
              <a:rPr lang="en-US" sz="1000" dirty="0"/>
              <a:t>tau = theta*r</a:t>
            </a:r>
          </a:p>
          <a:p>
            <a:endParaRPr lang="en-US" sz="1000" dirty="0"/>
          </a:p>
          <a:p>
            <a:r>
              <a:rPr lang="en-US" sz="1000" dirty="0"/>
              <a:t>3. CAN THEN USE SIMC PI-rule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2690813" y="5897563"/>
            <a:ext cx="481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n-US" dirty="0"/>
              <a:t>Example 2: Get k=0.99, theta =1.67, tau=3.0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2259014" y="6402389"/>
            <a:ext cx="6675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n-US" sz="1200" dirty="0"/>
              <a:t>Ref: </a:t>
            </a:r>
            <a:r>
              <a:rPr lang="en-US" sz="1200" dirty="0" err="1"/>
              <a:t>Shamssuzzoha</a:t>
            </a:r>
            <a:r>
              <a:rPr lang="en-US" sz="1200" dirty="0"/>
              <a:t> and Skogestad (JPC, 2010) + modification by C. Grimholt (PID-book 2012)</a:t>
            </a:r>
          </a:p>
          <a:p>
            <a:r>
              <a:rPr lang="en-US" sz="1200" dirty="0">
                <a:solidFill>
                  <a:srgbClr val="FF0000"/>
                </a:solidFill>
              </a:rPr>
              <a:t>See Exercise 8!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8777288" y="2486026"/>
            <a:ext cx="55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r>
              <a:rPr lang="el-GR">
                <a:cs typeface="Arial" charset="0"/>
              </a:rPr>
              <a:t>Δ</a:t>
            </a:r>
            <a:r>
              <a:rPr lang="en-US"/>
              <a:t>y</a:t>
            </a:r>
            <a:r>
              <a:rPr lang="en-US" baseline="-25000"/>
              <a:t>∞</a:t>
            </a:r>
            <a:endParaRPr lang="en-US" baseline="-25000">
              <a:cs typeface="Arial" charset="0"/>
            </a:endParaRP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1524000" y="0"/>
            <a:ext cx="9190336" cy="338554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1600" dirty="0"/>
              <a:t>Alternative to Ziegler-Nichols closed-loop experiment: Obtains more information and avoids cycling. </a:t>
            </a:r>
          </a:p>
        </p:txBody>
      </p:sp>
      <p:sp>
        <p:nvSpPr>
          <p:cNvPr id="20" name="Oval 13">
            <a:extLst>
              <a:ext uri="{FF2B5EF4-FFF2-40B4-BE49-F238E27FC236}">
                <a16:creationId xmlns:a16="http://schemas.microsoft.com/office/drawing/2014/main" id="{6B37373D-B26B-4204-AA86-023BEEAA4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9452" y="1656526"/>
            <a:ext cx="1294775" cy="74353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21" name="Oval 14">
            <a:extLst>
              <a:ext uri="{FF2B5EF4-FFF2-40B4-BE49-F238E27FC236}">
                <a16:creationId xmlns:a16="http://schemas.microsoft.com/office/drawing/2014/main" id="{B915682C-56F0-4759-894E-040311522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3840" y="5501132"/>
            <a:ext cx="809823" cy="358775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44840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D96996-1E7C-4DE5-8659-6308FC96D97C}" type="slidenum">
              <a:rPr lang="ar-SA" altLang="en-US" smtClean="0"/>
              <a:pPr>
                <a:defRPr/>
              </a:pPr>
              <a:t>25</a:t>
            </a:fld>
            <a:endParaRPr lang="en-US" altLang="en-US"/>
          </a:p>
        </p:txBody>
      </p:sp>
      <p:pic>
        <p:nvPicPr>
          <p:cNvPr id="368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25" y="333375"/>
            <a:ext cx="5797550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923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52059-DE20-4576-A8D3-5870F5C1815C}" type="slidenum">
              <a:rPr lang="ar-SA" altLang="en-US" smtClean="0"/>
              <a:pPr>
                <a:defRPr/>
              </a:pPr>
              <a:t>26</a:t>
            </a:fld>
            <a:endParaRPr lang="en-US" altLang="en-US"/>
          </a:p>
        </p:txBody>
      </p:sp>
      <p:pic>
        <p:nvPicPr>
          <p:cNvPr id="378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4" y="188913"/>
            <a:ext cx="7553325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4571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3" y="2060849"/>
            <a:ext cx="5363231" cy="669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56792"/>
            <a:ext cx="8229600" cy="1396752"/>
          </a:xfrm>
          <a:solidFill>
            <a:schemeClr val="bg1"/>
          </a:solidFill>
        </p:spPr>
        <p:txBody>
          <a:bodyPr/>
          <a:lstStyle/>
          <a:p>
            <a:r>
              <a:rPr lang="en-US" sz="1400" dirty="0"/>
              <a:t>All real controllers are digital, based on sampling</a:t>
            </a:r>
          </a:p>
          <a:p>
            <a:r>
              <a:rPr lang="en-US" sz="1400" dirty="0">
                <a:latin typeface="cmmi10"/>
              </a:rPr>
              <a:t>¢</a:t>
            </a:r>
            <a:r>
              <a:rPr lang="en-US" sz="1400" dirty="0"/>
              <a:t>t = sampling time (typical 1 sec. in process control, but could be MUCH faster)</a:t>
            </a:r>
          </a:p>
          <a:p>
            <a:r>
              <a:rPr lang="en-US" sz="1400" dirty="0">
                <a:highlight>
                  <a:srgbClr val="FFFF00"/>
                </a:highlight>
              </a:rPr>
              <a:t>Max sampling time (Shannon): </a:t>
            </a:r>
            <a:r>
              <a:rPr lang="en-US" sz="1400" dirty="0">
                <a:highlight>
                  <a:srgbClr val="FFFF00"/>
                </a:highlight>
                <a:latin typeface="cmmi10"/>
              </a:rPr>
              <a:t>¢</a:t>
            </a:r>
            <a:r>
              <a:rPr lang="en-US" sz="1400" dirty="0">
                <a:highlight>
                  <a:srgbClr val="FFFF00"/>
                </a:highlight>
              </a:rPr>
              <a:t>t &lt; </a:t>
            </a:r>
            <a:r>
              <a:rPr lang="en-US" sz="1400" dirty="0">
                <a:highlight>
                  <a:srgbClr val="FFFF00"/>
                </a:highlight>
                <a:latin typeface="cmmi10"/>
              </a:rPr>
              <a:t>¿</a:t>
            </a:r>
            <a:r>
              <a:rPr lang="en-US" sz="1400" baseline="-25000" dirty="0">
                <a:highlight>
                  <a:srgbClr val="FFFF00"/>
                </a:highlight>
                <a:latin typeface="cmmi10"/>
              </a:rPr>
              <a:t>c</a:t>
            </a:r>
            <a:r>
              <a:rPr lang="en-US" sz="1400" dirty="0">
                <a:highlight>
                  <a:srgbClr val="FFFF00"/>
                </a:highlight>
              </a:rPr>
              <a:t>/2, but preferably much smaller </a:t>
            </a:r>
            <a:r>
              <a:rPr lang="en-US" sz="1400" dirty="0"/>
              <a:t>(</a:t>
            </a:r>
            <a:r>
              <a:rPr lang="en-US" sz="1400" dirty="0">
                <a:latin typeface="cmmi10"/>
              </a:rPr>
              <a:t>¿</a:t>
            </a:r>
            <a:r>
              <a:rPr lang="en-US" sz="1400" baseline="-25000" dirty="0">
                <a:latin typeface="cmmi10"/>
              </a:rPr>
              <a:t>c</a:t>
            </a:r>
            <a:r>
              <a:rPr lang="en-US" sz="1400" dirty="0"/>
              <a:t> = closed-loop response time) </a:t>
            </a:r>
          </a:p>
          <a:p>
            <a:r>
              <a:rPr lang="en-US" sz="1400" dirty="0"/>
              <a:t>With continuous methods: Approximate sampling time  as effective delay  </a:t>
            </a:r>
            <a:r>
              <a:rPr lang="en-US" sz="1400" dirty="0">
                <a:latin typeface="cmmi10"/>
              </a:rPr>
              <a:t>µ</a:t>
            </a:r>
            <a:r>
              <a:rPr lang="en-US" sz="1400" dirty="0"/>
              <a:t> </a:t>
            </a:r>
            <a:r>
              <a:rPr lang="en-US" sz="1400" dirty="0">
                <a:latin typeface="cmsy10"/>
              </a:rPr>
              <a:t>= </a:t>
            </a:r>
            <a:r>
              <a:rPr lang="en-US" sz="1400" dirty="0">
                <a:latin typeface="cmmi10"/>
              </a:rPr>
              <a:t>¢</a:t>
            </a:r>
            <a:r>
              <a:rPr lang="en-US" sz="1400" dirty="0"/>
              <a:t>t /2</a:t>
            </a:r>
          </a:p>
          <a:p>
            <a:r>
              <a:rPr lang="en-US" sz="1400" dirty="0"/>
              <a:t>Strange things can happen if </a:t>
            </a:r>
            <a:r>
              <a:rPr lang="en-US" sz="1400" dirty="0">
                <a:latin typeface="cmmi10"/>
              </a:rPr>
              <a:t>¢</a:t>
            </a:r>
            <a:r>
              <a:rPr lang="en-US" sz="1400" dirty="0"/>
              <a:t>t is too large:</a:t>
            </a:r>
          </a:p>
          <a:p>
            <a:endParaRPr lang="en-US" sz="1400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08498" y="321297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mmi10"/>
              </a:rPr>
              <a:t>¢</a:t>
            </a:r>
            <a:r>
              <a:rPr lang="en-US" dirty="0"/>
              <a:t>t =0.02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869" y="734611"/>
            <a:ext cx="2113409" cy="780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67206" y="1484785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mmi10"/>
              </a:rPr>
              <a:t>¢</a:t>
            </a:r>
            <a:r>
              <a:rPr lang="en-US" sz="14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14E248-DBD7-4763-9891-75DB8FF57FCD}"/>
              </a:ext>
            </a:extLst>
          </p:cNvPr>
          <p:cNvSpPr txBox="1"/>
          <p:nvPr/>
        </p:nvSpPr>
        <p:spPr>
          <a:xfrm>
            <a:off x="8761866" y="62068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y</a:t>
            </a:r>
            <a:r>
              <a:rPr lang="nb-NO" baseline="-25000" dirty="0" err="1"/>
              <a:t>k</a:t>
            </a:r>
            <a:endParaRPr lang="nb-NO" baseline="-25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112BC0-03DF-4164-8772-C03E198C1F94}"/>
              </a:ext>
            </a:extLst>
          </p:cNvPr>
          <p:cNvSpPr txBox="1"/>
          <p:nvPr/>
        </p:nvSpPr>
        <p:spPr>
          <a:xfrm>
            <a:off x="8387170" y="534646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k-1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6D2F47-2A61-4825-8711-F7960F9C2B21}"/>
              </a:ext>
            </a:extLst>
          </p:cNvPr>
          <p:cNvSpPr txBox="1"/>
          <p:nvPr/>
        </p:nvSpPr>
        <p:spPr>
          <a:xfrm>
            <a:off x="8997358" y="734610"/>
            <a:ext cx="52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k+1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3D0AAB-0D0C-41F2-B165-A35D782E88AD}"/>
              </a:ext>
            </a:extLst>
          </p:cNvPr>
          <p:cNvSpPr txBox="1"/>
          <p:nvPr/>
        </p:nvSpPr>
        <p:spPr>
          <a:xfrm>
            <a:off x="9121261" y="1449949"/>
            <a:ext cx="160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k=present time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92EB6C-C462-B21D-C0B0-372868548F73}"/>
              </a:ext>
            </a:extLst>
          </p:cNvPr>
          <p:cNvSpPr/>
          <p:nvPr/>
        </p:nvSpPr>
        <p:spPr>
          <a:xfrm>
            <a:off x="1715722" y="332656"/>
            <a:ext cx="9276822" cy="230425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94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nb-NO" dirty="0"/>
              <a:t>Digital (discrete) implementation of first-order filter of measurement* </a:t>
            </a:r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2232" y="2780929"/>
            <a:ext cx="3945878" cy="218325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prstShdw prst="shdw14" dist="35921" dir="2700000">
                    <a:srgbClr val="000000"/>
                  </a:prst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43872" y="1844824"/>
            <a:ext cx="144016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2" idx="3"/>
          </p:cNvCxnSpPr>
          <p:nvPr/>
        </p:nvCxnSpPr>
        <p:spPr>
          <a:xfrm>
            <a:off x="6384032" y="2348880"/>
            <a:ext cx="936104" cy="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endCxn id="2" idx="1"/>
          </p:cNvCxnSpPr>
          <p:nvPr/>
        </p:nvCxnSpPr>
        <p:spPr>
          <a:xfrm>
            <a:off x="4151784" y="2348880"/>
            <a:ext cx="792088" cy="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95800" y="1916832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</a:t>
            </a:r>
            <a:r>
              <a:rPr lang="en-US" baseline="-25000" dirty="0" err="1"/>
              <a:t>m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6744072" y="1916832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pic>
        <p:nvPicPr>
          <p:cNvPr id="23" name="Picture 2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3338" y="4980599"/>
            <a:ext cx="3341216" cy="1289212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prstShdw prst="shdw14" dist="35921" dir="2700000">
                    <a:srgbClr val="000000"/>
                  </a:prst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0" name="Straight Arrow Connector 29"/>
          <p:cNvCxnSpPr/>
          <p:nvPr/>
        </p:nvCxnSpPr>
        <p:spPr>
          <a:xfrm flipH="1">
            <a:off x="5674588" y="6047986"/>
            <a:ext cx="565428" cy="45311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38726" y="6542321"/>
            <a:ext cx="6929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*Equivalent to “exponentially moving average” of time series data</a:t>
            </a:r>
            <a:r>
              <a:rPr lang="en-US" sz="1400" dirty="0">
                <a:highlight>
                  <a:srgbClr val="FF0000"/>
                </a:highlight>
              </a:rPr>
              <a:t>. See Exercise 8, Problem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23066" y="2288032"/>
            <a:ext cx="2475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Tuning: Select </a:t>
            </a:r>
            <a:r>
              <a:rPr lang="en-US" dirty="0">
                <a:latin typeface="cmmi10"/>
              </a:rPr>
              <a:t>¿</a:t>
            </a:r>
            <a:r>
              <a:rPr lang="en-US" baseline="-25000" dirty="0">
                <a:latin typeface="cmmi10"/>
              </a:rPr>
              <a:t>F</a:t>
            </a:r>
            <a:r>
              <a:rPr lang="en-US" dirty="0"/>
              <a:t> = 0.1 </a:t>
            </a:r>
            <a:r>
              <a:rPr lang="en-US" dirty="0">
                <a:latin typeface="cmmi10"/>
              </a:rPr>
              <a:t>¿</a:t>
            </a:r>
            <a:r>
              <a:rPr lang="en-US" baseline="-25000" dirty="0">
                <a:latin typeface="cmmi10"/>
              </a:rPr>
              <a:t>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872" y="1772816"/>
            <a:ext cx="1695450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1" y="5357147"/>
            <a:ext cx="2790825" cy="86677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02BC43B-6FF0-479B-9C80-DFA166C109FA}"/>
              </a:ext>
            </a:extLst>
          </p:cNvPr>
          <p:cNvGrpSpPr/>
          <p:nvPr/>
        </p:nvGrpSpPr>
        <p:grpSpPr>
          <a:xfrm>
            <a:off x="6672064" y="3284984"/>
            <a:ext cx="2232248" cy="952947"/>
            <a:chOff x="1835696" y="3484165"/>
            <a:chExt cx="2232248" cy="952947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CC0793E-1BC9-4EDD-BF28-D3C6EE465743}"/>
                </a:ext>
              </a:extLst>
            </p:cNvPr>
            <p:cNvCxnSpPr/>
            <p:nvPr/>
          </p:nvCxnSpPr>
          <p:spPr>
            <a:xfrm>
              <a:off x="1835696" y="4017838"/>
              <a:ext cx="2232248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EAB8E00-6241-4503-B97D-1F6E596D02A7}"/>
                </a:ext>
              </a:extLst>
            </p:cNvPr>
            <p:cNvCxnSpPr/>
            <p:nvPr/>
          </p:nvCxnSpPr>
          <p:spPr>
            <a:xfrm>
              <a:off x="3131840" y="3945830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AB633A-2B1F-4DAA-A9D1-DC336082B212}"/>
                </a:ext>
              </a:extLst>
            </p:cNvPr>
            <p:cNvCxnSpPr/>
            <p:nvPr/>
          </p:nvCxnSpPr>
          <p:spPr>
            <a:xfrm>
              <a:off x="2123728" y="3945830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0296F9-5DD1-4152-8288-66CCEEB9CB37}"/>
                </a:ext>
              </a:extLst>
            </p:cNvPr>
            <p:cNvSpPr txBox="1"/>
            <p:nvPr/>
          </p:nvSpPr>
          <p:spPr>
            <a:xfrm>
              <a:off x="2987824" y="3513782"/>
              <a:ext cx="29687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</a:t>
              </a:r>
            </a:p>
            <a:p>
              <a:endParaRPr lang="en-US" dirty="0"/>
            </a:p>
            <a:p>
              <a:r>
                <a:rPr lang="en-US" dirty="0"/>
                <a:t>k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F926612-60DA-4D1A-B6EE-5FE2DA0B7E44}"/>
                </a:ext>
              </a:extLst>
            </p:cNvPr>
            <p:cNvSpPr txBox="1"/>
            <p:nvPr/>
          </p:nvSpPr>
          <p:spPr>
            <a:xfrm>
              <a:off x="1872830" y="3484165"/>
              <a:ext cx="5389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</a:t>
              </a:r>
              <a:r>
                <a:rPr lang="el-GR" dirty="0"/>
                <a:t>Δ</a:t>
              </a:r>
              <a:r>
                <a:rPr lang="nb-NO" dirty="0"/>
                <a:t>t</a:t>
              </a:r>
              <a:endParaRPr lang="en-US" dirty="0"/>
            </a:p>
            <a:p>
              <a:endParaRPr lang="en-US" dirty="0"/>
            </a:p>
            <a:p>
              <a:r>
                <a:rPr lang="en-US" dirty="0"/>
                <a:t>k-1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D05FD95-ECF8-3EA8-9237-042C4779E2EC}"/>
              </a:ext>
            </a:extLst>
          </p:cNvPr>
          <p:cNvSpPr txBox="1"/>
          <p:nvPr/>
        </p:nvSpPr>
        <p:spPr>
          <a:xfrm>
            <a:off x="6145538" y="6096641"/>
            <a:ext cx="289053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50" dirty="0" err="1"/>
              <a:t>But</a:t>
            </a:r>
            <a:r>
              <a:rPr lang="nb-NO" sz="1050" dirty="0"/>
              <a:t>: </a:t>
            </a:r>
            <a:r>
              <a:rPr lang="el-GR" sz="1050" dirty="0"/>
              <a:t>τ</a:t>
            </a:r>
            <a:r>
              <a:rPr lang="nb-NO" sz="1050" baseline="-25000" dirty="0"/>
              <a:t>F</a:t>
            </a:r>
            <a:r>
              <a:rPr lang="nb-NO" sz="1050" dirty="0"/>
              <a:t> </a:t>
            </a:r>
            <a:r>
              <a:rPr lang="nb-NO" sz="1050" dirty="0" err="1"/>
              <a:t>should</a:t>
            </a:r>
            <a:r>
              <a:rPr lang="nb-NO" sz="1050" dirty="0"/>
              <a:t> be </a:t>
            </a:r>
            <a:r>
              <a:rPr lang="nb-NO" sz="1050" dirty="0" err="1"/>
              <a:t>selected</a:t>
            </a:r>
            <a:r>
              <a:rPr lang="nb-NO" sz="1050" dirty="0"/>
              <a:t> </a:t>
            </a:r>
            <a:r>
              <a:rPr lang="nb-NO" sz="1050" dirty="0" err="1"/>
              <a:t>independent</a:t>
            </a:r>
            <a:r>
              <a:rPr lang="nb-NO" sz="1050" dirty="0"/>
              <a:t> of </a:t>
            </a:r>
            <a:r>
              <a:rPr lang="el-GR" sz="1050" dirty="0"/>
              <a:t>Δ</a:t>
            </a:r>
            <a:r>
              <a:rPr lang="nb-NO" sz="1050" dirty="0"/>
              <a:t>t</a:t>
            </a:r>
          </a:p>
          <a:p>
            <a:r>
              <a:rPr lang="nb-NO" sz="1050" dirty="0" err="1"/>
              <a:t>Typical</a:t>
            </a:r>
            <a:r>
              <a:rPr lang="nb-NO" sz="1050" dirty="0"/>
              <a:t>: </a:t>
            </a:r>
            <a:r>
              <a:rPr lang="el-GR" sz="1050" dirty="0"/>
              <a:t>τ</a:t>
            </a:r>
            <a:r>
              <a:rPr lang="nb-NO" sz="1050" baseline="-25000" dirty="0"/>
              <a:t>F </a:t>
            </a:r>
            <a:r>
              <a:rPr lang="nb-NO" sz="1050" dirty="0"/>
              <a:t>= 0.1 </a:t>
            </a:r>
            <a:r>
              <a:rPr lang="el-GR" sz="1050" dirty="0"/>
              <a:t>τ</a:t>
            </a:r>
            <a:r>
              <a:rPr lang="nb-NO" sz="1050" baseline="-25000" dirty="0"/>
              <a:t>c  </a:t>
            </a:r>
            <a:r>
              <a:rPr lang="nb-NO" sz="1050" dirty="0"/>
              <a:t>(</a:t>
            </a:r>
            <a:r>
              <a:rPr lang="nb-NO" sz="1050" dirty="0" err="1"/>
              <a:t>normally</a:t>
            </a:r>
            <a:r>
              <a:rPr lang="nb-NO" sz="1050" dirty="0"/>
              <a:t> </a:t>
            </a:r>
            <a:r>
              <a:rPr lang="nb-NO" sz="1050" dirty="0" err="1"/>
              <a:t>much</a:t>
            </a:r>
            <a:r>
              <a:rPr lang="nb-NO" sz="1050" dirty="0"/>
              <a:t> </a:t>
            </a:r>
            <a:r>
              <a:rPr lang="nb-NO" sz="1050" dirty="0" err="1"/>
              <a:t>larger</a:t>
            </a:r>
            <a:r>
              <a:rPr lang="nb-NO" sz="1050" dirty="0"/>
              <a:t> </a:t>
            </a:r>
            <a:r>
              <a:rPr lang="nb-NO" sz="1050" dirty="0" err="1"/>
              <a:t>than</a:t>
            </a:r>
            <a:r>
              <a:rPr lang="nb-NO" sz="1050" dirty="0"/>
              <a:t> </a:t>
            </a:r>
            <a:r>
              <a:rPr lang="el-GR" sz="1050" dirty="0"/>
              <a:t>Δ</a:t>
            </a:r>
            <a:r>
              <a:rPr lang="nb-NO" sz="1050" dirty="0"/>
              <a:t>t).</a:t>
            </a:r>
          </a:p>
          <a:p>
            <a:endParaRPr lang="nb-NO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C92098-399D-51AE-258B-861FCCD5416D}"/>
                  </a:ext>
                </a:extLst>
              </p:cNvPr>
              <p:cNvSpPr txBox="1"/>
              <p:nvPr/>
            </p:nvSpPr>
            <p:spPr>
              <a:xfrm>
                <a:off x="9630704" y="5417658"/>
                <a:ext cx="2232248" cy="11657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nb-NO" sz="1200" dirty="0"/>
                  <a:t>Comment. «Normal» </a:t>
                </a:r>
                <a:r>
                  <a:rPr lang="nb-NO" sz="1200" dirty="0" err="1"/>
                  <a:t>moving</a:t>
                </a:r>
                <a:r>
                  <a:rPr lang="nb-NO" sz="1200" dirty="0"/>
                  <a:t> </a:t>
                </a:r>
                <a:r>
                  <a:rPr lang="nb-NO" sz="1200" dirty="0" err="1"/>
                  <a:t>average</a:t>
                </a:r>
                <a:r>
                  <a:rPr lang="nb-NO" sz="1200" dirty="0"/>
                  <a:t> (not as </a:t>
                </a:r>
                <a:r>
                  <a:rPr lang="nb-NO" sz="1200" dirty="0" err="1"/>
                  <a:t>good</a:t>
                </a:r>
                <a:r>
                  <a:rPr lang="nb-NO" sz="1200" dirty="0"/>
                  <a:t>) for last 10 </a:t>
                </a:r>
                <a:r>
                  <a:rPr lang="nb-NO" sz="1200" dirty="0" err="1"/>
                  <a:t>measurements</a:t>
                </a:r>
                <a:r>
                  <a:rPr lang="nb-NO" sz="1200" dirty="0"/>
                  <a:t> is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b-NO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b-NO" sz="1200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nb-NO" sz="1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p>
                        <m:e>
                          <m:sSub>
                            <m:sSubPr>
                              <m:ctrlP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nb-NO" sz="12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C92098-399D-51AE-258B-861FCCD54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0704" y="5417658"/>
                <a:ext cx="2232248" cy="11657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0109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58085" cy="1143000"/>
          </a:xfrm>
        </p:spPr>
        <p:txBody>
          <a:bodyPr>
            <a:normAutofit fontScale="90000"/>
          </a:bodyPr>
          <a:lstStyle/>
          <a:p>
            <a:r>
              <a:rPr lang="en-US" altLang="nb-NO" dirty="0">
                <a:highlight>
                  <a:srgbClr val="FFFF00"/>
                </a:highlight>
              </a:rPr>
              <a:t>Discrete (digital) implementation (practical in computer) of PID controller </a:t>
            </a:r>
          </a:p>
        </p:txBody>
      </p:sp>
      <p:pic>
        <p:nvPicPr>
          <p:cNvPr id="3" name="Picture 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1727" y="1693047"/>
            <a:ext cx="5339392" cy="14180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prstShdw prst="shdw14" dist="35921" dir="2700000">
                    <a:srgbClr val="000000"/>
                  </a:prst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8714" y="4950030"/>
            <a:ext cx="3655781" cy="762557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857702" y="5008142"/>
            <a:ext cx="3363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This  is  </a:t>
            </a:r>
            <a:r>
              <a:rPr lang="en-US" dirty="0" err="1">
                <a:solidFill>
                  <a:srgbClr val="C00000"/>
                </a:solidFill>
              </a:rPr>
              <a:t>Sigurd’s</a:t>
            </a:r>
            <a:r>
              <a:rPr lang="en-US" dirty="0">
                <a:solidFill>
                  <a:srgbClr val="C00000"/>
                </a:solidFill>
              </a:rPr>
              <a:t> recommendation </a:t>
            </a:r>
          </a:p>
          <a:p>
            <a:r>
              <a:rPr lang="en-US" dirty="0">
                <a:solidFill>
                  <a:srgbClr val="C00000"/>
                </a:solidFill>
              </a:rPr>
              <a:t>= “Alt. 3” (see next page)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55918" y="4950030"/>
            <a:ext cx="1240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(Backward Euler)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4940" y="1692240"/>
            <a:ext cx="223971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2"/>
                </a:solidFill>
              </a:rPr>
              <a:t>e(t) = </a:t>
            </a:r>
            <a:r>
              <a:rPr lang="en-US" sz="1050" dirty="0" err="1">
                <a:solidFill>
                  <a:schemeClr val="tx2"/>
                </a:solidFill>
              </a:rPr>
              <a:t>y</a:t>
            </a:r>
            <a:r>
              <a:rPr lang="en-US" sz="1050" baseline="-25000" dirty="0" err="1">
                <a:solidFill>
                  <a:schemeClr val="tx2"/>
                </a:solidFill>
              </a:rPr>
              <a:t>s</a:t>
            </a:r>
            <a:r>
              <a:rPr lang="en-US" sz="1050" dirty="0">
                <a:solidFill>
                  <a:schemeClr val="tx2"/>
                </a:solidFill>
              </a:rPr>
              <a:t> – y, y = filtered measurement</a:t>
            </a:r>
          </a:p>
          <a:p>
            <a:endParaRPr lang="en-US" sz="1050" dirty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600057" y="2077906"/>
            <a:ext cx="843071" cy="54950"/>
          </a:xfrm>
          <a:prstGeom prst="straightConnector1">
            <a:avLst/>
          </a:prstGeom>
          <a:ln w="158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59496" y="-27384"/>
            <a:ext cx="75459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“How to program a PID controller in 5 minutes.” (In addition you should filter the measurement; see previous slide)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72BFBB-9806-402D-97B6-0A682D408115}"/>
              </a:ext>
            </a:extLst>
          </p:cNvPr>
          <p:cNvGrpSpPr/>
          <p:nvPr/>
        </p:nvGrpSpPr>
        <p:grpSpPr>
          <a:xfrm>
            <a:off x="3359696" y="3484166"/>
            <a:ext cx="2232248" cy="952947"/>
            <a:chOff x="1835696" y="3484165"/>
            <a:chExt cx="2232248" cy="952947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1835696" y="4017838"/>
              <a:ext cx="2232248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131840" y="3945830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23728" y="3945830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87824" y="3513782"/>
              <a:ext cx="29687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</a:t>
              </a:r>
            </a:p>
            <a:p>
              <a:endParaRPr lang="en-US" dirty="0"/>
            </a:p>
            <a:p>
              <a:r>
                <a:rPr lang="en-US" dirty="0"/>
                <a:t>k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72830" y="3484165"/>
              <a:ext cx="5389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</a:t>
              </a:r>
              <a:r>
                <a:rPr lang="el-GR" dirty="0"/>
                <a:t>Δ</a:t>
              </a:r>
              <a:r>
                <a:rPr lang="nb-NO" dirty="0"/>
                <a:t>t</a:t>
              </a:r>
              <a:endParaRPr lang="en-US" dirty="0"/>
            </a:p>
            <a:p>
              <a:endParaRPr lang="en-US" dirty="0"/>
            </a:p>
            <a:p>
              <a:r>
                <a:rPr lang="en-US" dirty="0"/>
                <a:t>k-1</a:t>
              </a:r>
            </a:p>
          </p:txBody>
        </p:sp>
      </p:grpSp>
      <p:cxnSp>
        <p:nvCxnSpPr>
          <p:cNvPr id="21" name="Straight Arrow Connector 20"/>
          <p:cNvCxnSpPr/>
          <p:nvPr/>
        </p:nvCxnSpPr>
        <p:spPr>
          <a:xfrm>
            <a:off x="3071664" y="5290175"/>
            <a:ext cx="432048" cy="149532"/>
          </a:xfrm>
          <a:prstGeom prst="straightConnector1">
            <a:avLst/>
          </a:prstGeom>
          <a:ln w="158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5729" y="4509120"/>
            <a:ext cx="3261287" cy="26312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371120" y="1946156"/>
            <a:ext cx="23246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2"/>
                </a:solidFill>
              </a:rPr>
              <a:t>Normally: Use -</a:t>
            </a:r>
            <a:r>
              <a:rPr lang="en-US" sz="1050" dirty="0" err="1">
                <a:solidFill>
                  <a:schemeClr val="tx2"/>
                </a:solidFill>
              </a:rPr>
              <a:t>dy</a:t>
            </a:r>
            <a:r>
              <a:rPr lang="en-US" sz="1050" dirty="0">
                <a:solidFill>
                  <a:schemeClr val="tx2"/>
                </a:solidFill>
              </a:rPr>
              <a:t>/dt rather than de/dt </a:t>
            </a:r>
          </a:p>
          <a:p>
            <a:r>
              <a:rPr lang="en-US" sz="1050" dirty="0">
                <a:solidFill>
                  <a:schemeClr val="tx2"/>
                </a:solidFill>
              </a:rPr>
              <a:t>to avoid differentiation of setpoint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FC91EF8-1C91-43D5-BCD8-4ADED36FB5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6979" y="5773616"/>
            <a:ext cx="6503642" cy="1143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3876E8A-531B-8368-163A-63055819F65C}"/>
              </a:ext>
            </a:extLst>
          </p:cNvPr>
          <p:cNvSpPr/>
          <p:nvPr/>
        </p:nvSpPr>
        <p:spPr>
          <a:xfrm>
            <a:off x="1343472" y="1556792"/>
            <a:ext cx="6817149" cy="42655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339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9" y="1846263"/>
            <a:ext cx="8867775" cy="532765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sz="1800" dirty="0"/>
              <a:t>e(t) = </a:t>
            </a:r>
            <a:r>
              <a:rPr lang="en-US" sz="1800" dirty="0" err="1"/>
              <a:t>y</a:t>
            </a:r>
            <a:r>
              <a:rPr lang="en-US" sz="1800" baseline="-25000" dirty="0" err="1"/>
              <a:t>s</a:t>
            </a:r>
            <a:r>
              <a:rPr lang="en-US" sz="1800" dirty="0"/>
              <a:t> – </a:t>
            </a:r>
            <a:r>
              <a:rPr lang="en-US" sz="1800" dirty="0" err="1"/>
              <a:t>y</a:t>
            </a:r>
            <a:r>
              <a:rPr lang="en-US" sz="1800" baseline="-25000" dirty="0" err="1"/>
              <a:t>m</a:t>
            </a:r>
            <a:r>
              <a:rPr lang="en-US" sz="1800" dirty="0"/>
              <a:t>(t)</a:t>
            </a:r>
          </a:p>
          <a:p>
            <a:pPr marL="609600" indent="-609600">
              <a:lnSpc>
                <a:spcPct val="80000"/>
              </a:lnSpc>
            </a:pPr>
            <a:endParaRPr lang="en-US" sz="1800" dirty="0"/>
          </a:p>
          <a:p>
            <a:pPr marL="609600" indent="-609600">
              <a:lnSpc>
                <a:spcPct val="80000"/>
              </a:lnSpc>
            </a:pPr>
            <a:r>
              <a:rPr lang="en-US" sz="1800" dirty="0"/>
              <a:t>P-part: MV (</a:t>
            </a:r>
            <a:r>
              <a:rPr lang="el-GR" sz="1800" dirty="0">
                <a:cs typeface="Arial" charset="0"/>
              </a:rPr>
              <a:t>Δ</a:t>
            </a:r>
            <a:r>
              <a:rPr lang="en-US" sz="1800" dirty="0"/>
              <a:t>u) proportional to error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/>
              <a:t>This is usually the main part of the controller! </a:t>
            </a:r>
            <a:r>
              <a:rPr lang="en-US" sz="1200" dirty="0"/>
              <a:t>(except for static process with no dynamics except delay)</a:t>
            </a:r>
            <a:endParaRPr lang="en-US" sz="1400" dirty="0"/>
          </a:p>
          <a:p>
            <a:pPr marL="1371600" lvl="2" indent="-457200">
              <a:lnSpc>
                <a:spcPct val="80000"/>
              </a:lnSpc>
            </a:pPr>
            <a:r>
              <a:rPr lang="en-US" sz="1400" dirty="0"/>
              <a:t>Make sure K</a:t>
            </a:r>
            <a:r>
              <a:rPr lang="en-US" sz="1400" baseline="-25000" dirty="0"/>
              <a:t>c</a:t>
            </a:r>
            <a:r>
              <a:rPr lang="en-US" sz="1400" dirty="0"/>
              <a:t> has the right sign! With negative feedback in the loop, Kc has the same sign as the process gain k.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/>
              <a:t>Problem: Gives steady-state offset if used without I-action. Offset= 100%/(1+K</a:t>
            </a:r>
            <a:r>
              <a:rPr lang="en-US" sz="1400" baseline="-25000" dirty="0"/>
              <a:t>c</a:t>
            </a:r>
            <a:r>
              <a:rPr lang="en-US" sz="1400" dirty="0"/>
              <a:t>k)</a:t>
            </a:r>
          </a:p>
          <a:p>
            <a:pPr marL="609600" indent="-609600">
              <a:lnSpc>
                <a:spcPct val="80000"/>
              </a:lnSpc>
            </a:pPr>
            <a:endParaRPr lang="en-US" sz="1800" dirty="0">
              <a:cs typeface="Arial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1800" dirty="0">
                <a:cs typeface="Arial" charset="0"/>
              </a:rPr>
              <a:t>I-part: To avoid offset, add contribution proportional to integrated error.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>
                <a:cs typeface="Arial" charset="0"/>
              </a:rPr>
              <a:t>Note: Larger integral time 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dirty="0">
                <a:cs typeface="Arial" charset="0"/>
              </a:rPr>
              <a:t> gives </a:t>
            </a:r>
            <a:r>
              <a:rPr lang="en-US" sz="1400" u="sng" dirty="0">
                <a:cs typeface="Arial" charset="0"/>
              </a:rPr>
              <a:t>less</a:t>
            </a:r>
            <a:r>
              <a:rPr lang="en-US" sz="1400" dirty="0">
                <a:cs typeface="Arial" charset="0"/>
              </a:rPr>
              <a:t> I-action (turn off by selecting </a:t>
            </a:r>
            <a:r>
              <a:rPr lang="en-US" sz="1400" dirty="0" err="1">
                <a:cs typeface="Arial" charset="0"/>
              </a:rPr>
              <a:t>tauI</a:t>
            </a:r>
            <a:r>
              <a:rPr lang="en-US" sz="1400" dirty="0">
                <a:cs typeface="Arial" charset="0"/>
              </a:rPr>
              <a:t>=9999)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>
                <a:cs typeface="Arial" charset="0"/>
              </a:rPr>
              <a:t>Sometimes called “reset time”</a:t>
            </a:r>
          </a:p>
          <a:p>
            <a:pPr marL="1371600" lvl="3" indent="0">
              <a:lnSpc>
                <a:spcPct val="80000"/>
              </a:lnSpc>
              <a:buNone/>
            </a:pPr>
            <a:r>
              <a:rPr lang="en-US" sz="1000" dirty="0">
                <a:cs typeface="Arial" charset="0"/>
              </a:rPr>
              <a:t>Physical interpretation: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000" dirty="0">
                <a:cs typeface="Arial" charset="0"/>
              </a:rPr>
              <a:t> is essentially the time it takes to “reset” the bias (u</a:t>
            </a:r>
            <a:r>
              <a:rPr lang="en-US" sz="1000" baseline="-25000" dirty="0">
                <a:cs typeface="Arial" charset="0"/>
              </a:rPr>
              <a:t>0</a:t>
            </a:r>
            <a:r>
              <a:rPr lang="en-US" sz="1000" dirty="0">
                <a:cs typeface="Arial" charset="0"/>
              </a:rPr>
              <a:t>).</a:t>
            </a:r>
            <a:endParaRPr lang="en-US" sz="1000" baseline="-25000" dirty="0">
              <a:cs typeface="Arial" charset="0"/>
            </a:endParaRPr>
          </a:p>
          <a:p>
            <a:pPr marL="1371600" lvl="2" indent="-457200">
              <a:lnSpc>
                <a:spcPct val="80000"/>
              </a:lnSpc>
            </a:pPr>
            <a:r>
              <a:rPr lang="en-US" sz="1400" dirty="0">
                <a:cs typeface="Arial" charset="0"/>
              </a:rPr>
              <a:t>Note: Integral term keeps changing as long as e≠0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sz="1400" dirty="0">
                <a:cs typeface="Arial" charset="0"/>
              </a:rPr>
              <a:t>	-&gt; Will eventually make e=0 (no steady-state offset!)</a:t>
            </a:r>
          </a:p>
          <a:p>
            <a:pPr marL="609600" indent="-609600">
              <a:lnSpc>
                <a:spcPct val="80000"/>
              </a:lnSpc>
            </a:pPr>
            <a:endParaRPr lang="en-US" sz="1800" dirty="0">
              <a:cs typeface="Arial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1800" dirty="0">
                <a:cs typeface="Arial" charset="0"/>
              </a:rPr>
              <a:t>Possible D-part: Add contribution proportional to change in (derivative of) error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>
                <a:cs typeface="Arial" charset="0"/>
              </a:rPr>
              <a:t>Note: Larger derivative times more D-action (turn off by selecting </a:t>
            </a:r>
            <a:r>
              <a:rPr lang="en-US" sz="1400" dirty="0" err="1">
                <a:cs typeface="Arial" charset="0"/>
              </a:rPr>
              <a:t>taud</a:t>
            </a:r>
            <a:r>
              <a:rPr lang="en-US" sz="1400" dirty="0">
                <a:cs typeface="Arial" charset="0"/>
              </a:rPr>
              <a:t>=0).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1400" dirty="0">
                <a:cs typeface="Arial" charset="0"/>
              </a:rPr>
              <a:t>Can improve control for high-order (S-shaped) response, but sensitive to measurement noise</a:t>
            </a:r>
          </a:p>
          <a:p>
            <a:pPr marL="609600" indent="-609600">
              <a:lnSpc>
                <a:spcPct val="80000"/>
              </a:lnSpc>
              <a:buNone/>
            </a:pPr>
            <a:endParaRPr lang="en-US" sz="1400" dirty="0">
              <a:cs typeface="Arial" charset="0"/>
              <a:sym typeface="Symbol" pitchFamily="18" charset="2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n-US" sz="1800" baseline="-25000" dirty="0">
              <a:cs typeface="Arial" charset="0"/>
              <a:sym typeface="Symbol" pitchFamily="18" charset="2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l-GR" sz="1800" baseline="-25000" dirty="0">
              <a:cs typeface="Arial" charset="0"/>
            </a:endParaRPr>
          </a:p>
        </p:txBody>
      </p:sp>
      <p:pic>
        <p:nvPicPr>
          <p:cNvPr id="12292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747738"/>
            <a:ext cx="5373688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98061" y="617865"/>
            <a:ext cx="1848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“Ideal/Standard” form: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-243408"/>
            <a:ext cx="8229600" cy="1143000"/>
          </a:xfrm>
        </p:spPr>
        <p:txBody>
          <a:bodyPr/>
          <a:lstStyle/>
          <a:p>
            <a:r>
              <a:rPr lang="en-US" dirty="0"/>
              <a:t>PID controller</a:t>
            </a:r>
          </a:p>
        </p:txBody>
      </p:sp>
    </p:spTree>
    <p:extLst>
      <p:ext uri="{BB962C8B-B14F-4D97-AF65-F5344CB8AC3E}">
        <p14:creationId xmlns:p14="http://schemas.microsoft.com/office/powerpoint/2010/main" val="26564221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315416"/>
            <a:ext cx="8723312" cy="1143000"/>
          </a:xfrm>
        </p:spPr>
        <p:txBody>
          <a:bodyPr>
            <a:noAutofit/>
          </a:bodyPr>
          <a:lstStyle/>
          <a:p>
            <a:r>
              <a:rPr lang="en-US" sz="2400" dirty="0"/>
              <a:t>Comparison with book: Digital implementation of PID controllers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041" y="1580642"/>
            <a:ext cx="393382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692696"/>
            <a:ext cx="3638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9497" y="1331476"/>
            <a:ext cx="319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Finite difference approximation: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25" y="3479487"/>
            <a:ext cx="36671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788" y="548680"/>
            <a:ext cx="3312418" cy="4619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5229200"/>
            <a:ext cx="3096344" cy="96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88088" y="5126996"/>
            <a:ext cx="2520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91445" y="4653137"/>
            <a:ext cx="2990478" cy="83099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err="1"/>
              <a:t>e</a:t>
            </a:r>
            <a:r>
              <a:rPr lang="en-US" sz="1600" baseline="-25000" dirty="0" err="1"/>
              <a:t>k</a:t>
            </a:r>
            <a:r>
              <a:rPr lang="en-US" sz="1600" dirty="0"/>
              <a:t> = present sampled value = e(t)</a:t>
            </a:r>
          </a:p>
          <a:p>
            <a:r>
              <a:rPr lang="en-US" sz="1600" dirty="0"/>
              <a:t>e</a:t>
            </a:r>
            <a:r>
              <a:rPr lang="en-US" sz="1600" baseline="-25000" dirty="0"/>
              <a:t>k-1</a:t>
            </a:r>
            <a:r>
              <a:rPr lang="en-US" sz="1600" dirty="0"/>
              <a:t> = previous sample = e(t-</a:t>
            </a:r>
            <a:r>
              <a:rPr lang="el-GR" sz="1600" dirty="0"/>
              <a:t>Δ</a:t>
            </a:r>
            <a:r>
              <a:rPr lang="nb-NO" sz="1600" dirty="0"/>
              <a:t>t)</a:t>
            </a:r>
          </a:p>
          <a:p>
            <a:r>
              <a:rPr lang="nb-NO" sz="1600" dirty="0"/>
              <a:t>e</a:t>
            </a:r>
            <a:r>
              <a:rPr lang="nb-NO" sz="1600" baseline="-25000" dirty="0"/>
              <a:t>k-2</a:t>
            </a:r>
            <a:r>
              <a:rPr lang="nb-NO" sz="1600" dirty="0"/>
              <a:t> = </a:t>
            </a:r>
            <a:r>
              <a:rPr lang="en-US" sz="1600" dirty="0"/>
              <a:t>e(t-2</a:t>
            </a:r>
            <a:r>
              <a:rPr lang="el-GR" sz="1600" dirty="0"/>
              <a:t>Δ</a:t>
            </a:r>
            <a:r>
              <a:rPr lang="nb-NO" sz="1600" dirty="0"/>
              <a:t>t)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703513" y="4005065"/>
            <a:ext cx="3652837" cy="6269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600057" y="2523618"/>
            <a:ext cx="3384376" cy="761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976321" y="2492896"/>
            <a:ext cx="9541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Velocity form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30428" y="4737096"/>
            <a:ext cx="8354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=</a:t>
            </a:r>
            <a:r>
              <a:rPr lang="en-US" sz="1100" dirty="0" err="1"/>
              <a:t>Bumpless</a:t>
            </a:r>
            <a:r>
              <a:rPr lang="en-US" sz="1100" dirty="0"/>
              <a:t> </a:t>
            </a:r>
          </a:p>
          <a:p>
            <a:r>
              <a:rPr lang="en-US" sz="1100" dirty="0"/>
              <a:t>transfer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59496" y="5435933"/>
            <a:ext cx="5112568" cy="13774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19537" y="1124744"/>
            <a:ext cx="20377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C00000"/>
                </a:solidFill>
              </a:rPr>
              <a:t>Note: p = output from controller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0814" y="405657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Alt.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985116" y="2763187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Alt. 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10927" y="5435932"/>
            <a:ext cx="5056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Alt. 3  </a:t>
            </a:r>
            <a:r>
              <a:rPr lang="en-US" sz="1400" dirty="0">
                <a:solidFill>
                  <a:srgbClr val="C00000"/>
                </a:solidFill>
              </a:rPr>
              <a:t>(</a:t>
            </a:r>
            <a:r>
              <a:rPr lang="en-US" sz="1400" dirty="0" err="1">
                <a:solidFill>
                  <a:srgbClr val="C00000"/>
                </a:solidFill>
              </a:rPr>
              <a:t>Sigurd’s</a:t>
            </a:r>
            <a:r>
              <a:rPr lang="en-US" sz="1400" dirty="0">
                <a:solidFill>
                  <a:srgbClr val="C00000"/>
                </a:solidFill>
              </a:rPr>
              <a:t> with bias as extra state, </a:t>
            </a:r>
            <a:r>
              <a:rPr lang="en-US" sz="1200" dirty="0">
                <a:solidFill>
                  <a:srgbClr val="C00000"/>
                </a:solidFill>
              </a:rPr>
              <a:t>better than Alt. 1 and Alt. 2)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840417" y="5250687"/>
            <a:ext cx="872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C00000"/>
                </a:solidFill>
              </a:rPr>
              <a:t>? This is a </a:t>
            </a:r>
            <a:r>
              <a:rPr lang="en-US" sz="800" u="sng" dirty="0">
                <a:solidFill>
                  <a:srgbClr val="C00000"/>
                </a:solidFill>
              </a:rPr>
              <a:t>major </a:t>
            </a:r>
          </a:p>
          <a:p>
            <a:r>
              <a:rPr lang="en-US" sz="800" dirty="0">
                <a:solidFill>
                  <a:srgbClr val="C00000"/>
                </a:solidFill>
              </a:rPr>
              <a:t>disadvantage</a:t>
            </a:r>
          </a:p>
          <a:p>
            <a:r>
              <a:rPr lang="en-US" sz="800" dirty="0">
                <a:solidFill>
                  <a:srgbClr val="C00000"/>
                </a:solidFill>
              </a:rPr>
              <a:t>of Alt. 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59496" y="508030"/>
            <a:ext cx="2133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Alt. 1 (position form)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2944" y="332656"/>
            <a:ext cx="2097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Alt. 2 (velocity form)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1544" y="5798426"/>
            <a:ext cx="4960244" cy="8971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FEF06F-C1C1-B05F-F9CE-F84DFF590C8C}"/>
              </a:ext>
            </a:extLst>
          </p:cNvPr>
          <p:cNvSpPr txBox="1"/>
          <p:nvPr/>
        </p:nvSpPr>
        <p:spPr>
          <a:xfrm>
            <a:off x="3791744" y="6453337"/>
            <a:ext cx="280910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1400" dirty="0" err="1"/>
              <a:t>only</a:t>
            </a:r>
            <a:r>
              <a:rPr lang="nb-NO" sz="1400" dirty="0"/>
              <a:t> </a:t>
            </a:r>
            <a:r>
              <a:rPr lang="nb-NO" sz="1400" dirty="0" err="1"/>
              <a:t>exceeds</a:t>
            </a:r>
            <a:r>
              <a:rPr lang="nb-NO" sz="1400" dirty="0"/>
              <a:t> limits by </a:t>
            </a:r>
            <a:r>
              <a:rPr lang="nb-NO" sz="1400" dirty="0" err="1"/>
              <a:t>small</a:t>
            </a:r>
            <a:r>
              <a:rPr lang="nb-NO" sz="1400" dirty="0"/>
              <a:t> </a:t>
            </a:r>
            <a:r>
              <a:rPr lang="nb-NO" sz="1400" dirty="0" err="1"/>
              <a:t>amount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18080531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A382E-59FD-D721-EE7E-63FDE9D5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3200" dirty="0" err="1"/>
              <a:t>Conclusion</a:t>
            </a:r>
            <a:r>
              <a:rPr lang="nb-NO" sz="3200" dirty="0"/>
              <a:t>: Digital </a:t>
            </a:r>
            <a:r>
              <a:rPr lang="nb-NO" sz="3200" dirty="0" err="1"/>
              <a:t>implementation</a:t>
            </a:r>
            <a:r>
              <a:rPr lang="nb-NO" sz="3200" dirty="0"/>
              <a:t> of ideal PID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EEBBB0-B010-D4B2-1515-C149259CC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03" y="1526170"/>
            <a:ext cx="6781800" cy="5162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D6F489-2FE9-FD61-AEEC-A5CA3F1B8577}"/>
              </a:ext>
            </a:extLst>
          </p:cNvPr>
          <p:cNvSpPr txBox="1"/>
          <p:nvPr/>
        </p:nvSpPr>
        <p:spPr>
          <a:xfrm>
            <a:off x="7464152" y="1886597"/>
            <a:ext cx="3786976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This is from</a:t>
            </a:r>
            <a:r>
              <a:rPr lang="en-US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r>
              <a:rPr lang="en-US" sz="8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Sigurd Skogestad, </a:t>
            </a:r>
            <a:r>
              <a:rPr lang="en-US" sz="800" b="1" u="sng" dirty="0">
                <a:solidFill>
                  <a:srgbClr val="46788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''Advanced control using decomposition and simple elements''.</a:t>
            </a:r>
            <a:r>
              <a:rPr lang="en-US" sz="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Published in: Annual Reviews in Control, vol. 56 (2023), Article 100903 (44 pages)</a:t>
            </a:r>
            <a:endParaRPr lang="en-US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9CDD93-8D01-59AE-3605-C1F6A41D5057}"/>
              </a:ext>
            </a:extLst>
          </p:cNvPr>
          <p:cNvSpPr txBox="1"/>
          <p:nvPr/>
        </p:nvSpPr>
        <p:spPr>
          <a:xfrm>
            <a:off x="3118170" y="6229761"/>
            <a:ext cx="4074233" cy="401284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B8FFC1-EC25-17F3-22F2-8183568FBA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824" y="3709773"/>
            <a:ext cx="3945198" cy="16384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8E2CC4-87A3-2839-6501-DD7AFC0D08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6824" y="2933400"/>
            <a:ext cx="4272339" cy="4296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B7B33E-88B8-3C62-73BD-59F44949872E}"/>
              </a:ext>
            </a:extLst>
          </p:cNvPr>
          <p:cNvSpPr txBox="1"/>
          <p:nvPr/>
        </p:nvSpPr>
        <p:spPr>
          <a:xfrm>
            <a:off x="7514746" y="2677697"/>
            <a:ext cx="9749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Ideal PID: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0942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45E35-7161-44FF-B951-E945CBC7D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192AA-731A-2045-736D-DEF909D7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588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976314"/>
            <a:ext cx="771525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29600" cy="1143000"/>
          </a:xfrm>
        </p:spPr>
        <p:txBody>
          <a:bodyPr/>
          <a:lstStyle/>
          <a:p>
            <a:r>
              <a:rPr lang="en-US" dirty="0"/>
              <a:t>Block diagram symbols</a:t>
            </a:r>
          </a:p>
        </p:txBody>
      </p:sp>
    </p:spTree>
    <p:extLst>
      <p:ext uri="{BB962C8B-B14F-4D97-AF65-F5344CB8AC3E}">
        <p14:creationId xmlns:p14="http://schemas.microsoft.com/office/powerpoint/2010/main" val="3283584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2088C-5357-AE79-F495-CC68BDD64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Should</a:t>
            </a:r>
            <a:r>
              <a:rPr lang="nb-NO" dirty="0"/>
              <a:t> I </a:t>
            </a:r>
            <a:r>
              <a:rPr lang="nb-NO" dirty="0" err="1"/>
              <a:t>buy</a:t>
            </a:r>
            <a:r>
              <a:rPr lang="nb-NO" dirty="0"/>
              <a:t> a </a:t>
            </a:r>
            <a:r>
              <a:rPr lang="nb-NO" dirty="0" err="1"/>
              <a:t>valve</a:t>
            </a:r>
            <a:r>
              <a:rPr lang="nb-NO" dirty="0"/>
              <a:t> </a:t>
            </a:r>
            <a:r>
              <a:rPr lang="nb-NO" dirty="0" err="1"/>
              <a:t>positioner</a:t>
            </a:r>
            <a:r>
              <a:rPr lang="nb-NO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48A8-08F0-287D-A804-599FC1082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939336" cy="4525963"/>
          </a:xfrm>
        </p:spPr>
        <p:txBody>
          <a:bodyPr/>
          <a:lstStyle/>
          <a:p>
            <a:r>
              <a:rPr lang="nb-NO" dirty="0" err="1"/>
              <a:t>Usually</a:t>
            </a:r>
            <a:r>
              <a:rPr lang="nb-NO" dirty="0"/>
              <a:t> not,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valve</a:t>
            </a:r>
            <a:r>
              <a:rPr lang="nb-NO" dirty="0"/>
              <a:t> is for automatic control</a:t>
            </a:r>
          </a:p>
          <a:p>
            <a:pPr lvl="2"/>
            <a:r>
              <a:rPr lang="nb-NO" sz="2000" dirty="0" err="1"/>
              <a:t>But</a:t>
            </a:r>
            <a:r>
              <a:rPr lang="nb-NO" sz="2000" dirty="0"/>
              <a:t> it </a:t>
            </a:r>
            <a:r>
              <a:rPr lang="nb-NO" sz="2000" dirty="0" err="1"/>
              <a:t>may</a:t>
            </a:r>
            <a:r>
              <a:rPr lang="nb-NO" sz="2000" dirty="0"/>
              <a:t> be </a:t>
            </a:r>
            <a:r>
              <a:rPr lang="nb-NO" sz="2000" dirty="0" err="1"/>
              <a:t>difficult</a:t>
            </a:r>
            <a:r>
              <a:rPr lang="nb-NO" sz="2000" dirty="0"/>
              <a:t> to </a:t>
            </a:r>
            <a:r>
              <a:rPr lang="nb-NO" sz="2000" dirty="0" err="1"/>
              <a:t>avoid</a:t>
            </a:r>
            <a:r>
              <a:rPr lang="nb-NO" sz="2000" dirty="0"/>
              <a:t> </a:t>
            </a:r>
            <a:r>
              <a:rPr lang="nb-NO" sz="2000" dirty="0" err="1"/>
              <a:t>because</a:t>
            </a:r>
            <a:r>
              <a:rPr lang="nb-NO" sz="2000" dirty="0"/>
              <a:t> most </a:t>
            </a:r>
            <a:r>
              <a:rPr lang="nb-NO" sz="2000" dirty="0" err="1"/>
              <a:t>vendors</a:t>
            </a:r>
            <a:r>
              <a:rPr lang="nb-NO" sz="2000" dirty="0"/>
              <a:t> </a:t>
            </a:r>
            <a:r>
              <a:rPr lang="nb-NO" sz="2000" dirty="0" err="1"/>
              <a:t>include</a:t>
            </a:r>
            <a:r>
              <a:rPr lang="nb-NO" sz="2000" dirty="0"/>
              <a:t> </a:t>
            </a:r>
            <a:r>
              <a:rPr lang="nb-NO" sz="2000" dirty="0" err="1"/>
              <a:t>them</a:t>
            </a:r>
            <a:endParaRPr lang="nb-NO" sz="2000" dirty="0"/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If you can measure the flow, then a slave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</a:rPr>
              <a:t>flow controller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eliminates the need to buy a valve positioner.</a:t>
            </a:r>
            <a:endParaRPr lang="nb-NO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Also, the valve positioner is often slow (and tunings cannot be changed) and it then adds an effective delay which may make feedback control difficult</a:t>
            </a:r>
          </a:p>
          <a:p>
            <a:endParaRPr lang="nb-NO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35EB45-5B21-4650-89CE-372367811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7" y="4653136"/>
            <a:ext cx="3184773" cy="182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139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2E5BA-5FB7-2C10-FCA1-26A31450B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Conclusion</a:t>
            </a:r>
            <a:r>
              <a:rPr lang="nb-NO" dirty="0"/>
              <a:t> PID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D36481C-EE99-29A9-3311-79DFC952FC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nb-NO" dirty="0"/>
                  <a:t>Use SIMC-tunings for </a:t>
                </a:r>
                <a:r>
                  <a:rPr lang="nb-NO" dirty="0" err="1"/>
                  <a:t>Kc</a:t>
                </a:r>
                <a:r>
                  <a:rPr lang="nb-NO" dirty="0"/>
                  <a:t>, </a:t>
                </a:r>
                <a:r>
                  <a:rPr lang="nb-NO" dirty="0" err="1"/>
                  <a:t>taui</a:t>
                </a:r>
                <a:r>
                  <a:rPr lang="nb-NO" dirty="0"/>
                  <a:t>, </a:t>
                </a:r>
                <a:r>
                  <a:rPr lang="nb-NO" dirty="0" err="1"/>
                  <a:t>taud</a:t>
                </a:r>
                <a:endParaRPr lang="nb-NO" dirty="0"/>
              </a:p>
              <a:p>
                <a:pPr lvl="1"/>
                <a:r>
                  <a:rPr lang="nb-NO" dirty="0"/>
                  <a:t>Tuning parameter </a:t>
                </a:r>
                <a:r>
                  <a:rPr lang="nb-NO" dirty="0" err="1"/>
                  <a:t>tauc</a:t>
                </a:r>
                <a:endParaRPr lang="nb-NO" dirty="0"/>
              </a:p>
              <a:p>
                <a:pPr lvl="1"/>
                <a:r>
                  <a:rPr lang="nb-NO" dirty="0"/>
                  <a:t>Note </a:t>
                </a:r>
                <a:r>
                  <a:rPr lang="nb-NO" dirty="0" err="1"/>
                  <a:t>that</a:t>
                </a:r>
                <a:r>
                  <a:rPr lang="nb-NO" dirty="0"/>
                  <a:t> </a:t>
                </a:r>
                <a:r>
                  <a:rPr lang="nb-NO" dirty="0" err="1"/>
                  <a:t>taud</a:t>
                </a:r>
                <a:r>
                  <a:rPr lang="nb-NO" dirty="0"/>
                  <a:t> is for </a:t>
                </a:r>
                <a:r>
                  <a:rPr lang="nb-NO" dirty="0" err="1"/>
                  <a:t>cascade</a:t>
                </a:r>
                <a:r>
                  <a:rPr lang="nb-NO" dirty="0"/>
                  <a:t> PID form</a:t>
                </a:r>
              </a:p>
              <a:p>
                <a:r>
                  <a:rPr lang="nb-NO" dirty="0" err="1"/>
                  <a:t>Add</a:t>
                </a:r>
                <a:r>
                  <a:rPr lang="nb-NO" dirty="0"/>
                  <a:t> filter </a:t>
                </a:r>
                <a:r>
                  <a:rPr lang="nb-NO" dirty="0" err="1"/>
                  <a:t>on</a:t>
                </a:r>
                <a:r>
                  <a:rPr lang="nb-NO" dirty="0"/>
                  <a:t> </a:t>
                </a:r>
                <a:r>
                  <a:rPr lang="nb-NO" dirty="0" err="1"/>
                  <a:t>noisy</a:t>
                </a:r>
                <a:r>
                  <a:rPr lang="nb-NO" dirty="0"/>
                  <a:t> </a:t>
                </a:r>
                <a:r>
                  <a:rPr lang="nb-NO" dirty="0" err="1"/>
                  <a:t>measurements</a:t>
                </a:r>
                <a:endParaRPr lang="nb-NO" dirty="0"/>
              </a:p>
              <a:p>
                <a:pPr lvl="1"/>
                <a:r>
                  <a:rPr lang="nb-NO" dirty="0"/>
                  <a:t>To </a:t>
                </a:r>
                <a:r>
                  <a:rPr lang="nb-NO" dirty="0" err="1"/>
                  <a:t>avoid</a:t>
                </a:r>
                <a:r>
                  <a:rPr lang="nb-NO" dirty="0"/>
                  <a:t> «</a:t>
                </a:r>
                <a:r>
                  <a:rPr lang="nb-NO" dirty="0" err="1"/>
                  <a:t>nervous</a:t>
                </a:r>
                <a:r>
                  <a:rPr lang="nb-NO" dirty="0"/>
                  <a:t>» MV (= controller output)</a:t>
                </a:r>
              </a:p>
              <a:p>
                <a:pPr lvl="1"/>
                <a:r>
                  <a:rPr lang="nb-NO" dirty="0"/>
                  <a:t>First-order filter 1/(</a:t>
                </a:r>
                <a:r>
                  <a:rPr lang="nb-NO" dirty="0" err="1"/>
                  <a:t>tauf</a:t>
                </a:r>
                <a:r>
                  <a:rPr lang="nb-NO" dirty="0"/>
                  <a:t>*s+1).</a:t>
                </a:r>
              </a:p>
              <a:p>
                <a:pPr lvl="2"/>
                <a:r>
                  <a:rPr lang="nb-NO" dirty="0" err="1"/>
                  <a:t>Typical</a:t>
                </a:r>
                <a:r>
                  <a:rPr lang="nb-NO" dirty="0"/>
                  <a:t> </a:t>
                </a:r>
                <a:r>
                  <a:rPr lang="nb-NO" dirty="0" err="1"/>
                  <a:t>tauf</a:t>
                </a:r>
                <a:r>
                  <a:rPr lang="nb-NO" dirty="0"/>
                  <a:t>=0.1*</a:t>
                </a:r>
                <a:r>
                  <a:rPr lang="nb-NO" dirty="0" err="1"/>
                  <a:t>tauc</a:t>
                </a:r>
                <a:endParaRPr lang="nb-NO" dirty="0"/>
              </a:p>
              <a:p>
                <a:pPr lvl="2"/>
                <a:r>
                  <a:rPr lang="nb-NO" dirty="0"/>
                  <a:t>Overall controller (</a:t>
                </a:r>
                <a:r>
                  <a:rPr lang="nb-NO" dirty="0" err="1"/>
                  <a:t>cascade</a:t>
                </a:r>
                <a:r>
                  <a:rPr lang="nb-NO" dirty="0"/>
                  <a:t> form) is </a:t>
                </a:r>
                <a:r>
                  <a:rPr lang="nb-NO" dirty="0" err="1"/>
                  <a:t>then</a:t>
                </a:r>
                <a:r>
                  <a:rPr lang="nb-NO" dirty="0"/>
                  <a:t>: C(s) = K</a:t>
                </a:r>
                <a:r>
                  <a:rPr lang="nb-NO" baseline="-25000" dirty="0"/>
                  <a:t>c</a:t>
                </a:r>
                <a:r>
                  <a:rPr lang="nb-NO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</a:rPr>
                          <m:t>τ</m:t>
                        </m:r>
                        <m:r>
                          <a:rPr lang="nb-NO" b="0" i="1" baseline="-25000" smtClean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</a:rPr>
                          <m:t>τ</m:t>
                        </m:r>
                        <m:r>
                          <a:rPr lang="nb-NO" i="1" baseline="-2500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nb-NO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</a:rPr>
                          <m:t>τ</m:t>
                        </m:r>
                        <m:r>
                          <a:rPr lang="nb-NO" b="0" i="1" baseline="-25000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</a:rPr>
                          <m:t>τ</m:t>
                        </m:r>
                        <m:r>
                          <a:rPr lang="nb-NO" b="0" i="1" baseline="-25000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nb-NO" dirty="0"/>
              </a:p>
              <a:p>
                <a:pPr lvl="2"/>
                <a:r>
                  <a:rPr lang="nb-NO" dirty="0" err="1"/>
                  <a:t>Usually</a:t>
                </a:r>
                <a:r>
                  <a:rPr lang="nb-NO" dirty="0"/>
                  <a:t> </a:t>
                </a:r>
                <a:r>
                  <a:rPr lang="nb-NO" dirty="0" err="1"/>
                  <a:t>taud</a:t>
                </a:r>
                <a:r>
                  <a:rPr lang="nb-NO" dirty="0"/>
                  <a:t>=0 and </a:t>
                </a:r>
                <a:r>
                  <a:rPr lang="nb-NO" dirty="0" err="1"/>
                  <a:t>often</a:t>
                </a:r>
                <a:r>
                  <a:rPr lang="nb-NO" dirty="0"/>
                  <a:t> </a:t>
                </a:r>
                <a:r>
                  <a:rPr lang="nb-NO" dirty="0" err="1"/>
                  <a:t>tauf</a:t>
                </a:r>
                <a:r>
                  <a:rPr lang="nb-NO" dirty="0"/>
                  <a:t>=0. </a:t>
                </a:r>
              </a:p>
              <a:p>
                <a:r>
                  <a:rPr lang="nb-NO" dirty="0" err="1"/>
                  <a:t>Add</a:t>
                </a:r>
                <a:r>
                  <a:rPr lang="nb-NO" dirty="0"/>
                  <a:t> anti-</a:t>
                </a:r>
                <a:r>
                  <a:rPr lang="nb-NO" dirty="0" err="1"/>
                  <a:t>windup</a:t>
                </a:r>
                <a:r>
                  <a:rPr lang="nb-NO" dirty="0"/>
                  <a:t> </a:t>
                </a:r>
              </a:p>
              <a:p>
                <a:pPr lvl="1"/>
                <a:r>
                  <a:rPr lang="nb-NO" dirty="0" err="1"/>
                  <a:t>Recommend</a:t>
                </a:r>
                <a:r>
                  <a:rPr lang="nb-NO" dirty="0"/>
                  <a:t> «input </a:t>
                </a:r>
                <a:r>
                  <a:rPr lang="nb-NO" dirty="0" err="1"/>
                  <a:t>tracking</a:t>
                </a:r>
                <a:r>
                  <a:rPr lang="nb-NO" dirty="0"/>
                  <a:t>». </a:t>
                </a:r>
              </a:p>
              <a:p>
                <a:pPr lvl="2"/>
                <a:r>
                  <a:rPr lang="nb-NO" dirty="0" err="1"/>
                  <a:t>Tracking</a:t>
                </a:r>
                <a:r>
                  <a:rPr lang="nb-NO" dirty="0"/>
                  <a:t> </a:t>
                </a:r>
                <a:r>
                  <a:rPr lang="nb-NO" dirty="0" err="1"/>
                  <a:t>constant</a:t>
                </a:r>
                <a:r>
                  <a:rPr lang="nb-NO" dirty="0"/>
                  <a:t> K</a:t>
                </a:r>
                <a:r>
                  <a:rPr lang="nb-NO" baseline="-25000" dirty="0"/>
                  <a:t>T</a:t>
                </a:r>
                <a:r>
                  <a:rPr lang="nb-NO" dirty="0"/>
                  <a:t>. </a:t>
                </a:r>
                <a:r>
                  <a:rPr lang="nb-NO" dirty="0" err="1"/>
                  <a:t>Typical</a:t>
                </a:r>
                <a:r>
                  <a:rPr lang="nb-NO" dirty="0"/>
                  <a:t> K</a:t>
                </a:r>
                <a:r>
                  <a:rPr lang="nb-NO" baseline="-25000" dirty="0"/>
                  <a:t>T</a:t>
                </a:r>
                <a:r>
                  <a:rPr lang="nb-NO" dirty="0"/>
                  <a:t>=1</a:t>
                </a:r>
              </a:p>
              <a:p>
                <a:r>
                  <a:rPr lang="nb-NO" dirty="0"/>
                  <a:t>May in </a:t>
                </a:r>
                <a:r>
                  <a:rPr lang="nb-NO" dirty="0" err="1"/>
                  <a:t>some</a:t>
                </a:r>
                <a:r>
                  <a:rPr lang="nb-NO" dirty="0"/>
                  <a:t> cases </a:t>
                </a:r>
                <a:r>
                  <a:rPr lang="nb-NO" dirty="0" err="1"/>
                  <a:t>add</a:t>
                </a:r>
                <a:r>
                  <a:rPr lang="nb-NO" dirty="0"/>
                  <a:t> filter </a:t>
                </a:r>
                <a:r>
                  <a:rPr lang="nb-NO" dirty="0" err="1"/>
                  <a:t>on</a:t>
                </a:r>
                <a:r>
                  <a:rPr lang="nb-NO" dirty="0"/>
                  <a:t> setpoint (2-DOF control)</a:t>
                </a:r>
              </a:p>
              <a:p>
                <a:pPr lvl="1"/>
                <a:r>
                  <a:rPr lang="nb-NO" dirty="0"/>
                  <a:t>Less general </a:t>
                </a:r>
                <a:r>
                  <a:rPr lang="nb-NO" dirty="0" err="1"/>
                  <a:t>approach</a:t>
                </a:r>
                <a:r>
                  <a:rPr lang="nb-NO" dirty="0"/>
                  <a:t>: </a:t>
                </a:r>
                <a:r>
                  <a:rPr lang="nb-NO" dirty="0" err="1"/>
                  <a:t>Use</a:t>
                </a:r>
                <a:r>
                  <a:rPr lang="nb-NO" dirty="0"/>
                  <a:t> a different P-</a:t>
                </a:r>
                <a:r>
                  <a:rPr lang="nb-NO" dirty="0" err="1"/>
                  <a:t>gain</a:t>
                </a:r>
                <a:r>
                  <a:rPr lang="nb-NO" dirty="0"/>
                  <a:t> </a:t>
                </a:r>
                <a:r>
                  <a:rPr lang="nb-NO" dirty="0" err="1"/>
                  <a:t>K</a:t>
                </a:r>
                <a:r>
                  <a:rPr lang="nb-NO" baseline="-25000" dirty="0" err="1"/>
                  <a:t>cs</a:t>
                </a:r>
                <a:r>
                  <a:rPr lang="nb-NO" dirty="0"/>
                  <a:t> for </a:t>
                </a:r>
                <a:r>
                  <a:rPr lang="nb-NO" dirty="0" err="1"/>
                  <a:t>the</a:t>
                </a:r>
                <a:r>
                  <a:rPr lang="nb-NO" dirty="0"/>
                  <a:t> setpoint</a:t>
                </a:r>
              </a:p>
              <a:p>
                <a:endParaRPr lang="nb-NO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D36481C-EE99-29A9-3311-79DFC952FC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11" t="-2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6030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C84FB-E432-4922-9BE3-CFE52C6CE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Sign</a:t>
            </a:r>
            <a:r>
              <a:rPr lang="nb-NO" dirty="0"/>
              <a:t> of </a:t>
            </a:r>
            <a:r>
              <a:rPr lang="nb-NO" dirty="0" err="1"/>
              <a:t>the</a:t>
            </a:r>
            <a:r>
              <a:rPr lang="nb-NO" dirty="0"/>
              <a:t> controller </a:t>
            </a:r>
            <a:r>
              <a:rPr lang="nb-NO" dirty="0" err="1"/>
              <a:t>gain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4A42B-7D03-43ED-B019-7A775AD24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25144"/>
          </a:xfrm>
        </p:spPr>
        <p:txBody>
          <a:bodyPr>
            <a:normAutofit fontScale="47500" lnSpcReduction="20000"/>
          </a:bodyPr>
          <a:lstStyle/>
          <a:p>
            <a:r>
              <a:rPr lang="nb-NO" dirty="0">
                <a:highlight>
                  <a:srgbClr val="FFFF00"/>
                </a:highlight>
              </a:rPr>
              <a:t>The most </a:t>
            </a:r>
            <a:r>
              <a:rPr lang="nb-NO" dirty="0" err="1">
                <a:highlight>
                  <a:srgbClr val="FFFF00"/>
                </a:highlight>
              </a:rPr>
              <a:t>common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error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when</a:t>
            </a:r>
            <a:r>
              <a:rPr lang="nb-NO" dirty="0">
                <a:highlight>
                  <a:srgbClr val="FFFF00"/>
                </a:highlight>
              </a:rPr>
              <a:t> tuning a controller is to </a:t>
            </a:r>
            <a:r>
              <a:rPr lang="nb-NO" dirty="0" err="1">
                <a:highlight>
                  <a:srgbClr val="FFFF00"/>
                </a:highlight>
              </a:rPr>
              <a:t>use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wrong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sign</a:t>
            </a:r>
            <a:r>
              <a:rPr lang="nb-NO" dirty="0">
                <a:highlight>
                  <a:srgbClr val="FFFF00"/>
                </a:highlight>
              </a:rPr>
              <a:t> of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controller </a:t>
            </a:r>
            <a:r>
              <a:rPr lang="nb-NO" dirty="0" err="1">
                <a:highlight>
                  <a:srgbClr val="FFFF00"/>
                </a:highlight>
              </a:rPr>
              <a:t>gain</a:t>
            </a:r>
            <a:r>
              <a:rPr lang="nb-NO" dirty="0">
                <a:highlight>
                  <a:srgbClr val="FFFF00"/>
                </a:highlight>
              </a:rPr>
              <a:t>. </a:t>
            </a:r>
          </a:p>
          <a:p>
            <a:pPr lvl="1"/>
            <a:r>
              <a:rPr lang="nb-NO" dirty="0"/>
              <a:t>One </a:t>
            </a:r>
            <a:r>
              <a:rPr lang="nb-NO" dirty="0" err="1"/>
              <a:t>may</a:t>
            </a:r>
            <a:r>
              <a:rPr lang="nb-NO" dirty="0"/>
              <a:t> </a:t>
            </a:r>
            <a:r>
              <a:rPr lang="nb-NO" dirty="0" err="1"/>
              <a:t>think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</a:t>
            </a:r>
            <a:r>
              <a:rPr lang="nb-NO" dirty="0" err="1"/>
              <a:t>this</a:t>
            </a:r>
            <a:r>
              <a:rPr lang="nb-NO" dirty="0"/>
              <a:t> is </a:t>
            </a:r>
            <a:r>
              <a:rPr lang="nb-NO" dirty="0" err="1"/>
              <a:t>easily</a:t>
            </a:r>
            <a:r>
              <a:rPr lang="nb-NO" dirty="0"/>
              <a:t> </a:t>
            </a:r>
            <a:r>
              <a:rPr lang="nb-NO" dirty="0" err="1"/>
              <a:t>detected</a:t>
            </a:r>
            <a:r>
              <a:rPr lang="nb-NO" dirty="0"/>
              <a:t>, </a:t>
            </a:r>
            <a:r>
              <a:rPr lang="nb-NO" dirty="0" err="1"/>
              <a:t>but</a:t>
            </a:r>
            <a:r>
              <a:rPr lang="nb-NO" dirty="0"/>
              <a:t> I have </a:t>
            </a:r>
            <a:r>
              <a:rPr lang="nb-NO" dirty="0" err="1"/>
              <a:t>seen</a:t>
            </a:r>
            <a:r>
              <a:rPr lang="nb-NO" dirty="0"/>
              <a:t> loops </a:t>
            </a:r>
            <a:r>
              <a:rPr lang="nb-NO" dirty="0" err="1"/>
              <a:t>that</a:t>
            </a:r>
            <a:r>
              <a:rPr lang="nb-NO" dirty="0"/>
              <a:t> have </a:t>
            </a:r>
            <a:r>
              <a:rPr lang="nb-NO" dirty="0" err="1"/>
              <a:t>been</a:t>
            </a:r>
            <a:r>
              <a:rPr lang="nb-NO" dirty="0"/>
              <a:t> </a:t>
            </a:r>
            <a:r>
              <a:rPr lang="nb-NO" dirty="0" err="1"/>
              <a:t>oscillating</a:t>
            </a:r>
            <a:r>
              <a:rPr lang="nb-NO" dirty="0"/>
              <a:t> for </a:t>
            </a:r>
            <a:r>
              <a:rPr lang="nb-NO" dirty="0" err="1"/>
              <a:t>years</a:t>
            </a:r>
            <a:r>
              <a:rPr lang="nb-NO" dirty="0"/>
              <a:t> </a:t>
            </a:r>
            <a:r>
              <a:rPr lang="nb-NO" dirty="0" err="1"/>
              <a:t>because</a:t>
            </a:r>
            <a:r>
              <a:rPr lang="nb-NO" dirty="0"/>
              <a:t> of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wrong</a:t>
            </a:r>
            <a:r>
              <a:rPr lang="nb-NO" dirty="0"/>
              <a:t> </a:t>
            </a:r>
            <a:r>
              <a:rPr lang="nb-NO" dirty="0" err="1"/>
              <a:t>sign</a:t>
            </a:r>
            <a:r>
              <a:rPr lang="nb-NO" dirty="0"/>
              <a:t> (</a:t>
            </a:r>
            <a:r>
              <a:rPr lang="nb-NO" dirty="0" err="1"/>
              <a:t>which</a:t>
            </a:r>
            <a:r>
              <a:rPr lang="nb-NO" dirty="0"/>
              <a:t> </a:t>
            </a:r>
            <a:r>
              <a:rPr lang="nb-NO" dirty="0" err="1"/>
              <a:t>results</a:t>
            </a:r>
            <a:r>
              <a:rPr lang="nb-NO" dirty="0"/>
              <a:t> in positive </a:t>
            </a:r>
            <a:r>
              <a:rPr lang="nb-NO" dirty="0" err="1"/>
              <a:t>rather</a:t>
            </a:r>
            <a:r>
              <a:rPr lang="nb-NO" dirty="0"/>
              <a:t> </a:t>
            </a:r>
            <a:r>
              <a:rPr lang="nb-NO" dirty="0" err="1"/>
              <a:t>than</a:t>
            </a:r>
            <a:r>
              <a:rPr lang="nb-NO" dirty="0"/>
              <a:t> negative feedback control).</a:t>
            </a:r>
          </a:p>
          <a:p>
            <a:r>
              <a:rPr lang="nb-NO" dirty="0"/>
              <a:t>The </a:t>
            </a:r>
            <a:r>
              <a:rPr lang="nb-NO" dirty="0" err="1"/>
              <a:t>rule</a:t>
            </a:r>
            <a:r>
              <a:rPr lang="nb-NO" dirty="0"/>
              <a:t> in a standard negative feedback </a:t>
            </a:r>
            <a:r>
              <a:rPr lang="nb-NO" dirty="0" err="1"/>
              <a:t>implementation</a:t>
            </a:r>
            <a:r>
              <a:rPr lang="nb-NO" dirty="0"/>
              <a:t> (</a:t>
            </a:r>
            <a:r>
              <a:rPr lang="nb-NO" dirty="0" err="1"/>
              <a:t>with</a:t>
            </a:r>
            <a:r>
              <a:rPr lang="nb-NO" dirty="0"/>
              <a:t> y</a:t>
            </a:r>
            <a:r>
              <a:rPr lang="nb-NO" baseline="-25000" dirty="0"/>
              <a:t>s</a:t>
            </a:r>
            <a:r>
              <a:rPr lang="nb-NO" dirty="0"/>
              <a:t>-y as </a:t>
            </a:r>
            <a:r>
              <a:rPr lang="nb-NO" dirty="0" err="1"/>
              <a:t>the</a:t>
            </a:r>
            <a:r>
              <a:rPr lang="nb-NO" dirty="0"/>
              <a:t> controller input) is </a:t>
            </a:r>
            <a:r>
              <a:rPr lang="nb-NO" dirty="0" err="1"/>
              <a:t>that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sign</a:t>
            </a:r>
            <a:r>
              <a:rPr lang="nb-NO" dirty="0"/>
              <a:t> of </a:t>
            </a:r>
            <a:r>
              <a:rPr lang="nb-NO" dirty="0" err="1"/>
              <a:t>the</a:t>
            </a:r>
            <a:r>
              <a:rPr lang="nb-NO" dirty="0"/>
              <a:t> controller </a:t>
            </a:r>
            <a:r>
              <a:rPr lang="nb-NO" dirty="0" err="1"/>
              <a:t>gain</a:t>
            </a:r>
            <a:r>
              <a:rPr lang="nb-NO" dirty="0"/>
              <a:t> (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/>
              <a:t>) and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process</a:t>
            </a:r>
            <a:r>
              <a:rPr lang="nb-NO" dirty="0"/>
              <a:t> </a:t>
            </a:r>
            <a:r>
              <a:rPr lang="nb-NO" dirty="0" err="1"/>
              <a:t>gain</a:t>
            </a:r>
            <a:r>
              <a:rPr lang="nb-NO" dirty="0"/>
              <a:t> (k) </a:t>
            </a:r>
            <a:r>
              <a:rPr lang="nb-NO" dirty="0" err="1"/>
              <a:t>should</a:t>
            </a:r>
            <a:r>
              <a:rPr lang="nb-NO" dirty="0"/>
              <a:t> be </a:t>
            </a:r>
            <a:r>
              <a:rPr lang="nb-NO" dirty="0" err="1"/>
              <a:t>the</a:t>
            </a:r>
            <a:r>
              <a:rPr lang="nb-NO" dirty="0"/>
              <a:t> same. For </a:t>
            </a:r>
            <a:r>
              <a:rPr lang="nb-NO" dirty="0" err="1"/>
              <a:t>example</a:t>
            </a:r>
            <a:r>
              <a:rPr lang="nb-NO" dirty="0"/>
              <a:t>, </a:t>
            </a:r>
            <a:r>
              <a:rPr lang="nb-NO" dirty="0" err="1"/>
              <a:t>recall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SIMC-</a:t>
            </a:r>
            <a:r>
              <a:rPr lang="nb-NO" dirty="0" err="1"/>
              <a:t>rule</a:t>
            </a:r>
            <a:r>
              <a:rPr lang="nb-NO" dirty="0"/>
              <a:t>: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/>
              <a:t>=(1/k)*(</a:t>
            </a:r>
            <a:r>
              <a:rPr lang="el-GR" dirty="0"/>
              <a:t>τ</a:t>
            </a:r>
            <a:r>
              <a:rPr lang="nb-NO" dirty="0"/>
              <a:t>/(</a:t>
            </a:r>
            <a:r>
              <a:rPr lang="el-GR" dirty="0"/>
              <a:t>τ</a:t>
            </a:r>
            <a:r>
              <a:rPr lang="nb-NO" baseline="-25000" dirty="0"/>
              <a:t>c</a:t>
            </a:r>
            <a:r>
              <a:rPr lang="nb-NO" dirty="0"/>
              <a:t>+</a:t>
            </a:r>
            <a:r>
              <a:rPr lang="el-GR" dirty="0"/>
              <a:t>θ</a:t>
            </a:r>
            <a:r>
              <a:rPr lang="nb-NO" dirty="0"/>
              <a:t>)).</a:t>
            </a:r>
          </a:p>
          <a:p>
            <a:endParaRPr lang="nb-NO" dirty="0"/>
          </a:p>
          <a:p>
            <a:r>
              <a:rPr lang="nb-NO" dirty="0" err="1"/>
              <a:t>But</a:t>
            </a:r>
            <a:r>
              <a:rPr lang="nb-NO" dirty="0"/>
              <a:t>: Most </a:t>
            </a:r>
            <a:r>
              <a:rPr lang="nb-NO" dirty="0" err="1"/>
              <a:t>commercial</a:t>
            </a:r>
            <a:r>
              <a:rPr lang="nb-NO" dirty="0"/>
              <a:t> control systems </a:t>
            </a:r>
            <a:r>
              <a:rPr lang="nb-NO" dirty="0" err="1"/>
              <a:t>only</a:t>
            </a:r>
            <a:r>
              <a:rPr lang="nb-NO" dirty="0"/>
              <a:t> </a:t>
            </a:r>
            <a:r>
              <a:rPr lang="nb-NO" dirty="0" err="1"/>
              <a:t>allow</a:t>
            </a:r>
            <a:r>
              <a:rPr lang="nb-NO" dirty="0"/>
              <a:t> for positive controller </a:t>
            </a:r>
            <a:r>
              <a:rPr lang="nb-NO" dirty="0" err="1"/>
              <a:t>gains</a:t>
            </a:r>
            <a:r>
              <a:rPr lang="nb-NO" dirty="0"/>
              <a:t> and </a:t>
            </a:r>
            <a:r>
              <a:rPr lang="nb-NO" dirty="0" err="1"/>
              <a:t>then</a:t>
            </a:r>
            <a:r>
              <a:rPr lang="nb-NO" dirty="0"/>
              <a:t> </a:t>
            </a:r>
            <a:r>
              <a:rPr lang="nb-NO" dirty="0" err="1"/>
              <a:t>instead</a:t>
            </a:r>
            <a:r>
              <a:rPr lang="nb-NO" dirty="0"/>
              <a:t> </a:t>
            </a:r>
            <a:r>
              <a:rPr lang="nb-NO" dirty="0" err="1"/>
              <a:t>distinguish</a:t>
            </a:r>
            <a:r>
              <a:rPr lang="nb-NO" dirty="0"/>
              <a:t> </a:t>
            </a:r>
            <a:r>
              <a:rPr lang="nb-NO" dirty="0" err="1"/>
              <a:t>between</a:t>
            </a:r>
            <a:r>
              <a:rPr lang="nb-NO" dirty="0"/>
              <a:t> «</a:t>
            </a:r>
            <a:r>
              <a:rPr lang="nb-NO" dirty="0" err="1"/>
              <a:t>direct</a:t>
            </a:r>
            <a:r>
              <a:rPr lang="nb-NO" dirty="0"/>
              <a:t>» and «</a:t>
            </a:r>
            <a:r>
              <a:rPr lang="nb-NO" dirty="0" err="1"/>
              <a:t>reverse</a:t>
            </a:r>
            <a:r>
              <a:rPr lang="nb-NO" dirty="0"/>
              <a:t>» control action. </a:t>
            </a:r>
          </a:p>
          <a:p>
            <a:pPr lvl="1">
              <a:lnSpc>
                <a:spcPct val="90000"/>
              </a:lnSpc>
            </a:pP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”</a:t>
            </a:r>
            <a:r>
              <a:rPr lang="nb-NO" altLang="nb-NO" sz="3300" dirty="0" err="1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Reverse</a:t>
            </a:r>
            <a:r>
              <a:rPr lang="nb-NO" altLang="nb-NO" sz="3300" dirty="0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acting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” is used in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the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normal case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when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the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process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gain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(k) is positive</a:t>
            </a:r>
          </a:p>
          <a:p>
            <a:pPr lvl="2">
              <a:lnSpc>
                <a:spcPct val="90000"/>
              </a:lnSpc>
            </a:pPr>
            <a:r>
              <a:rPr lang="nb-NO" altLang="nb-NO" sz="2200" dirty="0" err="1">
                <a:cs typeface="Arial" panose="020B0604020202020204" pitchFamily="34" charset="0"/>
              </a:rPr>
              <a:t>because</a:t>
            </a:r>
            <a:r>
              <a:rPr lang="nb-NO" altLang="nb-NO" sz="2200" dirty="0">
                <a:cs typeface="Arial" panose="020B0604020202020204" pitchFamily="34" charset="0"/>
              </a:rPr>
              <a:t> MV (u) </a:t>
            </a:r>
            <a:r>
              <a:rPr lang="nb-NO" altLang="nb-NO" sz="2200" dirty="0" err="1">
                <a:cs typeface="Arial" panose="020B0604020202020204" pitchFamily="34" charset="0"/>
              </a:rPr>
              <a:t>should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go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down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when</a:t>
            </a:r>
            <a:r>
              <a:rPr lang="nb-NO" altLang="nb-NO" sz="2200" dirty="0">
                <a:cs typeface="Arial" panose="020B0604020202020204" pitchFamily="34" charset="0"/>
              </a:rPr>
              <a:t> CV (y) </a:t>
            </a:r>
            <a:r>
              <a:rPr lang="nb-NO" altLang="nb-NO" sz="2200" dirty="0" err="1">
                <a:cs typeface="Arial" panose="020B0604020202020204" pitchFamily="34" charset="0"/>
              </a:rPr>
              <a:t>goes</a:t>
            </a:r>
            <a:r>
              <a:rPr lang="nb-NO" altLang="nb-NO" sz="2200" dirty="0">
                <a:cs typeface="Arial" panose="020B0604020202020204" pitchFamily="34" charset="0"/>
              </a:rPr>
              <a:t> up (to </a:t>
            </a:r>
            <a:r>
              <a:rPr lang="nb-NO" altLang="nb-NO" sz="2200" dirty="0" err="1">
                <a:cs typeface="Arial" panose="020B0604020202020204" pitchFamily="34" charset="0"/>
              </a:rPr>
              <a:t>get</a:t>
            </a:r>
            <a:r>
              <a:rPr lang="nb-NO" altLang="nb-NO" sz="2200" dirty="0">
                <a:cs typeface="Arial" panose="020B0604020202020204" pitchFamily="34" charset="0"/>
              </a:rPr>
              <a:t> negative feedback), for </a:t>
            </a:r>
            <a:r>
              <a:rPr lang="nb-NO" altLang="nb-NO" sz="2200" dirty="0" err="1">
                <a:cs typeface="Arial" panose="020B0604020202020204" pitchFamily="34" charset="0"/>
              </a:rPr>
              <a:t>example</a:t>
            </a:r>
            <a:r>
              <a:rPr lang="nb-NO" altLang="nb-NO" sz="2200" dirty="0">
                <a:cs typeface="Arial" panose="020B0604020202020204" pitchFamily="34" charset="0"/>
              </a:rPr>
              <a:t>, </a:t>
            </a:r>
            <a:r>
              <a:rPr lang="nb-NO" altLang="nb-NO" sz="2200" dirty="0" err="1">
                <a:cs typeface="Arial" panose="020B0604020202020204" pitchFamily="34" charset="0"/>
              </a:rPr>
              <a:t>when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we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use</a:t>
            </a:r>
            <a:r>
              <a:rPr lang="nb-NO" altLang="nb-NO" sz="2200" dirty="0">
                <a:cs typeface="Arial" panose="020B0604020202020204" pitchFamily="34" charset="0"/>
              </a:rPr>
              <a:t> heat (u=Q) to control </a:t>
            </a:r>
            <a:r>
              <a:rPr lang="nb-NO" altLang="nb-NO" sz="2200" dirty="0" err="1">
                <a:cs typeface="Arial" panose="020B0604020202020204" pitchFamily="34" charset="0"/>
              </a:rPr>
              <a:t>room</a:t>
            </a:r>
            <a:r>
              <a:rPr lang="nb-NO" altLang="nb-NO" sz="2200" dirty="0">
                <a:cs typeface="Arial" panose="020B0604020202020204" pitchFamily="34" charset="0"/>
              </a:rPr>
              <a:t> </a:t>
            </a:r>
            <a:r>
              <a:rPr lang="nb-NO" altLang="nb-NO" sz="2200" dirty="0" err="1">
                <a:cs typeface="Arial" panose="020B0604020202020204" pitchFamily="34" charset="0"/>
              </a:rPr>
              <a:t>temperature</a:t>
            </a:r>
            <a:r>
              <a:rPr lang="nb-NO" altLang="nb-NO" sz="2200" dirty="0">
                <a:cs typeface="Arial" panose="020B0604020202020204" pitchFamily="34" charset="0"/>
              </a:rPr>
              <a:t> (y=T).</a:t>
            </a:r>
          </a:p>
          <a:p>
            <a:pPr lvl="1">
              <a:lnSpc>
                <a:spcPct val="90000"/>
              </a:lnSpc>
            </a:pP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”</a:t>
            </a:r>
            <a:r>
              <a:rPr lang="nb-NO" altLang="nb-NO" sz="3300" dirty="0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Direct </a:t>
            </a:r>
            <a:r>
              <a:rPr lang="nb-NO" altLang="nb-NO" sz="3300" dirty="0" err="1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acting</a:t>
            </a:r>
            <a:r>
              <a:rPr lang="nb-NO" altLang="nb-NO" sz="3300" dirty="0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” 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is used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when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the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process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nb-NO" altLang="nb-NO" sz="3300" dirty="0" err="1">
                <a:highlight>
                  <a:srgbClr val="FFFF00"/>
                </a:highlight>
                <a:cs typeface="Arial" panose="020B0604020202020204" pitchFamily="34" charset="0"/>
              </a:rPr>
              <a:t>gain</a:t>
            </a:r>
            <a:r>
              <a:rPr lang="nb-NO" altLang="nb-NO" sz="3300" dirty="0">
                <a:highlight>
                  <a:srgbClr val="FFFF00"/>
                </a:highlight>
                <a:cs typeface="Arial" panose="020B0604020202020204" pitchFamily="34" charset="0"/>
              </a:rPr>
              <a:t> k is negative </a:t>
            </a:r>
          </a:p>
          <a:p>
            <a:pPr lvl="1">
              <a:lnSpc>
                <a:spcPct val="90000"/>
              </a:lnSpc>
            </a:pPr>
            <a:endParaRPr lang="nb-NO" altLang="nb-NO" sz="33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r>
              <a:rPr lang="nb-NO" altLang="nb-NO" sz="2300" dirty="0" err="1">
                <a:cs typeface="Arial" panose="020B0604020202020204" pitchFamily="34" charset="0"/>
              </a:rPr>
              <a:t>Comment</a:t>
            </a:r>
            <a:r>
              <a:rPr lang="nb-NO" altLang="nb-NO" sz="2300" dirty="0">
                <a:cs typeface="Arial" panose="020B0604020202020204" pitchFamily="34" charset="0"/>
              </a:rPr>
              <a:t>: This </a:t>
            </a:r>
            <a:r>
              <a:rPr lang="nb-NO" altLang="nb-NO" sz="2300" dirty="0" err="1">
                <a:cs typeface="Arial" panose="020B0604020202020204" pitchFamily="34" charset="0"/>
              </a:rPr>
              <a:t>convention</a:t>
            </a:r>
            <a:r>
              <a:rPr lang="nb-NO" altLang="nb-NO" sz="2300" dirty="0">
                <a:cs typeface="Arial" panose="020B0604020202020204" pitchFamily="34" charset="0"/>
              </a:rPr>
              <a:t> is </a:t>
            </a:r>
            <a:r>
              <a:rPr lang="nb-NO" altLang="nb-NO" sz="2300" dirty="0" err="1">
                <a:cs typeface="Arial" panose="020B0604020202020204" pitchFamily="34" charset="0"/>
              </a:rPr>
              <a:t>common</a:t>
            </a:r>
            <a:r>
              <a:rPr lang="nb-NO" altLang="nb-NO" sz="2300" dirty="0">
                <a:cs typeface="Arial" panose="020B0604020202020204" pitchFamily="34" charset="0"/>
              </a:rPr>
              <a:t> in </a:t>
            </a:r>
            <a:r>
              <a:rPr lang="nb-NO" altLang="nb-NO" sz="2300" dirty="0" err="1">
                <a:cs typeface="Arial" panose="020B0604020202020204" pitchFamily="34" charset="0"/>
              </a:rPr>
              <a:t>process</a:t>
            </a:r>
            <a:r>
              <a:rPr lang="nb-NO" altLang="nb-NO" sz="2300" dirty="0">
                <a:cs typeface="Arial" panose="020B0604020202020204" pitchFamily="34" charset="0"/>
              </a:rPr>
              <a:t> control, </a:t>
            </a:r>
            <a:r>
              <a:rPr lang="nb-NO" altLang="nb-NO" sz="2300" dirty="0" err="1">
                <a:cs typeface="Arial" panose="020B0604020202020204" pitchFamily="34" charset="0"/>
              </a:rPr>
              <a:t>including</a:t>
            </a:r>
            <a:r>
              <a:rPr lang="nb-NO" altLang="nb-NO" sz="2300" dirty="0">
                <a:cs typeface="Arial" panose="020B0604020202020204" pitchFamily="34" charset="0"/>
              </a:rPr>
              <a:t> most </a:t>
            </a:r>
            <a:r>
              <a:rPr lang="nb-NO" altLang="nb-NO" sz="2300" dirty="0" err="1">
                <a:cs typeface="Arial" panose="020B0604020202020204" pitchFamily="34" charset="0"/>
              </a:rPr>
              <a:t>vendors</a:t>
            </a:r>
            <a:r>
              <a:rPr lang="nb-NO" altLang="nb-NO" sz="2300" dirty="0">
                <a:cs typeface="Arial" panose="020B0604020202020204" pitchFamily="34" charset="0"/>
              </a:rPr>
              <a:t> </a:t>
            </a:r>
            <a:r>
              <a:rPr lang="nb-NO" altLang="nb-NO" sz="2300" dirty="0" err="1">
                <a:cs typeface="Arial" panose="020B0604020202020204" pitchFamily="34" charset="0"/>
              </a:rPr>
              <a:t>such</a:t>
            </a:r>
            <a:r>
              <a:rPr lang="nb-NO" altLang="nb-NO" sz="2300" dirty="0">
                <a:cs typeface="Arial" panose="020B0604020202020204" pitchFamily="34" charset="0"/>
              </a:rPr>
              <a:t> as </a:t>
            </a:r>
            <a:r>
              <a:rPr lang="en-US" altLang="nb-NO" sz="2300" dirty="0"/>
              <a:t>Emerson, Honeywell, ABB, Yokogawa and also the </a:t>
            </a:r>
            <a:r>
              <a:rPr lang="nb-NO" altLang="nb-NO" sz="2300" dirty="0">
                <a:cs typeface="Arial" panose="020B0604020202020204" pitchFamily="34" charset="0"/>
              </a:rPr>
              <a:t>Aspen/Hysys </a:t>
            </a:r>
            <a:r>
              <a:rPr lang="nb-NO" altLang="nb-NO" sz="2300" dirty="0" err="1">
                <a:cs typeface="Arial" panose="020B0604020202020204" pitchFamily="34" charset="0"/>
              </a:rPr>
              <a:t>simulation</a:t>
            </a:r>
            <a:r>
              <a:rPr lang="nb-NO" altLang="nb-NO" sz="2300" dirty="0">
                <a:cs typeface="Arial" panose="020B0604020202020204" pitchFamily="34" charset="0"/>
              </a:rPr>
              <a:t> software. Here is from </a:t>
            </a:r>
            <a:r>
              <a:rPr lang="nb-NO" altLang="nb-NO" sz="2300" dirty="0" err="1">
                <a:cs typeface="Arial" panose="020B0604020202020204" pitchFamily="34" charset="0"/>
              </a:rPr>
              <a:t>the</a:t>
            </a:r>
            <a:r>
              <a:rPr lang="nb-NO" altLang="nb-NO" sz="2300" dirty="0">
                <a:cs typeface="Arial" panose="020B0604020202020204" pitchFamily="34" charset="0"/>
              </a:rPr>
              <a:t> Aspen/Hysys manual: </a:t>
            </a:r>
          </a:p>
          <a:p>
            <a:pPr lvl="1">
              <a:lnSpc>
                <a:spcPct val="90000"/>
              </a:lnSpc>
            </a:pPr>
            <a:endParaRPr lang="nb-NO" altLang="nb-NO" sz="3300" dirty="0"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</a:pPr>
            <a:endParaRPr lang="nb-NO" altLang="nb-NO" sz="33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endParaRPr lang="nb-NO" altLang="nb-NO" sz="2300" dirty="0"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</a:pPr>
            <a:r>
              <a:rPr lang="nb-NO" altLang="nb-NO" sz="2300" dirty="0">
                <a:cs typeface="Arial" panose="020B0604020202020204" pitchFamily="34" charset="0"/>
              </a:rPr>
              <a:t>BUT WARNING: Be </a:t>
            </a:r>
            <a:r>
              <a:rPr lang="nb-NO" altLang="nb-NO" sz="2300" dirty="0" err="1">
                <a:cs typeface="Arial" panose="020B0604020202020204" pitchFamily="34" charset="0"/>
              </a:rPr>
              <a:t>careful</a:t>
            </a:r>
            <a:r>
              <a:rPr lang="nb-NO" altLang="nb-NO" sz="2300" dirty="0">
                <a:cs typeface="Arial" panose="020B0604020202020204" pitchFamily="34" charset="0"/>
              </a:rPr>
              <a:t> and </a:t>
            </a:r>
            <a:r>
              <a:rPr lang="nb-NO" altLang="nb-NO" sz="2300" dirty="0" err="1">
                <a:cs typeface="Arial" panose="020B0604020202020204" pitchFamily="34" charset="0"/>
              </a:rPr>
              <a:t>read</a:t>
            </a:r>
            <a:r>
              <a:rPr lang="nb-NO" altLang="nb-NO" sz="2300" dirty="0">
                <a:cs typeface="Arial" panose="020B0604020202020204" pitchFamily="34" charset="0"/>
              </a:rPr>
              <a:t> </a:t>
            </a:r>
            <a:r>
              <a:rPr lang="nb-NO" altLang="nb-NO" sz="2300" dirty="0" err="1">
                <a:cs typeface="Arial" panose="020B0604020202020204" pitchFamily="34" charset="0"/>
              </a:rPr>
              <a:t>the</a:t>
            </a:r>
            <a:r>
              <a:rPr lang="nb-NO" altLang="nb-NO" sz="2300" dirty="0">
                <a:cs typeface="Arial" panose="020B0604020202020204" pitchFamily="34" charset="0"/>
              </a:rPr>
              <a:t> manual! </a:t>
            </a:r>
            <a:r>
              <a:rPr lang="nb-NO" altLang="nb-NO" sz="2300" dirty="0" err="1">
                <a:cs typeface="Arial" panose="020B0604020202020204" pitchFamily="34" charset="0"/>
              </a:rPr>
              <a:t>Some</a:t>
            </a:r>
            <a:r>
              <a:rPr lang="nb-NO" altLang="nb-NO" sz="2300" dirty="0">
                <a:cs typeface="Arial" panose="020B0604020202020204" pitchFamily="34" charset="0"/>
              </a:rPr>
              <a:t> </a:t>
            </a:r>
            <a:r>
              <a:rPr lang="nb-NO" altLang="nb-NO" sz="2300" dirty="0" err="1">
                <a:cs typeface="Arial" panose="020B0604020202020204" pitchFamily="34" charset="0"/>
              </a:rPr>
              <a:t>people</a:t>
            </a:r>
            <a:r>
              <a:rPr lang="nb-NO" altLang="nb-NO" sz="2300" dirty="0">
                <a:cs typeface="Arial" panose="020B0604020202020204" pitchFamily="34" charset="0"/>
              </a:rPr>
              <a:t> (</a:t>
            </a:r>
            <a:r>
              <a:rPr lang="nb-NO" altLang="nb-NO" sz="2300" dirty="0" err="1">
                <a:cs typeface="Arial" panose="020B0604020202020204" pitchFamily="34" charset="0"/>
              </a:rPr>
              <a:t>maybe</a:t>
            </a:r>
            <a:r>
              <a:rPr lang="nb-NO" altLang="nb-NO" sz="2300" dirty="0">
                <a:cs typeface="Arial" panose="020B0604020202020204" pitchFamily="34" charset="0"/>
              </a:rPr>
              <a:t> </a:t>
            </a:r>
            <a:r>
              <a:rPr lang="nb-NO" altLang="nb-NO" sz="2300" dirty="0" err="1">
                <a:cs typeface="Arial" panose="020B0604020202020204" pitchFamily="34" charset="0"/>
              </a:rPr>
              <a:t>electrical</a:t>
            </a:r>
            <a:r>
              <a:rPr lang="nb-NO" altLang="nb-NO" sz="2300" dirty="0">
                <a:cs typeface="Arial" panose="020B0604020202020204" pitchFamily="34" charset="0"/>
              </a:rPr>
              <a:t> </a:t>
            </a:r>
            <a:r>
              <a:rPr lang="nb-NO" altLang="nb-NO" sz="2300" dirty="0" err="1">
                <a:cs typeface="Arial" panose="020B0604020202020204" pitchFamily="34" charset="0"/>
              </a:rPr>
              <a:t>engineers</a:t>
            </a:r>
            <a:r>
              <a:rPr lang="nb-NO" altLang="nb-NO" sz="2300" dirty="0">
                <a:cs typeface="Arial" panose="020B0604020202020204" pitchFamily="34" charset="0"/>
              </a:rPr>
              <a:t>) </a:t>
            </a:r>
            <a:r>
              <a:rPr lang="nb-NO" altLang="nb-NO" sz="2300" dirty="0" err="1">
                <a:cs typeface="Arial" panose="020B0604020202020204" pitchFamily="34" charset="0"/>
              </a:rPr>
              <a:t>use</a:t>
            </a:r>
            <a:r>
              <a:rPr lang="nb-NO" altLang="nb-NO" sz="2300" dirty="0">
                <a:cs typeface="Arial" panose="020B0604020202020204" pitchFamily="34" charset="0"/>
              </a:rPr>
              <a:t> «</a:t>
            </a:r>
            <a:r>
              <a:rPr lang="nb-NO" altLang="nb-NO" sz="2300" dirty="0" err="1">
                <a:cs typeface="Arial" panose="020B0604020202020204" pitchFamily="34" charset="0"/>
              </a:rPr>
              <a:t>direct</a:t>
            </a:r>
            <a:r>
              <a:rPr lang="nb-NO" altLang="nb-NO" sz="2300" dirty="0">
                <a:cs typeface="Arial" panose="020B0604020202020204" pitchFamily="34" charset="0"/>
              </a:rPr>
              <a:t>» and «</a:t>
            </a:r>
            <a:r>
              <a:rPr lang="nb-NO" altLang="nb-NO" sz="2300" dirty="0" err="1">
                <a:cs typeface="Arial" panose="020B0604020202020204" pitchFamily="34" charset="0"/>
              </a:rPr>
              <a:t>reverse</a:t>
            </a:r>
            <a:r>
              <a:rPr lang="nb-NO" altLang="nb-NO" sz="2300" dirty="0">
                <a:cs typeface="Arial" panose="020B0604020202020204" pitchFamily="34" charset="0"/>
              </a:rPr>
              <a:t>» </a:t>
            </a:r>
            <a:r>
              <a:rPr lang="nb-NO" altLang="nb-NO" sz="2300" dirty="0" err="1">
                <a:cs typeface="Arial" panose="020B0604020202020204" pitchFamily="34" charset="0"/>
              </a:rPr>
              <a:t>opposite</a:t>
            </a:r>
            <a:r>
              <a:rPr lang="nb-NO" altLang="nb-NO" sz="2300" dirty="0">
                <a:cs typeface="Arial" panose="020B0604020202020204" pitchFamily="34" charset="0"/>
              </a:rPr>
              <a:t>!, e.g., wikipedia </a:t>
            </a:r>
            <a:r>
              <a:rPr lang="nb-NO" altLang="nb-NO" sz="2300" dirty="0" err="1">
                <a:cs typeface="Arial" panose="020B0604020202020204" pitchFamily="34" charset="0"/>
              </a:rPr>
              <a:t>on</a:t>
            </a:r>
            <a:r>
              <a:rPr lang="nb-NO" altLang="nb-NO" sz="2300" dirty="0">
                <a:cs typeface="Arial" panose="020B0604020202020204" pitchFamily="34" charset="0"/>
              </a:rPr>
              <a:t> PID control (2023): </a:t>
            </a:r>
            <a:r>
              <a:rPr lang="nb-NO" altLang="nb-NO" sz="2300" dirty="0"/>
              <a:t> https://en.wikipedia.org/wiki/PID_controller</a:t>
            </a:r>
            <a:endParaRPr lang="el-GR" altLang="nb-NO" sz="2300" dirty="0"/>
          </a:p>
          <a:p>
            <a:endParaRPr lang="nb-NO" dirty="0"/>
          </a:p>
          <a:p>
            <a:pPr lvl="1"/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849C25-B3A8-45B9-A817-E15AEBB28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524" y="4718761"/>
            <a:ext cx="3555605" cy="11597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C42590-1D1D-41DA-9648-D2964EF1A09E}"/>
              </a:ext>
            </a:extLst>
          </p:cNvPr>
          <p:cNvSpPr txBox="1"/>
          <p:nvPr/>
        </p:nvSpPr>
        <p:spPr>
          <a:xfrm>
            <a:off x="7392145" y="5085185"/>
            <a:ext cx="210666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b-NO" sz="900" b="1" dirty="0">
                <a:solidFill>
                  <a:srgbClr val="FF0000"/>
                </a:solidFill>
              </a:rPr>
              <a:t>Note </a:t>
            </a:r>
            <a:r>
              <a:rPr lang="nb-NO" sz="900" b="1" dirty="0" err="1">
                <a:solidFill>
                  <a:srgbClr val="FF0000"/>
                </a:solidFill>
              </a:rPr>
              <a:t>common</a:t>
            </a:r>
            <a:r>
              <a:rPr lang="nb-NO" sz="900" b="1" dirty="0">
                <a:solidFill>
                  <a:srgbClr val="FF0000"/>
                </a:solidFill>
              </a:rPr>
              <a:t> </a:t>
            </a:r>
            <a:r>
              <a:rPr lang="nb-NO" sz="900" b="1" dirty="0" err="1">
                <a:solidFill>
                  <a:srgbClr val="FF0000"/>
                </a:solidFill>
              </a:rPr>
              <a:t>process</a:t>
            </a:r>
            <a:r>
              <a:rPr lang="nb-NO" sz="900" b="1" dirty="0">
                <a:solidFill>
                  <a:srgbClr val="FF0000"/>
                </a:solidFill>
              </a:rPr>
              <a:t> control </a:t>
            </a:r>
            <a:r>
              <a:rPr lang="nb-NO" sz="900" b="1" dirty="0" err="1">
                <a:solidFill>
                  <a:srgbClr val="FF0000"/>
                </a:solidFill>
              </a:rPr>
              <a:t>notation</a:t>
            </a:r>
            <a:r>
              <a:rPr lang="nb-NO" sz="900" b="1" dirty="0">
                <a:solidFill>
                  <a:srgbClr val="FF0000"/>
                </a:solidFill>
              </a:rPr>
              <a:t>:</a:t>
            </a:r>
          </a:p>
          <a:p>
            <a:r>
              <a:rPr lang="nb-NO" sz="900" b="1" dirty="0">
                <a:solidFill>
                  <a:srgbClr val="FF0000"/>
                </a:solidFill>
              </a:rPr>
              <a:t>y = PV (</a:t>
            </a:r>
            <a:r>
              <a:rPr lang="nb-NO" sz="900" b="1" dirty="0" err="1">
                <a:solidFill>
                  <a:srgbClr val="FF0000"/>
                </a:solidFill>
              </a:rPr>
              <a:t>process</a:t>
            </a:r>
            <a:r>
              <a:rPr lang="nb-NO" sz="900" b="1" dirty="0">
                <a:solidFill>
                  <a:srgbClr val="FF0000"/>
                </a:solidFill>
              </a:rPr>
              <a:t> </a:t>
            </a:r>
            <a:r>
              <a:rPr lang="nb-NO" sz="900" b="1" dirty="0" err="1">
                <a:solidFill>
                  <a:srgbClr val="FF0000"/>
                </a:solidFill>
              </a:rPr>
              <a:t>value</a:t>
            </a:r>
            <a:r>
              <a:rPr lang="nb-NO" sz="900" b="1" dirty="0">
                <a:solidFill>
                  <a:srgbClr val="FF0000"/>
                </a:solidFill>
              </a:rPr>
              <a:t>)</a:t>
            </a:r>
          </a:p>
          <a:p>
            <a:r>
              <a:rPr lang="nb-NO" sz="900" b="1" dirty="0">
                <a:solidFill>
                  <a:srgbClr val="FF0000"/>
                </a:solidFill>
              </a:rPr>
              <a:t>y</a:t>
            </a:r>
            <a:r>
              <a:rPr lang="nb-NO" sz="900" b="1" baseline="-25000" dirty="0">
                <a:solidFill>
                  <a:srgbClr val="FF0000"/>
                </a:solidFill>
              </a:rPr>
              <a:t>s</a:t>
            </a:r>
            <a:r>
              <a:rPr lang="nb-NO" sz="900" b="1" dirty="0">
                <a:solidFill>
                  <a:srgbClr val="FF0000"/>
                </a:solidFill>
              </a:rPr>
              <a:t> = SP </a:t>
            </a:r>
          </a:p>
          <a:p>
            <a:r>
              <a:rPr lang="nb-NO" sz="900" b="1" dirty="0">
                <a:solidFill>
                  <a:srgbClr val="FF0000"/>
                </a:solidFill>
              </a:rPr>
              <a:t>u = OP (output from controller)</a:t>
            </a:r>
          </a:p>
        </p:txBody>
      </p:sp>
    </p:spTree>
    <p:extLst>
      <p:ext uri="{BB962C8B-B14F-4D97-AF65-F5344CB8AC3E}">
        <p14:creationId xmlns:p14="http://schemas.microsoft.com/office/powerpoint/2010/main" val="2902341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258" y="259822"/>
            <a:ext cx="8446543" cy="55436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6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9777" y="5804347"/>
            <a:ext cx="5068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 many more (see manual for your control system…)</a:t>
            </a:r>
          </a:p>
        </p:txBody>
      </p:sp>
    </p:spTree>
    <p:extLst>
      <p:ext uri="{BB962C8B-B14F-4D97-AF65-F5344CB8AC3E}">
        <p14:creationId xmlns:p14="http://schemas.microsoft.com/office/powerpoint/2010/main" val="239027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199" y="14842"/>
            <a:ext cx="8229600" cy="1143000"/>
          </a:xfrm>
        </p:spPr>
        <p:txBody>
          <a:bodyPr/>
          <a:lstStyle/>
          <a:p>
            <a:r>
              <a:rPr lang="en-US" dirty="0"/>
              <a:t>Series to ideal form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936230"/>
            <a:ext cx="87249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9577" y="4653137"/>
            <a:ext cx="8253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Derivation: </a:t>
            </a:r>
            <a:r>
              <a:rPr lang="en-US" dirty="0">
                <a:solidFill>
                  <a:srgbClr val="FF0000"/>
                </a:solidFill>
              </a:rPr>
              <a:t>See exercise 6. Problem 3</a:t>
            </a:r>
          </a:p>
          <a:p>
            <a:endParaRPr lang="en-US" dirty="0"/>
          </a:p>
          <a:p>
            <a:r>
              <a:rPr lang="en-US" dirty="0"/>
              <a:t>Note: The reverse transformation (from ideal to series) is not always possible because </a:t>
            </a:r>
          </a:p>
          <a:p>
            <a:r>
              <a:rPr lang="en-US" dirty="0"/>
              <a:t>the ideal controller may have complex zeros.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808410"/>
            <a:ext cx="6336704" cy="108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85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9" y="1700809"/>
            <a:ext cx="29432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2495600" y="2924945"/>
            <a:ext cx="2304256" cy="1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799856" y="2924946"/>
            <a:ext cx="0" cy="2376263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99856" y="5301208"/>
            <a:ext cx="3888432" cy="0"/>
          </a:xfrm>
          <a:prstGeom prst="line">
            <a:avLst/>
          </a:prstGeom>
          <a:ln w="158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367808" y="3284984"/>
            <a:ext cx="144016" cy="0"/>
          </a:xfrm>
          <a:prstGeom prst="line">
            <a:avLst/>
          </a:prstGeom>
          <a:ln w="158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31704" y="2492896"/>
            <a:ext cx="347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</a:t>
            </a:r>
            <a:r>
              <a:rPr lang="en-US" baseline="-25000" dirty="0" err="1"/>
              <a:t>s</a:t>
            </a:r>
            <a:endParaRPr lang="en-US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7968208" y="4945484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  <a:endParaRPr lang="en-US" baseline="-25000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5231904" y="3717032"/>
            <a:ext cx="0" cy="158417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0257" y="4293096"/>
            <a:ext cx="253787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2. </a:t>
            </a:r>
            <a:r>
              <a:rPr lang="en-US" sz="1100" dirty="0">
                <a:solidFill>
                  <a:srgbClr val="FF0000"/>
                </a:solidFill>
                <a:highlight>
                  <a:srgbClr val="FFFF00"/>
                </a:highlight>
              </a:rPr>
              <a:t>To avoid “derivative kick” : </a:t>
            </a:r>
          </a:p>
          <a:p>
            <a:r>
              <a:rPr lang="en-US" sz="1100" dirty="0">
                <a:solidFill>
                  <a:srgbClr val="FF0000"/>
                </a:solidFill>
                <a:highlight>
                  <a:srgbClr val="FFFF00"/>
                </a:highlight>
              </a:rPr>
              <a:t>      Do </a:t>
            </a:r>
            <a:r>
              <a:rPr lang="en-US" sz="1100" u="sng" dirty="0">
                <a:solidFill>
                  <a:srgbClr val="FF0000"/>
                </a:solidFill>
                <a:highlight>
                  <a:srgbClr val="FFFF00"/>
                </a:highlight>
              </a:rPr>
              <a:t>not</a:t>
            </a:r>
            <a:r>
              <a:rPr lang="en-US" sz="1100" dirty="0">
                <a:solidFill>
                  <a:srgbClr val="FF0000"/>
                </a:solidFill>
                <a:highlight>
                  <a:srgbClr val="FFFF00"/>
                </a:highlight>
              </a:rPr>
              <a:t> take derivative of setpoint </a:t>
            </a:r>
            <a:r>
              <a:rPr lang="en-US" sz="1100" dirty="0" err="1">
                <a:solidFill>
                  <a:srgbClr val="FF0000"/>
                </a:solidFill>
                <a:highlight>
                  <a:srgbClr val="FFFF00"/>
                </a:highlight>
              </a:rPr>
              <a:t>y</a:t>
            </a:r>
            <a:r>
              <a:rPr lang="en-US" sz="1100" baseline="-25000" dirty="0" err="1">
                <a:solidFill>
                  <a:srgbClr val="FF0000"/>
                </a:solidFill>
                <a:highlight>
                  <a:srgbClr val="FFFF00"/>
                </a:highlight>
              </a:rPr>
              <a:t>s</a:t>
            </a:r>
            <a:r>
              <a:rPr lang="en-US" sz="11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</a:p>
          <a:p>
            <a:endParaRPr lang="en-US" sz="1100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5303914" y="4004404"/>
            <a:ext cx="288031" cy="288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087888" y="3068960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656284" y="257597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  <a:endParaRPr lang="en-US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016987" y="5805265"/>
                <a:ext cx="4615517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indent="-228600">
                  <a:buAutoNum type="arabicPeriod"/>
                </a:pPr>
                <a:r>
                  <a:rPr lang="en-US" sz="1100" dirty="0">
                    <a:solidFill>
                      <a:srgbClr val="FF0000"/>
                    </a:solidFill>
                    <a:highlight>
                      <a:srgbClr val="FFFF00"/>
                    </a:highlight>
                  </a:rPr>
                  <a:t>For  smoother control/ less sensitivity to noise:  Filter the measurement.</a:t>
                </a:r>
              </a:p>
              <a:p>
                <a:r>
                  <a:rPr lang="en-US" sz="1100" dirty="0">
                    <a:solidFill>
                      <a:srgbClr val="FF0000"/>
                    </a:solidFill>
                  </a:rPr>
                  <a:t>              Must require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en-US" sz="1100" dirty="0">
                  <a:solidFill>
                    <a:srgbClr val="FF0000"/>
                  </a:solidFill>
                </a:endParaRPr>
              </a:p>
              <a:p>
                <a:r>
                  <a:rPr lang="en-US" sz="1100" dirty="0">
                    <a:solidFill>
                      <a:srgbClr val="FF0000"/>
                    </a:solidFill>
                  </a:rPr>
                  <a:t>              Typical 1/10 of closed-loop time constant 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1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𝛼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≈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nb-NO" sz="1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100" dirty="0">
                    <a:solidFill>
                      <a:srgbClr val="FF0000"/>
                    </a:solidFill>
                  </a:rPr>
                  <a:t> </a:t>
                </a:r>
              </a:p>
              <a:p>
                <a:r>
                  <a:rPr lang="en-US" sz="1100" dirty="0">
                    <a:solidFill>
                      <a:srgbClr val="FF0000"/>
                    </a:solidFill>
                  </a:rPr>
                  <a:t>              </a:t>
                </a:r>
                <a:endParaRPr lang="en-US" sz="1100" strike="sngStrik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6987" y="5805265"/>
                <a:ext cx="4615517" cy="769441"/>
              </a:xfrm>
              <a:prstGeom prst="rect">
                <a:avLst/>
              </a:prstGeom>
              <a:blipFill>
                <a:blip r:embed="rId3"/>
                <a:stretch>
                  <a:fillRect t="-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 flipV="1">
            <a:off x="6168009" y="5428524"/>
            <a:ext cx="256481" cy="3767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527801" y="5124443"/>
            <a:ext cx="608013" cy="327024"/>
            <a:chOff x="3152" y="3228"/>
            <a:chExt cx="383" cy="2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152" y="3239"/>
              <a:ext cx="383" cy="191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323" y="3228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R7" panose="020B0604020202020204" charset="0"/>
                </a:rPr>
                <a:t>1</a:t>
              </a:r>
              <a:endParaRPr lang="nb-NO" altLang="nb-NO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3171" y="3317"/>
              <a:ext cx="356" cy="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3170" y="3321"/>
              <a:ext cx="6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MI7" panose="020B0604020202020204" charset="0"/>
                </a:rPr>
                <a:t>®</a:t>
              </a:r>
              <a:endParaRPr lang="nb-NO" altLang="nb-NO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3234" y="3321"/>
              <a:ext cx="5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MI7" panose="020B0604020202020204" charset="0"/>
                </a:rPr>
                <a:t>¿</a:t>
              </a:r>
              <a:endParaRPr lang="nb-NO" altLang="nb-NO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3279" y="3356"/>
              <a:ext cx="4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800">
                  <a:solidFill>
                    <a:srgbClr val="000000"/>
                  </a:solidFill>
                  <a:latin typeface="CMMI5" panose="020B0604020202020204" charset="0"/>
                </a:rPr>
                <a:t>D</a:t>
              </a:r>
              <a:endParaRPr lang="nb-NO" altLang="nb-NO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355" y="3321"/>
              <a:ext cx="4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MI7" panose="020B0604020202020204" charset="0"/>
                </a:rPr>
                <a:t>s</a:t>
              </a:r>
              <a:endParaRPr lang="nb-NO" altLang="nb-NO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402" y="3321"/>
              <a:ext cx="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R7" panose="020B0604020202020204" charset="0"/>
                </a:rPr>
                <a:t>+</a:t>
              </a:r>
              <a:endParaRPr lang="nb-NO" altLang="nb-NO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3477" y="3321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nb-NO" altLang="nb-NO" sz="1100">
                  <a:solidFill>
                    <a:srgbClr val="000000"/>
                  </a:solidFill>
                  <a:latin typeface="CMR7" panose="020B0604020202020204" charset="0"/>
                </a:rPr>
                <a:t>1</a:t>
              </a:r>
              <a:endParaRPr lang="nb-NO" altLang="nb-NO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367" y="5046663"/>
            <a:ext cx="857250" cy="561975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6414372A-C329-9CB3-3F8F-A6B58C599DD1}"/>
              </a:ext>
            </a:extLst>
          </p:cNvPr>
          <p:cNvSpPr txBox="1">
            <a:spLocks/>
          </p:cNvSpPr>
          <p:nvPr/>
        </p:nvSpPr>
        <p:spPr>
          <a:xfrm>
            <a:off x="609600" y="21035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highlight>
                  <a:srgbClr val="FFFF00"/>
                </a:highlight>
              </a:rPr>
              <a:t>Practical “Ideal” PID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F79A8C9-EA53-112D-4CD2-85CBCA11C4CA}"/>
                  </a:ext>
                </a:extLst>
              </p:cNvPr>
              <p:cNvSpPr txBox="1"/>
              <p:nvPr/>
            </p:nvSpPr>
            <p:spPr>
              <a:xfrm>
                <a:off x="9192344" y="3128918"/>
                <a:ext cx="2736304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>
                    <a:solidFill>
                      <a:srgbClr val="FF0000"/>
                    </a:solidFill>
                    <a:highlight>
                      <a:srgbClr val="FFFF00"/>
                    </a:highlight>
                  </a:rPr>
                  <a:t>3. Also need to avoid “windup” of the integral action if u saturates </a:t>
                </a:r>
                <a:r>
                  <a:rPr lang="en-US" sz="1100" dirty="0">
                    <a:solidFill>
                      <a:srgbClr val="FF0000"/>
                    </a:solidFill>
                  </a:rPr>
                  <a:t>(at </a:t>
                </a:r>
                <a:r>
                  <a:rPr lang="en-US" sz="1100" dirty="0" err="1">
                    <a:solidFill>
                      <a:srgbClr val="FF0000"/>
                    </a:solidFill>
                  </a:rPr>
                  <a:t>umin</a:t>
                </a:r>
                <a:r>
                  <a:rPr lang="en-US" sz="1100" dirty="0">
                    <a:solidFill>
                      <a:srgbClr val="FF0000"/>
                    </a:solidFill>
                  </a:rPr>
                  <a:t> or </a:t>
                </a:r>
                <a:r>
                  <a:rPr lang="en-US" sz="1100" dirty="0" err="1">
                    <a:solidFill>
                      <a:srgbClr val="FF0000"/>
                    </a:solidFill>
                  </a:rPr>
                  <a:t>umax</a:t>
                </a:r>
                <a:r>
                  <a:rPr lang="en-US" sz="1100" dirty="0">
                    <a:solidFill>
                      <a:srgbClr val="FF0000"/>
                    </a:solidFill>
                  </a:rPr>
                  <a:t>) so that </a:t>
                </a:r>
                <a14:m>
                  <m:oMath xmlns:m="http://schemas.openxmlformats.org/officeDocument/2006/math"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𝑒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nb-NO" sz="11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nb-NO" sz="11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100" dirty="0">
                    <a:solidFill>
                      <a:srgbClr val="FF0000"/>
                    </a:solidFill>
                  </a:rPr>
                  <a:t>at steady state. See next slide </a:t>
                </a:r>
              </a:p>
              <a:p>
                <a:endParaRPr lang="en-US" sz="11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F79A8C9-EA53-112D-4CD2-85CBCA11C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2344" y="3128918"/>
                <a:ext cx="2736304" cy="938719"/>
              </a:xfrm>
              <a:prstGeom prst="rect">
                <a:avLst/>
              </a:prstGeom>
              <a:blipFill>
                <a:blip r:embed="rId5"/>
                <a:stretch>
                  <a:fillRect t="-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994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Integral windup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412777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Problem: Input saturates so e(t) does not go to zero.</a:t>
            </a:r>
          </a:p>
          <a:p>
            <a:r>
              <a:rPr lang="en-US" sz="2400" dirty="0"/>
              <a:t>Integrator “winds up” u(t) when actual input has  saturated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043F0B-BBF9-4394-8AC4-868F14D72008}"/>
              </a:ext>
            </a:extLst>
          </p:cNvPr>
          <p:cNvGrpSpPr/>
          <p:nvPr/>
        </p:nvGrpSpPr>
        <p:grpSpPr>
          <a:xfrm>
            <a:off x="3648448" y="2564904"/>
            <a:ext cx="5615905" cy="2566550"/>
            <a:chOff x="2124447" y="1907540"/>
            <a:chExt cx="5615905" cy="256655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BD1F933-BF73-4BE4-9CBC-A897447E5F68}"/>
                </a:ext>
              </a:extLst>
            </p:cNvPr>
            <p:cNvGrpSpPr/>
            <p:nvPr/>
          </p:nvGrpSpPr>
          <p:grpSpPr>
            <a:xfrm>
              <a:off x="2124447" y="1907540"/>
              <a:ext cx="5615905" cy="2566550"/>
              <a:chOff x="2124447" y="1907540"/>
              <a:chExt cx="5615905" cy="2566550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95DF440-68AE-4FAB-8F7A-58E6FBB81AD3}"/>
                  </a:ext>
                </a:extLst>
              </p:cNvPr>
              <p:cNvGrpSpPr/>
              <p:nvPr/>
            </p:nvGrpSpPr>
            <p:grpSpPr>
              <a:xfrm>
                <a:off x="2124447" y="1988840"/>
                <a:ext cx="5615905" cy="2485250"/>
                <a:chOff x="2124447" y="1988840"/>
                <a:chExt cx="5615905" cy="2485250"/>
              </a:xfrm>
            </p:grpSpPr>
            <p:pic>
              <p:nvPicPr>
                <p:cNvPr id="5123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24447" y="1988840"/>
                  <a:ext cx="5615905" cy="11318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" name="TextBox 3"/>
                    <p:cNvSpPr txBox="1"/>
                    <p:nvPr/>
                  </p:nvSpPr>
                  <p:spPr>
                    <a:xfrm>
                      <a:off x="5436096" y="3142709"/>
                      <a:ext cx="2122119" cy="64633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dirty="0"/>
                        <a:t>Actual input is m=</a:t>
                      </a:r>
                      <a14:m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nb-NO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</m:acc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oMath>
                      </a14:m>
                      <a:r>
                        <a:rPr lang="en-US" dirty="0"/>
                        <a:t>.</a:t>
                      </a:r>
                    </a:p>
                    <a:p>
                      <a:r>
                        <a:rPr lang="en-US" dirty="0"/>
                        <a:t>m=u if no saturation</a:t>
                      </a:r>
                    </a:p>
                  </p:txBody>
                </p:sp>
              </mc:Choice>
              <mc:Fallback xmlns="">
                <p:sp>
                  <p:nvSpPr>
                    <p:cNvPr id="4" name="TextBox 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436096" y="3142709"/>
                      <a:ext cx="2122119" cy="646331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l="-2586" t="-4717" r="-4885" b="-14151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pic>
              <p:nvPicPr>
                <p:cNvPr id="13" name="Picture 12" descr="txp_fig"/>
                <p:cNvPicPr>
                  <a:picLocks noChangeAspect="1"/>
                </p:cNvPicPr>
                <p:nvPr>
                  <p:custDataLst>
                    <p:tags r:id="rId1"/>
                  </p:custDataLst>
                </p:nvPr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3273081" y="3861048"/>
                  <a:ext cx="3792523" cy="613042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prstShdw prst="shdw14" dist="35921" dir="2700000">
                          <a:srgbClr val="000000"/>
                        </a:prstShdw>
                      </a:effectLst>
                    </a14:hiddenEffects>
                  </a:ext>
                  <a:ext uri="{31F19639-BCED-4A60-ADC4-E9642A236FB7}">
                    <a14:hiddenScene3d xmlns:a14="http://schemas.microsoft.com/office/drawing/2010/main">
                      <a:camera prst="orthographicFront">
                        <a:rot lat="0" lon="0" rev="0"/>
                      </a:camera>
                      <a:lightRig rig="threePt" dir="t">
                        <a:rot lat="0" lon="0" rev="0"/>
                      </a:lightRig>
                    </a14:hiddenScene3d>
                  </a:ext>
                  <a:ext uri="{E45631CC-5BF2-4C18-A39C-3461C7D3F71A}">
                    <a14:hiddenSp3d xmlns:a14="http://schemas.microsoft.com/office/drawing/2010/main" extrusionH="457200">
                      <a:contourClr>
                        <a:srgbClr val="000000"/>
                      </a:contourClr>
                    </a14:hiddenSp3d>
                  </a:ex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cxnSp>
            <p:nvCxnSpPr>
              <p:cNvPr id="10" name="Straight Arrow Connector 9"/>
              <p:cNvCxnSpPr/>
              <p:nvPr/>
            </p:nvCxnSpPr>
            <p:spPr>
              <a:xfrm>
                <a:off x="6084168" y="2060848"/>
                <a:ext cx="0" cy="493902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6065706" y="1907540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d</a:t>
                </a:r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6948264" y="1907540"/>
              <a:ext cx="360040" cy="585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1109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Anti-windup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Many approaches to avoid windup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>
                <a:highlight>
                  <a:srgbClr val="FFFF00"/>
                </a:highlight>
              </a:rPr>
              <a:t>Simplest: Limit u (=output from the controller) to be within specified bounds (by updating u</a:t>
            </a:r>
            <a:r>
              <a:rPr lang="en-US" b="1" baseline="-25000" dirty="0">
                <a:highlight>
                  <a:srgbClr val="FFFF00"/>
                </a:highlight>
              </a:rPr>
              <a:t>0</a:t>
            </a:r>
            <a:r>
              <a:rPr lang="en-US" b="1" dirty="0">
                <a:highlight>
                  <a:srgbClr val="FFFF00"/>
                </a:highlight>
              </a:rPr>
              <a:t>)</a:t>
            </a:r>
          </a:p>
          <a:p>
            <a:pPr marL="1371600" lvl="2" indent="-514350"/>
            <a:r>
              <a:rPr lang="en-US" i="1" dirty="0"/>
              <a:t>For example, with Sigurd’s discrete controller (later)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>
                <a:highlight>
                  <a:srgbClr val="FFFF00"/>
                </a:highlight>
              </a:rPr>
              <a:t>Better: Make integrator track true input using feedback correction </a:t>
            </a:r>
            <a:r>
              <a:rPr lang="en-US" b="1" i="1" dirty="0"/>
              <a:t>(see Example, Exercise and Lab)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Use discrete controller in </a:t>
            </a:r>
            <a:r>
              <a:rPr lang="en-US" i="1" dirty="0">
                <a:highlight>
                  <a:srgbClr val="FFFF00"/>
                </a:highlight>
              </a:rPr>
              <a:t>velocity form </a:t>
            </a:r>
          </a:p>
          <a:p>
            <a:pPr marL="1371600" lvl="2" indent="-514350"/>
            <a:r>
              <a:rPr lang="en-US" i="1" dirty="0">
                <a:highlight>
                  <a:srgbClr val="FFFF00"/>
                </a:highlight>
              </a:rPr>
              <a:t>BUT requires I-action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Stop integration (e.g. set </a:t>
            </a:r>
            <a:r>
              <a:rPr lang="en-US" dirty="0">
                <a:latin typeface="cmmi10"/>
              </a:rPr>
              <a:t>¿</a:t>
            </a:r>
            <a:r>
              <a:rPr lang="en-US" baseline="-25000" dirty="0">
                <a:latin typeface="cmmi10"/>
              </a:rPr>
              <a:t>I</a:t>
            </a:r>
            <a:r>
              <a:rPr lang="en-US" dirty="0"/>
              <a:t>=9999) when saturation in input occurs </a:t>
            </a:r>
            <a:r>
              <a:rPr lang="en-US" i="1" dirty="0"/>
              <a:t>(requires logic)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EA86AB-315D-47BF-77AF-D2DDAEFC3AE2}"/>
              </a:ext>
            </a:extLst>
          </p:cNvPr>
          <p:cNvSpPr txBox="1"/>
          <p:nvPr/>
        </p:nvSpPr>
        <p:spPr>
          <a:xfrm>
            <a:off x="609600" y="6381328"/>
            <a:ext cx="372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Approaches</a:t>
            </a:r>
            <a:r>
              <a:rPr lang="nb-NO" dirty="0"/>
              <a:t> 1 or 2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recommended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433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Digital PID implementation:&#10;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24"/>
  <p:tag name="PICTUREFILESIZE" val="562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$u(t) = u_0 + \underbrace{K_c [ e(t) + {1 \over \tau_I} \int_{0}^{t} e(t)dt + \tau_D {d e(t) \over dt}]}_{\Delta u}  &#10;$$&#10;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17"/>
  <p:tag name="BOXHEIGHT" val="346"/>
  <p:tag name="BOXFONT" val="10"/>
  <p:tag name="BOXWRAP" val="False"/>
  <p:tag name="WORKAROUNDTRANSPARENCYBUG" val="False"/>
  <p:tag name="ALLOWFONTSUBSTITUTION" val="False"/>
  <p:tag name="BITMAPFORMAT" val="pngmono"/>
  <p:tag name="ORIGWIDTH" val="439"/>
  <p:tag name="PICTUREFILESIZE" val="292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$u(t) = u_0 +K_c e(t) +  \underbrace{{K_c \over \tau_I} \int_{0}^{t} e(t)dt \ \ \ \ \ \ \ }_{{\rm Keeps\ changing\ when\ } e(t)\neq 0} &#10;$$&#10;&#10;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464"/>
  <p:tag name="PICTUREFILESIZE" val="704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$u(t) = u_0 + \underbrace{K_c [ e(t) + {1 \over \tau_I} \int_{0}^{t} e(t)dt + \tau_D {d e(t) \over dt}]}_{\Delta u}  &#10;$$&#10;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17"/>
  <p:tag name="BOXHEIGHT" val="346"/>
  <p:tag name="BOXFONT" val="10"/>
  <p:tag name="BOXWRAP" val="False"/>
  <p:tag name="WORKAROUNDTRANSPARENCYBUG" val="False"/>
  <p:tag name="ALLOWFONTSUBSTITUTION" val="False"/>
  <p:tag name="BITMAPFORMAT" val="pngmono"/>
  <p:tag name="ORIGWIDTH" val="439"/>
  <p:tag name="PICTUREFILESIZE" val="292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$K_c = {1\over k'} {1 \over \tau_c+\theta} = 1 \cdot {1 \over 1+1} = 0.5 \\&#10;\noindent \tau_I = \min(\tau_1, 4(\tau_c+\theta)) = \min(\infty, 8) = 8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74"/>
  <p:tag name="PICTUREFILESIZE" val="100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Continuous s-domain\\&#10;\indent $y(s)  = {1 \over \tau_F s + 1} y_m(s) \Rightarrow \\&#10;\indent \tau_F s y(s) + y(s) = y_m(s)$\\&#10;Continuous time domain\\&#10;\indent $\tau_F {dy(t)\over dt} + y(t) = y_m(t)$\\&#10;\noindent Discrete (digital) approximations :\\&#10;\indent ${\tau_F \over \Delta t} (y_k - y_ {k-1}) + y_k = y_{m,k}$\\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50"/>
  <p:tag name="PICTUREFILESIZE" val="3317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Rearrange\\&#10; \indent $y_k = \alpha y_{m,k} + (1-\alpha) y_{k-1} $\\&#10;where\\&#10;\indent $\alpha = {1 \over 1 + \tau_F/\Delta t} $ 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27"/>
  <p:tag name="PICTUREFILESIZE" val="11268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Continuous (not possible in computer):\\&#10;$u(t) = \underbrace{u_0 + {K_c \over \tau_I} \int_{0}^{t} e(t)dt}_{\bar u(t)} + K_c e(t) + K_c \tau_D {d e(t) \over dt}&#10;$\\&#10;where $\bar u(t)$ = ``bias'' term with integral action included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241"/>
  <p:tag name="PICTUREFILESIZE" val="30997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indent $ \bar u_k = \bar u(t) \approx \bar u_{k-1} + {K_c \over \tau_I} e_k \Delta t $&#10;\\&#10;\indent $u_k = \bar u_k + K_c e_k - K_c \tau_D{y_k - y_{k-1} \over \Delta t}$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39"/>
  <p:tag name="PICTUREFILESIZE" val="9893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5875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3996</Words>
  <Application>Microsoft Office PowerPoint</Application>
  <PresentationFormat>Widescreen</PresentationFormat>
  <Paragraphs>410</Paragraphs>
  <Slides>35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3" baseType="lpstr">
      <vt:lpstr>CMSY5</vt:lpstr>
      <vt:lpstr>cmmi7</vt:lpstr>
      <vt:lpstr>cmmi10</vt:lpstr>
      <vt:lpstr>CMR5</vt:lpstr>
      <vt:lpstr>cmr7</vt:lpstr>
      <vt:lpstr>Arial</vt:lpstr>
      <vt:lpstr>cmsy10orig</vt:lpstr>
      <vt:lpstr>cmr10</vt:lpstr>
      <vt:lpstr>cmsy10</vt:lpstr>
      <vt:lpstr>cmex10</vt:lpstr>
      <vt:lpstr>Symbol</vt:lpstr>
      <vt:lpstr>CMSY7</vt:lpstr>
      <vt:lpstr>Calibri</vt:lpstr>
      <vt:lpstr>cmmi5</vt:lpstr>
      <vt:lpstr>cmmi10</vt:lpstr>
      <vt:lpstr>Times New Roman</vt:lpstr>
      <vt:lpstr>Cambria Math</vt:lpstr>
      <vt:lpstr>Office Theme</vt:lpstr>
      <vt:lpstr>PID control. Practical issues</vt:lpstr>
      <vt:lpstr>Smith Predictor</vt:lpstr>
      <vt:lpstr>PID controller</vt:lpstr>
      <vt:lpstr>Sign of the controller gain</vt:lpstr>
      <vt:lpstr>PowerPoint Presentation</vt:lpstr>
      <vt:lpstr>Series to ideal form</vt:lpstr>
      <vt:lpstr>PowerPoint Presentation</vt:lpstr>
      <vt:lpstr>Integral windup</vt:lpstr>
      <vt:lpstr>Anti-windup</vt:lpstr>
      <vt:lpstr>Anti-windup with tracking (approach 2)</vt:lpstr>
      <vt:lpstr>PowerPoint Presentation</vt:lpstr>
      <vt:lpstr>PowerPoint Presentation</vt:lpstr>
      <vt:lpstr>Anti-windup with cascade control</vt:lpstr>
      <vt:lpstr>Bumpless transfer</vt:lpstr>
      <vt:lpstr>Example:  Control of floor heating</vt:lpstr>
      <vt:lpstr>PowerPoint Presentation</vt:lpstr>
      <vt:lpstr>Optimal PID settings</vt:lpstr>
      <vt:lpstr>Methods for online tuning of PID controllers</vt:lpstr>
      <vt:lpstr>Tuning of your PID controller I. “Trial &amp; error” approach (online)</vt:lpstr>
      <vt:lpstr>II. Ziegler-Nichols closed-loop method (1942)</vt:lpstr>
      <vt:lpstr>PowerPoint Presentation</vt:lpstr>
      <vt:lpstr>PowerPoint Presentation</vt:lpstr>
      <vt:lpstr>Åstrøm relay method (1984): Alternative approach to obtain cycling  (and Ku)</vt:lpstr>
      <vt:lpstr>III. Shams’ method: Closed-loop setpoint response with P-controller with about 20-40% overshoot</vt:lpstr>
      <vt:lpstr>PowerPoint Presentation</vt:lpstr>
      <vt:lpstr>PowerPoint Presentation</vt:lpstr>
      <vt:lpstr>Effect of sampling</vt:lpstr>
      <vt:lpstr>Digital (discrete) implementation of first-order filter of measurement* </vt:lpstr>
      <vt:lpstr>Discrete (digital) implementation (practical in computer) of PID controller </vt:lpstr>
      <vt:lpstr>Comparison with book: Digital implementation of PID controllers</vt:lpstr>
      <vt:lpstr>Conclusion: Digital implementation of ideal PID</vt:lpstr>
      <vt:lpstr>PowerPoint Presentation</vt:lpstr>
      <vt:lpstr>Block diagram symbols</vt:lpstr>
      <vt:lpstr>Should I buy a valve positioner?</vt:lpstr>
      <vt:lpstr>Conclusion PID</vt:lpstr>
    </vt:vector>
  </TitlesOfParts>
  <Company>NTNU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PID controller</dc:title>
  <dc:creator>Sigurd Skogestad</dc:creator>
  <cp:lastModifiedBy>Sigurd Skogestad</cp:lastModifiedBy>
  <cp:revision>175</cp:revision>
  <cp:lastPrinted>2016-10-05T16:32:11Z</cp:lastPrinted>
  <dcterms:created xsi:type="dcterms:W3CDTF">2012-09-27T12:47:05Z</dcterms:created>
  <dcterms:modified xsi:type="dcterms:W3CDTF">2025-04-04T09:29:39Z</dcterms:modified>
</cp:coreProperties>
</file>