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5"/>
  </p:notesMasterIdLst>
  <p:sldIdLst>
    <p:sldId id="256" r:id="rId2"/>
    <p:sldId id="339" r:id="rId3"/>
    <p:sldId id="340" r:id="rId4"/>
    <p:sldId id="283" r:id="rId5"/>
    <p:sldId id="337" r:id="rId6"/>
    <p:sldId id="285" r:id="rId7"/>
    <p:sldId id="257" r:id="rId8"/>
    <p:sldId id="261" r:id="rId9"/>
    <p:sldId id="258" r:id="rId10"/>
    <p:sldId id="311" r:id="rId11"/>
    <p:sldId id="323" r:id="rId12"/>
    <p:sldId id="325" r:id="rId13"/>
    <p:sldId id="331" r:id="rId14"/>
    <p:sldId id="332" r:id="rId15"/>
    <p:sldId id="334" r:id="rId16"/>
    <p:sldId id="333" r:id="rId17"/>
    <p:sldId id="315" r:id="rId18"/>
    <p:sldId id="317" r:id="rId19"/>
    <p:sldId id="295" r:id="rId20"/>
    <p:sldId id="296" r:id="rId21"/>
    <p:sldId id="264" r:id="rId22"/>
    <p:sldId id="313" r:id="rId23"/>
    <p:sldId id="292" r:id="rId24"/>
    <p:sldId id="289" r:id="rId25"/>
    <p:sldId id="290" r:id="rId26"/>
    <p:sldId id="319" r:id="rId27"/>
    <p:sldId id="320" r:id="rId28"/>
    <p:sldId id="318" r:id="rId29"/>
    <p:sldId id="338" r:id="rId30"/>
    <p:sldId id="291" r:id="rId31"/>
    <p:sldId id="302" r:id="rId32"/>
    <p:sldId id="328" r:id="rId33"/>
    <p:sldId id="321" r:id="rId34"/>
    <p:sldId id="301" r:id="rId35"/>
    <p:sldId id="298" r:id="rId36"/>
    <p:sldId id="299" r:id="rId37"/>
    <p:sldId id="305" r:id="rId38"/>
    <p:sldId id="306" r:id="rId39"/>
    <p:sldId id="336" r:id="rId40"/>
    <p:sldId id="307" r:id="rId41"/>
    <p:sldId id="308" r:id="rId42"/>
    <p:sldId id="329" r:id="rId43"/>
    <p:sldId id="309" r:id="rId44"/>
  </p:sldIdLst>
  <p:sldSz cx="9144000" cy="6858000" type="screen4x3"/>
  <p:notesSz cx="6808788" cy="9940925"/>
  <p:embeddedFontLst>
    <p:embeddedFont>
      <p:font typeface="Cambria Math" panose="02040503050406030204" pitchFamily="18" charset="0"/>
      <p:regular r:id="rId46"/>
    </p:embeddedFont>
    <p:embeddedFont>
      <p:font typeface="CMEX10" panose="020B0604020202020204" charset="0"/>
      <p:regular r:id="rId47"/>
    </p:embeddedFont>
    <p:embeddedFont>
      <p:font typeface="cmmi10" panose="020B0604020202020204" charset="0"/>
      <p:regular r:id="rId48"/>
    </p:embeddedFont>
    <p:embeddedFont>
      <p:font typeface="cmmi10" panose="020B0604020202020204" charset="0"/>
      <p:regular r:id="rId48"/>
    </p:embeddedFont>
    <p:embeddedFont>
      <p:font typeface="CMMI5" panose="020B0604020202020204"/>
      <p:regular r:id="rId49"/>
    </p:embeddedFont>
    <p:embeddedFont>
      <p:font typeface="CMMI7" panose="020B0604020202020204"/>
      <p:regular r:id="rId50"/>
    </p:embeddedFont>
    <p:embeddedFont>
      <p:font typeface="CMR10" panose="020B0604020202020204"/>
      <p:regular r:id="rId51"/>
    </p:embeddedFont>
    <p:embeddedFont>
      <p:font typeface="CMR5" panose="020B0604020202020204" charset="0"/>
      <p:regular r:id="rId52"/>
    </p:embeddedFont>
    <p:embeddedFont>
      <p:font typeface="CMR7" panose="020B0604020202020204"/>
      <p:regular r:id="rId53"/>
    </p:embeddedFont>
    <p:embeddedFont>
      <p:font typeface="cmsy10" panose="020B0604020202020204" charset="0"/>
      <p:regular r:id="rId54"/>
    </p:embeddedFont>
    <p:embeddedFont>
      <p:font typeface="CMSY10ORIG" panose="020B0604020202020204"/>
      <p:regular r:id="rId55"/>
    </p:embeddedFont>
    <p:embeddedFont>
      <p:font typeface="CMSY5" panose="020B0604020202020204"/>
      <p:regular r:id="rId56"/>
    </p:embeddedFont>
    <p:embeddedFont>
      <p:font typeface="CMSY7" panose="020B0604020202020204"/>
      <p:regular r:id="rId57"/>
    </p:embeddedFont>
    <p:embeddedFont>
      <p:font typeface="Helvetica" panose="020B0604020202020204" pitchFamily="34" charset="0"/>
      <p:regular r:id="rId58"/>
      <p:bold r:id="rId59"/>
      <p:italic r:id="rId60"/>
      <p:boldItalic r:id="rId61"/>
    </p:embeddedFont>
    <p:embeddedFont>
      <p:font typeface="msam10" panose="020B0604020202020204"/>
      <p:regular r:id="rId62"/>
    </p:embeddedFont>
  </p:embeddedFontLst>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6" d="100"/>
          <a:sy n="116" d="100"/>
        </p:scale>
        <p:origin x="1786"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6738" y="1"/>
            <a:ext cx="2950475" cy="497046"/>
          </a:xfrm>
          <a:prstGeom prst="rect">
            <a:avLst/>
          </a:prstGeom>
        </p:spPr>
        <p:txBody>
          <a:bodyPr vert="horz" lIns="91440" tIns="45720" rIns="91440" bIns="45720" rtlCol="0"/>
          <a:lstStyle>
            <a:lvl1pPr algn="r">
              <a:defRPr sz="1200"/>
            </a:lvl1pPr>
          </a:lstStyle>
          <a:p>
            <a:fld id="{0769D26F-EA5A-41C2-8FDF-DAADA3AC9B63}" type="datetimeFigureOut">
              <a:rPr lang="en-US" smtClean="0"/>
              <a:t>11/18/2024</a:t>
            </a:fld>
            <a:endParaRPr lang="en-US"/>
          </a:p>
        </p:txBody>
      </p:sp>
      <p:sp>
        <p:nvSpPr>
          <p:cNvPr id="4" name="Slide Image Placeholder 3"/>
          <p:cNvSpPr>
            <a:spLocks noGrp="1" noRot="1" noChangeAspect="1"/>
          </p:cNvSpPr>
          <p:nvPr>
            <p:ph type="sldImg" idx="2"/>
          </p:nvPr>
        </p:nvSpPr>
        <p:spPr>
          <a:xfrm>
            <a:off x="920750" y="746125"/>
            <a:ext cx="4968875"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880" y="4721940"/>
            <a:ext cx="5447030" cy="447341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6738" y="9442154"/>
            <a:ext cx="2950475" cy="497046"/>
          </a:xfrm>
          <a:prstGeom prst="rect">
            <a:avLst/>
          </a:prstGeom>
        </p:spPr>
        <p:txBody>
          <a:bodyPr vert="horz" lIns="91440" tIns="45720" rIns="91440" bIns="45720" rtlCol="0" anchor="b"/>
          <a:lstStyle>
            <a:lvl1pPr algn="r">
              <a:defRPr sz="1200"/>
            </a:lvl1pPr>
          </a:lstStyle>
          <a:p>
            <a:fld id="{A51B3B78-9621-47FD-BC32-ACFF193ADA93}" type="slidenum">
              <a:rPr lang="en-US" smtClean="0"/>
              <a:t>‹#›</a:t>
            </a:fld>
            <a:endParaRPr lang="en-US"/>
          </a:p>
        </p:txBody>
      </p:sp>
    </p:spTree>
    <p:extLst>
      <p:ext uri="{BB962C8B-B14F-4D97-AF65-F5344CB8AC3E}">
        <p14:creationId xmlns:p14="http://schemas.microsoft.com/office/powerpoint/2010/main" val="873140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6710A52F-D3BA-46BD-B6F3-AD3E57366DFF}" type="slidenum">
              <a:rPr lang="en-US" sz="1200" b="0">
                <a:latin typeface="Times New Roman" pitchFamily="18" charset="0"/>
              </a:rPr>
              <a:pPr/>
              <a:t>2</a:t>
            </a:fld>
            <a:endParaRPr lang="en-US" sz="1200" b="0">
              <a:latin typeface="Times New Roman" pitchFamily="18" charset="0"/>
            </a:endParaRPr>
          </a:p>
        </p:txBody>
      </p:sp>
    </p:spTree>
    <p:extLst>
      <p:ext uri="{BB962C8B-B14F-4D97-AF65-F5344CB8AC3E}">
        <p14:creationId xmlns:p14="http://schemas.microsoft.com/office/powerpoint/2010/main" val="2539456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0862F7EA-68A9-4F1C-BB2C-69091AD46AAA}" type="slidenum">
              <a:rPr lang="en-US" sz="1200" b="0">
                <a:latin typeface="Times New Roman" pitchFamily="18" charset="0"/>
              </a:rPr>
              <a:pPr/>
              <a:t>24</a:t>
            </a:fld>
            <a:endParaRPr lang="en-US" sz="1200" b="0">
              <a:latin typeface="Times New Roman" pitchFamily="18" charset="0"/>
            </a:endParaRPr>
          </a:p>
        </p:txBody>
      </p:sp>
    </p:spTree>
    <p:extLst>
      <p:ext uri="{BB962C8B-B14F-4D97-AF65-F5344CB8AC3E}">
        <p14:creationId xmlns:p14="http://schemas.microsoft.com/office/powerpoint/2010/main" val="1802909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E262D527-845E-48FE-8BE9-8E187E4757A5}" type="slidenum">
              <a:rPr lang="en-US" sz="1200" b="0">
                <a:latin typeface="Times New Roman" pitchFamily="18" charset="0"/>
              </a:rPr>
              <a:pPr/>
              <a:t>25</a:t>
            </a:fld>
            <a:endParaRPr lang="en-US" sz="1200" b="0">
              <a:latin typeface="Times New Roman" pitchFamily="18"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681344" y="4723740"/>
            <a:ext cx="5446102" cy="44718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Tree>
    <p:extLst>
      <p:ext uri="{BB962C8B-B14F-4D97-AF65-F5344CB8AC3E}">
        <p14:creationId xmlns:p14="http://schemas.microsoft.com/office/powerpoint/2010/main" val="2663605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2BFD45BD-B025-48C4-A71E-76225AD0EC12}" type="slidenum">
              <a:rPr lang="en-US" sz="1200" b="0">
                <a:latin typeface="Times New Roman" pitchFamily="18" charset="0"/>
              </a:rPr>
              <a:pPr/>
              <a:t>30</a:t>
            </a:fld>
            <a:endParaRPr lang="en-US" sz="1200" b="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1B3B78-9621-47FD-BC32-ACFF193ADA93}" type="slidenum">
              <a:rPr lang="en-US" smtClean="0"/>
              <a:t>31</a:t>
            </a:fld>
            <a:endParaRPr lang="en-US"/>
          </a:p>
        </p:txBody>
      </p:sp>
    </p:spTree>
    <p:extLst>
      <p:ext uri="{BB962C8B-B14F-4D97-AF65-F5344CB8AC3E}">
        <p14:creationId xmlns:p14="http://schemas.microsoft.com/office/powerpoint/2010/main" val="2024469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0AA84BC8-1E08-4FC5-AED4-BBD993A728EF}" type="slidenum">
              <a:rPr lang="en-US" sz="1200" b="0">
                <a:latin typeface="Times New Roman" pitchFamily="18" charset="0"/>
              </a:rPr>
              <a:pPr/>
              <a:t>3</a:t>
            </a:fld>
            <a:endParaRPr lang="en-US" sz="1200" b="0">
              <a:latin typeface="Times New Roman" pitchFamily="18" charset="0"/>
            </a:endParaRPr>
          </a:p>
        </p:txBody>
      </p:sp>
    </p:spTree>
    <p:extLst>
      <p:ext uri="{BB962C8B-B14F-4D97-AF65-F5344CB8AC3E}">
        <p14:creationId xmlns:p14="http://schemas.microsoft.com/office/powerpoint/2010/main" val="1991192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dirty="0"/>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265BE1F5-BB7A-4D77-A195-8EFC82C270BB}" type="slidenum">
              <a:rPr lang="en-US" sz="1200" b="0">
                <a:latin typeface="Times New Roman" pitchFamily="18" charset="0"/>
              </a:rPr>
              <a:pPr/>
              <a:t>4</a:t>
            </a:fld>
            <a:endParaRPr lang="en-US" sz="1200" b="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1B3B78-9621-47FD-BC32-ACFF193ADA93}" type="slidenum">
              <a:rPr lang="en-US" smtClean="0"/>
              <a:t>7</a:t>
            </a:fld>
            <a:endParaRPr lang="en-US"/>
          </a:p>
        </p:txBody>
      </p:sp>
    </p:spTree>
    <p:extLst>
      <p:ext uri="{BB962C8B-B14F-4D97-AF65-F5344CB8AC3E}">
        <p14:creationId xmlns:p14="http://schemas.microsoft.com/office/powerpoint/2010/main" val="2669324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64EBCE0A-0E07-419A-A906-0F546FF70AE3}" type="slidenum">
              <a:rPr lang="en-US" sz="1200" b="0">
                <a:latin typeface="Times New Roman" pitchFamily="18" charset="0"/>
              </a:rPr>
              <a:pPr/>
              <a:t>8</a:t>
            </a:fld>
            <a:endParaRPr lang="en-US" sz="1200" b="0">
              <a:latin typeface="Times New Roman" pitchFamily="18" charset="0"/>
            </a:endParaRPr>
          </a:p>
        </p:txBody>
      </p:sp>
    </p:spTree>
    <p:extLst>
      <p:ext uri="{BB962C8B-B14F-4D97-AF65-F5344CB8AC3E}">
        <p14:creationId xmlns:p14="http://schemas.microsoft.com/office/powerpoint/2010/main" val="293439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fld id="{A51B3B78-9621-47FD-BC32-ACFF193ADA93}" type="slidenum">
              <a:rPr lang="en-US" smtClean="0"/>
              <a:t>9</a:t>
            </a:fld>
            <a:endParaRPr lang="en-US"/>
          </a:p>
        </p:txBody>
      </p:sp>
    </p:spTree>
    <p:extLst>
      <p:ext uri="{BB962C8B-B14F-4D97-AF65-F5344CB8AC3E}">
        <p14:creationId xmlns:p14="http://schemas.microsoft.com/office/powerpoint/2010/main" val="2393868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9713F0A3-4E4B-4717-8314-DBDEFEC135DE}" type="slidenum">
              <a:rPr lang="en-US" sz="1200" b="0">
                <a:latin typeface="Times New Roman" pitchFamily="18" charset="0"/>
              </a:rPr>
              <a:pPr/>
              <a:t>10</a:t>
            </a:fld>
            <a:endParaRPr lang="en-US" sz="1200" b="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9713F0A3-4E4B-4717-8314-DBDEFEC135DE}" type="slidenum">
              <a:rPr lang="en-US" sz="1200" b="0">
                <a:latin typeface="Times New Roman" pitchFamily="18" charset="0"/>
              </a:rPr>
              <a:pPr/>
              <a:t>11</a:t>
            </a:fld>
            <a:endParaRPr lang="en-US" sz="1200" b="0">
              <a:latin typeface="Times New Roman" pitchFamily="18" charset="0"/>
            </a:endParaRPr>
          </a:p>
        </p:txBody>
      </p:sp>
    </p:spTree>
    <p:extLst>
      <p:ext uri="{BB962C8B-B14F-4D97-AF65-F5344CB8AC3E}">
        <p14:creationId xmlns:p14="http://schemas.microsoft.com/office/powerpoint/2010/main" val="1405248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itchFamily="34" charset="0"/>
              </a:defRPr>
            </a:lvl1pPr>
            <a:lvl2pPr marL="734257" indent="-282407">
              <a:defRPr sz="2000" b="1">
                <a:solidFill>
                  <a:schemeClr val="tx1"/>
                </a:solidFill>
                <a:latin typeface="Arial" pitchFamily="34" charset="0"/>
              </a:defRPr>
            </a:lvl2pPr>
            <a:lvl3pPr marL="1129627" indent="-225925">
              <a:defRPr sz="2000" b="1">
                <a:solidFill>
                  <a:schemeClr val="tx1"/>
                </a:solidFill>
                <a:latin typeface="Arial" pitchFamily="34" charset="0"/>
              </a:defRPr>
            </a:lvl3pPr>
            <a:lvl4pPr marL="1581478" indent="-225925">
              <a:defRPr sz="2000" b="1">
                <a:solidFill>
                  <a:schemeClr val="tx1"/>
                </a:solidFill>
                <a:latin typeface="Arial" pitchFamily="34" charset="0"/>
              </a:defRPr>
            </a:lvl4pPr>
            <a:lvl5pPr marL="2033328" indent="-225925">
              <a:defRPr sz="2000" b="1">
                <a:solidFill>
                  <a:schemeClr val="tx1"/>
                </a:solidFill>
                <a:latin typeface="Arial" pitchFamily="34" charset="0"/>
              </a:defRPr>
            </a:lvl5pPr>
            <a:lvl6pPr marL="2485179" indent="-225925" eaLnBrk="0" fontAlgn="base" hangingPunct="0">
              <a:spcBef>
                <a:spcPct val="0"/>
              </a:spcBef>
              <a:spcAft>
                <a:spcPct val="0"/>
              </a:spcAft>
              <a:defRPr sz="2000" b="1">
                <a:solidFill>
                  <a:schemeClr val="tx1"/>
                </a:solidFill>
                <a:latin typeface="Arial" pitchFamily="34" charset="0"/>
              </a:defRPr>
            </a:lvl6pPr>
            <a:lvl7pPr marL="2937030" indent="-225925" eaLnBrk="0" fontAlgn="base" hangingPunct="0">
              <a:spcBef>
                <a:spcPct val="0"/>
              </a:spcBef>
              <a:spcAft>
                <a:spcPct val="0"/>
              </a:spcAft>
              <a:defRPr sz="2000" b="1">
                <a:solidFill>
                  <a:schemeClr val="tx1"/>
                </a:solidFill>
                <a:latin typeface="Arial" pitchFamily="34" charset="0"/>
              </a:defRPr>
            </a:lvl7pPr>
            <a:lvl8pPr marL="3388881" indent="-225925" eaLnBrk="0" fontAlgn="base" hangingPunct="0">
              <a:spcBef>
                <a:spcPct val="0"/>
              </a:spcBef>
              <a:spcAft>
                <a:spcPct val="0"/>
              </a:spcAft>
              <a:defRPr sz="2000" b="1">
                <a:solidFill>
                  <a:schemeClr val="tx1"/>
                </a:solidFill>
                <a:latin typeface="Arial" pitchFamily="34" charset="0"/>
              </a:defRPr>
            </a:lvl8pPr>
            <a:lvl9pPr marL="3840731" indent="-225925" eaLnBrk="0" fontAlgn="base" hangingPunct="0">
              <a:spcBef>
                <a:spcPct val="0"/>
              </a:spcBef>
              <a:spcAft>
                <a:spcPct val="0"/>
              </a:spcAft>
              <a:defRPr sz="2000" b="1">
                <a:solidFill>
                  <a:schemeClr val="tx1"/>
                </a:solidFill>
                <a:latin typeface="Arial" pitchFamily="34" charset="0"/>
              </a:defRPr>
            </a:lvl9pPr>
          </a:lstStyle>
          <a:p>
            <a:fld id="{AF9DE699-3E9A-43B4-BB88-1C90E8B9C535}" type="slidenum">
              <a:rPr lang="en-US" sz="1200" b="0">
                <a:latin typeface="Times New Roman" pitchFamily="18" charset="0"/>
              </a:rPr>
              <a:pPr/>
              <a:t>21</a:t>
            </a:fld>
            <a:endParaRPr lang="en-US" sz="1200" b="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536A9C3-16EB-4FEE-85A0-05331F1F1020}" type="datetimeFigureOut">
              <a:rPr lang="en-US" smtClean="0"/>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371900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36A9C3-16EB-4FEE-85A0-05331F1F1020}" type="datetimeFigureOut">
              <a:rPr lang="en-US" smtClean="0"/>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1079619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36A9C3-16EB-4FEE-85A0-05331F1F1020}" type="datetimeFigureOut">
              <a:rPr lang="en-US" smtClean="0"/>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6716566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685F15E-FB9C-4AF5-90F1-3467A4D0DC19}" type="slidenum">
              <a:rPr lang="en-US"/>
              <a:pPr>
                <a:defRPr/>
              </a:pPr>
              <a:t>‹#›</a:t>
            </a:fld>
            <a:endParaRPr lang="en-US"/>
          </a:p>
        </p:txBody>
      </p:sp>
    </p:spTree>
    <p:extLst>
      <p:ext uri="{BB962C8B-B14F-4D97-AF65-F5344CB8AC3E}">
        <p14:creationId xmlns:p14="http://schemas.microsoft.com/office/powerpoint/2010/main" val="695727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36A9C3-16EB-4FEE-85A0-05331F1F1020}" type="datetimeFigureOut">
              <a:rPr lang="en-US" smtClean="0"/>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3987288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36A9C3-16EB-4FEE-85A0-05331F1F1020}" type="datetimeFigureOut">
              <a:rPr lang="en-US" smtClean="0"/>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4116016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536A9C3-16EB-4FEE-85A0-05331F1F1020}" type="datetimeFigureOut">
              <a:rPr lang="en-US" smtClean="0"/>
              <a:t>11/18/2024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2363817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536A9C3-16EB-4FEE-85A0-05331F1F1020}" type="datetimeFigureOut">
              <a:rPr lang="en-US" smtClean="0"/>
              <a:t>11/18/2024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3790031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536A9C3-16EB-4FEE-85A0-05331F1F1020}" type="datetimeFigureOut">
              <a:rPr lang="en-US" smtClean="0"/>
              <a:t>11/18/2024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3512383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36A9C3-16EB-4FEE-85A0-05331F1F1020}" type="datetimeFigureOut">
              <a:rPr lang="en-US" smtClean="0"/>
              <a:t>11/18/2024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4091105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36A9C3-16EB-4FEE-85A0-05331F1F1020}" type="datetimeFigureOut">
              <a:rPr lang="en-US" smtClean="0"/>
              <a:t>11/18/2024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2933704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36A9C3-16EB-4FEE-85A0-05331F1F1020}" type="datetimeFigureOut">
              <a:rPr lang="en-US" smtClean="0"/>
              <a:t>11/18/2024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254E74-7E81-490F-8F70-73EACB9BCB3F}" type="slidenum">
              <a:rPr lang="en-US" smtClean="0"/>
              <a:t>‹#›</a:t>
            </a:fld>
            <a:endParaRPr lang="en-US"/>
          </a:p>
        </p:txBody>
      </p:sp>
    </p:spTree>
    <p:extLst>
      <p:ext uri="{BB962C8B-B14F-4D97-AF65-F5344CB8AC3E}">
        <p14:creationId xmlns:p14="http://schemas.microsoft.com/office/powerpoint/2010/main" val="2152788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36A9C3-16EB-4FEE-85A0-05331F1F1020}" type="datetimeFigureOut">
              <a:rPr lang="en-US" smtClean="0"/>
              <a:t>11/18/2024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254E74-7E81-490F-8F70-73EACB9BCB3F}" type="slidenum">
              <a:rPr lang="en-US" smtClean="0"/>
              <a:t>‹#›</a:t>
            </a:fld>
            <a:endParaRPr lang="en-US"/>
          </a:p>
        </p:txBody>
      </p:sp>
    </p:spTree>
    <p:extLst>
      <p:ext uri="{BB962C8B-B14F-4D97-AF65-F5344CB8AC3E}">
        <p14:creationId xmlns:p14="http://schemas.microsoft.com/office/powerpoint/2010/main" val="1673288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NUL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45.emf"/><Relationship Id="rId4" Type="http://schemas.openxmlformats.org/officeDocument/2006/relationships/image" Target="../media/image44.e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50.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49.png"/><Relationship Id="rId5" Type="http://schemas.openxmlformats.org/officeDocument/2006/relationships/image" Target="../media/image48.emf"/><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51.jpe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53.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53.emf"/><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61.pn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2" Type="http://schemas.openxmlformats.org/officeDocument/2006/relationships/image" Target="../media/image560.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90.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53.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63.png"/><Relationship Id="rId5" Type="http://schemas.openxmlformats.org/officeDocument/2006/relationships/image" Target="../media/image53.emf"/><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55.png"/><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37.xml.rels><?xml version="1.0" encoding="UTF-8" standalone="yes"?>
<Relationships xmlns="http://schemas.openxmlformats.org/package/2006/relationships"><Relationship Id="rId2" Type="http://schemas.openxmlformats.org/officeDocument/2006/relationships/image" Target="../media/image75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emf"/></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NULL"/><Relationship Id="rId7" Type="http://schemas.openxmlformats.org/officeDocument/2006/relationships/image" Target="../media/image170.png"/><Relationship Id="rId12"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NULL"/><Relationship Id="rId11" Type="http://schemas.openxmlformats.org/officeDocument/2006/relationships/image" Target="../media/image21.png"/><Relationship Id="rId5" Type="http://schemas.openxmlformats.org/officeDocument/2006/relationships/image" Target="NULL"/><Relationship Id="rId10" Type="http://schemas.openxmlformats.org/officeDocument/2006/relationships/image" Target="../media/image200.png"/><Relationship Id="rId4" Type="http://schemas.openxmlformats.org/officeDocument/2006/relationships/image" Target="NULL"/><Relationship Id="rId9" Type="http://schemas.openxmlformats.org/officeDocument/2006/relationships/image" Target="../media/image19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22.emf"/><Relationship Id="rId4" Type="http://schemas.openxmlformats.org/officeDocument/2006/relationships/image" Target="../media/image2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2204864"/>
            <a:ext cx="7772400" cy="1470025"/>
          </a:xfrm>
        </p:spPr>
        <p:txBody>
          <a:bodyPr/>
          <a:lstStyle/>
          <a:p>
            <a:r>
              <a:rPr lang="en-US" dirty="0"/>
              <a:t>Frequency analysis</a:t>
            </a:r>
          </a:p>
        </p:txBody>
      </p:sp>
      <p:sp>
        <p:nvSpPr>
          <p:cNvPr id="3" name="Subtitle 2"/>
          <p:cNvSpPr>
            <a:spLocks noGrp="1"/>
          </p:cNvSpPr>
          <p:nvPr>
            <p:ph type="subTitle" idx="1"/>
          </p:nvPr>
        </p:nvSpPr>
        <p:spPr/>
        <p:txBody>
          <a:bodyPr>
            <a:normAutofit/>
          </a:bodyPr>
          <a:lstStyle/>
          <a:p>
            <a:r>
              <a:rPr lang="nb-NO" sz="2400" dirty="0"/>
              <a:t>Important for </a:t>
            </a:r>
            <a:r>
              <a:rPr lang="nb-NO" sz="2400" dirty="0" err="1"/>
              <a:t>understanding</a:t>
            </a:r>
            <a:r>
              <a:rPr lang="nb-NO" sz="2400" dirty="0"/>
              <a:t> </a:t>
            </a:r>
            <a:r>
              <a:rPr lang="nb-NO" sz="2400" dirty="0" err="1"/>
              <a:t>stability</a:t>
            </a:r>
            <a:r>
              <a:rPr lang="nb-NO" sz="2400" dirty="0"/>
              <a:t> and </a:t>
            </a:r>
            <a:r>
              <a:rPr lang="nb-NO" sz="2400" dirty="0" err="1"/>
              <a:t>robustness</a:t>
            </a:r>
            <a:r>
              <a:rPr lang="nb-NO" sz="2400" dirty="0"/>
              <a:t> of feedback systems</a:t>
            </a:r>
            <a:endParaRPr lang="en-US" sz="2400" dirty="0"/>
          </a:p>
        </p:txBody>
      </p:sp>
      <p:sp>
        <p:nvSpPr>
          <p:cNvPr id="4" name="TextBox 3"/>
          <p:cNvSpPr txBox="1"/>
          <p:nvPr>
            <p:custDataLst>
              <p:tags r:id="rId1"/>
            </p:custDataLst>
          </p:nvPr>
        </p:nvSpPr>
        <p:spPr>
          <a:xfrm>
            <a:off x="0" y="7112000"/>
            <a:ext cx="9144000" cy="646331"/>
          </a:xfrm>
          <a:prstGeom prst="rect">
            <a:avLst/>
          </a:prstGeom>
          <a:noFill/>
        </p:spPr>
        <p:txBody>
          <a:bodyPr vert="horz" rtlCol="0">
            <a:spAutoFit/>
          </a:bodyPr>
          <a:lstStyle/>
          <a:p>
            <a:r>
              <a:rPr lang="en-US"/>
              <a:t>TexPoint fonts used in EMF. </a:t>
            </a:r>
          </a:p>
          <a:p>
            <a:r>
              <a:rPr lang="en-US"/>
              <a:t>Read the TexPoint manual before you delete this box.: </a:t>
            </a:r>
            <a:r>
              <a:rPr lang="en-US">
                <a:latin typeface="CMMI10"/>
              </a:rPr>
              <a:t>A</a:t>
            </a:r>
            <a:r>
              <a:rPr lang="en-US">
                <a:latin typeface="CMR10"/>
              </a:rPr>
              <a:t>A</a:t>
            </a:r>
            <a:r>
              <a:rPr lang="en-US">
                <a:latin typeface="CMMI7"/>
              </a:rPr>
              <a:t>A</a:t>
            </a:r>
            <a:r>
              <a:rPr lang="en-US">
                <a:latin typeface="CMR7"/>
              </a:rPr>
              <a:t>A</a:t>
            </a:r>
            <a:r>
              <a:rPr lang="en-US">
                <a:latin typeface="CMSY10ORIG"/>
              </a:rPr>
              <a:t>A</a:t>
            </a:r>
            <a:r>
              <a:rPr lang="en-US">
                <a:latin typeface="CMR5"/>
              </a:rPr>
              <a:t>A</a:t>
            </a:r>
            <a:r>
              <a:rPr lang="en-US">
                <a:latin typeface="CMSY7"/>
              </a:rPr>
              <a:t>A</a:t>
            </a:r>
            <a:r>
              <a:rPr lang="en-US">
                <a:latin typeface="CMMI5"/>
              </a:rPr>
              <a:t>A</a:t>
            </a:r>
            <a:r>
              <a:rPr lang="en-US">
                <a:latin typeface="CMSY5"/>
              </a:rPr>
              <a:t>A</a:t>
            </a:r>
            <a:r>
              <a:rPr lang="en-US">
                <a:latin typeface="CMEX10"/>
              </a:rPr>
              <a:t>A</a:t>
            </a:r>
            <a:endParaRPr lang="en-US"/>
          </a:p>
        </p:txBody>
      </p:sp>
    </p:spTree>
    <p:extLst>
      <p:ext uri="{BB962C8B-B14F-4D97-AF65-F5344CB8AC3E}">
        <p14:creationId xmlns:p14="http://schemas.microsoft.com/office/powerpoint/2010/main" val="2066612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rot="-54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pic>
        <p:nvPicPr>
          <p:cNvPr id="1638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2825" y="152400"/>
            <a:ext cx="5108575" cy="613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7"/>
          <p:cNvSpPr>
            <a:spLocks noGrp="1"/>
          </p:cNvSpPr>
          <p:nvPr>
            <p:ph type="sldNum" sz="quarter" idx="12"/>
          </p:nvPr>
        </p:nvSpPr>
        <p:spPr/>
        <p:txBody>
          <a:bodyPr/>
          <a:lstStyle/>
          <a:p>
            <a:pPr>
              <a:defRPr/>
            </a:pPr>
            <a:fld id="{424EDB40-B444-4893-B576-C17FDD4DDFAF}" type="slidenum">
              <a:rPr lang="en-US"/>
              <a:pPr>
                <a:defRPr/>
              </a:pPr>
              <a:t>10</a:t>
            </a:fld>
            <a:endParaRPr lang="en-US"/>
          </a:p>
        </p:txBody>
      </p:sp>
    </p:spTree>
    <p:extLst>
      <p:ext uri="{BB962C8B-B14F-4D97-AF65-F5344CB8AC3E}">
        <p14:creationId xmlns:p14="http://schemas.microsoft.com/office/powerpoint/2010/main" val="3377772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rot="-54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pic>
        <p:nvPicPr>
          <p:cNvPr id="1638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2825" y="152400"/>
            <a:ext cx="5108575" cy="613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7"/>
          <p:cNvSpPr>
            <a:spLocks noGrp="1"/>
          </p:cNvSpPr>
          <p:nvPr>
            <p:ph type="sldNum" sz="quarter" idx="12"/>
          </p:nvPr>
        </p:nvSpPr>
        <p:spPr/>
        <p:txBody>
          <a:bodyPr/>
          <a:lstStyle/>
          <a:p>
            <a:pPr>
              <a:defRPr/>
            </a:pPr>
            <a:fld id="{424EDB40-B444-4893-B576-C17FDD4DDFAF}" type="slidenum">
              <a:rPr lang="en-US"/>
              <a:pPr>
                <a:defRPr/>
              </a:pPr>
              <a:t>11</a:t>
            </a:fld>
            <a:endParaRPr lang="en-US"/>
          </a:p>
        </p:txBody>
      </p:sp>
      <p:cxnSp>
        <p:nvCxnSpPr>
          <p:cNvPr id="10" name="Straight Arrow Connector 9"/>
          <p:cNvCxnSpPr/>
          <p:nvPr/>
        </p:nvCxnSpPr>
        <p:spPr>
          <a:xfrm flipH="1">
            <a:off x="5475988" y="764704"/>
            <a:ext cx="680720" cy="40900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84168" y="548680"/>
            <a:ext cx="1370888" cy="369332"/>
          </a:xfrm>
          <a:prstGeom prst="rect">
            <a:avLst/>
          </a:prstGeom>
          <a:noFill/>
        </p:spPr>
        <p:txBody>
          <a:bodyPr wrap="none" rtlCol="0">
            <a:spAutoFit/>
          </a:bodyPr>
          <a:lstStyle/>
          <a:p>
            <a:r>
              <a:rPr lang="en-US" dirty="0">
                <a:solidFill>
                  <a:srgbClr val="FF0000"/>
                </a:solidFill>
              </a:rPr>
              <a:t>1/√2 = 0.707</a:t>
            </a:r>
          </a:p>
        </p:txBody>
      </p:sp>
      <p:sp>
        <p:nvSpPr>
          <p:cNvPr id="17" name="TextBox 16"/>
          <p:cNvSpPr txBox="1"/>
          <p:nvPr/>
        </p:nvSpPr>
        <p:spPr>
          <a:xfrm>
            <a:off x="6236568" y="4462412"/>
            <a:ext cx="1777859" cy="369332"/>
          </a:xfrm>
          <a:prstGeom prst="rect">
            <a:avLst/>
          </a:prstGeom>
          <a:noFill/>
        </p:spPr>
        <p:txBody>
          <a:bodyPr wrap="none" rtlCol="0">
            <a:spAutoFit/>
          </a:bodyPr>
          <a:lstStyle/>
          <a:p>
            <a:r>
              <a:rPr lang="en-US" dirty="0">
                <a:solidFill>
                  <a:srgbClr val="FF0000"/>
                </a:solidFill>
              </a:rPr>
              <a:t>-</a:t>
            </a:r>
            <a:r>
              <a:rPr lang="en-US" dirty="0" err="1">
                <a:solidFill>
                  <a:srgbClr val="FF0000"/>
                </a:solidFill>
              </a:rPr>
              <a:t>arctg</a:t>
            </a:r>
            <a:r>
              <a:rPr lang="en-US" dirty="0">
                <a:solidFill>
                  <a:srgbClr val="FF0000"/>
                </a:solidFill>
              </a:rPr>
              <a:t>(10)=-84.3◦</a:t>
            </a:r>
          </a:p>
        </p:txBody>
      </p:sp>
      <p:sp>
        <p:nvSpPr>
          <p:cNvPr id="18" name="TextBox 17"/>
          <p:cNvSpPr txBox="1"/>
          <p:nvPr/>
        </p:nvSpPr>
        <p:spPr>
          <a:xfrm>
            <a:off x="5537439" y="3769181"/>
            <a:ext cx="1486112" cy="369332"/>
          </a:xfrm>
          <a:prstGeom prst="rect">
            <a:avLst/>
          </a:prstGeom>
          <a:noFill/>
        </p:spPr>
        <p:txBody>
          <a:bodyPr wrap="none" rtlCol="0">
            <a:spAutoFit/>
          </a:bodyPr>
          <a:lstStyle/>
          <a:p>
            <a:r>
              <a:rPr lang="en-US" dirty="0">
                <a:solidFill>
                  <a:srgbClr val="FF0000"/>
                </a:solidFill>
              </a:rPr>
              <a:t>-</a:t>
            </a:r>
            <a:r>
              <a:rPr lang="en-US" dirty="0" err="1">
                <a:solidFill>
                  <a:srgbClr val="FF0000"/>
                </a:solidFill>
              </a:rPr>
              <a:t>arctg</a:t>
            </a:r>
            <a:r>
              <a:rPr lang="en-US" dirty="0">
                <a:solidFill>
                  <a:srgbClr val="FF0000"/>
                </a:solidFill>
              </a:rPr>
              <a:t>(1)=-45◦</a:t>
            </a:r>
          </a:p>
        </p:txBody>
      </p:sp>
      <p:sp>
        <p:nvSpPr>
          <p:cNvPr id="19" name="TextBox 18"/>
          <p:cNvSpPr txBox="1"/>
          <p:nvPr/>
        </p:nvSpPr>
        <p:spPr>
          <a:xfrm>
            <a:off x="4834018" y="3254703"/>
            <a:ext cx="1718547" cy="369332"/>
          </a:xfrm>
          <a:prstGeom prst="rect">
            <a:avLst/>
          </a:prstGeom>
          <a:noFill/>
        </p:spPr>
        <p:txBody>
          <a:bodyPr wrap="none" rtlCol="0">
            <a:spAutoFit/>
          </a:bodyPr>
          <a:lstStyle/>
          <a:p>
            <a:r>
              <a:rPr lang="en-US" dirty="0">
                <a:solidFill>
                  <a:srgbClr val="FF0000"/>
                </a:solidFill>
              </a:rPr>
              <a:t>-</a:t>
            </a:r>
            <a:r>
              <a:rPr lang="en-US" dirty="0" err="1">
                <a:solidFill>
                  <a:srgbClr val="FF0000"/>
                </a:solidFill>
              </a:rPr>
              <a:t>arctg</a:t>
            </a:r>
            <a:r>
              <a:rPr lang="en-US" dirty="0">
                <a:solidFill>
                  <a:srgbClr val="FF0000"/>
                </a:solidFill>
              </a:rPr>
              <a:t>(0.1)=-5.7◦</a:t>
            </a:r>
          </a:p>
        </p:txBody>
      </p:sp>
      <p:cxnSp>
        <p:nvCxnSpPr>
          <p:cNvPr id="20" name="Straight Arrow Connector 19"/>
          <p:cNvCxnSpPr/>
          <p:nvPr/>
        </p:nvCxnSpPr>
        <p:spPr>
          <a:xfrm flipH="1">
            <a:off x="4756794" y="3521784"/>
            <a:ext cx="340360" cy="20450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5436096" y="4118655"/>
            <a:ext cx="340360" cy="20450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6110315" y="4647078"/>
            <a:ext cx="340360" cy="20450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a:stretch>
            <a:fillRect/>
          </a:stretch>
        </p:blipFill>
        <p:spPr>
          <a:xfrm>
            <a:off x="530483" y="902235"/>
            <a:ext cx="3094277" cy="650698"/>
          </a:xfrm>
          <a:prstGeom prst="rect">
            <a:avLst/>
          </a:prstGeom>
        </p:spPr>
      </p:pic>
      <p:pic>
        <p:nvPicPr>
          <p:cNvPr id="3" name="Picture 2"/>
          <p:cNvPicPr>
            <a:picLocks noChangeAspect="1"/>
          </p:cNvPicPr>
          <p:nvPr/>
        </p:nvPicPr>
        <p:blipFill>
          <a:blip r:embed="rId5"/>
          <a:stretch>
            <a:fillRect/>
          </a:stretch>
        </p:blipFill>
        <p:spPr>
          <a:xfrm>
            <a:off x="179512" y="3790758"/>
            <a:ext cx="3323588" cy="424718"/>
          </a:xfrm>
          <a:prstGeom prst="rect">
            <a:avLst/>
          </a:prstGeom>
        </p:spPr>
      </p:pic>
      <p:pic>
        <p:nvPicPr>
          <p:cNvPr id="4" name="Picture 3"/>
          <p:cNvPicPr>
            <a:picLocks noChangeAspect="1"/>
          </p:cNvPicPr>
          <p:nvPr/>
        </p:nvPicPr>
        <p:blipFill>
          <a:blip r:embed="rId6"/>
          <a:stretch>
            <a:fillRect/>
          </a:stretch>
        </p:blipFill>
        <p:spPr>
          <a:xfrm>
            <a:off x="6552516" y="5764851"/>
            <a:ext cx="1968583" cy="729430"/>
          </a:xfrm>
          <a:prstGeom prst="rect">
            <a:avLst/>
          </a:prstGeom>
        </p:spPr>
      </p:pic>
      <p:cxnSp>
        <p:nvCxnSpPr>
          <p:cNvPr id="6" name="Straight Connector 5"/>
          <p:cNvCxnSpPr/>
          <p:nvPr/>
        </p:nvCxnSpPr>
        <p:spPr>
          <a:xfrm>
            <a:off x="4756794" y="3624035"/>
            <a:ext cx="1399914" cy="131713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9552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A66A02D-8604-4196-AF00-509714CC0656}"/>
              </a:ext>
            </a:extLst>
          </p:cNvPr>
          <p:cNvPicPr>
            <a:picLocks noChangeAspect="1"/>
          </p:cNvPicPr>
          <p:nvPr/>
        </p:nvPicPr>
        <p:blipFill>
          <a:blip r:embed="rId2"/>
          <a:stretch>
            <a:fillRect/>
          </a:stretch>
        </p:blipFill>
        <p:spPr>
          <a:xfrm>
            <a:off x="1963644" y="620688"/>
            <a:ext cx="5834526" cy="4179341"/>
          </a:xfrm>
          <a:prstGeom prst="rect">
            <a:avLst/>
          </a:prstGeom>
        </p:spPr>
      </p:pic>
      <p:pic>
        <p:nvPicPr>
          <p:cNvPr id="3" name="Picture 2">
            <a:extLst>
              <a:ext uri="{FF2B5EF4-FFF2-40B4-BE49-F238E27FC236}">
                <a16:creationId xmlns:a16="http://schemas.microsoft.com/office/drawing/2014/main" id="{3175E0C3-F757-4157-B3D1-896695FEBA30}"/>
              </a:ext>
            </a:extLst>
          </p:cNvPr>
          <p:cNvPicPr>
            <a:picLocks noChangeAspect="1"/>
          </p:cNvPicPr>
          <p:nvPr/>
        </p:nvPicPr>
        <p:blipFill>
          <a:blip r:embed="rId3"/>
          <a:stretch>
            <a:fillRect/>
          </a:stretch>
        </p:blipFill>
        <p:spPr>
          <a:xfrm>
            <a:off x="2614612" y="4218352"/>
            <a:ext cx="4549676" cy="1051628"/>
          </a:xfrm>
          <a:prstGeom prst="rect">
            <a:avLst/>
          </a:prstGeom>
        </p:spPr>
      </p:pic>
      <p:sp>
        <p:nvSpPr>
          <p:cNvPr id="4" name="TextBox 3">
            <a:extLst>
              <a:ext uri="{FF2B5EF4-FFF2-40B4-BE49-F238E27FC236}">
                <a16:creationId xmlns:a16="http://schemas.microsoft.com/office/drawing/2014/main" id="{6C90386F-44A7-46F5-AE89-AE49D1B58999}"/>
              </a:ext>
            </a:extLst>
          </p:cNvPr>
          <p:cNvSpPr txBox="1"/>
          <p:nvPr/>
        </p:nvSpPr>
        <p:spPr>
          <a:xfrm>
            <a:off x="5076056" y="2050188"/>
            <a:ext cx="3159839" cy="369332"/>
          </a:xfrm>
          <a:prstGeom prst="rect">
            <a:avLst/>
          </a:prstGeom>
          <a:noFill/>
        </p:spPr>
        <p:txBody>
          <a:bodyPr wrap="none" rtlCol="0">
            <a:spAutoFit/>
          </a:bodyPr>
          <a:lstStyle/>
          <a:p>
            <a:r>
              <a:rPr lang="nb-NO" dirty="0" err="1">
                <a:solidFill>
                  <a:srgbClr val="FF0000"/>
                </a:solidFill>
              </a:rPr>
              <a:t>Misprint</a:t>
            </a:r>
            <a:r>
              <a:rPr lang="nb-NO" dirty="0">
                <a:solidFill>
                  <a:srgbClr val="FF0000"/>
                </a:solidFill>
              </a:rPr>
              <a:t>: </a:t>
            </a:r>
            <a:r>
              <a:rPr lang="nb-NO" dirty="0" err="1">
                <a:solidFill>
                  <a:srgbClr val="FF0000"/>
                </a:solidFill>
              </a:rPr>
              <a:t>Should</a:t>
            </a:r>
            <a:r>
              <a:rPr lang="nb-NO" dirty="0">
                <a:solidFill>
                  <a:srgbClr val="FF0000"/>
                </a:solidFill>
              </a:rPr>
              <a:t> start from 1.0</a:t>
            </a:r>
          </a:p>
        </p:txBody>
      </p:sp>
      <p:cxnSp>
        <p:nvCxnSpPr>
          <p:cNvPr id="6" name="Straight Arrow Connector 5">
            <a:extLst>
              <a:ext uri="{FF2B5EF4-FFF2-40B4-BE49-F238E27FC236}">
                <a16:creationId xmlns:a16="http://schemas.microsoft.com/office/drawing/2014/main" id="{BF615312-939C-4313-BAF2-1CCEF8F96491}"/>
              </a:ext>
            </a:extLst>
          </p:cNvPr>
          <p:cNvCxnSpPr/>
          <p:nvPr/>
        </p:nvCxnSpPr>
        <p:spPr>
          <a:xfrm>
            <a:off x="5796136" y="2348880"/>
            <a:ext cx="0" cy="2907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2FCE9D7-0F01-4545-8853-2B425B2DAC05}"/>
              </a:ext>
            </a:extLst>
          </p:cNvPr>
          <p:cNvCxnSpPr>
            <a:cxnSpLocks/>
          </p:cNvCxnSpPr>
          <p:nvPr/>
        </p:nvCxnSpPr>
        <p:spPr>
          <a:xfrm>
            <a:off x="5868144" y="2370697"/>
            <a:ext cx="288032" cy="3018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E10ED3A-712E-4AD6-9B3C-05E5F063B1B5}"/>
              </a:ext>
            </a:extLst>
          </p:cNvPr>
          <p:cNvSpPr txBox="1"/>
          <p:nvPr/>
        </p:nvSpPr>
        <p:spPr>
          <a:xfrm>
            <a:off x="2771800" y="5157192"/>
            <a:ext cx="4142865" cy="338554"/>
          </a:xfrm>
          <a:prstGeom prst="rect">
            <a:avLst/>
          </a:prstGeom>
          <a:noFill/>
        </p:spPr>
        <p:txBody>
          <a:bodyPr wrap="none" rtlCol="0">
            <a:spAutoFit/>
          </a:bodyPr>
          <a:lstStyle/>
          <a:p>
            <a:r>
              <a:rPr lang="nb-NO" sz="1600" dirty="0">
                <a:solidFill>
                  <a:srgbClr val="FF0000"/>
                </a:solidFill>
              </a:rPr>
              <a:t>Note: Nyquist plot is not </a:t>
            </a:r>
            <a:r>
              <a:rPr lang="nb-NO" sz="1600" dirty="0" err="1">
                <a:solidFill>
                  <a:srgbClr val="FF0000"/>
                </a:solidFill>
              </a:rPr>
              <a:t>included</a:t>
            </a:r>
            <a:r>
              <a:rPr lang="nb-NO" sz="1600" dirty="0">
                <a:solidFill>
                  <a:srgbClr val="FF0000"/>
                </a:solidFill>
              </a:rPr>
              <a:t> in last </a:t>
            </a:r>
            <a:r>
              <a:rPr lang="nb-NO" sz="1600" dirty="0" err="1">
                <a:solidFill>
                  <a:srgbClr val="FF0000"/>
                </a:solidFill>
              </a:rPr>
              <a:t>edition</a:t>
            </a:r>
            <a:endParaRPr lang="nb-NO" sz="1600" dirty="0">
              <a:solidFill>
                <a:srgbClr val="FF0000"/>
              </a:solidFill>
            </a:endParaRPr>
          </a:p>
        </p:txBody>
      </p:sp>
    </p:spTree>
    <p:extLst>
      <p:ext uri="{BB962C8B-B14F-4D97-AF65-F5344CB8AC3E}">
        <p14:creationId xmlns:p14="http://schemas.microsoft.com/office/powerpoint/2010/main" val="280017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BD16C-44A4-4261-884D-BF4F5935AF0F}"/>
              </a:ext>
            </a:extLst>
          </p:cNvPr>
          <p:cNvSpPr>
            <a:spLocks noGrp="1"/>
          </p:cNvSpPr>
          <p:nvPr>
            <p:ph type="title"/>
          </p:nvPr>
        </p:nvSpPr>
        <p:spPr>
          <a:xfrm>
            <a:off x="-236897" y="-21734"/>
            <a:ext cx="9505056" cy="1143000"/>
          </a:xfrm>
        </p:spPr>
        <p:txBody>
          <a:bodyPr>
            <a:noAutofit/>
          </a:bodyPr>
          <a:lstStyle/>
          <a:p>
            <a:pPr>
              <a:defRPr/>
            </a:pPr>
            <a:r>
              <a:rPr lang="nb-NO" sz="2400" dirty="0" err="1"/>
              <a:t>Example</a:t>
            </a:r>
            <a:r>
              <a:rPr lang="nb-NO" sz="2400" dirty="0"/>
              <a:t>: </a:t>
            </a:r>
            <a:r>
              <a:rPr lang="nb-NO" sz="2400" dirty="0" err="1"/>
              <a:t>Ground</a:t>
            </a:r>
            <a:r>
              <a:rPr lang="nb-NO" sz="2400" dirty="0"/>
              <a:t> </a:t>
            </a:r>
            <a:r>
              <a:rPr lang="nb-NO" sz="2400" dirty="0" err="1"/>
              <a:t>temperature</a:t>
            </a:r>
            <a:r>
              <a:rPr lang="nb-NO" sz="2400" dirty="0"/>
              <a:t> </a:t>
            </a:r>
            <a:r>
              <a:rPr lang="nb-NO" sz="2400" dirty="0" err="1"/>
              <a:t>phase</a:t>
            </a:r>
            <a:r>
              <a:rPr lang="nb-NO" sz="2400" dirty="0"/>
              <a:t> </a:t>
            </a:r>
            <a:r>
              <a:rPr lang="nb-NO" sz="2400" dirty="0" err="1"/>
              <a:t>shift</a:t>
            </a:r>
            <a:r>
              <a:rPr lang="nb-NO" sz="2400" dirty="0"/>
              <a:t>. </a:t>
            </a:r>
            <a:r>
              <a:rPr lang="nb-NO" sz="2400" dirty="0" err="1"/>
              <a:t>X</a:t>
            </a:r>
            <a:r>
              <a:rPr lang="nb-NO" sz="2400" dirty="0"/>
              <a:t>=5ft</a:t>
            </a:r>
            <a:br>
              <a:rPr lang="nb-NO" sz="2400" dirty="0"/>
            </a:br>
            <a:r>
              <a:rPr lang="nb-NO" sz="2400" dirty="0" err="1"/>
              <a:t>What</a:t>
            </a:r>
            <a:r>
              <a:rPr lang="nb-NO" sz="2400" dirty="0"/>
              <a:t> is </a:t>
            </a:r>
            <a:r>
              <a:rPr lang="en-US" sz="2400" dirty="0">
                <a:sym typeface="Symbol" pitchFamily="18" charset="2"/>
              </a:rPr>
              <a:t>τ</a:t>
            </a:r>
            <a:r>
              <a:rPr lang="nb-NO" sz="2400" dirty="0"/>
              <a:t> </a:t>
            </a:r>
            <a:r>
              <a:rPr lang="nb-NO" sz="2400" dirty="0" err="1"/>
              <a:t>if</a:t>
            </a:r>
            <a:r>
              <a:rPr lang="nb-NO" sz="2400" dirty="0"/>
              <a:t> </a:t>
            </a:r>
            <a:r>
              <a:rPr lang="nb-NO" sz="2400" dirty="0" err="1"/>
              <a:t>assume</a:t>
            </a:r>
            <a:r>
              <a:rPr lang="nb-NO" sz="2400" dirty="0"/>
              <a:t> a first-order </a:t>
            </a:r>
            <a:r>
              <a:rPr lang="nb-NO" sz="2400" dirty="0" err="1"/>
              <a:t>response</a:t>
            </a:r>
            <a:r>
              <a:rPr lang="nb-NO" sz="2400" dirty="0"/>
              <a:t> from u to y? </a:t>
            </a:r>
            <a:r>
              <a:rPr lang="en-US" sz="2400" dirty="0">
                <a:sym typeface="Symbol" pitchFamily="18" charset="2"/>
              </a:rPr>
              <a:t>g(s) = k/(τs+1)</a:t>
            </a:r>
            <a:r>
              <a:rPr lang="nb-NO" sz="2800" dirty="0"/>
              <a:t> </a:t>
            </a:r>
          </a:p>
        </p:txBody>
      </p:sp>
      <p:sp>
        <p:nvSpPr>
          <p:cNvPr id="4" name="Content Placeholder 3">
            <a:extLst>
              <a:ext uri="{FF2B5EF4-FFF2-40B4-BE49-F238E27FC236}">
                <a16:creationId xmlns:a16="http://schemas.microsoft.com/office/drawing/2014/main" id="{2A801BF0-BB3B-463D-A329-0E940477F69D}"/>
              </a:ext>
            </a:extLst>
          </p:cNvPr>
          <p:cNvSpPr>
            <a:spLocks noGrp="1"/>
          </p:cNvSpPr>
          <p:nvPr>
            <p:ph idx="1"/>
          </p:nvPr>
        </p:nvSpPr>
        <p:spPr>
          <a:xfrm>
            <a:off x="457200" y="2768331"/>
            <a:ext cx="8480199" cy="4462760"/>
          </a:xfrm>
          <a:prstGeom prst="rect">
            <a:avLst/>
          </a:prstGeom>
        </p:spPr>
        <p:txBody>
          <a:bodyPr wrap="square">
            <a:spAutoFit/>
          </a:bodyPr>
          <a:lstStyle/>
          <a:p>
            <a:pPr marL="0" indent="0">
              <a:buNone/>
              <a:defRPr/>
            </a:pPr>
            <a:r>
              <a:rPr lang="en-US" sz="2000" dirty="0">
                <a:sym typeface="Symbol" pitchFamily="18" charset="2"/>
              </a:rPr>
              <a:t>Data: u</a:t>
            </a:r>
            <a:r>
              <a:rPr lang="en-US" sz="2000" baseline="-25000" dirty="0">
                <a:sym typeface="Symbol" pitchFamily="18" charset="2"/>
              </a:rPr>
              <a:t>0 </a:t>
            </a:r>
            <a:r>
              <a:rPr lang="en-US" sz="2000" dirty="0">
                <a:sym typeface="Symbol" pitchFamily="18" charset="2"/>
              </a:rPr>
              <a:t>= A= 22,</a:t>
            </a:r>
            <a:r>
              <a:rPr lang="en-US" sz="2000" baseline="-25000" dirty="0">
                <a:sym typeface="Symbol" pitchFamily="18" charset="2"/>
              </a:rPr>
              <a:t> </a:t>
            </a:r>
            <a:r>
              <a:rPr lang="en-US" sz="2000" dirty="0">
                <a:sym typeface="Symbol" pitchFamily="18" charset="2"/>
              </a:rPr>
              <a:t> y</a:t>
            </a:r>
            <a:r>
              <a:rPr lang="en-US" sz="2000" baseline="-25000" dirty="0">
                <a:sym typeface="Symbol" pitchFamily="18" charset="2"/>
              </a:rPr>
              <a:t>0</a:t>
            </a:r>
            <a:r>
              <a:rPr lang="en-US" sz="2000" dirty="0">
                <a:sym typeface="Symbol" pitchFamily="18" charset="2"/>
              </a:rPr>
              <a:t> = 12, =0.017 rad/d, </a:t>
            </a:r>
            <a:r>
              <a:rPr lang="el-GR" sz="2000" dirty="0">
                <a:sym typeface="Symbol" pitchFamily="18" charset="2"/>
              </a:rPr>
              <a:t>ϕ</a:t>
            </a:r>
            <a:r>
              <a:rPr lang="nb-NO" sz="2000" dirty="0">
                <a:sym typeface="Symbol" pitchFamily="18" charset="2"/>
              </a:rPr>
              <a:t> = </a:t>
            </a:r>
            <a:r>
              <a:rPr lang="en-US" sz="2000" dirty="0">
                <a:sym typeface="Symbol" pitchFamily="18" charset="2"/>
              </a:rPr>
              <a:t>– 35</a:t>
            </a:r>
            <a:r>
              <a:rPr lang="en-US" sz="2000" baseline="30000" dirty="0">
                <a:sym typeface="Symbol" pitchFamily="18" charset="2"/>
              </a:rPr>
              <a:t>o</a:t>
            </a:r>
            <a:r>
              <a:rPr lang="en-US" sz="2000" dirty="0">
                <a:sym typeface="Symbol" pitchFamily="18" charset="2"/>
              </a:rPr>
              <a:t> </a:t>
            </a:r>
            <a:endParaRPr lang="en-US" sz="2000" baseline="30000" dirty="0">
              <a:sym typeface="Symbol" pitchFamily="18" charset="2"/>
            </a:endParaRPr>
          </a:p>
          <a:p>
            <a:pPr marL="0" indent="0">
              <a:buNone/>
              <a:defRPr/>
            </a:pPr>
            <a:r>
              <a:rPr lang="en-US" sz="2000" dirty="0">
                <a:sym typeface="Symbol" pitchFamily="18" charset="2"/>
              </a:rPr>
              <a:t>Solution:</a:t>
            </a:r>
          </a:p>
          <a:p>
            <a:pPr>
              <a:defRPr/>
            </a:pPr>
            <a:r>
              <a:rPr lang="en-US" sz="2000" dirty="0">
                <a:sym typeface="Symbol" pitchFamily="18" charset="2"/>
              </a:rPr>
              <a:t>We know from physics that the gain k=1. So g(s) = 1/(τs+1)</a:t>
            </a:r>
          </a:p>
          <a:p>
            <a:pPr marL="457200" indent="-457200">
              <a:buAutoNum type="arabicPeriod"/>
              <a:defRPr/>
            </a:pPr>
            <a:r>
              <a:rPr lang="en-US" sz="2000" dirty="0"/>
              <a:t>From amplitude data: AR = y</a:t>
            </a:r>
            <a:r>
              <a:rPr lang="en-US" sz="2000" baseline="-25000" dirty="0"/>
              <a:t>0</a:t>
            </a:r>
            <a:r>
              <a:rPr lang="en-US" sz="2000" dirty="0"/>
              <a:t>/u</a:t>
            </a:r>
            <a:r>
              <a:rPr lang="en-US" sz="2000" baseline="-25000" dirty="0"/>
              <a:t>0</a:t>
            </a:r>
            <a:r>
              <a:rPr lang="en-US" sz="2000" dirty="0"/>
              <a:t> = 0.545.  </a:t>
            </a:r>
          </a:p>
          <a:p>
            <a:pPr marL="400050" lvl="1" indent="0">
              <a:buNone/>
              <a:defRPr/>
            </a:pPr>
            <a:r>
              <a:rPr lang="en-US" sz="2000" dirty="0"/>
              <a:t>	Get:  </a:t>
            </a:r>
          </a:p>
          <a:p>
            <a:pPr marL="400050" lvl="1" indent="0">
              <a:buNone/>
              <a:defRPr/>
            </a:pPr>
            <a:endParaRPr lang="en-US" sz="2000" dirty="0"/>
          </a:p>
          <a:p>
            <a:pPr marL="457200" indent="-457200">
              <a:buFont typeface="+mj-lt"/>
              <a:buAutoNum type="arabicPeriod"/>
              <a:defRPr/>
            </a:pPr>
            <a:r>
              <a:rPr lang="en-US" sz="2000" dirty="0"/>
              <a:t>From phase shift data. </a:t>
            </a:r>
            <a:r>
              <a:rPr lang="el-GR" sz="2000" dirty="0">
                <a:sym typeface="Symbol" pitchFamily="18" charset="2"/>
              </a:rPr>
              <a:t>ϕ</a:t>
            </a:r>
            <a:r>
              <a:rPr lang="nb-NO" sz="2000" dirty="0">
                <a:sym typeface="Symbol" pitchFamily="18" charset="2"/>
              </a:rPr>
              <a:t> </a:t>
            </a:r>
            <a:r>
              <a:rPr lang="en-US" sz="2000" dirty="0">
                <a:sym typeface="Symbol" pitchFamily="18" charset="2"/>
              </a:rPr>
              <a:t>= – 35</a:t>
            </a:r>
            <a:r>
              <a:rPr lang="en-US" sz="2000" baseline="30000" dirty="0">
                <a:sym typeface="Symbol" pitchFamily="18" charset="2"/>
              </a:rPr>
              <a:t>o</a:t>
            </a:r>
            <a:r>
              <a:rPr lang="en-US" sz="2000" dirty="0">
                <a:sym typeface="Symbol" pitchFamily="18" charset="2"/>
              </a:rPr>
              <a:t> </a:t>
            </a:r>
          </a:p>
          <a:p>
            <a:pPr marL="400050" lvl="1" indent="0">
              <a:buNone/>
              <a:defRPr/>
            </a:pPr>
            <a:r>
              <a:rPr lang="en-US" sz="2000" dirty="0">
                <a:sym typeface="Symbol" pitchFamily="18" charset="2"/>
              </a:rPr>
              <a:t>	Get:</a:t>
            </a:r>
            <a:endParaRPr lang="en-US" sz="2000" dirty="0">
              <a:solidFill>
                <a:srgbClr val="FF0000"/>
              </a:solidFill>
              <a:sym typeface="Symbol" pitchFamily="18" charset="2"/>
            </a:endParaRPr>
          </a:p>
          <a:p>
            <a:pPr marL="0" indent="0">
              <a:buNone/>
              <a:defRPr/>
            </a:pPr>
            <a:r>
              <a:rPr lang="en-US" sz="2000" dirty="0">
                <a:solidFill>
                  <a:srgbClr val="FF0000"/>
                </a:solidFill>
                <a:sym typeface="Symbol" pitchFamily="18" charset="2"/>
              </a:rPr>
              <a:t>Conclusion: This system is more complex than first order (no big surprise!)</a:t>
            </a:r>
          </a:p>
          <a:p>
            <a:pPr marL="0" indent="0">
              <a:buNone/>
              <a:defRPr/>
            </a:pPr>
            <a:r>
              <a:rPr lang="en-US" sz="1200" dirty="0">
                <a:solidFill>
                  <a:srgbClr val="FF0000"/>
                </a:solidFill>
                <a:sym typeface="Symbol" pitchFamily="18" charset="2"/>
              </a:rPr>
              <a:t>It’s described by partial differential equations and can be approximated by a high-order system with many poles and zeros.</a:t>
            </a:r>
          </a:p>
          <a:p>
            <a:pPr marL="0" indent="0">
              <a:buNone/>
              <a:defRPr/>
            </a:pPr>
            <a:r>
              <a:rPr lang="en-US" sz="1200" dirty="0">
                <a:solidFill>
                  <a:srgbClr val="FF0000"/>
                </a:solidFill>
                <a:sym typeface="Symbol" pitchFamily="18" charset="2"/>
              </a:rPr>
              <a:t>For example, g(s) = (</a:t>
            </a:r>
            <a:r>
              <a:rPr lang="el-GR" sz="1200" dirty="0">
                <a:solidFill>
                  <a:srgbClr val="FF0000"/>
                </a:solidFill>
                <a:sym typeface="Symbol" pitchFamily="18" charset="2"/>
              </a:rPr>
              <a:t>τ</a:t>
            </a:r>
            <a:r>
              <a:rPr lang="nb-NO" sz="1200" baseline="-25000" dirty="0">
                <a:solidFill>
                  <a:srgbClr val="FF0000"/>
                </a:solidFill>
                <a:sym typeface="Symbol" pitchFamily="18" charset="2"/>
              </a:rPr>
              <a:t>2</a:t>
            </a:r>
            <a:r>
              <a:rPr lang="nb-NO" sz="1200" dirty="0">
                <a:solidFill>
                  <a:srgbClr val="FF0000"/>
                </a:solidFill>
                <a:sym typeface="Symbol" pitchFamily="18" charset="2"/>
              </a:rPr>
              <a:t>s+1) / (</a:t>
            </a:r>
            <a:r>
              <a:rPr lang="el-GR" sz="1200" dirty="0">
                <a:solidFill>
                  <a:srgbClr val="FF0000"/>
                </a:solidFill>
                <a:sym typeface="Symbol" pitchFamily="18" charset="2"/>
              </a:rPr>
              <a:t>τ</a:t>
            </a:r>
            <a:r>
              <a:rPr lang="nb-NO" sz="1200" baseline="-25000" dirty="0">
                <a:solidFill>
                  <a:srgbClr val="FF0000"/>
                </a:solidFill>
                <a:sym typeface="Symbol" pitchFamily="18" charset="2"/>
              </a:rPr>
              <a:t>1</a:t>
            </a:r>
            <a:r>
              <a:rPr lang="nb-NO" sz="1200" dirty="0">
                <a:solidFill>
                  <a:srgbClr val="FF0000"/>
                </a:solidFill>
                <a:sym typeface="Symbol" pitchFamily="18" charset="2"/>
              </a:rPr>
              <a:t>s+1) (</a:t>
            </a:r>
            <a:r>
              <a:rPr lang="el-GR" sz="1200" dirty="0">
                <a:solidFill>
                  <a:srgbClr val="FF0000"/>
                </a:solidFill>
                <a:sym typeface="Symbol" pitchFamily="18" charset="2"/>
              </a:rPr>
              <a:t>τ</a:t>
            </a:r>
            <a:r>
              <a:rPr lang="nb-NO" sz="1200" baseline="-25000" dirty="0">
                <a:solidFill>
                  <a:srgbClr val="FF0000"/>
                </a:solidFill>
                <a:sym typeface="Symbol" pitchFamily="18" charset="2"/>
              </a:rPr>
              <a:t>3</a:t>
            </a:r>
            <a:r>
              <a:rPr lang="nb-NO" sz="1200" dirty="0">
                <a:solidFill>
                  <a:srgbClr val="FF0000"/>
                </a:solidFill>
                <a:sym typeface="Symbol" pitchFamily="18" charset="2"/>
              </a:rPr>
              <a:t>s+1)  </a:t>
            </a:r>
            <a:r>
              <a:rPr lang="nb-NO" sz="1200" dirty="0" err="1">
                <a:solidFill>
                  <a:srgbClr val="FF0000"/>
                </a:solidFill>
                <a:sym typeface="Symbol" pitchFamily="18" charset="2"/>
              </a:rPr>
              <a:t>where</a:t>
            </a:r>
            <a:r>
              <a:rPr lang="nb-NO" sz="1200" dirty="0">
                <a:solidFill>
                  <a:srgbClr val="FF0000"/>
                </a:solidFill>
                <a:sym typeface="Symbol" pitchFamily="18" charset="2"/>
              </a:rPr>
              <a:t> </a:t>
            </a:r>
            <a:r>
              <a:rPr lang="el-GR" sz="1200" dirty="0">
                <a:solidFill>
                  <a:srgbClr val="FF0000"/>
                </a:solidFill>
                <a:sym typeface="Symbol" pitchFamily="18" charset="2"/>
              </a:rPr>
              <a:t>τ</a:t>
            </a:r>
            <a:r>
              <a:rPr lang="nb-NO" sz="1200" baseline="-25000" dirty="0">
                <a:solidFill>
                  <a:srgbClr val="FF0000"/>
                </a:solidFill>
                <a:sym typeface="Symbol" pitchFamily="18" charset="2"/>
              </a:rPr>
              <a:t>1</a:t>
            </a:r>
            <a:r>
              <a:rPr lang="nb-NO" sz="1200" dirty="0">
                <a:solidFill>
                  <a:srgbClr val="FF0000"/>
                </a:solidFill>
                <a:sym typeface="Symbol" pitchFamily="18" charset="2"/>
              </a:rPr>
              <a:t> &gt; </a:t>
            </a:r>
            <a:r>
              <a:rPr lang="el-GR" sz="1200" dirty="0">
                <a:solidFill>
                  <a:srgbClr val="FF0000"/>
                </a:solidFill>
                <a:sym typeface="Symbol" pitchFamily="18" charset="2"/>
              </a:rPr>
              <a:t>τ</a:t>
            </a:r>
            <a:r>
              <a:rPr lang="nb-NO" sz="1200" baseline="-25000" dirty="0">
                <a:solidFill>
                  <a:srgbClr val="FF0000"/>
                </a:solidFill>
                <a:sym typeface="Symbol" pitchFamily="18" charset="2"/>
              </a:rPr>
              <a:t>2</a:t>
            </a:r>
            <a:r>
              <a:rPr lang="nb-NO" sz="1200" dirty="0">
                <a:solidFill>
                  <a:srgbClr val="FF0000"/>
                </a:solidFill>
                <a:sym typeface="Symbol" pitchFamily="18" charset="2"/>
              </a:rPr>
              <a:t> &gt; </a:t>
            </a:r>
            <a:r>
              <a:rPr lang="el-GR" sz="1200" dirty="0">
                <a:solidFill>
                  <a:srgbClr val="FF0000"/>
                </a:solidFill>
                <a:sym typeface="Symbol" pitchFamily="18" charset="2"/>
              </a:rPr>
              <a:t>τ</a:t>
            </a:r>
            <a:r>
              <a:rPr lang="nb-NO" sz="1200" baseline="-25000" dirty="0">
                <a:solidFill>
                  <a:srgbClr val="FF0000"/>
                </a:solidFill>
                <a:sym typeface="Symbol" pitchFamily="18" charset="2"/>
              </a:rPr>
              <a:t>3</a:t>
            </a:r>
            <a:r>
              <a:rPr lang="nb-NO" sz="1200" dirty="0">
                <a:solidFill>
                  <a:srgbClr val="FF0000"/>
                </a:solidFill>
                <a:sym typeface="Symbol" pitchFamily="18" charset="2"/>
              </a:rPr>
              <a:t> </a:t>
            </a:r>
            <a:endParaRPr lang="en-US" sz="1200" dirty="0">
              <a:solidFill>
                <a:srgbClr val="FF0000"/>
              </a:solidFill>
            </a:endParaRPr>
          </a:p>
          <a:p>
            <a:pPr marL="0" indent="0">
              <a:buNone/>
              <a:defRPr/>
            </a:pPr>
            <a:endParaRPr lang="en-US" sz="1200" dirty="0">
              <a:solidFill>
                <a:srgbClr val="FF0000"/>
              </a:solidFill>
            </a:endParaRPr>
          </a:p>
          <a:p>
            <a:pPr marL="0" indent="0">
              <a:buNone/>
              <a:defRPr/>
            </a:pPr>
            <a:endParaRPr lang="en-US" sz="2400" dirty="0"/>
          </a:p>
        </p:txBody>
      </p:sp>
      <p:pic>
        <p:nvPicPr>
          <p:cNvPr id="5" name="Picture 4">
            <a:extLst>
              <a:ext uri="{FF2B5EF4-FFF2-40B4-BE49-F238E27FC236}">
                <a16:creationId xmlns:a16="http://schemas.microsoft.com/office/drawing/2014/main" id="{AABF2892-B485-47FC-990F-ED799BD17801}"/>
              </a:ext>
            </a:extLst>
          </p:cNvPr>
          <p:cNvPicPr>
            <a:picLocks noChangeAspect="1"/>
          </p:cNvPicPr>
          <p:nvPr/>
        </p:nvPicPr>
        <p:blipFill>
          <a:blip r:embed="rId2"/>
          <a:stretch>
            <a:fillRect/>
          </a:stretch>
        </p:blipFill>
        <p:spPr>
          <a:xfrm>
            <a:off x="971600" y="1014978"/>
            <a:ext cx="3286125" cy="1552575"/>
          </a:xfrm>
          <a:prstGeom prst="rect">
            <a:avLst/>
          </a:prstGeom>
        </p:spPr>
      </p:pic>
      <p:pic>
        <p:nvPicPr>
          <p:cNvPr id="9" name="Picture 8">
            <a:extLst>
              <a:ext uri="{FF2B5EF4-FFF2-40B4-BE49-F238E27FC236}">
                <a16:creationId xmlns:a16="http://schemas.microsoft.com/office/drawing/2014/main" id="{8DB3FBE7-BBB4-497E-BAB6-87FFD2B0B2B8}"/>
              </a:ext>
            </a:extLst>
          </p:cNvPr>
          <p:cNvPicPr>
            <a:picLocks noChangeAspect="1"/>
          </p:cNvPicPr>
          <p:nvPr/>
        </p:nvPicPr>
        <p:blipFill>
          <a:blip r:embed="rId3"/>
          <a:stretch>
            <a:fillRect/>
          </a:stretch>
        </p:blipFill>
        <p:spPr>
          <a:xfrm>
            <a:off x="2267744" y="4293096"/>
            <a:ext cx="4495775" cy="595730"/>
          </a:xfrm>
          <a:prstGeom prst="rect">
            <a:avLst/>
          </a:prstGeom>
        </p:spPr>
      </p:pic>
      <p:pic>
        <p:nvPicPr>
          <p:cNvPr id="10" name="Picture 9">
            <a:extLst>
              <a:ext uri="{FF2B5EF4-FFF2-40B4-BE49-F238E27FC236}">
                <a16:creationId xmlns:a16="http://schemas.microsoft.com/office/drawing/2014/main" id="{47E4E19D-1786-4A9E-A545-0765297DC56C}"/>
              </a:ext>
            </a:extLst>
          </p:cNvPr>
          <p:cNvPicPr>
            <a:picLocks noChangeAspect="1"/>
          </p:cNvPicPr>
          <p:nvPr/>
        </p:nvPicPr>
        <p:blipFill>
          <a:blip r:embed="rId4"/>
          <a:stretch>
            <a:fillRect/>
          </a:stretch>
        </p:blipFill>
        <p:spPr>
          <a:xfrm>
            <a:off x="2267743" y="5301208"/>
            <a:ext cx="4495776" cy="445800"/>
          </a:xfrm>
          <a:prstGeom prst="rect">
            <a:avLst/>
          </a:prstGeom>
        </p:spPr>
      </p:pic>
      <p:pic>
        <p:nvPicPr>
          <p:cNvPr id="3" name="Picture 2">
            <a:extLst>
              <a:ext uri="{FF2B5EF4-FFF2-40B4-BE49-F238E27FC236}">
                <a16:creationId xmlns:a16="http://schemas.microsoft.com/office/drawing/2014/main" id="{0C1B1808-8515-4E46-AD73-02BCFD1FA7D2}"/>
              </a:ext>
            </a:extLst>
          </p:cNvPr>
          <p:cNvPicPr>
            <a:picLocks noChangeAspect="1"/>
          </p:cNvPicPr>
          <p:nvPr/>
        </p:nvPicPr>
        <p:blipFill>
          <a:blip r:embed="rId5"/>
          <a:stretch>
            <a:fillRect/>
          </a:stretch>
        </p:blipFill>
        <p:spPr>
          <a:xfrm>
            <a:off x="5004048" y="1014977"/>
            <a:ext cx="2634982" cy="1753353"/>
          </a:xfrm>
          <a:prstGeom prst="rect">
            <a:avLst/>
          </a:prstGeom>
        </p:spPr>
      </p:pic>
    </p:spTree>
    <p:extLst>
      <p:ext uri="{BB962C8B-B14F-4D97-AF65-F5344CB8AC3E}">
        <p14:creationId xmlns:p14="http://schemas.microsoft.com/office/powerpoint/2010/main" val="173495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D5579-C65C-4926-BA60-A8CEA293463F}"/>
              </a:ext>
            </a:extLst>
          </p:cNvPr>
          <p:cNvSpPr>
            <a:spLocks noGrp="1"/>
          </p:cNvSpPr>
          <p:nvPr>
            <p:ph type="title"/>
          </p:nvPr>
        </p:nvSpPr>
        <p:spPr/>
        <p:txBody>
          <a:bodyPr/>
          <a:lstStyle/>
          <a:p>
            <a:r>
              <a:rPr lang="nb-NO" dirty="0" err="1"/>
              <a:t>Frequency</a:t>
            </a:r>
            <a:r>
              <a:rPr lang="nb-NO" dirty="0"/>
              <a:t> </a:t>
            </a:r>
            <a:r>
              <a:rPr lang="nb-NO" dirty="0" err="1"/>
              <a:t>response</a:t>
            </a:r>
            <a:r>
              <a:rPr lang="nb-NO" dirty="0"/>
              <a:t> of time </a:t>
            </a:r>
            <a:r>
              <a:rPr lang="nb-NO" dirty="0" err="1"/>
              <a:t>delay</a:t>
            </a:r>
            <a:endParaRPr lang="nb-NO"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7CB8030-308D-4A19-8E4E-EAE53E96FBFC}"/>
                  </a:ext>
                </a:extLst>
              </p:cNvPr>
              <p:cNvSpPr>
                <a:spLocks noGrp="1"/>
              </p:cNvSpPr>
              <p:nvPr>
                <p:ph idx="1"/>
              </p:nvPr>
            </p:nvSpPr>
            <p:spPr/>
            <p:txBody>
              <a:bodyPr/>
              <a:lstStyle/>
              <a:p>
                <a:pPr marL="0" indent="0">
                  <a:buNone/>
                </a:pPr>
                <a:r>
                  <a:rPr lang="nb-NO" dirty="0"/>
                  <a:t>g=e</a:t>
                </a:r>
                <a:r>
                  <a:rPr lang="nb-NO" baseline="30000" dirty="0"/>
                  <a:t>-</a:t>
                </a:r>
                <a:r>
                  <a:rPr lang="nb-NO" baseline="30000" dirty="0" err="1"/>
                  <a:t>θs</a:t>
                </a:r>
                <a:endParaRPr lang="nb-NO" baseline="30000" dirty="0"/>
              </a:p>
              <a:p>
                <a:pPr marL="0" indent="0">
                  <a:buNone/>
                </a:pPr>
                <a:endParaRPr lang="nb-NO" baseline="30000" dirty="0"/>
              </a:p>
              <a:p>
                <a:pPr marL="0" indent="0">
                  <a:buNone/>
                </a:pPr>
                <a:r>
                  <a:rPr lang="nb-NO" baseline="30000" dirty="0" err="1"/>
                  <a:t>Gain</a:t>
                </a:r>
                <a:r>
                  <a:rPr lang="nb-NO" baseline="30000" dirty="0"/>
                  <a:t> = |g(j</a:t>
                </a:r>
                <a:r>
                  <a:rPr lang="el-GR" baseline="30000" dirty="0"/>
                  <a:t>ω</a:t>
                </a:r>
                <a:r>
                  <a:rPr lang="nb-NO" baseline="30000" dirty="0"/>
                  <a:t>)| = 1</a:t>
                </a:r>
              </a:p>
              <a:p>
                <a:pPr marL="0" indent="0">
                  <a:buNone/>
                </a:pPr>
                <a:r>
                  <a:rPr lang="nb-NO" baseline="30000" dirty="0" err="1"/>
                  <a:t>Phase</a:t>
                </a:r>
                <a:r>
                  <a:rPr lang="nb-NO" baseline="30000" dirty="0"/>
                  <a:t> </a:t>
                </a:r>
                <a:r>
                  <a:rPr lang="nb-NO" baseline="30000" dirty="0" err="1"/>
                  <a:t>shift</a:t>
                </a:r>
                <a:r>
                  <a:rPr lang="nb-NO" baseline="30000" dirty="0"/>
                  <a:t> = </a:t>
                </a:r>
                <a:r>
                  <a:rPr lang="el-GR" baseline="30000" dirty="0"/>
                  <a:t>ϕ</a:t>
                </a:r>
                <a:r>
                  <a:rPr lang="nb-NO" baseline="30000" dirty="0"/>
                  <a:t> = </a:t>
                </a:r>
                <a14:m>
                  <m:oMath xmlns:m="http://schemas.openxmlformats.org/officeDocument/2006/math">
                    <m:r>
                      <a:rPr lang="nb-NO" b="0" i="1" baseline="30000" smtClean="0">
                        <a:latin typeface="Cambria Math" panose="02040503050406030204" pitchFamily="18" charset="0"/>
                      </a:rPr>
                      <m:t>∠</m:t>
                    </m:r>
                  </m:oMath>
                </a14:m>
                <a:r>
                  <a:rPr lang="nb-NO" baseline="30000" dirty="0"/>
                  <a:t>(g(j</a:t>
                </a:r>
                <a:r>
                  <a:rPr lang="el-GR" baseline="30000" dirty="0"/>
                  <a:t>ω</a:t>
                </a:r>
                <a:r>
                  <a:rPr lang="nb-NO" baseline="30000" dirty="0"/>
                  <a:t>)) = - </a:t>
                </a:r>
                <a:r>
                  <a:rPr lang="el-GR" baseline="30000" dirty="0"/>
                  <a:t>ωθ</a:t>
                </a:r>
                <a:r>
                  <a:rPr lang="nb-NO" baseline="30000" dirty="0"/>
                  <a:t> [rad]</a:t>
                </a:r>
              </a:p>
              <a:p>
                <a:pPr marL="0" indent="0">
                  <a:buNone/>
                </a:pPr>
                <a:endParaRPr lang="nb-NO" baseline="30000" dirty="0"/>
              </a:p>
              <a:p>
                <a:pPr marL="0" indent="0">
                  <a:buNone/>
                </a:pPr>
                <a:r>
                  <a:rPr lang="nb-NO" baseline="30000" dirty="0"/>
                  <a:t>Alternative </a:t>
                </a:r>
                <a:r>
                  <a:rPr lang="nb-NO" baseline="30000" dirty="0" err="1"/>
                  <a:t>proof</a:t>
                </a:r>
                <a:r>
                  <a:rPr lang="nb-NO" baseline="30000" dirty="0"/>
                  <a:t>: Time </a:t>
                </a:r>
                <a:r>
                  <a:rPr lang="nb-NO" baseline="30000" dirty="0" err="1"/>
                  <a:t>domain</a:t>
                </a:r>
                <a:endParaRPr lang="nb-NO" baseline="30000" dirty="0"/>
              </a:p>
              <a:p>
                <a:pPr marL="0" indent="0">
                  <a:buNone/>
                </a:pPr>
                <a:r>
                  <a:rPr lang="nb-NO" baseline="30000" dirty="0"/>
                  <a:t>            u(t)</a:t>
                </a:r>
              </a:p>
              <a:p>
                <a:pPr marL="0" indent="0">
                  <a:buNone/>
                </a:pPr>
                <a:r>
                  <a:rPr lang="nb-NO" baseline="30000" dirty="0"/>
                  <a:t>            y(t)</a:t>
                </a:r>
              </a:p>
            </p:txBody>
          </p:sp>
        </mc:Choice>
        <mc:Fallback xmlns="">
          <p:sp>
            <p:nvSpPr>
              <p:cNvPr id="3" name="Content Placeholder 2">
                <a:extLst>
                  <a:ext uri="{FF2B5EF4-FFF2-40B4-BE49-F238E27FC236}">
                    <a16:creationId xmlns:a16="http://schemas.microsoft.com/office/drawing/2014/main" id="{27CB8030-308D-4A19-8E4E-EAE53E96FBFC}"/>
                  </a:ext>
                </a:extLst>
              </p:cNvPr>
              <p:cNvSpPr>
                <a:spLocks noGrp="1" noRot="1" noChangeAspect="1" noMove="1" noResize="1" noEditPoints="1" noAdjustHandles="1" noChangeArrowheads="1" noChangeShapeType="1" noTextEdit="1"/>
              </p:cNvSpPr>
              <p:nvPr>
                <p:ph idx="1"/>
              </p:nvPr>
            </p:nvSpPr>
            <p:spPr>
              <a:blipFill>
                <a:blip r:embed="rId2"/>
                <a:stretch>
                  <a:fillRect l="-1852" t="-1752"/>
                </a:stretch>
              </a:blipFill>
            </p:spPr>
            <p:txBody>
              <a:bodyPr/>
              <a:lstStyle/>
              <a:p>
                <a:r>
                  <a:rPr lang="en-US">
                    <a:noFill/>
                  </a:rPr>
                  <a:t> </a:t>
                </a:r>
              </a:p>
            </p:txBody>
          </p:sp>
        </mc:Fallback>
      </mc:AlternateContent>
    </p:spTree>
    <p:extLst>
      <p:ext uri="{BB962C8B-B14F-4D97-AF65-F5344CB8AC3E}">
        <p14:creationId xmlns:p14="http://schemas.microsoft.com/office/powerpoint/2010/main" val="320613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056258-92D6-4C19-B8DB-2EF96F954DE5}"/>
              </a:ext>
            </a:extLst>
          </p:cNvPr>
          <p:cNvPicPr>
            <a:picLocks noChangeAspect="1"/>
          </p:cNvPicPr>
          <p:nvPr/>
        </p:nvPicPr>
        <p:blipFill>
          <a:blip r:embed="rId2"/>
          <a:stretch>
            <a:fillRect/>
          </a:stretch>
        </p:blipFill>
        <p:spPr>
          <a:xfrm>
            <a:off x="1259632" y="980728"/>
            <a:ext cx="6410325" cy="3276600"/>
          </a:xfrm>
          <a:prstGeom prst="rect">
            <a:avLst/>
          </a:prstGeom>
        </p:spPr>
      </p:pic>
    </p:spTree>
    <p:extLst>
      <p:ext uri="{BB962C8B-B14F-4D97-AF65-F5344CB8AC3E}">
        <p14:creationId xmlns:p14="http://schemas.microsoft.com/office/powerpoint/2010/main" val="620770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78489C2-1B35-4AD8-BE32-31739B3B9081}"/>
              </a:ext>
            </a:extLst>
          </p:cNvPr>
          <p:cNvPicPr>
            <a:picLocks noChangeAspect="1"/>
          </p:cNvPicPr>
          <p:nvPr/>
        </p:nvPicPr>
        <p:blipFill>
          <a:blip r:embed="rId2"/>
          <a:stretch>
            <a:fillRect/>
          </a:stretch>
        </p:blipFill>
        <p:spPr>
          <a:xfrm>
            <a:off x="1331640" y="980728"/>
            <a:ext cx="5754029" cy="4146054"/>
          </a:xfrm>
          <a:prstGeom prst="rect">
            <a:avLst/>
          </a:prstGeom>
        </p:spPr>
      </p:pic>
    </p:spTree>
    <p:extLst>
      <p:ext uri="{BB962C8B-B14F-4D97-AF65-F5344CB8AC3E}">
        <p14:creationId xmlns:p14="http://schemas.microsoft.com/office/powerpoint/2010/main" val="3370899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83768" y="260648"/>
            <a:ext cx="3415657" cy="2888408"/>
          </a:xfrm>
          <a:prstGeom prst="rect">
            <a:avLst/>
          </a:prstGeom>
        </p:spPr>
      </p:pic>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94C28B2E-57F0-5AA4-A43B-004FC8B9F99D}"/>
                  </a:ext>
                </a:extLst>
              </p:cNvPr>
              <p:cNvSpPr txBox="1"/>
              <p:nvPr/>
            </p:nvSpPr>
            <p:spPr>
              <a:xfrm>
                <a:off x="1475656" y="3933056"/>
                <a:ext cx="6586547" cy="3398431"/>
              </a:xfrm>
              <a:prstGeom prst="rect">
                <a:avLst/>
              </a:prstGeom>
              <a:noFill/>
            </p:spPr>
            <p:txBody>
              <a:bodyPr wrap="none" lIns="0" tIns="0" rIns="0" bIns="0" rtlCol="0">
                <a:spAutoFit/>
              </a:bodyPr>
              <a:lstStyle/>
              <a:p>
                <a:r>
                  <a:rPr lang="nb-NO" dirty="0"/>
                  <a:t>Solution: </a:t>
                </a:r>
                <a:r>
                  <a:rPr lang="en-US" dirty="0"/>
                  <a:t>  </a:t>
                </a:r>
                <a14:m>
                  <m:oMath xmlns:m="http://schemas.openxmlformats.org/officeDocument/2006/math">
                    <m:r>
                      <a:rPr lang="nb-NO" b="0" i="1" smtClean="0">
                        <a:latin typeface="Cambria Math" panose="02040503050406030204" pitchFamily="18" charset="0"/>
                      </a:rPr>
                      <m:t>|</m:t>
                    </m:r>
                    <m:r>
                      <a:rPr lang="nb-NO" b="0" i="1" smtClean="0">
                        <a:latin typeface="Cambria Math" panose="02040503050406030204" pitchFamily="18" charset="0"/>
                      </a:rPr>
                      <m:t>𝑔</m:t>
                    </m:r>
                    <m:d>
                      <m:dPr>
                        <m:ctrlPr>
                          <a:rPr lang="nb-NO" b="0" i="1" smtClean="0">
                            <a:latin typeface="Cambria Math" panose="02040503050406030204" pitchFamily="18" charset="0"/>
                          </a:rPr>
                        </m:ctrlPr>
                      </m:dPr>
                      <m:e>
                        <m:r>
                          <a:rPr lang="nb-NO" b="0" i="1" smtClean="0">
                            <a:latin typeface="Cambria Math" panose="02040503050406030204" pitchFamily="18" charset="0"/>
                          </a:rPr>
                          <m:t>𝑗</m:t>
                        </m:r>
                        <m:r>
                          <a:rPr lang="nb-NO" b="0" i="1" smtClean="0">
                            <a:latin typeface="Cambria Math" panose="02040503050406030204" pitchFamily="18" charset="0"/>
                          </a:rPr>
                          <m:t>𝜔</m:t>
                        </m:r>
                      </m:e>
                    </m:d>
                    <m:r>
                      <a:rPr lang="nb-NO" b="0" i="1" smtClean="0">
                        <a:latin typeface="Cambria Math" panose="02040503050406030204" pitchFamily="18" charset="0"/>
                      </a:rPr>
                      <m:t>|=</m:t>
                    </m:r>
                    <m:f>
                      <m:fPr>
                        <m:ctrlPr>
                          <a:rPr lang="nb-NO" b="0" i="1" smtClean="0">
                            <a:latin typeface="Cambria Math" panose="02040503050406030204" pitchFamily="18" charset="0"/>
                          </a:rPr>
                        </m:ctrlPr>
                      </m:fPr>
                      <m:num>
                        <m:d>
                          <m:dPr>
                            <m:begChr m:val="|"/>
                            <m:endChr m:val="|"/>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1</m:t>
                                </m:r>
                              </m:sub>
                            </m:sSub>
                          </m:e>
                        </m:d>
                        <m:r>
                          <a:rPr lang="nb-NO" b="0" i="1" smtClean="0">
                            <a:latin typeface="Cambria Math" panose="02040503050406030204" pitchFamily="18" charset="0"/>
                          </a:rPr>
                          <m:t>⋅</m:t>
                        </m:r>
                        <m:d>
                          <m:dPr>
                            <m:begChr m:val="|"/>
                            <m:endChr m:val="|"/>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2</m:t>
                                </m:r>
                              </m:sub>
                            </m:sSub>
                          </m:e>
                        </m:d>
                      </m:num>
                      <m:den>
                        <m:d>
                          <m:dPr>
                            <m:begChr m:val="|"/>
                            <m:endChr m:val="|"/>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3</m:t>
                                </m:r>
                              </m:sub>
                            </m:sSub>
                          </m:e>
                        </m:d>
                        <m:r>
                          <a:rPr lang="nb-NO" b="0" i="1" smtClean="0">
                            <a:latin typeface="Cambria Math" panose="02040503050406030204" pitchFamily="18" charset="0"/>
                          </a:rPr>
                          <m:t>⋅</m:t>
                        </m:r>
                        <m:d>
                          <m:dPr>
                            <m:begChr m:val="|"/>
                            <m:endChr m:val="|"/>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4</m:t>
                                </m:r>
                              </m:sub>
                            </m:sSub>
                          </m:e>
                        </m:d>
                      </m:den>
                    </m:f>
                    <m:r>
                      <a:rPr lang="nb-NO" b="0" i="1" smtClean="0">
                        <a:latin typeface="Cambria Math" panose="02040503050406030204" pitchFamily="18" charset="0"/>
                      </a:rPr>
                      <m:t>,       ∠</m:t>
                    </m:r>
                    <m:r>
                      <a:rPr lang="nb-NO" b="0" i="1" smtClean="0">
                        <a:latin typeface="Cambria Math" panose="02040503050406030204" pitchFamily="18" charset="0"/>
                      </a:rPr>
                      <m:t>𝑔</m:t>
                    </m:r>
                    <m:d>
                      <m:dPr>
                        <m:ctrlPr>
                          <a:rPr lang="nb-NO" b="0" i="1" smtClean="0">
                            <a:latin typeface="Cambria Math" panose="02040503050406030204" pitchFamily="18" charset="0"/>
                          </a:rPr>
                        </m:ctrlPr>
                      </m:dPr>
                      <m:e>
                        <m:r>
                          <a:rPr lang="nb-NO" b="0" i="1" smtClean="0">
                            <a:latin typeface="Cambria Math" panose="02040503050406030204" pitchFamily="18" charset="0"/>
                          </a:rPr>
                          <m:t>𝑗</m:t>
                        </m:r>
                        <m:r>
                          <a:rPr lang="nb-NO" b="0" i="1" smtClean="0">
                            <a:latin typeface="Cambria Math" panose="02040503050406030204" pitchFamily="18" charset="0"/>
                          </a:rPr>
                          <m:t>𝜔</m:t>
                        </m:r>
                      </m:e>
                    </m:d>
                    <m:r>
                      <a:rPr lang="nb-NO" b="0" i="1" smtClean="0">
                        <a:latin typeface="Cambria Math" panose="02040503050406030204" pitchFamily="18" charset="0"/>
                      </a:rPr>
                      <m:t>=∠</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1</m:t>
                        </m:r>
                      </m:sub>
                    </m:sSub>
                    <m:r>
                      <a:rPr lang="nb-NO" b="0" i="1" smtClean="0">
                        <a:latin typeface="Cambria Math" panose="02040503050406030204" pitchFamily="18" charset="0"/>
                      </a:rPr>
                      <m:t>+∠</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2</m:t>
                        </m:r>
                      </m:sub>
                    </m:sSub>
                    <m:r>
                      <a:rPr lang="nb-NO" b="0" i="1" smtClean="0">
                        <a:latin typeface="Cambria Math" panose="02040503050406030204" pitchFamily="18" charset="0"/>
                      </a:rPr>
                      <m:t>−∠</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3</m:t>
                        </m:r>
                      </m:sub>
                    </m:sSub>
                    <m:r>
                      <a:rPr lang="nb-NO" b="0" i="1" smtClean="0">
                        <a:latin typeface="Cambria Math" panose="02040503050406030204" pitchFamily="18" charset="0"/>
                      </a:rPr>
                      <m:t>−∠</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4</m:t>
                        </m:r>
                      </m:sub>
                    </m:sSub>
                  </m:oMath>
                </a14:m>
                <a:endParaRPr lang="nb-NO" b="0" dirty="0"/>
              </a:p>
              <a:p>
                <a14:m>
                  <m:oMathPara xmlns:m="http://schemas.openxmlformats.org/officeDocument/2006/math">
                    <m:oMathParaPr>
                      <m:jc m:val="centerGroup"/>
                    </m:oMathParaPr>
                    <m:oMath xmlns:m="http://schemas.openxmlformats.org/officeDocument/2006/math">
                      <m:r>
                        <a:rPr lang="nb-NO" b="0" i="1" smtClean="0">
                          <a:latin typeface="Cambria Math" panose="02040503050406030204" pitchFamily="18" charset="0"/>
                        </a:rPr>
                        <m:t> </m:t>
                      </m:r>
                      <m:d>
                        <m:dPr>
                          <m:begChr m:val="|"/>
                          <m:endChr m:val="|"/>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1</m:t>
                              </m:r>
                            </m:sub>
                          </m:sSub>
                        </m:e>
                      </m:d>
                      <m:r>
                        <a:rPr lang="nb-NO" b="0" i="1" smtClean="0">
                          <a:latin typeface="Cambria Math" panose="02040503050406030204" pitchFamily="18" charset="0"/>
                        </a:rPr>
                        <m:t>=</m:t>
                      </m:r>
                      <m:r>
                        <a:rPr lang="nb-NO" b="0" i="1" smtClean="0">
                          <a:latin typeface="Cambria Math" panose="02040503050406030204" pitchFamily="18" charset="0"/>
                        </a:rPr>
                        <m:t>𝑘</m:t>
                      </m:r>
                      <m:r>
                        <a:rPr lang="nb-NO" b="0" i="1" smtClean="0">
                          <a:latin typeface="Cambria Math" panose="02040503050406030204" pitchFamily="18" charset="0"/>
                        </a:rPr>
                        <m:t> ,   ∠</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1</m:t>
                          </m:r>
                        </m:sub>
                      </m:sSub>
                      <m:r>
                        <a:rPr lang="nb-NO" b="0" i="1" smtClean="0">
                          <a:latin typeface="Cambria Math" panose="02040503050406030204" pitchFamily="18" charset="0"/>
                        </a:rPr>
                        <m:t>=0</m:t>
                      </m:r>
                    </m:oMath>
                  </m:oMathPara>
                </a14:m>
                <a:endParaRPr lang="nb-NO" b="0" dirty="0"/>
              </a:p>
              <a:p>
                <a14:m>
                  <m:oMathPara xmlns:m="http://schemas.openxmlformats.org/officeDocument/2006/math">
                    <m:oMathParaPr>
                      <m:jc m:val="centerGroup"/>
                    </m:oMathParaPr>
                    <m:oMath xmlns:m="http://schemas.openxmlformats.org/officeDocument/2006/math">
                      <m:d>
                        <m:dPr>
                          <m:begChr m:val="|"/>
                          <m:endChr m:val="|"/>
                          <m:ctrlPr>
                            <a:rPr lang="nb-NO" i="1">
                              <a:latin typeface="Cambria Math" panose="02040503050406030204" pitchFamily="18" charset="0"/>
                            </a:rPr>
                          </m:ctrlPr>
                        </m:dPr>
                        <m:e>
                          <m:sSub>
                            <m:sSubPr>
                              <m:ctrlPr>
                                <a:rPr lang="nb-NO" i="1">
                                  <a:latin typeface="Cambria Math" panose="02040503050406030204" pitchFamily="18" charset="0"/>
                                </a:rPr>
                              </m:ctrlPr>
                            </m:sSubPr>
                            <m:e>
                              <m:r>
                                <a:rPr lang="nb-NO" i="1">
                                  <a:latin typeface="Cambria Math" panose="02040503050406030204" pitchFamily="18" charset="0"/>
                                </a:rPr>
                                <m:t>𝑔</m:t>
                              </m:r>
                            </m:e>
                            <m:sub>
                              <m:r>
                                <a:rPr lang="nb-NO" i="1">
                                  <a:latin typeface="Cambria Math" panose="02040503050406030204" pitchFamily="18" charset="0"/>
                                </a:rPr>
                                <m:t>2</m:t>
                              </m:r>
                            </m:sub>
                          </m:sSub>
                        </m:e>
                      </m:d>
                      <m:r>
                        <a:rPr lang="nb-NO" i="1">
                          <a:latin typeface="Cambria Math" panose="02040503050406030204" pitchFamily="18" charset="0"/>
                        </a:rPr>
                        <m:t>=</m:t>
                      </m:r>
                      <m:rad>
                        <m:radPr>
                          <m:degHide m:val="on"/>
                          <m:ctrlPr>
                            <a:rPr lang="nb-NO" i="1">
                              <a:latin typeface="Cambria Math" panose="02040503050406030204" pitchFamily="18" charset="0"/>
                            </a:rPr>
                          </m:ctrlPr>
                        </m:radPr>
                        <m:deg/>
                        <m:e>
                          <m:sSup>
                            <m:sSupPr>
                              <m:ctrlPr>
                                <a:rPr lang="nb-NO" i="1">
                                  <a:latin typeface="Cambria Math" panose="02040503050406030204" pitchFamily="18" charset="0"/>
                                </a:rPr>
                              </m:ctrlPr>
                            </m:sSupPr>
                            <m:e>
                              <m:r>
                                <a:rPr lang="nb-NO" i="1">
                                  <a:latin typeface="Cambria Math" panose="02040503050406030204" pitchFamily="18" charset="0"/>
                                </a:rPr>
                                <m:t>1+</m:t>
                              </m:r>
                              <m:r>
                                <a:rPr lang="nb-NO" b="0" i="1" smtClean="0">
                                  <a:latin typeface="Cambria Math" panose="02040503050406030204" pitchFamily="18" charset="0"/>
                                </a:rPr>
                                <m:t>(</m:t>
                              </m:r>
                              <m:r>
                                <a:rPr lang="nb-NO" b="0" i="1" smtClean="0">
                                  <a:latin typeface="Cambria Math" panose="02040503050406030204" pitchFamily="18" charset="0"/>
                                </a:rPr>
                                <m:t>𝜔</m:t>
                              </m:r>
                              <m:r>
                                <a:rPr lang="nb-NO" i="1">
                                  <a:latin typeface="Cambria Math" panose="02040503050406030204" pitchFamily="18" charset="0"/>
                                </a:rPr>
                                <m:t>𝑇</m:t>
                              </m:r>
                              <m:r>
                                <a:rPr lang="nb-NO" b="0" i="1" smtClean="0">
                                  <a:latin typeface="Cambria Math" panose="02040503050406030204" pitchFamily="18" charset="0"/>
                                </a:rPr>
                                <m:t>)</m:t>
                              </m:r>
                            </m:e>
                            <m:sup>
                              <m:r>
                                <a:rPr lang="nb-NO" i="1">
                                  <a:latin typeface="Cambria Math" panose="02040503050406030204" pitchFamily="18" charset="0"/>
                                </a:rPr>
                                <m:t>2</m:t>
                              </m:r>
                            </m:sup>
                          </m:sSup>
                        </m:e>
                      </m:rad>
                      <m:r>
                        <a:rPr lang="nb-NO" b="0" i="1" smtClean="0">
                          <a:latin typeface="Cambria Math" panose="02040503050406030204" pitchFamily="18" charset="0"/>
                        </a:rPr>
                        <m:t> ,   ∠</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2</m:t>
                          </m:r>
                        </m:sub>
                      </m:sSub>
                      <m:r>
                        <a:rPr lang="nb-NO" b="0" i="1" smtClean="0">
                          <a:latin typeface="Cambria Math" panose="02040503050406030204" pitchFamily="18" charset="0"/>
                        </a:rPr>
                        <m:t>=</m:t>
                      </m:r>
                      <m:r>
                        <m:rPr>
                          <m:sty m:val="p"/>
                        </m:rPr>
                        <a:rPr lang="nb-NO" b="0" i="1" smtClean="0">
                          <a:latin typeface="Cambria Math" panose="02040503050406030204" pitchFamily="18" charset="0"/>
                        </a:rPr>
                        <m:t>atan</m:t>
                      </m:r>
                      <m:r>
                        <a:rPr lang="nb-NO" b="0" i="1" smtClean="0">
                          <a:latin typeface="Cambria Math" panose="02040503050406030204" pitchFamily="18" charset="0"/>
                        </a:rPr>
                        <m:t> (</m:t>
                      </m:r>
                      <m:r>
                        <a:rPr lang="nb-NO" b="0" i="1" smtClean="0">
                          <a:latin typeface="Cambria Math" panose="02040503050406030204" pitchFamily="18" charset="0"/>
                        </a:rPr>
                        <m:t>𝜔</m:t>
                      </m:r>
                      <m:r>
                        <a:rPr lang="nb-NO" b="0" i="1" smtClean="0">
                          <a:latin typeface="Cambria Math" panose="02040503050406030204" pitchFamily="18" charset="0"/>
                        </a:rPr>
                        <m:t>𝑇</m:t>
                      </m:r>
                      <m:r>
                        <a:rPr lang="nb-NO" b="0" i="1" smtClean="0">
                          <a:latin typeface="Cambria Math" panose="02040503050406030204" pitchFamily="18" charset="0"/>
                        </a:rPr>
                        <m:t>)</m:t>
                      </m:r>
                    </m:oMath>
                  </m:oMathPara>
                </a14:m>
                <a:endParaRPr lang="nb-NO" dirty="0"/>
              </a:p>
              <a:p>
                <a14:m>
                  <m:oMathPara xmlns:m="http://schemas.openxmlformats.org/officeDocument/2006/math">
                    <m:oMathParaPr>
                      <m:jc m:val="centerGroup"/>
                    </m:oMathParaPr>
                    <m:oMath xmlns:m="http://schemas.openxmlformats.org/officeDocument/2006/math">
                      <m:d>
                        <m:dPr>
                          <m:begChr m:val="|"/>
                          <m:endChr m:val="|"/>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3</m:t>
                              </m:r>
                            </m:sub>
                          </m:sSub>
                        </m:e>
                      </m:d>
                      <m:r>
                        <a:rPr lang="nb-NO" b="0" i="1" smtClean="0">
                          <a:latin typeface="Cambria Math" panose="02040503050406030204" pitchFamily="18" charset="0"/>
                        </a:rPr>
                        <m:t>=</m:t>
                      </m:r>
                      <m:rad>
                        <m:radPr>
                          <m:degHide m:val="on"/>
                          <m:ctrlPr>
                            <a:rPr lang="nb-NO" b="0" i="1" smtClean="0">
                              <a:latin typeface="Cambria Math" panose="02040503050406030204" pitchFamily="18" charset="0"/>
                            </a:rPr>
                          </m:ctrlPr>
                        </m:radPr>
                        <m:deg/>
                        <m:e>
                          <m:sSup>
                            <m:sSupPr>
                              <m:ctrlPr>
                                <a:rPr lang="nb-NO" b="0" i="1" smtClean="0">
                                  <a:latin typeface="Cambria Math" panose="02040503050406030204" pitchFamily="18" charset="0"/>
                                </a:rPr>
                              </m:ctrlPr>
                            </m:sSupPr>
                            <m:e>
                              <m:r>
                                <a:rPr lang="nb-NO" b="0" i="1" smtClean="0">
                                  <a:latin typeface="Cambria Math" panose="02040503050406030204" pitchFamily="18" charset="0"/>
                                </a:rPr>
                                <m:t>1+</m:t>
                              </m:r>
                              <m:r>
                                <a:rPr lang="nb-NO" b="0" i="1" smtClean="0">
                                  <a:latin typeface="Cambria Math" panose="02040503050406030204" pitchFamily="18" charset="0"/>
                                </a:rPr>
                                <m:t>(</m:t>
                              </m:r>
                              <m:r>
                                <a:rPr lang="nb-NO" b="0" i="1" smtClean="0">
                                  <a:latin typeface="Cambria Math" panose="02040503050406030204" pitchFamily="18" charset="0"/>
                                </a:rPr>
                                <m:t>𝜔</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𝜏</m:t>
                                  </m:r>
                                </m:e>
                                <m:sub>
                                  <m:r>
                                    <a:rPr lang="nb-NO" b="0" i="1" smtClean="0">
                                      <a:latin typeface="Cambria Math" panose="02040503050406030204" pitchFamily="18" charset="0"/>
                                    </a:rPr>
                                    <m:t>1</m:t>
                                  </m:r>
                                </m:sub>
                              </m:sSub>
                              <m:r>
                                <a:rPr lang="nb-NO" b="0" i="1" smtClean="0">
                                  <a:latin typeface="Cambria Math" panose="02040503050406030204" pitchFamily="18" charset="0"/>
                                </a:rPr>
                                <m:t>)</m:t>
                              </m:r>
                            </m:e>
                            <m:sup>
                              <m:r>
                                <a:rPr lang="nb-NO" b="0" i="1" smtClean="0">
                                  <a:latin typeface="Cambria Math" panose="02040503050406030204" pitchFamily="18" charset="0"/>
                                </a:rPr>
                                <m:t>2</m:t>
                              </m:r>
                            </m:sup>
                          </m:sSup>
                        </m:e>
                      </m:rad>
                      <m:r>
                        <a:rPr lang="nb-NO" b="0" i="1" smtClean="0">
                          <a:latin typeface="Cambria Math" panose="02040503050406030204" pitchFamily="18" charset="0"/>
                        </a:rPr>
                        <m:t>,   ∠</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3</m:t>
                          </m:r>
                        </m:sub>
                      </m:sSub>
                      <m:r>
                        <a:rPr lang="nb-NO" b="0" i="1" smtClean="0">
                          <a:latin typeface="Cambria Math" panose="02040503050406030204" pitchFamily="18" charset="0"/>
                        </a:rPr>
                        <m:t>=</m:t>
                      </m:r>
                      <m:r>
                        <m:rPr>
                          <m:sty m:val="p"/>
                        </m:rPr>
                        <a:rPr lang="nb-NO" b="0" i="1" smtClean="0">
                          <a:latin typeface="Cambria Math" panose="02040503050406030204" pitchFamily="18" charset="0"/>
                        </a:rPr>
                        <m:t>atan</m:t>
                      </m:r>
                      <m:r>
                        <a:rPr lang="nb-NO" b="0" i="1" smtClean="0">
                          <a:latin typeface="Cambria Math" panose="02040503050406030204" pitchFamily="18" charset="0"/>
                        </a:rPr>
                        <m:t> </m:t>
                      </m:r>
                      <m:d>
                        <m:dPr>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𝜔𝜏</m:t>
                              </m:r>
                            </m:e>
                            <m:sub>
                              <m:r>
                                <a:rPr lang="nb-NO" b="0" i="1" smtClean="0">
                                  <a:latin typeface="Cambria Math" panose="02040503050406030204" pitchFamily="18" charset="0"/>
                                </a:rPr>
                                <m:t>1</m:t>
                              </m:r>
                            </m:sub>
                          </m:sSub>
                        </m:e>
                      </m:d>
                    </m:oMath>
                  </m:oMathPara>
                </a14:m>
                <a:endParaRPr lang="nb-NO" dirty="0"/>
              </a:p>
              <a:p>
                <a14:m>
                  <m:oMathPara xmlns:m="http://schemas.openxmlformats.org/officeDocument/2006/math">
                    <m:oMathParaPr>
                      <m:jc m:val="centerGroup"/>
                    </m:oMathParaPr>
                    <m:oMath xmlns:m="http://schemas.openxmlformats.org/officeDocument/2006/math">
                      <m:d>
                        <m:dPr>
                          <m:begChr m:val="|"/>
                          <m:endChr m:val="|"/>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4</m:t>
                              </m:r>
                            </m:sub>
                          </m:sSub>
                        </m:e>
                      </m:d>
                      <m:r>
                        <a:rPr lang="nb-NO" b="0" i="1" smtClean="0">
                          <a:latin typeface="Cambria Math" panose="02040503050406030204" pitchFamily="18" charset="0"/>
                        </a:rPr>
                        <m:t>=</m:t>
                      </m:r>
                      <m:rad>
                        <m:radPr>
                          <m:degHide m:val="on"/>
                          <m:ctrlPr>
                            <a:rPr lang="nb-NO" b="0" i="1" smtClean="0">
                              <a:latin typeface="Cambria Math" panose="02040503050406030204" pitchFamily="18" charset="0"/>
                            </a:rPr>
                          </m:ctrlPr>
                        </m:radPr>
                        <m:deg/>
                        <m:e>
                          <m:sSup>
                            <m:sSupPr>
                              <m:ctrlPr>
                                <a:rPr lang="nb-NO" b="0" i="1" smtClean="0">
                                  <a:latin typeface="Cambria Math" panose="02040503050406030204" pitchFamily="18" charset="0"/>
                                </a:rPr>
                              </m:ctrlPr>
                            </m:sSupPr>
                            <m:e>
                              <m:r>
                                <a:rPr lang="nb-NO" b="0" i="1" smtClean="0">
                                  <a:latin typeface="Cambria Math" panose="02040503050406030204" pitchFamily="18" charset="0"/>
                                </a:rPr>
                                <m:t>1+(</m:t>
                              </m:r>
                              <m:r>
                                <a:rPr lang="nb-NO" b="0" i="1" smtClean="0">
                                  <a:latin typeface="Cambria Math" panose="02040503050406030204" pitchFamily="18" charset="0"/>
                                </a:rPr>
                                <m:t>𝜔</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𝜏</m:t>
                                  </m:r>
                                </m:e>
                                <m:sub>
                                  <m:r>
                                    <a:rPr lang="nb-NO" b="0" i="1" smtClean="0">
                                      <a:latin typeface="Cambria Math" panose="02040503050406030204" pitchFamily="18" charset="0"/>
                                    </a:rPr>
                                    <m:t>1</m:t>
                                  </m:r>
                                </m:sub>
                              </m:sSub>
                              <m:r>
                                <a:rPr lang="nb-NO" b="0" i="1" smtClean="0">
                                  <a:latin typeface="Cambria Math" panose="02040503050406030204" pitchFamily="18" charset="0"/>
                                </a:rPr>
                                <m:t>)</m:t>
                              </m:r>
                            </m:e>
                            <m:sup>
                              <m:r>
                                <a:rPr lang="nb-NO" b="0" i="1" smtClean="0">
                                  <a:latin typeface="Cambria Math" panose="02040503050406030204" pitchFamily="18" charset="0"/>
                                </a:rPr>
                                <m:t>2</m:t>
                              </m:r>
                            </m:sup>
                          </m:sSup>
                        </m:e>
                      </m:rad>
                      <m:r>
                        <a:rPr lang="nb-NO" b="0" i="1" smtClean="0">
                          <a:latin typeface="Cambria Math" panose="02040503050406030204" pitchFamily="18" charset="0"/>
                        </a:rPr>
                        <m:t>, </m:t>
                      </m:r>
                      <m:r>
                        <a:rPr lang="nb-NO" b="0" i="1" smtClean="0">
                          <a:latin typeface="Cambria Math" panose="02040503050406030204" pitchFamily="18" charset="0"/>
                        </a:rPr>
                        <m:t>  </m:t>
                      </m:r>
                      <m:r>
                        <a:rPr lang="nb-NO" b="0" i="1" smtClean="0">
                          <a:latin typeface="Cambria Math" panose="02040503050406030204" pitchFamily="18" charset="0"/>
                        </a:rPr>
                        <m:t>∠</m:t>
                      </m:r>
                      <m:sSub>
                        <m:sSubPr>
                          <m:ctrlPr>
                            <a:rPr lang="nb-NO" b="0"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4</m:t>
                          </m:r>
                        </m:sub>
                      </m:sSub>
                      <m:r>
                        <a:rPr lang="nb-NO" b="0" i="1" smtClean="0">
                          <a:latin typeface="Cambria Math" panose="02040503050406030204" pitchFamily="18" charset="0"/>
                        </a:rPr>
                        <m:t>=</m:t>
                      </m:r>
                      <m:r>
                        <m:rPr>
                          <m:sty m:val="p"/>
                        </m:rPr>
                        <a:rPr lang="nb-NO" b="0" i="1" smtClean="0">
                          <a:latin typeface="Cambria Math" panose="02040503050406030204" pitchFamily="18" charset="0"/>
                        </a:rPr>
                        <m:t>atan</m:t>
                      </m:r>
                      <m:r>
                        <a:rPr lang="nb-NO" b="0" i="1" smtClean="0">
                          <a:latin typeface="Cambria Math" panose="02040503050406030204" pitchFamily="18" charset="0"/>
                        </a:rPr>
                        <m:t> </m:t>
                      </m:r>
                      <m:d>
                        <m:dPr>
                          <m:ctrlPr>
                            <a:rPr lang="nb-NO" b="0" i="1" smtClean="0">
                              <a:latin typeface="Cambria Math" panose="02040503050406030204" pitchFamily="18" charset="0"/>
                            </a:rPr>
                          </m:ctrlPr>
                        </m:dPr>
                        <m:e>
                          <m:sSub>
                            <m:sSubPr>
                              <m:ctrlPr>
                                <a:rPr lang="nb-NO" b="0" i="1" smtClean="0">
                                  <a:latin typeface="Cambria Math" panose="02040503050406030204" pitchFamily="18" charset="0"/>
                                </a:rPr>
                              </m:ctrlPr>
                            </m:sSubPr>
                            <m:e>
                              <m:r>
                                <a:rPr lang="nb-NO" b="0" i="1" smtClean="0">
                                  <a:latin typeface="Cambria Math" panose="02040503050406030204" pitchFamily="18" charset="0"/>
                                </a:rPr>
                                <m:t>𝜔𝜏</m:t>
                              </m:r>
                            </m:e>
                            <m:sub>
                              <m:r>
                                <a:rPr lang="nb-NO" b="0" i="1" smtClean="0">
                                  <a:latin typeface="Cambria Math" panose="02040503050406030204" pitchFamily="18" charset="0"/>
                                </a:rPr>
                                <m:t>1</m:t>
                              </m:r>
                            </m:sub>
                          </m:sSub>
                        </m:e>
                      </m:d>
                    </m:oMath>
                  </m:oMathPara>
                </a14:m>
                <a:endParaRPr lang="nb-NO" b="1" dirty="0"/>
              </a:p>
              <a:p>
                <a:endParaRPr lang="nb-NO" b="1" dirty="0"/>
              </a:p>
              <a:p>
                <a:r>
                  <a:rPr lang="nb-NO" dirty="0"/>
                  <a:t>If </a:t>
                </a:r>
                <a:r>
                  <a:rPr lang="nb-NO" dirty="0" err="1"/>
                  <a:t>we</a:t>
                </a:r>
                <a:r>
                  <a:rPr lang="nb-NO" dirty="0"/>
                  <a:t> </a:t>
                </a:r>
                <a:r>
                  <a:rPr lang="nb-NO" dirty="0" err="1"/>
                  <a:t>also</a:t>
                </a:r>
                <a:r>
                  <a:rPr lang="nb-NO" dirty="0"/>
                  <a:t> have a time </a:t>
                </a:r>
                <a:r>
                  <a:rPr lang="nb-NO" dirty="0" err="1"/>
                  <a:t>delay</a:t>
                </a:r>
                <a:r>
                  <a:rPr lang="nb-NO" dirty="0"/>
                  <a:t> </a:t>
                </a:r>
                <a14:m>
                  <m:oMath xmlns:m="http://schemas.openxmlformats.org/officeDocument/2006/math">
                    <m:r>
                      <a:rPr lang="nb-NO" b="0" i="1" smtClean="0">
                        <a:latin typeface="Cambria Math" panose="02040503050406030204" pitchFamily="18" charset="0"/>
                      </a:rPr>
                      <m:t> </m:t>
                    </m:r>
                    <m:sSup>
                      <m:sSupPr>
                        <m:ctrlPr>
                          <a:rPr lang="nb-NO" i="1" smtClean="0">
                            <a:latin typeface="Cambria Math" panose="02040503050406030204" pitchFamily="18" charset="0"/>
                          </a:rPr>
                        </m:ctrlPr>
                      </m:sSupPr>
                      <m:e>
                        <m:sSub>
                          <m:sSubPr>
                            <m:ctrlPr>
                              <a:rPr lang="nb-NO"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5</m:t>
                            </m:r>
                          </m:sub>
                        </m:sSub>
                        <m:r>
                          <a:rPr lang="nb-NO" b="0" i="1" smtClean="0">
                            <a:latin typeface="Cambria Math" panose="02040503050406030204" pitchFamily="18" charset="0"/>
                          </a:rPr>
                          <m:t>= </m:t>
                        </m:r>
                        <m:r>
                          <a:rPr lang="nb-NO" b="0" i="1" smtClean="0">
                            <a:latin typeface="Cambria Math" panose="02040503050406030204" pitchFamily="18" charset="0"/>
                          </a:rPr>
                          <m:t>𝑒</m:t>
                        </m:r>
                      </m:e>
                      <m:sup>
                        <m:r>
                          <a:rPr lang="nb-NO" b="0" i="1" smtClean="0">
                            <a:latin typeface="Cambria Math" panose="02040503050406030204" pitchFamily="18" charset="0"/>
                          </a:rPr>
                          <m:t>−</m:t>
                        </m:r>
                        <m:r>
                          <a:rPr lang="nb-NO" b="0" i="1" smtClean="0">
                            <a:latin typeface="Cambria Math" panose="02040503050406030204" pitchFamily="18" charset="0"/>
                          </a:rPr>
                          <m:t>𝜃</m:t>
                        </m:r>
                        <m:r>
                          <a:rPr lang="nb-NO" b="0" i="1" smtClean="0">
                            <a:latin typeface="Cambria Math" panose="02040503050406030204" pitchFamily="18" charset="0"/>
                          </a:rPr>
                          <m:t>𝑠</m:t>
                        </m:r>
                      </m:sup>
                    </m:sSup>
                    <m:r>
                      <a:rPr lang="nb-NO" b="0" i="1" smtClean="0">
                        <a:latin typeface="Cambria Math" panose="02040503050406030204" pitchFamily="18" charset="0"/>
                      </a:rPr>
                      <m:t> </m:t>
                    </m:r>
                    <m:r>
                      <a:rPr lang="nb-NO" b="0" i="1" smtClean="0">
                        <a:latin typeface="+mj-lt"/>
                      </a:rPr>
                      <m:t>𝑡h𝑒𝑛</m:t>
                    </m:r>
                    <m:r>
                      <a:rPr lang="nb-NO" b="0" i="1" smtClean="0">
                        <a:latin typeface="Cambria Math" panose="02040503050406030204" pitchFamily="18" charset="0"/>
                      </a:rPr>
                      <m:t> </m:t>
                    </m:r>
                  </m:oMath>
                </a14:m>
                <a:endParaRPr lang="nb-NO" i="1" dirty="0">
                  <a:latin typeface="Cambria Math" panose="02040503050406030204" pitchFamily="18" charset="0"/>
                </a:endParaRPr>
              </a:p>
              <a:p>
                <a14:m>
                  <m:oMathPara xmlns:m="http://schemas.openxmlformats.org/officeDocument/2006/math">
                    <m:oMathParaPr>
                      <m:jc m:val="centerGroup"/>
                    </m:oMathParaPr>
                    <m:oMath xmlns:m="http://schemas.openxmlformats.org/officeDocument/2006/math">
                      <m:d>
                        <m:dPr>
                          <m:begChr m:val="|"/>
                          <m:endChr m:val="|"/>
                          <m:ctrlPr>
                            <a:rPr lang="nb-NO" i="1" smtClean="0">
                              <a:latin typeface="Cambria Math" panose="02040503050406030204" pitchFamily="18" charset="0"/>
                            </a:rPr>
                          </m:ctrlPr>
                        </m:dPr>
                        <m:e>
                          <m:sSub>
                            <m:sSubPr>
                              <m:ctrlPr>
                                <a:rPr lang="nb-NO"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5</m:t>
                              </m:r>
                            </m:sub>
                          </m:sSub>
                        </m:e>
                      </m:d>
                      <m:r>
                        <a:rPr lang="nb-NO" b="0" i="1" smtClean="0">
                          <a:latin typeface="Cambria Math" panose="02040503050406030204" pitchFamily="18" charset="0"/>
                        </a:rPr>
                        <m:t>=1 , ∠</m:t>
                      </m:r>
                      <m:sSub>
                        <m:sSubPr>
                          <m:ctrlPr>
                            <a:rPr lang="nb-NO" i="1" smtClean="0">
                              <a:latin typeface="Cambria Math" panose="02040503050406030204" pitchFamily="18" charset="0"/>
                            </a:rPr>
                          </m:ctrlPr>
                        </m:sSubPr>
                        <m:e>
                          <m:r>
                            <a:rPr lang="nb-NO" b="0" i="1" smtClean="0">
                              <a:latin typeface="Cambria Math" panose="02040503050406030204" pitchFamily="18" charset="0"/>
                            </a:rPr>
                            <m:t>𝑔</m:t>
                          </m:r>
                        </m:e>
                        <m:sub>
                          <m:r>
                            <a:rPr lang="nb-NO" b="0" i="1" smtClean="0">
                              <a:latin typeface="Cambria Math" panose="02040503050406030204" pitchFamily="18" charset="0"/>
                            </a:rPr>
                            <m:t>5</m:t>
                          </m:r>
                        </m:sub>
                      </m:sSub>
                      <m:r>
                        <a:rPr lang="nb-NO" b="0" i="1" smtClean="0">
                          <a:latin typeface="Cambria Math" panose="02040503050406030204" pitchFamily="18" charset="0"/>
                        </a:rPr>
                        <m:t>=−</m:t>
                      </m:r>
                      <m:r>
                        <a:rPr lang="nb-NO" b="0" i="1" smtClean="0">
                          <a:latin typeface="Cambria Math" panose="02040503050406030204" pitchFamily="18" charset="0"/>
                        </a:rPr>
                        <m:t>𝜔𝜃</m:t>
                      </m:r>
                      <m:r>
                        <a:rPr lang="nb-NO" b="0" i="1" smtClean="0">
                          <a:latin typeface="Cambria Math" panose="02040503050406030204" pitchFamily="18" charset="0"/>
                        </a:rPr>
                        <m:t> [</m:t>
                      </m:r>
                      <m:r>
                        <a:rPr lang="nb-NO" b="0" i="1" smtClean="0">
                          <a:latin typeface="Cambria Math" panose="02040503050406030204" pitchFamily="18" charset="0"/>
                        </a:rPr>
                        <m:t>𝑟𝑎𝑑</m:t>
                      </m:r>
                      <m:r>
                        <a:rPr lang="nb-NO" b="0" i="1" smtClean="0">
                          <a:latin typeface="Cambria Math" panose="02040503050406030204" pitchFamily="18" charset="0"/>
                        </a:rPr>
                        <m:t>]</m:t>
                      </m:r>
                    </m:oMath>
                  </m:oMathPara>
                </a14:m>
                <a:endParaRPr lang="nb-NO" dirty="0"/>
              </a:p>
              <a:p>
                <a:endParaRPr lang="nb-NO" dirty="0"/>
              </a:p>
              <a:p>
                <a:endParaRPr lang="nb-NO" dirty="0"/>
              </a:p>
              <a:p>
                <a:endParaRPr lang="nb-NO" dirty="0"/>
              </a:p>
            </p:txBody>
          </p:sp>
        </mc:Choice>
        <mc:Fallback>
          <p:sp>
            <p:nvSpPr>
              <p:cNvPr id="3" name="TextBox 2">
                <a:extLst>
                  <a:ext uri="{FF2B5EF4-FFF2-40B4-BE49-F238E27FC236}">
                    <a16:creationId xmlns:a16="http://schemas.microsoft.com/office/drawing/2014/main" id="{94C28B2E-57F0-5AA4-A43B-004FC8B9F99D}"/>
                  </a:ext>
                </a:extLst>
              </p:cNvPr>
              <p:cNvSpPr txBox="1">
                <a:spLocks noRot="1" noChangeAspect="1" noMove="1" noResize="1" noEditPoints="1" noAdjustHandles="1" noChangeArrowheads="1" noChangeShapeType="1" noTextEdit="1"/>
              </p:cNvSpPr>
              <p:nvPr/>
            </p:nvSpPr>
            <p:spPr>
              <a:xfrm>
                <a:off x="1475656" y="3933056"/>
                <a:ext cx="6586547" cy="3398431"/>
              </a:xfrm>
              <a:prstGeom prst="rect">
                <a:avLst/>
              </a:prstGeom>
              <a:blipFill>
                <a:blip r:embed="rId3"/>
                <a:stretch>
                  <a:fillRect l="-2128"/>
                </a:stretch>
              </a:blipFill>
            </p:spPr>
            <p:txBody>
              <a:bodyPr/>
              <a:lstStyle/>
              <a:p>
                <a:r>
                  <a:rPr lang="en-US">
                    <a:noFill/>
                  </a:rPr>
                  <a:t> </a:t>
                </a:r>
              </a:p>
            </p:txBody>
          </p:sp>
        </mc:Fallback>
      </mc:AlternateContent>
    </p:spTree>
    <p:extLst>
      <p:ext uri="{BB962C8B-B14F-4D97-AF65-F5344CB8AC3E}">
        <p14:creationId xmlns:p14="http://schemas.microsoft.com/office/powerpoint/2010/main" val="275232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bwMode="auto">
          <a:xfrm>
            <a:off x="706412" y="332656"/>
            <a:ext cx="6001198" cy="6077162"/>
          </a:xfrm>
          <a:prstGeom prst="rect">
            <a:avLst/>
          </a:prstGeom>
          <a:noFill/>
          <a:ln/>
          <a:effectLst/>
          <a:extLst>
            <a:ext uri="{909E8E84-426E-40DD-AFC4-6F175D3DCCD1}">
              <a14:hiddenFill xmlns:a14="http://schemas.microsoft.com/office/drawing/2010/main">
                <a:pattFill prst="pct5">
                  <a:fgClr>
                    <a:srgbClr val="FFFFFF">
                      <a:alpha val="0"/>
                    </a:srgbClr>
                  </a:fgClr>
                  <a:bgClr>
                    <a:srgbClr val="FFFFFF">
                      <a:alpha val="0"/>
                    </a:srgbClr>
                  </a:bgClr>
                </a:pattFill>
              </a14:hiddenFill>
            </a:ext>
            <a:ext uri="{AF507438-7753-43E0-B8FC-AC1667EBCBE1}">
              <a14:hiddenEffects xmlns:a14="http://schemas.microsoft.com/office/drawing/2010/main">
                <a:effectLst>
                  <a:outerShdw blurRad="63500" dist="37357" dir="2700000" rotWithShape="0">
                    <a:scrgbClr r="0" g="0" b="0"/>
                  </a:outer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
        <p:nvSpPr>
          <p:cNvPr id="22" name="TextBox 21"/>
          <p:cNvSpPr txBox="1"/>
          <p:nvPr/>
        </p:nvSpPr>
        <p:spPr>
          <a:xfrm>
            <a:off x="6300192" y="3861048"/>
            <a:ext cx="532518" cy="369332"/>
          </a:xfrm>
          <a:prstGeom prst="rect">
            <a:avLst/>
          </a:prstGeom>
          <a:noFill/>
        </p:spPr>
        <p:txBody>
          <a:bodyPr wrap="none" rtlCol="0">
            <a:spAutoFit/>
          </a:bodyPr>
          <a:lstStyle/>
          <a:p>
            <a:r>
              <a:rPr lang="en-US" dirty="0">
                <a:solidFill>
                  <a:srgbClr val="FF0000"/>
                </a:solidFill>
              </a:rPr>
              <a:t>OK!</a:t>
            </a:r>
          </a:p>
        </p:txBody>
      </p:sp>
    </p:spTree>
    <p:extLst>
      <p:ext uri="{BB962C8B-B14F-4D97-AF65-F5344CB8AC3E}">
        <p14:creationId xmlns:p14="http://schemas.microsoft.com/office/powerpoint/2010/main" val="3756909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107504"/>
            <a:ext cx="6219825" cy="8724900"/>
          </a:xfrm>
          <a:prstGeom prst="rect">
            <a:avLst/>
          </a:prstGeom>
          <a:noFill/>
          <a:ln>
            <a:noFill/>
          </a:ln>
          <a:effectLst/>
          <a:scene3d>
            <a:camera prst="orthographicFront">
              <a:rot lat="0" lon="0" rev="1620000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916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8" name="Text Box 20"/>
          <p:cNvSpPr txBox="1">
            <a:spLocks noChangeArrowheads="1"/>
          </p:cNvSpPr>
          <p:nvPr/>
        </p:nvSpPr>
        <p:spPr bwMode="auto">
          <a:xfrm rot="-54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sp>
        <p:nvSpPr>
          <p:cNvPr id="11" name="Slide Number Placeholder 10"/>
          <p:cNvSpPr>
            <a:spLocks noGrp="1"/>
          </p:cNvSpPr>
          <p:nvPr>
            <p:ph type="sldNum" sz="quarter" idx="12"/>
          </p:nvPr>
        </p:nvSpPr>
        <p:spPr/>
        <p:txBody>
          <a:bodyPr/>
          <a:lstStyle/>
          <a:p>
            <a:pPr>
              <a:defRPr/>
            </a:pPr>
            <a:fld id="{9243A8D9-1BEC-4D25-9DB3-9A13DDE11CCA}" type="slidenum">
              <a:rPr lang="en-US"/>
              <a:pPr>
                <a:defRPr/>
              </a:pPr>
              <a:t>2</a:t>
            </a:fld>
            <a:endParaRPr lang="en-US"/>
          </a:p>
        </p:txBody>
      </p:sp>
      <p:sp>
        <p:nvSpPr>
          <p:cNvPr id="2" name="TextBox 1"/>
          <p:cNvSpPr txBox="1"/>
          <p:nvPr/>
        </p:nvSpPr>
        <p:spPr>
          <a:xfrm>
            <a:off x="950842" y="281285"/>
            <a:ext cx="6244530" cy="523220"/>
          </a:xfrm>
          <a:prstGeom prst="rect">
            <a:avLst/>
          </a:prstGeom>
          <a:noFill/>
        </p:spPr>
        <p:txBody>
          <a:bodyPr wrap="none" rtlCol="0">
            <a:spAutoFit/>
          </a:bodyPr>
          <a:lstStyle/>
          <a:p>
            <a:r>
              <a:rPr lang="en-US" sz="2800" b="1" dirty="0"/>
              <a:t>Mathematics. Complex number G, </a:t>
            </a:r>
            <a:r>
              <a:rPr lang="en-US" sz="2800" b="1" dirty="0">
                <a:latin typeface="Calibri"/>
              </a:rPr>
              <a:t>j</a:t>
            </a:r>
            <a:r>
              <a:rPr lang="en-US" sz="2800" b="1" baseline="30000" dirty="0">
                <a:latin typeface="Calibri"/>
              </a:rPr>
              <a:t>2</a:t>
            </a:r>
            <a:r>
              <a:rPr lang="en-US" sz="2800" b="1" dirty="0"/>
              <a:t>=-1 </a:t>
            </a:r>
          </a:p>
        </p:txBody>
      </p:sp>
      <p:grpSp>
        <p:nvGrpSpPr>
          <p:cNvPr id="17" name="Group 16"/>
          <p:cNvGrpSpPr/>
          <p:nvPr/>
        </p:nvGrpSpPr>
        <p:grpSpPr>
          <a:xfrm>
            <a:off x="468495" y="1023151"/>
            <a:ext cx="3773124" cy="1804182"/>
            <a:chOff x="2699792" y="1048754"/>
            <a:chExt cx="3773124" cy="1804182"/>
          </a:xfrm>
        </p:grpSpPr>
        <p:cxnSp>
          <p:nvCxnSpPr>
            <p:cNvPr id="4" name="Straight Arrow Connector 3"/>
            <p:cNvCxnSpPr/>
            <p:nvPr/>
          </p:nvCxnSpPr>
          <p:spPr>
            <a:xfrm>
              <a:off x="2699792" y="2132856"/>
              <a:ext cx="295232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3779912" y="1340768"/>
              <a:ext cx="0"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652120" y="2132856"/>
              <a:ext cx="708014" cy="369332"/>
            </a:xfrm>
            <a:prstGeom prst="rect">
              <a:avLst/>
            </a:prstGeom>
            <a:noFill/>
          </p:spPr>
          <p:txBody>
            <a:bodyPr wrap="none" rtlCol="0">
              <a:spAutoFit/>
            </a:bodyPr>
            <a:lstStyle/>
            <a:p>
              <a:r>
                <a:rPr lang="en-US" dirty="0"/>
                <a:t>Re(G)</a:t>
              </a:r>
            </a:p>
          </p:txBody>
        </p:sp>
        <p:sp>
          <p:nvSpPr>
            <p:cNvPr id="8" name="TextBox 7"/>
            <p:cNvSpPr txBox="1"/>
            <p:nvPr/>
          </p:nvSpPr>
          <p:spPr>
            <a:xfrm>
              <a:off x="3505573" y="1048754"/>
              <a:ext cx="713657" cy="369332"/>
            </a:xfrm>
            <a:prstGeom prst="rect">
              <a:avLst/>
            </a:prstGeom>
            <a:noFill/>
          </p:spPr>
          <p:txBody>
            <a:bodyPr wrap="none" rtlCol="0">
              <a:spAutoFit/>
            </a:bodyPr>
            <a:lstStyle/>
            <a:p>
              <a:r>
                <a:rPr lang="en-US" dirty="0" err="1"/>
                <a:t>Im</a:t>
              </a:r>
              <a:r>
                <a:rPr lang="en-US" dirty="0"/>
                <a:t>(G)</a:t>
              </a:r>
            </a:p>
          </p:txBody>
        </p:sp>
        <p:cxnSp>
          <p:nvCxnSpPr>
            <p:cNvPr id="10" name="Straight Arrow Connector 9"/>
            <p:cNvCxnSpPr/>
            <p:nvPr/>
          </p:nvCxnSpPr>
          <p:spPr>
            <a:xfrm flipV="1">
              <a:off x="3779912" y="1528056"/>
              <a:ext cx="1440160" cy="6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292080" y="1278052"/>
              <a:ext cx="1180836" cy="369332"/>
            </a:xfrm>
            <a:prstGeom prst="rect">
              <a:avLst/>
            </a:prstGeom>
            <a:noFill/>
          </p:spPr>
          <p:txBody>
            <a:bodyPr wrap="none" rtlCol="0">
              <a:spAutoFit/>
            </a:bodyPr>
            <a:lstStyle/>
            <a:p>
              <a:r>
                <a:rPr lang="en-US" dirty="0"/>
                <a:t>G(j</a:t>
              </a:r>
              <a:r>
                <a:rPr lang="el-GR" dirty="0">
                  <a:latin typeface="cmmi10"/>
                </a:rPr>
                <a:t>ω</a:t>
              </a:r>
              <a:r>
                <a:rPr lang="en-US" dirty="0"/>
                <a:t>)=</a:t>
              </a:r>
              <a:r>
                <a:rPr lang="en-US" dirty="0" err="1"/>
                <a:t>R+jI</a:t>
              </a:r>
              <a:endParaRPr lang="en-US" baseline="-25000" dirty="0"/>
            </a:p>
          </p:txBody>
        </p:sp>
        <p:sp>
          <p:nvSpPr>
            <p:cNvPr id="13" name="TextBox 12"/>
            <p:cNvSpPr txBox="1"/>
            <p:nvPr/>
          </p:nvSpPr>
          <p:spPr>
            <a:xfrm>
              <a:off x="4427984" y="2060848"/>
              <a:ext cx="309700" cy="369332"/>
            </a:xfrm>
            <a:prstGeom prst="rect">
              <a:avLst/>
            </a:prstGeom>
            <a:noFill/>
          </p:spPr>
          <p:txBody>
            <a:bodyPr wrap="none" rtlCol="0">
              <a:spAutoFit/>
            </a:bodyPr>
            <a:lstStyle/>
            <a:p>
              <a:r>
                <a:rPr lang="en-US" dirty="0"/>
                <a:t>R</a:t>
              </a:r>
              <a:endParaRPr lang="en-US" baseline="-25000" dirty="0"/>
            </a:p>
          </p:txBody>
        </p:sp>
        <p:cxnSp>
          <p:nvCxnSpPr>
            <p:cNvPr id="15" name="Straight Connector 14"/>
            <p:cNvCxnSpPr/>
            <p:nvPr/>
          </p:nvCxnSpPr>
          <p:spPr>
            <a:xfrm>
              <a:off x="5220072" y="1528056"/>
              <a:ext cx="0" cy="6048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292080" y="1696823"/>
              <a:ext cx="242374" cy="369332"/>
            </a:xfrm>
            <a:prstGeom prst="rect">
              <a:avLst/>
            </a:prstGeom>
            <a:noFill/>
          </p:spPr>
          <p:txBody>
            <a:bodyPr wrap="none" rtlCol="0">
              <a:spAutoFit/>
            </a:bodyPr>
            <a:lstStyle/>
            <a:p>
              <a:r>
                <a:rPr lang="en-US" dirty="0"/>
                <a:t>I</a:t>
              </a:r>
              <a:endParaRPr lang="en-US" baseline="-25000" dirty="0"/>
            </a:p>
          </p:txBody>
        </p:sp>
      </p:grpSp>
      <p:grpSp>
        <p:nvGrpSpPr>
          <p:cNvPr id="18" name="Group 17">
            <a:extLst>
              <a:ext uri="{FF2B5EF4-FFF2-40B4-BE49-F238E27FC236}">
                <a16:creationId xmlns:a16="http://schemas.microsoft.com/office/drawing/2014/main" id="{ADA68570-6AA9-4E93-1386-E64D895C20DF}"/>
              </a:ext>
            </a:extLst>
          </p:cNvPr>
          <p:cNvGrpSpPr/>
          <p:nvPr/>
        </p:nvGrpSpPr>
        <p:grpSpPr>
          <a:xfrm>
            <a:off x="5156055" y="908720"/>
            <a:ext cx="3548063" cy="2000250"/>
            <a:chOff x="5182287" y="1223038"/>
            <a:chExt cx="3548063" cy="2000250"/>
          </a:xfrm>
        </p:grpSpPr>
        <mc:AlternateContent xmlns:mc="http://schemas.openxmlformats.org/markup-compatibility/2006" xmlns:a14="http://schemas.microsoft.com/office/drawing/2010/main">
          <mc:Choice Requires="a14">
            <p:sp>
              <p:nvSpPr>
                <p:cNvPr id="2052" name="Object 5"/>
                <p:cNvSpPr txBox="1"/>
                <p:nvPr/>
              </p:nvSpPr>
              <p:spPr bwMode="auto">
                <a:xfrm>
                  <a:off x="5182287" y="1223038"/>
                  <a:ext cx="3548063" cy="2000250"/>
                </a:xfrm>
                <a:prstGeom prst="rect">
                  <a:avLst/>
                </a:prstGeom>
                <a:noFill/>
                <a:ln>
                  <a:noFill/>
                </a:ln>
                <a:effectLst/>
              </p:spPr>
              <p:txBody>
                <a:bodyPr>
                  <a:normAutofit/>
                </a:bodyPr>
                <a:lstStyle/>
                <a:p>
                  <a:r>
                    <a:rPr lang="en-US" dirty="0">
                      <a:solidFill>
                        <a:srgbClr val="000000"/>
                      </a:solidFill>
                    </a:rPr>
                    <a:t>G </a:t>
                  </a:r>
                  <a14:m>
                    <m:oMath xmlns:m="http://schemas.openxmlformats.org/officeDocument/2006/math">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𝑅</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𝑗</m:t>
                      </m:r>
                      <m:r>
                        <a:rPr lang="nb-NO" b="0" i="1" smtClean="0">
                          <a:solidFill>
                            <a:srgbClr val="000000"/>
                          </a:solidFill>
                          <a:latin typeface="Cambria Math" panose="02040503050406030204" pitchFamily="18" charset="0"/>
                        </a:rPr>
                        <m:t> </m:t>
                      </m:r>
                      <m:r>
                        <a:rPr lang="nb-NO" b="0" i="1" smtClean="0">
                          <a:solidFill>
                            <a:srgbClr val="000000"/>
                          </a:solidFill>
                          <a:latin typeface="Cambria Math" panose="02040503050406030204" pitchFamily="18" charset="0"/>
                        </a:rPr>
                        <m:t>𝐼</m:t>
                      </m:r>
                    </m:oMath>
                  </a14:m>
                  <a:endParaRPr lang="en-US" i="1" dirty="0">
                    <a:solidFill>
                      <a:srgbClr val="000000"/>
                    </a:solidFill>
                    <a:latin typeface="Cambria Math" panose="02040503050406030204" pitchFamily="18" charset="0"/>
                  </a:endParaRPr>
                </a:p>
                <a:p>
                  <a:r>
                    <a:rPr lang="en-US" i="1" dirty="0" err="1">
                      <a:solidFill>
                        <a:srgbClr val="000000"/>
                      </a:solidFill>
                      <a:latin typeface="Cambria Math" panose="02040503050406030204" pitchFamily="18" charset="0"/>
                    </a:rPr>
                    <a:t>Im</a:t>
                  </a:r>
                  <a:r>
                    <a:rPr lang="en-US" i="1" dirty="0">
                      <a:solidFill>
                        <a:srgbClr val="000000"/>
                      </a:solidFill>
                      <a:latin typeface="Cambria Math" panose="02040503050406030204" pitchFamily="18" charset="0"/>
                    </a:rPr>
                    <a:t>(G)=R, Re(G)=I</a:t>
                  </a:r>
                </a:p>
                <a:p>
                  <a:pPr/>
                  <a:br>
                    <a:rPr lang="en-US" i="1" dirty="0">
                      <a:solidFill>
                        <a:srgbClr val="000000"/>
                      </a:solidFill>
                      <a:latin typeface="Cambria Math" panose="02040503050406030204" pitchFamily="18" charset="0"/>
                    </a:rPr>
                  </a:br>
                  <a14:m>
                    <m:oMathPara xmlns:m="http://schemas.openxmlformats.org/officeDocument/2006/math">
                      <m:oMathParaPr>
                        <m:jc m:val="left"/>
                      </m:oMathParaPr>
                      <m:oMath xmlns:m="http://schemas.openxmlformats.org/officeDocument/2006/math">
                        <m:d>
                          <m:dPr>
                            <m:begChr m:val="|"/>
                            <m:endChr m:val="|"/>
                            <m:ctrlPr>
                              <a:rPr lang="en-US" i="1" smtClean="0">
                                <a:solidFill>
                                  <a:srgbClr val="FF0000"/>
                                </a:solidFill>
                                <a:latin typeface="Cambria Math" panose="02040503050406030204" pitchFamily="18" charset="0"/>
                              </a:rPr>
                            </m:ctrlPr>
                          </m:dPr>
                          <m:e>
                            <m:r>
                              <a:rPr lang="en-US" i="1">
                                <a:solidFill>
                                  <a:srgbClr val="FF0000"/>
                                </a:solidFill>
                                <a:latin typeface="Cambria Math" panose="02040503050406030204" pitchFamily="18" charset="0"/>
                              </a:rPr>
                              <m:t>𝐺</m:t>
                            </m:r>
                          </m:e>
                        </m:d>
                        <m:r>
                          <a:rPr lang="en-US" i="1">
                            <a:solidFill>
                              <a:srgbClr val="000000"/>
                            </a:solidFill>
                            <a:latin typeface="Cambria Math" panose="02040503050406030204" pitchFamily="18" charset="0"/>
                          </a:rPr>
                          <m:t>=</m:t>
                        </m:r>
                        <m:rad>
                          <m:radPr>
                            <m:degHide m:val="on"/>
                            <m:ctrlPr>
                              <a:rPr lang="nb-NO" b="0" i="1" smtClean="0">
                                <a:solidFill>
                                  <a:srgbClr val="000000"/>
                                </a:solidFill>
                                <a:latin typeface="Cambria Math" panose="02040503050406030204" pitchFamily="18" charset="0"/>
                              </a:rPr>
                            </m:ctrlPr>
                          </m:radPr>
                          <m:deg/>
                          <m:e>
                            <m:sSup>
                              <m:sSupPr>
                                <m:ctrlPr>
                                  <a:rPr lang="nb-NO" b="0" i="1" smtClean="0">
                                    <a:solidFill>
                                      <a:srgbClr val="000000"/>
                                    </a:solidFill>
                                    <a:latin typeface="Cambria Math" panose="02040503050406030204" pitchFamily="18" charset="0"/>
                                  </a:rPr>
                                </m:ctrlPr>
                              </m:sSupPr>
                              <m:e>
                                <m:r>
                                  <a:rPr lang="nb-NO" b="0" i="1" smtClean="0">
                                    <a:solidFill>
                                      <a:srgbClr val="000000"/>
                                    </a:solidFill>
                                    <a:latin typeface="Cambria Math" panose="02040503050406030204" pitchFamily="18" charset="0"/>
                                  </a:rPr>
                                  <m:t>𝑅</m:t>
                                </m:r>
                              </m:e>
                              <m:sup>
                                <m:r>
                                  <a:rPr lang="nb-NO" i="1">
                                    <a:solidFill>
                                      <a:srgbClr val="000000"/>
                                    </a:solidFill>
                                    <a:latin typeface="Cambria Math" panose="02040503050406030204" pitchFamily="18" charset="0"/>
                                  </a:rPr>
                                  <m:t>2</m:t>
                                </m:r>
                              </m:sup>
                            </m:sSup>
                            <m:r>
                              <a:rPr lang="nb-NO" b="0" i="1" smtClean="0">
                                <a:solidFill>
                                  <a:srgbClr val="000000"/>
                                </a:solidFill>
                                <a:latin typeface="Cambria Math" panose="02040503050406030204" pitchFamily="18" charset="0"/>
                              </a:rPr>
                              <m:t>+</m:t>
                            </m:r>
                            <m:sSup>
                              <m:sSupPr>
                                <m:ctrlPr>
                                  <a:rPr lang="nb-NO" b="0" i="1" smtClean="0">
                                    <a:solidFill>
                                      <a:srgbClr val="000000"/>
                                    </a:solidFill>
                                    <a:latin typeface="Cambria Math" panose="02040503050406030204" pitchFamily="18" charset="0"/>
                                  </a:rPr>
                                </m:ctrlPr>
                              </m:sSupPr>
                              <m:e>
                                <m:r>
                                  <a:rPr lang="nb-NO" b="0" i="1" smtClean="0">
                                    <a:solidFill>
                                      <a:srgbClr val="000000"/>
                                    </a:solidFill>
                                    <a:latin typeface="Cambria Math" panose="02040503050406030204" pitchFamily="18" charset="0"/>
                                  </a:rPr>
                                  <m:t>𝐼</m:t>
                                </m:r>
                              </m:e>
                              <m:sup>
                                <m:r>
                                  <a:rPr lang="nb-NO" b="0" i="1" smtClean="0">
                                    <a:solidFill>
                                      <a:srgbClr val="000000"/>
                                    </a:solidFill>
                                    <a:latin typeface="Cambria Math" panose="02040503050406030204" pitchFamily="18" charset="0"/>
                                  </a:rPr>
                                  <m:t>2</m:t>
                                </m:r>
                              </m:sup>
                            </m:sSup>
                          </m:e>
                        </m:rad>
                      </m:oMath>
                      <m:oMath xmlns:m="http://schemas.openxmlformats.org/officeDocument/2006/math">
                        <m:r>
                          <a:rPr lang="en-US" i="1">
                            <a:solidFill>
                              <a:srgbClr val="000000"/>
                            </a:solidFill>
                            <a:latin typeface="Cambria Math" panose="02040503050406030204" pitchFamily="18" charset="0"/>
                          </a:rPr>
                          <m:t>𝜙</m:t>
                        </m:r>
                        <m:r>
                          <a:rPr lang="en-US" i="1">
                            <a:solidFill>
                              <a:srgbClr val="000000"/>
                            </a:solidFill>
                            <a:latin typeface="Cambria Math" panose="02040503050406030204" pitchFamily="18" charset="0"/>
                          </a:rPr>
                          <m:t>=∠</m:t>
                        </m:r>
                        <m:r>
                          <a:rPr lang="en-US" i="1" smtClean="0">
                            <a:solidFill>
                              <a:srgbClr val="FF0000"/>
                            </a:solidFill>
                            <a:latin typeface="Cambria Math" panose="02040503050406030204" pitchFamily="18" charset="0"/>
                          </a:rPr>
                          <m:t>𝐺</m:t>
                        </m:r>
                        <m:r>
                          <a:rPr lang="nb-NO" b="0" i="1" smtClean="0">
                            <a:solidFill>
                              <a:srgbClr val="000000"/>
                            </a:solidFill>
                            <a:latin typeface="Cambria Math" panose="02040503050406030204" pitchFamily="18" charset="0"/>
                          </a:rPr>
                          <m:t>= </m:t>
                        </m:r>
                        <m:func>
                          <m:funcPr>
                            <m:ctrlPr>
                              <a:rPr lang="en-US" i="1">
                                <a:solidFill>
                                  <a:srgbClr val="000000"/>
                                </a:solidFill>
                                <a:latin typeface="Cambria Math" panose="02040503050406030204" pitchFamily="18" charset="0"/>
                              </a:rPr>
                            </m:ctrlPr>
                          </m:funcPr>
                          <m:fName>
                            <m:r>
                              <m:rPr>
                                <m:sty m:val="p"/>
                              </m:rPr>
                              <a:rPr lang="en-US" i="0">
                                <a:solidFill>
                                  <a:srgbClr val="000000"/>
                                </a:solidFill>
                                <a:latin typeface="Cambria Math" panose="02040503050406030204" pitchFamily="18" charset="0"/>
                              </a:rPr>
                              <m:t>arctan</m:t>
                            </m:r>
                          </m:fName>
                          <m:e>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𝐼</m:t>
                                </m:r>
                              </m:num>
                              <m:den>
                                <m:r>
                                  <a:rPr lang="en-US" i="1">
                                    <a:solidFill>
                                      <a:srgbClr val="000000"/>
                                    </a:solidFill>
                                    <a:latin typeface="Cambria Math" panose="02040503050406030204" pitchFamily="18" charset="0"/>
                                  </a:rPr>
                                  <m:t>𝑅</m:t>
                                </m:r>
                              </m:den>
                            </m:f>
                          </m:e>
                        </m:func>
                      </m:oMath>
                    </m:oMathPara>
                  </a14:m>
                  <a:endParaRPr lang="en-US" dirty="0"/>
                </a:p>
              </p:txBody>
            </p:sp>
          </mc:Choice>
          <mc:Fallback xmlns="">
            <p:sp>
              <p:nvSpPr>
                <p:cNvPr id="2052" name="Object 5"/>
                <p:cNvSpPr txBox="1">
                  <a:spLocks noRot="1" noChangeAspect="1" noMove="1" noResize="1" noEditPoints="1" noAdjustHandles="1" noChangeArrowheads="1" noChangeShapeType="1" noTextEdit="1"/>
                </p:cNvSpPr>
                <p:nvPr/>
              </p:nvSpPr>
              <p:spPr bwMode="auto">
                <a:xfrm>
                  <a:off x="5182287" y="1223038"/>
                  <a:ext cx="3548063" cy="2000250"/>
                </a:xfrm>
                <a:prstGeom prst="rect">
                  <a:avLst/>
                </a:prstGeom>
                <a:blipFill>
                  <a:blip r:embed="rId3"/>
                  <a:stretch>
                    <a:fillRect l="-1546" t="-1524"/>
                  </a:stretch>
                </a:blipFill>
                <a:ln>
                  <a:noFill/>
                </a:ln>
                <a:effectLst/>
              </p:spPr>
              <p:txBody>
                <a:bodyPr/>
                <a:lstStyle/>
                <a:p>
                  <a:r>
                    <a:rPr lang="en-US">
                      <a:noFill/>
                    </a:rPr>
                    <a:t> </a:t>
                  </a:r>
                </a:p>
              </p:txBody>
            </p:sp>
          </mc:Fallback>
        </mc:AlternateContent>
        <p:sp>
          <p:nvSpPr>
            <p:cNvPr id="3" name="Right Brace 2"/>
            <p:cNvSpPr/>
            <p:nvPr/>
          </p:nvSpPr>
          <p:spPr>
            <a:xfrm>
              <a:off x="7308304" y="2073184"/>
              <a:ext cx="224177" cy="811978"/>
            </a:xfrm>
            <a:prstGeom prst="righ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p:cNvSpPr txBox="1"/>
            <p:nvPr/>
          </p:nvSpPr>
          <p:spPr>
            <a:xfrm>
              <a:off x="7561312" y="2294507"/>
              <a:ext cx="1169038" cy="369332"/>
            </a:xfrm>
            <a:prstGeom prst="rect">
              <a:avLst/>
            </a:prstGeom>
            <a:noFill/>
          </p:spPr>
          <p:txBody>
            <a:bodyPr wrap="none" rtlCol="0">
              <a:spAutoFit/>
            </a:bodyPr>
            <a:lstStyle/>
            <a:p>
              <a:r>
                <a:rPr lang="en-US" dirty="0">
                  <a:solidFill>
                    <a:srgbClr val="FF0000"/>
                  </a:solidFill>
                </a:rPr>
                <a:t>Polar form</a:t>
              </a:r>
            </a:p>
          </p:txBody>
        </p:sp>
      </p:grpSp>
      <p:pic>
        <p:nvPicPr>
          <p:cNvPr id="9" name="Picture 8"/>
          <p:cNvPicPr>
            <a:picLocks noChangeAspect="1"/>
          </p:cNvPicPr>
          <p:nvPr/>
        </p:nvPicPr>
        <p:blipFill>
          <a:blip r:embed="rId4"/>
          <a:stretch>
            <a:fillRect/>
          </a:stretch>
        </p:blipFill>
        <p:spPr>
          <a:xfrm>
            <a:off x="1095382" y="4519045"/>
            <a:ext cx="5358896" cy="1076826"/>
          </a:xfrm>
          <a:prstGeom prst="rect">
            <a:avLst/>
          </a:prstGeom>
          <a:ln w="31750">
            <a:solidFill>
              <a:srgbClr val="FFFF00"/>
            </a:solidFill>
          </a:ln>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2A90153-F7D0-706D-FA3D-2CDF6D5CBB64}"/>
                  </a:ext>
                </a:extLst>
              </p:cNvPr>
              <p:cNvSpPr txBox="1"/>
              <p:nvPr/>
            </p:nvSpPr>
            <p:spPr>
              <a:xfrm>
                <a:off x="395536" y="6077279"/>
                <a:ext cx="5875647" cy="892552"/>
              </a:xfrm>
              <a:prstGeom prst="rect">
                <a:avLst/>
              </a:prstGeom>
              <a:noFill/>
            </p:spPr>
            <p:txBody>
              <a:bodyPr wrap="none" rtlCol="0">
                <a:spAutoFit/>
              </a:bodyPr>
              <a:lstStyle/>
              <a:p>
                <a:r>
                  <a:rPr lang="en-US" sz="1200" dirty="0"/>
                  <a:t>May also use i instead of j, i</a:t>
                </a:r>
                <a:r>
                  <a:rPr lang="en-US" sz="1200" baseline="30000" dirty="0"/>
                  <a:t>2</a:t>
                </a:r>
                <a:r>
                  <a:rPr lang="en-US" sz="1200" dirty="0"/>
                  <a:t>=-1. (i is common in mathematics; j is more common in control)</a:t>
                </a:r>
              </a:p>
              <a:p>
                <a:r>
                  <a:rPr lang="nb-NO" sz="1200" dirty="0" err="1"/>
                  <a:t>arctan</a:t>
                </a:r>
                <a:r>
                  <a:rPr lang="nb-NO" sz="1200" dirty="0"/>
                  <a:t> = </a:t>
                </a:r>
                <a:r>
                  <a:rPr lang="nb-NO" sz="1200" dirty="0" err="1"/>
                  <a:t>arctg</a:t>
                </a:r>
                <a:r>
                  <a:rPr lang="nb-NO" sz="1200" dirty="0"/>
                  <a:t> = </a:t>
                </a:r>
                <a:r>
                  <a:rPr lang="nb-NO" sz="1200" dirty="0" err="1"/>
                  <a:t>atan</a:t>
                </a:r>
                <a:r>
                  <a:rPr lang="nb-NO" sz="1200" dirty="0"/>
                  <a:t> = tan</a:t>
                </a:r>
                <a:r>
                  <a:rPr lang="nb-NO" sz="1200" baseline="30000" dirty="0"/>
                  <a:t>-1</a:t>
                </a:r>
              </a:p>
              <a:p>
                <a:r>
                  <a:rPr lang="nb-NO" sz="1200" dirty="0"/>
                  <a:t>From </a:t>
                </a:r>
                <a:r>
                  <a:rPr lang="nb-NO" sz="1200" dirty="0" err="1"/>
                  <a:t>degrees</a:t>
                </a:r>
                <a:r>
                  <a:rPr lang="nb-NO" sz="1200" dirty="0"/>
                  <a:t> to radians: </a:t>
                </a:r>
                <a:r>
                  <a:rPr lang="nb-NO" sz="1200" dirty="0" err="1"/>
                  <a:t>Multiply</a:t>
                </a:r>
                <a:r>
                  <a:rPr lang="nb-NO" sz="1200" dirty="0"/>
                  <a:t> by </a:t>
                </a:r>
                <a14:m>
                  <m:oMath xmlns:m="http://schemas.openxmlformats.org/officeDocument/2006/math">
                    <m:f>
                      <m:fPr>
                        <m:ctrlPr>
                          <a:rPr lang="nb-NO" sz="1200" b="0" i="1" smtClean="0">
                            <a:latin typeface="Cambria Math" panose="02040503050406030204" pitchFamily="18" charset="0"/>
                          </a:rPr>
                        </m:ctrlPr>
                      </m:fPr>
                      <m:num>
                        <m:r>
                          <a:rPr lang="nb-NO" sz="1200" b="0" i="1" smtClean="0">
                            <a:latin typeface="Cambria Math" panose="02040503050406030204" pitchFamily="18" charset="0"/>
                          </a:rPr>
                          <m:t>𝜋</m:t>
                        </m:r>
                      </m:num>
                      <m:den>
                        <m:r>
                          <a:rPr lang="nb-NO" sz="1200" b="0" i="1" smtClean="0">
                            <a:latin typeface="Cambria Math" panose="02040503050406030204" pitchFamily="18" charset="0"/>
                          </a:rPr>
                          <m:t>180°</m:t>
                        </m:r>
                      </m:den>
                    </m:f>
                  </m:oMath>
                </a14:m>
                <a:endParaRPr lang="nb-NO" sz="1200" dirty="0"/>
              </a:p>
              <a:p>
                <a:endParaRPr lang="en-US" baseline="30000" dirty="0"/>
              </a:p>
            </p:txBody>
          </p:sp>
        </mc:Choice>
        <mc:Fallback xmlns="">
          <p:sp>
            <p:nvSpPr>
              <p:cNvPr id="14" name="TextBox 13">
                <a:extLst>
                  <a:ext uri="{FF2B5EF4-FFF2-40B4-BE49-F238E27FC236}">
                    <a16:creationId xmlns:a16="http://schemas.microsoft.com/office/drawing/2014/main" id="{A2A90153-F7D0-706D-FA3D-2CDF6D5CBB64}"/>
                  </a:ext>
                </a:extLst>
              </p:cNvPr>
              <p:cNvSpPr txBox="1">
                <a:spLocks noRot="1" noChangeAspect="1" noMove="1" noResize="1" noEditPoints="1" noAdjustHandles="1" noChangeArrowheads="1" noChangeShapeType="1" noTextEdit="1"/>
              </p:cNvSpPr>
              <p:nvPr/>
            </p:nvSpPr>
            <p:spPr>
              <a:xfrm>
                <a:off x="395536" y="6077279"/>
                <a:ext cx="5875647" cy="892552"/>
              </a:xfrm>
              <a:prstGeom prst="rect">
                <a:avLst/>
              </a:prstGeom>
              <a:blipFill>
                <a:blip r:embed="rId5"/>
                <a:stretch>
                  <a:fillRect l="-104" t="-6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0EC2842C-9288-B723-8CD3-99C361F750C6}"/>
                  </a:ext>
                </a:extLst>
              </p:cNvPr>
              <p:cNvSpPr txBox="1"/>
              <p:nvPr/>
            </p:nvSpPr>
            <p:spPr>
              <a:xfrm>
                <a:off x="1949847" y="1469924"/>
                <a:ext cx="501484"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nb-NO" sz="1600" b="0" i="1" smtClean="0">
                          <a:solidFill>
                            <a:srgbClr val="FF0000"/>
                          </a:solidFill>
                          <a:latin typeface="Cambria Math" panose="02040503050406030204" pitchFamily="18" charset="0"/>
                        </a:rPr>
                        <m:t>|</m:t>
                      </m:r>
                      <m:r>
                        <a:rPr lang="nb-NO" sz="1600" b="0" i="1" smtClean="0">
                          <a:solidFill>
                            <a:srgbClr val="FF0000"/>
                          </a:solidFill>
                          <a:latin typeface="Cambria Math" panose="02040503050406030204" pitchFamily="18" charset="0"/>
                        </a:rPr>
                        <m:t>𝐺</m:t>
                      </m:r>
                      <m:r>
                        <a:rPr lang="nb-NO" sz="1600" b="0" i="1" smtClean="0">
                          <a:solidFill>
                            <a:srgbClr val="FF0000"/>
                          </a:solidFill>
                          <a:latin typeface="Cambria Math" panose="02040503050406030204" pitchFamily="18" charset="0"/>
                        </a:rPr>
                        <m:t>|</m:t>
                      </m:r>
                    </m:oMath>
                  </m:oMathPara>
                </a14:m>
                <a:endParaRPr lang="en-US" sz="1600" dirty="0">
                  <a:solidFill>
                    <a:srgbClr val="FF0000"/>
                  </a:solidFill>
                </a:endParaRPr>
              </a:p>
            </p:txBody>
          </p:sp>
        </mc:Choice>
        <mc:Fallback xmlns="">
          <p:sp>
            <p:nvSpPr>
              <p:cNvPr id="21" name="TextBox 20">
                <a:extLst>
                  <a:ext uri="{FF2B5EF4-FFF2-40B4-BE49-F238E27FC236}">
                    <a16:creationId xmlns:a16="http://schemas.microsoft.com/office/drawing/2014/main" id="{0EC2842C-9288-B723-8CD3-99C361F750C6}"/>
                  </a:ext>
                </a:extLst>
              </p:cNvPr>
              <p:cNvSpPr txBox="1">
                <a:spLocks noRot="1" noChangeAspect="1" noMove="1" noResize="1" noEditPoints="1" noAdjustHandles="1" noChangeArrowheads="1" noChangeShapeType="1" noTextEdit="1"/>
              </p:cNvSpPr>
              <p:nvPr/>
            </p:nvSpPr>
            <p:spPr>
              <a:xfrm>
                <a:off x="1949847" y="1469924"/>
                <a:ext cx="501484" cy="338554"/>
              </a:xfrm>
              <a:prstGeom prst="rect">
                <a:avLst/>
              </a:prstGeom>
              <a:blipFill>
                <a:blip r:embed="rId6"/>
                <a:stretch>
                  <a:fillRect b="-89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11AC77F9-C470-4D64-DBC6-A126EC264B20}"/>
                  </a:ext>
                </a:extLst>
              </p:cNvPr>
              <p:cNvSpPr txBox="1"/>
              <p:nvPr/>
            </p:nvSpPr>
            <p:spPr>
              <a:xfrm>
                <a:off x="2008236" y="1784044"/>
                <a:ext cx="54585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nb-NO" b="0" i="1" smtClean="0">
                          <a:solidFill>
                            <a:srgbClr val="FF0000"/>
                          </a:solidFill>
                          <a:latin typeface="Cambria Math" panose="02040503050406030204" pitchFamily="18" charset="0"/>
                        </a:rPr>
                        <m:t>∠</m:t>
                      </m:r>
                      <m:r>
                        <a:rPr lang="nb-NO" b="0" i="1" smtClean="0">
                          <a:solidFill>
                            <a:srgbClr val="FF0000"/>
                          </a:solidFill>
                          <a:latin typeface="Cambria Math" panose="02040503050406030204" pitchFamily="18" charset="0"/>
                        </a:rPr>
                        <m:t>𝐺</m:t>
                      </m:r>
                    </m:oMath>
                  </m:oMathPara>
                </a14:m>
                <a:endParaRPr lang="en-US" dirty="0">
                  <a:solidFill>
                    <a:srgbClr val="FF0000"/>
                  </a:solidFill>
                </a:endParaRPr>
              </a:p>
            </p:txBody>
          </p:sp>
        </mc:Choice>
        <mc:Fallback xmlns="">
          <p:sp>
            <p:nvSpPr>
              <p:cNvPr id="23" name="TextBox 22">
                <a:extLst>
                  <a:ext uri="{FF2B5EF4-FFF2-40B4-BE49-F238E27FC236}">
                    <a16:creationId xmlns:a16="http://schemas.microsoft.com/office/drawing/2014/main" id="{11AC77F9-C470-4D64-DBC6-A126EC264B20}"/>
                  </a:ext>
                </a:extLst>
              </p:cNvPr>
              <p:cNvSpPr txBox="1">
                <a:spLocks noRot="1" noChangeAspect="1" noMove="1" noResize="1" noEditPoints="1" noAdjustHandles="1" noChangeArrowheads="1" noChangeShapeType="1" noTextEdit="1"/>
              </p:cNvSpPr>
              <p:nvPr/>
            </p:nvSpPr>
            <p:spPr>
              <a:xfrm>
                <a:off x="2008236" y="1784044"/>
                <a:ext cx="545854" cy="36933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7154DED7-F622-177C-728C-2AEDEBEE396A}"/>
                  </a:ext>
                </a:extLst>
              </p:cNvPr>
              <p:cNvSpPr txBox="1"/>
              <p:nvPr/>
            </p:nvSpPr>
            <p:spPr>
              <a:xfrm>
                <a:off x="468495" y="2841681"/>
                <a:ext cx="5681555" cy="1718163"/>
              </a:xfrm>
              <a:prstGeom prst="rect">
                <a:avLst/>
              </a:prstGeom>
              <a:noFill/>
            </p:spPr>
            <p:txBody>
              <a:bodyPr wrap="none" rtlCol="0">
                <a:spAutoFit/>
              </a:bodyPr>
              <a:lstStyle/>
              <a:p>
                <a:r>
                  <a:rPr lang="nb-NO" sz="1200" dirty="0"/>
                  <a:t>Examples:</a:t>
                </a:r>
              </a:p>
              <a:p>
                <a:pPr/>
                <a14:m>
                  <m:oMathPara xmlns:m="http://schemas.openxmlformats.org/officeDocument/2006/math">
                    <m:oMathParaPr>
                      <m:jc m:val="left"/>
                    </m:oMathParaPr>
                    <m:oMath xmlns:m="http://schemas.openxmlformats.org/officeDocument/2006/math">
                      <m:r>
                        <a:rPr lang="nb-NO" sz="1200" b="0" i="1" smtClean="0">
                          <a:latin typeface="Cambria Math" panose="02040503050406030204" pitchFamily="18" charset="0"/>
                        </a:rPr>
                        <m:t>𝐺</m:t>
                      </m:r>
                      <m:r>
                        <a:rPr lang="nb-NO" sz="1200" b="0" i="1" smtClean="0">
                          <a:latin typeface="Cambria Math" panose="02040503050406030204" pitchFamily="18" charset="0"/>
                        </a:rPr>
                        <m:t>=2.           </m:t>
                      </m:r>
                      <m:d>
                        <m:dPr>
                          <m:begChr m:val="|"/>
                          <m:endChr m:val="|"/>
                          <m:ctrlPr>
                            <a:rPr lang="nb-NO" sz="1200" b="0" i="1" smtClean="0">
                              <a:latin typeface="Cambria Math" panose="02040503050406030204" pitchFamily="18" charset="0"/>
                            </a:rPr>
                          </m:ctrlPr>
                        </m:dPr>
                        <m:e>
                          <m:r>
                            <a:rPr lang="nb-NO" sz="1200" b="0" i="1" smtClean="0">
                              <a:latin typeface="Cambria Math" panose="02040503050406030204" pitchFamily="18" charset="0"/>
                            </a:rPr>
                            <m:t>𝐺</m:t>
                          </m:r>
                        </m:e>
                      </m:d>
                      <m:r>
                        <a:rPr lang="nb-NO" sz="1200" b="0" i="1" smtClean="0">
                          <a:latin typeface="Cambria Math" panose="02040503050406030204" pitchFamily="18" charset="0"/>
                        </a:rPr>
                        <m:t>=2,  ∠</m:t>
                      </m:r>
                      <m:r>
                        <a:rPr lang="nb-NO" sz="1200" b="0" i="1" smtClean="0">
                          <a:latin typeface="Cambria Math" panose="02040503050406030204" pitchFamily="18" charset="0"/>
                        </a:rPr>
                        <m:t>𝐺</m:t>
                      </m:r>
                      <m:r>
                        <a:rPr lang="nb-NO" sz="1200" b="0" i="1" smtClean="0">
                          <a:latin typeface="Cambria Math" panose="02040503050406030204" pitchFamily="18" charset="0"/>
                        </a:rPr>
                        <m:t>=</m:t>
                      </m:r>
                      <m:func>
                        <m:funcPr>
                          <m:ctrlPr>
                            <a:rPr lang="nb-NO" sz="1200" b="0" i="1" smtClean="0">
                              <a:latin typeface="Cambria Math" panose="02040503050406030204" pitchFamily="18" charset="0"/>
                            </a:rPr>
                          </m:ctrlPr>
                        </m:funcPr>
                        <m:fName>
                          <m:r>
                            <m:rPr>
                              <m:sty m:val="p"/>
                            </m:rPr>
                            <a:rPr lang="nb-NO" sz="1200" b="0" i="0" smtClean="0">
                              <a:latin typeface="Cambria Math" panose="02040503050406030204" pitchFamily="18" charset="0"/>
                            </a:rPr>
                            <m:t>arctan</m:t>
                          </m:r>
                        </m:fName>
                        <m:e>
                          <m:r>
                            <a:rPr lang="nb-NO" sz="1200" b="0" i="1" smtClean="0">
                              <a:latin typeface="Cambria Math" panose="02040503050406030204" pitchFamily="18" charset="0"/>
                            </a:rPr>
                            <m:t>0=0°=0 </m:t>
                          </m:r>
                          <m:r>
                            <a:rPr lang="nb-NO" sz="1200" b="0" i="1" smtClean="0">
                              <a:latin typeface="Cambria Math" panose="02040503050406030204" pitchFamily="18" charset="0"/>
                            </a:rPr>
                            <m:t>𝑟𝑎𝑑</m:t>
                          </m:r>
                        </m:e>
                      </m:func>
                    </m:oMath>
                  </m:oMathPara>
                </a14:m>
                <a:endParaRPr lang="nb-NO" sz="1200" dirty="0"/>
              </a:p>
              <a:p>
                <a:pPr/>
                <a14:m>
                  <m:oMathPara xmlns:m="http://schemas.openxmlformats.org/officeDocument/2006/math">
                    <m:oMathParaPr>
                      <m:jc m:val="left"/>
                    </m:oMathParaPr>
                    <m:oMath xmlns:m="http://schemas.openxmlformats.org/officeDocument/2006/math">
                      <m:r>
                        <a:rPr lang="nb-NO" sz="1200" b="0" i="1" smtClean="0">
                          <a:latin typeface="Cambria Math" panose="02040503050406030204" pitchFamily="18" charset="0"/>
                        </a:rPr>
                        <m:t>𝐺</m:t>
                      </m:r>
                      <m:r>
                        <a:rPr lang="nb-NO" sz="1200" b="0" i="1" smtClean="0">
                          <a:latin typeface="Cambria Math" panose="02040503050406030204" pitchFamily="18" charset="0"/>
                        </a:rPr>
                        <m:t>=3</m:t>
                      </m:r>
                      <m:r>
                        <a:rPr lang="nb-NO" sz="1200" b="0" i="1" smtClean="0">
                          <a:latin typeface="Cambria Math" panose="02040503050406030204" pitchFamily="18" charset="0"/>
                        </a:rPr>
                        <m:t>𝑗</m:t>
                      </m:r>
                      <m:r>
                        <a:rPr lang="nb-NO" sz="1200" b="0" i="1" smtClean="0">
                          <a:latin typeface="Cambria Math" panose="02040503050406030204" pitchFamily="18" charset="0"/>
                        </a:rPr>
                        <m:t>.         </m:t>
                      </m:r>
                      <m:d>
                        <m:dPr>
                          <m:begChr m:val="|"/>
                          <m:endChr m:val="|"/>
                          <m:ctrlPr>
                            <a:rPr lang="nb-NO" sz="1200" b="0" i="1" smtClean="0">
                              <a:latin typeface="Cambria Math" panose="02040503050406030204" pitchFamily="18" charset="0"/>
                            </a:rPr>
                          </m:ctrlPr>
                        </m:dPr>
                        <m:e>
                          <m:r>
                            <a:rPr lang="nb-NO" sz="1200" b="0" i="1" smtClean="0">
                              <a:latin typeface="Cambria Math" panose="02040503050406030204" pitchFamily="18" charset="0"/>
                            </a:rPr>
                            <m:t>𝐺</m:t>
                          </m:r>
                        </m:e>
                      </m:d>
                      <m:r>
                        <a:rPr lang="nb-NO" sz="1200" b="0" i="1" smtClean="0">
                          <a:latin typeface="Cambria Math" panose="02040503050406030204" pitchFamily="18" charset="0"/>
                        </a:rPr>
                        <m:t>=3,  ∠</m:t>
                      </m:r>
                      <m:r>
                        <a:rPr lang="nb-NO" sz="1200" b="0" i="1" smtClean="0">
                          <a:latin typeface="Cambria Math" panose="02040503050406030204" pitchFamily="18" charset="0"/>
                        </a:rPr>
                        <m:t>𝐺</m:t>
                      </m:r>
                      <m:r>
                        <a:rPr lang="nb-NO" sz="1200" b="0" i="1" smtClean="0">
                          <a:latin typeface="Cambria Math" panose="02040503050406030204" pitchFamily="18" charset="0"/>
                        </a:rPr>
                        <m:t>=</m:t>
                      </m:r>
                      <m:func>
                        <m:funcPr>
                          <m:ctrlPr>
                            <a:rPr lang="nb-NO" sz="1200" b="0" i="1" smtClean="0">
                              <a:latin typeface="Cambria Math" panose="02040503050406030204" pitchFamily="18" charset="0"/>
                            </a:rPr>
                          </m:ctrlPr>
                        </m:funcPr>
                        <m:fName>
                          <m:r>
                            <m:rPr>
                              <m:sty m:val="p"/>
                            </m:rPr>
                            <a:rPr lang="nb-NO" sz="1200" b="0" i="0" smtClean="0">
                              <a:latin typeface="Cambria Math" panose="02040503050406030204" pitchFamily="18" charset="0"/>
                            </a:rPr>
                            <m:t>arctan</m:t>
                          </m:r>
                        </m:fName>
                        <m:e>
                          <m:f>
                            <m:fPr>
                              <m:ctrlPr>
                                <a:rPr lang="nb-NO" sz="1200" b="0" i="1" smtClean="0">
                                  <a:latin typeface="Cambria Math" panose="02040503050406030204" pitchFamily="18" charset="0"/>
                                </a:rPr>
                              </m:ctrlPr>
                            </m:fPr>
                            <m:num>
                              <m:r>
                                <a:rPr lang="nb-NO" sz="1200" b="0" i="1" smtClean="0">
                                  <a:latin typeface="Cambria Math" panose="02040503050406030204" pitchFamily="18" charset="0"/>
                                </a:rPr>
                                <m:t>3</m:t>
                              </m:r>
                            </m:num>
                            <m:den>
                              <m:r>
                                <a:rPr lang="nb-NO" sz="1200" b="0" i="1" smtClean="0">
                                  <a:latin typeface="Cambria Math" panose="02040503050406030204" pitchFamily="18" charset="0"/>
                                </a:rPr>
                                <m:t>0</m:t>
                              </m:r>
                            </m:den>
                          </m:f>
                          <m:r>
                            <a:rPr lang="nb-NO" sz="1200" b="0" i="1" smtClean="0">
                              <a:latin typeface="Cambria Math" panose="02040503050406030204" pitchFamily="18" charset="0"/>
                            </a:rPr>
                            <m:t>=</m:t>
                          </m:r>
                          <m:func>
                            <m:funcPr>
                              <m:ctrlPr>
                                <a:rPr lang="nb-NO" sz="1200" b="0" i="1" smtClean="0">
                                  <a:latin typeface="Cambria Math" panose="02040503050406030204" pitchFamily="18" charset="0"/>
                                </a:rPr>
                              </m:ctrlPr>
                            </m:funcPr>
                            <m:fName>
                              <m:r>
                                <m:rPr>
                                  <m:sty m:val="p"/>
                                </m:rPr>
                                <a:rPr lang="nb-NO" sz="1200" b="0" i="0" smtClean="0">
                                  <a:latin typeface="Cambria Math" panose="02040503050406030204" pitchFamily="18" charset="0"/>
                                </a:rPr>
                                <m:t>arctan</m:t>
                              </m:r>
                            </m:fName>
                            <m:e>
                              <m:r>
                                <a:rPr lang="nb-NO" sz="1200" b="0" i="1" smtClean="0">
                                  <a:latin typeface="Cambria Math" panose="02040503050406030204" pitchFamily="18" charset="0"/>
                                </a:rPr>
                                <m:t>∞=</m:t>
                              </m:r>
                            </m:e>
                          </m:func>
                          <m:r>
                            <a:rPr lang="nb-NO" sz="1200" b="0" i="1" smtClean="0">
                              <a:latin typeface="Cambria Math" panose="02040503050406030204" pitchFamily="18" charset="0"/>
                            </a:rPr>
                            <m:t>90°=</m:t>
                          </m:r>
                          <m:f>
                            <m:fPr>
                              <m:ctrlPr>
                                <a:rPr lang="nb-NO" sz="1200" b="0" i="1" smtClean="0">
                                  <a:latin typeface="Cambria Math" panose="02040503050406030204" pitchFamily="18" charset="0"/>
                                </a:rPr>
                              </m:ctrlPr>
                            </m:fPr>
                            <m:num>
                              <m:r>
                                <a:rPr lang="nb-NO" sz="1200" b="0" i="1" smtClean="0">
                                  <a:latin typeface="Cambria Math" panose="02040503050406030204" pitchFamily="18" charset="0"/>
                                </a:rPr>
                                <m:t>𝜋</m:t>
                              </m:r>
                            </m:num>
                            <m:den>
                              <m:r>
                                <a:rPr lang="nb-NO" sz="1200" b="0" i="1" smtClean="0">
                                  <a:latin typeface="Cambria Math" panose="02040503050406030204" pitchFamily="18" charset="0"/>
                                </a:rPr>
                                <m:t>2</m:t>
                              </m:r>
                            </m:den>
                          </m:f>
                          <m:r>
                            <a:rPr lang="nb-NO" sz="1200" b="0" i="1" smtClean="0">
                              <a:latin typeface="Cambria Math" panose="02040503050406030204" pitchFamily="18" charset="0"/>
                            </a:rPr>
                            <m:t> </m:t>
                          </m:r>
                          <m:r>
                            <a:rPr lang="nb-NO" sz="1200" b="0" i="1" smtClean="0">
                              <a:latin typeface="Cambria Math" panose="02040503050406030204" pitchFamily="18" charset="0"/>
                            </a:rPr>
                            <m:t>𝑟𝑎𝑑</m:t>
                          </m:r>
                          <m:r>
                            <a:rPr lang="nb-NO" sz="1200" b="0" i="1" smtClean="0">
                              <a:latin typeface="Cambria Math" panose="02040503050406030204" pitchFamily="18" charset="0"/>
                            </a:rPr>
                            <m:t>=1.57 </m:t>
                          </m:r>
                          <m:r>
                            <a:rPr lang="nb-NO" sz="1200" b="0" i="1" smtClean="0">
                              <a:latin typeface="Cambria Math" panose="02040503050406030204" pitchFamily="18" charset="0"/>
                            </a:rPr>
                            <m:t>𝑟𝑎𝑑</m:t>
                          </m:r>
                          <m:r>
                            <a:rPr lang="nb-NO" sz="1200" b="0" i="1" smtClean="0">
                              <a:latin typeface="Cambria Math" panose="02040503050406030204" pitchFamily="18" charset="0"/>
                            </a:rPr>
                            <m:t> </m:t>
                          </m:r>
                        </m:e>
                      </m:func>
                    </m:oMath>
                  </m:oMathPara>
                </a14:m>
                <a:endParaRPr lang="nb-NO" sz="1200" dirty="0"/>
              </a:p>
              <a:p>
                <a:pPr/>
                <a14:m>
                  <m:oMathPara xmlns:m="http://schemas.openxmlformats.org/officeDocument/2006/math">
                    <m:oMathParaPr>
                      <m:jc m:val="left"/>
                    </m:oMathParaPr>
                    <m:oMath xmlns:m="http://schemas.openxmlformats.org/officeDocument/2006/math">
                      <m:r>
                        <a:rPr lang="nb-NO" sz="1200" b="0" i="1" smtClean="0">
                          <a:latin typeface="Cambria Math" panose="02040503050406030204" pitchFamily="18" charset="0"/>
                        </a:rPr>
                        <m:t>𝐺</m:t>
                      </m:r>
                      <m:r>
                        <a:rPr lang="nb-NO" sz="1200" b="0" i="1" smtClean="0">
                          <a:latin typeface="Cambria Math" panose="02040503050406030204" pitchFamily="18" charset="0"/>
                        </a:rPr>
                        <m:t>=2+3</m:t>
                      </m:r>
                      <m:r>
                        <a:rPr lang="nb-NO" sz="1200" b="0" i="1" smtClean="0">
                          <a:latin typeface="Cambria Math" panose="02040503050406030204" pitchFamily="18" charset="0"/>
                        </a:rPr>
                        <m:t>𝑗</m:t>
                      </m:r>
                      <m:r>
                        <a:rPr lang="nb-NO" sz="1200" b="0" i="1" smtClean="0">
                          <a:latin typeface="Cambria Math" panose="02040503050406030204" pitchFamily="18" charset="0"/>
                        </a:rPr>
                        <m:t>. </m:t>
                      </m:r>
                      <m:d>
                        <m:dPr>
                          <m:begChr m:val="|"/>
                          <m:endChr m:val="|"/>
                          <m:ctrlPr>
                            <a:rPr lang="nb-NO" sz="1200" b="0" i="1" smtClean="0">
                              <a:latin typeface="Cambria Math" panose="02040503050406030204" pitchFamily="18" charset="0"/>
                            </a:rPr>
                          </m:ctrlPr>
                        </m:dPr>
                        <m:e>
                          <m:r>
                            <a:rPr lang="nb-NO" sz="1200" b="0" i="1" smtClean="0">
                              <a:latin typeface="Cambria Math" panose="02040503050406030204" pitchFamily="18" charset="0"/>
                            </a:rPr>
                            <m:t>𝐺</m:t>
                          </m:r>
                        </m:e>
                      </m:d>
                      <m:r>
                        <a:rPr lang="nb-NO" sz="1200" b="0" i="1" smtClean="0">
                          <a:latin typeface="Cambria Math" panose="02040503050406030204" pitchFamily="18" charset="0"/>
                        </a:rPr>
                        <m:t>=</m:t>
                      </m:r>
                      <m:rad>
                        <m:radPr>
                          <m:degHide m:val="on"/>
                          <m:ctrlPr>
                            <a:rPr lang="nb-NO" sz="1200" b="0" i="1" smtClean="0">
                              <a:latin typeface="Cambria Math" panose="02040503050406030204" pitchFamily="18" charset="0"/>
                            </a:rPr>
                          </m:ctrlPr>
                        </m:radPr>
                        <m:deg/>
                        <m:e>
                          <m:sSup>
                            <m:sSupPr>
                              <m:ctrlPr>
                                <a:rPr lang="nb-NO" sz="1200" b="0" i="1" smtClean="0">
                                  <a:latin typeface="Cambria Math" panose="02040503050406030204" pitchFamily="18" charset="0"/>
                                </a:rPr>
                              </m:ctrlPr>
                            </m:sSupPr>
                            <m:e>
                              <m:r>
                                <a:rPr lang="nb-NO" sz="1200" b="0" i="1" smtClean="0">
                                  <a:latin typeface="Cambria Math" panose="02040503050406030204" pitchFamily="18" charset="0"/>
                                </a:rPr>
                                <m:t>2</m:t>
                              </m:r>
                            </m:e>
                            <m:sup>
                              <m:r>
                                <a:rPr lang="nb-NO" sz="1200" b="0" i="1" smtClean="0">
                                  <a:latin typeface="Cambria Math" panose="02040503050406030204" pitchFamily="18" charset="0"/>
                                </a:rPr>
                                <m:t>2</m:t>
                              </m:r>
                            </m:sup>
                          </m:sSup>
                          <m:r>
                            <a:rPr lang="nb-NO" sz="1200" b="0" i="1" smtClean="0">
                              <a:latin typeface="Cambria Math" panose="02040503050406030204" pitchFamily="18" charset="0"/>
                            </a:rPr>
                            <m:t>+</m:t>
                          </m:r>
                          <m:sSup>
                            <m:sSupPr>
                              <m:ctrlPr>
                                <a:rPr lang="nb-NO" sz="1200" b="0" i="1" smtClean="0">
                                  <a:latin typeface="Cambria Math" panose="02040503050406030204" pitchFamily="18" charset="0"/>
                                </a:rPr>
                              </m:ctrlPr>
                            </m:sSupPr>
                            <m:e>
                              <m:r>
                                <a:rPr lang="nb-NO" sz="1200" b="0" i="1" smtClean="0">
                                  <a:latin typeface="Cambria Math" panose="02040503050406030204" pitchFamily="18" charset="0"/>
                                </a:rPr>
                                <m:t>3</m:t>
                              </m:r>
                            </m:e>
                            <m:sup>
                              <m:r>
                                <a:rPr lang="nb-NO" sz="1200" b="0" i="1" smtClean="0">
                                  <a:latin typeface="Cambria Math" panose="02040503050406030204" pitchFamily="18" charset="0"/>
                                </a:rPr>
                                <m:t>2</m:t>
                              </m:r>
                            </m:sup>
                          </m:sSup>
                        </m:e>
                      </m:rad>
                      <m:r>
                        <a:rPr lang="nb-NO" sz="1200" b="0" i="1" smtClean="0">
                          <a:latin typeface="Cambria Math" panose="02040503050406030204" pitchFamily="18" charset="0"/>
                        </a:rPr>
                        <m:t>=</m:t>
                      </m:r>
                      <m:rad>
                        <m:radPr>
                          <m:degHide m:val="on"/>
                          <m:ctrlPr>
                            <a:rPr lang="nb-NO" sz="1200" b="0" i="1" smtClean="0">
                              <a:latin typeface="Cambria Math" panose="02040503050406030204" pitchFamily="18" charset="0"/>
                            </a:rPr>
                          </m:ctrlPr>
                        </m:radPr>
                        <m:deg/>
                        <m:e>
                          <m:r>
                            <a:rPr lang="nb-NO" sz="1200" b="0" i="1" smtClean="0">
                              <a:latin typeface="Cambria Math" panose="02040503050406030204" pitchFamily="18" charset="0"/>
                            </a:rPr>
                            <m:t>13</m:t>
                          </m:r>
                        </m:e>
                      </m:rad>
                      <m:r>
                        <a:rPr lang="nb-NO" sz="1200" b="0" i="1" smtClean="0">
                          <a:latin typeface="Cambria Math" panose="02040503050406030204" pitchFamily="18" charset="0"/>
                        </a:rPr>
                        <m:t>=3.61,  ∠</m:t>
                      </m:r>
                      <m:r>
                        <a:rPr lang="nb-NO" sz="1200" b="0" i="1" smtClean="0">
                          <a:latin typeface="Cambria Math" panose="02040503050406030204" pitchFamily="18" charset="0"/>
                        </a:rPr>
                        <m:t>𝐺</m:t>
                      </m:r>
                      <m:r>
                        <a:rPr lang="nb-NO" sz="1200" b="0" i="1" smtClean="0">
                          <a:latin typeface="Cambria Math" panose="02040503050406030204" pitchFamily="18" charset="0"/>
                        </a:rPr>
                        <m:t>=</m:t>
                      </m:r>
                      <m:func>
                        <m:funcPr>
                          <m:ctrlPr>
                            <a:rPr lang="nb-NO" sz="1200" b="0" i="1" smtClean="0">
                              <a:latin typeface="Cambria Math" panose="02040503050406030204" pitchFamily="18" charset="0"/>
                            </a:rPr>
                          </m:ctrlPr>
                        </m:funcPr>
                        <m:fName>
                          <m:r>
                            <m:rPr>
                              <m:sty m:val="p"/>
                            </m:rPr>
                            <a:rPr lang="nb-NO" sz="1200" b="0" i="0" smtClean="0">
                              <a:latin typeface="Cambria Math" panose="02040503050406030204" pitchFamily="18" charset="0"/>
                            </a:rPr>
                            <m:t>arctan</m:t>
                          </m:r>
                        </m:fName>
                        <m:e>
                          <m:f>
                            <m:fPr>
                              <m:ctrlPr>
                                <a:rPr lang="nb-NO" sz="1200" b="0" i="1" smtClean="0">
                                  <a:latin typeface="Cambria Math" panose="02040503050406030204" pitchFamily="18" charset="0"/>
                                </a:rPr>
                              </m:ctrlPr>
                            </m:fPr>
                            <m:num>
                              <m:r>
                                <a:rPr lang="nb-NO" sz="1200" b="0" i="1" smtClean="0">
                                  <a:latin typeface="Cambria Math" panose="02040503050406030204" pitchFamily="18" charset="0"/>
                                </a:rPr>
                                <m:t>3</m:t>
                              </m:r>
                            </m:num>
                            <m:den>
                              <m:r>
                                <a:rPr lang="nb-NO" sz="1200" b="0" i="1" smtClean="0">
                                  <a:latin typeface="Cambria Math" panose="02040503050406030204" pitchFamily="18" charset="0"/>
                                </a:rPr>
                                <m:t>2</m:t>
                              </m:r>
                            </m:den>
                          </m:f>
                          <m:r>
                            <a:rPr lang="nb-NO" sz="1200" b="0" i="1" smtClean="0">
                              <a:latin typeface="Cambria Math" panose="02040503050406030204" pitchFamily="18" charset="0"/>
                            </a:rPr>
                            <m:t>=56.3°=0.983 </m:t>
                          </m:r>
                          <m:r>
                            <a:rPr lang="nb-NO" sz="1200" b="0" i="1" smtClean="0">
                              <a:latin typeface="Cambria Math" panose="02040503050406030204" pitchFamily="18" charset="0"/>
                            </a:rPr>
                            <m:t>𝑟𝑎𝑑</m:t>
                          </m:r>
                        </m:e>
                      </m:func>
                    </m:oMath>
                  </m:oMathPara>
                </a14:m>
                <a:endParaRPr lang="en-US" sz="1200" dirty="0"/>
              </a:p>
              <a:p>
                <a:pPr/>
                <a14:m>
                  <m:oMathPara xmlns:m="http://schemas.openxmlformats.org/officeDocument/2006/math">
                    <m:oMathParaPr>
                      <m:jc m:val="left"/>
                    </m:oMathParaPr>
                    <m:oMath xmlns:m="http://schemas.openxmlformats.org/officeDocument/2006/math">
                      <m:r>
                        <a:rPr lang="nb-NO" sz="1050" b="0" i="1" smtClean="0">
                          <a:latin typeface="Cambria Math" panose="02040503050406030204" pitchFamily="18" charset="0"/>
                        </a:rPr>
                        <m:t>𝐺</m:t>
                      </m:r>
                      <m:r>
                        <a:rPr lang="nb-NO" sz="1050" b="0" i="1" smtClean="0">
                          <a:latin typeface="Cambria Math" panose="02040503050406030204" pitchFamily="18" charset="0"/>
                        </a:rPr>
                        <m:t>=</m:t>
                      </m:r>
                      <m:f>
                        <m:fPr>
                          <m:ctrlPr>
                            <a:rPr lang="nb-NO" sz="1050" b="0" i="1" smtClean="0">
                              <a:latin typeface="Cambria Math" panose="02040503050406030204" pitchFamily="18" charset="0"/>
                            </a:rPr>
                          </m:ctrlPr>
                        </m:fPr>
                        <m:num>
                          <m:r>
                            <a:rPr lang="nb-NO" sz="1050" b="0" i="1" smtClean="0">
                              <a:latin typeface="Cambria Math" panose="02040503050406030204" pitchFamily="18" charset="0"/>
                            </a:rPr>
                            <m:t>1</m:t>
                          </m:r>
                        </m:num>
                        <m:den>
                          <m:r>
                            <a:rPr lang="nb-NO" sz="1050" b="0" i="1" smtClean="0">
                              <a:latin typeface="Cambria Math" panose="02040503050406030204" pitchFamily="18" charset="0"/>
                            </a:rPr>
                            <m:t>3</m:t>
                          </m:r>
                          <m:r>
                            <a:rPr lang="nb-NO" sz="1050" b="0" i="1" smtClean="0">
                              <a:latin typeface="Cambria Math" panose="02040503050406030204" pitchFamily="18" charset="0"/>
                            </a:rPr>
                            <m:t>𝑗</m:t>
                          </m:r>
                        </m:den>
                      </m:f>
                      <m:r>
                        <a:rPr lang="nb-NO" sz="1050" b="0" i="1" smtClean="0">
                          <a:latin typeface="Cambria Math" panose="02040503050406030204" pitchFamily="18" charset="0"/>
                        </a:rPr>
                        <m:t>=−</m:t>
                      </m:r>
                      <m:f>
                        <m:fPr>
                          <m:ctrlPr>
                            <a:rPr lang="nb-NO" sz="1050" b="0" i="1" smtClean="0">
                              <a:latin typeface="Cambria Math" panose="02040503050406030204" pitchFamily="18" charset="0"/>
                            </a:rPr>
                          </m:ctrlPr>
                        </m:fPr>
                        <m:num>
                          <m:r>
                            <a:rPr lang="nb-NO" sz="1050" b="0" i="1" smtClean="0">
                              <a:latin typeface="Cambria Math" panose="02040503050406030204" pitchFamily="18" charset="0"/>
                            </a:rPr>
                            <m:t>1</m:t>
                          </m:r>
                        </m:num>
                        <m:den>
                          <m:r>
                            <a:rPr lang="nb-NO" sz="1050" b="0" i="1" smtClean="0">
                              <a:latin typeface="Cambria Math" panose="02040503050406030204" pitchFamily="18" charset="0"/>
                            </a:rPr>
                            <m:t>3</m:t>
                          </m:r>
                        </m:den>
                      </m:f>
                      <m:r>
                        <a:rPr lang="nb-NO" sz="1050" b="0" i="1" smtClean="0">
                          <a:latin typeface="Cambria Math" panose="02040503050406030204" pitchFamily="18" charset="0"/>
                        </a:rPr>
                        <m:t>𝑗</m:t>
                      </m:r>
                      <m:r>
                        <a:rPr lang="nb-NO" sz="1050" b="0" i="1" smtClean="0">
                          <a:latin typeface="Cambria Math" panose="02040503050406030204" pitchFamily="18" charset="0"/>
                        </a:rPr>
                        <m:t> ,   </m:t>
                      </m:r>
                      <m:d>
                        <m:dPr>
                          <m:begChr m:val="|"/>
                          <m:endChr m:val="|"/>
                          <m:ctrlPr>
                            <a:rPr lang="nb-NO" sz="1050" b="0" i="1" smtClean="0">
                              <a:latin typeface="Cambria Math" panose="02040503050406030204" pitchFamily="18" charset="0"/>
                            </a:rPr>
                          </m:ctrlPr>
                        </m:dPr>
                        <m:e>
                          <m:r>
                            <a:rPr lang="nb-NO" sz="1050" b="0" i="1" smtClean="0">
                              <a:latin typeface="Cambria Math" panose="02040503050406030204" pitchFamily="18" charset="0"/>
                            </a:rPr>
                            <m:t>𝐺</m:t>
                          </m:r>
                        </m:e>
                      </m:d>
                      <m:r>
                        <a:rPr lang="nb-NO" sz="1050" b="0" i="1" smtClean="0">
                          <a:latin typeface="Cambria Math" panose="02040503050406030204" pitchFamily="18" charset="0"/>
                        </a:rPr>
                        <m:t>=</m:t>
                      </m:r>
                      <m:f>
                        <m:fPr>
                          <m:ctrlPr>
                            <a:rPr lang="nb-NO" sz="1050" b="0" i="1" smtClean="0">
                              <a:latin typeface="Cambria Math" panose="02040503050406030204" pitchFamily="18" charset="0"/>
                            </a:rPr>
                          </m:ctrlPr>
                        </m:fPr>
                        <m:num>
                          <m:r>
                            <a:rPr lang="nb-NO" sz="1050" b="0" i="1" smtClean="0">
                              <a:latin typeface="Cambria Math" panose="02040503050406030204" pitchFamily="18" charset="0"/>
                            </a:rPr>
                            <m:t>1</m:t>
                          </m:r>
                        </m:num>
                        <m:den>
                          <m:r>
                            <a:rPr lang="nb-NO" sz="1050" b="0" i="1" smtClean="0">
                              <a:latin typeface="Cambria Math" panose="02040503050406030204" pitchFamily="18" charset="0"/>
                            </a:rPr>
                            <m:t>3</m:t>
                          </m:r>
                        </m:den>
                      </m:f>
                      <m:r>
                        <a:rPr lang="nb-NO" sz="1050" b="0" i="1" smtClean="0">
                          <a:latin typeface="Cambria Math" panose="02040503050406030204" pitchFamily="18" charset="0"/>
                        </a:rPr>
                        <m:t>=0.33,    ∠</m:t>
                      </m:r>
                      <m:r>
                        <a:rPr lang="nb-NO" sz="1050" b="0" i="1" smtClean="0">
                          <a:latin typeface="Cambria Math" panose="02040503050406030204" pitchFamily="18" charset="0"/>
                        </a:rPr>
                        <m:t>𝐺</m:t>
                      </m:r>
                      <m:r>
                        <a:rPr lang="nb-NO" sz="1050" b="0" i="1" smtClean="0">
                          <a:latin typeface="Cambria Math" panose="02040503050406030204" pitchFamily="18" charset="0"/>
                        </a:rPr>
                        <m:t>=−90°=−</m:t>
                      </m:r>
                      <m:f>
                        <m:fPr>
                          <m:ctrlPr>
                            <a:rPr lang="nb-NO" sz="1050" b="0" i="1" smtClean="0">
                              <a:latin typeface="Cambria Math" panose="02040503050406030204" pitchFamily="18" charset="0"/>
                            </a:rPr>
                          </m:ctrlPr>
                        </m:fPr>
                        <m:num>
                          <m:r>
                            <a:rPr lang="nb-NO" sz="1050" b="0" i="1" smtClean="0">
                              <a:latin typeface="Cambria Math" panose="02040503050406030204" pitchFamily="18" charset="0"/>
                            </a:rPr>
                            <m:t>𝜋</m:t>
                          </m:r>
                        </m:num>
                        <m:den>
                          <m:r>
                            <a:rPr lang="nb-NO" sz="1050" b="0" i="1" smtClean="0">
                              <a:latin typeface="Cambria Math" panose="02040503050406030204" pitchFamily="18" charset="0"/>
                            </a:rPr>
                            <m:t>2</m:t>
                          </m:r>
                        </m:den>
                      </m:f>
                      <m:r>
                        <a:rPr lang="nb-NO" sz="1050" b="0" i="1" smtClean="0">
                          <a:latin typeface="Cambria Math" panose="02040503050406030204" pitchFamily="18" charset="0"/>
                        </a:rPr>
                        <m:t> </m:t>
                      </m:r>
                      <m:r>
                        <a:rPr lang="nb-NO" sz="1050" b="0" i="1" smtClean="0">
                          <a:latin typeface="Cambria Math" panose="02040503050406030204" pitchFamily="18" charset="0"/>
                        </a:rPr>
                        <m:t>𝑟𝑎𝑑</m:t>
                      </m:r>
                      <m:r>
                        <a:rPr lang="nb-NO" sz="1050" b="0" i="1" smtClean="0">
                          <a:latin typeface="Cambria Math" panose="02040503050406030204" pitchFamily="18" charset="0"/>
                        </a:rPr>
                        <m:t>  </m:t>
                      </m:r>
                    </m:oMath>
                  </m:oMathPara>
                </a14:m>
                <a:endParaRPr lang="nb-NO" sz="1050" b="0" i="1" dirty="0">
                  <a:latin typeface="Cambria Math" panose="02040503050406030204" pitchFamily="18" charset="0"/>
                </a:endParaRPr>
              </a:p>
              <a:p>
                <a:endParaRPr lang="en-US" sz="1200" dirty="0"/>
              </a:p>
            </p:txBody>
          </p:sp>
        </mc:Choice>
        <mc:Fallback xmlns="">
          <p:sp>
            <p:nvSpPr>
              <p:cNvPr id="24" name="TextBox 23">
                <a:extLst>
                  <a:ext uri="{FF2B5EF4-FFF2-40B4-BE49-F238E27FC236}">
                    <a16:creationId xmlns:a16="http://schemas.microsoft.com/office/drawing/2014/main" id="{7154DED7-F622-177C-728C-2AEDEBEE396A}"/>
                  </a:ext>
                </a:extLst>
              </p:cNvPr>
              <p:cNvSpPr txBox="1">
                <a:spLocks noRot="1" noChangeAspect="1" noMove="1" noResize="1" noEditPoints="1" noAdjustHandles="1" noChangeArrowheads="1" noChangeShapeType="1" noTextEdit="1"/>
              </p:cNvSpPr>
              <p:nvPr/>
            </p:nvSpPr>
            <p:spPr>
              <a:xfrm>
                <a:off x="468495" y="2841681"/>
                <a:ext cx="5681555" cy="1718163"/>
              </a:xfrm>
              <a:prstGeom prst="rect">
                <a:avLst/>
              </a:prstGeom>
              <a:blipFill>
                <a:blip r:embed="rId8"/>
                <a:stretch>
                  <a:fillRect l="-107"/>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ECFD4385-6654-3DDA-66F9-E2228FFEC67C}"/>
              </a:ext>
            </a:extLst>
          </p:cNvPr>
          <p:cNvSpPr txBox="1"/>
          <p:nvPr/>
        </p:nvSpPr>
        <p:spPr>
          <a:xfrm>
            <a:off x="1310409" y="871007"/>
            <a:ext cx="579005" cy="261610"/>
          </a:xfrm>
          <a:prstGeom prst="rect">
            <a:avLst/>
          </a:prstGeom>
          <a:noFill/>
        </p:spPr>
        <p:txBody>
          <a:bodyPr wrap="none" rtlCol="0">
            <a:spAutoFit/>
          </a:bodyPr>
          <a:lstStyle/>
          <a:p>
            <a:r>
              <a:rPr lang="nb-NO" sz="1100" dirty="0">
                <a:solidFill>
                  <a:schemeClr val="accent1"/>
                </a:solidFill>
              </a:rPr>
              <a:t>j-</a:t>
            </a:r>
            <a:r>
              <a:rPr lang="nb-NO" sz="1100" dirty="0" err="1">
                <a:solidFill>
                  <a:schemeClr val="accent1"/>
                </a:solidFill>
              </a:rPr>
              <a:t>axis</a:t>
            </a:r>
            <a:r>
              <a:rPr lang="nb-NO" sz="1100" dirty="0">
                <a:solidFill>
                  <a:schemeClr val="accent1"/>
                </a:solidFill>
              </a:rPr>
              <a:t> =</a:t>
            </a:r>
            <a:endParaRPr lang="en-US" sz="1100" dirty="0">
              <a:solidFill>
                <a:schemeClr val="accent1"/>
              </a:solidFill>
            </a:endParaRPr>
          </a:p>
        </p:txBody>
      </p:sp>
      <p:sp>
        <p:nvSpPr>
          <p:cNvPr id="19" name="TextBox 18">
            <a:extLst>
              <a:ext uri="{FF2B5EF4-FFF2-40B4-BE49-F238E27FC236}">
                <a16:creationId xmlns:a16="http://schemas.microsoft.com/office/drawing/2014/main" id="{CD19D6D3-A299-7806-F9FE-46CB16234987}"/>
              </a:ext>
            </a:extLst>
          </p:cNvPr>
          <p:cNvSpPr txBox="1"/>
          <p:nvPr/>
        </p:nvSpPr>
        <p:spPr>
          <a:xfrm>
            <a:off x="2748304" y="2179281"/>
            <a:ext cx="813043" cy="261610"/>
          </a:xfrm>
          <a:prstGeom prst="rect">
            <a:avLst/>
          </a:prstGeom>
          <a:noFill/>
        </p:spPr>
        <p:txBody>
          <a:bodyPr wrap="none" rtlCol="0">
            <a:spAutoFit/>
          </a:bodyPr>
          <a:lstStyle/>
          <a:p>
            <a:r>
              <a:rPr lang="nb-NO" sz="1100" dirty="0">
                <a:solidFill>
                  <a:schemeClr val="accent1"/>
                </a:solidFill>
              </a:rPr>
              <a:t> Real </a:t>
            </a:r>
            <a:r>
              <a:rPr lang="nb-NO" sz="1100" dirty="0" err="1">
                <a:solidFill>
                  <a:schemeClr val="accent1"/>
                </a:solidFill>
              </a:rPr>
              <a:t>axis</a:t>
            </a:r>
            <a:r>
              <a:rPr lang="nb-NO" sz="1100" dirty="0">
                <a:solidFill>
                  <a:schemeClr val="accent1"/>
                </a:solidFill>
              </a:rPr>
              <a:t> =</a:t>
            </a:r>
            <a:endParaRPr lang="en-US" sz="1100" dirty="0">
              <a:solidFill>
                <a:schemeClr val="accent1"/>
              </a:solidFill>
            </a:endParaRPr>
          </a:p>
        </p:txBody>
      </p:sp>
      <p:sp>
        <p:nvSpPr>
          <p:cNvPr id="20" name="TextBox 19">
            <a:extLst>
              <a:ext uri="{FF2B5EF4-FFF2-40B4-BE49-F238E27FC236}">
                <a16:creationId xmlns:a16="http://schemas.microsoft.com/office/drawing/2014/main" id="{E6E47441-DBE6-1DB5-3F54-1199313E4C30}"/>
              </a:ext>
            </a:extLst>
          </p:cNvPr>
          <p:cNvSpPr txBox="1"/>
          <p:nvPr/>
        </p:nvSpPr>
        <p:spPr>
          <a:xfrm>
            <a:off x="5248670" y="4205692"/>
            <a:ext cx="1053494" cy="261610"/>
          </a:xfrm>
          <a:prstGeom prst="rect">
            <a:avLst/>
          </a:prstGeom>
          <a:noFill/>
        </p:spPr>
        <p:txBody>
          <a:bodyPr wrap="none" rtlCol="0">
            <a:spAutoFit/>
          </a:bodyPr>
          <a:lstStyle/>
          <a:p>
            <a:r>
              <a:rPr lang="nb-NO" sz="1100" dirty="0" err="1"/>
              <a:t>Euler’s</a:t>
            </a:r>
            <a:r>
              <a:rPr lang="nb-NO" sz="1100" dirty="0"/>
              <a:t> </a:t>
            </a:r>
            <a:r>
              <a:rPr lang="nb-NO" sz="1100" dirty="0" err="1"/>
              <a:t>formula</a:t>
            </a:r>
            <a:endParaRPr lang="en-US" sz="1100" dirty="0"/>
          </a:p>
        </p:txBody>
      </p:sp>
      <p:cxnSp>
        <p:nvCxnSpPr>
          <p:cNvPr id="26" name="Straight Arrow Connector 25">
            <a:extLst>
              <a:ext uri="{FF2B5EF4-FFF2-40B4-BE49-F238E27FC236}">
                <a16:creationId xmlns:a16="http://schemas.microsoft.com/office/drawing/2014/main" id="{2935155E-9032-4DC0-C949-36DB8EA8782A}"/>
              </a:ext>
            </a:extLst>
          </p:cNvPr>
          <p:cNvCxnSpPr/>
          <p:nvPr/>
        </p:nvCxnSpPr>
        <p:spPr>
          <a:xfrm flipH="1">
            <a:off x="5508104" y="4426405"/>
            <a:ext cx="72008" cy="4985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0185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8775" y="-819472"/>
            <a:ext cx="7067550" cy="8810625"/>
          </a:xfrm>
          <a:prstGeom prst="rect">
            <a:avLst/>
          </a:prstGeom>
          <a:noFill/>
          <a:ln>
            <a:noFill/>
          </a:ln>
          <a:effectLst>
            <a:glow rad="114300">
              <a:schemeClr val="accent1"/>
            </a:glow>
            <a:outerShdw blurRad="12700" dist="177800" algn="ctr" rotWithShape="0">
              <a:schemeClr val="bg2"/>
            </a:outerShdw>
          </a:effectLst>
          <a:scene3d>
            <a:camera prst="orthographicFront">
              <a:rot lat="0" lon="0" rev="1614000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164288" y="3216508"/>
            <a:ext cx="2004075" cy="261610"/>
          </a:xfrm>
          <a:prstGeom prst="rect">
            <a:avLst/>
          </a:prstGeom>
          <a:noFill/>
        </p:spPr>
        <p:txBody>
          <a:bodyPr wrap="none" rtlCol="0">
            <a:spAutoFit/>
          </a:bodyPr>
          <a:lstStyle/>
          <a:p>
            <a:r>
              <a:rPr lang="en-US" sz="1100" dirty="0">
                <a:solidFill>
                  <a:srgbClr val="FF0000"/>
                </a:solidFill>
              </a:rPr>
              <a:t>Oops! Phase drops for RHP zero</a:t>
            </a:r>
          </a:p>
        </p:txBody>
      </p:sp>
      <p:sp>
        <p:nvSpPr>
          <p:cNvPr id="4" name="TextBox 3"/>
          <p:cNvSpPr txBox="1"/>
          <p:nvPr/>
        </p:nvSpPr>
        <p:spPr>
          <a:xfrm>
            <a:off x="7358054" y="2060848"/>
            <a:ext cx="1819729" cy="261610"/>
          </a:xfrm>
          <a:prstGeom prst="rect">
            <a:avLst/>
          </a:prstGeom>
          <a:noFill/>
        </p:spPr>
        <p:txBody>
          <a:bodyPr wrap="none" rtlCol="0">
            <a:spAutoFit/>
          </a:bodyPr>
          <a:lstStyle/>
          <a:p>
            <a:r>
              <a:rPr lang="en-US" sz="1100" dirty="0">
                <a:solidFill>
                  <a:srgbClr val="FF0000"/>
                </a:solidFill>
              </a:rPr>
              <a:t>Phase increases for LHP zero</a:t>
            </a:r>
          </a:p>
        </p:txBody>
      </p:sp>
      <p:sp>
        <p:nvSpPr>
          <p:cNvPr id="3" name="TextBox 2"/>
          <p:cNvSpPr txBox="1"/>
          <p:nvPr/>
        </p:nvSpPr>
        <p:spPr>
          <a:xfrm>
            <a:off x="5497811" y="-27384"/>
            <a:ext cx="1933543" cy="261610"/>
          </a:xfrm>
          <a:prstGeom prst="rect">
            <a:avLst/>
          </a:prstGeom>
          <a:noFill/>
        </p:spPr>
        <p:txBody>
          <a:bodyPr wrap="none" rtlCol="0">
            <a:spAutoFit/>
          </a:bodyPr>
          <a:lstStyle/>
          <a:p>
            <a:r>
              <a:rPr lang="en-US" sz="1100" dirty="0">
                <a:solidFill>
                  <a:srgbClr val="FF0000"/>
                </a:solidFill>
              </a:rPr>
              <a:t>Peak goes to infinity when </a:t>
            </a:r>
            <a:r>
              <a:rPr lang="en-US" sz="1100" dirty="0">
                <a:solidFill>
                  <a:srgbClr val="FF0000"/>
                </a:solidFill>
                <a:latin typeface="cmmi10"/>
                <a:cs typeface="Times New Roman" panose="02020603050405020304" pitchFamily="18" charset="0"/>
              </a:rPr>
              <a:t>ξ=0</a:t>
            </a:r>
            <a:endParaRPr lang="en-US" sz="1100" dirty="0">
              <a:solidFill>
                <a:srgbClr val="FF0000"/>
              </a:solidFill>
            </a:endParaRPr>
          </a:p>
        </p:txBody>
      </p:sp>
      <p:cxnSp>
        <p:nvCxnSpPr>
          <p:cNvPr id="10" name="Straight Arrow Connector 9"/>
          <p:cNvCxnSpPr/>
          <p:nvPr/>
        </p:nvCxnSpPr>
        <p:spPr>
          <a:xfrm flipH="1">
            <a:off x="5364088" y="116632"/>
            <a:ext cx="288032" cy="7200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56346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fig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0000">
            <a:off x="2080548" y="309991"/>
            <a:ext cx="5081587"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3"/>
          <p:cNvSpPr txBox="1">
            <a:spLocks noChangeArrowheads="1"/>
          </p:cNvSpPr>
          <p:nvPr/>
        </p:nvSpPr>
        <p:spPr bwMode="auto">
          <a:xfrm>
            <a:off x="2398713" y="6172200"/>
            <a:ext cx="5068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pitchFamily="34" charset="0"/>
              </a:defRPr>
            </a:lvl1pPr>
            <a:lvl2pPr marL="742950" indent="-285750">
              <a:defRPr sz="2000" b="1">
                <a:solidFill>
                  <a:schemeClr val="tx1"/>
                </a:solidFill>
                <a:latin typeface="Arial" pitchFamily="34" charset="0"/>
              </a:defRPr>
            </a:lvl2pPr>
            <a:lvl3pPr marL="1143000" indent="-228600">
              <a:defRPr sz="2000" b="1">
                <a:solidFill>
                  <a:schemeClr val="tx1"/>
                </a:solidFill>
                <a:latin typeface="Arial" pitchFamily="34" charset="0"/>
              </a:defRPr>
            </a:lvl3pPr>
            <a:lvl4pPr marL="1600200" indent="-228600">
              <a:defRPr sz="2000" b="1">
                <a:solidFill>
                  <a:schemeClr val="tx1"/>
                </a:solidFill>
                <a:latin typeface="Arial" pitchFamily="34" charset="0"/>
              </a:defRPr>
            </a:lvl4pPr>
            <a:lvl5pPr marL="2057400" indent="-228600">
              <a:defRPr sz="2000" b="1">
                <a:solidFill>
                  <a:schemeClr val="tx1"/>
                </a:solidFill>
                <a:latin typeface="Arial" pitchFamily="34" charset="0"/>
              </a:defRPr>
            </a:lvl5pPr>
            <a:lvl6pPr marL="2514600" indent="-228600" eaLnBrk="0" fontAlgn="base" hangingPunct="0">
              <a:spcBef>
                <a:spcPct val="0"/>
              </a:spcBef>
              <a:spcAft>
                <a:spcPct val="0"/>
              </a:spcAft>
              <a:defRPr sz="2000" b="1">
                <a:solidFill>
                  <a:schemeClr val="tx1"/>
                </a:solidFill>
                <a:latin typeface="Arial" pitchFamily="34" charset="0"/>
              </a:defRPr>
            </a:lvl6pPr>
            <a:lvl7pPr marL="2971800" indent="-228600" eaLnBrk="0" fontAlgn="base" hangingPunct="0">
              <a:spcBef>
                <a:spcPct val="0"/>
              </a:spcBef>
              <a:spcAft>
                <a:spcPct val="0"/>
              </a:spcAft>
              <a:defRPr sz="2000" b="1">
                <a:solidFill>
                  <a:schemeClr val="tx1"/>
                </a:solidFill>
                <a:latin typeface="Arial" pitchFamily="34" charset="0"/>
              </a:defRPr>
            </a:lvl7pPr>
            <a:lvl8pPr marL="3429000" indent="-228600" eaLnBrk="0" fontAlgn="base" hangingPunct="0">
              <a:spcBef>
                <a:spcPct val="0"/>
              </a:spcBef>
              <a:spcAft>
                <a:spcPct val="0"/>
              </a:spcAft>
              <a:defRPr sz="2000" b="1">
                <a:solidFill>
                  <a:schemeClr val="tx1"/>
                </a:solidFill>
                <a:latin typeface="Arial" pitchFamily="34" charset="0"/>
              </a:defRPr>
            </a:lvl8pPr>
            <a:lvl9pPr marL="3886200" indent="-228600" eaLnBrk="0" fontAlgn="base" hangingPunct="0">
              <a:spcBef>
                <a:spcPct val="0"/>
              </a:spcBef>
              <a:spcAft>
                <a:spcPct val="0"/>
              </a:spcAft>
              <a:defRPr sz="2000" b="1">
                <a:solidFill>
                  <a:schemeClr val="tx1"/>
                </a:solidFill>
                <a:latin typeface="Arial" pitchFamily="34" charset="0"/>
              </a:defRPr>
            </a:lvl9pPr>
          </a:lstStyle>
          <a:p>
            <a:pPr eaLnBrk="1" hangingPunct="1"/>
            <a:r>
              <a:rPr lang="en-US" sz="1800" b="0" dirty="0"/>
              <a:t>Figure 14.4  Bode diagram for a time delay, e</a:t>
            </a:r>
            <a:r>
              <a:rPr lang="en-US" sz="1800" b="0" baseline="30000" dirty="0"/>
              <a:t>-</a:t>
            </a:r>
            <a:r>
              <a:rPr lang="el-GR" sz="1800" b="0" baseline="30000" dirty="0">
                <a:latin typeface="Times New Roman" panose="02020603050405020304" pitchFamily="18" charset="0"/>
                <a:cs typeface="Times New Roman" panose="02020603050405020304" pitchFamily="18" charset="0"/>
              </a:rPr>
              <a:t>θ</a:t>
            </a:r>
            <a:r>
              <a:rPr lang="en-US" sz="1800" b="0" baseline="30000" dirty="0"/>
              <a:t>s</a:t>
            </a:r>
            <a:r>
              <a:rPr lang="en-US" sz="1800" b="0" dirty="0"/>
              <a:t>.</a:t>
            </a:r>
          </a:p>
        </p:txBody>
      </p:sp>
      <p:sp>
        <p:nvSpPr>
          <p:cNvPr id="7" name="Text Box 15"/>
          <p:cNvSpPr txBox="1">
            <a:spLocks noChangeArrowheads="1"/>
          </p:cNvSpPr>
          <p:nvPr/>
        </p:nvSpPr>
        <p:spPr bwMode="auto">
          <a:xfrm rot="162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sp>
        <p:nvSpPr>
          <p:cNvPr id="8" name="Slide Number Placeholder 7"/>
          <p:cNvSpPr>
            <a:spLocks noGrp="1"/>
          </p:cNvSpPr>
          <p:nvPr>
            <p:ph type="sldNum" sz="quarter" idx="12"/>
          </p:nvPr>
        </p:nvSpPr>
        <p:spPr/>
        <p:txBody>
          <a:bodyPr/>
          <a:lstStyle/>
          <a:p>
            <a:pPr>
              <a:defRPr/>
            </a:pPr>
            <a:fld id="{34D88779-5913-4C74-88F5-93D101CDEB9E}" type="slidenum">
              <a:rPr lang="en-US"/>
              <a:pPr>
                <a:defRPr/>
              </a:pPr>
              <a:t>21</a:t>
            </a:fld>
            <a:endParaRPr lang="en-US"/>
          </a:p>
        </p:txBody>
      </p:sp>
      <p:sp>
        <p:nvSpPr>
          <p:cNvPr id="2" name="TextBox 1"/>
          <p:cNvSpPr txBox="1"/>
          <p:nvPr/>
        </p:nvSpPr>
        <p:spPr>
          <a:xfrm>
            <a:off x="5662607" y="3573016"/>
            <a:ext cx="2293769" cy="369332"/>
          </a:xfrm>
          <a:prstGeom prst="rect">
            <a:avLst/>
          </a:prstGeom>
          <a:noFill/>
        </p:spPr>
        <p:txBody>
          <a:bodyPr wrap="none" rtlCol="0">
            <a:spAutoFit/>
          </a:bodyPr>
          <a:lstStyle/>
          <a:p>
            <a:r>
              <a:rPr lang="en-US" dirty="0">
                <a:solidFill>
                  <a:srgbClr val="FF0000"/>
                </a:solidFill>
              </a:rPr>
              <a:t>-1 rad = -</a:t>
            </a:r>
            <a:r>
              <a:rPr lang="en-US" dirty="0">
                <a:solidFill>
                  <a:srgbClr val="FF0000"/>
                </a:solidFill>
                <a:latin typeface="Calibri"/>
              </a:rPr>
              <a:t>57</a:t>
            </a:r>
            <a:r>
              <a:rPr lang="en-US" baseline="30000" dirty="0">
                <a:solidFill>
                  <a:srgbClr val="FF0000"/>
                </a:solidFill>
                <a:latin typeface="Calibri"/>
              </a:rPr>
              <a:t>o</a:t>
            </a:r>
            <a:r>
              <a:rPr lang="en-US" dirty="0">
                <a:solidFill>
                  <a:srgbClr val="FF0000"/>
                </a:solidFill>
              </a:rPr>
              <a:t> at </a:t>
            </a:r>
            <a:r>
              <a:rPr lang="el-GR" dirty="0">
                <a:solidFill>
                  <a:srgbClr val="FF0000"/>
                </a:solidFill>
                <a:latin typeface="cmmi10"/>
              </a:rPr>
              <a:t>ωθ</a:t>
            </a:r>
            <a:r>
              <a:rPr lang="en-US" dirty="0">
                <a:solidFill>
                  <a:srgbClr val="FF0000"/>
                </a:solidFill>
              </a:rPr>
              <a:t> = 1</a:t>
            </a:r>
          </a:p>
        </p:txBody>
      </p:sp>
      <p:sp>
        <p:nvSpPr>
          <p:cNvPr id="3" name="Oval 2"/>
          <p:cNvSpPr/>
          <p:nvPr/>
        </p:nvSpPr>
        <p:spPr>
          <a:xfrm>
            <a:off x="5436096" y="3717032"/>
            <a:ext cx="144016" cy="1440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483768" y="4293096"/>
            <a:ext cx="683200" cy="369332"/>
          </a:xfrm>
          <a:prstGeom prst="rect">
            <a:avLst/>
          </a:prstGeom>
          <a:noFill/>
        </p:spPr>
        <p:txBody>
          <a:bodyPr wrap="none" rtlCol="0">
            <a:spAutoFit/>
          </a:bodyPr>
          <a:lstStyle/>
          <a:p>
            <a:r>
              <a:rPr lang="en-US" dirty="0">
                <a:solidFill>
                  <a:srgbClr val="FF0000"/>
                </a:solidFill>
              </a:rPr>
              <a:t>=-</a:t>
            </a:r>
            <a:r>
              <a:rPr lang="el-GR" dirty="0">
                <a:solidFill>
                  <a:srgbClr val="FF0000"/>
                </a:solidFill>
                <a:latin typeface="cmmi10"/>
              </a:rPr>
              <a:t>ωθ</a:t>
            </a:r>
            <a:endParaRPr lang="en-US" dirty="0">
              <a:solidFill>
                <a:srgbClr val="FF0000"/>
              </a:solidFill>
              <a:latin typeface="cmmi10"/>
            </a:endParaRPr>
          </a:p>
        </p:txBody>
      </p:sp>
      <p:sp>
        <p:nvSpPr>
          <p:cNvPr id="10" name="TextBox 9"/>
          <p:cNvSpPr txBox="1"/>
          <p:nvPr/>
        </p:nvSpPr>
        <p:spPr>
          <a:xfrm>
            <a:off x="3107657" y="188595"/>
            <a:ext cx="2785314" cy="400110"/>
          </a:xfrm>
          <a:prstGeom prst="rect">
            <a:avLst/>
          </a:prstGeom>
          <a:noFill/>
        </p:spPr>
        <p:txBody>
          <a:bodyPr wrap="none" rtlCol="0">
            <a:spAutoFit/>
          </a:bodyPr>
          <a:lstStyle/>
          <a:p>
            <a:r>
              <a:rPr lang="en-US" sz="2000" b="1" dirty="0"/>
              <a:t>Bode plot of time delay. </a:t>
            </a:r>
          </a:p>
        </p:txBody>
      </p:sp>
      <mc:AlternateContent xmlns:mc="http://schemas.openxmlformats.org/markup-compatibility/2006" xmlns:a14="http://schemas.microsoft.com/office/drawing/2010/main">
        <mc:Choice Requires="a14">
          <p:sp>
            <p:nvSpPr>
              <p:cNvPr id="5" name="TextBox 4"/>
              <p:cNvSpPr txBox="1"/>
              <p:nvPr/>
            </p:nvSpPr>
            <p:spPr>
              <a:xfrm>
                <a:off x="120397" y="1041996"/>
                <a:ext cx="1952137" cy="923330"/>
              </a:xfrm>
              <a:prstGeom prst="rect">
                <a:avLst/>
              </a:prstGeom>
              <a:noFill/>
            </p:spPr>
            <p:txBody>
              <a:bodyPr wrap="none" rtlCol="0">
                <a:spAutoFit/>
              </a:bodyPr>
              <a:lstStyle/>
              <a:p>
                <a:r>
                  <a:rPr lang="nb-NO" dirty="0"/>
                  <a:t>G = </a:t>
                </a:r>
                <a:r>
                  <a:rPr lang="nb-NO" dirty="0" err="1"/>
                  <a:t>exp</a:t>
                </a:r>
                <a:r>
                  <a:rPr lang="nb-NO" dirty="0"/>
                  <a:t>(-</a:t>
                </a:r>
                <a:r>
                  <a:rPr lang="el-GR" dirty="0">
                    <a:latin typeface="Times New Roman" panose="02020603050405020304" pitchFamily="18" charset="0"/>
                    <a:cs typeface="Times New Roman" panose="02020603050405020304" pitchFamily="18" charset="0"/>
                  </a:rPr>
                  <a:t>θ</a:t>
                </a:r>
                <a:r>
                  <a:rPr lang="nb-NO" dirty="0">
                    <a:latin typeface="Times New Roman" panose="02020603050405020304" pitchFamily="18" charset="0"/>
                    <a:cs typeface="Times New Roman" panose="02020603050405020304" pitchFamily="18" charset="0"/>
                  </a:rPr>
                  <a:t>s)</a:t>
                </a:r>
              </a:p>
              <a:p>
                <a:r>
                  <a:rPr lang="nb-NO" dirty="0">
                    <a:latin typeface="Times New Roman" panose="02020603050405020304" pitchFamily="18" charset="0"/>
                    <a:cs typeface="Times New Roman" panose="02020603050405020304" pitchFamily="18" charset="0"/>
                  </a:rPr>
                  <a:t>  |G(j</a:t>
                </a:r>
                <a:r>
                  <a:rPr lang="el-GR" dirty="0">
                    <a:latin typeface="Times New Roman" panose="02020603050405020304" pitchFamily="18" charset="0"/>
                    <a:cs typeface="Times New Roman" panose="02020603050405020304" pitchFamily="18" charset="0"/>
                  </a:rPr>
                  <a:t>ω</a:t>
                </a:r>
                <a:r>
                  <a:rPr lang="nb-NO" dirty="0">
                    <a:latin typeface="Times New Roman" panose="02020603050405020304" pitchFamily="18" charset="0"/>
                    <a:cs typeface="Times New Roman" panose="02020603050405020304" pitchFamily="18" charset="0"/>
                  </a:rPr>
                  <a:t>)| = 1</a:t>
                </a:r>
              </a:p>
              <a:p>
                <a:pPr/>
                <a14:m>
                  <m:oMathPara xmlns:m="http://schemas.openxmlformats.org/officeDocument/2006/math">
                    <m:oMathParaPr>
                      <m:jc m:val="centerGroup"/>
                    </m:oMathParaPr>
                    <m:oMath xmlns:m="http://schemas.openxmlformats.org/officeDocument/2006/math">
                      <m:r>
                        <a:rPr lang="nb-NO" b="0" i="1" smtClean="0">
                          <a:latin typeface="Cambria Math" panose="02040503050406030204" pitchFamily="18" charset="0"/>
                        </a:rPr>
                        <m:t>∠</m:t>
                      </m:r>
                      <m:r>
                        <a:rPr lang="nb-NO" b="0" i="1" smtClean="0">
                          <a:latin typeface="Cambria Math" panose="02040503050406030204" pitchFamily="18" charset="0"/>
                        </a:rPr>
                        <m:t>𝐺</m:t>
                      </m:r>
                      <m:d>
                        <m:dPr>
                          <m:ctrlPr>
                            <a:rPr lang="nb-NO" b="0" i="1" smtClean="0">
                              <a:latin typeface="Cambria Math" panose="02040503050406030204" pitchFamily="18" charset="0"/>
                            </a:rPr>
                          </m:ctrlPr>
                        </m:dPr>
                        <m:e>
                          <m:r>
                            <a:rPr lang="nb-NO" b="0" i="1" smtClean="0">
                              <a:latin typeface="Cambria Math" panose="02040503050406030204" pitchFamily="18" charset="0"/>
                            </a:rPr>
                            <m:t>𝑗</m:t>
                          </m:r>
                          <m:r>
                            <a:rPr lang="nb-NO" b="0" i="1" smtClean="0">
                              <a:latin typeface="Cambria Math" panose="02040503050406030204" pitchFamily="18" charset="0"/>
                            </a:rPr>
                            <m:t>𝜔</m:t>
                          </m:r>
                        </m:e>
                      </m:d>
                      <m:r>
                        <a:rPr lang="nb-NO" b="0" i="1" smtClean="0">
                          <a:latin typeface="Cambria Math" panose="02040503050406030204" pitchFamily="18" charset="0"/>
                        </a:rPr>
                        <m:t>=−</m:t>
                      </m:r>
                      <m:r>
                        <a:rPr lang="nb-NO" b="0" i="1" smtClean="0">
                          <a:latin typeface="Cambria Math" panose="02040503050406030204" pitchFamily="18" charset="0"/>
                        </a:rPr>
                        <m:t>𝜔𝜃</m:t>
                      </m:r>
                    </m:oMath>
                  </m:oMathPara>
                </a14:m>
                <a:endParaRPr lang="nb-NO" dirty="0"/>
              </a:p>
            </p:txBody>
          </p:sp>
        </mc:Choice>
        <mc:Fallback xmlns="">
          <p:sp>
            <p:nvSpPr>
              <p:cNvPr id="5" name="TextBox 4"/>
              <p:cNvSpPr txBox="1">
                <a:spLocks noRot="1" noChangeAspect="1" noMove="1" noResize="1" noEditPoints="1" noAdjustHandles="1" noChangeArrowheads="1" noChangeShapeType="1" noTextEdit="1"/>
              </p:cNvSpPr>
              <p:nvPr/>
            </p:nvSpPr>
            <p:spPr>
              <a:xfrm>
                <a:off x="120397" y="1041996"/>
                <a:ext cx="1952137" cy="923330"/>
              </a:xfrm>
              <a:prstGeom prst="rect">
                <a:avLst/>
              </a:prstGeom>
              <a:blipFill>
                <a:blip r:embed="rId4"/>
                <a:stretch>
                  <a:fillRect l="-2813" t="-4636" b="-4636"/>
                </a:stretch>
              </a:blipFill>
            </p:spPr>
            <p:txBody>
              <a:bodyPr/>
              <a:lstStyle/>
              <a:p>
                <a:r>
                  <a:rPr lang="nb-NO">
                    <a:noFill/>
                  </a:rPr>
                  <a:t> </a:t>
                </a:r>
              </a:p>
            </p:txBody>
          </p:sp>
        </mc:Fallback>
      </mc:AlternateContent>
    </p:spTree>
    <p:extLst>
      <p:ext uri="{BB962C8B-B14F-4D97-AF65-F5344CB8AC3E}">
        <p14:creationId xmlns:p14="http://schemas.microsoft.com/office/powerpoint/2010/main" val="8261002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03648" y="44624"/>
            <a:ext cx="2677721" cy="646331"/>
          </a:xfrm>
          <a:prstGeom prst="rect">
            <a:avLst/>
          </a:prstGeom>
          <a:noFill/>
        </p:spPr>
        <p:txBody>
          <a:bodyPr wrap="none" rtlCol="0">
            <a:spAutoFit/>
          </a:bodyPr>
          <a:lstStyle/>
          <a:p>
            <a:r>
              <a:rPr lang="en-US" sz="3600" dirty="0"/>
              <a:t>ASYMPTOTES</a:t>
            </a:r>
          </a:p>
        </p:txBody>
      </p:sp>
      <p:sp>
        <p:nvSpPr>
          <p:cNvPr id="4" name="TextBox 3"/>
          <p:cNvSpPr txBox="1"/>
          <p:nvPr/>
        </p:nvSpPr>
        <p:spPr>
          <a:xfrm>
            <a:off x="1115616" y="690955"/>
            <a:ext cx="7197599" cy="3016210"/>
          </a:xfrm>
          <a:prstGeom prst="rect">
            <a:avLst/>
          </a:prstGeom>
          <a:noFill/>
        </p:spPr>
        <p:txBody>
          <a:bodyPr wrap="square" rtlCol="0">
            <a:spAutoFit/>
          </a:bodyPr>
          <a:lstStyle/>
          <a:p>
            <a:r>
              <a:rPr lang="en-US" sz="1600" dirty="0"/>
              <a:t>Frequency response of term (Ts+1): set s=</a:t>
            </a:r>
            <a:r>
              <a:rPr lang="en-US" sz="1600" dirty="0" err="1"/>
              <a:t>j</a:t>
            </a:r>
            <a:r>
              <a:rPr lang="en-US" sz="1600" dirty="0" err="1">
                <a:latin typeface="cmmi10"/>
                <a:cs typeface="Times New Roman" panose="02020603050405020304" pitchFamily="18" charset="0"/>
              </a:rPr>
              <a:t>ω</a:t>
            </a:r>
            <a:r>
              <a:rPr lang="en-US" sz="1600" dirty="0"/>
              <a:t>.</a:t>
            </a:r>
          </a:p>
          <a:p>
            <a:r>
              <a:rPr lang="en-US" sz="1600" dirty="0"/>
              <a:t>Asymptotes:</a:t>
            </a:r>
          </a:p>
          <a:p>
            <a:r>
              <a:rPr lang="en-US" sz="1600" dirty="0"/>
              <a:t>	(</a:t>
            </a:r>
            <a:r>
              <a:rPr lang="en-US" sz="1600" dirty="0" err="1"/>
              <a:t>j</a:t>
            </a:r>
            <a:r>
              <a:rPr lang="en-US" sz="1600" dirty="0" err="1">
                <a:latin typeface="cmmi10"/>
                <a:cs typeface="Times New Roman" panose="02020603050405020304" pitchFamily="18" charset="0"/>
              </a:rPr>
              <a:t>ω</a:t>
            </a:r>
            <a:r>
              <a:rPr lang="en-US" sz="1600" dirty="0" err="1"/>
              <a:t>T</a:t>
            </a:r>
            <a:r>
              <a:rPr lang="en-US" sz="1600" dirty="0"/>
              <a:t> + 1) </a:t>
            </a:r>
            <a:r>
              <a:rPr lang="en-US" sz="1600" dirty="0">
                <a:latin typeface="Times New Roman" panose="02020603050405020304" pitchFamily="18" charset="0"/>
                <a:cs typeface="Times New Roman" panose="02020603050405020304" pitchFamily="18" charset="0"/>
              </a:rPr>
              <a:t>~</a:t>
            </a:r>
            <a:r>
              <a:rPr lang="en-US" sz="1600" dirty="0"/>
              <a:t> 1     for </a:t>
            </a:r>
            <a:r>
              <a:rPr lang="en-US" sz="1600" dirty="0" err="1">
                <a:latin typeface="cmmi10"/>
                <a:cs typeface="Times New Roman" panose="02020603050405020304" pitchFamily="18" charset="0"/>
              </a:rPr>
              <a:t>ω</a:t>
            </a:r>
            <a:r>
              <a:rPr lang="en-US" sz="1600" dirty="0" err="1"/>
              <a:t>T</a:t>
            </a:r>
            <a:r>
              <a:rPr lang="en-US" sz="1600" dirty="0"/>
              <a:t> </a:t>
            </a:r>
            <a:r>
              <a:rPr lang="en-US" sz="1600" dirty="0">
                <a:latin typeface="cmsy10"/>
              </a:rPr>
              <a:t>&lt;&lt;</a:t>
            </a:r>
            <a:r>
              <a:rPr lang="en-US" sz="1600" dirty="0"/>
              <a:t> 1 (slope n=0, phase=0)</a:t>
            </a:r>
          </a:p>
          <a:p>
            <a:r>
              <a:rPr lang="en-US" sz="1600" dirty="0"/>
              <a:t>	(</a:t>
            </a:r>
            <a:r>
              <a:rPr lang="en-US" sz="1600" dirty="0" err="1"/>
              <a:t>j</a:t>
            </a:r>
            <a:r>
              <a:rPr lang="en-US" sz="1600" dirty="0" err="1">
                <a:latin typeface="cmmi10"/>
                <a:cs typeface="Times New Roman" panose="02020603050405020304" pitchFamily="18" charset="0"/>
              </a:rPr>
              <a:t>ω</a:t>
            </a:r>
            <a:r>
              <a:rPr lang="en-US" sz="1600" dirty="0" err="1"/>
              <a:t>T</a:t>
            </a:r>
            <a:r>
              <a:rPr lang="en-US" sz="1600" dirty="0"/>
              <a:t> + 1) </a:t>
            </a:r>
            <a:r>
              <a:rPr lang="en-US" sz="1600" dirty="0">
                <a:latin typeface="Times New Roman" panose="02020603050405020304" pitchFamily="18" charset="0"/>
                <a:cs typeface="Times New Roman" panose="02020603050405020304" pitchFamily="18" charset="0"/>
              </a:rPr>
              <a:t>~ </a:t>
            </a:r>
            <a:r>
              <a:rPr lang="en-US" sz="1600" dirty="0" err="1"/>
              <a:t>j</a:t>
            </a:r>
            <a:r>
              <a:rPr lang="en-US" sz="1600" dirty="0" err="1">
                <a:latin typeface="cmmi10"/>
                <a:cs typeface="Times New Roman" panose="02020603050405020304" pitchFamily="18" charset="0"/>
              </a:rPr>
              <a:t>ω</a:t>
            </a:r>
            <a:r>
              <a:rPr lang="en-US" sz="1600" dirty="0" err="1"/>
              <a:t>T</a:t>
            </a:r>
            <a:r>
              <a:rPr lang="en-US" sz="1600" dirty="0"/>
              <a:t> for </a:t>
            </a:r>
            <a:r>
              <a:rPr lang="en-US" sz="1600" dirty="0" err="1">
                <a:latin typeface="cmmi10"/>
                <a:cs typeface="Times New Roman" panose="02020603050405020304" pitchFamily="18" charset="0"/>
              </a:rPr>
              <a:t>ω</a:t>
            </a:r>
            <a:r>
              <a:rPr lang="en-US" sz="1600" dirty="0" err="1"/>
              <a:t>T</a:t>
            </a:r>
            <a:r>
              <a:rPr lang="en-US" sz="1600" dirty="0"/>
              <a:t> </a:t>
            </a:r>
            <a:r>
              <a:rPr lang="en-US" sz="1600" dirty="0">
                <a:latin typeface="cmsy10"/>
              </a:rPr>
              <a:t>&gt;&gt;</a:t>
            </a:r>
            <a:r>
              <a:rPr lang="en-US" sz="1600" dirty="0"/>
              <a:t> 1 (slope n=1, phase=90</a:t>
            </a:r>
            <a:r>
              <a:rPr lang="en-US" sz="1600" baseline="30000" dirty="0"/>
              <a:t>o</a:t>
            </a:r>
            <a:r>
              <a:rPr lang="en-US" sz="1600" dirty="0"/>
              <a:t>)</a:t>
            </a:r>
          </a:p>
          <a:p>
            <a:endParaRPr lang="en-US" sz="1600" dirty="0"/>
          </a:p>
          <a:p>
            <a:r>
              <a:rPr lang="en-US" dirty="0"/>
              <a:t>Gain slope n: |G|~</a:t>
            </a:r>
            <a:r>
              <a:rPr lang="el-GR" dirty="0"/>
              <a:t>ω</a:t>
            </a:r>
            <a:r>
              <a:rPr lang="nb-NO" baseline="30000" dirty="0"/>
              <a:t>n</a:t>
            </a:r>
            <a:endParaRPr lang="en-US" baseline="30000" dirty="0"/>
          </a:p>
          <a:p>
            <a:endParaRPr lang="en-US" dirty="0"/>
          </a:p>
          <a:p>
            <a:endParaRPr lang="en-US" dirty="0"/>
          </a:p>
          <a:p>
            <a:endParaRPr lang="en-US" dirty="0"/>
          </a:p>
          <a:p>
            <a:r>
              <a:rPr lang="en-US" dirty="0"/>
              <a:t> </a:t>
            </a:r>
          </a:p>
          <a:p>
            <a:endParaRPr lang="en-US" dirty="0"/>
          </a:p>
        </p:txBody>
      </p:sp>
      <p:sp>
        <p:nvSpPr>
          <p:cNvPr id="5" name="TextBox 4"/>
          <p:cNvSpPr txBox="1"/>
          <p:nvPr/>
        </p:nvSpPr>
        <p:spPr>
          <a:xfrm>
            <a:off x="565220" y="2420888"/>
            <a:ext cx="8111236" cy="4062651"/>
          </a:xfrm>
          <a:prstGeom prst="rect">
            <a:avLst/>
          </a:prstGeom>
          <a:noFill/>
          <a:ln w="28575">
            <a:solidFill>
              <a:srgbClr val="FFC000"/>
            </a:solidFill>
          </a:ln>
        </p:spPr>
        <p:txBody>
          <a:bodyPr wrap="square" rtlCol="0">
            <a:spAutoFit/>
          </a:bodyPr>
          <a:lstStyle/>
          <a:p>
            <a:r>
              <a:rPr lang="en-US" b="1" dirty="0">
                <a:latin typeface="+mj-lt"/>
              </a:rPr>
              <a:t>Rule for asymptotic Bode-plot, L = k(Ts+1)/(</a:t>
            </a:r>
            <a:r>
              <a:rPr lang="en-US" b="1" dirty="0">
                <a:latin typeface="+mj-lt"/>
                <a:cs typeface="Times New Roman" panose="02020603050405020304" pitchFamily="18" charset="0"/>
              </a:rPr>
              <a:t>τ</a:t>
            </a:r>
            <a:r>
              <a:rPr lang="en-US" b="1" dirty="0">
                <a:latin typeface="+mj-lt"/>
              </a:rPr>
              <a:t>s+1)….. : </a:t>
            </a:r>
          </a:p>
          <a:p>
            <a:pPr marL="342900" indent="-342900">
              <a:buAutoNum type="arabicPeriod"/>
            </a:pPr>
            <a:r>
              <a:rPr lang="en-US" sz="1600" dirty="0"/>
              <a:t>Start with low-frequency asymptote (s→0)</a:t>
            </a:r>
          </a:p>
          <a:p>
            <a:r>
              <a:rPr lang="en-US" sz="1600" dirty="0"/>
              <a:t>       (a) If constant (L(0)=k): </a:t>
            </a:r>
          </a:p>
          <a:p>
            <a:r>
              <a:rPr lang="en-US" sz="1600" dirty="0"/>
              <a:t>	Gain=k (slope=0) </a:t>
            </a:r>
          </a:p>
          <a:p>
            <a:r>
              <a:rPr lang="en-US" sz="1600" dirty="0"/>
              <a:t>	Phase=0</a:t>
            </a:r>
            <a:r>
              <a:rPr lang="en-US" sz="1600" baseline="30000" dirty="0"/>
              <a:t>o</a:t>
            </a:r>
          </a:p>
          <a:p>
            <a:r>
              <a:rPr lang="en-US" sz="1600" dirty="0"/>
              <a:t>       (b) If integrator (L=k’/s): </a:t>
            </a:r>
          </a:p>
          <a:p>
            <a:r>
              <a:rPr lang="en-US" sz="1600" dirty="0"/>
              <a:t>	Gain slope= -1 (on log-log plot). Need one fixed point, for example, gain=1 at </a:t>
            </a:r>
            <a:r>
              <a:rPr lang="el-GR" sz="1600" dirty="0">
                <a:latin typeface="cmmi10"/>
              </a:rPr>
              <a:t>ω</a:t>
            </a:r>
            <a:r>
              <a:rPr lang="en-US" sz="1600" dirty="0"/>
              <a:t>=k’</a:t>
            </a:r>
          </a:p>
          <a:p>
            <a:r>
              <a:rPr lang="en-US" sz="1600" dirty="0"/>
              <a:t>	Phase: -90</a:t>
            </a:r>
            <a:r>
              <a:rPr lang="en-US" sz="1600" baseline="30000" dirty="0"/>
              <a:t>o</a:t>
            </a:r>
            <a:r>
              <a:rPr lang="en-US" sz="1600" dirty="0"/>
              <a:t>. </a:t>
            </a:r>
          </a:p>
          <a:p>
            <a:r>
              <a:rPr lang="en-US" sz="1600" dirty="0"/>
              <a:t>2. Break frequencies (order … from large T and </a:t>
            </a:r>
            <a:r>
              <a:rPr lang="en-US" sz="1600" b="1" dirty="0">
                <a:latin typeface="+mn-lt"/>
                <a:cs typeface="Times New Roman" panose="02020603050405020304" pitchFamily="18" charset="0"/>
              </a:rPr>
              <a:t>τ</a:t>
            </a:r>
            <a:r>
              <a:rPr lang="en-US" sz="1600" dirty="0"/>
              <a:t> … to small T and </a:t>
            </a:r>
            <a:r>
              <a:rPr lang="en-US" sz="1600" b="1" dirty="0">
                <a:latin typeface="+mn-lt"/>
                <a:cs typeface="Times New Roman" panose="02020603050405020304" pitchFamily="18" charset="0"/>
              </a:rPr>
              <a:t>τ</a:t>
            </a:r>
            <a:r>
              <a:rPr lang="en-US" sz="1600" dirty="0"/>
              <a:t>):</a:t>
            </a:r>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3. Time delay, e</a:t>
            </a:r>
            <a:r>
              <a:rPr lang="en-US" sz="1600" baseline="30000" dirty="0"/>
              <a:t>-</a:t>
            </a:r>
            <a:r>
              <a:rPr lang="el-GR" sz="1600" baseline="30000" dirty="0"/>
              <a:t>θ</a:t>
            </a:r>
            <a:r>
              <a:rPr lang="nb-NO" sz="1600" baseline="30000" dirty="0"/>
              <a:t>s</a:t>
            </a:r>
            <a:r>
              <a:rPr lang="nb-NO" sz="1600" dirty="0"/>
              <a:t>.  </a:t>
            </a:r>
            <a:r>
              <a:rPr lang="nb-NO" sz="1600" dirty="0" err="1"/>
              <a:t>Gain</a:t>
            </a:r>
            <a:r>
              <a:rPr lang="nb-NO" sz="1600" dirty="0"/>
              <a:t>: </a:t>
            </a:r>
            <a:r>
              <a:rPr lang="nb-NO" sz="1600" dirty="0" err="1"/>
              <a:t>no</a:t>
            </a:r>
            <a:r>
              <a:rPr lang="nb-NO" sz="1600" dirty="0"/>
              <a:t> </a:t>
            </a:r>
            <a:r>
              <a:rPr lang="nb-NO" sz="1600" dirty="0" err="1"/>
              <a:t>effect</a:t>
            </a:r>
            <a:r>
              <a:rPr lang="nb-NO" sz="1600" dirty="0"/>
              <a:t>, </a:t>
            </a:r>
            <a:r>
              <a:rPr lang="nb-NO" sz="1600" dirty="0" err="1"/>
              <a:t>Phase</a:t>
            </a:r>
            <a:r>
              <a:rPr lang="nb-NO" sz="1600" dirty="0"/>
              <a:t> </a:t>
            </a:r>
            <a:r>
              <a:rPr lang="nb-NO" sz="1600" dirty="0" err="1"/>
              <a:t>contribution</a:t>
            </a:r>
            <a:r>
              <a:rPr lang="nb-NO" sz="1600" dirty="0"/>
              <a:t>: -</a:t>
            </a:r>
            <a:r>
              <a:rPr lang="el-GR" sz="1600" dirty="0"/>
              <a:t>ωθ</a:t>
            </a:r>
            <a:r>
              <a:rPr lang="nb-NO" sz="1600" dirty="0"/>
              <a:t> [rad] (-1 rad = -57</a:t>
            </a:r>
            <a:r>
              <a:rPr lang="nb-NO" sz="1600" baseline="30000" dirty="0"/>
              <a:t>o</a:t>
            </a:r>
            <a:r>
              <a:rPr lang="nb-NO" sz="1600" baseline="-25000" dirty="0"/>
              <a:t> </a:t>
            </a:r>
            <a:r>
              <a:rPr lang="nb-NO" sz="1600" dirty="0"/>
              <a:t>at </a:t>
            </a:r>
            <a:r>
              <a:rPr lang="el-GR" sz="1600" dirty="0"/>
              <a:t>ω</a:t>
            </a:r>
            <a:r>
              <a:rPr lang="nb-NO" sz="1600" dirty="0"/>
              <a:t>=1/</a:t>
            </a:r>
            <a:r>
              <a:rPr lang="el-GR" sz="1600" dirty="0"/>
              <a:t>θ</a:t>
            </a:r>
            <a:r>
              <a:rPr lang="nb-NO" sz="1600" dirty="0"/>
              <a:t>)</a:t>
            </a:r>
            <a:endParaRPr lang="en-US" sz="1600" baseline="30000" dirty="0"/>
          </a:p>
        </p:txBody>
      </p:sp>
      <p:graphicFrame>
        <p:nvGraphicFramePr>
          <p:cNvPr id="6" name="Table 5"/>
          <p:cNvGraphicFramePr>
            <a:graphicFrameLocks noGrp="1"/>
          </p:cNvGraphicFramePr>
          <p:nvPr>
            <p:extLst>
              <p:ext uri="{D42A27DB-BD31-4B8C-83A1-F6EECF244321}">
                <p14:modId xmlns:p14="http://schemas.microsoft.com/office/powerpoint/2010/main" val="1088555595"/>
              </p:ext>
            </p:extLst>
          </p:nvPr>
        </p:nvGraphicFramePr>
        <p:xfrm>
          <a:off x="1043608" y="4725144"/>
          <a:ext cx="7056784" cy="1112520"/>
        </p:xfrm>
        <a:graphic>
          <a:graphicData uri="http://schemas.openxmlformats.org/drawingml/2006/table">
            <a:tbl>
              <a:tblPr firstRow="1" bandRow="1">
                <a:tableStyleId>{93296810-A885-4BE3-A3E7-6D5BEEA58F35}</a:tableStyleId>
              </a:tblPr>
              <a:tblGrid>
                <a:gridCol w="2032000">
                  <a:extLst>
                    <a:ext uri="{9D8B030D-6E8A-4147-A177-3AD203B41FA5}">
                      <a16:colId xmlns:a16="http://schemas.microsoft.com/office/drawing/2014/main" val="20000"/>
                    </a:ext>
                  </a:extLst>
                </a:gridCol>
                <a:gridCol w="2144464">
                  <a:extLst>
                    <a:ext uri="{9D8B030D-6E8A-4147-A177-3AD203B41FA5}">
                      <a16:colId xmlns:a16="http://schemas.microsoft.com/office/drawing/2014/main" val="20001"/>
                    </a:ext>
                  </a:extLst>
                </a:gridCol>
                <a:gridCol w="2880320">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dirty="0"/>
                        <a:t>Change</a:t>
                      </a:r>
                      <a:r>
                        <a:rPr lang="en-US" baseline="0" dirty="0"/>
                        <a:t> in gain slope</a:t>
                      </a:r>
                      <a:endParaRPr lang="en-US" dirty="0"/>
                    </a:p>
                  </a:txBody>
                  <a:tcPr/>
                </a:tc>
                <a:tc>
                  <a:txBody>
                    <a:bodyPr/>
                    <a:lstStyle/>
                    <a:p>
                      <a:r>
                        <a:rPr lang="en-US" dirty="0"/>
                        <a:t>Change in phase</a:t>
                      </a:r>
                    </a:p>
                  </a:txBody>
                  <a:tcPr/>
                </a:tc>
                <a:extLst>
                  <a:ext uri="{0D108BD9-81ED-4DB2-BD59-A6C34878D82A}">
                    <a16:rowId xmlns:a16="http://schemas.microsoft.com/office/drawing/2014/main" val="1000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mn-lt"/>
                          <a:cs typeface="Times New Roman" panose="02020603050405020304" pitchFamily="18" charset="0"/>
                        </a:rPr>
                        <a:t>ω</a:t>
                      </a:r>
                      <a:r>
                        <a:rPr lang="en-US" dirty="0">
                          <a:latin typeface="+mn-lt"/>
                        </a:rPr>
                        <a:t>=1/T </a:t>
                      </a:r>
                      <a:r>
                        <a:rPr lang="en-US" baseline="0" dirty="0">
                          <a:latin typeface="+mn-lt"/>
                        </a:rPr>
                        <a:t>(zero)</a:t>
                      </a:r>
                      <a:endParaRPr lang="en-US" dirty="0">
                        <a:latin typeface="+mn-lt"/>
                      </a:endParaRPr>
                    </a:p>
                  </a:txBody>
                  <a:tcPr/>
                </a:tc>
                <a:tc>
                  <a:txBody>
                    <a:bodyPr/>
                    <a:lstStyle/>
                    <a:p>
                      <a:pPr algn="ctr"/>
                      <a:r>
                        <a:rPr lang="en-US" dirty="0"/>
                        <a:t> +1</a:t>
                      </a:r>
                    </a:p>
                  </a:txBody>
                  <a:tcPr/>
                </a:tc>
                <a:tc>
                  <a:txBody>
                    <a:bodyPr/>
                    <a:lstStyle/>
                    <a:p>
                      <a:pPr algn="ctr"/>
                      <a:r>
                        <a:rPr lang="en-US" dirty="0"/>
                        <a:t>+90</a:t>
                      </a:r>
                      <a:r>
                        <a:rPr lang="en-US" baseline="30000" dirty="0"/>
                        <a:t>o </a:t>
                      </a:r>
                      <a:r>
                        <a:rPr lang="en-US" baseline="0" dirty="0"/>
                        <a:t>(-90</a:t>
                      </a:r>
                      <a:r>
                        <a:rPr lang="en-US" baseline="30000" dirty="0"/>
                        <a:t>o</a:t>
                      </a:r>
                      <a:r>
                        <a:rPr lang="en-US" baseline="0" dirty="0"/>
                        <a:t> if T negative)</a:t>
                      </a:r>
                      <a:endParaRPr lang="en-US" baseline="30000" dirty="0"/>
                    </a:p>
                  </a:txBody>
                  <a:tcPr/>
                </a:tc>
                <a:extLst>
                  <a:ext uri="{0D108BD9-81ED-4DB2-BD59-A6C34878D82A}">
                    <a16:rowId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mn-lt"/>
                          <a:cs typeface="Times New Roman" panose="02020603050405020304" pitchFamily="18" charset="0"/>
                        </a:rPr>
                        <a:t>ω</a:t>
                      </a:r>
                      <a:r>
                        <a:rPr lang="en-US" dirty="0">
                          <a:latin typeface="+mn-lt"/>
                        </a:rPr>
                        <a:t>=1/</a:t>
                      </a:r>
                      <a:r>
                        <a:rPr lang="en-US" b="1" dirty="0">
                          <a:latin typeface="+mn-lt"/>
                          <a:cs typeface="Times New Roman" panose="02020603050405020304" pitchFamily="18" charset="0"/>
                        </a:rPr>
                        <a:t>τ</a:t>
                      </a:r>
                      <a:r>
                        <a:rPr lang="en-US" dirty="0">
                          <a:latin typeface="+mn-lt"/>
                        </a:rPr>
                        <a:t> </a:t>
                      </a:r>
                      <a:r>
                        <a:rPr lang="en-US" baseline="0" dirty="0">
                          <a:latin typeface="+mn-lt"/>
                        </a:rPr>
                        <a:t>(pole)</a:t>
                      </a:r>
                      <a:endParaRPr lang="en-US" dirty="0">
                        <a:latin typeface="+mn-lt"/>
                      </a:endParaRPr>
                    </a:p>
                  </a:txBody>
                  <a:tcPr/>
                </a:tc>
                <a:tc>
                  <a:txBody>
                    <a:bodyPr/>
                    <a:lstStyle/>
                    <a:p>
                      <a:pPr algn="ctr"/>
                      <a:r>
                        <a:rPr lang="en-US" dirty="0"/>
                        <a:t> -1</a:t>
                      </a:r>
                    </a:p>
                  </a:txBody>
                  <a:tcPr/>
                </a:tc>
                <a:tc>
                  <a:txBody>
                    <a:bodyPr/>
                    <a:lstStyle/>
                    <a:p>
                      <a:pPr algn="ctr"/>
                      <a:r>
                        <a:rPr lang="en-US" dirty="0"/>
                        <a:t>-90</a:t>
                      </a:r>
                      <a:r>
                        <a:rPr lang="en-US" baseline="30000" dirty="0"/>
                        <a:t>o </a:t>
                      </a:r>
                      <a:r>
                        <a:rPr lang="en-US" baseline="0" dirty="0"/>
                        <a:t>(+90</a:t>
                      </a:r>
                      <a:r>
                        <a:rPr lang="en-US" baseline="30000" dirty="0"/>
                        <a:t>o</a:t>
                      </a:r>
                      <a:r>
                        <a:rPr lang="en-US" baseline="0" dirty="0"/>
                        <a:t> if </a:t>
                      </a:r>
                      <a:r>
                        <a:rPr lang="en-US" b="1" dirty="0">
                          <a:latin typeface="+mn-lt"/>
                          <a:cs typeface="Times New Roman" panose="02020603050405020304" pitchFamily="18" charset="0"/>
                        </a:rPr>
                        <a:t>τ</a:t>
                      </a:r>
                      <a:r>
                        <a:rPr lang="en-US" b="1" dirty="0">
                          <a:latin typeface="cmmi10"/>
                          <a:cs typeface="Times New Roman" panose="02020603050405020304" pitchFamily="18" charset="0"/>
                        </a:rPr>
                        <a:t> </a:t>
                      </a:r>
                      <a:r>
                        <a:rPr lang="en-US" baseline="0" dirty="0"/>
                        <a:t>negative)</a:t>
                      </a:r>
                      <a:endParaRPr lang="en-US" baseline="30000"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972468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260648"/>
            <a:ext cx="4397309" cy="3297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8800" y="3299370"/>
            <a:ext cx="3528391" cy="3297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395536" y="798561"/>
            <a:ext cx="2361038" cy="406080"/>
          </a:xfrm>
          <a:prstGeom prst="rect">
            <a:avLst/>
          </a:prstGeom>
        </p:spPr>
      </p:pic>
      <p:sp>
        <p:nvSpPr>
          <p:cNvPr id="2" name="TextBox 1"/>
          <p:cNvSpPr txBox="1"/>
          <p:nvPr/>
        </p:nvSpPr>
        <p:spPr>
          <a:xfrm>
            <a:off x="1763688" y="-59257"/>
            <a:ext cx="5992410" cy="369332"/>
          </a:xfrm>
          <a:prstGeom prst="rect">
            <a:avLst/>
          </a:prstGeom>
          <a:noFill/>
        </p:spPr>
        <p:txBody>
          <a:bodyPr wrap="none" rtlCol="0">
            <a:spAutoFit/>
          </a:bodyPr>
          <a:lstStyle/>
          <a:p>
            <a:r>
              <a:rPr lang="en-US" dirty="0"/>
              <a:t> Example with phase lead (not so common in process control) </a:t>
            </a:r>
          </a:p>
        </p:txBody>
      </p:sp>
      <p:sp>
        <p:nvSpPr>
          <p:cNvPr id="4" name="TextBox 3">
            <a:extLst>
              <a:ext uri="{FF2B5EF4-FFF2-40B4-BE49-F238E27FC236}">
                <a16:creationId xmlns:a16="http://schemas.microsoft.com/office/drawing/2014/main" id="{2E5F549D-AD42-4E58-BD26-61BE8239D516}"/>
              </a:ext>
            </a:extLst>
          </p:cNvPr>
          <p:cNvSpPr txBox="1"/>
          <p:nvPr/>
        </p:nvSpPr>
        <p:spPr>
          <a:xfrm>
            <a:off x="7938424" y="3327797"/>
            <a:ext cx="835037" cy="461665"/>
          </a:xfrm>
          <a:prstGeom prst="rect">
            <a:avLst/>
          </a:prstGeom>
          <a:noFill/>
        </p:spPr>
        <p:txBody>
          <a:bodyPr wrap="none" rtlCol="0">
            <a:spAutoFit/>
          </a:bodyPr>
          <a:lstStyle/>
          <a:p>
            <a:r>
              <a:rPr lang="nb-NO" sz="1200" dirty="0" err="1"/>
              <a:t>Frequency</a:t>
            </a:r>
            <a:endParaRPr lang="nb-NO" sz="1200" dirty="0"/>
          </a:p>
          <a:p>
            <a:r>
              <a:rPr lang="nb-NO" sz="1200" dirty="0"/>
              <a:t>[rad/s ]</a:t>
            </a:r>
          </a:p>
        </p:txBody>
      </p:sp>
    </p:spTree>
    <p:extLst>
      <p:ext uri="{BB962C8B-B14F-4D97-AF65-F5344CB8AC3E}">
        <p14:creationId xmlns:p14="http://schemas.microsoft.com/office/powerpoint/2010/main" val="29418035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rot="-54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pic>
        <p:nvPicPr>
          <p:cNvPr id="18436" name="Picture 5" descr="Untitled-1 cop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837" y="972021"/>
            <a:ext cx="8321675"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6"/>
          <p:cNvSpPr txBox="1">
            <a:spLocks noChangeArrowheads="1"/>
          </p:cNvSpPr>
          <p:nvPr/>
        </p:nvSpPr>
        <p:spPr bwMode="auto">
          <a:xfrm>
            <a:off x="2209800" y="5105400"/>
            <a:ext cx="6858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pitchFamily="34" charset="0"/>
              </a:defRPr>
            </a:lvl1pPr>
            <a:lvl2pPr marL="742950" indent="-285750">
              <a:defRPr sz="2000" b="1">
                <a:solidFill>
                  <a:schemeClr val="tx1"/>
                </a:solidFill>
                <a:latin typeface="Arial" pitchFamily="34" charset="0"/>
              </a:defRPr>
            </a:lvl2pPr>
            <a:lvl3pPr marL="1143000" indent="-228600">
              <a:defRPr sz="2000" b="1">
                <a:solidFill>
                  <a:schemeClr val="tx1"/>
                </a:solidFill>
                <a:latin typeface="Arial" pitchFamily="34" charset="0"/>
              </a:defRPr>
            </a:lvl3pPr>
            <a:lvl4pPr marL="1600200" indent="-228600">
              <a:defRPr sz="2000" b="1">
                <a:solidFill>
                  <a:schemeClr val="tx1"/>
                </a:solidFill>
                <a:latin typeface="Arial" pitchFamily="34" charset="0"/>
              </a:defRPr>
            </a:lvl4pPr>
            <a:lvl5pPr marL="2057400" indent="-228600">
              <a:defRPr sz="2000" b="1">
                <a:solidFill>
                  <a:schemeClr val="tx1"/>
                </a:solidFill>
                <a:latin typeface="Arial" pitchFamily="34" charset="0"/>
              </a:defRPr>
            </a:lvl5pPr>
            <a:lvl6pPr marL="2514600" indent="-228600" eaLnBrk="0" fontAlgn="base" hangingPunct="0">
              <a:spcBef>
                <a:spcPct val="0"/>
              </a:spcBef>
              <a:spcAft>
                <a:spcPct val="0"/>
              </a:spcAft>
              <a:defRPr sz="2000" b="1">
                <a:solidFill>
                  <a:schemeClr val="tx1"/>
                </a:solidFill>
                <a:latin typeface="Arial" pitchFamily="34" charset="0"/>
              </a:defRPr>
            </a:lvl6pPr>
            <a:lvl7pPr marL="2971800" indent="-228600" eaLnBrk="0" fontAlgn="base" hangingPunct="0">
              <a:spcBef>
                <a:spcPct val="0"/>
              </a:spcBef>
              <a:spcAft>
                <a:spcPct val="0"/>
              </a:spcAft>
              <a:defRPr sz="2000" b="1">
                <a:solidFill>
                  <a:schemeClr val="tx1"/>
                </a:solidFill>
                <a:latin typeface="Arial" pitchFamily="34" charset="0"/>
              </a:defRPr>
            </a:lvl7pPr>
            <a:lvl8pPr marL="3429000" indent="-228600" eaLnBrk="0" fontAlgn="base" hangingPunct="0">
              <a:spcBef>
                <a:spcPct val="0"/>
              </a:spcBef>
              <a:spcAft>
                <a:spcPct val="0"/>
              </a:spcAft>
              <a:defRPr sz="2000" b="1">
                <a:solidFill>
                  <a:schemeClr val="tx1"/>
                </a:solidFill>
                <a:latin typeface="Arial" pitchFamily="34" charset="0"/>
              </a:defRPr>
            </a:lvl8pPr>
            <a:lvl9pPr marL="3886200" indent="-228600" eaLnBrk="0" fontAlgn="base" hangingPunct="0">
              <a:spcBef>
                <a:spcPct val="0"/>
              </a:spcBef>
              <a:spcAft>
                <a:spcPct val="0"/>
              </a:spcAft>
              <a:defRPr sz="2000" b="1">
                <a:solidFill>
                  <a:schemeClr val="tx1"/>
                </a:solidFill>
                <a:latin typeface="Arial" pitchFamily="34" charset="0"/>
              </a:defRPr>
            </a:lvl9pPr>
          </a:lstStyle>
          <a:p>
            <a:endParaRPr lang="nb-NO"/>
          </a:p>
        </p:txBody>
      </p:sp>
      <p:sp>
        <p:nvSpPr>
          <p:cNvPr id="8" name="Slide Number Placeholder 7"/>
          <p:cNvSpPr>
            <a:spLocks noGrp="1"/>
          </p:cNvSpPr>
          <p:nvPr>
            <p:ph type="sldNum" sz="quarter" idx="12"/>
          </p:nvPr>
        </p:nvSpPr>
        <p:spPr/>
        <p:txBody>
          <a:bodyPr/>
          <a:lstStyle/>
          <a:p>
            <a:pPr>
              <a:defRPr/>
            </a:pPr>
            <a:fld id="{40F9FBC2-0B5E-4B81-9BFD-0575D32DEE30}" type="slidenum">
              <a:rPr lang="en-US"/>
              <a:pPr>
                <a:defRPr/>
              </a:pPr>
              <a:t>24</a:t>
            </a:fld>
            <a:endParaRPr lang="en-US"/>
          </a:p>
        </p:txBody>
      </p:sp>
      <p:cxnSp>
        <p:nvCxnSpPr>
          <p:cNvPr id="7" name="Straight Arrow Connector 6"/>
          <p:cNvCxnSpPr/>
          <p:nvPr/>
        </p:nvCxnSpPr>
        <p:spPr>
          <a:xfrm>
            <a:off x="1475656" y="1096976"/>
            <a:ext cx="1296144" cy="53182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467266" y="1844824"/>
            <a:ext cx="417102" cy="369332"/>
          </a:xfrm>
          <a:prstGeom prst="rect">
            <a:avLst/>
          </a:prstGeom>
          <a:noFill/>
        </p:spPr>
        <p:txBody>
          <a:bodyPr wrap="none" rtlCol="0">
            <a:spAutoFit/>
          </a:bodyPr>
          <a:lstStyle/>
          <a:p>
            <a:r>
              <a:rPr lang="en-US" dirty="0">
                <a:solidFill>
                  <a:srgbClr val="FF0000"/>
                </a:solidFill>
              </a:rPr>
              <a:t>=2</a:t>
            </a:r>
          </a:p>
        </p:txBody>
      </p:sp>
      <p:pic>
        <p:nvPicPr>
          <p:cNvPr id="12" name="Picture 11"/>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3923928" y="421980"/>
            <a:ext cx="2860272" cy="630756"/>
          </a:xfrm>
          <a:prstGeom prst="rect">
            <a:avLst/>
          </a:prstGeom>
        </p:spPr>
      </p:pic>
      <p:pic>
        <p:nvPicPr>
          <p:cNvPr id="2" name="Picture 1"/>
          <p:cNvPicPr>
            <a:picLocks noChangeAspect="1"/>
          </p:cNvPicPr>
          <p:nvPr/>
        </p:nvPicPr>
        <p:blipFill>
          <a:blip r:embed="rId6"/>
          <a:stretch>
            <a:fillRect/>
          </a:stretch>
        </p:blipFill>
        <p:spPr>
          <a:xfrm>
            <a:off x="1588" y="146845"/>
            <a:ext cx="2626196" cy="887654"/>
          </a:xfrm>
          <a:prstGeom prst="rect">
            <a:avLst/>
          </a:prstGeom>
        </p:spPr>
      </p:pic>
      <p:pic>
        <p:nvPicPr>
          <p:cNvPr id="3" name="Picture 2"/>
          <p:cNvPicPr>
            <a:picLocks noChangeAspect="1"/>
          </p:cNvPicPr>
          <p:nvPr/>
        </p:nvPicPr>
        <p:blipFill>
          <a:blip r:embed="rId7"/>
          <a:stretch>
            <a:fillRect/>
          </a:stretch>
        </p:blipFill>
        <p:spPr>
          <a:xfrm>
            <a:off x="5431593" y="4137131"/>
            <a:ext cx="1876711" cy="368072"/>
          </a:xfrm>
          <a:prstGeom prst="rect">
            <a:avLst/>
          </a:prstGeom>
        </p:spPr>
      </p:pic>
      <p:sp>
        <p:nvSpPr>
          <p:cNvPr id="4" name="TextBox 3"/>
          <p:cNvSpPr txBox="1"/>
          <p:nvPr/>
        </p:nvSpPr>
        <p:spPr>
          <a:xfrm>
            <a:off x="3885902" y="24257"/>
            <a:ext cx="1546642" cy="400110"/>
          </a:xfrm>
          <a:prstGeom prst="rect">
            <a:avLst/>
          </a:prstGeom>
          <a:noFill/>
        </p:spPr>
        <p:txBody>
          <a:bodyPr wrap="none" rtlCol="0">
            <a:spAutoFit/>
          </a:bodyPr>
          <a:lstStyle/>
          <a:p>
            <a:r>
              <a:rPr lang="nb-NO" sz="2000" dirty="0"/>
              <a:t>PI-controller:</a:t>
            </a:r>
          </a:p>
        </p:txBody>
      </p:sp>
    </p:spTree>
    <p:extLst>
      <p:ext uri="{BB962C8B-B14F-4D97-AF65-F5344CB8AC3E}">
        <p14:creationId xmlns:p14="http://schemas.microsoft.com/office/powerpoint/2010/main" val="3301000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2"/>
          <p:cNvSpPr txBox="1">
            <a:spLocks noChangeArrowheads="1"/>
          </p:cNvSpPr>
          <p:nvPr/>
        </p:nvSpPr>
        <p:spPr bwMode="auto">
          <a:xfrm>
            <a:off x="6172199" y="533400"/>
            <a:ext cx="2970213"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Arial" pitchFamily="34" charset="0"/>
              </a:defRPr>
            </a:lvl1pPr>
            <a:lvl2pPr marL="742950" indent="-285750">
              <a:defRPr sz="2000" b="1">
                <a:solidFill>
                  <a:schemeClr val="tx1"/>
                </a:solidFill>
                <a:latin typeface="Arial" pitchFamily="34" charset="0"/>
              </a:defRPr>
            </a:lvl2pPr>
            <a:lvl3pPr marL="1143000" indent="-228600">
              <a:defRPr sz="2000" b="1">
                <a:solidFill>
                  <a:schemeClr val="tx1"/>
                </a:solidFill>
                <a:latin typeface="Arial" pitchFamily="34" charset="0"/>
              </a:defRPr>
            </a:lvl3pPr>
            <a:lvl4pPr marL="1600200" indent="-228600">
              <a:defRPr sz="2000" b="1">
                <a:solidFill>
                  <a:schemeClr val="tx1"/>
                </a:solidFill>
                <a:latin typeface="Arial" pitchFamily="34" charset="0"/>
              </a:defRPr>
            </a:lvl4pPr>
            <a:lvl5pPr marL="2057400" indent="-228600">
              <a:defRPr sz="2000" b="1">
                <a:solidFill>
                  <a:schemeClr val="tx1"/>
                </a:solidFill>
                <a:latin typeface="Arial" pitchFamily="34" charset="0"/>
              </a:defRPr>
            </a:lvl5pPr>
            <a:lvl6pPr marL="2514600" indent="-228600" eaLnBrk="0" fontAlgn="base" hangingPunct="0">
              <a:spcBef>
                <a:spcPct val="0"/>
              </a:spcBef>
              <a:spcAft>
                <a:spcPct val="0"/>
              </a:spcAft>
              <a:defRPr sz="2000" b="1">
                <a:solidFill>
                  <a:schemeClr val="tx1"/>
                </a:solidFill>
                <a:latin typeface="Arial" pitchFamily="34" charset="0"/>
              </a:defRPr>
            </a:lvl6pPr>
            <a:lvl7pPr marL="2971800" indent="-228600" eaLnBrk="0" fontAlgn="base" hangingPunct="0">
              <a:spcBef>
                <a:spcPct val="0"/>
              </a:spcBef>
              <a:spcAft>
                <a:spcPct val="0"/>
              </a:spcAft>
              <a:defRPr sz="2000" b="1">
                <a:solidFill>
                  <a:schemeClr val="tx1"/>
                </a:solidFill>
                <a:latin typeface="Arial" pitchFamily="34" charset="0"/>
              </a:defRPr>
            </a:lvl7pPr>
            <a:lvl8pPr marL="3429000" indent="-228600" eaLnBrk="0" fontAlgn="base" hangingPunct="0">
              <a:spcBef>
                <a:spcPct val="0"/>
              </a:spcBef>
              <a:spcAft>
                <a:spcPct val="0"/>
              </a:spcAft>
              <a:defRPr sz="2000" b="1">
                <a:solidFill>
                  <a:schemeClr val="tx1"/>
                </a:solidFill>
                <a:latin typeface="Arial" pitchFamily="34" charset="0"/>
              </a:defRPr>
            </a:lvl8pPr>
            <a:lvl9pPr marL="3886200" indent="-228600" eaLnBrk="0" fontAlgn="base" hangingPunct="0">
              <a:spcBef>
                <a:spcPct val="0"/>
              </a:spcBef>
              <a:spcAft>
                <a:spcPct val="0"/>
              </a:spcAft>
              <a:defRPr sz="2000" b="1">
                <a:solidFill>
                  <a:schemeClr val="tx1"/>
                </a:solidFill>
                <a:latin typeface="Arial" pitchFamily="34" charset="0"/>
              </a:defRPr>
            </a:lvl9pPr>
          </a:lstStyle>
          <a:p>
            <a:pPr eaLnBrk="1" hangingPunct="1">
              <a:spcBef>
                <a:spcPct val="50000"/>
              </a:spcBef>
            </a:pPr>
            <a:r>
              <a:rPr lang="en-US" sz="2400" b="0" dirty="0">
                <a:latin typeface="Times New Roman" pitchFamily="18" charset="0"/>
              </a:rPr>
              <a:t>Bode plots of ideal parallel PID controller and series PID controller with filter</a:t>
            </a:r>
            <a:r>
              <a:rPr lang="en-US" sz="2400" b="0" dirty="0">
                <a:latin typeface="Times New Roman" pitchFamily="18" charset="0"/>
                <a:cs typeface="Times New Roman" pitchFamily="18" charset="0"/>
              </a:rPr>
              <a:t>.</a:t>
            </a:r>
            <a:endParaRPr lang="el-GR" sz="2400" b="0" dirty="0">
              <a:latin typeface="Times New Roman" pitchFamily="18" charset="0"/>
              <a:cs typeface="Times New Roman" pitchFamily="18" charset="0"/>
            </a:endParaRPr>
          </a:p>
          <a:p>
            <a:pPr eaLnBrk="1" hangingPunct="1">
              <a:spcBef>
                <a:spcPct val="50000"/>
              </a:spcBef>
            </a:pPr>
            <a:r>
              <a:rPr lang="en-US" sz="2400" b="0" dirty="0">
                <a:latin typeface="Times New Roman" pitchFamily="18" charset="0"/>
              </a:rPr>
              <a:t>Ideal parallel:</a:t>
            </a:r>
          </a:p>
          <a:p>
            <a:pPr eaLnBrk="1" hangingPunct="1">
              <a:spcBef>
                <a:spcPct val="50000"/>
              </a:spcBef>
            </a:pPr>
            <a:endParaRPr lang="en-US" sz="2400" b="0" dirty="0">
              <a:latin typeface="Times New Roman" pitchFamily="18" charset="0"/>
            </a:endParaRPr>
          </a:p>
          <a:p>
            <a:pPr eaLnBrk="1" hangingPunct="1">
              <a:spcBef>
                <a:spcPct val="50000"/>
              </a:spcBef>
            </a:pPr>
            <a:r>
              <a:rPr lang="en-US" sz="2400" b="0" dirty="0">
                <a:latin typeface="Times New Roman" pitchFamily="18" charset="0"/>
              </a:rPr>
              <a:t>Series with Derivative Filter:            </a:t>
            </a:r>
            <a:endParaRPr lang="en-US" sz="2400" i="1" dirty="0">
              <a:latin typeface="Times New Roman" pitchFamily="18" charset="0"/>
            </a:endParaRPr>
          </a:p>
        </p:txBody>
      </p:sp>
      <mc:AlternateContent xmlns:mc="http://schemas.openxmlformats.org/markup-compatibility/2006" xmlns:a14="http://schemas.microsoft.com/office/drawing/2010/main">
        <mc:Choice Requires="a14">
          <p:sp>
            <p:nvSpPr>
              <p:cNvPr id="8194" name="Object 3"/>
              <p:cNvSpPr txBox="1"/>
              <p:nvPr/>
            </p:nvSpPr>
            <p:spPr bwMode="auto">
              <a:xfrm>
                <a:off x="6206297" y="4134386"/>
                <a:ext cx="3657600" cy="812800"/>
              </a:xfrm>
              <a:prstGeom prst="rect">
                <a:avLst/>
              </a:prstGeom>
              <a:noFill/>
              <a:ln>
                <a:noFill/>
              </a:ln>
              <a:effectLst/>
            </p:spPr>
            <p:txBody>
              <a:bodyPr>
                <a:normAutofit/>
              </a:bodyPr>
              <a:lstStyle/>
              <a:p>
                <a:r>
                  <a:rPr lang="en-US" dirty="0">
                    <a:solidFill>
                      <a:srgbClr val="000000"/>
                    </a:solidFill>
                  </a:rPr>
                  <a:t>C</a:t>
                </a:r>
                <a14:m>
                  <m:oMath xmlns:m="http://schemas.openxmlformats.org/officeDocument/2006/math">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𝑠</m:t>
                        </m:r>
                      </m:e>
                    </m:d>
                    <m:r>
                      <a:rPr lang="en-US" i="1">
                        <a:solidFill>
                          <a:srgbClr val="000000"/>
                        </a:solidFill>
                        <a:latin typeface="Cambria Math" panose="02040503050406030204" pitchFamily="18" charset="0"/>
                      </a:rPr>
                      <m:t>=2</m:t>
                    </m:r>
                    <m:d>
                      <m:dPr>
                        <m:ctrlPr>
                          <a:rPr lang="en-US" i="1">
                            <a:solidFill>
                              <a:srgbClr val="000000"/>
                            </a:solidFill>
                            <a:latin typeface="Cambria Math" panose="02040503050406030204" pitchFamily="18" charset="0"/>
                          </a:rPr>
                        </m:ctrlPr>
                      </m:dPr>
                      <m:e>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10</m:t>
                            </m:r>
                            <m:r>
                              <a:rPr lang="en-US" i="1">
                                <a:solidFill>
                                  <a:srgbClr val="000000"/>
                                </a:solidFill>
                                <a:latin typeface="Cambria Math" panose="02040503050406030204" pitchFamily="18" charset="0"/>
                              </a:rPr>
                              <m:t>𝑠</m:t>
                            </m:r>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10</m:t>
                            </m:r>
                            <m:r>
                              <a:rPr lang="en-US" i="1">
                                <a:solidFill>
                                  <a:srgbClr val="000000"/>
                                </a:solidFill>
                                <a:latin typeface="Cambria Math" panose="02040503050406030204" pitchFamily="18" charset="0"/>
                              </a:rPr>
                              <m:t>𝑠</m:t>
                            </m:r>
                          </m:den>
                        </m:f>
                      </m:e>
                    </m:d>
                    <m:d>
                      <m:dPr>
                        <m:ctrlPr>
                          <a:rPr lang="en-US" i="1">
                            <a:solidFill>
                              <a:srgbClr val="000000"/>
                            </a:solidFill>
                            <a:latin typeface="Cambria Math" panose="02040503050406030204" pitchFamily="18" charset="0"/>
                          </a:rPr>
                        </m:ctrlPr>
                      </m:dPr>
                      <m:e>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4</m:t>
                            </m:r>
                            <m:r>
                              <a:rPr lang="en-US" i="1">
                                <a:solidFill>
                                  <a:srgbClr val="000000"/>
                                </a:solidFill>
                                <a:latin typeface="Cambria Math" panose="02040503050406030204" pitchFamily="18" charset="0"/>
                              </a:rPr>
                              <m:t>𝑠</m:t>
                            </m:r>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0.4</m:t>
                            </m:r>
                            <m:r>
                              <a:rPr lang="en-US" i="1">
                                <a:solidFill>
                                  <a:srgbClr val="000000"/>
                                </a:solidFill>
                                <a:latin typeface="Cambria Math" panose="02040503050406030204" pitchFamily="18" charset="0"/>
                              </a:rPr>
                              <m:t>𝑠</m:t>
                            </m:r>
                            <m:r>
                              <a:rPr lang="en-US" i="1">
                                <a:solidFill>
                                  <a:srgbClr val="000000"/>
                                </a:solidFill>
                                <a:latin typeface="Cambria Math" panose="02040503050406030204" pitchFamily="18" charset="0"/>
                              </a:rPr>
                              <m:t>+1</m:t>
                            </m:r>
                          </m:den>
                        </m:f>
                      </m:e>
                    </m:d>
                  </m:oMath>
                </a14:m>
                <a:endParaRPr lang="en-US" dirty="0"/>
              </a:p>
            </p:txBody>
          </p:sp>
        </mc:Choice>
        <mc:Fallback xmlns="">
          <p:sp>
            <p:nvSpPr>
              <p:cNvPr id="8194" name="Object 3"/>
              <p:cNvSpPr txBox="1">
                <a:spLocks noRot="1" noChangeAspect="1" noMove="1" noResize="1" noEditPoints="1" noAdjustHandles="1" noChangeArrowheads="1" noChangeShapeType="1" noTextEdit="1"/>
              </p:cNvSpPr>
              <p:nvPr/>
            </p:nvSpPr>
            <p:spPr bwMode="auto">
              <a:xfrm>
                <a:off x="6206297" y="4134386"/>
                <a:ext cx="3657600" cy="812800"/>
              </a:xfrm>
              <a:prstGeom prst="rect">
                <a:avLst/>
              </a:prstGeom>
              <a:blipFill>
                <a:blip r:embed="rId3"/>
                <a:stretch>
                  <a:fillRect l="-1333"/>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95" name="Object 4"/>
              <p:cNvSpPr txBox="1"/>
              <p:nvPr/>
            </p:nvSpPr>
            <p:spPr bwMode="auto">
              <a:xfrm>
                <a:off x="6146800" y="2651406"/>
                <a:ext cx="2946400" cy="812800"/>
              </a:xfrm>
              <a:prstGeom prst="rect">
                <a:avLst/>
              </a:prstGeom>
              <a:noFill/>
              <a:ln>
                <a:noFill/>
              </a:ln>
              <a:effectLst/>
            </p:spPr>
            <p:txBody>
              <a:bodyPr>
                <a:normAutofit/>
              </a:bodyPr>
              <a:lstStyle/>
              <a:p>
                <a:r>
                  <a:rPr lang="en-US" dirty="0">
                    <a:solidFill>
                      <a:srgbClr val="000000"/>
                    </a:solidFill>
                  </a:rPr>
                  <a:t>C</a:t>
                </a:r>
                <a14:m>
                  <m:oMath xmlns:m="http://schemas.openxmlformats.org/officeDocument/2006/math">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𝑠</m:t>
                        </m:r>
                      </m:e>
                    </m:d>
                    <m:r>
                      <a:rPr lang="en-US" i="1">
                        <a:solidFill>
                          <a:srgbClr val="000000"/>
                        </a:solidFill>
                        <a:latin typeface="Cambria Math" panose="02040503050406030204" pitchFamily="18" charset="0"/>
                      </a:rPr>
                      <m:t>=2</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1+</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10</m:t>
                            </m:r>
                            <m:r>
                              <a:rPr lang="en-US" i="1">
                                <a:solidFill>
                                  <a:srgbClr val="000000"/>
                                </a:solidFill>
                                <a:latin typeface="Cambria Math" panose="02040503050406030204" pitchFamily="18" charset="0"/>
                              </a:rPr>
                              <m:t>𝑠</m:t>
                            </m:r>
                          </m:den>
                        </m:f>
                        <m:r>
                          <a:rPr lang="en-US" i="1">
                            <a:solidFill>
                              <a:srgbClr val="000000"/>
                            </a:solidFill>
                            <a:latin typeface="Cambria Math" panose="02040503050406030204" pitchFamily="18" charset="0"/>
                          </a:rPr>
                          <m:t>+4</m:t>
                        </m:r>
                        <m:r>
                          <a:rPr lang="en-US" i="1">
                            <a:solidFill>
                              <a:srgbClr val="000000"/>
                            </a:solidFill>
                            <a:latin typeface="Cambria Math" panose="02040503050406030204" pitchFamily="18" charset="0"/>
                          </a:rPr>
                          <m:t>𝑠</m:t>
                        </m:r>
                      </m:e>
                    </m:d>
                  </m:oMath>
                </a14:m>
                <a:endParaRPr lang="en-US" dirty="0"/>
              </a:p>
            </p:txBody>
          </p:sp>
        </mc:Choice>
        <mc:Fallback xmlns="">
          <p:sp>
            <p:nvSpPr>
              <p:cNvPr id="8195" name="Object 4"/>
              <p:cNvSpPr txBox="1">
                <a:spLocks noRot="1" noChangeAspect="1" noMove="1" noResize="1" noEditPoints="1" noAdjustHandles="1" noChangeArrowheads="1" noChangeShapeType="1" noTextEdit="1"/>
              </p:cNvSpPr>
              <p:nvPr/>
            </p:nvSpPr>
            <p:spPr bwMode="auto">
              <a:xfrm>
                <a:off x="6146800" y="2651406"/>
                <a:ext cx="2946400" cy="812800"/>
              </a:xfrm>
              <a:prstGeom prst="rect">
                <a:avLst/>
              </a:prstGeom>
              <a:blipFill>
                <a:blip r:embed="rId4"/>
                <a:stretch>
                  <a:fillRect l="-1653"/>
                </a:stretch>
              </a:blipFill>
              <a:ln>
                <a:noFill/>
              </a:ln>
              <a:effectLst/>
            </p:spPr>
            <p:txBody>
              <a:bodyPr/>
              <a:lstStyle/>
              <a:p>
                <a:r>
                  <a:rPr lang="en-US">
                    <a:noFill/>
                  </a:rPr>
                  <a:t> </a:t>
                </a:r>
              </a:p>
            </p:txBody>
          </p:sp>
        </mc:Fallback>
      </mc:AlternateContent>
      <p:pic>
        <p:nvPicPr>
          <p:cNvPr id="8197" name="Picture 5" descr="Fig"/>
          <p:cNvPicPr>
            <a:picLocks noGrp="1" noChangeAspect="1" noChangeArrowheads="1"/>
          </p:cNvPicPr>
          <p:nvPr>
            <p:ph/>
          </p:nvPr>
        </p:nvPicPr>
        <p:blipFill>
          <a:blip r:embed="rId5">
            <a:extLst>
              <a:ext uri="{28A0092B-C50C-407E-A947-70E740481C1C}">
                <a14:useLocalDpi xmlns:a14="http://schemas.microsoft.com/office/drawing/2010/main" val="0"/>
              </a:ext>
            </a:extLst>
          </a:blip>
          <a:srcRect/>
          <a:stretch>
            <a:fillRect/>
          </a:stretch>
        </p:blipFill>
        <p:spPr>
          <a:xfrm rot="60000">
            <a:off x="885825" y="120650"/>
            <a:ext cx="5118100" cy="5562600"/>
          </a:xfrm>
          <a:noFill/>
        </p:spPr>
      </p:pic>
      <p:sp>
        <p:nvSpPr>
          <p:cNvPr id="9" name="Text Box 7"/>
          <p:cNvSpPr txBox="1">
            <a:spLocks noChangeArrowheads="1"/>
          </p:cNvSpPr>
          <p:nvPr/>
        </p:nvSpPr>
        <p:spPr bwMode="auto">
          <a:xfrm rot="162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sp>
        <p:nvSpPr>
          <p:cNvPr id="10" name="Slide Number Placeholder 9"/>
          <p:cNvSpPr>
            <a:spLocks noGrp="1"/>
          </p:cNvSpPr>
          <p:nvPr>
            <p:ph type="sldNum" sz="quarter" idx="12"/>
          </p:nvPr>
        </p:nvSpPr>
        <p:spPr/>
        <p:txBody>
          <a:bodyPr/>
          <a:lstStyle/>
          <a:p>
            <a:pPr>
              <a:defRPr/>
            </a:pPr>
            <a:fld id="{58D7E4E5-6999-42F0-94F4-B94ACC6DBDD7}" type="slidenum">
              <a:rPr lang="en-US"/>
              <a:pPr>
                <a:defRPr/>
              </a:pPr>
              <a:t>25</a:t>
            </a:fld>
            <a:endParaRPr lang="en-US"/>
          </a:p>
        </p:txBody>
      </p:sp>
    </p:spTree>
    <p:extLst>
      <p:ext uri="{BB962C8B-B14F-4D97-AF65-F5344CB8AC3E}">
        <p14:creationId xmlns:p14="http://schemas.microsoft.com/office/powerpoint/2010/main" val="2952244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675456"/>
            <a:ext cx="4320480" cy="7339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bwMode="auto">
          <a:xfrm>
            <a:off x="683568" y="1721499"/>
            <a:ext cx="2433602" cy="405481"/>
          </a:xfrm>
          <a:prstGeom prst="rect">
            <a:avLst/>
          </a:prstGeom>
          <a:noFill/>
          <a:ln/>
          <a:effectLst/>
          <a:extLst>
            <a:ext uri="{909E8E84-426E-40DD-AFC4-6F175D3DCCD1}">
              <a14:hiddenFill xmlns:a14="http://schemas.microsoft.com/office/drawing/2010/main">
                <a:pattFill prst="pct5">
                  <a:fgClr>
                    <a:srgbClr val="FFFFFF">
                      <a:alpha val="0"/>
                    </a:srgbClr>
                  </a:fgClr>
                  <a:bgClr>
                    <a:srgbClr val="FFFFFF">
                      <a:alpha val="0"/>
                    </a:srgbClr>
                  </a:bgClr>
                </a:pattFill>
              </a14:hiddenFill>
            </a:ext>
            <a:ext uri="{AF507438-7753-43E0-B8FC-AC1667EBCBE1}">
              <a14:hiddenEffects xmlns:a14="http://schemas.microsoft.com/office/drawing/2010/main">
                <a:effectLst>
                  <a:outerShdw blurRad="63500" dist="37357" dir="2700000" rotWithShape="0">
                    <a:scrgbClr r="0" g="0" b="0"/>
                  </a:outer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
        <p:nvSpPr>
          <p:cNvPr id="4" name="TextBox 3"/>
          <p:cNvSpPr txBox="1"/>
          <p:nvPr/>
        </p:nvSpPr>
        <p:spPr>
          <a:xfrm>
            <a:off x="539552" y="908720"/>
            <a:ext cx="1075936" cy="369332"/>
          </a:xfrm>
          <a:prstGeom prst="rect">
            <a:avLst/>
          </a:prstGeom>
          <a:noFill/>
        </p:spPr>
        <p:txBody>
          <a:bodyPr wrap="none" rtlCol="0">
            <a:spAutoFit/>
          </a:bodyPr>
          <a:lstStyle/>
          <a:p>
            <a:r>
              <a:rPr lang="en-US" dirty="0"/>
              <a:t>EXAMPLE</a:t>
            </a:r>
          </a:p>
        </p:txBody>
      </p:sp>
      <p:sp>
        <p:nvSpPr>
          <p:cNvPr id="5" name="TextBox 4"/>
          <p:cNvSpPr txBox="1"/>
          <p:nvPr/>
        </p:nvSpPr>
        <p:spPr>
          <a:xfrm>
            <a:off x="683568" y="2492315"/>
            <a:ext cx="1863011" cy="769441"/>
          </a:xfrm>
          <a:prstGeom prst="rect">
            <a:avLst/>
          </a:prstGeom>
          <a:noFill/>
        </p:spPr>
        <p:txBody>
          <a:bodyPr wrap="none" rtlCol="0">
            <a:spAutoFit/>
          </a:bodyPr>
          <a:lstStyle/>
          <a:p>
            <a:r>
              <a:rPr lang="en-US" sz="1100" dirty="0">
                <a:solidFill>
                  <a:srgbClr val="FF0000"/>
                </a:solidFill>
              </a:rPr>
              <a:t>L(s)=G(s)C(S): </a:t>
            </a:r>
          </a:p>
          <a:p>
            <a:r>
              <a:rPr lang="en-US" sz="1100" dirty="0">
                <a:solidFill>
                  <a:srgbClr val="FF0000"/>
                </a:solidFill>
              </a:rPr>
              <a:t>Loop transfer function for</a:t>
            </a:r>
          </a:p>
          <a:p>
            <a:r>
              <a:rPr lang="en-US" sz="1100" dirty="0">
                <a:solidFill>
                  <a:srgbClr val="FF0000"/>
                </a:solidFill>
              </a:rPr>
              <a:t>SIMC PI-control with </a:t>
            </a:r>
            <a:r>
              <a:rPr lang="el-GR" sz="1100" dirty="0">
                <a:solidFill>
                  <a:srgbClr val="FF0000"/>
                </a:solidFill>
                <a:latin typeface="cmmi10"/>
              </a:rPr>
              <a:t>τ</a:t>
            </a:r>
            <a:r>
              <a:rPr lang="en-US" sz="1100" baseline="-25000" dirty="0">
                <a:solidFill>
                  <a:srgbClr val="FF0000"/>
                </a:solidFill>
                <a:latin typeface="cmmi10"/>
              </a:rPr>
              <a:t>c</a:t>
            </a:r>
            <a:r>
              <a:rPr lang="en-US" sz="1100" dirty="0">
                <a:solidFill>
                  <a:srgbClr val="FF0000"/>
                </a:solidFill>
              </a:rPr>
              <a:t>=4 for </a:t>
            </a:r>
          </a:p>
          <a:p>
            <a:r>
              <a:rPr lang="en-US" sz="1100" dirty="0">
                <a:solidFill>
                  <a:srgbClr val="FF0000"/>
                </a:solidFill>
              </a:rPr>
              <a:t>G(s) = 1/(100s+1)(2s+1)</a:t>
            </a:r>
          </a:p>
        </p:txBody>
      </p:sp>
      <p:sp>
        <p:nvSpPr>
          <p:cNvPr id="6" name="TextBox 5"/>
          <p:cNvSpPr txBox="1"/>
          <p:nvPr/>
        </p:nvSpPr>
        <p:spPr>
          <a:xfrm>
            <a:off x="37010" y="0"/>
            <a:ext cx="4102942" cy="369332"/>
          </a:xfrm>
          <a:prstGeom prst="rect">
            <a:avLst/>
          </a:prstGeom>
          <a:noFill/>
        </p:spPr>
        <p:txBody>
          <a:bodyPr wrap="square" rtlCol="0">
            <a:spAutoFit/>
          </a:bodyPr>
          <a:lstStyle/>
          <a:p>
            <a:r>
              <a:rPr lang="nb-NO" dirty="0" err="1"/>
              <a:t>Example</a:t>
            </a:r>
            <a:r>
              <a:rPr lang="nb-NO" dirty="0"/>
              <a:t>: </a:t>
            </a:r>
            <a:r>
              <a:rPr lang="nb-NO" dirty="0" err="1"/>
              <a:t>Typical</a:t>
            </a:r>
            <a:r>
              <a:rPr lang="nb-NO" dirty="0"/>
              <a:t> L=GC</a:t>
            </a:r>
            <a:endParaRPr lang="en-US" dirty="0"/>
          </a:p>
        </p:txBody>
      </p:sp>
      <p:sp>
        <p:nvSpPr>
          <p:cNvPr id="2" name="Rectangle 1"/>
          <p:cNvSpPr/>
          <p:nvPr/>
        </p:nvSpPr>
        <p:spPr>
          <a:xfrm>
            <a:off x="323528" y="404664"/>
            <a:ext cx="3120716"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6737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a:stretch>
            <a:fillRect/>
          </a:stretch>
        </p:blipFill>
        <p:spPr>
          <a:xfrm>
            <a:off x="204986" y="1272877"/>
            <a:ext cx="3790950" cy="5324475"/>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936" y="116632"/>
            <a:ext cx="4464496" cy="667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Connector 11"/>
          <p:cNvCxnSpPr/>
          <p:nvPr/>
        </p:nvCxnSpPr>
        <p:spPr>
          <a:xfrm>
            <a:off x="5698800" y="252000"/>
            <a:ext cx="0" cy="6336704"/>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164288" y="260648"/>
            <a:ext cx="0" cy="6336704"/>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300192" y="260648"/>
            <a:ext cx="0" cy="6336704"/>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60000">
            <a:off x="4860032" y="342000"/>
            <a:ext cx="838768" cy="432048"/>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860032" y="3841200"/>
            <a:ext cx="838768" cy="0"/>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024" name="TextBox 1023"/>
          <p:cNvSpPr txBox="1"/>
          <p:nvPr/>
        </p:nvSpPr>
        <p:spPr>
          <a:xfrm>
            <a:off x="5148064" y="251356"/>
            <a:ext cx="1015021" cy="369332"/>
          </a:xfrm>
          <a:prstGeom prst="rect">
            <a:avLst/>
          </a:prstGeom>
          <a:noFill/>
        </p:spPr>
        <p:txBody>
          <a:bodyPr wrap="none" rtlCol="0">
            <a:spAutoFit/>
          </a:bodyPr>
          <a:lstStyle/>
          <a:p>
            <a:r>
              <a:rPr lang="en-US" b="1" dirty="0">
                <a:solidFill>
                  <a:srgbClr val="FF0000"/>
                </a:solidFill>
              </a:rPr>
              <a:t>Slope=-1</a:t>
            </a:r>
          </a:p>
        </p:txBody>
      </p:sp>
      <p:sp>
        <p:nvSpPr>
          <p:cNvPr id="1025" name="TextBox 1024"/>
          <p:cNvSpPr txBox="1"/>
          <p:nvPr/>
        </p:nvSpPr>
        <p:spPr>
          <a:xfrm>
            <a:off x="5004048" y="3501008"/>
            <a:ext cx="570990" cy="369332"/>
          </a:xfrm>
          <a:prstGeom prst="rect">
            <a:avLst/>
          </a:prstGeom>
          <a:noFill/>
        </p:spPr>
        <p:txBody>
          <a:bodyPr wrap="none" rtlCol="0">
            <a:spAutoFit/>
          </a:bodyPr>
          <a:lstStyle/>
          <a:p>
            <a:r>
              <a:rPr lang="en-US" dirty="0">
                <a:solidFill>
                  <a:srgbClr val="FF0000"/>
                </a:solidFill>
              </a:rPr>
              <a:t>-90</a:t>
            </a:r>
            <a:r>
              <a:rPr lang="en-US" baseline="30000" dirty="0">
                <a:solidFill>
                  <a:srgbClr val="FF0000"/>
                </a:solidFill>
              </a:rPr>
              <a:t>o</a:t>
            </a:r>
          </a:p>
        </p:txBody>
      </p:sp>
      <p:cxnSp>
        <p:nvCxnSpPr>
          <p:cNvPr id="35" name="Straight Connector 34"/>
          <p:cNvCxnSpPr/>
          <p:nvPr/>
        </p:nvCxnSpPr>
        <p:spPr>
          <a:xfrm>
            <a:off x="5698800" y="774048"/>
            <a:ext cx="638703" cy="710736"/>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698800" y="6570000"/>
            <a:ext cx="601392" cy="0"/>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727438" y="6219372"/>
            <a:ext cx="688009" cy="369332"/>
          </a:xfrm>
          <a:prstGeom prst="rect">
            <a:avLst/>
          </a:prstGeom>
          <a:noFill/>
        </p:spPr>
        <p:txBody>
          <a:bodyPr wrap="none" rtlCol="0">
            <a:spAutoFit/>
          </a:bodyPr>
          <a:lstStyle/>
          <a:p>
            <a:r>
              <a:rPr lang="en-US" dirty="0">
                <a:solidFill>
                  <a:srgbClr val="FF0000"/>
                </a:solidFill>
              </a:rPr>
              <a:t>-180</a:t>
            </a:r>
            <a:r>
              <a:rPr lang="en-US" baseline="30000" dirty="0">
                <a:solidFill>
                  <a:srgbClr val="FF0000"/>
                </a:solidFill>
              </a:rPr>
              <a:t>o</a:t>
            </a:r>
          </a:p>
        </p:txBody>
      </p:sp>
      <p:sp>
        <p:nvSpPr>
          <p:cNvPr id="43" name="TextBox 42"/>
          <p:cNvSpPr txBox="1"/>
          <p:nvPr/>
        </p:nvSpPr>
        <p:spPr>
          <a:xfrm>
            <a:off x="5965285" y="810506"/>
            <a:ext cx="372218" cy="369332"/>
          </a:xfrm>
          <a:prstGeom prst="rect">
            <a:avLst/>
          </a:prstGeom>
          <a:noFill/>
        </p:spPr>
        <p:txBody>
          <a:bodyPr wrap="none" rtlCol="0">
            <a:spAutoFit/>
          </a:bodyPr>
          <a:lstStyle/>
          <a:p>
            <a:r>
              <a:rPr lang="en-US" b="1" dirty="0">
                <a:solidFill>
                  <a:srgbClr val="FF0000"/>
                </a:solidFill>
              </a:rPr>
              <a:t>-2</a:t>
            </a:r>
          </a:p>
        </p:txBody>
      </p:sp>
      <p:pic>
        <p:nvPicPr>
          <p:cNvPr id="3" name="Picture 2"/>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bwMode="auto">
          <a:xfrm>
            <a:off x="160160" y="476672"/>
            <a:ext cx="2433602" cy="405481"/>
          </a:xfrm>
          <a:prstGeom prst="rect">
            <a:avLst/>
          </a:prstGeom>
          <a:noFill/>
          <a:ln/>
          <a:effectLst/>
          <a:extLst>
            <a:ext uri="{909E8E84-426E-40DD-AFC4-6F175D3DCCD1}">
              <a14:hiddenFill xmlns:a14="http://schemas.microsoft.com/office/drawing/2010/main">
                <a:pattFill prst="pct5">
                  <a:fgClr>
                    <a:srgbClr val="FFFFFF">
                      <a:alpha val="0"/>
                    </a:srgbClr>
                  </a:fgClr>
                  <a:bgClr>
                    <a:srgbClr val="FFFFFF">
                      <a:alpha val="0"/>
                    </a:srgbClr>
                  </a:bgClr>
                </a:pattFill>
              </a14:hiddenFill>
            </a:ext>
            <a:ext uri="{AF507438-7753-43E0-B8FC-AC1667EBCBE1}">
              <a14:hiddenEffects xmlns:a14="http://schemas.microsoft.com/office/drawing/2010/main">
                <a:effectLst>
                  <a:outerShdw blurRad="63500" dist="37357" dir="2700000" rotWithShape="0">
                    <a:scrgbClr r="0" g="0" b="0"/>
                  </a:outer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cxnSp>
        <p:nvCxnSpPr>
          <p:cNvPr id="57" name="Straight Connector 56"/>
          <p:cNvCxnSpPr/>
          <p:nvPr/>
        </p:nvCxnSpPr>
        <p:spPr>
          <a:xfrm rot="120000">
            <a:off x="6325647" y="1490400"/>
            <a:ext cx="838641" cy="446621"/>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7171826" y="1951520"/>
            <a:ext cx="1144590" cy="1261456"/>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6660232" y="1336139"/>
            <a:ext cx="372218" cy="369332"/>
          </a:xfrm>
          <a:prstGeom prst="rect">
            <a:avLst/>
          </a:prstGeom>
          <a:noFill/>
        </p:spPr>
        <p:txBody>
          <a:bodyPr wrap="none" rtlCol="0">
            <a:spAutoFit/>
          </a:bodyPr>
          <a:lstStyle/>
          <a:p>
            <a:r>
              <a:rPr lang="en-US" b="1" dirty="0">
                <a:solidFill>
                  <a:srgbClr val="FF0000"/>
                </a:solidFill>
              </a:rPr>
              <a:t>-1</a:t>
            </a:r>
          </a:p>
        </p:txBody>
      </p:sp>
      <p:sp>
        <p:nvSpPr>
          <p:cNvPr id="62" name="TextBox 61"/>
          <p:cNvSpPr txBox="1"/>
          <p:nvPr/>
        </p:nvSpPr>
        <p:spPr>
          <a:xfrm>
            <a:off x="7884368" y="2288875"/>
            <a:ext cx="372218" cy="369332"/>
          </a:xfrm>
          <a:prstGeom prst="rect">
            <a:avLst/>
          </a:prstGeom>
          <a:noFill/>
        </p:spPr>
        <p:txBody>
          <a:bodyPr wrap="none" rtlCol="0">
            <a:spAutoFit/>
          </a:bodyPr>
          <a:lstStyle/>
          <a:p>
            <a:r>
              <a:rPr lang="en-US" b="1" dirty="0">
                <a:solidFill>
                  <a:srgbClr val="FF0000"/>
                </a:solidFill>
              </a:rPr>
              <a:t>-2</a:t>
            </a:r>
          </a:p>
        </p:txBody>
      </p:sp>
      <p:sp>
        <p:nvSpPr>
          <p:cNvPr id="64" name="TextBox 63"/>
          <p:cNvSpPr txBox="1"/>
          <p:nvPr/>
        </p:nvSpPr>
        <p:spPr>
          <a:xfrm>
            <a:off x="6560846" y="3511684"/>
            <a:ext cx="570990" cy="369332"/>
          </a:xfrm>
          <a:prstGeom prst="rect">
            <a:avLst/>
          </a:prstGeom>
          <a:noFill/>
        </p:spPr>
        <p:txBody>
          <a:bodyPr wrap="none" rtlCol="0">
            <a:spAutoFit/>
          </a:bodyPr>
          <a:lstStyle/>
          <a:p>
            <a:r>
              <a:rPr lang="en-US" dirty="0">
                <a:solidFill>
                  <a:srgbClr val="FF0000"/>
                </a:solidFill>
              </a:rPr>
              <a:t>-90</a:t>
            </a:r>
            <a:r>
              <a:rPr lang="en-US" baseline="30000" dirty="0">
                <a:solidFill>
                  <a:srgbClr val="FF0000"/>
                </a:solidFill>
              </a:rPr>
              <a:t>o</a:t>
            </a:r>
          </a:p>
        </p:txBody>
      </p:sp>
      <p:cxnSp>
        <p:nvCxnSpPr>
          <p:cNvPr id="65" name="Straight Connector 64"/>
          <p:cNvCxnSpPr/>
          <p:nvPr/>
        </p:nvCxnSpPr>
        <p:spPr>
          <a:xfrm>
            <a:off x="6300192" y="3834000"/>
            <a:ext cx="838768" cy="0"/>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046" name="TextBox 1045"/>
          <p:cNvSpPr txBox="1"/>
          <p:nvPr/>
        </p:nvSpPr>
        <p:spPr>
          <a:xfrm>
            <a:off x="5345345" y="3300403"/>
            <a:ext cx="732893" cy="307777"/>
          </a:xfrm>
          <a:prstGeom prst="rect">
            <a:avLst/>
          </a:prstGeom>
          <a:noFill/>
        </p:spPr>
        <p:txBody>
          <a:bodyPr wrap="none" rtlCol="0">
            <a:spAutoFit/>
          </a:bodyPr>
          <a:lstStyle/>
          <a:p>
            <a:r>
              <a:rPr lang="el-GR" sz="1400" dirty="0">
                <a:latin typeface="cmmi10"/>
              </a:rPr>
              <a:t>ω</a:t>
            </a:r>
            <a:r>
              <a:rPr lang="en-US" sz="1400" dirty="0"/>
              <a:t>=0.01</a:t>
            </a:r>
          </a:p>
        </p:txBody>
      </p:sp>
      <p:sp>
        <p:nvSpPr>
          <p:cNvPr id="69" name="TextBox 68"/>
          <p:cNvSpPr txBox="1"/>
          <p:nvPr/>
        </p:nvSpPr>
        <p:spPr>
          <a:xfrm>
            <a:off x="5947371" y="3300403"/>
            <a:ext cx="732893" cy="307777"/>
          </a:xfrm>
          <a:prstGeom prst="rect">
            <a:avLst/>
          </a:prstGeom>
          <a:noFill/>
        </p:spPr>
        <p:txBody>
          <a:bodyPr wrap="none" rtlCol="0">
            <a:spAutoFit/>
          </a:bodyPr>
          <a:lstStyle/>
          <a:p>
            <a:r>
              <a:rPr lang="el-GR" sz="1400" dirty="0">
                <a:latin typeface="cmmi10"/>
              </a:rPr>
              <a:t>ω</a:t>
            </a:r>
            <a:r>
              <a:rPr lang="en-US" sz="1400" dirty="0"/>
              <a:t>=0.05</a:t>
            </a:r>
          </a:p>
        </p:txBody>
      </p:sp>
      <p:sp>
        <p:nvSpPr>
          <p:cNvPr id="70" name="TextBox 69"/>
          <p:cNvSpPr txBox="1"/>
          <p:nvPr/>
        </p:nvSpPr>
        <p:spPr>
          <a:xfrm>
            <a:off x="6779015" y="3298914"/>
            <a:ext cx="641522" cy="307777"/>
          </a:xfrm>
          <a:prstGeom prst="rect">
            <a:avLst/>
          </a:prstGeom>
          <a:noFill/>
        </p:spPr>
        <p:txBody>
          <a:bodyPr wrap="none" rtlCol="0">
            <a:spAutoFit/>
          </a:bodyPr>
          <a:lstStyle/>
          <a:p>
            <a:r>
              <a:rPr lang="el-GR" sz="1400" dirty="0">
                <a:latin typeface="cmmi10"/>
              </a:rPr>
              <a:t>ω</a:t>
            </a:r>
            <a:r>
              <a:rPr lang="en-US" sz="1400" dirty="0"/>
              <a:t>=0.5</a:t>
            </a:r>
          </a:p>
        </p:txBody>
      </p:sp>
      <p:sp>
        <p:nvSpPr>
          <p:cNvPr id="71" name="TextBox 70"/>
          <p:cNvSpPr txBox="1"/>
          <p:nvPr/>
        </p:nvSpPr>
        <p:spPr>
          <a:xfrm>
            <a:off x="7499487" y="6165304"/>
            <a:ext cx="688009" cy="369332"/>
          </a:xfrm>
          <a:prstGeom prst="rect">
            <a:avLst/>
          </a:prstGeom>
          <a:noFill/>
        </p:spPr>
        <p:txBody>
          <a:bodyPr wrap="none" rtlCol="0">
            <a:spAutoFit/>
          </a:bodyPr>
          <a:lstStyle/>
          <a:p>
            <a:r>
              <a:rPr lang="en-US" dirty="0">
                <a:solidFill>
                  <a:srgbClr val="FF0000"/>
                </a:solidFill>
              </a:rPr>
              <a:t>-180</a:t>
            </a:r>
            <a:r>
              <a:rPr lang="en-US" baseline="30000" dirty="0">
                <a:solidFill>
                  <a:srgbClr val="FF0000"/>
                </a:solidFill>
              </a:rPr>
              <a:t>o</a:t>
            </a:r>
          </a:p>
        </p:txBody>
      </p:sp>
      <p:cxnSp>
        <p:nvCxnSpPr>
          <p:cNvPr id="72" name="Straight Connector 71"/>
          <p:cNvCxnSpPr/>
          <p:nvPr/>
        </p:nvCxnSpPr>
        <p:spPr>
          <a:xfrm>
            <a:off x="7164288" y="6570000"/>
            <a:ext cx="1152128" cy="0"/>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049" name="TextBox 1048"/>
          <p:cNvSpPr txBox="1"/>
          <p:nvPr>
            <p:custDataLst>
              <p:tags r:id="rId2"/>
            </p:custDataLst>
          </p:nvPr>
        </p:nvSpPr>
        <p:spPr>
          <a:xfrm>
            <a:off x="0" y="7112000"/>
            <a:ext cx="9144000" cy="646331"/>
          </a:xfrm>
          <a:prstGeom prst="rect">
            <a:avLst/>
          </a:prstGeom>
          <a:noFill/>
        </p:spPr>
        <p:txBody>
          <a:bodyPr vert="horz" rtlCol="0">
            <a:spAutoFit/>
          </a:bodyPr>
          <a:lstStyle/>
          <a:p>
            <a:r>
              <a:rPr lang="en-US"/>
              <a:t>TexPoint fonts used in EMF. </a:t>
            </a:r>
          </a:p>
          <a:p>
            <a:r>
              <a:rPr lang="en-US"/>
              <a:t>Read the TexPoint manual before you delete this box.: </a:t>
            </a:r>
            <a:r>
              <a:rPr lang="en-US">
                <a:latin typeface="CMMI10"/>
              </a:rPr>
              <a:t>A</a:t>
            </a:r>
            <a:r>
              <a:rPr lang="en-US">
                <a:latin typeface="CMR10"/>
              </a:rPr>
              <a:t>A</a:t>
            </a:r>
            <a:r>
              <a:rPr lang="en-US">
                <a:latin typeface="CMR7"/>
              </a:rPr>
              <a:t>A</a:t>
            </a:r>
            <a:r>
              <a:rPr lang="en-US">
                <a:latin typeface="CMMI7"/>
              </a:rPr>
              <a:t>A</a:t>
            </a:r>
            <a:r>
              <a:rPr lang="en-US">
                <a:latin typeface="CMSY7"/>
              </a:rPr>
              <a:t>A</a:t>
            </a:r>
            <a:endParaRPr lang="en-US"/>
          </a:p>
        </p:txBody>
      </p:sp>
      <p:sp>
        <p:nvSpPr>
          <p:cNvPr id="2" name="TextBox 1"/>
          <p:cNvSpPr txBox="1"/>
          <p:nvPr/>
        </p:nvSpPr>
        <p:spPr>
          <a:xfrm>
            <a:off x="150218" y="920511"/>
            <a:ext cx="3457998" cy="261610"/>
          </a:xfrm>
          <a:prstGeom prst="rect">
            <a:avLst/>
          </a:prstGeom>
          <a:noFill/>
        </p:spPr>
        <p:txBody>
          <a:bodyPr wrap="none" rtlCol="0">
            <a:spAutoFit/>
          </a:bodyPr>
          <a:lstStyle/>
          <a:p>
            <a:r>
              <a:rPr lang="en-US" sz="1100" dirty="0">
                <a:solidFill>
                  <a:srgbClr val="FF0000"/>
                </a:solidFill>
              </a:rPr>
              <a:t>L(s): SIMC PI-control with </a:t>
            </a:r>
            <a:r>
              <a:rPr lang="el-GR" sz="1100" dirty="0">
                <a:solidFill>
                  <a:srgbClr val="FF0000"/>
                </a:solidFill>
                <a:latin typeface="Times New Roman" panose="02020603050405020304" pitchFamily="18" charset="0"/>
                <a:cs typeface="Times New Roman" panose="02020603050405020304" pitchFamily="18" charset="0"/>
              </a:rPr>
              <a:t>τ</a:t>
            </a:r>
            <a:r>
              <a:rPr lang="en-US" sz="1100" baseline="-25000" dirty="0">
                <a:solidFill>
                  <a:srgbClr val="FF0000"/>
                </a:solidFill>
                <a:latin typeface="cmmi10"/>
              </a:rPr>
              <a:t>c</a:t>
            </a:r>
            <a:r>
              <a:rPr lang="en-US" sz="1100" dirty="0">
                <a:solidFill>
                  <a:srgbClr val="FF0000"/>
                </a:solidFill>
              </a:rPr>
              <a:t>=4 for g(s) = 1/(100s+1)(2s+1)</a:t>
            </a:r>
          </a:p>
        </p:txBody>
      </p:sp>
      <p:cxnSp>
        <p:nvCxnSpPr>
          <p:cNvPr id="6" name="Straight Connector 5"/>
          <p:cNvCxnSpPr/>
          <p:nvPr/>
        </p:nvCxnSpPr>
        <p:spPr>
          <a:xfrm>
            <a:off x="4788024" y="1728000"/>
            <a:ext cx="374441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847368" y="6558761"/>
            <a:ext cx="374441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a:endCxn id="49" idx="0"/>
          </p:cNvCxnSpPr>
          <p:nvPr/>
        </p:nvCxnSpPr>
        <p:spPr>
          <a:xfrm flipH="1" flipV="1">
            <a:off x="4686101" y="2627620"/>
            <a:ext cx="1041337" cy="565443"/>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4572000" y="1951520"/>
            <a:ext cx="1130508" cy="1241543"/>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995936" y="2204864"/>
            <a:ext cx="797013" cy="461665"/>
          </a:xfrm>
          <a:prstGeom prst="rect">
            <a:avLst/>
          </a:prstGeom>
          <a:noFill/>
        </p:spPr>
        <p:txBody>
          <a:bodyPr wrap="none" rtlCol="0">
            <a:spAutoFit/>
          </a:bodyPr>
          <a:lstStyle/>
          <a:p>
            <a:r>
              <a:rPr lang="en-US" sz="1200" dirty="0">
                <a:solidFill>
                  <a:srgbClr val="0070C0"/>
                </a:solidFill>
              </a:rPr>
              <a:t>Slope</a:t>
            </a:r>
          </a:p>
          <a:p>
            <a:r>
              <a:rPr lang="en-US" sz="1200" dirty="0">
                <a:solidFill>
                  <a:srgbClr val="0070C0"/>
                </a:solidFill>
              </a:rPr>
              <a:t>Help lines</a:t>
            </a:r>
          </a:p>
        </p:txBody>
      </p:sp>
      <p:sp>
        <p:nvSpPr>
          <p:cNvPr id="25" name="TextBox 24"/>
          <p:cNvSpPr txBox="1"/>
          <p:nvPr/>
        </p:nvSpPr>
        <p:spPr>
          <a:xfrm>
            <a:off x="4499992" y="2123564"/>
            <a:ext cx="372218" cy="369332"/>
          </a:xfrm>
          <a:prstGeom prst="rect">
            <a:avLst/>
          </a:prstGeom>
          <a:noFill/>
        </p:spPr>
        <p:txBody>
          <a:bodyPr wrap="none" rtlCol="0">
            <a:spAutoFit/>
          </a:bodyPr>
          <a:lstStyle/>
          <a:p>
            <a:r>
              <a:rPr lang="en-US" dirty="0">
                <a:solidFill>
                  <a:srgbClr val="0070C0"/>
                </a:solidFill>
              </a:rPr>
              <a:t>-2</a:t>
            </a:r>
          </a:p>
        </p:txBody>
      </p:sp>
      <p:sp>
        <p:nvSpPr>
          <p:cNvPr id="49" name="TextBox 48"/>
          <p:cNvSpPr txBox="1"/>
          <p:nvPr/>
        </p:nvSpPr>
        <p:spPr>
          <a:xfrm>
            <a:off x="4499992" y="2627620"/>
            <a:ext cx="372218" cy="369332"/>
          </a:xfrm>
          <a:prstGeom prst="rect">
            <a:avLst/>
          </a:prstGeom>
          <a:noFill/>
        </p:spPr>
        <p:txBody>
          <a:bodyPr wrap="none" rtlCol="0">
            <a:spAutoFit/>
          </a:bodyPr>
          <a:lstStyle/>
          <a:p>
            <a:r>
              <a:rPr lang="en-US" dirty="0">
                <a:solidFill>
                  <a:srgbClr val="0070C0"/>
                </a:solidFill>
              </a:rPr>
              <a:t>-1</a:t>
            </a:r>
          </a:p>
        </p:txBody>
      </p:sp>
      <p:sp>
        <p:nvSpPr>
          <p:cNvPr id="4" name="Oval 3"/>
          <p:cNvSpPr/>
          <p:nvPr/>
        </p:nvSpPr>
        <p:spPr>
          <a:xfrm>
            <a:off x="899592" y="620688"/>
            <a:ext cx="288032" cy="26146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1187624" y="662024"/>
            <a:ext cx="711696" cy="2240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1486176" y="401929"/>
            <a:ext cx="711696" cy="2240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37010" y="24655"/>
            <a:ext cx="1154355" cy="369332"/>
          </a:xfrm>
          <a:prstGeom prst="rect">
            <a:avLst/>
          </a:prstGeom>
          <a:noFill/>
        </p:spPr>
        <p:txBody>
          <a:bodyPr wrap="none" rtlCol="0">
            <a:spAutoFit/>
          </a:bodyPr>
          <a:lstStyle/>
          <a:p>
            <a:r>
              <a:rPr lang="en-US" dirty="0"/>
              <a:t>SOLUTION</a:t>
            </a:r>
          </a:p>
        </p:txBody>
      </p:sp>
      <p:sp>
        <p:nvSpPr>
          <p:cNvPr id="40" name="TextBox 39"/>
          <p:cNvSpPr txBox="1"/>
          <p:nvPr/>
        </p:nvSpPr>
        <p:spPr>
          <a:xfrm>
            <a:off x="580549" y="2412176"/>
            <a:ext cx="2613216" cy="430887"/>
          </a:xfrm>
          <a:prstGeom prst="rect">
            <a:avLst/>
          </a:prstGeom>
          <a:noFill/>
          <a:ln>
            <a:solidFill>
              <a:schemeClr val="accent1"/>
            </a:solidFill>
          </a:ln>
        </p:spPr>
        <p:txBody>
          <a:bodyPr wrap="none" rtlCol="0">
            <a:spAutoFit/>
          </a:bodyPr>
          <a:lstStyle/>
          <a:p>
            <a:r>
              <a:rPr lang="nb-NO" sz="1100" dirty="0">
                <a:solidFill>
                  <a:schemeClr val="tx2"/>
                </a:solidFill>
              </a:rPr>
              <a:t>Asymptotes: Start at </a:t>
            </a:r>
            <a:r>
              <a:rPr lang="nb-NO" sz="1100" dirty="0" err="1">
                <a:solidFill>
                  <a:schemeClr val="tx2"/>
                </a:solidFill>
              </a:rPr>
              <a:t>low</a:t>
            </a:r>
            <a:r>
              <a:rPr lang="nb-NO" sz="1100" dirty="0">
                <a:solidFill>
                  <a:schemeClr val="tx2"/>
                </a:solidFill>
              </a:rPr>
              <a:t> </a:t>
            </a:r>
            <a:r>
              <a:rPr lang="nb-NO" sz="1100" dirty="0" err="1">
                <a:solidFill>
                  <a:schemeClr val="tx2"/>
                </a:solidFill>
              </a:rPr>
              <a:t>frequency</a:t>
            </a:r>
            <a:r>
              <a:rPr lang="nb-NO" sz="1100" dirty="0">
                <a:solidFill>
                  <a:schemeClr val="tx2"/>
                </a:solidFill>
              </a:rPr>
              <a:t>, </a:t>
            </a:r>
            <a:r>
              <a:rPr lang="el-GR" sz="1100" dirty="0">
                <a:solidFill>
                  <a:schemeClr val="tx2"/>
                </a:solidFill>
                <a:latin typeface="Times New Roman" panose="02020603050405020304" pitchFamily="18" charset="0"/>
                <a:cs typeface="Times New Roman" panose="02020603050405020304" pitchFamily="18" charset="0"/>
              </a:rPr>
              <a:t>ω→</a:t>
            </a:r>
            <a:r>
              <a:rPr lang="nb-NO" sz="1100" dirty="0">
                <a:solidFill>
                  <a:schemeClr val="tx2"/>
                </a:solidFill>
                <a:latin typeface="Times New Roman" panose="02020603050405020304" pitchFamily="18" charset="0"/>
                <a:cs typeface="Times New Roman" panose="02020603050405020304" pitchFamily="18" charset="0"/>
              </a:rPr>
              <a:t>0:</a:t>
            </a:r>
          </a:p>
          <a:p>
            <a:r>
              <a:rPr lang="nb-NO" sz="1100" dirty="0">
                <a:solidFill>
                  <a:schemeClr val="tx2"/>
                </a:solidFill>
                <a:latin typeface="Times New Roman" panose="02020603050405020304" pitchFamily="18" charset="0"/>
                <a:cs typeface="Times New Roman" panose="02020603050405020304" pitchFamily="18" charset="0"/>
              </a:rPr>
              <a:t>|L(j</a:t>
            </a:r>
            <a:r>
              <a:rPr lang="el-GR" sz="1100" dirty="0">
                <a:solidFill>
                  <a:schemeClr val="tx2"/>
                </a:solidFill>
                <a:latin typeface="Times New Roman" panose="02020603050405020304" pitchFamily="18" charset="0"/>
                <a:cs typeface="Times New Roman" panose="02020603050405020304" pitchFamily="18" charset="0"/>
              </a:rPr>
              <a:t>ω</a:t>
            </a:r>
            <a:r>
              <a:rPr lang="nb-NO" sz="1100" dirty="0">
                <a:solidFill>
                  <a:schemeClr val="tx2"/>
                </a:solidFill>
                <a:latin typeface="Times New Roman" panose="02020603050405020304" pitchFamily="18" charset="0"/>
                <a:cs typeface="Times New Roman" panose="02020603050405020304" pitchFamily="18" charset="0"/>
              </a:rPr>
              <a:t>)| = 1/</a:t>
            </a:r>
            <a:r>
              <a:rPr lang="el-GR" sz="1100" dirty="0">
                <a:solidFill>
                  <a:schemeClr val="tx2"/>
                </a:solidFill>
                <a:latin typeface="Times New Roman" panose="02020603050405020304" pitchFamily="18" charset="0"/>
                <a:cs typeface="Times New Roman" panose="02020603050405020304" pitchFamily="18" charset="0"/>
              </a:rPr>
              <a:t>ω</a:t>
            </a:r>
            <a:r>
              <a:rPr lang="nb-NO" sz="1100" dirty="0">
                <a:solidFill>
                  <a:schemeClr val="tx2"/>
                </a:solidFill>
                <a:latin typeface="Times New Roman" panose="02020603050405020304" pitchFamily="18" charset="0"/>
                <a:cs typeface="Times New Roman" panose="02020603050405020304" pitchFamily="18" charset="0"/>
              </a:rPr>
              <a:t>. </a:t>
            </a:r>
            <a:r>
              <a:rPr lang="nb-NO" sz="1100" dirty="0">
                <a:solidFill>
                  <a:schemeClr val="tx2"/>
                </a:solidFill>
              </a:rPr>
              <a:t>So: </a:t>
            </a:r>
            <a:r>
              <a:rPr lang="nb-NO" sz="1100" dirty="0">
                <a:solidFill>
                  <a:schemeClr val="tx2"/>
                </a:solidFill>
                <a:latin typeface="Times New Roman" panose="02020603050405020304" pitchFamily="18" charset="0"/>
                <a:cs typeface="Times New Roman" panose="02020603050405020304" pitchFamily="18" charset="0"/>
              </a:rPr>
              <a:t>|L|=10</a:t>
            </a:r>
            <a:r>
              <a:rPr lang="nb-NO" sz="1100" baseline="30000" dirty="0">
                <a:solidFill>
                  <a:schemeClr val="tx2"/>
                </a:solidFill>
                <a:latin typeface="Times New Roman" panose="02020603050405020304" pitchFamily="18" charset="0"/>
                <a:cs typeface="Times New Roman" panose="02020603050405020304" pitchFamily="18" charset="0"/>
              </a:rPr>
              <a:t>3</a:t>
            </a:r>
            <a:r>
              <a:rPr lang="nb-NO" sz="1100" dirty="0">
                <a:solidFill>
                  <a:schemeClr val="tx2"/>
                </a:solidFill>
                <a:latin typeface="Times New Roman" panose="02020603050405020304" pitchFamily="18" charset="0"/>
                <a:cs typeface="Times New Roman" panose="02020603050405020304" pitchFamily="18" charset="0"/>
              </a:rPr>
              <a:t> at </a:t>
            </a:r>
            <a:r>
              <a:rPr lang="el-GR" sz="1100" dirty="0">
                <a:solidFill>
                  <a:schemeClr val="tx2"/>
                </a:solidFill>
                <a:latin typeface="Times New Roman" panose="02020603050405020304" pitchFamily="18" charset="0"/>
                <a:cs typeface="Times New Roman" panose="02020603050405020304" pitchFamily="18" charset="0"/>
              </a:rPr>
              <a:t>ω</a:t>
            </a:r>
            <a:r>
              <a:rPr lang="nb-NO" sz="1100" dirty="0">
                <a:solidFill>
                  <a:schemeClr val="tx2"/>
                </a:solidFill>
                <a:latin typeface="Times New Roman" panose="02020603050405020304" pitchFamily="18" charset="0"/>
                <a:cs typeface="Times New Roman" panose="02020603050405020304" pitchFamily="18" charset="0"/>
              </a:rPr>
              <a:t>=10</a:t>
            </a:r>
            <a:r>
              <a:rPr lang="nb-NO" sz="1100" baseline="30000" dirty="0">
                <a:solidFill>
                  <a:schemeClr val="tx2"/>
                </a:solidFill>
                <a:latin typeface="Times New Roman" panose="02020603050405020304" pitchFamily="18" charset="0"/>
                <a:cs typeface="Times New Roman" panose="02020603050405020304" pitchFamily="18" charset="0"/>
              </a:rPr>
              <a:t>-3</a:t>
            </a:r>
            <a:r>
              <a:rPr lang="nb-NO" sz="1100" dirty="0">
                <a:solidFill>
                  <a:schemeClr val="tx2"/>
                </a:solidFill>
                <a:latin typeface="Times New Roman" panose="02020603050405020304" pitchFamily="18" charset="0"/>
                <a:cs typeface="Times New Roman" panose="02020603050405020304" pitchFamily="18" charset="0"/>
              </a:rPr>
              <a:t> </a:t>
            </a:r>
            <a:endParaRPr lang="nb-NO" sz="1100" dirty="0">
              <a:solidFill>
                <a:schemeClr val="tx2"/>
              </a:solidFill>
            </a:endParaRPr>
          </a:p>
        </p:txBody>
      </p:sp>
    </p:spTree>
    <p:extLst>
      <p:ext uri="{BB962C8B-B14F-4D97-AF65-F5344CB8AC3E}">
        <p14:creationId xmlns:p14="http://schemas.microsoft.com/office/powerpoint/2010/main" val="677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62"/>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1"/>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7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 grpId="0"/>
      <p:bldP spid="1025" grpId="0"/>
      <p:bldP spid="42" grpId="0"/>
      <p:bldP spid="43" grpId="0"/>
      <p:bldP spid="61" grpId="0"/>
      <p:bldP spid="62" grpId="0"/>
      <p:bldP spid="64" grpId="0"/>
      <p:bldP spid="1046" grpId="0"/>
      <p:bldP spid="69" grpId="0"/>
      <p:bldP spid="70" grpId="0"/>
      <p:bldP spid="71" grpId="0"/>
      <p:bldP spid="4" grpId="0" animBg="1"/>
      <p:bldP spid="47" grpId="0" animBg="1"/>
      <p:bldP spid="4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9145016" cy="1143000"/>
          </a:xfrm>
        </p:spPr>
        <p:txBody>
          <a:bodyPr>
            <a:noAutofit/>
          </a:bodyPr>
          <a:lstStyle/>
          <a:p>
            <a:r>
              <a:rPr lang="en-US" sz="3200" dirty="0"/>
              <a:t>Electrical engineers (and </a:t>
            </a:r>
            <a:r>
              <a:rPr lang="en-US" sz="3200" dirty="0" err="1"/>
              <a:t>Matlab</a:t>
            </a:r>
            <a:r>
              <a:rPr lang="en-US" sz="3200" dirty="0"/>
              <a:t>) use decibel for gain</a:t>
            </a:r>
          </a:p>
        </p:txBody>
      </p:sp>
      <p:sp>
        <p:nvSpPr>
          <p:cNvPr id="3" name="Content Placeholder 2"/>
          <p:cNvSpPr>
            <a:spLocks noGrp="1"/>
          </p:cNvSpPr>
          <p:nvPr>
            <p:ph idx="1"/>
          </p:nvPr>
        </p:nvSpPr>
        <p:spPr>
          <a:xfrm>
            <a:off x="565212" y="1582281"/>
            <a:ext cx="8229600" cy="4525963"/>
          </a:xfrm>
        </p:spPr>
        <p:txBody>
          <a:bodyPr/>
          <a:lstStyle/>
          <a:p>
            <a:r>
              <a:rPr lang="en-US" dirty="0"/>
              <a:t>|G| [dB] =  20 log</a:t>
            </a:r>
            <a:r>
              <a:rPr lang="en-US" baseline="-25000" dirty="0"/>
              <a:t>10</a:t>
            </a:r>
            <a:r>
              <a:rPr lang="en-US" dirty="0"/>
              <a:t>|G|</a:t>
            </a:r>
          </a:p>
          <a:p>
            <a:endParaRPr lang="en-US" dirty="0"/>
          </a:p>
        </p:txBody>
      </p:sp>
      <p:graphicFrame>
        <p:nvGraphicFramePr>
          <p:cNvPr id="4" name="Table 3"/>
          <p:cNvGraphicFramePr>
            <a:graphicFrameLocks noGrp="1"/>
          </p:cNvGraphicFramePr>
          <p:nvPr/>
        </p:nvGraphicFramePr>
        <p:xfrm>
          <a:off x="1835696" y="2318088"/>
          <a:ext cx="2160240" cy="2595880"/>
        </p:xfrm>
        <a:graphic>
          <a:graphicData uri="http://schemas.openxmlformats.org/drawingml/2006/table">
            <a:tbl>
              <a:tblPr firstRow="1" bandRow="1">
                <a:tableStyleId>{5C22544A-7EE6-4342-B048-85BDC9FD1C3A}</a:tableStyleId>
              </a:tblPr>
              <a:tblGrid>
                <a:gridCol w="936104">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tblGrid>
              <a:tr h="370840">
                <a:tc>
                  <a:txBody>
                    <a:bodyPr/>
                    <a:lstStyle/>
                    <a:p>
                      <a:r>
                        <a:rPr lang="en-US" dirty="0"/>
                        <a:t>|G|</a:t>
                      </a:r>
                    </a:p>
                  </a:txBody>
                  <a:tcPr/>
                </a:tc>
                <a:tc>
                  <a:txBody>
                    <a:bodyPr/>
                    <a:lstStyle/>
                    <a:p>
                      <a:r>
                        <a:rPr lang="en-US" dirty="0"/>
                        <a:t>|G| [dB]</a:t>
                      </a:r>
                    </a:p>
                  </a:txBody>
                  <a:tcPr/>
                </a:tc>
                <a:extLst>
                  <a:ext uri="{0D108BD9-81ED-4DB2-BD59-A6C34878D82A}">
                    <a16:rowId xmlns:a16="http://schemas.microsoft.com/office/drawing/2014/main" val="10000"/>
                  </a:ext>
                </a:extLst>
              </a:tr>
              <a:tr h="370840">
                <a:tc>
                  <a:txBody>
                    <a:bodyPr/>
                    <a:lstStyle/>
                    <a:p>
                      <a:r>
                        <a:rPr lang="en-US" dirty="0"/>
                        <a:t>0.1</a:t>
                      </a:r>
                    </a:p>
                  </a:txBody>
                  <a:tcPr/>
                </a:tc>
                <a:tc>
                  <a:txBody>
                    <a:bodyPr/>
                    <a:lstStyle/>
                    <a:p>
                      <a:r>
                        <a:rPr lang="en-US" dirty="0"/>
                        <a:t>-20 dB</a:t>
                      </a:r>
                    </a:p>
                  </a:txBody>
                  <a:tcPr/>
                </a:tc>
                <a:extLst>
                  <a:ext uri="{0D108BD9-81ED-4DB2-BD59-A6C34878D82A}">
                    <a16:rowId xmlns:a16="http://schemas.microsoft.com/office/drawing/2014/main" val="10001"/>
                  </a:ext>
                </a:extLst>
              </a:tr>
              <a:tr h="370840">
                <a:tc>
                  <a:txBody>
                    <a:bodyPr/>
                    <a:lstStyle/>
                    <a:p>
                      <a:r>
                        <a:rPr lang="en-US" dirty="0"/>
                        <a:t>1</a:t>
                      </a:r>
                    </a:p>
                  </a:txBody>
                  <a:tcPr/>
                </a:tc>
                <a:tc>
                  <a:txBody>
                    <a:bodyPr/>
                    <a:lstStyle/>
                    <a:p>
                      <a:r>
                        <a:rPr lang="en-US" dirty="0"/>
                        <a:t>0 dB</a:t>
                      </a:r>
                    </a:p>
                  </a:txBody>
                  <a:tcPr/>
                </a:tc>
                <a:extLst>
                  <a:ext uri="{0D108BD9-81ED-4DB2-BD59-A6C34878D82A}">
                    <a16:rowId xmlns:a16="http://schemas.microsoft.com/office/drawing/2014/main" val="10002"/>
                  </a:ext>
                </a:extLst>
              </a:tr>
              <a:tr h="370840">
                <a:tc>
                  <a:txBody>
                    <a:bodyPr/>
                    <a:lstStyle/>
                    <a:p>
                      <a:r>
                        <a:rPr lang="en-US" dirty="0"/>
                        <a:t>2</a:t>
                      </a:r>
                    </a:p>
                  </a:txBody>
                  <a:tcPr/>
                </a:tc>
                <a:tc>
                  <a:txBody>
                    <a:bodyPr/>
                    <a:lstStyle/>
                    <a:p>
                      <a:r>
                        <a:rPr lang="en-US" dirty="0"/>
                        <a:t>6 dB</a:t>
                      </a:r>
                    </a:p>
                  </a:txBody>
                  <a:tcPr/>
                </a:tc>
                <a:extLst>
                  <a:ext uri="{0D108BD9-81ED-4DB2-BD59-A6C34878D82A}">
                    <a16:rowId xmlns:a16="http://schemas.microsoft.com/office/drawing/2014/main" val="10003"/>
                  </a:ext>
                </a:extLst>
              </a:tr>
              <a:tr h="370840">
                <a:tc>
                  <a:txBody>
                    <a:bodyPr/>
                    <a:lstStyle/>
                    <a:p>
                      <a:r>
                        <a:rPr lang="en-US" dirty="0"/>
                        <a:t>10</a:t>
                      </a:r>
                    </a:p>
                  </a:txBody>
                  <a:tcPr/>
                </a:tc>
                <a:tc>
                  <a:txBody>
                    <a:bodyPr/>
                    <a:lstStyle/>
                    <a:p>
                      <a:r>
                        <a:rPr lang="en-US" dirty="0"/>
                        <a:t>20 dB</a:t>
                      </a:r>
                    </a:p>
                  </a:txBody>
                  <a:tcPr/>
                </a:tc>
                <a:extLst>
                  <a:ext uri="{0D108BD9-81ED-4DB2-BD59-A6C34878D82A}">
                    <a16:rowId xmlns:a16="http://schemas.microsoft.com/office/drawing/2014/main" val="10004"/>
                  </a:ext>
                </a:extLst>
              </a:tr>
              <a:tr h="370840">
                <a:tc>
                  <a:txBody>
                    <a:bodyPr/>
                    <a:lstStyle/>
                    <a:p>
                      <a:r>
                        <a:rPr lang="en-US" dirty="0"/>
                        <a:t>100</a:t>
                      </a:r>
                    </a:p>
                  </a:txBody>
                  <a:tcPr/>
                </a:tc>
                <a:tc>
                  <a:txBody>
                    <a:bodyPr/>
                    <a:lstStyle/>
                    <a:p>
                      <a:r>
                        <a:rPr lang="en-US" dirty="0"/>
                        <a:t>40 dB</a:t>
                      </a:r>
                    </a:p>
                  </a:txBody>
                  <a:tcPr/>
                </a:tc>
                <a:extLst>
                  <a:ext uri="{0D108BD9-81ED-4DB2-BD59-A6C34878D82A}">
                    <a16:rowId xmlns:a16="http://schemas.microsoft.com/office/drawing/2014/main" val="10005"/>
                  </a:ext>
                </a:extLst>
              </a:tr>
              <a:tr h="370840">
                <a:tc>
                  <a:txBody>
                    <a:bodyPr/>
                    <a:lstStyle/>
                    <a:p>
                      <a:r>
                        <a:rPr lang="en-US" dirty="0"/>
                        <a:t>1000</a:t>
                      </a:r>
                    </a:p>
                  </a:txBody>
                  <a:tcPr/>
                </a:tc>
                <a:tc>
                  <a:txBody>
                    <a:bodyPr/>
                    <a:lstStyle/>
                    <a:p>
                      <a:r>
                        <a:rPr lang="en-US" dirty="0"/>
                        <a:t>60 dB</a:t>
                      </a:r>
                    </a:p>
                  </a:txBody>
                  <a:tcPr/>
                </a:tc>
                <a:extLst>
                  <a:ext uri="{0D108BD9-81ED-4DB2-BD59-A6C34878D82A}">
                    <a16:rowId xmlns:a16="http://schemas.microsoft.com/office/drawing/2014/main" val="10006"/>
                  </a:ext>
                </a:extLst>
              </a:tr>
            </a:tbl>
          </a:graphicData>
        </a:graphic>
      </p:graphicFrame>
      <p:sp>
        <p:nvSpPr>
          <p:cNvPr id="5" name="TextBox 4"/>
          <p:cNvSpPr txBox="1"/>
          <p:nvPr/>
        </p:nvSpPr>
        <p:spPr>
          <a:xfrm>
            <a:off x="5868729" y="1988840"/>
            <a:ext cx="2342308" cy="646331"/>
          </a:xfrm>
          <a:prstGeom prst="rect">
            <a:avLst/>
          </a:prstGeom>
          <a:noFill/>
        </p:spPr>
        <p:txBody>
          <a:bodyPr wrap="none" rtlCol="0">
            <a:spAutoFit/>
          </a:bodyPr>
          <a:lstStyle/>
          <a:p>
            <a:r>
              <a:rPr lang="en-US" sz="1200" dirty="0"/>
              <a:t>s=</a:t>
            </a:r>
            <a:r>
              <a:rPr lang="en-US" sz="1200" dirty="0" err="1"/>
              <a:t>tf</a:t>
            </a:r>
            <a:r>
              <a:rPr lang="en-US" sz="1200" dirty="0"/>
              <a:t>('s')</a:t>
            </a:r>
          </a:p>
          <a:p>
            <a:r>
              <a:rPr lang="en-US" sz="1200" dirty="0"/>
              <a:t>g = 10*(100*s+1)/[(10*s+1)*(s+1)]</a:t>
            </a:r>
          </a:p>
          <a:p>
            <a:r>
              <a:rPr lang="en-US" sz="1200" dirty="0"/>
              <a:t>bode(g) % gives AR in dB</a:t>
            </a:r>
            <a:r>
              <a:rPr lang="en-US" sz="1200" dirty="0">
                <a:solidFill>
                  <a:srgbClr val="FF0000"/>
                </a:solidFill>
              </a:rPr>
              <a:t>*</a:t>
            </a:r>
          </a:p>
        </p:txBody>
      </p:sp>
      <p:grpSp>
        <p:nvGrpSpPr>
          <p:cNvPr id="6" name="Group 5"/>
          <p:cNvGrpSpPr>
            <a:grpSpLocks noChangeAspect="1"/>
          </p:cNvGrpSpPr>
          <p:nvPr/>
        </p:nvGrpSpPr>
        <p:grpSpPr bwMode="auto">
          <a:xfrm>
            <a:off x="5315970" y="2627968"/>
            <a:ext cx="3200400" cy="2400300"/>
            <a:chOff x="1200" y="901"/>
            <a:chExt cx="3360" cy="2520"/>
          </a:xfrm>
        </p:grpSpPr>
        <p:sp>
          <p:nvSpPr>
            <p:cNvPr id="7" name="AutoShape 4"/>
            <p:cNvSpPr>
              <a:spLocks noChangeAspect="1" noChangeArrowheads="1" noTextEdit="1"/>
            </p:cNvSpPr>
            <p:nvPr/>
          </p:nvSpPr>
          <p:spPr bwMode="auto">
            <a:xfrm>
              <a:off x="1200" y="901"/>
              <a:ext cx="336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206"/>
            <p:cNvGrpSpPr>
              <a:grpSpLocks/>
            </p:cNvGrpSpPr>
            <p:nvPr/>
          </p:nvGrpSpPr>
          <p:grpSpPr bwMode="auto">
            <a:xfrm>
              <a:off x="1488" y="1171"/>
              <a:ext cx="2754" cy="2118"/>
              <a:chOff x="1488" y="1171"/>
              <a:chExt cx="2754" cy="2118"/>
            </a:xfrm>
          </p:grpSpPr>
          <p:sp>
            <p:nvSpPr>
              <p:cNvPr id="22628" name="Rectangle 6"/>
              <p:cNvSpPr>
                <a:spLocks noChangeArrowheads="1"/>
              </p:cNvSpPr>
              <p:nvPr/>
            </p:nvSpPr>
            <p:spPr bwMode="auto">
              <a:xfrm>
                <a:off x="1710" y="1207"/>
                <a:ext cx="2532" cy="9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9" name="Rectangle 7"/>
              <p:cNvSpPr>
                <a:spLocks noChangeArrowheads="1"/>
              </p:cNvSpPr>
              <p:nvPr/>
            </p:nvSpPr>
            <p:spPr bwMode="auto">
              <a:xfrm>
                <a:off x="1710" y="1207"/>
                <a:ext cx="2532" cy="990"/>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0" name="Line 8"/>
              <p:cNvSpPr>
                <a:spLocks noChangeShapeType="1"/>
              </p:cNvSpPr>
              <p:nvPr/>
            </p:nvSpPr>
            <p:spPr bwMode="auto">
              <a:xfrm>
                <a:off x="1710" y="1207"/>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1" name="Line 9"/>
              <p:cNvSpPr>
                <a:spLocks noChangeShapeType="1"/>
              </p:cNvSpPr>
              <p:nvPr/>
            </p:nvSpPr>
            <p:spPr bwMode="auto">
              <a:xfrm>
                <a:off x="1710" y="2197"/>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2" name="Line 10"/>
              <p:cNvSpPr>
                <a:spLocks noChangeShapeType="1"/>
              </p:cNvSpPr>
              <p:nvPr/>
            </p:nvSpPr>
            <p:spPr bwMode="auto">
              <a:xfrm flipV="1">
                <a:off x="4242" y="1207"/>
                <a:ext cx="0" cy="99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3" name="Line 11"/>
              <p:cNvSpPr>
                <a:spLocks noChangeShapeType="1"/>
              </p:cNvSpPr>
              <p:nvPr/>
            </p:nvSpPr>
            <p:spPr bwMode="auto">
              <a:xfrm flipV="1">
                <a:off x="1710" y="1207"/>
                <a:ext cx="0" cy="99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4" name="Line 12"/>
              <p:cNvSpPr>
                <a:spLocks noChangeShapeType="1"/>
              </p:cNvSpPr>
              <p:nvPr/>
            </p:nvSpPr>
            <p:spPr bwMode="auto">
              <a:xfrm>
                <a:off x="1710" y="2197"/>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5" name="Line 13"/>
              <p:cNvSpPr>
                <a:spLocks noChangeShapeType="1"/>
              </p:cNvSpPr>
              <p:nvPr/>
            </p:nvSpPr>
            <p:spPr bwMode="auto">
              <a:xfrm flipV="1">
                <a:off x="1710" y="1207"/>
                <a:ext cx="0" cy="99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6" name="Line 14"/>
              <p:cNvSpPr>
                <a:spLocks noChangeShapeType="1"/>
              </p:cNvSpPr>
              <p:nvPr/>
            </p:nvSpPr>
            <p:spPr bwMode="auto">
              <a:xfrm flipV="1">
                <a:off x="171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7" name="Line 15"/>
              <p:cNvSpPr>
                <a:spLocks noChangeShapeType="1"/>
              </p:cNvSpPr>
              <p:nvPr/>
            </p:nvSpPr>
            <p:spPr bwMode="auto">
              <a:xfrm>
                <a:off x="171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8" name="Line 16"/>
              <p:cNvSpPr>
                <a:spLocks noChangeShapeType="1"/>
              </p:cNvSpPr>
              <p:nvPr/>
            </p:nvSpPr>
            <p:spPr bwMode="auto">
              <a:xfrm flipV="1">
                <a:off x="1710"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9" name="Line 17"/>
              <p:cNvSpPr>
                <a:spLocks noChangeShapeType="1"/>
              </p:cNvSpPr>
              <p:nvPr/>
            </p:nvSpPr>
            <p:spPr bwMode="auto">
              <a:xfrm>
                <a:off x="1710"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0" name="Line 18"/>
              <p:cNvSpPr>
                <a:spLocks noChangeShapeType="1"/>
              </p:cNvSpPr>
              <p:nvPr/>
            </p:nvSpPr>
            <p:spPr bwMode="auto">
              <a:xfrm flipV="1">
                <a:off x="183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1" name="Line 19"/>
              <p:cNvSpPr>
                <a:spLocks noChangeShapeType="1"/>
              </p:cNvSpPr>
              <p:nvPr/>
            </p:nvSpPr>
            <p:spPr bwMode="auto">
              <a:xfrm>
                <a:off x="183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2" name="Line 20"/>
              <p:cNvSpPr>
                <a:spLocks noChangeShapeType="1"/>
              </p:cNvSpPr>
              <p:nvPr/>
            </p:nvSpPr>
            <p:spPr bwMode="auto">
              <a:xfrm flipV="1">
                <a:off x="190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3" name="Line 21"/>
              <p:cNvSpPr>
                <a:spLocks noChangeShapeType="1"/>
              </p:cNvSpPr>
              <p:nvPr/>
            </p:nvSpPr>
            <p:spPr bwMode="auto">
              <a:xfrm>
                <a:off x="190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4" name="Line 22"/>
              <p:cNvSpPr>
                <a:spLocks noChangeShapeType="1"/>
              </p:cNvSpPr>
              <p:nvPr/>
            </p:nvSpPr>
            <p:spPr bwMode="auto">
              <a:xfrm flipV="1">
                <a:off x="196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5" name="Line 23"/>
              <p:cNvSpPr>
                <a:spLocks noChangeShapeType="1"/>
              </p:cNvSpPr>
              <p:nvPr/>
            </p:nvSpPr>
            <p:spPr bwMode="auto">
              <a:xfrm>
                <a:off x="196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6" name="Line 24"/>
              <p:cNvSpPr>
                <a:spLocks noChangeShapeType="1"/>
              </p:cNvSpPr>
              <p:nvPr/>
            </p:nvSpPr>
            <p:spPr bwMode="auto">
              <a:xfrm flipV="1">
                <a:off x="200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7" name="Line 25"/>
              <p:cNvSpPr>
                <a:spLocks noChangeShapeType="1"/>
              </p:cNvSpPr>
              <p:nvPr/>
            </p:nvSpPr>
            <p:spPr bwMode="auto">
              <a:xfrm>
                <a:off x="200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8" name="Line 26"/>
              <p:cNvSpPr>
                <a:spLocks noChangeShapeType="1"/>
              </p:cNvSpPr>
              <p:nvPr/>
            </p:nvSpPr>
            <p:spPr bwMode="auto">
              <a:xfrm flipV="1">
                <a:off x="203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9" name="Line 27"/>
              <p:cNvSpPr>
                <a:spLocks noChangeShapeType="1"/>
              </p:cNvSpPr>
              <p:nvPr/>
            </p:nvSpPr>
            <p:spPr bwMode="auto">
              <a:xfrm>
                <a:off x="203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0" name="Line 28"/>
              <p:cNvSpPr>
                <a:spLocks noChangeShapeType="1"/>
              </p:cNvSpPr>
              <p:nvPr/>
            </p:nvSpPr>
            <p:spPr bwMode="auto">
              <a:xfrm flipV="1">
                <a:off x="206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1" name="Line 29"/>
              <p:cNvSpPr>
                <a:spLocks noChangeShapeType="1"/>
              </p:cNvSpPr>
              <p:nvPr/>
            </p:nvSpPr>
            <p:spPr bwMode="auto">
              <a:xfrm>
                <a:off x="206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2" name="Line 30"/>
              <p:cNvSpPr>
                <a:spLocks noChangeShapeType="1"/>
              </p:cNvSpPr>
              <p:nvPr/>
            </p:nvSpPr>
            <p:spPr bwMode="auto">
              <a:xfrm flipV="1">
                <a:off x="208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3" name="Line 31"/>
              <p:cNvSpPr>
                <a:spLocks noChangeShapeType="1"/>
              </p:cNvSpPr>
              <p:nvPr/>
            </p:nvSpPr>
            <p:spPr bwMode="auto">
              <a:xfrm>
                <a:off x="208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4" name="Line 32"/>
              <p:cNvSpPr>
                <a:spLocks noChangeShapeType="1"/>
              </p:cNvSpPr>
              <p:nvPr/>
            </p:nvSpPr>
            <p:spPr bwMode="auto">
              <a:xfrm flipV="1">
                <a:off x="211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5" name="Line 33"/>
              <p:cNvSpPr>
                <a:spLocks noChangeShapeType="1"/>
              </p:cNvSpPr>
              <p:nvPr/>
            </p:nvSpPr>
            <p:spPr bwMode="auto">
              <a:xfrm>
                <a:off x="211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6" name="Line 34"/>
              <p:cNvSpPr>
                <a:spLocks noChangeShapeType="1"/>
              </p:cNvSpPr>
              <p:nvPr/>
            </p:nvSpPr>
            <p:spPr bwMode="auto">
              <a:xfrm flipV="1">
                <a:off x="213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7" name="Line 35"/>
              <p:cNvSpPr>
                <a:spLocks noChangeShapeType="1"/>
              </p:cNvSpPr>
              <p:nvPr/>
            </p:nvSpPr>
            <p:spPr bwMode="auto">
              <a:xfrm>
                <a:off x="213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8" name="Line 36"/>
              <p:cNvSpPr>
                <a:spLocks noChangeShapeType="1"/>
              </p:cNvSpPr>
              <p:nvPr/>
            </p:nvSpPr>
            <p:spPr bwMode="auto">
              <a:xfrm flipV="1">
                <a:off x="2130"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9" name="Line 37"/>
              <p:cNvSpPr>
                <a:spLocks noChangeShapeType="1"/>
              </p:cNvSpPr>
              <p:nvPr/>
            </p:nvSpPr>
            <p:spPr bwMode="auto">
              <a:xfrm>
                <a:off x="2130"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0" name="Line 38"/>
              <p:cNvSpPr>
                <a:spLocks noChangeShapeType="1"/>
              </p:cNvSpPr>
              <p:nvPr/>
            </p:nvSpPr>
            <p:spPr bwMode="auto">
              <a:xfrm flipV="1">
                <a:off x="225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1" name="Line 39"/>
              <p:cNvSpPr>
                <a:spLocks noChangeShapeType="1"/>
              </p:cNvSpPr>
              <p:nvPr/>
            </p:nvSpPr>
            <p:spPr bwMode="auto">
              <a:xfrm>
                <a:off x="225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2" name="Line 40"/>
              <p:cNvSpPr>
                <a:spLocks noChangeShapeType="1"/>
              </p:cNvSpPr>
              <p:nvPr/>
            </p:nvSpPr>
            <p:spPr bwMode="auto">
              <a:xfrm flipV="1">
                <a:off x="232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3" name="Line 41"/>
              <p:cNvSpPr>
                <a:spLocks noChangeShapeType="1"/>
              </p:cNvSpPr>
              <p:nvPr/>
            </p:nvSpPr>
            <p:spPr bwMode="auto">
              <a:xfrm>
                <a:off x="232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4" name="Line 42"/>
              <p:cNvSpPr>
                <a:spLocks noChangeShapeType="1"/>
              </p:cNvSpPr>
              <p:nvPr/>
            </p:nvSpPr>
            <p:spPr bwMode="auto">
              <a:xfrm flipV="1">
                <a:off x="238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5" name="Line 43"/>
              <p:cNvSpPr>
                <a:spLocks noChangeShapeType="1"/>
              </p:cNvSpPr>
              <p:nvPr/>
            </p:nvSpPr>
            <p:spPr bwMode="auto">
              <a:xfrm>
                <a:off x="238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6" name="Line 44"/>
              <p:cNvSpPr>
                <a:spLocks noChangeShapeType="1"/>
              </p:cNvSpPr>
              <p:nvPr/>
            </p:nvSpPr>
            <p:spPr bwMode="auto">
              <a:xfrm flipV="1">
                <a:off x="242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7" name="Line 45"/>
              <p:cNvSpPr>
                <a:spLocks noChangeShapeType="1"/>
              </p:cNvSpPr>
              <p:nvPr/>
            </p:nvSpPr>
            <p:spPr bwMode="auto">
              <a:xfrm>
                <a:off x="242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8" name="Line 46"/>
              <p:cNvSpPr>
                <a:spLocks noChangeShapeType="1"/>
              </p:cNvSpPr>
              <p:nvPr/>
            </p:nvSpPr>
            <p:spPr bwMode="auto">
              <a:xfrm flipV="1">
                <a:off x="246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9" name="Line 47"/>
              <p:cNvSpPr>
                <a:spLocks noChangeShapeType="1"/>
              </p:cNvSpPr>
              <p:nvPr/>
            </p:nvSpPr>
            <p:spPr bwMode="auto">
              <a:xfrm>
                <a:off x="246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0" name="Line 48"/>
              <p:cNvSpPr>
                <a:spLocks noChangeShapeType="1"/>
              </p:cNvSpPr>
              <p:nvPr/>
            </p:nvSpPr>
            <p:spPr bwMode="auto">
              <a:xfrm flipV="1">
                <a:off x="248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1" name="Line 49"/>
              <p:cNvSpPr>
                <a:spLocks noChangeShapeType="1"/>
              </p:cNvSpPr>
              <p:nvPr/>
            </p:nvSpPr>
            <p:spPr bwMode="auto">
              <a:xfrm>
                <a:off x="248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2" name="Line 50"/>
              <p:cNvSpPr>
                <a:spLocks noChangeShapeType="1"/>
              </p:cNvSpPr>
              <p:nvPr/>
            </p:nvSpPr>
            <p:spPr bwMode="auto">
              <a:xfrm flipV="1">
                <a:off x="250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3" name="Line 51"/>
              <p:cNvSpPr>
                <a:spLocks noChangeShapeType="1"/>
              </p:cNvSpPr>
              <p:nvPr/>
            </p:nvSpPr>
            <p:spPr bwMode="auto">
              <a:xfrm>
                <a:off x="250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4" name="Line 52"/>
              <p:cNvSpPr>
                <a:spLocks noChangeShapeType="1"/>
              </p:cNvSpPr>
              <p:nvPr/>
            </p:nvSpPr>
            <p:spPr bwMode="auto">
              <a:xfrm flipV="1">
                <a:off x="253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5" name="Line 53"/>
              <p:cNvSpPr>
                <a:spLocks noChangeShapeType="1"/>
              </p:cNvSpPr>
              <p:nvPr/>
            </p:nvSpPr>
            <p:spPr bwMode="auto">
              <a:xfrm>
                <a:off x="253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6" name="Line 54"/>
              <p:cNvSpPr>
                <a:spLocks noChangeShapeType="1"/>
              </p:cNvSpPr>
              <p:nvPr/>
            </p:nvSpPr>
            <p:spPr bwMode="auto">
              <a:xfrm flipV="1">
                <a:off x="255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7" name="Line 55"/>
              <p:cNvSpPr>
                <a:spLocks noChangeShapeType="1"/>
              </p:cNvSpPr>
              <p:nvPr/>
            </p:nvSpPr>
            <p:spPr bwMode="auto">
              <a:xfrm>
                <a:off x="255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8" name="Line 56"/>
              <p:cNvSpPr>
                <a:spLocks noChangeShapeType="1"/>
              </p:cNvSpPr>
              <p:nvPr/>
            </p:nvSpPr>
            <p:spPr bwMode="auto">
              <a:xfrm flipV="1">
                <a:off x="2550"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9" name="Line 57"/>
              <p:cNvSpPr>
                <a:spLocks noChangeShapeType="1"/>
              </p:cNvSpPr>
              <p:nvPr/>
            </p:nvSpPr>
            <p:spPr bwMode="auto">
              <a:xfrm>
                <a:off x="2550"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0" name="Line 58"/>
              <p:cNvSpPr>
                <a:spLocks noChangeShapeType="1"/>
              </p:cNvSpPr>
              <p:nvPr/>
            </p:nvSpPr>
            <p:spPr bwMode="auto">
              <a:xfrm flipV="1">
                <a:off x="267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1" name="Line 59"/>
              <p:cNvSpPr>
                <a:spLocks noChangeShapeType="1"/>
              </p:cNvSpPr>
              <p:nvPr/>
            </p:nvSpPr>
            <p:spPr bwMode="auto">
              <a:xfrm>
                <a:off x="267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2" name="Line 60"/>
              <p:cNvSpPr>
                <a:spLocks noChangeShapeType="1"/>
              </p:cNvSpPr>
              <p:nvPr/>
            </p:nvSpPr>
            <p:spPr bwMode="auto">
              <a:xfrm flipV="1">
                <a:off x="275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3" name="Line 61"/>
              <p:cNvSpPr>
                <a:spLocks noChangeShapeType="1"/>
              </p:cNvSpPr>
              <p:nvPr/>
            </p:nvSpPr>
            <p:spPr bwMode="auto">
              <a:xfrm>
                <a:off x="275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4" name="Line 62"/>
              <p:cNvSpPr>
                <a:spLocks noChangeShapeType="1"/>
              </p:cNvSpPr>
              <p:nvPr/>
            </p:nvSpPr>
            <p:spPr bwMode="auto">
              <a:xfrm flipV="1">
                <a:off x="280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5" name="Line 63"/>
              <p:cNvSpPr>
                <a:spLocks noChangeShapeType="1"/>
              </p:cNvSpPr>
              <p:nvPr/>
            </p:nvSpPr>
            <p:spPr bwMode="auto">
              <a:xfrm>
                <a:off x="280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6" name="Line 64"/>
              <p:cNvSpPr>
                <a:spLocks noChangeShapeType="1"/>
              </p:cNvSpPr>
              <p:nvPr/>
            </p:nvSpPr>
            <p:spPr bwMode="auto">
              <a:xfrm flipV="1">
                <a:off x="284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7" name="Line 65"/>
              <p:cNvSpPr>
                <a:spLocks noChangeShapeType="1"/>
              </p:cNvSpPr>
              <p:nvPr/>
            </p:nvSpPr>
            <p:spPr bwMode="auto">
              <a:xfrm>
                <a:off x="284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8" name="Line 66"/>
              <p:cNvSpPr>
                <a:spLocks noChangeShapeType="1"/>
              </p:cNvSpPr>
              <p:nvPr/>
            </p:nvSpPr>
            <p:spPr bwMode="auto">
              <a:xfrm flipV="1">
                <a:off x="288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9" name="Line 67"/>
              <p:cNvSpPr>
                <a:spLocks noChangeShapeType="1"/>
              </p:cNvSpPr>
              <p:nvPr/>
            </p:nvSpPr>
            <p:spPr bwMode="auto">
              <a:xfrm>
                <a:off x="288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0" name="Line 68"/>
              <p:cNvSpPr>
                <a:spLocks noChangeShapeType="1"/>
              </p:cNvSpPr>
              <p:nvPr/>
            </p:nvSpPr>
            <p:spPr bwMode="auto">
              <a:xfrm flipV="1">
                <a:off x="291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1" name="Line 69"/>
              <p:cNvSpPr>
                <a:spLocks noChangeShapeType="1"/>
              </p:cNvSpPr>
              <p:nvPr/>
            </p:nvSpPr>
            <p:spPr bwMode="auto">
              <a:xfrm>
                <a:off x="291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2" name="Line 70"/>
              <p:cNvSpPr>
                <a:spLocks noChangeShapeType="1"/>
              </p:cNvSpPr>
              <p:nvPr/>
            </p:nvSpPr>
            <p:spPr bwMode="auto">
              <a:xfrm flipV="1">
                <a:off x="293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3" name="Line 71"/>
              <p:cNvSpPr>
                <a:spLocks noChangeShapeType="1"/>
              </p:cNvSpPr>
              <p:nvPr/>
            </p:nvSpPr>
            <p:spPr bwMode="auto">
              <a:xfrm>
                <a:off x="293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4" name="Line 72"/>
              <p:cNvSpPr>
                <a:spLocks noChangeShapeType="1"/>
              </p:cNvSpPr>
              <p:nvPr/>
            </p:nvSpPr>
            <p:spPr bwMode="auto">
              <a:xfrm flipV="1">
                <a:off x="295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5" name="Line 73"/>
              <p:cNvSpPr>
                <a:spLocks noChangeShapeType="1"/>
              </p:cNvSpPr>
              <p:nvPr/>
            </p:nvSpPr>
            <p:spPr bwMode="auto">
              <a:xfrm>
                <a:off x="295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6" name="Line 74"/>
              <p:cNvSpPr>
                <a:spLocks noChangeShapeType="1"/>
              </p:cNvSpPr>
              <p:nvPr/>
            </p:nvSpPr>
            <p:spPr bwMode="auto">
              <a:xfrm flipV="1">
                <a:off x="297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7" name="Line 75"/>
              <p:cNvSpPr>
                <a:spLocks noChangeShapeType="1"/>
              </p:cNvSpPr>
              <p:nvPr/>
            </p:nvSpPr>
            <p:spPr bwMode="auto">
              <a:xfrm>
                <a:off x="297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8" name="Line 76"/>
              <p:cNvSpPr>
                <a:spLocks noChangeShapeType="1"/>
              </p:cNvSpPr>
              <p:nvPr/>
            </p:nvSpPr>
            <p:spPr bwMode="auto">
              <a:xfrm flipV="1">
                <a:off x="2976"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9" name="Line 77"/>
              <p:cNvSpPr>
                <a:spLocks noChangeShapeType="1"/>
              </p:cNvSpPr>
              <p:nvPr/>
            </p:nvSpPr>
            <p:spPr bwMode="auto">
              <a:xfrm>
                <a:off x="2976"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0" name="Line 78"/>
              <p:cNvSpPr>
                <a:spLocks noChangeShapeType="1"/>
              </p:cNvSpPr>
              <p:nvPr/>
            </p:nvSpPr>
            <p:spPr bwMode="auto">
              <a:xfrm flipV="1">
                <a:off x="310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1" name="Line 79"/>
              <p:cNvSpPr>
                <a:spLocks noChangeShapeType="1"/>
              </p:cNvSpPr>
              <p:nvPr/>
            </p:nvSpPr>
            <p:spPr bwMode="auto">
              <a:xfrm>
                <a:off x="310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2" name="Line 80"/>
              <p:cNvSpPr>
                <a:spLocks noChangeShapeType="1"/>
              </p:cNvSpPr>
              <p:nvPr/>
            </p:nvSpPr>
            <p:spPr bwMode="auto">
              <a:xfrm flipV="1">
                <a:off x="317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3" name="Line 81"/>
              <p:cNvSpPr>
                <a:spLocks noChangeShapeType="1"/>
              </p:cNvSpPr>
              <p:nvPr/>
            </p:nvSpPr>
            <p:spPr bwMode="auto">
              <a:xfrm>
                <a:off x="317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4" name="Line 82"/>
              <p:cNvSpPr>
                <a:spLocks noChangeShapeType="1"/>
              </p:cNvSpPr>
              <p:nvPr/>
            </p:nvSpPr>
            <p:spPr bwMode="auto">
              <a:xfrm flipV="1">
                <a:off x="322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5" name="Line 83"/>
              <p:cNvSpPr>
                <a:spLocks noChangeShapeType="1"/>
              </p:cNvSpPr>
              <p:nvPr/>
            </p:nvSpPr>
            <p:spPr bwMode="auto">
              <a:xfrm>
                <a:off x="322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6" name="Line 84"/>
              <p:cNvSpPr>
                <a:spLocks noChangeShapeType="1"/>
              </p:cNvSpPr>
              <p:nvPr/>
            </p:nvSpPr>
            <p:spPr bwMode="auto">
              <a:xfrm flipV="1">
                <a:off x="327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7" name="Line 85"/>
              <p:cNvSpPr>
                <a:spLocks noChangeShapeType="1"/>
              </p:cNvSpPr>
              <p:nvPr/>
            </p:nvSpPr>
            <p:spPr bwMode="auto">
              <a:xfrm>
                <a:off x="327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8" name="Line 86"/>
              <p:cNvSpPr>
                <a:spLocks noChangeShapeType="1"/>
              </p:cNvSpPr>
              <p:nvPr/>
            </p:nvSpPr>
            <p:spPr bwMode="auto">
              <a:xfrm flipV="1">
                <a:off x="330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09" name="Line 87"/>
              <p:cNvSpPr>
                <a:spLocks noChangeShapeType="1"/>
              </p:cNvSpPr>
              <p:nvPr/>
            </p:nvSpPr>
            <p:spPr bwMode="auto">
              <a:xfrm>
                <a:off x="330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0" name="Line 88"/>
              <p:cNvSpPr>
                <a:spLocks noChangeShapeType="1"/>
              </p:cNvSpPr>
              <p:nvPr/>
            </p:nvSpPr>
            <p:spPr bwMode="auto">
              <a:xfrm flipV="1">
                <a:off x="333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1" name="Line 89"/>
              <p:cNvSpPr>
                <a:spLocks noChangeShapeType="1"/>
              </p:cNvSpPr>
              <p:nvPr/>
            </p:nvSpPr>
            <p:spPr bwMode="auto">
              <a:xfrm>
                <a:off x="333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2" name="Line 90"/>
              <p:cNvSpPr>
                <a:spLocks noChangeShapeType="1"/>
              </p:cNvSpPr>
              <p:nvPr/>
            </p:nvSpPr>
            <p:spPr bwMode="auto">
              <a:xfrm flipV="1">
                <a:off x="335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3" name="Line 91"/>
              <p:cNvSpPr>
                <a:spLocks noChangeShapeType="1"/>
              </p:cNvSpPr>
              <p:nvPr/>
            </p:nvSpPr>
            <p:spPr bwMode="auto">
              <a:xfrm>
                <a:off x="335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4" name="Line 92"/>
              <p:cNvSpPr>
                <a:spLocks noChangeShapeType="1"/>
              </p:cNvSpPr>
              <p:nvPr/>
            </p:nvSpPr>
            <p:spPr bwMode="auto">
              <a:xfrm flipV="1">
                <a:off x="337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5" name="Line 93"/>
              <p:cNvSpPr>
                <a:spLocks noChangeShapeType="1"/>
              </p:cNvSpPr>
              <p:nvPr/>
            </p:nvSpPr>
            <p:spPr bwMode="auto">
              <a:xfrm>
                <a:off x="337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6" name="Line 94"/>
              <p:cNvSpPr>
                <a:spLocks noChangeShapeType="1"/>
              </p:cNvSpPr>
              <p:nvPr/>
            </p:nvSpPr>
            <p:spPr bwMode="auto">
              <a:xfrm flipV="1">
                <a:off x="339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7" name="Line 95"/>
              <p:cNvSpPr>
                <a:spLocks noChangeShapeType="1"/>
              </p:cNvSpPr>
              <p:nvPr/>
            </p:nvSpPr>
            <p:spPr bwMode="auto">
              <a:xfrm>
                <a:off x="339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8" name="Line 96"/>
              <p:cNvSpPr>
                <a:spLocks noChangeShapeType="1"/>
              </p:cNvSpPr>
              <p:nvPr/>
            </p:nvSpPr>
            <p:spPr bwMode="auto">
              <a:xfrm flipV="1">
                <a:off x="3396"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9" name="Line 97"/>
              <p:cNvSpPr>
                <a:spLocks noChangeShapeType="1"/>
              </p:cNvSpPr>
              <p:nvPr/>
            </p:nvSpPr>
            <p:spPr bwMode="auto">
              <a:xfrm>
                <a:off x="3396"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0" name="Line 98"/>
              <p:cNvSpPr>
                <a:spLocks noChangeShapeType="1"/>
              </p:cNvSpPr>
              <p:nvPr/>
            </p:nvSpPr>
            <p:spPr bwMode="auto">
              <a:xfrm flipV="1">
                <a:off x="352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1" name="Line 99"/>
              <p:cNvSpPr>
                <a:spLocks noChangeShapeType="1"/>
              </p:cNvSpPr>
              <p:nvPr/>
            </p:nvSpPr>
            <p:spPr bwMode="auto">
              <a:xfrm>
                <a:off x="352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2" name="Line 100"/>
              <p:cNvSpPr>
                <a:spLocks noChangeShapeType="1"/>
              </p:cNvSpPr>
              <p:nvPr/>
            </p:nvSpPr>
            <p:spPr bwMode="auto">
              <a:xfrm flipV="1">
                <a:off x="359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3" name="Line 101"/>
              <p:cNvSpPr>
                <a:spLocks noChangeShapeType="1"/>
              </p:cNvSpPr>
              <p:nvPr/>
            </p:nvSpPr>
            <p:spPr bwMode="auto">
              <a:xfrm>
                <a:off x="359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4" name="Line 102"/>
              <p:cNvSpPr>
                <a:spLocks noChangeShapeType="1"/>
              </p:cNvSpPr>
              <p:nvPr/>
            </p:nvSpPr>
            <p:spPr bwMode="auto">
              <a:xfrm flipV="1">
                <a:off x="364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5" name="Line 103"/>
              <p:cNvSpPr>
                <a:spLocks noChangeShapeType="1"/>
              </p:cNvSpPr>
              <p:nvPr/>
            </p:nvSpPr>
            <p:spPr bwMode="auto">
              <a:xfrm>
                <a:off x="364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6" name="Line 104"/>
              <p:cNvSpPr>
                <a:spLocks noChangeShapeType="1"/>
              </p:cNvSpPr>
              <p:nvPr/>
            </p:nvSpPr>
            <p:spPr bwMode="auto">
              <a:xfrm flipV="1">
                <a:off x="369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7" name="Line 105"/>
              <p:cNvSpPr>
                <a:spLocks noChangeShapeType="1"/>
              </p:cNvSpPr>
              <p:nvPr/>
            </p:nvSpPr>
            <p:spPr bwMode="auto">
              <a:xfrm>
                <a:off x="369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8" name="Line 106"/>
              <p:cNvSpPr>
                <a:spLocks noChangeShapeType="1"/>
              </p:cNvSpPr>
              <p:nvPr/>
            </p:nvSpPr>
            <p:spPr bwMode="auto">
              <a:xfrm flipV="1">
                <a:off x="372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29" name="Line 107"/>
              <p:cNvSpPr>
                <a:spLocks noChangeShapeType="1"/>
              </p:cNvSpPr>
              <p:nvPr/>
            </p:nvSpPr>
            <p:spPr bwMode="auto">
              <a:xfrm>
                <a:off x="372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0" name="Line 108"/>
              <p:cNvSpPr>
                <a:spLocks noChangeShapeType="1"/>
              </p:cNvSpPr>
              <p:nvPr/>
            </p:nvSpPr>
            <p:spPr bwMode="auto">
              <a:xfrm flipV="1">
                <a:off x="375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1" name="Line 109"/>
              <p:cNvSpPr>
                <a:spLocks noChangeShapeType="1"/>
              </p:cNvSpPr>
              <p:nvPr/>
            </p:nvSpPr>
            <p:spPr bwMode="auto">
              <a:xfrm>
                <a:off x="375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2" name="Line 110"/>
              <p:cNvSpPr>
                <a:spLocks noChangeShapeType="1"/>
              </p:cNvSpPr>
              <p:nvPr/>
            </p:nvSpPr>
            <p:spPr bwMode="auto">
              <a:xfrm flipV="1">
                <a:off x="377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3" name="Line 111"/>
              <p:cNvSpPr>
                <a:spLocks noChangeShapeType="1"/>
              </p:cNvSpPr>
              <p:nvPr/>
            </p:nvSpPr>
            <p:spPr bwMode="auto">
              <a:xfrm>
                <a:off x="377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4" name="Line 112"/>
              <p:cNvSpPr>
                <a:spLocks noChangeShapeType="1"/>
              </p:cNvSpPr>
              <p:nvPr/>
            </p:nvSpPr>
            <p:spPr bwMode="auto">
              <a:xfrm flipV="1">
                <a:off x="379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5" name="Line 113"/>
              <p:cNvSpPr>
                <a:spLocks noChangeShapeType="1"/>
              </p:cNvSpPr>
              <p:nvPr/>
            </p:nvSpPr>
            <p:spPr bwMode="auto">
              <a:xfrm>
                <a:off x="379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6" name="Line 114"/>
              <p:cNvSpPr>
                <a:spLocks noChangeShapeType="1"/>
              </p:cNvSpPr>
              <p:nvPr/>
            </p:nvSpPr>
            <p:spPr bwMode="auto">
              <a:xfrm flipV="1">
                <a:off x="381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7" name="Line 115"/>
              <p:cNvSpPr>
                <a:spLocks noChangeShapeType="1"/>
              </p:cNvSpPr>
              <p:nvPr/>
            </p:nvSpPr>
            <p:spPr bwMode="auto">
              <a:xfrm>
                <a:off x="381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8" name="Line 116"/>
              <p:cNvSpPr>
                <a:spLocks noChangeShapeType="1"/>
              </p:cNvSpPr>
              <p:nvPr/>
            </p:nvSpPr>
            <p:spPr bwMode="auto">
              <a:xfrm flipV="1">
                <a:off x="3816"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9" name="Line 117"/>
              <p:cNvSpPr>
                <a:spLocks noChangeShapeType="1"/>
              </p:cNvSpPr>
              <p:nvPr/>
            </p:nvSpPr>
            <p:spPr bwMode="auto">
              <a:xfrm>
                <a:off x="3816"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0" name="Line 118"/>
              <p:cNvSpPr>
                <a:spLocks noChangeShapeType="1"/>
              </p:cNvSpPr>
              <p:nvPr/>
            </p:nvSpPr>
            <p:spPr bwMode="auto">
              <a:xfrm flipV="1">
                <a:off x="394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1" name="Line 119"/>
              <p:cNvSpPr>
                <a:spLocks noChangeShapeType="1"/>
              </p:cNvSpPr>
              <p:nvPr/>
            </p:nvSpPr>
            <p:spPr bwMode="auto">
              <a:xfrm>
                <a:off x="394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2" name="Line 120"/>
              <p:cNvSpPr>
                <a:spLocks noChangeShapeType="1"/>
              </p:cNvSpPr>
              <p:nvPr/>
            </p:nvSpPr>
            <p:spPr bwMode="auto">
              <a:xfrm flipV="1">
                <a:off x="402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3" name="Line 121"/>
              <p:cNvSpPr>
                <a:spLocks noChangeShapeType="1"/>
              </p:cNvSpPr>
              <p:nvPr/>
            </p:nvSpPr>
            <p:spPr bwMode="auto">
              <a:xfrm>
                <a:off x="402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4" name="Line 122"/>
              <p:cNvSpPr>
                <a:spLocks noChangeShapeType="1"/>
              </p:cNvSpPr>
              <p:nvPr/>
            </p:nvSpPr>
            <p:spPr bwMode="auto">
              <a:xfrm flipV="1">
                <a:off x="407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5" name="Line 123"/>
              <p:cNvSpPr>
                <a:spLocks noChangeShapeType="1"/>
              </p:cNvSpPr>
              <p:nvPr/>
            </p:nvSpPr>
            <p:spPr bwMode="auto">
              <a:xfrm>
                <a:off x="407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6" name="Line 124"/>
              <p:cNvSpPr>
                <a:spLocks noChangeShapeType="1"/>
              </p:cNvSpPr>
              <p:nvPr/>
            </p:nvSpPr>
            <p:spPr bwMode="auto">
              <a:xfrm flipV="1">
                <a:off x="411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7" name="Line 125"/>
              <p:cNvSpPr>
                <a:spLocks noChangeShapeType="1"/>
              </p:cNvSpPr>
              <p:nvPr/>
            </p:nvSpPr>
            <p:spPr bwMode="auto">
              <a:xfrm>
                <a:off x="411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8" name="Line 126"/>
              <p:cNvSpPr>
                <a:spLocks noChangeShapeType="1"/>
              </p:cNvSpPr>
              <p:nvPr/>
            </p:nvSpPr>
            <p:spPr bwMode="auto">
              <a:xfrm flipV="1">
                <a:off x="414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9" name="Line 127"/>
              <p:cNvSpPr>
                <a:spLocks noChangeShapeType="1"/>
              </p:cNvSpPr>
              <p:nvPr/>
            </p:nvSpPr>
            <p:spPr bwMode="auto">
              <a:xfrm>
                <a:off x="414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0" name="Line 128"/>
              <p:cNvSpPr>
                <a:spLocks noChangeShapeType="1"/>
              </p:cNvSpPr>
              <p:nvPr/>
            </p:nvSpPr>
            <p:spPr bwMode="auto">
              <a:xfrm flipV="1">
                <a:off x="417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1" name="Line 129"/>
              <p:cNvSpPr>
                <a:spLocks noChangeShapeType="1"/>
              </p:cNvSpPr>
              <p:nvPr/>
            </p:nvSpPr>
            <p:spPr bwMode="auto">
              <a:xfrm>
                <a:off x="417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2" name="Line 130"/>
              <p:cNvSpPr>
                <a:spLocks noChangeShapeType="1"/>
              </p:cNvSpPr>
              <p:nvPr/>
            </p:nvSpPr>
            <p:spPr bwMode="auto">
              <a:xfrm flipV="1">
                <a:off x="420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3" name="Line 131"/>
              <p:cNvSpPr>
                <a:spLocks noChangeShapeType="1"/>
              </p:cNvSpPr>
              <p:nvPr/>
            </p:nvSpPr>
            <p:spPr bwMode="auto">
              <a:xfrm>
                <a:off x="420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4" name="Line 132"/>
              <p:cNvSpPr>
                <a:spLocks noChangeShapeType="1"/>
              </p:cNvSpPr>
              <p:nvPr/>
            </p:nvSpPr>
            <p:spPr bwMode="auto">
              <a:xfrm flipV="1">
                <a:off x="421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5" name="Line 133"/>
              <p:cNvSpPr>
                <a:spLocks noChangeShapeType="1"/>
              </p:cNvSpPr>
              <p:nvPr/>
            </p:nvSpPr>
            <p:spPr bwMode="auto">
              <a:xfrm>
                <a:off x="421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6" name="Line 134"/>
              <p:cNvSpPr>
                <a:spLocks noChangeShapeType="1"/>
              </p:cNvSpPr>
              <p:nvPr/>
            </p:nvSpPr>
            <p:spPr bwMode="auto">
              <a:xfrm flipV="1">
                <a:off x="424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7" name="Line 135"/>
              <p:cNvSpPr>
                <a:spLocks noChangeShapeType="1"/>
              </p:cNvSpPr>
              <p:nvPr/>
            </p:nvSpPr>
            <p:spPr bwMode="auto">
              <a:xfrm>
                <a:off x="424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8" name="Line 136"/>
              <p:cNvSpPr>
                <a:spLocks noChangeShapeType="1"/>
              </p:cNvSpPr>
              <p:nvPr/>
            </p:nvSpPr>
            <p:spPr bwMode="auto">
              <a:xfrm flipV="1">
                <a:off x="4242"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59" name="Line 137"/>
              <p:cNvSpPr>
                <a:spLocks noChangeShapeType="1"/>
              </p:cNvSpPr>
              <p:nvPr/>
            </p:nvSpPr>
            <p:spPr bwMode="auto">
              <a:xfrm>
                <a:off x="4242"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0" name="Line 138"/>
              <p:cNvSpPr>
                <a:spLocks noChangeShapeType="1"/>
              </p:cNvSpPr>
              <p:nvPr/>
            </p:nvSpPr>
            <p:spPr bwMode="auto">
              <a:xfrm>
                <a:off x="1710" y="2197"/>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1" name="Line 139"/>
              <p:cNvSpPr>
                <a:spLocks noChangeShapeType="1"/>
              </p:cNvSpPr>
              <p:nvPr/>
            </p:nvSpPr>
            <p:spPr bwMode="auto">
              <a:xfrm flipH="1">
                <a:off x="4212" y="219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2" name="Rectangle 140"/>
              <p:cNvSpPr>
                <a:spLocks noChangeArrowheads="1"/>
              </p:cNvSpPr>
              <p:nvPr/>
            </p:nvSpPr>
            <p:spPr bwMode="auto">
              <a:xfrm>
                <a:off x="1650" y="2155"/>
                <a:ext cx="7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63" name="Line 141"/>
              <p:cNvSpPr>
                <a:spLocks noChangeShapeType="1"/>
              </p:cNvSpPr>
              <p:nvPr/>
            </p:nvSpPr>
            <p:spPr bwMode="auto">
              <a:xfrm>
                <a:off x="1710" y="1951"/>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4" name="Line 142"/>
              <p:cNvSpPr>
                <a:spLocks noChangeShapeType="1"/>
              </p:cNvSpPr>
              <p:nvPr/>
            </p:nvSpPr>
            <p:spPr bwMode="auto">
              <a:xfrm flipH="1">
                <a:off x="4212" y="1951"/>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5" name="Rectangle 143"/>
              <p:cNvSpPr>
                <a:spLocks noChangeArrowheads="1"/>
              </p:cNvSpPr>
              <p:nvPr/>
            </p:nvSpPr>
            <p:spPr bwMode="auto">
              <a:xfrm>
                <a:off x="1614" y="1909"/>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66" name="Line 144"/>
              <p:cNvSpPr>
                <a:spLocks noChangeShapeType="1"/>
              </p:cNvSpPr>
              <p:nvPr/>
            </p:nvSpPr>
            <p:spPr bwMode="auto">
              <a:xfrm>
                <a:off x="1710" y="1705"/>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7" name="Line 145"/>
              <p:cNvSpPr>
                <a:spLocks noChangeShapeType="1"/>
              </p:cNvSpPr>
              <p:nvPr/>
            </p:nvSpPr>
            <p:spPr bwMode="auto">
              <a:xfrm flipH="1">
                <a:off x="4212" y="1705"/>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8" name="Rectangle 146"/>
              <p:cNvSpPr>
                <a:spLocks noChangeArrowheads="1"/>
              </p:cNvSpPr>
              <p:nvPr/>
            </p:nvSpPr>
            <p:spPr bwMode="auto">
              <a:xfrm>
                <a:off x="1614" y="166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69" name="Line 147"/>
              <p:cNvSpPr>
                <a:spLocks noChangeShapeType="1"/>
              </p:cNvSpPr>
              <p:nvPr/>
            </p:nvSpPr>
            <p:spPr bwMode="auto">
              <a:xfrm>
                <a:off x="1710" y="1459"/>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0" name="Line 148"/>
              <p:cNvSpPr>
                <a:spLocks noChangeShapeType="1"/>
              </p:cNvSpPr>
              <p:nvPr/>
            </p:nvSpPr>
            <p:spPr bwMode="auto">
              <a:xfrm flipH="1">
                <a:off x="4212" y="1459"/>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1" name="Rectangle 149"/>
              <p:cNvSpPr>
                <a:spLocks noChangeArrowheads="1"/>
              </p:cNvSpPr>
              <p:nvPr/>
            </p:nvSpPr>
            <p:spPr bwMode="auto">
              <a:xfrm>
                <a:off x="1614" y="1417"/>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30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72" name="Line 150"/>
              <p:cNvSpPr>
                <a:spLocks noChangeShapeType="1"/>
              </p:cNvSpPr>
              <p:nvPr/>
            </p:nvSpPr>
            <p:spPr bwMode="auto">
              <a:xfrm>
                <a:off x="1710" y="1213"/>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3" name="Line 151"/>
              <p:cNvSpPr>
                <a:spLocks noChangeShapeType="1"/>
              </p:cNvSpPr>
              <p:nvPr/>
            </p:nvSpPr>
            <p:spPr bwMode="auto">
              <a:xfrm flipH="1">
                <a:off x="4212" y="1213"/>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4" name="Rectangle 152"/>
              <p:cNvSpPr>
                <a:spLocks noChangeArrowheads="1"/>
              </p:cNvSpPr>
              <p:nvPr/>
            </p:nvSpPr>
            <p:spPr bwMode="auto">
              <a:xfrm>
                <a:off x="1614" y="1171"/>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40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75" name="Line 153"/>
              <p:cNvSpPr>
                <a:spLocks noChangeShapeType="1"/>
              </p:cNvSpPr>
              <p:nvPr/>
            </p:nvSpPr>
            <p:spPr bwMode="auto">
              <a:xfrm>
                <a:off x="1710" y="1207"/>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6" name="Line 154"/>
              <p:cNvSpPr>
                <a:spLocks noChangeShapeType="1"/>
              </p:cNvSpPr>
              <p:nvPr/>
            </p:nvSpPr>
            <p:spPr bwMode="auto">
              <a:xfrm>
                <a:off x="1710" y="2197"/>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7" name="Line 155"/>
              <p:cNvSpPr>
                <a:spLocks noChangeShapeType="1"/>
              </p:cNvSpPr>
              <p:nvPr/>
            </p:nvSpPr>
            <p:spPr bwMode="auto">
              <a:xfrm flipV="1">
                <a:off x="4242" y="1207"/>
                <a:ext cx="0" cy="99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8" name="Line 156"/>
              <p:cNvSpPr>
                <a:spLocks noChangeShapeType="1"/>
              </p:cNvSpPr>
              <p:nvPr/>
            </p:nvSpPr>
            <p:spPr bwMode="auto">
              <a:xfrm flipV="1">
                <a:off x="1710" y="1207"/>
                <a:ext cx="0" cy="99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9" name="Rectangle 157"/>
              <p:cNvSpPr>
                <a:spLocks noChangeArrowheads="1"/>
              </p:cNvSpPr>
              <p:nvPr/>
            </p:nvSpPr>
            <p:spPr bwMode="auto">
              <a:xfrm rot="16200000">
                <a:off x="1275" y="1624"/>
                <a:ext cx="5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Magnitude (dB)</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80" name="Freeform 158"/>
              <p:cNvSpPr>
                <a:spLocks/>
              </p:cNvSpPr>
              <p:nvPr/>
            </p:nvSpPr>
            <p:spPr bwMode="auto">
              <a:xfrm>
                <a:off x="1710" y="1231"/>
                <a:ext cx="2532" cy="972"/>
              </a:xfrm>
              <a:custGeom>
                <a:avLst/>
                <a:gdLst>
                  <a:gd name="T0" fmla="*/ 0 w 2532"/>
                  <a:gd name="T1" fmla="*/ 468 h 972"/>
                  <a:gd name="T2" fmla="*/ 126 w 2532"/>
                  <a:gd name="T3" fmla="*/ 468 h 972"/>
                  <a:gd name="T4" fmla="*/ 180 w 2532"/>
                  <a:gd name="T5" fmla="*/ 468 h 972"/>
                  <a:gd name="T6" fmla="*/ 228 w 2532"/>
                  <a:gd name="T7" fmla="*/ 468 h 972"/>
                  <a:gd name="T8" fmla="*/ 282 w 2532"/>
                  <a:gd name="T9" fmla="*/ 468 h 972"/>
                  <a:gd name="T10" fmla="*/ 336 w 2532"/>
                  <a:gd name="T11" fmla="*/ 468 h 972"/>
                  <a:gd name="T12" fmla="*/ 390 w 2532"/>
                  <a:gd name="T13" fmla="*/ 468 h 972"/>
                  <a:gd name="T14" fmla="*/ 444 w 2532"/>
                  <a:gd name="T15" fmla="*/ 468 h 972"/>
                  <a:gd name="T16" fmla="*/ 492 w 2532"/>
                  <a:gd name="T17" fmla="*/ 468 h 972"/>
                  <a:gd name="T18" fmla="*/ 546 w 2532"/>
                  <a:gd name="T19" fmla="*/ 468 h 972"/>
                  <a:gd name="T20" fmla="*/ 600 w 2532"/>
                  <a:gd name="T21" fmla="*/ 462 h 972"/>
                  <a:gd name="T22" fmla="*/ 654 w 2532"/>
                  <a:gd name="T23" fmla="*/ 456 h 972"/>
                  <a:gd name="T24" fmla="*/ 708 w 2532"/>
                  <a:gd name="T25" fmla="*/ 450 h 972"/>
                  <a:gd name="T26" fmla="*/ 762 w 2532"/>
                  <a:gd name="T27" fmla="*/ 432 h 972"/>
                  <a:gd name="T28" fmla="*/ 810 w 2532"/>
                  <a:gd name="T29" fmla="*/ 414 h 972"/>
                  <a:gd name="T30" fmla="*/ 864 w 2532"/>
                  <a:gd name="T31" fmla="*/ 384 h 972"/>
                  <a:gd name="T32" fmla="*/ 918 w 2532"/>
                  <a:gd name="T33" fmla="*/ 342 h 972"/>
                  <a:gd name="T34" fmla="*/ 972 w 2532"/>
                  <a:gd name="T35" fmla="*/ 300 h 972"/>
                  <a:gd name="T36" fmla="*/ 1026 w 2532"/>
                  <a:gd name="T37" fmla="*/ 252 h 972"/>
                  <a:gd name="T38" fmla="*/ 1038 w 2532"/>
                  <a:gd name="T39" fmla="*/ 234 h 972"/>
                  <a:gd name="T40" fmla="*/ 1080 w 2532"/>
                  <a:gd name="T41" fmla="*/ 198 h 972"/>
                  <a:gd name="T42" fmla="*/ 1128 w 2532"/>
                  <a:gd name="T43" fmla="*/ 150 h 972"/>
                  <a:gd name="T44" fmla="*/ 1182 w 2532"/>
                  <a:gd name="T45" fmla="*/ 108 h 972"/>
                  <a:gd name="T46" fmla="*/ 1236 w 2532"/>
                  <a:gd name="T47" fmla="*/ 66 h 972"/>
                  <a:gd name="T48" fmla="*/ 1290 w 2532"/>
                  <a:gd name="T49" fmla="*/ 42 h 972"/>
                  <a:gd name="T50" fmla="*/ 1344 w 2532"/>
                  <a:gd name="T51" fmla="*/ 18 h 972"/>
                  <a:gd name="T52" fmla="*/ 1398 w 2532"/>
                  <a:gd name="T53" fmla="*/ 6 h 972"/>
                  <a:gd name="T54" fmla="*/ 1446 w 2532"/>
                  <a:gd name="T55" fmla="*/ 0 h 972"/>
                  <a:gd name="T56" fmla="*/ 1500 w 2532"/>
                  <a:gd name="T57" fmla="*/ 0 h 972"/>
                  <a:gd name="T58" fmla="*/ 1554 w 2532"/>
                  <a:gd name="T59" fmla="*/ 6 h 972"/>
                  <a:gd name="T60" fmla="*/ 1608 w 2532"/>
                  <a:gd name="T61" fmla="*/ 18 h 972"/>
                  <a:gd name="T62" fmla="*/ 1662 w 2532"/>
                  <a:gd name="T63" fmla="*/ 42 h 972"/>
                  <a:gd name="T64" fmla="*/ 1716 w 2532"/>
                  <a:gd name="T65" fmla="*/ 72 h 972"/>
                  <a:gd name="T66" fmla="*/ 1764 w 2532"/>
                  <a:gd name="T67" fmla="*/ 114 h 972"/>
                  <a:gd name="T68" fmla="*/ 1818 w 2532"/>
                  <a:gd name="T69" fmla="*/ 156 h 972"/>
                  <a:gd name="T70" fmla="*/ 1872 w 2532"/>
                  <a:gd name="T71" fmla="*/ 210 h 972"/>
                  <a:gd name="T72" fmla="*/ 1926 w 2532"/>
                  <a:gd name="T73" fmla="*/ 264 h 972"/>
                  <a:gd name="T74" fmla="*/ 1980 w 2532"/>
                  <a:gd name="T75" fmla="*/ 324 h 972"/>
                  <a:gd name="T76" fmla="*/ 2034 w 2532"/>
                  <a:gd name="T77" fmla="*/ 384 h 972"/>
                  <a:gd name="T78" fmla="*/ 2082 w 2532"/>
                  <a:gd name="T79" fmla="*/ 444 h 972"/>
                  <a:gd name="T80" fmla="*/ 2136 w 2532"/>
                  <a:gd name="T81" fmla="*/ 504 h 972"/>
                  <a:gd name="T82" fmla="*/ 2190 w 2532"/>
                  <a:gd name="T83" fmla="*/ 570 h 972"/>
                  <a:gd name="T84" fmla="*/ 2244 w 2532"/>
                  <a:gd name="T85" fmla="*/ 630 h 972"/>
                  <a:gd name="T86" fmla="*/ 2298 w 2532"/>
                  <a:gd name="T87" fmla="*/ 690 h 972"/>
                  <a:gd name="T88" fmla="*/ 2346 w 2532"/>
                  <a:gd name="T89" fmla="*/ 756 h 972"/>
                  <a:gd name="T90" fmla="*/ 2400 w 2532"/>
                  <a:gd name="T91" fmla="*/ 816 h 972"/>
                  <a:gd name="T92" fmla="*/ 2532 w 2532"/>
                  <a:gd name="T93" fmla="*/ 972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32" h="972">
                    <a:moveTo>
                      <a:pt x="0" y="468"/>
                    </a:moveTo>
                    <a:lnTo>
                      <a:pt x="126" y="468"/>
                    </a:lnTo>
                    <a:lnTo>
                      <a:pt x="180" y="468"/>
                    </a:lnTo>
                    <a:lnTo>
                      <a:pt x="228" y="468"/>
                    </a:lnTo>
                    <a:lnTo>
                      <a:pt x="282" y="468"/>
                    </a:lnTo>
                    <a:lnTo>
                      <a:pt x="336" y="468"/>
                    </a:lnTo>
                    <a:lnTo>
                      <a:pt x="390" y="468"/>
                    </a:lnTo>
                    <a:lnTo>
                      <a:pt x="444" y="468"/>
                    </a:lnTo>
                    <a:lnTo>
                      <a:pt x="492" y="468"/>
                    </a:lnTo>
                    <a:lnTo>
                      <a:pt x="546" y="468"/>
                    </a:lnTo>
                    <a:lnTo>
                      <a:pt x="600" y="462"/>
                    </a:lnTo>
                    <a:lnTo>
                      <a:pt x="654" y="456"/>
                    </a:lnTo>
                    <a:lnTo>
                      <a:pt x="708" y="450"/>
                    </a:lnTo>
                    <a:lnTo>
                      <a:pt x="762" y="432"/>
                    </a:lnTo>
                    <a:lnTo>
                      <a:pt x="810" y="414"/>
                    </a:lnTo>
                    <a:lnTo>
                      <a:pt x="864" y="384"/>
                    </a:lnTo>
                    <a:lnTo>
                      <a:pt x="918" y="342"/>
                    </a:lnTo>
                    <a:lnTo>
                      <a:pt x="972" y="300"/>
                    </a:lnTo>
                    <a:lnTo>
                      <a:pt x="1026" y="252"/>
                    </a:lnTo>
                    <a:lnTo>
                      <a:pt x="1038" y="234"/>
                    </a:lnTo>
                    <a:lnTo>
                      <a:pt x="1080" y="198"/>
                    </a:lnTo>
                    <a:lnTo>
                      <a:pt x="1128" y="150"/>
                    </a:lnTo>
                    <a:lnTo>
                      <a:pt x="1182" y="108"/>
                    </a:lnTo>
                    <a:lnTo>
                      <a:pt x="1236" y="66"/>
                    </a:lnTo>
                    <a:lnTo>
                      <a:pt x="1290" y="42"/>
                    </a:lnTo>
                    <a:lnTo>
                      <a:pt x="1344" y="18"/>
                    </a:lnTo>
                    <a:lnTo>
                      <a:pt x="1398" y="6"/>
                    </a:lnTo>
                    <a:lnTo>
                      <a:pt x="1446" y="0"/>
                    </a:lnTo>
                    <a:lnTo>
                      <a:pt x="1500" y="0"/>
                    </a:lnTo>
                    <a:lnTo>
                      <a:pt x="1554" y="6"/>
                    </a:lnTo>
                    <a:lnTo>
                      <a:pt x="1608" y="18"/>
                    </a:lnTo>
                    <a:lnTo>
                      <a:pt x="1662" y="42"/>
                    </a:lnTo>
                    <a:lnTo>
                      <a:pt x="1716" y="72"/>
                    </a:lnTo>
                    <a:lnTo>
                      <a:pt x="1764" y="114"/>
                    </a:lnTo>
                    <a:lnTo>
                      <a:pt x="1818" y="156"/>
                    </a:lnTo>
                    <a:lnTo>
                      <a:pt x="1872" y="210"/>
                    </a:lnTo>
                    <a:lnTo>
                      <a:pt x="1926" y="264"/>
                    </a:lnTo>
                    <a:lnTo>
                      <a:pt x="1980" y="324"/>
                    </a:lnTo>
                    <a:lnTo>
                      <a:pt x="2034" y="384"/>
                    </a:lnTo>
                    <a:lnTo>
                      <a:pt x="2082" y="444"/>
                    </a:lnTo>
                    <a:lnTo>
                      <a:pt x="2136" y="504"/>
                    </a:lnTo>
                    <a:lnTo>
                      <a:pt x="2190" y="570"/>
                    </a:lnTo>
                    <a:lnTo>
                      <a:pt x="2244" y="630"/>
                    </a:lnTo>
                    <a:lnTo>
                      <a:pt x="2298" y="690"/>
                    </a:lnTo>
                    <a:lnTo>
                      <a:pt x="2346" y="756"/>
                    </a:lnTo>
                    <a:lnTo>
                      <a:pt x="2400" y="816"/>
                    </a:lnTo>
                    <a:lnTo>
                      <a:pt x="2532" y="972"/>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1" name="Rectangle 159"/>
              <p:cNvSpPr>
                <a:spLocks noChangeArrowheads="1"/>
              </p:cNvSpPr>
              <p:nvPr/>
            </p:nvSpPr>
            <p:spPr bwMode="auto">
              <a:xfrm>
                <a:off x="1710" y="2269"/>
                <a:ext cx="2532" cy="8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2" name="Rectangle 160"/>
              <p:cNvSpPr>
                <a:spLocks noChangeArrowheads="1"/>
              </p:cNvSpPr>
              <p:nvPr/>
            </p:nvSpPr>
            <p:spPr bwMode="auto">
              <a:xfrm>
                <a:off x="1710" y="2269"/>
                <a:ext cx="2532" cy="876"/>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3" name="Line 161"/>
              <p:cNvSpPr>
                <a:spLocks noChangeShapeType="1"/>
              </p:cNvSpPr>
              <p:nvPr/>
            </p:nvSpPr>
            <p:spPr bwMode="auto">
              <a:xfrm>
                <a:off x="1710" y="2269"/>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4" name="Line 162"/>
              <p:cNvSpPr>
                <a:spLocks noChangeShapeType="1"/>
              </p:cNvSpPr>
              <p:nvPr/>
            </p:nvSpPr>
            <p:spPr bwMode="auto">
              <a:xfrm>
                <a:off x="1710" y="3145"/>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5" name="Line 163"/>
              <p:cNvSpPr>
                <a:spLocks noChangeShapeType="1"/>
              </p:cNvSpPr>
              <p:nvPr/>
            </p:nvSpPr>
            <p:spPr bwMode="auto">
              <a:xfrm flipV="1">
                <a:off x="4242"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6" name="Line 164"/>
              <p:cNvSpPr>
                <a:spLocks noChangeShapeType="1"/>
              </p:cNvSpPr>
              <p:nvPr/>
            </p:nvSpPr>
            <p:spPr bwMode="auto">
              <a:xfrm flipV="1">
                <a:off x="1710"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7" name="Line 165"/>
              <p:cNvSpPr>
                <a:spLocks noChangeShapeType="1"/>
              </p:cNvSpPr>
              <p:nvPr/>
            </p:nvSpPr>
            <p:spPr bwMode="auto">
              <a:xfrm>
                <a:off x="1710" y="3145"/>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8" name="Line 166"/>
              <p:cNvSpPr>
                <a:spLocks noChangeShapeType="1"/>
              </p:cNvSpPr>
              <p:nvPr/>
            </p:nvSpPr>
            <p:spPr bwMode="auto">
              <a:xfrm flipV="1">
                <a:off x="1710"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9" name="Line 167"/>
              <p:cNvSpPr>
                <a:spLocks noChangeShapeType="1"/>
              </p:cNvSpPr>
              <p:nvPr/>
            </p:nvSpPr>
            <p:spPr bwMode="auto">
              <a:xfrm flipV="1">
                <a:off x="171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0" name="Line 168"/>
              <p:cNvSpPr>
                <a:spLocks noChangeShapeType="1"/>
              </p:cNvSpPr>
              <p:nvPr/>
            </p:nvSpPr>
            <p:spPr bwMode="auto">
              <a:xfrm>
                <a:off x="171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1" name="Line 169"/>
              <p:cNvSpPr>
                <a:spLocks noChangeShapeType="1"/>
              </p:cNvSpPr>
              <p:nvPr/>
            </p:nvSpPr>
            <p:spPr bwMode="auto">
              <a:xfrm flipV="1">
                <a:off x="1710"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2" name="Line 170"/>
              <p:cNvSpPr>
                <a:spLocks noChangeShapeType="1"/>
              </p:cNvSpPr>
              <p:nvPr/>
            </p:nvSpPr>
            <p:spPr bwMode="auto">
              <a:xfrm>
                <a:off x="1710"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3" name="Rectangle 171"/>
              <p:cNvSpPr>
                <a:spLocks noChangeArrowheads="1"/>
              </p:cNvSpPr>
              <p:nvPr/>
            </p:nvSpPr>
            <p:spPr bwMode="auto">
              <a:xfrm>
                <a:off x="1656"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94" name="Rectangle 172"/>
              <p:cNvSpPr>
                <a:spLocks noChangeArrowheads="1"/>
              </p:cNvSpPr>
              <p:nvPr/>
            </p:nvSpPr>
            <p:spPr bwMode="auto">
              <a:xfrm>
                <a:off x="1728" y="3163"/>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95" name="Line 173"/>
              <p:cNvSpPr>
                <a:spLocks noChangeShapeType="1"/>
              </p:cNvSpPr>
              <p:nvPr/>
            </p:nvSpPr>
            <p:spPr bwMode="auto">
              <a:xfrm flipV="1">
                <a:off x="183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6" name="Line 174"/>
              <p:cNvSpPr>
                <a:spLocks noChangeShapeType="1"/>
              </p:cNvSpPr>
              <p:nvPr/>
            </p:nvSpPr>
            <p:spPr bwMode="auto">
              <a:xfrm>
                <a:off x="183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7" name="Line 175"/>
              <p:cNvSpPr>
                <a:spLocks noChangeShapeType="1"/>
              </p:cNvSpPr>
              <p:nvPr/>
            </p:nvSpPr>
            <p:spPr bwMode="auto">
              <a:xfrm flipV="1">
                <a:off x="190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8" name="Line 176"/>
              <p:cNvSpPr>
                <a:spLocks noChangeShapeType="1"/>
              </p:cNvSpPr>
              <p:nvPr/>
            </p:nvSpPr>
            <p:spPr bwMode="auto">
              <a:xfrm>
                <a:off x="190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9" name="Line 177"/>
              <p:cNvSpPr>
                <a:spLocks noChangeShapeType="1"/>
              </p:cNvSpPr>
              <p:nvPr/>
            </p:nvSpPr>
            <p:spPr bwMode="auto">
              <a:xfrm flipV="1">
                <a:off x="196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0" name="Line 178"/>
              <p:cNvSpPr>
                <a:spLocks noChangeShapeType="1"/>
              </p:cNvSpPr>
              <p:nvPr/>
            </p:nvSpPr>
            <p:spPr bwMode="auto">
              <a:xfrm>
                <a:off x="196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1" name="Line 179"/>
              <p:cNvSpPr>
                <a:spLocks noChangeShapeType="1"/>
              </p:cNvSpPr>
              <p:nvPr/>
            </p:nvSpPr>
            <p:spPr bwMode="auto">
              <a:xfrm flipV="1">
                <a:off x="200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2" name="Line 180"/>
              <p:cNvSpPr>
                <a:spLocks noChangeShapeType="1"/>
              </p:cNvSpPr>
              <p:nvPr/>
            </p:nvSpPr>
            <p:spPr bwMode="auto">
              <a:xfrm>
                <a:off x="200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3" name="Line 181"/>
              <p:cNvSpPr>
                <a:spLocks noChangeShapeType="1"/>
              </p:cNvSpPr>
              <p:nvPr/>
            </p:nvSpPr>
            <p:spPr bwMode="auto">
              <a:xfrm flipV="1">
                <a:off x="203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4" name="Line 182"/>
              <p:cNvSpPr>
                <a:spLocks noChangeShapeType="1"/>
              </p:cNvSpPr>
              <p:nvPr/>
            </p:nvSpPr>
            <p:spPr bwMode="auto">
              <a:xfrm>
                <a:off x="203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5" name="Line 183"/>
              <p:cNvSpPr>
                <a:spLocks noChangeShapeType="1"/>
              </p:cNvSpPr>
              <p:nvPr/>
            </p:nvSpPr>
            <p:spPr bwMode="auto">
              <a:xfrm flipV="1">
                <a:off x="206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6" name="Line 184"/>
              <p:cNvSpPr>
                <a:spLocks noChangeShapeType="1"/>
              </p:cNvSpPr>
              <p:nvPr/>
            </p:nvSpPr>
            <p:spPr bwMode="auto">
              <a:xfrm>
                <a:off x="206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7" name="Line 185"/>
              <p:cNvSpPr>
                <a:spLocks noChangeShapeType="1"/>
              </p:cNvSpPr>
              <p:nvPr/>
            </p:nvSpPr>
            <p:spPr bwMode="auto">
              <a:xfrm flipV="1">
                <a:off x="208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8" name="Line 186"/>
              <p:cNvSpPr>
                <a:spLocks noChangeShapeType="1"/>
              </p:cNvSpPr>
              <p:nvPr/>
            </p:nvSpPr>
            <p:spPr bwMode="auto">
              <a:xfrm>
                <a:off x="208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9" name="Line 187"/>
              <p:cNvSpPr>
                <a:spLocks noChangeShapeType="1"/>
              </p:cNvSpPr>
              <p:nvPr/>
            </p:nvSpPr>
            <p:spPr bwMode="auto">
              <a:xfrm flipV="1">
                <a:off x="211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0" name="Line 188"/>
              <p:cNvSpPr>
                <a:spLocks noChangeShapeType="1"/>
              </p:cNvSpPr>
              <p:nvPr/>
            </p:nvSpPr>
            <p:spPr bwMode="auto">
              <a:xfrm>
                <a:off x="211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1" name="Line 189"/>
              <p:cNvSpPr>
                <a:spLocks noChangeShapeType="1"/>
              </p:cNvSpPr>
              <p:nvPr/>
            </p:nvSpPr>
            <p:spPr bwMode="auto">
              <a:xfrm flipV="1">
                <a:off x="213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2" name="Line 190"/>
              <p:cNvSpPr>
                <a:spLocks noChangeShapeType="1"/>
              </p:cNvSpPr>
              <p:nvPr/>
            </p:nvSpPr>
            <p:spPr bwMode="auto">
              <a:xfrm>
                <a:off x="213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3" name="Line 191"/>
              <p:cNvSpPr>
                <a:spLocks noChangeShapeType="1"/>
              </p:cNvSpPr>
              <p:nvPr/>
            </p:nvSpPr>
            <p:spPr bwMode="auto">
              <a:xfrm flipV="1">
                <a:off x="2130"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4" name="Line 192"/>
              <p:cNvSpPr>
                <a:spLocks noChangeShapeType="1"/>
              </p:cNvSpPr>
              <p:nvPr/>
            </p:nvSpPr>
            <p:spPr bwMode="auto">
              <a:xfrm>
                <a:off x="2130"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5" name="Rectangle 193"/>
              <p:cNvSpPr>
                <a:spLocks noChangeArrowheads="1"/>
              </p:cNvSpPr>
              <p:nvPr/>
            </p:nvSpPr>
            <p:spPr bwMode="auto">
              <a:xfrm>
                <a:off x="2076"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16" name="Rectangle 194"/>
              <p:cNvSpPr>
                <a:spLocks noChangeArrowheads="1"/>
              </p:cNvSpPr>
              <p:nvPr/>
            </p:nvSpPr>
            <p:spPr bwMode="auto">
              <a:xfrm>
                <a:off x="2148" y="3163"/>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-3</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17" name="Line 195"/>
              <p:cNvSpPr>
                <a:spLocks noChangeShapeType="1"/>
              </p:cNvSpPr>
              <p:nvPr/>
            </p:nvSpPr>
            <p:spPr bwMode="auto">
              <a:xfrm flipV="1">
                <a:off x="225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8" name="Line 196"/>
              <p:cNvSpPr>
                <a:spLocks noChangeShapeType="1"/>
              </p:cNvSpPr>
              <p:nvPr/>
            </p:nvSpPr>
            <p:spPr bwMode="auto">
              <a:xfrm>
                <a:off x="225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9" name="Line 197"/>
              <p:cNvSpPr>
                <a:spLocks noChangeShapeType="1"/>
              </p:cNvSpPr>
              <p:nvPr/>
            </p:nvSpPr>
            <p:spPr bwMode="auto">
              <a:xfrm flipV="1">
                <a:off x="232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0" name="Line 198"/>
              <p:cNvSpPr>
                <a:spLocks noChangeShapeType="1"/>
              </p:cNvSpPr>
              <p:nvPr/>
            </p:nvSpPr>
            <p:spPr bwMode="auto">
              <a:xfrm>
                <a:off x="232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1" name="Line 199"/>
              <p:cNvSpPr>
                <a:spLocks noChangeShapeType="1"/>
              </p:cNvSpPr>
              <p:nvPr/>
            </p:nvSpPr>
            <p:spPr bwMode="auto">
              <a:xfrm flipV="1">
                <a:off x="238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2" name="Line 200"/>
              <p:cNvSpPr>
                <a:spLocks noChangeShapeType="1"/>
              </p:cNvSpPr>
              <p:nvPr/>
            </p:nvSpPr>
            <p:spPr bwMode="auto">
              <a:xfrm>
                <a:off x="238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3" name="Line 201"/>
              <p:cNvSpPr>
                <a:spLocks noChangeShapeType="1"/>
              </p:cNvSpPr>
              <p:nvPr/>
            </p:nvSpPr>
            <p:spPr bwMode="auto">
              <a:xfrm flipV="1">
                <a:off x="242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4" name="Line 202"/>
              <p:cNvSpPr>
                <a:spLocks noChangeShapeType="1"/>
              </p:cNvSpPr>
              <p:nvPr/>
            </p:nvSpPr>
            <p:spPr bwMode="auto">
              <a:xfrm>
                <a:off x="242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5" name="Line 203"/>
              <p:cNvSpPr>
                <a:spLocks noChangeShapeType="1"/>
              </p:cNvSpPr>
              <p:nvPr/>
            </p:nvSpPr>
            <p:spPr bwMode="auto">
              <a:xfrm flipV="1">
                <a:off x="246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6" name="Line 204"/>
              <p:cNvSpPr>
                <a:spLocks noChangeShapeType="1"/>
              </p:cNvSpPr>
              <p:nvPr/>
            </p:nvSpPr>
            <p:spPr bwMode="auto">
              <a:xfrm>
                <a:off x="246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7" name="Line 205"/>
              <p:cNvSpPr>
                <a:spLocks noChangeShapeType="1"/>
              </p:cNvSpPr>
              <p:nvPr/>
            </p:nvSpPr>
            <p:spPr bwMode="auto">
              <a:xfrm flipV="1">
                <a:off x="248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9" name="Line 207"/>
            <p:cNvSpPr>
              <a:spLocks noChangeShapeType="1"/>
            </p:cNvSpPr>
            <p:nvPr/>
          </p:nvSpPr>
          <p:spPr bwMode="auto">
            <a:xfrm>
              <a:off x="248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Line 208"/>
            <p:cNvSpPr>
              <a:spLocks noChangeShapeType="1"/>
            </p:cNvSpPr>
            <p:nvPr/>
          </p:nvSpPr>
          <p:spPr bwMode="auto">
            <a:xfrm flipV="1">
              <a:off x="250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209"/>
            <p:cNvSpPr>
              <a:spLocks noChangeShapeType="1"/>
            </p:cNvSpPr>
            <p:nvPr/>
          </p:nvSpPr>
          <p:spPr bwMode="auto">
            <a:xfrm>
              <a:off x="250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210"/>
            <p:cNvSpPr>
              <a:spLocks noChangeShapeType="1"/>
            </p:cNvSpPr>
            <p:nvPr/>
          </p:nvSpPr>
          <p:spPr bwMode="auto">
            <a:xfrm flipV="1">
              <a:off x="253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Line 211"/>
            <p:cNvSpPr>
              <a:spLocks noChangeShapeType="1"/>
            </p:cNvSpPr>
            <p:nvPr/>
          </p:nvSpPr>
          <p:spPr bwMode="auto">
            <a:xfrm>
              <a:off x="253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212"/>
            <p:cNvSpPr>
              <a:spLocks noChangeShapeType="1"/>
            </p:cNvSpPr>
            <p:nvPr/>
          </p:nvSpPr>
          <p:spPr bwMode="auto">
            <a:xfrm flipV="1">
              <a:off x="255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213"/>
            <p:cNvSpPr>
              <a:spLocks noChangeShapeType="1"/>
            </p:cNvSpPr>
            <p:nvPr/>
          </p:nvSpPr>
          <p:spPr bwMode="auto">
            <a:xfrm>
              <a:off x="255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214"/>
            <p:cNvSpPr>
              <a:spLocks noChangeShapeType="1"/>
            </p:cNvSpPr>
            <p:nvPr/>
          </p:nvSpPr>
          <p:spPr bwMode="auto">
            <a:xfrm flipV="1">
              <a:off x="2550"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215"/>
            <p:cNvSpPr>
              <a:spLocks noChangeShapeType="1"/>
            </p:cNvSpPr>
            <p:nvPr/>
          </p:nvSpPr>
          <p:spPr bwMode="auto">
            <a:xfrm>
              <a:off x="2550"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Rectangle 216"/>
            <p:cNvSpPr>
              <a:spLocks noChangeArrowheads="1"/>
            </p:cNvSpPr>
            <p:nvPr/>
          </p:nvSpPr>
          <p:spPr bwMode="auto">
            <a:xfrm>
              <a:off x="2496"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9" name="Rectangle 217"/>
            <p:cNvSpPr>
              <a:spLocks noChangeArrowheads="1"/>
            </p:cNvSpPr>
            <p:nvPr/>
          </p:nvSpPr>
          <p:spPr bwMode="auto">
            <a:xfrm>
              <a:off x="2568" y="3163"/>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 name="Line 218"/>
            <p:cNvSpPr>
              <a:spLocks noChangeShapeType="1"/>
            </p:cNvSpPr>
            <p:nvPr/>
          </p:nvSpPr>
          <p:spPr bwMode="auto">
            <a:xfrm flipV="1">
              <a:off x="267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219"/>
            <p:cNvSpPr>
              <a:spLocks noChangeShapeType="1"/>
            </p:cNvSpPr>
            <p:nvPr/>
          </p:nvSpPr>
          <p:spPr bwMode="auto">
            <a:xfrm>
              <a:off x="267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220"/>
            <p:cNvSpPr>
              <a:spLocks noChangeShapeType="1"/>
            </p:cNvSpPr>
            <p:nvPr/>
          </p:nvSpPr>
          <p:spPr bwMode="auto">
            <a:xfrm flipV="1">
              <a:off x="275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221"/>
            <p:cNvSpPr>
              <a:spLocks noChangeShapeType="1"/>
            </p:cNvSpPr>
            <p:nvPr/>
          </p:nvSpPr>
          <p:spPr bwMode="auto">
            <a:xfrm>
              <a:off x="275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222"/>
            <p:cNvSpPr>
              <a:spLocks noChangeShapeType="1"/>
            </p:cNvSpPr>
            <p:nvPr/>
          </p:nvSpPr>
          <p:spPr bwMode="auto">
            <a:xfrm flipV="1">
              <a:off x="280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223"/>
            <p:cNvSpPr>
              <a:spLocks noChangeShapeType="1"/>
            </p:cNvSpPr>
            <p:nvPr/>
          </p:nvSpPr>
          <p:spPr bwMode="auto">
            <a:xfrm>
              <a:off x="280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224"/>
            <p:cNvSpPr>
              <a:spLocks noChangeShapeType="1"/>
            </p:cNvSpPr>
            <p:nvPr/>
          </p:nvSpPr>
          <p:spPr bwMode="auto">
            <a:xfrm flipV="1">
              <a:off x="284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225"/>
            <p:cNvSpPr>
              <a:spLocks noChangeShapeType="1"/>
            </p:cNvSpPr>
            <p:nvPr/>
          </p:nvSpPr>
          <p:spPr bwMode="auto">
            <a:xfrm>
              <a:off x="284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226"/>
            <p:cNvSpPr>
              <a:spLocks noChangeShapeType="1"/>
            </p:cNvSpPr>
            <p:nvPr/>
          </p:nvSpPr>
          <p:spPr bwMode="auto">
            <a:xfrm flipV="1">
              <a:off x="288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Line 227"/>
            <p:cNvSpPr>
              <a:spLocks noChangeShapeType="1"/>
            </p:cNvSpPr>
            <p:nvPr/>
          </p:nvSpPr>
          <p:spPr bwMode="auto">
            <a:xfrm>
              <a:off x="288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228"/>
            <p:cNvSpPr>
              <a:spLocks noChangeShapeType="1"/>
            </p:cNvSpPr>
            <p:nvPr/>
          </p:nvSpPr>
          <p:spPr bwMode="auto">
            <a:xfrm flipV="1">
              <a:off x="291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229"/>
            <p:cNvSpPr>
              <a:spLocks noChangeShapeType="1"/>
            </p:cNvSpPr>
            <p:nvPr/>
          </p:nvSpPr>
          <p:spPr bwMode="auto">
            <a:xfrm>
              <a:off x="291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28" name="Line 230"/>
            <p:cNvSpPr>
              <a:spLocks noChangeShapeType="1"/>
            </p:cNvSpPr>
            <p:nvPr/>
          </p:nvSpPr>
          <p:spPr bwMode="auto">
            <a:xfrm flipV="1">
              <a:off x="293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29" name="Line 231"/>
            <p:cNvSpPr>
              <a:spLocks noChangeShapeType="1"/>
            </p:cNvSpPr>
            <p:nvPr/>
          </p:nvSpPr>
          <p:spPr bwMode="auto">
            <a:xfrm>
              <a:off x="293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31" name="Line 232"/>
            <p:cNvSpPr>
              <a:spLocks noChangeShapeType="1"/>
            </p:cNvSpPr>
            <p:nvPr/>
          </p:nvSpPr>
          <p:spPr bwMode="auto">
            <a:xfrm flipV="1">
              <a:off x="295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32" name="Line 233"/>
            <p:cNvSpPr>
              <a:spLocks noChangeShapeType="1"/>
            </p:cNvSpPr>
            <p:nvPr/>
          </p:nvSpPr>
          <p:spPr bwMode="auto">
            <a:xfrm>
              <a:off x="295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33" name="Line 234"/>
            <p:cNvSpPr>
              <a:spLocks noChangeShapeType="1"/>
            </p:cNvSpPr>
            <p:nvPr/>
          </p:nvSpPr>
          <p:spPr bwMode="auto">
            <a:xfrm flipV="1">
              <a:off x="297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34" name="Line 235"/>
            <p:cNvSpPr>
              <a:spLocks noChangeShapeType="1"/>
            </p:cNvSpPr>
            <p:nvPr/>
          </p:nvSpPr>
          <p:spPr bwMode="auto">
            <a:xfrm>
              <a:off x="297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35" name="Line 236"/>
            <p:cNvSpPr>
              <a:spLocks noChangeShapeType="1"/>
            </p:cNvSpPr>
            <p:nvPr/>
          </p:nvSpPr>
          <p:spPr bwMode="auto">
            <a:xfrm flipV="1">
              <a:off x="2976"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36" name="Line 237"/>
            <p:cNvSpPr>
              <a:spLocks noChangeShapeType="1"/>
            </p:cNvSpPr>
            <p:nvPr/>
          </p:nvSpPr>
          <p:spPr bwMode="auto">
            <a:xfrm>
              <a:off x="2976"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37" name="Rectangle 238"/>
            <p:cNvSpPr>
              <a:spLocks noChangeArrowheads="1"/>
            </p:cNvSpPr>
            <p:nvPr/>
          </p:nvSpPr>
          <p:spPr bwMode="auto">
            <a:xfrm>
              <a:off x="2922"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38" name="Rectangle 239"/>
            <p:cNvSpPr>
              <a:spLocks noChangeArrowheads="1"/>
            </p:cNvSpPr>
            <p:nvPr/>
          </p:nvSpPr>
          <p:spPr bwMode="auto">
            <a:xfrm>
              <a:off x="2994" y="3163"/>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39" name="Line 240"/>
            <p:cNvSpPr>
              <a:spLocks noChangeShapeType="1"/>
            </p:cNvSpPr>
            <p:nvPr/>
          </p:nvSpPr>
          <p:spPr bwMode="auto">
            <a:xfrm flipV="1">
              <a:off x="310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0" name="Line 241"/>
            <p:cNvSpPr>
              <a:spLocks noChangeShapeType="1"/>
            </p:cNvSpPr>
            <p:nvPr/>
          </p:nvSpPr>
          <p:spPr bwMode="auto">
            <a:xfrm>
              <a:off x="310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1" name="Line 242"/>
            <p:cNvSpPr>
              <a:spLocks noChangeShapeType="1"/>
            </p:cNvSpPr>
            <p:nvPr/>
          </p:nvSpPr>
          <p:spPr bwMode="auto">
            <a:xfrm flipV="1">
              <a:off x="317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2" name="Line 243"/>
            <p:cNvSpPr>
              <a:spLocks noChangeShapeType="1"/>
            </p:cNvSpPr>
            <p:nvPr/>
          </p:nvSpPr>
          <p:spPr bwMode="auto">
            <a:xfrm>
              <a:off x="317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3" name="Line 244"/>
            <p:cNvSpPr>
              <a:spLocks noChangeShapeType="1"/>
            </p:cNvSpPr>
            <p:nvPr/>
          </p:nvSpPr>
          <p:spPr bwMode="auto">
            <a:xfrm flipV="1">
              <a:off x="322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4" name="Line 245"/>
            <p:cNvSpPr>
              <a:spLocks noChangeShapeType="1"/>
            </p:cNvSpPr>
            <p:nvPr/>
          </p:nvSpPr>
          <p:spPr bwMode="auto">
            <a:xfrm>
              <a:off x="322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5" name="Line 246"/>
            <p:cNvSpPr>
              <a:spLocks noChangeShapeType="1"/>
            </p:cNvSpPr>
            <p:nvPr/>
          </p:nvSpPr>
          <p:spPr bwMode="auto">
            <a:xfrm flipV="1">
              <a:off x="327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6" name="Line 247"/>
            <p:cNvSpPr>
              <a:spLocks noChangeShapeType="1"/>
            </p:cNvSpPr>
            <p:nvPr/>
          </p:nvSpPr>
          <p:spPr bwMode="auto">
            <a:xfrm>
              <a:off x="327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7" name="Line 248"/>
            <p:cNvSpPr>
              <a:spLocks noChangeShapeType="1"/>
            </p:cNvSpPr>
            <p:nvPr/>
          </p:nvSpPr>
          <p:spPr bwMode="auto">
            <a:xfrm flipV="1">
              <a:off x="330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8" name="Line 249"/>
            <p:cNvSpPr>
              <a:spLocks noChangeShapeType="1"/>
            </p:cNvSpPr>
            <p:nvPr/>
          </p:nvSpPr>
          <p:spPr bwMode="auto">
            <a:xfrm>
              <a:off x="330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9" name="Line 250"/>
            <p:cNvSpPr>
              <a:spLocks noChangeShapeType="1"/>
            </p:cNvSpPr>
            <p:nvPr/>
          </p:nvSpPr>
          <p:spPr bwMode="auto">
            <a:xfrm flipV="1">
              <a:off x="333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0" name="Line 251"/>
            <p:cNvSpPr>
              <a:spLocks noChangeShapeType="1"/>
            </p:cNvSpPr>
            <p:nvPr/>
          </p:nvSpPr>
          <p:spPr bwMode="auto">
            <a:xfrm>
              <a:off x="333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1" name="Line 252"/>
            <p:cNvSpPr>
              <a:spLocks noChangeShapeType="1"/>
            </p:cNvSpPr>
            <p:nvPr/>
          </p:nvSpPr>
          <p:spPr bwMode="auto">
            <a:xfrm flipV="1">
              <a:off x="335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2" name="Line 253"/>
            <p:cNvSpPr>
              <a:spLocks noChangeShapeType="1"/>
            </p:cNvSpPr>
            <p:nvPr/>
          </p:nvSpPr>
          <p:spPr bwMode="auto">
            <a:xfrm>
              <a:off x="335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3" name="Line 254"/>
            <p:cNvSpPr>
              <a:spLocks noChangeShapeType="1"/>
            </p:cNvSpPr>
            <p:nvPr/>
          </p:nvSpPr>
          <p:spPr bwMode="auto">
            <a:xfrm flipV="1">
              <a:off x="337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4" name="Line 255"/>
            <p:cNvSpPr>
              <a:spLocks noChangeShapeType="1"/>
            </p:cNvSpPr>
            <p:nvPr/>
          </p:nvSpPr>
          <p:spPr bwMode="auto">
            <a:xfrm>
              <a:off x="337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5" name="Line 256"/>
            <p:cNvSpPr>
              <a:spLocks noChangeShapeType="1"/>
            </p:cNvSpPr>
            <p:nvPr/>
          </p:nvSpPr>
          <p:spPr bwMode="auto">
            <a:xfrm flipV="1">
              <a:off x="339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6" name="Line 257"/>
            <p:cNvSpPr>
              <a:spLocks noChangeShapeType="1"/>
            </p:cNvSpPr>
            <p:nvPr/>
          </p:nvSpPr>
          <p:spPr bwMode="auto">
            <a:xfrm>
              <a:off x="339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7" name="Line 258"/>
            <p:cNvSpPr>
              <a:spLocks noChangeShapeType="1"/>
            </p:cNvSpPr>
            <p:nvPr/>
          </p:nvSpPr>
          <p:spPr bwMode="auto">
            <a:xfrm flipV="1">
              <a:off x="3396"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8" name="Line 259"/>
            <p:cNvSpPr>
              <a:spLocks noChangeShapeType="1"/>
            </p:cNvSpPr>
            <p:nvPr/>
          </p:nvSpPr>
          <p:spPr bwMode="auto">
            <a:xfrm>
              <a:off x="3396"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59" name="Rectangle 260"/>
            <p:cNvSpPr>
              <a:spLocks noChangeArrowheads="1"/>
            </p:cNvSpPr>
            <p:nvPr/>
          </p:nvSpPr>
          <p:spPr bwMode="auto">
            <a:xfrm>
              <a:off x="3348"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60" name="Rectangle 261"/>
            <p:cNvSpPr>
              <a:spLocks noChangeArrowheads="1"/>
            </p:cNvSpPr>
            <p:nvPr/>
          </p:nvSpPr>
          <p:spPr bwMode="auto">
            <a:xfrm>
              <a:off x="3420" y="3163"/>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61" name="Line 262"/>
            <p:cNvSpPr>
              <a:spLocks noChangeShapeType="1"/>
            </p:cNvSpPr>
            <p:nvPr/>
          </p:nvSpPr>
          <p:spPr bwMode="auto">
            <a:xfrm flipV="1">
              <a:off x="352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2" name="Line 263"/>
            <p:cNvSpPr>
              <a:spLocks noChangeShapeType="1"/>
            </p:cNvSpPr>
            <p:nvPr/>
          </p:nvSpPr>
          <p:spPr bwMode="auto">
            <a:xfrm>
              <a:off x="352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3" name="Line 264"/>
            <p:cNvSpPr>
              <a:spLocks noChangeShapeType="1"/>
            </p:cNvSpPr>
            <p:nvPr/>
          </p:nvSpPr>
          <p:spPr bwMode="auto">
            <a:xfrm flipV="1">
              <a:off x="359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4" name="Line 265"/>
            <p:cNvSpPr>
              <a:spLocks noChangeShapeType="1"/>
            </p:cNvSpPr>
            <p:nvPr/>
          </p:nvSpPr>
          <p:spPr bwMode="auto">
            <a:xfrm>
              <a:off x="359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5" name="Line 266"/>
            <p:cNvSpPr>
              <a:spLocks noChangeShapeType="1"/>
            </p:cNvSpPr>
            <p:nvPr/>
          </p:nvSpPr>
          <p:spPr bwMode="auto">
            <a:xfrm flipV="1">
              <a:off x="364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6" name="Line 267"/>
            <p:cNvSpPr>
              <a:spLocks noChangeShapeType="1"/>
            </p:cNvSpPr>
            <p:nvPr/>
          </p:nvSpPr>
          <p:spPr bwMode="auto">
            <a:xfrm>
              <a:off x="364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7" name="Line 268"/>
            <p:cNvSpPr>
              <a:spLocks noChangeShapeType="1"/>
            </p:cNvSpPr>
            <p:nvPr/>
          </p:nvSpPr>
          <p:spPr bwMode="auto">
            <a:xfrm flipV="1">
              <a:off x="369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8" name="Line 269"/>
            <p:cNvSpPr>
              <a:spLocks noChangeShapeType="1"/>
            </p:cNvSpPr>
            <p:nvPr/>
          </p:nvSpPr>
          <p:spPr bwMode="auto">
            <a:xfrm>
              <a:off x="369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9" name="Line 270"/>
            <p:cNvSpPr>
              <a:spLocks noChangeShapeType="1"/>
            </p:cNvSpPr>
            <p:nvPr/>
          </p:nvSpPr>
          <p:spPr bwMode="auto">
            <a:xfrm flipV="1">
              <a:off x="372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0" name="Line 271"/>
            <p:cNvSpPr>
              <a:spLocks noChangeShapeType="1"/>
            </p:cNvSpPr>
            <p:nvPr/>
          </p:nvSpPr>
          <p:spPr bwMode="auto">
            <a:xfrm>
              <a:off x="372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1" name="Line 272"/>
            <p:cNvSpPr>
              <a:spLocks noChangeShapeType="1"/>
            </p:cNvSpPr>
            <p:nvPr/>
          </p:nvSpPr>
          <p:spPr bwMode="auto">
            <a:xfrm flipV="1">
              <a:off x="375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2" name="Line 273"/>
            <p:cNvSpPr>
              <a:spLocks noChangeShapeType="1"/>
            </p:cNvSpPr>
            <p:nvPr/>
          </p:nvSpPr>
          <p:spPr bwMode="auto">
            <a:xfrm>
              <a:off x="375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3" name="Line 274"/>
            <p:cNvSpPr>
              <a:spLocks noChangeShapeType="1"/>
            </p:cNvSpPr>
            <p:nvPr/>
          </p:nvSpPr>
          <p:spPr bwMode="auto">
            <a:xfrm flipV="1">
              <a:off x="377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4" name="Line 275"/>
            <p:cNvSpPr>
              <a:spLocks noChangeShapeType="1"/>
            </p:cNvSpPr>
            <p:nvPr/>
          </p:nvSpPr>
          <p:spPr bwMode="auto">
            <a:xfrm>
              <a:off x="377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5" name="Line 276"/>
            <p:cNvSpPr>
              <a:spLocks noChangeShapeType="1"/>
            </p:cNvSpPr>
            <p:nvPr/>
          </p:nvSpPr>
          <p:spPr bwMode="auto">
            <a:xfrm flipV="1">
              <a:off x="379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6" name="Line 277"/>
            <p:cNvSpPr>
              <a:spLocks noChangeShapeType="1"/>
            </p:cNvSpPr>
            <p:nvPr/>
          </p:nvSpPr>
          <p:spPr bwMode="auto">
            <a:xfrm>
              <a:off x="379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7" name="Line 278"/>
            <p:cNvSpPr>
              <a:spLocks noChangeShapeType="1"/>
            </p:cNvSpPr>
            <p:nvPr/>
          </p:nvSpPr>
          <p:spPr bwMode="auto">
            <a:xfrm flipV="1">
              <a:off x="381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8" name="Line 279"/>
            <p:cNvSpPr>
              <a:spLocks noChangeShapeType="1"/>
            </p:cNvSpPr>
            <p:nvPr/>
          </p:nvSpPr>
          <p:spPr bwMode="auto">
            <a:xfrm>
              <a:off x="381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9" name="Line 280"/>
            <p:cNvSpPr>
              <a:spLocks noChangeShapeType="1"/>
            </p:cNvSpPr>
            <p:nvPr/>
          </p:nvSpPr>
          <p:spPr bwMode="auto">
            <a:xfrm flipV="1">
              <a:off x="3816"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80" name="Line 281"/>
            <p:cNvSpPr>
              <a:spLocks noChangeShapeType="1"/>
            </p:cNvSpPr>
            <p:nvPr/>
          </p:nvSpPr>
          <p:spPr bwMode="auto">
            <a:xfrm>
              <a:off x="3816"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81" name="Rectangle 282"/>
            <p:cNvSpPr>
              <a:spLocks noChangeArrowheads="1"/>
            </p:cNvSpPr>
            <p:nvPr/>
          </p:nvSpPr>
          <p:spPr bwMode="auto">
            <a:xfrm>
              <a:off x="3768"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82" name="Rectangle 283"/>
            <p:cNvSpPr>
              <a:spLocks noChangeArrowheads="1"/>
            </p:cNvSpPr>
            <p:nvPr/>
          </p:nvSpPr>
          <p:spPr bwMode="auto">
            <a:xfrm>
              <a:off x="3840" y="3163"/>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83" name="Line 284"/>
            <p:cNvSpPr>
              <a:spLocks noChangeShapeType="1"/>
            </p:cNvSpPr>
            <p:nvPr/>
          </p:nvSpPr>
          <p:spPr bwMode="auto">
            <a:xfrm flipV="1">
              <a:off x="394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84" name="Line 285"/>
            <p:cNvSpPr>
              <a:spLocks noChangeShapeType="1"/>
            </p:cNvSpPr>
            <p:nvPr/>
          </p:nvSpPr>
          <p:spPr bwMode="auto">
            <a:xfrm>
              <a:off x="394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85" name="Line 286"/>
            <p:cNvSpPr>
              <a:spLocks noChangeShapeType="1"/>
            </p:cNvSpPr>
            <p:nvPr/>
          </p:nvSpPr>
          <p:spPr bwMode="auto">
            <a:xfrm flipV="1">
              <a:off x="402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86" name="Line 287"/>
            <p:cNvSpPr>
              <a:spLocks noChangeShapeType="1"/>
            </p:cNvSpPr>
            <p:nvPr/>
          </p:nvSpPr>
          <p:spPr bwMode="auto">
            <a:xfrm>
              <a:off x="402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87" name="Line 288"/>
            <p:cNvSpPr>
              <a:spLocks noChangeShapeType="1"/>
            </p:cNvSpPr>
            <p:nvPr/>
          </p:nvSpPr>
          <p:spPr bwMode="auto">
            <a:xfrm flipV="1">
              <a:off x="407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88" name="Line 289"/>
            <p:cNvSpPr>
              <a:spLocks noChangeShapeType="1"/>
            </p:cNvSpPr>
            <p:nvPr/>
          </p:nvSpPr>
          <p:spPr bwMode="auto">
            <a:xfrm>
              <a:off x="407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89" name="Line 290"/>
            <p:cNvSpPr>
              <a:spLocks noChangeShapeType="1"/>
            </p:cNvSpPr>
            <p:nvPr/>
          </p:nvSpPr>
          <p:spPr bwMode="auto">
            <a:xfrm flipV="1">
              <a:off x="411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0" name="Line 291"/>
            <p:cNvSpPr>
              <a:spLocks noChangeShapeType="1"/>
            </p:cNvSpPr>
            <p:nvPr/>
          </p:nvSpPr>
          <p:spPr bwMode="auto">
            <a:xfrm>
              <a:off x="411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1" name="Line 292"/>
            <p:cNvSpPr>
              <a:spLocks noChangeShapeType="1"/>
            </p:cNvSpPr>
            <p:nvPr/>
          </p:nvSpPr>
          <p:spPr bwMode="auto">
            <a:xfrm flipV="1">
              <a:off x="414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2" name="Line 293"/>
            <p:cNvSpPr>
              <a:spLocks noChangeShapeType="1"/>
            </p:cNvSpPr>
            <p:nvPr/>
          </p:nvSpPr>
          <p:spPr bwMode="auto">
            <a:xfrm>
              <a:off x="414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3" name="Line 294"/>
            <p:cNvSpPr>
              <a:spLocks noChangeShapeType="1"/>
            </p:cNvSpPr>
            <p:nvPr/>
          </p:nvSpPr>
          <p:spPr bwMode="auto">
            <a:xfrm flipV="1">
              <a:off x="417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4" name="Line 295"/>
            <p:cNvSpPr>
              <a:spLocks noChangeShapeType="1"/>
            </p:cNvSpPr>
            <p:nvPr/>
          </p:nvSpPr>
          <p:spPr bwMode="auto">
            <a:xfrm>
              <a:off x="417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5" name="Line 296"/>
            <p:cNvSpPr>
              <a:spLocks noChangeShapeType="1"/>
            </p:cNvSpPr>
            <p:nvPr/>
          </p:nvSpPr>
          <p:spPr bwMode="auto">
            <a:xfrm flipV="1">
              <a:off x="420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6" name="Line 297"/>
            <p:cNvSpPr>
              <a:spLocks noChangeShapeType="1"/>
            </p:cNvSpPr>
            <p:nvPr/>
          </p:nvSpPr>
          <p:spPr bwMode="auto">
            <a:xfrm>
              <a:off x="420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7" name="Line 298"/>
            <p:cNvSpPr>
              <a:spLocks noChangeShapeType="1"/>
            </p:cNvSpPr>
            <p:nvPr/>
          </p:nvSpPr>
          <p:spPr bwMode="auto">
            <a:xfrm flipV="1">
              <a:off x="421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8" name="Line 299"/>
            <p:cNvSpPr>
              <a:spLocks noChangeShapeType="1"/>
            </p:cNvSpPr>
            <p:nvPr/>
          </p:nvSpPr>
          <p:spPr bwMode="auto">
            <a:xfrm>
              <a:off x="421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9" name="Line 300"/>
            <p:cNvSpPr>
              <a:spLocks noChangeShapeType="1"/>
            </p:cNvSpPr>
            <p:nvPr/>
          </p:nvSpPr>
          <p:spPr bwMode="auto">
            <a:xfrm flipV="1">
              <a:off x="424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0" name="Line 301"/>
            <p:cNvSpPr>
              <a:spLocks noChangeShapeType="1"/>
            </p:cNvSpPr>
            <p:nvPr/>
          </p:nvSpPr>
          <p:spPr bwMode="auto">
            <a:xfrm>
              <a:off x="424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1" name="Line 302"/>
            <p:cNvSpPr>
              <a:spLocks noChangeShapeType="1"/>
            </p:cNvSpPr>
            <p:nvPr/>
          </p:nvSpPr>
          <p:spPr bwMode="auto">
            <a:xfrm flipV="1">
              <a:off x="4242"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2" name="Line 303"/>
            <p:cNvSpPr>
              <a:spLocks noChangeShapeType="1"/>
            </p:cNvSpPr>
            <p:nvPr/>
          </p:nvSpPr>
          <p:spPr bwMode="auto">
            <a:xfrm>
              <a:off x="4242"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3" name="Rectangle 304"/>
            <p:cNvSpPr>
              <a:spLocks noChangeArrowheads="1"/>
            </p:cNvSpPr>
            <p:nvPr/>
          </p:nvSpPr>
          <p:spPr bwMode="auto">
            <a:xfrm>
              <a:off x="4194"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04" name="Rectangle 305"/>
            <p:cNvSpPr>
              <a:spLocks noChangeArrowheads="1"/>
            </p:cNvSpPr>
            <p:nvPr/>
          </p:nvSpPr>
          <p:spPr bwMode="auto">
            <a:xfrm>
              <a:off x="4266" y="3163"/>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05" name="Line 306"/>
            <p:cNvSpPr>
              <a:spLocks noChangeShapeType="1"/>
            </p:cNvSpPr>
            <p:nvPr/>
          </p:nvSpPr>
          <p:spPr bwMode="auto">
            <a:xfrm>
              <a:off x="1710" y="3133"/>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6" name="Line 307"/>
            <p:cNvSpPr>
              <a:spLocks noChangeShapeType="1"/>
            </p:cNvSpPr>
            <p:nvPr/>
          </p:nvSpPr>
          <p:spPr bwMode="auto">
            <a:xfrm flipH="1">
              <a:off x="4212" y="3133"/>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7" name="Rectangle 308"/>
            <p:cNvSpPr>
              <a:spLocks noChangeArrowheads="1"/>
            </p:cNvSpPr>
            <p:nvPr/>
          </p:nvSpPr>
          <p:spPr bwMode="auto">
            <a:xfrm>
              <a:off x="1590" y="3091"/>
              <a:ext cx="13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-90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08" name="Line 309"/>
            <p:cNvSpPr>
              <a:spLocks noChangeShapeType="1"/>
            </p:cNvSpPr>
            <p:nvPr/>
          </p:nvSpPr>
          <p:spPr bwMode="auto">
            <a:xfrm>
              <a:off x="1710" y="2917"/>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9" name="Line 310"/>
            <p:cNvSpPr>
              <a:spLocks noChangeShapeType="1"/>
            </p:cNvSpPr>
            <p:nvPr/>
          </p:nvSpPr>
          <p:spPr bwMode="auto">
            <a:xfrm flipH="1">
              <a:off x="4212" y="291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0" name="Rectangle 311"/>
            <p:cNvSpPr>
              <a:spLocks noChangeArrowheads="1"/>
            </p:cNvSpPr>
            <p:nvPr/>
          </p:nvSpPr>
          <p:spPr bwMode="auto">
            <a:xfrm>
              <a:off x="1590" y="2875"/>
              <a:ext cx="13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-45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11" name="Line 312"/>
            <p:cNvSpPr>
              <a:spLocks noChangeShapeType="1"/>
            </p:cNvSpPr>
            <p:nvPr/>
          </p:nvSpPr>
          <p:spPr bwMode="auto">
            <a:xfrm>
              <a:off x="1710" y="2707"/>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2" name="Line 313"/>
            <p:cNvSpPr>
              <a:spLocks noChangeShapeType="1"/>
            </p:cNvSpPr>
            <p:nvPr/>
          </p:nvSpPr>
          <p:spPr bwMode="auto">
            <a:xfrm flipH="1">
              <a:off x="4212" y="270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3" name="Rectangle 314"/>
            <p:cNvSpPr>
              <a:spLocks noChangeArrowheads="1"/>
            </p:cNvSpPr>
            <p:nvPr/>
          </p:nvSpPr>
          <p:spPr bwMode="auto">
            <a:xfrm>
              <a:off x="1650" y="2665"/>
              <a:ext cx="7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14" name="Line 315"/>
            <p:cNvSpPr>
              <a:spLocks noChangeShapeType="1"/>
            </p:cNvSpPr>
            <p:nvPr/>
          </p:nvSpPr>
          <p:spPr bwMode="auto">
            <a:xfrm>
              <a:off x="1710" y="2491"/>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5" name="Line 316"/>
            <p:cNvSpPr>
              <a:spLocks noChangeShapeType="1"/>
            </p:cNvSpPr>
            <p:nvPr/>
          </p:nvSpPr>
          <p:spPr bwMode="auto">
            <a:xfrm flipH="1">
              <a:off x="4212" y="2491"/>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6" name="Rectangle 317"/>
            <p:cNvSpPr>
              <a:spLocks noChangeArrowheads="1"/>
            </p:cNvSpPr>
            <p:nvPr/>
          </p:nvSpPr>
          <p:spPr bwMode="auto">
            <a:xfrm>
              <a:off x="1614" y="2449"/>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45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17" name="Line 318"/>
            <p:cNvSpPr>
              <a:spLocks noChangeShapeType="1"/>
            </p:cNvSpPr>
            <p:nvPr/>
          </p:nvSpPr>
          <p:spPr bwMode="auto">
            <a:xfrm>
              <a:off x="1710" y="2275"/>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8" name="Line 319"/>
            <p:cNvSpPr>
              <a:spLocks noChangeShapeType="1"/>
            </p:cNvSpPr>
            <p:nvPr/>
          </p:nvSpPr>
          <p:spPr bwMode="auto">
            <a:xfrm flipH="1">
              <a:off x="4212" y="2275"/>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9" name="Rectangle 320"/>
            <p:cNvSpPr>
              <a:spLocks noChangeArrowheads="1"/>
            </p:cNvSpPr>
            <p:nvPr/>
          </p:nvSpPr>
          <p:spPr bwMode="auto">
            <a:xfrm>
              <a:off x="1614" y="223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90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20" name="Line 321"/>
            <p:cNvSpPr>
              <a:spLocks noChangeShapeType="1"/>
            </p:cNvSpPr>
            <p:nvPr/>
          </p:nvSpPr>
          <p:spPr bwMode="auto">
            <a:xfrm>
              <a:off x="1710" y="2269"/>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1" name="Line 322"/>
            <p:cNvSpPr>
              <a:spLocks noChangeShapeType="1"/>
            </p:cNvSpPr>
            <p:nvPr/>
          </p:nvSpPr>
          <p:spPr bwMode="auto">
            <a:xfrm>
              <a:off x="1710" y="3145"/>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2" name="Line 323"/>
            <p:cNvSpPr>
              <a:spLocks noChangeShapeType="1"/>
            </p:cNvSpPr>
            <p:nvPr/>
          </p:nvSpPr>
          <p:spPr bwMode="auto">
            <a:xfrm flipV="1">
              <a:off x="4242"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3" name="Line 324"/>
            <p:cNvSpPr>
              <a:spLocks noChangeShapeType="1"/>
            </p:cNvSpPr>
            <p:nvPr/>
          </p:nvSpPr>
          <p:spPr bwMode="auto">
            <a:xfrm flipV="1">
              <a:off x="1710"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4" name="Freeform 325"/>
            <p:cNvSpPr>
              <a:spLocks/>
            </p:cNvSpPr>
            <p:nvPr/>
          </p:nvSpPr>
          <p:spPr bwMode="auto">
            <a:xfrm>
              <a:off x="1710" y="2449"/>
              <a:ext cx="2538" cy="678"/>
            </a:xfrm>
            <a:custGeom>
              <a:avLst/>
              <a:gdLst>
                <a:gd name="T0" fmla="*/ 0 w 2538"/>
                <a:gd name="T1" fmla="*/ 252 h 678"/>
                <a:gd name="T2" fmla="*/ 126 w 2538"/>
                <a:gd name="T3" fmla="*/ 252 h 678"/>
                <a:gd name="T4" fmla="*/ 180 w 2538"/>
                <a:gd name="T5" fmla="*/ 246 h 678"/>
                <a:gd name="T6" fmla="*/ 228 w 2538"/>
                <a:gd name="T7" fmla="*/ 246 h 678"/>
                <a:gd name="T8" fmla="*/ 282 w 2538"/>
                <a:gd name="T9" fmla="*/ 246 h 678"/>
                <a:gd name="T10" fmla="*/ 336 w 2538"/>
                <a:gd name="T11" fmla="*/ 240 h 678"/>
                <a:gd name="T12" fmla="*/ 390 w 2538"/>
                <a:gd name="T13" fmla="*/ 234 h 678"/>
                <a:gd name="T14" fmla="*/ 444 w 2538"/>
                <a:gd name="T15" fmla="*/ 228 h 678"/>
                <a:gd name="T16" fmla="*/ 492 w 2538"/>
                <a:gd name="T17" fmla="*/ 216 h 678"/>
                <a:gd name="T18" fmla="*/ 546 w 2538"/>
                <a:gd name="T19" fmla="*/ 204 h 678"/>
                <a:gd name="T20" fmla="*/ 600 w 2538"/>
                <a:gd name="T21" fmla="*/ 192 h 678"/>
                <a:gd name="T22" fmla="*/ 654 w 2538"/>
                <a:gd name="T23" fmla="*/ 174 h 678"/>
                <a:gd name="T24" fmla="*/ 708 w 2538"/>
                <a:gd name="T25" fmla="*/ 144 h 678"/>
                <a:gd name="T26" fmla="*/ 762 w 2538"/>
                <a:gd name="T27" fmla="*/ 120 h 678"/>
                <a:gd name="T28" fmla="*/ 810 w 2538"/>
                <a:gd name="T29" fmla="*/ 90 h 678"/>
                <a:gd name="T30" fmla="*/ 864 w 2538"/>
                <a:gd name="T31" fmla="*/ 54 h 678"/>
                <a:gd name="T32" fmla="*/ 918 w 2538"/>
                <a:gd name="T33" fmla="*/ 30 h 678"/>
                <a:gd name="T34" fmla="*/ 972 w 2538"/>
                <a:gd name="T35" fmla="*/ 12 h 678"/>
                <a:gd name="T36" fmla="*/ 1026 w 2538"/>
                <a:gd name="T37" fmla="*/ 0 h 678"/>
                <a:gd name="T38" fmla="*/ 1038 w 2538"/>
                <a:gd name="T39" fmla="*/ 0 h 678"/>
                <a:gd name="T40" fmla="*/ 1080 w 2538"/>
                <a:gd name="T41" fmla="*/ 6 h 678"/>
                <a:gd name="T42" fmla="*/ 1128 w 2538"/>
                <a:gd name="T43" fmla="*/ 18 h 678"/>
                <a:gd name="T44" fmla="*/ 1182 w 2538"/>
                <a:gd name="T45" fmla="*/ 42 h 678"/>
                <a:gd name="T46" fmla="*/ 1236 w 2538"/>
                <a:gd name="T47" fmla="*/ 78 h 678"/>
                <a:gd name="T48" fmla="*/ 1290 w 2538"/>
                <a:gd name="T49" fmla="*/ 114 h 678"/>
                <a:gd name="T50" fmla="*/ 1344 w 2538"/>
                <a:gd name="T51" fmla="*/ 156 h 678"/>
                <a:gd name="T52" fmla="*/ 1398 w 2538"/>
                <a:gd name="T53" fmla="*/ 198 h 678"/>
                <a:gd name="T54" fmla="*/ 1446 w 2538"/>
                <a:gd name="T55" fmla="*/ 240 h 678"/>
                <a:gd name="T56" fmla="*/ 1500 w 2538"/>
                <a:gd name="T57" fmla="*/ 288 h 678"/>
                <a:gd name="T58" fmla="*/ 1554 w 2538"/>
                <a:gd name="T59" fmla="*/ 330 h 678"/>
                <a:gd name="T60" fmla="*/ 1608 w 2538"/>
                <a:gd name="T61" fmla="*/ 378 h 678"/>
                <a:gd name="T62" fmla="*/ 1662 w 2538"/>
                <a:gd name="T63" fmla="*/ 426 h 678"/>
                <a:gd name="T64" fmla="*/ 1716 w 2538"/>
                <a:gd name="T65" fmla="*/ 468 h 678"/>
                <a:gd name="T66" fmla="*/ 1764 w 2538"/>
                <a:gd name="T67" fmla="*/ 510 h 678"/>
                <a:gd name="T68" fmla="*/ 1818 w 2538"/>
                <a:gd name="T69" fmla="*/ 552 h 678"/>
                <a:gd name="T70" fmla="*/ 1872 w 2538"/>
                <a:gd name="T71" fmla="*/ 582 h 678"/>
                <a:gd name="T72" fmla="*/ 1926 w 2538"/>
                <a:gd name="T73" fmla="*/ 606 h 678"/>
                <a:gd name="T74" fmla="*/ 1980 w 2538"/>
                <a:gd name="T75" fmla="*/ 624 h 678"/>
                <a:gd name="T76" fmla="*/ 2034 w 2538"/>
                <a:gd name="T77" fmla="*/ 642 h 678"/>
                <a:gd name="T78" fmla="*/ 2082 w 2538"/>
                <a:gd name="T79" fmla="*/ 648 h 678"/>
                <a:gd name="T80" fmla="*/ 2136 w 2538"/>
                <a:gd name="T81" fmla="*/ 660 h 678"/>
                <a:gd name="T82" fmla="*/ 2190 w 2538"/>
                <a:gd name="T83" fmla="*/ 666 h 678"/>
                <a:gd name="T84" fmla="*/ 2244 w 2538"/>
                <a:gd name="T85" fmla="*/ 672 h 678"/>
                <a:gd name="T86" fmla="*/ 2298 w 2538"/>
                <a:gd name="T87" fmla="*/ 672 h 678"/>
                <a:gd name="T88" fmla="*/ 2346 w 2538"/>
                <a:gd name="T89" fmla="*/ 678 h 678"/>
                <a:gd name="T90" fmla="*/ 2400 w 2538"/>
                <a:gd name="T91" fmla="*/ 678 h 678"/>
                <a:gd name="T92" fmla="*/ 2538 w 2538"/>
                <a:gd name="T93" fmla="*/ 67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38" h="678">
                  <a:moveTo>
                    <a:pt x="0" y="252"/>
                  </a:moveTo>
                  <a:lnTo>
                    <a:pt x="126" y="252"/>
                  </a:lnTo>
                  <a:lnTo>
                    <a:pt x="180" y="246"/>
                  </a:lnTo>
                  <a:lnTo>
                    <a:pt x="228" y="246"/>
                  </a:lnTo>
                  <a:lnTo>
                    <a:pt x="282" y="246"/>
                  </a:lnTo>
                  <a:lnTo>
                    <a:pt x="336" y="240"/>
                  </a:lnTo>
                  <a:lnTo>
                    <a:pt x="390" y="234"/>
                  </a:lnTo>
                  <a:lnTo>
                    <a:pt x="444" y="228"/>
                  </a:lnTo>
                  <a:lnTo>
                    <a:pt x="492" y="216"/>
                  </a:lnTo>
                  <a:lnTo>
                    <a:pt x="546" y="204"/>
                  </a:lnTo>
                  <a:lnTo>
                    <a:pt x="600" y="192"/>
                  </a:lnTo>
                  <a:lnTo>
                    <a:pt x="654" y="174"/>
                  </a:lnTo>
                  <a:lnTo>
                    <a:pt x="708" y="144"/>
                  </a:lnTo>
                  <a:lnTo>
                    <a:pt x="762" y="120"/>
                  </a:lnTo>
                  <a:lnTo>
                    <a:pt x="810" y="90"/>
                  </a:lnTo>
                  <a:lnTo>
                    <a:pt x="864" y="54"/>
                  </a:lnTo>
                  <a:lnTo>
                    <a:pt x="918" y="30"/>
                  </a:lnTo>
                  <a:lnTo>
                    <a:pt x="972" y="12"/>
                  </a:lnTo>
                  <a:lnTo>
                    <a:pt x="1026" y="0"/>
                  </a:lnTo>
                  <a:lnTo>
                    <a:pt x="1038" y="0"/>
                  </a:lnTo>
                  <a:lnTo>
                    <a:pt x="1080" y="6"/>
                  </a:lnTo>
                  <a:lnTo>
                    <a:pt x="1128" y="18"/>
                  </a:lnTo>
                  <a:lnTo>
                    <a:pt x="1182" y="42"/>
                  </a:lnTo>
                  <a:lnTo>
                    <a:pt x="1236" y="78"/>
                  </a:lnTo>
                  <a:lnTo>
                    <a:pt x="1290" y="114"/>
                  </a:lnTo>
                  <a:lnTo>
                    <a:pt x="1344" y="156"/>
                  </a:lnTo>
                  <a:lnTo>
                    <a:pt x="1398" y="198"/>
                  </a:lnTo>
                  <a:lnTo>
                    <a:pt x="1446" y="240"/>
                  </a:lnTo>
                  <a:lnTo>
                    <a:pt x="1500" y="288"/>
                  </a:lnTo>
                  <a:lnTo>
                    <a:pt x="1554" y="330"/>
                  </a:lnTo>
                  <a:lnTo>
                    <a:pt x="1608" y="378"/>
                  </a:lnTo>
                  <a:lnTo>
                    <a:pt x="1662" y="426"/>
                  </a:lnTo>
                  <a:lnTo>
                    <a:pt x="1716" y="468"/>
                  </a:lnTo>
                  <a:lnTo>
                    <a:pt x="1764" y="510"/>
                  </a:lnTo>
                  <a:lnTo>
                    <a:pt x="1818" y="552"/>
                  </a:lnTo>
                  <a:lnTo>
                    <a:pt x="1872" y="582"/>
                  </a:lnTo>
                  <a:lnTo>
                    <a:pt x="1926" y="606"/>
                  </a:lnTo>
                  <a:lnTo>
                    <a:pt x="1980" y="624"/>
                  </a:lnTo>
                  <a:lnTo>
                    <a:pt x="2034" y="642"/>
                  </a:lnTo>
                  <a:lnTo>
                    <a:pt x="2082" y="648"/>
                  </a:lnTo>
                  <a:lnTo>
                    <a:pt x="2136" y="660"/>
                  </a:lnTo>
                  <a:lnTo>
                    <a:pt x="2190" y="666"/>
                  </a:lnTo>
                  <a:lnTo>
                    <a:pt x="2244" y="672"/>
                  </a:lnTo>
                  <a:lnTo>
                    <a:pt x="2298" y="672"/>
                  </a:lnTo>
                  <a:lnTo>
                    <a:pt x="2346" y="678"/>
                  </a:lnTo>
                  <a:lnTo>
                    <a:pt x="2400" y="678"/>
                  </a:lnTo>
                  <a:lnTo>
                    <a:pt x="2538" y="67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5" name="Rectangle 326"/>
            <p:cNvSpPr>
              <a:spLocks noChangeArrowheads="1"/>
            </p:cNvSpPr>
            <p:nvPr/>
          </p:nvSpPr>
          <p:spPr bwMode="auto">
            <a:xfrm rot="16200000">
              <a:off x="1302" y="2634"/>
              <a:ext cx="42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Phase (deg)</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26" name="Rectangle 327"/>
            <p:cNvSpPr>
              <a:spLocks noChangeArrowheads="1"/>
            </p:cNvSpPr>
            <p:nvPr/>
          </p:nvSpPr>
          <p:spPr bwMode="auto">
            <a:xfrm>
              <a:off x="2766" y="1093"/>
              <a:ext cx="49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Bode Diagram</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27" name="Rectangle 328"/>
            <p:cNvSpPr>
              <a:spLocks noChangeArrowheads="1"/>
            </p:cNvSpPr>
            <p:nvPr/>
          </p:nvSpPr>
          <p:spPr bwMode="auto">
            <a:xfrm>
              <a:off x="2694" y="3301"/>
              <a:ext cx="61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Frequency  (rad/s)</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grpSp>
      <p:sp>
        <p:nvSpPr>
          <p:cNvPr id="22828" name="Rectangle 22827"/>
          <p:cNvSpPr/>
          <p:nvPr/>
        </p:nvSpPr>
        <p:spPr>
          <a:xfrm>
            <a:off x="5236402" y="1820444"/>
            <a:ext cx="3240360" cy="3312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29" name="TextBox 22828"/>
          <p:cNvSpPr txBox="1"/>
          <p:nvPr/>
        </p:nvSpPr>
        <p:spPr>
          <a:xfrm>
            <a:off x="1108861" y="5882788"/>
            <a:ext cx="2743059" cy="369332"/>
          </a:xfrm>
          <a:prstGeom prst="rect">
            <a:avLst/>
          </a:prstGeom>
          <a:noFill/>
        </p:spPr>
        <p:txBody>
          <a:bodyPr wrap="none" rtlCol="0">
            <a:spAutoFit/>
          </a:bodyPr>
          <a:lstStyle/>
          <a:p>
            <a:r>
              <a:rPr lang="en-US" dirty="0"/>
              <a:t>GM=2 is same as GM = 6dB</a:t>
            </a:r>
          </a:p>
        </p:txBody>
      </p:sp>
      <p:sp>
        <p:nvSpPr>
          <p:cNvPr id="334" name="TextBox 333"/>
          <p:cNvSpPr txBox="1"/>
          <p:nvPr/>
        </p:nvSpPr>
        <p:spPr>
          <a:xfrm>
            <a:off x="1065372" y="5517232"/>
            <a:ext cx="3054940" cy="369332"/>
          </a:xfrm>
          <a:prstGeom prst="rect">
            <a:avLst/>
          </a:prstGeom>
          <a:noFill/>
        </p:spPr>
        <p:txBody>
          <a:bodyPr wrap="square" rtlCol="0">
            <a:spAutoFit/>
          </a:bodyPr>
          <a:lstStyle/>
          <a:p>
            <a:r>
              <a:rPr lang="en-US" dirty="0"/>
              <a:t>Other way: |G| = 10</a:t>
            </a:r>
            <a:r>
              <a:rPr lang="en-US" baseline="30000" dirty="0"/>
              <a:t>|G|(dB)/20</a:t>
            </a:r>
            <a:endParaRPr lang="en-US" baseline="30000" dirty="0">
              <a:latin typeface="cmmi10"/>
            </a:endParaRPr>
          </a:p>
        </p:txBody>
      </p:sp>
      <p:sp>
        <p:nvSpPr>
          <p:cNvPr id="321" name="Rectangle 320"/>
          <p:cNvSpPr/>
          <p:nvPr/>
        </p:nvSpPr>
        <p:spPr>
          <a:xfrm>
            <a:off x="5308546" y="5301788"/>
            <a:ext cx="3898824" cy="215444"/>
          </a:xfrm>
          <a:prstGeom prst="rect">
            <a:avLst/>
          </a:prstGeom>
        </p:spPr>
        <p:txBody>
          <a:bodyPr wrap="none">
            <a:spAutoFit/>
          </a:bodyPr>
          <a:lstStyle/>
          <a:p>
            <a:r>
              <a:rPr lang="en-US" sz="800" dirty="0">
                <a:solidFill>
                  <a:srgbClr val="FF0000"/>
                </a:solidFill>
              </a:rPr>
              <a:t>*</a:t>
            </a:r>
            <a:r>
              <a:rPr lang="en-US" sz="800" dirty="0"/>
              <a:t>To change magnitude from dB to abs: Right click + properties + units (absolute, log scale)</a:t>
            </a:r>
          </a:p>
        </p:txBody>
      </p:sp>
      <p:sp>
        <p:nvSpPr>
          <p:cNvPr id="322" name="TextBox 321"/>
          <p:cNvSpPr txBox="1"/>
          <p:nvPr/>
        </p:nvSpPr>
        <p:spPr>
          <a:xfrm>
            <a:off x="5428046" y="2925148"/>
            <a:ext cx="300082" cy="369332"/>
          </a:xfrm>
          <a:prstGeom prst="rect">
            <a:avLst/>
          </a:prstGeom>
          <a:noFill/>
        </p:spPr>
        <p:txBody>
          <a:bodyPr wrap="none" rtlCol="0">
            <a:spAutoFit/>
          </a:bodyPr>
          <a:lstStyle/>
          <a:p>
            <a:r>
              <a:rPr lang="en-US" dirty="0">
                <a:solidFill>
                  <a:srgbClr val="FF0000"/>
                </a:solidFill>
              </a:rPr>
              <a:t>*</a:t>
            </a:r>
          </a:p>
        </p:txBody>
      </p:sp>
    </p:spTree>
    <p:extLst>
      <p:ext uri="{BB962C8B-B14F-4D97-AF65-F5344CB8AC3E}">
        <p14:creationId xmlns:p14="http://schemas.microsoft.com/office/powerpoint/2010/main" val="40085708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0DC68-1112-2819-FC88-91132FBA74AA}"/>
              </a:ext>
            </a:extLst>
          </p:cNvPr>
          <p:cNvSpPr>
            <a:spLocks noGrp="1"/>
          </p:cNvSpPr>
          <p:nvPr>
            <p:ph type="title"/>
          </p:nvPr>
        </p:nvSpPr>
        <p:spPr/>
        <p:txBody>
          <a:bodyPr>
            <a:normAutofit/>
          </a:bodyPr>
          <a:lstStyle/>
          <a:p>
            <a:r>
              <a:rPr lang="nb-NO" dirty="0" err="1"/>
              <a:t>Bode</a:t>
            </a:r>
            <a:r>
              <a:rPr lang="nb-NO" dirty="0"/>
              <a:t> </a:t>
            </a:r>
            <a:r>
              <a:rPr lang="nb-NO" dirty="0" err="1"/>
              <a:t>stability</a:t>
            </a:r>
            <a:r>
              <a:rPr lang="nb-NO" dirty="0"/>
              <a:t> </a:t>
            </a:r>
            <a:r>
              <a:rPr lang="nb-NO" dirty="0" err="1"/>
              <a:t>condition</a:t>
            </a:r>
            <a:br>
              <a:rPr lang="nb-NO" dirty="0"/>
            </a:br>
            <a:r>
              <a:rPr lang="nb-NO" sz="2200" dirty="0"/>
              <a:t>(</a:t>
            </a:r>
            <a:r>
              <a:rPr lang="nb-NO" sz="2200" dirty="0" err="1"/>
              <a:t>Closed</a:t>
            </a:r>
            <a:r>
              <a:rPr lang="nb-NO" sz="2200" dirty="0"/>
              <a:t>-loop </a:t>
            </a:r>
            <a:r>
              <a:rPr lang="nb-NO" sz="2200" dirty="0" err="1"/>
              <a:t>stability</a:t>
            </a:r>
            <a:r>
              <a:rPr lang="nb-NO" sz="2200" dirty="0"/>
              <a:t> </a:t>
            </a:r>
            <a:r>
              <a:rPr lang="nb-NO" sz="2200" dirty="0" err="1"/>
              <a:t>condition</a:t>
            </a:r>
            <a:r>
              <a:rPr lang="nb-NO" sz="2200" dirty="0"/>
              <a:t> from </a:t>
            </a:r>
            <a:r>
              <a:rPr lang="nb-NO" sz="2200" dirty="0" err="1"/>
              <a:t>analyzing</a:t>
            </a:r>
            <a:r>
              <a:rPr lang="nb-NO" sz="2200" dirty="0"/>
              <a:t> loop L(s) = G C </a:t>
            </a:r>
            <a:r>
              <a:rPr lang="nb-NO" sz="2200" dirty="0" err="1"/>
              <a:t>G</a:t>
            </a:r>
            <a:r>
              <a:rPr lang="nb-NO" sz="2200" baseline="-25000" dirty="0" err="1"/>
              <a:t>m</a:t>
            </a:r>
            <a:r>
              <a:rPr lang="nb-NO" sz="2200" dirty="0"/>
              <a:t>)</a:t>
            </a:r>
            <a:endParaRPr lang="nb-NO" baseline="-25000"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1A68084-5E9C-A69E-7240-0014EFAFEE84}"/>
                  </a:ext>
                </a:extLst>
              </p:cNvPr>
              <p:cNvSpPr>
                <a:spLocks noGrp="1"/>
              </p:cNvSpPr>
              <p:nvPr>
                <p:ph idx="1"/>
              </p:nvPr>
            </p:nvSpPr>
            <p:spPr>
              <a:xfrm>
                <a:off x="457200" y="3068960"/>
                <a:ext cx="8229600" cy="3057203"/>
              </a:xfrm>
            </p:spPr>
            <p:txBody>
              <a:bodyPr>
                <a:normAutofit fontScale="70000" lnSpcReduction="20000"/>
              </a:bodyPr>
              <a:lstStyle/>
              <a:p>
                <a:pPr marL="0" indent="0">
                  <a:buNone/>
                </a:pPr>
                <a:r>
                  <a:rPr lang="nb-NO" dirty="0">
                    <a:solidFill>
                      <a:srgbClr val="FF0000"/>
                    </a:solidFill>
                  </a:rPr>
                  <a:t>Proof </a:t>
                </a:r>
              </a:p>
              <a:p>
                <a:pPr marL="0" indent="0">
                  <a:buNone/>
                </a:pPr>
                <a:r>
                  <a:rPr lang="nb-NO" dirty="0" err="1"/>
                  <a:t>Starting</a:t>
                </a:r>
                <a:r>
                  <a:rPr lang="nb-NO" dirty="0"/>
                  <a:t> </a:t>
                </a:r>
                <a:r>
                  <a:rPr lang="nb-NO" dirty="0" err="1"/>
                  <a:t>point</a:t>
                </a:r>
                <a:r>
                  <a:rPr lang="nb-NO" dirty="0"/>
                  <a:t>: </a:t>
                </a:r>
                <a:r>
                  <a:rPr lang="nb-NO" dirty="0" err="1"/>
                  <a:t>Stability</a:t>
                </a:r>
                <a:r>
                  <a:rPr lang="nb-NO" dirty="0"/>
                  <a:t> is a system </a:t>
                </a:r>
                <a:r>
                  <a:rPr lang="nb-NO" dirty="0" err="1"/>
                  <a:t>property</a:t>
                </a:r>
                <a:r>
                  <a:rPr lang="nb-NO" dirty="0"/>
                  <a:t> for linear systems, so </a:t>
                </a:r>
                <a:r>
                  <a:rPr lang="nb-NO" dirty="0" err="1"/>
                  <a:t>if</a:t>
                </a:r>
                <a:r>
                  <a:rPr lang="nb-NO" dirty="0"/>
                  <a:t> </a:t>
                </a:r>
                <a:r>
                  <a:rPr lang="nb-NO" dirty="0" err="1"/>
                  <a:t>the</a:t>
                </a:r>
                <a:r>
                  <a:rPr lang="nb-NO" dirty="0"/>
                  <a:t> system is stable for </a:t>
                </a:r>
                <a:r>
                  <a:rPr lang="nb-NO" dirty="0" err="1"/>
                  <a:t>one</a:t>
                </a:r>
                <a:r>
                  <a:rPr lang="nb-NO" dirty="0"/>
                  <a:t> signal </a:t>
                </a:r>
                <a:r>
                  <a:rPr lang="nb-NO" dirty="0" err="1"/>
                  <a:t>it’s</a:t>
                </a:r>
                <a:r>
                  <a:rPr lang="nb-NO" dirty="0"/>
                  <a:t> stable for all signals.</a:t>
                </a:r>
              </a:p>
              <a:p>
                <a:pPr marL="857250" lvl="1" indent="-457200"/>
                <a:r>
                  <a:rPr lang="nb-NO" dirty="0" err="1"/>
                  <a:t>Consider</a:t>
                </a:r>
                <a:r>
                  <a:rPr lang="nb-NO" dirty="0"/>
                  <a:t> a </a:t>
                </a:r>
                <a:r>
                  <a:rPr lang="nb-NO" dirty="0" err="1"/>
                  <a:t>particular</a:t>
                </a:r>
                <a:r>
                  <a:rPr lang="nb-NO" dirty="0"/>
                  <a:t> signal: </a:t>
                </a:r>
                <a:r>
                  <a:rPr lang="nb-NO" dirty="0" err="1"/>
                  <a:t>Sinusoid</a:t>
                </a:r>
                <a:r>
                  <a:rPr lang="nb-NO" dirty="0"/>
                  <a:t>  </a:t>
                </a:r>
                <a:r>
                  <a:rPr lang="nb-NO" dirty="0" err="1"/>
                  <a:t>with</a:t>
                </a:r>
                <a:r>
                  <a:rPr lang="nb-NO" dirty="0"/>
                  <a:t> </a:t>
                </a:r>
                <a:r>
                  <a:rPr lang="nb-NO" dirty="0" err="1"/>
                  <a:t>frequency</a:t>
                </a:r>
                <a:r>
                  <a:rPr lang="nb-NO" dirty="0"/>
                  <a:t> </a:t>
                </a:r>
                <a:r>
                  <a:rPr lang="el-GR" dirty="0"/>
                  <a:t>ω</a:t>
                </a:r>
                <a:r>
                  <a:rPr lang="nb-NO" baseline="-25000" dirty="0"/>
                  <a:t>180 </a:t>
                </a:r>
                <a:r>
                  <a:rPr lang="nb-NO" sz="2100" dirty="0"/>
                  <a:t>(</a:t>
                </a:r>
                <a:r>
                  <a:rPr lang="nb-NO" sz="2100" dirty="0" err="1"/>
                  <a:t>frequency</a:t>
                </a:r>
                <a:r>
                  <a:rPr lang="nb-NO" sz="2100" dirty="0"/>
                  <a:t> </a:t>
                </a:r>
                <a:r>
                  <a:rPr lang="nb-NO" sz="2100" dirty="0" err="1"/>
                  <a:t>where</a:t>
                </a:r>
                <a:r>
                  <a:rPr lang="nb-NO" sz="2100" dirty="0"/>
                  <a:t> </a:t>
                </a:r>
                <a:r>
                  <a:rPr lang="nb-NO" sz="2100" dirty="0" err="1"/>
                  <a:t>frequency</a:t>
                </a:r>
                <a:r>
                  <a:rPr lang="nb-NO" sz="2100" dirty="0"/>
                  <a:t> </a:t>
                </a:r>
                <a:r>
                  <a:rPr lang="nb-NO" sz="2100" dirty="0" err="1"/>
                  <a:t>shift</a:t>
                </a:r>
                <a:r>
                  <a:rPr lang="nb-NO" sz="2100" dirty="0"/>
                  <a:t> </a:t>
                </a:r>
                <a:r>
                  <a:rPr lang="nb-NO" sz="2100" dirty="0" err="1"/>
                  <a:t>around</a:t>
                </a:r>
                <a:r>
                  <a:rPr lang="nb-NO" sz="2100" dirty="0"/>
                  <a:t> loop L(s) is -180</a:t>
                </a:r>
                <a:r>
                  <a:rPr lang="nb-NO" sz="2100" baseline="30000" dirty="0"/>
                  <a:t>o</a:t>
                </a:r>
                <a:r>
                  <a:rPr lang="nb-NO" sz="2100" dirty="0"/>
                  <a:t> = -</a:t>
                </a:r>
                <a:r>
                  <a:rPr lang="el-GR" sz="2100" dirty="0"/>
                  <a:t>π</a:t>
                </a:r>
                <a:r>
                  <a:rPr lang="nb-NO" sz="2100" dirty="0"/>
                  <a:t> rad).    </a:t>
                </a:r>
                <a14:m>
                  <m:oMath xmlns:m="http://schemas.openxmlformats.org/officeDocument/2006/math">
                    <m:r>
                      <a:rPr lang="nb-NO" sz="2100" b="0" i="1" smtClean="0">
                        <a:latin typeface="Cambria Math" panose="02040503050406030204" pitchFamily="18" charset="0"/>
                      </a:rPr>
                      <m:t>𝑒</m:t>
                    </m:r>
                    <m:d>
                      <m:dPr>
                        <m:ctrlPr>
                          <a:rPr lang="nb-NO" sz="2100" b="0" i="1" smtClean="0">
                            <a:latin typeface="Cambria Math" panose="02040503050406030204" pitchFamily="18" charset="0"/>
                          </a:rPr>
                        </m:ctrlPr>
                      </m:dPr>
                      <m:e>
                        <m:r>
                          <a:rPr lang="nb-NO" sz="2100" b="0" i="1" smtClean="0">
                            <a:latin typeface="Cambria Math" panose="02040503050406030204" pitchFamily="18" charset="0"/>
                          </a:rPr>
                          <m:t>𝑡</m:t>
                        </m:r>
                      </m:e>
                    </m:d>
                    <m:r>
                      <a:rPr lang="nb-NO" sz="2100" b="0" i="1" smtClean="0">
                        <a:latin typeface="Cambria Math" panose="02040503050406030204" pitchFamily="18" charset="0"/>
                      </a:rPr>
                      <m:t>=</m:t>
                    </m:r>
                    <m:r>
                      <m:rPr>
                        <m:sty m:val="p"/>
                      </m:rPr>
                      <a:rPr lang="nb-NO" sz="2100" b="0" i="0" smtClean="0">
                        <a:latin typeface="Cambria Math" panose="02040503050406030204" pitchFamily="18" charset="0"/>
                      </a:rPr>
                      <m:t>sin</m:t>
                    </m:r>
                    <m:r>
                      <a:rPr lang="nb-NO" sz="2100" b="0" i="1" smtClean="0">
                        <a:latin typeface="Cambria Math" panose="02040503050406030204" pitchFamily="18" charset="0"/>
                      </a:rPr>
                      <m:t>⁡(</m:t>
                    </m:r>
                    <m:r>
                      <a:rPr lang="nb-NO" sz="2100" b="0" i="1" smtClean="0">
                        <a:latin typeface="Cambria Math" panose="02040503050406030204" pitchFamily="18" charset="0"/>
                      </a:rPr>
                      <m:t>𝜔</m:t>
                    </m:r>
                    <m:r>
                      <a:rPr lang="nb-NO" sz="2100" b="0" i="1" baseline="-25000" smtClean="0">
                        <a:latin typeface="Cambria Math" panose="02040503050406030204" pitchFamily="18" charset="0"/>
                      </a:rPr>
                      <m:t>180</m:t>
                    </m:r>
                    <m:r>
                      <a:rPr lang="nb-NO" sz="2100" b="0" i="1" smtClean="0">
                        <a:latin typeface="Cambria Math" panose="02040503050406030204" pitchFamily="18" charset="0"/>
                      </a:rPr>
                      <m:t> </m:t>
                    </m:r>
                    <m:r>
                      <a:rPr lang="nb-NO" sz="2100" b="0" i="1" smtClean="0">
                        <a:latin typeface="Cambria Math" panose="02040503050406030204" pitchFamily="18" charset="0"/>
                      </a:rPr>
                      <m:t>𝑡</m:t>
                    </m:r>
                    <m:r>
                      <a:rPr lang="nb-NO" sz="2100" b="0" i="1" smtClean="0">
                        <a:latin typeface="Cambria Math" panose="02040503050406030204" pitchFamily="18" charset="0"/>
                      </a:rPr>
                      <m:t>)</m:t>
                    </m:r>
                  </m:oMath>
                </a14:m>
                <a:endParaRPr lang="nb-NO" sz="2100" dirty="0"/>
              </a:p>
              <a:p>
                <a:pPr marL="857250" lvl="1" indent="-457200"/>
                <a:r>
                  <a:rPr lang="nb-NO" dirty="0"/>
                  <a:t>With negative feedback, </a:t>
                </a:r>
                <a:r>
                  <a:rPr lang="nb-NO" dirty="0" err="1"/>
                  <a:t>the</a:t>
                </a:r>
                <a:r>
                  <a:rPr lang="nb-NO" dirty="0"/>
                  <a:t> total </a:t>
                </a:r>
                <a:r>
                  <a:rPr lang="nb-NO" dirty="0" err="1"/>
                  <a:t>phase</a:t>
                </a:r>
                <a:r>
                  <a:rPr lang="nb-NO" dirty="0"/>
                  <a:t> </a:t>
                </a:r>
                <a:r>
                  <a:rPr lang="nb-NO" dirty="0" err="1"/>
                  <a:t>shift</a:t>
                </a:r>
                <a:r>
                  <a:rPr lang="nb-NO" dirty="0"/>
                  <a:t> </a:t>
                </a:r>
                <a:r>
                  <a:rPr lang="nb-NO" dirty="0" err="1"/>
                  <a:t>around</a:t>
                </a:r>
                <a:r>
                  <a:rPr lang="nb-NO" dirty="0"/>
                  <a:t> </a:t>
                </a:r>
                <a:r>
                  <a:rPr lang="nb-NO" dirty="0" err="1"/>
                  <a:t>the</a:t>
                </a:r>
                <a:r>
                  <a:rPr lang="nb-NO" dirty="0"/>
                  <a:t> loop is -360</a:t>
                </a:r>
                <a:r>
                  <a:rPr lang="nb-NO" baseline="30000" dirty="0"/>
                  <a:t>o</a:t>
                </a:r>
                <a:r>
                  <a:rPr lang="nb-NO" dirty="0"/>
                  <a:t>, so </a:t>
                </a:r>
                <a:r>
                  <a:rPr lang="nb-NO" dirty="0" err="1"/>
                  <a:t>this</a:t>
                </a:r>
                <a:r>
                  <a:rPr lang="nb-NO" dirty="0"/>
                  <a:t> </a:t>
                </a:r>
                <a:r>
                  <a:rPr lang="nb-NO" dirty="0" err="1"/>
                  <a:t>sinusoid</a:t>
                </a:r>
                <a:r>
                  <a:rPr lang="nb-NO" dirty="0"/>
                  <a:t> </a:t>
                </a:r>
                <a:r>
                  <a:rPr lang="nb-NO" dirty="0" err="1"/>
                  <a:t>comes</a:t>
                </a:r>
                <a:r>
                  <a:rPr lang="nb-NO" dirty="0"/>
                  <a:t> «back in </a:t>
                </a:r>
                <a:r>
                  <a:rPr lang="nb-NO" dirty="0" err="1"/>
                  <a:t>phase</a:t>
                </a:r>
                <a:r>
                  <a:rPr lang="nb-NO" dirty="0"/>
                  <a:t>»</a:t>
                </a:r>
              </a:p>
              <a:p>
                <a:pPr marL="857250" lvl="1" indent="-457200"/>
                <a:r>
                  <a:rPr lang="nb-NO" dirty="0"/>
                  <a:t>If </a:t>
                </a:r>
                <a:r>
                  <a:rPr lang="nb-NO" dirty="0" err="1"/>
                  <a:t>the</a:t>
                </a:r>
                <a:r>
                  <a:rPr lang="nb-NO" dirty="0"/>
                  <a:t> </a:t>
                </a:r>
                <a:r>
                  <a:rPr lang="nb-NO" dirty="0" err="1"/>
                  <a:t>gain</a:t>
                </a:r>
                <a:r>
                  <a:rPr lang="nb-NO" dirty="0"/>
                  <a:t> </a:t>
                </a:r>
                <a:r>
                  <a:rPr lang="nb-NO" dirty="0" err="1"/>
                  <a:t>around</a:t>
                </a:r>
                <a:r>
                  <a:rPr lang="nb-NO" dirty="0"/>
                  <a:t> </a:t>
                </a:r>
                <a:r>
                  <a:rPr lang="nb-NO" dirty="0" err="1"/>
                  <a:t>the</a:t>
                </a:r>
                <a:r>
                  <a:rPr lang="nb-NO" dirty="0"/>
                  <a:t> loop is less </a:t>
                </a:r>
                <a:r>
                  <a:rPr lang="nb-NO" dirty="0" err="1"/>
                  <a:t>than</a:t>
                </a:r>
                <a:r>
                  <a:rPr lang="nb-NO" dirty="0"/>
                  <a:t> 1, </a:t>
                </a:r>
                <a:r>
                  <a:rPr lang="nb-NO" dirty="0" err="1"/>
                  <a:t>the</a:t>
                </a:r>
                <a:r>
                  <a:rPr lang="nb-NO" dirty="0"/>
                  <a:t> </a:t>
                </a:r>
                <a:r>
                  <a:rPr lang="nb-NO" dirty="0" err="1"/>
                  <a:t>sinusoid</a:t>
                </a:r>
                <a:r>
                  <a:rPr lang="nb-NO" dirty="0"/>
                  <a:t> </a:t>
                </a:r>
                <a:r>
                  <a:rPr lang="nb-NO" dirty="0" err="1"/>
                  <a:t>will</a:t>
                </a:r>
                <a:r>
                  <a:rPr lang="nb-NO" dirty="0"/>
                  <a:t> die </a:t>
                </a:r>
                <a:r>
                  <a:rPr lang="nb-NO" dirty="0" err="1"/>
                  <a:t>out</a:t>
                </a:r>
                <a:r>
                  <a:rPr lang="nb-NO" dirty="0"/>
                  <a:t>.</a:t>
                </a:r>
              </a:p>
              <a:p>
                <a:pPr marL="857250" lvl="1" indent="-457200"/>
                <a:r>
                  <a:rPr lang="nb-NO" dirty="0" err="1"/>
                  <a:t>Conclusion</a:t>
                </a:r>
                <a:r>
                  <a:rPr lang="nb-NO" dirty="0"/>
                  <a:t>: The </a:t>
                </a:r>
                <a:r>
                  <a:rPr lang="nb-NO" dirty="0" err="1"/>
                  <a:t>closed</a:t>
                </a:r>
                <a:r>
                  <a:rPr lang="nb-NO" dirty="0"/>
                  <a:t>-loop system is stable </a:t>
                </a:r>
                <a:r>
                  <a:rPr lang="nb-NO" dirty="0" err="1"/>
                  <a:t>if</a:t>
                </a:r>
                <a:r>
                  <a:rPr lang="nb-NO" dirty="0"/>
                  <a:t> and </a:t>
                </a:r>
                <a:r>
                  <a:rPr lang="nb-NO" dirty="0" err="1"/>
                  <a:t>only</a:t>
                </a:r>
                <a:r>
                  <a:rPr lang="nb-NO" dirty="0"/>
                  <a:t> </a:t>
                </a:r>
                <a:r>
                  <a:rPr lang="nb-NO" dirty="0" err="1"/>
                  <a:t>if</a:t>
                </a:r>
                <a:r>
                  <a:rPr lang="nb-NO" dirty="0"/>
                  <a:t> |L(j</a:t>
                </a:r>
                <a:r>
                  <a:rPr lang="el-GR" dirty="0">
                    <a:latin typeface="Times New Roman" panose="02020603050405020304" pitchFamily="18" charset="0"/>
                    <a:cs typeface="Times New Roman" panose="02020603050405020304" pitchFamily="18" charset="0"/>
                  </a:rPr>
                  <a:t>ω</a:t>
                </a:r>
                <a:r>
                  <a:rPr lang="nb-NO" dirty="0"/>
                  <a:t>)|&lt;1 at </a:t>
                </a:r>
                <a:r>
                  <a:rPr lang="nb-NO" dirty="0" err="1"/>
                  <a:t>frequency</a:t>
                </a:r>
                <a:r>
                  <a:rPr lang="nb-NO" dirty="0"/>
                  <a:t> </a:t>
                </a:r>
                <a:r>
                  <a:rPr lang="el-GR" dirty="0"/>
                  <a:t>ω</a:t>
                </a:r>
                <a:r>
                  <a:rPr lang="nb-NO" baseline="-25000" dirty="0"/>
                  <a:t>180</a:t>
                </a:r>
                <a:endParaRPr lang="nb-NO" dirty="0"/>
              </a:p>
              <a:p>
                <a:endParaRPr lang="nb-NO" dirty="0"/>
              </a:p>
            </p:txBody>
          </p:sp>
        </mc:Choice>
        <mc:Fallback xmlns="">
          <p:sp>
            <p:nvSpPr>
              <p:cNvPr id="3" name="Content Placeholder 2">
                <a:extLst>
                  <a:ext uri="{FF2B5EF4-FFF2-40B4-BE49-F238E27FC236}">
                    <a16:creationId xmlns:a16="http://schemas.microsoft.com/office/drawing/2014/main" id="{41A68084-5E9C-A69E-7240-0014EFAFEE84}"/>
                  </a:ext>
                </a:extLst>
              </p:cNvPr>
              <p:cNvSpPr>
                <a:spLocks noGrp="1" noRot="1" noChangeAspect="1" noMove="1" noResize="1" noEditPoints="1" noAdjustHandles="1" noChangeArrowheads="1" noChangeShapeType="1" noTextEdit="1"/>
              </p:cNvSpPr>
              <p:nvPr>
                <p:ph idx="1"/>
              </p:nvPr>
            </p:nvSpPr>
            <p:spPr>
              <a:xfrm>
                <a:off x="457200" y="3068960"/>
                <a:ext cx="8229600" cy="3057203"/>
              </a:xfrm>
              <a:blipFill>
                <a:blip r:embed="rId2"/>
                <a:stretch>
                  <a:fillRect l="-963" t="-3187" r="-741"/>
                </a:stretch>
              </a:blipFill>
            </p:spPr>
            <p:txBody>
              <a:bodyPr/>
              <a:lstStyle/>
              <a:p>
                <a:r>
                  <a:rPr lang="en-US">
                    <a:noFill/>
                  </a:rPr>
                  <a:t> </a:t>
                </a:r>
              </a:p>
            </p:txBody>
          </p:sp>
        </mc:Fallback>
      </mc:AlternateContent>
      <p:pic>
        <p:nvPicPr>
          <p:cNvPr id="5" name="Picture 4" descr="A diagram of a machine&#10;&#10;Description automatically generated with medium confidence">
            <a:extLst>
              <a:ext uri="{FF2B5EF4-FFF2-40B4-BE49-F238E27FC236}">
                <a16:creationId xmlns:a16="http://schemas.microsoft.com/office/drawing/2014/main" id="{74438BA7-0EA0-4F58-F496-91B1C0594A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5816" y="1556792"/>
            <a:ext cx="3312368" cy="1625660"/>
          </a:xfrm>
          <a:prstGeom prst="rect">
            <a:avLst/>
          </a:prstGeom>
        </p:spPr>
      </p:pic>
    </p:spTree>
    <p:extLst>
      <p:ext uri="{BB962C8B-B14F-4D97-AF65-F5344CB8AC3E}">
        <p14:creationId xmlns:p14="http://schemas.microsoft.com/office/powerpoint/2010/main" val="2756016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099" name="Object 13"/>
              <p:cNvSpPr txBox="1"/>
              <p:nvPr/>
            </p:nvSpPr>
            <p:spPr bwMode="auto">
              <a:xfrm>
                <a:off x="2627784" y="1668195"/>
                <a:ext cx="2725737" cy="3660775"/>
              </a:xfrm>
              <a:prstGeom prst="rect">
                <a:avLst/>
              </a:prstGeom>
              <a:noFill/>
              <a:ln>
                <a:noFill/>
              </a:ln>
              <a:effectLst/>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𝐺</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3</m:t>
                          </m:r>
                        </m:sub>
                      </m:sSub>
                    </m:oMath>
                    <m:oMath xmlns:m="http://schemas.openxmlformats.org/officeDocument/2006/math">
                      <m:d>
                        <m:dPr>
                          <m:begChr m:val="|"/>
                          <m:endChr m:val="|"/>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𝐺</m:t>
                          </m:r>
                        </m:e>
                      </m:d>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1</m:t>
                              </m:r>
                            </m:sub>
                          </m:sSub>
                        </m:e>
                      </m:d>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2</m:t>
                              </m:r>
                            </m:sub>
                          </m:sSub>
                        </m:e>
                      </m:d>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3</m:t>
                              </m:r>
                            </m:sub>
                          </m:sSub>
                        </m:e>
                      </m:d>
                    </m:oMath>
                    <m:oMath xmlns:m="http://schemas.openxmlformats.org/officeDocument/2006/math">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𝐺</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3</m:t>
                          </m:r>
                        </m:sub>
                      </m:sSub>
                    </m:oMath>
                  </m:oMathPara>
                </a14:m>
                <a:br>
                  <a:rPr lang="en-US" i="1">
                    <a:solidFill>
                      <a:srgbClr val="000000"/>
                    </a:solidFill>
                    <a:latin typeface="Cambria Math" panose="02040503050406030204" pitchFamily="18" charset="0"/>
                  </a:rPr>
                </a:br>
                <a:br>
                  <a:rPr lang="en-US" i="1">
                    <a:solidFill>
                      <a:srgbClr val="000000"/>
                    </a:solidFill>
                    <a:latin typeface="Cambria Math" panose="02040503050406030204" pitchFamily="18" charset="0"/>
                  </a:rPr>
                </a:b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𝑆𝑖𝑚𝑖𝑙𝑎𝑟</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𝑓𝑜𝑟</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𝑟𝑎𝑡𝑖𝑜</m:t>
                      </m:r>
                      <m:r>
                        <a:rPr lang="en-US" i="1">
                          <a:solidFill>
                            <a:srgbClr val="000000"/>
                          </a:solidFill>
                          <a:latin typeface="Cambria Math" panose="02040503050406030204" pitchFamily="18" charset="0"/>
                        </a:rPr>
                        <m:t>:</m:t>
                      </m:r>
                    </m:oMath>
                    <m:oMath xmlns:m="http://schemas.openxmlformats.org/officeDocument/2006/math">
                      <m:r>
                        <a:rPr lang="en-US" i="1">
                          <a:solidFill>
                            <a:srgbClr val="000000"/>
                          </a:solidFill>
                          <a:latin typeface="Cambria Math" panose="02040503050406030204" pitchFamily="18" charset="0"/>
                        </a:rPr>
                        <m:t>𝐺</m:t>
                      </m:r>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1</m:t>
                              </m:r>
                            </m:sub>
                          </m:sSub>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2</m:t>
                              </m:r>
                            </m:sub>
                          </m:sSub>
                        </m:den>
                      </m:f>
                    </m:oMath>
                    <m:oMath xmlns:m="http://schemas.openxmlformats.org/officeDocument/2006/math">
                      <m:d>
                        <m:dPr>
                          <m:begChr m:val="|"/>
                          <m:endChr m:val="|"/>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𝐺</m:t>
                          </m:r>
                        </m:e>
                      </m:d>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1</m:t>
                              </m:r>
                            </m:sub>
                          </m:sSub>
                        </m:e>
                      </m:d>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2</m:t>
                              </m:r>
                            </m:sub>
                          </m:sSub>
                        </m:e>
                      </m:d>
                    </m:oMath>
                    <m:oMath xmlns:m="http://schemas.openxmlformats.org/officeDocument/2006/math">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𝐺</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𝐺</m:t>
                          </m:r>
                        </m:e>
                        <m:sub>
                          <m:r>
                            <a:rPr lang="en-US" i="1">
                              <a:solidFill>
                                <a:srgbClr val="000000"/>
                              </a:solidFill>
                              <a:latin typeface="Cambria Math" panose="02040503050406030204" pitchFamily="18" charset="0"/>
                            </a:rPr>
                            <m:t>2</m:t>
                          </m:r>
                        </m:sub>
                      </m:sSub>
                    </m:oMath>
                  </m:oMathPara>
                </a14:m>
                <a:endParaRPr lang="en-US"/>
              </a:p>
            </p:txBody>
          </p:sp>
        </mc:Choice>
        <mc:Fallback xmlns="">
          <p:sp>
            <p:nvSpPr>
              <p:cNvPr id="4099" name="Object 13"/>
              <p:cNvSpPr txBox="1">
                <a:spLocks noRot="1" noChangeAspect="1" noMove="1" noResize="1" noEditPoints="1" noAdjustHandles="1" noChangeArrowheads="1" noChangeShapeType="1" noTextEdit="1"/>
              </p:cNvSpPr>
              <p:nvPr/>
            </p:nvSpPr>
            <p:spPr bwMode="auto">
              <a:xfrm>
                <a:off x="2627784" y="1668195"/>
                <a:ext cx="2725737" cy="3660775"/>
              </a:xfrm>
              <a:prstGeom prst="rect">
                <a:avLst/>
              </a:prstGeom>
              <a:blipFill>
                <a:blip r:embed="rId3"/>
                <a:stretch>
                  <a:fillRect/>
                </a:stretch>
              </a:blipFill>
              <a:ln>
                <a:noFill/>
              </a:ln>
              <a:effectLst/>
            </p:spPr>
            <p:txBody>
              <a:bodyPr/>
              <a:lstStyle/>
              <a:p>
                <a:r>
                  <a:rPr lang="en-US">
                    <a:noFill/>
                  </a:rPr>
                  <a:t> </a:t>
                </a:r>
              </a:p>
            </p:txBody>
          </p:sp>
        </mc:Fallback>
      </mc:AlternateContent>
      <p:sp>
        <p:nvSpPr>
          <p:cNvPr id="7183" name="Text Box 15"/>
          <p:cNvSpPr txBox="1">
            <a:spLocks noChangeArrowheads="1"/>
          </p:cNvSpPr>
          <p:nvPr/>
        </p:nvSpPr>
        <p:spPr bwMode="auto">
          <a:xfrm rot="-54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sp>
        <p:nvSpPr>
          <p:cNvPr id="11" name="Slide Number Placeholder 10"/>
          <p:cNvSpPr>
            <a:spLocks noGrp="1"/>
          </p:cNvSpPr>
          <p:nvPr>
            <p:ph type="sldNum" sz="quarter" idx="12"/>
          </p:nvPr>
        </p:nvSpPr>
        <p:spPr/>
        <p:txBody>
          <a:bodyPr/>
          <a:lstStyle/>
          <a:p>
            <a:pPr>
              <a:defRPr/>
            </a:pPr>
            <a:fld id="{609F7717-1C6D-4F8B-96C5-C76F14C65109}" type="slidenum">
              <a:rPr lang="en-US"/>
              <a:pPr>
                <a:defRPr/>
              </a:pPr>
              <a:t>3</a:t>
            </a:fld>
            <a:endParaRPr lang="en-US"/>
          </a:p>
        </p:txBody>
      </p:sp>
      <p:sp>
        <p:nvSpPr>
          <p:cNvPr id="2" name="TextBox 1"/>
          <p:cNvSpPr txBox="1"/>
          <p:nvPr/>
        </p:nvSpPr>
        <p:spPr>
          <a:xfrm>
            <a:off x="1043608" y="908720"/>
            <a:ext cx="3782254" cy="646331"/>
          </a:xfrm>
          <a:prstGeom prst="rect">
            <a:avLst/>
          </a:prstGeom>
          <a:noFill/>
        </p:spPr>
        <p:txBody>
          <a:bodyPr wrap="none" rtlCol="0">
            <a:spAutoFit/>
          </a:bodyPr>
          <a:lstStyle/>
          <a:p>
            <a:r>
              <a:rPr lang="en-US" dirty="0"/>
              <a:t>Multiply complex numbers: </a:t>
            </a:r>
          </a:p>
          <a:p>
            <a:r>
              <a:rPr lang="en-US" dirty="0"/>
              <a:t>Multiply magnitudes and add phases </a:t>
            </a:r>
          </a:p>
        </p:txBody>
      </p:sp>
      <p:sp>
        <p:nvSpPr>
          <p:cNvPr id="3" name="TextBox 2"/>
          <p:cNvSpPr txBox="1"/>
          <p:nvPr/>
        </p:nvSpPr>
        <p:spPr>
          <a:xfrm>
            <a:off x="1043608" y="620688"/>
            <a:ext cx="1169038" cy="369332"/>
          </a:xfrm>
          <a:prstGeom prst="rect">
            <a:avLst/>
          </a:prstGeom>
          <a:noFill/>
        </p:spPr>
        <p:txBody>
          <a:bodyPr wrap="none" rtlCol="0">
            <a:spAutoFit/>
          </a:bodyPr>
          <a:lstStyle/>
          <a:p>
            <a:r>
              <a:rPr lang="en-US" dirty="0">
                <a:highlight>
                  <a:srgbClr val="FFFF00"/>
                </a:highlight>
              </a:rPr>
              <a:t>Polar form</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FBC1285-FE76-176A-8F7E-83CCF31EFC36}"/>
                  </a:ext>
                </a:extLst>
              </p:cNvPr>
              <p:cNvSpPr txBox="1"/>
              <p:nvPr/>
            </p:nvSpPr>
            <p:spPr>
              <a:xfrm flipH="1">
                <a:off x="924390" y="4539318"/>
                <a:ext cx="7606680" cy="2103333"/>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nb-NO" sz="1000" b="0" i="1" smtClean="0">
                          <a:latin typeface="Cambria Math" panose="02040503050406030204" pitchFamily="18" charset="0"/>
                        </a:rPr>
                        <m:t>𝐺</m:t>
                      </m:r>
                      <m:r>
                        <a:rPr lang="nb-NO" sz="1000" b="0" i="1" baseline="-25000" smtClean="0">
                          <a:latin typeface="Cambria Math" panose="02040503050406030204" pitchFamily="18" charset="0"/>
                        </a:rPr>
                        <m:t>1</m:t>
                      </m:r>
                      <m:r>
                        <a:rPr lang="nb-NO" sz="1000" b="0" i="1" smtClean="0">
                          <a:latin typeface="Cambria Math" panose="02040503050406030204" pitchFamily="18" charset="0"/>
                        </a:rPr>
                        <m:t>=2+4</m:t>
                      </m:r>
                      <m:r>
                        <a:rPr lang="nb-NO" sz="1000" b="0" i="1" smtClean="0">
                          <a:latin typeface="Cambria Math" panose="02040503050406030204" pitchFamily="18" charset="0"/>
                        </a:rPr>
                        <m:t>𝑗</m:t>
                      </m:r>
                      <m:r>
                        <a:rPr lang="nb-NO" sz="1000" b="0" i="1" smtClean="0">
                          <a:latin typeface="Cambria Math" panose="02040503050406030204" pitchFamily="18" charset="0"/>
                        </a:rPr>
                        <m:t>, </m:t>
                      </m:r>
                    </m:oMath>
                  </m:oMathPara>
                </a14:m>
                <a:endParaRPr lang="nb-NO" sz="1000" b="0" i="1"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r>
                        <a:rPr lang="nb-NO" sz="1000" b="0" i="1" smtClean="0">
                          <a:latin typeface="Cambria Math" panose="02040503050406030204" pitchFamily="18" charset="0"/>
                        </a:rPr>
                        <m:t>𝐺</m:t>
                      </m:r>
                      <m:r>
                        <a:rPr lang="nb-NO" sz="1000" b="0" i="1" baseline="-25000" smtClean="0">
                          <a:latin typeface="Cambria Math" panose="02040503050406030204" pitchFamily="18" charset="0"/>
                        </a:rPr>
                        <m:t>2</m:t>
                      </m:r>
                      <m:r>
                        <a:rPr lang="nb-NO" sz="1000" b="0" i="1" smtClean="0">
                          <a:latin typeface="Cambria Math" panose="02040503050406030204" pitchFamily="18" charset="0"/>
                        </a:rPr>
                        <m:t>=−3+3</m:t>
                      </m:r>
                      <m:r>
                        <a:rPr lang="nb-NO" sz="1000" b="0" i="1" smtClean="0">
                          <a:latin typeface="Cambria Math" panose="02040503050406030204" pitchFamily="18" charset="0"/>
                        </a:rPr>
                        <m:t>𝑗</m:t>
                      </m:r>
                    </m:oMath>
                  </m:oMathPara>
                </a14:m>
                <a:endParaRPr lang="nb-NO" sz="1000" b="0" i="1" dirty="0">
                  <a:latin typeface="Cambria Math" panose="02040503050406030204" pitchFamily="18" charset="0"/>
                </a:endParaRPr>
              </a:p>
              <a:p>
                <a:r>
                  <a:rPr lang="nb-NO" sz="1000" dirty="0"/>
                  <a:t>|</a:t>
                </a:r>
                <a14:m>
                  <m:oMath xmlns:m="http://schemas.openxmlformats.org/officeDocument/2006/math">
                    <m:r>
                      <a:rPr lang="nb-NO" sz="1000" i="1">
                        <a:latin typeface="Cambria Math" panose="02040503050406030204" pitchFamily="18" charset="0"/>
                      </a:rPr>
                      <m:t>𝐺</m:t>
                    </m:r>
                    <m:r>
                      <a:rPr lang="nb-NO" sz="1000" i="1" baseline="-25000" smtClean="0">
                        <a:latin typeface="Cambria Math" panose="02040503050406030204" pitchFamily="18" charset="0"/>
                      </a:rPr>
                      <m:t>1</m:t>
                    </m:r>
                    <m:r>
                      <a:rPr lang="nb-NO" sz="1000" b="0" i="1" smtClean="0">
                        <a:latin typeface="Cambria Math" panose="02040503050406030204" pitchFamily="18" charset="0"/>
                      </a:rPr>
                      <m:t>|=</m:t>
                    </m:r>
                    <m:rad>
                      <m:radPr>
                        <m:degHide m:val="on"/>
                        <m:ctrlPr>
                          <a:rPr lang="nb-NO" sz="1000" b="0" i="1" smtClean="0">
                            <a:latin typeface="Cambria Math" panose="02040503050406030204" pitchFamily="18" charset="0"/>
                          </a:rPr>
                        </m:ctrlPr>
                      </m:radPr>
                      <m:deg/>
                      <m:e>
                        <m:sSup>
                          <m:sSupPr>
                            <m:ctrlPr>
                              <a:rPr lang="nb-NO" sz="1000" b="0" i="1" smtClean="0">
                                <a:latin typeface="Cambria Math" panose="02040503050406030204" pitchFamily="18" charset="0"/>
                              </a:rPr>
                            </m:ctrlPr>
                          </m:sSupPr>
                          <m:e>
                            <m:r>
                              <a:rPr lang="nb-NO" sz="1000" i="1">
                                <a:latin typeface="Cambria Math" panose="02040503050406030204" pitchFamily="18" charset="0"/>
                              </a:rPr>
                              <m:t>2</m:t>
                            </m:r>
                          </m:e>
                          <m:sup>
                            <m:r>
                              <a:rPr lang="nb-NO" sz="1000" b="0" i="1" smtClean="0">
                                <a:latin typeface="Cambria Math" panose="02040503050406030204" pitchFamily="18" charset="0"/>
                              </a:rPr>
                              <m:t>2</m:t>
                            </m:r>
                          </m:sup>
                        </m:sSup>
                        <m:r>
                          <a:rPr lang="nb-NO" sz="1000" i="1">
                            <a:latin typeface="Cambria Math" panose="02040503050406030204" pitchFamily="18" charset="0"/>
                          </a:rPr>
                          <m:t>+</m:t>
                        </m:r>
                        <m:sSup>
                          <m:sSupPr>
                            <m:ctrlPr>
                              <a:rPr lang="nb-NO" sz="1000" i="1">
                                <a:latin typeface="Cambria Math" panose="02040503050406030204" pitchFamily="18" charset="0"/>
                              </a:rPr>
                            </m:ctrlPr>
                          </m:sSupPr>
                          <m:e>
                            <m:r>
                              <a:rPr lang="nb-NO" sz="1000" i="1">
                                <a:latin typeface="Cambria Math" panose="02040503050406030204" pitchFamily="18" charset="0"/>
                              </a:rPr>
                              <m:t>4</m:t>
                            </m:r>
                          </m:e>
                          <m:sup>
                            <m:r>
                              <a:rPr lang="nb-NO" sz="1000" i="1">
                                <a:latin typeface="Cambria Math" panose="02040503050406030204" pitchFamily="18" charset="0"/>
                              </a:rPr>
                              <m:t>2</m:t>
                            </m:r>
                          </m:sup>
                        </m:sSup>
                      </m:e>
                    </m:rad>
                    <m:r>
                      <a:rPr lang="nb-NO" sz="1000" b="0" i="1" smtClean="0">
                        <a:latin typeface="Cambria Math" panose="02040503050406030204" pitchFamily="18" charset="0"/>
                      </a:rPr>
                      <m:t>=</m:t>
                    </m:r>
                    <m:rad>
                      <m:radPr>
                        <m:degHide m:val="on"/>
                        <m:ctrlPr>
                          <a:rPr lang="nb-NO" sz="1000" b="0" i="1" smtClean="0">
                            <a:latin typeface="Cambria Math" panose="02040503050406030204" pitchFamily="18" charset="0"/>
                          </a:rPr>
                        </m:ctrlPr>
                      </m:radPr>
                      <m:deg/>
                      <m:e>
                        <m:r>
                          <a:rPr lang="nb-NO" sz="1000" b="0" i="1" smtClean="0">
                            <a:latin typeface="Cambria Math" panose="02040503050406030204" pitchFamily="18" charset="0"/>
                          </a:rPr>
                          <m:t>20</m:t>
                        </m:r>
                      </m:e>
                    </m:rad>
                    <m:r>
                      <a:rPr lang="nb-NO" sz="1000" b="0" i="1" smtClean="0">
                        <a:latin typeface="Cambria Math" panose="02040503050406030204" pitchFamily="18" charset="0"/>
                      </a:rPr>
                      <m:t>=4.47, ∠</m:t>
                    </m:r>
                    <m:r>
                      <a:rPr lang="nb-NO" sz="1000" b="0" i="1" smtClean="0">
                        <a:latin typeface="Cambria Math" panose="02040503050406030204" pitchFamily="18" charset="0"/>
                      </a:rPr>
                      <m:t>𝐺</m:t>
                    </m:r>
                    <m:r>
                      <a:rPr lang="nb-NO" sz="1000" b="0" i="1" baseline="-25000" smtClean="0">
                        <a:latin typeface="Cambria Math" panose="02040503050406030204" pitchFamily="18" charset="0"/>
                      </a:rPr>
                      <m:t>1</m:t>
                    </m:r>
                    <m:r>
                      <a:rPr lang="nb-NO" sz="1000" b="0" i="1" smtClean="0">
                        <a:latin typeface="Cambria Math" panose="02040503050406030204" pitchFamily="18" charset="0"/>
                      </a:rPr>
                      <m:t>=</m:t>
                    </m:r>
                    <m:r>
                      <m:rPr>
                        <m:sty m:val="p"/>
                      </m:rPr>
                      <a:rPr lang="nb-NO" sz="1000" b="0" i="1" smtClean="0">
                        <a:latin typeface="Cambria Math" panose="02040503050406030204" pitchFamily="18" charset="0"/>
                      </a:rPr>
                      <m:t>atan</m:t>
                    </m:r>
                    <m:r>
                      <a:rPr lang="nb-NO" sz="1000" b="0" i="1" smtClean="0">
                        <a:latin typeface="Cambria Math" panose="02040503050406030204" pitchFamily="18" charset="0"/>
                      </a:rPr>
                      <m:t> </m:t>
                    </m:r>
                    <m:d>
                      <m:dPr>
                        <m:ctrlPr>
                          <a:rPr lang="nb-NO" sz="1000" b="0" i="1" smtClean="0">
                            <a:latin typeface="Cambria Math" panose="02040503050406030204" pitchFamily="18" charset="0"/>
                          </a:rPr>
                        </m:ctrlPr>
                      </m:dPr>
                      <m:e>
                        <m:f>
                          <m:fPr>
                            <m:ctrlPr>
                              <a:rPr lang="nb-NO" sz="1000" b="0" i="1" smtClean="0">
                                <a:latin typeface="Cambria Math" panose="02040503050406030204" pitchFamily="18" charset="0"/>
                              </a:rPr>
                            </m:ctrlPr>
                          </m:fPr>
                          <m:num>
                            <m:r>
                              <a:rPr lang="nb-NO" sz="1000" b="0" i="1" smtClean="0">
                                <a:latin typeface="Cambria Math" panose="02040503050406030204" pitchFamily="18" charset="0"/>
                              </a:rPr>
                              <m:t>4</m:t>
                            </m:r>
                          </m:num>
                          <m:den>
                            <m:r>
                              <a:rPr lang="nb-NO" sz="1000" b="0" i="1" smtClean="0">
                                <a:latin typeface="Cambria Math" panose="02040503050406030204" pitchFamily="18" charset="0"/>
                              </a:rPr>
                              <m:t>2</m:t>
                            </m:r>
                          </m:den>
                        </m:f>
                      </m:e>
                    </m:d>
                    <m:r>
                      <a:rPr lang="nb-NO" sz="1000" b="0" i="1" smtClean="0">
                        <a:latin typeface="Cambria Math" panose="02040503050406030204" pitchFamily="18" charset="0"/>
                      </a:rPr>
                      <m:t>=63.3°=1.107 </m:t>
                    </m:r>
                    <m:r>
                      <a:rPr lang="nb-NO" sz="1000" b="0" i="1" smtClean="0">
                        <a:latin typeface="Cambria Math" panose="02040503050406030204" pitchFamily="18" charset="0"/>
                      </a:rPr>
                      <m:t>𝑟𝑎𝑑</m:t>
                    </m:r>
                  </m:oMath>
                </a14:m>
                <a:endParaRPr lang="nb-NO" sz="1000" b="0" dirty="0"/>
              </a:p>
              <a:p>
                <a:r>
                  <a:rPr lang="nb-NO" sz="1000" dirty="0"/>
                  <a:t>|</a:t>
                </a:r>
                <a14:m>
                  <m:oMath xmlns:m="http://schemas.openxmlformats.org/officeDocument/2006/math">
                    <m:r>
                      <a:rPr lang="nb-NO" sz="1000" i="1">
                        <a:latin typeface="Cambria Math" panose="02040503050406030204" pitchFamily="18" charset="0"/>
                      </a:rPr>
                      <m:t>𝐺</m:t>
                    </m:r>
                    <m:r>
                      <a:rPr lang="nb-NO" sz="1000" b="0" i="1" baseline="-25000" smtClean="0">
                        <a:latin typeface="Cambria Math" panose="02040503050406030204" pitchFamily="18" charset="0"/>
                      </a:rPr>
                      <m:t>2</m:t>
                    </m:r>
                    <m:r>
                      <a:rPr lang="nb-NO" sz="1000" b="0" i="1" smtClean="0">
                        <a:latin typeface="Cambria Math" panose="02040503050406030204" pitchFamily="18" charset="0"/>
                      </a:rPr>
                      <m:t>|=</m:t>
                    </m:r>
                    <m:rad>
                      <m:radPr>
                        <m:degHide m:val="on"/>
                        <m:ctrlPr>
                          <a:rPr lang="nb-NO" sz="1000" b="0" i="1" smtClean="0">
                            <a:latin typeface="Cambria Math" panose="02040503050406030204" pitchFamily="18" charset="0"/>
                          </a:rPr>
                        </m:ctrlPr>
                      </m:radPr>
                      <m:deg/>
                      <m:e>
                        <m:sSup>
                          <m:sSupPr>
                            <m:ctrlPr>
                              <a:rPr lang="nb-NO" sz="1000" b="0" i="1" smtClean="0">
                                <a:latin typeface="Cambria Math" panose="02040503050406030204" pitchFamily="18" charset="0"/>
                              </a:rPr>
                            </m:ctrlPr>
                          </m:sSupPr>
                          <m:e>
                            <m:r>
                              <a:rPr lang="nb-NO" sz="1000" b="0" i="1" smtClean="0">
                                <a:latin typeface="Cambria Math" panose="02040503050406030204" pitchFamily="18" charset="0"/>
                              </a:rPr>
                              <m:t>3</m:t>
                            </m:r>
                          </m:e>
                          <m:sup>
                            <m:r>
                              <a:rPr lang="nb-NO" sz="1000" b="0" i="1" smtClean="0">
                                <a:latin typeface="Cambria Math" panose="02040503050406030204" pitchFamily="18" charset="0"/>
                              </a:rPr>
                              <m:t>2</m:t>
                            </m:r>
                          </m:sup>
                        </m:sSup>
                        <m:r>
                          <a:rPr lang="nb-NO" sz="1000" i="1">
                            <a:latin typeface="Cambria Math" panose="02040503050406030204" pitchFamily="18" charset="0"/>
                          </a:rPr>
                          <m:t>+</m:t>
                        </m:r>
                        <m:sSup>
                          <m:sSupPr>
                            <m:ctrlPr>
                              <a:rPr lang="nb-NO" sz="1000" i="1">
                                <a:latin typeface="Cambria Math" panose="02040503050406030204" pitchFamily="18" charset="0"/>
                              </a:rPr>
                            </m:ctrlPr>
                          </m:sSupPr>
                          <m:e>
                            <m:r>
                              <a:rPr lang="nb-NO" sz="1000" b="0" i="1" smtClean="0">
                                <a:latin typeface="Cambria Math" panose="02040503050406030204" pitchFamily="18" charset="0"/>
                              </a:rPr>
                              <m:t>3</m:t>
                            </m:r>
                          </m:e>
                          <m:sup>
                            <m:r>
                              <a:rPr lang="nb-NO" sz="1000" i="1">
                                <a:latin typeface="Cambria Math" panose="02040503050406030204" pitchFamily="18" charset="0"/>
                              </a:rPr>
                              <m:t>2</m:t>
                            </m:r>
                          </m:sup>
                        </m:sSup>
                      </m:e>
                    </m:rad>
                    <m:r>
                      <a:rPr lang="nb-NO" sz="1000" b="0" i="1" smtClean="0">
                        <a:latin typeface="Cambria Math" panose="02040503050406030204" pitchFamily="18" charset="0"/>
                      </a:rPr>
                      <m:t>=</m:t>
                    </m:r>
                    <m:rad>
                      <m:radPr>
                        <m:degHide m:val="on"/>
                        <m:ctrlPr>
                          <a:rPr lang="nb-NO" sz="1000" b="0" i="1" smtClean="0">
                            <a:latin typeface="Cambria Math" panose="02040503050406030204" pitchFamily="18" charset="0"/>
                          </a:rPr>
                        </m:ctrlPr>
                      </m:radPr>
                      <m:deg/>
                      <m:e>
                        <m:r>
                          <a:rPr lang="nb-NO" sz="1000" b="0" i="1" smtClean="0">
                            <a:latin typeface="Cambria Math" panose="02040503050406030204" pitchFamily="18" charset="0"/>
                          </a:rPr>
                          <m:t>18</m:t>
                        </m:r>
                      </m:e>
                    </m:rad>
                    <m:r>
                      <a:rPr lang="nb-NO" sz="1000" b="0" i="1" smtClean="0">
                        <a:latin typeface="Cambria Math" panose="02040503050406030204" pitchFamily="18" charset="0"/>
                      </a:rPr>
                      <m:t>=4.24, ∠</m:t>
                    </m:r>
                    <m:r>
                      <a:rPr lang="nb-NO" sz="1000" b="0" i="1" smtClean="0">
                        <a:latin typeface="Cambria Math" panose="02040503050406030204" pitchFamily="18" charset="0"/>
                      </a:rPr>
                      <m:t>𝐺</m:t>
                    </m:r>
                    <m:r>
                      <a:rPr lang="nb-NO" sz="1000" b="0" i="1" baseline="-25000" smtClean="0">
                        <a:latin typeface="Cambria Math" panose="02040503050406030204" pitchFamily="18" charset="0"/>
                      </a:rPr>
                      <m:t>2</m:t>
                    </m:r>
                    <m:r>
                      <a:rPr lang="nb-NO" sz="1000" b="0" i="1" smtClean="0">
                        <a:latin typeface="Cambria Math" panose="02040503050406030204" pitchFamily="18" charset="0"/>
                      </a:rPr>
                      <m:t>=</m:t>
                    </m:r>
                    <m:r>
                      <m:rPr>
                        <m:sty m:val="p"/>
                      </m:rPr>
                      <a:rPr lang="nb-NO" sz="1000" b="0" i="1" smtClean="0">
                        <a:latin typeface="Cambria Math" panose="02040503050406030204" pitchFamily="18" charset="0"/>
                      </a:rPr>
                      <m:t>atan</m:t>
                    </m:r>
                    <m:r>
                      <a:rPr lang="nb-NO" sz="1000" b="0" i="1" smtClean="0">
                        <a:latin typeface="Cambria Math" panose="02040503050406030204" pitchFamily="18" charset="0"/>
                      </a:rPr>
                      <m:t> </m:t>
                    </m:r>
                    <m:d>
                      <m:dPr>
                        <m:ctrlPr>
                          <a:rPr lang="nb-NO" sz="1000" b="0" i="1" smtClean="0">
                            <a:latin typeface="Cambria Math" panose="02040503050406030204" pitchFamily="18" charset="0"/>
                          </a:rPr>
                        </m:ctrlPr>
                      </m:dPr>
                      <m:e>
                        <m:f>
                          <m:fPr>
                            <m:ctrlPr>
                              <a:rPr lang="nb-NO" sz="1000" b="0" i="1" smtClean="0">
                                <a:latin typeface="Cambria Math" panose="02040503050406030204" pitchFamily="18" charset="0"/>
                              </a:rPr>
                            </m:ctrlPr>
                          </m:fPr>
                          <m:num>
                            <m:r>
                              <a:rPr lang="nb-NO" sz="1000" b="0" i="1" smtClean="0">
                                <a:latin typeface="Cambria Math" panose="02040503050406030204" pitchFamily="18" charset="0"/>
                              </a:rPr>
                              <m:t>−3</m:t>
                            </m:r>
                          </m:num>
                          <m:den>
                            <m:r>
                              <a:rPr lang="nb-NO" sz="1000" b="0" i="1" smtClean="0">
                                <a:latin typeface="Cambria Math" panose="02040503050406030204" pitchFamily="18" charset="0"/>
                              </a:rPr>
                              <m:t>3</m:t>
                            </m:r>
                          </m:den>
                        </m:f>
                      </m:e>
                    </m:d>
                    <m:r>
                      <a:rPr lang="nb-NO" sz="1000" b="0" i="1" smtClean="0">
                        <a:latin typeface="Cambria Math" panose="02040503050406030204" pitchFamily="18" charset="0"/>
                      </a:rPr>
                      <m:t>=−45°=−0.785 </m:t>
                    </m:r>
                    <m:r>
                      <a:rPr lang="nb-NO" sz="1000" b="0" i="1" smtClean="0">
                        <a:latin typeface="Cambria Math" panose="02040503050406030204" pitchFamily="18" charset="0"/>
                      </a:rPr>
                      <m:t>𝑟𝑎𝑑</m:t>
                    </m:r>
                  </m:oMath>
                </a14:m>
                <a:endParaRPr lang="nb-NO" sz="1000" b="0" dirty="0"/>
              </a:p>
              <a:p>
                <a:endParaRPr lang="nb-NO" sz="1000" b="0" dirty="0"/>
              </a:p>
              <a:p>
                <a:pPr/>
                <a14:m>
                  <m:oMathPara xmlns:m="http://schemas.openxmlformats.org/officeDocument/2006/math">
                    <m:oMathParaPr>
                      <m:jc m:val="left"/>
                    </m:oMathParaPr>
                    <m:oMath xmlns:m="http://schemas.openxmlformats.org/officeDocument/2006/math">
                      <m:r>
                        <a:rPr lang="nb-NO" sz="1000" i="1">
                          <a:latin typeface="Cambria Math" panose="02040503050406030204" pitchFamily="18" charset="0"/>
                        </a:rPr>
                        <m:t>𝐺</m:t>
                      </m:r>
                      <m:r>
                        <a:rPr lang="nb-NO" sz="1000" i="1">
                          <a:latin typeface="Cambria Math" panose="02040503050406030204" pitchFamily="18" charset="0"/>
                        </a:rPr>
                        <m:t>=</m:t>
                      </m:r>
                      <m:sSub>
                        <m:sSubPr>
                          <m:ctrlPr>
                            <a:rPr lang="nb-NO" sz="1000" i="1">
                              <a:latin typeface="Cambria Math" panose="02040503050406030204" pitchFamily="18" charset="0"/>
                            </a:rPr>
                          </m:ctrlPr>
                        </m:sSubPr>
                        <m:e>
                          <m:r>
                            <a:rPr lang="nb-NO" sz="1000" i="1">
                              <a:latin typeface="Cambria Math" panose="02040503050406030204" pitchFamily="18" charset="0"/>
                            </a:rPr>
                            <m:t>𝐺</m:t>
                          </m:r>
                        </m:e>
                        <m:sub>
                          <m:r>
                            <a:rPr lang="nb-NO" sz="1000" i="1">
                              <a:latin typeface="Cambria Math" panose="02040503050406030204" pitchFamily="18" charset="0"/>
                            </a:rPr>
                            <m:t>1</m:t>
                          </m:r>
                        </m:sub>
                      </m:sSub>
                      <m:r>
                        <a:rPr lang="nb-NO" sz="1000" i="1">
                          <a:latin typeface="Cambria Math" panose="02040503050406030204" pitchFamily="18" charset="0"/>
                        </a:rPr>
                        <m:t>⋅</m:t>
                      </m:r>
                      <m:sSub>
                        <m:sSubPr>
                          <m:ctrlPr>
                            <a:rPr lang="nb-NO" sz="1000" i="1">
                              <a:latin typeface="Cambria Math" panose="02040503050406030204" pitchFamily="18" charset="0"/>
                            </a:rPr>
                          </m:ctrlPr>
                        </m:sSubPr>
                        <m:e>
                          <m:r>
                            <a:rPr lang="nb-NO" sz="1000" i="1">
                              <a:latin typeface="Cambria Math" panose="02040503050406030204" pitchFamily="18" charset="0"/>
                            </a:rPr>
                            <m:t>𝐺</m:t>
                          </m:r>
                        </m:e>
                        <m:sub>
                          <m:r>
                            <a:rPr lang="nb-NO" sz="1000" i="1">
                              <a:latin typeface="Cambria Math" panose="02040503050406030204" pitchFamily="18" charset="0"/>
                            </a:rPr>
                            <m:t>2</m:t>
                          </m:r>
                        </m:sub>
                      </m:sSub>
                      <m:r>
                        <a:rPr lang="nb-NO" sz="1000" b="0" i="1" smtClean="0">
                          <a:latin typeface="Cambria Math" panose="02040503050406030204" pitchFamily="18" charset="0"/>
                        </a:rPr>
                        <m:t>, </m:t>
                      </m:r>
                    </m:oMath>
                  </m:oMathPara>
                </a14:m>
                <a:endParaRPr lang="nb-NO" sz="1000" b="0" i="1"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d>
                        <m:dPr>
                          <m:begChr m:val="|"/>
                          <m:endChr m:val="|"/>
                          <m:ctrlPr>
                            <a:rPr lang="nb-NO" sz="1000" b="0" i="1" smtClean="0">
                              <a:latin typeface="Cambria Math" panose="02040503050406030204" pitchFamily="18" charset="0"/>
                            </a:rPr>
                          </m:ctrlPr>
                        </m:dPr>
                        <m:e>
                          <m:r>
                            <a:rPr lang="nb-NO" sz="1000" b="0" i="1" smtClean="0">
                              <a:latin typeface="Cambria Math" panose="02040503050406030204" pitchFamily="18" charset="0"/>
                            </a:rPr>
                            <m:t>𝐺</m:t>
                          </m:r>
                        </m:e>
                      </m:d>
                      <m:r>
                        <a:rPr lang="nb-NO" sz="1000" b="0" i="1" smtClean="0">
                          <a:latin typeface="Cambria Math" panose="02040503050406030204" pitchFamily="18" charset="0"/>
                        </a:rPr>
                        <m:t>=4.47⋅ 4.24= 18.953,  ∠</m:t>
                      </m:r>
                      <m:r>
                        <a:rPr lang="nb-NO" sz="1000" b="0" i="1" smtClean="0">
                          <a:latin typeface="Cambria Math" panose="02040503050406030204" pitchFamily="18" charset="0"/>
                        </a:rPr>
                        <m:t>𝐺</m:t>
                      </m:r>
                      <m:r>
                        <a:rPr lang="nb-NO" sz="1000" b="0" i="1" smtClean="0">
                          <a:latin typeface="Cambria Math" panose="02040503050406030204" pitchFamily="18" charset="0"/>
                        </a:rPr>
                        <m:t>=63.3°+(−45°)= 18.3°=0.322 </m:t>
                      </m:r>
                      <m:r>
                        <a:rPr lang="nb-NO" sz="1000" b="0" i="1" smtClean="0">
                          <a:latin typeface="Cambria Math" panose="02040503050406030204" pitchFamily="18" charset="0"/>
                        </a:rPr>
                        <m:t>𝑟𝑎𝑑</m:t>
                      </m:r>
                    </m:oMath>
                  </m:oMathPara>
                </a14:m>
                <a:endParaRPr lang="nb-NO" sz="1000" b="0" i="1" dirty="0">
                  <a:latin typeface="Cambria Math" panose="02040503050406030204" pitchFamily="18" charset="0"/>
                </a:endParaRPr>
              </a:p>
              <a:p>
                <a:r>
                  <a:rPr lang="nb-NO" sz="1000" b="0" dirty="0"/>
                  <a:t>G </a:t>
                </a:r>
                <a14:m>
                  <m:oMath xmlns:m="http://schemas.openxmlformats.org/officeDocument/2006/math">
                    <m:r>
                      <a:rPr lang="nb-NO" sz="1000" b="0" i="1" smtClean="0">
                        <a:latin typeface="Cambria Math" panose="02040503050406030204" pitchFamily="18" charset="0"/>
                      </a:rPr>
                      <m:t>= 18.953</m:t>
                    </m:r>
                    <m:sSup>
                      <m:sSupPr>
                        <m:ctrlPr>
                          <a:rPr lang="nb-NO" sz="1000" i="1">
                            <a:latin typeface="Cambria Math" panose="02040503050406030204" pitchFamily="18" charset="0"/>
                          </a:rPr>
                        </m:ctrlPr>
                      </m:sSupPr>
                      <m:e>
                        <m:r>
                          <a:rPr lang="nb-NO" sz="1000" i="1">
                            <a:latin typeface="Cambria Math" panose="02040503050406030204" pitchFamily="18" charset="0"/>
                          </a:rPr>
                          <m:t>𝑒</m:t>
                        </m:r>
                      </m:e>
                      <m:sup>
                        <m:r>
                          <a:rPr lang="nb-NO" sz="1000" b="0" i="1" smtClean="0">
                            <a:latin typeface="Cambria Math" panose="02040503050406030204" pitchFamily="18" charset="0"/>
                          </a:rPr>
                          <m:t>𝑗</m:t>
                        </m:r>
                        <m:r>
                          <a:rPr lang="nb-NO" sz="1000" b="0" i="1" smtClean="0">
                            <a:latin typeface="Cambria Math" panose="02040503050406030204" pitchFamily="18" charset="0"/>
                          </a:rPr>
                          <m:t>0.322 </m:t>
                        </m:r>
                      </m:sup>
                    </m:sSup>
                  </m:oMath>
                </a14:m>
                <a:endParaRPr lang="nb-NO" sz="1000" b="0" dirty="0"/>
              </a:p>
              <a:p>
                <a:endParaRPr lang="nb-NO" sz="1000" dirty="0"/>
              </a:p>
              <a:p>
                <a:pPr/>
                <a14:m>
                  <m:oMathPara xmlns:m="http://schemas.openxmlformats.org/officeDocument/2006/math">
                    <m:oMathParaPr>
                      <m:jc m:val="left"/>
                    </m:oMathParaPr>
                    <m:oMath xmlns:m="http://schemas.openxmlformats.org/officeDocument/2006/math">
                      <m:r>
                        <a:rPr lang="nb-NO" sz="1000" b="0" i="1" smtClean="0">
                          <a:latin typeface="Cambria Math" panose="02040503050406030204" pitchFamily="18" charset="0"/>
                        </a:rPr>
                        <m:t>𝐺</m:t>
                      </m:r>
                      <m:r>
                        <a:rPr lang="nb-NO" sz="1000" b="0" i="1" smtClean="0">
                          <a:latin typeface="Cambria Math" panose="02040503050406030204" pitchFamily="18" charset="0"/>
                        </a:rPr>
                        <m:t>=</m:t>
                      </m:r>
                      <m:f>
                        <m:fPr>
                          <m:ctrlPr>
                            <a:rPr lang="nb-NO" sz="1000" b="0" i="1" smtClean="0">
                              <a:latin typeface="Cambria Math" panose="02040503050406030204" pitchFamily="18" charset="0"/>
                            </a:rPr>
                          </m:ctrlPr>
                        </m:fPr>
                        <m:num>
                          <m:sSub>
                            <m:sSubPr>
                              <m:ctrlPr>
                                <a:rPr lang="nb-NO" sz="1000" b="0" i="1" smtClean="0">
                                  <a:latin typeface="Cambria Math" panose="02040503050406030204" pitchFamily="18" charset="0"/>
                                </a:rPr>
                              </m:ctrlPr>
                            </m:sSubPr>
                            <m:e>
                              <m:r>
                                <a:rPr lang="nb-NO" sz="1000" b="0" i="1" smtClean="0">
                                  <a:latin typeface="Cambria Math" panose="02040503050406030204" pitchFamily="18" charset="0"/>
                                </a:rPr>
                                <m:t>𝐺</m:t>
                              </m:r>
                            </m:e>
                            <m:sub>
                              <m:r>
                                <a:rPr lang="nb-NO" sz="1000" b="0" i="1" smtClean="0">
                                  <a:latin typeface="Cambria Math" panose="02040503050406030204" pitchFamily="18" charset="0"/>
                                </a:rPr>
                                <m:t>1</m:t>
                              </m:r>
                            </m:sub>
                          </m:sSub>
                        </m:num>
                        <m:den>
                          <m:sSub>
                            <m:sSubPr>
                              <m:ctrlPr>
                                <a:rPr lang="nb-NO" sz="1000" b="0" i="1" smtClean="0">
                                  <a:latin typeface="Cambria Math" panose="02040503050406030204" pitchFamily="18" charset="0"/>
                                </a:rPr>
                              </m:ctrlPr>
                            </m:sSubPr>
                            <m:e>
                              <m:r>
                                <a:rPr lang="nb-NO" sz="1000" b="0" i="1" smtClean="0">
                                  <a:latin typeface="Cambria Math" panose="02040503050406030204" pitchFamily="18" charset="0"/>
                                </a:rPr>
                                <m:t>𝐺</m:t>
                              </m:r>
                            </m:e>
                            <m:sub>
                              <m:r>
                                <a:rPr lang="nb-NO" sz="1000" b="0" i="1" smtClean="0">
                                  <a:latin typeface="Cambria Math" panose="02040503050406030204" pitchFamily="18" charset="0"/>
                                </a:rPr>
                                <m:t>2</m:t>
                              </m:r>
                            </m:sub>
                          </m:sSub>
                        </m:den>
                      </m:f>
                      <m:r>
                        <a:rPr lang="nb-NO" sz="1000" b="0" i="1" smtClean="0">
                          <a:latin typeface="Cambria Math" panose="02040503050406030204" pitchFamily="18" charset="0"/>
                        </a:rPr>
                        <m:t> ,   </m:t>
                      </m:r>
                      <m:d>
                        <m:dPr>
                          <m:begChr m:val="|"/>
                          <m:endChr m:val="|"/>
                          <m:ctrlPr>
                            <a:rPr lang="nb-NO" sz="1000" b="0" i="1" smtClean="0">
                              <a:latin typeface="Cambria Math" panose="02040503050406030204" pitchFamily="18" charset="0"/>
                            </a:rPr>
                          </m:ctrlPr>
                        </m:dPr>
                        <m:e>
                          <m:r>
                            <a:rPr lang="nb-NO" sz="1000" b="0" i="1" smtClean="0">
                              <a:latin typeface="Cambria Math" panose="02040503050406030204" pitchFamily="18" charset="0"/>
                            </a:rPr>
                            <m:t>𝐺</m:t>
                          </m:r>
                        </m:e>
                      </m:d>
                      <m:r>
                        <a:rPr lang="nb-NO" sz="1000" b="0" i="1" smtClean="0">
                          <a:latin typeface="Cambria Math" panose="02040503050406030204" pitchFamily="18" charset="0"/>
                        </a:rPr>
                        <m:t>=</m:t>
                      </m:r>
                      <m:f>
                        <m:fPr>
                          <m:ctrlPr>
                            <a:rPr lang="nb-NO" sz="1000" b="0" i="1" smtClean="0">
                              <a:latin typeface="Cambria Math" panose="02040503050406030204" pitchFamily="18" charset="0"/>
                            </a:rPr>
                          </m:ctrlPr>
                        </m:fPr>
                        <m:num>
                          <m:r>
                            <a:rPr lang="nb-NO" sz="1000" b="0" i="1" smtClean="0">
                              <a:latin typeface="Cambria Math" panose="02040503050406030204" pitchFamily="18" charset="0"/>
                            </a:rPr>
                            <m:t>4.47</m:t>
                          </m:r>
                        </m:num>
                        <m:den>
                          <m:r>
                            <a:rPr lang="nb-NO" sz="1000" b="0" i="1" smtClean="0">
                              <a:latin typeface="Cambria Math" panose="02040503050406030204" pitchFamily="18" charset="0"/>
                            </a:rPr>
                            <m:t>4.24</m:t>
                          </m:r>
                        </m:den>
                      </m:f>
                      <m:r>
                        <a:rPr lang="nb-NO" sz="1000" b="0" i="1" smtClean="0">
                          <a:latin typeface="Cambria Math" panose="02040503050406030204" pitchFamily="18" charset="0"/>
                        </a:rPr>
                        <m:t>=1.054,    ∠</m:t>
                      </m:r>
                      <m:r>
                        <a:rPr lang="nb-NO" sz="1000" b="0" i="1" smtClean="0">
                          <a:latin typeface="Cambria Math" panose="02040503050406030204" pitchFamily="18" charset="0"/>
                        </a:rPr>
                        <m:t>𝐺</m:t>
                      </m:r>
                      <m:r>
                        <a:rPr lang="nb-NO" sz="1000" b="0" i="1" smtClean="0">
                          <a:latin typeface="Cambria Math" panose="02040503050406030204" pitchFamily="18" charset="0"/>
                        </a:rPr>
                        <m:t>=63.3°−(−45°)=108.3°=1.89 </m:t>
                      </m:r>
                      <m:r>
                        <a:rPr lang="nb-NO" sz="1000" b="0" i="1" smtClean="0">
                          <a:latin typeface="Cambria Math" panose="02040503050406030204" pitchFamily="18" charset="0"/>
                        </a:rPr>
                        <m:t>𝑟𝑎𝑑</m:t>
                      </m:r>
                      <m:r>
                        <a:rPr lang="nb-NO" sz="1000" b="0" i="1" smtClean="0">
                          <a:latin typeface="Cambria Math" panose="02040503050406030204" pitchFamily="18" charset="0"/>
                        </a:rPr>
                        <m:t>  </m:t>
                      </m:r>
                    </m:oMath>
                  </m:oMathPara>
                </a14:m>
                <a:endParaRPr lang="nb-NO" sz="1000" b="0" i="1" dirty="0">
                  <a:latin typeface="Cambria Math" panose="02040503050406030204" pitchFamily="18" charset="0"/>
                </a:endParaRPr>
              </a:p>
              <a:p>
                <a:endParaRPr lang="nb-NO" sz="1000" b="0" dirty="0"/>
              </a:p>
            </p:txBody>
          </p:sp>
        </mc:Choice>
        <mc:Fallback xmlns="">
          <p:sp>
            <p:nvSpPr>
              <p:cNvPr id="5" name="TextBox 4">
                <a:extLst>
                  <a:ext uri="{FF2B5EF4-FFF2-40B4-BE49-F238E27FC236}">
                    <a16:creationId xmlns:a16="http://schemas.microsoft.com/office/drawing/2014/main" id="{AFBC1285-FE76-176A-8F7E-83CCF31EFC36}"/>
                  </a:ext>
                </a:extLst>
              </p:cNvPr>
              <p:cNvSpPr txBox="1">
                <a:spLocks noRot="1" noChangeAspect="1" noMove="1" noResize="1" noEditPoints="1" noAdjustHandles="1" noChangeArrowheads="1" noChangeShapeType="1" noTextEdit="1"/>
              </p:cNvSpPr>
              <p:nvPr/>
            </p:nvSpPr>
            <p:spPr>
              <a:xfrm flipH="1">
                <a:off x="924390" y="4539318"/>
                <a:ext cx="7606680" cy="210333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46469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 Box 4"/>
          <p:cNvSpPr txBox="1">
            <a:spLocks noChangeArrowheads="1"/>
          </p:cNvSpPr>
          <p:nvPr/>
        </p:nvSpPr>
        <p:spPr bwMode="auto">
          <a:xfrm rot="-5400000">
            <a:off x="-1358354"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pic>
        <p:nvPicPr>
          <p:cNvPr id="256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388" y="-99392"/>
            <a:ext cx="5943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a:xfrm>
            <a:off x="6083052" y="6356350"/>
            <a:ext cx="2133600" cy="365125"/>
          </a:xfrm>
        </p:spPr>
        <p:txBody>
          <a:bodyPr/>
          <a:lstStyle/>
          <a:p>
            <a:pPr>
              <a:defRPr/>
            </a:pPr>
            <a:fld id="{465ABCDE-064A-4779-B677-B6E64A166977}" type="slidenum">
              <a:rPr lang="en-US"/>
              <a:pPr>
                <a:defRPr/>
              </a:pPr>
              <a:t>30</a:t>
            </a:fld>
            <a:endParaRPr lang="en-US"/>
          </a:p>
        </p:txBody>
      </p:sp>
      <p:cxnSp>
        <p:nvCxnSpPr>
          <p:cNvPr id="3" name="Straight Connector 2"/>
          <p:cNvCxnSpPr/>
          <p:nvPr/>
        </p:nvCxnSpPr>
        <p:spPr>
          <a:xfrm flipV="1">
            <a:off x="4317876" y="2084512"/>
            <a:ext cx="174551" cy="14401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5397996" y="2029044"/>
            <a:ext cx="174551" cy="14401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4492427" y="5036840"/>
            <a:ext cx="174551" cy="14401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5553188" y="5003675"/>
            <a:ext cx="174551" cy="14401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531364" y="4939571"/>
            <a:ext cx="271228" cy="338554"/>
          </a:xfrm>
          <a:prstGeom prst="rect">
            <a:avLst/>
          </a:prstGeom>
          <a:noFill/>
        </p:spPr>
        <p:txBody>
          <a:bodyPr wrap="none" rtlCol="0">
            <a:spAutoFit/>
          </a:bodyPr>
          <a:lstStyle/>
          <a:p>
            <a:r>
              <a:rPr lang="en-US" sz="1600" dirty="0">
                <a:solidFill>
                  <a:srgbClr val="FF0000"/>
                </a:solidFill>
              </a:rPr>
              <a:t>c</a:t>
            </a:r>
          </a:p>
        </p:txBody>
      </p:sp>
      <p:sp>
        <p:nvSpPr>
          <p:cNvPr id="11" name="TextBox 10"/>
          <p:cNvSpPr txBox="1"/>
          <p:nvPr/>
        </p:nvSpPr>
        <p:spPr>
          <a:xfrm>
            <a:off x="4405151" y="1987243"/>
            <a:ext cx="271228" cy="338554"/>
          </a:xfrm>
          <a:prstGeom prst="rect">
            <a:avLst/>
          </a:prstGeom>
          <a:noFill/>
        </p:spPr>
        <p:txBody>
          <a:bodyPr wrap="none" rtlCol="0">
            <a:spAutoFit/>
          </a:bodyPr>
          <a:lstStyle/>
          <a:p>
            <a:r>
              <a:rPr lang="en-US" sz="1600" dirty="0">
                <a:solidFill>
                  <a:srgbClr val="FF0000"/>
                </a:solidFill>
              </a:rPr>
              <a:t>c</a:t>
            </a:r>
          </a:p>
        </p:txBody>
      </p:sp>
      <p:sp>
        <p:nvSpPr>
          <p:cNvPr id="5" name="TextBox 4"/>
          <p:cNvSpPr txBox="1"/>
          <p:nvPr/>
        </p:nvSpPr>
        <p:spPr>
          <a:xfrm>
            <a:off x="5542012" y="5036840"/>
            <a:ext cx="420308" cy="276999"/>
          </a:xfrm>
          <a:prstGeom prst="rect">
            <a:avLst/>
          </a:prstGeom>
          <a:noFill/>
        </p:spPr>
        <p:txBody>
          <a:bodyPr wrap="none" rtlCol="0">
            <a:spAutoFit/>
          </a:bodyPr>
          <a:lstStyle/>
          <a:p>
            <a:r>
              <a:rPr lang="en-US" sz="1200" dirty="0">
                <a:solidFill>
                  <a:srgbClr val="FF0000"/>
                </a:solidFill>
              </a:rPr>
              <a:t>180</a:t>
            </a:r>
          </a:p>
        </p:txBody>
      </p:sp>
      <p:sp>
        <p:nvSpPr>
          <p:cNvPr id="13" name="TextBox 12"/>
          <p:cNvSpPr txBox="1"/>
          <p:nvPr/>
        </p:nvSpPr>
        <p:spPr>
          <a:xfrm>
            <a:off x="5430309" y="2006650"/>
            <a:ext cx="420308" cy="276999"/>
          </a:xfrm>
          <a:prstGeom prst="rect">
            <a:avLst/>
          </a:prstGeom>
          <a:noFill/>
        </p:spPr>
        <p:txBody>
          <a:bodyPr wrap="none" rtlCol="0">
            <a:spAutoFit/>
          </a:bodyPr>
          <a:lstStyle/>
          <a:p>
            <a:r>
              <a:rPr lang="en-US" sz="1200" dirty="0">
                <a:solidFill>
                  <a:srgbClr val="FF0000"/>
                </a:solidFill>
              </a:rPr>
              <a:t>180</a:t>
            </a:r>
          </a:p>
        </p:txBody>
      </p:sp>
      <p:sp>
        <p:nvSpPr>
          <p:cNvPr id="10" name="TextBox 9"/>
          <p:cNvSpPr txBox="1"/>
          <p:nvPr/>
        </p:nvSpPr>
        <p:spPr>
          <a:xfrm>
            <a:off x="-25931" y="5147691"/>
            <a:ext cx="3550396" cy="369332"/>
          </a:xfrm>
          <a:prstGeom prst="rect">
            <a:avLst/>
          </a:prstGeom>
          <a:noFill/>
        </p:spPr>
        <p:txBody>
          <a:bodyPr wrap="none" rtlCol="0">
            <a:spAutoFit/>
          </a:bodyPr>
          <a:lstStyle/>
          <a:p>
            <a:r>
              <a:rPr lang="en-US" dirty="0" err="1">
                <a:solidFill>
                  <a:srgbClr val="FF0000"/>
                </a:solidFill>
              </a:rPr>
              <a:t>Sigurd’s</a:t>
            </a:r>
            <a:r>
              <a:rPr lang="en-US" dirty="0">
                <a:solidFill>
                  <a:srgbClr val="FF0000"/>
                </a:solidFill>
              </a:rPr>
              <a:t> preferred notation in red </a:t>
            </a:r>
            <a:r>
              <a:rPr lang="en-US" dirty="0">
                <a:solidFill>
                  <a:srgbClr val="FF0000"/>
                </a:solidFill>
                <a:sym typeface="Wingdings" pitchFamily="2" charset="2"/>
              </a:rPr>
              <a:t></a:t>
            </a:r>
            <a:endParaRPr lang="en-US" dirty="0">
              <a:solidFill>
                <a:srgbClr val="FF0000"/>
              </a:solidFill>
            </a:endParaRPr>
          </a:p>
        </p:txBody>
      </p:sp>
      <p:sp>
        <p:nvSpPr>
          <p:cNvPr id="2" name="TextBox 1"/>
          <p:cNvSpPr txBox="1"/>
          <p:nvPr/>
        </p:nvSpPr>
        <p:spPr>
          <a:xfrm>
            <a:off x="1005508" y="851084"/>
            <a:ext cx="1044581" cy="369332"/>
          </a:xfrm>
          <a:prstGeom prst="rect">
            <a:avLst/>
          </a:prstGeom>
          <a:noFill/>
        </p:spPr>
        <p:txBody>
          <a:bodyPr wrap="none" rtlCol="0">
            <a:spAutoFit/>
          </a:bodyPr>
          <a:lstStyle/>
          <a:p>
            <a:r>
              <a:rPr lang="en-US" dirty="0">
                <a:solidFill>
                  <a:srgbClr val="FF0000"/>
                </a:solidFill>
              </a:rPr>
              <a:t>|L(</a:t>
            </a:r>
            <a:r>
              <a:rPr lang="en-US" dirty="0" err="1">
                <a:solidFill>
                  <a:srgbClr val="FF0000"/>
                </a:solidFill>
              </a:rPr>
              <a:t>j</a:t>
            </a:r>
            <a:r>
              <a:rPr lang="en-US" dirty="0" err="1">
                <a:solidFill>
                  <a:srgbClr val="FF0000"/>
                </a:solidFill>
                <a:latin typeface="cmmi10"/>
                <a:cs typeface="Times New Roman" panose="02020603050405020304" pitchFamily="18" charset="0"/>
              </a:rPr>
              <a:t>ω</a:t>
            </a:r>
            <a:r>
              <a:rPr lang="en-US" dirty="0">
                <a:solidFill>
                  <a:srgbClr val="FF0000"/>
                </a:solidFill>
              </a:rPr>
              <a:t>)| =</a:t>
            </a:r>
          </a:p>
        </p:txBody>
      </p:sp>
      <p:sp>
        <p:nvSpPr>
          <p:cNvPr id="15" name="TextBox 14"/>
          <p:cNvSpPr txBox="1"/>
          <p:nvPr/>
        </p:nvSpPr>
        <p:spPr>
          <a:xfrm>
            <a:off x="977181" y="3443372"/>
            <a:ext cx="999697" cy="369332"/>
          </a:xfrm>
          <a:prstGeom prst="rect">
            <a:avLst/>
          </a:prstGeom>
          <a:noFill/>
        </p:spPr>
        <p:txBody>
          <a:bodyPr wrap="none" rtlCol="0">
            <a:spAutoFit/>
          </a:bodyPr>
          <a:lstStyle/>
          <a:p>
            <a:r>
              <a:rPr lang="en-US" dirty="0">
                <a:solidFill>
                  <a:srgbClr val="FF0000"/>
                </a:solidFill>
                <a:latin typeface="msam10"/>
              </a:rPr>
              <a:t>Å</a:t>
            </a:r>
            <a:r>
              <a:rPr lang="en-US" dirty="0">
                <a:solidFill>
                  <a:srgbClr val="FF0000"/>
                </a:solidFill>
              </a:rPr>
              <a:t> L(</a:t>
            </a:r>
            <a:r>
              <a:rPr lang="en-US" dirty="0" err="1">
                <a:solidFill>
                  <a:srgbClr val="FF0000"/>
                </a:solidFill>
              </a:rPr>
              <a:t>j</a:t>
            </a:r>
            <a:r>
              <a:rPr lang="en-US" dirty="0" err="1">
                <a:solidFill>
                  <a:srgbClr val="FF0000"/>
                </a:solidFill>
                <a:latin typeface="cmmi10"/>
                <a:cs typeface="Times New Roman" panose="02020603050405020304" pitchFamily="18" charset="0"/>
              </a:rPr>
              <a:t>ω</a:t>
            </a:r>
            <a:r>
              <a:rPr lang="en-US" dirty="0">
                <a:solidFill>
                  <a:srgbClr val="FF0000"/>
                </a:solidFill>
              </a:rPr>
              <a:t>)=</a:t>
            </a:r>
          </a:p>
        </p:txBody>
      </p:sp>
      <p:sp>
        <p:nvSpPr>
          <p:cNvPr id="12" name="TextBox 11"/>
          <p:cNvSpPr txBox="1"/>
          <p:nvPr/>
        </p:nvSpPr>
        <p:spPr>
          <a:xfrm>
            <a:off x="2428359" y="5949280"/>
            <a:ext cx="4496039" cy="400110"/>
          </a:xfrm>
          <a:prstGeom prst="rect">
            <a:avLst/>
          </a:prstGeom>
          <a:solidFill>
            <a:schemeClr val="bg1"/>
          </a:solidFill>
          <a:ln>
            <a:solidFill>
              <a:srgbClr val="FF0000"/>
            </a:solidFill>
          </a:ln>
        </p:spPr>
        <p:txBody>
          <a:bodyPr wrap="none" rtlCol="0">
            <a:spAutoFit/>
          </a:bodyPr>
          <a:lstStyle/>
          <a:p>
            <a:r>
              <a:rPr lang="en-US" sz="2000" dirty="0"/>
              <a:t>Time delay margin (DM), </a:t>
            </a:r>
            <a:r>
              <a:rPr lang="el-GR" sz="2000" dirty="0">
                <a:latin typeface="Times New Roman" panose="02020603050405020304" pitchFamily="18" charset="0"/>
                <a:cs typeface="Times New Roman" panose="02020603050405020304" pitchFamily="18" charset="0"/>
              </a:rPr>
              <a:t>Δθ</a:t>
            </a:r>
            <a:r>
              <a:rPr lang="en-US" sz="2000" dirty="0"/>
              <a:t>= PM[rad]/</a:t>
            </a:r>
            <a:r>
              <a:rPr lang="en-US" sz="2000" dirty="0" err="1">
                <a:latin typeface="Times New Roman" panose="02020603050405020304" pitchFamily="18" charset="0"/>
                <a:cs typeface="Times New Roman" panose="02020603050405020304" pitchFamily="18" charset="0"/>
              </a:rPr>
              <a:t>ω</a:t>
            </a:r>
            <a:r>
              <a:rPr lang="en-US" sz="2000" baseline="-25000" dirty="0" err="1">
                <a:latin typeface="cmmi10"/>
              </a:rPr>
              <a:t>c</a:t>
            </a:r>
            <a:endParaRPr lang="en-US" sz="2000" baseline="-25000" dirty="0"/>
          </a:p>
        </p:txBody>
      </p:sp>
      <p:sp>
        <p:nvSpPr>
          <p:cNvPr id="14" name="TextBox 13">
            <a:extLst>
              <a:ext uri="{FF2B5EF4-FFF2-40B4-BE49-F238E27FC236}">
                <a16:creationId xmlns:a16="http://schemas.microsoft.com/office/drawing/2014/main" id="{A00D6E21-DB02-4200-A2DC-9C0AC296B229}"/>
              </a:ext>
            </a:extLst>
          </p:cNvPr>
          <p:cNvSpPr txBox="1"/>
          <p:nvPr/>
        </p:nvSpPr>
        <p:spPr>
          <a:xfrm>
            <a:off x="6536741" y="1073559"/>
            <a:ext cx="2578976" cy="3734356"/>
          </a:xfrm>
          <a:prstGeom prst="rect">
            <a:avLst/>
          </a:prstGeom>
          <a:noFill/>
        </p:spPr>
        <p:txBody>
          <a:bodyPr wrap="square" rtlCol="0">
            <a:spAutoFit/>
          </a:bodyPr>
          <a:lstStyle/>
          <a:p>
            <a:r>
              <a:rPr lang="nb-NO" sz="2000" dirty="0"/>
              <a:t>GM = 1/|</a:t>
            </a:r>
            <a:r>
              <a:rPr lang="nb-NO" sz="2000" dirty="0">
                <a:solidFill>
                  <a:srgbClr val="FF0000"/>
                </a:solidFill>
              </a:rPr>
              <a:t>L(j</a:t>
            </a:r>
            <a:r>
              <a:rPr lang="el-GR" sz="2000" dirty="0">
                <a:solidFill>
                  <a:srgbClr val="FF0000"/>
                </a:solidFill>
              </a:rPr>
              <a:t>ω</a:t>
            </a:r>
            <a:r>
              <a:rPr lang="nb-NO" sz="2000" baseline="-25000" dirty="0">
                <a:solidFill>
                  <a:srgbClr val="FF0000"/>
                </a:solidFill>
              </a:rPr>
              <a:t>180</a:t>
            </a:r>
            <a:r>
              <a:rPr lang="nb-NO" sz="2000" dirty="0">
                <a:solidFill>
                  <a:srgbClr val="FF0000"/>
                </a:solidFill>
              </a:rPr>
              <a:t>)|</a:t>
            </a:r>
          </a:p>
          <a:p>
            <a:r>
              <a:rPr lang="el-GR" sz="1400" dirty="0">
                <a:solidFill>
                  <a:srgbClr val="FF0000"/>
                </a:solidFill>
              </a:rPr>
              <a:t>ω</a:t>
            </a:r>
            <a:r>
              <a:rPr lang="nb-NO" sz="1400" baseline="-25000" dirty="0">
                <a:solidFill>
                  <a:srgbClr val="FF0000"/>
                </a:solidFill>
              </a:rPr>
              <a:t>180</a:t>
            </a:r>
            <a:r>
              <a:rPr lang="nb-NO" sz="1400" dirty="0">
                <a:solidFill>
                  <a:srgbClr val="FF0000"/>
                </a:solidFill>
              </a:rPr>
              <a:t> </a:t>
            </a:r>
            <a:r>
              <a:rPr lang="nb-NO" sz="1000" dirty="0">
                <a:solidFill>
                  <a:srgbClr val="FF0000"/>
                </a:solidFill>
              </a:rPr>
              <a:t>= </a:t>
            </a:r>
            <a:r>
              <a:rPr lang="nb-NO" sz="1000" dirty="0" err="1">
                <a:solidFill>
                  <a:srgbClr val="FF0000"/>
                </a:solidFill>
              </a:rPr>
              <a:t>frequency</a:t>
            </a:r>
            <a:r>
              <a:rPr lang="nb-NO" sz="1000" dirty="0">
                <a:solidFill>
                  <a:srgbClr val="FF0000"/>
                </a:solidFill>
              </a:rPr>
              <a:t> </a:t>
            </a:r>
            <a:r>
              <a:rPr lang="nb-NO" sz="1000" dirty="0" err="1">
                <a:solidFill>
                  <a:srgbClr val="FF0000"/>
                </a:solidFill>
              </a:rPr>
              <a:t>where</a:t>
            </a:r>
            <a:r>
              <a:rPr lang="nb-NO" sz="1000" dirty="0">
                <a:solidFill>
                  <a:srgbClr val="FF0000"/>
                </a:solidFill>
              </a:rPr>
              <a:t> </a:t>
            </a:r>
            <a:r>
              <a:rPr lang="nb-NO" sz="1000" dirty="0" err="1">
                <a:solidFill>
                  <a:srgbClr val="FF0000"/>
                </a:solidFill>
              </a:rPr>
              <a:t>phase</a:t>
            </a:r>
            <a:r>
              <a:rPr lang="nb-NO" sz="1000" dirty="0">
                <a:solidFill>
                  <a:srgbClr val="FF0000"/>
                </a:solidFill>
              </a:rPr>
              <a:t> </a:t>
            </a:r>
            <a:r>
              <a:rPr lang="nb-NO" sz="1000" dirty="0" err="1">
                <a:solidFill>
                  <a:srgbClr val="FF0000"/>
                </a:solidFill>
              </a:rPr>
              <a:t>shift</a:t>
            </a:r>
            <a:r>
              <a:rPr lang="nb-NO" sz="1000" dirty="0">
                <a:solidFill>
                  <a:srgbClr val="FF0000"/>
                </a:solidFill>
              </a:rPr>
              <a:t> </a:t>
            </a:r>
            <a:r>
              <a:rPr lang="nb-NO" sz="1000" dirty="0" err="1">
                <a:solidFill>
                  <a:srgbClr val="FF0000"/>
                </a:solidFill>
              </a:rPr>
              <a:t>around</a:t>
            </a:r>
            <a:r>
              <a:rPr lang="nb-NO" sz="1000" dirty="0">
                <a:solidFill>
                  <a:srgbClr val="FF0000"/>
                </a:solidFill>
              </a:rPr>
              <a:t> </a:t>
            </a:r>
          </a:p>
          <a:p>
            <a:r>
              <a:rPr lang="nb-NO" sz="1000" dirty="0">
                <a:solidFill>
                  <a:srgbClr val="FF0000"/>
                </a:solidFill>
              </a:rPr>
              <a:t>                </a:t>
            </a:r>
            <a:r>
              <a:rPr lang="nb-NO" sz="1000" dirty="0" err="1">
                <a:solidFill>
                  <a:srgbClr val="FF0000"/>
                </a:solidFill>
              </a:rPr>
              <a:t>the</a:t>
            </a:r>
            <a:r>
              <a:rPr lang="nb-NO" sz="1000" dirty="0">
                <a:solidFill>
                  <a:srgbClr val="FF0000"/>
                </a:solidFill>
              </a:rPr>
              <a:t> loop is -180</a:t>
            </a:r>
            <a:r>
              <a:rPr lang="nb-NO" sz="1000" baseline="30000" dirty="0">
                <a:solidFill>
                  <a:srgbClr val="FF0000"/>
                </a:solidFill>
              </a:rPr>
              <a:t>o</a:t>
            </a:r>
            <a:r>
              <a:rPr lang="nb-NO" sz="1000" dirty="0">
                <a:solidFill>
                  <a:srgbClr val="FF0000"/>
                </a:solidFill>
              </a:rPr>
              <a:t> = - </a:t>
            </a:r>
            <a:r>
              <a:rPr lang="el-GR" sz="1000" dirty="0">
                <a:solidFill>
                  <a:srgbClr val="FF0000"/>
                </a:solidFill>
              </a:rPr>
              <a:t>π</a:t>
            </a:r>
            <a:r>
              <a:rPr lang="nb-NO" sz="1000" dirty="0">
                <a:solidFill>
                  <a:srgbClr val="FF0000"/>
                </a:solidFill>
              </a:rPr>
              <a:t> rad.</a:t>
            </a:r>
          </a:p>
          <a:p>
            <a:r>
              <a:rPr lang="en-US" sz="1200" dirty="0">
                <a:solidFill>
                  <a:srgbClr val="FF0000"/>
                </a:solidFill>
                <a:latin typeface="msam10"/>
              </a:rPr>
              <a:t>          Å </a:t>
            </a:r>
            <a:r>
              <a:rPr lang="nb-NO" sz="1200" dirty="0">
                <a:solidFill>
                  <a:srgbClr val="FF0000"/>
                </a:solidFill>
              </a:rPr>
              <a:t>L(j</a:t>
            </a:r>
            <a:r>
              <a:rPr lang="el-GR" sz="1200" dirty="0">
                <a:solidFill>
                  <a:srgbClr val="FF0000"/>
                </a:solidFill>
              </a:rPr>
              <a:t>ω</a:t>
            </a:r>
            <a:r>
              <a:rPr lang="nb-NO" sz="1200" baseline="-25000" dirty="0">
                <a:solidFill>
                  <a:srgbClr val="FF0000"/>
                </a:solidFill>
              </a:rPr>
              <a:t>180</a:t>
            </a:r>
            <a:r>
              <a:rPr lang="nb-NO" sz="1200" dirty="0">
                <a:solidFill>
                  <a:srgbClr val="FF0000"/>
                </a:solidFill>
              </a:rPr>
              <a:t>) = -180</a:t>
            </a:r>
            <a:r>
              <a:rPr lang="nb-NO" sz="1200" baseline="30000" dirty="0">
                <a:solidFill>
                  <a:srgbClr val="FF0000"/>
                </a:solidFill>
              </a:rPr>
              <a:t>o</a:t>
            </a:r>
            <a:r>
              <a:rPr lang="nb-NO" sz="1200" dirty="0">
                <a:solidFill>
                  <a:srgbClr val="FF0000"/>
                </a:solidFill>
              </a:rPr>
              <a:t> = - </a:t>
            </a:r>
            <a:r>
              <a:rPr lang="el-GR" sz="1200" dirty="0">
                <a:solidFill>
                  <a:srgbClr val="FF0000"/>
                </a:solidFill>
              </a:rPr>
              <a:t>π</a:t>
            </a:r>
            <a:r>
              <a:rPr lang="nb-NO" sz="1200" dirty="0">
                <a:solidFill>
                  <a:srgbClr val="FF0000"/>
                </a:solidFill>
              </a:rPr>
              <a:t> rad</a:t>
            </a:r>
            <a:endParaRPr lang="nb-NO" dirty="0"/>
          </a:p>
          <a:p>
            <a:endParaRPr lang="nb-NO" dirty="0"/>
          </a:p>
          <a:p>
            <a:endParaRPr lang="nb-NO" dirty="0"/>
          </a:p>
          <a:p>
            <a:endParaRPr lang="nb-NO" dirty="0"/>
          </a:p>
          <a:p>
            <a:endParaRPr lang="nb-NO" dirty="0"/>
          </a:p>
          <a:p>
            <a:endParaRPr lang="nb-NO" dirty="0"/>
          </a:p>
          <a:p>
            <a:r>
              <a:rPr lang="nb-NO" sz="2000" dirty="0"/>
              <a:t>PM = </a:t>
            </a:r>
            <a:r>
              <a:rPr lang="en-US" sz="2000" dirty="0">
                <a:solidFill>
                  <a:srgbClr val="FF0000"/>
                </a:solidFill>
                <a:latin typeface="msam10"/>
              </a:rPr>
              <a:t>Å</a:t>
            </a:r>
            <a:r>
              <a:rPr lang="en-US" sz="2000" dirty="0">
                <a:solidFill>
                  <a:srgbClr val="FF0000"/>
                </a:solidFill>
              </a:rPr>
              <a:t> L(</a:t>
            </a:r>
            <a:r>
              <a:rPr lang="en-US" sz="2000" dirty="0" err="1">
                <a:solidFill>
                  <a:srgbClr val="FF0000"/>
                </a:solidFill>
              </a:rPr>
              <a:t>j</a:t>
            </a:r>
            <a:r>
              <a:rPr lang="en-US" sz="2000" dirty="0" err="1">
                <a:solidFill>
                  <a:srgbClr val="FF0000"/>
                </a:solidFill>
                <a:latin typeface="cmmi10"/>
                <a:cs typeface="Times New Roman" panose="02020603050405020304" pitchFamily="18" charset="0"/>
              </a:rPr>
              <a:t>ω</a:t>
            </a:r>
            <a:r>
              <a:rPr lang="en-US" sz="2000" baseline="-25000" dirty="0" err="1">
                <a:solidFill>
                  <a:srgbClr val="FF0000"/>
                </a:solidFill>
                <a:latin typeface="cmmi10"/>
                <a:cs typeface="Times New Roman" panose="02020603050405020304" pitchFamily="18" charset="0"/>
              </a:rPr>
              <a:t>c</a:t>
            </a:r>
            <a:r>
              <a:rPr lang="en-US" sz="2000" dirty="0">
                <a:solidFill>
                  <a:srgbClr val="FF0000"/>
                </a:solidFill>
              </a:rPr>
              <a:t>) </a:t>
            </a:r>
            <a:r>
              <a:rPr lang="en-US" sz="2000" dirty="0"/>
              <a:t>+ 180</a:t>
            </a:r>
            <a:r>
              <a:rPr lang="en-US" sz="2000" baseline="30000" dirty="0"/>
              <a:t>o </a:t>
            </a:r>
            <a:endParaRPr lang="en-US" sz="2000" dirty="0"/>
          </a:p>
          <a:p>
            <a:r>
              <a:rPr lang="en-US" sz="2000" dirty="0"/>
              <a:t>       = </a:t>
            </a:r>
            <a:r>
              <a:rPr lang="en-US" sz="2000" dirty="0">
                <a:solidFill>
                  <a:srgbClr val="FF0000"/>
                </a:solidFill>
                <a:latin typeface="msam10"/>
              </a:rPr>
              <a:t>Å</a:t>
            </a:r>
            <a:r>
              <a:rPr lang="en-US" sz="2000" dirty="0">
                <a:solidFill>
                  <a:srgbClr val="FF0000"/>
                </a:solidFill>
              </a:rPr>
              <a:t> L(</a:t>
            </a:r>
            <a:r>
              <a:rPr lang="en-US" sz="2000" dirty="0" err="1">
                <a:solidFill>
                  <a:srgbClr val="FF0000"/>
                </a:solidFill>
              </a:rPr>
              <a:t>j</a:t>
            </a:r>
            <a:r>
              <a:rPr lang="en-US" sz="2000" dirty="0" err="1">
                <a:solidFill>
                  <a:srgbClr val="FF0000"/>
                </a:solidFill>
                <a:latin typeface="cmmi10"/>
                <a:cs typeface="Times New Roman" panose="02020603050405020304" pitchFamily="18" charset="0"/>
              </a:rPr>
              <a:t>ω</a:t>
            </a:r>
            <a:r>
              <a:rPr lang="en-US" sz="2000" baseline="-25000" dirty="0" err="1">
                <a:solidFill>
                  <a:srgbClr val="FF0000"/>
                </a:solidFill>
                <a:latin typeface="cmmi10"/>
                <a:cs typeface="Times New Roman" panose="02020603050405020304" pitchFamily="18" charset="0"/>
              </a:rPr>
              <a:t>c</a:t>
            </a:r>
            <a:r>
              <a:rPr lang="en-US" sz="2000" dirty="0">
                <a:solidFill>
                  <a:srgbClr val="FF0000"/>
                </a:solidFill>
              </a:rPr>
              <a:t>) </a:t>
            </a:r>
            <a:r>
              <a:rPr lang="en-US" sz="2000" dirty="0"/>
              <a:t>+</a:t>
            </a:r>
            <a:r>
              <a:rPr lang="en-US" sz="2000" dirty="0">
                <a:solidFill>
                  <a:srgbClr val="FF0000"/>
                </a:solidFill>
              </a:rPr>
              <a:t> </a:t>
            </a:r>
            <a:r>
              <a:rPr lang="el-GR" sz="2000" dirty="0"/>
              <a:t>π</a:t>
            </a:r>
            <a:r>
              <a:rPr lang="nb-NO" sz="2000" dirty="0"/>
              <a:t> [rad]</a:t>
            </a:r>
            <a:endParaRPr lang="en-US" sz="2000" dirty="0"/>
          </a:p>
          <a:p>
            <a:r>
              <a:rPr lang="el-GR" sz="1400" dirty="0">
                <a:solidFill>
                  <a:srgbClr val="FF0000"/>
                </a:solidFill>
              </a:rPr>
              <a:t>ω</a:t>
            </a:r>
            <a:r>
              <a:rPr lang="nb-NO" sz="1400" baseline="-25000" dirty="0">
                <a:solidFill>
                  <a:srgbClr val="FF0000"/>
                </a:solidFill>
              </a:rPr>
              <a:t>c</a:t>
            </a:r>
            <a:r>
              <a:rPr lang="nb-NO" sz="1400" dirty="0">
                <a:solidFill>
                  <a:srgbClr val="FF0000"/>
                </a:solidFill>
              </a:rPr>
              <a:t> </a:t>
            </a:r>
            <a:r>
              <a:rPr lang="nb-NO" sz="1000" dirty="0">
                <a:solidFill>
                  <a:srgbClr val="FF0000"/>
                </a:solidFill>
              </a:rPr>
              <a:t>= </a:t>
            </a:r>
            <a:r>
              <a:rPr lang="nb-NO" sz="1000" dirty="0" err="1">
                <a:solidFill>
                  <a:srgbClr val="FF0000"/>
                </a:solidFill>
              </a:rPr>
              <a:t>frequency</a:t>
            </a:r>
            <a:r>
              <a:rPr lang="nb-NO" sz="1000" dirty="0">
                <a:solidFill>
                  <a:srgbClr val="FF0000"/>
                </a:solidFill>
              </a:rPr>
              <a:t> </a:t>
            </a:r>
            <a:r>
              <a:rPr lang="nb-NO" sz="1000" dirty="0" err="1">
                <a:solidFill>
                  <a:srgbClr val="FF0000"/>
                </a:solidFill>
              </a:rPr>
              <a:t>where</a:t>
            </a:r>
            <a:r>
              <a:rPr lang="nb-NO" sz="1000" dirty="0">
                <a:solidFill>
                  <a:srgbClr val="FF0000"/>
                </a:solidFill>
              </a:rPr>
              <a:t> loop </a:t>
            </a:r>
            <a:r>
              <a:rPr lang="nb-NO" sz="1000" dirty="0" err="1">
                <a:solidFill>
                  <a:srgbClr val="FF0000"/>
                </a:solidFill>
              </a:rPr>
              <a:t>gain</a:t>
            </a:r>
            <a:r>
              <a:rPr lang="nb-NO" sz="1000" dirty="0">
                <a:solidFill>
                  <a:srgbClr val="FF0000"/>
                </a:solidFill>
              </a:rPr>
              <a:t> is  1.</a:t>
            </a:r>
          </a:p>
          <a:p>
            <a:r>
              <a:rPr lang="nb-NO" sz="1000" dirty="0">
                <a:solidFill>
                  <a:srgbClr val="FF0000"/>
                </a:solidFill>
              </a:rPr>
              <a:t>          |</a:t>
            </a:r>
            <a:r>
              <a:rPr lang="nb-NO" sz="1200" dirty="0">
                <a:solidFill>
                  <a:srgbClr val="FF0000"/>
                </a:solidFill>
              </a:rPr>
              <a:t>L(j</a:t>
            </a:r>
            <a:r>
              <a:rPr lang="el-GR" sz="1200" dirty="0">
                <a:solidFill>
                  <a:srgbClr val="FF0000"/>
                </a:solidFill>
              </a:rPr>
              <a:t>ω</a:t>
            </a:r>
            <a:r>
              <a:rPr lang="nb-NO" sz="1200" baseline="-25000" dirty="0">
                <a:solidFill>
                  <a:srgbClr val="FF0000"/>
                </a:solidFill>
              </a:rPr>
              <a:t>c</a:t>
            </a:r>
            <a:r>
              <a:rPr lang="nb-NO" sz="1200" dirty="0">
                <a:solidFill>
                  <a:srgbClr val="FF0000"/>
                </a:solidFill>
              </a:rPr>
              <a:t>)| = 1</a:t>
            </a:r>
            <a:endParaRPr lang="nb-NO" sz="1200" dirty="0"/>
          </a:p>
          <a:p>
            <a:endParaRPr lang="en-US" sz="1000" baseline="30000" dirty="0"/>
          </a:p>
          <a:p>
            <a:endParaRPr lang="nb-NO" dirty="0"/>
          </a:p>
        </p:txBody>
      </p:sp>
      <p:cxnSp>
        <p:nvCxnSpPr>
          <p:cNvPr id="17" name="Straight Arrow Connector 16">
            <a:extLst>
              <a:ext uri="{FF2B5EF4-FFF2-40B4-BE49-F238E27FC236}">
                <a16:creationId xmlns:a16="http://schemas.microsoft.com/office/drawing/2014/main" id="{8AF43863-5BAB-4065-BB28-0D0B669290B9}"/>
              </a:ext>
            </a:extLst>
          </p:cNvPr>
          <p:cNvCxnSpPr>
            <a:cxnSpLocks/>
          </p:cNvCxnSpPr>
          <p:nvPr/>
        </p:nvCxnSpPr>
        <p:spPr>
          <a:xfrm>
            <a:off x="5581018" y="908720"/>
            <a:ext cx="0" cy="576064"/>
          </a:xfrm>
          <a:prstGeom prst="straightConnector1">
            <a:avLst/>
          </a:prstGeom>
          <a:ln>
            <a:solidFill>
              <a:srgbClr val="FF0000"/>
            </a:solidFill>
            <a:headEnd type="triangle" w="sm" len="sm"/>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080D6CF-26E5-4B15-A031-EBF124258184}"/>
              </a:ext>
            </a:extLst>
          </p:cNvPr>
          <p:cNvSpPr txBox="1"/>
          <p:nvPr/>
        </p:nvSpPr>
        <p:spPr>
          <a:xfrm>
            <a:off x="5581018" y="1051139"/>
            <a:ext cx="880369" cy="338554"/>
          </a:xfrm>
          <a:prstGeom prst="rect">
            <a:avLst/>
          </a:prstGeom>
          <a:noFill/>
        </p:spPr>
        <p:txBody>
          <a:bodyPr wrap="none" rtlCol="0">
            <a:spAutoFit/>
          </a:bodyPr>
          <a:lstStyle/>
          <a:p>
            <a:r>
              <a:rPr lang="nb-NO" sz="1600" dirty="0">
                <a:solidFill>
                  <a:srgbClr val="FF0000"/>
                </a:solidFill>
              </a:rPr>
              <a:t>GM (dB)</a:t>
            </a:r>
          </a:p>
        </p:txBody>
      </p:sp>
      <p:sp>
        <p:nvSpPr>
          <p:cNvPr id="16" name="TextBox 15">
            <a:extLst>
              <a:ext uri="{FF2B5EF4-FFF2-40B4-BE49-F238E27FC236}">
                <a16:creationId xmlns:a16="http://schemas.microsoft.com/office/drawing/2014/main" id="{47EEEB3D-B47D-F7D0-EA95-57983C7E2CE0}"/>
              </a:ext>
            </a:extLst>
          </p:cNvPr>
          <p:cNvSpPr txBox="1"/>
          <p:nvPr/>
        </p:nvSpPr>
        <p:spPr>
          <a:xfrm>
            <a:off x="226438" y="6536809"/>
            <a:ext cx="9314114" cy="369332"/>
          </a:xfrm>
          <a:prstGeom prst="rect">
            <a:avLst/>
          </a:prstGeom>
          <a:noFill/>
        </p:spPr>
        <p:txBody>
          <a:bodyPr wrap="square" rtlCol="0">
            <a:spAutoFit/>
          </a:bodyPr>
          <a:lstStyle/>
          <a:p>
            <a:r>
              <a:rPr lang="nb-NO" dirty="0" err="1"/>
              <a:t>Question</a:t>
            </a:r>
            <a:r>
              <a:rPr lang="nb-NO" dirty="0"/>
              <a:t>: For SIMC, is </a:t>
            </a:r>
            <a:r>
              <a:rPr lang="el-GR" dirty="0"/>
              <a:t>ω</a:t>
            </a:r>
            <a:r>
              <a:rPr lang="nb-NO" baseline="-25000" dirty="0"/>
              <a:t>c</a:t>
            </a:r>
            <a:r>
              <a:rPr lang="nb-NO" dirty="0"/>
              <a:t>=1/</a:t>
            </a:r>
            <a:r>
              <a:rPr lang="el-GR" dirty="0"/>
              <a:t>τ</a:t>
            </a:r>
            <a:r>
              <a:rPr lang="nb-NO" baseline="-25000" dirty="0"/>
              <a:t>c</a:t>
            </a:r>
            <a:r>
              <a:rPr lang="nb-NO" dirty="0"/>
              <a:t>?  No, </a:t>
            </a:r>
            <a:r>
              <a:rPr lang="nb-NO" dirty="0" err="1"/>
              <a:t>but</a:t>
            </a:r>
            <a:r>
              <a:rPr lang="nb-NO" dirty="0"/>
              <a:t> </a:t>
            </a:r>
            <a:r>
              <a:rPr lang="nb-NO" dirty="0" err="1"/>
              <a:t>it’s</a:t>
            </a:r>
            <a:r>
              <a:rPr lang="nb-NO" dirty="0"/>
              <a:t> </a:t>
            </a:r>
            <a:r>
              <a:rPr lang="nb-NO" dirty="0" err="1"/>
              <a:t>related</a:t>
            </a:r>
            <a:r>
              <a:rPr lang="nb-NO" dirty="0"/>
              <a:t>. In </a:t>
            </a:r>
            <a:r>
              <a:rPr lang="nb-NO" dirty="0" err="1"/>
              <a:t>many</a:t>
            </a:r>
            <a:r>
              <a:rPr lang="nb-NO" dirty="0"/>
              <a:t> cases  </a:t>
            </a:r>
            <a:r>
              <a:rPr lang="el-GR" dirty="0"/>
              <a:t>ω</a:t>
            </a:r>
            <a:r>
              <a:rPr lang="nb-NO" baseline="-25000" dirty="0"/>
              <a:t>c</a:t>
            </a:r>
            <a:r>
              <a:rPr lang="nb-NO" dirty="0"/>
              <a:t>=1/(</a:t>
            </a:r>
            <a:r>
              <a:rPr lang="el-GR" dirty="0"/>
              <a:t>θ</a:t>
            </a:r>
            <a:r>
              <a:rPr lang="nb-NO" dirty="0"/>
              <a:t>+</a:t>
            </a:r>
            <a:r>
              <a:rPr lang="el-GR" dirty="0"/>
              <a:t>τ</a:t>
            </a:r>
            <a:r>
              <a:rPr lang="nb-NO" baseline="-25000" dirty="0"/>
              <a:t>c</a:t>
            </a:r>
            <a:r>
              <a:rPr lang="nb-NO" dirty="0"/>
              <a:t>)</a:t>
            </a:r>
          </a:p>
        </p:txBody>
      </p:sp>
    </p:spTree>
    <p:extLst>
      <p:ext uri="{BB962C8B-B14F-4D97-AF65-F5344CB8AC3E}">
        <p14:creationId xmlns:p14="http://schemas.microsoft.com/office/powerpoint/2010/main" val="27310259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p:nvPr>
            </p:nvSpPr>
            <p:spPr>
              <a:xfrm>
                <a:off x="0" y="685800"/>
                <a:ext cx="5560966" cy="5486400"/>
              </a:xfrm>
            </p:spPr>
            <p:txBody>
              <a:bodyPr>
                <a:normAutofit fontScale="77500" lnSpcReduction="20000"/>
              </a:bodyPr>
              <a:lstStyle/>
              <a:p>
                <a:r>
                  <a:rPr lang="en-US" sz="2400" dirty="0"/>
                  <a:t>L = </a:t>
                </a:r>
                <a:r>
                  <a:rPr lang="en-US" sz="2400" dirty="0" err="1">
                    <a:latin typeface="Calibri"/>
                  </a:rPr>
                  <a:t>gcg</a:t>
                </a:r>
                <a:r>
                  <a:rPr lang="en-US" sz="2400" baseline="-25000" dirty="0" err="1">
                    <a:latin typeface="Calibri"/>
                  </a:rPr>
                  <a:t>m</a:t>
                </a:r>
                <a:r>
                  <a:rPr lang="en-US" sz="2400" baseline="-25000" dirty="0">
                    <a:latin typeface="Calibri"/>
                  </a:rPr>
                  <a:t> </a:t>
                </a:r>
                <a:r>
                  <a:rPr lang="en-US" sz="2400" dirty="0">
                    <a:latin typeface="Calibri"/>
                  </a:rPr>
                  <a:t> = loop  transfer function with negative feedback</a:t>
                </a:r>
                <a:endParaRPr lang="en-US" sz="2400" baseline="-25000" dirty="0">
                  <a:latin typeface="Calibri"/>
                </a:endParaRPr>
              </a:p>
              <a:p>
                <a:r>
                  <a:rPr lang="en-US" sz="2400" b="1" dirty="0">
                    <a:solidFill>
                      <a:srgbClr val="FF0000"/>
                    </a:solidFill>
                  </a:rPr>
                  <a:t>Bode’s stability condition</a:t>
                </a:r>
                <a:r>
                  <a:rPr lang="en-US" sz="2400" dirty="0"/>
                  <a:t>: |</a:t>
                </a:r>
                <a:r>
                  <a:rPr lang="en-US" sz="2400" dirty="0">
                    <a:latin typeface="Calibri"/>
                  </a:rPr>
                  <a:t>L(j</a:t>
                </a:r>
                <a:r>
                  <a:rPr lang="en-US" sz="2400" dirty="0">
                    <a:latin typeface="cmmi10"/>
                    <a:cs typeface="Times New Roman" panose="02020603050405020304" pitchFamily="18" charset="0"/>
                  </a:rPr>
                  <a:t>ω</a:t>
                </a:r>
                <a:r>
                  <a:rPr lang="en-US" sz="2400" baseline="-25000" dirty="0">
                    <a:latin typeface="Calibri"/>
                  </a:rPr>
                  <a:t>180</a:t>
                </a:r>
                <a:r>
                  <a:rPr lang="en-US" sz="2400" dirty="0"/>
                  <a:t>)|&lt;1|</a:t>
                </a:r>
              </a:p>
              <a:p>
                <a:pPr lvl="1"/>
                <a:r>
                  <a:rPr lang="en-US" sz="2000" dirty="0"/>
                  <a:t>Limitations</a:t>
                </a:r>
              </a:p>
              <a:p>
                <a:pPr lvl="2"/>
                <a:r>
                  <a:rPr lang="en-US" sz="1800" dirty="0"/>
                  <a:t>Open-loop stable (L(s) stable)</a:t>
                </a:r>
              </a:p>
              <a:p>
                <a:pPr lvl="2"/>
                <a:r>
                  <a:rPr lang="en-US" sz="1800" dirty="0"/>
                  <a:t>Phase of L crosses -180</a:t>
                </a:r>
                <a:r>
                  <a:rPr lang="en-US" sz="1800" baseline="30000" dirty="0"/>
                  <a:t>o</a:t>
                </a:r>
                <a:r>
                  <a:rPr lang="en-US" sz="1800" dirty="0"/>
                  <a:t> only once</a:t>
                </a:r>
              </a:p>
              <a:p>
                <a:pPr lvl="1"/>
                <a:r>
                  <a:rPr lang="en-US" sz="2200" dirty="0"/>
                  <a:t>Stability margins</a:t>
                </a:r>
              </a:p>
              <a:p>
                <a:pPr lvl="2"/>
                <a:r>
                  <a:rPr lang="en-US" sz="1700" dirty="0">
                    <a:highlight>
                      <a:srgbClr val="FFFF00"/>
                    </a:highlight>
                  </a:rPr>
                  <a:t>GM = </a:t>
                </a:r>
                <a:r>
                  <a:rPr lang="nb-NO" sz="1700" dirty="0">
                    <a:highlight>
                      <a:srgbClr val="FFFF00"/>
                    </a:highlight>
                  </a:rPr>
                  <a:t>1/|</a:t>
                </a:r>
                <a:r>
                  <a:rPr lang="nb-NO" sz="1700" dirty="0">
                    <a:solidFill>
                      <a:srgbClr val="FF0000"/>
                    </a:solidFill>
                    <a:highlight>
                      <a:srgbClr val="FFFF00"/>
                    </a:highlight>
                  </a:rPr>
                  <a:t>L(j</a:t>
                </a:r>
                <a:r>
                  <a:rPr lang="el-GR" sz="1700" dirty="0">
                    <a:solidFill>
                      <a:srgbClr val="FF0000"/>
                    </a:solidFill>
                    <a:highlight>
                      <a:srgbClr val="FFFF00"/>
                    </a:highlight>
                  </a:rPr>
                  <a:t>ω</a:t>
                </a:r>
                <a:r>
                  <a:rPr lang="nb-NO" sz="1700" baseline="-25000" dirty="0">
                    <a:solidFill>
                      <a:srgbClr val="FF0000"/>
                    </a:solidFill>
                    <a:highlight>
                      <a:srgbClr val="FFFF00"/>
                    </a:highlight>
                  </a:rPr>
                  <a:t>180</a:t>
                </a:r>
                <a:r>
                  <a:rPr lang="nb-NO" sz="1700" dirty="0">
                    <a:solidFill>
                      <a:srgbClr val="FF0000"/>
                    </a:solidFill>
                    <a:highlight>
                      <a:srgbClr val="FFFF00"/>
                    </a:highlight>
                  </a:rPr>
                  <a:t>)|,         </a:t>
                </a:r>
                <a:r>
                  <a:rPr lang="nb-NO" sz="1700" dirty="0" err="1"/>
                  <a:t>where</a:t>
                </a:r>
                <a:r>
                  <a:rPr lang="nb-NO" sz="1700" dirty="0"/>
                  <a:t> </a:t>
                </a:r>
                <a:r>
                  <a:rPr lang="en-US" sz="1700" dirty="0">
                    <a:solidFill>
                      <a:srgbClr val="FF0000"/>
                    </a:solidFill>
                    <a:latin typeface="msam10"/>
                  </a:rPr>
                  <a:t>Å </a:t>
                </a:r>
                <a:r>
                  <a:rPr lang="nb-NO" sz="1700" dirty="0"/>
                  <a:t>L(j</a:t>
                </a:r>
                <a:r>
                  <a:rPr lang="en-US" sz="1700" dirty="0">
                    <a:solidFill>
                      <a:srgbClr val="FF0000"/>
                    </a:solidFill>
                    <a:latin typeface="cmmi10"/>
                    <a:cs typeface="Times New Roman" panose="02020603050405020304" pitchFamily="18" charset="0"/>
                  </a:rPr>
                  <a:t>ω</a:t>
                </a:r>
                <a:r>
                  <a:rPr lang="en-US" sz="1700" baseline="-25000" dirty="0">
                    <a:solidFill>
                      <a:srgbClr val="FF0000"/>
                    </a:solidFill>
                    <a:latin typeface="cmmi10"/>
                    <a:cs typeface="Times New Roman" panose="02020603050405020304" pitchFamily="18" charset="0"/>
                  </a:rPr>
                  <a:t>180</a:t>
                </a:r>
                <a:r>
                  <a:rPr lang="en-US" sz="1700" dirty="0">
                    <a:latin typeface="cmmi10"/>
                    <a:cs typeface="Times New Roman" panose="02020603050405020304" pitchFamily="18" charset="0"/>
                  </a:rPr>
                  <a:t>)|=-180</a:t>
                </a:r>
                <a:r>
                  <a:rPr lang="en-US" sz="1700" baseline="30000" dirty="0">
                    <a:latin typeface="cmmi10"/>
                    <a:cs typeface="Times New Roman" panose="02020603050405020304" pitchFamily="18" charset="0"/>
                  </a:rPr>
                  <a:t>o</a:t>
                </a:r>
                <a:endParaRPr lang="nb-NO" sz="1700" baseline="30000" dirty="0">
                  <a:solidFill>
                    <a:srgbClr val="FF0000"/>
                  </a:solidFill>
                </a:endParaRPr>
              </a:p>
              <a:p>
                <a:pPr lvl="2"/>
                <a:r>
                  <a:rPr lang="nb-NO" sz="1700" dirty="0">
                    <a:highlight>
                      <a:srgbClr val="FFFF00"/>
                    </a:highlight>
                  </a:rPr>
                  <a:t>PM = </a:t>
                </a:r>
                <a:r>
                  <a:rPr lang="en-US" sz="1700" dirty="0">
                    <a:solidFill>
                      <a:srgbClr val="FF0000"/>
                    </a:solidFill>
                    <a:highlight>
                      <a:srgbClr val="FFFF00"/>
                    </a:highlight>
                    <a:latin typeface="msam10"/>
                  </a:rPr>
                  <a:t>Å</a:t>
                </a:r>
                <a:r>
                  <a:rPr lang="en-US" sz="1700" dirty="0">
                    <a:solidFill>
                      <a:srgbClr val="FF0000"/>
                    </a:solidFill>
                    <a:highlight>
                      <a:srgbClr val="FFFF00"/>
                    </a:highlight>
                  </a:rPr>
                  <a:t> L(</a:t>
                </a:r>
                <a:r>
                  <a:rPr lang="en-US" sz="1700" dirty="0" err="1">
                    <a:solidFill>
                      <a:srgbClr val="FF0000"/>
                    </a:solidFill>
                    <a:highlight>
                      <a:srgbClr val="FFFF00"/>
                    </a:highlight>
                  </a:rPr>
                  <a:t>j</a:t>
                </a:r>
                <a:r>
                  <a:rPr lang="en-US" sz="1700" dirty="0" err="1">
                    <a:solidFill>
                      <a:srgbClr val="FF0000"/>
                    </a:solidFill>
                    <a:highlight>
                      <a:srgbClr val="FFFF00"/>
                    </a:highlight>
                    <a:latin typeface="cmmi10"/>
                    <a:cs typeface="Times New Roman" panose="02020603050405020304" pitchFamily="18" charset="0"/>
                  </a:rPr>
                  <a:t>ω</a:t>
                </a:r>
                <a:r>
                  <a:rPr lang="en-US" sz="1700" baseline="-25000" dirty="0" err="1">
                    <a:solidFill>
                      <a:srgbClr val="FF0000"/>
                    </a:solidFill>
                    <a:highlight>
                      <a:srgbClr val="FFFF00"/>
                    </a:highlight>
                    <a:latin typeface="cmmi10"/>
                    <a:cs typeface="Times New Roman" panose="02020603050405020304" pitchFamily="18" charset="0"/>
                  </a:rPr>
                  <a:t>c</a:t>
                </a:r>
                <a:r>
                  <a:rPr lang="en-US" sz="1700" dirty="0">
                    <a:solidFill>
                      <a:srgbClr val="FF0000"/>
                    </a:solidFill>
                    <a:highlight>
                      <a:srgbClr val="FFFF00"/>
                    </a:highlight>
                  </a:rPr>
                  <a:t>) </a:t>
                </a:r>
                <a:r>
                  <a:rPr lang="en-US" sz="1700" dirty="0">
                    <a:highlight>
                      <a:srgbClr val="FFFF00"/>
                    </a:highlight>
                  </a:rPr>
                  <a:t>+ 180</a:t>
                </a:r>
                <a:r>
                  <a:rPr lang="en-US" sz="1700" baseline="30000" dirty="0">
                    <a:highlight>
                      <a:srgbClr val="FFFF00"/>
                    </a:highlight>
                  </a:rPr>
                  <a:t>o</a:t>
                </a:r>
                <a:r>
                  <a:rPr lang="en-US" sz="1700" baseline="30000" dirty="0"/>
                  <a:t> </a:t>
                </a:r>
                <a:r>
                  <a:rPr lang="nb-NO" sz="1700" dirty="0"/>
                  <a:t>  ,  </a:t>
                </a:r>
                <a:r>
                  <a:rPr lang="nb-NO" sz="1700" dirty="0" err="1"/>
                  <a:t>where</a:t>
                </a:r>
                <a:r>
                  <a:rPr lang="nb-NO" sz="1700" dirty="0"/>
                  <a:t> |L(j</a:t>
                </a:r>
                <a:r>
                  <a:rPr lang="en-US" sz="1700" dirty="0" err="1">
                    <a:solidFill>
                      <a:srgbClr val="FF0000"/>
                    </a:solidFill>
                    <a:latin typeface="cmmi10"/>
                    <a:cs typeface="Times New Roman" panose="02020603050405020304" pitchFamily="18" charset="0"/>
                  </a:rPr>
                  <a:t>ω</a:t>
                </a:r>
                <a:r>
                  <a:rPr lang="en-US" sz="1700" baseline="-25000" dirty="0" err="1">
                    <a:solidFill>
                      <a:srgbClr val="FF0000"/>
                    </a:solidFill>
                    <a:latin typeface="cmmi10"/>
                    <a:cs typeface="Times New Roman" panose="02020603050405020304" pitchFamily="18" charset="0"/>
                  </a:rPr>
                  <a:t>c</a:t>
                </a:r>
                <a:r>
                  <a:rPr lang="en-US" sz="1700" dirty="0">
                    <a:latin typeface="cmmi10"/>
                    <a:cs typeface="Times New Roman" panose="02020603050405020304" pitchFamily="18" charset="0"/>
                  </a:rPr>
                  <a:t>)|=1</a:t>
                </a:r>
              </a:p>
              <a:p>
                <a:pPr lvl="2"/>
                <a:r>
                  <a:rPr lang="en-US" sz="1600" dirty="0"/>
                  <a:t>How much delay will “eat up” the PM? </a:t>
                </a:r>
              </a:p>
              <a:p>
                <a:pPr marL="914400" lvl="2" indent="0">
                  <a:buNone/>
                </a:pPr>
                <a:r>
                  <a:rPr lang="en-US" sz="1600" dirty="0"/>
                  <a:t>       Answer: PM= </a:t>
                </a:r>
                <a:r>
                  <a:rPr lang="en-US" sz="1900" dirty="0" err="1">
                    <a:solidFill>
                      <a:srgbClr val="FF0000"/>
                    </a:solidFill>
                    <a:latin typeface="cmmi10"/>
                    <a:cs typeface="Times New Roman" panose="02020603050405020304" pitchFamily="18" charset="0"/>
                  </a:rPr>
                  <a:t>ω</a:t>
                </a:r>
                <a:r>
                  <a:rPr lang="en-US" sz="1900" baseline="-25000" dirty="0" err="1">
                    <a:solidFill>
                      <a:srgbClr val="FF0000"/>
                    </a:solidFill>
                    <a:latin typeface="cmmi10"/>
                    <a:cs typeface="Times New Roman" panose="02020603050405020304" pitchFamily="18" charset="0"/>
                  </a:rPr>
                  <a:t>c</a:t>
                </a:r>
                <a:r>
                  <a:rPr lang="en-US" sz="1900" baseline="-25000" dirty="0">
                    <a:solidFill>
                      <a:srgbClr val="FF0000"/>
                    </a:solidFill>
                    <a:latin typeface="cmmi10"/>
                    <a:cs typeface="Times New Roman" panose="02020603050405020304" pitchFamily="18" charset="0"/>
                  </a:rPr>
                  <a:t> </a:t>
                </a:r>
                <a:r>
                  <a:rPr lang="el-GR" sz="1600" dirty="0">
                    <a:latin typeface="Times New Roman" panose="02020603050405020304" pitchFamily="18" charset="0"/>
                    <a:cs typeface="Times New Roman" panose="02020603050405020304" pitchFamily="18" charset="0"/>
                  </a:rPr>
                  <a:t>Δθ </a:t>
                </a:r>
                <a:r>
                  <a:rPr lang="nb-NO" sz="1600" dirty="0">
                    <a:latin typeface="Times New Roman" panose="02020603050405020304" pitchFamily="18" charset="0"/>
                    <a:cs typeface="Times New Roman" panose="02020603050405020304" pitchFamily="18" charset="0"/>
                  </a:rPr>
                  <a:t>[rad] </a:t>
                </a:r>
                <a14:m>
                  <m:oMath xmlns:m="http://schemas.openxmlformats.org/officeDocument/2006/math">
                    <m:r>
                      <a:rPr lang="nb-NO" sz="1600" b="0" i="1" smtClean="0">
                        <a:latin typeface="Cambria Math" panose="02040503050406030204" pitchFamily="18" charset="0"/>
                        <a:cs typeface="Times New Roman" panose="02020603050405020304" pitchFamily="18" charset="0"/>
                      </a:rPr>
                      <m:t>⇒</m:t>
                    </m:r>
                  </m:oMath>
                </a14:m>
                <a:r>
                  <a:rPr lang="en-US" sz="1600" dirty="0"/>
                  <a:t> </a:t>
                </a:r>
                <a:r>
                  <a:rPr lang="en-US" sz="1700" dirty="0">
                    <a:highlight>
                      <a:srgbClr val="FFFF00"/>
                    </a:highlight>
                  </a:rPr>
                  <a:t>DM = </a:t>
                </a:r>
                <a:r>
                  <a:rPr lang="el-GR" sz="1700" dirty="0">
                    <a:highlight>
                      <a:srgbClr val="FFFF00"/>
                    </a:highlight>
                    <a:latin typeface="Times New Roman" panose="02020603050405020304" pitchFamily="18" charset="0"/>
                    <a:cs typeface="Times New Roman" panose="02020603050405020304" pitchFamily="18" charset="0"/>
                  </a:rPr>
                  <a:t>Δθ</a:t>
                </a:r>
                <a:r>
                  <a:rPr lang="en-US" sz="1700" dirty="0">
                    <a:highlight>
                      <a:srgbClr val="FFFF00"/>
                    </a:highlight>
                  </a:rPr>
                  <a:t>= PM[rad]/</a:t>
                </a:r>
                <a:r>
                  <a:rPr lang="en-US" sz="1700" dirty="0" err="1">
                    <a:highlight>
                      <a:srgbClr val="FFFF00"/>
                    </a:highlight>
                    <a:latin typeface="Times New Roman" panose="02020603050405020304" pitchFamily="18" charset="0"/>
                    <a:cs typeface="Times New Roman" panose="02020603050405020304" pitchFamily="18" charset="0"/>
                  </a:rPr>
                  <a:t>ω</a:t>
                </a:r>
                <a:r>
                  <a:rPr lang="en-US" sz="1700" baseline="-25000" dirty="0" err="1">
                    <a:highlight>
                      <a:srgbClr val="FFFF00"/>
                    </a:highlight>
                    <a:latin typeface="cmmi10"/>
                  </a:rPr>
                  <a:t>c</a:t>
                </a:r>
                <a:endParaRPr lang="en-US" sz="1700" baseline="-25000" dirty="0">
                  <a:highlight>
                    <a:srgbClr val="FFFF00"/>
                  </a:highlight>
                </a:endParaRPr>
              </a:p>
              <a:p>
                <a:pPr marL="0" indent="0">
                  <a:buNone/>
                </a:pPr>
                <a:endParaRPr lang="en-US" sz="2400" dirty="0"/>
              </a:p>
              <a:p>
                <a:endParaRPr lang="en-US" sz="2400" dirty="0"/>
              </a:p>
              <a:p>
                <a:endParaRPr lang="en-US" sz="2400" dirty="0"/>
              </a:p>
              <a:p>
                <a:endParaRPr lang="en-US" sz="2400" dirty="0"/>
              </a:p>
              <a:p>
                <a:r>
                  <a:rPr lang="en-US" sz="2400" dirty="0"/>
                  <a:t>The same but more general: </a:t>
                </a:r>
                <a:r>
                  <a:rPr lang="en-US" sz="2400" b="1" dirty="0">
                    <a:solidFill>
                      <a:srgbClr val="FF0000"/>
                    </a:solidFill>
                  </a:rPr>
                  <a:t>Nyquist stability condition</a:t>
                </a:r>
                <a:r>
                  <a:rPr lang="en-US" sz="2400" dirty="0"/>
                  <a:t>:</a:t>
                </a:r>
              </a:p>
              <a:p>
                <a:pPr marL="457200" lvl="1" indent="0">
                  <a:buNone/>
                </a:pPr>
                <a:endParaRPr lang="en-US" sz="2000" dirty="0"/>
              </a:p>
              <a:p>
                <a:pPr marL="457200" lvl="1" indent="0">
                  <a:buNone/>
                </a:pPr>
                <a:r>
                  <a:rPr lang="en-US" sz="2000" dirty="0"/>
                  <a:t>Locus of L(j</a:t>
                </a:r>
                <a:r>
                  <a:rPr lang="el-GR" sz="2000" dirty="0">
                    <a:latin typeface="cmmi10"/>
                  </a:rPr>
                  <a:t>ω</a:t>
                </a:r>
                <a:r>
                  <a:rPr lang="en-US" sz="2000" dirty="0"/>
                  <a:t>) should encircle  the</a:t>
                </a:r>
              </a:p>
              <a:p>
                <a:pPr marL="457200" lvl="1" indent="0">
                  <a:buNone/>
                </a:pPr>
                <a:r>
                  <a:rPr lang="en-US" sz="2000" dirty="0"/>
                  <a:t>(-1)-point P times in the anti-clockwise</a:t>
                </a:r>
              </a:p>
              <a:p>
                <a:pPr marL="457200" lvl="1" indent="0">
                  <a:buNone/>
                </a:pPr>
                <a:r>
                  <a:rPr lang="en-US" sz="2000" dirty="0"/>
                  <a:t>direction (where P = no. of unstable </a:t>
                </a:r>
              </a:p>
              <a:p>
                <a:pPr marL="457200" lvl="1" indent="0">
                  <a:buNone/>
                </a:pPr>
                <a:r>
                  <a:rPr lang="en-US" sz="2000" dirty="0"/>
                  <a:t>poles in L).</a:t>
                </a:r>
              </a:p>
            </p:txBody>
          </p:sp>
        </mc:Choice>
        <mc:Fallback xmlns="">
          <p:sp>
            <p:nvSpPr>
              <p:cNvPr id="2" name="Content Placeholder 1"/>
              <p:cNvSpPr>
                <a:spLocks noGrp="1" noRot="1" noChangeAspect="1" noMove="1" noResize="1" noEditPoints="1" noAdjustHandles="1" noChangeArrowheads="1" noChangeShapeType="1" noTextEdit="1"/>
              </p:cNvSpPr>
              <p:nvPr>
                <p:ph/>
              </p:nvPr>
            </p:nvSpPr>
            <p:spPr>
              <a:xfrm>
                <a:off x="0" y="685800"/>
                <a:ext cx="5560966" cy="5486400"/>
              </a:xfrm>
              <a:blipFill>
                <a:blip r:embed="rId3"/>
                <a:stretch>
                  <a:fillRect l="-768" t="-1444" b="-1333"/>
                </a:stretch>
              </a:blipFill>
            </p:spPr>
            <p:txBody>
              <a:bodyPr/>
              <a:lstStyle/>
              <a:p>
                <a:r>
                  <a:rPr lang="en-US">
                    <a:noFill/>
                  </a:rPr>
                  <a:t> </a:t>
                </a:r>
              </a:p>
            </p:txBody>
          </p:sp>
        </mc:Fallback>
      </mc:AlternateContent>
      <p:pic>
        <p:nvPicPr>
          <p:cNvPr id="215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7404" y="966936"/>
            <a:ext cx="3506596" cy="256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01441" y="85680"/>
            <a:ext cx="8829148" cy="523220"/>
          </a:xfrm>
          <a:prstGeom prst="rect">
            <a:avLst/>
          </a:prstGeom>
          <a:noFill/>
        </p:spPr>
        <p:txBody>
          <a:bodyPr wrap="none" rtlCol="0">
            <a:spAutoFit/>
          </a:bodyPr>
          <a:lstStyle/>
          <a:p>
            <a:r>
              <a:rPr lang="en-US" sz="2800" dirty="0">
                <a:solidFill>
                  <a:srgbClr val="FF0000"/>
                </a:solidFill>
              </a:rPr>
              <a:t>Summary: CLOSED-LOOP STABILITY IN FREQUENCY DOMAIN</a:t>
            </a:r>
          </a:p>
        </p:txBody>
      </p:sp>
      <p:grpSp>
        <p:nvGrpSpPr>
          <p:cNvPr id="6" name="Group 5">
            <a:extLst>
              <a:ext uri="{FF2B5EF4-FFF2-40B4-BE49-F238E27FC236}">
                <a16:creationId xmlns:a16="http://schemas.microsoft.com/office/drawing/2014/main" id="{22893BDA-981E-DF8C-01D2-829BF0F230F2}"/>
              </a:ext>
            </a:extLst>
          </p:cNvPr>
          <p:cNvGrpSpPr/>
          <p:nvPr/>
        </p:nvGrpSpPr>
        <p:grpSpPr>
          <a:xfrm>
            <a:off x="4716015" y="3722301"/>
            <a:ext cx="4454168" cy="3039616"/>
            <a:chOff x="4716015" y="3701752"/>
            <a:chExt cx="4454168" cy="3039616"/>
          </a:xfrm>
        </p:grpSpPr>
        <p:pic>
          <p:nvPicPr>
            <p:cNvPr id="215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3701752"/>
              <a:ext cx="3400425"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716015" y="6279703"/>
              <a:ext cx="4454168" cy="461665"/>
            </a:xfrm>
            <a:prstGeom prst="rect">
              <a:avLst/>
            </a:prstGeom>
            <a:noFill/>
          </p:spPr>
          <p:txBody>
            <a:bodyPr wrap="none" rtlCol="0">
              <a:spAutoFit/>
            </a:bodyPr>
            <a:lstStyle/>
            <a:p>
              <a:r>
                <a:rPr lang="en-US" sz="1200" dirty="0"/>
                <a:t>Stable plant (P=0): Closed-loop stable if  L has no encirclements  of -1</a:t>
              </a:r>
            </a:p>
            <a:p>
              <a:r>
                <a:rPr lang="en-US" sz="1200" dirty="0"/>
                <a:t>                                  (=Bode’s stability condition)</a:t>
              </a:r>
            </a:p>
          </p:txBody>
        </p:sp>
      </p:grpSp>
      <p:sp>
        <p:nvSpPr>
          <p:cNvPr id="4" name="TextBox 3">
            <a:extLst>
              <a:ext uri="{FF2B5EF4-FFF2-40B4-BE49-F238E27FC236}">
                <a16:creationId xmlns:a16="http://schemas.microsoft.com/office/drawing/2014/main" id="{5A73B6BE-E4FE-4EDA-BB3B-97D7AD5D247E}"/>
              </a:ext>
            </a:extLst>
          </p:cNvPr>
          <p:cNvSpPr txBox="1"/>
          <p:nvPr/>
        </p:nvSpPr>
        <p:spPr>
          <a:xfrm flipH="1">
            <a:off x="827584" y="3307050"/>
            <a:ext cx="3528393" cy="553998"/>
          </a:xfrm>
          <a:prstGeom prst="rect">
            <a:avLst/>
          </a:prstGeom>
          <a:noFill/>
        </p:spPr>
        <p:txBody>
          <a:bodyPr wrap="square" rtlCol="0">
            <a:spAutoFit/>
          </a:bodyPr>
          <a:lstStyle/>
          <a:p>
            <a:r>
              <a:rPr lang="nb-NO" sz="1000" dirty="0"/>
              <a:t>GM = </a:t>
            </a:r>
            <a:r>
              <a:rPr lang="nb-NO" sz="1000" dirty="0" err="1"/>
              <a:t>gain</a:t>
            </a:r>
            <a:r>
              <a:rPr lang="nb-NO" sz="1000" dirty="0"/>
              <a:t> margin (&gt;1 for </a:t>
            </a:r>
            <a:r>
              <a:rPr lang="nb-NO" sz="1000" dirty="0" err="1"/>
              <a:t>stability</a:t>
            </a:r>
            <a:r>
              <a:rPr lang="nb-NO" sz="1000" dirty="0"/>
              <a:t>; </a:t>
            </a:r>
            <a:r>
              <a:rPr lang="nb-NO" sz="1000" dirty="0" err="1"/>
              <a:t>typicall</a:t>
            </a:r>
            <a:r>
              <a:rPr lang="nb-NO" sz="1000" dirty="0"/>
              <a:t> </a:t>
            </a:r>
            <a:r>
              <a:rPr lang="nb-NO" sz="1000" dirty="0" err="1"/>
              <a:t>want</a:t>
            </a:r>
            <a:r>
              <a:rPr lang="nb-NO" sz="1000" dirty="0"/>
              <a:t> &gt;3)</a:t>
            </a:r>
          </a:p>
          <a:p>
            <a:r>
              <a:rPr lang="nb-NO" sz="1000" dirty="0"/>
              <a:t>PM = </a:t>
            </a:r>
            <a:r>
              <a:rPr lang="nb-NO" sz="1000" dirty="0" err="1"/>
              <a:t>phase</a:t>
            </a:r>
            <a:r>
              <a:rPr lang="nb-NO" sz="1000" dirty="0"/>
              <a:t> margin (&gt;0 for </a:t>
            </a:r>
            <a:r>
              <a:rPr lang="nb-NO" sz="1000" dirty="0" err="1"/>
              <a:t>stability</a:t>
            </a:r>
            <a:r>
              <a:rPr lang="nb-NO" sz="1000" dirty="0"/>
              <a:t>; </a:t>
            </a:r>
            <a:r>
              <a:rPr lang="nb-NO" sz="1000" dirty="0" err="1"/>
              <a:t>typically</a:t>
            </a:r>
            <a:r>
              <a:rPr lang="nb-NO" sz="1000" dirty="0"/>
              <a:t> </a:t>
            </a:r>
            <a:r>
              <a:rPr lang="nb-NO" sz="1000" dirty="0" err="1"/>
              <a:t>want</a:t>
            </a:r>
            <a:r>
              <a:rPr lang="nb-NO" sz="1000" dirty="0"/>
              <a:t> &gt; 50</a:t>
            </a:r>
            <a:r>
              <a:rPr lang="nb-NO" sz="1000" baseline="30000" dirty="0"/>
              <a:t>o</a:t>
            </a:r>
            <a:r>
              <a:rPr lang="nb-NO" sz="1000" dirty="0"/>
              <a:t>)</a:t>
            </a:r>
          </a:p>
          <a:p>
            <a:r>
              <a:rPr lang="nb-NO" sz="1000" dirty="0"/>
              <a:t>DM = </a:t>
            </a:r>
            <a:r>
              <a:rPr lang="nb-NO" sz="1000" dirty="0" err="1"/>
              <a:t>delay</a:t>
            </a:r>
            <a:r>
              <a:rPr lang="nb-NO" sz="1000" dirty="0"/>
              <a:t> margin (&gt;0 for </a:t>
            </a:r>
            <a:r>
              <a:rPr lang="nb-NO" sz="1000" dirty="0" err="1"/>
              <a:t>stability</a:t>
            </a:r>
            <a:r>
              <a:rPr lang="nb-NO" sz="1000" dirty="0"/>
              <a:t>; </a:t>
            </a:r>
            <a:r>
              <a:rPr lang="nb-NO" sz="1000" dirty="0" err="1"/>
              <a:t>typically</a:t>
            </a:r>
            <a:r>
              <a:rPr lang="nb-NO" sz="1000" dirty="0"/>
              <a:t> </a:t>
            </a:r>
            <a:r>
              <a:rPr lang="nb-NO" sz="1000" dirty="0" err="1"/>
              <a:t>want</a:t>
            </a:r>
            <a:r>
              <a:rPr lang="nb-NO" sz="1000" dirty="0"/>
              <a:t> &gt; 2</a:t>
            </a:r>
            <a:r>
              <a:rPr lang="el-GR" sz="1000" dirty="0">
                <a:latin typeface="Times New Roman" panose="02020603050405020304" pitchFamily="18" charset="0"/>
                <a:cs typeface="Times New Roman" panose="02020603050405020304" pitchFamily="18" charset="0"/>
              </a:rPr>
              <a:t>θ</a:t>
            </a:r>
            <a:r>
              <a:rPr lang="nb-NO" sz="1000" dirty="0"/>
              <a:t>)</a:t>
            </a:r>
            <a:endParaRPr lang="en-US" sz="1000" dirty="0"/>
          </a:p>
        </p:txBody>
      </p:sp>
    </p:spTree>
    <p:extLst>
      <p:ext uri="{BB962C8B-B14F-4D97-AF65-F5344CB8AC3E}">
        <p14:creationId xmlns:p14="http://schemas.microsoft.com/office/powerpoint/2010/main" val="2332080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4" end="1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16" end="1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17" end="1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18" end="1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19" end="1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p:txBody>
          <a:bodyPr/>
          <a:lstStyle/>
          <a:p>
            <a:r>
              <a:rPr lang="en-US" dirty="0"/>
              <a:t>Example 1. P-control of delay process, g(s)=</a:t>
            </a:r>
            <a:r>
              <a:rPr lang="en-US" dirty="0" err="1"/>
              <a:t>ke</a:t>
            </a:r>
            <a:r>
              <a:rPr lang="en-US" baseline="30000" dirty="0"/>
              <a:t>-</a:t>
            </a:r>
            <a:r>
              <a:rPr lang="el-GR" baseline="30000" dirty="0"/>
              <a:t>θ</a:t>
            </a:r>
            <a:r>
              <a:rPr lang="nb-NO" baseline="30000" dirty="0"/>
              <a:t>s</a:t>
            </a:r>
            <a:r>
              <a:rPr lang="en-US" dirty="0"/>
              <a:t>. For what K</a:t>
            </a:r>
            <a:r>
              <a:rPr lang="en-US" baseline="-25000" dirty="0"/>
              <a:t>c</a:t>
            </a:r>
            <a:r>
              <a:rPr lang="en-US" dirty="0"/>
              <a:t> is system stable?</a:t>
            </a:r>
          </a:p>
          <a:p>
            <a:r>
              <a:rPr lang="en-US" dirty="0"/>
              <a:t>Example 2. I-control of delay process. For what K</a:t>
            </a:r>
            <a:r>
              <a:rPr lang="en-US" baseline="-25000" dirty="0"/>
              <a:t>I</a:t>
            </a:r>
            <a:r>
              <a:rPr lang="en-US" dirty="0"/>
              <a:t> is system stable? </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62F458B-8B40-4461-9724-45BA30C5C116}"/>
                  </a:ext>
                </a:extLst>
              </p:cNvPr>
              <p:cNvSpPr txBox="1"/>
              <p:nvPr/>
            </p:nvSpPr>
            <p:spPr>
              <a:xfrm>
                <a:off x="1187624" y="4365104"/>
                <a:ext cx="6984776" cy="908069"/>
              </a:xfrm>
              <a:prstGeom prst="rect">
                <a:avLst/>
              </a:prstGeom>
              <a:noFill/>
            </p:spPr>
            <p:txBody>
              <a:bodyPr wrap="square" rtlCol="0">
                <a:spAutoFit/>
              </a:bodyPr>
              <a:lstStyle/>
              <a:p>
                <a:r>
                  <a:rPr lang="nb-NO" sz="1200" dirty="0"/>
                  <a:t>Solution. Stable </a:t>
                </a:r>
                <a:r>
                  <a:rPr lang="nb-NO" sz="1200" dirty="0" err="1"/>
                  <a:t>if</a:t>
                </a:r>
                <a:r>
                  <a:rPr lang="nb-NO" sz="1200" dirty="0"/>
                  <a:t> and </a:t>
                </a:r>
                <a:r>
                  <a:rPr lang="nb-NO" sz="1200" dirty="0" err="1"/>
                  <a:t>only</a:t>
                </a:r>
                <a:r>
                  <a:rPr lang="nb-NO" sz="1200" dirty="0"/>
                  <a:t> </a:t>
                </a:r>
                <a:r>
                  <a:rPr lang="nb-NO" sz="1200" dirty="0" err="1"/>
                  <a:t>if</a:t>
                </a:r>
                <a:endParaRPr lang="nb-NO" sz="1200" dirty="0"/>
              </a:p>
              <a:p>
                <a:pPr marL="342900" indent="-342900">
                  <a:buAutoNum type="arabicPeriod"/>
                </a:pPr>
                <a:r>
                  <a:rPr lang="nb-NO" sz="1200" dirty="0"/>
                  <a:t>P-control: </a:t>
                </a:r>
                <a:r>
                  <a:rPr lang="nb-NO" sz="1200" dirty="0" err="1"/>
                  <a:t>kK</a:t>
                </a:r>
                <a:r>
                  <a:rPr lang="nb-NO" sz="1200" baseline="-25000" dirty="0" err="1"/>
                  <a:t>c</a:t>
                </a:r>
                <a:r>
                  <a:rPr lang="nb-NO" sz="1200" dirty="0"/>
                  <a:t> &lt; 1</a:t>
                </a:r>
              </a:p>
              <a:p>
                <a:pPr marL="342900" indent="-342900">
                  <a:buAutoNum type="arabicPeriod"/>
                </a:pPr>
                <a:r>
                  <a:rPr lang="nb-NO" sz="1200" dirty="0"/>
                  <a:t>I-control: </a:t>
                </a:r>
                <a:r>
                  <a:rPr lang="nb-NO" sz="1200" dirty="0" err="1"/>
                  <a:t>kK</a:t>
                </a:r>
                <a:r>
                  <a:rPr lang="nb-NO" sz="1200" baseline="-25000" dirty="0" err="1"/>
                  <a:t>I</a:t>
                </a:r>
                <a:r>
                  <a:rPr lang="nb-NO" sz="1200" dirty="0"/>
                  <a:t> &lt; </a:t>
                </a:r>
                <a14:m>
                  <m:oMath xmlns:m="http://schemas.openxmlformats.org/officeDocument/2006/math">
                    <m:f>
                      <m:fPr>
                        <m:ctrlPr>
                          <a:rPr lang="nb-NO" sz="1200" i="1" smtClean="0">
                            <a:latin typeface="Cambria Math" panose="02040503050406030204" pitchFamily="18" charset="0"/>
                          </a:rPr>
                        </m:ctrlPr>
                      </m:fPr>
                      <m:num>
                        <m:r>
                          <m:rPr>
                            <m:sty m:val="p"/>
                          </m:rPr>
                          <a:rPr lang="el-GR" sz="1200" i="1" smtClean="0">
                            <a:latin typeface="Cambria Math" panose="02040503050406030204" pitchFamily="18" charset="0"/>
                          </a:rPr>
                          <m:t>π</m:t>
                        </m:r>
                      </m:num>
                      <m:den>
                        <m:r>
                          <a:rPr lang="nb-NO" sz="1200" b="0" i="1" smtClean="0">
                            <a:latin typeface="Cambria Math" panose="02040503050406030204" pitchFamily="18" charset="0"/>
                          </a:rPr>
                          <m:t>2</m:t>
                        </m:r>
                      </m:den>
                    </m:f>
                    <m:f>
                      <m:fPr>
                        <m:ctrlPr>
                          <a:rPr lang="nb-NO" sz="1200" i="1" smtClean="0">
                            <a:latin typeface="Cambria Math" panose="02040503050406030204" pitchFamily="18" charset="0"/>
                          </a:rPr>
                        </m:ctrlPr>
                      </m:fPr>
                      <m:num>
                        <m:r>
                          <a:rPr lang="nb-NO" sz="1200" b="0" i="1" smtClean="0">
                            <a:latin typeface="Cambria Math" panose="02040503050406030204" pitchFamily="18" charset="0"/>
                          </a:rPr>
                          <m:t>1</m:t>
                        </m:r>
                      </m:num>
                      <m:den>
                        <m:r>
                          <m:rPr>
                            <m:sty m:val="p"/>
                          </m:rPr>
                          <a:rPr lang="el-GR" sz="1200" i="1" smtClean="0">
                            <a:latin typeface="Cambria Math" panose="02040503050406030204" pitchFamily="18" charset="0"/>
                          </a:rPr>
                          <m:t>θ</m:t>
                        </m:r>
                      </m:den>
                    </m:f>
                  </m:oMath>
                </a14:m>
                <a:endParaRPr lang="nb-NO" sz="1200" dirty="0"/>
              </a:p>
              <a:p>
                <a:r>
                  <a:rPr lang="nb-NO" sz="1200" dirty="0"/>
                  <a:t> </a:t>
                </a:r>
              </a:p>
            </p:txBody>
          </p:sp>
        </mc:Choice>
        <mc:Fallback xmlns="">
          <p:sp>
            <p:nvSpPr>
              <p:cNvPr id="3" name="TextBox 2">
                <a:extLst>
                  <a:ext uri="{FF2B5EF4-FFF2-40B4-BE49-F238E27FC236}">
                    <a16:creationId xmlns:a16="http://schemas.microsoft.com/office/drawing/2014/main" id="{E62F458B-8B40-4461-9724-45BA30C5C116}"/>
                  </a:ext>
                </a:extLst>
              </p:cNvPr>
              <p:cNvSpPr txBox="1">
                <a:spLocks noRot="1" noChangeAspect="1" noMove="1" noResize="1" noEditPoints="1" noAdjustHandles="1" noChangeArrowheads="1" noChangeShapeType="1" noTextEdit="1"/>
              </p:cNvSpPr>
              <p:nvPr/>
            </p:nvSpPr>
            <p:spPr>
              <a:xfrm>
                <a:off x="1187624" y="4365104"/>
                <a:ext cx="6984776" cy="908069"/>
              </a:xfrm>
              <a:prstGeom prst="rect">
                <a:avLst/>
              </a:prstGeom>
              <a:blipFill>
                <a:blip r:embed="rId2"/>
                <a:stretch>
                  <a:fillRect l="-87"/>
                </a:stretch>
              </a:blipFill>
            </p:spPr>
            <p:txBody>
              <a:bodyPr/>
              <a:lstStyle/>
              <a:p>
                <a:r>
                  <a:rPr lang="nb-NO">
                    <a:noFill/>
                  </a:rPr>
                  <a:t> </a:t>
                </a:r>
              </a:p>
            </p:txBody>
          </p:sp>
        </mc:Fallback>
      </mc:AlternateContent>
    </p:spTree>
    <p:extLst>
      <p:ext uri="{BB962C8B-B14F-4D97-AF65-F5344CB8AC3E}">
        <p14:creationId xmlns:p14="http://schemas.microsoft.com/office/powerpoint/2010/main" val="2980762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p:txBody>
          <a:bodyPr/>
          <a:lstStyle/>
          <a:p>
            <a:r>
              <a:rPr lang="en-US" dirty="0"/>
              <a:t>Example 2, continued. I-control of delay process </a:t>
            </a:r>
          </a:p>
          <a:p>
            <a:r>
              <a:rPr lang="en-US" dirty="0"/>
              <a:t>what is </a:t>
            </a:r>
            <a:r>
              <a:rPr lang="el-GR" dirty="0"/>
              <a:t>ω</a:t>
            </a:r>
            <a:r>
              <a:rPr lang="nb-NO" baseline="-25000" dirty="0"/>
              <a:t>c</a:t>
            </a:r>
            <a:r>
              <a:rPr lang="nb-NO" dirty="0"/>
              <a:t>,</a:t>
            </a:r>
            <a:r>
              <a:rPr lang="el-GR" dirty="0"/>
              <a:t> ω</a:t>
            </a:r>
            <a:r>
              <a:rPr lang="nb-NO" baseline="-25000" dirty="0"/>
              <a:t>180</a:t>
            </a:r>
            <a:r>
              <a:rPr lang="nb-NO" dirty="0"/>
              <a:t>, </a:t>
            </a:r>
            <a:r>
              <a:rPr lang="en-US" dirty="0"/>
              <a:t>GM, PM and DM &amp; give for SIMC (analytical)</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62F458B-8B40-4461-9724-45BA30C5C116}"/>
                  </a:ext>
                </a:extLst>
              </p:cNvPr>
              <p:cNvSpPr txBox="1"/>
              <p:nvPr/>
            </p:nvSpPr>
            <p:spPr>
              <a:xfrm>
                <a:off x="685800" y="2788168"/>
                <a:ext cx="6984776" cy="3809184"/>
              </a:xfrm>
              <a:prstGeom prst="rect">
                <a:avLst/>
              </a:prstGeom>
              <a:noFill/>
            </p:spPr>
            <p:txBody>
              <a:bodyPr wrap="square" rtlCol="0">
                <a:spAutoFit/>
              </a:bodyPr>
              <a:lstStyle/>
              <a:p>
                <a:r>
                  <a:rPr lang="nb-NO" sz="1400" dirty="0"/>
                  <a:t>Solution</a:t>
                </a:r>
              </a:p>
              <a:p>
                <a:r>
                  <a:rPr lang="nb-NO" sz="1400" dirty="0"/>
                  <a:t>For </a:t>
                </a:r>
                <a:r>
                  <a:rPr lang="nb-NO" sz="1400" dirty="0" err="1"/>
                  <a:t>any</a:t>
                </a:r>
                <a:r>
                  <a:rPr lang="nb-NO" sz="1400" dirty="0"/>
                  <a:t> KI:</a:t>
                </a:r>
              </a:p>
              <a:p>
                <a:r>
                  <a:rPr lang="nb-NO" sz="1400" dirty="0"/>
                  <a:t>wc=k’ KI, w180=(pi/2)(1/theta). </a:t>
                </a:r>
              </a:p>
              <a:p>
                <a:r>
                  <a:rPr lang="nb-NO" sz="1400" dirty="0"/>
                  <a:t>GM = w180/</a:t>
                </a:r>
                <a:r>
                  <a:rPr lang="nb-NO" sz="1400" dirty="0" err="1"/>
                  <a:t>k’KI</a:t>
                </a:r>
                <a:r>
                  <a:rPr lang="nb-NO" sz="1400" dirty="0"/>
                  <a:t> = (pi/2)/(</a:t>
                </a:r>
                <a:r>
                  <a:rPr lang="nb-NO" sz="1400" dirty="0" err="1"/>
                  <a:t>k’KI</a:t>
                </a:r>
                <a:r>
                  <a:rPr lang="nb-NO" sz="1400" dirty="0"/>
                  <a:t> theta),</a:t>
                </a:r>
              </a:p>
              <a:p>
                <a:r>
                  <a:rPr lang="nb-NO" sz="1400" dirty="0"/>
                  <a:t>PM=(pi/2)- </a:t>
                </a:r>
                <a:r>
                  <a:rPr lang="nb-NO" sz="1400" dirty="0" err="1"/>
                  <a:t>k’KI</a:t>
                </a:r>
                <a:r>
                  <a:rPr lang="nb-NO" sz="1400" dirty="0"/>
                  <a:t>*theta, </a:t>
                </a:r>
              </a:p>
              <a:p>
                <a:r>
                  <a:rPr lang="nb-NO" sz="1400" dirty="0"/>
                  <a:t>DM = PM/wc = (pi/2)/</a:t>
                </a:r>
                <a:r>
                  <a:rPr lang="nb-NO" sz="1400" dirty="0" err="1"/>
                  <a:t>k’KI</a:t>
                </a:r>
                <a:r>
                  <a:rPr lang="nb-NO" sz="1400" dirty="0"/>
                  <a:t> - theta </a:t>
                </a:r>
              </a:p>
              <a:p>
                <a:endParaRPr lang="nb-NO" sz="1400" dirty="0"/>
              </a:p>
              <a:p>
                <a:r>
                  <a:rPr lang="nb-NO" sz="1400" dirty="0"/>
                  <a:t>SIMC </a:t>
                </a:r>
                <a:r>
                  <a:rPr lang="nb-NO" sz="1400" dirty="0" err="1"/>
                  <a:t>with</a:t>
                </a:r>
                <a:r>
                  <a:rPr lang="nb-NO" sz="1400" dirty="0"/>
                  <a:t> </a:t>
                </a:r>
                <a:r>
                  <a:rPr lang="el-GR" sz="1400" dirty="0"/>
                  <a:t>τ</a:t>
                </a:r>
                <a:r>
                  <a:rPr lang="nb-NO" sz="1400" baseline="-25000" dirty="0"/>
                  <a:t>c</a:t>
                </a:r>
                <a:r>
                  <a:rPr lang="nb-NO" sz="1400" dirty="0"/>
                  <a:t>=</a:t>
                </a:r>
                <a:r>
                  <a:rPr lang="el-GR" sz="1400" dirty="0"/>
                  <a:t>θ</a:t>
                </a:r>
                <a:r>
                  <a:rPr lang="nb-NO" sz="1400" dirty="0"/>
                  <a:t> </a:t>
                </a:r>
                <a:r>
                  <a:rPr lang="nb-NO" sz="1400" dirty="0" err="1"/>
                  <a:t>gives</a:t>
                </a:r>
                <a:r>
                  <a:rPr lang="nb-NO" sz="1400" dirty="0"/>
                  <a:t> </a:t>
                </a:r>
                <a:r>
                  <a:rPr lang="nb-NO" sz="1400" dirty="0" err="1"/>
                  <a:t>k’K</a:t>
                </a:r>
                <a:r>
                  <a:rPr lang="nb-NO" sz="1400" baseline="-25000" dirty="0" err="1"/>
                  <a:t>I</a:t>
                </a:r>
                <a:r>
                  <a:rPr lang="nb-NO" sz="1400" dirty="0"/>
                  <a:t> = </a:t>
                </a:r>
                <a14:m>
                  <m:oMath xmlns:m="http://schemas.openxmlformats.org/officeDocument/2006/math">
                    <m:f>
                      <m:fPr>
                        <m:ctrlPr>
                          <a:rPr lang="nb-NO" sz="1400" i="1">
                            <a:latin typeface="Cambria Math" panose="02040503050406030204" pitchFamily="18" charset="0"/>
                          </a:rPr>
                        </m:ctrlPr>
                      </m:fPr>
                      <m:num>
                        <m:r>
                          <a:rPr lang="nb-NO" sz="1400" i="1">
                            <a:latin typeface="Cambria Math" panose="02040503050406030204" pitchFamily="18" charset="0"/>
                          </a:rPr>
                          <m:t>1</m:t>
                        </m:r>
                      </m:num>
                      <m:den>
                        <m:r>
                          <a:rPr lang="nb-NO" sz="1400" b="0" i="1" smtClean="0">
                            <a:latin typeface="Cambria Math" panose="02040503050406030204" pitchFamily="18" charset="0"/>
                          </a:rPr>
                          <m:t>2</m:t>
                        </m:r>
                        <m:r>
                          <m:rPr>
                            <m:sty m:val="p"/>
                          </m:rPr>
                          <a:rPr lang="el-GR" sz="1400" i="1">
                            <a:latin typeface="Cambria Math" panose="02040503050406030204" pitchFamily="18" charset="0"/>
                          </a:rPr>
                          <m:t>θ</m:t>
                        </m:r>
                      </m:den>
                    </m:f>
                  </m:oMath>
                </a14:m>
                <a:r>
                  <a:rPr lang="nb-NO" sz="1400" dirty="0"/>
                  <a:t>, so </a:t>
                </a:r>
              </a:p>
              <a:p>
                <a:r>
                  <a:rPr lang="nb-NO" sz="1400" dirty="0"/>
                  <a:t>wc = </a:t>
                </a:r>
                <a14:m>
                  <m:oMath xmlns:m="http://schemas.openxmlformats.org/officeDocument/2006/math">
                    <m:f>
                      <m:fPr>
                        <m:ctrlPr>
                          <a:rPr lang="nb-NO" sz="1400" i="1">
                            <a:latin typeface="Cambria Math" panose="02040503050406030204" pitchFamily="18" charset="0"/>
                          </a:rPr>
                        </m:ctrlPr>
                      </m:fPr>
                      <m:num>
                        <m:r>
                          <a:rPr lang="nb-NO" sz="1400" i="1">
                            <a:latin typeface="Cambria Math" panose="02040503050406030204" pitchFamily="18" charset="0"/>
                          </a:rPr>
                          <m:t>1</m:t>
                        </m:r>
                      </m:num>
                      <m:den>
                        <m:r>
                          <a:rPr lang="nb-NO" sz="1400" i="1">
                            <a:latin typeface="Cambria Math" panose="02040503050406030204" pitchFamily="18" charset="0"/>
                          </a:rPr>
                          <m:t>2</m:t>
                        </m:r>
                        <m:r>
                          <m:rPr>
                            <m:sty m:val="p"/>
                          </m:rPr>
                          <a:rPr lang="el-GR" sz="1400" i="1">
                            <a:latin typeface="Cambria Math" panose="02040503050406030204" pitchFamily="18" charset="0"/>
                          </a:rPr>
                          <m:t>θ</m:t>
                        </m:r>
                      </m:den>
                    </m:f>
                  </m:oMath>
                </a14:m>
                <a:r>
                  <a:rPr lang="nb-NO" sz="1400" dirty="0"/>
                  <a:t>, w180= = </a:t>
                </a:r>
                <a14:m>
                  <m:oMath xmlns:m="http://schemas.openxmlformats.org/officeDocument/2006/math">
                    <m:f>
                      <m:fPr>
                        <m:ctrlPr>
                          <a:rPr lang="nb-NO" sz="1400" i="1">
                            <a:latin typeface="Cambria Math" panose="02040503050406030204" pitchFamily="18" charset="0"/>
                          </a:rPr>
                        </m:ctrlPr>
                      </m:fPr>
                      <m:num>
                        <m:r>
                          <m:rPr>
                            <m:sty m:val="p"/>
                          </m:rPr>
                          <a:rPr lang="el-GR" sz="1400" i="1" smtClean="0">
                            <a:latin typeface="Cambria Math" panose="02040503050406030204" pitchFamily="18" charset="0"/>
                          </a:rPr>
                          <m:t>π</m:t>
                        </m:r>
                      </m:num>
                      <m:den>
                        <m:r>
                          <a:rPr lang="nb-NO" sz="1400" i="1">
                            <a:latin typeface="Cambria Math" panose="02040503050406030204" pitchFamily="18" charset="0"/>
                          </a:rPr>
                          <m:t>2</m:t>
                        </m:r>
                        <m:r>
                          <m:rPr>
                            <m:sty m:val="p"/>
                          </m:rPr>
                          <a:rPr lang="el-GR" sz="1400" i="1">
                            <a:latin typeface="Cambria Math" panose="02040503050406030204" pitchFamily="18" charset="0"/>
                          </a:rPr>
                          <m:t>θ</m:t>
                        </m:r>
                      </m:den>
                    </m:f>
                  </m:oMath>
                </a14:m>
                <a:endParaRPr lang="nb-NO" sz="1400" dirty="0"/>
              </a:p>
              <a:p>
                <a:r>
                  <a:rPr lang="nb-NO" sz="1400" dirty="0"/>
                  <a:t>GM =</a:t>
                </a:r>
                <a:r>
                  <a:rPr lang="el-GR" sz="1400" dirty="0"/>
                  <a:t>π</a:t>
                </a:r>
                <a:r>
                  <a:rPr lang="nb-NO" sz="1400" dirty="0"/>
                  <a:t> = 3.14. </a:t>
                </a:r>
              </a:p>
              <a:p>
                <a:r>
                  <a:rPr lang="nb-NO" sz="1400" dirty="0"/>
                  <a:t>PM = (pi-1)/2 = 1.07 rad = 61.5</a:t>
                </a:r>
                <a:r>
                  <a:rPr lang="nb-NO" sz="1400" baseline="30000" dirty="0"/>
                  <a:t>o</a:t>
                </a:r>
              </a:p>
              <a:p>
                <a:r>
                  <a:rPr lang="nb-NO" sz="1400" dirty="0"/>
                  <a:t>DM = (pi-1)*theta = 2.14 theta</a:t>
                </a:r>
              </a:p>
              <a:p>
                <a:endParaRPr lang="nb-NO" sz="1400" dirty="0"/>
              </a:p>
              <a:p>
                <a:r>
                  <a:rPr lang="nb-NO" sz="1400" dirty="0"/>
                  <a:t>General SIMC-PID for 2nd order </a:t>
                </a:r>
                <a:r>
                  <a:rPr lang="nb-NO" sz="1400" dirty="0" err="1"/>
                  <a:t>delay</a:t>
                </a:r>
                <a:r>
                  <a:rPr lang="nb-NO" sz="1400" dirty="0"/>
                  <a:t> </a:t>
                </a:r>
                <a:r>
                  <a:rPr lang="nb-NO" sz="1400" dirty="0" err="1"/>
                  <a:t>process</a:t>
                </a:r>
                <a:r>
                  <a:rPr lang="nb-NO" sz="1400" dirty="0"/>
                  <a:t> (</a:t>
                </a:r>
                <a:r>
                  <a:rPr lang="nb-NO" sz="1400" dirty="0" err="1"/>
                  <a:t>with</a:t>
                </a:r>
                <a:r>
                  <a:rPr lang="nb-NO" sz="1400" dirty="0"/>
                  <a:t> </a:t>
                </a:r>
                <a:r>
                  <a:rPr lang="el-GR" sz="1400" dirty="0"/>
                  <a:t>τ</a:t>
                </a:r>
                <a:r>
                  <a:rPr lang="nb-NO" sz="1400" baseline="-25000" dirty="0"/>
                  <a:t>I</a:t>
                </a:r>
                <a:r>
                  <a:rPr lang="nb-NO" sz="1400" dirty="0"/>
                  <a:t>= </a:t>
                </a:r>
                <a:r>
                  <a:rPr lang="el-GR" sz="1400" dirty="0"/>
                  <a:t>τ</a:t>
                </a:r>
                <a:r>
                  <a:rPr lang="nb-NO" sz="1400" baseline="-25000" dirty="0"/>
                  <a:t>1</a:t>
                </a:r>
                <a:r>
                  <a:rPr lang="nb-NO" sz="1400" dirty="0"/>
                  <a:t>)</a:t>
                </a:r>
                <a:r>
                  <a:rPr lang="nb-NO" sz="1400" baseline="-25000" dirty="0"/>
                  <a:t> </a:t>
                </a:r>
                <a:r>
                  <a:rPr lang="nb-NO" sz="1400" dirty="0" err="1"/>
                  <a:t>gives</a:t>
                </a:r>
                <a:r>
                  <a:rPr lang="nb-NO" sz="1400" dirty="0"/>
                  <a:t>: L(s) =  </a:t>
                </a:r>
                <a14:m>
                  <m:oMath xmlns:m="http://schemas.openxmlformats.org/officeDocument/2006/math">
                    <m:f>
                      <m:fPr>
                        <m:ctrlPr>
                          <a:rPr lang="nb-NO" sz="1400" i="1" smtClean="0">
                            <a:latin typeface="Cambria Math" panose="02040503050406030204" pitchFamily="18" charset="0"/>
                          </a:rPr>
                        </m:ctrlPr>
                      </m:fPr>
                      <m:num>
                        <m:r>
                          <a:rPr lang="nb-NO" sz="1400" i="1">
                            <a:latin typeface="Cambria Math" panose="02040503050406030204" pitchFamily="18" charset="0"/>
                          </a:rPr>
                          <m:t>1</m:t>
                        </m:r>
                      </m:num>
                      <m:den>
                        <m:r>
                          <m:rPr>
                            <m:sty m:val="p"/>
                          </m:rPr>
                          <a:rPr lang="el-GR" sz="1400" i="1">
                            <a:latin typeface="Cambria Math" panose="02040503050406030204" pitchFamily="18" charset="0"/>
                          </a:rPr>
                          <m:t>θ</m:t>
                        </m:r>
                        <m:r>
                          <a:rPr lang="nb-NO" sz="1400" i="1">
                            <a:latin typeface="Cambria Math" panose="02040503050406030204" pitchFamily="18" charset="0"/>
                          </a:rPr>
                          <m:t>+</m:t>
                        </m:r>
                        <m:r>
                          <m:rPr>
                            <m:nor/>
                          </m:rPr>
                          <a:rPr lang="el-GR" sz="1400" dirty="0"/>
                          <m:t>τ</m:t>
                        </m:r>
                        <m:r>
                          <m:rPr>
                            <m:nor/>
                          </m:rPr>
                          <a:rPr lang="nb-NO" sz="1400" b="0" i="1" baseline="-25000" dirty="0" smtClean="0"/>
                          <m:t>c</m:t>
                        </m:r>
                      </m:den>
                    </m:f>
                  </m:oMath>
                </a14:m>
                <a:r>
                  <a:rPr lang="nb-NO" sz="1400" dirty="0"/>
                  <a:t>  </a:t>
                </a:r>
                <a14:m>
                  <m:oMath xmlns:m="http://schemas.openxmlformats.org/officeDocument/2006/math">
                    <m:f>
                      <m:fPr>
                        <m:ctrlPr>
                          <a:rPr lang="nb-NO" sz="1400" i="1">
                            <a:latin typeface="Cambria Math" panose="02040503050406030204" pitchFamily="18" charset="0"/>
                          </a:rPr>
                        </m:ctrlPr>
                      </m:fPr>
                      <m:num>
                        <m:r>
                          <a:rPr lang="nb-NO" sz="1400" b="0" i="1" smtClean="0">
                            <a:latin typeface="Cambria Math" panose="02040503050406030204" pitchFamily="18" charset="0"/>
                          </a:rPr>
                          <m:t>𝑒</m:t>
                        </m:r>
                        <m:r>
                          <a:rPr lang="nb-NO" sz="1400" b="0" i="1" smtClean="0">
                            <a:latin typeface="Cambria Math" panose="02040503050406030204" pitchFamily="18" charset="0"/>
                          </a:rPr>
                          <m:t>−</m:t>
                        </m:r>
                        <m:r>
                          <m:rPr>
                            <m:sty m:val="p"/>
                          </m:rPr>
                          <a:rPr lang="el-GR" sz="1400" b="0" i="1" baseline="30000" smtClean="0">
                            <a:latin typeface="Cambria Math" panose="02040503050406030204" pitchFamily="18" charset="0"/>
                          </a:rPr>
                          <m:t>θ</m:t>
                        </m:r>
                        <m:r>
                          <a:rPr lang="nb-NO" sz="1400" b="0" i="1" baseline="30000" smtClean="0">
                            <a:latin typeface="Cambria Math" panose="02040503050406030204" pitchFamily="18" charset="0"/>
                          </a:rPr>
                          <m:t>𝑠</m:t>
                        </m:r>
                      </m:num>
                      <m:den>
                        <m:r>
                          <a:rPr lang="nb-NO" sz="1400" b="0" i="1" smtClean="0">
                            <a:latin typeface="Cambria Math" panose="02040503050406030204" pitchFamily="18" charset="0"/>
                          </a:rPr>
                          <m:t>𝑠</m:t>
                        </m:r>
                      </m:den>
                    </m:f>
                  </m:oMath>
                </a14:m>
                <a:endParaRPr lang="nb-NO" sz="1400" dirty="0"/>
              </a:p>
              <a:p>
                <a:r>
                  <a:rPr lang="nb-NO" sz="1400" dirty="0"/>
                  <a:t>                                                               </a:t>
                </a:r>
              </a:p>
              <a:p>
                <a:r>
                  <a:rPr lang="nb-NO" sz="1400" dirty="0"/>
                  <a:t>                                                                DM = (GM-1)</a:t>
                </a:r>
                <a:r>
                  <a:rPr lang="el-GR" sz="1400" dirty="0"/>
                  <a:t>θ</a:t>
                </a:r>
                <a:endParaRPr lang="nb-NO" sz="1400" dirty="0"/>
              </a:p>
            </p:txBody>
          </p:sp>
        </mc:Choice>
        <mc:Fallback xmlns="">
          <p:sp>
            <p:nvSpPr>
              <p:cNvPr id="3" name="TextBox 2">
                <a:extLst>
                  <a:ext uri="{FF2B5EF4-FFF2-40B4-BE49-F238E27FC236}">
                    <a16:creationId xmlns:a16="http://schemas.microsoft.com/office/drawing/2014/main" id="{E62F458B-8B40-4461-9724-45BA30C5C116}"/>
                  </a:ext>
                </a:extLst>
              </p:cNvPr>
              <p:cNvSpPr txBox="1">
                <a:spLocks noRot="1" noChangeAspect="1" noMove="1" noResize="1" noEditPoints="1" noAdjustHandles="1" noChangeArrowheads="1" noChangeShapeType="1" noTextEdit="1"/>
              </p:cNvSpPr>
              <p:nvPr/>
            </p:nvSpPr>
            <p:spPr>
              <a:xfrm>
                <a:off x="685800" y="2788168"/>
                <a:ext cx="6984776" cy="3809184"/>
              </a:xfrm>
              <a:prstGeom prst="rect">
                <a:avLst/>
              </a:prstGeom>
              <a:blipFill>
                <a:blip r:embed="rId2"/>
                <a:stretch>
                  <a:fillRect l="-262" t="-160" b="-800"/>
                </a:stretch>
              </a:blipFill>
            </p:spPr>
            <p:txBody>
              <a:bodyPr/>
              <a:lstStyle/>
              <a:p>
                <a:r>
                  <a:rPr lang="nb-NO">
                    <a:noFill/>
                  </a:rPr>
                  <a:t> </a:t>
                </a:r>
              </a:p>
            </p:txBody>
          </p:sp>
        </mc:Fallback>
      </mc:AlternateContent>
      <p:pic>
        <p:nvPicPr>
          <p:cNvPr id="4" name="Picture 6">
            <a:extLst>
              <a:ext uri="{FF2B5EF4-FFF2-40B4-BE49-F238E27FC236}">
                <a16:creationId xmlns:a16="http://schemas.microsoft.com/office/drawing/2014/main" id="{392ADD10-0736-10C6-7326-1663E8442C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6227575"/>
            <a:ext cx="1204913"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703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116632"/>
            <a:ext cx="4005741" cy="68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bwMode="auto">
          <a:xfrm>
            <a:off x="683568" y="1721499"/>
            <a:ext cx="2433602" cy="405481"/>
          </a:xfrm>
          <a:prstGeom prst="rect">
            <a:avLst/>
          </a:prstGeom>
          <a:noFill/>
          <a:ln/>
          <a:effectLst/>
          <a:extLst>
            <a:ext uri="{909E8E84-426E-40DD-AFC4-6F175D3DCCD1}">
              <a14:hiddenFill xmlns:a14="http://schemas.microsoft.com/office/drawing/2010/main">
                <a:pattFill prst="pct5">
                  <a:fgClr>
                    <a:srgbClr val="FFFFFF">
                      <a:alpha val="0"/>
                    </a:srgbClr>
                  </a:fgClr>
                  <a:bgClr>
                    <a:srgbClr val="FFFFFF">
                      <a:alpha val="0"/>
                    </a:srgbClr>
                  </a:bgClr>
                </a:pattFill>
              </a14:hiddenFill>
            </a:ext>
            <a:ext uri="{AF507438-7753-43E0-B8FC-AC1667EBCBE1}">
              <a14:hiddenEffects xmlns:a14="http://schemas.microsoft.com/office/drawing/2010/main">
                <a:effectLst>
                  <a:outerShdw blurRad="63500" dist="37357" dir="2700000" rotWithShape="0">
                    <a:scrgbClr r="0" g="0" b="0"/>
                  </a:outer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
        <p:nvSpPr>
          <p:cNvPr id="4" name="TextBox 3"/>
          <p:cNvSpPr txBox="1"/>
          <p:nvPr/>
        </p:nvSpPr>
        <p:spPr>
          <a:xfrm>
            <a:off x="539552" y="908720"/>
            <a:ext cx="1245854" cy="369332"/>
          </a:xfrm>
          <a:prstGeom prst="rect">
            <a:avLst/>
          </a:prstGeom>
          <a:noFill/>
        </p:spPr>
        <p:txBody>
          <a:bodyPr wrap="none" rtlCol="0">
            <a:spAutoFit/>
          </a:bodyPr>
          <a:lstStyle/>
          <a:p>
            <a:r>
              <a:rPr lang="en-US" dirty="0"/>
              <a:t>EXAMPLE 3</a:t>
            </a:r>
          </a:p>
        </p:txBody>
      </p:sp>
      <p:sp>
        <p:nvSpPr>
          <p:cNvPr id="5" name="TextBox 4"/>
          <p:cNvSpPr txBox="1"/>
          <p:nvPr/>
        </p:nvSpPr>
        <p:spPr>
          <a:xfrm>
            <a:off x="683568" y="2492315"/>
            <a:ext cx="2135521" cy="430887"/>
          </a:xfrm>
          <a:prstGeom prst="rect">
            <a:avLst/>
          </a:prstGeom>
          <a:noFill/>
        </p:spPr>
        <p:txBody>
          <a:bodyPr wrap="none" rtlCol="0">
            <a:spAutoFit/>
          </a:bodyPr>
          <a:lstStyle/>
          <a:p>
            <a:r>
              <a:rPr lang="en-US" sz="1100" dirty="0">
                <a:solidFill>
                  <a:srgbClr val="FF0000"/>
                </a:solidFill>
              </a:rPr>
              <a:t>L(s): SIMC PI-control with </a:t>
            </a:r>
            <a:r>
              <a:rPr lang="en-US" sz="1100" dirty="0" err="1">
                <a:latin typeface="Times New Roman" panose="02020603050405020304" pitchFamily="18" charset="0"/>
                <a:cs typeface="Times New Roman" panose="02020603050405020304" pitchFamily="18" charset="0"/>
              </a:rPr>
              <a:t>τ</a:t>
            </a:r>
            <a:r>
              <a:rPr lang="en-US" sz="1100" baseline="-25000" dirty="0" err="1">
                <a:solidFill>
                  <a:srgbClr val="FF0000"/>
                </a:solidFill>
                <a:latin typeface="cmmi10"/>
              </a:rPr>
              <a:t>c</a:t>
            </a:r>
            <a:r>
              <a:rPr lang="en-US" sz="1100" dirty="0">
                <a:solidFill>
                  <a:srgbClr val="FF0000"/>
                </a:solidFill>
              </a:rPr>
              <a:t>=4 for </a:t>
            </a:r>
          </a:p>
          <a:p>
            <a:r>
              <a:rPr lang="en-US" sz="1100" dirty="0">
                <a:solidFill>
                  <a:srgbClr val="FF0000"/>
                </a:solidFill>
              </a:rPr>
              <a:t>g(s) = 1/(100s+1)(2s+1)</a:t>
            </a:r>
          </a:p>
        </p:txBody>
      </p:sp>
    </p:spTree>
    <p:extLst>
      <p:ext uri="{BB962C8B-B14F-4D97-AF65-F5344CB8AC3E}">
        <p14:creationId xmlns:p14="http://schemas.microsoft.com/office/powerpoint/2010/main" val="1215208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936" y="116632"/>
            <a:ext cx="4464496" cy="667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TextBox 41"/>
          <p:cNvSpPr txBox="1"/>
          <p:nvPr/>
        </p:nvSpPr>
        <p:spPr>
          <a:xfrm>
            <a:off x="3923928" y="6381328"/>
            <a:ext cx="688009" cy="369332"/>
          </a:xfrm>
          <a:prstGeom prst="rect">
            <a:avLst/>
          </a:prstGeom>
          <a:noFill/>
        </p:spPr>
        <p:txBody>
          <a:bodyPr wrap="none" rtlCol="0">
            <a:spAutoFit/>
          </a:bodyPr>
          <a:lstStyle/>
          <a:p>
            <a:r>
              <a:rPr lang="en-US" dirty="0">
                <a:solidFill>
                  <a:srgbClr val="FF0000"/>
                </a:solidFill>
              </a:rPr>
              <a:t>-180</a:t>
            </a:r>
            <a:r>
              <a:rPr lang="en-US" baseline="30000" dirty="0">
                <a:solidFill>
                  <a:srgbClr val="FF0000"/>
                </a:solidFill>
              </a:rPr>
              <a:t>o</a:t>
            </a:r>
          </a:p>
        </p:txBody>
      </p:sp>
      <p:pic>
        <p:nvPicPr>
          <p:cNvPr id="3" name="Picture 2"/>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bwMode="auto">
          <a:xfrm>
            <a:off x="160160" y="476672"/>
            <a:ext cx="2433602" cy="405481"/>
          </a:xfrm>
          <a:prstGeom prst="rect">
            <a:avLst/>
          </a:prstGeom>
          <a:noFill/>
          <a:ln/>
          <a:effectLst/>
          <a:extLst>
            <a:ext uri="{909E8E84-426E-40DD-AFC4-6F175D3DCCD1}">
              <a14:hiddenFill xmlns:a14="http://schemas.microsoft.com/office/drawing/2010/main">
                <a:pattFill prst="pct5">
                  <a:fgClr>
                    <a:srgbClr val="FFFFFF">
                      <a:alpha val="0"/>
                    </a:srgbClr>
                  </a:fgClr>
                  <a:bgClr>
                    <a:srgbClr val="FFFFFF">
                      <a:alpha val="0"/>
                    </a:srgbClr>
                  </a:bgClr>
                </a:pattFill>
              </a14:hiddenFill>
            </a:ext>
            <a:ext uri="{AF507438-7753-43E0-B8FC-AC1667EBCBE1}">
              <a14:hiddenEffects xmlns:a14="http://schemas.microsoft.com/office/drawing/2010/main">
                <a:effectLst>
                  <a:outerShdw blurRad="63500" dist="37357" dir="2700000" rotWithShape="0">
                    <a:scrgbClr r="0" g="0" b="0"/>
                  </a:outer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
        <p:nvSpPr>
          <p:cNvPr id="1049" name="TextBox 1048"/>
          <p:cNvSpPr txBox="1"/>
          <p:nvPr>
            <p:custDataLst>
              <p:tags r:id="rId2"/>
            </p:custDataLst>
          </p:nvPr>
        </p:nvSpPr>
        <p:spPr>
          <a:xfrm>
            <a:off x="0" y="7112000"/>
            <a:ext cx="9144000" cy="646331"/>
          </a:xfrm>
          <a:prstGeom prst="rect">
            <a:avLst/>
          </a:prstGeom>
          <a:noFill/>
        </p:spPr>
        <p:txBody>
          <a:bodyPr vert="horz" rtlCol="0">
            <a:spAutoFit/>
          </a:bodyPr>
          <a:lstStyle/>
          <a:p>
            <a:r>
              <a:rPr lang="en-US"/>
              <a:t>TexPoint fonts used in EMF. </a:t>
            </a:r>
          </a:p>
          <a:p>
            <a:r>
              <a:rPr lang="en-US"/>
              <a:t>Read the TexPoint manual before you delete this box.: </a:t>
            </a:r>
            <a:r>
              <a:rPr lang="en-US">
                <a:latin typeface="CMMI10"/>
              </a:rPr>
              <a:t>A</a:t>
            </a:r>
            <a:r>
              <a:rPr lang="en-US">
                <a:latin typeface="CMR10"/>
              </a:rPr>
              <a:t>A</a:t>
            </a:r>
            <a:r>
              <a:rPr lang="en-US">
                <a:latin typeface="CMR7"/>
              </a:rPr>
              <a:t>A</a:t>
            </a:r>
            <a:r>
              <a:rPr lang="en-US">
                <a:latin typeface="CMMI7"/>
              </a:rPr>
              <a:t>A</a:t>
            </a:r>
            <a:r>
              <a:rPr lang="en-US">
                <a:latin typeface="CMSY7"/>
              </a:rPr>
              <a:t>A</a:t>
            </a:r>
            <a:endParaRPr lang="en-US"/>
          </a:p>
        </p:txBody>
      </p:sp>
      <p:sp>
        <p:nvSpPr>
          <p:cNvPr id="2" name="TextBox 1"/>
          <p:cNvSpPr txBox="1"/>
          <p:nvPr/>
        </p:nvSpPr>
        <p:spPr>
          <a:xfrm>
            <a:off x="150218" y="920511"/>
            <a:ext cx="3496470" cy="261610"/>
          </a:xfrm>
          <a:prstGeom prst="rect">
            <a:avLst/>
          </a:prstGeom>
          <a:noFill/>
        </p:spPr>
        <p:txBody>
          <a:bodyPr wrap="none" rtlCol="0">
            <a:spAutoFit/>
          </a:bodyPr>
          <a:lstStyle/>
          <a:p>
            <a:r>
              <a:rPr lang="en-US" sz="1100" dirty="0">
                <a:solidFill>
                  <a:srgbClr val="FF0000"/>
                </a:solidFill>
              </a:rPr>
              <a:t>L(s): SIMC PI-control with </a:t>
            </a:r>
            <a:r>
              <a:rPr lang="en-US" sz="1100" dirty="0" err="1">
                <a:latin typeface="Times New Roman" panose="02020603050405020304" pitchFamily="18" charset="0"/>
                <a:cs typeface="Times New Roman" panose="02020603050405020304" pitchFamily="18" charset="0"/>
              </a:rPr>
              <a:t>τ</a:t>
            </a:r>
            <a:r>
              <a:rPr lang="en-US" sz="1100" baseline="-25000" dirty="0" err="1">
                <a:solidFill>
                  <a:srgbClr val="FF0000"/>
                </a:solidFill>
                <a:latin typeface="cmmi10"/>
              </a:rPr>
              <a:t>c</a:t>
            </a:r>
            <a:r>
              <a:rPr lang="en-US" sz="1100" dirty="0">
                <a:solidFill>
                  <a:srgbClr val="FF0000"/>
                </a:solidFill>
              </a:rPr>
              <a:t>=4 for g(s) = 1/(100s+1)(2s+1)</a:t>
            </a:r>
          </a:p>
        </p:txBody>
      </p:sp>
      <p:cxnSp>
        <p:nvCxnSpPr>
          <p:cNvPr id="6" name="Straight Connector 5"/>
          <p:cNvCxnSpPr/>
          <p:nvPr/>
        </p:nvCxnSpPr>
        <p:spPr>
          <a:xfrm>
            <a:off x="4788024" y="1728000"/>
            <a:ext cx="374441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04248" y="1700808"/>
            <a:ext cx="8384" cy="4981763"/>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847368" y="6555080"/>
            <a:ext cx="374441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253743" y="5517232"/>
            <a:ext cx="931665" cy="369332"/>
          </a:xfrm>
          <a:prstGeom prst="rect">
            <a:avLst/>
          </a:prstGeom>
          <a:noFill/>
        </p:spPr>
        <p:txBody>
          <a:bodyPr wrap="none" rtlCol="0">
            <a:spAutoFit/>
          </a:bodyPr>
          <a:lstStyle/>
          <a:p>
            <a:r>
              <a:rPr lang="en-US" dirty="0">
                <a:solidFill>
                  <a:srgbClr val="FF0000"/>
                </a:solidFill>
              </a:rPr>
              <a:t>PM=57</a:t>
            </a:r>
            <a:r>
              <a:rPr lang="en-US" baseline="30000" dirty="0">
                <a:solidFill>
                  <a:srgbClr val="FF0000"/>
                </a:solidFill>
              </a:rPr>
              <a:t>o</a:t>
            </a:r>
          </a:p>
        </p:txBody>
      </p:sp>
      <p:sp>
        <p:nvSpPr>
          <p:cNvPr id="16" name="TextBox 15"/>
          <p:cNvSpPr txBox="1"/>
          <p:nvPr/>
        </p:nvSpPr>
        <p:spPr>
          <a:xfrm>
            <a:off x="7823297" y="1919543"/>
            <a:ext cx="1353256" cy="369332"/>
          </a:xfrm>
          <a:prstGeom prst="rect">
            <a:avLst/>
          </a:prstGeom>
          <a:noFill/>
        </p:spPr>
        <p:txBody>
          <a:bodyPr wrap="none" rtlCol="0">
            <a:spAutoFit/>
          </a:bodyPr>
          <a:lstStyle/>
          <a:p>
            <a:r>
              <a:rPr lang="en-US" dirty="0">
                <a:solidFill>
                  <a:srgbClr val="FF0000"/>
                </a:solidFill>
              </a:rPr>
              <a:t>GM=1/0 = </a:t>
            </a:r>
            <a:r>
              <a:rPr lang="en-US" dirty="0">
                <a:solidFill>
                  <a:srgbClr val="FF0000"/>
                </a:solidFill>
                <a:latin typeface="cmsy10"/>
              </a:rPr>
              <a:t>∞</a:t>
            </a:r>
          </a:p>
        </p:txBody>
      </p:sp>
      <p:sp>
        <p:nvSpPr>
          <p:cNvPr id="20" name="TextBox 19"/>
          <p:cNvSpPr txBox="1"/>
          <p:nvPr/>
        </p:nvSpPr>
        <p:spPr>
          <a:xfrm>
            <a:off x="6253743" y="6623774"/>
            <a:ext cx="1059906" cy="261610"/>
          </a:xfrm>
          <a:prstGeom prst="rect">
            <a:avLst/>
          </a:prstGeom>
          <a:noFill/>
        </p:spPr>
        <p:txBody>
          <a:bodyPr wrap="none" rtlCol="0">
            <a:spAutoFit/>
          </a:bodyPr>
          <a:lstStyle/>
          <a:p>
            <a:r>
              <a:rPr lang="en-US" sz="1100" dirty="0" err="1">
                <a:solidFill>
                  <a:srgbClr val="FF0000"/>
                </a:solidFill>
                <a:latin typeface="cmmi10"/>
                <a:cs typeface="Times New Roman" panose="02020603050405020304" pitchFamily="18" charset="0"/>
              </a:rPr>
              <a:t>ω</a:t>
            </a:r>
            <a:r>
              <a:rPr lang="en-US" sz="1100" baseline="-25000" dirty="0" err="1">
                <a:solidFill>
                  <a:srgbClr val="FF0000"/>
                </a:solidFill>
                <a:latin typeface="cmmi10"/>
              </a:rPr>
              <a:t>c</a:t>
            </a:r>
            <a:r>
              <a:rPr lang="en-US" sz="1100" dirty="0">
                <a:solidFill>
                  <a:srgbClr val="FF0000"/>
                </a:solidFill>
              </a:rPr>
              <a:t> = 0.19 rad/s</a:t>
            </a:r>
          </a:p>
        </p:txBody>
      </p:sp>
      <p:sp>
        <p:nvSpPr>
          <p:cNvPr id="45" name="TextBox 44"/>
          <p:cNvSpPr txBox="1"/>
          <p:nvPr/>
        </p:nvSpPr>
        <p:spPr>
          <a:xfrm>
            <a:off x="8206532" y="6591866"/>
            <a:ext cx="748923" cy="477054"/>
          </a:xfrm>
          <a:prstGeom prst="rect">
            <a:avLst/>
          </a:prstGeom>
          <a:noFill/>
        </p:spPr>
        <p:txBody>
          <a:bodyPr wrap="none" rtlCol="0">
            <a:spAutoFit/>
          </a:bodyPr>
          <a:lstStyle/>
          <a:p>
            <a:r>
              <a:rPr lang="el-GR" sz="1100" dirty="0">
                <a:solidFill>
                  <a:srgbClr val="FF0000"/>
                </a:solidFill>
                <a:latin typeface="cmmi10"/>
              </a:rPr>
              <a:t>ω</a:t>
            </a:r>
            <a:r>
              <a:rPr lang="en-US" sz="1100" baseline="-25000" dirty="0">
                <a:solidFill>
                  <a:srgbClr val="FF0000"/>
                </a:solidFill>
                <a:latin typeface="cmmi10"/>
              </a:rPr>
              <a:t>180</a:t>
            </a:r>
            <a:r>
              <a:rPr lang="en-US" sz="1100" dirty="0">
                <a:solidFill>
                  <a:srgbClr val="FF0000"/>
                </a:solidFill>
              </a:rPr>
              <a:t> =  </a:t>
            </a:r>
            <a:r>
              <a:rPr lang="en-US" sz="1400" dirty="0">
                <a:solidFill>
                  <a:srgbClr val="FF0000"/>
                </a:solidFill>
                <a:latin typeface="cmsy10"/>
              </a:rPr>
              <a:t>∞</a:t>
            </a:r>
            <a:endParaRPr lang="en-US" sz="1100" dirty="0">
              <a:solidFill>
                <a:srgbClr val="FF0000"/>
              </a:solidFill>
              <a:latin typeface="cmsy10"/>
            </a:endParaRPr>
          </a:p>
          <a:p>
            <a:r>
              <a:rPr lang="en-US" sz="1100" dirty="0">
                <a:solidFill>
                  <a:srgbClr val="FF0000"/>
                </a:solidFill>
              </a:rPr>
              <a:t> </a:t>
            </a:r>
          </a:p>
        </p:txBody>
      </p:sp>
      <p:sp>
        <p:nvSpPr>
          <p:cNvPr id="50" name="TextBox 49"/>
          <p:cNvSpPr txBox="1"/>
          <p:nvPr/>
        </p:nvSpPr>
        <p:spPr>
          <a:xfrm>
            <a:off x="37010" y="24655"/>
            <a:ext cx="1154355" cy="369332"/>
          </a:xfrm>
          <a:prstGeom prst="rect">
            <a:avLst/>
          </a:prstGeom>
          <a:noFill/>
        </p:spPr>
        <p:txBody>
          <a:bodyPr wrap="none" rtlCol="0">
            <a:spAutoFit/>
          </a:bodyPr>
          <a:lstStyle/>
          <a:p>
            <a:r>
              <a:rPr lang="en-US" dirty="0"/>
              <a:t>SOLUTION</a:t>
            </a:r>
          </a:p>
        </p:txBody>
      </p:sp>
      <p:sp>
        <p:nvSpPr>
          <p:cNvPr id="13" name="TextBox 12"/>
          <p:cNvSpPr txBox="1"/>
          <p:nvPr/>
        </p:nvSpPr>
        <p:spPr>
          <a:xfrm>
            <a:off x="4414330" y="1511068"/>
            <a:ext cx="301686" cy="369332"/>
          </a:xfrm>
          <a:prstGeom prst="rect">
            <a:avLst/>
          </a:prstGeom>
          <a:noFill/>
        </p:spPr>
        <p:txBody>
          <a:bodyPr wrap="none" rtlCol="0">
            <a:spAutoFit/>
          </a:bodyPr>
          <a:lstStyle/>
          <a:p>
            <a:r>
              <a:rPr lang="en-US" dirty="0">
                <a:solidFill>
                  <a:srgbClr val="FF0000"/>
                </a:solidFill>
              </a:rPr>
              <a:t>1</a:t>
            </a:r>
          </a:p>
        </p:txBody>
      </p:sp>
      <p:pic>
        <p:nvPicPr>
          <p:cNvPr id="4" name="Picture 3"/>
          <p:cNvPicPr>
            <a:picLocks noChangeAspect="1"/>
          </p:cNvPicPr>
          <p:nvPr/>
        </p:nvPicPr>
        <p:blipFill>
          <a:blip r:embed="rId6"/>
          <a:stretch>
            <a:fillRect/>
          </a:stretch>
        </p:blipFill>
        <p:spPr>
          <a:xfrm>
            <a:off x="614186" y="4608693"/>
            <a:ext cx="3472251" cy="774387"/>
          </a:xfrm>
          <a:prstGeom prst="rect">
            <a:avLst/>
          </a:prstGeom>
        </p:spPr>
      </p:pic>
    </p:spTree>
    <p:extLst>
      <p:ext uri="{BB962C8B-B14F-4D97-AF65-F5344CB8AC3E}">
        <p14:creationId xmlns:p14="http://schemas.microsoft.com/office/powerpoint/2010/main" val="1910606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1" grpId="0"/>
      <p:bldP spid="16" grpId="0"/>
      <p:bldP spid="20" grpId="0"/>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16632"/>
            <a:ext cx="4464496" cy="667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5868144" y="457853"/>
            <a:ext cx="2592288" cy="523220"/>
          </a:xfrm>
          <a:prstGeom prst="rect">
            <a:avLst/>
          </a:prstGeom>
          <a:solidFill>
            <a:schemeClr val="accent2">
              <a:lumMod val="40000"/>
              <a:lumOff val="60000"/>
            </a:schemeClr>
          </a:solidFill>
        </p:spPr>
        <p:txBody>
          <a:bodyPr wrap="square" rtlCol="0">
            <a:spAutoFit/>
          </a:bodyPr>
          <a:lstStyle/>
          <a:p>
            <a:r>
              <a:rPr lang="en-US" sz="1400" dirty="0"/>
              <a:t>With added delay, e</a:t>
            </a:r>
            <a:r>
              <a:rPr lang="en-US" sz="1400" baseline="30000" dirty="0"/>
              <a:t>-</a:t>
            </a:r>
            <a:r>
              <a:rPr lang="en-US" sz="1400" baseline="30000" dirty="0" err="1">
                <a:latin typeface="cmmi10"/>
                <a:cs typeface="Times New Roman" panose="02020603050405020304" pitchFamily="18" charset="0"/>
              </a:rPr>
              <a:t>θ</a:t>
            </a:r>
            <a:r>
              <a:rPr lang="en-US" sz="1400" baseline="30000" dirty="0" err="1"/>
              <a:t>s</a:t>
            </a:r>
            <a:r>
              <a:rPr lang="en-US" sz="1400" dirty="0"/>
              <a:t> with </a:t>
            </a:r>
            <a:r>
              <a:rPr lang="en-US" sz="1400" dirty="0">
                <a:latin typeface="cmmi10"/>
                <a:cs typeface="Times New Roman" panose="02020603050405020304" pitchFamily="18" charset="0"/>
              </a:rPr>
              <a:t>θ</a:t>
            </a:r>
            <a:r>
              <a:rPr lang="en-US" sz="1400" dirty="0"/>
              <a:t>=2</a:t>
            </a:r>
          </a:p>
          <a:p>
            <a:r>
              <a:rPr lang="en-US" sz="1400" dirty="0"/>
              <a:t>No change in gain</a:t>
            </a:r>
          </a:p>
        </p:txBody>
      </p:sp>
      <p:sp>
        <p:nvSpPr>
          <p:cNvPr id="2" name="TextBox 1"/>
          <p:cNvSpPr txBox="1"/>
          <p:nvPr/>
        </p:nvSpPr>
        <p:spPr>
          <a:xfrm>
            <a:off x="5724128" y="3861048"/>
            <a:ext cx="2628292" cy="954107"/>
          </a:xfrm>
          <a:prstGeom prst="rect">
            <a:avLst/>
          </a:prstGeom>
          <a:solidFill>
            <a:schemeClr val="accent2">
              <a:lumMod val="40000"/>
              <a:lumOff val="60000"/>
            </a:schemeClr>
          </a:solidFill>
        </p:spPr>
        <p:txBody>
          <a:bodyPr wrap="square" rtlCol="0">
            <a:spAutoFit/>
          </a:bodyPr>
          <a:lstStyle/>
          <a:p>
            <a:r>
              <a:rPr lang="en-US" sz="1400" dirty="0"/>
              <a:t>With added delay, e</a:t>
            </a:r>
            <a:r>
              <a:rPr lang="en-US" sz="1400" baseline="30000" dirty="0"/>
              <a:t>-</a:t>
            </a:r>
            <a:r>
              <a:rPr lang="el-GR" sz="1400" baseline="30000" dirty="0">
                <a:latin typeface="cmmi10"/>
              </a:rPr>
              <a:t>θ</a:t>
            </a:r>
            <a:r>
              <a:rPr lang="en-US" sz="1400" baseline="30000" dirty="0"/>
              <a:t>s</a:t>
            </a:r>
            <a:r>
              <a:rPr lang="en-US" sz="1400" dirty="0"/>
              <a:t> with </a:t>
            </a:r>
            <a:r>
              <a:rPr lang="el-GR" sz="1400" dirty="0">
                <a:latin typeface="cmmi10"/>
              </a:rPr>
              <a:t>θ</a:t>
            </a:r>
            <a:r>
              <a:rPr lang="en-US" sz="1400" dirty="0"/>
              <a:t>=2.</a:t>
            </a:r>
          </a:p>
          <a:p>
            <a:r>
              <a:rPr lang="en-US" sz="1400" dirty="0"/>
              <a:t>Contribution to phase is:</a:t>
            </a:r>
          </a:p>
          <a:p>
            <a:r>
              <a:rPr lang="en-US" sz="1400" dirty="0"/>
              <a:t> -5.7</a:t>
            </a:r>
            <a:r>
              <a:rPr lang="en-US" sz="1400" baseline="30000" dirty="0"/>
              <a:t>o</a:t>
            </a:r>
            <a:r>
              <a:rPr lang="en-US" sz="1400" dirty="0"/>
              <a:t> at </a:t>
            </a:r>
            <a:r>
              <a:rPr lang="el-GR" sz="1400" dirty="0">
                <a:latin typeface="cmmi10"/>
              </a:rPr>
              <a:t>ω</a:t>
            </a:r>
            <a:r>
              <a:rPr lang="en-US" sz="1400" dirty="0"/>
              <a:t>=0.1/</a:t>
            </a:r>
            <a:r>
              <a:rPr lang="el-GR" sz="1400" dirty="0">
                <a:latin typeface="cmmi10"/>
              </a:rPr>
              <a:t>θ</a:t>
            </a:r>
            <a:r>
              <a:rPr lang="en-US" sz="1400" dirty="0"/>
              <a:t> = 0.05</a:t>
            </a:r>
          </a:p>
          <a:p>
            <a:r>
              <a:rPr lang="en-US" sz="1400" dirty="0"/>
              <a:t> -57</a:t>
            </a:r>
            <a:r>
              <a:rPr lang="en-US" sz="1400" baseline="30000" dirty="0"/>
              <a:t>o</a:t>
            </a:r>
            <a:r>
              <a:rPr lang="en-US" sz="1400" dirty="0"/>
              <a:t> at </a:t>
            </a:r>
            <a:r>
              <a:rPr lang="el-GR" sz="1400" dirty="0">
                <a:latin typeface="cmmi10"/>
              </a:rPr>
              <a:t>ω</a:t>
            </a:r>
            <a:r>
              <a:rPr lang="en-US" sz="1400" dirty="0"/>
              <a:t>=1/</a:t>
            </a:r>
            <a:r>
              <a:rPr lang="en-US" sz="1400" dirty="0">
                <a:latin typeface="cmmi10"/>
              </a:rPr>
              <a:t>µ</a:t>
            </a:r>
            <a:r>
              <a:rPr lang="en-US" sz="1400" dirty="0"/>
              <a:t> = 0.5</a:t>
            </a:r>
          </a:p>
        </p:txBody>
      </p:sp>
      <p:cxnSp>
        <p:nvCxnSpPr>
          <p:cNvPr id="39" name="Straight Connector 38"/>
          <p:cNvCxnSpPr/>
          <p:nvPr/>
        </p:nvCxnSpPr>
        <p:spPr>
          <a:xfrm>
            <a:off x="5698800" y="6570000"/>
            <a:ext cx="601392" cy="0"/>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5962" y="3573016"/>
            <a:ext cx="4512502" cy="3384376"/>
          </a:xfrm>
          <a:prstGeom prst="rect">
            <a:avLst/>
          </a:prstGeom>
          <a:solidFill>
            <a:schemeClr val="bg1"/>
          </a:solidFill>
          <a:ln>
            <a:noFill/>
          </a:ln>
          <a:effectLst/>
        </p:spPr>
      </p:pic>
      <p:sp>
        <p:nvSpPr>
          <p:cNvPr id="71" name="TextBox 70"/>
          <p:cNvSpPr txBox="1"/>
          <p:nvPr/>
        </p:nvSpPr>
        <p:spPr>
          <a:xfrm>
            <a:off x="7918080" y="6245285"/>
            <a:ext cx="688009" cy="369332"/>
          </a:xfrm>
          <a:prstGeom prst="rect">
            <a:avLst/>
          </a:prstGeom>
          <a:noFill/>
        </p:spPr>
        <p:txBody>
          <a:bodyPr wrap="none" rtlCol="0">
            <a:spAutoFit/>
          </a:bodyPr>
          <a:lstStyle/>
          <a:p>
            <a:r>
              <a:rPr lang="en-US" dirty="0">
                <a:solidFill>
                  <a:srgbClr val="FF0000"/>
                </a:solidFill>
              </a:rPr>
              <a:t>-180</a:t>
            </a:r>
            <a:r>
              <a:rPr lang="en-US" baseline="30000" dirty="0">
                <a:solidFill>
                  <a:srgbClr val="FF0000"/>
                </a:solidFill>
              </a:rPr>
              <a:t>o</a:t>
            </a:r>
          </a:p>
        </p:txBody>
      </p:sp>
      <p:cxnSp>
        <p:nvCxnSpPr>
          <p:cNvPr id="5" name="Straight Arrow Connector 4"/>
          <p:cNvCxnSpPr/>
          <p:nvPr/>
        </p:nvCxnSpPr>
        <p:spPr>
          <a:xfrm flipV="1">
            <a:off x="6789600" y="5517232"/>
            <a:ext cx="0" cy="1052768"/>
          </a:xfrm>
          <a:prstGeom prst="straightConnector1">
            <a:avLst/>
          </a:prstGeom>
          <a:ln w="222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487674" y="1700808"/>
            <a:ext cx="1548822" cy="369332"/>
          </a:xfrm>
          <a:prstGeom prst="rect">
            <a:avLst/>
          </a:prstGeom>
          <a:solidFill>
            <a:schemeClr val="bg1"/>
          </a:solidFill>
        </p:spPr>
        <p:txBody>
          <a:bodyPr wrap="none" rtlCol="0">
            <a:spAutoFit/>
          </a:bodyPr>
          <a:lstStyle/>
          <a:p>
            <a:r>
              <a:rPr lang="en-US" dirty="0"/>
              <a:t>GM=1/0,4=2.5</a:t>
            </a:r>
          </a:p>
        </p:txBody>
      </p:sp>
      <p:cxnSp>
        <p:nvCxnSpPr>
          <p:cNvPr id="17" name="Straight Arrow Connector 16"/>
          <p:cNvCxnSpPr>
            <a:stCxn id="10" idx="1"/>
          </p:cNvCxnSpPr>
          <p:nvPr/>
        </p:nvCxnSpPr>
        <p:spPr>
          <a:xfrm flipH="1">
            <a:off x="7086150" y="1885474"/>
            <a:ext cx="401524" cy="3302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788024" y="1728000"/>
            <a:ext cx="374441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86797" y="6597352"/>
            <a:ext cx="374441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804248" y="1700808"/>
            <a:ext cx="0" cy="5220554"/>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092280" y="1700808"/>
            <a:ext cx="0" cy="5220554"/>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824475" y="5852003"/>
            <a:ext cx="931665" cy="553998"/>
          </a:xfrm>
          <a:prstGeom prst="rect">
            <a:avLst/>
          </a:prstGeom>
          <a:noFill/>
        </p:spPr>
        <p:txBody>
          <a:bodyPr wrap="none" rtlCol="0">
            <a:spAutoFit/>
          </a:bodyPr>
          <a:lstStyle/>
          <a:p>
            <a:r>
              <a:rPr lang="en-US" dirty="0"/>
              <a:t>PM=35</a:t>
            </a:r>
            <a:r>
              <a:rPr lang="en-US" baseline="30000" dirty="0"/>
              <a:t>o</a:t>
            </a:r>
            <a:endParaRPr lang="en-US" baseline="-25000" dirty="0"/>
          </a:p>
          <a:p>
            <a:r>
              <a:rPr lang="en-US" baseline="-25000" dirty="0"/>
              <a:t>  = 0.61 rad</a:t>
            </a:r>
            <a:endParaRPr lang="en-US" baseline="30000" dirty="0"/>
          </a:p>
        </p:txBody>
      </p:sp>
      <p:sp>
        <p:nvSpPr>
          <p:cNvPr id="41" name="TextBox 40"/>
          <p:cNvSpPr txBox="1"/>
          <p:nvPr/>
        </p:nvSpPr>
        <p:spPr>
          <a:xfrm>
            <a:off x="6216974" y="6661148"/>
            <a:ext cx="760144" cy="261610"/>
          </a:xfrm>
          <a:prstGeom prst="rect">
            <a:avLst/>
          </a:prstGeom>
          <a:noFill/>
        </p:spPr>
        <p:txBody>
          <a:bodyPr wrap="none" rtlCol="0">
            <a:spAutoFit/>
          </a:bodyPr>
          <a:lstStyle/>
          <a:p>
            <a:r>
              <a:rPr lang="el-GR" sz="1100" dirty="0">
                <a:solidFill>
                  <a:srgbClr val="FF0000"/>
                </a:solidFill>
                <a:latin typeface="cmmi10"/>
              </a:rPr>
              <a:t>ω</a:t>
            </a:r>
            <a:r>
              <a:rPr lang="en-US" sz="1100" baseline="-25000" dirty="0">
                <a:solidFill>
                  <a:srgbClr val="FF0000"/>
                </a:solidFill>
                <a:latin typeface="cmmi10"/>
              </a:rPr>
              <a:t>c</a:t>
            </a:r>
            <a:r>
              <a:rPr lang="en-US" sz="1100" dirty="0">
                <a:solidFill>
                  <a:srgbClr val="FF0000"/>
                </a:solidFill>
              </a:rPr>
              <a:t> = 0.19 </a:t>
            </a:r>
          </a:p>
        </p:txBody>
      </p:sp>
      <p:sp>
        <p:nvSpPr>
          <p:cNvPr id="44" name="TextBox 43"/>
          <p:cNvSpPr txBox="1"/>
          <p:nvPr/>
        </p:nvSpPr>
        <p:spPr>
          <a:xfrm>
            <a:off x="7013871" y="6659752"/>
            <a:ext cx="768159" cy="261610"/>
          </a:xfrm>
          <a:prstGeom prst="rect">
            <a:avLst/>
          </a:prstGeom>
          <a:noFill/>
        </p:spPr>
        <p:txBody>
          <a:bodyPr wrap="none" rtlCol="0">
            <a:spAutoFit/>
          </a:bodyPr>
          <a:lstStyle/>
          <a:p>
            <a:r>
              <a:rPr lang="el-GR" sz="1100" dirty="0">
                <a:solidFill>
                  <a:srgbClr val="FF0000"/>
                </a:solidFill>
                <a:latin typeface="cmmi10"/>
              </a:rPr>
              <a:t>ω</a:t>
            </a:r>
            <a:r>
              <a:rPr lang="en-US" sz="1100" baseline="-25000" dirty="0">
                <a:solidFill>
                  <a:srgbClr val="FF0000"/>
                </a:solidFill>
                <a:latin typeface="cmmi10"/>
              </a:rPr>
              <a:t>180</a:t>
            </a:r>
            <a:r>
              <a:rPr lang="en-US" sz="1100" dirty="0">
                <a:solidFill>
                  <a:srgbClr val="FF0000"/>
                </a:solidFill>
              </a:rPr>
              <a:t> = 0.4</a:t>
            </a:r>
          </a:p>
        </p:txBody>
      </p:sp>
      <p:sp>
        <p:nvSpPr>
          <p:cNvPr id="40" name="TextBox 39"/>
          <p:cNvSpPr txBox="1"/>
          <p:nvPr/>
        </p:nvSpPr>
        <p:spPr>
          <a:xfrm>
            <a:off x="37010" y="24655"/>
            <a:ext cx="3523272" cy="369332"/>
          </a:xfrm>
          <a:prstGeom prst="rect">
            <a:avLst/>
          </a:prstGeom>
          <a:noFill/>
        </p:spPr>
        <p:txBody>
          <a:bodyPr wrap="none" rtlCol="0">
            <a:spAutoFit/>
          </a:bodyPr>
          <a:lstStyle/>
          <a:p>
            <a:r>
              <a:rPr lang="en-US" dirty="0"/>
              <a:t>EXAMPLE3’: ADD 2 UNITS OF DELAY</a:t>
            </a:r>
          </a:p>
        </p:txBody>
      </p:sp>
      <p:pic>
        <p:nvPicPr>
          <p:cNvPr id="6" name="Picture 5"/>
          <p:cNvPicPr>
            <a:picLocks noChangeAspect="1"/>
          </p:cNvPicPr>
          <p:nvPr/>
        </p:nvPicPr>
        <p:blipFill>
          <a:blip r:embed="rId4"/>
          <a:stretch>
            <a:fillRect/>
          </a:stretch>
        </p:blipFill>
        <p:spPr>
          <a:xfrm>
            <a:off x="113773" y="424183"/>
            <a:ext cx="3743325" cy="866775"/>
          </a:xfrm>
          <a:prstGeom prst="rect">
            <a:avLst/>
          </a:prstGeom>
        </p:spPr>
      </p:pic>
      <p:pic>
        <p:nvPicPr>
          <p:cNvPr id="7" name="Picture 6"/>
          <p:cNvPicPr>
            <a:picLocks noChangeAspect="1"/>
          </p:cNvPicPr>
          <p:nvPr/>
        </p:nvPicPr>
        <p:blipFill>
          <a:blip r:embed="rId5"/>
          <a:stretch>
            <a:fillRect/>
          </a:stretch>
        </p:blipFill>
        <p:spPr>
          <a:xfrm>
            <a:off x="150091" y="5416744"/>
            <a:ext cx="3607441" cy="989257"/>
          </a:xfrm>
          <a:prstGeom prst="rect">
            <a:avLst/>
          </a:prstGeom>
        </p:spPr>
      </p:pic>
      <p:sp>
        <p:nvSpPr>
          <p:cNvPr id="3" name="TextBox 2">
            <a:extLst>
              <a:ext uri="{FF2B5EF4-FFF2-40B4-BE49-F238E27FC236}">
                <a16:creationId xmlns:a16="http://schemas.microsoft.com/office/drawing/2014/main" id="{5E002F93-41BF-420C-9EDE-7175DB473FCC}"/>
              </a:ext>
            </a:extLst>
          </p:cNvPr>
          <p:cNvSpPr txBox="1"/>
          <p:nvPr/>
        </p:nvSpPr>
        <p:spPr>
          <a:xfrm>
            <a:off x="98541" y="1492238"/>
            <a:ext cx="4297010" cy="3693319"/>
          </a:xfrm>
          <a:prstGeom prst="rect">
            <a:avLst/>
          </a:prstGeom>
          <a:noFill/>
        </p:spPr>
        <p:txBody>
          <a:bodyPr wrap="none" rtlCol="0">
            <a:spAutoFit/>
          </a:bodyPr>
          <a:lstStyle/>
          <a:p>
            <a:r>
              <a:rPr lang="nb-NO" dirty="0" err="1"/>
              <a:t>Now</a:t>
            </a:r>
            <a:r>
              <a:rPr lang="nb-NO" dirty="0"/>
              <a:t> </a:t>
            </a:r>
            <a:r>
              <a:rPr lang="nb-NO" dirty="0" err="1"/>
              <a:t>phase</a:t>
            </a:r>
            <a:r>
              <a:rPr lang="nb-NO" dirty="0"/>
              <a:t> </a:t>
            </a:r>
            <a:r>
              <a:rPr lang="nb-NO" dirty="0" err="1"/>
              <a:t>crosses</a:t>
            </a:r>
            <a:r>
              <a:rPr lang="nb-NO" dirty="0"/>
              <a:t> -180</a:t>
            </a:r>
            <a:r>
              <a:rPr lang="nb-NO" baseline="30000" dirty="0"/>
              <a:t>o</a:t>
            </a:r>
            <a:r>
              <a:rPr lang="nb-NO" dirty="0"/>
              <a:t> so</a:t>
            </a:r>
          </a:p>
          <a:p>
            <a:r>
              <a:rPr lang="nb-NO" dirty="0"/>
              <a:t>GM is </a:t>
            </a:r>
            <a:r>
              <a:rPr lang="nb-NO" dirty="0" err="1"/>
              <a:t>no</a:t>
            </a:r>
            <a:r>
              <a:rPr lang="nb-NO" dirty="0"/>
              <a:t> longer </a:t>
            </a:r>
            <a:r>
              <a:rPr lang="nb-NO" dirty="0" err="1"/>
              <a:t>infinity</a:t>
            </a:r>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r>
              <a:rPr lang="nb-NO" dirty="0" err="1"/>
              <a:t>Phase</a:t>
            </a:r>
            <a:r>
              <a:rPr lang="nb-NO" dirty="0"/>
              <a:t> </a:t>
            </a:r>
            <a:r>
              <a:rPr lang="nb-NO" dirty="0" err="1"/>
              <a:t>addition</a:t>
            </a:r>
            <a:r>
              <a:rPr lang="nb-NO" dirty="0"/>
              <a:t> from </a:t>
            </a:r>
            <a:r>
              <a:rPr lang="nb-NO" dirty="0" err="1"/>
              <a:t>delay</a:t>
            </a:r>
            <a:r>
              <a:rPr lang="nb-NO" dirty="0"/>
              <a:t> = -</a:t>
            </a:r>
            <a:r>
              <a:rPr lang="el-GR" dirty="0"/>
              <a:t>ωθ</a:t>
            </a:r>
            <a:endParaRPr lang="nb-NO" dirty="0"/>
          </a:p>
          <a:p>
            <a:r>
              <a:rPr lang="nb-NO" dirty="0"/>
              <a:t>        At </a:t>
            </a:r>
            <a:r>
              <a:rPr lang="el-GR" dirty="0"/>
              <a:t>ω</a:t>
            </a:r>
            <a:r>
              <a:rPr lang="nb-NO" baseline="-25000" dirty="0"/>
              <a:t>c</a:t>
            </a:r>
            <a:r>
              <a:rPr lang="nb-NO" dirty="0"/>
              <a:t>:  - -</a:t>
            </a:r>
            <a:r>
              <a:rPr lang="el-GR" dirty="0"/>
              <a:t>ω</a:t>
            </a:r>
            <a:r>
              <a:rPr lang="nb-NO" baseline="-25000" dirty="0"/>
              <a:t>c</a:t>
            </a:r>
            <a:r>
              <a:rPr lang="el-GR" dirty="0"/>
              <a:t>θ</a:t>
            </a:r>
            <a:r>
              <a:rPr lang="nb-NO" dirty="0"/>
              <a:t>= 0.19*2 = - 0.38 rad (-22</a:t>
            </a:r>
            <a:r>
              <a:rPr lang="nb-NO" sz="1600" baseline="30000" dirty="0"/>
              <a:t>o</a:t>
            </a:r>
            <a:r>
              <a:rPr lang="nb-NO" dirty="0"/>
              <a:t>)</a:t>
            </a:r>
          </a:p>
          <a:p>
            <a:r>
              <a:rPr lang="nb-NO" dirty="0"/>
              <a:t>        So </a:t>
            </a:r>
            <a:r>
              <a:rPr lang="nb-NO" dirty="0" err="1"/>
              <a:t>new</a:t>
            </a:r>
            <a:r>
              <a:rPr lang="nb-NO" dirty="0"/>
              <a:t> PM = 57</a:t>
            </a:r>
            <a:r>
              <a:rPr lang="nb-NO" baseline="30000" dirty="0"/>
              <a:t>o</a:t>
            </a:r>
            <a:r>
              <a:rPr lang="nb-NO" dirty="0"/>
              <a:t> (old) – 22</a:t>
            </a:r>
            <a:r>
              <a:rPr lang="nb-NO" baseline="30000" dirty="0"/>
              <a:t>o</a:t>
            </a:r>
            <a:r>
              <a:rPr lang="nb-NO" dirty="0"/>
              <a:t> = 35</a:t>
            </a:r>
            <a:r>
              <a:rPr lang="nb-NO" baseline="30000" dirty="0"/>
              <a:t>o </a:t>
            </a:r>
            <a:r>
              <a:rPr lang="nb-NO" dirty="0"/>
              <a:t> </a:t>
            </a:r>
          </a:p>
        </p:txBody>
      </p:sp>
    </p:spTree>
    <p:extLst>
      <p:ext uri="{BB962C8B-B14F-4D97-AF65-F5344CB8AC3E}">
        <p14:creationId xmlns:p14="http://schemas.microsoft.com/office/powerpoint/2010/main" val="392002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 grpId="0" animBg="1"/>
      <p:bldP spid="9" grpId="0"/>
      <p:bldP spid="41" grpId="0"/>
      <p:bldP spid="44"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20" y="160337"/>
            <a:ext cx="9335888" cy="1143000"/>
          </a:xfrm>
        </p:spPr>
        <p:txBody>
          <a:bodyPr>
            <a:normAutofit fontScale="90000"/>
          </a:bodyPr>
          <a:lstStyle/>
          <a:p>
            <a:r>
              <a:rPr lang="en-US" dirty="0"/>
              <a:t>Example 4. PI-control of integrating process with delay. Compare ZN and SIMC*</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a:t>g(s) =</a:t>
                </a:r>
                <a:r>
                  <a:rPr lang="en-US" dirty="0" err="1"/>
                  <a:t>k’</a:t>
                </a:r>
                <a:r>
                  <a:rPr lang="en-US" dirty="0" err="1">
                    <a:latin typeface="Calibri"/>
                  </a:rPr>
                  <a:t>e</a:t>
                </a:r>
                <a:r>
                  <a:rPr lang="en-US" baseline="30000" dirty="0" err="1">
                    <a:latin typeface="Calibri"/>
                  </a:rPr>
                  <a:t>-</a:t>
                </a:r>
                <a:r>
                  <a:rPr lang="en-US" baseline="30000" dirty="0" err="1">
                    <a:latin typeface="cmmi10"/>
                    <a:cs typeface="Times New Roman" panose="02020603050405020304" pitchFamily="18" charset="0"/>
                  </a:rPr>
                  <a:t>θ</a:t>
                </a:r>
                <a:r>
                  <a:rPr lang="en-US" baseline="30000" dirty="0" err="1">
                    <a:latin typeface="Calibri"/>
                  </a:rPr>
                  <a:t>s</a:t>
                </a:r>
                <a:r>
                  <a:rPr lang="en-US" dirty="0">
                    <a:latin typeface="Calibri"/>
                  </a:rPr>
                  <a:t>/s</a:t>
                </a:r>
              </a:p>
              <a:p>
                <a:r>
                  <a:rPr lang="en-US" sz="2400" dirty="0">
                    <a:latin typeface="Calibri"/>
                  </a:rPr>
                  <a:t>ZN: Use P-control and increase K</a:t>
                </a:r>
                <a:r>
                  <a:rPr lang="en-US" sz="2400" baseline="-25000" dirty="0">
                    <a:latin typeface="Calibri"/>
                  </a:rPr>
                  <a:t>c</a:t>
                </a:r>
                <a:r>
                  <a:rPr lang="en-US" sz="2400" dirty="0">
                    <a:latin typeface="Calibri"/>
                  </a:rPr>
                  <a:t> until instability. </a:t>
                </a:r>
              </a:p>
              <a:p>
                <a:pPr lvl="2"/>
                <a:r>
                  <a:rPr lang="en-US" sz="2000" dirty="0">
                    <a:latin typeface="Calibri"/>
                  </a:rPr>
                  <a:t>Find: P</a:t>
                </a:r>
                <a:r>
                  <a:rPr lang="en-US" sz="2000" baseline="-25000" dirty="0">
                    <a:latin typeface="Calibri"/>
                  </a:rPr>
                  <a:t>u</a:t>
                </a:r>
                <a:r>
                  <a:rPr lang="en-US" sz="2000" dirty="0">
                    <a:latin typeface="Calibri"/>
                  </a:rPr>
                  <a:t>  = 4</a:t>
                </a:r>
                <a:r>
                  <a:rPr lang="en-US" sz="2000" dirty="0">
                    <a:latin typeface="cmmi10"/>
                    <a:cs typeface="Times New Roman" panose="02020603050405020304" pitchFamily="18" charset="0"/>
                  </a:rPr>
                  <a:t>θ</a:t>
                </a:r>
                <a:r>
                  <a:rPr lang="en-US" sz="2000" dirty="0">
                    <a:latin typeface="cmmi10"/>
                  </a:rPr>
                  <a:t>  and </a:t>
                </a:r>
                <a:r>
                  <a:rPr lang="en-US" sz="2000" dirty="0">
                    <a:latin typeface="Calibri"/>
                  </a:rPr>
                  <a:t>K</a:t>
                </a:r>
                <a:r>
                  <a:rPr lang="en-US" sz="2000" baseline="-25000" dirty="0">
                    <a:latin typeface="Calibri"/>
                  </a:rPr>
                  <a:t>u</a:t>
                </a:r>
                <a:r>
                  <a:rPr lang="en-US" sz="2000" dirty="0">
                    <a:latin typeface="Calibri"/>
                  </a:rPr>
                  <a:t> = (</a:t>
                </a:r>
                <a:r>
                  <a:rPr lang="en-US" sz="2000" dirty="0">
                    <a:latin typeface="cmmi10"/>
                    <a:cs typeface="Times New Roman" panose="02020603050405020304" pitchFamily="18" charset="0"/>
                  </a:rPr>
                  <a:t>π</a:t>
                </a:r>
                <a:r>
                  <a:rPr lang="en-US" sz="2000" dirty="0">
                    <a:latin typeface="Calibri"/>
                  </a:rPr>
                  <a:t>/2)/(k’</a:t>
                </a:r>
                <a:r>
                  <a:rPr lang="el-GR" sz="2000" dirty="0">
                    <a:latin typeface="Times New Roman" panose="02020603050405020304" pitchFamily="18" charset="0"/>
                    <a:cs typeface="Times New Roman" panose="02020603050405020304" pitchFamily="18" charset="0"/>
                  </a:rPr>
                  <a:t>θ</a:t>
                </a:r>
                <a:r>
                  <a:rPr lang="en-US" sz="2000" dirty="0">
                    <a:latin typeface="Calibri"/>
                  </a:rPr>
                  <a:t>)</a:t>
                </a:r>
              </a:p>
              <a:p>
                <a:pPr lvl="2"/>
                <a:r>
                  <a:rPr lang="en-US" sz="2000" dirty="0">
                    <a:latin typeface="Calibri"/>
                  </a:rPr>
                  <a:t>Derivation: </a:t>
                </a:r>
                <a14:m>
                  <m:oMath xmlns:m="http://schemas.openxmlformats.org/officeDocument/2006/math">
                    <m:sSub>
                      <m:sSubPr>
                        <m:ctrlPr>
                          <a:rPr lang="nb-NO" sz="1600" b="0" i="1" smtClean="0">
                            <a:latin typeface="Cambria Math" panose="02040503050406030204" pitchFamily="18" charset="0"/>
                          </a:rPr>
                        </m:ctrlPr>
                      </m:sSubPr>
                      <m:e>
                        <m:r>
                          <a:rPr lang="nb-NO" sz="1600" b="0" i="1" smtClean="0">
                            <a:latin typeface="Cambria Math" panose="02040503050406030204" pitchFamily="18" charset="0"/>
                          </a:rPr>
                          <m:t>𝐿</m:t>
                        </m:r>
                        <m:d>
                          <m:dPr>
                            <m:ctrlPr>
                              <a:rPr lang="nb-NO" sz="1600" b="0" i="1" smtClean="0">
                                <a:latin typeface="Cambria Math" panose="02040503050406030204" pitchFamily="18" charset="0"/>
                              </a:rPr>
                            </m:ctrlPr>
                          </m:dPr>
                          <m:e>
                            <m:r>
                              <a:rPr lang="nb-NO" sz="1600" b="0" i="1" smtClean="0">
                                <a:latin typeface="Cambria Math" panose="02040503050406030204" pitchFamily="18" charset="0"/>
                              </a:rPr>
                              <m:t>𝑠</m:t>
                            </m:r>
                          </m:e>
                        </m:d>
                        <m:r>
                          <a:rPr lang="nb-NO" sz="1600" b="0" i="1" smtClean="0">
                            <a:latin typeface="Cambria Math" panose="02040503050406030204" pitchFamily="18" charset="0"/>
                          </a:rPr>
                          <m:t>=</m:t>
                        </m:r>
                        <m:f>
                          <m:fPr>
                            <m:ctrlPr>
                              <a:rPr lang="nb-NO" sz="1600" b="0" i="1" smtClean="0">
                                <a:latin typeface="Cambria Math" panose="02040503050406030204" pitchFamily="18" charset="0"/>
                              </a:rPr>
                            </m:ctrlPr>
                          </m:fPr>
                          <m:num>
                            <m:sSub>
                              <m:sSubPr>
                                <m:ctrlPr>
                                  <a:rPr lang="nb-NO" sz="1600" b="0" i="1" smtClean="0">
                                    <a:latin typeface="Cambria Math" panose="02040503050406030204" pitchFamily="18" charset="0"/>
                                  </a:rPr>
                                </m:ctrlPr>
                              </m:sSubPr>
                              <m:e>
                                <m:r>
                                  <a:rPr lang="nb-NO" sz="1600" b="0" i="1" smtClean="0">
                                    <a:latin typeface="Cambria Math" panose="02040503050406030204" pitchFamily="18" charset="0"/>
                                  </a:rPr>
                                  <m:t>𝐾</m:t>
                                </m:r>
                              </m:e>
                              <m:sub>
                                <m:r>
                                  <a:rPr lang="nb-NO" sz="1600" b="0" i="1" smtClean="0">
                                    <a:latin typeface="Cambria Math" panose="02040503050406030204" pitchFamily="18" charset="0"/>
                                  </a:rPr>
                                  <m:t>𝑐</m:t>
                                </m:r>
                              </m:sub>
                            </m:sSub>
                            <m:sSup>
                              <m:sSupPr>
                                <m:ctrlPr>
                                  <a:rPr lang="nb-NO" sz="1600" b="0" i="1" smtClean="0">
                                    <a:latin typeface="Cambria Math" panose="02040503050406030204" pitchFamily="18" charset="0"/>
                                  </a:rPr>
                                </m:ctrlPr>
                              </m:sSupPr>
                              <m:e>
                                <m:r>
                                  <a:rPr lang="nb-NO" sz="1600" b="0" i="1" smtClean="0">
                                    <a:latin typeface="Cambria Math" panose="02040503050406030204" pitchFamily="18" charset="0"/>
                                  </a:rPr>
                                  <m:t>𝑘</m:t>
                                </m:r>
                              </m:e>
                              <m:sup>
                                <m:r>
                                  <a:rPr lang="nb-NO" sz="1600" b="0" i="1" smtClean="0">
                                    <a:latin typeface="Cambria Math" panose="02040503050406030204" pitchFamily="18" charset="0"/>
                                  </a:rPr>
                                  <m:t>′</m:t>
                                </m:r>
                              </m:sup>
                            </m:sSup>
                            <m:sSup>
                              <m:sSupPr>
                                <m:ctrlPr>
                                  <a:rPr lang="nb-NO" sz="1600" b="0" i="1" smtClean="0">
                                    <a:latin typeface="Cambria Math" panose="02040503050406030204" pitchFamily="18" charset="0"/>
                                  </a:rPr>
                                </m:ctrlPr>
                              </m:sSupPr>
                              <m:e>
                                <m:r>
                                  <a:rPr lang="nb-NO" sz="1600" b="0" i="1" smtClean="0">
                                    <a:latin typeface="Cambria Math" panose="02040503050406030204" pitchFamily="18" charset="0"/>
                                  </a:rPr>
                                  <m:t>𝑒</m:t>
                                </m:r>
                              </m:e>
                              <m:sup>
                                <m:r>
                                  <a:rPr lang="nb-NO" sz="1600" b="0" i="1" smtClean="0">
                                    <a:latin typeface="Cambria Math" panose="02040503050406030204" pitchFamily="18" charset="0"/>
                                  </a:rPr>
                                  <m:t>−</m:t>
                                </m:r>
                                <m:r>
                                  <a:rPr lang="nb-NO" sz="1600" b="0" i="1" smtClean="0">
                                    <a:latin typeface="Cambria Math" panose="02040503050406030204" pitchFamily="18" charset="0"/>
                                  </a:rPr>
                                  <m:t>𝜃</m:t>
                                </m:r>
                                <m:r>
                                  <a:rPr lang="nb-NO" sz="1600" b="0" i="1" smtClean="0">
                                    <a:latin typeface="Cambria Math" panose="02040503050406030204" pitchFamily="18" charset="0"/>
                                  </a:rPr>
                                  <m:t>𝑠</m:t>
                                </m:r>
                              </m:sup>
                            </m:sSup>
                          </m:num>
                          <m:den>
                            <m:r>
                              <a:rPr lang="nb-NO" sz="1600" b="0" i="1" smtClean="0">
                                <a:latin typeface="Cambria Math" panose="02040503050406030204" pitchFamily="18" charset="0"/>
                              </a:rPr>
                              <m:t>𝑠</m:t>
                            </m:r>
                          </m:den>
                        </m:f>
                        <m:r>
                          <a:rPr lang="nb-NO" sz="1600" b="0" i="1" smtClean="0">
                            <a:latin typeface="Cambria Math" panose="02040503050406030204" pitchFamily="18" charset="0"/>
                          </a:rPr>
                          <m:t>, ∠</m:t>
                        </m:r>
                        <m:r>
                          <a:rPr lang="nb-NO" sz="1600" b="0" i="1" smtClean="0">
                            <a:latin typeface="Cambria Math" panose="02040503050406030204" pitchFamily="18" charset="0"/>
                          </a:rPr>
                          <m:t>𝐿</m:t>
                        </m:r>
                        <m:d>
                          <m:dPr>
                            <m:ctrlPr>
                              <a:rPr lang="nb-NO" sz="1600" b="0" i="1" smtClean="0">
                                <a:latin typeface="Cambria Math" panose="02040503050406030204" pitchFamily="18" charset="0"/>
                              </a:rPr>
                            </m:ctrlPr>
                          </m:dPr>
                          <m:e>
                            <m:r>
                              <a:rPr lang="nb-NO" sz="1600" b="0" i="1" smtClean="0">
                                <a:latin typeface="Cambria Math" panose="02040503050406030204" pitchFamily="18" charset="0"/>
                              </a:rPr>
                              <m:t>𝑗</m:t>
                            </m:r>
                            <m:r>
                              <a:rPr lang="nb-NO" sz="1600" b="0" i="1" smtClean="0">
                                <a:latin typeface="Cambria Math" panose="02040503050406030204" pitchFamily="18" charset="0"/>
                              </a:rPr>
                              <m:t>𝜔</m:t>
                            </m:r>
                          </m:e>
                        </m:d>
                        <m:r>
                          <a:rPr lang="nb-NO" sz="1600" b="0" i="1" smtClean="0">
                            <a:latin typeface="Cambria Math" panose="02040503050406030204" pitchFamily="18" charset="0"/>
                          </a:rPr>
                          <m:t>=−</m:t>
                        </m:r>
                        <m:f>
                          <m:fPr>
                            <m:ctrlPr>
                              <a:rPr lang="nb-NO" sz="1600" b="0" i="1" smtClean="0">
                                <a:latin typeface="Cambria Math" panose="02040503050406030204" pitchFamily="18" charset="0"/>
                              </a:rPr>
                            </m:ctrlPr>
                          </m:fPr>
                          <m:num>
                            <m:r>
                              <a:rPr lang="nb-NO" sz="1600" b="0" i="1" smtClean="0">
                                <a:latin typeface="Cambria Math" panose="02040503050406030204" pitchFamily="18" charset="0"/>
                              </a:rPr>
                              <m:t>𝜋</m:t>
                            </m:r>
                          </m:num>
                          <m:den>
                            <m:r>
                              <a:rPr lang="nb-NO" sz="1600" b="0" i="1" smtClean="0">
                                <a:latin typeface="Cambria Math" panose="02040503050406030204" pitchFamily="18" charset="0"/>
                              </a:rPr>
                              <m:t>2</m:t>
                            </m:r>
                          </m:den>
                        </m:f>
                        <m:r>
                          <a:rPr lang="nb-NO" sz="1600" b="0" i="1" smtClean="0">
                            <a:latin typeface="Cambria Math" panose="02040503050406030204" pitchFamily="18" charset="0"/>
                          </a:rPr>
                          <m:t>−</m:t>
                        </m:r>
                        <m:r>
                          <a:rPr lang="nb-NO" sz="1600" b="0" i="1" smtClean="0">
                            <a:latin typeface="Cambria Math" panose="02040503050406030204" pitchFamily="18" charset="0"/>
                          </a:rPr>
                          <m:t>𝜔𝜃</m:t>
                        </m:r>
                        <m:d>
                          <m:dPr>
                            <m:begChr m:val="["/>
                            <m:endChr m:val="]"/>
                            <m:ctrlPr>
                              <a:rPr lang="nb-NO" sz="1600" b="0" i="1" smtClean="0">
                                <a:latin typeface="Cambria Math" panose="02040503050406030204" pitchFamily="18" charset="0"/>
                              </a:rPr>
                            </m:ctrlPr>
                          </m:dPr>
                          <m:e>
                            <m:r>
                              <a:rPr lang="nb-NO" sz="1600" b="0" i="1" smtClean="0">
                                <a:latin typeface="Cambria Math" panose="02040503050406030204" pitchFamily="18" charset="0"/>
                              </a:rPr>
                              <m:t>𝑟𝑎𝑑</m:t>
                            </m:r>
                          </m:e>
                        </m:d>
                        <m:r>
                          <a:rPr lang="nb-NO" sz="1600" b="0" i="1" smtClean="0">
                            <a:latin typeface="Cambria Math" panose="02040503050406030204" pitchFamily="18" charset="0"/>
                          </a:rPr>
                          <m:t>, </m:t>
                        </m:r>
                        <m:d>
                          <m:dPr>
                            <m:begChr m:val="|"/>
                            <m:endChr m:val="|"/>
                            <m:ctrlPr>
                              <a:rPr lang="nb-NO" sz="1600" b="0" i="1" smtClean="0">
                                <a:latin typeface="Cambria Math" panose="02040503050406030204" pitchFamily="18" charset="0"/>
                              </a:rPr>
                            </m:ctrlPr>
                          </m:dPr>
                          <m:e>
                            <m:r>
                              <a:rPr lang="nb-NO" sz="1600" b="0" i="1" smtClean="0">
                                <a:latin typeface="Cambria Math" panose="02040503050406030204" pitchFamily="18" charset="0"/>
                              </a:rPr>
                              <m:t>𝐿</m:t>
                            </m:r>
                            <m:d>
                              <m:dPr>
                                <m:ctrlPr>
                                  <a:rPr lang="nb-NO" sz="1600" b="0" i="1" smtClean="0">
                                    <a:latin typeface="Cambria Math" panose="02040503050406030204" pitchFamily="18" charset="0"/>
                                  </a:rPr>
                                </m:ctrlPr>
                              </m:dPr>
                              <m:e>
                                <m:r>
                                  <a:rPr lang="nb-NO" sz="1600" b="0" i="1" smtClean="0">
                                    <a:latin typeface="Cambria Math" panose="02040503050406030204" pitchFamily="18" charset="0"/>
                                  </a:rPr>
                                  <m:t>𝑗</m:t>
                                </m:r>
                                <m:r>
                                  <a:rPr lang="nb-NO" sz="1600" b="0" i="1" smtClean="0">
                                    <a:latin typeface="Cambria Math" panose="02040503050406030204" pitchFamily="18" charset="0"/>
                                  </a:rPr>
                                  <m:t>𝜔</m:t>
                                </m:r>
                              </m:e>
                            </m:d>
                          </m:e>
                        </m:d>
                        <m:r>
                          <a:rPr lang="nb-NO" sz="1600" b="0" i="1" smtClean="0">
                            <a:latin typeface="Cambria Math" panose="02040503050406030204" pitchFamily="18" charset="0"/>
                          </a:rPr>
                          <m:t>=</m:t>
                        </m:r>
                        <m:f>
                          <m:fPr>
                            <m:ctrlPr>
                              <a:rPr lang="nb-NO" sz="1600" i="1">
                                <a:latin typeface="Cambria Math" panose="02040503050406030204" pitchFamily="18" charset="0"/>
                              </a:rPr>
                            </m:ctrlPr>
                          </m:fPr>
                          <m:num>
                            <m:sSub>
                              <m:sSubPr>
                                <m:ctrlPr>
                                  <a:rPr lang="nb-NO" sz="1600" i="1">
                                    <a:latin typeface="Cambria Math" panose="02040503050406030204" pitchFamily="18" charset="0"/>
                                  </a:rPr>
                                </m:ctrlPr>
                              </m:sSubPr>
                              <m:e>
                                <m:r>
                                  <a:rPr lang="nb-NO" sz="1600" i="1">
                                    <a:latin typeface="Cambria Math" panose="02040503050406030204" pitchFamily="18" charset="0"/>
                                  </a:rPr>
                                  <m:t>𝐾</m:t>
                                </m:r>
                              </m:e>
                              <m:sub>
                                <m:r>
                                  <a:rPr lang="nb-NO" sz="1600" i="1">
                                    <a:latin typeface="Cambria Math" panose="02040503050406030204" pitchFamily="18" charset="0"/>
                                  </a:rPr>
                                  <m:t>𝑐</m:t>
                                </m:r>
                              </m:sub>
                            </m:sSub>
                            <m:sSup>
                              <m:sSupPr>
                                <m:ctrlPr>
                                  <a:rPr lang="nb-NO" sz="1600" i="1">
                                    <a:latin typeface="Cambria Math" panose="02040503050406030204" pitchFamily="18" charset="0"/>
                                  </a:rPr>
                                </m:ctrlPr>
                              </m:sSupPr>
                              <m:e>
                                <m:r>
                                  <a:rPr lang="nb-NO" sz="1600" i="1">
                                    <a:latin typeface="Cambria Math" panose="02040503050406030204" pitchFamily="18" charset="0"/>
                                  </a:rPr>
                                  <m:t>𝑘</m:t>
                                </m:r>
                              </m:e>
                              <m:sup>
                                <m:r>
                                  <a:rPr lang="nb-NO" sz="1600" i="1">
                                    <a:latin typeface="Cambria Math" panose="02040503050406030204" pitchFamily="18" charset="0"/>
                                  </a:rPr>
                                  <m:t>′</m:t>
                                </m:r>
                              </m:sup>
                            </m:sSup>
                          </m:num>
                          <m:den>
                            <m:r>
                              <a:rPr lang="nb-NO" sz="1600" b="0" i="1" smtClean="0">
                                <a:latin typeface="Cambria Math" panose="02040503050406030204" pitchFamily="18" charset="0"/>
                              </a:rPr>
                              <m:t>𝜔</m:t>
                            </m:r>
                            <m:r>
                              <a:rPr lang="nb-NO" sz="1600" b="0" i="1" smtClean="0">
                                <a:latin typeface="Cambria Math" panose="02040503050406030204" pitchFamily="18" charset="0"/>
                              </a:rPr>
                              <m:t> </m:t>
                            </m:r>
                          </m:den>
                        </m:f>
                        <m:r>
                          <a:rPr lang="nb-NO" sz="1600" b="0" i="1" smtClean="0">
                            <a:latin typeface="Cambria Math" panose="02040503050406030204" pitchFamily="18" charset="0"/>
                          </a:rPr>
                          <m:t>, </m:t>
                        </m:r>
                      </m:e>
                      <m:sub/>
                    </m:sSub>
                  </m:oMath>
                </a14:m>
                <a:endParaRPr lang="nb-NO" sz="1600" b="0" dirty="0">
                  <a:latin typeface="Calibri"/>
                </a:endParaRPr>
              </a:p>
              <a:p>
                <a:pPr lvl="3"/>
                <a:r>
                  <a:rPr lang="en-US" sz="1600" dirty="0">
                    <a:latin typeface="Calibri"/>
                  </a:rPr>
                  <a:t>so: </a:t>
                </a:r>
                <a14:m>
                  <m:oMath xmlns:m="http://schemas.openxmlformats.org/officeDocument/2006/math">
                    <m:sSub>
                      <m:sSubPr>
                        <m:ctrlPr>
                          <a:rPr lang="nb-NO" sz="1200" b="0" i="1" smtClean="0">
                            <a:latin typeface="Cambria Math" panose="02040503050406030204" pitchFamily="18" charset="0"/>
                          </a:rPr>
                        </m:ctrlPr>
                      </m:sSubPr>
                      <m:e>
                        <m:sSub>
                          <m:sSubPr>
                            <m:ctrlPr>
                              <a:rPr lang="nb-NO" sz="1200" b="0" i="1" smtClean="0">
                                <a:latin typeface="Cambria Math" panose="02040503050406030204" pitchFamily="18" charset="0"/>
                              </a:rPr>
                            </m:ctrlPr>
                          </m:sSubPr>
                          <m:e>
                            <m:r>
                              <a:rPr lang="nb-NO" sz="1200" i="1">
                                <a:latin typeface="Cambria Math" panose="02040503050406030204" pitchFamily="18" charset="0"/>
                              </a:rPr>
                              <m:t>∠</m:t>
                            </m:r>
                            <m:r>
                              <a:rPr lang="nb-NO" sz="1200" i="1">
                                <a:latin typeface="Cambria Math" panose="02040503050406030204" pitchFamily="18" charset="0"/>
                              </a:rPr>
                              <m:t>𝐿</m:t>
                            </m:r>
                            <m:d>
                              <m:dPr>
                                <m:ctrlPr>
                                  <a:rPr lang="nb-NO" sz="1200" i="1">
                                    <a:latin typeface="Cambria Math" panose="02040503050406030204" pitchFamily="18" charset="0"/>
                                  </a:rPr>
                                </m:ctrlPr>
                              </m:dPr>
                              <m:e>
                                <m:r>
                                  <a:rPr lang="nb-NO" sz="1200" i="1">
                                    <a:latin typeface="Cambria Math" panose="02040503050406030204" pitchFamily="18" charset="0"/>
                                  </a:rPr>
                                  <m:t>𝑗</m:t>
                                </m:r>
                                <m:sSub>
                                  <m:sSubPr>
                                    <m:ctrlPr>
                                      <a:rPr lang="nb-NO" sz="1200" b="0" i="1" smtClean="0">
                                        <a:latin typeface="Cambria Math" panose="02040503050406030204" pitchFamily="18" charset="0"/>
                                      </a:rPr>
                                    </m:ctrlPr>
                                  </m:sSubPr>
                                  <m:e>
                                    <m:r>
                                      <a:rPr lang="nb-NO" sz="1200" i="1">
                                        <a:latin typeface="Cambria Math" panose="02040503050406030204" pitchFamily="18" charset="0"/>
                                      </a:rPr>
                                      <m:t>𝜔</m:t>
                                    </m:r>
                                  </m:e>
                                  <m:sub>
                                    <m:r>
                                      <a:rPr lang="nb-NO" sz="1200" b="0" i="1" smtClean="0">
                                        <a:latin typeface="Cambria Math" panose="02040503050406030204" pitchFamily="18" charset="0"/>
                                      </a:rPr>
                                      <m:t>180</m:t>
                                    </m:r>
                                  </m:sub>
                                </m:sSub>
                              </m:e>
                            </m:d>
                            <m:r>
                              <a:rPr lang="nb-NO" sz="1200" i="1">
                                <a:latin typeface="Cambria Math" panose="02040503050406030204" pitchFamily="18" charset="0"/>
                              </a:rPr>
                              <m:t>=−</m:t>
                            </m:r>
                            <m:f>
                              <m:fPr>
                                <m:ctrlPr>
                                  <a:rPr lang="nb-NO" sz="1200" i="1">
                                    <a:latin typeface="Cambria Math" panose="02040503050406030204" pitchFamily="18" charset="0"/>
                                  </a:rPr>
                                </m:ctrlPr>
                              </m:fPr>
                              <m:num>
                                <m:r>
                                  <a:rPr lang="nb-NO" sz="1200" i="1">
                                    <a:latin typeface="Cambria Math" panose="02040503050406030204" pitchFamily="18" charset="0"/>
                                  </a:rPr>
                                  <m:t>𝜋</m:t>
                                </m:r>
                              </m:num>
                              <m:den>
                                <m:r>
                                  <a:rPr lang="nb-NO" sz="1200" i="1">
                                    <a:latin typeface="Cambria Math" panose="02040503050406030204" pitchFamily="18" charset="0"/>
                                  </a:rPr>
                                  <m:t>2</m:t>
                                </m:r>
                              </m:den>
                            </m:f>
                            <m:r>
                              <a:rPr lang="nb-NO" sz="1200" i="1">
                                <a:latin typeface="Cambria Math" panose="02040503050406030204" pitchFamily="18" charset="0"/>
                              </a:rPr>
                              <m:t>−</m:t>
                            </m:r>
                            <m:r>
                              <a:rPr lang="nb-NO" sz="1200" b="0" i="1" smtClean="0">
                                <a:latin typeface="Cambria Math" panose="02040503050406030204" pitchFamily="18" charset="0"/>
                              </a:rPr>
                              <m:t>𝜔</m:t>
                            </m:r>
                          </m:e>
                          <m:sub>
                            <m:r>
                              <a:rPr lang="nb-NO" sz="1200" b="0" i="1" smtClean="0">
                                <a:latin typeface="Cambria Math" panose="02040503050406030204" pitchFamily="18" charset="0"/>
                              </a:rPr>
                              <m:t>180</m:t>
                            </m:r>
                          </m:sub>
                        </m:sSub>
                        <m:r>
                          <a:rPr lang="nb-NO" sz="1200" b="0" i="1" smtClean="0">
                            <a:latin typeface="Cambria Math" panose="02040503050406030204" pitchFamily="18" charset="0"/>
                          </a:rPr>
                          <m:t>𝜃</m:t>
                        </m:r>
                        <m:r>
                          <a:rPr lang="nb-NO" sz="1200" b="0" i="1" smtClean="0">
                            <a:latin typeface="Cambria Math" panose="02040503050406030204" pitchFamily="18" charset="0"/>
                          </a:rPr>
                          <m:t>=</m:t>
                        </m:r>
                        <m:r>
                          <a:rPr lang="nb-NO" sz="1200" b="0" i="0" smtClean="0">
                            <a:latin typeface="Cambria Math" panose="02040503050406030204" pitchFamily="18" charset="0"/>
                          </a:rPr>
                          <m:t>−</m:t>
                        </m:r>
                        <m:r>
                          <a:rPr lang="nb-NO" sz="1200" b="0" i="1" smtClean="0">
                            <a:latin typeface="Cambria Math" panose="02040503050406030204" pitchFamily="18" charset="0"/>
                          </a:rPr>
                          <m:t>𝜋</m:t>
                        </m:r>
                        <m:r>
                          <a:rPr lang="nb-NO" sz="1200" b="0" i="1" smtClean="0">
                            <a:latin typeface="Cambria Math" panose="02040503050406030204" pitchFamily="18" charset="0"/>
                          </a:rPr>
                          <m:t>⇒</m:t>
                        </m:r>
                        <m:sSub>
                          <m:sSubPr>
                            <m:ctrlPr>
                              <a:rPr lang="nb-NO" sz="1200" b="0" i="1" smtClean="0">
                                <a:latin typeface="Cambria Math" panose="02040503050406030204" pitchFamily="18" charset="0"/>
                              </a:rPr>
                            </m:ctrlPr>
                          </m:sSubPr>
                          <m:e>
                            <m:r>
                              <a:rPr lang="nb-NO" sz="1200" b="0" i="1" smtClean="0">
                                <a:latin typeface="Cambria Math" panose="02040503050406030204" pitchFamily="18" charset="0"/>
                              </a:rPr>
                              <m:t>𝜔</m:t>
                            </m:r>
                          </m:e>
                          <m:sub>
                            <m:r>
                              <a:rPr lang="nb-NO" sz="1200" b="0" i="1" smtClean="0">
                                <a:latin typeface="Cambria Math" panose="02040503050406030204" pitchFamily="18" charset="0"/>
                              </a:rPr>
                              <m:t>180</m:t>
                            </m:r>
                          </m:sub>
                        </m:sSub>
                        <m:r>
                          <a:rPr lang="nb-NO" sz="1200" b="0" i="1" smtClean="0">
                            <a:latin typeface="Cambria Math" panose="02040503050406030204" pitchFamily="18" charset="0"/>
                          </a:rPr>
                          <m:t>=</m:t>
                        </m:r>
                        <m:f>
                          <m:fPr>
                            <m:ctrlPr>
                              <a:rPr lang="nb-NO" sz="1200" b="0" i="1" smtClean="0">
                                <a:latin typeface="Cambria Math" panose="02040503050406030204" pitchFamily="18" charset="0"/>
                              </a:rPr>
                            </m:ctrlPr>
                          </m:fPr>
                          <m:num>
                            <m:r>
                              <a:rPr lang="nb-NO" sz="1200" b="0" i="1" smtClean="0">
                                <a:latin typeface="Cambria Math" panose="02040503050406030204" pitchFamily="18" charset="0"/>
                              </a:rPr>
                              <m:t>𝜋</m:t>
                            </m:r>
                          </m:num>
                          <m:den>
                            <m:r>
                              <a:rPr lang="nb-NO" sz="1200" b="0" i="1" smtClean="0">
                                <a:latin typeface="Cambria Math" panose="02040503050406030204" pitchFamily="18" charset="0"/>
                              </a:rPr>
                              <m:t>2</m:t>
                            </m:r>
                            <m:r>
                              <a:rPr lang="nb-NO" sz="1200" b="0" i="1" smtClean="0">
                                <a:latin typeface="Cambria Math" panose="02040503050406030204" pitchFamily="18" charset="0"/>
                              </a:rPr>
                              <m:t>𝜃</m:t>
                            </m:r>
                          </m:den>
                        </m:f>
                        <m:r>
                          <a:rPr lang="nb-NO" sz="1200" b="0" i="1" smtClean="0">
                            <a:latin typeface="Cambria Math" panose="02040503050406030204" pitchFamily="18" charset="0"/>
                          </a:rPr>
                          <m:t>⇒ </m:t>
                        </m:r>
                        <m:r>
                          <m:rPr>
                            <m:sty m:val="p"/>
                          </m:rPr>
                          <a:rPr lang="nb-NO" sz="1200" b="0" i="0" smtClean="0">
                            <a:latin typeface="Cambria Math" panose="02040503050406030204" pitchFamily="18" charset="0"/>
                          </a:rPr>
                          <m:t>P</m:t>
                        </m:r>
                      </m:e>
                      <m:sub>
                        <m:r>
                          <m:rPr>
                            <m:sty m:val="p"/>
                          </m:rPr>
                          <a:rPr lang="nb-NO" sz="1200" b="0" i="0" smtClean="0">
                            <a:latin typeface="Cambria Math" panose="02040503050406030204" pitchFamily="18" charset="0"/>
                          </a:rPr>
                          <m:t>u</m:t>
                        </m:r>
                      </m:sub>
                    </m:sSub>
                    <m:r>
                      <a:rPr lang="nb-NO" sz="1200" b="0" i="0" smtClean="0">
                        <a:latin typeface="Cambria Math" panose="02040503050406030204" pitchFamily="18" charset="0"/>
                      </a:rPr>
                      <m:t>=</m:t>
                    </m:r>
                    <m:f>
                      <m:fPr>
                        <m:ctrlPr>
                          <a:rPr lang="nb-NO" sz="1200" b="0" i="1" smtClean="0">
                            <a:latin typeface="Cambria Math" panose="02040503050406030204" pitchFamily="18" charset="0"/>
                          </a:rPr>
                        </m:ctrlPr>
                      </m:fPr>
                      <m:num>
                        <m:r>
                          <a:rPr lang="nb-NO" sz="1200" b="0" i="1" smtClean="0">
                            <a:latin typeface="Cambria Math" panose="02040503050406030204" pitchFamily="18" charset="0"/>
                          </a:rPr>
                          <m:t>2</m:t>
                        </m:r>
                        <m:r>
                          <a:rPr lang="nb-NO" sz="1200" b="0" i="1" smtClean="0">
                            <a:latin typeface="Cambria Math" panose="02040503050406030204" pitchFamily="18" charset="0"/>
                          </a:rPr>
                          <m:t>𝜋</m:t>
                        </m:r>
                      </m:num>
                      <m:den>
                        <m:sSub>
                          <m:sSubPr>
                            <m:ctrlPr>
                              <a:rPr lang="nb-NO" sz="1200" b="0" i="1" smtClean="0">
                                <a:latin typeface="Cambria Math" panose="02040503050406030204" pitchFamily="18" charset="0"/>
                              </a:rPr>
                            </m:ctrlPr>
                          </m:sSubPr>
                          <m:e>
                            <m:r>
                              <a:rPr lang="nb-NO" sz="1200" b="0" i="1" smtClean="0">
                                <a:latin typeface="Cambria Math" panose="02040503050406030204" pitchFamily="18" charset="0"/>
                              </a:rPr>
                              <m:t>𝜔</m:t>
                            </m:r>
                          </m:e>
                          <m:sub>
                            <m:r>
                              <a:rPr lang="nb-NO" sz="1200" b="0" i="1" smtClean="0">
                                <a:latin typeface="Cambria Math" panose="02040503050406030204" pitchFamily="18" charset="0"/>
                              </a:rPr>
                              <m:t>180</m:t>
                            </m:r>
                          </m:sub>
                        </m:sSub>
                      </m:den>
                    </m:f>
                    <m:r>
                      <a:rPr lang="nb-NO" sz="1200" b="0" i="1" smtClean="0">
                        <a:latin typeface="Cambria Math" panose="02040503050406030204" pitchFamily="18" charset="0"/>
                      </a:rPr>
                      <m:t>=4</m:t>
                    </m:r>
                    <m:r>
                      <a:rPr lang="nb-NO" sz="1200" b="0" i="1" smtClean="0">
                        <a:latin typeface="Cambria Math" panose="02040503050406030204" pitchFamily="18" charset="0"/>
                      </a:rPr>
                      <m:t>𝜃</m:t>
                    </m:r>
                  </m:oMath>
                </a14:m>
                <a:r>
                  <a:rPr lang="en-US" sz="1200" dirty="0">
                    <a:latin typeface="Calibri"/>
                  </a:rPr>
                  <a:t>,</a:t>
                </a:r>
              </a:p>
              <a:p>
                <a:pPr lvl="3"/>
                <a:r>
                  <a:rPr lang="en-US" sz="1200" dirty="0">
                    <a:latin typeface="Calibri"/>
                  </a:rPr>
                  <a:t>and at limit to instability: </a:t>
                </a:r>
                <a14:m>
                  <m:oMath xmlns:m="http://schemas.openxmlformats.org/officeDocument/2006/math">
                    <m:d>
                      <m:dPr>
                        <m:begChr m:val="|"/>
                        <m:endChr m:val="|"/>
                        <m:ctrlPr>
                          <a:rPr lang="nb-NO" sz="1200" b="0" i="1" smtClean="0">
                            <a:latin typeface="Cambria Math" panose="02040503050406030204" pitchFamily="18" charset="0"/>
                          </a:rPr>
                        </m:ctrlPr>
                      </m:dPr>
                      <m:e>
                        <m:r>
                          <a:rPr lang="nb-NO" sz="1200" b="0" i="1" smtClean="0">
                            <a:latin typeface="Cambria Math" panose="02040503050406030204" pitchFamily="18" charset="0"/>
                          </a:rPr>
                          <m:t>𝐿</m:t>
                        </m:r>
                        <m:d>
                          <m:dPr>
                            <m:ctrlPr>
                              <a:rPr lang="nb-NO" sz="1200" b="0" i="1" smtClean="0">
                                <a:latin typeface="Cambria Math" panose="02040503050406030204" pitchFamily="18" charset="0"/>
                              </a:rPr>
                            </m:ctrlPr>
                          </m:dPr>
                          <m:e>
                            <m:r>
                              <a:rPr lang="nb-NO" sz="1200" b="0" i="1" smtClean="0">
                                <a:latin typeface="Cambria Math" panose="02040503050406030204" pitchFamily="18" charset="0"/>
                              </a:rPr>
                              <m:t>𝑗</m:t>
                            </m:r>
                            <m:sSub>
                              <m:sSubPr>
                                <m:ctrlPr>
                                  <a:rPr lang="nb-NO" sz="1200" b="0" i="1" smtClean="0">
                                    <a:latin typeface="Cambria Math" panose="02040503050406030204" pitchFamily="18" charset="0"/>
                                  </a:rPr>
                                </m:ctrlPr>
                              </m:sSubPr>
                              <m:e>
                                <m:r>
                                  <a:rPr lang="nb-NO" sz="1200" b="0" i="1" smtClean="0">
                                    <a:latin typeface="Cambria Math" panose="02040503050406030204" pitchFamily="18" charset="0"/>
                                  </a:rPr>
                                  <m:t>𝜔</m:t>
                                </m:r>
                              </m:e>
                              <m:sub>
                                <m:r>
                                  <a:rPr lang="nb-NO" sz="1200" b="0" i="1" smtClean="0">
                                    <a:latin typeface="Cambria Math" panose="02040503050406030204" pitchFamily="18" charset="0"/>
                                  </a:rPr>
                                  <m:t>180</m:t>
                                </m:r>
                              </m:sub>
                            </m:sSub>
                          </m:e>
                        </m:d>
                      </m:e>
                    </m:d>
                    <m:r>
                      <a:rPr lang="nb-NO" sz="1200" b="0" i="1" smtClean="0">
                        <a:latin typeface="Cambria Math" panose="02040503050406030204" pitchFamily="18" charset="0"/>
                      </a:rPr>
                      <m:t>=</m:t>
                    </m:r>
                    <m:f>
                      <m:fPr>
                        <m:ctrlPr>
                          <a:rPr lang="nb-NO" sz="1200" i="1">
                            <a:latin typeface="Cambria Math" panose="02040503050406030204" pitchFamily="18" charset="0"/>
                          </a:rPr>
                        </m:ctrlPr>
                      </m:fPr>
                      <m:num>
                        <m:sSub>
                          <m:sSubPr>
                            <m:ctrlPr>
                              <a:rPr lang="nb-NO" sz="1200" b="0" i="1" smtClean="0">
                                <a:latin typeface="Cambria Math" panose="02040503050406030204" pitchFamily="18" charset="0"/>
                              </a:rPr>
                            </m:ctrlPr>
                          </m:sSubPr>
                          <m:e>
                            <m:r>
                              <a:rPr lang="nb-NO" sz="1200" b="0" i="1" smtClean="0">
                                <a:latin typeface="Cambria Math" panose="02040503050406030204" pitchFamily="18" charset="0"/>
                              </a:rPr>
                              <m:t>𝐾</m:t>
                            </m:r>
                          </m:e>
                          <m:sub>
                            <m:r>
                              <a:rPr lang="nb-NO" sz="1200" b="0" i="1" smtClean="0">
                                <a:latin typeface="Cambria Math" panose="02040503050406030204" pitchFamily="18" charset="0"/>
                              </a:rPr>
                              <m:t>𝑢</m:t>
                            </m:r>
                          </m:sub>
                        </m:sSub>
                        <m:sSup>
                          <m:sSupPr>
                            <m:ctrlPr>
                              <a:rPr lang="nb-NO" sz="1200" i="1">
                                <a:latin typeface="Cambria Math" panose="02040503050406030204" pitchFamily="18" charset="0"/>
                              </a:rPr>
                            </m:ctrlPr>
                          </m:sSupPr>
                          <m:e>
                            <m:r>
                              <a:rPr lang="nb-NO" sz="1200" i="1">
                                <a:latin typeface="Cambria Math" panose="02040503050406030204" pitchFamily="18" charset="0"/>
                              </a:rPr>
                              <m:t>𝑘</m:t>
                            </m:r>
                          </m:e>
                          <m:sup>
                            <m:r>
                              <a:rPr lang="nb-NO" sz="1200" i="1">
                                <a:latin typeface="Cambria Math" panose="02040503050406030204" pitchFamily="18" charset="0"/>
                              </a:rPr>
                              <m:t>′</m:t>
                            </m:r>
                          </m:sup>
                        </m:sSup>
                      </m:num>
                      <m:den>
                        <m:sSub>
                          <m:sSubPr>
                            <m:ctrlPr>
                              <a:rPr lang="nb-NO" sz="1200" b="0" i="1" smtClean="0">
                                <a:latin typeface="Cambria Math" panose="02040503050406030204" pitchFamily="18" charset="0"/>
                              </a:rPr>
                            </m:ctrlPr>
                          </m:sSubPr>
                          <m:e>
                            <m:r>
                              <a:rPr lang="nb-NO" sz="1200" b="0" i="1" smtClean="0">
                                <a:latin typeface="Cambria Math" panose="02040503050406030204" pitchFamily="18" charset="0"/>
                              </a:rPr>
                              <m:t>𝜔</m:t>
                            </m:r>
                          </m:e>
                          <m:sub>
                            <m:r>
                              <a:rPr lang="nb-NO" sz="1200" b="0" i="1" smtClean="0">
                                <a:latin typeface="Cambria Math" panose="02040503050406030204" pitchFamily="18" charset="0"/>
                              </a:rPr>
                              <m:t>180</m:t>
                            </m:r>
                          </m:sub>
                        </m:sSub>
                        <m:r>
                          <a:rPr lang="nb-NO" sz="1200" b="0" i="1" smtClean="0">
                            <a:latin typeface="Cambria Math" panose="02040503050406030204" pitchFamily="18" charset="0"/>
                          </a:rPr>
                          <m:t> </m:t>
                        </m:r>
                      </m:den>
                    </m:f>
                    <m:r>
                      <a:rPr lang="nb-NO" sz="1200" b="0" i="1" smtClean="0">
                        <a:latin typeface="Cambria Math" panose="02040503050406030204" pitchFamily="18" charset="0"/>
                      </a:rPr>
                      <m:t>=1⇒</m:t>
                    </m:r>
                    <m:sSub>
                      <m:sSubPr>
                        <m:ctrlPr>
                          <a:rPr lang="nb-NO" sz="1200" b="0" i="1" smtClean="0">
                            <a:latin typeface="Cambria Math" panose="02040503050406030204" pitchFamily="18" charset="0"/>
                          </a:rPr>
                        </m:ctrlPr>
                      </m:sSubPr>
                      <m:e>
                        <m:r>
                          <a:rPr lang="nb-NO" sz="1200" b="0" i="1" smtClean="0">
                            <a:latin typeface="Cambria Math" panose="02040503050406030204" pitchFamily="18" charset="0"/>
                          </a:rPr>
                          <m:t>𝐾</m:t>
                        </m:r>
                      </m:e>
                      <m:sub>
                        <m:r>
                          <a:rPr lang="nb-NO" sz="1200" b="0" i="1" smtClean="0">
                            <a:latin typeface="Cambria Math" panose="02040503050406030204" pitchFamily="18" charset="0"/>
                          </a:rPr>
                          <m:t>𝑢</m:t>
                        </m:r>
                      </m:sub>
                    </m:sSub>
                    <m:r>
                      <a:rPr lang="nb-NO" sz="1200" b="0" i="1" smtClean="0">
                        <a:latin typeface="Cambria Math" panose="02040503050406030204" pitchFamily="18" charset="0"/>
                      </a:rPr>
                      <m:t>=</m:t>
                    </m:r>
                    <m:f>
                      <m:fPr>
                        <m:ctrlPr>
                          <a:rPr lang="nb-NO" sz="1200" b="0" i="1" smtClean="0">
                            <a:latin typeface="Cambria Math" panose="02040503050406030204" pitchFamily="18" charset="0"/>
                          </a:rPr>
                        </m:ctrlPr>
                      </m:fPr>
                      <m:num>
                        <m:sSub>
                          <m:sSubPr>
                            <m:ctrlPr>
                              <a:rPr lang="nb-NO" sz="1200" b="0" i="1" smtClean="0">
                                <a:latin typeface="Cambria Math" panose="02040503050406030204" pitchFamily="18" charset="0"/>
                              </a:rPr>
                            </m:ctrlPr>
                          </m:sSubPr>
                          <m:e>
                            <m:r>
                              <a:rPr lang="nb-NO" sz="1200" b="0" i="1" smtClean="0">
                                <a:latin typeface="Cambria Math" panose="02040503050406030204" pitchFamily="18" charset="0"/>
                              </a:rPr>
                              <m:t>𝜔</m:t>
                            </m:r>
                          </m:e>
                          <m:sub>
                            <m:r>
                              <a:rPr lang="nb-NO" sz="1200" b="0" i="1" smtClean="0">
                                <a:latin typeface="Cambria Math" panose="02040503050406030204" pitchFamily="18" charset="0"/>
                              </a:rPr>
                              <m:t>180</m:t>
                            </m:r>
                          </m:sub>
                        </m:sSub>
                      </m:num>
                      <m:den>
                        <m:r>
                          <a:rPr lang="nb-NO" sz="1200" b="0" i="1" smtClean="0">
                            <a:latin typeface="Cambria Math" panose="02040503050406030204" pitchFamily="18" charset="0"/>
                          </a:rPr>
                          <m:t>𝑘</m:t>
                        </m:r>
                        <m:r>
                          <a:rPr lang="nb-NO" sz="1200" b="0" i="1" smtClean="0">
                            <a:latin typeface="Cambria Math" panose="02040503050406030204" pitchFamily="18" charset="0"/>
                          </a:rPr>
                          <m:t>′</m:t>
                        </m:r>
                      </m:den>
                    </m:f>
                  </m:oMath>
                </a14:m>
                <a:r>
                  <a:rPr lang="en-US" sz="1200" dirty="0">
                    <a:latin typeface="Calibri"/>
                  </a:rPr>
                  <a:t> = </a:t>
                </a:r>
                <a14:m>
                  <m:oMath xmlns:m="http://schemas.openxmlformats.org/officeDocument/2006/math">
                    <m:f>
                      <m:fPr>
                        <m:ctrlPr>
                          <a:rPr lang="nb-NO" sz="1200" i="1">
                            <a:latin typeface="Cambria Math" panose="02040503050406030204" pitchFamily="18" charset="0"/>
                          </a:rPr>
                        </m:ctrlPr>
                      </m:fPr>
                      <m:num>
                        <m:r>
                          <a:rPr lang="nb-NO" sz="1200" i="1">
                            <a:latin typeface="Cambria Math" panose="02040503050406030204" pitchFamily="18" charset="0"/>
                          </a:rPr>
                          <m:t>𝜋</m:t>
                        </m:r>
                        <m:r>
                          <a:rPr lang="nb-NO" sz="1200" b="0" i="1" smtClean="0">
                            <a:latin typeface="Cambria Math" panose="02040503050406030204" pitchFamily="18" charset="0"/>
                          </a:rPr>
                          <m:t> </m:t>
                        </m:r>
                      </m:num>
                      <m:den>
                        <m:r>
                          <a:rPr lang="nb-NO" sz="1200" i="1">
                            <a:latin typeface="Cambria Math" panose="02040503050406030204" pitchFamily="18" charset="0"/>
                          </a:rPr>
                          <m:t>2</m:t>
                        </m:r>
                      </m:den>
                    </m:f>
                  </m:oMath>
                </a14:m>
                <a:r>
                  <a:rPr lang="nb-NO" sz="1200" dirty="0"/>
                  <a:t> </a:t>
                </a:r>
                <a14:m>
                  <m:oMath xmlns:m="http://schemas.openxmlformats.org/officeDocument/2006/math">
                    <m:f>
                      <m:fPr>
                        <m:ctrlPr>
                          <a:rPr lang="nb-NO" sz="1200" i="1">
                            <a:latin typeface="Cambria Math" panose="02040503050406030204" pitchFamily="18" charset="0"/>
                          </a:rPr>
                        </m:ctrlPr>
                      </m:fPr>
                      <m:num>
                        <m:r>
                          <a:rPr lang="nb-NO" sz="1200" b="0" i="1" smtClean="0">
                            <a:latin typeface="Cambria Math" panose="02040503050406030204" pitchFamily="18" charset="0"/>
                          </a:rPr>
                          <m:t>1</m:t>
                        </m:r>
                        <m:r>
                          <a:rPr lang="nb-NO" sz="1200" i="1">
                            <a:latin typeface="Cambria Math" panose="02040503050406030204" pitchFamily="18" charset="0"/>
                          </a:rPr>
                          <m:t> </m:t>
                        </m:r>
                      </m:num>
                      <m:den>
                        <m:sSup>
                          <m:sSupPr>
                            <m:ctrlPr>
                              <a:rPr lang="nb-NO" sz="1200" b="0" i="1" smtClean="0">
                                <a:latin typeface="Cambria Math" panose="02040503050406030204" pitchFamily="18" charset="0"/>
                              </a:rPr>
                            </m:ctrlPr>
                          </m:sSupPr>
                          <m:e>
                            <m:r>
                              <a:rPr lang="nb-NO" sz="1200" b="0" i="1" smtClean="0">
                                <a:latin typeface="Cambria Math" panose="02040503050406030204" pitchFamily="18" charset="0"/>
                              </a:rPr>
                              <m:t>𝑘</m:t>
                            </m:r>
                          </m:e>
                          <m:sup>
                            <m:r>
                              <a:rPr lang="nb-NO" sz="1200" b="0" i="1" smtClean="0">
                                <a:latin typeface="Cambria Math" panose="02040503050406030204" pitchFamily="18" charset="0"/>
                              </a:rPr>
                              <m:t>′</m:t>
                            </m:r>
                          </m:sup>
                        </m:sSup>
                        <m:r>
                          <a:rPr lang="nb-NO" sz="1200" b="0" i="1" smtClean="0">
                            <a:latin typeface="Cambria Math" panose="02040503050406030204" pitchFamily="18" charset="0"/>
                          </a:rPr>
                          <m:t>𝜃</m:t>
                        </m:r>
                      </m:den>
                    </m:f>
                  </m:oMath>
                </a14:m>
                <a:endParaRPr lang="en-US" sz="1200" dirty="0">
                  <a:latin typeface="Calibri"/>
                </a:endParaRPr>
              </a:p>
              <a:p>
                <a:r>
                  <a:rPr lang="en-US" sz="2400" dirty="0">
                    <a:latin typeface="Calibri"/>
                  </a:rPr>
                  <a:t>PI-controller, c(s) = K</a:t>
                </a:r>
                <a:r>
                  <a:rPr lang="en-US" sz="2400" baseline="-25000" dirty="0">
                    <a:latin typeface="Calibri"/>
                  </a:rPr>
                  <a:t>c</a:t>
                </a:r>
                <a:r>
                  <a:rPr lang="en-US" sz="2400" dirty="0">
                    <a:latin typeface="Calibri"/>
                  </a:rPr>
                  <a:t> (1+1/(</a:t>
                </a:r>
                <a:r>
                  <a:rPr lang="en-US" sz="2400" dirty="0" err="1">
                    <a:latin typeface="cmmi10"/>
                    <a:cs typeface="Times New Roman" panose="02020603050405020304" pitchFamily="18" charset="0"/>
                  </a:rPr>
                  <a:t>τ</a:t>
                </a:r>
                <a:r>
                  <a:rPr lang="en-US" sz="2400" baseline="-25000" dirty="0" err="1">
                    <a:latin typeface="cmmi10"/>
                  </a:rPr>
                  <a:t>I</a:t>
                </a:r>
                <a:r>
                  <a:rPr lang="en-US" sz="2400" dirty="0" err="1">
                    <a:latin typeface="Calibri"/>
                  </a:rPr>
                  <a:t>s</a:t>
                </a:r>
                <a:r>
                  <a:rPr lang="en-US" sz="2400" dirty="0">
                    <a:latin typeface="Calibri"/>
                  </a:rPr>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704" t="-1752"/>
                </a:stretch>
              </a:blipFill>
            </p:spPr>
            <p:txBody>
              <a:bodyPr/>
              <a:lstStyle/>
              <a:p>
                <a:r>
                  <a:rPr lang="en-US">
                    <a:noFill/>
                  </a:rPr>
                  <a:t> </a:t>
                </a:r>
              </a:p>
            </p:txBody>
          </p:sp>
        </mc:Fallback>
      </mc:AlternateContent>
      <p:graphicFrame>
        <p:nvGraphicFramePr>
          <p:cNvPr id="4" name="Table 3"/>
          <p:cNvGraphicFramePr>
            <a:graphicFrameLocks noGrp="1"/>
          </p:cNvGraphicFramePr>
          <p:nvPr>
            <p:extLst>
              <p:ext uri="{D42A27DB-BD31-4B8C-83A1-F6EECF244321}">
                <p14:modId xmlns:p14="http://schemas.microsoft.com/office/powerpoint/2010/main" val="2015675925"/>
              </p:ext>
            </p:extLst>
          </p:nvPr>
        </p:nvGraphicFramePr>
        <p:xfrm>
          <a:off x="1115616" y="4573723"/>
          <a:ext cx="6408711" cy="1368153"/>
        </p:xfrm>
        <a:graphic>
          <a:graphicData uri="http://schemas.openxmlformats.org/drawingml/2006/table">
            <a:tbl>
              <a:tblPr firstRow="1" bandRow="1">
                <a:tableStyleId>{5C22544A-7EE6-4342-B048-85BDC9FD1C3A}</a:tableStyleId>
              </a:tblPr>
              <a:tblGrid>
                <a:gridCol w="2136237">
                  <a:extLst>
                    <a:ext uri="{9D8B030D-6E8A-4147-A177-3AD203B41FA5}">
                      <a16:colId xmlns:a16="http://schemas.microsoft.com/office/drawing/2014/main" val="20000"/>
                    </a:ext>
                  </a:extLst>
                </a:gridCol>
                <a:gridCol w="2136237">
                  <a:extLst>
                    <a:ext uri="{9D8B030D-6E8A-4147-A177-3AD203B41FA5}">
                      <a16:colId xmlns:a16="http://schemas.microsoft.com/office/drawing/2014/main" val="20001"/>
                    </a:ext>
                  </a:extLst>
                </a:gridCol>
                <a:gridCol w="2136237">
                  <a:extLst>
                    <a:ext uri="{9D8B030D-6E8A-4147-A177-3AD203B41FA5}">
                      <a16:colId xmlns:a16="http://schemas.microsoft.com/office/drawing/2014/main" val="20002"/>
                    </a:ext>
                  </a:extLst>
                </a:gridCol>
              </a:tblGrid>
              <a:tr h="451867">
                <a:tc>
                  <a:txBody>
                    <a:bodyPr/>
                    <a:lstStyle/>
                    <a:p>
                      <a:endParaRPr lang="en-US" dirty="0"/>
                    </a:p>
                  </a:txBody>
                  <a:tcPr/>
                </a:tc>
                <a:tc>
                  <a:txBody>
                    <a:bodyPr/>
                    <a:lstStyle/>
                    <a:p>
                      <a:r>
                        <a:rPr lang="en-US" dirty="0" err="1">
                          <a:latin typeface="+mn-lt"/>
                        </a:rPr>
                        <a:t>K</a:t>
                      </a:r>
                      <a:r>
                        <a:rPr lang="en-US" baseline="-25000" dirty="0" err="1">
                          <a:latin typeface="+mn-lt"/>
                        </a:rPr>
                        <a:t>c</a:t>
                      </a:r>
                      <a:endParaRPr lang="en-US" dirty="0"/>
                    </a:p>
                  </a:txBody>
                  <a:tcPr/>
                </a:tc>
                <a:tc>
                  <a:txBody>
                    <a:bodyPr/>
                    <a:lstStyle/>
                    <a:p>
                      <a:r>
                        <a:rPr lang="el-GR" dirty="0">
                          <a:latin typeface="Times New Roman" panose="02020603050405020304" pitchFamily="18" charset="0"/>
                          <a:cs typeface="Times New Roman" panose="02020603050405020304" pitchFamily="18" charset="0"/>
                        </a:rPr>
                        <a:t>τ</a:t>
                      </a:r>
                      <a:r>
                        <a:rPr lang="en-US" baseline="-25000" dirty="0">
                          <a:latin typeface="Times New Roman" panose="02020603050405020304" pitchFamily="18" charset="0"/>
                          <a:cs typeface="Times New Roman" panose="02020603050405020304" pitchFamily="18" charset="0"/>
                        </a:rPr>
                        <a:t>I</a:t>
                      </a:r>
                      <a:r>
                        <a:rPr lang="en-US" dirty="0">
                          <a:latin typeface="+mn-lt"/>
                        </a:rPr>
                        <a:t> </a:t>
                      </a:r>
                      <a:endParaRPr lang="en-US" dirty="0"/>
                    </a:p>
                  </a:txBody>
                  <a:tcPr/>
                </a:tc>
                <a:extLst>
                  <a:ext uri="{0D108BD9-81ED-4DB2-BD59-A6C34878D82A}">
                    <a16:rowId xmlns:a16="http://schemas.microsoft.com/office/drawing/2014/main" val="10000"/>
                  </a:ext>
                </a:extLst>
              </a:tr>
              <a:tr h="458143">
                <a:tc>
                  <a:txBody>
                    <a:bodyPr/>
                    <a:lstStyle/>
                    <a:p>
                      <a:r>
                        <a:rPr lang="en-US" dirty="0"/>
                        <a:t>Ziegler-Nichols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0.45K</a:t>
                      </a:r>
                      <a:r>
                        <a:rPr lang="en-US" baseline="-25000" dirty="0">
                          <a:latin typeface="+mn-lt"/>
                        </a:rPr>
                        <a:t>u</a:t>
                      </a:r>
                      <a:r>
                        <a:rPr lang="en-US" baseline="0" dirty="0">
                          <a:latin typeface="+mn-lt"/>
                        </a:rPr>
                        <a:t> = </a:t>
                      </a:r>
                      <a:r>
                        <a:rPr lang="en-US" dirty="0">
                          <a:latin typeface="+mn-lt"/>
                        </a:rPr>
                        <a:t>0.707/(k’</a:t>
                      </a:r>
                      <a:r>
                        <a:rPr lang="el-GR" sz="1800" dirty="0">
                          <a:latin typeface="Times New Roman" panose="02020603050405020304" pitchFamily="18" charset="0"/>
                          <a:cs typeface="Times New Roman" panose="02020603050405020304" pitchFamily="18" charset="0"/>
                        </a:rPr>
                        <a:t> θ</a:t>
                      </a:r>
                      <a:r>
                        <a:rPr lang="en-US" dirty="0">
                          <a:latin typeface="+mn-lt"/>
                        </a:rPr>
                        <a:t>)</a:t>
                      </a:r>
                      <a:endParaRPr lang="en-US" dirty="0">
                        <a:latin typeface="cmmi1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a:t>
                      </a:r>
                      <a:r>
                        <a:rPr lang="en-US" baseline="-25000" dirty="0"/>
                        <a:t>u</a:t>
                      </a:r>
                      <a:r>
                        <a:rPr lang="en-US" dirty="0"/>
                        <a:t>/1.2=3.33</a:t>
                      </a:r>
                      <a:r>
                        <a:rPr lang="el-GR" sz="1800" dirty="0">
                          <a:latin typeface="Times New Roman" panose="02020603050405020304" pitchFamily="18" charset="0"/>
                          <a:cs typeface="Times New Roman" panose="02020603050405020304" pitchFamily="18" charset="0"/>
                        </a:rPr>
                        <a:t>θ</a:t>
                      </a:r>
                      <a:endParaRPr lang="en-US" dirty="0">
                        <a:latin typeface="cmmi10"/>
                      </a:endParaRPr>
                    </a:p>
                  </a:txBody>
                  <a:tcPr/>
                </a:tc>
                <a:extLst>
                  <a:ext uri="{0D108BD9-81ED-4DB2-BD59-A6C34878D82A}">
                    <a16:rowId xmlns:a16="http://schemas.microsoft.com/office/drawing/2014/main" val="10001"/>
                  </a:ext>
                </a:extLst>
              </a:tr>
              <a:tr h="4581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SIMC  (</a:t>
                      </a:r>
                      <a:r>
                        <a:rPr lang="el-GR" dirty="0">
                          <a:latin typeface="Times New Roman" panose="02020603050405020304" pitchFamily="18" charset="0"/>
                          <a:cs typeface="Times New Roman" panose="02020603050405020304" pitchFamily="18" charset="0"/>
                        </a:rPr>
                        <a:t>τ</a:t>
                      </a:r>
                      <a:r>
                        <a:rPr lang="en-US" baseline="-25000" dirty="0">
                          <a:latin typeface="cmmi10"/>
                        </a:rPr>
                        <a:t>c</a:t>
                      </a:r>
                      <a:r>
                        <a:rPr lang="en-US" dirty="0"/>
                        <a:t>=</a:t>
                      </a:r>
                      <a:r>
                        <a:rPr lang="el-GR" sz="1800" dirty="0">
                          <a:latin typeface="Times New Roman" panose="02020603050405020304" pitchFamily="18" charset="0"/>
                          <a:cs typeface="Times New Roman" panose="02020603050405020304" pitchFamily="18" charset="0"/>
                        </a:rPr>
                        <a:t>θ</a:t>
                      </a:r>
                      <a:r>
                        <a:rPr lang="en-US" dirty="0"/>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0.5/(k’</a:t>
                      </a:r>
                      <a:r>
                        <a:rPr lang="el-GR" sz="1800" dirty="0">
                          <a:latin typeface="Times New Roman" panose="02020603050405020304" pitchFamily="18" charset="0"/>
                          <a:cs typeface="Times New Roman" panose="02020603050405020304" pitchFamily="18" charset="0"/>
                        </a:rPr>
                        <a:t> θ</a:t>
                      </a:r>
                      <a:r>
                        <a:rPr lang="en-US" dirty="0">
                          <a:latin typeface="+mn-lt"/>
                        </a:rPr>
                        <a:t>)</a:t>
                      </a:r>
                      <a:endParaRPr lang="en-US" dirty="0">
                        <a:latin typeface="cmmi1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8</a:t>
                      </a:r>
                      <a:r>
                        <a:rPr lang="el-GR" sz="1800" dirty="0">
                          <a:latin typeface="Times New Roman" panose="02020603050405020304" pitchFamily="18" charset="0"/>
                          <a:cs typeface="Times New Roman" panose="02020603050405020304" pitchFamily="18" charset="0"/>
                        </a:rPr>
                        <a:t>θ</a:t>
                      </a:r>
                      <a:endParaRPr lang="en-US" dirty="0">
                        <a:latin typeface="cmmi10"/>
                      </a:endParaRPr>
                    </a:p>
                  </a:txBody>
                  <a:tcPr/>
                </a:tc>
                <a:extLst>
                  <a:ext uri="{0D108BD9-81ED-4DB2-BD59-A6C34878D82A}">
                    <a16:rowId xmlns:a16="http://schemas.microsoft.com/office/drawing/2014/main" val="10002"/>
                  </a:ext>
                </a:extLst>
              </a:tr>
            </a:tbl>
          </a:graphicData>
        </a:graphic>
      </p:graphicFrame>
      <p:sp>
        <p:nvSpPr>
          <p:cNvPr id="5" name="TextBox 4"/>
          <p:cNvSpPr txBox="1"/>
          <p:nvPr/>
        </p:nvSpPr>
        <p:spPr>
          <a:xfrm>
            <a:off x="683568" y="6309320"/>
            <a:ext cx="7426713" cy="646331"/>
          </a:xfrm>
          <a:prstGeom prst="rect">
            <a:avLst/>
          </a:prstGeom>
          <a:noFill/>
        </p:spPr>
        <p:txBody>
          <a:bodyPr wrap="none" rtlCol="0">
            <a:spAutoFit/>
          </a:bodyPr>
          <a:lstStyle/>
          <a:p>
            <a:r>
              <a:rPr lang="en-US" dirty="0"/>
              <a:t>*Task: Compare Bode-plot (L=</a:t>
            </a:r>
            <a:r>
              <a:rPr lang="en-US" dirty="0" err="1"/>
              <a:t>gc</a:t>
            </a:r>
            <a:r>
              <a:rPr lang="en-US" dirty="0"/>
              <a:t>), robustness and simulations (use k’=1, </a:t>
            </a:r>
            <a:r>
              <a:rPr lang="en-US" dirty="0">
                <a:latin typeface="cmmi10"/>
                <a:cs typeface="Times New Roman" panose="02020603050405020304" pitchFamily="18" charset="0"/>
              </a:rPr>
              <a:t>θ</a:t>
            </a:r>
            <a:r>
              <a:rPr lang="en-US" dirty="0"/>
              <a:t>=1).</a:t>
            </a:r>
          </a:p>
          <a:p>
            <a:endParaRPr lang="en-US" dirty="0"/>
          </a:p>
        </p:txBody>
      </p:sp>
    </p:spTree>
    <p:extLst>
      <p:ext uri="{BB962C8B-B14F-4D97-AF65-F5344CB8AC3E}">
        <p14:creationId xmlns:p14="http://schemas.microsoft.com/office/powerpoint/2010/main" val="42257206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57" name="Group 689"/>
          <p:cNvGrpSpPr>
            <a:grpSpLocks noChangeAspect="1"/>
          </p:cNvGrpSpPr>
          <p:nvPr/>
        </p:nvGrpSpPr>
        <p:grpSpPr bwMode="auto">
          <a:xfrm>
            <a:off x="4332209" y="692696"/>
            <a:ext cx="4848303" cy="3636227"/>
            <a:chOff x="1200" y="901"/>
            <a:chExt cx="3360" cy="2520"/>
          </a:xfrm>
        </p:grpSpPr>
        <p:sp>
          <p:nvSpPr>
            <p:cNvPr id="22758" name="AutoShape 688"/>
            <p:cNvSpPr>
              <a:spLocks noChangeAspect="1" noChangeArrowheads="1" noTextEdit="1"/>
            </p:cNvSpPr>
            <p:nvPr/>
          </p:nvSpPr>
          <p:spPr bwMode="auto">
            <a:xfrm>
              <a:off x="1200" y="901"/>
              <a:ext cx="336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2759" name="Group 890"/>
            <p:cNvGrpSpPr>
              <a:grpSpLocks/>
            </p:cNvGrpSpPr>
            <p:nvPr/>
          </p:nvGrpSpPr>
          <p:grpSpPr bwMode="auto">
            <a:xfrm>
              <a:off x="1446" y="1141"/>
              <a:ext cx="2874" cy="2148"/>
              <a:chOff x="1446" y="1141"/>
              <a:chExt cx="2874" cy="2148"/>
            </a:xfrm>
          </p:grpSpPr>
          <p:sp>
            <p:nvSpPr>
              <p:cNvPr id="22766" name="Rectangle 690"/>
              <p:cNvSpPr>
                <a:spLocks noChangeArrowheads="1"/>
              </p:cNvSpPr>
              <p:nvPr/>
            </p:nvSpPr>
            <p:spPr bwMode="auto">
              <a:xfrm>
                <a:off x="1710" y="1213"/>
                <a:ext cx="2532" cy="9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7" name="Rectangle 691"/>
              <p:cNvSpPr>
                <a:spLocks noChangeArrowheads="1"/>
              </p:cNvSpPr>
              <p:nvPr/>
            </p:nvSpPr>
            <p:spPr bwMode="auto">
              <a:xfrm>
                <a:off x="1710" y="1213"/>
                <a:ext cx="2532" cy="984"/>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8" name="Line 692"/>
              <p:cNvSpPr>
                <a:spLocks noChangeShapeType="1"/>
              </p:cNvSpPr>
              <p:nvPr/>
            </p:nvSpPr>
            <p:spPr bwMode="auto">
              <a:xfrm>
                <a:off x="1710" y="1213"/>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9" name="Line 693"/>
              <p:cNvSpPr>
                <a:spLocks noChangeShapeType="1"/>
              </p:cNvSpPr>
              <p:nvPr/>
            </p:nvSpPr>
            <p:spPr bwMode="auto">
              <a:xfrm>
                <a:off x="1710" y="2197"/>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0" name="Line 694"/>
              <p:cNvSpPr>
                <a:spLocks noChangeShapeType="1"/>
              </p:cNvSpPr>
              <p:nvPr/>
            </p:nvSpPr>
            <p:spPr bwMode="auto">
              <a:xfrm flipV="1">
                <a:off x="4242" y="1213"/>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1" name="Line 695"/>
              <p:cNvSpPr>
                <a:spLocks noChangeShapeType="1"/>
              </p:cNvSpPr>
              <p:nvPr/>
            </p:nvSpPr>
            <p:spPr bwMode="auto">
              <a:xfrm flipV="1">
                <a:off x="1710" y="1213"/>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2" name="Line 696"/>
              <p:cNvSpPr>
                <a:spLocks noChangeShapeType="1"/>
              </p:cNvSpPr>
              <p:nvPr/>
            </p:nvSpPr>
            <p:spPr bwMode="auto">
              <a:xfrm>
                <a:off x="1710" y="2197"/>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3" name="Line 697"/>
              <p:cNvSpPr>
                <a:spLocks noChangeShapeType="1"/>
              </p:cNvSpPr>
              <p:nvPr/>
            </p:nvSpPr>
            <p:spPr bwMode="auto">
              <a:xfrm flipV="1">
                <a:off x="1710" y="1213"/>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4" name="Line 698"/>
              <p:cNvSpPr>
                <a:spLocks noChangeShapeType="1"/>
              </p:cNvSpPr>
              <p:nvPr/>
            </p:nvSpPr>
            <p:spPr bwMode="auto">
              <a:xfrm flipV="1">
                <a:off x="171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5" name="Line 699"/>
              <p:cNvSpPr>
                <a:spLocks noChangeShapeType="1"/>
              </p:cNvSpPr>
              <p:nvPr/>
            </p:nvSpPr>
            <p:spPr bwMode="auto">
              <a:xfrm>
                <a:off x="171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6" name="Line 700"/>
              <p:cNvSpPr>
                <a:spLocks noChangeShapeType="1"/>
              </p:cNvSpPr>
              <p:nvPr/>
            </p:nvSpPr>
            <p:spPr bwMode="auto">
              <a:xfrm flipV="1">
                <a:off x="1710"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7" name="Line 701"/>
              <p:cNvSpPr>
                <a:spLocks noChangeShapeType="1"/>
              </p:cNvSpPr>
              <p:nvPr/>
            </p:nvSpPr>
            <p:spPr bwMode="auto">
              <a:xfrm>
                <a:off x="1710"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8" name="Line 702"/>
              <p:cNvSpPr>
                <a:spLocks noChangeShapeType="1"/>
              </p:cNvSpPr>
              <p:nvPr/>
            </p:nvSpPr>
            <p:spPr bwMode="auto">
              <a:xfrm flipV="1">
                <a:off x="196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9" name="Line 703"/>
              <p:cNvSpPr>
                <a:spLocks noChangeShapeType="1"/>
              </p:cNvSpPr>
              <p:nvPr/>
            </p:nvSpPr>
            <p:spPr bwMode="auto">
              <a:xfrm>
                <a:off x="196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0" name="Line 704"/>
              <p:cNvSpPr>
                <a:spLocks noChangeShapeType="1"/>
              </p:cNvSpPr>
              <p:nvPr/>
            </p:nvSpPr>
            <p:spPr bwMode="auto">
              <a:xfrm flipV="1">
                <a:off x="211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1" name="Line 705"/>
              <p:cNvSpPr>
                <a:spLocks noChangeShapeType="1"/>
              </p:cNvSpPr>
              <p:nvPr/>
            </p:nvSpPr>
            <p:spPr bwMode="auto">
              <a:xfrm>
                <a:off x="211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2" name="Line 706"/>
              <p:cNvSpPr>
                <a:spLocks noChangeShapeType="1"/>
              </p:cNvSpPr>
              <p:nvPr/>
            </p:nvSpPr>
            <p:spPr bwMode="auto">
              <a:xfrm flipV="1">
                <a:off x="221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3" name="Line 707"/>
              <p:cNvSpPr>
                <a:spLocks noChangeShapeType="1"/>
              </p:cNvSpPr>
              <p:nvPr/>
            </p:nvSpPr>
            <p:spPr bwMode="auto">
              <a:xfrm>
                <a:off x="221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2" name="Line 708"/>
              <p:cNvSpPr>
                <a:spLocks noChangeShapeType="1"/>
              </p:cNvSpPr>
              <p:nvPr/>
            </p:nvSpPr>
            <p:spPr bwMode="auto">
              <a:xfrm flipV="1">
                <a:off x="229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3" name="Line 709"/>
              <p:cNvSpPr>
                <a:spLocks noChangeShapeType="1"/>
              </p:cNvSpPr>
              <p:nvPr/>
            </p:nvSpPr>
            <p:spPr bwMode="auto">
              <a:xfrm>
                <a:off x="229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4" name="Line 710"/>
              <p:cNvSpPr>
                <a:spLocks noChangeShapeType="1"/>
              </p:cNvSpPr>
              <p:nvPr/>
            </p:nvSpPr>
            <p:spPr bwMode="auto">
              <a:xfrm flipV="1">
                <a:off x="236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5" name="Line 711"/>
              <p:cNvSpPr>
                <a:spLocks noChangeShapeType="1"/>
              </p:cNvSpPr>
              <p:nvPr/>
            </p:nvSpPr>
            <p:spPr bwMode="auto">
              <a:xfrm>
                <a:off x="236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9" name="Line 712"/>
              <p:cNvSpPr>
                <a:spLocks noChangeShapeType="1"/>
              </p:cNvSpPr>
              <p:nvPr/>
            </p:nvSpPr>
            <p:spPr bwMode="auto">
              <a:xfrm flipV="1">
                <a:off x="241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0" name="Line 713"/>
              <p:cNvSpPr>
                <a:spLocks noChangeShapeType="1"/>
              </p:cNvSpPr>
              <p:nvPr/>
            </p:nvSpPr>
            <p:spPr bwMode="auto">
              <a:xfrm>
                <a:off x="241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1" name="Line 714"/>
              <p:cNvSpPr>
                <a:spLocks noChangeShapeType="1"/>
              </p:cNvSpPr>
              <p:nvPr/>
            </p:nvSpPr>
            <p:spPr bwMode="auto">
              <a:xfrm flipV="1">
                <a:off x="247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2" name="Line 715"/>
              <p:cNvSpPr>
                <a:spLocks noChangeShapeType="1"/>
              </p:cNvSpPr>
              <p:nvPr/>
            </p:nvSpPr>
            <p:spPr bwMode="auto">
              <a:xfrm>
                <a:off x="247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3" name="Line 716"/>
              <p:cNvSpPr>
                <a:spLocks noChangeShapeType="1"/>
              </p:cNvSpPr>
              <p:nvPr/>
            </p:nvSpPr>
            <p:spPr bwMode="auto">
              <a:xfrm flipV="1">
                <a:off x="251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4" name="Line 717"/>
              <p:cNvSpPr>
                <a:spLocks noChangeShapeType="1"/>
              </p:cNvSpPr>
              <p:nvPr/>
            </p:nvSpPr>
            <p:spPr bwMode="auto">
              <a:xfrm>
                <a:off x="251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5" name="Line 718"/>
              <p:cNvSpPr>
                <a:spLocks noChangeShapeType="1"/>
              </p:cNvSpPr>
              <p:nvPr/>
            </p:nvSpPr>
            <p:spPr bwMode="auto">
              <a:xfrm flipV="1">
                <a:off x="255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6" name="Line 719"/>
              <p:cNvSpPr>
                <a:spLocks noChangeShapeType="1"/>
              </p:cNvSpPr>
              <p:nvPr/>
            </p:nvSpPr>
            <p:spPr bwMode="auto">
              <a:xfrm>
                <a:off x="255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7" name="Line 720"/>
              <p:cNvSpPr>
                <a:spLocks noChangeShapeType="1"/>
              </p:cNvSpPr>
              <p:nvPr/>
            </p:nvSpPr>
            <p:spPr bwMode="auto">
              <a:xfrm flipV="1">
                <a:off x="2550"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8" name="Line 721"/>
              <p:cNvSpPr>
                <a:spLocks noChangeShapeType="1"/>
              </p:cNvSpPr>
              <p:nvPr/>
            </p:nvSpPr>
            <p:spPr bwMode="auto">
              <a:xfrm>
                <a:off x="2550"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9" name="Line 722"/>
              <p:cNvSpPr>
                <a:spLocks noChangeShapeType="1"/>
              </p:cNvSpPr>
              <p:nvPr/>
            </p:nvSpPr>
            <p:spPr bwMode="auto">
              <a:xfrm flipV="1">
                <a:off x="280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0" name="Line 723"/>
              <p:cNvSpPr>
                <a:spLocks noChangeShapeType="1"/>
              </p:cNvSpPr>
              <p:nvPr/>
            </p:nvSpPr>
            <p:spPr bwMode="auto">
              <a:xfrm>
                <a:off x="280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1" name="Line 724"/>
              <p:cNvSpPr>
                <a:spLocks noChangeShapeType="1"/>
              </p:cNvSpPr>
              <p:nvPr/>
            </p:nvSpPr>
            <p:spPr bwMode="auto">
              <a:xfrm flipV="1">
                <a:off x="295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2" name="Line 725"/>
              <p:cNvSpPr>
                <a:spLocks noChangeShapeType="1"/>
              </p:cNvSpPr>
              <p:nvPr/>
            </p:nvSpPr>
            <p:spPr bwMode="auto">
              <a:xfrm>
                <a:off x="295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3" name="Line 726"/>
              <p:cNvSpPr>
                <a:spLocks noChangeShapeType="1"/>
              </p:cNvSpPr>
              <p:nvPr/>
            </p:nvSpPr>
            <p:spPr bwMode="auto">
              <a:xfrm flipV="1">
                <a:off x="306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4" name="Line 727"/>
              <p:cNvSpPr>
                <a:spLocks noChangeShapeType="1"/>
              </p:cNvSpPr>
              <p:nvPr/>
            </p:nvSpPr>
            <p:spPr bwMode="auto">
              <a:xfrm>
                <a:off x="306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5" name="Line 728"/>
              <p:cNvSpPr>
                <a:spLocks noChangeShapeType="1"/>
              </p:cNvSpPr>
              <p:nvPr/>
            </p:nvSpPr>
            <p:spPr bwMode="auto">
              <a:xfrm flipV="1">
                <a:off x="313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6" name="Line 729"/>
              <p:cNvSpPr>
                <a:spLocks noChangeShapeType="1"/>
              </p:cNvSpPr>
              <p:nvPr/>
            </p:nvSpPr>
            <p:spPr bwMode="auto">
              <a:xfrm>
                <a:off x="313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7" name="Line 730"/>
              <p:cNvSpPr>
                <a:spLocks noChangeShapeType="1"/>
              </p:cNvSpPr>
              <p:nvPr/>
            </p:nvSpPr>
            <p:spPr bwMode="auto">
              <a:xfrm flipV="1">
                <a:off x="321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8" name="Line 731"/>
              <p:cNvSpPr>
                <a:spLocks noChangeShapeType="1"/>
              </p:cNvSpPr>
              <p:nvPr/>
            </p:nvSpPr>
            <p:spPr bwMode="auto">
              <a:xfrm>
                <a:off x="321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9" name="Line 732"/>
              <p:cNvSpPr>
                <a:spLocks noChangeShapeType="1"/>
              </p:cNvSpPr>
              <p:nvPr/>
            </p:nvSpPr>
            <p:spPr bwMode="auto">
              <a:xfrm flipV="1">
                <a:off x="326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0" name="Line 733"/>
              <p:cNvSpPr>
                <a:spLocks noChangeShapeType="1"/>
              </p:cNvSpPr>
              <p:nvPr/>
            </p:nvSpPr>
            <p:spPr bwMode="auto">
              <a:xfrm>
                <a:off x="326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1" name="Line 734"/>
              <p:cNvSpPr>
                <a:spLocks noChangeShapeType="1"/>
              </p:cNvSpPr>
              <p:nvPr/>
            </p:nvSpPr>
            <p:spPr bwMode="auto">
              <a:xfrm flipV="1">
                <a:off x="331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2" name="Line 735"/>
              <p:cNvSpPr>
                <a:spLocks noChangeShapeType="1"/>
              </p:cNvSpPr>
              <p:nvPr/>
            </p:nvSpPr>
            <p:spPr bwMode="auto">
              <a:xfrm>
                <a:off x="331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3" name="Line 736"/>
              <p:cNvSpPr>
                <a:spLocks noChangeShapeType="1"/>
              </p:cNvSpPr>
              <p:nvPr/>
            </p:nvSpPr>
            <p:spPr bwMode="auto">
              <a:xfrm flipV="1">
                <a:off x="335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4" name="Line 737"/>
              <p:cNvSpPr>
                <a:spLocks noChangeShapeType="1"/>
              </p:cNvSpPr>
              <p:nvPr/>
            </p:nvSpPr>
            <p:spPr bwMode="auto">
              <a:xfrm>
                <a:off x="335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5" name="Line 738"/>
              <p:cNvSpPr>
                <a:spLocks noChangeShapeType="1"/>
              </p:cNvSpPr>
              <p:nvPr/>
            </p:nvSpPr>
            <p:spPr bwMode="auto">
              <a:xfrm flipV="1">
                <a:off x="339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6" name="Line 739"/>
              <p:cNvSpPr>
                <a:spLocks noChangeShapeType="1"/>
              </p:cNvSpPr>
              <p:nvPr/>
            </p:nvSpPr>
            <p:spPr bwMode="auto">
              <a:xfrm>
                <a:off x="339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7" name="Line 740"/>
              <p:cNvSpPr>
                <a:spLocks noChangeShapeType="1"/>
              </p:cNvSpPr>
              <p:nvPr/>
            </p:nvSpPr>
            <p:spPr bwMode="auto">
              <a:xfrm flipV="1">
                <a:off x="3396"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8" name="Line 741"/>
              <p:cNvSpPr>
                <a:spLocks noChangeShapeType="1"/>
              </p:cNvSpPr>
              <p:nvPr/>
            </p:nvSpPr>
            <p:spPr bwMode="auto">
              <a:xfrm>
                <a:off x="3396"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9" name="Line 742"/>
              <p:cNvSpPr>
                <a:spLocks noChangeShapeType="1"/>
              </p:cNvSpPr>
              <p:nvPr/>
            </p:nvSpPr>
            <p:spPr bwMode="auto">
              <a:xfrm flipV="1">
                <a:off x="364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0" name="Line 743"/>
              <p:cNvSpPr>
                <a:spLocks noChangeShapeType="1"/>
              </p:cNvSpPr>
              <p:nvPr/>
            </p:nvSpPr>
            <p:spPr bwMode="auto">
              <a:xfrm>
                <a:off x="364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1" name="Line 744"/>
              <p:cNvSpPr>
                <a:spLocks noChangeShapeType="1"/>
              </p:cNvSpPr>
              <p:nvPr/>
            </p:nvSpPr>
            <p:spPr bwMode="auto">
              <a:xfrm flipV="1">
                <a:off x="379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2" name="Line 745"/>
              <p:cNvSpPr>
                <a:spLocks noChangeShapeType="1"/>
              </p:cNvSpPr>
              <p:nvPr/>
            </p:nvSpPr>
            <p:spPr bwMode="auto">
              <a:xfrm>
                <a:off x="379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3" name="Line 746"/>
              <p:cNvSpPr>
                <a:spLocks noChangeShapeType="1"/>
              </p:cNvSpPr>
              <p:nvPr/>
            </p:nvSpPr>
            <p:spPr bwMode="auto">
              <a:xfrm flipV="1">
                <a:off x="3906"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4" name="Line 747"/>
              <p:cNvSpPr>
                <a:spLocks noChangeShapeType="1"/>
              </p:cNvSpPr>
              <p:nvPr/>
            </p:nvSpPr>
            <p:spPr bwMode="auto">
              <a:xfrm>
                <a:off x="3906"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5" name="Line 748"/>
              <p:cNvSpPr>
                <a:spLocks noChangeShapeType="1"/>
              </p:cNvSpPr>
              <p:nvPr/>
            </p:nvSpPr>
            <p:spPr bwMode="auto">
              <a:xfrm flipV="1">
                <a:off x="3984"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6" name="Line 749"/>
              <p:cNvSpPr>
                <a:spLocks noChangeShapeType="1"/>
              </p:cNvSpPr>
              <p:nvPr/>
            </p:nvSpPr>
            <p:spPr bwMode="auto">
              <a:xfrm>
                <a:off x="3984"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7" name="Line 750"/>
              <p:cNvSpPr>
                <a:spLocks noChangeShapeType="1"/>
              </p:cNvSpPr>
              <p:nvPr/>
            </p:nvSpPr>
            <p:spPr bwMode="auto">
              <a:xfrm flipV="1">
                <a:off x="405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8" name="Line 751"/>
              <p:cNvSpPr>
                <a:spLocks noChangeShapeType="1"/>
              </p:cNvSpPr>
              <p:nvPr/>
            </p:nvSpPr>
            <p:spPr bwMode="auto">
              <a:xfrm>
                <a:off x="405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9" name="Line 752"/>
              <p:cNvSpPr>
                <a:spLocks noChangeShapeType="1"/>
              </p:cNvSpPr>
              <p:nvPr/>
            </p:nvSpPr>
            <p:spPr bwMode="auto">
              <a:xfrm flipV="1">
                <a:off x="411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0" name="Line 753"/>
              <p:cNvSpPr>
                <a:spLocks noChangeShapeType="1"/>
              </p:cNvSpPr>
              <p:nvPr/>
            </p:nvSpPr>
            <p:spPr bwMode="auto">
              <a:xfrm>
                <a:off x="411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1" name="Line 754"/>
              <p:cNvSpPr>
                <a:spLocks noChangeShapeType="1"/>
              </p:cNvSpPr>
              <p:nvPr/>
            </p:nvSpPr>
            <p:spPr bwMode="auto">
              <a:xfrm flipV="1">
                <a:off x="4158"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2" name="Line 755"/>
              <p:cNvSpPr>
                <a:spLocks noChangeShapeType="1"/>
              </p:cNvSpPr>
              <p:nvPr/>
            </p:nvSpPr>
            <p:spPr bwMode="auto">
              <a:xfrm>
                <a:off x="4158"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3" name="Line 756"/>
              <p:cNvSpPr>
                <a:spLocks noChangeShapeType="1"/>
              </p:cNvSpPr>
              <p:nvPr/>
            </p:nvSpPr>
            <p:spPr bwMode="auto">
              <a:xfrm flipV="1">
                <a:off x="4200"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4" name="Line 757"/>
              <p:cNvSpPr>
                <a:spLocks noChangeShapeType="1"/>
              </p:cNvSpPr>
              <p:nvPr/>
            </p:nvSpPr>
            <p:spPr bwMode="auto">
              <a:xfrm>
                <a:off x="4200"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5" name="Line 758"/>
              <p:cNvSpPr>
                <a:spLocks noChangeShapeType="1"/>
              </p:cNvSpPr>
              <p:nvPr/>
            </p:nvSpPr>
            <p:spPr bwMode="auto">
              <a:xfrm flipV="1">
                <a:off x="4242" y="2179"/>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6" name="Line 759"/>
              <p:cNvSpPr>
                <a:spLocks noChangeShapeType="1"/>
              </p:cNvSpPr>
              <p:nvPr/>
            </p:nvSpPr>
            <p:spPr bwMode="auto">
              <a:xfrm>
                <a:off x="4242" y="1213"/>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7" name="Line 760"/>
              <p:cNvSpPr>
                <a:spLocks noChangeShapeType="1"/>
              </p:cNvSpPr>
              <p:nvPr/>
            </p:nvSpPr>
            <p:spPr bwMode="auto">
              <a:xfrm flipV="1">
                <a:off x="4242" y="2167"/>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8" name="Line 761"/>
              <p:cNvSpPr>
                <a:spLocks noChangeShapeType="1"/>
              </p:cNvSpPr>
              <p:nvPr/>
            </p:nvSpPr>
            <p:spPr bwMode="auto">
              <a:xfrm>
                <a:off x="4242" y="1213"/>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9" name="Line 762"/>
              <p:cNvSpPr>
                <a:spLocks noChangeShapeType="1"/>
              </p:cNvSpPr>
              <p:nvPr/>
            </p:nvSpPr>
            <p:spPr bwMode="auto">
              <a:xfrm>
                <a:off x="1710" y="2197"/>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0" name="Line 763"/>
              <p:cNvSpPr>
                <a:spLocks noChangeShapeType="1"/>
              </p:cNvSpPr>
              <p:nvPr/>
            </p:nvSpPr>
            <p:spPr bwMode="auto">
              <a:xfrm flipH="1">
                <a:off x="4212" y="219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1" name="Rectangle 764"/>
              <p:cNvSpPr>
                <a:spLocks noChangeArrowheads="1"/>
              </p:cNvSpPr>
              <p:nvPr/>
            </p:nvSpPr>
            <p:spPr bwMode="auto">
              <a:xfrm>
                <a:off x="1572" y="2155"/>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12" name="Rectangle 765"/>
              <p:cNvSpPr>
                <a:spLocks noChangeArrowheads="1"/>
              </p:cNvSpPr>
              <p:nvPr/>
            </p:nvSpPr>
            <p:spPr bwMode="auto">
              <a:xfrm>
                <a:off x="1644" y="2125"/>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13" name="Line 766"/>
              <p:cNvSpPr>
                <a:spLocks noChangeShapeType="1"/>
              </p:cNvSpPr>
              <p:nvPr/>
            </p:nvSpPr>
            <p:spPr bwMode="auto">
              <a:xfrm>
                <a:off x="1710" y="1867"/>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4" name="Line 767"/>
              <p:cNvSpPr>
                <a:spLocks noChangeShapeType="1"/>
              </p:cNvSpPr>
              <p:nvPr/>
            </p:nvSpPr>
            <p:spPr bwMode="auto">
              <a:xfrm flipH="1">
                <a:off x="4212" y="186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5" name="Rectangle 768"/>
              <p:cNvSpPr>
                <a:spLocks noChangeArrowheads="1"/>
              </p:cNvSpPr>
              <p:nvPr/>
            </p:nvSpPr>
            <p:spPr bwMode="auto">
              <a:xfrm>
                <a:off x="1572" y="1825"/>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16" name="Rectangle 769"/>
              <p:cNvSpPr>
                <a:spLocks noChangeArrowheads="1"/>
              </p:cNvSpPr>
              <p:nvPr/>
            </p:nvSpPr>
            <p:spPr bwMode="auto">
              <a:xfrm>
                <a:off x="1644" y="1795"/>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17" name="Line 770"/>
              <p:cNvSpPr>
                <a:spLocks noChangeShapeType="1"/>
              </p:cNvSpPr>
              <p:nvPr/>
            </p:nvSpPr>
            <p:spPr bwMode="auto">
              <a:xfrm>
                <a:off x="1710" y="1537"/>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8" name="Line 771"/>
              <p:cNvSpPr>
                <a:spLocks noChangeShapeType="1"/>
              </p:cNvSpPr>
              <p:nvPr/>
            </p:nvSpPr>
            <p:spPr bwMode="auto">
              <a:xfrm flipH="1">
                <a:off x="4212" y="153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9" name="Rectangle 772"/>
              <p:cNvSpPr>
                <a:spLocks noChangeArrowheads="1"/>
              </p:cNvSpPr>
              <p:nvPr/>
            </p:nvSpPr>
            <p:spPr bwMode="auto">
              <a:xfrm>
                <a:off x="1572" y="1495"/>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20" name="Rectangle 773"/>
              <p:cNvSpPr>
                <a:spLocks noChangeArrowheads="1"/>
              </p:cNvSpPr>
              <p:nvPr/>
            </p:nvSpPr>
            <p:spPr bwMode="auto">
              <a:xfrm>
                <a:off x="1644" y="1465"/>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21" name="Line 774"/>
              <p:cNvSpPr>
                <a:spLocks noChangeShapeType="1"/>
              </p:cNvSpPr>
              <p:nvPr/>
            </p:nvSpPr>
            <p:spPr bwMode="auto">
              <a:xfrm>
                <a:off x="1710" y="1213"/>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2" name="Line 775"/>
              <p:cNvSpPr>
                <a:spLocks noChangeShapeType="1"/>
              </p:cNvSpPr>
              <p:nvPr/>
            </p:nvSpPr>
            <p:spPr bwMode="auto">
              <a:xfrm flipH="1">
                <a:off x="4212" y="1213"/>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3" name="Rectangle 776"/>
              <p:cNvSpPr>
                <a:spLocks noChangeArrowheads="1"/>
              </p:cNvSpPr>
              <p:nvPr/>
            </p:nvSpPr>
            <p:spPr bwMode="auto">
              <a:xfrm>
                <a:off x="1572" y="1171"/>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24" name="Rectangle 777"/>
              <p:cNvSpPr>
                <a:spLocks noChangeArrowheads="1"/>
              </p:cNvSpPr>
              <p:nvPr/>
            </p:nvSpPr>
            <p:spPr bwMode="auto">
              <a:xfrm>
                <a:off x="1644" y="1141"/>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25" name="Line 778"/>
              <p:cNvSpPr>
                <a:spLocks noChangeShapeType="1"/>
              </p:cNvSpPr>
              <p:nvPr/>
            </p:nvSpPr>
            <p:spPr bwMode="auto">
              <a:xfrm>
                <a:off x="1710" y="1213"/>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6" name="Line 779"/>
              <p:cNvSpPr>
                <a:spLocks noChangeShapeType="1"/>
              </p:cNvSpPr>
              <p:nvPr/>
            </p:nvSpPr>
            <p:spPr bwMode="auto">
              <a:xfrm>
                <a:off x="1710" y="2197"/>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7" name="Line 780"/>
              <p:cNvSpPr>
                <a:spLocks noChangeShapeType="1"/>
              </p:cNvSpPr>
              <p:nvPr/>
            </p:nvSpPr>
            <p:spPr bwMode="auto">
              <a:xfrm flipV="1">
                <a:off x="4242" y="1213"/>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8" name="Line 781"/>
              <p:cNvSpPr>
                <a:spLocks noChangeShapeType="1"/>
              </p:cNvSpPr>
              <p:nvPr/>
            </p:nvSpPr>
            <p:spPr bwMode="auto">
              <a:xfrm flipV="1">
                <a:off x="1710" y="1213"/>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9" name="Freeform 782"/>
              <p:cNvSpPr>
                <a:spLocks/>
              </p:cNvSpPr>
              <p:nvPr/>
            </p:nvSpPr>
            <p:spPr bwMode="auto">
              <a:xfrm>
                <a:off x="1710" y="1405"/>
                <a:ext cx="2538" cy="678"/>
              </a:xfrm>
              <a:custGeom>
                <a:avLst/>
                <a:gdLst>
                  <a:gd name="T0" fmla="*/ 0 w 2538"/>
                  <a:gd name="T1" fmla="*/ 0 h 678"/>
                  <a:gd name="T2" fmla="*/ 60 w 2538"/>
                  <a:gd name="T3" fmla="*/ 30 h 678"/>
                  <a:gd name="T4" fmla="*/ 132 w 2538"/>
                  <a:gd name="T5" fmla="*/ 54 h 678"/>
                  <a:gd name="T6" fmla="*/ 204 w 2538"/>
                  <a:gd name="T7" fmla="*/ 84 h 678"/>
                  <a:gd name="T8" fmla="*/ 276 w 2538"/>
                  <a:gd name="T9" fmla="*/ 108 h 678"/>
                  <a:gd name="T10" fmla="*/ 348 w 2538"/>
                  <a:gd name="T11" fmla="*/ 138 h 678"/>
                  <a:gd name="T12" fmla="*/ 420 w 2538"/>
                  <a:gd name="T13" fmla="*/ 162 h 678"/>
                  <a:gd name="T14" fmla="*/ 492 w 2538"/>
                  <a:gd name="T15" fmla="*/ 192 h 678"/>
                  <a:gd name="T16" fmla="*/ 564 w 2538"/>
                  <a:gd name="T17" fmla="*/ 216 h 678"/>
                  <a:gd name="T18" fmla="*/ 636 w 2538"/>
                  <a:gd name="T19" fmla="*/ 246 h 678"/>
                  <a:gd name="T20" fmla="*/ 708 w 2538"/>
                  <a:gd name="T21" fmla="*/ 270 h 678"/>
                  <a:gd name="T22" fmla="*/ 780 w 2538"/>
                  <a:gd name="T23" fmla="*/ 294 h 678"/>
                  <a:gd name="T24" fmla="*/ 852 w 2538"/>
                  <a:gd name="T25" fmla="*/ 318 h 678"/>
                  <a:gd name="T26" fmla="*/ 924 w 2538"/>
                  <a:gd name="T27" fmla="*/ 336 h 678"/>
                  <a:gd name="T28" fmla="*/ 996 w 2538"/>
                  <a:gd name="T29" fmla="*/ 360 h 678"/>
                  <a:gd name="T30" fmla="*/ 1068 w 2538"/>
                  <a:gd name="T31" fmla="*/ 378 h 678"/>
                  <a:gd name="T32" fmla="*/ 1140 w 2538"/>
                  <a:gd name="T33" fmla="*/ 396 h 678"/>
                  <a:gd name="T34" fmla="*/ 1212 w 2538"/>
                  <a:gd name="T35" fmla="*/ 414 h 678"/>
                  <a:gd name="T36" fmla="*/ 1284 w 2538"/>
                  <a:gd name="T37" fmla="*/ 426 h 678"/>
                  <a:gd name="T38" fmla="*/ 1344 w 2538"/>
                  <a:gd name="T39" fmla="*/ 438 h 678"/>
                  <a:gd name="T40" fmla="*/ 1350 w 2538"/>
                  <a:gd name="T41" fmla="*/ 444 h 678"/>
                  <a:gd name="T42" fmla="*/ 1398 w 2538"/>
                  <a:gd name="T43" fmla="*/ 450 h 678"/>
                  <a:gd name="T44" fmla="*/ 1422 w 2538"/>
                  <a:gd name="T45" fmla="*/ 456 h 678"/>
                  <a:gd name="T46" fmla="*/ 1452 w 2538"/>
                  <a:gd name="T47" fmla="*/ 462 h 678"/>
                  <a:gd name="T48" fmla="*/ 1494 w 2538"/>
                  <a:gd name="T49" fmla="*/ 474 h 678"/>
                  <a:gd name="T50" fmla="*/ 1506 w 2538"/>
                  <a:gd name="T51" fmla="*/ 474 h 678"/>
                  <a:gd name="T52" fmla="*/ 1566 w 2538"/>
                  <a:gd name="T53" fmla="*/ 486 h 678"/>
                  <a:gd name="T54" fmla="*/ 1620 w 2538"/>
                  <a:gd name="T55" fmla="*/ 498 h 678"/>
                  <a:gd name="T56" fmla="*/ 1638 w 2538"/>
                  <a:gd name="T57" fmla="*/ 498 h 678"/>
                  <a:gd name="T58" fmla="*/ 1674 w 2538"/>
                  <a:gd name="T59" fmla="*/ 510 h 678"/>
                  <a:gd name="T60" fmla="*/ 1710 w 2538"/>
                  <a:gd name="T61" fmla="*/ 516 h 678"/>
                  <a:gd name="T62" fmla="*/ 1728 w 2538"/>
                  <a:gd name="T63" fmla="*/ 516 h 678"/>
                  <a:gd name="T64" fmla="*/ 1782 w 2538"/>
                  <a:gd name="T65" fmla="*/ 528 h 678"/>
                  <a:gd name="T66" fmla="*/ 1842 w 2538"/>
                  <a:gd name="T67" fmla="*/ 540 h 678"/>
                  <a:gd name="T68" fmla="*/ 1854 w 2538"/>
                  <a:gd name="T69" fmla="*/ 546 h 678"/>
                  <a:gd name="T70" fmla="*/ 1896 w 2538"/>
                  <a:gd name="T71" fmla="*/ 552 h 678"/>
                  <a:gd name="T72" fmla="*/ 1926 w 2538"/>
                  <a:gd name="T73" fmla="*/ 558 h 678"/>
                  <a:gd name="T74" fmla="*/ 1950 w 2538"/>
                  <a:gd name="T75" fmla="*/ 564 h 678"/>
                  <a:gd name="T76" fmla="*/ 1998 w 2538"/>
                  <a:gd name="T77" fmla="*/ 570 h 678"/>
                  <a:gd name="T78" fmla="*/ 2004 w 2538"/>
                  <a:gd name="T79" fmla="*/ 570 h 678"/>
                  <a:gd name="T80" fmla="*/ 2058 w 2538"/>
                  <a:gd name="T81" fmla="*/ 582 h 678"/>
                  <a:gd name="T82" fmla="*/ 2070 w 2538"/>
                  <a:gd name="T83" fmla="*/ 588 h 678"/>
                  <a:gd name="T84" fmla="*/ 2118 w 2538"/>
                  <a:gd name="T85" fmla="*/ 594 h 678"/>
                  <a:gd name="T86" fmla="*/ 2142 w 2538"/>
                  <a:gd name="T87" fmla="*/ 600 h 678"/>
                  <a:gd name="T88" fmla="*/ 2172 w 2538"/>
                  <a:gd name="T89" fmla="*/ 606 h 678"/>
                  <a:gd name="T90" fmla="*/ 2214 w 2538"/>
                  <a:gd name="T91" fmla="*/ 612 h 678"/>
                  <a:gd name="T92" fmla="*/ 2226 w 2538"/>
                  <a:gd name="T93" fmla="*/ 618 h 678"/>
                  <a:gd name="T94" fmla="*/ 2280 w 2538"/>
                  <a:gd name="T95" fmla="*/ 624 h 678"/>
                  <a:gd name="T96" fmla="*/ 2286 w 2538"/>
                  <a:gd name="T97" fmla="*/ 624 h 678"/>
                  <a:gd name="T98" fmla="*/ 2334 w 2538"/>
                  <a:gd name="T99" fmla="*/ 636 h 678"/>
                  <a:gd name="T100" fmla="*/ 2358 w 2538"/>
                  <a:gd name="T101" fmla="*/ 642 h 678"/>
                  <a:gd name="T102" fmla="*/ 2388 w 2538"/>
                  <a:gd name="T103" fmla="*/ 648 h 678"/>
                  <a:gd name="T104" fmla="*/ 2448 w 2538"/>
                  <a:gd name="T105" fmla="*/ 660 h 678"/>
                  <a:gd name="T106" fmla="*/ 2502 w 2538"/>
                  <a:gd name="T107" fmla="*/ 666 h 678"/>
                  <a:gd name="T108" fmla="*/ 2538 w 2538"/>
                  <a:gd name="T109" fmla="*/ 67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38" h="678">
                    <a:moveTo>
                      <a:pt x="0" y="0"/>
                    </a:moveTo>
                    <a:lnTo>
                      <a:pt x="60" y="30"/>
                    </a:lnTo>
                    <a:lnTo>
                      <a:pt x="132" y="54"/>
                    </a:lnTo>
                    <a:lnTo>
                      <a:pt x="204" y="84"/>
                    </a:lnTo>
                    <a:lnTo>
                      <a:pt x="276" y="108"/>
                    </a:lnTo>
                    <a:lnTo>
                      <a:pt x="348" y="138"/>
                    </a:lnTo>
                    <a:lnTo>
                      <a:pt x="420" y="162"/>
                    </a:lnTo>
                    <a:lnTo>
                      <a:pt x="492" y="192"/>
                    </a:lnTo>
                    <a:lnTo>
                      <a:pt x="564" y="216"/>
                    </a:lnTo>
                    <a:lnTo>
                      <a:pt x="636" y="246"/>
                    </a:lnTo>
                    <a:lnTo>
                      <a:pt x="708" y="270"/>
                    </a:lnTo>
                    <a:lnTo>
                      <a:pt x="780" y="294"/>
                    </a:lnTo>
                    <a:lnTo>
                      <a:pt x="852" y="318"/>
                    </a:lnTo>
                    <a:lnTo>
                      <a:pt x="924" y="336"/>
                    </a:lnTo>
                    <a:lnTo>
                      <a:pt x="996" y="360"/>
                    </a:lnTo>
                    <a:lnTo>
                      <a:pt x="1068" y="378"/>
                    </a:lnTo>
                    <a:lnTo>
                      <a:pt x="1140" y="396"/>
                    </a:lnTo>
                    <a:lnTo>
                      <a:pt x="1212" y="414"/>
                    </a:lnTo>
                    <a:lnTo>
                      <a:pt x="1284" y="426"/>
                    </a:lnTo>
                    <a:lnTo>
                      <a:pt x="1344" y="438"/>
                    </a:lnTo>
                    <a:lnTo>
                      <a:pt x="1350" y="444"/>
                    </a:lnTo>
                    <a:lnTo>
                      <a:pt x="1398" y="450"/>
                    </a:lnTo>
                    <a:lnTo>
                      <a:pt x="1422" y="456"/>
                    </a:lnTo>
                    <a:lnTo>
                      <a:pt x="1452" y="462"/>
                    </a:lnTo>
                    <a:lnTo>
                      <a:pt x="1494" y="474"/>
                    </a:lnTo>
                    <a:lnTo>
                      <a:pt x="1506" y="474"/>
                    </a:lnTo>
                    <a:lnTo>
                      <a:pt x="1566" y="486"/>
                    </a:lnTo>
                    <a:lnTo>
                      <a:pt x="1620" y="498"/>
                    </a:lnTo>
                    <a:lnTo>
                      <a:pt x="1638" y="498"/>
                    </a:lnTo>
                    <a:lnTo>
                      <a:pt x="1674" y="510"/>
                    </a:lnTo>
                    <a:lnTo>
                      <a:pt x="1710" y="516"/>
                    </a:lnTo>
                    <a:lnTo>
                      <a:pt x="1728" y="516"/>
                    </a:lnTo>
                    <a:lnTo>
                      <a:pt x="1782" y="528"/>
                    </a:lnTo>
                    <a:lnTo>
                      <a:pt x="1842" y="540"/>
                    </a:lnTo>
                    <a:lnTo>
                      <a:pt x="1854" y="546"/>
                    </a:lnTo>
                    <a:lnTo>
                      <a:pt x="1896" y="552"/>
                    </a:lnTo>
                    <a:lnTo>
                      <a:pt x="1926" y="558"/>
                    </a:lnTo>
                    <a:lnTo>
                      <a:pt x="1950" y="564"/>
                    </a:lnTo>
                    <a:lnTo>
                      <a:pt x="1998" y="570"/>
                    </a:lnTo>
                    <a:lnTo>
                      <a:pt x="2004" y="570"/>
                    </a:lnTo>
                    <a:lnTo>
                      <a:pt x="2058" y="582"/>
                    </a:lnTo>
                    <a:lnTo>
                      <a:pt x="2070" y="588"/>
                    </a:lnTo>
                    <a:lnTo>
                      <a:pt x="2118" y="594"/>
                    </a:lnTo>
                    <a:lnTo>
                      <a:pt x="2142" y="600"/>
                    </a:lnTo>
                    <a:lnTo>
                      <a:pt x="2172" y="606"/>
                    </a:lnTo>
                    <a:lnTo>
                      <a:pt x="2214" y="612"/>
                    </a:lnTo>
                    <a:lnTo>
                      <a:pt x="2226" y="618"/>
                    </a:lnTo>
                    <a:lnTo>
                      <a:pt x="2280" y="624"/>
                    </a:lnTo>
                    <a:lnTo>
                      <a:pt x="2286" y="624"/>
                    </a:lnTo>
                    <a:lnTo>
                      <a:pt x="2334" y="636"/>
                    </a:lnTo>
                    <a:lnTo>
                      <a:pt x="2358" y="642"/>
                    </a:lnTo>
                    <a:lnTo>
                      <a:pt x="2388" y="648"/>
                    </a:lnTo>
                    <a:lnTo>
                      <a:pt x="2448" y="660"/>
                    </a:lnTo>
                    <a:lnTo>
                      <a:pt x="2502" y="666"/>
                    </a:lnTo>
                    <a:lnTo>
                      <a:pt x="2538" y="67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0" name="Line 783"/>
              <p:cNvSpPr>
                <a:spLocks noChangeShapeType="1"/>
              </p:cNvSpPr>
              <p:nvPr/>
            </p:nvSpPr>
            <p:spPr bwMode="auto">
              <a:xfrm>
                <a:off x="3540" y="1867"/>
                <a:ext cx="0" cy="7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1" name="Line 784"/>
              <p:cNvSpPr>
                <a:spLocks noChangeShapeType="1"/>
              </p:cNvSpPr>
              <p:nvPr/>
            </p:nvSpPr>
            <p:spPr bwMode="auto">
              <a:xfrm flipV="1">
                <a:off x="3540" y="1867"/>
                <a:ext cx="0" cy="324"/>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2" name="Line 785"/>
              <p:cNvSpPr>
                <a:spLocks noChangeShapeType="1"/>
              </p:cNvSpPr>
              <p:nvPr/>
            </p:nvSpPr>
            <p:spPr bwMode="auto">
              <a:xfrm flipV="1">
                <a:off x="3150" y="1867"/>
                <a:ext cx="0" cy="324"/>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3" name="Line 786"/>
              <p:cNvSpPr>
                <a:spLocks noChangeShapeType="1"/>
              </p:cNvSpPr>
              <p:nvPr/>
            </p:nvSpPr>
            <p:spPr bwMode="auto">
              <a:xfrm>
                <a:off x="1710" y="1867"/>
                <a:ext cx="2532" cy="0"/>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4" name="Rectangle 787"/>
              <p:cNvSpPr>
                <a:spLocks noChangeArrowheads="1"/>
              </p:cNvSpPr>
              <p:nvPr/>
            </p:nvSpPr>
            <p:spPr bwMode="auto">
              <a:xfrm rot="16200000">
                <a:off x="1218" y="1621"/>
                <a:ext cx="55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Magnitude (abs)</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35" name="Rectangle 788"/>
              <p:cNvSpPr>
                <a:spLocks noChangeArrowheads="1"/>
              </p:cNvSpPr>
              <p:nvPr/>
            </p:nvSpPr>
            <p:spPr bwMode="auto">
              <a:xfrm>
                <a:off x="1704" y="2269"/>
                <a:ext cx="2538" cy="8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6" name="Rectangle 789"/>
              <p:cNvSpPr>
                <a:spLocks noChangeArrowheads="1"/>
              </p:cNvSpPr>
              <p:nvPr/>
            </p:nvSpPr>
            <p:spPr bwMode="auto">
              <a:xfrm>
                <a:off x="1704" y="2269"/>
                <a:ext cx="2538" cy="876"/>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7" name="Line 790"/>
              <p:cNvSpPr>
                <a:spLocks noChangeShapeType="1"/>
              </p:cNvSpPr>
              <p:nvPr/>
            </p:nvSpPr>
            <p:spPr bwMode="auto">
              <a:xfrm>
                <a:off x="1704" y="2269"/>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8" name="Line 791"/>
              <p:cNvSpPr>
                <a:spLocks noChangeShapeType="1"/>
              </p:cNvSpPr>
              <p:nvPr/>
            </p:nvSpPr>
            <p:spPr bwMode="auto">
              <a:xfrm>
                <a:off x="1704" y="3145"/>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9" name="Line 792"/>
              <p:cNvSpPr>
                <a:spLocks noChangeShapeType="1"/>
              </p:cNvSpPr>
              <p:nvPr/>
            </p:nvSpPr>
            <p:spPr bwMode="auto">
              <a:xfrm flipV="1">
                <a:off x="4242"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0" name="Line 793"/>
              <p:cNvSpPr>
                <a:spLocks noChangeShapeType="1"/>
              </p:cNvSpPr>
              <p:nvPr/>
            </p:nvSpPr>
            <p:spPr bwMode="auto">
              <a:xfrm flipV="1">
                <a:off x="1704"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1" name="Line 794"/>
              <p:cNvSpPr>
                <a:spLocks noChangeShapeType="1"/>
              </p:cNvSpPr>
              <p:nvPr/>
            </p:nvSpPr>
            <p:spPr bwMode="auto">
              <a:xfrm>
                <a:off x="1704" y="3145"/>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2" name="Line 795"/>
              <p:cNvSpPr>
                <a:spLocks noChangeShapeType="1"/>
              </p:cNvSpPr>
              <p:nvPr/>
            </p:nvSpPr>
            <p:spPr bwMode="auto">
              <a:xfrm flipV="1">
                <a:off x="1704"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3" name="Line 796"/>
              <p:cNvSpPr>
                <a:spLocks noChangeShapeType="1"/>
              </p:cNvSpPr>
              <p:nvPr/>
            </p:nvSpPr>
            <p:spPr bwMode="auto">
              <a:xfrm flipV="1">
                <a:off x="170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4" name="Line 797"/>
              <p:cNvSpPr>
                <a:spLocks noChangeShapeType="1"/>
              </p:cNvSpPr>
              <p:nvPr/>
            </p:nvSpPr>
            <p:spPr bwMode="auto">
              <a:xfrm>
                <a:off x="170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5" name="Line 798"/>
              <p:cNvSpPr>
                <a:spLocks noChangeShapeType="1"/>
              </p:cNvSpPr>
              <p:nvPr/>
            </p:nvSpPr>
            <p:spPr bwMode="auto">
              <a:xfrm flipV="1">
                <a:off x="1704"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6" name="Line 799"/>
              <p:cNvSpPr>
                <a:spLocks noChangeShapeType="1"/>
              </p:cNvSpPr>
              <p:nvPr/>
            </p:nvSpPr>
            <p:spPr bwMode="auto">
              <a:xfrm>
                <a:off x="1704"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7" name="Rectangle 800"/>
              <p:cNvSpPr>
                <a:spLocks noChangeArrowheads="1"/>
              </p:cNvSpPr>
              <p:nvPr/>
            </p:nvSpPr>
            <p:spPr bwMode="auto">
              <a:xfrm>
                <a:off x="1650"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48" name="Rectangle 801"/>
              <p:cNvSpPr>
                <a:spLocks noChangeArrowheads="1"/>
              </p:cNvSpPr>
              <p:nvPr/>
            </p:nvSpPr>
            <p:spPr bwMode="auto">
              <a:xfrm>
                <a:off x="1722" y="3163"/>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49" name="Line 802"/>
              <p:cNvSpPr>
                <a:spLocks noChangeShapeType="1"/>
              </p:cNvSpPr>
              <p:nvPr/>
            </p:nvSpPr>
            <p:spPr bwMode="auto">
              <a:xfrm flipV="1">
                <a:off x="196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0" name="Line 803"/>
              <p:cNvSpPr>
                <a:spLocks noChangeShapeType="1"/>
              </p:cNvSpPr>
              <p:nvPr/>
            </p:nvSpPr>
            <p:spPr bwMode="auto">
              <a:xfrm>
                <a:off x="196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1" name="Line 804"/>
              <p:cNvSpPr>
                <a:spLocks noChangeShapeType="1"/>
              </p:cNvSpPr>
              <p:nvPr/>
            </p:nvSpPr>
            <p:spPr bwMode="auto">
              <a:xfrm flipV="1">
                <a:off x="211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2" name="Line 805"/>
              <p:cNvSpPr>
                <a:spLocks noChangeShapeType="1"/>
              </p:cNvSpPr>
              <p:nvPr/>
            </p:nvSpPr>
            <p:spPr bwMode="auto">
              <a:xfrm>
                <a:off x="211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3" name="Line 806"/>
              <p:cNvSpPr>
                <a:spLocks noChangeShapeType="1"/>
              </p:cNvSpPr>
              <p:nvPr/>
            </p:nvSpPr>
            <p:spPr bwMode="auto">
              <a:xfrm flipV="1">
                <a:off x="221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4" name="Line 807"/>
              <p:cNvSpPr>
                <a:spLocks noChangeShapeType="1"/>
              </p:cNvSpPr>
              <p:nvPr/>
            </p:nvSpPr>
            <p:spPr bwMode="auto">
              <a:xfrm>
                <a:off x="221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5" name="Line 808"/>
              <p:cNvSpPr>
                <a:spLocks noChangeShapeType="1"/>
              </p:cNvSpPr>
              <p:nvPr/>
            </p:nvSpPr>
            <p:spPr bwMode="auto">
              <a:xfrm flipV="1">
                <a:off x="229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6" name="Line 809"/>
              <p:cNvSpPr>
                <a:spLocks noChangeShapeType="1"/>
              </p:cNvSpPr>
              <p:nvPr/>
            </p:nvSpPr>
            <p:spPr bwMode="auto">
              <a:xfrm>
                <a:off x="229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7" name="Line 810"/>
              <p:cNvSpPr>
                <a:spLocks noChangeShapeType="1"/>
              </p:cNvSpPr>
              <p:nvPr/>
            </p:nvSpPr>
            <p:spPr bwMode="auto">
              <a:xfrm flipV="1">
                <a:off x="236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8" name="Line 811"/>
              <p:cNvSpPr>
                <a:spLocks noChangeShapeType="1"/>
              </p:cNvSpPr>
              <p:nvPr/>
            </p:nvSpPr>
            <p:spPr bwMode="auto">
              <a:xfrm>
                <a:off x="236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9" name="Line 812"/>
              <p:cNvSpPr>
                <a:spLocks noChangeShapeType="1"/>
              </p:cNvSpPr>
              <p:nvPr/>
            </p:nvSpPr>
            <p:spPr bwMode="auto">
              <a:xfrm flipV="1">
                <a:off x="241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0" name="Line 813"/>
              <p:cNvSpPr>
                <a:spLocks noChangeShapeType="1"/>
              </p:cNvSpPr>
              <p:nvPr/>
            </p:nvSpPr>
            <p:spPr bwMode="auto">
              <a:xfrm>
                <a:off x="241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1" name="Line 814"/>
              <p:cNvSpPr>
                <a:spLocks noChangeShapeType="1"/>
              </p:cNvSpPr>
              <p:nvPr/>
            </p:nvSpPr>
            <p:spPr bwMode="auto">
              <a:xfrm flipV="1">
                <a:off x="247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2" name="Line 815"/>
              <p:cNvSpPr>
                <a:spLocks noChangeShapeType="1"/>
              </p:cNvSpPr>
              <p:nvPr/>
            </p:nvSpPr>
            <p:spPr bwMode="auto">
              <a:xfrm>
                <a:off x="247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3" name="Line 816"/>
              <p:cNvSpPr>
                <a:spLocks noChangeShapeType="1"/>
              </p:cNvSpPr>
              <p:nvPr/>
            </p:nvSpPr>
            <p:spPr bwMode="auto">
              <a:xfrm flipV="1">
                <a:off x="251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4" name="Line 817"/>
              <p:cNvSpPr>
                <a:spLocks noChangeShapeType="1"/>
              </p:cNvSpPr>
              <p:nvPr/>
            </p:nvSpPr>
            <p:spPr bwMode="auto">
              <a:xfrm>
                <a:off x="251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5" name="Line 818"/>
              <p:cNvSpPr>
                <a:spLocks noChangeShapeType="1"/>
              </p:cNvSpPr>
              <p:nvPr/>
            </p:nvSpPr>
            <p:spPr bwMode="auto">
              <a:xfrm flipV="1">
                <a:off x="255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6" name="Line 819"/>
              <p:cNvSpPr>
                <a:spLocks noChangeShapeType="1"/>
              </p:cNvSpPr>
              <p:nvPr/>
            </p:nvSpPr>
            <p:spPr bwMode="auto">
              <a:xfrm>
                <a:off x="255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7" name="Line 820"/>
              <p:cNvSpPr>
                <a:spLocks noChangeShapeType="1"/>
              </p:cNvSpPr>
              <p:nvPr/>
            </p:nvSpPr>
            <p:spPr bwMode="auto">
              <a:xfrm flipV="1">
                <a:off x="2550"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8" name="Line 821"/>
              <p:cNvSpPr>
                <a:spLocks noChangeShapeType="1"/>
              </p:cNvSpPr>
              <p:nvPr/>
            </p:nvSpPr>
            <p:spPr bwMode="auto">
              <a:xfrm>
                <a:off x="2550"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9" name="Rectangle 822"/>
              <p:cNvSpPr>
                <a:spLocks noChangeArrowheads="1"/>
              </p:cNvSpPr>
              <p:nvPr/>
            </p:nvSpPr>
            <p:spPr bwMode="auto">
              <a:xfrm>
                <a:off x="2496"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70" name="Rectangle 823"/>
              <p:cNvSpPr>
                <a:spLocks noChangeArrowheads="1"/>
              </p:cNvSpPr>
              <p:nvPr/>
            </p:nvSpPr>
            <p:spPr bwMode="auto">
              <a:xfrm>
                <a:off x="2568" y="3163"/>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71" name="Line 824"/>
              <p:cNvSpPr>
                <a:spLocks noChangeShapeType="1"/>
              </p:cNvSpPr>
              <p:nvPr/>
            </p:nvSpPr>
            <p:spPr bwMode="auto">
              <a:xfrm flipV="1">
                <a:off x="280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2" name="Line 825"/>
              <p:cNvSpPr>
                <a:spLocks noChangeShapeType="1"/>
              </p:cNvSpPr>
              <p:nvPr/>
            </p:nvSpPr>
            <p:spPr bwMode="auto">
              <a:xfrm>
                <a:off x="280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3" name="Line 826"/>
              <p:cNvSpPr>
                <a:spLocks noChangeShapeType="1"/>
              </p:cNvSpPr>
              <p:nvPr/>
            </p:nvSpPr>
            <p:spPr bwMode="auto">
              <a:xfrm flipV="1">
                <a:off x="295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4" name="Line 827"/>
              <p:cNvSpPr>
                <a:spLocks noChangeShapeType="1"/>
              </p:cNvSpPr>
              <p:nvPr/>
            </p:nvSpPr>
            <p:spPr bwMode="auto">
              <a:xfrm>
                <a:off x="295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5" name="Line 828"/>
              <p:cNvSpPr>
                <a:spLocks noChangeShapeType="1"/>
              </p:cNvSpPr>
              <p:nvPr/>
            </p:nvSpPr>
            <p:spPr bwMode="auto">
              <a:xfrm flipV="1">
                <a:off x="306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6" name="Line 829"/>
              <p:cNvSpPr>
                <a:spLocks noChangeShapeType="1"/>
              </p:cNvSpPr>
              <p:nvPr/>
            </p:nvSpPr>
            <p:spPr bwMode="auto">
              <a:xfrm>
                <a:off x="306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7" name="Line 830"/>
              <p:cNvSpPr>
                <a:spLocks noChangeShapeType="1"/>
              </p:cNvSpPr>
              <p:nvPr/>
            </p:nvSpPr>
            <p:spPr bwMode="auto">
              <a:xfrm flipV="1">
                <a:off x="313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8" name="Line 831"/>
              <p:cNvSpPr>
                <a:spLocks noChangeShapeType="1"/>
              </p:cNvSpPr>
              <p:nvPr/>
            </p:nvSpPr>
            <p:spPr bwMode="auto">
              <a:xfrm>
                <a:off x="313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9" name="Line 832"/>
              <p:cNvSpPr>
                <a:spLocks noChangeShapeType="1"/>
              </p:cNvSpPr>
              <p:nvPr/>
            </p:nvSpPr>
            <p:spPr bwMode="auto">
              <a:xfrm flipV="1">
                <a:off x="321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0" name="Line 833"/>
              <p:cNvSpPr>
                <a:spLocks noChangeShapeType="1"/>
              </p:cNvSpPr>
              <p:nvPr/>
            </p:nvSpPr>
            <p:spPr bwMode="auto">
              <a:xfrm>
                <a:off x="321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1" name="Line 834"/>
              <p:cNvSpPr>
                <a:spLocks noChangeShapeType="1"/>
              </p:cNvSpPr>
              <p:nvPr/>
            </p:nvSpPr>
            <p:spPr bwMode="auto">
              <a:xfrm flipV="1">
                <a:off x="326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2" name="Line 835"/>
              <p:cNvSpPr>
                <a:spLocks noChangeShapeType="1"/>
              </p:cNvSpPr>
              <p:nvPr/>
            </p:nvSpPr>
            <p:spPr bwMode="auto">
              <a:xfrm>
                <a:off x="326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3" name="Line 836"/>
              <p:cNvSpPr>
                <a:spLocks noChangeShapeType="1"/>
              </p:cNvSpPr>
              <p:nvPr/>
            </p:nvSpPr>
            <p:spPr bwMode="auto">
              <a:xfrm flipV="1">
                <a:off x="331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4" name="Line 837"/>
              <p:cNvSpPr>
                <a:spLocks noChangeShapeType="1"/>
              </p:cNvSpPr>
              <p:nvPr/>
            </p:nvSpPr>
            <p:spPr bwMode="auto">
              <a:xfrm>
                <a:off x="331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5" name="Line 838"/>
              <p:cNvSpPr>
                <a:spLocks noChangeShapeType="1"/>
              </p:cNvSpPr>
              <p:nvPr/>
            </p:nvSpPr>
            <p:spPr bwMode="auto">
              <a:xfrm flipV="1">
                <a:off x="335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6" name="Line 839"/>
              <p:cNvSpPr>
                <a:spLocks noChangeShapeType="1"/>
              </p:cNvSpPr>
              <p:nvPr/>
            </p:nvSpPr>
            <p:spPr bwMode="auto">
              <a:xfrm>
                <a:off x="335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7" name="Line 840"/>
              <p:cNvSpPr>
                <a:spLocks noChangeShapeType="1"/>
              </p:cNvSpPr>
              <p:nvPr/>
            </p:nvSpPr>
            <p:spPr bwMode="auto">
              <a:xfrm flipV="1">
                <a:off x="339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8" name="Line 841"/>
              <p:cNvSpPr>
                <a:spLocks noChangeShapeType="1"/>
              </p:cNvSpPr>
              <p:nvPr/>
            </p:nvSpPr>
            <p:spPr bwMode="auto">
              <a:xfrm>
                <a:off x="339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9" name="Line 842"/>
              <p:cNvSpPr>
                <a:spLocks noChangeShapeType="1"/>
              </p:cNvSpPr>
              <p:nvPr/>
            </p:nvSpPr>
            <p:spPr bwMode="auto">
              <a:xfrm flipV="1">
                <a:off x="3396"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0" name="Line 843"/>
              <p:cNvSpPr>
                <a:spLocks noChangeShapeType="1"/>
              </p:cNvSpPr>
              <p:nvPr/>
            </p:nvSpPr>
            <p:spPr bwMode="auto">
              <a:xfrm>
                <a:off x="3396"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1" name="Rectangle 844"/>
              <p:cNvSpPr>
                <a:spLocks noChangeArrowheads="1"/>
              </p:cNvSpPr>
              <p:nvPr/>
            </p:nvSpPr>
            <p:spPr bwMode="auto">
              <a:xfrm>
                <a:off x="3348"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92" name="Rectangle 845"/>
              <p:cNvSpPr>
                <a:spLocks noChangeArrowheads="1"/>
              </p:cNvSpPr>
              <p:nvPr/>
            </p:nvSpPr>
            <p:spPr bwMode="auto">
              <a:xfrm>
                <a:off x="3420" y="3163"/>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893" name="Line 846"/>
              <p:cNvSpPr>
                <a:spLocks noChangeShapeType="1"/>
              </p:cNvSpPr>
              <p:nvPr/>
            </p:nvSpPr>
            <p:spPr bwMode="auto">
              <a:xfrm flipV="1">
                <a:off x="364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4" name="Line 847"/>
              <p:cNvSpPr>
                <a:spLocks noChangeShapeType="1"/>
              </p:cNvSpPr>
              <p:nvPr/>
            </p:nvSpPr>
            <p:spPr bwMode="auto">
              <a:xfrm>
                <a:off x="364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5" name="Line 848"/>
              <p:cNvSpPr>
                <a:spLocks noChangeShapeType="1"/>
              </p:cNvSpPr>
              <p:nvPr/>
            </p:nvSpPr>
            <p:spPr bwMode="auto">
              <a:xfrm flipV="1">
                <a:off x="379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6" name="Line 849"/>
              <p:cNvSpPr>
                <a:spLocks noChangeShapeType="1"/>
              </p:cNvSpPr>
              <p:nvPr/>
            </p:nvSpPr>
            <p:spPr bwMode="auto">
              <a:xfrm>
                <a:off x="379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7" name="Line 850"/>
              <p:cNvSpPr>
                <a:spLocks noChangeShapeType="1"/>
              </p:cNvSpPr>
              <p:nvPr/>
            </p:nvSpPr>
            <p:spPr bwMode="auto">
              <a:xfrm flipV="1">
                <a:off x="3906"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8" name="Line 851"/>
              <p:cNvSpPr>
                <a:spLocks noChangeShapeType="1"/>
              </p:cNvSpPr>
              <p:nvPr/>
            </p:nvSpPr>
            <p:spPr bwMode="auto">
              <a:xfrm>
                <a:off x="3906"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9" name="Line 852"/>
              <p:cNvSpPr>
                <a:spLocks noChangeShapeType="1"/>
              </p:cNvSpPr>
              <p:nvPr/>
            </p:nvSpPr>
            <p:spPr bwMode="auto">
              <a:xfrm flipV="1">
                <a:off x="3984"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0" name="Line 853"/>
              <p:cNvSpPr>
                <a:spLocks noChangeShapeType="1"/>
              </p:cNvSpPr>
              <p:nvPr/>
            </p:nvSpPr>
            <p:spPr bwMode="auto">
              <a:xfrm>
                <a:off x="3984"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1" name="Line 854"/>
              <p:cNvSpPr>
                <a:spLocks noChangeShapeType="1"/>
              </p:cNvSpPr>
              <p:nvPr/>
            </p:nvSpPr>
            <p:spPr bwMode="auto">
              <a:xfrm flipV="1">
                <a:off x="405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2" name="Line 855"/>
              <p:cNvSpPr>
                <a:spLocks noChangeShapeType="1"/>
              </p:cNvSpPr>
              <p:nvPr/>
            </p:nvSpPr>
            <p:spPr bwMode="auto">
              <a:xfrm>
                <a:off x="405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3" name="Line 856"/>
              <p:cNvSpPr>
                <a:spLocks noChangeShapeType="1"/>
              </p:cNvSpPr>
              <p:nvPr/>
            </p:nvSpPr>
            <p:spPr bwMode="auto">
              <a:xfrm flipV="1">
                <a:off x="411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4" name="Line 857"/>
              <p:cNvSpPr>
                <a:spLocks noChangeShapeType="1"/>
              </p:cNvSpPr>
              <p:nvPr/>
            </p:nvSpPr>
            <p:spPr bwMode="auto">
              <a:xfrm>
                <a:off x="411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5" name="Line 858"/>
              <p:cNvSpPr>
                <a:spLocks noChangeShapeType="1"/>
              </p:cNvSpPr>
              <p:nvPr/>
            </p:nvSpPr>
            <p:spPr bwMode="auto">
              <a:xfrm flipV="1">
                <a:off x="4158"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6" name="Line 859"/>
              <p:cNvSpPr>
                <a:spLocks noChangeShapeType="1"/>
              </p:cNvSpPr>
              <p:nvPr/>
            </p:nvSpPr>
            <p:spPr bwMode="auto">
              <a:xfrm>
                <a:off x="4158"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7" name="Line 860"/>
              <p:cNvSpPr>
                <a:spLocks noChangeShapeType="1"/>
              </p:cNvSpPr>
              <p:nvPr/>
            </p:nvSpPr>
            <p:spPr bwMode="auto">
              <a:xfrm flipV="1">
                <a:off x="4200"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8" name="Line 861"/>
              <p:cNvSpPr>
                <a:spLocks noChangeShapeType="1"/>
              </p:cNvSpPr>
              <p:nvPr/>
            </p:nvSpPr>
            <p:spPr bwMode="auto">
              <a:xfrm>
                <a:off x="4200"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9" name="Line 862"/>
              <p:cNvSpPr>
                <a:spLocks noChangeShapeType="1"/>
              </p:cNvSpPr>
              <p:nvPr/>
            </p:nvSpPr>
            <p:spPr bwMode="auto">
              <a:xfrm flipV="1">
                <a:off x="4242" y="3127"/>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10" name="Line 863"/>
              <p:cNvSpPr>
                <a:spLocks noChangeShapeType="1"/>
              </p:cNvSpPr>
              <p:nvPr/>
            </p:nvSpPr>
            <p:spPr bwMode="auto">
              <a:xfrm>
                <a:off x="4242" y="2269"/>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11" name="Line 864"/>
              <p:cNvSpPr>
                <a:spLocks noChangeShapeType="1"/>
              </p:cNvSpPr>
              <p:nvPr/>
            </p:nvSpPr>
            <p:spPr bwMode="auto">
              <a:xfrm flipV="1">
                <a:off x="4242" y="3115"/>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12" name="Line 865"/>
              <p:cNvSpPr>
                <a:spLocks noChangeShapeType="1"/>
              </p:cNvSpPr>
              <p:nvPr/>
            </p:nvSpPr>
            <p:spPr bwMode="auto">
              <a:xfrm>
                <a:off x="4242" y="2269"/>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13" name="Rectangle 866"/>
              <p:cNvSpPr>
                <a:spLocks noChangeArrowheads="1"/>
              </p:cNvSpPr>
              <p:nvPr/>
            </p:nvSpPr>
            <p:spPr bwMode="auto">
              <a:xfrm>
                <a:off x="4194" y="3193"/>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914" name="Rectangle 867"/>
              <p:cNvSpPr>
                <a:spLocks noChangeArrowheads="1"/>
              </p:cNvSpPr>
              <p:nvPr/>
            </p:nvSpPr>
            <p:spPr bwMode="auto">
              <a:xfrm>
                <a:off x="4266" y="3163"/>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915" name="Line 868"/>
              <p:cNvSpPr>
                <a:spLocks noChangeShapeType="1"/>
              </p:cNvSpPr>
              <p:nvPr/>
            </p:nvSpPr>
            <p:spPr bwMode="auto">
              <a:xfrm>
                <a:off x="1704" y="3133"/>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16" name="Line 869"/>
              <p:cNvSpPr>
                <a:spLocks noChangeShapeType="1"/>
              </p:cNvSpPr>
              <p:nvPr/>
            </p:nvSpPr>
            <p:spPr bwMode="auto">
              <a:xfrm flipH="1">
                <a:off x="4212" y="3133"/>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17" name="Rectangle 870"/>
              <p:cNvSpPr>
                <a:spLocks noChangeArrowheads="1"/>
              </p:cNvSpPr>
              <p:nvPr/>
            </p:nvSpPr>
            <p:spPr bwMode="auto">
              <a:xfrm>
                <a:off x="1554" y="3091"/>
                <a:ext cx="1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-720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918" name="Line 871"/>
              <p:cNvSpPr>
                <a:spLocks noChangeShapeType="1"/>
              </p:cNvSpPr>
              <p:nvPr/>
            </p:nvSpPr>
            <p:spPr bwMode="auto">
              <a:xfrm>
                <a:off x="1704" y="291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19" name="Line 872"/>
              <p:cNvSpPr>
                <a:spLocks noChangeShapeType="1"/>
              </p:cNvSpPr>
              <p:nvPr/>
            </p:nvSpPr>
            <p:spPr bwMode="auto">
              <a:xfrm flipH="1">
                <a:off x="4212" y="291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20" name="Rectangle 873"/>
              <p:cNvSpPr>
                <a:spLocks noChangeArrowheads="1"/>
              </p:cNvSpPr>
              <p:nvPr/>
            </p:nvSpPr>
            <p:spPr bwMode="auto">
              <a:xfrm>
                <a:off x="1554" y="2875"/>
                <a:ext cx="1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-540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921" name="Line 874"/>
              <p:cNvSpPr>
                <a:spLocks noChangeShapeType="1"/>
              </p:cNvSpPr>
              <p:nvPr/>
            </p:nvSpPr>
            <p:spPr bwMode="auto">
              <a:xfrm>
                <a:off x="1704" y="270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22" name="Line 875"/>
              <p:cNvSpPr>
                <a:spLocks noChangeShapeType="1"/>
              </p:cNvSpPr>
              <p:nvPr/>
            </p:nvSpPr>
            <p:spPr bwMode="auto">
              <a:xfrm flipH="1">
                <a:off x="4212" y="2707"/>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23" name="Rectangle 876"/>
              <p:cNvSpPr>
                <a:spLocks noChangeArrowheads="1"/>
              </p:cNvSpPr>
              <p:nvPr/>
            </p:nvSpPr>
            <p:spPr bwMode="auto">
              <a:xfrm>
                <a:off x="1554" y="2665"/>
                <a:ext cx="1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-360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924" name="Line 877"/>
              <p:cNvSpPr>
                <a:spLocks noChangeShapeType="1"/>
              </p:cNvSpPr>
              <p:nvPr/>
            </p:nvSpPr>
            <p:spPr bwMode="auto">
              <a:xfrm>
                <a:off x="1704" y="2491"/>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25" name="Line 878"/>
              <p:cNvSpPr>
                <a:spLocks noChangeShapeType="1"/>
              </p:cNvSpPr>
              <p:nvPr/>
            </p:nvSpPr>
            <p:spPr bwMode="auto">
              <a:xfrm flipH="1">
                <a:off x="4212" y="2491"/>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26" name="Rectangle 879"/>
              <p:cNvSpPr>
                <a:spLocks noChangeArrowheads="1"/>
              </p:cNvSpPr>
              <p:nvPr/>
            </p:nvSpPr>
            <p:spPr bwMode="auto">
              <a:xfrm>
                <a:off x="1554" y="2449"/>
                <a:ext cx="1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-180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927" name="Line 880"/>
              <p:cNvSpPr>
                <a:spLocks noChangeShapeType="1"/>
              </p:cNvSpPr>
              <p:nvPr/>
            </p:nvSpPr>
            <p:spPr bwMode="auto">
              <a:xfrm>
                <a:off x="1704" y="2275"/>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28" name="Line 881"/>
              <p:cNvSpPr>
                <a:spLocks noChangeShapeType="1"/>
              </p:cNvSpPr>
              <p:nvPr/>
            </p:nvSpPr>
            <p:spPr bwMode="auto">
              <a:xfrm flipH="1">
                <a:off x="4212" y="2275"/>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29" name="Rectangle 882"/>
              <p:cNvSpPr>
                <a:spLocks noChangeArrowheads="1"/>
              </p:cNvSpPr>
              <p:nvPr/>
            </p:nvSpPr>
            <p:spPr bwMode="auto">
              <a:xfrm>
                <a:off x="1650" y="2233"/>
                <a:ext cx="7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930" name="Line 883"/>
              <p:cNvSpPr>
                <a:spLocks noChangeShapeType="1"/>
              </p:cNvSpPr>
              <p:nvPr/>
            </p:nvSpPr>
            <p:spPr bwMode="auto">
              <a:xfrm>
                <a:off x="1704" y="2269"/>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31" name="Line 884"/>
              <p:cNvSpPr>
                <a:spLocks noChangeShapeType="1"/>
              </p:cNvSpPr>
              <p:nvPr/>
            </p:nvSpPr>
            <p:spPr bwMode="auto">
              <a:xfrm>
                <a:off x="1704" y="3145"/>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32" name="Line 885"/>
              <p:cNvSpPr>
                <a:spLocks noChangeShapeType="1"/>
              </p:cNvSpPr>
              <p:nvPr/>
            </p:nvSpPr>
            <p:spPr bwMode="auto">
              <a:xfrm flipV="1">
                <a:off x="4242"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33" name="Line 886"/>
              <p:cNvSpPr>
                <a:spLocks noChangeShapeType="1"/>
              </p:cNvSpPr>
              <p:nvPr/>
            </p:nvSpPr>
            <p:spPr bwMode="auto">
              <a:xfrm flipV="1">
                <a:off x="1704" y="2269"/>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34" name="Freeform 887"/>
              <p:cNvSpPr>
                <a:spLocks/>
              </p:cNvSpPr>
              <p:nvPr/>
            </p:nvSpPr>
            <p:spPr bwMode="auto">
              <a:xfrm>
                <a:off x="1710" y="2431"/>
                <a:ext cx="2538" cy="648"/>
              </a:xfrm>
              <a:custGeom>
                <a:avLst/>
                <a:gdLst>
                  <a:gd name="T0" fmla="*/ 0 w 2538"/>
                  <a:gd name="T1" fmla="*/ 54 h 648"/>
                  <a:gd name="T2" fmla="*/ 60 w 2538"/>
                  <a:gd name="T3" fmla="*/ 54 h 648"/>
                  <a:gd name="T4" fmla="*/ 132 w 2538"/>
                  <a:gd name="T5" fmla="*/ 54 h 648"/>
                  <a:gd name="T6" fmla="*/ 204 w 2538"/>
                  <a:gd name="T7" fmla="*/ 48 h 648"/>
                  <a:gd name="T8" fmla="*/ 276 w 2538"/>
                  <a:gd name="T9" fmla="*/ 48 h 648"/>
                  <a:gd name="T10" fmla="*/ 348 w 2538"/>
                  <a:gd name="T11" fmla="*/ 48 h 648"/>
                  <a:gd name="T12" fmla="*/ 420 w 2538"/>
                  <a:gd name="T13" fmla="*/ 42 h 648"/>
                  <a:gd name="T14" fmla="*/ 492 w 2538"/>
                  <a:gd name="T15" fmla="*/ 42 h 648"/>
                  <a:gd name="T16" fmla="*/ 564 w 2538"/>
                  <a:gd name="T17" fmla="*/ 36 h 648"/>
                  <a:gd name="T18" fmla="*/ 636 w 2538"/>
                  <a:gd name="T19" fmla="*/ 30 h 648"/>
                  <a:gd name="T20" fmla="*/ 708 w 2538"/>
                  <a:gd name="T21" fmla="*/ 30 h 648"/>
                  <a:gd name="T22" fmla="*/ 780 w 2538"/>
                  <a:gd name="T23" fmla="*/ 24 h 648"/>
                  <a:gd name="T24" fmla="*/ 852 w 2538"/>
                  <a:gd name="T25" fmla="*/ 18 h 648"/>
                  <a:gd name="T26" fmla="*/ 924 w 2538"/>
                  <a:gd name="T27" fmla="*/ 12 h 648"/>
                  <a:gd name="T28" fmla="*/ 996 w 2538"/>
                  <a:gd name="T29" fmla="*/ 6 h 648"/>
                  <a:gd name="T30" fmla="*/ 1068 w 2538"/>
                  <a:gd name="T31" fmla="*/ 6 h 648"/>
                  <a:gd name="T32" fmla="*/ 1140 w 2538"/>
                  <a:gd name="T33" fmla="*/ 0 h 648"/>
                  <a:gd name="T34" fmla="*/ 1212 w 2538"/>
                  <a:gd name="T35" fmla="*/ 0 h 648"/>
                  <a:gd name="T36" fmla="*/ 1284 w 2538"/>
                  <a:gd name="T37" fmla="*/ 0 h 648"/>
                  <a:gd name="T38" fmla="*/ 1344 w 2538"/>
                  <a:gd name="T39" fmla="*/ 0 h 648"/>
                  <a:gd name="T40" fmla="*/ 1350 w 2538"/>
                  <a:gd name="T41" fmla="*/ 0 h 648"/>
                  <a:gd name="T42" fmla="*/ 1398 w 2538"/>
                  <a:gd name="T43" fmla="*/ 0 h 648"/>
                  <a:gd name="T44" fmla="*/ 1422 w 2538"/>
                  <a:gd name="T45" fmla="*/ 0 h 648"/>
                  <a:gd name="T46" fmla="*/ 1452 w 2538"/>
                  <a:gd name="T47" fmla="*/ 6 h 648"/>
                  <a:gd name="T48" fmla="*/ 1494 w 2538"/>
                  <a:gd name="T49" fmla="*/ 6 h 648"/>
                  <a:gd name="T50" fmla="*/ 1506 w 2538"/>
                  <a:gd name="T51" fmla="*/ 6 h 648"/>
                  <a:gd name="T52" fmla="*/ 1566 w 2538"/>
                  <a:gd name="T53" fmla="*/ 12 h 648"/>
                  <a:gd name="T54" fmla="*/ 1620 w 2538"/>
                  <a:gd name="T55" fmla="*/ 18 h 648"/>
                  <a:gd name="T56" fmla="*/ 1638 w 2538"/>
                  <a:gd name="T57" fmla="*/ 18 h 648"/>
                  <a:gd name="T58" fmla="*/ 1674 w 2538"/>
                  <a:gd name="T59" fmla="*/ 24 h 648"/>
                  <a:gd name="T60" fmla="*/ 1710 w 2538"/>
                  <a:gd name="T61" fmla="*/ 30 h 648"/>
                  <a:gd name="T62" fmla="*/ 1728 w 2538"/>
                  <a:gd name="T63" fmla="*/ 36 h 648"/>
                  <a:gd name="T64" fmla="*/ 1782 w 2538"/>
                  <a:gd name="T65" fmla="*/ 48 h 648"/>
                  <a:gd name="T66" fmla="*/ 1842 w 2538"/>
                  <a:gd name="T67" fmla="*/ 60 h 648"/>
                  <a:gd name="T68" fmla="*/ 1854 w 2538"/>
                  <a:gd name="T69" fmla="*/ 66 h 648"/>
                  <a:gd name="T70" fmla="*/ 1896 w 2538"/>
                  <a:gd name="T71" fmla="*/ 78 h 648"/>
                  <a:gd name="T72" fmla="*/ 1926 w 2538"/>
                  <a:gd name="T73" fmla="*/ 90 h 648"/>
                  <a:gd name="T74" fmla="*/ 1950 w 2538"/>
                  <a:gd name="T75" fmla="*/ 96 h 648"/>
                  <a:gd name="T76" fmla="*/ 1998 w 2538"/>
                  <a:gd name="T77" fmla="*/ 114 h 648"/>
                  <a:gd name="T78" fmla="*/ 2004 w 2538"/>
                  <a:gd name="T79" fmla="*/ 120 h 648"/>
                  <a:gd name="T80" fmla="*/ 2058 w 2538"/>
                  <a:gd name="T81" fmla="*/ 144 h 648"/>
                  <a:gd name="T82" fmla="*/ 2070 w 2538"/>
                  <a:gd name="T83" fmla="*/ 150 h 648"/>
                  <a:gd name="T84" fmla="*/ 2118 w 2538"/>
                  <a:gd name="T85" fmla="*/ 174 h 648"/>
                  <a:gd name="T86" fmla="*/ 2142 w 2538"/>
                  <a:gd name="T87" fmla="*/ 192 h 648"/>
                  <a:gd name="T88" fmla="*/ 2172 w 2538"/>
                  <a:gd name="T89" fmla="*/ 210 h 648"/>
                  <a:gd name="T90" fmla="*/ 2214 w 2538"/>
                  <a:gd name="T91" fmla="*/ 240 h 648"/>
                  <a:gd name="T92" fmla="*/ 2226 w 2538"/>
                  <a:gd name="T93" fmla="*/ 252 h 648"/>
                  <a:gd name="T94" fmla="*/ 2280 w 2538"/>
                  <a:gd name="T95" fmla="*/ 300 h 648"/>
                  <a:gd name="T96" fmla="*/ 2286 w 2538"/>
                  <a:gd name="T97" fmla="*/ 306 h 648"/>
                  <a:gd name="T98" fmla="*/ 2334 w 2538"/>
                  <a:gd name="T99" fmla="*/ 354 h 648"/>
                  <a:gd name="T100" fmla="*/ 2358 w 2538"/>
                  <a:gd name="T101" fmla="*/ 378 h 648"/>
                  <a:gd name="T102" fmla="*/ 2388 w 2538"/>
                  <a:gd name="T103" fmla="*/ 420 h 648"/>
                  <a:gd name="T104" fmla="*/ 2448 w 2538"/>
                  <a:gd name="T105" fmla="*/ 498 h 648"/>
                  <a:gd name="T106" fmla="*/ 2502 w 2538"/>
                  <a:gd name="T107" fmla="*/ 588 h 648"/>
                  <a:gd name="T108" fmla="*/ 2538 w 2538"/>
                  <a:gd name="T109" fmla="*/ 64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38" h="648">
                    <a:moveTo>
                      <a:pt x="0" y="54"/>
                    </a:moveTo>
                    <a:lnTo>
                      <a:pt x="60" y="54"/>
                    </a:lnTo>
                    <a:lnTo>
                      <a:pt x="132" y="54"/>
                    </a:lnTo>
                    <a:lnTo>
                      <a:pt x="204" y="48"/>
                    </a:lnTo>
                    <a:lnTo>
                      <a:pt x="276" y="48"/>
                    </a:lnTo>
                    <a:lnTo>
                      <a:pt x="348" y="48"/>
                    </a:lnTo>
                    <a:lnTo>
                      <a:pt x="420" y="42"/>
                    </a:lnTo>
                    <a:lnTo>
                      <a:pt x="492" y="42"/>
                    </a:lnTo>
                    <a:lnTo>
                      <a:pt x="564" y="36"/>
                    </a:lnTo>
                    <a:lnTo>
                      <a:pt x="636" y="30"/>
                    </a:lnTo>
                    <a:lnTo>
                      <a:pt x="708" y="30"/>
                    </a:lnTo>
                    <a:lnTo>
                      <a:pt x="780" y="24"/>
                    </a:lnTo>
                    <a:lnTo>
                      <a:pt x="852" y="18"/>
                    </a:lnTo>
                    <a:lnTo>
                      <a:pt x="924" y="12"/>
                    </a:lnTo>
                    <a:lnTo>
                      <a:pt x="996" y="6"/>
                    </a:lnTo>
                    <a:lnTo>
                      <a:pt x="1068" y="6"/>
                    </a:lnTo>
                    <a:lnTo>
                      <a:pt x="1140" y="0"/>
                    </a:lnTo>
                    <a:lnTo>
                      <a:pt x="1212" y="0"/>
                    </a:lnTo>
                    <a:lnTo>
                      <a:pt x="1284" y="0"/>
                    </a:lnTo>
                    <a:lnTo>
                      <a:pt x="1344" y="0"/>
                    </a:lnTo>
                    <a:lnTo>
                      <a:pt x="1350" y="0"/>
                    </a:lnTo>
                    <a:lnTo>
                      <a:pt x="1398" y="0"/>
                    </a:lnTo>
                    <a:lnTo>
                      <a:pt x="1422" y="0"/>
                    </a:lnTo>
                    <a:lnTo>
                      <a:pt x="1452" y="6"/>
                    </a:lnTo>
                    <a:lnTo>
                      <a:pt x="1494" y="6"/>
                    </a:lnTo>
                    <a:lnTo>
                      <a:pt x="1506" y="6"/>
                    </a:lnTo>
                    <a:lnTo>
                      <a:pt x="1566" y="12"/>
                    </a:lnTo>
                    <a:lnTo>
                      <a:pt x="1620" y="18"/>
                    </a:lnTo>
                    <a:lnTo>
                      <a:pt x="1638" y="18"/>
                    </a:lnTo>
                    <a:lnTo>
                      <a:pt x="1674" y="24"/>
                    </a:lnTo>
                    <a:lnTo>
                      <a:pt x="1710" y="30"/>
                    </a:lnTo>
                    <a:lnTo>
                      <a:pt x="1728" y="36"/>
                    </a:lnTo>
                    <a:lnTo>
                      <a:pt x="1782" y="48"/>
                    </a:lnTo>
                    <a:lnTo>
                      <a:pt x="1842" y="60"/>
                    </a:lnTo>
                    <a:lnTo>
                      <a:pt x="1854" y="66"/>
                    </a:lnTo>
                    <a:lnTo>
                      <a:pt x="1896" y="78"/>
                    </a:lnTo>
                    <a:lnTo>
                      <a:pt x="1926" y="90"/>
                    </a:lnTo>
                    <a:lnTo>
                      <a:pt x="1950" y="96"/>
                    </a:lnTo>
                    <a:lnTo>
                      <a:pt x="1998" y="114"/>
                    </a:lnTo>
                    <a:lnTo>
                      <a:pt x="2004" y="120"/>
                    </a:lnTo>
                    <a:lnTo>
                      <a:pt x="2058" y="144"/>
                    </a:lnTo>
                    <a:lnTo>
                      <a:pt x="2070" y="150"/>
                    </a:lnTo>
                    <a:lnTo>
                      <a:pt x="2118" y="174"/>
                    </a:lnTo>
                    <a:lnTo>
                      <a:pt x="2142" y="192"/>
                    </a:lnTo>
                    <a:lnTo>
                      <a:pt x="2172" y="210"/>
                    </a:lnTo>
                    <a:lnTo>
                      <a:pt x="2214" y="240"/>
                    </a:lnTo>
                    <a:lnTo>
                      <a:pt x="2226" y="252"/>
                    </a:lnTo>
                    <a:lnTo>
                      <a:pt x="2280" y="300"/>
                    </a:lnTo>
                    <a:lnTo>
                      <a:pt x="2286" y="306"/>
                    </a:lnTo>
                    <a:lnTo>
                      <a:pt x="2334" y="354"/>
                    </a:lnTo>
                    <a:lnTo>
                      <a:pt x="2358" y="378"/>
                    </a:lnTo>
                    <a:lnTo>
                      <a:pt x="2388" y="420"/>
                    </a:lnTo>
                    <a:lnTo>
                      <a:pt x="2448" y="498"/>
                    </a:lnTo>
                    <a:lnTo>
                      <a:pt x="2502" y="588"/>
                    </a:lnTo>
                    <a:lnTo>
                      <a:pt x="2538" y="64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35" name="Line 888"/>
              <p:cNvSpPr>
                <a:spLocks noChangeShapeType="1"/>
              </p:cNvSpPr>
              <p:nvPr/>
            </p:nvSpPr>
            <p:spPr bwMode="auto">
              <a:xfrm flipV="1">
                <a:off x="3150" y="2431"/>
                <a:ext cx="0" cy="6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36" name="Line 889"/>
              <p:cNvSpPr>
                <a:spLocks noChangeShapeType="1"/>
              </p:cNvSpPr>
              <p:nvPr/>
            </p:nvSpPr>
            <p:spPr bwMode="auto">
              <a:xfrm flipV="1">
                <a:off x="3150" y="2269"/>
                <a:ext cx="0" cy="222"/>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60" name="Line 891"/>
            <p:cNvSpPr>
              <a:spLocks noChangeShapeType="1"/>
            </p:cNvSpPr>
            <p:nvPr/>
          </p:nvSpPr>
          <p:spPr bwMode="auto">
            <a:xfrm flipV="1">
              <a:off x="3540" y="2269"/>
              <a:ext cx="0" cy="222"/>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1" name="Line 892"/>
            <p:cNvSpPr>
              <a:spLocks noChangeShapeType="1"/>
            </p:cNvSpPr>
            <p:nvPr/>
          </p:nvSpPr>
          <p:spPr bwMode="auto">
            <a:xfrm>
              <a:off x="1710" y="2491"/>
              <a:ext cx="2532" cy="0"/>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2" name="Rectangle 893"/>
            <p:cNvSpPr>
              <a:spLocks noChangeArrowheads="1"/>
            </p:cNvSpPr>
            <p:nvPr/>
          </p:nvSpPr>
          <p:spPr bwMode="auto">
            <a:xfrm rot="16200000">
              <a:off x="1266" y="2634"/>
              <a:ext cx="42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Phase (deg)</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63" name="Rectangle 894"/>
            <p:cNvSpPr>
              <a:spLocks noChangeArrowheads="1"/>
            </p:cNvSpPr>
            <p:nvPr/>
          </p:nvSpPr>
          <p:spPr bwMode="auto">
            <a:xfrm>
              <a:off x="2766" y="1009"/>
              <a:ext cx="49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Bode Diagram</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64" name="Rectangle 895"/>
            <p:cNvSpPr>
              <a:spLocks noChangeArrowheads="1"/>
            </p:cNvSpPr>
            <p:nvPr/>
          </p:nvSpPr>
          <p:spPr bwMode="auto">
            <a:xfrm>
              <a:off x="2124" y="1093"/>
              <a:ext cx="191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Gm = 2.96  (at 1.49 rad/s) ,  Pm = 46.9 deg (at 0.515 rad/s)</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65" name="Rectangle 896"/>
            <p:cNvSpPr>
              <a:spLocks noChangeArrowheads="1"/>
            </p:cNvSpPr>
            <p:nvPr/>
          </p:nvSpPr>
          <p:spPr bwMode="auto">
            <a:xfrm>
              <a:off x="2694" y="3301"/>
              <a:ext cx="61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Frequency  (rad/s)</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grpSp>
      <p:graphicFrame>
        <p:nvGraphicFramePr>
          <p:cNvPr id="22157" name="Table 22156"/>
          <p:cNvGraphicFramePr>
            <a:graphicFrameLocks noGrp="1"/>
          </p:cNvGraphicFramePr>
          <p:nvPr>
            <p:extLst>
              <p:ext uri="{D42A27DB-BD31-4B8C-83A1-F6EECF244321}">
                <p14:modId xmlns:p14="http://schemas.microsoft.com/office/powerpoint/2010/main" val="4204720616"/>
              </p:ext>
            </p:extLst>
          </p:nvPr>
        </p:nvGraphicFramePr>
        <p:xfrm>
          <a:off x="1375150" y="4365104"/>
          <a:ext cx="6671559" cy="1112520"/>
        </p:xfrm>
        <a:graphic>
          <a:graphicData uri="http://schemas.openxmlformats.org/drawingml/2006/table">
            <a:tbl>
              <a:tblPr firstRow="1" bandRow="1">
                <a:tableStyleId>{5C22544A-7EE6-4342-B048-85BDC9FD1C3A}</a:tableStyleId>
              </a:tblPr>
              <a:tblGrid>
                <a:gridCol w="1719395">
                  <a:extLst>
                    <a:ext uri="{9D8B030D-6E8A-4147-A177-3AD203B41FA5}">
                      <a16:colId xmlns:a16="http://schemas.microsoft.com/office/drawing/2014/main" val="20000"/>
                    </a:ext>
                  </a:extLst>
                </a:gridCol>
                <a:gridCol w="1328605">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2099559">
                  <a:extLst>
                    <a:ext uri="{9D8B030D-6E8A-4147-A177-3AD203B41FA5}">
                      <a16:colId xmlns:a16="http://schemas.microsoft.com/office/drawing/2014/main" val="20003"/>
                    </a:ext>
                  </a:extLst>
                </a:gridCol>
              </a:tblGrid>
              <a:tr h="370840">
                <a:tc>
                  <a:txBody>
                    <a:bodyPr/>
                    <a:lstStyle/>
                    <a:p>
                      <a:endParaRPr lang="en-US" dirty="0"/>
                    </a:p>
                  </a:txBody>
                  <a:tcPr/>
                </a:tc>
                <a:tc>
                  <a:txBody>
                    <a:bodyPr/>
                    <a:lstStyle/>
                    <a:p>
                      <a:r>
                        <a:rPr lang="en-US" dirty="0"/>
                        <a:t>GM</a:t>
                      </a:r>
                    </a:p>
                  </a:txBody>
                  <a:tcPr/>
                </a:tc>
                <a:tc>
                  <a:txBody>
                    <a:bodyPr/>
                    <a:lstStyle/>
                    <a:p>
                      <a:r>
                        <a:rPr lang="en-US" dirty="0"/>
                        <a:t>PM</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Delay margin, </a:t>
                      </a:r>
                      <a:r>
                        <a:rPr lang="el-GR" dirty="0">
                          <a:latin typeface="Times New Roman" panose="02020603050405020304" pitchFamily="18" charset="0"/>
                          <a:cs typeface="Times New Roman" panose="02020603050405020304" pitchFamily="18" charset="0"/>
                        </a:rPr>
                        <a:t>Δ</a:t>
                      </a:r>
                      <a:r>
                        <a:rPr lang="el-GR" dirty="0">
                          <a:latin typeface="cmmi10"/>
                        </a:rPr>
                        <a:t>θ</a:t>
                      </a:r>
                      <a:endParaRPr lang="en-US" dirty="0"/>
                    </a:p>
                  </a:txBody>
                  <a:tcPr/>
                </a:tc>
                <a:extLst>
                  <a:ext uri="{0D108BD9-81ED-4DB2-BD59-A6C34878D82A}">
                    <a16:rowId xmlns:a16="http://schemas.microsoft.com/office/drawing/2014/main" val="10000"/>
                  </a:ext>
                </a:extLst>
              </a:tr>
              <a:tr h="370840">
                <a:tc>
                  <a:txBody>
                    <a:bodyPr/>
                    <a:lstStyle/>
                    <a:p>
                      <a:r>
                        <a:rPr lang="en-US" dirty="0"/>
                        <a:t>Ziegler-Nichols</a:t>
                      </a:r>
                    </a:p>
                  </a:txBody>
                  <a:tcPr/>
                </a:tc>
                <a:tc>
                  <a:txBody>
                    <a:bodyPr/>
                    <a:lstStyle/>
                    <a:p>
                      <a:r>
                        <a:rPr lang="en-US" dirty="0"/>
                        <a:t>1.87</a:t>
                      </a:r>
                    </a:p>
                  </a:txBody>
                  <a:tcPr/>
                </a:tc>
                <a:tc>
                  <a:txBody>
                    <a:bodyPr/>
                    <a:lstStyle/>
                    <a:p>
                      <a:r>
                        <a:rPr lang="en-US" dirty="0"/>
                        <a:t>24.9</a:t>
                      </a:r>
                      <a:r>
                        <a:rPr lang="en-US" baseline="30000" dirty="0"/>
                        <a:t>o</a:t>
                      </a:r>
                    </a:p>
                  </a:txBody>
                  <a:tcPr/>
                </a:tc>
                <a:tc>
                  <a:txBody>
                    <a:bodyPr/>
                    <a:lstStyle/>
                    <a:p>
                      <a:r>
                        <a:rPr lang="en-US" dirty="0"/>
                        <a:t>0.57 s</a:t>
                      </a: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SIMC  (</a:t>
                      </a:r>
                      <a:r>
                        <a:rPr lang="en-US" dirty="0" err="1">
                          <a:latin typeface="cmmi10"/>
                          <a:cs typeface="Times New Roman" panose="02020603050405020304" pitchFamily="18" charset="0"/>
                        </a:rPr>
                        <a:t>τ</a:t>
                      </a:r>
                      <a:r>
                        <a:rPr lang="en-US" baseline="-25000" dirty="0" err="1">
                          <a:latin typeface="cmmi10"/>
                        </a:rPr>
                        <a:t>c</a:t>
                      </a:r>
                      <a:r>
                        <a:rPr lang="en-US" dirty="0"/>
                        <a:t>=</a:t>
                      </a:r>
                      <a:r>
                        <a:rPr lang="en-US" dirty="0">
                          <a:latin typeface="cmmi10"/>
                          <a:cs typeface="Times New Roman" panose="02020603050405020304" pitchFamily="18" charset="0"/>
                        </a:rPr>
                        <a:t>θ</a:t>
                      </a:r>
                      <a:r>
                        <a:rPr lang="en-US" dirty="0"/>
                        <a:t>)</a:t>
                      </a:r>
                    </a:p>
                  </a:txBody>
                  <a:tcPr/>
                </a:tc>
                <a:tc>
                  <a:txBody>
                    <a:bodyPr/>
                    <a:lstStyle/>
                    <a:p>
                      <a:r>
                        <a:rPr lang="en-US" dirty="0"/>
                        <a:t>2.97</a:t>
                      </a:r>
                    </a:p>
                  </a:txBody>
                  <a:tcPr/>
                </a:tc>
                <a:tc>
                  <a:txBody>
                    <a:bodyPr/>
                    <a:lstStyle/>
                    <a:p>
                      <a:r>
                        <a:rPr lang="en-US" dirty="0"/>
                        <a:t>46.9</a:t>
                      </a:r>
                      <a:r>
                        <a:rPr lang="en-US" baseline="30000" dirty="0"/>
                        <a:t>o</a:t>
                      </a:r>
                    </a:p>
                  </a:txBody>
                  <a:tcPr/>
                </a:tc>
                <a:tc>
                  <a:txBody>
                    <a:bodyPr/>
                    <a:lstStyle/>
                    <a:p>
                      <a:r>
                        <a:rPr lang="en-US" dirty="0"/>
                        <a:t>1.88 s</a:t>
                      </a:r>
                    </a:p>
                  </a:txBody>
                  <a:tcPr/>
                </a:tc>
                <a:extLst>
                  <a:ext uri="{0D108BD9-81ED-4DB2-BD59-A6C34878D82A}">
                    <a16:rowId xmlns:a16="http://schemas.microsoft.com/office/drawing/2014/main" val="10002"/>
                  </a:ext>
                </a:extLst>
              </a:tr>
            </a:tbl>
          </a:graphicData>
        </a:graphic>
      </p:graphicFrame>
      <p:sp>
        <p:nvSpPr>
          <p:cNvPr id="22159" name="TextBox 22158"/>
          <p:cNvSpPr txBox="1"/>
          <p:nvPr/>
        </p:nvSpPr>
        <p:spPr>
          <a:xfrm>
            <a:off x="2005698" y="451843"/>
            <a:ext cx="1803699" cy="369332"/>
          </a:xfrm>
          <a:prstGeom prst="rect">
            <a:avLst/>
          </a:prstGeom>
          <a:noFill/>
        </p:spPr>
        <p:txBody>
          <a:bodyPr wrap="none" rtlCol="0">
            <a:spAutoFit/>
          </a:bodyPr>
          <a:lstStyle/>
          <a:p>
            <a:r>
              <a:rPr lang="en-US" dirty="0"/>
              <a:t>Ziegler-Nichols PI</a:t>
            </a:r>
          </a:p>
        </p:txBody>
      </p:sp>
      <p:sp>
        <p:nvSpPr>
          <p:cNvPr id="22160" name="TextBox 22159"/>
          <p:cNvSpPr txBox="1"/>
          <p:nvPr/>
        </p:nvSpPr>
        <p:spPr>
          <a:xfrm>
            <a:off x="6110571" y="430605"/>
            <a:ext cx="915635" cy="369332"/>
          </a:xfrm>
          <a:prstGeom prst="rect">
            <a:avLst/>
          </a:prstGeom>
          <a:noFill/>
        </p:spPr>
        <p:txBody>
          <a:bodyPr wrap="none" rtlCol="0">
            <a:spAutoFit/>
          </a:bodyPr>
          <a:lstStyle/>
          <a:p>
            <a:r>
              <a:rPr lang="en-US" dirty="0"/>
              <a:t>SIMC-PI</a:t>
            </a:r>
          </a:p>
        </p:txBody>
      </p:sp>
      <p:sp>
        <p:nvSpPr>
          <p:cNvPr id="22165" name="TextBox 22164"/>
          <p:cNvSpPr txBox="1"/>
          <p:nvPr/>
        </p:nvSpPr>
        <p:spPr>
          <a:xfrm>
            <a:off x="6018931" y="5445224"/>
            <a:ext cx="2999539" cy="738664"/>
          </a:xfrm>
          <a:prstGeom prst="rect">
            <a:avLst/>
          </a:prstGeom>
          <a:noFill/>
        </p:spPr>
        <p:txBody>
          <a:bodyPr wrap="none" rtlCol="0">
            <a:spAutoFit/>
          </a:bodyPr>
          <a:lstStyle/>
          <a:p>
            <a:r>
              <a:rPr lang="el-GR" dirty="0">
                <a:latin typeface="Times New Roman" panose="02020603050405020304" pitchFamily="18" charset="0"/>
                <a:cs typeface="Times New Roman" panose="02020603050405020304" pitchFamily="18" charset="0"/>
              </a:rPr>
              <a:t>Δθ</a:t>
            </a:r>
            <a:r>
              <a:rPr lang="en-US" dirty="0"/>
              <a:t>= PM[rad]/</a:t>
            </a:r>
            <a:r>
              <a:rPr lang="en-US" dirty="0" err="1">
                <a:latin typeface="cmmi10"/>
                <a:cs typeface="Times New Roman" panose="02020603050405020304" pitchFamily="18" charset="0"/>
              </a:rPr>
              <a:t>ω</a:t>
            </a:r>
            <a:r>
              <a:rPr lang="en-US" baseline="-25000" dirty="0" err="1">
                <a:latin typeface="cmmi10"/>
              </a:rPr>
              <a:t>c</a:t>
            </a:r>
            <a:r>
              <a:rPr lang="en-US" dirty="0"/>
              <a:t> </a:t>
            </a:r>
          </a:p>
          <a:p>
            <a:r>
              <a:rPr lang="en-US" sz="1200" dirty="0"/>
              <a:t>  ZN: </a:t>
            </a:r>
            <a:r>
              <a:rPr lang="el-GR" sz="1200" dirty="0">
                <a:latin typeface="Times New Roman" panose="02020603050405020304" pitchFamily="18" charset="0"/>
                <a:cs typeface="Times New Roman" panose="02020603050405020304" pitchFamily="18" charset="0"/>
              </a:rPr>
              <a:t>Δθ </a:t>
            </a:r>
            <a:r>
              <a:rPr lang="en-US" sz="1200" dirty="0"/>
              <a:t>= 24.9*(3.14/180)/0.76 = 0.572s</a:t>
            </a:r>
          </a:p>
          <a:p>
            <a:r>
              <a:rPr lang="en-US" sz="1200" dirty="0"/>
              <a:t>  SIMC: </a:t>
            </a:r>
            <a:r>
              <a:rPr lang="el-GR" sz="1200" dirty="0">
                <a:latin typeface="Times New Roman" panose="02020603050405020304" pitchFamily="18" charset="0"/>
                <a:cs typeface="Times New Roman" panose="02020603050405020304" pitchFamily="18" charset="0"/>
              </a:rPr>
              <a:t>Δθ</a:t>
            </a:r>
            <a:r>
              <a:rPr lang="en-US" sz="1200" dirty="0"/>
              <a:t> = 46.9*(3.14/180)/0.515 = 1.882s</a:t>
            </a:r>
          </a:p>
        </p:txBody>
      </p:sp>
      <p:sp>
        <p:nvSpPr>
          <p:cNvPr id="22166" name="TextBox 22165"/>
          <p:cNvSpPr txBox="1"/>
          <p:nvPr/>
        </p:nvSpPr>
        <p:spPr>
          <a:xfrm>
            <a:off x="458975" y="4001935"/>
            <a:ext cx="2618345" cy="369332"/>
          </a:xfrm>
          <a:prstGeom prst="rect">
            <a:avLst/>
          </a:prstGeom>
          <a:noFill/>
        </p:spPr>
        <p:txBody>
          <a:bodyPr wrap="none" rtlCol="0">
            <a:spAutoFit/>
          </a:bodyPr>
          <a:lstStyle/>
          <a:p>
            <a:r>
              <a:rPr lang="en-US" dirty="0">
                <a:solidFill>
                  <a:srgbClr val="FF0000"/>
                </a:solidFill>
              </a:rPr>
              <a:t>SIMC is a lot more robust:</a:t>
            </a:r>
          </a:p>
        </p:txBody>
      </p:sp>
      <p:sp>
        <p:nvSpPr>
          <p:cNvPr id="22167" name="TextBox 22166"/>
          <p:cNvSpPr txBox="1"/>
          <p:nvPr/>
        </p:nvSpPr>
        <p:spPr>
          <a:xfrm>
            <a:off x="12334" y="5517232"/>
            <a:ext cx="2767104" cy="1554272"/>
          </a:xfrm>
          <a:prstGeom prst="rect">
            <a:avLst/>
          </a:prstGeom>
          <a:noFill/>
        </p:spPr>
        <p:txBody>
          <a:bodyPr wrap="none" rtlCol="0">
            <a:spAutoFit/>
          </a:bodyPr>
          <a:lstStyle/>
          <a:p>
            <a:r>
              <a:rPr lang="en-US" sz="700" dirty="0"/>
              <a:t>s=</a:t>
            </a:r>
            <a:r>
              <a:rPr lang="en-US" sz="700" dirty="0" err="1"/>
              <a:t>tf</a:t>
            </a:r>
            <a:r>
              <a:rPr lang="en-US" sz="700" dirty="0"/>
              <a:t>('s')</a:t>
            </a:r>
          </a:p>
          <a:p>
            <a:r>
              <a:rPr lang="en-US" sz="700" dirty="0"/>
              <a:t>g = </a:t>
            </a:r>
            <a:r>
              <a:rPr lang="en-US" sz="700" dirty="0" err="1"/>
              <a:t>exp</a:t>
            </a:r>
            <a:r>
              <a:rPr lang="en-US" sz="700" dirty="0"/>
              <a:t>(-s)/s</a:t>
            </a:r>
          </a:p>
          <a:p>
            <a:r>
              <a:rPr lang="en-US" sz="700" dirty="0" err="1"/>
              <a:t>Kc</a:t>
            </a:r>
            <a:r>
              <a:rPr lang="en-US" sz="700" dirty="0"/>
              <a:t>=0.707, </a:t>
            </a:r>
            <a:r>
              <a:rPr lang="en-US" sz="700" dirty="0" err="1"/>
              <a:t>taui</a:t>
            </a:r>
            <a:r>
              <a:rPr lang="en-US" sz="700" dirty="0"/>
              <a:t>=3.33</a:t>
            </a:r>
          </a:p>
          <a:p>
            <a:r>
              <a:rPr lang="en-US" sz="700" dirty="0"/>
              <a:t>c = </a:t>
            </a:r>
            <a:r>
              <a:rPr lang="en-US" sz="700" dirty="0" err="1"/>
              <a:t>Kc</a:t>
            </a:r>
            <a:r>
              <a:rPr lang="en-US" sz="700" dirty="0"/>
              <a:t>*(1+1/(</a:t>
            </a:r>
            <a:r>
              <a:rPr lang="en-US" sz="700" dirty="0" err="1"/>
              <a:t>taui</a:t>
            </a:r>
            <a:r>
              <a:rPr lang="en-US" sz="700" dirty="0"/>
              <a:t>*s))</a:t>
            </a:r>
          </a:p>
          <a:p>
            <a:r>
              <a:rPr lang="en-US" sz="700" dirty="0"/>
              <a:t>L1 = g*c</a:t>
            </a:r>
          </a:p>
          <a:p>
            <a:r>
              <a:rPr lang="en-US" sz="700" dirty="0"/>
              <a:t>figure(1), margin(L1) % Bode-plot with margins</a:t>
            </a:r>
          </a:p>
          <a:p>
            <a:r>
              <a:rPr lang="en-US" sz="700" dirty="0"/>
              <a:t>% To change magnitude from dB to abs: Right click + properties + units</a:t>
            </a:r>
          </a:p>
          <a:p>
            <a:r>
              <a:rPr lang="en-US" sz="700" dirty="0" err="1"/>
              <a:t>Kc</a:t>
            </a:r>
            <a:r>
              <a:rPr lang="en-US" sz="700" dirty="0"/>
              <a:t>=0.5, </a:t>
            </a:r>
            <a:r>
              <a:rPr lang="en-US" sz="700" dirty="0" err="1"/>
              <a:t>taui</a:t>
            </a:r>
            <a:r>
              <a:rPr lang="en-US" sz="700" dirty="0"/>
              <a:t>=8</a:t>
            </a:r>
          </a:p>
          <a:p>
            <a:r>
              <a:rPr lang="en-US" sz="700" dirty="0"/>
              <a:t>c = </a:t>
            </a:r>
            <a:r>
              <a:rPr lang="en-US" sz="700" dirty="0" err="1"/>
              <a:t>Kc</a:t>
            </a:r>
            <a:r>
              <a:rPr lang="en-US" sz="700" dirty="0"/>
              <a:t>*(1+1/(</a:t>
            </a:r>
            <a:r>
              <a:rPr lang="en-US" sz="700" dirty="0" err="1"/>
              <a:t>taui</a:t>
            </a:r>
            <a:r>
              <a:rPr lang="en-US" sz="700" dirty="0"/>
              <a:t>*s))</a:t>
            </a:r>
          </a:p>
          <a:p>
            <a:r>
              <a:rPr lang="en-US" sz="700" dirty="0"/>
              <a:t>L2 = g*c</a:t>
            </a:r>
          </a:p>
          <a:p>
            <a:r>
              <a:rPr lang="en-US" sz="700" dirty="0"/>
              <a:t>figure(2), margin(L2)</a:t>
            </a:r>
          </a:p>
          <a:p>
            <a:endParaRPr lang="en-US" dirty="0"/>
          </a:p>
        </p:txBody>
      </p:sp>
      <p:grpSp>
        <p:nvGrpSpPr>
          <p:cNvPr id="22290" name="Group 221"/>
          <p:cNvGrpSpPr>
            <a:grpSpLocks noChangeAspect="1"/>
          </p:cNvGrpSpPr>
          <p:nvPr/>
        </p:nvGrpSpPr>
        <p:grpSpPr bwMode="auto">
          <a:xfrm>
            <a:off x="97567" y="692696"/>
            <a:ext cx="4834473" cy="3625855"/>
            <a:chOff x="1200" y="924"/>
            <a:chExt cx="3360" cy="2520"/>
          </a:xfrm>
        </p:grpSpPr>
        <p:sp>
          <p:nvSpPr>
            <p:cNvPr id="22291" name="AutoShape 220"/>
            <p:cNvSpPr>
              <a:spLocks noChangeAspect="1" noChangeArrowheads="1" noTextEdit="1"/>
            </p:cNvSpPr>
            <p:nvPr/>
          </p:nvSpPr>
          <p:spPr bwMode="auto">
            <a:xfrm>
              <a:off x="1200" y="924"/>
              <a:ext cx="336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2292" name="Group 422"/>
            <p:cNvGrpSpPr>
              <a:grpSpLocks/>
            </p:cNvGrpSpPr>
            <p:nvPr/>
          </p:nvGrpSpPr>
          <p:grpSpPr bwMode="auto">
            <a:xfrm>
              <a:off x="1446" y="1164"/>
              <a:ext cx="2874" cy="2148"/>
              <a:chOff x="1446" y="1164"/>
              <a:chExt cx="2874" cy="2148"/>
            </a:xfrm>
          </p:grpSpPr>
          <p:sp>
            <p:nvSpPr>
              <p:cNvPr id="22299" name="Rectangle 222"/>
              <p:cNvSpPr>
                <a:spLocks noChangeArrowheads="1"/>
              </p:cNvSpPr>
              <p:nvPr/>
            </p:nvSpPr>
            <p:spPr bwMode="auto">
              <a:xfrm>
                <a:off x="1710" y="1236"/>
                <a:ext cx="2532" cy="9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0" name="Rectangle 223"/>
              <p:cNvSpPr>
                <a:spLocks noChangeArrowheads="1"/>
              </p:cNvSpPr>
              <p:nvPr/>
            </p:nvSpPr>
            <p:spPr bwMode="auto">
              <a:xfrm>
                <a:off x="1710" y="1236"/>
                <a:ext cx="2532" cy="984"/>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1" name="Line 224"/>
              <p:cNvSpPr>
                <a:spLocks noChangeShapeType="1"/>
              </p:cNvSpPr>
              <p:nvPr/>
            </p:nvSpPr>
            <p:spPr bwMode="auto">
              <a:xfrm>
                <a:off x="1710" y="1236"/>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2" name="Line 225"/>
              <p:cNvSpPr>
                <a:spLocks noChangeShapeType="1"/>
              </p:cNvSpPr>
              <p:nvPr/>
            </p:nvSpPr>
            <p:spPr bwMode="auto">
              <a:xfrm>
                <a:off x="1710" y="2220"/>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3" name="Line 226"/>
              <p:cNvSpPr>
                <a:spLocks noChangeShapeType="1"/>
              </p:cNvSpPr>
              <p:nvPr/>
            </p:nvSpPr>
            <p:spPr bwMode="auto">
              <a:xfrm flipV="1">
                <a:off x="4242" y="1236"/>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4" name="Line 227"/>
              <p:cNvSpPr>
                <a:spLocks noChangeShapeType="1"/>
              </p:cNvSpPr>
              <p:nvPr/>
            </p:nvSpPr>
            <p:spPr bwMode="auto">
              <a:xfrm flipV="1">
                <a:off x="1710" y="1236"/>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5" name="Line 228"/>
              <p:cNvSpPr>
                <a:spLocks noChangeShapeType="1"/>
              </p:cNvSpPr>
              <p:nvPr/>
            </p:nvSpPr>
            <p:spPr bwMode="auto">
              <a:xfrm>
                <a:off x="1710" y="2220"/>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6" name="Line 229"/>
              <p:cNvSpPr>
                <a:spLocks noChangeShapeType="1"/>
              </p:cNvSpPr>
              <p:nvPr/>
            </p:nvSpPr>
            <p:spPr bwMode="auto">
              <a:xfrm flipV="1">
                <a:off x="1710" y="1236"/>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7" name="Line 230"/>
              <p:cNvSpPr>
                <a:spLocks noChangeShapeType="1"/>
              </p:cNvSpPr>
              <p:nvPr/>
            </p:nvSpPr>
            <p:spPr bwMode="auto">
              <a:xfrm flipV="1">
                <a:off x="1710"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8" name="Line 231"/>
              <p:cNvSpPr>
                <a:spLocks noChangeShapeType="1"/>
              </p:cNvSpPr>
              <p:nvPr/>
            </p:nvSpPr>
            <p:spPr bwMode="auto">
              <a:xfrm>
                <a:off x="1710"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9" name="Line 232"/>
              <p:cNvSpPr>
                <a:spLocks noChangeShapeType="1"/>
              </p:cNvSpPr>
              <p:nvPr/>
            </p:nvSpPr>
            <p:spPr bwMode="auto">
              <a:xfrm flipV="1">
                <a:off x="1710" y="2190"/>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0" name="Line 233"/>
              <p:cNvSpPr>
                <a:spLocks noChangeShapeType="1"/>
              </p:cNvSpPr>
              <p:nvPr/>
            </p:nvSpPr>
            <p:spPr bwMode="auto">
              <a:xfrm>
                <a:off x="1710" y="1236"/>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1" name="Line 234"/>
              <p:cNvSpPr>
                <a:spLocks noChangeShapeType="1"/>
              </p:cNvSpPr>
              <p:nvPr/>
            </p:nvSpPr>
            <p:spPr bwMode="auto">
              <a:xfrm flipV="1">
                <a:off x="1962"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2" name="Line 235"/>
              <p:cNvSpPr>
                <a:spLocks noChangeShapeType="1"/>
              </p:cNvSpPr>
              <p:nvPr/>
            </p:nvSpPr>
            <p:spPr bwMode="auto">
              <a:xfrm>
                <a:off x="1962"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3" name="Line 236"/>
              <p:cNvSpPr>
                <a:spLocks noChangeShapeType="1"/>
              </p:cNvSpPr>
              <p:nvPr/>
            </p:nvSpPr>
            <p:spPr bwMode="auto">
              <a:xfrm flipV="1">
                <a:off x="2112"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4" name="Line 237"/>
              <p:cNvSpPr>
                <a:spLocks noChangeShapeType="1"/>
              </p:cNvSpPr>
              <p:nvPr/>
            </p:nvSpPr>
            <p:spPr bwMode="auto">
              <a:xfrm>
                <a:off x="2112"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5" name="Line 238"/>
              <p:cNvSpPr>
                <a:spLocks noChangeShapeType="1"/>
              </p:cNvSpPr>
              <p:nvPr/>
            </p:nvSpPr>
            <p:spPr bwMode="auto">
              <a:xfrm flipV="1">
                <a:off x="2214"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6" name="Line 239"/>
              <p:cNvSpPr>
                <a:spLocks noChangeShapeType="1"/>
              </p:cNvSpPr>
              <p:nvPr/>
            </p:nvSpPr>
            <p:spPr bwMode="auto">
              <a:xfrm>
                <a:off x="2214"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7" name="Line 240"/>
              <p:cNvSpPr>
                <a:spLocks noChangeShapeType="1"/>
              </p:cNvSpPr>
              <p:nvPr/>
            </p:nvSpPr>
            <p:spPr bwMode="auto">
              <a:xfrm flipV="1">
                <a:off x="2298"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8" name="Line 241"/>
              <p:cNvSpPr>
                <a:spLocks noChangeShapeType="1"/>
              </p:cNvSpPr>
              <p:nvPr/>
            </p:nvSpPr>
            <p:spPr bwMode="auto">
              <a:xfrm>
                <a:off x="2298"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9" name="Line 242"/>
              <p:cNvSpPr>
                <a:spLocks noChangeShapeType="1"/>
              </p:cNvSpPr>
              <p:nvPr/>
            </p:nvSpPr>
            <p:spPr bwMode="auto">
              <a:xfrm flipV="1">
                <a:off x="2364"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0" name="Line 243"/>
              <p:cNvSpPr>
                <a:spLocks noChangeShapeType="1"/>
              </p:cNvSpPr>
              <p:nvPr/>
            </p:nvSpPr>
            <p:spPr bwMode="auto">
              <a:xfrm>
                <a:off x="2364"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1" name="Line 244"/>
              <p:cNvSpPr>
                <a:spLocks noChangeShapeType="1"/>
              </p:cNvSpPr>
              <p:nvPr/>
            </p:nvSpPr>
            <p:spPr bwMode="auto">
              <a:xfrm flipV="1">
                <a:off x="2418"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2" name="Line 245"/>
              <p:cNvSpPr>
                <a:spLocks noChangeShapeType="1"/>
              </p:cNvSpPr>
              <p:nvPr/>
            </p:nvSpPr>
            <p:spPr bwMode="auto">
              <a:xfrm>
                <a:off x="2418"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3" name="Line 246"/>
              <p:cNvSpPr>
                <a:spLocks noChangeShapeType="1"/>
              </p:cNvSpPr>
              <p:nvPr/>
            </p:nvSpPr>
            <p:spPr bwMode="auto">
              <a:xfrm flipV="1">
                <a:off x="2472"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4" name="Line 247"/>
              <p:cNvSpPr>
                <a:spLocks noChangeShapeType="1"/>
              </p:cNvSpPr>
              <p:nvPr/>
            </p:nvSpPr>
            <p:spPr bwMode="auto">
              <a:xfrm>
                <a:off x="2472"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5" name="Line 248"/>
              <p:cNvSpPr>
                <a:spLocks noChangeShapeType="1"/>
              </p:cNvSpPr>
              <p:nvPr/>
            </p:nvSpPr>
            <p:spPr bwMode="auto">
              <a:xfrm flipV="1">
                <a:off x="2514"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6" name="Line 249"/>
              <p:cNvSpPr>
                <a:spLocks noChangeShapeType="1"/>
              </p:cNvSpPr>
              <p:nvPr/>
            </p:nvSpPr>
            <p:spPr bwMode="auto">
              <a:xfrm>
                <a:off x="2514"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7" name="Line 250"/>
              <p:cNvSpPr>
                <a:spLocks noChangeShapeType="1"/>
              </p:cNvSpPr>
              <p:nvPr/>
            </p:nvSpPr>
            <p:spPr bwMode="auto">
              <a:xfrm flipV="1">
                <a:off x="2550"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8" name="Line 251"/>
              <p:cNvSpPr>
                <a:spLocks noChangeShapeType="1"/>
              </p:cNvSpPr>
              <p:nvPr/>
            </p:nvSpPr>
            <p:spPr bwMode="auto">
              <a:xfrm>
                <a:off x="2550"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9" name="Line 252"/>
              <p:cNvSpPr>
                <a:spLocks noChangeShapeType="1"/>
              </p:cNvSpPr>
              <p:nvPr/>
            </p:nvSpPr>
            <p:spPr bwMode="auto">
              <a:xfrm flipV="1">
                <a:off x="2550" y="2190"/>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0" name="Line 253"/>
              <p:cNvSpPr>
                <a:spLocks noChangeShapeType="1"/>
              </p:cNvSpPr>
              <p:nvPr/>
            </p:nvSpPr>
            <p:spPr bwMode="auto">
              <a:xfrm>
                <a:off x="2550" y="1236"/>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1" name="Line 254"/>
              <p:cNvSpPr>
                <a:spLocks noChangeShapeType="1"/>
              </p:cNvSpPr>
              <p:nvPr/>
            </p:nvSpPr>
            <p:spPr bwMode="auto">
              <a:xfrm flipV="1">
                <a:off x="2808"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2" name="Line 255"/>
              <p:cNvSpPr>
                <a:spLocks noChangeShapeType="1"/>
              </p:cNvSpPr>
              <p:nvPr/>
            </p:nvSpPr>
            <p:spPr bwMode="auto">
              <a:xfrm>
                <a:off x="2808"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3" name="Line 256"/>
              <p:cNvSpPr>
                <a:spLocks noChangeShapeType="1"/>
              </p:cNvSpPr>
              <p:nvPr/>
            </p:nvSpPr>
            <p:spPr bwMode="auto">
              <a:xfrm flipV="1">
                <a:off x="2952"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4" name="Line 257"/>
              <p:cNvSpPr>
                <a:spLocks noChangeShapeType="1"/>
              </p:cNvSpPr>
              <p:nvPr/>
            </p:nvSpPr>
            <p:spPr bwMode="auto">
              <a:xfrm>
                <a:off x="2952"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5" name="Line 258"/>
              <p:cNvSpPr>
                <a:spLocks noChangeShapeType="1"/>
              </p:cNvSpPr>
              <p:nvPr/>
            </p:nvSpPr>
            <p:spPr bwMode="auto">
              <a:xfrm flipV="1">
                <a:off x="3060"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6" name="Line 259"/>
              <p:cNvSpPr>
                <a:spLocks noChangeShapeType="1"/>
              </p:cNvSpPr>
              <p:nvPr/>
            </p:nvSpPr>
            <p:spPr bwMode="auto">
              <a:xfrm>
                <a:off x="3060"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7" name="Line 260"/>
              <p:cNvSpPr>
                <a:spLocks noChangeShapeType="1"/>
              </p:cNvSpPr>
              <p:nvPr/>
            </p:nvSpPr>
            <p:spPr bwMode="auto">
              <a:xfrm flipV="1">
                <a:off x="3138"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8" name="Line 261"/>
              <p:cNvSpPr>
                <a:spLocks noChangeShapeType="1"/>
              </p:cNvSpPr>
              <p:nvPr/>
            </p:nvSpPr>
            <p:spPr bwMode="auto">
              <a:xfrm>
                <a:off x="3138"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9" name="Line 262"/>
              <p:cNvSpPr>
                <a:spLocks noChangeShapeType="1"/>
              </p:cNvSpPr>
              <p:nvPr/>
            </p:nvSpPr>
            <p:spPr bwMode="auto">
              <a:xfrm flipV="1">
                <a:off x="3210"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0" name="Line 263"/>
              <p:cNvSpPr>
                <a:spLocks noChangeShapeType="1"/>
              </p:cNvSpPr>
              <p:nvPr/>
            </p:nvSpPr>
            <p:spPr bwMode="auto">
              <a:xfrm>
                <a:off x="3210"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1" name="Line 264"/>
              <p:cNvSpPr>
                <a:spLocks noChangeShapeType="1"/>
              </p:cNvSpPr>
              <p:nvPr/>
            </p:nvSpPr>
            <p:spPr bwMode="auto">
              <a:xfrm flipV="1">
                <a:off x="3264"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2" name="Line 265"/>
              <p:cNvSpPr>
                <a:spLocks noChangeShapeType="1"/>
              </p:cNvSpPr>
              <p:nvPr/>
            </p:nvSpPr>
            <p:spPr bwMode="auto">
              <a:xfrm>
                <a:off x="3264"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3" name="Line 266"/>
              <p:cNvSpPr>
                <a:spLocks noChangeShapeType="1"/>
              </p:cNvSpPr>
              <p:nvPr/>
            </p:nvSpPr>
            <p:spPr bwMode="auto">
              <a:xfrm flipV="1">
                <a:off x="3312"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4" name="Line 267"/>
              <p:cNvSpPr>
                <a:spLocks noChangeShapeType="1"/>
              </p:cNvSpPr>
              <p:nvPr/>
            </p:nvSpPr>
            <p:spPr bwMode="auto">
              <a:xfrm>
                <a:off x="3312"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5" name="Line 268"/>
              <p:cNvSpPr>
                <a:spLocks noChangeShapeType="1"/>
              </p:cNvSpPr>
              <p:nvPr/>
            </p:nvSpPr>
            <p:spPr bwMode="auto">
              <a:xfrm flipV="1">
                <a:off x="3354"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6" name="Line 269"/>
              <p:cNvSpPr>
                <a:spLocks noChangeShapeType="1"/>
              </p:cNvSpPr>
              <p:nvPr/>
            </p:nvSpPr>
            <p:spPr bwMode="auto">
              <a:xfrm>
                <a:off x="3354"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7" name="Line 270"/>
              <p:cNvSpPr>
                <a:spLocks noChangeShapeType="1"/>
              </p:cNvSpPr>
              <p:nvPr/>
            </p:nvSpPr>
            <p:spPr bwMode="auto">
              <a:xfrm flipV="1">
                <a:off x="3396"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8" name="Line 271"/>
              <p:cNvSpPr>
                <a:spLocks noChangeShapeType="1"/>
              </p:cNvSpPr>
              <p:nvPr/>
            </p:nvSpPr>
            <p:spPr bwMode="auto">
              <a:xfrm>
                <a:off x="3396"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9" name="Line 272"/>
              <p:cNvSpPr>
                <a:spLocks noChangeShapeType="1"/>
              </p:cNvSpPr>
              <p:nvPr/>
            </p:nvSpPr>
            <p:spPr bwMode="auto">
              <a:xfrm flipV="1">
                <a:off x="3396" y="2190"/>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0" name="Line 273"/>
              <p:cNvSpPr>
                <a:spLocks noChangeShapeType="1"/>
              </p:cNvSpPr>
              <p:nvPr/>
            </p:nvSpPr>
            <p:spPr bwMode="auto">
              <a:xfrm>
                <a:off x="3396" y="1236"/>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1" name="Line 274"/>
              <p:cNvSpPr>
                <a:spLocks noChangeShapeType="1"/>
              </p:cNvSpPr>
              <p:nvPr/>
            </p:nvSpPr>
            <p:spPr bwMode="auto">
              <a:xfrm flipV="1">
                <a:off x="3648"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2" name="Line 275"/>
              <p:cNvSpPr>
                <a:spLocks noChangeShapeType="1"/>
              </p:cNvSpPr>
              <p:nvPr/>
            </p:nvSpPr>
            <p:spPr bwMode="auto">
              <a:xfrm>
                <a:off x="3648"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3" name="Line 276"/>
              <p:cNvSpPr>
                <a:spLocks noChangeShapeType="1"/>
              </p:cNvSpPr>
              <p:nvPr/>
            </p:nvSpPr>
            <p:spPr bwMode="auto">
              <a:xfrm flipV="1">
                <a:off x="3798"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4" name="Line 277"/>
              <p:cNvSpPr>
                <a:spLocks noChangeShapeType="1"/>
              </p:cNvSpPr>
              <p:nvPr/>
            </p:nvSpPr>
            <p:spPr bwMode="auto">
              <a:xfrm>
                <a:off x="3798"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5" name="Line 278"/>
              <p:cNvSpPr>
                <a:spLocks noChangeShapeType="1"/>
              </p:cNvSpPr>
              <p:nvPr/>
            </p:nvSpPr>
            <p:spPr bwMode="auto">
              <a:xfrm flipV="1">
                <a:off x="3906"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6" name="Line 279"/>
              <p:cNvSpPr>
                <a:spLocks noChangeShapeType="1"/>
              </p:cNvSpPr>
              <p:nvPr/>
            </p:nvSpPr>
            <p:spPr bwMode="auto">
              <a:xfrm>
                <a:off x="3906"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7" name="Line 280"/>
              <p:cNvSpPr>
                <a:spLocks noChangeShapeType="1"/>
              </p:cNvSpPr>
              <p:nvPr/>
            </p:nvSpPr>
            <p:spPr bwMode="auto">
              <a:xfrm flipV="1">
                <a:off x="3984"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8" name="Line 281"/>
              <p:cNvSpPr>
                <a:spLocks noChangeShapeType="1"/>
              </p:cNvSpPr>
              <p:nvPr/>
            </p:nvSpPr>
            <p:spPr bwMode="auto">
              <a:xfrm>
                <a:off x="3984"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9" name="Line 282"/>
              <p:cNvSpPr>
                <a:spLocks noChangeShapeType="1"/>
              </p:cNvSpPr>
              <p:nvPr/>
            </p:nvSpPr>
            <p:spPr bwMode="auto">
              <a:xfrm flipV="1">
                <a:off x="4050"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0" name="Line 283"/>
              <p:cNvSpPr>
                <a:spLocks noChangeShapeType="1"/>
              </p:cNvSpPr>
              <p:nvPr/>
            </p:nvSpPr>
            <p:spPr bwMode="auto">
              <a:xfrm>
                <a:off x="4050"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1" name="Line 284"/>
              <p:cNvSpPr>
                <a:spLocks noChangeShapeType="1"/>
              </p:cNvSpPr>
              <p:nvPr/>
            </p:nvSpPr>
            <p:spPr bwMode="auto">
              <a:xfrm flipV="1">
                <a:off x="4110"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2" name="Line 285"/>
              <p:cNvSpPr>
                <a:spLocks noChangeShapeType="1"/>
              </p:cNvSpPr>
              <p:nvPr/>
            </p:nvSpPr>
            <p:spPr bwMode="auto">
              <a:xfrm>
                <a:off x="4110"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3" name="Line 286"/>
              <p:cNvSpPr>
                <a:spLocks noChangeShapeType="1"/>
              </p:cNvSpPr>
              <p:nvPr/>
            </p:nvSpPr>
            <p:spPr bwMode="auto">
              <a:xfrm flipV="1">
                <a:off x="4158"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4" name="Line 287"/>
              <p:cNvSpPr>
                <a:spLocks noChangeShapeType="1"/>
              </p:cNvSpPr>
              <p:nvPr/>
            </p:nvSpPr>
            <p:spPr bwMode="auto">
              <a:xfrm>
                <a:off x="4158"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5" name="Line 288"/>
              <p:cNvSpPr>
                <a:spLocks noChangeShapeType="1"/>
              </p:cNvSpPr>
              <p:nvPr/>
            </p:nvSpPr>
            <p:spPr bwMode="auto">
              <a:xfrm flipV="1">
                <a:off x="4200"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6" name="Line 289"/>
              <p:cNvSpPr>
                <a:spLocks noChangeShapeType="1"/>
              </p:cNvSpPr>
              <p:nvPr/>
            </p:nvSpPr>
            <p:spPr bwMode="auto">
              <a:xfrm>
                <a:off x="4200"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7" name="Line 290"/>
              <p:cNvSpPr>
                <a:spLocks noChangeShapeType="1"/>
              </p:cNvSpPr>
              <p:nvPr/>
            </p:nvSpPr>
            <p:spPr bwMode="auto">
              <a:xfrm flipV="1">
                <a:off x="4242" y="2202"/>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8" name="Line 291"/>
              <p:cNvSpPr>
                <a:spLocks noChangeShapeType="1"/>
              </p:cNvSpPr>
              <p:nvPr/>
            </p:nvSpPr>
            <p:spPr bwMode="auto">
              <a:xfrm>
                <a:off x="4242" y="1236"/>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9" name="Line 292"/>
              <p:cNvSpPr>
                <a:spLocks noChangeShapeType="1"/>
              </p:cNvSpPr>
              <p:nvPr/>
            </p:nvSpPr>
            <p:spPr bwMode="auto">
              <a:xfrm flipV="1">
                <a:off x="4242" y="2190"/>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70" name="Line 293"/>
              <p:cNvSpPr>
                <a:spLocks noChangeShapeType="1"/>
              </p:cNvSpPr>
              <p:nvPr/>
            </p:nvSpPr>
            <p:spPr bwMode="auto">
              <a:xfrm>
                <a:off x="4242" y="1236"/>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71" name="Line 294"/>
              <p:cNvSpPr>
                <a:spLocks noChangeShapeType="1"/>
              </p:cNvSpPr>
              <p:nvPr/>
            </p:nvSpPr>
            <p:spPr bwMode="auto">
              <a:xfrm>
                <a:off x="1710" y="2220"/>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72" name="Line 295"/>
              <p:cNvSpPr>
                <a:spLocks noChangeShapeType="1"/>
              </p:cNvSpPr>
              <p:nvPr/>
            </p:nvSpPr>
            <p:spPr bwMode="auto">
              <a:xfrm flipH="1">
                <a:off x="4212" y="2220"/>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73" name="Rectangle 296"/>
              <p:cNvSpPr>
                <a:spLocks noChangeArrowheads="1"/>
              </p:cNvSpPr>
              <p:nvPr/>
            </p:nvSpPr>
            <p:spPr bwMode="auto">
              <a:xfrm>
                <a:off x="1572" y="2178"/>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74" name="Rectangle 297"/>
              <p:cNvSpPr>
                <a:spLocks noChangeArrowheads="1"/>
              </p:cNvSpPr>
              <p:nvPr/>
            </p:nvSpPr>
            <p:spPr bwMode="auto">
              <a:xfrm>
                <a:off x="1644" y="2148"/>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75" name="Line 298"/>
              <p:cNvSpPr>
                <a:spLocks noChangeShapeType="1"/>
              </p:cNvSpPr>
              <p:nvPr/>
            </p:nvSpPr>
            <p:spPr bwMode="auto">
              <a:xfrm>
                <a:off x="1710" y="1890"/>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76" name="Line 299"/>
              <p:cNvSpPr>
                <a:spLocks noChangeShapeType="1"/>
              </p:cNvSpPr>
              <p:nvPr/>
            </p:nvSpPr>
            <p:spPr bwMode="auto">
              <a:xfrm flipH="1">
                <a:off x="4212" y="1890"/>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77" name="Rectangle 300"/>
              <p:cNvSpPr>
                <a:spLocks noChangeArrowheads="1"/>
              </p:cNvSpPr>
              <p:nvPr/>
            </p:nvSpPr>
            <p:spPr bwMode="auto">
              <a:xfrm>
                <a:off x="1572" y="1848"/>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78" name="Rectangle 301"/>
              <p:cNvSpPr>
                <a:spLocks noChangeArrowheads="1"/>
              </p:cNvSpPr>
              <p:nvPr/>
            </p:nvSpPr>
            <p:spPr bwMode="auto">
              <a:xfrm>
                <a:off x="1644" y="1818"/>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79" name="Line 302"/>
              <p:cNvSpPr>
                <a:spLocks noChangeShapeType="1"/>
              </p:cNvSpPr>
              <p:nvPr/>
            </p:nvSpPr>
            <p:spPr bwMode="auto">
              <a:xfrm>
                <a:off x="1710" y="1560"/>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80" name="Line 303"/>
              <p:cNvSpPr>
                <a:spLocks noChangeShapeType="1"/>
              </p:cNvSpPr>
              <p:nvPr/>
            </p:nvSpPr>
            <p:spPr bwMode="auto">
              <a:xfrm flipH="1">
                <a:off x="4212" y="1560"/>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81" name="Rectangle 304"/>
              <p:cNvSpPr>
                <a:spLocks noChangeArrowheads="1"/>
              </p:cNvSpPr>
              <p:nvPr/>
            </p:nvSpPr>
            <p:spPr bwMode="auto">
              <a:xfrm>
                <a:off x="1572" y="1518"/>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82" name="Rectangle 305"/>
              <p:cNvSpPr>
                <a:spLocks noChangeArrowheads="1"/>
              </p:cNvSpPr>
              <p:nvPr/>
            </p:nvSpPr>
            <p:spPr bwMode="auto">
              <a:xfrm>
                <a:off x="1644" y="1488"/>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83" name="Line 306"/>
              <p:cNvSpPr>
                <a:spLocks noChangeShapeType="1"/>
              </p:cNvSpPr>
              <p:nvPr/>
            </p:nvSpPr>
            <p:spPr bwMode="auto">
              <a:xfrm>
                <a:off x="1710" y="1236"/>
                <a:ext cx="24"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84" name="Line 307"/>
              <p:cNvSpPr>
                <a:spLocks noChangeShapeType="1"/>
              </p:cNvSpPr>
              <p:nvPr/>
            </p:nvSpPr>
            <p:spPr bwMode="auto">
              <a:xfrm flipH="1">
                <a:off x="4212" y="1236"/>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85" name="Rectangle 308"/>
              <p:cNvSpPr>
                <a:spLocks noChangeArrowheads="1"/>
              </p:cNvSpPr>
              <p:nvPr/>
            </p:nvSpPr>
            <p:spPr bwMode="auto">
              <a:xfrm>
                <a:off x="1572" y="1194"/>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86" name="Rectangle 309"/>
              <p:cNvSpPr>
                <a:spLocks noChangeArrowheads="1"/>
              </p:cNvSpPr>
              <p:nvPr/>
            </p:nvSpPr>
            <p:spPr bwMode="auto">
              <a:xfrm>
                <a:off x="1644" y="1164"/>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87" name="Line 310"/>
              <p:cNvSpPr>
                <a:spLocks noChangeShapeType="1"/>
              </p:cNvSpPr>
              <p:nvPr/>
            </p:nvSpPr>
            <p:spPr bwMode="auto">
              <a:xfrm>
                <a:off x="1710" y="1236"/>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88" name="Line 311"/>
              <p:cNvSpPr>
                <a:spLocks noChangeShapeType="1"/>
              </p:cNvSpPr>
              <p:nvPr/>
            </p:nvSpPr>
            <p:spPr bwMode="auto">
              <a:xfrm>
                <a:off x="1710" y="2220"/>
                <a:ext cx="2532"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89" name="Line 312"/>
              <p:cNvSpPr>
                <a:spLocks noChangeShapeType="1"/>
              </p:cNvSpPr>
              <p:nvPr/>
            </p:nvSpPr>
            <p:spPr bwMode="auto">
              <a:xfrm flipV="1">
                <a:off x="4242" y="1236"/>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90" name="Line 313"/>
              <p:cNvSpPr>
                <a:spLocks noChangeShapeType="1"/>
              </p:cNvSpPr>
              <p:nvPr/>
            </p:nvSpPr>
            <p:spPr bwMode="auto">
              <a:xfrm flipV="1">
                <a:off x="1710" y="1236"/>
                <a:ext cx="0" cy="98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91" name="Freeform 314"/>
              <p:cNvSpPr>
                <a:spLocks/>
              </p:cNvSpPr>
              <p:nvPr/>
            </p:nvSpPr>
            <p:spPr bwMode="auto">
              <a:xfrm>
                <a:off x="1710" y="1344"/>
                <a:ext cx="2538" cy="732"/>
              </a:xfrm>
              <a:custGeom>
                <a:avLst/>
                <a:gdLst>
                  <a:gd name="T0" fmla="*/ 0 w 2538"/>
                  <a:gd name="T1" fmla="*/ 0 h 732"/>
                  <a:gd name="T2" fmla="*/ 24 w 2538"/>
                  <a:gd name="T3" fmla="*/ 12 h 732"/>
                  <a:gd name="T4" fmla="*/ 96 w 2538"/>
                  <a:gd name="T5" fmla="*/ 36 h 732"/>
                  <a:gd name="T6" fmla="*/ 168 w 2538"/>
                  <a:gd name="T7" fmla="*/ 66 h 732"/>
                  <a:gd name="T8" fmla="*/ 240 w 2538"/>
                  <a:gd name="T9" fmla="*/ 96 h 732"/>
                  <a:gd name="T10" fmla="*/ 312 w 2538"/>
                  <a:gd name="T11" fmla="*/ 120 h 732"/>
                  <a:gd name="T12" fmla="*/ 384 w 2538"/>
                  <a:gd name="T13" fmla="*/ 150 h 732"/>
                  <a:gd name="T14" fmla="*/ 456 w 2538"/>
                  <a:gd name="T15" fmla="*/ 180 h 732"/>
                  <a:gd name="T16" fmla="*/ 528 w 2538"/>
                  <a:gd name="T17" fmla="*/ 204 h 732"/>
                  <a:gd name="T18" fmla="*/ 600 w 2538"/>
                  <a:gd name="T19" fmla="*/ 234 h 732"/>
                  <a:gd name="T20" fmla="*/ 672 w 2538"/>
                  <a:gd name="T21" fmla="*/ 258 h 732"/>
                  <a:gd name="T22" fmla="*/ 744 w 2538"/>
                  <a:gd name="T23" fmla="*/ 288 h 732"/>
                  <a:gd name="T24" fmla="*/ 816 w 2538"/>
                  <a:gd name="T25" fmla="*/ 312 h 732"/>
                  <a:gd name="T26" fmla="*/ 888 w 2538"/>
                  <a:gd name="T27" fmla="*/ 342 h 732"/>
                  <a:gd name="T28" fmla="*/ 960 w 2538"/>
                  <a:gd name="T29" fmla="*/ 366 h 732"/>
                  <a:gd name="T30" fmla="*/ 1026 w 2538"/>
                  <a:gd name="T31" fmla="*/ 390 h 732"/>
                  <a:gd name="T32" fmla="*/ 1098 w 2538"/>
                  <a:gd name="T33" fmla="*/ 414 h 732"/>
                  <a:gd name="T34" fmla="*/ 1170 w 2538"/>
                  <a:gd name="T35" fmla="*/ 438 h 732"/>
                  <a:gd name="T36" fmla="*/ 1242 w 2538"/>
                  <a:gd name="T37" fmla="*/ 462 h 732"/>
                  <a:gd name="T38" fmla="*/ 1314 w 2538"/>
                  <a:gd name="T39" fmla="*/ 480 h 732"/>
                  <a:gd name="T40" fmla="*/ 1344 w 2538"/>
                  <a:gd name="T41" fmla="*/ 486 h 732"/>
                  <a:gd name="T42" fmla="*/ 1386 w 2538"/>
                  <a:gd name="T43" fmla="*/ 498 h 732"/>
                  <a:gd name="T44" fmla="*/ 1398 w 2538"/>
                  <a:gd name="T45" fmla="*/ 498 h 732"/>
                  <a:gd name="T46" fmla="*/ 1452 w 2538"/>
                  <a:gd name="T47" fmla="*/ 516 h 732"/>
                  <a:gd name="T48" fmla="*/ 1458 w 2538"/>
                  <a:gd name="T49" fmla="*/ 516 h 732"/>
                  <a:gd name="T50" fmla="*/ 1506 w 2538"/>
                  <a:gd name="T51" fmla="*/ 528 h 732"/>
                  <a:gd name="T52" fmla="*/ 1530 w 2538"/>
                  <a:gd name="T53" fmla="*/ 534 h 732"/>
                  <a:gd name="T54" fmla="*/ 1566 w 2538"/>
                  <a:gd name="T55" fmla="*/ 540 h 732"/>
                  <a:gd name="T56" fmla="*/ 1602 w 2538"/>
                  <a:gd name="T57" fmla="*/ 546 h 732"/>
                  <a:gd name="T58" fmla="*/ 1620 w 2538"/>
                  <a:gd name="T59" fmla="*/ 552 h 732"/>
                  <a:gd name="T60" fmla="*/ 1674 w 2538"/>
                  <a:gd name="T61" fmla="*/ 564 h 732"/>
                  <a:gd name="T62" fmla="*/ 1728 w 2538"/>
                  <a:gd name="T63" fmla="*/ 576 h 732"/>
                  <a:gd name="T64" fmla="*/ 1746 w 2538"/>
                  <a:gd name="T65" fmla="*/ 582 h 732"/>
                  <a:gd name="T66" fmla="*/ 1782 w 2538"/>
                  <a:gd name="T67" fmla="*/ 588 h 732"/>
                  <a:gd name="T68" fmla="*/ 1818 w 2538"/>
                  <a:gd name="T69" fmla="*/ 594 h 732"/>
                  <a:gd name="T70" fmla="*/ 1842 w 2538"/>
                  <a:gd name="T71" fmla="*/ 600 h 732"/>
                  <a:gd name="T72" fmla="*/ 1890 w 2538"/>
                  <a:gd name="T73" fmla="*/ 606 h 732"/>
                  <a:gd name="T74" fmla="*/ 1896 w 2538"/>
                  <a:gd name="T75" fmla="*/ 612 h 732"/>
                  <a:gd name="T76" fmla="*/ 1950 w 2538"/>
                  <a:gd name="T77" fmla="*/ 618 h 732"/>
                  <a:gd name="T78" fmla="*/ 1962 w 2538"/>
                  <a:gd name="T79" fmla="*/ 624 h 732"/>
                  <a:gd name="T80" fmla="*/ 2004 w 2538"/>
                  <a:gd name="T81" fmla="*/ 630 h 732"/>
                  <a:gd name="T82" fmla="*/ 2034 w 2538"/>
                  <a:gd name="T83" fmla="*/ 636 h 732"/>
                  <a:gd name="T84" fmla="*/ 2058 w 2538"/>
                  <a:gd name="T85" fmla="*/ 642 h 732"/>
                  <a:gd name="T86" fmla="*/ 2106 w 2538"/>
                  <a:gd name="T87" fmla="*/ 648 h 732"/>
                  <a:gd name="T88" fmla="*/ 2118 w 2538"/>
                  <a:gd name="T89" fmla="*/ 654 h 732"/>
                  <a:gd name="T90" fmla="*/ 2172 w 2538"/>
                  <a:gd name="T91" fmla="*/ 666 h 732"/>
                  <a:gd name="T92" fmla="*/ 2178 w 2538"/>
                  <a:gd name="T93" fmla="*/ 666 h 732"/>
                  <a:gd name="T94" fmla="*/ 2226 w 2538"/>
                  <a:gd name="T95" fmla="*/ 672 h 732"/>
                  <a:gd name="T96" fmla="*/ 2250 w 2538"/>
                  <a:gd name="T97" fmla="*/ 678 h 732"/>
                  <a:gd name="T98" fmla="*/ 2280 w 2538"/>
                  <a:gd name="T99" fmla="*/ 684 h 732"/>
                  <a:gd name="T100" fmla="*/ 2322 w 2538"/>
                  <a:gd name="T101" fmla="*/ 690 h 732"/>
                  <a:gd name="T102" fmla="*/ 2334 w 2538"/>
                  <a:gd name="T103" fmla="*/ 696 h 732"/>
                  <a:gd name="T104" fmla="*/ 2388 w 2538"/>
                  <a:gd name="T105" fmla="*/ 708 h 732"/>
                  <a:gd name="T106" fmla="*/ 2394 w 2538"/>
                  <a:gd name="T107" fmla="*/ 708 h 732"/>
                  <a:gd name="T108" fmla="*/ 2448 w 2538"/>
                  <a:gd name="T109" fmla="*/ 720 h 732"/>
                  <a:gd name="T110" fmla="*/ 2460 w 2538"/>
                  <a:gd name="T111" fmla="*/ 720 h 732"/>
                  <a:gd name="T112" fmla="*/ 2502 w 2538"/>
                  <a:gd name="T113" fmla="*/ 726 h 732"/>
                  <a:gd name="T114" fmla="*/ 2532 w 2538"/>
                  <a:gd name="T115" fmla="*/ 732 h 732"/>
                  <a:gd name="T116" fmla="*/ 2538 w 2538"/>
                  <a:gd name="T117" fmla="*/ 732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8" h="732">
                    <a:moveTo>
                      <a:pt x="0" y="0"/>
                    </a:moveTo>
                    <a:lnTo>
                      <a:pt x="24" y="12"/>
                    </a:lnTo>
                    <a:lnTo>
                      <a:pt x="96" y="36"/>
                    </a:lnTo>
                    <a:lnTo>
                      <a:pt x="168" y="66"/>
                    </a:lnTo>
                    <a:lnTo>
                      <a:pt x="240" y="96"/>
                    </a:lnTo>
                    <a:lnTo>
                      <a:pt x="312" y="120"/>
                    </a:lnTo>
                    <a:lnTo>
                      <a:pt x="384" y="150"/>
                    </a:lnTo>
                    <a:lnTo>
                      <a:pt x="456" y="180"/>
                    </a:lnTo>
                    <a:lnTo>
                      <a:pt x="528" y="204"/>
                    </a:lnTo>
                    <a:lnTo>
                      <a:pt x="600" y="234"/>
                    </a:lnTo>
                    <a:lnTo>
                      <a:pt x="672" y="258"/>
                    </a:lnTo>
                    <a:lnTo>
                      <a:pt x="744" y="288"/>
                    </a:lnTo>
                    <a:lnTo>
                      <a:pt x="816" y="312"/>
                    </a:lnTo>
                    <a:lnTo>
                      <a:pt x="888" y="342"/>
                    </a:lnTo>
                    <a:lnTo>
                      <a:pt x="960" y="366"/>
                    </a:lnTo>
                    <a:lnTo>
                      <a:pt x="1026" y="390"/>
                    </a:lnTo>
                    <a:lnTo>
                      <a:pt x="1098" y="414"/>
                    </a:lnTo>
                    <a:lnTo>
                      <a:pt x="1170" y="438"/>
                    </a:lnTo>
                    <a:lnTo>
                      <a:pt x="1242" y="462"/>
                    </a:lnTo>
                    <a:lnTo>
                      <a:pt x="1314" y="480"/>
                    </a:lnTo>
                    <a:lnTo>
                      <a:pt x="1344" y="486"/>
                    </a:lnTo>
                    <a:lnTo>
                      <a:pt x="1386" y="498"/>
                    </a:lnTo>
                    <a:lnTo>
                      <a:pt x="1398" y="498"/>
                    </a:lnTo>
                    <a:lnTo>
                      <a:pt x="1452" y="516"/>
                    </a:lnTo>
                    <a:lnTo>
                      <a:pt x="1458" y="516"/>
                    </a:lnTo>
                    <a:lnTo>
                      <a:pt x="1506" y="528"/>
                    </a:lnTo>
                    <a:lnTo>
                      <a:pt x="1530" y="534"/>
                    </a:lnTo>
                    <a:lnTo>
                      <a:pt x="1566" y="540"/>
                    </a:lnTo>
                    <a:lnTo>
                      <a:pt x="1602" y="546"/>
                    </a:lnTo>
                    <a:lnTo>
                      <a:pt x="1620" y="552"/>
                    </a:lnTo>
                    <a:lnTo>
                      <a:pt x="1674" y="564"/>
                    </a:lnTo>
                    <a:lnTo>
                      <a:pt x="1728" y="576"/>
                    </a:lnTo>
                    <a:lnTo>
                      <a:pt x="1746" y="582"/>
                    </a:lnTo>
                    <a:lnTo>
                      <a:pt x="1782" y="588"/>
                    </a:lnTo>
                    <a:lnTo>
                      <a:pt x="1818" y="594"/>
                    </a:lnTo>
                    <a:lnTo>
                      <a:pt x="1842" y="600"/>
                    </a:lnTo>
                    <a:lnTo>
                      <a:pt x="1890" y="606"/>
                    </a:lnTo>
                    <a:lnTo>
                      <a:pt x="1896" y="612"/>
                    </a:lnTo>
                    <a:lnTo>
                      <a:pt x="1950" y="618"/>
                    </a:lnTo>
                    <a:lnTo>
                      <a:pt x="1962" y="624"/>
                    </a:lnTo>
                    <a:lnTo>
                      <a:pt x="2004" y="630"/>
                    </a:lnTo>
                    <a:lnTo>
                      <a:pt x="2034" y="636"/>
                    </a:lnTo>
                    <a:lnTo>
                      <a:pt x="2058" y="642"/>
                    </a:lnTo>
                    <a:lnTo>
                      <a:pt x="2106" y="648"/>
                    </a:lnTo>
                    <a:lnTo>
                      <a:pt x="2118" y="654"/>
                    </a:lnTo>
                    <a:lnTo>
                      <a:pt x="2172" y="666"/>
                    </a:lnTo>
                    <a:lnTo>
                      <a:pt x="2178" y="666"/>
                    </a:lnTo>
                    <a:lnTo>
                      <a:pt x="2226" y="672"/>
                    </a:lnTo>
                    <a:lnTo>
                      <a:pt x="2250" y="678"/>
                    </a:lnTo>
                    <a:lnTo>
                      <a:pt x="2280" y="684"/>
                    </a:lnTo>
                    <a:lnTo>
                      <a:pt x="2322" y="690"/>
                    </a:lnTo>
                    <a:lnTo>
                      <a:pt x="2334" y="696"/>
                    </a:lnTo>
                    <a:lnTo>
                      <a:pt x="2388" y="708"/>
                    </a:lnTo>
                    <a:lnTo>
                      <a:pt x="2394" y="708"/>
                    </a:lnTo>
                    <a:lnTo>
                      <a:pt x="2448" y="720"/>
                    </a:lnTo>
                    <a:lnTo>
                      <a:pt x="2460" y="720"/>
                    </a:lnTo>
                    <a:lnTo>
                      <a:pt x="2502" y="726"/>
                    </a:lnTo>
                    <a:lnTo>
                      <a:pt x="2532" y="732"/>
                    </a:lnTo>
                    <a:lnTo>
                      <a:pt x="2538" y="732"/>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92" name="Line 315"/>
              <p:cNvSpPr>
                <a:spLocks noChangeShapeType="1"/>
              </p:cNvSpPr>
              <p:nvPr/>
            </p:nvSpPr>
            <p:spPr bwMode="auto">
              <a:xfrm>
                <a:off x="3504" y="1890"/>
                <a:ext cx="0" cy="4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93" name="Line 316"/>
              <p:cNvSpPr>
                <a:spLocks noChangeShapeType="1"/>
              </p:cNvSpPr>
              <p:nvPr/>
            </p:nvSpPr>
            <p:spPr bwMode="auto">
              <a:xfrm flipV="1">
                <a:off x="3504" y="1890"/>
                <a:ext cx="0" cy="324"/>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94" name="Line 317"/>
              <p:cNvSpPr>
                <a:spLocks noChangeShapeType="1"/>
              </p:cNvSpPr>
              <p:nvPr/>
            </p:nvSpPr>
            <p:spPr bwMode="auto">
              <a:xfrm flipV="1">
                <a:off x="3294" y="1890"/>
                <a:ext cx="0" cy="324"/>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95" name="Line 318"/>
              <p:cNvSpPr>
                <a:spLocks noChangeShapeType="1"/>
              </p:cNvSpPr>
              <p:nvPr/>
            </p:nvSpPr>
            <p:spPr bwMode="auto">
              <a:xfrm>
                <a:off x="1710" y="1890"/>
                <a:ext cx="2532" cy="0"/>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96" name="Rectangle 319"/>
              <p:cNvSpPr>
                <a:spLocks noChangeArrowheads="1"/>
              </p:cNvSpPr>
              <p:nvPr/>
            </p:nvSpPr>
            <p:spPr bwMode="auto">
              <a:xfrm rot="16200000">
                <a:off x="1218" y="1644"/>
                <a:ext cx="55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Magnitude (abs)</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97" name="Rectangle 320"/>
              <p:cNvSpPr>
                <a:spLocks noChangeArrowheads="1"/>
              </p:cNvSpPr>
              <p:nvPr/>
            </p:nvSpPr>
            <p:spPr bwMode="auto">
              <a:xfrm>
                <a:off x="1704" y="2292"/>
                <a:ext cx="2538" cy="8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398" name="Rectangle 321"/>
              <p:cNvSpPr>
                <a:spLocks noChangeArrowheads="1"/>
              </p:cNvSpPr>
              <p:nvPr/>
            </p:nvSpPr>
            <p:spPr bwMode="auto">
              <a:xfrm>
                <a:off x="1704" y="2292"/>
                <a:ext cx="2538" cy="876"/>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99" name="Line 322"/>
              <p:cNvSpPr>
                <a:spLocks noChangeShapeType="1"/>
              </p:cNvSpPr>
              <p:nvPr/>
            </p:nvSpPr>
            <p:spPr bwMode="auto">
              <a:xfrm>
                <a:off x="1704" y="2292"/>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0" name="Line 323"/>
              <p:cNvSpPr>
                <a:spLocks noChangeShapeType="1"/>
              </p:cNvSpPr>
              <p:nvPr/>
            </p:nvSpPr>
            <p:spPr bwMode="auto">
              <a:xfrm>
                <a:off x="1704" y="3168"/>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1" name="Line 324"/>
              <p:cNvSpPr>
                <a:spLocks noChangeShapeType="1"/>
              </p:cNvSpPr>
              <p:nvPr/>
            </p:nvSpPr>
            <p:spPr bwMode="auto">
              <a:xfrm flipV="1">
                <a:off x="4242" y="2292"/>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2" name="Line 325"/>
              <p:cNvSpPr>
                <a:spLocks noChangeShapeType="1"/>
              </p:cNvSpPr>
              <p:nvPr/>
            </p:nvSpPr>
            <p:spPr bwMode="auto">
              <a:xfrm flipV="1">
                <a:off x="1704" y="2292"/>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3" name="Line 326"/>
              <p:cNvSpPr>
                <a:spLocks noChangeShapeType="1"/>
              </p:cNvSpPr>
              <p:nvPr/>
            </p:nvSpPr>
            <p:spPr bwMode="auto">
              <a:xfrm>
                <a:off x="1704" y="3168"/>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4" name="Line 327"/>
              <p:cNvSpPr>
                <a:spLocks noChangeShapeType="1"/>
              </p:cNvSpPr>
              <p:nvPr/>
            </p:nvSpPr>
            <p:spPr bwMode="auto">
              <a:xfrm flipV="1">
                <a:off x="1704" y="2292"/>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5" name="Line 328"/>
              <p:cNvSpPr>
                <a:spLocks noChangeShapeType="1"/>
              </p:cNvSpPr>
              <p:nvPr/>
            </p:nvSpPr>
            <p:spPr bwMode="auto">
              <a:xfrm flipV="1">
                <a:off x="1704"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6" name="Line 329"/>
              <p:cNvSpPr>
                <a:spLocks noChangeShapeType="1"/>
              </p:cNvSpPr>
              <p:nvPr/>
            </p:nvSpPr>
            <p:spPr bwMode="auto">
              <a:xfrm>
                <a:off x="1704"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7" name="Line 330"/>
              <p:cNvSpPr>
                <a:spLocks noChangeShapeType="1"/>
              </p:cNvSpPr>
              <p:nvPr/>
            </p:nvSpPr>
            <p:spPr bwMode="auto">
              <a:xfrm flipV="1">
                <a:off x="1704" y="3138"/>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8" name="Line 331"/>
              <p:cNvSpPr>
                <a:spLocks noChangeShapeType="1"/>
              </p:cNvSpPr>
              <p:nvPr/>
            </p:nvSpPr>
            <p:spPr bwMode="auto">
              <a:xfrm>
                <a:off x="1704" y="2292"/>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09" name="Rectangle 332"/>
              <p:cNvSpPr>
                <a:spLocks noChangeArrowheads="1"/>
              </p:cNvSpPr>
              <p:nvPr/>
            </p:nvSpPr>
            <p:spPr bwMode="auto">
              <a:xfrm>
                <a:off x="1650" y="3216"/>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10" name="Rectangle 333"/>
              <p:cNvSpPr>
                <a:spLocks noChangeArrowheads="1"/>
              </p:cNvSpPr>
              <p:nvPr/>
            </p:nvSpPr>
            <p:spPr bwMode="auto">
              <a:xfrm>
                <a:off x="1722" y="3186"/>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11" name="Line 334"/>
              <p:cNvSpPr>
                <a:spLocks noChangeShapeType="1"/>
              </p:cNvSpPr>
              <p:nvPr/>
            </p:nvSpPr>
            <p:spPr bwMode="auto">
              <a:xfrm flipV="1">
                <a:off x="1962"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2" name="Line 335"/>
              <p:cNvSpPr>
                <a:spLocks noChangeShapeType="1"/>
              </p:cNvSpPr>
              <p:nvPr/>
            </p:nvSpPr>
            <p:spPr bwMode="auto">
              <a:xfrm>
                <a:off x="1962"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3" name="Line 336"/>
              <p:cNvSpPr>
                <a:spLocks noChangeShapeType="1"/>
              </p:cNvSpPr>
              <p:nvPr/>
            </p:nvSpPr>
            <p:spPr bwMode="auto">
              <a:xfrm flipV="1">
                <a:off x="2112"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4" name="Line 337"/>
              <p:cNvSpPr>
                <a:spLocks noChangeShapeType="1"/>
              </p:cNvSpPr>
              <p:nvPr/>
            </p:nvSpPr>
            <p:spPr bwMode="auto">
              <a:xfrm>
                <a:off x="2112"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5" name="Line 338"/>
              <p:cNvSpPr>
                <a:spLocks noChangeShapeType="1"/>
              </p:cNvSpPr>
              <p:nvPr/>
            </p:nvSpPr>
            <p:spPr bwMode="auto">
              <a:xfrm flipV="1">
                <a:off x="2214"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6" name="Line 339"/>
              <p:cNvSpPr>
                <a:spLocks noChangeShapeType="1"/>
              </p:cNvSpPr>
              <p:nvPr/>
            </p:nvSpPr>
            <p:spPr bwMode="auto">
              <a:xfrm>
                <a:off x="2214"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7" name="Line 340"/>
              <p:cNvSpPr>
                <a:spLocks noChangeShapeType="1"/>
              </p:cNvSpPr>
              <p:nvPr/>
            </p:nvSpPr>
            <p:spPr bwMode="auto">
              <a:xfrm flipV="1">
                <a:off x="2298"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8" name="Line 341"/>
              <p:cNvSpPr>
                <a:spLocks noChangeShapeType="1"/>
              </p:cNvSpPr>
              <p:nvPr/>
            </p:nvSpPr>
            <p:spPr bwMode="auto">
              <a:xfrm>
                <a:off x="2298"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9" name="Line 342"/>
              <p:cNvSpPr>
                <a:spLocks noChangeShapeType="1"/>
              </p:cNvSpPr>
              <p:nvPr/>
            </p:nvSpPr>
            <p:spPr bwMode="auto">
              <a:xfrm flipV="1">
                <a:off x="2364"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0" name="Line 343"/>
              <p:cNvSpPr>
                <a:spLocks noChangeShapeType="1"/>
              </p:cNvSpPr>
              <p:nvPr/>
            </p:nvSpPr>
            <p:spPr bwMode="auto">
              <a:xfrm>
                <a:off x="2364"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1" name="Line 344"/>
              <p:cNvSpPr>
                <a:spLocks noChangeShapeType="1"/>
              </p:cNvSpPr>
              <p:nvPr/>
            </p:nvSpPr>
            <p:spPr bwMode="auto">
              <a:xfrm flipV="1">
                <a:off x="2418"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2" name="Line 345"/>
              <p:cNvSpPr>
                <a:spLocks noChangeShapeType="1"/>
              </p:cNvSpPr>
              <p:nvPr/>
            </p:nvSpPr>
            <p:spPr bwMode="auto">
              <a:xfrm>
                <a:off x="2418"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3" name="Line 346"/>
              <p:cNvSpPr>
                <a:spLocks noChangeShapeType="1"/>
              </p:cNvSpPr>
              <p:nvPr/>
            </p:nvSpPr>
            <p:spPr bwMode="auto">
              <a:xfrm flipV="1">
                <a:off x="2472"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4" name="Line 347"/>
              <p:cNvSpPr>
                <a:spLocks noChangeShapeType="1"/>
              </p:cNvSpPr>
              <p:nvPr/>
            </p:nvSpPr>
            <p:spPr bwMode="auto">
              <a:xfrm>
                <a:off x="2472"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5" name="Line 348"/>
              <p:cNvSpPr>
                <a:spLocks noChangeShapeType="1"/>
              </p:cNvSpPr>
              <p:nvPr/>
            </p:nvSpPr>
            <p:spPr bwMode="auto">
              <a:xfrm flipV="1">
                <a:off x="2514"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6" name="Line 349"/>
              <p:cNvSpPr>
                <a:spLocks noChangeShapeType="1"/>
              </p:cNvSpPr>
              <p:nvPr/>
            </p:nvSpPr>
            <p:spPr bwMode="auto">
              <a:xfrm>
                <a:off x="2514"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7" name="Line 350"/>
              <p:cNvSpPr>
                <a:spLocks noChangeShapeType="1"/>
              </p:cNvSpPr>
              <p:nvPr/>
            </p:nvSpPr>
            <p:spPr bwMode="auto">
              <a:xfrm flipV="1">
                <a:off x="2550"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8" name="Line 351"/>
              <p:cNvSpPr>
                <a:spLocks noChangeShapeType="1"/>
              </p:cNvSpPr>
              <p:nvPr/>
            </p:nvSpPr>
            <p:spPr bwMode="auto">
              <a:xfrm>
                <a:off x="2550"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9" name="Line 352"/>
              <p:cNvSpPr>
                <a:spLocks noChangeShapeType="1"/>
              </p:cNvSpPr>
              <p:nvPr/>
            </p:nvSpPr>
            <p:spPr bwMode="auto">
              <a:xfrm flipV="1">
                <a:off x="2550" y="3138"/>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30" name="Line 353"/>
              <p:cNvSpPr>
                <a:spLocks noChangeShapeType="1"/>
              </p:cNvSpPr>
              <p:nvPr/>
            </p:nvSpPr>
            <p:spPr bwMode="auto">
              <a:xfrm>
                <a:off x="2550" y="2292"/>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31" name="Rectangle 354"/>
              <p:cNvSpPr>
                <a:spLocks noChangeArrowheads="1"/>
              </p:cNvSpPr>
              <p:nvPr/>
            </p:nvSpPr>
            <p:spPr bwMode="auto">
              <a:xfrm>
                <a:off x="2496" y="3216"/>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32" name="Rectangle 355"/>
              <p:cNvSpPr>
                <a:spLocks noChangeArrowheads="1"/>
              </p:cNvSpPr>
              <p:nvPr/>
            </p:nvSpPr>
            <p:spPr bwMode="auto">
              <a:xfrm>
                <a:off x="2568" y="3186"/>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33" name="Line 356"/>
              <p:cNvSpPr>
                <a:spLocks noChangeShapeType="1"/>
              </p:cNvSpPr>
              <p:nvPr/>
            </p:nvSpPr>
            <p:spPr bwMode="auto">
              <a:xfrm flipV="1">
                <a:off x="2808"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34" name="Line 357"/>
              <p:cNvSpPr>
                <a:spLocks noChangeShapeType="1"/>
              </p:cNvSpPr>
              <p:nvPr/>
            </p:nvSpPr>
            <p:spPr bwMode="auto">
              <a:xfrm>
                <a:off x="2808"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35" name="Line 358"/>
              <p:cNvSpPr>
                <a:spLocks noChangeShapeType="1"/>
              </p:cNvSpPr>
              <p:nvPr/>
            </p:nvSpPr>
            <p:spPr bwMode="auto">
              <a:xfrm flipV="1">
                <a:off x="2952"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36" name="Line 359"/>
              <p:cNvSpPr>
                <a:spLocks noChangeShapeType="1"/>
              </p:cNvSpPr>
              <p:nvPr/>
            </p:nvSpPr>
            <p:spPr bwMode="auto">
              <a:xfrm>
                <a:off x="2952"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37" name="Line 360"/>
              <p:cNvSpPr>
                <a:spLocks noChangeShapeType="1"/>
              </p:cNvSpPr>
              <p:nvPr/>
            </p:nvSpPr>
            <p:spPr bwMode="auto">
              <a:xfrm flipV="1">
                <a:off x="3060"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38" name="Line 361"/>
              <p:cNvSpPr>
                <a:spLocks noChangeShapeType="1"/>
              </p:cNvSpPr>
              <p:nvPr/>
            </p:nvSpPr>
            <p:spPr bwMode="auto">
              <a:xfrm>
                <a:off x="3060"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39" name="Line 362"/>
              <p:cNvSpPr>
                <a:spLocks noChangeShapeType="1"/>
              </p:cNvSpPr>
              <p:nvPr/>
            </p:nvSpPr>
            <p:spPr bwMode="auto">
              <a:xfrm flipV="1">
                <a:off x="3138"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0" name="Line 363"/>
              <p:cNvSpPr>
                <a:spLocks noChangeShapeType="1"/>
              </p:cNvSpPr>
              <p:nvPr/>
            </p:nvSpPr>
            <p:spPr bwMode="auto">
              <a:xfrm>
                <a:off x="3138"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1" name="Line 364"/>
              <p:cNvSpPr>
                <a:spLocks noChangeShapeType="1"/>
              </p:cNvSpPr>
              <p:nvPr/>
            </p:nvSpPr>
            <p:spPr bwMode="auto">
              <a:xfrm flipV="1">
                <a:off x="3210"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2" name="Line 365"/>
              <p:cNvSpPr>
                <a:spLocks noChangeShapeType="1"/>
              </p:cNvSpPr>
              <p:nvPr/>
            </p:nvSpPr>
            <p:spPr bwMode="auto">
              <a:xfrm>
                <a:off x="3210"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3" name="Line 366"/>
              <p:cNvSpPr>
                <a:spLocks noChangeShapeType="1"/>
              </p:cNvSpPr>
              <p:nvPr/>
            </p:nvSpPr>
            <p:spPr bwMode="auto">
              <a:xfrm flipV="1">
                <a:off x="3264"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4" name="Line 367"/>
              <p:cNvSpPr>
                <a:spLocks noChangeShapeType="1"/>
              </p:cNvSpPr>
              <p:nvPr/>
            </p:nvSpPr>
            <p:spPr bwMode="auto">
              <a:xfrm>
                <a:off x="3264"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5" name="Line 368"/>
              <p:cNvSpPr>
                <a:spLocks noChangeShapeType="1"/>
              </p:cNvSpPr>
              <p:nvPr/>
            </p:nvSpPr>
            <p:spPr bwMode="auto">
              <a:xfrm flipV="1">
                <a:off x="3312"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6" name="Line 369"/>
              <p:cNvSpPr>
                <a:spLocks noChangeShapeType="1"/>
              </p:cNvSpPr>
              <p:nvPr/>
            </p:nvSpPr>
            <p:spPr bwMode="auto">
              <a:xfrm>
                <a:off x="3312"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7" name="Line 370"/>
              <p:cNvSpPr>
                <a:spLocks noChangeShapeType="1"/>
              </p:cNvSpPr>
              <p:nvPr/>
            </p:nvSpPr>
            <p:spPr bwMode="auto">
              <a:xfrm flipV="1">
                <a:off x="3354"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8" name="Line 371"/>
              <p:cNvSpPr>
                <a:spLocks noChangeShapeType="1"/>
              </p:cNvSpPr>
              <p:nvPr/>
            </p:nvSpPr>
            <p:spPr bwMode="auto">
              <a:xfrm>
                <a:off x="3354"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9" name="Line 372"/>
              <p:cNvSpPr>
                <a:spLocks noChangeShapeType="1"/>
              </p:cNvSpPr>
              <p:nvPr/>
            </p:nvSpPr>
            <p:spPr bwMode="auto">
              <a:xfrm flipV="1">
                <a:off x="3396"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0" name="Line 373"/>
              <p:cNvSpPr>
                <a:spLocks noChangeShapeType="1"/>
              </p:cNvSpPr>
              <p:nvPr/>
            </p:nvSpPr>
            <p:spPr bwMode="auto">
              <a:xfrm>
                <a:off x="3396"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1" name="Line 374"/>
              <p:cNvSpPr>
                <a:spLocks noChangeShapeType="1"/>
              </p:cNvSpPr>
              <p:nvPr/>
            </p:nvSpPr>
            <p:spPr bwMode="auto">
              <a:xfrm flipV="1">
                <a:off x="3396" y="3138"/>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2" name="Line 375"/>
              <p:cNvSpPr>
                <a:spLocks noChangeShapeType="1"/>
              </p:cNvSpPr>
              <p:nvPr/>
            </p:nvSpPr>
            <p:spPr bwMode="auto">
              <a:xfrm>
                <a:off x="3396" y="2292"/>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3" name="Rectangle 376"/>
              <p:cNvSpPr>
                <a:spLocks noChangeArrowheads="1"/>
              </p:cNvSpPr>
              <p:nvPr/>
            </p:nvSpPr>
            <p:spPr bwMode="auto">
              <a:xfrm>
                <a:off x="3348" y="3216"/>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54" name="Rectangle 377"/>
              <p:cNvSpPr>
                <a:spLocks noChangeArrowheads="1"/>
              </p:cNvSpPr>
              <p:nvPr/>
            </p:nvSpPr>
            <p:spPr bwMode="auto">
              <a:xfrm>
                <a:off x="3420" y="3186"/>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55" name="Line 378"/>
              <p:cNvSpPr>
                <a:spLocks noChangeShapeType="1"/>
              </p:cNvSpPr>
              <p:nvPr/>
            </p:nvSpPr>
            <p:spPr bwMode="auto">
              <a:xfrm flipV="1">
                <a:off x="3648"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6" name="Line 379"/>
              <p:cNvSpPr>
                <a:spLocks noChangeShapeType="1"/>
              </p:cNvSpPr>
              <p:nvPr/>
            </p:nvSpPr>
            <p:spPr bwMode="auto">
              <a:xfrm>
                <a:off x="3648"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7" name="Line 380"/>
              <p:cNvSpPr>
                <a:spLocks noChangeShapeType="1"/>
              </p:cNvSpPr>
              <p:nvPr/>
            </p:nvSpPr>
            <p:spPr bwMode="auto">
              <a:xfrm flipV="1">
                <a:off x="3798"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8" name="Line 381"/>
              <p:cNvSpPr>
                <a:spLocks noChangeShapeType="1"/>
              </p:cNvSpPr>
              <p:nvPr/>
            </p:nvSpPr>
            <p:spPr bwMode="auto">
              <a:xfrm>
                <a:off x="3798"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9" name="Line 382"/>
              <p:cNvSpPr>
                <a:spLocks noChangeShapeType="1"/>
              </p:cNvSpPr>
              <p:nvPr/>
            </p:nvSpPr>
            <p:spPr bwMode="auto">
              <a:xfrm flipV="1">
                <a:off x="3906"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0" name="Line 383"/>
              <p:cNvSpPr>
                <a:spLocks noChangeShapeType="1"/>
              </p:cNvSpPr>
              <p:nvPr/>
            </p:nvSpPr>
            <p:spPr bwMode="auto">
              <a:xfrm>
                <a:off x="3906"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1" name="Line 384"/>
              <p:cNvSpPr>
                <a:spLocks noChangeShapeType="1"/>
              </p:cNvSpPr>
              <p:nvPr/>
            </p:nvSpPr>
            <p:spPr bwMode="auto">
              <a:xfrm flipV="1">
                <a:off x="3984"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2" name="Line 385"/>
              <p:cNvSpPr>
                <a:spLocks noChangeShapeType="1"/>
              </p:cNvSpPr>
              <p:nvPr/>
            </p:nvSpPr>
            <p:spPr bwMode="auto">
              <a:xfrm>
                <a:off x="3984"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3" name="Line 386"/>
              <p:cNvSpPr>
                <a:spLocks noChangeShapeType="1"/>
              </p:cNvSpPr>
              <p:nvPr/>
            </p:nvSpPr>
            <p:spPr bwMode="auto">
              <a:xfrm flipV="1">
                <a:off x="4050"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4" name="Line 387"/>
              <p:cNvSpPr>
                <a:spLocks noChangeShapeType="1"/>
              </p:cNvSpPr>
              <p:nvPr/>
            </p:nvSpPr>
            <p:spPr bwMode="auto">
              <a:xfrm>
                <a:off x="4050"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5" name="Line 388"/>
              <p:cNvSpPr>
                <a:spLocks noChangeShapeType="1"/>
              </p:cNvSpPr>
              <p:nvPr/>
            </p:nvSpPr>
            <p:spPr bwMode="auto">
              <a:xfrm flipV="1">
                <a:off x="4110"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6" name="Line 389"/>
              <p:cNvSpPr>
                <a:spLocks noChangeShapeType="1"/>
              </p:cNvSpPr>
              <p:nvPr/>
            </p:nvSpPr>
            <p:spPr bwMode="auto">
              <a:xfrm>
                <a:off x="4110"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7" name="Line 390"/>
              <p:cNvSpPr>
                <a:spLocks noChangeShapeType="1"/>
              </p:cNvSpPr>
              <p:nvPr/>
            </p:nvSpPr>
            <p:spPr bwMode="auto">
              <a:xfrm flipV="1">
                <a:off x="4158"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8" name="Line 391"/>
              <p:cNvSpPr>
                <a:spLocks noChangeShapeType="1"/>
              </p:cNvSpPr>
              <p:nvPr/>
            </p:nvSpPr>
            <p:spPr bwMode="auto">
              <a:xfrm>
                <a:off x="4158"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69" name="Line 392"/>
              <p:cNvSpPr>
                <a:spLocks noChangeShapeType="1"/>
              </p:cNvSpPr>
              <p:nvPr/>
            </p:nvSpPr>
            <p:spPr bwMode="auto">
              <a:xfrm flipV="1">
                <a:off x="4200"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0" name="Line 393"/>
              <p:cNvSpPr>
                <a:spLocks noChangeShapeType="1"/>
              </p:cNvSpPr>
              <p:nvPr/>
            </p:nvSpPr>
            <p:spPr bwMode="auto">
              <a:xfrm>
                <a:off x="4200"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1" name="Line 394"/>
              <p:cNvSpPr>
                <a:spLocks noChangeShapeType="1"/>
              </p:cNvSpPr>
              <p:nvPr/>
            </p:nvSpPr>
            <p:spPr bwMode="auto">
              <a:xfrm flipV="1">
                <a:off x="4242" y="3150"/>
                <a:ext cx="0" cy="18"/>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2" name="Line 395"/>
              <p:cNvSpPr>
                <a:spLocks noChangeShapeType="1"/>
              </p:cNvSpPr>
              <p:nvPr/>
            </p:nvSpPr>
            <p:spPr bwMode="auto">
              <a:xfrm>
                <a:off x="4242" y="2292"/>
                <a:ext cx="0" cy="12"/>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3" name="Line 396"/>
              <p:cNvSpPr>
                <a:spLocks noChangeShapeType="1"/>
              </p:cNvSpPr>
              <p:nvPr/>
            </p:nvSpPr>
            <p:spPr bwMode="auto">
              <a:xfrm flipV="1">
                <a:off x="4242" y="3138"/>
                <a:ext cx="0" cy="3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4" name="Line 397"/>
              <p:cNvSpPr>
                <a:spLocks noChangeShapeType="1"/>
              </p:cNvSpPr>
              <p:nvPr/>
            </p:nvSpPr>
            <p:spPr bwMode="auto">
              <a:xfrm>
                <a:off x="4242" y="2292"/>
                <a:ext cx="0" cy="24"/>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5" name="Rectangle 398"/>
              <p:cNvSpPr>
                <a:spLocks noChangeArrowheads="1"/>
              </p:cNvSpPr>
              <p:nvPr/>
            </p:nvSpPr>
            <p:spPr bwMode="auto">
              <a:xfrm>
                <a:off x="4194" y="3216"/>
                <a:ext cx="10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76" name="Rectangle 399"/>
              <p:cNvSpPr>
                <a:spLocks noChangeArrowheads="1"/>
              </p:cNvSpPr>
              <p:nvPr/>
            </p:nvSpPr>
            <p:spPr bwMode="auto">
              <a:xfrm>
                <a:off x="4266" y="3186"/>
                <a:ext cx="5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666666"/>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77" name="Line 400"/>
              <p:cNvSpPr>
                <a:spLocks noChangeShapeType="1"/>
              </p:cNvSpPr>
              <p:nvPr/>
            </p:nvSpPr>
            <p:spPr bwMode="auto">
              <a:xfrm>
                <a:off x="1704" y="3156"/>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8" name="Line 401"/>
              <p:cNvSpPr>
                <a:spLocks noChangeShapeType="1"/>
              </p:cNvSpPr>
              <p:nvPr/>
            </p:nvSpPr>
            <p:spPr bwMode="auto">
              <a:xfrm flipH="1">
                <a:off x="4212" y="3156"/>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9" name="Rectangle 402"/>
              <p:cNvSpPr>
                <a:spLocks noChangeArrowheads="1"/>
              </p:cNvSpPr>
              <p:nvPr/>
            </p:nvSpPr>
            <p:spPr bwMode="auto">
              <a:xfrm>
                <a:off x="1554" y="3114"/>
                <a:ext cx="1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-720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80" name="Line 403"/>
              <p:cNvSpPr>
                <a:spLocks noChangeShapeType="1"/>
              </p:cNvSpPr>
              <p:nvPr/>
            </p:nvSpPr>
            <p:spPr bwMode="auto">
              <a:xfrm>
                <a:off x="1704" y="2940"/>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81" name="Line 404"/>
              <p:cNvSpPr>
                <a:spLocks noChangeShapeType="1"/>
              </p:cNvSpPr>
              <p:nvPr/>
            </p:nvSpPr>
            <p:spPr bwMode="auto">
              <a:xfrm flipH="1">
                <a:off x="4212" y="2940"/>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82" name="Rectangle 405"/>
              <p:cNvSpPr>
                <a:spLocks noChangeArrowheads="1"/>
              </p:cNvSpPr>
              <p:nvPr/>
            </p:nvSpPr>
            <p:spPr bwMode="auto">
              <a:xfrm>
                <a:off x="1554" y="2898"/>
                <a:ext cx="1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-540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83" name="Line 406"/>
              <p:cNvSpPr>
                <a:spLocks noChangeShapeType="1"/>
              </p:cNvSpPr>
              <p:nvPr/>
            </p:nvSpPr>
            <p:spPr bwMode="auto">
              <a:xfrm>
                <a:off x="1704" y="2730"/>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84" name="Line 407"/>
              <p:cNvSpPr>
                <a:spLocks noChangeShapeType="1"/>
              </p:cNvSpPr>
              <p:nvPr/>
            </p:nvSpPr>
            <p:spPr bwMode="auto">
              <a:xfrm flipH="1">
                <a:off x="4212" y="2730"/>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85" name="Rectangle 408"/>
              <p:cNvSpPr>
                <a:spLocks noChangeArrowheads="1"/>
              </p:cNvSpPr>
              <p:nvPr/>
            </p:nvSpPr>
            <p:spPr bwMode="auto">
              <a:xfrm>
                <a:off x="1554" y="2688"/>
                <a:ext cx="1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-360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86" name="Line 409"/>
              <p:cNvSpPr>
                <a:spLocks noChangeShapeType="1"/>
              </p:cNvSpPr>
              <p:nvPr/>
            </p:nvSpPr>
            <p:spPr bwMode="auto">
              <a:xfrm>
                <a:off x="1704" y="2514"/>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87" name="Line 410"/>
              <p:cNvSpPr>
                <a:spLocks noChangeShapeType="1"/>
              </p:cNvSpPr>
              <p:nvPr/>
            </p:nvSpPr>
            <p:spPr bwMode="auto">
              <a:xfrm flipH="1">
                <a:off x="4212" y="2514"/>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88" name="Rectangle 411"/>
              <p:cNvSpPr>
                <a:spLocks noChangeArrowheads="1"/>
              </p:cNvSpPr>
              <p:nvPr/>
            </p:nvSpPr>
            <p:spPr bwMode="auto">
              <a:xfrm>
                <a:off x="1554" y="2472"/>
                <a:ext cx="1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-180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89" name="Line 412"/>
              <p:cNvSpPr>
                <a:spLocks noChangeShapeType="1"/>
              </p:cNvSpPr>
              <p:nvPr/>
            </p:nvSpPr>
            <p:spPr bwMode="auto">
              <a:xfrm>
                <a:off x="1704" y="2298"/>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0" name="Line 413"/>
              <p:cNvSpPr>
                <a:spLocks noChangeShapeType="1"/>
              </p:cNvSpPr>
              <p:nvPr/>
            </p:nvSpPr>
            <p:spPr bwMode="auto">
              <a:xfrm flipH="1">
                <a:off x="4212" y="2298"/>
                <a:ext cx="30"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1" name="Rectangle 414"/>
              <p:cNvSpPr>
                <a:spLocks noChangeArrowheads="1"/>
              </p:cNvSpPr>
              <p:nvPr/>
            </p:nvSpPr>
            <p:spPr bwMode="auto">
              <a:xfrm>
                <a:off x="1650" y="2256"/>
                <a:ext cx="7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666666"/>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92" name="Line 415"/>
              <p:cNvSpPr>
                <a:spLocks noChangeShapeType="1"/>
              </p:cNvSpPr>
              <p:nvPr/>
            </p:nvSpPr>
            <p:spPr bwMode="auto">
              <a:xfrm>
                <a:off x="1704" y="2292"/>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3" name="Line 416"/>
              <p:cNvSpPr>
                <a:spLocks noChangeShapeType="1"/>
              </p:cNvSpPr>
              <p:nvPr/>
            </p:nvSpPr>
            <p:spPr bwMode="auto">
              <a:xfrm>
                <a:off x="1704" y="3168"/>
                <a:ext cx="2538" cy="0"/>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4" name="Line 417"/>
              <p:cNvSpPr>
                <a:spLocks noChangeShapeType="1"/>
              </p:cNvSpPr>
              <p:nvPr/>
            </p:nvSpPr>
            <p:spPr bwMode="auto">
              <a:xfrm flipV="1">
                <a:off x="4242" y="2292"/>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5" name="Line 418"/>
              <p:cNvSpPr>
                <a:spLocks noChangeShapeType="1"/>
              </p:cNvSpPr>
              <p:nvPr/>
            </p:nvSpPr>
            <p:spPr bwMode="auto">
              <a:xfrm flipV="1">
                <a:off x="1704" y="2292"/>
                <a:ext cx="0" cy="876"/>
              </a:xfrm>
              <a:prstGeom prst="line">
                <a:avLst/>
              </a:prstGeom>
              <a:noFill/>
              <a:ln w="0">
                <a:solidFill>
                  <a:srgbClr val="66666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6" name="Freeform 419"/>
              <p:cNvSpPr>
                <a:spLocks/>
              </p:cNvSpPr>
              <p:nvPr/>
            </p:nvSpPr>
            <p:spPr bwMode="auto">
              <a:xfrm>
                <a:off x="1710" y="2478"/>
                <a:ext cx="2538" cy="624"/>
              </a:xfrm>
              <a:custGeom>
                <a:avLst/>
                <a:gdLst>
                  <a:gd name="T0" fmla="*/ 0 w 2538"/>
                  <a:gd name="T1" fmla="*/ 30 h 624"/>
                  <a:gd name="T2" fmla="*/ 24 w 2538"/>
                  <a:gd name="T3" fmla="*/ 30 h 624"/>
                  <a:gd name="T4" fmla="*/ 96 w 2538"/>
                  <a:gd name="T5" fmla="*/ 30 h 624"/>
                  <a:gd name="T6" fmla="*/ 168 w 2538"/>
                  <a:gd name="T7" fmla="*/ 30 h 624"/>
                  <a:gd name="T8" fmla="*/ 240 w 2538"/>
                  <a:gd name="T9" fmla="*/ 30 h 624"/>
                  <a:gd name="T10" fmla="*/ 312 w 2538"/>
                  <a:gd name="T11" fmla="*/ 30 h 624"/>
                  <a:gd name="T12" fmla="*/ 384 w 2538"/>
                  <a:gd name="T13" fmla="*/ 30 h 624"/>
                  <a:gd name="T14" fmla="*/ 456 w 2538"/>
                  <a:gd name="T15" fmla="*/ 30 h 624"/>
                  <a:gd name="T16" fmla="*/ 528 w 2538"/>
                  <a:gd name="T17" fmla="*/ 30 h 624"/>
                  <a:gd name="T18" fmla="*/ 600 w 2538"/>
                  <a:gd name="T19" fmla="*/ 24 h 624"/>
                  <a:gd name="T20" fmla="*/ 672 w 2538"/>
                  <a:gd name="T21" fmla="*/ 24 h 624"/>
                  <a:gd name="T22" fmla="*/ 744 w 2538"/>
                  <a:gd name="T23" fmla="*/ 24 h 624"/>
                  <a:gd name="T24" fmla="*/ 816 w 2538"/>
                  <a:gd name="T25" fmla="*/ 18 h 624"/>
                  <a:gd name="T26" fmla="*/ 888 w 2538"/>
                  <a:gd name="T27" fmla="*/ 18 h 624"/>
                  <a:gd name="T28" fmla="*/ 960 w 2538"/>
                  <a:gd name="T29" fmla="*/ 12 h 624"/>
                  <a:gd name="T30" fmla="*/ 1026 w 2538"/>
                  <a:gd name="T31" fmla="*/ 12 h 624"/>
                  <a:gd name="T32" fmla="*/ 1098 w 2538"/>
                  <a:gd name="T33" fmla="*/ 6 h 624"/>
                  <a:gd name="T34" fmla="*/ 1170 w 2538"/>
                  <a:gd name="T35" fmla="*/ 6 h 624"/>
                  <a:gd name="T36" fmla="*/ 1242 w 2538"/>
                  <a:gd name="T37" fmla="*/ 0 h 624"/>
                  <a:gd name="T38" fmla="*/ 1314 w 2538"/>
                  <a:gd name="T39" fmla="*/ 0 h 624"/>
                  <a:gd name="T40" fmla="*/ 1344 w 2538"/>
                  <a:gd name="T41" fmla="*/ 0 h 624"/>
                  <a:gd name="T42" fmla="*/ 1386 w 2538"/>
                  <a:gd name="T43" fmla="*/ 0 h 624"/>
                  <a:gd name="T44" fmla="*/ 1398 w 2538"/>
                  <a:gd name="T45" fmla="*/ 0 h 624"/>
                  <a:gd name="T46" fmla="*/ 1452 w 2538"/>
                  <a:gd name="T47" fmla="*/ 0 h 624"/>
                  <a:gd name="T48" fmla="*/ 1458 w 2538"/>
                  <a:gd name="T49" fmla="*/ 0 h 624"/>
                  <a:gd name="T50" fmla="*/ 1506 w 2538"/>
                  <a:gd name="T51" fmla="*/ 0 h 624"/>
                  <a:gd name="T52" fmla="*/ 1530 w 2538"/>
                  <a:gd name="T53" fmla="*/ 0 h 624"/>
                  <a:gd name="T54" fmla="*/ 1566 w 2538"/>
                  <a:gd name="T55" fmla="*/ 6 h 624"/>
                  <a:gd name="T56" fmla="*/ 1602 w 2538"/>
                  <a:gd name="T57" fmla="*/ 6 h 624"/>
                  <a:gd name="T58" fmla="*/ 1620 w 2538"/>
                  <a:gd name="T59" fmla="*/ 6 h 624"/>
                  <a:gd name="T60" fmla="*/ 1674 w 2538"/>
                  <a:gd name="T61" fmla="*/ 12 h 624"/>
                  <a:gd name="T62" fmla="*/ 1728 w 2538"/>
                  <a:gd name="T63" fmla="*/ 24 h 624"/>
                  <a:gd name="T64" fmla="*/ 1746 w 2538"/>
                  <a:gd name="T65" fmla="*/ 24 h 624"/>
                  <a:gd name="T66" fmla="*/ 1782 w 2538"/>
                  <a:gd name="T67" fmla="*/ 30 h 624"/>
                  <a:gd name="T68" fmla="*/ 1818 w 2538"/>
                  <a:gd name="T69" fmla="*/ 42 h 624"/>
                  <a:gd name="T70" fmla="*/ 1842 w 2538"/>
                  <a:gd name="T71" fmla="*/ 42 h 624"/>
                  <a:gd name="T72" fmla="*/ 1890 w 2538"/>
                  <a:gd name="T73" fmla="*/ 60 h 624"/>
                  <a:gd name="T74" fmla="*/ 1896 w 2538"/>
                  <a:gd name="T75" fmla="*/ 60 h 624"/>
                  <a:gd name="T76" fmla="*/ 1950 w 2538"/>
                  <a:gd name="T77" fmla="*/ 78 h 624"/>
                  <a:gd name="T78" fmla="*/ 1962 w 2538"/>
                  <a:gd name="T79" fmla="*/ 84 h 624"/>
                  <a:gd name="T80" fmla="*/ 2004 w 2538"/>
                  <a:gd name="T81" fmla="*/ 102 h 624"/>
                  <a:gd name="T82" fmla="*/ 2034 w 2538"/>
                  <a:gd name="T83" fmla="*/ 114 h 624"/>
                  <a:gd name="T84" fmla="*/ 2058 w 2538"/>
                  <a:gd name="T85" fmla="*/ 126 h 624"/>
                  <a:gd name="T86" fmla="*/ 2106 w 2538"/>
                  <a:gd name="T87" fmla="*/ 150 h 624"/>
                  <a:gd name="T88" fmla="*/ 2118 w 2538"/>
                  <a:gd name="T89" fmla="*/ 156 h 624"/>
                  <a:gd name="T90" fmla="*/ 2172 w 2538"/>
                  <a:gd name="T91" fmla="*/ 192 h 624"/>
                  <a:gd name="T92" fmla="*/ 2178 w 2538"/>
                  <a:gd name="T93" fmla="*/ 192 h 624"/>
                  <a:gd name="T94" fmla="*/ 2226 w 2538"/>
                  <a:gd name="T95" fmla="*/ 228 h 624"/>
                  <a:gd name="T96" fmla="*/ 2250 w 2538"/>
                  <a:gd name="T97" fmla="*/ 246 h 624"/>
                  <a:gd name="T98" fmla="*/ 2280 w 2538"/>
                  <a:gd name="T99" fmla="*/ 276 h 624"/>
                  <a:gd name="T100" fmla="*/ 2322 w 2538"/>
                  <a:gd name="T101" fmla="*/ 318 h 624"/>
                  <a:gd name="T102" fmla="*/ 2334 w 2538"/>
                  <a:gd name="T103" fmla="*/ 336 h 624"/>
                  <a:gd name="T104" fmla="*/ 2388 w 2538"/>
                  <a:gd name="T105" fmla="*/ 396 h 624"/>
                  <a:gd name="T106" fmla="*/ 2394 w 2538"/>
                  <a:gd name="T107" fmla="*/ 402 h 624"/>
                  <a:gd name="T108" fmla="*/ 2448 w 2538"/>
                  <a:gd name="T109" fmla="*/ 474 h 624"/>
                  <a:gd name="T110" fmla="*/ 2460 w 2538"/>
                  <a:gd name="T111" fmla="*/ 498 h 624"/>
                  <a:gd name="T112" fmla="*/ 2502 w 2538"/>
                  <a:gd name="T113" fmla="*/ 564 h 624"/>
                  <a:gd name="T114" fmla="*/ 2532 w 2538"/>
                  <a:gd name="T115" fmla="*/ 624 h 624"/>
                  <a:gd name="T116" fmla="*/ 2538 w 2538"/>
                  <a:gd name="T117"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8" h="624">
                    <a:moveTo>
                      <a:pt x="0" y="30"/>
                    </a:moveTo>
                    <a:lnTo>
                      <a:pt x="24" y="30"/>
                    </a:lnTo>
                    <a:lnTo>
                      <a:pt x="96" y="30"/>
                    </a:lnTo>
                    <a:lnTo>
                      <a:pt x="168" y="30"/>
                    </a:lnTo>
                    <a:lnTo>
                      <a:pt x="240" y="30"/>
                    </a:lnTo>
                    <a:lnTo>
                      <a:pt x="312" y="30"/>
                    </a:lnTo>
                    <a:lnTo>
                      <a:pt x="384" y="30"/>
                    </a:lnTo>
                    <a:lnTo>
                      <a:pt x="456" y="30"/>
                    </a:lnTo>
                    <a:lnTo>
                      <a:pt x="528" y="30"/>
                    </a:lnTo>
                    <a:lnTo>
                      <a:pt x="600" y="24"/>
                    </a:lnTo>
                    <a:lnTo>
                      <a:pt x="672" y="24"/>
                    </a:lnTo>
                    <a:lnTo>
                      <a:pt x="744" y="24"/>
                    </a:lnTo>
                    <a:lnTo>
                      <a:pt x="816" y="18"/>
                    </a:lnTo>
                    <a:lnTo>
                      <a:pt x="888" y="18"/>
                    </a:lnTo>
                    <a:lnTo>
                      <a:pt x="960" y="12"/>
                    </a:lnTo>
                    <a:lnTo>
                      <a:pt x="1026" y="12"/>
                    </a:lnTo>
                    <a:lnTo>
                      <a:pt x="1098" y="6"/>
                    </a:lnTo>
                    <a:lnTo>
                      <a:pt x="1170" y="6"/>
                    </a:lnTo>
                    <a:lnTo>
                      <a:pt x="1242" y="0"/>
                    </a:lnTo>
                    <a:lnTo>
                      <a:pt x="1314" y="0"/>
                    </a:lnTo>
                    <a:lnTo>
                      <a:pt x="1344" y="0"/>
                    </a:lnTo>
                    <a:lnTo>
                      <a:pt x="1386" y="0"/>
                    </a:lnTo>
                    <a:lnTo>
                      <a:pt x="1398" y="0"/>
                    </a:lnTo>
                    <a:lnTo>
                      <a:pt x="1452" y="0"/>
                    </a:lnTo>
                    <a:lnTo>
                      <a:pt x="1458" y="0"/>
                    </a:lnTo>
                    <a:lnTo>
                      <a:pt x="1506" y="0"/>
                    </a:lnTo>
                    <a:lnTo>
                      <a:pt x="1530" y="0"/>
                    </a:lnTo>
                    <a:lnTo>
                      <a:pt x="1566" y="6"/>
                    </a:lnTo>
                    <a:lnTo>
                      <a:pt x="1602" y="6"/>
                    </a:lnTo>
                    <a:lnTo>
                      <a:pt x="1620" y="6"/>
                    </a:lnTo>
                    <a:lnTo>
                      <a:pt x="1674" y="12"/>
                    </a:lnTo>
                    <a:lnTo>
                      <a:pt x="1728" y="24"/>
                    </a:lnTo>
                    <a:lnTo>
                      <a:pt x="1746" y="24"/>
                    </a:lnTo>
                    <a:lnTo>
                      <a:pt x="1782" y="30"/>
                    </a:lnTo>
                    <a:lnTo>
                      <a:pt x="1818" y="42"/>
                    </a:lnTo>
                    <a:lnTo>
                      <a:pt x="1842" y="42"/>
                    </a:lnTo>
                    <a:lnTo>
                      <a:pt x="1890" y="60"/>
                    </a:lnTo>
                    <a:lnTo>
                      <a:pt x="1896" y="60"/>
                    </a:lnTo>
                    <a:lnTo>
                      <a:pt x="1950" y="78"/>
                    </a:lnTo>
                    <a:lnTo>
                      <a:pt x="1962" y="84"/>
                    </a:lnTo>
                    <a:lnTo>
                      <a:pt x="2004" y="102"/>
                    </a:lnTo>
                    <a:lnTo>
                      <a:pt x="2034" y="114"/>
                    </a:lnTo>
                    <a:lnTo>
                      <a:pt x="2058" y="126"/>
                    </a:lnTo>
                    <a:lnTo>
                      <a:pt x="2106" y="150"/>
                    </a:lnTo>
                    <a:lnTo>
                      <a:pt x="2118" y="156"/>
                    </a:lnTo>
                    <a:lnTo>
                      <a:pt x="2172" y="192"/>
                    </a:lnTo>
                    <a:lnTo>
                      <a:pt x="2178" y="192"/>
                    </a:lnTo>
                    <a:lnTo>
                      <a:pt x="2226" y="228"/>
                    </a:lnTo>
                    <a:lnTo>
                      <a:pt x="2250" y="246"/>
                    </a:lnTo>
                    <a:lnTo>
                      <a:pt x="2280" y="276"/>
                    </a:lnTo>
                    <a:lnTo>
                      <a:pt x="2322" y="318"/>
                    </a:lnTo>
                    <a:lnTo>
                      <a:pt x="2334" y="336"/>
                    </a:lnTo>
                    <a:lnTo>
                      <a:pt x="2388" y="396"/>
                    </a:lnTo>
                    <a:lnTo>
                      <a:pt x="2394" y="402"/>
                    </a:lnTo>
                    <a:lnTo>
                      <a:pt x="2448" y="474"/>
                    </a:lnTo>
                    <a:lnTo>
                      <a:pt x="2460" y="498"/>
                    </a:lnTo>
                    <a:lnTo>
                      <a:pt x="2502" y="564"/>
                    </a:lnTo>
                    <a:lnTo>
                      <a:pt x="2532" y="624"/>
                    </a:lnTo>
                    <a:lnTo>
                      <a:pt x="2538" y="624"/>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7" name="Line 420"/>
              <p:cNvSpPr>
                <a:spLocks noChangeShapeType="1"/>
              </p:cNvSpPr>
              <p:nvPr/>
            </p:nvSpPr>
            <p:spPr bwMode="auto">
              <a:xfrm flipV="1">
                <a:off x="3294" y="248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8" name="Line 421"/>
              <p:cNvSpPr>
                <a:spLocks noChangeShapeType="1"/>
              </p:cNvSpPr>
              <p:nvPr/>
            </p:nvSpPr>
            <p:spPr bwMode="auto">
              <a:xfrm flipV="1">
                <a:off x="3294" y="2292"/>
                <a:ext cx="0" cy="222"/>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293" name="Line 423"/>
            <p:cNvSpPr>
              <a:spLocks noChangeShapeType="1"/>
            </p:cNvSpPr>
            <p:nvPr/>
          </p:nvSpPr>
          <p:spPr bwMode="auto">
            <a:xfrm flipV="1">
              <a:off x="3504" y="2292"/>
              <a:ext cx="0" cy="222"/>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94" name="Line 424"/>
            <p:cNvSpPr>
              <a:spLocks noChangeShapeType="1"/>
            </p:cNvSpPr>
            <p:nvPr/>
          </p:nvSpPr>
          <p:spPr bwMode="auto">
            <a:xfrm>
              <a:off x="1710" y="2514"/>
              <a:ext cx="2532" cy="0"/>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95" name="Rectangle 425"/>
            <p:cNvSpPr>
              <a:spLocks noChangeArrowheads="1"/>
            </p:cNvSpPr>
            <p:nvPr/>
          </p:nvSpPr>
          <p:spPr bwMode="auto">
            <a:xfrm rot="16200000">
              <a:off x="1266" y="2657"/>
              <a:ext cx="42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Phase (deg)</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296" name="Rectangle 426"/>
            <p:cNvSpPr>
              <a:spLocks noChangeArrowheads="1"/>
            </p:cNvSpPr>
            <p:nvPr/>
          </p:nvSpPr>
          <p:spPr bwMode="auto">
            <a:xfrm>
              <a:off x="2766" y="1032"/>
              <a:ext cx="49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Bode Diagram</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297" name="Rectangle 427"/>
            <p:cNvSpPr>
              <a:spLocks noChangeArrowheads="1"/>
            </p:cNvSpPr>
            <p:nvPr/>
          </p:nvSpPr>
          <p:spPr bwMode="auto">
            <a:xfrm>
              <a:off x="2142" y="1116"/>
              <a:ext cx="187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800" b="0" i="0" u="none" strike="noStrike" cap="none" normalizeH="0" baseline="0">
                  <a:ln>
                    <a:noFill/>
                  </a:ln>
                  <a:solidFill>
                    <a:srgbClr val="000000"/>
                  </a:solidFill>
                  <a:effectLst/>
                  <a:latin typeface="Helvetica" pitchFamily="34" charset="0"/>
                  <a:cs typeface="Arial" pitchFamily="34" charset="0"/>
                </a:rPr>
                <a:t>Gm = 1.87  (at 1.35 rad/s) ,  Pm = 24.9 deg (at 0.76 rad/s)</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grpSp>
      <p:sp>
        <p:nvSpPr>
          <p:cNvPr id="22755" name="TextBox 22754"/>
          <p:cNvSpPr txBox="1"/>
          <p:nvPr/>
        </p:nvSpPr>
        <p:spPr>
          <a:xfrm>
            <a:off x="2828782" y="2822739"/>
            <a:ext cx="359394" cy="246221"/>
          </a:xfrm>
          <a:prstGeom prst="rect">
            <a:avLst/>
          </a:prstGeom>
          <a:noFill/>
        </p:spPr>
        <p:txBody>
          <a:bodyPr wrap="none" rtlCol="0">
            <a:spAutoFit/>
          </a:bodyPr>
          <a:lstStyle/>
          <a:p>
            <a:r>
              <a:rPr lang="en-US" sz="1000" dirty="0"/>
              <a:t>PM</a:t>
            </a:r>
          </a:p>
        </p:txBody>
      </p:sp>
      <p:sp>
        <p:nvSpPr>
          <p:cNvPr id="1156" name="TextBox 1155"/>
          <p:cNvSpPr txBox="1"/>
          <p:nvPr/>
        </p:nvSpPr>
        <p:spPr>
          <a:xfrm>
            <a:off x="6851680" y="2838032"/>
            <a:ext cx="359394" cy="246221"/>
          </a:xfrm>
          <a:prstGeom prst="rect">
            <a:avLst/>
          </a:prstGeom>
          <a:noFill/>
        </p:spPr>
        <p:txBody>
          <a:bodyPr wrap="none" rtlCol="0">
            <a:spAutoFit/>
          </a:bodyPr>
          <a:lstStyle/>
          <a:p>
            <a:r>
              <a:rPr lang="en-US" sz="1000" dirty="0"/>
              <a:t>PM</a:t>
            </a:r>
          </a:p>
        </p:txBody>
      </p:sp>
      <p:sp>
        <p:nvSpPr>
          <p:cNvPr id="1157" name="TextBox 1156"/>
          <p:cNvSpPr txBox="1"/>
          <p:nvPr/>
        </p:nvSpPr>
        <p:spPr>
          <a:xfrm>
            <a:off x="3435577" y="1988840"/>
            <a:ext cx="373820" cy="246221"/>
          </a:xfrm>
          <a:prstGeom prst="rect">
            <a:avLst/>
          </a:prstGeom>
          <a:noFill/>
        </p:spPr>
        <p:txBody>
          <a:bodyPr wrap="none" rtlCol="0">
            <a:spAutoFit/>
          </a:bodyPr>
          <a:lstStyle/>
          <a:p>
            <a:r>
              <a:rPr lang="en-US" sz="1000" dirty="0"/>
              <a:t>GM</a:t>
            </a:r>
          </a:p>
        </p:txBody>
      </p:sp>
      <p:sp>
        <p:nvSpPr>
          <p:cNvPr id="1158" name="TextBox 1157"/>
          <p:cNvSpPr txBox="1"/>
          <p:nvPr/>
        </p:nvSpPr>
        <p:spPr>
          <a:xfrm>
            <a:off x="7738411" y="2036987"/>
            <a:ext cx="373820" cy="246221"/>
          </a:xfrm>
          <a:prstGeom prst="rect">
            <a:avLst/>
          </a:prstGeom>
          <a:noFill/>
        </p:spPr>
        <p:txBody>
          <a:bodyPr wrap="none" rtlCol="0">
            <a:spAutoFit/>
          </a:bodyPr>
          <a:lstStyle/>
          <a:p>
            <a:r>
              <a:rPr lang="en-US" sz="1000" dirty="0"/>
              <a:t>GM</a:t>
            </a:r>
          </a:p>
        </p:txBody>
      </p:sp>
      <p:pic>
        <p:nvPicPr>
          <p:cNvPr id="2" name="Picture 1"/>
          <p:cNvPicPr>
            <a:picLocks noChangeAspect="1"/>
          </p:cNvPicPr>
          <p:nvPr/>
        </p:nvPicPr>
        <p:blipFill>
          <a:blip r:embed="rId2"/>
          <a:stretch>
            <a:fillRect/>
          </a:stretch>
        </p:blipFill>
        <p:spPr>
          <a:xfrm>
            <a:off x="2759832" y="71708"/>
            <a:ext cx="3900400" cy="476972"/>
          </a:xfrm>
          <a:prstGeom prst="rect">
            <a:avLst/>
          </a:prstGeom>
        </p:spPr>
      </p:pic>
    </p:spTree>
    <p:extLst>
      <p:ext uri="{BB962C8B-B14F-4D97-AF65-F5344CB8AC3E}">
        <p14:creationId xmlns:p14="http://schemas.microsoft.com/office/powerpoint/2010/main" val="21667884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041C3-5848-4F0E-9E96-7BDA81CA4563}"/>
              </a:ext>
            </a:extLst>
          </p:cNvPr>
          <p:cNvSpPr>
            <a:spLocks noGrp="1"/>
          </p:cNvSpPr>
          <p:nvPr>
            <p:ph type="title"/>
          </p:nvPr>
        </p:nvSpPr>
        <p:spPr/>
        <p:txBody>
          <a:bodyPr/>
          <a:lstStyle/>
          <a:p>
            <a:endParaRPr lang="nb-NO"/>
          </a:p>
        </p:txBody>
      </p:sp>
      <p:pic>
        <p:nvPicPr>
          <p:cNvPr id="5" name="Content Placeholder 4">
            <a:extLst>
              <a:ext uri="{FF2B5EF4-FFF2-40B4-BE49-F238E27FC236}">
                <a16:creationId xmlns:a16="http://schemas.microsoft.com/office/drawing/2014/main" id="{4271FF5F-79A0-422B-8E63-B03A4F0C5B2D}"/>
              </a:ext>
            </a:extLst>
          </p:cNvPr>
          <p:cNvPicPr>
            <a:picLocks noGrp="1" noChangeAspect="1"/>
          </p:cNvPicPr>
          <p:nvPr>
            <p:ph idx="1"/>
          </p:nvPr>
        </p:nvPicPr>
        <p:blipFill>
          <a:blip r:embed="rId2"/>
          <a:stretch>
            <a:fillRect/>
          </a:stretch>
        </p:blipFill>
        <p:spPr>
          <a:xfrm>
            <a:off x="1403648" y="764704"/>
            <a:ext cx="5717187" cy="4389115"/>
          </a:xfrm>
        </p:spPr>
      </p:pic>
      <p:sp>
        <p:nvSpPr>
          <p:cNvPr id="6" name="TextBox 5">
            <a:extLst>
              <a:ext uri="{FF2B5EF4-FFF2-40B4-BE49-F238E27FC236}">
                <a16:creationId xmlns:a16="http://schemas.microsoft.com/office/drawing/2014/main" id="{DE03A49B-2545-47BE-902E-C4499841825B}"/>
              </a:ext>
            </a:extLst>
          </p:cNvPr>
          <p:cNvSpPr txBox="1"/>
          <p:nvPr/>
        </p:nvSpPr>
        <p:spPr>
          <a:xfrm>
            <a:off x="1259632" y="5877272"/>
            <a:ext cx="1044388" cy="369332"/>
          </a:xfrm>
          <a:prstGeom prst="rect">
            <a:avLst/>
          </a:prstGeom>
          <a:noFill/>
        </p:spPr>
        <p:txBody>
          <a:bodyPr wrap="none" rtlCol="0">
            <a:spAutoFit/>
          </a:bodyPr>
          <a:lstStyle/>
          <a:p>
            <a:r>
              <a:rPr lang="nb-NO" dirty="0" err="1"/>
              <a:t>Delay</a:t>
            </a:r>
            <a:r>
              <a:rPr lang="nb-NO" dirty="0"/>
              <a:t> = 1</a:t>
            </a:r>
          </a:p>
        </p:txBody>
      </p:sp>
    </p:spTree>
    <p:extLst>
      <p:ext uri="{BB962C8B-B14F-4D97-AF65-F5344CB8AC3E}">
        <p14:creationId xmlns:p14="http://schemas.microsoft.com/office/powerpoint/2010/main" val="1334816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971600" y="548680"/>
            <a:ext cx="6843989" cy="646331"/>
          </a:xfrm>
          <a:prstGeom prst="rect">
            <a:avLst/>
          </a:prstGeom>
          <a:noFill/>
          <a:ln w="9525">
            <a:noFill/>
            <a:miter lim="800000"/>
            <a:headEnd/>
            <a:tailEnd/>
          </a:ln>
          <a:effectLst/>
        </p:spPr>
        <p:txBody>
          <a:bodyPr wrap="none">
            <a:spAutoFit/>
          </a:bodyPr>
          <a:lstStyle/>
          <a:p>
            <a:pPr>
              <a:defRPr/>
            </a:pPr>
            <a:r>
              <a:rPr lang="en-US" b="0" dirty="0">
                <a:latin typeface="+mn-lt"/>
              </a:rPr>
              <a:t>Force linear system with </a:t>
            </a:r>
            <a:r>
              <a:rPr lang="en-US" dirty="0"/>
              <a:t>s</a:t>
            </a:r>
            <a:r>
              <a:rPr lang="en-US" b="0" dirty="0">
                <a:latin typeface="+mn-lt"/>
              </a:rPr>
              <a:t>inusoidal input: 	u(t) =  u</a:t>
            </a:r>
            <a:r>
              <a:rPr lang="en-US" b="0" baseline="-25000" dirty="0">
                <a:latin typeface="+mn-lt"/>
              </a:rPr>
              <a:t>0</a:t>
            </a:r>
            <a:r>
              <a:rPr lang="en-US" b="0" dirty="0">
                <a:latin typeface="+mn-lt"/>
              </a:rPr>
              <a:t> sin </a:t>
            </a:r>
            <a:r>
              <a:rPr lang="en-US" b="0" dirty="0">
                <a:latin typeface="+mn-lt"/>
                <a:sym typeface="Symbol" pitchFamily="18" charset="2"/>
              </a:rPr>
              <a:t>t </a:t>
            </a:r>
            <a:r>
              <a:rPr lang="en-US" dirty="0">
                <a:sym typeface="Symbol" pitchFamily="18" charset="2"/>
              </a:rPr>
              <a:t>   </a:t>
            </a:r>
          </a:p>
          <a:p>
            <a:pPr>
              <a:defRPr/>
            </a:pPr>
            <a:r>
              <a:rPr lang="en-US" dirty="0">
                <a:latin typeface="+mn-lt"/>
              </a:rPr>
              <a:t>Output has same frequency:			</a:t>
            </a:r>
            <a:r>
              <a:rPr lang="en-US" dirty="0"/>
              <a:t>y(t) =  y</a:t>
            </a:r>
            <a:r>
              <a:rPr lang="en-US" baseline="-25000" dirty="0"/>
              <a:t>0</a:t>
            </a:r>
            <a:r>
              <a:rPr lang="en-US" dirty="0"/>
              <a:t> sin (</a:t>
            </a:r>
            <a:r>
              <a:rPr lang="en-US" dirty="0">
                <a:sym typeface="Symbol" pitchFamily="18" charset="2"/>
              </a:rPr>
              <a:t>t + </a:t>
            </a:r>
            <a:r>
              <a:rPr lang="el-GR" dirty="0">
                <a:sym typeface="Symbol" pitchFamily="18" charset="2"/>
              </a:rPr>
              <a:t>ϕ</a:t>
            </a:r>
            <a:r>
              <a:rPr lang="nb-NO" dirty="0">
                <a:sym typeface="Symbol" pitchFamily="18" charset="2"/>
              </a:rPr>
              <a:t>)</a:t>
            </a:r>
            <a:r>
              <a:rPr lang="en-US" dirty="0">
                <a:sym typeface="Symbol" pitchFamily="18" charset="2"/>
              </a:rPr>
              <a:t> </a:t>
            </a:r>
            <a:endParaRPr lang="en-US" dirty="0">
              <a:latin typeface="+mn-lt"/>
            </a:endParaRPr>
          </a:p>
        </p:txBody>
      </p:sp>
      <p:sp>
        <p:nvSpPr>
          <p:cNvPr id="2058" name="Text Box 10"/>
          <p:cNvSpPr txBox="1">
            <a:spLocks noChangeArrowheads="1"/>
          </p:cNvSpPr>
          <p:nvPr/>
        </p:nvSpPr>
        <p:spPr bwMode="auto">
          <a:xfrm rot="-54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sp>
        <p:nvSpPr>
          <p:cNvPr id="13" name="Slide Number Placeholder 12"/>
          <p:cNvSpPr>
            <a:spLocks noGrp="1"/>
          </p:cNvSpPr>
          <p:nvPr>
            <p:ph type="sldNum" sz="quarter" idx="12"/>
          </p:nvPr>
        </p:nvSpPr>
        <p:spPr/>
        <p:txBody>
          <a:bodyPr/>
          <a:lstStyle/>
          <a:p>
            <a:pPr>
              <a:defRPr/>
            </a:pPr>
            <a:fld id="{838922E3-CE96-44D2-8A9B-33F37EFF7C1B}" type="slidenum">
              <a:rPr lang="en-US"/>
              <a:pPr>
                <a:defRPr/>
              </a:pPr>
              <a:t>4</a:t>
            </a:fld>
            <a:endParaRPr lang="en-US"/>
          </a:p>
        </p:txBody>
      </p:sp>
      <p:sp>
        <p:nvSpPr>
          <p:cNvPr id="2" name="TextBox 1">
            <a:extLst>
              <a:ext uri="{FF2B5EF4-FFF2-40B4-BE49-F238E27FC236}">
                <a16:creationId xmlns:a16="http://schemas.microsoft.com/office/drawing/2014/main" id="{4F136638-9ED6-453A-A77B-0524CD748A76}"/>
              </a:ext>
            </a:extLst>
          </p:cNvPr>
          <p:cNvSpPr txBox="1"/>
          <p:nvPr/>
        </p:nvSpPr>
        <p:spPr>
          <a:xfrm>
            <a:off x="1530296" y="3429000"/>
            <a:ext cx="593432" cy="369332"/>
          </a:xfrm>
          <a:prstGeom prst="rect">
            <a:avLst/>
          </a:prstGeom>
          <a:solidFill>
            <a:schemeClr val="bg1"/>
          </a:solidFill>
        </p:spPr>
        <p:txBody>
          <a:bodyPr wrap="none" rtlCol="0">
            <a:spAutoFit/>
          </a:bodyPr>
          <a:lstStyle/>
          <a:p>
            <a:r>
              <a:rPr lang="nb-NO" b="1" dirty="0"/>
              <a:t>14.1</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0E8A61C-B2AA-4568-A609-6D6AA363AB55}"/>
                  </a:ext>
                </a:extLst>
              </p:cNvPr>
              <p:cNvSpPr txBox="1"/>
              <p:nvPr/>
            </p:nvSpPr>
            <p:spPr>
              <a:xfrm>
                <a:off x="1874194" y="4442414"/>
                <a:ext cx="4768613" cy="1322991"/>
              </a:xfrm>
              <a:prstGeom prst="rect">
                <a:avLst/>
              </a:prstGeom>
              <a:noFill/>
            </p:spPr>
            <p:txBody>
              <a:bodyPr wrap="none" rtlCol="0">
                <a:spAutoFit/>
              </a:bodyPr>
              <a:lstStyle/>
              <a:p>
                <a:r>
                  <a:rPr lang="en-US" dirty="0">
                    <a:sym typeface="Symbol" pitchFamily="18" charset="2"/>
                  </a:rPr>
                  <a:t>Period: 		P[s] </a:t>
                </a:r>
              </a:p>
              <a:p>
                <a:r>
                  <a:rPr lang="en-US" dirty="0">
                    <a:sym typeface="Symbol" pitchFamily="18" charset="2"/>
                  </a:rPr>
                  <a:t>Frequency:	 [rad/s] = 2π / P</a:t>
                </a:r>
              </a:p>
              <a:p>
                <a:r>
                  <a:rPr lang="nb-NO" dirty="0" err="1">
                    <a:sym typeface="Symbol" pitchFamily="18" charset="2"/>
                  </a:rPr>
                  <a:t>Phase</a:t>
                </a:r>
                <a:r>
                  <a:rPr lang="nb-NO" dirty="0">
                    <a:sym typeface="Symbol" pitchFamily="18" charset="2"/>
                  </a:rPr>
                  <a:t> </a:t>
                </a:r>
                <a:r>
                  <a:rPr lang="nb-NO" dirty="0" err="1">
                    <a:sym typeface="Symbol" pitchFamily="18" charset="2"/>
                  </a:rPr>
                  <a:t>shift</a:t>
                </a:r>
                <a:r>
                  <a:rPr lang="nb-NO" dirty="0">
                    <a:sym typeface="Symbol" pitchFamily="18" charset="2"/>
                  </a:rPr>
                  <a:t>: 	</a:t>
                </a:r>
                <a:r>
                  <a:rPr lang="el-GR" dirty="0">
                    <a:sym typeface="Symbol" pitchFamily="18" charset="2"/>
                  </a:rPr>
                  <a:t>ϕ</a:t>
                </a:r>
                <a:r>
                  <a:rPr lang="nb-NO" dirty="0">
                    <a:sym typeface="Symbol" pitchFamily="18" charset="2"/>
                  </a:rPr>
                  <a:t> [rad]  = </a:t>
                </a:r>
                <a14:m>
                  <m:oMath xmlns:m="http://schemas.openxmlformats.org/officeDocument/2006/math">
                    <m:r>
                      <a:rPr lang="nb-NO" b="0" i="1" smtClean="0">
                        <a:latin typeface="Cambria Math" panose="02040503050406030204" pitchFamily="18" charset="0"/>
                        <a:sym typeface="Symbol" pitchFamily="18" charset="2"/>
                      </a:rPr>
                      <m:t>−</m:t>
                    </m:r>
                    <m:f>
                      <m:fPr>
                        <m:ctrlPr>
                          <a:rPr lang="nb-NO" b="0" i="1" smtClean="0">
                            <a:latin typeface="Cambria Math" panose="02040503050406030204" pitchFamily="18" charset="0"/>
                            <a:sym typeface="Symbol" pitchFamily="18" charset="2"/>
                          </a:rPr>
                        </m:ctrlPr>
                      </m:fPr>
                      <m:num>
                        <m:r>
                          <m:rPr>
                            <m:sty m:val="p"/>
                          </m:rPr>
                          <a:rPr lang="nb-NO" b="0" i="0" smtClean="0">
                            <a:latin typeface="Cambria Math" panose="02040503050406030204" pitchFamily="18" charset="0"/>
                            <a:sym typeface="Symbol" pitchFamily="18" charset="2"/>
                          </a:rPr>
                          <m:t>Δ</m:t>
                        </m:r>
                        <m:r>
                          <a:rPr lang="nb-NO" b="0" i="1" smtClean="0">
                            <a:latin typeface="Cambria Math" panose="02040503050406030204" pitchFamily="18" charset="0"/>
                            <a:sym typeface="Symbol" pitchFamily="18" charset="2"/>
                          </a:rPr>
                          <m:t>𝑡</m:t>
                        </m:r>
                      </m:num>
                      <m:den>
                        <m:r>
                          <a:rPr lang="nb-NO" b="0" i="1" smtClean="0">
                            <a:latin typeface="Cambria Math" panose="02040503050406030204" pitchFamily="18" charset="0"/>
                            <a:sym typeface="Symbol" pitchFamily="18" charset="2"/>
                          </a:rPr>
                          <m:t>𝑃</m:t>
                        </m:r>
                      </m:den>
                    </m:f>
                    <m:r>
                      <a:rPr lang="nb-NO" b="0" i="1" smtClean="0">
                        <a:latin typeface="Cambria Math" panose="02040503050406030204" pitchFamily="18" charset="0"/>
                        <a:sym typeface="Symbol" pitchFamily="18" charset="2"/>
                      </a:rPr>
                      <m:t>2</m:t>
                    </m:r>
                    <m:r>
                      <a:rPr lang="nb-NO" b="0" i="1" smtClean="0">
                        <a:latin typeface="Cambria Math" panose="02040503050406030204" pitchFamily="18" charset="0"/>
                        <a:sym typeface="Symbol" pitchFamily="18" charset="2"/>
                      </a:rPr>
                      <m:t>𝜋</m:t>
                    </m:r>
                    <m:r>
                      <a:rPr lang="nb-NO" b="0" i="1" smtClean="0">
                        <a:latin typeface="Cambria Math" panose="02040503050406030204" pitchFamily="18" charset="0"/>
                        <a:sym typeface="Symbol" pitchFamily="18" charset="2"/>
                      </a:rPr>
                      <m:t>=−</m:t>
                    </m:r>
                    <m:r>
                      <m:rPr>
                        <m:sty m:val="p"/>
                      </m:rPr>
                      <a:rPr lang="nb-NO" b="0" i="0" smtClean="0">
                        <a:latin typeface="Cambria Math" panose="02040503050406030204" pitchFamily="18" charset="0"/>
                        <a:sym typeface="Symbol" pitchFamily="18" charset="2"/>
                      </a:rPr>
                      <m:t>Δ</m:t>
                    </m:r>
                    <m:r>
                      <a:rPr lang="nb-NO" b="0" i="1" smtClean="0">
                        <a:latin typeface="Cambria Math" panose="02040503050406030204" pitchFamily="18" charset="0"/>
                        <a:sym typeface="Symbol" pitchFamily="18" charset="2"/>
                      </a:rPr>
                      <m:t>𝑡</m:t>
                    </m:r>
                    <m:r>
                      <a:rPr lang="nb-NO" b="0" i="1" smtClean="0">
                        <a:latin typeface="Cambria Math" panose="02040503050406030204" pitchFamily="18" charset="0"/>
                        <a:sym typeface="Symbol" pitchFamily="18" charset="2"/>
                      </a:rPr>
                      <m:t>⋅</m:t>
                    </m:r>
                    <m:r>
                      <a:rPr lang="nb-NO" b="0" i="1" smtClean="0">
                        <a:latin typeface="Cambria Math" panose="02040503050406030204" pitchFamily="18" charset="0"/>
                        <a:sym typeface="Symbol" pitchFamily="18" charset="2"/>
                      </a:rPr>
                      <m:t>𝜔</m:t>
                    </m:r>
                    <m:r>
                      <a:rPr lang="nb-NO" b="0" i="1" smtClean="0">
                        <a:latin typeface="Cambria Math" panose="02040503050406030204" pitchFamily="18" charset="0"/>
                        <a:sym typeface="Symbol" pitchFamily="18" charset="2"/>
                      </a:rPr>
                      <m:t> </m:t>
                    </m:r>
                  </m:oMath>
                </a14:m>
                <a:endParaRPr lang="nb-NO" dirty="0">
                  <a:sym typeface="Symbol" pitchFamily="18" charset="2"/>
                </a:endParaRPr>
              </a:p>
              <a:p>
                <a:r>
                  <a:rPr lang="nb-NO" dirty="0"/>
                  <a:t>Amplitude ratio (</a:t>
                </a:r>
                <a:r>
                  <a:rPr lang="nb-NO" dirty="0" err="1"/>
                  <a:t>gain</a:t>
                </a:r>
                <a:r>
                  <a:rPr lang="nb-NO" dirty="0"/>
                  <a:t>): AR = y</a:t>
                </a:r>
                <a:r>
                  <a:rPr lang="nb-NO" baseline="-25000" dirty="0"/>
                  <a:t>0</a:t>
                </a:r>
                <a:r>
                  <a:rPr lang="nb-NO" dirty="0"/>
                  <a:t>/u</a:t>
                </a:r>
                <a:r>
                  <a:rPr lang="nb-NO" baseline="-25000" dirty="0"/>
                  <a:t>0</a:t>
                </a:r>
              </a:p>
            </p:txBody>
          </p:sp>
        </mc:Choice>
        <mc:Fallback xmlns="">
          <p:sp>
            <p:nvSpPr>
              <p:cNvPr id="5" name="TextBox 4">
                <a:extLst>
                  <a:ext uri="{FF2B5EF4-FFF2-40B4-BE49-F238E27FC236}">
                    <a16:creationId xmlns:a16="http://schemas.microsoft.com/office/drawing/2014/main" id="{F0E8A61C-B2AA-4568-A609-6D6AA363AB55}"/>
                  </a:ext>
                </a:extLst>
              </p:cNvPr>
              <p:cNvSpPr txBox="1">
                <a:spLocks noRot="1" noChangeAspect="1" noMove="1" noResize="1" noEditPoints="1" noAdjustHandles="1" noChangeArrowheads="1" noChangeShapeType="1" noTextEdit="1"/>
              </p:cNvSpPr>
              <p:nvPr/>
            </p:nvSpPr>
            <p:spPr>
              <a:xfrm>
                <a:off x="1874194" y="4442414"/>
                <a:ext cx="4768613" cy="1322991"/>
              </a:xfrm>
              <a:prstGeom prst="rect">
                <a:avLst/>
              </a:prstGeom>
              <a:blipFill>
                <a:blip r:embed="rId3"/>
                <a:stretch>
                  <a:fillRect l="-1022" t="-2765" b="-64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5CF2935-081B-C294-B7D8-20FB0BA5E145}"/>
                  </a:ext>
                </a:extLst>
              </p:cNvPr>
              <p:cNvSpPr txBox="1"/>
              <p:nvPr/>
            </p:nvSpPr>
            <p:spPr>
              <a:xfrm>
                <a:off x="51226" y="5877272"/>
                <a:ext cx="8414548" cy="738664"/>
              </a:xfrm>
              <a:prstGeom prst="rect">
                <a:avLst/>
              </a:prstGeom>
              <a:noFill/>
            </p:spPr>
            <p:txBody>
              <a:bodyPr wrap="none" rtlCol="0">
                <a:spAutoFit/>
              </a:bodyPr>
              <a:lstStyle/>
              <a:p>
                <a:pPr marL="285750" indent="-285750">
                  <a:buFont typeface="Arial" panose="020B0604020202020204" pitchFamily="34" charset="0"/>
                  <a:buChar char="•"/>
                </a:pPr>
                <a:r>
                  <a:rPr lang="nb-NO" sz="1400" dirty="0" err="1"/>
                  <a:t>We</a:t>
                </a:r>
                <a:r>
                  <a:rPr lang="nb-NO" sz="1400" dirty="0"/>
                  <a:t> have </a:t>
                </a:r>
                <a:r>
                  <a:rPr lang="nb-NO" sz="1400" dirty="0" err="1"/>
                  <a:t>assumed</a:t>
                </a:r>
                <a:r>
                  <a:rPr lang="nb-NO" sz="1400" dirty="0"/>
                  <a:t> </a:t>
                </a:r>
                <a:r>
                  <a:rPr lang="nb-NO" sz="1400" dirty="0" err="1"/>
                  <a:t>deviation</a:t>
                </a:r>
                <a:r>
                  <a:rPr lang="nb-NO" sz="1400" dirty="0"/>
                  <a:t> variables, </a:t>
                </a:r>
                <a:r>
                  <a:rPr lang="nb-NO" sz="1400" dirty="0" err="1"/>
                  <a:t>otherwise</a:t>
                </a:r>
                <a:r>
                  <a:rPr lang="nb-NO" sz="1400" dirty="0"/>
                  <a:t> </a:t>
                </a:r>
                <a:r>
                  <a:rPr lang="nb-NO" sz="1400" dirty="0" err="1"/>
                  <a:t>we</a:t>
                </a:r>
                <a:r>
                  <a:rPr lang="nb-NO" sz="1400" dirty="0"/>
                  <a:t> </a:t>
                </a:r>
                <a:r>
                  <a:rPr lang="nb-NO" sz="1400" dirty="0" err="1"/>
                  <a:t>need</a:t>
                </a:r>
                <a:r>
                  <a:rPr lang="nb-NO" sz="1400" dirty="0"/>
                  <a:t> to </a:t>
                </a:r>
                <a:r>
                  <a:rPr lang="nb-NO" sz="1400" dirty="0" err="1"/>
                  <a:t>add</a:t>
                </a:r>
                <a:r>
                  <a:rPr lang="nb-NO" sz="1400" dirty="0"/>
                  <a:t> an «</a:t>
                </a:r>
                <a:r>
                  <a:rPr lang="nb-NO" sz="1400" dirty="0" err="1"/>
                  <a:t>average</a:t>
                </a:r>
                <a:r>
                  <a:rPr lang="nb-NO" sz="1400" dirty="0"/>
                  <a:t>» or «bias» to </a:t>
                </a:r>
                <a:r>
                  <a:rPr lang="nb-NO" sz="1400" dirty="0" err="1"/>
                  <a:t>both</a:t>
                </a:r>
                <a:r>
                  <a:rPr lang="nb-NO" sz="1400" dirty="0"/>
                  <a:t> u(t) and y(t).</a:t>
                </a:r>
              </a:p>
              <a:p>
                <a:pPr marL="285750" indent="-285750">
                  <a:buFont typeface="Arial" panose="020B0604020202020204" pitchFamily="34" charset="0"/>
                  <a:buChar char="•"/>
                </a:pPr>
                <a:r>
                  <a:rPr lang="nb-NO" sz="1400" dirty="0" err="1"/>
                  <a:t>We</a:t>
                </a:r>
                <a:r>
                  <a:rPr lang="nb-NO" sz="1400" dirty="0"/>
                  <a:t> </a:t>
                </a:r>
                <a:r>
                  <a:rPr lang="nb-NO" sz="1400" dirty="0" err="1"/>
                  <a:t>assume</a:t>
                </a:r>
                <a:r>
                  <a:rPr lang="nb-NO" sz="1400" dirty="0"/>
                  <a:t> </a:t>
                </a:r>
                <a:r>
                  <a:rPr lang="nb-NO" sz="1400" dirty="0" err="1"/>
                  <a:t>that</a:t>
                </a:r>
                <a:r>
                  <a:rPr lang="nb-NO" sz="1400" dirty="0"/>
                  <a:t> </a:t>
                </a:r>
                <a:r>
                  <a:rPr lang="nb-NO" sz="1400" dirty="0" err="1"/>
                  <a:t>the</a:t>
                </a:r>
                <a:r>
                  <a:rPr lang="nb-NO" sz="1400" dirty="0"/>
                  <a:t> input </a:t>
                </a:r>
                <a:r>
                  <a:rPr lang="nb-NO" sz="1400" dirty="0" err="1"/>
                  <a:t>sinusoid</a:t>
                </a:r>
                <a:r>
                  <a:rPr lang="nb-NO" sz="1400" dirty="0"/>
                  <a:t> is persistent and </a:t>
                </a:r>
                <a:r>
                  <a:rPr lang="nb-NO" sz="1400" dirty="0" err="1"/>
                  <a:t>consider</a:t>
                </a:r>
                <a:r>
                  <a:rPr lang="nb-NO" sz="1400" dirty="0"/>
                  <a:t> </a:t>
                </a:r>
                <a:r>
                  <a:rPr lang="nb-NO" sz="1400" dirty="0" err="1"/>
                  <a:t>the</a:t>
                </a:r>
                <a:r>
                  <a:rPr lang="nb-NO" sz="1400" dirty="0"/>
                  <a:t> «steady-</a:t>
                </a:r>
                <a:r>
                  <a:rPr lang="nb-NO" sz="1400" dirty="0" err="1"/>
                  <a:t>state</a:t>
                </a:r>
                <a:r>
                  <a:rPr lang="nb-NO" sz="1400" dirty="0"/>
                  <a:t>» as </a:t>
                </a:r>
                <a14:m>
                  <m:oMath xmlns:m="http://schemas.openxmlformats.org/officeDocument/2006/math">
                    <m:r>
                      <a:rPr lang="nb-NO" sz="1400" b="0" i="1" smtClean="0">
                        <a:latin typeface="Cambria Math" panose="02040503050406030204" pitchFamily="18" charset="0"/>
                      </a:rPr>
                      <m:t>𝑡</m:t>
                    </m:r>
                    <m:r>
                      <a:rPr lang="nb-NO" sz="1400" b="0" i="1" smtClean="0">
                        <a:latin typeface="Cambria Math" panose="02040503050406030204" pitchFamily="18" charset="0"/>
                      </a:rPr>
                      <m:t>→∞.</m:t>
                    </m:r>
                  </m:oMath>
                </a14:m>
                <a:endParaRPr lang="nb-NO" sz="1400" b="0" dirty="0"/>
              </a:p>
              <a:p>
                <a:pPr marL="285750" indent="-285750">
                  <a:buFont typeface="Arial" panose="020B0604020202020204" pitchFamily="34" charset="0"/>
                  <a:buChar char="•"/>
                </a:pPr>
                <a:r>
                  <a:rPr lang="nb-NO" sz="1400" dirty="0"/>
                  <a:t>One </a:t>
                </a:r>
                <a:r>
                  <a:rPr lang="nb-NO" sz="1400" dirty="0" err="1"/>
                  <a:t>period</a:t>
                </a:r>
                <a:r>
                  <a:rPr lang="nb-NO" sz="1400" dirty="0"/>
                  <a:t> (</a:t>
                </a:r>
                <a:r>
                  <a:rPr lang="nb-NO" sz="1400" dirty="0" err="1"/>
                  <a:t>cycle</a:t>
                </a:r>
                <a:r>
                  <a:rPr lang="nb-NO" sz="1400" dirty="0"/>
                  <a:t>) = 2</a:t>
                </a:r>
                <a:r>
                  <a:rPr lang="el-GR" sz="1400" dirty="0">
                    <a:latin typeface="Times New Roman" panose="02020603050405020304" pitchFamily="18" charset="0"/>
                    <a:cs typeface="Times New Roman" panose="02020603050405020304" pitchFamily="18" charset="0"/>
                  </a:rPr>
                  <a:t>π</a:t>
                </a:r>
                <a:r>
                  <a:rPr lang="nb-NO" sz="1400" dirty="0">
                    <a:latin typeface="Times New Roman" panose="02020603050405020304" pitchFamily="18" charset="0"/>
                    <a:cs typeface="Times New Roman" panose="02020603050405020304" pitchFamily="18" charset="0"/>
                  </a:rPr>
                  <a:t> [rad] = 360</a:t>
                </a:r>
                <a:r>
                  <a:rPr lang="nb-NO" sz="1400" baseline="30000" dirty="0">
                    <a:latin typeface="Times New Roman" panose="02020603050405020304" pitchFamily="18" charset="0"/>
                    <a:cs typeface="Times New Roman" panose="02020603050405020304" pitchFamily="18" charset="0"/>
                  </a:rPr>
                  <a:t>o</a:t>
                </a:r>
                <a:endParaRPr lang="en-US" sz="1400" baseline="30000" dirty="0"/>
              </a:p>
            </p:txBody>
          </p:sp>
        </mc:Choice>
        <mc:Fallback xmlns="">
          <p:sp>
            <p:nvSpPr>
              <p:cNvPr id="4" name="TextBox 3">
                <a:extLst>
                  <a:ext uri="{FF2B5EF4-FFF2-40B4-BE49-F238E27FC236}">
                    <a16:creationId xmlns:a16="http://schemas.microsoft.com/office/drawing/2014/main" id="{75CF2935-081B-C294-B7D8-20FB0BA5E145}"/>
                  </a:ext>
                </a:extLst>
              </p:cNvPr>
              <p:cNvSpPr txBox="1">
                <a:spLocks noRot="1" noChangeAspect="1" noMove="1" noResize="1" noEditPoints="1" noAdjustHandles="1" noChangeArrowheads="1" noChangeShapeType="1" noTextEdit="1"/>
              </p:cNvSpPr>
              <p:nvPr/>
            </p:nvSpPr>
            <p:spPr>
              <a:xfrm>
                <a:off x="51226" y="5877272"/>
                <a:ext cx="8414548" cy="738664"/>
              </a:xfrm>
              <a:prstGeom prst="rect">
                <a:avLst/>
              </a:prstGeom>
              <a:blipFill>
                <a:blip r:embed="rId4"/>
                <a:stretch>
                  <a:fillRect l="-72" t="-1653" b="-8264"/>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E20430BF-F135-DAFD-0995-711995499EA6}"/>
              </a:ext>
            </a:extLst>
          </p:cNvPr>
          <p:cNvGrpSpPr/>
          <p:nvPr/>
        </p:nvGrpSpPr>
        <p:grpSpPr>
          <a:xfrm>
            <a:off x="1096629" y="1550383"/>
            <a:ext cx="6593929" cy="2836098"/>
            <a:chOff x="1096629" y="1550383"/>
            <a:chExt cx="6593929" cy="2836098"/>
          </a:xfrm>
        </p:grpSpPr>
        <p:grpSp>
          <p:nvGrpSpPr>
            <p:cNvPr id="9" name="Group 8">
              <a:extLst>
                <a:ext uri="{FF2B5EF4-FFF2-40B4-BE49-F238E27FC236}">
                  <a16:creationId xmlns:a16="http://schemas.microsoft.com/office/drawing/2014/main" id="{E18BB860-581C-8981-E78E-8EB6AE6E7E8F}"/>
                </a:ext>
              </a:extLst>
            </p:cNvPr>
            <p:cNvGrpSpPr/>
            <p:nvPr/>
          </p:nvGrpSpPr>
          <p:grpSpPr>
            <a:xfrm>
              <a:off x="1096629" y="1550383"/>
              <a:ext cx="6593929" cy="2836098"/>
              <a:chOff x="1067829" y="1564340"/>
              <a:chExt cx="6593929" cy="2836098"/>
            </a:xfrm>
          </p:grpSpPr>
          <p:grpSp>
            <p:nvGrpSpPr>
              <p:cNvPr id="6" name="Group 5">
                <a:extLst>
                  <a:ext uri="{FF2B5EF4-FFF2-40B4-BE49-F238E27FC236}">
                    <a16:creationId xmlns:a16="http://schemas.microsoft.com/office/drawing/2014/main" id="{CC701D85-E55F-EFC9-AC07-BB38B45F9304}"/>
                  </a:ext>
                </a:extLst>
              </p:cNvPr>
              <p:cNvGrpSpPr/>
              <p:nvPr/>
            </p:nvGrpSpPr>
            <p:grpSpPr>
              <a:xfrm>
                <a:off x="1067829" y="1564340"/>
                <a:ext cx="6593929" cy="2836098"/>
                <a:chOff x="1067829" y="1564340"/>
                <a:chExt cx="6593929" cy="2836098"/>
              </a:xfrm>
            </p:grpSpPr>
            <p:pic>
              <p:nvPicPr>
                <p:cNvPr id="1031" name="Picture 12" descr="Untitled-1 cop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7829" y="1564340"/>
                  <a:ext cx="6593929" cy="283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27BA4D1-8AED-4EC9-9853-F268ABC608A3}"/>
                    </a:ext>
                  </a:extLst>
                </p:cNvPr>
                <p:cNvSpPr txBox="1"/>
                <p:nvPr/>
              </p:nvSpPr>
              <p:spPr>
                <a:xfrm>
                  <a:off x="1352740" y="2029207"/>
                  <a:ext cx="500458" cy="369332"/>
                </a:xfrm>
                <a:prstGeom prst="rect">
                  <a:avLst/>
                </a:prstGeom>
                <a:noFill/>
              </p:spPr>
              <p:txBody>
                <a:bodyPr wrap="none" rtlCol="0">
                  <a:spAutoFit/>
                </a:bodyPr>
                <a:lstStyle/>
                <a:p>
                  <a:r>
                    <a:rPr lang="nb-NO" dirty="0">
                      <a:solidFill>
                        <a:srgbClr val="FF0000"/>
                      </a:solidFill>
                    </a:rPr>
                    <a:t>u</a:t>
                  </a:r>
                  <a:r>
                    <a:rPr lang="nb-NO" baseline="-25000" dirty="0">
                      <a:solidFill>
                        <a:srgbClr val="FF0000"/>
                      </a:solidFill>
                    </a:rPr>
                    <a:t>0</a:t>
                  </a:r>
                  <a:r>
                    <a:rPr lang="nb-NO" dirty="0">
                      <a:solidFill>
                        <a:srgbClr val="FF0000"/>
                      </a:solidFill>
                    </a:rPr>
                    <a:t>=</a:t>
                  </a:r>
                  <a:endParaRPr lang="nb-NO" baseline="-25000" dirty="0">
                    <a:solidFill>
                      <a:srgbClr val="FF0000"/>
                    </a:solidFill>
                  </a:endParaRPr>
                </a:p>
              </p:txBody>
            </p:sp>
            <p:sp>
              <p:nvSpPr>
                <p:cNvPr id="8" name="TextBox 7">
                  <a:extLst>
                    <a:ext uri="{FF2B5EF4-FFF2-40B4-BE49-F238E27FC236}">
                      <a16:creationId xmlns:a16="http://schemas.microsoft.com/office/drawing/2014/main" id="{4DA3052F-2915-4092-A9FE-582D79B53AFD}"/>
                    </a:ext>
                  </a:extLst>
                </p:cNvPr>
                <p:cNvSpPr txBox="1"/>
                <p:nvPr/>
              </p:nvSpPr>
              <p:spPr>
                <a:xfrm>
                  <a:off x="1827012" y="2029207"/>
                  <a:ext cx="482824" cy="369332"/>
                </a:xfrm>
                <a:prstGeom prst="rect">
                  <a:avLst/>
                </a:prstGeom>
                <a:noFill/>
              </p:spPr>
              <p:txBody>
                <a:bodyPr wrap="none" rtlCol="0">
                  <a:spAutoFit/>
                </a:bodyPr>
                <a:lstStyle/>
                <a:p>
                  <a:r>
                    <a:rPr lang="nb-NO" dirty="0">
                      <a:solidFill>
                        <a:srgbClr val="FF0000"/>
                      </a:solidFill>
                    </a:rPr>
                    <a:t>y</a:t>
                  </a:r>
                  <a:r>
                    <a:rPr lang="nb-NO" baseline="-25000" dirty="0">
                      <a:solidFill>
                        <a:srgbClr val="FF0000"/>
                      </a:solidFill>
                    </a:rPr>
                    <a:t>0</a:t>
                  </a:r>
                  <a:r>
                    <a:rPr lang="nb-NO" dirty="0">
                      <a:solidFill>
                        <a:srgbClr val="FF0000"/>
                      </a:solidFill>
                    </a:rPr>
                    <a:t>=</a:t>
                  </a:r>
                  <a:endParaRPr lang="nb-NO" baseline="-25000" dirty="0">
                    <a:solidFill>
                      <a:srgbClr val="FF0000"/>
                    </a:solidFill>
                  </a:endParaRPr>
                </a:p>
              </p:txBody>
            </p:sp>
          </p:grpSp>
          <p:sp>
            <p:nvSpPr>
              <p:cNvPr id="7" name="TextBox 6">
                <a:extLst>
                  <a:ext uri="{FF2B5EF4-FFF2-40B4-BE49-F238E27FC236}">
                    <a16:creationId xmlns:a16="http://schemas.microsoft.com/office/drawing/2014/main" id="{0016DAB9-FC07-848D-F9A8-72AC17CB8463}"/>
                  </a:ext>
                </a:extLst>
              </p:cNvPr>
              <p:cNvSpPr txBox="1"/>
              <p:nvPr/>
            </p:nvSpPr>
            <p:spPr>
              <a:xfrm>
                <a:off x="4355976" y="3018438"/>
                <a:ext cx="292068" cy="338554"/>
              </a:xfrm>
              <a:prstGeom prst="rect">
                <a:avLst/>
              </a:prstGeom>
              <a:solidFill>
                <a:schemeClr val="bg1"/>
              </a:solidFill>
            </p:spPr>
            <p:txBody>
              <a:bodyPr wrap="none" rtlCol="0">
                <a:spAutoFit/>
              </a:bodyPr>
              <a:lstStyle/>
              <a:p>
                <a:r>
                  <a:rPr lang="nb-NO" sz="1600" dirty="0"/>
                  <a:t>u</a:t>
                </a:r>
                <a:endParaRPr lang="en-US" sz="1600" dirty="0"/>
              </a:p>
            </p:txBody>
          </p:sp>
        </p:grpSp>
        <p:sp>
          <p:nvSpPr>
            <p:cNvPr id="10" name="TextBox 9">
              <a:extLst>
                <a:ext uri="{FF2B5EF4-FFF2-40B4-BE49-F238E27FC236}">
                  <a16:creationId xmlns:a16="http://schemas.microsoft.com/office/drawing/2014/main" id="{14525DB5-2ED7-83A3-2E9B-84FB1B06EA68}"/>
                </a:ext>
              </a:extLst>
            </p:cNvPr>
            <p:cNvSpPr txBox="1"/>
            <p:nvPr/>
          </p:nvSpPr>
          <p:spPr>
            <a:xfrm>
              <a:off x="6084168" y="3563724"/>
              <a:ext cx="720080" cy="369332"/>
            </a:xfrm>
            <a:prstGeom prst="rect">
              <a:avLst/>
            </a:prstGeom>
            <a:solidFill>
              <a:schemeClr val="bg1"/>
            </a:solidFill>
          </p:spPr>
          <p:txBody>
            <a:bodyPr wrap="square" rtlCol="0">
              <a:spAutoFit/>
            </a:bodyPr>
            <a:lstStyle/>
            <a:p>
              <a:endParaRPr lang="en-US" dirty="0"/>
            </a:p>
          </p:txBody>
        </p:sp>
      </p:grpSp>
    </p:spTree>
    <p:extLst>
      <p:ext uri="{BB962C8B-B14F-4D97-AF65-F5344CB8AC3E}">
        <p14:creationId xmlns:p14="http://schemas.microsoft.com/office/powerpoint/2010/main" val="32041968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91" name="Group 97"/>
          <p:cNvGrpSpPr>
            <a:grpSpLocks noChangeAspect="1"/>
          </p:cNvGrpSpPr>
          <p:nvPr/>
        </p:nvGrpSpPr>
        <p:grpSpPr bwMode="auto">
          <a:xfrm>
            <a:off x="2352675" y="792163"/>
            <a:ext cx="5334000" cy="4000500"/>
            <a:chOff x="1200" y="901"/>
            <a:chExt cx="3360" cy="2520"/>
          </a:xfrm>
        </p:grpSpPr>
        <p:sp>
          <p:nvSpPr>
            <p:cNvPr id="22592" name="AutoShape 96"/>
            <p:cNvSpPr>
              <a:spLocks noChangeAspect="1" noChangeArrowheads="1" noTextEdit="1"/>
            </p:cNvSpPr>
            <p:nvPr/>
          </p:nvSpPr>
          <p:spPr bwMode="auto">
            <a:xfrm>
              <a:off x="1200" y="901"/>
              <a:ext cx="336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593" name="Rectangle 98"/>
            <p:cNvSpPr>
              <a:spLocks noChangeArrowheads="1"/>
            </p:cNvSpPr>
            <p:nvPr/>
          </p:nvSpPr>
          <p:spPr bwMode="auto">
            <a:xfrm>
              <a:off x="1638" y="1093"/>
              <a:ext cx="2604" cy="20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594" name="Rectangle 99"/>
            <p:cNvSpPr>
              <a:spLocks noChangeArrowheads="1"/>
            </p:cNvSpPr>
            <p:nvPr/>
          </p:nvSpPr>
          <p:spPr bwMode="auto">
            <a:xfrm>
              <a:off x="1638" y="1093"/>
              <a:ext cx="2604" cy="2052"/>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5" name="Line 100"/>
            <p:cNvSpPr>
              <a:spLocks noChangeShapeType="1"/>
            </p:cNvSpPr>
            <p:nvPr/>
          </p:nvSpPr>
          <p:spPr bwMode="auto">
            <a:xfrm>
              <a:off x="1638" y="1093"/>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6" name="Line 101"/>
            <p:cNvSpPr>
              <a:spLocks noChangeShapeType="1"/>
            </p:cNvSpPr>
            <p:nvPr/>
          </p:nvSpPr>
          <p:spPr bwMode="auto">
            <a:xfrm>
              <a:off x="1638" y="3145"/>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7" name="Line 102"/>
            <p:cNvSpPr>
              <a:spLocks noChangeShapeType="1"/>
            </p:cNvSpPr>
            <p:nvPr/>
          </p:nvSpPr>
          <p:spPr bwMode="auto">
            <a:xfrm flipV="1">
              <a:off x="4242"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8" name="Line 103"/>
            <p:cNvSpPr>
              <a:spLocks noChangeShapeType="1"/>
            </p:cNvSpPr>
            <p:nvPr/>
          </p:nvSpPr>
          <p:spPr bwMode="auto">
            <a:xfrm flipV="1">
              <a:off x="1638"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9" name="Line 104"/>
            <p:cNvSpPr>
              <a:spLocks noChangeShapeType="1"/>
            </p:cNvSpPr>
            <p:nvPr/>
          </p:nvSpPr>
          <p:spPr bwMode="auto">
            <a:xfrm>
              <a:off x="1638" y="3145"/>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0" name="Line 105"/>
            <p:cNvSpPr>
              <a:spLocks noChangeShapeType="1"/>
            </p:cNvSpPr>
            <p:nvPr/>
          </p:nvSpPr>
          <p:spPr bwMode="auto">
            <a:xfrm flipV="1">
              <a:off x="1638"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1" name="Line 106"/>
            <p:cNvSpPr>
              <a:spLocks noChangeShapeType="1"/>
            </p:cNvSpPr>
            <p:nvPr/>
          </p:nvSpPr>
          <p:spPr bwMode="auto">
            <a:xfrm flipV="1">
              <a:off x="1638"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2" name="Line 107"/>
            <p:cNvSpPr>
              <a:spLocks noChangeShapeType="1"/>
            </p:cNvSpPr>
            <p:nvPr/>
          </p:nvSpPr>
          <p:spPr bwMode="auto">
            <a:xfrm>
              <a:off x="1638"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3" name="Rectangle 108"/>
            <p:cNvSpPr>
              <a:spLocks noChangeArrowheads="1"/>
            </p:cNvSpPr>
            <p:nvPr/>
          </p:nvSpPr>
          <p:spPr bwMode="auto">
            <a:xfrm>
              <a:off x="1620" y="3163"/>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04" name="Line 109"/>
            <p:cNvSpPr>
              <a:spLocks noChangeShapeType="1"/>
            </p:cNvSpPr>
            <p:nvPr/>
          </p:nvSpPr>
          <p:spPr bwMode="auto">
            <a:xfrm flipV="1">
              <a:off x="1962"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5" name="Line 110"/>
            <p:cNvSpPr>
              <a:spLocks noChangeShapeType="1"/>
            </p:cNvSpPr>
            <p:nvPr/>
          </p:nvSpPr>
          <p:spPr bwMode="auto">
            <a:xfrm>
              <a:off x="1962"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6" name="Rectangle 111"/>
            <p:cNvSpPr>
              <a:spLocks noChangeArrowheads="1"/>
            </p:cNvSpPr>
            <p:nvPr/>
          </p:nvSpPr>
          <p:spPr bwMode="auto">
            <a:xfrm>
              <a:off x="1944" y="3163"/>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07" name="Line 112"/>
            <p:cNvSpPr>
              <a:spLocks noChangeShapeType="1"/>
            </p:cNvSpPr>
            <p:nvPr/>
          </p:nvSpPr>
          <p:spPr bwMode="auto">
            <a:xfrm flipV="1">
              <a:off x="2286"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8" name="Line 113"/>
            <p:cNvSpPr>
              <a:spLocks noChangeShapeType="1"/>
            </p:cNvSpPr>
            <p:nvPr/>
          </p:nvSpPr>
          <p:spPr bwMode="auto">
            <a:xfrm>
              <a:off x="2286"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9" name="Rectangle 114"/>
            <p:cNvSpPr>
              <a:spLocks noChangeArrowheads="1"/>
            </p:cNvSpPr>
            <p:nvPr/>
          </p:nvSpPr>
          <p:spPr bwMode="auto">
            <a:xfrm>
              <a:off x="2244"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10" name="Line 115"/>
            <p:cNvSpPr>
              <a:spLocks noChangeShapeType="1"/>
            </p:cNvSpPr>
            <p:nvPr/>
          </p:nvSpPr>
          <p:spPr bwMode="auto">
            <a:xfrm flipV="1">
              <a:off x="2610"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1" name="Line 116"/>
            <p:cNvSpPr>
              <a:spLocks noChangeShapeType="1"/>
            </p:cNvSpPr>
            <p:nvPr/>
          </p:nvSpPr>
          <p:spPr bwMode="auto">
            <a:xfrm>
              <a:off x="2610"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2" name="Rectangle 117"/>
            <p:cNvSpPr>
              <a:spLocks noChangeArrowheads="1"/>
            </p:cNvSpPr>
            <p:nvPr/>
          </p:nvSpPr>
          <p:spPr bwMode="auto">
            <a:xfrm>
              <a:off x="2568"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13" name="Line 118"/>
            <p:cNvSpPr>
              <a:spLocks noChangeShapeType="1"/>
            </p:cNvSpPr>
            <p:nvPr/>
          </p:nvSpPr>
          <p:spPr bwMode="auto">
            <a:xfrm flipV="1">
              <a:off x="2940"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4" name="Line 119"/>
            <p:cNvSpPr>
              <a:spLocks noChangeShapeType="1"/>
            </p:cNvSpPr>
            <p:nvPr/>
          </p:nvSpPr>
          <p:spPr bwMode="auto">
            <a:xfrm>
              <a:off x="2940"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5" name="Rectangle 120"/>
            <p:cNvSpPr>
              <a:spLocks noChangeArrowheads="1"/>
            </p:cNvSpPr>
            <p:nvPr/>
          </p:nvSpPr>
          <p:spPr bwMode="auto">
            <a:xfrm>
              <a:off x="2898"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16" name="Line 121"/>
            <p:cNvSpPr>
              <a:spLocks noChangeShapeType="1"/>
            </p:cNvSpPr>
            <p:nvPr/>
          </p:nvSpPr>
          <p:spPr bwMode="auto">
            <a:xfrm flipV="1">
              <a:off x="3264"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7" name="Line 122"/>
            <p:cNvSpPr>
              <a:spLocks noChangeShapeType="1"/>
            </p:cNvSpPr>
            <p:nvPr/>
          </p:nvSpPr>
          <p:spPr bwMode="auto">
            <a:xfrm>
              <a:off x="3264"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18" name="Rectangle 123"/>
            <p:cNvSpPr>
              <a:spLocks noChangeArrowheads="1"/>
            </p:cNvSpPr>
            <p:nvPr/>
          </p:nvSpPr>
          <p:spPr bwMode="auto">
            <a:xfrm>
              <a:off x="3222"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19" name="Line 124"/>
            <p:cNvSpPr>
              <a:spLocks noChangeShapeType="1"/>
            </p:cNvSpPr>
            <p:nvPr/>
          </p:nvSpPr>
          <p:spPr bwMode="auto">
            <a:xfrm flipV="1">
              <a:off x="3588"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0" name="Line 125"/>
            <p:cNvSpPr>
              <a:spLocks noChangeShapeType="1"/>
            </p:cNvSpPr>
            <p:nvPr/>
          </p:nvSpPr>
          <p:spPr bwMode="auto">
            <a:xfrm>
              <a:off x="3588"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1" name="Rectangle 126"/>
            <p:cNvSpPr>
              <a:spLocks noChangeArrowheads="1"/>
            </p:cNvSpPr>
            <p:nvPr/>
          </p:nvSpPr>
          <p:spPr bwMode="auto">
            <a:xfrm>
              <a:off x="3546"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30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23" name="Line 127"/>
            <p:cNvSpPr>
              <a:spLocks noChangeShapeType="1"/>
            </p:cNvSpPr>
            <p:nvPr/>
          </p:nvSpPr>
          <p:spPr bwMode="auto">
            <a:xfrm flipV="1">
              <a:off x="3912"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4" name="Line 128"/>
            <p:cNvSpPr>
              <a:spLocks noChangeShapeType="1"/>
            </p:cNvSpPr>
            <p:nvPr/>
          </p:nvSpPr>
          <p:spPr bwMode="auto">
            <a:xfrm>
              <a:off x="3912"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5" name="Rectangle 129"/>
            <p:cNvSpPr>
              <a:spLocks noChangeArrowheads="1"/>
            </p:cNvSpPr>
            <p:nvPr/>
          </p:nvSpPr>
          <p:spPr bwMode="auto">
            <a:xfrm>
              <a:off x="3870"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35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26" name="Line 130"/>
            <p:cNvSpPr>
              <a:spLocks noChangeShapeType="1"/>
            </p:cNvSpPr>
            <p:nvPr/>
          </p:nvSpPr>
          <p:spPr bwMode="auto">
            <a:xfrm flipV="1">
              <a:off x="4242"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7" name="Line 131"/>
            <p:cNvSpPr>
              <a:spLocks noChangeShapeType="1"/>
            </p:cNvSpPr>
            <p:nvPr/>
          </p:nvSpPr>
          <p:spPr bwMode="auto">
            <a:xfrm>
              <a:off x="4242"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8" name="Rectangle 132"/>
            <p:cNvSpPr>
              <a:spLocks noChangeArrowheads="1"/>
            </p:cNvSpPr>
            <p:nvPr/>
          </p:nvSpPr>
          <p:spPr bwMode="auto">
            <a:xfrm>
              <a:off x="4200"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40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29" name="Line 133"/>
            <p:cNvSpPr>
              <a:spLocks noChangeShapeType="1"/>
            </p:cNvSpPr>
            <p:nvPr/>
          </p:nvSpPr>
          <p:spPr bwMode="auto">
            <a:xfrm>
              <a:off x="1638" y="3145"/>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0" name="Line 134"/>
            <p:cNvSpPr>
              <a:spLocks noChangeShapeType="1"/>
            </p:cNvSpPr>
            <p:nvPr/>
          </p:nvSpPr>
          <p:spPr bwMode="auto">
            <a:xfrm flipH="1">
              <a:off x="4212" y="3145"/>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1" name="Rectangle 135"/>
            <p:cNvSpPr>
              <a:spLocks noChangeArrowheads="1"/>
            </p:cNvSpPr>
            <p:nvPr/>
          </p:nvSpPr>
          <p:spPr bwMode="auto">
            <a:xfrm>
              <a:off x="1548" y="3097"/>
              <a:ext cx="10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32" name="Line 136"/>
            <p:cNvSpPr>
              <a:spLocks noChangeShapeType="1"/>
            </p:cNvSpPr>
            <p:nvPr/>
          </p:nvSpPr>
          <p:spPr bwMode="auto">
            <a:xfrm>
              <a:off x="1638" y="2935"/>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3" name="Line 137"/>
            <p:cNvSpPr>
              <a:spLocks noChangeShapeType="1"/>
            </p:cNvSpPr>
            <p:nvPr/>
          </p:nvSpPr>
          <p:spPr bwMode="auto">
            <a:xfrm flipH="1">
              <a:off x="4212" y="2935"/>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4" name="Rectangle 138"/>
            <p:cNvSpPr>
              <a:spLocks noChangeArrowheads="1"/>
            </p:cNvSpPr>
            <p:nvPr/>
          </p:nvSpPr>
          <p:spPr bwMode="auto">
            <a:xfrm>
              <a:off x="1482" y="2887"/>
              <a:ext cx="16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35" name="Line 139"/>
            <p:cNvSpPr>
              <a:spLocks noChangeShapeType="1"/>
            </p:cNvSpPr>
            <p:nvPr/>
          </p:nvSpPr>
          <p:spPr bwMode="auto">
            <a:xfrm>
              <a:off x="1638" y="2731"/>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6" name="Line 140"/>
            <p:cNvSpPr>
              <a:spLocks noChangeShapeType="1"/>
            </p:cNvSpPr>
            <p:nvPr/>
          </p:nvSpPr>
          <p:spPr bwMode="auto">
            <a:xfrm flipH="1">
              <a:off x="4212" y="2731"/>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7" name="Rectangle 141"/>
            <p:cNvSpPr>
              <a:spLocks noChangeArrowheads="1"/>
            </p:cNvSpPr>
            <p:nvPr/>
          </p:nvSpPr>
          <p:spPr bwMode="auto">
            <a:xfrm>
              <a:off x="1548" y="2683"/>
              <a:ext cx="10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38" name="Line 142"/>
            <p:cNvSpPr>
              <a:spLocks noChangeShapeType="1"/>
            </p:cNvSpPr>
            <p:nvPr/>
          </p:nvSpPr>
          <p:spPr bwMode="auto">
            <a:xfrm>
              <a:off x="1638" y="2527"/>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9" name="Line 143"/>
            <p:cNvSpPr>
              <a:spLocks noChangeShapeType="1"/>
            </p:cNvSpPr>
            <p:nvPr/>
          </p:nvSpPr>
          <p:spPr bwMode="auto">
            <a:xfrm flipH="1">
              <a:off x="4212" y="2527"/>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0" name="Rectangle 144"/>
            <p:cNvSpPr>
              <a:spLocks noChangeArrowheads="1"/>
            </p:cNvSpPr>
            <p:nvPr/>
          </p:nvSpPr>
          <p:spPr bwMode="auto">
            <a:xfrm>
              <a:off x="1482" y="2479"/>
              <a:ext cx="16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41" name="Line 145"/>
            <p:cNvSpPr>
              <a:spLocks noChangeShapeType="1"/>
            </p:cNvSpPr>
            <p:nvPr/>
          </p:nvSpPr>
          <p:spPr bwMode="auto">
            <a:xfrm>
              <a:off x="1638" y="2323"/>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2" name="Line 146"/>
            <p:cNvSpPr>
              <a:spLocks noChangeShapeType="1"/>
            </p:cNvSpPr>
            <p:nvPr/>
          </p:nvSpPr>
          <p:spPr bwMode="auto">
            <a:xfrm flipH="1">
              <a:off x="4212" y="2323"/>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3" name="Rectangle 147"/>
            <p:cNvSpPr>
              <a:spLocks noChangeArrowheads="1"/>
            </p:cNvSpPr>
            <p:nvPr/>
          </p:nvSpPr>
          <p:spPr bwMode="auto">
            <a:xfrm>
              <a:off x="1572" y="2275"/>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44" name="Line 148"/>
            <p:cNvSpPr>
              <a:spLocks noChangeShapeType="1"/>
            </p:cNvSpPr>
            <p:nvPr/>
          </p:nvSpPr>
          <p:spPr bwMode="auto">
            <a:xfrm>
              <a:off x="1638" y="2119"/>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5" name="Line 149"/>
            <p:cNvSpPr>
              <a:spLocks noChangeShapeType="1"/>
            </p:cNvSpPr>
            <p:nvPr/>
          </p:nvSpPr>
          <p:spPr bwMode="auto">
            <a:xfrm flipH="1">
              <a:off x="4212" y="2119"/>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6" name="Rectangle 150"/>
            <p:cNvSpPr>
              <a:spLocks noChangeArrowheads="1"/>
            </p:cNvSpPr>
            <p:nvPr/>
          </p:nvSpPr>
          <p:spPr bwMode="auto">
            <a:xfrm>
              <a:off x="1506" y="2071"/>
              <a:ext cx="144"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47" name="Line 151"/>
            <p:cNvSpPr>
              <a:spLocks noChangeShapeType="1"/>
            </p:cNvSpPr>
            <p:nvPr/>
          </p:nvSpPr>
          <p:spPr bwMode="auto">
            <a:xfrm>
              <a:off x="1638" y="1909"/>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8" name="Line 152"/>
            <p:cNvSpPr>
              <a:spLocks noChangeShapeType="1"/>
            </p:cNvSpPr>
            <p:nvPr/>
          </p:nvSpPr>
          <p:spPr bwMode="auto">
            <a:xfrm flipH="1">
              <a:off x="4212" y="1909"/>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49" name="Rectangle 153"/>
            <p:cNvSpPr>
              <a:spLocks noChangeArrowheads="1"/>
            </p:cNvSpPr>
            <p:nvPr/>
          </p:nvSpPr>
          <p:spPr bwMode="auto">
            <a:xfrm>
              <a:off x="1572" y="1861"/>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50" name="Line 154"/>
            <p:cNvSpPr>
              <a:spLocks noChangeShapeType="1"/>
            </p:cNvSpPr>
            <p:nvPr/>
          </p:nvSpPr>
          <p:spPr bwMode="auto">
            <a:xfrm>
              <a:off x="1638" y="1705"/>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1" name="Line 155"/>
            <p:cNvSpPr>
              <a:spLocks noChangeShapeType="1"/>
            </p:cNvSpPr>
            <p:nvPr/>
          </p:nvSpPr>
          <p:spPr bwMode="auto">
            <a:xfrm flipH="1">
              <a:off x="4212" y="1705"/>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2" name="Rectangle 156"/>
            <p:cNvSpPr>
              <a:spLocks noChangeArrowheads="1"/>
            </p:cNvSpPr>
            <p:nvPr/>
          </p:nvSpPr>
          <p:spPr bwMode="auto">
            <a:xfrm>
              <a:off x="1506" y="1657"/>
              <a:ext cx="144"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53" name="Line 157"/>
            <p:cNvSpPr>
              <a:spLocks noChangeShapeType="1"/>
            </p:cNvSpPr>
            <p:nvPr/>
          </p:nvSpPr>
          <p:spPr bwMode="auto">
            <a:xfrm>
              <a:off x="1638" y="1501"/>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4" name="Line 158"/>
            <p:cNvSpPr>
              <a:spLocks noChangeShapeType="1"/>
            </p:cNvSpPr>
            <p:nvPr/>
          </p:nvSpPr>
          <p:spPr bwMode="auto">
            <a:xfrm flipH="1">
              <a:off x="4212" y="1501"/>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5" name="Rectangle 159"/>
            <p:cNvSpPr>
              <a:spLocks noChangeArrowheads="1"/>
            </p:cNvSpPr>
            <p:nvPr/>
          </p:nvSpPr>
          <p:spPr bwMode="auto">
            <a:xfrm>
              <a:off x="1572" y="1453"/>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56" name="Line 160"/>
            <p:cNvSpPr>
              <a:spLocks noChangeShapeType="1"/>
            </p:cNvSpPr>
            <p:nvPr/>
          </p:nvSpPr>
          <p:spPr bwMode="auto">
            <a:xfrm>
              <a:off x="1638" y="1297"/>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7" name="Line 161"/>
            <p:cNvSpPr>
              <a:spLocks noChangeShapeType="1"/>
            </p:cNvSpPr>
            <p:nvPr/>
          </p:nvSpPr>
          <p:spPr bwMode="auto">
            <a:xfrm flipH="1">
              <a:off x="4212" y="1297"/>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8" name="Rectangle 162"/>
            <p:cNvSpPr>
              <a:spLocks noChangeArrowheads="1"/>
            </p:cNvSpPr>
            <p:nvPr/>
          </p:nvSpPr>
          <p:spPr bwMode="auto">
            <a:xfrm>
              <a:off x="1506" y="1249"/>
              <a:ext cx="144"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59" name="Line 163"/>
            <p:cNvSpPr>
              <a:spLocks noChangeShapeType="1"/>
            </p:cNvSpPr>
            <p:nvPr/>
          </p:nvSpPr>
          <p:spPr bwMode="auto">
            <a:xfrm>
              <a:off x="1638" y="1093"/>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0" name="Line 164"/>
            <p:cNvSpPr>
              <a:spLocks noChangeShapeType="1"/>
            </p:cNvSpPr>
            <p:nvPr/>
          </p:nvSpPr>
          <p:spPr bwMode="auto">
            <a:xfrm flipH="1">
              <a:off x="4212" y="1093"/>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1" name="Rectangle 165"/>
            <p:cNvSpPr>
              <a:spLocks noChangeArrowheads="1"/>
            </p:cNvSpPr>
            <p:nvPr/>
          </p:nvSpPr>
          <p:spPr bwMode="auto">
            <a:xfrm>
              <a:off x="1572" y="1045"/>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3</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62" name="Line 166"/>
            <p:cNvSpPr>
              <a:spLocks noChangeShapeType="1"/>
            </p:cNvSpPr>
            <p:nvPr/>
          </p:nvSpPr>
          <p:spPr bwMode="auto">
            <a:xfrm>
              <a:off x="1638" y="1093"/>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3" name="Line 167"/>
            <p:cNvSpPr>
              <a:spLocks noChangeShapeType="1"/>
            </p:cNvSpPr>
            <p:nvPr/>
          </p:nvSpPr>
          <p:spPr bwMode="auto">
            <a:xfrm>
              <a:off x="1638" y="3145"/>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4" name="Line 168"/>
            <p:cNvSpPr>
              <a:spLocks noChangeShapeType="1"/>
            </p:cNvSpPr>
            <p:nvPr/>
          </p:nvSpPr>
          <p:spPr bwMode="auto">
            <a:xfrm flipV="1">
              <a:off x="4242"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5" name="Line 169"/>
            <p:cNvSpPr>
              <a:spLocks noChangeShapeType="1"/>
            </p:cNvSpPr>
            <p:nvPr/>
          </p:nvSpPr>
          <p:spPr bwMode="auto">
            <a:xfrm flipV="1">
              <a:off x="1638"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6" name="Freeform 170"/>
            <p:cNvSpPr>
              <a:spLocks/>
            </p:cNvSpPr>
            <p:nvPr/>
          </p:nvSpPr>
          <p:spPr bwMode="auto">
            <a:xfrm>
              <a:off x="1638" y="1795"/>
              <a:ext cx="630" cy="528"/>
            </a:xfrm>
            <a:custGeom>
              <a:avLst/>
              <a:gdLst>
                <a:gd name="T0" fmla="*/ 12 w 630"/>
                <a:gd name="T1" fmla="*/ 528 h 528"/>
                <a:gd name="T2" fmla="*/ 30 w 630"/>
                <a:gd name="T3" fmla="*/ 528 h 528"/>
                <a:gd name="T4" fmla="*/ 48 w 630"/>
                <a:gd name="T5" fmla="*/ 528 h 528"/>
                <a:gd name="T6" fmla="*/ 66 w 630"/>
                <a:gd name="T7" fmla="*/ 516 h 528"/>
                <a:gd name="T8" fmla="*/ 72 w 630"/>
                <a:gd name="T9" fmla="*/ 486 h 528"/>
                <a:gd name="T10" fmla="*/ 84 w 630"/>
                <a:gd name="T11" fmla="*/ 462 h 528"/>
                <a:gd name="T12" fmla="*/ 90 w 630"/>
                <a:gd name="T13" fmla="*/ 426 h 528"/>
                <a:gd name="T14" fmla="*/ 102 w 630"/>
                <a:gd name="T15" fmla="*/ 402 h 528"/>
                <a:gd name="T16" fmla="*/ 108 w 630"/>
                <a:gd name="T17" fmla="*/ 366 h 528"/>
                <a:gd name="T18" fmla="*/ 120 w 630"/>
                <a:gd name="T19" fmla="*/ 336 h 528"/>
                <a:gd name="T20" fmla="*/ 126 w 630"/>
                <a:gd name="T21" fmla="*/ 306 h 528"/>
                <a:gd name="T22" fmla="*/ 138 w 630"/>
                <a:gd name="T23" fmla="*/ 276 h 528"/>
                <a:gd name="T24" fmla="*/ 144 w 630"/>
                <a:gd name="T25" fmla="*/ 240 h 528"/>
                <a:gd name="T26" fmla="*/ 156 w 630"/>
                <a:gd name="T27" fmla="*/ 216 h 528"/>
                <a:gd name="T28" fmla="*/ 162 w 630"/>
                <a:gd name="T29" fmla="*/ 186 h 528"/>
                <a:gd name="T30" fmla="*/ 174 w 630"/>
                <a:gd name="T31" fmla="*/ 168 h 528"/>
                <a:gd name="T32" fmla="*/ 180 w 630"/>
                <a:gd name="T33" fmla="*/ 144 h 528"/>
                <a:gd name="T34" fmla="*/ 198 w 630"/>
                <a:gd name="T35" fmla="*/ 114 h 528"/>
                <a:gd name="T36" fmla="*/ 210 w 630"/>
                <a:gd name="T37" fmla="*/ 78 h 528"/>
                <a:gd name="T38" fmla="*/ 228 w 630"/>
                <a:gd name="T39" fmla="*/ 54 h 528"/>
                <a:gd name="T40" fmla="*/ 252 w 630"/>
                <a:gd name="T41" fmla="*/ 30 h 528"/>
                <a:gd name="T42" fmla="*/ 258 w 630"/>
                <a:gd name="T43" fmla="*/ 24 h 528"/>
                <a:gd name="T44" fmla="*/ 276 w 630"/>
                <a:gd name="T45" fmla="*/ 12 h 528"/>
                <a:gd name="T46" fmla="*/ 294 w 630"/>
                <a:gd name="T47" fmla="*/ 6 h 528"/>
                <a:gd name="T48" fmla="*/ 312 w 630"/>
                <a:gd name="T49" fmla="*/ 0 h 528"/>
                <a:gd name="T50" fmla="*/ 330 w 630"/>
                <a:gd name="T51" fmla="*/ 0 h 528"/>
                <a:gd name="T52" fmla="*/ 348 w 630"/>
                <a:gd name="T53" fmla="*/ 0 h 528"/>
                <a:gd name="T54" fmla="*/ 366 w 630"/>
                <a:gd name="T55" fmla="*/ 6 h 528"/>
                <a:gd name="T56" fmla="*/ 384 w 630"/>
                <a:gd name="T57" fmla="*/ 12 h 528"/>
                <a:gd name="T58" fmla="*/ 402 w 630"/>
                <a:gd name="T59" fmla="*/ 12 h 528"/>
                <a:gd name="T60" fmla="*/ 420 w 630"/>
                <a:gd name="T61" fmla="*/ 18 h 528"/>
                <a:gd name="T62" fmla="*/ 438 w 630"/>
                <a:gd name="T63" fmla="*/ 24 h 528"/>
                <a:gd name="T64" fmla="*/ 456 w 630"/>
                <a:gd name="T65" fmla="*/ 30 h 528"/>
                <a:gd name="T66" fmla="*/ 474 w 630"/>
                <a:gd name="T67" fmla="*/ 36 h 528"/>
                <a:gd name="T68" fmla="*/ 492 w 630"/>
                <a:gd name="T69" fmla="*/ 42 h 528"/>
                <a:gd name="T70" fmla="*/ 510 w 630"/>
                <a:gd name="T71" fmla="*/ 48 h 528"/>
                <a:gd name="T72" fmla="*/ 528 w 630"/>
                <a:gd name="T73" fmla="*/ 48 h 528"/>
                <a:gd name="T74" fmla="*/ 546 w 630"/>
                <a:gd name="T75" fmla="*/ 54 h 528"/>
                <a:gd name="T76" fmla="*/ 564 w 630"/>
                <a:gd name="T77" fmla="*/ 60 h 528"/>
                <a:gd name="T78" fmla="*/ 582 w 630"/>
                <a:gd name="T79" fmla="*/ 60 h 528"/>
                <a:gd name="T80" fmla="*/ 600 w 630"/>
                <a:gd name="T81" fmla="*/ 66 h 528"/>
                <a:gd name="T82" fmla="*/ 618 w 630"/>
                <a:gd name="T83" fmla="*/ 6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0" h="528">
                  <a:moveTo>
                    <a:pt x="0" y="528"/>
                  </a:moveTo>
                  <a:lnTo>
                    <a:pt x="6" y="528"/>
                  </a:lnTo>
                  <a:lnTo>
                    <a:pt x="12" y="528"/>
                  </a:lnTo>
                  <a:lnTo>
                    <a:pt x="18" y="528"/>
                  </a:lnTo>
                  <a:lnTo>
                    <a:pt x="24" y="528"/>
                  </a:lnTo>
                  <a:lnTo>
                    <a:pt x="30" y="528"/>
                  </a:lnTo>
                  <a:lnTo>
                    <a:pt x="36" y="528"/>
                  </a:lnTo>
                  <a:lnTo>
                    <a:pt x="42" y="528"/>
                  </a:lnTo>
                  <a:lnTo>
                    <a:pt x="48" y="528"/>
                  </a:lnTo>
                  <a:lnTo>
                    <a:pt x="54" y="528"/>
                  </a:lnTo>
                  <a:lnTo>
                    <a:pt x="60" y="522"/>
                  </a:lnTo>
                  <a:lnTo>
                    <a:pt x="66" y="516"/>
                  </a:lnTo>
                  <a:lnTo>
                    <a:pt x="66" y="504"/>
                  </a:lnTo>
                  <a:lnTo>
                    <a:pt x="72" y="498"/>
                  </a:lnTo>
                  <a:lnTo>
                    <a:pt x="72" y="486"/>
                  </a:lnTo>
                  <a:lnTo>
                    <a:pt x="78" y="480"/>
                  </a:lnTo>
                  <a:lnTo>
                    <a:pt x="78" y="468"/>
                  </a:lnTo>
                  <a:lnTo>
                    <a:pt x="84" y="462"/>
                  </a:lnTo>
                  <a:lnTo>
                    <a:pt x="84" y="444"/>
                  </a:lnTo>
                  <a:lnTo>
                    <a:pt x="90" y="438"/>
                  </a:lnTo>
                  <a:lnTo>
                    <a:pt x="90" y="426"/>
                  </a:lnTo>
                  <a:lnTo>
                    <a:pt x="96" y="420"/>
                  </a:lnTo>
                  <a:lnTo>
                    <a:pt x="96" y="408"/>
                  </a:lnTo>
                  <a:lnTo>
                    <a:pt x="102" y="402"/>
                  </a:lnTo>
                  <a:lnTo>
                    <a:pt x="102" y="390"/>
                  </a:lnTo>
                  <a:lnTo>
                    <a:pt x="108" y="384"/>
                  </a:lnTo>
                  <a:lnTo>
                    <a:pt x="108" y="366"/>
                  </a:lnTo>
                  <a:lnTo>
                    <a:pt x="114" y="360"/>
                  </a:lnTo>
                  <a:lnTo>
                    <a:pt x="114" y="342"/>
                  </a:lnTo>
                  <a:lnTo>
                    <a:pt x="120" y="336"/>
                  </a:lnTo>
                  <a:lnTo>
                    <a:pt x="120" y="324"/>
                  </a:lnTo>
                  <a:lnTo>
                    <a:pt x="126" y="318"/>
                  </a:lnTo>
                  <a:lnTo>
                    <a:pt x="126" y="306"/>
                  </a:lnTo>
                  <a:lnTo>
                    <a:pt x="132" y="300"/>
                  </a:lnTo>
                  <a:lnTo>
                    <a:pt x="132" y="282"/>
                  </a:lnTo>
                  <a:lnTo>
                    <a:pt x="138" y="276"/>
                  </a:lnTo>
                  <a:lnTo>
                    <a:pt x="138" y="264"/>
                  </a:lnTo>
                  <a:lnTo>
                    <a:pt x="144" y="258"/>
                  </a:lnTo>
                  <a:lnTo>
                    <a:pt x="144" y="240"/>
                  </a:lnTo>
                  <a:lnTo>
                    <a:pt x="150" y="234"/>
                  </a:lnTo>
                  <a:lnTo>
                    <a:pt x="150" y="222"/>
                  </a:lnTo>
                  <a:lnTo>
                    <a:pt x="156" y="216"/>
                  </a:lnTo>
                  <a:lnTo>
                    <a:pt x="156" y="204"/>
                  </a:lnTo>
                  <a:lnTo>
                    <a:pt x="162" y="198"/>
                  </a:lnTo>
                  <a:lnTo>
                    <a:pt x="162" y="186"/>
                  </a:lnTo>
                  <a:lnTo>
                    <a:pt x="168" y="180"/>
                  </a:lnTo>
                  <a:lnTo>
                    <a:pt x="168" y="174"/>
                  </a:lnTo>
                  <a:lnTo>
                    <a:pt x="174" y="168"/>
                  </a:lnTo>
                  <a:lnTo>
                    <a:pt x="174" y="156"/>
                  </a:lnTo>
                  <a:lnTo>
                    <a:pt x="180" y="150"/>
                  </a:lnTo>
                  <a:lnTo>
                    <a:pt x="180" y="144"/>
                  </a:lnTo>
                  <a:lnTo>
                    <a:pt x="186" y="138"/>
                  </a:lnTo>
                  <a:lnTo>
                    <a:pt x="186" y="126"/>
                  </a:lnTo>
                  <a:lnTo>
                    <a:pt x="198" y="114"/>
                  </a:lnTo>
                  <a:lnTo>
                    <a:pt x="198" y="102"/>
                  </a:lnTo>
                  <a:lnTo>
                    <a:pt x="210" y="90"/>
                  </a:lnTo>
                  <a:lnTo>
                    <a:pt x="210" y="78"/>
                  </a:lnTo>
                  <a:lnTo>
                    <a:pt x="216" y="72"/>
                  </a:lnTo>
                  <a:lnTo>
                    <a:pt x="228" y="60"/>
                  </a:lnTo>
                  <a:lnTo>
                    <a:pt x="228" y="54"/>
                  </a:lnTo>
                  <a:lnTo>
                    <a:pt x="234" y="48"/>
                  </a:lnTo>
                  <a:lnTo>
                    <a:pt x="240" y="42"/>
                  </a:lnTo>
                  <a:lnTo>
                    <a:pt x="252" y="30"/>
                  </a:lnTo>
                  <a:lnTo>
                    <a:pt x="246" y="30"/>
                  </a:lnTo>
                  <a:lnTo>
                    <a:pt x="252" y="30"/>
                  </a:lnTo>
                  <a:lnTo>
                    <a:pt x="258" y="24"/>
                  </a:lnTo>
                  <a:lnTo>
                    <a:pt x="264" y="18"/>
                  </a:lnTo>
                  <a:lnTo>
                    <a:pt x="270" y="18"/>
                  </a:lnTo>
                  <a:lnTo>
                    <a:pt x="276" y="12"/>
                  </a:lnTo>
                  <a:lnTo>
                    <a:pt x="282" y="6"/>
                  </a:lnTo>
                  <a:lnTo>
                    <a:pt x="288" y="6"/>
                  </a:lnTo>
                  <a:lnTo>
                    <a:pt x="294" y="6"/>
                  </a:lnTo>
                  <a:lnTo>
                    <a:pt x="300" y="6"/>
                  </a:lnTo>
                  <a:lnTo>
                    <a:pt x="306" y="0"/>
                  </a:lnTo>
                  <a:lnTo>
                    <a:pt x="312" y="0"/>
                  </a:lnTo>
                  <a:lnTo>
                    <a:pt x="318" y="0"/>
                  </a:lnTo>
                  <a:lnTo>
                    <a:pt x="324" y="0"/>
                  </a:lnTo>
                  <a:lnTo>
                    <a:pt x="330" y="0"/>
                  </a:lnTo>
                  <a:lnTo>
                    <a:pt x="336" y="0"/>
                  </a:lnTo>
                  <a:lnTo>
                    <a:pt x="342" y="0"/>
                  </a:lnTo>
                  <a:lnTo>
                    <a:pt x="348" y="0"/>
                  </a:lnTo>
                  <a:lnTo>
                    <a:pt x="354" y="6"/>
                  </a:lnTo>
                  <a:lnTo>
                    <a:pt x="360" y="6"/>
                  </a:lnTo>
                  <a:lnTo>
                    <a:pt x="366" y="6"/>
                  </a:lnTo>
                  <a:lnTo>
                    <a:pt x="372" y="6"/>
                  </a:lnTo>
                  <a:lnTo>
                    <a:pt x="378" y="6"/>
                  </a:lnTo>
                  <a:lnTo>
                    <a:pt x="384" y="12"/>
                  </a:lnTo>
                  <a:lnTo>
                    <a:pt x="390" y="12"/>
                  </a:lnTo>
                  <a:lnTo>
                    <a:pt x="396" y="12"/>
                  </a:lnTo>
                  <a:lnTo>
                    <a:pt x="402" y="12"/>
                  </a:lnTo>
                  <a:lnTo>
                    <a:pt x="408" y="18"/>
                  </a:lnTo>
                  <a:lnTo>
                    <a:pt x="414" y="18"/>
                  </a:lnTo>
                  <a:lnTo>
                    <a:pt x="420" y="18"/>
                  </a:lnTo>
                  <a:lnTo>
                    <a:pt x="426" y="24"/>
                  </a:lnTo>
                  <a:lnTo>
                    <a:pt x="432" y="24"/>
                  </a:lnTo>
                  <a:lnTo>
                    <a:pt x="438" y="24"/>
                  </a:lnTo>
                  <a:lnTo>
                    <a:pt x="444" y="30"/>
                  </a:lnTo>
                  <a:lnTo>
                    <a:pt x="450" y="30"/>
                  </a:lnTo>
                  <a:lnTo>
                    <a:pt x="456" y="30"/>
                  </a:lnTo>
                  <a:lnTo>
                    <a:pt x="462" y="30"/>
                  </a:lnTo>
                  <a:lnTo>
                    <a:pt x="468" y="36"/>
                  </a:lnTo>
                  <a:lnTo>
                    <a:pt x="474" y="36"/>
                  </a:lnTo>
                  <a:lnTo>
                    <a:pt x="480" y="36"/>
                  </a:lnTo>
                  <a:lnTo>
                    <a:pt x="486" y="42"/>
                  </a:lnTo>
                  <a:lnTo>
                    <a:pt x="492" y="42"/>
                  </a:lnTo>
                  <a:lnTo>
                    <a:pt x="498" y="42"/>
                  </a:lnTo>
                  <a:lnTo>
                    <a:pt x="504" y="42"/>
                  </a:lnTo>
                  <a:lnTo>
                    <a:pt x="510" y="48"/>
                  </a:lnTo>
                  <a:lnTo>
                    <a:pt x="516" y="48"/>
                  </a:lnTo>
                  <a:lnTo>
                    <a:pt x="522" y="48"/>
                  </a:lnTo>
                  <a:lnTo>
                    <a:pt x="528" y="48"/>
                  </a:lnTo>
                  <a:lnTo>
                    <a:pt x="534" y="54"/>
                  </a:lnTo>
                  <a:lnTo>
                    <a:pt x="540" y="54"/>
                  </a:lnTo>
                  <a:lnTo>
                    <a:pt x="546" y="54"/>
                  </a:lnTo>
                  <a:lnTo>
                    <a:pt x="552" y="54"/>
                  </a:lnTo>
                  <a:lnTo>
                    <a:pt x="558" y="54"/>
                  </a:lnTo>
                  <a:lnTo>
                    <a:pt x="564" y="60"/>
                  </a:lnTo>
                  <a:lnTo>
                    <a:pt x="570" y="60"/>
                  </a:lnTo>
                  <a:lnTo>
                    <a:pt x="576" y="60"/>
                  </a:lnTo>
                  <a:lnTo>
                    <a:pt x="582" y="60"/>
                  </a:lnTo>
                  <a:lnTo>
                    <a:pt x="588" y="60"/>
                  </a:lnTo>
                  <a:lnTo>
                    <a:pt x="594" y="60"/>
                  </a:lnTo>
                  <a:lnTo>
                    <a:pt x="600" y="66"/>
                  </a:lnTo>
                  <a:lnTo>
                    <a:pt x="606" y="66"/>
                  </a:lnTo>
                  <a:lnTo>
                    <a:pt x="612" y="66"/>
                  </a:lnTo>
                  <a:lnTo>
                    <a:pt x="618" y="66"/>
                  </a:lnTo>
                  <a:lnTo>
                    <a:pt x="624" y="66"/>
                  </a:lnTo>
                  <a:lnTo>
                    <a:pt x="630" y="66"/>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7" name="Freeform 171"/>
            <p:cNvSpPr>
              <a:spLocks/>
            </p:cNvSpPr>
            <p:nvPr/>
          </p:nvSpPr>
          <p:spPr bwMode="auto">
            <a:xfrm>
              <a:off x="2268" y="1819"/>
              <a:ext cx="750" cy="84"/>
            </a:xfrm>
            <a:custGeom>
              <a:avLst/>
              <a:gdLst>
                <a:gd name="T0" fmla="*/ 12 w 750"/>
                <a:gd name="T1" fmla="*/ 48 h 84"/>
                <a:gd name="T2" fmla="*/ 30 w 750"/>
                <a:gd name="T3" fmla="*/ 48 h 84"/>
                <a:gd name="T4" fmla="*/ 48 w 750"/>
                <a:gd name="T5" fmla="*/ 48 h 84"/>
                <a:gd name="T6" fmla="*/ 66 w 750"/>
                <a:gd name="T7" fmla="*/ 54 h 84"/>
                <a:gd name="T8" fmla="*/ 84 w 750"/>
                <a:gd name="T9" fmla="*/ 54 h 84"/>
                <a:gd name="T10" fmla="*/ 102 w 750"/>
                <a:gd name="T11" fmla="*/ 54 h 84"/>
                <a:gd name="T12" fmla="*/ 120 w 750"/>
                <a:gd name="T13" fmla="*/ 60 h 84"/>
                <a:gd name="T14" fmla="*/ 138 w 750"/>
                <a:gd name="T15" fmla="*/ 60 h 84"/>
                <a:gd name="T16" fmla="*/ 156 w 750"/>
                <a:gd name="T17" fmla="*/ 60 h 84"/>
                <a:gd name="T18" fmla="*/ 174 w 750"/>
                <a:gd name="T19" fmla="*/ 60 h 84"/>
                <a:gd name="T20" fmla="*/ 192 w 750"/>
                <a:gd name="T21" fmla="*/ 66 h 84"/>
                <a:gd name="T22" fmla="*/ 210 w 750"/>
                <a:gd name="T23" fmla="*/ 66 h 84"/>
                <a:gd name="T24" fmla="*/ 228 w 750"/>
                <a:gd name="T25" fmla="*/ 66 h 84"/>
                <a:gd name="T26" fmla="*/ 246 w 750"/>
                <a:gd name="T27" fmla="*/ 66 h 84"/>
                <a:gd name="T28" fmla="*/ 264 w 750"/>
                <a:gd name="T29" fmla="*/ 72 h 84"/>
                <a:gd name="T30" fmla="*/ 282 w 750"/>
                <a:gd name="T31" fmla="*/ 72 h 84"/>
                <a:gd name="T32" fmla="*/ 300 w 750"/>
                <a:gd name="T33" fmla="*/ 72 h 84"/>
                <a:gd name="T34" fmla="*/ 318 w 750"/>
                <a:gd name="T35" fmla="*/ 72 h 84"/>
                <a:gd name="T36" fmla="*/ 336 w 750"/>
                <a:gd name="T37" fmla="*/ 72 h 84"/>
                <a:gd name="T38" fmla="*/ 354 w 750"/>
                <a:gd name="T39" fmla="*/ 72 h 84"/>
                <a:gd name="T40" fmla="*/ 372 w 750"/>
                <a:gd name="T41" fmla="*/ 72 h 84"/>
                <a:gd name="T42" fmla="*/ 390 w 750"/>
                <a:gd name="T43" fmla="*/ 78 h 84"/>
                <a:gd name="T44" fmla="*/ 408 w 750"/>
                <a:gd name="T45" fmla="*/ 78 h 84"/>
                <a:gd name="T46" fmla="*/ 426 w 750"/>
                <a:gd name="T47" fmla="*/ 78 h 84"/>
                <a:gd name="T48" fmla="*/ 444 w 750"/>
                <a:gd name="T49" fmla="*/ 78 h 84"/>
                <a:gd name="T50" fmla="*/ 462 w 750"/>
                <a:gd name="T51" fmla="*/ 78 h 84"/>
                <a:gd name="T52" fmla="*/ 480 w 750"/>
                <a:gd name="T53" fmla="*/ 78 h 84"/>
                <a:gd name="T54" fmla="*/ 498 w 750"/>
                <a:gd name="T55" fmla="*/ 78 h 84"/>
                <a:gd name="T56" fmla="*/ 516 w 750"/>
                <a:gd name="T57" fmla="*/ 78 h 84"/>
                <a:gd name="T58" fmla="*/ 534 w 750"/>
                <a:gd name="T59" fmla="*/ 78 h 84"/>
                <a:gd name="T60" fmla="*/ 552 w 750"/>
                <a:gd name="T61" fmla="*/ 84 h 84"/>
                <a:gd name="T62" fmla="*/ 570 w 750"/>
                <a:gd name="T63" fmla="*/ 84 h 84"/>
                <a:gd name="T64" fmla="*/ 588 w 750"/>
                <a:gd name="T65" fmla="*/ 84 h 84"/>
                <a:gd name="T66" fmla="*/ 606 w 750"/>
                <a:gd name="T67" fmla="*/ 84 h 84"/>
                <a:gd name="T68" fmla="*/ 624 w 750"/>
                <a:gd name="T69" fmla="*/ 84 h 84"/>
                <a:gd name="T70" fmla="*/ 642 w 750"/>
                <a:gd name="T71" fmla="*/ 84 h 84"/>
                <a:gd name="T72" fmla="*/ 660 w 750"/>
                <a:gd name="T73" fmla="*/ 84 h 84"/>
                <a:gd name="T74" fmla="*/ 678 w 750"/>
                <a:gd name="T75" fmla="*/ 84 h 84"/>
                <a:gd name="T76" fmla="*/ 696 w 750"/>
                <a:gd name="T77" fmla="*/ 84 h 84"/>
                <a:gd name="T78" fmla="*/ 714 w 750"/>
                <a:gd name="T79" fmla="*/ 84 h 84"/>
                <a:gd name="T80" fmla="*/ 732 w 750"/>
                <a:gd name="T81" fmla="*/ 84 h 84"/>
                <a:gd name="T82" fmla="*/ 744 w 750"/>
                <a:gd name="T83" fmla="*/ 3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0" h="84">
                  <a:moveTo>
                    <a:pt x="0" y="42"/>
                  </a:moveTo>
                  <a:lnTo>
                    <a:pt x="6" y="48"/>
                  </a:lnTo>
                  <a:lnTo>
                    <a:pt x="12" y="48"/>
                  </a:lnTo>
                  <a:lnTo>
                    <a:pt x="18" y="48"/>
                  </a:lnTo>
                  <a:lnTo>
                    <a:pt x="24" y="48"/>
                  </a:lnTo>
                  <a:lnTo>
                    <a:pt x="30" y="48"/>
                  </a:lnTo>
                  <a:lnTo>
                    <a:pt x="36" y="48"/>
                  </a:lnTo>
                  <a:lnTo>
                    <a:pt x="42" y="48"/>
                  </a:lnTo>
                  <a:lnTo>
                    <a:pt x="48" y="48"/>
                  </a:lnTo>
                  <a:lnTo>
                    <a:pt x="54" y="54"/>
                  </a:lnTo>
                  <a:lnTo>
                    <a:pt x="60" y="54"/>
                  </a:lnTo>
                  <a:lnTo>
                    <a:pt x="66" y="54"/>
                  </a:lnTo>
                  <a:lnTo>
                    <a:pt x="72" y="54"/>
                  </a:lnTo>
                  <a:lnTo>
                    <a:pt x="78" y="54"/>
                  </a:lnTo>
                  <a:lnTo>
                    <a:pt x="84" y="54"/>
                  </a:lnTo>
                  <a:lnTo>
                    <a:pt x="90" y="54"/>
                  </a:lnTo>
                  <a:lnTo>
                    <a:pt x="96" y="54"/>
                  </a:lnTo>
                  <a:lnTo>
                    <a:pt x="102" y="54"/>
                  </a:lnTo>
                  <a:lnTo>
                    <a:pt x="108" y="60"/>
                  </a:lnTo>
                  <a:lnTo>
                    <a:pt x="114" y="60"/>
                  </a:lnTo>
                  <a:lnTo>
                    <a:pt x="120" y="60"/>
                  </a:lnTo>
                  <a:lnTo>
                    <a:pt x="126" y="60"/>
                  </a:lnTo>
                  <a:lnTo>
                    <a:pt x="132" y="60"/>
                  </a:lnTo>
                  <a:lnTo>
                    <a:pt x="138" y="60"/>
                  </a:lnTo>
                  <a:lnTo>
                    <a:pt x="144" y="60"/>
                  </a:lnTo>
                  <a:lnTo>
                    <a:pt x="150" y="60"/>
                  </a:lnTo>
                  <a:lnTo>
                    <a:pt x="156" y="60"/>
                  </a:lnTo>
                  <a:lnTo>
                    <a:pt x="162" y="60"/>
                  </a:lnTo>
                  <a:lnTo>
                    <a:pt x="168" y="60"/>
                  </a:lnTo>
                  <a:lnTo>
                    <a:pt x="174" y="60"/>
                  </a:lnTo>
                  <a:lnTo>
                    <a:pt x="180" y="66"/>
                  </a:lnTo>
                  <a:lnTo>
                    <a:pt x="186" y="66"/>
                  </a:lnTo>
                  <a:lnTo>
                    <a:pt x="192" y="66"/>
                  </a:lnTo>
                  <a:lnTo>
                    <a:pt x="198" y="66"/>
                  </a:lnTo>
                  <a:lnTo>
                    <a:pt x="204" y="66"/>
                  </a:lnTo>
                  <a:lnTo>
                    <a:pt x="210" y="66"/>
                  </a:lnTo>
                  <a:lnTo>
                    <a:pt x="216" y="66"/>
                  </a:lnTo>
                  <a:lnTo>
                    <a:pt x="222" y="66"/>
                  </a:lnTo>
                  <a:lnTo>
                    <a:pt x="228" y="66"/>
                  </a:lnTo>
                  <a:lnTo>
                    <a:pt x="234" y="66"/>
                  </a:lnTo>
                  <a:lnTo>
                    <a:pt x="240" y="66"/>
                  </a:lnTo>
                  <a:lnTo>
                    <a:pt x="246" y="66"/>
                  </a:lnTo>
                  <a:lnTo>
                    <a:pt x="252" y="66"/>
                  </a:lnTo>
                  <a:lnTo>
                    <a:pt x="258" y="66"/>
                  </a:lnTo>
                  <a:lnTo>
                    <a:pt x="264" y="72"/>
                  </a:lnTo>
                  <a:lnTo>
                    <a:pt x="270" y="72"/>
                  </a:lnTo>
                  <a:lnTo>
                    <a:pt x="276" y="72"/>
                  </a:lnTo>
                  <a:lnTo>
                    <a:pt x="282" y="72"/>
                  </a:lnTo>
                  <a:lnTo>
                    <a:pt x="288" y="72"/>
                  </a:lnTo>
                  <a:lnTo>
                    <a:pt x="294" y="72"/>
                  </a:lnTo>
                  <a:lnTo>
                    <a:pt x="300" y="72"/>
                  </a:lnTo>
                  <a:lnTo>
                    <a:pt x="306" y="72"/>
                  </a:lnTo>
                  <a:lnTo>
                    <a:pt x="312" y="72"/>
                  </a:lnTo>
                  <a:lnTo>
                    <a:pt x="318" y="72"/>
                  </a:lnTo>
                  <a:lnTo>
                    <a:pt x="324" y="72"/>
                  </a:lnTo>
                  <a:lnTo>
                    <a:pt x="330" y="72"/>
                  </a:lnTo>
                  <a:lnTo>
                    <a:pt x="336" y="72"/>
                  </a:lnTo>
                  <a:lnTo>
                    <a:pt x="342" y="72"/>
                  </a:lnTo>
                  <a:lnTo>
                    <a:pt x="348" y="72"/>
                  </a:lnTo>
                  <a:lnTo>
                    <a:pt x="354" y="72"/>
                  </a:lnTo>
                  <a:lnTo>
                    <a:pt x="360" y="72"/>
                  </a:lnTo>
                  <a:lnTo>
                    <a:pt x="366" y="72"/>
                  </a:lnTo>
                  <a:lnTo>
                    <a:pt x="372" y="72"/>
                  </a:lnTo>
                  <a:lnTo>
                    <a:pt x="378" y="78"/>
                  </a:lnTo>
                  <a:lnTo>
                    <a:pt x="384" y="78"/>
                  </a:lnTo>
                  <a:lnTo>
                    <a:pt x="390" y="78"/>
                  </a:lnTo>
                  <a:lnTo>
                    <a:pt x="396" y="78"/>
                  </a:lnTo>
                  <a:lnTo>
                    <a:pt x="402" y="78"/>
                  </a:lnTo>
                  <a:lnTo>
                    <a:pt x="408" y="78"/>
                  </a:lnTo>
                  <a:lnTo>
                    <a:pt x="414" y="78"/>
                  </a:lnTo>
                  <a:lnTo>
                    <a:pt x="420" y="78"/>
                  </a:lnTo>
                  <a:lnTo>
                    <a:pt x="426" y="78"/>
                  </a:lnTo>
                  <a:lnTo>
                    <a:pt x="432" y="78"/>
                  </a:lnTo>
                  <a:lnTo>
                    <a:pt x="438" y="78"/>
                  </a:lnTo>
                  <a:lnTo>
                    <a:pt x="444" y="78"/>
                  </a:lnTo>
                  <a:lnTo>
                    <a:pt x="450" y="78"/>
                  </a:lnTo>
                  <a:lnTo>
                    <a:pt x="456" y="78"/>
                  </a:lnTo>
                  <a:lnTo>
                    <a:pt x="462" y="78"/>
                  </a:lnTo>
                  <a:lnTo>
                    <a:pt x="468" y="78"/>
                  </a:lnTo>
                  <a:lnTo>
                    <a:pt x="474" y="78"/>
                  </a:lnTo>
                  <a:lnTo>
                    <a:pt x="480" y="78"/>
                  </a:lnTo>
                  <a:lnTo>
                    <a:pt x="486" y="78"/>
                  </a:lnTo>
                  <a:lnTo>
                    <a:pt x="492" y="78"/>
                  </a:lnTo>
                  <a:lnTo>
                    <a:pt x="498" y="78"/>
                  </a:lnTo>
                  <a:lnTo>
                    <a:pt x="504" y="78"/>
                  </a:lnTo>
                  <a:lnTo>
                    <a:pt x="510" y="78"/>
                  </a:lnTo>
                  <a:lnTo>
                    <a:pt x="516" y="78"/>
                  </a:lnTo>
                  <a:lnTo>
                    <a:pt x="522" y="78"/>
                  </a:lnTo>
                  <a:lnTo>
                    <a:pt x="528" y="78"/>
                  </a:lnTo>
                  <a:lnTo>
                    <a:pt x="534" y="78"/>
                  </a:lnTo>
                  <a:lnTo>
                    <a:pt x="540" y="84"/>
                  </a:lnTo>
                  <a:lnTo>
                    <a:pt x="546" y="84"/>
                  </a:lnTo>
                  <a:lnTo>
                    <a:pt x="552" y="84"/>
                  </a:lnTo>
                  <a:lnTo>
                    <a:pt x="558" y="84"/>
                  </a:lnTo>
                  <a:lnTo>
                    <a:pt x="564" y="84"/>
                  </a:lnTo>
                  <a:lnTo>
                    <a:pt x="570" y="84"/>
                  </a:lnTo>
                  <a:lnTo>
                    <a:pt x="576" y="84"/>
                  </a:lnTo>
                  <a:lnTo>
                    <a:pt x="582" y="84"/>
                  </a:lnTo>
                  <a:lnTo>
                    <a:pt x="588" y="84"/>
                  </a:lnTo>
                  <a:lnTo>
                    <a:pt x="594" y="84"/>
                  </a:lnTo>
                  <a:lnTo>
                    <a:pt x="600" y="84"/>
                  </a:lnTo>
                  <a:lnTo>
                    <a:pt x="606" y="84"/>
                  </a:lnTo>
                  <a:lnTo>
                    <a:pt x="612" y="84"/>
                  </a:lnTo>
                  <a:lnTo>
                    <a:pt x="618" y="84"/>
                  </a:lnTo>
                  <a:lnTo>
                    <a:pt x="624" y="84"/>
                  </a:lnTo>
                  <a:lnTo>
                    <a:pt x="630" y="84"/>
                  </a:lnTo>
                  <a:lnTo>
                    <a:pt x="636" y="84"/>
                  </a:lnTo>
                  <a:lnTo>
                    <a:pt x="642" y="84"/>
                  </a:lnTo>
                  <a:lnTo>
                    <a:pt x="648" y="84"/>
                  </a:lnTo>
                  <a:lnTo>
                    <a:pt x="654" y="84"/>
                  </a:lnTo>
                  <a:lnTo>
                    <a:pt x="660" y="84"/>
                  </a:lnTo>
                  <a:lnTo>
                    <a:pt x="666" y="84"/>
                  </a:lnTo>
                  <a:lnTo>
                    <a:pt x="672" y="84"/>
                  </a:lnTo>
                  <a:lnTo>
                    <a:pt x="678" y="84"/>
                  </a:lnTo>
                  <a:lnTo>
                    <a:pt x="684" y="84"/>
                  </a:lnTo>
                  <a:lnTo>
                    <a:pt x="690" y="84"/>
                  </a:lnTo>
                  <a:lnTo>
                    <a:pt x="696" y="84"/>
                  </a:lnTo>
                  <a:lnTo>
                    <a:pt x="702" y="84"/>
                  </a:lnTo>
                  <a:lnTo>
                    <a:pt x="708" y="84"/>
                  </a:lnTo>
                  <a:lnTo>
                    <a:pt x="714" y="84"/>
                  </a:lnTo>
                  <a:lnTo>
                    <a:pt x="720" y="84"/>
                  </a:lnTo>
                  <a:lnTo>
                    <a:pt x="726" y="84"/>
                  </a:lnTo>
                  <a:lnTo>
                    <a:pt x="732" y="84"/>
                  </a:lnTo>
                  <a:lnTo>
                    <a:pt x="738" y="78"/>
                  </a:lnTo>
                  <a:lnTo>
                    <a:pt x="738" y="42"/>
                  </a:lnTo>
                  <a:lnTo>
                    <a:pt x="744" y="36"/>
                  </a:lnTo>
                  <a:lnTo>
                    <a:pt x="744" y="6"/>
                  </a:lnTo>
                  <a:lnTo>
                    <a:pt x="750"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8" name="Freeform 172"/>
            <p:cNvSpPr>
              <a:spLocks/>
            </p:cNvSpPr>
            <p:nvPr/>
          </p:nvSpPr>
          <p:spPr bwMode="auto">
            <a:xfrm>
              <a:off x="3018" y="1099"/>
              <a:ext cx="618" cy="720"/>
            </a:xfrm>
            <a:custGeom>
              <a:avLst/>
              <a:gdLst>
                <a:gd name="T0" fmla="*/ 6 w 618"/>
                <a:gd name="T1" fmla="*/ 678 h 720"/>
                <a:gd name="T2" fmla="*/ 12 w 618"/>
                <a:gd name="T3" fmla="*/ 612 h 720"/>
                <a:gd name="T4" fmla="*/ 24 w 618"/>
                <a:gd name="T5" fmla="*/ 570 h 720"/>
                <a:gd name="T6" fmla="*/ 30 w 618"/>
                <a:gd name="T7" fmla="*/ 498 h 720"/>
                <a:gd name="T8" fmla="*/ 42 w 618"/>
                <a:gd name="T9" fmla="*/ 456 h 720"/>
                <a:gd name="T10" fmla="*/ 48 w 618"/>
                <a:gd name="T11" fmla="*/ 390 h 720"/>
                <a:gd name="T12" fmla="*/ 60 w 618"/>
                <a:gd name="T13" fmla="*/ 348 h 720"/>
                <a:gd name="T14" fmla="*/ 66 w 618"/>
                <a:gd name="T15" fmla="*/ 282 h 720"/>
                <a:gd name="T16" fmla="*/ 78 w 618"/>
                <a:gd name="T17" fmla="*/ 246 h 720"/>
                <a:gd name="T18" fmla="*/ 84 w 618"/>
                <a:gd name="T19" fmla="*/ 192 h 720"/>
                <a:gd name="T20" fmla="*/ 96 w 618"/>
                <a:gd name="T21" fmla="*/ 162 h 720"/>
                <a:gd name="T22" fmla="*/ 102 w 618"/>
                <a:gd name="T23" fmla="*/ 126 h 720"/>
                <a:gd name="T24" fmla="*/ 114 w 618"/>
                <a:gd name="T25" fmla="*/ 96 h 720"/>
                <a:gd name="T26" fmla="*/ 120 w 618"/>
                <a:gd name="T27" fmla="*/ 72 h 720"/>
                <a:gd name="T28" fmla="*/ 138 w 618"/>
                <a:gd name="T29" fmla="*/ 42 h 720"/>
                <a:gd name="T30" fmla="*/ 150 w 618"/>
                <a:gd name="T31" fmla="*/ 18 h 720"/>
                <a:gd name="T32" fmla="*/ 168 w 618"/>
                <a:gd name="T33" fmla="*/ 6 h 720"/>
                <a:gd name="T34" fmla="*/ 186 w 618"/>
                <a:gd name="T35" fmla="*/ 0 h 720"/>
                <a:gd name="T36" fmla="*/ 204 w 618"/>
                <a:gd name="T37" fmla="*/ 12 h 720"/>
                <a:gd name="T38" fmla="*/ 228 w 618"/>
                <a:gd name="T39" fmla="*/ 30 h 720"/>
                <a:gd name="T40" fmla="*/ 240 w 618"/>
                <a:gd name="T41" fmla="*/ 48 h 720"/>
                <a:gd name="T42" fmla="*/ 264 w 618"/>
                <a:gd name="T43" fmla="*/ 78 h 720"/>
                <a:gd name="T44" fmla="*/ 276 w 618"/>
                <a:gd name="T45" fmla="*/ 102 h 720"/>
                <a:gd name="T46" fmla="*/ 294 w 618"/>
                <a:gd name="T47" fmla="*/ 126 h 720"/>
                <a:gd name="T48" fmla="*/ 306 w 618"/>
                <a:gd name="T49" fmla="*/ 150 h 720"/>
                <a:gd name="T50" fmla="*/ 318 w 618"/>
                <a:gd name="T51" fmla="*/ 180 h 720"/>
                <a:gd name="T52" fmla="*/ 342 w 618"/>
                <a:gd name="T53" fmla="*/ 210 h 720"/>
                <a:gd name="T54" fmla="*/ 354 w 618"/>
                <a:gd name="T55" fmla="*/ 240 h 720"/>
                <a:gd name="T56" fmla="*/ 372 w 618"/>
                <a:gd name="T57" fmla="*/ 270 h 720"/>
                <a:gd name="T58" fmla="*/ 396 w 618"/>
                <a:gd name="T59" fmla="*/ 300 h 720"/>
                <a:gd name="T60" fmla="*/ 408 w 618"/>
                <a:gd name="T61" fmla="*/ 324 h 720"/>
                <a:gd name="T62" fmla="*/ 432 w 618"/>
                <a:gd name="T63" fmla="*/ 354 h 720"/>
                <a:gd name="T64" fmla="*/ 450 w 618"/>
                <a:gd name="T65" fmla="*/ 378 h 720"/>
                <a:gd name="T66" fmla="*/ 468 w 618"/>
                <a:gd name="T67" fmla="*/ 402 h 720"/>
                <a:gd name="T68" fmla="*/ 480 w 618"/>
                <a:gd name="T69" fmla="*/ 420 h 720"/>
                <a:gd name="T70" fmla="*/ 504 w 618"/>
                <a:gd name="T71" fmla="*/ 444 h 720"/>
                <a:gd name="T72" fmla="*/ 516 w 618"/>
                <a:gd name="T73" fmla="*/ 462 h 720"/>
                <a:gd name="T74" fmla="*/ 534 w 618"/>
                <a:gd name="T75" fmla="*/ 480 h 720"/>
                <a:gd name="T76" fmla="*/ 552 w 618"/>
                <a:gd name="T77" fmla="*/ 492 h 720"/>
                <a:gd name="T78" fmla="*/ 570 w 618"/>
                <a:gd name="T79" fmla="*/ 510 h 720"/>
                <a:gd name="T80" fmla="*/ 588 w 618"/>
                <a:gd name="T81" fmla="*/ 528 h 720"/>
                <a:gd name="T82" fmla="*/ 606 w 618"/>
                <a:gd name="T83" fmla="*/ 54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8" h="720">
                  <a:moveTo>
                    <a:pt x="0" y="720"/>
                  </a:moveTo>
                  <a:lnTo>
                    <a:pt x="0" y="684"/>
                  </a:lnTo>
                  <a:lnTo>
                    <a:pt x="6" y="678"/>
                  </a:lnTo>
                  <a:lnTo>
                    <a:pt x="6" y="648"/>
                  </a:lnTo>
                  <a:lnTo>
                    <a:pt x="12" y="642"/>
                  </a:lnTo>
                  <a:lnTo>
                    <a:pt x="12" y="612"/>
                  </a:lnTo>
                  <a:lnTo>
                    <a:pt x="18" y="606"/>
                  </a:lnTo>
                  <a:lnTo>
                    <a:pt x="18" y="576"/>
                  </a:lnTo>
                  <a:lnTo>
                    <a:pt x="24" y="570"/>
                  </a:lnTo>
                  <a:lnTo>
                    <a:pt x="24" y="540"/>
                  </a:lnTo>
                  <a:lnTo>
                    <a:pt x="30" y="534"/>
                  </a:lnTo>
                  <a:lnTo>
                    <a:pt x="30" y="498"/>
                  </a:lnTo>
                  <a:lnTo>
                    <a:pt x="36" y="492"/>
                  </a:lnTo>
                  <a:lnTo>
                    <a:pt x="36" y="462"/>
                  </a:lnTo>
                  <a:lnTo>
                    <a:pt x="42" y="456"/>
                  </a:lnTo>
                  <a:lnTo>
                    <a:pt x="42" y="426"/>
                  </a:lnTo>
                  <a:lnTo>
                    <a:pt x="48" y="420"/>
                  </a:lnTo>
                  <a:lnTo>
                    <a:pt x="48" y="390"/>
                  </a:lnTo>
                  <a:lnTo>
                    <a:pt x="54" y="384"/>
                  </a:lnTo>
                  <a:lnTo>
                    <a:pt x="54" y="354"/>
                  </a:lnTo>
                  <a:lnTo>
                    <a:pt x="60" y="348"/>
                  </a:lnTo>
                  <a:lnTo>
                    <a:pt x="60" y="312"/>
                  </a:lnTo>
                  <a:lnTo>
                    <a:pt x="66" y="306"/>
                  </a:lnTo>
                  <a:lnTo>
                    <a:pt x="66" y="282"/>
                  </a:lnTo>
                  <a:lnTo>
                    <a:pt x="72" y="276"/>
                  </a:lnTo>
                  <a:lnTo>
                    <a:pt x="72" y="252"/>
                  </a:lnTo>
                  <a:lnTo>
                    <a:pt x="78" y="246"/>
                  </a:lnTo>
                  <a:lnTo>
                    <a:pt x="78" y="222"/>
                  </a:lnTo>
                  <a:lnTo>
                    <a:pt x="84" y="216"/>
                  </a:lnTo>
                  <a:lnTo>
                    <a:pt x="84" y="192"/>
                  </a:lnTo>
                  <a:lnTo>
                    <a:pt x="90" y="186"/>
                  </a:lnTo>
                  <a:lnTo>
                    <a:pt x="90" y="168"/>
                  </a:lnTo>
                  <a:lnTo>
                    <a:pt x="96" y="162"/>
                  </a:lnTo>
                  <a:lnTo>
                    <a:pt x="96" y="144"/>
                  </a:lnTo>
                  <a:lnTo>
                    <a:pt x="102" y="138"/>
                  </a:lnTo>
                  <a:lnTo>
                    <a:pt x="102" y="126"/>
                  </a:lnTo>
                  <a:lnTo>
                    <a:pt x="108" y="120"/>
                  </a:lnTo>
                  <a:lnTo>
                    <a:pt x="108" y="102"/>
                  </a:lnTo>
                  <a:lnTo>
                    <a:pt x="114" y="96"/>
                  </a:lnTo>
                  <a:lnTo>
                    <a:pt x="114" y="84"/>
                  </a:lnTo>
                  <a:lnTo>
                    <a:pt x="120" y="78"/>
                  </a:lnTo>
                  <a:lnTo>
                    <a:pt x="120" y="72"/>
                  </a:lnTo>
                  <a:lnTo>
                    <a:pt x="126" y="66"/>
                  </a:lnTo>
                  <a:lnTo>
                    <a:pt x="126" y="54"/>
                  </a:lnTo>
                  <a:lnTo>
                    <a:pt x="138" y="42"/>
                  </a:lnTo>
                  <a:lnTo>
                    <a:pt x="138" y="30"/>
                  </a:lnTo>
                  <a:lnTo>
                    <a:pt x="144" y="24"/>
                  </a:lnTo>
                  <a:lnTo>
                    <a:pt x="150" y="18"/>
                  </a:lnTo>
                  <a:lnTo>
                    <a:pt x="156" y="12"/>
                  </a:lnTo>
                  <a:lnTo>
                    <a:pt x="162" y="6"/>
                  </a:lnTo>
                  <a:lnTo>
                    <a:pt x="168" y="6"/>
                  </a:lnTo>
                  <a:lnTo>
                    <a:pt x="174" y="0"/>
                  </a:lnTo>
                  <a:lnTo>
                    <a:pt x="180" y="0"/>
                  </a:lnTo>
                  <a:lnTo>
                    <a:pt x="186" y="0"/>
                  </a:lnTo>
                  <a:lnTo>
                    <a:pt x="192" y="6"/>
                  </a:lnTo>
                  <a:lnTo>
                    <a:pt x="198" y="6"/>
                  </a:lnTo>
                  <a:lnTo>
                    <a:pt x="204" y="12"/>
                  </a:lnTo>
                  <a:lnTo>
                    <a:pt x="210" y="18"/>
                  </a:lnTo>
                  <a:lnTo>
                    <a:pt x="216" y="18"/>
                  </a:lnTo>
                  <a:lnTo>
                    <a:pt x="228" y="30"/>
                  </a:lnTo>
                  <a:lnTo>
                    <a:pt x="228" y="36"/>
                  </a:lnTo>
                  <a:lnTo>
                    <a:pt x="234" y="42"/>
                  </a:lnTo>
                  <a:lnTo>
                    <a:pt x="240" y="48"/>
                  </a:lnTo>
                  <a:lnTo>
                    <a:pt x="252" y="60"/>
                  </a:lnTo>
                  <a:lnTo>
                    <a:pt x="252" y="66"/>
                  </a:lnTo>
                  <a:lnTo>
                    <a:pt x="264" y="78"/>
                  </a:lnTo>
                  <a:lnTo>
                    <a:pt x="264" y="84"/>
                  </a:lnTo>
                  <a:lnTo>
                    <a:pt x="276" y="96"/>
                  </a:lnTo>
                  <a:lnTo>
                    <a:pt x="276" y="102"/>
                  </a:lnTo>
                  <a:lnTo>
                    <a:pt x="282" y="108"/>
                  </a:lnTo>
                  <a:lnTo>
                    <a:pt x="282" y="114"/>
                  </a:lnTo>
                  <a:lnTo>
                    <a:pt x="294" y="126"/>
                  </a:lnTo>
                  <a:lnTo>
                    <a:pt x="294" y="138"/>
                  </a:lnTo>
                  <a:lnTo>
                    <a:pt x="300" y="144"/>
                  </a:lnTo>
                  <a:lnTo>
                    <a:pt x="306" y="150"/>
                  </a:lnTo>
                  <a:lnTo>
                    <a:pt x="306" y="156"/>
                  </a:lnTo>
                  <a:lnTo>
                    <a:pt x="318" y="168"/>
                  </a:lnTo>
                  <a:lnTo>
                    <a:pt x="318" y="180"/>
                  </a:lnTo>
                  <a:lnTo>
                    <a:pt x="330" y="192"/>
                  </a:lnTo>
                  <a:lnTo>
                    <a:pt x="330" y="198"/>
                  </a:lnTo>
                  <a:lnTo>
                    <a:pt x="342" y="210"/>
                  </a:lnTo>
                  <a:lnTo>
                    <a:pt x="342" y="222"/>
                  </a:lnTo>
                  <a:lnTo>
                    <a:pt x="354" y="234"/>
                  </a:lnTo>
                  <a:lnTo>
                    <a:pt x="354" y="240"/>
                  </a:lnTo>
                  <a:lnTo>
                    <a:pt x="366" y="252"/>
                  </a:lnTo>
                  <a:lnTo>
                    <a:pt x="366" y="264"/>
                  </a:lnTo>
                  <a:lnTo>
                    <a:pt x="372" y="270"/>
                  </a:lnTo>
                  <a:lnTo>
                    <a:pt x="384" y="282"/>
                  </a:lnTo>
                  <a:lnTo>
                    <a:pt x="384" y="288"/>
                  </a:lnTo>
                  <a:lnTo>
                    <a:pt x="396" y="300"/>
                  </a:lnTo>
                  <a:lnTo>
                    <a:pt x="396" y="312"/>
                  </a:lnTo>
                  <a:lnTo>
                    <a:pt x="402" y="318"/>
                  </a:lnTo>
                  <a:lnTo>
                    <a:pt x="408" y="324"/>
                  </a:lnTo>
                  <a:lnTo>
                    <a:pt x="420" y="336"/>
                  </a:lnTo>
                  <a:lnTo>
                    <a:pt x="420" y="342"/>
                  </a:lnTo>
                  <a:lnTo>
                    <a:pt x="432" y="354"/>
                  </a:lnTo>
                  <a:lnTo>
                    <a:pt x="432" y="360"/>
                  </a:lnTo>
                  <a:lnTo>
                    <a:pt x="438" y="366"/>
                  </a:lnTo>
                  <a:lnTo>
                    <a:pt x="450" y="378"/>
                  </a:lnTo>
                  <a:lnTo>
                    <a:pt x="450" y="384"/>
                  </a:lnTo>
                  <a:lnTo>
                    <a:pt x="456" y="390"/>
                  </a:lnTo>
                  <a:lnTo>
                    <a:pt x="468" y="402"/>
                  </a:lnTo>
                  <a:lnTo>
                    <a:pt x="468" y="408"/>
                  </a:lnTo>
                  <a:lnTo>
                    <a:pt x="474" y="414"/>
                  </a:lnTo>
                  <a:lnTo>
                    <a:pt x="480" y="420"/>
                  </a:lnTo>
                  <a:lnTo>
                    <a:pt x="486" y="426"/>
                  </a:lnTo>
                  <a:lnTo>
                    <a:pt x="492" y="432"/>
                  </a:lnTo>
                  <a:lnTo>
                    <a:pt x="504" y="444"/>
                  </a:lnTo>
                  <a:lnTo>
                    <a:pt x="504" y="450"/>
                  </a:lnTo>
                  <a:lnTo>
                    <a:pt x="510" y="456"/>
                  </a:lnTo>
                  <a:lnTo>
                    <a:pt x="516" y="462"/>
                  </a:lnTo>
                  <a:lnTo>
                    <a:pt x="522" y="468"/>
                  </a:lnTo>
                  <a:lnTo>
                    <a:pt x="528" y="474"/>
                  </a:lnTo>
                  <a:lnTo>
                    <a:pt x="534" y="480"/>
                  </a:lnTo>
                  <a:lnTo>
                    <a:pt x="540" y="486"/>
                  </a:lnTo>
                  <a:lnTo>
                    <a:pt x="546" y="492"/>
                  </a:lnTo>
                  <a:lnTo>
                    <a:pt x="552" y="492"/>
                  </a:lnTo>
                  <a:lnTo>
                    <a:pt x="558" y="498"/>
                  </a:lnTo>
                  <a:lnTo>
                    <a:pt x="564" y="504"/>
                  </a:lnTo>
                  <a:lnTo>
                    <a:pt x="570" y="510"/>
                  </a:lnTo>
                  <a:lnTo>
                    <a:pt x="576" y="516"/>
                  </a:lnTo>
                  <a:lnTo>
                    <a:pt x="582" y="522"/>
                  </a:lnTo>
                  <a:lnTo>
                    <a:pt x="588" y="528"/>
                  </a:lnTo>
                  <a:lnTo>
                    <a:pt x="594" y="528"/>
                  </a:lnTo>
                  <a:lnTo>
                    <a:pt x="600" y="534"/>
                  </a:lnTo>
                  <a:lnTo>
                    <a:pt x="606" y="540"/>
                  </a:lnTo>
                  <a:lnTo>
                    <a:pt x="612" y="546"/>
                  </a:lnTo>
                  <a:lnTo>
                    <a:pt x="618" y="546"/>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9" name="Freeform 173"/>
            <p:cNvSpPr>
              <a:spLocks/>
            </p:cNvSpPr>
            <p:nvPr/>
          </p:nvSpPr>
          <p:spPr bwMode="auto">
            <a:xfrm>
              <a:off x="3636" y="1645"/>
              <a:ext cx="606" cy="216"/>
            </a:xfrm>
            <a:custGeom>
              <a:avLst/>
              <a:gdLst>
                <a:gd name="T0" fmla="*/ 6 w 606"/>
                <a:gd name="T1" fmla="*/ 6 h 216"/>
                <a:gd name="T2" fmla="*/ 18 w 606"/>
                <a:gd name="T3" fmla="*/ 12 h 216"/>
                <a:gd name="T4" fmla="*/ 30 w 606"/>
                <a:gd name="T5" fmla="*/ 24 h 216"/>
                <a:gd name="T6" fmla="*/ 42 w 606"/>
                <a:gd name="T7" fmla="*/ 30 h 216"/>
                <a:gd name="T8" fmla="*/ 54 w 606"/>
                <a:gd name="T9" fmla="*/ 36 h 216"/>
                <a:gd name="T10" fmla="*/ 66 w 606"/>
                <a:gd name="T11" fmla="*/ 48 h 216"/>
                <a:gd name="T12" fmla="*/ 78 w 606"/>
                <a:gd name="T13" fmla="*/ 54 h 216"/>
                <a:gd name="T14" fmla="*/ 90 w 606"/>
                <a:gd name="T15" fmla="*/ 60 h 216"/>
                <a:gd name="T16" fmla="*/ 102 w 606"/>
                <a:gd name="T17" fmla="*/ 66 h 216"/>
                <a:gd name="T18" fmla="*/ 114 w 606"/>
                <a:gd name="T19" fmla="*/ 72 h 216"/>
                <a:gd name="T20" fmla="*/ 126 w 606"/>
                <a:gd name="T21" fmla="*/ 78 h 216"/>
                <a:gd name="T22" fmla="*/ 138 w 606"/>
                <a:gd name="T23" fmla="*/ 84 h 216"/>
                <a:gd name="T24" fmla="*/ 150 w 606"/>
                <a:gd name="T25" fmla="*/ 90 h 216"/>
                <a:gd name="T26" fmla="*/ 162 w 606"/>
                <a:gd name="T27" fmla="*/ 96 h 216"/>
                <a:gd name="T28" fmla="*/ 174 w 606"/>
                <a:gd name="T29" fmla="*/ 102 h 216"/>
                <a:gd name="T30" fmla="*/ 186 w 606"/>
                <a:gd name="T31" fmla="*/ 108 h 216"/>
                <a:gd name="T32" fmla="*/ 198 w 606"/>
                <a:gd name="T33" fmla="*/ 114 h 216"/>
                <a:gd name="T34" fmla="*/ 210 w 606"/>
                <a:gd name="T35" fmla="*/ 120 h 216"/>
                <a:gd name="T36" fmla="*/ 222 w 606"/>
                <a:gd name="T37" fmla="*/ 120 h 216"/>
                <a:gd name="T38" fmla="*/ 234 w 606"/>
                <a:gd name="T39" fmla="*/ 126 h 216"/>
                <a:gd name="T40" fmla="*/ 246 w 606"/>
                <a:gd name="T41" fmla="*/ 132 h 216"/>
                <a:gd name="T42" fmla="*/ 258 w 606"/>
                <a:gd name="T43" fmla="*/ 138 h 216"/>
                <a:gd name="T44" fmla="*/ 270 w 606"/>
                <a:gd name="T45" fmla="*/ 138 h 216"/>
                <a:gd name="T46" fmla="*/ 282 w 606"/>
                <a:gd name="T47" fmla="*/ 144 h 216"/>
                <a:gd name="T48" fmla="*/ 294 w 606"/>
                <a:gd name="T49" fmla="*/ 150 h 216"/>
                <a:gd name="T50" fmla="*/ 306 w 606"/>
                <a:gd name="T51" fmla="*/ 150 h 216"/>
                <a:gd name="T52" fmla="*/ 318 w 606"/>
                <a:gd name="T53" fmla="*/ 156 h 216"/>
                <a:gd name="T54" fmla="*/ 330 w 606"/>
                <a:gd name="T55" fmla="*/ 156 h 216"/>
                <a:gd name="T56" fmla="*/ 342 w 606"/>
                <a:gd name="T57" fmla="*/ 162 h 216"/>
                <a:gd name="T58" fmla="*/ 354 w 606"/>
                <a:gd name="T59" fmla="*/ 168 h 216"/>
                <a:gd name="T60" fmla="*/ 366 w 606"/>
                <a:gd name="T61" fmla="*/ 168 h 216"/>
                <a:gd name="T62" fmla="*/ 378 w 606"/>
                <a:gd name="T63" fmla="*/ 174 h 216"/>
                <a:gd name="T64" fmla="*/ 390 w 606"/>
                <a:gd name="T65" fmla="*/ 174 h 216"/>
                <a:gd name="T66" fmla="*/ 402 w 606"/>
                <a:gd name="T67" fmla="*/ 180 h 216"/>
                <a:gd name="T68" fmla="*/ 414 w 606"/>
                <a:gd name="T69" fmla="*/ 180 h 216"/>
                <a:gd name="T70" fmla="*/ 426 w 606"/>
                <a:gd name="T71" fmla="*/ 186 h 216"/>
                <a:gd name="T72" fmla="*/ 438 w 606"/>
                <a:gd name="T73" fmla="*/ 186 h 216"/>
                <a:gd name="T74" fmla="*/ 450 w 606"/>
                <a:gd name="T75" fmla="*/ 186 h 216"/>
                <a:gd name="T76" fmla="*/ 462 w 606"/>
                <a:gd name="T77" fmla="*/ 192 h 216"/>
                <a:gd name="T78" fmla="*/ 474 w 606"/>
                <a:gd name="T79" fmla="*/ 192 h 216"/>
                <a:gd name="T80" fmla="*/ 486 w 606"/>
                <a:gd name="T81" fmla="*/ 198 h 216"/>
                <a:gd name="T82" fmla="*/ 498 w 606"/>
                <a:gd name="T83" fmla="*/ 198 h 216"/>
                <a:gd name="T84" fmla="*/ 510 w 606"/>
                <a:gd name="T85" fmla="*/ 198 h 216"/>
                <a:gd name="T86" fmla="*/ 522 w 606"/>
                <a:gd name="T87" fmla="*/ 204 h 216"/>
                <a:gd name="T88" fmla="*/ 534 w 606"/>
                <a:gd name="T89" fmla="*/ 204 h 216"/>
                <a:gd name="T90" fmla="*/ 546 w 606"/>
                <a:gd name="T91" fmla="*/ 204 h 216"/>
                <a:gd name="T92" fmla="*/ 558 w 606"/>
                <a:gd name="T93" fmla="*/ 210 h 216"/>
                <a:gd name="T94" fmla="*/ 570 w 606"/>
                <a:gd name="T95" fmla="*/ 210 h 216"/>
                <a:gd name="T96" fmla="*/ 582 w 606"/>
                <a:gd name="T97" fmla="*/ 210 h 216"/>
                <a:gd name="T98" fmla="*/ 594 w 606"/>
                <a:gd name="T99" fmla="*/ 216 h 216"/>
                <a:gd name="T100" fmla="*/ 606 w 606"/>
                <a:gd name="T10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6" h="216">
                  <a:moveTo>
                    <a:pt x="0" y="0"/>
                  </a:moveTo>
                  <a:lnTo>
                    <a:pt x="6" y="6"/>
                  </a:lnTo>
                  <a:lnTo>
                    <a:pt x="12" y="12"/>
                  </a:lnTo>
                  <a:lnTo>
                    <a:pt x="18" y="12"/>
                  </a:lnTo>
                  <a:lnTo>
                    <a:pt x="24" y="18"/>
                  </a:lnTo>
                  <a:lnTo>
                    <a:pt x="30" y="24"/>
                  </a:lnTo>
                  <a:lnTo>
                    <a:pt x="36" y="30"/>
                  </a:lnTo>
                  <a:lnTo>
                    <a:pt x="42" y="30"/>
                  </a:lnTo>
                  <a:lnTo>
                    <a:pt x="48" y="36"/>
                  </a:lnTo>
                  <a:lnTo>
                    <a:pt x="54" y="36"/>
                  </a:lnTo>
                  <a:lnTo>
                    <a:pt x="60" y="42"/>
                  </a:lnTo>
                  <a:lnTo>
                    <a:pt x="66" y="48"/>
                  </a:lnTo>
                  <a:lnTo>
                    <a:pt x="72" y="48"/>
                  </a:lnTo>
                  <a:lnTo>
                    <a:pt x="78" y="54"/>
                  </a:lnTo>
                  <a:lnTo>
                    <a:pt x="84" y="54"/>
                  </a:lnTo>
                  <a:lnTo>
                    <a:pt x="90" y="60"/>
                  </a:lnTo>
                  <a:lnTo>
                    <a:pt x="96" y="66"/>
                  </a:lnTo>
                  <a:lnTo>
                    <a:pt x="102" y="66"/>
                  </a:lnTo>
                  <a:lnTo>
                    <a:pt x="108" y="72"/>
                  </a:lnTo>
                  <a:lnTo>
                    <a:pt x="114" y="72"/>
                  </a:lnTo>
                  <a:lnTo>
                    <a:pt x="120" y="78"/>
                  </a:lnTo>
                  <a:lnTo>
                    <a:pt x="126" y="78"/>
                  </a:lnTo>
                  <a:lnTo>
                    <a:pt x="132" y="84"/>
                  </a:lnTo>
                  <a:lnTo>
                    <a:pt x="138" y="84"/>
                  </a:lnTo>
                  <a:lnTo>
                    <a:pt x="144" y="90"/>
                  </a:lnTo>
                  <a:lnTo>
                    <a:pt x="150" y="90"/>
                  </a:lnTo>
                  <a:lnTo>
                    <a:pt x="156" y="96"/>
                  </a:lnTo>
                  <a:lnTo>
                    <a:pt x="162" y="96"/>
                  </a:lnTo>
                  <a:lnTo>
                    <a:pt x="168" y="102"/>
                  </a:lnTo>
                  <a:lnTo>
                    <a:pt x="174" y="102"/>
                  </a:lnTo>
                  <a:lnTo>
                    <a:pt x="180" y="102"/>
                  </a:lnTo>
                  <a:lnTo>
                    <a:pt x="186" y="108"/>
                  </a:lnTo>
                  <a:lnTo>
                    <a:pt x="192" y="108"/>
                  </a:lnTo>
                  <a:lnTo>
                    <a:pt x="198" y="114"/>
                  </a:lnTo>
                  <a:lnTo>
                    <a:pt x="204" y="114"/>
                  </a:lnTo>
                  <a:lnTo>
                    <a:pt x="210" y="120"/>
                  </a:lnTo>
                  <a:lnTo>
                    <a:pt x="216" y="120"/>
                  </a:lnTo>
                  <a:lnTo>
                    <a:pt x="222" y="120"/>
                  </a:lnTo>
                  <a:lnTo>
                    <a:pt x="228" y="126"/>
                  </a:lnTo>
                  <a:lnTo>
                    <a:pt x="234" y="126"/>
                  </a:lnTo>
                  <a:lnTo>
                    <a:pt x="240" y="132"/>
                  </a:lnTo>
                  <a:lnTo>
                    <a:pt x="246" y="132"/>
                  </a:lnTo>
                  <a:lnTo>
                    <a:pt x="252" y="132"/>
                  </a:lnTo>
                  <a:lnTo>
                    <a:pt x="258" y="138"/>
                  </a:lnTo>
                  <a:lnTo>
                    <a:pt x="264" y="138"/>
                  </a:lnTo>
                  <a:lnTo>
                    <a:pt x="270" y="138"/>
                  </a:lnTo>
                  <a:lnTo>
                    <a:pt x="276" y="144"/>
                  </a:lnTo>
                  <a:lnTo>
                    <a:pt x="282" y="144"/>
                  </a:lnTo>
                  <a:lnTo>
                    <a:pt x="288" y="144"/>
                  </a:lnTo>
                  <a:lnTo>
                    <a:pt x="294" y="150"/>
                  </a:lnTo>
                  <a:lnTo>
                    <a:pt x="300" y="150"/>
                  </a:lnTo>
                  <a:lnTo>
                    <a:pt x="306" y="150"/>
                  </a:lnTo>
                  <a:lnTo>
                    <a:pt x="312" y="156"/>
                  </a:lnTo>
                  <a:lnTo>
                    <a:pt x="318" y="156"/>
                  </a:lnTo>
                  <a:lnTo>
                    <a:pt x="324" y="156"/>
                  </a:lnTo>
                  <a:lnTo>
                    <a:pt x="330" y="156"/>
                  </a:lnTo>
                  <a:lnTo>
                    <a:pt x="336" y="162"/>
                  </a:lnTo>
                  <a:lnTo>
                    <a:pt x="342" y="162"/>
                  </a:lnTo>
                  <a:lnTo>
                    <a:pt x="348" y="162"/>
                  </a:lnTo>
                  <a:lnTo>
                    <a:pt x="354" y="168"/>
                  </a:lnTo>
                  <a:lnTo>
                    <a:pt x="360" y="168"/>
                  </a:lnTo>
                  <a:lnTo>
                    <a:pt x="366" y="168"/>
                  </a:lnTo>
                  <a:lnTo>
                    <a:pt x="372" y="168"/>
                  </a:lnTo>
                  <a:lnTo>
                    <a:pt x="378" y="174"/>
                  </a:lnTo>
                  <a:lnTo>
                    <a:pt x="384" y="174"/>
                  </a:lnTo>
                  <a:lnTo>
                    <a:pt x="390" y="174"/>
                  </a:lnTo>
                  <a:lnTo>
                    <a:pt x="396" y="174"/>
                  </a:lnTo>
                  <a:lnTo>
                    <a:pt x="402" y="180"/>
                  </a:lnTo>
                  <a:lnTo>
                    <a:pt x="408" y="180"/>
                  </a:lnTo>
                  <a:lnTo>
                    <a:pt x="414" y="180"/>
                  </a:lnTo>
                  <a:lnTo>
                    <a:pt x="420" y="180"/>
                  </a:lnTo>
                  <a:lnTo>
                    <a:pt x="426" y="186"/>
                  </a:lnTo>
                  <a:lnTo>
                    <a:pt x="432" y="186"/>
                  </a:lnTo>
                  <a:lnTo>
                    <a:pt x="438" y="186"/>
                  </a:lnTo>
                  <a:lnTo>
                    <a:pt x="444" y="186"/>
                  </a:lnTo>
                  <a:lnTo>
                    <a:pt x="450" y="186"/>
                  </a:lnTo>
                  <a:lnTo>
                    <a:pt x="456" y="192"/>
                  </a:lnTo>
                  <a:lnTo>
                    <a:pt x="462" y="192"/>
                  </a:lnTo>
                  <a:lnTo>
                    <a:pt x="468" y="192"/>
                  </a:lnTo>
                  <a:lnTo>
                    <a:pt x="474" y="192"/>
                  </a:lnTo>
                  <a:lnTo>
                    <a:pt x="480" y="192"/>
                  </a:lnTo>
                  <a:lnTo>
                    <a:pt x="486" y="198"/>
                  </a:lnTo>
                  <a:lnTo>
                    <a:pt x="492" y="198"/>
                  </a:lnTo>
                  <a:lnTo>
                    <a:pt x="498" y="198"/>
                  </a:lnTo>
                  <a:lnTo>
                    <a:pt x="504" y="198"/>
                  </a:lnTo>
                  <a:lnTo>
                    <a:pt x="510" y="198"/>
                  </a:lnTo>
                  <a:lnTo>
                    <a:pt x="516" y="204"/>
                  </a:lnTo>
                  <a:lnTo>
                    <a:pt x="522" y="204"/>
                  </a:lnTo>
                  <a:lnTo>
                    <a:pt x="528" y="204"/>
                  </a:lnTo>
                  <a:lnTo>
                    <a:pt x="534" y="204"/>
                  </a:lnTo>
                  <a:lnTo>
                    <a:pt x="540" y="204"/>
                  </a:lnTo>
                  <a:lnTo>
                    <a:pt x="546" y="204"/>
                  </a:lnTo>
                  <a:lnTo>
                    <a:pt x="552" y="210"/>
                  </a:lnTo>
                  <a:lnTo>
                    <a:pt x="558" y="210"/>
                  </a:lnTo>
                  <a:lnTo>
                    <a:pt x="564" y="210"/>
                  </a:lnTo>
                  <a:lnTo>
                    <a:pt x="570" y="210"/>
                  </a:lnTo>
                  <a:lnTo>
                    <a:pt x="576" y="210"/>
                  </a:lnTo>
                  <a:lnTo>
                    <a:pt x="582" y="210"/>
                  </a:lnTo>
                  <a:lnTo>
                    <a:pt x="588" y="210"/>
                  </a:lnTo>
                  <a:lnTo>
                    <a:pt x="594" y="216"/>
                  </a:lnTo>
                  <a:lnTo>
                    <a:pt x="600" y="216"/>
                  </a:lnTo>
                  <a:lnTo>
                    <a:pt x="606" y="216"/>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0" name="Freeform 174"/>
            <p:cNvSpPr>
              <a:spLocks/>
            </p:cNvSpPr>
            <p:nvPr/>
          </p:nvSpPr>
          <p:spPr bwMode="auto">
            <a:xfrm>
              <a:off x="1638" y="2089"/>
              <a:ext cx="756" cy="252"/>
            </a:xfrm>
            <a:custGeom>
              <a:avLst/>
              <a:gdLst>
                <a:gd name="T0" fmla="*/ 6 w 756"/>
                <a:gd name="T1" fmla="*/ 24 h 252"/>
                <a:gd name="T2" fmla="*/ 24 w 756"/>
                <a:gd name="T3" fmla="*/ 18 h 252"/>
                <a:gd name="T4" fmla="*/ 42 w 756"/>
                <a:gd name="T5" fmla="*/ 6 h 252"/>
                <a:gd name="T6" fmla="*/ 60 w 756"/>
                <a:gd name="T7" fmla="*/ 0 h 252"/>
                <a:gd name="T8" fmla="*/ 78 w 756"/>
                <a:gd name="T9" fmla="*/ 24 h 252"/>
                <a:gd name="T10" fmla="*/ 96 w 756"/>
                <a:gd name="T11" fmla="*/ 48 h 252"/>
                <a:gd name="T12" fmla="*/ 114 w 756"/>
                <a:gd name="T13" fmla="*/ 78 h 252"/>
                <a:gd name="T14" fmla="*/ 132 w 756"/>
                <a:gd name="T15" fmla="*/ 102 h 252"/>
                <a:gd name="T16" fmla="*/ 156 w 756"/>
                <a:gd name="T17" fmla="*/ 132 h 252"/>
                <a:gd name="T18" fmla="*/ 174 w 756"/>
                <a:gd name="T19" fmla="*/ 156 h 252"/>
                <a:gd name="T20" fmla="*/ 186 w 756"/>
                <a:gd name="T21" fmla="*/ 174 h 252"/>
                <a:gd name="T22" fmla="*/ 204 w 756"/>
                <a:gd name="T23" fmla="*/ 192 h 252"/>
                <a:gd name="T24" fmla="*/ 222 w 756"/>
                <a:gd name="T25" fmla="*/ 210 h 252"/>
                <a:gd name="T26" fmla="*/ 240 w 756"/>
                <a:gd name="T27" fmla="*/ 222 h 252"/>
                <a:gd name="T28" fmla="*/ 258 w 756"/>
                <a:gd name="T29" fmla="*/ 234 h 252"/>
                <a:gd name="T30" fmla="*/ 276 w 756"/>
                <a:gd name="T31" fmla="*/ 240 h 252"/>
                <a:gd name="T32" fmla="*/ 294 w 756"/>
                <a:gd name="T33" fmla="*/ 246 h 252"/>
                <a:gd name="T34" fmla="*/ 312 w 756"/>
                <a:gd name="T35" fmla="*/ 246 h 252"/>
                <a:gd name="T36" fmla="*/ 330 w 756"/>
                <a:gd name="T37" fmla="*/ 252 h 252"/>
                <a:gd name="T38" fmla="*/ 348 w 756"/>
                <a:gd name="T39" fmla="*/ 252 h 252"/>
                <a:gd name="T40" fmla="*/ 366 w 756"/>
                <a:gd name="T41" fmla="*/ 252 h 252"/>
                <a:gd name="T42" fmla="*/ 384 w 756"/>
                <a:gd name="T43" fmla="*/ 252 h 252"/>
                <a:gd name="T44" fmla="*/ 402 w 756"/>
                <a:gd name="T45" fmla="*/ 252 h 252"/>
                <a:gd name="T46" fmla="*/ 420 w 756"/>
                <a:gd name="T47" fmla="*/ 252 h 252"/>
                <a:gd name="T48" fmla="*/ 438 w 756"/>
                <a:gd name="T49" fmla="*/ 246 h 252"/>
                <a:gd name="T50" fmla="*/ 456 w 756"/>
                <a:gd name="T51" fmla="*/ 246 h 252"/>
                <a:gd name="T52" fmla="*/ 474 w 756"/>
                <a:gd name="T53" fmla="*/ 246 h 252"/>
                <a:gd name="T54" fmla="*/ 492 w 756"/>
                <a:gd name="T55" fmla="*/ 246 h 252"/>
                <a:gd name="T56" fmla="*/ 510 w 756"/>
                <a:gd name="T57" fmla="*/ 246 h 252"/>
                <a:gd name="T58" fmla="*/ 528 w 756"/>
                <a:gd name="T59" fmla="*/ 246 h 252"/>
                <a:gd name="T60" fmla="*/ 546 w 756"/>
                <a:gd name="T61" fmla="*/ 240 h 252"/>
                <a:gd name="T62" fmla="*/ 564 w 756"/>
                <a:gd name="T63" fmla="*/ 240 h 252"/>
                <a:gd name="T64" fmla="*/ 582 w 756"/>
                <a:gd name="T65" fmla="*/ 240 h 252"/>
                <a:gd name="T66" fmla="*/ 600 w 756"/>
                <a:gd name="T67" fmla="*/ 240 h 252"/>
                <a:gd name="T68" fmla="*/ 618 w 756"/>
                <a:gd name="T69" fmla="*/ 240 h 252"/>
                <a:gd name="T70" fmla="*/ 636 w 756"/>
                <a:gd name="T71" fmla="*/ 240 h 252"/>
                <a:gd name="T72" fmla="*/ 654 w 756"/>
                <a:gd name="T73" fmla="*/ 240 h 252"/>
                <a:gd name="T74" fmla="*/ 672 w 756"/>
                <a:gd name="T75" fmla="*/ 240 h 252"/>
                <a:gd name="T76" fmla="*/ 690 w 756"/>
                <a:gd name="T77" fmla="*/ 240 h 252"/>
                <a:gd name="T78" fmla="*/ 708 w 756"/>
                <a:gd name="T79" fmla="*/ 240 h 252"/>
                <a:gd name="T80" fmla="*/ 726 w 756"/>
                <a:gd name="T81" fmla="*/ 240 h 252"/>
                <a:gd name="T82" fmla="*/ 744 w 756"/>
                <a:gd name="T83" fmla="*/ 24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6" h="252">
                  <a:moveTo>
                    <a:pt x="6" y="24"/>
                  </a:moveTo>
                  <a:lnTo>
                    <a:pt x="0" y="24"/>
                  </a:lnTo>
                  <a:lnTo>
                    <a:pt x="6" y="24"/>
                  </a:lnTo>
                  <a:lnTo>
                    <a:pt x="12" y="18"/>
                  </a:lnTo>
                  <a:lnTo>
                    <a:pt x="18" y="18"/>
                  </a:lnTo>
                  <a:lnTo>
                    <a:pt x="24" y="18"/>
                  </a:lnTo>
                  <a:lnTo>
                    <a:pt x="30" y="12"/>
                  </a:lnTo>
                  <a:lnTo>
                    <a:pt x="36" y="12"/>
                  </a:lnTo>
                  <a:lnTo>
                    <a:pt x="42" y="6"/>
                  </a:lnTo>
                  <a:lnTo>
                    <a:pt x="48" y="6"/>
                  </a:lnTo>
                  <a:lnTo>
                    <a:pt x="54" y="6"/>
                  </a:lnTo>
                  <a:lnTo>
                    <a:pt x="60" y="0"/>
                  </a:lnTo>
                  <a:lnTo>
                    <a:pt x="72" y="12"/>
                  </a:lnTo>
                  <a:lnTo>
                    <a:pt x="72" y="18"/>
                  </a:lnTo>
                  <a:lnTo>
                    <a:pt x="78" y="24"/>
                  </a:lnTo>
                  <a:lnTo>
                    <a:pt x="84" y="30"/>
                  </a:lnTo>
                  <a:lnTo>
                    <a:pt x="96" y="42"/>
                  </a:lnTo>
                  <a:lnTo>
                    <a:pt x="96" y="48"/>
                  </a:lnTo>
                  <a:lnTo>
                    <a:pt x="102" y="54"/>
                  </a:lnTo>
                  <a:lnTo>
                    <a:pt x="114" y="66"/>
                  </a:lnTo>
                  <a:lnTo>
                    <a:pt x="114" y="78"/>
                  </a:lnTo>
                  <a:lnTo>
                    <a:pt x="120" y="84"/>
                  </a:lnTo>
                  <a:lnTo>
                    <a:pt x="132" y="96"/>
                  </a:lnTo>
                  <a:lnTo>
                    <a:pt x="132" y="102"/>
                  </a:lnTo>
                  <a:lnTo>
                    <a:pt x="144" y="114"/>
                  </a:lnTo>
                  <a:lnTo>
                    <a:pt x="144" y="120"/>
                  </a:lnTo>
                  <a:lnTo>
                    <a:pt x="156" y="132"/>
                  </a:lnTo>
                  <a:lnTo>
                    <a:pt x="156" y="138"/>
                  </a:lnTo>
                  <a:lnTo>
                    <a:pt x="162" y="144"/>
                  </a:lnTo>
                  <a:lnTo>
                    <a:pt x="174" y="156"/>
                  </a:lnTo>
                  <a:lnTo>
                    <a:pt x="174" y="162"/>
                  </a:lnTo>
                  <a:lnTo>
                    <a:pt x="180" y="168"/>
                  </a:lnTo>
                  <a:lnTo>
                    <a:pt x="186" y="174"/>
                  </a:lnTo>
                  <a:lnTo>
                    <a:pt x="192" y="180"/>
                  </a:lnTo>
                  <a:lnTo>
                    <a:pt x="198" y="186"/>
                  </a:lnTo>
                  <a:lnTo>
                    <a:pt x="204" y="192"/>
                  </a:lnTo>
                  <a:lnTo>
                    <a:pt x="210" y="198"/>
                  </a:lnTo>
                  <a:lnTo>
                    <a:pt x="216" y="204"/>
                  </a:lnTo>
                  <a:lnTo>
                    <a:pt x="222" y="210"/>
                  </a:lnTo>
                  <a:lnTo>
                    <a:pt x="228" y="216"/>
                  </a:lnTo>
                  <a:lnTo>
                    <a:pt x="234" y="216"/>
                  </a:lnTo>
                  <a:lnTo>
                    <a:pt x="240" y="222"/>
                  </a:lnTo>
                  <a:lnTo>
                    <a:pt x="246" y="228"/>
                  </a:lnTo>
                  <a:lnTo>
                    <a:pt x="252" y="228"/>
                  </a:lnTo>
                  <a:lnTo>
                    <a:pt x="258" y="234"/>
                  </a:lnTo>
                  <a:lnTo>
                    <a:pt x="264" y="234"/>
                  </a:lnTo>
                  <a:lnTo>
                    <a:pt x="270" y="234"/>
                  </a:lnTo>
                  <a:lnTo>
                    <a:pt x="276" y="240"/>
                  </a:lnTo>
                  <a:lnTo>
                    <a:pt x="282" y="240"/>
                  </a:lnTo>
                  <a:lnTo>
                    <a:pt x="288" y="240"/>
                  </a:lnTo>
                  <a:lnTo>
                    <a:pt x="294" y="246"/>
                  </a:lnTo>
                  <a:lnTo>
                    <a:pt x="300" y="246"/>
                  </a:lnTo>
                  <a:lnTo>
                    <a:pt x="306" y="246"/>
                  </a:lnTo>
                  <a:lnTo>
                    <a:pt x="312" y="246"/>
                  </a:lnTo>
                  <a:lnTo>
                    <a:pt x="318" y="246"/>
                  </a:lnTo>
                  <a:lnTo>
                    <a:pt x="324" y="252"/>
                  </a:lnTo>
                  <a:lnTo>
                    <a:pt x="330" y="252"/>
                  </a:lnTo>
                  <a:lnTo>
                    <a:pt x="336" y="252"/>
                  </a:lnTo>
                  <a:lnTo>
                    <a:pt x="342" y="252"/>
                  </a:lnTo>
                  <a:lnTo>
                    <a:pt x="348" y="252"/>
                  </a:lnTo>
                  <a:lnTo>
                    <a:pt x="354" y="252"/>
                  </a:lnTo>
                  <a:lnTo>
                    <a:pt x="360" y="252"/>
                  </a:lnTo>
                  <a:lnTo>
                    <a:pt x="366" y="252"/>
                  </a:lnTo>
                  <a:lnTo>
                    <a:pt x="372" y="252"/>
                  </a:lnTo>
                  <a:lnTo>
                    <a:pt x="378" y="252"/>
                  </a:lnTo>
                  <a:lnTo>
                    <a:pt x="384" y="252"/>
                  </a:lnTo>
                  <a:lnTo>
                    <a:pt x="390" y="252"/>
                  </a:lnTo>
                  <a:lnTo>
                    <a:pt x="396" y="252"/>
                  </a:lnTo>
                  <a:lnTo>
                    <a:pt x="402" y="252"/>
                  </a:lnTo>
                  <a:lnTo>
                    <a:pt x="408" y="252"/>
                  </a:lnTo>
                  <a:lnTo>
                    <a:pt x="414" y="252"/>
                  </a:lnTo>
                  <a:lnTo>
                    <a:pt x="420" y="252"/>
                  </a:lnTo>
                  <a:lnTo>
                    <a:pt x="426" y="252"/>
                  </a:lnTo>
                  <a:lnTo>
                    <a:pt x="432" y="252"/>
                  </a:lnTo>
                  <a:lnTo>
                    <a:pt x="438" y="246"/>
                  </a:lnTo>
                  <a:lnTo>
                    <a:pt x="444" y="246"/>
                  </a:lnTo>
                  <a:lnTo>
                    <a:pt x="450" y="246"/>
                  </a:lnTo>
                  <a:lnTo>
                    <a:pt x="456" y="246"/>
                  </a:lnTo>
                  <a:lnTo>
                    <a:pt x="462" y="246"/>
                  </a:lnTo>
                  <a:lnTo>
                    <a:pt x="468" y="246"/>
                  </a:lnTo>
                  <a:lnTo>
                    <a:pt x="474" y="246"/>
                  </a:lnTo>
                  <a:lnTo>
                    <a:pt x="480" y="246"/>
                  </a:lnTo>
                  <a:lnTo>
                    <a:pt x="486" y="246"/>
                  </a:lnTo>
                  <a:lnTo>
                    <a:pt x="492" y="246"/>
                  </a:lnTo>
                  <a:lnTo>
                    <a:pt x="498" y="246"/>
                  </a:lnTo>
                  <a:lnTo>
                    <a:pt x="504" y="246"/>
                  </a:lnTo>
                  <a:lnTo>
                    <a:pt x="510" y="246"/>
                  </a:lnTo>
                  <a:lnTo>
                    <a:pt x="516" y="246"/>
                  </a:lnTo>
                  <a:lnTo>
                    <a:pt x="522" y="246"/>
                  </a:lnTo>
                  <a:lnTo>
                    <a:pt x="528" y="246"/>
                  </a:lnTo>
                  <a:lnTo>
                    <a:pt x="534" y="246"/>
                  </a:lnTo>
                  <a:lnTo>
                    <a:pt x="540" y="240"/>
                  </a:lnTo>
                  <a:lnTo>
                    <a:pt x="546" y="240"/>
                  </a:lnTo>
                  <a:lnTo>
                    <a:pt x="552" y="240"/>
                  </a:lnTo>
                  <a:lnTo>
                    <a:pt x="558" y="240"/>
                  </a:lnTo>
                  <a:lnTo>
                    <a:pt x="564" y="240"/>
                  </a:lnTo>
                  <a:lnTo>
                    <a:pt x="570" y="240"/>
                  </a:lnTo>
                  <a:lnTo>
                    <a:pt x="576" y="240"/>
                  </a:lnTo>
                  <a:lnTo>
                    <a:pt x="582" y="240"/>
                  </a:lnTo>
                  <a:lnTo>
                    <a:pt x="588" y="240"/>
                  </a:lnTo>
                  <a:lnTo>
                    <a:pt x="594" y="240"/>
                  </a:lnTo>
                  <a:lnTo>
                    <a:pt x="600" y="240"/>
                  </a:lnTo>
                  <a:lnTo>
                    <a:pt x="606" y="240"/>
                  </a:lnTo>
                  <a:lnTo>
                    <a:pt x="612" y="240"/>
                  </a:lnTo>
                  <a:lnTo>
                    <a:pt x="618" y="240"/>
                  </a:lnTo>
                  <a:lnTo>
                    <a:pt x="624" y="240"/>
                  </a:lnTo>
                  <a:lnTo>
                    <a:pt x="630" y="240"/>
                  </a:lnTo>
                  <a:lnTo>
                    <a:pt x="636" y="240"/>
                  </a:lnTo>
                  <a:lnTo>
                    <a:pt x="642" y="240"/>
                  </a:lnTo>
                  <a:lnTo>
                    <a:pt x="648" y="240"/>
                  </a:lnTo>
                  <a:lnTo>
                    <a:pt x="654" y="240"/>
                  </a:lnTo>
                  <a:lnTo>
                    <a:pt x="660" y="240"/>
                  </a:lnTo>
                  <a:lnTo>
                    <a:pt x="666" y="240"/>
                  </a:lnTo>
                  <a:lnTo>
                    <a:pt x="672" y="240"/>
                  </a:lnTo>
                  <a:lnTo>
                    <a:pt x="678" y="240"/>
                  </a:lnTo>
                  <a:lnTo>
                    <a:pt x="684" y="240"/>
                  </a:lnTo>
                  <a:lnTo>
                    <a:pt x="690" y="240"/>
                  </a:lnTo>
                  <a:lnTo>
                    <a:pt x="696" y="240"/>
                  </a:lnTo>
                  <a:lnTo>
                    <a:pt x="702" y="240"/>
                  </a:lnTo>
                  <a:lnTo>
                    <a:pt x="708" y="240"/>
                  </a:lnTo>
                  <a:lnTo>
                    <a:pt x="714" y="240"/>
                  </a:lnTo>
                  <a:lnTo>
                    <a:pt x="720" y="240"/>
                  </a:lnTo>
                  <a:lnTo>
                    <a:pt x="726" y="240"/>
                  </a:lnTo>
                  <a:lnTo>
                    <a:pt x="732" y="240"/>
                  </a:lnTo>
                  <a:lnTo>
                    <a:pt x="738" y="240"/>
                  </a:lnTo>
                  <a:lnTo>
                    <a:pt x="744" y="240"/>
                  </a:lnTo>
                  <a:lnTo>
                    <a:pt x="750" y="240"/>
                  </a:lnTo>
                  <a:lnTo>
                    <a:pt x="756" y="24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1" name="Freeform 175"/>
            <p:cNvSpPr>
              <a:spLocks/>
            </p:cNvSpPr>
            <p:nvPr/>
          </p:nvSpPr>
          <p:spPr bwMode="auto">
            <a:xfrm>
              <a:off x="2394" y="2323"/>
              <a:ext cx="684" cy="264"/>
            </a:xfrm>
            <a:custGeom>
              <a:avLst/>
              <a:gdLst>
                <a:gd name="T0" fmla="*/ 12 w 684"/>
                <a:gd name="T1" fmla="*/ 0 h 264"/>
                <a:gd name="T2" fmla="*/ 30 w 684"/>
                <a:gd name="T3" fmla="*/ 0 h 264"/>
                <a:gd name="T4" fmla="*/ 48 w 684"/>
                <a:gd name="T5" fmla="*/ 0 h 264"/>
                <a:gd name="T6" fmla="*/ 66 w 684"/>
                <a:gd name="T7" fmla="*/ 0 h 264"/>
                <a:gd name="T8" fmla="*/ 84 w 684"/>
                <a:gd name="T9" fmla="*/ 0 h 264"/>
                <a:gd name="T10" fmla="*/ 102 w 684"/>
                <a:gd name="T11" fmla="*/ 0 h 264"/>
                <a:gd name="T12" fmla="*/ 120 w 684"/>
                <a:gd name="T13" fmla="*/ 0 h 264"/>
                <a:gd name="T14" fmla="*/ 138 w 684"/>
                <a:gd name="T15" fmla="*/ 0 h 264"/>
                <a:gd name="T16" fmla="*/ 156 w 684"/>
                <a:gd name="T17" fmla="*/ 0 h 264"/>
                <a:gd name="T18" fmla="*/ 174 w 684"/>
                <a:gd name="T19" fmla="*/ 0 h 264"/>
                <a:gd name="T20" fmla="*/ 192 w 684"/>
                <a:gd name="T21" fmla="*/ 0 h 264"/>
                <a:gd name="T22" fmla="*/ 210 w 684"/>
                <a:gd name="T23" fmla="*/ 0 h 264"/>
                <a:gd name="T24" fmla="*/ 228 w 684"/>
                <a:gd name="T25" fmla="*/ 0 h 264"/>
                <a:gd name="T26" fmla="*/ 246 w 684"/>
                <a:gd name="T27" fmla="*/ 0 h 264"/>
                <a:gd name="T28" fmla="*/ 264 w 684"/>
                <a:gd name="T29" fmla="*/ 0 h 264"/>
                <a:gd name="T30" fmla="*/ 282 w 684"/>
                <a:gd name="T31" fmla="*/ 0 h 264"/>
                <a:gd name="T32" fmla="*/ 300 w 684"/>
                <a:gd name="T33" fmla="*/ 0 h 264"/>
                <a:gd name="T34" fmla="*/ 318 w 684"/>
                <a:gd name="T35" fmla="*/ 0 h 264"/>
                <a:gd name="T36" fmla="*/ 336 w 684"/>
                <a:gd name="T37" fmla="*/ 0 h 264"/>
                <a:gd name="T38" fmla="*/ 354 w 684"/>
                <a:gd name="T39" fmla="*/ 0 h 264"/>
                <a:gd name="T40" fmla="*/ 372 w 684"/>
                <a:gd name="T41" fmla="*/ 0 h 264"/>
                <a:gd name="T42" fmla="*/ 390 w 684"/>
                <a:gd name="T43" fmla="*/ 0 h 264"/>
                <a:gd name="T44" fmla="*/ 408 w 684"/>
                <a:gd name="T45" fmla="*/ 0 h 264"/>
                <a:gd name="T46" fmla="*/ 426 w 684"/>
                <a:gd name="T47" fmla="*/ 0 h 264"/>
                <a:gd name="T48" fmla="*/ 444 w 684"/>
                <a:gd name="T49" fmla="*/ 0 h 264"/>
                <a:gd name="T50" fmla="*/ 462 w 684"/>
                <a:gd name="T51" fmla="*/ 0 h 264"/>
                <a:gd name="T52" fmla="*/ 480 w 684"/>
                <a:gd name="T53" fmla="*/ 0 h 264"/>
                <a:gd name="T54" fmla="*/ 498 w 684"/>
                <a:gd name="T55" fmla="*/ 0 h 264"/>
                <a:gd name="T56" fmla="*/ 516 w 684"/>
                <a:gd name="T57" fmla="*/ 0 h 264"/>
                <a:gd name="T58" fmla="*/ 534 w 684"/>
                <a:gd name="T59" fmla="*/ 0 h 264"/>
                <a:gd name="T60" fmla="*/ 552 w 684"/>
                <a:gd name="T61" fmla="*/ 0 h 264"/>
                <a:gd name="T62" fmla="*/ 570 w 684"/>
                <a:gd name="T63" fmla="*/ 0 h 264"/>
                <a:gd name="T64" fmla="*/ 588 w 684"/>
                <a:gd name="T65" fmla="*/ 0 h 264"/>
                <a:gd name="T66" fmla="*/ 606 w 684"/>
                <a:gd name="T67" fmla="*/ 0 h 264"/>
                <a:gd name="T68" fmla="*/ 618 w 684"/>
                <a:gd name="T69" fmla="*/ 24 h 264"/>
                <a:gd name="T70" fmla="*/ 624 w 684"/>
                <a:gd name="T71" fmla="*/ 60 h 264"/>
                <a:gd name="T72" fmla="*/ 636 w 684"/>
                <a:gd name="T73" fmla="*/ 84 h 264"/>
                <a:gd name="T74" fmla="*/ 642 w 684"/>
                <a:gd name="T75" fmla="*/ 120 h 264"/>
                <a:gd name="T76" fmla="*/ 654 w 684"/>
                <a:gd name="T77" fmla="*/ 144 h 264"/>
                <a:gd name="T78" fmla="*/ 660 w 684"/>
                <a:gd name="T79" fmla="*/ 180 h 264"/>
                <a:gd name="T80" fmla="*/ 672 w 684"/>
                <a:gd name="T81" fmla="*/ 204 h 264"/>
                <a:gd name="T82" fmla="*/ 678 w 684"/>
                <a:gd name="T83" fmla="*/ 24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4" h="264">
                  <a:moveTo>
                    <a:pt x="0" y="6"/>
                  </a:moveTo>
                  <a:lnTo>
                    <a:pt x="6" y="0"/>
                  </a:lnTo>
                  <a:lnTo>
                    <a:pt x="12" y="0"/>
                  </a:lnTo>
                  <a:lnTo>
                    <a:pt x="18" y="0"/>
                  </a:lnTo>
                  <a:lnTo>
                    <a:pt x="24" y="0"/>
                  </a:lnTo>
                  <a:lnTo>
                    <a:pt x="30" y="0"/>
                  </a:lnTo>
                  <a:lnTo>
                    <a:pt x="36" y="0"/>
                  </a:lnTo>
                  <a:lnTo>
                    <a:pt x="42" y="0"/>
                  </a:lnTo>
                  <a:lnTo>
                    <a:pt x="48" y="0"/>
                  </a:lnTo>
                  <a:lnTo>
                    <a:pt x="54" y="0"/>
                  </a:lnTo>
                  <a:lnTo>
                    <a:pt x="60" y="0"/>
                  </a:lnTo>
                  <a:lnTo>
                    <a:pt x="66" y="0"/>
                  </a:lnTo>
                  <a:lnTo>
                    <a:pt x="72" y="0"/>
                  </a:lnTo>
                  <a:lnTo>
                    <a:pt x="78" y="0"/>
                  </a:lnTo>
                  <a:lnTo>
                    <a:pt x="84" y="0"/>
                  </a:lnTo>
                  <a:lnTo>
                    <a:pt x="90" y="0"/>
                  </a:lnTo>
                  <a:lnTo>
                    <a:pt x="96" y="0"/>
                  </a:lnTo>
                  <a:lnTo>
                    <a:pt x="102" y="0"/>
                  </a:lnTo>
                  <a:lnTo>
                    <a:pt x="108" y="0"/>
                  </a:lnTo>
                  <a:lnTo>
                    <a:pt x="114" y="0"/>
                  </a:lnTo>
                  <a:lnTo>
                    <a:pt x="120" y="0"/>
                  </a:lnTo>
                  <a:lnTo>
                    <a:pt x="126" y="0"/>
                  </a:lnTo>
                  <a:lnTo>
                    <a:pt x="132" y="0"/>
                  </a:lnTo>
                  <a:lnTo>
                    <a:pt x="138" y="0"/>
                  </a:lnTo>
                  <a:lnTo>
                    <a:pt x="144" y="0"/>
                  </a:lnTo>
                  <a:lnTo>
                    <a:pt x="150" y="0"/>
                  </a:lnTo>
                  <a:lnTo>
                    <a:pt x="156" y="0"/>
                  </a:lnTo>
                  <a:lnTo>
                    <a:pt x="162" y="0"/>
                  </a:lnTo>
                  <a:lnTo>
                    <a:pt x="168" y="0"/>
                  </a:lnTo>
                  <a:lnTo>
                    <a:pt x="174" y="0"/>
                  </a:lnTo>
                  <a:lnTo>
                    <a:pt x="180" y="0"/>
                  </a:lnTo>
                  <a:lnTo>
                    <a:pt x="186" y="0"/>
                  </a:lnTo>
                  <a:lnTo>
                    <a:pt x="192" y="0"/>
                  </a:lnTo>
                  <a:lnTo>
                    <a:pt x="198" y="0"/>
                  </a:lnTo>
                  <a:lnTo>
                    <a:pt x="204" y="0"/>
                  </a:lnTo>
                  <a:lnTo>
                    <a:pt x="210" y="0"/>
                  </a:lnTo>
                  <a:lnTo>
                    <a:pt x="216" y="0"/>
                  </a:lnTo>
                  <a:lnTo>
                    <a:pt x="222" y="0"/>
                  </a:lnTo>
                  <a:lnTo>
                    <a:pt x="228" y="0"/>
                  </a:lnTo>
                  <a:lnTo>
                    <a:pt x="234" y="0"/>
                  </a:lnTo>
                  <a:lnTo>
                    <a:pt x="240" y="0"/>
                  </a:lnTo>
                  <a:lnTo>
                    <a:pt x="246" y="0"/>
                  </a:lnTo>
                  <a:lnTo>
                    <a:pt x="252" y="0"/>
                  </a:lnTo>
                  <a:lnTo>
                    <a:pt x="258" y="0"/>
                  </a:lnTo>
                  <a:lnTo>
                    <a:pt x="264" y="0"/>
                  </a:lnTo>
                  <a:lnTo>
                    <a:pt x="270" y="0"/>
                  </a:lnTo>
                  <a:lnTo>
                    <a:pt x="276" y="0"/>
                  </a:lnTo>
                  <a:lnTo>
                    <a:pt x="282" y="0"/>
                  </a:lnTo>
                  <a:lnTo>
                    <a:pt x="288" y="0"/>
                  </a:lnTo>
                  <a:lnTo>
                    <a:pt x="294" y="0"/>
                  </a:lnTo>
                  <a:lnTo>
                    <a:pt x="300" y="0"/>
                  </a:lnTo>
                  <a:lnTo>
                    <a:pt x="306" y="0"/>
                  </a:lnTo>
                  <a:lnTo>
                    <a:pt x="312" y="0"/>
                  </a:lnTo>
                  <a:lnTo>
                    <a:pt x="318" y="0"/>
                  </a:lnTo>
                  <a:lnTo>
                    <a:pt x="324" y="0"/>
                  </a:lnTo>
                  <a:lnTo>
                    <a:pt x="330" y="0"/>
                  </a:lnTo>
                  <a:lnTo>
                    <a:pt x="336" y="0"/>
                  </a:lnTo>
                  <a:lnTo>
                    <a:pt x="342" y="0"/>
                  </a:lnTo>
                  <a:lnTo>
                    <a:pt x="348" y="0"/>
                  </a:lnTo>
                  <a:lnTo>
                    <a:pt x="354" y="0"/>
                  </a:lnTo>
                  <a:lnTo>
                    <a:pt x="360" y="0"/>
                  </a:lnTo>
                  <a:lnTo>
                    <a:pt x="366" y="0"/>
                  </a:lnTo>
                  <a:lnTo>
                    <a:pt x="372" y="0"/>
                  </a:lnTo>
                  <a:lnTo>
                    <a:pt x="378" y="0"/>
                  </a:lnTo>
                  <a:lnTo>
                    <a:pt x="384" y="0"/>
                  </a:lnTo>
                  <a:lnTo>
                    <a:pt x="390" y="0"/>
                  </a:lnTo>
                  <a:lnTo>
                    <a:pt x="396" y="0"/>
                  </a:lnTo>
                  <a:lnTo>
                    <a:pt x="402" y="0"/>
                  </a:lnTo>
                  <a:lnTo>
                    <a:pt x="408" y="0"/>
                  </a:lnTo>
                  <a:lnTo>
                    <a:pt x="414" y="0"/>
                  </a:lnTo>
                  <a:lnTo>
                    <a:pt x="420" y="0"/>
                  </a:lnTo>
                  <a:lnTo>
                    <a:pt x="426" y="0"/>
                  </a:lnTo>
                  <a:lnTo>
                    <a:pt x="432" y="0"/>
                  </a:lnTo>
                  <a:lnTo>
                    <a:pt x="438" y="0"/>
                  </a:lnTo>
                  <a:lnTo>
                    <a:pt x="444" y="0"/>
                  </a:lnTo>
                  <a:lnTo>
                    <a:pt x="450" y="0"/>
                  </a:lnTo>
                  <a:lnTo>
                    <a:pt x="456" y="0"/>
                  </a:lnTo>
                  <a:lnTo>
                    <a:pt x="462" y="0"/>
                  </a:lnTo>
                  <a:lnTo>
                    <a:pt x="468" y="0"/>
                  </a:lnTo>
                  <a:lnTo>
                    <a:pt x="474" y="0"/>
                  </a:lnTo>
                  <a:lnTo>
                    <a:pt x="480" y="0"/>
                  </a:lnTo>
                  <a:lnTo>
                    <a:pt x="486" y="0"/>
                  </a:lnTo>
                  <a:lnTo>
                    <a:pt x="492" y="0"/>
                  </a:lnTo>
                  <a:lnTo>
                    <a:pt x="498" y="0"/>
                  </a:lnTo>
                  <a:lnTo>
                    <a:pt x="504" y="0"/>
                  </a:lnTo>
                  <a:lnTo>
                    <a:pt x="510" y="0"/>
                  </a:lnTo>
                  <a:lnTo>
                    <a:pt x="516" y="0"/>
                  </a:lnTo>
                  <a:lnTo>
                    <a:pt x="522" y="0"/>
                  </a:lnTo>
                  <a:lnTo>
                    <a:pt x="528" y="0"/>
                  </a:lnTo>
                  <a:lnTo>
                    <a:pt x="534" y="0"/>
                  </a:lnTo>
                  <a:lnTo>
                    <a:pt x="540" y="0"/>
                  </a:lnTo>
                  <a:lnTo>
                    <a:pt x="546" y="0"/>
                  </a:lnTo>
                  <a:lnTo>
                    <a:pt x="552" y="0"/>
                  </a:lnTo>
                  <a:lnTo>
                    <a:pt x="558" y="0"/>
                  </a:lnTo>
                  <a:lnTo>
                    <a:pt x="564" y="0"/>
                  </a:lnTo>
                  <a:lnTo>
                    <a:pt x="570" y="0"/>
                  </a:lnTo>
                  <a:lnTo>
                    <a:pt x="576" y="0"/>
                  </a:lnTo>
                  <a:lnTo>
                    <a:pt x="582" y="0"/>
                  </a:lnTo>
                  <a:lnTo>
                    <a:pt x="588" y="0"/>
                  </a:lnTo>
                  <a:lnTo>
                    <a:pt x="594" y="0"/>
                  </a:lnTo>
                  <a:lnTo>
                    <a:pt x="600" y="0"/>
                  </a:lnTo>
                  <a:lnTo>
                    <a:pt x="606" y="0"/>
                  </a:lnTo>
                  <a:lnTo>
                    <a:pt x="612" y="6"/>
                  </a:lnTo>
                  <a:lnTo>
                    <a:pt x="612" y="18"/>
                  </a:lnTo>
                  <a:lnTo>
                    <a:pt x="618" y="24"/>
                  </a:lnTo>
                  <a:lnTo>
                    <a:pt x="618" y="36"/>
                  </a:lnTo>
                  <a:lnTo>
                    <a:pt x="624" y="42"/>
                  </a:lnTo>
                  <a:lnTo>
                    <a:pt x="624" y="60"/>
                  </a:lnTo>
                  <a:lnTo>
                    <a:pt x="630" y="66"/>
                  </a:lnTo>
                  <a:lnTo>
                    <a:pt x="630" y="78"/>
                  </a:lnTo>
                  <a:lnTo>
                    <a:pt x="636" y="84"/>
                  </a:lnTo>
                  <a:lnTo>
                    <a:pt x="636" y="96"/>
                  </a:lnTo>
                  <a:lnTo>
                    <a:pt x="642" y="102"/>
                  </a:lnTo>
                  <a:lnTo>
                    <a:pt x="642" y="120"/>
                  </a:lnTo>
                  <a:lnTo>
                    <a:pt x="648" y="126"/>
                  </a:lnTo>
                  <a:lnTo>
                    <a:pt x="648" y="138"/>
                  </a:lnTo>
                  <a:lnTo>
                    <a:pt x="654" y="144"/>
                  </a:lnTo>
                  <a:lnTo>
                    <a:pt x="654" y="162"/>
                  </a:lnTo>
                  <a:lnTo>
                    <a:pt x="660" y="168"/>
                  </a:lnTo>
                  <a:lnTo>
                    <a:pt x="660" y="180"/>
                  </a:lnTo>
                  <a:lnTo>
                    <a:pt x="666" y="186"/>
                  </a:lnTo>
                  <a:lnTo>
                    <a:pt x="666" y="198"/>
                  </a:lnTo>
                  <a:lnTo>
                    <a:pt x="672" y="204"/>
                  </a:lnTo>
                  <a:lnTo>
                    <a:pt x="672" y="222"/>
                  </a:lnTo>
                  <a:lnTo>
                    <a:pt x="678" y="228"/>
                  </a:lnTo>
                  <a:lnTo>
                    <a:pt x="678" y="240"/>
                  </a:lnTo>
                  <a:lnTo>
                    <a:pt x="684" y="246"/>
                  </a:lnTo>
                  <a:lnTo>
                    <a:pt x="684" y="264"/>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2" name="Freeform 176"/>
            <p:cNvSpPr>
              <a:spLocks/>
            </p:cNvSpPr>
            <p:nvPr/>
          </p:nvSpPr>
          <p:spPr bwMode="auto">
            <a:xfrm>
              <a:off x="3078" y="2587"/>
              <a:ext cx="708" cy="258"/>
            </a:xfrm>
            <a:custGeom>
              <a:avLst/>
              <a:gdLst>
                <a:gd name="T0" fmla="*/ 6 w 708"/>
                <a:gd name="T1" fmla="*/ 18 h 258"/>
                <a:gd name="T2" fmla="*/ 18 w 708"/>
                <a:gd name="T3" fmla="*/ 42 h 258"/>
                <a:gd name="T4" fmla="*/ 24 w 708"/>
                <a:gd name="T5" fmla="*/ 72 h 258"/>
                <a:gd name="T6" fmla="*/ 36 w 708"/>
                <a:gd name="T7" fmla="*/ 96 h 258"/>
                <a:gd name="T8" fmla="*/ 42 w 708"/>
                <a:gd name="T9" fmla="*/ 120 h 258"/>
                <a:gd name="T10" fmla="*/ 60 w 708"/>
                <a:gd name="T11" fmla="*/ 150 h 258"/>
                <a:gd name="T12" fmla="*/ 66 w 708"/>
                <a:gd name="T13" fmla="*/ 168 h 258"/>
                <a:gd name="T14" fmla="*/ 84 w 708"/>
                <a:gd name="T15" fmla="*/ 198 h 258"/>
                <a:gd name="T16" fmla="*/ 102 w 708"/>
                <a:gd name="T17" fmla="*/ 222 h 258"/>
                <a:gd name="T18" fmla="*/ 120 w 708"/>
                <a:gd name="T19" fmla="*/ 240 h 258"/>
                <a:gd name="T20" fmla="*/ 138 w 708"/>
                <a:gd name="T21" fmla="*/ 252 h 258"/>
                <a:gd name="T22" fmla="*/ 156 w 708"/>
                <a:gd name="T23" fmla="*/ 258 h 258"/>
                <a:gd name="T24" fmla="*/ 174 w 708"/>
                <a:gd name="T25" fmla="*/ 258 h 258"/>
                <a:gd name="T26" fmla="*/ 192 w 708"/>
                <a:gd name="T27" fmla="*/ 258 h 258"/>
                <a:gd name="T28" fmla="*/ 210 w 708"/>
                <a:gd name="T29" fmla="*/ 258 h 258"/>
                <a:gd name="T30" fmla="*/ 228 w 708"/>
                <a:gd name="T31" fmla="*/ 252 h 258"/>
                <a:gd name="T32" fmla="*/ 246 w 708"/>
                <a:gd name="T33" fmla="*/ 252 h 258"/>
                <a:gd name="T34" fmla="*/ 264 w 708"/>
                <a:gd name="T35" fmla="*/ 246 h 258"/>
                <a:gd name="T36" fmla="*/ 282 w 708"/>
                <a:gd name="T37" fmla="*/ 240 h 258"/>
                <a:gd name="T38" fmla="*/ 300 w 708"/>
                <a:gd name="T39" fmla="*/ 234 h 258"/>
                <a:gd name="T40" fmla="*/ 318 w 708"/>
                <a:gd name="T41" fmla="*/ 228 h 258"/>
                <a:gd name="T42" fmla="*/ 336 w 708"/>
                <a:gd name="T43" fmla="*/ 222 h 258"/>
                <a:gd name="T44" fmla="*/ 354 w 708"/>
                <a:gd name="T45" fmla="*/ 222 h 258"/>
                <a:gd name="T46" fmla="*/ 372 w 708"/>
                <a:gd name="T47" fmla="*/ 216 h 258"/>
                <a:gd name="T48" fmla="*/ 390 w 708"/>
                <a:gd name="T49" fmla="*/ 210 h 258"/>
                <a:gd name="T50" fmla="*/ 408 w 708"/>
                <a:gd name="T51" fmla="*/ 210 h 258"/>
                <a:gd name="T52" fmla="*/ 426 w 708"/>
                <a:gd name="T53" fmla="*/ 204 h 258"/>
                <a:gd name="T54" fmla="*/ 444 w 708"/>
                <a:gd name="T55" fmla="*/ 198 h 258"/>
                <a:gd name="T56" fmla="*/ 462 w 708"/>
                <a:gd name="T57" fmla="*/ 198 h 258"/>
                <a:gd name="T58" fmla="*/ 480 w 708"/>
                <a:gd name="T59" fmla="*/ 192 h 258"/>
                <a:gd name="T60" fmla="*/ 498 w 708"/>
                <a:gd name="T61" fmla="*/ 192 h 258"/>
                <a:gd name="T62" fmla="*/ 516 w 708"/>
                <a:gd name="T63" fmla="*/ 186 h 258"/>
                <a:gd name="T64" fmla="*/ 534 w 708"/>
                <a:gd name="T65" fmla="*/ 186 h 258"/>
                <a:gd name="T66" fmla="*/ 552 w 708"/>
                <a:gd name="T67" fmla="*/ 186 h 258"/>
                <a:gd name="T68" fmla="*/ 570 w 708"/>
                <a:gd name="T69" fmla="*/ 180 h 258"/>
                <a:gd name="T70" fmla="*/ 588 w 708"/>
                <a:gd name="T71" fmla="*/ 180 h 258"/>
                <a:gd name="T72" fmla="*/ 606 w 708"/>
                <a:gd name="T73" fmla="*/ 180 h 258"/>
                <a:gd name="T74" fmla="*/ 624 w 708"/>
                <a:gd name="T75" fmla="*/ 180 h 258"/>
                <a:gd name="T76" fmla="*/ 642 w 708"/>
                <a:gd name="T77" fmla="*/ 174 h 258"/>
                <a:gd name="T78" fmla="*/ 660 w 708"/>
                <a:gd name="T79" fmla="*/ 174 h 258"/>
                <a:gd name="T80" fmla="*/ 678 w 708"/>
                <a:gd name="T81" fmla="*/ 174 h 258"/>
                <a:gd name="T82" fmla="*/ 696 w 708"/>
                <a:gd name="T83" fmla="*/ 17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08" h="258">
                  <a:moveTo>
                    <a:pt x="0" y="0"/>
                  </a:moveTo>
                  <a:lnTo>
                    <a:pt x="6" y="6"/>
                  </a:lnTo>
                  <a:lnTo>
                    <a:pt x="6" y="18"/>
                  </a:lnTo>
                  <a:lnTo>
                    <a:pt x="12" y="24"/>
                  </a:lnTo>
                  <a:lnTo>
                    <a:pt x="12" y="36"/>
                  </a:lnTo>
                  <a:lnTo>
                    <a:pt x="18" y="42"/>
                  </a:lnTo>
                  <a:lnTo>
                    <a:pt x="18" y="54"/>
                  </a:lnTo>
                  <a:lnTo>
                    <a:pt x="24" y="60"/>
                  </a:lnTo>
                  <a:lnTo>
                    <a:pt x="24" y="72"/>
                  </a:lnTo>
                  <a:lnTo>
                    <a:pt x="30" y="78"/>
                  </a:lnTo>
                  <a:lnTo>
                    <a:pt x="30" y="90"/>
                  </a:lnTo>
                  <a:lnTo>
                    <a:pt x="36" y="96"/>
                  </a:lnTo>
                  <a:lnTo>
                    <a:pt x="36" y="102"/>
                  </a:lnTo>
                  <a:lnTo>
                    <a:pt x="42" y="108"/>
                  </a:lnTo>
                  <a:lnTo>
                    <a:pt x="42" y="120"/>
                  </a:lnTo>
                  <a:lnTo>
                    <a:pt x="54" y="132"/>
                  </a:lnTo>
                  <a:lnTo>
                    <a:pt x="54" y="144"/>
                  </a:lnTo>
                  <a:lnTo>
                    <a:pt x="60" y="150"/>
                  </a:lnTo>
                  <a:lnTo>
                    <a:pt x="60" y="156"/>
                  </a:lnTo>
                  <a:lnTo>
                    <a:pt x="66" y="162"/>
                  </a:lnTo>
                  <a:lnTo>
                    <a:pt x="66" y="168"/>
                  </a:lnTo>
                  <a:lnTo>
                    <a:pt x="78" y="180"/>
                  </a:lnTo>
                  <a:lnTo>
                    <a:pt x="78" y="192"/>
                  </a:lnTo>
                  <a:lnTo>
                    <a:pt x="84" y="198"/>
                  </a:lnTo>
                  <a:lnTo>
                    <a:pt x="96" y="210"/>
                  </a:lnTo>
                  <a:lnTo>
                    <a:pt x="96" y="216"/>
                  </a:lnTo>
                  <a:lnTo>
                    <a:pt x="102" y="222"/>
                  </a:lnTo>
                  <a:lnTo>
                    <a:pt x="108" y="228"/>
                  </a:lnTo>
                  <a:lnTo>
                    <a:pt x="114" y="234"/>
                  </a:lnTo>
                  <a:lnTo>
                    <a:pt x="120" y="240"/>
                  </a:lnTo>
                  <a:lnTo>
                    <a:pt x="126" y="240"/>
                  </a:lnTo>
                  <a:lnTo>
                    <a:pt x="132" y="246"/>
                  </a:lnTo>
                  <a:lnTo>
                    <a:pt x="138" y="252"/>
                  </a:lnTo>
                  <a:lnTo>
                    <a:pt x="144" y="252"/>
                  </a:lnTo>
                  <a:lnTo>
                    <a:pt x="150" y="252"/>
                  </a:lnTo>
                  <a:lnTo>
                    <a:pt x="156" y="258"/>
                  </a:lnTo>
                  <a:lnTo>
                    <a:pt x="162" y="258"/>
                  </a:lnTo>
                  <a:lnTo>
                    <a:pt x="168" y="258"/>
                  </a:lnTo>
                  <a:lnTo>
                    <a:pt x="174" y="258"/>
                  </a:lnTo>
                  <a:lnTo>
                    <a:pt x="180" y="258"/>
                  </a:lnTo>
                  <a:lnTo>
                    <a:pt x="186" y="258"/>
                  </a:lnTo>
                  <a:lnTo>
                    <a:pt x="192" y="258"/>
                  </a:lnTo>
                  <a:lnTo>
                    <a:pt x="198" y="258"/>
                  </a:lnTo>
                  <a:lnTo>
                    <a:pt x="204" y="258"/>
                  </a:lnTo>
                  <a:lnTo>
                    <a:pt x="210" y="258"/>
                  </a:lnTo>
                  <a:lnTo>
                    <a:pt x="216" y="258"/>
                  </a:lnTo>
                  <a:lnTo>
                    <a:pt x="222" y="258"/>
                  </a:lnTo>
                  <a:lnTo>
                    <a:pt x="228" y="252"/>
                  </a:lnTo>
                  <a:lnTo>
                    <a:pt x="234" y="252"/>
                  </a:lnTo>
                  <a:lnTo>
                    <a:pt x="240" y="252"/>
                  </a:lnTo>
                  <a:lnTo>
                    <a:pt x="246" y="252"/>
                  </a:lnTo>
                  <a:lnTo>
                    <a:pt x="252" y="252"/>
                  </a:lnTo>
                  <a:lnTo>
                    <a:pt x="258" y="246"/>
                  </a:lnTo>
                  <a:lnTo>
                    <a:pt x="264" y="246"/>
                  </a:lnTo>
                  <a:lnTo>
                    <a:pt x="270" y="246"/>
                  </a:lnTo>
                  <a:lnTo>
                    <a:pt x="276" y="240"/>
                  </a:lnTo>
                  <a:lnTo>
                    <a:pt x="282" y="240"/>
                  </a:lnTo>
                  <a:lnTo>
                    <a:pt x="288" y="240"/>
                  </a:lnTo>
                  <a:lnTo>
                    <a:pt x="294" y="240"/>
                  </a:lnTo>
                  <a:lnTo>
                    <a:pt x="300" y="234"/>
                  </a:lnTo>
                  <a:lnTo>
                    <a:pt x="306" y="234"/>
                  </a:lnTo>
                  <a:lnTo>
                    <a:pt x="312" y="234"/>
                  </a:lnTo>
                  <a:lnTo>
                    <a:pt x="318" y="228"/>
                  </a:lnTo>
                  <a:lnTo>
                    <a:pt x="324" y="228"/>
                  </a:lnTo>
                  <a:lnTo>
                    <a:pt x="330" y="228"/>
                  </a:lnTo>
                  <a:lnTo>
                    <a:pt x="336" y="222"/>
                  </a:lnTo>
                  <a:lnTo>
                    <a:pt x="342" y="222"/>
                  </a:lnTo>
                  <a:lnTo>
                    <a:pt x="348" y="222"/>
                  </a:lnTo>
                  <a:lnTo>
                    <a:pt x="354" y="222"/>
                  </a:lnTo>
                  <a:lnTo>
                    <a:pt x="360" y="216"/>
                  </a:lnTo>
                  <a:lnTo>
                    <a:pt x="366" y="216"/>
                  </a:lnTo>
                  <a:lnTo>
                    <a:pt x="372" y="216"/>
                  </a:lnTo>
                  <a:lnTo>
                    <a:pt x="378" y="216"/>
                  </a:lnTo>
                  <a:lnTo>
                    <a:pt x="384" y="210"/>
                  </a:lnTo>
                  <a:lnTo>
                    <a:pt x="390" y="210"/>
                  </a:lnTo>
                  <a:lnTo>
                    <a:pt x="396" y="210"/>
                  </a:lnTo>
                  <a:lnTo>
                    <a:pt x="402" y="210"/>
                  </a:lnTo>
                  <a:lnTo>
                    <a:pt x="408" y="210"/>
                  </a:lnTo>
                  <a:lnTo>
                    <a:pt x="414" y="204"/>
                  </a:lnTo>
                  <a:lnTo>
                    <a:pt x="420" y="204"/>
                  </a:lnTo>
                  <a:lnTo>
                    <a:pt x="426" y="204"/>
                  </a:lnTo>
                  <a:lnTo>
                    <a:pt x="432" y="204"/>
                  </a:lnTo>
                  <a:lnTo>
                    <a:pt x="438" y="198"/>
                  </a:lnTo>
                  <a:lnTo>
                    <a:pt x="444" y="198"/>
                  </a:lnTo>
                  <a:lnTo>
                    <a:pt x="450" y="198"/>
                  </a:lnTo>
                  <a:lnTo>
                    <a:pt x="456" y="198"/>
                  </a:lnTo>
                  <a:lnTo>
                    <a:pt x="462" y="198"/>
                  </a:lnTo>
                  <a:lnTo>
                    <a:pt x="468" y="198"/>
                  </a:lnTo>
                  <a:lnTo>
                    <a:pt x="474" y="192"/>
                  </a:lnTo>
                  <a:lnTo>
                    <a:pt x="480" y="192"/>
                  </a:lnTo>
                  <a:lnTo>
                    <a:pt x="486" y="192"/>
                  </a:lnTo>
                  <a:lnTo>
                    <a:pt x="492" y="192"/>
                  </a:lnTo>
                  <a:lnTo>
                    <a:pt x="498" y="192"/>
                  </a:lnTo>
                  <a:lnTo>
                    <a:pt x="504" y="192"/>
                  </a:lnTo>
                  <a:lnTo>
                    <a:pt x="510" y="192"/>
                  </a:lnTo>
                  <a:lnTo>
                    <a:pt x="516" y="186"/>
                  </a:lnTo>
                  <a:lnTo>
                    <a:pt x="522" y="186"/>
                  </a:lnTo>
                  <a:lnTo>
                    <a:pt x="528" y="186"/>
                  </a:lnTo>
                  <a:lnTo>
                    <a:pt x="534" y="186"/>
                  </a:lnTo>
                  <a:lnTo>
                    <a:pt x="540" y="186"/>
                  </a:lnTo>
                  <a:lnTo>
                    <a:pt x="546" y="186"/>
                  </a:lnTo>
                  <a:lnTo>
                    <a:pt x="552" y="186"/>
                  </a:lnTo>
                  <a:lnTo>
                    <a:pt x="558" y="186"/>
                  </a:lnTo>
                  <a:lnTo>
                    <a:pt x="564" y="186"/>
                  </a:lnTo>
                  <a:lnTo>
                    <a:pt x="570" y="180"/>
                  </a:lnTo>
                  <a:lnTo>
                    <a:pt x="576" y="180"/>
                  </a:lnTo>
                  <a:lnTo>
                    <a:pt x="582" y="180"/>
                  </a:lnTo>
                  <a:lnTo>
                    <a:pt x="588" y="180"/>
                  </a:lnTo>
                  <a:lnTo>
                    <a:pt x="594" y="180"/>
                  </a:lnTo>
                  <a:lnTo>
                    <a:pt x="600" y="180"/>
                  </a:lnTo>
                  <a:lnTo>
                    <a:pt x="606" y="180"/>
                  </a:lnTo>
                  <a:lnTo>
                    <a:pt x="612" y="180"/>
                  </a:lnTo>
                  <a:lnTo>
                    <a:pt x="618" y="180"/>
                  </a:lnTo>
                  <a:lnTo>
                    <a:pt x="624" y="180"/>
                  </a:lnTo>
                  <a:lnTo>
                    <a:pt x="630" y="174"/>
                  </a:lnTo>
                  <a:lnTo>
                    <a:pt x="636" y="174"/>
                  </a:lnTo>
                  <a:lnTo>
                    <a:pt x="642" y="174"/>
                  </a:lnTo>
                  <a:lnTo>
                    <a:pt x="648" y="174"/>
                  </a:lnTo>
                  <a:lnTo>
                    <a:pt x="654" y="174"/>
                  </a:lnTo>
                  <a:lnTo>
                    <a:pt x="660" y="174"/>
                  </a:lnTo>
                  <a:lnTo>
                    <a:pt x="666" y="174"/>
                  </a:lnTo>
                  <a:lnTo>
                    <a:pt x="672" y="174"/>
                  </a:lnTo>
                  <a:lnTo>
                    <a:pt x="678" y="174"/>
                  </a:lnTo>
                  <a:lnTo>
                    <a:pt x="684" y="174"/>
                  </a:lnTo>
                  <a:lnTo>
                    <a:pt x="690" y="174"/>
                  </a:lnTo>
                  <a:lnTo>
                    <a:pt x="696" y="174"/>
                  </a:lnTo>
                  <a:lnTo>
                    <a:pt x="702" y="168"/>
                  </a:lnTo>
                  <a:lnTo>
                    <a:pt x="708" y="168"/>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3" name="Freeform 177"/>
            <p:cNvSpPr>
              <a:spLocks/>
            </p:cNvSpPr>
            <p:nvPr/>
          </p:nvSpPr>
          <p:spPr bwMode="auto">
            <a:xfrm>
              <a:off x="3786" y="2737"/>
              <a:ext cx="456" cy="18"/>
            </a:xfrm>
            <a:custGeom>
              <a:avLst/>
              <a:gdLst>
                <a:gd name="T0" fmla="*/ 6 w 456"/>
                <a:gd name="T1" fmla="*/ 18 h 18"/>
                <a:gd name="T2" fmla="*/ 18 w 456"/>
                <a:gd name="T3" fmla="*/ 18 h 18"/>
                <a:gd name="T4" fmla="*/ 30 w 456"/>
                <a:gd name="T5" fmla="*/ 18 h 18"/>
                <a:gd name="T6" fmla="*/ 42 w 456"/>
                <a:gd name="T7" fmla="*/ 18 h 18"/>
                <a:gd name="T8" fmla="*/ 54 w 456"/>
                <a:gd name="T9" fmla="*/ 18 h 18"/>
                <a:gd name="T10" fmla="*/ 66 w 456"/>
                <a:gd name="T11" fmla="*/ 18 h 18"/>
                <a:gd name="T12" fmla="*/ 78 w 456"/>
                <a:gd name="T13" fmla="*/ 18 h 18"/>
                <a:gd name="T14" fmla="*/ 90 w 456"/>
                <a:gd name="T15" fmla="*/ 12 h 18"/>
                <a:gd name="T16" fmla="*/ 102 w 456"/>
                <a:gd name="T17" fmla="*/ 12 h 18"/>
                <a:gd name="T18" fmla="*/ 114 w 456"/>
                <a:gd name="T19" fmla="*/ 12 h 18"/>
                <a:gd name="T20" fmla="*/ 126 w 456"/>
                <a:gd name="T21" fmla="*/ 12 h 18"/>
                <a:gd name="T22" fmla="*/ 138 w 456"/>
                <a:gd name="T23" fmla="*/ 12 h 18"/>
                <a:gd name="T24" fmla="*/ 150 w 456"/>
                <a:gd name="T25" fmla="*/ 12 h 18"/>
                <a:gd name="T26" fmla="*/ 162 w 456"/>
                <a:gd name="T27" fmla="*/ 12 h 18"/>
                <a:gd name="T28" fmla="*/ 174 w 456"/>
                <a:gd name="T29" fmla="*/ 12 h 18"/>
                <a:gd name="T30" fmla="*/ 186 w 456"/>
                <a:gd name="T31" fmla="*/ 12 h 18"/>
                <a:gd name="T32" fmla="*/ 198 w 456"/>
                <a:gd name="T33" fmla="*/ 12 h 18"/>
                <a:gd name="T34" fmla="*/ 210 w 456"/>
                <a:gd name="T35" fmla="*/ 12 h 18"/>
                <a:gd name="T36" fmla="*/ 222 w 456"/>
                <a:gd name="T37" fmla="*/ 6 h 18"/>
                <a:gd name="T38" fmla="*/ 234 w 456"/>
                <a:gd name="T39" fmla="*/ 6 h 18"/>
                <a:gd name="T40" fmla="*/ 246 w 456"/>
                <a:gd name="T41" fmla="*/ 6 h 18"/>
                <a:gd name="T42" fmla="*/ 258 w 456"/>
                <a:gd name="T43" fmla="*/ 6 h 18"/>
                <a:gd name="T44" fmla="*/ 270 w 456"/>
                <a:gd name="T45" fmla="*/ 6 h 18"/>
                <a:gd name="T46" fmla="*/ 282 w 456"/>
                <a:gd name="T47" fmla="*/ 6 h 18"/>
                <a:gd name="T48" fmla="*/ 294 w 456"/>
                <a:gd name="T49" fmla="*/ 6 h 18"/>
                <a:gd name="T50" fmla="*/ 306 w 456"/>
                <a:gd name="T51" fmla="*/ 6 h 18"/>
                <a:gd name="T52" fmla="*/ 318 w 456"/>
                <a:gd name="T53" fmla="*/ 6 h 18"/>
                <a:gd name="T54" fmla="*/ 330 w 456"/>
                <a:gd name="T55" fmla="*/ 6 h 18"/>
                <a:gd name="T56" fmla="*/ 342 w 456"/>
                <a:gd name="T57" fmla="*/ 6 h 18"/>
                <a:gd name="T58" fmla="*/ 354 w 456"/>
                <a:gd name="T59" fmla="*/ 6 h 18"/>
                <a:gd name="T60" fmla="*/ 366 w 456"/>
                <a:gd name="T61" fmla="*/ 6 h 18"/>
                <a:gd name="T62" fmla="*/ 378 w 456"/>
                <a:gd name="T63" fmla="*/ 6 h 18"/>
                <a:gd name="T64" fmla="*/ 390 w 456"/>
                <a:gd name="T65" fmla="*/ 6 h 18"/>
                <a:gd name="T66" fmla="*/ 402 w 456"/>
                <a:gd name="T67" fmla="*/ 6 h 18"/>
                <a:gd name="T68" fmla="*/ 414 w 456"/>
                <a:gd name="T69" fmla="*/ 6 h 18"/>
                <a:gd name="T70" fmla="*/ 426 w 456"/>
                <a:gd name="T71" fmla="*/ 0 h 18"/>
                <a:gd name="T72" fmla="*/ 438 w 456"/>
                <a:gd name="T73" fmla="*/ 0 h 18"/>
                <a:gd name="T74" fmla="*/ 450 w 456"/>
                <a:gd name="T7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6" h="18">
                  <a:moveTo>
                    <a:pt x="0" y="18"/>
                  </a:moveTo>
                  <a:lnTo>
                    <a:pt x="6" y="18"/>
                  </a:lnTo>
                  <a:lnTo>
                    <a:pt x="12" y="18"/>
                  </a:lnTo>
                  <a:lnTo>
                    <a:pt x="18" y="18"/>
                  </a:lnTo>
                  <a:lnTo>
                    <a:pt x="24" y="18"/>
                  </a:lnTo>
                  <a:lnTo>
                    <a:pt x="30" y="18"/>
                  </a:lnTo>
                  <a:lnTo>
                    <a:pt x="36" y="18"/>
                  </a:lnTo>
                  <a:lnTo>
                    <a:pt x="42" y="18"/>
                  </a:lnTo>
                  <a:lnTo>
                    <a:pt x="48" y="18"/>
                  </a:lnTo>
                  <a:lnTo>
                    <a:pt x="54" y="18"/>
                  </a:lnTo>
                  <a:lnTo>
                    <a:pt x="60" y="18"/>
                  </a:lnTo>
                  <a:lnTo>
                    <a:pt x="66" y="18"/>
                  </a:lnTo>
                  <a:lnTo>
                    <a:pt x="72" y="18"/>
                  </a:lnTo>
                  <a:lnTo>
                    <a:pt x="78" y="18"/>
                  </a:lnTo>
                  <a:lnTo>
                    <a:pt x="84" y="18"/>
                  </a:lnTo>
                  <a:lnTo>
                    <a:pt x="90" y="12"/>
                  </a:lnTo>
                  <a:lnTo>
                    <a:pt x="96" y="12"/>
                  </a:lnTo>
                  <a:lnTo>
                    <a:pt x="102" y="12"/>
                  </a:lnTo>
                  <a:lnTo>
                    <a:pt x="108" y="12"/>
                  </a:lnTo>
                  <a:lnTo>
                    <a:pt x="114" y="12"/>
                  </a:lnTo>
                  <a:lnTo>
                    <a:pt x="120" y="12"/>
                  </a:lnTo>
                  <a:lnTo>
                    <a:pt x="126" y="12"/>
                  </a:lnTo>
                  <a:lnTo>
                    <a:pt x="132" y="12"/>
                  </a:lnTo>
                  <a:lnTo>
                    <a:pt x="138" y="12"/>
                  </a:lnTo>
                  <a:lnTo>
                    <a:pt x="144" y="12"/>
                  </a:lnTo>
                  <a:lnTo>
                    <a:pt x="150" y="12"/>
                  </a:lnTo>
                  <a:lnTo>
                    <a:pt x="156" y="12"/>
                  </a:lnTo>
                  <a:lnTo>
                    <a:pt x="162" y="12"/>
                  </a:lnTo>
                  <a:lnTo>
                    <a:pt x="168" y="12"/>
                  </a:lnTo>
                  <a:lnTo>
                    <a:pt x="174" y="12"/>
                  </a:lnTo>
                  <a:lnTo>
                    <a:pt x="180" y="12"/>
                  </a:lnTo>
                  <a:lnTo>
                    <a:pt x="186" y="12"/>
                  </a:lnTo>
                  <a:lnTo>
                    <a:pt x="192" y="12"/>
                  </a:lnTo>
                  <a:lnTo>
                    <a:pt x="198" y="12"/>
                  </a:lnTo>
                  <a:lnTo>
                    <a:pt x="204" y="12"/>
                  </a:lnTo>
                  <a:lnTo>
                    <a:pt x="210" y="12"/>
                  </a:lnTo>
                  <a:lnTo>
                    <a:pt x="216" y="12"/>
                  </a:lnTo>
                  <a:lnTo>
                    <a:pt x="222" y="6"/>
                  </a:lnTo>
                  <a:lnTo>
                    <a:pt x="228" y="6"/>
                  </a:lnTo>
                  <a:lnTo>
                    <a:pt x="234" y="6"/>
                  </a:lnTo>
                  <a:lnTo>
                    <a:pt x="240" y="6"/>
                  </a:lnTo>
                  <a:lnTo>
                    <a:pt x="246" y="6"/>
                  </a:lnTo>
                  <a:lnTo>
                    <a:pt x="252" y="6"/>
                  </a:lnTo>
                  <a:lnTo>
                    <a:pt x="258" y="6"/>
                  </a:lnTo>
                  <a:lnTo>
                    <a:pt x="264" y="6"/>
                  </a:lnTo>
                  <a:lnTo>
                    <a:pt x="270" y="6"/>
                  </a:lnTo>
                  <a:lnTo>
                    <a:pt x="276" y="6"/>
                  </a:lnTo>
                  <a:lnTo>
                    <a:pt x="282" y="6"/>
                  </a:lnTo>
                  <a:lnTo>
                    <a:pt x="288" y="6"/>
                  </a:lnTo>
                  <a:lnTo>
                    <a:pt x="294" y="6"/>
                  </a:lnTo>
                  <a:lnTo>
                    <a:pt x="300" y="6"/>
                  </a:lnTo>
                  <a:lnTo>
                    <a:pt x="306" y="6"/>
                  </a:lnTo>
                  <a:lnTo>
                    <a:pt x="312" y="6"/>
                  </a:lnTo>
                  <a:lnTo>
                    <a:pt x="318" y="6"/>
                  </a:lnTo>
                  <a:lnTo>
                    <a:pt x="324" y="6"/>
                  </a:lnTo>
                  <a:lnTo>
                    <a:pt x="330" y="6"/>
                  </a:lnTo>
                  <a:lnTo>
                    <a:pt x="336" y="6"/>
                  </a:lnTo>
                  <a:lnTo>
                    <a:pt x="342" y="6"/>
                  </a:lnTo>
                  <a:lnTo>
                    <a:pt x="348" y="6"/>
                  </a:lnTo>
                  <a:lnTo>
                    <a:pt x="354" y="6"/>
                  </a:lnTo>
                  <a:lnTo>
                    <a:pt x="360" y="6"/>
                  </a:lnTo>
                  <a:lnTo>
                    <a:pt x="366" y="6"/>
                  </a:lnTo>
                  <a:lnTo>
                    <a:pt x="372" y="6"/>
                  </a:lnTo>
                  <a:lnTo>
                    <a:pt x="378" y="6"/>
                  </a:lnTo>
                  <a:lnTo>
                    <a:pt x="384" y="6"/>
                  </a:lnTo>
                  <a:lnTo>
                    <a:pt x="390" y="6"/>
                  </a:lnTo>
                  <a:lnTo>
                    <a:pt x="396" y="6"/>
                  </a:lnTo>
                  <a:lnTo>
                    <a:pt x="402" y="6"/>
                  </a:lnTo>
                  <a:lnTo>
                    <a:pt x="408" y="6"/>
                  </a:lnTo>
                  <a:lnTo>
                    <a:pt x="414" y="6"/>
                  </a:lnTo>
                  <a:lnTo>
                    <a:pt x="420" y="0"/>
                  </a:lnTo>
                  <a:lnTo>
                    <a:pt x="426" y="0"/>
                  </a:lnTo>
                  <a:lnTo>
                    <a:pt x="432" y="0"/>
                  </a:lnTo>
                  <a:lnTo>
                    <a:pt x="438" y="0"/>
                  </a:lnTo>
                  <a:lnTo>
                    <a:pt x="444" y="0"/>
                  </a:lnTo>
                  <a:lnTo>
                    <a:pt x="450" y="0"/>
                  </a:lnTo>
                  <a:lnTo>
                    <a:pt x="456" y="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4" name="Freeform 178"/>
            <p:cNvSpPr>
              <a:spLocks/>
            </p:cNvSpPr>
            <p:nvPr/>
          </p:nvSpPr>
          <p:spPr bwMode="auto">
            <a:xfrm>
              <a:off x="1638" y="1609"/>
              <a:ext cx="606" cy="714"/>
            </a:xfrm>
            <a:custGeom>
              <a:avLst/>
              <a:gdLst>
                <a:gd name="T0" fmla="*/ 12 w 606"/>
                <a:gd name="T1" fmla="*/ 714 h 714"/>
                <a:gd name="T2" fmla="*/ 30 w 606"/>
                <a:gd name="T3" fmla="*/ 714 h 714"/>
                <a:gd name="T4" fmla="*/ 48 w 606"/>
                <a:gd name="T5" fmla="*/ 714 h 714"/>
                <a:gd name="T6" fmla="*/ 66 w 606"/>
                <a:gd name="T7" fmla="*/ 702 h 714"/>
                <a:gd name="T8" fmla="*/ 72 w 606"/>
                <a:gd name="T9" fmla="*/ 654 h 714"/>
                <a:gd name="T10" fmla="*/ 84 w 606"/>
                <a:gd name="T11" fmla="*/ 618 h 714"/>
                <a:gd name="T12" fmla="*/ 90 w 606"/>
                <a:gd name="T13" fmla="*/ 564 h 714"/>
                <a:gd name="T14" fmla="*/ 102 w 606"/>
                <a:gd name="T15" fmla="*/ 528 h 714"/>
                <a:gd name="T16" fmla="*/ 108 w 606"/>
                <a:gd name="T17" fmla="*/ 468 h 714"/>
                <a:gd name="T18" fmla="*/ 120 w 606"/>
                <a:gd name="T19" fmla="*/ 432 h 714"/>
                <a:gd name="T20" fmla="*/ 126 w 606"/>
                <a:gd name="T21" fmla="*/ 372 h 714"/>
                <a:gd name="T22" fmla="*/ 138 w 606"/>
                <a:gd name="T23" fmla="*/ 330 h 714"/>
                <a:gd name="T24" fmla="*/ 144 w 606"/>
                <a:gd name="T25" fmla="*/ 270 h 714"/>
                <a:gd name="T26" fmla="*/ 156 w 606"/>
                <a:gd name="T27" fmla="*/ 234 h 714"/>
                <a:gd name="T28" fmla="*/ 162 w 606"/>
                <a:gd name="T29" fmla="*/ 186 h 714"/>
                <a:gd name="T30" fmla="*/ 174 w 606"/>
                <a:gd name="T31" fmla="*/ 150 h 714"/>
                <a:gd name="T32" fmla="*/ 180 w 606"/>
                <a:gd name="T33" fmla="*/ 114 h 714"/>
                <a:gd name="T34" fmla="*/ 192 w 606"/>
                <a:gd name="T35" fmla="*/ 84 h 714"/>
                <a:gd name="T36" fmla="*/ 198 w 606"/>
                <a:gd name="T37" fmla="*/ 60 h 714"/>
                <a:gd name="T38" fmla="*/ 216 w 606"/>
                <a:gd name="T39" fmla="*/ 30 h 714"/>
                <a:gd name="T40" fmla="*/ 228 w 606"/>
                <a:gd name="T41" fmla="*/ 6 h 714"/>
                <a:gd name="T42" fmla="*/ 246 w 606"/>
                <a:gd name="T43" fmla="*/ 0 h 714"/>
                <a:gd name="T44" fmla="*/ 264 w 606"/>
                <a:gd name="T45" fmla="*/ 12 h 714"/>
                <a:gd name="T46" fmla="*/ 282 w 606"/>
                <a:gd name="T47" fmla="*/ 30 h 714"/>
                <a:gd name="T48" fmla="*/ 306 w 606"/>
                <a:gd name="T49" fmla="*/ 66 h 714"/>
                <a:gd name="T50" fmla="*/ 318 w 606"/>
                <a:gd name="T51" fmla="*/ 102 h 714"/>
                <a:gd name="T52" fmla="*/ 342 w 606"/>
                <a:gd name="T53" fmla="*/ 144 h 714"/>
                <a:gd name="T54" fmla="*/ 348 w 606"/>
                <a:gd name="T55" fmla="*/ 174 h 714"/>
                <a:gd name="T56" fmla="*/ 366 w 606"/>
                <a:gd name="T57" fmla="*/ 204 h 714"/>
                <a:gd name="T58" fmla="*/ 378 w 606"/>
                <a:gd name="T59" fmla="*/ 240 h 714"/>
                <a:gd name="T60" fmla="*/ 402 w 606"/>
                <a:gd name="T61" fmla="*/ 276 h 714"/>
                <a:gd name="T62" fmla="*/ 414 w 606"/>
                <a:gd name="T63" fmla="*/ 306 h 714"/>
                <a:gd name="T64" fmla="*/ 438 w 606"/>
                <a:gd name="T65" fmla="*/ 330 h 714"/>
                <a:gd name="T66" fmla="*/ 450 w 606"/>
                <a:gd name="T67" fmla="*/ 348 h 714"/>
                <a:gd name="T68" fmla="*/ 468 w 606"/>
                <a:gd name="T69" fmla="*/ 354 h 714"/>
                <a:gd name="T70" fmla="*/ 486 w 606"/>
                <a:gd name="T71" fmla="*/ 360 h 714"/>
                <a:gd name="T72" fmla="*/ 504 w 606"/>
                <a:gd name="T73" fmla="*/ 360 h 714"/>
                <a:gd name="T74" fmla="*/ 522 w 606"/>
                <a:gd name="T75" fmla="*/ 360 h 714"/>
                <a:gd name="T76" fmla="*/ 540 w 606"/>
                <a:gd name="T77" fmla="*/ 354 h 714"/>
                <a:gd name="T78" fmla="*/ 558 w 606"/>
                <a:gd name="T79" fmla="*/ 342 h 714"/>
                <a:gd name="T80" fmla="*/ 576 w 606"/>
                <a:gd name="T81" fmla="*/ 336 h 714"/>
                <a:gd name="T82" fmla="*/ 594 w 606"/>
                <a:gd name="T83" fmla="*/ 32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6" h="714">
                  <a:moveTo>
                    <a:pt x="0" y="714"/>
                  </a:moveTo>
                  <a:lnTo>
                    <a:pt x="6" y="714"/>
                  </a:lnTo>
                  <a:lnTo>
                    <a:pt x="12" y="714"/>
                  </a:lnTo>
                  <a:lnTo>
                    <a:pt x="18" y="714"/>
                  </a:lnTo>
                  <a:lnTo>
                    <a:pt x="24" y="714"/>
                  </a:lnTo>
                  <a:lnTo>
                    <a:pt x="30" y="714"/>
                  </a:lnTo>
                  <a:lnTo>
                    <a:pt x="36" y="714"/>
                  </a:lnTo>
                  <a:lnTo>
                    <a:pt x="42" y="714"/>
                  </a:lnTo>
                  <a:lnTo>
                    <a:pt x="48" y="714"/>
                  </a:lnTo>
                  <a:lnTo>
                    <a:pt x="54" y="714"/>
                  </a:lnTo>
                  <a:lnTo>
                    <a:pt x="60" y="708"/>
                  </a:lnTo>
                  <a:lnTo>
                    <a:pt x="66" y="702"/>
                  </a:lnTo>
                  <a:lnTo>
                    <a:pt x="66" y="684"/>
                  </a:lnTo>
                  <a:lnTo>
                    <a:pt x="72" y="678"/>
                  </a:lnTo>
                  <a:lnTo>
                    <a:pt x="72" y="654"/>
                  </a:lnTo>
                  <a:lnTo>
                    <a:pt x="78" y="648"/>
                  </a:lnTo>
                  <a:lnTo>
                    <a:pt x="78" y="624"/>
                  </a:lnTo>
                  <a:lnTo>
                    <a:pt x="84" y="618"/>
                  </a:lnTo>
                  <a:lnTo>
                    <a:pt x="84" y="594"/>
                  </a:lnTo>
                  <a:lnTo>
                    <a:pt x="90" y="588"/>
                  </a:lnTo>
                  <a:lnTo>
                    <a:pt x="90" y="564"/>
                  </a:lnTo>
                  <a:lnTo>
                    <a:pt x="96" y="558"/>
                  </a:lnTo>
                  <a:lnTo>
                    <a:pt x="96" y="534"/>
                  </a:lnTo>
                  <a:lnTo>
                    <a:pt x="102" y="528"/>
                  </a:lnTo>
                  <a:lnTo>
                    <a:pt x="102" y="504"/>
                  </a:lnTo>
                  <a:lnTo>
                    <a:pt x="108" y="498"/>
                  </a:lnTo>
                  <a:lnTo>
                    <a:pt x="108" y="468"/>
                  </a:lnTo>
                  <a:lnTo>
                    <a:pt x="114" y="462"/>
                  </a:lnTo>
                  <a:lnTo>
                    <a:pt x="114" y="438"/>
                  </a:lnTo>
                  <a:lnTo>
                    <a:pt x="120" y="432"/>
                  </a:lnTo>
                  <a:lnTo>
                    <a:pt x="120" y="408"/>
                  </a:lnTo>
                  <a:lnTo>
                    <a:pt x="126" y="402"/>
                  </a:lnTo>
                  <a:lnTo>
                    <a:pt x="126" y="372"/>
                  </a:lnTo>
                  <a:lnTo>
                    <a:pt x="132" y="366"/>
                  </a:lnTo>
                  <a:lnTo>
                    <a:pt x="132" y="336"/>
                  </a:lnTo>
                  <a:lnTo>
                    <a:pt x="138" y="330"/>
                  </a:lnTo>
                  <a:lnTo>
                    <a:pt x="138" y="300"/>
                  </a:lnTo>
                  <a:lnTo>
                    <a:pt x="144" y="294"/>
                  </a:lnTo>
                  <a:lnTo>
                    <a:pt x="144" y="270"/>
                  </a:lnTo>
                  <a:lnTo>
                    <a:pt x="150" y="264"/>
                  </a:lnTo>
                  <a:lnTo>
                    <a:pt x="150" y="240"/>
                  </a:lnTo>
                  <a:lnTo>
                    <a:pt x="156" y="234"/>
                  </a:lnTo>
                  <a:lnTo>
                    <a:pt x="156" y="216"/>
                  </a:lnTo>
                  <a:lnTo>
                    <a:pt x="162" y="210"/>
                  </a:lnTo>
                  <a:lnTo>
                    <a:pt x="162" y="186"/>
                  </a:lnTo>
                  <a:lnTo>
                    <a:pt x="168" y="180"/>
                  </a:lnTo>
                  <a:lnTo>
                    <a:pt x="168" y="156"/>
                  </a:lnTo>
                  <a:lnTo>
                    <a:pt x="174" y="150"/>
                  </a:lnTo>
                  <a:lnTo>
                    <a:pt x="174" y="132"/>
                  </a:lnTo>
                  <a:lnTo>
                    <a:pt x="180" y="126"/>
                  </a:lnTo>
                  <a:lnTo>
                    <a:pt x="180" y="114"/>
                  </a:lnTo>
                  <a:lnTo>
                    <a:pt x="186" y="108"/>
                  </a:lnTo>
                  <a:lnTo>
                    <a:pt x="186" y="90"/>
                  </a:lnTo>
                  <a:lnTo>
                    <a:pt x="192" y="84"/>
                  </a:lnTo>
                  <a:lnTo>
                    <a:pt x="192" y="72"/>
                  </a:lnTo>
                  <a:lnTo>
                    <a:pt x="198" y="66"/>
                  </a:lnTo>
                  <a:lnTo>
                    <a:pt x="198" y="60"/>
                  </a:lnTo>
                  <a:lnTo>
                    <a:pt x="204" y="54"/>
                  </a:lnTo>
                  <a:lnTo>
                    <a:pt x="204" y="42"/>
                  </a:lnTo>
                  <a:lnTo>
                    <a:pt x="216" y="30"/>
                  </a:lnTo>
                  <a:lnTo>
                    <a:pt x="216" y="18"/>
                  </a:lnTo>
                  <a:lnTo>
                    <a:pt x="222" y="12"/>
                  </a:lnTo>
                  <a:lnTo>
                    <a:pt x="228" y="6"/>
                  </a:lnTo>
                  <a:lnTo>
                    <a:pt x="234" y="6"/>
                  </a:lnTo>
                  <a:lnTo>
                    <a:pt x="240" y="0"/>
                  </a:lnTo>
                  <a:lnTo>
                    <a:pt x="246" y="0"/>
                  </a:lnTo>
                  <a:lnTo>
                    <a:pt x="252" y="0"/>
                  </a:lnTo>
                  <a:lnTo>
                    <a:pt x="258" y="6"/>
                  </a:lnTo>
                  <a:lnTo>
                    <a:pt x="264" y="12"/>
                  </a:lnTo>
                  <a:lnTo>
                    <a:pt x="270" y="18"/>
                  </a:lnTo>
                  <a:lnTo>
                    <a:pt x="276" y="24"/>
                  </a:lnTo>
                  <a:lnTo>
                    <a:pt x="282" y="30"/>
                  </a:lnTo>
                  <a:lnTo>
                    <a:pt x="294" y="42"/>
                  </a:lnTo>
                  <a:lnTo>
                    <a:pt x="294" y="54"/>
                  </a:lnTo>
                  <a:lnTo>
                    <a:pt x="306" y="66"/>
                  </a:lnTo>
                  <a:lnTo>
                    <a:pt x="306" y="78"/>
                  </a:lnTo>
                  <a:lnTo>
                    <a:pt x="318" y="90"/>
                  </a:lnTo>
                  <a:lnTo>
                    <a:pt x="318" y="102"/>
                  </a:lnTo>
                  <a:lnTo>
                    <a:pt x="330" y="114"/>
                  </a:lnTo>
                  <a:lnTo>
                    <a:pt x="330" y="132"/>
                  </a:lnTo>
                  <a:lnTo>
                    <a:pt x="342" y="144"/>
                  </a:lnTo>
                  <a:lnTo>
                    <a:pt x="342" y="156"/>
                  </a:lnTo>
                  <a:lnTo>
                    <a:pt x="348" y="162"/>
                  </a:lnTo>
                  <a:lnTo>
                    <a:pt x="348" y="174"/>
                  </a:lnTo>
                  <a:lnTo>
                    <a:pt x="360" y="186"/>
                  </a:lnTo>
                  <a:lnTo>
                    <a:pt x="360" y="198"/>
                  </a:lnTo>
                  <a:lnTo>
                    <a:pt x="366" y="204"/>
                  </a:lnTo>
                  <a:lnTo>
                    <a:pt x="366" y="216"/>
                  </a:lnTo>
                  <a:lnTo>
                    <a:pt x="378" y="228"/>
                  </a:lnTo>
                  <a:lnTo>
                    <a:pt x="378" y="240"/>
                  </a:lnTo>
                  <a:lnTo>
                    <a:pt x="390" y="252"/>
                  </a:lnTo>
                  <a:lnTo>
                    <a:pt x="390" y="264"/>
                  </a:lnTo>
                  <a:lnTo>
                    <a:pt x="402" y="276"/>
                  </a:lnTo>
                  <a:lnTo>
                    <a:pt x="402" y="282"/>
                  </a:lnTo>
                  <a:lnTo>
                    <a:pt x="414" y="294"/>
                  </a:lnTo>
                  <a:lnTo>
                    <a:pt x="414" y="306"/>
                  </a:lnTo>
                  <a:lnTo>
                    <a:pt x="420" y="312"/>
                  </a:lnTo>
                  <a:lnTo>
                    <a:pt x="426" y="318"/>
                  </a:lnTo>
                  <a:lnTo>
                    <a:pt x="438" y="330"/>
                  </a:lnTo>
                  <a:lnTo>
                    <a:pt x="438" y="336"/>
                  </a:lnTo>
                  <a:lnTo>
                    <a:pt x="444" y="342"/>
                  </a:lnTo>
                  <a:lnTo>
                    <a:pt x="450" y="348"/>
                  </a:lnTo>
                  <a:lnTo>
                    <a:pt x="456" y="348"/>
                  </a:lnTo>
                  <a:lnTo>
                    <a:pt x="462" y="354"/>
                  </a:lnTo>
                  <a:lnTo>
                    <a:pt x="468" y="354"/>
                  </a:lnTo>
                  <a:lnTo>
                    <a:pt x="474" y="360"/>
                  </a:lnTo>
                  <a:lnTo>
                    <a:pt x="480" y="360"/>
                  </a:lnTo>
                  <a:lnTo>
                    <a:pt x="486" y="360"/>
                  </a:lnTo>
                  <a:lnTo>
                    <a:pt x="492" y="360"/>
                  </a:lnTo>
                  <a:lnTo>
                    <a:pt x="498" y="360"/>
                  </a:lnTo>
                  <a:lnTo>
                    <a:pt x="504" y="360"/>
                  </a:lnTo>
                  <a:lnTo>
                    <a:pt x="510" y="360"/>
                  </a:lnTo>
                  <a:lnTo>
                    <a:pt x="516" y="360"/>
                  </a:lnTo>
                  <a:lnTo>
                    <a:pt x="522" y="360"/>
                  </a:lnTo>
                  <a:lnTo>
                    <a:pt x="528" y="360"/>
                  </a:lnTo>
                  <a:lnTo>
                    <a:pt x="534" y="354"/>
                  </a:lnTo>
                  <a:lnTo>
                    <a:pt x="540" y="354"/>
                  </a:lnTo>
                  <a:lnTo>
                    <a:pt x="546" y="348"/>
                  </a:lnTo>
                  <a:lnTo>
                    <a:pt x="552" y="348"/>
                  </a:lnTo>
                  <a:lnTo>
                    <a:pt x="558" y="342"/>
                  </a:lnTo>
                  <a:lnTo>
                    <a:pt x="564" y="342"/>
                  </a:lnTo>
                  <a:lnTo>
                    <a:pt x="570" y="336"/>
                  </a:lnTo>
                  <a:lnTo>
                    <a:pt x="576" y="336"/>
                  </a:lnTo>
                  <a:lnTo>
                    <a:pt x="582" y="330"/>
                  </a:lnTo>
                  <a:lnTo>
                    <a:pt x="588" y="324"/>
                  </a:lnTo>
                  <a:lnTo>
                    <a:pt x="594" y="324"/>
                  </a:lnTo>
                  <a:lnTo>
                    <a:pt x="600" y="318"/>
                  </a:lnTo>
                  <a:lnTo>
                    <a:pt x="606" y="318"/>
                  </a:lnTo>
                </a:path>
              </a:pathLst>
            </a:custGeom>
            <a:noFill/>
            <a:ln w="0">
              <a:solidFill>
                <a:srgbClr val="0000FF"/>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5" name="Freeform 179"/>
            <p:cNvSpPr>
              <a:spLocks/>
            </p:cNvSpPr>
            <p:nvPr/>
          </p:nvSpPr>
          <p:spPr bwMode="auto">
            <a:xfrm>
              <a:off x="2244" y="1891"/>
              <a:ext cx="762" cy="36"/>
            </a:xfrm>
            <a:custGeom>
              <a:avLst/>
              <a:gdLst>
                <a:gd name="T0" fmla="*/ 12 w 762"/>
                <a:gd name="T1" fmla="*/ 30 h 36"/>
                <a:gd name="T2" fmla="*/ 30 w 762"/>
                <a:gd name="T3" fmla="*/ 18 h 36"/>
                <a:gd name="T4" fmla="*/ 48 w 762"/>
                <a:gd name="T5" fmla="*/ 12 h 36"/>
                <a:gd name="T6" fmla="*/ 66 w 762"/>
                <a:gd name="T7" fmla="*/ 6 h 36"/>
                <a:gd name="T8" fmla="*/ 84 w 762"/>
                <a:gd name="T9" fmla="*/ 0 h 36"/>
                <a:gd name="T10" fmla="*/ 102 w 762"/>
                <a:gd name="T11" fmla="*/ 0 h 36"/>
                <a:gd name="T12" fmla="*/ 120 w 762"/>
                <a:gd name="T13" fmla="*/ 0 h 36"/>
                <a:gd name="T14" fmla="*/ 138 w 762"/>
                <a:gd name="T15" fmla="*/ 0 h 36"/>
                <a:gd name="T16" fmla="*/ 156 w 762"/>
                <a:gd name="T17" fmla="*/ 0 h 36"/>
                <a:gd name="T18" fmla="*/ 174 w 762"/>
                <a:gd name="T19" fmla="*/ 6 h 36"/>
                <a:gd name="T20" fmla="*/ 192 w 762"/>
                <a:gd name="T21" fmla="*/ 6 h 36"/>
                <a:gd name="T22" fmla="*/ 210 w 762"/>
                <a:gd name="T23" fmla="*/ 12 h 36"/>
                <a:gd name="T24" fmla="*/ 228 w 762"/>
                <a:gd name="T25" fmla="*/ 12 h 36"/>
                <a:gd name="T26" fmla="*/ 246 w 762"/>
                <a:gd name="T27" fmla="*/ 18 h 36"/>
                <a:gd name="T28" fmla="*/ 264 w 762"/>
                <a:gd name="T29" fmla="*/ 18 h 36"/>
                <a:gd name="T30" fmla="*/ 282 w 762"/>
                <a:gd name="T31" fmla="*/ 18 h 36"/>
                <a:gd name="T32" fmla="*/ 300 w 762"/>
                <a:gd name="T33" fmla="*/ 24 h 36"/>
                <a:gd name="T34" fmla="*/ 318 w 762"/>
                <a:gd name="T35" fmla="*/ 24 h 36"/>
                <a:gd name="T36" fmla="*/ 336 w 762"/>
                <a:gd name="T37" fmla="*/ 24 h 36"/>
                <a:gd name="T38" fmla="*/ 354 w 762"/>
                <a:gd name="T39" fmla="*/ 24 h 36"/>
                <a:gd name="T40" fmla="*/ 372 w 762"/>
                <a:gd name="T41" fmla="*/ 24 h 36"/>
                <a:gd name="T42" fmla="*/ 390 w 762"/>
                <a:gd name="T43" fmla="*/ 24 h 36"/>
                <a:gd name="T44" fmla="*/ 408 w 762"/>
                <a:gd name="T45" fmla="*/ 24 h 36"/>
                <a:gd name="T46" fmla="*/ 426 w 762"/>
                <a:gd name="T47" fmla="*/ 24 h 36"/>
                <a:gd name="T48" fmla="*/ 444 w 762"/>
                <a:gd name="T49" fmla="*/ 24 h 36"/>
                <a:gd name="T50" fmla="*/ 462 w 762"/>
                <a:gd name="T51" fmla="*/ 24 h 36"/>
                <a:gd name="T52" fmla="*/ 480 w 762"/>
                <a:gd name="T53" fmla="*/ 24 h 36"/>
                <a:gd name="T54" fmla="*/ 498 w 762"/>
                <a:gd name="T55" fmla="*/ 18 h 36"/>
                <a:gd name="T56" fmla="*/ 516 w 762"/>
                <a:gd name="T57" fmla="*/ 18 h 36"/>
                <a:gd name="T58" fmla="*/ 534 w 762"/>
                <a:gd name="T59" fmla="*/ 18 h 36"/>
                <a:gd name="T60" fmla="*/ 552 w 762"/>
                <a:gd name="T61" fmla="*/ 18 h 36"/>
                <a:gd name="T62" fmla="*/ 570 w 762"/>
                <a:gd name="T63" fmla="*/ 18 h 36"/>
                <a:gd name="T64" fmla="*/ 588 w 762"/>
                <a:gd name="T65" fmla="*/ 18 h 36"/>
                <a:gd name="T66" fmla="*/ 606 w 762"/>
                <a:gd name="T67" fmla="*/ 18 h 36"/>
                <a:gd name="T68" fmla="*/ 624 w 762"/>
                <a:gd name="T69" fmla="*/ 18 h 36"/>
                <a:gd name="T70" fmla="*/ 642 w 762"/>
                <a:gd name="T71" fmla="*/ 18 h 36"/>
                <a:gd name="T72" fmla="*/ 660 w 762"/>
                <a:gd name="T73" fmla="*/ 18 h 36"/>
                <a:gd name="T74" fmla="*/ 678 w 762"/>
                <a:gd name="T75" fmla="*/ 18 h 36"/>
                <a:gd name="T76" fmla="*/ 696 w 762"/>
                <a:gd name="T77" fmla="*/ 18 h 36"/>
                <a:gd name="T78" fmla="*/ 714 w 762"/>
                <a:gd name="T79" fmla="*/ 18 h 36"/>
                <a:gd name="T80" fmla="*/ 732 w 762"/>
                <a:gd name="T81" fmla="*/ 18 h 36"/>
                <a:gd name="T82" fmla="*/ 750 w 762"/>
                <a:gd name="T8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36">
                  <a:moveTo>
                    <a:pt x="0" y="36"/>
                  </a:moveTo>
                  <a:lnTo>
                    <a:pt x="6" y="30"/>
                  </a:lnTo>
                  <a:lnTo>
                    <a:pt x="12" y="30"/>
                  </a:lnTo>
                  <a:lnTo>
                    <a:pt x="18" y="24"/>
                  </a:lnTo>
                  <a:lnTo>
                    <a:pt x="24" y="24"/>
                  </a:lnTo>
                  <a:lnTo>
                    <a:pt x="30" y="18"/>
                  </a:lnTo>
                  <a:lnTo>
                    <a:pt x="36" y="18"/>
                  </a:lnTo>
                  <a:lnTo>
                    <a:pt x="42" y="12"/>
                  </a:lnTo>
                  <a:lnTo>
                    <a:pt x="48" y="12"/>
                  </a:lnTo>
                  <a:lnTo>
                    <a:pt x="54" y="12"/>
                  </a:lnTo>
                  <a:lnTo>
                    <a:pt x="60" y="6"/>
                  </a:lnTo>
                  <a:lnTo>
                    <a:pt x="66" y="6"/>
                  </a:lnTo>
                  <a:lnTo>
                    <a:pt x="72" y="6"/>
                  </a:lnTo>
                  <a:lnTo>
                    <a:pt x="78" y="6"/>
                  </a:lnTo>
                  <a:lnTo>
                    <a:pt x="84" y="0"/>
                  </a:lnTo>
                  <a:lnTo>
                    <a:pt x="90" y="0"/>
                  </a:lnTo>
                  <a:lnTo>
                    <a:pt x="96" y="0"/>
                  </a:lnTo>
                  <a:lnTo>
                    <a:pt x="102" y="0"/>
                  </a:lnTo>
                  <a:lnTo>
                    <a:pt x="108" y="0"/>
                  </a:lnTo>
                  <a:lnTo>
                    <a:pt x="114" y="0"/>
                  </a:lnTo>
                  <a:lnTo>
                    <a:pt x="120" y="0"/>
                  </a:lnTo>
                  <a:lnTo>
                    <a:pt x="126" y="0"/>
                  </a:lnTo>
                  <a:lnTo>
                    <a:pt x="132" y="0"/>
                  </a:lnTo>
                  <a:lnTo>
                    <a:pt x="138" y="0"/>
                  </a:lnTo>
                  <a:lnTo>
                    <a:pt x="144" y="0"/>
                  </a:lnTo>
                  <a:lnTo>
                    <a:pt x="150" y="0"/>
                  </a:lnTo>
                  <a:lnTo>
                    <a:pt x="156" y="0"/>
                  </a:lnTo>
                  <a:lnTo>
                    <a:pt x="162" y="0"/>
                  </a:lnTo>
                  <a:lnTo>
                    <a:pt x="168" y="0"/>
                  </a:lnTo>
                  <a:lnTo>
                    <a:pt x="174" y="6"/>
                  </a:lnTo>
                  <a:lnTo>
                    <a:pt x="180" y="6"/>
                  </a:lnTo>
                  <a:lnTo>
                    <a:pt x="186" y="6"/>
                  </a:lnTo>
                  <a:lnTo>
                    <a:pt x="192" y="6"/>
                  </a:lnTo>
                  <a:lnTo>
                    <a:pt x="198" y="6"/>
                  </a:lnTo>
                  <a:lnTo>
                    <a:pt x="204" y="6"/>
                  </a:lnTo>
                  <a:lnTo>
                    <a:pt x="210" y="12"/>
                  </a:lnTo>
                  <a:lnTo>
                    <a:pt x="216" y="12"/>
                  </a:lnTo>
                  <a:lnTo>
                    <a:pt x="222" y="12"/>
                  </a:lnTo>
                  <a:lnTo>
                    <a:pt x="228" y="12"/>
                  </a:lnTo>
                  <a:lnTo>
                    <a:pt x="234" y="12"/>
                  </a:lnTo>
                  <a:lnTo>
                    <a:pt x="240" y="12"/>
                  </a:lnTo>
                  <a:lnTo>
                    <a:pt x="246" y="18"/>
                  </a:lnTo>
                  <a:lnTo>
                    <a:pt x="252" y="18"/>
                  </a:lnTo>
                  <a:lnTo>
                    <a:pt x="258" y="18"/>
                  </a:lnTo>
                  <a:lnTo>
                    <a:pt x="264" y="18"/>
                  </a:lnTo>
                  <a:lnTo>
                    <a:pt x="270" y="18"/>
                  </a:lnTo>
                  <a:lnTo>
                    <a:pt x="276" y="18"/>
                  </a:lnTo>
                  <a:lnTo>
                    <a:pt x="282" y="18"/>
                  </a:lnTo>
                  <a:lnTo>
                    <a:pt x="288" y="24"/>
                  </a:lnTo>
                  <a:lnTo>
                    <a:pt x="294" y="24"/>
                  </a:lnTo>
                  <a:lnTo>
                    <a:pt x="300" y="24"/>
                  </a:lnTo>
                  <a:lnTo>
                    <a:pt x="306" y="24"/>
                  </a:lnTo>
                  <a:lnTo>
                    <a:pt x="312" y="24"/>
                  </a:lnTo>
                  <a:lnTo>
                    <a:pt x="318" y="24"/>
                  </a:lnTo>
                  <a:lnTo>
                    <a:pt x="324" y="24"/>
                  </a:lnTo>
                  <a:lnTo>
                    <a:pt x="330" y="24"/>
                  </a:lnTo>
                  <a:lnTo>
                    <a:pt x="336" y="24"/>
                  </a:lnTo>
                  <a:lnTo>
                    <a:pt x="342" y="24"/>
                  </a:lnTo>
                  <a:lnTo>
                    <a:pt x="348" y="24"/>
                  </a:lnTo>
                  <a:lnTo>
                    <a:pt x="354" y="24"/>
                  </a:lnTo>
                  <a:lnTo>
                    <a:pt x="360" y="24"/>
                  </a:lnTo>
                  <a:lnTo>
                    <a:pt x="366" y="24"/>
                  </a:lnTo>
                  <a:lnTo>
                    <a:pt x="372" y="24"/>
                  </a:lnTo>
                  <a:lnTo>
                    <a:pt x="378" y="24"/>
                  </a:lnTo>
                  <a:lnTo>
                    <a:pt x="384" y="24"/>
                  </a:lnTo>
                  <a:lnTo>
                    <a:pt x="390" y="24"/>
                  </a:lnTo>
                  <a:lnTo>
                    <a:pt x="396" y="24"/>
                  </a:lnTo>
                  <a:lnTo>
                    <a:pt x="402" y="24"/>
                  </a:lnTo>
                  <a:lnTo>
                    <a:pt x="408" y="24"/>
                  </a:lnTo>
                  <a:lnTo>
                    <a:pt x="414" y="24"/>
                  </a:lnTo>
                  <a:lnTo>
                    <a:pt x="420" y="24"/>
                  </a:lnTo>
                  <a:lnTo>
                    <a:pt x="426" y="24"/>
                  </a:lnTo>
                  <a:lnTo>
                    <a:pt x="432" y="24"/>
                  </a:lnTo>
                  <a:lnTo>
                    <a:pt x="438" y="24"/>
                  </a:lnTo>
                  <a:lnTo>
                    <a:pt x="444" y="24"/>
                  </a:lnTo>
                  <a:lnTo>
                    <a:pt x="450" y="24"/>
                  </a:lnTo>
                  <a:lnTo>
                    <a:pt x="456" y="24"/>
                  </a:lnTo>
                  <a:lnTo>
                    <a:pt x="462" y="24"/>
                  </a:lnTo>
                  <a:lnTo>
                    <a:pt x="468" y="24"/>
                  </a:lnTo>
                  <a:lnTo>
                    <a:pt x="474" y="24"/>
                  </a:lnTo>
                  <a:lnTo>
                    <a:pt x="480" y="24"/>
                  </a:lnTo>
                  <a:lnTo>
                    <a:pt x="486" y="18"/>
                  </a:lnTo>
                  <a:lnTo>
                    <a:pt x="492" y="18"/>
                  </a:lnTo>
                  <a:lnTo>
                    <a:pt x="498" y="18"/>
                  </a:lnTo>
                  <a:lnTo>
                    <a:pt x="504" y="18"/>
                  </a:lnTo>
                  <a:lnTo>
                    <a:pt x="510" y="18"/>
                  </a:lnTo>
                  <a:lnTo>
                    <a:pt x="516" y="18"/>
                  </a:lnTo>
                  <a:lnTo>
                    <a:pt x="522" y="18"/>
                  </a:lnTo>
                  <a:lnTo>
                    <a:pt x="528" y="18"/>
                  </a:lnTo>
                  <a:lnTo>
                    <a:pt x="534" y="18"/>
                  </a:lnTo>
                  <a:lnTo>
                    <a:pt x="540" y="18"/>
                  </a:lnTo>
                  <a:lnTo>
                    <a:pt x="546" y="18"/>
                  </a:lnTo>
                  <a:lnTo>
                    <a:pt x="552" y="18"/>
                  </a:lnTo>
                  <a:lnTo>
                    <a:pt x="558" y="18"/>
                  </a:lnTo>
                  <a:lnTo>
                    <a:pt x="564" y="18"/>
                  </a:lnTo>
                  <a:lnTo>
                    <a:pt x="570" y="18"/>
                  </a:lnTo>
                  <a:lnTo>
                    <a:pt x="576" y="18"/>
                  </a:lnTo>
                  <a:lnTo>
                    <a:pt x="582" y="18"/>
                  </a:lnTo>
                  <a:lnTo>
                    <a:pt x="588" y="18"/>
                  </a:lnTo>
                  <a:lnTo>
                    <a:pt x="594" y="18"/>
                  </a:lnTo>
                  <a:lnTo>
                    <a:pt x="600" y="18"/>
                  </a:lnTo>
                  <a:lnTo>
                    <a:pt x="606" y="18"/>
                  </a:lnTo>
                  <a:lnTo>
                    <a:pt x="612" y="18"/>
                  </a:lnTo>
                  <a:lnTo>
                    <a:pt x="618" y="18"/>
                  </a:lnTo>
                  <a:lnTo>
                    <a:pt x="624" y="18"/>
                  </a:lnTo>
                  <a:lnTo>
                    <a:pt x="630" y="18"/>
                  </a:lnTo>
                  <a:lnTo>
                    <a:pt x="636" y="18"/>
                  </a:lnTo>
                  <a:lnTo>
                    <a:pt x="642" y="18"/>
                  </a:lnTo>
                  <a:lnTo>
                    <a:pt x="648" y="18"/>
                  </a:lnTo>
                  <a:lnTo>
                    <a:pt x="654" y="18"/>
                  </a:lnTo>
                  <a:lnTo>
                    <a:pt x="660" y="18"/>
                  </a:lnTo>
                  <a:lnTo>
                    <a:pt x="666" y="18"/>
                  </a:lnTo>
                  <a:lnTo>
                    <a:pt x="672" y="18"/>
                  </a:lnTo>
                  <a:lnTo>
                    <a:pt x="678" y="18"/>
                  </a:lnTo>
                  <a:lnTo>
                    <a:pt x="684" y="18"/>
                  </a:lnTo>
                  <a:lnTo>
                    <a:pt x="690" y="18"/>
                  </a:lnTo>
                  <a:lnTo>
                    <a:pt x="696" y="18"/>
                  </a:lnTo>
                  <a:lnTo>
                    <a:pt x="702" y="18"/>
                  </a:lnTo>
                  <a:lnTo>
                    <a:pt x="708" y="18"/>
                  </a:lnTo>
                  <a:lnTo>
                    <a:pt x="714" y="18"/>
                  </a:lnTo>
                  <a:lnTo>
                    <a:pt x="720" y="18"/>
                  </a:lnTo>
                  <a:lnTo>
                    <a:pt x="726" y="18"/>
                  </a:lnTo>
                  <a:lnTo>
                    <a:pt x="732" y="18"/>
                  </a:lnTo>
                  <a:lnTo>
                    <a:pt x="738" y="18"/>
                  </a:lnTo>
                  <a:lnTo>
                    <a:pt x="744" y="18"/>
                  </a:lnTo>
                  <a:lnTo>
                    <a:pt x="750" y="18"/>
                  </a:lnTo>
                  <a:lnTo>
                    <a:pt x="756" y="18"/>
                  </a:lnTo>
                  <a:lnTo>
                    <a:pt x="762" y="12"/>
                  </a:lnTo>
                </a:path>
              </a:pathLst>
            </a:custGeom>
            <a:noFill/>
            <a:ln w="0">
              <a:solidFill>
                <a:srgbClr val="0000FF"/>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6" name="Freeform 180"/>
            <p:cNvSpPr>
              <a:spLocks/>
            </p:cNvSpPr>
            <p:nvPr/>
          </p:nvSpPr>
          <p:spPr bwMode="auto">
            <a:xfrm>
              <a:off x="3006" y="1237"/>
              <a:ext cx="480" cy="762"/>
            </a:xfrm>
            <a:custGeom>
              <a:avLst/>
              <a:gdLst>
                <a:gd name="T0" fmla="*/ 6 w 480"/>
                <a:gd name="T1" fmla="*/ 624 h 762"/>
                <a:gd name="T2" fmla="*/ 12 w 480"/>
                <a:gd name="T3" fmla="*/ 558 h 762"/>
                <a:gd name="T4" fmla="*/ 24 w 480"/>
                <a:gd name="T5" fmla="*/ 510 h 762"/>
                <a:gd name="T6" fmla="*/ 30 w 480"/>
                <a:gd name="T7" fmla="*/ 444 h 762"/>
                <a:gd name="T8" fmla="*/ 42 w 480"/>
                <a:gd name="T9" fmla="*/ 402 h 762"/>
                <a:gd name="T10" fmla="*/ 48 w 480"/>
                <a:gd name="T11" fmla="*/ 330 h 762"/>
                <a:gd name="T12" fmla="*/ 60 w 480"/>
                <a:gd name="T13" fmla="*/ 288 h 762"/>
                <a:gd name="T14" fmla="*/ 66 w 480"/>
                <a:gd name="T15" fmla="*/ 222 h 762"/>
                <a:gd name="T16" fmla="*/ 78 w 480"/>
                <a:gd name="T17" fmla="*/ 180 h 762"/>
                <a:gd name="T18" fmla="*/ 84 w 480"/>
                <a:gd name="T19" fmla="*/ 126 h 762"/>
                <a:gd name="T20" fmla="*/ 96 w 480"/>
                <a:gd name="T21" fmla="*/ 96 h 762"/>
                <a:gd name="T22" fmla="*/ 102 w 480"/>
                <a:gd name="T23" fmla="*/ 60 h 762"/>
                <a:gd name="T24" fmla="*/ 114 w 480"/>
                <a:gd name="T25" fmla="*/ 36 h 762"/>
                <a:gd name="T26" fmla="*/ 126 w 480"/>
                <a:gd name="T27" fmla="*/ 6 h 762"/>
                <a:gd name="T28" fmla="*/ 144 w 480"/>
                <a:gd name="T29" fmla="*/ 6 h 762"/>
                <a:gd name="T30" fmla="*/ 162 w 480"/>
                <a:gd name="T31" fmla="*/ 24 h 762"/>
                <a:gd name="T32" fmla="*/ 180 w 480"/>
                <a:gd name="T33" fmla="*/ 60 h 762"/>
                <a:gd name="T34" fmla="*/ 186 w 480"/>
                <a:gd name="T35" fmla="*/ 90 h 762"/>
                <a:gd name="T36" fmla="*/ 198 w 480"/>
                <a:gd name="T37" fmla="*/ 114 h 762"/>
                <a:gd name="T38" fmla="*/ 204 w 480"/>
                <a:gd name="T39" fmla="*/ 150 h 762"/>
                <a:gd name="T40" fmla="*/ 216 w 480"/>
                <a:gd name="T41" fmla="*/ 186 h 762"/>
                <a:gd name="T42" fmla="*/ 222 w 480"/>
                <a:gd name="T43" fmla="*/ 228 h 762"/>
                <a:gd name="T44" fmla="*/ 234 w 480"/>
                <a:gd name="T45" fmla="*/ 264 h 762"/>
                <a:gd name="T46" fmla="*/ 240 w 480"/>
                <a:gd name="T47" fmla="*/ 312 h 762"/>
                <a:gd name="T48" fmla="*/ 252 w 480"/>
                <a:gd name="T49" fmla="*/ 342 h 762"/>
                <a:gd name="T50" fmla="*/ 258 w 480"/>
                <a:gd name="T51" fmla="*/ 390 h 762"/>
                <a:gd name="T52" fmla="*/ 270 w 480"/>
                <a:gd name="T53" fmla="*/ 426 h 762"/>
                <a:gd name="T54" fmla="*/ 276 w 480"/>
                <a:gd name="T55" fmla="*/ 474 h 762"/>
                <a:gd name="T56" fmla="*/ 288 w 480"/>
                <a:gd name="T57" fmla="*/ 504 h 762"/>
                <a:gd name="T58" fmla="*/ 294 w 480"/>
                <a:gd name="T59" fmla="*/ 546 h 762"/>
                <a:gd name="T60" fmla="*/ 306 w 480"/>
                <a:gd name="T61" fmla="*/ 576 h 762"/>
                <a:gd name="T62" fmla="*/ 312 w 480"/>
                <a:gd name="T63" fmla="*/ 606 h 762"/>
                <a:gd name="T64" fmla="*/ 324 w 480"/>
                <a:gd name="T65" fmla="*/ 636 h 762"/>
                <a:gd name="T66" fmla="*/ 330 w 480"/>
                <a:gd name="T67" fmla="*/ 660 h 762"/>
                <a:gd name="T68" fmla="*/ 348 w 480"/>
                <a:gd name="T69" fmla="*/ 690 h 762"/>
                <a:gd name="T70" fmla="*/ 360 w 480"/>
                <a:gd name="T71" fmla="*/ 726 h 762"/>
                <a:gd name="T72" fmla="*/ 378 w 480"/>
                <a:gd name="T73" fmla="*/ 750 h 762"/>
                <a:gd name="T74" fmla="*/ 396 w 480"/>
                <a:gd name="T75" fmla="*/ 762 h 762"/>
                <a:gd name="T76" fmla="*/ 414 w 480"/>
                <a:gd name="T77" fmla="*/ 762 h 762"/>
                <a:gd name="T78" fmla="*/ 432 w 480"/>
                <a:gd name="T79" fmla="*/ 756 h 762"/>
                <a:gd name="T80" fmla="*/ 450 w 480"/>
                <a:gd name="T81" fmla="*/ 750 h 762"/>
                <a:gd name="T82" fmla="*/ 468 w 480"/>
                <a:gd name="T83" fmla="*/ 738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0" h="762">
                  <a:moveTo>
                    <a:pt x="0" y="666"/>
                  </a:moveTo>
                  <a:lnTo>
                    <a:pt x="0" y="630"/>
                  </a:lnTo>
                  <a:lnTo>
                    <a:pt x="6" y="624"/>
                  </a:lnTo>
                  <a:lnTo>
                    <a:pt x="6" y="594"/>
                  </a:lnTo>
                  <a:lnTo>
                    <a:pt x="12" y="588"/>
                  </a:lnTo>
                  <a:lnTo>
                    <a:pt x="12" y="558"/>
                  </a:lnTo>
                  <a:lnTo>
                    <a:pt x="18" y="552"/>
                  </a:lnTo>
                  <a:lnTo>
                    <a:pt x="18" y="516"/>
                  </a:lnTo>
                  <a:lnTo>
                    <a:pt x="24" y="510"/>
                  </a:lnTo>
                  <a:lnTo>
                    <a:pt x="24" y="480"/>
                  </a:lnTo>
                  <a:lnTo>
                    <a:pt x="30" y="474"/>
                  </a:lnTo>
                  <a:lnTo>
                    <a:pt x="30" y="444"/>
                  </a:lnTo>
                  <a:lnTo>
                    <a:pt x="36" y="438"/>
                  </a:lnTo>
                  <a:lnTo>
                    <a:pt x="36" y="408"/>
                  </a:lnTo>
                  <a:lnTo>
                    <a:pt x="42" y="402"/>
                  </a:lnTo>
                  <a:lnTo>
                    <a:pt x="42" y="366"/>
                  </a:lnTo>
                  <a:lnTo>
                    <a:pt x="48" y="360"/>
                  </a:lnTo>
                  <a:lnTo>
                    <a:pt x="48" y="330"/>
                  </a:lnTo>
                  <a:lnTo>
                    <a:pt x="54" y="324"/>
                  </a:lnTo>
                  <a:lnTo>
                    <a:pt x="54" y="294"/>
                  </a:lnTo>
                  <a:lnTo>
                    <a:pt x="60" y="288"/>
                  </a:lnTo>
                  <a:lnTo>
                    <a:pt x="60" y="258"/>
                  </a:lnTo>
                  <a:lnTo>
                    <a:pt x="66" y="252"/>
                  </a:lnTo>
                  <a:lnTo>
                    <a:pt x="66" y="222"/>
                  </a:lnTo>
                  <a:lnTo>
                    <a:pt x="72" y="216"/>
                  </a:lnTo>
                  <a:lnTo>
                    <a:pt x="72" y="186"/>
                  </a:lnTo>
                  <a:lnTo>
                    <a:pt x="78" y="180"/>
                  </a:lnTo>
                  <a:lnTo>
                    <a:pt x="78" y="156"/>
                  </a:lnTo>
                  <a:lnTo>
                    <a:pt x="84" y="150"/>
                  </a:lnTo>
                  <a:lnTo>
                    <a:pt x="84" y="126"/>
                  </a:lnTo>
                  <a:lnTo>
                    <a:pt x="90" y="120"/>
                  </a:lnTo>
                  <a:lnTo>
                    <a:pt x="90" y="102"/>
                  </a:lnTo>
                  <a:lnTo>
                    <a:pt x="96" y="96"/>
                  </a:lnTo>
                  <a:lnTo>
                    <a:pt x="96" y="78"/>
                  </a:lnTo>
                  <a:lnTo>
                    <a:pt x="102" y="72"/>
                  </a:lnTo>
                  <a:lnTo>
                    <a:pt x="102" y="60"/>
                  </a:lnTo>
                  <a:lnTo>
                    <a:pt x="108" y="54"/>
                  </a:lnTo>
                  <a:lnTo>
                    <a:pt x="108" y="42"/>
                  </a:lnTo>
                  <a:lnTo>
                    <a:pt x="114" y="36"/>
                  </a:lnTo>
                  <a:lnTo>
                    <a:pt x="114" y="30"/>
                  </a:lnTo>
                  <a:lnTo>
                    <a:pt x="126" y="18"/>
                  </a:lnTo>
                  <a:lnTo>
                    <a:pt x="126" y="6"/>
                  </a:lnTo>
                  <a:lnTo>
                    <a:pt x="132" y="6"/>
                  </a:lnTo>
                  <a:lnTo>
                    <a:pt x="138" y="0"/>
                  </a:lnTo>
                  <a:lnTo>
                    <a:pt x="144" y="6"/>
                  </a:lnTo>
                  <a:lnTo>
                    <a:pt x="150" y="6"/>
                  </a:lnTo>
                  <a:lnTo>
                    <a:pt x="162" y="18"/>
                  </a:lnTo>
                  <a:lnTo>
                    <a:pt x="162" y="24"/>
                  </a:lnTo>
                  <a:lnTo>
                    <a:pt x="174" y="36"/>
                  </a:lnTo>
                  <a:lnTo>
                    <a:pt x="174" y="54"/>
                  </a:lnTo>
                  <a:lnTo>
                    <a:pt x="180" y="60"/>
                  </a:lnTo>
                  <a:lnTo>
                    <a:pt x="180" y="72"/>
                  </a:lnTo>
                  <a:lnTo>
                    <a:pt x="186" y="78"/>
                  </a:lnTo>
                  <a:lnTo>
                    <a:pt x="186" y="90"/>
                  </a:lnTo>
                  <a:lnTo>
                    <a:pt x="192" y="96"/>
                  </a:lnTo>
                  <a:lnTo>
                    <a:pt x="192" y="108"/>
                  </a:lnTo>
                  <a:lnTo>
                    <a:pt x="198" y="114"/>
                  </a:lnTo>
                  <a:lnTo>
                    <a:pt x="198" y="132"/>
                  </a:lnTo>
                  <a:lnTo>
                    <a:pt x="204" y="138"/>
                  </a:lnTo>
                  <a:lnTo>
                    <a:pt x="204" y="150"/>
                  </a:lnTo>
                  <a:lnTo>
                    <a:pt x="210" y="156"/>
                  </a:lnTo>
                  <a:lnTo>
                    <a:pt x="210" y="180"/>
                  </a:lnTo>
                  <a:lnTo>
                    <a:pt x="216" y="186"/>
                  </a:lnTo>
                  <a:lnTo>
                    <a:pt x="216" y="204"/>
                  </a:lnTo>
                  <a:lnTo>
                    <a:pt x="222" y="210"/>
                  </a:lnTo>
                  <a:lnTo>
                    <a:pt x="222" y="228"/>
                  </a:lnTo>
                  <a:lnTo>
                    <a:pt x="228" y="234"/>
                  </a:lnTo>
                  <a:lnTo>
                    <a:pt x="228" y="258"/>
                  </a:lnTo>
                  <a:lnTo>
                    <a:pt x="234" y="264"/>
                  </a:lnTo>
                  <a:lnTo>
                    <a:pt x="234" y="282"/>
                  </a:lnTo>
                  <a:lnTo>
                    <a:pt x="240" y="288"/>
                  </a:lnTo>
                  <a:lnTo>
                    <a:pt x="240" y="312"/>
                  </a:lnTo>
                  <a:lnTo>
                    <a:pt x="246" y="318"/>
                  </a:lnTo>
                  <a:lnTo>
                    <a:pt x="246" y="336"/>
                  </a:lnTo>
                  <a:lnTo>
                    <a:pt x="252" y="342"/>
                  </a:lnTo>
                  <a:lnTo>
                    <a:pt x="252" y="366"/>
                  </a:lnTo>
                  <a:lnTo>
                    <a:pt x="258" y="372"/>
                  </a:lnTo>
                  <a:lnTo>
                    <a:pt x="258" y="390"/>
                  </a:lnTo>
                  <a:lnTo>
                    <a:pt x="264" y="396"/>
                  </a:lnTo>
                  <a:lnTo>
                    <a:pt x="264" y="420"/>
                  </a:lnTo>
                  <a:lnTo>
                    <a:pt x="270" y="426"/>
                  </a:lnTo>
                  <a:lnTo>
                    <a:pt x="270" y="450"/>
                  </a:lnTo>
                  <a:lnTo>
                    <a:pt x="276" y="456"/>
                  </a:lnTo>
                  <a:lnTo>
                    <a:pt x="276" y="474"/>
                  </a:lnTo>
                  <a:lnTo>
                    <a:pt x="282" y="480"/>
                  </a:lnTo>
                  <a:lnTo>
                    <a:pt x="282" y="498"/>
                  </a:lnTo>
                  <a:lnTo>
                    <a:pt x="288" y="504"/>
                  </a:lnTo>
                  <a:lnTo>
                    <a:pt x="288" y="522"/>
                  </a:lnTo>
                  <a:lnTo>
                    <a:pt x="294" y="528"/>
                  </a:lnTo>
                  <a:lnTo>
                    <a:pt x="294" y="546"/>
                  </a:lnTo>
                  <a:lnTo>
                    <a:pt x="300" y="552"/>
                  </a:lnTo>
                  <a:lnTo>
                    <a:pt x="300" y="570"/>
                  </a:lnTo>
                  <a:lnTo>
                    <a:pt x="306" y="576"/>
                  </a:lnTo>
                  <a:lnTo>
                    <a:pt x="306" y="588"/>
                  </a:lnTo>
                  <a:lnTo>
                    <a:pt x="312" y="594"/>
                  </a:lnTo>
                  <a:lnTo>
                    <a:pt x="312" y="606"/>
                  </a:lnTo>
                  <a:lnTo>
                    <a:pt x="318" y="612"/>
                  </a:lnTo>
                  <a:lnTo>
                    <a:pt x="318" y="630"/>
                  </a:lnTo>
                  <a:lnTo>
                    <a:pt x="324" y="636"/>
                  </a:lnTo>
                  <a:lnTo>
                    <a:pt x="324" y="648"/>
                  </a:lnTo>
                  <a:lnTo>
                    <a:pt x="330" y="654"/>
                  </a:lnTo>
                  <a:lnTo>
                    <a:pt x="330" y="660"/>
                  </a:lnTo>
                  <a:lnTo>
                    <a:pt x="336" y="666"/>
                  </a:lnTo>
                  <a:lnTo>
                    <a:pt x="336" y="678"/>
                  </a:lnTo>
                  <a:lnTo>
                    <a:pt x="348" y="690"/>
                  </a:lnTo>
                  <a:lnTo>
                    <a:pt x="348" y="702"/>
                  </a:lnTo>
                  <a:lnTo>
                    <a:pt x="360" y="714"/>
                  </a:lnTo>
                  <a:lnTo>
                    <a:pt x="360" y="726"/>
                  </a:lnTo>
                  <a:lnTo>
                    <a:pt x="366" y="732"/>
                  </a:lnTo>
                  <a:lnTo>
                    <a:pt x="378" y="744"/>
                  </a:lnTo>
                  <a:lnTo>
                    <a:pt x="378" y="750"/>
                  </a:lnTo>
                  <a:lnTo>
                    <a:pt x="384" y="750"/>
                  </a:lnTo>
                  <a:lnTo>
                    <a:pt x="390" y="756"/>
                  </a:lnTo>
                  <a:lnTo>
                    <a:pt x="396" y="762"/>
                  </a:lnTo>
                  <a:lnTo>
                    <a:pt x="402" y="762"/>
                  </a:lnTo>
                  <a:lnTo>
                    <a:pt x="408" y="762"/>
                  </a:lnTo>
                  <a:lnTo>
                    <a:pt x="414" y="762"/>
                  </a:lnTo>
                  <a:lnTo>
                    <a:pt x="420" y="762"/>
                  </a:lnTo>
                  <a:lnTo>
                    <a:pt x="426" y="762"/>
                  </a:lnTo>
                  <a:lnTo>
                    <a:pt x="432" y="756"/>
                  </a:lnTo>
                  <a:lnTo>
                    <a:pt x="438" y="756"/>
                  </a:lnTo>
                  <a:lnTo>
                    <a:pt x="444" y="750"/>
                  </a:lnTo>
                  <a:lnTo>
                    <a:pt x="450" y="750"/>
                  </a:lnTo>
                  <a:lnTo>
                    <a:pt x="456" y="744"/>
                  </a:lnTo>
                  <a:lnTo>
                    <a:pt x="462" y="738"/>
                  </a:lnTo>
                  <a:lnTo>
                    <a:pt x="468" y="738"/>
                  </a:lnTo>
                  <a:lnTo>
                    <a:pt x="474" y="732"/>
                  </a:lnTo>
                  <a:lnTo>
                    <a:pt x="480" y="726"/>
                  </a:lnTo>
                </a:path>
              </a:pathLst>
            </a:custGeom>
            <a:noFill/>
            <a:ln w="0">
              <a:solidFill>
                <a:srgbClr val="0000FF"/>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7" name="Freeform 181"/>
            <p:cNvSpPr>
              <a:spLocks/>
            </p:cNvSpPr>
            <p:nvPr/>
          </p:nvSpPr>
          <p:spPr bwMode="auto">
            <a:xfrm>
              <a:off x="3486" y="1873"/>
              <a:ext cx="756" cy="90"/>
            </a:xfrm>
            <a:custGeom>
              <a:avLst/>
              <a:gdLst>
                <a:gd name="T0" fmla="*/ 6 w 756"/>
                <a:gd name="T1" fmla="*/ 84 h 90"/>
                <a:gd name="T2" fmla="*/ 18 w 756"/>
                <a:gd name="T3" fmla="*/ 72 h 90"/>
                <a:gd name="T4" fmla="*/ 30 w 756"/>
                <a:gd name="T5" fmla="*/ 60 h 90"/>
                <a:gd name="T6" fmla="*/ 42 w 756"/>
                <a:gd name="T7" fmla="*/ 48 h 90"/>
                <a:gd name="T8" fmla="*/ 54 w 756"/>
                <a:gd name="T9" fmla="*/ 42 h 90"/>
                <a:gd name="T10" fmla="*/ 66 w 756"/>
                <a:gd name="T11" fmla="*/ 30 h 90"/>
                <a:gd name="T12" fmla="*/ 78 w 756"/>
                <a:gd name="T13" fmla="*/ 24 h 90"/>
                <a:gd name="T14" fmla="*/ 90 w 756"/>
                <a:gd name="T15" fmla="*/ 12 h 90"/>
                <a:gd name="T16" fmla="*/ 102 w 756"/>
                <a:gd name="T17" fmla="*/ 12 h 90"/>
                <a:gd name="T18" fmla="*/ 114 w 756"/>
                <a:gd name="T19" fmla="*/ 6 h 90"/>
                <a:gd name="T20" fmla="*/ 126 w 756"/>
                <a:gd name="T21" fmla="*/ 0 h 90"/>
                <a:gd name="T22" fmla="*/ 138 w 756"/>
                <a:gd name="T23" fmla="*/ 0 h 90"/>
                <a:gd name="T24" fmla="*/ 150 w 756"/>
                <a:gd name="T25" fmla="*/ 0 h 90"/>
                <a:gd name="T26" fmla="*/ 162 w 756"/>
                <a:gd name="T27" fmla="*/ 0 h 90"/>
                <a:gd name="T28" fmla="*/ 174 w 756"/>
                <a:gd name="T29" fmla="*/ 0 h 90"/>
                <a:gd name="T30" fmla="*/ 186 w 756"/>
                <a:gd name="T31" fmla="*/ 0 h 90"/>
                <a:gd name="T32" fmla="*/ 198 w 756"/>
                <a:gd name="T33" fmla="*/ 6 h 90"/>
                <a:gd name="T34" fmla="*/ 210 w 756"/>
                <a:gd name="T35" fmla="*/ 6 h 90"/>
                <a:gd name="T36" fmla="*/ 222 w 756"/>
                <a:gd name="T37" fmla="*/ 12 h 90"/>
                <a:gd name="T38" fmla="*/ 234 w 756"/>
                <a:gd name="T39" fmla="*/ 12 h 90"/>
                <a:gd name="T40" fmla="*/ 246 w 756"/>
                <a:gd name="T41" fmla="*/ 18 h 90"/>
                <a:gd name="T42" fmla="*/ 258 w 756"/>
                <a:gd name="T43" fmla="*/ 24 h 90"/>
                <a:gd name="T44" fmla="*/ 270 w 756"/>
                <a:gd name="T45" fmla="*/ 24 h 90"/>
                <a:gd name="T46" fmla="*/ 282 w 756"/>
                <a:gd name="T47" fmla="*/ 30 h 90"/>
                <a:gd name="T48" fmla="*/ 294 w 756"/>
                <a:gd name="T49" fmla="*/ 36 h 90"/>
                <a:gd name="T50" fmla="*/ 306 w 756"/>
                <a:gd name="T51" fmla="*/ 36 h 90"/>
                <a:gd name="T52" fmla="*/ 318 w 756"/>
                <a:gd name="T53" fmla="*/ 42 h 90"/>
                <a:gd name="T54" fmla="*/ 330 w 756"/>
                <a:gd name="T55" fmla="*/ 42 h 90"/>
                <a:gd name="T56" fmla="*/ 342 w 756"/>
                <a:gd name="T57" fmla="*/ 42 h 90"/>
                <a:gd name="T58" fmla="*/ 354 w 756"/>
                <a:gd name="T59" fmla="*/ 42 h 90"/>
                <a:gd name="T60" fmla="*/ 366 w 756"/>
                <a:gd name="T61" fmla="*/ 48 h 90"/>
                <a:gd name="T62" fmla="*/ 378 w 756"/>
                <a:gd name="T63" fmla="*/ 48 h 90"/>
                <a:gd name="T64" fmla="*/ 390 w 756"/>
                <a:gd name="T65" fmla="*/ 48 h 90"/>
                <a:gd name="T66" fmla="*/ 402 w 756"/>
                <a:gd name="T67" fmla="*/ 48 h 90"/>
                <a:gd name="T68" fmla="*/ 414 w 756"/>
                <a:gd name="T69" fmla="*/ 48 h 90"/>
                <a:gd name="T70" fmla="*/ 426 w 756"/>
                <a:gd name="T71" fmla="*/ 48 h 90"/>
                <a:gd name="T72" fmla="*/ 438 w 756"/>
                <a:gd name="T73" fmla="*/ 48 h 90"/>
                <a:gd name="T74" fmla="*/ 450 w 756"/>
                <a:gd name="T75" fmla="*/ 48 h 90"/>
                <a:gd name="T76" fmla="*/ 462 w 756"/>
                <a:gd name="T77" fmla="*/ 42 h 90"/>
                <a:gd name="T78" fmla="*/ 474 w 756"/>
                <a:gd name="T79" fmla="*/ 42 h 90"/>
                <a:gd name="T80" fmla="*/ 486 w 756"/>
                <a:gd name="T81" fmla="*/ 42 h 90"/>
                <a:gd name="T82" fmla="*/ 498 w 756"/>
                <a:gd name="T83" fmla="*/ 42 h 90"/>
                <a:gd name="T84" fmla="*/ 510 w 756"/>
                <a:gd name="T85" fmla="*/ 42 h 90"/>
                <a:gd name="T86" fmla="*/ 522 w 756"/>
                <a:gd name="T87" fmla="*/ 42 h 90"/>
                <a:gd name="T88" fmla="*/ 534 w 756"/>
                <a:gd name="T89" fmla="*/ 36 h 90"/>
                <a:gd name="T90" fmla="*/ 546 w 756"/>
                <a:gd name="T91" fmla="*/ 36 h 90"/>
                <a:gd name="T92" fmla="*/ 558 w 756"/>
                <a:gd name="T93" fmla="*/ 36 h 90"/>
                <a:gd name="T94" fmla="*/ 570 w 756"/>
                <a:gd name="T95" fmla="*/ 36 h 90"/>
                <a:gd name="T96" fmla="*/ 582 w 756"/>
                <a:gd name="T97" fmla="*/ 36 h 90"/>
                <a:gd name="T98" fmla="*/ 594 w 756"/>
                <a:gd name="T99" fmla="*/ 36 h 90"/>
                <a:gd name="T100" fmla="*/ 606 w 756"/>
                <a:gd name="T101" fmla="*/ 36 h 90"/>
                <a:gd name="T102" fmla="*/ 618 w 756"/>
                <a:gd name="T103" fmla="*/ 36 h 90"/>
                <a:gd name="T104" fmla="*/ 630 w 756"/>
                <a:gd name="T105" fmla="*/ 36 h 90"/>
                <a:gd name="T106" fmla="*/ 642 w 756"/>
                <a:gd name="T107" fmla="*/ 36 h 90"/>
                <a:gd name="T108" fmla="*/ 654 w 756"/>
                <a:gd name="T109" fmla="*/ 36 h 90"/>
                <a:gd name="T110" fmla="*/ 666 w 756"/>
                <a:gd name="T111" fmla="*/ 36 h 90"/>
                <a:gd name="T112" fmla="*/ 678 w 756"/>
                <a:gd name="T113" fmla="*/ 36 h 90"/>
                <a:gd name="T114" fmla="*/ 690 w 756"/>
                <a:gd name="T115" fmla="*/ 36 h 90"/>
                <a:gd name="T116" fmla="*/ 702 w 756"/>
                <a:gd name="T117" fmla="*/ 36 h 90"/>
                <a:gd name="T118" fmla="*/ 714 w 756"/>
                <a:gd name="T119" fmla="*/ 36 h 90"/>
                <a:gd name="T120" fmla="*/ 726 w 756"/>
                <a:gd name="T121" fmla="*/ 36 h 90"/>
                <a:gd name="T122" fmla="*/ 738 w 756"/>
                <a:gd name="T123" fmla="*/ 36 h 90"/>
                <a:gd name="T124" fmla="*/ 750 w 756"/>
                <a:gd name="T125" fmla="*/ 3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90">
                  <a:moveTo>
                    <a:pt x="0" y="90"/>
                  </a:moveTo>
                  <a:lnTo>
                    <a:pt x="6" y="84"/>
                  </a:lnTo>
                  <a:lnTo>
                    <a:pt x="12" y="78"/>
                  </a:lnTo>
                  <a:lnTo>
                    <a:pt x="18" y="72"/>
                  </a:lnTo>
                  <a:lnTo>
                    <a:pt x="24" y="66"/>
                  </a:lnTo>
                  <a:lnTo>
                    <a:pt x="30" y="60"/>
                  </a:lnTo>
                  <a:lnTo>
                    <a:pt x="36" y="54"/>
                  </a:lnTo>
                  <a:lnTo>
                    <a:pt x="42" y="48"/>
                  </a:lnTo>
                  <a:lnTo>
                    <a:pt x="48" y="42"/>
                  </a:lnTo>
                  <a:lnTo>
                    <a:pt x="54" y="42"/>
                  </a:lnTo>
                  <a:lnTo>
                    <a:pt x="60" y="36"/>
                  </a:lnTo>
                  <a:lnTo>
                    <a:pt x="66" y="30"/>
                  </a:lnTo>
                  <a:lnTo>
                    <a:pt x="72" y="24"/>
                  </a:lnTo>
                  <a:lnTo>
                    <a:pt x="78" y="24"/>
                  </a:lnTo>
                  <a:lnTo>
                    <a:pt x="84" y="18"/>
                  </a:lnTo>
                  <a:lnTo>
                    <a:pt x="90" y="12"/>
                  </a:lnTo>
                  <a:lnTo>
                    <a:pt x="96" y="12"/>
                  </a:lnTo>
                  <a:lnTo>
                    <a:pt x="102" y="12"/>
                  </a:lnTo>
                  <a:lnTo>
                    <a:pt x="108" y="6"/>
                  </a:lnTo>
                  <a:lnTo>
                    <a:pt x="114" y="6"/>
                  </a:lnTo>
                  <a:lnTo>
                    <a:pt x="120" y="0"/>
                  </a:lnTo>
                  <a:lnTo>
                    <a:pt x="126" y="0"/>
                  </a:lnTo>
                  <a:lnTo>
                    <a:pt x="132" y="0"/>
                  </a:lnTo>
                  <a:lnTo>
                    <a:pt x="138" y="0"/>
                  </a:lnTo>
                  <a:lnTo>
                    <a:pt x="144" y="0"/>
                  </a:lnTo>
                  <a:lnTo>
                    <a:pt x="150" y="0"/>
                  </a:lnTo>
                  <a:lnTo>
                    <a:pt x="156" y="0"/>
                  </a:lnTo>
                  <a:lnTo>
                    <a:pt x="162" y="0"/>
                  </a:lnTo>
                  <a:lnTo>
                    <a:pt x="168" y="0"/>
                  </a:lnTo>
                  <a:lnTo>
                    <a:pt x="174" y="0"/>
                  </a:lnTo>
                  <a:lnTo>
                    <a:pt x="180" y="0"/>
                  </a:lnTo>
                  <a:lnTo>
                    <a:pt x="186" y="0"/>
                  </a:lnTo>
                  <a:lnTo>
                    <a:pt x="192" y="6"/>
                  </a:lnTo>
                  <a:lnTo>
                    <a:pt x="198" y="6"/>
                  </a:lnTo>
                  <a:lnTo>
                    <a:pt x="204" y="6"/>
                  </a:lnTo>
                  <a:lnTo>
                    <a:pt x="210" y="6"/>
                  </a:lnTo>
                  <a:lnTo>
                    <a:pt x="216" y="12"/>
                  </a:lnTo>
                  <a:lnTo>
                    <a:pt x="222" y="12"/>
                  </a:lnTo>
                  <a:lnTo>
                    <a:pt x="228" y="12"/>
                  </a:lnTo>
                  <a:lnTo>
                    <a:pt x="234" y="12"/>
                  </a:lnTo>
                  <a:lnTo>
                    <a:pt x="240" y="18"/>
                  </a:lnTo>
                  <a:lnTo>
                    <a:pt x="246" y="18"/>
                  </a:lnTo>
                  <a:lnTo>
                    <a:pt x="252" y="18"/>
                  </a:lnTo>
                  <a:lnTo>
                    <a:pt x="258" y="24"/>
                  </a:lnTo>
                  <a:lnTo>
                    <a:pt x="264" y="24"/>
                  </a:lnTo>
                  <a:lnTo>
                    <a:pt x="270" y="24"/>
                  </a:lnTo>
                  <a:lnTo>
                    <a:pt x="276" y="30"/>
                  </a:lnTo>
                  <a:lnTo>
                    <a:pt x="282" y="30"/>
                  </a:lnTo>
                  <a:lnTo>
                    <a:pt x="288" y="30"/>
                  </a:lnTo>
                  <a:lnTo>
                    <a:pt x="294" y="36"/>
                  </a:lnTo>
                  <a:lnTo>
                    <a:pt x="300" y="36"/>
                  </a:lnTo>
                  <a:lnTo>
                    <a:pt x="306" y="36"/>
                  </a:lnTo>
                  <a:lnTo>
                    <a:pt x="312" y="36"/>
                  </a:lnTo>
                  <a:lnTo>
                    <a:pt x="318" y="42"/>
                  </a:lnTo>
                  <a:lnTo>
                    <a:pt x="324" y="42"/>
                  </a:lnTo>
                  <a:lnTo>
                    <a:pt x="330" y="42"/>
                  </a:lnTo>
                  <a:lnTo>
                    <a:pt x="336" y="42"/>
                  </a:lnTo>
                  <a:lnTo>
                    <a:pt x="342" y="42"/>
                  </a:lnTo>
                  <a:lnTo>
                    <a:pt x="348" y="42"/>
                  </a:lnTo>
                  <a:lnTo>
                    <a:pt x="354" y="42"/>
                  </a:lnTo>
                  <a:lnTo>
                    <a:pt x="360" y="48"/>
                  </a:lnTo>
                  <a:lnTo>
                    <a:pt x="366" y="48"/>
                  </a:lnTo>
                  <a:lnTo>
                    <a:pt x="372" y="48"/>
                  </a:lnTo>
                  <a:lnTo>
                    <a:pt x="378" y="48"/>
                  </a:lnTo>
                  <a:lnTo>
                    <a:pt x="384" y="48"/>
                  </a:lnTo>
                  <a:lnTo>
                    <a:pt x="390" y="48"/>
                  </a:lnTo>
                  <a:lnTo>
                    <a:pt x="396" y="48"/>
                  </a:lnTo>
                  <a:lnTo>
                    <a:pt x="402" y="48"/>
                  </a:lnTo>
                  <a:lnTo>
                    <a:pt x="408" y="48"/>
                  </a:lnTo>
                  <a:lnTo>
                    <a:pt x="414" y="48"/>
                  </a:lnTo>
                  <a:lnTo>
                    <a:pt x="420" y="48"/>
                  </a:lnTo>
                  <a:lnTo>
                    <a:pt x="426" y="48"/>
                  </a:lnTo>
                  <a:lnTo>
                    <a:pt x="432" y="48"/>
                  </a:lnTo>
                  <a:lnTo>
                    <a:pt x="438" y="48"/>
                  </a:lnTo>
                  <a:lnTo>
                    <a:pt x="444" y="48"/>
                  </a:lnTo>
                  <a:lnTo>
                    <a:pt x="450" y="48"/>
                  </a:lnTo>
                  <a:lnTo>
                    <a:pt x="456" y="42"/>
                  </a:lnTo>
                  <a:lnTo>
                    <a:pt x="462" y="42"/>
                  </a:lnTo>
                  <a:lnTo>
                    <a:pt x="468" y="42"/>
                  </a:lnTo>
                  <a:lnTo>
                    <a:pt x="474" y="42"/>
                  </a:lnTo>
                  <a:lnTo>
                    <a:pt x="480" y="42"/>
                  </a:lnTo>
                  <a:lnTo>
                    <a:pt x="486" y="42"/>
                  </a:lnTo>
                  <a:lnTo>
                    <a:pt x="492" y="42"/>
                  </a:lnTo>
                  <a:lnTo>
                    <a:pt x="498" y="42"/>
                  </a:lnTo>
                  <a:lnTo>
                    <a:pt x="504" y="42"/>
                  </a:lnTo>
                  <a:lnTo>
                    <a:pt x="510" y="42"/>
                  </a:lnTo>
                  <a:lnTo>
                    <a:pt x="516" y="42"/>
                  </a:lnTo>
                  <a:lnTo>
                    <a:pt x="522" y="42"/>
                  </a:lnTo>
                  <a:lnTo>
                    <a:pt x="528" y="36"/>
                  </a:lnTo>
                  <a:lnTo>
                    <a:pt x="534" y="36"/>
                  </a:lnTo>
                  <a:lnTo>
                    <a:pt x="540" y="36"/>
                  </a:lnTo>
                  <a:lnTo>
                    <a:pt x="546" y="36"/>
                  </a:lnTo>
                  <a:lnTo>
                    <a:pt x="552" y="36"/>
                  </a:lnTo>
                  <a:lnTo>
                    <a:pt x="558" y="36"/>
                  </a:lnTo>
                  <a:lnTo>
                    <a:pt x="564" y="36"/>
                  </a:lnTo>
                  <a:lnTo>
                    <a:pt x="570" y="36"/>
                  </a:lnTo>
                  <a:lnTo>
                    <a:pt x="576" y="36"/>
                  </a:lnTo>
                  <a:lnTo>
                    <a:pt x="582" y="36"/>
                  </a:lnTo>
                  <a:lnTo>
                    <a:pt x="588" y="36"/>
                  </a:lnTo>
                  <a:lnTo>
                    <a:pt x="594" y="36"/>
                  </a:lnTo>
                  <a:lnTo>
                    <a:pt x="600" y="36"/>
                  </a:lnTo>
                  <a:lnTo>
                    <a:pt x="606" y="36"/>
                  </a:lnTo>
                  <a:lnTo>
                    <a:pt x="612" y="36"/>
                  </a:lnTo>
                  <a:lnTo>
                    <a:pt x="618" y="36"/>
                  </a:lnTo>
                  <a:lnTo>
                    <a:pt x="624" y="36"/>
                  </a:lnTo>
                  <a:lnTo>
                    <a:pt x="630" y="36"/>
                  </a:lnTo>
                  <a:lnTo>
                    <a:pt x="636" y="36"/>
                  </a:lnTo>
                  <a:lnTo>
                    <a:pt x="642" y="36"/>
                  </a:lnTo>
                  <a:lnTo>
                    <a:pt x="648" y="36"/>
                  </a:lnTo>
                  <a:lnTo>
                    <a:pt x="654" y="36"/>
                  </a:lnTo>
                  <a:lnTo>
                    <a:pt x="660" y="36"/>
                  </a:lnTo>
                  <a:lnTo>
                    <a:pt x="666" y="36"/>
                  </a:lnTo>
                  <a:lnTo>
                    <a:pt x="672" y="36"/>
                  </a:lnTo>
                  <a:lnTo>
                    <a:pt x="678" y="36"/>
                  </a:lnTo>
                  <a:lnTo>
                    <a:pt x="684" y="36"/>
                  </a:lnTo>
                  <a:lnTo>
                    <a:pt x="690" y="36"/>
                  </a:lnTo>
                  <a:lnTo>
                    <a:pt x="696" y="36"/>
                  </a:lnTo>
                  <a:lnTo>
                    <a:pt x="702" y="36"/>
                  </a:lnTo>
                  <a:lnTo>
                    <a:pt x="708" y="36"/>
                  </a:lnTo>
                  <a:lnTo>
                    <a:pt x="714" y="36"/>
                  </a:lnTo>
                  <a:lnTo>
                    <a:pt x="720" y="36"/>
                  </a:lnTo>
                  <a:lnTo>
                    <a:pt x="726" y="36"/>
                  </a:lnTo>
                  <a:lnTo>
                    <a:pt x="732" y="36"/>
                  </a:lnTo>
                  <a:lnTo>
                    <a:pt x="738" y="36"/>
                  </a:lnTo>
                  <a:lnTo>
                    <a:pt x="744" y="36"/>
                  </a:lnTo>
                  <a:lnTo>
                    <a:pt x="750" y="36"/>
                  </a:lnTo>
                  <a:lnTo>
                    <a:pt x="756" y="36"/>
                  </a:lnTo>
                </a:path>
              </a:pathLst>
            </a:custGeom>
            <a:noFill/>
            <a:ln w="0">
              <a:solidFill>
                <a:srgbClr val="0000FF"/>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8" name="Freeform 182"/>
            <p:cNvSpPr>
              <a:spLocks/>
            </p:cNvSpPr>
            <p:nvPr/>
          </p:nvSpPr>
          <p:spPr bwMode="auto">
            <a:xfrm>
              <a:off x="1644" y="1945"/>
              <a:ext cx="636" cy="528"/>
            </a:xfrm>
            <a:custGeom>
              <a:avLst/>
              <a:gdLst>
                <a:gd name="T0" fmla="*/ 12 w 636"/>
                <a:gd name="T1" fmla="*/ 60 h 528"/>
                <a:gd name="T2" fmla="*/ 30 w 636"/>
                <a:gd name="T3" fmla="*/ 36 h 528"/>
                <a:gd name="T4" fmla="*/ 48 w 636"/>
                <a:gd name="T5" fmla="*/ 12 h 528"/>
                <a:gd name="T6" fmla="*/ 66 w 636"/>
                <a:gd name="T7" fmla="*/ 12 h 528"/>
                <a:gd name="T8" fmla="*/ 72 w 636"/>
                <a:gd name="T9" fmla="*/ 36 h 528"/>
                <a:gd name="T10" fmla="*/ 84 w 636"/>
                <a:gd name="T11" fmla="*/ 60 h 528"/>
                <a:gd name="T12" fmla="*/ 90 w 636"/>
                <a:gd name="T13" fmla="*/ 84 h 528"/>
                <a:gd name="T14" fmla="*/ 102 w 636"/>
                <a:gd name="T15" fmla="*/ 108 h 528"/>
                <a:gd name="T16" fmla="*/ 108 w 636"/>
                <a:gd name="T17" fmla="*/ 144 h 528"/>
                <a:gd name="T18" fmla="*/ 120 w 636"/>
                <a:gd name="T19" fmla="*/ 168 h 528"/>
                <a:gd name="T20" fmla="*/ 126 w 636"/>
                <a:gd name="T21" fmla="*/ 210 h 528"/>
                <a:gd name="T22" fmla="*/ 138 w 636"/>
                <a:gd name="T23" fmla="*/ 240 h 528"/>
                <a:gd name="T24" fmla="*/ 144 w 636"/>
                <a:gd name="T25" fmla="*/ 276 h 528"/>
                <a:gd name="T26" fmla="*/ 156 w 636"/>
                <a:gd name="T27" fmla="*/ 306 h 528"/>
                <a:gd name="T28" fmla="*/ 162 w 636"/>
                <a:gd name="T29" fmla="*/ 342 h 528"/>
                <a:gd name="T30" fmla="*/ 174 w 636"/>
                <a:gd name="T31" fmla="*/ 366 h 528"/>
                <a:gd name="T32" fmla="*/ 180 w 636"/>
                <a:gd name="T33" fmla="*/ 396 h 528"/>
                <a:gd name="T34" fmla="*/ 198 w 636"/>
                <a:gd name="T35" fmla="*/ 432 h 528"/>
                <a:gd name="T36" fmla="*/ 210 w 636"/>
                <a:gd name="T37" fmla="*/ 474 h 528"/>
                <a:gd name="T38" fmla="*/ 234 w 636"/>
                <a:gd name="T39" fmla="*/ 504 h 528"/>
                <a:gd name="T40" fmla="*/ 246 w 636"/>
                <a:gd name="T41" fmla="*/ 522 h 528"/>
                <a:gd name="T42" fmla="*/ 264 w 636"/>
                <a:gd name="T43" fmla="*/ 528 h 528"/>
                <a:gd name="T44" fmla="*/ 282 w 636"/>
                <a:gd name="T45" fmla="*/ 528 h 528"/>
                <a:gd name="T46" fmla="*/ 300 w 636"/>
                <a:gd name="T47" fmla="*/ 516 h 528"/>
                <a:gd name="T48" fmla="*/ 318 w 636"/>
                <a:gd name="T49" fmla="*/ 504 h 528"/>
                <a:gd name="T50" fmla="*/ 336 w 636"/>
                <a:gd name="T51" fmla="*/ 480 h 528"/>
                <a:gd name="T52" fmla="*/ 360 w 636"/>
                <a:gd name="T53" fmla="*/ 456 h 528"/>
                <a:gd name="T54" fmla="*/ 372 w 636"/>
                <a:gd name="T55" fmla="*/ 438 h 528"/>
                <a:gd name="T56" fmla="*/ 390 w 636"/>
                <a:gd name="T57" fmla="*/ 414 h 528"/>
                <a:gd name="T58" fmla="*/ 408 w 636"/>
                <a:gd name="T59" fmla="*/ 396 h 528"/>
                <a:gd name="T60" fmla="*/ 426 w 636"/>
                <a:gd name="T61" fmla="*/ 378 h 528"/>
                <a:gd name="T62" fmla="*/ 444 w 636"/>
                <a:gd name="T63" fmla="*/ 360 h 528"/>
                <a:gd name="T64" fmla="*/ 462 w 636"/>
                <a:gd name="T65" fmla="*/ 348 h 528"/>
                <a:gd name="T66" fmla="*/ 480 w 636"/>
                <a:gd name="T67" fmla="*/ 342 h 528"/>
                <a:gd name="T68" fmla="*/ 498 w 636"/>
                <a:gd name="T69" fmla="*/ 342 h 528"/>
                <a:gd name="T70" fmla="*/ 516 w 636"/>
                <a:gd name="T71" fmla="*/ 336 h 528"/>
                <a:gd name="T72" fmla="*/ 534 w 636"/>
                <a:gd name="T73" fmla="*/ 342 h 528"/>
                <a:gd name="T74" fmla="*/ 552 w 636"/>
                <a:gd name="T75" fmla="*/ 342 h 528"/>
                <a:gd name="T76" fmla="*/ 570 w 636"/>
                <a:gd name="T77" fmla="*/ 348 h 528"/>
                <a:gd name="T78" fmla="*/ 588 w 636"/>
                <a:gd name="T79" fmla="*/ 354 h 528"/>
                <a:gd name="T80" fmla="*/ 606 w 636"/>
                <a:gd name="T81" fmla="*/ 360 h 528"/>
                <a:gd name="T82" fmla="*/ 624 w 636"/>
                <a:gd name="T83" fmla="*/ 36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6" h="528">
                  <a:moveTo>
                    <a:pt x="0" y="78"/>
                  </a:moveTo>
                  <a:lnTo>
                    <a:pt x="0" y="72"/>
                  </a:lnTo>
                  <a:lnTo>
                    <a:pt x="12" y="60"/>
                  </a:lnTo>
                  <a:lnTo>
                    <a:pt x="12" y="54"/>
                  </a:lnTo>
                  <a:lnTo>
                    <a:pt x="18" y="48"/>
                  </a:lnTo>
                  <a:lnTo>
                    <a:pt x="30" y="36"/>
                  </a:lnTo>
                  <a:lnTo>
                    <a:pt x="30" y="30"/>
                  </a:lnTo>
                  <a:lnTo>
                    <a:pt x="36" y="24"/>
                  </a:lnTo>
                  <a:lnTo>
                    <a:pt x="48" y="12"/>
                  </a:lnTo>
                  <a:lnTo>
                    <a:pt x="48" y="6"/>
                  </a:lnTo>
                  <a:lnTo>
                    <a:pt x="54" y="0"/>
                  </a:lnTo>
                  <a:lnTo>
                    <a:pt x="66" y="12"/>
                  </a:lnTo>
                  <a:lnTo>
                    <a:pt x="66" y="24"/>
                  </a:lnTo>
                  <a:lnTo>
                    <a:pt x="72" y="30"/>
                  </a:lnTo>
                  <a:lnTo>
                    <a:pt x="72" y="36"/>
                  </a:lnTo>
                  <a:lnTo>
                    <a:pt x="78" y="42"/>
                  </a:lnTo>
                  <a:lnTo>
                    <a:pt x="78" y="54"/>
                  </a:lnTo>
                  <a:lnTo>
                    <a:pt x="84" y="60"/>
                  </a:lnTo>
                  <a:lnTo>
                    <a:pt x="84" y="66"/>
                  </a:lnTo>
                  <a:lnTo>
                    <a:pt x="90" y="72"/>
                  </a:lnTo>
                  <a:lnTo>
                    <a:pt x="90" y="84"/>
                  </a:lnTo>
                  <a:lnTo>
                    <a:pt x="96" y="90"/>
                  </a:lnTo>
                  <a:lnTo>
                    <a:pt x="96" y="102"/>
                  </a:lnTo>
                  <a:lnTo>
                    <a:pt x="102" y="108"/>
                  </a:lnTo>
                  <a:lnTo>
                    <a:pt x="102" y="120"/>
                  </a:lnTo>
                  <a:lnTo>
                    <a:pt x="108" y="126"/>
                  </a:lnTo>
                  <a:lnTo>
                    <a:pt x="108" y="144"/>
                  </a:lnTo>
                  <a:lnTo>
                    <a:pt x="114" y="150"/>
                  </a:lnTo>
                  <a:lnTo>
                    <a:pt x="114" y="162"/>
                  </a:lnTo>
                  <a:lnTo>
                    <a:pt x="120" y="168"/>
                  </a:lnTo>
                  <a:lnTo>
                    <a:pt x="120" y="186"/>
                  </a:lnTo>
                  <a:lnTo>
                    <a:pt x="126" y="192"/>
                  </a:lnTo>
                  <a:lnTo>
                    <a:pt x="126" y="210"/>
                  </a:lnTo>
                  <a:lnTo>
                    <a:pt x="132" y="216"/>
                  </a:lnTo>
                  <a:lnTo>
                    <a:pt x="132" y="234"/>
                  </a:lnTo>
                  <a:lnTo>
                    <a:pt x="138" y="240"/>
                  </a:lnTo>
                  <a:lnTo>
                    <a:pt x="138" y="258"/>
                  </a:lnTo>
                  <a:lnTo>
                    <a:pt x="144" y="264"/>
                  </a:lnTo>
                  <a:lnTo>
                    <a:pt x="144" y="276"/>
                  </a:lnTo>
                  <a:lnTo>
                    <a:pt x="150" y="282"/>
                  </a:lnTo>
                  <a:lnTo>
                    <a:pt x="150" y="300"/>
                  </a:lnTo>
                  <a:lnTo>
                    <a:pt x="156" y="306"/>
                  </a:lnTo>
                  <a:lnTo>
                    <a:pt x="156" y="324"/>
                  </a:lnTo>
                  <a:lnTo>
                    <a:pt x="162" y="330"/>
                  </a:lnTo>
                  <a:lnTo>
                    <a:pt x="162" y="342"/>
                  </a:lnTo>
                  <a:lnTo>
                    <a:pt x="168" y="348"/>
                  </a:lnTo>
                  <a:lnTo>
                    <a:pt x="168" y="360"/>
                  </a:lnTo>
                  <a:lnTo>
                    <a:pt x="174" y="366"/>
                  </a:lnTo>
                  <a:lnTo>
                    <a:pt x="174" y="378"/>
                  </a:lnTo>
                  <a:lnTo>
                    <a:pt x="180" y="384"/>
                  </a:lnTo>
                  <a:lnTo>
                    <a:pt x="180" y="396"/>
                  </a:lnTo>
                  <a:lnTo>
                    <a:pt x="186" y="402"/>
                  </a:lnTo>
                  <a:lnTo>
                    <a:pt x="186" y="420"/>
                  </a:lnTo>
                  <a:lnTo>
                    <a:pt x="198" y="432"/>
                  </a:lnTo>
                  <a:lnTo>
                    <a:pt x="198" y="450"/>
                  </a:lnTo>
                  <a:lnTo>
                    <a:pt x="210" y="462"/>
                  </a:lnTo>
                  <a:lnTo>
                    <a:pt x="210" y="474"/>
                  </a:lnTo>
                  <a:lnTo>
                    <a:pt x="222" y="486"/>
                  </a:lnTo>
                  <a:lnTo>
                    <a:pt x="222" y="492"/>
                  </a:lnTo>
                  <a:lnTo>
                    <a:pt x="234" y="504"/>
                  </a:lnTo>
                  <a:lnTo>
                    <a:pt x="234" y="510"/>
                  </a:lnTo>
                  <a:lnTo>
                    <a:pt x="240" y="516"/>
                  </a:lnTo>
                  <a:lnTo>
                    <a:pt x="246" y="522"/>
                  </a:lnTo>
                  <a:lnTo>
                    <a:pt x="252" y="522"/>
                  </a:lnTo>
                  <a:lnTo>
                    <a:pt x="258" y="528"/>
                  </a:lnTo>
                  <a:lnTo>
                    <a:pt x="264" y="528"/>
                  </a:lnTo>
                  <a:lnTo>
                    <a:pt x="270" y="528"/>
                  </a:lnTo>
                  <a:lnTo>
                    <a:pt x="276" y="528"/>
                  </a:lnTo>
                  <a:lnTo>
                    <a:pt x="282" y="528"/>
                  </a:lnTo>
                  <a:lnTo>
                    <a:pt x="288" y="522"/>
                  </a:lnTo>
                  <a:lnTo>
                    <a:pt x="294" y="522"/>
                  </a:lnTo>
                  <a:lnTo>
                    <a:pt x="300" y="516"/>
                  </a:lnTo>
                  <a:lnTo>
                    <a:pt x="306" y="510"/>
                  </a:lnTo>
                  <a:lnTo>
                    <a:pt x="312" y="510"/>
                  </a:lnTo>
                  <a:lnTo>
                    <a:pt x="318" y="504"/>
                  </a:lnTo>
                  <a:lnTo>
                    <a:pt x="330" y="492"/>
                  </a:lnTo>
                  <a:lnTo>
                    <a:pt x="330" y="486"/>
                  </a:lnTo>
                  <a:lnTo>
                    <a:pt x="336" y="480"/>
                  </a:lnTo>
                  <a:lnTo>
                    <a:pt x="342" y="474"/>
                  </a:lnTo>
                  <a:lnTo>
                    <a:pt x="348" y="468"/>
                  </a:lnTo>
                  <a:lnTo>
                    <a:pt x="360" y="456"/>
                  </a:lnTo>
                  <a:lnTo>
                    <a:pt x="360" y="450"/>
                  </a:lnTo>
                  <a:lnTo>
                    <a:pt x="366" y="444"/>
                  </a:lnTo>
                  <a:lnTo>
                    <a:pt x="372" y="438"/>
                  </a:lnTo>
                  <a:lnTo>
                    <a:pt x="384" y="426"/>
                  </a:lnTo>
                  <a:lnTo>
                    <a:pt x="384" y="420"/>
                  </a:lnTo>
                  <a:lnTo>
                    <a:pt x="390" y="414"/>
                  </a:lnTo>
                  <a:lnTo>
                    <a:pt x="396" y="408"/>
                  </a:lnTo>
                  <a:lnTo>
                    <a:pt x="402" y="402"/>
                  </a:lnTo>
                  <a:lnTo>
                    <a:pt x="408" y="396"/>
                  </a:lnTo>
                  <a:lnTo>
                    <a:pt x="414" y="390"/>
                  </a:lnTo>
                  <a:lnTo>
                    <a:pt x="420" y="384"/>
                  </a:lnTo>
                  <a:lnTo>
                    <a:pt x="426" y="378"/>
                  </a:lnTo>
                  <a:lnTo>
                    <a:pt x="432" y="372"/>
                  </a:lnTo>
                  <a:lnTo>
                    <a:pt x="438" y="366"/>
                  </a:lnTo>
                  <a:lnTo>
                    <a:pt x="444" y="360"/>
                  </a:lnTo>
                  <a:lnTo>
                    <a:pt x="450" y="360"/>
                  </a:lnTo>
                  <a:lnTo>
                    <a:pt x="456" y="354"/>
                  </a:lnTo>
                  <a:lnTo>
                    <a:pt x="462" y="348"/>
                  </a:lnTo>
                  <a:lnTo>
                    <a:pt x="468" y="348"/>
                  </a:lnTo>
                  <a:lnTo>
                    <a:pt x="474" y="348"/>
                  </a:lnTo>
                  <a:lnTo>
                    <a:pt x="480" y="342"/>
                  </a:lnTo>
                  <a:lnTo>
                    <a:pt x="486" y="342"/>
                  </a:lnTo>
                  <a:lnTo>
                    <a:pt x="492" y="342"/>
                  </a:lnTo>
                  <a:lnTo>
                    <a:pt x="498" y="342"/>
                  </a:lnTo>
                  <a:lnTo>
                    <a:pt x="504" y="336"/>
                  </a:lnTo>
                  <a:lnTo>
                    <a:pt x="510" y="336"/>
                  </a:lnTo>
                  <a:lnTo>
                    <a:pt x="516" y="336"/>
                  </a:lnTo>
                  <a:lnTo>
                    <a:pt x="522" y="336"/>
                  </a:lnTo>
                  <a:lnTo>
                    <a:pt x="528" y="342"/>
                  </a:lnTo>
                  <a:lnTo>
                    <a:pt x="534" y="342"/>
                  </a:lnTo>
                  <a:lnTo>
                    <a:pt x="540" y="342"/>
                  </a:lnTo>
                  <a:lnTo>
                    <a:pt x="546" y="342"/>
                  </a:lnTo>
                  <a:lnTo>
                    <a:pt x="552" y="342"/>
                  </a:lnTo>
                  <a:lnTo>
                    <a:pt x="558" y="342"/>
                  </a:lnTo>
                  <a:lnTo>
                    <a:pt x="564" y="348"/>
                  </a:lnTo>
                  <a:lnTo>
                    <a:pt x="570" y="348"/>
                  </a:lnTo>
                  <a:lnTo>
                    <a:pt x="576" y="348"/>
                  </a:lnTo>
                  <a:lnTo>
                    <a:pt x="582" y="354"/>
                  </a:lnTo>
                  <a:lnTo>
                    <a:pt x="588" y="354"/>
                  </a:lnTo>
                  <a:lnTo>
                    <a:pt x="594" y="354"/>
                  </a:lnTo>
                  <a:lnTo>
                    <a:pt x="600" y="360"/>
                  </a:lnTo>
                  <a:lnTo>
                    <a:pt x="606" y="360"/>
                  </a:lnTo>
                  <a:lnTo>
                    <a:pt x="612" y="360"/>
                  </a:lnTo>
                  <a:lnTo>
                    <a:pt x="618" y="366"/>
                  </a:lnTo>
                  <a:lnTo>
                    <a:pt x="624" y="366"/>
                  </a:lnTo>
                  <a:lnTo>
                    <a:pt x="630" y="366"/>
                  </a:lnTo>
                  <a:lnTo>
                    <a:pt x="636" y="372"/>
                  </a:lnTo>
                </a:path>
              </a:pathLst>
            </a:custGeom>
            <a:noFill/>
            <a:ln w="0">
              <a:solidFill>
                <a:srgbClr val="007F00"/>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79" name="Freeform 183"/>
            <p:cNvSpPr>
              <a:spLocks/>
            </p:cNvSpPr>
            <p:nvPr/>
          </p:nvSpPr>
          <p:spPr bwMode="auto">
            <a:xfrm>
              <a:off x="2280" y="2317"/>
              <a:ext cx="744" cy="96"/>
            </a:xfrm>
            <a:custGeom>
              <a:avLst/>
              <a:gdLst>
                <a:gd name="T0" fmla="*/ 12 w 744"/>
                <a:gd name="T1" fmla="*/ 0 h 96"/>
                <a:gd name="T2" fmla="*/ 30 w 744"/>
                <a:gd name="T3" fmla="*/ 6 h 96"/>
                <a:gd name="T4" fmla="*/ 48 w 744"/>
                <a:gd name="T5" fmla="*/ 12 h 96"/>
                <a:gd name="T6" fmla="*/ 66 w 744"/>
                <a:gd name="T7" fmla="*/ 12 h 96"/>
                <a:gd name="T8" fmla="*/ 84 w 744"/>
                <a:gd name="T9" fmla="*/ 18 h 96"/>
                <a:gd name="T10" fmla="*/ 102 w 744"/>
                <a:gd name="T11" fmla="*/ 18 h 96"/>
                <a:gd name="T12" fmla="*/ 120 w 744"/>
                <a:gd name="T13" fmla="*/ 18 h 96"/>
                <a:gd name="T14" fmla="*/ 138 w 744"/>
                <a:gd name="T15" fmla="*/ 18 h 96"/>
                <a:gd name="T16" fmla="*/ 156 w 744"/>
                <a:gd name="T17" fmla="*/ 12 h 96"/>
                <a:gd name="T18" fmla="*/ 174 w 744"/>
                <a:gd name="T19" fmla="*/ 12 h 96"/>
                <a:gd name="T20" fmla="*/ 192 w 744"/>
                <a:gd name="T21" fmla="*/ 12 h 96"/>
                <a:gd name="T22" fmla="*/ 210 w 744"/>
                <a:gd name="T23" fmla="*/ 12 h 96"/>
                <a:gd name="T24" fmla="*/ 228 w 744"/>
                <a:gd name="T25" fmla="*/ 6 h 96"/>
                <a:gd name="T26" fmla="*/ 246 w 744"/>
                <a:gd name="T27" fmla="*/ 6 h 96"/>
                <a:gd name="T28" fmla="*/ 264 w 744"/>
                <a:gd name="T29" fmla="*/ 6 h 96"/>
                <a:gd name="T30" fmla="*/ 282 w 744"/>
                <a:gd name="T31" fmla="*/ 0 h 96"/>
                <a:gd name="T32" fmla="*/ 300 w 744"/>
                <a:gd name="T33" fmla="*/ 0 h 96"/>
                <a:gd name="T34" fmla="*/ 318 w 744"/>
                <a:gd name="T35" fmla="*/ 0 h 96"/>
                <a:gd name="T36" fmla="*/ 336 w 744"/>
                <a:gd name="T37" fmla="*/ 0 h 96"/>
                <a:gd name="T38" fmla="*/ 354 w 744"/>
                <a:gd name="T39" fmla="*/ 0 h 96"/>
                <a:gd name="T40" fmla="*/ 372 w 744"/>
                <a:gd name="T41" fmla="*/ 0 h 96"/>
                <a:gd name="T42" fmla="*/ 390 w 744"/>
                <a:gd name="T43" fmla="*/ 0 h 96"/>
                <a:gd name="T44" fmla="*/ 408 w 744"/>
                <a:gd name="T45" fmla="*/ 0 h 96"/>
                <a:gd name="T46" fmla="*/ 426 w 744"/>
                <a:gd name="T47" fmla="*/ 0 h 96"/>
                <a:gd name="T48" fmla="*/ 444 w 744"/>
                <a:gd name="T49" fmla="*/ 0 h 96"/>
                <a:gd name="T50" fmla="*/ 462 w 744"/>
                <a:gd name="T51" fmla="*/ 6 h 96"/>
                <a:gd name="T52" fmla="*/ 480 w 744"/>
                <a:gd name="T53" fmla="*/ 6 h 96"/>
                <a:gd name="T54" fmla="*/ 498 w 744"/>
                <a:gd name="T55" fmla="*/ 6 h 96"/>
                <a:gd name="T56" fmla="*/ 516 w 744"/>
                <a:gd name="T57" fmla="*/ 6 h 96"/>
                <a:gd name="T58" fmla="*/ 534 w 744"/>
                <a:gd name="T59" fmla="*/ 6 h 96"/>
                <a:gd name="T60" fmla="*/ 552 w 744"/>
                <a:gd name="T61" fmla="*/ 6 h 96"/>
                <a:gd name="T62" fmla="*/ 570 w 744"/>
                <a:gd name="T63" fmla="*/ 6 h 96"/>
                <a:gd name="T64" fmla="*/ 588 w 744"/>
                <a:gd name="T65" fmla="*/ 6 h 96"/>
                <a:gd name="T66" fmla="*/ 606 w 744"/>
                <a:gd name="T67" fmla="*/ 6 h 96"/>
                <a:gd name="T68" fmla="*/ 624 w 744"/>
                <a:gd name="T69" fmla="*/ 6 h 96"/>
                <a:gd name="T70" fmla="*/ 642 w 744"/>
                <a:gd name="T71" fmla="*/ 6 h 96"/>
                <a:gd name="T72" fmla="*/ 660 w 744"/>
                <a:gd name="T73" fmla="*/ 6 h 96"/>
                <a:gd name="T74" fmla="*/ 678 w 744"/>
                <a:gd name="T75" fmla="*/ 6 h 96"/>
                <a:gd name="T76" fmla="*/ 696 w 744"/>
                <a:gd name="T77" fmla="*/ 6 h 96"/>
                <a:gd name="T78" fmla="*/ 714 w 744"/>
                <a:gd name="T79" fmla="*/ 6 h 96"/>
                <a:gd name="T80" fmla="*/ 726 w 744"/>
                <a:gd name="T81" fmla="*/ 36 h 96"/>
                <a:gd name="T82" fmla="*/ 738 w 744"/>
                <a:gd name="T83"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4" h="96">
                  <a:moveTo>
                    <a:pt x="0" y="0"/>
                  </a:moveTo>
                  <a:lnTo>
                    <a:pt x="6" y="0"/>
                  </a:lnTo>
                  <a:lnTo>
                    <a:pt x="12" y="0"/>
                  </a:lnTo>
                  <a:lnTo>
                    <a:pt x="18" y="6"/>
                  </a:lnTo>
                  <a:lnTo>
                    <a:pt x="24" y="6"/>
                  </a:lnTo>
                  <a:lnTo>
                    <a:pt x="30" y="6"/>
                  </a:lnTo>
                  <a:lnTo>
                    <a:pt x="36" y="6"/>
                  </a:lnTo>
                  <a:lnTo>
                    <a:pt x="42" y="12"/>
                  </a:lnTo>
                  <a:lnTo>
                    <a:pt x="48" y="12"/>
                  </a:lnTo>
                  <a:lnTo>
                    <a:pt x="54" y="12"/>
                  </a:lnTo>
                  <a:lnTo>
                    <a:pt x="60" y="12"/>
                  </a:lnTo>
                  <a:lnTo>
                    <a:pt x="66" y="12"/>
                  </a:lnTo>
                  <a:lnTo>
                    <a:pt x="72" y="12"/>
                  </a:lnTo>
                  <a:lnTo>
                    <a:pt x="78" y="12"/>
                  </a:lnTo>
                  <a:lnTo>
                    <a:pt x="84" y="18"/>
                  </a:lnTo>
                  <a:lnTo>
                    <a:pt x="90" y="18"/>
                  </a:lnTo>
                  <a:lnTo>
                    <a:pt x="96" y="18"/>
                  </a:lnTo>
                  <a:lnTo>
                    <a:pt x="102" y="18"/>
                  </a:lnTo>
                  <a:lnTo>
                    <a:pt x="108" y="18"/>
                  </a:lnTo>
                  <a:lnTo>
                    <a:pt x="114" y="18"/>
                  </a:lnTo>
                  <a:lnTo>
                    <a:pt x="120" y="18"/>
                  </a:lnTo>
                  <a:lnTo>
                    <a:pt x="126" y="18"/>
                  </a:lnTo>
                  <a:lnTo>
                    <a:pt x="132" y="18"/>
                  </a:lnTo>
                  <a:lnTo>
                    <a:pt x="138" y="18"/>
                  </a:lnTo>
                  <a:lnTo>
                    <a:pt x="144" y="18"/>
                  </a:lnTo>
                  <a:lnTo>
                    <a:pt x="150" y="12"/>
                  </a:lnTo>
                  <a:lnTo>
                    <a:pt x="156" y="12"/>
                  </a:lnTo>
                  <a:lnTo>
                    <a:pt x="162" y="12"/>
                  </a:lnTo>
                  <a:lnTo>
                    <a:pt x="168" y="12"/>
                  </a:lnTo>
                  <a:lnTo>
                    <a:pt x="174" y="12"/>
                  </a:lnTo>
                  <a:lnTo>
                    <a:pt x="180" y="12"/>
                  </a:lnTo>
                  <a:lnTo>
                    <a:pt x="186" y="12"/>
                  </a:lnTo>
                  <a:lnTo>
                    <a:pt x="192" y="12"/>
                  </a:lnTo>
                  <a:lnTo>
                    <a:pt x="198" y="12"/>
                  </a:lnTo>
                  <a:lnTo>
                    <a:pt x="204" y="12"/>
                  </a:lnTo>
                  <a:lnTo>
                    <a:pt x="210" y="12"/>
                  </a:lnTo>
                  <a:lnTo>
                    <a:pt x="216" y="6"/>
                  </a:lnTo>
                  <a:lnTo>
                    <a:pt x="222" y="6"/>
                  </a:lnTo>
                  <a:lnTo>
                    <a:pt x="228" y="6"/>
                  </a:lnTo>
                  <a:lnTo>
                    <a:pt x="234" y="6"/>
                  </a:lnTo>
                  <a:lnTo>
                    <a:pt x="240" y="6"/>
                  </a:lnTo>
                  <a:lnTo>
                    <a:pt x="246" y="6"/>
                  </a:lnTo>
                  <a:lnTo>
                    <a:pt x="252" y="6"/>
                  </a:lnTo>
                  <a:lnTo>
                    <a:pt x="258" y="6"/>
                  </a:lnTo>
                  <a:lnTo>
                    <a:pt x="264" y="6"/>
                  </a:lnTo>
                  <a:lnTo>
                    <a:pt x="270" y="6"/>
                  </a:lnTo>
                  <a:lnTo>
                    <a:pt x="276" y="6"/>
                  </a:lnTo>
                  <a:lnTo>
                    <a:pt x="282" y="0"/>
                  </a:lnTo>
                  <a:lnTo>
                    <a:pt x="288" y="0"/>
                  </a:lnTo>
                  <a:lnTo>
                    <a:pt x="294" y="0"/>
                  </a:lnTo>
                  <a:lnTo>
                    <a:pt x="300" y="0"/>
                  </a:lnTo>
                  <a:lnTo>
                    <a:pt x="306" y="0"/>
                  </a:lnTo>
                  <a:lnTo>
                    <a:pt x="312" y="0"/>
                  </a:lnTo>
                  <a:lnTo>
                    <a:pt x="318" y="0"/>
                  </a:lnTo>
                  <a:lnTo>
                    <a:pt x="324" y="0"/>
                  </a:lnTo>
                  <a:lnTo>
                    <a:pt x="330" y="0"/>
                  </a:lnTo>
                  <a:lnTo>
                    <a:pt x="336" y="0"/>
                  </a:lnTo>
                  <a:lnTo>
                    <a:pt x="342" y="0"/>
                  </a:lnTo>
                  <a:lnTo>
                    <a:pt x="348" y="0"/>
                  </a:lnTo>
                  <a:lnTo>
                    <a:pt x="354" y="0"/>
                  </a:lnTo>
                  <a:lnTo>
                    <a:pt x="360" y="0"/>
                  </a:lnTo>
                  <a:lnTo>
                    <a:pt x="366" y="0"/>
                  </a:lnTo>
                  <a:lnTo>
                    <a:pt x="372" y="0"/>
                  </a:lnTo>
                  <a:lnTo>
                    <a:pt x="378" y="0"/>
                  </a:lnTo>
                  <a:lnTo>
                    <a:pt x="384" y="0"/>
                  </a:lnTo>
                  <a:lnTo>
                    <a:pt x="390" y="0"/>
                  </a:lnTo>
                  <a:lnTo>
                    <a:pt x="396" y="0"/>
                  </a:lnTo>
                  <a:lnTo>
                    <a:pt x="402" y="0"/>
                  </a:lnTo>
                  <a:lnTo>
                    <a:pt x="408" y="0"/>
                  </a:lnTo>
                  <a:lnTo>
                    <a:pt x="414" y="0"/>
                  </a:lnTo>
                  <a:lnTo>
                    <a:pt x="420" y="0"/>
                  </a:lnTo>
                  <a:lnTo>
                    <a:pt x="426" y="0"/>
                  </a:lnTo>
                  <a:lnTo>
                    <a:pt x="432" y="0"/>
                  </a:lnTo>
                  <a:lnTo>
                    <a:pt x="438" y="0"/>
                  </a:lnTo>
                  <a:lnTo>
                    <a:pt x="444" y="0"/>
                  </a:lnTo>
                  <a:lnTo>
                    <a:pt x="450" y="0"/>
                  </a:lnTo>
                  <a:lnTo>
                    <a:pt x="456" y="6"/>
                  </a:lnTo>
                  <a:lnTo>
                    <a:pt x="462" y="6"/>
                  </a:lnTo>
                  <a:lnTo>
                    <a:pt x="468" y="6"/>
                  </a:lnTo>
                  <a:lnTo>
                    <a:pt x="474" y="6"/>
                  </a:lnTo>
                  <a:lnTo>
                    <a:pt x="480" y="6"/>
                  </a:lnTo>
                  <a:lnTo>
                    <a:pt x="486" y="6"/>
                  </a:lnTo>
                  <a:lnTo>
                    <a:pt x="492" y="6"/>
                  </a:lnTo>
                  <a:lnTo>
                    <a:pt x="498" y="6"/>
                  </a:lnTo>
                  <a:lnTo>
                    <a:pt x="504" y="6"/>
                  </a:lnTo>
                  <a:lnTo>
                    <a:pt x="510" y="6"/>
                  </a:lnTo>
                  <a:lnTo>
                    <a:pt x="516" y="6"/>
                  </a:lnTo>
                  <a:lnTo>
                    <a:pt x="522" y="6"/>
                  </a:lnTo>
                  <a:lnTo>
                    <a:pt x="528" y="6"/>
                  </a:lnTo>
                  <a:lnTo>
                    <a:pt x="534" y="6"/>
                  </a:lnTo>
                  <a:lnTo>
                    <a:pt x="540" y="6"/>
                  </a:lnTo>
                  <a:lnTo>
                    <a:pt x="546" y="6"/>
                  </a:lnTo>
                  <a:lnTo>
                    <a:pt x="552" y="6"/>
                  </a:lnTo>
                  <a:lnTo>
                    <a:pt x="558" y="6"/>
                  </a:lnTo>
                  <a:lnTo>
                    <a:pt x="564" y="6"/>
                  </a:lnTo>
                  <a:lnTo>
                    <a:pt x="570" y="6"/>
                  </a:lnTo>
                  <a:lnTo>
                    <a:pt x="576" y="6"/>
                  </a:lnTo>
                  <a:lnTo>
                    <a:pt x="582" y="6"/>
                  </a:lnTo>
                  <a:lnTo>
                    <a:pt x="588" y="6"/>
                  </a:lnTo>
                  <a:lnTo>
                    <a:pt x="594" y="6"/>
                  </a:lnTo>
                  <a:lnTo>
                    <a:pt x="600" y="6"/>
                  </a:lnTo>
                  <a:lnTo>
                    <a:pt x="606" y="6"/>
                  </a:lnTo>
                  <a:lnTo>
                    <a:pt x="612" y="6"/>
                  </a:lnTo>
                  <a:lnTo>
                    <a:pt x="618" y="6"/>
                  </a:lnTo>
                  <a:lnTo>
                    <a:pt x="624" y="6"/>
                  </a:lnTo>
                  <a:lnTo>
                    <a:pt x="630" y="6"/>
                  </a:lnTo>
                  <a:lnTo>
                    <a:pt x="636" y="6"/>
                  </a:lnTo>
                  <a:lnTo>
                    <a:pt x="642" y="6"/>
                  </a:lnTo>
                  <a:lnTo>
                    <a:pt x="648" y="6"/>
                  </a:lnTo>
                  <a:lnTo>
                    <a:pt x="654" y="6"/>
                  </a:lnTo>
                  <a:lnTo>
                    <a:pt x="660" y="6"/>
                  </a:lnTo>
                  <a:lnTo>
                    <a:pt x="666" y="6"/>
                  </a:lnTo>
                  <a:lnTo>
                    <a:pt x="672" y="6"/>
                  </a:lnTo>
                  <a:lnTo>
                    <a:pt x="678" y="6"/>
                  </a:lnTo>
                  <a:lnTo>
                    <a:pt x="684" y="6"/>
                  </a:lnTo>
                  <a:lnTo>
                    <a:pt x="690" y="6"/>
                  </a:lnTo>
                  <a:lnTo>
                    <a:pt x="696" y="6"/>
                  </a:lnTo>
                  <a:lnTo>
                    <a:pt x="702" y="6"/>
                  </a:lnTo>
                  <a:lnTo>
                    <a:pt x="708" y="6"/>
                  </a:lnTo>
                  <a:lnTo>
                    <a:pt x="714" y="6"/>
                  </a:lnTo>
                  <a:lnTo>
                    <a:pt x="720" y="6"/>
                  </a:lnTo>
                  <a:lnTo>
                    <a:pt x="726" y="12"/>
                  </a:lnTo>
                  <a:lnTo>
                    <a:pt x="726" y="36"/>
                  </a:lnTo>
                  <a:lnTo>
                    <a:pt x="732" y="42"/>
                  </a:lnTo>
                  <a:lnTo>
                    <a:pt x="732" y="60"/>
                  </a:lnTo>
                  <a:lnTo>
                    <a:pt x="738" y="66"/>
                  </a:lnTo>
                  <a:lnTo>
                    <a:pt x="738" y="90"/>
                  </a:lnTo>
                  <a:lnTo>
                    <a:pt x="744" y="96"/>
                  </a:lnTo>
                </a:path>
              </a:pathLst>
            </a:custGeom>
            <a:noFill/>
            <a:ln w="0">
              <a:solidFill>
                <a:srgbClr val="007F00"/>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0" name="Freeform 184"/>
            <p:cNvSpPr>
              <a:spLocks/>
            </p:cNvSpPr>
            <p:nvPr/>
          </p:nvSpPr>
          <p:spPr bwMode="auto">
            <a:xfrm>
              <a:off x="3024" y="2413"/>
              <a:ext cx="588" cy="618"/>
            </a:xfrm>
            <a:custGeom>
              <a:avLst/>
              <a:gdLst>
                <a:gd name="T0" fmla="*/ 6 w 588"/>
                <a:gd name="T1" fmla="*/ 30 h 618"/>
                <a:gd name="T2" fmla="*/ 12 w 588"/>
                <a:gd name="T3" fmla="*/ 84 h 618"/>
                <a:gd name="T4" fmla="*/ 24 w 588"/>
                <a:gd name="T5" fmla="*/ 120 h 618"/>
                <a:gd name="T6" fmla="*/ 30 w 588"/>
                <a:gd name="T7" fmla="*/ 180 h 618"/>
                <a:gd name="T8" fmla="*/ 42 w 588"/>
                <a:gd name="T9" fmla="*/ 222 h 618"/>
                <a:gd name="T10" fmla="*/ 48 w 588"/>
                <a:gd name="T11" fmla="*/ 282 h 618"/>
                <a:gd name="T12" fmla="*/ 60 w 588"/>
                <a:gd name="T13" fmla="*/ 324 h 618"/>
                <a:gd name="T14" fmla="*/ 66 w 588"/>
                <a:gd name="T15" fmla="*/ 378 h 618"/>
                <a:gd name="T16" fmla="*/ 78 w 588"/>
                <a:gd name="T17" fmla="*/ 414 h 618"/>
                <a:gd name="T18" fmla="*/ 84 w 588"/>
                <a:gd name="T19" fmla="*/ 462 h 618"/>
                <a:gd name="T20" fmla="*/ 96 w 588"/>
                <a:gd name="T21" fmla="*/ 492 h 618"/>
                <a:gd name="T22" fmla="*/ 102 w 588"/>
                <a:gd name="T23" fmla="*/ 528 h 618"/>
                <a:gd name="T24" fmla="*/ 114 w 588"/>
                <a:gd name="T25" fmla="*/ 552 h 618"/>
                <a:gd name="T26" fmla="*/ 126 w 588"/>
                <a:gd name="T27" fmla="*/ 588 h 618"/>
                <a:gd name="T28" fmla="*/ 144 w 588"/>
                <a:gd name="T29" fmla="*/ 612 h 618"/>
                <a:gd name="T30" fmla="*/ 162 w 588"/>
                <a:gd name="T31" fmla="*/ 618 h 618"/>
                <a:gd name="T32" fmla="*/ 180 w 588"/>
                <a:gd name="T33" fmla="*/ 612 h 618"/>
                <a:gd name="T34" fmla="*/ 198 w 588"/>
                <a:gd name="T35" fmla="*/ 588 h 618"/>
                <a:gd name="T36" fmla="*/ 216 w 588"/>
                <a:gd name="T37" fmla="*/ 564 h 618"/>
                <a:gd name="T38" fmla="*/ 222 w 588"/>
                <a:gd name="T39" fmla="*/ 546 h 618"/>
                <a:gd name="T40" fmla="*/ 234 w 588"/>
                <a:gd name="T41" fmla="*/ 528 h 618"/>
                <a:gd name="T42" fmla="*/ 246 w 588"/>
                <a:gd name="T43" fmla="*/ 492 h 618"/>
                <a:gd name="T44" fmla="*/ 264 w 588"/>
                <a:gd name="T45" fmla="*/ 462 h 618"/>
                <a:gd name="T46" fmla="*/ 270 w 588"/>
                <a:gd name="T47" fmla="*/ 438 h 618"/>
                <a:gd name="T48" fmla="*/ 288 w 588"/>
                <a:gd name="T49" fmla="*/ 408 h 618"/>
                <a:gd name="T50" fmla="*/ 294 w 588"/>
                <a:gd name="T51" fmla="*/ 384 h 618"/>
                <a:gd name="T52" fmla="*/ 306 w 588"/>
                <a:gd name="T53" fmla="*/ 360 h 618"/>
                <a:gd name="T54" fmla="*/ 330 w 588"/>
                <a:gd name="T55" fmla="*/ 324 h 618"/>
                <a:gd name="T56" fmla="*/ 342 w 588"/>
                <a:gd name="T57" fmla="*/ 300 h 618"/>
                <a:gd name="T58" fmla="*/ 360 w 588"/>
                <a:gd name="T59" fmla="*/ 282 h 618"/>
                <a:gd name="T60" fmla="*/ 378 w 588"/>
                <a:gd name="T61" fmla="*/ 270 h 618"/>
                <a:gd name="T62" fmla="*/ 396 w 588"/>
                <a:gd name="T63" fmla="*/ 258 h 618"/>
                <a:gd name="T64" fmla="*/ 414 w 588"/>
                <a:gd name="T65" fmla="*/ 258 h 618"/>
                <a:gd name="T66" fmla="*/ 432 w 588"/>
                <a:gd name="T67" fmla="*/ 258 h 618"/>
                <a:gd name="T68" fmla="*/ 450 w 588"/>
                <a:gd name="T69" fmla="*/ 264 h 618"/>
                <a:gd name="T70" fmla="*/ 468 w 588"/>
                <a:gd name="T71" fmla="*/ 276 h 618"/>
                <a:gd name="T72" fmla="*/ 486 w 588"/>
                <a:gd name="T73" fmla="*/ 282 h 618"/>
                <a:gd name="T74" fmla="*/ 504 w 588"/>
                <a:gd name="T75" fmla="*/ 294 h 618"/>
                <a:gd name="T76" fmla="*/ 522 w 588"/>
                <a:gd name="T77" fmla="*/ 306 h 618"/>
                <a:gd name="T78" fmla="*/ 540 w 588"/>
                <a:gd name="T79" fmla="*/ 312 h 618"/>
                <a:gd name="T80" fmla="*/ 558 w 588"/>
                <a:gd name="T81" fmla="*/ 324 h 618"/>
                <a:gd name="T82" fmla="*/ 576 w 588"/>
                <a:gd name="T83" fmla="*/ 330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8" h="618">
                  <a:moveTo>
                    <a:pt x="0" y="0"/>
                  </a:moveTo>
                  <a:lnTo>
                    <a:pt x="0" y="24"/>
                  </a:lnTo>
                  <a:lnTo>
                    <a:pt x="6" y="30"/>
                  </a:lnTo>
                  <a:lnTo>
                    <a:pt x="6" y="54"/>
                  </a:lnTo>
                  <a:lnTo>
                    <a:pt x="12" y="60"/>
                  </a:lnTo>
                  <a:lnTo>
                    <a:pt x="12" y="84"/>
                  </a:lnTo>
                  <a:lnTo>
                    <a:pt x="18" y="90"/>
                  </a:lnTo>
                  <a:lnTo>
                    <a:pt x="18" y="114"/>
                  </a:lnTo>
                  <a:lnTo>
                    <a:pt x="24" y="120"/>
                  </a:lnTo>
                  <a:lnTo>
                    <a:pt x="24" y="150"/>
                  </a:lnTo>
                  <a:lnTo>
                    <a:pt x="30" y="156"/>
                  </a:lnTo>
                  <a:lnTo>
                    <a:pt x="30" y="180"/>
                  </a:lnTo>
                  <a:lnTo>
                    <a:pt x="36" y="186"/>
                  </a:lnTo>
                  <a:lnTo>
                    <a:pt x="36" y="216"/>
                  </a:lnTo>
                  <a:lnTo>
                    <a:pt x="42" y="222"/>
                  </a:lnTo>
                  <a:lnTo>
                    <a:pt x="42" y="246"/>
                  </a:lnTo>
                  <a:lnTo>
                    <a:pt x="48" y="252"/>
                  </a:lnTo>
                  <a:lnTo>
                    <a:pt x="48" y="282"/>
                  </a:lnTo>
                  <a:lnTo>
                    <a:pt x="54" y="288"/>
                  </a:lnTo>
                  <a:lnTo>
                    <a:pt x="54" y="318"/>
                  </a:lnTo>
                  <a:lnTo>
                    <a:pt x="60" y="324"/>
                  </a:lnTo>
                  <a:lnTo>
                    <a:pt x="60" y="348"/>
                  </a:lnTo>
                  <a:lnTo>
                    <a:pt x="66" y="354"/>
                  </a:lnTo>
                  <a:lnTo>
                    <a:pt x="66" y="378"/>
                  </a:lnTo>
                  <a:lnTo>
                    <a:pt x="72" y="384"/>
                  </a:lnTo>
                  <a:lnTo>
                    <a:pt x="72" y="408"/>
                  </a:lnTo>
                  <a:lnTo>
                    <a:pt x="78" y="414"/>
                  </a:lnTo>
                  <a:lnTo>
                    <a:pt x="78" y="438"/>
                  </a:lnTo>
                  <a:lnTo>
                    <a:pt x="84" y="444"/>
                  </a:lnTo>
                  <a:lnTo>
                    <a:pt x="84" y="462"/>
                  </a:lnTo>
                  <a:lnTo>
                    <a:pt x="90" y="468"/>
                  </a:lnTo>
                  <a:lnTo>
                    <a:pt x="90" y="486"/>
                  </a:lnTo>
                  <a:lnTo>
                    <a:pt x="96" y="492"/>
                  </a:lnTo>
                  <a:lnTo>
                    <a:pt x="96" y="510"/>
                  </a:lnTo>
                  <a:lnTo>
                    <a:pt x="102" y="516"/>
                  </a:lnTo>
                  <a:lnTo>
                    <a:pt x="102" y="528"/>
                  </a:lnTo>
                  <a:lnTo>
                    <a:pt x="108" y="534"/>
                  </a:lnTo>
                  <a:lnTo>
                    <a:pt x="108" y="546"/>
                  </a:lnTo>
                  <a:lnTo>
                    <a:pt x="114" y="552"/>
                  </a:lnTo>
                  <a:lnTo>
                    <a:pt x="114" y="564"/>
                  </a:lnTo>
                  <a:lnTo>
                    <a:pt x="126" y="576"/>
                  </a:lnTo>
                  <a:lnTo>
                    <a:pt x="126" y="588"/>
                  </a:lnTo>
                  <a:lnTo>
                    <a:pt x="138" y="600"/>
                  </a:lnTo>
                  <a:lnTo>
                    <a:pt x="138" y="606"/>
                  </a:lnTo>
                  <a:lnTo>
                    <a:pt x="144" y="612"/>
                  </a:lnTo>
                  <a:lnTo>
                    <a:pt x="150" y="618"/>
                  </a:lnTo>
                  <a:lnTo>
                    <a:pt x="156" y="618"/>
                  </a:lnTo>
                  <a:lnTo>
                    <a:pt x="162" y="618"/>
                  </a:lnTo>
                  <a:lnTo>
                    <a:pt x="168" y="618"/>
                  </a:lnTo>
                  <a:lnTo>
                    <a:pt x="174" y="612"/>
                  </a:lnTo>
                  <a:lnTo>
                    <a:pt x="180" y="612"/>
                  </a:lnTo>
                  <a:lnTo>
                    <a:pt x="186" y="606"/>
                  </a:lnTo>
                  <a:lnTo>
                    <a:pt x="198" y="594"/>
                  </a:lnTo>
                  <a:lnTo>
                    <a:pt x="198" y="588"/>
                  </a:lnTo>
                  <a:lnTo>
                    <a:pt x="210" y="576"/>
                  </a:lnTo>
                  <a:lnTo>
                    <a:pt x="210" y="570"/>
                  </a:lnTo>
                  <a:lnTo>
                    <a:pt x="216" y="564"/>
                  </a:lnTo>
                  <a:lnTo>
                    <a:pt x="216" y="558"/>
                  </a:lnTo>
                  <a:lnTo>
                    <a:pt x="222" y="552"/>
                  </a:lnTo>
                  <a:lnTo>
                    <a:pt x="222" y="546"/>
                  </a:lnTo>
                  <a:lnTo>
                    <a:pt x="228" y="540"/>
                  </a:lnTo>
                  <a:lnTo>
                    <a:pt x="228" y="534"/>
                  </a:lnTo>
                  <a:lnTo>
                    <a:pt x="234" y="528"/>
                  </a:lnTo>
                  <a:lnTo>
                    <a:pt x="234" y="516"/>
                  </a:lnTo>
                  <a:lnTo>
                    <a:pt x="246" y="504"/>
                  </a:lnTo>
                  <a:lnTo>
                    <a:pt x="246" y="492"/>
                  </a:lnTo>
                  <a:lnTo>
                    <a:pt x="252" y="486"/>
                  </a:lnTo>
                  <a:lnTo>
                    <a:pt x="252" y="474"/>
                  </a:lnTo>
                  <a:lnTo>
                    <a:pt x="264" y="462"/>
                  </a:lnTo>
                  <a:lnTo>
                    <a:pt x="264" y="450"/>
                  </a:lnTo>
                  <a:lnTo>
                    <a:pt x="270" y="444"/>
                  </a:lnTo>
                  <a:lnTo>
                    <a:pt x="270" y="438"/>
                  </a:lnTo>
                  <a:lnTo>
                    <a:pt x="276" y="432"/>
                  </a:lnTo>
                  <a:lnTo>
                    <a:pt x="276" y="420"/>
                  </a:lnTo>
                  <a:lnTo>
                    <a:pt x="288" y="408"/>
                  </a:lnTo>
                  <a:lnTo>
                    <a:pt x="288" y="396"/>
                  </a:lnTo>
                  <a:lnTo>
                    <a:pt x="294" y="390"/>
                  </a:lnTo>
                  <a:lnTo>
                    <a:pt x="294" y="384"/>
                  </a:lnTo>
                  <a:lnTo>
                    <a:pt x="300" y="378"/>
                  </a:lnTo>
                  <a:lnTo>
                    <a:pt x="300" y="366"/>
                  </a:lnTo>
                  <a:lnTo>
                    <a:pt x="306" y="360"/>
                  </a:lnTo>
                  <a:lnTo>
                    <a:pt x="318" y="348"/>
                  </a:lnTo>
                  <a:lnTo>
                    <a:pt x="318" y="336"/>
                  </a:lnTo>
                  <a:lnTo>
                    <a:pt x="330" y="324"/>
                  </a:lnTo>
                  <a:lnTo>
                    <a:pt x="330" y="318"/>
                  </a:lnTo>
                  <a:lnTo>
                    <a:pt x="342" y="306"/>
                  </a:lnTo>
                  <a:lnTo>
                    <a:pt x="342" y="300"/>
                  </a:lnTo>
                  <a:lnTo>
                    <a:pt x="348" y="294"/>
                  </a:lnTo>
                  <a:lnTo>
                    <a:pt x="354" y="288"/>
                  </a:lnTo>
                  <a:lnTo>
                    <a:pt x="360" y="282"/>
                  </a:lnTo>
                  <a:lnTo>
                    <a:pt x="366" y="276"/>
                  </a:lnTo>
                  <a:lnTo>
                    <a:pt x="372" y="270"/>
                  </a:lnTo>
                  <a:lnTo>
                    <a:pt x="378" y="270"/>
                  </a:lnTo>
                  <a:lnTo>
                    <a:pt x="384" y="264"/>
                  </a:lnTo>
                  <a:lnTo>
                    <a:pt x="390" y="264"/>
                  </a:lnTo>
                  <a:lnTo>
                    <a:pt x="396" y="258"/>
                  </a:lnTo>
                  <a:lnTo>
                    <a:pt x="402" y="258"/>
                  </a:lnTo>
                  <a:lnTo>
                    <a:pt x="408" y="258"/>
                  </a:lnTo>
                  <a:lnTo>
                    <a:pt x="414" y="258"/>
                  </a:lnTo>
                  <a:lnTo>
                    <a:pt x="420" y="258"/>
                  </a:lnTo>
                  <a:lnTo>
                    <a:pt x="426" y="258"/>
                  </a:lnTo>
                  <a:lnTo>
                    <a:pt x="432" y="258"/>
                  </a:lnTo>
                  <a:lnTo>
                    <a:pt x="438" y="264"/>
                  </a:lnTo>
                  <a:lnTo>
                    <a:pt x="444" y="264"/>
                  </a:lnTo>
                  <a:lnTo>
                    <a:pt x="450" y="264"/>
                  </a:lnTo>
                  <a:lnTo>
                    <a:pt x="456" y="270"/>
                  </a:lnTo>
                  <a:lnTo>
                    <a:pt x="462" y="270"/>
                  </a:lnTo>
                  <a:lnTo>
                    <a:pt x="468" y="276"/>
                  </a:lnTo>
                  <a:lnTo>
                    <a:pt x="474" y="276"/>
                  </a:lnTo>
                  <a:lnTo>
                    <a:pt x="480" y="282"/>
                  </a:lnTo>
                  <a:lnTo>
                    <a:pt x="486" y="282"/>
                  </a:lnTo>
                  <a:lnTo>
                    <a:pt x="492" y="288"/>
                  </a:lnTo>
                  <a:lnTo>
                    <a:pt x="498" y="288"/>
                  </a:lnTo>
                  <a:lnTo>
                    <a:pt x="504" y="294"/>
                  </a:lnTo>
                  <a:lnTo>
                    <a:pt x="510" y="300"/>
                  </a:lnTo>
                  <a:lnTo>
                    <a:pt x="516" y="300"/>
                  </a:lnTo>
                  <a:lnTo>
                    <a:pt x="522" y="306"/>
                  </a:lnTo>
                  <a:lnTo>
                    <a:pt x="528" y="306"/>
                  </a:lnTo>
                  <a:lnTo>
                    <a:pt x="534" y="312"/>
                  </a:lnTo>
                  <a:lnTo>
                    <a:pt x="540" y="312"/>
                  </a:lnTo>
                  <a:lnTo>
                    <a:pt x="546" y="318"/>
                  </a:lnTo>
                  <a:lnTo>
                    <a:pt x="552" y="318"/>
                  </a:lnTo>
                  <a:lnTo>
                    <a:pt x="558" y="324"/>
                  </a:lnTo>
                  <a:lnTo>
                    <a:pt x="564" y="324"/>
                  </a:lnTo>
                  <a:lnTo>
                    <a:pt x="570" y="324"/>
                  </a:lnTo>
                  <a:lnTo>
                    <a:pt x="576" y="330"/>
                  </a:lnTo>
                  <a:lnTo>
                    <a:pt x="582" y="330"/>
                  </a:lnTo>
                  <a:lnTo>
                    <a:pt x="588" y="330"/>
                  </a:lnTo>
                </a:path>
              </a:pathLst>
            </a:custGeom>
            <a:noFill/>
            <a:ln w="0">
              <a:solidFill>
                <a:srgbClr val="007F00"/>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1" name="Freeform 185"/>
            <p:cNvSpPr>
              <a:spLocks/>
            </p:cNvSpPr>
            <p:nvPr/>
          </p:nvSpPr>
          <p:spPr bwMode="auto">
            <a:xfrm>
              <a:off x="3612" y="2725"/>
              <a:ext cx="630" cy="30"/>
            </a:xfrm>
            <a:custGeom>
              <a:avLst/>
              <a:gdLst>
                <a:gd name="T0" fmla="*/ 6 w 630"/>
                <a:gd name="T1" fmla="*/ 24 h 30"/>
                <a:gd name="T2" fmla="*/ 18 w 630"/>
                <a:gd name="T3" fmla="*/ 24 h 30"/>
                <a:gd name="T4" fmla="*/ 30 w 630"/>
                <a:gd name="T5" fmla="*/ 24 h 30"/>
                <a:gd name="T6" fmla="*/ 42 w 630"/>
                <a:gd name="T7" fmla="*/ 30 h 30"/>
                <a:gd name="T8" fmla="*/ 54 w 630"/>
                <a:gd name="T9" fmla="*/ 30 h 30"/>
                <a:gd name="T10" fmla="*/ 66 w 630"/>
                <a:gd name="T11" fmla="*/ 30 h 30"/>
                <a:gd name="T12" fmla="*/ 78 w 630"/>
                <a:gd name="T13" fmla="*/ 24 h 30"/>
                <a:gd name="T14" fmla="*/ 90 w 630"/>
                <a:gd name="T15" fmla="*/ 24 h 30"/>
                <a:gd name="T16" fmla="*/ 102 w 630"/>
                <a:gd name="T17" fmla="*/ 24 h 30"/>
                <a:gd name="T18" fmla="*/ 114 w 630"/>
                <a:gd name="T19" fmla="*/ 24 h 30"/>
                <a:gd name="T20" fmla="*/ 126 w 630"/>
                <a:gd name="T21" fmla="*/ 18 h 30"/>
                <a:gd name="T22" fmla="*/ 138 w 630"/>
                <a:gd name="T23" fmla="*/ 18 h 30"/>
                <a:gd name="T24" fmla="*/ 150 w 630"/>
                <a:gd name="T25" fmla="*/ 18 h 30"/>
                <a:gd name="T26" fmla="*/ 162 w 630"/>
                <a:gd name="T27" fmla="*/ 12 h 30"/>
                <a:gd name="T28" fmla="*/ 174 w 630"/>
                <a:gd name="T29" fmla="*/ 12 h 30"/>
                <a:gd name="T30" fmla="*/ 186 w 630"/>
                <a:gd name="T31" fmla="*/ 12 h 30"/>
                <a:gd name="T32" fmla="*/ 198 w 630"/>
                <a:gd name="T33" fmla="*/ 6 h 30"/>
                <a:gd name="T34" fmla="*/ 210 w 630"/>
                <a:gd name="T35" fmla="*/ 6 h 30"/>
                <a:gd name="T36" fmla="*/ 222 w 630"/>
                <a:gd name="T37" fmla="*/ 6 h 30"/>
                <a:gd name="T38" fmla="*/ 234 w 630"/>
                <a:gd name="T39" fmla="*/ 6 h 30"/>
                <a:gd name="T40" fmla="*/ 246 w 630"/>
                <a:gd name="T41" fmla="*/ 0 h 30"/>
                <a:gd name="T42" fmla="*/ 258 w 630"/>
                <a:gd name="T43" fmla="*/ 0 h 30"/>
                <a:gd name="T44" fmla="*/ 270 w 630"/>
                <a:gd name="T45" fmla="*/ 0 h 30"/>
                <a:gd name="T46" fmla="*/ 282 w 630"/>
                <a:gd name="T47" fmla="*/ 0 h 30"/>
                <a:gd name="T48" fmla="*/ 294 w 630"/>
                <a:gd name="T49" fmla="*/ 0 h 30"/>
                <a:gd name="T50" fmla="*/ 306 w 630"/>
                <a:gd name="T51" fmla="*/ 0 h 30"/>
                <a:gd name="T52" fmla="*/ 318 w 630"/>
                <a:gd name="T53" fmla="*/ 0 h 30"/>
                <a:gd name="T54" fmla="*/ 330 w 630"/>
                <a:gd name="T55" fmla="*/ 0 h 30"/>
                <a:gd name="T56" fmla="*/ 342 w 630"/>
                <a:gd name="T57" fmla="*/ 0 h 30"/>
                <a:gd name="T58" fmla="*/ 354 w 630"/>
                <a:gd name="T59" fmla="*/ 0 h 30"/>
                <a:gd name="T60" fmla="*/ 366 w 630"/>
                <a:gd name="T61" fmla="*/ 0 h 30"/>
                <a:gd name="T62" fmla="*/ 378 w 630"/>
                <a:gd name="T63" fmla="*/ 6 h 30"/>
                <a:gd name="T64" fmla="*/ 390 w 630"/>
                <a:gd name="T65" fmla="*/ 6 h 30"/>
                <a:gd name="T66" fmla="*/ 402 w 630"/>
                <a:gd name="T67" fmla="*/ 6 h 30"/>
                <a:gd name="T68" fmla="*/ 414 w 630"/>
                <a:gd name="T69" fmla="*/ 6 h 30"/>
                <a:gd name="T70" fmla="*/ 426 w 630"/>
                <a:gd name="T71" fmla="*/ 6 h 30"/>
                <a:gd name="T72" fmla="*/ 438 w 630"/>
                <a:gd name="T73" fmla="*/ 6 h 30"/>
                <a:gd name="T74" fmla="*/ 450 w 630"/>
                <a:gd name="T75" fmla="*/ 6 h 30"/>
                <a:gd name="T76" fmla="*/ 462 w 630"/>
                <a:gd name="T77" fmla="*/ 6 h 30"/>
                <a:gd name="T78" fmla="*/ 474 w 630"/>
                <a:gd name="T79" fmla="*/ 6 h 30"/>
                <a:gd name="T80" fmla="*/ 486 w 630"/>
                <a:gd name="T81" fmla="*/ 6 h 30"/>
                <a:gd name="T82" fmla="*/ 498 w 630"/>
                <a:gd name="T83" fmla="*/ 6 h 30"/>
                <a:gd name="T84" fmla="*/ 510 w 630"/>
                <a:gd name="T85" fmla="*/ 6 h 30"/>
                <a:gd name="T86" fmla="*/ 522 w 630"/>
                <a:gd name="T87" fmla="*/ 6 h 30"/>
                <a:gd name="T88" fmla="*/ 534 w 630"/>
                <a:gd name="T89" fmla="*/ 6 h 30"/>
                <a:gd name="T90" fmla="*/ 546 w 630"/>
                <a:gd name="T91" fmla="*/ 6 h 30"/>
                <a:gd name="T92" fmla="*/ 558 w 630"/>
                <a:gd name="T93" fmla="*/ 6 h 30"/>
                <a:gd name="T94" fmla="*/ 570 w 630"/>
                <a:gd name="T95" fmla="*/ 6 h 30"/>
                <a:gd name="T96" fmla="*/ 582 w 630"/>
                <a:gd name="T97" fmla="*/ 6 h 30"/>
                <a:gd name="T98" fmla="*/ 594 w 630"/>
                <a:gd name="T99" fmla="*/ 6 h 30"/>
                <a:gd name="T100" fmla="*/ 606 w 630"/>
                <a:gd name="T101" fmla="*/ 6 h 30"/>
                <a:gd name="T102" fmla="*/ 618 w 630"/>
                <a:gd name="T103" fmla="*/ 6 h 30"/>
                <a:gd name="T104" fmla="*/ 630 w 630"/>
                <a:gd name="T105"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0" h="30">
                  <a:moveTo>
                    <a:pt x="0" y="18"/>
                  </a:moveTo>
                  <a:lnTo>
                    <a:pt x="6" y="24"/>
                  </a:lnTo>
                  <a:lnTo>
                    <a:pt x="12" y="24"/>
                  </a:lnTo>
                  <a:lnTo>
                    <a:pt x="18" y="24"/>
                  </a:lnTo>
                  <a:lnTo>
                    <a:pt x="24" y="24"/>
                  </a:lnTo>
                  <a:lnTo>
                    <a:pt x="30" y="24"/>
                  </a:lnTo>
                  <a:lnTo>
                    <a:pt x="36" y="24"/>
                  </a:lnTo>
                  <a:lnTo>
                    <a:pt x="42" y="30"/>
                  </a:lnTo>
                  <a:lnTo>
                    <a:pt x="48" y="30"/>
                  </a:lnTo>
                  <a:lnTo>
                    <a:pt x="54" y="30"/>
                  </a:lnTo>
                  <a:lnTo>
                    <a:pt x="60" y="30"/>
                  </a:lnTo>
                  <a:lnTo>
                    <a:pt x="66" y="30"/>
                  </a:lnTo>
                  <a:lnTo>
                    <a:pt x="72" y="30"/>
                  </a:lnTo>
                  <a:lnTo>
                    <a:pt x="78" y="24"/>
                  </a:lnTo>
                  <a:lnTo>
                    <a:pt x="84" y="24"/>
                  </a:lnTo>
                  <a:lnTo>
                    <a:pt x="90" y="24"/>
                  </a:lnTo>
                  <a:lnTo>
                    <a:pt x="96" y="24"/>
                  </a:lnTo>
                  <a:lnTo>
                    <a:pt x="102" y="24"/>
                  </a:lnTo>
                  <a:lnTo>
                    <a:pt x="108" y="24"/>
                  </a:lnTo>
                  <a:lnTo>
                    <a:pt x="114" y="24"/>
                  </a:lnTo>
                  <a:lnTo>
                    <a:pt x="120" y="24"/>
                  </a:lnTo>
                  <a:lnTo>
                    <a:pt x="126" y="18"/>
                  </a:lnTo>
                  <a:lnTo>
                    <a:pt x="132" y="18"/>
                  </a:lnTo>
                  <a:lnTo>
                    <a:pt x="138" y="18"/>
                  </a:lnTo>
                  <a:lnTo>
                    <a:pt x="144" y="18"/>
                  </a:lnTo>
                  <a:lnTo>
                    <a:pt x="150" y="18"/>
                  </a:lnTo>
                  <a:lnTo>
                    <a:pt x="156" y="12"/>
                  </a:lnTo>
                  <a:lnTo>
                    <a:pt x="162" y="12"/>
                  </a:lnTo>
                  <a:lnTo>
                    <a:pt x="168" y="12"/>
                  </a:lnTo>
                  <a:lnTo>
                    <a:pt x="174" y="12"/>
                  </a:lnTo>
                  <a:lnTo>
                    <a:pt x="180" y="12"/>
                  </a:lnTo>
                  <a:lnTo>
                    <a:pt x="186" y="12"/>
                  </a:lnTo>
                  <a:lnTo>
                    <a:pt x="192" y="6"/>
                  </a:lnTo>
                  <a:lnTo>
                    <a:pt x="198" y="6"/>
                  </a:lnTo>
                  <a:lnTo>
                    <a:pt x="204" y="6"/>
                  </a:lnTo>
                  <a:lnTo>
                    <a:pt x="210" y="6"/>
                  </a:lnTo>
                  <a:lnTo>
                    <a:pt x="216" y="6"/>
                  </a:lnTo>
                  <a:lnTo>
                    <a:pt x="222" y="6"/>
                  </a:lnTo>
                  <a:lnTo>
                    <a:pt x="228" y="6"/>
                  </a:lnTo>
                  <a:lnTo>
                    <a:pt x="234" y="6"/>
                  </a:lnTo>
                  <a:lnTo>
                    <a:pt x="240" y="6"/>
                  </a:lnTo>
                  <a:lnTo>
                    <a:pt x="246" y="0"/>
                  </a:lnTo>
                  <a:lnTo>
                    <a:pt x="252" y="0"/>
                  </a:lnTo>
                  <a:lnTo>
                    <a:pt x="258" y="0"/>
                  </a:lnTo>
                  <a:lnTo>
                    <a:pt x="264" y="0"/>
                  </a:lnTo>
                  <a:lnTo>
                    <a:pt x="270" y="0"/>
                  </a:lnTo>
                  <a:lnTo>
                    <a:pt x="276" y="0"/>
                  </a:lnTo>
                  <a:lnTo>
                    <a:pt x="282" y="0"/>
                  </a:lnTo>
                  <a:lnTo>
                    <a:pt x="288" y="0"/>
                  </a:lnTo>
                  <a:lnTo>
                    <a:pt x="294" y="0"/>
                  </a:lnTo>
                  <a:lnTo>
                    <a:pt x="300" y="0"/>
                  </a:lnTo>
                  <a:lnTo>
                    <a:pt x="306" y="0"/>
                  </a:lnTo>
                  <a:lnTo>
                    <a:pt x="312" y="0"/>
                  </a:lnTo>
                  <a:lnTo>
                    <a:pt x="318" y="0"/>
                  </a:lnTo>
                  <a:lnTo>
                    <a:pt x="324" y="0"/>
                  </a:lnTo>
                  <a:lnTo>
                    <a:pt x="330" y="0"/>
                  </a:lnTo>
                  <a:lnTo>
                    <a:pt x="336" y="0"/>
                  </a:lnTo>
                  <a:lnTo>
                    <a:pt x="342" y="0"/>
                  </a:lnTo>
                  <a:lnTo>
                    <a:pt x="348" y="0"/>
                  </a:lnTo>
                  <a:lnTo>
                    <a:pt x="354" y="0"/>
                  </a:lnTo>
                  <a:lnTo>
                    <a:pt x="360" y="0"/>
                  </a:lnTo>
                  <a:lnTo>
                    <a:pt x="366" y="0"/>
                  </a:lnTo>
                  <a:lnTo>
                    <a:pt x="372" y="6"/>
                  </a:lnTo>
                  <a:lnTo>
                    <a:pt x="378" y="6"/>
                  </a:lnTo>
                  <a:lnTo>
                    <a:pt x="384" y="6"/>
                  </a:lnTo>
                  <a:lnTo>
                    <a:pt x="390" y="6"/>
                  </a:lnTo>
                  <a:lnTo>
                    <a:pt x="396" y="6"/>
                  </a:lnTo>
                  <a:lnTo>
                    <a:pt x="402" y="6"/>
                  </a:lnTo>
                  <a:lnTo>
                    <a:pt x="408" y="6"/>
                  </a:lnTo>
                  <a:lnTo>
                    <a:pt x="414" y="6"/>
                  </a:lnTo>
                  <a:lnTo>
                    <a:pt x="420" y="6"/>
                  </a:lnTo>
                  <a:lnTo>
                    <a:pt x="426" y="6"/>
                  </a:lnTo>
                  <a:lnTo>
                    <a:pt x="432" y="6"/>
                  </a:lnTo>
                  <a:lnTo>
                    <a:pt x="438" y="6"/>
                  </a:lnTo>
                  <a:lnTo>
                    <a:pt x="444" y="6"/>
                  </a:lnTo>
                  <a:lnTo>
                    <a:pt x="450" y="6"/>
                  </a:lnTo>
                  <a:lnTo>
                    <a:pt x="456" y="6"/>
                  </a:lnTo>
                  <a:lnTo>
                    <a:pt x="462" y="6"/>
                  </a:lnTo>
                  <a:lnTo>
                    <a:pt x="468" y="6"/>
                  </a:lnTo>
                  <a:lnTo>
                    <a:pt x="474" y="6"/>
                  </a:lnTo>
                  <a:lnTo>
                    <a:pt x="480" y="6"/>
                  </a:lnTo>
                  <a:lnTo>
                    <a:pt x="486" y="6"/>
                  </a:lnTo>
                  <a:lnTo>
                    <a:pt x="492" y="6"/>
                  </a:lnTo>
                  <a:lnTo>
                    <a:pt x="498" y="6"/>
                  </a:lnTo>
                  <a:lnTo>
                    <a:pt x="504" y="6"/>
                  </a:lnTo>
                  <a:lnTo>
                    <a:pt x="510" y="6"/>
                  </a:lnTo>
                  <a:lnTo>
                    <a:pt x="516" y="6"/>
                  </a:lnTo>
                  <a:lnTo>
                    <a:pt x="522" y="6"/>
                  </a:lnTo>
                  <a:lnTo>
                    <a:pt x="528" y="6"/>
                  </a:lnTo>
                  <a:lnTo>
                    <a:pt x="534" y="6"/>
                  </a:lnTo>
                  <a:lnTo>
                    <a:pt x="540" y="6"/>
                  </a:lnTo>
                  <a:lnTo>
                    <a:pt x="546" y="6"/>
                  </a:lnTo>
                  <a:lnTo>
                    <a:pt x="552" y="6"/>
                  </a:lnTo>
                  <a:lnTo>
                    <a:pt x="558" y="6"/>
                  </a:lnTo>
                  <a:lnTo>
                    <a:pt x="564" y="6"/>
                  </a:lnTo>
                  <a:lnTo>
                    <a:pt x="570" y="6"/>
                  </a:lnTo>
                  <a:lnTo>
                    <a:pt x="576" y="6"/>
                  </a:lnTo>
                  <a:lnTo>
                    <a:pt x="582" y="6"/>
                  </a:lnTo>
                  <a:lnTo>
                    <a:pt x="588" y="6"/>
                  </a:lnTo>
                  <a:lnTo>
                    <a:pt x="594" y="6"/>
                  </a:lnTo>
                  <a:lnTo>
                    <a:pt x="600" y="6"/>
                  </a:lnTo>
                  <a:lnTo>
                    <a:pt x="606" y="6"/>
                  </a:lnTo>
                  <a:lnTo>
                    <a:pt x="612" y="6"/>
                  </a:lnTo>
                  <a:lnTo>
                    <a:pt x="618" y="6"/>
                  </a:lnTo>
                  <a:lnTo>
                    <a:pt x="624" y="6"/>
                  </a:lnTo>
                  <a:lnTo>
                    <a:pt x="630" y="6"/>
                  </a:lnTo>
                </a:path>
              </a:pathLst>
            </a:custGeom>
            <a:noFill/>
            <a:ln w="0">
              <a:solidFill>
                <a:srgbClr val="007F00"/>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2" name="Freeform 186"/>
            <p:cNvSpPr>
              <a:spLocks/>
            </p:cNvSpPr>
            <p:nvPr/>
          </p:nvSpPr>
          <p:spPr bwMode="auto">
            <a:xfrm>
              <a:off x="1638" y="1609"/>
              <a:ext cx="606" cy="714"/>
            </a:xfrm>
            <a:custGeom>
              <a:avLst/>
              <a:gdLst>
                <a:gd name="T0" fmla="*/ 12 w 606"/>
                <a:gd name="T1" fmla="*/ 714 h 714"/>
                <a:gd name="T2" fmla="*/ 30 w 606"/>
                <a:gd name="T3" fmla="*/ 714 h 714"/>
                <a:gd name="T4" fmla="*/ 48 w 606"/>
                <a:gd name="T5" fmla="*/ 714 h 714"/>
                <a:gd name="T6" fmla="*/ 66 w 606"/>
                <a:gd name="T7" fmla="*/ 702 h 714"/>
                <a:gd name="T8" fmla="*/ 72 w 606"/>
                <a:gd name="T9" fmla="*/ 654 h 714"/>
                <a:gd name="T10" fmla="*/ 84 w 606"/>
                <a:gd name="T11" fmla="*/ 618 h 714"/>
                <a:gd name="T12" fmla="*/ 90 w 606"/>
                <a:gd name="T13" fmla="*/ 564 h 714"/>
                <a:gd name="T14" fmla="*/ 102 w 606"/>
                <a:gd name="T15" fmla="*/ 528 h 714"/>
                <a:gd name="T16" fmla="*/ 108 w 606"/>
                <a:gd name="T17" fmla="*/ 468 h 714"/>
                <a:gd name="T18" fmla="*/ 120 w 606"/>
                <a:gd name="T19" fmla="*/ 432 h 714"/>
                <a:gd name="T20" fmla="*/ 126 w 606"/>
                <a:gd name="T21" fmla="*/ 372 h 714"/>
                <a:gd name="T22" fmla="*/ 138 w 606"/>
                <a:gd name="T23" fmla="*/ 330 h 714"/>
                <a:gd name="T24" fmla="*/ 144 w 606"/>
                <a:gd name="T25" fmla="*/ 270 h 714"/>
                <a:gd name="T26" fmla="*/ 156 w 606"/>
                <a:gd name="T27" fmla="*/ 234 h 714"/>
                <a:gd name="T28" fmla="*/ 162 w 606"/>
                <a:gd name="T29" fmla="*/ 186 h 714"/>
                <a:gd name="T30" fmla="*/ 174 w 606"/>
                <a:gd name="T31" fmla="*/ 150 h 714"/>
                <a:gd name="T32" fmla="*/ 180 w 606"/>
                <a:gd name="T33" fmla="*/ 114 h 714"/>
                <a:gd name="T34" fmla="*/ 192 w 606"/>
                <a:gd name="T35" fmla="*/ 84 h 714"/>
                <a:gd name="T36" fmla="*/ 198 w 606"/>
                <a:gd name="T37" fmla="*/ 60 h 714"/>
                <a:gd name="T38" fmla="*/ 216 w 606"/>
                <a:gd name="T39" fmla="*/ 30 h 714"/>
                <a:gd name="T40" fmla="*/ 228 w 606"/>
                <a:gd name="T41" fmla="*/ 6 h 714"/>
                <a:gd name="T42" fmla="*/ 246 w 606"/>
                <a:gd name="T43" fmla="*/ 0 h 714"/>
                <a:gd name="T44" fmla="*/ 264 w 606"/>
                <a:gd name="T45" fmla="*/ 12 h 714"/>
                <a:gd name="T46" fmla="*/ 282 w 606"/>
                <a:gd name="T47" fmla="*/ 30 h 714"/>
                <a:gd name="T48" fmla="*/ 306 w 606"/>
                <a:gd name="T49" fmla="*/ 66 h 714"/>
                <a:gd name="T50" fmla="*/ 318 w 606"/>
                <a:gd name="T51" fmla="*/ 102 h 714"/>
                <a:gd name="T52" fmla="*/ 342 w 606"/>
                <a:gd name="T53" fmla="*/ 144 h 714"/>
                <a:gd name="T54" fmla="*/ 348 w 606"/>
                <a:gd name="T55" fmla="*/ 174 h 714"/>
                <a:gd name="T56" fmla="*/ 366 w 606"/>
                <a:gd name="T57" fmla="*/ 204 h 714"/>
                <a:gd name="T58" fmla="*/ 378 w 606"/>
                <a:gd name="T59" fmla="*/ 240 h 714"/>
                <a:gd name="T60" fmla="*/ 402 w 606"/>
                <a:gd name="T61" fmla="*/ 276 h 714"/>
                <a:gd name="T62" fmla="*/ 414 w 606"/>
                <a:gd name="T63" fmla="*/ 306 h 714"/>
                <a:gd name="T64" fmla="*/ 438 w 606"/>
                <a:gd name="T65" fmla="*/ 330 h 714"/>
                <a:gd name="T66" fmla="*/ 450 w 606"/>
                <a:gd name="T67" fmla="*/ 348 h 714"/>
                <a:gd name="T68" fmla="*/ 468 w 606"/>
                <a:gd name="T69" fmla="*/ 354 h 714"/>
                <a:gd name="T70" fmla="*/ 486 w 606"/>
                <a:gd name="T71" fmla="*/ 360 h 714"/>
                <a:gd name="T72" fmla="*/ 504 w 606"/>
                <a:gd name="T73" fmla="*/ 360 h 714"/>
                <a:gd name="T74" fmla="*/ 522 w 606"/>
                <a:gd name="T75" fmla="*/ 360 h 714"/>
                <a:gd name="T76" fmla="*/ 540 w 606"/>
                <a:gd name="T77" fmla="*/ 354 h 714"/>
                <a:gd name="T78" fmla="*/ 558 w 606"/>
                <a:gd name="T79" fmla="*/ 342 h 714"/>
                <a:gd name="T80" fmla="*/ 576 w 606"/>
                <a:gd name="T81" fmla="*/ 336 h 714"/>
                <a:gd name="T82" fmla="*/ 594 w 606"/>
                <a:gd name="T83" fmla="*/ 32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6" h="714">
                  <a:moveTo>
                    <a:pt x="0" y="714"/>
                  </a:moveTo>
                  <a:lnTo>
                    <a:pt x="6" y="714"/>
                  </a:lnTo>
                  <a:lnTo>
                    <a:pt x="12" y="714"/>
                  </a:lnTo>
                  <a:lnTo>
                    <a:pt x="18" y="714"/>
                  </a:lnTo>
                  <a:lnTo>
                    <a:pt x="24" y="714"/>
                  </a:lnTo>
                  <a:lnTo>
                    <a:pt x="30" y="714"/>
                  </a:lnTo>
                  <a:lnTo>
                    <a:pt x="36" y="714"/>
                  </a:lnTo>
                  <a:lnTo>
                    <a:pt x="42" y="714"/>
                  </a:lnTo>
                  <a:lnTo>
                    <a:pt x="48" y="714"/>
                  </a:lnTo>
                  <a:lnTo>
                    <a:pt x="54" y="714"/>
                  </a:lnTo>
                  <a:lnTo>
                    <a:pt x="60" y="708"/>
                  </a:lnTo>
                  <a:lnTo>
                    <a:pt x="66" y="702"/>
                  </a:lnTo>
                  <a:lnTo>
                    <a:pt x="66" y="684"/>
                  </a:lnTo>
                  <a:lnTo>
                    <a:pt x="72" y="678"/>
                  </a:lnTo>
                  <a:lnTo>
                    <a:pt x="72" y="654"/>
                  </a:lnTo>
                  <a:lnTo>
                    <a:pt x="78" y="648"/>
                  </a:lnTo>
                  <a:lnTo>
                    <a:pt x="78" y="624"/>
                  </a:lnTo>
                  <a:lnTo>
                    <a:pt x="84" y="618"/>
                  </a:lnTo>
                  <a:lnTo>
                    <a:pt x="84" y="594"/>
                  </a:lnTo>
                  <a:lnTo>
                    <a:pt x="90" y="588"/>
                  </a:lnTo>
                  <a:lnTo>
                    <a:pt x="90" y="564"/>
                  </a:lnTo>
                  <a:lnTo>
                    <a:pt x="96" y="558"/>
                  </a:lnTo>
                  <a:lnTo>
                    <a:pt x="96" y="534"/>
                  </a:lnTo>
                  <a:lnTo>
                    <a:pt x="102" y="528"/>
                  </a:lnTo>
                  <a:lnTo>
                    <a:pt x="102" y="504"/>
                  </a:lnTo>
                  <a:lnTo>
                    <a:pt x="108" y="498"/>
                  </a:lnTo>
                  <a:lnTo>
                    <a:pt x="108" y="468"/>
                  </a:lnTo>
                  <a:lnTo>
                    <a:pt x="114" y="462"/>
                  </a:lnTo>
                  <a:lnTo>
                    <a:pt x="114" y="438"/>
                  </a:lnTo>
                  <a:lnTo>
                    <a:pt x="120" y="432"/>
                  </a:lnTo>
                  <a:lnTo>
                    <a:pt x="120" y="408"/>
                  </a:lnTo>
                  <a:lnTo>
                    <a:pt x="126" y="402"/>
                  </a:lnTo>
                  <a:lnTo>
                    <a:pt x="126" y="372"/>
                  </a:lnTo>
                  <a:lnTo>
                    <a:pt x="132" y="366"/>
                  </a:lnTo>
                  <a:lnTo>
                    <a:pt x="132" y="336"/>
                  </a:lnTo>
                  <a:lnTo>
                    <a:pt x="138" y="330"/>
                  </a:lnTo>
                  <a:lnTo>
                    <a:pt x="138" y="300"/>
                  </a:lnTo>
                  <a:lnTo>
                    <a:pt x="144" y="294"/>
                  </a:lnTo>
                  <a:lnTo>
                    <a:pt x="144" y="270"/>
                  </a:lnTo>
                  <a:lnTo>
                    <a:pt x="150" y="264"/>
                  </a:lnTo>
                  <a:lnTo>
                    <a:pt x="150" y="240"/>
                  </a:lnTo>
                  <a:lnTo>
                    <a:pt x="156" y="234"/>
                  </a:lnTo>
                  <a:lnTo>
                    <a:pt x="156" y="216"/>
                  </a:lnTo>
                  <a:lnTo>
                    <a:pt x="162" y="210"/>
                  </a:lnTo>
                  <a:lnTo>
                    <a:pt x="162" y="186"/>
                  </a:lnTo>
                  <a:lnTo>
                    <a:pt x="168" y="180"/>
                  </a:lnTo>
                  <a:lnTo>
                    <a:pt x="168" y="156"/>
                  </a:lnTo>
                  <a:lnTo>
                    <a:pt x="174" y="150"/>
                  </a:lnTo>
                  <a:lnTo>
                    <a:pt x="174" y="132"/>
                  </a:lnTo>
                  <a:lnTo>
                    <a:pt x="180" y="126"/>
                  </a:lnTo>
                  <a:lnTo>
                    <a:pt x="180" y="114"/>
                  </a:lnTo>
                  <a:lnTo>
                    <a:pt x="186" y="108"/>
                  </a:lnTo>
                  <a:lnTo>
                    <a:pt x="186" y="90"/>
                  </a:lnTo>
                  <a:lnTo>
                    <a:pt x="192" y="84"/>
                  </a:lnTo>
                  <a:lnTo>
                    <a:pt x="192" y="72"/>
                  </a:lnTo>
                  <a:lnTo>
                    <a:pt x="198" y="66"/>
                  </a:lnTo>
                  <a:lnTo>
                    <a:pt x="198" y="60"/>
                  </a:lnTo>
                  <a:lnTo>
                    <a:pt x="204" y="54"/>
                  </a:lnTo>
                  <a:lnTo>
                    <a:pt x="204" y="42"/>
                  </a:lnTo>
                  <a:lnTo>
                    <a:pt x="216" y="30"/>
                  </a:lnTo>
                  <a:lnTo>
                    <a:pt x="216" y="18"/>
                  </a:lnTo>
                  <a:lnTo>
                    <a:pt x="222" y="12"/>
                  </a:lnTo>
                  <a:lnTo>
                    <a:pt x="228" y="6"/>
                  </a:lnTo>
                  <a:lnTo>
                    <a:pt x="234" y="6"/>
                  </a:lnTo>
                  <a:lnTo>
                    <a:pt x="240" y="0"/>
                  </a:lnTo>
                  <a:lnTo>
                    <a:pt x="246" y="0"/>
                  </a:lnTo>
                  <a:lnTo>
                    <a:pt x="252" y="0"/>
                  </a:lnTo>
                  <a:lnTo>
                    <a:pt x="258" y="6"/>
                  </a:lnTo>
                  <a:lnTo>
                    <a:pt x="264" y="12"/>
                  </a:lnTo>
                  <a:lnTo>
                    <a:pt x="270" y="18"/>
                  </a:lnTo>
                  <a:lnTo>
                    <a:pt x="276" y="24"/>
                  </a:lnTo>
                  <a:lnTo>
                    <a:pt x="282" y="30"/>
                  </a:lnTo>
                  <a:lnTo>
                    <a:pt x="294" y="42"/>
                  </a:lnTo>
                  <a:lnTo>
                    <a:pt x="294" y="54"/>
                  </a:lnTo>
                  <a:lnTo>
                    <a:pt x="306" y="66"/>
                  </a:lnTo>
                  <a:lnTo>
                    <a:pt x="306" y="78"/>
                  </a:lnTo>
                  <a:lnTo>
                    <a:pt x="318" y="90"/>
                  </a:lnTo>
                  <a:lnTo>
                    <a:pt x="318" y="102"/>
                  </a:lnTo>
                  <a:lnTo>
                    <a:pt x="330" y="114"/>
                  </a:lnTo>
                  <a:lnTo>
                    <a:pt x="330" y="132"/>
                  </a:lnTo>
                  <a:lnTo>
                    <a:pt x="342" y="144"/>
                  </a:lnTo>
                  <a:lnTo>
                    <a:pt x="342" y="156"/>
                  </a:lnTo>
                  <a:lnTo>
                    <a:pt x="348" y="162"/>
                  </a:lnTo>
                  <a:lnTo>
                    <a:pt x="348" y="174"/>
                  </a:lnTo>
                  <a:lnTo>
                    <a:pt x="360" y="186"/>
                  </a:lnTo>
                  <a:lnTo>
                    <a:pt x="360" y="198"/>
                  </a:lnTo>
                  <a:lnTo>
                    <a:pt x="366" y="204"/>
                  </a:lnTo>
                  <a:lnTo>
                    <a:pt x="366" y="216"/>
                  </a:lnTo>
                  <a:lnTo>
                    <a:pt x="378" y="228"/>
                  </a:lnTo>
                  <a:lnTo>
                    <a:pt x="378" y="240"/>
                  </a:lnTo>
                  <a:lnTo>
                    <a:pt x="390" y="252"/>
                  </a:lnTo>
                  <a:lnTo>
                    <a:pt x="390" y="264"/>
                  </a:lnTo>
                  <a:lnTo>
                    <a:pt x="402" y="276"/>
                  </a:lnTo>
                  <a:lnTo>
                    <a:pt x="402" y="282"/>
                  </a:lnTo>
                  <a:lnTo>
                    <a:pt x="414" y="294"/>
                  </a:lnTo>
                  <a:lnTo>
                    <a:pt x="414" y="306"/>
                  </a:lnTo>
                  <a:lnTo>
                    <a:pt x="420" y="312"/>
                  </a:lnTo>
                  <a:lnTo>
                    <a:pt x="426" y="318"/>
                  </a:lnTo>
                  <a:lnTo>
                    <a:pt x="438" y="330"/>
                  </a:lnTo>
                  <a:lnTo>
                    <a:pt x="438" y="336"/>
                  </a:lnTo>
                  <a:lnTo>
                    <a:pt x="444" y="342"/>
                  </a:lnTo>
                  <a:lnTo>
                    <a:pt x="450" y="348"/>
                  </a:lnTo>
                  <a:lnTo>
                    <a:pt x="456" y="348"/>
                  </a:lnTo>
                  <a:lnTo>
                    <a:pt x="462" y="354"/>
                  </a:lnTo>
                  <a:lnTo>
                    <a:pt x="468" y="354"/>
                  </a:lnTo>
                  <a:lnTo>
                    <a:pt x="474" y="360"/>
                  </a:lnTo>
                  <a:lnTo>
                    <a:pt x="480" y="360"/>
                  </a:lnTo>
                  <a:lnTo>
                    <a:pt x="486" y="360"/>
                  </a:lnTo>
                  <a:lnTo>
                    <a:pt x="492" y="360"/>
                  </a:lnTo>
                  <a:lnTo>
                    <a:pt x="498" y="360"/>
                  </a:lnTo>
                  <a:lnTo>
                    <a:pt x="504" y="360"/>
                  </a:lnTo>
                  <a:lnTo>
                    <a:pt x="510" y="360"/>
                  </a:lnTo>
                  <a:lnTo>
                    <a:pt x="516" y="360"/>
                  </a:lnTo>
                  <a:lnTo>
                    <a:pt x="522" y="360"/>
                  </a:lnTo>
                  <a:lnTo>
                    <a:pt x="528" y="360"/>
                  </a:lnTo>
                  <a:lnTo>
                    <a:pt x="534" y="354"/>
                  </a:lnTo>
                  <a:lnTo>
                    <a:pt x="540" y="354"/>
                  </a:lnTo>
                  <a:lnTo>
                    <a:pt x="546" y="348"/>
                  </a:lnTo>
                  <a:lnTo>
                    <a:pt x="552" y="348"/>
                  </a:lnTo>
                  <a:lnTo>
                    <a:pt x="558" y="342"/>
                  </a:lnTo>
                  <a:lnTo>
                    <a:pt x="564" y="342"/>
                  </a:lnTo>
                  <a:lnTo>
                    <a:pt x="570" y="336"/>
                  </a:lnTo>
                  <a:lnTo>
                    <a:pt x="576" y="336"/>
                  </a:lnTo>
                  <a:lnTo>
                    <a:pt x="582" y="330"/>
                  </a:lnTo>
                  <a:lnTo>
                    <a:pt x="588" y="324"/>
                  </a:lnTo>
                  <a:lnTo>
                    <a:pt x="594" y="324"/>
                  </a:lnTo>
                  <a:lnTo>
                    <a:pt x="600" y="318"/>
                  </a:lnTo>
                  <a:lnTo>
                    <a:pt x="606" y="318"/>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3" name="Freeform 187"/>
            <p:cNvSpPr>
              <a:spLocks/>
            </p:cNvSpPr>
            <p:nvPr/>
          </p:nvSpPr>
          <p:spPr bwMode="auto">
            <a:xfrm>
              <a:off x="2244" y="1891"/>
              <a:ext cx="762" cy="36"/>
            </a:xfrm>
            <a:custGeom>
              <a:avLst/>
              <a:gdLst>
                <a:gd name="T0" fmla="*/ 12 w 762"/>
                <a:gd name="T1" fmla="*/ 30 h 36"/>
                <a:gd name="T2" fmla="*/ 30 w 762"/>
                <a:gd name="T3" fmla="*/ 18 h 36"/>
                <a:gd name="T4" fmla="*/ 48 w 762"/>
                <a:gd name="T5" fmla="*/ 12 h 36"/>
                <a:gd name="T6" fmla="*/ 66 w 762"/>
                <a:gd name="T7" fmla="*/ 6 h 36"/>
                <a:gd name="T8" fmla="*/ 84 w 762"/>
                <a:gd name="T9" fmla="*/ 0 h 36"/>
                <a:gd name="T10" fmla="*/ 102 w 762"/>
                <a:gd name="T11" fmla="*/ 0 h 36"/>
                <a:gd name="T12" fmla="*/ 120 w 762"/>
                <a:gd name="T13" fmla="*/ 0 h 36"/>
                <a:gd name="T14" fmla="*/ 138 w 762"/>
                <a:gd name="T15" fmla="*/ 0 h 36"/>
                <a:gd name="T16" fmla="*/ 156 w 762"/>
                <a:gd name="T17" fmla="*/ 0 h 36"/>
                <a:gd name="T18" fmla="*/ 174 w 762"/>
                <a:gd name="T19" fmla="*/ 6 h 36"/>
                <a:gd name="T20" fmla="*/ 192 w 762"/>
                <a:gd name="T21" fmla="*/ 6 h 36"/>
                <a:gd name="T22" fmla="*/ 210 w 762"/>
                <a:gd name="T23" fmla="*/ 12 h 36"/>
                <a:gd name="T24" fmla="*/ 228 w 762"/>
                <a:gd name="T25" fmla="*/ 12 h 36"/>
                <a:gd name="T26" fmla="*/ 246 w 762"/>
                <a:gd name="T27" fmla="*/ 18 h 36"/>
                <a:gd name="T28" fmla="*/ 264 w 762"/>
                <a:gd name="T29" fmla="*/ 18 h 36"/>
                <a:gd name="T30" fmla="*/ 282 w 762"/>
                <a:gd name="T31" fmla="*/ 18 h 36"/>
                <a:gd name="T32" fmla="*/ 300 w 762"/>
                <a:gd name="T33" fmla="*/ 24 h 36"/>
                <a:gd name="T34" fmla="*/ 318 w 762"/>
                <a:gd name="T35" fmla="*/ 24 h 36"/>
                <a:gd name="T36" fmla="*/ 336 w 762"/>
                <a:gd name="T37" fmla="*/ 24 h 36"/>
                <a:gd name="T38" fmla="*/ 354 w 762"/>
                <a:gd name="T39" fmla="*/ 24 h 36"/>
                <a:gd name="T40" fmla="*/ 372 w 762"/>
                <a:gd name="T41" fmla="*/ 24 h 36"/>
                <a:gd name="T42" fmla="*/ 390 w 762"/>
                <a:gd name="T43" fmla="*/ 24 h 36"/>
                <a:gd name="T44" fmla="*/ 408 w 762"/>
                <a:gd name="T45" fmla="*/ 24 h 36"/>
                <a:gd name="T46" fmla="*/ 426 w 762"/>
                <a:gd name="T47" fmla="*/ 24 h 36"/>
                <a:gd name="T48" fmla="*/ 444 w 762"/>
                <a:gd name="T49" fmla="*/ 24 h 36"/>
                <a:gd name="T50" fmla="*/ 462 w 762"/>
                <a:gd name="T51" fmla="*/ 24 h 36"/>
                <a:gd name="T52" fmla="*/ 480 w 762"/>
                <a:gd name="T53" fmla="*/ 24 h 36"/>
                <a:gd name="T54" fmla="*/ 498 w 762"/>
                <a:gd name="T55" fmla="*/ 18 h 36"/>
                <a:gd name="T56" fmla="*/ 516 w 762"/>
                <a:gd name="T57" fmla="*/ 18 h 36"/>
                <a:gd name="T58" fmla="*/ 534 w 762"/>
                <a:gd name="T59" fmla="*/ 18 h 36"/>
                <a:gd name="T60" fmla="*/ 552 w 762"/>
                <a:gd name="T61" fmla="*/ 18 h 36"/>
                <a:gd name="T62" fmla="*/ 570 w 762"/>
                <a:gd name="T63" fmla="*/ 18 h 36"/>
                <a:gd name="T64" fmla="*/ 588 w 762"/>
                <a:gd name="T65" fmla="*/ 18 h 36"/>
                <a:gd name="T66" fmla="*/ 606 w 762"/>
                <a:gd name="T67" fmla="*/ 18 h 36"/>
                <a:gd name="T68" fmla="*/ 624 w 762"/>
                <a:gd name="T69" fmla="*/ 18 h 36"/>
                <a:gd name="T70" fmla="*/ 642 w 762"/>
                <a:gd name="T71" fmla="*/ 18 h 36"/>
                <a:gd name="T72" fmla="*/ 660 w 762"/>
                <a:gd name="T73" fmla="*/ 18 h 36"/>
                <a:gd name="T74" fmla="*/ 678 w 762"/>
                <a:gd name="T75" fmla="*/ 18 h 36"/>
                <a:gd name="T76" fmla="*/ 696 w 762"/>
                <a:gd name="T77" fmla="*/ 18 h 36"/>
                <a:gd name="T78" fmla="*/ 714 w 762"/>
                <a:gd name="T79" fmla="*/ 18 h 36"/>
                <a:gd name="T80" fmla="*/ 732 w 762"/>
                <a:gd name="T81" fmla="*/ 18 h 36"/>
                <a:gd name="T82" fmla="*/ 750 w 762"/>
                <a:gd name="T8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36">
                  <a:moveTo>
                    <a:pt x="0" y="36"/>
                  </a:moveTo>
                  <a:lnTo>
                    <a:pt x="6" y="30"/>
                  </a:lnTo>
                  <a:lnTo>
                    <a:pt x="12" y="30"/>
                  </a:lnTo>
                  <a:lnTo>
                    <a:pt x="18" y="24"/>
                  </a:lnTo>
                  <a:lnTo>
                    <a:pt x="24" y="24"/>
                  </a:lnTo>
                  <a:lnTo>
                    <a:pt x="30" y="18"/>
                  </a:lnTo>
                  <a:lnTo>
                    <a:pt x="36" y="18"/>
                  </a:lnTo>
                  <a:lnTo>
                    <a:pt x="42" y="12"/>
                  </a:lnTo>
                  <a:lnTo>
                    <a:pt x="48" y="12"/>
                  </a:lnTo>
                  <a:lnTo>
                    <a:pt x="54" y="12"/>
                  </a:lnTo>
                  <a:lnTo>
                    <a:pt x="60" y="6"/>
                  </a:lnTo>
                  <a:lnTo>
                    <a:pt x="66" y="6"/>
                  </a:lnTo>
                  <a:lnTo>
                    <a:pt x="72" y="6"/>
                  </a:lnTo>
                  <a:lnTo>
                    <a:pt x="78" y="6"/>
                  </a:lnTo>
                  <a:lnTo>
                    <a:pt x="84" y="0"/>
                  </a:lnTo>
                  <a:lnTo>
                    <a:pt x="90" y="0"/>
                  </a:lnTo>
                  <a:lnTo>
                    <a:pt x="96" y="0"/>
                  </a:lnTo>
                  <a:lnTo>
                    <a:pt x="102" y="0"/>
                  </a:lnTo>
                  <a:lnTo>
                    <a:pt x="108" y="0"/>
                  </a:lnTo>
                  <a:lnTo>
                    <a:pt x="114" y="0"/>
                  </a:lnTo>
                  <a:lnTo>
                    <a:pt x="120" y="0"/>
                  </a:lnTo>
                  <a:lnTo>
                    <a:pt x="126" y="0"/>
                  </a:lnTo>
                  <a:lnTo>
                    <a:pt x="132" y="0"/>
                  </a:lnTo>
                  <a:lnTo>
                    <a:pt x="138" y="0"/>
                  </a:lnTo>
                  <a:lnTo>
                    <a:pt x="144" y="0"/>
                  </a:lnTo>
                  <a:lnTo>
                    <a:pt x="150" y="0"/>
                  </a:lnTo>
                  <a:lnTo>
                    <a:pt x="156" y="0"/>
                  </a:lnTo>
                  <a:lnTo>
                    <a:pt x="162" y="0"/>
                  </a:lnTo>
                  <a:lnTo>
                    <a:pt x="168" y="0"/>
                  </a:lnTo>
                  <a:lnTo>
                    <a:pt x="174" y="6"/>
                  </a:lnTo>
                  <a:lnTo>
                    <a:pt x="180" y="6"/>
                  </a:lnTo>
                  <a:lnTo>
                    <a:pt x="186" y="6"/>
                  </a:lnTo>
                  <a:lnTo>
                    <a:pt x="192" y="6"/>
                  </a:lnTo>
                  <a:lnTo>
                    <a:pt x="198" y="6"/>
                  </a:lnTo>
                  <a:lnTo>
                    <a:pt x="204" y="6"/>
                  </a:lnTo>
                  <a:lnTo>
                    <a:pt x="210" y="12"/>
                  </a:lnTo>
                  <a:lnTo>
                    <a:pt x="216" y="12"/>
                  </a:lnTo>
                  <a:lnTo>
                    <a:pt x="222" y="12"/>
                  </a:lnTo>
                  <a:lnTo>
                    <a:pt x="228" y="12"/>
                  </a:lnTo>
                  <a:lnTo>
                    <a:pt x="234" y="12"/>
                  </a:lnTo>
                  <a:lnTo>
                    <a:pt x="240" y="12"/>
                  </a:lnTo>
                  <a:lnTo>
                    <a:pt x="246" y="18"/>
                  </a:lnTo>
                  <a:lnTo>
                    <a:pt x="252" y="18"/>
                  </a:lnTo>
                  <a:lnTo>
                    <a:pt x="258" y="18"/>
                  </a:lnTo>
                  <a:lnTo>
                    <a:pt x="264" y="18"/>
                  </a:lnTo>
                  <a:lnTo>
                    <a:pt x="270" y="18"/>
                  </a:lnTo>
                  <a:lnTo>
                    <a:pt x="276" y="18"/>
                  </a:lnTo>
                  <a:lnTo>
                    <a:pt x="282" y="18"/>
                  </a:lnTo>
                  <a:lnTo>
                    <a:pt x="288" y="24"/>
                  </a:lnTo>
                  <a:lnTo>
                    <a:pt x="294" y="24"/>
                  </a:lnTo>
                  <a:lnTo>
                    <a:pt x="300" y="24"/>
                  </a:lnTo>
                  <a:lnTo>
                    <a:pt x="306" y="24"/>
                  </a:lnTo>
                  <a:lnTo>
                    <a:pt x="312" y="24"/>
                  </a:lnTo>
                  <a:lnTo>
                    <a:pt x="318" y="24"/>
                  </a:lnTo>
                  <a:lnTo>
                    <a:pt x="324" y="24"/>
                  </a:lnTo>
                  <a:lnTo>
                    <a:pt x="330" y="24"/>
                  </a:lnTo>
                  <a:lnTo>
                    <a:pt x="336" y="24"/>
                  </a:lnTo>
                  <a:lnTo>
                    <a:pt x="342" y="24"/>
                  </a:lnTo>
                  <a:lnTo>
                    <a:pt x="348" y="24"/>
                  </a:lnTo>
                  <a:lnTo>
                    <a:pt x="354" y="24"/>
                  </a:lnTo>
                  <a:lnTo>
                    <a:pt x="360" y="24"/>
                  </a:lnTo>
                  <a:lnTo>
                    <a:pt x="366" y="24"/>
                  </a:lnTo>
                  <a:lnTo>
                    <a:pt x="372" y="24"/>
                  </a:lnTo>
                  <a:lnTo>
                    <a:pt x="378" y="24"/>
                  </a:lnTo>
                  <a:lnTo>
                    <a:pt x="384" y="24"/>
                  </a:lnTo>
                  <a:lnTo>
                    <a:pt x="390" y="24"/>
                  </a:lnTo>
                  <a:lnTo>
                    <a:pt x="396" y="24"/>
                  </a:lnTo>
                  <a:lnTo>
                    <a:pt x="402" y="24"/>
                  </a:lnTo>
                  <a:lnTo>
                    <a:pt x="408" y="24"/>
                  </a:lnTo>
                  <a:lnTo>
                    <a:pt x="414" y="24"/>
                  </a:lnTo>
                  <a:lnTo>
                    <a:pt x="420" y="24"/>
                  </a:lnTo>
                  <a:lnTo>
                    <a:pt x="426" y="24"/>
                  </a:lnTo>
                  <a:lnTo>
                    <a:pt x="432" y="24"/>
                  </a:lnTo>
                  <a:lnTo>
                    <a:pt x="438" y="24"/>
                  </a:lnTo>
                  <a:lnTo>
                    <a:pt x="444" y="24"/>
                  </a:lnTo>
                  <a:lnTo>
                    <a:pt x="450" y="24"/>
                  </a:lnTo>
                  <a:lnTo>
                    <a:pt x="456" y="24"/>
                  </a:lnTo>
                  <a:lnTo>
                    <a:pt x="462" y="24"/>
                  </a:lnTo>
                  <a:lnTo>
                    <a:pt x="468" y="24"/>
                  </a:lnTo>
                  <a:lnTo>
                    <a:pt x="474" y="24"/>
                  </a:lnTo>
                  <a:lnTo>
                    <a:pt x="480" y="24"/>
                  </a:lnTo>
                  <a:lnTo>
                    <a:pt x="486" y="18"/>
                  </a:lnTo>
                  <a:lnTo>
                    <a:pt x="492" y="18"/>
                  </a:lnTo>
                  <a:lnTo>
                    <a:pt x="498" y="18"/>
                  </a:lnTo>
                  <a:lnTo>
                    <a:pt x="504" y="18"/>
                  </a:lnTo>
                  <a:lnTo>
                    <a:pt x="510" y="18"/>
                  </a:lnTo>
                  <a:lnTo>
                    <a:pt x="516" y="18"/>
                  </a:lnTo>
                  <a:lnTo>
                    <a:pt x="522" y="18"/>
                  </a:lnTo>
                  <a:lnTo>
                    <a:pt x="528" y="18"/>
                  </a:lnTo>
                  <a:lnTo>
                    <a:pt x="534" y="18"/>
                  </a:lnTo>
                  <a:lnTo>
                    <a:pt x="540" y="18"/>
                  </a:lnTo>
                  <a:lnTo>
                    <a:pt x="546" y="18"/>
                  </a:lnTo>
                  <a:lnTo>
                    <a:pt x="552" y="18"/>
                  </a:lnTo>
                  <a:lnTo>
                    <a:pt x="558" y="18"/>
                  </a:lnTo>
                  <a:lnTo>
                    <a:pt x="564" y="18"/>
                  </a:lnTo>
                  <a:lnTo>
                    <a:pt x="570" y="18"/>
                  </a:lnTo>
                  <a:lnTo>
                    <a:pt x="576" y="18"/>
                  </a:lnTo>
                  <a:lnTo>
                    <a:pt x="582" y="18"/>
                  </a:lnTo>
                  <a:lnTo>
                    <a:pt x="588" y="18"/>
                  </a:lnTo>
                  <a:lnTo>
                    <a:pt x="594" y="18"/>
                  </a:lnTo>
                  <a:lnTo>
                    <a:pt x="600" y="18"/>
                  </a:lnTo>
                  <a:lnTo>
                    <a:pt x="606" y="18"/>
                  </a:lnTo>
                  <a:lnTo>
                    <a:pt x="612" y="18"/>
                  </a:lnTo>
                  <a:lnTo>
                    <a:pt x="618" y="18"/>
                  </a:lnTo>
                  <a:lnTo>
                    <a:pt x="624" y="18"/>
                  </a:lnTo>
                  <a:lnTo>
                    <a:pt x="630" y="18"/>
                  </a:lnTo>
                  <a:lnTo>
                    <a:pt x="636" y="18"/>
                  </a:lnTo>
                  <a:lnTo>
                    <a:pt x="642" y="18"/>
                  </a:lnTo>
                  <a:lnTo>
                    <a:pt x="648" y="18"/>
                  </a:lnTo>
                  <a:lnTo>
                    <a:pt x="654" y="18"/>
                  </a:lnTo>
                  <a:lnTo>
                    <a:pt x="660" y="18"/>
                  </a:lnTo>
                  <a:lnTo>
                    <a:pt x="666" y="18"/>
                  </a:lnTo>
                  <a:lnTo>
                    <a:pt x="672" y="18"/>
                  </a:lnTo>
                  <a:lnTo>
                    <a:pt x="678" y="18"/>
                  </a:lnTo>
                  <a:lnTo>
                    <a:pt x="684" y="18"/>
                  </a:lnTo>
                  <a:lnTo>
                    <a:pt x="690" y="18"/>
                  </a:lnTo>
                  <a:lnTo>
                    <a:pt x="696" y="18"/>
                  </a:lnTo>
                  <a:lnTo>
                    <a:pt x="702" y="18"/>
                  </a:lnTo>
                  <a:lnTo>
                    <a:pt x="708" y="18"/>
                  </a:lnTo>
                  <a:lnTo>
                    <a:pt x="714" y="18"/>
                  </a:lnTo>
                  <a:lnTo>
                    <a:pt x="720" y="18"/>
                  </a:lnTo>
                  <a:lnTo>
                    <a:pt x="726" y="18"/>
                  </a:lnTo>
                  <a:lnTo>
                    <a:pt x="732" y="18"/>
                  </a:lnTo>
                  <a:lnTo>
                    <a:pt x="738" y="18"/>
                  </a:lnTo>
                  <a:lnTo>
                    <a:pt x="744" y="18"/>
                  </a:lnTo>
                  <a:lnTo>
                    <a:pt x="750" y="18"/>
                  </a:lnTo>
                  <a:lnTo>
                    <a:pt x="756" y="18"/>
                  </a:lnTo>
                  <a:lnTo>
                    <a:pt x="762" y="12"/>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4" name="Freeform 188"/>
            <p:cNvSpPr>
              <a:spLocks/>
            </p:cNvSpPr>
            <p:nvPr/>
          </p:nvSpPr>
          <p:spPr bwMode="auto">
            <a:xfrm>
              <a:off x="3006" y="1237"/>
              <a:ext cx="480" cy="762"/>
            </a:xfrm>
            <a:custGeom>
              <a:avLst/>
              <a:gdLst>
                <a:gd name="T0" fmla="*/ 6 w 480"/>
                <a:gd name="T1" fmla="*/ 624 h 762"/>
                <a:gd name="T2" fmla="*/ 12 w 480"/>
                <a:gd name="T3" fmla="*/ 558 h 762"/>
                <a:gd name="T4" fmla="*/ 24 w 480"/>
                <a:gd name="T5" fmla="*/ 510 h 762"/>
                <a:gd name="T6" fmla="*/ 30 w 480"/>
                <a:gd name="T7" fmla="*/ 444 h 762"/>
                <a:gd name="T8" fmla="*/ 42 w 480"/>
                <a:gd name="T9" fmla="*/ 402 h 762"/>
                <a:gd name="T10" fmla="*/ 48 w 480"/>
                <a:gd name="T11" fmla="*/ 330 h 762"/>
                <a:gd name="T12" fmla="*/ 60 w 480"/>
                <a:gd name="T13" fmla="*/ 288 h 762"/>
                <a:gd name="T14" fmla="*/ 66 w 480"/>
                <a:gd name="T15" fmla="*/ 222 h 762"/>
                <a:gd name="T16" fmla="*/ 78 w 480"/>
                <a:gd name="T17" fmla="*/ 180 h 762"/>
                <a:gd name="T18" fmla="*/ 84 w 480"/>
                <a:gd name="T19" fmla="*/ 126 h 762"/>
                <a:gd name="T20" fmla="*/ 96 w 480"/>
                <a:gd name="T21" fmla="*/ 96 h 762"/>
                <a:gd name="T22" fmla="*/ 102 w 480"/>
                <a:gd name="T23" fmla="*/ 60 h 762"/>
                <a:gd name="T24" fmla="*/ 114 w 480"/>
                <a:gd name="T25" fmla="*/ 36 h 762"/>
                <a:gd name="T26" fmla="*/ 126 w 480"/>
                <a:gd name="T27" fmla="*/ 6 h 762"/>
                <a:gd name="T28" fmla="*/ 144 w 480"/>
                <a:gd name="T29" fmla="*/ 6 h 762"/>
                <a:gd name="T30" fmla="*/ 162 w 480"/>
                <a:gd name="T31" fmla="*/ 24 h 762"/>
                <a:gd name="T32" fmla="*/ 180 w 480"/>
                <a:gd name="T33" fmla="*/ 60 h 762"/>
                <a:gd name="T34" fmla="*/ 186 w 480"/>
                <a:gd name="T35" fmla="*/ 90 h 762"/>
                <a:gd name="T36" fmla="*/ 198 w 480"/>
                <a:gd name="T37" fmla="*/ 114 h 762"/>
                <a:gd name="T38" fmla="*/ 204 w 480"/>
                <a:gd name="T39" fmla="*/ 150 h 762"/>
                <a:gd name="T40" fmla="*/ 216 w 480"/>
                <a:gd name="T41" fmla="*/ 186 h 762"/>
                <a:gd name="T42" fmla="*/ 222 w 480"/>
                <a:gd name="T43" fmla="*/ 228 h 762"/>
                <a:gd name="T44" fmla="*/ 234 w 480"/>
                <a:gd name="T45" fmla="*/ 264 h 762"/>
                <a:gd name="T46" fmla="*/ 240 w 480"/>
                <a:gd name="T47" fmla="*/ 312 h 762"/>
                <a:gd name="T48" fmla="*/ 252 w 480"/>
                <a:gd name="T49" fmla="*/ 342 h 762"/>
                <a:gd name="T50" fmla="*/ 258 w 480"/>
                <a:gd name="T51" fmla="*/ 390 h 762"/>
                <a:gd name="T52" fmla="*/ 270 w 480"/>
                <a:gd name="T53" fmla="*/ 426 h 762"/>
                <a:gd name="T54" fmla="*/ 276 w 480"/>
                <a:gd name="T55" fmla="*/ 474 h 762"/>
                <a:gd name="T56" fmla="*/ 288 w 480"/>
                <a:gd name="T57" fmla="*/ 504 h 762"/>
                <a:gd name="T58" fmla="*/ 294 w 480"/>
                <a:gd name="T59" fmla="*/ 546 h 762"/>
                <a:gd name="T60" fmla="*/ 306 w 480"/>
                <a:gd name="T61" fmla="*/ 576 h 762"/>
                <a:gd name="T62" fmla="*/ 312 w 480"/>
                <a:gd name="T63" fmla="*/ 606 h 762"/>
                <a:gd name="T64" fmla="*/ 324 w 480"/>
                <a:gd name="T65" fmla="*/ 636 h 762"/>
                <a:gd name="T66" fmla="*/ 330 w 480"/>
                <a:gd name="T67" fmla="*/ 660 h 762"/>
                <a:gd name="T68" fmla="*/ 348 w 480"/>
                <a:gd name="T69" fmla="*/ 690 h 762"/>
                <a:gd name="T70" fmla="*/ 360 w 480"/>
                <a:gd name="T71" fmla="*/ 726 h 762"/>
                <a:gd name="T72" fmla="*/ 378 w 480"/>
                <a:gd name="T73" fmla="*/ 750 h 762"/>
                <a:gd name="T74" fmla="*/ 396 w 480"/>
                <a:gd name="T75" fmla="*/ 762 h 762"/>
                <a:gd name="T76" fmla="*/ 414 w 480"/>
                <a:gd name="T77" fmla="*/ 762 h 762"/>
                <a:gd name="T78" fmla="*/ 432 w 480"/>
                <a:gd name="T79" fmla="*/ 756 h 762"/>
                <a:gd name="T80" fmla="*/ 450 w 480"/>
                <a:gd name="T81" fmla="*/ 750 h 762"/>
                <a:gd name="T82" fmla="*/ 468 w 480"/>
                <a:gd name="T83" fmla="*/ 738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0" h="762">
                  <a:moveTo>
                    <a:pt x="0" y="666"/>
                  </a:moveTo>
                  <a:lnTo>
                    <a:pt x="0" y="630"/>
                  </a:lnTo>
                  <a:lnTo>
                    <a:pt x="6" y="624"/>
                  </a:lnTo>
                  <a:lnTo>
                    <a:pt x="6" y="594"/>
                  </a:lnTo>
                  <a:lnTo>
                    <a:pt x="12" y="588"/>
                  </a:lnTo>
                  <a:lnTo>
                    <a:pt x="12" y="558"/>
                  </a:lnTo>
                  <a:lnTo>
                    <a:pt x="18" y="552"/>
                  </a:lnTo>
                  <a:lnTo>
                    <a:pt x="18" y="516"/>
                  </a:lnTo>
                  <a:lnTo>
                    <a:pt x="24" y="510"/>
                  </a:lnTo>
                  <a:lnTo>
                    <a:pt x="24" y="480"/>
                  </a:lnTo>
                  <a:lnTo>
                    <a:pt x="30" y="474"/>
                  </a:lnTo>
                  <a:lnTo>
                    <a:pt x="30" y="444"/>
                  </a:lnTo>
                  <a:lnTo>
                    <a:pt x="36" y="438"/>
                  </a:lnTo>
                  <a:lnTo>
                    <a:pt x="36" y="408"/>
                  </a:lnTo>
                  <a:lnTo>
                    <a:pt x="42" y="402"/>
                  </a:lnTo>
                  <a:lnTo>
                    <a:pt x="42" y="366"/>
                  </a:lnTo>
                  <a:lnTo>
                    <a:pt x="48" y="360"/>
                  </a:lnTo>
                  <a:lnTo>
                    <a:pt x="48" y="330"/>
                  </a:lnTo>
                  <a:lnTo>
                    <a:pt x="54" y="324"/>
                  </a:lnTo>
                  <a:lnTo>
                    <a:pt x="54" y="294"/>
                  </a:lnTo>
                  <a:lnTo>
                    <a:pt x="60" y="288"/>
                  </a:lnTo>
                  <a:lnTo>
                    <a:pt x="60" y="258"/>
                  </a:lnTo>
                  <a:lnTo>
                    <a:pt x="66" y="252"/>
                  </a:lnTo>
                  <a:lnTo>
                    <a:pt x="66" y="222"/>
                  </a:lnTo>
                  <a:lnTo>
                    <a:pt x="72" y="216"/>
                  </a:lnTo>
                  <a:lnTo>
                    <a:pt x="72" y="186"/>
                  </a:lnTo>
                  <a:lnTo>
                    <a:pt x="78" y="180"/>
                  </a:lnTo>
                  <a:lnTo>
                    <a:pt x="78" y="156"/>
                  </a:lnTo>
                  <a:lnTo>
                    <a:pt x="84" y="150"/>
                  </a:lnTo>
                  <a:lnTo>
                    <a:pt x="84" y="126"/>
                  </a:lnTo>
                  <a:lnTo>
                    <a:pt x="90" y="120"/>
                  </a:lnTo>
                  <a:lnTo>
                    <a:pt x="90" y="102"/>
                  </a:lnTo>
                  <a:lnTo>
                    <a:pt x="96" y="96"/>
                  </a:lnTo>
                  <a:lnTo>
                    <a:pt x="96" y="78"/>
                  </a:lnTo>
                  <a:lnTo>
                    <a:pt x="102" y="72"/>
                  </a:lnTo>
                  <a:lnTo>
                    <a:pt x="102" y="60"/>
                  </a:lnTo>
                  <a:lnTo>
                    <a:pt x="108" y="54"/>
                  </a:lnTo>
                  <a:lnTo>
                    <a:pt x="108" y="42"/>
                  </a:lnTo>
                  <a:lnTo>
                    <a:pt x="114" y="36"/>
                  </a:lnTo>
                  <a:lnTo>
                    <a:pt x="114" y="30"/>
                  </a:lnTo>
                  <a:lnTo>
                    <a:pt x="126" y="18"/>
                  </a:lnTo>
                  <a:lnTo>
                    <a:pt x="126" y="6"/>
                  </a:lnTo>
                  <a:lnTo>
                    <a:pt x="132" y="6"/>
                  </a:lnTo>
                  <a:lnTo>
                    <a:pt x="138" y="0"/>
                  </a:lnTo>
                  <a:lnTo>
                    <a:pt x="144" y="6"/>
                  </a:lnTo>
                  <a:lnTo>
                    <a:pt x="150" y="6"/>
                  </a:lnTo>
                  <a:lnTo>
                    <a:pt x="162" y="18"/>
                  </a:lnTo>
                  <a:lnTo>
                    <a:pt x="162" y="24"/>
                  </a:lnTo>
                  <a:lnTo>
                    <a:pt x="174" y="36"/>
                  </a:lnTo>
                  <a:lnTo>
                    <a:pt x="174" y="54"/>
                  </a:lnTo>
                  <a:lnTo>
                    <a:pt x="180" y="60"/>
                  </a:lnTo>
                  <a:lnTo>
                    <a:pt x="180" y="72"/>
                  </a:lnTo>
                  <a:lnTo>
                    <a:pt x="186" y="78"/>
                  </a:lnTo>
                  <a:lnTo>
                    <a:pt x="186" y="90"/>
                  </a:lnTo>
                  <a:lnTo>
                    <a:pt x="192" y="96"/>
                  </a:lnTo>
                  <a:lnTo>
                    <a:pt x="192" y="108"/>
                  </a:lnTo>
                  <a:lnTo>
                    <a:pt x="198" y="114"/>
                  </a:lnTo>
                  <a:lnTo>
                    <a:pt x="198" y="132"/>
                  </a:lnTo>
                  <a:lnTo>
                    <a:pt x="204" y="138"/>
                  </a:lnTo>
                  <a:lnTo>
                    <a:pt x="204" y="150"/>
                  </a:lnTo>
                  <a:lnTo>
                    <a:pt x="210" y="156"/>
                  </a:lnTo>
                  <a:lnTo>
                    <a:pt x="210" y="180"/>
                  </a:lnTo>
                  <a:lnTo>
                    <a:pt x="216" y="186"/>
                  </a:lnTo>
                  <a:lnTo>
                    <a:pt x="216" y="204"/>
                  </a:lnTo>
                  <a:lnTo>
                    <a:pt x="222" y="210"/>
                  </a:lnTo>
                  <a:lnTo>
                    <a:pt x="222" y="228"/>
                  </a:lnTo>
                  <a:lnTo>
                    <a:pt x="228" y="234"/>
                  </a:lnTo>
                  <a:lnTo>
                    <a:pt x="228" y="258"/>
                  </a:lnTo>
                  <a:lnTo>
                    <a:pt x="234" y="264"/>
                  </a:lnTo>
                  <a:lnTo>
                    <a:pt x="234" y="282"/>
                  </a:lnTo>
                  <a:lnTo>
                    <a:pt x="240" y="288"/>
                  </a:lnTo>
                  <a:lnTo>
                    <a:pt x="240" y="312"/>
                  </a:lnTo>
                  <a:lnTo>
                    <a:pt x="246" y="318"/>
                  </a:lnTo>
                  <a:lnTo>
                    <a:pt x="246" y="336"/>
                  </a:lnTo>
                  <a:lnTo>
                    <a:pt x="252" y="342"/>
                  </a:lnTo>
                  <a:lnTo>
                    <a:pt x="252" y="366"/>
                  </a:lnTo>
                  <a:lnTo>
                    <a:pt x="258" y="372"/>
                  </a:lnTo>
                  <a:lnTo>
                    <a:pt x="258" y="390"/>
                  </a:lnTo>
                  <a:lnTo>
                    <a:pt x="264" y="396"/>
                  </a:lnTo>
                  <a:lnTo>
                    <a:pt x="264" y="420"/>
                  </a:lnTo>
                  <a:lnTo>
                    <a:pt x="270" y="426"/>
                  </a:lnTo>
                  <a:lnTo>
                    <a:pt x="270" y="450"/>
                  </a:lnTo>
                  <a:lnTo>
                    <a:pt x="276" y="456"/>
                  </a:lnTo>
                  <a:lnTo>
                    <a:pt x="276" y="474"/>
                  </a:lnTo>
                  <a:lnTo>
                    <a:pt x="282" y="480"/>
                  </a:lnTo>
                  <a:lnTo>
                    <a:pt x="282" y="498"/>
                  </a:lnTo>
                  <a:lnTo>
                    <a:pt x="288" y="504"/>
                  </a:lnTo>
                  <a:lnTo>
                    <a:pt x="288" y="522"/>
                  </a:lnTo>
                  <a:lnTo>
                    <a:pt x="294" y="528"/>
                  </a:lnTo>
                  <a:lnTo>
                    <a:pt x="294" y="546"/>
                  </a:lnTo>
                  <a:lnTo>
                    <a:pt x="300" y="552"/>
                  </a:lnTo>
                  <a:lnTo>
                    <a:pt x="300" y="570"/>
                  </a:lnTo>
                  <a:lnTo>
                    <a:pt x="306" y="576"/>
                  </a:lnTo>
                  <a:lnTo>
                    <a:pt x="306" y="588"/>
                  </a:lnTo>
                  <a:lnTo>
                    <a:pt x="312" y="594"/>
                  </a:lnTo>
                  <a:lnTo>
                    <a:pt x="312" y="606"/>
                  </a:lnTo>
                  <a:lnTo>
                    <a:pt x="318" y="612"/>
                  </a:lnTo>
                  <a:lnTo>
                    <a:pt x="318" y="630"/>
                  </a:lnTo>
                  <a:lnTo>
                    <a:pt x="324" y="636"/>
                  </a:lnTo>
                  <a:lnTo>
                    <a:pt x="324" y="648"/>
                  </a:lnTo>
                  <a:lnTo>
                    <a:pt x="330" y="654"/>
                  </a:lnTo>
                  <a:lnTo>
                    <a:pt x="330" y="660"/>
                  </a:lnTo>
                  <a:lnTo>
                    <a:pt x="336" y="666"/>
                  </a:lnTo>
                  <a:lnTo>
                    <a:pt x="336" y="678"/>
                  </a:lnTo>
                  <a:lnTo>
                    <a:pt x="348" y="690"/>
                  </a:lnTo>
                  <a:lnTo>
                    <a:pt x="348" y="702"/>
                  </a:lnTo>
                  <a:lnTo>
                    <a:pt x="360" y="714"/>
                  </a:lnTo>
                  <a:lnTo>
                    <a:pt x="360" y="726"/>
                  </a:lnTo>
                  <a:lnTo>
                    <a:pt x="366" y="732"/>
                  </a:lnTo>
                  <a:lnTo>
                    <a:pt x="378" y="744"/>
                  </a:lnTo>
                  <a:lnTo>
                    <a:pt x="378" y="750"/>
                  </a:lnTo>
                  <a:lnTo>
                    <a:pt x="384" y="750"/>
                  </a:lnTo>
                  <a:lnTo>
                    <a:pt x="390" y="756"/>
                  </a:lnTo>
                  <a:lnTo>
                    <a:pt x="396" y="762"/>
                  </a:lnTo>
                  <a:lnTo>
                    <a:pt x="402" y="762"/>
                  </a:lnTo>
                  <a:lnTo>
                    <a:pt x="408" y="762"/>
                  </a:lnTo>
                  <a:lnTo>
                    <a:pt x="414" y="762"/>
                  </a:lnTo>
                  <a:lnTo>
                    <a:pt x="420" y="762"/>
                  </a:lnTo>
                  <a:lnTo>
                    <a:pt x="426" y="762"/>
                  </a:lnTo>
                  <a:lnTo>
                    <a:pt x="432" y="756"/>
                  </a:lnTo>
                  <a:lnTo>
                    <a:pt x="438" y="756"/>
                  </a:lnTo>
                  <a:lnTo>
                    <a:pt x="444" y="750"/>
                  </a:lnTo>
                  <a:lnTo>
                    <a:pt x="450" y="750"/>
                  </a:lnTo>
                  <a:lnTo>
                    <a:pt x="456" y="744"/>
                  </a:lnTo>
                  <a:lnTo>
                    <a:pt x="462" y="738"/>
                  </a:lnTo>
                  <a:lnTo>
                    <a:pt x="468" y="738"/>
                  </a:lnTo>
                  <a:lnTo>
                    <a:pt x="474" y="732"/>
                  </a:lnTo>
                  <a:lnTo>
                    <a:pt x="480" y="726"/>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5" name="Freeform 189"/>
            <p:cNvSpPr>
              <a:spLocks/>
            </p:cNvSpPr>
            <p:nvPr/>
          </p:nvSpPr>
          <p:spPr bwMode="auto">
            <a:xfrm>
              <a:off x="3486" y="1873"/>
              <a:ext cx="756" cy="90"/>
            </a:xfrm>
            <a:custGeom>
              <a:avLst/>
              <a:gdLst>
                <a:gd name="T0" fmla="*/ 6 w 756"/>
                <a:gd name="T1" fmla="*/ 84 h 90"/>
                <a:gd name="T2" fmla="*/ 18 w 756"/>
                <a:gd name="T3" fmla="*/ 72 h 90"/>
                <a:gd name="T4" fmla="*/ 30 w 756"/>
                <a:gd name="T5" fmla="*/ 60 h 90"/>
                <a:gd name="T6" fmla="*/ 42 w 756"/>
                <a:gd name="T7" fmla="*/ 48 h 90"/>
                <a:gd name="T8" fmla="*/ 54 w 756"/>
                <a:gd name="T9" fmla="*/ 42 h 90"/>
                <a:gd name="T10" fmla="*/ 66 w 756"/>
                <a:gd name="T11" fmla="*/ 30 h 90"/>
                <a:gd name="T12" fmla="*/ 78 w 756"/>
                <a:gd name="T13" fmla="*/ 24 h 90"/>
                <a:gd name="T14" fmla="*/ 90 w 756"/>
                <a:gd name="T15" fmla="*/ 12 h 90"/>
                <a:gd name="T16" fmla="*/ 102 w 756"/>
                <a:gd name="T17" fmla="*/ 12 h 90"/>
                <a:gd name="T18" fmla="*/ 114 w 756"/>
                <a:gd name="T19" fmla="*/ 6 h 90"/>
                <a:gd name="T20" fmla="*/ 126 w 756"/>
                <a:gd name="T21" fmla="*/ 0 h 90"/>
                <a:gd name="T22" fmla="*/ 138 w 756"/>
                <a:gd name="T23" fmla="*/ 0 h 90"/>
                <a:gd name="T24" fmla="*/ 150 w 756"/>
                <a:gd name="T25" fmla="*/ 0 h 90"/>
                <a:gd name="T26" fmla="*/ 162 w 756"/>
                <a:gd name="T27" fmla="*/ 0 h 90"/>
                <a:gd name="T28" fmla="*/ 174 w 756"/>
                <a:gd name="T29" fmla="*/ 0 h 90"/>
                <a:gd name="T30" fmla="*/ 186 w 756"/>
                <a:gd name="T31" fmla="*/ 0 h 90"/>
                <a:gd name="T32" fmla="*/ 198 w 756"/>
                <a:gd name="T33" fmla="*/ 6 h 90"/>
                <a:gd name="T34" fmla="*/ 210 w 756"/>
                <a:gd name="T35" fmla="*/ 6 h 90"/>
                <a:gd name="T36" fmla="*/ 222 w 756"/>
                <a:gd name="T37" fmla="*/ 12 h 90"/>
                <a:gd name="T38" fmla="*/ 234 w 756"/>
                <a:gd name="T39" fmla="*/ 12 h 90"/>
                <a:gd name="T40" fmla="*/ 246 w 756"/>
                <a:gd name="T41" fmla="*/ 18 h 90"/>
                <a:gd name="T42" fmla="*/ 258 w 756"/>
                <a:gd name="T43" fmla="*/ 24 h 90"/>
                <a:gd name="T44" fmla="*/ 270 w 756"/>
                <a:gd name="T45" fmla="*/ 24 h 90"/>
                <a:gd name="T46" fmla="*/ 282 w 756"/>
                <a:gd name="T47" fmla="*/ 30 h 90"/>
                <a:gd name="T48" fmla="*/ 294 w 756"/>
                <a:gd name="T49" fmla="*/ 36 h 90"/>
                <a:gd name="T50" fmla="*/ 306 w 756"/>
                <a:gd name="T51" fmla="*/ 36 h 90"/>
                <a:gd name="T52" fmla="*/ 318 w 756"/>
                <a:gd name="T53" fmla="*/ 42 h 90"/>
                <a:gd name="T54" fmla="*/ 330 w 756"/>
                <a:gd name="T55" fmla="*/ 42 h 90"/>
                <a:gd name="T56" fmla="*/ 342 w 756"/>
                <a:gd name="T57" fmla="*/ 42 h 90"/>
                <a:gd name="T58" fmla="*/ 354 w 756"/>
                <a:gd name="T59" fmla="*/ 42 h 90"/>
                <a:gd name="T60" fmla="*/ 366 w 756"/>
                <a:gd name="T61" fmla="*/ 48 h 90"/>
                <a:gd name="T62" fmla="*/ 378 w 756"/>
                <a:gd name="T63" fmla="*/ 48 h 90"/>
                <a:gd name="T64" fmla="*/ 390 w 756"/>
                <a:gd name="T65" fmla="*/ 48 h 90"/>
                <a:gd name="T66" fmla="*/ 402 w 756"/>
                <a:gd name="T67" fmla="*/ 48 h 90"/>
                <a:gd name="T68" fmla="*/ 414 w 756"/>
                <a:gd name="T69" fmla="*/ 48 h 90"/>
                <a:gd name="T70" fmla="*/ 426 w 756"/>
                <a:gd name="T71" fmla="*/ 48 h 90"/>
                <a:gd name="T72" fmla="*/ 438 w 756"/>
                <a:gd name="T73" fmla="*/ 48 h 90"/>
                <a:gd name="T74" fmla="*/ 450 w 756"/>
                <a:gd name="T75" fmla="*/ 48 h 90"/>
                <a:gd name="T76" fmla="*/ 462 w 756"/>
                <a:gd name="T77" fmla="*/ 42 h 90"/>
                <a:gd name="T78" fmla="*/ 474 w 756"/>
                <a:gd name="T79" fmla="*/ 42 h 90"/>
                <a:gd name="T80" fmla="*/ 486 w 756"/>
                <a:gd name="T81" fmla="*/ 42 h 90"/>
                <a:gd name="T82" fmla="*/ 498 w 756"/>
                <a:gd name="T83" fmla="*/ 42 h 90"/>
                <a:gd name="T84" fmla="*/ 510 w 756"/>
                <a:gd name="T85" fmla="*/ 42 h 90"/>
                <a:gd name="T86" fmla="*/ 522 w 756"/>
                <a:gd name="T87" fmla="*/ 42 h 90"/>
                <a:gd name="T88" fmla="*/ 534 w 756"/>
                <a:gd name="T89" fmla="*/ 36 h 90"/>
                <a:gd name="T90" fmla="*/ 546 w 756"/>
                <a:gd name="T91" fmla="*/ 36 h 90"/>
                <a:gd name="T92" fmla="*/ 558 w 756"/>
                <a:gd name="T93" fmla="*/ 36 h 90"/>
                <a:gd name="T94" fmla="*/ 570 w 756"/>
                <a:gd name="T95" fmla="*/ 36 h 90"/>
                <a:gd name="T96" fmla="*/ 582 w 756"/>
                <a:gd name="T97" fmla="*/ 36 h 90"/>
                <a:gd name="T98" fmla="*/ 594 w 756"/>
                <a:gd name="T99" fmla="*/ 36 h 90"/>
                <a:gd name="T100" fmla="*/ 606 w 756"/>
                <a:gd name="T101" fmla="*/ 36 h 90"/>
                <a:gd name="T102" fmla="*/ 618 w 756"/>
                <a:gd name="T103" fmla="*/ 36 h 90"/>
                <a:gd name="T104" fmla="*/ 630 w 756"/>
                <a:gd name="T105" fmla="*/ 36 h 90"/>
                <a:gd name="T106" fmla="*/ 642 w 756"/>
                <a:gd name="T107" fmla="*/ 36 h 90"/>
                <a:gd name="T108" fmla="*/ 654 w 756"/>
                <a:gd name="T109" fmla="*/ 36 h 90"/>
                <a:gd name="T110" fmla="*/ 666 w 756"/>
                <a:gd name="T111" fmla="*/ 36 h 90"/>
                <a:gd name="T112" fmla="*/ 678 w 756"/>
                <a:gd name="T113" fmla="*/ 36 h 90"/>
                <a:gd name="T114" fmla="*/ 690 w 756"/>
                <a:gd name="T115" fmla="*/ 36 h 90"/>
                <a:gd name="T116" fmla="*/ 702 w 756"/>
                <a:gd name="T117" fmla="*/ 36 h 90"/>
                <a:gd name="T118" fmla="*/ 714 w 756"/>
                <a:gd name="T119" fmla="*/ 36 h 90"/>
                <a:gd name="T120" fmla="*/ 726 w 756"/>
                <a:gd name="T121" fmla="*/ 36 h 90"/>
                <a:gd name="T122" fmla="*/ 738 w 756"/>
                <a:gd name="T123" fmla="*/ 36 h 90"/>
                <a:gd name="T124" fmla="*/ 750 w 756"/>
                <a:gd name="T125" fmla="*/ 3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90">
                  <a:moveTo>
                    <a:pt x="0" y="90"/>
                  </a:moveTo>
                  <a:lnTo>
                    <a:pt x="6" y="84"/>
                  </a:lnTo>
                  <a:lnTo>
                    <a:pt x="12" y="78"/>
                  </a:lnTo>
                  <a:lnTo>
                    <a:pt x="18" y="72"/>
                  </a:lnTo>
                  <a:lnTo>
                    <a:pt x="24" y="66"/>
                  </a:lnTo>
                  <a:lnTo>
                    <a:pt x="30" y="60"/>
                  </a:lnTo>
                  <a:lnTo>
                    <a:pt x="36" y="54"/>
                  </a:lnTo>
                  <a:lnTo>
                    <a:pt x="42" y="48"/>
                  </a:lnTo>
                  <a:lnTo>
                    <a:pt x="48" y="42"/>
                  </a:lnTo>
                  <a:lnTo>
                    <a:pt x="54" y="42"/>
                  </a:lnTo>
                  <a:lnTo>
                    <a:pt x="60" y="36"/>
                  </a:lnTo>
                  <a:lnTo>
                    <a:pt x="66" y="30"/>
                  </a:lnTo>
                  <a:lnTo>
                    <a:pt x="72" y="24"/>
                  </a:lnTo>
                  <a:lnTo>
                    <a:pt x="78" y="24"/>
                  </a:lnTo>
                  <a:lnTo>
                    <a:pt x="84" y="18"/>
                  </a:lnTo>
                  <a:lnTo>
                    <a:pt x="90" y="12"/>
                  </a:lnTo>
                  <a:lnTo>
                    <a:pt x="96" y="12"/>
                  </a:lnTo>
                  <a:lnTo>
                    <a:pt x="102" y="12"/>
                  </a:lnTo>
                  <a:lnTo>
                    <a:pt x="108" y="6"/>
                  </a:lnTo>
                  <a:lnTo>
                    <a:pt x="114" y="6"/>
                  </a:lnTo>
                  <a:lnTo>
                    <a:pt x="120" y="0"/>
                  </a:lnTo>
                  <a:lnTo>
                    <a:pt x="126" y="0"/>
                  </a:lnTo>
                  <a:lnTo>
                    <a:pt x="132" y="0"/>
                  </a:lnTo>
                  <a:lnTo>
                    <a:pt x="138" y="0"/>
                  </a:lnTo>
                  <a:lnTo>
                    <a:pt x="144" y="0"/>
                  </a:lnTo>
                  <a:lnTo>
                    <a:pt x="150" y="0"/>
                  </a:lnTo>
                  <a:lnTo>
                    <a:pt x="156" y="0"/>
                  </a:lnTo>
                  <a:lnTo>
                    <a:pt x="162" y="0"/>
                  </a:lnTo>
                  <a:lnTo>
                    <a:pt x="168" y="0"/>
                  </a:lnTo>
                  <a:lnTo>
                    <a:pt x="174" y="0"/>
                  </a:lnTo>
                  <a:lnTo>
                    <a:pt x="180" y="0"/>
                  </a:lnTo>
                  <a:lnTo>
                    <a:pt x="186" y="0"/>
                  </a:lnTo>
                  <a:lnTo>
                    <a:pt x="192" y="6"/>
                  </a:lnTo>
                  <a:lnTo>
                    <a:pt x="198" y="6"/>
                  </a:lnTo>
                  <a:lnTo>
                    <a:pt x="204" y="6"/>
                  </a:lnTo>
                  <a:lnTo>
                    <a:pt x="210" y="6"/>
                  </a:lnTo>
                  <a:lnTo>
                    <a:pt x="216" y="12"/>
                  </a:lnTo>
                  <a:lnTo>
                    <a:pt x="222" y="12"/>
                  </a:lnTo>
                  <a:lnTo>
                    <a:pt x="228" y="12"/>
                  </a:lnTo>
                  <a:lnTo>
                    <a:pt x="234" y="12"/>
                  </a:lnTo>
                  <a:lnTo>
                    <a:pt x="240" y="18"/>
                  </a:lnTo>
                  <a:lnTo>
                    <a:pt x="246" y="18"/>
                  </a:lnTo>
                  <a:lnTo>
                    <a:pt x="252" y="18"/>
                  </a:lnTo>
                  <a:lnTo>
                    <a:pt x="258" y="24"/>
                  </a:lnTo>
                  <a:lnTo>
                    <a:pt x="264" y="24"/>
                  </a:lnTo>
                  <a:lnTo>
                    <a:pt x="270" y="24"/>
                  </a:lnTo>
                  <a:lnTo>
                    <a:pt x="276" y="30"/>
                  </a:lnTo>
                  <a:lnTo>
                    <a:pt x="282" y="30"/>
                  </a:lnTo>
                  <a:lnTo>
                    <a:pt x="288" y="30"/>
                  </a:lnTo>
                  <a:lnTo>
                    <a:pt x="294" y="36"/>
                  </a:lnTo>
                  <a:lnTo>
                    <a:pt x="300" y="36"/>
                  </a:lnTo>
                  <a:lnTo>
                    <a:pt x="306" y="36"/>
                  </a:lnTo>
                  <a:lnTo>
                    <a:pt x="312" y="36"/>
                  </a:lnTo>
                  <a:lnTo>
                    <a:pt x="318" y="42"/>
                  </a:lnTo>
                  <a:lnTo>
                    <a:pt x="324" y="42"/>
                  </a:lnTo>
                  <a:lnTo>
                    <a:pt x="330" y="42"/>
                  </a:lnTo>
                  <a:lnTo>
                    <a:pt x="336" y="42"/>
                  </a:lnTo>
                  <a:lnTo>
                    <a:pt x="342" y="42"/>
                  </a:lnTo>
                  <a:lnTo>
                    <a:pt x="348" y="42"/>
                  </a:lnTo>
                  <a:lnTo>
                    <a:pt x="354" y="42"/>
                  </a:lnTo>
                  <a:lnTo>
                    <a:pt x="360" y="48"/>
                  </a:lnTo>
                  <a:lnTo>
                    <a:pt x="366" y="48"/>
                  </a:lnTo>
                  <a:lnTo>
                    <a:pt x="372" y="48"/>
                  </a:lnTo>
                  <a:lnTo>
                    <a:pt x="378" y="48"/>
                  </a:lnTo>
                  <a:lnTo>
                    <a:pt x="384" y="48"/>
                  </a:lnTo>
                  <a:lnTo>
                    <a:pt x="390" y="48"/>
                  </a:lnTo>
                  <a:lnTo>
                    <a:pt x="396" y="48"/>
                  </a:lnTo>
                  <a:lnTo>
                    <a:pt x="402" y="48"/>
                  </a:lnTo>
                  <a:lnTo>
                    <a:pt x="408" y="48"/>
                  </a:lnTo>
                  <a:lnTo>
                    <a:pt x="414" y="48"/>
                  </a:lnTo>
                  <a:lnTo>
                    <a:pt x="420" y="48"/>
                  </a:lnTo>
                  <a:lnTo>
                    <a:pt x="426" y="48"/>
                  </a:lnTo>
                  <a:lnTo>
                    <a:pt x="432" y="48"/>
                  </a:lnTo>
                  <a:lnTo>
                    <a:pt x="438" y="48"/>
                  </a:lnTo>
                  <a:lnTo>
                    <a:pt x="444" y="48"/>
                  </a:lnTo>
                  <a:lnTo>
                    <a:pt x="450" y="48"/>
                  </a:lnTo>
                  <a:lnTo>
                    <a:pt x="456" y="42"/>
                  </a:lnTo>
                  <a:lnTo>
                    <a:pt x="462" y="42"/>
                  </a:lnTo>
                  <a:lnTo>
                    <a:pt x="468" y="42"/>
                  </a:lnTo>
                  <a:lnTo>
                    <a:pt x="474" y="42"/>
                  </a:lnTo>
                  <a:lnTo>
                    <a:pt x="480" y="42"/>
                  </a:lnTo>
                  <a:lnTo>
                    <a:pt x="486" y="42"/>
                  </a:lnTo>
                  <a:lnTo>
                    <a:pt x="492" y="42"/>
                  </a:lnTo>
                  <a:lnTo>
                    <a:pt x="498" y="42"/>
                  </a:lnTo>
                  <a:lnTo>
                    <a:pt x="504" y="42"/>
                  </a:lnTo>
                  <a:lnTo>
                    <a:pt x="510" y="42"/>
                  </a:lnTo>
                  <a:lnTo>
                    <a:pt x="516" y="42"/>
                  </a:lnTo>
                  <a:lnTo>
                    <a:pt x="522" y="42"/>
                  </a:lnTo>
                  <a:lnTo>
                    <a:pt x="528" y="36"/>
                  </a:lnTo>
                  <a:lnTo>
                    <a:pt x="534" y="36"/>
                  </a:lnTo>
                  <a:lnTo>
                    <a:pt x="540" y="36"/>
                  </a:lnTo>
                  <a:lnTo>
                    <a:pt x="546" y="36"/>
                  </a:lnTo>
                  <a:lnTo>
                    <a:pt x="552" y="36"/>
                  </a:lnTo>
                  <a:lnTo>
                    <a:pt x="558" y="36"/>
                  </a:lnTo>
                  <a:lnTo>
                    <a:pt x="564" y="36"/>
                  </a:lnTo>
                  <a:lnTo>
                    <a:pt x="570" y="36"/>
                  </a:lnTo>
                  <a:lnTo>
                    <a:pt x="576" y="36"/>
                  </a:lnTo>
                  <a:lnTo>
                    <a:pt x="582" y="36"/>
                  </a:lnTo>
                  <a:lnTo>
                    <a:pt x="588" y="36"/>
                  </a:lnTo>
                  <a:lnTo>
                    <a:pt x="594" y="36"/>
                  </a:lnTo>
                  <a:lnTo>
                    <a:pt x="600" y="36"/>
                  </a:lnTo>
                  <a:lnTo>
                    <a:pt x="606" y="36"/>
                  </a:lnTo>
                  <a:lnTo>
                    <a:pt x="612" y="36"/>
                  </a:lnTo>
                  <a:lnTo>
                    <a:pt x="618" y="36"/>
                  </a:lnTo>
                  <a:lnTo>
                    <a:pt x="624" y="36"/>
                  </a:lnTo>
                  <a:lnTo>
                    <a:pt x="630" y="36"/>
                  </a:lnTo>
                  <a:lnTo>
                    <a:pt x="636" y="36"/>
                  </a:lnTo>
                  <a:lnTo>
                    <a:pt x="642" y="36"/>
                  </a:lnTo>
                  <a:lnTo>
                    <a:pt x="648" y="36"/>
                  </a:lnTo>
                  <a:lnTo>
                    <a:pt x="654" y="36"/>
                  </a:lnTo>
                  <a:lnTo>
                    <a:pt x="660" y="36"/>
                  </a:lnTo>
                  <a:lnTo>
                    <a:pt x="666" y="36"/>
                  </a:lnTo>
                  <a:lnTo>
                    <a:pt x="672" y="36"/>
                  </a:lnTo>
                  <a:lnTo>
                    <a:pt x="678" y="36"/>
                  </a:lnTo>
                  <a:lnTo>
                    <a:pt x="684" y="36"/>
                  </a:lnTo>
                  <a:lnTo>
                    <a:pt x="690" y="36"/>
                  </a:lnTo>
                  <a:lnTo>
                    <a:pt x="696" y="36"/>
                  </a:lnTo>
                  <a:lnTo>
                    <a:pt x="702" y="36"/>
                  </a:lnTo>
                  <a:lnTo>
                    <a:pt x="708" y="36"/>
                  </a:lnTo>
                  <a:lnTo>
                    <a:pt x="714" y="36"/>
                  </a:lnTo>
                  <a:lnTo>
                    <a:pt x="720" y="36"/>
                  </a:lnTo>
                  <a:lnTo>
                    <a:pt x="726" y="36"/>
                  </a:lnTo>
                  <a:lnTo>
                    <a:pt x="732" y="36"/>
                  </a:lnTo>
                  <a:lnTo>
                    <a:pt x="738" y="36"/>
                  </a:lnTo>
                  <a:lnTo>
                    <a:pt x="744" y="36"/>
                  </a:lnTo>
                  <a:lnTo>
                    <a:pt x="750" y="36"/>
                  </a:lnTo>
                  <a:lnTo>
                    <a:pt x="756" y="36"/>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6" name="Freeform 190"/>
            <p:cNvSpPr>
              <a:spLocks/>
            </p:cNvSpPr>
            <p:nvPr/>
          </p:nvSpPr>
          <p:spPr bwMode="auto">
            <a:xfrm>
              <a:off x="1638" y="2089"/>
              <a:ext cx="756" cy="252"/>
            </a:xfrm>
            <a:custGeom>
              <a:avLst/>
              <a:gdLst>
                <a:gd name="T0" fmla="*/ 6 w 756"/>
                <a:gd name="T1" fmla="*/ 24 h 252"/>
                <a:gd name="T2" fmla="*/ 24 w 756"/>
                <a:gd name="T3" fmla="*/ 18 h 252"/>
                <a:gd name="T4" fmla="*/ 42 w 756"/>
                <a:gd name="T5" fmla="*/ 6 h 252"/>
                <a:gd name="T6" fmla="*/ 60 w 756"/>
                <a:gd name="T7" fmla="*/ 0 h 252"/>
                <a:gd name="T8" fmla="*/ 78 w 756"/>
                <a:gd name="T9" fmla="*/ 24 h 252"/>
                <a:gd name="T10" fmla="*/ 96 w 756"/>
                <a:gd name="T11" fmla="*/ 48 h 252"/>
                <a:gd name="T12" fmla="*/ 114 w 756"/>
                <a:gd name="T13" fmla="*/ 78 h 252"/>
                <a:gd name="T14" fmla="*/ 132 w 756"/>
                <a:gd name="T15" fmla="*/ 102 h 252"/>
                <a:gd name="T16" fmla="*/ 156 w 756"/>
                <a:gd name="T17" fmla="*/ 132 h 252"/>
                <a:gd name="T18" fmla="*/ 174 w 756"/>
                <a:gd name="T19" fmla="*/ 156 h 252"/>
                <a:gd name="T20" fmla="*/ 186 w 756"/>
                <a:gd name="T21" fmla="*/ 174 h 252"/>
                <a:gd name="T22" fmla="*/ 204 w 756"/>
                <a:gd name="T23" fmla="*/ 192 h 252"/>
                <a:gd name="T24" fmla="*/ 222 w 756"/>
                <a:gd name="T25" fmla="*/ 210 h 252"/>
                <a:gd name="T26" fmla="*/ 240 w 756"/>
                <a:gd name="T27" fmla="*/ 222 h 252"/>
                <a:gd name="T28" fmla="*/ 258 w 756"/>
                <a:gd name="T29" fmla="*/ 234 h 252"/>
                <a:gd name="T30" fmla="*/ 276 w 756"/>
                <a:gd name="T31" fmla="*/ 240 h 252"/>
                <a:gd name="T32" fmla="*/ 294 w 756"/>
                <a:gd name="T33" fmla="*/ 246 h 252"/>
                <a:gd name="T34" fmla="*/ 312 w 756"/>
                <a:gd name="T35" fmla="*/ 246 h 252"/>
                <a:gd name="T36" fmla="*/ 330 w 756"/>
                <a:gd name="T37" fmla="*/ 252 h 252"/>
                <a:gd name="T38" fmla="*/ 348 w 756"/>
                <a:gd name="T39" fmla="*/ 252 h 252"/>
                <a:gd name="T40" fmla="*/ 366 w 756"/>
                <a:gd name="T41" fmla="*/ 252 h 252"/>
                <a:gd name="T42" fmla="*/ 384 w 756"/>
                <a:gd name="T43" fmla="*/ 252 h 252"/>
                <a:gd name="T44" fmla="*/ 402 w 756"/>
                <a:gd name="T45" fmla="*/ 252 h 252"/>
                <a:gd name="T46" fmla="*/ 420 w 756"/>
                <a:gd name="T47" fmla="*/ 252 h 252"/>
                <a:gd name="T48" fmla="*/ 438 w 756"/>
                <a:gd name="T49" fmla="*/ 246 h 252"/>
                <a:gd name="T50" fmla="*/ 456 w 756"/>
                <a:gd name="T51" fmla="*/ 246 h 252"/>
                <a:gd name="T52" fmla="*/ 474 w 756"/>
                <a:gd name="T53" fmla="*/ 246 h 252"/>
                <a:gd name="T54" fmla="*/ 492 w 756"/>
                <a:gd name="T55" fmla="*/ 246 h 252"/>
                <a:gd name="T56" fmla="*/ 510 w 756"/>
                <a:gd name="T57" fmla="*/ 246 h 252"/>
                <a:gd name="T58" fmla="*/ 528 w 756"/>
                <a:gd name="T59" fmla="*/ 246 h 252"/>
                <a:gd name="T60" fmla="*/ 546 w 756"/>
                <a:gd name="T61" fmla="*/ 240 h 252"/>
                <a:gd name="T62" fmla="*/ 564 w 756"/>
                <a:gd name="T63" fmla="*/ 240 h 252"/>
                <a:gd name="T64" fmla="*/ 582 w 756"/>
                <a:gd name="T65" fmla="*/ 240 h 252"/>
                <a:gd name="T66" fmla="*/ 600 w 756"/>
                <a:gd name="T67" fmla="*/ 240 h 252"/>
                <a:gd name="T68" fmla="*/ 618 w 756"/>
                <a:gd name="T69" fmla="*/ 240 h 252"/>
                <a:gd name="T70" fmla="*/ 636 w 756"/>
                <a:gd name="T71" fmla="*/ 240 h 252"/>
                <a:gd name="T72" fmla="*/ 654 w 756"/>
                <a:gd name="T73" fmla="*/ 240 h 252"/>
                <a:gd name="T74" fmla="*/ 672 w 756"/>
                <a:gd name="T75" fmla="*/ 240 h 252"/>
                <a:gd name="T76" fmla="*/ 690 w 756"/>
                <a:gd name="T77" fmla="*/ 240 h 252"/>
                <a:gd name="T78" fmla="*/ 708 w 756"/>
                <a:gd name="T79" fmla="*/ 240 h 252"/>
                <a:gd name="T80" fmla="*/ 726 w 756"/>
                <a:gd name="T81" fmla="*/ 240 h 252"/>
                <a:gd name="T82" fmla="*/ 744 w 756"/>
                <a:gd name="T83" fmla="*/ 24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6" h="252">
                  <a:moveTo>
                    <a:pt x="6" y="24"/>
                  </a:moveTo>
                  <a:lnTo>
                    <a:pt x="0" y="24"/>
                  </a:lnTo>
                  <a:lnTo>
                    <a:pt x="6" y="24"/>
                  </a:lnTo>
                  <a:lnTo>
                    <a:pt x="12" y="18"/>
                  </a:lnTo>
                  <a:lnTo>
                    <a:pt x="18" y="18"/>
                  </a:lnTo>
                  <a:lnTo>
                    <a:pt x="24" y="18"/>
                  </a:lnTo>
                  <a:lnTo>
                    <a:pt x="30" y="12"/>
                  </a:lnTo>
                  <a:lnTo>
                    <a:pt x="36" y="12"/>
                  </a:lnTo>
                  <a:lnTo>
                    <a:pt x="42" y="6"/>
                  </a:lnTo>
                  <a:lnTo>
                    <a:pt x="48" y="6"/>
                  </a:lnTo>
                  <a:lnTo>
                    <a:pt x="54" y="6"/>
                  </a:lnTo>
                  <a:lnTo>
                    <a:pt x="60" y="0"/>
                  </a:lnTo>
                  <a:lnTo>
                    <a:pt x="72" y="12"/>
                  </a:lnTo>
                  <a:lnTo>
                    <a:pt x="72" y="18"/>
                  </a:lnTo>
                  <a:lnTo>
                    <a:pt x="78" y="24"/>
                  </a:lnTo>
                  <a:lnTo>
                    <a:pt x="84" y="30"/>
                  </a:lnTo>
                  <a:lnTo>
                    <a:pt x="96" y="42"/>
                  </a:lnTo>
                  <a:lnTo>
                    <a:pt x="96" y="48"/>
                  </a:lnTo>
                  <a:lnTo>
                    <a:pt x="102" y="54"/>
                  </a:lnTo>
                  <a:lnTo>
                    <a:pt x="114" y="66"/>
                  </a:lnTo>
                  <a:lnTo>
                    <a:pt x="114" y="78"/>
                  </a:lnTo>
                  <a:lnTo>
                    <a:pt x="120" y="84"/>
                  </a:lnTo>
                  <a:lnTo>
                    <a:pt x="132" y="96"/>
                  </a:lnTo>
                  <a:lnTo>
                    <a:pt x="132" y="102"/>
                  </a:lnTo>
                  <a:lnTo>
                    <a:pt x="144" y="114"/>
                  </a:lnTo>
                  <a:lnTo>
                    <a:pt x="144" y="120"/>
                  </a:lnTo>
                  <a:lnTo>
                    <a:pt x="156" y="132"/>
                  </a:lnTo>
                  <a:lnTo>
                    <a:pt x="156" y="138"/>
                  </a:lnTo>
                  <a:lnTo>
                    <a:pt x="162" y="144"/>
                  </a:lnTo>
                  <a:lnTo>
                    <a:pt x="174" y="156"/>
                  </a:lnTo>
                  <a:lnTo>
                    <a:pt x="174" y="162"/>
                  </a:lnTo>
                  <a:lnTo>
                    <a:pt x="180" y="168"/>
                  </a:lnTo>
                  <a:lnTo>
                    <a:pt x="186" y="174"/>
                  </a:lnTo>
                  <a:lnTo>
                    <a:pt x="192" y="180"/>
                  </a:lnTo>
                  <a:lnTo>
                    <a:pt x="198" y="186"/>
                  </a:lnTo>
                  <a:lnTo>
                    <a:pt x="204" y="192"/>
                  </a:lnTo>
                  <a:lnTo>
                    <a:pt x="210" y="198"/>
                  </a:lnTo>
                  <a:lnTo>
                    <a:pt x="216" y="204"/>
                  </a:lnTo>
                  <a:lnTo>
                    <a:pt x="222" y="210"/>
                  </a:lnTo>
                  <a:lnTo>
                    <a:pt x="228" y="216"/>
                  </a:lnTo>
                  <a:lnTo>
                    <a:pt x="234" y="216"/>
                  </a:lnTo>
                  <a:lnTo>
                    <a:pt x="240" y="222"/>
                  </a:lnTo>
                  <a:lnTo>
                    <a:pt x="246" y="228"/>
                  </a:lnTo>
                  <a:lnTo>
                    <a:pt x="252" y="228"/>
                  </a:lnTo>
                  <a:lnTo>
                    <a:pt x="258" y="234"/>
                  </a:lnTo>
                  <a:lnTo>
                    <a:pt x="264" y="234"/>
                  </a:lnTo>
                  <a:lnTo>
                    <a:pt x="270" y="234"/>
                  </a:lnTo>
                  <a:lnTo>
                    <a:pt x="276" y="240"/>
                  </a:lnTo>
                  <a:lnTo>
                    <a:pt x="282" y="240"/>
                  </a:lnTo>
                  <a:lnTo>
                    <a:pt x="288" y="240"/>
                  </a:lnTo>
                  <a:lnTo>
                    <a:pt x="294" y="246"/>
                  </a:lnTo>
                  <a:lnTo>
                    <a:pt x="300" y="246"/>
                  </a:lnTo>
                  <a:lnTo>
                    <a:pt x="306" y="246"/>
                  </a:lnTo>
                  <a:lnTo>
                    <a:pt x="312" y="246"/>
                  </a:lnTo>
                  <a:lnTo>
                    <a:pt x="318" y="246"/>
                  </a:lnTo>
                  <a:lnTo>
                    <a:pt x="324" y="252"/>
                  </a:lnTo>
                  <a:lnTo>
                    <a:pt x="330" y="252"/>
                  </a:lnTo>
                  <a:lnTo>
                    <a:pt x="336" y="252"/>
                  </a:lnTo>
                  <a:lnTo>
                    <a:pt x="342" y="252"/>
                  </a:lnTo>
                  <a:lnTo>
                    <a:pt x="348" y="252"/>
                  </a:lnTo>
                  <a:lnTo>
                    <a:pt x="354" y="252"/>
                  </a:lnTo>
                  <a:lnTo>
                    <a:pt x="360" y="252"/>
                  </a:lnTo>
                  <a:lnTo>
                    <a:pt x="366" y="252"/>
                  </a:lnTo>
                  <a:lnTo>
                    <a:pt x="372" y="252"/>
                  </a:lnTo>
                  <a:lnTo>
                    <a:pt x="378" y="252"/>
                  </a:lnTo>
                  <a:lnTo>
                    <a:pt x="384" y="252"/>
                  </a:lnTo>
                  <a:lnTo>
                    <a:pt x="390" y="252"/>
                  </a:lnTo>
                  <a:lnTo>
                    <a:pt x="396" y="252"/>
                  </a:lnTo>
                  <a:lnTo>
                    <a:pt x="402" y="252"/>
                  </a:lnTo>
                  <a:lnTo>
                    <a:pt x="408" y="252"/>
                  </a:lnTo>
                  <a:lnTo>
                    <a:pt x="414" y="252"/>
                  </a:lnTo>
                  <a:lnTo>
                    <a:pt x="420" y="252"/>
                  </a:lnTo>
                  <a:lnTo>
                    <a:pt x="426" y="252"/>
                  </a:lnTo>
                  <a:lnTo>
                    <a:pt x="432" y="252"/>
                  </a:lnTo>
                  <a:lnTo>
                    <a:pt x="438" y="246"/>
                  </a:lnTo>
                  <a:lnTo>
                    <a:pt x="444" y="246"/>
                  </a:lnTo>
                  <a:lnTo>
                    <a:pt x="450" y="246"/>
                  </a:lnTo>
                  <a:lnTo>
                    <a:pt x="456" y="246"/>
                  </a:lnTo>
                  <a:lnTo>
                    <a:pt x="462" y="246"/>
                  </a:lnTo>
                  <a:lnTo>
                    <a:pt x="468" y="246"/>
                  </a:lnTo>
                  <a:lnTo>
                    <a:pt x="474" y="246"/>
                  </a:lnTo>
                  <a:lnTo>
                    <a:pt x="480" y="246"/>
                  </a:lnTo>
                  <a:lnTo>
                    <a:pt x="486" y="246"/>
                  </a:lnTo>
                  <a:lnTo>
                    <a:pt x="492" y="246"/>
                  </a:lnTo>
                  <a:lnTo>
                    <a:pt x="498" y="246"/>
                  </a:lnTo>
                  <a:lnTo>
                    <a:pt x="504" y="246"/>
                  </a:lnTo>
                  <a:lnTo>
                    <a:pt x="510" y="246"/>
                  </a:lnTo>
                  <a:lnTo>
                    <a:pt x="516" y="246"/>
                  </a:lnTo>
                  <a:lnTo>
                    <a:pt x="522" y="246"/>
                  </a:lnTo>
                  <a:lnTo>
                    <a:pt x="528" y="246"/>
                  </a:lnTo>
                  <a:lnTo>
                    <a:pt x="534" y="246"/>
                  </a:lnTo>
                  <a:lnTo>
                    <a:pt x="540" y="240"/>
                  </a:lnTo>
                  <a:lnTo>
                    <a:pt x="546" y="240"/>
                  </a:lnTo>
                  <a:lnTo>
                    <a:pt x="552" y="240"/>
                  </a:lnTo>
                  <a:lnTo>
                    <a:pt x="558" y="240"/>
                  </a:lnTo>
                  <a:lnTo>
                    <a:pt x="564" y="240"/>
                  </a:lnTo>
                  <a:lnTo>
                    <a:pt x="570" y="240"/>
                  </a:lnTo>
                  <a:lnTo>
                    <a:pt x="576" y="240"/>
                  </a:lnTo>
                  <a:lnTo>
                    <a:pt x="582" y="240"/>
                  </a:lnTo>
                  <a:lnTo>
                    <a:pt x="588" y="240"/>
                  </a:lnTo>
                  <a:lnTo>
                    <a:pt x="594" y="240"/>
                  </a:lnTo>
                  <a:lnTo>
                    <a:pt x="600" y="240"/>
                  </a:lnTo>
                  <a:lnTo>
                    <a:pt x="606" y="240"/>
                  </a:lnTo>
                  <a:lnTo>
                    <a:pt x="612" y="240"/>
                  </a:lnTo>
                  <a:lnTo>
                    <a:pt x="618" y="240"/>
                  </a:lnTo>
                  <a:lnTo>
                    <a:pt x="624" y="240"/>
                  </a:lnTo>
                  <a:lnTo>
                    <a:pt x="630" y="240"/>
                  </a:lnTo>
                  <a:lnTo>
                    <a:pt x="636" y="240"/>
                  </a:lnTo>
                  <a:lnTo>
                    <a:pt x="642" y="240"/>
                  </a:lnTo>
                  <a:lnTo>
                    <a:pt x="648" y="240"/>
                  </a:lnTo>
                  <a:lnTo>
                    <a:pt x="654" y="240"/>
                  </a:lnTo>
                  <a:lnTo>
                    <a:pt x="660" y="240"/>
                  </a:lnTo>
                  <a:lnTo>
                    <a:pt x="666" y="240"/>
                  </a:lnTo>
                  <a:lnTo>
                    <a:pt x="672" y="240"/>
                  </a:lnTo>
                  <a:lnTo>
                    <a:pt x="678" y="240"/>
                  </a:lnTo>
                  <a:lnTo>
                    <a:pt x="684" y="240"/>
                  </a:lnTo>
                  <a:lnTo>
                    <a:pt x="690" y="240"/>
                  </a:lnTo>
                  <a:lnTo>
                    <a:pt x="696" y="240"/>
                  </a:lnTo>
                  <a:lnTo>
                    <a:pt x="702" y="240"/>
                  </a:lnTo>
                  <a:lnTo>
                    <a:pt x="708" y="240"/>
                  </a:lnTo>
                  <a:lnTo>
                    <a:pt x="714" y="240"/>
                  </a:lnTo>
                  <a:lnTo>
                    <a:pt x="720" y="240"/>
                  </a:lnTo>
                  <a:lnTo>
                    <a:pt x="726" y="240"/>
                  </a:lnTo>
                  <a:lnTo>
                    <a:pt x="732" y="240"/>
                  </a:lnTo>
                  <a:lnTo>
                    <a:pt x="738" y="240"/>
                  </a:lnTo>
                  <a:lnTo>
                    <a:pt x="744" y="240"/>
                  </a:lnTo>
                  <a:lnTo>
                    <a:pt x="750" y="240"/>
                  </a:lnTo>
                  <a:lnTo>
                    <a:pt x="756" y="240"/>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7" name="Freeform 191"/>
            <p:cNvSpPr>
              <a:spLocks/>
            </p:cNvSpPr>
            <p:nvPr/>
          </p:nvSpPr>
          <p:spPr bwMode="auto">
            <a:xfrm>
              <a:off x="2394" y="2323"/>
              <a:ext cx="684" cy="264"/>
            </a:xfrm>
            <a:custGeom>
              <a:avLst/>
              <a:gdLst>
                <a:gd name="T0" fmla="*/ 12 w 684"/>
                <a:gd name="T1" fmla="*/ 0 h 264"/>
                <a:gd name="T2" fmla="*/ 30 w 684"/>
                <a:gd name="T3" fmla="*/ 0 h 264"/>
                <a:gd name="T4" fmla="*/ 48 w 684"/>
                <a:gd name="T5" fmla="*/ 0 h 264"/>
                <a:gd name="T6" fmla="*/ 66 w 684"/>
                <a:gd name="T7" fmla="*/ 0 h 264"/>
                <a:gd name="T8" fmla="*/ 84 w 684"/>
                <a:gd name="T9" fmla="*/ 0 h 264"/>
                <a:gd name="T10" fmla="*/ 102 w 684"/>
                <a:gd name="T11" fmla="*/ 0 h 264"/>
                <a:gd name="T12" fmla="*/ 120 w 684"/>
                <a:gd name="T13" fmla="*/ 0 h 264"/>
                <a:gd name="T14" fmla="*/ 138 w 684"/>
                <a:gd name="T15" fmla="*/ 0 h 264"/>
                <a:gd name="T16" fmla="*/ 156 w 684"/>
                <a:gd name="T17" fmla="*/ 0 h 264"/>
                <a:gd name="T18" fmla="*/ 174 w 684"/>
                <a:gd name="T19" fmla="*/ 0 h 264"/>
                <a:gd name="T20" fmla="*/ 192 w 684"/>
                <a:gd name="T21" fmla="*/ 0 h 264"/>
                <a:gd name="T22" fmla="*/ 210 w 684"/>
                <a:gd name="T23" fmla="*/ 0 h 264"/>
                <a:gd name="T24" fmla="*/ 228 w 684"/>
                <a:gd name="T25" fmla="*/ 0 h 264"/>
                <a:gd name="T26" fmla="*/ 246 w 684"/>
                <a:gd name="T27" fmla="*/ 0 h 264"/>
                <a:gd name="T28" fmla="*/ 264 w 684"/>
                <a:gd name="T29" fmla="*/ 0 h 264"/>
                <a:gd name="T30" fmla="*/ 282 w 684"/>
                <a:gd name="T31" fmla="*/ 0 h 264"/>
                <a:gd name="T32" fmla="*/ 300 w 684"/>
                <a:gd name="T33" fmla="*/ 0 h 264"/>
                <a:gd name="T34" fmla="*/ 318 w 684"/>
                <a:gd name="T35" fmla="*/ 0 h 264"/>
                <a:gd name="T36" fmla="*/ 336 w 684"/>
                <a:gd name="T37" fmla="*/ 0 h 264"/>
                <a:gd name="T38" fmla="*/ 354 w 684"/>
                <a:gd name="T39" fmla="*/ 0 h 264"/>
                <a:gd name="T40" fmla="*/ 372 w 684"/>
                <a:gd name="T41" fmla="*/ 0 h 264"/>
                <a:gd name="T42" fmla="*/ 390 w 684"/>
                <a:gd name="T43" fmla="*/ 0 h 264"/>
                <a:gd name="T44" fmla="*/ 408 w 684"/>
                <a:gd name="T45" fmla="*/ 0 h 264"/>
                <a:gd name="T46" fmla="*/ 426 w 684"/>
                <a:gd name="T47" fmla="*/ 0 h 264"/>
                <a:gd name="T48" fmla="*/ 444 w 684"/>
                <a:gd name="T49" fmla="*/ 0 h 264"/>
                <a:gd name="T50" fmla="*/ 462 w 684"/>
                <a:gd name="T51" fmla="*/ 0 h 264"/>
                <a:gd name="T52" fmla="*/ 480 w 684"/>
                <a:gd name="T53" fmla="*/ 0 h 264"/>
                <a:gd name="T54" fmla="*/ 498 w 684"/>
                <a:gd name="T55" fmla="*/ 0 h 264"/>
                <a:gd name="T56" fmla="*/ 516 w 684"/>
                <a:gd name="T57" fmla="*/ 0 h 264"/>
                <a:gd name="T58" fmla="*/ 534 w 684"/>
                <a:gd name="T59" fmla="*/ 0 h 264"/>
                <a:gd name="T60" fmla="*/ 552 w 684"/>
                <a:gd name="T61" fmla="*/ 0 h 264"/>
                <a:gd name="T62" fmla="*/ 570 w 684"/>
                <a:gd name="T63" fmla="*/ 0 h 264"/>
                <a:gd name="T64" fmla="*/ 588 w 684"/>
                <a:gd name="T65" fmla="*/ 0 h 264"/>
                <a:gd name="T66" fmla="*/ 606 w 684"/>
                <a:gd name="T67" fmla="*/ 0 h 264"/>
                <a:gd name="T68" fmla="*/ 618 w 684"/>
                <a:gd name="T69" fmla="*/ 24 h 264"/>
                <a:gd name="T70" fmla="*/ 624 w 684"/>
                <a:gd name="T71" fmla="*/ 60 h 264"/>
                <a:gd name="T72" fmla="*/ 636 w 684"/>
                <a:gd name="T73" fmla="*/ 84 h 264"/>
                <a:gd name="T74" fmla="*/ 642 w 684"/>
                <a:gd name="T75" fmla="*/ 120 h 264"/>
                <a:gd name="T76" fmla="*/ 654 w 684"/>
                <a:gd name="T77" fmla="*/ 144 h 264"/>
                <a:gd name="T78" fmla="*/ 660 w 684"/>
                <a:gd name="T79" fmla="*/ 180 h 264"/>
                <a:gd name="T80" fmla="*/ 672 w 684"/>
                <a:gd name="T81" fmla="*/ 204 h 264"/>
                <a:gd name="T82" fmla="*/ 678 w 684"/>
                <a:gd name="T83" fmla="*/ 24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4" h="264">
                  <a:moveTo>
                    <a:pt x="0" y="6"/>
                  </a:moveTo>
                  <a:lnTo>
                    <a:pt x="6" y="0"/>
                  </a:lnTo>
                  <a:lnTo>
                    <a:pt x="12" y="0"/>
                  </a:lnTo>
                  <a:lnTo>
                    <a:pt x="18" y="0"/>
                  </a:lnTo>
                  <a:lnTo>
                    <a:pt x="24" y="0"/>
                  </a:lnTo>
                  <a:lnTo>
                    <a:pt x="30" y="0"/>
                  </a:lnTo>
                  <a:lnTo>
                    <a:pt x="36" y="0"/>
                  </a:lnTo>
                  <a:lnTo>
                    <a:pt x="42" y="0"/>
                  </a:lnTo>
                  <a:lnTo>
                    <a:pt x="48" y="0"/>
                  </a:lnTo>
                  <a:lnTo>
                    <a:pt x="54" y="0"/>
                  </a:lnTo>
                  <a:lnTo>
                    <a:pt x="60" y="0"/>
                  </a:lnTo>
                  <a:lnTo>
                    <a:pt x="66" y="0"/>
                  </a:lnTo>
                  <a:lnTo>
                    <a:pt x="72" y="0"/>
                  </a:lnTo>
                  <a:lnTo>
                    <a:pt x="78" y="0"/>
                  </a:lnTo>
                  <a:lnTo>
                    <a:pt x="84" y="0"/>
                  </a:lnTo>
                  <a:lnTo>
                    <a:pt x="90" y="0"/>
                  </a:lnTo>
                  <a:lnTo>
                    <a:pt x="96" y="0"/>
                  </a:lnTo>
                  <a:lnTo>
                    <a:pt x="102" y="0"/>
                  </a:lnTo>
                  <a:lnTo>
                    <a:pt x="108" y="0"/>
                  </a:lnTo>
                  <a:lnTo>
                    <a:pt x="114" y="0"/>
                  </a:lnTo>
                  <a:lnTo>
                    <a:pt x="120" y="0"/>
                  </a:lnTo>
                  <a:lnTo>
                    <a:pt x="126" y="0"/>
                  </a:lnTo>
                  <a:lnTo>
                    <a:pt x="132" y="0"/>
                  </a:lnTo>
                  <a:lnTo>
                    <a:pt x="138" y="0"/>
                  </a:lnTo>
                  <a:lnTo>
                    <a:pt x="144" y="0"/>
                  </a:lnTo>
                  <a:lnTo>
                    <a:pt x="150" y="0"/>
                  </a:lnTo>
                  <a:lnTo>
                    <a:pt x="156" y="0"/>
                  </a:lnTo>
                  <a:lnTo>
                    <a:pt x="162" y="0"/>
                  </a:lnTo>
                  <a:lnTo>
                    <a:pt x="168" y="0"/>
                  </a:lnTo>
                  <a:lnTo>
                    <a:pt x="174" y="0"/>
                  </a:lnTo>
                  <a:lnTo>
                    <a:pt x="180" y="0"/>
                  </a:lnTo>
                  <a:lnTo>
                    <a:pt x="186" y="0"/>
                  </a:lnTo>
                  <a:lnTo>
                    <a:pt x="192" y="0"/>
                  </a:lnTo>
                  <a:lnTo>
                    <a:pt x="198" y="0"/>
                  </a:lnTo>
                  <a:lnTo>
                    <a:pt x="204" y="0"/>
                  </a:lnTo>
                  <a:lnTo>
                    <a:pt x="210" y="0"/>
                  </a:lnTo>
                  <a:lnTo>
                    <a:pt x="216" y="0"/>
                  </a:lnTo>
                  <a:lnTo>
                    <a:pt x="222" y="0"/>
                  </a:lnTo>
                  <a:lnTo>
                    <a:pt x="228" y="0"/>
                  </a:lnTo>
                  <a:lnTo>
                    <a:pt x="234" y="0"/>
                  </a:lnTo>
                  <a:lnTo>
                    <a:pt x="240" y="0"/>
                  </a:lnTo>
                  <a:lnTo>
                    <a:pt x="246" y="0"/>
                  </a:lnTo>
                  <a:lnTo>
                    <a:pt x="252" y="0"/>
                  </a:lnTo>
                  <a:lnTo>
                    <a:pt x="258" y="0"/>
                  </a:lnTo>
                  <a:lnTo>
                    <a:pt x="264" y="0"/>
                  </a:lnTo>
                  <a:lnTo>
                    <a:pt x="270" y="0"/>
                  </a:lnTo>
                  <a:lnTo>
                    <a:pt x="276" y="0"/>
                  </a:lnTo>
                  <a:lnTo>
                    <a:pt x="282" y="0"/>
                  </a:lnTo>
                  <a:lnTo>
                    <a:pt x="288" y="0"/>
                  </a:lnTo>
                  <a:lnTo>
                    <a:pt x="294" y="0"/>
                  </a:lnTo>
                  <a:lnTo>
                    <a:pt x="300" y="0"/>
                  </a:lnTo>
                  <a:lnTo>
                    <a:pt x="306" y="0"/>
                  </a:lnTo>
                  <a:lnTo>
                    <a:pt x="312" y="0"/>
                  </a:lnTo>
                  <a:lnTo>
                    <a:pt x="318" y="0"/>
                  </a:lnTo>
                  <a:lnTo>
                    <a:pt x="324" y="0"/>
                  </a:lnTo>
                  <a:lnTo>
                    <a:pt x="330" y="0"/>
                  </a:lnTo>
                  <a:lnTo>
                    <a:pt x="336" y="0"/>
                  </a:lnTo>
                  <a:lnTo>
                    <a:pt x="342" y="0"/>
                  </a:lnTo>
                  <a:lnTo>
                    <a:pt x="348" y="0"/>
                  </a:lnTo>
                  <a:lnTo>
                    <a:pt x="354" y="0"/>
                  </a:lnTo>
                  <a:lnTo>
                    <a:pt x="360" y="0"/>
                  </a:lnTo>
                  <a:lnTo>
                    <a:pt x="366" y="0"/>
                  </a:lnTo>
                  <a:lnTo>
                    <a:pt x="372" y="0"/>
                  </a:lnTo>
                  <a:lnTo>
                    <a:pt x="378" y="0"/>
                  </a:lnTo>
                  <a:lnTo>
                    <a:pt x="384" y="0"/>
                  </a:lnTo>
                  <a:lnTo>
                    <a:pt x="390" y="0"/>
                  </a:lnTo>
                  <a:lnTo>
                    <a:pt x="396" y="0"/>
                  </a:lnTo>
                  <a:lnTo>
                    <a:pt x="402" y="0"/>
                  </a:lnTo>
                  <a:lnTo>
                    <a:pt x="408" y="0"/>
                  </a:lnTo>
                  <a:lnTo>
                    <a:pt x="414" y="0"/>
                  </a:lnTo>
                  <a:lnTo>
                    <a:pt x="420" y="0"/>
                  </a:lnTo>
                  <a:lnTo>
                    <a:pt x="426" y="0"/>
                  </a:lnTo>
                  <a:lnTo>
                    <a:pt x="432" y="0"/>
                  </a:lnTo>
                  <a:lnTo>
                    <a:pt x="438" y="0"/>
                  </a:lnTo>
                  <a:lnTo>
                    <a:pt x="444" y="0"/>
                  </a:lnTo>
                  <a:lnTo>
                    <a:pt x="450" y="0"/>
                  </a:lnTo>
                  <a:lnTo>
                    <a:pt x="456" y="0"/>
                  </a:lnTo>
                  <a:lnTo>
                    <a:pt x="462" y="0"/>
                  </a:lnTo>
                  <a:lnTo>
                    <a:pt x="468" y="0"/>
                  </a:lnTo>
                  <a:lnTo>
                    <a:pt x="474" y="0"/>
                  </a:lnTo>
                  <a:lnTo>
                    <a:pt x="480" y="0"/>
                  </a:lnTo>
                  <a:lnTo>
                    <a:pt x="486" y="0"/>
                  </a:lnTo>
                  <a:lnTo>
                    <a:pt x="492" y="0"/>
                  </a:lnTo>
                  <a:lnTo>
                    <a:pt x="498" y="0"/>
                  </a:lnTo>
                  <a:lnTo>
                    <a:pt x="504" y="0"/>
                  </a:lnTo>
                  <a:lnTo>
                    <a:pt x="510" y="0"/>
                  </a:lnTo>
                  <a:lnTo>
                    <a:pt x="516" y="0"/>
                  </a:lnTo>
                  <a:lnTo>
                    <a:pt x="522" y="0"/>
                  </a:lnTo>
                  <a:lnTo>
                    <a:pt x="528" y="0"/>
                  </a:lnTo>
                  <a:lnTo>
                    <a:pt x="534" y="0"/>
                  </a:lnTo>
                  <a:lnTo>
                    <a:pt x="540" y="0"/>
                  </a:lnTo>
                  <a:lnTo>
                    <a:pt x="546" y="0"/>
                  </a:lnTo>
                  <a:lnTo>
                    <a:pt x="552" y="0"/>
                  </a:lnTo>
                  <a:lnTo>
                    <a:pt x="558" y="0"/>
                  </a:lnTo>
                  <a:lnTo>
                    <a:pt x="564" y="0"/>
                  </a:lnTo>
                  <a:lnTo>
                    <a:pt x="570" y="0"/>
                  </a:lnTo>
                  <a:lnTo>
                    <a:pt x="576" y="0"/>
                  </a:lnTo>
                  <a:lnTo>
                    <a:pt x="582" y="0"/>
                  </a:lnTo>
                  <a:lnTo>
                    <a:pt x="588" y="0"/>
                  </a:lnTo>
                  <a:lnTo>
                    <a:pt x="594" y="0"/>
                  </a:lnTo>
                  <a:lnTo>
                    <a:pt x="600" y="0"/>
                  </a:lnTo>
                  <a:lnTo>
                    <a:pt x="606" y="0"/>
                  </a:lnTo>
                  <a:lnTo>
                    <a:pt x="612" y="6"/>
                  </a:lnTo>
                  <a:lnTo>
                    <a:pt x="612" y="18"/>
                  </a:lnTo>
                  <a:lnTo>
                    <a:pt x="618" y="24"/>
                  </a:lnTo>
                  <a:lnTo>
                    <a:pt x="618" y="36"/>
                  </a:lnTo>
                  <a:lnTo>
                    <a:pt x="624" y="42"/>
                  </a:lnTo>
                  <a:lnTo>
                    <a:pt x="624" y="60"/>
                  </a:lnTo>
                  <a:lnTo>
                    <a:pt x="630" y="66"/>
                  </a:lnTo>
                  <a:lnTo>
                    <a:pt x="630" y="78"/>
                  </a:lnTo>
                  <a:lnTo>
                    <a:pt x="636" y="84"/>
                  </a:lnTo>
                  <a:lnTo>
                    <a:pt x="636" y="96"/>
                  </a:lnTo>
                  <a:lnTo>
                    <a:pt x="642" y="102"/>
                  </a:lnTo>
                  <a:lnTo>
                    <a:pt x="642" y="120"/>
                  </a:lnTo>
                  <a:lnTo>
                    <a:pt x="648" y="126"/>
                  </a:lnTo>
                  <a:lnTo>
                    <a:pt x="648" y="138"/>
                  </a:lnTo>
                  <a:lnTo>
                    <a:pt x="654" y="144"/>
                  </a:lnTo>
                  <a:lnTo>
                    <a:pt x="654" y="162"/>
                  </a:lnTo>
                  <a:lnTo>
                    <a:pt x="660" y="168"/>
                  </a:lnTo>
                  <a:lnTo>
                    <a:pt x="660" y="180"/>
                  </a:lnTo>
                  <a:lnTo>
                    <a:pt x="666" y="186"/>
                  </a:lnTo>
                  <a:lnTo>
                    <a:pt x="666" y="198"/>
                  </a:lnTo>
                  <a:lnTo>
                    <a:pt x="672" y="204"/>
                  </a:lnTo>
                  <a:lnTo>
                    <a:pt x="672" y="222"/>
                  </a:lnTo>
                  <a:lnTo>
                    <a:pt x="678" y="228"/>
                  </a:lnTo>
                  <a:lnTo>
                    <a:pt x="678" y="240"/>
                  </a:lnTo>
                  <a:lnTo>
                    <a:pt x="684" y="246"/>
                  </a:lnTo>
                  <a:lnTo>
                    <a:pt x="684" y="264"/>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8" name="Freeform 192"/>
            <p:cNvSpPr>
              <a:spLocks/>
            </p:cNvSpPr>
            <p:nvPr/>
          </p:nvSpPr>
          <p:spPr bwMode="auto">
            <a:xfrm>
              <a:off x="3078" y="2587"/>
              <a:ext cx="708" cy="258"/>
            </a:xfrm>
            <a:custGeom>
              <a:avLst/>
              <a:gdLst>
                <a:gd name="T0" fmla="*/ 6 w 708"/>
                <a:gd name="T1" fmla="*/ 18 h 258"/>
                <a:gd name="T2" fmla="*/ 18 w 708"/>
                <a:gd name="T3" fmla="*/ 42 h 258"/>
                <a:gd name="T4" fmla="*/ 24 w 708"/>
                <a:gd name="T5" fmla="*/ 72 h 258"/>
                <a:gd name="T6" fmla="*/ 36 w 708"/>
                <a:gd name="T7" fmla="*/ 96 h 258"/>
                <a:gd name="T8" fmla="*/ 42 w 708"/>
                <a:gd name="T9" fmla="*/ 120 h 258"/>
                <a:gd name="T10" fmla="*/ 60 w 708"/>
                <a:gd name="T11" fmla="*/ 150 h 258"/>
                <a:gd name="T12" fmla="*/ 66 w 708"/>
                <a:gd name="T13" fmla="*/ 168 h 258"/>
                <a:gd name="T14" fmla="*/ 84 w 708"/>
                <a:gd name="T15" fmla="*/ 198 h 258"/>
                <a:gd name="T16" fmla="*/ 102 w 708"/>
                <a:gd name="T17" fmla="*/ 222 h 258"/>
                <a:gd name="T18" fmla="*/ 120 w 708"/>
                <a:gd name="T19" fmla="*/ 240 h 258"/>
                <a:gd name="T20" fmla="*/ 138 w 708"/>
                <a:gd name="T21" fmla="*/ 252 h 258"/>
                <a:gd name="T22" fmla="*/ 156 w 708"/>
                <a:gd name="T23" fmla="*/ 258 h 258"/>
                <a:gd name="T24" fmla="*/ 174 w 708"/>
                <a:gd name="T25" fmla="*/ 258 h 258"/>
                <a:gd name="T26" fmla="*/ 192 w 708"/>
                <a:gd name="T27" fmla="*/ 258 h 258"/>
                <a:gd name="T28" fmla="*/ 210 w 708"/>
                <a:gd name="T29" fmla="*/ 258 h 258"/>
                <a:gd name="T30" fmla="*/ 228 w 708"/>
                <a:gd name="T31" fmla="*/ 252 h 258"/>
                <a:gd name="T32" fmla="*/ 246 w 708"/>
                <a:gd name="T33" fmla="*/ 252 h 258"/>
                <a:gd name="T34" fmla="*/ 264 w 708"/>
                <a:gd name="T35" fmla="*/ 246 h 258"/>
                <a:gd name="T36" fmla="*/ 282 w 708"/>
                <a:gd name="T37" fmla="*/ 240 h 258"/>
                <a:gd name="T38" fmla="*/ 300 w 708"/>
                <a:gd name="T39" fmla="*/ 234 h 258"/>
                <a:gd name="T40" fmla="*/ 318 w 708"/>
                <a:gd name="T41" fmla="*/ 228 h 258"/>
                <a:gd name="T42" fmla="*/ 336 w 708"/>
                <a:gd name="T43" fmla="*/ 222 h 258"/>
                <a:gd name="T44" fmla="*/ 354 w 708"/>
                <a:gd name="T45" fmla="*/ 222 h 258"/>
                <a:gd name="T46" fmla="*/ 372 w 708"/>
                <a:gd name="T47" fmla="*/ 216 h 258"/>
                <a:gd name="T48" fmla="*/ 390 w 708"/>
                <a:gd name="T49" fmla="*/ 210 h 258"/>
                <a:gd name="T50" fmla="*/ 408 w 708"/>
                <a:gd name="T51" fmla="*/ 210 h 258"/>
                <a:gd name="T52" fmla="*/ 426 w 708"/>
                <a:gd name="T53" fmla="*/ 204 h 258"/>
                <a:gd name="T54" fmla="*/ 444 w 708"/>
                <a:gd name="T55" fmla="*/ 198 h 258"/>
                <a:gd name="T56" fmla="*/ 462 w 708"/>
                <a:gd name="T57" fmla="*/ 198 h 258"/>
                <a:gd name="T58" fmla="*/ 480 w 708"/>
                <a:gd name="T59" fmla="*/ 192 h 258"/>
                <a:gd name="T60" fmla="*/ 498 w 708"/>
                <a:gd name="T61" fmla="*/ 192 h 258"/>
                <a:gd name="T62" fmla="*/ 516 w 708"/>
                <a:gd name="T63" fmla="*/ 186 h 258"/>
                <a:gd name="T64" fmla="*/ 534 w 708"/>
                <a:gd name="T65" fmla="*/ 186 h 258"/>
                <a:gd name="T66" fmla="*/ 552 w 708"/>
                <a:gd name="T67" fmla="*/ 186 h 258"/>
                <a:gd name="T68" fmla="*/ 570 w 708"/>
                <a:gd name="T69" fmla="*/ 180 h 258"/>
                <a:gd name="T70" fmla="*/ 588 w 708"/>
                <a:gd name="T71" fmla="*/ 180 h 258"/>
                <a:gd name="T72" fmla="*/ 606 w 708"/>
                <a:gd name="T73" fmla="*/ 180 h 258"/>
                <a:gd name="T74" fmla="*/ 624 w 708"/>
                <a:gd name="T75" fmla="*/ 180 h 258"/>
                <a:gd name="T76" fmla="*/ 642 w 708"/>
                <a:gd name="T77" fmla="*/ 174 h 258"/>
                <a:gd name="T78" fmla="*/ 660 w 708"/>
                <a:gd name="T79" fmla="*/ 174 h 258"/>
                <a:gd name="T80" fmla="*/ 678 w 708"/>
                <a:gd name="T81" fmla="*/ 174 h 258"/>
                <a:gd name="T82" fmla="*/ 696 w 708"/>
                <a:gd name="T83" fmla="*/ 17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08" h="258">
                  <a:moveTo>
                    <a:pt x="0" y="0"/>
                  </a:moveTo>
                  <a:lnTo>
                    <a:pt x="6" y="6"/>
                  </a:lnTo>
                  <a:lnTo>
                    <a:pt x="6" y="18"/>
                  </a:lnTo>
                  <a:lnTo>
                    <a:pt x="12" y="24"/>
                  </a:lnTo>
                  <a:lnTo>
                    <a:pt x="12" y="36"/>
                  </a:lnTo>
                  <a:lnTo>
                    <a:pt x="18" y="42"/>
                  </a:lnTo>
                  <a:lnTo>
                    <a:pt x="18" y="54"/>
                  </a:lnTo>
                  <a:lnTo>
                    <a:pt x="24" y="60"/>
                  </a:lnTo>
                  <a:lnTo>
                    <a:pt x="24" y="72"/>
                  </a:lnTo>
                  <a:lnTo>
                    <a:pt x="30" y="78"/>
                  </a:lnTo>
                  <a:lnTo>
                    <a:pt x="30" y="90"/>
                  </a:lnTo>
                  <a:lnTo>
                    <a:pt x="36" y="96"/>
                  </a:lnTo>
                  <a:lnTo>
                    <a:pt x="36" y="102"/>
                  </a:lnTo>
                  <a:lnTo>
                    <a:pt x="42" y="108"/>
                  </a:lnTo>
                  <a:lnTo>
                    <a:pt x="42" y="120"/>
                  </a:lnTo>
                  <a:lnTo>
                    <a:pt x="54" y="132"/>
                  </a:lnTo>
                  <a:lnTo>
                    <a:pt x="54" y="144"/>
                  </a:lnTo>
                  <a:lnTo>
                    <a:pt x="60" y="150"/>
                  </a:lnTo>
                  <a:lnTo>
                    <a:pt x="60" y="156"/>
                  </a:lnTo>
                  <a:lnTo>
                    <a:pt x="66" y="162"/>
                  </a:lnTo>
                  <a:lnTo>
                    <a:pt x="66" y="168"/>
                  </a:lnTo>
                  <a:lnTo>
                    <a:pt x="78" y="180"/>
                  </a:lnTo>
                  <a:lnTo>
                    <a:pt x="78" y="192"/>
                  </a:lnTo>
                  <a:lnTo>
                    <a:pt x="84" y="198"/>
                  </a:lnTo>
                  <a:lnTo>
                    <a:pt x="96" y="210"/>
                  </a:lnTo>
                  <a:lnTo>
                    <a:pt x="96" y="216"/>
                  </a:lnTo>
                  <a:lnTo>
                    <a:pt x="102" y="222"/>
                  </a:lnTo>
                  <a:lnTo>
                    <a:pt x="108" y="228"/>
                  </a:lnTo>
                  <a:lnTo>
                    <a:pt x="114" y="234"/>
                  </a:lnTo>
                  <a:lnTo>
                    <a:pt x="120" y="240"/>
                  </a:lnTo>
                  <a:lnTo>
                    <a:pt x="126" y="240"/>
                  </a:lnTo>
                  <a:lnTo>
                    <a:pt x="132" y="246"/>
                  </a:lnTo>
                  <a:lnTo>
                    <a:pt x="138" y="252"/>
                  </a:lnTo>
                  <a:lnTo>
                    <a:pt x="144" y="252"/>
                  </a:lnTo>
                  <a:lnTo>
                    <a:pt x="150" y="252"/>
                  </a:lnTo>
                  <a:lnTo>
                    <a:pt x="156" y="258"/>
                  </a:lnTo>
                  <a:lnTo>
                    <a:pt x="162" y="258"/>
                  </a:lnTo>
                  <a:lnTo>
                    <a:pt x="168" y="258"/>
                  </a:lnTo>
                  <a:lnTo>
                    <a:pt x="174" y="258"/>
                  </a:lnTo>
                  <a:lnTo>
                    <a:pt x="180" y="258"/>
                  </a:lnTo>
                  <a:lnTo>
                    <a:pt x="186" y="258"/>
                  </a:lnTo>
                  <a:lnTo>
                    <a:pt x="192" y="258"/>
                  </a:lnTo>
                  <a:lnTo>
                    <a:pt x="198" y="258"/>
                  </a:lnTo>
                  <a:lnTo>
                    <a:pt x="204" y="258"/>
                  </a:lnTo>
                  <a:lnTo>
                    <a:pt x="210" y="258"/>
                  </a:lnTo>
                  <a:lnTo>
                    <a:pt x="216" y="258"/>
                  </a:lnTo>
                  <a:lnTo>
                    <a:pt x="222" y="258"/>
                  </a:lnTo>
                  <a:lnTo>
                    <a:pt x="228" y="252"/>
                  </a:lnTo>
                  <a:lnTo>
                    <a:pt x="234" y="252"/>
                  </a:lnTo>
                  <a:lnTo>
                    <a:pt x="240" y="252"/>
                  </a:lnTo>
                  <a:lnTo>
                    <a:pt x="246" y="252"/>
                  </a:lnTo>
                  <a:lnTo>
                    <a:pt x="252" y="252"/>
                  </a:lnTo>
                  <a:lnTo>
                    <a:pt x="258" y="246"/>
                  </a:lnTo>
                  <a:lnTo>
                    <a:pt x="264" y="246"/>
                  </a:lnTo>
                  <a:lnTo>
                    <a:pt x="270" y="246"/>
                  </a:lnTo>
                  <a:lnTo>
                    <a:pt x="276" y="240"/>
                  </a:lnTo>
                  <a:lnTo>
                    <a:pt x="282" y="240"/>
                  </a:lnTo>
                  <a:lnTo>
                    <a:pt x="288" y="240"/>
                  </a:lnTo>
                  <a:lnTo>
                    <a:pt x="294" y="240"/>
                  </a:lnTo>
                  <a:lnTo>
                    <a:pt x="300" y="234"/>
                  </a:lnTo>
                  <a:lnTo>
                    <a:pt x="306" y="234"/>
                  </a:lnTo>
                  <a:lnTo>
                    <a:pt x="312" y="234"/>
                  </a:lnTo>
                  <a:lnTo>
                    <a:pt x="318" y="228"/>
                  </a:lnTo>
                  <a:lnTo>
                    <a:pt x="324" y="228"/>
                  </a:lnTo>
                  <a:lnTo>
                    <a:pt x="330" y="228"/>
                  </a:lnTo>
                  <a:lnTo>
                    <a:pt x="336" y="222"/>
                  </a:lnTo>
                  <a:lnTo>
                    <a:pt x="342" y="222"/>
                  </a:lnTo>
                  <a:lnTo>
                    <a:pt x="348" y="222"/>
                  </a:lnTo>
                  <a:lnTo>
                    <a:pt x="354" y="222"/>
                  </a:lnTo>
                  <a:lnTo>
                    <a:pt x="360" y="216"/>
                  </a:lnTo>
                  <a:lnTo>
                    <a:pt x="366" y="216"/>
                  </a:lnTo>
                  <a:lnTo>
                    <a:pt x="372" y="216"/>
                  </a:lnTo>
                  <a:lnTo>
                    <a:pt x="378" y="216"/>
                  </a:lnTo>
                  <a:lnTo>
                    <a:pt x="384" y="210"/>
                  </a:lnTo>
                  <a:lnTo>
                    <a:pt x="390" y="210"/>
                  </a:lnTo>
                  <a:lnTo>
                    <a:pt x="396" y="210"/>
                  </a:lnTo>
                  <a:lnTo>
                    <a:pt x="402" y="210"/>
                  </a:lnTo>
                  <a:lnTo>
                    <a:pt x="408" y="210"/>
                  </a:lnTo>
                  <a:lnTo>
                    <a:pt x="414" y="204"/>
                  </a:lnTo>
                  <a:lnTo>
                    <a:pt x="420" y="204"/>
                  </a:lnTo>
                  <a:lnTo>
                    <a:pt x="426" y="204"/>
                  </a:lnTo>
                  <a:lnTo>
                    <a:pt x="432" y="204"/>
                  </a:lnTo>
                  <a:lnTo>
                    <a:pt x="438" y="198"/>
                  </a:lnTo>
                  <a:lnTo>
                    <a:pt x="444" y="198"/>
                  </a:lnTo>
                  <a:lnTo>
                    <a:pt x="450" y="198"/>
                  </a:lnTo>
                  <a:lnTo>
                    <a:pt x="456" y="198"/>
                  </a:lnTo>
                  <a:lnTo>
                    <a:pt x="462" y="198"/>
                  </a:lnTo>
                  <a:lnTo>
                    <a:pt x="468" y="198"/>
                  </a:lnTo>
                  <a:lnTo>
                    <a:pt x="474" y="192"/>
                  </a:lnTo>
                  <a:lnTo>
                    <a:pt x="480" y="192"/>
                  </a:lnTo>
                  <a:lnTo>
                    <a:pt x="486" y="192"/>
                  </a:lnTo>
                  <a:lnTo>
                    <a:pt x="492" y="192"/>
                  </a:lnTo>
                  <a:lnTo>
                    <a:pt x="498" y="192"/>
                  </a:lnTo>
                  <a:lnTo>
                    <a:pt x="504" y="192"/>
                  </a:lnTo>
                  <a:lnTo>
                    <a:pt x="510" y="192"/>
                  </a:lnTo>
                  <a:lnTo>
                    <a:pt x="516" y="186"/>
                  </a:lnTo>
                  <a:lnTo>
                    <a:pt x="522" y="186"/>
                  </a:lnTo>
                  <a:lnTo>
                    <a:pt x="528" y="186"/>
                  </a:lnTo>
                  <a:lnTo>
                    <a:pt x="534" y="186"/>
                  </a:lnTo>
                  <a:lnTo>
                    <a:pt x="540" y="186"/>
                  </a:lnTo>
                  <a:lnTo>
                    <a:pt x="546" y="186"/>
                  </a:lnTo>
                  <a:lnTo>
                    <a:pt x="552" y="186"/>
                  </a:lnTo>
                  <a:lnTo>
                    <a:pt x="558" y="186"/>
                  </a:lnTo>
                  <a:lnTo>
                    <a:pt x="564" y="186"/>
                  </a:lnTo>
                  <a:lnTo>
                    <a:pt x="570" y="180"/>
                  </a:lnTo>
                  <a:lnTo>
                    <a:pt x="576" y="180"/>
                  </a:lnTo>
                  <a:lnTo>
                    <a:pt x="582" y="180"/>
                  </a:lnTo>
                  <a:lnTo>
                    <a:pt x="588" y="180"/>
                  </a:lnTo>
                  <a:lnTo>
                    <a:pt x="594" y="180"/>
                  </a:lnTo>
                  <a:lnTo>
                    <a:pt x="600" y="180"/>
                  </a:lnTo>
                  <a:lnTo>
                    <a:pt x="606" y="180"/>
                  </a:lnTo>
                  <a:lnTo>
                    <a:pt x="612" y="180"/>
                  </a:lnTo>
                  <a:lnTo>
                    <a:pt x="618" y="180"/>
                  </a:lnTo>
                  <a:lnTo>
                    <a:pt x="624" y="180"/>
                  </a:lnTo>
                  <a:lnTo>
                    <a:pt x="630" y="174"/>
                  </a:lnTo>
                  <a:lnTo>
                    <a:pt x="636" y="174"/>
                  </a:lnTo>
                  <a:lnTo>
                    <a:pt x="642" y="174"/>
                  </a:lnTo>
                  <a:lnTo>
                    <a:pt x="648" y="174"/>
                  </a:lnTo>
                  <a:lnTo>
                    <a:pt x="654" y="174"/>
                  </a:lnTo>
                  <a:lnTo>
                    <a:pt x="660" y="174"/>
                  </a:lnTo>
                  <a:lnTo>
                    <a:pt x="666" y="174"/>
                  </a:lnTo>
                  <a:lnTo>
                    <a:pt x="672" y="174"/>
                  </a:lnTo>
                  <a:lnTo>
                    <a:pt x="678" y="174"/>
                  </a:lnTo>
                  <a:lnTo>
                    <a:pt x="684" y="174"/>
                  </a:lnTo>
                  <a:lnTo>
                    <a:pt x="690" y="174"/>
                  </a:lnTo>
                  <a:lnTo>
                    <a:pt x="696" y="174"/>
                  </a:lnTo>
                  <a:lnTo>
                    <a:pt x="702" y="168"/>
                  </a:lnTo>
                  <a:lnTo>
                    <a:pt x="708" y="168"/>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9" name="Freeform 193"/>
            <p:cNvSpPr>
              <a:spLocks/>
            </p:cNvSpPr>
            <p:nvPr/>
          </p:nvSpPr>
          <p:spPr bwMode="auto">
            <a:xfrm>
              <a:off x="3786" y="2737"/>
              <a:ext cx="456" cy="18"/>
            </a:xfrm>
            <a:custGeom>
              <a:avLst/>
              <a:gdLst>
                <a:gd name="T0" fmla="*/ 6 w 456"/>
                <a:gd name="T1" fmla="*/ 18 h 18"/>
                <a:gd name="T2" fmla="*/ 18 w 456"/>
                <a:gd name="T3" fmla="*/ 18 h 18"/>
                <a:gd name="T4" fmla="*/ 30 w 456"/>
                <a:gd name="T5" fmla="*/ 18 h 18"/>
                <a:gd name="T6" fmla="*/ 42 w 456"/>
                <a:gd name="T7" fmla="*/ 18 h 18"/>
                <a:gd name="T8" fmla="*/ 54 w 456"/>
                <a:gd name="T9" fmla="*/ 18 h 18"/>
                <a:gd name="T10" fmla="*/ 66 w 456"/>
                <a:gd name="T11" fmla="*/ 18 h 18"/>
                <a:gd name="T12" fmla="*/ 78 w 456"/>
                <a:gd name="T13" fmla="*/ 18 h 18"/>
                <a:gd name="T14" fmla="*/ 90 w 456"/>
                <a:gd name="T15" fmla="*/ 12 h 18"/>
                <a:gd name="T16" fmla="*/ 102 w 456"/>
                <a:gd name="T17" fmla="*/ 12 h 18"/>
                <a:gd name="T18" fmla="*/ 114 w 456"/>
                <a:gd name="T19" fmla="*/ 12 h 18"/>
                <a:gd name="T20" fmla="*/ 126 w 456"/>
                <a:gd name="T21" fmla="*/ 12 h 18"/>
                <a:gd name="T22" fmla="*/ 138 w 456"/>
                <a:gd name="T23" fmla="*/ 12 h 18"/>
                <a:gd name="T24" fmla="*/ 150 w 456"/>
                <a:gd name="T25" fmla="*/ 12 h 18"/>
                <a:gd name="T26" fmla="*/ 162 w 456"/>
                <a:gd name="T27" fmla="*/ 12 h 18"/>
                <a:gd name="T28" fmla="*/ 174 w 456"/>
                <a:gd name="T29" fmla="*/ 12 h 18"/>
                <a:gd name="T30" fmla="*/ 186 w 456"/>
                <a:gd name="T31" fmla="*/ 12 h 18"/>
                <a:gd name="T32" fmla="*/ 198 w 456"/>
                <a:gd name="T33" fmla="*/ 12 h 18"/>
                <a:gd name="T34" fmla="*/ 210 w 456"/>
                <a:gd name="T35" fmla="*/ 12 h 18"/>
                <a:gd name="T36" fmla="*/ 222 w 456"/>
                <a:gd name="T37" fmla="*/ 6 h 18"/>
                <a:gd name="T38" fmla="*/ 234 w 456"/>
                <a:gd name="T39" fmla="*/ 6 h 18"/>
                <a:gd name="T40" fmla="*/ 246 w 456"/>
                <a:gd name="T41" fmla="*/ 6 h 18"/>
                <a:gd name="T42" fmla="*/ 258 w 456"/>
                <a:gd name="T43" fmla="*/ 6 h 18"/>
                <a:gd name="T44" fmla="*/ 270 w 456"/>
                <a:gd name="T45" fmla="*/ 6 h 18"/>
                <a:gd name="T46" fmla="*/ 282 w 456"/>
                <a:gd name="T47" fmla="*/ 6 h 18"/>
                <a:gd name="T48" fmla="*/ 294 w 456"/>
                <a:gd name="T49" fmla="*/ 6 h 18"/>
                <a:gd name="T50" fmla="*/ 306 w 456"/>
                <a:gd name="T51" fmla="*/ 6 h 18"/>
                <a:gd name="T52" fmla="*/ 318 w 456"/>
                <a:gd name="T53" fmla="*/ 6 h 18"/>
                <a:gd name="T54" fmla="*/ 330 w 456"/>
                <a:gd name="T55" fmla="*/ 6 h 18"/>
                <a:gd name="T56" fmla="*/ 342 w 456"/>
                <a:gd name="T57" fmla="*/ 6 h 18"/>
                <a:gd name="T58" fmla="*/ 354 w 456"/>
                <a:gd name="T59" fmla="*/ 6 h 18"/>
                <a:gd name="T60" fmla="*/ 366 w 456"/>
                <a:gd name="T61" fmla="*/ 6 h 18"/>
                <a:gd name="T62" fmla="*/ 378 w 456"/>
                <a:gd name="T63" fmla="*/ 6 h 18"/>
                <a:gd name="T64" fmla="*/ 390 w 456"/>
                <a:gd name="T65" fmla="*/ 6 h 18"/>
                <a:gd name="T66" fmla="*/ 402 w 456"/>
                <a:gd name="T67" fmla="*/ 6 h 18"/>
                <a:gd name="T68" fmla="*/ 414 w 456"/>
                <a:gd name="T69" fmla="*/ 6 h 18"/>
                <a:gd name="T70" fmla="*/ 426 w 456"/>
                <a:gd name="T71" fmla="*/ 0 h 18"/>
                <a:gd name="T72" fmla="*/ 438 w 456"/>
                <a:gd name="T73" fmla="*/ 0 h 18"/>
                <a:gd name="T74" fmla="*/ 450 w 456"/>
                <a:gd name="T7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6" h="18">
                  <a:moveTo>
                    <a:pt x="0" y="18"/>
                  </a:moveTo>
                  <a:lnTo>
                    <a:pt x="6" y="18"/>
                  </a:lnTo>
                  <a:lnTo>
                    <a:pt x="12" y="18"/>
                  </a:lnTo>
                  <a:lnTo>
                    <a:pt x="18" y="18"/>
                  </a:lnTo>
                  <a:lnTo>
                    <a:pt x="24" y="18"/>
                  </a:lnTo>
                  <a:lnTo>
                    <a:pt x="30" y="18"/>
                  </a:lnTo>
                  <a:lnTo>
                    <a:pt x="36" y="18"/>
                  </a:lnTo>
                  <a:lnTo>
                    <a:pt x="42" y="18"/>
                  </a:lnTo>
                  <a:lnTo>
                    <a:pt x="48" y="18"/>
                  </a:lnTo>
                  <a:lnTo>
                    <a:pt x="54" y="18"/>
                  </a:lnTo>
                  <a:lnTo>
                    <a:pt x="60" y="18"/>
                  </a:lnTo>
                  <a:lnTo>
                    <a:pt x="66" y="18"/>
                  </a:lnTo>
                  <a:lnTo>
                    <a:pt x="72" y="18"/>
                  </a:lnTo>
                  <a:lnTo>
                    <a:pt x="78" y="18"/>
                  </a:lnTo>
                  <a:lnTo>
                    <a:pt x="84" y="18"/>
                  </a:lnTo>
                  <a:lnTo>
                    <a:pt x="90" y="12"/>
                  </a:lnTo>
                  <a:lnTo>
                    <a:pt x="96" y="12"/>
                  </a:lnTo>
                  <a:lnTo>
                    <a:pt x="102" y="12"/>
                  </a:lnTo>
                  <a:lnTo>
                    <a:pt x="108" y="12"/>
                  </a:lnTo>
                  <a:lnTo>
                    <a:pt x="114" y="12"/>
                  </a:lnTo>
                  <a:lnTo>
                    <a:pt x="120" y="12"/>
                  </a:lnTo>
                  <a:lnTo>
                    <a:pt x="126" y="12"/>
                  </a:lnTo>
                  <a:lnTo>
                    <a:pt x="132" y="12"/>
                  </a:lnTo>
                  <a:lnTo>
                    <a:pt x="138" y="12"/>
                  </a:lnTo>
                  <a:lnTo>
                    <a:pt x="144" y="12"/>
                  </a:lnTo>
                  <a:lnTo>
                    <a:pt x="150" y="12"/>
                  </a:lnTo>
                  <a:lnTo>
                    <a:pt x="156" y="12"/>
                  </a:lnTo>
                  <a:lnTo>
                    <a:pt x="162" y="12"/>
                  </a:lnTo>
                  <a:lnTo>
                    <a:pt x="168" y="12"/>
                  </a:lnTo>
                  <a:lnTo>
                    <a:pt x="174" y="12"/>
                  </a:lnTo>
                  <a:lnTo>
                    <a:pt x="180" y="12"/>
                  </a:lnTo>
                  <a:lnTo>
                    <a:pt x="186" y="12"/>
                  </a:lnTo>
                  <a:lnTo>
                    <a:pt x="192" y="12"/>
                  </a:lnTo>
                  <a:lnTo>
                    <a:pt x="198" y="12"/>
                  </a:lnTo>
                  <a:lnTo>
                    <a:pt x="204" y="12"/>
                  </a:lnTo>
                  <a:lnTo>
                    <a:pt x="210" y="12"/>
                  </a:lnTo>
                  <a:lnTo>
                    <a:pt x="216" y="12"/>
                  </a:lnTo>
                  <a:lnTo>
                    <a:pt x="222" y="6"/>
                  </a:lnTo>
                  <a:lnTo>
                    <a:pt x="228" y="6"/>
                  </a:lnTo>
                  <a:lnTo>
                    <a:pt x="234" y="6"/>
                  </a:lnTo>
                  <a:lnTo>
                    <a:pt x="240" y="6"/>
                  </a:lnTo>
                  <a:lnTo>
                    <a:pt x="246" y="6"/>
                  </a:lnTo>
                  <a:lnTo>
                    <a:pt x="252" y="6"/>
                  </a:lnTo>
                  <a:lnTo>
                    <a:pt x="258" y="6"/>
                  </a:lnTo>
                  <a:lnTo>
                    <a:pt x="264" y="6"/>
                  </a:lnTo>
                  <a:lnTo>
                    <a:pt x="270" y="6"/>
                  </a:lnTo>
                  <a:lnTo>
                    <a:pt x="276" y="6"/>
                  </a:lnTo>
                  <a:lnTo>
                    <a:pt x="282" y="6"/>
                  </a:lnTo>
                  <a:lnTo>
                    <a:pt x="288" y="6"/>
                  </a:lnTo>
                  <a:lnTo>
                    <a:pt x="294" y="6"/>
                  </a:lnTo>
                  <a:lnTo>
                    <a:pt x="300" y="6"/>
                  </a:lnTo>
                  <a:lnTo>
                    <a:pt x="306" y="6"/>
                  </a:lnTo>
                  <a:lnTo>
                    <a:pt x="312" y="6"/>
                  </a:lnTo>
                  <a:lnTo>
                    <a:pt x="318" y="6"/>
                  </a:lnTo>
                  <a:lnTo>
                    <a:pt x="324" y="6"/>
                  </a:lnTo>
                  <a:lnTo>
                    <a:pt x="330" y="6"/>
                  </a:lnTo>
                  <a:lnTo>
                    <a:pt x="336" y="6"/>
                  </a:lnTo>
                  <a:lnTo>
                    <a:pt x="342" y="6"/>
                  </a:lnTo>
                  <a:lnTo>
                    <a:pt x="348" y="6"/>
                  </a:lnTo>
                  <a:lnTo>
                    <a:pt x="354" y="6"/>
                  </a:lnTo>
                  <a:lnTo>
                    <a:pt x="360" y="6"/>
                  </a:lnTo>
                  <a:lnTo>
                    <a:pt x="366" y="6"/>
                  </a:lnTo>
                  <a:lnTo>
                    <a:pt x="372" y="6"/>
                  </a:lnTo>
                  <a:lnTo>
                    <a:pt x="378" y="6"/>
                  </a:lnTo>
                  <a:lnTo>
                    <a:pt x="384" y="6"/>
                  </a:lnTo>
                  <a:lnTo>
                    <a:pt x="390" y="6"/>
                  </a:lnTo>
                  <a:lnTo>
                    <a:pt x="396" y="6"/>
                  </a:lnTo>
                  <a:lnTo>
                    <a:pt x="402" y="6"/>
                  </a:lnTo>
                  <a:lnTo>
                    <a:pt x="408" y="6"/>
                  </a:lnTo>
                  <a:lnTo>
                    <a:pt x="414" y="6"/>
                  </a:lnTo>
                  <a:lnTo>
                    <a:pt x="420" y="0"/>
                  </a:lnTo>
                  <a:lnTo>
                    <a:pt x="426" y="0"/>
                  </a:lnTo>
                  <a:lnTo>
                    <a:pt x="432" y="0"/>
                  </a:lnTo>
                  <a:lnTo>
                    <a:pt x="438" y="0"/>
                  </a:lnTo>
                  <a:lnTo>
                    <a:pt x="444" y="0"/>
                  </a:lnTo>
                  <a:lnTo>
                    <a:pt x="450" y="0"/>
                  </a:lnTo>
                  <a:lnTo>
                    <a:pt x="456" y="0"/>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0" name="Freeform 194"/>
            <p:cNvSpPr>
              <a:spLocks/>
            </p:cNvSpPr>
            <p:nvPr/>
          </p:nvSpPr>
          <p:spPr bwMode="auto">
            <a:xfrm>
              <a:off x="1638" y="2089"/>
              <a:ext cx="756" cy="252"/>
            </a:xfrm>
            <a:custGeom>
              <a:avLst/>
              <a:gdLst>
                <a:gd name="T0" fmla="*/ 6 w 756"/>
                <a:gd name="T1" fmla="*/ 24 h 252"/>
                <a:gd name="T2" fmla="*/ 24 w 756"/>
                <a:gd name="T3" fmla="*/ 18 h 252"/>
                <a:gd name="T4" fmla="*/ 42 w 756"/>
                <a:gd name="T5" fmla="*/ 6 h 252"/>
                <a:gd name="T6" fmla="*/ 60 w 756"/>
                <a:gd name="T7" fmla="*/ 0 h 252"/>
                <a:gd name="T8" fmla="*/ 78 w 756"/>
                <a:gd name="T9" fmla="*/ 24 h 252"/>
                <a:gd name="T10" fmla="*/ 96 w 756"/>
                <a:gd name="T11" fmla="*/ 48 h 252"/>
                <a:gd name="T12" fmla="*/ 114 w 756"/>
                <a:gd name="T13" fmla="*/ 78 h 252"/>
                <a:gd name="T14" fmla="*/ 132 w 756"/>
                <a:gd name="T15" fmla="*/ 102 h 252"/>
                <a:gd name="T16" fmla="*/ 156 w 756"/>
                <a:gd name="T17" fmla="*/ 132 h 252"/>
                <a:gd name="T18" fmla="*/ 174 w 756"/>
                <a:gd name="T19" fmla="*/ 156 h 252"/>
                <a:gd name="T20" fmla="*/ 186 w 756"/>
                <a:gd name="T21" fmla="*/ 174 h 252"/>
                <a:gd name="T22" fmla="*/ 204 w 756"/>
                <a:gd name="T23" fmla="*/ 192 h 252"/>
                <a:gd name="T24" fmla="*/ 222 w 756"/>
                <a:gd name="T25" fmla="*/ 210 h 252"/>
                <a:gd name="T26" fmla="*/ 240 w 756"/>
                <a:gd name="T27" fmla="*/ 222 h 252"/>
                <a:gd name="T28" fmla="*/ 258 w 756"/>
                <a:gd name="T29" fmla="*/ 234 h 252"/>
                <a:gd name="T30" fmla="*/ 276 w 756"/>
                <a:gd name="T31" fmla="*/ 240 h 252"/>
                <a:gd name="T32" fmla="*/ 294 w 756"/>
                <a:gd name="T33" fmla="*/ 246 h 252"/>
                <a:gd name="T34" fmla="*/ 312 w 756"/>
                <a:gd name="T35" fmla="*/ 246 h 252"/>
                <a:gd name="T36" fmla="*/ 330 w 756"/>
                <a:gd name="T37" fmla="*/ 252 h 252"/>
                <a:gd name="T38" fmla="*/ 348 w 756"/>
                <a:gd name="T39" fmla="*/ 252 h 252"/>
                <a:gd name="T40" fmla="*/ 366 w 756"/>
                <a:gd name="T41" fmla="*/ 252 h 252"/>
                <a:gd name="T42" fmla="*/ 384 w 756"/>
                <a:gd name="T43" fmla="*/ 252 h 252"/>
                <a:gd name="T44" fmla="*/ 402 w 756"/>
                <a:gd name="T45" fmla="*/ 252 h 252"/>
                <a:gd name="T46" fmla="*/ 420 w 756"/>
                <a:gd name="T47" fmla="*/ 252 h 252"/>
                <a:gd name="T48" fmla="*/ 438 w 756"/>
                <a:gd name="T49" fmla="*/ 246 h 252"/>
                <a:gd name="T50" fmla="*/ 456 w 756"/>
                <a:gd name="T51" fmla="*/ 246 h 252"/>
                <a:gd name="T52" fmla="*/ 474 w 756"/>
                <a:gd name="T53" fmla="*/ 246 h 252"/>
                <a:gd name="T54" fmla="*/ 492 w 756"/>
                <a:gd name="T55" fmla="*/ 246 h 252"/>
                <a:gd name="T56" fmla="*/ 510 w 756"/>
                <a:gd name="T57" fmla="*/ 246 h 252"/>
                <a:gd name="T58" fmla="*/ 528 w 756"/>
                <a:gd name="T59" fmla="*/ 246 h 252"/>
                <a:gd name="T60" fmla="*/ 546 w 756"/>
                <a:gd name="T61" fmla="*/ 240 h 252"/>
                <a:gd name="T62" fmla="*/ 564 w 756"/>
                <a:gd name="T63" fmla="*/ 240 h 252"/>
                <a:gd name="T64" fmla="*/ 582 w 756"/>
                <a:gd name="T65" fmla="*/ 240 h 252"/>
                <a:gd name="T66" fmla="*/ 600 w 756"/>
                <a:gd name="T67" fmla="*/ 240 h 252"/>
                <a:gd name="T68" fmla="*/ 618 w 756"/>
                <a:gd name="T69" fmla="*/ 240 h 252"/>
                <a:gd name="T70" fmla="*/ 636 w 756"/>
                <a:gd name="T71" fmla="*/ 240 h 252"/>
                <a:gd name="T72" fmla="*/ 654 w 756"/>
                <a:gd name="T73" fmla="*/ 240 h 252"/>
                <a:gd name="T74" fmla="*/ 672 w 756"/>
                <a:gd name="T75" fmla="*/ 240 h 252"/>
                <a:gd name="T76" fmla="*/ 690 w 756"/>
                <a:gd name="T77" fmla="*/ 240 h 252"/>
                <a:gd name="T78" fmla="*/ 708 w 756"/>
                <a:gd name="T79" fmla="*/ 240 h 252"/>
                <a:gd name="T80" fmla="*/ 726 w 756"/>
                <a:gd name="T81" fmla="*/ 240 h 252"/>
                <a:gd name="T82" fmla="*/ 744 w 756"/>
                <a:gd name="T83" fmla="*/ 24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6" h="252">
                  <a:moveTo>
                    <a:pt x="6" y="24"/>
                  </a:moveTo>
                  <a:lnTo>
                    <a:pt x="0" y="24"/>
                  </a:lnTo>
                  <a:lnTo>
                    <a:pt x="6" y="24"/>
                  </a:lnTo>
                  <a:lnTo>
                    <a:pt x="12" y="18"/>
                  </a:lnTo>
                  <a:lnTo>
                    <a:pt x="18" y="18"/>
                  </a:lnTo>
                  <a:lnTo>
                    <a:pt x="24" y="18"/>
                  </a:lnTo>
                  <a:lnTo>
                    <a:pt x="30" y="12"/>
                  </a:lnTo>
                  <a:lnTo>
                    <a:pt x="36" y="12"/>
                  </a:lnTo>
                  <a:lnTo>
                    <a:pt x="42" y="6"/>
                  </a:lnTo>
                  <a:lnTo>
                    <a:pt x="48" y="6"/>
                  </a:lnTo>
                  <a:lnTo>
                    <a:pt x="54" y="6"/>
                  </a:lnTo>
                  <a:lnTo>
                    <a:pt x="60" y="0"/>
                  </a:lnTo>
                  <a:lnTo>
                    <a:pt x="72" y="12"/>
                  </a:lnTo>
                  <a:lnTo>
                    <a:pt x="72" y="18"/>
                  </a:lnTo>
                  <a:lnTo>
                    <a:pt x="78" y="24"/>
                  </a:lnTo>
                  <a:lnTo>
                    <a:pt x="84" y="30"/>
                  </a:lnTo>
                  <a:lnTo>
                    <a:pt x="96" y="42"/>
                  </a:lnTo>
                  <a:lnTo>
                    <a:pt x="96" y="48"/>
                  </a:lnTo>
                  <a:lnTo>
                    <a:pt x="102" y="54"/>
                  </a:lnTo>
                  <a:lnTo>
                    <a:pt x="114" y="66"/>
                  </a:lnTo>
                  <a:lnTo>
                    <a:pt x="114" y="78"/>
                  </a:lnTo>
                  <a:lnTo>
                    <a:pt x="120" y="84"/>
                  </a:lnTo>
                  <a:lnTo>
                    <a:pt x="132" y="96"/>
                  </a:lnTo>
                  <a:lnTo>
                    <a:pt x="132" y="102"/>
                  </a:lnTo>
                  <a:lnTo>
                    <a:pt x="144" y="114"/>
                  </a:lnTo>
                  <a:lnTo>
                    <a:pt x="144" y="120"/>
                  </a:lnTo>
                  <a:lnTo>
                    <a:pt x="156" y="132"/>
                  </a:lnTo>
                  <a:lnTo>
                    <a:pt x="156" y="138"/>
                  </a:lnTo>
                  <a:lnTo>
                    <a:pt x="162" y="144"/>
                  </a:lnTo>
                  <a:lnTo>
                    <a:pt x="174" y="156"/>
                  </a:lnTo>
                  <a:lnTo>
                    <a:pt x="174" y="162"/>
                  </a:lnTo>
                  <a:lnTo>
                    <a:pt x="180" y="168"/>
                  </a:lnTo>
                  <a:lnTo>
                    <a:pt x="186" y="174"/>
                  </a:lnTo>
                  <a:lnTo>
                    <a:pt x="192" y="180"/>
                  </a:lnTo>
                  <a:lnTo>
                    <a:pt x="198" y="186"/>
                  </a:lnTo>
                  <a:lnTo>
                    <a:pt x="204" y="192"/>
                  </a:lnTo>
                  <a:lnTo>
                    <a:pt x="210" y="198"/>
                  </a:lnTo>
                  <a:lnTo>
                    <a:pt x="216" y="204"/>
                  </a:lnTo>
                  <a:lnTo>
                    <a:pt x="222" y="210"/>
                  </a:lnTo>
                  <a:lnTo>
                    <a:pt x="228" y="216"/>
                  </a:lnTo>
                  <a:lnTo>
                    <a:pt x="234" y="216"/>
                  </a:lnTo>
                  <a:lnTo>
                    <a:pt x="240" y="222"/>
                  </a:lnTo>
                  <a:lnTo>
                    <a:pt x="246" y="228"/>
                  </a:lnTo>
                  <a:lnTo>
                    <a:pt x="252" y="228"/>
                  </a:lnTo>
                  <a:lnTo>
                    <a:pt x="258" y="234"/>
                  </a:lnTo>
                  <a:lnTo>
                    <a:pt x="264" y="234"/>
                  </a:lnTo>
                  <a:lnTo>
                    <a:pt x="270" y="234"/>
                  </a:lnTo>
                  <a:lnTo>
                    <a:pt x="276" y="240"/>
                  </a:lnTo>
                  <a:lnTo>
                    <a:pt x="282" y="240"/>
                  </a:lnTo>
                  <a:lnTo>
                    <a:pt x="288" y="240"/>
                  </a:lnTo>
                  <a:lnTo>
                    <a:pt x="294" y="246"/>
                  </a:lnTo>
                  <a:lnTo>
                    <a:pt x="300" y="246"/>
                  </a:lnTo>
                  <a:lnTo>
                    <a:pt x="306" y="246"/>
                  </a:lnTo>
                  <a:lnTo>
                    <a:pt x="312" y="246"/>
                  </a:lnTo>
                  <a:lnTo>
                    <a:pt x="318" y="246"/>
                  </a:lnTo>
                  <a:lnTo>
                    <a:pt x="324" y="252"/>
                  </a:lnTo>
                  <a:lnTo>
                    <a:pt x="330" y="252"/>
                  </a:lnTo>
                  <a:lnTo>
                    <a:pt x="336" y="252"/>
                  </a:lnTo>
                  <a:lnTo>
                    <a:pt x="342" y="252"/>
                  </a:lnTo>
                  <a:lnTo>
                    <a:pt x="348" y="252"/>
                  </a:lnTo>
                  <a:lnTo>
                    <a:pt x="354" y="252"/>
                  </a:lnTo>
                  <a:lnTo>
                    <a:pt x="360" y="252"/>
                  </a:lnTo>
                  <a:lnTo>
                    <a:pt x="366" y="252"/>
                  </a:lnTo>
                  <a:lnTo>
                    <a:pt x="372" y="252"/>
                  </a:lnTo>
                  <a:lnTo>
                    <a:pt x="378" y="252"/>
                  </a:lnTo>
                  <a:lnTo>
                    <a:pt x="384" y="252"/>
                  </a:lnTo>
                  <a:lnTo>
                    <a:pt x="390" y="252"/>
                  </a:lnTo>
                  <a:lnTo>
                    <a:pt x="396" y="252"/>
                  </a:lnTo>
                  <a:lnTo>
                    <a:pt x="402" y="252"/>
                  </a:lnTo>
                  <a:lnTo>
                    <a:pt x="408" y="252"/>
                  </a:lnTo>
                  <a:lnTo>
                    <a:pt x="414" y="252"/>
                  </a:lnTo>
                  <a:lnTo>
                    <a:pt x="420" y="252"/>
                  </a:lnTo>
                  <a:lnTo>
                    <a:pt x="426" y="252"/>
                  </a:lnTo>
                  <a:lnTo>
                    <a:pt x="432" y="252"/>
                  </a:lnTo>
                  <a:lnTo>
                    <a:pt x="438" y="246"/>
                  </a:lnTo>
                  <a:lnTo>
                    <a:pt x="444" y="246"/>
                  </a:lnTo>
                  <a:lnTo>
                    <a:pt x="450" y="246"/>
                  </a:lnTo>
                  <a:lnTo>
                    <a:pt x="456" y="246"/>
                  </a:lnTo>
                  <a:lnTo>
                    <a:pt x="462" y="246"/>
                  </a:lnTo>
                  <a:lnTo>
                    <a:pt x="468" y="246"/>
                  </a:lnTo>
                  <a:lnTo>
                    <a:pt x="474" y="246"/>
                  </a:lnTo>
                  <a:lnTo>
                    <a:pt x="480" y="246"/>
                  </a:lnTo>
                  <a:lnTo>
                    <a:pt x="486" y="246"/>
                  </a:lnTo>
                  <a:lnTo>
                    <a:pt x="492" y="246"/>
                  </a:lnTo>
                  <a:lnTo>
                    <a:pt x="498" y="246"/>
                  </a:lnTo>
                  <a:lnTo>
                    <a:pt x="504" y="246"/>
                  </a:lnTo>
                  <a:lnTo>
                    <a:pt x="510" y="246"/>
                  </a:lnTo>
                  <a:lnTo>
                    <a:pt x="516" y="246"/>
                  </a:lnTo>
                  <a:lnTo>
                    <a:pt x="522" y="246"/>
                  </a:lnTo>
                  <a:lnTo>
                    <a:pt x="528" y="246"/>
                  </a:lnTo>
                  <a:lnTo>
                    <a:pt x="534" y="246"/>
                  </a:lnTo>
                  <a:lnTo>
                    <a:pt x="540" y="240"/>
                  </a:lnTo>
                  <a:lnTo>
                    <a:pt x="546" y="240"/>
                  </a:lnTo>
                  <a:lnTo>
                    <a:pt x="552" y="240"/>
                  </a:lnTo>
                  <a:lnTo>
                    <a:pt x="558" y="240"/>
                  </a:lnTo>
                  <a:lnTo>
                    <a:pt x="564" y="240"/>
                  </a:lnTo>
                  <a:lnTo>
                    <a:pt x="570" y="240"/>
                  </a:lnTo>
                  <a:lnTo>
                    <a:pt x="576" y="240"/>
                  </a:lnTo>
                  <a:lnTo>
                    <a:pt x="582" y="240"/>
                  </a:lnTo>
                  <a:lnTo>
                    <a:pt x="588" y="240"/>
                  </a:lnTo>
                  <a:lnTo>
                    <a:pt x="594" y="240"/>
                  </a:lnTo>
                  <a:lnTo>
                    <a:pt x="600" y="240"/>
                  </a:lnTo>
                  <a:lnTo>
                    <a:pt x="606" y="240"/>
                  </a:lnTo>
                  <a:lnTo>
                    <a:pt x="612" y="240"/>
                  </a:lnTo>
                  <a:lnTo>
                    <a:pt x="618" y="240"/>
                  </a:lnTo>
                  <a:lnTo>
                    <a:pt x="624" y="240"/>
                  </a:lnTo>
                  <a:lnTo>
                    <a:pt x="630" y="240"/>
                  </a:lnTo>
                  <a:lnTo>
                    <a:pt x="636" y="240"/>
                  </a:lnTo>
                  <a:lnTo>
                    <a:pt x="642" y="240"/>
                  </a:lnTo>
                  <a:lnTo>
                    <a:pt x="648" y="240"/>
                  </a:lnTo>
                  <a:lnTo>
                    <a:pt x="654" y="240"/>
                  </a:lnTo>
                  <a:lnTo>
                    <a:pt x="660" y="240"/>
                  </a:lnTo>
                  <a:lnTo>
                    <a:pt x="666" y="240"/>
                  </a:lnTo>
                  <a:lnTo>
                    <a:pt x="672" y="240"/>
                  </a:lnTo>
                  <a:lnTo>
                    <a:pt x="678" y="240"/>
                  </a:lnTo>
                  <a:lnTo>
                    <a:pt x="684" y="240"/>
                  </a:lnTo>
                  <a:lnTo>
                    <a:pt x="690" y="240"/>
                  </a:lnTo>
                  <a:lnTo>
                    <a:pt x="696" y="240"/>
                  </a:lnTo>
                  <a:lnTo>
                    <a:pt x="702" y="240"/>
                  </a:lnTo>
                  <a:lnTo>
                    <a:pt x="708" y="240"/>
                  </a:lnTo>
                  <a:lnTo>
                    <a:pt x="714" y="240"/>
                  </a:lnTo>
                  <a:lnTo>
                    <a:pt x="720" y="240"/>
                  </a:lnTo>
                  <a:lnTo>
                    <a:pt x="726" y="240"/>
                  </a:lnTo>
                  <a:lnTo>
                    <a:pt x="732" y="240"/>
                  </a:lnTo>
                  <a:lnTo>
                    <a:pt x="738" y="240"/>
                  </a:lnTo>
                  <a:lnTo>
                    <a:pt x="744" y="240"/>
                  </a:lnTo>
                  <a:lnTo>
                    <a:pt x="750" y="240"/>
                  </a:lnTo>
                  <a:lnTo>
                    <a:pt x="756" y="24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1" name="Freeform 195"/>
            <p:cNvSpPr>
              <a:spLocks/>
            </p:cNvSpPr>
            <p:nvPr/>
          </p:nvSpPr>
          <p:spPr bwMode="auto">
            <a:xfrm>
              <a:off x="2394" y="2323"/>
              <a:ext cx="684" cy="264"/>
            </a:xfrm>
            <a:custGeom>
              <a:avLst/>
              <a:gdLst>
                <a:gd name="T0" fmla="*/ 12 w 684"/>
                <a:gd name="T1" fmla="*/ 0 h 264"/>
                <a:gd name="T2" fmla="*/ 30 w 684"/>
                <a:gd name="T3" fmla="*/ 0 h 264"/>
                <a:gd name="T4" fmla="*/ 48 w 684"/>
                <a:gd name="T5" fmla="*/ 0 h 264"/>
                <a:gd name="T6" fmla="*/ 66 w 684"/>
                <a:gd name="T7" fmla="*/ 0 h 264"/>
                <a:gd name="T8" fmla="*/ 84 w 684"/>
                <a:gd name="T9" fmla="*/ 0 h 264"/>
                <a:gd name="T10" fmla="*/ 102 w 684"/>
                <a:gd name="T11" fmla="*/ 0 h 264"/>
                <a:gd name="T12" fmla="*/ 120 w 684"/>
                <a:gd name="T13" fmla="*/ 0 h 264"/>
                <a:gd name="T14" fmla="*/ 138 w 684"/>
                <a:gd name="T15" fmla="*/ 0 h 264"/>
                <a:gd name="T16" fmla="*/ 156 w 684"/>
                <a:gd name="T17" fmla="*/ 0 h 264"/>
                <a:gd name="T18" fmla="*/ 174 w 684"/>
                <a:gd name="T19" fmla="*/ 0 h 264"/>
                <a:gd name="T20" fmla="*/ 192 w 684"/>
                <a:gd name="T21" fmla="*/ 0 h 264"/>
                <a:gd name="T22" fmla="*/ 210 w 684"/>
                <a:gd name="T23" fmla="*/ 0 h 264"/>
                <a:gd name="T24" fmla="*/ 228 w 684"/>
                <a:gd name="T25" fmla="*/ 0 h 264"/>
                <a:gd name="T26" fmla="*/ 246 w 684"/>
                <a:gd name="T27" fmla="*/ 0 h 264"/>
                <a:gd name="T28" fmla="*/ 264 w 684"/>
                <a:gd name="T29" fmla="*/ 0 h 264"/>
                <a:gd name="T30" fmla="*/ 282 w 684"/>
                <a:gd name="T31" fmla="*/ 0 h 264"/>
                <a:gd name="T32" fmla="*/ 300 w 684"/>
                <a:gd name="T33" fmla="*/ 0 h 264"/>
                <a:gd name="T34" fmla="*/ 318 w 684"/>
                <a:gd name="T35" fmla="*/ 0 h 264"/>
                <a:gd name="T36" fmla="*/ 336 w 684"/>
                <a:gd name="T37" fmla="*/ 0 h 264"/>
                <a:gd name="T38" fmla="*/ 354 w 684"/>
                <a:gd name="T39" fmla="*/ 0 h 264"/>
                <a:gd name="T40" fmla="*/ 372 w 684"/>
                <a:gd name="T41" fmla="*/ 0 h 264"/>
                <a:gd name="T42" fmla="*/ 390 w 684"/>
                <a:gd name="T43" fmla="*/ 0 h 264"/>
                <a:gd name="T44" fmla="*/ 408 w 684"/>
                <a:gd name="T45" fmla="*/ 0 h 264"/>
                <a:gd name="T46" fmla="*/ 426 w 684"/>
                <a:gd name="T47" fmla="*/ 0 h 264"/>
                <a:gd name="T48" fmla="*/ 444 w 684"/>
                <a:gd name="T49" fmla="*/ 0 h 264"/>
                <a:gd name="T50" fmla="*/ 462 w 684"/>
                <a:gd name="T51" fmla="*/ 0 h 264"/>
                <a:gd name="T52" fmla="*/ 480 w 684"/>
                <a:gd name="T53" fmla="*/ 0 h 264"/>
                <a:gd name="T54" fmla="*/ 498 w 684"/>
                <a:gd name="T55" fmla="*/ 0 h 264"/>
                <a:gd name="T56" fmla="*/ 516 w 684"/>
                <a:gd name="T57" fmla="*/ 0 h 264"/>
                <a:gd name="T58" fmla="*/ 534 w 684"/>
                <a:gd name="T59" fmla="*/ 0 h 264"/>
                <a:gd name="T60" fmla="*/ 552 w 684"/>
                <a:gd name="T61" fmla="*/ 0 h 264"/>
                <a:gd name="T62" fmla="*/ 570 w 684"/>
                <a:gd name="T63" fmla="*/ 0 h 264"/>
                <a:gd name="T64" fmla="*/ 588 w 684"/>
                <a:gd name="T65" fmla="*/ 0 h 264"/>
                <a:gd name="T66" fmla="*/ 606 w 684"/>
                <a:gd name="T67" fmla="*/ 0 h 264"/>
                <a:gd name="T68" fmla="*/ 618 w 684"/>
                <a:gd name="T69" fmla="*/ 24 h 264"/>
                <a:gd name="T70" fmla="*/ 624 w 684"/>
                <a:gd name="T71" fmla="*/ 60 h 264"/>
                <a:gd name="T72" fmla="*/ 636 w 684"/>
                <a:gd name="T73" fmla="*/ 84 h 264"/>
                <a:gd name="T74" fmla="*/ 642 w 684"/>
                <a:gd name="T75" fmla="*/ 120 h 264"/>
                <a:gd name="T76" fmla="*/ 654 w 684"/>
                <a:gd name="T77" fmla="*/ 144 h 264"/>
                <a:gd name="T78" fmla="*/ 660 w 684"/>
                <a:gd name="T79" fmla="*/ 180 h 264"/>
                <a:gd name="T80" fmla="*/ 672 w 684"/>
                <a:gd name="T81" fmla="*/ 204 h 264"/>
                <a:gd name="T82" fmla="*/ 678 w 684"/>
                <a:gd name="T83" fmla="*/ 24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4" h="264">
                  <a:moveTo>
                    <a:pt x="0" y="6"/>
                  </a:moveTo>
                  <a:lnTo>
                    <a:pt x="6" y="0"/>
                  </a:lnTo>
                  <a:lnTo>
                    <a:pt x="12" y="0"/>
                  </a:lnTo>
                  <a:lnTo>
                    <a:pt x="18" y="0"/>
                  </a:lnTo>
                  <a:lnTo>
                    <a:pt x="24" y="0"/>
                  </a:lnTo>
                  <a:lnTo>
                    <a:pt x="30" y="0"/>
                  </a:lnTo>
                  <a:lnTo>
                    <a:pt x="36" y="0"/>
                  </a:lnTo>
                  <a:lnTo>
                    <a:pt x="42" y="0"/>
                  </a:lnTo>
                  <a:lnTo>
                    <a:pt x="48" y="0"/>
                  </a:lnTo>
                  <a:lnTo>
                    <a:pt x="54" y="0"/>
                  </a:lnTo>
                  <a:lnTo>
                    <a:pt x="60" y="0"/>
                  </a:lnTo>
                  <a:lnTo>
                    <a:pt x="66" y="0"/>
                  </a:lnTo>
                  <a:lnTo>
                    <a:pt x="72" y="0"/>
                  </a:lnTo>
                  <a:lnTo>
                    <a:pt x="78" y="0"/>
                  </a:lnTo>
                  <a:lnTo>
                    <a:pt x="84" y="0"/>
                  </a:lnTo>
                  <a:lnTo>
                    <a:pt x="90" y="0"/>
                  </a:lnTo>
                  <a:lnTo>
                    <a:pt x="96" y="0"/>
                  </a:lnTo>
                  <a:lnTo>
                    <a:pt x="102" y="0"/>
                  </a:lnTo>
                  <a:lnTo>
                    <a:pt x="108" y="0"/>
                  </a:lnTo>
                  <a:lnTo>
                    <a:pt x="114" y="0"/>
                  </a:lnTo>
                  <a:lnTo>
                    <a:pt x="120" y="0"/>
                  </a:lnTo>
                  <a:lnTo>
                    <a:pt x="126" y="0"/>
                  </a:lnTo>
                  <a:lnTo>
                    <a:pt x="132" y="0"/>
                  </a:lnTo>
                  <a:lnTo>
                    <a:pt x="138" y="0"/>
                  </a:lnTo>
                  <a:lnTo>
                    <a:pt x="144" y="0"/>
                  </a:lnTo>
                  <a:lnTo>
                    <a:pt x="150" y="0"/>
                  </a:lnTo>
                  <a:lnTo>
                    <a:pt x="156" y="0"/>
                  </a:lnTo>
                  <a:lnTo>
                    <a:pt x="162" y="0"/>
                  </a:lnTo>
                  <a:lnTo>
                    <a:pt x="168" y="0"/>
                  </a:lnTo>
                  <a:lnTo>
                    <a:pt x="174" y="0"/>
                  </a:lnTo>
                  <a:lnTo>
                    <a:pt x="180" y="0"/>
                  </a:lnTo>
                  <a:lnTo>
                    <a:pt x="186" y="0"/>
                  </a:lnTo>
                  <a:lnTo>
                    <a:pt x="192" y="0"/>
                  </a:lnTo>
                  <a:lnTo>
                    <a:pt x="198" y="0"/>
                  </a:lnTo>
                  <a:lnTo>
                    <a:pt x="204" y="0"/>
                  </a:lnTo>
                  <a:lnTo>
                    <a:pt x="210" y="0"/>
                  </a:lnTo>
                  <a:lnTo>
                    <a:pt x="216" y="0"/>
                  </a:lnTo>
                  <a:lnTo>
                    <a:pt x="222" y="0"/>
                  </a:lnTo>
                  <a:lnTo>
                    <a:pt x="228" y="0"/>
                  </a:lnTo>
                  <a:lnTo>
                    <a:pt x="234" y="0"/>
                  </a:lnTo>
                  <a:lnTo>
                    <a:pt x="240" y="0"/>
                  </a:lnTo>
                  <a:lnTo>
                    <a:pt x="246" y="0"/>
                  </a:lnTo>
                  <a:lnTo>
                    <a:pt x="252" y="0"/>
                  </a:lnTo>
                  <a:lnTo>
                    <a:pt x="258" y="0"/>
                  </a:lnTo>
                  <a:lnTo>
                    <a:pt x="264" y="0"/>
                  </a:lnTo>
                  <a:lnTo>
                    <a:pt x="270" y="0"/>
                  </a:lnTo>
                  <a:lnTo>
                    <a:pt x="276" y="0"/>
                  </a:lnTo>
                  <a:lnTo>
                    <a:pt x="282" y="0"/>
                  </a:lnTo>
                  <a:lnTo>
                    <a:pt x="288" y="0"/>
                  </a:lnTo>
                  <a:lnTo>
                    <a:pt x="294" y="0"/>
                  </a:lnTo>
                  <a:lnTo>
                    <a:pt x="300" y="0"/>
                  </a:lnTo>
                  <a:lnTo>
                    <a:pt x="306" y="0"/>
                  </a:lnTo>
                  <a:lnTo>
                    <a:pt x="312" y="0"/>
                  </a:lnTo>
                  <a:lnTo>
                    <a:pt x="318" y="0"/>
                  </a:lnTo>
                  <a:lnTo>
                    <a:pt x="324" y="0"/>
                  </a:lnTo>
                  <a:lnTo>
                    <a:pt x="330" y="0"/>
                  </a:lnTo>
                  <a:lnTo>
                    <a:pt x="336" y="0"/>
                  </a:lnTo>
                  <a:lnTo>
                    <a:pt x="342" y="0"/>
                  </a:lnTo>
                  <a:lnTo>
                    <a:pt x="348" y="0"/>
                  </a:lnTo>
                  <a:lnTo>
                    <a:pt x="354" y="0"/>
                  </a:lnTo>
                  <a:lnTo>
                    <a:pt x="360" y="0"/>
                  </a:lnTo>
                  <a:lnTo>
                    <a:pt x="366" y="0"/>
                  </a:lnTo>
                  <a:lnTo>
                    <a:pt x="372" y="0"/>
                  </a:lnTo>
                  <a:lnTo>
                    <a:pt x="378" y="0"/>
                  </a:lnTo>
                  <a:lnTo>
                    <a:pt x="384" y="0"/>
                  </a:lnTo>
                  <a:lnTo>
                    <a:pt x="390" y="0"/>
                  </a:lnTo>
                  <a:lnTo>
                    <a:pt x="396" y="0"/>
                  </a:lnTo>
                  <a:lnTo>
                    <a:pt x="402" y="0"/>
                  </a:lnTo>
                  <a:lnTo>
                    <a:pt x="408" y="0"/>
                  </a:lnTo>
                  <a:lnTo>
                    <a:pt x="414" y="0"/>
                  </a:lnTo>
                  <a:lnTo>
                    <a:pt x="420" y="0"/>
                  </a:lnTo>
                  <a:lnTo>
                    <a:pt x="426" y="0"/>
                  </a:lnTo>
                  <a:lnTo>
                    <a:pt x="432" y="0"/>
                  </a:lnTo>
                  <a:lnTo>
                    <a:pt x="438" y="0"/>
                  </a:lnTo>
                  <a:lnTo>
                    <a:pt x="444" y="0"/>
                  </a:lnTo>
                  <a:lnTo>
                    <a:pt x="450" y="0"/>
                  </a:lnTo>
                  <a:lnTo>
                    <a:pt x="456" y="0"/>
                  </a:lnTo>
                  <a:lnTo>
                    <a:pt x="462" y="0"/>
                  </a:lnTo>
                  <a:lnTo>
                    <a:pt x="468" y="0"/>
                  </a:lnTo>
                  <a:lnTo>
                    <a:pt x="474" y="0"/>
                  </a:lnTo>
                  <a:lnTo>
                    <a:pt x="480" y="0"/>
                  </a:lnTo>
                  <a:lnTo>
                    <a:pt x="486" y="0"/>
                  </a:lnTo>
                  <a:lnTo>
                    <a:pt x="492" y="0"/>
                  </a:lnTo>
                  <a:lnTo>
                    <a:pt x="498" y="0"/>
                  </a:lnTo>
                  <a:lnTo>
                    <a:pt x="504" y="0"/>
                  </a:lnTo>
                  <a:lnTo>
                    <a:pt x="510" y="0"/>
                  </a:lnTo>
                  <a:lnTo>
                    <a:pt x="516" y="0"/>
                  </a:lnTo>
                  <a:lnTo>
                    <a:pt x="522" y="0"/>
                  </a:lnTo>
                  <a:lnTo>
                    <a:pt x="528" y="0"/>
                  </a:lnTo>
                  <a:lnTo>
                    <a:pt x="534" y="0"/>
                  </a:lnTo>
                  <a:lnTo>
                    <a:pt x="540" y="0"/>
                  </a:lnTo>
                  <a:lnTo>
                    <a:pt x="546" y="0"/>
                  </a:lnTo>
                  <a:lnTo>
                    <a:pt x="552" y="0"/>
                  </a:lnTo>
                  <a:lnTo>
                    <a:pt x="558" y="0"/>
                  </a:lnTo>
                  <a:lnTo>
                    <a:pt x="564" y="0"/>
                  </a:lnTo>
                  <a:lnTo>
                    <a:pt x="570" y="0"/>
                  </a:lnTo>
                  <a:lnTo>
                    <a:pt x="576" y="0"/>
                  </a:lnTo>
                  <a:lnTo>
                    <a:pt x="582" y="0"/>
                  </a:lnTo>
                  <a:lnTo>
                    <a:pt x="588" y="0"/>
                  </a:lnTo>
                  <a:lnTo>
                    <a:pt x="594" y="0"/>
                  </a:lnTo>
                  <a:lnTo>
                    <a:pt x="600" y="0"/>
                  </a:lnTo>
                  <a:lnTo>
                    <a:pt x="606" y="0"/>
                  </a:lnTo>
                  <a:lnTo>
                    <a:pt x="612" y="6"/>
                  </a:lnTo>
                  <a:lnTo>
                    <a:pt x="612" y="18"/>
                  </a:lnTo>
                  <a:lnTo>
                    <a:pt x="618" y="24"/>
                  </a:lnTo>
                  <a:lnTo>
                    <a:pt x="618" y="36"/>
                  </a:lnTo>
                  <a:lnTo>
                    <a:pt x="624" y="42"/>
                  </a:lnTo>
                  <a:lnTo>
                    <a:pt x="624" y="60"/>
                  </a:lnTo>
                  <a:lnTo>
                    <a:pt x="630" y="66"/>
                  </a:lnTo>
                  <a:lnTo>
                    <a:pt x="630" y="78"/>
                  </a:lnTo>
                  <a:lnTo>
                    <a:pt x="636" y="84"/>
                  </a:lnTo>
                  <a:lnTo>
                    <a:pt x="636" y="96"/>
                  </a:lnTo>
                  <a:lnTo>
                    <a:pt x="642" y="102"/>
                  </a:lnTo>
                  <a:lnTo>
                    <a:pt x="642" y="120"/>
                  </a:lnTo>
                  <a:lnTo>
                    <a:pt x="648" y="126"/>
                  </a:lnTo>
                  <a:lnTo>
                    <a:pt x="648" y="138"/>
                  </a:lnTo>
                  <a:lnTo>
                    <a:pt x="654" y="144"/>
                  </a:lnTo>
                  <a:lnTo>
                    <a:pt x="654" y="162"/>
                  </a:lnTo>
                  <a:lnTo>
                    <a:pt x="660" y="168"/>
                  </a:lnTo>
                  <a:lnTo>
                    <a:pt x="660" y="180"/>
                  </a:lnTo>
                  <a:lnTo>
                    <a:pt x="666" y="186"/>
                  </a:lnTo>
                  <a:lnTo>
                    <a:pt x="666" y="198"/>
                  </a:lnTo>
                  <a:lnTo>
                    <a:pt x="672" y="204"/>
                  </a:lnTo>
                  <a:lnTo>
                    <a:pt x="672" y="222"/>
                  </a:lnTo>
                  <a:lnTo>
                    <a:pt x="678" y="228"/>
                  </a:lnTo>
                  <a:lnTo>
                    <a:pt x="678" y="240"/>
                  </a:lnTo>
                  <a:lnTo>
                    <a:pt x="684" y="246"/>
                  </a:lnTo>
                  <a:lnTo>
                    <a:pt x="684" y="264"/>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2" name="Freeform 196"/>
            <p:cNvSpPr>
              <a:spLocks/>
            </p:cNvSpPr>
            <p:nvPr/>
          </p:nvSpPr>
          <p:spPr bwMode="auto">
            <a:xfrm>
              <a:off x="3078" y="2587"/>
              <a:ext cx="708" cy="258"/>
            </a:xfrm>
            <a:custGeom>
              <a:avLst/>
              <a:gdLst>
                <a:gd name="T0" fmla="*/ 6 w 708"/>
                <a:gd name="T1" fmla="*/ 18 h 258"/>
                <a:gd name="T2" fmla="*/ 18 w 708"/>
                <a:gd name="T3" fmla="*/ 42 h 258"/>
                <a:gd name="T4" fmla="*/ 24 w 708"/>
                <a:gd name="T5" fmla="*/ 72 h 258"/>
                <a:gd name="T6" fmla="*/ 36 w 708"/>
                <a:gd name="T7" fmla="*/ 96 h 258"/>
                <a:gd name="T8" fmla="*/ 42 w 708"/>
                <a:gd name="T9" fmla="*/ 120 h 258"/>
                <a:gd name="T10" fmla="*/ 60 w 708"/>
                <a:gd name="T11" fmla="*/ 150 h 258"/>
                <a:gd name="T12" fmla="*/ 66 w 708"/>
                <a:gd name="T13" fmla="*/ 168 h 258"/>
                <a:gd name="T14" fmla="*/ 84 w 708"/>
                <a:gd name="T15" fmla="*/ 198 h 258"/>
                <a:gd name="T16" fmla="*/ 102 w 708"/>
                <a:gd name="T17" fmla="*/ 222 h 258"/>
                <a:gd name="T18" fmla="*/ 120 w 708"/>
                <a:gd name="T19" fmla="*/ 240 h 258"/>
                <a:gd name="T20" fmla="*/ 138 w 708"/>
                <a:gd name="T21" fmla="*/ 252 h 258"/>
                <a:gd name="T22" fmla="*/ 156 w 708"/>
                <a:gd name="T23" fmla="*/ 258 h 258"/>
                <a:gd name="T24" fmla="*/ 174 w 708"/>
                <a:gd name="T25" fmla="*/ 258 h 258"/>
                <a:gd name="T26" fmla="*/ 192 w 708"/>
                <a:gd name="T27" fmla="*/ 258 h 258"/>
                <a:gd name="T28" fmla="*/ 210 w 708"/>
                <a:gd name="T29" fmla="*/ 258 h 258"/>
                <a:gd name="T30" fmla="*/ 228 w 708"/>
                <a:gd name="T31" fmla="*/ 252 h 258"/>
                <a:gd name="T32" fmla="*/ 246 w 708"/>
                <a:gd name="T33" fmla="*/ 252 h 258"/>
                <a:gd name="T34" fmla="*/ 264 w 708"/>
                <a:gd name="T35" fmla="*/ 246 h 258"/>
                <a:gd name="T36" fmla="*/ 282 w 708"/>
                <a:gd name="T37" fmla="*/ 240 h 258"/>
                <a:gd name="T38" fmla="*/ 300 w 708"/>
                <a:gd name="T39" fmla="*/ 234 h 258"/>
                <a:gd name="T40" fmla="*/ 318 w 708"/>
                <a:gd name="T41" fmla="*/ 228 h 258"/>
                <a:gd name="T42" fmla="*/ 336 w 708"/>
                <a:gd name="T43" fmla="*/ 222 h 258"/>
                <a:gd name="T44" fmla="*/ 354 w 708"/>
                <a:gd name="T45" fmla="*/ 222 h 258"/>
                <a:gd name="T46" fmla="*/ 372 w 708"/>
                <a:gd name="T47" fmla="*/ 216 h 258"/>
                <a:gd name="T48" fmla="*/ 390 w 708"/>
                <a:gd name="T49" fmla="*/ 210 h 258"/>
                <a:gd name="T50" fmla="*/ 408 w 708"/>
                <a:gd name="T51" fmla="*/ 210 h 258"/>
                <a:gd name="T52" fmla="*/ 426 w 708"/>
                <a:gd name="T53" fmla="*/ 204 h 258"/>
                <a:gd name="T54" fmla="*/ 444 w 708"/>
                <a:gd name="T55" fmla="*/ 198 h 258"/>
                <a:gd name="T56" fmla="*/ 462 w 708"/>
                <a:gd name="T57" fmla="*/ 198 h 258"/>
                <a:gd name="T58" fmla="*/ 480 w 708"/>
                <a:gd name="T59" fmla="*/ 192 h 258"/>
                <a:gd name="T60" fmla="*/ 498 w 708"/>
                <a:gd name="T61" fmla="*/ 192 h 258"/>
                <a:gd name="T62" fmla="*/ 516 w 708"/>
                <a:gd name="T63" fmla="*/ 186 h 258"/>
                <a:gd name="T64" fmla="*/ 534 w 708"/>
                <a:gd name="T65" fmla="*/ 186 h 258"/>
                <a:gd name="T66" fmla="*/ 552 w 708"/>
                <a:gd name="T67" fmla="*/ 186 h 258"/>
                <a:gd name="T68" fmla="*/ 570 w 708"/>
                <a:gd name="T69" fmla="*/ 180 h 258"/>
                <a:gd name="T70" fmla="*/ 588 w 708"/>
                <a:gd name="T71" fmla="*/ 180 h 258"/>
                <a:gd name="T72" fmla="*/ 606 w 708"/>
                <a:gd name="T73" fmla="*/ 180 h 258"/>
                <a:gd name="T74" fmla="*/ 624 w 708"/>
                <a:gd name="T75" fmla="*/ 180 h 258"/>
                <a:gd name="T76" fmla="*/ 642 w 708"/>
                <a:gd name="T77" fmla="*/ 174 h 258"/>
                <a:gd name="T78" fmla="*/ 660 w 708"/>
                <a:gd name="T79" fmla="*/ 174 h 258"/>
                <a:gd name="T80" fmla="*/ 678 w 708"/>
                <a:gd name="T81" fmla="*/ 174 h 258"/>
                <a:gd name="T82" fmla="*/ 696 w 708"/>
                <a:gd name="T83" fmla="*/ 17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08" h="258">
                  <a:moveTo>
                    <a:pt x="0" y="0"/>
                  </a:moveTo>
                  <a:lnTo>
                    <a:pt x="6" y="6"/>
                  </a:lnTo>
                  <a:lnTo>
                    <a:pt x="6" y="18"/>
                  </a:lnTo>
                  <a:lnTo>
                    <a:pt x="12" y="24"/>
                  </a:lnTo>
                  <a:lnTo>
                    <a:pt x="12" y="36"/>
                  </a:lnTo>
                  <a:lnTo>
                    <a:pt x="18" y="42"/>
                  </a:lnTo>
                  <a:lnTo>
                    <a:pt x="18" y="54"/>
                  </a:lnTo>
                  <a:lnTo>
                    <a:pt x="24" y="60"/>
                  </a:lnTo>
                  <a:lnTo>
                    <a:pt x="24" y="72"/>
                  </a:lnTo>
                  <a:lnTo>
                    <a:pt x="30" y="78"/>
                  </a:lnTo>
                  <a:lnTo>
                    <a:pt x="30" y="90"/>
                  </a:lnTo>
                  <a:lnTo>
                    <a:pt x="36" y="96"/>
                  </a:lnTo>
                  <a:lnTo>
                    <a:pt x="36" y="102"/>
                  </a:lnTo>
                  <a:lnTo>
                    <a:pt x="42" y="108"/>
                  </a:lnTo>
                  <a:lnTo>
                    <a:pt x="42" y="120"/>
                  </a:lnTo>
                  <a:lnTo>
                    <a:pt x="54" y="132"/>
                  </a:lnTo>
                  <a:lnTo>
                    <a:pt x="54" y="144"/>
                  </a:lnTo>
                  <a:lnTo>
                    <a:pt x="60" y="150"/>
                  </a:lnTo>
                  <a:lnTo>
                    <a:pt x="60" y="156"/>
                  </a:lnTo>
                  <a:lnTo>
                    <a:pt x="66" y="162"/>
                  </a:lnTo>
                  <a:lnTo>
                    <a:pt x="66" y="168"/>
                  </a:lnTo>
                  <a:lnTo>
                    <a:pt x="78" y="180"/>
                  </a:lnTo>
                  <a:lnTo>
                    <a:pt x="78" y="192"/>
                  </a:lnTo>
                  <a:lnTo>
                    <a:pt x="84" y="198"/>
                  </a:lnTo>
                  <a:lnTo>
                    <a:pt x="96" y="210"/>
                  </a:lnTo>
                  <a:lnTo>
                    <a:pt x="96" y="216"/>
                  </a:lnTo>
                  <a:lnTo>
                    <a:pt x="102" y="222"/>
                  </a:lnTo>
                  <a:lnTo>
                    <a:pt x="108" y="228"/>
                  </a:lnTo>
                  <a:lnTo>
                    <a:pt x="114" y="234"/>
                  </a:lnTo>
                  <a:lnTo>
                    <a:pt x="120" y="240"/>
                  </a:lnTo>
                  <a:lnTo>
                    <a:pt x="126" y="240"/>
                  </a:lnTo>
                  <a:lnTo>
                    <a:pt x="132" y="246"/>
                  </a:lnTo>
                  <a:lnTo>
                    <a:pt x="138" y="252"/>
                  </a:lnTo>
                  <a:lnTo>
                    <a:pt x="144" y="252"/>
                  </a:lnTo>
                  <a:lnTo>
                    <a:pt x="150" y="252"/>
                  </a:lnTo>
                  <a:lnTo>
                    <a:pt x="156" y="258"/>
                  </a:lnTo>
                  <a:lnTo>
                    <a:pt x="162" y="258"/>
                  </a:lnTo>
                  <a:lnTo>
                    <a:pt x="168" y="258"/>
                  </a:lnTo>
                  <a:lnTo>
                    <a:pt x="174" y="258"/>
                  </a:lnTo>
                  <a:lnTo>
                    <a:pt x="180" y="258"/>
                  </a:lnTo>
                  <a:lnTo>
                    <a:pt x="186" y="258"/>
                  </a:lnTo>
                  <a:lnTo>
                    <a:pt x="192" y="258"/>
                  </a:lnTo>
                  <a:lnTo>
                    <a:pt x="198" y="258"/>
                  </a:lnTo>
                  <a:lnTo>
                    <a:pt x="204" y="258"/>
                  </a:lnTo>
                  <a:lnTo>
                    <a:pt x="210" y="258"/>
                  </a:lnTo>
                  <a:lnTo>
                    <a:pt x="216" y="258"/>
                  </a:lnTo>
                  <a:lnTo>
                    <a:pt x="222" y="258"/>
                  </a:lnTo>
                  <a:lnTo>
                    <a:pt x="228" y="252"/>
                  </a:lnTo>
                  <a:lnTo>
                    <a:pt x="234" y="252"/>
                  </a:lnTo>
                  <a:lnTo>
                    <a:pt x="240" y="252"/>
                  </a:lnTo>
                  <a:lnTo>
                    <a:pt x="246" y="252"/>
                  </a:lnTo>
                  <a:lnTo>
                    <a:pt x="252" y="252"/>
                  </a:lnTo>
                  <a:lnTo>
                    <a:pt x="258" y="246"/>
                  </a:lnTo>
                  <a:lnTo>
                    <a:pt x="264" y="246"/>
                  </a:lnTo>
                  <a:lnTo>
                    <a:pt x="270" y="246"/>
                  </a:lnTo>
                  <a:lnTo>
                    <a:pt x="276" y="240"/>
                  </a:lnTo>
                  <a:lnTo>
                    <a:pt x="282" y="240"/>
                  </a:lnTo>
                  <a:lnTo>
                    <a:pt x="288" y="240"/>
                  </a:lnTo>
                  <a:lnTo>
                    <a:pt x="294" y="240"/>
                  </a:lnTo>
                  <a:lnTo>
                    <a:pt x="300" y="234"/>
                  </a:lnTo>
                  <a:lnTo>
                    <a:pt x="306" y="234"/>
                  </a:lnTo>
                  <a:lnTo>
                    <a:pt x="312" y="234"/>
                  </a:lnTo>
                  <a:lnTo>
                    <a:pt x="318" y="228"/>
                  </a:lnTo>
                  <a:lnTo>
                    <a:pt x="324" y="228"/>
                  </a:lnTo>
                  <a:lnTo>
                    <a:pt x="330" y="228"/>
                  </a:lnTo>
                  <a:lnTo>
                    <a:pt x="336" y="222"/>
                  </a:lnTo>
                  <a:lnTo>
                    <a:pt x="342" y="222"/>
                  </a:lnTo>
                  <a:lnTo>
                    <a:pt x="348" y="222"/>
                  </a:lnTo>
                  <a:lnTo>
                    <a:pt x="354" y="222"/>
                  </a:lnTo>
                  <a:lnTo>
                    <a:pt x="360" y="216"/>
                  </a:lnTo>
                  <a:lnTo>
                    <a:pt x="366" y="216"/>
                  </a:lnTo>
                  <a:lnTo>
                    <a:pt x="372" y="216"/>
                  </a:lnTo>
                  <a:lnTo>
                    <a:pt x="378" y="216"/>
                  </a:lnTo>
                  <a:lnTo>
                    <a:pt x="384" y="210"/>
                  </a:lnTo>
                  <a:lnTo>
                    <a:pt x="390" y="210"/>
                  </a:lnTo>
                  <a:lnTo>
                    <a:pt x="396" y="210"/>
                  </a:lnTo>
                  <a:lnTo>
                    <a:pt x="402" y="210"/>
                  </a:lnTo>
                  <a:lnTo>
                    <a:pt x="408" y="210"/>
                  </a:lnTo>
                  <a:lnTo>
                    <a:pt x="414" y="204"/>
                  </a:lnTo>
                  <a:lnTo>
                    <a:pt x="420" y="204"/>
                  </a:lnTo>
                  <a:lnTo>
                    <a:pt x="426" y="204"/>
                  </a:lnTo>
                  <a:lnTo>
                    <a:pt x="432" y="204"/>
                  </a:lnTo>
                  <a:lnTo>
                    <a:pt x="438" y="198"/>
                  </a:lnTo>
                  <a:lnTo>
                    <a:pt x="444" y="198"/>
                  </a:lnTo>
                  <a:lnTo>
                    <a:pt x="450" y="198"/>
                  </a:lnTo>
                  <a:lnTo>
                    <a:pt x="456" y="198"/>
                  </a:lnTo>
                  <a:lnTo>
                    <a:pt x="462" y="198"/>
                  </a:lnTo>
                  <a:lnTo>
                    <a:pt x="468" y="198"/>
                  </a:lnTo>
                  <a:lnTo>
                    <a:pt x="474" y="192"/>
                  </a:lnTo>
                  <a:lnTo>
                    <a:pt x="480" y="192"/>
                  </a:lnTo>
                  <a:lnTo>
                    <a:pt x="486" y="192"/>
                  </a:lnTo>
                  <a:lnTo>
                    <a:pt x="492" y="192"/>
                  </a:lnTo>
                  <a:lnTo>
                    <a:pt x="498" y="192"/>
                  </a:lnTo>
                  <a:lnTo>
                    <a:pt x="504" y="192"/>
                  </a:lnTo>
                  <a:lnTo>
                    <a:pt x="510" y="192"/>
                  </a:lnTo>
                  <a:lnTo>
                    <a:pt x="516" y="186"/>
                  </a:lnTo>
                  <a:lnTo>
                    <a:pt x="522" y="186"/>
                  </a:lnTo>
                  <a:lnTo>
                    <a:pt x="528" y="186"/>
                  </a:lnTo>
                  <a:lnTo>
                    <a:pt x="534" y="186"/>
                  </a:lnTo>
                  <a:lnTo>
                    <a:pt x="540" y="186"/>
                  </a:lnTo>
                  <a:lnTo>
                    <a:pt x="546" y="186"/>
                  </a:lnTo>
                  <a:lnTo>
                    <a:pt x="552" y="186"/>
                  </a:lnTo>
                  <a:lnTo>
                    <a:pt x="558" y="186"/>
                  </a:lnTo>
                  <a:lnTo>
                    <a:pt x="564" y="186"/>
                  </a:lnTo>
                  <a:lnTo>
                    <a:pt x="570" y="180"/>
                  </a:lnTo>
                  <a:lnTo>
                    <a:pt x="576" y="180"/>
                  </a:lnTo>
                  <a:lnTo>
                    <a:pt x="582" y="180"/>
                  </a:lnTo>
                  <a:lnTo>
                    <a:pt x="588" y="180"/>
                  </a:lnTo>
                  <a:lnTo>
                    <a:pt x="594" y="180"/>
                  </a:lnTo>
                  <a:lnTo>
                    <a:pt x="600" y="180"/>
                  </a:lnTo>
                  <a:lnTo>
                    <a:pt x="606" y="180"/>
                  </a:lnTo>
                  <a:lnTo>
                    <a:pt x="612" y="180"/>
                  </a:lnTo>
                  <a:lnTo>
                    <a:pt x="618" y="180"/>
                  </a:lnTo>
                  <a:lnTo>
                    <a:pt x="624" y="180"/>
                  </a:lnTo>
                  <a:lnTo>
                    <a:pt x="630" y="174"/>
                  </a:lnTo>
                  <a:lnTo>
                    <a:pt x="636" y="174"/>
                  </a:lnTo>
                  <a:lnTo>
                    <a:pt x="642" y="174"/>
                  </a:lnTo>
                  <a:lnTo>
                    <a:pt x="648" y="174"/>
                  </a:lnTo>
                  <a:lnTo>
                    <a:pt x="654" y="174"/>
                  </a:lnTo>
                  <a:lnTo>
                    <a:pt x="660" y="174"/>
                  </a:lnTo>
                  <a:lnTo>
                    <a:pt x="666" y="174"/>
                  </a:lnTo>
                  <a:lnTo>
                    <a:pt x="672" y="174"/>
                  </a:lnTo>
                  <a:lnTo>
                    <a:pt x="678" y="174"/>
                  </a:lnTo>
                  <a:lnTo>
                    <a:pt x="684" y="174"/>
                  </a:lnTo>
                  <a:lnTo>
                    <a:pt x="690" y="174"/>
                  </a:lnTo>
                  <a:lnTo>
                    <a:pt x="696" y="174"/>
                  </a:lnTo>
                  <a:lnTo>
                    <a:pt x="702" y="168"/>
                  </a:lnTo>
                  <a:lnTo>
                    <a:pt x="708" y="16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3" name="Freeform 197"/>
            <p:cNvSpPr>
              <a:spLocks/>
            </p:cNvSpPr>
            <p:nvPr/>
          </p:nvSpPr>
          <p:spPr bwMode="auto">
            <a:xfrm>
              <a:off x="3786" y="2737"/>
              <a:ext cx="456" cy="18"/>
            </a:xfrm>
            <a:custGeom>
              <a:avLst/>
              <a:gdLst>
                <a:gd name="T0" fmla="*/ 6 w 456"/>
                <a:gd name="T1" fmla="*/ 18 h 18"/>
                <a:gd name="T2" fmla="*/ 18 w 456"/>
                <a:gd name="T3" fmla="*/ 18 h 18"/>
                <a:gd name="T4" fmla="*/ 30 w 456"/>
                <a:gd name="T5" fmla="*/ 18 h 18"/>
                <a:gd name="T6" fmla="*/ 42 w 456"/>
                <a:gd name="T7" fmla="*/ 18 h 18"/>
                <a:gd name="T8" fmla="*/ 54 w 456"/>
                <a:gd name="T9" fmla="*/ 18 h 18"/>
                <a:gd name="T10" fmla="*/ 66 w 456"/>
                <a:gd name="T11" fmla="*/ 18 h 18"/>
                <a:gd name="T12" fmla="*/ 78 w 456"/>
                <a:gd name="T13" fmla="*/ 18 h 18"/>
                <a:gd name="T14" fmla="*/ 90 w 456"/>
                <a:gd name="T15" fmla="*/ 12 h 18"/>
                <a:gd name="T16" fmla="*/ 102 w 456"/>
                <a:gd name="T17" fmla="*/ 12 h 18"/>
                <a:gd name="T18" fmla="*/ 114 w 456"/>
                <a:gd name="T19" fmla="*/ 12 h 18"/>
                <a:gd name="T20" fmla="*/ 126 w 456"/>
                <a:gd name="T21" fmla="*/ 12 h 18"/>
                <a:gd name="T22" fmla="*/ 138 w 456"/>
                <a:gd name="T23" fmla="*/ 12 h 18"/>
                <a:gd name="T24" fmla="*/ 150 w 456"/>
                <a:gd name="T25" fmla="*/ 12 h 18"/>
                <a:gd name="T26" fmla="*/ 162 w 456"/>
                <a:gd name="T27" fmla="*/ 12 h 18"/>
                <a:gd name="T28" fmla="*/ 174 w 456"/>
                <a:gd name="T29" fmla="*/ 12 h 18"/>
                <a:gd name="T30" fmla="*/ 186 w 456"/>
                <a:gd name="T31" fmla="*/ 12 h 18"/>
                <a:gd name="T32" fmla="*/ 198 w 456"/>
                <a:gd name="T33" fmla="*/ 12 h 18"/>
                <a:gd name="T34" fmla="*/ 210 w 456"/>
                <a:gd name="T35" fmla="*/ 12 h 18"/>
                <a:gd name="T36" fmla="*/ 222 w 456"/>
                <a:gd name="T37" fmla="*/ 6 h 18"/>
                <a:gd name="T38" fmla="*/ 234 w 456"/>
                <a:gd name="T39" fmla="*/ 6 h 18"/>
                <a:gd name="T40" fmla="*/ 246 w 456"/>
                <a:gd name="T41" fmla="*/ 6 h 18"/>
                <a:gd name="T42" fmla="*/ 258 w 456"/>
                <a:gd name="T43" fmla="*/ 6 h 18"/>
                <a:gd name="T44" fmla="*/ 270 w 456"/>
                <a:gd name="T45" fmla="*/ 6 h 18"/>
                <a:gd name="T46" fmla="*/ 282 w 456"/>
                <a:gd name="T47" fmla="*/ 6 h 18"/>
                <a:gd name="T48" fmla="*/ 294 w 456"/>
                <a:gd name="T49" fmla="*/ 6 h 18"/>
                <a:gd name="T50" fmla="*/ 306 w 456"/>
                <a:gd name="T51" fmla="*/ 6 h 18"/>
                <a:gd name="T52" fmla="*/ 318 w 456"/>
                <a:gd name="T53" fmla="*/ 6 h 18"/>
                <a:gd name="T54" fmla="*/ 330 w 456"/>
                <a:gd name="T55" fmla="*/ 6 h 18"/>
                <a:gd name="T56" fmla="*/ 342 w 456"/>
                <a:gd name="T57" fmla="*/ 6 h 18"/>
                <a:gd name="T58" fmla="*/ 354 w 456"/>
                <a:gd name="T59" fmla="*/ 6 h 18"/>
                <a:gd name="T60" fmla="*/ 366 w 456"/>
                <a:gd name="T61" fmla="*/ 6 h 18"/>
                <a:gd name="T62" fmla="*/ 378 w 456"/>
                <a:gd name="T63" fmla="*/ 6 h 18"/>
                <a:gd name="T64" fmla="*/ 390 w 456"/>
                <a:gd name="T65" fmla="*/ 6 h 18"/>
                <a:gd name="T66" fmla="*/ 402 w 456"/>
                <a:gd name="T67" fmla="*/ 6 h 18"/>
                <a:gd name="T68" fmla="*/ 414 w 456"/>
                <a:gd name="T69" fmla="*/ 6 h 18"/>
                <a:gd name="T70" fmla="*/ 426 w 456"/>
                <a:gd name="T71" fmla="*/ 0 h 18"/>
                <a:gd name="T72" fmla="*/ 438 w 456"/>
                <a:gd name="T73" fmla="*/ 0 h 18"/>
                <a:gd name="T74" fmla="*/ 450 w 456"/>
                <a:gd name="T7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6" h="18">
                  <a:moveTo>
                    <a:pt x="0" y="18"/>
                  </a:moveTo>
                  <a:lnTo>
                    <a:pt x="6" y="18"/>
                  </a:lnTo>
                  <a:lnTo>
                    <a:pt x="12" y="18"/>
                  </a:lnTo>
                  <a:lnTo>
                    <a:pt x="18" y="18"/>
                  </a:lnTo>
                  <a:lnTo>
                    <a:pt x="24" y="18"/>
                  </a:lnTo>
                  <a:lnTo>
                    <a:pt x="30" y="18"/>
                  </a:lnTo>
                  <a:lnTo>
                    <a:pt x="36" y="18"/>
                  </a:lnTo>
                  <a:lnTo>
                    <a:pt x="42" y="18"/>
                  </a:lnTo>
                  <a:lnTo>
                    <a:pt x="48" y="18"/>
                  </a:lnTo>
                  <a:lnTo>
                    <a:pt x="54" y="18"/>
                  </a:lnTo>
                  <a:lnTo>
                    <a:pt x="60" y="18"/>
                  </a:lnTo>
                  <a:lnTo>
                    <a:pt x="66" y="18"/>
                  </a:lnTo>
                  <a:lnTo>
                    <a:pt x="72" y="18"/>
                  </a:lnTo>
                  <a:lnTo>
                    <a:pt x="78" y="18"/>
                  </a:lnTo>
                  <a:lnTo>
                    <a:pt x="84" y="18"/>
                  </a:lnTo>
                  <a:lnTo>
                    <a:pt x="90" y="12"/>
                  </a:lnTo>
                  <a:lnTo>
                    <a:pt x="96" y="12"/>
                  </a:lnTo>
                  <a:lnTo>
                    <a:pt x="102" y="12"/>
                  </a:lnTo>
                  <a:lnTo>
                    <a:pt x="108" y="12"/>
                  </a:lnTo>
                  <a:lnTo>
                    <a:pt x="114" y="12"/>
                  </a:lnTo>
                  <a:lnTo>
                    <a:pt x="120" y="12"/>
                  </a:lnTo>
                  <a:lnTo>
                    <a:pt x="126" y="12"/>
                  </a:lnTo>
                  <a:lnTo>
                    <a:pt x="132" y="12"/>
                  </a:lnTo>
                  <a:lnTo>
                    <a:pt x="138" y="12"/>
                  </a:lnTo>
                  <a:lnTo>
                    <a:pt x="144" y="12"/>
                  </a:lnTo>
                  <a:lnTo>
                    <a:pt x="150" y="12"/>
                  </a:lnTo>
                  <a:lnTo>
                    <a:pt x="156" y="12"/>
                  </a:lnTo>
                  <a:lnTo>
                    <a:pt x="162" y="12"/>
                  </a:lnTo>
                  <a:lnTo>
                    <a:pt x="168" y="12"/>
                  </a:lnTo>
                  <a:lnTo>
                    <a:pt x="174" y="12"/>
                  </a:lnTo>
                  <a:lnTo>
                    <a:pt x="180" y="12"/>
                  </a:lnTo>
                  <a:lnTo>
                    <a:pt x="186" y="12"/>
                  </a:lnTo>
                  <a:lnTo>
                    <a:pt x="192" y="12"/>
                  </a:lnTo>
                  <a:lnTo>
                    <a:pt x="198" y="12"/>
                  </a:lnTo>
                  <a:lnTo>
                    <a:pt x="204" y="12"/>
                  </a:lnTo>
                  <a:lnTo>
                    <a:pt x="210" y="12"/>
                  </a:lnTo>
                  <a:lnTo>
                    <a:pt x="216" y="12"/>
                  </a:lnTo>
                  <a:lnTo>
                    <a:pt x="222" y="6"/>
                  </a:lnTo>
                  <a:lnTo>
                    <a:pt x="228" y="6"/>
                  </a:lnTo>
                  <a:lnTo>
                    <a:pt x="234" y="6"/>
                  </a:lnTo>
                  <a:lnTo>
                    <a:pt x="240" y="6"/>
                  </a:lnTo>
                  <a:lnTo>
                    <a:pt x="246" y="6"/>
                  </a:lnTo>
                  <a:lnTo>
                    <a:pt x="252" y="6"/>
                  </a:lnTo>
                  <a:lnTo>
                    <a:pt x="258" y="6"/>
                  </a:lnTo>
                  <a:lnTo>
                    <a:pt x="264" y="6"/>
                  </a:lnTo>
                  <a:lnTo>
                    <a:pt x="270" y="6"/>
                  </a:lnTo>
                  <a:lnTo>
                    <a:pt x="276" y="6"/>
                  </a:lnTo>
                  <a:lnTo>
                    <a:pt x="282" y="6"/>
                  </a:lnTo>
                  <a:lnTo>
                    <a:pt x="288" y="6"/>
                  </a:lnTo>
                  <a:lnTo>
                    <a:pt x="294" y="6"/>
                  </a:lnTo>
                  <a:lnTo>
                    <a:pt x="300" y="6"/>
                  </a:lnTo>
                  <a:lnTo>
                    <a:pt x="306" y="6"/>
                  </a:lnTo>
                  <a:lnTo>
                    <a:pt x="312" y="6"/>
                  </a:lnTo>
                  <a:lnTo>
                    <a:pt x="318" y="6"/>
                  </a:lnTo>
                  <a:lnTo>
                    <a:pt x="324" y="6"/>
                  </a:lnTo>
                  <a:lnTo>
                    <a:pt x="330" y="6"/>
                  </a:lnTo>
                  <a:lnTo>
                    <a:pt x="336" y="6"/>
                  </a:lnTo>
                  <a:lnTo>
                    <a:pt x="342" y="6"/>
                  </a:lnTo>
                  <a:lnTo>
                    <a:pt x="348" y="6"/>
                  </a:lnTo>
                  <a:lnTo>
                    <a:pt x="354" y="6"/>
                  </a:lnTo>
                  <a:lnTo>
                    <a:pt x="360" y="6"/>
                  </a:lnTo>
                  <a:lnTo>
                    <a:pt x="366" y="6"/>
                  </a:lnTo>
                  <a:lnTo>
                    <a:pt x="372" y="6"/>
                  </a:lnTo>
                  <a:lnTo>
                    <a:pt x="378" y="6"/>
                  </a:lnTo>
                  <a:lnTo>
                    <a:pt x="384" y="6"/>
                  </a:lnTo>
                  <a:lnTo>
                    <a:pt x="390" y="6"/>
                  </a:lnTo>
                  <a:lnTo>
                    <a:pt x="396" y="6"/>
                  </a:lnTo>
                  <a:lnTo>
                    <a:pt x="402" y="6"/>
                  </a:lnTo>
                  <a:lnTo>
                    <a:pt x="408" y="6"/>
                  </a:lnTo>
                  <a:lnTo>
                    <a:pt x="414" y="6"/>
                  </a:lnTo>
                  <a:lnTo>
                    <a:pt x="420" y="0"/>
                  </a:lnTo>
                  <a:lnTo>
                    <a:pt x="426" y="0"/>
                  </a:lnTo>
                  <a:lnTo>
                    <a:pt x="432" y="0"/>
                  </a:lnTo>
                  <a:lnTo>
                    <a:pt x="438" y="0"/>
                  </a:lnTo>
                  <a:lnTo>
                    <a:pt x="444" y="0"/>
                  </a:lnTo>
                  <a:lnTo>
                    <a:pt x="450" y="0"/>
                  </a:lnTo>
                  <a:lnTo>
                    <a:pt x="456"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4" name="Freeform 198"/>
            <p:cNvSpPr>
              <a:spLocks/>
            </p:cNvSpPr>
            <p:nvPr/>
          </p:nvSpPr>
          <p:spPr bwMode="auto">
            <a:xfrm>
              <a:off x="1644" y="1945"/>
              <a:ext cx="636" cy="528"/>
            </a:xfrm>
            <a:custGeom>
              <a:avLst/>
              <a:gdLst>
                <a:gd name="T0" fmla="*/ 12 w 636"/>
                <a:gd name="T1" fmla="*/ 60 h 528"/>
                <a:gd name="T2" fmla="*/ 30 w 636"/>
                <a:gd name="T3" fmla="*/ 36 h 528"/>
                <a:gd name="T4" fmla="*/ 48 w 636"/>
                <a:gd name="T5" fmla="*/ 12 h 528"/>
                <a:gd name="T6" fmla="*/ 66 w 636"/>
                <a:gd name="T7" fmla="*/ 12 h 528"/>
                <a:gd name="T8" fmla="*/ 72 w 636"/>
                <a:gd name="T9" fmla="*/ 36 h 528"/>
                <a:gd name="T10" fmla="*/ 84 w 636"/>
                <a:gd name="T11" fmla="*/ 60 h 528"/>
                <a:gd name="T12" fmla="*/ 90 w 636"/>
                <a:gd name="T13" fmla="*/ 84 h 528"/>
                <a:gd name="T14" fmla="*/ 102 w 636"/>
                <a:gd name="T15" fmla="*/ 108 h 528"/>
                <a:gd name="T16" fmla="*/ 108 w 636"/>
                <a:gd name="T17" fmla="*/ 144 h 528"/>
                <a:gd name="T18" fmla="*/ 120 w 636"/>
                <a:gd name="T19" fmla="*/ 168 h 528"/>
                <a:gd name="T20" fmla="*/ 126 w 636"/>
                <a:gd name="T21" fmla="*/ 210 h 528"/>
                <a:gd name="T22" fmla="*/ 138 w 636"/>
                <a:gd name="T23" fmla="*/ 240 h 528"/>
                <a:gd name="T24" fmla="*/ 144 w 636"/>
                <a:gd name="T25" fmla="*/ 276 h 528"/>
                <a:gd name="T26" fmla="*/ 156 w 636"/>
                <a:gd name="T27" fmla="*/ 306 h 528"/>
                <a:gd name="T28" fmla="*/ 162 w 636"/>
                <a:gd name="T29" fmla="*/ 342 h 528"/>
                <a:gd name="T30" fmla="*/ 174 w 636"/>
                <a:gd name="T31" fmla="*/ 366 h 528"/>
                <a:gd name="T32" fmla="*/ 180 w 636"/>
                <a:gd name="T33" fmla="*/ 396 h 528"/>
                <a:gd name="T34" fmla="*/ 198 w 636"/>
                <a:gd name="T35" fmla="*/ 432 h 528"/>
                <a:gd name="T36" fmla="*/ 210 w 636"/>
                <a:gd name="T37" fmla="*/ 474 h 528"/>
                <a:gd name="T38" fmla="*/ 234 w 636"/>
                <a:gd name="T39" fmla="*/ 504 h 528"/>
                <a:gd name="T40" fmla="*/ 246 w 636"/>
                <a:gd name="T41" fmla="*/ 522 h 528"/>
                <a:gd name="T42" fmla="*/ 264 w 636"/>
                <a:gd name="T43" fmla="*/ 528 h 528"/>
                <a:gd name="T44" fmla="*/ 282 w 636"/>
                <a:gd name="T45" fmla="*/ 528 h 528"/>
                <a:gd name="T46" fmla="*/ 300 w 636"/>
                <a:gd name="T47" fmla="*/ 516 h 528"/>
                <a:gd name="T48" fmla="*/ 318 w 636"/>
                <a:gd name="T49" fmla="*/ 504 h 528"/>
                <a:gd name="T50" fmla="*/ 336 w 636"/>
                <a:gd name="T51" fmla="*/ 480 h 528"/>
                <a:gd name="T52" fmla="*/ 360 w 636"/>
                <a:gd name="T53" fmla="*/ 456 h 528"/>
                <a:gd name="T54" fmla="*/ 372 w 636"/>
                <a:gd name="T55" fmla="*/ 438 h 528"/>
                <a:gd name="T56" fmla="*/ 390 w 636"/>
                <a:gd name="T57" fmla="*/ 414 h 528"/>
                <a:gd name="T58" fmla="*/ 408 w 636"/>
                <a:gd name="T59" fmla="*/ 396 h 528"/>
                <a:gd name="T60" fmla="*/ 426 w 636"/>
                <a:gd name="T61" fmla="*/ 378 h 528"/>
                <a:gd name="T62" fmla="*/ 444 w 636"/>
                <a:gd name="T63" fmla="*/ 360 h 528"/>
                <a:gd name="T64" fmla="*/ 462 w 636"/>
                <a:gd name="T65" fmla="*/ 348 h 528"/>
                <a:gd name="T66" fmla="*/ 480 w 636"/>
                <a:gd name="T67" fmla="*/ 342 h 528"/>
                <a:gd name="T68" fmla="*/ 498 w 636"/>
                <a:gd name="T69" fmla="*/ 342 h 528"/>
                <a:gd name="T70" fmla="*/ 516 w 636"/>
                <a:gd name="T71" fmla="*/ 336 h 528"/>
                <a:gd name="T72" fmla="*/ 534 w 636"/>
                <a:gd name="T73" fmla="*/ 342 h 528"/>
                <a:gd name="T74" fmla="*/ 552 w 636"/>
                <a:gd name="T75" fmla="*/ 342 h 528"/>
                <a:gd name="T76" fmla="*/ 570 w 636"/>
                <a:gd name="T77" fmla="*/ 348 h 528"/>
                <a:gd name="T78" fmla="*/ 588 w 636"/>
                <a:gd name="T79" fmla="*/ 354 h 528"/>
                <a:gd name="T80" fmla="*/ 606 w 636"/>
                <a:gd name="T81" fmla="*/ 360 h 528"/>
                <a:gd name="T82" fmla="*/ 624 w 636"/>
                <a:gd name="T83" fmla="*/ 36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6" h="528">
                  <a:moveTo>
                    <a:pt x="0" y="78"/>
                  </a:moveTo>
                  <a:lnTo>
                    <a:pt x="0" y="72"/>
                  </a:lnTo>
                  <a:lnTo>
                    <a:pt x="12" y="60"/>
                  </a:lnTo>
                  <a:lnTo>
                    <a:pt x="12" y="54"/>
                  </a:lnTo>
                  <a:lnTo>
                    <a:pt x="18" y="48"/>
                  </a:lnTo>
                  <a:lnTo>
                    <a:pt x="30" y="36"/>
                  </a:lnTo>
                  <a:lnTo>
                    <a:pt x="30" y="30"/>
                  </a:lnTo>
                  <a:lnTo>
                    <a:pt x="36" y="24"/>
                  </a:lnTo>
                  <a:lnTo>
                    <a:pt x="48" y="12"/>
                  </a:lnTo>
                  <a:lnTo>
                    <a:pt x="48" y="6"/>
                  </a:lnTo>
                  <a:lnTo>
                    <a:pt x="54" y="0"/>
                  </a:lnTo>
                  <a:lnTo>
                    <a:pt x="66" y="12"/>
                  </a:lnTo>
                  <a:lnTo>
                    <a:pt x="66" y="24"/>
                  </a:lnTo>
                  <a:lnTo>
                    <a:pt x="72" y="30"/>
                  </a:lnTo>
                  <a:lnTo>
                    <a:pt x="72" y="36"/>
                  </a:lnTo>
                  <a:lnTo>
                    <a:pt x="78" y="42"/>
                  </a:lnTo>
                  <a:lnTo>
                    <a:pt x="78" y="54"/>
                  </a:lnTo>
                  <a:lnTo>
                    <a:pt x="84" y="60"/>
                  </a:lnTo>
                  <a:lnTo>
                    <a:pt x="84" y="66"/>
                  </a:lnTo>
                  <a:lnTo>
                    <a:pt x="90" y="72"/>
                  </a:lnTo>
                  <a:lnTo>
                    <a:pt x="90" y="84"/>
                  </a:lnTo>
                  <a:lnTo>
                    <a:pt x="96" y="90"/>
                  </a:lnTo>
                  <a:lnTo>
                    <a:pt x="96" y="102"/>
                  </a:lnTo>
                  <a:lnTo>
                    <a:pt x="102" y="108"/>
                  </a:lnTo>
                  <a:lnTo>
                    <a:pt x="102" y="120"/>
                  </a:lnTo>
                  <a:lnTo>
                    <a:pt x="108" y="126"/>
                  </a:lnTo>
                  <a:lnTo>
                    <a:pt x="108" y="144"/>
                  </a:lnTo>
                  <a:lnTo>
                    <a:pt x="114" y="150"/>
                  </a:lnTo>
                  <a:lnTo>
                    <a:pt x="114" y="162"/>
                  </a:lnTo>
                  <a:lnTo>
                    <a:pt x="120" y="168"/>
                  </a:lnTo>
                  <a:lnTo>
                    <a:pt x="120" y="186"/>
                  </a:lnTo>
                  <a:lnTo>
                    <a:pt x="126" y="192"/>
                  </a:lnTo>
                  <a:lnTo>
                    <a:pt x="126" y="210"/>
                  </a:lnTo>
                  <a:lnTo>
                    <a:pt x="132" y="216"/>
                  </a:lnTo>
                  <a:lnTo>
                    <a:pt x="132" y="234"/>
                  </a:lnTo>
                  <a:lnTo>
                    <a:pt x="138" y="240"/>
                  </a:lnTo>
                  <a:lnTo>
                    <a:pt x="138" y="258"/>
                  </a:lnTo>
                  <a:lnTo>
                    <a:pt x="144" y="264"/>
                  </a:lnTo>
                  <a:lnTo>
                    <a:pt x="144" y="276"/>
                  </a:lnTo>
                  <a:lnTo>
                    <a:pt x="150" y="282"/>
                  </a:lnTo>
                  <a:lnTo>
                    <a:pt x="150" y="300"/>
                  </a:lnTo>
                  <a:lnTo>
                    <a:pt x="156" y="306"/>
                  </a:lnTo>
                  <a:lnTo>
                    <a:pt x="156" y="324"/>
                  </a:lnTo>
                  <a:lnTo>
                    <a:pt x="162" y="330"/>
                  </a:lnTo>
                  <a:lnTo>
                    <a:pt x="162" y="342"/>
                  </a:lnTo>
                  <a:lnTo>
                    <a:pt x="168" y="348"/>
                  </a:lnTo>
                  <a:lnTo>
                    <a:pt x="168" y="360"/>
                  </a:lnTo>
                  <a:lnTo>
                    <a:pt x="174" y="366"/>
                  </a:lnTo>
                  <a:lnTo>
                    <a:pt x="174" y="378"/>
                  </a:lnTo>
                  <a:lnTo>
                    <a:pt x="180" y="384"/>
                  </a:lnTo>
                  <a:lnTo>
                    <a:pt x="180" y="396"/>
                  </a:lnTo>
                  <a:lnTo>
                    <a:pt x="186" y="402"/>
                  </a:lnTo>
                  <a:lnTo>
                    <a:pt x="186" y="420"/>
                  </a:lnTo>
                  <a:lnTo>
                    <a:pt x="198" y="432"/>
                  </a:lnTo>
                  <a:lnTo>
                    <a:pt x="198" y="450"/>
                  </a:lnTo>
                  <a:lnTo>
                    <a:pt x="210" y="462"/>
                  </a:lnTo>
                  <a:lnTo>
                    <a:pt x="210" y="474"/>
                  </a:lnTo>
                  <a:lnTo>
                    <a:pt x="222" y="486"/>
                  </a:lnTo>
                  <a:lnTo>
                    <a:pt x="222" y="492"/>
                  </a:lnTo>
                  <a:lnTo>
                    <a:pt x="234" y="504"/>
                  </a:lnTo>
                  <a:lnTo>
                    <a:pt x="234" y="510"/>
                  </a:lnTo>
                  <a:lnTo>
                    <a:pt x="240" y="516"/>
                  </a:lnTo>
                  <a:lnTo>
                    <a:pt x="246" y="522"/>
                  </a:lnTo>
                  <a:lnTo>
                    <a:pt x="252" y="522"/>
                  </a:lnTo>
                  <a:lnTo>
                    <a:pt x="258" y="528"/>
                  </a:lnTo>
                  <a:lnTo>
                    <a:pt x="264" y="528"/>
                  </a:lnTo>
                  <a:lnTo>
                    <a:pt x="270" y="528"/>
                  </a:lnTo>
                  <a:lnTo>
                    <a:pt x="276" y="528"/>
                  </a:lnTo>
                  <a:lnTo>
                    <a:pt x="282" y="528"/>
                  </a:lnTo>
                  <a:lnTo>
                    <a:pt x="288" y="522"/>
                  </a:lnTo>
                  <a:lnTo>
                    <a:pt x="294" y="522"/>
                  </a:lnTo>
                  <a:lnTo>
                    <a:pt x="300" y="516"/>
                  </a:lnTo>
                  <a:lnTo>
                    <a:pt x="306" y="510"/>
                  </a:lnTo>
                  <a:lnTo>
                    <a:pt x="312" y="510"/>
                  </a:lnTo>
                  <a:lnTo>
                    <a:pt x="318" y="504"/>
                  </a:lnTo>
                  <a:lnTo>
                    <a:pt x="330" y="492"/>
                  </a:lnTo>
                  <a:lnTo>
                    <a:pt x="330" y="486"/>
                  </a:lnTo>
                  <a:lnTo>
                    <a:pt x="336" y="480"/>
                  </a:lnTo>
                  <a:lnTo>
                    <a:pt x="342" y="474"/>
                  </a:lnTo>
                  <a:lnTo>
                    <a:pt x="348" y="468"/>
                  </a:lnTo>
                  <a:lnTo>
                    <a:pt x="360" y="456"/>
                  </a:lnTo>
                  <a:lnTo>
                    <a:pt x="360" y="450"/>
                  </a:lnTo>
                  <a:lnTo>
                    <a:pt x="366" y="444"/>
                  </a:lnTo>
                  <a:lnTo>
                    <a:pt x="372" y="438"/>
                  </a:lnTo>
                  <a:lnTo>
                    <a:pt x="384" y="426"/>
                  </a:lnTo>
                  <a:lnTo>
                    <a:pt x="384" y="420"/>
                  </a:lnTo>
                  <a:lnTo>
                    <a:pt x="390" y="414"/>
                  </a:lnTo>
                  <a:lnTo>
                    <a:pt x="396" y="408"/>
                  </a:lnTo>
                  <a:lnTo>
                    <a:pt x="402" y="402"/>
                  </a:lnTo>
                  <a:lnTo>
                    <a:pt x="408" y="396"/>
                  </a:lnTo>
                  <a:lnTo>
                    <a:pt x="414" y="390"/>
                  </a:lnTo>
                  <a:lnTo>
                    <a:pt x="420" y="384"/>
                  </a:lnTo>
                  <a:lnTo>
                    <a:pt x="426" y="378"/>
                  </a:lnTo>
                  <a:lnTo>
                    <a:pt x="432" y="372"/>
                  </a:lnTo>
                  <a:lnTo>
                    <a:pt x="438" y="366"/>
                  </a:lnTo>
                  <a:lnTo>
                    <a:pt x="444" y="360"/>
                  </a:lnTo>
                  <a:lnTo>
                    <a:pt x="450" y="360"/>
                  </a:lnTo>
                  <a:lnTo>
                    <a:pt x="456" y="354"/>
                  </a:lnTo>
                  <a:lnTo>
                    <a:pt x="462" y="348"/>
                  </a:lnTo>
                  <a:lnTo>
                    <a:pt x="468" y="348"/>
                  </a:lnTo>
                  <a:lnTo>
                    <a:pt x="474" y="348"/>
                  </a:lnTo>
                  <a:lnTo>
                    <a:pt x="480" y="342"/>
                  </a:lnTo>
                  <a:lnTo>
                    <a:pt x="486" y="342"/>
                  </a:lnTo>
                  <a:lnTo>
                    <a:pt x="492" y="342"/>
                  </a:lnTo>
                  <a:lnTo>
                    <a:pt x="498" y="342"/>
                  </a:lnTo>
                  <a:lnTo>
                    <a:pt x="504" y="336"/>
                  </a:lnTo>
                  <a:lnTo>
                    <a:pt x="510" y="336"/>
                  </a:lnTo>
                  <a:lnTo>
                    <a:pt x="516" y="336"/>
                  </a:lnTo>
                  <a:lnTo>
                    <a:pt x="522" y="336"/>
                  </a:lnTo>
                  <a:lnTo>
                    <a:pt x="528" y="342"/>
                  </a:lnTo>
                  <a:lnTo>
                    <a:pt x="534" y="342"/>
                  </a:lnTo>
                  <a:lnTo>
                    <a:pt x="540" y="342"/>
                  </a:lnTo>
                  <a:lnTo>
                    <a:pt x="546" y="342"/>
                  </a:lnTo>
                  <a:lnTo>
                    <a:pt x="552" y="342"/>
                  </a:lnTo>
                  <a:lnTo>
                    <a:pt x="558" y="342"/>
                  </a:lnTo>
                  <a:lnTo>
                    <a:pt x="564" y="348"/>
                  </a:lnTo>
                  <a:lnTo>
                    <a:pt x="570" y="348"/>
                  </a:lnTo>
                  <a:lnTo>
                    <a:pt x="576" y="348"/>
                  </a:lnTo>
                  <a:lnTo>
                    <a:pt x="582" y="354"/>
                  </a:lnTo>
                  <a:lnTo>
                    <a:pt x="588" y="354"/>
                  </a:lnTo>
                  <a:lnTo>
                    <a:pt x="594" y="354"/>
                  </a:lnTo>
                  <a:lnTo>
                    <a:pt x="600" y="360"/>
                  </a:lnTo>
                  <a:lnTo>
                    <a:pt x="606" y="360"/>
                  </a:lnTo>
                  <a:lnTo>
                    <a:pt x="612" y="360"/>
                  </a:lnTo>
                  <a:lnTo>
                    <a:pt x="618" y="366"/>
                  </a:lnTo>
                  <a:lnTo>
                    <a:pt x="624" y="366"/>
                  </a:lnTo>
                  <a:lnTo>
                    <a:pt x="630" y="366"/>
                  </a:lnTo>
                  <a:lnTo>
                    <a:pt x="636" y="372"/>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5" name="Freeform 199"/>
            <p:cNvSpPr>
              <a:spLocks/>
            </p:cNvSpPr>
            <p:nvPr/>
          </p:nvSpPr>
          <p:spPr bwMode="auto">
            <a:xfrm>
              <a:off x="2280" y="2317"/>
              <a:ext cx="744" cy="96"/>
            </a:xfrm>
            <a:custGeom>
              <a:avLst/>
              <a:gdLst>
                <a:gd name="T0" fmla="*/ 12 w 744"/>
                <a:gd name="T1" fmla="*/ 0 h 96"/>
                <a:gd name="T2" fmla="*/ 30 w 744"/>
                <a:gd name="T3" fmla="*/ 6 h 96"/>
                <a:gd name="T4" fmla="*/ 48 w 744"/>
                <a:gd name="T5" fmla="*/ 12 h 96"/>
                <a:gd name="T6" fmla="*/ 66 w 744"/>
                <a:gd name="T7" fmla="*/ 12 h 96"/>
                <a:gd name="T8" fmla="*/ 84 w 744"/>
                <a:gd name="T9" fmla="*/ 18 h 96"/>
                <a:gd name="T10" fmla="*/ 102 w 744"/>
                <a:gd name="T11" fmla="*/ 18 h 96"/>
                <a:gd name="T12" fmla="*/ 120 w 744"/>
                <a:gd name="T13" fmla="*/ 18 h 96"/>
                <a:gd name="T14" fmla="*/ 138 w 744"/>
                <a:gd name="T15" fmla="*/ 18 h 96"/>
                <a:gd name="T16" fmla="*/ 156 w 744"/>
                <a:gd name="T17" fmla="*/ 12 h 96"/>
                <a:gd name="T18" fmla="*/ 174 w 744"/>
                <a:gd name="T19" fmla="*/ 12 h 96"/>
                <a:gd name="T20" fmla="*/ 192 w 744"/>
                <a:gd name="T21" fmla="*/ 12 h 96"/>
                <a:gd name="T22" fmla="*/ 210 w 744"/>
                <a:gd name="T23" fmla="*/ 12 h 96"/>
                <a:gd name="T24" fmla="*/ 228 w 744"/>
                <a:gd name="T25" fmla="*/ 6 h 96"/>
                <a:gd name="T26" fmla="*/ 246 w 744"/>
                <a:gd name="T27" fmla="*/ 6 h 96"/>
                <a:gd name="T28" fmla="*/ 264 w 744"/>
                <a:gd name="T29" fmla="*/ 6 h 96"/>
                <a:gd name="T30" fmla="*/ 282 w 744"/>
                <a:gd name="T31" fmla="*/ 0 h 96"/>
                <a:gd name="T32" fmla="*/ 300 w 744"/>
                <a:gd name="T33" fmla="*/ 0 h 96"/>
                <a:gd name="T34" fmla="*/ 318 w 744"/>
                <a:gd name="T35" fmla="*/ 0 h 96"/>
                <a:gd name="T36" fmla="*/ 336 w 744"/>
                <a:gd name="T37" fmla="*/ 0 h 96"/>
                <a:gd name="T38" fmla="*/ 354 w 744"/>
                <a:gd name="T39" fmla="*/ 0 h 96"/>
                <a:gd name="T40" fmla="*/ 372 w 744"/>
                <a:gd name="T41" fmla="*/ 0 h 96"/>
                <a:gd name="T42" fmla="*/ 390 w 744"/>
                <a:gd name="T43" fmla="*/ 0 h 96"/>
                <a:gd name="T44" fmla="*/ 408 w 744"/>
                <a:gd name="T45" fmla="*/ 0 h 96"/>
                <a:gd name="T46" fmla="*/ 426 w 744"/>
                <a:gd name="T47" fmla="*/ 0 h 96"/>
                <a:gd name="T48" fmla="*/ 444 w 744"/>
                <a:gd name="T49" fmla="*/ 0 h 96"/>
                <a:gd name="T50" fmla="*/ 462 w 744"/>
                <a:gd name="T51" fmla="*/ 6 h 96"/>
                <a:gd name="T52" fmla="*/ 480 w 744"/>
                <a:gd name="T53" fmla="*/ 6 h 96"/>
                <a:gd name="T54" fmla="*/ 498 w 744"/>
                <a:gd name="T55" fmla="*/ 6 h 96"/>
                <a:gd name="T56" fmla="*/ 516 w 744"/>
                <a:gd name="T57" fmla="*/ 6 h 96"/>
                <a:gd name="T58" fmla="*/ 534 w 744"/>
                <a:gd name="T59" fmla="*/ 6 h 96"/>
                <a:gd name="T60" fmla="*/ 552 w 744"/>
                <a:gd name="T61" fmla="*/ 6 h 96"/>
                <a:gd name="T62" fmla="*/ 570 w 744"/>
                <a:gd name="T63" fmla="*/ 6 h 96"/>
                <a:gd name="T64" fmla="*/ 588 w 744"/>
                <a:gd name="T65" fmla="*/ 6 h 96"/>
                <a:gd name="T66" fmla="*/ 606 w 744"/>
                <a:gd name="T67" fmla="*/ 6 h 96"/>
                <a:gd name="T68" fmla="*/ 624 w 744"/>
                <a:gd name="T69" fmla="*/ 6 h 96"/>
                <a:gd name="T70" fmla="*/ 642 w 744"/>
                <a:gd name="T71" fmla="*/ 6 h 96"/>
                <a:gd name="T72" fmla="*/ 660 w 744"/>
                <a:gd name="T73" fmla="*/ 6 h 96"/>
                <a:gd name="T74" fmla="*/ 678 w 744"/>
                <a:gd name="T75" fmla="*/ 6 h 96"/>
                <a:gd name="T76" fmla="*/ 696 w 744"/>
                <a:gd name="T77" fmla="*/ 6 h 96"/>
                <a:gd name="T78" fmla="*/ 714 w 744"/>
                <a:gd name="T79" fmla="*/ 6 h 96"/>
                <a:gd name="T80" fmla="*/ 726 w 744"/>
                <a:gd name="T81" fmla="*/ 36 h 96"/>
                <a:gd name="T82" fmla="*/ 738 w 744"/>
                <a:gd name="T83"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4" h="96">
                  <a:moveTo>
                    <a:pt x="0" y="0"/>
                  </a:moveTo>
                  <a:lnTo>
                    <a:pt x="6" y="0"/>
                  </a:lnTo>
                  <a:lnTo>
                    <a:pt x="12" y="0"/>
                  </a:lnTo>
                  <a:lnTo>
                    <a:pt x="18" y="6"/>
                  </a:lnTo>
                  <a:lnTo>
                    <a:pt x="24" y="6"/>
                  </a:lnTo>
                  <a:lnTo>
                    <a:pt x="30" y="6"/>
                  </a:lnTo>
                  <a:lnTo>
                    <a:pt x="36" y="6"/>
                  </a:lnTo>
                  <a:lnTo>
                    <a:pt x="42" y="12"/>
                  </a:lnTo>
                  <a:lnTo>
                    <a:pt x="48" y="12"/>
                  </a:lnTo>
                  <a:lnTo>
                    <a:pt x="54" y="12"/>
                  </a:lnTo>
                  <a:lnTo>
                    <a:pt x="60" y="12"/>
                  </a:lnTo>
                  <a:lnTo>
                    <a:pt x="66" y="12"/>
                  </a:lnTo>
                  <a:lnTo>
                    <a:pt x="72" y="12"/>
                  </a:lnTo>
                  <a:lnTo>
                    <a:pt x="78" y="12"/>
                  </a:lnTo>
                  <a:lnTo>
                    <a:pt x="84" y="18"/>
                  </a:lnTo>
                  <a:lnTo>
                    <a:pt x="90" y="18"/>
                  </a:lnTo>
                  <a:lnTo>
                    <a:pt x="96" y="18"/>
                  </a:lnTo>
                  <a:lnTo>
                    <a:pt x="102" y="18"/>
                  </a:lnTo>
                  <a:lnTo>
                    <a:pt x="108" y="18"/>
                  </a:lnTo>
                  <a:lnTo>
                    <a:pt x="114" y="18"/>
                  </a:lnTo>
                  <a:lnTo>
                    <a:pt x="120" y="18"/>
                  </a:lnTo>
                  <a:lnTo>
                    <a:pt x="126" y="18"/>
                  </a:lnTo>
                  <a:lnTo>
                    <a:pt x="132" y="18"/>
                  </a:lnTo>
                  <a:lnTo>
                    <a:pt x="138" y="18"/>
                  </a:lnTo>
                  <a:lnTo>
                    <a:pt x="144" y="18"/>
                  </a:lnTo>
                  <a:lnTo>
                    <a:pt x="150" y="12"/>
                  </a:lnTo>
                  <a:lnTo>
                    <a:pt x="156" y="12"/>
                  </a:lnTo>
                  <a:lnTo>
                    <a:pt x="162" y="12"/>
                  </a:lnTo>
                  <a:lnTo>
                    <a:pt x="168" y="12"/>
                  </a:lnTo>
                  <a:lnTo>
                    <a:pt x="174" y="12"/>
                  </a:lnTo>
                  <a:lnTo>
                    <a:pt x="180" y="12"/>
                  </a:lnTo>
                  <a:lnTo>
                    <a:pt x="186" y="12"/>
                  </a:lnTo>
                  <a:lnTo>
                    <a:pt x="192" y="12"/>
                  </a:lnTo>
                  <a:lnTo>
                    <a:pt x="198" y="12"/>
                  </a:lnTo>
                  <a:lnTo>
                    <a:pt x="204" y="12"/>
                  </a:lnTo>
                  <a:lnTo>
                    <a:pt x="210" y="12"/>
                  </a:lnTo>
                  <a:lnTo>
                    <a:pt x="216" y="6"/>
                  </a:lnTo>
                  <a:lnTo>
                    <a:pt x="222" y="6"/>
                  </a:lnTo>
                  <a:lnTo>
                    <a:pt x="228" y="6"/>
                  </a:lnTo>
                  <a:lnTo>
                    <a:pt x="234" y="6"/>
                  </a:lnTo>
                  <a:lnTo>
                    <a:pt x="240" y="6"/>
                  </a:lnTo>
                  <a:lnTo>
                    <a:pt x="246" y="6"/>
                  </a:lnTo>
                  <a:lnTo>
                    <a:pt x="252" y="6"/>
                  </a:lnTo>
                  <a:lnTo>
                    <a:pt x="258" y="6"/>
                  </a:lnTo>
                  <a:lnTo>
                    <a:pt x="264" y="6"/>
                  </a:lnTo>
                  <a:lnTo>
                    <a:pt x="270" y="6"/>
                  </a:lnTo>
                  <a:lnTo>
                    <a:pt x="276" y="6"/>
                  </a:lnTo>
                  <a:lnTo>
                    <a:pt x="282" y="0"/>
                  </a:lnTo>
                  <a:lnTo>
                    <a:pt x="288" y="0"/>
                  </a:lnTo>
                  <a:lnTo>
                    <a:pt x="294" y="0"/>
                  </a:lnTo>
                  <a:lnTo>
                    <a:pt x="300" y="0"/>
                  </a:lnTo>
                  <a:lnTo>
                    <a:pt x="306" y="0"/>
                  </a:lnTo>
                  <a:lnTo>
                    <a:pt x="312" y="0"/>
                  </a:lnTo>
                  <a:lnTo>
                    <a:pt x="318" y="0"/>
                  </a:lnTo>
                  <a:lnTo>
                    <a:pt x="324" y="0"/>
                  </a:lnTo>
                  <a:lnTo>
                    <a:pt x="330" y="0"/>
                  </a:lnTo>
                  <a:lnTo>
                    <a:pt x="336" y="0"/>
                  </a:lnTo>
                  <a:lnTo>
                    <a:pt x="342" y="0"/>
                  </a:lnTo>
                  <a:lnTo>
                    <a:pt x="348" y="0"/>
                  </a:lnTo>
                  <a:lnTo>
                    <a:pt x="354" y="0"/>
                  </a:lnTo>
                  <a:lnTo>
                    <a:pt x="360" y="0"/>
                  </a:lnTo>
                  <a:lnTo>
                    <a:pt x="366" y="0"/>
                  </a:lnTo>
                  <a:lnTo>
                    <a:pt x="372" y="0"/>
                  </a:lnTo>
                  <a:lnTo>
                    <a:pt x="378" y="0"/>
                  </a:lnTo>
                  <a:lnTo>
                    <a:pt x="384" y="0"/>
                  </a:lnTo>
                  <a:lnTo>
                    <a:pt x="390" y="0"/>
                  </a:lnTo>
                  <a:lnTo>
                    <a:pt x="396" y="0"/>
                  </a:lnTo>
                  <a:lnTo>
                    <a:pt x="402" y="0"/>
                  </a:lnTo>
                  <a:lnTo>
                    <a:pt x="408" y="0"/>
                  </a:lnTo>
                  <a:lnTo>
                    <a:pt x="414" y="0"/>
                  </a:lnTo>
                  <a:lnTo>
                    <a:pt x="420" y="0"/>
                  </a:lnTo>
                  <a:lnTo>
                    <a:pt x="426" y="0"/>
                  </a:lnTo>
                  <a:lnTo>
                    <a:pt x="432" y="0"/>
                  </a:lnTo>
                  <a:lnTo>
                    <a:pt x="438" y="0"/>
                  </a:lnTo>
                  <a:lnTo>
                    <a:pt x="444" y="0"/>
                  </a:lnTo>
                  <a:lnTo>
                    <a:pt x="450" y="0"/>
                  </a:lnTo>
                  <a:lnTo>
                    <a:pt x="456" y="6"/>
                  </a:lnTo>
                  <a:lnTo>
                    <a:pt x="462" y="6"/>
                  </a:lnTo>
                  <a:lnTo>
                    <a:pt x="468" y="6"/>
                  </a:lnTo>
                  <a:lnTo>
                    <a:pt x="474" y="6"/>
                  </a:lnTo>
                  <a:lnTo>
                    <a:pt x="480" y="6"/>
                  </a:lnTo>
                  <a:lnTo>
                    <a:pt x="486" y="6"/>
                  </a:lnTo>
                  <a:lnTo>
                    <a:pt x="492" y="6"/>
                  </a:lnTo>
                  <a:lnTo>
                    <a:pt x="498" y="6"/>
                  </a:lnTo>
                  <a:lnTo>
                    <a:pt x="504" y="6"/>
                  </a:lnTo>
                  <a:lnTo>
                    <a:pt x="510" y="6"/>
                  </a:lnTo>
                  <a:lnTo>
                    <a:pt x="516" y="6"/>
                  </a:lnTo>
                  <a:lnTo>
                    <a:pt x="522" y="6"/>
                  </a:lnTo>
                  <a:lnTo>
                    <a:pt x="528" y="6"/>
                  </a:lnTo>
                  <a:lnTo>
                    <a:pt x="534" y="6"/>
                  </a:lnTo>
                  <a:lnTo>
                    <a:pt x="540" y="6"/>
                  </a:lnTo>
                  <a:lnTo>
                    <a:pt x="546" y="6"/>
                  </a:lnTo>
                  <a:lnTo>
                    <a:pt x="552" y="6"/>
                  </a:lnTo>
                  <a:lnTo>
                    <a:pt x="558" y="6"/>
                  </a:lnTo>
                  <a:lnTo>
                    <a:pt x="564" y="6"/>
                  </a:lnTo>
                  <a:lnTo>
                    <a:pt x="570" y="6"/>
                  </a:lnTo>
                  <a:lnTo>
                    <a:pt x="576" y="6"/>
                  </a:lnTo>
                  <a:lnTo>
                    <a:pt x="582" y="6"/>
                  </a:lnTo>
                  <a:lnTo>
                    <a:pt x="588" y="6"/>
                  </a:lnTo>
                  <a:lnTo>
                    <a:pt x="594" y="6"/>
                  </a:lnTo>
                  <a:lnTo>
                    <a:pt x="600" y="6"/>
                  </a:lnTo>
                  <a:lnTo>
                    <a:pt x="606" y="6"/>
                  </a:lnTo>
                  <a:lnTo>
                    <a:pt x="612" y="6"/>
                  </a:lnTo>
                  <a:lnTo>
                    <a:pt x="618" y="6"/>
                  </a:lnTo>
                  <a:lnTo>
                    <a:pt x="624" y="6"/>
                  </a:lnTo>
                  <a:lnTo>
                    <a:pt x="630" y="6"/>
                  </a:lnTo>
                  <a:lnTo>
                    <a:pt x="636" y="6"/>
                  </a:lnTo>
                  <a:lnTo>
                    <a:pt x="642" y="6"/>
                  </a:lnTo>
                  <a:lnTo>
                    <a:pt x="648" y="6"/>
                  </a:lnTo>
                  <a:lnTo>
                    <a:pt x="654" y="6"/>
                  </a:lnTo>
                  <a:lnTo>
                    <a:pt x="660" y="6"/>
                  </a:lnTo>
                  <a:lnTo>
                    <a:pt x="666" y="6"/>
                  </a:lnTo>
                  <a:lnTo>
                    <a:pt x="672" y="6"/>
                  </a:lnTo>
                  <a:lnTo>
                    <a:pt x="678" y="6"/>
                  </a:lnTo>
                  <a:lnTo>
                    <a:pt x="684" y="6"/>
                  </a:lnTo>
                  <a:lnTo>
                    <a:pt x="690" y="6"/>
                  </a:lnTo>
                  <a:lnTo>
                    <a:pt x="696" y="6"/>
                  </a:lnTo>
                  <a:lnTo>
                    <a:pt x="702" y="6"/>
                  </a:lnTo>
                  <a:lnTo>
                    <a:pt x="708" y="6"/>
                  </a:lnTo>
                  <a:lnTo>
                    <a:pt x="714" y="6"/>
                  </a:lnTo>
                  <a:lnTo>
                    <a:pt x="720" y="6"/>
                  </a:lnTo>
                  <a:lnTo>
                    <a:pt x="726" y="12"/>
                  </a:lnTo>
                  <a:lnTo>
                    <a:pt x="726" y="36"/>
                  </a:lnTo>
                  <a:lnTo>
                    <a:pt x="732" y="42"/>
                  </a:lnTo>
                  <a:lnTo>
                    <a:pt x="732" y="60"/>
                  </a:lnTo>
                  <a:lnTo>
                    <a:pt x="738" y="66"/>
                  </a:lnTo>
                  <a:lnTo>
                    <a:pt x="738" y="90"/>
                  </a:lnTo>
                  <a:lnTo>
                    <a:pt x="744" y="96"/>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6" name="Freeform 200"/>
            <p:cNvSpPr>
              <a:spLocks/>
            </p:cNvSpPr>
            <p:nvPr/>
          </p:nvSpPr>
          <p:spPr bwMode="auto">
            <a:xfrm>
              <a:off x="3024" y="2413"/>
              <a:ext cx="588" cy="618"/>
            </a:xfrm>
            <a:custGeom>
              <a:avLst/>
              <a:gdLst>
                <a:gd name="T0" fmla="*/ 6 w 588"/>
                <a:gd name="T1" fmla="*/ 30 h 618"/>
                <a:gd name="T2" fmla="*/ 12 w 588"/>
                <a:gd name="T3" fmla="*/ 84 h 618"/>
                <a:gd name="T4" fmla="*/ 24 w 588"/>
                <a:gd name="T5" fmla="*/ 120 h 618"/>
                <a:gd name="T6" fmla="*/ 30 w 588"/>
                <a:gd name="T7" fmla="*/ 180 h 618"/>
                <a:gd name="T8" fmla="*/ 42 w 588"/>
                <a:gd name="T9" fmla="*/ 222 h 618"/>
                <a:gd name="T10" fmla="*/ 48 w 588"/>
                <a:gd name="T11" fmla="*/ 282 h 618"/>
                <a:gd name="T12" fmla="*/ 60 w 588"/>
                <a:gd name="T13" fmla="*/ 324 h 618"/>
                <a:gd name="T14" fmla="*/ 66 w 588"/>
                <a:gd name="T15" fmla="*/ 378 h 618"/>
                <a:gd name="T16" fmla="*/ 78 w 588"/>
                <a:gd name="T17" fmla="*/ 414 h 618"/>
                <a:gd name="T18" fmla="*/ 84 w 588"/>
                <a:gd name="T19" fmla="*/ 462 h 618"/>
                <a:gd name="T20" fmla="*/ 96 w 588"/>
                <a:gd name="T21" fmla="*/ 492 h 618"/>
                <a:gd name="T22" fmla="*/ 102 w 588"/>
                <a:gd name="T23" fmla="*/ 528 h 618"/>
                <a:gd name="T24" fmla="*/ 114 w 588"/>
                <a:gd name="T25" fmla="*/ 552 h 618"/>
                <a:gd name="T26" fmla="*/ 126 w 588"/>
                <a:gd name="T27" fmla="*/ 588 h 618"/>
                <a:gd name="T28" fmla="*/ 144 w 588"/>
                <a:gd name="T29" fmla="*/ 612 h 618"/>
                <a:gd name="T30" fmla="*/ 162 w 588"/>
                <a:gd name="T31" fmla="*/ 618 h 618"/>
                <a:gd name="T32" fmla="*/ 180 w 588"/>
                <a:gd name="T33" fmla="*/ 612 h 618"/>
                <a:gd name="T34" fmla="*/ 198 w 588"/>
                <a:gd name="T35" fmla="*/ 588 h 618"/>
                <a:gd name="T36" fmla="*/ 216 w 588"/>
                <a:gd name="T37" fmla="*/ 564 h 618"/>
                <a:gd name="T38" fmla="*/ 222 w 588"/>
                <a:gd name="T39" fmla="*/ 546 h 618"/>
                <a:gd name="T40" fmla="*/ 234 w 588"/>
                <a:gd name="T41" fmla="*/ 528 h 618"/>
                <a:gd name="T42" fmla="*/ 246 w 588"/>
                <a:gd name="T43" fmla="*/ 492 h 618"/>
                <a:gd name="T44" fmla="*/ 264 w 588"/>
                <a:gd name="T45" fmla="*/ 462 h 618"/>
                <a:gd name="T46" fmla="*/ 270 w 588"/>
                <a:gd name="T47" fmla="*/ 438 h 618"/>
                <a:gd name="T48" fmla="*/ 288 w 588"/>
                <a:gd name="T49" fmla="*/ 408 h 618"/>
                <a:gd name="T50" fmla="*/ 294 w 588"/>
                <a:gd name="T51" fmla="*/ 384 h 618"/>
                <a:gd name="T52" fmla="*/ 306 w 588"/>
                <a:gd name="T53" fmla="*/ 360 h 618"/>
                <a:gd name="T54" fmla="*/ 330 w 588"/>
                <a:gd name="T55" fmla="*/ 324 h 618"/>
                <a:gd name="T56" fmla="*/ 342 w 588"/>
                <a:gd name="T57" fmla="*/ 300 h 618"/>
                <a:gd name="T58" fmla="*/ 360 w 588"/>
                <a:gd name="T59" fmla="*/ 282 h 618"/>
                <a:gd name="T60" fmla="*/ 378 w 588"/>
                <a:gd name="T61" fmla="*/ 270 h 618"/>
                <a:gd name="T62" fmla="*/ 396 w 588"/>
                <a:gd name="T63" fmla="*/ 258 h 618"/>
                <a:gd name="T64" fmla="*/ 414 w 588"/>
                <a:gd name="T65" fmla="*/ 258 h 618"/>
                <a:gd name="T66" fmla="*/ 432 w 588"/>
                <a:gd name="T67" fmla="*/ 258 h 618"/>
                <a:gd name="T68" fmla="*/ 450 w 588"/>
                <a:gd name="T69" fmla="*/ 264 h 618"/>
                <a:gd name="T70" fmla="*/ 468 w 588"/>
                <a:gd name="T71" fmla="*/ 276 h 618"/>
                <a:gd name="T72" fmla="*/ 486 w 588"/>
                <a:gd name="T73" fmla="*/ 282 h 618"/>
                <a:gd name="T74" fmla="*/ 504 w 588"/>
                <a:gd name="T75" fmla="*/ 294 h 618"/>
                <a:gd name="T76" fmla="*/ 522 w 588"/>
                <a:gd name="T77" fmla="*/ 306 h 618"/>
                <a:gd name="T78" fmla="*/ 540 w 588"/>
                <a:gd name="T79" fmla="*/ 312 h 618"/>
                <a:gd name="T80" fmla="*/ 558 w 588"/>
                <a:gd name="T81" fmla="*/ 324 h 618"/>
                <a:gd name="T82" fmla="*/ 576 w 588"/>
                <a:gd name="T83" fmla="*/ 330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8" h="618">
                  <a:moveTo>
                    <a:pt x="0" y="0"/>
                  </a:moveTo>
                  <a:lnTo>
                    <a:pt x="0" y="24"/>
                  </a:lnTo>
                  <a:lnTo>
                    <a:pt x="6" y="30"/>
                  </a:lnTo>
                  <a:lnTo>
                    <a:pt x="6" y="54"/>
                  </a:lnTo>
                  <a:lnTo>
                    <a:pt x="12" y="60"/>
                  </a:lnTo>
                  <a:lnTo>
                    <a:pt x="12" y="84"/>
                  </a:lnTo>
                  <a:lnTo>
                    <a:pt x="18" y="90"/>
                  </a:lnTo>
                  <a:lnTo>
                    <a:pt x="18" y="114"/>
                  </a:lnTo>
                  <a:lnTo>
                    <a:pt x="24" y="120"/>
                  </a:lnTo>
                  <a:lnTo>
                    <a:pt x="24" y="150"/>
                  </a:lnTo>
                  <a:lnTo>
                    <a:pt x="30" y="156"/>
                  </a:lnTo>
                  <a:lnTo>
                    <a:pt x="30" y="180"/>
                  </a:lnTo>
                  <a:lnTo>
                    <a:pt x="36" y="186"/>
                  </a:lnTo>
                  <a:lnTo>
                    <a:pt x="36" y="216"/>
                  </a:lnTo>
                  <a:lnTo>
                    <a:pt x="42" y="222"/>
                  </a:lnTo>
                  <a:lnTo>
                    <a:pt x="42" y="246"/>
                  </a:lnTo>
                  <a:lnTo>
                    <a:pt x="48" y="252"/>
                  </a:lnTo>
                  <a:lnTo>
                    <a:pt x="48" y="282"/>
                  </a:lnTo>
                  <a:lnTo>
                    <a:pt x="54" y="288"/>
                  </a:lnTo>
                  <a:lnTo>
                    <a:pt x="54" y="318"/>
                  </a:lnTo>
                  <a:lnTo>
                    <a:pt x="60" y="324"/>
                  </a:lnTo>
                  <a:lnTo>
                    <a:pt x="60" y="348"/>
                  </a:lnTo>
                  <a:lnTo>
                    <a:pt x="66" y="354"/>
                  </a:lnTo>
                  <a:lnTo>
                    <a:pt x="66" y="378"/>
                  </a:lnTo>
                  <a:lnTo>
                    <a:pt x="72" y="384"/>
                  </a:lnTo>
                  <a:lnTo>
                    <a:pt x="72" y="408"/>
                  </a:lnTo>
                  <a:lnTo>
                    <a:pt x="78" y="414"/>
                  </a:lnTo>
                  <a:lnTo>
                    <a:pt x="78" y="438"/>
                  </a:lnTo>
                  <a:lnTo>
                    <a:pt x="84" y="444"/>
                  </a:lnTo>
                  <a:lnTo>
                    <a:pt x="84" y="462"/>
                  </a:lnTo>
                  <a:lnTo>
                    <a:pt x="90" y="468"/>
                  </a:lnTo>
                  <a:lnTo>
                    <a:pt x="90" y="486"/>
                  </a:lnTo>
                  <a:lnTo>
                    <a:pt x="96" y="492"/>
                  </a:lnTo>
                  <a:lnTo>
                    <a:pt x="96" y="510"/>
                  </a:lnTo>
                  <a:lnTo>
                    <a:pt x="102" y="516"/>
                  </a:lnTo>
                  <a:lnTo>
                    <a:pt x="102" y="528"/>
                  </a:lnTo>
                  <a:lnTo>
                    <a:pt x="108" y="534"/>
                  </a:lnTo>
                  <a:lnTo>
                    <a:pt x="108" y="546"/>
                  </a:lnTo>
                  <a:lnTo>
                    <a:pt x="114" y="552"/>
                  </a:lnTo>
                  <a:lnTo>
                    <a:pt x="114" y="564"/>
                  </a:lnTo>
                  <a:lnTo>
                    <a:pt x="126" y="576"/>
                  </a:lnTo>
                  <a:lnTo>
                    <a:pt x="126" y="588"/>
                  </a:lnTo>
                  <a:lnTo>
                    <a:pt x="138" y="600"/>
                  </a:lnTo>
                  <a:lnTo>
                    <a:pt x="138" y="606"/>
                  </a:lnTo>
                  <a:lnTo>
                    <a:pt x="144" y="612"/>
                  </a:lnTo>
                  <a:lnTo>
                    <a:pt x="150" y="618"/>
                  </a:lnTo>
                  <a:lnTo>
                    <a:pt x="156" y="618"/>
                  </a:lnTo>
                  <a:lnTo>
                    <a:pt x="162" y="618"/>
                  </a:lnTo>
                  <a:lnTo>
                    <a:pt x="168" y="618"/>
                  </a:lnTo>
                  <a:lnTo>
                    <a:pt x="174" y="612"/>
                  </a:lnTo>
                  <a:lnTo>
                    <a:pt x="180" y="612"/>
                  </a:lnTo>
                  <a:lnTo>
                    <a:pt x="186" y="606"/>
                  </a:lnTo>
                  <a:lnTo>
                    <a:pt x="198" y="594"/>
                  </a:lnTo>
                  <a:lnTo>
                    <a:pt x="198" y="588"/>
                  </a:lnTo>
                  <a:lnTo>
                    <a:pt x="210" y="576"/>
                  </a:lnTo>
                  <a:lnTo>
                    <a:pt x="210" y="570"/>
                  </a:lnTo>
                  <a:lnTo>
                    <a:pt x="216" y="564"/>
                  </a:lnTo>
                  <a:lnTo>
                    <a:pt x="216" y="558"/>
                  </a:lnTo>
                  <a:lnTo>
                    <a:pt x="222" y="552"/>
                  </a:lnTo>
                  <a:lnTo>
                    <a:pt x="222" y="546"/>
                  </a:lnTo>
                  <a:lnTo>
                    <a:pt x="228" y="540"/>
                  </a:lnTo>
                  <a:lnTo>
                    <a:pt x="228" y="534"/>
                  </a:lnTo>
                  <a:lnTo>
                    <a:pt x="234" y="528"/>
                  </a:lnTo>
                  <a:lnTo>
                    <a:pt x="234" y="516"/>
                  </a:lnTo>
                  <a:lnTo>
                    <a:pt x="246" y="504"/>
                  </a:lnTo>
                  <a:lnTo>
                    <a:pt x="246" y="492"/>
                  </a:lnTo>
                  <a:lnTo>
                    <a:pt x="252" y="486"/>
                  </a:lnTo>
                  <a:lnTo>
                    <a:pt x="252" y="474"/>
                  </a:lnTo>
                  <a:lnTo>
                    <a:pt x="264" y="462"/>
                  </a:lnTo>
                  <a:lnTo>
                    <a:pt x="264" y="450"/>
                  </a:lnTo>
                  <a:lnTo>
                    <a:pt x="270" y="444"/>
                  </a:lnTo>
                  <a:lnTo>
                    <a:pt x="270" y="438"/>
                  </a:lnTo>
                  <a:lnTo>
                    <a:pt x="276" y="432"/>
                  </a:lnTo>
                  <a:lnTo>
                    <a:pt x="276" y="420"/>
                  </a:lnTo>
                  <a:lnTo>
                    <a:pt x="288" y="408"/>
                  </a:lnTo>
                  <a:lnTo>
                    <a:pt x="288" y="396"/>
                  </a:lnTo>
                  <a:lnTo>
                    <a:pt x="294" y="390"/>
                  </a:lnTo>
                  <a:lnTo>
                    <a:pt x="294" y="384"/>
                  </a:lnTo>
                  <a:lnTo>
                    <a:pt x="300" y="378"/>
                  </a:lnTo>
                  <a:lnTo>
                    <a:pt x="300" y="366"/>
                  </a:lnTo>
                  <a:lnTo>
                    <a:pt x="306" y="360"/>
                  </a:lnTo>
                  <a:lnTo>
                    <a:pt x="318" y="348"/>
                  </a:lnTo>
                  <a:lnTo>
                    <a:pt x="318" y="336"/>
                  </a:lnTo>
                  <a:lnTo>
                    <a:pt x="330" y="324"/>
                  </a:lnTo>
                  <a:lnTo>
                    <a:pt x="330" y="318"/>
                  </a:lnTo>
                  <a:lnTo>
                    <a:pt x="342" y="306"/>
                  </a:lnTo>
                  <a:lnTo>
                    <a:pt x="342" y="300"/>
                  </a:lnTo>
                  <a:lnTo>
                    <a:pt x="348" y="294"/>
                  </a:lnTo>
                  <a:lnTo>
                    <a:pt x="354" y="288"/>
                  </a:lnTo>
                  <a:lnTo>
                    <a:pt x="360" y="282"/>
                  </a:lnTo>
                  <a:lnTo>
                    <a:pt x="366" y="276"/>
                  </a:lnTo>
                  <a:lnTo>
                    <a:pt x="372" y="270"/>
                  </a:lnTo>
                  <a:lnTo>
                    <a:pt x="378" y="270"/>
                  </a:lnTo>
                  <a:lnTo>
                    <a:pt x="384" y="264"/>
                  </a:lnTo>
                  <a:lnTo>
                    <a:pt x="390" y="264"/>
                  </a:lnTo>
                  <a:lnTo>
                    <a:pt x="396" y="258"/>
                  </a:lnTo>
                  <a:lnTo>
                    <a:pt x="402" y="258"/>
                  </a:lnTo>
                  <a:lnTo>
                    <a:pt x="408" y="258"/>
                  </a:lnTo>
                  <a:lnTo>
                    <a:pt x="414" y="258"/>
                  </a:lnTo>
                  <a:lnTo>
                    <a:pt x="420" y="258"/>
                  </a:lnTo>
                  <a:lnTo>
                    <a:pt x="426" y="258"/>
                  </a:lnTo>
                  <a:lnTo>
                    <a:pt x="432" y="258"/>
                  </a:lnTo>
                  <a:lnTo>
                    <a:pt x="438" y="264"/>
                  </a:lnTo>
                  <a:lnTo>
                    <a:pt x="444" y="264"/>
                  </a:lnTo>
                  <a:lnTo>
                    <a:pt x="450" y="264"/>
                  </a:lnTo>
                  <a:lnTo>
                    <a:pt x="456" y="270"/>
                  </a:lnTo>
                  <a:lnTo>
                    <a:pt x="462" y="270"/>
                  </a:lnTo>
                  <a:lnTo>
                    <a:pt x="468" y="276"/>
                  </a:lnTo>
                  <a:lnTo>
                    <a:pt x="474" y="276"/>
                  </a:lnTo>
                  <a:lnTo>
                    <a:pt x="480" y="282"/>
                  </a:lnTo>
                  <a:lnTo>
                    <a:pt x="486" y="282"/>
                  </a:lnTo>
                  <a:lnTo>
                    <a:pt x="492" y="288"/>
                  </a:lnTo>
                  <a:lnTo>
                    <a:pt x="498" y="288"/>
                  </a:lnTo>
                  <a:lnTo>
                    <a:pt x="504" y="294"/>
                  </a:lnTo>
                  <a:lnTo>
                    <a:pt x="510" y="300"/>
                  </a:lnTo>
                  <a:lnTo>
                    <a:pt x="516" y="300"/>
                  </a:lnTo>
                  <a:lnTo>
                    <a:pt x="522" y="306"/>
                  </a:lnTo>
                  <a:lnTo>
                    <a:pt x="528" y="306"/>
                  </a:lnTo>
                  <a:lnTo>
                    <a:pt x="534" y="312"/>
                  </a:lnTo>
                  <a:lnTo>
                    <a:pt x="540" y="312"/>
                  </a:lnTo>
                  <a:lnTo>
                    <a:pt x="546" y="318"/>
                  </a:lnTo>
                  <a:lnTo>
                    <a:pt x="552" y="318"/>
                  </a:lnTo>
                  <a:lnTo>
                    <a:pt x="558" y="324"/>
                  </a:lnTo>
                  <a:lnTo>
                    <a:pt x="564" y="324"/>
                  </a:lnTo>
                  <a:lnTo>
                    <a:pt x="570" y="324"/>
                  </a:lnTo>
                  <a:lnTo>
                    <a:pt x="576" y="330"/>
                  </a:lnTo>
                  <a:lnTo>
                    <a:pt x="582" y="330"/>
                  </a:lnTo>
                  <a:lnTo>
                    <a:pt x="588" y="330"/>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7" name="Freeform 201"/>
            <p:cNvSpPr>
              <a:spLocks/>
            </p:cNvSpPr>
            <p:nvPr/>
          </p:nvSpPr>
          <p:spPr bwMode="auto">
            <a:xfrm>
              <a:off x="3612" y="2725"/>
              <a:ext cx="630" cy="30"/>
            </a:xfrm>
            <a:custGeom>
              <a:avLst/>
              <a:gdLst>
                <a:gd name="T0" fmla="*/ 6 w 630"/>
                <a:gd name="T1" fmla="*/ 24 h 30"/>
                <a:gd name="T2" fmla="*/ 18 w 630"/>
                <a:gd name="T3" fmla="*/ 24 h 30"/>
                <a:gd name="T4" fmla="*/ 30 w 630"/>
                <a:gd name="T5" fmla="*/ 24 h 30"/>
                <a:gd name="T6" fmla="*/ 42 w 630"/>
                <a:gd name="T7" fmla="*/ 30 h 30"/>
                <a:gd name="T8" fmla="*/ 54 w 630"/>
                <a:gd name="T9" fmla="*/ 30 h 30"/>
                <a:gd name="T10" fmla="*/ 66 w 630"/>
                <a:gd name="T11" fmla="*/ 30 h 30"/>
                <a:gd name="T12" fmla="*/ 78 w 630"/>
                <a:gd name="T13" fmla="*/ 24 h 30"/>
                <a:gd name="T14" fmla="*/ 90 w 630"/>
                <a:gd name="T15" fmla="*/ 24 h 30"/>
                <a:gd name="T16" fmla="*/ 102 w 630"/>
                <a:gd name="T17" fmla="*/ 24 h 30"/>
                <a:gd name="T18" fmla="*/ 114 w 630"/>
                <a:gd name="T19" fmla="*/ 24 h 30"/>
                <a:gd name="T20" fmla="*/ 126 w 630"/>
                <a:gd name="T21" fmla="*/ 18 h 30"/>
                <a:gd name="T22" fmla="*/ 138 w 630"/>
                <a:gd name="T23" fmla="*/ 18 h 30"/>
                <a:gd name="T24" fmla="*/ 150 w 630"/>
                <a:gd name="T25" fmla="*/ 18 h 30"/>
                <a:gd name="T26" fmla="*/ 162 w 630"/>
                <a:gd name="T27" fmla="*/ 12 h 30"/>
                <a:gd name="T28" fmla="*/ 174 w 630"/>
                <a:gd name="T29" fmla="*/ 12 h 30"/>
                <a:gd name="T30" fmla="*/ 186 w 630"/>
                <a:gd name="T31" fmla="*/ 12 h 30"/>
                <a:gd name="T32" fmla="*/ 198 w 630"/>
                <a:gd name="T33" fmla="*/ 6 h 30"/>
                <a:gd name="T34" fmla="*/ 210 w 630"/>
                <a:gd name="T35" fmla="*/ 6 h 30"/>
                <a:gd name="T36" fmla="*/ 222 w 630"/>
                <a:gd name="T37" fmla="*/ 6 h 30"/>
                <a:gd name="T38" fmla="*/ 234 w 630"/>
                <a:gd name="T39" fmla="*/ 6 h 30"/>
                <a:gd name="T40" fmla="*/ 246 w 630"/>
                <a:gd name="T41" fmla="*/ 0 h 30"/>
                <a:gd name="T42" fmla="*/ 258 w 630"/>
                <a:gd name="T43" fmla="*/ 0 h 30"/>
                <a:gd name="T44" fmla="*/ 270 w 630"/>
                <a:gd name="T45" fmla="*/ 0 h 30"/>
                <a:gd name="T46" fmla="*/ 282 w 630"/>
                <a:gd name="T47" fmla="*/ 0 h 30"/>
                <a:gd name="T48" fmla="*/ 294 w 630"/>
                <a:gd name="T49" fmla="*/ 0 h 30"/>
                <a:gd name="T50" fmla="*/ 306 w 630"/>
                <a:gd name="T51" fmla="*/ 0 h 30"/>
                <a:gd name="T52" fmla="*/ 318 w 630"/>
                <a:gd name="T53" fmla="*/ 0 h 30"/>
                <a:gd name="T54" fmla="*/ 330 w 630"/>
                <a:gd name="T55" fmla="*/ 0 h 30"/>
                <a:gd name="T56" fmla="*/ 342 w 630"/>
                <a:gd name="T57" fmla="*/ 0 h 30"/>
                <a:gd name="T58" fmla="*/ 354 w 630"/>
                <a:gd name="T59" fmla="*/ 0 h 30"/>
                <a:gd name="T60" fmla="*/ 366 w 630"/>
                <a:gd name="T61" fmla="*/ 0 h 30"/>
                <a:gd name="T62" fmla="*/ 378 w 630"/>
                <a:gd name="T63" fmla="*/ 6 h 30"/>
                <a:gd name="T64" fmla="*/ 390 w 630"/>
                <a:gd name="T65" fmla="*/ 6 h 30"/>
                <a:gd name="T66" fmla="*/ 402 w 630"/>
                <a:gd name="T67" fmla="*/ 6 h 30"/>
                <a:gd name="T68" fmla="*/ 414 w 630"/>
                <a:gd name="T69" fmla="*/ 6 h 30"/>
                <a:gd name="T70" fmla="*/ 426 w 630"/>
                <a:gd name="T71" fmla="*/ 6 h 30"/>
                <a:gd name="T72" fmla="*/ 438 w 630"/>
                <a:gd name="T73" fmla="*/ 6 h 30"/>
                <a:gd name="T74" fmla="*/ 450 w 630"/>
                <a:gd name="T75" fmla="*/ 6 h 30"/>
                <a:gd name="T76" fmla="*/ 462 w 630"/>
                <a:gd name="T77" fmla="*/ 6 h 30"/>
                <a:gd name="T78" fmla="*/ 474 w 630"/>
                <a:gd name="T79" fmla="*/ 6 h 30"/>
                <a:gd name="T80" fmla="*/ 486 w 630"/>
                <a:gd name="T81" fmla="*/ 6 h 30"/>
                <a:gd name="T82" fmla="*/ 498 w 630"/>
                <a:gd name="T83" fmla="*/ 6 h 30"/>
                <a:gd name="T84" fmla="*/ 510 w 630"/>
                <a:gd name="T85" fmla="*/ 6 h 30"/>
                <a:gd name="T86" fmla="*/ 522 w 630"/>
                <a:gd name="T87" fmla="*/ 6 h 30"/>
                <a:gd name="T88" fmla="*/ 534 w 630"/>
                <a:gd name="T89" fmla="*/ 6 h 30"/>
                <a:gd name="T90" fmla="*/ 546 w 630"/>
                <a:gd name="T91" fmla="*/ 6 h 30"/>
                <a:gd name="T92" fmla="*/ 558 w 630"/>
                <a:gd name="T93" fmla="*/ 6 h 30"/>
                <a:gd name="T94" fmla="*/ 570 w 630"/>
                <a:gd name="T95" fmla="*/ 6 h 30"/>
                <a:gd name="T96" fmla="*/ 582 w 630"/>
                <a:gd name="T97" fmla="*/ 6 h 30"/>
                <a:gd name="T98" fmla="*/ 594 w 630"/>
                <a:gd name="T99" fmla="*/ 6 h 30"/>
                <a:gd name="T100" fmla="*/ 606 w 630"/>
                <a:gd name="T101" fmla="*/ 6 h 30"/>
                <a:gd name="T102" fmla="*/ 618 w 630"/>
                <a:gd name="T103" fmla="*/ 6 h 30"/>
                <a:gd name="T104" fmla="*/ 630 w 630"/>
                <a:gd name="T105"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0" h="30">
                  <a:moveTo>
                    <a:pt x="0" y="18"/>
                  </a:moveTo>
                  <a:lnTo>
                    <a:pt x="6" y="24"/>
                  </a:lnTo>
                  <a:lnTo>
                    <a:pt x="12" y="24"/>
                  </a:lnTo>
                  <a:lnTo>
                    <a:pt x="18" y="24"/>
                  </a:lnTo>
                  <a:lnTo>
                    <a:pt x="24" y="24"/>
                  </a:lnTo>
                  <a:lnTo>
                    <a:pt x="30" y="24"/>
                  </a:lnTo>
                  <a:lnTo>
                    <a:pt x="36" y="24"/>
                  </a:lnTo>
                  <a:lnTo>
                    <a:pt x="42" y="30"/>
                  </a:lnTo>
                  <a:lnTo>
                    <a:pt x="48" y="30"/>
                  </a:lnTo>
                  <a:lnTo>
                    <a:pt x="54" y="30"/>
                  </a:lnTo>
                  <a:lnTo>
                    <a:pt x="60" y="30"/>
                  </a:lnTo>
                  <a:lnTo>
                    <a:pt x="66" y="30"/>
                  </a:lnTo>
                  <a:lnTo>
                    <a:pt x="72" y="30"/>
                  </a:lnTo>
                  <a:lnTo>
                    <a:pt x="78" y="24"/>
                  </a:lnTo>
                  <a:lnTo>
                    <a:pt x="84" y="24"/>
                  </a:lnTo>
                  <a:lnTo>
                    <a:pt x="90" y="24"/>
                  </a:lnTo>
                  <a:lnTo>
                    <a:pt x="96" y="24"/>
                  </a:lnTo>
                  <a:lnTo>
                    <a:pt x="102" y="24"/>
                  </a:lnTo>
                  <a:lnTo>
                    <a:pt x="108" y="24"/>
                  </a:lnTo>
                  <a:lnTo>
                    <a:pt x="114" y="24"/>
                  </a:lnTo>
                  <a:lnTo>
                    <a:pt x="120" y="24"/>
                  </a:lnTo>
                  <a:lnTo>
                    <a:pt x="126" y="18"/>
                  </a:lnTo>
                  <a:lnTo>
                    <a:pt x="132" y="18"/>
                  </a:lnTo>
                  <a:lnTo>
                    <a:pt x="138" y="18"/>
                  </a:lnTo>
                  <a:lnTo>
                    <a:pt x="144" y="18"/>
                  </a:lnTo>
                  <a:lnTo>
                    <a:pt x="150" y="18"/>
                  </a:lnTo>
                  <a:lnTo>
                    <a:pt x="156" y="12"/>
                  </a:lnTo>
                  <a:lnTo>
                    <a:pt x="162" y="12"/>
                  </a:lnTo>
                  <a:lnTo>
                    <a:pt x="168" y="12"/>
                  </a:lnTo>
                  <a:lnTo>
                    <a:pt x="174" y="12"/>
                  </a:lnTo>
                  <a:lnTo>
                    <a:pt x="180" y="12"/>
                  </a:lnTo>
                  <a:lnTo>
                    <a:pt x="186" y="12"/>
                  </a:lnTo>
                  <a:lnTo>
                    <a:pt x="192" y="6"/>
                  </a:lnTo>
                  <a:lnTo>
                    <a:pt x="198" y="6"/>
                  </a:lnTo>
                  <a:lnTo>
                    <a:pt x="204" y="6"/>
                  </a:lnTo>
                  <a:lnTo>
                    <a:pt x="210" y="6"/>
                  </a:lnTo>
                  <a:lnTo>
                    <a:pt x="216" y="6"/>
                  </a:lnTo>
                  <a:lnTo>
                    <a:pt x="222" y="6"/>
                  </a:lnTo>
                  <a:lnTo>
                    <a:pt x="228" y="6"/>
                  </a:lnTo>
                  <a:lnTo>
                    <a:pt x="234" y="6"/>
                  </a:lnTo>
                  <a:lnTo>
                    <a:pt x="240" y="6"/>
                  </a:lnTo>
                  <a:lnTo>
                    <a:pt x="246" y="0"/>
                  </a:lnTo>
                  <a:lnTo>
                    <a:pt x="252" y="0"/>
                  </a:lnTo>
                  <a:lnTo>
                    <a:pt x="258" y="0"/>
                  </a:lnTo>
                  <a:lnTo>
                    <a:pt x="264" y="0"/>
                  </a:lnTo>
                  <a:lnTo>
                    <a:pt x="270" y="0"/>
                  </a:lnTo>
                  <a:lnTo>
                    <a:pt x="276" y="0"/>
                  </a:lnTo>
                  <a:lnTo>
                    <a:pt x="282" y="0"/>
                  </a:lnTo>
                  <a:lnTo>
                    <a:pt x="288" y="0"/>
                  </a:lnTo>
                  <a:lnTo>
                    <a:pt x="294" y="0"/>
                  </a:lnTo>
                  <a:lnTo>
                    <a:pt x="300" y="0"/>
                  </a:lnTo>
                  <a:lnTo>
                    <a:pt x="306" y="0"/>
                  </a:lnTo>
                  <a:lnTo>
                    <a:pt x="312" y="0"/>
                  </a:lnTo>
                  <a:lnTo>
                    <a:pt x="318" y="0"/>
                  </a:lnTo>
                  <a:lnTo>
                    <a:pt x="324" y="0"/>
                  </a:lnTo>
                  <a:lnTo>
                    <a:pt x="330" y="0"/>
                  </a:lnTo>
                  <a:lnTo>
                    <a:pt x="336" y="0"/>
                  </a:lnTo>
                  <a:lnTo>
                    <a:pt x="342" y="0"/>
                  </a:lnTo>
                  <a:lnTo>
                    <a:pt x="348" y="0"/>
                  </a:lnTo>
                  <a:lnTo>
                    <a:pt x="354" y="0"/>
                  </a:lnTo>
                  <a:lnTo>
                    <a:pt x="360" y="0"/>
                  </a:lnTo>
                  <a:lnTo>
                    <a:pt x="366" y="0"/>
                  </a:lnTo>
                  <a:lnTo>
                    <a:pt x="372" y="6"/>
                  </a:lnTo>
                  <a:lnTo>
                    <a:pt x="378" y="6"/>
                  </a:lnTo>
                  <a:lnTo>
                    <a:pt x="384" y="6"/>
                  </a:lnTo>
                  <a:lnTo>
                    <a:pt x="390" y="6"/>
                  </a:lnTo>
                  <a:lnTo>
                    <a:pt x="396" y="6"/>
                  </a:lnTo>
                  <a:lnTo>
                    <a:pt x="402" y="6"/>
                  </a:lnTo>
                  <a:lnTo>
                    <a:pt x="408" y="6"/>
                  </a:lnTo>
                  <a:lnTo>
                    <a:pt x="414" y="6"/>
                  </a:lnTo>
                  <a:lnTo>
                    <a:pt x="420" y="6"/>
                  </a:lnTo>
                  <a:lnTo>
                    <a:pt x="426" y="6"/>
                  </a:lnTo>
                  <a:lnTo>
                    <a:pt x="432" y="6"/>
                  </a:lnTo>
                  <a:lnTo>
                    <a:pt x="438" y="6"/>
                  </a:lnTo>
                  <a:lnTo>
                    <a:pt x="444" y="6"/>
                  </a:lnTo>
                  <a:lnTo>
                    <a:pt x="450" y="6"/>
                  </a:lnTo>
                  <a:lnTo>
                    <a:pt x="456" y="6"/>
                  </a:lnTo>
                  <a:lnTo>
                    <a:pt x="462" y="6"/>
                  </a:lnTo>
                  <a:lnTo>
                    <a:pt x="468" y="6"/>
                  </a:lnTo>
                  <a:lnTo>
                    <a:pt x="474" y="6"/>
                  </a:lnTo>
                  <a:lnTo>
                    <a:pt x="480" y="6"/>
                  </a:lnTo>
                  <a:lnTo>
                    <a:pt x="486" y="6"/>
                  </a:lnTo>
                  <a:lnTo>
                    <a:pt x="492" y="6"/>
                  </a:lnTo>
                  <a:lnTo>
                    <a:pt x="498" y="6"/>
                  </a:lnTo>
                  <a:lnTo>
                    <a:pt x="504" y="6"/>
                  </a:lnTo>
                  <a:lnTo>
                    <a:pt x="510" y="6"/>
                  </a:lnTo>
                  <a:lnTo>
                    <a:pt x="516" y="6"/>
                  </a:lnTo>
                  <a:lnTo>
                    <a:pt x="522" y="6"/>
                  </a:lnTo>
                  <a:lnTo>
                    <a:pt x="528" y="6"/>
                  </a:lnTo>
                  <a:lnTo>
                    <a:pt x="534" y="6"/>
                  </a:lnTo>
                  <a:lnTo>
                    <a:pt x="540" y="6"/>
                  </a:lnTo>
                  <a:lnTo>
                    <a:pt x="546" y="6"/>
                  </a:lnTo>
                  <a:lnTo>
                    <a:pt x="552" y="6"/>
                  </a:lnTo>
                  <a:lnTo>
                    <a:pt x="558" y="6"/>
                  </a:lnTo>
                  <a:lnTo>
                    <a:pt x="564" y="6"/>
                  </a:lnTo>
                  <a:lnTo>
                    <a:pt x="570" y="6"/>
                  </a:lnTo>
                  <a:lnTo>
                    <a:pt x="576" y="6"/>
                  </a:lnTo>
                  <a:lnTo>
                    <a:pt x="582" y="6"/>
                  </a:lnTo>
                  <a:lnTo>
                    <a:pt x="588" y="6"/>
                  </a:lnTo>
                  <a:lnTo>
                    <a:pt x="594" y="6"/>
                  </a:lnTo>
                  <a:lnTo>
                    <a:pt x="600" y="6"/>
                  </a:lnTo>
                  <a:lnTo>
                    <a:pt x="606" y="6"/>
                  </a:lnTo>
                  <a:lnTo>
                    <a:pt x="612" y="6"/>
                  </a:lnTo>
                  <a:lnTo>
                    <a:pt x="618" y="6"/>
                  </a:lnTo>
                  <a:lnTo>
                    <a:pt x="624" y="6"/>
                  </a:lnTo>
                  <a:lnTo>
                    <a:pt x="630" y="6"/>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698" name="TextBox 22697"/>
          <p:cNvSpPr txBox="1"/>
          <p:nvPr/>
        </p:nvSpPr>
        <p:spPr>
          <a:xfrm>
            <a:off x="5837813" y="1281629"/>
            <a:ext cx="668773" cy="369332"/>
          </a:xfrm>
          <a:prstGeom prst="rect">
            <a:avLst/>
          </a:prstGeom>
          <a:noFill/>
        </p:spPr>
        <p:txBody>
          <a:bodyPr wrap="none" rtlCol="0">
            <a:spAutoFit/>
          </a:bodyPr>
          <a:lstStyle/>
          <a:p>
            <a:r>
              <a:rPr lang="en-US" dirty="0">
                <a:solidFill>
                  <a:schemeClr val="accent1"/>
                </a:solidFill>
              </a:rPr>
              <a:t>SIMC</a:t>
            </a:r>
          </a:p>
        </p:txBody>
      </p:sp>
      <p:sp>
        <p:nvSpPr>
          <p:cNvPr id="22699" name="TextBox 22698"/>
          <p:cNvSpPr txBox="1"/>
          <p:nvPr/>
        </p:nvSpPr>
        <p:spPr>
          <a:xfrm>
            <a:off x="6240641" y="2325403"/>
            <a:ext cx="441146" cy="369332"/>
          </a:xfrm>
          <a:prstGeom prst="rect">
            <a:avLst/>
          </a:prstGeom>
          <a:noFill/>
        </p:spPr>
        <p:txBody>
          <a:bodyPr wrap="none" rtlCol="0">
            <a:spAutoFit/>
          </a:bodyPr>
          <a:lstStyle/>
          <a:p>
            <a:r>
              <a:rPr lang="en-US" dirty="0">
                <a:solidFill>
                  <a:srgbClr val="FF0000"/>
                </a:solidFill>
              </a:rPr>
              <a:t>ZN</a:t>
            </a:r>
          </a:p>
        </p:txBody>
      </p:sp>
      <p:sp>
        <p:nvSpPr>
          <p:cNvPr id="22700" name="TextBox 22699"/>
          <p:cNvSpPr txBox="1"/>
          <p:nvPr/>
        </p:nvSpPr>
        <p:spPr>
          <a:xfrm>
            <a:off x="3634504" y="1880156"/>
            <a:ext cx="1166088" cy="369332"/>
          </a:xfrm>
          <a:prstGeom prst="rect">
            <a:avLst/>
          </a:prstGeom>
          <a:noFill/>
        </p:spPr>
        <p:txBody>
          <a:bodyPr wrap="none" rtlCol="0">
            <a:spAutoFit/>
          </a:bodyPr>
          <a:lstStyle/>
          <a:p>
            <a:r>
              <a:rPr lang="en-US" dirty="0"/>
              <a:t>OUTPUT, y</a:t>
            </a:r>
          </a:p>
        </p:txBody>
      </p:sp>
      <p:sp>
        <p:nvSpPr>
          <p:cNvPr id="22701" name="TextBox 22700"/>
          <p:cNvSpPr txBox="1"/>
          <p:nvPr/>
        </p:nvSpPr>
        <p:spPr>
          <a:xfrm>
            <a:off x="3812537" y="3188772"/>
            <a:ext cx="978538" cy="369332"/>
          </a:xfrm>
          <a:prstGeom prst="rect">
            <a:avLst/>
          </a:prstGeom>
          <a:noFill/>
        </p:spPr>
        <p:txBody>
          <a:bodyPr wrap="none" rtlCol="0">
            <a:spAutoFit/>
          </a:bodyPr>
          <a:lstStyle/>
          <a:p>
            <a:r>
              <a:rPr lang="en-US" dirty="0"/>
              <a:t>INPUT, u</a:t>
            </a:r>
          </a:p>
        </p:txBody>
      </p:sp>
      <p:sp>
        <p:nvSpPr>
          <p:cNvPr id="22702" name="TextBox 22701"/>
          <p:cNvSpPr txBox="1"/>
          <p:nvPr/>
        </p:nvSpPr>
        <p:spPr>
          <a:xfrm>
            <a:off x="1043608" y="5301208"/>
            <a:ext cx="7048981" cy="1477328"/>
          </a:xfrm>
          <a:prstGeom prst="rect">
            <a:avLst/>
          </a:prstGeom>
          <a:noFill/>
        </p:spPr>
        <p:txBody>
          <a:bodyPr wrap="none" rtlCol="0">
            <a:spAutoFit/>
          </a:bodyPr>
          <a:lstStyle/>
          <a:p>
            <a:r>
              <a:rPr lang="en-US" dirty="0"/>
              <a:t>Conclusion: Ziegler-Nichols (ZN) responds faster to the input disturbance,</a:t>
            </a:r>
          </a:p>
          <a:p>
            <a:r>
              <a:rPr lang="en-US" dirty="0"/>
              <a:t>but is much less robust. </a:t>
            </a:r>
          </a:p>
          <a:p>
            <a:pPr marL="285750" indent="-285750">
              <a:buFont typeface="Arial" pitchFamily="34" charset="0"/>
              <a:buChar char="•"/>
            </a:pPr>
            <a:r>
              <a:rPr lang="en-US" dirty="0"/>
              <a:t>ZN goes unstable if we increase delay from 1s to 1.57s.</a:t>
            </a:r>
          </a:p>
          <a:p>
            <a:pPr marL="285750" indent="-285750">
              <a:buFont typeface="Arial" pitchFamily="34" charset="0"/>
              <a:buChar char="•"/>
            </a:pPr>
            <a:r>
              <a:rPr lang="en-US" dirty="0"/>
              <a:t>SIMC goes unstable if we increase delay from 1s to 2.88s.</a:t>
            </a:r>
          </a:p>
          <a:p>
            <a:endParaRPr lang="en-US" dirty="0"/>
          </a:p>
        </p:txBody>
      </p:sp>
      <p:sp>
        <p:nvSpPr>
          <p:cNvPr id="22703" name="TextBox 22702"/>
          <p:cNvSpPr txBox="1"/>
          <p:nvPr/>
        </p:nvSpPr>
        <p:spPr>
          <a:xfrm>
            <a:off x="3134196" y="4553863"/>
            <a:ext cx="3071225" cy="276999"/>
          </a:xfrm>
          <a:prstGeom prst="rect">
            <a:avLst/>
          </a:prstGeom>
          <a:noFill/>
        </p:spPr>
        <p:txBody>
          <a:bodyPr wrap="none" rtlCol="0">
            <a:spAutoFit/>
          </a:bodyPr>
          <a:lstStyle/>
          <a:p>
            <a:r>
              <a:rPr lang="en-US" sz="1200" dirty="0"/>
              <a:t>t=0: setpoint change,   t=20: input disturbance</a:t>
            </a:r>
          </a:p>
        </p:txBody>
      </p:sp>
      <p:sp>
        <p:nvSpPr>
          <p:cNvPr id="22704" name="TextBox 22703"/>
          <p:cNvSpPr txBox="1"/>
          <p:nvPr/>
        </p:nvSpPr>
        <p:spPr>
          <a:xfrm>
            <a:off x="7596336" y="3068960"/>
            <a:ext cx="1579278" cy="1692771"/>
          </a:xfrm>
          <a:prstGeom prst="rect">
            <a:avLst/>
          </a:prstGeom>
          <a:noFill/>
        </p:spPr>
        <p:txBody>
          <a:bodyPr wrap="none" rtlCol="0">
            <a:spAutoFit/>
          </a:bodyPr>
          <a:lstStyle/>
          <a:p>
            <a:r>
              <a:rPr lang="en-US" sz="800" dirty="0"/>
              <a:t>Simulink file: tunepid4</a:t>
            </a:r>
          </a:p>
          <a:p>
            <a:r>
              <a:rPr lang="en-US" sz="800" dirty="0"/>
              <a:t>s=</a:t>
            </a:r>
            <a:r>
              <a:rPr lang="en-US" sz="800" dirty="0" err="1"/>
              <a:t>tf</a:t>
            </a:r>
            <a:r>
              <a:rPr lang="en-US" sz="800" dirty="0"/>
              <a:t>('s')</a:t>
            </a:r>
          </a:p>
          <a:p>
            <a:r>
              <a:rPr lang="en-US" sz="800" dirty="0"/>
              <a:t>g = </a:t>
            </a:r>
            <a:r>
              <a:rPr lang="en-US" sz="800" dirty="0" err="1"/>
              <a:t>exp</a:t>
            </a:r>
            <a:r>
              <a:rPr lang="en-US" sz="800" dirty="0"/>
              <a:t>(-s)/s</a:t>
            </a:r>
          </a:p>
          <a:p>
            <a:r>
              <a:rPr lang="en-US" sz="800" dirty="0" err="1"/>
              <a:t>Kc</a:t>
            </a:r>
            <a:r>
              <a:rPr lang="en-US" sz="800" dirty="0"/>
              <a:t>=0.707, </a:t>
            </a:r>
            <a:r>
              <a:rPr lang="en-US" sz="800" dirty="0" err="1"/>
              <a:t>taui</a:t>
            </a:r>
            <a:r>
              <a:rPr lang="en-US" sz="800" dirty="0"/>
              <a:t>=3.33, </a:t>
            </a:r>
            <a:r>
              <a:rPr lang="en-US" sz="800" dirty="0" err="1"/>
              <a:t>taud</a:t>
            </a:r>
            <a:r>
              <a:rPr lang="en-US" sz="800" dirty="0"/>
              <a:t>=0 % ZN</a:t>
            </a:r>
          </a:p>
          <a:p>
            <a:r>
              <a:rPr lang="en-US" sz="800" dirty="0" err="1"/>
              <a:t>sim</a:t>
            </a:r>
            <a:r>
              <a:rPr lang="en-US" sz="800" dirty="0"/>
              <a:t>('tunepid4')</a:t>
            </a:r>
          </a:p>
          <a:p>
            <a:r>
              <a:rPr lang="en-US" sz="800" dirty="0"/>
              <a:t>plot(</a:t>
            </a:r>
            <a:r>
              <a:rPr lang="en-US" sz="800" dirty="0" err="1"/>
              <a:t>Tid,y,'red',Tid,u,'red</a:t>
            </a:r>
            <a:r>
              <a:rPr lang="en-US" sz="800" dirty="0"/>
              <a:t>')</a:t>
            </a:r>
          </a:p>
          <a:p>
            <a:r>
              <a:rPr lang="en-US" sz="800" dirty="0" err="1"/>
              <a:t>Kc</a:t>
            </a:r>
            <a:r>
              <a:rPr lang="en-US" sz="800" dirty="0"/>
              <a:t>=0.5, </a:t>
            </a:r>
            <a:r>
              <a:rPr lang="en-US" sz="800" dirty="0" err="1"/>
              <a:t>taui</a:t>
            </a:r>
            <a:r>
              <a:rPr lang="en-US" sz="800" dirty="0"/>
              <a:t>=8, </a:t>
            </a:r>
            <a:r>
              <a:rPr lang="en-US" sz="800" dirty="0" err="1"/>
              <a:t>taud</a:t>
            </a:r>
            <a:r>
              <a:rPr lang="en-US" sz="800" dirty="0"/>
              <a:t>=0 % SIMC</a:t>
            </a:r>
          </a:p>
          <a:p>
            <a:r>
              <a:rPr lang="en-US" sz="800" dirty="0" err="1"/>
              <a:t>sim</a:t>
            </a:r>
            <a:r>
              <a:rPr lang="en-US" sz="800" dirty="0"/>
              <a:t>('tunepid4')</a:t>
            </a:r>
          </a:p>
          <a:p>
            <a:r>
              <a:rPr lang="en-US" sz="800" dirty="0"/>
              <a:t>hold</a:t>
            </a:r>
          </a:p>
          <a:p>
            <a:r>
              <a:rPr lang="en-US" sz="800" dirty="0"/>
              <a:t>plot(</a:t>
            </a:r>
            <a:r>
              <a:rPr lang="en-US" sz="800" dirty="0" err="1"/>
              <a:t>Tid,y,'blue',Tid,u,'blue</a:t>
            </a:r>
            <a:r>
              <a:rPr lang="en-US" sz="800" dirty="0"/>
              <a:t>')</a:t>
            </a:r>
          </a:p>
          <a:p>
            <a:r>
              <a:rPr lang="en-US" sz="800" dirty="0"/>
              <a:t>hold off</a:t>
            </a:r>
          </a:p>
          <a:p>
            <a:endParaRPr lang="en-US" sz="800" dirty="0"/>
          </a:p>
          <a:p>
            <a:endParaRPr lang="en-US" sz="800" dirty="0"/>
          </a:p>
        </p:txBody>
      </p:sp>
      <p:pic>
        <p:nvPicPr>
          <p:cNvPr id="2" name="Picture 1"/>
          <p:cNvPicPr>
            <a:picLocks noChangeAspect="1"/>
          </p:cNvPicPr>
          <p:nvPr/>
        </p:nvPicPr>
        <p:blipFill>
          <a:blip r:embed="rId2"/>
          <a:stretch>
            <a:fillRect/>
          </a:stretch>
        </p:blipFill>
        <p:spPr>
          <a:xfrm>
            <a:off x="781049" y="185515"/>
            <a:ext cx="7667625" cy="666750"/>
          </a:xfrm>
          <a:prstGeom prst="rect">
            <a:avLst/>
          </a:prstGeom>
        </p:spPr>
      </p:pic>
    </p:spTree>
    <p:extLst>
      <p:ext uri="{BB962C8B-B14F-4D97-AF65-F5344CB8AC3E}">
        <p14:creationId xmlns:p14="http://schemas.microsoft.com/office/powerpoint/2010/main" val="14173076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5"/>
          <p:cNvGrpSpPr>
            <a:grpSpLocks noChangeAspect="1"/>
          </p:cNvGrpSpPr>
          <p:nvPr/>
        </p:nvGrpSpPr>
        <p:grpSpPr bwMode="auto">
          <a:xfrm>
            <a:off x="2339752" y="796652"/>
            <a:ext cx="5334000" cy="4000500"/>
            <a:chOff x="1200" y="901"/>
            <a:chExt cx="3360" cy="2520"/>
          </a:xfrm>
        </p:grpSpPr>
        <p:sp>
          <p:nvSpPr>
            <p:cNvPr id="90" name="AutoShape 4"/>
            <p:cNvSpPr>
              <a:spLocks noChangeAspect="1" noChangeArrowheads="1" noTextEdit="1"/>
            </p:cNvSpPr>
            <p:nvPr/>
          </p:nvSpPr>
          <p:spPr bwMode="auto">
            <a:xfrm>
              <a:off x="1200" y="901"/>
              <a:ext cx="336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90"/>
            <p:cNvSpPr>
              <a:spLocks noChangeArrowheads="1"/>
            </p:cNvSpPr>
            <p:nvPr/>
          </p:nvSpPr>
          <p:spPr bwMode="auto">
            <a:xfrm>
              <a:off x="1638" y="1093"/>
              <a:ext cx="2604" cy="2052"/>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Line 8"/>
            <p:cNvSpPr>
              <a:spLocks noChangeShapeType="1"/>
            </p:cNvSpPr>
            <p:nvPr/>
          </p:nvSpPr>
          <p:spPr bwMode="auto">
            <a:xfrm>
              <a:off x="1638" y="1093"/>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Line 9"/>
            <p:cNvSpPr>
              <a:spLocks noChangeShapeType="1"/>
            </p:cNvSpPr>
            <p:nvPr/>
          </p:nvSpPr>
          <p:spPr bwMode="auto">
            <a:xfrm>
              <a:off x="1638" y="3145"/>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Line 10"/>
            <p:cNvSpPr>
              <a:spLocks noChangeShapeType="1"/>
            </p:cNvSpPr>
            <p:nvPr/>
          </p:nvSpPr>
          <p:spPr bwMode="auto">
            <a:xfrm flipV="1">
              <a:off x="4242"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Line 11"/>
            <p:cNvSpPr>
              <a:spLocks noChangeShapeType="1"/>
            </p:cNvSpPr>
            <p:nvPr/>
          </p:nvSpPr>
          <p:spPr bwMode="auto">
            <a:xfrm flipV="1">
              <a:off x="1638"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 name="Line 12"/>
            <p:cNvSpPr>
              <a:spLocks noChangeShapeType="1"/>
            </p:cNvSpPr>
            <p:nvPr/>
          </p:nvSpPr>
          <p:spPr bwMode="auto">
            <a:xfrm>
              <a:off x="1638" y="3145"/>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Line 13"/>
            <p:cNvSpPr>
              <a:spLocks noChangeShapeType="1"/>
            </p:cNvSpPr>
            <p:nvPr/>
          </p:nvSpPr>
          <p:spPr bwMode="auto">
            <a:xfrm flipV="1">
              <a:off x="1638"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Line 14"/>
            <p:cNvSpPr>
              <a:spLocks noChangeShapeType="1"/>
            </p:cNvSpPr>
            <p:nvPr/>
          </p:nvSpPr>
          <p:spPr bwMode="auto">
            <a:xfrm flipV="1">
              <a:off x="1638"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 name="Line 15"/>
            <p:cNvSpPr>
              <a:spLocks noChangeShapeType="1"/>
            </p:cNvSpPr>
            <p:nvPr/>
          </p:nvSpPr>
          <p:spPr bwMode="auto">
            <a:xfrm>
              <a:off x="1638"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9"/>
            <p:cNvSpPr>
              <a:spLocks noChangeArrowheads="1"/>
            </p:cNvSpPr>
            <p:nvPr/>
          </p:nvSpPr>
          <p:spPr bwMode="auto">
            <a:xfrm>
              <a:off x="1620" y="3163"/>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01" name="Line 17"/>
            <p:cNvSpPr>
              <a:spLocks noChangeShapeType="1"/>
            </p:cNvSpPr>
            <p:nvPr/>
          </p:nvSpPr>
          <p:spPr bwMode="auto">
            <a:xfrm flipV="1">
              <a:off x="1962"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18"/>
            <p:cNvSpPr>
              <a:spLocks noChangeShapeType="1"/>
            </p:cNvSpPr>
            <p:nvPr/>
          </p:nvSpPr>
          <p:spPr bwMode="auto">
            <a:xfrm>
              <a:off x="1962"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Rectangle 102"/>
            <p:cNvSpPr>
              <a:spLocks noChangeArrowheads="1"/>
            </p:cNvSpPr>
            <p:nvPr/>
          </p:nvSpPr>
          <p:spPr bwMode="auto">
            <a:xfrm>
              <a:off x="1944" y="3163"/>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04" name="Line 20"/>
            <p:cNvSpPr>
              <a:spLocks noChangeShapeType="1"/>
            </p:cNvSpPr>
            <p:nvPr/>
          </p:nvSpPr>
          <p:spPr bwMode="auto">
            <a:xfrm flipV="1">
              <a:off x="2286"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21"/>
            <p:cNvSpPr>
              <a:spLocks noChangeShapeType="1"/>
            </p:cNvSpPr>
            <p:nvPr/>
          </p:nvSpPr>
          <p:spPr bwMode="auto">
            <a:xfrm>
              <a:off x="2286"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05"/>
            <p:cNvSpPr>
              <a:spLocks noChangeArrowheads="1"/>
            </p:cNvSpPr>
            <p:nvPr/>
          </p:nvSpPr>
          <p:spPr bwMode="auto">
            <a:xfrm>
              <a:off x="2244"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07" name="Line 23"/>
            <p:cNvSpPr>
              <a:spLocks noChangeShapeType="1"/>
            </p:cNvSpPr>
            <p:nvPr/>
          </p:nvSpPr>
          <p:spPr bwMode="auto">
            <a:xfrm flipV="1">
              <a:off x="2610"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24"/>
            <p:cNvSpPr>
              <a:spLocks noChangeShapeType="1"/>
            </p:cNvSpPr>
            <p:nvPr/>
          </p:nvSpPr>
          <p:spPr bwMode="auto">
            <a:xfrm>
              <a:off x="2610"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8"/>
            <p:cNvSpPr>
              <a:spLocks noChangeArrowheads="1"/>
            </p:cNvSpPr>
            <p:nvPr/>
          </p:nvSpPr>
          <p:spPr bwMode="auto">
            <a:xfrm>
              <a:off x="2568"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10" name="Line 26"/>
            <p:cNvSpPr>
              <a:spLocks noChangeShapeType="1"/>
            </p:cNvSpPr>
            <p:nvPr/>
          </p:nvSpPr>
          <p:spPr bwMode="auto">
            <a:xfrm flipV="1">
              <a:off x="2940"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27"/>
            <p:cNvSpPr>
              <a:spLocks noChangeShapeType="1"/>
            </p:cNvSpPr>
            <p:nvPr/>
          </p:nvSpPr>
          <p:spPr bwMode="auto">
            <a:xfrm>
              <a:off x="2940"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11"/>
            <p:cNvSpPr>
              <a:spLocks noChangeArrowheads="1"/>
            </p:cNvSpPr>
            <p:nvPr/>
          </p:nvSpPr>
          <p:spPr bwMode="auto">
            <a:xfrm>
              <a:off x="2898"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13" name="Line 29"/>
            <p:cNvSpPr>
              <a:spLocks noChangeShapeType="1"/>
            </p:cNvSpPr>
            <p:nvPr/>
          </p:nvSpPr>
          <p:spPr bwMode="auto">
            <a:xfrm flipV="1">
              <a:off x="3264"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30"/>
            <p:cNvSpPr>
              <a:spLocks noChangeShapeType="1"/>
            </p:cNvSpPr>
            <p:nvPr/>
          </p:nvSpPr>
          <p:spPr bwMode="auto">
            <a:xfrm>
              <a:off x="3264"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Rectangle 31"/>
            <p:cNvSpPr>
              <a:spLocks noChangeArrowheads="1"/>
            </p:cNvSpPr>
            <p:nvPr/>
          </p:nvSpPr>
          <p:spPr bwMode="auto">
            <a:xfrm>
              <a:off x="3222"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16" name="Line 32"/>
            <p:cNvSpPr>
              <a:spLocks noChangeShapeType="1"/>
            </p:cNvSpPr>
            <p:nvPr/>
          </p:nvSpPr>
          <p:spPr bwMode="auto">
            <a:xfrm flipV="1">
              <a:off x="3588"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33"/>
            <p:cNvSpPr>
              <a:spLocks noChangeShapeType="1"/>
            </p:cNvSpPr>
            <p:nvPr/>
          </p:nvSpPr>
          <p:spPr bwMode="auto">
            <a:xfrm>
              <a:off x="3588"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34"/>
            <p:cNvSpPr>
              <a:spLocks noChangeArrowheads="1"/>
            </p:cNvSpPr>
            <p:nvPr/>
          </p:nvSpPr>
          <p:spPr bwMode="auto">
            <a:xfrm>
              <a:off x="3546"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30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19" name="Line 35"/>
            <p:cNvSpPr>
              <a:spLocks noChangeShapeType="1"/>
            </p:cNvSpPr>
            <p:nvPr/>
          </p:nvSpPr>
          <p:spPr bwMode="auto">
            <a:xfrm flipV="1">
              <a:off x="3912"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36"/>
            <p:cNvSpPr>
              <a:spLocks noChangeShapeType="1"/>
            </p:cNvSpPr>
            <p:nvPr/>
          </p:nvSpPr>
          <p:spPr bwMode="auto">
            <a:xfrm>
              <a:off x="3912"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Rectangle 37"/>
            <p:cNvSpPr>
              <a:spLocks noChangeArrowheads="1"/>
            </p:cNvSpPr>
            <p:nvPr/>
          </p:nvSpPr>
          <p:spPr bwMode="auto">
            <a:xfrm>
              <a:off x="3870"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35</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22" name="Line 38"/>
            <p:cNvSpPr>
              <a:spLocks noChangeShapeType="1"/>
            </p:cNvSpPr>
            <p:nvPr/>
          </p:nvSpPr>
          <p:spPr bwMode="auto">
            <a:xfrm flipV="1">
              <a:off x="4242" y="3115"/>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39"/>
            <p:cNvSpPr>
              <a:spLocks noChangeShapeType="1"/>
            </p:cNvSpPr>
            <p:nvPr/>
          </p:nvSpPr>
          <p:spPr bwMode="auto">
            <a:xfrm>
              <a:off x="4242" y="1093"/>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Rectangle 40"/>
            <p:cNvSpPr>
              <a:spLocks noChangeArrowheads="1"/>
            </p:cNvSpPr>
            <p:nvPr/>
          </p:nvSpPr>
          <p:spPr bwMode="auto">
            <a:xfrm>
              <a:off x="4200" y="3163"/>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40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25" name="Line 41"/>
            <p:cNvSpPr>
              <a:spLocks noChangeShapeType="1"/>
            </p:cNvSpPr>
            <p:nvPr/>
          </p:nvSpPr>
          <p:spPr bwMode="auto">
            <a:xfrm>
              <a:off x="1638" y="3145"/>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 name="Line 42"/>
            <p:cNvSpPr>
              <a:spLocks noChangeShapeType="1"/>
            </p:cNvSpPr>
            <p:nvPr/>
          </p:nvSpPr>
          <p:spPr bwMode="auto">
            <a:xfrm flipH="1">
              <a:off x="4212" y="3145"/>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Rectangle 43"/>
            <p:cNvSpPr>
              <a:spLocks noChangeArrowheads="1"/>
            </p:cNvSpPr>
            <p:nvPr/>
          </p:nvSpPr>
          <p:spPr bwMode="auto">
            <a:xfrm>
              <a:off x="1548" y="3097"/>
              <a:ext cx="10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28" name="Line 44"/>
            <p:cNvSpPr>
              <a:spLocks noChangeShapeType="1"/>
            </p:cNvSpPr>
            <p:nvPr/>
          </p:nvSpPr>
          <p:spPr bwMode="auto">
            <a:xfrm>
              <a:off x="1638" y="2803"/>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Line 45"/>
            <p:cNvSpPr>
              <a:spLocks noChangeShapeType="1"/>
            </p:cNvSpPr>
            <p:nvPr/>
          </p:nvSpPr>
          <p:spPr bwMode="auto">
            <a:xfrm flipH="1">
              <a:off x="4212" y="2803"/>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Rectangle 46"/>
            <p:cNvSpPr>
              <a:spLocks noChangeArrowheads="1"/>
            </p:cNvSpPr>
            <p:nvPr/>
          </p:nvSpPr>
          <p:spPr bwMode="auto">
            <a:xfrm>
              <a:off x="1548" y="2755"/>
              <a:ext cx="10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31" name="Line 47"/>
            <p:cNvSpPr>
              <a:spLocks noChangeShapeType="1"/>
            </p:cNvSpPr>
            <p:nvPr/>
          </p:nvSpPr>
          <p:spPr bwMode="auto">
            <a:xfrm>
              <a:off x="1638" y="2461"/>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Line 48"/>
            <p:cNvSpPr>
              <a:spLocks noChangeShapeType="1"/>
            </p:cNvSpPr>
            <p:nvPr/>
          </p:nvSpPr>
          <p:spPr bwMode="auto">
            <a:xfrm flipH="1">
              <a:off x="4212" y="2461"/>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Rectangle 49"/>
            <p:cNvSpPr>
              <a:spLocks noChangeArrowheads="1"/>
            </p:cNvSpPr>
            <p:nvPr/>
          </p:nvSpPr>
          <p:spPr bwMode="auto">
            <a:xfrm>
              <a:off x="1572" y="2413"/>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34" name="Line 50"/>
            <p:cNvSpPr>
              <a:spLocks noChangeShapeType="1"/>
            </p:cNvSpPr>
            <p:nvPr/>
          </p:nvSpPr>
          <p:spPr bwMode="auto">
            <a:xfrm>
              <a:off x="1638" y="2119"/>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Line 51"/>
            <p:cNvSpPr>
              <a:spLocks noChangeShapeType="1"/>
            </p:cNvSpPr>
            <p:nvPr/>
          </p:nvSpPr>
          <p:spPr bwMode="auto">
            <a:xfrm flipH="1">
              <a:off x="4212" y="2119"/>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 name="Rectangle 52"/>
            <p:cNvSpPr>
              <a:spLocks noChangeArrowheads="1"/>
            </p:cNvSpPr>
            <p:nvPr/>
          </p:nvSpPr>
          <p:spPr bwMode="auto">
            <a:xfrm>
              <a:off x="1572" y="2071"/>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37" name="Line 53"/>
            <p:cNvSpPr>
              <a:spLocks noChangeShapeType="1"/>
            </p:cNvSpPr>
            <p:nvPr/>
          </p:nvSpPr>
          <p:spPr bwMode="auto">
            <a:xfrm>
              <a:off x="1638" y="1777"/>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Line 54"/>
            <p:cNvSpPr>
              <a:spLocks noChangeShapeType="1"/>
            </p:cNvSpPr>
            <p:nvPr/>
          </p:nvSpPr>
          <p:spPr bwMode="auto">
            <a:xfrm flipH="1">
              <a:off x="4212" y="1777"/>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Rectangle 55"/>
            <p:cNvSpPr>
              <a:spLocks noChangeArrowheads="1"/>
            </p:cNvSpPr>
            <p:nvPr/>
          </p:nvSpPr>
          <p:spPr bwMode="auto">
            <a:xfrm>
              <a:off x="1572" y="1729"/>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40" name="Line 56"/>
            <p:cNvSpPr>
              <a:spLocks noChangeShapeType="1"/>
            </p:cNvSpPr>
            <p:nvPr/>
          </p:nvSpPr>
          <p:spPr bwMode="auto">
            <a:xfrm>
              <a:off x="1638" y="1435"/>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Line 57"/>
            <p:cNvSpPr>
              <a:spLocks noChangeShapeType="1"/>
            </p:cNvSpPr>
            <p:nvPr/>
          </p:nvSpPr>
          <p:spPr bwMode="auto">
            <a:xfrm flipH="1">
              <a:off x="4212" y="1435"/>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2" name="Rectangle 58"/>
            <p:cNvSpPr>
              <a:spLocks noChangeArrowheads="1"/>
            </p:cNvSpPr>
            <p:nvPr/>
          </p:nvSpPr>
          <p:spPr bwMode="auto">
            <a:xfrm>
              <a:off x="1572" y="1387"/>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3</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43" name="Line 59"/>
            <p:cNvSpPr>
              <a:spLocks noChangeShapeType="1"/>
            </p:cNvSpPr>
            <p:nvPr/>
          </p:nvSpPr>
          <p:spPr bwMode="auto">
            <a:xfrm>
              <a:off x="1638" y="1093"/>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Line 60"/>
            <p:cNvSpPr>
              <a:spLocks noChangeShapeType="1"/>
            </p:cNvSpPr>
            <p:nvPr/>
          </p:nvSpPr>
          <p:spPr bwMode="auto">
            <a:xfrm flipH="1">
              <a:off x="4212" y="1093"/>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Rectangle 61"/>
            <p:cNvSpPr>
              <a:spLocks noChangeArrowheads="1"/>
            </p:cNvSpPr>
            <p:nvPr/>
          </p:nvSpPr>
          <p:spPr bwMode="auto">
            <a:xfrm>
              <a:off x="1572" y="1045"/>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46" name="Line 62"/>
            <p:cNvSpPr>
              <a:spLocks noChangeShapeType="1"/>
            </p:cNvSpPr>
            <p:nvPr/>
          </p:nvSpPr>
          <p:spPr bwMode="auto">
            <a:xfrm>
              <a:off x="1638" y="1093"/>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Line 63"/>
            <p:cNvSpPr>
              <a:spLocks noChangeShapeType="1"/>
            </p:cNvSpPr>
            <p:nvPr/>
          </p:nvSpPr>
          <p:spPr bwMode="auto">
            <a:xfrm>
              <a:off x="1638" y="3145"/>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Line 64"/>
            <p:cNvSpPr>
              <a:spLocks noChangeShapeType="1"/>
            </p:cNvSpPr>
            <p:nvPr/>
          </p:nvSpPr>
          <p:spPr bwMode="auto">
            <a:xfrm flipV="1">
              <a:off x="4242"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Line 65"/>
            <p:cNvSpPr>
              <a:spLocks noChangeShapeType="1"/>
            </p:cNvSpPr>
            <p:nvPr/>
          </p:nvSpPr>
          <p:spPr bwMode="auto">
            <a:xfrm flipV="1">
              <a:off x="1638" y="1093"/>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66"/>
            <p:cNvSpPr>
              <a:spLocks/>
            </p:cNvSpPr>
            <p:nvPr/>
          </p:nvSpPr>
          <p:spPr bwMode="auto">
            <a:xfrm>
              <a:off x="1638" y="1645"/>
              <a:ext cx="468" cy="816"/>
            </a:xfrm>
            <a:custGeom>
              <a:avLst/>
              <a:gdLst>
                <a:gd name="T0" fmla="*/ 12 w 468"/>
                <a:gd name="T1" fmla="*/ 816 h 816"/>
                <a:gd name="T2" fmla="*/ 30 w 468"/>
                <a:gd name="T3" fmla="*/ 816 h 816"/>
                <a:gd name="T4" fmla="*/ 48 w 468"/>
                <a:gd name="T5" fmla="*/ 816 h 816"/>
                <a:gd name="T6" fmla="*/ 66 w 468"/>
                <a:gd name="T7" fmla="*/ 816 h 816"/>
                <a:gd name="T8" fmla="*/ 84 w 468"/>
                <a:gd name="T9" fmla="*/ 816 h 816"/>
                <a:gd name="T10" fmla="*/ 96 w 468"/>
                <a:gd name="T11" fmla="*/ 798 h 816"/>
                <a:gd name="T12" fmla="*/ 108 w 468"/>
                <a:gd name="T13" fmla="*/ 768 h 816"/>
                <a:gd name="T14" fmla="*/ 114 w 468"/>
                <a:gd name="T15" fmla="*/ 726 h 816"/>
                <a:gd name="T16" fmla="*/ 126 w 468"/>
                <a:gd name="T17" fmla="*/ 696 h 816"/>
                <a:gd name="T18" fmla="*/ 132 w 468"/>
                <a:gd name="T19" fmla="*/ 654 h 816"/>
                <a:gd name="T20" fmla="*/ 144 w 468"/>
                <a:gd name="T21" fmla="*/ 618 h 816"/>
                <a:gd name="T22" fmla="*/ 150 w 468"/>
                <a:gd name="T23" fmla="*/ 570 h 816"/>
                <a:gd name="T24" fmla="*/ 162 w 468"/>
                <a:gd name="T25" fmla="*/ 534 h 816"/>
                <a:gd name="T26" fmla="*/ 168 w 468"/>
                <a:gd name="T27" fmla="*/ 480 h 816"/>
                <a:gd name="T28" fmla="*/ 180 w 468"/>
                <a:gd name="T29" fmla="*/ 444 h 816"/>
                <a:gd name="T30" fmla="*/ 186 w 468"/>
                <a:gd name="T31" fmla="*/ 390 h 816"/>
                <a:gd name="T32" fmla="*/ 198 w 468"/>
                <a:gd name="T33" fmla="*/ 348 h 816"/>
                <a:gd name="T34" fmla="*/ 204 w 468"/>
                <a:gd name="T35" fmla="*/ 294 h 816"/>
                <a:gd name="T36" fmla="*/ 216 w 468"/>
                <a:gd name="T37" fmla="*/ 258 h 816"/>
                <a:gd name="T38" fmla="*/ 222 w 468"/>
                <a:gd name="T39" fmla="*/ 210 h 816"/>
                <a:gd name="T40" fmla="*/ 234 w 468"/>
                <a:gd name="T41" fmla="*/ 174 h 816"/>
                <a:gd name="T42" fmla="*/ 240 w 468"/>
                <a:gd name="T43" fmla="*/ 138 h 816"/>
                <a:gd name="T44" fmla="*/ 252 w 468"/>
                <a:gd name="T45" fmla="*/ 108 h 816"/>
                <a:gd name="T46" fmla="*/ 258 w 468"/>
                <a:gd name="T47" fmla="*/ 72 h 816"/>
                <a:gd name="T48" fmla="*/ 270 w 468"/>
                <a:gd name="T49" fmla="*/ 54 h 816"/>
                <a:gd name="T50" fmla="*/ 282 w 468"/>
                <a:gd name="T51" fmla="*/ 18 h 816"/>
                <a:gd name="T52" fmla="*/ 300 w 468"/>
                <a:gd name="T53" fmla="*/ 0 h 816"/>
                <a:gd name="T54" fmla="*/ 318 w 468"/>
                <a:gd name="T55" fmla="*/ 6 h 816"/>
                <a:gd name="T56" fmla="*/ 336 w 468"/>
                <a:gd name="T57" fmla="*/ 24 h 816"/>
                <a:gd name="T58" fmla="*/ 348 w 468"/>
                <a:gd name="T59" fmla="*/ 42 h 816"/>
                <a:gd name="T60" fmla="*/ 360 w 468"/>
                <a:gd name="T61" fmla="*/ 84 h 816"/>
                <a:gd name="T62" fmla="*/ 372 w 468"/>
                <a:gd name="T63" fmla="*/ 108 h 816"/>
                <a:gd name="T64" fmla="*/ 378 w 468"/>
                <a:gd name="T65" fmla="*/ 150 h 816"/>
                <a:gd name="T66" fmla="*/ 390 w 468"/>
                <a:gd name="T67" fmla="*/ 180 h 816"/>
                <a:gd name="T68" fmla="*/ 396 w 468"/>
                <a:gd name="T69" fmla="*/ 222 h 816"/>
                <a:gd name="T70" fmla="*/ 408 w 468"/>
                <a:gd name="T71" fmla="*/ 258 h 816"/>
                <a:gd name="T72" fmla="*/ 414 w 468"/>
                <a:gd name="T73" fmla="*/ 312 h 816"/>
                <a:gd name="T74" fmla="*/ 426 w 468"/>
                <a:gd name="T75" fmla="*/ 348 h 816"/>
                <a:gd name="T76" fmla="*/ 432 w 468"/>
                <a:gd name="T77" fmla="*/ 402 h 816"/>
                <a:gd name="T78" fmla="*/ 444 w 468"/>
                <a:gd name="T79" fmla="*/ 438 h 816"/>
                <a:gd name="T80" fmla="*/ 450 w 468"/>
                <a:gd name="T81" fmla="*/ 492 h 816"/>
                <a:gd name="T82" fmla="*/ 462 w 468"/>
                <a:gd name="T83" fmla="*/ 52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8" h="816">
                  <a:moveTo>
                    <a:pt x="0" y="816"/>
                  </a:moveTo>
                  <a:lnTo>
                    <a:pt x="6" y="816"/>
                  </a:lnTo>
                  <a:lnTo>
                    <a:pt x="12" y="816"/>
                  </a:lnTo>
                  <a:lnTo>
                    <a:pt x="18" y="816"/>
                  </a:lnTo>
                  <a:lnTo>
                    <a:pt x="24" y="816"/>
                  </a:lnTo>
                  <a:lnTo>
                    <a:pt x="30" y="816"/>
                  </a:lnTo>
                  <a:lnTo>
                    <a:pt x="36" y="816"/>
                  </a:lnTo>
                  <a:lnTo>
                    <a:pt x="42" y="816"/>
                  </a:lnTo>
                  <a:lnTo>
                    <a:pt x="48" y="816"/>
                  </a:lnTo>
                  <a:lnTo>
                    <a:pt x="54" y="816"/>
                  </a:lnTo>
                  <a:lnTo>
                    <a:pt x="60" y="816"/>
                  </a:lnTo>
                  <a:lnTo>
                    <a:pt x="66" y="816"/>
                  </a:lnTo>
                  <a:lnTo>
                    <a:pt x="72" y="816"/>
                  </a:lnTo>
                  <a:lnTo>
                    <a:pt x="78" y="816"/>
                  </a:lnTo>
                  <a:lnTo>
                    <a:pt x="84" y="816"/>
                  </a:lnTo>
                  <a:lnTo>
                    <a:pt x="90" y="816"/>
                  </a:lnTo>
                  <a:lnTo>
                    <a:pt x="96" y="810"/>
                  </a:lnTo>
                  <a:lnTo>
                    <a:pt x="96" y="798"/>
                  </a:lnTo>
                  <a:lnTo>
                    <a:pt x="102" y="792"/>
                  </a:lnTo>
                  <a:lnTo>
                    <a:pt x="102" y="774"/>
                  </a:lnTo>
                  <a:lnTo>
                    <a:pt x="108" y="768"/>
                  </a:lnTo>
                  <a:lnTo>
                    <a:pt x="108" y="750"/>
                  </a:lnTo>
                  <a:lnTo>
                    <a:pt x="114" y="744"/>
                  </a:lnTo>
                  <a:lnTo>
                    <a:pt x="114" y="726"/>
                  </a:lnTo>
                  <a:lnTo>
                    <a:pt x="120" y="720"/>
                  </a:lnTo>
                  <a:lnTo>
                    <a:pt x="120" y="702"/>
                  </a:lnTo>
                  <a:lnTo>
                    <a:pt x="126" y="696"/>
                  </a:lnTo>
                  <a:lnTo>
                    <a:pt x="126" y="678"/>
                  </a:lnTo>
                  <a:lnTo>
                    <a:pt x="132" y="672"/>
                  </a:lnTo>
                  <a:lnTo>
                    <a:pt x="132" y="654"/>
                  </a:lnTo>
                  <a:lnTo>
                    <a:pt x="138" y="648"/>
                  </a:lnTo>
                  <a:lnTo>
                    <a:pt x="138" y="624"/>
                  </a:lnTo>
                  <a:lnTo>
                    <a:pt x="144" y="618"/>
                  </a:lnTo>
                  <a:lnTo>
                    <a:pt x="144" y="594"/>
                  </a:lnTo>
                  <a:lnTo>
                    <a:pt x="150" y="588"/>
                  </a:lnTo>
                  <a:lnTo>
                    <a:pt x="150" y="570"/>
                  </a:lnTo>
                  <a:lnTo>
                    <a:pt x="156" y="564"/>
                  </a:lnTo>
                  <a:lnTo>
                    <a:pt x="156" y="540"/>
                  </a:lnTo>
                  <a:lnTo>
                    <a:pt x="162" y="534"/>
                  </a:lnTo>
                  <a:lnTo>
                    <a:pt x="162" y="510"/>
                  </a:lnTo>
                  <a:lnTo>
                    <a:pt x="168" y="504"/>
                  </a:lnTo>
                  <a:lnTo>
                    <a:pt x="168" y="480"/>
                  </a:lnTo>
                  <a:lnTo>
                    <a:pt x="174" y="474"/>
                  </a:lnTo>
                  <a:lnTo>
                    <a:pt x="174" y="450"/>
                  </a:lnTo>
                  <a:lnTo>
                    <a:pt x="180" y="444"/>
                  </a:lnTo>
                  <a:lnTo>
                    <a:pt x="180" y="420"/>
                  </a:lnTo>
                  <a:lnTo>
                    <a:pt x="186" y="414"/>
                  </a:lnTo>
                  <a:lnTo>
                    <a:pt x="186" y="390"/>
                  </a:lnTo>
                  <a:lnTo>
                    <a:pt x="192" y="384"/>
                  </a:lnTo>
                  <a:lnTo>
                    <a:pt x="192" y="354"/>
                  </a:lnTo>
                  <a:lnTo>
                    <a:pt x="198" y="348"/>
                  </a:lnTo>
                  <a:lnTo>
                    <a:pt x="198" y="324"/>
                  </a:lnTo>
                  <a:lnTo>
                    <a:pt x="204" y="318"/>
                  </a:lnTo>
                  <a:lnTo>
                    <a:pt x="204" y="294"/>
                  </a:lnTo>
                  <a:lnTo>
                    <a:pt x="210" y="288"/>
                  </a:lnTo>
                  <a:lnTo>
                    <a:pt x="210" y="264"/>
                  </a:lnTo>
                  <a:lnTo>
                    <a:pt x="216" y="258"/>
                  </a:lnTo>
                  <a:lnTo>
                    <a:pt x="216" y="234"/>
                  </a:lnTo>
                  <a:lnTo>
                    <a:pt x="222" y="228"/>
                  </a:lnTo>
                  <a:lnTo>
                    <a:pt x="222" y="210"/>
                  </a:lnTo>
                  <a:lnTo>
                    <a:pt x="228" y="204"/>
                  </a:lnTo>
                  <a:lnTo>
                    <a:pt x="228" y="180"/>
                  </a:lnTo>
                  <a:lnTo>
                    <a:pt x="234" y="174"/>
                  </a:lnTo>
                  <a:lnTo>
                    <a:pt x="234" y="156"/>
                  </a:lnTo>
                  <a:lnTo>
                    <a:pt x="240" y="150"/>
                  </a:lnTo>
                  <a:lnTo>
                    <a:pt x="240" y="138"/>
                  </a:lnTo>
                  <a:lnTo>
                    <a:pt x="246" y="132"/>
                  </a:lnTo>
                  <a:lnTo>
                    <a:pt x="246" y="114"/>
                  </a:lnTo>
                  <a:lnTo>
                    <a:pt x="252" y="108"/>
                  </a:lnTo>
                  <a:lnTo>
                    <a:pt x="252" y="90"/>
                  </a:lnTo>
                  <a:lnTo>
                    <a:pt x="258" y="84"/>
                  </a:lnTo>
                  <a:lnTo>
                    <a:pt x="258" y="72"/>
                  </a:lnTo>
                  <a:lnTo>
                    <a:pt x="264" y="66"/>
                  </a:lnTo>
                  <a:lnTo>
                    <a:pt x="264" y="60"/>
                  </a:lnTo>
                  <a:lnTo>
                    <a:pt x="270" y="54"/>
                  </a:lnTo>
                  <a:lnTo>
                    <a:pt x="270" y="42"/>
                  </a:lnTo>
                  <a:lnTo>
                    <a:pt x="282" y="30"/>
                  </a:lnTo>
                  <a:lnTo>
                    <a:pt x="282" y="18"/>
                  </a:lnTo>
                  <a:lnTo>
                    <a:pt x="288" y="12"/>
                  </a:lnTo>
                  <a:lnTo>
                    <a:pt x="294" y="6"/>
                  </a:lnTo>
                  <a:lnTo>
                    <a:pt x="300" y="0"/>
                  </a:lnTo>
                  <a:lnTo>
                    <a:pt x="306" y="0"/>
                  </a:lnTo>
                  <a:lnTo>
                    <a:pt x="312" y="0"/>
                  </a:lnTo>
                  <a:lnTo>
                    <a:pt x="318" y="6"/>
                  </a:lnTo>
                  <a:lnTo>
                    <a:pt x="324" y="12"/>
                  </a:lnTo>
                  <a:lnTo>
                    <a:pt x="330" y="18"/>
                  </a:lnTo>
                  <a:lnTo>
                    <a:pt x="336" y="24"/>
                  </a:lnTo>
                  <a:lnTo>
                    <a:pt x="342" y="30"/>
                  </a:lnTo>
                  <a:lnTo>
                    <a:pt x="342" y="36"/>
                  </a:lnTo>
                  <a:lnTo>
                    <a:pt x="348" y="42"/>
                  </a:lnTo>
                  <a:lnTo>
                    <a:pt x="348" y="54"/>
                  </a:lnTo>
                  <a:lnTo>
                    <a:pt x="360" y="66"/>
                  </a:lnTo>
                  <a:lnTo>
                    <a:pt x="360" y="84"/>
                  </a:lnTo>
                  <a:lnTo>
                    <a:pt x="366" y="90"/>
                  </a:lnTo>
                  <a:lnTo>
                    <a:pt x="366" y="102"/>
                  </a:lnTo>
                  <a:lnTo>
                    <a:pt x="372" y="108"/>
                  </a:lnTo>
                  <a:lnTo>
                    <a:pt x="372" y="126"/>
                  </a:lnTo>
                  <a:lnTo>
                    <a:pt x="378" y="132"/>
                  </a:lnTo>
                  <a:lnTo>
                    <a:pt x="378" y="150"/>
                  </a:lnTo>
                  <a:lnTo>
                    <a:pt x="384" y="156"/>
                  </a:lnTo>
                  <a:lnTo>
                    <a:pt x="384" y="174"/>
                  </a:lnTo>
                  <a:lnTo>
                    <a:pt x="390" y="180"/>
                  </a:lnTo>
                  <a:lnTo>
                    <a:pt x="390" y="198"/>
                  </a:lnTo>
                  <a:lnTo>
                    <a:pt x="396" y="204"/>
                  </a:lnTo>
                  <a:lnTo>
                    <a:pt x="396" y="222"/>
                  </a:lnTo>
                  <a:lnTo>
                    <a:pt x="402" y="228"/>
                  </a:lnTo>
                  <a:lnTo>
                    <a:pt x="402" y="252"/>
                  </a:lnTo>
                  <a:lnTo>
                    <a:pt x="408" y="258"/>
                  </a:lnTo>
                  <a:lnTo>
                    <a:pt x="408" y="276"/>
                  </a:lnTo>
                  <a:lnTo>
                    <a:pt x="414" y="282"/>
                  </a:lnTo>
                  <a:lnTo>
                    <a:pt x="414" y="312"/>
                  </a:lnTo>
                  <a:lnTo>
                    <a:pt x="420" y="318"/>
                  </a:lnTo>
                  <a:lnTo>
                    <a:pt x="420" y="342"/>
                  </a:lnTo>
                  <a:lnTo>
                    <a:pt x="426" y="348"/>
                  </a:lnTo>
                  <a:lnTo>
                    <a:pt x="426" y="372"/>
                  </a:lnTo>
                  <a:lnTo>
                    <a:pt x="432" y="378"/>
                  </a:lnTo>
                  <a:lnTo>
                    <a:pt x="432" y="402"/>
                  </a:lnTo>
                  <a:lnTo>
                    <a:pt x="438" y="408"/>
                  </a:lnTo>
                  <a:lnTo>
                    <a:pt x="438" y="432"/>
                  </a:lnTo>
                  <a:lnTo>
                    <a:pt x="444" y="438"/>
                  </a:lnTo>
                  <a:lnTo>
                    <a:pt x="444" y="462"/>
                  </a:lnTo>
                  <a:lnTo>
                    <a:pt x="450" y="468"/>
                  </a:lnTo>
                  <a:lnTo>
                    <a:pt x="450" y="492"/>
                  </a:lnTo>
                  <a:lnTo>
                    <a:pt x="456" y="498"/>
                  </a:lnTo>
                  <a:lnTo>
                    <a:pt x="456" y="522"/>
                  </a:lnTo>
                  <a:lnTo>
                    <a:pt x="462" y="528"/>
                  </a:lnTo>
                  <a:lnTo>
                    <a:pt x="462" y="552"/>
                  </a:lnTo>
                  <a:lnTo>
                    <a:pt x="468" y="558"/>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67"/>
            <p:cNvSpPr>
              <a:spLocks/>
            </p:cNvSpPr>
            <p:nvPr/>
          </p:nvSpPr>
          <p:spPr bwMode="auto">
            <a:xfrm>
              <a:off x="2106" y="1747"/>
              <a:ext cx="456" cy="774"/>
            </a:xfrm>
            <a:custGeom>
              <a:avLst/>
              <a:gdLst>
                <a:gd name="T0" fmla="*/ 6 w 456"/>
                <a:gd name="T1" fmla="*/ 486 h 774"/>
                <a:gd name="T2" fmla="*/ 12 w 456"/>
                <a:gd name="T3" fmla="*/ 540 h 774"/>
                <a:gd name="T4" fmla="*/ 24 w 456"/>
                <a:gd name="T5" fmla="*/ 570 h 774"/>
                <a:gd name="T6" fmla="*/ 30 w 456"/>
                <a:gd name="T7" fmla="*/ 618 h 774"/>
                <a:gd name="T8" fmla="*/ 42 w 456"/>
                <a:gd name="T9" fmla="*/ 642 h 774"/>
                <a:gd name="T10" fmla="*/ 48 w 456"/>
                <a:gd name="T11" fmla="*/ 678 h 774"/>
                <a:gd name="T12" fmla="*/ 60 w 456"/>
                <a:gd name="T13" fmla="*/ 702 h 774"/>
                <a:gd name="T14" fmla="*/ 66 w 456"/>
                <a:gd name="T15" fmla="*/ 726 h 774"/>
                <a:gd name="T16" fmla="*/ 84 w 456"/>
                <a:gd name="T17" fmla="*/ 750 h 774"/>
                <a:gd name="T18" fmla="*/ 96 w 456"/>
                <a:gd name="T19" fmla="*/ 768 h 774"/>
                <a:gd name="T20" fmla="*/ 114 w 456"/>
                <a:gd name="T21" fmla="*/ 768 h 774"/>
                <a:gd name="T22" fmla="*/ 132 w 456"/>
                <a:gd name="T23" fmla="*/ 756 h 774"/>
                <a:gd name="T24" fmla="*/ 150 w 456"/>
                <a:gd name="T25" fmla="*/ 726 h 774"/>
                <a:gd name="T26" fmla="*/ 156 w 456"/>
                <a:gd name="T27" fmla="*/ 702 h 774"/>
                <a:gd name="T28" fmla="*/ 168 w 456"/>
                <a:gd name="T29" fmla="*/ 678 h 774"/>
                <a:gd name="T30" fmla="*/ 174 w 456"/>
                <a:gd name="T31" fmla="*/ 648 h 774"/>
                <a:gd name="T32" fmla="*/ 186 w 456"/>
                <a:gd name="T33" fmla="*/ 618 h 774"/>
                <a:gd name="T34" fmla="*/ 192 w 456"/>
                <a:gd name="T35" fmla="*/ 576 h 774"/>
                <a:gd name="T36" fmla="*/ 204 w 456"/>
                <a:gd name="T37" fmla="*/ 546 h 774"/>
                <a:gd name="T38" fmla="*/ 210 w 456"/>
                <a:gd name="T39" fmla="*/ 504 h 774"/>
                <a:gd name="T40" fmla="*/ 222 w 456"/>
                <a:gd name="T41" fmla="*/ 468 h 774"/>
                <a:gd name="T42" fmla="*/ 228 w 456"/>
                <a:gd name="T43" fmla="*/ 420 h 774"/>
                <a:gd name="T44" fmla="*/ 240 w 456"/>
                <a:gd name="T45" fmla="*/ 390 h 774"/>
                <a:gd name="T46" fmla="*/ 246 w 456"/>
                <a:gd name="T47" fmla="*/ 342 h 774"/>
                <a:gd name="T48" fmla="*/ 258 w 456"/>
                <a:gd name="T49" fmla="*/ 306 h 774"/>
                <a:gd name="T50" fmla="*/ 264 w 456"/>
                <a:gd name="T51" fmla="*/ 258 h 774"/>
                <a:gd name="T52" fmla="*/ 276 w 456"/>
                <a:gd name="T53" fmla="*/ 228 h 774"/>
                <a:gd name="T54" fmla="*/ 282 w 456"/>
                <a:gd name="T55" fmla="*/ 180 h 774"/>
                <a:gd name="T56" fmla="*/ 294 w 456"/>
                <a:gd name="T57" fmla="*/ 156 h 774"/>
                <a:gd name="T58" fmla="*/ 300 w 456"/>
                <a:gd name="T59" fmla="*/ 120 h 774"/>
                <a:gd name="T60" fmla="*/ 312 w 456"/>
                <a:gd name="T61" fmla="*/ 90 h 774"/>
                <a:gd name="T62" fmla="*/ 318 w 456"/>
                <a:gd name="T63" fmla="*/ 66 h 774"/>
                <a:gd name="T64" fmla="*/ 336 w 456"/>
                <a:gd name="T65" fmla="*/ 36 h 774"/>
                <a:gd name="T66" fmla="*/ 354 w 456"/>
                <a:gd name="T67" fmla="*/ 6 h 774"/>
                <a:gd name="T68" fmla="*/ 360 w 456"/>
                <a:gd name="T69" fmla="*/ 0 h 774"/>
                <a:gd name="T70" fmla="*/ 378 w 456"/>
                <a:gd name="T71" fmla="*/ 0 h 774"/>
                <a:gd name="T72" fmla="*/ 396 w 456"/>
                <a:gd name="T73" fmla="*/ 18 h 774"/>
                <a:gd name="T74" fmla="*/ 414 w 456"/>
                <a:gd name="T75" fmla="*/ 48 h 774"/>
                <a:gd name="T76" fmla="*/ 426 w 456"/>
                <a:gd name="T77" fmla="*/ 72 h 774"/>
                <a:gd name="T78" fmla="*/ 432 w 456"/>
                <a:gd name="T79" fmla="*/ 96 h 774"/>
                <a:gd name="T80" fmla="*/ 444 w 456"/>
                <a:gd name="T81" fmla="*/ 120 h 774"/>
                <a:gd name="T82" fmla="*/ 450 w 456"/>
                <a:gd name="T83" fmla="*/ 156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6" h="774">
                  <a:moveTo>
                    <a:pt x="0" y="456"/>
                  </a:moveTo>
                  <a:lnTo>
                    <a:pt x="0" y="480"/>
                  </a:lnTo>
                  <a:lnTo>
                    <a:pt x="6" y="486"/>
                  </a:lnTo>
                  <a:lnTo>
                    <a:pt x="6" y="510"/>
                  </a:lnTo>
                  <a:lnTo>
                    <a:pt x="12" y="516"/>
                  </a:lnTo>
                  <a:lnTo>
                    <a:pt x="12" y="540"/>
                  </a:lnTo>
                  <a:lnTo>
                    <a:pt x="18" y="546"/>
                  </a:lnTo>
                  <a:lnTo>
                    <a:pt x="18" y="564"/>
                  </a:lnTo>
                  <a:lnTo>
                    <a:pt x="24" y="570"/>
                  </a:lnTo>
                  <a:lnTo>
                    <a:pt x="24" y="588"/>
                  </a:lnTo>
                  <a:lnTo>
                    <a:pt x="30" y="594"/>
                  </a:lnTo>
                  <a:lnTo>
                    <a:pt x="30" y="618"/>
                  </a:lnTo>
                  <a:lnTo>
                    <a:pt x="36" y="624"/>
                  </a:lnTo>
                  <a:lnTo>
                    <a:pt x="36" y="636"/>
                  </a:lnTo>
                  <a:lnTo>
                    <a:pt x="42" y="642"/>
                  </a:lnTo>
                  <a:lnTo>
                    <a:pt x="42" y="660"/>
                  </a:lnTo>
                  <a:lnTo>
                    <a:pt x="48" y="666"/>
                  </a:lnTo>
                  <a:lnTo>
                    <a:pt x="48" y="678"/>
                  </a:lnTo>
                  <a:lnTo>
                    <a:pt x="54" y="684"/>
                  </a:lnTo>
                  <a:lnTo>
                    <a:pt x="54" y="696"/>
                  </a:lnTo>
                  <a:lnTo>
                    <a:pt x="60" y="702"/>
                  </a:lnTo>
                  <a:lnTo>
                    <a:pt x="60" y="714"/>
                  </a:lnTo>
                  <a:lnTo>
                    <a:pt x="66" y="720"/>
                  </a:lnTo>
                  <a:lnTo>
                    <a:pt x="66" y="726"/>
                  </a:lnTo>
                  <a:lnTo>
                    <a:pt x="72" y="732"/>
                  </a:lnTo>
                  <a:lnTo>
                    <a:pt x="72" y="738"/>
                  </a:lnTo>
                  <a:lnTo>
                    <a:pt x="84" y="750"/>
                  </a:lnTo>
                  <a:lnTo>
                    <a:pt x="84" y="762"/>
                  </a:lnTo>
                  <a:lnTo>
                    <a:pt x="90" y="768"/>
                  </a:lnTo>
                  <a:lnTo>
                    <a:pt x="96" y="768"/>
                  </a:lnTo>
                  <a:lnTo>
                    <a:pt x="102" y="774"/>
                  </a:lnTo>
                  <a:lnTo>
                    <a:pt x="108" y="774"/>
                  </a:lnTo>
                  <a:lnTo>
                    <a:pt x="114" y="768"/>
                  </a:lnTo>
                  <a:lnTo>
                    <a:pt x="120" y="768"/>
                  </a:lnTo>
                  <a:lnTo>
                    <a:pt x="126" y="762"/>
                  </a:lnTo>
                  <a:lnTo>
                    <a:pt x="132" y="756"/>
                  </a:lnTo>
                  <a:lnTo>
                    <a:pt x="144" y="744"/>
                  </a:lnTo>
                  <a:lnTo>
                    <a:pt x="144" y="732"/>
                  </a:lnTo>
                  <a:lnTo>
                    <a:pt x="150" y="726"/>
                  </a:lnTo>
                  <a:lnTo>
                    <a:pt x="150" y="720"/>
                  </a:lnTo>
                  <a:lnTo>
                    <a:pt x="156" y="714"/>
                  </a:lnTo>
                  <a:lnTo>
                    <a:pt x="156" y="702"/>
                  </a:lnTo>
                  <a:lnTo>
                    <a:pt x="162" y="696"/>
                  </a:lnTo>
                  <a:lnTo>
                    <a:pt x="162" y="684"/>
                  </a:lnTo>
                  <a:lnTo>
                    <a:pt x="168" y="678"/>
                  </a:lnTo>
                  <a:lnTo>
                    <a:pt x="168" y="666"/>
                  </a:lnTo>
                  <a:lnTo>
                    <a:pt x="174" y="660"/>
                  </a:lnTo>
                  <a:lnTo>
                    <a:pt x="174" y="648"/>
                  </a:lnTo>
                  <a:lnTo>
                    <a:pt x="180" y="642"/>
                  </a:lnTo>
                  <a:lnTo>
                    <a:pt x="180" y="624"/>
                  </a:lnTo>
                  <a:lnTo>
                    <a:pt x="186" y="618"/>
                  </a:lnTo>
                  <a:lnTo>
                    <a:pt x="186" y="606"/>
                  </a:lnTo>
                  <a:lnTo>
                    <a:pt x="192" y="600"/>
                  </a:lnTo>
                  <a:lnTo>
                    <a:pt x="192" y="576"/>
                  </a:lnTo>
                  <a:lnTo>
                    <a:pt x="198" y="570"/>
                  </a:lnTo>
                  <a:lnTo>
                    <a:pt x="198" y="552"/>
                  </a:lnTo>
                  <a:lnTo>
                    <a:pt x="204" y="546"/>
                  </a:lnTo>
                  <a:lnTo>
                    <a:pt x="204" y="528"/>
                  </a:lnTo>
                  <a:lnTo>
                    <a:pt x="210" y="522"/>
                  </a:lnTo>
                  <a:lnTo>
                    <a:pt x="210" y="504"/>
                  </a:lnTo>
                  <a:lnTo>
                    <a:pt x="216" y="498"/>
                  </a:lnTo>
                  <a:lnTo>
                    <a:pt x="216" y="474"/>
                  </a:lnTo>
                  <a:lnTo>
                    <a:pt x="222" y="468"/>
                  </a:lnTo>
                  <a:lnTo>
                    <a:pt x="222" y="450"/>
                  </a:lnTo>
                  <a:lnTo>
                    <a:pt x="228" y="444"/>
                  </a:lnTo>
                  <a:lnTo>
                    <a:pt x="228" y="420"/>
                  </a:lnTo>
                  <a:lnTo>
                    <a:pt x="234" y="414"/>
                  </a:lnTo>
                  <a:lnTo>
                    <a:pt x="234" y="396"/>
                  </a:lnTo>
                  <a:lnTo>
                    <a:pt x="240" y="390"/>
                  </a:lnTo>
                  <a:lnTo>
                    <a:pt x="240" y="366"/>
                  </a:lnTo>
                  <a:lnTo>
                    <a:pt x="246" y="360"/>
                  </a:lnTo>
                  <a:lnTo>
                    <a:pt x="246" y="342"/>
                  </a:lnTo>
                  <a:lnTo>
                    <a:pt x="252" y="336"/>
                  </a:lnTo>
                  <a:lnTo>
                    <a:pt x="252" y="312"/>
                  </a:lnTo>
                  <a:lnTo>
                    <a:pt x="258" y="306"/>
                  </a:lnTo>
                  <a:lnTo>
                    <a:pt x="258" y="282"/>
                  </a:lnTo>
                  <a:lnTo>
                    <a:pt x="264" y="276"/>
                  </a:lnTo>
                  <a:lnTo>
                    <a:pt x="264" y="258"/>
                  </a:lnTo>
                  <a:lnTo>
                    <a:pt x="270" y="252"/>
                  </a:lnTo>
                  <a:lnTo>
                    <a:pt x="270" y="234"/>
                  </a:lnTo>
                  <a:lnTo>
                    <a:pt x="276" y="228"/>
                  </a:lnTo>
                  <a:lnTo>
                    <a:pt x="276" y="204"/>
                  </a:lnTo>
                  <a:lnTo>
                    <a:pt x="282" y="198"/>
                  </a:lnTo>
                  <a:lnTo>
                    <a:pt x="282" y="180"/>
                  </a:lnTo>
                  <a:lnTo>
                    <a:pt x="288" y="174"/>
                  </a:lnTo>
                  <a:lnTo>
                    <a:pt x="288" y="162"/>
                  </a:lnTo>
                  <a:lnTo>
                    <a:pt x="294" y="156"/>
                  </a:lnTo>
                  <a:lnTo>
                    <a:pt x="294" y="138"/>
                  </a:lnTo>
                  <a:lnTo>
                    <a:pt x="300" y="132"/>
                  </a:lnTo>
                  <a:lnTo>
                    <a:pt x="300" y="120"/>
                  </a:lnTo>
                  <a:lnTo>
                    <a:pt x="306" y="114"/>
                  </a:lnTo>
                  <a:lnTo>
                    <a:pt x="306" y="96"/>
                  </a:lnTo>
                  <a:lnTo>
                    <a:pt x="312" y="90"/>
                  </a:lnTo>
                  <a:lnTo>
                    <a:pt x="312" y="78"/>
                  </a:lnTo>
                  <a:lnTo>
                    <a:pt x="318" y="72"/>
                  </a:lnTo>
                  <a:lnTo>
                    <a:pt x="318" y="66"/>
                  </a:lnTo>
                  <a:lnTo>
                    <a:pt x="324" y="60"/>
                  </a:lnTo>
                  <a:lnTo>
                    <a:pt x="324" y="48"/>
                  </a:lnTo>
                  <a:lnTo>
                    <a:pt x="336" y="36"/>
                  </a:lnTo>
                  <a:lnTo>
                    <a:pt x="336" y="24"/>
                  </a:lnTo>
                  <a:lnTo>
                    <a:pt x="342" y="18"/>
                  </a:lnTo>
                  <a:lnTo>
                    <a:pt x="354" y="6"/>
                  </a:lnTo>
                  <a:lnTo>
                    <a:pt x="348" y="6"/>
                  </a:lnTo>
                  <a:lnTo>
                    <a:pt x="354" y="6"/>
                  </a:lnTo>
                  <a:lnTo>
                    <a:pt x="360" y="0"/>
                  </a:lnTo>
                  <a:lnTo>
                    <a:pt x="366" y="0"/>
                  </a:lnTo>
                  <a:lnTo>
                    <a:pt x="372" y="0"/>
                  </a:lnTo>
                  <a:lnTo>
                    <a:pt x="378" y="0"/>
                  </a:lnTo>
                  <a:lnTo>
                    <a:pt x="384" y="6"/>
                  </a:lnTo>
                  <a:lnTo>
                    <a:pt x="390" y="12"/>
                  </a:lnTo>
                  <a:lnTo>
                    <a:pt x="396" y="18"/>
                  </a:lnTo>
                  <a:lnTo>
                    <a:pt x="402" y="24"/>
                  </a:lnTo>
                  <a:lnTo>
                    <a:pt x="414" y="36"/>
                  </a:lnTo>
                  <a:lnTo>
                    <a:pt x="414" y="48"/>
                  </a:lnTo>
                  <a:lnTo>
                    <a:pt x="420" y="54"/>
                  </a:lnTo>
                  <a:lnTo>
                    <a:pt x="420" y="66"/>
                  </a:lnTo>
                  <a:lnTo>
                    <a:pt x="426" y="72"/>
                  </a:lnTo>
                  <a:lnTo>
                    <a:pt x="426" y="78"/>
                  </a:lnTo>
                  <a:lnTo>
                    <a:pt x="432" y="84"/>
                  </a:lnTo>
                  <a:lnTo>
                    <a:pt x="432" y="96"/>
                  </a:lnTo>
                  <a:lnTo>
                    <a:pt x="438" y="102"/>
                  </a:lnTo>
                  <a:lnTo>
                    <a:pt x="438" y="114"/>
                  </a:lnTo>
                  <a:lnTo>
                    <a:pt x="444" y="120"/>
                  </a:lnTo>
                  <a:lnTo>
                    <a:pt x="444" y="138"/>
                  </a:lnTo>
                  <a:lnTo>
                    <a:pt x="450" y="144"/>
                  </a:lnTo>
                  <a:lnTo>
                    <a:pt x="450" y="156"/>
                  </a:lnTo>
                  <a:lnTo>
                    <a:pt x="456" y="162"/>
                  </a:lnTo>
                  <a:lnTo>
                    <a:pt x="456" y="174"/>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Freeform 68"/>
            <p:cNvSpPr>
              <a:spLocks/>
            </p:cNvSpPr>
            <p:nvPr/>
          </p:nvSpPr>
          <p:spPr bwMode="auto">
            <a:xfrm>
              <a:off x="2562" y="1789"/>
              <a:ext cx="480" cy="666"/>
            </a:xfrm>
            <a:custGeom>
              <a:avLst/>
              <a:gdLst>
                <a:gd name="T0" fmla="*/ 6 w 480"/>
                <a:gd name="T1" fmla="*/ 156 h 666"/>
                <a:gd name="T2" fmla="*/ 18 w 480"/>
                <a:gd name="T3" fmla="*/ 186 h 666"/>
                <a:gd name="T4" fmla="*/ 24 w 480"/>
                <a:gd name="T5" fmla="*/ 228 h 666"/>
                <a:gd name="T6" fmla="*/ 36 w 480"/>
                <a:gd name="T7" fmla="*/ 258 h 666"/>
                <a:gd name="T8" fmla="*/ 42 w 480"/>
                <a:gd name="T9" fmla="*/ 306 h 666"/>
                <a:gd name="T10" fmla="*/ 54 w 480"/>
                <a:gd name="T11" fmla="*/ 336 h 666"/>
                <a:gd name="T12" fmla="*/ 60 w 480"/>
                <a:gd name="T13" fmla="*/ 378 h 666"/>
                <a:gd name="T14" fmla="*/ 72 w 480"/>
                <a:gd name="T15" fmla="*/ 408 h 666"/>
                <a:gd name="T16" fmla="*/ 78 w 480"/>
                <a:gd name="T17" fmla="*/ 450 h 666"/>
                <a:gd name="T18" fmla="*/ 90 w 480"/>
                <a:gd name="T19" fmla="*/ 480 h 666"/>
                <a:gd name="T20" fmla="*/ 96 w 480"/>
                <a:gd name="T21" fmla="*/ 516 h 666"/>
                <a:gd name="T22" fmla="*/ 108 w 480"/>
                <a:gd name="T23" fmla="*/ 546 h 666"/>
                <a:gd name="T24" fmla="*/ 114 w 480"/>
                <a:gd name="T25" fmla="*/ 576 h 666"/>
                <a:gd name="T26" fmla="*/ 138 w 480"/>
                <a:gd name="T27" fmla="*/ 618 h 666"/>
                <a:gd name="T28" fmla="*/ 150 w 480"/>
                <a:gd name="T29" fmla="*/ 648 h 666"/>
                <a:gd name="T30" fmla="*/ 168 w 480"/>
                <a:gd name="T31" fmla="*/ 660 h 666"/>
                <a:gd name="T32" fmla="*/ 186 w 480"/>
                <a:gd name="T33" fmla="*/ 660 h 666"/>
                <a:gd name="T34" fmla="*/ 204 w 480"/>
                <a:gd name="T35" fmla="*/ 648 h 666"/>
                <a:gd name="T36" fmla="*/ 228 w 480"/>
                <a:gd name="T37" fmla="*/ 618 h 666"/>
                <a:gd name="T38" fmla="*/ 234 w 480"/>
                <a:gd name="T39" fmla="*/ 588 h 666"/>
                <a:gd name="T40" fmla="*/ 246 w 480"/>
                <a:gd name="T41" fmla="*/ 570 h 666"/>
                <a:gd name="T42" fmla="*/ 252 w 480"/>
                <a:gd name="T43" fmla="*/ 540 h 666"/>
                <a:gd name="T44" fmla="*/ 264 w 480"/>
                <a:gd name="T45" fmla="*/ 516 h 666"/>
                <a:gd name="T46" fmla="*/ 270 w 480"/>
                <a:gd name="T47" fmla="*/ 480 h 666"/>
                <a:gd name="T48" fmla="*/ 282 w 480"/>
                <a:gd name="T49" fmla="*/ 450 h 666"/>
                <a:gd name="T50" fmla="*/ 288 w 480"/>
                <a:gd name="T51" fmla="*/ 414 h 666"/>
                <a:gd name="T52" fmla="*/ 300 w 480"/>
                <a:gd name="T53" fmla="*/ 384 h 666"/>
                <a:gd name="T54" fmla="*/ 306 w 480"/>
                <a:gd name="T55" fmla="*/ 348 h 666"/>
                <a:gd name="T56" fmla="*/ 318 w 480"/>
                <a:gd name="T57" fmla="*/ 318 h 666"/>
                <a:gd name="T58" fmla="*/ 324 w 480"/>
                <a:gd name="T59" fmla="*/ 276 h 666"/>
                <a:gd name="T60" fmla="*/ 336 w 480"/>
                <a:gd name="T61" fmla="*/ 246 h 666"/>
                <a:gd name="T62" fmla="*/ 342 w 480"/>
                <a:gd name="T63" fmla="*/ 210 h 666"/>
                <a:gd name="T64" fmla="*/ 354 w 480"/>
                <a:gd name="T65" fmla="*/ 186 h 666"/>
                <a:gd name="T66" fmla="*/ 360 w 480"/>
                <a:gd name="T67" fmla="*/ 150 h 666"/>
                <a:gd name="T68" fmla="*/ 372 w 480"/>
                <a:gd name="T69" fmla="*/ 126 h 666"/>
                <a:gd name="T70" fmla="*/ 378 w 480"/>
                <a:gd name="T71" fmla="*/ 102 h 666"/>
                <a:gd name="T72" fmla="*/ 396 w 480"/>
                <a:gd name="T73" fmla="*/ 72 h 666"/>
                <a:gd name="T74" fmla="*/ 408 w 480"/>
                <a:gd name="T75" fmla="*/ 42 h 666"/>
                <a:gd name="T76" fmla="*/ 426 w 480"/>
                <a:gd name="T77" fmla="*/ 24 h 666"/>
                <a:gd name="T78" fmla="*/ 444 w 480"/>
                <a:gd name="T79" fmla="*/ 18 h 666"/>
                <a:gd name="T80" fmla="*/ 462 w 480"/>
                <a:gd name="T81" fmla="*/ 30 h 666"/>
                <a:gd name="T82" fmla="*/ 474 w 480"/>
                <a:gd name="T83" fmla="*/ 24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0" h="666">
                  <a:moveTo>
                    <a:pt x="0" y="132"/>
                  </a:moveTo>
                  <a:lnTo>
                    <a:pt x="6" y="138"/>
                  </a:lnTo>
                  <a:lnTo>
                    <a:pt x="6" y="156"/>
                  </a:lnTo>
                  <a:lnTo>
                    <a:pt x="12" y="162"/>
                  </a:lnTo>
                  <a:lnTo>
                    <a:pt x="12" y="180"/>
                  </a:lnTo>
                  <a:lnTo>
                    <a:pt x="18" y="186"/>
                  </a:lnTo>
                  <a:lnTo>
                    <a:pt x="18" y="204"/>
                  </a:lnTo>
                  <a:lnTo>
                    <a:pt x="24" y="210"/>
                  </a:lnTo>
                  <a:lnTo>
                    <a:pt x="24" y="228"/>
                  </a:lnTo>
                  <a:lnTo>
                    <a:pt x="30" y="234"/>
                  </a:lnTo>
                  <a:lnTo>
                    <a:pt x="30" y="252"/>
                  </a:lnTo>
                  <a:lnTo>
                    <a:pt x="36" y="258"/>
                  </a:lnTo>
                  <a:lnTo>
                    <a:pt x="36" y="276"/>
                  </a:lnTo>
                  <a:lnTo>
                    <a:pt x="42" y="282"/>
                  </a:lnTo>
                  <a:lnTo>
                    <a:pt x="42" y="306"/>
                  </a:lnTo>
                  <a:lnTo>
                    <a:pt x="48" y="312"/>
                  </a:lnTo>
                  <a:lnTo>
                    <a:pt x="48" y="330"/>
                  </a:lnTo>
                  <a:lnTo>
                    <a:pt x="54" y="336"/>
                  </a:lnTo>
                  <a:lnTo>
                    <a:pt x="54" y="354"/>
                  </a:lnTo>
                  <a:lnTo>
                    <a:pt x="60" y="360"/>
                  </a:lnTo>
                  <a:lnTo>
                    <a:pt x="60" y="378"/>
                  </a:lnTo>
                  <a:lnTo>
                    <a:pt x="66" y="384"/>
                  </a:lnTo>
                  <a:lnTo>
                    <a:pt x="66" y="402"/>
                  </a:lnTo>
                  <a:lnTo>
                    <a:pt x="72" y="408"/>
                  </a:lnTo>
                  <a:lnTo>
                    <a:pt x="72" y="432"/>
                  </a:lnTo>
                  <a:lnTo>
                    <a:pt x="78" y="438"/>
                  </a:lnTo>
                  <a:lnTo>
                    <a:pt x="78" y="450"/>
                  </a:lnTo>
                  <a:lnTo>
                    <a:pt x="84" y="456"/>
                  </a:lnTo>
                  <a:lnTo>
                    <a:pt x="84" y="474"/>
                  </a:lnTo>
                  <a:lnTo>
                    <a:pt x="90" y="480"/>
                  </a:lnTo>
                  <a:lnTo>
                    <a:pt x="90" y="498"/>
                  </a:lnTo>
                  <a:lnTo>
                    <a:pt x="96" y="504"/>
                  </a:lnTo>
                  <a:lnTo>
                    <a:pt x="96" y="516"/>
                  </a:lnTo>
                  <a:lnTo>
                    <a:pt x="102" y="522"/>
                  </a:lnTo>
                  <a:lnTo>
                    <a:pt x="102" y="540"/>
                  </a:lnTo>
                  <a:lnTo>
                    <a:pt x="108" y="546"/>
                  </a:lnTo>
                  <a:lnTo>
                    <a:pt x="108" y="558"/>
                  </a:lnTo>
                  <a:lnTo>
                    <a:pt x="114" y="564"/>
                  </a:lnTo>
                  <a:lnTo>
                    <a:pt x="114" y="576"/>
                  </a:lnTo>
                  <a:lnTo>
                    <a:pt x="126" y="588"/>
                  </a:lnTo>
                  <a:lnTo>
                    <a:pt x="126" y="606"/>
                  </a:lnTo>
                  <a:lnTo>
                    <a:pt x="138" y="618"/>
                  </a:lnTo>
                  <a:lnTo>
                    <a:pt x="138" y="630"/>
                  </a:lnTo>
                  <a:lnTo>
                    <a:pt x="150" y="642"/>
                  </a:lnTo>
                  <a:lnTo>
                    <a:pt x="150" y="648"/>
                  </a:lnTo>
                  <a:lnTo>
                    <a:pt x="156" y="654"/>
                  </a:lnTo>
                  <a:lnTo>
                    <a:pt x="162" y="660"/>
                  </a:lnTo>
                  <a:lnTo>
                    <a:pt x="168" y="660"/>
                  </a:lnTo>
                  <a:lnTo>
                    <a:pt x="174" y="666"/>
                  </a:lnTo>
                  <a:lnTo>
                    <a:pt x="180" y="666"/>
                  </a:lnTo>
                  <a:lnTo>
                    <a:pt x="186" y="660"/>
                  </a:lnTo>
                  <a:lnTo>
                    <a:pt x="192" y="660"/>
                  </a:lnTo>
                  <a:lnTo>
                    <a:pt x="198" y="654"/>
                  </a:lnTo>
                  <a:lnTo>
                    <a:pt x="204" y="648"/>
                  </a:lnTo>
                  <a:lnTo>
                    <a:pt x="216" y="636"/>
                  </a:lnTo>
                  <a:lnTo>
                    <a:pt x="216" y="630"/>
                  </a:lnTo>
                  <a:lnTo>
                    <a:pt x="228" y="618"/>
                  </a:lnTo>
                  <a:lnTo>
                    <a:pt x="228" y="606"/>
                  </a:lnTo>
                  <a:lnTo>
                    <a:pt x="234" y="600"/>
                  </a:lnTo>
                  <a:lnTo>
                    <a:pt x="234" y="588"/>
                  </a:lnTo>
                  <a:lnTo>
                    <a:pt x="240" y="582"/>
                  </a:lnTo>
                  <a:lnTo>
                    <a:pt x="240" y="576"/>
                  </a:lnTo>
                  <a:lnTo>
                    <a:pt x="246" y="570"/>
                  </a:lnTo>
                  <a:lnTo>
                    <a:pt x="246" y="558"/>
                  </a:lnTo>
                  <a:lnTo>
                    <a:pt x="252" y="552"/>
                  </a:lnTo>
                  <a:lnTo>
                    <a:pt x="252" y="540"/>
                  </a:lnTo>
                  <a:lnTo>
                    <a:pt x="258" y="534"/>
                  </a:lnTo>
                  <a:lnTo>
                    <a:pt x="258" y="522"/>
                  </a:lnTo>
                  <a:lnTo>
                    <a:pt x="264" y="516"/>
                  </a:lnTo>
                  <a:lnTo>
                    <a:pt x="264" y="498"/>
                  </a:lnTo>
                  <a:lnTo>
                    <a:pt x="270" y="492"/>
                  </a:lnTo>
                  <a:lnTo>
                    <a:pt x="270" y="480"/>
                  </a:lnTo>
                  <a:lnTo>
                    <a:pt x="276" y="474"/>
                  </a:lnTo>
                  <a:lnTo>
                    <a:pt x="276" y="456"/>
                  </a:lnTo>
                  <a:lnTo>
                    <a:pt x="282" y="450"/>
                  </a:lnTo>
                  <a:lnTo>
                    <a:pt x="282" y="438"/>
                  </a:lnTo>
                  <a:lnTo>
                    <a:pt x="288" y="432"/>
                  </a:lnTo>
                  <a:lnTo>
                    <a:pt x="288" y="414"/>
                  </a:lnTo>
                  <a:lnTo>
                    <a:pt x="294" y="408"/>
                  </a:lnTo>
                  <a:lnTo>
                    <a:pt x="294" y="390"/>
                  </a:lnTo>
                  <a:lnTo>
                    <a:pt x="300" y="384"/>
                  </a:lnTo>
                  <a:lnTo>
                    <a:pt x="300" y="366"/>
                  </a:lnTo>
                  <a:lnTo>
                    <a:pt x="306" y="360"/>
                  </a:lnTo>
                  <a:lnTo>
                    <a:pt x="306" y="348"/>
                  </a:lnTo>
                  <a:lnTo>
                    <a:pt x="312" y="342"/>
                  </a:lnTo>
                  <a:lnTo>
                    <a:pt x="312" y="324"/>
                  </a:lnTo>
                  <a:lnTo>
                    <a:pt x="318" y="318"/>
                  </a:lnTo>
                  <a:lnTo>
                    <a:pt x="318" y="300"/>
                  </a:lnTo>
                  <a:lnTo>
                    <a:pt x="324" y="294"/>
                  </a:lnTo>
                  <a:lnTo>
                    <a:pt x="324" y="276"/>
                  </a:lnTo>
                  <a:lnTo>
                    <a:pt x="330" y="270"/>
                  </a:lnTo>
                  <a:lnTo>
                    <a:pt x="330" y="252"/>
                  </a:lnTo>
                  <a:lnTo>
                    <a:pt x="336" y="246"/>
                  </a:lnTo>
                  <a:lnTo>
                    <a:pt x="336" y="234"/>
                  </a:lnTo>
                  <a:lnTo>
                    <a:pt x="342" y="228"/>
                  </a:lnTo>
                  <a:lnTo>
                    <a:pt x="342" y="210"/>
                  </a:lnTo>
                  <a:lnTo>
                    <a:pt x="348" y="204"/>
                  </a:lnTo>
                  <a:lnTo>
                    <a:pt x="348" y="192"/>
                  </a:lnTo>
                  <a:lnTo>
                    <a:pt x="354" y="186"/>
                  </a:lnTo>
                  <a:lnTo>
                    <a:pt x="354" y="168"/>
                  </a:lnTo>
                  <a:lnTo>
                    <a:pt x="360" y="162"/>
                  </a:lnTo>
                  <a:lnTo>
                    <a:pt x="360" y="150"/>
                  </a:lnTo>
                  <a:lnTo>
                    <a:pt x="366" y="144"/>
                  </a:lnTo>
                  <a:lnTo>
                    <a:pt x="366" y="132"/>
                  </a:lnTo>
                  <a:lnTo>
                    <a:pt x="372" y="126"/>
                  </a:lnTo>
                  <a:lnTo>
                    <a:pt x="372" y="120"/>
                  </a:lnTo>
                  <a:lnTo>
                    <a:pt x="378" y="114"/>
                  </a:lnTo>
                  <a:lnTo>
                    <a:pt x="378" y="102"/>
                  </a:lnTo>
                  <a:lnTo>
                    <a:pt x="384" y="96"/>
                  </a:lnTo>
                  <a:lnTo>
                    <a:pt x="384" y="84"/>
                  </a:lnTo>
                  <a:lnTo>
                    <a:pt x="396" y="72"/>
                  </a:lnTo>
                  <a:lnTo>
                    <a:pt x="396" y="60"/>
                  </a:lnTo>
                  <a:lnTo>
                    <a:pt x="408" y="48"/>
                  </a:lnTo>
                  <a:lnTo>
                    <a:pt x="408" y="42"/>
                  </a:lnTo>
                  <a:lnTo>
                    <a:pt x="414" y="36"/>
                  </a:lnTo>
                  <a:lnTo>
                    <a:pt x="420" y="30"/>
                  </a:lnTo>
                  <a:lnTo>
                    <a:pt x="426" y="24"/>
                  </a:lnTo>
                  <a:lnTo>
                    <a:pt x="432" y="18"/>
                  </a:lnTo>
                  <a:lnTo>
                    <a:pt x="438" y="18"/>
                  </a:lnTo>
                  <a:lnTo>
                    <a:pt x="444" y="18"/>
                  </a:lnTo>
                  <a:lnTo>
                    <a:pt x="450" y="24"/>
                  </a:lnTo>
                  <a:lnTo>
                    <a:pt x="456" y="24"/>
                  </a:lnTo>
                  <a:lnTo>
                    <a:pt x="462" y="30"/>
                  </a:lnTo>
                  <a:lnTo>
                    <a:pt x="468" y="36"/>
                  </a:lnTo>
                  <a:lnTo>
                    <a:pt x="474" y="30"/>
                  </a:lnTo>
                  <a:lnTo>
                    <a:pt x="474" y="24"/>
                  </a:lnTo>
                  <a:lnTo>
                    <a:pt x="480" y="18"/>
                  </a:lnTo>
                  <a:lnTo>
                    <a:pt x="480" y="0"/>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69"/>
            <p:cNvSpPr>
              <a:spLocks/>
            </p:cNvSpPr>
            <p:nvPr/>
          </p:nvSpPr>
          <p:spPr bwMode="auto">
            <a:xfrm>
              <a:off x="3042" y="1549"/>
              <a:ext cx="498" cy="906"/>
            </a:xfrm>
            <a:custGeom>
              <a:avLst/>
              <a:gdLst>
                <a:gd name="T0" fmla="*/ 6 w 498"/>
                <a:gd name="T1" fmla="*/ 216 h 906"/>
                <a:gd name="T2" fmla="*/ 18 w 498"/>
                <a:gd name="T3" fmla="*/ 192 h 906"/>
                <a:gd name="T4" fmla="*/ 24 w 498"/>
                <a:gd name="T5" fmla="*/ 162 h 906"/>
                <a:gd name="T6" fmla="*/ 48 w 498"/>
                <a:gd name="T7" fmla="*/ 120 h 906"/>
                <a:gd name="T8" fmla="*/ 54 w 498"/>
                <a:gd name="T9" fmla="*/ 96 h 906"/>
                <a:gd name="T10" fmla="*/ 72 w 498"/>
                <a:gd name="T11" fmla="*/ 66 h 906"/>
                <a:gd name="T12" fmla="*/ 84 w 498"/>
                <a:gd name="T13" fmla="*/ 36 h 906"/>
                <a:gd name="T14" fmla="*/ 102 w 498"/>
                <a:gd name="T15" fmla="*/ 12 h 906"/>
                <a:gd name="T16" fmla="*/ 120 w 498"/>
                <a:gd name="T17" fmla="*/ 0 h 906"/>
                <a:gd name="T18" fmla="*/ 138 w 498"/>
                <a:gd name="T19" fmla="*/ 12 h 906"/>
                <a:gd name="T20" fmla="*/ 156 w 498"/>
                <a:gd name="T21" fmla="*/ 30 h 906"/>
                <a:gd name="T22" fmla="*/ 174 w 498"/>
                <a:gd name="T23" fmla="*/ 60 h 906"/>
                <a:gd name="T24" fmla="*/ 180 w 498"/>
                <a:gd name="T25" fmla="*/ 84 h 906"/>
                <a:gd name="T26" fmla="*/ 192 w 498"/>
                <a:gd name="T27" fmla="*/ 108 h 906"/>
                <a:gd name="T28" fmla="*/ 198 w 498"/>
                <a:gd name="T29" fmla="*/ 144 h 906"/>
                <a:gd name="T30" fmla="*/ 210 w 498"/>
                <a:gd name="T31" fmla="*/ 174 h 906"/>
                <a:gd name="T32" fmla="*/ 216 w 498"/>
                <a:gd name="T33" fmla="*/ 216 h 906"/>
                <a:gd name="T34" fmla="*/ 228 w 498"/>
                <a:gd name="T35" fmla="*/ 246 h 906"/>
                <a:gd name="T36" fmla="*/ 234 w 498"/>
                <a:gd name="T37" fmla="*/ 294 h 906"/>
                <a:gd name="T38" fmla="*/ 246 w 498"/>
                <a:gd name="T39" fmla="*/ 330 h 906"/>
                <a:gd name="T40" fmla="*/ 252 w 498"/>
                <a:gd name="T41" fmla="*/ 378 h 906"/>
                <a:gd name="T42" fmla="*/ 264 w 498"/>
                <a:gd name="T43" fmla="*/ 420 h 906"/>
                <a:gd name="T44" fmla="*/ 270 w 498"/>
                <a:gd name="T45" fmla="*/ 468 h 906"/>
                <a:gd name="T46" fmla="*/ 282 w 498"/>
                <a:gd name="T47" fmla="*/ 504 h 906"/>
                <a:gd name="T48" fmla="*/ 288 w 498"/>
                <a:gd name="T49" fmla="*/ 558 h 906"/>
                <a:gd name="T50" fmla="*/ 300 w 498"/>
                <a:gd name="T51" fmla="*/ 594 h 906"/>
                <a:gd name="T52" fmla="*/ 306 w 498"/>
                <a:gd name="T53" fmla="*/ 642 h 906"/>
                <a:gd name="T54" fmla="*/ 318 w 498"/>
                <a:gd name="T55" fmla="*/ 678 h 906"/>
                <a:gd name="T56" fmla="*/ 324 w 498"/>
                <a:gd name="T57" fmla="*/ 720 h 906"/>
                <a:gd name="T58" fmla="*/ 336 w 498"/>
                <a:gd name="T59" fmla="*/ 750 h 906"/>
                <a:gd name="T60" fmla="*/ 342 w 498"/>
                <a:gd name="T61" fmla="*/ 786 h 906"/>
                <a:gd name="T62" fmla="*/ 354 w 498"/>
                <a:gd name="T63" fmla="*/ 816 h 906"/>
                <a:gd name="T64" fmla="*/ 360 w 498"/>
                <a:gd name="T65" fmla="*/ 840 h 906"/>
                <a:gd name="T66" fmla="*/ 378 w 498"/>
                <a:gd name="T67" fmla="*/ 870 h 906"/>
                <a:gd name="T68" fmla="*/ 390 w 498"/>
                <a:gd name="T69" fmla="*/ 894 h 906"/>
                <a:gd name="T70" fmla="*/ 408 w 498"/>
                <a:gd name="T71" fmla="*/ 906 h 906"/>
                <a:gd name="T72" fmla="*/ 426 w 498"/>
                <a:gd name="T73" fmla="*/ 900 h 906"/>
                <a:gd name="T74" fmla="*/ 450 w 498"/>
                <a:gd name="T75" fmla="*/ 876 h 906"/>
                <a:gd name="T76" fmla="*/ 462 w 498"/>
                <a:gd name="T77" fmla="*/ 840 h 906"/>
                <a:gd name="T78" fmla="*/ 474 w 498"/>
                <a:gd name="T79" fmla="*/ 816 h 906"/>
                <a:gd name="T80" fmla="*/ 480 w 498"/>
                <a:gd name="T81" fmla="*/ 786 h 906"/>
                <a:gd name="T82" fmla="*/ 492 w 498"/>
                <a:gd name="T83" fmla="*/ 762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8" h="906">
                  <a:moveTo>
                    <a:pt x="0" y="240"/>
                  </a:moveTo>
                  <a:lnTo>
                    <a:pt x="6" y="234"/>
                  </a:lnTo>
                  <a:lnTo>
                    <a:pt x="6" y="216"/>
                  </a:lnTo>
                  <a:lnTo>
                    <a:pt x="12" y="210"/>
                  </a:lnTo>
                  <a:lnTo>
                    <a:pt x="12" y="198"/>
                  </a:lnTo>
                  <a:lnTo>
                    <a:pt x="18" y="192"/>
                  </a:lnTo>
                  <a:lnTo>
                    <a:pt x="18" y="180"/>
                  </a:lnTo>
                  <a:lnTo>
                    <a:pt x="24" y="174"/>
                  </a:lnTo>
                  <a:lnTo>
                    <a:pt x="24" y="162"/>
                  </a:lnTo>
                  <a:lnTo>
                    <a:pt x="36" y="150"/>
                  </a:lnTo>
                  <a:lnTo>
                    <a:pt x="36" y="132"/>
                  </a:lnTo>
                  <a:lnTo>
                    <a:pt x="48" y="120"/>
                  </a:lnTo>
                  <a:lnTo>
                    <a:pt x="48" y="108"/>
                  </a:lnTo>
                  <a:lnTo>
                    <a:pt x="54" y="102"/>
                  </a:lnTo>
                  <a:lnTo>
                    <a:pt x="54" y="96"/>
                  </a:lnTo>
                  <a:lnTo>
                    <a:pt x="60" y="90"/>
                  </a:lnTo>
                  <a:lnTo>
                    <a:pt x="60" y="78"/>
                  </a:lnTo>
                  <a:lnTo>
                    <a:pt x="72" y="66"/>
                  </a:lnTo>
                  <a:lnTo>
                    <a:pt x="72" y="60"/>
                  </a:lnTo>
                  <a:lnTo>
                    <a:pt x="84" y="48"/>
                  </a:lnTo>
                  <a:lnTo>
                    <a:pt x="84" y="36"/>
                  </a:lnTo>
                  <a:lnTo>
                    <a:pt x="96" y="24"/>
                  </a:lnTo>
                  <a:lnTo>
                    <a:pt x="96" y="18"/>
                  </a:lnTo>
                  <a:lnTo>
                    <a:pt x="102" y="12"/>
                  </a:lnTo>
                  <a:lnTo>
                    <a:pt x="108" y="6"/>
                  </a:lnTo>
                  <a:lnTo>
                    <a:pt x="114" y="0"/>
                  </a:lnTo>
                  <a:lnTo>
                    <a:pt x="120" y="0"/>
                  </a:lnTo>
                  <a:lnTo>
                    <a:pt x="126" y="0"/>
                  </a:lnTo>
                  <a:lnTo>
                    <a:pt x="132" y="6"/>
                  </a:lnTo>
                  <a:lnTo>
                    <a:pt x="138" y="12"/>
                  </a:lnTo>
                  <a:lnTo>
                    <a:pt x="144" y="18"/>
                  </a:lnTo>
                  <a:lnTo>
                    <a:pt x="150" y="24"/>
                  </a:lnTo>
                  <a:lnTo>
                    <a:pt x="156" y="30"/>
                  </a:lnTo>
                  <a:lnTo>
                    <a:pt x="168" y="42"/>
                  </a:lnTo>
                  <a:lnTo>
                    <a:pt x="168" y="54"/>
                  </a:lnTo>
                  <a:lnTo>
                    <a:pt x="174" y="60"/>
                  </a:lnTo>
                  <a:lnTo>
                    <a:pt x="174" y="72"/>
                  </a:lnTo>
                  <a:lnTo>
                    <a:pt x="180" y="78"/>
                  </a:lnTo>
                  <a:lnTo>
                    <a:pt x="180" y="84"/>
                  </a:lnTo>
                  <a:lnTo>
                    <a:pt x="186" y="90"/>
                  </a:lnTo>
                  <a:lnTo>
                    <a:pt x="186" y="102"/>
                  </a:lnTo>
                  <a:lnTo>
                    <a:pt x="192" y="108"/>
                  </a:lnTo>
                  <a:lnTo>
                    <a:pt x="192" y="120"/>
                  </a:lnTo>
                  <a:lnTo>
                    <a:pt x="198" y="126"/>
                  </a:lnTo>
                  <a:lnTo>
                    <a:pt x="198" y="144"/>
                  </a:lnTo>
                  <a:lnTo>
                    <a:pt x="204" y="150"/>
                  </a:lnTo>
                  <a:lnTo>
                    <a:pt x="204" y="168"/>
                  </a:lnTo>
                  <a:lnTo>
                    <a:pt x="210" y="174"/>
                  </a:lnTo>
                  <a:lnTo>
                    <a:pt x="210" y="192"/>
                  </a:lnTo>
                  <a:lnTo>
                    <a:pt x="216" y="198"/>
                  </a:lnTo>
                  <a:lnTo>
                    <a:pt x="216" y="216"/>
                  </a:lnTo>
                  <a:lnTo>
                    <a:pt x="222" y="222"/>
                  </a:lnTo>
                  <a:lnTo>
                    <a:pt x="222" y="240"/>
                  </a:lnTo>
                  <a:lnTo>
                    <a:pt x="228" y="246"/>
                  </a:lnTo>
                  <a:lnTo>
                    <a:pt x="228" y="270"/>
                  </a:lnTo>
                  <a:lnTo>
                    <a:pt x="234" y="276"/>
                  </a:lnTo>
                  <a:lnTo>
                    <a:pt x="234" y="294"/>
                  </a:lnTo>
                  <a:lnTo>
                    <a:pt x="240" y="300"/>
                  </a:lnTo>
                  <a:lnTo>
                    <a:pt x="240" y="324"/>
                  </a:lnTo>
                  <a:lnTo>
                    <a:pt x="246" y="330"/>
                  </a:lnTo>
                  <a:lnTo>
                    <a:pt x="246" y="348"/>
                  </a:lnTo>
                  <a:lnTo>
                    <a:pt x="252" y="354"/>
                  </a:lnTo>
                  <a:lnTo>
                    <a:pt x="252" y="378"/>
                  </a:lnTo>
                  <a:lnTo>
                    <a:pt x="258" y="384"/>
                  </a:lnTo>
                  <a:lnTo>
                    <a:pt x="258" y="414"/>
                  </a:lnTo>
                  <a:lnTo>
                    <a:pt x="264" y="420"/>
                  </a:lnTo>
                  <a:lnTo>
                    <a:pt x="264" y="438"/>
                  </a:lnTo>
                  <a:lnTo>
                    <a:pt x="270" y="444"/>
                  </a:lnTo>
                  <a:lnTo>
                    <a:pt x="270" y="468"/>
                  </a:lnTo>
                  <a:lnTo>
                    <a:pt x="276" y="474"/>
                  </a:lnTo>
                  <a:lnTo>
                    <a:pt x="276" y="498"/>
                  </a:lnTo>
                  <a:lnTo>
                    <a:pt x="282" y="504"/>
                  </a:lnTo>
                  <a:lnTo>
                    <a:pt x="282" y="534"/>
                  </a:lnTo>
                  <a:lnTo>
                    <a:pt x="288" y="540"/>
                  </a:lnTo>
                  <a:lnTo>
                    <a:pt x="288" y="558"/>
                  </a:lnTo>
                  <a:lnTo>
                    <a:pt x="294" y="564"/>
                  </a:lnTo>
                  <a:lnTo>
                    <a:pt x="294" y="588"/>
                  </a:lnTo>
                  <a:lnTo>
                    <a:pt x="300" y="594"/>
                  </a:lnTo>
                  <a:lnTo>
                    <a:pt x="300" y="618"/>
                  </a:lnTo>
                  <a:lnTo>
                    <a:pt x="306" y="624"/>
                  </a:lnTo>
                  <a:lnTo>
                    <a:pt x="306" y="642"/>
                  </a:lnTo>
                  <a:lnTo>
                    <a:pt x="312" y="648"/>
                  </a:lnTo>
                  <a:lnTo>
                    <a:pt x="312" y="672"/>
                  </a:lnTo>
                  <a:lnTo>
                    <a:pt x="318" y="678"/>
                  </a:lnTo>
                  <a:lnTo>
                    <a:pt x="318" y="696"/>
                  </a:lnTo>
                  <a:lnTo>
                    <a:pt x="324" y="702"/>
                  </a:lnTo>
                  <a:lnTo>
                    <a:pt x="324" y="720"/>
                  </a:lnTo>
                  <a:lnTo>
                    <a:pt x="330" y="726"/>
                  </a:lnTo>
                  <a:lnTo>
                    <a:pt x="330" y="744"/>
                  </a:lnTo>
                  <a:lnTo>
                    <a:pt x="336" y="750"/>
                  </a:lnTo>
                  <a:lnTo>
                    <a:pt x="336" y="768"/>
                  </a:lnTo>
                  <a:lnTo>
                    <a:pt x="342" y="774"/>
                  </a:lnTo>
                  <a:lnTo>
                    <a:pt x="342" y="786"/>
                  </a:lnTo>
                  <a:lnTo>
                    <a:pt x="348" y="792"/>
                  </a:lnTo>
                  <a:lnTo>
                    <a:pt x="348" y="810"/>
                  </a:lnTo>
                  <a:lnTo>
                    <a:pt x="354" y="816"/>
                  </a:lnTo>
                  <a:lnTo>
                    <a:pt x="354" y="822"/>
                  </a:lnTo>
                  <a:lnTo>
                    <a:pt x="360" y="828"/>
                  </a:lnTo>
                  <a:lnTo>
                    <a:pt x="360" y="840"/>
                  </a:lnTo>
                  <a:lnTo>
                    <a:pt x="366" y="846"/>
                  </a:lnTo>
                  <a:lnTo>
                    <a:pt x="366" y="858"/>
                  </a:lnTo>
                  <a:lnTo>
                    <a:pt x="378" y="870"/>
                  </a:lnTo>
                  <a:lnTo>
                    <a:pt x="378" y="882"/>
                  </a:lnTo>
                  <a:lnTo>
                    <a:pt x="384" y="888"/>
                  </a:lnTo>
                  <a:lnTo>
                    <a:pt x="390" y="894"/>
                  </a:lnTo>
                  <a:lnTo>
                    <a:pt x="396" y="900"/>
                  </a:lnTo>
                  <a:lnTo>
                    <a:pt x="402" y="906"/>
                  </a:lnTo>
                  <a:lnTo>
                    <a:pt x="408" y="906"/>
                  </a:lnTo>
                  <a:lnTo>
                    <a:pt x="414" y="906"/>
                  </a:lnTo>
                  <a:lnTo>
                    <a:pt x="420" y="900"/>
                  </a:lnTo>
                  <a:lnTo>
                    <a:pt x="426" y="900"/>
                  </a:lnTo>
                  <a:lnTo>
                    <a:pt x="432" y="894"/>
                  </a:lnTo>
                  <a:lnTo>
                    <a:pt x="438" y="888"/>
                  </a:lnTo>
                  <a:lnTo>
                    <a:pt x="450" y="876"/>
                  </a:lnTo>
                  <a:lnTo>
                    <a:pt x="450" y="864"/>
                  </a:lnTo>
                  <a:lnTo>
                    <a:pt x="462" y="852"/>
                  </a:lnTo>
                  <a:lnTo>
                    <a:pt x="462" y="840"/>
                  </a:lnTo>
                  <a:lnTo>
                    <a:pt x="468" y="834"/>
                  </a:lnTo>
                  <a:lnTo>
                    <a:pt x="468" y="822"/>
                  </a:lnTo>
                  <a:lnTo>
                    <a:pt x="474" y="816"/>
                  </a:lnTo>
                  <a:lnTo>
                    <a:pt x="474" y="804"/>
                  </a:lnTo>
                  <a:lnTo>
                    <a:pt x="480" y="798"/>
                  </a:lnTo>
                  <a:lnTo>
                    <a:pt x="480" y="786"/>
                  </a:lnTo>
                  <a:lnTo>
                    <a:pt x="486" y="780"/>
                  </a:lnTo>
                  <a:lnTo>
                    <a:pt x="486" y="768"/>
                  </a:lnTo>
                  <a:lnTo>
                    <a:pt x="492" y="762"/>
                  </a:lnTo>
                  <a:lnTo>
                    <a:pt x="492" y="744"/>
                  </a:lnTo>
                  <a:lnTo>
                    <a:pt x="498" y="738"/>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70"/>
            <p:cNvSpPr>
              <a:spLocks/>
            </p:cNvSpPr>
            <p:nvPr/>
          </p:nvSpPr>
          <p:spPr bwMode="auto">
            <a:xfrm>
              <a:off x="3540" y="1783"/>
              <a:ext cx="486" cy="636"/>
            </a:xfrm>
            <a:custGeom>
              <a:avLst/>
              <a:gdLst>
                <a:gd name="T0" fmla="*/ 6 w 486"/>
                <a:gd name="T1" fmla="*/ 486 h 636"/>
                <a:gd name="T2" fmla="*/ 12 w 486"/>
                <a:gd name="T3" fmla="*/ 444 h 636"/>
                <a:gd name="T4" fmla="*/ 24 w 486"/>
                <a:gd name="T5" fmla="*/ 414 h 636"/>
                <a:gd name="T6" fmla="*/ 30 w 486"/>
                <a:gd name="T7" fmla="*/ 378 h 636"/>
                <a:gd name="T8" fmla="*/ 42 w 486"/>
                <a:gd name="T9" fmla="*/ 342 h 636"/>
                <a:gd name="T10" fmla="*/ 48 w 486"/>
                <a:gd name="T11" fmla="*/ 300 h 636"/>
                <a:gd name="T12" fmla="*/ 60 w 486"/>
                <a:gd name="T13" fmla="*/ 270 h 636"/>
                <a:gd name="T14" fmla="*/ 66 w 486"/>
                <a:gd name="T15" fmla="*/ 228 h 636"/>
                <a:gd name="T16" fmla="*/ 78 w 486"/>
                <a:gd name="T17" fmla="*/ 204 h 636"/>
                <a:gd name="T18" fmla="*/ 84 w 486"/>
                <a:gd name="T19" fmla="*/ 162 h 636"/>
                <a:gd name="T20" fmla="*/ 96 w 486"/>
                <a:gd name="T21" fmla="*/ 138 h 636"/>
                <a:gd name="T22" fmla="*/ 102 w 486"/>
                <a:gd name="T23" fmla="*/ 108 h 636"/>
                <a:gd name="T24" fmla="*/ 114 w 486"/>
                <a:gd name="T25" fmla="*/ 84 h 636"/>
                <a:gd name="T26" fmla="*/ 120 w 486"/>
                <a:gd name="T27" fmla="*/ 60 h 636"/>
                <a:gd name="T28" fmla="*/ 132 w 486"/>
                <a:gd name="T29" fmla="*/ 42 h 636"/>
                <a:gd name="T30" fmla="*/ 144 w 486"/>
                <a:gd name="T31" fmla="*/ 12 h 636"/>
                <a:gd name="T32" fmla="*/ 162 w 486"/>
                <a:gd name="T33" fmla="*/ 0 h 636"/>
                <a:gd name="T34" fmla="*/ 180 w 486"/>
                <a:gd name="T35" fmla="*/ 0 h 636"/>
                <a:gd name="T36" fmla="*/ 198 w 486"/>
                <a:gd name="T37" fmla="*/ 12 h 636"/>
                <a:gd name="T38" fmla="*/ 222 w 486"/>
                <a:gd name="T39" fmla="*/ 42 h 636"/>
                <a:gd name="T40" fmla="*/ 228 w 486"/>
                <a:gd name="T41" fmla="*/ 72 h 636"/>
                <a:gd name="T42" fmla="*/ 246 w 486"/>
                <a:gd name="T43" fmla="*/ 108 h 636"/>
                <a:gd name="T44" fmla="*/ 252 w 486"/>
                <a:gd name="T45" fmla="*/ 138 h 636"/>
                <a:gd name="T46" fmla="*/ 264 w 486"/>
                <a:gd name="T47" fmla="*/ 162 h 636"/>
                <a:gd name="T48" fmla="*/ 270 w 486"/>
                <a:gd name="T49" fmla="*/ 198 h 636"/>
                <a:gd name="T50" fmla="*/ 282 w 486"/>
                <a:gd name="T51" fmla="*/ 222 h 636"/>
                <a:gd name="T52" fmla="*/ 288 w 486"/>
                <a:gd name="T53" fmla="*/ 264 h 636"/>
                <a:gd name="T54" fmla="*/ 300 w 486"/>
                <a:gd name="T55" fmla="*/ 288 h 636"/>
                <a:gd name="T56" fmla="*/ 306 w 486"/>
                <a:gd name="T57" fmla="*/ 330 h 636"/>
                <a:gd name="T58" fmla="*/ 318 w 486"/>
                <a:gd name="T59" fmla="*/ 360 h 636"/>
                <a:gd name="T60" fmla="*/ 324 w 486"/>
                <a:gd name="T61" fmla="*/ 396 h 636"/>
                <a:gd name="T62" fmla="*/ 336 w 486"/>
                <a:gd name="T63" fmla="*/ 426 h 636"/>
                <a:gd name="T64" fmla="*/ 342 w 486"/>
                <a:gd name="T65" fmla="*/ 462 h 636"/>
                <a:gd name="T66" fmla="*/ 354 w 486"/>
                <a:gd name="T67" fmla="*/ 486 h 636"/>
                <a:gd name="T68" fmla="*/ 360 w 486"/>
                <a:gd name="T69" fmla="*/ 516 h 636"/>
                <a:gd name="T70" fmla="*/ 372 w 486"/>
                <a:gd name="T71" fmla="*/ 540 h 636"/>
                <a:gd name="T72" fmla="*/ 384 w 486"/>
                <a:gd name="T73" fmla="*/ 576 h 636"/>
                <a:gd name="T74" fmla="*/ 408 w 486"/>
                <a:gd name="T75" fmla="*/ 612 h 636"/>
                <a:gd name="T76" fmla="*/ 420 w 486"/>
                <a:gd name="T77" fmla="*/ 630 h 636"/>
                <a:gd name="T78" fmla="*/ 438 w 486"/>
                <a:gd name="T79" fmla="*/ 636 h 636"/>
                <a:gd name="T80" fmla="*/ 456 w 486"/>
                <a:gd name="T81" fmla="*/ 624 h 636"/>
                <a:gd name="T82" fmla="*/ 474 w 486"/>
                <a:gd name="T83" fmla="*/ 606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6" h="636">
                  <a:moveTo>
                    <a:pt x="0" y="504"/>
                  </a:moveTo>
                  <a:lnTo>
                    <a:pt x="0" y="492"/>
                  </a:lnTo>
                  <a:lnTo>
                    <a:pt x="6" y="486"/>
                  </a:lnTo>
                  <a:lnTo>
                    <a:pt x="6" y="468"/>
                  </a:lnTo>
                  <a:lnTo>
                    <a:pt x="12" y="462"/>
                  </a:lnTo>
                  <a:lnTo>
                    <a:pt x="12" y="444"/>
                  </a:lnTo>
                  <a:lnTo>
                    <a:pt x="18" y="438"/>
                  </a:lnTo>
                  <a:lnTo>
                    <a:pt x="18" y="420"/>
                  </a:lnTo>
                  <a:lnTo>
                    <a:pt x="24" y="414"/>
                  </a:lnTo>
                  <a:lnTo>
                    <a:pt x="24" y="402"/>
                  </a:lnTo>
                  <a:lnTo>
                    <a:pt x="30" y="396"/>
                  </a:lnTo>
                  <a:lnTo>
                    <a:pt x="30" y="378"/>
                  </a:lnTo>
                  <a:lnTo>
                    <a:pt x="36" y="372"/>
                  </a:lnTo>
                  <a:lnTo>
                    <a:pt x="36" y="348"/>
                  </a:lnTo>
                  <a:lnTo>
                    <a:pt x="42" y="342"/>
                  </a:lnTo>
                  <a:lnTo>
                    <a:pt x="42" y="324"/>
                  </a:lnTo>
                  <a:lnTo>
                    <a:pt x="48" y="318"/>
                  </a:lnTo>
                  <a:lnTo>
                    <a:pt x="48" y="300"/>
                  </a:lnTo>
                  <a:lnTo>
                    <a:pt x="54" y="294"/>
                  </a:lnTo>
                  <a:lnTo>
                    <a:pt x="54" y="276"/>
                  </a:lnTo>
                  <a:lnTo>
                    <a:pt x="60" y="270"/>
                  </a:lnTo>
                  <a:lnTo>
                    <a:pt x="60" y="252"/>
                  </a:lnTo>
                  <a:lnTo>
                    <a:pt x="66" y="246"/>
                  </a:lnTo>
                  <a:lnTo>
                    <a:pt x="66" y="228"/>
                  </a:lnTo>
                  <a:lnTo>
                    <a:pt x="72" y="222"/>
                  </a:lnTo>
                  <a:lnTo>
                    <a:pt x="72" y="210"/>
                  </a:lnTo>
                  <a:lnTo>
                    <a:pt x="78" y="204"/>
                  </a:lnTo>
                  <a:lnTo>
                    <a:pt x="78" y="186"/>
                  </a:lnTo>
                  <a:lnTo>
                    <a:pt x="84" y="180"/>
                  </a:lnTo>
                  <a:lnTo>
                    <a:pt x="84" y="162"/>
                  </a:lnTo>
                  <a:lnTo>
                    <a:pt x="90" y="156"/>
                  </a:lnTo>
                  <a:lnTo>
                    <a:pt x="90" y="144"/>
                  </a:lnTo>
                  <a:lnTo>
                    <a:pt x="96" y="138"/>
                  </a:lnTo>
                  <a:lnTo>
                    <a:pt x="96" y="126"/>
                  </a:lnTo>
                  <a:lnTo>
                    <a:pt x="102" y="120"/>
                  </a:lnTo>
                  <a:lnTo>
                    <a:pt x="102" y="108"/>
                  </a:lnTo>
                  <a:lnTo>
                    <a:pt x="108" y="102"/>
                  </a:lnTo>
                  <a:lnTo>
                    <a:pt x="108" y="90"/>
                  </a:lnTo>
                  <a:lnTo>
                    <a:pt x="114" y="84"/>
                  </a:lnTo>
                  <a:lnTo>
                    <a:pt x="114" y="72"/>
                  </a:lnTo>
                  <a:lnTo>
                    <a:pt x="120" y="66"/>
                  </a:lnTo>
                  <a:lnTo>
                    <a:pt x="120" y="60"/>
                  </a:lnTo>
                  <a:lnTo>
                    <a:pt x="126" y="54"/>
                  </a:lnTo>
                  <a:lnTo>
                    <a:pt x="126" y="48"/>
                  </a:lnTo>
                  <a:lnTo>
                    <a:pt x="132" y="42"/>
                  </a:lnTo>
                  <a:lnTo>
                    <a:pt x="132" y="36"/>
                  </a:lnTo>
                  <a:lnTo>
                    <a:pt x="144" y="24"/>
                  </a:lnTo>
                  <a:lnTo>
                    <a:pt x="144" y="12"/>
                  </a:lnTo>
                  <a:lnTo>
                    <a:pt x="150" y="6"/>
                  </a:lnTo>
                  <a:lnTo>
                    <a:pt x="156" y="6"/>
                  </a:lnTo>
                  <a:lnTo>
                    <a:pt x="162" y="0"/>
                  </a:lnTo>
                  <a:lnTo>
                    <a:pt x="168" y="0"/>
                  </a:lnTo>
                  <a:lnTo>
                    <a:pt x="174" y="0"/>
                  </a:lnTo>
                  <a:lnTo>
                    <a:pt x="180" y="0"/>
                  </a:lnTo>
                  <a:lnTo>
                    <a:pt x="186" y="0"/>
                  </a:lnTo>
                  <a:lnTo>
                    <a:pt x="192" y="6"/>
                  </a:lnTo>
                  <a:lnTo>
                    <a:pt x="198" y="12"/>
                  </a:lnTo>
                  <a:lnTo>
                    <a:pt x="210" y="24"/>
                  </a:lnTo>
                  <a:lnTo>
                    <a:pt x="210" y="30"/>
                  </a:lnTo>
                  <a:lnTo>
                    <a:pt x="222" y="42"/>
                  </a:lnTo>
                  <a:lnTo>
                    <a:pt x="222" y="54"/>
                  </a:lnTo>
                  <a:lnTo>
                    <a:pt x="228" y="60"/>
                  </a:lnTo>
                  <a:lnTo>
                    <a:pt x="228" y="72"/>
                  </a:lnTo>
                  <a:lnTo>
                    <a:pt x="240" y="84"/>
                  </a:lnTo>
                  <a:lnTo>
                    <a:pt x="240" y="102"/>
                  </a:lnTo>
                  <a:lnTo>
                    <a:pt x="246" y="108"/>
                  </a:lnTo>
                  <a:lnTo>
                    <a:pt x="246" y="120"/>
                  </a:lnTo>
                  <a:lnTo>
                    <a:pt x="252" y="126"/>
                  </a:lnTo>
                  <a:lnTo>
                    <a:pt x="252" y="138"/>
                  </a:lnTo>
                  <a:lnTo>
                    <a:pt x="258" y="144"/>
                  </a:lnTo>
                  <a:lnTo>
                    <a:pt x="258" y="156"/>
                  </a:lnTo>
                  <a:lnTo>
                    <a:pt x="264" y="162"/>
                  </a:lnTo>
                  <a:lnTo>
                    <a:pt x="264" y="174"/>
                  </a:lnTo>
                  <a:lnTo>
                    <a:pt x="270" y="180"/>
                  </a:lnTo>
                  <a:lnTo>
                    <a:pt x="270" y="198"/>
                  </a:lnTo>
                  <a:lnTo>
                    <a:pt x="276" y="204"/>
                  </a:lnTo>
                  <a:lnTo>
                    <a:pt x="276" y="216"/>
                  </a:lnTo>
                  <a:lnTo>
                    <a:pt x="282" y="222"/>
                  </a:lnTo>
                  <a:lnTo>
                    <a:pt x="282" y="240"/>
                  </a:lnTo>
                  <a:lnTo>
                    <a:pt x="288" y="246"/>
                  </a:lnTo>
                  <a:lnTo>
                    <a:pt x="288" y="264"/>
                  </a:lnTo>
                  <a:lnTo>
                    <a:pt x="294" y="270"/>
                  </a:lnTo>
                  <a:lnTo>
                    <a:pt x="294" y="282"/>
                  </a:lnTo>
                  <a:lnTo>
                    <a:pt x="300" y="288"/>
                  </a:lnTo>
                  <a:lnTo>
                    <a:pt x="300" y="306"/>
                  </a:lnTo>
                  <a:lnTo>
                    <a:pt x="306" y="312"/>
                  </a:lnTo>
                  <a:lnTo>
                    <a:pt x="306" y="330"/>
                  </a:lnTo>
                  <a:lnTo>
                    <a:pt x="312" y="336"/>
                  </a:lnTo>
                  <a:lnTo>
                    <a:pt x="312" y="354"/>
                  </a:lnTo>
                  <a:lnTo>
                    <a:pt x="318" y="360"/>
                  </a:lnTo>
                  <a:lnTo>
                    <a:pt x="318" y="378"/>
                  </a:lnTo>
                  <a:lnTo>
                    <a:pt x="324" y="384"/>
                  </a:lnTo>
                  <a:lnTo>
                    <a:pt x="324" y="396"/>
                  </a:lnTo>
                  <a:lnTo>
                    <a:pt x="330" y="402"/>
                  </a:lnTo>
                  <a:lnTo>
                    <a:pt x="330" y="420"/>
                  </a:lnTo>
                  <a:lnTo>
                    <a:pt x="336" y="426"/>
                  </a:lnTo>
                  <a:lnTo>
                    <a:pt x="336" y="438"/>
                  </a:lnTo>
                  <a:lnTo>
                    <a:pt x="342" y="444"/>
                  </a:lnTo>
                  <a:lnTo>
                    <a:pt x="342" y="462"/>
                  </a:lnTo>
                  <a:lnTo>
                    <a:pt x="348" y="468"/>
                  </a:lnTo>
                  <a:lnTo>
                    <a:pt x="348" y="480"/>
                  </a:lnTo>
                  <a:lnTo>
                    <a:pt x="354" y="486"/>
                  </a:lnTo>
                  <a:lnTo>
                    <a:pt x="354" y="498"/>
                  </a:lnTo>
                  <a:lnTo>
                    <a:pt x="360" y="504"/>
                  </a:lnTo>
                  <a:lnTo>
                    <a:pt x="360" y="516"/>
                  </a:lnTo>
                  <a:lnTo>
                    <a:pt x="366" y="522"/>
                  </a:lnTo>
                  <a:lnTo>
                    <a:pt x="366" y="534"/>
                  </a:lnTo>
                  <a:lnTo>
                    <a:pt x="372" y="540"/>
                  </a:lnTo>
                  <a:lnTo>
                    <a:pt x="372" y="552"/>
                  </a:lnTo>
                  <a:lnTo>
                    <a:pt x="384" y="564"/>
                  </a:lnTo>
                  <a:lnTo>
                    <a:pt x="384" y="576"/>
                  </a:lnTo>
                  <a:lnTo>
                    <a:pt x="396" y="588"/>
                  </a:lnTo>
                  <a:lnTo>
                    <a:pt x="396" y="600"/>
                  </a:lnTo>
                  <a:lnTo>
                    <a:pt x="408" y="612"/>
                  </a:lnTo>
                  <a:lnTo>
                    <a:pt x="408" y="618"/>
                  </a:lnTo>
                  <a:lnTo>
                    <a:pt x="414" y="624"/>
                  </a:lnTo>
                  <a:lnTo>
                    <a:pt x="420" y="630"/>
                  </a:lnTo>
                  <a:lnTo>
                    <a:pt x="426" y="630"/>
                  </a:lnTo>
                  <a:lnTo>
                    <a:pt x="432" y="636"/>
                  </a:lnTo>
                  <a:lnTo>
                    <a:pt x="438" y="636"/>
                  </a:lnTo>
                  <a:lnTo>
                    <a:pt x="444" y="630"/>
                  </a:lnTo>
                  <a:lnTo>
                    <a:pt x="450" y="630"/>
                  </a:lnTo>
                  <a:lnTo>
                    <a:pt x="456" y="624"/>
                  </a:lnTo>
                  <a:lnTo>
                    <a:pt x="462" y="618"/>
                  </a:lnTo>
                  <a:lnTo>
                    <a:pt x="468" y="612"/>
                  </a:lnTo>
                  <a:lnTo>
                    <a:pt x="474" y="606"/>
                  </a:lnTo>
                  <a:lnTo>
                    <a:pt x="486" y="594"/>
                  </a:lnTo>
                  <a:lnTo>
                    <a:pt x="486" y="582"/>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71"/>
            <p:cNvSpPr>
              <a:spLocks/>
            </p:cNvSpPr>
            <p:nvPr/>
          </p:nvSpPr>
          <p:spPr bwMode="auto">
            <a:xfrm>
              <a:off x="4026" y="1843"/>
              <a:ext cx="216" cy="522"/>
            </a:xfrm>
            <a:custGeom>
              <a:avLst/>
              <a:gdLst>
                <a:gd name="T0" fmla="*/ 0 w 216"/>
                <a:gd name="T1" fmla="*/ 522 h 522"/>
                <a:gd name="T2" fmla="*/ 12 w 216"/>
                <a:gd name="T3" fmla="*/ 510 h 522"/>
                <a:gd name="T4" fmla="*/ 12 w 216"/>
                <a:gd name="T5" fmla="*/ 498 h 522"/>
                <a:gd name="T6" fmla="*/ 18 w 216"/>
                <a:gd name="T7" fmla="*/ 492 h 522"/>
                <a:gd name="T8" fmla="*/ 18 w 216"/>
                <a:gd name="T9" fmla="*/ 480 h 522"/>
                <a:gd name="T10" fmla="*/ 24 w 216"/>
                <a:gd name="T11" fmla="*/ 474 h 522"/>
                <a:gd name="T12" fmla="*/ 24 w 216"/>
                <a:gd name="T13" fmla="*/ 462 h 522"/>
                <a:gd name="T14" fmla="*/ 30 w 216"/>
                <a:gd name="T15" fmla="*/ 456 h 522"/>
                <a:gd name="T16" fmla="*/ 30 w 216"/>
                <a:gd name="T17" fmla="*/ 450 h 522"/>
                <a:gd name="T18" fmla="*/ 36 w 216"/>
                <a:gd name="T19" fmla="*/ 444 h 522"/>
                <a:gd name="T20" fmla="*/ 36 w 216"/>
                <a:gd name="T21" fmla="*/ 432 h 522"/>
                <a:gd name="T22" fmla="*/ 42 w 216"/>
                <a:gd name="T23" fmla="*/ 426 h 522"/>
                <a:gd name="T24" fmla="*/ 42 w 216"/>
                <a:gd name="T25" fmla="*/ 414 h 522"/>
                <a:gd name="T26" fmla="*/ 48 w 216"/>
                <a:gd name="T27" fmla="*/ 408 h 522"/>
                <a:gd name="T28" fmla="*/ 48 w 216"/>
                <a:gd name="T29" fmla="*/ 396 h 522"/>
                <a:gd name="T30" fmla="*/ 54 w 216"/>
                <a:gd name="T31" fmla="*/ 390 h 522"/>
                <a:gd name="T32" fmla="*/ 54 w 216"/>
                <a:gd name="T33" fmla="*/ 372 h 522"/>
                <a:gd name="T34" fmla="*/ 60 w 216"/>
                <a:gd name="T35" fmla="*/ 366 h 522"/>
                <a:gd name="T36" fmla="*/ 60 w 216"/>
                <a:gd name="T37" fmla="*/ 354 h 522"/>
                <a:gd name="T38" fmla="*/ 66 w 216"/>
                <a:gd name="T39" fmla="*/ 348 h 522"/>
                <a:gd name="T40" fmla="*/ 66 w 216"/>
                <a:gd name="T41" fmla="*/ 336 h 522"/>
                <a:gd name="T42" fmla="*/ 72 w 216"/>
                <a:gd name="T43" fmla="*/ 330 h 522"/>
                <a:gd name="T44" fmla="*/ 72 w 216"/>
                <a:gd name="T45" fmla="*/ 312 h 522"/>
                <a:gd name="T46" fmla="*/ 78 w 216"/>
                <a:gd name="T47" fmla="*/ 306 h 522"/>
                <a:gd name="T48" fmla="*/ 78 w 216"/>
                <a:gd name="T49" fmla="*/ 294 h 522"/>
                <a:gd name="T50" fmla="*/ 84 w 216"/>
                <a:gd name="T51" fmla="*/ 288 h 522"/>
                <a:gd name="T52" fmla="*/ 84 w 216"/>
                <a:gd name="T53" fmla="*/ 270 h 522"/>
                <a:gd name="T54" fmla="*/ 90 w 216"/>
                <a:gd name="T55" fmla="*/ 264 h 522"/>
                <a:gd name="T56" fmla="*/ 90 w 216"/>
                <a:gd name="T57" fmla="*/ 252 h 522"/>
                <a:gd name="T58" fmla="*/ 96 w 216"/>
                <a:gd name="T59" fmla="*/ 246 h 522"/>
                <a:gd name="T60" fmla="*/ 96 w 216"/>
                <a:gd name="T61" fmla="*/ 234 h 522"/>
                <a:gd name="T62" fmla="*/ 102 w 216"/>
                <a:gd name="T63" fmla="*/ 228 h 522"/>
                <a:gd name="T64" fmla="*/ 102 w 216"/>
                <a:gd name="T65" fmla="*/ 210 h 522"/>
                <a:gd name="T66" fmla="*/ 108 w 216"/>
                <a:gd name="T67" fmla="*/ 204 h 522"/>
                <a:gd name="T68" fmla="*/ 108 w 216"/>
                <a:gd name="T69" fmla="*/ 192 h 522"/>
                <a:gd name="T70" fmla="*/ 114 w 216"/>
                <a:gd name="T71" fmla="*/ 186 h 522"/>
                <a:gd name="T72" fmla="*/ 114 w 216"/>
                <a:gd name="T73" fmla="*/ 174 h 522"/>
                <a:gd name="T74" fmla="*/ 120 w 216"/>
                <a:gd name="T75" fmla="*/ 168 h 522"/>
                <a:gd name="T76" fmla="*/ 120 w 216"/>
                <a:gd name="T77" fmla="*/ 156 h 522"/>
                <a:gd name="T78" fmla="*/ 126 w 216"/>
                <a:gd name="T79" fmla="*/ 150 h 522"/>
                <a:gd name="T80" fmla="*/ 126 w 216"/>
                <a:gd name="T81" fmla="*/ 138 h 522"/>
                <a:gd name="T82" fmla="*/ 132 w 216"/>
                <a:gd name="T83" fmla="*/ 132 h 522"/>
                <a:gd name="T84" fmla="*/ 132 w 216"/>
                <a:gd name="T85" fmla="*/ 120 h 522"/>
                <a:gd name="T86" fmla="*/ 138 w 216"/>
                <a:gd name="T87" fmla="*/ 114 h 522"/>
                <a:gd name="T88" fmla="*/ 138 w 216"/>
                <a:gd name="T89" fmla="*/ 102 h 522"/>
                <a:gd name="T90" fmla="*/ 150 w 216"/>
                <a:gd name="T91" fmla="*/ 90 h 522"/>
                <a:gd name="T92" fmla="*/ 150 w 216"/>
                <a:gd name="T93" fmla="*/ 72 h 522"/>
                <a:gd name="T94" fmla="*/ 162 w 216"/>
                <a:gd name="T95" fmla="*/ 60 h 522"/>
                <a:gd name="T96" fmla="*/ 162 w 216"/>
                <a:gd name="T97" fmla="*/ 48 h 522"/>
                <a:gd name="T98" fmla="*/ 174 w 216"/>
                <a:gd name="T99" fmla="*/ 36 h 522"/>
                <a:gd name="T100" fmla="*/ 174 w 216"/>
                <a:gd name="T101" fmla="*/ 30 h 522"/>
                <a:gd name="T102" fmla="*/ 186 w 216"/>
                <a:gd name="T103" fmla="*/ 18 h 522"/>
                <a:gd name="T104" fmla="*/ 186 w 216"/>
                <a:gd name="T105" fmla="*/ 12 h 522"/>
                <a:gd name="T106" fmla="*/ 192 w 216"/>
                <a:gd name="T107" fmla="*/ 6 h 522"/>
                <a:gd name="T108" fmla="*/ 198 w 216"/>
                <a:gd name="T109" fmla="*/ 0 h 522"/>
                <a:gd name="T110" fmla="*/ 204 w 216"/>
                <a:gd name="T111" fmla="*/ 0 h 522"/>
                <a:gd name="T112" fmla="*/ 210 w 216"/>
                <a:gd name="T113" fmla="*/ 0 h 522"/>
                <a:gd name="T114" fmla="*/ 216 w 216"/>
                <a:gd name="T115"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 h="522">
                  <a:moveTo>
                    <a:pt x="0" y="522"/>
                  </a:moveTo>
                  <a:lnTo>
                    <a:pt x="12" y="510"/>
                  </a:lnTo>
                  <a:lnTo>
                    <a:pt x="12" y="498"/>
                  </a:lnTo>
                  <a:lnTo>
                    <a:pt x="18" y="492"/>
                  </a:lnTo>
                  <a:lnTo>
                    <a:pt x="18" y="480"/>
                  </a:lnTo>
                  <a:lnTo>
                    <a:pt x="24" y="474"/>
                  </a:lnTo>
                  <a:lnTo>
                    <a:pt x="24" y="462"/>
                  </a:lnTo>
                  <a:lnTo>
                    <a:pt x="30" y="456"/>
                  </a:lnTo>
                  <a:lnTo>
                    <a:pt x="30" y="450"/>
                  </a:lnTo>
                  <a:lnTo>
                    <a:pt x="36" y="444"/>
                  </a:lnTo>
                  <a:lnTo>
                    <a:pt x="36" y="432"/>
                  </a:lnTo>
                  <a:lnTo>
                    <a:pt x="42" y="426"/>
                  </a:lnTo>
                  <a:lnTo>
                    <a:pt x="42" y="414"/>
                  </a:lnTo>
                  <a:lnTo>
                    <a:pt x="48" y="408"/>
                  </a:lnTo>
                  <a:lnTo>
                    <a:pt x="48" y="396"/>
                  </a:lnTo>
                  <a:lnTo>
                    <a:pt x="54" y="390"/>
                  </a:lnTo>
                  <a:lnTo>
                    <a:pt x="54" y="372"/>
                  </a:lnTo>
                  <a:lnTo>
                    <a:pt x="60" y="366"/>
                  </a:lnTo>
                  <a:lnTo>
                    <a:pt x="60" y="354"/>
                  </a:lnTo>
                  <a:lnTo>
                    <a:pt x="66" y="348"/>
                  </a:lnTo>
                  <a:lnTo>
                    <a:pt x="66" y="336"/>
                  </a:lnTo>
                  <a:lnTo>
                    <a:pt x="72" y="330"/>
                  </a:lnTo>
                  <a:lnTo>
                    <a:pt x="72" y="312"/>
                  </a:lnTo>
                  <a:lnTo>
                    <a:pt x="78" y="306"/>
                  </a:lnTo>
                  <a:lnTo>
                    <a:pt x="78" y="294"/>
                  </a:lnTo>
                  <a:lnTo>
                    <a:pt x="84" y="288"/>
                  </a:lnTo>
                  <a:lnTo>
                    <a:pt x="84" y="270"/>
                  </a:lnTo>
                  <a:lnTo>
                    <a:pt x="90" y="264"/>
                  </a:lnTo>
                  <a:lnTo>
                    <a:pt x="90" y="252"/>
                  </a:lnTo>
                  <a:lnTo>
                    <a:pt x="96" y="246"/>
                  </a:lnTo>
                  <a:lnTo>
                    <a:pt x="96" y="234"/>
                  </a:lnTo>
                  <a:lnTo>
                    <a:pt x="102" y="228"/>
                  </a:lnTo>
                  <a:lnTo>
                    <a:pt x="102" y="210"/>
                  </a:lnTo>
                  <a:lnTo>
                    <a:pt x="108" y="204"/>
                  </a:lnTo>
                  <a:lnTo>
                    <a:pt x="108" y="192"/>
                  </a:lnTo>
                  <a:lnTo>
                    <a:pt x="114" y="186"/>
                  </a:lnTo>
                  <a:lnTo>
                    <a:pt x="114" y="174"/>
                  </a:lnTo>
                  <a:lnTo>
                    <a:pt x="120" y="168"/>
                  </a:lnTo>
                  <a:lnTo>
                    <a:pt x="120" y="156"/>
                  </a:lnTo>
                  <a:lnTo>
                    <a:pt x="126" y="150"/>
                  </a:lnTo>
                  <a:lnTo>
                    <a:pt x="126" y="138"/>
                  </a:lnTo>
                  <a:lnTo>
                    <a:pt x="132" y="132"/>
                  </a:lnTo>
                  <a:lnTo>
                    <a:pt x="132" y="120"/>
                  </a:lnTo>
                  <a:lnTo>
                    <a:pt x="138" y="114"/>
                  </a:lnTo>
                  <a:lnTo>
                    <a:pt x="138" y="102"/>
                  </a:lnTo>
                  <a:lnTo>
                    <a:pt x="150" y="90"/>
                  </a:lnTo>
                  <a:lnTo>
                    <a:pt x="150" y="72"/>
                  </a:lnTo>
                  <a:lnTo>
                    <a:pt x="162" y="60"/>
                  </a:lnTo>
                  <a:lnTo>
                    <a:pt x="162" y="48"/>
                  </a:lnTo>
                  <a:lnTo>
                    <a:pt x="174" y="36"/>
                  </a:lnTo>
                  <a:lnTo>
                    <a:pt x="174" y="30"/>
                  </a:lnTo>
                  <a:lnTo>
                    <a:pt x="186" y="18"/>
                  </a:lnTo>
                  <a:lnTo>
                    <a:pt x="186" y="12"/>
                  </a:lnTo>
                  <a:lnTo>
                    <a:pt x="192" y="6"/>
                  </a:lnTo>
                  <a:lnTo>
                    <a:pt x="198" y="0"/>
                  </a:lnTo>
                  <a:lnTo>
                    <a:pt x="204" y="0"/>
                  </a:lnTo>
                  <a:lnTo>
                    <a:pt x="210" y="0"/>
                  </a:lnTo>
                  <a:lnTo>
                    <a:pt x="216" y="0"/>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72"/>
            <p:cNvSpPr>
              <a:spLocks/>
            </p:cNvSpPr>
            <p:nvPr/>
          </p:nvSpPr>
          <p:spPr bwMode="auto">
            <a:xfrm>
              <a:off x="1644" y="2107"/>
              <a:ext cx="498" cy="684"/>
            </a:xfrm>
            <a:custGeom>
              <a:avLst/>
              <a:gdLst>
                <a:gd name="T0" fmla="*/ 6 w 498"/>
                <a:gd name="T1" fmla="*/ 90 h 684"/>
                <a:gd name="T2" fmla="*/ 24 w 498"/>
                <a:gd name="T3" fmla="*/ 72 h 684"/>
                <a:gd name="T4" fmla="*/ 42 w 498"/>
                <a:gd name="T5" fmla="*/ 48 h 684"/>
                <a:gd name="T6" fmla="*/ 60 w 498"/>
                <a:gd name="T7" fmla="*/ 30 h 684"/>
                <a:gd name="T8" fmla="*/ 78 w 498"/>
                <a:gd name="T9" fmla="*/ 12 h 684"/>
                <a:gd name="T10" fmla="*/ 90 w 498"/>
                <a:gd name="T11" fmla="*/ 6 h 684"/>
                <a:gd name="T12" fmla="*/ 114 w 498"/>
                <a:gd name="T13" fmla="*/ 42 h 684"/>
                <a:gd name="T14" fmla="*/ 126 w 498"/>
                <a:gd name="T15" fmla="*/ 78 h 684"/>
                <a:gd name="T16" fmla="*/ 138 w 498"/>
                <a:gd name="T17" fmla="*/ 102 h 684"/>
                <a:gd name="T18" fmla="*/ 144 w 498"/>
                <a:gd name="T19" fmla="*/ 132 h 684"/>
                <a:gd name="T20" fmla="*/ 156 w 498"/>
                <a:gd name="T21" fmla="*/ 156 h 684"/>
                <a:gd name="T22" fmla="*/ 162 w 498"/>
                <a:gd name="T23" fmla="*/ 192 h 684"/>
                <a:gd name="T24" fmla="*/ 174 w 498"/>
                <a:gd name="T25" fmla="*/ 216 h 684"/>
                <a:gd name="T26" fmla="*/ 180 w 498"/>
                <a:gd name="T27" fmla="*/ 258 h 684"/>
                <a:gd name="T28" fmla="*/ 192 w 498"/>
                <a:gd name="T29" fmla="*/ 288 h 684"/>
                <a:gd name="T30" fmla="*/ 198 w 498"/>
                <a:gd name="T31" fmla="*/ 330 h 684"/>
                <a:gd name="T32" fmla="*/ 210 w 498"/>
                <a:gd name="T33" fmla="*/ 360 h 684"/>
                <a:gd name="T34" fmla="*/ 216 w 498"/>
                <a:gd name="T35" fmla="*/ 402 h 684"/>
                <a:gd name="T36" fmla="*/ 228 w 498"/>
                <a:gd name="T37" fmla="*/ 432 h 684"/>
                <a:gd name="T38" fmla="*/ 234 w 498"/>
                <a:gd name="T39" fmla="*/ 474 h 684"/>
                <a:gd name="T40" fmla="*/ 246 w 498"/>
                <a:gd name="T41" fmla="*/ 504 h 684"/>
                <a:gd name="T42" fmla="*/ 252 w 498"/>
                <a:gd name="T43" fmla="*/ 540 h 684"/>
                <a:gd name="T44" fmla="*/ 264 w 498"/>
                <a:gd name="T45" fmla="*/ 564 h 684"/>
                <a:gd name="T46" fmla="*/ 270 w 498"/>
                <a:gd name="T47" fmla="*/ 594 h 684"/>
                <a:gd name="T48" fmla="*/ 288 w 498"/>
                <a:gd name="T49" fmla="*/ 624 h 684"/>
                <a:gd name="T50" fmla="*/ 294 w 498"/>
                <a:gd name="T51" fmla="*/ 648 h 684"/>
                <a:gd name="T52" fmla="*/ 318 w 498"/>
                <a:gd name="T53" fmla="*/ 678 h 684"/>
                <a:gd name="T54" fmla="*/ 324 w 498"/>
                <a:gd name="T55" fmla="*/ 684 h 684"/>
                <a:gd name="T56" fmla="*/ 342 w 498"/>
                <a:gd name="T57" fmla="*/ 684 h 684"/>
                <a:gd name="T58" fmla="*/ 360 w 498"/>
                <a:gd name="T59" fmla="*/ 672 h 684"/>
                <a:gd name="T60" fmla="*/ 378 w 498"/>
                <a:gd name="T61" fmla="*/ 642 h 684"/>
                <a:gd name="T62" fmla="*/ 396 w 498"/>
                <a:gd name="T63" fmla="*/ 612 h 684"/>
                <a:gd name="T64" fmla="*/ 408 w 498"/>
                <a:gd name="T65" fmla="*/ 570 h 684"/>
                <a:gd name="T66" fmla="*/ 420 w 498"/>
                <a:gd name="T67" fmla="*/ 546 h 684"/>
                <a:gd name="T68" fmla="*/ 426 w 498"/>
                <a:gd name="T69" fmla="*/ 510 h 684"/>
                <a:gd name="T70" fmla="*/ 438 w 498"/>
                <a:gd name="T71" fmla="*/ 486 h 684"/>
                <a:gd name="T72" fmla="*/ 444 w 498"/>
                <a:gd name="T73" fmla="*/ 450 h 684"/>
                <a:gd name="T74" fmla="*/ 456 w 498"/>
                <a:gd name="T75" fmla="*/ 420 h 684"/>
                <a:gd name="T76" fmla="*/ 462 w 498"/>
                <a:gd name="T77" fmla="*/ 378 h 684"/>
                <a:gd name="T78" fmla="*/ 474 w 498"/>
                <a:gd name="T79" fmla="*/ 348 h 684"/>
                <a:gd name="T80" fmla="*/ 480 w 498"/>
                <a:gd name="T81" fmla="*/ 312 h 684"/>
                <a:gd name="T82" fmla="*/ 492 w 498"/>
                <a:gd name="T83" fmla="*/ 28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8" h="684">
                  <a:moveTo>
                    <a:pt x="0" y="102"/>
                  </a:moveTo>
                  <a:lnTo>
                    <a:pt x="0" y="96"/>
                  </a:lnTo>
                  <a:lnTo>
                    <a:pt x="6" y="90"/>
                  </a:lnTo>
                  <a:lnTo>
                    <a:pt x="12" y="84"/>
                  </a:lnTo>
                  <a:lnTo>
                    <a:pt x="18" y="78"/>
                  </a:lnTo>
                  <a:lnTo>
                    <a:pt x="24" y="72"/>
                  </a:lnTo>
                  <a:lnTo>
                    <a:pt x="36" y="60"/>
                  </a:lnTo>
                  <a:lnTo>
                    <a:pt x="36" y="54"/>
                  </a:lnTo>
                  <a:lnTo>
                    <a:pt x="42" y="48"/>
                  </a:lnTo>
                  <a:lnTo>
                    <a:pt x="48" y="42"/>
                  </a:lnTo>
                  <a:lnTo>
                    <a:pt x="54" y="36"/>
                  </a:lnTo>
                  <a:lnTo>
                    <a:pt x="60" y="30"/>
                  </a:lnTo>
                  <a:lnTo>
                    <a:pt x="66" y="24"/>
                  </a:lnTo>
                  <a:lnTo>
                    <a:pt x="72" y="18"/>
                  </a:lnTo>
                  <a:lnTo>
                    <a:pt x="78" y="12"/>
                  </a:lnTo>
                  <a:lnTo>
                    <a:pt x="90" y="0"/>
                  </a:lnTo>
                  <a:lnTo>
                    <a:pt x="84" y="0"/>
                  </a:lnTo>
                  <a:lnTo>
                    <a:pt x="90" y="6"/>
                  </a:lnTo>
                  <a:lnTo>
                    <a:pt x="102" y="18"/>
                  </a:lnTo>
                  <a:lnTo>
                    <a:pt x="102" y="30"/>
                  </a:lnTo>
                  <a:lnTo>
                    <a:pt x="114" y="42"/>
                  </a:lnTo>
                  <a:lnTo>
                    <a:pt x="114" y="54"/>
                  </a:lnTo>
                  <a:lnTo>
                    <a:pt x="126" y="66"/>
                  </a:lnTo>
                  <a:lnTo>
                    <a:pt x="126" y="78"/>
                  </a:lnTo>
                  <a:lnTo>
                    <a:pt x="132" y="84"/>
                  </a:lnTo>
                  <a:lnTo>
                    <a:pt x="132" y="96"/>
                  </a:lnTo>
                  <a:lnTo>
                    <a:pt x="138" y="102"/>
                  </a:lnTo>
                  <a:lnTo>
                    <a:pt x="138" y="114"/>
                  </a:lnTo>
                  <a:lnTo>
                    <a:pt x="144" y="120"/>
                  </a:lnTo>
                  <a:lnTo>
                    <a:pt x="144" y="132"/>
                  </a:lnTo>
                  <a:lnTo>
                    <a:pt x="150" y="138"/>
                  </a:lnTo>
                  <a:lnTo>
                    <a:pt x="150" y="150"/>
                  </a:lnTo>
                  <a:lnTo>
                    <a:pt x="156" y="156"/>
                  </a:lnTo>
                  <a:lnTo>
                    <a:pt x="156" y="168"/>
                  </a:lnTo>
                  <a:lnTo>
                    <a:pt x="162" y="174"/>
                  </a:lnTo>
                  <a:lnTo>
                    <a:pt x="162" y="192"/>
                  </a:lnTo>
                  <a:lnTo>
                    <a:pt x="168" y="198"/>
                  </a:lnTo>
                  <a:lnTo>
                    <a:pt x="168" y="210"/>
                  </a:lnTo>
                  <a:lnTo>
                    <a:pt x="174" y="216"/>
                  </a:lnTo>
                  <a:lnTo>
                    <a:pt x="174" y="234"/>
                  </a:lnTo>
                  <a:lnTo>
                    <a:pt x="180" y="240"/>
                  </a:lnTo>
                  <a:lnTo>
                    <a:pt x="180" y="258"/>
                  </a:lnTo>
                  <a:lnTo>
                    <a:pt x="186" y="264"/>
                  </a:lnTo>
                  <a:lnTo>
                    <a:pt x="186" y="282"/>
                  </a:lnTo>
                  <a:lnTo>
                    <a:pt x="192" y="288"/>
                  </a:lnTo>
                  <a:lnTo>
                    <a:pt x="192" y="306"/>
                  </a:lnTo>
                  <a:lnTo>
                    <a:pt x="198" y="312"/>
                  </a:lnTo>
                  <a:lnTo>
                    <a:pt x="198" y="330"/>
                  </a:lnTo>
                  <a:lnTo>
                    <a:pt x="204" y="336"/>
                  </a:lnTo>
                  <a:lnTo>
                    <a:pt x="204" y="354"/>
                  </a:lnTo>
                  <a:lnTo>
                    <a:pt x="210" y="360"/>
                  </a:lnTo>
                  <a:lnTo>
                    <a:pt x="210" y="378"/>
                  </a:lnTo>
                  <a:lnTo>
                    <a:pt x="216" y="384"/>
                  </a:lnTo>
                  <a:lnTo>
                    <a:pt x="216" y="402"/>
                  </a:lnTo>
                  <a:lnTo>
                    <a:pt x="222" y="408"/>
                  </a:lnTo>
                  <a:lnTo>
                    <a:pt x="222" y="426"/>
                  </a:lnTo>
                  <a:lnTo>
                    <a:pt x="228" y="432"/>
                  </a:lnTo>
                  <a:lnTo>
                    <a:pt x="228" y="450"/>
                  </a:lnTo>
                  <a:lnTo>
                    <a:pt x="234" y="456"/>
                  </a:lnTo>
                  <a:lnTo>
                    <a:pt x="234" y="474"/>
                  </a:lnTo>
                  <a:lnTo>
                    <a:pt x="240" y="480"/>
                  </a:lnTo>
                  <a:lnTo>
                    <a:pt x="240" y="498"/>
                  </a:lnTo>
                  <a:lnTo>
                    <a:pt x="246" y="504"/>
                  </a:lnTo>
                  <a:lnTo>
                    <a:pt x="246" y="516"/>
                  </a:lnTo>
                  <a:lnTo>
                    <a:pt x="252" y="522"/>
                  </a:lnTo>
                  <a:lnTo>
                    <a:pt x="252" y="540"/>
                  </a:lnTo>
                  <a:lnTo>
                    <a:pt x="258" y="546"/>
                  </a:lnTo>
                  <a:lnTo>
                    <a:pt x="258" y="558"/>
                  </a:lnTo>
                  <a:lnTo>
                    <a:pt x="264" y="564"/>
                  </a:lnTo>
                  <a:lnTo>
                    <a:pt x="264" y="576"/>
                  </a:lnTo>
                  <a:lnTo>
                    <a:pt x="270" y="582"/>
                  </a:lnTo>
                  <a:lnTo>
                    <a:pt x="270" y="594"/>
                  </a:lnTo>
                  <a:lnTo>
                    <a:pt x="276" y="600"/>
                  </a:lnTo>
                  <a:lnTo>
                    <a:pt x="276" y="612"/>
                  </a:lnTo>
                  <a:lnTo>
                    <a:pt x="288" y="624"/>
                  </a:lnTo>
                  <a:lnTo>
                    <a:pt x="288" y="636"/>
                  </a:lnTo>
                  <a:lnTo>
                    <a:pt x="294" y="642"/>
                  </a:lnTo>
                  <a:lnTo>
                    <a:pt x="294" y="648"/>
                  </a:lnTo>
                  <a:lnTo>
                    <a:pt x="306" y="660"/>
                  </a:lnTo>
                  <a:lnTo>
                    <a:pt x="306" y="666"/>
                  </a:lnTo>
                  <a:lnTo>
                    <a:pt x="318" y="678"/>
                  </a:lnTo>
                  <a:lnTo>
                    <a:pt x="312" y="678"/>
                  </a:lnTo>
                  <a:lnTo>
                    <a:pt x="318" y="678"/>
                  </a:lnTo>
                  <a:lnTo>
                    <a:pt x="324" y="684"/>
                  </a:lnTo>
                  <a:lnTo>
                    <a:pt x="330" y="684"/>
                  </a:lnTo>
                  <a:lnTo>
                    <a:pt x="336" y="684"/>
                  </a:lnTo>
                  <a:lnTo>
                    <a:pt x="342" y="684"/>
                  </a:lnTo>
                  <a:lnTo>
                    <a:pt x="348" y="684"/>
                  </a:lnTo>
                  <a:lnTo>
                    <a:pt x="354" y="678"/>
                  </a:lnTo>
                  <a:lnTo>
                    <a:pt x="360" y="672"/>
                  </a:lnTo>
                  <a:lnTo>
                    <a:pt x="366" y="666"/>
                  </a:lnTo>
                  <a:lnTo>
                    <a:pt x="378" y="654"/>
                  </a:lnTo>
                  <a:lnTo>
                    <a:pt x="378" y="642"/>
                  </a:lnTo>
                  <a:lnTo>
                    <a:pt x="390" y="630"/>
                  </a:lnTo>
                  <a:lnTo>
                    <a:pt x="390" y="618"/>
                  </a:lnTo>
                  <a:lnTo>
                    <a:pt x="396" y="612"/>
                  </a:lnTo>
                  <a:lnTo>
                    <a:pt x="396" y="600"/>
                  </a:lnTo>
                  <a:lnTo>
                    <a:pt x="408" y="588"/>
                  </a:lnTo>
                  <a:lnTo>
                    <a:pt x="408" y="570"/>
                  </a:lnTo>
                  <a:lnTo>
                    <a:pt x="414" y="564"/>
                  </a:lnTo>
                  <a:lnTo>
                    <a:pt x="414" y="552"/>
                  </a:lnTo>
                  <a:lnTo>
                    <a:pt x="420" y="546"/>
                  </a:lnTo>
                  <a:lnTo>
                    <a:pt x="420" y="534"/>
                  </a:lnTo>
                  <a:lnTo>
                    <a:pt x="426" y="528"/>
                  </a:lnTo>
                  <a:lnTo>
                    <a:pt x="426" y="510"/>
                  </a:lnTo>
                  <a:lnTo>
                    <a:pt x="432" y="504"/>
                  </a:lnTo>
                  <a:lnTo>
                    <a:pt x="432" y="492"/>
                  </a:lnTo>
                  <a:lnTo>
                    <a:pt x="438" y="486"/>
                  </a:lnTo>
                  <a:lnTo>
                    <a:pt x="438" y="468"/>
                  </a:lnTo>
                  <a:lnTo>
                    <a:pt x="444" y="462"/>
                  </a:lnTo>
                  <a:lnTo>
                    <a:pt x="444" y="450"/>
                  </a:lnTo>
                  <a:lnTo>
                    <a:pt x="450" y="444"/>
                  </a:lnTo>
                  <a:lnTo>
                    <a:pt x="450" y="426"/>
                  </a:lnTo>
                  <a:lnTo>
                    <a:pt x="456" y="420"/>
                  </a:lnTo>
                  <a:lnTo>
                    <a:pt x="456" y="402"/>
                  </a:lnTo>
                  <a:lnTo>
                    <a:pt x="462" y="396"/>
                  </a:lnTo>
                  <a:lnTo>
                    <a:pt x="462" y="378"/>
                  </a:lnTo>
                  <a:lnTo>
                    <a:pt x="468" y="372"/>
                  </a:lnTo>
                  <a:lnTo>
                    <a:pt x="468" y="354"/>
                  </a:lnTo>
                  <a:lnTo>
                    <a:pt x="474" y="348"/>
                  </a:lnTo>
                  <a:lnTo>
                    <a:pt x="474" y="336"/>
                  </a:lnTo>
                  <a:lnTo>
                    <a:pt x="480" y="330"/>
                  </a:lnTo>
                  <a:lnTo>
                    <a:pt x="480" y="312"/>
                  </a:lnTo>
                  <a:lnTo>
                    <a:pt x="486" y="306"/>
                  </a:lnTo>
                  <a:lnTo>
                    <a:pt x="486" y="294"/>
                  </a:lnTo>
                  <a:lnTo>
                    <a:pt x="492" y="288"/>
                  </a:lnTo>
                  <a:lnTo>
                    <a:pt x="492" y="270"/>
                  </a:lnTo>
                  <a:lnTo>
                    <a:pt x="498" y="264"/>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73"/>
            <p:cNvSpPr>
              <a:spLocks/>
            </p:cNvSpPr>
            <p:nvPr/>
          </p:nvSpPr>
          <p:spPr bwMode="auto">
            <a:xfrm>
              <a:off x="2142" y="2155"/>
              <a:ext cx="516" cy="576"/>
            </a:xfrm>
            <a:custGeom>
              <a:avLst/>
              <a:gdLst>
                <a:gd name="T0" fmla="*/ 6 w 516"/>
                <a:gd name="T1" fmla="*/ 192 h 576"/>
                <a:gd name="T2" fmla="*/ 12 w 516"/>
                <a:gd name="T3" fmla="*/ 162 h 576"/>
                <a:gd name="T4" fmla="*/ 24 w 516"/>
                <a:gd name="T5" fmla="*/ 132 h 576"/>
                <a:gd name="T6" fmla="*/ 30 w 516"/>
                <a:gd name="T7" fmla="*/ 102 h 576"/>
                <a:gd name="T8" fmla="*/ 54 w 516"/>
                <a:gd name="T9" fmla="*/ 60 h 576"/>
                <a:gd name="T10" fmla="*/ 66 w 516"/>
                <a:gd name="T11" fmla="*/ 30 h 576"/>
                <a:gd name="T12" fmla="*/ 84 w 516"/>
                <a:gd name="T13" fmla="*/ 6 h 576"/>
                <a:gd name="T14" fmla="*/ 102 w 516"/>
                <a:gd name="T15" fmla="*/ 0 h 576"/>
                <a:gd name="T16" fmla="*/ 120 w 516"/>
                <a:gd name="T17" fmla="*/ 12 h 576"/>
                <a:gd name="T18" fmla="*/ 138 w 516"/>
                <a:gd name="T19" fmla="*/ 30 h 576"/>
                <a:gd name="T20" fmla="*/ 162 w 516"/>
                <a:gd name="T21" fmla="*/ 66 h 576"/>
                <a:gd name="T22" fmla="*/ 168 w 516"/>
                <a:gd name="T23" fmla="*/ 90 h 576"/>
                <a:gd name="T24" fmla="*/ 180 w 516"/>
                <a:gd name="T25" fmla="*/ 114 h 576"/>
                <a:gd name="T26" fmla="*/ 186 w 516"/>
                <a:gd name="T27" fmla="*/ 144 h 576"/>
                <a:gd name="T28" fmla="*/ 198 w 516"/>
                <a:gd name="T29" fmla="*/ 168 h 576"/>
                <a:gd name="T30" fmla="*/ 204 w 516"/>
                <a:gd name="T31" fmla="*/ 198 h 576"/>
                <a:gd name="T32" fmla="*/ 216 w 516"/>
                <a:gd name="T33" fmla="*/ 222 h 576"/>
                <a:gd name="T34" fmla="*/ 222 w 516"/>
                <a:gd name="T35" fmla="*/ 258 h 576"/>
                <a:gd name="T36" fmla="*/ 234 w 516"/>
                <a:gd name="T37" fmla="*/ 288 h 576"/>
                <a:gd name="T38" fmla="*/ 240 w 516"/>
                <a:gd name="T39" fmla="*/ 324 h 576"/>
                <a:gd name="T40" fmla="*/ 252 w 516"/>
                <a:gd name="T41" fmla="*/ 348 h 576"/>
                <a:gd name="T42" fmla="*/ 258 w 516"/>
                <a:gd name="T43" fmla="*/ 378 h 576"/>
                <a:gd name="T44" fmla="*/ 270 w 516"/>
                <a:gd name="T45" fmla="*/ 408 h 576"/>
                <a:gd name="T46" fmla="*/ 276 w 516"/>
                <a:gd name="T47" fmla="*/ 438 h 576"/>
                <a:gd name="T48" fmla="*/ 288 w 516"/>
                <a:gd name="T49" fmla="*/ 462 h 576"/>
                <a:gd name="T50" fmla="*/ 294 w 516"/>
                <a:gd name="T51" fmla="*/ 486 h 576"/>
                <a:gd name="T52" fmla="*/ 306 w 516"/>
                <a:gd name="T53" fmla="*/ 504 h 576"/>
                <a:gd name="T54" fmla="*/ 318 w 516"/>
                <a:gd name="T55" fmla="*/ 534 h 576"/>
                <a:gd name="T56" fmla="*/ 336 w 516"/>
                <a:gd name="T57" fmla="*/ 564 h 576"/>
                <a:gd name="T58" fmla="*/ 354 w 516"/>
                <a:gd name="T59" fmla="*/ 576 h 576"/>
                <a:gd name="T60" fmla="*/ 372 w 516"/>
                <a:gd name="T61" fmla="*/ 576 h 576"/>
                <a:gd name="T62" fmla="*/ 390 w 516"/>
                <a:gd name="T63" fmla="*/ 564 h 576"/>
                <a:gd name="T64" fmla="*/ 414 w 516"/>
                <a:gd name="T65" fmla="*/ 540 h 576"/>
                <a:gd name="T66" fmla="*/ 426 w 516"/>
                <a:gd name="T67" fmla="*/ 510 h 576"/>
                <a:gd name="T68" fmla="*/ 444 w 516"/>
                <a:gd name="T69" fmla="*/ 480 h 576"/>
                <a:gd name="T70" fmla="*/ 456 w 516"/>
                <a:gd name="T71" fmla="*/ 432 h 576"/>
                <a:gd name="T72" fmla="*/ 468 w 516"/>
                <a:gd name="T73" fmla="*/ 408 h 576"/>
                <a:gd name="T74" fmla="*/ 474 w 516"/>
                <a:gd name="T75" fmla="*/ 378 h 576"/>
                <a:gd name="T76" fmla="*/ 486 w 516"/>
                <a:gd name="T77" fmla="*/ 354 h 576"/>
                <a:gd name="T78" fmla="*/ 492 w 516"/>
                <a:gd name="T79" fmla="*/ 324 h 576"/>
                <a:gd name="T80" fmla="*/ 504 w 516"/>
                <a:gd name="T81" fmla="*/ 300 h 576"/>
                <a:gd name="T82" fmla="*/ 510 w 516"/>
                <a:gd name="T83" fmla="*/ 27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6" h="576">
                  <a:moveTo>
                    <a:pt x="0" y="216"/>
                  </a:moveTo>
                  <a:lnTo>
                    <a:pt x="0" y="198"/>
                  </a:lnTo>
                  <a:lnTo>
                    <a:pt x="6" y="192"/>
                  </a:lnTo>
                  <a:lnTo>
                    <a:pt x="6" y="180"/>
                  </a:lnTo>
                  <a:lnTo>
                    <a:pt x="12" y="174"/>
                  </a:lnTo>
                  <a:lnTo>
                    <a:pt x="12" y="162"/>
                  </a:lnTo>
                  <a:lnTo>
                    <a:pt x="18" y="156"/>
                  </a:lnTo>
                  <a:lnTo>
                    <a:pt x="18" y="138"/>
                  </a:lnTo>
                  <a:lnTo>
                    <a:pt x="24" y="132"/>
                  </a:lnTo>
                  <a:lnTo>
                    <a:pt x="24" y="120"/>
                  </a:lnTo>
                  <a:lnTo>
                    <a:pt x="30" y="114"/>
                  </a:lnTo>
                  <a:lnTo>
                    <a:pt x="30" y="102"/>
                  </a:lnTo>
                  <a:lnTo>
                    <a:pt x="42" y="90"/>
                  </a:lnTo>
                  <a:lnTo>
                    <a:pt x="42" y="72"/>
                  </a:lnTo>
                  <a:lnTo>
                    <a:pt x="54" y="60"/>
                  </a:lnTo>
                  <a:lnTo>
                    <a:pt x="54" y="48"/>
                  </a:lnTo>
                  <a:lnTo>
                    <a:pt x="66" y="36"/>
                  </a:lnTo>
                  <a:lnTo>
                    <a:pt x="66" y="30"/>
                  </a:lnTo>
                  <a:lnTo>
                    <a:pt x="78" y="18"/>
                  </a:lnTo>
                  <a:lnTo>
                    <a:pt x="78" y="12"/>
                  </a:lnTo>
                  <a:lnTo>
                    <a:pt x="84" y="6"/>
                  </a:lnTo>
                  <a:lnTo>
                    <a:pt x="90" y="6"/>
                  </a:lnTo>
                  <a:lnTo>
                    <a:pt x="96" y="0"/>
                  </a:lnTo>
                  <a:lnTo>
                    <a:pt x="102" y="0"/>
                  </a:lnTo>
                  <a:lnTo>
                    <a:pt x="108" y="0"/>
                  </a:lnTo>
                  <a:lnTo>
                    <a:pt x="114" y="6"/>
                  </a:lnTo>
                  <a:lnTo>
                    <a:pt x="120" y="12"/>
                  </a:lnTo>
                  <a:lnTo>
                    <a:pt x="126" y="12"/>
                  </a:lnTo>
                  <a:lnTo>
                    <a:pt x="138" y="24"/>
                  </a:lnTo>
                  <a:lnTo>
                    <a:pt x="138" y="30"/>
                  </a:lnTo>
                  <a:lnTo>
                    <a:pt x="150" y="42"/>
                  </a:lnTo>
                  <a:lnTo>
                    <a:pt x="150" y="54"/>
                  </a:lnTo>
                  <a:lnTo>
                    <a:pt x="162" y="66"/>
                  </a:lnTo>
                  <a:lnTo>
                    <a:pt x="162" y="78"/>
                  </a:lnTo>
                  <a:lnTo>
                    <a:pt x="168" y="84"/>
                  </a:lnTo>
                  <a:lnTo>
                    <a:pt x="168" y="90"/>
                  </a:lnTo>
                  <a:lnTo>
                    <a:pt x="174" y="96"/>
                  </a:lnTo>
                  <a:lnTo>
                    <a:pt x="174" y="108"/>
                  </a:lnTo>
                  <a:lnTo>
                    <a:pt x="180" y="114"/>
                  </a:lnTo>
                  <a:lnTo>
                    <a:pt x="180" y="126"/>
                  </a:lnTo>
                  <a:lnTo>
                    <a:pt x="186" y="132"/>
                  </a:lnTo>
                  <a:lnTo>
                    <a:pt x="186" y="144"/>
                  </a:lnTo>
                  <a:lnTo>
                    <a:pt x="192" y="150"/>
                  </a:lnTo>
                  <a:lnTo>
                    <a:pt x="192" y="162"/>
                  </a:lnTo>
                  <a:lnTo>
                    <a:pt x="198" y="168"/>
                  </a:lnTo>
                  <a:lnTo>
                    <a:pt x="198" y="180"/>
                  </a:lnTo>
                  <a:lnTo>
                    <a:pt x="204" y="186"/>
                  </a:lnTo>
                  <a:lnTo>
                    <a:pt x="204" y="198"/>
                  </a:lnTo>
                  <a:lnTo>
                    <a:pt x="210" y="204"/>
                  </a:lnTo>
                  <a:lnTo>
                    <a:pt x="210" y="216"/>
                  </a:lnTo>
                  <a:lnTo>
                    <a:pt x="216" y="222"/>
                  </a:lnTo>
                  <a:lnTo>
                    <a:pt x="216" y="240"/>
                  </a:lnTo>
                  <a:lnTo>
                    <a:pt x="222" y="246"/>
                  </a:lnTo>
                  <a:lnTo>
                    <a:pt x="222" y="258"/>
                  </a:lnTo>
                  <a:lnTo>
                    <a:pt x="228" y="264"/>
                  </a:lnTo>
                  <a:lnTo>
                    <a:pt x="228" y="282"/>
                  </a:lnTo>
                  <a:lnTo>
                    <a:pt x="234" y="288"/>
                  </a:lnTo>
                  <a:lnTo>
                    <a:pt x="234" y="300"/>
                  </a:lnTo>
                  <a:lnTo>
                    <a:pt x="240" y="306"/>
                  </a:lnTo>
                  <a:lnTo>
                    <a:pt x="240" y="324"/>
                  </a:lnTo>
                  <a:lnTo>
                    <a:pt x="246" y="330"/>
                  </a:lnTo>
                  <a:lnTo>
                    <a:pt x="246" y="342"/>
                  </a:lnTo>
                  <a:lnTo>
                    <a:pt x="252" y="348"/>
                  </a:lnTo>
                  <a:lnTo>
                    <a:pt x="252" y="360"/>
                  </a:lnTo>
                  <a:lnTo>
                    <a:pt x="258" y="366"/>
                  </a:lnTo>
                  <a:lnTo>
                    <a:pt x="258" y="378"/>
                  </a:lnTo>
                  <a:lnTo>
                    <a:pt x="264" y="384"/>
                  </a:lnTo>
                  <a:lnTo>
                    <a:pt x="264" y="402"/>
                  </a:lnTo>
                  <a:lnTo>
                    <a:pt x="270" y="408"/>
                  </a:lnTo>
                  <a:lnTo>
                    <a:pt x="270" y="420"/>
                  </a:lnTo>
                  <a:lnTo>
                    <a:pt x="276" y="426"/>
                  </a:lnTo>
                  <a:lnTo>
                    <a:pt x="276" y="438"/>
                  </a:lnTo>
                  <a:lnTo>
                    <a:pt x="282" y="444"/>
                  </a:lnTo>
                  <a:lnTo>
                    <a:pt x="282" y="456"/>
                  </a:lnTo>
                  <a:lnTo>
                    <a:pt x="288" y="462"/>
                  </a:lnTo>
                  <a:lnTo>
                    <a:pt x="288" y="468"/>
                  </a:lnTo>
                  <a:lnTo>
                    <a:pt x="294" y="474"/>
                  </a:lnTo>
                  <a:lnTo>
                    <a:pt x="294" y="486"/>
                  </a:lnTo>
                  <a:lnTo>
                    <a:pt x="300" y="492"/>
                  </a:lnTo>
                  <a:lnTo>
                    <a:pt x="300" y="498"/>
                  </a:lnTo>
                  <a:lnTo>
                    <a:pt x="306" y="504"/>
                  </a:lnTo>
                  <a:lnTo>
                    <a:pt x="306" y="516"/>
                  </a:lnTo>
                  <a:lnTo>
                    <a:pt x="318" y="528"/>
                  </a:lnTo>
                  <a:lnTo>
                    <a:pt x="318" y="534"/>
                  </a:lnTo>
                  <a:lnTo>
                    <a:pt x="330" y="546"/>
                  </a:lnTo>
                  <a:lnTo>
                    <a:pt x="330" y="558"/>
                  </a:lnTo>
                  <a:lnTo>
                    <a:pt x="336" y="564"/>
                  </a:lnTo>
                  <a:lnTo>
                    <a:pt x="342" y="570"/>
                  </a:lnTo>
                  <a:lnTo>
                    <a:pt x="348" y="570"/>
                  </a:lnTo>
                  <a:lnTo>
                    <a:pt x="354" y="576"/>
                  </a:lnTo>
                  <a:lnTo>
                    <a:pt x="360" y="576"/>
                  </a:lnTo>
                  <a:lnTo>
                    <a:pt x="366" y="576"/>
                  </a:lnTo>
                  <a:lnTo>
                    <a:pt x="372" y="576"/>
                  </a:lnTo>
                  <a:lnTo>
                    <a:pt x="378" y="576"/>
                  </a:lnTo>
                  <a:lnTo>
                    <a:pt x="384" y="570"/>
                  </a:lnTo>
                  <a:lnTo>
                    <a:pt x="390" y="564"/>
                  </a:lnTo>
                  <a:lnTo>
                    <a:pt x="396" y="558"/>
                  </a:lnTo>
                  <a:lnTo>
                    <a:pt x="402" y="552"/>
                  </a:lnTo>
                  <a:lnTo>
                    <a:pt x="414" y="540"/>
                  </a:lnTo>
                  <a:lnTo>
                    <a:pt x="414" y="534"/>
                  </a:lnTo>
                  <a:lnTo>
                    <a:pt x="426" y="522"/>
                  </a:lnTo>
                  <a:lnTo>
                    <a:pt x="426" y="510"/>
                  </a:lnTo>
                  <a:lnTo>
                    <a:pt x="432" y="504"/>
                  </a:lnTo>
                  <a:lnTo>
                    <a:pt x="432" y="492"/>
                  </a:lnTo>
                  <a:lnTo>
                    <a:pt x="444" y="480"/>
                  </a:lnTo>
                  <a:lnTo>
                    <a:pt x="444" y="462"/>
                  </a:lnTo>
                  <a:lnTo>
                    <a:pt x="456" y="450"/>
                  </a:lnTo>
                  <a:lnTo>
                    <a:pt x="456" y="432"/>
                  </a:lnTo>
                  <a:lnTo>
                    <a:pt x="462" y="426"/>
                  </a:lnTo>
                  <a:lnTo>
                    <a:pt x="462" y="414"/>
                  </a:lnTo>
                  <a:lnTo>
                    <a:pt x="468" y="408"/>
                  </a:lnTo>
                  <a:lnTo>
                    <a:pt x="468" y="396"/>
                  </a:lnTo>
                  <a:lnTo>
                    <a:pt x="474" y="390"/>
                  </a:lnTo>
                  <a:lnTo>
                    <a:pt x="474" y="378"/>
                  </a:lnTo>
                  <a:lnTo>
                    <a:pt x="480" y="372"/>
                  </a:lnTo>
                  <a:lnTo>
                    <a:pt x="480" y="360"/>
                  </a:lnTo>
                  <a:lnTo>
                    <a:pt x="486" y="354"/>
                  </a:lnTo>
                  <a:lnTo>
                    <a:pt x="486" y="342"/>
                  </a:lnTo>
                  <a:lnTo>
                    <a:pt x="492" y="336"/>
                  </a:lnTo>
                  <a:lnTo>
                    <a:pt x="492" y="324"/>
                  </a:lnTo>
                  <a:lnTo>
                    <a:pt x="498" y="318"/>
                  </a:lnTo>
                  <a:lnTo>
                    <a:pt x="498" y="306"/>
                  </a:lnTo>
                  <a:lnTo>
                    <a:pt x="504" y="300"/>
                  </a:lnTo>
                  <a:lnTo>
                    <a:pt x="504" y="288"/>
                  </a:lnTo>
                  <a:lnTo>
                    <a:pt x="510" y="282"/>
                  </a:lnTo>
                  <a:lnTo>
                    <a:pt x="510" y="270"/>
                  </a:lnTo>
                  <a:lnTo>
                    <a:pt x="516" y="264"/>
                  </a:lnTo>
                  <a:lnTo>
                    <a:pt x="516" y="246"/>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74"/>
            <p:cNvSpPr>
              <a:spLocks/>
            </p:cNvSpPr>
            <p:nvPr/>
          </p:nvSpPr>
          <p:spPr bwMode="auto">
            <a:xfrm>
              <a:off x="2658" y="2209"/>
              <a:ext cx="516" cy="888"/>
            </a:xfrm>
            <a:custGeom>
              <a:avLst/>
              <a:gdLst>
                <a:gd name="T0" fmla="*/ 6 w 516"/>
                <a:gd name="T1" fmla="*/ 174 h 888"/>
                <a:gd name="T2" fmla="*/ 18 w 516"/>
                <a:gd name="T3" fmla="*/ 156 h 888"/>
                <a:gd name="T4" fmla="*/ 24 w 516"/>
                <a:gd name="T5" fmla="*/ 126 h 888"/>
                <a:gd name="T6" fmla="*/ 42 w 516"/>
                <a:gd name="T7" fmla="*/ 96 h 888"/>
                <a:gd name="T8" fmla="*/ 48 w 516"/>
                <a:gd name="T9" fmla="*/ 72 h 888"/>
                <a:gd name="T10" fmla="*/ 60 w 516"/>
                <a:gd name="T11" fmla="*/ 54 h 888"/>
                <a:gd name="T12" fmla="*/ 72 w 516"/>
                <a:gd name="T13" fmla="*/ 24 h 888"/>
                <a:gd name="T14" fmla="*/ 90 w 516"/>
                <a:gd name="T15" fmla="*/ 6 h 888"/>
                <a:gd name="T16" fmla="*/ 108 w 516"/>
                <a:gd name="T17" fmla="*/ 0 h 888"/>
                <a:gd name="T18" fmla="*/ 126 w 516"/>
                <a:gd name="T19" fmla="*/ 0 h 888"/>
                <a:gd name="T20" fmla="*/ 144 w 516"/>
                <a:gd name="T21" fmla="*/ 18 h 888"/>
                <a:gd name="T22" fmla="*/ 168 w 516"/>
                <a:gd name="T23" fmla="*/ 42 h 888"/>
                <a:gd name="T24" fmla="*/ 180 w 516"/>
                <a:gd name="T25" fmla="*/ 78 h 888"/>
                <a:gd name="T26" fmla="*/ 198 w 516"/>
                <a:gd name="T27" fmla="*/ 108 h 888"/>
                <a:gd name="T28" fmla="*/ 210 w 516"/>
                <a:gd name="T29" fmla="*/ 150 h 888"/>
                <a:gd name="T30" fmla="*/ 222 w 516"/>
                <a:gd name="T31" fmla="*/ 168 h 888"/>
                <a:gd name="T32" fmla="*/ 228 w 516"/>
                <a:gd name="T33" fmla="*/ 198 h 888"/>
                <a:gd name="T34" fmla="*/ 240 w 516"/>
                <a:gd name="T35" fmla="*/ 222 h 888"/>
                <a:gd name="T36" fmla="*/ 246 w 516"/>
                <a:gd name="T37" fmla="*/ 246 h 888"/>
                <a:gd name="T38" fmla="*/ 258 w 516"/>
                <a:gd name="T39" fmla="*/ 270 h 888"/>
                <a:gd name="T40" fmla="*/ 264 w 516"/>
                <a:gd name="T41" fmla="*/ 300 h 888"/>
                <a:gd name="T42" fmla="*/ 276 w 516"/>
                <a:gd name="T43" fmla="*/ 318 h 888"/>
                <a:gd name="T44" fmla="*/ 282 w 516"/>
                <a:gd name="T45" fmla="*/ 348 h 888"/>
                <a:gd name="T46" fmla="*/ 294 w 516"/>
                <a:gd name="T47" fmla="*/ 366 h 888"/>
                <a:gd name="T48" fmla="*/ 306 w 516"/>
                <a:gd name="T49" fmla="*/ 402 h 888"/>
                <a:gd name="T50" fmla="*/ 324 w 516"/>
                <a:gd name="T51" fmla="*/ 432 h 888"/>
                <a:gd name="T52" fmla="*/ 342 w 516"/>
                <a:gd name="T53" fmla="*/ 456 h 888"/>
                <a:gd name="T54" fmla="*/ 360 w 516"/>
                <a:gd name="T55" fmla="*/ 474 h 888"/>
                <a:gd name="T56" fmla="*/ 378 w 516"/>
                <a:gd name="T57" fmla="*/ 480 h 888"/>
                <a:gd name="T58" fmla="*/ 384 w 516"/>
                <a:gd name="T59" fmla="*/ 510 h 888"/>
                <a:gd name="T60" fmla="*/ 396 w 516"/>
                <a:gd name="T61" fmla="*/ 540 h 888"/>
                <a:gd name="T62" fmla="*/ 402 w 516"/>
                <a:gd name="T63" fmla="*/ 576 h 888"/>
                <a:gd name="T64" fmla="*/ 414 w 516"/>
                <a:gd name="T65" fmla="*/ 600 h 888"/>
                <a:gd name="T66" fmla="*/ 420 w 516"/>
                <a:gd name="T67" fmla="*/ 636 h 888"/>
                <a:gd name="T68" fmla="*/ 432 w 516"/>
                <a:gd name="T69" fmla="*/ 660 h 888"/>
                <a:gd name="T70" fmla="*/ 438 w 516"/>
                <a:gd name="T71" fmla="*/ 690 h 888"/>
                <a:gd name="T72" fmla="*/ 450 w 516"/>
                <a:gd name="T73" fmla="*/ 714 h 888"/>
                <a:gd name="T74" fmla="*/ 456 w 516"/>
                <a:gd name="T75" fmla="*/ 744 h 888"/>
                <a:gd name="T76" fmla="*/ 468 w 516"/>
                <a:gd name="T77" fmla="*/ 768 h 888"/>
                <a:gd name="T78" fmla="*/ 474 w 516"/>
                <a:gd name="T79" fmla="*/ 798 h 888"/>
                <a:gd name="T80" fmla="*/ 492 w 516"/>
                <a:gd name="T81" fmla="*/ 828 h 888"/>
                <a:gd name="T82" fmla="*/ 504 w 516"/>
                <a:gd name="T83" fmla="*/ 870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6" h="888">
                  <a:moveTo>
                    <a:pt x="0" y="192"/>
                  </a:moveTo>
                  <a:lnTo>
                    <a:pt x="6" y="186"/>
                  </a:lnTo>
                  <a:lnTo>
                    <a:pt x="6" y="174"/>
                  </a:lnTo>
                  <a:lnTo>
                    <a:pt x="12" y="168"/>
                  </a:lnTo>
                  <a:lnTo>
                    <a:pt x="12" y="162"/>
                  </a:lnTo>
                  <a:lnTo>
                    <a:pt x="18" y="156"/>
                  </a:lnTo>
                  <a:lnTo>
                    <a:pt x="18" y="144"/>
                  </a:lnTo>
                  <a:lnTo>
                    <a:pt x="24" y="138"/>
                  </a:lnTo>
                  <a:lnTo>
                    <a:pt x="24" y="126"/>
                  </a:lnTo>
                  <a:lnTo>
                    <a:pt x="30" y="120"/>
                  </a:lnTo>
                  <a:lnTo>
                    <a:pt x="30" y="108"/>
                  </a:lnTo>
                  <a:lnTo>
                    <a:pt x="42" y="96"/>
                  </a:lnTo>
                  <a:lnTo>
                    <a:pt x="42" y="84"/>
                  </a:lnTo>
                  <a:lnTo>
                    <a:pt x="48" y="78"/>
                  </a:lnTo>
                  <a:lnTo>
                    <a:pt x="48" y="72"/>
                  </a:lnTo>
                  <a:lnTo>
                    <a:pt x="54" y="66"/>
                  </a:lnTo>
                  <a:lnTo>
                    <a:pt x="54" y="60"/>
                  </a:lnTo>
                  <a:lnTo>
                    <a:pt x="60" y="54"/>
                  </a:lnTo>
                  <a:lnTo>
                    <a:pt x="60" y="48"/>
                  </a:lnTo>
                  <a:lnTo>
                    <a:pt x="72" y="36"/>
                  </a:lnTo>
                  <a:lnTo>
                    <a:pt x="72" y="24"/>
                  </a:lnTo>
                  <a:lnTo>
                    <a:pt x="78" y="18"/>
                  </a:lnTo>
                  <a:lnTo>
                    <a:pt x="84" y="12"/>
                  </a:lnTo>
                  <a:lnTo>
                    <a:pt x="90" y="6"/>
                  </a:lnTo>
                  <a:lnTo>
                    <a:pt x="96" y="6"/>
                  </a:lnTo>
                  <a:lnTo>
                    <a:pt x="102" y="0"/>
                  </a:lnTo>
                  <a:lnTo>
                    <a:pt x="108" y="0"/>
                  </a:lnTo>
                  <a:lnTo>
                    <a:pt x="114" y="0"/>
                  </a:lnTo>
                  <a:lnTo>
                    <a:pt x="120" y="0"/>
                  </a:lnTo>
                  <a:lnTo>
                    <a:pt x="126" y="0"/>
                  </a:lnTo>
                  <a:lnTo>
                    <a:pt x="132" y="6"/>
                  </a:lnTo>
                  <a:lnTo>
                    <a:pt x="138" y="12"/>
                  </a:lnTo>
                  <a:lnTo>
                    <a:pt x="144" y="18"/>
                  </a:lnTo>
                  <a:lnTo>
                    <a:pt x="150" y="24"/>
                  </a:lnTo>
                  <a:lnTo>
                    <a:pt x="156" y="30"/>
                  </a:lnTo>
                  <a:lnTo>
                    <a:pt x="168" y="42"/>
                  </a:lnTo>
                  <a:lnTo>
                    <a:pt x="168" y="54"/>
                  </a:lnTo>
                  <a:lnTo>
                    <a:pt x="180" y="66"/>
                  </a:lnTo>
                  <a:lnTo>
                    <a:pt x="180" y="78"/>
                  </a:lnTo>
                  <a:lnTo>
                    <a:pt x="192" y="90"/>
                  </a:lnTo>
                  <a:lnTo>
                    <a:pt x="192" y="102"/>
                  </a:lnTo>
                  <a:lnTo>
                    <a:pt x="198" y="108"/>
                  </a:lnTo>
                  <a:lnTo>
                    <a:pt x="198" y="120"/>
                  </a:lnTo>
                  <a:lnTo>
                    <a:pt x="210" y="132"/>
                  </a:lnTo>
                  <a:lnTo>
                    <a:pt x="210" y="150"/>
                  </a:lnTo>
                  <a:lnTo>
                    <a:pt x="216" y="156"/>
                  </a:lnTo>
                  <a:lnTo>
                    <a:pt x="216" y="162"/>
                  </a:lnTo>
                  <a:lnTo>
                    <a:pt x="222" y="168"/>
                  </a:lnTo>
                  <a:lnTo>
                    <a:pt x="222" y="180"/>
                  </a:lnTo>
                  <a:lnTo>
                    <a:pt x="228" y="186"/>
                  </a:lnTo>
                  <a:lnTo>
                    <a:pt x="228" y="198"/>
                  </a:lnTo>
                  <a:lnTo>
                    <a:pt x="234" y="204"/>
                  </a:lnTo>
                  <a:lnTo>
                    <a:pt x="234" y="216"/>
                  </a:lnTo>
                  <a:lnTo>
                    <a:pt x="240" y="222"/>
                  </a:lnTo>
                  <a:lnTo>
                    <a:pt x="240" y="234"/>
                  </a:lnTo>
                  <a:lnTo>
                    <a:pt x="246" y="240"/>
                  </a:lnTo>
                  <a:lnTo>
                    <a:pt x="246" y="246"/>
                  </a:lnTo>
                  <a:lnTo>
                    <a:pt x="252" y="252"/>
                  </a:lnTo>
                  <a:lnTo>
                    <a:pt x="252" y="264"/>
                  </a:lnTo>
                  <a:lnTo>
                    <a:pt x="258" y="270"/>
                  </a:lnTo>
                  <a:lnTo>
                    <a:pt x="258" y="282"/>
                  </a:lnTo>
                  <a:lnTo>
                    <a:pt x="264" y="288"/>
                  </a:lnTo>
                  <a:lnTo>
                    <a:pt x="264" y="300"/>
                  </a:lnTo>
                  <a:lnTo>
                    <a:pt x="270" y="306"/>
                  </a:lnTo>
                  <a:lnTo>
                    <a:pt x="270" y="312"/>
                  </a:lnTo>
                  <a:lnTo>
                    <a:pt x="276" y="318"/>
                  </a:lnTo>
                  <a:lnTo>
                    <a:pt x="276" y="330"/>
                  </a:lnTo>
                  <a:lnTo>
                    <a:pt x="282" y="336"/>
                  </a:lnTo>
                  <a:lnTo>
                    <a:pt x="282" y="348"/>
                  </a:lnTo>
                  <a:lnTo>
                    <a:pt x="288" y="354"/>
                  </a:lnTo>
                  <a:lnTo>
                    <a:pt x="288" y="360"/>
                  </a:lnTo>
                  <a:lnTo>
                    <a:pt x="294" y="366"/>
                  </a:lnTo>
                  <a:lnTo>
                    <a:pt x="294" y="378"/>
                  </a:lnTo>
                  <a:lnTo>
                    <a:pt x="306" y="390"/>
                  </a:lnTo>
                  <a:lnTo>
                    <a:pt x="306" y="402"/>
                  </a:lnTo>
                  <a:lnTo>
                    <a:pt x="318" y="414"/>
                  </a:lnTo>
                  <a:lnTo>
                    <a:pt x="318" y="426"/>
                  </a:lnTo>
                  <a:lnTo>
                    <a:pt x="324" y="432"/>
                  </a:lnTo>
                  <a:lnTo>
                    <a:pt x="336" y="444"/>
                  </a:lnTo>
                  <a:lnTo>
                    <a:pt x="336" y="450"/>
                  </a:lnTo>
                  <a:lnTo>
                    <a:pt x="342" y="456"/>
                  </a:lnTo>
                  <a:lnTo>
                    <a:pt x="348" y="462"/>
                  </a:lnTo>
                  <a:lnTo>
                    <a:pt x="354" y="468"/>
                  </a:lnTo>
                  <a:lnTo>
                    <a:pt x="360" y="474"/>
                  </a:lnTo>
                  <a:lnTo>
                    <a:pt x="366" y="474"/>
                  </a:lnTo>
                  <a:lnTo>
                    <a:pt x="372" y="474"/>
                  </a:lnTo>
                  <a:lnTo>
                    <a:pt x="378" y="480"/>
                  </a:lnTo>
                  <a:lnTo>
                    <a:pt x="378" y="492"/>
                  </a:lnTo>
                  <a:lnTo>
                    <a:pt x="384" y="498"/>
                  </a:lnTo>
                  <a:lnTo>
                    <a:pt x="384" y="510"/>
                  </a:lnTo>
                  <a:lnTo>
                    <a:pt x="390" y="516"/>
                  </a:lnTo>
                  <a:lnTo>
                    <a:pt x="390" y="534"/>
                  </a:lnTo>
                  <a:lnTo>
                    <a:pt x="396" y="540"/>
                  </a:lnTo>
                  <a:lnTo>
                    <a:pt x="396" y="558"/>
                  </a:lnTo>
                  <a:lnTo>
                    <a:pt x="402" y="564"/>
                  </a:lnTo>
                  <a:lnTo>
                    <a:pt x="402" y="576"/>
                  </a:lnTo>
                  <a:lnTo>
                    <a:pt x="408" y="582"/>
                  </a:lnTo>
                  <a:lnTo>
                    <a:pt x="408" y="594"/>
                  </a:lnTo>
                  <a:lnTo>
                    <a:pt x="414" y="600"/>
                  </a:lnTo>
                  <a:lnTo>
                    <a:pt x="414" y="612"/>
                  </a:lnTo>
                  <a:lnTo>
                    <a:pt x="420" y="618"/>
                  </a:lnTo>
                  <a:lnTo>
                    <a:pt x="420" y="636"/>
                  </a:lnTo>
                  <a:lnTo>
                    <a:pt x="426" y="642"/>
                  </a:lnTo>
                  <a:lnTo>
                    <a:pt x="426" y="654"/>
                  </a:lnTo>
                  <a:lnTo>
                    <a:pt x="432" y="660"/>
                  </a:lnTo>
                  <a:lnTo>
                    <a:pt x="432" y="672"/>
                  </a:lnTo>
                  <a:lnTo>
                    <a:pt x="438" y="678"/>
                  </a:lnTo>
                  <a:lnTo>
                    <a:pt x="438" y="690"/>
                  </a:lnTo>
                  <a:lnTo>
                    <a:pt x="444" y="696"/>
                  </a:lnTo>
                  <a:lnTo>
                    <a:pt x="444" y="708"/>
                  </a:lnTo>
                  <a:lnTo>
                    <a:pt x="450" y="714"/>
                  </a:lnTo>
                  <a:lnTo>
                    <a:pt x="450" y="726"/>
                  </a:lnTo>
                  <a:lnTo>
                    <a:pt x="456" y="732"/>
                  </a:lnTo>
                  <a:lnTo>
                    <a:pt x="456" y="744"/>
                  </a:lnTo>
                  <a:lnTo>
                    <a:pt x="462" y="750"/>
                  </a:lnTo>
                  <a:lnTo>
                    <a:pt x="462" y="762"/>
                  </a:lnTo>
                  <a:lnTo>
                    <a:pt x="468" y="768"/>
                  </a:lnTo>
                  <a:lnTo>
                    <a:pt x="468" y="780"/>
                  </a:lnTo>
                  <a:lnTo>
                    <a:pt x="474" y="786"/>
                  </a:lnTo>
                  <a:lnTo>
                    <a:pt x="474" y="798"/>
                  </a:lnTo>
                  <a:lnTo>
                    <a:pt x="480" y="804"/>
                  </a:lnTo>
                  <a:lnTo>
                    <a:pt x="480" y="816"/>
                  </a:lnTo>
                  <a:lnTo>
                    <a:pt x="492" y="828"/>
                  </a:lnTo>
                  <a:lnTo>
                    <a:pt x="492" y="846"/>
                  </a:lnTo>
                  <a:lnTo>
                    <a:pt x="504" y="858"/>
                  </a:lnTo>
                  <a:lnTo>
                    <a:pt x="504" y="870"/>
                  </a:lnTo>
                  <a:lnTo>
                    <a:pt x="516" y="882"/>
                  </a:lnTo>
                  <a:lnTo>
                    <a:pt x="516" y="888"/>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75"/>
            <p:cNvSpPr>
              <a:spLocks/>
            </p:cNvSpPr>
            <p:nvPr/>
          </p:nvSpPr>
          <p:spPr bwMode="auto">
            <a:xfrm>
              <a:off x="3174" y="2533"/>
              <a:ext cx="516" cy="594"/>
            </a:xfrm>
            <a:custGeom>
              <a:avLst/>
              <a:gdLst>
                <a:gd name="T0" fmla="*/ 12 w 516"/>
                <a:gd name="T1" fmla="*/ 576 h 594"/>
                <a:gd name="T2" fmla="*/ 30 w 516"/>
                <a:gd name="T3" fmla="*/ 588 h 594"/>
                <a:gd name="T4" fmla="*/ 48 w 516"/>
                <a:gd name="T5" fmla="*/ 588 h 594"/>
                <a:gd name="T6" fmla="*/ 66 w 516"/>
                <a:gd name="T7" fmla="*/ 576 h 594"/>
                <a:gd name="T8" fmla="*/ 84 w 516"/>
                <a:gd name="T9" fmla="*/ 546 h 594"/>
                <a:gd name="T10" fmla="*/ 96 w 516"/>
                <a:gd name="T11" fmla="*/ 522 h 594"/>
                <a:gd name="T12" fmla="*/ 114 w 516"/>
                <a:gd name="T13" fmla="*/ 492 h 594"/>
                <a:gd name="T14" fmla="*/ 120 w 516"/>
                <a:gd name="T15" fmla="*/ 462 h 594"/>
                <a:gd name="T16" fmla="*/ 132 w 516"/>
                <a:gd name="T17" fmla="*/ 438 h 594"/>
                <a:gd name="T18" fmla="*/ 138 w 516"/>
                <a:gd name="T19" fmla="*/ 408 h 594"/>
                <a:gd name="T20" fmla="*/ 150 w 516"/>
                <a:gd name="T21" fmla="*/ 384 h 594"/>
                <a:gd name="T22" fmla="*/ 156 w 516"/>
                <a:gd name="T23" fmla="*/ 348 h 594"/>
                <a:gd name="T24" fmla="*/ 168 w 516"/>
                <a:gd name="T25" fmla="*/ 324 h 594"/>
                <a:gd name="T26" fmla="*/ 174 w 516"/>
                <a:gd name="T27" fmla="*/ 288 h 594"/>
                <a:gd name="T28" fmla="*/ 186 w 516"/>
                <a:gd name="T29" fmla="*/ 258 h 594"/>
                <a:gd name="T30" fmla="*/ 192 w 516"/>
                <a:gd name="T31" fmla="*/ 228 h 594"/>
                <a:gd name="T32" fmla="*/ 204 w 516"/>
                <a:gd name="T33" fmla="*/ 198 h 594"/>
                <a:gd name="T34" fmla="*/ 210 w 516"/>
                <a:gd name="T35" fmla="*/ 168 h 594"/>
                <a:gd name="T36" fmla="*/ 222 w 516"/>
                <a:gd name="T37" fmla="*/ 144 h 594"/>
                <a:gd name="T38" fmla="*/ 228 w 516"/>
                <a:gd name="T39" fmla="*/ 114 h 594"/>
                <a:gd name="T40" fmla="*/ 246 w 516"/>
                <a:gd name="T41" fmla="*/ 84 h 594"/>
                <a:gd name="T42" fmla="*/ 258 w 516"/>
                <a:gd name="T43" fmla="*/ 48 h 594"/>
                <a:gd name="T44" fmla="*/ 282 w 516"/>
                <a:gd name="T45" fmla="*/ 18 h 594"/>
                <a:gd name="T46" fmla="*/ 294 w 516"/>
                <a:gd name="T47" fmla="*/ 6 h 594"/>
                <a:gd name="T48" fmla="*/ 312 w 516"/>
                <a:gd name="T49" fmla="*/ 0 h 594"/>
                <a:gd name="T50" fmla="*/ 330 w 516"/>
                <a:gd name="T51" fmla="*/ 12 h 594"/>
                <a:gd name="T52" fmla="*/ 354 w 516"/>
                <a:gd name="T53" fmla="*/ 36 h 594"/>
                <a:gd name="T54" fmla="*/ 366 w 516"/>
                <a:gd name="T55" fmla="*/ 66 h 594"/>
                <a:gd name="T56" fmla="*/ 384 w 516"/>
                <a:gd name="T57" fmla="*/ 96 h 594"/>
                <a:gd name="T58" fmla="*/ 390 w 516"/>
                <a:gd name="T59" fmla="*/ 120 h 594"/>
                <a:gd name="T60" fmla="*/ 402 w 516"/>
                <a:gd name="T61" fmla="*/ 144 h 594"/>
                <a:gd name="T62" fmla="*/ 408 w 516"/>
                <a:gd name="T63" fmla="*/ 174 h 594"/>
                <a:gd name="T64" fmla="*/ 420 w 516"/>
                <a:gd name="T65" fmla="*/ 198 h 594"/>
                <a:gd name="T66" fmla="*/ 426 w 516"/>
                <a:gd name="T67" fmla="*/ 228 h 594"/>
                <a:gd name="T68" fmla="*/ 438 w 516"/>
                <a:gd name="T69" fmla="*/ 252 h 594"/>
                <a:gd name="T70" fmla="*/ 444 w 516"/>
                <a:gd name="T71" fmla="*/ 282 h 594"/>
                <a:gd name="T72" fmla="*/ 456 w 516"/>
                <a:gd name="T73" fmla="*/ 306 h 594"/>
                <a:gd name="T74" fmla="*/ 462 w 516"/>
                <a:gd name="T75" fmla="*/ 336 h 594"/>
                <a:gd name="T76" fmla="*/ 474 w 516"/>
                <a:gd name="T77" fmla="*/ 360 h 594"/>
                <a:gd name="T78" fmla="*/ 480 w 516"/>
                <a:gd name="T79" fmla="*/ 384 h 594"/>
                <a:gd name="T80" fmla="*/ 498 w 516"/>
                <a:gd name="T81" fmla="*/ 414 h 594"/>
                <a:gd name="T82" fmla="*/ 504 w 516"/>
                <a:gd name="T83" fmla="*/ 44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6" h="594">
                  <a:moveTo>
                    <a:pt x="0" y="564"/>
                  </a:moveTo>
                  <a:lnTo>
                    <a:pt x="6" y="570"/>
                  </a:lnTo>
                  <a:lnTo>
                    <a:pt x="12" y="576"/>
                  </a:lnTo>
                  <a:lnTo>
                    <a:pt x="18" y="582"/>
                  </a:lnTo>
                  <a:lnTo>
                    <a:pt x="24" y="588"/>
                  </a:lnTo>
                  <a:lnTo>
                    <a:pt x="30" y="588"/>
                  </a:lnTo>
                  <a:lnTo>
                    <a:pt x="36" y="594"/>
                  </a:lnTo>
                  <a:lnTo>
                    <a:pt x="42" y="594"/>
                  </a:lnTo>
                  <a:lnTo>
                    <a:pt x="48" y="588"/>
                  </a:lnTo>
                  <a:lnTo>
                    <a:pt x="54" y="588"/>
                  </a:lnTo>
                  <a:lnTo>
                    <a:pt x="60" y="582"/>
                  </a:lnTo>
                  <a:lnTo>
                    <a:pt x="66" y="576"/>
                  </a:lnTo>
                  <a:lnTo>
                    <a:pt x="72" y="570"/>
                  </a:lnTo>
                  <a:lnTo>
                    <a:pt x="84" y="558"/>
                  </a:lnTo>
                  <a:lnTo>
                    <a:pt x="84" y="546"/>
                  </a:lnTo>
                  <a:lnTo>
                    <a:pt x="90" y="540"/>
                  </a:lnTo>
                  <a:lnTo>
                    <a:pt x="96" y="534"/>
                  </a:lnTo>
                  <a:lnTo>
                    <a:pt x="96" y="522"/>
                  </a:lnTo>
                  <a:lnTo>
                    <a:pt x="108" y="510"/>
                  </a:lnTo>
                  <a:lnTo>
                    <a:pt x="108" y="498"/>
                  </a:lnTo>
                  <a:lnTo>
                    <a:pt x="114" y="492"/>
                  </a:lnTo>
                  <a:lnTo>
                    <a:pt x="114" y="480"/>
                  </a:lnTo>
                  <a:lnTo>
                    <a:pt x="120" y="474"/>
                  </a:lnTo>
                  <a:lnTo>
                    <a:pt x="120" y="462"/>
                  </a:lnTo>
                  <a:lnTo>
                    <a:pt x="126" y="456"/>
                  </a:lnTo>
                  <a:lnTo>
                    <a:pt x="126" y="444"/>
                  </a:lnTo>
                  <a:lnTo>
                    <a:pt x="132" y="438"/>
                  </a:lnTo>
                  <a:lnTo>
                    <a:pt x="132" y="426"/>
                  </a:lnTo>
                  <a:lnTo>
                    <a:pt x="138" y="420"/>
                  </a:lnTo>
                  <a:lnTo>
                    <a:pt x="138" y="408"/>
                  </a:lnTo>
                  <a:lnTo>
                    <a:pt x="144" y="402"/>
                  </a:lnTo>
                  <a:lnTo>
                    <a:pt x="144" y="390"/>
                  </a:lnTo>
                  <a:lnTo>
                    <a:pt x="150" y="384"/>
                  </a:lnTo>
                  <a:lnTo>
                    <a:pt x="150" y="366"/>
                  </a:lnTo>
                  <a:lnTo>
                    <a:pt x="156" y="360"/>
                  </a:lnTo>
                  <a:lnTo>
                    <a:pt x="156" y="348"/>
                  </a:lnTo>
                  <a:lnTo>
                    <a:pt x="162" y="342"/>
                  </a:lnTo>
                  <a:lnTo>
                    <a:pt x="162" y="330"/>
                  </a:lnTo>
                  <a:lnTo>
                    <a:pt x="168" y="324"/>
                  </a:lnTo>
                  <a:lnTo>
                    <a:pt x="168" y="306"/>
                  </a:lnTo>
                  <a:lnTo>
                    <a:pt x="174" y="300"/>
                  </a:lnTo>
                  <a:lnTo>
                    <a:pt x="174" y="288"/>
                  </a:lnTo>
                  <a:lnTo>
                    <a:pt x="180" y="282"/>
                  </a:lnTo>
                  <a:lnTo>
                    <a:pt x="180" y="264"/>
                  </a:lnTo>
                  <a:lnTo>
                    <a:pt x="186" y="258"/>
                  </a:lnTo>
                  <a:lnTo>
                    <a:pt x="186" y="246"/>
                  </a:lnTo>
                  <a:lnTo>
                    <a:pt x="192" y="240"/>
                  </a:lnTo>
                  <a:lnTo>
                    <a:pt x="192" y="228"/>
                  </a:lnTo>
                  <a:lnTo>
                    <a:pt x="198" y="222"/>
                  </a:lnTo>
                  <a:lnTo>
                    <a:pt x="198" y="204"/>
                  </a:lnTo>
                  <a:lnTo>
                    <a:pt x="204" y="198"/>
                  </a:lnTo>
                  <a:lnTo>
                    <a:pt x="204" y="186"/>
                  </a:lnTo>
                  <a:lnTo>
                    <a:pt x="210" y="180"/>
                  </a:lnTo>
                  <a:lnTo>
                    <a:pt x="210" y="168"/>
                  </a:lnTo>
                  <a:lnTo>
                    <a:pt x="216" y="162"/>
                  </a:lnTo>
                  <a:lnTo>
                    <a:pt x="216" y="150"/>
                  </a:lnTo>
                  <a:lnTo>
                    <a:pt x="222" y="144"/>
                  </a:lnTo>
                  <a:lnTo>
                    <a:pt x="222" y="132"/>
                  </a:lnTo>
                  <a:lnTo>
                    <a:pt x="228" y="126"/>
                  </a:lnTo>
                  <a:lnTo>
                    <a:pt x="228" y="114"/>
                  </a:lnTo>
                  <a:lnTo>
                    <a:pt x="234" y="108"/>
                  </a:lnTo>
                  <a:lnTo>
                    <a:pt x="234" y="96"/>
                  </a:lnTo>
                  <a:lnTo>
                    <a:pt x="246" y="84"/>
                  </a:lnTo>
                  <a:lnTo>
                    <a:pt x="246" y="72"/>
                  </a:lnTo>
                  <a:lnTo>
                    <a:pt x="258" y="60"/>
                  </a:lnTo>
                  <a:lnTo>
                    <a:pt x="258" y="48"/>
                  </a:lnTo>
                  <a:lnTo>
                    <a:pt x="270" y="36"/>
                  </a:lnTo>
                  <a:lnTo>
                    <a:pt x="270" y="30"/>
                  </a:lnTo>
                  <a:lnTo>
                    <a:pt x="282" y="18"/>
                  </a:lnTo>
                  <a:lnTo>
                    <a:pt x="282" y="12"/>
                  </a:lnTo>
                  <a:lnTo>
                    <a:pt x="288" y="6"/>
                  </a:lnTo>
                  <a:lnTo>
                    <a:pt x="294" y="6"/>
                  </a:lnTo>
                  <a:lnTo>
                    <a:pt x="300" y="0"/>
                  </a:lnTo>
                  <a:lnTo>
                    <a:pt x="306" y="0"/>
                  </a:lnTo>
                  <a:lnTo>
                    <a:pt x="312" y="0"/>
                  </a:lnTo>
                  <a:lnTo>
                    <a:pt x="318" y="6"/>
                  </a:lnTo>
                  <a:lnTo>
                    <a:pt x="324" y="6"/>
                  </a:lnTo>
                  <a:lnTo>
                    <a:pt x="330" y="12"/>
                  </a:lnTo>
                  <a:lnTo>
                    <a:pt x="336" y="18"/>
                  </a:lnTo>
                  <a:lnTo>
                    <a:pt x="342" y="24"/>
                  </a:lnTo>
                  <a:lnTo>
                    <a:pt x="354" y="36"/>
                  </a:lnTo>
                  <a:lnTo>
                    <a:pt x="354" y="42"/>
                  </a:lnTo>
                  <a:lnTo>
                    <a:pt x="366" y="54"/>
                  </a:lnTo>
                  <a:lnTo>
                    <a:pt x="366" y="66"/>
                  </a:lnTo>
                  <a:lnTo>
                    <a:pt x="378" y="78"/>
                  </a:lnTo>
                  <a:lnTo>
                    <a:pt x="378" y="90"/>
                  </a:lnTo>
                  <a:lnTo>
                    <a:pt x="384" y="96"/>
                  </a:lnTo>
                  <a:lnTo>
                    <a:pt x="384" y="108"/>
                  </a:lnTo>
                  <a:lnTo>
                    <a:pt x="390" y="114"/>
                  </a:lnTo>
                  <a:lnTo>
                    <a:pt x="390" y="120"/>
                  </a:lnTo>
                  <a:lnTo>
                    <a:pt x="396" y="126"/>
                  </a:lnTo>
                  <a:lnTo>
                    <a:pt x="396" y="138"/>
                  </a:lnTo>
                  <a:lnTo>
                    <a:pt x="402" y="144"/>
                  </a:lnTo>
                  <a:lnTo>
                    <a:pt x="402" y="156"/>
                  </a:lnTo>
                  <a:lnTo>
                    <a:pt x="408" y="162"/>
                  </a:lnTo>
                  <a:lnTo>
                    <a:pt x="408" y="174"/>
                  </a:lnTo>
                  <a:lnTo>
                    <a:pt x="414" y="180"/>
                  </a:lnTo>
                  <a:lnTo>
                    <a:pt x="414" y="192"/>
                  </a:lnTo>
                  <a:lnTo>
                    <a:pt x="420" y="198"/>
                  </a:lnTo>
                  <a:lnTo>
                    <a:pt x="420" y="210"/>
                  </a:lnTo>
                  <a:lnTo>
                    <a:pt x="426" y="216"/>
                  </a:lnTo>
                  <a:lnTo>
                    <a:pt x="426" y="228"/>
                  </a:lnTo>
                  <a:lnTo>
                    <a:pt x="432" y="234"/>
                  </a:lnTo>
                  <a:lnTo>
                    <a:pt x="432" y="246"/>
                  </a:lnTo>
                  <a:lnTo>
                    <a:pt x="438" y="252"/>
                  </a:lnTo>
                  <a:lnTo>
                    <a:pt x="438" y="264"/>
                  </a:lnTo>
                  <a:lnTo>
                    <a:pt x="444" y="270"/>
                  </a:lnTo>
                  <a:lnTo>
                    <a:pt x="444" y="282"/>
                  </a:lnTo>
                  <a:lnTo>
                    <a:pt x="450" y="288"/>
                  </a:lnTo>
                  <a:lnTo>
                    <a:pt x="450" y="300"/>
                  </a:lnTo>
                  <a:lnTo>
                    <a:pt x="456" y="306"/>
                  </a:lnTo>
                  <a:lnTo>
                    <a:pt x="456" y="318"/>
                  </a:lnTo>
                  <a:lnTo>
                    <a:pt x="462" y="324"/>
                  </a:lnTo>
                  <a:lnTo>
                    <a:pt x="462" y="336"/>
                  </a:lnTo>
                  <a:lnTo>
                    <a:pt x="468" y="342"/>
                  </a:lnTo>
                  <a:lnTo>
                    <a:pt x="468" y="354"/>
                  </a:lnTo>
                  <a:lnTo>
                    <a:pt x="474" y="360"/>
                  </a:lnTo>
                  <a:lnTo>
                    <a:pt x="474" y="366"/>
                  </a:lnTo>
                  <a:lnTo>
                    <a:pt x="480" y="372"/>
                  </a:lnTo>
                  <a:lnTo>
                    <a:pt x="480" y="384"/>
                  </a:lnTo>
                  <a:lnTo>
                    <a:pt x="486" y="390"/>
                  </a:lnTo>
                  <a:lnTo>
                    <a:pt x="486" y="402"/>
                  </a:lnTo>
                  <a:lnTo>
                    <a:pt x="498" y="414"/>
                  </a:lnTo>
                  <a:lnTo>
                    <a:pt x="498" y="426"/>
                  </a:lnTo>
                  <a:lnTo>
                    <a:pt x="504" y="432"/>
                  </a:lnTo>
                  <a:lnTo>
                    <a:pt x="504" y="444"/>
                  </a:lnTo>
                  <a:lnTo>
                    <a:pt x="516" y="456"/>
                  </a:lnTo>
                  <a:lnTo>
                    <a:pt x="516" y="468"/>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76"/>
            <p:cNvSpPr>
              <a:spLocks/>
            </p:cNvSpPr>
            <p:nvPr/>
          </p:nvSpPr>
          <p:spPr bwMode="auto">
            <a:xfrm>
              <a:off x="3690" y="2575"/>
              <a:ext cx="552" cy="474"/>
            </a:xfrm>
            <a:custGeom>
              <a:avLst/>
              <a:gdLst>
                <a:gd name="T0" fmla="*/ 6 w 552"/>
                <a:gd name="T1" fmla="*/ 432 h 474"/>
                <a:gd name="T2" fmla="*/ 18 w 552"/>
                <a:gd name="T3" fmla="*/ 450 h 474"/>
                <a:gd name="T4" fmla="*/ 30 w 552"/>
                <a:gd name="T5" fmla="*/ 462 h 474"/>
                <a:gd name="T6" fmla="*/ 42 w 552"/>
                <a:gd name="T7" fmla="*/ 468 h 474"/>
                <a:gd name="T8" fmla="*/ 54 w 552"/>
                <a:gd name="T9" fmla="*/ 474 h 474"/>
                <a:gd name="T10" fmla="*/ 66 w 552"/>
                <a:gd name="T11" fmla="*/ 468 h 474"/>
                <a:gd name="T12" fmla="*/ 78 w 552"/>
                <a:gd name="T13" fmla="*/ 462 h 474"/>
                <a:gd name="T14" fmla="*/ 90 w 552"/>
                <a:gd name="T15" fmla="*/ 450 h 474"/>
                <a:gd name="T16" fmla="*/ 102 w 552"/>
                <a:gd name="T17" fmla="*/ 432 h 474"/>
                <a:gd name="T18" fmla="*/ 114 w 552"/>
                <a:gd name="T19" fmla="*/ 408 h 474"/>
                <a:gd name="T20" fmla="*/ 126 w 552"/>
                <a:gd name="T21" fmla="*/ 384 h 474"/>
                <a:gd name="T22" fmla="*/ 138 w 552"/>
                <a:gd name="T23" fmla="*/ 360 h 474"/>
                <a:gd name="T24" fmla="*/ 144 w 552"/>
                <a:gd name="T25" fmla="*/ 342 h 474"/>
                <a:gd name="T26" fmla="*/ 156 w 552"/>
                <a:gd name="T27" fmla="*/ 312 h 474"/>
                <a:gd name="T28" fmla="*/ 162 w 552"/>
                <a:gd name="T29" fmla="*/ 294 h 474"/>
                <a:gd name="T30" fmla="*/ 168 w 552"/>
                <a:gd name="T31" fmla="*/ 282 h 474"/>
                <a:gd name="T32" fmla="*/ 174 w 552"/>
                <a:gd name="T33" fmla="*/ 264 h 474"/>
                <a:gd name="T34" fmla="*/ 180 w 552"/>
                <a:gd name="T35" fmla="*/ 246 h 474"/>
                <a:gd name="T36" fmla="*/ 186 w 552"/>
                <a:gd name="T37" fmla="*/ 228 h 474"/>
                <a:gd name="T38" fmla="*/ 192 w 552"/>
                <a:gd name="T39" fmla="*/ 210 h 474"/>
                <a:gd name="T40" fmla="*/ 198 w 552"/>
                <a:gd name="T41" fmla="*/ 198 h 474"/>
                <a:gd name="T42" fmla="*/ 204 w 552"/>
                <a:gd name="T43" fmla="*/ 180 h 474"/>
                <a:gd name="T44" fmla="*/ 210 w 552"/>
                <a:gd name="T45" fmla="*/ 168 h 474"/>
                <a:gd name="T46" fmla="*/ 216 w 552"/>
                <a:gd name="T47" fmla="*/ 150 h 474"/>
                <a:gd name="T48" fmla="*/ 222 w 552"/>
                <a:gd name="T49" fmla="*/ 132 h 474"/>
                <a:gd name="T50" fmla="*/ 234 w 552"/>
                <a:gd name="T51" fmla="*/ 108 h 474"/>
                <a:gd name="T52" fmla="*/ 240 w 552"/>
                <a:gd name="T53" fmla="*/ 90 h 474"/>
                <a:gd name="T54" fmla="*/ 252 w 552"/>
                <a:gd name="T55" fmla="*/ 66 h 474"/>
                <a:gd name="T56" fmla="*/ 264 w 552"/>
                <a:gd name="T57" fmla="*/ 48 h 474"/>
                <a:gd name="T58" fmla="*/ 276 w 552"/>
                <a:gd name="T59" fmla="*/ 30 h 474"/>
                <a:gd name="T60" fmla="*/ 288 w 552"/>
                <a:gd name="T61" fmla="*/ 18 h 474"/>
                <a:gd name="T62" fmla="*/ 300 w 552"/>
                <a:gd name="T63" fmla="*/ 6 h 474"/>
                <a:gd name="T64" fmla="*/ 312 w 552"/>
                <a:gd name="T65" fmla="*/ 0 h 474"/>
                <a:gd name="T66" fmla="*/ 324 w 552"/>
                <a:gd name="T67" fmla="*/ 0 h 474"/>
                <a:gd name="T68" fmla="*/ 336 w 552"/>
                <a:gd name="T69" fmla="*/ 6 h 474"/>
                <a:gd name="T70" fmla="*/ 348 w 552"/>
                <a:gd name="T71" fmla="*/ 18 h 474"/>
                <a:gd name="T72" fmla="*/ 360 w 552"/>
                <a:gd name="T73" fmla="*/ 30 h 474"/>
                <a:gd name="T74" fmla="*/ 378 w 552"/>
                <a:gd name="T75" fmla="*/ 48 h 474"/>
                <a:gd name="T76" fmla="*/ 384 w 552"/>
                <a:gd name="T77" fmla="*/ 60 h 474"/>
                <a:gd name="T78" fmla="*/ 396 w 552"/>
                <a:gd name="T79" fmla="*/ 78 h 474"/>
                <a:gd name="T80" fmla="*/ 402 w 552"/>
                <a:gd name="T81" fmla="*/ 96 h 474"/>
                <a:gd name="T82" fmla="*/ 408 w 552"/>
                <a:gd name="T83" fmla="*/ 108 h 474"/>
                <a:gd name="T84" fmla="*/ 420 w 552"/>
                <a:gd name="T85" fmla="*/ 132 h 474"/>
                <a:gd name="T86" fmla="*/ 426 w 552"/>
                <a:gd name="T87" fmla="*/ 150 h 474"/>
                <a:gd name="T88" fmla="*/ 438 w 552"/>
                <a:gd name="T89" fmla="*/ 174 h 474"/>
                <a:gd name="T90" fmla="*/ 444 w 552"/>
                <a:gd name="T91" fmla="*/ 198 h 474"/>
                <a:gd name="T92" fmla="*/ 450 w 552"/>
                <a:gd name="T93" fmla="*/ 210 h 474"/>
                <a:gd name="T94" fmla="*/ 456 w 552"/>
                <a:gd name="T95" fmla="*/ 228 h 474"/>
                <a:gd name="T96" fmla="*/ 462 w 552"/>
                <a:gd name="T97" fmla="*/ 240 h 474"/>
                <a:gd name="T98" fmla="*/ 468 w 552"/>
                <a:gd name="T99" fmla="*/ 258 h 474"/>
                <a:gd name="T100" fmla="*/ 480 w 552"/>
                <a:gd name="T101" fmla="*/ 282 h 474"/>
                <a:gd name="T102" fmla="*/ 486 w 552"/>
                <a:gd name="T103" fmla="*/ 300 h 474"/>
                <a:gd name="T104" fmla="*/ 492 w 552"/>
                <a:gd name="T105" fmla="*/ 312 h 474"/>
                <a:gd name="T106" fmla="*/ 504 w 552"/>
                <a:gd name="T107" fmla="*/ 336 h 474"/>
                <a:gd name="T108" fmla="*/ 516 w 552"/>
                <a:gd name="T109" fmla="*/ 360 h 474"/>
                <a:gd name="T110" fmla="*/ 522 w 552"/>
                <a:gd name="T111" fmla="*/ 378 h 474"/>
                <a:gd name="T112" fmla="*/ 534 w 552"/>
                <a:gd name="T113" fmla="*/ 396 h 474"/>
                <a:gd name="T114" fmla="*/ 546 w 552"/>
                <a:gd name="T115" fmla="*/ 408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2" h="474">
                  <a:moveTo>
                    <a:pt x="0" y="426"/>
                  </a:moveTo>
                  <a:lnTo>
                    <a:pt x="6" y="432"/>
                  </a:lnTo>
                  <a:lnTo>
                    <a:pt x="18" y="444"/>
                  </a:lnTo>
                  <a:lnTo>
                    <a:pt x="18" y="450"/>
                  </a:lnTo>
                  <a:lnTo>
                    <a:pt x="24" y="456"/>
                  </a:lnTo>
                  <a:lnTo>
                    <a:pt x="30" y="462"/>
                  </a:lnTo>
                  <a:lnTo>
                    <a:pt x="36" y="468"/>
                  </a:lnTo>
                  <a:lnTo>
                    <a:pt x="42" y="468"/>
                  </a:lnTo>
                  <a:lnTo>
                    <a:pt x="48" y="468"/>
                  </a:lnTo>
                  <a:lnTo>
                    <a:pt x="54" y="474"/>
                  </a:lnTo>
                  <a:lnTo>
                    <a:pt x="60" y="468"/>
                  </a:lnTo>
                  <a:lnTo>
                    <a:pt x="66" y="468"/>
                  </a:lnTo>
                  <a:lnTo>
                    <a:pt x="72" y="468"/>
                  </a:lnTo>
                  <a:lnTo>
                    <a:pt x="78" y="462"/>
                  </a:lnTo>
                  <a:lnTo>
                    <a:pt x="84" y="456"/>
                  </a:lnTo>
                  <a:lnTo>
                    <a:pt x="90" y="450"/>
                  </a:lnTo>
                  <a:lnTo>
                    <a:pt x="102" y="438"/>
                  </a:lnTo>
                  <a:lnTo>
                    <a:pt x="102" y="432"/>
                  </a:lnTo>
                  <a:lnTo>
                    <a:pt x="114" y="420"/>
                  </a:lnTo>
                  <a:lnTo>
                    <a:pt x="114" y="408"/>
                  </a:lnTo>
                  <a:lnTo>
                    <a:pt x="126" y="396"/>
                  </a:lnTo>
                  <a:lnTo>
                    <a:pt x="126" y="384"/>
                  </a:lnTo>
                  <a:lnTo>
                    <a:pt x="138" y="372"/>
                  </a:lnTo>
                  <a:lnTo>
                    <a:pt x="138" y="360"/>
                  </a:lnTo>
                  <a:lnTo>
                    <a:pt x="144" y="354"/>
                  </a:lnTo>
                  <a:lnTo>
                    <a:pt x="144" y="342"/>
                  </a:lnTo>
                  <a:lnTo>
                    <a:pt x="156" y="330"/>
                  </a:lnTo>
                  <a:lnTo>
                    <a:pt x="156" y="312"/>
                  </a:lnTo>
                  <a:lnTo>
                    <a:pt x="162" y="306"/>
                  </a:lnTo>
                  <a:lnTo>
                    <a:pt x="162" y="294"/>
                  </a:lnTo>
                  <a:lnTo>
                    <a:pt x="168" y="288"/>
                  </a:lnTo>
                  <a:lnTo>
                    <a:pt x="168" y="282"/>
                  </a:lnTo>
                  <a:lnTo>
                    <a:pt x="174" y="276"/>
                  </a:lnTo>
                  <a:lnTo>
                    <a:pt x="174" y="264"/>
                  </a:lnTo>
                  <a:lnTo>
                    <a:pt x="180" y="258"/>
                  </a:lnTo>
                  <a:lnTo>
                    <a:pt x="180" y="246"/>
                  </a:lnTo>
                  <a:lnTo>
                    <a:pt x="186" y="240"/>
                  </a:lnTo>
                  <a:lnTo>
                    <a:pt x="186" y="228"/>
                  </a:lnTo>
                  <a:lnTo>
                    <a:pt x="192" y="222"/>
                  </a:lnTo>
                  <a:lnTo>
                    <a:pt x="192" y="210"/>
                  </a:lnTo>
                  <a:lnTo>
                    <a:pt x="198" y="204"/>
                  </a:lnTo>
                  <a:lnTo>
                    <a:pt x="198" y="198"/>
                  </a:lnTo>
                  <a:lnTo>
                    <a:pt x="204" y="192"/>
                  </a:lnTo>
                  <a:lnTo>
                    <a:pt x="204" y="180"/>
                  </a:lnTo>
                  <a:lnTo>
                    <a:pt x="210" y="174"/>
                  </a:lnTo>
                  <a:lnTo>
                    <a:pt x="210" y="168"/>
                  </a:lnTo>
                  <a:lnTo>
                    <a:pt x="216" y="162"/>
                  </a:lnTo>
                  <a:lnTo>
                    <a:pt x="216" y="150"/>
                  </a:lnTo>
                  <a:lnTo>
                    <a:pt x="222" y="144"/>
                  </a:lnTo>
                  <a:lnTo>
                    <a:pt x="222" y="132"/>
                  </a:lnTo>
                  <a:lnTo>
                    <a:pt x="234" y="120"/>
                  </a:lnTo>
                  <a:lnTo>
                    <a:pt x="234" y="108"/>
                  </a:lnTo>
                  <a:lnTo>
                    <a:pt x="240" y="102"/>
                  </a:lnTo>
                  <a:lnTo>
                    <a:pt x="240" y="90"/>
                  </a:lnTo>
                  <a:lnTo>
                    <a:pt x="252" y="78"/>
                  </a:lnTo>
                  <a:lnTo>
                    <a:pt x="252" y="66"/>
                  </a:lnTo>
                  <a:lnTo>
                    <a:pt x="264" y="54"/>
                  </a:lnTo>
                  <a:lnTo>
                    <a:pt x="264" y="48"/>
                  </a:lnTo>
                  <a:lnTo>
                    <a:pt x="276" y="36"/>
                  </a:lnTo>
                  <a:lnTo>
                    <a:pt x="276" y="30"/>
                  </a:lnTo>
                  <a:lnTo>
                    <a:pt x="282" y="24"/>
                  </a:lnTo>
                  <a:lnTo>
                    <a:pt x="288" y="18"/>
                  </a:lnTo>
                  <a:lnTo>
                    <a:pt x="294" y="12"/>
                  </a:lnTo>
                  <a:lnTo>
                    <a:pt x="300" y="6"/>
                  </a:lnTo>
                  <a:lnTo>
                    <a:pt x="306" y="6"/>
                  </a:lnTo>
                  <a:lnTo>
                    <a:pt x="312" y="0"/>
                  </a:lnTo>
                  <a:lnTo>
                    <a:pt x="318" y="0"/>
                  </a:lnTo>
                  <a:lnTo>
                    <a:pt x="324" y="0"/>
                  </a:lnTo>
                  <a:lnTo>
                    <a:pt x="330" y="6"/>
                  </a:lnTo>
                  <a:lnTo>
                    <a:pt x="336" y="6"/>
                  </a:lnTo>
                  <a:lnTo>
                    <a:pt x="342" y="12"/>
                  </a:lnTo>
                  <a:lnTo>
                    <a:pt x="348" y="18"/>
                  </a:lnTo>
                  <a:lnTo>
                    <a:pt x="354" y="24"/>
                  </a:lnTo>
                  <a:lnTo>
                    <a:pt x="360" y="30"/>
                  </a:lnTo>
                  <a:lnTo>
                    <a:pt x="366" y="36"/>
                  </a:lnTo>
                  <a:lnTo>
                    <a:pt x="378" y="48"/>
                  </a:lnTo>
                  <a:lnTo>
                    <a:pt x="378" y="54"/>
                  </a:lnTo>
                  <a:lnTo>
                    <a:pt x="384" y="60"/>
                  </a:lnTo>
                  <a:lnTo>
                    <a:pt x="384" y="66"/>
                  </a:lnTo>
                  <a:lnTo>
                    <a:pt x="396" y="78"/>
                  </a:lnTo>
                  <a:lnTo>
                    <a:pt x="396" y="90"/>
                  </a:lnTo>
                  <a:lnTo>
                    <a:pt x="402" y="96"/>
                  </a:lnTo>
                  <a:lnTo>
                    <a:pt x="402" y="102"/>
                  </a:lnTo>
                  <a:lnTo>
                    <a:pt x="408" y="108"/>
                  </a:lnTo>
                  <a:lnTo>
                    <a:pt x="408" y="120"/>
                  </a:lnTo>
                  <a:lnTo>
                    <a:pt x="420" y="132"/>
                  </a:lnTo>
                  <a:lnTo>
                    <a:pt x="420" y="144"/>
                  </a:lnTo>
                  <a:lnTo>
                    <a:pt x="426" y="150"/>
                  </a:lnTo>
                  <a:lnTo>
                    <a:pt x="426" y="162"/>
                  </a:lnTo>
                  <a:lnTo>
                    <a:pt x="438" y="174"/>
                  </a:lnTo>
                  <a:lnTo>
                    <a:pt x="438" y="192"/>
                  </a:lnTo>
                  <a:lnTo>
                    <a:pt x="444" y="198"/>
                  </a:lnTo>
                  <a:lnTo>
                    <a:pt x="444" y="204"/>
                  </a:lnTo>
                  <a:lnTo>
                    <a:pt x="450" y="210"/>
                  </a:lnTo>
                  <a:lnTo>
                    <a:pt x="450" y="222"/>
                  </a:lnTo>
                  <a:lnTo>
                    <a:pt x="456" y="228"/>
                  </a:lnTo>
                  <a:lnTo>
                    <a:pt x="456" y="234"/>
                  </a:lnTo>
                  <a:lnTo>
                    <a:pt x="462" y="240"/>
                  </a:lnTo>
                  <a:lnTo>
                    <a:pt x="462" y="252"/>
                  </a:lnTo>
                  <a:lnTo>
                    <a:pt x="468" y="258"/>
                  </a:lnTo>
                  <a:lnTo>
                    <a:pt x="468" y="270"/>
                  </a:lnTo>
                  <a:lnTo>
                    <a:pt x="480" y="282"/>
                  </a:lnTo>
                  <a:lnTo>
                    <a:pt x="480" y="294"/>
                  </a:lnTo>
                  <a:lnTo>
                    <a:pt x="486" y="300"/>
                  </a:lnTo>
                  <a:lnTo>
                    <a:pt x="486" y="306"/>
                  </a:lnTo>
                  <a:lnTo>
                    <a:pt x="492" y="312"/>
                  </a:lnTo>
                  <a:lnTo>
                    <a:pt x="492" y="324"/>
                  </a:lnTo>
                  <a:lnTo>
                    <a:pt x="504" y="336"/>
                  </a:lnTo>
                  <a:lnTo>
                    <a:pt x="504" y="348"/>
                  </a:lnTo>
                  <a:lnTo>
                    <a:pt x="516" y="360"/>
                  </a:lnTo>
                  <a:lnTo>
                    <a:pt x="516" y="372"/>
                  </a:lnTo>
                  <a:lnTo>
                    <a:pt x="522" y="378"/>
                  </a:lnTo>
                  <a:lnTo>
                    <a:pt x="534" y="390"/>
                  </a:lnTo>
                  <a:lnTo>
                    <a:pt x="534" y="396"/>
                  </a:lnTo>
                  <a:lnTo>
                    <a:pt x="540" y="402"/>
                  </a:lnTo>
                  <a:lnTo>
                    <a:pt x="546" y="408"/>
                  </a:lnTo>
                  <a:lnTo>
                    <a:pt x="552" y="414"/>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77"/>
            <p:cNvSpPr>
              <a:spLocks/>
            </p:cNvSpPr>
            <p:nvPr/>
          </p:nvSpPr>
          <p:spPr bwMode="auto">
            <a:xfrm>
              <a:off x="1638" y="1921"/>
              <a:ext cx="612" cy="540"/>
            </a:xfrm>
            <a:custGeom>
              <a:avLst/>
              <a:gdLst>
                <a:gd name="T0" fmla="*/ 12 w 612"/>
                <a:gd name="T1" fmla="*/ 540 h 540"/>
                <a:gd name="T2" fmla="*/ 30 w 612"/>
                <a:gd name="T3" fmla="*/ 540 h 540"/>
                <a:gd name="T4" fmla="*/ 48 w 612"/>
                <a:gd name="T5" fmla="*/ 540 h 540"/>
                <a:gd name="T6" fmla="*/ 66 w 612"/>
                <a:gd name="T7" fmla="*/ 540 h 540"/>
                <a:gd name="T8" fmla="*/ 84 w 612"/>
                <a:gd name="T9" fmla="*/ 540 h 540"/>
                <a:gd name="T10" fmla="*/ 96 w 612"/>
                <a:gd name="T11" fmla="*/ 528 h 540"/>
                <a:gd name="T12" fmla="*/ 108 w 612"/>
                <a:gd name="T13" fmla="*/ 504 h 540"/>
                <a:gd name="T14" fmla="*/ 114 w 612"/>
                <a:gd name="T15" fmla="*/ 480 h 540"/>
                <a:gd name="T16" fmla="*/ 126 w 612"/>
                <a:gd name="T17" fmla="*/ 456 h 540"/>
                <a:gd name="T18" fmla="*/ 132 w 612"/>
                <a:gd name="T19" fmla="*/ 426 h 540"/>
                <a:gd name="T20" fmla="*/ 144 w 612"/>
                <a:gd name="T21" fmla="*/ 402 h 540"/>
                <a:gd name="T22" fmla="*/ 150 w 612"/>
                <a:gd name="T23" fmla="*/ 378 h 540"/>
                <a:gd name="T24" fmla="*/ 162 w 612"/>
                <a:gd name="T25" fmla="*/ 354 h 540"/>
                <a:gd name="T26" fmla="*/ 168 w 612"/>
                <a:gd name="T27" fmla="*/ 324 h 540"/>
                <a:gd name="T28" fmla="*/ 180 w 612"/>
                <a:gd name="T29" fmla="*/ 300 h 540"/>
                <a:gd name="T30" fmla="*/ 186 w 612"/>
                <a:gd name="T31" fmla="*/ 270 h 540"/>
                <a:gd name="T32" fmla="*/ 198 w 612"/>
                <a:gd name="T33" fmla="*/ 240 h 540"/>
                <a:gd name="T34" fmla="*/ 204 w 612"/>
                <a:gd name="T35" fmla="*/ 216 h 540"/>
                <a:gd name="T36" fmla="*/ 216 w 612"/>
                <a:gd name="T37" fmla="*/ 192 h 540"/>
                <a:gd name="T38" fmla="*/ 222 w 612"/>
                <a:gd name="T39" fmla="*/ 162 h 540"/>
                <a:gd name="T40" fmla="*/ 234 w 612"/>
                <a:gd name="T41" fmla="*/ 144 h 540"/>
                <a:gd name="T42" fmla="*/ 246 w 612"/>
                <a:gd name="T43" fmla="*/ 108 h 540"/>
                <a:gd name="T44" fmla="*/ 264 w 612"/>
                <a:gd name="T45" fmla="*/ 84 h 540"/>
                <a:gd name="T46" fmla="*/ 276 w 612"/>
                <a:gd name="T47" fmla="*/ 54 h 540"/>
                <a:gd name="T48" fmla="*/ 294 w 612"/>
                <a:gd name="T49" fmla="*/ 30 h 540"/>
                <a:gd name="T50" fmla="*/ 312 w 612"/>
                <a:gd name="T51" fmla="*/ 12 h 540"/>
                <a:gd name="T52" fmla="*/ 330 w 612"/>
                <a:gd name="T53" fmla="*/ 0 h 540"/>
                <a:gd name="T54" fmla="*/ 348 w 612"/>
                <a:gd name="T55" fmla="*/ 0 h 540"/>
                <a:gd name="T56" fmla="*/ 366 w 612"/>
                <a:gd name="T57" fmla="*/ 0 h 540"/>
                <a:gd name="T58" fmla="*/ 384 w 612"/>
                <a:gd name="T59" fmla="*/ 6 h 540"/>
                <a:gd name="T60" fmla="*/ 402 w 612"/>
                <a:gd name="T61" fmla="*/ 18 h 540"/>
                <a:gd name="T62" fmla="*/ 420 w 612"/>
                <a:gd name="T63" fmla="*/ 30 h 540"/>
                <a:gd name="T64" fmla="*/ 438 w 612"/>
                <a:gd name="T65" fmla="*/ 48 h 540"/>
                <a:gd name="T66" fmla="*/ 456 w 612"/>
                <a:gd name="T67" fmla="*/ 66 h 540"/>
                <a:gd name="T68" fmla="*/ 474 w 612"/>
                <a:gd name="T69" fmla="*/ 84 h 540"/>
                <a:gd name="T70" fmla="*/ 492 w 612"/>
                <a:gd name="T71" fmla="*/ 102 h 540"/>
                <a:gd name="T72" fmla="*/ 510 w 612"/>
                <a:gd name="T73" fmla="*/ 120 h 540"/>
                <a:gd name="T74" fmla="*/ 528 w 612"/>
                <a:gd name="T75" fmla="*/ 138 h 540"/>
                <a:gd name="T76" fmla="*/ 546 w 612"/>
                <a:gd name="T77" fmla="*/ 150 h 540"/>
                <a:gd name="T78" fmla="*/ 564 w 612"/>
                <a:gd name="T79" fmla="*/ 162 h 540"/>
                <a:gd name="T80" fmla="*/ 582 w 612"/>
                <a:gd name="T81" fmla="*/ 174 h 540"/>
                <a:gd name="T82" fmla="*/ 600 w 612"/>
                <a:gd name="T83" fmla="*/ 18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2" h="540">
                  <a:moveTo>
                    <a:pt x="0" y="540"/>
                  </a:moveTo>
                  <a:lnTo>
                    <a:pt x="6" y="540"/>
                  </a:lnTo>
                  <a:lnTo>
                    <a:pt x="12" y="540"/>
                  </a:lnTo>
                  <a:lnTo>
                    <a:pt x="18" y="540"/>
                  </a:lnTo>
                  <a:lnTo>
                    <a:pt x="24" y="540"/>
                  </a:lnTo>
                  <a:lnTo>
                    <a:pt x="30" y="540"/>
                  </a:lnTo>
                  <a:lnTo>
                    <a:pt x="36" y="540"/>
                  </a:lnTo>
                  <a:lnTo>
                    <a:pt x="42" y="540"/>
                  </a:lnTo>
                  <a:lnTo>
                    <a:pt x="48" y="540"/>
                  </a:lnTo>
                  <a:lnTo>
                    <a:pt x="54" y="540"/>
                  </a:lnTo>
                  <a:lnTo>
                    <a:pt x="60" y="540"/>
                  </a:lnTo>
                  <a:lnTo>
                    <a:pt x="66" y="540"/>
                  </a:lnTo>
                  <a:lnTo>
                    <a:pt x="72" y="540"/>
                  </a:lnTo>
                  <a:lnTo>
                    <a:pt x="78" y="540"/>
                  </a:lnTo>
                  <a:lnTo>
                    <a:pt x="84" y="540"/>
                  </a:lnTo>
                  <a:lnTo>
                    <a:pt x="90" y="540"/>
                  </a:lnTo>
                  <a:lnTo>
                    <a:pt x="96" y="534"/>
                  </a:lnTo>
                  <a:lnTo>
                    <a:pt x="96" y="528"/>
                  </a:lnTo>
                  <a:lnTo>
                    <a:pt x="102" y="522"/>
                  </a:lnTo>
                  <a:lnTo>
                    <a:pt x="102" y="510"/>
                  </a:lnTo>
                  <a:lnTo>
                    <a:pt x="108" y="504"/>
                  </a:lnTo>
                  <a:lnTo>
                    <a:pt x="108" y="492"/>
                  </a:lnTo>
                  <a:lnTo>
                    <a:pt x="114" y="486"/>
                  </a:lnTo>
                  <a:lnTo>
                    <a:pt x="114" y="480"/>
                  </a:lnTo>
                  <a:lnTo>
                    <a:pt x="120" y="474"/>
                  </a:lnTo>
                  <a:lnTo>
                    <a:pt x="120" y="462"/>
                  </a:lnTo>
                  <a:lnTo>
                    <a:pt x="126" y="456"/>
                  </a:lnTo>
                  <a:lnTo>
                    <a:pt x="126" y="444"/>
                  </a:lnTo>
                  <a:lnTo>
                    <a:pt x="132" y="438"/>
                  </a:lnTo>
                  <a:lnTo>
                    <a:pt x="132" y="426"/>
                  </a:lnTo>
                  <a:lnTo>
                    <a:pt x="138" y="420"/>
                  </a:lnTo>
                  <a:lnTo>
                    <a:pt x="138" y="408"/>
                  </a:lnTo>
                  <a:lnTo>
                    <a:pt x="144" y="402"/>
                  </a:lnTo>
                  <a:lnTo>
                    <a:pt x="144" y="396"/>
                  </a:lnTo>
                  <a:lnTo>
                    <a:pt x="150" y="390"/>
                  </a:lnTo>
                  <a:lnTo>
                    <a:pt x="150" y="378"/>
                  </a:lnTo>
                  <a:lnTo>
                    <a:pt x="156" y="372"/>
                  </a:lnTo>
                  <a:lnTo>
                    <a:pt x="156" y="360"/>
                  </a:lnTo>
                  <a:lnTo>
                    <a:pt x="162" y="354"/>
                  </a:lnTo>
                  <a:lnTo>
                    <a:pt x="162" y="342"/>
                  </a:lnTo>
                  <a:lnTo>
                    <a:pt x="168" y="336"/>
                  </a:lnTo>
                  <a:lnTo>
                    <a:pt x="168" y="324"/>
                  </a:lnTo>
                  <a:lnTo>
                    <a:pt x="174" y="318"/>
                  </a:lnTo>
                  <a:lnTo>
                    <a:pt x="174" y="306"/>
                  </a:lnTo>
                  <a:lnTo>
                    <a:pt x="180" y="300"/>
                  </a:lnTo>
                  <a:lnTo>
                    <a:pt x="180" y="288"/>
                  </a:lnTo>
                  <a:lnTo>
                    <a:pt x="186" y="282"/>
                  </a:lnTo>
                  <a:lnTo>
                    <a:pt x="186" y="270"/>
                  </a:lnTo>
                  <a:lnTo>
                    <a:pt x="192" y="264"/>
                  </a:lnTo>
                  <a:lnTo>
                    <a:pt x="192" y="246"/>
                  </a:lnTo>
                  <a:lnTo>
                    <a:pt x="198" y="240"/>
                  </a:lnTo>
                  <a:lnTo>
                    <a:pt x="198" y="228"/>
                  </a:lnTo>
                  <a:lnTo>
                    <a:pt x="204" y="222"/>
                  </a:lnTo>
                  <a:lnTo>
                    <a:pt x="204" y="216"/>
                  </a:lnTo>
                  <a:lnTo>
                    <a:pt x="210" y="210"/>
                  </a:lnTo>
                  <a:lnTo>
                    <a:pt x="210" y="198"/>
                  </a:lnTo>
                  <a:lnTo>
                    <a:pt x="216" y="192"/>
                  </a:lnTo>
                  <a:lnTo>
                    <a:pt x="216" y="180"/>
                  </a:lnTo>
                  <a:lnTo>
                    <a:pt x="222" y="174"/>
                  </a:lnTo>
                  <a:lnTo>
                    <a:pt x="222" y="162"/>
                  </a:lnTo>
                  <a:lnTo>
                    <a:pt x="228" y="156"/>
                  </a:lnTo>
                  <a:lnTo>
                    <a:pt x="228" y="150"/>
                  </a:lnTo>
                  <a:lnTo>
                    <a:pt x="234" y="144"/>
                  </a:lnTo>
                  <a:lnTo>
                    <a:pt x="234" y="132"/>
                  </a:lnTo>
                  <a:lnTo>
                    <a:pt x="246" y="120"/>
                  </a:lnTo>
                  <a:lnTo>
                    <a:pt x="246" y="108"/>
                  </a:lnTo>
                  <a:lnTo>
                    <a:pt x="252" y="102"/>
                  </a:lnTo>
                  <a:lnTo>
                    <a:pt x="252" y="96"/>
                  </a:lnTo>
                  <a:lnTo>
                    <a:pt x="264" y="84"/>
                  </a:lnTo>
                  <a:lnTo>
                    <a:pt x="264" y="72"/>
                  </a:lnTo>
                  <a:lnTo>
                    <a:pt x="276" y="60"/>
                  </a:lnTo>
                  <a:lnTo>
                    <a:pt x="276" y="54"/>
                  </a:lnTo>
                  <a:lnTo>
                    <a:pt x="288" y="42"/>
                  </a:lnTo>
                  <a:lnTo>
                    <a:pt x="288" y="36"/>
                  </a:lnTo>
                  <a:lnTo>
                    <a:pt x="294" y="30"/>
                  </a:lnTo>
                  <a:lnTo>
                    <a:pt x="300" y="24"/>
                  </a:lnTo>
                  <a:lnTo>
                    <a:pt x="306" y="18"/>
                  </a:lnTo>
                  <a:lnTo>
                    <a:pt x="312" y="12"/>
                  </a:lnTo>
                  <a:lnTo>
                    <a:pt x="318" y="6"/>
                  </a:lnTo>
                  <a:lnTo>
                    <a:pt x="324" y="6"/>
                  </a:lnTo>
                  <a:lnTo>
                    <a:pt x="330" y="0"/>
                  </a:lnTo>
                  <a:lnTo>
                    <a:pt x="336" y="0"/>
                  </a:lnTo>
                  <a:lnTo>
                    <a:pt x="342" y="0"/>
                  </a:lnTo>
                  <a:lnTo>
                    <a:pt x="348" y="0"/>
                  </a:lnTo>
                  <a:lnTo>
                    <a:pt x="354" y="0"/>
                  </a:lnTo>
                  <a:lnTo>
                    <a:pt x="360" y="0"/>
                  </a:lnTo>
                  <a:lnTo>
                    <a:pt x="366" y="0"/>
                  </a:lnTo>
                  <a:lnTo>
                    <a:pt x="372" y="0"/>
                  </a:lnTo>
                  <a:lnTo>
                    <a:pt x="378" y="6"/>
                  </a:lnTo>
                  <a:lnTo>
                    <a:pt x="384" y="6"/>
                  </a:lnTo>
                  <a:lnTo>
                    <a:pt x="390" y="12"/>
                  </a:lnTo>
                  <a:lnTo>
                    <a:pt x="396" y="12"/>
                  </a:lnTo>
                  <a:lnTo>
                    <a:pt x="402" y="18"/>
                  </a:lnTo>
                  <a:lnTo>
                    <a:pt x="408" y="24"/>
                  </a:lnTo>
                  <a:lnTo>
                    <a:pt x="414" y="30"/>
                  </a:lnTo>
                  <a:lnTo>
                    <a:pt x="420" y="30"/>
                  </a:lnTo>
                  <a:lnTo>
                    <a:pt x="426" y="36"/>
                  </a:lnTo>
                  <a:lnTo>
                    <a:pt x="432" y="42"/>
                  </a:lnTo>
                  <a:lnTo>
                    <a:pt x="438" y="48"/>
                  </a:lnTo>
                  <a:lnTo>
                    <a:pt x="444" y="54"/>
                  </a:lnTo>
                  <a:lnTo>
                    <a:pt x="450" y="60"/>
                  </a:lnTo>
                  <a:lnTo>
                    <a:pt x="456" y="66"/>
                  </a:lnTo>
                  <a:lnTo>
                    <a:pt x="462" y="72"/>
                  </a:lnTo>
                  <a:lnTo>
                    <a:pt x="468" y="78"/>
                  </a:lnTo>
                  <a:lnTo>
                    <a:pt x="474" y="84"/>
                  </a:lnTo>
                  <a:lnTo>
                    <a:pt x="480" y="90"/>
                  </a:lnTo>
                  <a:lnTo>
                    <a:pt x="486" y="96"/>
                  </a:lnTo>
                  <a:lnTo>
                    <a:pt x="492" y="102"/>
                  </a:lnTo>
                  <a:lnTo>
                    <a:pt x="498" y="108"/>
                  </a:lnTo>
                  <a:lnTo>
                    <a:pt x="504" y="114"/>
                  </a:lnTo>
                  <a:lnTo>
                    <a:pt x="510" y="120"/>
                  </a:lnTo>
                  <a:lnTo>
                    <a:pt x="516" y="126"/>
                  </a:lnTo>
                  <a:lnTo>
                    <a:pt x="522" y="132"/>
                  </a:lnTo>
                  <a:lnTo>
                    <a:pt x="528" y="138"/>
                  </a:lnTo>
                  <a:lnTo>
                    <a:pt x="534" y="144"/>
                  </a:lnTo>
                  <a:lnTo>
                    <a:pt x="540" y="144"/>
                  </a:lnTo>
                  <a:lnTo>
                    <a:pt x="546" y="150"/>
                  </a:lnTo>
                  <a:lnTo>
                    <a:pt x="552" y="156"/>
                  </a:lnTo>
                  <a:lnTo>
                    <a:pt x="558" y="162"/>
                  </a:lnTo>
                  <a:lnTo>
                    <a:pt x="564" y="162"/>
                  </a:lnTo>
                  <a:lnTo>
                    <a:pt x="570" y="168"/>
                  </a:lnTo>
                  <a:lnTo>
                    <a:pt x="576" y="174"/>
                  </a:lnTo>
                  <a:lnTo>
                    <a:pt x="582" y="174"/>
                  </a:lnTo>
                  <a:lnTo>
                    <a:pt x="588" y="180"/>
                  </a:lnTo>
                  <a:lnTo>
                    <a:pt x="594" y="180"/>
                  </a:lnTo>
                  <a:lnTo>
                    <a:pt x="600" y="186"/>
                  </a:lnTo>
                  <a:lnTo>
                    <a:pt x="606" y="186"/>
                  </a:lnTo>
                  <a:lnTo>
                    <a:pt x="612" y="192"/>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78"/>
            <p:cNvSpPr>
              <a:spLocks/>
            </p:cNvSpPr>
            <p:nvPr/>
          </p:nvSpPr>
          <p:spPr bwMode="auto">
            <a:xfrm>
              <a:off x="2250" y="2095"/>
              <a:ext cx="762" cy="30"/>
            </a:xfrm>
            <a:custGeom>
              <a:avLst/>
              <a:gdLst>
                <a:gd name="T0" fmla="*/ 12 w 762"/>
                <a:gd name="T1" fmla="*/ 18 h 30"/>
                <a:gd name="T2" fmla="*/ 30 w 762"/>
                <a:gd name="T3" fmla="*/ 24 h 30"/>
                <a:gd name="T4" fmla="*/ 48 w 762"/>
                <a:gd name="T5" fmla="*/ 24 h 30"/>
                <a:gd name="T6" fmla="*/ 66 w 762"/>
                <a:gd name="T7" fmla="*/ 30 h 30"/>
                <a:gd name="T8" fmla="*/ 84 w 762"/>
                <a:gd name="T9" fmla="*/ 30 h 30"/>
                <a:gd name="T10" fmla="*/ 102 w 762"/>
                <a:gd name="T11" fmla="*/ 24 h 30"/>
                <a:gd name="T12" fmla="*/ 120 w 762"/>
                <a:gd name="T13" fmla="*/ 24 h 30"/>
                <a:gd name="T14" fmla="*/ 138 w 762"/>
                <a:gd name="T15" fmla="*/ 24 h 30"/>
                <a:gd name="T16" fmla="*/ 156 w 762"/>
                <a:gd name="T17" fmla="*/ 18 h 30"/>
                <a:gd name="T18" fmla="*/ 174 w 762"/>
                <a:gd name="T19" fmla="*/ 18 h 30"/>
                <a:gd name="T20" fmla="*/ 192 w 762"/>
                <a:gd name="T21" fmla="*/ 12 h 30"/>
                <a:gd name="T22" fmla="*/ 210 w 762"/>
                <a:gd name="T23" fmla="*/ 12 h 30"/>
                <a:gd name="T24" fmla="*/ 228 w 762"/>
                <a:gd name="T25" fmla="*/ 6 h 30"/>
                <a:gd name="T26" fmla="*/ 246 w 762"/>
                <a:gd name="T27" fmla="*/ 6 h 30"/>
                <a:gd name="T28" fmla="*/ 264 w 762"/>
                <a:gd name="T29" fmla="*/ 0 h 30"/>
                <a:gd name="T30" fmla="*/ 282 w 762"/>
                <a:gd name="T31" fmla="*/ 0 h 30"/>
                <a:gd name="T32" fmla="*/ 300 w 762"/>
                <a:gd name="T33" fmla="*/ 0 h 30"/>
                <a:gd name="T34" fmla="*/ 318 w 762"/>
                <a:gd name="T35" fmla="*/ 0 h 30"/>
                <a:gd name="T36" fmla="*/ 336 w 762"/>
                <a:gd name="T37" fmla="*/ 0 h 30"/>
                <a:gd name="T38" fmla="*/ 354 w 762"/>
                <a:gd name="T39" fmla="*/ 0 h 30"/>
                <a:gd name="T40" fmla="*/ 372 w 762"/>
                <a:gd name="T41" fmla="*/ 0 h 30"/>
                <a:gd name="T42" fmla="*/ 390 w 762"/>
                <a:gd name="T43" fmla="*/ 0 h 30"/>
                <a:gd name="T44" fmla="*/ 408 w 762"/>
                <a:gd name="T45" fmla="*/ 0 h 30"/>
                <a:gd name="T46" fmla="*/ 426 w 762"/>
                <a:gd name="T47" fmla="*/ 0 h 30"/>
                <a:gd name="T48" fmla="*/ 444 w 762"/>
                <a:gd name="T49" fmla="*/ 6 h 30"/>
                <a:gd name="T50" fmla="*/ 462 w 762"/>
                <a:gd name="T51" fmla="*/ 6 h 30"/>
                <a:gd name="T52" fmla="*/ 480 w 762"/>
                <a:gd name="T53" fmla="*/ 6 h 30"/>
                <a:gd name="T54" fmla="*/ 498 w 762"/>
                <a:gd name="T55" fmla="*/ 6 h 30"/>
                <a:gd name="T56" fmla="*/ 516 w 762"/>
                <a:gd name="T57" fmla="*/ 12 h 30"/>
                <a:gd name="T58" fmla="*/ 534 w 762"/>
                <a:gd name="T59" fmla="*/ 12 h 30"/>
                <a:gd name="T60" fmla="*/ 552 w 762"/>
                <a:gd name="T61" fmla="*/ 12 h 30"/>
                <a:gd name="T62" fmla="*/ 570 w 762"/>
                <a:gd name="T63" fmla="*/ 12 h 30"/>
                <a:gd name="T64" fmla="*/ 588 w 762"/>
                <a:gd name="T65" fmla="*/ 18 h 30"/>
                <a:gd name="T66" fmla="*/ 606 w 762"/>
                <a:gd name="T67" fmla="*/ 18 h 30"/>
                <a:gd name="T68" fmla="*/ 624 w 762"/>
                <a:gd name="T69" fmla="*/ 18 h 30"/>
                <a:gd name="T70" fmla="*/ 642 w 762"/>
                <a:gd name="T71" fmla="*/ 18 h 30"/>
                <a:gd name="T72" fmla="*/ 660 w 762"/>
                <a:gd name="T73" fmla="*/ 18 h 30"/>
                <a:gd name="T74" fmla="*/ 678 w 762"/>
                <a:gd name="T75" fmla="*/ 18 h 30"/>
                <a:gd name="T76" fmla="*/ 696 w 762"/>
                <a:gd name="T77" fmla="*/ 18 h 30"/>
                <a:gd name="T78" fmla="*/ 714 w 762"/>
                <a:gd name="T79" fmla="*/ 18 h 30"/>
                <a:gd name="T80" fmla="*/ 732 w 762"/>
                <a:gd name="T81" fmla="*/ 18 h 30"/>
                <a:gd name="T82" fmla="*/ 750 w 762"/>
                <a:gd name="T83"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30">
                  <a:moveTo>
                    <a:pt x="0" y="18"/>
                  </a:moveTo>
                  <a:lnTo>
                    <a:pt x="6" y="18"/>
                  </a:lnTo>
                  <a:lnTo>
                    <a:pt x="12" y="18"/>
                  </a:lnTo>
                  <a:lnTo>
                    <a:pt x="18" y="18"/>
                  </a:lnTo>
                  <a:lnTo>
                    <a:pt x="24" y="24"/>
                  </a:lnTo>
                  <a:lnTo>
                    <a:pt x="30" y="24"/>
                  </a:lnTo>
                  <a:lnTo>
                    <a:pt x="36" y="24"/>
                  </a:lnTo>
                  <a:lnTo>
                    <a:pt x="42" y="24"/>
                  </a:lnTo>
                  <a:lnTo>
                    <a:pt x="48" y="24"/>
                  </a:lnTo>
                  <a:lnTo>
                    <a:pt x="54" y="30"/>
                  </a:lnTo>
                  <a:lnTo>
                    <a:pt x="60" y="30"/>
                  </a:lnTo>
                  <a:lnTo>
                    <a:pt x="66" y="30"/>
                  </a:lnTo>
                  <a:lnTo>
                    <a:pt x="72" y="30"/>
                  </a:lnTo>
                  <a:lnTo>
                    <a:pt x="78" y="30"/>
                  </a:lnTo>
                  <a:lnTo>
                    <a:pt x="84" y="30"/>
                  </a:lnTo>
                  <a:lnTo>
                    <a:pt x="90" y="30"/>
                  </a:lnTo>
                  <a:lnTo>
                    <a:pt x="96" y="24"/>
                  </a:lnTo>
                  <a:lnTo>
                    <a:pt x="102" y="24"/>
                  </a:lnTo>
                  <a:lnTo>
                    <a:pt x="108" y="24"/>
                  </a:lnTo>
                  <a:lnTo>
                    <a:pt x="114" y="24"/>
                  </a:lnTo>
                  <a:lnTo>
                    <a:pt x="120" y="24"/>
                  </a:lnTo>
                  <a:lnTo>
                    <a:pt x="126" y="24"/>
                  </a:lnTo>
                  <a:lnTo>
                    <a:pt x="132" y="24"/>
                  </a:lnTo>
                  <a:lnTo>
                    <a:pt x="138" y="24"/>
                  </a:lnTo>
                  <a:lnTo>
                    <a:pt x="144" y="18"/>
                  </a:lnTo>
                  <a:lnTo>
                    <a:pt x="150" y="18"/>
                  </a:lnTo>
                  <a:lnTo>
                    <a:pt x="156" y="18"/>
                  </a:lnTo>
                  <a:lnTo>
                    <a:pt x="162" y="18"/>
                  </a:lnTo>
                  <a:lnTo>
                    <a:pt x="168" y="18"/>
                  </a:lnTo>
                  <a:lnTo>
                    <a:pt x="174" y="18"/>
                  </a:lnTo>
                  <a:lnTo>
                    <a:pt x="180" y="12"/>
                  </a:lnTo>
                  <a:lnTo>
                    <a:pt x="186" y="12"/>
                  </a:lnTo>
                  <a:lnTo>
                    <a:pt x="192" y="12"/>
                  </a:lnTo>
                  <a:lnTo>
                    <a:pt x="198" y="12"/>
                  </a:lnTo>
                  <a:lnTo>
                    <a:pt x="204" y="12"/>
                  </a:lnTo>
                  <a:lnTo>
                    <a:pt x="210" y="12"/>
                  </a:lnTo>
                  <a:lnTo>
                    <a:pt x="216" y="6"/>
                  </a:lnTo>
                  <a:lnTo>
                    <a:pt x="222" y="6"/>
                  </a:lnTo>
                  <a:lnTo>
                    <a:pt x="228" y="6"/>
                  </a:lnTo>
                  <a:lnTo>
                    <a:pt x="234" y="6"/>
                  </a:lnTo>
                  <a:lnTo>
                    <a:pt x="240" y="6"/>
                  </a:lnTo>
                  <a:lnTo>
                    <a:pt x="246" y="6"/>
                  </a:lnTo>
                  <a:lnTo>
                    <a:pt x="252" y="6"/>
                  </a:lnTo>
                  <a:lnTo>
                    <a:pt x="258" y="0"/>
                  </a:lnTo>
                  <a:lnTo>
                    <a:pt x="264" y="0"/>
                  </a:lnTo>
                  <a:lnTo>
                    <a:pt x="270" y="0"/>
                  </a:lnTo>
                  <a:lnTo>
                    <a:pt x="276" y="0"/>
                  </a:lnTo>
                  <a:lnTo>
                    <a:pt x="282" y="0"/>
                  </a:lnTo>
                  <a:lnTo>
                    <a:pt x="288" y="0"/>
                  </a:lnTo>
                  <a:lnTo>
                    <a:pt x="294" y="0"/>
                  </a:lnTo>
                  <a:lnTo>
                    <a:pt x="300" y="0"/>
                  </a:lnTo>
                  <a:lnTo>
                    <a:pt x="306" y="0"/>
                  </a:lnTo>
                  <a:lnTo>
                    <a:pt x="312" y="0"/>
                  </a:lnTo>
                  <a:lnTo>
                    <a:pt x="318" y="0"/>
                  </a:lnTo>
                  <a:lnTo>
                    <a:pt x="324" y="0"/>
                  </a:lnTo>
                  <a:lnTo>
                    <a:pt x="330" y="0"/>
                  </a:lnTo>
                  <a:lnTo>
                    <a:pt x="336" y="0"/>
                  </a:lnTo>
                  <a:lnTo>
                    <a:pt x="342" y="0"/>
                  </a:lnTo>
                  <a:lnTo>
                    <a:pt x="348" y="0"/>
                  </a:lnTo>
                  <a:lnTo>
                    <a:pt x="354" y="0"/>
                  </a:lnTo>
                  <a:lnTo>
                    <a:pt x="360" y="0"/>
                  </a:lnTo>
                  <a:lnTo>
                    <a:pt x="366" y="0"/>
                  </a:lnTo>
                  <a:lnTo>
                    <a:pt x="372" y="0"/>
                  </a:lnTo>
                  <a:lnTo>
                    <a:pt x="378" y="0"/>
                  </a:lnTo>
                  <a:lnTo>
                    <a:pt x="384" y="0"/>
                  </a:lnTo>
                  <a:lnTo>
                    <a:pt x="390" y="0"/>
                  </a:lnTo>
                  <a:lnTo>
                    <a:pt x="396" y="0"/>
                  </a:lnTo>
                  <a:lnTo>
                    <a:pt x="402" y="0"/>
                  </a:lnTo>
                  <a:lnTo>
                    <a:pt x="408" y="0"/>
                  </a:lnTo>
                  <a:lnTo>
                    <a:pt x="414" y="0"/>
                  </a:lnTo>
                  <a:lnTo>
                    <a:pt x="420" y="0"/>
                  </a:lnTo>
                  <a:lnTo>
                    <a:pt x="426" y="0"/>
                  </a:lnTo>
                  <a:lnTo>
                    <a:pt x="432" y="6"/>
                  </a:lnTo>
                  <a:lnTo>
                    <a:pt x="438" y="6"/>
                  </a:lnTo>
                  <a:lnTo>
                    <a:pt x="444" y="6"/>
                  </a:lnTo>
                  <a:lnTo>
                    <a:pt x="450" y="6"/>
                  </a:lnTo>
                  <a:lnTo>
                    <a:pt x="456" y="6"/>
                  </a:lnTo>
                  <a:lnTo>
                    <a:pt x="462" y="6"/>
                  </a:lnTo>
                  <a:lnTo>
                    <a:pt x="468" y="6"/>
                  </a:lnTo>
                  <a:lnTo>
                    <a:pt x="474" y="6"/>
                  </a:lnTo>
                  <a:lnTo>
                    <a:pt x="480" y="6"/>
                  </a:lnTo>
                  <a:lnTo>
                    <a:pt x="486" y="6"/>
                  </a:lnTo>
                  <a:lnTo>
                    <a:pt x="492" y="6"/>
                  </a:lnTo>
                  <a:lnTo>
                    <a:pt x="498" y="6"/>
                  </a:lnTo>
                  <a:lnTo>
                    <a:pt x="504" y="12"/>
                  </a:lnTo>
                  <a:lnTo>
                    <a:pt x="510" y="12"/>
                  </a:lnTo>
                  <a:lnTo>
                    <a:pt x="516" y="12"/>
                  </a:lnTo>
                  <a:lnTo>
                    <a:pt x="522" y="12"/>
                  </a:lnTo>
                  <a:lnTo>
                    <a:pt x="528" y="12"/>
                  </a:lnTo>
                  <a:lnTo>
                    <a:pt x="534" y="12"/>
                  </a:lnTo>
                  <a:lnTo>
                    <a:pt x="540" y="12"/>
                  </a:lnTo>
                  <a:lnTo>
                    <a:pt x="546" y="12"/>
                  </a:lnTo>
                  <a:lnTo>
                    <a:pt x="552" y="12"/>
                  </a:lnTo>
                  <a:lnTo>
                    <a:pt x="558" y="12"/>
                  </a:lnTo>
                  <a:lnTo>
                    <a:pt x="564" y="12"/>
                  </a:lnTo>
                  <a:lnTo>
                    <a:pt x="570" y="12"/>
                  </a:lnTo>
                  <a:lnTo>
                    <a:pt x="576" y="12"/>
                  </a:lnTo>
                  <a:lnTo>
                    <a:pt x="582" y="12"/>
                  </a:lnTo>
                  <a:lnTo>
                    <a:pt x="588" y="18"/>
                  </a:lnTo>
                  <a:lnTo>
                    <a:pt x="594" y="18"/>
                  </a:lnTo>
                  <a:lnTo>
                    <a:pt x="600" y="18"/>
                  </a:lnTo>
                  <a:lnTo>
                    <a:pt x="606" y="18"/>
                  </a:lnTo>
                  <a:lnTo>
                    <a:pt x="612" y="18"/>
                  </a:lnTo>
                  <a:lnTo>
                    <a:pt x="618" y="18"/>
                  </a:lnTo>
                  <a:lnTo>
                    <a:pt x="624" y="18"/>
                  </a:lnTo>
                  <a:lnTo>
                    <a:pt x="630" y="18"/>
                  </a:lnTo>
                  <a:lnTo>
                    <a:pt x="636" y="18"/>
                  </a:lnTo>
                  <a:lnTo>
                    <a:pt x="642" y="18"/>
                  </a:lnTo>
                  <a:lnTo>
                    <a:pt x="648" y="18"/>
                  </a:lnTo>
                  <a:lnTo>
                    <a:pt x="654" y="18"/>
                  </a:lnTo>
                  <a:lnTo>
                    <a:pt x="660" y="18"/>
                  </a:lnTo>
                  <a:lnTo>
                    <a:pt x="666" y="18"/>
                  </a:lnTo>
                  <a:lnTo>
                    <a:pt x="672" y="18"/>
                  </a:lnTo>
                  <a:lnTo>
                    <a:pt x="678" y="18"/>
                  </a:lnTo>
                  <a:lnTo>
                    <a:pt x="684" y="18"/>
                  </a:lnTo>
                  <a:lnTo>
                    <a:pt x="690" y="18"/>
                  </a:lnTo>
                  <a:lnTo>
                    <a:pt x="696" y="18"/>
                  </a:lnTo>
                  <a:lnTo>
                    <a:pt x="702" y="18"/>
                  </a:lnTo>
                  <a:lnTo>
                    <a:pt x="708" y="18"/>
                  </a:lnTo>
                  <a:lnTo>
                    <a:pt x="714" y="18"/>
                  </a:lnTo>
                  <a:lnTo>
                    <a:pt x="720" y="18"/>
                  </a:lnTo>
                  <a:lnTo>
                    <a:pt x="726" y="18"/>
                  </a:lnTo>
                  <a:lnTo>
                    <a:pt x="732" y="18"/>
                  </a:lnTo>
                  <a:lnTo>
                    <a:pt x="738" y="18"/>
                  </a:lnTo>
                  <a:lnTo>
                    <a:pt x="744" y="18"/>
                  </a:lnTo>
                  <a:lnTo>
                    <a:pt x="750" y="18"/>
                  </a:lnTo>
                  <a:lnTo>
                    <a:pt x="756" y="18"/>
                  </a:lnTo>
                  <a:lnTo>
                    <a:pt x="762" y="1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79"/>
            <p:cNvSpPr>
              <a:spLocks/>
            </p:cNvSpPr>
            <p:nvPr/>
          </p:nvSpPr>
          <p:spPr bwMode="auto">
            <a:xfrm>
              <a:off x="3012" y="1279"/>
              <a:ext cx="462" cy="834"/>
            </a:xfrm>
            <a:custGeom>
              <a:avLst/>
              <a:gdLst>
                <a:gd name="T0" fmla="*/ 12 w 462"/>
                <a:gd name="T1" fmla="*/ 834 h 834"/>
                <a:gd name="T2" fmla="*/ 24 w 462"/>
                <a:gd name="T3" fmla="*/ 816 h 834"/>
                <a:gd name="T4" fmla="*/ 36 w 462"/>
                <a:gd name="T5" fmla="*/ 774 h 834"/>
                <a:gd name="T6" fmla="*/ 42 w 462"/>
                <a:gd name="T7" fmla="*/ 720 h 834"/>
                <a:gd name="T8" fmla="*/ 54 w 462"/>
                <a:gd name="T9" fmla="*/ 678 h 834"/>
                <a:gd name="T10" fmla="*/ 60 w 462"/>
                <a:gd name="T11" fmla="*/ 624 h 834"/>
                <a:gd name="T12" fmla="*/ 72 w 462"/>
                <a:gd name="T13" fmla="*/ 582 h 834"/>
                <a:gd name="T14" fmla="*/ 78 w 462"/>
                <a:gd name="T15" fmla="*/ 528 h 834"/>
                <a:gd name="T16" fmla="*/ 90 w 462"/>
                <a:gd name="T17" fmla="*/ 492 h 834"/>
                <a:gd name="T18" fmla="*/ 96 w 462"/>
                <a:gd name="T19" fmla="*/ 432 h 834"/>
                <a:gd name="T20" fmla="*/ 108 w 462"/>
                <a:gd name="T21" fmla="*/ 396 h 834"/>
                <a:gd name="T22" fmla="*/ 114 w 462"/>
                <a:gd name="T23" fmla="*/ 342 h 834"/>
                <a:gd name="T24" fmla="*/ 126 w 462"/>
                <a:gd name="T25" fmla="*/ 300 h 834"/>
                <a:gd name="T26" fmla="*/ 132 w 462"/>
                <a:gd name="T27" fmla="*/ 252 h 834"/>
                <a:gd name="T28" fmla="*/ 144 w 462"/>
                <a:gd name="T29" fmla="*/ 216 h 834"/>
                <a:gd name="T30" fmla="*/ 150 w 462"/>
                <a:gd name="T31" fmla="*/ 168 h 834"/>
                <a:gd name="T32" fmla="*/ 162 w 462"/>
                <a:gd name="T33" fmla="*/ 144 h 834"/>
                <a:gd name="T34" fmla="*/ 168 w 462"/>
                <a:gd name="T35" fmla="*/ 108 h 834"/>
                <a:gd name="T36" fmla="*/ 180 w 462"/>
                <a:gd name="T37" fmla="*/ 84 h 834"/>
                <a:gd name="T38" fmla="*/ 192 w 462"/>
                <a:gd name="T39" fmla="*/ 48 h 834"/>
                <a:gd name="T40" fmla="*/ 210 w 462"/>
                <a:gd name="T41" fmla="*/ 18 h 834"/>
                <a:gd name="T42" fmla="*/ 228 w 462"/>
                <a:gd name="T43" fmla="*/ 0 h 834"/>
                <a:gd name="T44" fmla="*/ 246 w 462"/>
                <a:gd name="T45" fmla="*/ 0 h 834"/>
                <a:gd name="T46" fmla="*/ 264 w 462"/>
                <a:gd name="T47" fmla="*/ 18 h 834"/>
                <a:gd name="T48" fmla="*/ 288 w 462"/>
                <a:gd name="T49" fmla="*/ 42 h 834"/>
                <a:gd name="T50" fmla="*/ 300 w 462"/>
                <a:gd name="T51" fmla="*/ 78 h 834"/>
                <a:gd name="T52" fmla="*/ 318 w 462"/>
                <a:gd name="T53" fmla="*/ 108 h 834"/>
                <a:gd name="T54" fmla="*/ 324 w 462"/>
                <a:gd name="T55" fmla="*/ 132 h 834"/>
                <a:gd name="T56" fmla="*/ 336 w 462"/>
                <a:gd name="T57" fmla="*/ 156 h 834"/>
                <a:gd name="T58" fmla="*/ 342 w 462"/>
                <a:gd name="T59" fmla="*/ 186 h 834"/>
                <a:gd name="T60" fmla="*/ 354 w 462"/>
                <a:gd name="T61" fmla="*/ 210 h 834"/>
                <a:gd name="T62" fmla="*/ 360 w 462"/>
                <a:gd name="T63" fmla="*/ 234 h 834"/>
                <a:gd name="T64" fmla="*/ 372 w 462"/>
                <a:gd name="T65" fmla="*/ 264 h 834"/>
                <a:gd name="T66" fmla="*/ 378 w 462"/>
                <a:gd name="T67" fmla="*/ 294 h 834"/>
                <a:gd name="T68" fmla="*/ 390 w 462"/>
                <a:gd name="T69" fmla="*/ 318 h 834"/>
                <a:gd name="T70" fmla="*/ 396 w 462"/>
                <a:gd name="T71" fmla="*/ 348 h 834"/>
                <a:gd name="T72" fmla="*/ 408 w 462"/>
                <a:gd name="T73" fmla="*/ 372 h 834"/>
                <a:gd name="T74" fmla="*/ 414 w 462"/>
                <a:gd name="T75" fmla="*/ 396 h 834"/>
                <a:gd name="T76" fmla="*/ 426 w 462"/>
                <a:gd name="T77" fmla="*/ 420 h 834"/>
                <a:gd name="T78" fmla="*/ 432 w 462"/>
                <a:gd name="T79" fmla="*/ 450 h 834"/>
                <a:gd name="T80" fmla="*/ 444 w 462"/>
                <a:gd name="T81" fmla="*/ 468 h 834"/>
                <a:gd name="T82" fmla="*/ 450 w 462"/>
                <a:gd name="T83" fmla="*/ 498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2" h="834">
                  <a:moveTo>
                    <a:pt x="0" y="834"/>
                  </a:moveTo>
                  <a:lnTo>
                    <a:pt x="6" y="834"/>
                  </a:lnTo>
                  <a:lnTo>
                    <a:pt x="12" y="834"/>
                  </a:lnTo>
                  <a:lnTo>
                    <a:pt x="18" y="834"/>
                  </a:lnTo>
                  <a:lnTo>
                    <a:pt x="24" y="828"/>
                  </a:lnTo>
                  <a:lnTo>
                    <a:pt x="24" y="816"/>
                  </a:lnTo>
                  <a:lnTo>
                    <a:pt x="30" y="810"/>
                  </a:lnTo>
                  <a:lnTo>
                    <a:pt x="30" y="780"/>
                  </a:lnTo>
                  <a:lnTo>
                    <a:pt x="36" y="774"/>
                  </a:lnTo>
                  <a:lnTo>
                    <a:pt x="36" y="750"/>
                  </a:lnTo>
                  <a:lnTo>
                    <a:pt x="42" y="744"/>
                  </a:lnTo>
                  <a:lnTo>
                    <a:pt x="42" y="720"/>
                  </a:lnTo>
                  <a:lnTo>
                    <a:pt x="48" y="714"/>
                  </a:lnTo>
                  <a:lnTo>
                    <a:pt x="48" y="684"/>
                  </a:lnTo>
                  <a:lnTo>
                    <a:pt x="54" y="678"/>
                  </a:lnTo>
                  <a:lnTo>
                    <a:pt x="54" y="654"/>
                  </a:lnTo>
                  <a:lnTo>
                    <a:pt x="60" y="648"/>
                  </a:lnTo>
                  <a:lnTo>
                    <a:pt x="60" y="624"/>
                  </a:lnTo>
                  <a:lnTo>
                    <a:pt x="66" y="618"/>
                  </a:lnTo>
                  <a:lnTo>
                    <a:pt x="66" y="588"/>
                  </a:lnTo>
                  <a:lnTo>
                    <a:pt x="72" y="582"/>
                  </a:lnTo>
                  <a:lnTo>
                    <a:pt x="72" y="558"/>
                  </a:lnTo>
                  <a:lnTo>
                    <a:pt x="78" y="552"/>
                  </a:lnTo>
                  <a:lnTo>
                    <a:pt x="78" y="528"/>
                  </a:lnTo>
                  <a:lnTo>
                    <a:pt x="84" y="522"/>
                  </a:lnTo>
                  <a:lnTo>
                    <a:pt x="84" y="498"/>
                  </a:lnTo>
                  <a:lnTo>
                    <a:pt x="90" y="492"/>
                  </a:lnTo>
                  <a:lnTo>
                    <a:pt x="90" y="462"/>
                  </a:lnTo>
                  <a:lnTo>
                    <a:pt x="96" y="456"/>
                  </a:lnTo>
                  <a:lnTo>
                    <a:pt x="96" y="432"/>
                  </a:lnTo>
                  <a:lnTo>
                    <a:pt x="102" y="426"/>
                  </a:lnTo>
                  <a:lnTo>
                    <a:pt x="102" y="402"/>
                  </a:lnTo>
                  <a:lnTo>
                    <a:pt x="108" y="396"/>
                  </a:lnTo>
                  <a:lnTo>
                    <a:pt x="108" y="372"/>
                  </a:lnTo>
                  <a:lnTo>
                    <a:pt x="114" y="366"/>
                  </a:lnTo>
                  <a:lnTo>
                    <a:pt x="114" y="342"/>
                  </a:lnTo>
                  <a:lnTo>
                    <a:pt x="120" y="336"/>
                  </a:lnTo>
                  <a:lnTo>
                    <a:pt x="120" y="306"/>
                  </a:lnTo>
                  <a:lnTo>
                    <a:pt x="126" y="300"/>
                  </a:lnTo>
                  <a:lnTo>
                    <a:pt x="126" y="276"/>
                  </a:lnTo>
                  <a:lnTo>
                    <a:pt x="132" y="270"/>
                  </a:lnTo>
                  <a:lnTo>
                    <a:pt x="132" y="252"/>
                  </a:lnTo>
                  <a:lnTo>
                    <a:pt x="138" y="246"/>
                  </a:lnTo>
                  <a:lnTo>
                    <a:pt x="138" y="222"/>
                  </a:lnTo>
                  <a:lnTo>
                    <a:pt x="144" y="216"/>
                  </a:lnTo>
                  <a:lnTo>
                    <a:pt x="144" y="192"/>
                  </a:lnTo>
                  <a:lnTo>
                    <a:pt x="150" y="186"/>
                  </a:lnTo>
                  <a:lnTo>
                    <a:pt x="150" y="168"/>
                  </a:lnTo>
                  <a:lnTo>
                    <a:pt x="156" y="162"/>
                  </a:lnTo>
                  <a:lnTo>
                    <a:pt x="156" y="150"/>
                  </a:lnTo>
                  <a:lnTo>
                    <a:pt x="162" y="144"/>
                  </a:lnTo>
                  <a:lnTo>
                    <a:pt x="162" y="126"/>
                  </a:lnTo>
                  <a:lnTo>
                    <a:pt x="168" y="120"/>
                  </a:lnTo>
                  <a:lnTo>
                    <a:pt x="168" y="108"/>
                  </a:lnTo>
                  <a:lnTo>
                    <a:pt x="174" y="102"/>
                  </a:lnTo>
                  <a:lnTo>
                    <a:pt x="174" y="90"/>
                  </a:lnTo>
                  <a:lnTo>
                    <a:pt x="180" y="84"/>
                  </a:lnTo>
                  <a:lnTo>
                    <a:pt x="180" y="72"/>
                  </a:lnTo>
                  <a:lnTo>
                    <a:pt x="192" y="60"/>
                  </a:lnTo>
                  <a:lnTo>
                    <a:pt x="192" y="48"/>
                  </a:lnTo>
                  <a:lnTo>
                    <a:pt x="204" y="36"/>
                  </a:lnTo>
                  <a:lnTo>
                    <a:pt x="204" y="24"/>
                  </a:lnTo>
                  <a:lnTo>
                    <a:pt x="210" y="18"/>
                  </a:lnTo>
                  <a:lnTo>
                    <a:pt x="216" y="12"/>
                  </a:lnTo>
                  <a:lnTo>
                    <a:pt x="222" y="6"/>
                  </a:lnTo>
                  <a:lnTo>
                    <a:pt x="228" y="0"/>
                  </a:lnTo>
                  <a:lnTo>
                    <a:pt x="234" y="0"/>
                  </a:lnTo>
                  <a:lnTo>
                    <a:pt x="240" y="0"/>
                  </a:lnTo>
                  <a:lnTo>
                    <a:pt x="246" y="0"/>
                  </a:lnTo>
                  <a:lnTo>
                    <a:pt x="252" y="6"/>
                  </a:lnTo>
                  <a:lnTo>
                    <a:pt x="258" y="12"/>
                  </a:lnTo>
                  <a:lnTo>
                    <a:pt x="264" y="18"/>
                  </a:lnTo>
                  <a:lnTo>
                    <a:pt x="270" y="24"/>
                  </a:lnTo>
                  <a:lnTo>
                    <a:pt x="276" y="30"/>
                  </a:lnTo>
                  <a:lnTo>
                    <a:pt x="288" y="42"/>
                  </a:lnTo>
                  <a:lnTo>
                    <a:pt x="288" y="54"/>
                  </a:lnTo>
                  <a:lnTo>
                    <a:pt x="300" y="66"/>
                  </a:lnTo>
                  <a:lnTo>
                    <a:pt x="300" y="78"/>
                  </a:lnTo>
                  <a:lnTo>
                    <a:pt x="312" y="90"/>
                  </a:lnTo>
                  <a:lnTo>
                    <a:pt x="312" y="102"/>
                  </a:lnTo>
                  <a:lnTo>
                    <a:pt x="318" y="108"/>
                  </a:lnTo>
                  <a:lnTo>
                    <a:pt x="318" y="120"/>
                  </a:lnTo>
                  <a:lnTo>
                    <a:pt x="324" y="126"/>
                  </a:lnTo>
                  <a:lnTo>
                    <a:pt x="324" y="132"/>
                  </a:lnTo>
                  <a:lnTo>
                    <a:pt x="330" y="138"/>
                  </a:lnTo>
                  <a:lnTo>
                    <a:pt x="330" y="150"/>
                  </a:lnTo>
                  <a:lnTo>
                    <a:pt x="336" y="156"/>
                  </a:lnTo>
                  <a:lnTo>
                    <a:pt x="336" y="168"/>
                  </a:lnTo>
                  <a:lnTo>
                    <a:pt x="342" y="174"/>
                  </a:lnTo>
                  <a:lnTo>
                    <a:pt x="342" y="186"/>
                  </a:lnTo>
                  <a:lnTo>
                    <a:pt x="348" y="192"/>
                  </a:lnTo>
                  <a:lnTo>
                    <a:pt x="348" y="204"/>
                  </a:lnTo>
                  <a:lnTo>
                    <a:pt x="354" y="210"/>
                  </a:lnTo>
                  <a:lnTo>
                    <a:pt x="354" y="222"/>
                  </a:lnTo>
                  <a:lnTo>
                    <a:pt x="360" y="228"/>
                  </a:lnTo>
                  <a:lnTo>
                    <a:pt x="360" y="234"/>
                  </a:lnTo>
                  <a:lnTo>
                    <a:pt x="366" y="240"/>
                  </a:lnTo>
                  <a:lnTo>
                    <a:pt x="366" y="258"/>
                  </a:lnTo>
                  <a:lnTo>
                    <a:pt x="372" y="264"/>
                  </a:lnTo>
                  <a:lnTo>
                    <a:pt x="372" y="276"/>
                  </a:lnTo>
                  <a:lnTo>
                    <a:pt x="378" y="282"/>
                  </a:lnTo>
                  <a:lnTo>
                    <a:pt x="378" y="294"/>
                  </a:lnTo>
                  <a:lnTo>
                    <a:pt x="384" y="300"/>
                  </a:lnTo>
                  <a:lnTo>
                    <a:pt x="384" y="312"/>
                  </a:lnTo>
                  <a:lnTo>
                    <a:pt x="390" y="318"/>
                  </a:lnTo>
                  <a:lnTo>
                    <a:pt x="390" y="330"/>
                  </a:lnTo>
                  <a:lnTo>
                    <a:pt x="396" y="336"/>
                  </a:lnTo>
                  <a:lnTo>
                    <a:pt x="396" y="348"/>
                  </a:lnTo>
                  <a:lnTo>
                    <a:pt x="402" y="354"/>
                  </a:lnTo>
                  <a:lnTo>
                    <a:pt x="402" y="366"/>
                  </a:lnTo>
                  <a:lnTo>
                    <a:pt x="408" y="372"/>
                  </a:lnTo>
                  <a:lnTo>
                    <a:pt x="408" y="384"/>
                  </a:lnTo>
                  <a:lnTo>
                    <a:pt x="414" y="390"/>
                  </a:lnTo>
                  <a:lnTo>
                    <a:pt x="414" y="396"/>
                  </a:lnTo>
                  <a:lnTo>
                    <a:pt x="420" y="402"/>
                  </a:lnTo>
                  <a:lnTo>
                    <a:pt x="420" y="414"/>
                  </a:lnTo>
                  <a:lnTo>
                    <a:pt x="426" y="420"/>
                  </a:lnTo>
                  <a:lnTo>
                    <a:pt x="426" y="432"/>
                  </a:lnTo>
                  <a:lnTo>
                    <a:pt x="432" y="438"/>
                  </a:lnTo>
                  <a:lnTo>
                    <a:pt x="432" y="450"/>
                  </a:lnTo>
                  <a:lnTo>
                    <a:pt x="438" y="456"/>
                  </a:lnTo>
                  <a:lnTo>
                    <a:pt x="438" y="462"/>
                  </a:lnTo>
                  <a:lnTo>
                    <a:pt x="444" y="468"/>
                  </a:lnTo>
                  <a:lnTo>
                    <a:pt x="444" y="480"/>
                  </a:lnTo>
                  <a:lnTo>
                    <a:pt x="450" y="486"/>
                  </a:lnTo>
                  <a:lnTo>
                    <a:pt x="450" y="498"/>
                  </a:lnTo>
                  <a:lnTo>
                    <a:pt x="462" y="510"/>
                  </a:lnTo>
                  <a:lnTo>
                    <a:pt x="462" y="522"/>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80"/>
            <p:cNvSpPr>
              <a:spLocks/>
            </p:cNvSpPr>
            <p:nvPr/>
          </p:nvSpPr>
          <p:spPr bwMode="auto">
            <a:xfrm>
              <a:off x="3474" y="1801"/>
              <a:ext cx="744" cy="276"/>
            </a:xfrm>
            <a:custGeom>
              <a:avLst/>
              <a:gdLst>
                <a:gd name="T0" fmla="*/ 6 w 744"/>
                <a:gd name="T1" fmla="*/ 12 h 276"/>
                <a:gd name="T2" fmla="*/ 18 w 744"/>
                <a:gd name="T3" fmla="*/ 30 h 276"/>
                <a:gd name="T4" fmla="*/ 30 w 744"/>
                <a:gd name="T5" fmla="*/ 60 h 276"/>
                <a:gd name="T6" fmla="*/ 54 w 744"/>
                <a:gd name="T7" fmla="*/ 96 h 276"/>
                <a:gd name="T8" fmla="*/ 72 w 744"/>
                <a:gd name="T9" fmla="*/ 120 h 276"/>
                <a:gd name="T10" fmla="*/ 84 w 744"/>
                <a:gd name="T11" fmla="*/ 138 h 276"/>
                <a:gd name="T12" fmla="*/ 102 w 744"/>
                <a:gd name="T13" fmla="*/ 156 h 276"/>
                <a:gd name="T14" fmla="*/ 120 w 744"/>
                <a:gd name="T15" fmla="*/ 168 h 276"/>
                <a:gd name="T16" fmla="*/ 138 w 744"/>
                <a:gd name="T17" fmla="*/ 174 h 276"/>
                <a:gd name="T18" fmla="*/ 156 w 744"/>
                <a:gd name="T19" fmla="*/ 180 h 276"/>
                <a:gd name="T20" fmla="*/ 174 w 744"/>
                <a:gd name="T21" fmla="*/ 186 h 276"/>
                <a:gd name="T22" fmla="*/ 192 w 744"/>
                <a:gd name="T23" fmla="*/ 186 h 276"/>
                <a:gd name="T24" fmla="*/ 210 w 744"/>
                <a:gd name="T25" fmla="*/ 186 h 276"/>
                <a:gd name="T26" fmla="*/ 228 w 744"/>
                <a:gd name="T27" fmla="*/ 180 h 276"/>
                <a:gd name="T28" fmla="*/ 246 w 744"/>
                <a:gd name="T29" fmla="*/ 180 h 276"/>
                <a:gd name="T30" fmla="*/ 264 w 744"/>
                <a:gd name="T31" fmla="*/ 180 h 276"/>
                <a:gd name="T32" fmla="*/ 282 w 744"/>
                <a:gd name="T33" fmla="*/ 180 h 276"/>
                <a:gd name="T34" fmla="*/ 300 w 744"/>
                <a:gd name="T35" fmla="*/ 174 h 276"/>
                <a:gd name="T36" fmla="*/ 318 w 744"/>
                <a:gd name="T37" fmla="*/ 174 h 276"/>
                <a:gd name="T38" fmla="*/ 336 w 744"/>
                <a:gd name="T39" fmla="*/ 174 h 276"/>
                <a:gd name="T40" fmla="*/ 354 w 744"/>
                <a:gd name="T41" fmla="*/ 180 h 276"/>
                <a:gd name="T42" fmla="*/ 372 w 744"/>
                <a:gd name="T43" fmla="*/ 180 h 276"/>
                <a:gd name="T44" fmla="*/ 390 w 744"/>
                <a:gd name="T45" fmla="*/ 186 h 276"/>
                <a:gd name="T46" fmla="*/ 408 w 744"/>
                <a:gd name="T47" fmla="*/ 186 h 276"/>
                <a:gd name="T48" fmla="*/ 426 w 744"/>
                <a:gd name="T49" fmla="*/ 192 h 276"/>
                <a:gd name="T50" fmla="*/ 444 w 744"/>
                <a:gd name="T51" fmla="*/ 198 h 276"/>
                <a:gd name="T52" fmla="*/ 462 w 744"/>
                <a:gd name="T53" fmla="*/ 204 h 276"/>
                <a:gd name="T54" fmla="*/ 480 w 744"/>
                <a:gd name="T55" fmla="*/ 210 h 276"/>
                <a:gd name="T56" fmla="*/ 498 w 744"/>
                <a:gd name="T57" fmla="*/ 216 h 276"/>
                <a:gd name="T58" fmla="*/ 516 w 744"/>
                <a:gd name="T59" fmla="*/ 222 h 276"/>
                <a:gd name="T60" fmla="*/ 534 w 744"/>
                <a:gd name="T61" fmla="*/ 228 h 276"/>
                <a:gd name="T62" fmla="*/ 552 w 744"/>
                <a:gd name="T63" fmla="*/ 234 h 276"/>
                <a:gd name="T64" fmla="*/ 570 w 744"/>
                <a:gd name="T65" fmla="*/ 240 h 276"/>
                <a:gd name="T66" fmla="*/ 588 w 744"/>
                <a:gd name="T67" fmla="*/ 246 h 276"/>
                <a:gd name="T68" fmla="*/ 606 w 744"/>
                <a:gd name="T69" fmla="*/ 252 h 276"/>
                <a:gd name="T70" fmla="*/ 624 w 744"/>
                <a:gd name="T71" fmla="*/ 252 h 276"/>
                <a:gd name="T72" fmla="*/ 642 w 744"/>
                <a:gd name="T73" fmla="*/ 258 h 276"/>
                <a:gd name="T74" fmla="*/ 660 w 744"/>
                <a:gd name="T75" fmla="*/ 264 h 276"/>
                <a:gd name="T76" fmla="*/ 678 w 744"/>
                <a:gd name="T77" fmla="*/ 264 h 276"/>
                <a:gd name="T78" fmla="*/ 696 w 744"/>
                <a:gd name="T79" fmla="*/ 270 h 276"/>
                <a:gd name="T80" fmla="*/ 714 w 744"/>
                <a:gd name="T81" fmla="*/ 270 h 276"/>
                <a:gd name="T82" fmla="*/ 732 w 744"/>
                <a:gd name="T83"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4" h="276">
                  <a:moveTo>
                    <a:pt x="0" y="0"/>
                  </a:moveTo>
                  <a:lnTo>
                    <a:pt x="6" y="6"/>
                  </a:lnTo>
                  <a:lnTo>
                    <a:pt x="6" y="12"/>
                  </a:lnTo>
                  <a:lnTo>
                    <a:pt x="12" y="18"/>
                  </a:lnTo>
                  <a:lnTo>
                    <a:pt x="12" y="24"/>
                  </a:lnTo>
                  <a:lnTo>
                    <a:pt x="18" y="30"/>
                  </a:lnTo>
                  <a:lnTo>
                    <a:pt x="18" y="42"/>
                  </a:lnTo>
                  <a:lnTo>
                    <a:pt x="30" y="54"/>
                  </a:lnTo>
                  <a:lnTo>
                    <a:pt x="30" y="60"/>
                  </a:lnTo>
                  <a:lnTo>
                    <a:pt x="42" y="72"/>
                  </a:lnTo>
                  <a:lnTo>
                    <a:pt x="42" y="84"/>
                  </a:lnTo>
                  <a:lnTo>
                    <a:pt x="54" y="96"/>
                  </a:lnTo>
                  <a:lnTo>
                    <a:pt x="54" y="102"/>
                  </a:lnTo>
                  <a:lnTo>
                    <a:pt x="60" y="108"/>
                  </a:lnTo>
                  <a:lnTo>
                    <a:pt x="72" y="120"/>
                  </a:lnTo>
                  <a:lnTo>
                    <a:pt x="72" y="126"/>
                  </a:lnTo>
                  <a:lnTo>
                    <a:pt x="78" y="132"/>
                  </a:lnTo>
                  <a:lnTo>
                    <a:pt x="84" y="138"/>
                  </a:lnTo>
                  <a:lnTo>
                    <a:pt x="90" y="144"/>
                  </a:lnTo>
                  <a:lnTo>
                    <a:pt x="96" y="150"/>
                  </a:lnTo>
                  <a:lnTo>
                    <a:pt x="102" y="156"/>
                  </a:lnTo>
                  <a:lnTo>
                    <a:pt x="108" y="162"/>
                  </a:lnTo>
                  <a:lnTo>
                    <a:pt x="114" y="162"/>
                  </a:lnTo>
                  <a:lnTo>
                    <a:pt x="120" y="168"/>
                  </a:lnTo>
                  <a:lnTo>
                    <a:pt x="126" y="168"/>
                  </a:lnTo>
                  <a:lnTo>
                    <a:pt x="132" y="174"/>
                  </a:lnTo>
                  <a:lnTo>
                    <a:pt x="138" y="174"/>
                  </a:lnTo>
                  <a:lnTo>
                    <a:pt x="144" y="180"/>
                  </a:lnTo>
                  <a:lnTo>
                    <a:pt x="150" y="180"/>
                  </a:lnTo>
                  <a:lnTo>
                    <a:pt x="156" y="180"/>
                  </a:lnTo>
                  <a:lnTo>
                    <a:pt x="162" y="180"/>
                  </a:lnTo>
                  <a:lnTo>
                    <a:pt x="168" y="180"/>
                  </a:lnTo>
                  <a:lnTo>
                    <a:pt x="174" y="186"/>
                  </a:lnTo>
                  <a:lnTo>
                    <a:pt x="180" y="186"/>
                  </a:lnTo>
                  <a:lnTo>
                    <a:pt x="186" y="186"/>
                  </a:lnTo>
                  <a:lnTo>
                    <a:pt x="192" y="186"/>
                  </a:lnTo>
                  <a:lnTo>
                    <a:pt x="198" y="186"/>
                  </a:lnTo>
                  <a:lnTo>
                    <a:pt x="204" y="186"/>
                  </a:lnTo>
                  <a:lnTo>
                    <a:pt x="210" y="186"/>
                  </a:lnTo>
                  <a:lnTo>
                    <a:pt x="216" y="186"/>
                  </a:lnTo>
                  <a:lnTo>
                    <a:pt x="222" y="186"/>
                  </a:lnTo>
                  <a:lnTo>
                    <a:pt x="228" y="180"/>
                  </a:lnTo>
                  <a:lnTo>
                    <a:pt x="234" y="180"/>
                  </a:lnTo>
                  <a:lnTo>
                    <a:pt x="240" y="180"/>
                  </a:lnTo>
                  <a:lnTo>
                    <a:pt x="246" y="180"/>
                  </a:lnTo>
                  <a:lnTo>
                    <a:pt x="252" y="180"/>
                  </a:lnTo>
                  <a:lnTo>
                    <a:pt x="258" y="180"/>
                  </a:lnTo>
                  <a:lnTo>
                    <a:pt x="264" y="180"/>
                  </a:lnTo>
                  <a:lnTo>
                    <a:pt x="270" y="180"/>
                  </a:lnTo>
                  <a:lnTo>
                    <a:pt x="276" y="180"/>
                  </a:lnTo>
                  <a:lnTo>
                    <a:pt x="282" y="180"/>
                  </a:lnTo>
                  <a:lnTo>
                    <a:pt x="288" y="180"/>
                  </a:lnTo>
                  <a:lnTo>
                    <a:pt x="294" y="174"/>
                  </a:lnTo>
                  <a:lnTo>
                    <a:pt x="300" y="174"/>
                  </a:lnTo>
                  <a:lnTo>
                    <a:pt x="306" y="174"/>
                  </a:lnTo>
                  <a:lnTo>
                    <a:pt x="312" y="174"/>
                  </a:lnTo>
                  <a:lnTo>
                    <a:pt x="318" y="174"/>
                  </a:lnTo>
                  <a:lnTo>
                    <a:pt x="324" y="174"/>
                  </a:lnTo>
                  <a:lnTo>
                    <a:pt x="330" y="174"/>
                  </a:lnTo>
                  <a:lnTo>
                    <a:pt x="336" y="174"/>
                  </a:lnTo>
                  <a:lnTo>
                    <a:pt x="342" y="174"/>
                  </a:lnTo>
                  <a:lnTo>
                    <a:pt x="348" y="180"/>
                  </a:lnTo>
                  <a:lnTo>
                    <a:pt x="354" y="180"/>
                  </a:lnTo>
                  <a:lnTo>
                    <a:pt x="360" y="180"/>
                  </a:lnTo>
                  <a:lnTo>
                    <a:pt x="366" y="180"/>
                  </a:lnTo>
                  <a:lnTo>
                    <a:pt x="372" y="180"/>
                  </a:lnTo>
                  <a:lnTo>
                    <a:pt x="378" y="180"/>
                  </a:lnTo>
                  <a:lnTo>
                    <a:pt x="384" y="180"/>
                  </a:lnTo>
                  <a:lnTo>
                    <a:pt x="390" y="186"/>
                  </a:lnTo>
                  <a:lnTo>
                    <a:pt x="396" y="186"/>
                  </a:lnTo>
                  <a:lnTo>
                    <a:pt x="402" y="186"/>
                  </a:lnTo>
                  <a:lnTo>
                    <a:pt x="408" y="186"/>
                  </a:lnTo>
                  <a:lnTo>
                    <a:pt x="414" y="186"/>
                  </a:lnTo>
                  <a:lnTo>
                    <a:pt x="420" y="192"/>
                  </a:lnTo>
                  <a:lnTo>
                    <a:pt x="426" y="192"/>
                  </a:lnTo>
                  <a:lnTo>
                    <a:pt x="432" y="192"/>
                  </a:lnTo>
                  <a:lnTo>
                    <a:pt x="438" y="198"/>
                  </a:lnTo>
                  <a:lnTo>
                    <a:pt x="444" y="198"/>
                  </a:lnTo>
                  <a:lnTo>
                    <a:pt x="450" y="198"/>
                  </a:lnTo>
                  <a:lnTo>
                    <a:pt x="456" y="198"/>
                  </a:lnTo>
                  <a:lnTo>
                    <a:pt x="462" y="204"/>
                  </a:lnTo>
                  <a:lnTo>
                    <a:pt x="468" y="204"/>
                  </a:lnTo>
                  <a:lnTo>
                    <a:pt x="474" y="204"/>
                  </a:lnTo>
                  <a:lnTo>
                    <a:pt x="480" y="210"/>
                  </a:lnTo>
                  <a:lnTo>
                    <a:pt x="486" y="210"/>
                  </a:lnTo>
                  <a:lnTo>
                    <a:pt x="492" y="210"/>
                  </a:lnTo>
                  <a:lnTo>
                    <a:pt x="498" y="216"/>
                  </a:lnTo>
                  <a:lnTo>
                    <a:pt x="504" y="216"/>
                  </a:lnTo>
                  <a:lnTo>
                    <a:pt x="510" y="216"/>
                  </a:lnTo>
                  <a:lnTo>
                    <a:pt x="516" y="222"/>
                  </a:lnTo>
                  <a:lnTo>
                    <a:pt x="522" y="222"/>
                  </a:lnTo>
                  <a:lnTo>
                    <a:pt x="528" y="228"/>
                  </a:lnTo>
                  <a:lnTo>
                    <a:pt x="534" y="228"/>
                  </a:lnTo>
                  <a:lnTo>
                    <a:pt x="540" y="228"/>
                  </a:lnTo>
                  <a:lnTo>
                    <a:pt x="546" y="234"/>
                  </a:lnTo>
                  <a:lnTo>
                    <a:pt x="552" y="234"/>
                  </a:lnTo>
                  <a:lnTo>
                    <a:pt x="558" y="234"/>
                  </a:lnTo>
                  <a:lnTo>
                    <a:pt x="564" y="240"/>
                  </a:lnTo>
                  <a:lnTo>
                    <a:pt x="570" y="240"/>
                  </a:lnTo>
                  <a:lnTo>
                    <a:pt x="576" y="240"/>
                  </a:lnTo>
                  <a:lnTo>
                    <a:pt x="582" y="240"/>
                  </a:lnTo>
                  <a:lnTo>
                    <a:pt x="588" y="246"/>
                  </a:lnTo>
                  <a:lnTo>
                    <a:pt x="594" y="246"/>
                  </a:lnTo>
                  <a:lnTo>
                    <a:pt x="600" y="246"/>
                  </a:lnTo>
                  <a:lnTo>
                    <a:pt x="606" y="252"/>
                  </a:lnTo>
                  <a:lnTo>
                    <a:pt x="612" y="252"/>
                  </a:lnTo>
                  <a:lnTo>
                    <a:pt x="618" y="252"/>
                  </a:lnTo>
                  <a:lnTo>
                    <a:pt x="624" y="252"/>
                  </a:lnTo>
                  <a:lnTo>
                    <a:pt x="630" y="258"/>
                  </a:lnTo>
                  <a:lnTo>
                    <a:pt x="636" y="258"/>
                  </a:lnTo>
                  <a:lnTo>
                    <a:pt x="642" y="258"/>
                  </a:lnTo>
                  <a:lnTo>
                    <a:pt x="648" y="258"/>
                  </a:lnTo>
                  <a:lnTo>
                    <a:pt x="654" y="264"/>
                  </a:lnTo>
                  <a:lnTo>
                    <a:pt x="660" y="264"/>
                  </a:lnTo>
                  <a:lnTo>
                    <a:pt x="666" y="264"/>
                  </a:lnTo>
                  <a:lnTo>
                    <a:pt x="672" y="264"/>
                  </a:lnTo>
                  <a:lnTo>
                    <a:pt x="678" y="264"/>
                  </a:lnTo>
                  <a:lnTo>
                    <a:pt x="684" y="270"/>
                  </a:lnTo>
                  <a:lnTo>
                    <a:pt x="690" y="270"/>
                  </a:lnTo>
                  <a:lnTo>
                    <a:pt x="696" y="270"/>
                  </a:lnTo>
                  <a:lnTo>
                    <a:pt x="702" y="270"/>
                  </a:lnTo>
                  <a:lnTo>
                    <a:pt x="708" y="270"/>
                  </a:lnTo>
                  <a:lnTo>
                    <a:pt x="714" y="270"/>
                  </a:lnTo>
                  <a:lnTo>
                    <a:pt x="720" y="270"/>
                  </a:lnTo>
                  <a:lnTo>
                    <a:pt x="726" y="276"/>
                  </a:lnTo>
                  <a:lnTo>
                    <a:pt x="732" y="276"/>
                  </a:lnTo>
                  <a:lnTo>
                    <a:pt x="738" y="276"/>
                  </a:lnTo>
                  <a:lnTo>
                    <a:pt x="744" y="276"/>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81"/>
            <p:cNvSpPr>
              <a:spLocks/>
            </p:cNvSpPr>
            <p:nvPr/>
          </p:nvSpPr>
          <p:spPr bwMode="auto">
            <a:xfrm>
              <a:off x="4218" y="2077"/>
              <a:ext cx="24" cy="0"/>
            </a:xfrm>
            <a:custGeom>
              <a:avLst/>
              <a:gdLst>
                <a:gd name="T0" fmla="*/ 0 w 24"/>
                <a:gd name="T1" fmla="*/ 6 w 24"/>
                <a:gd name="T2" fmla="*/ 12 w 24"/>
                <a:gd name="T3" fmla="*/ 18 w 24"/>
                <a:gd name="T4" fmla="*/ 24 w 24"/>
              </a:gdLst>
              <a:ahLst/>
              <a:cxnLst>
                <a:cxn ang="0">
                  <a:pos x="T0" y="0"/>
                </a:cxn>
                <a:cxn ang="0">
                  <a:pos x="T1" y="0"/>
                </a:cxn>
                <a:cxn ang="0">
                  <a:pos x="T2" y="0"/>
                </a:cxn>
                <a:cxn ang="0">
                  <a:pos x="T3" y="0"/>
                </a:cxn>
                <a:cxn ang="0">
                  <a:pos x="T4" y="0"/>
                </a:cxn>
              </a:cxnLst>
              <a:rect l="0" t="0" r="r" b="b"/>
              <a:pathLst>
                <a:path w="24">
                  <a:moveTo>
                    <a:pt x="0" y="0"/>
                  </a:moveTo>
                  <a:lnTo>
                    <a:pt x="6" y="0"/>
                  </a:lnTo>
                  <a:lnTo>
                    <a:pt x="12" y="0"/>
                  </a:lnTo>
                  <a:lnTo>
                    <a:pt x="18" y="0"/>
                  </a:lnTo>
                  <a:lnTo>
                    <a:pt x="24"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82"/>
            <p:cNvSpPr>
              <a:spLocks/>
            </p:cNvSpPr>
            <p:nvPr/>
          </p:nvSpPr>
          <p:spPr bwMode="auto">
            <a:xfrm>
              <a:off x="1638" y="2257"/>
              <a:ext cx="762" cy="270"/>
            </a:xfrm>
            <a:custGeom>
              <a:avLst/>
              <a:gdLst>
                <a:gd name="T0" fmla="*/ 12 w 762"/>
                <a:gd name="T1" fmla="*/ 24 h 270"/>
                <a:gd name="T2" fmla="*/ 30 w 762"/>
                <a:gd name="T3" fmla="*/ 18 h 270"/>
                <a:gd name="T4" fmla="*/ 48 w 762"/>
                <a:gd name="T5" fmla="*/ 12 h 270"/>
                <a:gd name="T6" fmla="*/ 66 w 762"/>
                <a:gd name="T7" fmla="*/ 6 h 270"/>
                <a:gd name="T8" fmla="*/ 84 w 762"/>
                <a:gd name="T9" fmla="*/ 0 h 270"/>
                <a:gd name="T10" fmla="*/ 102 w 762"/>
                <a:gd name="T11" fmla="*/ 6 h 270"/>
                <a:gd name="T12" fmla="*/ 126 w 762"/>
                <a:gd name="T13" fmla="*/ 30 h 270"/>
                <a:gd name="T14" fmla="*/ 138 w 762"/>
                <a:gd name="T15" fmla="*/ 48 h 270"/>
                <a:gd name="T16" fmla="*/ 156 w 762"/>
                <a:gd name="T17" fmla="*/ 72 h 270"/>
                <a:gd name="T18" fmla="*/ 174 w 762"/>
                <a:gd name="T19" fmla="*/ 96 h 270"/>
                <a:gd name="T20" fmla="*/ 192 w 762"/>
                <a:gd name="T21" fmla="*/ 120 h 270"/>
                <a:gd name="T22" fmla="*/ 216 w 762"/>
                <a:gd name="T23" fmla="*/ 150 h 270"/>
                <a:gd name="T24" fmla="*/ 234 w 762"/>
                <a:gd name="T25" fmla="*/ 174 h 270"/>
                <a:gd name="T26" fmla="*/ 246 w 762"/>
                <a:gd name="T27" fmla="*/ 192 h 270"/>
                <a:gd name="T28" fmla="*/ 264 w 762"/>
                <a:gd name="T29" fmla="*/ 216 h 270"/>
                <a:gd name="T30" fmla="*/ 282 w 762"/>
                <a:gd name="T31" fmla="*/ 228 h 270"/>
                <a:gd name="T32" fmla="*/ 300 w 762"/>
                <a:gd name="T33" fmla="*/ 246 h 270"/>
                <a:gd name="T34" fmla="*/ 318 w 762"/>
                <a:gd name="T35" fmla="*/ 252 h 270"/>
                <a:gd name="T36" fmla="*/ 336 w 762"/>
                <a:gd name="T37" fmla="*/ 264 h 270"/>
                <a:gd name="T38" fmla="*/ 354 w 762"/>
                <a:gd name="T39" fmla="*/ 264 h 270"/>
                <a:gd name="T40" fmla="*/ 372 w 762"/>
                <a:gd name="T41" fmla="*/ 270 h 270"/>
                <a:gd name="T42" fmla="*/ 390 w 762"/>
                <a:gd name="T43" fmla="*/ 264 h 270"/>
                <a:gd name="T44" fmla="*/ 408 w 762"/>
                <a:gd name="T45" fmla="*/ 264 h 270"/>
                <a:gd name="T46" fmla="*/ 426 w 762"/>
                <a:gd name="T47" fmla="*/ 258 h 270"/>
                <a:gd name="T48" fmla="*/ 444 w 762"/>
                <a:gd name="T49" fmla="*/ 252 h 270"/>
                <a:gd name="T50" fmla="*/ 462 w 762"/>
                <a:gd name="T51" fmla="*/ 246 h 270"/>
                <a:gd name="T52" fmla="*/ 480 w 762"/>
                <a:gd name="T53" fmla="*/ 240 h 270"/>
                <a:gd name="T54" fmla="*/ 498 w 762"/>
                <a:gd name="T55" fmla="*/ 234 h 270"/>
                <a:gd name="T56" fmla="*/ 516 w 762"/>
                <a:gd name="T57" fmla="*/ 222 h 270"/>
                <a:gd name="T58" fmla="*/ 534 w 762"/>
                <a:gd name="T59" fmla="*/ 216 h 270"/>
                <a:gd name="T60" fmla="*/ 552 w 762"/>
                <a:gd name="T61" fmla="*/ 210 h 270"/>
                <a:gd name="T62" fmla="*/ 570 w 762"/>
                <a:gd name="T63" fmla="*/ 204 h 270"/>
                <a:gd name="T64" fmla="*/ 588 w 762"/>
                <a:gd name="T65" fmla="*/ 198 h 270"/>
                <a:gd name="T66" fmla="*/ 606 w 762"/>
                <a:gd name="T67" fmla="*/ 198 h 270"/>
                <a:gd name="T68" fmla="*/ 624 w 762"/>
                <a:gd name="T69" fmla="*/ 192 h 270"/>
                <a:gd name="T70" fmla="*/ 642 w 762"/>
                <a:gd name="T71" fmla="*/ 192 h 270"/>
                <a:gd name="T72" fmla="*/ 660 w 762"/>
                <a:gd name="T73" fmla="*/ 192 h 270"/>
                <a:gd name="T74" fmla="*/ 678 w 762"/>
                <a:gd name="T75" fmla="*/ 192 h 270"/>
                <a:gd name="T76" fmla="*/ 696 w 762"/>
                <a:gd name="T77" fmla="*/ 192 h 270"/>
                <a:gd name="T78" fmla="*/ 714 w 762"/>
                <a:gd name="T79" fmla="*/ 192 h 270"/>
                <a:gd name="T80" fmla="*/ 732 w 762"/>
                <a:gd name="T81" fmla="*/ 192 h 270"/>
                <a:gd name="T82" fmla="*/ 750 w 762"/>
                <a:gd name="T83" fmla="*/ 19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270">
                  <a:moveTo>
                    <a:pt x="0" y="30"/>
                  </a:moveTo>
                  <a:lnTo>
                    <a:pt x="6" y="24"/>
                  </a:lnTo>
                  <a:lnTo>
                    <a:pt x="12" y="24"/>
                  </a:lnTo>
                  <a:lnTo>
                    <a:pt x="18" y="24"/>
                  </a:lnTo>
                  <a:lnTo>
                    <a:pt x="24" y="18"/>
                  </a:lnTo>
                  <a:lnTo>
                    <a:pt x="30" y="18"/>
                  </a:lnTo>
                  <a:lnTo>
                    <a:pt x="36" y="18"/>
                  </a:lnTo>
                  <a:lnTo>
                    <a:pt x="42" y="12"/>
                  </a:lnTo>
                  <a:lnTo>
                    <a:pt x="48" y="12"/>
                  </a:lnTo>
                  <a:lnTo>
                    <a:pt x="54" y="12"/>
                  </a:lnTo>
                  <a:lnTo>
                    <a:pt x="60" y="6"/>
                  </a:lnTo>
                  <a:lnTo>
                    <a:pt x="66" y="6"/>
                  </a:lnTo>
                  <a:lnTo>
                    <a:pt x="72" y="6"/>
                  </a:lnTo>
                  <a:lnTo>
                    <a:pt x="78" y="0"/>
                  </a:lnTo>
                  <a:lnTo>
                    <a:pt x="84" y="0"/>
                  </a:lnTo>
                  <a:lnTo>
                    <a:pt x="90" y="0"/>
                  </a:lnTo>
                  <a:lnTo>
                    <a:pt x="96" y="0"/>
                  </a:lnTo>
                  <a:lnTo>
                    <a:pt x="102" y="6"/>
                  </a:lnTo>
                  <a:lnTo>
                    <a:pt x="108" y="12"/>
                  </a:lnTo>
                  <a:lnTo>
                    <a:pt x="114" y="18"/>
                  </a:lnTo>
                  <a:lnTo>
                    <a:pt x="126" y="30"/>
                  </a:lnTo>
                  <a:lnTo>
                    <a:pt x="126" y="36"/>
                  </a:lnTo>
                  <a:lnTo>
                    <a:pt x="132" y="42"/>
                  </a:lnTo>
                  <a:lnTo>
                    <a:pt x="138" y="48"/>
                  </a:lnTo>
                  <a:lnTo>
                    <a:pt x="144" y="54"/>
                  </a:lnTo>
                  <a:lnTo>
                    <a:pt x="156" y="66"/>
                  </a:lnTo>
                  <a:lnTo>
                    <a:pt x="156" y="72"/>
                  </a:lnTo>
                  <a:lnTo>
                    <a:pt x="162" y="78"/>
                  </a:lnTo>
                  <a:lnTo>
                    <a:pt x="174" y="90"/>
                  </a:lnTo>
                  <a:lnTo>
                    <a:pt x="174" y="96"/>
                  </a:lnTo>
                  <a:lnTo>
                    <a:pt x="180" y="102"/>
                  </a:lnTo>
                  <a:lnTo>
                    <a:pt x="192" y="114"/>
                  </a:lnTo>
                  <a:lnTo>
                    <a:pt x="192" y="120"/>
                  </a:lnTo>
                  <a:lnTo>
                    <a:pt x="204" y="132"/>
                  </a:lnTo>
                  <a:lnTo>
                    <a:pt x="204" y="138"/>
                  </a:lnTo>
                  <a:lnTo>
                    <a:pt x="216" y="150"/>
                  </a:lnTo>
                  <a:lnTo>
                    <a:pt x="216" y="156"/>
                  </a:lnTo>
                  <a:lnTo>
                    <a:pt x="222" y="162"/>
                  </a:lnTo>
                  <a:lnTo>
                    <a:pt x="234" y="174"/>
                  </a:lnTo>
                  <a:lnTo>
                    <a:pt x="234" y="180"/>
                  </a:lnTo>
                  <a:lnTo>
                    <a:pt x="240" y="186"/>
                  </a:lnTo>
                  <a:lnTo>
                    <a:pt x="246" y="192"/>
                  </a:lnTo>
                  <a:lnTo>
                    <a:pt x="258" y="204"/>
                  </a:lnTo>
                  <a:lnTo>
                    <a:pt x="258" y="210"/>
                  </a:lnTo>
                  <a:lnTo>
                    <a:pt x="264" y="216"/>
                  </a:lnTo>
                  <a:lnTo>
                    <a:pt x="270" y="222"/>
                  </a:lnTo>
                  <a:lnTo>
                    <a:pt x="276" y="228"/>
                  </a:lnTo>
                  <a:lnTo>
                    <a:pt x="282" y="228"/>
                  </a:lnTo>
                  <a:lnTo>
                    <a:pt x="288" y="234"/>
                  </a:lnTo>
                  <a:lnTo>
                    <a:pt x="294" y="240"/>
                  </a:lnTo>
                  <a:lnTo>
                    <a:pt x="300" y="246"/>
                  </a:lnTo>
                  <a:lnTo>
                    <a:pt x="306" y="246"/>
                  </a:lnTo>
                  <a:lnTo>
                    <a:pt x="312" y="252"/>
                  </a:lnTo>
                  <a:lnTo>
                    <a:pt x="318" y="252"/>
                  </a:lnTo>
                  <a:lnTo>
                    <a:pt x="324" y="258"/>
                  </a:lnTo>
                  <a:lnTo>
                    <a:pt x="330" y="258"/>
                  </a:lnTo>
                  <a:lnTo>
                    <a:pt x="336" y="264"/>
                  </a:lnTo>
                  <a:lnTo>
                    <a:pt x="342" y="264"/>
                  </a:lnTo>
                  <a:lnTo>
                    <a:pt x="348" y="264"/>
                  </a:lnTo>
                  <a:lnTo>
                    <a:pt x="354" y="264"/>
                  </a:lnTo>
                  <a:lnTo>
                    <a:pt x="360" y="264"/>
                  </a:lnTo>
                  <a:lnTo>
                    <a:pt x="366" y="264"/>
                  </a:lnTo>
                  <a:lnTo>
                    <a:pt x="372" y="270"/>
                  </a:lnTo>
                  <a:lnTo>
                    <a:pt x="378" y="270"/>
                  </a:lnTo>
                  <a:lnTo>
                    <a:pt x="384" y="264"/>
                  </a:lnTo>
                  <a:lnTo>
                    <a:pt x="390" y="264"/>
                  </a:lnTo>
                  <a:lnTo>
                    <a:pt x="396" y="264"/>
                  </a:lnTo>
                  <a:lnTo>
                    <a:pt x="402" y="264"/>
                  </a:lnTo>
                  <a:lnTo>
                    <a:pt x="408" y="264"/>
                  </a:lnTo>
                  <a:lnTo>
                    <a:pt x="414" y="264"/>
                  </a:lnTo>
                  <a:lnTo>
                    <a:pt x="420" y="258"/>
                  </a:lnTo>
                  <a:lnTo>
                    <a:pt x="426" y="258"/>
                  </a:lnTo>
                  <a:lnTo>
                    <a:pt x="432" y="258"/>
                  </a:lnTo>
                  <a:lnTo>
                    <a:pt x="438" y="252"/>
                  </a:lnTo>
                  <a:lnTo>
                    <a:pt x="444" y="252"/>
                  </a:lnTo>
                  <a:lnTo>
                    <a:pt x="450" y="252"/>
                  </a:lnTo>
                  <a:lnTo>
                    <a:pt x="456" y="246"/>
                  </a:lnTo>
                  <a:lnTo>
                    <a:pt x="462" y="246"/>
                  </a:lnTo>
                  <a:lnTo>
                    <a:pt x="468" y="246"/>
                  </a:lnTo>
                  <a:lnTo>
                    <a:pt x="474" y="240"/>
                  </a:lnTo>
                  <a:lnTo>
                    <a:pt x="480" y="240"/>
                  </a:lnTo>
                  <a:lnTo>
                    <a:pt x="486" y="234"/>
                  </a:lnTo>
                  <a:lnTo>
                    <a:pt x="492" y="234"/>
                  </a:lnTo>
                  <a:lnTo>
                    <a:pt x="498" y="234"/>
                  </a:lnTo>
                  <a:lnTo>
                    <a:pt x="504" y="228"/>
                  </a:lnTo>
                  <a:lnTo>
                    <a:pt x="510" y="228"/>
                  </a:lnTo>
                  <a:lnTo>
                    <a:pt x="516" y="222"/>
                  </a:lnTo>
                  <a:lnTo>
                    <a:pt x="522" y="222"/>
                  </a:lnTo>
                  <a:lnTo>
                    <a:pt x="528" y="222"/>
                  </a:lnTo>
                  <a:lnTo>
                    <a:pt x="534" y="216"/>
                  </a:lnTo>
                  <a:lnTo>
                    <a:pt x="540" y="216"/>
                  </a:lnTo>
                  <a:lnTo>
                    <a:pt x="546" y="216"/>
                  </a:lnTo>
                  <a:lnTo>
                    <a:pt x="552" y="210"/>
                  </a:lnTo>
                  <a:lnTo>
                    <a:pt x="558" y="210"/>
                  </a:lnTo>
                  <a:lnTo>
                    <a:pt x="564" y="210"/>
                  </a:lnTo>
                  <a:lnTo>
                    <a:pt x="570" y="204"/>
                  </a:lnTo>
                  <a:lnTo>
                    <a:pt x="576" y="204"/>
                  </a:lnTo>
                  <a:lnTo>
                    <a:pt x="582" y="204"/>
                  </a:lnTo>
                  <a:lnTo>
                    <a:pt x="588" y="198"/>
                  </a:lnTo>
                  <a:lnTo>
                    <a:pt x="594" y="198"/>
                  </a:lnTo>
                  <a:lnTo>
                    <a:pt x="600" y="198"/>
                  </a:lnTo>
                  <a:lnTo>
                    <a:pt x="606" y="198"/>
                  </a:lnTo>
                  <a:lnTo>
                    <a:pt x="612" y="198"/>
                  </a:lnTo>
                  <a:lnTo>
                    <a:pt x="618" y="192"/>
                  </a:lnTo>
                  <a:lnTo>
                    <a:pt x="624" y="192"/>
                  </a:lnTo>
                  <a:lnTo>
                    <a:pt x="630" y="192"/>
                  </a:lnTo>
                  <a:lnTo>
                    <a:pt x="636" y="192"/>
                  </a:lnTo>
                  <a:lnTo>
                    <a:pt x="642" y="192"/>
                  </a:lnTo>
                  <a:lnTo>
                    <a:pt x="648" y="192"/>
                  </a:lnTo>
                  <a:lnTo>
                    <a:pt x="654" y="192"/>
                  </a:lnTo>
                  <a:lnTo>
                    <a:pt x="660" y="192"/>
                  </a:lnTo>
                  <a:lnTo>
                    <a:pt x="666" y="192"/>
                  </a:lnTo>
                  <a:lnTo>
                    <a:pt x="672" y="192"/>
                  </a:lnTo>
                  <a:lnTo>
                    <a:pt x="678" y="192"/>
                  </a:lnTo>
                  <a:lnTo>
                    <a:pt x="684" y="192"/>
                  </a:lnTo>
                  <a:lnTo>
                    <a:pt x="690" y="192"/>
                  </a:lnTo>
                  <a:lnTo>
                    <a:pt x="696" y="192"/>
                  </a:lnTo>
                  <a:lnTo>
                    <a:pt x="702" y="192"/>
                  </a:lnTo>
                  <a:lnTo>
                    <a:pt x="708" y="192"/>
                  </a:lnTo>
                  <a:lnTo>
                    <a:pt x="714" y="192"/>
                  </a:lnTo>
                  <a:lnTo>
                    <a:pt x="720" y="192"/>
                  </a:lnTo>
                  <a:lnTo>
                    <a:pt x="726" y="192"/>
                  </a:lnTo>
                  <a:lnTo>
                    <a:pt x="732" y="192"/>
                  </a:lnTo>
                  <a:lnTo>
                    <a:pt x="738" y="192"/>
                  </a:lnTo>
                  <a:lnTo>
                    <a:pt x="744" y="192"/>
                  </a:lnTo>
                  <a:lnTo>
                    <a:pt x="750" y="192"/>
                  </a:lnTo>
                  <a:lnTo>
                    <a:pt x="756" y="192"/>
                  </a:lnTo>
                  <a:lnTo>
                    <a:pt x="762" y="192"/>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83"/>
            <p:cNvSpPr>
              <a:spLocks/>
            </p:cNvSpPr>
            <p:nvPr/>
          </p:nvSpPr>
          <p:spPr bwMode="auto">
            <a:xfrm>
              <a:off x="2400" y="2449"/>
              <a:ext cx="702" cy="204"/>
            </a:xfrm>
            <a:custGeom>
              <a:avLst/>
              <a:gdLst>
                <a:gd name="T0" fmla="*/ 12 w 702"/>
                <a:gd name="T1" fmla="*/ 0 h 204"/>
                <a:gd name="T2" fmla="*/ 30 w 702"/>
                <a:gd name="T3" fmla="*/ 6 h 204"/>
                <a:gd name="T4" fmla="*/ 48 w 702"/>
                <a:gd name="T5" fmla="*/ 6 h 204"/>
                <a:gd name="T6" fmla="*/ 66 w 702"/>
                <a:gd name="T7" fmla="*/ 6 h 204"/>
                <a:gd name="T8" fmla="*/ 84 w 702"/>
                <a:gd name="T9" fmla="*/ 6 h 204"/>
                <a:gd name="T10" fmla="*/ 102 w 702"/>
                <a:gd name="T11" fmla="*/ 12 h 204"/>
                <a:gd name="T12" fmla="*/ 120 w 702"/>
                <a:gd name="T13" fmla="*/ 12 h 204"/>
                <a:gd name="T14" fmla="*/ 138 w 702"/>
                <a:gd name="T15" fmla="*/ 12 h 204"/>
                <a:gd name="T16" fmla="*/ 156 w 702"/>
                <a:gd name="T17" fmla="*/ 12 h 204"/>
                <a:gd name="T18" fmla="*/ 174 w 702"/>
                <a:gd name="T19" fmla="*/ 12 h 204"/>
                <a:gd name="T20" fmla="*/ 192 w 702"/>
                <a:gd name="T21" fmla="*/ 12 h 204"/>
                <a:gd name="T22" fmla="*/ 210 w 702"/>
                <a:gd name="T23" fmla="*/ 12 h 204"/>
                <a:gd name="T24" fmla="*/ 228 w 702"/>
                <a:gd name="T25" fmla="*/ 12 h 204"/>
                <a:gd name="T26" fmla="*/ 246 w 702"/>
                <a:gd name="T27" fmla="*/ 12 h 204"/>
                <a:gd name="T28" fmla="*/ 264 w 702"/>
                <a:gd name="T29" fmla="*/ 12 h 204"/>
                <a:gd name="T30" fmla="*/ 282 w 702"/>
                <a:gd name="T31" fmla="*/ 12 h 204"/>
                <a:gd name="T32" fmla="*/ 300 w 702"/>
                <a:gd name="T33" fmla="*/ 12 h 204"/>
                <a:gd name="T34" fmla="*/ 318 w 702"/>
                <a:gd name="T35" fmla="*/ 12 h 204"/>
                <a:gd name="T36" fmla="*/ 336 w 702"/>
                <a:gd name="T37" fmla="*/ 12 h 204"/>
                <a:gd name="T38" fmla="*/ 354 w 702"/>
                <a:gd name="T39" fmla="*/ 12 h 204"/>
                <a:gd name="T40" fmla="*/ 372 w 702"/>
                <a:gd name="T41" fmla="*/ 12 h 204"/>
                <a:gd name="T42" fmla="*/ 390 w 702"/>
                <a:gd name="T43" fmla="*/ 12 h 204"/>
                <a:gd name="T44" fmla="*/ 408 w 702"/>
                <a:gd name="T45" fmla="*/ 12 h 204"/>
                <a:gd name="T46" fmla="*/ 426 w 702"/>
                <a:gd name="T47" fmla="*/ 12 h 204"/>
                <a:gd name="T48" fmla="*/ 444 w 702"/>
                <a:gd name="T49" fmla="*/ 12 h 204"/>
                <a:gd name="T50" fmla="*/ 462 w 702"/>
                <a:gd name="T51" fmla="*/ 12 h 204"/>
                <a:gd name="T52" fmla="*/ 480 w 702"/>
                <a:gd name="T53" fmla="*/ 12 h 204"/>
                <a:gd name="T54" fmla="*/ 498 w 702"/>
                <a:gd name="T55" fmla="*/ 6 h 204"/>
                <a:gd name="T56" fmla="*/ 516 w 702"/>
                <a:gd name="T57" fmla="*/ 6 h 204"/>
                <a:gd name="T58" fmla="*/ 534 w 702"/>
                <a:gd name="T59" fmla="*/ 6 h 204"/>
                <a:gd name="T60" fmla="*/ 552 w 702"/>
                <a:gd name="T61" fmla="*/ 6 h 204"/>
                <a:gd name="T62" fmla="*/ 570 w 702"/>
                <a:gd name="T63" fmla="*/ 6 h 204"/>
                <a:gd name="T64" fmla="*/ 588 w 702"/>
                <a:gd name="T65" fmla="*/ 6 h 204"/>
                <a:gd name="T66" fmla="*/ 606 w 702"/>
                <a:gd name="T67" fmla="*/ 6 h 204"/>
                <a:gd name="T68" fmla="*/ 624 w 702"/>
                <a:gd name="T69" fmla="*/ 6 h 204"/>
                <a:gd name="T70" fmla="*/ 642 w 702"/>
                <a:gd name="T71" fmla="*/ 36 h 204"/>
                <a:gd name="T72" fmla="*/ 654 w 702"/>
                <a:gd name="T73" fmla="*/ 60 h 204"/>
                <a:gd name="T74" fmla="*/ 660 w 702"/>
                <a:gd name="T75" fmla="*/ 84 h 204"/>
                <a:gd name="T76" fmla="*/ 672 w 702"/>
                <a:gd name="T77" fmla="*/ 108 h 204"/>
                <a:gd name="T78" fmla="*/ 678 w 702"/>
                <a:gd name="T79" fmla="*/ 138 h 204"/>
                <a:gd name="T80" fmla="*/ 690 w 702"/>
                <a:gd name="T81" fmla="*/ 156 h 204"/>
                <a:gd name="T82" fmla="*/ 696 w 702"/>
                <a:gd name="T83" fmla="*/ 1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02" h="204">
                  <a:moveTo>
                    <a:pt x="0" y="0"/>
                  </a:moveTo>
                  <a:lnTo>
                    <a:pt x="6" y="0"/>
                  </a:lnTo>
                  <a:lnTo>
                    <a:pt x="12" y="0"/>
                  </a:lnTo>
                  <a:lnTo>
                    <a:pt x="18" y="0"/>
                  </a:lnTo>
                  <a:lnTo>
                    <a:pt x="24" y="6"/>
                  </a:lnTo>
                  <a:lnTo>
                    <a:pt x="30" y="6"/>
                  </a:lnTo>
                  <a:lnTo>
                    <a:pt x="36" y="6"/>
                  </a:lnTo>
                  <a:lnTo>
                    <a:pt x="42" y="6"/>
                  </a:lnTo>
                  <a:lnTo>
                    <a:pt x="48" y="6"/>
                  </a:lnTo>
                  <a:lnTo>
                    <a:pt x="54" y="6"/>
                  </a:lnTo>
                  <a:lnTo>
                    <a:pt x="60" y="6"/>
                  </a:lnTo>
                  <a:lnTo>
                    <a:pt x="66" y="6"/>
                  </a:lnTo>
                  <a:lnTo>
                    <a:pt x="72" y="6"/>
                  </a:lnTo>
                  <a:lnTo>
                    <a:pt x="78" y="6"/>
                  </a:lnTo>
                  <a:lnTo>
                    <a:pt x="84" y="6"/>
                  </a:lnTo>
                  <a:lnTo>
                    <a:pt x="90" y="12"/>
                  </a:lnTo>
                  <a:lnTo>
                    <a:pt x="96" y="12"/>
                  </a:lnTo>
                  <a:lnTo>
                    <a:pt x="102" y="12"/>
                  </a:lnTo>
                  <a:lnTo>
                    <a:pt x="108" y="12"/>
                  </a:lnTo>
                  <a:lnTo>
                    <a:pt x="114" y="12"/>
                  </a:lnTo>
                  <a:lnTo>
                    <a:pt x="120" y="12"/>
                  </a:lnTo>
                  <a:lnTo>
                    <a:pt x="126" y="12"/>
                  </a:lnTo>
                  <a:lnTo>
                    <a:pt x="132" y="12"/>
                  </a:lnTo>
                  <a:lnTo>
                    <a:pt x="138" y="12"/>
                  </a:lnTo>
                  <a:lnTo>
                    <a:pt x="144" y="12"/>
                  </a:lnTo>
                  <a:lnTo>
                    <a:pt x="150" y="12"/>
                  </a:lnTo>
                  <a:lnTo>
                    <a:pt x="156" y="12"/>
                  </a:lnTo>
                  <a:lnTo>
                    <a:pt x="162" y="12"/>
                  </a:lnTo>
                  <a:lnTo>
                    <a:pt x="168" y="12"/>
                  </a:lnTo>
                  <a:lnTo>
                    <a:pt x="174" y="12"/>
                  </a:lnTo>
                  <a:lnTo>
                    <a:pt x="180" y="12"/>
                  </a:lnTo>
                  <a:lnTo>
                    <a:pt x="186" y="12"/>
                  </a:lnTo>
                  <a:lnTo>
                    <a:pt x="192" y="12"/>
                  </a:lnTo>
                  <a:lnTo>
                    <a:pt x="198" y="12"/>
                  </a:lnTo>
                  <a:lnTo>
                    <a:pt x="204" y="12"/>
                  </a:lnTo>
                  <a:lnTo>
                    <a:pt x="210" y="12"/>
                  </a:lnTo>
                  <a:lnTo>
                    <a:pt x="216" y="12"/>
                  </a:lnTo>
                  <a:lnTo>
                    <a:pt x="222" y="12"/>
                  </a:lnTo>
                  <a:lnTo>
                    <a:pt x="228" y="12"/>
                  </a:lnTo>
                  <a:lnTo>
                    <a:pt x="234" y="12"/>
                  </a:lnTo>
                  <a:lnTo>
                    <a:pt x="240" y="12"/>
                  </a:lnTo>
                  <a:lnTo>
                    <a:pt x="246" y="12"/>
                  </a:lnTo>
                  <a:lnTo>
                    <a:pt x="252" y="12"/>
                  </a:lnTo>
                  <a:lnTo>
                    <a:pt x="258" y="12"/>
                  </a:lnTo>
                  <a:lnTo>
                    <a:pt x="264" y="12"/>
                  </a:lnTo>
                  <a:lnTo>
                    <a:pt x="270" y="12"/>
                  </a:lnTo>
                  <a:lnTo>
                    <a:pt x="276" y="12"/>
                  </a:lnTo>
                  <a:lnTo>
                    <a:pt x="282" y="12"/>
                  </a:lnTo>
                  <a:lnTo>
                    <a:pt x="288" y="12"/>
                  </a:lnTo>
                  <a:lnTo>
                    <a:pt x="294" y="12"/>
                  </a:lnTo>
                  <a:lnTo>
                    <a:pt x="300" y="12"/>
                  </a:lnTo>
                  <a:lnTo>
                    <a:pt x="306" y="12"/>
                  </a:lnTo>
                  <a:lnTo>
                    <a:pt x="312" y="12"/>
                  </a:lnTo>
                  <a:lnTo>
                    <a:pt x="318" y="12"/>
                  </a:lnTo>
                  <a:lnTo>
                    <a:pt x="324" y="12"/>
                  </a:lnTo>
                  <a:lnTo>
                    <a:pt x="330" y="12"/>
                  </a:lnTo>
                  <a:lnTo>
                    <a:pt x="336" y="12"/>
                  </a:lnTo>
                  <a:lnTo>
                    <a:pt x="342" y="12"/>
                  </a:lnTo>
                  <a:lnTo>
                    <a:pt x="348" y="12"/>
                  </a:lnTo>
                  <a:lnTo>
                    <a:pt x="354" y="12"/>
                  </a:lnTo>
                  <a:lnTo>
                    <a:pt x="360" y="12"/>
                  </a:lnTo>
                  <a:lnTo>
                    <a:pt x="366" y="12"/>
                  </a:lnTo>
                  <a:lnTo>
                    <a:pt x="372" y="12"/>
                  </a:lnTo>
                  <a:lnTo>
                    <a:pt x="378" y="12"/>
                  </a:lnTo>
                  <a:lnTo>
                    <a:pt x="384" y="12"/>
                  </a:lnTo>
                  <a:lnTo>
                    <a:pt x="390" y="12"/>
                  </a:lnTo>
                  <a:lnTo>
                    <a:pt x="396" y="12"/>
                  </a:lnTo>
                  <a:lnTo>
                    <a:pt x="402" y="12"/>
                  </a:lnTo>
                  <a:lnTo>
                    <a:pt x="408" y="12"/>
                  </a:lnTo>
                  <a:lnTo>
                    <a:pt x="414" y="12"/>
                  </a:lnTo>
                  <a:lnTo>
                    <a:pt x="420" y="12"/>
                  </a:lnTo>
                  <a:lnTo>
                    <a:pt x="426" y="12"/>
                  </a:lnTo>
                  <a:lnTo>
                    <a:pt x="432" y="12"/>
                  </a:lnTo>
                  <a:lnTo>
                    <a:pt x="438" y="12"/>
                  </a:lnTo>
                  <a:lnTo>
                    <a:pt x="444" y="12"/>
                  </a:lnTo>
                  <a:lnTo>
                    <a:pt x="450" y="12"/>
                  </a:lnTo>
                  <a:lnTo>
                    <a:pt x="456" y="12"/>
                  </a:lnTo>
                  <a:lnTo>
                    <a:pt x="462" y="12"/>
                  </a:lnTo>
                  <a:lnTo>
                    <a:pt x="468" y="12"/>
                  </a:lnTo>
                  <a:lnTo>
                    <a:pt x="474" y="12"/>
                  </a:lnTo>
                  <a:lnTo>
                    <a:pt x="480" y="12"/>
                  </a:lnTo>
                  <a:lnTo>
                    <a:pt x="486" y="6"/>
                  </a:lnTo>
                  <a:lnTo>
                    <a:pt x="492" y="6"/>
                  </a:lnTo>
                  <a:lnTo>
                    <a:pt x="498" y="6"/>
                  </a:lnTo>
                  <a:lnTo>
                    <a:pt x="504" y="6"/>
                  </a:lnTo>
                  <a:lnTo>
                    <a:pt x="510" y="6"/>
                  </a:lnTo>
                  <a:lnTo>
                    <a:pt x="516" y="6"/>
                  </a:lnTo>
                  <a:lnTo>
                    <a:pt x="522" y="6"/>
                  </a:lnTo>
                  <a:lnTo>
                    <a:pt x="528" y="6"/>
                  </a:lnTo>
                  <a:lnTo>
                    <a:pt x="534" y="6"/>
                  </a:lnTo>
                  <a:lnTo>
                    <a:pt x="540" y="6"/>
                  </a:lnTo>
                  <a:lnTo>
                    <a:pt x="546" y="6"/>
                  </a:lnTo>
                  <a:lnTo>
                    <a:pt x="552" y="6"/>
                  </a:lnTo>
                  <a:lnTo>
                    <a:pt x="558" y="6"/>
                  </a:lnTo>
                  <a:lnTo>
                    <a:pt x="564" y="6"/>
                  </a:lnTo>
                  <a:lnTo>
                    <a:pt x="570" y="6"/>
                  </a:lnTo>
                  <a:lnTo>
                    <a:pt x="576" y="6"/>
                  </a:lnTo>
                  <a:lnTo>
                    <a:pt x="582" y="6"/>
                  </a:lnTo>
                  <a:lnTo>
                    <a:pt x="588" y="6"/>
                  </a:lnTo>
                  <a:lnTo>
                    <a:pt x="594" y="6"/>
                  </a:lnTo>
                  <a:lnTo>
                    <a:pt x="600" y="6"/>
                  </a:lnTo>
                  <a:lnTo>
                    <a:pt x="606" y="6"/>
                  </a:lnTo>
                  <a:lnTo>
                    <a:pt x="612" y="6"/>
                  </a:lnTo>
                  <a:lnTo>
                    <a:pt x="618" y="6"/>
                  </a:lnTo>
                  <a:lnTo>
                    <a:pt x="624" y="6"/>
                  </a:lnTo>
                  <a:lnTo>
                    <a:pt x="630" y="6"/>
                  </a:lnTo>
                  <a:lnTo>
                    <a:pt x="642" y="18"/>
                  </a:lnTo>
                  <a:lnTo>
                    <a:pt x="642" y="36"/>
                  </a:lnTo>
                  <a:lnTo>
                    <a:pt x="648" y="42"/>
                  </a:lnTo>
                  <a:lnTo>
                    <a:pt x="648" y="54"/>
                  </a:lnTo>
                  <a:lnTo>
                    <a:pt x="654" y="60"/>
                  </a:lnTo>
                  <a:lnTo>
                    <a:pt x="654" y="66"/>
                  </a:lnTo>
                  <a:lnTo>
                    <a:pt x="660" y="72"/>
                  </a:lnTo>
                  <a:lnTo>
                    <a:pt x="660" y="84"/>
                  </a:lnTo>
                  <a:lnTo>
                    <a:pt x="666" y="90"/>
                  </a:lnTo>
                  <a:lnTo>
                    <a:pt x="666" y="102"/>
                  </a:lnTo>
                  <a:lnTo>
                    <a:pt x="672" y="108"/>
                  </a:lnTo>
                  <a:lnTo>
                    <a:pt x="672" y="120"/>
                  </a:lnTo>
                  <a:lnTo>
                    <a:pt x="678" y="126"/>
                  </a:lnTo>
                  <a:lnTo>
                    <a:pt x="678" y="138"/>
                  </a:lnTo>
                  <a:lnTo>
                    <a:pt x="684" y="144"/>
                  </a:lnTo>
                  <a:lnTo>
                    <a:pt x="684" y="150"/>
                  </a:lnTo>
                  <a:lnTo>
                    <a:pt x="690" y="156"/>
                  </a:lnTo>
                  <a:lnTo>
                    <a:pt x="690" y="168"/>
                  </a:lnTo>
                  <a:lnTo>
                    <a:pt x="696" y="174"/>
                  </a:lnTo>
                  <a:lnTo>
                    <a:pt x="696" y="186"/>
                  </a:lnTo>
                  <a:lnTo>
                    <a:pt x="702" y="192"/>
                  </a:lnTo>
                  <a:lnTo>
                    <a:pt x="702" y="204"/>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84"/>
            <p:cNvSpPr>
              <a:spLocks/>
            </p:cNvSpPr>
            <p:nvPr/>
          </p:nvSpPr>
          <p:spPr bwMode="auto">
            <a:xfrm>
              <a:off x="3102" y="2653"/>
              <a:ext cx="672" cy="342"/>
            </a:xfrm>
            <a:custGeom>
              <a:avLst/>
              <a:gdLst>
                <a:gd name="T0" fmla="*/ 6 w 672"/>
                <a:gd name="T1" fmla="*/ 18 h 342"/>
                <a:gd name="T2" fmla="*/ 18 w 672"/>
                <a:gd name="T3" fmla="*/ 42 h 342"/>
                <a:gd name="T4" fmla="*/ 24 w 672"/>
                <a:gd name="T5" fmla="*/ 72 h 342"/>
                <a:gd name="T6" fmla="*/ 36 w 672"/>
                <a:gd name="T7" fmla="*/ 102 h 342"/>
                <a:gd name="T8" fmla="*/ 42 w 672"/>
                <a:gd name="T9" fmla="*/ 132 h 342"/>
                <a:gd name="T10" fmla="*/ 54 w 672"/>
                <a:gd name="T11" fmla="*/ 150 h 342"/>
                <a:gd name="T12" fmla="*/ 60 w 672"/>
                <a:gd name="T13" fmla="*/ 180 h 342"/>
                <a:gd name="T14" fmla="*/ 72 w 672"/>
                <a:gd name="T15" fmla="*/ 198 h 342"/>
                <a:gd name="T16" fmla="*/ 84 w 672"/>
                <a:gd name="T17" fmla="*/ 234 h 342"/>
                <a:gd name="T18" fmla="*/ 96 w 672"/>
                <a:gd name="T19" fmla="*/ 252 h 342"/>
                <a:gd name="T20" fmla="*/ 108 w 672"/>
                <a:gd name="T21" fmla="*/ 282 h 342"/>
                <a:gd name="T22" fmla="*/ 126 w 672"/>
                <a:gd name="T23" fmla="*/ 306 h 342"/>
                <a:gd name="T24" fmla="*/ 138 w 672"/>
                <a:gd name="T25" fmla="*/ 324 h 342"/>
                <a:gd name="T26" fmla="*/ 156 w 672"/>
                <a:gd name="T27" fmla="*/ 336 h 342"/>
                <a:gd name="T28" fmla="*/ 174 w 672"/>
                <a:gd name="T29" fmla="*/ 342 h 342"/>
                <a:gd name="T30" fmla="*/ 192 w 672"/>
                <a:gd name="T31" fmla="*/ 342 h 342"/>
                <a:gd name="T32" fmla="*/ 210 w 672"/>
                <a:gd name="T33" fmla="*/ 342 h 342"/>
                <a:gd name="T34" fmla="*/ 228 w 672"/>
                <a:gd name="T35" fmla="*/ 330 h 342"/>
                <a:gd name="T36" fmla="*/ 246 w 672"/>
                <a:gd name="T37" fmla="*/ 318 h 342"/>
                <a:gd name="T38" fmla="*/ 264 w 672"/>
                <a:gd name="T39" fmla="*/ 306 h 342"/>
                <a:gd name="T40" fmla="*/ 282 w 672"/>
                <a:gd name="T41" fmla="*/ 288 h 342"/>
                <a:gd name="T42" fmla="*/ 300 w 672"/>
                <a:gd name="T43" fmla="*/ 270 h 342"/>
                <a:gd name="T44" fmla="*/ 318 w 672"/>
                <a:gd name="T45" fmla="*/ 252 h 342"/>
                <a:gd name="T46" fmla="*/ 336 w 672"/>
                <a:gd name="T47" fmla="*/ 234 h 342"/>
                <a:gd name="T48" fmla="*/ 354 w 672"/>
                <a:gd name="T49" fmla="*/ 216 h 342"/>
                <a:gd name="T50" fmla="*/ 372 w 672"/>
                <a:gd name="T51" fmla="*/ 198 h 342"/>
                <a:gd name="T52" fmla="*/ 390 w 672"/>
                <a:gd name="T53" fmla="*/ 186 h 342"/>
                <a:gd name="T54" fmla="*/ 408 w 672"/>
                <a:gd name="T55" fmla="*/ 174 h 342"/>
                <a:gd name="T56" fmla="*/ 426 w 672"/>
                <a:gd name="T57" fmla="*/ 162 h 342"/>
                <a:gd name="T58" fmla="*/ 444 w 672"/>
                <a:gd name="T59" fmla="*/ 156 h 342"/>
                <a:gd name="T60" fmla="*/ 462 w 672"/>
                <a:gd name="T61" fmla="*/ 150 h 342"/>
                <a:gd name="T62" fmla="*/ 480 w 672"/>
                <a:gd name="T63" fmla="*/ 144 h 342"/>
                <a:gd name="T64" fmla="*/ 498 w 672"/>
                <a:gd name="T65" fmla="*/ 144 h 342"/>
                <a:gd name="T66" fmla="*/ 516 w 672"/>
                <a:gd name="T67" fmla="*/ 138 h 342"/>
                <a:gd name="T68" fmla="*/ 534 w 672"/>
                <a:gd name="T69" fmla="*/ 138 h 342"/>
                <a:gd name="T70" fmla="*/ 552 w 672"/>
                <a:gd name="T71" fmla="*/ 144 h 342"/>
                <a:gd name="T72" fmla="*/ 570 w 672"/>
                <a:gd name="T73" fmla="*/ 144 h 342"/>
                <a:gd name="T74" fmla="*/ 588 w 672"/>
                <a:gd name="T75" fmla="*/ 144 h 342"/>
                <a:gd name="T76" fmla="*/ 606 w 672"/>
                <a:gd name="T77" fmla="*/ 150 h 342"/>
                <a:gd name="T78" fmla="*/ 624 w 672"/>
                <a:gd name="T79" fmla="*/ 150 h 342"/>
                <a:gd name="T80" fmla="*/ 642 w 672"/>
                <a:gd name="T81" fmla="*/ 156 h 342"/>
                <a:gd name="T82" fmla="*/ 660 w 672"/>
                <a:gd name="T83" fmla="*/ 15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2" h="342">
                  <a:moveTo>
                    <a:pt x="0" y="0"/>
                  </a:moveTo>
                  <a:lnTo>
                    <a:pt x="6" y="6"/>
                  </a:lnTo>
                  <a:lnTo>
                    <a:pt x="6" y="18"/>
                  </a:lnTo>
                  <a:lnTo>
                    <a:pt x="12" y="24"/>
                  </a:lnTo>
                  <a:lnTo>
                    <a:pt x="12" y="36"/>
                  </a:lnTo>
                  <a:lnTo>
                    <a:pt x="18" y="42"/>
                  </a:lnTo>
                  <a:lnTo>
                    <a:pt x="18" y="54"/>
                  </a:lnTo>
                  <a:lnTo>
                    <a:pt x="24" y="60"/>
                  </a:lnTo>
                  <a:lnTo>
                    <a:pt x="24" y="72"/>
                  </a:lnTo>
                  <a:lnTo>
                    <a:pt x="30" y="78"/>
                  </a:lnTo>
                  <a:lnTo>
                    <a:pt x="30" y="96"/>
                  </a:lnTo>
                  <a:lnTo>
                    <a:pt x="36" y="102"/>
                  </a:lnTo>
                  <a:lnTo>
                    <a:pt x="36" y="114"/>
                  </a:lnTo>
                  <a:lnTo>
                    <a:pt x="42" y="120"/>
                  </a:lnTo>
                  <a:lnTo>
                    <a:pt x="42" y="132"/>
                  </a:lnTo>
                  <a:lnTo>
                    <a:pt x="48" y="138"/>
                  </a:lnTo>
                  <a:lnTo>
                    <a:pt x="48" y="144"/>
                  </a:lnTo>
                  <a:lnTo>
                    <a:pt x="54" y="150"/>
                  </a:lnTo>
                  <a:lnTo>
                    <a:pt x="54" y="162"/>
                  </a:lnTo>
                  <a:lnTo>
                    <a:pt x="60" y="168"/>
                  </a:lnTo>
                  <a:lnTo>
                    <a:pt x="60" y="180"/>
                  </a:lnTo>
                  <a:lnTo>
                    <a:pt x="66" y="186"/>
                  </a:lnTo>
                  <a:lnTo>
                    <a:pt x="66" y="192"/>
                  </a:lnTo>
                  <a:lnTo>
                    <a:pt x="72" y="198"/>
                  </a:lnTo>
                  <a:lnTo>
                    <a:pt x="72" y="210"/>
                  </a:lnTo>
                  <a:lnTo>
                    <a:pt x="84" y="222"/>
                  </a:lnTo>
                  <a:lnTo>
                    <a:pt x="84" y="234"/>
                  </a:lnTo>
                  <a:lnTo>
                    <a:pt x="90" y="240"/>
                  </a:lnTo>
                  <a:lnTo>
                    <a:pt x="90" y="246"/>
                  </a:lnTo>
                  <a:lnTo>
                    <a:pt x="96" y="252"/>
                  </a:lnTo>
                  <a:lnTo>
                    <a:pt x="96" y="258"/>
                  </a:lnTo>
                  <a:lnTo>
                    <a:pt x="108" y="270"/>
                  </a:lnTo>
                  <a:lnTo>
                    <a:pt x="108" y="282"/>
                  </a:lnTo>
                  <a:lnTo>
                    <a:pt x="120" y="294"/>
                  </a:lnTo>
                  <a:lnTo>
                    <a:pt x="120" y="300"/>
                  </a:lnTo>
                  <a:lnTo>
                    <a:pt x="126" y="306"/>
                  </a:lnTo>
                  <a:lnTo>
                    <a:pt x="132" y="312"/>
                  </a:lnTo>
                  <a:lnTo>
                    <a:pt x="144" y="324"/>
                  </a:lnTo>
                  <a:lnTo>
                    <a:pt x="138" y="324"/>
                  </a:lnTo>
                  <a:lnTo>
                    <a:pt x="144" y="324"/>
                  </a:lnTo>
                  <a:lnTo>
                    <a:pt x="150" y="330"/>
                  </a:lnTo>
                  <a:lnTo>
                    <a:pt x="156" y="336"/>
                  </a:lnTo>
                  <a:lnTo>
                    <a:pt x="162" y="336"/>
                  </a:lnTo>
                  <a:lnTo>
                    <a:pt x="168" y="342"/>
                  </a:lnTo>
                  <a:lnTo>
                    <a:pt x="174" y="342"/>
                  </a:lnTo>
                  <a:lnTo>
                    <a:pt x="180" y="342"/>
                  </a:lnTo>
                  <a:lnTo>
                    <a:pt x="186" y="342"/>
                  </a:lnTo>
                  <a:lnTo>
                    <a:pt x="192" y="342"/>
                  </a:lnTo>
                  <a:lnTo>
                    <a:pt x="198" y="342"/>
                  </a:lnTo>
                  <a:lnTo>
                    <a:pt x="204" y="342"/>
                  </a:lnTo>
                  <a:lnTo>
                    <a:pt x="210" y="342"/>
                  </a:lnTo>
                  <a:lnTo>
                    <a:pt x="216" y="336"/>
                  </a:lnTo>
                  <a:lnTo>
                    <a:pt x="222" y="336"/>
                  </a:lnTo>
                  <a:lnTo>
                    <a:pt x="228" y="330"/>
                  </a:lnTo>
                  <a:lnTo>
                    <a:pt x="234" y="330"/>
                  </a:lnTo>
                  <a:lnTo>
                    <a:pt x="240" y="324"/>
                  </a:lnTo>
                  <a:lnTo>
                    <a:pt x="246" y="318"/>
                  </a:lnTo>
                  <a:lnTo>
                    <a:pt x="252" y="312"/>
                  </a:lnTo>
                  <a:lnTo>
                    <a:pt x="258" y="312"/>
                  </a:lnTo>
                  <a:lnTo>
                    <a:pt x="264" y="306"/>
                  </a:lnTo>
                  <a:lnTo>
                    <a:pt x="270" y="300"/>
                  </a:lnTo>
                  <a:lnTo>
                    <a:pt x="276" y="294"/>
                  </a:lnTo>
                  <a:lnTo>
                    <a:pt x="282" y="288"/>
                  </a:lnTo>
                  <a:lnTo>
                    <a:pt x="288" y="282"/>
                  </a:lnTo>
                  <a:lnTo>
                    <a:pt x="294" y="276"/>
                  </a:lnTo>
                  <a:lnTo>
                    <a:pt x="300" y="270"/>
                  </a:lnTo>
                  <a:lnTo>
                    <a:pt x="306" y="264"/>
                  </a:lnTo>
                  <a:lnTo>
                    <a:pt x="312" y="258"/>
                  </a:lnTo>
                  <a:lnTo>
                    <a:pt x="318" y="252"/>
                  </a:lnTo>
                  <a:lnTo>
                    <a:pt x="324" y="246"/>
                  </a:lnTo>
                  <a:lnTo>
                    <a:pt x="330" y="240"/>
                  </a:lnTo>
                  <a:lnTo>
                    <a:pt x="336" y="234"/>
                  </a:lnTo>
                  <a:lnTo>
                    <a:pt x="342" y="228"/>
                  </a:lnTo>
                  <a:lnTo>
                    <a:pt x="348" y="222"/>
                  </a:lnTo>
                  <a:lnTo>
                    <a:pt x="354" y="216"/>
                  </a:lnTo>
                  <a:lnTo>
                    <a:pt x="360" y="210"/>
                  </a:lnTo>
                  <a:lnTo>
                    <a:pt x="366" y="204"/>
                  </a:lnTo>
                  <a:lnTo>
                    <a:pt x="372" y="198"/>
                  </a:lnTo>
                  <a:lnTo>
                    <a:pt x="378" y="198"/>
                  </a:lnTo>
                  <a:lnTo>
                    <a:pt x="384" y="192"/>
                  </a:lnTo>
                  <a:lnTo>
                    <a:pt x="390" y="186"/>
                  </a:lnTo>
                  <a:lnTo>
                    <a:pt x="396" y="180"/>
                  </a:lnTo>
                  <a:lnTo>
                    <a:pt x="402" y="180"/>
                  </a:lnTo>
                  <a:lnTo>
                    <a:pt x="408" y="174"/>
                  </a:lnTo>
                  <a:lnTo>
                    <a:pt x="414" y="168"/>
                  </a:lnTo>
                  <a:lnTo>
                    <a:pt x="420" y="168"/>
                  </a:lnTo>
                  <a:lnTo>
                    <a:pt x="426" y="162"/>
                  </a:lnTo>
                  <a:lnTo>
                    <a:pt x="432" y="162"/>
                  </a:lnTo>
                  <a:lnTo>
                    <a:pt x="438" y="156"/>
                  </a:lnTo>
                  <a:lnTo>
                    <a:pt x="444" y="156"/>
                  </a:lnTo>
                  <a:lnTo>
                    <a:pt x="450" y="150"/>
                  </a:lnTo>
                  <a:lnTo>
                    <a:pt x="456" y="150"/>
                  </a:lnTo>
                  <a:lnTo>
                    <a:pt x="462" y="150"/>
                  </a:lnTo>
                  <a:lnTo>
                    <a:pt x="468" y="150"/>
                  </a:lnTo>
                  <a:lnTo>
                    <a:pt x="474" y="144"/>
                  </a:lnTo>
                  <a:lnTo>
                    <a:pt x="480" y="144"/>
                  </a:lnTo>
                  <a:lnTo>
                    <a:pt x="486" y="144"/>
                  </a:lnTo>
                  <a:lnTo>
                    <a:pt x="492" y="144"/>
                  </a:lnTo>
                  <a:lnTo>
                    <a:pt x="498" y="144"/>
                  </a:lnTo>
                  <a:lnTo>
                    <a:pt x="504" y="138"/>
                  </a:lnTo>
                  <a:lnTo>
                    <a:pt x="510" y="138"/>
                  </a:lnTo>
                  <a:lnTo>
                    <a:pt x="516" y="138"/>
                  </a:lnTo>
                  <a:lnTo>
                    <a:pt x="522" y="138"/>
                  </a:lnTo>
                  <a:lnTo>
                    <a:pt x="528" y="138"/>
                  </a:lnTo>
                  <a:lnTo>
                    <a:pt x="534" y="138"/>
                  </a:lnTo>
                  <a:lnTo>
                    <a:pt x="540" y="138"/>
                  </a:lnTo>
                  <a:lnTo>
                    <a:pt x="546" y="144"/>
                  </a:lnTo>
                  <a:lnTo>
                    <a:pt x="552" y="144"/>
                  </a:lnTo>
                  <a:lnTo>
                    <a:pt x="558" y="144"/>
                  </a:lnTo>
                  <a:lnTo>
                    <a:pt x="564" y="144"/>
                  </a:lnTo>
                  <a:lnTo>
                    <a:pt x="570" y="144"/>
                  </a:lnTo>
                  <a:lnTo>
                    <a:pt x="576" y="144"/>
                  </a:lnTo>
                  <a:lnTo>
                    <a:pt x="582" y="144"/>
                  </a:lnTo>
                  <a:lnTo>
                    <a:pt x="588" y="144"/>
                  </a:lnTo>
                  <a:lnTo>
                    <a:pt x="594" y="150"/>
                  </a:lnTo>
                  <a:lnTo>
                    <a:pt x="600" y="150"/>
                  </a:lnTo>
                  <a:lnTo>
                    <a:pt x="606" y="150"/>
                  </a:lnTo>
                  <a:lnTo>
                    <a:pt x="612" y="150"/>
                  </a:lnTo>
                  <a:lnTo>
                    <a:pt x="618" y="150"/>
                  </a:lnTo>
                  <a:lnTo>
                    <a:pt x="624" y="150"/>
                  </a:lnTo>
                  <a:lnTo>
                    <a:pt x="630" y="156"/>
                  </a:lnTo>
                  <a:lnTo>
                    <a:pt x="636" y="156"/>
                  </a:lnTo>
                  <a:lnTo>
                    <a:pt x="642" y="156"/>
                  </a:lnTo>
                  <a:lnTo>
                    <a:pt x="648" y="156"/>
                  </a:lnTo>
                  <a:lnTo>
                    <a:pt x="654" y="156"/>
                  </a:lnTo>
                  <a:lnTo>
                    <a:pt x="660" y="156"/>
                  </a:lnTo>
                  <a:lnTo>
                    <a:pt x="666" y="162"/>
                  </a:lnTo>
                  <a:lnTo>
                    <a:pt x="672" y="162"/>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85"/>
            <p:cNvSpPr>
              <a:spLocks/>
            </p:cNvSpPr>
            <p:nvPr/>
          </p:nvSpPr>
          <p:spPr bwMode="auto">
            <a:xfrm>
              <a:off x="3774" y="2803"/>
              <a:ext cx="468" cy="18"/>
            </a:xfrm>
            <a:custGeom>
              <a:avLst/>
              <a:gdLst>
                <a:gd name="T0" fmla="*/ 6 w 468"/>
                <a:gd name="T1" fmla="*/ 12 h 18"/>
                <a:gd name="T2" fmla="*/ 18 w 468"/>
                <a:gd name="T3" fmla="*/ 12 h 18"/>
                <a:gd name="T4" fmla="*/ 30 w 468"/>
                <a:gd name="T5" fmla="*/ 12 h 18"/>
                <a:gd name="T6" fmla="*/ 42 w 468"/>
                <a:gd name="T7" fmla="*/ 18 h 18"/>
                <a:gd name="T8" fmla="*/ 54 w 468"/>
                <a:gd name="T9" fmla="*/ 18 h 18"/>
                <a:gd name="T10" fmla="*/ 66 w 468"/>
                <a:gd name="T11" fmla="*/ 18 h 18"/>
                <a:gd name="T12" fmla="*/ 78 w 468"/>
                <a:gd name="T13" fmla="*/ 18 h 18"/>
                <a:gd name="T14" fmla="*/ 90 w 468"/>
                <a:gd name="T15" fmla="*/ 18 h 18"/>
                <a:gd name="T16" fmla="*/ 102 w 468"/>
                <a:gd name="T17" fmla="*/ 18 h 18"/>
                <a:gd name="T18" fmla="*/ 114 w 468"/>
                <a:gd name="T19" fmla="*/ 18 h 18"/>
                <a:gd name="T20" fmla="*/ 126 w 468"/>
                <a:gd name="T21" fmla="*/ 18 h 18"/>
                <a:gd name="T22" fmla="*/ 138 w 468"/>
                <a:gd name="T23" fmla="*/ 18 h 18"/>
                <a:gd name="T24" fmla="*/ 150 w 468"/>
                <a:gd name="T25" fmla="*/ 18 h 18"/>
                <a:gd name="T26" fmla="*/ 162 w 468"/>
                <a:gd name="T27" fmla="*/ 18 h 18"/>
                <a:gd name="T28" fmla="*/ 174 w 468"/>
                <a:gd name="T29" fmla="*/ 18 h 18"/>
                <a:gd name="T30" fmla="*/ 186 w 468"/>
                <a:gd name="T31" fmla="*/ 18 h 18"/>
                <a:gd name="T32" fmla="*/ 198 w 468"/>
                <a:gd name="T33" fmla="*/ 18 h 18"/>
                <a:gd name="T34" fmla="*/ 210 w 468"/>
                <a:gd name="T35" fmla="*/ 12 h 18"/>
                <a:gd name="T36" fmla="*/ 222 w 468"/>
                <a:gd name="T37" fmla="*/ 12 h 18"/>
                <a:gd name="T38" fmla="*/ 234 w 468"/>
                <a:gd name="T39" fmla="*/ 12 h 18"/>
                <a:gd name="T40" fmla="*/ 246 w 468"/>
                <a:gd name="T41" fmla="*/ 12 h 18"/>
                <a:gd name="T42" fmla="*/ 258 w 468"/>
                <a:gd name="T43" fmla="*/ 12 h 18"/>
                <a:gd name="T44" fmla="*/ 270 w 468"/>
                <a:gd name="T45" fmla="*/ 12 h 18"/>
                <a:gd name="T46" fmla="*/ 282 w 468"/>
                <a:gd name="T47" fmla="*/ 6 h 18"/>
                <a:gd name="T48" fmla="*/ 294 w 468"/>
                <a:gd name="T49" fmla="*/ 6 h 18"/>
                <a:gd name="T50" fmla="*/ 306 w 468"/>
                <a:gd name="T51" fmla="*/ 6 h 18"/>
                <a:gd name="T52" fmla="*/ 318 w 468"/>
                <a:gd name="T53" fmla="*/ 6 h 18"/>
                <a:gd name="T54" fmla="*/ 330 w 468"/>
                <a:gd name="T55" fmla="*/ 6 h 18"/>
                <a:gd name="T56" fmla="*/ 342 w 468"/>
                <a:gd name="T57" fmla="*/ 6 h 18"/>
                <a:gd name="T58" fmla="*/ 354 w 468"/>
                <a:gd name="T59" fmla="*/ 6 h 18"/>
                <a:gd name="T60" fmla="*/ 366 w 468"/>
                <a:gd name="T61" fmla="*/ 0 h 18"/>
                <a:gd name="T62" fmla="*/ 378 w 468"/>
                <a:gd name="T63" fmla="*/ 0 h 18"/>
                <a:gd name="T64" fmla="*/ 390 w 468"/>
                <a:gd name="T65" fmla="*/ 0 h 18"/>
                <a:gd name="T66" fmla="*/ 402 w 468"/>
                <a:gd name="T67" fmla="*/ 0 h 18"/>
                <a:gd name="T68" fmla="*/ 414 w 468"/>
                <a:gd name="T69" fmla="*/ 0 h 18"/>
                <a:gd name="T70" fmla="*/ 426 w 468"/>
                <a:gd name="T71" fmla="*/ 0 h 18"/>
                <a:gd name="T72" fmla="*/ 438 w 468"/>
                <a:gd name="T73" fmla="*/ 0 h 18"/>
                <a:gd name="T74" fmla="*/ 450 w 468"/>
                <a:gd name="T75" fmla="*/ 0 h 18"/>
                <a:gd name="T76" fmla="*/ 462 w 468"/>
                <a:gd name="T7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8" h="18">
                  <a:moveTo>
                    <a:pt x="0" y="12"/>
                  </a:moveTo>
                  <a:lnTo>
                    <a:pt x="6" y="12"/>
                  </a:lnTo>
                  <a:lnTo>
                    <a:pt x="12" y="12"/>
                  </a:lnTo>
                  <a:lnTo>
                    <a:pt x="18" y="12"/>
                  </a:lnTo>
                  <a:lnTo>
                    <a:pt x="24" y="12"/>
                  </a:lnTo>
                  <a:lnTo>
                    <a:pt x="30" y="12"/>
                  </a:lnTo>
                  <a:lnTo>
                    <a:pt x="36" y="18"/>
                  </a:lnTo>
                  <a:lnTo>
                    <a:pt x="42" y="18"/>
                  </a:lnTo>
                  <a:lnTo>
                    <a:pt x="48" y="18"/>
                  </a:lnTo>
                  <a:lnTo>
                    <a:pt x="54" y="18"/>
                  </a:lnTo>
                  <a:lnTo>
                    <a:pt x="60" y="18"/>
                  </a:lnTo>
                  <a:lnTo>
                    <a:pt x="66" y="18"/>
                  </a:lnTo>
                  <a:lnTo>
                    <a:pt x="72" y="18"/>
                  </a:lnTo>
                  <a:lnTo>
                    <a:pt x="78" y="18"/>
                  </a:lnTo>
                  <a:lnTo>
                    <a:pt x="84" y="18"/>
                  </a:lnTo>
                  <a:lnTo>
                    <a:pt x="90" y="18"/>
                  </a:lnTo>
                  <a:lnTo>
                    <a:pt x="96" y="18"/>
                  </a:lnTo>
                  <a:lnTo>
                    <a:pt x="102" y="18"/>
                  </a:lnTo>
                  <a:lnTo>
                    <a:pt x="108" y="18"/>
                  </a:lnTo>
                  <a:lnTo>
                    <a:pt x="114" y="18"/>
                  </a:lnTo>
                  <a:lnTo>
                    <a:pt x="120" y="18"/>
                  </a:lnTo>
                  <a:lnTo>
                    <a:pt x="126" y="18"/>
                  </a:lnTo>
                  <a:lnTo>
                    <a:pt x="132" y="18"/>
                  </a:lnTo>
                  <a:lnTo>
                    <a:pt x="138" y="18"/>
                  </a:lnTo>
                  <a:lnTo>
                    <a:pt x="144" y="18"/>
                  </a:lnTo>
                  <a:lnTo>
                    <a:pt x="150" y="18"/>
                  </a:lnTo>
                  <a:lnTo>
                    <a:pt x="156" y="18"/>
                  </a:lnTo>
                  <a:lnTo>
                    <a:pt x="162" y="18"/>
                  </a:lnTo>
                  <a:lnTo>
                    <a:pt x="168" y="18"/>
                  </a:lnTo>
                  <a:lnTo>
                    <a:pt x="174" y="18"/>
                  </a:lnTo>
                  <a:lnTo>
                    <a:pt x="180" y="18"/>
                  </a:lnTo>
                  <a:lnTo>
                    <a:pt x="186" y="18"/>
                  </a:lnTo>
                  <a:lnTo>
                    <a:pt x="192" y="18"/>
                  </a:lnTo>
                  <a:lnTo>
                    <a:pt x="198" y="18"/>
                  </a:lnTo>
                  <a:lnTo>
                    <a:pt x="204" y="18"/>
                  </a:lnTo>
                  <a:lnTo>
                    <a:pt x="210" y="12"/>
                  </a:lnTo>
                  <a:lnTo>
                    <a:pt x="216" y="12"/>
                  </a:lnTo>
                  <a:lnTo>
                    <a:pt x="222" y="12"/>
                  </a:lnTo>
                  <a:lnTo>
                    <a:pt x="228" y="12"/>
                  </a:lnTo>
                  <a:lnTo>
                    <a:pt x="234" y="12"/>
                  </a:lnTo>
                  <a:lnTo>
                    <a:pt x="240" y="12"/>
                  </a:lnTo>
                  <a:lnTo>
                    <a:pt x="246" y="12"/>
                  </a:lnTo>
                  <a:lnTo>
                    <a:pt x="252" y="12"/>
                  </a:lnTo>
                  <a:lnTo>
                    <a:pt x="258" y="12"/>
                  </a:lnTo>
                  <a:lnTo>
                    <a:pt x="264" y="12"/>
                  </a:lnTo>
                  <a:lnTo>
                    <a:pt x="270" y="12"/>
                  </a:lnTo>
                  <a:lnTo>
                    <a:pt x="276" y="12"/>
                  </a:lnTo>
                  <a:lnTo>
                    <a:pt x="282" y="6"/>
                  </a:lnTo>
                  <a:lnTo>
                    <a:pt x="288" y="6"/>
                  </a:lnTo>
                  <a:lnTo>
                    <a:pt x="294" y="6"/>
                  </a:lnTo>
                  <a:lnTo>
                    <a:pt x="300" y="6"/>
                  </a:lnTo>
                  <a:lnTo>
                    <a:pt x="306" y="6"/>
                  </a:lnTo>
                  <a:lnTo>
                    <a:pt x="312" y="6"/>
                  </a:lnTo>
                  <a:lnTo>
                    <a:pt x="318" y="6"/>
                  </a:lnTo>
                  <a:lnTo>
                    <a:pt x="324" y="6"/>
                  </a:lnTo>
                  <a:lnTo>
                    <a:pt x="330" y="6"/>
                  </a:lnTo>
                  <a:lnTo>
                    <a:pt x="336" y="6"/>
                  </a:lnTo>
                  <a:lnTo>
                    <a:pt x="342" y="6"/>
                  </a:lnTo>
                  <a:lnTo>
                    <a:pt x="348" y="6"/>
                  </a:lnTo>
                  <a:lnTo>
                    <a:pt x="354" y="6"/>
                  </a:lnTo>
                  <a:lnTo>
                    <a:pt x="360" y="6"/>
                  </a:lnTo>
                  <a:lnTo>
                    <a:pt x="366" y="0"/>
                  </a:lnTo>
                  <a:lnTo>
                    <a:pt x="372" y="0"/>
                  </a:lnTo>
                  <a:lnTo>
                    <a:pt x="378" y="0"/>
                  </a:lnTo>
                  <a:lnTo>
                    <a:pt x="384" y="0"/>
                  </a:lnTo>
                  <a:lnTo>
                    <a:pt x="390" y="0"/>
                  </a:lnTo>
                  <a:lnTo>
                    <a:pt x="396" y="0"/>
                  </a:lnTo>
                  <a:lnTo>
                    <a:pt x="402" y="0"/>
                  </a:lnTo>
                  <a:lnTo>
                    <a:pt x="408" y="0"/>
                  </a:lnTo>
                  <a:lnTo>
                    <a:pt x="414" y="0"/>
                  </a:lnTo>
                  <a:lnTo>
                    <a:pt x="420" y="0"/>
                  </a:lnTo>
                  <a:lnTo>
                    <a:pt x="426" y="0"/>
                  </a:lnTo>
                  <a:lnTo>
                    <a:pt x="432" y="0"/>
                  </a:lnTo>
                  <a:lnTo>
                    <a:pt x="438" y="0"/>
                  </a:lnTo>
                  <a:lnTo>
                    <a:pt x="444" y="0"/>
                  </a:lnTo>
                  <a:lnTo>
                    <a:pt x="450" y="0"/>
                  </a:lnTo>
                  <a:lnTo>
                    <a:pt x="456" y="0"/>
                  </a:lnTo>
                  <a:lnTo>
                    <a:pt x="462" y="0"/>
                  </a:lnTo>
                  <a:lnTo>
                    <a:pt x="468"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609" name="TextBox 23608"/>
          <p:cNvSpPr txBox="1"/>
          <p:nvPr/>
        </p:nvSpPr>
        <p:spPr>
          <a:xfrm>
            <a:off x="1691680" y="5373216"/>
            <a:ext cx="6338210" cy="646331"/>
          </a:xfrm>
          <a:prstGeom prst="rect">
            <a:avLst/>
          </a:prstGeom>
          <a:noFill/>
        </p:spPr>
        <p:txBody>
          <a:bodyPr wrap="none" rtlCol="0">
            <a:spAutoFit/>
          </a:bodyPr>
          <a:lstStyle/>
          <a:p>
            <a:r>
              <a:rPr lang="en-US" dirty="0"/>
              <a:t>ZN is almost unstable when the delay is increased from 1s to 1.5s.</a:t>
            </a:r>
          </a:p>
          <a:p>
            <a:r>
              <a:rPr lang="en-US" dirty="0"/>
              <a:t>SIMC does not change very much</a:t>
            </a:r>
          </a:p>
        </p:txBody>
      </p:sp>
      <p:sp>
        <p:nvSpPr>
          <p:cNvPr id="173" name="TextBox 172"/>
          <p:cNvSpPr txBox="1"/>
          <p:nvPr/>
        </p:nvSpPr>
        <p:spPr>
          <a:xfrm>
            <a:off x="5837813" y="1281629"/>
            <a:ext cx="668773" cy="369332"/>
          </a:xfrm>
          <a:prstGeom prst="rect">
            <a:avLst/>
          </a:prstGeom>
          <a:noFill/>
        </p:spPr>
        <p:txBody>
          <a:bodyPr wrap="none" rtlCol="0">
            <a:spAutoFit/>
          </a:bodyPr>
          <a:lstStyle/>
          <a:p>
            <a:r>
              <a:rPr lang="en-US" dirty="0">
                <a:solidFill>
                  <a:schemeClr val="accent1"/>
                </a:solidFill>
              </a:rPr>
              <a:t>SIMC</a:t>
            </a:r>
          </a:p>
        </p:txBody>
      </p:sp>
      <p:sp>
        <p:nvSpPr>
          <p:cNvPr id="174" name="TextBox 173"/>
          <p:cNvSpPr txBox="1"/>
          <p:nvPr/>
        </p:nvSpPr>
        <p:spPr>
          <a:xfrm>
            <a:off x="5680031" y="2715939"/>
            <a:ext cx="441146" cy="369332"/>
          </a:xfrm>
          <a:prstGeom prst="rect">
            <a:avLst/>
          </a:prstGeom>
          <a:noFill/>
        </p:spPr>
        <p:txBody>
          <a:bodyPr wrap="none" rtlCol="0">
            <a:spAutoFit/>
          </a:bodyPr>
          <a:lstStyle/>
          <a:p>
            <a:r>
              <a:rPr lang="en-US" dirty="0">
                <a:solidFill>
                  <a:srgbClr val="FF0000"/>
                </a:solidFill>
              </a:rPr>
              <a:t>ZN</a:t>
            </a:r>
          </a:p>
        </p:txBody>
      </p:sp>
      <p:sp>
        <p:nvSpPr>
          <p:cNvPr id="175" name="TextBox 174"/>
          <p:cNvSpPr txBox="1"/>
          <p:nvPr/>
        </p:nvSpPr>
        <p:spPr>
          <a:xfrm>
            <a:off x="3134196" y="4553863"/>
            <a:ext cx="3071225" cy="276999"/>
          </a:xfrm>
          <a:prstGeom prst="rect">
            <a:avLst/>
          </a:prstGeom>
          <a:noFill/>
        </p:spPr>
        <p:txBody>
          <a:bodyPr wrap="none" rtlCol="0">
            <a:spAutoFit/>
          </a:bodyPr>
          <a:lstStyle/>
          <a:p>
            <a:r>
              <a:rPr lang="en-US" sz="1200" dirty="0"/>
              <a:t>t=0: setpoint change,   t=20: input disturbance</a:t>
            </a:r>
          </a:p>
        </p:txBody>
      </p:sp>
      <p:sp>
        <p:nvSpPr>
          <p:cNvPr id="176" name="TextBox 175"/>
          <p:cNvSpPr txBox="1"/>
          <p:nvPr/>
        </p:nvSpPr>
        <p:spPr>
          <a:xfrm>
            <a:off x="3634504" y="1880156"/>
            <a:ext cx="1166088" cy="369332"/>
          </a:xfrm>
          <a:prstGeom prst="rect">
            <a:avLst/>
          </a:prstGeom>
          <a:noFill/>
        </p:spPr>
        <p:txBody>
          <a:bodyPr wrap="none" rtlCol="0">
            <a:spAutoFit/>
          </a:bodyPr>
          <a:lstStyle/>
          <a:p>
            <a:r>
              <a:rPr lang="en-US" dirty="0"/>
              <a:t>OUTPUT, y</a:t>
            </a:r>
          </a:p>
        </p:txBody>
      </p:sp>
      <p:sp>
        <p:nvSpPr>
          <p:cNvPr id="177" name="TextBox 176"/>
          <p:cNvSpPr txBox="1"/>
          <p:nvPr/>
        </p:nvSpPr>
        <p:spPr>
          <a:xfrm>
            <a:off x="3812537" y="3419708"/>
            <a:ext cx="978538" cy="369332"/>
          </a:xfrm>
          <a:prstGeom prst="rect">
            <a:avLst/>
          </a:prstGeom>
          <a:noFill/>
        </p:spPr>
        <p:txBody>
          <a:bodyPr wrap="none" rtlCol="0">
            <a:spAutoFit/>
          </a:bodyPr>
          <a:lstStyle/>
          <a:p>
            <a:r>
              <a:rPr lang="en-US" dirty="0"/>
              <a:t>INPUT, u</a:t>
            </a:r>
          </a:p>
        </p:txBody>
      </p:sp>
      <p:pic>
        <p:nvPicPr>
          <p:cNvPr id="2" name="Picture 1"/>
          <p:cNvPicPr>
            <a:picLocks noChangeAspect="1"/>
          </p:cNvPicPr>
          <p:nvPr/>
        </p:nvPicPr>
        <p:blipFill>
          <a:blip r:embed="rId2"/>
          <a:stretch>
            <a:fillRect/>
          </a:stretch>
        </p:blipFill>
        <p:spPr>
          <a:xfrm>
            <a:off x="1727060" y="177527"/>
            <a:ext cx="6267450" cy="704850"/>
          </a:xfrm>
          <a:prstGeom prst="rect">
            <a:avLst/>
          </a:prstGeom>
        </p:spPr>
      </p:pic>
    </p:spTree>
    <p:extLst>
      <p:ext uri="{BB962C8B-B14F-4D97-AF65-F5344CB8AC3E}">
        <p14:creationId xmlns:p14="http://schemas.microsoft.com/office/powerpoint/2010/main" val="1260033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469EC-3DFD-4301-9EB6-2429C5745DEB}"/>
              </a:ext>
            </a:extLst>
          </p:cNvPr>
          <p:cNvSpPr>
            <a:spLocks noGrp="1"/>
          </p:cNvSpPr>
          <p:nvPr>
            <p:ph type="title"/>
          </p:nvPr>
        </p:nvSpPr>
        <p:spPr/>
        <p:txBody>
          <a:bodyPr>
            <a:normAutofit fontScale="90000"/>
          </a:bodyPr>
          <a:lstStyle/>
          <a:p>
            <a:r>
              <a:rPr lang="nb-NO" dirty="0" err="1"/>
              <a:t>Bode</a:t>
            </a:r>
            <a:r>
              <a:rPr lang="nb-NO" dirty="0"/>
              <a:t> </a:t>
            </a:r>
            <a:r>
              <a:rPr lang="nb-NO" dirty="0" err="1"/>
              <a:t>stability</a:t>
            </a:r>
            <a:r>
              <a:rPr lang="nb-NO" dirty="0"/>
              <a:t> </a:t>
            </a:r>
            <a:r>
              <a:rPr lang="nb-NO" dirty="0" err="1"/>
              <a:t>condition</a:t>
            </a:r>
            <a:r>
              <a:rPr lang="nb-NO" dirty="0"/>
              <a:t>.</a:t>
            </a:r>
            <a:br>
              <a:rPr lang="nb-NO" dirty="0"/>
            </a:br>
            <a:r>
              <a:rPr lang="nb-NO" dirty="0" err="1"/>
              <a:t>Why</a:t>
            </a:r>
            <a:r>
              <a:rPr lang="nb-NO" dirty="0"/>
              <a:t> </a:t>
            </a:r>
            <a:r>
              <a:rPr lang="nb-NO" dirty="0" err="1"/>
              <a:t>may</a:t>
            </a:r>
            <a:r>
              <a:rPr lang="nb-NO" dirty="0"/>
              <a:t> D-action </a:t>
            </a:r>
            <a:r>
              <a:rPr lang="nb-NO" dirty="0" err="1"/>
              <a:t>help</a:t>
            </a:r>
            <a:r>
              <a:rPr lang="nb-NO" dirty="0"/>
              <a:t> in </a:t>
            </a:r>
            <a:r>
              <a:rPr lang="nb-NO" dirty="0" err="1"/>
              <a:t>some</a:t>
            </a:r>
            <a:r>
              <a:rPr lang="nb-NO" dirty="0"/>
              <a:t> cases?</a:t>
            </a:r>
          </a:p>
        </p:txBody>
      </p:sp>
      <p:sp>
        <p:nvSpPr>
          <p:cNvPr id="3" name="Content Placeholder 2">
            <a:extLst>
              <a:ext uri="{FF2B5EF4-FFF2-40B4-BE49-F238E27FC236}">
                <a16:creationId xmlns:a16="http://schemas.microsoft.com/office/drawing/2014/main" id="{12717FEC-17E2-4C40-BCF3-2118972C01B0}"/>
              </a:ext>
            </a:extLst>
          </p:cNvPr>
          <p:cNvSpPr>
            <a:spLocks noGrp="1"/>
          </p:cNvSpPr>
          <p:nvPr>
            <p:ph idx="1"/>
          </p:nvPr>
        </p:nvSpPr>
        <p:spPr>
          <a:xfrm>
            <a:off x="457200" y="1600200"/>
            <a:ext cx="8229600" cy="4853136"/>
          </a:xfrm>
        </p:spPr>
        <p:txBody>
          <a:bodyPr>
            <a:normAutofit fontScale="62500" lnSpcReduction="20000"/>
          </a:bodyPr>
          <a:lstStyle/>
          <a:p>
            <a:r>
              <a:rPr lang="en-US" b="1" dirty="0">
                <a:solidFill>
                  <a:srgbClr val="FF0000"/>
                </a:solidFill>
              </a:rPr>
              <a:t>Some unstable processes, for example a double integrating process, may need D-action for stabilization. </a:t>
            </a:r>
            <a:r>
              <a:rPr lang="en-US" dirty="0"/>
              <a:t>The reason is to add positive phase and therefore stabilize the system. Why does </a:t>
            </a:r>
            <a:r>
              <a:rPr lang="en-US"/>
              <a:t>this help?</a:t>
            </a:r>
            <a:endParaRPr lang="en-US" dirty="0"/>
          </a:p>
          <a:p>
            <a:pPr lvl="1"/>
            <a:r>
              <a:rPr lang="en-US" dirty="0"/>
              <a:t>Recall the Bode stability condition. It says that the loop gain should be less than 1 at the frequency where the phase shift around the loop -180 degrees.</a:t>
            </a:r>
          </a:p>
          <a:p>
            <a:pPr lvl="1"/>
            <a:r>
              <a:rPr lang="en-US" dirty="0"/>
              <a:t>Another statement is that phase shift should be less than -180</a:t>
            </a:r>
            <a:r>
              <a:rPr lang="en-US" baseline="30000" dirty="0"/>
              <a:t>o </a:t>
            </a:r>
            <a:r>
              <a:rPr lang="en-US" dirty="0"/>
              <a:t> at the frequency where the loop gain is 1. </a:t>
            </a:r>
          </a:p>
          <a:p>
            <a:pPr lvl="1"/>
            <a:r>
              <a:rPr lang="en-US" dirty="0"/>
              <a:t>So for stability and robustness we want as little phase shift as possible (to improve the phase margin). The things that add negative phase shift are time delay (the worst), poles and RHP-zeros.</a:t>
            </a:r>
          </a:p>
          <a:p>
            <a:pPr lvl="1"/>
            <a:r>
              <a:rPr lang="en-US" dirty="0"/>
              <a:t>LHP-zeros (D-action, (Td*s +1)) have the opposite (positive) effect on the phase, and this is why they may be added for stabilization in difficult cases, for example, an unstable process. Of course, zeros will also affect the loop gain, but at frequencies up to the break frequency, 1/Td, the positive effect on the phase is most important.</a:t>
            </a:r>
          </a:p>
          <a:p>
            <a:pPr lvl="1"/>
            <a:r>
              <a:rPr lang="en-US" b="1" dirty="0">
                <a:solidFill>
                  <a:srgbClr val="FF0000"/>
                </a:solidFill>
              </a:rPr>
              <a:t>So why don’t we always add D-action? </a:t>
            </a:r>
            <a:r>
              <a:rPr lang="en-US" dirty="0"/>
              <a:t>One reason is that it increases the controller gain and therefore the input usage. However, the main reason is probably that it does not help very much in most cases and it makes the controller design more complicated (and easier to do mistakes).</a:t>
            </a:r>
          </a:p>
          <a:p>
            <a:endParaRPr lang="nb-NO" dirty="0"/>
          </a:p>
        </p:txBody>
      </p:sp>
    </p:spTree>
    <p:extLst>
      <p:ext uri="{BB962C8B-B14F-4D97-AF65-F5344CB8AC3E}">
        <p14:creationId xmlns:p14="http://schemas.microsoft.com/office/powerpoint/2010/main" val="2400264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lstStyle/>
          <a:p>
            <a:r>
              <a:rPr lang="en-US" dirty="0"/>
              <a:t>Closed-loop frequency response</a:t>
            </a:r>
          </a:p>
        </p:txBody>
      </p:sp>
      <p:pic>
        <p:nvPicPr>
          <p:cNvPr id="120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052736"/>
            <a:ext cx="3959919" cy="2041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2684" name="Group 1200"/>
          <p:cNvGrpSpPr>
            <a:grpSpLocks noChangeAspect="1"/>
          </p:cNvGrpSpPr>
          <p:nvPr/>
        </p:nvGrpSpPr>
        <p:grpSpPr bwMode="auto">
          <a:xfrm>
            <a:off x="179512" y="2830923"/>
            <a:ext cx="5334000" cy="4000500"/>
            <a:chOff x="1200" y="900"/>
            <a:chExt cx="3360" cy="2520"/>
          </a:xfrm>
        </p:grpSpPr>
        <p:sp>
          <p:nvSpPr>
            <p:cNvPr id="22685" name="AutoShape 1199"/>
            <p:cNvSpPr>
              <a:spLocks noChangeAspect="1" noChangeArrowheads="1" noTextEdit="1"/>
            </p:cNvSpPr>
            <p:nvPr/>
          </p:nvSpPr>
          <p:spPr bwMode="auto">
            <a:xfrm>
              <a:off x="1200" y="900"/>
              <a:ext cx="336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2686" name="Group 1401"/>
            <p:cNvGrpSpPr>
              <a:grpSpLocks/>
            </p:cNvGrpSpPr>
            <p:nvPr/>
          </p:nvGrpSpPr>
          <p:grpSpPr bwMode="auto">
            <a:xfrm>
              <a:off x="1482" y="1014"/>
              <a:ext cx="2844" cy="2280"/>
              <a:chOff x="1482" y="1014"/>
              <a:chExt cx="2844" cy="2280"/>
            </a:xfrm>
          </p:grpSpPr>
          <p:sp>
            <p:nvSpPr>
              <p:cNvPr id="23647" name="Rectangle 1201"/>
              <p:cNvSpPr>
                <a:spLocks noChangeArrowheads="1"/>
              </p:cNvSpPr>
              <p:nvPr/>
            </p:nvSpPr>
            <p:spPr bwMode="auto">
              <a:xfrm>
                <a:off x="1638" y="1092"/>
                <a:ext cx="2604" cy="20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8" name="Rectangle 1202"/>
              <p:cNvSpPr>
                <a:spLocks noChangeArrowheads="1"/>
              </p:cNvSpPr>
              <p:nvPr/>
            </p:nvSpPr>
            <p:spPr bwMode="auto">
              <a:xfrm>
                <a:off x="1638" y="1092"/>
                <a:ext cx="2604" cy="2052"/>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49" name="Line 1203"/>
              <p:cNvSpPr>
                <a:spLocks noChangeShapeType="1"/>
              </p:cNvSpPr>
              <p:nvPr/>
            </p:nvSpPr>
            <p:spPr bwMode="auto">
              <a:xfrm>
                <a:off x="1638" y="1092"/>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0" name="Line 1204"/>
              <p:cNvSpPr>
                <a:spLocks noChangeShapeType="1"/>
              </p:cNvSpPr>
              <p:nvPr/>
            </p:nvSpPr>
            <p:spPr bwMode="auto">
              <a:xfrm>
                <a:off x="1638" y="3144"/>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1" name="Line 1205"/>
              <p:cNvSpPr>
                <a:spLocks noChangeShapeType="1"/>
              </p:cNvSpPr>
              <p:nvPr/>
            </p:nvSpPr>
            <p:spPr bwMode="auto">
              <a:xfrm flipV="1">
                <a:off x="4242"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2" name="Line 1206"/>
              <p:cNvSpPr>
                <a:spLocks noChangeShapeType="1"/>
              </p:cNvSpPr>
              <p:nvPr/>
            </p:nvSpPr>
            <p:spPr bwMode="auto">
              <a:xfrm flipV="1">
                <a:off x="1638"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3" name="Line 1207"/>
              <p:cNvSpPr>
                <a:spLocks noChangeShapeType="1"/>
              </p:cNvSpPr>
              <p:nvPr/>
            </p:nvSpPr>
            <p:spPr bwMode="auto">
              <a:xfrm>
                <a:off x="1638" y="3144"/>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4" name="Line 1208"/>
              <p:cNvSpPr>
                <a:spLocks noChangeShapeType="1"/>
              </p:cNvSpPr>
              <p:nvPr/>
            </p:nvSpPr>
            <p:spPr bwMode="auto">
              <a:xfrm flipV="1">
                <a:off x="1638"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5" name="Line 1209"/>
              <p:cNvSpPr>
                <a:spLocks noChangeShapeType="1"/>
              </p:cNvSpPr>
              <p:nvPr/>
            </p:nvSpPr>
            <p:spPr bwMode="auto">
              <a:xfrm flipV="1">
                <a:off x="1638"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6" name="Line 1210"/>
              <p:cNvSpPr>
                <a:spLocks noChangeShapeType="1"/>
              </p:cNvSpPr>
              <p:nvPr/>
            </p:nvSpPr>
            <p:spPr bwMode="auto">
              <a:xfrm>
                <a:off x="1638"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7" name="Line 1211"/>
              <p:cNvSpPr>
                <a:spLocks noChangeShapeType="1"/>
              </p:cNvSpPr>
              <p:nvPr/>
            </p:nvSpPr>
            <p:spPr bwMode="auto">
              <a:xfrm flipV="1">
                <a:off x="1638"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8" name="Line 1212"/>
              <p:cNvSpPr>
                <a:spLocks noChangeShapeType="1"/>
              </p:cNvSpPr>
              <p:nvPr/>
            </p:nvSpPr>
            <p:spPr bwMode="auto">
              <a:xfrm>
                <a:off x="1638"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9" name="Rectangle 1213"/>
              <p:cNvSpPr>
                <a:spLocks noChangeArrowheads="1"/>
              </p:cNvSpPr>
              <p:nvPr/>
            </p:nvSpPr>
            <p:spPr bwMode="auto">
              <a:xfrm>
                <a:off x="1572" y="319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660" name="Rectangle 1214"/>
              <p:cNvSpPr>
                <a:spLocks noChangeArrowheads="1"/>
              </p:cNvSpPr>
              <p:nvPr/>
            </p:nvSpPr>
            <p:spPr bwMode="auto">
              <a:xfrm>
                <a:off x="1656" y="3162"/>
                <a:ext cx="72"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661" name="Line 1215"/>
              <p:cNvSpPr>
                <a:spLocks noChangeShapeType="1"/>
              </p:cNvSpPr>
              <p:nvPr/>
            </p:nvSpPr>
            <p:spPr bwMode="auto">
              <a:xfrm flipV="1">
                <a:off x="1896"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62" name="Line 1216"/>
              <p:cNvSpPr>
                <a:spLocks noChangeShapeType="1"/>
              </p:cNvSpPr>
              <p:nvPr/>
            </p:nvSpPr>
            <p:spPr bwMode="auto">
              <a:xfrm>
                <a:off x="1896"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63" name="Line 1217"/>
              <p:cNvSpPr>
                <a:spLocks noChangeShapeType="1"/>
              </p:cNvSpPr>
              <p:nvPr/>
            </p:nvSpPr>
            <p:spPr bwMode="auto">
              <a:xfrm flipV="1">
                <a:off x="2052"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64" name="Line 1218"/>
              <p:cNvSpPr>
                <a:spLocks noChangeShapeType="1"/>
              </p:cNvSpPr>
              <p:nvPr/>
            </p:nvSpPr>
            <p:spPr bwMode="auto">
              <a:xfrm>
                <a:off x="2052"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65" name="Line 1219"/>
              <p:cNvSpPr>
                <a:spLocks noChangeShapeType="1"/>
              </p:cNvSpPr>
              <p:nvPr/>
            </p:nvSpPr>
            <p:spPr bwMode="auto">
              <a:xfrm flipV="1">
                <a:off x="2160"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66" name="Line 1220"/>
              <p:cNvSpPr>
                <a:spLocks noChangeShapeType="1"/>
              </p:cNvSpPr>
              <p:nvPr/>
            </p:nvSpPr>
            <p:spPr bwMode="auto">
              <a:xfrm>
                <a:off x="2160"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67" name="Line 1221"/>
              <p:cNvSpPr>
                <a:spLocks noChangeShapeType="1"/>
              </p:cNvSpPr>
              <p:nvPr/>
            </p:nvSpPr>
            <p:spPr bwMode="auto">
              <a:xfrm flipV="1">
                <a:off x="2244"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68" name="Line 1222"/>
              <p:cNvSpPr>
                <a:spLocks noChangeShapeType="1"/>
              </p:cNvSpPr>
              <p:nvPr/>
            </p:nvSpPr>
            <p:spPr bwMode="auto">
              <a:xfrm>
                <a:off x="2244"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69" name="Line 1223"/>
              <p:cNvSpPr>
                <a:spLocks noChangeShapeType="1"/>
              </p:cNvSpPr>
              <p:nvPr/>
            </p:nvSpPr>
            <p:spPr bwMode="auto">
              <a:xfrm flipV="1">
                <a:off x="2310"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0" name="Line 1224"/>
              <p:cNvSpPr>
                <a:spLocks noChangeShapeType="1"/>
              </p:cNvSpPr>
              <p:nvPr/>
            </p:nvSpPr>
            <p:spPr bwMode="auto">
              <a:xfrm>
                <a:off x="2310"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1" name="Line 1225"/>
              <p:cNvSpPr>
                <a:spLocks noChangeShapeType="1"/>
              </p:cNvSpPr>
              <p:nvPr/>
            </p:nvSpPr>
            <p:spPr bwMode="auto">
              <a:xfrm flipV="1">
                <a:off x="2370"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2" name="Line 1226"/>
              <p:cNvSpPr>
                <a:spLocks noChangeShapeType="1"/>
              </p:cNvSpPr>
              <p:nvPr/>
            </p:nvSpPr>
            <p:spPr bwMode="auto">
              <a:xfrm>
                <a:off x="2370"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3" name="Line 1227"/>
              <p:cNvSpPr>
                <a:spLocks noChangeShapeType="1"/>
              </p:cNvSpPr>
              <p:nvPr/>
            </p:nvSpPr>
            <p:spPr bwMode="auto">
              <a:xfrm flipV="1">
                <a:off x="2418"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4" name="Line 1228"/>
              <p:cNvSpPr>
                <a:spLocks noChangeShapeType="1"/>
              </p:cNvSpPr>
              <p:nvPr/>
            </p:nvSpPr>
            <p:spPr bwMode="auto">
              <a:xfrm>
                <a:off x="2418"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5" name="Line 1229"/>
              <p:cNvSpPr>
                <a:spLocks noChangeShapeType="1"/>
              </p:cNvSpPr>
              <p:nvPr/>
            </p:nvSpPr>
            <p:spPr bwMode="auto">
              <a:xfrm flipV="1">
                <a:off x="2466"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6" name="Line 1230"/>
              <p:cNvSpPr>
                <a:spLocks noChangeShapeType="1"/>
              </p:cNvSpPr>
              <p:nvPr/>
            </p:nvSpPr>
            <p:spPr bwMode="auto">
              <a:xfrm>
                <a:off x="2466"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7" name="Line 1231"/>
              <p:cNvSpPr>
                <a:spLocks noChangeShapeType="1"/>
              </p:cNvSpPr>
              <p:nvPr/>
            </p:nvSpPr>
            <p:spPr bwMode="auto">
              <a:xfrm flipV="1">
                <a:off x="2502"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8" name="Line 1232"/>
              <p:cNvSpPr>
                <a:spLocks noChangeShapeType="1"/>
              </p:cNvSpPr>
              <p:nvPr/>
            </p:nvSpPr>
            <p:spPr bwMode="auto">
              <a:xfrm>
                <a:off x="2502"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9" name="Line 1233"/>
              <p:cNvSpPr>
                <a:spLocks noChangeShapeType="1"/>
              </p:cNvSpPr>
              <p:nvPr/>
            </p:nvSpPr>
            <p:spPr bwMode="auto">
              <a:xfrm flipV="1">
                <a:off x="2502"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0" name="Line 1234"/>
              <p:cNvSpPr>
                <a:spLocks noChangeShapeType="1"/>
              </p:cNvSpPr>
              <p:nvPr/>
            </p:nvSpPr>
            <p:spPr bwMode="auto">
              <a:xfrm>
                <a:off x="2502"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1" name="Rectangle 1235"/>
              <p:cNvSpPr>
                <a:spLocks noChangeArrowheads="1"/>
              </p:cNvSpPr>
              <p:nvPr/>
            </p:nvSpPr>
            <p:spPr bwMode="auto">
              <a:xfrm>
                <a:off x="2436" y="319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682" name="Rectangle 1236"/>
              <p:cNvSpPr>
                <a:spLocks noChangeArrowheads="1"/>
              </p:cNvSpPr>
              <p:nvPr/>
            </p:nvSpPr>
            <p:spPr bwMode="auto">
              <a:xfrm>
                <a:off x="2520" y="3162"/>
                <a:ext cx="72"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683" name="Line 1237"/>
              <p:cNvSpPr>
                <a:spLocks noChangeShapeType="1"/>
              </p:cNvSpPr>
              <p:nvPr/>
            </p:nvSpPr>
            <p:spPr bwMode="auto">
              <a:xfrm flipV="1">
                <a:off x="2766"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4" name="Line 1238"/>
              <p:cNvSpPr>
                <a:spLocks noChangeShapeType="1"/>
              </p:cNvSpPr>
              <p:nvPr/>
            </p:nvSpPr>
            <p:spPr bwMode="auto">
              <a:xfrm>
                <a:off x="2766"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5" name="Line 1239"/>
              <p:cNvSpPr>
                <a:spLocks noChangeShapeType="1"/>
              </p:cNvSpPr>
              <p:nvPr/>
            </p:nvSpPr>
            <p:spPr bwMode="auto">
              <a:xfrm flipV="1">
                <a:off x="2916"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6" name="Line 1240"/>
              <p:cNvSpPr>
                <a:spLocks noChangeShapeType="1"/>
              </p:cNvSpPr>
              <p:nvPr/>
            </p:nvSpPr>
            <p:spPr bwMode="auto">
              <a:xfrm>
                <a:off x="2916"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7" name="Line 1241"/>
              <p:cNvSpPr>
                <a:spLocks noChangeShapeType="1"/>
              </p:cNvSpPr>
              <p:nvPr/>
            </p:nvSpPr>
            <p:spPr bwMode="auto">
              <a:xfrm flipV="1">
                <a:off x="3024"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8" name="Line 1242"/>
              <p:cNvSpPr>
                <a:spLocks noChangeShapeType="1"/>
              </p:cNvSpPr>
              <p:nvPr/>
            </p:nvSpPr>
            <p:spPr bwMode="auto">
              <a:xfrm>
                <a:off x="3024"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9" name="Line 1243"/>
              <p:cNvSpPr>
                <a:spLocks noChangeShapeType="1"/>
              </p:cNvSpPr>
              <p:nvPr/>
            </p:nvSpPr>
            <p:spPr bwMode="auto">
              <a:xfrm flipV="1">
                <a:off x="3108"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0" name="Line 1244"/>
              <p:cNvSpPr>
                <a:spLocks noChangeShapeType="1"/>
              </p:cNvSpPr>
              <p:nvPr/>
            </p:nvSpPr>
            <p:spPr bwMode="auto">
              <a:xfrm>
                <a:off x="3108"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1" name="Line 1245"/>
              <p:cNvSpPr>
                <a:spLocks noChangeShapeType="1"/>
              </p:cNvSpPr>
              <p:nvPr/>
            </p:nvSpPr>
            <p:spPr bwMode="auto">
              <a:xfrm flipV="1">
                <a:off x="3180"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2" name="Line 1246"/>
              <p:cNvSpPr>
                <a:spLocks noChangeShapeType="1"/>
              </p:cNvSpPr>
              <p:nvPr/>
            </p:nvSpPr>
            <p:spPr bwMode="auto">
              <a:xfrm>
                <a:off x="3180"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3" name="Line 1247"/>
              <p:cNvSpPr>
                <a:spLocks noChangeShapeType="1"/>
              </p:cNvSpPr>
              <p:nvPr/>
            </p:nvSpPr>
            <p:spPr bwMode="auto">
              <a:xfrm flipV="1">
                <a:off x="3234"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4" name="Line 1248"/>
              <p:cNvSpPr>
                <a:spLocks noChangeShapeType="1"/>
              </p:cNvSpPr>
              <p:nvPr/>
            </p:nvSpPr>
            <p:spPr bwMode="auto">
              <a:xfrm>
                <a:off x="3234"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5" name="Line 1249"/>
              <p:cNvSpPr>
                <a:spLocks noChangeShapeType="1"/>
              </p:cNvSpPr>
              <p:nvPr/>
            </p:nvSpPr>
            <p:spPr bwMode="auto">
              <a:xfrm flipV="1">
                <a:off x="3288"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6" name="Line 1250"/>
              <p:cNvSpPr>
                <a:spLocks noChangeShapeType="1"/>
              </p:cNvSpPr>
              <p:nvPr/>
            </p:nvSpPr>
            <p:spPr bwMode="auto">
              <a:xfrm>
                <a:off x="3288"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7" name="Line 1251"/>
              <p:cNvSpPr>
                <a:spLocks noChangeShapeType="1"/>
              </p:cNvSpPr>
              <p:nvPr/>
            </p:nvSpPr>
            <p:spPr bwMode="auto">
              <a:xfrm flipV="1">
                <a:off x="3330"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8" name="Line 1252"/>
              <p:cNvSpPr>
                <a:spLocks noChangeShapeType="1"/>
              </p:cNvSpPr>
              <p:nvPr/>
            </p:nvSpPr>
            <p:spPr bwMode="auto">
              <a:xfrm>
                <a:off x="3330"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99" name="Line 1253"/>
              <p:cNvSpPr>
                <a:spLocks noChangeShapeType="1"/>
              </p:cNvSpPr>
              <p:nvPr/>
            </p:nvSpPr>
            <p:spPr bwMode="auto">
              <a:xfrm flipV="1">
                <a:off x="3372"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0" name="Line 1254"/>
              <p:cNvSpPr>
                <a:spLocks noChangeShapeType="1"/>
              </p:cNvSpPr>
              <p:nvPr/>
            </p:nvSpPr>
            <p:spPr bwMode="auto">
              <a:xfrm>
                <a:off x="3372"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1" name="Line 1255"/>
              <p:cNvSpPr>
                <a:spLocks noChangeShapeType="1"/>
              </p:cNvSpPr>
              <p:nvPr/>
            </p:nvSpPr>
            <p:spPr bwMode="auto">
              <a:xfrm flipV="1">
                <a:off x="3372"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2" name="Line 1256"/>
              <p:cNvSpPr>
                <a:spLocks noChangeShapeType="1"/>
              </p:cNvSpPr>
              <p:nvPr/>
            </p:nvSpPr>
            <p:spPr bwMode="auto">
              <a:xfrm>
                <a:off x="3372"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3" name="Rectangle 1257"/>
              <p:cNvSpPr>
                <a:spLocks noChangeArrowheads="1"/>
              </p:cNvSpPr>
              <p:nvPr/>
            </p:nvSpPr>
            <p:spPr bwMode="auto">
              <a:xfrm>
                <a:off x="3318" y="319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04" name="Rectangle 1258"/>
              <p:cNvSpPr>
                <a:spLocks noChangeArrowheads="1"/>
              </p:cNvSpPr>
              <p:nvPr/>
            </p:nvSpPr>
            <p:spPr bwMode="auto">
              <a:xfrm>
                <a:off x="3402" y="3162"/>
                <a:ext cx="54"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05" name="Line 1259"/>
              <p:cNvSpPr>
                <a:spLocks noChangeShapeType="1"/>
              </p:cNvSpPr>
              <p:nvPr/>
            </p:nvSpPr>
            <p:spPr bwMode="auto">
              <a:xfrm flipV="1">
                <a:off x="3630"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6" name="Line 1260"/>
              <p:cNvSpPr>
                <a:spLocks noChangeShapeType="1"/>
              </p:cNvSpPr>
              <p:nvPr/>
            </p:nvSpPr>
            <p:spPr bwMode="auto">
              <a:xfrm>
                <a:off x="3630"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7" name="Line 1261"/>
              <p:cNvSpPr>
                <a:spLocks noChangeShapeType="1"/>
              </p:cNvSpPr>
              <p:nvPr/>
            </p:nvSpPr>
            <p:spPr bwMode="auto">
              <a:xfrm flipV="1">
                <a:off x="3786"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8" name="Line 1262"/>
              <p:cNvSpPr>
                <a:spLocks noChangeShapeType="1"/>
              </p:cNvSpPr>
              <p:nvPr/>
            </p:nvSpPr>
            <p:spPr bwMode="auto">
              <a:xfrm>
                <a:off x="3786"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9" name="Line 1263"/>
              <p:cNvSpPr>
                <a:spLocks noChangeShapeType="1"/>
              </p:cNvSpPr>
              <p:nvPr/>
            </p:nvSpPr>
            <p:spPr bwMode="auto">
              <a:xfrm flipV="1">
                <a:off x="3894"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0" name="Line 1264"/>
              <p:cNvSpPr>
                <a:spLocks noChangeShapeType="1"/>
              </p:cNvSpPr>
              <p:nvPr/>
            </p:nvSpPr>
            <p:spPr bwMode="auto">
              <a:xfrm>
                <a:off x="3894"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1" name="Line 1265"/>
              <p:cNvSpPr>
                <a:spLocks noChangeShapeType="1"/>
              </p:cNvSpPr>
              <p:nvPr/>
            </p:nvSpPr>
            <p:spPr bwMode="auto">
              <a:xfrm flipV="1">
                <a:off x="3978"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2" name="Line 1266"/>
              <p:cNvSpPr>
                <a:spLocks noChangeShapeType="1"/>
              </p:cNvSpPr>
              <p:nvPr/>
            </p:nvSpPr>
            <p:spPr bwMode="auto">
              <a:xfrm>
                <a:off x="3978"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3" name="Line 1267"/>
              <p:cNvSpPr>
                <a:spLocks noChangeShapeType="1"/>
              </p:cNvSpPr>
              <p:nvPr/>
            </p:nvSpPr>
            <p:spPr bwMode="auto">
              <a:xfrm flipV="1">
                <a:off x="4044"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4" name="Line 1268"/>
              <p:cNvSpPr>
                <a:spLocks noChangeShapeType="1"/>
              </p:cNvSpPr>
              <p:nvPr/>
            </p:nvSpPr>
            <p:spPr bwMode="auto">
              <a:xfrm>
                <a:off x="4044"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5" name="Line 1269"/>
              <p:cNvSpPr>
                <a:spLocks noChangeShapeType="1"/>
              </p:cNvSpPr>
              <p:nvPr/>
            </p:nvSpPr>
            <p:spPr bwMode="auto">
              <a:xfrm flipV="1">
                <a:off x="4104"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6" name="Line 1270"/>
              <p:cNvSpPr>
                <a:spLocks noChangeShapeType="1"/>
              </p:cNvSpPr>
              <p:nvPr/>
            </p:nvSpPr>
            <p:spPr bwMode="auto">
              <a:xfrm>
                <a:off x="4104"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7" name="Line 1271"/>
              <p:cNvSpPr>
                <a:spLocks noChangeShapeType="1"/>
              </p:cNvSpPr>
              <p:nvPr/>
            </p:nvSpPr>
            <p:spPr bwMode="auto">
              <a:xfrm flipV="1">
                <a:off x="4152"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8" name="Line 1272"/>
              <p:cNvSpPr>
                <a:spLocks noChangeShapeType="1"/>
              </p:cNvSpPr>
              <p:nvPr/>
            </p:nvSpPr>
            <p:spPr bwMode="auto">
              <a:xfrm>
                <a:off x="4152"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9" name="Line 1273"/>
              <p:cNvSpPr>
                <a:spLocks noChangeShapeType="1"/>
              </p:cNvSpPr>
              <p:nvPr/>
            </p:nvSpPr>
            <p:spPr bwMode="auto">
              <a:xfrm flipV="1">
                <a:off x="4200"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0" name="Line 1274"/>
              <p:cNvSpPr>
                <a:spLocks noChangeShapeType="1"/>
              </p:cNvSpPr>
              <p:nvPr/>
            </p:nvSpPr>
            <p:spPr bwMode="auto">
              <a:xfrm>
                <a:off x="4200"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1" name="Line 1275"/>
              <p:cNvSpPr>
                <a:spLocks noChangeShapeType="1"/>
              </p:cNvSpPr>
              <p:nvPr/>
            </p:nvSpPr>
            <p:spPr bwMode="auto">
              <a:xfrm flipV="1">
                <a:off x="4242" y="3126"/>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2" name="Line 1276"/>
              <p:cNvSpPr>
                <a:spLocks noChangeShapeType="1"/>
              </p:cNvSpPr>
              <p:nvPr/>
            </p:nvSpPr>
            <p:spPr bwMode="auto">
              <a:xfrm>
                <a:off x="4242" y="1092"/>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3" name="Line 1277"/>
              <p:cNvSpPr>
                <a:spLocks noChangeShapeType="1"/>
              </p:cNvSpPr>
              <p:nvPr/>
            </p:nvSpPr>
            <p:spPr bwMode="auto">
              <a:xfrm flipV="1">
                <a:off x="4242"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4" name="Line 1278"/>
              <p:cNvSpPr>
                <a:spLocks noChangeShapeType="1"/>
              </p:cNvSpPr>
              <p:nvPr/>
            </p:nvSpPr>
            <p:spPr bwMode="auto">
              <a:xfrm>
                <a:off x="4242"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5" name="Rectangle 1279"/>
              <p:cNvSpPr>
                <a:spLocks noChangeArrowheads="1"/>
              </p:cNvSpPr>
              <p:nvPr/>
            </p:nvSpPr>
            <p:spPr bwMode="auto">
              <a:xfrm>
                <a:off x="4188" y="319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26" name="Rectangle 1280"/>
              <p:cNvSpPr>
                <a:spLocks noChangeArrowheads="1"/>
              </p:cNvSpPr>
              <p:nvPr/>
            </p:nvSpPr>
            <p:spPr bwMode="auto">
              <a:xfrm>
                <a:off x="4272" y="3162"/>
                <a:ext cx="54"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27" name="Line 1281"/>
              <p:cNvSpPr>
                <a:spLocks noChangeShapeType="1"/>
              </p:cNvSpPr>
              <p:nvPr/>
            </p:nvSpPr>
            <p:spPr bwMode="auto">
              <a:xfrm>
                <a:off x="1638" y="3144"/>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8" name="Line 1282"/>
              <p:cNvSpPr>
                <a:spLocks noChangeShapeType="1"/>
              </p:cNvSpPr>
              <p:nvPr/>
            </p:nvSpPr>
            <p:spPr bwMode="auto">
              <a:xfrm flipH="1">
                <a:off x="4224" y="3144"/>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9" name="Line 1283"/>
              <p:cNvSpPr>
                <a:spLocks noChangeShapeType="1"/>
              </p:cNvSpPr>
              <p:nvPr/>
            </p:nvSpPr>
            <p:spPr bwMode="auto">
              <a:xfrm>
                <a:off x="1638" y="3144"/>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0" name="Line 1284"/>
              <p:cNvSpPr>
                <a:spLocks noChangeShapeType="1"/>
              </p:cNvSpPr>
              <p:nvPr/>
            </p:nvSpPr>
            <p:spPr bwMode="auto">
              <a:xfrm flipH="1">
                <a:off x="4212" y="3144"/>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1" name="Rectangle 1285"/>
              <p:cNvSpPr>
                <a:spLocks noChangeArrowheads="1"/>
              </p:cNvSpPr>
              <p:nvPr/>
            </p:nvSpPr>
            <p:spPr bwMode="auto">
              <a:xfrm>
                <a:off x="1482" y="3096"/>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32" name="Rectangle 1286"/>
              <p:cNvSpPr>
                <a:spLocks noChangeArrowheads="1"/>
              </p:cNvSpPr>
              <p:nvPr/>
            </p:nvSpPr>
            <p:spPr bwMode="auto">
              <a:xfrm>
                <a:off x="1566" y="3066"/>
                <a:ext cx="72"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-3</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33" name="Line 1287"/>
              <p:cNvSpPr>
                <a:spLocks noChangeShapeType="1"/>
              </p:cNvSpPr>
              <p:nvPr/>
            </p:nvSpPr>
            <p:spPr bwMode="auto">
              <a:xfrm>
                <a:off x="1638" y="2988"/>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4" name="Line 1288"/>
              <p:cNvSpPr>
                <a:spLocks noChangeShapeType="1"/>
              </p:cNvSpPr>
              <p:nvPr/>
            </p:nvSpPr>
            <p:spPr bwMode="auto">
              <a:xfrm flipH="1">
                <a:off x="4224" y="298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5" name="Line 1289"/>
              <p:cNvSpPr>
                <a:spLocks noChangeShapeType="1"/>
              </p:cNvSpPr>
              <p:nvPr/>
            </p:nvSpPr>
            <p:spPr bwMode="auto">
              <a:xfrm>
                <a:off x="1638" y="2898"/>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6" name="Line 1290"/>
              <p:cNvSpPr>
                <a:spLocks noChangeShapeType="1"/>
              </p:cNvSpPr>
              <p:nvPr/>
            </p:nvSpPr>
            <p:spPr bwMode="auto">
              <a:xfrm flipH="1">
                <a:off x="4224" y="289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7" name="Line 1291"/>
              <p:cNvSpPr>
                <a:spLocks noChangeShapeType="1"/>
              </p:cNvSpPr>
              <p:nvPr/>
            </p:nvSpPr>
            <p:spPr bwMode="auto">
              <a:xfrm>
                <a:off x="1638" y="283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8" name="Line 1292"/>
              <p:cNvSpPr>
                <a:spLocks noChangeShapeType="1"/>
              </p:cNvSpPr>
              <p:nvPr/>
            </p:nvSpPr>
            <p:spPr bwMode="auto">
              <a:xfrm flipH="1">
                <a:off x="4224" y="283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9" name="Line 1293"/>
              <p:cNvSpPr>
                <a:spLocks noChangeShapeType="1"/>
              </p:cNvSpPr>
              <p:nvPr/>
            </p:nvSpPr>
            <p:spPr bwMode="auto">
              <a:xfrm>
                <a:off x="1638" y="2784"/>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0" name="Line 1294"/>
              <p:cNvSpPr>
                <a:spLocks noChangeShapeType="1"/>
              </p:cNvSpPr>
              <p:nvPr/>
            </p:nvSpPr>
            <p:spPr bwMode="auto">
              <a:xfrm flipH="1">
                <a:off x="4224" y="2784"/>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1" name="Line 1295"/>
              <p:cNvSpPr>
                <a:spLocks noChangeShapeType="1"/>
              </p:cNvSpPr>
              <p:nvPr/>
            </p:nvSpPr>
            <p:spPr bwMode="auto">
              <a:xfrm>
                <a:off x="1638" y="274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2" name="Line 1296"/>
              <p:cNvSpPr>
                <a:spLocks noChangeShapeType="1"/>
              </p:cNvSpPr>
              <p:nvPr/>
            </p:nvSpPr>
            <p:spPr bwMode="auto">
              <a:xfrm flipH="1">
                <a:off x="4224" y="274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3" name="Line 1297"/>
              <p:cNvSpPr>
                <a:spLocks noChangeShapeType="1"/>
              </p:cNvSpPr>
              <p:nvPr/>
            </p:nvSpPr>
            <p:spPr bwMode="auto">
              <a:xfrm>
                <a:off x="1638" y="270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4" name="Line 1298"/>
              <p:cNvSpPr>
                <a:spLocks noChangeShapeType="1"/>
              </p:cNvSpPr>
              <p:nvPr/>
            </p:nvSpPr>
            <p:spPr bwMode="auto">
              <a:xfrm flipH="1">
                <a:off x="4224" y="270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5" name="Line 1299"/>
              <p:cNvSpPr>
                <a:spLocks noChangeShapeType="1"/>
              </p:cNvSpPr>
              <p:nvPr/>
            </p:nvSpPr>
            <p:spPr bwMode="auto">
              <a:xfrm>
                <a:off x="1638" y="267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6" name="Line 1300"/>
              <p:cNvSpPr>
                <a:spLocks noChangeShapeType="1"/>
              </p:cNvSpPr>
              <p:nvPr/>
            </p:nvSpPr>
            <p:spPr bwMode="auto">
              <a:xfrm flipH="1">
                <a:off x="4224" y="267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7" name="Line 1301"/>
              <p:cNvSpPr>
                <a:spLocks noChangeShapeType="1"/>
              </p:cNvSpPr>
              <p:nvPr/>
            </p:nvSpPr>
            <p:spPr bwMode="auto">
              <a:xfrm>
                <a:off x="1638" y="265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8" name="Line 1302"/>
              <p:cNvSpPr>
                <a:spLocks noChangeShapeType="1"/>
              </p:cNvSpPr>
              <p:nvPr/>
            </p:nvSpPr>
            <p:spPr bwMode="auto">
              <a:xfrm flipH="1">
                <a:off x="4224" y="265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9" name="Line 1303"/>
              <p:cNvSpPr>
                <a:spLocks noChangeShapeType="1"/>
              </p:cNvSpPr>
              <p:nvPr/>
            </p:nvSpPr>
            <p:spPr bwMode="auto">
              <a:xfrm>
                <a:off x="1638" y="2628"/>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0" name="Line 1304"/>
              <p:cNvSpPr>
                <a:spLocks noChangeShapeType="1"/>
              </p:cNvSpPr>
              <p:nvPr/>
            </p:nvSpPr>
            <p:spPr bwMode="auto">
              <a:xfrm flipH="1">
                <a:off x="4224" y="262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1" name="Line 1305"/>
              <p:cNvSpPr>
                <a:spLocks noChangeShapeType="1"/>
              </p:cNvSpPr>
              <p:nvPr/>
            </p:nvSpPr>
            <p:spPr bwMode="auto">
              <a:xfrm>
                <a:off x="1638" y="2628"/>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2" name="Line 1306"/>
              <p:cNvSpPr>
                <a:spLocks noChangeShapeType="1"/>
              </p:cNvSpPr>
              <p:nvPr/>
            </p:nvSpPr>
            <p:spPr bwMode="auto">
              <a:xfrm flipH="1">
                <a:off x="4212" y="2628"/>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3" name="Rectangle 1307"/>
              <p:cNvSpPr>
                <a:spLocks noChangeArrowheads="1"/>
              </p:cNvSpPr>
              <p:nvPr/>
            </p:nvSpPr>
            <p:spPr bwMode="auto">
              <a:xfrm>
                <a:off x="1482" y="2580"/>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54" name="Rectangle 1308"/>
              <p:cNvSpPr>
                <a:spLocks noChangeArrowheads="1"/>
              </p:cNvSpPr>
              <p:nvPr/>
            </p:nvSpPr>
            <p:spPr bwMode="auto">
              <a:xfrm>
                <a:off x="1566" y="2550"/>
                <a:ext cx="72"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55" name="Line 1309"/>
              <p:cNvSpPr>
                <a:spLocks noChangeShapeType="1"/>
              </p:cNvSpPr>
              <p:nvPr/>
            </p:nvSpPr>
            <p:spPr bwMode="auto">
              <a:xfrm>
                <a:off x="1638" y="247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6" name="Line 1310"/>
              <p:cNvSpPr>
                <a:spLocks noChangeShapeType="1"/>
              </p:cNvSpPr>
              <p:nvPr/>
            </p:nvSpPr>
            <p:spPr bwMode="auto">
              <a:xfrm flipH="1">
                <a:off x="4224" y="247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7" name="Line 1311"/>
              <p:cNvSpPr>
                <a:spLocks noChangeShapeType="1"/>
              </p:cNvSpPr>
              <p:nvPr/>
            </p:nvSpPr>
            <p:spPr bwMode="auto">
              <a:xfrm>
                <a:off x="1638" y="238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8" name="Line 1312"/>
              <p:cNvSpPr>
                <a:spLocks noChangeShapeType="1"/>
              </p:cNvSpPr>
              <p:nvPr/>
            </p:nvSpPr>
            <p:spPr bwMode="auto">
              <a:xfrm flipH="1">
                <a:off x="4224" y="238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9" name="Line 1313"/>
              <p:cNvSpPr>
                <a:spLocks noChangeShapeType="1"/>
              </p:cNvSpPr>
              <p:nvPr/>
            </p:nvSpPr>
            <p:spPr bwMode="auto">
              <a:xfrm>
                <a:off x="1638" y="232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0" name="Line 1314"/>
              <p:cNvSpPr>
                <a:spLocks noChangeShapeType="1"/>
              </p:cNvSpPr>
              <p:nvPr/>
            </p:nvSpPr>
            <p:spPr bwMode="auto">
              <a:xfrm flipH="1">
                <a:off x="4224" y="232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1" name="Line 1315"/>
              <p:cNvSpPr>
                <a:spLocks noChangeShapeType="1"/>
              </p:cNvSpPr>
              <p:nvPr/>
            </p:nvSpPr>
            <p:spPr bwMode="auto">
              <a:xfrm>
                <a:off x="1638" y="2268"/>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2" name="Line 1316"/>
              <p:cNvSpPr>
                <a:spLocks noChangeShapeType="1"/>
              </p:cNvSpPr>
              <p:nvPr/>
            </p:nvSpPr>
            <p:spPr bwMode="auto">
              <a:xfrm flipH="1">
                <a:off x="4224" y="226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3" name="Line 1317"/>
              <p:cNvSpPr>
                <a:spLocks noChangeShapeType="1"/>
              </p:cNvSpPr>
              <p:nvPr/>
            </p:nvSpPr>
            <p:spPr bwMode="auto">
              <a:xfrm>
                <a:off x="1638" y="222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4" name="Line 1318"/>
              <p:cNvSpPr>
                <a:spLocks noChangeShapeType="1"/>
              </p:cNvSpPr>
              <p:nvPr/>
            </p:nvSpPr>
            <p:spPr bwMode="auto">
              <a:xfrm flipH="1">
                <a:off x="4224" y="222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5" name="Line 1319"/>
              <p:cNvSpPr>
                <a:spLocks noChangeShapeType="1"/>
              </p:cNvSpPr>
              <p:nvPr/>
            </p:nvSpPr>
            <p:spPr bwMode="auto">
              <a:xfrm>
                <a:off x="1638" y="219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6" name="Line 1320"/>
              <p:cNvSpPr>
                <a:spLocks noChangeShapeType="1"/>
              </p:cNvSpPr>
              <p:nvPr/>
            </p:nvSpPr>
            <p:spPr bwMode="auto">
              <a:xfrm flipH="1">
                <a:off x="4224" y="219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7" name="Line 1321"/>
              <p:cNvSpPr>
                <a:spLocks noChangeShapeType="1"/>
              </p:cNvSpPr>
              <p:nvPr/>
            </p:nvSpPr>
            <p:spPr bwMode="auto">
              <a:xfrm>
                <a:off x="1638" y="216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8" name="Line 1322"/>
              <p:cNvSpPr>
                <a:spLocks noChangeShapeType="1"/>
              </p:cNvSpPr>
              <p:nvPr/>
            </p:nvSpPr>
            <p:spPr bwMode="auto">
              <a:xfrm flipH="1">
                <a:off x="4224" y="216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9" name="Line 1323"/>
              <p:cNvSpPr>
                <a:spLocks noChangeShapeType="1"/>
              </p:cNvSpPr>
              <p:nvPr/>
            </p:nvSpPr>
            <p:spPr bwMode="auto">
              <a:xfrm>
                <a:off x="1638" y="213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0" name="Line 1324"/>
              <p:cNvSpPr>
                <a:spLocks noChangeShapeType="1"/>
              </p:cNvSpPr>
              <p:nvPr/>
            </p:nvSpPr>
            <p:spPr bwMode="auto">
              <a:xfrm flipH="1">
                <a:off x="4224" y="213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1" name="Line 1325"/>
              <p:cNvSpPr>
                <a:spLocks noChangeShapeType="1"/>
              </p:cNvSpPr>
              <p:nvPr/>
            </p:nvSpPr>
            <p:spPr bwMode="auto">
              <a:xfrm>
                <a:off x="1638" y="2118"/>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2" name="Line 1326"/>
              <p:cNvSpPr>
                <a:spLocks noChangeShapeType="1"/>
              </p:cNvSpPr>
              <p:nvPr/>
            </p:nvSpPr>
            <p:spPr bwMode="auto">
              <a:xfrm flipH="1">
                <a:off x="4224" y="211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3" name="Line 1327"/>
              <p:cNvSpPr>
                <a:spLocks noChangeShapeType="1"/>
              </p:cNvSpPr>
              <p:nvPr/>
            </p:nvSpPr>
            <p:spPr bwMode="auto">
              <a:xfrm>
                <a:off x="1638" y="2118"/>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4" name="Line 1328"/>
              <p:cNvSpPr>
                <a:spLocks noChangeShapeType="1"/>
              </p:cNvSpPr>
              <p:nvPr/>
            </p:nvSpPr>
            <p:spPr bwMode="auto">
              <a:xfrm flipH="1">
                <a:off x="4212" y="2118"/>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5" name="Rectangle 1329"/>
              <p:cNvSpPr>
                <a:spLocks noChangeArrowheads="1"/>
              </p:cNvSpPr>
              <p:nvPr/>
            </p:nvSpPr>
            <p:spPr bwMode="auto">
              <a:xfrm>
                <a:off x="1482" y="2070"/>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76" name="Rectangle 1330"/>
              <p:cNvSpPr>
                <a:spLocks noChangeArrowheads="1"/>
              </p:cNvSpPr>
              <p:nvPr/>
            </p:nvSpPr>
            <p:spPr bwMode="auto">
              <a:xfrm>
                <a:off x="1566" y="2040"/>
                <a:ext cx="72"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77" name="Line 1331"/>
              <p:cNvSpPr>
                <a:spLocks noChangeShapeType="1"/>
              </p:cNvSpPr>
              <p:nvPr/>
            </p:nvSpPr>
            <p:spPr bwMode="auto">
              <a:xfrm>
                <a:off x="1638" y="196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8" name="Line 1332"/>
              <p:cNvSpPr>
                <a:spLocks noChangeShapeType="1"/>
              </p:cNvSpPr>
              <p:nvPr/>
            </p:nvSpPr>
            <p:spPr bwMode="auto">
              <a:xfrm flipH="1">
                <a:off x="4224" y="196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9" name="Line 1333"/>
              <p:cNvSpPr>
                <a:spLocks noChangeShapeType="1"/>
              </p:cNvSpPr>
              <p:nvPr/>
            </p:nvSpPr>
            <p:spPr bwMode="auto">
              <a:xfrm>
                <a:off x="1638" y="187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0" name="Line 1334"/>
              <p:cNvSpPr>
                <a:spLocks noChangeShapeType="1"/>
              </p:cNvSpPr>
              <p:nvPr/>
            </p:nvSpPr>
            <p:spPr bwMode="auto">
              <a:xfrm flipH="1">
                <a:off x="4224" y="187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1" name="Line 1335"/>
              <p:cNvSpPr>
                <a:spLocks noChangeShapeType="1"/>
              </p:cNvSpPr>
              <p:nvPr/>
            </p:nvSpPr>
            <p:spPr bwMode="auto">
              <a:xfrm>
                <a:off x="1638" y="180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2" name="Line 1336"/>
              <p:cNvSpPr>
                <a:spLocks noChangeShapeType="1"/>
              </p:cNvSpPr>
              <p:nvPr/>
            </p:nvSpPr>
            <p:spPr bwMode="auto">
              <a:xfrm flipH="1">
                <a:off x="4224" y="180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3" name="Line 1337"/>
              <p:cNvSpPr>
                <a:spLocks noChangeShapeType="1"/>
              </p:cNvSpPr>
              <p:nvPr/>
            </p:nvSpPr>
            <p:spPr bwMode="auto">
              <a:xfrm>
                <a:off x="1638" y="1758"/>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4" name="Line 1338"/>
              <p:cNvSpPr>
                <a:spLocks noChangeShapeType="1"/>
              </p:cNvSpPr>
              <p:nvPr/>
            </p:nvSpPr>
            <p:spPr bwMode="auto">
              <a:xfrm flipH="1">
                <a:off x="4224" y="175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5" name="Line 1339"/>
              <p:cNvSpPr>
                <a:spLocks noChangeShapeType="1"/>
              </p:cNvSpPr>
              <p:nvPr/>
            </p:nvSpPr>
            <p:spPr bwMode="auto">
              <a:xfrm>
                <a:off x="1638" y="171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6" name="Line 1340"/>
              <p:cNvSpPr>
                <a:spLocks noChangeShapeType="1"/>
              </p:cNvSpPr>
              <p:nvPr/>
            </p:nvSpPr>
            <p:spPr bwMode="auto">
              <a:xfrm flipH="1">
                <a:off x="4224" y="171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7" name="Line 1341"/>
              <p:cNvSpPr>
                <a:spLocks noChangeShapeType="1"/>
              </p:cNvSpPr>
              <p:nvPr/>
            </p:nvSpPr>
            <p:spPr bwMode="auto">
              <a:xfrm>
                <a:off x="1638" y="1680"/>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8" name="Line 1342"/>
              <p:cNvSpPr>
                <a:spLocks noChangeShapeType="1"/>
              </p:cNvSpPr>
              <p:nvPr/>
            </p:nvSpPr>
            <p:spPr bwMode="auto">
              <a:xfrm flipH="1">
                <a:off x="4224" y="168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9" name="Line 1343"/>
              <p:cNvSpPr>
                <a:spLocks noChangeShapeType="1"/>
              </p:cNvSpPr>
              <p:nvPr/>
            </p:nvSpPr>
            <p:spPr bwMode="auto">
              <a:xfrm>
                <a:off x="1638" y="1650"/>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0" name="Line 1344"/>
              <p:cNvSpPr>
                <a:spLocks noChangeShapeType="1"/>
              </p:cNvSpPr>
              <p:nvPr/>
            </p:nvSpPr>
            <p:spPr bwMode="auto">
              <a:xfrm flipH="1">
                <a:off x="4224" y="165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1" name="Line 1345"/>
              <p:cNvSpPr>
                <a:spLocks noChangeShapeType="1"/>
              </p:cNvSpPr>
              <p:nvPr/>
            </p:nvSpPr>
            <p:spPr bwMode="auto">
              <a:xfrm>
                <a:off x="1638" y="162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2" name="Line 1346"/>
              <p:cNvSpPr>
                <a:spLocks noChangeShapeType="1"/>
              </p:cNvSpPr>
              <p:nvPr/>
            </p:nvSpPr>
            <p:spPr bwMode="auto">
              <a:xfrm flipH="1">
                <a:off x="4224" y="162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3" name="Line 1347"/>
              <p:cNvSpPr>
                <a:spLocks noChangeShapeType="1"/>
              </p:cNvSpPr>
              <p:nvPr/>
            </p:nvSpPr>
            <p:spPr bwMode="auto">
              <a:xfrm>
                <a:off x="1638" y="160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4" name="Line 1348"/>
              <p:cNvSpPr>
                <a:spLocks noChangeShapeType="1"/>
              </p:cNvSpPr>
              <p:nvPr/>
            </p:nvSpPr>
            <p:spPr bwMode="auto">
              <a:xfrm flipH="1">
                <a:off x="4224" y="160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5" name="Line 1349"/>
              <p:cNvSpPr>
                <a:spLocks noChangeShapeType="1"/>
              </p:cNvSpPr>
              <p:nvPr/>
            </p:nvSpPr>
            <p:spPr bwMode="auto">
              <a:xfrm>
                <a:off x="1638" y="1602"/>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6" name="Line 1350"/>
              <p:cNvSpPr>
                <a:spLocks noChangeShapeType="1"/>
              </p:cNvSpPr>
              <p:nvPr/>
            </p:nvSpPr>
            <p:spPr bwMode="auto">
              <a:xfrm flipH="1">
                <a:off x="4212" y="1602"/>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7" name="Rectangle 1351"/>
              <p:cNvSpPr>
                <a:spLocks noChangeArrowheads="1"/>
              </p:cNvSpPr>
              <p:nvPr/>
            </p:nvSpPr>
            <p:spPr bwMode="auto">
              <a:xfrm>
                <a:off x="1482" y="1554"/>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98" name="Rectangle 1352"/>
              <p:cNvSpPr>
                <a:spLocks noChangeArrowheads="1"/>
              </p:cNvSpPr>
              <p:nvPr/>
            </p:nvSpPr>
            <p:spPr bwMode="auto">
              <a:xfrm>
                <a:off x="1566" y="1524"/>
                <a:ext cx="54"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799" name="Line 1353"/>
              <p:cNvSpPr>
                <a:spLocks noChangeShapeType="1"/>
              </p:cNvSpPr>
              <p:nvPr/>
            </p:nvSpPr>
            <p:spPr bwMode="auto">
              <a:xfrm>
                <a:off x="1638" y="144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0" name="Line 1354"/>
              <p:cNvSpPr>
                <a:spLocks noChangeShapeType="1"/>
              </p:cNvSpPr>
              <p:nvPr/>
            </p:nvSpPr>
            <p:spPr bwMode="auto">
              <a:xfrm flipH="1">
                <a:off x="4224" y="144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1" name="Line 1355"/>
              <p:cNvSpPr>
                <a:spLocks noChangeShapeType="1"/>
              </p:cNvSpPr>
              <p:nvPr/>
            </p:nvSpPr>
            <p:spPr bwMode="auto">
              <a:xfrm>
                <a:off x="1638" y="135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2" name="Line 1356"/>
              <p:cNvSpPr>
                <a:spLocks noChangeShapeType="1"/>
              </p:cNvSpPr>
              <p:nvPr/>
            </p:nvSpPr>
            <p:spPr bwMode="auto">
              <a:xfrm flipH="1">
                <a:off x="4224" y="135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3" name="Line 1357"/>
              <p:cNvSpPr>
                <a:spLocks noChangeShapeType="1"/>
              </p:cNvSpPr>
              <p:nvPr/>
            </p:nvSpPr>
            <p:spPr bwMode="auto">
              <a:xfrm>
                <a:off x="1638" y="1296"/>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4" name="Line 1358"/>
              <p:cNvSpPr>
                <a:spLocks noChangeShapeType="1"/>
              </p:cNvSpPr>
              <p:nvPr/>
            </p:nvSpPr>
            <p:spPr bwMode="auto">
              <a:xfrm flipH="1">
                <a:off x="4224" y="129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5" name="Line 1359"/>
              <p:cNvSpPr>
                <a:spLocks noChangeShapeType="1"/>
              </p:cNvSpPr>
              <p:nvPr/>
            </p:nvSpPr>
            <p:spPr bwMode="auto">
              <a:xfrm>
                <a:off x="1638" y="124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6" name="Line 1360"/>
              <p:cNvSpPr>
                <a:spLocks noChangeShapeType="1"/>
              </p:cNvSpPr>
              <p:nvPr/>
            </p:nvSpPr>
            <p:spPr bwMode="auto">
              <a:xfrm flipH="1">
                <a:off x="4224" y="124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7" name="Line 1361"/>
              <p:cNvSpPr>
                <a:spLocks noChangeShapeType="1"/>
              </p:cNvSpPr>
              <p:nvPr/>
            </p:nvSpPr>
            <p:spPr bwMode="auto">
              <a:xfrm>
                <a:off x="1638" y="1200"/>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8" name="Line 1362"/>
              <p:cNvSpPr>
                <a:spLocks noChangeShapeType="1"/>
              </p:cNvSpPr>
              <p:nvPr/>
            </p:nvSpPr>
            <p:spPr bwMode="auto">
              <a:xfrm flipH="1">
                <a:off x="4224" y="120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9" name="Line 1363"/>
              <p:cNvSpPr>
                <a:spLocks noChangeShapeType="1"/>
              </p:cNvSpPr>
              <p:nvPr/>
            </p:nvSpPr>
            <p:spPr bwMode="auto">
              <a:xfrm>
                <a:off x="1638" y="1170"/>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0" name="Line 1364"/>
              <p:cNvSpPr>
                <a:spLocks noChangeShapeType="1"/>
              </p:cNvSpPr>
              <p:nvPr/>
            </p:nvSpPr>
            <p:spPr bwMode="auto">
              <a:xfrm flipH="1">
                <a:off x="4224" y="117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1" name="Line 1365"/>
              <p:cNvSpPr>
                <a:spLocks noChangeShapeType="1"/>
              </p:cNvSpPr>
              <p:nvPr/>
            </p:nvSpPr>
            <p:spPr bwMode="auto">
              <a:xfrm>
                <a:off x="1638" y="1140"/>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2" name="Line 1366"/>
              <p:cNvSpPr>
                <a:spLocks noChangeShapeType="1"/>
              </p:cNvSpPr>
              <p:nvPr/>
            </p:nvSpPr>
            <p:spPr bwMode="auto">
              <a:xfrm flipH="1">
                <a:off x="4224" y="114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3" name="Line 1367"/>
              <p:cNvSpPr>
                <a:spLocks noChangeShapeType="1"/>
              </p:cNvSpPr>
              <p:nvPr/>
            </p:nvSpPr>
            <p:spPr bwMode="auto">
              <a:xfrm>
                <a:off x="1638" y="1110"/>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4" name="Line 1368"/>
              <p:cNvSpPr>
                <a:spLocks noChangeShapeType="1"/>
              </p:cNvSpPr>
              <p:nvPr/>
            </p:nvSpPr>
            <p:spPr bwMode="auto">
              <a:xfrm flipH="1">
                <a:off x="4224" y="111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5" name="Line 1369"/>
              <p:cNvSpPr>
                <a:spLocks noChangeShapeType="1"/>
              </p:cNvSpPr>
              <p:nvPr/>
            </p:nvSpPr>
            <p:spPr bwMode="auto">
              <a:xfrm>
                <a:off x="1638" y="1092"/>
                <a:ext cx="1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6" name="Line 1370"/>
              <p:cNvSpPr>
                <a:spLocks noChangeShapeType="1"/>
              </p:cNvSpPr>
              <p:nvPr/>
            </p:nvSpPr>
            <p:spPr bwMode="auto">
              <a:xfrm flipH="1">
                <a:off x="4224" y="109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7" name="Line 1371"/>
              <p:cNvSpPr>
                <a:spLocks noChangeShapeType="1"/>
              </p:cNvSpPr>
              <p:nvPr/>
            </p:nvSpPr>
            <p:spPr bwMode="auto">
              <a:xfrm>
                <a:off x="1638" y="1092"/>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8" name="Line 1372"/>
              <p:cNvSpPr>
                <a:spLocks noChangeShapeType="1"/>
              </p:cNvSpPr>
              <p:nvPr/>
            </p:nvSpPr>
            <p:spPr bwMode="auto">
              <a:xfrm flipH="1">
                <a:off x="4212" y="1092"/>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9" name="Rectangle 1373"/>
              <p:cNvSpPr>
                <a:spLocks noChangeArrowheads="1"/>
              </p:cNvSpPr>
              <p:nvPr/>
            </p:nvSpPr>
            <p:spPr bwMode="auto">
              <a:xfrm>
                <a:off x="1482" y="1044"/>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820" name="Rectangle 1374"/>
              <p:cNvSpPr>
                <a:spLocks noChangeArrowheads="1"/>
              </p:cNvSpPr>
              <p:nvPr/>
            </p:nvSpPr>
            <p:spPr bwMode="auto">
              <a:xfrm>
                <a:off x="1566" y="1014"/>
                <a:ext cx="54"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821" name="Line 1375"/>
              <p:cNvSpPr>
                <a:spLocks noChangeShapeType="1"/>
              </p:cNvSpPr>
              <p:nvPr/>
            </p:nvSpPr>
            <p:spPr bwMode="auto">
              <a:xfrm>
                <a:off x="1638" y="1092"/>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2" name="Line 1376"/>
              <p:cNvSpPr>
                <a:spLocks noChangeShapeType="1"/>
              </p:cNvSpPr>
              <p:nvPr/>
            </p:nvSpPr>
            <p:spPr bwMode="auto">
              <a:xfrm>
                <a:off x="1638" y="3144"/>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3" name="Line 1377"/>
              <p:cNvSpPr>
                <a:spLocks noChangeShapeType="1"/>
              </p:cNvSpPr>
              <p:nvPr/>
            </p:nvSpPr>
            <p:spPr bwMode="auto">
              <a:xfrm flipV="1">
                <a:off x="4242"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4" name="Line 1378"/>
              <p:cNvSpPr>
                <a:spLocks noChangeShapeType="1"/>
              </p:cNvSpPr>
              <p:nvPr/>
            </p:nvSpPr>
            <p:spPr bwMode="auto">
              <a:xfrm flipV="1">
                <a:off x="1638"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5" name="Freeform 1379"/>
              <p:cNvSpPr>
                <a:spLocks/>
              </p:cNvSpPr>
              <p:nvPr/>
            </p:nvSpPr>
            <p:spPr bwMode="auto">
              <a:xfrm>
                <a:off x="1770" y="2268"/>
                <a:ext cx="744" cy="882"/>
              </a:xfrm>
              <a:custGeom>
                <a:avLst/>
                <a:gdLst>
                  <a:gd name="T0" fmla="*/ 12 w 744"/>
                  <a:gd name="T1" fmla="*/ 864 h 882"/>
                  <a:gd name="T2" fmla="*/ 30 w 744"/>
                  <a:gd name="T3" fmla="*/ 846 h 882"/>
                  <a:gd name="T4" fmla="*/ 48 w 744"/>
                  <a:gd name="T5" fmla="*/ 822 h 882"/>
                  <a:gd name="T6" fmla="*/ 72 w 744"/>
                  <a:gd name="T7" fmla="*/ 798 h 882"/>
                  <a:gd name="T8" fmla="*/ 84 w 744"/>
                  <a:gd name="T9" fmla="*/ 780 h 882"/>
                  <a:gd name="T10" fmla="*/ 108 w 744"/>
                  <a:gd name="T11" fmla="*/ 756 h 882"/>
                  <a:gd name="T12" fmla="*/ 120 w 744"/>
                  <a:gd name="T13" fmla="*/ 738 h 882"/>
                  <a:gd name="T14" fmla="*/ 138 w 744"/>
                  <a:gd name="T15" fmla="*/ 720 h 882"/>
                  <a:gd name="T16" fmla="*/ 150 w 744"/>
                  <a:gd name="T17" fmla="*/ 702 h 882"/>
                  <a:gd name="T18" fmla="*/ 168 w 744"/>
                  <a:gd name="T19" fmla="*/ 678 h 882"/>
                  <a:gd name="T20" fmla="*/ 186 w 744"/>
                  <a:gd name="T21" fmla="*/ 660 h 882"/>
                  <a:gd name="T22" fmla="*/ 210 w 744"/>
                  <a:gd name="T23" fmla="*/ 636 h 882"/>
                  <a:gd name="T24" fmla="*/ 222 w 744"/>
                  <a:gd name="T25" fmla="*/ 618 h 882"/>
                  <a:gd name="T26" fmla="*/ 246 w 744"/>
                  <a:gd name="T27" fmla="*/ 594 h 882"/>
                  <a:gd name="T28" fmla="*/ 258 w 744"/>
                  <a:gd name="T29" fmla="*/ 576 h 882"/>
                  <a:gd name="T30" fmla="*/ 276 w 744"/>
                  <a:gd name="T31" fmla="*/ 552 h 882"/>
                  <a:gd name="T32" fmla="*/ 294 w 744"/>
                  <a:gd name="T33" fmla="*/ 534 h 882"/>
                  <a:gd name="T34" fmla="*/ 312 w 744"/>
                  <a:gd name="T35" fmla="*/ 510 h 882"/>
                  <a:gd name="T36" fmla="*/ 330 w 744"/>
                  <a:gd name="T37" fmla="*/ 492 h 882"/>
                  <a:gd name="T38" fmla="*/ 342 w 744"/>
                  <a:gd name="T39" fmla="*/ 474 h 882"/>
                  <a:gd name="T40" fmla="*/ 366 w 744"/>
                  <a:gd name="T41" fmla="*/ 450 h 882"/>
                  <a:gd name="T42" fmla="*/ 378 w 744"/>
                  <a:gd name="T43" fmla="*/ 432 h 882"/>
                  <a:gd name="T44" fmla="*/ 396 w 744"/>
                  <a:gd name="T45" fmla="*/ 414 h 882"/>
                  <a:gd name="T46" fmla="*/ 414 w 744"/>
                  <a:gd name="T47" fmla="*/ 390 h 882"/>
                  <a:gd name="T48" fmla="*/ 432 w 744"/>
                  <a:gd name="T49" fmla="*/ 372 h 882"/>
                  <a:gd name="T50" fmla="*/ 444 w 744"/>
                  <a:gd name="T51" fmla="*/ 354 h 882"/>
                  <a:gd name="T52" fmla="*/ 468 w 744"/>
                  <a:gd name="T53" fmla="*/ 330 h 882"/>
                  <a:gd name="T54" fmla="*/ 480 w 744"/>
                  <a:gd name="T55" fmla="*/ 312 h 882"/>
                  <a:gd name="T56" fmla="*/ 498 w 744"/>
                  <a:gd name="T57" fmla="*/ 294 h 882"/>
                  <a:gd name="T58" fmla="*/ 516 w 744"/>
                  <a:gd name="T59" fmla="*/ 270 h 882"/>
                  <a:gd name="T60" fmla="*/ 534 w 744"/>
                  <a:gd name="T61" fmla="*/ 252 h 882"/>
                  <a:gd name="T62" fmla="*/ 552 w 744"/>
                  <a:gd name="T63" fmla="*/ 228 h 882"/>
                  <a:gd name="T64" fmla="*/ 570 w 744"/>
                  <a:gd name="T65" fmla="*/ 204 h 882"/>
                  <a:gd name="T66" fmla="*/ 588 w 744"/>
                  <a:gd name="T67" fmla="*/ 186 h 882"/>
                  <a:gd name="T68" fmla="*/ 606 w 744"/>
                  <a:gd name="T69" fmla="*/ 162 h 882"/>
                  <a:gd name="T70" fmla="*/ 624 w 744"/>
                  <a:gd name="T71" fmla="*/ 144 h 882"/>
                  <a:gd name="T72" fmla="*/ 648 w 744"/>
                  <a:gd name="T73" fmla="*/ 120 h 882"/>
                  <a:gd name="T74" fmla="*/ 660 w 744"/>
                  <a:gd name="T75" fmla="*/ 102 h 882"/>
                  <a:gd name="T76" fmla="*/ 678 w 744"/>
                  <a:gd name="T77" fmla="*/ 78 h 882"/>
                  <a:gd name="T78" fmla="*/ 696 w 744"/>
                  <a:gd name="T79" fmla="*/ 60 h 882"/>
                  <a:gd name="T80" fmla="*/ 714 w 744"/>
                  <a:gd name="T81" fmla="*/ 36 h 882"/>
                  <a:gd name="T82" fmla="*/ 732 w 744"/>
                  <a:gd name="T83" fmla="*/ 18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4" h="882">
                    <a:moveTo>
                      <a:pt x="0" y="882"/>
                    </a:moveTo>
                    <a:lnTo>
                      <a:pt x="12" y="870"/>
                    </a:lnTo>
                    <a:lnTo>
                      <a:pt x="12" y="864"/>
                    </a:lnTo>
                    <a:lnTo>
                      <a:pt x="18" y="858"/>
                    </a:lnTo>
                    <a:lnTo>
                      <a:pt x="24" y="852"/>
                    </a:lnTo>
                    <a:lnTo>
                      <a:pt x="30" y="846"/>
                    </a:lnTo>
                    <a:lnTo>
                      <a:pt x="36" y="840"/>
                    </a:lnTo>
                    <a:lnTo>
                      <a:pt x="48" y="828"/>
                    </a:lnTo>
                    <a:lnTo>
                      <a:pt x="48" y="822"/>
                    </a:lnTo>
                    <a:lnTo>
                      <a:pt x="54" y="816"/>
                    </a:lnTo>
                    <a:lnTo>
                      <a:pt x="60" y="810"/>
                    </a:lnTo>
                    <a:lnTo>
                      <a:pt x="72" y="798"/>
                    </a:lnTo>
                    <a:lnTo>
                      <a:pt x="72" y="792"/>
                    </a:lnTo>
                    <a:lnTo>
                      <a:pt x="78" y="786"/>
                    </a:lnTo>
                    <a:lnTo>
                      <a:pt x="84" y="780"/>
                    </a:lnTo>
                    <a:lnTo>
                      <a:pt x="90" y="774"/>
                    </a:lnTo>
                    <a:lnTo>
                      <a:pt x="96" y="768"/>
                    </a:lnTo>
                    <a:lnTo>
                      <a:pt x="108" y="756"/>
                    </a:lnTo>
                    <a:lnTo>
                      <a:pt x="108" y="750"/>
                    </a:lnTo>
                    <a:lnTo>
                      <a:pt x="114" y="744"/>
                    </a:lnTo>
                    <a:lnTo>
                      <a:pt x="120" y="738"/>
                    </a:lnTo>
                    <a:lnTo>
                      <a:pt x="126" y="732"/>
                    </a:lnTo>
                    <a:lnTo>
                      <a:pt x="132" y="726"/>
                    </a:lnTo>
                    <a:lnTo>
                      <a:pt x="138" y="720"/>
                    </a:lnTo>
                    <a:lnTo>
                      <a:pt x="144" y="714"/>
                    </a:lnTo>
                    <a:lnTo>
                      <a:pt x="144" y="708"/>
                    </a:lnTo>
                    <a:lnTo>
                      <a:pt x="150" y="702"/>
                    </a:lnTo>
                    <a:lnTo>
                      <a:pt x="156" y="696"/>
                    </a:lnTo>
                    <a:lnTo>
                      <a:pt x="168" y="684"/>
                    </a:lnTo>
                    <a:lnTo>
                      <a:pt x="168" y="678"/>
                    </a:lnTo>
                    <a:lnTo>
                      <a:pt x="174" y="672"/>
                    </a:lnTo>
                    <a:lnTo>
                      <a:pt x="180" y="666"/>
                    </a:lnTo>
                    <a:lnTo>
                      <a:pt x="186" y="660"/>
                    </a:lnTo>
                    <a:lnTo>
                      <a:pt x="192" y="654"/>
                    </a:lnTo>
                    <a:lnTo>
                      <a:pt x="198" y="648"/>
                    </a:lnTo>
                    <a:lnTo>
                      <a:pt x="210" y="636"/>
                    </a:lnTo>
                    <a:lnTo>
                      <a:pt x="210" y="630"/>
                    </a:lnTo>
                    <a:lnTo>
                      <a:pt x="216" y="624"/>
                    </a:lnTo>
                    <a:lnTo>
                      <a:pt x="222" y="618"/>
                    </a:lnTo>
                    <a:lnTo>
                      <a:pt x="228" y="612"/>
                    </a:lnTo>
                    <a:lnTo>
                      <a:pt x="234" y="606"/>
                    </a:lnTo>
                    <a:lnTo>
                      <a:pt x="246" y="594"/>
                    </a:lnTo>
                    <a:lnTo>
                      <a:pt x="246" y="588"/>
                    </a:lnTo>
                    <a:lnTo>
                      <a:pt x="252" y="582"/>
                    </a:lnTo>
                    <a:lnTo>
                      <a:pt x="258" y="576"/>
                    </a:lnTo>
                    <a:lnTo>
                      <a:pt x="270" y="564"/>
                    </a:lnTo>
                    <a:lnTo>
                      <a:pt x="270" y="558"/>
                    </a:lnTo>
                    <a:lnTo>
                      <a:pt x="276" y="552"/>
                    </a:lnTo>
                    <a:lnTo>
                      <a:pt x="282" y="546"/>
                    </a:lnTo>
                    <a:lnTo>
                      <a:pt x="288" y="540"/>
                    </a:lnTo>
                    <a:lnTo>
                      <a:pt x="294" y="534"/>
                    </a:lnTo>
                    <a:lnTo>
                      <a:pt x="306" y="522"/>
                    </a:lnTo>
                    <a:lnTo>
                      <a:pt x="306" y="516"/>
                    </a:lnTo>
                    <a:lnTo>
                      <a:pt x="312" y="510"/>
                    </a:lnTo>
                    <a:lnTo>
                      <a:pt x="318" y="504"/>
                    </a:lnTo>
                    <a:lnTo>
                      <a:pt x="324" y="498"/>
                    </a:lnTo>
                    <a:lnTo>
                      <a:pt x="330" y="492"/>
                    </a:lnTo>
                    <a:lnTo>
                      <a:pt x="336" y="486"/>
                    </a:lnTo>
                    <a:lnTo>
                      <a:pt x="342" y="480"/>
                    </a:lnTo>
                    <a:lnTo>
                      <a:pt x="342" y="474"/>
                    </a:lnTo>
                    <a:lnTo>
                      <a:pt x="348" y="468"/>
                    </a:lnTo>
                    <a:lnTo>
                      <a:pt x="354" y="462"/>
                    </a:lnTo>
                    <a:lnTo>
                      <a:pt x="366" y="450"/>
                    </a:lnTo>
                    <a:lnTo>
                      <a:pt x="366" y="444"/>
                    </a:lnTo>
                    <a:lnTo>
                      <a:pt x="372" y="438"/>
                    </a:lnTo>
                    <a:lnTo>
                      <a:pt x="378" y="432"/>
                    </a:lnTo>
                    <a:lnTo>
                      <a:pt x="384" y="426"/>
                    </a:lnTo>
                    <a:lnTo>
                      <a:pt x="390" y="420"/>
                    </a:lnTo>
                    <a:lnTo>
                      <a:pt x="396" y="414"/>
                    </a:lnTo>
                    <a:lnTo>
                      <a:pt x="408" y="402"/>
                    </a:lnTo>
                    <a:lnTo>
                      <a:pt x="408" y="396"/>
                    </a:lnTo>
                    <a:lnTo>
                      <a:pt x="414" y="390"/>
                    </a:lnTo>
                    <a:lnTo>
                      <a:pt x="420" y="384"/>
                    </a:lnTo>
                    <a:lnTo>
                      <a:pt x="426" y="378"/>
                    </a:lnTo>
                    <a:lnTo>
                      <a:pt x="432" y="372"/>
                    </a:lnTo>
                    <a:lnTo>
                      <a:pt x="438" y="366"/>
                    </a:lnTo>
                    <a:lnTo>
                      <a:pt x="444" y="360"/>
                    </a:lnTo>
                    <a:lnTo>
                      <a:pt x="444" y="354"/>
                    </a:lnTo>
                    <a:lnTo>
                      <a:pt x="450" y="348"/>
                    </a:lnTo>
                    <a:lnTo>
                      <a:pt x="456" y="342"/>
                    </a:lnTo>
                    <a:lnTo>
                      <a:pt x="468" y="330"/>
                    </a:lnTo>
                    <a:lnTo>
                      <a:pt x="468" y="324"/>
                    </a:lnTo>
                    <a:lnTo>
                      <a:pt x="474" y="318"/>
                    </a:lnTo>
                    <a:lnTo>
                      <a:pt x="480" y="312"/>
                    </a:lnTo>
                    <a:lnTo>
                      <a:pt x="486" y="306"/>
                    </a:lnTo>
                    <a:lnTo>
                      <a:pt x="492" y="300"/>
                    </a:lnTo>
                    <a:lnTo>
                      <a:pt x="498" y="294"/>
                    </a:lnTo>
                    <a:lnTo>
                      <a:pt x="510" y="282"/>
                    </a:lnTo>
                    <a:lnTo>
                      <a:pt x="510" y="276"/>
                    </a:lnTo>
                    <a:lnTo>
                      <a:pt x="516" y="270"/>
                    </a:lnTo>
                    <a:lnTo>
                      <a:pt x="522" y="264"/>
                    </a:lnTo>
                    <a:lnTo>
                      <a:pt x="528" y="258"/>
                    </a:lnTo>
                    <a:lnTo>
                      <a:pt x="534" y="252"/>
                    </a:lnTo>
                    <a:lnTo>
                      <a:pt x="546" y="240"/>
                    </a:lnTo>
                    <a:lnTo>
                      <a:pt x="546" y="234"/>
                    </a:lnTo>
                    <a:lnTo>
                      <a:pt x="552" y="228"/>
                    </a:lnTo>
                    <a:lnTo>
                      <a:pt x="564" y="216"/>
                    </a:lnTo>
                    <a:lnTo>
                      <a:pt x="564" y="210"/>
                    </a:lnTo>
                    <a:lnTo>
                      <a:pt x="570" y="204"/>
                    </a:lnTo>
                    <a:lnTo>
                      <a:pt x="576" y="198"/>
                    </a:lnTo>
                    <a:lnTo>
                      <a:pt x="582" y="192"/>
                    </a:lnTo>
                    <a:lnTo>
                      <a:pt x="588" y="186"/>
                    </a:lnTo>
                    <a:lnTo>
                      <a:pt x="594" y="180"/>
                    </a:lnTo>
                    <a:lnTo>
                      <a:pt x="606" y="168"/>
                    </a:lnTo>
                    <a:lnTo>
                      <a:pt x="606" y="162"/>
                    </a:lnTo>
                    <a:lnTo>
                      <a:pt x="612" y="156"/>
                    </a:lnTo>
                    <a:lnTo>
                      <a:pt x="618" y="150"/>
                    </a:lnTo>
                    <a:lnTo>
                      <a:pt x="624" y="144"/>
                    </a:lnTo>
                    <a:lnTo>
                      <a:pt x="630" y="138"/>
                    </a:lnTo>
                    <a:lnTo>
                      <a:pt x="636" y="132"/>
                    </a:lnTo>
                    <a:lnTo>
                      <a:pt x="648" y="120"/>
                    </a:lnTo>
                    <a:lnTo>
                      <a:pt x="648" y="114"/>
                    </a:lnTo>
                    <a:lnTo>
                      <a:pt x="654" y="108"/>
                    </a:lnTo>
                    <a:lnTo>
                      <a:pt x="660" y="102"/>
                    </a:lnTo>
                    <a:lnTo>
                      <a:pt x="666" y="96"/>
                    </a:lnTo>
                    <a:lnTo>
                      <a:pt x="678" y="84"/>
                    </a:lnTo>
                    <a:lnTo>
                      <a:pt x="678" y="78"/>
                    </a:lnTo>
                    <a:lnTo>
                      <a:pt x="684" y="72"/>
                    </a:lnTo>
                    <a:lnTo>
                      <a:pt x="690" y="66"/>
                    </a:lnTo>
                    <a:lnTo>
                      <a:pt x="696" y="60"/>
                    </a:lnTo>
                    <a:lnTo>
                      <a:pt x="708" y="48"/>
                    </a:lnTo>
                    <a:lnTo>
                      <a:pt x="708" y="42"/>
                    </a:lnTo>
                    <a:lnTo>
                      <a:pt x="714" y="36"/>
                    </a:lnTo>
                    <a:lnTo>
                      <a:pt x="720" y="30"/>
                    </a:lnTo>
                    <a:lnTo>
                      <a:pt x="726" y="24"/>
                    </a:lnTo>
                    <a:lnTo>
                      <a:pt x="732" y="18"/>
                    </a:lnTo>
                    <a:lnTo>
                      <a:pt x="744" y="6"/>
                    </a:lnTo>
                    <a:lnTo>
                      <a:pt x="744" y="0"/>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6" name="Freeform 1380"/>
              <p:cNvSpPr>
                <a:spLocks/>
              </p:cNvSpPr>
              <p:nvPr/>
            </p:nvSpPr>
            <p:spPr bwMode="auto">
              <a:xfrm>
                <a:off x="2514" y="1404"/>
                <a:ext cx="762" cy="864"/>
              </a:xfrm>
              <a:custGeom>
                <a:avLst/>
                <a:gdLst>
                  <a:gd name="T0" fmla="*/ 12 w 762"/>
                  <a:gd name="T1" fmla="*/ 852 h 864"/>
                  <a:gd name="T2" fmla="*/ 30 w 762"/>
                  <a:gd name="T3" fmla="*/ 834 h 864"/>
                  <a:gd name="T4" fmla="*/ 48 w 762"/>
                  <a:gd name="T5" fmla="*/ 810 h 864"/>
                  <a:gd name="T6" fmla="*/ 72 w 762"/>
                  <a:gd name="T7" fmla="*/ 786 h 864"/>
                  <a:gd name="T8" fmla="*/ 84 w 762"/>
                  <a:gd name="T9" fmla="*/ 768 h 864"/>
                  <a:gd name="T10" fmla="*/ 102 w 762"/>
                  <a:gd name="T11" fmla="*/ 744 h 864"/>
                  <a:gd name="T12" fmla="*/ 120 w 762"/>
                  <a:gd name="T13" fmla="*/ 726 h 864"/>
                  <a:gd name="T14" fmla="*/ 138 w 762"/>
                  <a:gd name="T15" fmla="*/ 702 h 864"/>
                  <a:gd name="T16" fmla="*/ 156 w 762"/>
                  <a:gd name="T17" fmla="*/ 684 h 864"/>
                  <a:gd name="T18" fmla="*/ 180 w 762"/>
                  <a:gd name="T19" fmla="*/ 660 h 864"/>
                  <a:gd name="T20" fmla="*/ 192 w 762"/>
                  <a:gd name="T21" fmla="*/ 642 h 864"/>
                  <a:gd name="T22" fmla="*/ 210 w 762"/>
                  <a:gd name="T23" fmla="*/ 624 h 864"/>
                  <a:gd name="T24" fmla="*/ 228 w 762"/>
                  <a:gd name="T25" fmla="*/ 600 h 864"/>
                  <a:gd name="T26" fmla="*/ 246 w 762"/>
                  <a:gd name="T27" fmla="*/ 582 h 864"/>
                  <a:gd name="T28" fmla="*/ 264 w 762"/>
                  <a:gd name="T29" fmla="*/ 558 h 864"/>
                  <a:gd name="T30" fmla="*/ 282 w 762"/>
                  <a:gd name="T31" fmla="*/ 540 h 864"/>
                  <a:gd name="T32" fmla="*/ 300 w 762"/>
                  <a:gd name="T33" fmla="*/ 516 h 864"/>
                  <a:gd name="T34" fmla="*/ 318 w 762"/>
                  <a:gd name="T35" fmla="*/ 498 h 864"/>
                  <a:gd name="T36" fmla="*/ 342 w 762"/>
                  <a:gd name="T37" fmla="*/ 474 h 864"/>
                  <a:gd name="T38" fmla="*/ 354 w 762"/>
                  <a:gd name="T39" fmla="*/ 456 h 864"/>
                  <a:gd name="T40" fmla="*/ 378 w 762"/>
                  <a:gd name="T41" fmla="*/ 432 h 864"/>
                  <a:gd name="T42" fmla="*/ 390 w 762"/>
                  <a:gd name="T43" fmla="*/ 414 h 864"/>
                  <a:gd name="T44" fmla="*/ 408 w 762"/>
                  <a:gd name="T45" fmla="*/ 396 h 864"/>
                  <a:gd name="T46" fmla="*/ 426 w 762"/>
                  <a:gd name="T47" fmla="*/ 372 h 864"/>
                  <a:gd name="T48" fmla="*/ 444 w 762"/>
                  <a:gd name="T49" fmla="*/ 354 h 864"/>
                  <a:gd name="T50" fmla="*/ 462 w 762"/>
                  <a:gd name="T51" fmla="*/ 336 h 864"/>
                  <a:gd name="T52" fmla="*/ 480 w 762"/>
                  <a:gd name="T53" fmla="*/ 312 h 864"/>
                  <a:gd name="T54" fmla="*/ 498 w 762"/>
                  <a:gd name="T55" fmla="*/ 294 h 864"/>
                  <a:gd name="T56" fmla="*/ 516 w 762"/>
                  <a:gd name="T57" fmla="*/ 270 h 864"/>
                  <a:gd name="T58" fmla="*/ 534 w 762"/>
                  <a:gd name="T59" fmla="*/ 252 h 864"/>
                  <a:gd name="T60" fmla="*/ 558 w 762"/>
                  <a:gd name="T61" fmla="*/ 228 h 864"/>
                  <a:gd name="T62" fmla="*/ 570 w 762"/>
                  <a:gd name="T63" fmla="*/ 210 h 864"/>
                  <a:gd name="T64" fmla="*/ 588 w 762"/>
                  <a:gd name="T65" fmla="*/ 192 h 864"/>
                  <a:gd name="T66" fmla="*/ 606 w 762"/>
                  <a:gd name="T67" fmla="*/ 168 h 864"/>
                  <a:gd name="T68" fmla="*/ 624 w 762"/>
                  <a:gd name="T69" fmla="*/ 150 h 864"/>
                  <a:gd name="T70" fmla="*/ 642 w 762"/>
                  <a:gd name="T71" fmla="*/ 126 h 864"/>
                  <a:gd name="T72" fmla="*/ 660 w 762"/>
                  <a:gd name="T73" fmla="*/ 108 h 864"/>
                  <a:gd name="T74" fmla="*/ 678 w 762"/>
                  <a:gd name="T75" fmla="*/ 90 h 864"/>
                  <a:gd name="T76" fmla="*/ 696 w 762"/>
                  <a:gd name="T77" fmla="*/ 66 h 864"/>
                  <a:gd name="T78" fmla="*/ 714 w 762"/>
                  <a:gd name="T79" fmla="*/ 48 h 864"/>
                  <a:gd name="T80" fmla="*/ 732 w 762"/>
                  <a:gd name="T81" fmla="*/ 30 h 864"/>
                  <a:gd name="T82" fmla="*/ 750 w 762"/>
                  <a:gd name="T83" fmla="*/ 12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864">
                    <a:moveTo>
                      <a:pt x="0" y="864"/>
                    </a:moveTo>
                    <a:lnTo>
                      <a:pt x="6" y="858"/>
                    </a:lnTo>
                    <a:lnTo>
                      <a:pt x="12" y="852"/>
                    </a:lnTo>
                    <a:lnTo>
                      <a:pt x="18" y="846"/>
                    </a:lnTo>
                    <a:lnTo>
                      <a:pt x="24" y="840"/>
                    </a:lnTo>
                    <a:lnTo>
                      <a:pt x="30" y="834"/>
                    </a:lnTo>
                    <a:lnTo>
                      <a:pt x="42" y="822"/>
                    </a:lnTo>
                    <a:lnTo>
                      <a:pt x="42" y="816"/>
                    </a:lnTo>
                    <a:lnTo>
                      <a:pt x="48" y="810"/>
                    </a:lnTo>
                    <a:lnTo>
                      <a:pt x="54" y="804"/>
                    </a:lnTo>
                    <a:lnTo>
                      <a:pt x="60" y="798"/>
                    </a:lnTo>
                    <a:lnTo>
                      <a:pt x="72" y="786"/>
                    </a:lnTo>
                    <a:lnTo>
                      <a:pt x="72" y="780"/>
                    </a:lnTo>
                    <a:lnTo>
                      <a:pt x="78" y="774"/>
                    </a:lnTo>
                    <a:lnTo>
                      <a:pt x="84" y="768"/>
                    </a:lnTo>
                    <a:lnTo>
                      <a:pt x="90" y="762"/>
                    </a:lnTo>
                    <a:lnTo>
                      <a:pt x="102" y="750"/>
                    </a:lnTo>
                    <a:lnTo>
                      <a:pt x="102" y="744"/>
                    </a:lnTo>
                    <a:lnTo>
                      <a:pt x="108" y="738"/>
                    </a:lnTo>
                    <a:lnTo>
                      <a:pt x="114" y="732"/>
                    </a:lnTo>
                    <a:lnTo>
                      <a:pt x="120" y="726"/>
                    </a:lnTo>
                    <a:lnTo>
                      <a:pt x="126" y="720"/>
                    </a:lnTo>
                    <a:lnTo>
                      <a:pt x="138" y="708"/>
                    </a:lnTo>
                    <a:lnTo>
                      <a:pt x="138" y="702"/>
                    </a:lnTo>
                    <a:lnTo>
                      <a:pt x="144" y="696"/>
                    </a:lnTo>
                    <a:lnTo>
                      <a:pt x="150" y="690"/>
                    </a:lnTo>
                    <a:lnTo>
                      <a:pt x="156" y="684"/>
                    </a:lnTo>
                    <a:lnTo>
                      <a:pt x="162" y="678"/>
                    </a:lnTo>
                    <a:lnTo>
                      <a:pt x="168" y="672"/>
                    </a:lnTo>
                    <a:lnTo>
                      <a:pt x="180" y="660"/>
                    </a:lnTo>
                    <a:lnTo>
                      <a:pt x="180" y="654"/>
                    </a:lnTo>
                    <a:lnTo>
                      <a:pt x="186" y="648"/>
                    </a:lnTo>
                    <a:lnTo>
                      <a:pt x="192" y="642"/>
                    </a:lnTo>
                    <a:lnTo>
                      <a:pt x="198" y="636"/>
                    </a:lnTo>
                    <a:lnTo>
                      <a:pt x="204" y="630"/>
                    </a:lnTo>
                    <a:lnTo>
                      <a:pt x="210" y="624"/>
                    </a:lnTo>
                    <a:lnTo>
                      <a:pt x="222" y="612"/>
                    </a:lnTo>
                    <a:lnTo>
                      <a:pt x="222" y="606"/>
                    </a:lnTo>
                    <a:lnTo>
                      <a:pt x="228" y="600"/>
                    </a:lnTo>
                    <a:lnTo>
                      <a:pt x="234" y="594"/>
                    </a:lnTo>
                    <a:lnTo>
                      <a:pt x="240" y="588"/>
                    </a:lnTo>
                    <a:lnTo>
                      <a:pt x="246" y="582"/>
                    </a:lnTo>
                    <a:lnTo>
                      <a:pt x="258" y="570"/>
                    </a:lnTo>
                    <a:lnTo>
                      <a:pt x="258" y="564"/>
                    </a:lnTo>
                    <a:lnTo>
                      <a:pt x="264" y="558"/>
                    </a:lnTo>
                    <a:lnTo>
                      <a:pt x="270" y="552"/>
                    </a:lnTo>
                    <a:lnTo>
                      <a:pt x="276" y="546"/>
                    </a:lnTo>
                    <a:lnTo>
                      <a:pt x="282" y="540"/>
                    </a:lnTo>
                    <a:lnTo>
                      <a:pt x="288" y="534"/>
                    </a:lnTo>
                    <a:lnTo>
                      <a:pt x="300" y="522"/>
                    </a:lnTo>
                    <a:lnTo>
                      <a:pt x="300" y="516"/>
                    </a:lnTo>
                    <a:lnTo>
                      <a:pt x="306" y="510"/>
                    </a:lnTo>
                    <a:lnTo>
                      <a:pt x="312" y="504"/>
                    </a:lnTo>
                    <a:lnTo>
                      <a:pt x="318" y="498"/>
                    </a:lnTo>
                    <a:lnTo>
                      <a:pt x="324" y="492"/>
                    </a:lnTo>
                    <a:lnTo>
                      <a:pt x="330" y="486"/>
                    </a:lnTo>
                    <a:lnTo>
                      <a:pt x="342" y="474"/>
                    </a:lnTo>
                    <a:lnTo>
                      <a:pt x="342" y="468"/>
                    </a:lnTo>
                    <a:lnTo>
                      <a:pt x="348" y="462"/>
                    </a:lnTo>
                    <a:lnTo>
                      <a:pt x="354" y="456"/>
                    </a:lnTo>
                    <a:lnTo>
                      <a:pt x="360" y="450"/>
                    </a:lnTo>
                    <a:lnTo>
                      <a:pt x="366" y="444"/>
                    </a:lnTo>
                    <a:lnTo>
                      <a:pt x="378" y="432"/>
                    </a:lnTo>
                    <a:lnTo>
                      <a:pt x="378" y="426"/>
                    </a:lnTo>
                    <a:lnTo>
                      <a:pt x="384" y="420"/>
                    </a:lnTo>
                    <a:lnTo>
                      <a:pt x="390" y="414"/>
                    </a:lnTo>
                    <a:lnTo>
                      <a:pt x="396" y="408"/>
                    </a:lnTo>
                    <a:lnTo>
                      <a:pt x="402" y="402"/>
                    </a:lnTo>
                    <a:lnTo>
                      <a:pt x="408" y="396"/>
                    </a:lnTo>
                    <a:lnTo>
                      <a:pt x="420" y="384"/>
                    </a:lnTo>
                    <a:lnTo>
                      <a:pt x="420" y="378"/>
                    </a:lnTo>
                    <a:lnTo>
                      <a:pt x="426" y="372"/>
                    </a:lnTo>
                    <a:lnTo>
                      <a:pt x="432" y="366"/>
                    </a:lnTo>
                    <a:lnTo>
                      <a:pt x="438" y="360"/>
                    </a:lnTo>
                    <a:lnTo>
                      <a:pt x="444" y="354"/>
                    </a:lnTo>
                    <a:lnTo>
                      <a:pt x="450" y="348"/>
                    </a:lnTo>
                    <a:lnTo>
                      <a:pt x="456" y="342"/>
                    </a:lnTo>
                    <a:lnTo>
                      <a:pt x="462" y="336"/>
                    </a:lnTo>
                    <a:lnTo>
                      <a:pt x="468" y="330"/>
                    </a:lnTo>
                    <a:lnTo>
                      <a:pt x="480" y="318"/>
                    </a:lnTo>
                    <a:lnTo>
                      <a:pt x="480" y="312"/>
                    </a:lnTo>
                    <a:lnTo>
                      <a:pt x="486" y="306"/>
                    </a:lnTo>
                    <a:lnTo>
                      <a:pt x="492" y="300"/>
                    </a:lnTo>
                    <a:lnTo>
                      <a:pt x="498" y="294"/>
                    </a:lnTo>
                    <a:lnTo>
                      <a:pt x="504" y="288"/>
                    </a:lnTo>
                    <a:lnTo>
                      <a:pt x="516" y="276"/>
                    </a:lnTo>
                    <a:lnTo>
                      <a:pt x="516" y="270"/>
                    </a:lnTo>
                    <a:lnTo>
                      <a:pt x="522" y="264"/>
                    </a:lnTo>
                    <a:lnTo>
                      <a:pt x="528" y="258"/>
                    </a:lnTo>
                    <a:lnTo>
                      <a:pt x="534" y="252"/>
                    </a:lnTo>
                    <a:lnTo>
                      <a:pt x="540" y="246"/>
                    </a:lnTo>
                    <a:lnTo>
                      <a:pt x="546" y="240"/>
                    </a:lnTo>
                    <a:lnTo>
                      <a:pt x="558" y="228"/>
                    </a:lnTo>
                    <a:lnTo>
                      <a:pt x="558" y="222"/>
                    </a:lnTo>
                    <a:lnTo>
                      <a:pt x="564" y="216"/>
                    </a:lnTo>
                    <a:lnTo>
                      <a:pt x="570" y="210"/>
                    </a:lnTo>
                    <a:lnTo>
                      <a:pt x="576" y="204"/>
                    </a:lnTo>
                    <a:lnTo>
                      <a:pt x="582" y="198"/>
                    </a:lnTo>
                    <a:lnTo>
                      <a:pt x="588" y="192"/>
                    </a:lnTo>
                    <a:lnTo>
                      <a:pt x="600" y="180"/>
                    </a:lnTo>
                    <a:lnTo>
                      <a:pt x="600" y="174"/>
                    </a:lnTo>
                    <a:lnTo>
                      <a:pt x="606" y="168"/>
                    </a:lnTo>
                    <a:lnTo>
                      <a:pt x="612" y="162"/>
                    </a:lnTo>
                    <a:lnTo>
                      <a:pt x="618" y="156"/>
                    </a:lnTo>
                    <a:lnTo>
                      <a:pt x="624" y="150"/>
                    </a:lnTo>
                    <a:lnTo>
                      <a:pt x="636" y="138"/>
                    </a:lnTo>
                    <a:lnTo>
                      <a:pt x="636" y="132"/>
                    </a:lnTo>
                    <a:lnTo>
                      <a:pt x="642" y="126"/>
                    </a:lnTo>
                    <a:lnTo>
                      <a:pt x="648" y="120"/>
                    </a:lnTo>
                    <a:lnTo>
                      <a:pt x="654" y="114"/>
                    </a:lnTo>
                    <a:lnTo>
                      <a:pt x="660" y="108"/>
                    </a:lnTo>
                    <a:lnTo>
                      <a:pt x="666" y="102"/>
                    </a:lnTo>
                    <a:lnTo>
                      <a:pt x="672" y="96"/>
                    </a:lnTo>
                    <a:lnTo>
                      <a:pt x="678" y="90"/>
                    </a:lnTo>
                    <a:lnTo>
                      <a:pt x="684" y="84"/>
                    </a:lnTo>
                    <a:lnTo>
                      <a:pt x="696" y="72"/>
                    </a:lnTo>
                    <a:lnTo>
                      <a:pt x="696" y="66"/>
                    </a:lnTo>
                    <a:lnTo>
                      <a:pt x="702" y="60"/>
                    </a:lnTo>
                    <a:lnTo>
                      <a:pt x="708" y="54"/>
                    </a:lnTo>
                    <a:lnTo>
                      <a:pt x="714" y="48"/>
                    </a:lnTo>
                    <a:lnTo>
                      <a:pt x="720" y="42"/>
                    </a:lnTo>
                    <a:lnTo>
                      <a:pt x="726" y="36"/>
                    </a:lnTo>
                    <a:lnTo>
                      <a:pt x="732" y="30"/>
                    </a:lnTo>
                    <a:lnTo>
                      <a:pt x="738" y="24"/>
                    </a:lnTo>
                    <a:lnTo>
                      <a:pt x="744" y="18"/>
                    </a:lnTo>
                    <a:lnTo>
                      <a:pt x="750" y="12"/>
                    </a:lnTo>
                    <a:lnTo>
                      <a:pt x="756" y="6"/>
                    </a:lnTo>
                    <a:lnTo>
                      <a:pt x="762" y="0"/>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7" name="Freeform 1381"/>
              <p:cNvSpPr>
                <a:spLocks/>
              </p:cNvSpPr>
              <p:nvPr/>
            </p:nvSpPr>
            <p:spPr bwMode="auto">
              <a:xfrm>
                <a:off x="3276" y="1368"/>
                <a:ext cx="762" cy="264"/>
              </a:xfrm>
              <a:custGeom>
                <a:avLst/>
                <a:gdLst>
                  <a:gd name="T0" fmla="*/ 12 w 762"/>
                  <a:gd name="T1" fmla="*/ 30 h 264"/>
                  <a:gd name="T2" fmla="*/ 30 w 762"/>
                  <a:gd name="T3" fmla="*/ 18 h 264"/>
                  <a:gd name="T4" fmla="*/ 48 w 762"/>
                  <a:gd name="T5" fmla="*/ 6 h 264"/>
                  <a:gd name="T6" fmla="*/ 66 w 762"/>
                  <a:gd name="T7" fmla="*/ 0 h 264"/>
                  <a:gd name="T8" fmla="*/ 84 w 762"/>
                  <a:gd name="T9" fmla="*/ 0 h 264"/>
                  <a:gd name="T10" fmla="*/ 102 w 762"/>
                  <a:gd name="T11" fmla="*/ 6 h 264"/>
                  <a:gd name="T12" fmla="*/ 120 w 762"/>
                  <a:gd name="T13" fmla="*/ 12 h 264"/>
                  <a:gd name="T14" fmla="*/ 138 w 762"/>
                  <a:gd name="T15" fmla="*/ 18 h 264"/>
                  <a:gd name="T16" fmla="*/ 156 w 762"/>
                  <a:gd name="T17" fmla="*/ 30 h 264"/>
                  <a:gd name="T18" fmla="*/ 174 w 762"/>
                  <a:gd name="T19" fmla="*/ 42 h 264"/>
                  <a:gd name="T20" fmla="*/ 192 w 762"/>
                  <a:gd name="T21" fmla="*/ 54 h 264"/>
                  <a:gd name="T22" fmla="*/ 210 w 762"/>
                  <a:gd name="T23" fmla="*/ 66 h 264"/>
                  <a:gd name="T24" fmla="*/ 228 w 762"/>
                  <a:gd name="T25" fmla="*/ 78 h 264"/>
                  <a:gd name="T26" fmla="*/ 246 w 762"/>
                  <a:gd name="T27" fmla="*/ 90 h 264"/>
                  <a:gd name="T28" fmla="*/ 264 w 762"/>
                  <a:gd name="T29" fmla="*/ 102 h 264"/>
                  <a:gd name="T30" fmla="*/ 282 w 762"/>
                  <a:gd name="T31" fmla="*/ 114 h 264"/>
                  <a:gd name="T32" fmla="*/ 300 w 762"/>
                  <a:gd name="T33" fmla="*/ 126 h 264"/>
                  <a:gd name="T34" fmla="*/ 318 w 762"/>
                  <a:gd name="T35" fmla="*/ 138 h 264"/>
                  <a:gd name="T36" fmla="*/ 336 w 762"/>
                  <a:gd name="T37" fmla="*/ 150 h 264"/>
                  <a:gd name="T38" fmla="*/ 354 w 762"/>
                  <a:gd name="T39" fmla="*/ 162 h 264"/>
                  <a:gd name="T40" fmla="*/ 372 w 762"/>
                  <a:gd name="T41" fmla="*/ 174 h 264"/>
                  <a:gd name="T42" fmla="*/ 390 w 762"/>
                  <a:gd name="T43" fmla="*/ 186 h 264"/>
                  <a:gd name="T44" fmla="*/ 408 w 762"/>
                  <a:gd name="T45" fmla="*/ 192 h 264"/>
                  <a:gd name="T46" fmla="*/ 426 w 762"/>
                  <a:gd name="T47" fmla="*/ 204 h 264"/>
                  <a:gd name="T48" fmla="*/ 444 w 762"/>
                  <a:gd name="T49" fmla="*/ 210 h 264"/>
                  <a:gd name="T50" fmla="*/ 462 w 762"/>
                  <a:gd name="T51" fmla="*/ 222 h 264"/>
                  <a:gd name="T52" fmla="*/ 480 w 762"/>
                  <a:gd name="T53" fmla="*/ 228 h 264"/>
                  <a:gd name="T54" fmla="*/ 498 w 762"/>
                  <a:gd name="T55" fmla="*/ 234 h 264"/>
                  <a:gd name="T56" fmla="*/ 516 w 762"/>
                  <a:gd name="T57" fmla="*/ 240 h 264"/>
                  <a:gd name="T58" fmla="*/ 534 w 762"/>
                  <a:gd name="T59" fmla="*/ 246 h 264"/>
                  <a:gd name="T60" fmla="*/ 552 w 762"/>
                  <a:gd name="T61" fmla="*/ 252 h 264"/>
                  <a:gd name="T62" fmla="*/ 570 w 762"/>
                  <a:gd name="T63" fmla="*/ 258 h 264"/>
                  <a:gd name="T64" fmla="*/ 588 w 762"/>
                  <a:gd name="T65" fmla="*/ 258 h 264"/>
                  <a:gd name="T66" fmla="*/ 606 w 762"/>
                  <a:gd name="T67" fmla="*/ 264 h 264"/>
                  <a:gd name="T68" fmla="*/ 624 w 762"/>
                  <a:gd name="T69" fmla="*/ 264 h 264"/>
                  <a:gd name="T70" fmla="*/ 642 w 762"/>
                  <a:gd name="T71" fmla="*/ 264 h 264"/>
                  <a:gd name="T72" fmla="*/ 660 w 762"/>
                  <a:gd name="T73" fmla="*/ 264 h 264"/>
                  <a:gd name="T74" fmla="*/ 678 w 762"/>
                  <a:gd name="T75" fmla="*/ 264 h 264"/>
                  <a:gd name="T76" fmla="*/ 696 w 762"/>
                  <a:gd name="T77" fmla="*/ 264 h 264"/>
                  <a:gd name="T78" fmla="*/ 714 w 762"/>
                  <a:gd name="T79" fmla="*/ 258 h 264"/>
                  <a:gd name="T80" fmla="*/ 732 w 762"/>
                  <a:gd name="T81" fmla="*/ 252 h 264"/>
                  <a:gd name="T82" fmla="*/ 750 w 762"/>
                  <a:gd name="T83" fmla="*/ 246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264">
                    <a:moveTo>
                      <a:pt x="0" y="36"/>
                    </a:moveTo>
                    <a:lnTo>
                      <a:pt x="6" y="30"/>
                    </a:lnTo>
                    <a:lnTo>
                      <a:pt x="12" y="30"/>
                    </a:lnTo>
                    <a:lnTo>
                      <a:pt x="18" y="24"/>
                    </a:lnTo>
                    <a:lnTo>
                      <a:pt x="24" y="18"/>
                    </a:lnTo>
                    <a:lnTo>
                      <a:pt x="30" y="18"/>
                    </a:lnTo>
                    <a:lnTo>
                      <a:pt x="36" y="12"/>
                    </a:lnTo>
                    <a:lnTo>
                      <a:pt x="42" y="12"/>
                    </a:lnTo>
                    <a:lnTo>
                      <a:pt x="48" y="6"/>
                    </a:lnTo>
                    <a:lnTo>
                      <a:pt x="54" y="6"/>
                    </a:lnTo>
                    <a:lnTo>
                      <a:pt x="60" y="6"/>
                    </a:lnTo>
                    <a:lnTo>
                      <a:pt x="66" y="0"/>
                    </a:lnTo>
                    <a:lnTo>
                      <a:pt x="72" y="0"/>
                    </a:lnTo>
                    <a:lnTo>
                      <a:pt x="78" y="0"/>
                    </a:lnTo>
                    <a:lnTo>
                      <a:pt x="84" y="0"/>
                    </a:lnTo>
                    <a:lnTo>
                      <a:pt x="90" y="0"/>
                    </a:lnTo>
                    <a:lnTo>
                      <a:pt x="96" y="6"/>
                    </a:lnTo>
                    <a:lnTo>
                      <a:pt x="102" y="6"/>
                    </a:lnTo>
                    <a:lnTo>
                      <a:pt x="108" y="6"/>
                    </a:lnTo>
                    <a:lnTo>
                      <a:pt x="114" y="6"/>
                    </a:lnTo>
                    <a:lnTo>
                      <a:pt x="120" y="12"/>
                    </a:lnTo>
                    <a:lnTo>
                      <a:pt x="126" y="12"/>
                    </a:lnTo>
                    <a:lnTo>
                      <a:pt x="132" y="18"/>
                    </a:lnTo>
                    <a:lnTo>
                      <a:pt x="138" y="18"/>
                    </a:lnTo>
                    <a:lnTo>
                      <a:pt x="144" y="24"/>
                    </a:lnTo>
                    <a:lnTo>
                      <a:pt x="150" y="24"/>
                    </a:lnTo>
                    <a:lnTo>
                      <a:pt x="156" y="30"/>
                    </a:lnTo>
                    <a:lnTo>
                      <a:pt x="162" y="30"/>
                    </a:lnTo>
                    <a:lnTo>
                      <a:pt x="168" y="36"/>
                    </a:lnTo>
                    <a:lnTo>
                      <a:pt x="174" y="42"/>
                    </a:lnTo>
                    <a:lnTo>
                      <a:pt x="180" y="42"/>
                    </a:lnTo>
                    <a:lnTo>
                      <a:pt x="186" y="48"/>
                    </a:lnTo>
                    <a:lnTo>
                      <a:pt x="192" y="54"/>
                    </a:lnTo>
                    <a:lnTo>
                      <a:pt x="198" y="54"/>
                    </a:lnTo>
                    <a:lnTo>
                      <a:pt x="204" y="60"/>
                    </a:lnTo>
                    <a:lnTo>
                      <a:pt x="210" y="66"/>
                    </a:lnTo>
                    <a:lnTo>
                      <a:pt x="216" y="72"/>
                    </a:lnTo>
                    <a:lnTo>
                      <a:pt x="222" y="72"/>
                    </a:lnTo>
                    <a:lnTo>
                      <a:pt x="228" y="78"/>
                    </a:lnTo>
                    <a:lnTo>
                      <a:pt x="234" y="84"/>
                    </a:lnTo>
                    <a:lnTo>
                      <a:pt x="240" y="84"/>
                    </a:lnTo>
                    <a:lnTo>
                      <a:pt x="246" y="90"/>
                    </a:lnTo>
                    <a:lnTo>
                      <a:pt x="252" y="96"/>
                    </a:lnTo>
                    <a:lnTo>
                      <a:pt x="258" y="102"/>
                    </a:lnTo>
                    <a:lnTo>
                      <a:pt x="264" y="102"/>
                    </a:lnTo>
                    <a:lnTo>
                      <a:pt x="270" y="108"/>
                    </a:lnTo>
                    <a:lnTo>
                      <a:pt x="276" y="114"/>
                    </a:lnTo>
                    <a:lnTo>
                      <a:pt x="282" y="114"/>
                    </a:lnTo>
                    <a:lnTo>
                      <a:pt x="288" y="120"/>
                    </a:lnTo>
                    <a:lnTo>
                      <a:pt x="294" y="126"/>
                    </a:lnTo>
                    <a:lnTo>
                      <a:pt x="300" y="126"/>
                    </a:lnTo>
                    <a:lnTo>
                      <a:pt x="306" y="132"/>
                    </a:lnTo>
                    <a:lnTo>
                      <a:pt x="312" y="138"/>
                    </a:lnTo>
                    <a:lnTo>
                      <a:pt x="318" y="138"/>
                    </a:lnTo>
                    <a:lnTo>
                      <a:pt x="324" y="144"/>
                    </a:lnTo>
                    <a:lnTo>
                      <a:pt x="330" y="150"/>
                    </a:lnTo>
                    <a:lnTo>
                      <a:pt x="336" y="150"/>
                    </a:lnTo>
                    <a:lnTo>
                      <a:pt x="342" y="156"/>
                    </a:lnTo>
                    <a:lnTo>
                      <a:pt x="348" y="162"/>
                    </a:lnTo>
                    <a:lnTo>
                      <a:pt x="354" y="162"/>
                    </a:lnTo>
                    <a:lnTo>
                      <a:pt x="360" y="168"/>
                    </a:lnTo>
                    <a:lnTo>
                      <a:pt x="366" y="168"/>
                    </a:lnTo>
                    <a:lnTo>
                      <a:pt x="372" y="174"/>
                    </a:lnTo>
                    <a:lnTo>
                      <a:pt x="378" y="174"/>
                    </a:lnTo>
                    <a:lnTo>
                      <a:pt x="384" y="180"/>
                    </a:lnTo>
                    <a:lnTo>
                      <a:pt x="390" y="186"/>
                    </a:lnTo>
                    <a:lnTo>
                      <a:pt x="396" y="186"/>
                    </a:lnTo>
                    <a:lnTo>
                      <a:pt x="402" y="192"/>
                    </a:lnTo>
                    <a:lnTo>
                      <a:pt x="408" y="192"/>
                    </a:lnTo>
                    <a:lnTo>
                      <a:pt x="414" y="198"/>
                    </a:lnTo>
                    <a:lnTo>
                      <a:pt x="420" y="198"/>
                    </a:lnTo>
                    <a:lnTo>
                      <a:pt x="426" y="204"/>
                    </a:lnTo>
                    <a:lnTo>
                      <a:pt x="432" y="204"/>
                    </a:lnTo>
                    <a:lnTo>
                      <a:pt x="438" y="210"/>
                    </a:lnTo>
                    <a:lnTo>
                      <a:pt x="444" y="210"/>
                    </a:lnTo>
                    <a:lnTo>
                      <a:pt x="450" y="216"/>
                    </a:lnTo>
                    <a:lnTo>
                      <a:pt x="456" y="216"/>
                    </a:lnTo>
                    <a:lnTo>
                      <a:pt x="462" y="222"/>
                    </a:lnTo>
                    <a:lnTo>
                      <a:pt x="468" y="222"/>
                    </a:lnTo>
                    <a:lnTo>
                      <a:pt x="474" y="222"/>
                    </a:lnTo>
                    <a:lnTo>
                      <a:pt x="480" y="228"/>
                    </a:lnTo>
                    <a:lnTo>
                      <a:pt x="486" y="228"/>
                    </a:lnTo>
                    <a:lnTo>
                      <a:pt x="492" y="234"/>
                    </a:lnTo>
                    <a:lnTo>
                      <a:pt x="498" y="234"/>
                    </a:lnTo>
                    <a:lnTo>
                      <a:pt x="504" y="240"/>
                    </a:lnTo>
                    <a:lnTo>
                      <a:pt x="510" y="240"/>
                    </a:lnTo>
                    <a:lnTo>
                      <a:pt x="516" y="240"/>
                    </a:lnTo>
                    <a:lnTo>
                      <a:pt x="522" y="240"/>
                    </a:lnTo>
                    <a:lnTo>
                      <a:pt x="528" y="246"/>
                    </a:lnTo>
                    <a:lnTo>
                      <a:pt x="534" y="246"/>
                    </a:lnTo>
                    <a:lnTo>
                      <a:pt x="540" y="246"/>
                    </a:lnTo>
                    <a:lnTo>
                      <a:pt x="546" y="252"/>
                    </a:lnTo>
                    <a:lnTo>
                      <a:pt x="552" y="252"/>
                    </a:lnTo>
                    <a:lnTo>
                      <a:pt x="558" y="252"/>
                    </a:lnTo>
                    <a:lnTo>
                      <a:pt x="564" y="258"/>
                    </a:lnTo>
                    <a:lnTo>
                      <a:pt x="570" y="258"/>
                    </a:lnTo>
                    <a:lnTo>
                      <a:pt x="576" y="258"/>
                    </a:lnTo>
                    <a:lnTo>
                      <a:pt x="582" y="258"/>
                    </a:lnTo>
                    <a:lnTo>
                      <a:pt x="588" y="258"/>
                    </a:lnTo>
                    <a:lnTo>
                      <a:pt x="594" y="264"/>
                    </a:lnTo>
                    <a:lnTo>
                      <a:pt x="600" y="264"/>
                    </a:lnTo>
                    <a:lnTo>
                      <a:pt x="606" y="264"/>
                    </a:lnTo>
                    <a:lnTo>
                      <a:pt x="612" y="264"/>
                    </a:lnTo>
                    <a:lnTo>
                      <a:pt x="618" y="264"/>
                    </a:lnTo>
                    <a:lnTo>
                      <a:pt x="624" y="264"/>
                    </a:lnTo>
                    <a:lnTo>
                      <a:pt x="630" y="264"/>
                    </a:lnTo>
                    <a:lnTo>
                      <a:pt x="636" y="264"/>
                    </a:lnTo>
                    <a:lnTo>
                      <a:pt x="642" y="264"/>
                    </a:lnTo>
                    <a:lnTo>
                      <a:pt x="648" y="264"/>
                    </a:lnTo>
                    <a:lnTo>
                      <a:pt x="654" y="264"/>
                    </a:lnTo>
                    <a:lnTo>
                      <a:pt x="660" y="264"/>
                    </a:lnTo>
                    <a:lnTo>
                      <a:pt x="666" y="264"/>
                    </a:lnTo>
                    <a:lnTo>
                      <a:pt x="672" y="264"/>
                    </a:lnTo>
                    <a:lnTo>
                      <a:pt x="678" y="264"/>
                    </a:lnTo>
                    <a:lnTo>
                      <a:pt x="684" y="264"/>
                    </a:lnTo>
                    <a:lnTo>
                      <a:pt x="690" y="264"/>
                    </a:lnTo>
                    <a:lnTo>
                      <a:pt x="696" y="264"/>
                    </a:lnTo>
                    <a:lnTo>
                      <a:pt x="702" y="264"/>
                    </a:lnTo>
                    <a:lnTo>
                      <a:pt x="708" y="258"/>
                    </a:lnTo>
                    <a:lnTo>
                      <a:pt x="714" y="258"/>
                    </a:lnTo>
                    <a:lnTo>
                      <a:pt x="720" y="258"/>
                    </a:lnTo>
                    <a:lnTo>
                      <a:pt x="726" y="258"/>
                    </a:lnTo>
                    <a:lnTo>
                      <a:pt x="732" y="252"/>
                    </a:lnTo>
                    <a:lnTo>
                      <a:pt x="738" y="252"/>
                    </a:lnTo>
                    <a:lnTo>
                      <a:pt x="744" y="252"/>
                    </a:lnTo>
                    <a:lnTo>
                      <a:pt x="750" y="246"/>
                    </a:lnTo>
                    <a:lnTo>
                      <a:pt x="756" y="246"/>
                    </a:lnTo>
                    <a:lnTo>
                      <a:pt x="762" y="246"/>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8" name="Freeform 1382"/>
              <p:cNvSpPr>
                <a:spLocks/>
              </p:cNvSpPr>
              <p:nvPr/>
            </p:nvSpPr>
            <p:spPr bwMode="auto">
              <a:xfrm>
                <a:off x="4038" y="1578"/>
                <a:ext cx="204" cy="36"/>
              </a:xfrm>
              <a:custGeom>
                <a:avLst/>
                <a:gdLst>
                  <a:gd name="T0" fmla="*/ 0 w 204"/>
                  <a:gd name="T1" fmla="*/ 36 h 36"/>
                  <a:gd name="T2" fmla="*/ 6 w 204"/>
                  <a:gd name="T3" fmla="*/ 30 h 36"/>
                  <a:gd name="T4" fmla="*/ 12 w 204"/>
                  <a:gd name="T5" fmla="*/ 30 h 36"/>
                  <a:gd name="T6" fmla="*/ 18 w 204"/>
                  <a:gd name="T7" fmla="*/ 30 h 36"/>
                  <a:gd name="T8" fmla="*/ 24 w 204"/>
                  <a:gd name="T9" fmla="*/ 24 h 36"/>
                  <a:gd name="T10" fmla="*/ 30 w 204"/>
                  <a:gd name="T11" fmla="*/ 24 h 36"/>
                  <a:gd name="T12" fmla="*/ 36 w 204"/>
                  <a:gd name="T13" fmla="*/ 18 h 36"/>
                  <a:gd name="T14" fmla="*/ 42 w 204"/>
                  <a:gd name="T15" fmla="*/ 18 h 36"/>
                  <a:gd name="T16" fmla="*/ 48 w 204"/>
                  <a:gd name="T17" fmla="*/ 12 h 36"/>
                  <a:gd name="T18" fmla="*/ 54 w 204"/>
                  <a:gd name="T19" fmla="*/ 12 h 36"/>
                  <a:gd name="T20" fmla="*/ 60 w 204"/>
                  <a:gd name="T21" fmla="*/ 12 h 36"/>
                  <a:gd name="T22" fmla="*/ 66 w 204"/>
                  <a:gd name="T23" fmla="*/ 6 h 36"/>
                  <a:gd name="T24" fmla="*/ 72 w 204"/>
                  <a:gd name="T25" fmla="*/ 6 h 36"/>
                  <a:gd name="T26" fmla="*/ 78 w 204"/>
                  <a:gd name="T27" fmla="*/ 6 h 36"/>
                  <a:gd name="T28" fmla="*/ 84 w 204"/>
                  <a:gd name="T29" fmla="*/ 6 h 36"/>
                  <a:gd name="T30" fmla="*/ 90 w 204"/>
                  <a:gd name="T31" fmla="*/ 6 h 36"/>
                  <a:gd name="T32" fmla="*/ 96 w 204"/>
                  <a:gd name="T33" fmla="*/ 0 h 36"/>
                  <a:gd name="T34" fmla="*/ 102 w 204"/>
                  <a:gd name="T35" fmla="*/ 0 h 36"/>
                  <a:gd name="T36" fmla="*/ 108 w 204"/>
                  <a:gd name="T37" fmla="*/ 0 h 36"/>
                  <a:gd name="T38" fmla="*/ 114 w 204"/>
                  <a:gd name="T39" fmla="*/ 6 h 36"/>
                  <a:gd name="T40" fmla="*/ 120 w 204"/>
                  <a:gd name="T41" fmla="*/ 6 h 36"/>
                  <a:gd name="T42" fmla="*/ 126 w 204"/>
                  <a:gd name="T43" fmla="*/ 6 h 36"/>
                  <a:gd name="T44" fmla="*/ 132 w 204"/>
                  <a:gd name="T45" fmla="*/ 6 h 36"/>
                  <a:gd name="T46" fmla="*/ 138 w 204"/>
                  <a:gd name="T47" fmla="*/ 12 h 36"/>
                  <a:gd name="T48" fmla="*/ 144 w 204"/>
                  <a:gd name="T49" fmla="*/ 12 h 36"/>
                  <a:gd name="T50" fmla="*/ 150 w 204"/>
                  <a:gd name="T51" fmla="*/ 12 h 36"/>
                  <a:gd name="T52" fmla="*/ 156 w 204"/>
                  <a:gd name="T53" fmla="*/ 18 h 36"/>
                  <a:gd name="T54" fmla="*/ 162 w 204"/>
                  <a:gd name="T55" fmla="*/ 18 h 36"/>
                  <a:gd name="T56" fmla="*/ 168 w 204"/>
                  <a:gd name="T57" fmla="*/ 24 h 36"/>
                  <a:gd name="T58" fmla="*/ 174 w 204"/>
                  <a:gd name="T59" fmla="*/ 24 h 36"/>
                  <a:gd name="T60" fmla="*/ 180 w 204"/>
                  <a:gd name="T61" fmla="*/ 24 h 36"/>
                  <a:gd name="T62" fmla="*/ 186 w 204"/>
                  <a:gd name="T63" fmla="*/ 30 h 36"/>
                  <a:gd name="T64" fmla="*/ 192 w 204"/>
                  <a:gd name="T65" fmla="*/ 30 h 36"/>
                  <a:gd name="T66" fmla="*/ 198 w 204"/>
                  <a:gd name="T67" fmla="*/ 30 h 36"/>
                  <a:gd name="T68" fmla="*/ 204 w 20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36">
                    <a:moveTo>
                      <a:pt x="0" y="36"/>
                    </a:moveTo>
                    <a:lnTo>
                      <a:pt x="6" y="30"/>
                    </a:lnTo>
                    <a:lnTo>
                      <a:pt x="12" y="30"/>
                    </a:lnTo>
                    <a:lnTo>
                      <a:pt x="18" y="30"/>
                    </a:lnTo>
                    <a:lnTo>
                      <a:pt x="24" y="24"/>
                    </a:lnTo>
                    <a:lnTo>
                      <a:pt x="30" y="24"/>
                    </a:lnTo>
                    <a:lnTo>
                      <a:pt x="36" y="18"/>
                    </a:lnTo>
                    <a:lnTo>
                      <a:pt x="42" y="18"/>
                    </a:lnTo>
                    <a:lnTo>
                      <a:pt x="48" y="12"/>
                    </a:lnTo>
                    <a:lnTo>
                      <a:pt x="54" y="12"/>
                    </a:lnTo>
                    <a:lnTo>
                      <a:pt x="60" y="12"/>
                    </a:lnTo>
                    <a:lnTo>
                      <a:pt x="66" y="6"/>
                    </a:lnTo>
                    <a:lnTo>
                      <a:pt x="72" y="6"/>
                    </a:lnTo>
                    <a:lnTo>
                      <a:pt x="78" y="6"/>
                    </a:lnTo>
                    <a:lnTo>
                      <a:pt x="84" y="6"/>
                    </a:lnTo>
                    <a:lnTo>
                      <a:pt x="90" y="6"/>
                    </a:lnTo>
                    <a:lnTo>
                      <a:pt x="96" y="0"/>
                    </a:lnTo>
                    <a:lnTo>
                      <a:pt x="102" y="0"/>
                    </a:lnTo>
                    <a:lnTo>
                      <a:pt x="108" y="0"/>
                    </a:lnTo>
                    <a:lnTo>
                      <a:pt x="114" y="6"/>
                    </a:lnTo>
                    <a:lnTo>
                      <a:pt x="120" y="6"/>
                    </a:lnTo>
                    <a:lnTo>
                      <a:pt x="126" y="6"/>
                    </a:lnTo>
                    <a:lnTo>
                      <a:pt x="132" y="6"/>
                    </a:lnTo>
                    <a:lnTo>
                      <a:pt x="138" y="12"/>
                    </a:lnTo>
                    <a:lnTo>
                      <a:pt x="144" y="12"/>
                    </a:lnTo>
                    <a:lnTo>
                      <a:pt x="150" y="12"/>
                    </a:lnTo>
                    <a:lnTo>
                      <a:pt x="156" y="18"/>
                    </a:lnTo>
                    <a:lnTo>
                      <a:pt x="162" y="18"/>
                    </a:lnTo>
                    <a:lnTo>
                      <a:pt x="168" y="24"/>
                    </a:lnTo>
                    <a:lnTo>
                      <a:pt x="174" y="24"/>
                    </a:lnTo>
                    <a:lnTo>
                      <a:pt x="180" y="24"/>
                    </a:lnTo>
                    <a:lnTo>
                      <a:pt x="186" y="30"/>
                    </a:lnTo>
                    <a:lnTo>
                      <a:pt x="192" y="30"/>
                    </a:lnTo>
                    <a:lnTo>
                      <a:pt x="198" y="30"/>
                    </a:lnTo>
                    <a:lnTo>
                      <a:pt x="204" y="36"/>
                    </a:lnTo>
                  </a:path>
                </a:pathLst>
              </a:custGeom>
              <a:noFill/>
              <a:ln w="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9" name="Freeform 1383"/>
              <p:cNvSpPr>
                <a:spLocks/>
              </p:cNvSpPr>
              <p:nvPr/>
            </p:nvSpPr>
            <p:spPr bwMode="auto">
              <a:xfrm>
                <a:off x="1644" y="2154"/>
                <a:ext cx="750" cy="876"/>
              </a:xfrm>
              <a:custGeom>
                <a:avLst/>
                <a:gdLst>
                  <a:gd name="T0" fmla="*/ 6 w 750"/>
                  <a:gd name="T1" fmla="*/ 864 h 876"/>
                  <a:gd name="T2" fmla="*/ 24 w 750"/>
                  <a:gd name="T3" fmla="*/ 840 h 876"/>
                  <a:gd name="T4" fmla="*/ 42 w 750"/>
                  <a:gd name="T5" fmla="*/ 822 h 876"/>
                  <a:gd name="T6" fmla="*/ 60 w 750"/>
                  <a:gd name="T7" fmla="*/ 798 h 876"/>
                  <a:gd name="T8" fmla="*/ 78 w 750"/>
                  <a:gd name="T9" fmla="*/ 780 h 876"/>
                  <a:gd name="T10" fmla="*/ 96 w 750"/>
                  <a:gd name="T11" fmla="*/ 756 h 876"/>
                  <a:gd name="T12" fmla="*/ 114 w 750"/>
                  <a:gd name="T13" fmla="*/ 738 h 876"/>
                  <a:gd name="T14" fmla="*/ 132 w 750"/>
                  <a:gd name="T15" fmla="*/ 714 h 876"/>
                  <a:gd name="T16" fmla="*/ 156 w 750"/>
                  <a:gd name="T17" fmla="*/ 690 h 876"/>
                  <a:gd name="T18" fmla="*/ 168 w 750"/>
                  <a:gd name="T19" fmla="*/ 672 h 876"/>
                  <a:gd name="T20" fmla="*/ 186 w 750"/>
                  <a:gd name="T21" fmla="*/ 654 h 876"/>
                  <a:gd name="T22" fmla="*/ 204 w 750"/>
                  <a:gd name="T23" fmla="*/ 630 h 876"/>
                  <a:gd name="T24" fmla="*/ 222 w 750"/>
                  <a:gd name="T25" fmla="*/ 612 h 876"/>
                  <a:gd name="T26" fmla="*/ 240 w 750"/>
                  <a:gd name="T27" fmla="*/ 588 h 876"/>
                  <a:gd name="T28" fmla="*/ 258 w 750"/>
                  <a:gd name="T29" fmla="*/ 564 h 876"/>
                  <a:gd name="T30" fmla="*/ 276 w 750"/>
                  <a:gd name="T31" fmla="*/ 546 h 876"/>
                  <a:gd name="T32" fmla="*/ 294 w 750"/>
                  <a:gd name="T33" fmla="*/ 522 h 876"/>
                  <a:gd name="T34" fmla="*/ 312 w 750"/>
                  <a:gd name="T35" fmla="*/ 504 h 876"/>
                  <a:gd name="T36" fmla="*/ 336 w 750"/>
                  <a:gd name="T37" fmla="*/ 480 h 876"/>
                  <a:gd name="T38" fmla="*/ 348 w 750"/>
                  <a:gd name="T39" fmla="*/ 462 h 876"/>
                  <a:gd name="T40" fmla="*/ 372 w 750"/>
                  <a:gd name="T41" fmla="*/ 438 h 876"/>
                  <a:gd name="T42" fmla="*/ 384 w 750"/>
                  <a:gd name="T43" fmla="*/ 420 h 876"/>
                  <a:gd name="T44" fmla="*/ 402 w 750"/>
                  <a:gd name="T45" fmla="*/ 396 h 876"/>
                  <a:gd name="T46" fmla="*/ 420 w 750"/>
                  <a:gd name="T47" fmla="*/ 378 h 876"/>
                  <a:gd name="T48" fmla="*/ 438 w 750"/>
                  <a:gd name="T49" fmla="*/ 354 h 876"/>
                  <a:gd name="T50" fmla="*/ 456 w 750"/>
                  <a:gd name="T51" fmla="*/ 336 h 876"/>
                  <a:gd name="T52" fmla="*/ 474 w 750"/>
                  <a:gd name="T53" fmla="*/ 312 h 876"/>
                  <a:gd name="T54" fmla="*/ 492 w 750"/>
                  <a:gd name="T55" fmla="*/ 294 h 876"/>
                  <a:gd name="T56" fmla="*/ 516 w 750"/>
                  <a:gd name="T57" fmla="*/ 270 h 876"/>
                  <a:gd name="T58" fmla="*/ 528 w 750"/>
                  <a:gd name="T59" fmla="*/ 252 h 876"/>
                  <a:gd name="T60" fmla="*/ 552 w 750"/>
                  <a:gd name="T61" fmla="*/ 228 h 876"/>
                  <a:gd name="T62" fmla="*/ 564 w 750"/>
                  <a:gd name="T63" fmla="*/ 210 h 876"/>
                  <a:gd name="T64" fmla="*/ 582 w 750"/>
                  <a:gd name="T65" fmla="*/ 192 h 876"/>
                  <a:gd name="T66" fmla="*/ 600 w 750"/>
                  <a:gd name="T67" fmla="*/ 168 h 876"/>
                  <a:gd name="T68" fmla="*/ 618 w 750"/>
                  <a:gd name="T69" fmla="*/ 150 h 876"/>
                  <a:gd name="T70" fmla="*/ 636 w 750"/>
                  <a:gd name="T71" fmla="*/ 126 h 876"/>
                  <a:gd name="T72" fmla="*/ 654 w 750"/>
                  <a:gd name="T73" fmla="*/ 108 h 876"/>
                  <a:gd name="T74" fmla="*/ 672 w 750"/>
                  <a:gd name="T75" fmla="*/ 90 h 876"/>
                  <a:gd name="T76" fmla="*/ 690 w 750"/>
                  <a:gd name="T77" fmla="*/ 66 h 876"/>
                  <a:gd name="T78" fmla="*/ 708 w 750"/>
                  <a:gd name="T79" fmla="*/ 48 h 876"/>
                  <a:gd name="T80" fmla="*/ 732 w 750"/>
                  <a:gd name="T81" fmla="*/ 24 h 876"/>
                  <a:gd name="T82" fmla="*/ 738 w 750"/>
                  <a:gd name="T83" fmla="*/ 18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0" h="876">
                    <a:moveTo>
                      <a:pt x="0" y="876"/>
                    </a:moveTo>
                    <a:lnTo>
                      <a:pt x="0" y="870"/>
                    </a:lnTo>
                    <a:lnTo>
                      <a:pt x="6" y="864"/>
                    </a:lnTo>
                    <a:lnTo>
                      <a:pt x="18" y="852"/>
                    </a:lnTo>
                    <a:lnTo>
                      <a:pt x="18" y="846"/>
                    </a:lnTo>
                    <a:lnTo>
                      <a:pt x="24" y="840"/>
                    </a:lnTo>
                    <a:lnTo>
                      <a:pt x="30" y="834"/>
                    </a:lnTo>
                    <a:lnTo>
                      <a:pt x="36" y="828"/>
                    </a:lnTo>
                    <a:lnTo>
                      <a:pt x="42" y="822"/>
                    </a:lnTo>
                    <a:lnTo>
                      <a:pt x="54" y="810"/>
                    </a:lnTo>
                    <a:lnTo>
                      <a:pt x="54" y="804"/>
                    </a:lnTo>
                    <a:lnTo>
                      <a:pt x="60" y="798"/>
                    </a:lnTo>
                    <a:lnTo>
                      <a:pt x="66" y="792"/>
                    </a:lnTo>
                    <a:lnTo>
                      <a:pt x="72" y="786"/>
                    </a:lnTo>
                    <a:lnTo>
                      <a:pt x="78" y="780"/>
                    </a:lnTo>
                    <a:lnTo>
                      <a:pt x="84" y="774"/>
                    </a:lnTo>
                    <a:lnTo>
                      <a:pt x="96" y="762"/>
                    </a:lnTo>
                    <a:lnTo>
                      <a:pt x="96" y="756"/>
                    </a:lnTo>
                    <a:lnTo>
                      <a:pt x="102" y="750"/>
                    </a:lnTo>
                    <a:lnTo>
                      <a:pt x="108" y="744"/>
                    </a:lnTo>
                    <a:lnTo>
                      <a:pt x="114" y="738"/>
                    </a:lnTo>
                    <a:lnTo>
                      <a:pt x="126" y="726"/>
                    </a:lnTo>
                    <a:lnTo>
                      <a:pt x="126" y="720"/>
                    </a:lnTo>
                    <a:lnTo>
                      <a:pt x="132" y="714"/>
                    </a:lnTo>
                    <a:lnTo>
                      <a:pt x="138" y="708"/>
                    </a:lnTo>
                    <a:lnTo>
                      <a:pt x="144" y="702"/>
                    </a:lnTo>
                    <a:lnTo>
                      <a:pt x="156" y="690"/>
                    </a:lnTo>
                    <a:lnTo>
                      <a:pt x="156" y="684"/>
                    </a:lnTo>
                    <a:lnTo>
                      <a:pt x="162" y="678"/>
                    </a:lnTo>
                    <a:lnTo>
                      <a:pt x="168" y="672"/>
                    </a:lnTo>
                    <a:lnTo>
                      <a:pt x="174" y="666"/>
                    </a:lnTo>
                    <a:lnTo>
                      <a:pt x="180" y="660"/>
                    </a:lnTo>
                    <a:lnTo>
                      <a:pt x="186" y="654"/>
                    </a:lnTo>
                    <a:lnTo>
                      <a:pt x="198" y="642"/>
                    </a:lnTo>
                    <a:lnTo>
                      <a:pt x="198" y="636"/>
                    </a:lnTo>
                    <a:lnTo>
                      <a:pt x="204" y="630"/>
                    </a:lnTo>
                    <a:lnTo>
                      <a:pt x="210" y="624"/>
                    </a:lnTo>
                    <a:lnTo>
                      <a:pt x="216" y="618"/>
                    </a:lnTo>
                    <a:lnTo>
                      <a:pt x="222" y="612"/>
                    </a:lnTo>
                    <a:lnTo>
                      <a:pt x="234" y="600"/>
                    </a:lnTo>
                    <a:lnTo>
                      <a:pt x="234" y="594"/>
                    </a:lnTo>
                    <a:lnTo>
                      <a:pt x="240" y="588"/>
                    </a:lnTo>
                    <a:lnTo>
                      <a:pt x="246" y="582"/>
                    </a:lnTo>
                    <a:lnTo>
                      <a:pt x="258" y="570"/>
                    </a:lnTo>
                    <a:lnTo>
                      <a:pt x="258" y="564"/>
                    </a:lnTo>
                    <a:lnTo>
                      <a:pt x="264" y="558"/>
                    </a:lnTo>
                    <a:lnTo>
                      <a:pt x="270" y="552"/>
                    </a:lnTo>
                    <a:lnTo>
                      <a:pt x="276" y="546"/>
                    </a:lnTo>
                    <a:lnTo>
                      <a:pt x="282" y="540"/>
                    </a:lnTo>
                    <a:lnTo>
                      <a:pt x="294" y="528"/>
                    </a:lnTo>
                    <a:lnTo>
                      <a:pt x="294" y="522"/>
                    </a:lnTo>
                    <a:lnTo>
                      <a:pt x="300" y="516"/>
                    </a:lnTo>
                    <a:lnTo>
                      <a:pt x="306" y="510"/>
                    </a:lnTo>
                    <a:lnTo>
                      <a:pt x="312" y="504"/>
                    </a:lnTo>
                    <a:lnTo>
                      <a:pt x="318" y="498"/>
                    </a:lnTo>
                    <a:lnTo>
                      <a:pt x="324" y="492"/>
                    </a:lnTo>
                    <a:lnTo>
                      <a:pt x="336" y="480"/>
                    </a:lnTo>
                    <a:lnTo>
                      <a:pt x="336" y="474"/>
                    </a:lnTo>
                    <a:lnTo>
                      <a:pt x="342" y="468"/>
                    </a:lnTo>
                    <a:lnTo>
                      <a:pt x="348" y="462"/>
                    </a:lnTo>
                    <a:lnTo>
                      <a:pt x="354" y="456"/>
                    </a:lnTo>
                    <a:lnTo>
                      <a:pt x="360" y="450"/>
                    </a:lnTo>
                    <a:lnTo>
                      <a:pt x="372" y="438"/>
                    </a:lnTo>
                    <a:lnTo>
                      <a:pt x="372" y="432"/>
                    </a:lnTo>
                    <a:lnTo>
                      <a:pt x="378" y="426"/>
                    </a:lnTo>
                    <a:lnTo>
                      <a:pt x="384" y="420"/>
                    </a:lnTo>
                    <a:lnTo>
                      <a:pt x="396" y="408"/>
                    </a:lnTo>
                    <a:lnTo>
                      <a:pt x="396" y="402"/>
                    </a:lnTo>
                    <a:lnTo>
                      <a:pt x="402" y="396"/>
                    </a:lnTo>
                    <a:lnTo>
                      <a:pt x="408" y="390"/>
                    </a:lnTo>
                    <a:lnTo>
                      <a:pt x="414" y="384"/>
                    </a:lnTo>
                    <a:lnTo>
                      <a:pt x="420" y="378"/>
                    </a:lnTo>
                    <a:lnTo>
                      <a:pt x="432" y="366"/>
                    </a:lnTo>
                    <a:lnTo>
                      <a:pt x="432" y="360"/>
                    </a:lnTo>
                    <a:lnTo>
                      <a:pt x="438" y="354"/>
                    </a:lnTo>
                    <a:lnTo>
                      <a:pt x="444" y="348"/>
                    </a:lnTo>
                    <a:lnTo>
                      <a:pt x="450" y="342"/>
                    </a:lnTo>
                    <a:lnTo>
                      <a:pt x="456" y="336"/>
                    </a:lnTo>
                    <a:lnTo>
                      <a:pt x="462" y="330"/>
                    </a:lnTo>
                    <a:lnTo>
                      <a:pt x="474" y="318"/>
                    </a:lnTo>
                    <a:lnTo>
                      <a:pt x="474" y="312"/>
                    </a:lnTo>
                    <a:lnTo>
                      <a:pt x="480" y="306"/>
                    </a:lnTo>
                    <a:lnTo>
                      <a:pt x="486" y="300"/>
                    </a:lnTo>
                    <a:lnTo>
                      <a:pt x="492" y="294"/>
                    </a:lnTo>
                    <a:lnTo>
                      <a:pt x="498" y="288"/>
                    </a:lnTo>
                    <a:lnTo>
                      <a:pt x="504" y="282"/>
                    </a:lnTo>
                    <a:lnTo>
                      <a:pt x="516" y="270"/>
                    </a:lnTo>
                    <a:lnTo>
                      <a:pt x="516" y="264"/>
                    </a:lnTo>
                    <a:lnTo>
                      <a:pt x="522" y="258"/>
                    </a:lnTo>
                    <a:lnTo>
                      <a:pt x="528" y="252"/>
                    </a:lnTo>
                    <a:lnTo>
                      <a:pt x="534" y="246"/>
                    </a:lnTo>
                    <a:lnTo>
                      <a:pt x="540" y="240"/>
                    </a:lnTo>
                    <a:lnTo>
                      <a:pt x="552" y="228"/>
                    </a:lnTo>
                    <a:lnTo>
                      <a:pt x="552" y="222"/>
                    </a:lnTo>
                    <a:lnTo>
                      <a:pt x="558" y="216"/>
                    </a:lnTo>
                    <a:lnTo>
                      <a:pt x="564" y="210"/>
                    </a:lnTo>
                    <a:lnTo>
                      <a:pt x="570" y="204"/>
                    </a:lnTo>
                    <a:lnTo>
                      <a:pt x="576" y="198"/>
                    </a:lnTo>
                    <a:lnTo>
                      <a:pt x="582" y="192"/>
                    </a:lnTo>
                    <a:lnTo>
                      <a:pt x="594" y="180"/>
                    </a:lnTo>
                    <a:lnTo>
                      <a:pt x="594" y="174"/>
                    </a:lnTo>
                    <a:lnTo>
                      <a:pt x="600" y="168"/>
                    </a:lnTo>
                    <a:lnTo>
                      <a:pt x="606" y="162"/>
                    </a:lnTo>
                    <a:lnTo>
                      <a:pt x="612" y="156"/>
                    </a:lnTo>
                    <a:lnTo>
                      <a:pt x="618" y="150"/>
                    </a:lnTo>
                    <a:lnTo>
                      <a:pt x="624" y="144"/>
                    </a:lnTo>
                    <a:lnTo>
                      <a:pt x="636" y="132"/>
                    </a:lnTo>
                    <a:lnTo>
                      <a:pt x="636" y="126"/>
                    </a:lnTo>
                    <a:lnTo>
                      <a:pt x="642" y="120"/>
                    </a:lnTo>
                    <a:lnTo>
                      <a:pt x="648" y="114"/>
                    </a:lnTo>
                    <a:lnTo>
                      <a:pt x="654" y="108"/>
                    </a:lnTo>
                    <a:lnTo>
                      <a:pt x="660" y="102"/>
                    </a:lnTo>
                    <a:lnTo>
                      <a:pt x="666" y="96"/>
                    </a:lnTo>
                    <a:lnTo>
                      <a:pt x="672" y="90"/>
                    </a:lnTo>
                    <a:lnTo>
                      <a:pt x="678" y="84"/>
                    </a:lnTo>
                    <a:lnTo>
                      <a:pt x="690" y="72"/>
                    </a:lnTo>
                    <a:lnTo>
                      <a:pt x="690" y="66"/>
                    </a:lnTo>
                    <a:lnTo>
                      <a:pt x="696" y="60"/>
                    </a:lnTo>
                    <a:lnTo>
                      <a:pt x="702" y="54"/>
                    </a:lnTo>
                    <a:lnTo>
                      <a:pt x="708" y="48"/>
                    </a:lnTo>
                    <a:lnTo>
                      <a:pt x="714" y="42"/>
                    </a:lnTo>
                    <a:lnTo>
                      <a:pt x="720" y="36"/>
                    </a:lnTo>
                    <a:lnTo>
                      <a:pt x="732" y="24"/>
                    </a:lnTo>
                    <a:lnTo>
                      <a:pt x="726" y="24"/>
                    </a:lnTo>
                    <a:lnTo>
                      <a:pt x="732" y="24"/>
                    </a:lnTo>
                    <a:lnTo>
                      <a:pt x="738" y="18"/>
                    </a:lnTo>
                    <a:lnTo>
                      <a:pt x="750" y="6"/>
                    </a:lnTo>
                    <a:lnTo>
                      <a:pt x="750"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30" name="Freeform 1384"/>
              <p:cNvSpPr>
                <a:spLocks/>
              </p:cNvSpPr>
              <p:nvPr/>
            </p:nvSpPr>
            <p:spPr bwMode="auto">
              <a:xfrm>
                <a:off x="2394" y="1536"/>
                <a:ext cx="756" cy="618"/>
              </a:xfrm>
              <a:custGeom>
                <a:avLst/>
                <a:gdLst>
                  <a:gd name="T0" fmla="*/ 12 w 756"/>
                  <a:gd name="T1" fmla="*/ 606 h 618"/>
                  <a:gd name="T2" fmla="*/ 30 w 756"/>
                  <a:gd name="T3" fmla="*/ 588 h 618"/>
                  <a:gd name="T4" fmla="*/ 48 w 756"/>
                  <a:gd name="T5" fmla="*/ 570 h 618"/>
                  <a:gd name="T6" fmla="*/ 66 w 756"/>
                  <a:gd name="T7" fmla="*/ 552 h 618"/>
                  <a:gd name="T8" fmla="*/ 84 w 756"/>
                  <a:gd name="T9" fmla="*/ 528 h 618"/>
                  <a:gd name="T10" fmla="*/ 102 w 756"/>
                  <a:gd name="T11" fmla="*/ 510 h 618"/>
                  <a:gd name="T12" fmla="*/ 120 w 756"/>
                  <a:gd name="T13" fmla="*/ 492 h 618"/>
                  <a:gd name="T14" fmla="*/ 138 w 756"/>
                  <a:gd name="T15" fmla="*/ 474 h 618"/>
                  <a:gd name="T16" fmla="*/ 156 w 756"/>
                  <a:gd name="T17" fmla="*/ 456 h 618"/>
                  <a:gd name="T18" fmla="*/ 174 w 756"/>
                  <a:gd name="T19" fmla="*/ 438 h 618"/>
                  <a:gd name="T20" fmla="*/ 192 w 756"/>
                  <a:gd name="T21" fmla="*/ 420 h 618"/>
                  <a:gd name="T22" fmla="*/ 210 w 756"/>
                  <a:gd name="T23" fmla="*/ 402 h 618"/>
                  <a:gd name="T24" fmla="*/ 228 w 756"/>
                  <a:gd name="T25" fmla="*/ 384 h 618"/>
                  <a:gd name="T26" fmla="*/ 246 w 756"/>
                  <a:gd name="T27" fmla="*/ 366 h 618"/>
                  <a:gd name="T28" fmla="*/ 264 w 756"/>
                  <a:gd name="T29" fmla="*/ 354 h 618"/>
                  <a:gd name="T30" fmla="*/ 282 w 756"/>
                  <a:gd name="T31" fmla="*/ 336 h 618"/>
                  <a:gd name="T32" fmla="*/ 300 w 756"/>
                  <a:gd name="T33" fmla="*/ 318 h 618"/>
                  <a:gd name="T34" fmla="*/ 318 w 756"/>
                  <a:gd name="T35" fmla="*/ 300 h 618"/>
                  <a:gd name="T36" fmla="*/ 336 w 756"/>
                  <a:gd name="T37" fmla="*/ 288 h 618"/>
                  <a:gd name="T38" fmla="*/ 354 w 756"/>
                  <a:gd name="T39" fmla="*/ 270 h 618"/>
                  <a:gd name="T40" fmla="*/ 378 w 756"/>
                  <a:gd name="T41" fmla="*/ 252 h 618"/>
                  <a:gd name="T42" fmla="*/ 384 w 756"/>
                  <a:gd name="T43" fmla="*/ 246 h 618"/>
                  <a:gd name="T44" fmla="*/ 402 w 756"/>
                  <a:gd name="T45" fmla="*/ 234 h 618"/>
                  <a:gd name="T46" fmla="*/ 420 w 756"/>
                  <a:gd name="T47" fmla="*/ 216 h 618"/>
                  <a:gd name="T48" fmla="*/ 438 w 756"/>
                  <a:gd name="T49" fmla="*/ 204 h 618"/>
                  <a:gd name="T50" fmla="*/ 456 w 756"/>
                  <a:gd name="T51" fmla="*/ 186 h 618"/>
                  <a:gd name="T52" fmla="*/ 474 w 756"/>
                  <a:gd name="T53" fmla="*/ 174 h 618"/>
                  <a:gd name="T54" fmla="*/ 492 w 756"/>
                  <a:gd name="T55" fmla="*/ 162 h 618"/>
                  <a:gd name="T56" fmla="*/ 510 w 756"/>
                  <a:gd name="T57" fmla="*/ 150 h 618"/>
                  <a:gd name="T58" fmla="*/ 528 w 756"/>
                  <a:gd name="T59" fmla="*/ 138 h 618"/>
                  <a:gd name="T60" fmla="*/ 546 w 756"/>
                  <a:gd name="T61" fmla="*/ 126 h 618"/>
                  <a:gd name="T62" fmla="*/ 564 w 756"/>
                  <a:gd name="T63" fmla="*/ 114 h 618"/>
                  <a:gd name="T64" fmla="*/ 582 w 756"/>
                  <a:gd name="T65" fmla="*/ 102 h 618"/>
                  <a:gd name="T66" fmla="*/ 600 w 756"/>
                  <a:gd name="T67" fmla="*/ 90 h 618"/>
                  <a:gd name="T68" fmla="*/ 618 w 756"/>
                  <a:gd name="T69" fmla="*/ 78 h 618"/>
                  <a:gd name="T70" fmla="*/ 636 w 756"/>
                  <a:gd name="T71" fmla="*/ 66 h 618"/>
                  <a:gd name="T72" fmla="*/ 654 w 756"/>
                  <a:gd name="T73" fmla="*/ 54 h 618"/>
                  <a:gd name="T74" fmla="*/ 672 w 756"/>
                  <a:gd name="T75" fmla="*/ 42 h 618"/>
                  <a:gd name="T76" fmla="*/ 690 w 756"/>
                  <a:gd name="T77" fmla="*/ 30 h 618"/>
                  <a:gd name="T78" fmla="*/ 708 w 756"/>
                  <a:gd name="T79" fmla="*/ 24 h 618"/>
                  <a:gd name="T80" fmla="*/ 726 w 756"/>
                  <a:gd name="T81" fmla="*/ 12 h 618"/>
                  <a:gd name="T82" fmla="*/ 744 w 756"/>
                  <a:gd name="T83" fmla="*/ 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6" h="618">
                    <a:moveTo>
                      <a:pt x="0" y="618"/>
                    </a:moveTo>
                    <a:lnTo>
                      <a:pt x="6" y="612"/>
                    </a:lnTo>
                    <a:lnTo>
                      <a:pt x="12" y="606"/>
                    </a:lnTo>
                    <a:lnTo>
                      <a:pt x="18" y="600"/>
                    </a:lnTo>
                    <a:lnTo>
                      <a:pt x="24" y="594"/>
                    </a:lnTo>
                    <a:lnTo>
                      <a:pt x="30" y="588"/>
                    </a:lnTo>
                    <a:lnTo>
                      <a:pt x="36" y="582"/>
                    </a:lnTo>
                    <a:lnTo>
                      <a:pt x="42" y="576"/>
                    </a:lnTo>
                    <a:lnTo>
                      <a:pt x="48" y="570"/>
                    </a:lnTo>
                    <a:lnTo>
                      <a:pt x="60" y="558"/>
                    </a:lnTo>
                    <a:lnTo>
                      <a:pt x="60" y="552"/>
                    </a:lnTo>
                    <a:lnTo>
                      <a:pt x="66" y="552"/>
                    </a:lnTo>
                    <a:lnTo>
                      <a:pt x="72" y="546"/>
                    </a:lnTo>
                    <a:lnTo>
                      <a:pt x="84" y="534"/>
                    </a:lnTo>
                    <a:lnTo>
                      <a:pt x="84" y="528"/>
                    </a:lnTo>
                    <a:lnTo>
                      <a:pt x="90" y="522"/>
                    </a:lnTo>
                    <a:lnTo>
                      <a:pt x="96" y="516"/>
                    </a:lnTo>
                    <a:lnTo>
                      <a:pt x="102" y="510"/>
                    </a:lnTo>
                    <a:lnTo>
                      <a:pt x="108" y="504"/>
                    </a:lnTo>
                    <a:lnTo>
                      <a:pt x="114" y="498"/>
                    </a:lnTo>
                    <a:lnTo>
                      <a:pt x="120" y="492"/>
                    </a:lnTo>
                    <a:lnTo>
                      <a:pt x="126" y="486"/>
                    </a:lnTo>
                    <a:lnTo>
                      <a:pt x="132" y="480"/>
                    </a:lnTo>
                    <a:lnTo>
                      <a:pt x="138" y="474"/>
                    </a:lnTo>
                    <a:lnTo>
                      <a:pt x="144" y="468"/>
                    </a:lnTo>
                    <a:lnTo>
                      <a:pt x="150" y="462"/>
                    </a:lnTo>
                    <a:lnTo>
                      <a:pt x="156" y="456"/>
                    </a:lnTo>
                    <a:lnTo>
                      <a:pt x="162" y="450"/>
                    </a:lnTo>
                    <a:lnTo>
                      <a:pt x="168" y="444"/>
                    </a:lnTo>
                    <a:lnTo>
                      <a:pt x="174" y="438"/>
                    </a:lnTo>
                    <a:lnTo>
                      <a:pt x="180" y="432"/>
                    </a:lnTo>
                    <a:lnTo>
                      <a:pt x="186" y="426"/>
                    </a:lnTo>
                    <a:lnTo>
                      <a:pt x="192" y="420"/>
                    </a:lnTo>
                    <a:lnTo>
                      <a:pt x="198" y="414"/>
                    </a:lnTo>
                    <a:lnTo>
                      <a:pt x="204" y="408"/>
                    </a:lnTo>
                    <a:lnTo>
                      <a:pt x="210" y="402"/>
                    </a:lnTo>
                    <a:lnTo>
                      <a:pt x="216" y="396"/>
                    </a:lnTo>
                    <a:lnTo>
                      <a:pt x="222" y="390"/>
                    </a:lnTo>
                    <a:lnTo>
                      <a:pt x="228" y="384"/>
                    </a:lnTo>
                    <a:lnTo>
                      <a:pt x="234" y="378"/>
                    </a:lnTo>
                    <a:lnTo>
                      <a:pt x="240" y="372"/>
                    </a:lnTo>
                    <a:lnTo>
                      <a:pt x="246" y="366"/>
                    </a:lnTo>
                    <a:lnTo>
                      <a:pt x="252" y="360"/>
                    </a:lnTo>
                    <a:lnTo>
                      <a:pt x="258" y="354"/>
                    </a:lnTo>
                    <a:lnTo>
                      <a:pt x="264" y="354"/>
                    </a:lnTo>
                    <a:lnTo>
                      <a:pt x="270" y="348"/>
                    </a:lnTo>
                    <a:lnTo>
                      <a:pt x="276" y="342"/>
                    </a:lnTo>
                    <a:lnTo>
                      <a:pt x="282" y="336"/>
                    </a:lnTo>
                    <a:lnTo>
                      <a:pt x="288" y="330"/>
                    </a:lnTo>
                    <a:lnTo>
                      <a:pt x="294" y="324"/>
                    </a:lnTo>
                    <a:lnTo>
                      <a:pt x="300" y="318"/>
                    </a:lnTo>
                    <a:lnTo>
                      <a:pt x="306" y="312"/>
                    </a:lnTo>
                    <a:lnTo>
                      <a:pt x="312" y="306"/>
                    </a:lnTo>
                    <a:lnTo>
                      <a:pt x="318" y="300"/>
                    </a:lnTo>
                    <a:lnTo>
                      <a:pt x="324" y="300"/>
                    </a:lnTo>
                    <a:lnTo>
                      <a:pt x="330" y="294"/>
                    </a:lnTo>
                    <a:lnTo>
                      <a:pt x="336" y="288"/>
                    </a:lnTo>
                    <a:lnTo>
                      <a:pt x="342" y="282"/>
                    </a:lnTo>
                    <a:lnTo>
                      <a:pt x="348" y="276"/>
                    </a:lnTo>
                    <a:lnTo>
                      <a:pt x="354" y="270"/>
                    </a:lnTo>
                    <a:lnTo>
                      <a:pt x="360" y="264"/>
                    </a:lnTo>
                    <a:lnTo>
                      <a:pt x="366" y="264"/>
                    </a:lnTo>
                    <a:lnTo>
                      <a:pt x="378" y="252"/>
                    </a:lnTo>
                    <a:lnTo>
                      <a:pt x="372" y="252"/>
                    </a:lnTo>
                    <a:lnTo>
                      <a:pt x="378" y="252"/>
                    </a:lnTo>
                    <a:lnTo>
                      <a:pt x="384" y="246"/>
                    </a:lnTo>
                    <a:lnTo>
                      <a:pt x="390" y="240"/>
                    </a:lnTo>
                    <a:lnTo>
                      <a:pt x="396" y="234"/>
                    </a:lnTo>
                    <a:lnTo>
                      <a:pt x="402" y="234"/>
                    </a:lnTo>
                    <a:lnTo>
                      <a:pt x="408" y="228"/>
                    </a:lnTo>
                    <a:lnTo>
                      <a:pt x="414" y="222"/>
                    </a:lnTo>
                    <a:lnTo>
                      <a:pt x="420" y="216"/>
                    </a:lnTo>
                    <a:lnTo>
                      <a:pt x="426" y="210"/>
                    </a:lnTo>
                    <a:lnTo>
                      <a:pt x="432" y="204"/>
                    </a:lnTo>
                    <a:lnTo>
                      <a:pt x="438" y="204"/>
                    </a:lnTo>
                    <a:lnTo>
                      <a:pt x="444" y="198"/>
                    </a:lnTo>
                    <a:lnTo>
                      <a:pt x="450" y="192"/>
                    </a:lnTo>
                    <a:lnTo>
                      <a:pt x="456" y="186"/>
                    </a:lnTo>
                    <a:lnTo>
                      <a:pt x="462" y="186"/>
                    </a:lnTo>
                    <a:lnTo>
                      <a:pt x="468" y="180"/>
                    </a:lnTo>
                    <a:lnTo>
                      <a:pt x="474" y="174"/>
                    </a:lnTo>
                    <a:lnTo>
                      <a:pt x="480" y="168"/>
                    </a:lnTo>
                    <a:lnTo>
                      <a:pt x="486" y="168"/>
                    </a:lnTo>
                    <a:lnTo>
                      <a:pt x="492" y="162"/>
                    </a:lnTo>
                    <a:lnTo>
                      <a:pt x="498" y="156"/>
                    </a:lnTo>
                    <a:lnTo>
                      <a:pt x="504" y="156"/>
                    </a:lnTo>
                    <a:lnTo>
                      <a:pt x="510" y="150"/>
                    </a:lnTo>
                    <a:lnTo>
                      <a:pt x="516" y="144"/>
                    </a:lnTo>
                    <a:lnTo>
                      <a:pt x="522" y="138"/>
                    </a:lnTo>
                    <a:lnTo>
                      <a:pt x="528" y="138"/>
                    </a:lnTo>
                    <a:lnTo>
                      <a:pt x="534" y="132"/>
                    </a:lnTo>
                    <a:lnTo>
                      <a:pt x="540" y="126"/>
                    </a:lnTo>
                    <a:lnTo>
                      <a:pt x="546" y="126"/>
                    </a:lnTo>
                    <a:lnTo>
                      <a:pt x="552" y="120"/>
                    </a:lnTo>
                    <a:lnTo>
                      <a:pt x="558" y="114"/>
                    </a:lnTo>
                    <a:lnTo>
                      <a:pt x="564" y="114"/>
                    </a:lnTo>
                    <a:lnTo>
                      <a:pt x="570" y="108"/>
                    </a:lnTo>
                    <a:lnTo>
                      <a:pt x="576" y="102"/>
                    </a:lnTo>
                    <a:lnTo>
                      <a:pt x="582" y="102"/>
                    </a:lnTo>
                    <a:lnTo>
                      <a:pt x="588" y="96"/>
                    </a:lnTo>
                    <a:lnTo>
                      <a:pt x="594" y="90"/>
                    </a:lnTo>
                    <a:lnTo>
                      <a:pt x="600" y="90"/>
                    </a:lnTo>
                    <a:lnTo>
                      <a:pt x="606" y="84"/>
                    </a:lnTo>
                    <a:lnTo>
                      <a:pt x="612" y="78"/>
                    </a:lnTo>
                    <a:lnTo>
                      <a:pt x="618" y="78"/>
                    </a:lnTo>
                    <a:lnTo>
                      <a:pt x="624" y="72"/>
                    </a:lnTo>
                    <a:lnTo>
                      <a:pt x="630" y="66"/>
                    </a:lnTo>
                    <a:lnTo>
                      <a:pt x="636" y="66"/>
                    </a:lnTo>
                    <a:lnTo>
                      <a:pt x="642" y="60"/>
                    </a:lnTo>
                    <a:lnTo>
                      <a:pt x="648" y="60"/>
                    </a:lnTo>
                    <a:lnTo>
                      <a:pt x="654" y="54"/>
                    </a:lnTo>
                    <a:lnTo>
                      <a:pt x="660" y="48"/>
                    </a:lnTo>
                    <a:lnTo>
                      <a:pt x="666" y="48"/>
                    </a:lnTo>
                    <a:lnTo>
                      <a:pt x="672" y="42"/>
                    </a:lnTo>
                    <a:lnTo>
                      <a:pt x="678" y="42"/>
                    </a:lnTo>
                    <a:lnTo>
                      <a:pt x="684" y="36"/>
                    </a:lnTo>
                    <a:lnTo>
                      <a:pt x="690" y="30"/>
                    </a:lnTo>
                    <a:lnTo>
                      <a:pt x="696" y="30"/>
                    </a:lnTo>
                    <a:lnTo>
                      <a:pt x="702" y="30"/>
                    </a:lnTo>
                    <a:lnTo>
                      <a:pt x="708" y="24"/>
                    </a:lnTo>
                    <a:lnTo>
                      <a:pt x="714" y="18"/>
                    </a:lnTo>
                    <a:lnTo>
                      <a:pt x="720" y="18"/>
                    </a:lnTo>
                    <a:lnTo>
                      <a:pt x="726" y="12"/>
                    </a:lnTo>
                    <a:lnTo>
                      <a:pt x="732" y="12"/>
                    </a:lnTo>
                    <a:lnTo>
                      <a:pt x="738" y="6"/>
                    </a:lnTo>
                    <a:lnTo>
                      <a:pt x="744" y="6"/>
                    </a:lnTo>
                    <a:lnTo>
                      <a:pt x="750" y="0"/>
                    </a:lnTo>
                    <a:lnTo>
                      <a:pt x="756"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31" name="Freeform 1385"/>
              <p:cNvSpPr>
                <a:spLocks/>
              </p:cNvSpPr>
              <p:nvPr/>
            </p:nvSpPr>
            <p:spPr bwMode="auto">
              <a:xfrm>
                <a:off x="3150" y="1482"/>
                <a:ext cx="762" cy="144"/>
              </a:xfrm>
              <a:custGeom>
                <a:avLst/>
                <a:gdLst>
                  <a:gd name="T0" fmla="*/ 12 w 762"/>
                  <a:gd name="T1" fmla="*/ 48 h 144"/>
                  <a:gd name="T2" fmla="*/ 30 w 762"/>
                  <a:gd name="T3" fmla="*/ 42 h 144"/>
                  <a:gd name="T4" fmla="*/ 48 w 762"/>
                  <a:gd name="T5" fmla="*/ 36 h 144"/>
                  <a:gd name="T6" fmla="*/ 66 w 762"/>
                  <a:gd name="T7" fmla="*/ 30 h 144"/>
                  <a:gd name="T8" fmla="*/ 84 w 762"/>
                  <a:gd name="T9" fmla="*/ 24 h 144"/>
                  <a:gd name="T10" fmla="*/ 102 w 762"/>
                  <a:gd name="T11" fmla="*/ 18 h 144"/>
                  <a:gd name="T12" fmla="*/ 120 w 762"/>
                  <a:gd name="T13" fmla="*/ 12 h 144"/>
                  <a:gd name="T14" fmla="*/ 138 w 762"/>
                  <a:gd name="T15" fmla="*/ 6 h 144"/>
                  <a:gd name="T16" fmla="*/ 156 w 762"/>
                  <a:gd name="T17" fmla="*/ 6 h 144"/>
                  <a:gd name="T18" fmla="*/ 174 w 762"/>
                  <a:gd name="T19" fmla="*/ 0 h 144"/>
                  <a:gd name="T20" fmla="*/ 192 w 762"/>
                  <a:gd name="T21" fmla="*/ 0 h 144"/>
                  <a:gd name="T22" fmla="*/ 210 w 762"/>
                  <a:gd name="T23" fmla="*/ 0 h 144"/>
                  <a:gd name="T24" fmla="*/ 228 w 762"/>
                  <a:gd name="T25" fmla="*/ 0 h 144"/>
                  <a:gd name="T26" fmla="*/ 246 w 762"/>
                  <a:gd name="T27" fmla="*/ 0 h 144"/>
                  <a:gd name="T28" fmla="*/ 264 w 762"/>
                  <a:gd name="T29" fmla="*/ 6 h 144"/>
                  <a:gd name="T30" fmla="*/ 282 w 762"/>
                  <a:gd name="T31" fmla="*/ 6 h 144"/>
                  <a:gd name="T32" fmla="*/ 300 w 762"/>
                  <a:gd name="T33" fmla="*/ 12 h 144"/>
                  <a:gd name="T34" fmla="*/ 318 w 762"/>
                  <a:gd name="T35" fmla="*/ 12 h 144"/>
                  <a:gd name="T36" fmla="*/ 336 w 762"/>
                  <a:gd name="T37" fmla="*/ 18 h 144"/>
                  <a:gd name="T38" fmla="*/ 354 w 762"/>
                  <a:gd name="T39" fmla="*/ 24 h 144"/>
                  <a:gd name="T40" fmla="*/ 372 w 762"/>
                  <a:gd name="T41" fmla="*/ 30 h 144"/>
                  <a:gd name="T42" fmla="*/ 390 w 762"/>
                  <a:gd name="T43" fmla="*/ 36 h 144"/>
                  <a:gd name="T44" fmla="*/ 408 w 762"/>
                  <a:gd name="T45" fmla="*/ 42 h 144"/>
                  <a:gd name="T46" fmla="*/ 426 w 762"/>
                  <a:gd name="T47" fmla="*/ 48 h 144"/>
                  <a:gd name="T48" fmla="*/ 444 w 762"/>
                  <a:gd name="T49" fmla="*/ 54 h 144"/>
                  <a:gd name="T50" fmla="*/ 462 w 762"/>
                  <a:gd name="T51" fmla="*/ 60 h 144"/>
                  <a:gd name="T52" fmla="*/ 480 w 762"/>
                  <a:gd name="T53" fmla="*/ 66 h 144"/>
                  <a:gd name="T54" fmla="*/ 498 w 762"/>
                  <a:gd name="T55" fmla="*/ 72 h 144"/>
                  <a:gd name="T56" fmla="*/ 516 w 762"/>
                  <a:gd name="T57" fmla="*/ 78 h 144"/>
                  <a:gd name="T58" fmla="*/ 534 w 762"/>
                  <a:gd name="T59" fmla="*/ 84 h 144"/>
                  <a:gd name="T60" fmla="*/ 552 w 762"/>
                  <a:gd name="T61" fmla="*/ 96 h 144"/>
                  <a:gd name="T62" fmla="*/ 570 w 762"/>
                  <a:gd name="T63" fmla="*/ 102 h 144"/>
                  <a:gd name="T64" fmla="*/ 588 w 762"/>
                  <a:gd name="T65" fmla="*/ 102 h 144"/>
                  <a:gd name="T66" fmla="*/ 606 w 762"/>
                  <a:gd name="T67" fmla="*/ 108 h 144"/>
                  <a:gd name="T68" fmla="*/ 624 w 762"/>
                  <a:gd name="T69" fmla="*/ 114 h 144"/>
                  <a:gd name="T70" fmla="*/ 642 w 762"/>
                  <a:gd name="T71" fmla="*/ 120 h 144"/>
                  <a:gd name="T72" fmla="*/ 660 w 762"/>
                  <a:gd name="T73" fmla="*/ 126 h 144"/>
                  <a:gd name="T74" fmla="*/ 678 w 762"/>
                  <a:gd name="T75" fmla="*/ 132 h 144"/>
                  <a:gd name="T76" fmla="*/ 696 w 762"/>
                  <a:gd name="T77" fmla="*/ 132 h 144"/>
                  <a:gd name="T78" fmla="*/ 714 w 762"/>
                  <a:gd name="T79" fmla="*/ 138 h 144"/>
                  <a:gd name="T80" fmla="*/ 732 w 762"/>
                  <a:gd name="T81" fmla="*/ 138 h 144"/>
                  <a:gd name="T82" fmla="*/ 750 w 762"/>
                  <a:gd name="T8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144">
                    <a:moveTo>
                      <a:pt x="0" y="54"/>
                    </a:moveTo>
                    <a:lnTo>
                      <a:pt x="6" y="54"/>
                    </a:lnTo>
                    <a:lnTo>
                      <a:pt x="12" y="48"/>
                    </a:lnTo>
                    <a:lnTo>
                      <a:pt x="18" y="48"/>
                    </a:lnTo>
                    <a:lnTo>
                      <a:pt x="24" y="42"/>
                    </a:lnTo>
                    <a:lnTo>
                      <a:pt x="30" y="42"/>
                    </a:lnTo>
                    <a:lnTo>
                      <a:pt x="36" y="36"/>
                    </a:lnTo>
                    <a:lnTo>
                      <a:pt x="42" y="36"/>
                    </a:lnTo>
                    <a:lnTo>
                      <a:pt x="48" y="36"/>
                    </a:lnTo>
                    <a:lnTo>
                      <a:pt x="54" y="30"/>
                    </a:lnTo>
                    <a:lnTo>
                      <a:pt x="60" y="30"/>
                    </a:lnTo>
                    <a:lnTo>
                      <a:pt x="66" y="30"/>
                    </a:lnTo>
                    <a:lnTo>
                      <a:pt x="72" y="24"/>
                    </a:lnTo>
                    <a:lnTo>
                      <a:pt x="78" y="24"/>
                    </a:lnTo>
                    <a:lnTo>
                      <a:pt x="84" y="24"/>
                    </a:lnTo>
                    <a:lnTo>
                      <a:pt x="90" y="18"/>
                    </a:lnTo>
                    <a:lnTo>
                      <a:pt x="96" y="18"/>
                    </a:lnTo>
                    <a:lnTo>
                      <a:pt x="102" y="18"/>
                    </a:lnTo>
                    <a:lnTo>
                      <a:pt x="108" y="12"/>
                    </a:lnTo>
                    <a:lnTo>
                      <a:pt x="114" y="12"/>
                    </a:lnTo>
                    <a:lnTo>
                      <a:pt x="120" y="12"/>
                    </a:lnTo>
                    <a:lnTo>
                      <a:pt x="126" y="12"/>
                    </a:lnTo>
                    <a:lnTo>
                      <a:pt x="132" y="6"/>
                    </a:lnTo>
                    <a:lnTo>
                      <a:pt x="138" y="6"/>
                    </a:lnTo>
                    <a:lnTo>
                      <a:pt x="144" y="6"/>
                    </a:lnTo>
                    <a:lnTo>
                      <a:pt x="150" y="6"/>
                    </a:lnTo>
                    <a:lnTo>
                      <a:pt x="156" y="6"/>
                    </a:lnTo>
                    <a:lnTo>
                      <a:pt x="162" y="6"/>
                    </a:lnTo>
                    <a:lnTo>
                      <a:pt x="168" y="6"/>
                    </a:lnTo>
                    <a:lnTo>
                      <a:pt x="174" y="0"/>
                    </a:lnTo>
                    <a:lnTo>
                      <a:pt x="180" y="0"/>
                    </a:lnTo>
                    <a:lnTo>
                      <a:pt x="186" y="0"/>
                    </a:lnTo>
                    <a:lnTo>
                      <a:pt x="192" y="0"/>
                    </a:lnTo>
                    <a:lnTo>
                      <a:pt x="198" y="0"/>
                    </a:lnTo>
                    <a:lnTo>
                      <a:pt x="204" y="0"/>
                    </a:lnTo>
                    <a:lnTo>
                      <a:pt x="210" y="0"/>
                    </a:lnTo>
                    <a:lnTo>
                      <a:pt x="216" y="0"/>
                    </a:lnTo>
                    <a:lnTo>
                      <a:pt x="222" y="0"/>
                    </a:lnTo>
                    <a:lnTo>
                      <a:pt x="228" y="0"/>
                    </a:lnTo>
                    <a:lnTo>
                      <a:pt x="234" y="0"/>
                    </a:lnTo>
                    <a:lnTo>
                      <a:pt x="240" y="0"/>
                    </a:lnTo>
                    <a:lnTo>
                      <a:pt x="246" y="0"/>
                    </a:lnTo>
                    <a:lnTo>
                      <a:pt x="252" y="6"/>
                    </a:lnTo>
                    <a:lnTo>
                      <a:pt x="258" y="6"/>
                    </a:lnTo>
                    <a:lnTo>
                      <a:pt x="264" y="6"/>
                    </a:lnTo>
                    <a:lnTo>
                      <a:pt x="270" y="6"/>
                    </a:lnTo>
                    <a:lnTo>
                      <a:pt x="276" y="6"/>
                    </a:lnTo>
                    <a:lnTo>
                      <a:pt x="282" y="6"/>
                    </a:lnTo>
                    <a:lnTo>
                      <a:pt x="288" y="6"/>
                    </a:lnTo>
                    <a:lnTo>
                      <a:pt x="294" y="12"/>
                    </a:lnTo>
                    <a:lnTo>
                      <a:pt x="300" y="12"/>
                    </a:lnTo>
                    <a:lnTo>
                      <a:pt x="306" y="12"/>
                    </a:lnTo>
                    <a:lnTo>
                      <a:pt x="312" y="12"/>
                    </a:lnTo>
                    <a:lnTo>
                      <a:pt x="318" y="12"/>
                    </a:lnTo>
                    <a:lnTo>
                      <a:pt x="324" y="18"/>
                    </a:lnTo>
                    <a:lnTo>
                      <a:pt x="330" y="18"/>
                    </a:lnTo>
                    <a:lnTo>
                      <a:pt x="336" y="18"/>
                    </a:lnTo>
                    <a:lnTo>
                      <a:pt x="342" y="18"/>
                    </a:lnTo>
                    <a:lnTo>
                      <a:pt x="348" y="24"/>
                    </a:lnTo>
                    <a:lnTo>
                      <a:pt x="354" y="24"/>
                    </a:lnTo>
                    <a:lnTo>
                      <a:pt x="360" y="24"/>
                    </a:lnTo>
                    <a:lnTo>
                      <a:pt x="366" y="30"/>
                    </a:lnTo>
                    <a:lnTo>
                      <a:pt x="372" y="30"/>
                    </a:lnTo>
                    <a:lnTo>
                      <a:pt x="378" y="30"/>
                    </a:lnTo>
                    <a:lnTo>
                      <a:pt x="384" y="30"/>
                    </a:lnTo>
                    <a:lnTo>
                      <a:pt x="390" y="36"/>
                    </a:lnTo>
                    <a:lnTo>
                      <a:pt x="396" y="36"/>
                    </a:lnTo>
                    <a:lnTo>
                      <a:pt x="402" y="36"/>
                    </a:lnTo>
                    <a:lnTo>
                      <a:pt x="408" y="42"/>
                    </a:lnTo>
                    <a:lnTo>
                      <a:pt x="414" y="42"/>
                    </a:lnTo>
                    <a:lnTo>
                      <a:pt x="420" y="48"/>
                    </a:lnTo>
                    <a:lnTo>
                      <a:pt x="426" y="48"/>
                    </a:lnTo>
                    <a:lnTo>
                      <a:pt x="432" y="48"/>
                    </a:lnTo>
                    <a:lnTo>
                      <a:pt x="438" y="54"/>
                    </a:lnTo>
                    <a:lnTo>
                      <a:pt x="444" y="54"/>
                    </a:lnTo>
                    <a:lnTo>
                      <a:pt x="450" y="54"/>
                    </a:lnTo>
                    <a:lnTo>
                      <a:pt x="456" y="60"/>
                    </a:lnTo>
                    <a:lnTo>
                      <a:pt x="462" y="60"/>
                    </a:lnTo>
                    <a:lnTo>
                      <a:pt x="468" y="60"/>
                    </a:lnTo>
                    <a:lnTo>
                      <a:pt x="474" y="66"/>
                    </a:lnTo>
                    <a:lnTo>
                      <a:pt x="480" y="66"/>
                    </a:lnTo>
                    <a:lnTo>
                      <a:pt x="486" y="66"/>
                    </a:lnTo>
                    <a:lnTo>
                      <a:pt x="492" y="72"/>
                    </a:lnTo>
                    <a:lnTo>
                      <a:pt x="498" y="72"/>
                    </a:lnTo>
                    <a:lnTo>
                      <a:pt x="504" y="78"/>
                    </a:lnTo>
                    <a:lnTo>
                      <a:pt x="510" y="78"/>
                    </a:lnTo>
                    <a:lnTo>
                      <a:pt x="516" y="78"/>
                    </a:lnTo>
                    <a:lnTo>
                      <a:pt x="522" y="84"/>
                    </a:lnTo>
                    <a:lnTo>
                      <a:pt x="528" y="84"/>
                    </a:lnTo>
                    <a:lnTo>
                      <a:pt x="534" y="84"/>
                    </a:lnTo>
                    <a:lnTo>
                      <a:pt x="540" y="90"/>
                    </a:lnTo>
                    <a:lnTo>
                      <a:pt x="546" y="90"/>
                    </a:lnTo>
                    <a:lnTo>
                      <a:pt x="552" y="96"/>
                    </a:lnTo>
                    <a:lnTo>
                      <a:pt x="558" y="96"/>
                    </a:lnTo>
                    <a:lnTo>
                      <a:pt x="564" y="96"/>
                    </a:lnTo>
                    <a:lnTo>
                      <a:pt x="570" y="102"/>
                    </a:lnTo>
                    <a:lnTo>
                      <a:pt x="576" y="102"/>
                    </a:lnTo>
                    <a:lnTo>
                      <a:pt x="582" y="102"/>
                    </a:lnTo>
                    <a:lnTo>
                      <a:pt x="588" y="102"/>
                    </a:lnTo>
                    <a:lnTo>
                      <a:pt x="594" y="108"/>
                    </a:lnTo>
                    <a:lnTo>
                      <a:pt x="600" y="108"/>
                    </a:lnTo>
                    <a:lnTo>
                      <a:pt x="606" y="108"/>
                    </a:lnTo>
                    <a:lnTo>
                      <a:pt x="612" y="114"/>
                    </a:lnTo>
                    <a:lnTo>
                      <a:pt x="618" y="114"/>
                    </a:lnTo>
                    <a:lnTo>
                      <a:pt x="624" y="114"/>
                    </a:lnTo>
                    <a:lnTo>
                      <a:pt x="630" y="120"/>
                    </a:lnTo>
                    <a:lnTo>
                      <a:pt x="636" y="120"/>
                    </a:lnTo>
                    <a:lnTo>
                      <a:pt x="642" y="120"/>
                    </a:lnTo>
                    <a:lnTo>
                      <a:pt x="648" y="126"/>
                    </a:lnTo>
                    <a:lnTo>
                      <a:pt x="654" y="126"/>
                    </a:lnTo>
                    <a:lnTo>
                      <a:pt x="660" y="126"/>
                    </a:lnTo>
                    <a:lnTo>
                      <a:pt x="666" y="126"/>
                    </a:lnTo>
                    <a:lnTo>
                      <a:pt x="672" y="132"/>
                    </a:lnTo>
                    <a:lnTo>
                      <a:pt x="678" y="132"/>
                    </a:lnTo>
                    <a:lnTo>
                      <a:pt x="684" y="132"/>
                    </a:lnTo>
                    <a:lnTo>
                      <a:pt x="690" y="132"/>
                    </a:lnTo>
                    <a:lnTo>
                      <a:pt x="696" y="132"/>
                    </a:lnTo>
                    <a:lnTo>
                      <a:pt x="702" y="138"/>
                    </a:lnTo>
                    <a:lnTo>
                      <a:pt x="708" y="138"/>
                    </a:lnTo>
                    <a:lnTo>
                      <a:pt x="714" y="138"/>
                    </a:lnTo>
                    <a:lnTo>
                      <a:pt x="720" y="138"/>
                    </a:lnTo>
                    <a:lnTo>
                      <a:pt x="726" y="138"/>
                    </a:lnTo>
                    <a:lnTo>
                      <a:pt x="732" y="138"/>
                    </a:lnTo>
                    <a:lnTo>
                      <a:pt x="738" y="138"/>
                    </a:lnTo>
                    <a:lnTo>
                      <a:pt x="744" y="144"/>
                    </a:lnTo>
                    <a:lnTo>
                      <a:pt x="750" y="144"/>
                    </a:lnTo>
                    <a:lnTo>
                      <a:pt x="756" y="144"/>
                    </a:lnTo>
                    <a:lnTo>
                      <a:pt x="762" y="144"/>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32" name="Freeform 1386"/>
              <p:cNvSpPr>
                <a:spLocks/>
              </p:cNvSpPr>
              <p:nvPr/>
            </p:nvSpPr>
            <p:spPr bwMode="auto">
              <a:xfrm>
                <a:off x="3912" y="1590"/>
                <a:ext cx="330" cy="36"/>
              </a:xfrm>
              <a:custGeom>
                <a:avLst/>
                <a:gdLst>
                  <a:gd name="T0" fmla="*/ 0 w 330"/>
                  <a:gd name="T1" fmla="*/ 36 h 36"/>
                  <a:gd name="T2" fmla="*/ 6 w 330"/>
                  <a:gd name="T3" fmla="*/ 36 h 36"/>
                  <a:gd name="T4" fmla="*/ 12 w 330"/>
                  <a:gd name="T5" fmla="*/ 36 h 36"/>
                  <a:gd name="T6" fmla="*/ 18 w 330"/>
                  <a:gd name="T7" fmla="*/ 36 h 36"/>
                  <a:gd name="T8" fmla="*/ 24 w 330"/>
                  <a:gd name="T9" fmla="*/ 36 h 36"/>
                  <a:gd name="T10" fmla="*/ 30 w 330"/>
                  <a:gd name="T11" fmla="*/ 36 h 36"/>
                  <a:gd name="T12" fmla="*/ 36 w 330"/>
                  <a:gd name="T13" fmla="*/ 36 h 36"/>
                  <a:gd name="T14" fmla="*/ 42 w 330"/>
                  <a:gd name="T15" fmla="*/ 36 h 36"/>
                  <a:gd name="T16" fmla="*/ 48 w 330"/>
                  <a:gd name="T17" fmla="*/ 36 h 36"/>
                  <a:gd name="T18" fmla="*/ 54 w 330"/>
                  <a:gd name="T19" fmla="*/ 36 h 36"/>
                  <a:gd name="T20" fmla="*/ 60 w 330"/>
                  <a:gd name="T21" fmla="*/ 30 h 36"/>
                  <a:gd name="T22" fmla="*/ 66 w 330"/>
                  <a:gd name="T23" fmla="*/ 30 h 36"/>
                  <a:gd name="T24" fmla="*/ 72 w 330"/>
                  <a:gd name="T25" fmla="*/ 30 h 36"/>
                  <a:gd name="T26" fmla="*/ 78 w 330"/>
                  <a:gd name="T27" fmla="*/ 30 h 36"/>
                  <a:gd name="T28" fmla="*/ 84 w 330"/>
                  <a:gd name="T29" fmla="*/ 30 h 36"/>
                  <a:gd name="T30" fmla="*/ 90 w 330"/>
                  <a:gd name="T31" fmla="*/ 30 h 36"/>
                  <a:gd name="T32" fmla="*/ 96 w 330"/>
                  <a:gd name="T33" fmla="*/ 24 h 36"/>
                  <a:gd name="T34" fmla="*/ 102 w 330"/>
                  <a:gd name="T35" fmla="*/ 24 h 36"/>
                  <a:gd name="T36" fmla="*/ 108 w 330"/>
                  <a:gd name="T37" fmla="*/ 24 h 36"/>
                  <a:gd name="T38" fmla="*/ 114 w 330"/>
                  <a:gd name="T39" fmla="*/ 24 h 36"/>
                  <a:gd name="T40" fmla="*/ 120 w 330"/>
                  <a:gd name="T41" fmla="*/ 24 h 36"/>
                  <a:gd name="T42" fmla="*/ 126 w 330"/>
                  <a:gd name="T43" fmla="*/ 18 h 36"/>
                  <a:gd name="T44" fmla="*/ 132 w 330"/>
                  <a:gd name="T45" fmla="*/ 18 h 36"/>
                  <a:gd name="T46" fmla="*/ 138 w 330"/>
                  <a:gd name="T47" fmla="*/ 18 h 36"/>
                  <a:gd name="T48" fmla="*/ 144 w 330"/>
                  <a:gd name="T49" fmla="*/ 12 h 36"/>
                  <a:gd name="T50" fmla="*/ 150 w 330"/>
                  <a:gd name="T51" fmla="*/ 12 h 36"/>
                  <a:gd name="T52" fmla="*/ 156 w 330"/>
                  <a:gd name="T53" fmla="*/ 12 h 36"/>
                  <a:gd name="T54" fmla="*/ 162 w 330"/>
                  <a:gd name="T55" fmla="*/ 12 h 36"/>
                  <a:gd name="T56" fmla="*/ 168 w 330"/>
                  <a:gd name="T57" fmla="*/ 6 h 36"/>
                  <a:gd name="T58" fmla="*/ 174 w 330"/>
                  <a:gd name="T59" fmla="*/ 6 h 36"/>
                  <a:gd name="T60" fmla="*/ 180 w 330"/>
                  <a:gd name="T61" fmla="*/ 6 h 36"/>
                  <a:gd name="T62" fmla="*/ 186 w 330"/>
                  <a:gd name="T63" fmla="*/ 0 h 36"/>
                  <a:gd name="T64" fmla="*/ 192 w 330"/>
                  <a:gd name="T65" fmla="*/ 0 h 36"/>
                  <a:gd name="T66" fmla="*/ 198 w 330"/>
                  <a:gd name="T67" fmla="*/ 0 h 36"/>
                  <a:gd name="T68" fmla="*/ 204 w 330"/>
                  <a:gd name="T69" fmla="*/ 0 h 36"/>
                  <a:gd name="T70" fmla="*/ 210 w 330"/>
                  <a:gd name="T71" fmla="*/ 0 h 36"/>
                  <a:gd name="T72" fmla="*/ 216 w 330"/>
                  <a:gd name="T73" fmla="*/ 0 h 36"/>
                  <a:gd name="T74" fmla="*/ 222 w 330"/>
                  <a:gd name="T75" fmla="*/ 0 h 36"/>
                  <a:gd name="T76" fmla="*/ 228 w 330"/>
                  <a:gd name="T77" fmla="*/ 0 h 36"/>
                  <a:gd name="T78" fmla="*/ 234 w 330"/>
                  <a:gd name="T79" fmla="*/ 0 h 36"/>
                  <a:gd name="T80" fmla="*/ 240 w 330"/>
                  <a:gd name="T81" fmla="*/ 0 h 36"/>
                  <a:gd name="T82" fmla="*/ 246 w 330"/>
                  <a:gd name="T83" fmla="*/ 0 h 36"/>
                  <a:gd name="T84" fmla="*/ 252 w 330"/>
                  <a:gd name="T85" fmla="*/ 0 h 36"/>
                  <a:gd name="T86" fmla="*/ 258 w 330"/>
                  <a:gd name="T87" fmla="*/ 0 h 36"/>
                  <a:gd name="T88" fmla="*/ 264 w 330"/>
                  <a:gd name="T89" fmla="*/ 0 h 36"/>
                  <a:gd name="T90" fmla="*/ 270 w 330"/>
                  <a:gd name="T91" fmla="*/ 6 h 36"/>
                  <a:gd name="T92" fmla="*/ 276 w 330"/>
                  <a:gd name="T93" fmla="*/ 6 h 36"/>
                  <a:gd name="T94" fmla="*/ 282 w 330"/>
                  <a:gd name="T95" fmla="*/ 6 h 36"/>
                  <a:gd name="T96" fmla="*/ 288 w 330"/>
                  <a:gd name="T97" fmla="*/ 6 h 36"/>
                  <a:gd name="T98" fmla="*/ 294 w 330"/>
                  <a:gd name="T99" fmla="*/ 12 h 36"/>
                  <a:gd name="T100" fmla="*/ 300 w 330"/>
                  <a:gd name="T101" fmla="*/ 12 h 36"/>
                  <a:gd name="T102" fmla="*/ 306 w 330"/>
                  <a:gd name="T103" fmla="*/ 12 h 36"/>
                  <a:gd name="T104" fmla="*/ 312 w 330"/>
                  <a:gd name="T105" fmla="*/ 18 h 36"/>
                  <a:gd name="T106" fmla="*/ 318 w 330"/>
                  <a:gd name="T107" fmla="*/ 18 h 36"/>
                  <a:gd name="T108" fmla="*/ 324 w 330"/>
                  <a:gd name="T109" fmla="*/ 18 h 36"/>
                  <a:gd name="T110" fmla="*/ 330 w 330"/>
                  <a:gd name="T11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0" h="36">
                    <a:moveTo>
                      <a:pt x="0" y="36"/>
                    </a:moveTo>
                    <a:lnTo>
                      <a:pt x="6" y="36"/>
                    </a:lnTo>
                    <a:lnTo>
                      <a:pt x="12" y="36"/>
                    </a:lnTo>
                    <a:lnTo>
                      <a:pt x="18" y="36"/>
                    </a:lnTo>
                    <a:lnTo>
                      <a:pt x="24" y="36"/>
                    </a:lnTo>
                    <a:lnTo>
                      <a:pt x="30" y="36"/>
                    </a:lnTo>
                    <a:lnTo>
                      <a:pt x="36" y="36"/>
                    </a:lnTo>
                    <a:lnTo>
                      <a:pt x="42" y="36"/>
                    </a:lnTo>
                    <a:lnTo>
                      <a:pt x="48" y="36"/>
                    </a:lnTo>
                    <a:lnTo>
                      <a:pt x="54" y="36"/>
                    </a:lnTo>
                    <a:lnTo>
                      <a:pt x="60" y="30"/>
                    </a:lnTo>
                    <a:lnTo>
                      <a:pt x="66" y="30"/>
                    </a:lnTo>
                    <a:lnTo>
                      <a:pt x="72" y="30"/>
                    </a:lnTo>
                    <a:lnTo>
                      <a:pt x="78" y="30"/>
                    </a:lnTo>
                    <a:lnTo>
                      <a:pt x="84" y="30"/>
                    </a:lnTo>
                    <a:lnTo>
                      <a:pt x="90" y="30"/>
                    </a:lnTo>
                    <a:lnTo>
                      <a:pt x="96" y="24"/>
                    </a:lnTo>
                    <a:lnTo>
                      <a:pt x="102" y="24"/>
                    </a:lnTo>
                    <a:lnTo>
                      <a:pt x="108" y="24"/>
                    </a:lnTo>
                    <a:lnTo>
                      <a:pt x="114" y="24"/>
                    </a:lnTo>
                    <a:lnTo>
                      <a:pt x="120" y="24"/>
                    </a:lnTo>
                    <a:lnTo>
                      <a:pt x="126" y="18"/>
                    </a:lnTo>
                    <a:lnTo>
                      <a:pt x="132" y="18"/>
                    </a:lnTo>
                    <a:lnTo>
                      <a:pt x="138" y="18"/>
                    </a:lnTo>
                    <a:lnTo>
                      <a:pt x="144" y="12"/>
                    </a:lnTo>
                    <a:lnTo>
                      <a:pt x="150" y="12"/>
                    </a:lnTo>
                    <a:lnTo>
                      <a:pt x="156" y="12"/>
                    </a:lnTo>
                    <a:lnTo>
                      <a:pt x="162" y="12"/>
                    </a:lnTo>
                    <a:lnTo>
                      <a:pt x="168" y="6"/>
                    </a:lnTo>
                    <a:lnTo>
                      <a:pt x="174" y="6"/>
                    </a:lnTo>
                    <a:lnTo>
                      <a:pt x="180" y="6"/>
                    </a:lnTo>
                    <a:lnTo>
                      <a:pt x="186" y="0"/>
                    </a:lnTo>
                    <a:lnTo>
                      <a:pt x="192" y="0"/>
                    </a:lnTo>
                    <a:lnTo>
                      <a:pt x="198" y="0"/>
                    </a:lnTo>
                    <a:lnTo>
                      <a:pt x="204" y="0"/>
                    </a:lnTo>
                    <a:lnTo>
                      <a:pt x="210" y="0"/>
                    </a:lnTo>
                    <a:lnTo>
                      <a:pt x="216" y="0"/>
                    </a:lnTo>
                    <a:lnTo>
                      <a:pt x="222" y="0"/>
                    </a:lnTo>
                    <a:lnTo>
                      <a:pt x="228" y="0"/>
                    </a:lnTo>
                    <a:lnTo>
                      <a:pt x="234" y="0"/>
                    </a:lnTo>
                    <a:lnTo>
                      <a:pt x="240" y="0"/>
                    </a:lnTo>
                    <a:lnTo>
                      <a:pt x="246" y="0"/>
                    </a:lnTo>
                    <a:lnTo>
                      <a:pt x="252" y="0"/>
                    </a:lnTo>
                    <a:lnTo>
                      <a:pt x="258" y="0"/>
                    </a:lnTo>
                    <a:lnTo>
                      <a:pt x="264" y="0"/>
                    </a:lnTo>
                    <a:lnTo>
                      <a:pt x="270" y="6"/>
                    </a:lnTo>
                    <a:lnTo>
                      <a:pt x="276" y="6"/>
                    </a:lnTo>
                    <a:lnTo>
                      <a:pt x="282" y="6"/>
                    </a:lnTo>
                    <a:lnTo>
                      <a:pt x="288" y="6"/>
                    </a:lnTo>
                    <a:lnTo>
                      <a:pt x="294" y="12"/>
                    </a:lnTo>
                    <a:lnTo>
                      <a:pt x="300" y="12"/>
                    </a:lnTo>
                    <a:lnTo>
                      <a:pt x="306" y="12"/>
                    </a:lnTo>
                    <a:lnTo>
                      <a:pt x="312" y="18"/>
                    </a:lnTo>
                    <a:lnTo>
                      <a:pt x="318" y="18"/>
                    </a:lnTo>
                    <a:lnTo>
                      <a:pt x="324" y="18"/>
                    </a:lnTo>
                    <a:lnTo>
                      <a:pt x="330" y="1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33" name="Oval 1387"/>
              <p:cNvSpPr>
                <a:spLocks noChangeArrowheads="1"/>
              </p:cNvSpPr>
              <p:nvPr/>
            </p:nvSpPr>
            <p:spPr bwMode="auto">
              <a:xfrm>
                <a:off x="163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4" name="Oval 1388"/>
              <p:cNvSpPr>
                <a:spLocks noChangeArrowheads="1"/>
              </p:cNvSpPr>
              <p:nvPr/>
            </p:nvSpPr>
            <p:spPr bwMode="auto">
              <a:xfrm>
                <a:off x="163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5" name="Oval 1389"/>
              <p:cNvSpPr>
                <a:spLocks noChangeArrowheads="1"/>
              </p:cNvSpPr>
              <p:nvPr/>
            </p:nvSpPr>
            <p:spPr bwMode="auto">
              <a:xfrm>
                <a:off x="163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6" name="Oval 1390"/>
              <p:cNvSpPr>
                <a:spLocks noChangeArrowheads="1"/>
              </p:cNvSpPr>
              <p:nvPr/>
            </p:nvSpPr>
            <p:spPr bwMode="auto">
              <a:xfrm>
                <a:off x="163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7" name="Oval 1391"/>
              <p:cNvSpPr>
                <a:spLocks noChangeArrowheads="1"/>
              </p:cNvSpPr>
              <p:nvPr/>
            </p:nvSpPr>
            <p:spPr bwMode="auto">
              <a:xfrm>
                <a:off x="163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8" name="Oval 1392"/>
              <p:cNvSpPr>
                <a:spLocks noChangeArrowheads="1"/>
              </p:cNvSpPr>
              <p:nvPr/>
            </p:nvSpPr>
            <p:spPr bwMode="auto">
              <a:xfrm>
                <a:off x="164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9" name="Oval 1393"/>
              <p:cNvSpPr>
                <a:spLocks noChangeArrowheads="1"/>
              </p:cNvSpPr>
              <p:nvPr/>
            </p:nvSpPr>
            <p:spPr bwMode="auto">
              <a:xfrm>
                <a:off x="164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0" name="Oval 1394"/>
              <p:cNvSpPr>
                <a:spLocks noChangeArrowheads="1"/>
              </p:cNvSpPr>
              <p:nvPr/>
            </p:nvSpPr>
            <p:spPr bwMode="auto">
              <a:xfrm>
                <a:off x="165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1" name="Oval 1395"/>
              <p:cNvSpPr>
                <a:spLocks noChangeArrowheads="1"/>
              </p:cNvSpPr>
              <p:nvPr/>
            </p:nvSpPr>
            <p:spPr bwMode="auto">
              <a:xfrm>
                <a:off x="165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2" name="Oval 1396"/>
              <p:cNvSpPr>
                <a:spLocks noChangeArrowheads="1"/>
              </p:cNvSpPr>
              <p:nvPr/>
            </p:nvSpPr>
            <p:spPr bwMode="auto">
              <a:xfrm>
                <a:off x="165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3" name="Oval 1397"/>
              <p:cNvSpPr>
                <a:spLocks noChangeArrowheads="1"/>
              </p:cNvSpPr>
              <p:nvPr/>
            </p:nvSpPr>
            <p:spPr bwMode="auto">
              <a:xfrm>
                <a:off x="165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4" name="Oval 1398"/>
              <p:cNvSpPr>
                <a:spLocks noChangeArrowheads="1"/>
              </p:cNvSpPr>
              <p:nvPr/>
            </p:nvSpPr>
            <p:spPr bwMode="auto">
              <a:xfrm>
                <a:off x="165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5" name="Oval 1399"/>
              <p:cNvSpPr>
                <a:spLocks noChangeArrowheads="1"/>
              </p:cNvSpPr>
              <p:nvPr/>
            </p:nvSpPr>
            <p:spPr bwMode="auto">
              <a:xfrm>
                <a:off x="166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6" name="Oval 1400"/>
              <p:cNvSpPr>
                <a:spLocks noChangeArrowheads="1"/>
              </p:cNvSpPr>
              <p:nvPr/>
            </p:nvSpPr>
            <p:spPr bwMode="auto">
              <a:xfrm>
                <a:off x="166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687" name="Group 1602"/>
            <p:cNvGrpSpPr>
              <a:grpSpLocks/>
            </p:cNvGrpSpPr>
            <p:nvPr/>
          </p:nvGrpSpPr>
          <p:grpSpPr bwMode="auto">
            <a:xfrm>
              <a:off x="1668" y="1596"/>
              <a:ext cx="534" cy="18"/>
              <a:chOff x="1668" y="1596"/>
              <a:chExt cx="534" cy="18"/>
            </a:xfrm>
          </p:grpSpPr>
          <p:sp>
            <p:nvSpPr>
              <p:cNvPr id="23447" name="Oval 1402"/>
              <p:cNvSpPr>
                <a:spLocks noChangeArrowheads="1"/>
              </p:cNvSpPr>
              <p:nvPr/>
            </p:nvSpPr>
            <p:spPr bwMode="auto">
              <a:xfrm>
                <a:off x="166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8" name="Oval 1403"/>
              <p:cNvSpPr>
                <a:spLocks noChangeArrowheads="1"/>
              </p:cNvSpPr>
              <p:nvPr/>
            </p:nvSpPr>
            <p:spPr bwMode="auto">
              <a:xfrm>
                <a:off x="166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9" name="Oval 1404"/>
              <p:cNvSpPr>
                <a:spLocks noChangeArrowheads="1"/>
              </p:cNvSpPr>
              <p:nvPr/>
            </p:nvSpPr>
            <p:spPr bwMode="auto">
              <a:xfrm>
                <a:off x="166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0" name="Oval 1405"/>
              <p:cNvSpPr>
                <a:spLocks noChangeArrowheads="1"/>
              </p:cNvSpPr>
              <p:nvPr/>
            </p:nvSpPr>
            <p:spPr bwMode="auto">
              <a:xfrm>
                <a:off x="167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1" name="Oval 1406"/>
              <p:cNvSpPr>
                <a:spLocks noChangeArrowheads="1"/>
              </p:cNvSpPr>
              <p:nvPr/>
            </p:nvSpPr>
            <p:spPr bwMode="auto">
              <a:xfrm>
                <a:off x="167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2" name="Oval 1407"/>
              <p:cNvSpPr>
                <a:spLocks noChangeArrowheads="1"/>
              </p:cNvSpPr>
              <p:nvPr/>
            </p:nvSpPr>
            <p:spPr bwMode="auto">
              <a:xfrm>
                <a:off x="168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3" name="Oval 1408"/>
              <p:cNvSpPr>
                <a:spLocks noChangeArrowheads="1"/>
              </p:cNvSpPr>
              <p:nvPr/>
            </p:nvSpPr>
            <p:spPr bwMode="auto">
              <a:xfrm>
                <a:off x="168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4" name="Oval 1409"/>
              <p:cNvSpPr>
                <a:spLocks noChangeArrowheads="1"/>
              </p:cNvSpPr>
              <p:nvPr/>
            </p:nvSpPr>
            <p:spPr bwMode="auto">
              <a:xfrm>
                <a:off x="168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5" name="Oval 1410"/>
              <p:cNvSpPr>
                <a:spLocks noChangeArrowheads="1"/>
              </p:cNvSpPr>
              <p:nvPr/>
            </p:nvSpPr>
            <p:spPr bwMode="auto">
              <a:xfrm>
                <a:off x="168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6" name="Oval 1411"/>
              <p:cNvSpPr>
                <a:spLocks noChangeArrowheads="1"/>
              </p:cNvSpPr>
              <p:nvPr/>
            </p:nvSpPr>
            <p:spPr bwMode="auto">
              <a:xfrm>
                <a:off x="168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7" name="Oval 1412"/>
              <p:cNvSpPr>
                <a:spLocks noChangeArrowheads="1"/>
              </p:cNvSpPr>
              <p:nvPr/>
            </p:nvSpPr>
            <p:spPr bwMode="auto">
              <a:xfrm>
                <a:off x="169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8" name="Oval 1413"/>
              <p:cNvSpPr>
                <a:spLocks noChangeArrowheads="1"/>
              </p:cNvSpPr>
              <p:nvPr/>
            </p:nvSpPr>
            <p:spPr bwMode="auto">
              <a:xfrm>
                <a:off x="169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9" name="Oval 1414"/>
              <p:cNvSpPr>
                <a:spLocks noChangeArrowheads="1"/>
              </p:cNvSpPr>
              <p:nvPr/>
            </p:nvSpPr>
            <p:spPr bwMode="auto">
              <a:xfrm>
                <a:off x="169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0" name="Oval 1415"/>
              <p:cNvSpPr>
                <a:spLocks noChangeArrowheads="1"/>
              </p:cNvSpPr>
              <p:nvPr/>
            </p:nvSpPr>
            <p:spPr bwMode="auto">
              <a:xfrm>
                <a:off x="169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1" name="Oval 1416"/>
              <p:cNvSpPr>
                <a:spLocks noChangeArrowheads="1"/>
              </p:cNvSpPr>
              <p:nvPr/>
            </p:nvSpPr>
            <p:spPr bwMode="auto">
              <a:xfrm>
                <a:off x="170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2" name="Oval 1417"/>
              <p:cNvSpPr>
                <a:spLocks noChangeArrowheads="1"/>
              </p:cNvSpPr>
              <p:nvPr/>
            </p:nvSpPr>
            <p:spPr bwMode="auto">
              <a:xfrm>
                <a:off x="170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3" name="Oval 1418"/>
              <p:cNvSpPr>
                <a:spLocks noChangeArrowheads="1"/>
              </p:cNvSpPr>
              <p:nvPr/>
            </p:nvSpPr>
            <p:spPr bwMode="auto">
              <a:xfrm>
                <a:off x="171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4" name="Oval 1419"/>
              <p:cNvSpPr>
                <a:spLocks noChangeArrowheads="1"/>
              </p:cNvSpPr>
              <p:nvPr/>
            </p:nvSpPr>
            <p:spPr bwMode="auto">
              <a:xfrm>
                <a:off x="171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5" name="Oval 1420"/>
              <p:cNvSpPr>
                <a:spLocks noChangeArrowheads="1"/>
              </p:cNvSpPr>
              <p:nvPr/>
            </p:nvSpPr>
            <p:spPr bwMode="auto">
              <a:xfrm>
                <a:off x="171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6" name="Oval 1421"/>
              <p:cNvSpPr>
                <a:spLocks noChangeArrowheads="1"/>
              </p:cNvSpPr>
              <p:nvPr/>
            </p:nvSpPr>
            <p:spPr bwMode="auto">
              <a:xfrm>
                <a:off x="171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7" name="Oval 1422"/>
              <p:cNvSpPr>
                <a:spLocks noChangeArrowheads="1"/>
              </p:cNvSpPr>
              <p:nvPr/>
            </p:nvSpPr>
            <p:spPr bwMode="auto">
              <a:xfrm>
                <a:off x="171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8" name="Oval 1423"/>
              <p:cNvSpPr>
                <a:spLocks noChangeArrowheads="1"/>
              </p:cNvSpPr>
              <p:nvPr/>
            </p:nvSpPr>
            <p:spPr bwMode="auto">
              <a:xfrm>
                <a:off x="172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9" name="Oval 1424"/>
              <p:cNvSpPr>
                <a:spLocks noChangeArrowheads="1"/>
              </p:cNvSpPr>
              <p:nvPr/>
            </p:nvSpPr>
            <p:spPr bwMode="auto">
              <a:xfrm>
                <a:off x="172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0" name="Oval 1425"/>
              <p:cNvSpPr>
                <a:spLocks noChangeArrowheads="1"/>
              </p:cNvSpPr>
              <p:nvPr/>
            </p:nvSpPr>
            <p:spPr bwMode="auto">
              <a:xfrm>
                <a:off x="172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1" name="Oval 1426"/>
              <p:cNvSpPr>
                <a:spLocks noChangeArrowheads="1"/>
              </p:cNvSpPr>
              <p:nvPr/>
            </p:nvSpPr>
            <p:spPr bwMode="auto">
              <a:xfrm>
                <a:off x="172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2" name="Oval 1427"/>
              <p:cNvSpPr>
                <a:spLocks noChangeArrowheads="1"/>
              </p:cNvSpPr>
              <p:nvPr/>
            </p:nvSpPr>
            <p:spPr bwMode="auto">
              <a:xfrm>
                <a:off x="172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3" name="Oval 1428"/>
              <p:cNvSpPr>
                <a:spLocks noChangeArrowheads="1"/>
              </p:cNvSpPr>
              <p:nvPr/>
            </p:nvSpPr>
            <p:spPr bwMode="auto">
              <a:xfrm>
                <a:off x="173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4" name="Oval 1429"/>
              <p:cNvSpPr>
                <a:spLocks noChangeArrowheads="1"/>
              </p:cNvSpPr>
              <p:nvPr/>
            </p:nvSpPr>
            <p:spPr bwMode="auto">
              <a:xfrm>
                <a:off x="173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5" name="Oval 1430"/>
              <p:cNvSpPr>
                <a:spLocks noChangeArrowheads="1"/>
              </p:cNvSpPr>
              <p:nvPr/>
            </p:nvSpPr>
            <p:spPr bwMode="auto">
              <a:xfrm>
                <a:off x="174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6" name="Oval 1431"/>
              <p:cNvSpPr>
                <a:spLocks noChangeArrowheads="1"/>
              </p:cNvSpPr>
              <p:nvPr/>
            </p:nvSpPr>
            <p:spPr bwMode="auto">
              <a:xfrm>
                <a:off x="174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7" name="Oval 1432"/>
              <p:cNvSpPr>
                <a:spLocks noChangeArrowheads="1"/>
              </p:cNvSpPr>
              <p:nvPr/>
            </p:nvSpPr>
            <p:spPr bwMode="auto">
              <a:xfrm>
                <a:off x="174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8" name="Oval 1433"/>
              <p:cNvSpPr>
                <a:spLocks noChangeArrowheads="1"/>
              </p:cNvSpPr>
              <p:nvPr/>
            </p:nvSpPr>
            <p:spPr bwMode="auto">
              <a:xfrm>
                <a:off x="174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9" name="Oval 1434"/>
              <p:cNvSpPr>
                <a:spLocks noChangeArrowheads="1"/>
              </p:cNvSpPr>
              <p:nvPr/>
            </p:nvSpPr>
            <p:spPr bwMode="auto">
              <a:xfrm>
                <a:off x="174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0" name="Oval 1435"/>
              <p:cNvSpPr>
                <a:spLocks noChangeArrowheads="1"/>
              </p:cNvSpPr>
              <p:nvPr/>
            </p:nvSpPr>
            <p:spPr bwMode="auto">
              <a:xfrm>
                <a:off x="175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1" name="Oval 1436"/>
              <p:cNvSpPr>
                <a:spLocks noChangeArrowheads="1"/>
              </p:cNvSpPr>
              <p:nvPr/>
            </p:nvSpPr>
            <p:spPr bwMode="auto">
              <a:xfrm>
                <a:off x="175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2" name="Oval 1437"/>
              <p:cNvSpPr>
                <a:spLocks noChangeArrowheads="1"/>
              </p:cNvSpPr>
              <p:nvPr/>
            </p:nvSpPr>
            <p:spPr bwMode="auto">
              <a:xfrm>
                <a:off x="175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3" name="Oval 1438"/>
              <p:cNvSpPr>
                <a:spLocks noChangeArrowheads="1"/>
              </p:cNvSpPr>
              <p:nvPr/>
            </p:nvSpPr>
            <p:spPr bwMode="auto">
              <a:xfrm>
                <a:off x="175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4" name="Oval 1439"/>
              <p:cNvSpPr>
                <a:spLocks noChangeArrowheads="1"/>
              </p:cNvSpPr>
              <p:nvPr/>
            </p:nvSpPr>
            <p:spPr bwMode="auto">
              <a:xfrm>
                <a:off x="176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5" name="Oval 1440"/>
              <p:cNvSpPr>
                <a:spLocks noChangeArrowheads="1"/>
              </p:cNvSpPr>
              <p:nvPr/>
            </p:nvSpPr>
            <p:spPr bwMode="auto">
              <a:xfrm>
                <a:off x="176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6" name="Oval 1441"/>
              <p:cNvSpPr>
                <a:spLocks noChangeArrowheads="1"/>
              </p:cNvSpPr>
              <p:nvPr/>
            </p:nvSpPr>
            <p:spPr bwMode="auto">
              <a:xfrm>
                <a:off x="177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7" name="Oval 1442"/>
              <p:cNvSpPr>
                <a:spLocks noChangeArrowheads="1"/>
              </p:cNvSpPr>
              <p:nvPr/>
            </p:nvSpPr>
            <p:spPr bwMode="auto">
              <a:xfrm>
                <a:off x="177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8" name="Oval 1443"/>
              <p:cNvSpPr>
                <a:spLocks noChangeArrowheads="1"/>
              </p:cNvSpPr>
              <p:nvPr/>
            </p:nvSpPr>
            <p:spPr bwMode="auto">
              <a:xfrm>
                <a:off x="177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9" name="Oval 1444"/>
              <p:cNvSpPr>
                <a:spLocks noChangeArrowheads="1"/>
              </p:cNvSpPr>
              <p:nvPr/>
            </p:nvSpPr>
            <p:spPr bwMode="auto">
              <a:xfrm>
                <a:off x="177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0" name="Oval 1445"/>
              <p:cNvSpPr>
                <a:spLocks noChangeArrowheads="1"/>
              </p:cNvSpPr>
              <p:nvPr/>
            </p:nvSpPr>
            <p:spPr bwMode="auto">
              <a:xfrm>
                <a:off x="177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1" name="Oval 1446"/>
              <p:cNvSpPr>
                <a:spLocks noChangeArrowheads="1"/>
              </p:cNvSpPr>
              <p:nvPr/>
            </p:nvSpPr>
            <p:spPr bwMode="auto">
              <a:xfrm>
                <a:off x="178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2" name="Oval 1447"/>
              <p:cNvSpPr>
                <a:spLocks noChangeArrowheads="1"/>
              </p:cNvSpPr>
              <p:nvPr/>
            </p:nvSpPr>
            <p:spPr bwMode="auto">
              <a:xfrm>
                <a:off x="178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3" name="Oval 1448"/>
              <p:cNvSpPr>
                <a:spLocks noChangeArrowheads="1"/>
              </p:cNvSpPr>
              <p:nvPr/>
            </p:nvSpPr>
            <p:spPr bwMode="auto">
              <a:xfrm>
                <a:off x="178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4" name="Oval 1449"/>
              <p:cNvSpPr>
                <a:spLocks noChangeArrowheads="1"/>
              </p:cNvSpPr>
              <p:nvPr/>
            </p:nvSpPr>
            <p:spPr bwMode="auto">
              <a:xfrm>
                <a:off x="178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5" name="Oval 1450"/>
              <p:cNvSpPr>
                <a:spLocks noChangeArrowheads="1"/>
              </p:cNvSpPr>
              <p:nvPr/>
            </p:nvSpPr>
            <p:spPr bwMode="auto">
              <a:xfrm>
                <a:off x="178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6" name="Oval 1451"/>
              <p:cNvSpPr>
                <a:spLocks noChangeArrowheads="1"/>
              </p:cNvSpPr>
              <p:nvPr/>
            </p:nvSpPr>
            <p:spPr bwMode="auto">
              <a:xfrm>
                <a:off x="179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7" name="Oval 1452"/>
              <p:cNvSpPr>
                <a:spLocks noChangeArrowheads="1"/>
              </p:cNvSpPr>
              <p:nvPr/>
            </p:nvSpPr>
            <p:spPr bwMode="auto">
              <a:xfrm>
                <a:off x="179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8" name="Oval 1453"/>
              <p:cNvSpPr>
                <a:spLocks noChangeArrowheads="1"/>
              </p:cNvSpPr>
              <p:nvPr/>
            </p:nvSpPr>
            <p:spPr bwMode="auto">
              <a:xfrm>
                <a:off x="180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9" name="Oval 1454"/>
              <p:cNvSpPr>
                <a:spLocks noChangeArrowheads="1"/>
              </p:cNvSpPr>
              <p:nvPr/>
            </p:nvSpPr>
            <p:spPr bwMode="auto">
              <a:xfrm>
                <a:off x="180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0" name="Oval 1455"/>
              <p:cNvSpPr>
                <a:spLocks noChangeArrowheads="1"/>
              </p:cNvSpPr>
              <p:nvPr/>
            </p:nvSpPr>
            <p:spPr bwMode="auto">
              <a:xfrm>
                <a:off x="180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1" name="Oval 1456"/>
              <p:cNvSpPr>
                <a:spLocks noChangeArrowheads="1"/>
              </p:cNvSpPr>
              <p:nvPr/>
            </p:nvSpPr>
            <p:spPr bwMode="auto">
              <a:xfrm>
                <a:off x="180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2" name="Oval 1457"/>
              <p:cNvSpPr>
                <a:spLocks noChangeArrowheads="1"/>
              </p:cNvSpPr>
              <p:nvPr/>
            </p:nvSpPr>
            <p:spPr bwMode="auto">
              <a:xfrm>
                <a:off x="180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3" name="Oval 1458"/>
              <p:cNvSpPr>
                <a:spLocks noChangeArrowheads="1"/>
              </p:cNvSpPr>
              <p:nvPr/>
            </p:nvSpPr>
            <p:spPr bwMode="auto">
              <a:xfrm>
                <a:off x="181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4" name="Oval 1459"/>
              <p:cNvSpPr>
                <a:spLocks noChangeArrowheads="1"/>
              </p:cNvSpPr>
              <p:nvPr/>
            </p:nvSpPr>
            <p:spPr bwMode="auto">
              <a:xfrm>
                <a:off x="181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5" name="Oval 1460"/>
              <p:cNvSpPr>
                <a:spLocks noChangeArrowheads="1"/>
              </p:cNvSpPr>
              <p:nvPr/>
            </p:nvSpPr>
            <p:spPr bwMode="auto">
              <a:xfrm>
                <a:off x="181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6" name="Oval 1461"/>
              <p:cNvSpPr>
                <a:spLocks noChangeArrowheads="1"/>
              </p:cNvSpPr>
              <p:nvPr/>
            </p:nvSpPr>
            <p:spPr bwMode="auto">
              <a:xfrm>
                <a:off x="181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7" name="Oval 1462"/>
              <p:cNvSpPr>
                <a:spLocks noChangeArrowheads="1"/>
              </p:cNvSpPr>
              <p:nvPr/>
            </p:nvSpPr>
            <p:spPr bwMode="auto">
              <a:xfrm>
                <a:off x="182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8" name="Oval 1463"/>
              <p:cNvSpPr>
                <a:spLocks noChangeArrowheads="1"/>
              </p:cNvSpPr>
              <p:nvPr/>
            </p:nvSpPr>
            <p:spPr bwMode="auto">
              <a:xfrm>
                <a:off x="182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9" name="Oval 1464"/>
              <p:cNvSpPr>
                <a:spLocks noChangeArrowheads="1"/>
              </p:cNvSpPr>
              <p:nvPr/>
            </p:nvSpPr>
            <p:spPr bwMode="auto">
              <a:xfrm>
                <a:off x="183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0" name="Oval 1465"/>
              <p:cNvSpPr>
                <a:spLocks noChangeArrowheads="1"/>
              </p:cNvSpPr>
              <p:nvPr/>
            </p:nvSpPr>
            <p:spPr bwMode="auto">
              <a:xfrm>
                <a:off x="183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1" name="Oval 1466"/>
              <p:cNvSpPr>
                <a:spLocks noChangeArrowheads="1"/>
              </p:cNvSpPr>
              <p:nvPr/>
            </p:nvSpPr>
            <p:spPr bwMode="auto">
              <a:xfrm>
                <a:off x="183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2" name="Oval 1467"/>
              <p:cNvSpPr>
                <a:spLocks noChangeArrowheads="1"/>
              </p:cNvSpPr>
              <p:nvPr/>
            </p:nvSpPr>
            <p:spPr bwMode="auto">
              <a:xfrm>
                <a:off x="183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3" name="Oval 1468"/>
              <p:cNvSpPr>
                <a:spLocks noChangeArrowheads="1"/>
              </p:cNvSpPr>
              <p:nvPr/>
            </p:nvSpPr>
            <p:spPr bwMode="auto">
              <a:xfrm>
                <a:off x="183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4" name="Oval 1469"/>
              <p:cNvSpPr>
                <a:spLocks noChangeArrowheads="1"/>
              </p:cNvSpPr>
              <p:nvPr/>
            </p:nvSpPr>
            <p:spPr bwMode="auto">
              <a:xfrm>
                <a:off x="184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5" name="Oval 1470"/>
              <p:cNvSpPr>
                <a:spLocks noChangeArrowheads="1"/>
              </p:cNvSpPr>
              <p:nvPr/>
            </p:nvSpPr>
            <p:spPr bwMode="auto">
              <a:xfrm>
                <a:off x="184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6" name="Oval 1471"/>
              <p:cNvSpPr>
                <a:spLocks noChangeArrowheads="1"/>
              </p:cNvSpPr>
              <p:nvPr/>
            </p:nvSpPr>
            <p:spPr bwMode="auto">
              <a:xfrm>
                <a:off x="184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7" name="Oval 1472"/>
              <p:cNvSpPr>
                <a:spLocks noChangeArrowheads="1"/>
              </p:cNvSpPr>
              <p:nvPr/>
            </p:nvSpPr>
            <p:spPr bwMode="auto">
              <a:xfrm>
                <a:off x="184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8" name="Oval 1473"/>
              <p:cNvSpPr>
                <a:spLocks noChangeArrowheads="1"/>
              </p:cNvSpPr>
              <p:nvPr/>
            </p:nvSpPr>
            <p:spPr bwMode="auto">
              <a:xfrm>
                <a:off x="184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9" name="Oval 1474"/>
              <p:cNvSpPr>
                <a:spLocks noChangeArrowheads="1"/>
              </p:cNvSpPr>
              <p:nvPr/>
            </p:nvSpPr>
            <p:spPr bwMode="auto">
              <a:xfrm>
                <a:off x="185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0" name="Oval 1475"/>
              <p:cNvSpPr>
                <a:spLocks noChangeArrowheads="1"/>
              </p:cNvSpPr>
              <p:nvPr/>
            </p:nvSpPr>
            <p:spPr bwMode="auto">
              <a:xfrm>
                <a:off x="185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1" name="Oval 1476"/>
              <p:cNvSpPr>
                <a:spLocks noChangeArrowheads="1"/>
              </p:cNvSpPr>
              <p:nvPr/>
            </p:nvSpPr>
            <p:spPr bwMode="auto">
              <a:xfrm>
                <a:off x="186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2" name="Oval 1477"/>
              <p:cNvSpPr>
                <a:spLocks noChangeArrowheads="1"/>
              </p:cNvSpPr>
              <p:nvPr/>
            </p:nvSpPr>
            <p:spPr bwMode="auto">
              <a:xfrm>
                <a:off x="186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3" name="Oval 1478"/>
              <p:cNvSpPr>
                <a:spLocks noChangeArrowheads="1"/>
              </p:cNvSpPr>
              <p:nvPr/>
            </p:nvSpPr>
            <p:spPr bwMode="auto">
              <a:xfrm>
                <a:off x="186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4" name="Oval 1479"/>
              <p:cNvSpPr>
                <a:spLocks noChangeArrowheads="1"/>
              </p:cNvSpPr>
              <p:nvPr/>
            </p:nvSpPr>
            <p:spPr bwMode="auto">
              <a:xfrm>
                <a:off x="186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5" name="Oval 1480"/>
              <p:cNvSpPr>
                <a:spLocks noChangeArrowheads="1"/>
              </p:cNvSpPr>
              <p:nvPr/>
            </p:nvSpPr>
            <p:spPr bwMode="auto">
              <a:xfrm>
                <a:off x="186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6" name="Oval 1481"/>
              <p:cNvSpPr>
                <a:spLocks noChangeArrowheads="1"/>
              </p:cNvSpPr>
              <p:nvPr/>
            </p:nvSpPr>
            <p:spPr bwMode="auto">
              <a:xfrm>
                <a:off x="187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7" name="Oval 1482"/>
              <p:cNvSpPr>
                <a:spLocks noChangeArrowheads="1"/>
              </p:cNvSpPr>
              <p:nvPr/>
            </p:nvSpPr>
            <p:spPr bwMode="auto">
              <a:xfrm>
                <a:off x="187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8" name="Oval 1483"/>
              <p:cNvSpPr>
                <a:spLocks noChangeArrowheads="1"/>
              </p:cNvSpPr>
              <p:nvPr/>
            </p:nvSpPr>
            <p:spPr bwMode="auto">
              <a:xfrm>
                <a:off x="187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9" name="Oval 1484"/>
              <p:cNvSpPr>
                <a:spLocks noChangeArrowheads="1"/>
              </p:cNvSpPr>
              <p:nvPr/>
            </p:nvSpPr>
            <p:spPr bwMode="auto">
              <a:xfrm>
                <a:off x="187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0" name="Oval 1485"/>
              <p:cNvSpPr>
                <a:spLocks noChangeArrowheads="1"/>
              </p:cNvSpPr>
              <p:nvPr/>
            </p:nvSpPr>
            <p:spPr bwMode="auto">
              <a:xfrm>
                <a:off x="188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1" name="Oval 1486"/>
              <p:cNvSpPr>
                <a:spLocks noChangeArrowheads="1"/>
              </p:cNvSpPr>
              <p:nvPr/>
            </p:nvSpPr>
            <p:spPr bwMode="auto">
              <a:xfrm>
                <a:off x="188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2" name="Oval 1487"/>
              <p:cNvSpPr>
                <a:spLocks noChangeArrowheads="1"/>
              </p:cNvSpPr>
              <p:nvPr/>
            </p:nvSpPr>
            <p:spPr bwMode="auto">
              <a:xfrm>
                <a:off x="189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3" name="Oval 1488"/>
              <p:cNvSpPr>
                <a:spLocks noChangeArrowheads="1"/>
              </p:cNvSpPr>
              <p:nvPr/>
            </p:nvSpPr>
            <p:spPr bwMode="auto">
              <a:xfrm>
                <a:off x="189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4" name="Oval 1489"/>
              <p:cNvSpPr>
                <a:spLocks noChangeArrowheads="1"/>
              </p:cNvSpPr>
              <p:nvPr/>
            </p:nvSpPr>
            <p:spPr bwMode="auto">
              <a:xfrm>
                <a:off x="189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5" name="Oval 1490"/>
              <p:cNvSpPr>
                <a:spLocks noChangeArrowheads="1"/>
              </p:cNvSpPr>
              <p:nvPr/>
            </p:nvSpPr>
            <p:spPr bwMode="auto">
              <a:xfrm>
                <a:off x="189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6" name="Oval 1491"/>
              <p:cNvSpPr>
                <a:spLocks noChangeArrowheads="1"/>
              </p:cNvSpPr>
              <p:nvPr/>
            </p:nvSpPr>
            <p:spPr bwMode="auto">
              <a:xfrm>
                <a:off x="189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7" name="Oval 1492"/>
              <p:cNvSpPr>
                <a:spLocks noChangeArrowheads="1"/>
              </p:cNvSpPr>
              <p:nvPr/>
            </p:nvSpPr>
            <p:spPr bwMode="auto">
              <a:xfrm>
                <a:off x="190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8" name="Oval 1493"/>
              <p:cNvSpPr>
                <a:spLocks noChangeArrowheads="1"/>
              </p:cNvSpPr>
              <p:nvPr/>
            </p:nvSpPr>
            <p:spPr bwMode="auto">
              <a:xfrm>
                <a:off x="190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9" name="Oval 1494"/>
              <p:cNvSpPr>
                <a:spLocks noChangeArrowheads="1"/>
              </p:cNvSpPr>
              <p:nvPr/>
            </p:nvSpPr>
            <p:spPr bwMode="auto">
              <a:xfrm>
                <a:off x="190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0" name="Oval 1495"/>
              <p:cNvSpPr>
                <a:spLocks noChangeArrowheads="1"/>
              </p:cNvSpPr>
              <p:nvPr/>
            </p:nvSpPr>
            <p:spPr bwMode="auto">
              <a:xfrm>
                <a:off x="190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1" name="Oval 1496"/>
              <p:cNvSpPr>
                <a:spLocks noChangeArrowheads="1"/>
              </p:cNvSpPr>
              <p:nvPr/>
            </p:nvSpPr>
            <p:spPr bwMode="auto">
              <a:xfrm>
                <a:off x="190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2" name="Oval 1497"/>
              <p:cNvSpPr>
                <a:spLocks noChangeArrowheads="1"/>
              </p:cNvSpPr>
              <p:nvPr/>
            </p:nvSpPr>
            <p:spPr bwMode="auto">
              <a:xfrm>
                <a:off x="191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3" name="Oval 1498"/>
              <p:cNvSpPr>
                <a:spLocks noChangeArrowheads="1"/>
              </p:cNvSpPr>
              <p:nvPr/>
            </p:nvSpPr>
            <p:spPr bwMode="auto">
              <a:xfrm>
                <a:off x="191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4" name="Oval 1499"/>
              <p:cNvSpPr>
                <a:spLocks noChangeArrowheads="1"/>
              </p:cNvSpPr>
              <p:nvPr/>
            </p:nvSpPr>
            <p:spPr bwMode="auto">
              <a:xfrm>
                <a:off x="192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5" name="Oval 1500"/>
              <p:cNvSpPr>
                <a:spLocks noChangeArrowheads="1"/>
              </p:cNvSpPr>
              <p:nvPr/>
            </p:nvSpPr>
            <p:spPr bwMode="auto">
              <a:xfrm>
                <a:off x="192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6" name="Oval 1501"/>
              <p:cNvSpPr>
                <a:spLocks noChangeArrowheads="1"/>
              </p:cNvSpPr>
              <p:nvPr/>
            </p:nvSpPr>
            <p:spPr bwMode="auto">
              <a:xfrm>
                <a:off x="192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7" name="Oval 1502"/>
              <p:cNvSpPr>
                <a:spLocks noChangeArrowheads="1"/>
              </p:cNvSpPr>
              <p:nvPr/>
            </p:nvSpPr>
            <p:spPr bwMode="auto">
              <a:xfrm>
                <a:off x="192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8" name="Oval 1503"/>
              <p:cNvSpPr>
                <a:spLocks noChangeArrowheads="1"/>
              </p:cNvSpPr>
              <p:nvPr/>
            </p:nvSpPr>
            <p:spPr bwMode="auto">
              <a:xfrm>
                <a:off x="192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9" name="Oval 1504"/>
              <p:cNvSpPr>
                <a:spLocks noChangeArrowheads="1"/>
              </p:cNvSpPr>
              <p:nvPr/>
            </p:nvSpPr>
            <p:spPr bwMode="auto">
              <a:xfrm>
                <a:off x="193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0" name="Oval 1505"/>
              <p:cNvSpPr>
                <a:spLocks noChangeArrowheads="1"/>
              </p:cNvSpPr>
              <p:nvPr/>
            </p:nvSpPr>
            <p:spPr bwMode="auto">
              <a:xfrm>
                <a:off x="193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1" name="Oval 1506"/>
              <p:cNvSpPr>
                <a:spLocks noChangeArrowheads="1"/>
              </p:cNvSpPr>
              <p:nvPr/>
            </p:nvSpPr>
            <p:spPr bwMode="auto">
              <a:xfrm>
                <a:off x="193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2" name="Oval 1507"/>
              <p:cNvSpPr>
                <a:spLocks noChangeArrowheads="1"/>
              </p:cNvSpPr>
              <p:nvPr/>
            </p:nvSpPr>
            <p:spPr bwMode="auto">
              <a:xfrm>
                <a:off x="193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3" name="Oval 1508"/>
              <p:cNvSpPr>
                <a:spLocks noChangeArrowheads="1"/>
              </p:cNvSpPr>
              <p:nvPr/>
            </p:nvSpPr>
            <p:spPr bwMode="auto">
              <a:xfrm>
                <a:off x="194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4" name="Oval 1509"/>
              <p:cNvSpPr>
                <a:spLocks noChangeArrowheads="1"/>
              </p:cNvSpPr>
              <p:nvPr/>
            </p:nvSpPr>
            <p:spPr bwMode="auto">
              <a:xfrm>
                <a:off x="194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5" name="Oval 1510"/>
              <p:cNvSpPr>
                <a:spLocks noChangeArrowheads="1"/>
              </p:cNvSpPr>
              <p:nvPr/>
            </p:nvSpPr>
            <p:spPr bwMode="auto">
              <a:xfrm>
                <a:off x="195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6" name="Oval 1511"/>
              <p:cNvSpPr>
                <a:spLocks noChangeArrowheads="1"/>
              </p:cNvSpPr>
              <p:nvPr/>
            </p:nvSpPr>
            <p:spPr bwMode="auto">
              <a:xfrm>
                <a:off x="195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7" name="Oval 1512"/>
              <p:cNvSpPr>
                <a:spLocks noChangeArrowheads="1"/>
              </p:cNvSpPr>
              <p:nvPr/>
            </p:nvSpPr>
            <p:spPr bwMode="auto">
              <a:xfrm>
                <a:off x="195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8" name="Oval 1513"/>
              <p:cNvSpPr>
                <a:spLocks noChangeArrowheads="1"/>
              </p:cNvSpPr>
              <p:nvPr/>
            </p:nvSpPr>
            <p:spPr bwMode="auto">
              <a:xfrm>
                <a:off x="195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9" name="Oval 1514"/>
              <p:cNvSpPr>
                <a:spLocks noChangeArrowheads="1"/>
              </p:cNvSpPr>
              <p:nvPr/>
            </p:nvSpPr>
            <p:spPr bwMode="auto">
              <a:xfrm>
                <a:off x="195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0" name="Oval 1515"/>
              <p:cNvSpPr>
                <a:spLocks noChangeArrowheads="1"/>
              </p:cNvSpPr>
              <p:nvPr/>
            </p:nvSpPr>
            <p:spPr bwMode="auto">
              <a:xfrm>
                <a:off x="196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1" name="Oval 1516"/>
              <p:cNvSpPr>
                <a:spLocks noChangeArrowheads="1"/>
              </p:cNvSpPr>
              <p:nvPr/>
            </p:nvSpPr>
            <p:spPr bwMode="auto">
              <a:xfrm>
                <a:off x="196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2" name="Oval 1517"/>
              <p:cNvSpPr>
                <a:spLocks noChangeArrowheads="1"/>
              </p:cNvSpPr>
              <p:nvPr/>
            </p:nvSpPr>
            <p:spPr bwMode="auto">
              <a:xfrm>
                <a:off x="196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3" name="Oval 1518"/>
              <p:cNvSpPr>
                <a:spLocks noChangeArrowheads="1"/>
              </p:cNvSpPr>
              <p:nvPr/>
            </p:nvSpPr>
            <p:spPr bwMode="auto">
              <a:xfrm>
                <a:off x="196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4" name="Oval 1519"/>
              <p:cNvSpPr>
                <a:spLocks noChangeArrowheads="1"/>
              </p:cNvSpPr>
              <p:nvPr/>
            </p:nvSpPr>
            <p:spPr bwMode="auto">
              <a:xfrm>
                <a:off x="196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5" name="Oval 1520"/>
              <p:cNvSpPr>
                <a:spLocks noChangeArrowheads="1"/>
              </p:cNvSpPr>
              <p:nvPr/>
            </p:nvSpPr>
            <p:spPr bwMode="auto">
              <a:xfrm>
                <a:off x="197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6" name="Oval 1521"/>
              <p:cNvSpPr>
                <a:spLocks noChangeArrowheads="1"/>
              </p:cNvSpPr>
              <p:nvPr/>
            </p:nvSpPr>
            <p:spPr bwMode="auto">
              <a:xfrm>
                <a:off x="197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7" name="Oval 1522"/>
              <p:cNvSpPr>
                <a:spLocks noChangeArrowheads="1"/>
              </p:cNvSpPr>
              <p:nvPr/>
            </p:nvSpPr>
            <p:spPr bwMode="auto">
              <a:xfrm>
                <a:off x="198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8" name="Oval 1523"/>
              <p:cNvSpPr>
                <a:spLocks noChangeArrowheads="1"/>
              </p:cNvSpPr>
              <p:nvPr/>
            </p:nvSpPr>
            <p:spPr bwMode="auto">
              <a:xfrm>
                <a:off x="198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9" name="Oval 1524"/>
              <p:cNvSpPr>
                <a:spLocks noChangeArrowheads="1"/>
              </p:cNvSpPr>
              <p:nvPr/>
            </p:nvSpPr>
            <p:spPr bwMode="auto">
              <a:xfrm>
                <a:off x="198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0" name="Oval 1525"/>
              <p:cNvSpPr>
                <a:spLocks noChangeArrowheads="1"/>
              </p:cNvSpPr>
              <p:nvPr/>
            </p:nvSpPr>
            <p:spPr bwMode="auto">
              <a:xfrm>
                <a:off x="198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1" name="Oval 1526"/>
              <p:cNvSpPr>
                <a:spLocks noChangeArrowheads="1"/>
              </p:cNvSpPr>
              <p:nvPr/>
            </p:nvSpPr>
            <p:spPr bwMode="auto">
              <a:xfrm>
                <a:off x="198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2" name="Oval 1527"/>
              <p:cNvSpPr>
                <a:spLocks noChangeArrowheads="1"/>
              </p:cNvSpPr>
              <p:nvPr/>
            </p:nvSpPr>
            <p:spPr bwMode="auto">
              <a:xfrm>
                <a:off x="199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3" name="Oval 1528"/>
              <p:cNvSpPr>
                <a:spLocks noChangeArrowheads="1"/>
              </p:cNvSpPr>
              <p:nvPr/>
            </p:nvSpPr>
            <p:spPr bwMode="auto">
              <a:xfrm>
                <a:off x="199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4" name="Oval 1529"/>
              <p:cNvSpPr>
                <a:spLocks noChangeArrowheads="1"/>
              </p:cNvSpPr>
              <p:nvPr/>
            </p:nvSpPr>
            <p:spPr bwMode="auto">
              <a:xfrm>
                <a:off x="199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5" name="Oval 1530"/>
              <p:cNvSpPr>
                <a:spLocks noChangeArrowheads="1"/>
              </p:cNvSpPr>
              <p:nvPr/>
            </p:nvSpPr>
            <p:spPr bwMode="auto">
              <a:xfrm>
                <a:off x="199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6" name="Oval 1531"/>
              <p:cNvSpPr>
                <a:spLocks noChangeArrowheads="1"/>
              </p:cNvSpPr>
              <p:nvPr/>
            </p:nvSpPr>
            <p:spPr bwMode="auto">
              <a:xfrm>
                <a:off x="200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7" name="Oval 1532"/>
              <p:cNvSpPr>
                <a:spLocks noChangeArrowheads="1"/>
              </p:cNvSpPr>
              <p:nvPr/>
            </p:nvSpPr>
            <p:spPr bwMode="auto">
              <a:xfrm>
                <a:off x="200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8" name="Oval 1533"/>
              <p:cNvSpPr>
                <a:spLocks noChangeArrowheads="1"/>
              </p:cNvSpPr>
              <p:nvPr/>
            </p:nvSpPr>
            <p:spPr bwMode="auto">
              <a:xfrm>
                <a:off x="200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9" name="Oval 1534"/>
              <p:cNvSpPr>
                <a:spLocks noChangeArrowheads="1"/>
              </p:cNvSpPr>
              <p:nvPr/>
            </p:nvSpPr>
            <p:spPr bwMode="auto">
              <a:xfrm>
                <a:off x="201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0" name="Oval 1535"/>
              <p:cNvSpPr>
                <a:spLocks noChangeArrowheads="1"/>
              </p:cNvSpPr>
              <p:nvPr/>
            </p:nvSpPr>
            <p:spPr bwMode="auto">
              <a:xfrm>
                <a:off x="201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1" name="Oval 1536"/>
              <p:cNvSpPr>
                <a:spLocks noChangeArrowheads="1"/>
              </p:cNvSpPr>
              <p:nvPr/>
            </p:nvSpPr>
            <p:spPr bwMode="auto">
              <a:xfrm>
                <a:off x="201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2" name="Oval 1537"/>
              <p:cNvSpPr>
                <a:spLocks noChangeArrowheads="1"/>
              </p:cNvSpPr>
              <p:nvPr/>
            </p:nvSpPr>
            <p:spPr bwMode="auto">
              <a:xfrm>
                <a:off x="201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3" name="Oval 1538"/>
              <p:cNvSpPr>
                <a:spLocks noChangeArrowheads="1"/>
              </p:cNvSpPr>
              <p:nvPr/>
            </p:nvSpPr>
            <p:spPr bwMode="auto">
              <a:xfrm>
                <a:off x="202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4" name="Oval 1539"/>
              <p:cNvSpPr>
                <a:spLocks noChangeArrowheads="1"/>
              </p:cNvSpPr>
              <p:nvPr/>
            </p:nvSpPr>
            <p:spPr bwMode="auto">
              <a:xfrm>
                <a:off x="202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5" name="Oval 1540"/>
              <p:cNvSpPr>
                <a:spLocks noChangeArrowheads="1"/>
              </p:cNvSpPr>
              <p:nvPr/>
            </p:nvSpPr>
            <p:spPr bwMode="auto">
              <a:xfrm>
                <a:off x="202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6" name="Oval 1541"/>
              <p:cNvSpPr>
                <a:spLocks noChangeArrowheads="1"/>
              </p:cNvSpPr>
              <p:nvPr/>
            </p:nvSpPr>
            <p:spPr bwMode="auto">
              <a:xfrm>
                <a:off x="202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7" name="Oval 1542"/>
              <p:cNvSpPr>
                <a:spLocks noChangeArrowheads="1"/>
              </p:cNvSpPr>
              <p:nvPr/>
            </p:nvSpPr>
            <p:spPr bwMode="auto">
              <a:xfrm>
                <a:off x="202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8" name="Oval 1543"/>
              <p:cNvSpPr>
                <a:spLocks noChangeArrowheads="1"/>
              </p:cNvSpPr>
              <p:nvPr/>
            </p:nvSpPr>
            <p:spPr bwMode="auto">
              <a:xfrm>
                <a:off x="203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9" name="Oval 1544"/>
              <p:cNvSpPr>
                <a:spLocks noChangeArrowheads="1"/>
              </p:cNvSpPr>
              <p:nvPr/>
            </p:nvSpPr>
            <p:spPr bwMode="auto">
              <a:xfrm>
                <a:off x="203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0" name="Oval 1545"/>
              <p:cNvSpPr>
                <a:spLocks noChangeArrowheads="1"/>
              </p:cNvSpPr>
              <p:nvPr/>
            </p:nvSpPr>
            <p:spPr bwMode="auto">
              <a:xfrm>
                <a:off x="204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1" name="Oval 1546"/>
              <p:cNvSpPr>
                <a:spLocks noChangeArrowheads="1"/>
              </p:cNvSpPr>
              <p:nvPr/>
            </p:nvSpPr>
            <p:spPr bwMode="auto">
              <a:xfrm>
                <a:off x="204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2" name="Oval 1547"/>
              <p:cNvSpPr>
                <a:spLocks noChangeArrowheads="1"/>
              </p:cNvSpPr>
              <p:nvPr/>
            </p:nvSpPr>
            <p:spPr bwMode="auto">
              <a:xfrm>
                <a:off x="204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3" name="Oval 1548"/>
              <p:cNvSpPr>
                <a:spLocks noChangeArrowheads="1"/>
              </p:cNvSpPr>
              <p:nvPr/>
            </p:nvSpPr>
            <p:spPr bwMode="auto">
              <a:xfrm>
                <a:off x="204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4" name="Oval 1549"/>
              <p:cNvSpPr>
                <a:spLocks noChangeArrowheads="1"/>
              </p:cNvSpPr>
              <p:nvPr/>
            </p:nvSpPr>
            <p:spPr bwMode="auto">
              <a:xfrm>
                <a:off x="204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5" name="Oval 1550"/>
              <p:cNvSpPr>
                <a:spLocks noChangeArrowheads="1"/>
              </p:cNvSpPr>
              <p:nvPr/>
            </p:nvSpPr>
            <p:spPr bwMode="auto">
              <a:xfrm>
                <a:off x="205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6" name="Oval 1551"/>
              <p:cNvSpPr>
                <a:spLocks noChangeArrowheads="1"/>
              </p:cNvSpPr>
              <p:nvPr/>
            </p:nvSpPr>
            <p:spPr bwMode="auto">
              <a:xfrm>
                <a:off x="205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7" name="Oval 1552"/>
              <p:cNvSpPr>
                <a:spLocks noChangeArrowheads="1"/>
              </p:cNvSpPr>
              <p:nvPr/>
            </p:nvSpPr>
            <p:spPr bwMode="auto">
              <a:xfrm>
                <a:off x="205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8" name="Oval 1553"/>
              <p:cNvSpPr>
                <a:spLocks noChangeArrowheads="1"/>
              </p:cNvSpPr>
              <p:nvPr/>
            </p:nvSpPr>
            <p:spPr bwMode="auto">
              <a:xfrm>
                <a:off x="205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9" name="Oval 1554"/>
              <p:cNvSpPr>
                <a:spLocks noChangeArrowheads="1"/>
              </p:cNvSpPr>
              <p:nvPr/>
            </p:nvSpPr>
            <p:spPr bwMode="auto">
              <a:xfrm>
                <a:off x="206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0" name="Oval 1555"/>
              <p:cNvSpPr>
                <a:spLocks noChangeArrowheads="1"/>
              </p:cNvSpPr>
              <p:nvPr/>
            </p:nvSpPr>
            <p:spPr bwMode="auto">
              <a:xfrm>
                <a:off x="206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1" name="Oval 1556"/>
              <p:cNvSpPr>
                <a:spLocks noChangeArrowheads="1"/>
              </p:cNvSpPr>
              <p:nvPr/>
            </p:nvSpPr>
            <p:spPr bwMode="auto">
              <a:xfrm>
                <a:off x="206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2" name="Oval 1557"/>
              <p:cNvSpPr>
                <a:spLocks noChangeArrowheads="1"/>
              </p:cNvSpPr>
              <p:nvPr/>
            </p:nvSpPr>
            <p:spPr bwMode="auto">
              <a:xfrm>
                <a:off x="207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3" name="Oval 1558"/>
              <p:cNvSpPr>
                <a:spLocks noChangeArrowheads="1"/>
              </p:cNvSpPr>
              <p:nvPr/>
            </p:nvSpPr>
            <p:spPr bwMode="auto">
              <a:xfrm>
                <a:off x="207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4" name="Oval 1559"/>
              <p:cNvSpPr>
                <a:spLocks noChangeArrowheads="1"/>
              </p:cNvSpPr>
              <p:nvPr/>
            </p:nvSpPr>
            <p:spPr bwMode="auto">
              <a:xfrm>
                <a:off x="207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5" name="Oval 1560"/>
              <p:cNvSpPr>
                <a:spLocks noChangeArrowheads="1"/>
              </p:cNvSpPr>
              <p:nvPr/>
            </p:nvSpPr>
            <p:spPr bwMode="auto">
              <a:xfrm>
                <a:off x="207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6" name="Oval 1561"/>
              <p:cNvSpPr>
                <a:spLocks noChangeArrowheads="1"/>
              </p:cNvSpPr>
              <p:nvPr/>
            </p:nvSpPr>
            <p:spPr bwMode="auto">
              <a:xfrm>
                <a:off x="208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7" name="Oval 1562"/>
              <p:cNvSpPr>
                <a:spLocks noChangeArrowheads="1"/>
              </p:cNvSpPr>
              <p:nvPr/>
            </p:nvSpPr>
            <p:spPr bwMode="auto">
              <a:xfrm>
                <a:off x="208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8" name="Oval 1563"/>
              <p:cNvSpPr>
                <a:spLocks noChangeArrowheads="1"/>
              </p:cNvSpPr>
              <p:nvPr/>
            </p:nvSpPr>
            <p:spPr bwMode="auto">
              <a:xfrm>
                <a:off x="208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9" name="Oval 1564"/>
              <p:cNvSpPr>
                <a:spLocks noChangeArrowheads="1"/>
              </p:cNvSpPr>
              <p:nvPr/>
            </p:nvSpPr>
            <p:spPr bwMode="auto">
              <a:xfrm>
                <a:off x="208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0" name="Oval 1565"/>
              <p:cNvSpPr>
                <a:spLocks noChangeArrowheads="1"/>
              </p:cNvSpPr>
              <p:nvPr/>
            </p:nvSpPr>
            <p:spPr bwMode="auto">
              <a:xfrm>
                <a:off x="208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1" name="Oval 1566"/>
              <p:cNvSpPr>
                <a:spLocks noChangeArrowheads="1"/>
              </p:cNvSpPr>
              <p:nvPr/>
            </p:nvSpPr>
            <p:spPr bwMode="auto">
              <a:xfrm>
                <a:off x="209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2" name="Oval 1567"/>
              <p:cNvSpPr>
                <a:spLocks noChangeArrowheads="1"/>
              </p:cNvSpPr>
              <p:nvPr/>
            </p:nvSpPr>
            <p:spPr bwMode="auto">
              <a:xfrm>
                <a:off x="209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3" name="Oval 1568"/>
              <p:cNvSpPr>
                <a:spLocks noChangeArrowheads="1"/>
              </p:cNvSpPr>
              <p:nvPr/>
            </p:nvSpPr>
            <p:spPr bwMode="auto">
              <a:xfrm>
                <a:off x="210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4" name="Oval 1569"/>
              <p:cNvSpPr>
                <a:spLocks noChangeArrowheads="1"/>
              </p:cNvSpPr>
              <p:nvPr/>
            </p:nvSpPr>
            <p:spPr bwMode="auto">
              <a:xfrm>
                <a:off x="210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5" name="Oval 1570"/>
              <p:cNvSpPr>
                <a:spLocks noChangeArrowheads="1"/>
              </p:cNvSpPr>
              <p:nvPr/>
            </p:nvSpPr>
            <p:spPr bwMode="auto">
              <a:xfrm>
                <a:off x="210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6" name="Oval 1571"/>
              <p:cNvSpPr>
                <a:spLocks noChangeArrowheads="1"/>
              </p:cNvSpPr>
              <p:nvPr/>
            </p:nvSpPr>
            <p:spPr bwMode="auto">
              <a:xfrm>
                <a:off x="210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7" name="Oval 1572"/>
              <p:cNvSpPr>
                <a:spLocks noChangeArrowheads="1"/>
              </p:cNvSpPr>
              <p:nvPr/>
            </p:nvSpPr>
            <p:spPr bwMode="auto">
              <a:xfrm>
                <a:off x="210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8" name="Oval 1573"/>
              <p:cNvSpPr>
                <a:spLocks noChangeArrowheads="1"/>
              </p:cNvSpPr>
              <p:nvPr/>
            </p:nvSpPr>
            <p:spPr bwMode="auto">
              <a:xfrm>
                <a:off x="211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9" name="Oval 1574"/>
              <p:cNvSpPr>
                <a:spLocks noChangeArrowheads="1"/>
              </p:cNvSpPr>
              <p:nvPr/>
            </p:nvSpPr>
            <p:spPr bwMode="auto">
              <a:xfrm>
                <a:off x="211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0" name="Oval 1575"/>
              <p:cNvSpPr>
                <a:spLocks noChangeArrowheads="1"/>
              </p:cNvSpPr>
              <p:nvPr/>
            </p:nvSpPr>
            <p:spPr bwMode="auto">
              <a:xfrm>
                <a:off x="211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1" name="Oval 1576"/>
              <p:cNvSpPr>
                <a:spLocks noChangeArrowheads="1"/>
              </p:cNvSpPr>
              <p:nvPr/>
            </p:nvSpPr>
            <p:spPr bwMode="auto">
              <a:xfrm>
                <a:off x="211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2" name="Oval 1577"/>
              <p:cNvSpPr>
                <a:spLocks noChangeArrowheads="1"/>
              </p:cNvSpPr>
              <p:nvPr/>
            </p:nvSpPr>
            <p:spPr bwMode="auto">
              <a:xfrm>
                <a:off x="212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3" name="Oval 1578"/>
              <p:cNvSpPr>
                <a:spLocks noChangeArrowheads="1"/>
              </p:cNvSpPr>
              <p:nvPr/>
            </p:nvSpPr>
            <p:spPr bwMode="auto">
              <a:xfrm>
                <a:off x="212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4" name="Oval 1579"/>
              <p:cNvSpPr>
                <a:spLocks noChangeArrowheads="1"/>
              </p:cNvSpPr>
              <p:nvPr/>
            </p:nvSpPr>
            <p:spPr bwMode="auto">
              <a:xfrm>
                <a:off x="212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5" name="Oval 1580"/>
              <p:cNvSpPr>
                <a:spLocks noChangeArrowheads="1"/>
              </p:cNvSpPr>
              <p:nvPr/>
            </p:nvSpPr>
            <p:spPr bwMode="auto">
              <a:xfrm>
                <a:off x="213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6" name="Oval 1581"/>
              <p:cNvSpPr>
                <a:spLocks noChangeArrowheads="1"/>
              </p:cNvSpPr>
              <p:nvPr/>
            </p:nvSpPr>
            <p:spPr bwMode="auto">
              <a:xfrm>
                <a:off x="213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7" name="Oval 1582"/>
              <p:cNvSpPr>
                <a:spLocks noChangeArrowheads="1"/>
              </p:cNvSpPr>
              <p:nvPr/>
            </p:nvSpPr>
            <p:spPr bwMode="auto">
              <a:xfrm>
                <a:off x="213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8" name="Oval 1583"/>
              <p:cNvSpPr>
                <a:spLocks noChangeArrowheads="1"/>
              </p:cNvSpPr>
              <p:nvPr/>
            </p:nvSpPr>
            <p:spPr bwMode="auto">
              <a:xfrm>
                <a:off x="213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9" name="Oval 1584"/>
              <p:cNvSpPr>
                <a:spLocks noChangeArrowheads="1"/>
              </p:cNvSpPr>
              <p:nvPr/>
            </p:nvSpPr>
            <p:spPr bwMode="auto">
              <a:xfrm>
                <a:off x="214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0" name="Oval 1585"/>
              <p:cNvSpPr>
                <a:spLocks noChangeArrowheads="1"/>
              </p:cNvSpPr>
              <p:nvPr/>
            </p:nvSpPr>
            <p:spPr bwMode="auto">
              <a:xfrm>
                <a:off x="214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1" name="Oval 1586"/>
              <p:cNvSpPr>
                <a:spLocks noChangeArrowheads="1"/>
              </p:cNvSpPr>
              <p:nvPr/>
            </p:nvSpPr>
            <p:spPr bwMode="auto">
              <a:xfrm>
                <a:off x="214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2" name="Oval 1587"/>
              <p:cNvSpPr>
                <a:spLocks noChangeArrowheads="1"/>
              </p:cNvSpPr>
              <p:nvPr/>
            </p:nvSpPr>
            <p:spPr bwMode="auto">
              <a:xfrm>
                <a:off x="214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3" name="Oval 1588"/>
              <p:cNvSpPr>
                <a:spLocks noChangeArrowheads="1"/>
              </p:cNvSpPr>
              <p:nvPr/>
            </p:nvSpPr>
            <p:spPr bwMode="auto">
              <a:xfrm>
                <a:off x="214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4" name="Oval 1589"/>
              <p:cNvSpPr>
                <a:spLocks noChangeArrowheads="1"/>
              </p:cNvSpPr>
              <p:nvPr/>
            </p:nvSpPr>
            <p:spPr bwMode="auto">
              <a:xfrm>
                <a:off x="215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5" name="Oval 1590"/>
              <p:cNvSpPr>
                <a:spLocks noChangeArrowheads="1"/>
              </p:cNvSpPr>
              <p:nvPr/>
            </p:nvSpPr>
            <p:spPr bwMode="auto">
              <a:xfrm>
                <a:off x="215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6" name="Oval 1591"/>
              <p:cNvSpPr>
                <a:spLocks noChangeArrowheads="1"/>
              </p:cNvSpPr>
              <p:nvPr/>
            </p:nvSpPr>
            <p:spPr bwMode="auto">
              <a:xfrm>
                <a:off x="216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7" name="Oval 1592"/>
              <p:cNvSpPr>
                <a:spLocks noChangeArrowheads="1"/>
              </p:cNvSpPr>
              <p:nvPr/>
            </p:nvSpPr>
            <p:spPr bwMode="auto">
              <a:xfrm>
                <a:off x="216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8" name="Oval 1593"/>
              <p:cNvSpPr>
                <a:spLocks noChangeArrowheads="1"/>
              </p:cNvSpPr>
              <p:nvPr/>
            </p:nvSpPr>
            <p:spPr bwMode="auto">
              <a:xfrm>
                <a:off x="216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9" name="Oval 1594"/>
              <p:cNvSpPr>
                <a:spLocks noChangeArrowheads="1"/>
              </p:cNvSpPr>
              <p:nvPr/>
            </p:nvSpPr>
            <p:spPr bwMode="auto">
              <a:xfrm>
                <a:off x="216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0" name="Oval 1595"/>
              <p:cNvSpPr>
                <a:spLocks noChangeArrowheads="1"/>
              </p:cNvSpPr>
              <p:nvPr/>
            </p:nvSpPr>
            <p:spPr bwMode="auto">
              <a:xfrm>
                <a:off x="216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1" name="Oval 1596"/>
              <p:cNvSpPr>
                <a:spLocks noChangeArrowheads="1"/>
              </p:cNvSpPr>
              <p:nvPr/>
            </p:nvSpPr>
            <p:spPr bwMode="auto">
              <a:xfrm>
                <a:off x="217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2" name="Oval 1597"/>
              <p:cNvSpPr>
                <a:spLocks noChangeArrowheads="1"/>
              </p:cNvSpPr>
              <p:nvPr/>
            </p:nvSpPr>
            <p:spPr bwMode="auto">
              <a:xfrm>
                <a:off x="217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3" name="Oval 1598"/>
              <p:cNvSpPr>
                <a:spLocks noChangeArrowheads="1"/>
              </p:cNvSpPr>
              <p:nvPr/>
            </p:nvSpPr>
            <p:spPr bwMode="auto">
              <a:xfrm>
                <a:off x="217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4" name="Oval 1599"/>
              <p:cNvSpPr>
                <a:spLocks noChangeArrowheads="1"/>
              </p:cNvSpPr>
              <p:nvPr/>
            </p:nvSpPr>
            <p:spPr bwMode="auto">
              <a:xfrm>
                <a:off x="217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5" name="Oval 1600"/>
              <p:cNvSpPr>
                <a:spLocks noChangeArrowheads="1"/>
              </p:cNvSpPr>
              <p:nvPr/>
            </p:nvSpPr>
            <p:spPr bwMode="auto">
              <a:xfrm>
                <a:off x="218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6" name="Oval 1601"/>
              <p:cNvSpPr>
                <a:spLocks noChangeArrowheads="1"/>
              </p:cNvSpPr>
              <p:nvPr/>
            </p:nvSpPr>
            <p:spPr bwMode="auto">
              <a:xfrm>
                <a:off x="218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688" name="Group 1803"/>
            <p:cNvGrpSpPr>
              <a:grpSpLocks/>
            </p:cNvGrpSpPr>
            <p:nvPr/>
          </p:nvGrpSpPr>
          <p:grpSpPr bwMode="auto">
            <a:xfrm>
              <a:off x="2184" y="1596"/>
              <a:ext cx="540" cy="18"/>
              <a:chOff x="2184" y="1596"/>
              <a:chExt cx="540" cy="18"/>
            </a:xfrm>
          </p:grpSpPr>
          <p:sp>
            <p:nvSpPr>
              <p:cNvPr id="23247" name="Oval 1603"/>
              <p:cNvSpPr>
                <a:spLocks noChangeArrowheads="1"/>
              </p:cNvSpPr>
              <p:nvPr/>
            </p:nvSpPr>
            <p:spPr bwMode="auto">
              <a:xfrm>
                <a:off x="218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8" name="Oval 1604"/>
              <p:cNvSpPr>
                <a:spLocks noChangeArrowheads="1"/>
              </p:cNvSpPr>
              <p:nvPr/>
            </p:nvSpPr>
            <p:spPr bwMode="auto">
              <a:xfrm>
                <a:off x="219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9" name="Oval 1605"/>
              <p:cNvSpPr>
                <a:spLocks noChangeArrowheads="1"/>
              </p:cNvSpPr>
              <p:nvPr/>
            </p:nvSpPr>
            <p:spPr bwMode="auto">
              <a:xfrm>
                <a:off x="219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0" name="Oval 1606"/>
              <p:cNvSpPr>
                <a:spLocks noChangeArrowheads="1"/>
              </p:cNvSpPr>
              <p:nvPr/>
            </p:nvSpPr>
            <p:spPr bwMode="auto">
              <a:xfrm>
                <a:off x="219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1" name="Oval 1607"/>
              <p:cNvSpPr>
                <a:spLocks noChangeArrowheads="1"/>
              </p:cNvSpPr>
              <p:nvPr/>
            </p:nvSpPr>
            <p:spPr bwMode="auto">
              <a:xfrm>
                <a:off x="219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2" name="Oval 1608"/>
              <p:cNvSpPr>
                <a:spLocks noChangeArrowheads="1"/>
              </p:cNvSpPr>
              <p:nvPr/>
            </p:nvSpPr>
            <p:spPr bwMode="auto">
              <a:xfrm>
                <a:off x="220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3" name="Oval 1609"/>
              <p:cNvSpPr>
                <a:spLocks noChangeArrowheads="1"/>
              </p:cNvSpPr>
              <p:nvPr/>
            </p:nvSpPr>
            <p:spPr bwMode="auto">
              <a:xfrm>
                <a:off x="220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4" name="Oval 1610"/>
              <p:cNvSpPr>
                <a:spLocks noChangeArrowheads="1"/>
              </p:cNvSpPr>
              <p:nvPr/>
            </p:nvSpPr>
            <p:spPr bwMode="auto">
              <a:xfrm>
                <a:off x="220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5" name="Oval 1611"/>
              <p:cNvSpPr>
                <a:spLocks noChangeArrowheads="1"/>
              </p:cNvSpPr>
              <p:nvPr/>
            </p:nvSpPr>
            <p:spPr bwMode="auto">
              <a:xfrm>
                <a:off x="220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6" name="Oval 1612"/>
              <p:cNvSpPr>
                <a:spLocks noChangeArrowheads="1"/>
              </p:cNvSpPr>
              <p:nvPr/>
            </p:nvSpPr>
            <p:spPr bwMode="auto">
              <a:xfrm>
                <a:off x="220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7" name="Oval 1613"/>
              <p:cNvSpPr>
                <a:spLocks noChangeArrowheads="1"/>
              </p:cNvSpPr>
              <p:nvPr/>
            </p:nvSpPr>
            <p:spPr bwMode="auto">
              <a:xfrm>
                <a:off x="221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8" name="Oval 1614"/>
              <p:cNvSpPr>
                <a:spLocks noChangeArrowheads="1"/>
              </p:cNvSpPr>
              <p:nvPr/>
            </p:nvSpPr>
            <p:spPr bwMode="auto">
              <a:xfrm>
                <a:off x="221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9" name="Oval 1615"/>
              <p:cNvSpPr>
                <a:spLocks noChangeArrowheads="1"/>
              </p:cNvSpPr>
              <p:nvPr/>
            </p:nvSpPr>
            <p:spPr bwMode="auto">
              <a:xfrm>
                <a:off x="222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0" name="Oval 1616"/>
              <p:cNvSpPr>
                <a:spLocks noChangeArrowheads="1"/>
              </p:cNvSpPr>
              <p:nvPr/>
            </p:nvSpPr>
            <p:spPr bwMode="auto">
              <a:xfrm>
                <a:off x="222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1" name="Oval 1617"/>
              <p:cNvSpPr>
                <a:spLocks noChangeArrowheads="1"/>
              </p:cNvSpPr>
              <p:nvPr/>
            </p:nvSpPr>
            <p:spPr bwMode="auto">
              <a:xfrm>
                <a:off x="222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2" name="Oval 1618"/>
              <p:cNvSpPr>
                <a:spLocks noChangeArrowheads="1"/>
              </p:cNvSpPr>
              <p:nvPr/>
            </p:nvSpPr>
            <p:spPr bwMode="auto">
              <a:xfrm>
                <a:off x="222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3" name="Oval 1619"/>
              <p:cNvSpPr>
                <a:spLocks noChangeArrowheads="1"/>
              </p:cNvSpPr>
              <p:nvPr/>
            </p:nvSpPr>
            <p:spPr bwMode="auto">
              <a:xfrm>
                <a:off x="222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4" name="Oval 1620"/>
              <p:cNvSpPr>
                <a:spLocks noChangeArrowheads="1"/>
              </p:cNvSpPr>
              <p:nvPr/>
            </p:nvSpPr>
            <p:spPr bwMode="auto">
              <a:xfrm>
                <a:off x="223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5" name="Oval 1621"/>
              <p:cNvSpPr>
                <a:spLocks noChangeArrowheads="1"/>
              </p:cNvSpPr>
              <p:nvPr/>
            </p:nvSpPr>
            <p:spPr bwMode="auto">
              <a:xfrm>
                <a:off x="223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6" name="Oval 1622"/>
              <p:cNvSpPr>
                <a:spLocks noChangeArrowheads="1"/>
              </p:cNvSpPr>
              <p:nvPr/>
            </p:nvSpPr>
            <p:spPr bwMode="auto">
              <a:xfrm>
                <a:off x="223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7" name="Oval 1623"/>
              <p:cNvSpPr>
                <a:spLocks noChangeArrowheads="1"/>
              </p:cNvSpPr>
              <p:nvPr/>
            </p:nvSpPr>
            <p:spPr bwMode="auto">
              <a:xfrm>
                <a:off x="223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8" name="Oval 1624"/>
              <p:cNvSpPr>
                <a:spLocks noChangeArrowheads="1"/>
              </p:cNvSpPr>
              <p:nvPr/>
            </p:nvSpPr>
            <p:spPr bwMode="auto">
              <a:xfrm>
                <a:off x="224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9" name="Oval 1625"/>
              <p:cNvSpPr>
                <a:spLocks noChangeArrowheads="1"/>
              </p:cNvSpPr>
              <p:nvPr/>
            </p:nvSpPr>
            <p:spPr bwMode="auto">
              <a:xfrm>
                <a:off x="224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0" name="Oval 1626"/>
              <p:cNvSpPr>
                <a:spLocks noChangeArrowheads="1"/>
              </p:cNvSpPr>
              <p:nvPr/>
            </p:nvSpPr>
            <p:spPr bwMode="auto">
              <a:xfrm>
                <a:off x="224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1" name="Oval 1627"/>
              <p:cNvSpPr>
                <a:spLocks noChangeArrowheads="1"/>
              </p:cNvSpPr>
              <p:nvPr/>
            </p:nvSpPr>
            <p:spPr bwMode="auto">
              <a:xfrm>
                <a:off x="225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2" name="Oval 1628"/>
              <p:cNvSpPr>
                <a:spLocks noChangeArrowheads="1"/>
              </p:cNvSpPr>
              <p:nvPr/>
            </p:nvSpPr>
            <p:spPr bwMode="auto">
              <a:xfrm>
                <a:off x="225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3" name="Oval 1629"/>
              <p:cNvSpPr>
                <a:spLocks noChangeArrowheads="1"/>
              </p:cNvSpPr>
              <p:nvPr/>
            </p:nvSpPr>
            <p:spPr bwMode="auto">
              <a:xfrm>
                <a:off x="225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4" name="Oval 1630"/>
              <p:cNvSpPr>
                <a:spLocks noChangeArrowheads="1"/>
              </p:cNvSpPr>
              <p:nvPr/>
            </p:nvSpPr>
            <p:spPr bwMode="auto">
              <a:xfrm>
                <a:off x="225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5" name="Oval 1631"/>
              <p:cNvSpPr>
                <a:spLocks noChangeArrowheads="1"/>
              </p:cNvSpPr>
              <p:nvPr/>
            </p:nvSpPr>
            <p:spPr bwMode="auto">
              <a:xfrm>
                <a:off x="226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6" name="Oval 1632"/>
              <p:cNvSpPr>
                <a:spLocks noChangeArrowheads="1"/>
              </p:cNvSpPr>
              <p:nvPr/>
            </p:nvSpPr>
            <p:spPr bwMode="auto">
              <a:xfrm>
                <a:off x="226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7" name="Oval 1633"/>
              <p:cNvSpPr>
                <a:spLocks noChangeArrowheads="1"/>
              </p:cNvSpPr>
              <p:nvPr/>
            </p:nvSpPr>
            <p:spPr bwMode="auto">
              <a:xfrm>
                <a:off x="226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8" name="Oval 1634"/>
              <p:cNvSpPr>
                <a:spLocks noChangeArrowheads="1"/>
              </p:cNvSpPr>
              <p:nvPr/>
            </p:nvSpPr>
            <p:spPr bwMode="auto">
              <a:xfrm>
                <a:off x="226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9" name="Oval 1635"/>
              <p:cNvSpPr>
                <a:spLocks noChangeArrowheads="1"/>
              </p:cNvSpPr>
              <p:nvPr/>
            </p:nvSpPr>
            <p:spPr bwMode="auto">
              <a:xfrm>
                <a:off x="226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0" name="Oval 1636"/>
              <p:cNvSpPr>
                <a:spLocks noChangeArrowheads="1"/>
              </p:cNvSpPr>
              <p:nvPr/>
            </p:nvSpPr>
            <p:spPr bwMode="auto">
              <a:xfrm>
                <a:off x="227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1" name="Oval 1637"/>
              <p:cNvSpPr>
                <a:spLocks noChangeArrowheads="1"/>
              </p:cNvSpPr>
              <p:nvPr/>
            </p:nvSpPr>
            <p:spPr bwMode="auto">
              <a:xfrm>
                <a:off x="227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2" name="Oval 1638"/>
              <p:cNvSpPr>
                <a:spLocks noChangeArrowheads="1"/>
              </p:cNvSpPr>
              <p:nvPr/>
            </p:nvSpPr>
            <p:spPr bwMode="auto">
              <a:xfrm>
                <a:off x="228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3" name="Oval 1639"/>
              <p:cNvSpPr>
                <a:spLocks noChangeArrowheads="1"/>
              </p:cNvSpPr>
              <p:nvPr/>
            </p:nvSpPr>
            <p:spPr bwMode="auto">
              <a:xfrm>
                <a:off x="228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4" name="Oval 1640"/>
              <p:cNvSpPr>
                <a:spLocks noChangeArrowheads="1"/>
              </p:cNvSpPr>
              <p:nvPr/>
            </p:nvSpPr>
            <p:spPr bwMode="auto">
              <a:xfrm>
                <a:off x="228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5" name="Oval 1641"/>
              <p:cNvSpPr>
                <a:spLocks noChangeArrowheads="1"/>
              </p:cNvSpPr>
              <p:nvPr/>
            </p:nvSpPr>
            <p:spPr bwMode="auto">
              <a:xfrm>
                <a:off x="228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6" name="Oval 1642"/>
              <p:cNvSpPr>
                <a:spLocks noChangeArrowheads="1"/>
              </p:cNvSpPr>
              <p:nvPr/>
            </p:nvSpPr>
            <p:spPr bwMode="auto">
              <a:xfrm>
                <a:off x="228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7" name="Oval 1643"/>
              <p:cNvSpPr>
                <a:spLocks noChangeArrowheads="1"/>
              </p:cNvSpPr>
              <p:nvPr/>
            </p:nvSpPr>
            <p:spPr bwMode="auto">
              <a:xfrm>
                <a:off x="229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8" name="Oval 1644"/>
              <p:cNvSpPr>
                <a:spLocks noChangeArrowheads="1"/>
              </p:cNvSpPr>
              <p:nvPr/>
            </p:nvSpPr>
            <p:spPr bwMode="auto">
              <a:xfrm>
                <a:off x="229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9" name="Oval 1645"/>
              <p:cNvSpPr>
                <a:spLocks noChangeArrowheads="1"/>
              </p:cNvSpPr>
              <p:nvPr/>
            </p:nvSpPr>
            <p:spPr bwMode="auto">
              <a:xfrm>
                <a:off x="229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0" name="Oval 1646"/>
              <p:cNvSpPr>
                <a:spLocks noChangeArrowheads="1"/>
              </p:cNvSpPr>
              <p:nvPr/>
            </p:nvSpPr>
            <p:spPr bwMode="auto">
              <a:xfrm>
                <a:off x="229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1" name="Oval 1647"/>
              <p:cNvSpPr>
                <a:spLocks noChangeArrowheads="1"/>
              </p:cNvSpPr>
              <p:nvPr/>
            </p:nvSpPr>
            <p:spPr bwMode="auto">
              <a:xfrm>
                <a:off x="230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2" name="Oval 1648"/>
              <p:cNvSpPr>
                <a:spLocks noChangeArrowheads="1"/>
              </p:cNvSpPr>
              <p:nvPr/>
            </p:nvSpPr>
            <p:spPr bwMode="auto">
              <a:xfrm>
                <a:off x="230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3" name="Oval 1649"/>
              <p:cNvSpPr>
                <a:spLocks noChangeArrowheads="1"/>
              </p:cNvSpPr>
              <p:nvPr/>
            </p:nvSpPr>
            <p:spPr bwMode="auto">
              <a:xfrm>
                <a:off x="230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4" name="Oval 1650"/>
              <p:cNvSpPr>
                <a:spLocks noChangeArrowheads="1"/>
              </p:cNvSpPr>
              <p:nvPr/>
            </p:nvSpPr>
            <p:spPr bwMode="auto">
              <a:xfrm>
                <a:off x="231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5" name="Oval 1651"/>
              <p:cNvSpPr>
                <a:spLocks noChangeArrowheads="1"/>
              </p:cNvSpPr>
              <p:nvPr/>
            </p:nvSpPr>
            <p:spPr bwMode="auto">
              <a:xfrm>
                <a:off x="231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6" name="Oval 1652"/>
              <p:cNvSpPr>
                <a:spLocks noChangeArrowheads="1"/>
              </p:cNvSpPr>
              <p:nvPr/>
            </p:nvSpPr>
            <p:spPr bwMode="auto">
              <a:xfrm>
                <a:off x="231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7" name="Oval 1653"/>
              <p:cNvSpPr>
                <a:spLocks noChangeArrowheads="1"/>
              </p:cNvSpPr>
              <p:nvPr/>
            </p:nvSpPr>
            <p:spPr bwMode="auto">
              <a:xfrm>
                <a:off x="231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8" name="Oval 1654"/>
              <p:cNvSpPr>
                <a:spLocks noChangeArrowheads="1"/>
              </p:cNvSpPr>
              <p:nvPr/>
            </p:nvSpPr>
            <p:spPr bwMode="auto">
              <a:xfrm>
                <a:off x="232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9" name="Oval 1655"/>
              <p:cNvSpPr>
                <a:spLocks noChangeArrowheads="1"/>
              </p:cNvSpPr>
              <p:nvPr/>
            </p:nvSpPr>
            <p:spPr bwMode="auto">
              <a:xfrm>
                <a:off x="232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0" name="Oval 1656"/>
              <p:cNvSpPr>
                <a:spLocks noChangeArrowheads="1"/>
              </p:cNvSpPr>
              <p:nvPr/>
            </p:nvSpPr>
            <p:spPr bwMode="auto">
              <a:xfrm>
                <a:off x="232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1" name="Oval 1657"/>
              <p:cNvSpPr>
                <a:spLocks noChangeArrowheads="1"/>
              </p:cNvSpPr>
              <p:nvPr/>
            </p:nvSpPr>
            <p:spPr bwMode="auto">
              <a:xfrm>
                <a:off x="232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2" name="Oval 1658"/>
              <p:cNvSpPr>
                <a:spLocks noChangeArrowheads="1"/>
              </p:cNvSpPr>
              <p:nvPr/>
            </p:nvSpPr>
            <p:spPr bwMode="auto">
              <a:xfrm>
                <a:off x="232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3" name="Oval 1659"/>
              <p:cNvSpPr>
                <a:spLocks noChangeArrowheads="1"/>
              </p:cNvSpPr>
              <p:nvPr/>
            </p:nvSpPr>
            <p:spPr bwMode="auto">
              <a:xfrm>
                <a:off x="233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4" name="Oval 1660"/>
              <p:cNvSpPr>
                <a:spLocks noChangeArrowheads="1"/>
              </p:cNvSpPr>
              <p:nvPr/>
            </p:nvSpPr>
            <p:spPr bwMode="auto">
              <a:xfrm>
                <a:off x="233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5" name="Oval 1661"/>
              <p:cNvSpPr>
                <a:spLocks noChangeArrowheads="1"/>
              </p:cNvSpPr>
              <p:nvPr/>
            </p:nvSpPr>
            <p:spPr bwMode="auto">
              <a:xfrm>
                <a:off x="234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6" name="Oval 1662"/>
              <p:cNvSpPr>
                <a:spLocks noChangeArrowheads="1"/>
              </p:cNvSpPr>
              <p:nvPr/>
            </p:nvSpPr>
            <p:spPr bwMode="auto">
              <a:xfrm>
                <a:off x="234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7" name="Oval 1663"/>
              <p:cNvSpPr>
                <a:spLocks noChangeArrowheads="1"/>
              </p:cNvSpPr>
              <p:nvPr/>
            </p:nvSpPr>
            <p:spPr bwMode="auto">
              <a:xfrm>
                <a:off x="234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8" name="Oval 1664"/>
              <p:cNvSpPr>
                <a:spLocks noChangeArrowheads="1"/>
              </p:cNvSpPr>
              <p:nvPr/>
            </p:nvSpPr>
            <p:spPr bwMode="auto">
              <a:xfrm>
                <a:off x="234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9" name="Oval 1665"/>
              <p:cNvSpPr>
                <a:spLocks noChangeArrowheads="1"/>
              </p:cNvSpPr>
              <p:nvPr/>
            </p:nvSpPr>
            <p:spPr bwMode="auto">
              <a:xfrm>
                <a:off x="234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0" name="Oval 1666"/>
              <p:cNvSpPr>
                <a:spLocks noChangeArrowheads="1"/>
              </p:cNvSpPr>
              <p:nvPr/>
            </p:nvSpPr>
            <p:spPr bwMode="auto">
              <a:xfrm>
                <a:off x="235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1" name="Oval 1667"/>
              <p:cNvSpPr>
                <a:spLocks noChangeArrowheads="1"/>
              </p:cNvSpPr>
              <p:nvPr/>
            </p:nvSpPr>
            <p:spPr bwMode="auto">
              <a:xfrm>
                <a:off x="235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2" name="Oval 1668"/>
              <p:cNvSpPr>
                <a:spLocks noChangeArrowheads="1"/>
              </p:cNvSpPr>
              <p:nvPr/>
            </p:nvSpPr>
            <p:spPr bwMode="auto">
              <a:xfrm>
                <a:off x="235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3" name="Oval 1669"/>
              <p:cNvSpPr>
                <a:spLocks noChangeArrowheads="1"/>
              </p:cNvSpPr>
              <p:nvPr/>
            </p:nvSpPr>
            <p:spPr bwMode="auto">
              <a:xfrm>
                <a:off x="235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4" name="Oval 1670"/>
              <p:cNvSpPr>
                <a:spLocks noChangeArrowheads="1"/>
              </p:cNvSpPr>
              <p:nvPr/>
            </p:nvSpPr>
            <p:spPr bwMode="auto">
              <a:xfrm>
                <a:off x="236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5" name="Oval 1671"/>
              <p:cNvSpPr>
                <a:spLocks noChangeArrowheads="1"/>
              </p:cNvSpPr>
              <p:nvPr/>
            </p:nvSpPr>
            <p:spPr bwMode="auto">
              <a:xfrm>
                <a:off x="236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6" name="Oval 1672"/>
              <p:cNvSpPr>
                <a:spLocks noChangeArrowheads="1"/>
              </p:cNvSpPr>
              <p:nvPr/>
            </p:nvSpPr>
            <p:spPr bwMode="auto">
              <a:xfrm>
                <a:off x="236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7" name="Oval 1673"/>
              <p:cNvSpPr>
                <a:spLocks noChangeArrowheads="1"/>
              </p:cNvSpPr>
              <p:nvPr/>
            </p:nvSpPr>
            <p:spPr bwMode="auto">
              <a:xfrm>
                <a:off x="237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8" name="Oval 1674"/>
              <p:cNvSpPr>
                <a:spLocks noChangeArrowheads="1"/>
              </p:cNvSpPr>
              <p:nvPr/>
            </p:nvSpPr>
            <p:spPr bwMode="auto">
              <a:xfrm>
                <a:off x="237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9" name="Oval 1675"/>
              <p:cNvSpPr>
                <a:spLocks noChangeArrowheads="1"/>
              </p:cNvSpPr>
              <p:nvPr/>
            </p:nvSpPr>
            <p:spPr bwMode="auto">
              <a:xfrm>
                <a:off x="237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0" name="Oval 1676"/>
              <p:cNvSpPr>
                <a:spLocks noChangeArrowheads="1"/>
              </p:cNvSpPr>
              <p:nvPr/>
            </p:nvSpPr>
            <p:spPr bwMode="auto">
              <a:xfrm>
                <a:off x="237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1" name="Oval 1677"/>
              <p:cNvSpPr>
                <a:spLocks noChangeArrowheads="1"/>
              </p:cNvSpPr>
              <p:nvPr/>
            </p:nvSpPr>
            <p:spPr bwMode="auto">
              <a:xfrm>
                <a:off x="238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2" name="Oval 1678"/>
              <p:cNvSpPr>
                <a:spLocks noChangeArrowheads="1"/>
              </p:cNvSpPr>
              <p:nvPr/>
            </p:nvSpPr>
            <p:spPr bwMode="auto">
              <a:xfrm>
                <a:off x="238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3" name="Oval 1679"/>
              <p:cNvSpPr>
                <a:spLocks noChangeArrowheads="1"/>
              </p:cNvSpPr>
              <p:nvPr/>
            </p:nvSpPr>
            <p:spPr bwMode="auto">
              <a:xfrm>
                <a:off x="238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4" name="Oval 1680"/>
              <p:cNvSpPr>
                <a:spLocks noChangeArrowheads="1"/>
              </p:cNvSpPr>
              <p:nvPr/>
            </p:nvSpPr>
            <p:spPr bwMode="auto">
              <a:xfrm>
                <a:off x="238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5" name="Oval 1681"/>
              <p:cNvSpPr>
                <a:spLocks noChangeArrowheads="1"/>
              </p:cNvSpPr>
              <p:nvPr/>
            </p:nvSpPr>
            <p:spPr bwMode="auto">
              <a:xfrm>
                <a:off x="238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6" name="Oval 1682"/>
              <p:cNvSpPr>
                <a:spLocks noChangeArrowheads="1"/>
              </p:cNvSpPr>
              <p:nvPr/>
            </p:nvSpPr>
            <p:spPr bwMode="auto">
              <a:xfrm>
                <a:off x="239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7" name="Oval 1683"/>
              <p:cNvSpPr>
                <a:spLocks noChangeArrowheads="1"/>
              </p:cNvSpPr>
              <p:nvPr/>
            </p:nvSpPr>
            <p:spPr bwMode="auto">
              <a:xfrm>
                <a:off x="239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8" name="Oval 1684"/>
              <p:cNvSpPr>
                <a:spLocks noChangeArrowheads="1"/>
              </p:cNvSpPr>
              <p:nvPr/>
            </p:nvSpPr>
            <p:spPr bwMode="auto">
              <a:xfrm>
                <a:off x="240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9" name="Oval 1685"/>
              <p:cNvSpPr>
                <a:spLocks noChangeArrowheads="1"/>
              </p:cNvSpPr>
              <p:nvPr/>
            </p:nvSpPr>
            <p:spPr bwMode="auto">
              <a:xfrm>
                <a:off x="240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0" name="Oval 1686"/>
              <p:cNvSpPr>
                <a:spLocks noChangeArrowheads="1"/>
              </p:cNvSpPr>
              <p:nvPr/>
            </p:nvSpPr>
            <p:spPr bwMode="auto">
              <a:xfrm>
                <a:off x="240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1" name="Oval 1687"/>
              <p:cNvSpPr>
                <a:spLocks noChangeArrowheads="1"/>
              </p:cNvSpPr>
              <p:nvPr/>
            </p:nvSpPr>
            <p:spPr bwMode="auto">
              <a:xfrm>
                <a:off x="240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2" name="Oval 1688"/>
              <p:cNvSpPr>
                <a:spLocks noChangeArrowheads="1"/>
              </p:cNvSpPr>
              <p:nvPr/>
            </p:nvSpPr>
            <p:spPr bwMode="auto">
              <a:xfrm>
                <a:off x="240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3" name="Oval 1689"/>
              <p:cNvSpPr>
                <a:spLocks noChangeArrowheads="1"/>
              </p:cNvSpPr>
              <p:nvPr/>
            </p:nvSpPr>
            <p:spPr bwMode="auto">
              <a:xfrm>
                <a:off x="241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4" name="Oval 1690"/>
              <p:cNvSpPr>
                <a:spLocks noChangeArrowheads="1"/>
              </p:cNvSpPr>
              <p:nvPr/>
            </p:nvSpPr>
            <p:spPr bwMode="auto">
              <a:xfrm>
                <a:off x="241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5" name="Oval 1691"/>
              <p:cNvSpPr>
                <a:spLocks noChangeArrowheads="1"/>
              </p:cNvSpPr>
              <p:nvPr/>
            </p:nvSpPr>
            <p:spPr bwMode="auto">
              <a:xfrm>
                <a:off x="241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6" name="Oval 1692"/>
              <p:cNvSpPr>
                <a:spLocks noChangeArrowheads="1"/>
              </p:cNvSpPr>
              <p:nvPr/>
            </p:nvSpPr>
            <p:spPr bwMode="auto">
              <a:xfrm>
                <a:off x="241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7" name="Oval 1693"/>
              <p:cNvSpPr>
                <a:spLocks noChangeArrowheads="1"/>
              </p:cNvSpPr>
              <p:nvPr/>
            </p:nvSpPr>
            <p:spPr bwMode="auto">
              <a:xfrm>
                <a:off x="242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8" name="Oval 1694"/>
              <p:cNvSpPr>
                <a:spLocks noChangeArrowheads="1"/>
              </p:cNvSpPr>
              <p:nvPr/>
            </p:nvSpPr>
            <p:spPr bwMode="auto">
              <a:xfrm>
                <a:off x="242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9" name="Oval 1695"/>
              <p:cNvSpPr>
                <a:spLocks noChangeArrowheads="1"/>
              </p:cNvSpPr>
              <p:nvPr/>
            </p:nvSpPr>
            <p:spPr bwMode="auto">
              <a:xfrm>
                <a:off x="242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0" name="Oval 1696"/>
              <p:cNvSpPr>
                <a:spLocks noChangeArrowheads="1"/>
              </p:cNvSpPr>
              <p:nvPr/>
            </p:nvSpPr>
            <p:spPr bwMode="auto">
              <a:xfrm>
                <a:off x="243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1" name="Oval 1697"/>
              <p:cNvSpPr>
                <a:spLocks noChangeArrowheads="1"/>
              </p:cNvSpPr>
              <p:nvPr/>
            </p:nvSpPr>
            <p:spPr bwMode="auto">
              <a:xfrm>
                <a:off x="243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2" name="Oval 1698"/>
              <p:cNvSpPr>
                <a:spLocks noChangeArrowheads="1"/>
              </p:cNvSpPr>
              <p:nvPr/>
            </p:nvSpPr>
            <p:spPr bwMode="auto">
              <a:xfrm>
                <a:off x="243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3" name="Oval 1699"/>
              <p:cNvSpPr>
                <a:spLocks noChangeArrowheads="1"/>
              </p:cNvSpPr>
              <p:nvPr/>
            </p:nvSpPr>
            <p:spPr bwMode="auto">
              <a:xfrm>
                <a:off x="243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4" name="Oval 1700"/>
              <p:cNvSpPr>
                <a:spLocks noChangeArrowheads="1"/>
              </p:cNvSpPr>
              <p:nvPr/>
            </p:nvSpPr>
            <p:spPr bwMode="auto">
              <a:xfrm>
                <a:off x="244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5" name="Oval 1701"/>
              <p:cNvSpPr>
                <a:spLocks noChangeArrowheads="1"/>
              </p:cNvSpPr>
              <p:nvPr/>
            </p:nvSpPr>
            <p:spPr bwMode="auto">
              <a:xfrm>
                <a:off x="244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6" name="Oval 1702"/>
              <p:cNvSpPr>
                <a:spLocks noChangeArrowheads="1"/>
              </p:cNvSpPr>
              <p:nvPr/>
            </p:nvSpPr>
            <p:spPr bwMode="auto">
              <a:xfrm>
                <a:off x="244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7" name="Oval 1703"/>
              <p:cNvSpPr>
                <a:spLocks noChangeArrowheads="1"/>
              </p:cNvSpPr>
              <p:nvPr/>
            </p:nvSpPr>
            <p:spPr bwMode="auto">
              <a:xfrm>
                <a:off x="244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8" name="Oval 1704"/>
              <p:cNvSpPr>
                <a:spLocks noChangeArrowheads="1"/>
              </p:cNvSpPr>
              <p:nvPr/>
            </p:nvSpPr>
            <p:spPr bwMode="auto">
              <a:xfrm>
                <a:off x="244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9" name="Oval 1705"/>
              <p:cNvSpPr>
                <a:spLocks noChangeArrowheads="1"/>
              </p:cNvSpPr>
              <p:nvPr/>
            </p:nvSpPr>
            <p:spPr bwMode="auto">
              <a:xfrm>
                <a:off x="245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0" name="Oval 1706"/>
              <p:cNvSpPr>
                <a:spLocks noChangeArrowheads="1"/>
              </p:cNvSpPr>
              <p:nvPr/>
            </p:nvSpPr>
            <p:spPr bwMode="auto">
              <a:xfrm>
                <a:off x="245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1" name="Oval 1707"/>
              <p:cNvSpPr>
                <a:spLocks noChangeArrowheads="1"/>
              </p:cNvSpPr>
              <p:nvPr/>
            </p:nvSpPr>
            <p:spPr bwMode="auto">
              <a:xfrm>
                <a:off x="246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2" name="Oval 1708"/>
              <p:cNvSpPr>
                <a:spLocks noChangeArrowheads="1"/>
              </p:cNvSpPr>
              <p:nvPr/>
            </p:nvSpPr>
            <p:spPr bwMode="auto">
              <a:xfrm>
                <a:off x="246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3" name="Oval 1709"/>
              <p:cNvSpPr>
                <a:spLocks noChangeArrowheads="1"/>
              </p:cNvSpPr>
              <p:nvPr/>
            </p:nvSpPr>
            <p:spPr bwMode="auto">
              <a:xfrm>
                <a:off x="246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4" name="Oval 1710"/>
              <p:cNvSpPr>
                <a:spLocks noChangeArrowheads="1"/>
              </p:cNvSpPr>
              <p:nvPr/>
            </p:nvSpPr>
            <p:spPr bwMode="auto">
              <a:xfrm>
                <a:off x="246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5" name="Oval 1711"/>
              <p:cNvSpPr>
                <a:spLocks noChangeArrowheads="1"/>
              </p:cNvSpPr>
              <p:nvPr/>
            </p:nvSpPr>
            <p:spPr bwMode="auto">
              <a:xfrm>
                <a:off x="246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6" name="Oval 1712"/>
              <p:cNvSpPr>
                <a:spLocks noChangeArrowheads="1"/>
              </p:cNvSpPr>
              <p:nvPr/>
            </p:nvSpPr>
            <p:spPr bwMode="auto">
              <a:xfrm>
                <a:off x="247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7" name="Oval 1713"/>
              <p:cNvSpPr>
                <a:spLocks noChangeArrowheads="1"/>
              </p:cNvSpPr>
              <p:nvPr/>
            </p:nvSpPr>
            <p:spPr bwMode="auto">
              <a:xfrm>
                <a:off x="247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8" name="Oval 1714"/>
              <p:cNvSpPr>
                <a:spLocks noChangeArrowheads="1"/>
              </p:cNvSpPr>
              <p:nvPr/>
            </p:nvSpPr>
            <p:spPr bwMode="auto">
              <a:xfrm>
                <a:off x="247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9" name="Oval 1715"/>
              <p:cNvSpPr>
                <a:spLocks noChangeArrowheads="1"/>
              </p:cNvSpPr>
              <p:nvPr/>
            </p:nvSpPr>
            <p:spPr bwMode="auto">
              <a:xfrm>
                <a:off x="247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0" name="Oval 1716"/>
              <p:cNvSpPr>
                <a:spLocks noChangeArrowheads="1"/>
              </p:cNvSpPr>
              <p:nvPr/>
            </p:nvSpPr>
            <p:spPr bwMode="auto">
              <a:xfrm>
                <a:off x="248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1" name="Oval 1717"/>
              <p:cNvSpPr>
                <a:spLocks noChangeArrowheads="1"/>
              </p:cNvSpPr>
              <p:nvPr/>
            </p:nvSpPr>
            <p:spPr bwMode="auto">
              <a:xfrm>
                <a:off x="248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2" name="Oval 1718"/>
              <p:cNvSpPr>
                <a:spLocks noChangeArrowheads="1"/>
              </p:cNvSpPr>
              <p:nvPr/>
            </p:nvSpPr>
            <p:spPr bwMode="auto">
              <a:xfrm>
                <a:off x="248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3" name="Oval 1719"/>
              <p:cNvSpPr>
                <a:spLocks noChangeArrowheads="1"/>
              </p:cNvSpPr>
              <p:nvPr/>
            </p:nvSpPr>
            <p:spPr bwMode="auto">
              <a:xfrm>
                <a:off x="249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4" name="Oval 1720"/>
              <p:cNvSpPr>
                <a:spLocks noChangeArrowheads="1"/>
              </p:cNvSpPr>
              <p:nvPr/>
            </p:nvSpPr>
            <p:spPr bwMode="auto">
              <a:xfrm>
                <a:off x="249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5" name="Oval 1721"/>
              <p:cNvSpPr>
                <a:spLocks noChangeArrowheads="1"/>
              </p:cNvSpPr>
              <p:nvPr/>
            </p:nvSpPr>
            <p:spPr bwMode="auto">
              <a:xfrm>
                <a:off x="249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6" name="Oval 1722"/>
              <p:cNvSpPr>
                <a:spLocks noChangeArrowheads="1"/>
              </p:cNvSpPr>
              <p:nvPr/>
            </p:nvSpPr>
            <p:spPr bwMode="auto">
              <a:xfrm>
                <a:off x="249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7" name="Oval 1723"/>
              <p:cNvSpPr>
                <a:spLocks noChangeArrowheads="1"/>
              </p:cNvSpPr>
              <p:nvPr/>
            </p:nvSpPr>
            <p:spPr bwMode="auto">
              <a:xfrm>
                <a:off x="250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8" name="Oval 1724"/>
              <p:cNvSpPr>
                <a:spLocks noChangeArrowheads="1"/>
              </p:cNvSpPr>
              <p:nvPr/>
            </p:nvSpPr>
            <p:spPr bwMode="auto">
              <a:xfrm>
                <a:off x="250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9" name="Oval 1725"/>
              <p:cNvSpPr>
                <a:spLocks noChangeArrowheads="1"/>
              </p:cNvSpPr>
              <p:nvPr/>
            </p:nvSpPr>
            <p:spPr bwMode="auto">
              <a:xfrm>
                <a:off x="250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0" name="Oval 1726"/>
              <p:cNvSpPr>
                <a:spLocks noChangeArrowheads="1"/>
              </p:cNvSpPr>
              <p:nvPr/>
            </p:nvSpPr>
            <p:spPr bwMode="auto">
              <a:xfrm>
                <a:off x="250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1" name="Oval 1727"/>
              <p:cNvSpPr>
                <a:spLocks noChangeArrowheads="1"/>
              </p:cNvSpPr>
              <p:nvPr/>
            </p:nvSpPr>
            <p:spPr bwMode="auto">
              <a:xfrm>
                <a:off x="250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2" name="Oval 1728"/>
              <p:cNvSpPr>
                <a:spLocks noChangeArrowheads="1"/>
              </p:cNvSpPr>
              <p:nvPr/>
            </p:nvSpPr>
            <p:spPr bwMode="auto">
              <a:xfrm>
                <a:off x="251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3" name="Oval 1729"/>
              <p:cNvSpPr>
                <a:spLocks noChangeArrowheads="1"/>
              </p:cNvSpPr>
              <p:nvPr/>
            </p:nvSpPr>
            <p:spPr bwMode="auto">
              <a:xfrm>
                <a:off x="251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4" name="Oval 1730"/>
              <p:cNvSpPr>
                <a:spLocks noChangeArrowheads="1"/>
              </p:cNvSpPr>
              <p:nvPr/>
            </p:nvSpPr>
            <p:spPr bwMode="auto">
              <a:xfrm>
                <a:off x="252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5" name="Oval 1731"/>
              <p:cNvSpPr>
                <a:spLocks noChangeArrowheads="1"/>
              </p:cNvSpPr>
              <p:nvPr/>
            </p:nvSpPr>
            <p:spPr bwMode="auto">
              <a:xfrm>
                <a:off x="252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6" name="Oval 1732"/>
              <p:cNvSpPr>
                <a:spLocks noChangeArrowheads="1"/>
              </p:cNvSpPr>
              <p:nvPr/>
            </p:nvSpPr>
            <p:spPr bwMode="auto">
              <a:xfrm>
                <a:off x="252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7" name="Oval 1733"/>
              <p:cNvSpPr>
                <a:spLocks noChangeArrowheads="1"/>
              </p:cNvSpPr>
              <p:nvPr/>
            </p:nvSpPr>
            <p:spPr bwMode="auto">
              <a:xfrm>
                <a:off x="252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8" name="Oval 1734"/>
              <p:cNvSpPr>
                <a:spLocks noChangeArrowheads="1"/>
              </p:cNvSpPr>
              <p:nvPr/>
            </p:nvSpPr>
            <p:spPr bwMode="auto">
              <a:xfrm>
                <a:off x="252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9" name="Oval 1735"/>
              <p:cNvSpPr>
                <a:spLocks noChangeArrowheads="1"/>
              </p:cNvSpPr>
              <p:nvPr/>
            </p:nvSpPr>
            <p:spPr bwMode="auto">
              <a:xfrm>
                <a:off x="253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0" name="Oval 1736"/>
              <p:cNvSpPr>
                <a:spLocks noChangeArrowheads="1"/>
              </p:cNvSpPr>
              <p:nvPr/>
            </p:nvSpPr>
            <p:spPr bwMode="auto">
              <a:xfrm>
                <a:off x="253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1" name="Oval 1737"/>
              <p:cNvSpPr>
                <a:spLocks noChangeArrowheads="1"/>
              </p:cNvSpPr>
              <p:nvPr/>
            </p:nvSpPr>
            <p:spPr bwMode="auto">
              <a:xfrm>
                <a:off x="253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2" name="Oval 1738"/>
              <p:cNvSpPr>
                <a:spLocks noChangeArrowheads="1"/>
              </p:cNvSpPr>
              <p:nvPr/>
            </p:nvSpPr>
            <p:spPr bwMode="auto">
              <a:xfrm>
                <a:off x="253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3" name="Oval 1739"/>
              <p:cNvSpPr>
                <a:spLocks noChangeArrowheads="1"/>
              </p:cNvSpPr>
              <p:nvPr/>
            </p:nvSpPr>
            <p:spPr bwMode="auto">
              <a:xfrm>
                <a:off x="254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4" name="Oval 1740"/>
              <p:cNvSpPr>
                <a:spLocks noChangeArrowheads="1"/>
              </p:cNvSpPr>
              <p:nvPr/>
            </p:nvSpPr>
            <p:spPr bwMode="auto">
              <a:xfrm>
                <a:off x="254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5" name="Oval 1741"/>
              <p:cNvSpPr>
                <a:spLocks noChangeArrowheads="1"/>
              </p:cNvSpPr>
              <p:nvPr/>
            </p:nvSpPr>
            <p:spPr bwMode="auto">
              <a:xfrm>
                <a:off x="254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6" name="Oval 1742"/>
              <p:cNvSpPr>
                <a:spLocks noChangeArrowheads="1"/>
              </p:cNvSpPr>
              <p:nvPr/>
            </p:nvSpPr>
            <p:spPr bwMode="auto">
              <a:xfrm>
                <a:off x="255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7" name="Oval 1743"/>
              <p:cNvSpPr>
                <a:spLocks noChangeArrowheads="1"/>
              </p:cNvSpPr>
              <p:nvPr/>
            </p:nvSpPr>
            <p:spPr bwMode="auto">
              <a:xfrm>
                <a:off x="255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8" name="Oval 1744"/>
              <p:cNvSpPr>
                <a:spLocks noChangeArrowheads="1"/>
              </p:cNvSpPr>
              <p:nvPr/>
            </p:nvSpPr>
            <p:spPr bwMode="auto">
              <a:xfrm>
                <a:off x="255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9" name="Oval 1745"/>
              <p:cNvSpPr>
                <a:spLocks noChangeArrowheads="1"/>
              </p:cNvSpPr>
              <p:nvPr/>
            </p:nvSpPr>
            <p:spPr bwMode="auto">
              <a:xfrm>
                <a:off x="255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0" name="Oval 1746"/>
              <p:cNvSpPr>
                <a:spLocks noChangeArrowheads="1"/>
              </p:cNvSpPr>
              <p:nvPr/>
            </p:nvSpPr>
            <p:spPr bwMode="auto">
              <a:xfrm>
                <a:off x="256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1" name="Oval 1747"/>
              <p:cNvSpPr>
                <a:spLocks noChangeArrowheads="1"/>
              </p:cNvSpPr>
              <p:nvPr/>
            </p:nvSpPr>
            <p:spPr bwMode="auto">
              <a:xfrm>
                <a:off x="256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2" name="Oval 1748"/>
              <p:cNvSpPr>
                <a:spLocks noChangeArrowheads="1"/>
              </p:cNvSpPr>
              <p:nvPr/>
            </p:nvSpPr>
            <p:spPr bwMode="auto">
              <a:xfrm>
                <a:off x="256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3" name="Oval 1749"/>
              <p:cNvSpPr>
                <a:spLocks noChangeArrowheads="1"/>
              </p:cNvSpPr>
              <p:nvPr/>
            </p:nvSpPr>
            <p:spPr bwMode="auto">
              <a:xfrm>
                <a:off x="256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4" name="Oval 1750"/>
              <p:cNvSpPr>
                <a:spLocks noChangeArrowheads="1"/>
              </p:cNvSpPr>
              <p:nvPr/>
            </p:nvSpPr>
            <p:spPr bwMode="auto">
              <a:xfrm>
                <a:off x="256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5" name="Oval 1751"/>
              <p:cNvSpPr>
                <a:spLocks noChangeArrowheads="1"/>
              </p:cNvSpPr>
              <p:nvPr/>
            </p:nvSpPr>
            <p:spPr bwMode="auto">
              <a:xfrm>
                <a:off x="257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6" name="Oval 1752"/>
              <p:cNvSpPr>
                <a:spLocks noChangeArrowheads="1"/>
              </p:cNvSpPr>
              <p:nvPr/>
            </p:nvSpPr>
            <p:spPr bwMode="auto">
              <a:xfrm>
                <a:off x="257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7" name="Oval 1753"/>
              <p:cNvSpPr>
                <a:spLocks noChangeArrowheads="1"/>
              </p:cNvSpPr>
              <p:nvPr/>
            </p:nvSpPr>
            <p:spPr bwMode="auto">
              <a:xfrm>
                <a:off x="258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8" name="Oval 1754"/>
              <p:cNvSpPr>
                <a:spLocks noChangeArrowheads="1"/>
              </p:cNvSpPr>
              <p:nvPr/>
            </p:nvSpPr>
            <p:spPr bwMode="auto">
              <a:xfrm>
                <a:off x="258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9" name="Oval 1755"/>
              <p:cNvSpPr>
                <a:spLocks noChangeArrowheads="1"/>
              </p:cNvSpPr>
              <p:nvPr/>
            </p:nvSpPr>
            <p:spPr bwMode="auto">
              <a:xfrm>
                <a:off x="258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0" name="Oval 1756"/>
              <p:cNvSpPr>
                <a:spLocks noChangeArrowheads="1"/>
              </p:cNvSpPr>
              <p:nvPr/>
            </p:nvSpPr>
            <p:spPr bwMode="auto">
              <a:xfrm>
                <a:off x="258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1" name="Oval 1757"/>
              <p:cNvSpPr>
                <a:spLocks noChangeArrowheads="1"/>
              </p:cNvSpPr>
              <p:nvPr/>
            </p:nvSpPr>
            <p:spPr bwMode="auto">
              <a:xfrm>
                <a:off x="258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2" name="Oval 1758"/>
              <p:cNvSpPr>
                <a:spLocks noChangeArrowheads="1"/>
              </p:cNvSpPr>
              <p:nvPr/>
            </p:nvSpPr>
            <p:spPr bwMode="auto">
              <a:xfrm>
                <a:off x="259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3" name="Oval 1759"/>
              <p:cNvSpPr>
                <a:spLocks noChangeArrowheads="1"/>
              </p:cNvSpPr>
              <p:nvPr/>
            </p:nvSpPr>
            <p:spPr bwMode="auto">
              <a:xfrm>
                <a:off x="259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4" name="Oval 1760"/>
              <p:cNvSpPr>
                <a:spLocks noChangeArrowheads="1"/>
              </p:cNvSpPr>
              <p:nvPr/>
            </p:nvSpPr>
            <p:spPr bwMode="auto">
              <a:xfrm>
                <a:off x="259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5" name="Oval 1761"/>
              <p:cNvSpPr>
                <a:spLocks noChangeArrowheads="1"/>
              </p:cNvSpPr>
              <p:nvPr/>
            </p:nvSpPr>
            <p:spPr bwMode="auto">
              <a:xfrm>
                <a:off x="259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6" name="Oval 1762"/>
              <p:cNvSpPr>
                <a:spLocks noChangeArrowheads="1"/>
              </p:cNvSpPr>
              <p:nvPr/>
            </p:nvSpPr>
            <p:spPr bwMode="auto">
              <a:xfrm>
                <a:off x="260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7" name="Oval 1763"/>
              <p:cNvSpPr>
                <a:spLocks noChangeArrowheads="1"/>
              </p:cNvSpPr>
              <p:nvPr/>
            </p:nvSpPr>
            <p:spPr bwMode="auto">
              <a:xfrm>
                <a:off x="260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8" name="Oval 1764"/>
              <p:cNvSpPr>
                <a:spLocks noChangeArrowheads="1"/>
              </p:cNvSpPr>
              <p:nvPr/>
            </p:nvSpPr>
            <p:spPr bwMode="auto">
              <a:xfrm>
                <a:off x="260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9" name="Oval 1765"/>
              <p:cNvSpPr>
                <a:spLocks noChangeArrowheads="1"/>
              </p:cNvSpPr>
              <p:nvPr/>
            </p:nvSpPr>
            <p:spPr bwMode="auto">
              <a:xfrm>
                <a:off x="261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0" name="Oval 1766"/>
              <p:cNvSpPr>
                <a:spLocks noChangeArrowheads="1"/>
              </p:cNvSpPr>
              <p:nvPr/>
            </p:nvSpPr>
            <p:spPr bwMode="auto">
              <a:xfrm>
                <a:off x="261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1" name="Oval 1767"/>
              <p:cNvSpPr>
                <a:spLocks noChangeArrowheads="1"/>
              </p:cNvSpPr>
              <p:nvPr/>
            </p:nvSpPr>
            <p:spPr bwMode="auto">
              <a:xfrm>
                <a:off x="261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2" name="Oval 1768"/>
              <p:cNvSpPr>
                <a:spLocks noChangeArrowheads="1"/>
              </p:cNvSpPr>
              <p:nvPr/>
            </p:nvSpPr>
            <p:spPr bwMode="auto">
              <a:xfrm>
                <a:off x="261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3" name="Oval 1769"/>
              <p:cNvSpPr>
                <a:spLocks noChangeArrowheads="1"/>
              </p:cNvSpPr>
              <p:nvPr/>
            </p:nvSpPr>
            <p:spPr bwMode="auto">
              <a:xfrm>
                <a:off x="262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4" name="Oval 1770"/>
              <p:cNvSpPr>
                <a:spLocks noChangeArrowheads="1"/>
              </p:cNvSpPr>
              <p:nvPr/>
            </p:nvSpPr>
            <p:spPr bwMode="auto">
              <a:xfrm>
                <a:off x="262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5" name="Oval 1771"/>
              <p:cNvSpPr>
                <a:spLocks noChangeArrowheads="1"/>
              </p:cNvSpPr>
              <p:nvPr/>
            </p:nvSpPr>
            <p:spPr bwMode="auto">
              <a:xfrm>
                <a:off x="262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6" name="Oval 1772"/>
              <p:cNvSpPr>
                <a:spLocks noChangeArrowheads="1"/>
              </p:cNvSpPr>
              <p:nvPr/>
            </p:nvSpPr>
            <p:spPr bwMode="auto">
              <a:xfrm>
                <a:off x="262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7" name="Oval 1773"/>
              <p:cNvSpPr>
                <a:spLocks noChangeArrowheads="1"/>
              </p:cNvSpPr>
              <p:nvPr/>
            </p:nvSpPr>
            <p:spPr bwMode="auto">
              <a:xfrm>
                <a:off x="262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8" name="Oval 1774"/>
              <p:cNvSpPr>
                <a:spLocks noChangeArrowheads="1"/>
              </p:cNvSpPr>
              <p:nvPr/>
            </p:nvSpPr>
            <p:spPr bwMode="auto">
              <a:xfrm>
                <a:off x="263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9" name="Oval 1775"/>
              <p:cNvSpPr>
                <a:spLocks noChangeArrowheads="1"/>
              </p:cNvSpPr>
              <p:nvPr/>
            </p:nvSpPr>
            <p:spPr bwMode="auto">
              <a:xfrm>
                <a:off x="263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0" name="Oval 1776"/>
              <p:cNvSpPr>
                <a:spLocks noChangeArrowheads="1"/>
              </p:cNvSpPr>
              <p:nvPr/>
            </p:nvSpPr>
            <p:spPr bwMode="auto">
              <a:xfrm>
                <a:off x="264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1" name="Oval 1777"/>
              <p:cNvSpPr>
                <a:spLocks noChangeArrowheads="1"/>
              </p:cNvSpPr>
              <p:nvPr/>
            </p:nvSpPr>
            <p:spPr bwMode="auto">
              <a:xfrm>
                <a:off x="264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2" name="Oval 1778"/>
              <p:cNvSpPr>
                <a:spLocks noChangeArrowheads="1"/>
              </p:cNvSpPr>
              <p:nvPr/>
            </p:nvSpPr>
            <p:spPr bwMode="auto">
              <a:xfrm>
                <a:off x="264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3" name="Oval 1779"/>
              <p:cNvSpPr>
                <a:spLocks noChangeArrowheads="1"/>
              </p:cNvSpPr>
              <p:nvPr/>
            </p:nvSpPr>
            <p:spPr bwMode="auto">
              <a:xfrm>
                <a:off x="264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4" name="Oval 1780"/>
              <p:cNvSpPr>
                <a:spLocks noChangeArrowheads="1"/>
              </p:cNvSpPr>
              <p:nvPr/>
            </p:nvSpPr>
            <p:spPr bwMode="auto">
              <a:xfrm>
                <a:off x="264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5" name="Oval 1781"/>
              <p:cNvSpPr>
                <a:spLocks noChangeArrowheads="1"/>
              </p:cNvSpPr>
              <p:nvPr/>
            </p:nvSpPr>
            <p:spPr bwMode="auto">
              <a:xfrm>
                <a:off x="265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6" name="Oval 1782"/>
              <p:cNvSpPr>
                <a:spLocks noChangeArrowheads="1"/>
              </p:cNvSpPr>
              <p:nvPr/>
            </p:nvSpPr>
            <p:spPr bwMode="auto">
              <a:xfrm>
                <a:off x="265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7" name="Oval 1783"/>
              <p:cNvSpPr>
                <a:spLocks noChangeArrowheads="1"/>
              </p:cNvSpPr>
              <p:nvPr/>
            </p:nvSpPr>
            <p:spPr bwMode="auto">
              <a:xfrm>
                <a:off x="265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8" name="Oval 1784"/>
              <p:cNvSpPr>
                <a:spLocks noChangeArrowheads="1"/>
              </p:cNvSpPr>
              <p:nvPr/>
            </p:nvSpPr>
            <p:spPr bwMode="auto">
              <a:xfrm>
                <a:off x="265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9" name="Oval 1785"/>
              <p:cNvSpPr>
                <a:spLocks noChangeArrowheads="1"/>
              </p:cNvSpPr>
              <p:nvPr/>
            </p:nvSpPr>
            <p:spPr bwMode="auto">
              <a:xfrm>
                <a:off x="266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0" name="Oval 1786"/>
              <p:cNvSpPr>
                <a:spLocks noChangeArrowheads="1"/>
              </p:cNvSpPr>
              <p:nvPr/>
            </p:nvSpPr>
            <p:spPr bwMode="auto">
              <a:xfrm>
                <a:off x="266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1" name="Oval 1787"/>
              <p:cNvSpPr>
                <a:spLocks noChangeArrowheads="1"/>
              </p:cNvSpPr>
              <p:nvPr/>
            </p:nvSpPr>
            <p:spPr bwMode="auto">
              <a:xfrm>
                <a:off x="266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2" name="Oval 1788"/>
              <p:cNvSpPr>
                <a:spLocks noChangeArrowheads="1"/>
              </p:cNvSpPr>
              <p:nvPr/>
            </p:nvSpPr>
            <p:spPr bwMode="auto">
              <a:xfrm>
                <a:off x="267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3" name="Oval 1789"/>
              <p:cNvSpPr>
                <a:spLocks noChangeArrowheads="1"/>
              </p:cNvSpPr>
              <p:nvPr/>
            </p:nvSpPr>
            <p:spPr bwMode="auto">
              <a:xfrm>
                <a:off x="267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4" name="Oval 1790"/>
              <p:cNvSpPr>
                <a:spLocks noChangeArrowheads="1"/>
              </p:cNvSpPr>
              <p:nvPr/>
            </p:nvSpPr>
            <p:spPr bwMode="auto">
              <a:xfrm>
                <a:off x="267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5" name="Oval 1791"/>
              <p:cNvSpPr>
                <a:spLocks noChangeArrowheads="1"/>
              </p:cNvSpPr>
              <p:nvPr/>
            </p:nvSpPr>
            <p:spPr bwMode="auto">
              <a:xfrm>
                <a:off x="267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6" name="Oval 1792"/>
              <p:cNvSpPr>
                <a:spLocks noChangeArrowheads="1"/>
              </p:cNvSpPr>
              <p:nvPr/>
            </p:nvSpPr>
            <p:spPr bwMode="auto">
              <a:xfrm>
                <a:off x="268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7" name="Oval 1793"/>
              <p:cNvSpPr>
                <a:spLocks noChangeArrowheads="1"/>
              </p:cNvSpPr>
              <p:nvPr/>
            </p:nvSpPr>
            <p:spPr bwMode="auto">
              <a:xfrm>
                <a:off x="268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8" name="Oval 1794"/>
              <p:cNvSpPr>
                <a:spLocks noChangeArrowheads="1"/>
              </p:cNvSpPr>
              <p:nvPr/>
            </p:nvSpPr>
            <p:spPr bwMode="auto">
              <a:xfrm>
                <a:off x="268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9" name="Oval 1795"/>
              <p:cNvSpPr>
                <a:spLocks noChangeArrowheads="1"/>
              </p:cNvSpPr>
              <p:nvPr/>
            </p:nvSpPr>
            <p:spPr bwMode="auto">
              <a:xfrm>
                <a:off x="268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0" name="Oval 1796"/>
              <p:cNvSpPr>
                <a:spLocks noChangeArrowheads="1"/>
              </p:cNvSpPr>
              <p:nvPr/>
            </p:nvSpPr>
            <p:spPr bwMode="auto">
              <a:xfrm>
                <a:off x="268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1" name="Oval 1797"/>
              <p:cNvSpPr>
                <a:spLocks noChangeArrowheads="1"/>
              </p:cNvSpPr>
              <p:nvPr/>
            </p:nvSpPr>
            <p:spPr bwMode="auto">
              <a:xfrm>
                <a:off x="269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2" name="Oval 1798"/>
              <p:cNvSpPr>
                <a:spLocks noChangeArrowheads="1"/>
              </p:cNvSpPr>
              <p:nvPr/>
            </p:nvSpPr>
            <p:spPr bwMode="auto">
              <a:xfrm>
                <a:off x="269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3" name="Oval 1799"/>
              <p:cNvSpPr>
                <a:spLocks noChangeArrowheads="1"/>
              </p:cNvSpPr>
              <p:nvPr/>
            </p:nvSpPr>
            <p:spPr bwMode="auto">
              <a:xfrm>
                <a:off x="270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4" name="Oval 1800"/>
              <p:cNvSpPr>
                <a:spLocks noChangeArrowheads="1"/>
              </p:cNvSpPr>
              <p:nvPr/>
            </p:nvSpPr>
            <p:spPr bwMode="auto">
              <a:xfrm>
                <a:off x="270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5" name="Oval 1801"/>
              <p:cNvSpPr>
                <a:spLocks noChangeArrowheads="1"/>
              </p:cNvSpPr>
              <p:nvPr/>
            </p:nvSpPr>
            <p:spPr bwMode="auto">
              <a:xfrm>
                <a:off x="270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6" name="Oval 1802"/>
              <p:cNvSpPr>
                <a:spLocks noChangeArrowheads="1"/>
              </p:cNvSpPr>
              <p:nvPr/>
            </p:nvSpPr>
            <p:spPr bwMode="auto">
              <a:xfrm>
                <a:off x="270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689" name="Group 2004"/>
            <p:cNvGrpSpPr>
              <a:grpSpLocks/>
            </p:cNvGrpSpPr>
            <p:nvPr/>
          </p:nvGrpSpPr>
          <p:grpSpPr bwMode="auto">
            <a:xfrm>
              <a:off x="2706" y="1596"/>
              <a:ext cx="540" cy="18"/>
              <a:chOff x="2706" y="1596"/>
              <a:chExt cx="540" cy="18"/>
            </a:xfrm>
          </p:grpSpPr>
          <p:sp>
            <p:nvSpPr>
              <p:cNvPr id="23047" name="Oval 1804"/>
              <p:cNvSpPr>
                <a:spLocks noChangeArrowheads="1"/>
              </p:cNvSpPr>
              <p:nvPr/>
            </p:nvSpPr>
            <p:spPr bwMode="auto">
              <a:xfrm>
                <a:off x="270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8" name="Oval 1805"/>
              <p:cNvSpPr>
                <a:spLocks noChangeArrowheads="1"/>
              </p:cNvSpPr>
              <p:nvPr/>
            </p:nvSpPr>
            <p:spPr bwMode="auto">
              <a:xfrm>
                <a:off x="271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9" name="Oval 1806"/>
              <p:cNvSpPr>
                <a:spLocks noChangeArrowheads="1"/>
              </p:cNvSpPr>
              <p:nvPr/>
            </p:nvSpPr>
            <p:spPr bwMode="auto">
              <a:xfrm>
                <a:off x="271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0" name="Oval 1807"/>
              <p:cNvSpPr>
                <a:spLocks noChangeArrowheads="1"/>
              </p:cNvSpPr>
              <p:nvPr/>
            </p:nvSpPr>
            <p:spPr bwMode="auto">
              <a:xfrm>
                <a:off x="271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1" name="Oval 1808"/>
              <p:cNvSpPr>
                <a:spLocks noChangeArrowheads="1"/>
              </p:cNvSpPr>
              <p:nvPr/>
            </p:nvSpPr>
            <p:spPr bwMode="auto">
              <a:xfrm>
                <a:off x="271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2" name="Oval 1809"/>
              <p:cNvSpPr>
                <a:spLocks noChangeArrowheads="1"/>
              </p:cNvSpPr>
              <p:nvPr/>
            </p:nvSpPr>
            <p:spPr bwMode="auto">
              <a:xfrm>
                <a:off x="272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3" name="Oval 1810"/>
              <p:cNvSpPr>
                <a:spLocks noChangeArrowheads="1"/>
              </p:cNvSpPr>
              <p:nvPr/>
            </p:nvSpPr>
            <p:spPr bwMode="auto">
              <a:xfrm>
                <a:off x="272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4" name="Oval 1811"/>
              <p:cNvSpPr>
                <a:spLocks noChangeArrowheads="1"/>
              </p:cNvSpPr>
              <p:nvPr/>
            </p:nvSpPr>
            <p:spPr bwMode="auto">
              <a:xfrm>
                <a:off x="272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5" name="Oval 1812"/>
              <p:cNvSpPr>
                <a:spLocks noChangeArrowheads="1"/>
              </p:cNvSpPr>
              <p:nvPr/>
            </p:nvSpPr>
            <p:spPr bwMode="auto">
              <a:xfrm>
                <a:off x="273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6" name="Oval 1813"/>
              <p:cNvSpPr>
                <a:spLocks noChangeArrowheads="1"/>
              </p:cNvSpPr>
              <p:nvPr/>
            </p:nvSpPr>
            <p:spPr bwMode="auto">
              <a:xfrm>
                <a:off x="273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7" name="Oval 1814"/>
              <p:cNvSpPr>
                <a:spLocks noChangeArrowheads="1"/>
              </p:cNvSpPr>
              <p:nvPr/>
            </p:nvSpPr>
            <p:spPr bwMode="auto">
              <a:xfrm>
                <a:off x="273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8" name="Oval 1815"/>
              <p:cNvSpPr>
                <a:spLocks noChangeArrowheads="1"/>
              </p:cNvSpPr>
              <p:nvPr/>
            </p:nvSpPr>
            <p:spPr bwMode="auto">
              <a:xfrm>
                <a:off x="273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9" name="Oval 1816"/>
              <p:cNvSpPr>
                <a:spLocks noChangeArrowheads="1"/>
              </p:cNvSpPr>
              <p:nvPr/>
            </p:nvSpPr>
            <p:spPr bwMode="auto">
              <a:xfrm>
                <a:off x="274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0" name="Oval 1817"/>
              <p:cNvSpPr>
                <a:spLocks noChangeArrowheads="1"/>
              </p:cNvSpPr>
              <p:nvPr/>
            </p:nvSpPr>
            <p:spPr bwMode="auto">
              <a:xfrm>
                <a:off x="274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1" name="Oval 1818"/>
              <p:cNvSpPr>
                <a:spLocks noChangeArrowheads="1"/>
              </p:cNvSpPr>
              <p:nvPr/>
            </p:nvSpPr>
            <p:spPr bwMode="auto">
              <a:xfrm>
                <a:off x="274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2" name="Oval 1819"/>
              <p:cNvSpPr>
                <a:spLocks noChangeArrowheads="1"/>
              </p:cNvSpPr>
              <p:nvPr/>
            </p:nvSpPr>
            <p:spPr bwMode="auto">
              <a:xfrm>
                <a:off x="274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3" name="Oval 1820"/>
              <p:cNvSpPr>
                <a:spLocks noChangeArrowheads="1"/>
              </p:cNvSpPr>
              <p:nvPr/>
            </p:nvSpPr>
            <p:spPr bwMode="auto">
              <a:xfrm>
                <a:off x="274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4" name="Oval 1821"/>
              <p:cNvSpPr>
                <a:spLocks noChangeArrowheads="1"/>
              </p:cNvSpPr>
              <p:nvPr/>
            </p:nvSpPr>
            <p:spPr bwMode="auto">
              <a:xfrm>
                <a:off x="275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5" name="Oval 1822"/>
              <p:cNvSpPr>
                <a:spLocks noChangeArrowheads="1"/>
              </p:cNvSpPr>
              <p:nvPr/>
            </p:nvSpPr>
            <p:spPr bwMode="auto">
              <a:xfrm>
                <a:off x="275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6" name="Oval 1823"/>
              <p:cNvSpPr>
                <a:spLocks noChangeArrowheads="1"/>
              </p:cNvSpPr>
              <p:nvPr/>
            </p:nvSpPr>
            <p:spPr bwMode="auto">
              <a:xfrm>
                <a:off x="276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7" name="Oval 1824"/>
              <p:cNvSpPr>
                <a:spLocks noChangeArrowheads="1"/>
              </p:cNvSpPr>
              <p:nvPr/>
            </p:nvSpPr>
            <p:spPr bwMode="auto">
              <a:xfrm>
                <a:off x="276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8" name="Oval 1825"/>
              <p:cNvSpPr>
                <a:spLocks noChangeArrowheads="1"/>
              </p:cNvSpPr>
              <p:nvPr/>
            </p:nvSpPr>
            <p:spPr bwMode="auto">
              <a:xfrm>
                <a:off x="276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9" name="Oval 1826"/>
              <p:cNvSpPr>
                <a:spLocks noChangeArrowheads="1"/>
              </p:cNvSpPr>
              <p:nvPr/>
            </p:nvSpPr>
            <p:spPr bwMode="auto">
              <a:xfrm>
                <a:off x="276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0" name="Oval 1827"/>
              <p:cNvSpPr>
                <a:spLocks noChangeArrowheads="1"/>
              </p:cNvSpPr>
              <p:nvPr/>
            </p:nvSpPr>
            <p:spPr bwMode="auto">
              <a:xfrm>
                <a:off x="276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1" name="Oval 1828"/>
              <p:cNvSpPr>
                <a:spLocks noChangeArrowheads="1"/>
              </p:cNvSpPr>
              <p:nvPr/>
            </p:nvSpPr>
            <p:spPr bwMode="auto">
              <a:xfrm>
                <a:off x="277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2" name="Oval 1829"/>
              <p:cNvSpPr>
                <a:spLocks noChangeArrowheads="1"/>
              </p:cNvSpPr>
              <p:nvPr/>
            </p:nvSpPr>
            <p:spPr bwMode="auto">
              <a:xfrm>
                <a:off x="277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3" name="Oval 1830"/>
              <p:cNvSpPr>
                <a:spLocks noChangeArrowheads="1"/>
              </p:cNvSpPr>
              <p:nvPr/>
            </p:nvSpPr>
            <p:spPr bwMode="auto">
              <a:xfrm>
                <a:off x="277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4" name="Oval 1831"/>
              <p:cNvSpPr>
                <a:spLocks noChangeArrowheads="1"/>
              </p:cNvSpPr>
              <p:nvPr/>
            </p:nvSpPr>
            <p:spPr bwMode="auto">
              <a:xfrm>
                <a:off x="277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5" name="Oval 1832"/>
              <p:cNvSpPr>
                <a:spLocks noChangeArrowheads="1"/>
              </p:cNvSpPr>
              <p:nvPr/>
            </p:nvSpPr>
            <p:spPr bwMode="auto">
              <a:xfrm>
                <a:off x="278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6" name="Oval 1833"/>
              <p:cNvSpPr>
                <a:spLocks noChangeArrowheads="1"/>
              </p:cNvSpPr>
              <p:nvPr/>
            </p:nvSpPr>
            <p:spPr bwMode="auto">
              <a:xfrm>
                <a:off x="278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7" name="Oval 1834"/>
              <p:cNvSpPr>
                <a:spLocks noChangeArrowheads="1"/>
              </p:cNvSpPr>
              <p:nvPr/>
            </p:nvSpPr>
            <p:spPr bwMode="auto">
              <a:xfrm>
                <a:off x="278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8" name="Oval 1835"/>
              <p:cNvSpPr>
                <a:spLocks noChangeArrowheads="1"/>
              </p:cNvSpPr>
              <p:nvPr/>
            </p:nvSpPr>
            <p:spPr bwMode="auto">
              <a:xfrm>
                <a:off x="279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9" name="Oval 1836"/>
              <p:cNvSpPr>
                <a:spLocks noChangeArrowheads="1"/>
              </p:cNvSpPr>
              <p:nvPr/>
            </p:nvSpPr>
            <p:spPr bwMode="auto">
              <a:xfrm>
                <a:off x="279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0" name="Oval 1837"/>
              <p:cNvSpPr>
                <a:spLocks noChangeArrowheads="1"/>
              </p:cNvSpPr>
              <p:nvPr/>
            </p:nvSpPr>
            <p:spPr bwMode="auto">
              <a:xfrm>
                <a:off x="279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1" name="Oval 1838"/>
              <p:cNvSpPr>
                <a:spLocks noChangeArrowheads="1"/>
              </p:cNvSpPr>
              <p:nvPr/>
            </p:nvSpPr>
            <p:spPr bwMode="auto">
              <a:xfrm>
                <a:off x="279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2" name="Oval 1839"/>
              <p:cNvSpPr>
                <a:spLocks noChangeArrowheads="1"/>
              </p:cNvSpPr>
              <p:nvPr/>
            </p:nvSpPr>
            <p:spPr bwMode="auto">
              <a:xfrm>
                <a:off x="280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3" name="Oval 1840"/>
              <p:cNvSpPr>
                <a:spLocks noChangeArrowheads="1"/>
              </p:cNvSpPr>
              <p:nvPr/>
            </p:nvSpPr>
            <p:spPr bwMode="auto">
              <a:xfrm>
                <a:off x="280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4" name="Oval 1841"/>
              <p:cNvSpPr>
                <a:spLocks noChangeArrowheads="1"/>
              </p:cNvSpPr>
              <p:nvPr/>
            </p:nvSpPr>
            <p:spPr bwMode="auto">
              <a:xfrm>
                <a:off x="280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5" name="Oval 1842"/>
              <p:cNvSpPr>
                <a:spLocks noChangeArrowheads="1"/>
              </p:cNvSpPr>
              <p:nvPr/>
            </p:nvSpPr>
            <p:spPr bwMode="auto">
              <a:xfrm>
                <a:off x="280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6" name="Oval 1843"/>
              <p:cNvSpPr>
                <a:spLocks noChangeArrowheads="1"/>
              </p:cNvSpPr>
              <p:nvPr/>
            </p:nvSpPr>
            <p:spPr bwMode="auto">
              <a:xfrm>
                <a:off x="280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7" name="Oval 1844"/>
              <p:cNvSpPr>
                <a:spLocks noChangeArrowheads="1"/>
              </p:cNvSpPr>
              <p:nvPr/>
            </p:nvSpPr>
            <p:spPr bwMode="auto">
              <a:xfrm>
                <a:off x="281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8" name="Oval 1845"/>
              <p:cNvSpPr>
                <a:spLocks noChangeArrowheads="1"/>
              </p:cNvSpPr>
              <p:nvPr/>
            </p:nvSpPr>
            <p:spPr bwMode="auto">
              <a:xfrm>
                <a:off x="281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9" name="Oval 1846"/>
              <p:cNvSpPr>
                <a:spLocks noChangeArrowheads="1"/>
              </p:cNvSpPr>
              <p:nvPr/>
            </p:nvSpPr>
            <p:spPr bwMode="auto">
              <a:xfrm>
                <a:off x="282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0" name="Oval 1847"/>
              <p:cNvSpPr>
                <a:spLocks noChangeArrowheads="1"/>
              </p:cNvSpPr>
              <p:nvPr/>
            </p:nvSpPr>
            <p:spPr bwMode="auto">
              <a:xfrm>
                <a:off x="282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1" name="Oval 1848"/>
              <p:cNvSpPr>
                <a:spLocks noChangeArrowheads="1"/>
              </p:cNvSpPr>
              <p:nvPr/>
            </p:nvSpPr>
            <p:spPr bwMode="auto">
              <a:xfrm>
                <a:off x="282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2" name="Oval 1849"/>
              <p:cNvSpPr>
                <a:spLocks noChangeArrowheads="1"/>
              </p:cNvSpPr>
              <p:nvPr/>
            </p:nvSpPr>
            <p:spPr bwMode="auto">
              <a:xfrm>
                <a:off x="282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3" name="Oval 1850"/>
              <p:cNvSpPr>
                <a:spLocks noChangeArrowheads="1"/>
              </p:cNvSpPr>
              <p:nvPr/>
            </p:nvSpPr>
            <p:spPr bwMode="auto">
              <a:xfrm>
                <a:off x="282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4" name="Oval 1851"/>
              <p:cNvSpPr>
                <a:spLocks noChangeArrowheads="1"/>
              </p:cNvSpPr>
              <p:nvPr/>
            </p:nvSpPr>
            <p:spPr bwMode="auto">
              <a:xfrm>
                <a:off x="283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5" name="Oval 1852"/>
              <p:cNvSpPr>
                <a:spLocks noChangeArrowheads="1"/>
              </p:cNvSpPr>
              <p:nvPr/>
            </p:nvSpPr>
            <p:spPr bwMode="auto">
              <a:xfrm>
                <a:off x="283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6" name="Oval 1853"/>
              <p:cNvSpPr>
                <a:spLocks noChangeArrowheads="1"/>
              </p:cNvSpPr>
              <p:nvPr/>
            </p:nvSpPr>
            <p:spPr bwMode="auto">
              <a:xfrm>
                <a:off x="283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7" name="Oval 1854"/>
              <p:cNvSpPr>
                <a:spLocks noChangeArrowheads="1"/>
              </p:cNvSpPr>
              <p:nvPr/>
            </p:nvSpPr>
            <p:spPr bwMode="auto">
              <a:xfrm>
                <a:off x="283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8" name="Oval 1855"/>
              <p:cNvSpPr>
                <a:spLocks noChangeArrowheads="1"/>
              </p:cNvSpPr>
              <p:nvPr/>
            </p:nvSpPr>
            <p:spPr bwMode="auto">
              <a:xfrm>
                <a:off x="284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9" name="Oval 1856"/>
              <p:cNvSpPr>
                <a:spLocks noChangeArrowheads="1"/>
              </p:cNvSpPr>
              <p:nvPr/>
            </p:nvSpPr>
            <p:spPr bwMode="auto">
              <a:xfrm>
                <a:off x="284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0" name="Oval 1857"/>
              <p:cNvSpPr>
                <a:spLocks noChangeArrowheads="1"/>
              </p:cNvSpPr>
              <p:nvPr/>
            </p:nvSpPr>
            <p:spPr bwMode="auto">
              <a:xfrm>
                <a:off x="284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1" name="Oval 1858"/>
              <p:cNvSpPr>
                <a:spLocks noChangeArrowheads="1"/>
              </p:cNvSpPr>
              <p:nvPr/>
            </p:nvSpPr>
            <p:spPr bwMode="auto">
              <a:xfrm>
                <a:off x="285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2" name="Oval 1859"/>
              <p:cNvSpPr>
                <a:spLocks noChangeArrowheads="1"/>
              </p:cNvSpPr>
              <p:nvPr/>
            </p:nvSpPr>
            <p:spPr bwMode="auto">
              <a:xfrm>
                <a:off x="285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3" name="Oval 1860"/>
              <p:cNvSpPr>
                <a:spLocks noChangeArrowheads="1"/>
              </p:cNvSpPr>
              <p:nvPr/>
            </p:nvSpPr>
            <p:spPr bwMode="auto">
              <a:xfrm>
                <a:off x="285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4" name="Oval 1861"/>
              <p:cNvSpPr>
                <a:spLocks noChangeArrowheads="1"/>
              </p:cNvSpPr>
              <p:nvPr/>
            </p:nvSpPr>
            <p:spPr bwMode="auto">
              <a:xfrm>
                <a:off x="285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5" name="Oval 1862"/>
              <p:cNvSpPr>
                <a:spLocks noChangeArrowheads="1"/>
              </p:cNvSpPr>
              <p:nvPr/>
            </p:nvSpPr>
            <p:spPr bwMode="auto">
              <a:xfrm>
                <a:off x="286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6" name="Oval 1863"/>
              <p:cNvSpPr>
                <a:spLocks noChangeArrowheads="1"/>
              </p:cNvSpPr>
              <p:nvPr/>
            </p:nvSpPr>
            <p:spPr bwMode="auto">
              <a:xfrm>
                <a:off x="286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7" name="Oval 1864"/>
              <p:cNvSpPr>
                <a:spLocks noChangeArrowheads="1"/>
              </p:cNvSpPr>
              <p:nvPr/>
            </p:nvSpPr>
            <p:spPr bwMode="auto">
              <a:xfrm>
                <a:off x="286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8" name="Oval 1865"/>
              <p:cNvSpPr>
                <a:spLocks noChangeArrowheads="1"/>
              </p:cNvSpPr>
              <p:nvPr/>
            </p:nvSpPr>
            <p:spPr bwMode="auto">
              <a:xfrm>
                <a:off x="286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9" name="Oval 1866"/>
              <p:cNvSpPr>
                <a:spLocks noChangeArrowheads="1"/>
              </p:cNvSpPr>
              <p:nvPr/>
            </p:nvSpPr>
            <p:spPr bwMode="auto">
              <a:xfrm>
                <a:off x="286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0" name="Oval 1867"/>
              <p:cNvSpPr>
                <a:spLocks noChangeArrowheads="1"/>
              </p:cNvSpPr>
              <p:nvPr/>
            </p:nvSpPr>
            <p:spPr bwMode="auto">
              <a:xfrm>
                <a:off x="287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1" name="Oval 1868"/>
              <p:cNvSpPr>
                <a:spLocks noChangeArrowheads="1"/>
              </p:cNvSpPr>
              <p:nvPr/>
            </p:nvSpPr>
            <p:spPr bwMode="auto">
              <a:xfrm>
                <a:off x="287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2" name="Oval 1869"/>
              <p:cNvSpPr>
                <a:spLocks noChangeArrowheads="1"/>
              </p:cNvSpPr>
              <p:nvPr/>
            </p:nvSpPr>
            <p:spPr bwMode="auto">
              <a:xfrm>
                <a:off x="288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3" name="Oval 1870"/>
              <p:cNvSpPr>
                <a:spLocks noChangeArrowheads="1"/>
              </p:cNvSpPr>
              <p:nvPr/>
            </p:nvSpPr>
            <p:spPr bwMode="auto">
              <a:xfrm>
                <a:off x="288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4" name="Oval 1871"/>
              <p:cNvSpPr>
                <a:spLocks noChangeArrowheads="1"/>
              </p:cNvSpPr>
              <p:nvPr/>
            </p:nvSpPr>
            <p:spPr bwMode="auto">
              <a:xfrm>
                <a:off x="288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5" name="Oval 1872"/>
              <p:cNvSpPr>
                <a:spLocks noChangeArrowheads="1"/>
              </p:cNvSpPr>
              <p:nvPr/>
            </p:nvSpPr>
            <p:spPr bwMode="auto">
              <a:xfrm>
                <a:off x="288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6" name="Oval 1873"/>
              <p:cNvSpPr>
                <a:spLocks noChangeArrowheads="1"/>
              </p:cNvSpPr>
              <p:nvPr/>
            </p:nvSpPr>
            <p:spPr bwMode="auto">
              <a:xfrm>
                <a:off x="288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7" name="Oval 1874"/>
              <p:cNvSpPr>
                <a:spLocks noChangeArrowheads="1"/>
              </p:cNvSpPr>
              <p:nvPr/>
            </p:nvSpPr>
            <p:spPr bwMode="auto">
              <a:xfrm>
                <a:off x="289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8" name="Oval 1875"/>
              <p:cNvSpPr>
                <a:spLocks noChangeArrowheads="1"/>
              </p:cNvSpPr>
              <p:nvPr/>
            </p:nvSpPr>
            <p:spPr bwMode="auto">
              <a:xfrm>
                <a:off x="289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9" name="Oval 1876"/>
              <p:cNvSpPr>
                <a:spLocks noChangeArrowheads="1"/>
              </p:cNvSpPr>
              <p:nvPr/>
            </p:nvSpPr>
            <p:spPr bwMode="auto">
              <a:xfrm>
                <a:off x="289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0" name="Oval 1877"/>
              <p:cNvSpPr>
                <a:spLocks noChangeArrowheads="1"/>
              </p:cNvSpPr>
              <p:nvPr/>
            </p:nvSpPr>
            <p:spPr bwMode="auto">
              <a:xfrm>
                <a:off x="289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1" name="Oval 1878"/>
              <p:cNvSpPr>
                <a:spLocks noChangeArrowheads="1"/>
              </p:cNvSpPr>
              <p:nvPr/>
            </p:nvSpPr>
            <p:spPr bwMode="auto">
              <a:xfrm>
                <a:off x="290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2" name="Oval 1879"/>
              <p:cNvSpPr>
                <a:spLocks noChangeArrowheads="1"/>
              </p:cNvSpPr>
              <p:nvPr/>
            </p:nvSpPr>
            <p:spPr bwMode="auto">
              <a:xfrm>
                <a:off x="290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3" name="Oval 1880"/>
              <p:cNvSpPr>
                <a:spLocks noChangeArrowheads="1"/>
              </p:cNvSpPr>
              <p:nvPr/>
            </p:nvSpPr>
            <p:spPr bwMode="auto">
              <a:xfrm>
                <a:off x="290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4" name="Oval 1881"/>
              <p:cNvSpPr>
                <a:spLocks noChangeArrowheads="1"/>
              </p:cNvSpPr>
              <p:nvPr/>
            </p:nvSpPr>
            <p:spPr bwMode="auto">
              <a:xfrm>
                <a:off x="291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5" name="Oval 1882"/>
              <p:cNvSpPr>
                <a:spLocks noChangeArrowheads="1"/>
              </p:cNvSpPr>
              <p:nvPr/>
            </p:nvSpPr>
            <p:spPr bwMode="auto">
              <a:xfrm>
                <a:off x="291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6" name="Oval 1883"/>
              <p:cNvSpPr>
                <a:spLocks noChangeArrowheads="1"/>
              </p:cNvSpPr>
              <p:nvPr/>
            </p:nvSpPr>
            <p:spPr bwMode="auto">
              <a:xfrm>
                <a:off x="291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7" name="Oval 1884"/>
              <p:cNvSpPr>
                <a:spLocks noChangeArrowheads="1"/>
              </p:cNvSpPr>
              <p:nvPr/>
            </p:nvSpPr>
            <p:spPr bwMode="auto">
              <a:xfrm>
                <a:off x="291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8" name="Oval 1885"/>
              <p:cNvSpPr>
                <a:spLocks noChangeArrowheads="1"/>
              </p:cNvSpPr>
              <p:nvPr/>
            </p:nvSpPr>
            <p:spPr bwMode="auto">
              <a:xfrm>
                <a:off x="292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9" name="Oval 1886"/>
              <p:cNvSpPr>
                <a:spLocks noChangeArrowheads="1"/>
              </p:cNvSpPr>
              <p:nvPr/>
            </p:nvSpPr>
            <p:spPr bwMode="auto">
              <a:xfrm>
                <a:off x="292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0" name="Oval 1887"/>
              <p:cNvSpPr>
                <a:spLocks noChangeArrowheads="1"/>
              </p:cNvSpPr>
              <p:nvPr/>
            </p:nvSpPr>
            <p:spPr bwMode="auto">
              <a:xfrm>
                <a:off x="292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1" name="Oval 1888"/>
              <p:cNvSpPr>
                <a:spLocks noChangeArrowheads="1"/>
              </p:cNvSpPr>
              <p:nvPr/>
            </p:nvSpPr>
            <p:spPr bwMode="auto">
              <a:xfrm>
                <a:off x="292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2" name="Oval 1889"/>
              <p:cNvSpPr>
                <a:spLocks noChangeArrowheads="1"/>
              </p:cNvSpPr>
              <p:nvPr/>
            </p:nvSpPr>
            <p:spPr bwMode="auto">
              <a:xfrm>
                <a:off x="292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3" name="Oval 1890"/>
              <p:cNvSpPr>
                <a:spLocks noChangeArrowheads="1"/>
              </p:cNvSpPr>
              <p:nvPr/>
            </p:nvSpPr>
            <p:spPr bwMode="auto">
              <a:xfrm>
                <a:off x="293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4" name="Oval 1891"/>
              <p:cNvSpPr>
                <a:spLocks noChangeArrowheads="1"/>
              </p:cNvSpPr>
              <p:nvPr/>
            </p:nvSpPr>
            <p:spPr bwMode="auto">
              <a:xfrm>
                <a:off x="293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5" name="Oval 1892"/>
              <p:cNvSpPr>
                <a:spLocks noChangeArrowheads="1"/>
              </p:cNvSpPr>
              <p:nvPr/>
            </p:nvSpPr>
            <p:spPr bwMode="auto">
              <a:xfrm>
                <a:off x="294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6" name="Oval 1893"/>
              <p:cNvSpPr>
                <a:spLocks noChangeArrowheads="1"/>
              </p:cNvSpPr>
              <p:nvPr/>
            </p:nvSpPr>
            <p:spPr bwMode="auto">
              <a:xfrm>
                <a:off x="294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7" name="Oval 1894"/>
              <p:cNvSpPr>
                <a:spLocks noChangeArrowheads="1"/>
              </p:cNvSpPr>
              <p:nvPr/>
            </p:nvSpPr>
            <p:spPr bwMode="auto">
              <a:xfrm>
                <a:off x="294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8" name="Oval 1895"/>
              <p:cNvSpPr>
                <a:spLocks noChangeArrowheads="1"/>
              </p:cNvSpPr>
              <p:nvPr/>
            </p:nvSpPr>
            <p:spPr bwMode="auto">
              <a:xfrm>
                <a:off x="294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9" name="Oval 1896"/>
              <p:cNvSpPr>
                <a:spLocks noChangeArrowheads="1"/>
              </p:cNvSpPr>
              <p:nvPr/>
            </p:nvSpPr>
            <p:spPr bwMode="auto">
              <a:xfrm>
                <a:off x="294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0" name="Oval 1897"/>
              <p:cNvSpPr>
                <a:spLocks noChangeArrowheads="1"/>
              </p:cNvSpPr>
              <p:nvPr/>
            </p:nvSpPr>
            <p:spPr bwMode="auto">
              <a:xfrm>
                <a:off x="295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1" name="Oval 1898"/>
              <p:cNvSpPr>
                <a:spLocks noChangeArrowheads="1"/>
              </p:cNvSpPr>
              <p:nvPr/>
            </p:nvSpPr>
            <p:spPr bwMode="auto">
              <a:xfrm>
                <a:off x="295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2" name="Oval 1899"/>
              <p:cNvSpPr>
                <a:spLocks noChangeArrowheads="1"/>
              </p:cNvSpPr>
              <p:nvPr/>
            </p:nvSpPr>
            <p:spPr bwMode="auto">
              <a:xfrm>
                <a:off x="295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3" name="Oval 1900"/>
              <p:cNvSpPr>
                <a:spLocks noChangeArrowheads="1"/>
              </p:cNvSpPr>
              <p:nvPr/>
            </p:nvSpPr>
            <p:spPr bwMode="auto">
              <a:xfrm>
                <a:off x="295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4" name="Oval 1901"/>
              <p:cNvSpPr>
                <a:spLocks noChangeArrowheads="1"/>
              </p:cNvSpPr>
              <p:nvPr/>
            </p:nvSpPr>
            <p:spPr bwMode="auto">
              <a:xfrm>
                <a:off x="295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5" name="Oval 1902"/>
              <p:cNvSpPr>
                <a:spLocks noChangeArrowheads="1"/>
              </p:cNvSpPr>
              <p:nvPr/>
            </p:nvSpPr>
            <p:spPr bwMode="auto">
              <a:xfrm>
                <a:off x="296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6" name="Oval 1903"/>
              <p:cNvSpPr>
                <a:spLocks noChangeArrowheads="1"/>
              </p:cNvSpPr>
              <p:nvPr/>
            </p:nvSpPr>
            <p:spPr bwMode="auto">
              <a:xfrm>
                <a:off x="296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7" name="Oval 1904"/>
              <p:cNvSpPr>
                <a:spLocks noChangeArrowheads="1"/>
              </p:cNvSpPr>
              <p:nvPr/>
            </p:nvSpPr>
            <p:spPr bwMode="auto">
              <a:xfrm>
                <a:off x="297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8" name="Oval 1905"/>
              <p:cNvSpPr>
                <a:spLocks noChangeArrowheads="1"/>
              </p:cNvSpPr>
              <p:nvPr/>
            </p:nvSpPr>
            <p:spPr bwMode="auto">
              <a:xfrm>
                <a:off x="297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9" name="Oval 1906"/>
              <p:cNvSpPr>
                <a:spLocks noChangeArrowheads="1"/>
              </p:cNvSpPr>
              <p:nvPr/>
            </p:nvSpPr>
            <p:spPr bwMode="auto">
              <a:xfrm>
                <a:off x="297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0" name="Oval 1907"/>
              <p:cNvSpPr>
                <a:spLocks noChangeArrowheads="1"/>
              </p:cNvSpPr>
              <p:nvPr/>
            </p:nvSpPr>
            <p:spPr bwMode="auto">
              <a:xfrm>
                <a:off x="297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1" name="Oval 1908"/>
              <p:cNvSpPr>
                <a:spLocks noChangeArrowheads="1"/>
              </p:cNvSpPr>
              <p:nvPr/>
            </p:nvSpPr>
            <p:spPr bwMode="auto">
              <a:xfrm>
                <a:off x="298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2" name="Oval 1909"/>
              <p:cNvSpPr>
                <a:spLocks noChangeArrowheads="1"/>
              </p:cNvSpPr>
              <p:nvPr/>
            </p:nvSpPr>
            <p:spPr bwMode="auto">
              <a:xfrm>
                <a:off x="298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3" name="Oval 1910"/>
              <p:cNvSpPr>
                <a:spLocks noChangeArrowheads="1"/>
              </p:cNvSpPr>
              <p:nvPr/>
            </p:nvSpPr>
            <p:spPr bwMode="auto">
              <a:xfrm>
                <a:off x="298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4" name="Oval 1911"/>
              <p:cNvSpPr>
                <a:spLocks noChangeArrowheads="1"/>
              </p:cNvSpPr>
              <p:nvPr/>
            </p:nvSpPr>
            <p:spPr bwMode="auto">
              <a:xfrm>
                <a:off x="298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5" name="Oval 1912"/>
              <p:cNvSpPr>
                <a:spLocks noChangeArrowheads="1"/>
              </p:cNvSpPr>
              <p:nvPr/>
            </p:nvSpPr>
            <p:spPr bwMode="auto">
              <a:xfrm>
                <a:off x="298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6" name="Oval 1913"/>
              <p:cNvSpPr>
                <a:spLocks noChangeArrowheads="1"/>
              </p:cNvSpPr>
              <p:nvPr/>
            </p:nvSpPr>
            <p:spPr bwMode="auto">
              <a:xfrm>
                <a:off x="299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7" name="Oval 1914"/>
              <p:cNvSpPr>
                <a:spLocks noChangeArrowheads="1"/>
              </p:cNvSpPr>
              <p:nvPr/>
            </p:nvSpPr>
            <p:spPr bwMode="auto">
              <a:xfrm>
                <a:off x="299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8" name="Oval 1915"/>
              <p:cNvSpPr>
                <a:spLocks noChangeArrowheads="1"/>
              </p:cNvSpPr>
              <p:nvPr/>
            </p:nvSpPr>
            <p:spPr bwMode="auto">
              <a:xfrm>
                <a:off x="300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9" name="Oval 1916"/>
              <p:cNvSpPr>
                <a:spLocks noChangeArrowheads="1"/>
              </p:cNvSpPr>
              <p:nvPr/>
            </p:nvSpPr>
            <p:spPr bwMode="auto">
              <a:xfrm>
                <a:off x="300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0" name="Oval 1917"/>
              <p:cNvSpPr>
                <a:spLocks noChangeArrowheads="1"/>
              </p:cNvSpPr>
              <p:nvPr/>
            </p:nvSpPr>
            <p:spPr bwMode="auto">
              <a:xfrm>
                <a:off x="300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1" name="Oval 1918"/>
              <p:cNvSpPr>
                <a:spLocks noChangeArrowheads="1"/>
              </p:cNvSpPr>
              <p:nvPr/>
            </p:nvSpPr>
            <p:spPr bwMode="auto">
              <a:xfrm>
                <a:off x="300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2" name="Oval 1919"/>
              <p:cNvSpPr>
                <a:spLocks noChangeArrowheads="1"/>
              </p:cNvSpPr>
              <p:nvPr/>
            </p:nvSpPr>
            <p:spPr bwMode="auto">
              <a:xfrm>
                <a:off x="300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3" name="Oval 1920"/>
              <p:cNvSpPr>
                <a:spLocks noChangeArrowheads="1"/>
              </p:cNvSpPr>
              <p:nvPr/>
            </p:nvSpPr>
            <p:spPr bwMode="auto">
              <a:xfrm>
                <a:off x="301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4" name="Oval 1921"/>
              <p:cNvSpPr>
                <a:spLocks noChangeArrowheads="1"/>
              </p:cNvSpPr>
              <p:nvPr/>
            </p:nvSpPr>
            <p:spPr bwMode="auto">
              <a:xfrm>
                <a:off x="301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5" name="Oval 1922"/>
              <p:cNvSpPr>
                <a:spLocks noChangeArrowheads="1"/>
              </p:cNvSpPr>
              <p:nvPr/>
            </p:nvSpPr>
            <p:spPr bwMode="auto">
              <a:xfrm>
                <a:off x="301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6" name="Oval 1923"/>
              <p:cNvSpPr>
                <a:spLocks noChangeArrowheads="1"/>
              </p:cNvSpPr>
              <p:nvPr/>
            </p:nvSpPr>
            <p:spPr bwMode="auto">
              <a:xfrm>
                <a:off x="301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7" name="Oval 1924"/>
              <p:cNvSpPr>
                <a:spLocks noChangeArrowheads="1"/>
              </p:cNvSpPr>
              <p:nvPr/>
            </p:nvSpPr>
            <p:spPr bwMode="auto">
              <a:xfrm>
                <a:off x="301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8" name="Oval 1925"/>
              <p:cNvSpPr>
                <a:spLocks noChangeArrowheads="1"/>
              </p:cNvSpPr>
              <p:nvPr/>
            </p:nvSpPr>
            <p:spPr bwMode="auto">
              <a:xfrm>
                <a:off x="302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9" name="Oval 1926"/>
              <p:cNvSpPr>
                <a:spLocks noChangeArrowheads="1"/>
              </p:cNvSpPr>
              <p:nvPr/>
            </p:nvSpPr>
            <p:spPr bwMode="auto">
              <a:xfrm>
                <a:off x="302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0" name="Oval 1927"/>
              <p:cNvSpPr>
                <a:spLocks noChangeArrowheads="1"/>
              </p:cNvSpPr>
              <p:nvPr/>
            </p:nvSpPr>
            <p:spPr bwMode="auto">
              <a:xfrm>
                <a:off x="303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1" name="Oval 1928"/>
              <p:cNvSpPr>
                <a:spLocks noChangeArrowheads="1"/>
              </p:cNvSpPr>
              <p:nvPr/>
            </p:nvSpPr>
            <p:spPr bwMode="auto">
              <a:xfrm>
                <a:off x="303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2" name="Oval 1929"/>
              <p:cNvSpPr>
                <a:spLocks noChangeArrowheads="1"/>
              </p:cNvSpPr>
              <p:nvPr/>
            </p:nvSpPr>
            <p:spPr bwMode="auto">
              <a:xfrm>
                <a:off x="303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3" name="Oval 1930"/>
              <p:cNvSpPr>
                <a:spLocks noChangeArrowheads="1"/>
              </p:cNvSpPr>
              <p:nvPr/>
            </p:nvSpPr>
            <p:spPr bwMode="auto">
              <a:xfrm>
                <a:off x="303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4" name="Oval 1931"/>
              <p:cNvSpPr>
                <a:spLocks noChangeArrowheads="1"/>
              </p:cNvSpPr>
              <p:nvPr/>
            </p:nvSpPr>
            <p:spPr bwMode="auto">
              <a:xfrm>
                <a:off x="304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5" name="Oval 1932"/>
              <p:cNvSpPr>
                <a:spLocks noChangeArrowheads="1"/>
              </p:cNvSpPr>
              <p:nvPr/>
            </p:nvSpPr>
            <p:spPr bwMode="auto">
              <a:xfrm>
                <a:off x="304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6" name="Oval 1933"/>
              <p:cNvSpPr>
                <a:spLocks noChangeArrowheads="1"/>
              </p:cNvSpPr>
              <p:nvPr/>
            </p:nvSpPr>
            <p:spPr bwMode="auto">
              <a:xfrm>
                <a:off x="304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7" name="Oval 1934"/>
              <p:cNvSpPr>
                <a:spLocks noChangeArrowheads="1"/>
              </p:cNvSpPr>
              <p:nvPr/>
            </p:nvSpPr>
            <p:spPr bwMode="auto">
              <a:xfrm>
                <a:off x="304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8" name="Oval 1935"/>
              <p:cNvSpPr>
                <a:spLocks noChangeArrowheads="1"/>
              </p:cNvSpPr>
              <p:nvPr/>
            </p:nvSpPr>
            <p:spPr bwMode="auto">
              <a:xfrm>
                <a:off x="304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9" name="Oval 1936"/>
              <p:cNvSpPr>
                <a:spLocks noChangeArrowheads="1"/>
              </p:cNvSpPr>
              <p:nvPr/>
            </p:nvSpPr>
            <p:spPr bwMode="auto">
              <a:xfrm>
                <a:off x="305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0" name="Oval 1937"/>
              <p:cNvSpPr>
                <a:spLocks noChangeArrowheads="1"/>
              </p:cNvSpPr>
              <p:nvPr/>
            </p:nvSpPr>
            <p:spPr bwMode="auto">
              <a:xfrm>
                <a:off x="305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1" name="Oval 1938"/>
              <p:cNvSpPr>
                <a:spLocks noChangeArrowheads="1"/>
              </p:cNvSpPr>
              <p:nvPr/>
            </p:nvSpPr>
            <p:spPr bwMode="auto">
              <a:xfrm>
                <a:off x="306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2" name="Oval 1939"/>
              <p:cNvSpPr>
                <a:spLocks noChangeArrowheads="1"/>
              </p:cNvSpPr>
              <p:nvPr/>
            </p:nvSpPr>
            <p:spPr bwMode="auto">
              <a:xfrm>
                <a:off x="306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3" name="Oval 1940"/>
              <p:cNvSpPr>
                <a:spLocks noChangeArrowheads="1"/>
              </p:cNvSpPr>
              <p:nvPr/>
            </p:nvSpPr>
            <p:spPr bwMode="auto">
              <a:xfrm>
                <a:off x="306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4" name="Oval 1941"/>
              <p:cNvSpPr>
                <a:spLocks noChangeArrowheads="1"/>
              </p:cNvSpPr>
              <p:nvPr/>
            </p:nvSpPr>
            <p:spPr bwMode="auto">
              <a:xfrm>
                <a:off x="306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5" name="Oval 1942"/>
              <p:cNvSpPr>
                <a:spLocks noChangeArrowheads="1"/>
              </p:cNvSpPr>
              <p:nvPr/>
            </p:nvSpPr>
            <p:spPr bwMode="auto">
              <a:xfrm>
                <a:off x="306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6" name="Oval 1943"/>
              <p:cNvSpPr>
                <a:spLocks noChangeArrowheads="1"/>
              </p:cNvSpPr>
              <p:nvPr/>
            </p:nvSpPr>
            <p:spPr bwMode="auto">
              <a:xfrm>
                <a:off x="307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7" name="Oval 1944"/>
              <p:cNvSpPr>
                <a:spLocks noChangeArrowheads="1"/>
              </p:cNvSpPr>
              <p:nvPr/>
            </p:nvSpPr>
            <p:spPr bwMode="auto">
              <a:xfrm>
                <a:off x="307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8" name="Oval 1945"/>
              <p:cNvSpPr>
                <a:spLocks noChangeArrowheads="1"/>
              </p:cNvSpPr>
              <p:nvPr/>
            </p:nvSpPr>
            <p:spPr bwMode="auto">
              <a:xfrm>
                <a:off x="307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9" name="Oval 1946"/>
              <p:cNvSpPr>
                <a:spLocks noChangeArrowheads="1"/>
              </p:cNvSpPr>
              <p:nvPr/>
            </p:nvSpPr>
            <p:spPr bwMode="auto">
              <a:xfrm>
                <a:off x="307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0" name="Oval 1947"/>
              <p:cNvSpPr>
                <a:spLocks noChangeArrowheads="1"/>
              </p:cNvSpPr>
              <p:nvPr/>
            </p:nvSpPr>
            <p:spPr bwMode="auto">
              <a:xfrm>
                <a:off x="307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1" name="Oval 1948"/>
              <p:cNvSpPr>
                <a:spLocks noChangeArrowheads="1"/>
              </p:cNvSpPr>
              <p:nvPr/>
            </p:nvSpPr>
            <p:spPr bwMode="auto">
              <a:xfrm>
                <a:off x="308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2" name="Oval 1949"/>
              <p:cNvSpPr>
                <a:spLocks noChangeArrowheads="1"/>
              </p:cNvSpPr>
              <p:nvPr/>
            </p:nvSpPr>
            <p:spPr bwMode="auto">
              <a:xfrm>
                <a:off x="308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3" name="Oval 1950"/>
              <p:cNvSpPr>
                <a:spLocks noChangeArrowheads="1"/>
              </p:cNvSpPr>
              <p:nvPr/>
            </p:nvSpPr>
            <p:spPr bwMode="auto">
              <a:xfrm>
                <a:off x="309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4" name="Oval 1951"/>
              <p:cNvSpPr>
                <a:spLocks noChangeArrowheads="1"/>
              </p:cNvSpPr>
              <p:nvPr/>
            </p:nvSpPr>
            <p:spPr bwMode="auto">
              <a:xfrm>
                <a:off x="309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5" name="Oval 1952"/>
              <p:cNvSpPr>
                <a:spLocks noChangeArrowheads="1"/>
              </p:cNvSpPr>
              <p:nvPr/>
            </p:nvSpPr>
            <p:spPr bwMode="auto">
              <a:xfrm>
                <a:off x="309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6" name="Oval 1953"/>
              <p:cNvSpPr>
                <a:spLocks noChangeArrowheads="1"/>
              </p:cNvSpPr>
              <p:nvPr/>
            </p:nvSpPr>
            <p:spPr bwMode="auto">
              <a:xfrm>
                <a:off x="309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7" name="Oval 1954"/>
              <p:cNvSpPr>
                <a:spLocks noChangeArrowheads="1"/>
              </p:cNvSpPr>
              <p:nvPr/>
            </p:nvSpPr>
            <p:spPr bwMode="auto">
              <a:xfrm>
                <a:off x="310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8" name="Oval 1955"/>
              <p:cNvSpPr>
                <a:spLocks noChangeArrowheads="1"/>
              </p:cNvSpPr>
              <p:nvPr/>
            </p:nvSpPr>
            <p:spPr bwMode="auto">
              <a:xfrm>
                <a:off x="310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9" name="Oval 1956"/>
              <p:cNvSpPr>
                <a:spLocks noChangeArrowheads="1"/>
              </p:cNvSpPr>
              <p:nvPr/>
            </p:nvSpPr>
            <p:spPr bwMode="auto">
              <a:xfrm>
                <a:off x="310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0" name="Oval 1957"/>
              <p:cNvSpPr>
                <a:spLocks noChangeArrowheads="1"/>
              </p:cNvSpPr>
              <p:nvPr/>
            </p:nvSpPr>
            <p:spPr bwMode="auto">
              <a:xfrm>
                <a:off x="310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1" name="Oval 1958"/>
              <p:cNvSpPr>
                <a:spLocks noChangeArrowheads="1"/>
              </p:cNvSpPr>
              <p:nvPr/>
            </p:nvSpPr>
            <p:spPr bwMode="auto">
              <a:xfrm>
                <a:off x="310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2" name="Oval 1959"/>
              <p:cNvSpPr>
                <a:spLocks noChangeArrowheads="1"/>
              </p:cNvSpPr>
              <p:nvPr/>
            </p:nvSpPr>
            <p:spPr bwMode="auto">
              <a:xfrm>
                <a:off x="311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3" name="Oval 1960"/>
              <p:cNvSpPr>
                <a:spLocks noChangeArrowheads="1"/>
              </p:cNvSpPr>
              <p:nvPr/>
            </p:nvSpPr>
            <p:spPr bwMode="auto">
              <a:xfrm>
                <a:off x="311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4" name="Oval 1961"/>
              <p:cNvSpPr>
                <a:spLocks noChangeArrowheads="1"/>
              </p:cNvSpPr>
              <p:nvPr/>
            </p:nvSpPr>
            <p:spPr bwMode="auto">
              <a:xfrm>
                <a:off x="312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5" name="Oval 1962"/>
              <p:cNvSpPr>
                <a:spLocks noChangeArrowheads="1"/>
              </p:cNvSpPr>
              <p:nvPr/>
            </p:nvSpPr>
            <p:spPr bwMode="auto">
              <a:xfrm>
                <a:off x="312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6" name="Oval 1963"/>
              <p:cNvSpPr>
                <a:spLocks noChangeArrowheads="1"/>
              </p:cNvSpPr>
              <p:nvPr/>
            </p:nvSpPr>
            <p:spPr bwMode="auto">
              <a:xfrm>
                <a:off x="312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7" name="Oval 1964"/>
              <p:cNvSpPr>
                <a:spLocks noChangeArrowheads="1"/>
              </p:cNvSpPr>
              <p:nvPr/>
            </p:nvSpPr>
            <p:spPr bwMode="auto">
              <a:xfrm>
                <a:off x="312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8" name="Oval 1965"/>
              <p:cNvSpPr>
                <a:spLocks noChangeArrowheads="1"/>
              </p:cNvSpPr>
              <p:nvPr/>
            </p:nvSpPr>
            <p:spPr bwMode="auto">
              <a:xfrm>
                <a:off x="312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9" name="Oval 1966"/>
              <p:cNvSpPr>
                <a:spLocks noChangeArrowheads="1"/>
              </p:cNvSpPr>
              <p:nvPr/>
            </p:nvSpPr>
            <p:spPr bwMode="auto">
              <a:xfrm>
                <a:off x="313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0" name="Oval 1967"/>
              <p:cNvSpPr>
                <a:spLocks noChangeArrowheads="1"/>
              </p:cNvSpPr>
              <p:nvPr/>
            </p:nvSpPr>
            <p:spPr bwMode="auto">
              <a:xfrm>
                <a:off x="313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1" name="Oval 1968"/>
              <p:cNvSpPr>
                <a:spLocks noChangeArrowheads="1"/>
              </p:cNvSpPr>
              <p:nvPr/>
            </p:nvSpPr>
            <p:spPr bwMode="auto">
              <a:xfrm>
                <a:off x="313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2" name="Oval 1969"/>
              <p:cNvSpPr>
                <a:spLocks noChangeArrowheads="1"/>
              </p:cNvSpPr>
              <p:nvPr/>
            </p:nvSpPr>
            <p:spPr bwMode="auto">
              <a:xfrm>
                <a:off x="313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3" name="Oval 1970"/>
              <p:cNvSpPr>
                <a:spLocks noChangeArrowheads="1"/>
              </p:cNvSpPr>
              <p:nvPr/>
            </p:nvSpPr>
            <p:spPr bwMode="auto">
              <a:xfrm>
                <a:off x="313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4" name="Oval 1971"/>
              <p:cNvSpPr>
                <a:spLocks noChangeArrowheads="1"/>
              </p:cNvSpPr>
              <p:nvPr/>
            </p:nvSpPr>
            <p:spPr bwMode="auto">
              <a:xfrm>
                <a:off x="314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5" name="Oval 1972"/>
              <p:cNvSpPr>
                <a:spLocks noChangeArrowheads="1"/>
              </p:cNvSpPr>
              <p:nvPr/>
            </p:nvSpPr>
            <p:spPr bwMode="auto">
              <a:xfrm>
                <a:off x="314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6" name="Oval 1973"/>
              <p:cNvSpPr>
                <a:spLocks noChangeArrowheads="1"/>
              </p:cNvSpPr>
              <p:nvPr/>
            </p:nvSpPr>
            <p:spPr bwMode="auto">
              <a:xfrm>
                <a:off x="315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7" name="Oval 1974"/>
              <p:cNvSpPr>
                <a:spLocks noChangeArrowheads="1"/>
              </p:cNvSpPr>
              <p:nvPr/>
            </p:nvSpPr>
            <p:spPr bwMode="auto">
              <a:xfrm>
                <a:off x="315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8" name="Oval 1975"/>
              <p:cNvSpPr>
                <a:spLocks noChangeArrowheads="1"/>
              </p:cNvSpPr>
              <p:nvPr/>
            </p:nvSpPr>
            <p:spPr bwMode="auto">
              <a:xfrm>
                <a:off x="315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9" name="Oval 1976"/>
              <p:cNvSpPr>
                <a:spLocks noChangeArrowheads="1"/>
              </p:cNvSpPr>
              <p:nvPr/>
            </p:nvSpPr>
            <p:spPr bwMode="auto">
              <a:xfrm>
                <a:off x="315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0" name="Oval 1977"/>
              <p:cNvSpPr>
                <a:spLocks noChangeArrowheads="1"/>
              </p:cNvSpPr>
              <p:nvPr/>
            </p:nvSpPr>
            <p:spPr bwMode="auto">
              <a:xfrm>
                <a:off x="316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1" name="Oval 1978"/>
              <p:cNvSpPr>
                <a:spLocks noChangeArrowheads="1"/>
              </p:cNvSpPr>
              <p:nvPr/>
            </p:nvSpPr>
            <p:spPr bwMode="auto">
              <a:xfrm>
                <a:off x="316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2" name="Oval 1979"/>
              <p:cNvSpPr>
                <a:spLocks noChangeArrowheads="1"/>
              </p:cNvSpPr>
              <p:nvPr/>
            </p:nvSpPr>
            <p:spPr bwMode="auto">
              <a:xfrm>
                <a:off x="316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3" name="Oval 1980"/>
              <p:cNvSpPr>
                <a:spLocks noChangeArrowheads="1"/>
              </p:cNvSpPr>
              <p:nvPr/>
            </p:nvSpPr>
            <p:spPr bwMode="auto">
              <a:xfrm>
                <a:off x="316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4" name="Oval 1981"/>
              <p:cNvSpPr>
                <a:spLocks noChangeArrowheads="1"/>
              </p:cNvSpPr>
              <p:nvPr/>
            </p:nvSpPr>
            <p:spPr bwMode="auto">
              <a:xfrm>
                <a:off x="316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5" name="Oval 1982"/>
              <p:cNvSpPr>
                <a:spLocks noChangeArrowheads="1"/>
              </p:cNvSpPr>
              <p:nvPr/>
            </p:nvSpPr>
            <p:spPr bwMode="auto">
              <a:xfrm>
                <a:off x="317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6" name="Oval 1983"/>
              <p:cNvSpPr>
                <a:spLocks noChangeArrowheads="1"/>
              </p:cNvSpPr>
              <p:nvPr/>
            </p:nvSpPr>
            <p:spPr bwMode="auto">
              <a:xfrm>
                <a:off x="317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7" name="Oval 1984"/>
              <p:cNvSpPr>
                <a:spLocks noChangeArrowheads="1"/>
              </p:cNvSpPr>
              <p:nvPr/>
            </p:nvSpPr>
            <p:spPr bwMode="auto">
              <a:xfrm>
                <a:off x="318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8" name="Oval 1985"/>
              <p:cNvSpPr>
                <a:spLocks noChangeArrowheads="1"/>
              </p:cNvSpPr>
              <p:nvPr/>
            </p:nvSpPr>
            <p:spPr bwMode="auto">
              <a:xfrm>
                <a:off x="318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9" name="Oval 1986"/>
              <p:cNvSpPr>
                <a:spLocks noChangeArrowheads="1"/>
              </p:cNvSpPr>
              <p:nvPr/>
            </p:nvSpPr>
            <p:spPr bwMode="auto">
              <a:xfrm>
                <a:off x="318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0" name="Oval 1987"/>
              <p:cNvSpPr>
                <a:spLocks noChangeArrowheads="1"/>
              </p:cNvSpPr>
              <p:nvPr/>
            </p:nvSpPr>
            <p:spPr bwMode="auto">
              <a:xfrm>
                <a:off x="318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1" name="Oval 1988"/>
              <p:cNvSpPr>
                <a:spLocks noChangeArrowheads="1"/>
              </p:cNvSpPr>
              <p:nvPr/>
            </p:nvSpPr>
            <p:spPr bwMode="auto">
              <a:xfrm>
                <a:off x="318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2" name="Oval 1989"/>
              <p:cNvSpPr>
                <a:spLocks noChangeArrowheads="1"/>
              </p:cNvSpPr>
              <p:nvPr/>
            </p:nvSpPr>
            <p:spPr bwMode="auto">
              <a:xfrm>
                <a:off x="319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3" name="Oval 1990"/>
              <p:cNvSpPr>
                <a:spLocks noChangeArrowheads="1"/>
              </p:cNvSpPr>
              <p:nvPr/>
            </p:nvSpPr>
            <p:spPr bwMode="auto">
              <a:xfrm>
                <a:off x="319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4" name="Oval 1991"/>
              <p:cNvSpPr>
                <a:spLocks noChangeArrowheads="1"/>
              </p:cNvSpPr>
              <p:nvPr/>
            </p:nvSpPr>
            <p:spPr bwMode="auto">
              <a:xfrm>
                <a:off x="319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5" name="Oval 1992"/>
              <p:cNvSpPr>
                <a:spLocks noChangeArrowheads="1"/>
              </p:cNvSpPr>
              <p:nvPr/>
            </p:nvSpPr>
            <p:spPr bwMode="auto">
              <a:xfrm>
                <a:off x="319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6" name="Oval 1993"/>
              <p:cNvSpPr>
                <a:spLocks noChangeArrowheads="1"/>
              </p:cNvSpPr>
              <p:nvPr/>
            </p:nvSpPr>
            <p:spPr bwMode="auto">
              <a:xfrm>
                <a:off x="319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7" name="Oval 1994"/>
              <p:cNvSpPr>
                <a:spLocks noChangeArrowheads="1"/>
              </p:cNvSpPr>
              <p:nvPr/>
            </p:nvSpPr>
            <p:spPr bwMode="auto">
              <a:xfrm>
                <a:off x="320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8" name="Oval 1995"/>
              <p:cNvSpPr>
                <a:spLocks noChangeArrowheads="1"/>
              </p:cNvSpPr>
              <p:nvPr/>
            </p:nvSpPr>
            <p:spPr bwMode="auto">
              <a:xfrm>
                <a:off x="320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9" name="Oval 1996"/>
              <p:cNvSpPr>
                <a:spLocks noChangeArrowheads="1"/>
              </p:cNvSpPr>
              <p:nvPr/>
            </p:nvSpPr>
            <p:spPr bwMode="auto">
              <a:xfrm>
                <a:off x="321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0" name="Oval 1997"/>
              <p:cNvSpPr>
                <a:spLocks noChangeArrowheads="1"/>
              </p:cNvSpPr>
              <p:nvPr/>
            </p:nvSpPr>
            <p:spPr bwMode="auto">
              <a:xfrm>
                <a:off x="321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1" name="Oval 1998"/>
              <p:cNvSpPr>
                <a:spLocks noChangeArrowheads="1"/>
              </p:cNvSpPr>
              <p:nvPr/>
            </p:nvSpPr>
            <p:spPr bwMode="auto">
              <a:xfrm>
                <a:off x="321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2" name="Oval 1999"/>
              <p:cNvSpPr>
                <a:spLocks noChangeArrowheads="1"/>
              </p:cNvSpPr>
              <p:nvPr/>
            </p:nvSpPr>
            <p:spPr bwMode="auto">
              <a:xfrm>
                <a:off x="321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3" name="Oval 2000"/>
              <p:cNvSpPr>
                <a:spLocks noChangeArrowheads="1"/>
              </p:cNvSpPr>
              <p:nvPr/>
            </p:nvSpPr>
            <p:spPr bwMode="auto">
              <a:xfrm>
                <a:off x="322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4" name="Oval 2001"/>
              <p:cNvSpPr>
                <a:spLocks noChangeArrowheads="1"/>
              </p:cNvSpPr>
              <p:nvPr/>
            </p:nvSpPr>
            <p:spPr bwMode="auto">
              <a:xfrm>
                <a:off x="322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5" name="Oval 2002"/>
              <p:cNvSpPr>
                <a:spLocks noChangeArrowheads="1"/>
              </p:cNvSpPr>
              <p:nvPr/>
            </p:nvSpPr>
            <p:spPr bwMode="auto">
              <a:xfrm>
                <a:off x="322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6" name="Oval 2003"/>
              <p:cNvSpPr>
                <a:spLocks noChangeArrowheads="1"/>
              </p:cNvSpPr>
              <p:nvPr/>
            </p:nvSpPr>
            <p:spPr bwMode="auto">
              <a:xfrm>
                <a:off x="322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690" name="Group 2205"/>
            <p:cNvGrpSpPr>
              <a:grpSpLocks/>
            </p:cNvGrpSpPr>
            <p:nvPr/>
          </p:nvGrpSpPr>
          <p:grpSpPr bwMode="auto">
            <a:xfrm>
              <a:off x="3228" y="1596"/>
              <a:ext cx="540" cy="18"/>
              <a:chOff x="3228" y="1596"/>
              <a:chExt cx="540" cy="18"/>
            </a:xfrm>
          </p:grpSpPr>
          <p:sp>
            <p:nvSpPr>
              <p:cNvPr id="22847" name="Oval 2005"/>
              <p:cNvSpPr>
                <a:spLocks noChangeArrowheads="1"/>
              </p:cNvSpPr>
              <p:nvPr/>
            </p:nvSpPr>
            <p:spPr bwMode="auto">
              <a:xfrm>
                <a:off x="322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8" name="Oval 2006"/>
              <p:cNvSpPr>
                <a:spLocks noChangeArrowheads="1"/>
              </p:cNvSpPr>
              <p:nvPr/>
            </p:nvSpPr>
            <p:spPr bwMode="auto">
              <a:xfrm>
                <a:off x="323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9" name="Oval 2007"/>
              <p:cNvSpPr>
                <a:spLocks noChangeArrowheads="1"/>
              </p:cNvSpPr>
              <p:nvPr/>
            </p:nvSpPr>
            <p:spPr bwMode="auto">
              <a:xfrm>
                <a:off x="323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0" name="Oval 2008"/>
              <p:cNvSpPr>
                <a:spLocks noChangeArrowheads="1"/>
              </p:cNvSpPr>
              <p:nvPr/>
            </p:nvSpPr>
            <p:spPr bwMode="auto">
              <a:xfrm>
                <a:off x="324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1" name="Oval 2009"/>
              <p:cNvSpPr>
                <a:spLocks noChangeArrowheads="1"/>
              </p:cNvSpPr>
              <p:nvPr/>
            </p:nvSpPr>
            <p:spPr bwMode="auto">
              <a:xfrm>
                <a:off x="324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2" name="Oval 2010"/>
              <p:cNvSpPr>
                <a:spLocks noChangeArrowheads="1"/>
              </p:cNvSpPr>
              <p:nvPr/>
            </p:nvSpPr>
            <p:spPr bwMode="auto">
              <a:xfrm>
                <a:off x="324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3" name="Oval 2011"/>
              <p:cNvSpPr>
                <a:spLocks noChangeArrowheads="1"/>
              </p:cNvSpPr>
              <p:nvPr/>
            </p:nvSpPr>
            <p:spPr bwMode="auto">
              <a:xfrm>
                <a:off x="324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4" name="Oval 2012"/>
              <p:cNvSpPr>
                <a:spLocks noChangeArrowheads="1"/>
              </p:cNvSpPr>
              <p:nvPr/>
            </p:nvSpPr>
            <p:spPr bwMode="auto">
              <a:xfrm>
                <a:off x="324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5" name="Oval 2013"/>
              <p:cNvSpPr>
                <a:spLocks noChangeArrowheads="1"/>
              </p:cNvSpPr>
              <p:nvPr/>
            </p:nvSpPr>
            <p:spPr bwMode="auto">
              <a:xfrm>
                <a:off x="325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6" name="Oval 2014"/>
              <p:cNvSpPr>
                <a:spLocks noChangeArrowheads="1"/>
              </p:cNvSpPr>
              <p:nvPr/>
            </p:nvSpPr>
            <p:spPr bwMode="auto">
              <a:xfrm>
                <a:off x="325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7" name="Oval 2015"/>
              <p:cNvSpPr>
                <a:spLocks noChangeArrowheads="1"/>
              </p:cNvSpPr>
              <p:nvPr/>
            </p:nvSpPr>
            <p:spPr bwMode="auto">
              <a:xfrm>
                <a:off x="325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8" name="Oval 2016"/>
              <p:cNvSpPr>
                <a:spLocks noChangeArrowheads="1"/>
              </p:cNvSpPr>
              <p:nvPr/>
            </p:nvSpPr>
            <p:spPr bwMode="auto">
              <a:xfrm>
                <a:off x="325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9" name="Oval 2017"/>
              <p:cNvSpPr>
                <a:spLocks noChangeArrowheads="1"/>
              </p:cNvSpPr>
              <p:nvPr/>
            </p:nvSpPr>
            <p:spPr bwMode="auto">
              <a:xfrm>
                <a:off x="325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0" name="Oval 2018"/>
              <p:cNvSpPr>
                <a:spLocks noChangeArrowheads="1"/>
              </p:cNvSpPr>
              <p:nvPr/>
            </p:nvSpPr>
            <p:spPr bwMode="auto">
              <a:xfrm>
                <a:off x="326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1" name="Oval 2019"/>
              <p:cNvSpPr>
                <a:spLocks noChangeArrowheads="1"/>
              </p:cNvSpPr>
              <p:nvPr/>
            </p:nvSpPr>
            <p:spPr bwMode="auto">
              <a:xfrm>
                <a:off x="326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2" name="Oval 2020"/>
              <p:cNvSpPr>
                <a:spLocks noChangeArrowheads="1"/>
              </p:cNvSpPr>
              <p:nvPr/>
            </p:nvSpPr>
            <p:spPr bwMode="auto">
              <a:xfrm>
                <a:off x="327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3" name="Oval 2021"/>
              <p:cNvSpPr>
                <a:spLocks noChangeArrowheads="1"/>
              </p:cNvSpPr>
              <p:nvPr/>
            </p:nvSpPr>
            <p:spPr bwMode="auto">
              <a:xfrm>
                <a:off x="327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4" name="Oval 2022"/>
              <p:cNvSpPr>
                <a:spLocks noChangeArrowheads="1"/>
              </p:cNvSpPr>
              <p:nvPr/>
            </p:nvSpPr>
            <p:spPr bwMode="auto">
              <a:xfrm>
                <a:off x="327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5" name="Oval 2023"/>
              <p:cNvSpPr>
                <a:spLocks noChangeArrowheads="1"/>
              </p:cNvSpPr>
              <p:nvPr/>
            </p:nvSpPr>
            <p:spPr bwMode="auto">
              <a:xfrm>
                <a:off x="327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6" name="Oval 2024"/>
              <p:cNvSpPr>
                <a:spLocks noChangeArrowheads="1"/>
              </p:cNvSpPr>
              <p:nvPr/>
            </p:nvSpPr>
            <p:spPr bwMode="auto">
              <a:xfrm>
                <a:off x="327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7" name="Oval 2025"/>
              <p:cNvSpPr>
                <a:spLocks noChangeArrowheads="1"/>
              </p:cNvSpPr>
              <p:nvPr/>
            </p:nvSpPr>
            <p:spPr bwMode="auto">
              <a:xfrm>
                <a:off x="328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8" name="Oval 2026"/>
              <p:cNvSpPr>
                <a:spLocks noChangeArrowheads="1"/>
              </p:cNvSpPr>
              <p:nvPr/>
            </p:nvSpPr>
            <p:spPr bwMode="auto">
              <a:xfrm>
                <a:off x="328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9" name="Oval 2027"/>
              <p:cNvSpPr>
                <a:spLocks noChangeArrowheads="1"/>
              </p:cNvSpPr>
              <p:nvPr/>
            </p:nvSpPr>
            <p:spPr bwMode="auto">
              <a:xfrm>
                <a:off x="328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0" name="Oval 2028"/>
              <p:cNvSpPr>
                <a:spLocks noChangeArrowheads="1"/>
              </p:cNvSpPr>
              <p:nvPr/>
            </p:nvSpPr>
            <p:spPr bwMode="auto">
              <a:xfrm>
                <a:off x="328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1" name="Oval 2029"/>
              <p:cNvSpPr>
                <a:spLocks noChangeArrowheads="1"/>
              </p:cNvSpPr>
              <p:nvPr/>
            </p:nvSpPr>
            <p:spPr bwMode="auto">
              <a:xfrm>
                <a:off x="329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2" name="Oval 2030"/>
              <p:cNvSpPr>
                <a:spLocks noChangeArrowheads="1"/>
              </p:cNvSpPr>
              <p:nvPr/>
            </p:nvSpPr>
            <p:spPr bwMode="auto">
              <a:xfrm>
                <a:off x="329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3" name="Oval 2031"/>
              <p:cNvSpPr>
                <a:spLocks noChangeArrowheads="1"/>
              </p:cNvSpPr>
              <p:nvPr/>
            </p:nvSpPr>
            <p:spPr bwMode="auto">
              <a:xfrm>
                <a:off x="330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4" name="Oval 2032"/>
              <p:cNvSpPr>
                <a:spLocks noChangeArrowheads="1"/>
              </p:cNvSpPr>
              <p:nvPr/>
            </p:nvSpPr>
            <p:spPr bwMode="auto">
              <a:xfrm>
                <a:off x="330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5" name="Oval 2033"/>
              <p:cNvSpPr>
                <a:spLocks noChangeArrowheads="1"/>
              </p:cNvSpPr>
              <p:nvPr/>
            </p:nvSpPr>
            <p:spPr bwMode="auto">
              <a:xfrm>
                <a:off x="330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6" name="Oval 2034"/>
              <p:cNvSpPr>
                <a:spLocks noChangeArrowheads="1"/>
              </p:cNvSpPr>
              <p:nvPr/>
            </p:nvSpPr>
            <p:spPr bwMode="auto">
              <a:xfrm>
                <a:off x="330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7" name="Oval 2035"/>
              <p:cNvSpPr>
                <a:spLocks noChangeArrowheads="1"/>
              </p:cNvSpPr>
              <p:nvPr/>
            </p:nvSpPr>
            <p:spPr bwMode="auto">
              <a:xfrm>
                <a:off x="330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8" name="Oval 2036"/>
              <p:cNvSpPr>
                <a:spLocks noChangeArrowheads="1"/>
              </p:cNvSpPr>
              <p:nvPr/>
            </p:nvSpPr>
            <p:spPr bwMode="auto">
              <a:xfrm>
                <a:off x="331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9" name="Oval 2037"/>
              <p:cNvSpPr>
                <a:spLocks noChangeArrowheads="1"/>
              </p:cNvSpPr>
              <p:nvPr/>
            </p:nvSpPr>
            <p:spPr bwMode="auto">
              <a:xfrm>
                <a:off x="331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0" name="Oval 2038"/>
              <p:cNvSpPr>
                <a:spLocks noChangeArrowheads="1"/>
              </p:cNvSpPr>
              <p:nvPr/>
            </p:nvSpPr>
            <p:spPr bwMode="auto">
              <a:xfrm>
                <a:off x="331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1" name="Oval 2039"/>
              <p:cNvSpPr>
                <a:spLocks noChangeArrowheads="1"/>
              </p:cNvSpPr>
              <p:nvPr/>
            </p:nvSpPr>
            <p:spPr bwMode="auto">
              <a:xfrm>
                <a:off x="331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2" name="Oval 2040"/>
              <p:cNvSpPr>
                <a:spLocks noChangeArrowheads="1"/>
              </p:cNvSpPr>
              <p:nvPr/>
            </p:nvSpPr>
            <p:spPr bwMode="auto">
              <a:xfrm>
                <a:off x="331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3" name="Oval 2041"/>
              <p:cNvSpPr>
                <a:spLocks noChangeArrowheads="1"/>
              </p:cNvSpPr>
              <p:nvPr/>
            </p:nvSpPr>
            <p:spPr bwMode="auto">
              <a:xfrm>
                <a:off x="332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4" name="Oval 2042"/>
              <p:cNvSpPr>
                <a:spLocks noChangeArrowheads="1"/>
              </p:cNvSpPr>
              <p:nvPr/>
            </p:nvSpPr>
            <p:spPr bwMode="auto">
              <a:xfrm>
                <a:off x="332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5" name="Oval 2043"/>
              <p:cNvSpPr>
                <a:spLocks noChangeArrowheads="1"/>
              </p:cNvSpPr>
              <p:nvPr/>
            </p:nvSpPr>
            <p:spPr bwMode="auto">
              <a:xfrm>
                <a:off x="333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6" name="Oval 2044"/>
              <p:cNvSpPr>
                <a:spLocks noChangeArrowheads="1"/>
              </p:cNvSpPr>
              <p:nvPr/>
            </p:nvSpPr>
            <p:spPr bwMode="auto">
              <a:xfrm>
                <a:off x="333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7" name="Oval 2045"/>
              <p:cNvSpPr>
                <a:spLocks noChangeArrowheads="1"/>
              </p:cNvSpPr>
              <p:nvPr/>
            </p:nvSpPr>
            <p:spPr bwMode="auto">
              <a:xfrm>
                <a:off x="333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8" name="Oval 2046"/>
              <p:cNvSpPr>
                <a:spLocks noChangeArrowheads="1"/>
              </p:cNvSpPr>
              <p:nvPr/>
            </p:nvSpPr>
            <p:spPr bwMode="auto">
              <a:xfrm>
                <a:off x="333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9" name="Oval 2047"/>
              <p:cNvSpPr>
                <a:spLocks noChangeArrowheads="1"/>
              </p:cNvSpPr>
              <p:nvPr/>
            </p:nvSpPr>
            <p:spPr bwMode="auto">
              <a:xfrm>
                <a:off x="333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0" name="Oval 2048"/>
              <p:cNvSpPr>
                <a:spLocks noChangeArrowheads="1"/>
              </p:cNvSpPr>
              <p:nvPr/>
            </p:nvSpPr>
            <p:spPr bwMode="auto">
              <a:xfrm>
                <a:off x="334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1" name="Oval 2049"/>
              <p:cNvSpPr>
                <a:spLocks noChangeArrowheads="1"/>
              </p:cNvSpPr>
              <p:nvPr/>
            </p:nvSpPr>
            <p:spPr bwMode="auto">
              <a:xfrm>
                <a:off x="334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2" name="Oval 2050"/>
              <p:cNvSpPr>
                <a:spLocks noChangeArrowheads="1"/>
              </p:cNvSpPr>
              <p:nvPr/>
            </p:nvSpPr>
            <p:spPr bwMode="auto">
              <a:xfrm>
                <a:off x="334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3" name="Oval 2051"/>
              <p:cNvSpPr>
                <a:spLocks noChangeArrowheads="1"/>
              </p:cNvSpPr>
              <p:nvPr/>
            </p:nvSpPr>
            <p:spPr bwMode="auto">
              <a:xfrm>
                <a:off x="334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4" name="Oval 2052"/>
              <p:cNvSpPr>
                <a:spLocks noChangeArrowheads="1"/>
              </p:cNvSpPr>
              <p:nvPr/>
            </p:nvSpPr>
            <p:spPr bwMode="auto">
              <a:xfrm>
                <a:off x="335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5" name="Oval 2053"/>
              <p:cNvSpPr>
                <a:spLocks noChangeArrowheads="1"/>
              </p:cNvSpPr>
              <p:nvPr/>
            </p:nvSpPr>
            <p:spPr bwMode="auto">
              <a:xfrm>
                <a:off x="335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6" name="Oval 2054"/>
              <p:cNvSpPr>
                <a:spLocks noChangeArrowheads="1"/>
              </p:cNvSpPr>
              <p:nvPr/>
            </p:nvSpPr>
            <p:spPr bwMode="auto">
              <a:xfrm>
                <a:off x="336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7" name="Oval 2055"/>
              <p:cNvSpPr>
                <a:spLocks noChangeArrowheads="1"/>
              </p:cNvSpPr>
              <p:nvPr/>
            </p:nvSpPr>
            <p:spPr bwMode="auto">
              <a:xfrm>
                <a:off x="336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8" name="Oval 2056"/>
              <p:cNvSpPr>
                <a:spLocks noChangeArrowheads="1"/>
              </p:cNvSpPr>
              <p:nvPr/>
            </p:nvSpPr>
            <p:spPr bwMode="auto">
              <a:xfrm>
                <a:off x="336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9" name="Oval 2057"/>
              <p:cNvSpPr>
                <a:spLocks noChangeArrowheads="1"/>
              </p:cNvSpPr>
              <p:nvPr/>
            </p:nvSpPr>
            <p:spPr bwMode="auto">
              <a:xfrm>
                <a:off x="336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0" name="Oval 2058"/>
              <p:cNvSpPr>
                <a:spLocks noChangeArrowheads="1"/>
              </p:cNvSpPr>
              <p:nvPr/>
            </p:nvSpPr>
            <p:spPr bwMode="auto">
              <a:xfrm>
                <a:off x="336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1" name="Oval 2059"/>
              <p:cNvSpPr>
                <a:spLocks noChangeArrowheads="1"/>
              </p:cNvSpPr>
              <p:nvPr/>
            </p:nvSpPr>
            <p:spPr bwMode="auto">
              <a:xfrm>
                <a:off x="337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2" name="Oval 2060"/>
              <p:cNvSpPr>
                <a:spLocks noChangeArrowheads="1"/>
              </p:cNvSpPr>
              <p:nvPr/>
            </p:nvSpPr>
            <p:spPr bwMode="auto">
              <a:xfrm>
                <a:off x="337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3" name="Oval 2061"/>
              <p:cNvSpPr>
                <a:spLocks noChangeArrowheads="1"/>
              </p:cNvSpPr>
              <p:nvPr/>
            </p:nvSpPr>
            <p:spPr bwMode="auto">
              <a:xfrm>
                <a:off x="337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4" name="Oval 2062"/>
              <p:cNvSpPr>
                <a:spLocks noChangeArrowheads="1"/>
              </p:cNvSpPr>
              <p:nvPr/>
            </p:nvSpPr>
            <p:spPr bwMode="auto">
              <a:xfrm>
                <a:off x="337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5" name="Oval 2063"/>
              <p:cNvSpPr>
                <a:spLocks noChangeArrowheads="1"/>
              </p:cNvSpPr>
              <p:nvPr/>
            </p:nvSpPr>
            <p:spPr bwMode="auto">
              <a:xfrm>
                <a:off x="337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6" name="Oval 2064"/>
              <p:cNvSpPr>
                <a:spLocks noChangeArrowheads="1"/>
              </p:cNvSpPr>
              <p:nvPr/>
            </p:nvSpPr>
            <p:spPr bwMode="auto">
              <a:xfrm>
                <a:off x="338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7" name="Oval 2065"/>
              <p:cNvSpPr>
                <a:spLocks noChangeArrowheads="1"/>
              </p:cNvSpPr>
              <p:nvPr/>
            </p:nvSpPr>
            <p:spPr bwMode="auto">
              <a:xfrm>
                <a:off x="338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8" name="Oval 2066"/>
              <p:cNvSpPr>
                <a:spLocks noChangeArrowheads="1"/>
              </p:cNvSpPr>
              <p:nvPr/>
            </p:nvSpPr>
            <p:spPr bwMode="auto">
              <a:xfrm>
                <a:off x="339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9" name="Oval 2067"/>
              <p:cNvSpPr>
                <a:spLocks noChangeArrowheads="1"/>
              </p:cNvSpPr>
              <p:nvPr/>
            </p:nvSpPr>
            <p:spPr bwMode="auto">
              <a:xfrm>
                <a:off x="339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0" name="Oval 2068"/>
              <p:cNvSpPr>
                <a:spLocks noChangeArrowheads="1"/>
              </p:cNvSpPr>
              <p:nvPr/>
            </p:nvSpPr>
            <p:spPr bwMode="auto">
              <a:xfrm>
                <a:off x="339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1" name="Oval 2069"/>
              <p:cNvSpPr>
                <a:spLocks noChangeArrowheads="1"/>
              </p:cNvSpPr>
              <p:nvPr/>
            </p:nvSpPr>
            <p:spPr bwMode="auto">
              <a:xfrm>
                <a:off x="339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2" name="Oval 2070"/>
              <p:cNvSpPr>
                <a:spLocks noChangeArrowheads="1"/>
              </p:cNvSpPr>
              <p:nvPr/>
            </p:nvSpPr>
            <p:spPr bwMode="auto">
              <a:xfrm>
                <a:off x="339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3" name="Oval 2071"/>
              <p:cNvSpPr>
                <a:spLocks noChangeArrowheads="1"/>
              </p:cNvSpPr>
              <p:nvPr/>
            </p:nvSpPr>
            <p:spPr bwMode="auto">
              <a:xfrm>
                <a:off x="340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4" name="Oval 2072"/>
              <p:cNvSpPr>
                <a:spLocks noChangeArrowheads="1"/>
              </p:cNvSpPr>
              <p:nvPr/>
            </p:nvSpPr>
            <p:spPr bwMode="auto">
              <a:xfrm>
                <a:off x="340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5" name="Oval 2073"/>
              <p:cNvSpPr>
                <a:spLocks noChangeArrowheads="1"/>
              </p:cNvSpPr>
              <p:nvPr/>
            </p:nvSpPr>
            <p:spPr bwMode="auto">
              <a:xfrm>
                <a:off x="340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6" name="Oval 2074"/>
              <p:cNvSpPr>
                <a:spLocks noChangeArrowheads="1"/>
              </p:cNvSpPr>
              <p:nvPr/>
            </p:nvSpPr>
            <p:spPr bwMode="auto">
              <a:xfrm>
                <a:off x="340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7" name="Oval 2075"/>
              <p:cNvSpPr>
                <a:spLocks noChangeArrowheads="1"/>
              </p:cNvSpPr>
              <p:nvPr/>
            </p:nvSpPr>
            <p:spPr bwMode="auto">
              <a:xfrm>
                <a:off x="341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8" name="Oval 2076"/>
              <p:cNvSpPr>
                <a:spLocks noChangeArrowheads="1"/>
              </p:cNvSpPr>
              <p:nvPr/>
            </p:nvSpPr>
            <p:spPr bwMode="auto">
              <a:xfrm>
                <a:off x="341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9" name="Oval 2077"/>
              <p:cNvSpPr>
                <a:spLocks noChangeArrowheads="1"/>
              </p:cNvSpPr>
              <p:nvPr/>
            </p:nvSpPr>
            <p:spPr bwMode="auto">
              <a:xfrm>
                <a:off x="342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0" name="Oval 2078"/>
              <p:cNvSpPr>
                <a:spLocks noChangeArrowheads="1"/>
              </p:cNvSpPr>
              <p:nvPr/>
            </p:nvSpPr>
            <p:spPr bwMode="auto">
              <a:xfrm>
                <a:off x="342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1" name="Oval 2079"/>
              <p:cNvSpPr>
                <a:spLocks noChangeArrowheads="1"/>
              </p:cNvSpPr>
              <p:nvPr/>
            </p:nvSpPr>
            <p:spPr bwMode="auto">
              <a:xfrm>
                <a:off x="342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2" name="Oval 2080"/>
              <p:cNvSpPr>
                <a:spLocks noChangeArrowheads="1"/>
              </p:cNvSpPr>
              <p:nvPr/>
            </p:nvSpPr>
            <p:spPr bwMode="auto">
              <a:xfrm>
                <a:off x="342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3" name="Oval 2081"/>
              <p:cNvSpPr>
                <a:spLocks noChangeArrowheads="1"/>
              </p:cNvSpPr>
              <p:nvPr/>
            </p:nvSpPr>
            <p:spPr bwMode="auto">
              <a:xfrm>
                <a:off x="342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4" name="Oval 2082"/>
              <p:cNvSpPr>
                <a:spLocks noChangeArrowheads="1"/>
              </p:cNvSpPr>
              <p:nvPr/>
            </p:nvSpPr>
            <p:spPr bwMode="auto">
              <a:xfrm>
                <a:off x="343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5" name="Oval 2083"/>
              <p:cNvSpPr>
                <a:spLocks noChangeArrowheads="1"/>
              </p:cNvSpPr>
              <p:nvPr/>
            </p:nvSpPr>
            <p:spPr bwMode="auto">
              <a:xfrm>
                <a:off x="343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6" name="Oval 2084"/>
              <p:cNvSpPr>
                <a:spLocks noChangeArrowheads="1"/>
              </p:cNvSpPr>
              <p:nvPr/>
            </p:nvSpPr>
            <p:spPr bwMode="auto">
              <a:xfrm>
                <a:off x="343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7" name="Oval 2085"/>
              <p:cNvSpPr>
                <a:spLocks noChangeArrowheads="1"/>
              </p:cNvSpPr>
              <p:nvPr/>
            </p:nvSpPr>
            <p:spPr bwMode="auto">
              <a:xfrm>
                <a:off x="343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8" name="Oval 2086"/>
              <p:cNvSpPr>
                <a:spLocks noChangeArrowheads="1"/>
              </p:cNvSpPr>
              <p:nvPr/>
            </p:nvSpPr>
            <p:spPr bwMode="auto">
              <a:xfrm>
                <a:off x="343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9" name="Oval 2087"/>
              <p:cNvSpPr>
                <a:spLocks noChangeArrowheads="1"/>
              </p:cNvSpPr>
              <p:nvPr/>
            </p:nvSpPr>
            <p:spPr bwMode="auto">
              <a:xfrm>
                <a:off x="344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0" name="Oval 2088"/>
              <p:cNvSpPr>
                <a:spLocks noChangeArrowheads="1"/>
              </p:cNvSpPr>
              <p:nvPr/>
            </p:nvSpPr>
            <p:spPr bwMode="auto">
              <a:xfrm>
                <a:off x="344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1" name="Oval 2089"/>
              <p:cNvSpPr>
                <a:spLocks noChangeArrowheads="1"/>
              </p:cNvSpPr>
              <p:nvPr/>
            </p:nvSpPr>
            <p:spPr bwMode="auto">
              <a:xfrm>
                <a:off x="345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2" name="Oval 2090"/>
              <p:cNvSpPr>
                <a:spLocks noChangeArrowheads="1"/>
              </p:cNvSpPr>
              <p:nvPr/>
            </p:nvSpPr>
            <p:spPr bwMode="auto">
              <a:xfrm>
                <a:off x="345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3" name="Oval 2091"/>
              <p:cNvSpPr>
                <a:spLocks noChangeArrowheads="1"/>
              </p:cNvSpPr>
              <p:nvPr/>
            </p:nvSpPr>
            <p:spPr bwMode="auto">
              <a:xfrm>
                <a:off x="345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4" name="Oval 2092"/>
              <p:cNvSpPr>
                <a:spLocks noChangeArrowheads="1"/>
              </p:cNvSpPr>
              <p:nvPr/>
            </p:nvSpPr>
            <p:spPr bwMode="auto">
              <a:xfrm>
                <a:off x="345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5" name="Oval 2093"/>
              <p:cNvSpPr>
                <a:spLocks noChangeArrowheads="1"/>
              </p:cNvSpPr>
              <p:nvPr/>
            </p:nvSpPr>
            <p:spPr bwMode="auto">
              <a:xfrm>
                <a:off x="345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6" name="Oval 2094"/>
              <p:cNvSpPr>
                <a:spLocks noChangeArrowheads="1"/>
              </p:cNvSpPr>
              <p:nvPr/>
            </p:nvSpPr>
            <p:spPr bwMode="auto">
              <a:xfrm>
                <a:off x="346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7" name="Oval 2095"/>
              <p:cNvSpPr>
                <a:spLocks noChangeArrowheads="1"/>
              </p:cNvSpPr>
              <p:nvPr/>
            </p:nvSpPr>
            <p:spPr bwMode="auto">
              <a:xfrm>
                <a:off x="346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8" name="Oval 2096"/>
              <p:cNvSpPr>
                <a:spLocks noChangeArrowheads="1"/>
              </p:cNvSpPr>
              <p:nvPr/>
            </p:nvSpPr>
            <p:spPr bwMode="auto">
              <a:xfrm>
                <a:off x="346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9" name="Oval 2097"/>
              <p:cNvSpPr>
                <a:spLocks noChangeArrowheads="1"/>
              </p:cNvSpPr>
              <p:nvPr/>
            </p:nvSpPr>
            <p:spPr bwMode="auto">
              <a:xfrm>
                <a:off x="346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0" name="Oval 2098"/>
              <p:cNvSpPr>
                <a:spLocks noChangeArrowheads="1"/>
              </p:cNvSpPr>
              <p:nvPr/>
            </p:nvSpPr>
            <p:spPr bwMode="auto">
              <a:xfrm>
                <a:off x="347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1" name="Oval 2099"/>
              <p:cNvSpPr>
                <a:spLocks noChangeArrowheads="1"/>
              </p:cNvSpPr>
              <p:nvPr/>
            </p:nvSpPr>
            <p:spPr bwMode="auto">
              <a:xfrm>
                <a:off x="347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2" name="Oval 2100"/>
              <p:cNvSpPr>
                <a:spLocks noChangeArrowheads="1"/>
              </p:cNvSpPr>
              <p:nvPr/>
            </p:nvSpPr>
            <p:spPr bwMode="auto">
              <a:xfrm>
                <a:off x="348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3" name="Oval 2101"/>
              <p:cNvSpPr>
                <a:spLocks noChangeArrowheads="1"/>
              </p:cNvSpPr>
              <p:nvPr/>
            </p:nvSpPr>
            <p:spPr bwMode="auto">
              <a:xfrm>
                <a:off x="348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4" name="Oval 2102"/>
              <p:cNvSpPr>
                <a:spLocks noChangeArrowheads="1"/>
              </p:cNvSpPr>
              <p:nvPr/>
            </p:nvSpPr>
            <p:spPr bwMode="auto">
              <a:xfrm>
                <a:off x="348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5" name="Oval 2103"/>
              <p:cNvSpPr>
                <a:spLocks noChangeArrowheads="1"/>
              </p:cNvSpPr>
              <p:nvPr/>
            </p:nvSpPr>
            <p:spPr bwMode="auto">
              <a:xfrm>
                <a:off x="348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6" name="Oval 2104"/>
              <p:cNvSpPr>
                <a:spLocks noChangeArrowheads="1"/>
              </p:cNvSpPr>
              <p:nvPr/>
            </p:nvSpPr>
            <p:spPr bwMode="auto">
              <a:xfrm>
                <a:off x="348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7" name="Oval 2105"/>
              <p:cNvSpPr>
                <a:spLocks noChangeArrowheads="1"/>
              </p:cNvSpPr>
              <p:nvPr/>
            </p:nvSpPr>
            <p:spPr bwMode="auto">
              <a:xfrm>
                <a:off x="349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8" name="Oval 2106"/>
              <p:cNvSpPr>
                <a:spLocks noChangeArrowheads="1"/>
              </p:cNvSpPr>
              <p:nvPr/>
            </p:nvSpPr>
            <p:spPr bwMode="auto">
              <a:xfrm>
                <a:off x="349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9" name="Oval 2107"/>
              <p:cNvSpPr>
                <a:spLocks noChangeArrowheads="1"/>
              </p:cNvSpPr>
              <p:nvPr/>
            </p:nvSpPr>
            <p:spPr bwMode="auto">
              <a:xfrm>
                <a:off x="349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0" name="Oval 2108"/>
              <p:cNvSpPr>
                <a:spLocks noChangeArrowheads="1"/>
              </p:cNvSpPr>
              <p:nvPr/>
            </p:nvSpPr>
            <p:spPr bwMode="auto">
              <a:xfrm>
                <a:off x="349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1" name="Oval 2109"/>
              <p:cNvSpPr>
                <a:spLocks noChangeArrowheads="1"/>
              </p:cNvSpPr>
              <p:nvPr/>
            </p:nvSpPr>
            <p:spPr bwMode="auto">
              <a:xfrm>
                <a:off x="349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2" name="Oval 2110"/>
              <p:cNvSpPr>
                <a:spLocks noChangeArrowheads="1"/>
              </p:cNvSpPr>
              <p:nvPr/>
            </p:nvSpPr>
            <p:spPr bwMode="auto">
              <a:xfrm>
                <a:off x="350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3" name="Oval 2111"/>
              <p:cNvSpPr>
                <a:spLocks noChangeArrowheads="1"/>
              </p:cNvSpPr>
              <p:nvPr/>
            </p:nvSpPr>
            <p:spPr bwMode="auto">
              <a:xfrm>
                <a:off x="350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4" name="Oval 2112"/>
              <p:cNvSpPr>
                <a:spLocks noChangeArrowheads="1"/>
              </p:cNvSpPr>
              <p:nvPr/>
            </p:nvSpPr>
            <p:spPr bwMode="auto">
              <a:xfrm>
                <a:off x="351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5" name="Oval 2113"/>
              <p:cNvSpPr>
                <a:spLocks noChangeArrowheads="1"/>
              </p:cNvSpPr>
              <p:nvPr/>
            </p:nvSpPr>
            <p:spPr bwMode="auto">
              <a:xfrm>
                <a:off x="351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6" name="Oval 2114"/>
              <p:cNvSpPr>
                <a:spLocks noChangeArrowheads="1"/>
              </p:cNvSpPr>
              <p:nvPr/>
            </p:nvSpPr>
            <p:spPr bwMode="auto">
              <a:xfrm>
                <a:off x="351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7" name="Oval 2115"/>
              <p:cNvSpPr>
                <a:spLocks noChangeArrowheads="1"/>
              </p:cNvSpPr>
              <p:nvPr/>
            </p:nvSpPr>
            <p:spPr bwMode="auto">
              <a:xfrm>
                <a:off x="351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8" name="Oval 2116"/>
              <p:cNvSpPr>
                <a:spLocks noChangeArrowheads="1"/>
              </p:cNvSpPr>
              <p:nvPr/>
            </p:nvSpPr>
            <p:spPr bwMode="auto">
              <a:xfrm>
                <a:off x="351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9" name="Oval 2117"/>
              <p:cNvSpPr>
                <a:spLocks noChangeArrowheads="1"/>
              </p:cNvSpPr>
              <p:nvPr/>
            </p:nvSpPr>
            <p:spPr bwMode="auto">
              <a:xfrm>
                <a:off x="352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0" name="Oval 2118"/>
              <p:cNvSpPr>
                <a:spLocks noChangeArrowheads="1"/>
              </p:cNvSpPr>
              <p:nvPr/>
            </p:nvSpPr>
            <p:spPr bwMode="auto">
              <a:xfrm>
                <a:off x="352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1" name="Oval 2119"/>
              <p:cNvSpPr>
                <a:spLocks noChangeArrowheads="1"/>
              </p:cNvSpPr>
              <p:nvPr/>
            </p:nvSpPr>
            <p:spPr bwMode="auto">
              <a:xfrm>
                <a:off x="352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2" name="Oval 2120"/>
              <p:cNvSpPr>
                <a:spLocks noChangeArrowheads="1"/>
              </p:cNvSpPr>
              <p:nvPr/>
            </p:nvSpPr>
            <p:spPr bwMode="auto">
              <a:xfrm>
                <a:off x="352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3" name="Oval 2121"/>
              <p:cNvSpPr>
                <a:spLocks noChangeArrowheads="1"/>
              </p:cNvSpPr>
              <p:nvPr/>
            </p:nvSpPr>
            <p:spPr bwMode="auto">
              <a:xfrm>
                <a:off x="353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4" name="Oval 2122"/>
              <p:cNvSpPr>
                <a:spLocks noChangeArrowheads="1"/>
              </p:cNvSpPr>
              <p:nvPr/>
            </p:nvSpPr>
            <p:spPr bwMode="auto">
              <a:xfrm>
                <a:off x="353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5" name="Oval 2123"/>
              <p:cNvSpPr>
                <a:spLocks noChangeArrowheads="1"/>
              </p:cNvSpPr>
              <p:nvPr/>
            </p:nvSpPr>
            <p:spPr bwMode="auto">
              <a:xfrm>
                <a:off x="354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6" name="Oval 2124"/>
              <p:cNvSpPr>
                <a:spLocks noChangeArrowheads="1"/>
              </p:cNvSpPr>
              <p:nvPr/>
            </p:nvSpPr>
            <p:spPr bwMode="auto">
              <a:xfrm>
                <a:off x="354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7" name="Oval 2125"/>
              <p:cNvSpPr>
                <a:spLocks noChangeArrowheads="1"/>
              </p:cNvSpPr>
              <p:nvPr/>
            </p:nvSpPr>
            <p:spPr bwMode="auto">
              <a:xfrm>
                <a:off x="354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8" name="Oval 2126"/>
              <p:cNvSpPr>
                <a:spLocks noChangeArrowheads="1"/>
              </p:cNvSpPr>
              <p:nvPr/>
            </p:nvSpPr>
            <p:spPr bwMode="auto">
              <a:xfrm>
                <a:off x="354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9" name="Oval 2127"/>
              <p:cNvSpPr>
                <a:spLocks noChangeArrowheads="1"/>
              </p:cNvSpPr>
              <p:nvPr/>
            </p:nvSpPr>
            <p:spPr bwMode="auto">
              <a:xfrm>
                <a:off x="354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0" name="Oval 2128"/>
              <p:cNvSpPr>
                <a:spLocks noChangeArrowheads="1"/>
              </p:cNvSpPr>
              <p:nvPr/>
            </p:nvSpPr>
            <p:spPr bwMode="auto">
              <a:xfrm>
                <a:off x="355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1" name="Oval 2129"/>
              <p:cNvSpPr>
                <a:spLocks noChangeArrowheads="1"/>
              </p:cNvSpPr>
              <p:nvPr/>
            </p:nvSpPr>
            <p:spPr bwMode="auto">
              <a:xfrm>
                <a:off x="355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2" name="Oval 2130"/>
              <p:cNvSpPr>
                <a:spLocks noChangeArrowheads="1"/>
              </p:cNvSpPr>
              <p:nvPr/>
            </p:nvSpPr>
            <p:spPr bwMode="auto">
              <a:xfrm>
                <a:off x="355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3" name="Oval 2131"/>
              <p:cNvSpPr>
                <a:spLocks noChangeArrowheads="1"/>
              </p:cNvSpPr>
              <p:nvPr/>
            </p:nvSpPr>
            <p:spPr bwMode="auto">
              <a:xfrm>
                <a:off x="355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4" name="Oval 2132"/>
              <p:cNvSpPr>
                <a:spLocks noChangeArrowheads="1"/>
              </p:cNvSpPr>
              <p:nvPr/>
            </p:nvSpPr>
            <p:spPr bwMode="auto">
              <a:xfrm>
                <a:off x="355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5" name="Oval 2133"/>
              <p:cNvSpPr>
                <a:spLocks noChangeArrowheads="1"/>
              </p:cNvSpPr>
              <p:nvPr/>
            </p:nvSpPr>
            <p:spPr bwMode="auto">
              <a:xfrm>
                <a:off x="356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6" name="Oval 2134"/>
              <p:cNvSpPr>
                <a:spLocks noChangeArrowheads="1"/>
              </p:cNvSpPr>
              <p:nvPr/>
            </p:nvSpPr>
            <p:spPr bwMode="auto">
              <a:xfrm>
                <a:off x="356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7" name="Oval 2135"/>
              <p:cNvSpPr>
                <a:spLocks noChangeArrowheads="1"/>
              </p:cNvSpPr>
              <p:nvPr/>
            </p:nvSpPr>
            <p:spPr bwMode="auto">
              <a:xfrm>
                <a:off x="357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8" name="Oval 2136"/>
              <p:cNvSpPr>
                <a:spLocks noChangeArrowheads="1"/>
              </p:cNvSpPr>
              <p:nvPr/>
            </p:nvSpPr>
            <p:spPr bwMode="auto">
              <a:xfrm>
                <a:off x="357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9" name="Oval 2137"/>
              <p:cNvSpPr>
                <a:spLocks noChangeArrowheads="1"/>
              </p:cNvSpPr>
              <p:nvPr/>
            </p:nvSpPr>
            <p:spPr bwMode="auto">
              <a:xfrm>
                <a:off x="357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0" name="Oval 2138"/>
              <p:cNvSpPr>
                <a:spLocks noChangeArrowheads="1"/>
              </p:cNvSpPr>
              <p:nvPr/>
            </p:nvSpPr>
            <p:spPr bwMode="auto">
              <a:xfrm>
                <a:off x="357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1" name="Oval 2139"/>
              <p:cNvSpPr>
                <a:spLocks noChangeArrowheads="1"/>
              </p:cNvSpPr>
              <p:nvPr/>
            </p:nvSpPr>
            <p:spPr bwMode="auto">
              <a:xfrm>
                <a:off x="357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2" name="Oval 2140"/>
              <p:cNvSpPr>
                <a:spLocks noChangeArrowheads="1"/>
              </p:cNvSpPr>
              <p:nvPr/>
            </p:nvSpPr>
            <p:spPr bwMode="auto">
              <a:xfrm>
                <a:off x="358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3" name="Oval 2141"/>
              <p:cNvSpPr>
                <a:spLocks noChangeArrowheads="1"/>
              </p:cNvSpPr>
              <p:nvPr/>
            </p:nvSpPr>
            <p:spPr bwMode="auto">
              <a:xfrm>
                <a:off x="358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4" name="Oval 2142"/>
              <p:cNvSpPr>
                <a:spLocks noChangeArrowheads="1"/>
              </p:cNvSpPr>
              <p:nvPr/>
            </p:nvSpPr>
            <p:spPr bwMode="auto">
              <a:xfrm>
                <a:off x="358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5" name="Oval 2143"/>
              <p:cNvSpPr>
                <a:spLocks noChangeArrowheads="1"/>
              </p:cNvSpPr>
              <p:nvPr/>
            </p:nvSpPr>
            <p:spPr bwMode="auto">
              <a:xfrm>
                <a:off x="358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6" name="Oval 2144"/>
              <p:cNvSpPr>
                <a:spLocks noChangeArrowheads="1"/>
              </p:cNvSpPr>
              <p:nvPr/>
            </p:nvSpPr>
            <p:spPr bwMode="auto">
              <a:xfrm>
                <a:off x="359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7" name="Oval 2145"/>
              <p:cNvSpPr>
                <a:spLocks noChangeArrowheads="1"/>
              </p:cNvSpPr>
              <p:nvPr/>
            </p:nvSpPr>
            <p:spPr bwMode="auto">
              <a:xfrm>
                <a:off x="359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8" name="Oval 2146"/>
              <p:cNvSpPr>
                <a:spLocks noChangeArrowheads="1"/>
              </p:cNvSpPr>
              <p:nvPr/>
            </p:nvSpPr>
            <p:spPr bwMode="auto">
              <a:xfrm>
                <a:off x="359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9" name="Oval 2147"/>
              <p:cNvSpPr>
                <a:spLocks noChangeArrowheads="1"/>
              </p:cNvSpPr>
              <p:nvPr/>
            </p:nvSpPr>
            <p:spPr bwMode="auto">
              <a:xfrm>
                <a:off x="360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0" name="Oval 2148"/>
              <p:cNvSpPr>
                <a:spLocks noChangeArrowheads="1"/>
              </p:cNvSpPr>
              <p:nvPr/>
            </p:nvSpPr>
            <p:spPr bwMode="auto">
              <a:xfrm>
                <a:off x="360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1" name="Oval 2149"/>
              <p:cNvSpPr>
                <a:spLocks noChangeArrowheads="1"/>
              </p:cNvSpPr>
              <p:nvPr/>
            </p:nvSpPr>
            <p:spPr bwMode="auto">
              <a:xfrm>
                <a:off x="360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2" name="Oval 2150"/>
              <p:cNvSpPr>
                <a:spLocks noChangeArrowheads="1"/>
              </p:cNvSpPr>
              <p:nvPr/>
            </p:nvSpPr>
            <p:spPr bwMode="auto">
              <a:xfrm>
                <a:off x="360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3" name="Oval 2151"/>
              <p:cNvSpPr>
                <a:spLocks noChangeArrowheads="1"/>
              </p:cNvSpPr>
              <p:nvPr/>
            </p:nvSpPr>
            <p:spPr bwMode="auto">
              <a:xfrm>
                <a:off x="361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4" name="Oval 2152"/>
              <p:cNvSpPr>
                <a:spLocks noChangeArrowheads="1"/>
              </p:cNvSpPr>
              <p:nvPr/>
            </p:nvSpPr>
            <p:spPr bwMode="auto">
              <a:xfrm>
                <a:off x="361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5" name="Oval 2153"/>
              <p:cNvSpPr>
                <a:spLocks noChangeArrowheads="1"/>
              </p:cNvSpPr>
              <p:nvPr/>
            </p:nvSpPr>
            <p:spPr bwMode="auto">
              <a:xfrm>
                <a:off x="361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6" name="Oval 2154"/>
              <p:cNvSpPr>
                <a:spLocks noChangeArrowheads="1"/>
              </p:cNvSpPr>
              <p:nvPr/>
            </p:nvSpPr>
            <p:spPr bwMode="auto">
              <a:xfrm>
                <a:off x="361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7" name="Oval 2155"/>
              <p:cNvSpPr>
                <a:spLocks noChangeArrowheads="1"/>
              </p:cNvSpPr>
              <p:nvPr/>
            </p:nvSpPr>
            <p:spPr bwMode="auto">
              <a:xfrm>
                <a:off x="361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8" name="Oval 2156"/>
              <p:cNvSpPr>
                <a:spLocks noChangeArrowheads="1"/>
              </p:cNvSpPr>
              <p:nvPr/>
            </p:nvSpPr>
            <p:spPr bwMode="auto">
              <a:xfrm>
                <a:off x="362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9" name="Oval 2157"/>
              <p:cNvSpPr>
                <a:spLocks noChangeArrowheads="1"/>
              </p:cNvSpPr>
              <p:nvPr/>
            </p:nvSpPr>
            <p:spPr bwMode="auto">
              <a:xfrm>
                <a:off x="362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0" name="Oval 2158"/>
              <p:cNvSpPr>
                <a:spLocks noChangeArrowheads="1"/>
              </p:cNvSpPr>
              <p:nvPr/>
            </p:nvSpPr>
            <p:spPr bwMode="auto">
              <a:xfrm>
                <a:off x="363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1" name="Oval 2159"/>
              <p:cNvSpPr>
                <a:spLocks noChangeArrowheads="1"/>
              </p:cNvSpPr>
              <p:nvPr/>
            </p:nvSpPr>
            <p:spPr bwMode="auto">
              <a:xfrm>
                <a:off x="363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2" name="Oval 2160"/>
              <p:cNvSpPr>
                <a:spLocks noChangeArrowheads="1"/>
              </p:cNvSpPr>
              <p:nvPr/>
            </p:nvSpPr>
            <p:spPr bwMode="auto">
              <a:xfrm>
                <a:off x="363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3" name="Oval 2161"/>
              <p:cNvSpPr>
                <a:spLocks noChangeArrowheads="1"/>
              </p:cNvSpPr>
              <p:nvPr/>
            </p:nvSpPr>
            <p:spPr bwMode="auto">
              <a:xfrm>
                <a:off x="363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4" name="Oval 2162"/>
              <p:cNvSpPr>
                <a:spLocks noChangeArrowheads="1"/>
              </p:cNvSpPr>
              <p:nvPr/>
            </p:nvSpPr>
            <p:spPr bwMode="auto">
              <a:xfrm>
                <a:off x="363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5" name="Oval 2163"/>
              <p:cNvSpPr>
                <a:spLocks noChangeArrowheads="1"/>
              </p:cNvSpPr>
              <p:nvPr/>
            </p:nvSpPr>
            <p:spPr bwMode="auto">
              <a:xfrm>
                <a:off x="364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6" name="Oval 2164"/>
              <p:cNvSpPr>
                <a:spLocks noChangeArrowheads="1"/>
              </p:cNvSpPr>
              <p:nvPr/>
            </p:nvSpPr>
            <p:spPr bwMode="auto">
              <a:xfrm>
                <a:off x="364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7" name="Oval 2165"/>
              <p:cNvSpPr>
                <a:spLocks noChangeArrowheads="1"/>
              </p:cNvSpPr>
              <p:nvPr/>
            </p:nvSpPr>
            <p:spPr bwMode="auto">
              <a:xfrm>
                <a:off x="364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8" name="Oval 2166"/>
              <p:cNvSpPr>
                <a:spLocks noChangeArrowheads="1"/>
              </p:cNvSpPr>
              <p:nvPr/>
            </p:nvSpPr>
            <p:spPr bwMode="auto">
              <a:xfrm>
                <a:off x="364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9" name="Oval 2167"/>
              <p:cNvSpPr>
                <a:spLocks noChangeArrowheads="1"/>
              </p:cNvSpPr>
              <p:nvPr/>
            </p:nvSpPr>
            <p:spPr bwMode="auto">
              <a:xfrm>
                <a:off x="365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0" name="Oval 2168"/>
              <p:cNvSpPr>
                <a:spLocks noChangeArrowheads="1"/>
              </p:cNvSpPr>
              <p:nvPr/>
            </p:nvSpPr>
            <p:spPr bwMode="auto">
              <a:xfrm>
                <a:off x="365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1" name="Oval 2169"/>
              <p:cNvSpPr>
                <a:spLocks noChangeArrowheads="1"/>
              </p:cNvSpPr>
              <p:nvPr/>
            </p:nvSpPr>
            <p:spPr bwMode="auto">
              <a:xfrm>
                <a:off x="365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2" name="Oval 2170"/>
              <p:cNvSpPr>
                <a:spLocks noChangeArrowheads="1"/>
              </p:cNvSpPr>
              <p:nvPr/>
            </p:nvSpPr>
            <p:spPr bwMode="auto">
              <a:xfrm>
                <a:off x="366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3" name="Oval 2171"/>
              <p:cNvSpPr>
                <a:spLocks noChangeArrowheads="1"/>
              </p:cNvSpPr>
              <p:nvPr/>
            </p:nvSpPr>
            <p:spPr bwMode="auto">
              <a:xfrm>
                <a:off x="366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4" name="Oval 2172"/>
              <p:cNvSpPr>
                <a:spLocks noChangeArrowheads="1"/>
              </p:cNvSpPr>
              <p:nvPr/>
            </p:nvSpPr>
            <p:spPr bwMode="auto">
              <a:xfrm>
                <a:off x="366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5" name="Oval 2173"/>
              <p:cNvSpPr>
                <a:spLocks noChangeArrowheads="1"/>
              </p:cNvSpPr>
              <p:nvPr/>
            </p:nvSpPr>
            <p:spPr bwMode="auto">
              <a:xfrm>
                <a:off x="366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6" name="Oval 2174"/>
              <p:cNvSpPr>
                <a:spLocks noChangeArrowheads="1"/>
              </p:cNvSpPr>
              <p:nvPr/>
            </p:nvSpPr>
            <p:spPr bwMode="auto">
              <a:xfrm>
                <a:off x="367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7" name="Oval 2175"/>
              <p:cNvSpPr>
                <a:spLocks noChangeArrowheads="1"/>
              </p:cNvSpPr>
              <p:nvPr/>
            </p:nvSpPr>
            <p:spPr bwMode="auto">
              <a:xfrm>
                <a:off x="367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8" name="Oval 2176"/>
              <p:cNvSpPr>
                <a:spLocks noChangeArrowheads="1"/>
              </p:cNvSpPr>
              <p:nvPr/>
            </p:nvSpPr>
            <p:spPr bwMode="auto">
              <a:xfrm>
                <a:off x="367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9" name="Oval 2177"/>
              <p:cNvSpPr>
                <a:spLocks noChangeArrowheads="1"/>
              </p:cNvSpPr>
              <p:nvPr/>
            </p:nvSpPr>
            <p:spPr bwMode="auto">
              <a:xfrm>
                <a:off x="367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0" name="Oval 2178"/>
              <p:cNvSpPr>
                <a:spLocks noChangeArrowheads="1"/>
              </p:cNvSpPr>
              <p:nvPr/>
            </p:nvSpPr>
            <p:spPr bwMode="auto">
              <a:xfrm>
                <a:off x="367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1" name="Oval 2179"/>
              <p:cNvSpPr>
                <a:spLocks noChangeArrowheads="1"/>
              </p:cNvSpPr>
              <p:nvPr/>
            </p:nvSpPr>
            <p:spPr bwMode="auto">
              <a:xfrm>
                <a:off x="368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2" name="Oval 2180"/>
              <p:cNvSpPr>
                <a:spLocks noChangeArrowheads="1"/>
              </p:cNvSpPr>
              <p:nvPr/>
            </p:nvSpPr>
            <p:spPr bwMode="auto">
              <a:xfrm>
                <a:off x="368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3" name="Oval 2181"/>
              <p:cNvSpPr>
                <a:spLocks noChangeArrowheads="1"/>
              </p:cNvSpPr>
              <p:nvPr/>
            </p:nvSpPr>
            <p:spPr bwMode="auto">
              <a:xfrm>
                <a:off x="369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4" name="Oval 2182"/>
              <p:cNvSpPr>
                <a:spLocks noChangeArrowheads="1"/>
              </p:cNvSpPr>
              <p:nvPr/>
            </p:nvSpPr>
            <p:spPr bwMode="auto">
              <a:xfrm>
                <a:off x="369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5" name="Oval 2183"/>
              <p:cNvSpPr>
                <a:spLocks noChangeArrowheads="1"/>
              </p:cNvSpPr>
              <p:nvPr/>
            </p:nvSpPr>
            <p:spPr bwMode="auto">
              <a:xfrm>
                <a:off x="369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6" name="Oval 2184"/>
              <p:cNvSpPr>
                <a:spLocks noChangeArrowheads="1"/>
              </p:cNvSpPr>
              <p:nvPr/>
            </p:nvSpPr>
            <p:spPr bwMode="auto">
              <a:xfrm>
                <a:off x="369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7" name="Oval 2185"/>
              <p:cNvSpPr>
                <a:spLocks noChangeArrowheads="1"/>
              </p:cNvSpPr>
              <p:nvPr/>
            </p:nvSpPr>
            <p:spPr bwMode="auto">
              <a:xfrm>
                <a:off x="369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8" name="Oval 2186"/>
              <p:cNvSpPr>
                <a:spLocks noChangeArrowheads="1"/>
              </p:cNvSpPr>
              <p:nvPr/>
            </p:nvSpPr>
            <p:spPr bwMode="auto">
              <a:xfrm>
                <a:off x="370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9" name="Oval 2187"/>
              <p:cNvSpPr>
                <a:spLocks noChangeArrowheads="1"/>
              </p:cNvSpPr>
              <p:nvPr/>
            </p:nvSpPr>
            <p:spPr bwMode="auto">
              <a:xfrm>
                <a:off x="370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0" name="Oval 2188"/>
              <p:cNvSpPr>
                <a:spLocks noChangeArrowheads="1"/>
              </p:cNvSpPr>
              <p:nvPr/>
            </p:nvSpPr>
            <p:spPr bwMode="auto">
              <a:xfrm>
                <a:off x="370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1" name="Oval 2189"/>
              <p:cNvSpPr>
                <a:spLocks noChangeArrowheads="1"/>
              </p:cNvSpPr>
              <p:nvPr/>
            </p:nvSpPr>
            <p:spPr bwMode="auto">
              <a:xfrm>
                <a:off x="370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2" name="Oval 2190"/>
              <p:cNvSpPr>
                <a:spLocks noChangeArrowheads="1"/>
              </p:cNvSpPr>
              <p:nvPr/>
            </p:nvSpPr>
            <p:spPr bwMode="auto">
              <a:xfrm>
                <a:off x="371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3" name="Oval 2191"/>
              <p:cNvSpPr>
                <a:spLocks noChangeArrowheads="1"/>
              </p:cNvSpPr>
              <p:nvPr/>
            </p:nvSpPr>
            <p:spPr bwMode="auto">
              <a:xfrm>
                <a:off x="371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4" name="Oval 2192"/>
              <p:cNvSpPr>
                <a:spLocks noChangeArrowheads="1"/>
              </p:cNvSpPr>
              <p:nvPr/>
            </p:nvSpPr>
            <p:spPr bwMode="auto">
              <a:xfrm>
                <a:off x="371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5" name="Oval 2193"/>
              <p:cNvSpPr>
                <a:spLocks noChangeArrowheads="1"/>
              </p:cNvSpPr>
              <p:nvPr/>
            </p:nvSpPr>
            <p:spPr bwMode="auto">
              <a:xfrm>
                <a:off x="372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6" name="Oval 2194"/>
              <p:cNvSpPr>
                <a:spLocks noChangeArrowheads="1"/>
              </p:cNvSpPr>
              <p:nvPr/>
            </p:nvSpPr>
            <p:spPr bwMode="auto">
              <a:xfrm>
                <a:off x="372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7" name="Oval 2195"/>
              <p:cNvSpPr>
                <a:spLocks noChangeArrowheads="1"/>
              </p:cNvSpPr>
              <p:nvPr/>
            </p:nvSpPr>
            <p:spPr bwMode="auto">
              <a:xfrm>
                <a:off x="372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8" name="Oval 2196"/>
              <p:cNvSpPr>
                <a:spLocks noChangeArrowheads="1"/>
              </p:cNvSpPr>
              <p:nvPr/>
            </p:nvSpPr>
            <p:spPr bwMode="auto">
              <a:xfrm>
                <a:off x="372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9" name="Oval 2197"/>
              <p:cNvSpPr>
                <a:spLocks noChangeArrowheads="1"/>
              </p:cNvSpPr>
              <p:nvPr/>
            </p:nvSpPr>
            <p:spPr bwMode="auto">
              <a:xfrm>
                <a:off x="373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0" name="Oval 2198"/>
              <p:cNvSpPr>
                <a:spLocks noChangeArrowheads="1"/>
              </p:cNvSpPr>
              <p:nvPr/>
            </p:nvSpPr>
            <p:spPr bwMode="auto">
              <a:xfrm>
                <a:off x="373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1" name="Oval 2199"/>
              <p:cNvSpPr>
                <a:spLocks noChangeArrowheads="1"/>
              </p:cNvSpPr>
              <p:nvPr/>
            </p:nvSpPr>
            <p:spPr bwMode="auto">
              <a:xfrm>
                <a:off x="373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2" name="Oval 2200"/>
              <p:cNvSpPr>
                <a:spLocks noChangeArrowheads="1"/>
              </p:cNvSpPr>
              <p:nvPr/>
            </p:nvSpPr>
            <p:spPr bwMode="auto">
              <a:xfrm>
                <a:off x="373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3" name="Oval 2201"/>
              <p:cNvSpPr>
                <a:spLocks noChangeArrowheads="1"/>
              </p:cNvSpPr>
              <p:nvPr/>
            </p:nvSpPr>
            <p:spPr bwMode="auto">
              <a:xfrm>
                <a:off x="373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4" name="Oval 2202"/>
              <p:cNvSpPr>
                <a:spLocks noChangeArrowheads="1"/>
              </p:cNvSpPr>
              <p:nvPr/>
            </p:nvSpPr>
            <p:spPr bwMode="auto">
              <a:xfrm>
                <a:off x="374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5" name="Oval 2203"/>
              <p:cNvSpPr>
                <a:spLocks noChangeArrowheads="1"/>
              </p:cNvSpPr>
              <p:nvPr/>
            </p:nvSpPr>
            <p:spPr bwMode="auto">
              <a:xfrm>
                <a:off x="374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6" name="Oval 2204"/>
              <p:cNvSpPr>
                <a:spLocks noChangeArrowheads="1"/>
              </p:cNvSpPr>
              <p:nvPr/>
            </p:nvSpPr>
            <p:spPr bwMode="auto">
              <a:xfrm>
                <a:off x="375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691" name="Oval 2206"/>
            <p:cNvSpPr>
              <a:spLocks noChangeArrowheads="1"/>
            </p:cNvSpPr>
            <p:nvPr/>
          </p:nvSpPr>
          <p:spPr bwMode="auto">
            <a:xfrm>
              <a:off x="375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2" name="Oval 2207"/>
            <p:cNvSpPr>
              <a:spLocks noChangeArrowheads="1"/>
            </p:cNvSpPr>
            <p:nvPr/>
          </p:nvSpPr>
          <p:spPr bwMode="auto">
            <a:xfrm>
              <a:off x="375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3" name="Oval 2208"/>
            <p:cNvSpPr>
              <a:spLocks noChangeArrowheads="1"/>
            </p:cNvSpPr>
            <p:nvPr/>
          </p:nvSpPr>
          <p:spPr bwMode="auto">
            <a:xfrm>
              <a:off x="375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4" name="Oval 2209"/>
            <p:cNvSpPr>
              <a:spLocks noChangeArrowheads="1"/>
            </p:cNvSpPr>
            <p:nvPr/>
          </p:nvSpPr>
          <p:spPr bwMode="auto">
            <a:xfrm>
              <a:off x="375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5" name="Oval 2210"/>
            <p:cNvSpPr>
              <a:spLocks noChangeArrowheads="1"/>
            </p:cNvSpPr>
            <p:nvPr/>
          </p:nvSpPr>
          <p:spPr bwMode="auto">
            <a:xfrm>
              <a:off x="376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6" name="Oval 2211"/>
            <p:cNvSpPr>
              <a:spLocks noChangeArrowheads="1"/>
            </p:cNvSpPr>
            <p:nvPr/>
          </p:nvSpPr>
          <p:spPr bwMode="auto">
            <a:xfrm>
              <a:off x="376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7" name="Oval 2212"/>
            <p:cNvSpPr>
              <a:spLocks noChangeArrowheads="1"/>
            </p:cNvSpPr>
            <p:nvPr/>
          </p:nvSpPr>
          <p:spPr bwMode="auto">
            <a:xfrm>
              <a:off x="376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8" name="Oval 2213"/>
            <p:cNvSpPr>
              <a:spLocks noChangeArrowheads="1"/>
            </p:cNvSpPr>
            <p:nvPr/>
          </p:nvSpPr>
          <p:spPr bwMode="auto">
            <a:xfrm>
              <a:off x="376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9" name="Oval 2214"/>
            <p:cNvSpPr>
              <a:spLocks noChangeArrowheads="1"/>
            </p:cNvSpPr>
            <p:nvPr/>
          </p:nvSpPr>
          <p:spPr bwMode="auto">
            <a:xfrm>
              <a:off x="377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0" name="Oval 2215"/>
            <p:cNvSpPr>
              <a:spLocks noChangeArrowheads="1"/>
            </p:cNvSpPr>
            <p:nvPr/>
          </p:nvSpPr>
          <p:spPr bwMode="auto">
            <a:xfrm>
              <a:off x="377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2" name="Oval 2216"/>
            <p:cNvSpPr>
              <a:spLocks noChangeArrowheads="1"/>
            </p:cNvSpPr>
            <p:nvPr/>
          </p:nvSpPr>
          <p:spPr bwMode="auto">
            <a:xfrm>
              <a:off x="377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3" name="Oval 2217"/>
            <p:cNvSpPr>
              <a:spLocks noChangeArrowheads="1"/>
            </p:cNvSpPr>
            <p:nvPr/>
          </p:nvSpPr>
          <p:spPr bwMode="auto">
            <a:xfrm>
              <a:off x="378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4" name="Oval 2218"/>
            <p:cNvSpPr>
              <a:spLocks noChangeArrowheads="1"/>
            </p:cNvSpPr>
            <p:nvPr/>
          </p:nvSpPr>
          <p:spPr bwMode="auto">
            <a:xfrm>
              <a:off x="378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5" name="Oval 2219"/>
            <p:cNvSpPr>
              <a:spLocks noChangeArrowheads="1"/>
            </p:cNvSpPr>
            <p:nvPr/>
          </p:nvSpPr>
          <p:spPr bwMode="auto">
            <a:xfrm>
              <a:off x="378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6" name="Oval 2220"/>
            <p:cNvSpPr>
              <a:spLocks noChangeArrowheads="1"/>
            </p:cNvSpPr>
            <p:nvPr/>
          </p:nvSpPr>
          <p:spPr bwMode="auto">
            <a:xfrm>
              <a:off x="378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7" name="Oval 2221"/>
            <p:cNvSpPr>
              <a:spLocks noChangeArrowheads="1"/>
            </p:cNvSpPr>
            <p:nvPr/>
          </p:nvSpPr>
          <p:spPr bwMode="auto">
            <a:xfrm>
              <a:off x="379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8" name="Oval 2222"/>
            <p:cNvSpPr>
              <a:spLocks noChangeArrowheads="1"/>
            </p:cNvSpPr>
            <p:nvPr/>
          </p:nvSpPr>
          <p:spPr bwMode="auto">
            <a:xfrm>
              <a:off x="379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9" name="Oval 2223"/>
            <p:cNvSpPr>
              <a:spLocks noChangeArrowheads="1"/>
            </p:cNvSpPr>
            <p:nvPr/>
          </p:nvSpPr>
          <p:spPr bwMode="auto">
            <a:xfrm>
              <a:off x="379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0" name="Oval 2224"/>
            <p:cNvSpPr>
              <a:spLocks noChangeArrowheads="1"/>
            </p:cNvSpPr>
            <p:nvPr/>
          </p:nvSpPr>
          <p:spPr bwMode="auto">
            <a:xfrm>
              <a:off x="379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1" name="Oval 2225"/>
            <p:cNvSpPr>
              <a:spLocks noChangeArrowheads="1"/>
            </p:cNvSpPr>
            <p:nvPr/>
          </p:nvSpPr>
          <p:spPr bwMode="auto">
            <a:xfrm>
              <a:off x="379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2" name="Oval 2226"/>
            <p:cNvSpPr>
              <a:spLocks noChangeArrowheads="1"/>
            </p:cNvSpPr>
            <p:nvPr/>
          </p:nvSpPr>
          <p:spPr bwMode="auto">
            <a:xfrm>
              <a:off x="380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3" name="Oval 2227"/>
            <p:cNvSpPr>
              <a:spLocks noChangeArrowheads="1"/>
            </p:cNvSpPr>
            <p:nvPr/>
          </p:nvSpPr>
          <p:spPr bwMode="auto">
            <a:xfrm>
              <a:off x="380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4" name="Oval 2228"/>
            <p:cNvSpPr>
              <a:spLocks noChangeArrowheads="1"/>
            </p:cNvSpPr>
            <p:nvPr/>
          </p:nvSpPr>
          <p:spPr bwMode="auto">
            <a:xfrm>
              <a:off x="381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5" name="Oval 2229"/>
            <p:cNvSpPr>
              <a:spLocks noChangeArrowheads="1"/>
            </p:cNvSpPr>
            <p:nvPr/>
          </p:nvSpPr>
          <p:spPr bwMode="auto">
            <a:xfrm>
              <a:off x="381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6" name="Oval 2230"/>
            <p:cNvSpPr>
              <a:spLocks noChangeArrowheads="1"/>
            </p:cNvSpPr>
            <p:nvPr/>
          </p:nvSpPr>
          <p:spPr bwMode="auto">
            <a:xfrm>
              <a:off x="381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7" name="Oval 2231"/>
            <p:cNvSpPr>
              <a:spLocks noChangeArrowheads="1"/>
            </p:cNvSpPr>
            <p:nvPr/>
          </p:nvSpPr>
          <p:spPr bwMode="auto">
            <a:xfrm>
              <a:off x="381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8" name="Oval 2232"/>
            <p:cNvSpPr>
              <a:spLocks noChangeArrowheads="1"/>
            </p:cNvSpPr>
            <p:nvPr/>
          </p:nvSpPr>
          <p:spPr bwMode="auto">
            <a:xfrm>
              <a:off x="381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9" name="Oval 2233"/>
            <p:cNvSpPr>
              <a:spLocks noChangeArrowheads="1"/>
            </p:cNvSpPr>
            <p:nvPr/>
          </p:nvSpPr>
          <p:spPr bwMode="auto">
            <a:xfrm>
              <a:off x="382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234"/>
            <p:cNvSpPr>
              <a:spLocks noChangeArrowheads="1"/>
            </p:cNvSpPr>
            <p:nvPr/>
          </p:nvSpPr>
          <p:spPr bwMode="auto">
            <a:xfrm>
              <a:off x="382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235"/>
            <p:cNvSpPr>
              <a:spLocks noChangeArrowheads="1"/>
            </p:cNvSpPr>
            <p:nvPr/>
          </p:nvSpPr>
          <p:spPr bwMode="auto">
            <a:xfrm>
              <a:off x="382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236"/>
            <p:cNvSpPr>
              <a:spLocks noChangeArrowheads="1"/>
            </p:cNvSpPr>
            <p:nvPr/>
          </p:nvSpPr>
          <p:spPr bwMode="auto">
            <a:xfrm>
              <a:off x="382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237"/>
            <p:cNvSpPr>
              <a:spLocks noChangeArrowheads="1"/>
            </p:cNvSpPr>
            <p:nvPr/>
          </p:nvSpPr>
          <p:spPr bwMode="auto">
            <a:xfrm>
              <a:off x="383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238"/>
            <p:cNvSpPr>
              <a:spLocks noChangeArrowheads="1"/>
            </p:cNvSpPr>
            <p:nvPr/>
          </p:nvSpPr>
          <p:spPr bwMode="auto">
            <a:xfrm>
              <a:off x="383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239"/>
            <p:cNvSpPr>
              <a:spLocks noChangeArrowheads="1"/>
            </p:cNvSpPr>
            <p:nvPr/>
          </p:nvSpPr>
          <p:spPr bwMode="auto">
            <a:xfrm>
              <a:off x="383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240"/>
            <p:cNvSpPr>
              <a:spLocks noChangeArrowheads="1"/>
            </p:cNvSpPr>
            <p:nvPr/>
          </p:nvSpPr>
          <p:spPr bwMode="auto">
            <a:xfrm>
              <a:off x="384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241"/>
            <p:cNvSpPr>
              <a:spLocks noChangeArrowheads="1"/>
            </p:cNvSpPr>
            <p:nvPr/>
          </p:nvSpPr>
          <p:spPr bwMode="auto">
            <a:xfrm>
              <a:off x="384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242"/>
            <p:cNvSpPr>
              <a:spLocks noChangeArrowheads="1"/>
            </p:cNvSpPr>
            <p:nvPr/>
          </p:nvSpPr>
          <p:spPr bwMode="auto">
            <a:xfrm>
              <a:off x="384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243"/>
            <p:cNvSpPr>
              <a:spLocks noChangeArrowheads="1"/>
            </p:cNvSpPr>
            <p:nvPr/>
          </p:nvSpPr>
          <p:spPr bwMode="auto">
            <a:xfrm>
              <a:off x="384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244"/>
            <p:cNvSpPr>
              <a:spLocks noChangeArrowheads="1"/>
            </p:cNvSpPr>
            <p:nvPr/>
          </p:nvSpPr>
          <p:spPr bwMode="auto">
            <a:xfrm>
              <a:off x="385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245"/>
            <p:cNvSpPr>
              <a:spLocks noChangeArrowheads="1"/>
            </p:cNvSpPr>
            <p:nvPr/>
          </p:nvSpPr>
          <p:spPr bwMode="auto">
            <a:xfrm>
              <a:off x="385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246"/>
            <p:cNvSpPr>
              <a:spLocks noChangeArrowheads="1"/>
            </p:cNvSpPr>
            <p:nvPr/>
          </p:nvSpPr>
          <p:spPr bwMode="auto">
            <a:xfrm>
              <a:off x="385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247"/>
            <p:cNvSpPr>
              <a:spLocks noChangeArrowheads="1"/>
            </p:cNvSpPr>
            <p:nvPr/>
          </p:nvSpPr>
          <p:spPr bwMode="auto">
            <a:xfrm>
              <a:off x="385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248"/>
            <p:cNvSpPr>
              <a:spLocks noChangeArrowheads="1"/>
            </p:cNvSpPr>
            <p:nvPr/>
          </p:nvSpPr>
          <p:spPr bwMode="auto">
            <a:xfrm>
              <a:off x="385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249"/>
            <p:cNvSpPr>
              <a:spLocks noChangeArrowheads="1"/>
            </p:cNvSpPr>
            <p:nvPr/>
          </p:nvSpPr>
          <p:spPr bwMode="auto">
            <a:xfrm>
              <a:off x="386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250"/>
            <p:cNvSpPr>
              <a:spLocks noChangeArrowheads="1"/>
            </p:cNvSpPr>
            <p:nvPr/>
          </p:nvSpPr>
          <p:spPr bwMode="auto">
            <a:xfrm>
              <a:off x="386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251"/>
            <p:cNvSpPr>
              <a:spLocks noChangeArrowheads="1"/>
            </p:cNvSpPr>
            <p:nvPr/>
          </p:nvSpPr>
          <p:spPr bwMode="auto">
            <a:xfrm>
              <a:off x="387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252"/>
            <p:cNvSpPr>
              <a:spLocks noChangeArrowheads="1"/>
            </p:cNvSpPr>
            <p:nvPr/>
          </p:nvSpPr>
          <p:spPr bwMode="auto">
            <a:xfrm>
              <a:off x="387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253"/>
            <p:cNvSpPr>
              <a:spLocks noChangeArrowheads="1"/>
            </p:cNvSpPr>
            <p:nvPr/>
          </p:nvSpPr>
          <p:spPr bwMode="auto">
            <a:xfrm>
              <a:off x="387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254"/>
            <p:cNvSpPr>
              <a:spLocks noChangeArrowheads="1"/>
            </p:cNvSpPr>
            <p:nvPr/>
          </p:nvSpPr>
          <p:spPr bwMode="auto">
            <a:xfrm>
              <a:off x="387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255"/>
            <p:cNvSpPr>
              <a:spLocks noChangeArrowheads="1"/>
            </p:cNvSpPr>
            <p:nvPr/>
          </p:nvSpPr>
          <p:spPr bwMode="auto">
            <a:xfrm>
              <a:off x="387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256"/>
            <p:cNvSpPr>
              <a:spLocks noChangeArrowheads="1"/>
            </p:cNvSpPr>
            <p:nvPr/>
          </p:nvSpPr>
          <p:spPr bwMode="auto">
            <a:xfrm>
              <a:off x="388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257"/>
            <p:cNvSpPr>
              <a:spLocks noChangeArrowheads="1"/>
            </p:cNvSpPr>
            <p:nvPr/>
          </p:nvSpPr>
          <p:spPr bwMode="auto">
            <a:xfrm>
              <a:off x="388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258"/>
            <p:cNvSpPr>
              <a:spLocks noChangeArrowheads="1"/>
            </p:cNvSpPr>
            <p:nvPr/>
          </p:nvSpPr>
          <p:spPr bwMode="auto">
            <a:xfrm>
              <a:off x="388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259"/>
            <p:cNvSpPr>
              <a:spLocks noChangeArrowheads="1"/>
            </p:cNvSpPr>
            <p:nvPr/>
          </p:nvSpPr>
          <p:spPr bwMode="auto">
            <a:xfrm>
              <a:off x="388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260"/>
            <p:cNvSpPr>
              <a:spLocks noChangeArrowheads="1"/>
            </p:cNvSpPr>
            <p:nvPr/>
          </p:nvSpPr>
          <p:spPr bwMode="auto">
            <a:xfrm>
              <a:off x="389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261"/>
            <p:cNvSpPr>
              <a:spLocks noChangeArrowheads="1"/>
            </p:cNvSpPr>
            <p:nvPr/>
          </p:nvSpPr>
          <p:spPr bwMode="auto">
            <a:xfrm>
              <a:off x="389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262"/>
            <p:cNvSpPr>
              <a:spLocks noChangeArrowheads="1"/>
            </p:cNvSpPr>
            <p:nvPr/>
          </p:nvSpPr>
          <p:spPr bwMode="auto">
            <a:xfrm>
              <a:off x="389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263"/>
            <p:cNvSpPr>
              <a:spLocks noChangeArrowheads="1"/>
            </p:cNvSpPr>
            <p:nvPr/>
          </p:nvSpPr>
          <p:spPr bwMode="auto">
            <a:xfrm>
              <a:off x="390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264"/>
            <p:cNvSpPr>
              <a:spLocks noChangeArrowheads="1"/>
            </p:cNvSpPr>
            <p:nvPr/>
          </p:nvSpPr>
          <p:spPr bwMode="auto">
            <a:xfrm>
              <a:off x="390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0" name="Oval 2265"/>
            <p:cNvSpPr>
              <a:spLocks noChangeArrowheads="1"/>
            </p:cNvSpPr>
            <p:nvPr/>
          </p:nvSpPr>
          <p:spPr bwMode="auto">
            <a:xfrm>
              <a:off x="390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1" name="Oval 2266"/>
            <p:cNvSpPr>
              <a:spLocks noChangeArrowheads="1"/>
            </p:cNvSpPr>
            <p:nvPr/>
          </p:nvSpPr>
          <p:spPr bwMode="auto">
            <a:xfrm>
              <a:off x="390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2" name="Oval 2267"/>
            <p:cNvSpPr>
              <a:spLocks noChangeArrowheads="1"/>
            </p:cNvSpPr>
            <p:nvPr/>
          </p:nvSpPr>
          <p:spPr bwMode="auto">
            <a:xfrm>
              <a:off x="391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3" name="Oval 2268"/>
            <p:cNvSpPr>
              <a:spLocks noChangeArrowheads="1"/>
            </p:cNvSpPr>
            <p:nvPr/>
          </p:nvSpPr>
          <p:spPr bwMode="auto">
            <a:xfrm>
              <a:off x="391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4" name="Oval 2269"/>
            <p:cNvSpPr>
              <a:spLocks noChangeArrowheads="1"/>
            </p:cNvSpPr>
            <p:nvPr/>
          </p:nvSpPr>
          <p:spPr bwMode="auto">
            <a:xfrm>
              <a:off x="391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5" name="Oval 2270"/>
            <p:cNvSpPr>
              <a:spLocks noChangeArrowheads="1"/>
            </p:cNvSpPr>
            <p:nvPr/>
          </p:nvSpPr>
          <p:spPr bwMode="auto">
            <a:xfrm>
              <a:off x="391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6" name="Oval 2271"/>
            <p:cNvSpPr>
              <a:spLocks noChangeArrowheads="1"/>
            </p:cNvSpPr>
            <p:nvPr/>
          </p:nvSpPr>
          <p:spPr bwMode="auto">
            <a:xfrm>
              <a:off x="391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7" name="Oval 2272"/>
            <p:cNvSpPr>
              <a:spLocks noChangeArrowheads="1"/>
            </p:cNvSpPr>
            <p:nvPr/>
          </p:nvSpPr>
          <p:spPr bwMode="auto">
            <a:xfrm>
              <a:off x="392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8" name="Oval 2273"/>
            <p:cNvSpPr>
              <a:spLocks noChangeArrowheads="1"/>
            </p:cNvSpPr>
            <p:nvPr/>
          </p:nvSpPr>
          <p:spPr bwMode="auto">
            <a:xfrm>
              <a:off x="392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9" name="Oval 2274"/>
            <p:cNvSpPr>
              <a:spLocks noChangeArrowheads="1"/>
            </p:cNvSpPr>
            <p:nvPr/>
          </p:nvSpPr>
          <p:spPr bwMode="auto">
            <a:xfrm>
              <a:off x="393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0" name="Oval 2275"/>
            <p:cNvSpPr>
              <a:spLocks noChangeArrowheads="1"/>
            </p:cNvSpPr>
            <p:nvPr/>
          </p:nvSpPr>
          <p:spPr bwMode="auto">
            <a:xfrm>
              <a:off x="393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1" name="Oval 2276"/>
            <p:cNvSpPr>
              <a:spLocks noChangeArrowheads="1"/>
            </p:cNvSpPr>
            <p:nvPr/>
          </p:nvSpPr>
          <p:spPr bwMode="auto">
            <a:xfrm>
              <a:off x="393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2" name="Oval 2277"/>
            <p:cNvSpPr>
              <a:spLocks noChangeArrowheads="1"/>
            </p:cNvSpPr>
            <p:nvPr/>
          </p:nvSpPr>
          <p:spPr bwMode="auto">
            <a:xfrm>
              <a:off x="393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3" name="Oval 2278"/>
            <p:cNvSpPr>
              <a:spLocks noChangeArrowheads="1"/>
            </p:cNvSpPr>
            <p:nvPr/>
          </p:nvSpPr>
          <p:spPr bwMode="auto">
            <a:xfrm>
              <a:off x="393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4" name="Oval 2279"/>
            <p:cNvSpPr>
              <a:spLocks noChangeArrowheads="1"/>
            </p:cNvSpPr>
            <p:nvPr/>
          </p:nvSpPr>
          <p:spPr bwMode="auto">
            <a:xfrm>
              <a:off x="394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5" name="Oval 2280"/>
            <p:cNvSpPr>
              <a:spLocks noChangeArrowheads="1"/>
            </p:cNvSpPr>
            <p:nvPr/>
          </p:nvSpPr>
          <p:spPr bwMode="auto">
            <a:xfrm>
              <a:off x="394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6" name="Oval 2281"/>
            <p:cNvSpPr>
              <a:spLocks noChangeArrowheads="1"/>
            </p:cNvSpPr>
            <p:nvPr/>
          </p:nvSpPr>
          <p:spPr bwMode="auto">
            <a:xfrm>
              <a:off x="394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7" name="Oval 2282"/>
            <p:cNvSpPr>
              <a:spLocks noChangeArrowheads="1"/>
            </p:cNvSpPr>
            <p:nvPr/>
          </p:nvSpPr>
          <p:spPr bwMode="auto">
            <a:xfrm>
              <a:off x="394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8" name="Oval 2283"/>
            <p:cNvSpPr>
              <a:spLocks noChangeArrowheads="1"/>
            </p:cNvSpPr>
            <p:nvPr/>
          </p:nvSpPr>
          <p:spPr bwMode="auto">
            <a:xfrm>
              <a:off x="395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9" name="Oval 2284"/>
            <p:cNvSpPr>
              <a:spLocks noChangeArrowheads="1"/>
            </p:cNvSpPr>
            <p:nvPr/>
          </p:nvSpPr>
          <p:spPr bwMode="auto">
            <a:xfrm>
              <a:off x="395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0" name="Oval 2285"/>
            <p:cNvSpPr>
              <a:spLocks noChangeArrowheads="1"/>
            </p:cNvSpPr>
            <p:nvPr/>
          </p:nvSpPr>
          <p:spPr bwMode="auto">
            <a:xfrm>
              <a:off x="395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1" name="Oval 2286"/>
            <p:cNvSpPr>
              <a:spLocks noChangeArrowheads="1"/>
            </p:cNvSpPr>
            <p:nvPr/>
          </p:nvSpPr>
          <p:spPr bwMode="auto">
            <a:xfrm>
              <a:off x="396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2" name="Oval 2287"/>
            <p:cNvSpPr>
              <a:spLocks noChangeArrowheads="1"/>
            </p:cNvSpPr>
            <p:nvPr/>
          </p:nvSpPr>
          <p:spPr bwMode="auto">
            <a:xfrm>
              <a:off x="396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3" name="Oval 2288"/>
            <p:cNvSpPr>
              <a:spLocks noChangeArrowheads="1"/>
            </p:cNvSpPr>
            <p:nvPr/>
          </p:nvSpPr>
          <p:spPr bwMode="auto">
            <a:xfrm>
              <a:off x="396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4" name="Oval 2289"/>
            <p:cNvSpPr>
              <a:spLocks noChangeArrowheads="1"/>
            </p:cNvSpPr>
            <p:nvPr/>
          </p:nvSpPr>
          <p:spPr bwMode="auto">
            <a:xfrm>
              <a:off x="396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5" name="Oval 2290"/>
            <p:cNvSpPr>
              <a:spLocks noChangeArrowheads="1"/>
            </p:cNvSpPr>
            <p:nvPr/>
          </p:nvSpPr>
          <p:spPr bwMode="auto">
            <a:xfrm>
              <a:off x="397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6" name="Oval 2291"/>
            <p:cNvSpPr>
              <a:spLocks noChangeArrowheads="1"/>
            </p:cNvSpPr>
            <p:nvPr/>
          </p:nvSpPr>
          <p:spPr bwMode="auto">
            <a:xfrm>
              <a:off x="397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7" name="Oval 2292"/>
            <p:cNvSpPr>
              <a:spLocks noChangeArrowheads="1"/>
            </p:cNvSpPr>
            <p:nvPr/>
          </p:nvSpPr>
          <p:spPr bwMode="auto">
            <a:xfrm>
              <a:off x="397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8" name="Oval 2293"/>
            <p:cNvSpPr>
              <a:spLocks noChangeArrowheads="1"/>
            </p:cNvSpPr>
            <p:nvPr/>
          </p:nvSpPr>
          <p:spPr bwMode="auto">
            <a:xfrm>
              <a:off x="397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9" name="Oval 2294"/>
            <p:cNvSpPr>
              <a:spLocks noChangeArrowheads="1"/>
            </p:cNvSpPr>
            <p:nvPr/>
          </p:nvSpPr>
          <p:spPr bwMode="auto">
            <a:xfrm>
              <a:off x="397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0" name="Oval 2295"/>
            <p:cNvSpPr>
              <a:spLocks noChangeArrowheads="1"/>
            </p:cNvSpPr>
            <p:nvPr/>
          </p:nvSpPr>
          <p:spPr bwMode="auto">
            <a:xfrm>
              <a:off x="398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1" name="Oval 2296"/>
            <p:cNvSpPr>
              <a:spLocks noChangeArrowheads="1"/>
            </p:cNvSpPr>
            <p:nvPr/>
          </p:nvSpPr>
          <p:spPr bwMode="auto">
            <a:xfrm>
              <a:off x="398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2" name="Oval 2297"/>
            <p:cNvSpPr>
              <a:spLocks noChangeArrowheads="1"/>
            </p:cNvSpPr>
            <p:nvPr/>
          </p:nvSpPr>
          <p:spPr bwMode="auto">
            <a:xfrm>
              <a:off x="399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3" name="Oval 2298"/>
            <p:cNvSpPr>
              <a:spLocks noChangeArrowheads="1"/>
            </p:cNvSpPr>
            <p:nvPr/>
          </p:nvSpPr>
          <p:spPr bwMode="auto">
            <a:xfrm>
              <a:off x="399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4" name="Oval 2299"/>
            <p:cNvSpPr>
              <a:spLocks noChangeArrowheads="1"/>
            </p:cNvSpPr>
            <p:nvPr/>
          </p:nvSpPr>
          <p:spPr bwMode="auto">
            <a:xfrm>
              <a:off x="399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5" name="Oval 2300"/>
            <p:cNvSpPr>
              <a:spLocks noChangeArrowheads="1"/>
            </p:cNvSpPr>
            <p:nvPr/>
          </p:nvSpPr>
          <p:spPr bwMode="auto">
            <a:xfrm>
              <a:off x="399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6" name="Oval 2301"/>
            <p:cNvSpPr>
              <a:spLocks noChangeArrowheads="1"/>
            </p:cNvSpPr>
            <p:nvPr/>
          </p:nvSpPr>
          <p:spPr bwMode="auto">
            <a:xfrm>
              <a:off x="399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7" name="Oval 2302"/>
            <p:cNvSpPr>
              <a:spLocks noChangeArrowheads="1"/>
            </p:cNvSpPr>
            <p:nvPr/>
          </p:nvSpPr>
          <p:spPr bwMode="auto">
            <a:xfrm>
              <a:off x="400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8" name="Oval 2303"/>
            <p:cNvSpPr>
              <a:spLocks noChangeArrowheads="1"/>
            </p:cNvSpPr>
            <p:nvPr/>
          </p:nvSpPr>
          <p:spPr bwMode="auto">
            <a:xfrm>
              <a:off x="400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9" name="Oval 2304"/>
            <p:cNvSpPr>
              <a:spLocks noChangeArrowheads="1"/>
            </p:cNvSpPr>
            <p:nvPr/>
          </p:nvSpPr>
          <p:spPr bwMode="auto">
            <a:xfrm>
              <a:off x="400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0" name="Oval 2305"/>
            <p:cNvSpPr>
              <a:spLocks noChangeArrowheads="1"/>
            </p:cNvSpPr>
            <p:nvPr/>
          </p:nvSpPr>
          <p:spPr bwMode="auto">
            <a:xfrm>
              <a:off x="400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1" name="Oval 2306"/>
            <p:cNvSpPr>
              <a:spLocks noChangeArrowheads="1"/>
            </p:cNvSpPr>
            <p:nvPr/>
          </p:nvSpPr>
          <p:spPr bwMode="auto">
            <a:xfrm>
              <a:off x="401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2" name="Oval 2307"/>
            <p:cNvSpPr>
              <a:spLocks noChangeArrowheads="1"/>
            </p:cNvSpPr>
            <p:nvPr/>
          </p:nvSpPr>
          <p:spPr bwMode="auto">
            <a:xfrm>
              <a:off x="401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3" name="Oval 2308"/>
            <p:cNvSpPr>
              <a:spLocks noChangeArrowheads="1"/>
            </p:cNvSpPr>
            <p:nvPr/>
          </p:nvSpPr>
          <p:spPr bwMode="auto">
            <a:xfrm>
              <a:off x="401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4" name="Oval 2309"/>
            <p:cNvSpPr>
              <a:spLocks noChangeArrowheads="1"/>
            </p:cNvSpPr>
            <p:nvPr/>
          </p:nvSpPr>
          <p:spPr bwMode="auto">
            <a:xfrm>
              <a:off x="402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5" name="Oval 2310"/>
            <p:cNvSpPr>
              <a:spLocks noChangeArrowheads="1"/>
            </p:cNvSpPr>
            <p:nvPr/>
          </p:nvSpPr>
          <p:spPr bwMode="auto">
            <a:xfrm>
              <a:off x="402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6" name="Oval 2311"/>
            <p:cNvSpPr>
              <a:spLocks noChangeArrowheads="1"/>
            </p:cNvSpPr>
            <p:nvPr/>
          </p:nvSpPr>
          <p:spPr bwMode="auto">
            <a:xfrm>
              <a:off x="402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7" name="Oval 2312"/>
            <p:cNvSpPr>
              <a:spLocks noChangeArrowheads="1"/>
            </p:cNvSpPr>
            <p:nvPr/>
          </p:nvSpPr>
          <p:spPr bwMode="auto">
            <a:xfrm>
              <a:off x="402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8" name="Oval 2313"/>
            <p:cNvSpPr>
              <a:spLocks noChangeArrowheads="1"/>
            </p:cNvSpPr>
            <p:nvPr/>
          </p:nvSpPr>
          <p:spPr bwMode="auto">
            <a:xfrm>
              <a:off x="403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9" name="Oval 2314"/>
            <p:cNvSpPr>
              <a:spLocks noChangeArrowheads="1"/>
            </p:cNvSpPr>
            <p:nvPr/>
          </p:nvSpPr>
          <p:spPr bwMode="auto">
            <a:xfrm>
              <a:off x="403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0" name="Oval 2315"/>
            <p:cNvSpPr>
              <a:spLocks noChangeArrowheads="1"/>
            </p:cNvSpPr>
            <p:nvPr/>
          </p:nvSpPr>
          <p:spPr bwMode="auto">
            <a:xfrm>
              <a:off x="403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1" name="Oval 2316"/>
            <p:cNvSpPr>
              <a:spLocks noChangeArrowheads="1"/>
            </p:cNvSpPr>
            <p:nvPr/>
          </p:nvSpPr>
          <p:spPr bwMode="auto">
            <a:xfrm>
              <a:off x="403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2" name="Oval 2317"/>
            <p:cNvSpPr>
              <a:spLocks noChangeArrowheads="1"/>
            </p:cNvSpPr>
            <p:nvPr/>
          </p:nvSpPr>
          <p:spPr bwMode="auto">
            <a:xfrm>
              <a:off x="403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3" name="Oval 2318"/>
            <p:cNvSpPr>
              <a:spLocks noChangeArrowheads="1"/>
            </p:cNvSpPr>
            <p:nvPr/>
          </p:nvSpPr>
          <p:spPr bwMode="auto">
            <a:xfrm>
              <a:off x="404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4" name="Oval 2319"/>
            <p:cNvSpPr>
              <a:spLocks noChangeArrowheads="1"/>
            </p:cNvSpPr>
            <p:nvPr/>
          </p:nvSpPr>
          <p:spPr bwMode="auto">
            <a:xfrm>
              <a:off x="404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5" name="Oval 2320"/>
            <p:cNvSpPr>
              <a:spLocks noChangeArrowheads="1"/>
            </p:cNvSpPr>
            <p:nvPr/>
          </p:nvSpPr>
          <p:spPr bwMode="auto">
            <a:xfrm>
              <a:off x="405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6" name="Oval 2321"/>
            <p:cNvSpPr>
              <a:spLocks noChangeArrowheads="1"/>
            </p:cNvSpPr>
            <p:nvPr/>
          </p:nvSpPr>
          <p:spPr bwMode="auto">
            <a:xfrm>
              <a:off x="405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7" name="Oval 2322"/>
            <p:cNvSpPr>
              <a:spLocks noChangeArrowheads="1"/>
            </p:cNvSpPr>
            <p:nvPr/>
          </p:nvSpPr>
          <p:spPr bwMode="auto">
            <a:xfrm>
              <a:off x="405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8" name="Oval 2323"/>
            <p:cNvSpPr>
              <a:spLocks noChangeArrowheads="1"/>
            </p:cNvSpPr>
            <p:nvPr/>
          </p:nvSpPr>
          <p:spPr bwMode="auto">
            <a:xfrm>
              <a:off x="405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9" name="Oval 2324"/>
            <p:cNvSpPr>
              <a:spLocks noChangeArrowheads="1"/>
            </p:cNvSpPr>
            <p:nvPr/>
          </p:nvSpPr>
          <p:spPr bwMode="auto">
            <a:xfrm>
              <a:off x="405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0" name="Oval 2325"/>
            <p:cNvSpPr>
              <a:spLocks noChangeArrowheads="1"/>
            </p:cNvSpPr>
            <p:nvPr/>
          </p:nvSpPr>
          <p:spPr bwMode="auto">
            <a:xfrm>
              <a:off x="406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1" name="Oval 2326"/>
            <p:cNvSpPr>
              <a:spLocks noChangeArrowheads="1"/>
            </p:cNvSpPr>
            <p:nvPr/>
          </p:nvSpPr>
          <p:spPr bwMode="auto">
            <a:xfrm>
              <a:off x="406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2" name="Oval 2327"/>
            <p:cNvSpPr>
              <a:spLocks noChangeArrowheads="1"/>
            </p:cNvSpPr>
            <p:nvPr/>
          </p:nvSpPr>
          <p:spPr bwMode="auto">
            <a:xfrm>
              <a:off x="406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3" name="Oval 2328"/>
            <p:cNvSpPr>
              <a:spLocks noChangeArrowheads="1"/>
            </p:cNvSpPr>
            <p:nvPr/>
          </p:nvSpPr>
          <p:spPr bwMode="auto">
            <a:xfrm>
              <a:off x="406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4" name="Oval 2329"/>
            <p:cNvSpPr>
              <a:spLocks noChangeArrowheads="1"/>
            </p:cNvSpPr>
            <p:nvPr/>
          </p:nvSpPr>
          <p:spPr bwMode="auto">
            <a:xfrm>
              <a:off x="407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5" name="Oval 2330"/>
            <p:cNvSpPr>
              <a:spLocks noChangeArrowheads="1"/>
            </p:cNvSpPr>
            <p:nvPr/>
          </p:nvSpPr>
          <p:spPr bwMode="auto">
            <a:xfrm>
              <a:off x="407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6" name="Oval 2331"/>
            <p:cNvSpPr>
              <a:spLocks noChangeArrowheads="1"/>
            </p:cNvSpPr>
            <p:nvPr/>
          </p:nvSpPr>
          <p:spPr bwMode="auto">
            <a:xfrm>
              <a:off x="407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7" name="Oval 2332"/>
            <p:cNvSpPr>
              <a:spLocks noChangeArrowheads="1"/>
            </p:cNvSpPr>
            <p:nvPr/>
          </p:nvSpPr>
          <p:spPr bwMode="auto">
            <a:xfrm>
              <a:off x="408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8" name="Oval 2333"/>
            <p:cNvSpPr>
              <a:spLocks noChangeArrowheads="1"/>
            </p:cNvSpPr>
            <p:nvPr/>
          </p:nvSpPr>
          <p:spPr bwMode="auto">
            <a:xfrm>
              <a:off x="408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9" name="Oval 2334"/>
            <p:cNvSpPr>
              <a:spLocks noChangeArrowheads="1"/>
            </p:cNvSpPr>
            <p:nvPr/>
          </p:nvSpPr>
          <p:spPr bwMode="auto">
            <a:xfrm>
              <a:off x="408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0" name="Oval 2335"/>
            <p:cNvSpPr>
              <a:spLocks noChangeArrowheads="1"/>
            </p:cNvSpPr>
            <p:nvPr/>
          </p:nvSpPr>
          <p:spPr bwMode="auto">
            <a:xfrm>
              <a:off x="408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1" name="Oval 2336"/>
            <p:cNvSpPr>
              <a:spLocks noChangeArrowheads="1"/>
            </p:cNvSpPr>
            <p:nvPr/>
          </p:nvSpPr>
          <p:spPr bwMode="auto">
            <a:xfrm>
              <a:off x="409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2" name="Oval 2337"/>
            <p:cNvSpPr>
              <a:spLocks noChangeArrowheads="1"/>
            </p:cNvSpPr>
            <p:nvPr/>
          </p:nvSpPr>
          <p:spPr bwMode="auto">
            <a:xfrm>
              <a:off x="409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3" name="Oval 2338"/>
            <p:cNvSpPr>
              <a:spLocks noChangeArrowheads="1"/>
            </p:cNvSpPr>
            <p:nvPr/>
          </p:nvSpPr>
          <p:spPr bwMode="auto">
            <a:xfrm>
              <a:off x="409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4" name="Oval 2339"/>
            <p:cNvSpPr>
              <a:spLocks noChangeArrowheads="1"/>
            </p:cNvSpPr>
            <p:nvPr/>
          </p:nvSpPr>
          <p:spPr bwMode="auto">
            <a:xfrm>
              <a:off x="409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5" name="Oval 2340"/>
            <p:cNvSpPr>
              <a:spLocks noChangeArrowheads="1"/>
            </p:cNvSpPr>
            <p:nvPr/>
          </p:nvSpPr>
          <p:spPr bwMode="auto">
            <a:xfrm>
              <a:off x="4098"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6" name="Oval 2341"/>
            <p:cNvSpPr>
              <a:spLocks noChangeArrowheads="1"/>
            </p:cNvSpPr>
            <p:nvPr/>
          </p:nvSpPr>
          <p:spPr bwMode="auto">
            <a:xfrm>
              <a:off x="410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7" name="Oval 2342"/>
            <p:cNvSpPr>
              <a:spLocks noChangeArrowheads="1"/>
            </p:cNvSpPr>
            <p:nvPr/>
          </p:nvSpPr>
          <p:spPr bwMode="auto">
            <a:xfrm>
              <a:off x="410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8" name="Oval 2343"/>
            <p:cNvSpPr>
              <a:spLocks noChangeArrowheads="1"/>
            </p:cNvSpPr>
            <p:nvPr/>
          </p:nvSpPr>
          <p:spPr bwMode="auto">
            <a:xfrm>
              <a:off x="411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9" name="Oval 2344"/>
            <p:cNvSpPr>
              <a:spLocks noChangeArrowheads="1"/>
            </p:cNvSpPr>
            <p:nvPr/>
          </p:nvSpPr>
          <p:spPr bwMode="auto">
            <a:xfrm>
              <a:off x="411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0" name="Oval 2345"/>
            <p:cNvSpPr>
              <a:spLocks noChangeArrowheads="1"/>
            </p:cNvSpPr>
            <p:nvPr/>
          </p:nvSpPr>
          <p:spPr bwMode="auto">
            <a:xfrm>
              <a:off x="411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1" name="Oval 2346"/>
            <p:cNvSpPr>
              <a:spLocks noChangeArrowheads="1"/>
            </p:cNvSpPr>
            <p:nvPr/>
          </p:nvSpPr>
          <p:spPr bwMode="auto">
            <a:xfrm>
              <a:off x="411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2" name="Oval 2347"/>
            <p:cNvSpPr>
              <a:spLocks noChangeArrowheads="1"/>
            </p:cNvSpPr>
            <p:nvPr/>
          </p:nvSpPr>
          <p:spPr bwMode="auto">
            <a:xfrm>
              <a:off x="411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3" name="Oval 2348"/>
            <p:cNvSpPr>
              <a:spLocks noChangeArrowheads="1"/>
            </p:cNvSpPr>
            <p:nvPr/>
          </p:nvSpPr>
          <p:spPr bwMode="auto">
            <a:xfrm>
              <a:off x="412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4" name="Oval 2349"/>
            <p:cNvSpPr>
              <a:spLocks noChangeArrowheads="1"/>
            </p:cNvSpPr>
            <p:nvPr/>
          </p:nvSpPr>
          <p:spPr bwMode="auto">
            <a:xfrm>
              <a:off x="412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5" name="Oval 2350"/>
            <p:cNvSpPr>
              <a:spLocks noChangeArrowheads="1"/>
            </p:cNvSpPr>
            <p:nvPr/>
          </p:nvSpPr>
          <p:spPr bwMode="auto">
            <a:xfrm>
              <a:off x="412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6" name="Oval 2351"/>
            <p:cNvSpPr>
              <a:spLocks noChangeArrowheads="1"/>
            </p:cNvSpPr>
            <p:nvPr/>
          </p:nvSpPr>
          <p:spPr bwMode="auto">
            <a:xfrm>
              <a:off x="412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7" name="Oval 2352"/>
            <p:cNvSpPr>
              <a:spLocks noChangeArrowheads="1"/>
            </p:cNvSpPr>
            <p:nvPr/>
          </p:nvSpPr>
          <p:spPr bwMode="auto">
            <a:xfrm>
              <a:off x="413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8" name="Oval 2353"/>
            <p:cNvSpPr>
              <a:spLocks noChangeArrowheads="1"/>
            </p:cNvSpPr>
            <p:nvPr/>
          </p:nvSpPr>
          <p:spPr bwMode="auto">
            <a:xfrm>
              <a:off x="413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9" name="Oval 2354"/>
            <p:cNvSpPr>
              <a:spLocks noChangeArrowheads="1"/>
            </p:cNvSpPr>
            <p:nvPr/>
          </p:nvSpPr>
          <p:spPr bwMode="auto">
            <a:xfrm>
              <a:off x="413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0" name="Oval 2355"/>
            <p:cNvSpPr>
              <a:spLocks noChangeArrowheads="1"/>
            </p:cNvSpPr>
            <p:nvPr/>
          </p:nvSpPr>
          <p:spPr bwMode="auto">
            <a:xfrm>
              <a:off x="414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1" name="Oval 2356"/>
            <p:cNvSpPr>
              <a:spLocks noChangeArrowheads="1"/>
            </p:cNvSpPr>
            <p:nvPr/>
          </p:nvSpPr>
          <p:spPr bwMode="auto">
            <a:xfrm>
              <a:off x="4140"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2" name="Oval 2357"/>
            <p:cNvSpPr>
              <a:spLocks noChangeArrowheads="1"/>
            </p:cNvSpPr>
            <p:nvPr/>
          </p:nvSpPr>
          <p:spPr bwMode="auto">
            <a:xfrm>
              <a:off x="4146"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3" name="Oval 2358"/>
            <p:cNvSpPr>
              <a:spLocks noChangeArrowheads="1"/>
            </p:cNvSpPr>
            <p:nvPr/>
          </p:nvSpPr>
          <p:spPr bwMode="auto">
            <a:xfrm>
              <a:off x="4146"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4" name="Oval 2359"/>
            <p:cNvSpPr>
              <a:spLocks noChangeArrowheads="1"/>
            </p:cNvSpPr>
            <p:nvPr/>
          </p:nvSpPr>
          <p:spPr bwMode="auto">
            <a:xfrm>
              <a:off x="4152"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5" name="Oval 2360"/>
            <p:cNvSpPr>
              <a:spLocks noChangeArrowheads="1"/>
            </p:cNvSpPr>
            <p:nvPr/>
          </p:nvSpPr>
          <p:spPr bwMode="auto">
            <a:xfrm>
              <a:off x="4152"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6" name="Oval 2361"/>
            <p:cNvSpPr>
              <a:spLocks noChangeArrowheads="1"/>
            </p:cNvSpPr>
            <p:nvPr/>
          </p:nvSpPr>
          <p:spPr bwMode="auto">
            <a:xfrm>
              <a:off x="415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7" name="Oval 2362"/>
            <p:cNvSpPr>
              <a:spLocks noChangeArrowheads="1"/>
            </p:cNvSpPr>
            <p:nvPr/>
          </p:nvSpPr>
          <p:spPr bwMode="auto">
            <a:xfrm>
              <a:off x="4158"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8" name="Oval 2363"/>
            <p:cNvSpPr>
              <a:spLocks noChangeArrowheads="1"/>
            </p:cNvSpPr>
            <p:nvPr/>
          </p:nvSpPr>
          <p:spPr bwMode="auto">
            <a:xfrm>
              <a:off x="4158"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9" name="Oval 2364"/>
            <p:cNvSpPr>
              <a:spLocks noChangeArrowheads="1"/>
            </p:cNvSpPr>
            <p:nvPr/>
          </p:nvSpPr>
          <p:spPr bwMode="auto">
            <a:xfrm>
              <a:off x="4164"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0" name="Oval 2365"/>
            <p:cNvSpPr>
              <a:spLocks noChangeArrowheads="1"/>
            </p:cNvSpPr>
            <p:nvPr/>
          </p:nvSpPr>
          <p:spPr bwMode="auto">
            <a:xfrm>
              <a:off x="4164"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1" name="Oval 2366"/>
            <p:cNvSpPr>
              <a:spLocks noChangeArrowheads="1"/>
            </p:cNvSpPr>
            <p:nvPr/>
          </p:nvSpPr>
          <p:spPr bwMode="auto">
            <a:xfrm>
              <a:off x="4170"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2" name="Oval 2367"/>
            <p:cNvSpPr>
              <a:spLocks noChangeArrowheads="1"/>
            </p:cNvSpPr>
            <p:nvPr/>
          </p:nvSpPr>
          <p:spPr bwMode="auto">
            <a:xfrm>
              <a:off x="4170"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3" name="Oval 2368"/>
            <p:cNvSpPr>
              <a:spLocks noChangeArrowheads="1"/>
            </p:cNvSpPr>
            <p:nvPr/>
          </p:nvSpPr>
          <p:spPr bwMode="auto">
            <a:xfrm>
              <a:off x="4176"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4" name="Oval 2369"/>
            <p:cNvSpPr>
              <a:spLocks noChangeArrowheads="1"/>
            </p:cNvSpPr>
            <p:nvPr/>
          </p:nvSpPr>
          <p:spPr bwMode="auto">
            <a:xfrm>
              <a:off x="4176"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5" name="Oval 2370"/>
            <p:cNvSpPr>
              <a:spLocks noChangeArrowheads="1"/>
            </p:cNvSpPr>
            <p:nvPr/>
          </p:nvSpPr>
          <p:spPr bwMode="auto">
            <a:xfrm>
              <a:off x="417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6" name="Oval 2371"/>
            <p:cNvSpPr>
              <a:spLocks noChangeArrowheads="1"/>
            </p:cNvSpPr>
            <p:nvPr/>
          </p:nvSpPr>
          <p:spPr bwMode="auto">
            <a:xfrm>
              <a:off x="4182"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7" name="Oval 2372"/>
            <p:cNvSpPr>
              <a:spLocks noChangeArrowheads="1"/>
            </p:cNvSpPr>
            <p:nvPr/>
          </p:nvSpPr>
          <p:spPr bwMode="auto">
            <a:xfrm>
              <a:off x="4182"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8" name="Oval 2373"/>
            <p:cNvSpPr>
              <a:spLocks noChangeArrowheads="1"/>
            </p:cNvSpPr>
            <p:nvPr/>
          </p:nvSpPr>
          <p:spPr bwMode="auto">
            <a:xfrm>
              <a:off x="4188"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9" name="Oval 2374"/>
            <p:cNvSpPr>
              <a:spLocks noChangeArrowheads="1"/>
            </p:cNvSpPr>
            <p:nvPr/>
          </p:nvSpPr>
          <p:spPr bwMode="auto">
            <a:xfrm>
              <a:off x="4188"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0" name="Oval 2375"/>
            <p:cNvSpPr>
              <a:spLocks noChangeArrowheads="1"/>
            </p:cNvSpPr>
            <p:nvPr/>
          </p:nvSpPr>
          <p:spPr bwMode="auto">
            <a:xfrm>
              <a:off x="4194"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1" name="Oval 2376"/>
            <p:cNvSpPr>
              <a:spLocks noChangeArrowheads="1"/>
            </p:cNvSpPr>
            <p:nvPr/>
          </p:nvSpPr>
          <p:spPr bwMode="auto">
            <a:xfrm>
              <a:off x="4194"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2" name="Oval 2377"/>
            <p:cNvSpPr>
              <a:spLocks noChangeArrowheads="1"/>
            </p:cNvSpPr>
            <p:nvPr/>
          </p:nvSpPr>
          <p:spPr bwMode="auto">
            <a:xfrm>
              <a:off x="4194"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3" name="Oval 2378"/>
            <p:cNvSpPr>
              <a:spLocks noChangeArrowheads="1"/>
            </p:cNvSpPr>
            <p:nvPr/>
          </p:nvSpPr>
          <p:spPr bwMode="auto">
            <a:xfrm>
              <a:off x="4200"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4" name="Oval 2379"/>
            <p:cNvSpPr>
              <a:spLocks noChangeArrowheads="1"/>
            </p:cNvSpPr>
            <p:nvPr/>
          </p:nvSpPr>
          <p:spPr bwMode="auto">
            <a:xfrm>
              <a:off x="4200"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5" name="Oval 2380"/>
            <p:cNvSpPr>
              <a:spLocks noChangeArrowheads="1"/>
            </p:cNvSpPr>
            <p:nvPr/>
          </p:nvSpPr>
          <p:spPr bwMode="auto">
            <a:xfrm>
              <a:off x="4206"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6" name="Oval 2381"/>
            <p:cNvSpPr>
              <a:spLocks noChangeArrowheads="1"/>
            </p:cNvSpPr>
            <p:nvPr/>
          </p:nvSpPr>
          <p:spPr bwMode="auto">
            <a:xfrm>
              <a:off x="4206"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7" name="Oval 2382"/>
            <p:cNvSpPr>
              <a:spLocks noChangeArrowheads="1"/>
            </p:cNvSpPr>
            <p:nvPr/>
          </p:nvSpPr>
          <p:spPr bwMode="auto">
            <a:xfrm>
              <a:off x="4212"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8" name="Oval 2383"/>
            <p:cNvSpPr>
              <a:spLocks noChangeArrowheads="1"/>
            </p:cNvSpPr>
            <p:nvPr/>
          </p:nvSpPr>
          <p:spPr bwMode="auto">
            <a:xfrm>
              <a:off x="4212"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9" name="Oval 2384"/>
            <p:cNvSpPr>
              <a:spLocks noChangeArrowheads="1"/>
            </p:cNvSpPr>
            <p:nvPr/>
          </p:nvSpPr>
          <p:spPr bwMode="auto">
            <a:xfrm>
              <a:off x="4212"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0" name="Oval 2385"/>
            <p:cNvSpPr>
              <a:spLocks noChangeArrowheads="1"/>
            </p:cNvSpPr>
            <p:nvPr/>
          </p:nvSpPr>
          <p:spPr bwMode="auto">
            <a:xfrm>
              <a:off x="4218" y="1596"/>
              <a:ext cx="18" cy="1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1" name="Oval 2386"/>
            <p:cNvSpPr>
              <a:spLocks noChangeArrowheads="1"/>
            </p:cNvSpPr>
            <p:nvPr/>
          </p:nvSpPr>
          <p:spPr bwMode="auto">
            <a:xfrm>
              <a:off x="4218" y="1596"/>
              <a:ext cx="18" cy="18"/>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2" name="Oval 2387"/>
            <p:cNvSpPr>
              <a:spLocks noChangeArrowheads="1"/>
            </p:cNvSpPr>
            <p:nvPr/>
          </p:nvSpPr>
          <p:spPr bwMode="auto">
            <a:xfrm>
              <a:off x="4224" y="1596"/>
              <a:ext cx="18" cy="18"/>
            </a:xfrm>
            <a:prstGeom prst="ellipse">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3" name="Oval 2388"/>
            <p:cNvSpPr>
              <a:spLocks noChangeArrowheads="1"/>
            </p:cNvSpPr>
            <p:nvPr/>
          </p:nvSpPr>
          <p:spPr bwMode="auto">
            <a:xfrm>
              <a:off x="4224" y="1596"/>
              <a:ext cx="18" cy="1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4" name="Oval 2389"/>
            <p:cNvSpPr>
              <a:spLocks noChangeArrowheads="1"/>
            </p:cNvSpPr>
            <p:nvPr/>
          </p:nvSpPr>
          <p:spPr bwMode="auto">
            <a:xfrm>
              <a:off x="4230" y="1596"/>
              <a:ext cx="18" cy="18"/>
            </a:xfrm>
            <a:prstGeom prst="ellipse">
              <a:avLst/>
            </a:prstGeom>
            <a:solidFill>
              <a:srgbClr val="0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5" name="Oval 2390"/>
            <p:cNvSpPr>
              <a:spLocks noChangeArrowheads="1"/>
            </p:cNvSpPr>
            <p:nvPr/>
          </p:nvSpPr>
          <p:spPr bwMode="auto">
            <a:xfrm>
              <a:off x="4230" y="1596"/>
              <a:ext cx="18" cy="18"/>
            </a:xfrm>
            <a:prstGeom prst="ellipse">
              <a:avLst/>
            </a:prstGeom>
            <a:solidFill>
              <a:srgbClr val="BF0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6" name="Oval 2391"/>
            <p:cNvSpPr>
              <a:spLocks noChangeArrowheads="1"/>
            </p:cNvSpPr>
            <p:nvPr/>
          </p:nvSpPr>
          <p:spPr bwMode="auto">
            <a:xfrm>
              <a:off x="4236" y="1596"/>
              <a:ext cx="18" cy="18"/>
            </a:xfrm>
            <a:prstGeom prst="ellipse">
              <a:avLst/>
            </a:prstGeom>
            <a:solidFill>
              <a:srgbClr val="B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07" name="TextBox 2406"/>
          <p:cNvSpPr txBox="1"/>
          <p:nvPr/>
        </p:nvSpPr>
        <p:spPr>
          <a:xfrm>
            <a:off x="2556635" y="4589194"/>
            <a:ext cx="441146" cy="369332"/>
          </a:xfrm>
          <a:prstGeom prst="rect">
            <a:avLst/>
          </a:prstGeom>
          <a:noFill/>
        </p:spPr>
        <p:txBody>
          <a:bodyPr wrap="none" rtlCol="0">
            <a:spAutoFit/>
          </a:bodyPr>
          <a:lstStyle/>
          <a:p>
            <a:r>
              <a:rPr lang="en-US" dirty="0">
                <a:solidFill>
                  <a:srgbClr val="FF0000"/>
                </a:solidFill>
              </a:rPr>
              <a:t>ZN</a:t>
            </a:r>
          </a:p>
        </p:txBody>
      </p:sp>
      <p:sp>
        <p:nvSpPr>
          <p:cNvPr id="2408" name="TextBox 2407"/>
          <p:cNvSpPr txBox="1"/>
          <p:nvPr/>
        </p:nvSpPr>
        <p:spPr>
          <a:xfrm>
            <a:off x="1766392" y="4343091"/>
            <a:ext cx="668773" cy="369332"/>
          </a:xfrm>
          <a:prstGeom prst="rect">
            <a:avLst/>
          </a:prstGeom>
          <a:noFill/>
        </p:spPr>
        <p:txBody>
          <a:bodyPr wrap="none" rtlCol="0">
            <a:spAutoFit/>
          </a:bodyPr>
          <a:lstStyle/>
          <a:p>
            <a:r>
              <a:rPr lang="en-US" dirty="0">
                <a:solidFill>
                  <a:schemeClr val="accent1"/>
                </a:solidFill>
              </a:rPr>
              <a:t>SIMC</a:t>
            </a:r>
          </a:p>
        </p:txBody>
      </p:sp>
      <p:cxnSp>
        <p:nvCxnSpPr>
          <p:cNvPr id="23852" name="Straight Arrow Connector 23851"/>
          <p:cNvCxnSpPr>
            <a:stCxn id="22902" idx="2"/>
            <a:endCxn id="23827" idx="5"/>
          </p:cNvCxnSpPr>
          <p:nvPr/>
        </p:nvCxnSpPr>
        <p:spPr>
          <a:xfrm flipV="1">
            <a:off x="3627562" y="3583398"/>
            <a:ext cx="9525" cy="366713"/>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861" name="TextBox 23860"/>
          <p:cNvSpPr txBox="1"/>
          <p:nvPr/>
        </p:nvSpPr>
        <p:spPr>
          <a:xfrm>
            <a:off x="5868144" y="6105490"/>
            <a:ext cx="2560316" cy="707886"/>
          </a:xfrm>
          <a:prstGeom prst="rect">
            <a:avLst/>
          </a:prstGeom>
          <a:noFill/>
        </p:spPr>
        <p:txBody>
          <a:bodyPr wrap="none" rtlCol="0">
            <a:spAutoFit/>
          </a:bodyPr>
          <a:lstStyle/>
          <a:p>
            <a:r>
              <a:rPr lang="en-US" sz="800" dirty="0"/>
              <a:t>w = </a:t>
            </a:r>
            <a:r>
              <a:rPr lang="en-US" sz="800" dirty="0" err="1"/>
              <a:t>logspace</a:t>
            </a:r>
            <a:r>
              <a:rPr lang="en-US" sz="800" dirty="0"/>
              <a:t>(-2,1,1000);</a:t>
            </a:r>
          </a:p>
          <a:p>
            <a:r>
              <a:rPr lang="en-US" sz="800" dirty="0"/>
              <a:t>[mag1,phase]=bode(1/(1+L1),w);</a:t>
            </a:r>
          </a:p>
          <a:p>
            <a:r>
              <a:rPr lang="en-US" sz="800" dirty="0"/>
              <a:t>[mag2,phase]=bode(1/(1+L2),w);</a:t>
            </a:r>
          </a:p>
          <a:p>
            <a:r>
              <a:rPr lang="en-US" sz="800" dirty="0"/>
              <a:t>figure(1), </a:t>
            </a:r>
            <a:r>
              <a:rPr lang="en-US" sz="800" dirty="0" err="1"/>
              <a:t>loglog</a:t>
            </a:r>
            <a:r>
              <a:rPr lang="en-US" sz="800" dirty="0"/>
              <a:t>(w,mag1(:),'red',w,mag2(:),'blue',w,1,'-.') </a:t>
            </a:r>
          </a:p>
          <a:p>
            <a:r>
              <a:rPr lang="en-US" sz="800" dirty="0"/>
              <a:t>axis([0.01,10,0.001,10])</a:t>
            </a:r>
          </a:p>
        </p:txBody>
      </p:sp>
      <p:pic>
        <p:nvPicPr>
          <p:cNvPr id="23863" name="Picture 23862"/>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4094399" y="6381328"/>
            <a:ext cx="228488" cy="177660"/>
          </a:xfrm>
          <a:prstGeom prst="rect">
            <a:avLst/>
          </a:prstGeom>
        </p:spPr>
      </p:pic>
      <p:sp>
        <p:nvSpPr>
          <p:cNvPr id="23864" name="TextBox 23863"/>
          <p:cNvSpPr txBox="1"/>
          <p:nvPr/>
        </p:nvSpPr>
        <p:spPr>
          <a:xfrm>
            <a:off x="3812805" y="3140968"/>
            <a:ext cx="1167307" cy="461665"/>
          </a:xfrm>
          <a:prstGeom prst="rect">
            <a:avLst/>
          </a:prstGeom>
          <a:noFill/>
        </p:spPr>
        <p:txBody>
          <a:bodyPr wrap="none" rtlCol="0">
            <a:spAutoFit/>
          </a:bodyPr>
          <a:lstStyle/>
          <a:p>
            <a:r>
              <a:rPr lang="en-US" sz="1200" dirty="0">
                <a:solidFill>
                  <a:srgbClr val="0070C0"/>
                </a:solidFill>
              </a:rPr>
              <a:t>SIMC: </a:t>
            </a:r>
            <a:r>
              <a:rPr lang="en-US" sz="1200" dirty="0" err="1">
                <a:solidFill>
                  <a:srgbClr val="0070C0"/>
                </a:solidFill>
              </a:rPr>
              <a:t>M</a:t>
            </a:r>
            <a:r>
              <a:rPr lang="en-US" sz="1200" baseline="-25000" dirty="0" err="1">
                <a:solidFill>
                  <a:srgbClr val="0070C0"/>
                </a:solidFill>
              </a:rPr>
              <a:t>s</a:t>
            </a:r>
            <a:r>
              <a:rPr lang="en-US" sz="1200" dirty="0">
                <a:solidFill>
                  <a:srgbClr val="0070C0"/>
                </a:solidFill>
              </a:rPr>
              <a:t>=1.70</a:t>
            </a:r>
            <a:endParaRPr lang="en-US" sz="1200" baseline="-25000" dirty="0">
              <a:solidFill>
                <a:srgbClr val="0070C0"/>
              </a:solidFill>
            </a:endParaRPr>
          </a:p>
          <a:p>
            <a:r>
              <a:rPr lang="en-US" sz="1200" dirty="0">
                <a:solidFill>
                  <a:srgbClr val="FF0000"/>
                </a:solidFill>
              </a:rPr>
              <a:t>ZN:     </a:t>
            </a:r>
            <a:r>
              <a:rPr lang="en-US" sz="1200" dirty="0" err="1">
                <a:solidFill>
                  <a:srgbClr val="FF0000"/>
                </a:solidFill>
              </a:rPr>
              <a:t>M</a:t>
            </a:r>
            <a:r>
              <a:rPr lang="en-US" sz="1200" baseline="-25000" dirty="0" err="1">
                <a:solidFill>
                  <a:srgbClr val="FF0000"/>
                </a:solidFill>
              </a:rPr>
              <a:t>s</a:t>
            </a:r>
            <a:r>
              <a:rPr lang="en-US" sz="1200" dirty="0">
                <a:solidFill>
                  <a:srgbClr val="FF0000"/>
                </a:solidFill>
              </a:rPr>
              <a:t> = 2.93</a:t>
            </a:r>
          </a:p>
        </p:txBody>
      </p:sp>
      <p:cxnSp>
        <p:nvCxnSpPr>
          <p:cNvPr id="23866" name="Straight Arrow Connector 23865"/>
          <p:cNvCxnSpPr/>
          <p:nvPr/>
        </p:nvCxnSpPr>
        <p:spPr>
          <a:xfrm>
            <a:off x="827584" y="6614174"/>
            <a:ext cx="2376264" cy="0"/>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23867" name="TextBox 23866"/>
          <p:cNvSpPr txBox="1"/>
          <p:nvPr/>
        </p:nvSpPr>
        <p:spPr>
          <a:xfrm>
            <a:off x="899592" y="6548784"/>
            <a:ext cx="1744965" cy="369332"/>
          </a:xfrm>
          <a:prstGeom prst="rect">
            <a:avLst/>
          </a:prstGeom>
          <a:noFill/>
        </p:spPr>
        <p:txBody>
          <a:bodyPr wrap="none" rtlCol="0">
            <a:spAutoFit/>
          </a:bodyPr>
          <a:lstStyle/>
          <a:p>
            <a:r>
              <a:rPr lang="en-US" dirty="0"/>
              <a:t>Control:    GOOD</a:t>
            </a:r>
          </a:p>
        </p:txBody>
      </p:sp>
      <p:cxnSp>
        <p:nvCxnSpPr>
          <p:cNvPr id="23869" name="Straight Arrow Connector 23868"/>
          <p:cNvCxnSpPr/>
          <p:nvPr/>
        </p:nvCxnSpPr>
        <p:spPr>
          <a:xfrm>
            <a:off x="3177393" y="6597352"/>
            <a:ext cx="890551" cy="0"/>
          </a:xfrm>
          <a:prstGeom prst="straightConnector1">
            <a:avLst/>
          </a:prstGeom>
          <a:ln w="22225">
            <a:headEnd type="arrow"/>
            <a:tailEnd type="arrow"/>
          </a:ln>
        </p:spPr>
        <p:style>
          <a:lnRef idx="1">
            <a:schemeClr val="accent1"/>
          </a:lnRef>
          <a:fillRef idx="0">
            <a:schemeClr val="accent1"/>
          </a:fillRef>
          <a:effectRef idx="0">
            <a:schemeClr val="accent1"/>
          </a:effectRef>
          <a:fontRef idx="minor">
            <a:schemeClr val="tx1"/>
          </a:fontRef>
        </p:style>
      </p:cxnSp>
      <p:sp>
        <p:nvSpPr>
          <p:cNvPr id="23870" name="TextBox 23869"/>
          <p:cNvSpPr txBox="1"/>
          <p:nvPr/>
        </p:nvSpPr>
        <p:spPr>
          <a:xfrm>
            <a:off x="3333772" y="6535340"/>
            <a:ext cx="583173" cy="369332"/>
          </a:xfrm>
          <a:prstGeom prst="rect">
            <a:avLst/>
          </a:prstGeom>
          <a:noFill/>
        </p:spPr>
        <p:txBody>
          <a:bodyPr wrap="none" rtlCol="0">
            <a:spAutoFit/>
          </a:bodyPr>
          <a:lstStyle/>
          <a:p>
            <a:r>
              <a:rPr lang="en-US" dirty="0"/>
              <a:t>BAD</a:t>
            </a:r>
          </a:p>
        </p:txBody>
      </p:sp>
      <p:cxnSp>
        <p:nvCxnSpPr>
          <p:cNvPr id="2401" name="Straight Arrow Connector 2400"/>
          <p:cNvCxnSpPr/>
          <p:nvPr/>
        </p:nvCxnSpPr>
        <p:spPr>
          <a:xfrm flipH="1">
            <a:off x="4094399" y="6597352"/>
            <a:ext cx="1341697" cy="0"/>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2402" name="TextBox 2401"/>
          <p:cNvSpPr txBox="1"/>
          <p:nvPr/>
        </p:nvSpPr>
        <p:spPr>
          <a:xfrm>
            <a:off x="4155039" y="6516052"/>
            <a:ext cx="1209049" cy="369332"/>
          </a:xfrm>
          <a:prstGeom prst="rect">
            <a:avLst/>
          </a:prstGeom>
          <a:noFill/>
        </p:spPr>
        <p:txBody>
          <a:bodyPr wrap="none" rtlCol="0">
            <a:spAutoFit/>
          </a:bodyPr>
          <a:lstStyle/>
          <a:p>
            <a:r>
              <a:rPr lang="en-US" dirty="0"/>
              <a:t>NO EFFECT</a:t>
            </a:r>
          </a:p>
        </p:txBody>
      </p:sp>
      <p:sp>
        <p:nvSpPr>
          <p:cNvPr id="2405" name="TextBox 2404"/>
          <p:cNvSpPr txBox="1"/>
          <p:nvPr/>
        </p:nvSpPr>
        <p:spPr>
          <a:xfrm>
            <a:off x="671518" y="1835532"/>
            <a:ext cx="300082" cy="369332"/>
          </a:xfrm>
          <a:prstGeom prst="rect">
            <a:avLst/>
          </a:prstGeom>
          <a:noFill/>
        </p:spPr>
        <p:txBody>
          <a:bodyPr wrap="none" rtlCol="0">
            <a:spAutoFit/>
          </a:bodyPr>
          <a:lstStyle/>
          <a:p>
            <a:r>
              <a:rPr lang="en-US" dirty="0"/>
              <a:t>e</a:t>
            </a:r>
          </a:p>
        </p:txBody>
      </p:sp>
      <p:pic>
        <p:nvPicPr>
          <p:cNvPr id="3" name="Picture 2"/>
          <p:cNvPicPr>
            <a:picLocks noChangeAspect="1"/>
          </p:cNvPicPr>
          <p:nvPr/>
        </p:nvPicPr>
        <p:blipFill>
          <a:blip r:embed="rId5"/>
          <a:stretch>
            <a:fillRect/>
          </a:stretch>
        </p:blipFill>
        <p:spPr>
          <a:xfrm>
            <a:off x="3923407" y="968878"/>
            <a:ext cx="5042857" cy="2152799"/>
          </a:xfrm>
          <a:prstGeom prst="rect">
            <a:avLst/>
          </a:prstGeom>
        </p:spPr>
      </p:pic>
      <p:pic>
        <p:nvPicPr>
          <p:cNvPr id="4" name="Picture 3"/>
          <p:cNvPicPr>
            <a:picLocks noChangeAspect="1"/>
          </p:cNvPicPr>
          <p:nvPr/>
        </p:nvPicPr>
        <p:blipFill>
          <a:blip r:embed="rId6"/>
          <a:stretch>
            <a:fillRect/>
          </a:stretch>
        </p:blipFill>
        <p:spPr>
          <a:xfrm>
            <a:off x="5238254" y="4041506"/>
            <a:ext cx="3724275" cy="1095375"/>
          </a:xfrm>
          <a:prstGeom prst="rect">
            <a:avLst/>
          </a:prstGeom>
        </p:spPr>
      </p:pic>
      <p:sp>
        <p:nvSpPr>
          <p:cNvPr id="5" name="TextBox 4"/>
          <p:cNvSpPr txBox="1"/>
          <p:nvPr/>
        </p:nvSpPr>
        <p:spPr>
          <a:xfrm>
            <a:off x="107504" y="3717032"/>
            <a:ext cx="502061" cy="369332"/>
          </a:xfrm>
          <a:prstGeom prst="rect">
            <a:avLst/>
          </a:prstGeom>
          <a:noFill/>
        </p:spPr>
        <p:txBody>
          <a:bodyPr wrap="none" rtlCol="0">
            <a:spAutoFit/>
          </a:bodyPr>
          <a:lstStyle/>
          <a:p>
            <a:r>
              <a:rPr lang="nb-NO" dirty="0"/>
              <a:t>|S|</a:t>
            </a:r>
          </a:p>
        </p:txBody>
      </p:sp>
    </p:spTree>
    <p:extLst>
      <p:ext uri="{BB962C8B-B14F-4D97-AF65-F5344CB8AC3E}">
        <p14:creationId xmlns:p14="http://schemas.microsoft.com/office/powerpoint/2010/main" val="2266688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29AEED5-2A57-424B-9D95-7D51E7DA6FF3}"/>
              </a:ext>
            </a:extLst>
          </p:cNvPr>
          <p:cNvPicPr>
            <a:picLocks noChangeAspect="1"/>
          </p:cNvPicPr>
          <p:nvPr/>
        </p:nvPicPr>
        <p:blipFill>
          <a:blip r:embed="rId2"/>
          <a:stretch>
            <a:fillRect/>
          </a:stretch>
        </p:blipFill>
        <p:spPr>
          <a:xfrm>
            <a:off x="168164" y="702694"/>
            <a:ext cx="5207272" cy="4122949"/>
          </a:xfrm>
          <a:prstGeom prst="rect">
            <a:avLst/>
          </a:prstGeom>
        </p:spPr>
      </p:pic>
      <p:sp>
        <p:nvSpPr>
          <p:cNvPr id="3" name="TextBox 2">
            <a:extLst>
              <a:ext uri="{FF2B5EF4-FFF2-40B4-BE49-F238E27FC236}">
                <a16:creationId xmlns:a16="http://schemas.microsoft.com/office/drawing/2014/main" id="{75DE937C-2959-4BC3-BBCC-C10FEECAB1CD}"/>
              </a:ext>
            </a:extLst>
          </p:cNvPr>
          <p:cNvSpPr txBox="1"/>
          <p:nvPr/>
        </p:nvSpPr>
        <p:spPr>
          <a:xfrm>
            <a:off x="827584" y="250418"/>
            <a:ext cx="7176195" cy="584775"/>
          </a:xfrm>
          <a:prstGeom prst="rect">
            <a:avLst/>
          </a:prstGeom>
          <a:noFill/>
        </p:spPr>
        <p:txBody>
          <a:bodyPr wrap="none" rtlCol="0">
            <a:spAutoFit/>
          </a:bodyPr>
          <a:lstStyle/>
          <a:p>
            <a:r>
              <a:rPr lang="nb-NO" sz="3200" dirty="0" err="1"/>
              <a:t>Example</a:t>
            </a:r>
            <a:r>
              <a:rPr lang="nb-NO" sz="3200" dirty="0"/>
              <a:t>: </a:t>
            </a:r>
            <a:r>
              <a:rPr lang="nb-NO" sz="3200" dirty="0" err="1"/>
              <a:t>Ground</a:t>
            </a:r>
            <a:r>
              <a:rPr lang="nb-NO" sz="3200" dirty="0"/>
              <a:t> </a:t>
            </a:r>
            <a:r>
              <a:rPr lang="nb-NO" sz="3200" dirty="0" err="1"/>
              <a:t>temperature</a:t>
            </a:r>
            <a:r>
              <a:rPr lang="nb-NO" sz="3200" dirty="0"/>
              <a:t> </a:t>
            </a:r>
            <a:r>
              <a:rPr lang="nb-NO" sz="3200" dirty="0" err="1"/>
              <a:t>phase</a:t>
            </a:r>
            <a:r>
              <a:rPr lang="nb-NO" sz="3200" dirty="0"/>
              <a:t> </a:t>
            </a:r>
            <a:r>
              <a:rPr lang="nb-NO" sz="3200" dirty="0" err="1"/>
              <a:t>shift</a:t>
            </a:r>
            <a:endParaRPr lang="nb-NO" sz="3200" dirty="0"/>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35FF2B08-A569-4E36-8054-D469BB3B49E3}"/>
                  </a:ext>
                </a:extLst>
              </p:cNvPr>
              <p:cNvSpPr/>
              <p:nvPr/>
            </p:nvSpPr>
            <p:spPr>
              <a:xfrm>
                <a:off x="5436097" y="1412776"/>
                <a:ext cx="3691534" cy="3335144"/>
              </a:xfrm>
              <a:prstGeom prst="rect">
                <a:avLst/>
              </a:prstGeom>
            </p:spPr>
            <p:txBody>
              <a:bodyPr wrap="square">
                <a:spAutoFit/>
              </a:bodyPr>
              <a:lstStyle/>
              <a:p>
                <a:pPr>
                  <a:defRPr/>
                </a:pPr>
                <a:r>
                  <a:rPr lang="en-US" dirty="0"/>
                  <a:t>Surface temperature:  </a:t>
                </a:r>
              </a:p>
              <a:p>
                <a:pPr>
                  <a:defRPr/>
                </a:pPr>
                <a:r>
                  <a:rPr lang="en-US" dirty="0"/>
                  <a:t>      u(t) =  </a:t>
                </a:r>
                <a:r>
                  <a:rPr lang="en-US" dirty="0" err="1"/>
                  <a:t>u</a:t>
                </a:r>
                <a:r>
                  <a:rPr lang="en-US" baseline="-25000" dirty="0" err="1"/>
                  <a:t>avg</a:t>
                </a:r>
                <a:r>
                  <a:rPr lang="en-US" dirty="0"/>
                  <a:t> + u</a:t>
                </a:r>
                <a:r>
                  <a:rPr lang="en-US" baseline="-25000" dirty="0"/>
                  <a:t>0</a:t>
                </a:r>
                <a:r>
                  <a:rPr lang="en-US" dirty="0"/>
                  <a:t> sin (</a:t>
                </a:r>
                <a:r>
                  <a:rPr lang="en-US" dirty="0">
                    <a:sym typeface="Symbol" pitchFamily="18" charset="2"/>
                  </a:rPr>
                  <a:t>(t-t</a:t>
                </a:r>
                <a:r>
                  <a:rPr lang="en-US" baseline="-25000" dirty="0">
                    <a:sym typeface="Symbol" pitchFamily="18" charset="2"/>
                  </a:rPr>
                  <a:t>0</a:t>
                </a:r>
                <a:r>
                  <a:rPr lang="en-US" dirty="0">
                    <a:sym typeface="Symbol" pitchFamily="18" charset="2"/>
                  </a:rPr>
                  <a:t>)) </a:t>
                </a:r>
              </a:p>
              <a:p>
                <a:pPr marL="1200150" lvl="2" indent="-285750">
                  <a:buFont typeface="Arial" panose="020B0604020202020204" pitchFamily="34" charset="0"/>
                  <a:buChar char="•"/>
                  <a:defRPr/>
                </a:pPr>
                <a:r>
                  <a:rPr lang="en-US" sz="1600" dirty="0" err="1">
                    <a:sym typeface="Symbol" pitchFamily="18" charset="2"/>
                  </a:rPr>
                  <a:t>u</a:t>
                </a:r>
                <a:r>
                  <a:rPr lang="en-US" sz="1600" baseline="-25000" dirty="0" err="1">
                    <a:sym typeface="Symbol" pitchFamily="18" charset="2"/>
                  </a:rPr>
                  <a:t>avg</a:t>
                </a:r>
                <a:r>
                  <a:rPr lang="en-US" sz="1600" dirty="0">
                    <a:sym typeface="Symbol" pitchFamily="18" charset="2"/>
                  </a:rPr>
                  <a:t> = 62</a:t>
                </a:r>
                <a:r>
                  <a:rPr lang="en-US" sz="1600" baseline="30000" dirty="0">
                    <a:sym typeface="Symbol" pitchFamily="18" charset="2"/>
                  </a:rPr>
                  <a:t>o</a:t>
                </a:r>
                <a:r>
                  <a:rPr lang="en-US" sz="1600" dirty="0">
                    <a:sym typeface="Symbol" pitchFamily="18" charset="2"/>
                  </a:rPr>
                  <a:t>F (= 17C)</a:t>
                </a:r>
                <a:endParaRPr lang="en-US" sz="1600" dirty="0"/>
              </a:p>
              <a:p>
                <a:pPr marL="1200150" lvl="2" indent="-285750">
                  <a:buFont typeface="Arial" panose="020B0604020202020204" pitchFamily="34" charset="0"/>
                  <a:buChar char="•"/>
                  <a:defRPr/>
                </a:pPr>
                <a:r>
                  <a:rPr lang="en-US" sz="1600" dirty="0">
                    <a:sym typeface="Symbol" pitchFamily="18" charset="2"/>
                  </a:rPr>
                  <a:t>Amplitude u</a:t>
                </a:r>
                <a:r>
                  <a:rPr lang="en-US" sz="1600" baseline="-25000" dirty="0">
                    <a:sym typeface="Symbol" pitchFamily="18" charset="2"/>
                  </a:rPr>
                  <a:t>0 </a:t>
                </a:r>
                <a:r>
                  <a:rPr lang="en-US" sz="1600" dirty="0">
                    <a:sym typeface="Symbol" pitchFamily="18" charset="2"/>
                  </a:rPr>
                  <a:t>= 62-40=22</a:t>
                </a:r>
                <a:r>
                  <a:rPr lang="en-US" sz="1600" baseline="30000" dirty="0">
                    <a:sym typeface="Symbol" pitchFamily="18" charset="2"/>
                  </a:rPr>
                  <a:t>o</a:t>
                </a:r>
                <a:r>
                  <a:rPr lang="en-US" sz="1600" dirty="0">
                    <a:sym typeface="Symbol" pitchFamily="18" charset="2"/>
                  </a:rPr>
                  <a:t>F</a:t>
                </a:r>
                <a:endParaRPr lang="en-US" sz="1600" dirty="0"/>
              </a:p>
              <a:p>
                <a:pPr>
                  <a:defRPr/>
                </a:pPr>
                <a:r>
                  <a:rPr lang="en-US" dirty="0">
                    <a:sym typeface="Symbol" pitchFamily="18" charset="2"/>
                  </a:rPr>
                  <a:t>Frequency of oscillations:</a:t>
                </a:r>
              </a:p>
              <a:p>
                <a:pPr marL="742950" lvl="1" indent="-285750">
                  <a:buFont typeface="Arial" panose="020B0604020202020204" pitchFamily="34" charset="0"/>
                  <a:buChar char="•"/>
                  <a:defRPr/>
                </a:pPr>
                <a:r>
                  <a:rPr lang="en-US" sz="1600" dirty="0">
                    <a:sym typeface="Symbol" pitchFamily="18" charset="2"/>
                  </a:rPr>
                  <a:t>P = 365d,  </a:t>
                </a:r>
              </a:p>
              <a:p>
                <a:pPr marL="742950" lvl="1" indent="-285750">
                  <a:buFont typeface="Arial" panose="020B0604020202020204" pitchFamily="34" charset="0"/>
                  <a:buChar char="•"/>
                  <a:defRPr/>
                </a:pPr>
                <a:r>
                  <a:rPr lang="en-US" sz="1600" dirty="0">
                    <a:sym typeface="Symbol" pitchFamily="18" charset="2"/>
                  </a:rPr>
                  <a:t>=</a:t>
                </a:r>
                <a14:m>
                  <m:oMath xmlns:m="http://schemas.openxmlformats.org/officeDocument/2006/math">
                    <m:f>
                      <m:fPr>
                        <m:ctrlPr>
                          <a:rPr lang="nb-NO" sz="1600" b="0" i="1" smtClean="0">
                            <a:latin typeface="Cambria Math" panose="02040503050406030204" pitchFamily="18" charset="0"/>
                            <a:sym typeface="Symbol" pitchFamily="18" charset="2"/>
                          </a:rPr>
                        </m:ctrlPr>
                      </m:fPr>
                      <m:num>
                        <m:r>
                          <a:rPr lang="nb-NO" sz="1600" b="0" i="1" smtClean="0">
                            <a:latin typeface="Cambria Math" panose="02040503050406030204" pitchFamily="18" charset="0"/>
                            <a:sym typeface="Symbol" pitchFamily="18" charset="2"/>
                          </a:rPr>
                          <m:t>2</m:t>
                        </m:r>
                        <m:r>
                          <a:rPr lang="nb-NO" sz="1600" b="0" i="1" smtClean="0">
                            <a:latin typeface="Cambria Math" panose="02040503050406030204" pitchFamily="18" charset="0"/>
                            <a:sym typeface="Symbol" pitchFamily="18" charset="2"/>
                          </a:rPr>
                          <m:t>𝜋</m:t>
                        </m:r>
                      </m:num>
                      <m:den>
                        <m:r>
                          <a:rPr lang="nb-NO" sz="1600" b="0" i="1" smtClean="0">
                            <a:latin typeface="Cambria Math" panose="02040503050406030204" pitchFamily="18" charset="0"/>
                            <a:sym typeface="Symbol" pitchFamily="18" charset="2"/>
                          </a:rPr>
                          <m:t>𝑃</m:t>
                        </m:r>
                      </m:den>
                    </m:f>
                    <m:r>
                      <a:rPr lang="nb-NO" sz="1600" b="0" i="1" smtClean="0">
                        <a:latin typeface="Cambria Math" panose="02040503050406030204" pitchFamily="18" charset="0"/>
                        <a:sym typeface="Symbol" pitchFamily="18" charset="2"/>
                      </a:rPr>
                      <m:t>=</m:t>
                    </m:r>
                    <m:f>
                      <m:fPr>
                        <m:ctrlPr>
                          <a:rPr lang="nb-NO" sz="1600" b="0" i="1" smtClean="0">
                            <a:latin typeface="Cambria Math" panose="02040503050406030204" pitchFamily="18" charset="0"/>
                            <a:sym typeface="Symbol" pitchFamily="18" charset="2"/>
                          </a:rPr>
                        </m:ctrlPr>
                      </m:fPr>
                      <m:num>
                        <m:r>
                          <a:rPr lang="nb-NO" sz="1600" b="0" i="1" smtClean="0">
                            <a:latin typeface="Cambria Math" panose="02040503050406030204" pitchFamily="18" charset="0"/>
                            <a:sym typeface="Symbol" pitchFamily="18" charset="2"/>
                          </a:rPr>
                          <m:t>2</m:t>
                        </m:r>
                        <m:r>
                          <a:rPr lang="nb-NO" sz="1600" b="0" i="1" smtClean="0">
                            <a:latin typeface="Cambria Math" panose="02040503050406030204" pitchFamily="18" charset="0"/>
                            <a:sym typeface="Symbol" pitchFamily="18" charset="2"/>
                          </a:rPr>
                          <m:t>𝜋</m:t>
                        </m:r>
                      </m:num>
                      <m:den>
                        <m:r>
                          <a:rPr lang="nb-NO" sz="1600" b="0" i="1" smtClean="0">
                            <a:latin typeface="Cambria Math" panose="02040503050406030204" pitchFamily="18" charset="0"/>
                            <a:sym typeface="Symbol" pitchFamily="18" charset="2"/>
                          </a:rPr>
                          <m:t>365</m:t>
                        </m:r>
                      </m:den>
                    </m:f>
                    <m:r>
                      <a:rPr lang="nb-NO" sz="1600" b="0" i="1" smtClean="0">
                        <a:latin typeface="Cambria Math" panose="02040503050406030204" pitchFamily="18" charset="0"/>
                        <a:sym typeface="Symbol" pitchFamily="18" charset="2"/>
                      </a:rPr>
                      <m:t>= </m:t>
                    </m:r>
                  </m:oMath>
                </a14:m>
                <a:r>
                  <a:rPr lang="en-US" sz="1600" dirty="0">
                    <a:sym typeface="Symbol" pitchFamily="18" charset="2"/>
                  </a:rPr>
                  <a:t>0.017 rad/d,</a:t>
                </a:r>
              </a:p>
              <a:p>
                <a:pPr>
                  <a:defRPr/>
                </a:pPr>
                <a:r>
                  <a:rPr lang="en-US" dirty="0"/>
                  <a:t>Ground temperature</a:t>
                </a:r>
                <a:r>
                  <a:rPr lang="en-US" dirty="0">
                    <a:highlight>
                      <a:srgbClr val="FFFF00"/>
                    </a:highlight>
                  </a:rPr>
                  <a:t>:  </a:t>
                </a:r>
              </a:p>
              <a:p>
                <a:pPr>
                  <a:defRPr/>
                </a:pPr>
                <a:r>
                  <a:rPr lang="en-US" dirty="0"/>
                  <a:t>          y(t) =  </a:t>
                </a:r>
                <a:r>
                  <a:rPr lang="en-US" dirty="0" err="1"/>
                  <a:t>y</a:t>
                </a:r>
                <a:r>
                  <a:rPr lang="en-US" baseline="-25000" dirty="0" err="1"/>
                  <a:t>avg</a:t>
                </a:r>
                <a:r>
                  <a:rPr lang="en-US" dirty="0"/>
                  <a:t> + y</a:t>
                </a:r>
                <a:r>
                  <a:rPr lang="en-US" baseline="-25000" dirty="0"/>
                  <a:t>0</a:t>
                </a:r>
                <a:r>
                  <a:rPr lang="en-US" dirty="0"/>
                  <a:t> sin (</a:t>
                </a:r>
                <a:r>
                  <a:rPr lang="en-US" dirty="0">
                    <a:sym typeface="Symbol" pitchFamily="18" charset="2"/>
                  </a:rPr>
                  <a:t>(t-t</a:t>
                </a:r>
                <a:r>
                  <a:rPr lang="en-US" baseline="-25000" dirty="0">
                    <a:sym typeface="Symbol" pitchFamily="18" charset="2"/>
                  </a:rPr>
                  <a:t>0</a:t>
                </a:r>
                <a:r>
                  <a:rPr lang="en-US" dirty="0">
                    <a:sym typeface="Symbol" pitchFamily="18" charset="2"/>
                  </a:rPr>
                  <a:t>) + </a:t>
                </a:r>
                <a:r>
                  <a:rPr lang="el-GR" dirty="0">
                    <a:sym typeface="Symbol" pitchFamily="18" charset="2"/>
                  </a:rPr>
                  <a:t>ϕ</a:t>
                </a:r>
                <a:r>
                  <a:rPr lang="nb-NO" dirty="0">
                    <a:sym typeface="Symbol" pitchFamily="18" charset="2"/>
                  </a:rPr>
                  <a:t>)</a:t>
                </a:r>
              </a:p>
              <a:p>
                <a:pPr marL="1200150" lvl="2" indent="-285750">
                  <a:buFont typeface="Arial" panose="020B0604020202020204" pitchFamily="34" charset="0"/>
                  <a:buChar char="•"/>
                  <a:defRPr/>
                </a:pPr>
                <a:r>
                  <a:rPr lang="en-US" sz="1600" dirty="0" err="1">
                    <a:sym typeface="Symbol" pitchFamily="18" charset="2"/>
                  </a:rPr>
                  <a:t>y</a:t>
                </a:r>
                <a:r>
                  <a:rPr lang="en-US" sz="1600" baseline="-25000" dirty="0" err="1">
                    <a:sym typeface="Symbol" pitchFamily="18" charset="2"/>
                  </a:rPr>
                  <a:t>avg</a:t>
                </a:r>
                <a:r>
                  <a:rPr lang="en-US" sz="1600" dirty="0">
                    <a:sym typeface="Symbol" pitchFamily="18" charset="2"/>
                  </a:rPr>
                  <a:t> = 62</a:t>
                </a:r>
                <a:r>
                  <a:rPr lang="en-US" sz="1600" baseline="30000" dirty="0">
                    <a:sym typeface="Symbol" pitchFamily="18" charset="2"/>
                  </a:rPr>
                  <a:t>o</a:t>
                </a:r>
                <a:r>
                  <a:rPr lang="en-US" sz="1600" dirty="0">
                    <a:sym typeface="Symbol" pitchFamily="18" charset="2"/>
                  </a:rPr>
                  <a:t>F (= 17C)</a:t>
                </a:r>
                <a:endParaRPr lang="en-US" sz="1600" dirty="0"/>
              </a:p>
              <a:p>
                <a:pPr marL="1200150" lvl="2" indent="-285750">
                  <a:buFont typeface="Arial" panose="020B0604020202020204" pitchFamily="34" charset="0"/>
                  <a:buChar char="•"/>
                  <a:defRPr/>
                </a:pPr>
                <a:r>
                  <a:rPr lang="en-US" sz="1600" dirty="0">
                    <a:sym typeface="Symbol" pitchFamily="18" charset="2"/>
                  </a:rPr>
                  <a:t>y</a:t>
                </a:r>
                <a:r>
                  <a:rPr lang="en-US" sz="1600" baseline="-25000" dirty="0">
                    <a:sym typeface="Symbol" pitchFamily="18" charset="2"/>
                  </a:rPr>
                  <a:t>0 </a:t>
                </a:r>
                <a:r>
                  <a:rPr lang="en-US" sz="1600" dirty="0">
                    <a:sym typeface="Symbol" pitchFamily="18" charset="2"/>
                  </a:rPr>
                  <a:t>and </a:t>
                </a:r>
                <a:r>
                  <a:rPr lang="el-GR" sz="1600" dirty="0">
                    <a:latin typeface="Times New Roman" panose="02020603050405020304" pitchFamily="18" charset="0"/>
                    <a:cs typeface="Times New Roman" panose="02020603050405020304" pitchFamily="18" charset="0"/>
                    <a:sym typeface="Symbol" pitchFamily="18" charset="2"/>
                  </a:rPr>
                  <a:t>φ</a:t>
                </a:r>
                <a:r>
                  <a:rPr lang="nb-NO" sz="1600" dirty="0">
                    <a:latin typeface="Times New Roman" panose="02020603050405020304" pitchFamily="18" charset="0"/>
                    <a:cs typeface="Times New Roman" panose="02020603050405020304" pitchFamily="18" charset="0"/>
                    <a:sym typeface="Symbol" pitchFamily="18" charset="2"/>
                  </a:rPr>
                  <a:t> d</a:t>
                </a:r>
                <a:r>
                  <a:rPr lang="en-US" sz="1600" dirty="0" err="1">
                    <a:sym typeface="Symbol" pitchFamily="18" charset="2"/>
                  </a:rPr>
                  <a:t>epend</a:t>
                </a:r>
                <a:r>
                  <a:rPr lang="en-US" sz="1600" dirty="0">
                    <a:sym typeface="Symbol" pitchFamily="18" charset="2"/>
                  </a:rPr>
                  <a:t> on depth X</a:t>
                </a:r>
                <a:endParaRPr lang="nb-NO" sz="1600" dirty="0">
                  <a:sym typeface="Symbol" pitchFamily="18" charset="2"/>
                </a:endParaRPr>
              </a:p>
              <a:p>
                <a:pPr marL="285750" indent="-285750">
                  <a:buFont typeface="Arial" panose="020B0604020202020204" pitchFamily="34" charset="0"/>
                  <a:buChar char="•"/>
                  <a:defRPr/>
                </a:pPr>
                <a:endParaRPr lang="en-US" dirty="0">
                  <a:sym typeface="Symbol" pitchFamily="18" charset="2"/>
                </a:endParaRPr>
              </a:p>
            </p:txBody>
          </p:sp>
        </mc:Choice>
        <mc:Fallback xmlns="">
          <p:sp>
            <p:nvSpPr>
              <p:cNvPr id="4" name="Rectangle 3">
                <a:extLst>
                  <a:ext uri="{FF2B5EF4-FFF2-40B4-BE49-F238E27FC236}">
                    <a16:creationId xmlns:a16="http://schemas.microsoft.com/office/drawing/2014/main" id="{35FF2B08-A569-4E36-8054-D469BB3B49E3}"/>
                  </a:ext>
                </a:extLst>
              </p:cNvPr>
              <p:cNvSpPr>
                <a:spLocks noRot="1" noChangeAspect="1" noMove="1" noResize="1" noEditPoints="1" noAdjustHandles="1" noChangeArrowheads="1" noChangeShapeType="1" noTextEdit="1"/>
              </p:cNvSpPr>
              <p:nvPr/>
            </p:nvSpPr>
            <p:spPr>
              <a:xfrm>
                <a:off x="5436097" y="1412776"/>
                <a:ext cx="3691534" cy="3335144"/>
              </a:xfrm>
              <a:prstGeom prst="rect">
                <a:avLst/>
              </a:prstGeom>
              <a:blipFill>
                <a:blip r:embed="rId3"/>
                <a:stretch>
                  <a:fillRect l="-1488" t="-1097" r="-16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CD26FFC8-033A-4424-A381-26B4AF8BE973}"/>
                  </a:ext>
                </a:extLst>
              </p:cNvPr>
              <p:cNvSpPr/>
              <p:nvPr/>
            </p:nvSpPr>
            <p:spPr>
              <a:xfrm>
                <a:off x="3920359" y="4746142"/>
                <a:ext cx="5207272" cy="1703480"/>
              </a:xfrm>
              <a:prstGeom prst="rect">
                <a:avLst/>
              </a:prstGeom>
            </p:spPr>
            <p:txBody>
              <a:bodyPr wrap="square">
                <a:spAutoFit/>
              </a:bodyPr>
              <a:lstStyle/>
              <a:p>
                <a:pPr>
                  <a:defRPr/>
                </a:pPr>
                <a:r>
                  <a:rPr lang="en-US" sz="1600" dirty="0">
                    <a:sym typeface="Symbol" pitchFamily="18" charset="2"/>
                  </a:rPr>
                  <a:t>Amplitude (y</a:t>
                </a:r>
                <a:r>
                  <a:rPr lang="en-US" sz="1600" baseline="-25000" dirty="0">
                    <a:sym typeface="Symbol" pitchFamily="18" charset="2"/>
                  </a:rPr>
                  <a:t>0</a:t>
                </a:r>
                <a:r>
                  <a:rPr lang="en-US" sz="1600" dirty="0">
                    <a:sym typeface="Symbol" pitchFamily="18" charset="2"/>
                  </a:rPr>
                  <a:t>) and Gain decreases with depth X.</a:t>
                </a:r>
              </a:p>
              <a:p>
                <a:pPr marL="285750" indent="-285750">
                  <a:buFont typeface="Arial" panose="020B0604020202020204" pitchFamily="34" charset="0"/>
                  <a:buChar char="•"/>
                  <a:defRPr/>
                </a:pPr>
                <a:r>
                  <a:rPr lang="en-US" sz="1600" dirty="0">
                    <a:sym typeface="Symbol" pitchFamily="18" charset="2"/>
                  </a:rPr>
                  <a:t>X=5ft,</a:t>
                </a:r>
                <a:r>
                  <a:rPr lang="en-US" sz="1600" baseline="-25000" dirty="0">
                    <a:sym typeface="Symbol" pitchFamily="18" charset="2"/>
                  </a:rPr>
                  <a:t> </a:t>
                </a:r>
                <a:r>
                  <a:rPr lang="en-US" sz="1600" dirty="0">
                    <a:sym typeface="Symbol" pitchFamily="18" charset="2"/>
                  </a:rPr>
                  <a:t> y</a:t>
                </a:r>
                <a:r>
                  <a:rPr lang="en-US" sz="1600" baseline="-25000" dirty="0">
                    <a:sym typeface="Symbol" pitchFamily="18" charset="2"/>
                  </a:rPr>
                  <a:t>0</a:t>
                </a:r>
                <a:r>
                  <a:rPr lang="en-US" sz="1600" dirty="0">
                    <a:sym typeface="Symbol" pitchFamily="18" charset="2"/>
                  </a:rPr>
                  <a:t> = 62-50=12 F,  </a:t>
                </a:r>
              </a:p>
              <a:p>
                <a:pPr marL="285750" indent="-285750">
                  <a:buFont typeface="Arial" panose="020B0604020202020204" pitchFamily="34" charset="0"/>
                  <a:buChar char="•"/>
                  <a:defRPr/>
                </a:pPr>
                <a:r>
                  <a:rPr lang="en-US" sz="1600" dirty="0">
                    <a:sym typeface="Symbol" pitchFamily="18" charset="2"/>
                  </a:rPr>
                  <a:t>Gain = AR = </a:t>
                </a:r>
                <a14:m>
                  <m:oMath xmlns:m="http://schemas.openxmlformats.org/officeDocument/2006/math">
                    <m:f>
                      <m:fPr>
                        <m:ctrlPr>
                          <a:rPr lang="nb-NO" sz="1600" i="1">
                            <a:latin typeface="Cambria Math" panose="02040503050406030204" pitchFamily="18" charset="0"/>
                            <a:sym typeface="Symbol" pitchFamily="18" charset="2"/>
                          </a:rPr>
                        </m:ctrlPr>
                      </m:fPr>
                      <m:num>
                        <m:sSub>
                          <m:sSubPr>
                            <m:ctrlPr>
                              <a:rPr lang="nb-NO" sz="1600" b="0" i="1" smtClean="0">
                                <a:latin typeface="Cambria Math" panose="02040503050406030204" pitchFamily="18" charset="0"/>
                                <a:sym typeface="Symbol" pitchFamily="18" charset="2"/>
                              </a:rPr>
                            </m:ctrlPr>
                          </m:sSubPr>
                          <m:e>
                            <m:r>
                              <a:rPr lang="nb-NO" sz="1600" b="0" i="1" smtClean="0">
                                <a:latin typeface="Cambria Math" panose="02040503050406030204" pitchFamily="18" charset="0"/>
                                <a:sym typeface="Symbol" pitchFamily="18" charset="2"/>
                              </a:rPr>
                              <m:t>𝑦</m:t>
                            </m:r>
                          </m:e>
                          <m:sub>
                            <m:r>
                              <a:rPr lang="nb-NO" sz="1600" b="0" i="1" smtClean="0">
                                <a:latin typeface="Cambria Math" panose="02040503050406030204" pitchFamily="18" charset="0"/>
                                <a:sym typeface="Symbol" pitchFamily="18" charset="2"/>
                              </a:rPr>
                              <m:t>0</m:t>
                            </m:r>
                          </m:sub>
                        </m:sSub>
                      </m:num>
                      <m:den>
                        <m:sSub>
                          <m:sSubPr>
                            <m:ctrlPr>
                              <a:rPr lang="nb-NO" sz="1600" b="0" i="1" smtClean="0">
                                <a:latin typeface="Cambria Math" panose="02040503050406030204" pitchFamily="18" charset="0"/>
                                <a:sym typeface="Symbol" pitchFamily="18" charset="2"/>
                              </a:rPr>
                            </m:ctrlPr>
                          </m:sSubPr>
                          <m:e>
                            <m:r>
                              <a:rPr lang="nb-NO" sz="1600" b="0" i="1" smtClean="0">
                                <a:latin typeface="Cambria Math" panose="02040503050406030204" pitchFamily="18" charset="0"/>
                                <a:sym typeface="Symbol" pitchFamily="18" charset="2"/>
                              </a:rPr>
                              <m:t>𝑢</m:t>
                            </m:r>
                          </m:e>
                          <m:sub>
                            <m:r>
                              <a:rPr lang="nb-NO" sz="1600" b="0" i="1" smtClean="0">
                                <a:latin typeface="Cambria Math" panose="02040503050406030204" pitchFamily="18" charset="0"/>
                                <a:sym typeface="Symbol" pitchFamily="18" charset="2"/>
                              </a:rPr>
                              <m:t>0</m:t>
                            </m:r>
                          </m:sub>
                        </m:sSub>
                      </m:den>
                    </m:f>
                    <m:r>
                      <a:rPr lang="nb-NO" sz="1600" b="0" i="1" smtClean="0">
                        <a:latin typeface="Cambria Math" panose="02040503050406030204" pitchFamily="18" charset="0"/>
                        <a:sym typeface="Symbol" pitchFamily="18" charset="2"/>
                      </a:rPr>
                      <m:t>=</m:t>
                    </m:r>
                    <m:f>
                      <m:fPr>
                        <m:ctrlPr>
                          <a:rPr lang="nb-NO" sz="1600" b="0" i="1" smtClean="0">
                            <a:latin typeface="Cambria Math" panose="02040503050406030204" pitchFamily="18" charset="0"/>
                            <a:sym typeface="Symbol" pitchFamily="18" charset="2"/>
                          </a:rPr>
                        </m:ctrlPr>
                      </m:fPr>
                      <m:num>
                        <m:r>
                          <a:rPr lang="nb-NO" sz="1600" b="0" i="1" smtClean="0">
                            <a:latin typeface="Cambria Math" panose="02040503050406030204" pitchFamily="18" charset="0"/>
                            <a:sym typeface="Symbol" pitchFamily="18" charset="2"/>
                          </a:rPr>
                          <m:t>12</m:t>
                        </m:r>
                      </m:num>
                      <m:den>
                        <m:r>
                          <a:rPr lang="nb-NO" sz="1600" b="0" i="1" smtClean="0">
                            <a:latin typeface="Cambria Math" panose="02040503050406030204" pitchFamily="18" charset="0"/>
                            <a:sym typeface="Symbol" pitchFamily="18" charset="2"/>
                          </a:rPr>
                          <m:t>22</m:t>
                        </m:r>
                      </m:den>
                    </m:f>
                    <m:r>
                      <a:rPr lang="nb-NO" sz="1600" b="0" i="1" smtClean="0">
                        <a:latin typeface="Cambria Math" panose="02040503050406030204" pitchFamily="18" charset="0"/>
                        <a:sym typeface="Symbol" pitchFamily="18" charset="2"/>
                      </a:rPr>
                      <m:t>=</m:t>
                    </m:r>
                  </m:oMath>
                </a14:m>
                <a:r>
                  <a:rPr lang="en-US" sz="1600" dirty="0">
                    <a:sym typeface="Symbol" pitchFamily="18" charset="2"/>
                  </a:rPr>
                  <a:t> 0.55</a:t>
                </a:r>
              </a:p>
              <a:p>
                <a:pPr>
                  <a:defRPr/>
                </a:pPr>
                <a:r>
                  <a:rPr lang="en-US" sz="1600" dirty="0">
                    <a:sym typeface="Symbol" pitchFamily="18" charset="2"/>
                  </a:rPr>
                  <a:t>Time shift and phase shift  increases with depth X.</a:t>
                </a:r>
              </a:p>
              <a:p>
                <a:pPr marL="285750" indent="-285750">
                  <a:buFont typeface="Arial" panose="020B0604020202020204" pitchFamily="34" charset="0"/>
                  <a:buChar char="•"/>
                  <a:defRPr/>
                </a:pPr>
                <a:r>
                  <a:rPr lang="en-US" sz="1600" dirty="0">
                    <a:sym typeface="Symbol" pitchFamily="18" charset="2"/>
                  </a:rPr>
                  <a:t>X=5 ft, </a:t>
                </a:r>
                <a:r>
                  <a:rPr lang="el-GR" sz="1600" dirty="0">
                    <a:sym typeface="Symbol" pitchFamily="18" charset="2"/>
                  </a:rPr>
                  <a:t>Δ</a:t>
                </a:r>
                <a:r>
                  <a:rPr lang="nb-NO" sz="1600" dirty="0">
                    <a:sym typeface="Symbol" pitchFamily="18" charset="2"/>
                  </a:rPr>
                  <a:t>t = </a:t>
                </a:r>
                <a:r>
                  <a:rPr lang="en-US" sz="1600" dirty="0">
                    <a:sym typeface="Symbol" pitchFamily="18" charset="2"/>
                  </a:rPr>
                  <a:t>35 days </a:t>
                </a:r>
                <a:r>
                  <a:rPr lang="en-US" sz="1200" dirty="0">
                    <a:sym typeface="Symbol" pitchFamily="18" charset="2"/>
                  </a:rPr>
                  <a:t>(=from Feb.4 to Mar. 11 = from Aug. 6 to Sep.10): </a:t>
                </a:r>
                <a:endParaRPr lang="en-US" sz="1600" dirty="0">
                  <a:sym typeface="Symbol" pitchFamily="18" charset="2"/>
                </a:endParaRPr>
              </a:p>
              <a:p>
                <a:pPr marL="285750" indent="-285750">
                  <a:buFont typeface="Arial" panose="020B0604020202020204" pitchFamily="34" charset="0"/>
                  <a:buChar char="•"/>
                  <a:defRPr/>
                </a:pPr>
                <a:r>
                  <a:rPr lang="el-GR" sz="1600" dirty="0">
                    <a:sym typeface="Symbol" pitchFamily="18" charset="2"/>
                  </a:rPr>
                  <a:t>ϕ</a:t>
                </a:r>
                <a:r>
                  <a:rPr lang="nb-NO" sz="1600" dirty="0">
                    <a:sym typeface="Symbol" pitchFamily="18" charset="2"/>
                  </a:rPr>
                  <a:t> = - </a:t>
                </a:r>
                <a:r>
                  <a:rPr lang="el-GR" sz="1600" dirty="0">
                    <a:sym typeface="Symbol" pitchFamily="18" charset="2"/>
                  </a:rPr>
                  <a:t>Δ</a:t>
                </a:r>
                <a:r>
                  <a:rPr lang="nb-NO" sz="1600" dirty="0">
                    <a:sym typeface="Symbol" pitchFamily="18" charset="2"/>
                  </a:rPr>
                  <a:t>t </a:t>
                </a:r>
                <a:r>
                  <a:rPr lang="en-US" sz="1600" dirty="0">
                    <a:sym typeface="Symbol" pitchFamily="18" charset="2"/>
                  </a:rPr>
                  <a:t> = -35d * 0.017 rad/d= - 0.602 rad = -34.5</a:t>
                </a:r>
                <a:r>
                  <a:rPr lang="en-US" sz="1600" baseline="30000" dirty="0">
                    <a:sym typeface="Symbol" pitchFamily="18" charset="2"/>
                  </a:rPr>
                  <a:t>o</a:t>
                </a:r>
                <a:endParaRPr lang="en-US" dirty="0"/>
              </a:p>
            </p:txBody>
          </p:sp>
        </mc:Choice>
        <mc:Fallback xmlns="">
          <p:sp>
            <p:nvSpPr>
              <p:cNvPr id="5" name="Rectangle 4">
                <a:extLst>
                  <a:ext uri="{FF2B5EF4-FFF2-40B4-BE49-F238E27FC236}">
                    <a16:creationId xmlns:a16="http://schemas.microsoft.com/office/drawing/2014/main" id="{CD26FFC8-033A-4424-A381-26B4AF8BE973}"/>
                  </a:ext>
                </a:extLst>
              </p:cNvPr>
              <p:cNvSpPr>
                <a:spLocks noRot="1" noChangeAspect="1" noMove="1" noResize="1" noEditPoints="1" noAdjustHandles="1" noChangeArrowheads="1" noChangeShapeType="1" noTextEdit="1"/>
              </p:cNvSpPr>
              <p:nvPr/>
            </p:nvSpPr>
            <p:spPr>
              <a:xfrm>
                <a:off x="3920359" y="4746142"/>
                <a:ext cx="5207272" cy="1703480"/>
              </a:xfrm>
              <a:prstGeom prst="rect">
                <a:avLst/>
              </a:prstGeom>
              <a:blipFill>
                <a:blip r:embed="rId4"/>
                <a:stretch>
                  <a:fillRect l="-585" t="-1075" b="-3943"/>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4ABE55A9-BB28-494A-9CF4-14D1B22D89EF}"/>
              </a:ext>
            </a:extLst>
          </p:cNvPr>
          <p:cNvSpPr txBox="1"/>
          <p:nvPr/>
        </p:nvSpPr>
        <p:spPr>
          <a:xfrm>
            <a:off x="16370" y="4037002"/>
            <a:ext cx="540533" cy="400110"/>
          </a:xfrm>
          <a:prstGeom prst="rect">
            <a:avLst/>
          </a:prstGeom>
          <a:noFill/>
        </p:spPr>
        <p:txBody>
          <a:bodyPr wrap="none" rtlCol="0">
            <a:spAutoFit/>
          </a:bodyPr>
          <a:lstStyle/>
          <a:p>
            <a:r>
              <a:rPr lang="nb-NO" sz="2000" dirty="0">
                <a:solidFill>
                  <a:srgbClr val="FF0000"/>
                </a:solidFill>
              </a:rPr>
              <a:t>0</a:t>
            </a:r>
            <a:r>
              <a:rPr lang="nb-NO" sz="2000" baseline="30000" dirty="0">
                <a:solidFill>
                  <a:srgbClr val="FF0000"/>
                </a:solidFill>
              </a:rPr>
              <a:t>o</a:t>
            </a:r>
            <a:r>
              <a:rPr lang="nb-NO" sz="2000" dirty="0">
                <a:solidFill>
                  <a:srgbClr val="FF0000"/>
                </a:solidFill>
              </a:rPr>
              <a:t>C</a:t>
            </a:r>
          </a:p>
        </p:txBody>
      </p:sp>
      <p:sp>
        <p:nvSpPr>
          <p:cNvPr id="7" name="TextBox 6">
            <a:extLst>
              <a:ext uri="{FF2B5EF4-FFF2-40B4-BE49-F238E27FC236}">
                <a16:creationId xmlns:a16="http://schemas.microsoft.com/office/drawing/2014/main" id="{5CC100AA-9536-43E0-80CA-DDD49465713B}"/>
              </a:ext>
            </a:extLst>
          </p:cNvPr>
          <p:cNvSpPr txBox="1"/>
          <p:nvPr/>
        </p:nvSpPr>
        <p:spPr>
          <a:xfrm>
            <a:off x="-58816" y="1212721"/>
            <a:ext cx="670376" cy="400110"/>
          </a:xfrm>
          <a:prstGeom prst="rect">
            <a:avLst/>
          </a:prstGeom>
          <a:noFill/>
        </p:spPr>
        <p:txBody>
          <a:bodyPr wrap="none" rtlCol="0">
            <a:spAutoFit/>
          </a:bodyPr>
          <a:lstStyle/>
          <a:p>
            <a:r>
              <a:rPr lang="nb-NO" sz="2000" dirty="0">
                <a:solidFill>
                  <a:srgbClr val="FF0000"/>
                </a:solidFill>
              </a:rPr>
              <a:t>33</a:t>
            </a:r>
            <a:r>
              <a:rPr lang="nb-NO" sz="2000" baseline="30000" dirty="0">
                <a:solidFill>
                  <a:srgbClr val="FF0000"/>
                </a:solidFill>
              </a:rPr>
              <a:t>o</a:t>
            </a:r>
            <a:r>
              <a:rPr lang="nb-NO" sz="2000" dirty="0">
                <a:solidFill>
                  <a:srgbClr val="FF0000"/>
                </a:solidFill>
              </a:rPr>
              <a:t>C</a:t>
            </a:r>
          </a:p>
        </p:txBody>
      </p:sp>
      <p:sp>
        <p:nvSpPr>
          <p:cNvPr id="8" name="TextBox 7">
            <a:extLst>
              <a:ext uri="{FF2B5EF4-FFF2-40B4-BE49-F238E27FC236}">
                <a16:creationId xmlns:a16="http://schemas.microsoft.com/office/drawing/2014/main" id="{226C04E7-44E4-40A5-9394-9AB9AB41A885}"/>
              </a:ext>
            </a:extLst>
          </p:cNvPr>
          <p:cNvSpPr txBox="1"/>
          <p:nvPr/>
        </p:nvSpPr>
        <p:spPr>
          <a:xfrm>
            <a:off x="2771800" y="1565836"/>
            <a:ext cx="562975" cy="400110"/>
          </a:xfrm>
          <a:prstGeom prst="rect">
            <a:avLst/>
          </a:prstGeom>
          <a:noFill/>
        </p:spPr>
        <p:txBody>
          <a:bodyPr wrap="none" rtlCol="0">
            <a:spAutoFit/>
          </a:bodyPr>
          <a:lstStyle/>
          <a:p>
            <a:r>
              <a:rPr lang="nb-NO" sz="2000" dirty="0">
                <a:solidFill>
                  <a:srgbClr val="FF0000"/>
                </a:solidFill>
              </a:rPr>
              <a:t>u(t)</a:t>
            </a:r>
          </a:p>
        </p:txBody>
      </p:sp>
      <p:sp>
        <p:nvSpPr>
          <p:cNvPr id="9" name="TextBox 8">
            <a:extLst>
              <a:ext uri="{FF2B5EF4-FFF2-40B4-BE49-F238E27FC236}">
                <a16:creationId xmlns:a16="http://schemas.microsoft.com/office/drawing/2014/main" id="{DDB27456-8422-42F2-BCBF-4323CAC870BB}"/>
              </a:ext>
            </a:extLst>
          </p:cNvPr>
          <p:cNvSpPr txBox="1"/>
          <p:nvPr/>
        </p:nvSpPr>
        <p:spPr>
          <a:xfrm>
            <a:off x="2843808" y="2192084"/>
            <a:ext cx="543739" cy="400110"/>
          </a:xfrm>
          <a:prstGeom prst="rect">
            <a:avLst/>
          </a:prstGeom>
          <a:noFill/>
        </p:spPr>
        <p:txBody>
          <a:bodyPr wrap="none" rtlCol="0">
            <a:spAutoFit/>
          </a:bodyPr>
          <a:lstStyle/>
          <a:p>
            <a:r>
              <a:rPr lang="nb-NO" sz="2000" dirty="0">
                <a:solidFill>
                  <a:srgbClr val="FF0000"/>
                </a:solidFill>
              </a:rPr>
              <a:t>y(t)</a:t>
            </a:r>
          </a:p>
        </p:txBody>
      </p:sp>
      <p:sp>
        <p:nvSpPr>
          <p:cNvPr id="12" name="Rectangle 11">
            <a:extLst>
              <a:ext uri="{FF2B5EF4-FFF2-40B4-BE49-F238E27FC236}">
                <a16:creationId xmlns:a16="http://schemas.microsoft.com/office/drawing/2014/main" id="{7E2F68FF-8A77-45E1-BD45-AB288873C3A9}"/>
              </a:ext>
            </a:extLst>
          </p:cNvPr>
          <p:cNvSpPr/>
          <p:nvPr/>
        </p:nvSpPr>
        <p:spPr>
          <a:xfrm>
            <a:off x="1109941" y="1455508"/>
            <a:ext cx="1450311" cy="245299"/>
          </a:xfrm>
          <a:prstGeom prst="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0C781ACC-4F87-862C-E906-BF1E702377B1}"/>
                  </a:ext>
                </a:extLst>
              </p:cNvPr>
              <p:cNvSpPr txBox="1"/>
              <p:nvPr/>
            </p:nvSpPr>
            <p:spPr>
              <a:xfrm>
                <a:off x="168164" y="6453336"/>
                <a:ext cx="2853153" cy="452368"/>
              </a:xfrm>
              <a:prstGeom prst="rect">
                <a:avLst/>
              </a:prstGeom>
              <a:noFill/>
            </p:spPr>
            <p:txBody>
              <a:bodyPr wrap="none" rtlCol="0">
                <a:spAutoFit/>
              </a:bodyPr>
              <a:lstStyle/>
              <a:p>
                <a:r>
                  <a:rPr lang="nb-NO" sz="1600" dirty="0"/>
                  <a:t>AR = amplitude ratio</a:t>
                </a:r>
                <a:r>
                  <a:rPr lang="en-US" sz="1600" dirty="0">
                    <a:sym typeface="Symbol" pitchFamily="18" charset="2"/>
                  </a:rPr>
                  <a:t> = gain =  </a:t>
                </a:r>
                <a14:m>
                  <m:oMath xmlns:m="http://schemas.openxmlformats.org/officeDocument/2006/math">
                    <m:f>
                      <m:fPr>
                        <m:ctrlPr>
                          <a:rPr lang="nb-NO" sz="1600" i="1">
                            <a:latin typeface="Cambria Math" panose="02040503050406030204" pitchFamily="18" charset="0"/>
                            <a:sym typeface="Symbol" pitchFamily="18" charset="2"/>
                          </a:rPr>
                        </m:ctrlPr>
                      </m:fPr>
                      <m:num>
                        <m:sSub>
                          <m:sSubPr>
                            <m:ctrlPr>
                              <a:rPr lang="nb-NO" sz="1600" b="0" i="1" smtClean="0">
                                <a:latin typeface="Cambria Math" panose="02040503050406030204" pitchFamily="18" charset="0"/>
                                <a:sym typeface="Symbol" pitchFamily="18" charset="2"/>
                              </a:rPr>
                            </m:ctrlPr>
                          </m:sSubPr>
                          <m:e>
                            <m:r>
                              <a:rPr lang="nb-NO" sz="1600" b="0" i="1" smtClean="0">
                                <a:latin typeface="Cambria Math" panose="02040503050406030204" pitchFamily="18" charset="0"/>
                                <a:sym typeface="Symbol" pitchFamily="18" charset="2"/>
                              </a:rPr>
                              <m:t>𝑦</m:t>
                            </m:r>
                          </m:e>
                          <m:sub>
                            <m:r>
                              <a:rPr lang="nb-NO" sz="1600" b="0" i="1" smtClean="0">
                                <a:latin typeface="Cambria Math" panose="02040503050406030204" pitchFamily="18" charset="0"/>
                                <a:sym typeface="Symbol" pitchFamily="18" charset="2"/>
                              </a:rPr>
                              <m:t>0</m:t>
                            </m:r>
                          </m:sub>
                        </m:sSub>
                      </m:num>
                      <m:den>
                        <m:sSub>
                          <m:sSubPr>
                            <m:ctrlPr>
                              <a:rPr lang="nb-NO" sz="1600" b="0" i="1" smtClean="0">
                                <a:latin typeface="Cambria Math" panose="02040503050406030204" pitchFamily="18" charset="0"/>
                                <a:sym typeface="Symbol" pitchFamily="18" charset="2"/>
                              </a:rPr>
                            </m:ctrlPr>
                          </m:sSubPr>
                          <m:e>
                            <m:r>
                              <a:rPr lang="nb-NO" sz="1600" b="0" i="1" smtClean="0">
                                <a:latin typeface="Cambria Math" panose="02040503050406030204" pitchFamily="18" charset="0"/>
                                <a:sym typeface="Symbol" pitchFamily="18" charset="2"/>
                              </a:rPr>
                              <m:t>𝑢</m:t>
                            </m:r>
                          </m:e>
                          <m:sub>
                            <m:r>
                              <a:rPr lang="nb-NO" sz="1600" b="0" i="1" smtClean="0">
                                <a:latin typeface="Cambria Math" panose="02040503050406030204" pitchFamily="18" charset="0"/>
                                <a:sym typeface="Symbol" pitchFamily="18" charset="2"/>
                              </a:rPr>
                              <m:t>0</m:t>
                            </m:r>
                          </m:sub>
                        </m:sSub>
                      </m:den>
                    </m:f>
                  </m:oMath>
                </a14:m>
                <a:endParaRPr lang="en-US" dirty="0"/>
              </a:p>
            </p:txBody>
          </p:sp>
        </mc:Choice>
        <mc:Fallback xmlns="">
          <p:sp>
            <p:nvSpPr>
              <p:cNvPr id="10" name="TextBox 9">
                <a:extLst>
                  <a:ext uri="{FF2B5EF4-FFF2-40B4-BE49-F238E27FC236}">
                    <a16:creationId xmlns:a16="http://schemas.microsoft.com/office/drawing/2014/main" id="{0C781ACC-4F87-862C-E906-BF1E702377B1}"/>
                  </a:ext>
                </a:extLst>
              </p:cNvPr>
              <p:cNvSpPr txBox="1">
                <a:spLocks noRot="1" noChangeAspect="1" noMove="1" noResize="1" noEditPoints="1" noAdjustHandles="1" noChangeArrowheads="1" noChangeShapeType="1" noTextEdit="1"/>
              </p:cNvSpPr>
              <p:nvPr/>
            </p:nvSpPr>
            <p:spPr>
              <a:xfrm>
                <a:off x="168164" y="6453336"/>
                <a:ext cx="2853153" cy="452368"/>
              </a:xfrm>
              <a:prstGeom prst="rect">
                <a:avLst/>
              </a:prstGeom>
              <a:blipFill>
                <a:blip r:embed="rId5"/>
                <a:stretch>
                  <a:fillRect l="-1282"/>
                </a:stretch>
              </a:blipFill>
            </p:spPr>
            <p:txBody>
              <a:bodyPr/>
              <a:lstStyle/>
              <a:p>
                <a:r>
                  <a:rPr lang="en-US">
                    <a:noFill/>
                  </a:rPr>
                  <a:t> </a:t>
                </a:r>
              </a:p>
            </p:txBody>
          </p:sp>
        </mc:Fallback>
      </mc:AlternateContent>
    </p:spTree>
    <p:extLst>
      <p:ext uri="{BB962C8B-B14F-4D97-AF65-F5344CB8AC3E}">
        <p14:creationId xmlns:p14="http://schemas.microsoft.com/office/powerpoint/2010/main" val="394427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8427" y="288587"/>
            <a:ext cx="8579272" cy="461665"/>
          </a:xfrm>
          <a:prstGeom prst="rect">
            <a:avLst/>
          </a:prstGeom>
          <a:noFill/>
        </p:spPr>
        <p:txBody>
          <a:bodyPr wrap="none" rtlCol="0">
            <a:spAutoFit/>
          </a:bodyPr>
          <a:lstStyle/>
          <a:p>
            <a:r>
              <a:rPr lang="en-US" sz="2400" b="1" dirty="0"/>
              <a:t>General: Simple method to find sinusoidal response of system G(s)</a:t>
            </a:r>
          </a:p>
        </p:txBody>
      </p:sp>
      <p:sp>
        <p:nvSpPr>
          <p:cNvPr id="3" name="TextBox 2"/>
          <p:cNvSpPr txBox="1"/>
          <p:nvPr/>
        </p:nvSpPr>
        <p:spPr>
          <a:xfrm>
            <a:off x="639466" y="1020427"/>
            <a:ext cx="8111451" cy="3693319"/>
          </a:xfrm>
          <a:prstGeom prst="rect">
            <a:avLst/>
          </a:prstGeom>
          <a:noFill/>
        </p:spPr>
        <p:txBody>
          <a:bodyPr wrap="none" rtlCol="0">
            <a:spAutoFit/>
          </a:bodyPr>
          <a:lstStyle/>
          <a:p>
            <a:pPr marL="342900" indent="-342900">
              <a:buAutoNum type="arabicPeriod"/>
            </a:pPr>
            <a:r>
              <a:rPr lang="en-US" dirty="0"/>
              <a:t>Input signal to linear system: u = </a:t>
            </a:r>
            <a:r>
              <a:rPr lang="en-US" dirty="0">
                <a:latin typeface="Calibri"/>
              </a:rPr>
              <a:t>u</a:t>
            </a:r>
            <a:r>
              <a:rPr lang="en-US" baseline="-25000" dirty="0">
                <a:latin typeface="Calibri"/>
              </a:rPr>
              <a:t>0</a:t>
            </a:r>
            <a:r>
              <a:rPr lang="en-US" dirty="0"/>
              <a:t> sin(</a:t>
            </a:r>
            <a:r>
              <a:rPr lang="en-US" dirty="0" err="1">
                <a:latin typeface="cmmi10"/>
                <a:cs typeface="Times New Roman" panose="02020603050405020304" pitchFamily="18" charset="0"/>
              </a:rPr>
              <a:t>ω</a:t>
            </a:r>
            <a:r>
              <a:rPr lang="en-US" dirty="0" err="1"/>
              <a:t>t</a:t>
            </a:r>
            <a:r>
              <a:rPr lang="en-US" dirty="0"/>
              <a:t>)</a:t>
            </a:r>
          </a:p>
          <a:p>
            <a:pPr marL="342900" indent="-342900">
              <a:buAutoNum type="arabicPeriod"/>
            </a:pPr>
            <a:r>
              <a:rPr lang="en-US" dirty="0"/>
              <a:t>Steady-state (“persistent”, t</a:t>
            </a:r>
            <a:r>
              <a:rPr lang="en-US" dirty="0">
                <a:latin typeface="cmsy10"/>
                <a:cs typeface="Times New Roman" panose="02020603050405020304" pitchFamily="18" charset="0"/>
              </a:rPr>
              <a:t>→∞</a:t>
            </a:r>
            <a:r>
              <a:rPr lang="en-US" dirty="0"/>
              <a:t>) output signal: y = </a:t>
            </a:r>
            <a:r>
              <a:rPr lang="en-US" dirty="0">
                <a:latin typeface="Calibri"/>
              </a:rPr>
              <a:t>y</a:t>
            </a:r>
            <a:r>
              <a:rPr lang="en-US" baseline="-25000" dirty="0">
                <a:latin typeface="Calibri"/>
              </a:rPr>
              <a:t>0</a:t>
            </a:r>
            <a:r>
              <a:rPr lang="en-US" dirty="0"/>
              <a:t> sin(</a:t>
            </a:r>
            <a:r>
              <a:rPr lang="en-US" dirty="0" err="1">
                <a:latin typeface="cmmi10"/>
                <a:cs typeface="Times New Roman" panose="02020603050405020304" pitchFamily="18" charset="0"/>
              </a:rPr>
              <a:t>ω</a:t>
            </a:r>
            <a:r>
              <a:rPr lang="en-US" dirty="0" err="1"/>
              <a:t>t</a:t>
            </a:r>
            <a:r>
              <a:rPr lang="en-US" dirty="0"/>
              <a:t> + </a:t>
            </a:r>
            <a:r>
              <a:rPr lang="en-US" dirty="0">
                <a:latin typeface="cmmi10"/>
                <a:cs typeface="Times New Roman" panose="02020603050405020304" pitchFamily="18" charset="0"/>
              </a:rPr>
              <a:t>φ</a:t>
            </a:r>
            <a:r>
              <a:rPr lang="en-US" dirty="0"/>
              <a:t>)</a:t>
            </a:r>
          </a:p>
          <a:p>
            <a:pPr marL="342900" indent="-342900">
              <a:buFont typeface="+mj-lt"/>
              <a:buAutoNum type="arabicPeriod"/>
            </a:pPr>
            <a:r>
              <a:rPr lang="en-US" dirty="0"/>
              <a:t>What is AR = </a:t>
            </a:r>
            <a:r>
              <a:rPr lang="en-US" dirty="0">
                <a:latin typeface="Calibri"/>
              </a:rPr>
              <a:t>y</a:t>
            </a:r>
            <a:r>
              <a:rPr lang="en-US" baseline="-25000" dirty="0">
                <a:latin typeface="Calibri"/>
              </a:rPr>
              <a:t>0</a:t>
            </a:r>
            <a:r>
              <a:rPr lang="en-US" dirty="0">
                <a:latin typeface="Calibri"/>
              </a:rPr>
              <a:t>/u</a:t>
            </a:r>
            <a:r>
              <a:rPr lang="en-US" baseline="-25000" dirty="0">
                <a:latin typeface="Calibri"/>
              </a:rPr>
              <a:t>0</a:t>
            </a:r>
            <a:r>
              <a:rPr lang="en-US" dirty="0"/>
              <a:t> and </a:t>
            </a:r>
            <a:r>
              <a:rPr lang="en-US" dirty="0">
                <a:latin typeface="cmmi10"/>
                <a:cs typeface="Times New Roman" panose="02020603050405020304" pitchFamily="18" charset="0"/>
              </a:rPr>
              <a:t>φ</a:t>
            </a:r>
            <a:r>
              <a:rPr lang="en-US" dirty="0"/>
              <a:t>?</a:t>
            </a:r>
          </a:p>
          <a:p>
            <a:pPr marL="342900" indent="-342900">
              <a:buFont typeface="+mj-lt"/>
              <a:buAutoNum type="arabicPeriod"/>
            </a:pPr>
            <a:endParaRPr lang="en-US" dirty="0"/>
          </a:p>
          <a:p>
            <a:pPr marL="342900" indent="-342900">
              <a:buFont typeface="+mj-lt"/>
              <a:buAutoNum type="arabicPeriod"/>
            </a:pPr>
            <a:endParaRPr lang="en-US" dirty="0"/>
          </a:p>
          <a:p>
            <a:r>
              <a:rPr lang="en-US" dirty="0"/>
              <a:t>Solution (</a:t>
            </a:r>
            <a:r>
              <a:rPr lang="en-US" dirty="0">
                <a:solidFill>
                  <a:srgbClr val="FF0000"/>
                </a:solidFill>
              </a:rPr>
              <a:t>extremely simple!)</a:t>
            </a:r>
          </a:p>
          <a:p>
            <a:pPr marL="342900" indent="-342900">
              <a:buFont typeface="+mj-lt"/>
              <a:buAutoNum type="arabicPeriod"/>
            </a:pPr>
            <a:r>
              <a:rPr lang="en-US" dirty="0"/>
              <a:t>Find system transfer function, G(s)</a:t>
            </a:r>
          </a:p>
          <a:p>
            <a:pPr marL="342900" indent="-342900">
              <a:buAutoNum type="arabicPeriod"/>
            </a:pPr>
            <a:r>
              <a:rPr lang="en-US" dirty="0"/>
              <a:t>Let s=</a:t>
            </a:r>
            <a:r>
              <a:rPr lang="en-US" dirty="0" err="1"/>
              <a:t>j</a:t>
            </a:r>
            <a:r>
              <a:rPr lang="en-US" dirty="0" err="1">
                <a:latin typeface="cmmi10"/>
                <a:cs typeface="Times New Roman" panose="02020603050405020304" pitchFamily="18" charset="0"/>
              </a:rPr>
              <a:t>ω</a:t>
            </a:r>
            <a:r>
              <a:rPr lang="en-US" dirty="0"/>
              <a:t> (imaginary number, </a:t>
            </a:r>
            <a:r>
              <a:rPr lang="en-US" dirty="0">
                <a:latin typeface="Calibri"/>
              </a:rPr>
              <a:t>j</a:t>
            </a:r>
            <a:r>
              <a:rPr lang="en-US" baseline="30000" dirty="0">
                <a:latin typeface="Calibri"/>
              </a:rPr>
              <a:t>2</a:t>
            </a:r>
            <a:r>
              <a:rPr lang="en-US" dirty="0"/>
              <a:t>=-1) and evaluate G(</a:t>
            </a:r>
            <a:r>
              <a:rPr lang="en-US" dirty="0" err="1"/>
              <a:t>j</a:t>
            </a:r>
            <a:r>
              <a:rPr lang="en-US" dirty="0" err="1">
                <a:latin typeface="cmmi10"/>
                <a:cs typeface="Times New Roman" panose="02020603050405020304" pitchFamily="18" charset="0"/>
              </a:rPr>
              <a:t>ω</a:t>
            </a:r>
            <a:r>
              <a:rPr lang="en-US" dirty="0"/>
              <a:t>) = </a:t>
            </a:r>
            <a:r>
              <a:rPr lang="en-US" dirty="0">
                <a:latin typeface="Calibri"/>
              </a:rPr>
              <a:t>R</a:t>
            </a:r>
            <a:r>
              <a:rPr lang="en-US" dirty="0"/>
              <a:t> + j </a:t>
            </a:r>
            <a:r>
              <a:rPr lang="en-US" dirty="0">
                <a:latin typeface="Calibri"/>
              </a:rPr>
              <a:t>I</a:t>
            </a:r>
            <a:r>
              <a:rPr lang="en-US" dirty="0"/>
              <a:t> (complex number)</a:t>
            </a:r>
          </a:p>
          <a:p>
            <a:pPr marL="342900" indent="-342900">
              <a:buAutoNum type="arabicPeriod"/>
            </a:pPr>
            <a:r>
              <a:rPr lang="en-US" dirty="0"/>
              <a:t>Then </a:t>
            </a:r>
            <a:r>
              <a:rPr lang="en-US" dirty="0">
                <a:solidFill>
                  <a:srgbClr val="FF0000"/>
                </a:solidFill>
              </a:rPr>
              <a:t>(“believe it or not!”)</a:t>
            </a:r>
          </a:p>
          <a:p>
            <a:pPr lvl="2"/>
            <a:r>
              <a:rPr lang="en-US" dirty="0"/>
              <a:t>AR = |G(</a:t>
            </a:r>
            <a:r>
              <a:rPr lang="en-US" dirty="0" err="1"/>
              <a:t>j</a:t>
            </a:r>
            <a:r>
              <a:rPr lang="en-US" dirty="0" err="1">
                <a:latin typeface="cmmi10"/>
                <a:cs typeface="Times New Roman" panose="02020603050405020304" pitchFamily="18" charset="0"/>
              </a:rPr>
              <a:t>ω</a:t>
            </a:r>
            <a:r>
              <a:rPr lang="en-US" dirty="0"/>
              <a:t>)| 	(magnitude of the complex number)</a:t>
            </a:r>
          </a:p>
          <a:p>
            <a:pPr lvl="2"/>
            <a:r>
              <a:rPr lang="en-US" dirty="0"/>
              <a:t> </a:t>
            </a:r>
            <a:r>
              <a:rPr lang="el-GR" dirty="0">
                <a:latin typeface="Times New Roman" panose="02020603050405020304" pitchFamily="18" charset="0"/>
                <a:cs typeface="Times New Roman" panose="02020603050405020304" pitchFamily="18" charset="0"/>
              </a:rPr>
              <a:t>φ</a:t>
            </a:r>
            <a:r>
              <a:rPr lang="en-US" dirty="0"/>
              <a:t> = </a:t>
            </a:r>
            <a:r>
              <a:rPr lang="en-US" dirty="0">
                <a:latin typeface="msam10"/>
              </a:rPr>
              <a:t>Å</a:t>
            </a:r>
            <a:r>
              <a:rPr lang="en-US" dirty="0"/>
              <a:t> G(</a:t>
            </a:r>
            <a:r>
              <a:rPr lang="en-US" dirty="0" err="1"/>
              <a:t>j</a:t>
            </a:r>
            <a:r>
              <a:rPr lang="en-US" dirty="0" err="1">
                <a:latin typeface="cmmi10"/>
                <a:cs typeface="Times New Roman" panose="02020603050405020304" pitchFamily="18" charset="0"/>
              </a:rPr>
              <a:t>ω</a:t>
            </a:r>
            <a:r>
              <a:rPr lang="en-US" dirty="0"/>
              <a:t>)  	(phase of the complex number)</a:t>
            </a:r>
          </a:p>
          <a:p>
            <a:pPr marL="800100" lvl="1" indent="-342900">
              <a:buAutoNum type="arabicPeriod"/>
            </a:pPr>
            <a:endParaRPr lang="en-US" dirty="0"/>
          </a:p>
          <a:p>
            <a:endParaRPr lang="en-US" dirty="0"/>
          </a:p>
        </p:txBody>
      </p:sp>
      <p:grpSp>
        <p:nvGrpSpPr>
          <p:cNvPr id="4" name="Group 3"/>
          <p:cNvGrpSpPr/>
          <p:nvPr/>
        </p:nvGrpSpPr>
        <p:grpSpPr>
          <a:xfrm>
            <a:off x="1319618" y="4247950"/>
            <a:ext cx="3773124" cy="1694212"/>
            <a:chOff x="2699792" y="1158724"/>
            <a:chExt cx="3773124" cy="1694212"/>
          </a:xfrm>
        </p:grpSpPr>
        <p:cxnSp>
          <p:nvCxnSpPr>
            <p:cNvPr id="5" name="Straight Arrow Connector 4"/>
            <p:cNvCxnSpPr/>
            <p:nvPr/>
          </p:nvCxnSpPr>
          <p:spPr>
            <a:xfrm>
              <a:off x="2699792" y="2132856"/>
              <a:ext cx="295232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3779912" y="1340768"/>
              <a:ext cx="0"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652120" y="2132856"/>
              <a:ext cx="708014" cy="369332"/>
            </a:xfrm>
            <a:prstGeom prst="rect">
              <a:avLst/>
            </a:prstGeom>
            <a:noFill/>
          </p:spPr>
          <p:txBody>
            <a:bodyPr wrap="none" rtlCol="0">
              <a:spAutoFit/>
            </a:bodyPr>
            <a:lstStyle/>
            <a:p>
              <a:r>
                <a:rPr lang="en-US" dirty="0"/>
                <a:t>Re(G)</a:t>
              </a:r>
            </a:p>
          </p:txBody>
        </p:sp>
        <p:sp>
          <p:nvSpPr>
            <p:cNvPr id="8" name="TextBox 7"/>
            <p:cNvSpPr txBox="1"/>
            <p:nvPr/>
          </p:nvSpPr>
          <p:spPr>
            <a:xfrm>
              <a:off x="3838951" y="1158724"/>
              <a:ext cx="713657" cy="369332"/>
            </a:xfrm>
            <a:prstGeom prst="rect">
              <a:avLst/>
            </a:prstGeom>
            <a:noFill/>
          </p:spPr>
          <p:txBody>
            <a:bodyPr wrap="none" rtlCol="0">
              <a:spAutoFit/>
            </a:bodyPr>
            <a:lstStyle/>
            <a:p>
              <a:r>
                <a:rPr lang="en-US" dirty="0" err="1"/>
                <a:t>Im</a:t>
              </a:r>
              <a:r>
                <a:rPr lang="en-US" dirty="0"/>
                <a:t>(G)</a:t>
              </a:r>
            </a:p>
          </p:txBody>
        </p:sp>
        <p:cxnSp>
          <p:nvCxnSpPr>
            <p:cNvPr id="9" name="Straight Arrow Connector 8"/>
            <p:cNvCxnSpPr/>
            <p:nvPr/>
          </p:nvCxnSpPr>
          <p:spPr>
            <a:xfrm flipV="1">
              <a:off x="3779912" y="1528056"/>
              <a:ext cx="1440160" cy="6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292080" y="1278052"/>
              <a:ext cx="1180836" cy="369332"/>
            </a:xfrm>
            <a:prstGeom prst="rect">
              <a:avLst/>
            </a:prstGeom>
            <a:noFill/>
          </p:spPr>
          <p:txBody>
            <a:bodyPr wrap="none" rtlCol="0">
              <a:spAutoFit/>
            </a:bodyPr>
            <a:lstStyle/>
            <a:p>
              <a:r>
                <a:rPr lang="en-US" dirty="0"/>
                <a:t>G(</a:t>
              </a:r>
              <a:r>
                <a:rPr lang="en-US" dirty="0" err="1"/>
                <a:t>j</a:t>
              </a:r>
              <a:r>
                <a:rPr lang="en-US" dirty="0" err="1">
                  <a:latin typeface="cmmi10"/>
                  <a:cs typeface="Times New Roman" panose="02020603050405020304" pitchFamily="18" charset="0"/>
                </a:rPr>
                <a:t>ω</a:t>
              </a:r>
              <a:r>
                <a:rPr lang="en-US" dirty="0"/>
                <a:t>)=</a:t>
              </a:r>
              <a:r>
                <a:rPr lang="en-US" dirty="0" err="1"/>
                <a:t>R+jI</a:t>
              </a:r>
              <a:endParaRPr lang="en-US" baseline="-25000" dirty="0"/>
            </a:p>
          </p:txBody>
        </p:sp>
        <p:sp>
          <p:nvSpPr>
            <p:cNvPr id="11" name="TextBox 10"/>
            <p:cNvSpPr txBox="1"/>
            <p:nvPr/>
          </p:nvSpPr>
          <p:spPr>
            <a:xfrm>
              <a:off x="4427984" y="2060848"/>
              <a:ext cx="309700" cy="369332"/>
            </a:xfrm>
            <a:prstGeom prst="rect">
              <a:avLst/>
            </a:prstGeom>
            <a:noFill/>
          </p:spPr>
          <p:txBody>
            <a:bodyPr wrap="none" rtlCol="0">
              <a:spAutoFit/>
            </a:bodyPr>
            <a:lstStyle/>
            <a:p>
              <a:r>
                <a:rPr lang="en-US" dirty="0"/>
                <a:t>R</a:t>
              </a:r>
              <a:endParaRPr lang="en-US" baseline="-25000" dirty="0"/>
            </a:p>
          </p:txBody>
        </p:sp>
        <p:cxnSp>
          <p:nvCxnSpPr>
            <p:cNvPr id="12" name="Straight Connector 11"/>
            <p:cNvCxnSpPr/>
            <p:nvPr/>
          </p:nvCxnSpPr>
          <p:spPr>
            <a:xfrm>
              <a:off x="5220072" y="1528056"/>
              <a:ext cx="0" cy="6048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292080" y="1696823"/>
              <a:ext cx="242374" cy="369332"/>
            </a:xfrm>
            <a:prstGeom prst="rect">
              <a:avLst/>
            </a:prstGeom>
            <a:noFill/>
          </p:spPr>
          <p:txBody>
            <a:bodyPr wrap="none" rtlCol="0">
              <a:spAutoFit/>
            </a:bodyPr>
            <a:lstStyle/>
            <a:p>
              <a:r>
                <a:rPr lang="en-US" dirty="0"/>
                <a:t>I</a:t>
              </a:r>
              <a:endParaRPr lang="en-US" baseline="-25000" dirty="0"/>
            </a:p>
          </p:txBody>
        </p:sp>
      </p:grpSp>
      <p:sp>
        <p:nvSpPr>
          <p:cNvPr id="15" name="TextBox 14"/>
          <p:cNvSpPr txBox="1"/>
          <p:nvPr/>
        </p:nvSpPr>
        <p:spPr>
          <a:xfrm>
            <a:off x="2723775" y="5004022"/>
            <a:ext cx="1152127" cy="261610"/>
          </a:xfrm>
          <a:prstGeom prst="rect">
            <a:avLst/>
          </a:prstGeom>
          <a:noFill/>
        </p:spPr>
        <p:txBody>
          <a:bodyPr wrap="square" rtlCol="0">
            <a:spAutoFit/>
          </a:bodyPr>
          <a:lstStyle/>
          <a:p>
            <a:r>
              <a:rPr lang="en-US" sz="1100" dirty="0">
                <a:latin typeface="msam10"/>
              </a:rPr>
              <a:t>Å</a:t>
            </a:r>
            <a:r>
              <a:rPr lang="en-US" sz="1100" dirty="0"/>
              <a:t> G</a:t>
            </a:r>
          </a:p>
        </p:txBody>
      </p:sp>
      <p:sp>
        <p:nvSpPr>
          <p:cNvPr id="17" name="TextBox 16"/>
          <p:cNvSpPr txBox="1"/>
          <p:nvPr/>
        </p:nvSpPr>
        <p:spPr>
          <a:xfrm>
            <a:off x="2892318" y="4599561"/>
            <a:ext cx="465192" cy="307777"/>
          </a:xfrm>
          <a:prstGeom prst="rect">
            <a:avLst/>
          </a:prstGeom>
          <a:noFill/>
        </p:spPr>
        <p:txBody>
          <a:bodyPr wrap="none" rtlCol="0">
            <a:spAutoFit/>
          </a:bodyPr>
          <a:lstStyle/>
          <a:p>
            <a:r>
              <a:rPr lang="en-US" sz="1400" dirty="0"/>
              <a:t>|G|</a:t>
            </a:r>
          </a:p>
        </p:txBody>
      </p:sp>
      <p:sp>
        <p:nvSpPr>
          <p:cNvPr id="21" name="Rectangle 20"/>
          <p:cNvSpPr/>
          <p:nvPr/>
        </p:nvSpPr>
        <p:spPr>
          <a:xfrm>
            <a:off x="1593382" y="3524999"/>
            <a:ext cx="135391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2"/>
          <a:stretch>
            <a:fillRect/>
          </a:stretch>
        </p:blipFill>
        <p:spPr>
          <a:xfrm>
            <a:off x="411850" y="5755606"/>
            <a:ext cx="7515420" cy="672028"/>
          </a:xfrm>
          <a:prstGeom prst="rect">
            <a:avLst/>
          </a:prstGeom>
        </p:spPr>
      </p:pic>
      <p:pic>
        <p:nvPicPr>
          <p:cNvPr id="18" name="Picture 17">
            <a:extLst>
              <a:ext uri="{FF2B5EF4-FFF2-40B4-BE49-F238E27FC236}">
                <a16:creationId xmlns:a16="http://schemas.microsoft.com/office/drawing/2014/main" id="{5B1A6E88-D2F7-4C25-BC23-AFA4B906D9C1}"/>
              </a:ext>
            </a:extLst>
          </p:cNvPr>
          <p:cNvPicPr>
            <a:picLocks noChangeAspect="1"/>
          </p:cNvPicPr>
          <p:nvPr/>
        </p:nvPicPr>
        <p:blipFill>
          <a:blip r:embed="rId3"/>
          <a:stretch>
            <a:fillRect/>
          </a:stretch>
        </p:blipFill>
        <p:spPr>
          <a:xfrm>
            <a:off x="426690" y="6381328"/>
            <a:ext cx="6305550" cy="514350"/>
          </a:xfrm>
          <a:prstGeom prst="rect">
            <a:avLst/>
          </a:prstGeom>
        </p:spPr>
      </p:pic>
      <p:sp>
        <p:nvSpPr>
          <p:cNvPr id="20" name="Rectangle 19">
            <a:extLst>
              <a:ext uri="{FF2B5EF4-FFF2-40B4-BE49-F238E27FC236}">
                <a16:creationId xmlns:a16="http://schemas.microsoft.com/office/drawing/2014/main" id="{CD28A711-7ACB-424F-B3E0-2A075208D728}"/>
              </a:ext>
            </a:extLst>
          </p:cNvPr>
          <p:cNvSpPr/>
          <p:nvPr/>
        </p:nvSpPr>
        <p:spPr>
          <a:xfrm>
            <a:off x="251520" y="5658922"/>
            <a:ext cx="7848872" cy="11640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26" name="Group 25">
            <a:extLst>
              <a:ext uri="{FF2B5EF4-FFF2-40B4-BE49-F238E27FC236}">
                <a16:creationId xmlns:a16="http://schemas.microsoft.com/office/drawing/2014/main" id="{92B8900E-A72B-7667-B10A-593783EBF2D9}"/>
              </a:ext>
            </a:extLst>
          </p:cNvPr>
          <p:cNvGrpSpPr/>
          <p:nvPr/>
        </p:nvGrpSpPr>
        <p:grpSpPr>
          <a:xfrm>
            <a:off x="7524328" y="905146"/>
            <a:ext cx="1361075" cy="635387"/>
            <a:chOff x="7527154" y="923514"/>
            <a:chExt cx="1361075" cy="635387"/>
          </a:xfrm>
        </p:grpSpPr>
        <p:sp>
          <p:nvSpPr>
            <p:cNvPr id="16" name="Rectangle 15">
              <a:extLst>
                <a:ext uri="{FF2B5EF4-FFF2-40B4-BE49-F238E27FC236}">
                  <a16:creationId xmlns:a16="http://schemas.microsoft.com/office/drawing/2014/main" id="{A603C35B-C834-E1FA-36F5-6F86E7DC9F55}"/>
                </a:ext>
              </a:extLst>
            </p:cNvPr>
            <p:cNvSpPr/>
            <p:nvPr/>
          </p:nvSpPr>
          <p:spPr>
            <a:xfrm>
              <a:off x="7927270" y="1126853"/>
              <a:ext cx="576064" cy="43204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dirty="0"/>
                <a:t>G(s)</a:t>
              </a:r>
              <a:endParaRPr lang="en-US" dirty="0"/>
            </a:p>
          </p:txBody>
        </p:sp>
        <p:cxnSp>
          <p:nvCxnSpPr>
            <p:cNvPr id="22" name="Straight Arrow Connector 21">
              <a:extLst>
                <a:ext uri="{FF2B5EF4-FFF2-40B4-BE49-F238E27FC236}">
                  <a16:creationId xmlns:a16="http://schemas.microsoft.com/office/drawing/2014/main" id="{59FFD55D-B051-26B2-5B3F-ED89B6D0D7D0}"/>
                </a:ext>
              </a:extLst>
            </p:cNvPr>
            <p:cNvCxnSpPr>
              <a:endCxn id="16" idx="1"/>
            </p:cNvCxnSpPr>
            <p:nvPr/>
          </p:nvCxnSpPr>
          <p:spPr>
            <a:xfrm>
              <a:off x="7596336" y="1340768"/>
              <a:ext cx="330934" cy="21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32C600C-AE3D-3BCF-C4CF-9F51FB74E6A8}"/>
                </a:ext>
              </a:extLst>
            </p:cNvPr>
            <p:cNvCxnSpPr/>
            <p:nvPr/>
          </p:nvCxnSpPr>
          <p:spPr>
            <a:xfrm>
              <a:off x="8465993" y="1340768"/>
              <a:ext cx="330934" cy="21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F6A62A43-21CB-8962-D6E4-4E2C51EE1326}"/>
                </a:ext>
              </a:extLst>
            </p:cNvPr>
            <p:cNvSpPr txBox="1"/>
            <p:nvPr/>
          </p:nvSpPr>
          <p:spPr>
            <a:xfrm>
              <a:off x="7527154" y="957245"/>
              <a:ext cx="306494" cy="369332"/>
            </a:xfrm>
            <a:prstGeom prst="rect">
              <a:avLst/>
            </a:prstGeom>
            <a:noFill/>
          </p:spPr>
          <p:txBody>
            <a:bodyPr wrap="none" rtlCol="0">
              <a:spAutoFit/>
            </a:bodyPr>
            <a:lstStyle/>
            <a:p>
              <a:r>
                <a:rPr lang="nb-NO" dirty="0"/>
                <a:t>u</a:t>
              </a:r>
              <a:endParaRPr lang="en-US" dirty="0"/>
            </a:p>
          </p:txBody>
        </p:sp>
        <p:sp>
          <p:nvSpPr>
            <p:cNvPr id="25" name="TextBox 24">
              <a:extLst>
                <a:ext uri="{FF2B5EF4-FFF2-40B4-BE49-F238E27FC236}">
                  <a16:creationId xmlns:a16="http://schemas.microsoft.com/office/drawing/2014/main" id="{3D991266-FD96-D079-A49C-FCFAD7626B39}"/>
                </a:ext>
              </a:extLst>
            </p:cNvPr>
            <p:cNvSpPr txBox="1"/>
            <p:nvPr/>
          </p:nvSpPr>
          <p:spPr>
            <a:xfrm>
              <a:off x="8599367" y="923514"/>
              <a:ext cx="288862" cy="369332"/>
            </a:xfrm>
            <a:prstGeom prst="rect">
              <a:avLst/>
            </a:prstGeom>
            <a:noFill/>
          </p:spPr>
          <p:txBody>
            <a:bodyPr wrap="none" rtlCol="0">
              <a:spAutoFit/>
            </a:bodyPr>
            <a:lstStyle/>
            <a:p>
              <a:r>
                <a:rPr lang="nb-NO" dirty="0"/>
                <a:t>y</a:t>
              </a:r>
              <a:endParaRPr lang="en-US" dirty="0"/>
            </a:p>
          </p:txBody>
        </p:sp>
      </p:grpSp>
    </p:spTree>
    <p:extLst>
      <p:ext uri="{BB962C8B-B14F-4D97-AF65-F5344CB8AC3E}">
        <p14:creationId xmlns:p14="http://schemas.microsoft.com/office/powerpoint/2010/main" val="1510536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0440" y="407907"/>
            <a:ext cx="5502830" cy="152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3583" y="1720447"/>
            <a:ext cx="4896544" cy="5092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7020272" y="1188585"/>
            <a:ext cx="1728192" cy="3158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364088" y="4528759"/>
            <a:ext cx="1944216" cy="12241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a:off x="467544" y="1916832"/>
            <a:ext cx="62717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464972" y="1916832"/>
            <a:ext cx="59486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83568" y="1556792"/>
            <a:ext cx="306494" cy="369332"/>
          </a:xfrm>
          <a:prstGeom prst="rect">
            <a:avLst/>
          </a:prstGeom>
          <a:noFill/>
        </p:spPr>
        <p:txBody>
          <a:bodyPr wrap="none" rtlCol="0">
            <a:spAutoFit/>
          </a:bodyPr>
          <a:lstStyle/>
          <a:p>
            <a:r>
              <a:rPr lang="en-US" dirty="0"/>
              <a:t>u</a:t>
            </a:r>
          </a:p>
        </p:txBody>
      </p:sp>
      <p:sp>
        <p:nvSpPr>
          <p:cNvPr id="20" name="TextBox 19"/>
          <p:cNvSpPr txBox="1"/>
          <p:nvPr/>
        </p:nvSpPr>
        <p:spPr>
          <a:xfrm>
            <a:off x="2537314" y="1556792"/>
            <a:ext cx="288862" cy="369332"/>
          </a:xfrm>
          <a:prstGeom prst="rect">
            <a:avLst/>
          </a:prstGeom>
          <a:noFill/>
        </p:spPr>
        <p:txBody>
          <a:bodyPr wrap="none" rtlCol="0">
            <a:spAutoFit/>
          </a:bodyPr>
          <a:lstStyle/>
          <a:p>
            <a:r>
              <a:rPr lang="en-US" dirty="0"/>
              <a:t>y</a:t>
            </a:r>
          </a:p>
        </p:txBody>
      </p:sp>
      <p:sp>
        <p:nvSpPr>
          <p:cNvPr id="21" name="TextBox 20"/>
          <p:cNvSpPr txBox="1"/>
          <p:nvPr/>
        </p:nvSpPr>
        <p:spPr>
          <a:xfrm>
            <a:off x="827584" y="2331363"/>
            <a:ext cx="2376263" cy="646331"/>
          </a:xfrm>
          <a:prstGeom prst="rect">
            <a:avLst/>
          </a:prstGeom>
          <a:noFill/>
        </p:spPr>
        <p:txBody>
          <a:bodyPr wrap="square" rtlCol="0">
            <a:spAutoFit/>
          </a:bodyPr>
          <a:lstStyle/>
          <a:p>
            <a:r>
              <a:rPr lang="en-US" dirty="0">
                <a:solidFill>
                  <a:srgbClr val="0070C0"/>
                </a:solidFill>
              </a:rPr>
              <a:t>As t</a:t>
            </a:r>
            <a:r>
              <a:rPr lang="en-US" dirty="0">
                <a:solidFill>
                  <a:srgbClr val="0070C0"/>
                </a:solidFill>
                <a:latin typeface="cmsy10"/>
              </a:rPr>
              <a:t> </a:t>
            </a:r>
            <a:r>
              <a:rPr lang="en-US" dirty="0">
                <a:solidFill>
                  <a:srgbClr val="0070C0"/>
                </a:solidFill>
                <a:latin typeface="cmsy10"/>
                <a:cs typeface="Times New Roman" panose="02020603050405020304" pitchFamily="18" charset="0"/>
              </a:rPr>
              <a:t>→</a:t>
            </a:r>
            <a:r>
              <a:rPr lang="en-US" dirty="0">
                <a:solidFill>
                  <a:srgbClr val="0070C0"/>
                </a:solidFill>
                <a:latin typeface="cmsy10"/>
              </a:rPr>
              <a:t>∞</a:t>
            </a:r>
            <a:r>
              <a:rPr lang="en-US" dirty="0">
                <a:solidFill>
                  <a:srgbClr val="0070C0"/>
                </a:solidFill>
              </a:rPr>
              <a:t>: </a:t>
            </a:r>
            <a:r>
              <a:rPr lang="en-US" sz="1200" dirty="0">
                <a:solidFill>
                  <a:srgbClr val="0070C0"/>
                </a:solidFill>
              </a:rPr>
              <a:t>(see 4-26)</a:t>
            </a:r>
          </a:p>
          <a:p>
            <a:r>
              <a:rPr lang="en-US" dirty="0">
                <a:solidFill>
                  <a:srgbClr val="0070C0"/>
                </a:solidFill>
              </a:rPr>
              <a:t>y(t) = AR *A*sin(</a:t>
            </a:r>
            <a:r>
              <a:rPr lang="en-US" dirty="0" err="1">
                <a:latin typeface="cmmi10"/>
                <a:cs typeface="Times New Roman" panose="02020603050405020304" pitchFamily="18" charset="0"/>
              </a:rPr>
              <a:t>ω</a:t>
            </a:r>
            <a:r>
              <a:rPr lang="en-US" dirty="0" err="1">
                <a:solidFill>
                  <a:srgbClr val="0070C0"/>
                </a:solidFill>
              </a:rPr>
              <a:t>t</a:t>
            </a:r>
            <a:r>
              <a:rPr lang="en-US" dirty="0">
                <a:solidFill>
                  <a:srgbClr val="0070C0"/>
                </a:solidFill>
              </a:rPr>
              <a:t>+</a:t>
            </a:r>
            <a:r>
              <a:rPr lang="el-GR" dirty="0">
                <a:latin typeface="Times New Roman" panose="02020603050405020304" pitchFamily="18" charset="0"/>
                <a:cs typeface="Times New Roman" panose="02020603050405020304" pitchFamily="18" charset="0"/>
              </a:rPr>
              <a:t>φ</a:t>
            </a:r>
            <a:r>
              <a:rPr lang="en-US" dirty="0">
                <a:solidFill>
                  <a:srgbClr val="0070C0"/>
                </a:solidFill>
              </a:rPr>
              <a:t>)</a:t>
            </a:r>
          </a:p>
        </p:txBody>
      </p:sp>
      <p:sp>
        <p:nvSpPr>
          <p:cNvPr id="22" name="TextBox 21"/>
          <p:cNvSpPr txBox="1"/>
          <p:nvPr/>
        </p:nvSpPr>
        <p:spPr>
          <a:xfrm>
            <a:off x="68834" y="1170595"/>
            <a:ext cx="1593706" cy="369332"/>
          </a:xfrm>
          <a:prstGeom prst="rect">
            <a:avLst/>
          </a:prstGeom>
          <a:noFill/>
        </p:spPr>
        <p:txBody>
          <a:bodyPr wrap="none" rtlCol="0">
            <a:spAutoFit/>
          </a:bodyPr>
          <a:lstStyle/>
          <a:p>
            <a:r>
              <a:rPr lang="en-US" dirty="0">
                <a:solidFill>
                  <a:srgbClr val="00B050"/>
                </a:solidFill>
              </a:rPr>
              <a:t>u(t) = A sin(</a:t>
            </a:r>
            <a:r>
              <a:rPr lang="en-US" dirty="0" err="1">
                <a:latin typeface="cmmi10"/>
                <a:cs typeface="Times New Roman" panose="02020603050405020304" pitchFamily="18" charset="0"/>
              </a:rPr>
              <a:t>ω</a:t>
            </a:r>
            <a:r>
              <a:rPr lang="en-US" dirty="0" err="1">
                <a:solidFill>
                  <a:srgbClr val="00B050"/>
                </a:solidFill>
              </a:rPr>
              <a:t>t</a:t>
            </a:r>
            <a:r>
              <a:rPr lang="en-US" dirty="0">
                <a:solidFill>
                  <a:srgbClr val="00B050"/>
                </a:solidFill>
              </a:rPr>
              <a:t>)</a:t>
            </a:r>
          </a:p>
        </p:txBody>
      </p:sp>
      <p:sp>
        <p:nvSpPr>
          <p:cNvPr id="4" name="TextBox 3"/>
          <p:cNvSpPr txBox="1"/>
          <p:nvPr/>
        </p:nvSpPr>
        <p:spPr>
          <a:xfrm>
            <a:off x="364117" y="4869160"/>
            <a:ext cx="2767723" cy="1323439"/>
          </a:xfrm>
          <a:prstGeom prst="rect">
            <a:avLst/>
          </a:prstGeom>
          <a:solidFill>
            <a:srgbClr val="FFFF00"/>
          </a:solidFill>
        </p:spPr>
        <p:txBody>
          <a:bodyPr wrap="square" rtlCol="0">
            <a:spAutoFit/>
          </a:bodyPr>
          <a:lstStyle/>
          <a:p>
            <a:r>
              <a:rPr lang="en-US" sz="2000" dirty="0"/>
              <a:t>General (VERY SIMPLE).</a:t>
            </a:r>
          </a:p>
          <a:p>
            <a:r>
              <a:rPr lang="en-US" sz="2000" dirty="0"/>
              <a:t>Set s=j</a:t>
            </a:r>
            <a:r>
              <a:rPr lang="el-GR" sz="2000" dirty="0"/>
              <a:t>ω</a:t>
            </a:r>
            <a:r>
              <a:rPr lang="nb-NO" sz="2000" dirty="0"/>
              <a:t> in G(s). </a:t>
            </a:r>
            <a:r>
              <a:rPr lang="nb-NO" sz="2000" dirty="0" err="1"/>
              <a:t>Then</a:t>
            </a:r>
            <a:endParaRPr lang="en-US" sz="2000" dirty="0"/>
          </a:p>
          <a:p>
            <a:r>
              <a:rPr lang="en-US" sz="2000" dirty="0"/>
              <a:t>  AR = |G(</a:t>
            </a:r>
            <a:r>
              <a:rPr lang="en-US" sz="2000" dirty="0" err="1"/>
              <a:t>j</a:t>
            </a:r>
            <a:r>
              <a:rPr lang="en-US" sz="2000" dirty="0" err="1">
                <a:latin typeface="cmmi10"/>
                <a:cs typeface="Times New Roman" panose="02020603050405020304" pitchFamily="18" charset="0"/>
              </a:rPr>
              <a:t>ω</a:t>
            </a:r>
            <a:r>
              <a:rPr lang="en-US" sz="2000" dirty="0"/>
              <a:t>)|</a:t>
            </a:r>
          </a:p>
          <a:p>
            <a:r>
              <a:rPr lang="nb-NO" sz="2000" dirty="0">
                <a:latin typeface="Times New Roman" panose="02020603050405020304" pitchFamily="18" charset="0"/>
                <a:cs typeface="Times New Roman" panose="02020603050405020304" pitchFamily="18" charset="0"/>
              </a:rPr>
              <a:t>   </a:t>
            </a:r>
            <a:r>
              <a:rPr lang="el-GR" sz="2000" dirty="0">
                <a:latin typeface="Times New Roman" panose="02020603050405020304" pitchFamily="18" charset="0"/>
                <a:cs typeface="Times New Roman" panose="02020603050405020304" pitchFamily="18" charset="0"/>
              </a:rPr>
              <a:t>φ </a:t>
            </a:r>
            <a:r>
              <a:rPr lang="en-US" sz="2000" dirty="0"/>
              <a:t>= </a:t>
            </a:r>
            <a:r>
              <a:rPr lang="en-US" sz="2000" dirty="0">
                <a:latin typeface="msam10"/>
              </a:rPr>
              <a:t>Å</a:t>
            </a:r>
            <a:r>
              <a:rPr lang="en-US" sz="2000" dirty="0"/>
              <a:t> G(</a:t>
            </a:r>
            <a:r>
              <a:rPr lang="en-US" sz="2000" dirty="0" err="1"/>
              <a:t>j</a:t>
            </a:r>
            <a:r>
              <a:rPr lang="en-US" sz="2000" dirty="0" err="1">
                <a:latin typeface="cmmi10"/>
                <a:cs typeface="Times New Roman" panose="02020603050405020304" pitchFamily="18" charset="0"/>
              </a:rPr>
              <a:t>ω</a:t>
            </a:r>
            <a:r>
              <a:rPr lang="en-US" sz="2000" dirty="0"/>
              <a:t>)</a:t>
            </a:r>
          </a:p>
        </p:txBody>
      </p:sp>
      <p:sp>
        <p:nvSpPr>
          <p:cNvPr id="2" name="TextBox 1"/>
          <p:cNvSpPr txBox="1"/>
          <p:nvPr/>
        </p:nvSpPr>
        <p:spPr>
          <a:xfrm>
            <a:off x="7236296" y="1720447"/>
            <a:ext cx="184731" cy="369332"/>
          </a:xfrm>
          <a:prstGeom prst="rect">
            <a:avLst/>
          </a:prstGeom>
          <a:noFill/>
        </p:spPr>
        <p:txBody>
          <a:bodyPr wrap="none" rtlCol="0">
            <a:spAutoFit/>
          </a:bodyPr>
          <a:lstStyle/>
          <a:p>
            <a:endParaRPr lang="en-US" dirty="0"/>
          </a:p>
        </p:txBody>
      </p:sp>
      <p:pic>
        <p:nvPicPr>
          <p:cNvPr id="3" name="Picture 2"/>
          <p:cNvPicPr>
            <a:picLocks noChangeAspect="1"/>
          </p:cNvPicPr>
          <p:nvPr/>
        </p:nvPicPr>
        <p:blipFill>
          <a:blip r:embed="rId5"/>
          <a:stretch>
            <a:fillRect/>
          </a:stretch>
        </p:blipFill>
        <p:spPr>
          <a:xfrm>
            <a:off x="1115333" y="1556792"/>
            <a:ext cx="1440443" cy="778249"/>
          </a:xfrm>
          <a:prstGeom prst="rect">
            <a:avLst/>
          </a:prstGeom>
        </p:spPr>
      </p:pic>
      <p:pic>
        <p:nvPicPr>
          <p:cNvPr id="6" name="Picture 5"/>
          <p:cNvPicPr>
            <a:picLocks noChangeAspect="1"/>
          </p:cNvPicPr>
          <p:nvPr/>
        </p:nvPicPr>
        <p:blipFill>
          <a:blip r:embed="rId6"/>
          <a:stretch>
            <a:fillRect/>
          </a:stretch>
        </p:blipFill>
        <p:spPr>
          <a:xfrm>
            <a:off x="7029384" y="1548257"/>
            <a:ext cx="1444067" cy="445367"/>
          </a:xfrm>
          <a:prstGeom prst="rect">
            <a:avLst/>
          </a:prstGeom>
        </p:spPr>
      </p:pic>
      <p:sp>
        <p:nvSpPr>
          <p:cNvPr id="10" name="Rectangle 9"/>
          <p:cNvSpPr/>
          <p:nvPr/>
        </p:nvSpPr>
        <p:spPr>
          <a:xfrm>
            <a:off x="8172400" y="1618730"/>
            <a:ext cx="72008" cy="884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 name="TextBox 4">
            <a:extLst>
              <a:ext uri="{FF2B5EF4-FFF2-40B4-BE49-F238E27FC236}">
                <a16:creationId xmlns:a16="http://schemas.microsoft.com/office/drawing/2014/main" id="{42C0DAFA-1BB4-412F-B684-6E9F5385E8EF}"/>
              </a:ext>
            </a:extLst>
          </p:cNvPr>
          <p:cNvSpPr txBox="1"/>
          <p:nvPr/>
        </p:nvSpPr>
        <p:spPr>
          <a:xfrm>
            <a:off x="8252543" y="1918934"/>
            <a:ext cx="747320" cy="369332"/>
          </a:xfrm>
          <a:prstGeom prst="rect">
            <a:avLst/>
          </a:prstGeom>
          <a:noFill/>
        </p:spPr>
        <p:txBody>
          <a:bodyPr wrap="none" rtlCol="0">
            <a:spAutoFit/>
          </a:bodyPr>
          <a:lstStyle/>
          <a:p>
            <a:r>
              <a:rPr lang="nb-NO" dirty="0"/>
              <a:t>(5-22)</a:t>
            </a:r>
          </a:p>
        </p:txBody>
      </p:sp>
      <p:sp>
        <p:nvSpPr>
          <p:cNvPr id="7" name="TextBox 6">
            <a:extLst>
              <a:ext uri="{FF2B5EF4-FFF2-40B4-BE49-F238E27FC236}">
                <a16:creationId xmlns:a16="http://schemas.microsoft.com/office/drawing/2014/main" id="{D04D6757-8938-468D-9FF4-6B1354192103}"/>
              </a:ext>
            </a:extLst>
          </p:cNvPr>
          <p:cNvSpPr txBox="1"/>
          <p:nvPr/>
        </p:nvSpPr>
        <p:spPr>
          <a:xfrm>
            <a:off x="303813" y="4252610"/>
            <a:ext cx="2251963" cy="338554"/>
          </a:xfrm>
          <a:prstGeom prst="rect">
            <a:avLst/>
          </a:prstGeom>
          <a:noFill/>
        </p:spPr>
        <p:txBody>
          <a:bodyPr wrap="none" rtlCol="0">
            <a:spAutoFit/>
          </a:bodyPr>
          <a:lstStyle/>
          <a:p>
            <a:r>
              <a:rPr lang="nb-NO" sz="1600" dirty="0"/>
              <a:t>Note: A is </a:t>
            </a:r>
            <a:r>
              <a:rPr lang="nb-NO" sz="1600" dirty="0" err="1"/>
              <a:t>the</a:t>
            </a:r>
            <a:r>
              <a:rPr lang="nb-NO" sz="1600" dirty="0"/>
              <a:t> same as u</a:t>
            </a:r>
            <a:r>
              <a:rPr lang="nb-NO" sz="1600" baseline="-25000" dirty="0"/>
              <a:t>0</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BC6FD66-DD4C-F9E0-7024-A8A4CD61E53F}"/>
                  </a:ext>
                </a:extLst>
              </p:cNvPr>
              <p:cNvSpPr txBox="1"/>
              <p:nvPr/>
            </p:nvSpPr>
            <p:spPr>
              <a:xfrm>
                <a:off x="831952" y="3205232"/>
                <a:ext cx="2101153" cy="776110"/>
              </a:xfrm>
              <a:prstGeom prst="rect">
                <a:avLst/>
              </a:prstGeom>
              <a:noFill/>
              <a:ln>
                <a:solidFill>
                  <a:srgbClr val="FF0000"/>
                </a:solidFill>
              </a:ln>
            </p:spPr>
            <p:txBody>
              <a:bodyPr wrap="none" rtlCol="0">
                <a:spAutoFit/>
              </a:bodyPr>
              <a:lstStyle/>
              <a:p>
                <a:r>
                  <a:rPr lang="nb-NO" dirty="0"/>
                  <a:t>  AR = </a:t>
                </a:r>
                <a14:m>
                  <m:oMath xmlns:m="http://schemas.openxmlformats.org/officeDocument/2006/math">
                    <m:f>
                      <m:fPr>
                        <m:ctrlPr>
                          <a:rPr lang="nb-NO" b="0" i="1" smtClean="0">
                            <a:latin typeface="Cambria Math" panose="02040503050406030204" pitchFamily="18" charset="0"/>
                          </a:rPr>
                        </m:ctrlPr>
                      </m:fPr>
                      <m:num>
                        <m:r>
                          <a:rPr lang="nb-NO" b="0" i="1" smtClean="0">
                            <a:latin typeface="Cambria Math" panose="02040503050406030204" pitchFamily="18" charset="0"/>
                          </a:rPr>
                          <m:t>𝐾</m:t>
                        </m:r>
                      </m:num>
                      <m:den>
                        <m:rad>
                          <m:radPr>
                            <m:degHide m:val="on"/>
                            <m:ctrlPr>
                              <a:rPr lang="nb-NO" b="0" i="1" smtClean="0">
                                <a:latin typeface="Cambria Math" panose="02040503050406030204" pitchFamily="18" charset="0"/>
                              </a:rPr>
                            </m:ctrlPr>
                          </m:radPr>
                          <m:deg/>
                          <m:e>
                            <m:sSup>
                              <m:sSupPr>
                                <m:ctrlPr>
                                  <a:rPr lang="nb-NO" b="0" i="1" smtClean="0">
                                    <a:latin typeface="Cambria Math" panose="02040503050406030204" pitchFamily="18" charset="0"/>
                                  </a:rPr>
                                </m:ctrlPr>
                              </m:sSupPr>
                              <m:e>
                                <m:r>
                                  <a:rPr lang="nb-NO" b="0" i="1" smtClean="0">
                                    <a:latin typeface="Cambria Math" panose="02040503050406030204" pitchFamily="18" charset="0"/>
                                  </a:rPr>
                                  <m:t>𝜔</m:t>
                                </m:r>
                              </m:e>
                              <m:sup>
                                <m:r>
                                  <a:rPr lang="nb-NO" b="0" i="1" smtClean="0">
                                    <a:latin typeface="Cambria Math" panose="02040503050406030204" pitchFamily="18" charset="0"/>
                                  </a:rPr>
                                  <m:t>2</m:t>
                                </m:r>
                              </m:sup>
                            </m:sSup>
                            <m:sSup>
                              <m:sSupPr>
                                <m:ctrlPr>
                                  <a:rPr lang="nb-NO" b="0" i="1" smtClean="0">
                                    <a:latin typeface="Cambria Math" panose="02040503050406030204" pitchFamily="18" charset="0"/>
                                  </a:rPr>
                                </m:ctrlPr>
                              </m:sSupPr>
                              <m:e>
                                <m:r>
                                  <a:rPr lang="nb-NO" b="0" i="1" smtClean="0">
                                    <a:latin typeface="Cambria Math" panose="02040503050406030204" pitchFamily="18" charset="0"/>
                                  </a:rPr>
                                  <m:t>𝜏</m:t>
                                </m:r>
                              </m:e>
                              <m:sup>
                                <m:r>
                                  <a:rPr lang="nb-NO" b="0" i="1" smtClean="0">
                                    <a:latin typeface="Cambria Math" panose="02040503050406030204" pitchFamily="18" charset="0"/>
                                  </a:rPr>
                                  <m:t>2</m:t>
                                </m:r>
                              </m:sup>
                            </m:sSup>
                            <m:r>
                              <a:rPr lang="nb-NO" b="0" i="1" smtClean="0">
                                <a:latin typeface="Cambria Math" panose="02040503050406030204" pitchFamily="18" charset="0"/>
                              </a:rPr>
                              <m:t>+1</m:t>
                            </m:r>
                          </m:e>
                        </m:rad>
                      </m:den>
                    </m:f>
                  </m:oMath>
                </a14:m>
                <a:endParaRPr lang="nb-NO" b="0" dirty="0"/>
              </a:p>
              <a:p>
                <a:pPr/>
                <a14:m>
                  <m:oMathPara xmlns:m="http://schemas.openxmlformats.org/officeDocument/2006/math">
                    <m:oMathParaPr>
                      <m:jc m:val="centerGroup"/>
                    </m:oMathParaPr>
                    <m:oMath xmlns:m="http://schemas.openxmlformats.org/officeDocument/2006/math">
                      <m:r>
                        <a:rPr lang="nb-NO" b="0" i="1" smtClean="0">
                          <a:latin typeface="Cambria Math" panose="02040503050406030204" pitchFamily="18" charset="0"/>
                        </a:rPr>
                        <m:t>𝜙</m:t>
                      </m:r>
                      <m:r>
                        <a:rPr lang="nb-NO" b="0" i="1" smtClean="0">
                          <a:latin typeface="Cambria Math" panose="02040503050406030204" pitchFamily="18" charset="0"/>
                        </a:rPr>
                        <m:t>=− </m:t>
                      </m:r>
                      <m:sSup>
                        <m:sSupPr>
                          <m:ctrlPr>
                            <a:rPr lang="nb-NO" b="0" i="1" smtClean="0">
                              <a:latin typeface="Cambria Math" panose="02040503050406030204" pitchFamily="18" charset="0"/>
                            </a:rPr>
                          </m:ctrlPr>
                        </m:sSupPr>
                        <m:e>
                          <m:r>
                            <m:rPr>
                              <m:sty m:val="p"/>
                            </m:rPr>
                            <a:rPr lang="nb-NO" b="0" i="0" smtClean="0">
                              <a:latin typeface="Cambria Math" panose="02040503050406030204" pitchFamily="18" charset="0"/>
                            </a:rPr>
                            <m:t>tan</m:t>
                          </m:r>
                        </m:e>
                        <m:sup>
                          <m:r>
                            <a:rPr lang="nb-NO" b="0" i="1" smtClean="0">
                              <a:latin typeface="Cambria Math" panose="02040503050406030204" pitchFamily="18" charset="0"/>
                            </a:rPr>
                            <m:t>−1</m:t>
                          </m:r>
                        </m:sup>
                      </m:sSup>
                      <m:r>
                        <a:rPr lang="nb-NO" b="0" i="1" smtClean="0">
                          <a:latin typeface="Cambria Math" panose="02040503050406030204" pitchFamily="18" charset="0"/>
                        </a:rPr>
                        <m:t>(</m:t>
                      </m:r>
                      <m:r>
                        <a:rPr lang="nb-NO" b="0" i="1" smtClean="0">
                          <a:latin typeface="Cambria Math" panose="02040503050406030204" pitchFamily="18" charset="0"/>
                        </a:rPr>
                        <m:t>𝜔𝜏</m:t>
                      </m:r>
                      <m:r>
                        <a:rPr lang="nb-NO" b="0" i="1" smtClean="0">
                          <a:latin typeface="Cambria Math" panose="02040503050406030204" pitchFamily="18" charset="0"/>
                        </a:rPr>
                        <m:t>)</m:t>
                      </m:r>
                    </m:oMath>
                  </m:oMathPara>
                </a14:m>
                <a:endParaRPr lang="en-US" dirty="0"/>
              </a:p>
            </p:txBody>
          </p:sp>
        </mc:Choice>
        <mc:Fallback xmlns="">
          <p:sp>
            <p:nvSpPr>
              <p:cNvPr id="9" name="TextBox 8">
                <a:extLst>
                  <a:ext uri="{FF2B5EF4-FFF2-40B4-BE49-F238E27FC236}">
                    <a16:creationId xmlns:a16="http://schemas.microsoft.com/office/drawing/2014/main" id="{1BC6FD66-DD4C-F9E0-7024-A8A4CD61E53F}"/>
                  </a:ext>
                </a:extLst>
              </p:cNvPr>
              <p:cNvSpPr txBox="1">
                <a:spLocks noRot="1" noChangeAspect="1" noMove="1" noResize="1" noEditPoints="1" noAdjustHandles="1" noChangeArrowheads="1" noChangeShapeType="1" noTextEdit="1"/>
              </p:cNvSpPr>
              <p:nvPr/>
            </p:nvSpPr>
            <p:spPr>
              <a:xfrm>
                <a:off x="831952" y="3205232"/>
                <a:ext cx="2101153" cy="776110"/>
              </a:xfrm>
              <a:prstGeom prst="rect">
                <a:avLst/>
              </a:prstGeom>
              <a:blipFill>
                <a:blip r:embed="rId7"/>
                <a:stretch>
                  <a:fillRect b="-4651"/>
                </a:stretch>
              </a:blipFill>
              <a:ln>
                <a:solidFill>
                  <a:srgbClr val="FF0000"/>
                </a:solidFill>
              </a:ln>
            </p:spPr>
            <p:txBody>
              <a:bodyPr/>
              <a:lstStyle/>
              <a:p>
                <a:r>
                  <a:rPr lang="en-US">
                    <a:noFill/>
                  </a:rPr>
                  <a:t> </a:t>
                </a:r>
              </a:p>
            </p:txBody>
          </p:sp>
        </mc:Fallback>
      </mc:AlternateContent>
      <p:sp>
        <p:nvSpPr>
          <p:cNvPr id="11" name="Text Box 9">
            <a:extLst>
              <a:ext uri="{FF2B5EF4-FFF2-40B4-BE49-F238E27FC236}">
                <a16:creationId xmlns:a16="http://schemas.microsoft.com/office/drawing/2014/main" id="{6EE99FAD-8A6F-87E8-C788-6C18C4187A2D}"/>
              </a:ext>
            </a:extLst>
          </p:cNvPr>
          <p:cNvSpPr txBox="1">
            <a:spLocks noChangeArrowheads="1"/>
          </p:cNvSpPr>
          <p:nvPr/>
        </p:nvSpPr>
        <p:spPr bwMode="auto">
          <a:xfrm>
            <a:off x="3275856" y="-13997"/>
            <a:ext cx="3420423" cy="461665"/>
          </a:xfrm>
          <a:prstGeom prst="rect">
            <a:avLst/>
          </a:prstGeom>
          <a:noFill/>
          <a:ln w="9525">
            <a:noFill/>
            <a:miter lim="800000"/>
            <a:headEnd/>
            <a:tailEnd/>
          </a:ln>
          <a:effectLst/>
        </p:spPr>
        <p:txBody>
          <a:bodyPr wrap="square">
            <a:spAutoFit/>
          </a:bodyPr>
          <a:lstStyle/>
          <a:p>
            <a:pPr>
              <a:defRPr/>
            </a:pPr>
            <a:r>
              <a:rPr lang="en-US" sz="2400" i="1" u="sng" dirty="0">
                <a:solidFill>
                  <a:srgbClr val="CC3300"/>
                </a:solidFill>
                <a:effectLst>
                  <a:outerShdw blurRad="38100" dist="38100" dir="2700000" algn="tl">
                    <a:srgbClr val="C0C0C0"/>
                  </a:outerShdw>
                </a:effectLst>
              </a:rPr>
              <a:t>Proof</a:t>
            </a:r>
            <a:r>
              <a:rPr lang="en-US" sz="2400" i="1" u="sng" dirty="0">
                <a:solidFill>
                  <a:srgbClr val="CC3300"/>
                </a:solidFill>
                <a:effectLst>
                  <a:outerShdw blurRad="38100" dist="38100" dir="2700000" algn="tl">
                    <a:srgbClr val="C0C0C0"/>
                  </a:outerShdw>
                </a:effectLst>
                <a:latin typeface="+mn-lt"/>
              </a:rPr>
              <a:t>, first-order system</a:t>
            </a:r>
          </a:p>
        </p:txBody>
      </p:sp>
    </p:spTree>
    <p:extLst>
      <p:ext uri="{BB962C8B-B14F-4D97-AF65-F5344CB8AC3E}">
        <p14:creationId xmlns:p14="http://schemas.microsoft.com/office/powerpoint/2010/main" val="50868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9" name="Text Box 9"/>
          <p:cNvSpPr txBox="1">
            <a:spLocks noChangeArrowheads="1"/>
          </p:cNvSpPr>
          <p:nvPr/>
        </p:nvSpPr>
        <p:spPr bwMode="auto">
          <a:xfrm>
            <a:off x="291306" y="-56306"/>
            <a:ext cx="6653937" cy="461665"/>
          </a:xfrm>
          <a:prstGeom prst="rect">
            <a:avLst/>
          </a:prstGeom>
          <a:noFill/>
          <a:ln w="9525">
            <a:noFill/>
            <a:miter lim="800000"/>
            <a:headEnd/>
            <a:tailEnd/>
          </a:ln>
          <a:effectLst/>
        </p:spPr>
        <p:txBody>
          <a:bodyPr wrap="none">
            <a:spAutoFit/>
          </a:bodyPr>
          <a:lstStyle/>
          <a:p>
            <a:pPr>
              <a:defRPr/>
            </a:pPr>
            <a:r>
              <a:rPr lang="en-US" sz="2400" i="1" u="sng" dirty="0">
                <a:solidFill>
                  <a:srgbClr val="CC3300"/>
                </a:solidFill>
                <a:effectLst>
                  <a:outerShdw blurRad="38100" dist="38100" dir="2700000" algn="tl">
                    <a:srgbClr val="C0C0C0"/>
                  </a:outerShdw>
                </a:effectLst>
              </a:rPr>
              <a:t>Example: Gain and phase shift for</a:t>
            </a:r>
            <a:r>
              <a:rPr lang="en-US" sz="2400" i="1" u="sng" dirty="0">
                <a:solidFill>
                  <a:srgbClr val="CC3300"/>
                </a:solidFill>
                <a:effectLst>
                  <a:outerShdw blurRad="38100" dist="38100" dir="2700000" algn="tl">
                    <a:srgbClr val="C0C0C0"/>
                  </a:outerShdw>
                </a:effectLst>
                <a:latin typeface="+mn-lt"/>
              </a:rPr>
              <a:t> first-order system:</a:t>
            </a:r>
          </a:p>
        </p:txBody>
      </p:sp>
      <mc:AlternateContent xmlns:mc="http://schemas.openxmlformats.org/markup-compatibility/2006" xmlns:a14="http://schemas.microsoft.com/office/drawing/2010/main">
        <mc:Choice Requires="a14">
          <p:sp>
            <p:nvSpPr>
              <p:cNvPr id="3074" name="Object 14"/>
              <p:cNvSpPr txBox="1"/>
              <p:nvPr/>
            </p:nvSpPr>
            <p:spPr bwMode="auto">
              <a:xfrm>
                <a:off x="2363788" y="2241848"/>
                <a:ext cx="4875212" cy="668338"/>
              </a:xfrm>
              <a:prstGeom prst="rect">
                <a:avLst/>
              </a:prstGeom>
              <a:noFill/>
              <a:ln>
                <a:noFill/>
              </a:ln>
              <a:effectLst/>
            </p:spPr>
            <p:txBody>
              <a:bodyPr>
                <a:normAutofit fontScale="85000" lnSpcReduction="1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𝐺</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𝑗</m:t>
                          </m:r>
                          <m:r>
                            <a:rPr lang="en-US" i="1">
                              <a:solidFill>
                                <a:srgbClr val="000000"/>
                              </a:solidFill>
                              <a:latin typeface="Cambria Math" panose="02040503050406030204" pitchFamily="18" charset="0"/>
                            </a:rPr>
                            <m:t>𝜔</m:t>
                          </m:r>
                        </m:e>
                      </m:d>
                      <m:r>
                        <a:rPr lang="en-US" i="1">
                          <a:solidFill>
                            <a:srgbClr val="000000"/>
                          </a:solidFill>
                          <a:latin typeface="Cambria Math" panose="02040503050406030204" pitchFamily="18" charset="0"/>
                        </a:rPr>
                        <m:t>= </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1+</m:t>
                          </m:r>
                          <m:r>
                            <a:rPr lang="en-US" i="1">
                              <a:solidFill>
                                <a:srgbClr val="000000"/>
                              </a:solidFill>
                              <a:latin typeface="Cambria Math" panose="02040503050406030204" pitchFamily="18" charset="0"/>
                            </a:rPr>
                            <m:t>𝜏</m:t>
                          </m:r>
                          <m:r>
                            <a:rPr lang="en-US" i="1">
                              <a:solidFill>
                                <a:srgbClr val="000000"/>
                              </a:solidFill>
                              <a:latin typeface="Cambria Math" panose="02040503050406030204" pitchFamily="18" charset="0"/>
                            </a:rPr>
                            <m:t>𝑗</m:t>
                          </m:r>
                          <m:r>
                            <a:rPr lang="en-US" i="1">
                              <a:solidFill>
                                <a:srgbClr val="000000"/>
                              </a:solidFill>
                              <a:latin typeface="Cambria Math" panose="02040503050406030204" pitchFamily="18" charset="0"/>
                            </a:rPr>
                            <m:t>𝜔</m:t>
                          </m:r>
                        </m:den>
                      </m:f>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r>
                            <a:rPr lang="en-US" i="1">
                              <a:solidFill>
                                <a:srgbClr val="000000"/>
                              </a:solidFill>
                              <a:latin typeface="Cambria Math" panose="02040503050406030204" pitchFamily="18" charset="0"/>
                            </a:rPr>
                            <m:t>𝜏</m:t>
                          </m:r>
                          <m:r>
                            <a:rPr lang="en-US" i="1">
                              <a:solidFill>
                                <a:srgbClr val="000000"/>
                              </a:solidFill>
                              <a:latin typeface="Cambria Math" panose="02040503050406030204" pitchFamily="18" charset="0"/>
                            </a:rPr>
                            <m:t>𝑗</m:t>
                          </m:r>
                          <m:r>
                            <a:rPr lang="en-US" i="1">
                              <a:solidFill>
                                <a:srgbClr val="000000"/>
                              </a:solidFill>
                              <a:latin typeface="Cambria Math" panose="02040503050406030204" pitchFamily="18" charset="0"/>
                            </a:rPr>
                            <m:t>𝜔</m:t>
                          </m:r>
                        </m:num>
                        <m:den>
                          <m:r>
                            <a:rPr lang="en-US" i="1">
                              <a:solidFill>
                                <a:srgbClr val="000000"/>
                              </a:solidFill>
                              <a:latin typeface="Cambria Math" panose="02040503050406030204" pitchFamily="18" charset="0"/>
                            </a:rPr>
                            <m:t>1−</m:t>
                          </m:r>
                          <m:r>
                            <a:rPr lang="en-US" i="1">
                              <a:solidFill>
                                <a:srgbClr val="000000"/>
                              </a:solidFill>
                              <a:latin typeface="Cambria Math" panose="02040503050406030204" pitchFamily="18" charset="0"/>
                            </a:rPr>
                            <m:t>𝜏</m:t>
                          </m:r>
                          <m:r>
                            <a:rPr lang="en-US" i="1">
                              <a:solidFill>
                                <a:srgbClr val="000000"/>
                              </a:solidFill>
                              <a:latin typeface="Cambria Math" panose="02040503050406030204" pitchFamily="18" charset="0"/>
                            </a:rPr>
                            <m:t>𝑗</m:t>
                          </m:r>
                          <m:r>
                            <a:rPr lang="en-US" i="1">
                              <a:solidFill>
                                <a:srgbClr val="000000"/>
                              </a:solidFill>
                              <a:latin typeface="Cambria Math" panose="02040503050406030204" pitchFamily="18" charset="0"/>
                            </a:rPr>
                            <m:t>𝜔</m:t>
                          </m:r>
                        </m:den>
                      </m:f>
                      <m:r>
                        <a:rPr lang="en-US" i="1">
                          <a:solidFill>
                            <a:srgbClr val="000000"/>
                          </a:solidFill>
                          <a:latin typeface="Cambria Math" panose="02040503050406030204" pitchFamily="18" charset="0"/>
                        </a:rPr>
                        <m:t>​​     (</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𝑗</m:t>
                          </m:r>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=−1)</m:t>
                      </m:r>
                    </m:oMath>
                  </m:oMathPara>
                </a14:m>
                <a:endParaRPr lang="en-US"/>
              </a:p>
            </p:txBody>
          </p:sp>
        </mc:Choice>
        <mc:Fallback xmlns="">
          <p:sp>
            <p:nvSpPr>
              <p:cNvPr id="3074" name="Object 14"/>
              <p:cNvSpPr txBox="1">
                <a:spLocks noRot="1" noChangeAspect="1" noMove="1" noResize="1" noEditPoints="1" noAdjustHandles="1" noChangeArrowheads="1" noChangeShapeType="1" noTextEdit="1"/>
              </p:cNvSpPr>
              <p:nvPr/>
            </p:nvSpPr>
            <p:spPr bwMode="auto">
              <a:xfrm>
                <a:off x="2363788" y="2241848"/>
                <a:ext cx="4875212" cy="668338"/>
              </a:xfrm>
              <a:prstGeom prst="rect">
                <a:avLst/>
              </a:prstGeom>
              <a:blipFill>
                <a:blip r:embed="rId3"/>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75" name="Object 15"/>
              <p:cNvSpPr txBox="1"/>
              <p:nvPr/>
            </p:nvSpPr>
            <p:spPr bwMode="auto">
              <a:xfrm>
                <a:off x="2311400" y="1175048"/>
                <a:ext cx="1398588" cy="635000"/>
              </a:xfrm>
              <a:prstGeom prst="rect">
                <a:avLst/>
              </a:prstGeom>
              <a:noFill/>
              <a:ln>
                <a:noFill/>
              </a:ln>
              <a:effectLst/>
            </p:spPr>
            <p:txBody>
              <a:bodyPr>
                <a:normAutofit fontScale="85000" lnSpcReduction="1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𝐺</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𝑠</m:t>
                          </m:r>
                        </m:e>
                      </m:d>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𝜏</m:t>
                          </m:r>
                          <m:r>
                            <a:rPr lang="en-US" i="1">
                              <a:solidFill>
                                <a:srgbClr val="000000"/>
                              </a:solidFill>
                              <a:latin typeface="Cambria Math" panose="02040503050406030204" pitchFamily="18" charset="0"/>
                            </a:rPr>
                            <m:t>𝑠</m:t>
                          </m:r>
                          <m:r>
                            <a:rPr lang="en-US" i="1">
                              <a:solidFill>
                                <a:srgbClr val="000000"/>
                              </a:solidFill>
                              <a:latin typeface="Cambria Math" panose="02040503050406030204" pitchFamily="18" charset="0"/>
                            </a:rPr>
                            <m:t>+1</m:t>
                          </m:r>
                        </m:den>
                      </m:f>
                    </m:oMath>
                  </m:oMathPara>
                </a14:m>
                <a:endParaRPr lang="en-US"/>
              </a:p>
            </p:txBody>
          </p:sp>
        </mc:Choice>
        <mc:Fallback xmlns="">
          <p:sp>
            <p:nvSpPr>
              <p:cNvPr id="3075" name="Object 15"/>
              <p:cNvSpPr txBox="1">
                <a:spLocks noRot="1" noChangeAspect="1" noMove="1" noResize="1" noEditPoints="1" noAdjustHandles="1" noChangeArrowheads="1" noChangeShapeType="1" noTextEdit="1"/>
              </p:cNvSpPr>
              <p:nvPr/>
            </p:nvSpPr>
            <p:spPr bwMode="auto">
              <a:xfrm>
                <a:off x="2311400" y="1175048"/>
                <a:ext cx="1398588" cy="635000"/>
              </a:xfrm>
              <a:prstGeom prst="rect">
                <a:avLst/>
              </a:prstGeom>
              <a:blipFill>
                <a:blip r:embed="rId4"/>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76" name="Object 16"/>
              <p:cNvSpPr txBox="1"/>
              <p:nvPr/>
            </p:nvSpPr>
            <p:spPr bwMode="auto">
              <a:xfrm>
                <a:off x="2362200" y="3232448"/>
                <a:ext cx="3408363" cy="674688"/>
              </a:xfrm>
              <a:prstGeom prst="rect">
                <a:avLst/>
              </a:prstGeom>
              <a:noFill/>
              <a:ln>
                <a:noFill/>
              </a:ln>
              <a:effectLst/>
            </p:spPr>
            <p:txBody>
              <a:bodyPr>
                <a:normAutofit fontScale="925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𝐺</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𝑗</m:t>
                          </m:r>
                          <m:r>
                            <a:rPr lang="en-US" i="1">
                              <a:solidFill>
                                <a:srgbClr val="000000"/>
                              </a:solidFill>
                              <a:latin typeface="Cambria Math" panose="02040503050406030204" pitchFamily="18" charset="0"/>
                            </a:rPr>
                            <m:t>𝜔</m:t>
                          </m:r>
                        </m:e>
                      </m:d>
                      <m:r>
                        <a:rPr lang="en-US" i="1">
                          <a:solidFill>
                            <a:srgbClr val="000000"/>
                          </a:solidFill>
                          <a:latin typeface="Cambria Math" panose="02040503050406030204" pitchFamily="18" charset="0"/>
                        </a:rPr>
                        <m:t>= </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1+</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𝜔</m:t>
                              </m:r>
                            </m:e>
                            <m:sup>
                              <m:r>
                                <a:rPr lang="en-US" i="1">
                                  <a:solidFill>
                                    <a:srgbClr val="000000"/>
                                  </a:solidFill>
                                  <a:latin typeface="Cambria Math" panose="02040503050406030204" pitchFamily="18" charset="0"/>
                                </a:rPr>
                                <m:t>2</m:t>
                              </m:r>
                            </m:sup>
                          </m:sSup>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𝜏</m:t>
                              </m:r>
                            </m:e>
                            <m:sup>
                              <m:r>
                                <a:rPr lang="en-US" i="1">
                                  <a:solidFill>
                                    <a:srgbClr val="000000"/>
                                  </a:solidFill>
                                  <a:latin typeface="Cambria Math" panose="02040503050406030204" pitchFamily="18" charset="0"/>
                                </a:rPr>
                                <m:t>2</m:t>
                              </m:r>
                            </m:sup>
                          </m:sSup>
                        </m:den>
                      </m:f>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𝜔𝜏</m:t>
                          </m:r>
                        </m:num>
                        <m:den>
                          <m:r>
                            <a:rPr lang="en-US" i="1">
                              <a:solidFill>
                                <a:srgbClr val="000000"/>
                              </a:solidFill>
                              <a:latin typeface="Cambria Math" panose="02040503050406030204" pitchFamily="18" charset="0"/>
                            </a:rPr>
                            <m:t>1+</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𝜔</m:t>
                              </m:r>
                            </m:e>
                            <m:sup>
                              <m:r>
                                <a:rPr lang="en-US" i="1">
                                  <a:solidFill>
                                    <a:srgbClr val="000000"/>
                                  </a:solidFill>
                                  <a:latin typeface="Cambria Math" panose="02040503050406030204" pitchFamily="18" charset="0"/>
                                </a:rPr>
                                <m:t>2</m:t>
                              </m:r>
                            </m:sup>
                          </m:sSup>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𝜏</m:t>
                              </m:r>
                            </m:e>
                            <m:sup>
                              <m:r>
                                <a:rPr lang="en-US" i="1">
                                  <a:solidFill>
                                    <a:srgbClr val="000000"/>
                                  </a:solidFill>
                                  <a:latin typeface="Cambria Math" panose="02040503050406030204" pitchFamily="18" charset="0"/>
                                </a:rPr>
                                <m:t>2</m:t>
                              </m:r>
                            </m:sup>
                          </m:sSup>
                        </m:den>
                      </m:f>
                      <m:r>
                        <a:rPr lang="en-US" i="1">
                          <a:solidFill>
                            <a:srgbClr val="000000"/>
                          </a:solidFill>
                          <a:latin typeface="Cambria Math" panose="02040503050406030204" pitchFamily="18" charset="0"/>
                        </a:rPr>
                        <m:t>𝑗</m:t>
                      </m:r>
                    </m:oMath>
                  </m:oMathPara>
                </a14:m>
                <a:endParaRPr lang="en-US"/>
              </a:p>
            </p:txBody>
          </p:sp>
        </mc:Choice>
        <mc:Fallback xmlns="">
          <p:sp>
            <p:nvSpPr>
              <p:cNvPr id="3076" name="Object 16"/>
              <p:cNvSpPr txBox="1">
                <a:spLocks noRot="1" noChangeAspect="1" noMove="1" noResize="1" noEditPoints="1" noAdjustHandles="1" noChangeArrowheads="1" noChangeShapeType="1" noTextEdit="1"/>
              </p:cNvSpPr>
              <p:nvPr/>
            </p:nvSpPr>
            <p:spPr bwMode="auto">
              <a:xfrm>
                <a:off x="2362200" y="3232448"/>
                <a:ext cx="3408363" cy="674688"/>
              </a:xfrm>
              <a:prstGeom prst="rect">
                <a:avLst/>
              </a:prstGeom>
              <a:blipFill>
                <a:blip r:embed="rId5"/>
                <a:stretch>
                  <a:fillRect/>
                </a:stretch>
              </a:blipFill>
              <a:ln>
                <a:noFill/>
              </a:ln>
              <a:effectLst/>
            </p:spPr>
            <p:txBody>
              <a:bodyPr/>
              <a:lstStyle/>
              <a:p>
                <a:r>
                  <a:rPr lang="en-US">
                    <a:noFill/>
                  </a:rPr>
                  <a:t> </a:t>
                </a:r>
              </a:p>
            </p:txBody>
          </p:sp>
        </mc:Fallback>
      </mc:AlternateContent>
      <p:sp>
        <p:nvSpPr>
          <p:cNvPr id="3078" name="Text Box 18"/>
          <p:cNvSpPr txBox="1">
            <a:spLocks noChangeArrowheads="1"/>
          </p:cNvSpPr>
          <p:nvPr/>
        </p:nvSpPr>
        <p:spPr bwMode="auto">
          <a:xfrm>
            <a:off x="3721100" y="4223048"/>
            <a:ext cx="15049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pitchFamily="34" charset="0"/>
              </a:defRPr>
            </a:lvl1pPr>
            <a:lvl2pPr marL="742950" indent="-285750">
              <a:defRPr sz="2000" b="1">
                <a:solidFill>
                  <a:schemeClr val="tx1"/>
                </a:solidFill>
                <a:latin typeface="Arial" pitchFamily="34" charset="0"/>
              </a:defRPr>
            </a:lvl2pPr>
            <a:lvl3pPr marL="1143000" indent="-228600">
              <a:defRPr sz="2000" b="1">
                <a:solidFill>
                  <a:schemeClr val="tx1"/>
                </a:solidFill>
                <a:latin typeface="Arial" pitchFamily="34" charset="0"/>
              </a:defRPr>
            </a:lvl3pPr>
            <a:lvl4pPr marL="1600200" indent="-228600">
              <a:defRPr sz="2000" b="1">
                <a:solidFill>
                  <a:schemeClr val="tx1"/>
                </a:solidFill>
                <a:latin typeface="Arial" pitchFamily="34" charset="0"/>
              </a:defRPr>
            </a:lvl4pPr>
            <a:lvl5pPr marL="2057400" indent="-228600">
              <a:defRPr sz="2000" b="1">
                <a:solidFill>
                  <a:schemeClr val="tx1"/>
                </a:solidFill>
                <a:latin typeface="Arial" pitchFamily="34" charset="0"/>
              </a:defRPr>
            </a:lvl5pPr>
            <a:lvl6pPr marL="2514600" indent="-228600" eaLnBrk="0" fontAlgn="base" hangingPunct="0">
              <a:spcBef>
                <a:spcPct val="0"/>
              </a:spcBef>
              <a:spcAft>
                <a:spcPct val="0"/>
              </a:spcAft>
              <a:defRPr sz="2000" b="1">
                <a:solidFill>
                  <a:schemeClr val="tx1"/>
                </a:solidFill>
                <a:latin typeface="Arial" pitchFamily="34" charset="0"/>
              </a:defRPr>
            </a:lvl6pPr>
            <a:lvl7pPr marL="2971800" indent="-228600" eaLnBrk="0" fontAlgn="base" hangingPunct="0">
              <a:spcBef>
                <a:spcPct val="0"/>
              </a:spcBef>
              <a:spcAft>
                <a:spcPct val="0"/>
              </a:spcAft>
              <a:defRPr sz="2000" b="1">
                <a:solidFill>
                  <a:schemeClr val="tx1"/>
                </a:solidFill>
                <a:latin typeface="Arial" pitchFamily="34" charset="0"/>
              </a:defRPr>
            </a:lvl7pPr>
            <a:lvl8pPr marL="3429000" indent="-228600" eaLnBrk="0" fontAlgn="base" hangingPunct="0">
              <a:spcBef>
                <a:spcPct val="0"/>
              </a:spcBef>
              <a:spcAft>
                <a:spcPct val="0"/>
              </a:spcAft>
              <a:defRPr sz="2000" b="1">
                <a:solidFill>
                  <a:schemeClr val="tx1"/>
                </a:solidFill>
                <a:latin typeface="Arial" pitchFamily="34" charset="0"/>
              </a:defRPr>
            </a:lvl8pPr>
            <a:lvl9pPr marL="3886200" indent="-228600" eaLnBrk="0" fontAlgn="base" hangingPunct="0">
              <a:spcBef>
                <a:spcPct val="0"/>
              </a:spcBef>
              <a:spcAft>
                <a:spcPct val="0"/>
              </a:spcAft>
              <a:defRPr sz="2000" b="1">
                <a:solidFill>
                  <a:schemeClr val="tx1"/>
                </a:solidFill>
                <a:latin typeface="Arial" pitchFamily="34" charset="0"/>
              </a:defRPr>
            </a:lvl9pPr>
          </a:lstStyle>
          <a:p>
            <a:r>
              <a:rPr lang="en-US" dirty="0"/>
              <a:t>R         I</a:t>
            </a:r>
          </a:p>
        </p:txBody>
      </p:sp>
      <p:grpSp>
        <p:nvGrpSpPr>
          <p:cNvPr id="3079" name="Group 25"/>
          <p:cNvGrpSpPr>
            <a:grpSpLocks/>
          </p:cNvGrpSpPr>
          <p:nvPr/>
        </p:nvGrpSpPr>
        <p:grpSpPr bwMode="auto">
          <a:xfrm>
            <a:off x="3568700" y="3994448"/>
            <a:ext cx="838200" cy="76200"/>
            <a:chOff x="2208" y="3840"/>
            <a:chExt cx="528" cy="48"/>
          </a:xfrm>
        </p:grpSpPr>
        <p:cxnSp>
          <p:nvCxnSpPr>
            <p:cNvPr id="3088" name="AutoShape 23"/>
            <p:cNvCxnSpPr>
              <a:cxnSpLocks noChangeShapeType="1"/>
            </p:cNvCxnSpPr>
            <p:nvPr/>
          </p:nvCxnSpPr>
          <p:spPr bwMode="auto">
            <a:xfrm>
              <a:off x="2208" y="3840"/>
              <a:ext cx="240" cy="48"/>
            </a:xfrm>
            <a:prstGeom prst="curvedConnector3">
              <a:avLst>
                <a:gd name="adj1" fmla="val 50000"/>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089" name="AutoShape 24"/>
            <p:cNvCxnSpPr>
              <a:cxnSpLocks noChangeShapeType="1"/>
            </p:cNvCxnSpPr>
            <p:nvPr/>
          </p:nvCxnSpPr>
          <p:spPr bwMode="auto">
            <a:xfrm rot="10800000" flipV="1">
              <a:off x="2448" y="3840"/>
              <a:ext cx="288" cy="48"/>
            </a:xfrm>
            <a:prstGeom prst="curvedConnector3">
              <a:avLst>
                <a:gd name="adj1" fmla="val 50000"/>
              </a:avLst>
            </a:prstGeom>
            <a:noFill/>
            <a:ln w="9525">
              <a:solidFill>
                <a:schemeClr val="tx1"/>
              </a:solidFill>
              <a:round/>
              <a:headEnd/>
              <a:tailEnd/>
            </a:ln>
            <a:extLst>
              <a:ext uri="{909E8E84-426E-40DD-AFC4-6F175D3DCCD1}">
                <a14:hiddenFill xmlns:a14="http://schemas.microsoft.com/office/drawing/2010/main">
                  <a:noFill/>
                </a14:hiddenFill>
              </a:ext>
            </a:extLst>
          </p:spPr>
        </p:cxnSp>
      </p:grpSp>
      <p:grpSp>
        <p:nvGrpSpPr>
          <p:cNvPr id="3080" name="Group 26"/>
          <p:cNvGrpSpPr>
            <a:grpSpLocks/>
          </p:cNvGrpSpPr>
          <p:nvPr/>
        </p:nvGrpSpPr>
        <p:grpSpPr bwMode="auto">
          <a:xfrm>
            <a:off x="4711700" y="3994448"/>
            <a:ext cx="838200" cy="76200"/>
            <a:chOff x="2208" y="3840"/>
            <a:chExt cx="528" cy="48"/>
          </a:xfrm>
        </p:grpSpPr>
        <p:cxnSp>
          <p:nvCxnSpPr>
            <p:cNvPr id="3086" name="AutoShape 27"/>
            <p:cNvCxnSpPr>
              <a:cxnSpLocks noChangeShapeType="1"/>
            </p:cNvCxnSpPr>
            <p:nvPr/>
          </p:nvCxnSpPr>
          <p:spPr bwMode="auto">
            <a:xfrm>
              <a:off x="2208" y="3840"/>
              <a:ext cx="240" cy="48"/>
            </a:xfrm>
            <a:prstGeom prst="curvedConnector3">
              <a:avLst>
                <a:gd name="adj1" fmla="val 50000"/>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087" name="AutoShape 28"/>
            <p:cNvCxnSpPr>
              <a:cxnSpLocks noChangeShapeType="1"/>
            </p:cNvCxnSpPr>
            <p:nvPr/>
          </p:nvCxnSpPr>
          <p:spPr bwMode="auto">
            <a:xfrm rot="10800000" flipV="1">
              <a:off x="2448" y="3840"/>
              <a:ext cx="288" cy="48"/>
            </a:xfrm>
            <a:prstGeom prst="curvedConnector3">
              <a:avLst>
                <a:gd name="adj1" fmla="val 50000"/>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3081" name="Line 29"/>
          <p:cNvSpPr>
            <a:spLocks noChangeShapeType="1"/>
          </p:cNvSpPr>
          <p:nvPr/>
        </p:nvSpPr>
        <p:spPr bwMode="auto">
          <a:xfrm>
            <a:off x="4025900" y="4070648"/>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082" name="Line 30"/>
          <p:cNvSpPr>
            <a:spLocks noChangeShapeType="1"/>
          </p:cNvSpPr>
          <p:nvPr/>
        </p:nvSpPr>
        <p:spPr bwMode="auto">
          <a:xfrm flipH="1">
            <a:off x="4940300" y="4070648"/>
            <a:ext cx="1524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152" name="Text Box 32"/>
          <p:cNvSpPr txBox="1">
            <a:spLocks noChangeArrowheads="1"/>
          </p:cNvSpPr>
          <p:nvPr/>
        </p:nvSpPr>
        <p:spPr bwMode="auto">
          <a:xfrm rot="-5400000">
            <a:off x="-888206" y="2947194"/>
            <a:ext cx="2359025" cy="579437"/>
          </a:xfrm>
          <a:prstGeom prst="rect">
            <a:avLst/>
          </a:prstGeom>
          <a:noFill/>
          <a:ln w="9525">
            <a:noFill/>
            <a:miter lim="800000"/>
            <a:headEnd/>
            <a:tailEnd/>
          </a:ln>
          <a:effectLst/>
        </p:spPr>
        <p:txBody>
          <a:bodyPr>
            <a:spAutoFit/>
          </a:bodyPr>
          <a:lstStyle/>
          <a:p>
            <a:pPr>
              <a:spcBef>
                <a:spcPct val="50000"/>
              </a:spcBef>
              <a:defRPr/>
            </a:pPr>
            <a:r>
              <a:rPr lang="en-US" sz="3200" dirty="0">
                <a:solidFill>
                  <a:schemeClr val="bg1"/>
                </a:solidFill>
                <a:latin typeface="+mn-lt"/>
              </a:rPr>
              <a:t>Chapter 14</a:t>
            </a:r>
          </a:p>
        </p:txBody>
      </p:sp>
      <p:sp>
        <p:nvSpPr>
          <p:cNvPr id="19" name="Slide Number Placeholder 18"/>
          <p:cNvSpPr>
            <a:spLocks noGrp="1"/>
          </p:cNvSpPr>
          <p:nvPr>
            <p:ph type="sldNum" sz="quarter" idx="12"/>
          </p:nvPr>
        </p:nvSpPr>
        <p:spPr>
          <a:xfrm>
            <a:off x="6553200" y="5778798"/>
            <a:ext cx="2133600" cy="365125"/>
          </a:xfrm>
        </p:spPr>
        <p:txBody>
          <a:bodyPr/>
          <a:lstStyle/>
          <a:p>
            <a:pPr>
              <a:defRPr/>
            </a:pPr>
            <a:fld id="{9CEB22B2-EFBC-478B-A49A-4BDCDC5685CE}" type="slidenum">
              <a:rPr lang="en-US"/>
              <a:pPr>
                <a:defRPr/>
              </a:pPr>
              <a:t>8</a:t>
            </a:fld>
            <a:endParaRPr lang="en-US"/>
          </a:p>
        </p:txBody>
      </p:sp>
      <mc:AlternateContent xmlns:mc="http://schemas.openxmlformats.org/markup-compatibility/2006" xmlns:a14="http://schemas.microsoft.com/office/drawing/2010/main">
        <mc:Choice Requires="a14">
          <p:sp>
            <p:nvSpPr>
              <p:cNvPr id="3" name="Object 2"/>
              <p:cNvSpPr txBox="1"/>
              <p:nvPr/>
            </p:nvSpPr>
            <p:spPr bwMode="auto">
              <a:xfrm>
                <a:off x="2435225" y="4689773"/>
                <a:ext cx="3179763" cy="1247775"/>
              </a:xfrm>
              <a:prstGeom prst="rect">
                <a:avLst/>
              </a:prstGeom>
              <a:noFill/>
              <a:ln>
                <a:noFill/>
              </a:ln>
              <a:effectLst/>
            </p:spPr>
            <p:txBody>
              <a:bodyPr>
                <a:normAutofit fontScale="85000" lnSpcReduction="10000"/>
              </a:bodyPr>
              <a:lstStyle/>
              <a:p>
                <a:pPr/>
                <a14:m>
                  <m:oMathPara xmlns:m="http://schemas.openxmlformats.org/officeDocument/2006/math">
                    <m:oMathParaPr>
                      <m:jc m:val="left"/>
                    </m:oMathParaPr>
                    <m:oMath xmlns:m="http://schemas.openxmlformats.org/officeDocument/2006/math">
                      <m:d>
                        <m:dPr>
                          <m:begChr m:val="|"/>
                          <m:endChr m:val="|"/>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𝐺</m:t>
                          </m:r>
                        </m:e>
                      </m:d>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𝐴𝑅</m:t>
                      </m:r>
                      <m:r>
                        <a:rPr lang="en-US" i="1">
                          <a:solidFill>
                            <a:srgbClr val="000000"/>
                          </a:solidFill>
                          <a:latin typeface="Cambria Math" panose="02040503050406030204" pitchFamily="18" charset="0"/>
                        </a:rPr>
                        <m:t>=</m:t>
                      </m:r>
                      <m:rad>
                        <m:radPr>
                          <m:degHide m:val="on"/>
                          <m:ctrlPr>
                            <a:rPr lang="en-US" i="1">
                              <a:solidFill>
                                <a:srgbClr val="000000"/>
                              </a:solidFill>
                              <a:latin typeface="Cambria Math" panose="02040503050406030204" pitchFamily="18" charset="0"/>
                            </a:rPr>
                          </m:ctrlPr>
                        </m:radPr>
                        <m:deg/>
                        <m:e>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𝑅</m:t>
                              </m:r>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m:t>
                          </m:r>
                          <m:sSubSup>
                            <m:sSubSupPr>
                              <m:ctrlPr>
                                <a:rPr lang="en-US" i="1">
                                  <a:solidFill>
                                    <a:srgbClr val="000000"/>
                                  </a:solidFill>
                                  <a:latin typeface="Cambria Math" panose="02040503050406030204" pitchFamily="18" charset="0"/>
                                </a:rPr>
                              </m:ctrlPr>
                            </m:sSubSupPr>
                            <m:e>
                              <m:r>
                                <a:rPr lang="en-US" i="1">
                                  <a:solidFill>
                                    <a:srgbClr val="000000"/>
                                  </a:solidFill>
                                  <a:latin typeface="Cambria Math" panose="02040503050406030204" pitchFamily="18" charset="0"/>
                                </a:rPr>
                                <m:t>𝐼</m:t>
                              </m:r>
                            </m:e>
                            <m:sub/>
                            <m:sup>
                              <m:r>
                                <a:rPr lang="en-US" i="1">
                                  <a:solidFill>
                                    <a:srgbClr val="000000"/>
                                  </a:solidFill>
                                  <a:latin typeface="Cambria Math" panose="02040503050406030204" pitchFamily="18" charset="0"/>
                                </a:rPr>
                                <m:t>2</m:t>
                              </m:r>
                            </m:sup>
                          </m:sSubSup>
                        </m:e>
                      </m:rad>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rad>
                            <m:radPr>
                              <m:degHide m:val="on"/>
                              <m:ctrlPr>
                                <a:rPr lang="en-US" i="1">
                                  <a:solidFill>
                                    <a:srgbClr val="000000"/>
                                  </a:solidFill>
                                  <a:latin typeface="Cambria Math" panose="02040503050406030204" pitchFamily="18" charset="0"/>
                                </a:rPr>
                              </m:ctrlPr>
                            </m:radPr>
                            <m:deg/>
                            <m:e>
                              <m:r>
                                <a:rPr lang="en-US" i="1">
                                  <a:solidFill>
                                    <a:srgbClr val="000000"/>
                                  </a:solidFill>
                                  <a:latin typeface="Cambria Math" panose="02040503050406030204" pitchFamily="18" charset="0"/>
                                </a:rPr>
                                <m:t>1+</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𝜔</m:t>
                                  </m:r>
                                </m:e>
                                <m:sup>
                                  <m:r>
                                    <a:rPr lang="en-US" i="1">
                                      <a:solidFill>
                                        <a:srgbClr val="000000"/>
                                      </a:solidFill>
                                      <a:latin typeface="Cambria Math" panose="02040503050406030204" pitchFamily="18" charset="0"/>
                                    </a:rPr>
                                    <m:t>2</m:t>
                                  </m:r>
                                </m:sup>
                              </m:sSup>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𝜏</m:t>
                                  </m:r>
                                </m:e>
                                <m:sup>
                                  <m:r>
                                    <a:rPr lang="en-US" i="1">
                                      <a:solidFill>
                                        <a:srgbClr val="000000"/>
                                      </a:solidFill>
                                      <a:latin typeface="Cambria Math" panose="02040503050406030204" pitchFamily="18" charset="0"/>
                                    </a:rPr>
                                    <m:t>2</m:t>
                                  </m:r>
                                </m:sup>
                              </m:sSup>
                            </m:e>
                          </m:rad>
                        </m:den>
                      </m:f>
                    </m:oMath>
                    <m:oMath xmlns:m="http://schemas.openxmlformats.org/officeDocument/2006/math">
                      <m:r>
                        <a:rPr lang="en-US" i="1">
                          <a:solidFill>
                            <a:srgbClr val="000000"/>
                          </a:solidFill>
                          <a:latin typeface="Cambria Math" panose="02040503050406030204" pitchFamily="18" charset="0"/>
                        </a:rPr>
                        <m:t>𝜙</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𝐺</m:t>
                      </m:r>
                      <m:r>
                        <a:rPr lang="en-US" i="1">
                          <a:solidFill>
                            <a:srgbClr val="000000"/>
                          </a:solidFill>
                          <a:latin typeface="Cambria Math" panose="02040503050406030204" pitchFamily="18" charset="0"/>
                        </a:rPr>
                        <m:t>=</m:t>
                      </m:r>
                      <m:func>
                        <m:funcPr>
                          <m:ctrlPr>
                            <a:rPr lang="en-US" i="1">
                              <a:solidFill>
                                <a:srgbClr val="000000"/>
                              </a:solidFill>
                              <a:latin typeface="Cambria Math" panose="02040503050406030204" pitchFamily="18" charset="0"/>
                            </a:rPr>
                          </m:ctrlPr>
                        </m:funcPr>
                        <m:fName>
                          <m:r>
                            <m:rPr>
                              <m:sty m:val="p"/>
                            </m:rPr>
                            <a:rPr lang="en-US" i="0">
                              <a:solidFill>
                                <a:srgbClr val="000000"/>
                              </a:solidFill>
                              <a:latin typeface="Cambria Math" panose="02040503050406030204" pitchFamily="18" charset="0"/>
                            </a:rPr>
                            <m:t>arctan</m:t>
                          </m:r>
                        </m:fName>
                        <m:e>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𝐼</m:t>
                              </m:r>
                            </m:num>
                            <m:den>
                              <m:r>
                                <a:rPr lang="en-US" i="1">
                                  <a:solidFill>
                                    <a:srgbClr val="000000"/>
                                  </a:solidFill>
                                  <a:latin typeface="Cambria Math" panose="02040503050406030204" pitchFamily="18" charset="0"/>
                                </a:rPr>
                                <m:t>𝑅</m:t>
                              </m:r>
                            </m:den>
                          </m:f>
                        </m:e>
                      </m:func>
                      <m:r>
                        <a:rPr lang="en-US" i="1">
                          <a:solidFill>
                            <a:srgbClr val="000000"/>
                          </a:solidFill>
                          <a:latin typeface="Cambria Math" panose="02040503050406030204" pitchFamily="18" charset="0"/>
                        </a:rPr>
                        <m:t>=−</m:t>
                      </m:r>
                      <m:func>
                        <m:funcPr>
                          <m:ctrlPr>
                            <a:rPr lang="en-US" i="1">
                              <a:solidFill>
                                <a:srgbClr val="000000"/>
                              </a:solidFill>
                              <a:latin typeface="Cambria Math" panose="02040503050406030204" pitchFamily="18" charset="0"/>
                            </a:rPr>
                          </m:ctrlPr>
                        </m:funcPr>
                        <m:fName>
                          <m:r>
                            <m:rPr>
                              <m:sty m:val="p"/>
                            </m:rPr>
                            <a:rPr lang="en-US" i="0">
                              <a:solidFill>
                                <a:srgbClr val="000000"/>
                              </a:solidFill>
                              <a:latin typeface="Cambria Math" panose="02040503050406030204" pitchFamily="18" charset="0"/>
                            </a:rPr>
                            <m:t>arctan</m:t>
                          </m:r>
                        </m:fName>
                        <m:e>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𝜔𝜏</m:t>
                              </m:r>
                            </m:e>
                          </m:d>
                        </m:e>
                      </m:func>
                    </m:oMath>
                  </m:oMathPara>
                </a14:m>
                <a:endParaRPr lang="en-US"/>
              </a:p>
            </p:txBody>
          </p:sp>
        </mc:Choice>
        <mc:Fallback xmlns="">
          <p:sp>
            <p:nvSpPr>
              <p:cNvPr id="3" name="Object 2"/>
              <p:cNvSpPr txBox="1">
                <a:spLocks noRot="1" noChangeAspect="1" noMove="1" noResize="1" noEditPoints="1" noAdjustHandles="1" noChangeArrowheads="1" noChangeShapeType="1" noTextEdit="1"/>
              </p:cNvSpPr>
              <p:nvPr/>
            </p:nvSpPr>
            <p:spPr bwMode="auto">
              <a:xfrm>
                <a:off x="2435225" y="4689773"/>
                <a:ext cx="3179763" cy="1247775"/>
              </a:xfrm>
              <a:prstGeom prst="rect">
                <a:avLst/>
              </a:prstGeom>
              <a:blipFill>
                <a:blip r:embed="rId6"/>
                <a:stretch>
                  <a:fillRect/>
                </a:stretch>
              </a:blipFill>
              <a:ln>
                <a:noFill/>
              </a:ln>
              <a:effectLst/>
            </p:spPr>
            <p:txBody>
              <a:bodyPr/>
              <a:lstStyle/>
              <a:p>
                <a:r>
                  <a:rPr lang="en-US">
                    <a:noFill/>
                  </a:rPr>
                  <a:t> </a:t>
                </a:r>
              </a:p>
            </p:txBody>
          </p:sp>
        </mc:Fallback>
      </mc:AlternateContent>
      <p:sp>
        <p:nvSpPr>
          <p:cNvPr id="4" name="TextBox 3"/>
          <p:cNvSpPr txBox="1"/>
          <p:nvPr/>
        </p:nvSpPr>
        <p:spPr>
          <a:xfrm>
            <a:off x="6262576" y="5052481"/>
            <a:ext cx="2100255" cy="369332"/>
          </a:xfrm>
          <a:prstGeom prst="rect">
            <a:avLst/>
          </a:prstGeom>
          <a:noFill/>
        </p:spPr>
        <p:txBody>
          <a:bodyPr wrap="none" rtlCol="0">
            <a:spAutoFit/>
          </a:bodyPr>
          <a:lstStyle/>
          <a:p>
            <a:r>
              <a:rPr lang="en-US" dirty="0">
                <a:solidFill>
                  <a:srgbClr val="FF0000"/>
                </a:solidFill>
              </a:rPr>
              <a:t>Gain and phase shift</a:t>
            </a:r>
          </a:p>
        </p:txBody>
      </p:sp>
      <p:sp>
        <p:nvSpPr>
          <p:cNvPr id="5" name="Right Brace 4"/>
          <p:cNvSpPr/>
          <p:nvPr/>
        </p:nvSpPr>
        <p:spPr>
          <a:xfrm>
            <a:off x="5796136" y="4795664"/>
            <a:ext cx="288032" cy="105902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1626978" y="1315624"/>
            <a:ext cx="359394" cy="369332"/>
          </a:xfrm>
          <a:prstGeom prst="rect">
            <a:avLst/>
          </a:prstGeom>
          <a:noFill/>
        </p:spPr>
        <p:txBody>
          <a:bodyPr wrap="none" rtlCol="0">
            <a:spAutoFit/>
          </a:bodyPr>
          <a:lstStyle/>
          <a:p>
            <a:r>
              <a:rPr lang="en-US" dirty="0"/>
              <a:t>1.</a:t>
            </a:r>
          </a:p>
        </p:txBody>
      </p:sp>
      <p:sp>
        <p:nvSpPr>
          <p:cNvPr id="22" name="TextBox 21"/>
          <p:cNvSpPr txBox="1"/>
          <p:nvPr/>
        </p:nvSpPr>
        <p:spPr>
          <a:xfrm>
            <a:off x="1626978" y="2347392"/>
            <a:ext cx="359394" cy="369332"/>
          </a:xfrm>
          <a:prstGeom prst="rect">
            <a:avLst/>
          </a:prstGeom>
          <a:noFill/>
        </p:spPr>
        <p:txBody>
          <a:bodyPr wrap="none" rtlCol="0">
            <a:spAutoFit/>
          </a:bodyPr>
          <a:lstStyle/>
          <a:p>
            <a:r>
              <a:rPr lang="en-US" dirty="0"/>
              <a:t>2.</a:t>
            </a:r>
          </a:p>
        </p:txBody>
      </p:sp>
      <p:sp>
        <p:nvSpPr>
          <p:cNvPr id="23" name="TextBox 22"/>
          <p:cNvSpPr txBox="1"/>
          <p:nvPr/>
        </p:nvSpPr>
        <p:spPr>
          <a:xfrm>
            <a:off x="1619672" y="4755618"/>
            <a:ext cx="359394" cy="369332"/>
          </a:xfrm>
          <a:prstGeom prst="rect">
            <a:avLst/>
          </a:prstGeom>
          <a:noFill/>
        </p:spPr>
        <p:txBody>
          <a:bodyPr wrap="none" rtlCol="0">
            <a:spAutoFit/>
          </a:bodyPr>
          <a:lstStyle/>
          <a:p>
            <a:r>
              <a:rPr lang="en-US" dirty="0"/>
              <a:t>3.</a:t>
            </a:r>
          </a:p>
        </p:txBody>
      </p:sp>
      <mc:AlternateContent xmlns:mc="http://schemas.openxmlformats.org/markup-compatibility/2006" xmlns:a14="http://schemas.microsoft.com/office/drawing/2010/main">
        <mc:Choice Requires="a14">
          <p:sp>
            <p:nvSpPr>
              <p:cNvPr id="2" name="TextBox 1"/>
              <p:cNvSpPr txBox="1"/>
              <p:nvPr/>
            </p:nvSpPr>
            <p:spPr>
              <a:xfrm>
                <a:off x="312910" y="5950395"/>
                <a:ext cx="8730532" cy="839589"/>
              </a:xfrm>
              <a:prstGeom prst="rect">
                <a:avLst/>
              </a:prstGeom>
              <a:noFill/>
              <a:ln>
                <a:solidFill>
                  <a:srgbClr val="FF0000"/>
                </a:solidFill>
              </a:ln>
            </p:spPr>
            <p:txBody>
              <a:bodyPr wrap="none" rtlCol="0">
                <a:spAutoFit/>
              </a:bodyPr>
              <a:lstStyle/>
              <a:p>
                <a:r>
                  <a:rPr lang="en-US" b="1" dirty="0">
                    <a:solidFill>
                      <a:srgbClr val="FF0000"/>
                    </a:solidFill>
                    <a:highlight>
                      <a:srgbClr val="FFFF00"/>
                    </a:highlight>
                  </a:rPr>
                  <a:t>SIMPLER</a:t>
                </a:r>
                <a:r>
                  <a:rPr lang="en-US" dirty="0">
                    <a:solidFill>
                      <a:srgbClr val="FF0000"/>
                    </a:solidFill>
                    <a:highlight>
                      <a:srgbClr val="FFFF00"/>
                    </a:highlight>
                  </a:rPr>
                  <a:t>:</a:t>
                </a:r>
                <a:r>
                  <a:rPr lang="en-US" dirty="0">
                    <a:solidFill>
                      <a:srgbClr val="FF0000"/>
                    </a:solidFill>
                  </a:rPr>
                  <a:t> Use polar form formulas for complex numbers! G=G</a:t>
                </a:r>
                <a:r>
                  <a:rPr lang="en-US" baseline="-25000" dirty="0">
                    <a:solidFill>
                      <a:srgbClr val="FF0000"/>
                    </a:solidFill>
                  </a:rPr>
                  <a:t>1</a:t>
                </a:r>
                <a:r>
                  <a:rPr lang="en-US" dirty="0">
                    <a:solidFill>
                      <a:srgbClr val="FF0000"/>
                    </a:solidFill>
                  </a:rPr>
                  <a:t>/G</a:t>
                </a:r>
                <a:r>
                  <a:rPr lang="en-US" baseline="-25000" dirty="0">
                    <a:solidFill>
                      <a:srgbClr val="FF0000"/>
                    </a:solidFill>
                  </a:rPr>
                  <a:t>2</a:t>
                </a:r>
                <a:r>
                  <a:rPr lang="en-US" dirty="0">
                    <a:solidFill>
                      <a:srgbClr val="FF0000"/>
                    </a:solidFill>
                  </a:rPr>
                  <a:t>, where G</a:t>
                </a:r>
                <a:r>
                  <a:rPr lang="en-US" baseline="-25000" dirty="0">
                    <a:solidFill>
                      <a:srgbClr val="FF0000"/>
                    </a:solidFill>
                  </a:rPr>
                  <a:t>1</a:t>
                </a:r>
                <a:r>
                  <a:rPr lang="en-US" dirty="0">
                    <a:solidFill>
                      <a:srgbClr val="FF0000"/>
                    </a:solidFill>
                  </a:rPr>
                  <a:t>=k, G</a:t>
                </a:r>
                <a:r>
                  <a:rPr lang="en-US" baseline="-25000" dirty="0">
                    <a:solidFill>
                      <a:srgbClr val="FF0000"/>
                    </a:solidFill>
                  </a:rPr>
                  <a:t>2</a:t>
                </a:r>
                <a:r>
                  <a:rPr lang="en-US" dirty="0">
                    <a:solidFill>
                      <a:srgbClr val="FF0000"/>
                    </a:solidFill>
                  </a:rPr>
                  <a:t>=</a:t>
                </a:r>
                <a:r>
                  <a:rPr lang="el-GR" dirty="0">
                    <a:solidFill>
                      <a:srgbClr val="FF0000"/>
                    </a:solidFill>
                    <a:latin typeface="Times New Roman" panose="02020603050405020304" pitchFamily="18" charset="0"/>
                    <a:cs typeface="Times New Roman" panose="02020603050405020304" pitchFamily="18" charset="0"/>
                  </a:rPr>
                  <a:t>τ</a:t>
                </a:r>
                <a:r>
                  <a:rPr lang="en-US" dirty="0">
                    <a:solidFill>
                      <a:srgbClr val="FF0000"/>
                    </a:solidFill>
                  </a:rPr>
                  <a:t>s+1.  </a:t>
                </a:r>
              </a:p>
              <a:p>
                <a:r>
                  <a:rPr lang="en-US" dirty="0">
                    <a:solidFill>
                      <a:srgbClr val="FF0000"/>
                    </a:solidFill>
                  </a:rPr>
                  <a:t>  Set </a:t>
                </a:r>
                <a14:m>
                  <m:oMath xmlns:m="http://schemas.openxmlformats.org/officeDocument/2006/math">
                    <m:r>
                      <a:rPr lang="nb-NO" b="0" i="1" smtClean="0">
                        <a:solidFill>
                          <a:srgbClr val="FF0000"/>
                        </a:solidFill>
                        <a:latin typeface="Cambria Math" panose="02040503050406030204" pitchFamily="18" charset="0"/>
                      </a:rPr>
                      <m:t>𝑠</m:t>
                    </m:r>
                    <m:r>
                      <a:rPr lang="nb-NO" b="0" i="1" smtClean="0">
                        <a:solidFill>
                          <a:srgbClr val="FF0000"/>
                        </a:solidFill>
                        <a:latin typeface="Cambria Math" panose="02040503050406030204" pitchFamily="18" charset="0"/>
                      </a:rPr>
                      <m:t>=</m:t>
                    </m:r>
                    <m:r>
                      <a:rPr lang="nb-NO" b="0" i="1" smtClean="0">
                        <a:solidFill>
                          <a:srgbClr val="FF0000"/>
                        </a:solidFill>
                        <a:latin typeface="Cambria Math" panose="02040503050406030204" pitchFamily="18" charset="0"/>
                      </a:rPr>
                      <m:t>𝑗</m:t>
                    </m:r>
                    <m:r>
                      <a:rPr lang="nb-NO" b="0" i="1" smtClean="0">
                        <a:solidFill>
                          <a:srgbClr val="FF0000"/>
                        </a:solidFill>
                        <a:latin typeface="Cambria Math" panose="02040503050406030204" pitchFamily="18" charset="0"/>
                      </a:rPr>
                      <m:t>𝜔</m:t>
                    </m:r>
                    <m:r>
                      <a:rPr lang="nb-NO" b="0" i="1" smtClean="0">
                        <a:solidFill>
                          <a:srgbClr val="FF0000"/>
                        </a:solidFill>
                        <a:latin typeface="Cambria Math" panose="02040503050406030204" pitchFamily="18" charset="0"/>
                      </a:rPr>
                      <m:t>. </m:t>
                    </m:r>
                    <m:r>
                      <a:rPr lang="nb-NO" b="0" i="1" smtClean="0">
                        <a:solidFill>
                          <a:srgbClr val="FF0000"/>
                        </a:solidFill>
                        <a:latin typeface="Cambria Math" panose="02040503050406030204" pitchFamily="18" charset="0"/>
                      </a:rPr>
                      <m:t>𝐺𝑒𝑡</m:t>
                    </m:r>
                    <m:r>
                      <a:rPr lang="nb-NO" b="0" i="1" smtClean="0">
                        <a:solidFill>
                          <a:srgbClr val="FF0000"/>
                        </a:solidFill>
                        <a:latin typeface="Cambria Math" panose="02040503050406030204" pitchFamily="18" charset="0"/>
                      </a:rPr>
                      <m:t>:  </m:t>
                    </m:r>
                    <m:d>
                      <m:dPr>
                        <m:begChr m:val="|"/>
                        <m:endChr m:val="|"/>
                        <m:ctrlPr>
                          <a:rPr lang="nb-NO" b="0" i="1" smtClean="0">
                            <a:solidFill>
                              <a:srgbClr val="FF0000"/>
                            </a:solidFill>
                            <a:latin typeface="Cambria Math" panose="02040503050406030204" pitchFamily="18" charset="0"/>
                          </a:rPr>
                        </m:ctrlPr>
                      </m:dPr>
                      <m:e>
                        <m:r>
                          <a:rPr lang="nb-NO" b="0" i="1" smtClean="0">
                            <a:solidFill>
                              <a:srgbClr val="FF0000"/>
                            </a:solidFill>
                            <a:latin typeface="Cambria Math" panose="02040503050406030204" pitchFamily="18" charset="0"/>
                          </a:rPr>
                          <m:t>𝐺</m:t>
                        </m:r>
                      </m:e>
                    </m:d>
                    <m:r>
                      <a:rPr lang="nb-NO" b="0" i="1" smtClean="0">
                        <a:solidFill>
                          <a:srgbClr val="FF0000"/>
                        </a:solidFill>
                        <a:latin typeface="Cambria Math" panose="02040503050406030204" pitchFamily="18" charset="0"/>
                      </a:rPr>
                      <m:t>=</m:t>
                    </m:r>
                    <m:f>
                      <m:fPr>
                        <m:ctrlPr>
                          <a:rPr lang="nb-NO" b="0" i="1" smtClean="0">
                            <a:solidFill>
                              <a:srgbClr val="FF0000"/>
                            </a:solidFill>
                            <a:latin typeface="Cambria Math" panose="02040503050406030204" pitchFamily="18" charset="0"/>
                          </a:rPr>
                        </m:ctrlPr>
                      </m:fPr>
                      <m:num>
                        <m:d>
                          <m:dPr>
                            <m:begChr m:val="|"/>
                            <m:endChr m:val="|"/>
                            <m:ctrlPr>
                              <a:rPr lang="nb-NO" b="0" i="1" smtClean="0">
                                <a:solidFill>
                                  <a:srgbClr val="FF0000"/>
                                </a:solidFill>
                                <a:latin typeface="Cambria Math" panose="02040503050406030204" pitchFamily="18" charset="0"/>
                              </a:rPr>
                            </m:ctrlPr>
                          </m:dPr>
                          <m:e>
                            <m:sSub>
                              <m:sSubPr>
                                <m:ctrlPr>
                                  <a:rPr lang="nb-NO" b="0" i="1" smtClean="0">
                                    <a:solidFill>
                                      <a:srgbClr val="FF0000"/>
                                    </a:solidFill>
                                    <a:latin typeface="Cambria Math" panose="02040503050406030204" pitchFamily="18" charset="0"/>
                                  </a:rPr>
                                </m:ctrlPr>
                              </m:sSubPr>
                              <m:e>
                                <m:r>
                                  <a:rPr lang="nb-NO" b="0" i="1" smtClean="0">
                                    <a:solidFill>
                                      <a:srgbClr val="FF0000"/>
                                    </a:solidFill>
                                    <a:latin typeface="Cambria Math" panose="02040503050406030204" pitchFamily="18" charset="0"/>
                                  </a:rPr>
                                  <m:t>𝐺</m:t>
                                </m:r>
                              </m:e>
                              <m:sub>
                                <m:r>
                                  <a:rPr lang="nb-NO" b="0" i="1" smtClean="0">
                                    <a:solidFill>
                                      <a:srgbClr val="FF0000"/>
                                    </a:solidFill>
                                    <a:latin typeface="Cambria Math" panose="02040503050406030204" pitchFamily="18" charset="0"/>
                                  </a:rPr>
                                  <m:t>1</m:t>
                                </m:r>
                              </m:sub>
                            </m:sSub>
                          </m:e>
                        </m:d>
                      </m:num>
                      <m:den>
                        <m:d>
                          <m:dPr>
                            <m:begChr m:val="|"/>
                            <m:endChr m:val="|"/>
                            <m:ctrlPr>
                              <a:rPr lang="nb-NO" b="0" i="1" smtClean="0">
                                <a:solidFill>
                                  <a:srgbClr val="FF0000"/>
                                </a:solidFill>
                                <a:latin typeface="Cambria Math" panose="02040503050406030204" pitchFamily="18" charset="0"/>
                              </a:rPr>
                            </m:ctrlPr>
                          </m:dPr>
                          <m:e>
                            <m:sSub>
                              <m:sSubPr>
                                <m:ctrlPr>
                                  <a:rPr lang="nb-NO" b="0" i="1" smtClean="0">
                                    <a:solidFill>
                                      <a:srgbClr val="FF0000"/>
                                    </a:solidFill>
                                    <a:latin typeface="Cambria Math" panose="02040503050406030204" pitchFamily="18" charset="0"/>
                                  </a:rPr>
                                </m:ctrlPr>
                              </m:sSubPr>
                              <m:e>
                                <m:r>
                                  <a:rPr lang="nb-NO" b="0" i="1" smtClean="0">
                                    <a:solidFill>
                                      <a:srgbClr val="FF0000"/>
                                    </a:solidFill>
                                    <a:latin typeface="Cambria Math" panose="02040503050406030204" pitchFamily="18" charset="0"/>
                                  </a:rPr>
                                  <m:t>𝐺</m:t>
                                </m:r>
                              </m:e>
                              <m:sub>
                                <m:r>
                                  <a:rPr lang="nb-NO" b="0" i="1" smtClean="0">
                                    <a:solidFill>
                                      <a:srgbClr val="FF0000"/>
                                    </a:solidFill>
                                    <a:latin typeface="Cambria Math" panose="02040503050406030204" pitchFamily="18" charset="0"/>
                                  </a:rPr>
                                  <m:t>2</m:t>
                                </m:r>
                              </m:sub>
                            </m:sSub>
                          </m:e>
                        </m:d>
                      </m:den>
                    </m:f>
                    <m:r>
                      <a:rPr lang="nb-NO" b="0" i="1" smtClean="0">
                        <a:solidFill>
                          <a:srgbClr val="FF0000"/>
                        </a:solidFill>
                        <a:latin typeface="Cambria Math" panose="02040503050406030204" pitchFamily="18" charset="0"/>
                      </a:rPr>
                      <m:t>=</m:t>
                    </m:r>
                    <m:f>
                      <m:fPr>
                        <m:ctrlPr>
                          <a:rPr lang="nb-NO" b="0" i="1" smtClean="0">
                            <a:solidFill>
                              <a:srgbClr val="FF0000"/>
                            </a:solidFill>
                            <a:latin typeface="Cambria Math" panose="02040503050406030204" pitchFamily="18" charset="0"/>
                          </a:rPr>
                        </m:ctrlPr>
                      </m:fPr>
                      <m:num>
                        <m:r>
                          <a:rPr lang="nb-NO" b="0" i="1" smtClean="0">
                            <a:solidFill>
                              <a:srgbClr val="FF0000"/>
                            </a:solidFill>
                            <a:latin typeface="Cambria Math" panose="02040503050406030204" pitchFamily="18" charset="0"/>
                          </a:rPr>
                          <m:t>𝑘</m:t>
                        </m:r>
                      </m:num>
                      <m:den>
                        <m:rad>
                          <m:radPr>
                            <m:degHide m:val="on"/>
                            <m:ctrlPr>
                              <a:rPr lang="nb-NO" b="0" i="1" smtClean="0">
                                <a:solidFill>
                                  <a:srgbClr val="FF0000"/>
                                </a:solidFill>
                                <a:latin typeface="Cambria Math" panose="02040503050406030204" pitchFamily="18" charset="0"/>
                              </a:rPr>
                            </m:ctrlPr>
                          </m:radPr>
                          <m:deg/>
                          <m:e>
                            <m:sSup>
                              <m:sSupPr>
                                <m:ctrlPr>
                                  <a:rPr lang="nb-NO" b="0" i="1" smtClean="0">
                                    <a:solidFill>
                                      <a:srgbClr val="FF0000"/>
                                    </a:solidFill>
                                    <a:latin typeface="Cambria Math" panose="02040503050406030204" pitchFamily="18" charset="0"/>
                                  </a:rPr>
                                </m:ctrlPr>
                              </m:sSupPr>
                              <m:e>
                                <m:d>
                                  <m:dPr>
                                    <m:ctrlPr>
                                      <a:rPr lang="nb-NO" b="0" i="1" smtClean="0">
                                        <a:solidFill>
                                          <a:srgbClr val="FF0000"/>
                                        </a:solidFill>
                                        <a:latin typeface="Cambria Math" panose="02040503050406030204" pitchFamily="18" charset="0"/>
                                      </a:rPr>
                                    </m:ctrlPr>
                                  </m:dPr>
                                  <m:e>
                                    <m:r>
                                      <a:rPr lang="nb-NO" b="0" i="1" smtClean="0">
                                        <a:solidFill>
                                          <a:srgbClr val="FF0000"/>
                                        </a:solidFill>
                                        <a:latin typeface="Cambria Math" panose="02040503050406030204" pitchFamily="18" charset="0"/>
                                      </a:rPr>
                                      <m:t>𝜔𝜏</m:t>
                                    </m:r>
                                  </m:e>
                                </m:d>
                              </m:e>
                              <m:sup>
                                <m:r>
                                  <a:rPr lang="nb-NO" b="0" i="1" smtClean="0">
                                    <a:solidFill>
                                      <a:srgbClr val="FF0000"/>
                                    </a:solidFill>
                                    <a:latin typeface="Cambria Math" panose="02040503050406030204" pitchFamily="18" charset="0"/>
                                  </a:rPr>
                                  <m:t>2</m:t>
                                </m:r>
                              </m:sup>
                            </m:sSup>
                            <m:r>
                              <a:rPr lang="nb-NO" b="0" i="1" smtClean="0">
                                <a:solidFill>
                                  <a:srgbClr val="FF0000"/>
                                </a:solidFill>
                                <a:latin typeface="Cambria Math" panose="02040503050406030204" pitchFamily="18" charset="0"/>
                              </a:rPr>
                              <m:t>+1</m:t>
                            </m:r>
                          </m:e>
                        </m:rad>
                      </m:den>
                    </m:f>
                    <m:r>
                      <a:rPr lang="nb-NO" b="0" i="1" smtClean="0">
                        <a:solidFill>
                          <a:srgbClr val="FF0000"/>
                        </a:solidFill>
                        <a:latin typeface="Cambria Math" panose="02040503050406030204" pitchFamily="18" charset="0"/>
                      </a:rPr>
                      <m:t>,   </m:t>
                    </m:r>
                    <m:r>
                      <a:rPr lang="nb-NO" b="0" i="1" smtClean="0">
                        <a:solidFill>
                          <a:srgbClr val="FF0000"/>
                        </a:solidFill>
                        <a:latin typeface="Cambria Math" panose="02040503050406030204" pitchFamily="18" charset="0"/>
                      </a:rPr>
                      <m:t>𝜙</m:t>
                    </m:r>
                    <m:r>
                      <a:rPr lang="nb-NO" b="0" i="1" smtClean="0">
                        <a:solidFill>
                          <a:srgbClr val="FF0000"/>
                        </a:solidFill>
                        <a:latin typeface="Cambria Math" panose="02040503050406030204" pitchFamily="18" charset="0"/>
                      </a:rPr>
                      <m:t>= ∠</m:t>
                    </m:r>
                    <m:r>
                      <a:rPr lang="nb-NO" b="0" i="1" smtClean="0">
                        <a:solidFill>
                          <a:srgbClr val="FF0000"/>
                        </a:solidFill>
                        <a:latin typeface="Cambria Math" panose="02040503050406030204" pitchFamily="18" charset="0"/>
                      </a:rPr>
                      <m:t>𝐺</m:t>
                    </m:r>
                    <m:r>
                      <a:rPr lang="nb-NO" b="0" i="1" smtClean="0">
                        <a:solidFill>
                          <a:srgbClr val="FF0000"/>
                        </a:solidFill>
                        <a:latin typeface="Cambria Math" panose="02040503050406030204" pitchFamily="18" charset="0"/>
                      </a:rPr>
                      <m:t>=∠</m:t>
                    </m:r>
                    <m:sSub>
                      <m:sSubPr>
                        <m:ctrlPr>
                          <a:rPr lang="nb-NO" b="0" i="1" smtClean="0">
                            <a:solidFill>
                              <a:srgbClr val="FF0000"/>
                            </a:solidFill>
                            <a:latin typeface="Cambria Math" panose="02040503050406030204" pitchFamily="18" charset="0"/>
                          </a:rPr>
                        </m:ctrlPr>
                      </m:sSubPr>
                      <m:e>
                        <m:r>
                          <a:rPr lang="nb-NO" b="0" i="1" smtClean="0">
                            <a:solidFill>
                              <a:srgbClr val="FF0000"/>
                            </a:solidFill>
                            <a:latin typeface="Cambria Math" panose="02040503050406030204" pitchFamily="18" charset="0"/>
                          </a:rPr>
                          <m:t>𝐺</m:t>
                        </m:r>
                      </m:e>
                      <m:sub>
                        <m:r>
                          <a:rPr lang="nb-NO" b="0" i="1" smtClean="0">
                            <a:solidFill>
                              <a:srgbClr val="FF0000"/>
                            </a:solidFill>
                            <a:latin typeface="Cambria Math" panose="02040503050406030204" pitchFamily="18" charset="0"/>
                          </a:rPr>
                          <m:t>1</m:t>
                        </m:r>
                      </m:sub>
                    </m:sSub>
                    <m:r>
                      <a:rPr lang="nb-NO" b="0" i="1" smtClean="0">
                        <a:solidFill>
                          <a:srgbClr val="FF0000"/>
                        </a:solidFill>
                        <a:latin typeface="Cambria Math" panose="02040503050406030204" pitchFamily="18" charset="0"/>
                      </a:rPr>
                      <m:t>−∠</m:t>
                    </m:r>
                    <m:sSub>
                      <m:sSubPr>
                        <m:ctrlPr>
                          <a:rPr lang="nb-NO" b="0" i="1" smtClean="0">
                            <a:solidFill>
                              <a:srgbClr val="FF0000"/>
                            </a:solidFill>
                            <a:latin typeface="Cambria Math" panose="02040503050406030204" pitchFamily="18" charset="0"/>
                          </a:rPr>
                        </m:ctrlPr>
                      </m:sSubPr>
                      <m:e>
                        <m:r>
                          <a:rPr lang="nb-NO" b="0" i="1" smtClean="0">
                            <a:solidFill>
                              <a:srgbClr val="FF0000"/>
                            </a:solidFill>
                            <a:latin typeface="Cambria Math" panose="02040503050406030204" pitchFamily="18" charset="0"/>
                          </a:rPr>
                          <m:t>𝐺</m:t>
                        </m:r>
                      </m:e>
                      <m:sub>
                        <m:r>
                          <a:rPr lang="nb-NO" b="0" i="1" smtClean="0">
                            <a:solidFill>
                              <a:srgbClr val="FF0000"/>
                            </a:solidFill>
                            <a:latin typeface="Cambria Math" panose="02040503050406030204" pitchFamily="18" charset="0"/>
                          </a:rPr>
                          <m:t>2</m:t>
                        </m:r>
                      </m:sub>
                    </m:sSub>
                    <m:r>
                      <a:rPr lang="nb-NO" b="0" i="1" smtClean="0">
                        <a:solidFill>
                          <a:srgbClr val="FF0000"/>
                        </a:solidFill>
                        <a:latin typeface="Cambria Math" panose="02040503050406030204" pitchFamily="18" charset="0"/>
                      </a:rPr>
                      <m:t>=0 − </m:t>
                    </m:r>
                    <m:r>
                      <m:rPr>
                        <m:sty m:val="p"/>
                      </m:rPr>
                      <a:rPr lang="nb-NO" b="0" i="1" smtClean="0">
                        <a:solidFill>
                          <a:srgbClr val="FF0000"/>
                        </a:solidFill>
                        <a:latin typeface="Cambria Math" panose="02040503050406030204" pitchFamily="18" charset="0"/>
                      </a:rPr>
                      <m:t>arctan</m:t>
                    </m:r>
                    <m:r>
                      <a:rPr lang="nb-NO" b="0" i="1" smtClean="0">
                        <a:solidFill>
                          <a:srgbClr val="FF0000"/>
                        </a:solidFill>
                        <a:latin typeface="Cambria Math" panose="02040503050406030204" pitchFamily="18" charset="0"/>
                      </a:rPr>
                      <m:t>(</m:t>
                    </m:r>
                    <m:r>
                      <a:rPr lang="nb-NO" b="0" i="1" smtClean="0">
                        <a:solidFill>
                          <a:srgbClr val="FF0000"/>
                        </a:solidFill>
                        <a:latin typeface="Cambria Math" panose="02040503050406030204" pitchFamily="18" charset="0"/>
                      </a:rPr>
                      <m:t>𝜔𝜏</m:t>
                    </m:r>
                    <m:r>
                      <a:rPr lang="nb-NO" b="0" i="1" smtClean="0">
                        <a:solidFill>
                          <a:srgbClr val="FF0000"/>
                        </a:solidFill>
                        <a:latin typeface="Cambria Math" panose="02040503050406030204" pitchFamily="18" charset="0"/>
                      </a:rPr>
                      <m:t>)</m:t>
                    </m:r>
                  </m:oMath>
                </a14:m>
                <a:endParaRPr lang="en-US" dirty="0">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312910" y="5950395"/>
                <a:ext cx="8730532" cy="839589"/>
              </a:xfrm>
              <a:prstGeom prst="rect">
                <a:avLst/>
              </a:prstGeom>
              <a:blipFill>
                <a:blip r:embed="rId7"/>
                <a:stretch>
                  <a:fillRect l="-488" t="-3571"/>
                </a:stretch>
              </a:blipFill>
              <a:ln>
                <a:solidFill>
                  <a:srgbClr val="FF0000"/>
                </a:solidFill>
              </a:ln>
            </p:spPr>
            <p:txBody>
              <a:bodyPr/>
              <a:lstStyle/>
              <a:p>
                <a:r>
                  <a:rPr lang="en-US">
                    <a:noFill/>
                  </a:rPr>
                  <a:t> </a:t>
                </a:r>
              </a:p>
            </p:txBody>
          </p:sp>
        </mc:Fallback>
      </mc:AlternateContent>
      <p:sp>
        <p:nvSpPr>
          <p:cNvPr id="7" name="Right Brace 6">
            <a:extLst>
              <a:ext uri="{FF2B5EF4-FFF2-40B4-BE49-F238E27FC236}">
                <a16:creationId xmlns:a16="http://schemas.microsoft.com/office/drawing/2014/main" id="{98FA25FF-5257-4322-88C6-C505F18BBC3E}"/>
              </a:ext>
            </a:extLst>
          </p:cNvPr>
          <p:cNvSpPr/>
          <p:nvPr/>
        </p:nvSpPr>
        <p:spPr>
          <a:xfrm>
            <a:off x="7025181" y="485432"/>
            <a:ext cx="504056" cy="54500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nb-NO"/>
          </a:p>
        </p:txBody>
      </p:sp>
      <p:sp>
        <p:nvSpPr>
          <p:cNvPr id="8" name="TextBox 7">
            <a:extLst>
              <a:ext uri="{FF2B5EF4-FFF2-40B4-BE49-F238E27FC236}">
                <a16:creationId xmlns:a16="http://schemas.microsoft.com/office/drawing/2014/main" id="{4F55E836-14CD-466E-A179-ADCFC385CF6C}"/>
              </a:ext>
            </a:extLst>
          </p:cNvPr>
          <p:cNvSpPr txBox="1"/>
          <p:nvPr/>
        </p:nvSpPr>
        <p:spPr>
          <a:xfrm>
            <a:off x="7503543" y="2941992"/>
            <a:ext cx="1441933" cy="830997"/>
          </a:xfrm>
          <a:prstGeom prst="rect">
            <a:avLst/>
          </a:prstGeom>
          <a:noFill/>
        </p:spPr>
        <p:txBody>
          <a:bodyPr wrap="none" rtlCol="0">
            <a:spAutoFit/>
          </a:bodyPr>
          <a:lstStyle/>
          <a:p>
            <a:r>
              <a:rPr lang="nb-NO" sz="1600" dirty="0">
                <a:solidFill>
                  <a:schemeClr val="tx2"/>
                </a:solidFill>
                <a:highlight>
                  <a:srgbClr val="FFFF00"/>
                </a:highlight>
              </a:rPr>
              <a:t>This </a:t>
            </a:r>
            <a:r>
              <a:rPr lang="nb-NO" sz="1600" dirty="0" err="1">
                <a:solidFill>
                  <a:schemeClr val="tx2"/>
                </a:solidFill>
                <a:highlight>
                  <a:srgbClr val="FFFF00"/>
                </a:highlight>
              </a:rPr>
              <a:t>method</a:t>
            </a:r>
            <a:r>
              <a:rPr lang="nb-NO" sz="1600" dirty="0">
                <a:solidFill>
                  <a:schemeClr val="tx2"/>
                </a:solidFill>
                <a:highlight>
                  <a:srgbClr val="FFFF00"/>
                </a:highlight>
              </a:rPr>
              <a:t> is </a:t>
            </a:r>
          </a:p>
          <a:p>
            <a:r>
              <a:rPr lang="nb-NO" sz="1600" dirty="0">
                <a:solidFill>
                  <a:schemeClr val="tx2"/>
                </a:solidFill>
                <a:highlight>
                  <a:srgbClr val="FFFF00"/>
                </a:highlight>
              </a:rPr>
              <a:t>not </a:t>
            </a:r>
            <a:r>
              <a:rPr lang="nb-NO" sz="1600" dirty="0" err="1">
                <a:solidFill>
                  <a:schemeClr val="tx2"/>
                </a:solidFill>
                <a:highlight>
                  <a:srgbClr val="FFFF00"/>
                </a:highlight>
              </a:rPr>
              <a:t>really</a:t>
            </a:r>
            <a:endParaRPr lang="nb-NO" sz="1600" dirty="0">
              <a:solidFill>
                <a:schemeClr val="tx2"/>
              </a:solidFill>
              <a:highlight>
                <a:srgbClr val="FFFF00"/>
              </a:highlight>
            </a:endParaRPr>
          </a:p>
          <a:p>
            <a:r>
              <a:rPr lang="nb-NO" sz="1600" dirty="0" err="1">
                <a:solidFill>
                  <a:schemeClr val="tx2"/>
                </a:solidFill>
                <a:highlight>
                  <a:srgbClr val="FFFF00"/>
                </a:highlight>
              </a:rPr>
              <a:t>recommended</a:t>
            </a:r>
            <a:endParaRPr lang="nb-NO" sz="1600" dirty="0">
              <a:solidFill>
                <a:schemeClr val="tx2"/>
              </a:solidFill>
              <a:highlight>
                <a:srgbClr val="FFFF00"/>
              </a:highlight>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3F8B4C8-77F0-4E00-4BCC-739B524776BA}"/>
                  </a:ext>
                </a:extLst>
              </p:cNvPr>
              <p:cNvSpPr txBox="1"/>
              <p:nvPr/>
            </p:nvSpPr>
            <p:spPr>
              <a:xfrm>
                <a:off x="4817833" y="4603045"/>
                <a:ext cx="350994" cy="338554"/>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nb-NO" sz="1600" b="0" i="1" smtClean="0">
                          <a:latin typeface="Cambria Math" panose="02040503050406030204" pitchFamily="18" charset="0"/>
                        </a:rPr>
                        <m:t>𝑘</m:t>
                      </m:r>
                    </m:oMath>
                  </m:oMathPara>
                </a14:m>
                <a:endParaRPr lang="en-US" sz="1600" dirty="0"/>
              </a:p>
            </p:txBody>
          </p:sp>
        </mc:Choice>
        <mc:Fallback xmlns="">
          <p:sp>
            <p:nvSpPr>
              <p:cNvPr id="11" name="TextBox 10">
                <a:extLst>
                  <a:ext uri="{FF2B5EF4-FFF2-40B4-BE49-F238E27FC236}">
                    <a16:creationId xmlns:a16="http://schemas.microsoft.com/office/drawing/2014/main" id="{93F8B4C8-77F0-4E00-4BCC-739B524776BA}"/>
                  </a:ext>
                </a:extLst>
              </p:cNvPr>
              <p:cNvSpPr txBox="1">
                <a:spLocks noRot="1" noChangeAspect="1" noMove="1" noResize="1" noEditPoints="1" noAdjustHandles="1" noChangeArrowheads="1" noChangeShapeType="1" noTextEdit="1"/>
              </p:cNvSpPr>
              <p:nvPr/>
            </p:nvSpPr>
            <p:spPr>
              <a:xfrm>
                <a:off x="4817833" y="4603045"/>
                <a:ext cx="350994" cy="338554"/>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EE30A0F-4F02-F7B4-D090-EAC2003D65D2}"/>
                  </a:ext>
                </a:extLst>
              </p:cNvPr>
              <p:cNvSpPr txBox="1"/>
              <p:nvPr/>
            </p:nvSpPr>
            <p:spPr>
              <a:xfrm>
                <a:off x="4572000" y="3177055"/>
                <a:ext cx="350994" cy="338554"/>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nb-NO" sz="1600" b="0" i="1" smtClean="0">
                          <a:latin typeface="Cambria Math" panose="02040503050406030204" pitchFamily="18" charset="0"/>
                        </a:rPr>
                        <m:t>𝑘</m:t>
                      </m:r>
                    </m:oMath>
                  </m:oMathPara>
                </a14:m>
                <a:endParaRPr lang="en-US" sz="1600" dirty="0"/>
              </a:p>
            </p:txBody>
          </p:sp>
        </mc:Choice>
        <mc:Fallback xmlns="">
          <p:sp>
            <p:nvSpPr>
              <p:cNvPr id="12" name="TextBox 11">
                <a:extLst>
                  <a:ext uri="{FF2B5EF4-FFF2-40B4-BE49-F238E27FC236}">
                    <a16:creationId xmlns:a16="http://schemas.microsoft.com/office/drawing/2014/main" id="{CEE30A0F-4F02-F7B4-D090-EAC2003D65D2}"/>
                  </a:ext>
                </a:extLst>
              </p:cNvPr>
              <p:cNvSpPr txBox="1">
                <a:spLocks noRot="1" noChangeAspect="1" noMove="1" noResize="1" noEditPoints="1" noAdjustHandles="1" noChangeArrowheads="1" noChangeShapeType="1" noTextEdit="1"/>
              </p:cNvSpPr>
              <p:nvPr/>
            </p:nvSpPr>
            <p:spPr>
              <a:xfrm>
                <a:off x="4572000" y="3177055"/>
                <a:ext cx="350994" cy="338554"/>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D4981AD-1CCE-CCB8-3F25-F1929100B532}"/>
                  </a:ext>
                </a:extLst>
              </p:cNvPr>
              <p:cNvSpPr txBox="1"/>
              <p:nvPr/>
            </p:nvSpPr>
            <p:spPr>
              <a:xfrm>
                <a:off x="3759200" y="3159472"/>
                <a:ext cx="350994" cy="338554"/>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nb-NO" sz="1600" b="0" i="1" smtClean="0">
                          <a:latin typeface="Cambria Math" panose="02040503050406030204" pitchFamily="18" charset="0"/>
                        </a:rPr>
                        <m:t>𝑘</m:t>
                      </m:r>
                    </m:oMath>
                  </m:oMathPara>
                </a14:m>
                <a:endParaRPr lang="en-US" sz="1600" dirty="0"/>
              </a:p>
            </p:txBody>
          </p:sp>
        </mc:Choice>
        <mc:Fallback xmlns="">
          <p:sp>
            <p:nvSpPr>
              <p:cNvPr id="13" name="TextBox 12">
                <a:extLst>
                  <a:ext uri="{FF2B5EF4-FFF2-40B4-BE49-F238E27FC236}">
                    <a16:creationId xmlns:a16="http://schemas.microsoft.com/office/drawing/2014/main" id="{1D4981AD-1CCE-CCB8-3F25-F1929100B532}"/>
                  </a:ext>
                </a:extLst>
              </p:cNvPr>
              <p:cNvSpPr txBox="1">
                <a:spLocks noRot="1" noChangeAspect="1" noMove="1" noResize="1" noEditPoints="1" noAdjustHandles="1" noChangeArrowheads="1" noChangeShapeType="1" noTextEdit="1"/>
              </p:cNvSpPr>
              <p:nvPr/>
            </p:nvSpPr>
            <p:spPr>
              <a:xfrm>
                <a:off x="3759200" y="3159472"/>
                <a:ext cx="350994" cy="338554"/>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1C54DAE8-84A6-C5FC-67B7-904527473711}"/>
                  </a:ext>
                </a:extLst>
              </p:cNvPr>
              <p:cNvSpPr txBox="1"/>
              <p:nvPr/>
            </p:nvSpPr>
            <p:spPr>
              <a:xfrm>
                <a:off x="3534085" y="2171522"/>
                <a:ext cx="350994" cy="338554"/>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nb-NO" sz="1600" b="0" i="1" smtClean="0">
                          <a:latin typeface="Cambria Math" panose="02040503050406030204" pitchFamily="18" charset="0"/>
                        </a:rPr>
                        <m:t>𝑘</m:t>
                      </m:r>
                    </m:oMath>
                  </m:oMathPara>
                </a14:m>
                <a:endParaRPr lang="en-US" sz="1600" dirty="0"/>
              </a:p>
            </p:txBody>
          </p:sp>
        </mc:Choice>
        <mc:Fallback xmlns="">
          <p:sp>
            <p:nvSpPr>
              <p:cNvPr id="14" name="TextBox 13">
                <a:extLst>
                  <a:ext uri="{FF2B5EF4-FFF2-40B4-BE49-F238E27FC236}">
                    <a16:creationId xmlns:a16="http://schemas.microsoft.com/office/drawing/2014/main" id="{1C54DAE8-84A6-C5FC-67B7-904527473711}"/>
                  </a:ext>
                </a:extLst>
              </p:cNvPr>
              <p:cNvSpPr txBox="1">
                <a:spLocks noRot="1" noChangeAspect="1" noMove="1" noResize="1" noEditPoints="1" noAdjustHandles="1" noChangeArrowheads="1" noChangeShapeType="1" noTextEdit="1"/>
              </p:cNvSpPr>
              <p:nvPr/>
            </p:nvSpPr>
            <p:spPr>
              <a:xfrm>
                <a:off x="3534085" y="2171522"/>
                <a:ext cx="350994" cy="338554"/>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EC669B1-35D2-9CD7-0D99-639CBFD2F327}"/>
                  </a:ext>
                </a:extLst>
              </p:cNvPr>
              <p:cNvSpPr txBox="1"/>
              <p:nvPr/>
            </p:nvSpPr>
            <p:spPr>
              <a:xfrm>
                <a:off x="3117477" y="1101704"/>
                <a:ext cx="350994" cy="338554"/>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nb-NO" sz="1600" b="0" i="1" smtClean="0">
                          <a:latin typeface="Cambria Math" panose="02040503050406030204" pitchFamily="18" charset="0"/>
                        </a:rPr>
                        <m:t>𝑘</m:t>
                      </m:r>
                    </m:oMath>
                  </m:oMathPara>
                </a14:m>
                <a:endParaRPr lang="en-US" sz="1600" dirty="0"/>
              </a:p>
            </p:txBody>
          </p:sp>
        </mc:Choice>
        <mc:Fallback xmlns="">
          <p:sp>
            <p:nvSpPr>
              <p:cNvPr id="15" name="TextBox 14">
                <a:extLst>
                  <a:ext uri="{FF2B5EF4-FFF2-40B4-BE49-F238E27FC236}">
                    <a16:creationId xmlns:a16="http://schemas.microsoft.com/office/drawing/2014/main" id="{AEC669B1-35D2-9CD7-0D99-639CBFD2F327}"/>
                  </a:ext>
                </a:extLst>
              </p:cNvPr>
              <p:cNvSpPr txBox="1">
                <a:spLocks noRot="1" noChangeAspect="1" noMove="1" noResize="1" noEditPoints="1" noAdjustHandles="1" noChangeArrowheads="1" noChangeShapeType="1" noTextEdit="1"/>
              </p:cNvSpPr>
              <p:nvPr/>
            </p:nvSpPr>
            <p:spPr>
              <a:xfrm>
                <a:off x="3117477" y="1101704"/>
                <a:ext cx="350994" cy="338554"/>
              </a:xfrm>
              <a:prstGeom prst="rect">
                <a:avLst/>
              </a:prstGeom>
              <a:blipFill>
                <a:blip r:embed="rId1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39354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69" name="Group 467"/>
          <p:cNvGrpSpPr>
            <a:grpSpLocks noChangeAspect="1"/>
          </p:cNvGrpSpPr>
          <p:nvPr/>
        </p:nvGrpSpPr>
        <p:grpSpPr bwMode="auto">
          <a:xfrm>
            <a:off x="-251705" y="1051610"/>
            <a:ext cx="3600451" cy="2700337"/>
            <a:chOff x="-159" y="663"/>
            <a:chExt cx="2268" cy="1701"/>
          </a:xfrm>
        </p:grpSpPr>
        <p:sp>
          <p:nvSpPr>
            <p:cNvPr id="2526" name="Freeform 552"/>
            <p:cNvSpPr>
              <a:spLocks/>
            </p:cNvSpPr>
            <p:nvPr/>
          </p:nvSpPr>
          <p:spPr bwMode="auto">
            <a:xfrm>
              <a:off x="1161" y="793"/>
              <a:ext cx="515" cy="52"/>
            </a:xfrm>
            <a:custGeom>
              <a:avLst/>
              <a:gdLst>
                <a:gd name="T0" fmla="*/ 8 w 515"/>
                <a:gd name="T1" fmla="*/ 48 h 52"/>
                <a:gd name="T2" fmla="*/ 21 w 515"/>
                <a:gd name="T3" fmla="*/ 48 h 52"/>
                <a:gd name="T4" fmla="*/ 33 w 515"/>
                <a:gd name="T5" fmla="*/ 44 h 52"/>
                <a:gd name="T6" fmla="*/ 45 w 515"/>
                <a:gd name="T7" fmla="*/ 40 h 52"/>
                <a:gd name="T8" fmla="*/ 57 w 515"/>
                <a:gd name="T9" fmla="*/ 36 h 52"/>
                <a:gd name="T10" fmla="*/ 69 w 515"/>
                <a:gd name="T11" fmla="*/ 32 h 52"/>
                <a:gd name="T12" fmla="*/ 81 w 515"/>
                <a:gd name="T13" fmla="*/ 32 h 52"/>
                <a:gd name="T14" fmla="*/ 93 w 515"/>
                <a:gd name="T15" fmla="*/ 28 h 52"/>
                <a:gd name="T16" fmla="*/ 106 w 515"/>
                <a:gd name="T17" fmla="*/ 24 h 52"/>
                <a:gd name="T18" fmla="*/ 118 w 515"/>
                <a:gd name="T19" fmla="*/ 24 h 52"/>
                <a:gd name="T20" fmla="*/ 130 w 515"/>
                <a:gd name="T21" fmla="*/ 20 h 52"/>
                <a:gd name="T22" fmla="*/ 142 w 515"/>
                <a:gd name="T23" fmla="*/ 16 h 52"/>
                <a:gd name="T24" fmla="*/ 154 w 515"/>
                <a:gd name="T25" fmla="*/ 16 h 52"/>
                <a:gd name="T26" fmla="*/ 166 w 515"/>
                <a:gd name="T27" fmla="*/ 12 h 52"/>
                <a:gd name="T28" fmla="*/ 178 w 515"/>
                <a:gd name="T29" fmla="*/ 12 h 52"/>
                <a:gd name="T30" fmla="*/ 191 w 515"/>
                <a:gd name="T31" fmla="*/ 8 h 52"/>
                <a:gd name="T32" fmla="*/ 203 w 515"/>
                <a:gd name="T33" fmla="*/ 8 h 52"/>
                <a:gd name="T34" fmla="*/ 215 w 515"/>
                <a:gd name="T35" fmla="*/ 8 h 52"/>
                <a:gd name="T36" fmla="*/ 227 w 515"/>
                <a:gd name="T37" fmla="*/ 4 h 52"/>
                <a:gd name="T38" fmla="*/ 239 w 515"/>
                <a:gd name="T39" fmla="*/ 4 h 52"/>
                <a:gd name="T40" fmla="*/ 251 w 515"/>
                <a:gd name="T41" fmla="*/ 4 h 52"/>
                <a:gd name="T42" fmla="*/ 264 w 515"/>
                <a:gd name="T43" fmla="*/ 0 h 52"/>
                <a:gd name="T44" fmla="*/ 276 w 515"/>
                <a:gd name="T45" fmla="*/ 0 h 52"/>
                <a:gd name="T46" fmla="*/ 288 w 515"/>
                <a:gd name="T47" fmla="*/ 0 h 52"/>
                <a:gd name="T48" fmla="*/ 300 w 515"/>
                <a:gd name="T49" fmla="*/ 0 h 52"/>
                <a:gd name="T50" fmla="*/ 312 w 515"/>
                <a:gd name="T51" fmla="*/ 0 h 52"/>
                <a:gd name="T52" fmla="*/ 324 w 515"/>
                <a:gd name="T53" fmla="*/ 0 h 52"/>
                <a:gd name="T54" fmla="*/ 336 w 515"/>
                <a:gd name="T55" fmla="*/ 0 h 52"/>
                <a:gd name="T56" fmla="*/ 349 w 515"/>
                <a:gd name="T57" fmla="*/ 0 h 52"/>
                <a:gd name="T58" fmla="*/ 361 w 515"/>
                <a:gd name="T59" fmla="*/ 0 h 52"/>
                <a:gd name="T60" fmla="*/ 373 w 515"/>
                <a:gd name="T61" fmla="*/ 0 h 52"/>
                <a:gd name="T62" fmla="*/ 385 w 515"/>
                <a:gd name="T63" fmla="*/ 0 h 52"/>
                <a:gd name="T64" fmla="*/ 397 w 515"/>
                <a:gd name="T65" fmla="*/ 0 h 52"/>
                <a:gd name="T66" fmla="*/ 409 w 515"/>
                <a:gd name="T67" fmla="*/ 0 h 52"/>
                <a:gd name="T68" fmla="*/ 421 w 515"/>
                <a:gd name="T69" fmla="*/ 0 h 52"/>
                <a:gd name="T70" fmla="*/ 434 w 515"/>
                <a:gd name="T71" fmla="*/ 0 h 52"/>
                <a:gd name="T72" fmla="*/ 446 w 515"/>
                <a:gd name="T73" fmla="*/ 0 h 52"/>
                <a:gd name="T74" fmla="*/ 458 w 515"/>
                <a:gd name="T75" fmla="*/ 4 h 52"/>
                <a:gd name="T76" fmla="*/ 470 w 515"/>
                <a:gd name="T77" fmla="*/ 4 h 52"/>
                <a:gd name="T78" fmla="*/ 482 w 515"/>
                <a:gd name="T79" fmla="*/ 4 h 52"/>
                <a:gd name="T80" fmla="*/ 494 w 515"/>
                <a:gd name="T81" fmla="*/ 8 h 52"/>
                <a:gd name="T82" fmla="*/ 507 w 515"/>
                <a:gd name="T8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52">
                  <a:moveTo>
                    <a:pt x="0" y="52"/>
                  </a:moveTo>
                  <a:lnTo>
                    <a:pt x="4" y="52"/>
                  </a:lnTo>
                  <a:lnTo>
                    <a:pt x="8" y="48"/>
                  </a:lnTo>
                  <a:lnTo>
                    <a:pt x="12" y="48"/>
                  </a:lnTo>
                  <a:lnTo>
                    <a:pt x="16" y="48"/>
                  </a:lnTo>
                  <a:lnTo>
                    <a:pt x="21" y="48"/>
                  </a:lnTo>
                  <a:lnTo>
                    <a:pt x="25" y="44"/>
                  </a:lnTo>
                  <a:lnTo>
                    <a:pt x="29" y="44"/>
                  </a:lnTo>
                  <a:lnTo>
                    <a:pt x="33" y="44"/>
                  </a:lnTo>
                  <a:lnTo>
                    <a:pt x="37" y="40"/>
                  </a:lnTo>
                  <a:lnTo>
                    <a:pt x="41" y="40"/>
                  </a:lnTo>
                  <a:lnTo>
                    <a:pt x="45" y="40"/>
                  </a:lnTo>
                  <a:lnTo>
                    <a:pt x="49" y="40"/>
                  </a:lnTo>
                  <a:lnTo>
                    <a:pt x="53" y="36"/>
                  </a:lnTo>
                  <a:lnTo>
                    <a:pt x="57" y="36"/>
                  </a:lnTo>
                  <a:lnTo>
                    <a:pt x="61" y="36"/>
                  </a:lnTo>
                  <a:lnTo>
                    <a:pt x="65" y="36"/>
                  </a:lnTo>
                  <a:lnTo>
                    <a:pt x="69" y="32"/>
                  </a:lnTo>
                  <a:lnTo>
                    <a:pt x="73" y="32"/>
                  </a:lnTo>
                  <a:lnTo>
                    <a:pt x="77" y="32"/>
                  </a:lnTo>
                  <a:lnTo>
                    <a:pt x="81" y="32"/>
                  </a:lnTo>
                  <a:lnTo>
                    <a:pt x="85" y="28"/>
                  </a:lnTo>
                  <a:lnTo>
                    <a:pt x="89" y="28"/>
                  </a:lnTo>
                  <a:lnTo>
                    <a:pt x="93" y="28"/>
                  </a:lnTo>
                  <a:lnTo>
                    <a:pt x="97" y="28"/>
                  </a:lnTo>
                  <a:lnTo>
                    <a:pt x="102" y="24"/>
                  </a:lnTo>
                  <a:lnTo>
                    <a:pt x="106" y="24"/>
                  </a:lnTo>
                  <a:lnTo>
                    <a:pt x="110" y="24"/>
                  </a:lnTo>
                  <a:lnTo>
                    <a:pt x="114" y="24"/>
                  </a:lnTo>
                  <a:lnTo>
                    <a:pt x="118" y="24"/>
                  </a:lnTo>
                  <a:lnTo>
                    <a:pt x="122" y="20"/>
                  </a:lnTo>
                  <a:lnTo>
                    <a:pt x="126" y="20"/>
                  </a:lnTo>
                  <a:lnTo>
                    <a:pt x="130" y="20"/>
                  </a:lnTo>
                  <a:lnTo>
                    <a:pt x="134" y="20"/>
                  </a:lnTo>
                  <a:lnTo>
                    <a:pt x="138" y="20"/>
                  </a:lnTo>
                  <a:lnTo>
                    <a:pt x="142" y="16"/>
                  </a:lnTo>
                  <a:lnTo>
                    <a:pt x="146" y="16"/>
                  </a:lnTo>
                  <a:lnTo>
                    <a:pt x="150" y="16"/>
                  </a:lnTo>
                  <a:lnTo>
                    <a:pt x="154" y="16"/>
                  </a:lnTo>
                  <a:lnTo>
                    <a:pt x="158" y="16"/>
                  </a:lnTo>
                  <a:lnTo>
                    <a:pt x="162" y="16"/>
                  </a:lnTo>
                  <a:lnTo>
                    <a:pt x="166" y="12"/>
                  </a:lnTo>
                  <a:lnTo>
                    <a:pt x="170" y="12"/>
                  </a:lnTo>
                  <a:lnTo>
                    <a:pt x="174" y="12"/>
                  </a:lnTo>
                  <a:lnTo>
                    <a:pt x="178" y="12"/>
                  </a:lnTo>
                  <a:lnTo>
                    <a:pt x="183" y="12"/>
                  </a:lnTo>
                  <a:lnTo>
                    <a:pt x="187" y="12"/>
                  </a:lnTo>
                  <a:lnTo>
                    <a:pt x="191" y="8"/>
                  </a:lnTo>
                  <a:lnTo>
                    <a:pt x="195" y="8"/>
                  </a:lnTo>
                  <a:lnTo>
                    <a:pt x="199" y="8"/>
                  </a:lnTo>
                  <a:lnTo>
                    <a:pt x="203" y="8"/>
                  </a:lnTo>
                  <a:lnTo>
                    <a:pt x="207" y="8"/>
                  </a:lnTo>
                  <a:lnTo>
                    <a:pt x="211" y="8"/>
                  </a:lnTo>
                  <a:lnTo>
                    <a:pt x="215" y="8"/>
                  </a:lnTo>
                  <a:lnTo>
                    <a:pt x="219" y="8"/>
                  </a:lnTo>
                  <a:lnTo>
                    <a:pt x="223" y="4"/>
                  </a:lnTo>
                  <a:lnTo>
                    <a:pt x="227" y="4"/>
                  </a:lnTo>
                  <a:lnTo>
                    <a:pt x="231" y="4"/>
                  </a:lnTo>
                  <a:lnTo>
                    <a:pt x="235" y="4"/>
                  </a:lnTo>
                  <a:lnTo>
                    <a:pt x="239" y="4"/>
                  </a:lnTo>
                  <a:lnTo>
                    <a:pt x="243" y="4"/>
                  </a:lnTo>
                  <a:lnTo>
                    <a:pt x="247" y="4"/>
                  </a:lnTo>
                  <a:lnTo>
                    <a:pt x="251" y="4"/>
                  </a:lnTo>
                  <a:lnTo>
                    <a:pt x="255" y="4"/>
                  </a:lnTo>
                  <a:lnTo>
                    <a:pt x="259" y="0"/>
                  </a:lnTo>
                  <a:lnTo>
                    <a:pt x="264" y="0"/>
                  </a:lnTo>
                  <a:lnTo>
                    <a:pt x="268" y="0"/>
                  </a:lnTo>
                  <a:lnTo>
                    <a:pt x="272" y="0"/>
                  </a:lnTo>
                  <a:lnTo>
                    <a:pt x="276" y="0"/>
                  </a:lnTo>
                  <a:lnTo>
                    <a:pt x="280" y="0"/>
                  </a:lnTo>
                  <a:lnTo>
                    <a:pt x="284" y="0"/>
                  </a:lnTo>
                  <a:lnTo>
                    <a:pt x="288" y="0"/>
                  </a:lnTo>
                  <a:lnTo>
                    <a:pt x="292" y="0"/>
                  </a:lnTo>
                  <a:lnTo>
                    <a:pt x="296" y="0"/>
                  </a:lnTo>
                  <a:lnTo>
                    <a:pt x="300" y="0"/>
                  </a:lnTo>
                  <a:lnTo>
                    <a:pt x="304" y="0"/>
                  </a:lnTo>
                  <a:lnTo>
                    <a:pt x="308" y="0"/>
                  </a:lnTo>
                  <a:lnTo>
                    <a:pt x="312" y="0"/>
                  </a:lnTo>
                  <a:lnTo>
                    <a:pt x="316" y="0"/>
                  </a:lnTo>
                  <a:lnTo>
                    <a:pt x="320" y="0"/>
                  </a:lnTo>
                  <a:lnTo>
                    <a:pt x="324" y="0"/>
                  </a:lnTo>
                  <a:lnTo>
                    <a:pt x="328" y="0"/>
                  </a:lnTo>
                  <a:lnTo>
                    <a:pt x="332" y="0"/>
                  </a:lnTo>
                  <a:lnTo>
                    <a:pt x="336" y="0"/>
                  </a:lnTo>
                  <a:lnTo>
                    <a:pt x="340" y="0"/>
                  </a:lnTo>
                  <a:lnTo>
                    <a:pt x="345" y="0"/>
                  </a:lnTo>
                  <a:lnTo>
                    <a:pt x="349" y="0"/>
                  </a:lnTo>
                  <a:lnTo>
                    <a:pt x="353" y="0"/>
                  </a:lnTo>
                  <a:lnTo>
                    <a:pt x="357" y="0"/>
                  </a:lnTo>
                  <a:lnTo>
                    <a:pt x="361" y="0"/>
                  </a:lnTo>
                  <a:lnTo>
                    <a:pt x="365" y="0"/>
                  </a:lnTo>
                  <a:lnTo>
                    <a:pt x="369" y="0"/>
                  </a:lnTo>
                  <a:lnTo>
                    <a:pt x="373" y="0"/>
                  </a:lnTo>
                  <a:lnTo>
                    <a:pt x="377" y="0"/>
                  </a:lnTo>
                  <a:lnTo>
                    <a:pt x="381" y="0"/>
                  </a:lnTo>
                  <a:lnTo>
                    <a:pt x="385" y="0"/>
                  </a:lnTo>
                  <a:lnTo>
                    <a:pt x="389" y="0"/>
                  </a:lnTo>
                  <a:lnTo>
                    <a:pt x="393" y="0"/>
                  </a:lnTo>
                  <a:lnTo>
                    <a:pt x="397" y="0"/>
                  </a:lnTo>
                  <a:lnTo>
                    <a:pt x="401" y="0"/>
                  </a:lnTo>
                  <a:lnTo>
                    <a:pt x="405" y="0"/>
                  </a:lnTo>
                  <a:lnTo>
                    <a:pt x="409" y="0"/>
                  </a:lnTo>
                  <a:lnTo>
                    <a:pt x="413" y="0"/>
                  </a:lnTo>
                  <a:lnTo>
                    <a:pt x="417" y="0"/>
                  </a:lnTo>
                  <a:lnTo>
                    <a:pt x="421" y="0"/>
                  </a:lnTo>
                  <a:lnTo>
                    <a:pt x="426" y="0"/>
                  </a:lnTo>
                  <a:lnTo>
                    <a:pt x="430" y="0"/>
                  </a:lnTo>
                  <a:lnTo>
                    <a:pt x="434" y="0"/>
                  </a:lnTo>
                  <a:lnTo>
                    <a:pt x="438" y="0"/>
                  </a:lnTo>
                  <a:lnTo>
                    <a:pt x="442" y="0"/>
                  </a:lnTo>
                  <a:lnTo>
                    <a:pt x="446" y="0"/>
                  </a:lnTo>
                  <a:lnTo>
                    <a:pt x="450" y="4"/>
                  </a:lnTo>
                  <a:lnTo>
                    <a:pt x="454" y="4"/>
                  </a:lnTo>
                  <a:lnTo>
                    <a:pt x="458" y="4"/>
                  </a:lnTo>
                  <a:lnTo>
                    <a:pt x="462" y="4"/>
                  </a:lnTo>
                  <a:lnTo>
                    <a:pt x="466" y="4"/>
                  </a:lnTo>
                  <a:lnTo>
                    <a:pt x="470" y="4"/>
                  </a:lnTo>
                  <a:lnTo>
                    <a:pt x="474" y="4"/>
                  </a:lnTo>
                  <a:lnTo>
                    <a:pt x="478" y="4"/>
                  </a:lnTo>
                  <a:lnTo>
                    <a:pt x="482" y="4"/>
                  </a:lnTo>
                  <a:lnTo>
                    <a:pt x="486" y="4"/>
                  </a:lnTo>
                  <a:lnTo>
                    <a:pt x="490" y="8"/>
                  </a:lnTo>
                  <a:lnTo>
                    <a:pt x="494" y="8"/>
                  </a:lnTo>
                  <a:lnTo>
                    <a:pt x="498" y="8"/>
                  </a:lnTo>
                  <a:lnTo>
                    <a:pt x="502" y="8"/>
                  </a:lnTo>
                  <a:lnTo>
                    <a:pt x="507" y="8"/>
                  </a:lnTo>
                  <a:lnTo>
                    <a:pt x="511" y="8"/>
                  </a:lnTo>
                  <a:lnTo>
                    <a:pt x="515" y="8"/>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0" name="AutoShape 466"/>
            <p:cNvSpPr>
              <a:spLocks noChangeAspect="1" noChangeArrowheads="1" noTextEdit="1"/>
            </p:cNvSpPr>
            <p:nvPr/>
          </p:nvSpPr>
          <p:spPr bwMode="auto">
            <a:xfrm>
              <a:off x="-159" y="663"/>
              <a:ext cx="2268" cy="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2" name="Rectangle 469"/>
            <p:cNvSpPr>
              <a:spLocks noChangeArrowheads="1"/>
            </p:cNvSpPr>
            <p:nvPr/>
          </p:nvSpPr>
          <p:spPr bwMode="auto">
            <a:xfrm>
              <a:off x="137" y="793"/>
              <a:ext cx="1757" cy="1385"/>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3" name="Line 470"/>
            <p:cNvSpPr>
              <a:spLocks noChangeShapeType="1"/>
            </p:cNvSpPr>
            <p:nvPr/>
          </p:nvSpPr>
          <p:spPr bwMode="auto">
            <a:xfrm>
              <a:off x="137" y="793"/>
              <a:ext cx="175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4" name="Line 471"/>
            <p:cNvSpPr>
              <a:spLocks noChangeShapeType="1"/>
            </p:cNvSpPr>
            <p:nvPr/>
          </p:nvSpPr>
          <p:spPr bwMode="auto">
            <a:xfrm>
              <a:off x="137" y="2178"/>
              <a:ext cx="175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5" name="Line 472"/>
            <p:cNvSpPr>
              <a:spLocks noChangeShapeType="1"/>
            </p:cNvSpPr>
            <p:nvPr/>
          </p:nvSpPr>
          <p:spPr bwMode="auto">
            <a:xfrm flipV="1">
              <a:off x="1894" y="793"/>
              <a:ext cx="0" cy="138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6" name="Line 473"/>
            <p:cNvSpPr>
              <a:spLocks noChangeShapeType="1"/>
            </p:cNvSpPr>
            <p:nvPr/>
          </p:nvSpPr>
          <p:spPr bwMode="auto">
            <a:xfrm flipV="1">
              <a:off x="137" y="793"/>
              <a:ext cx="0" cy="138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7" name="Line 474"/>
            <p:cNvSpPr>
              <a:spLocks noChangeShapeType="1"/>
            </p:cNvSpPr>
            <p:nvPr/>
          </p:nvSpPr>
          <p:spPr bwMode="auto">
            <a:xfrm>
              <a:off x="137" y="2178"/>
              <a:ext cx="175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8" name="Line 475"/>
            <p:cNvSpPr>
              <a:spLocks noChangeShapeType="1"/>
            </p:cNvSpPr>
            <p:nvPr/>
          </p:nvSpPr>
          <p:spPr bwMode="auto">
            <a:xfrm flipV="1">
              <a:off x="137" y="793"/>
              <a:ext cx="0" cy="138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9" name="Line 476"/>
            <p:cNvSpPr>
              <a:spLocks noChangeShapeType="1"/>
            </p:cNvSpPr>
            <p:nvPr/>
          </p:nvSpPr>
          <p:spPr bwMode="auto">
            <a:xfrm flipV="1">
              <a:off x="137"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0" name="Line 477"/>
            <p:cNvSpPr>
              <a:spLocks noChangeShapeType="1"/>
            </p:cNvSpPr>
            <p:nvPr/>
          </p:nvSpPr>
          <p:spPr bwMode="auto">
            <a:xfrm>
              <a:off x="137"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1" name="Rectangle 478"/>
            <p:cNvSpPr>
              <a:spLocks noChangeArrowheads="1"/>
            </p:cNvSpPr>
            <p:nvPr/>
          </p:nvSpPr>
          <p:spPr bwMode="auto">
            <a:xfrm>
              <a:off x="124" y="2190"/>
              <a:ext cx="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482" name="Line 479"/>
            <p:cNvSpPr>
              <a:spLocks noChangeShapeType="1"/>
            </p:cNvSpPr>
            <p:nvPr/>
          </p:nvSpPr>
          <p:spPr bwMode="auto">
            <a:xfrm flipV="1">
              <a:off x="311"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3" name="Line 480"/>
            <p:cNvSpPr>
              <a:spLocks noChangeShapeType="1"/>
            </p:cNvSpPr>
            <p:nvPr/>
          </p:nvSpPr>
          <p:spPr bwMode="auto">
            <a:xfrm>
              <a:off x="311"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4" name="Rectangle 481"/>
            <p:cNvSpPr>
              <a:spLocks noChangeArrowheads="1"/>
            </p:cNvSpPr>
            <p:nvPr/>
          </p:nvSpPr>
          <p:spPr bwMode="auto">
            <a:xfrm>
              <a:off x="299" y="2190"/>
              <a:ext cx="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485" name="Line 482"/>
            <p:cNvSpPr>
              <a:spLocks noChangeShapeType="1"/>
            </p:cNvSpPr>
            <p:nvPr/>
          </p:nvSpPr>
          <p:spPr bwMode="auto">
            <a:xfrm flipV="1">
              <a:off x="485"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6" name="Line 483"/>
            <p:cNvSpPr>
              <a:spLocks noChangeShapeType="1"/>
            </p:cNvSpPr>
            <p:nvPr/>
          </p:nvSpPr>
          <p:spPr bwMode="auto">
            <a:xfrm>
              <a:off x="485"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7" name="Rectangle 484"/>
            <p:cNvSpPr>
              <a:spLocks noChangeArrowheads="1"/>
            </p:cNvSpPr>
            <p:nvPr/>
          </p:nvSpPr>
          <p:spPr bwMode="auto">
            <a:xfrm>
              <a:off x="473" y="2190"/>
              <a:ext cx="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488" name="Line 485"/>
            <p:cNvSpPr>
              <a:spLocks noChangeShapeType="1"/>
            </p:cNvSpPr>
            <p:nvPr/>
          </p:nvSpPr>
          <p:spPr bwMode="auto">
            <a:xfrm flipV="1">
              <a:off x="663"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9" name="Line 486"/>
            <p:cNvSpPr>
              <a:spLocks noChangeShapeType="1"/>
            </p:cNvSpPr>
            <p:nvPr/>
          </p:nvSpPr>
          <p:spPr bwMode="auto">
            <a:xfrm>
              <a:off x="663"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0" name="Rectangle 487"/>
            <p:cNvSpPr>
              <a:spLocks noChangeArrowheads="1"/>
            </p:cNvSpPr>
            <p:nvPr/>
          </p:nvSpPr>
          <p:spPr bwMode="auto">
            <a:xfrm>
              <a:off x="651" y="2190"/>
              <a:ext cx="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491" name="Line 488"/>
            <p:cNvSpPr>
              <a:spLocks noChangeShapeType="1"/>
            </p:cNvSpPr>
            <p:nvPr/>
          </p:nvSpPr>
          <p:spPr bwMode="auto">
            <a:xfrm flipV="1">
              <a:off x="837"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2" name="Line 489"/>
            <p:cNvSpPr>
              <a:spLocks noChangeShapeType="1"/>
            </p:cNvSpPr>
            <p:nvPr/>
          </p:nvSpPr>
          <p:spPr bwMode="auto">
            <a:xfrm>
              <a:off x="837"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3" name="Rectangle 490"/>
            <p:cNvSpPr>
              <a:spLocks noChangeArrowheads="1"/>
            </p:cNvSpPr>
            <p:nvPr/>
          </p:nvSpPr>
          <p:spPr bwMode="auto">
            <a:xfrm>
              <a:off x="825" y="2190"/>
              <a:ext cx="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494" name="Line 491"/>
            <p:cNvSpPr>
              <a:spLocks noChangeShapeType="1"/>
            </p:cNvSpPr>
            <p:nvPr/>
          </p:nvSpPr>
          <p:spPr bwMode="auto">
            <a:xfrm flipV="1">
              <a:off x="1015"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5" name="Line 492"/>
            <p:cNvSpPr>
              <a:spLocks noChangeShapeType="1"/>
            </p:cNvSpPr>
            <p:nvPr/>
          </p:nvSpPr>
          <p:spPr bwMode="auto">
            <a:xfrm>
              <a:off x="1015"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0" name="Rectangle 493"/>
            <p:cNvSpPr>
              <a:spLocks noChangeArrowheads="1"/>
            </p:cNvSpPr>
            <p:nvPr/>
          </p:nvSpPr>
          <p:spPr bwMode="auto">
            <a:xfrm>
              <a:off x="987" y="2190"/>
              <a:ext cx="8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481" name="Line 494"/>
            <p:cNvSpPr>
              <a:spLocks noChangeShapeType="1"/>
            </p:cNvSpPr>
            <p:nvPr/>
          </p:nvSpPr>
          <p:spPr bwMode="auto">
            <a:xfrm flipV="1">
              <a:off x="1190"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2" name="Line 495"/>
            <p:cNvSpPr>
              <a:spLocks noChangeShapeType="1"/>
            </p:cNvSpPr>
            <p:nvPr/>
          </p:nvSpPr>
          <p:spPr bwMode="auto">
            <a:xfrm>
              <a:off x="1190"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3" name="Rectangle 496"/>
            <p:cNvSpPr>
              <a:spLocks noChangeArrowheads="1"/>
            </p:cNvSpPr>
            <p:nvPr/>
          </p:nvSpPr>
          <p:spPr bwMode="auto">
            <a:xfrm>
              <a:off x="1161" y="2190"/>
              <a:ext cx="8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485" name="Line 497"/>
            <p:cNvSpPr>
              <a:spLocks noChangeShapeType="1"/>
            </p:cNvSpPr>
            <p:nvPr/>
          </p:nvSpPr>
          <p:spPr bwMode="auto">
            <a:xfrm flipV="1">
              <a:off x="1364"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6" name="Line 498"/>
            <p:cNvSpPr>
              <a:spLocks noChangeShapeType="1"/>
            </p:cNvSpPr>
            <p:nvPr/>
          </p:nvSpPr>
          <p:spPr bwMode="auto">
            <a:xfrm>
              <a:off x="1364"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7" name="Rectangle 499"/>
            <p:cNvSpPr>
              <a:spLocks noChangeArrowheads="1"/>
            </p:cNvSpPr>
            <p:nvPr/>
          </p:nvSpPr>
          <p:spPr bwMode="auto">
            <a:xfrm>
              <a:off x="1335" y="2190"/>
              <a:ext cx="8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488" name="Line 500"/>
            <p:cNvSpPr>
              <a:spLocks noChangeShapeType="1"/>
            </p:cNvSpPr>
            <p:nvPr/>
          </p:nvSpPr>
          <p:spPr bwMode="auto">
            <a:xfrm flipV="1">
              <a:off x="1542"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9" name="Line 501"/>
            <p:cNvSpPr>
              <a:spLocks noChangeShapeType="1"/>
            </p:cNvSpPr>
            <p:nvPr/>
          </p:nvSpPr>
          <p:spPr bwMode="auto">
            <a:xfrm>
              <a:off x="1542"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0" name="Rectangle 502"/>
            <p:cNvSpPr>
              <a:spLocks noChangeArrowheads="1"/>
            </p:cNvSpPr>
            <p:nvPr/>
          </p:nvSpPr>
          <p:spPr bwMode="auto">
            <a:xfrm>
              <a:off x="1514" y="2190"/>
              <a:ext cx="8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491" name="Line 503"/>
            <p:cNvSpPr>
              <a:spLocks noChangeShapeType="1"/>
            </p:cNvSpPr>
            <p:nvPr/>
          </p:nvSpPr>
          <p:spPr bwMode="auto">
            <a:xfrm flipV="1">
              <a:off x="1716"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2" name="Line 504"/>
            <p:cNvSpPr>
              <a:spLocks noChangeShapeType="1"/>
            </p:cNvSpPr>
            <p:nvPr/>
          </p:nvSpPr>
          <p:spPr bwMode="auto">
            <a:xfrm>
              <a:off x="1716"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3" name="Rectangle 505"/>
            <p:cNvSpPr>
              <a:spLocks noChangeArrowheads="1"/>
            </p:cNvSpPr>
            <p:nvPr/>
          </p:nvSpPr>
          <p:spPr bwMode="auto">
            <a:xfrm>
              <a:off x="1688" y="2190"/>
              <a:ext cx="8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494" name="Line 506"/>
            <p:cNvSpPr>
              <a:spLocks noChangeShapeType="1"/>
            </p:cNvSpPr>
            <p:nvPr/>
          </p:nvSpPr>
          <p:spPr bwMode="auto">
            <a:xfrm flipV="1">
              <a:off x="1894" y="2157"/>
              <a:ext cx="0" cy="2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5" name="Line 507"/>
            <p:cNvSpPr>
              <a:spLocks noChangeShapeType="1"/>
            </p:cNvSpPr>
            <p:nvPr/>
          </p:nvSpPr>
          <p:spPr bwMode="auto">
            <a:xfrm>
              <a:off x="1894" y="793"/>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6" name="Rectangle 508"/>
            <p:cNvSpPr>
              <a:spLocks noChangeArrowheads="1"/>
            </p:cNvSpPr>
            <p:nvPr/>
          </p:nvSpPr>
          <p:spPr bwMode="auto">
            <a:xfrm>
              <a:off x="1866" y="2190"/>
              <a:ext cx="8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497" name="Line 509"/>
            <p:cNvSpPr>
              <a:spLocks noChangeShapeType="1"/>
            </p:cNvSpPr>
            <p:nvPr/>
          </p:nvSpPr>
          <p:spPr bwMode="auto">
            <a:xfrm>
              <a:off x="137" y="2178"/>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8" name="Line 510"/>
            <p:cNvSpPr>
              <a:spLocks noChangeShapeType="1"/>
            </p:cNvSpPr>
            <p:nvPr/>
          </p:nvSpPr>
          <p:spPr bwMode="auto">
            <a:xfrm flipH="1">
              <a:off x="1874" y="2178"/>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9" name="Rectangle 511"/>
            <p:cNvSpPr>
              <a:spLocks noChangeArrowheads="1"/>
            </p:cNvSpPr>
            <p:nvPr/>
          </p:nvSpPr>
          <p:spPr bwMode="auto">
            <a:xfrm>
              <a:off x="76" y="2145"/>
              <a:ext cx="7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500" name="Line 512"/>
            <p:cNvSpPr>
              <a:spLocks noChangeShapeType="1"/>
            </p:cNvSpPr>
            <p:nvPr/>
          </p:nvSpPr>
          <p:spPr bwMode="auto">
            <a:xfrm>
              <a:off x="137" y="2036"/>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1" name="Line 513"/>
            <p:cNvSpPr>
              <a:spLocks noChangeShapeType="1"/>
            </p:cNvSpPr>
            <p:nvPr/>
          </p:nvSpPr>
          <p:spPr bwMode="auto">
            <a:xfrm flipH="1">
              <a:off x="1874" y="2036"/>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2" name="Rectangle 514"/>
            <p:cNvSpPr>
              <a:spLocks noChangeArrowheads="1"/>
            </p:cNvSpPr>
            <p:nvPr/>
          </p:nvSpPr>
          <p:spPr bwMode="auto">
            <a:xfrm>
              <a:off x="31" y="2004"/>
              <a:ext cx="12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503" name="Line 515"/>
            <p:cNvSpPr>
              <a:spLocks noChangeShapeType="1"/>
            </p:cNvSpPr>
            <p:nvPr/>
          </p:nvSpPr>
          <p:spPr bwMode="auto">
            <a:xfrm>
              <a:off x="137" y="1898"/>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4" name="Line 516"/>
            <p:cNvSpPr>
              <a:spLocks noChangeShapeType="1"/>
            </p:cNvSpPr>
            <p:nvPr/>
          </p:nvSpPr>
          <p:spPr bwMode="auto">
            <a:xfrm flipH="1">
              <a:off x="1874" y="1898"/>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5" name="Rectangle 517"/>
            <p:cNvSpPr>
              <a:spLocks noChangeArrowheads="1"/>
            </p:cNvSpPr>
            <p:nvPr/>
          </p:nvSpPr>
          <p:spPr bwMode="auto">
            <a:xfrm>
              <a:off x="31" y="1866"/>
              <a:ext cx="12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506" name="Line 518"/>
            <p:cNvSpPr>
              <a:spLocks noChangeShapeType="1"/>
            </p:cNvSpPr>
            <p:nvPr/>
          </p:nvSpPr>
          <p:spPr bwMode="auto">
            <a:xfrm>
              <a:off x="137" y="1761"/>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7" name="Line 519"/>
            <p:cNvSpPr>
              <a:spLocks noChangeShapeType="1"/>
            </p:cNvSpPr>
            <p:nvPr/>
          </p:nvSpPr>
          <p:spPr bwMode="auto">
            <a:xfrm flipH="1">
              <a:off x="1874" y="1761"/>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8" name="Rectangle 520"/>
            <p:cNvSpPr>
              <a:spLocks noChangeArrowheads="1"/>
            </p:cNvSpPr>
            <p:nvPr/>
          </p:nvSpPr>
          <p:spPr bwMode="auto">
            <a:xfrm>
              <a:off x="31" y="1728"/>
              <a:ext cx="12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509" name="Line 521"/>
            <p:cNvSpPr>
              <a:spLocks noChangeShapeType="1"/>
            </p:cNvSpPr>
            <p:nvPr/>
          </p:nvSpPr>
          <p:spPr bwMode="auto">
            <a:xfrm>
              <a:off x="137" y="1623"/>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0" name="Line 522"/>
            <p:cNvSpPr>
              <a:spLocks noChangeShapeType="1"/>
            </p:cNvSpPr>
            <p:nvPr/>
          </p:nvSpPr>
          <p:spPr bwMode="auto">
            <a:xfrm flipH="1">
              <a:off x="1874" y="1623"/>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1" name="Rectangle 523"/>
            <p:cNvSpPr>
              <a:spLocks noChangeArrowheads="1"/>
            </p:cNvSpPr>
            <p:nvPr/>
          </p:nvSpPr>
          <p:spPr bwMode="auto">
            <a:xfrm>
              <a:off x="31" y="1590"/>
              <a:ext cx="12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496" name="Line 524"/>
            <p:cNvSpPr>
              <a:spLocks noChangeShapeType="1"/>
            </p:cNvSpPr>
            <p:nvPr/>
          </p:nvSpPr>
          <p:spPr bwMode="auto">
            <a:xfrm>
              <a:off x="137" y="1485"/>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7" name="Line 525"/>
            <p:cNvSpPr>
              <a:spLocks noChangeShapeType="1"/>
            </p:cNvSpPr>
            <p:nvPr/>
          </p:nvSpPr>
          <p:spPr bwMode="auto">
            <a:xfrm flipH="1">
              <a:off x="1874" y="1485"/>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8" name="Rectangle 526"/>
            <p:cNvSpPr>
              <a:spLocks noChangeArrowheads="1"/>
            </p:cNvSpPr>
            <p:nvPr/>
          </p:nvSpPr>
          <p:spPr bwMode="auto">
            <a:xfrm>
              <a:off x="92" y="1453"/>
              <a:ext cx="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499" name="Line 527"/>
            <p:cNvSpPr>
              <a:spLocks noChangeShapeType="1"/>
            </p:cNvSpPr>
            <p:nvPr/>
          </p:nvSpPr>
          <p:spPr bwMode="auto">
            <a:xfrm>
              <a:off x="137" y="1343"/>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0" name="Line 528"/>
            <p:cNvSpPr>
              <a:spLocks noChangeShapeType="1"/>
            </p:cNvSpPr>
            <p:nvPr/>
          </p:nvSpPr>
          <p:spPr bwMode="auto">
            <a:xfrm flipH="1">
              <a:off x="1874" y="1343"/>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1" name="Rectangle 529"/>
            <p:cNvSpPr>
              <a:spLocks noChangeArrowheads="1"/>
            </p:cNvSpPr>
            <p:nvPr/>
          </p:nvSpPr>
          <p:spPr bwMode="auto">
            <a:xfrm>
              <a:off x="48" y="1311"/>
              <a:ext cx="105"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502" name="Line 530"/>
            <p:cNvSpPr>
              <a:spLocks noChangeShapeType="1"/>
            </p:cNvSpPr>
            <p:nvPr/>
          </p:nvSpPr>
          <p:spPr bwMode="auto">
            <a:xfrm>
              <a:off x="137" y="1206"/>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3" name="Line 531"/>
            <p:cNvSpPr>
              <a:spLocks noChangeShapeType="1"/>
            </p:cNvSpPr>
            <p:nvPr/>
          </p:nvSpPr>
          <p:spPr bwMode="auto">
            <a:xfrm flipH="1">
              <a:off x="1874" y="1206"/>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4" name="Rectangle 532"/>
            <p:cNvSpPr>
              <a:spLocks noChangeArrowheads="1"/>
            </p:cNvSpPr>
            <p:nvPr/>
          </p:nvSpPr>
          <p:spPr bwMode="auto">
            <a:xfrm>
              <a:off x="48" y="1173"/>
              <a:ext cx="105"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505" name="Line 533"/>
            <p:cNvSpPr>
              <a:spLocks noChangeShapeType="1"/>
            </p:cNvSpPr>
            <p:nvPr/>
          </p:nvSpPr>
          <p:spPr bwMode="auto">
            <a:xfrm>
              <a:off x="137" y="1068"/>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6" name="Line 534"/>
            <p:cNvSpPr>
              <a:spLocks noChangeShapeType="1"/>
            </p:cNvSpPr>
            <p:nvPr/>
          </p:nvSpPr>
          <p:spPr bwMode="auto">
            <a:xfrm flipH="1">
              <a:off x="1874" y="1068"/>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7" name="Rectangle 535"/>
            <p:cNvSpPr>
              <a:spLocks noChangeArrowheads="1"/>
            </p:cNvSpPr>
            <p:nvPr/>
          </p:nvSpPr>
          <p:spPr bwMode="auto">
            <a:xfrm>
              <a:off x="48" y="1036"/>
              <a:ext cx="105"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508" name="Line 536"/>
            <p:cNvSpPr>
              <a:spLocks noChangeShapeType="1"/>
            </p:cNvSpPr>
            <p:nvPr/>
          </p:nvSpPr>
          <p:spPr bwMode="auto">
            <a:xfrm>
              <a:off x="137" y="930"/>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9" name="Line 537"/>
            <p:cNvSpPr>
              <a:spLocks noChangeShapeType="1"/>
            </p:cNvSpPr>
            <p:nvPr/>
          </p:nvSpPr>
          <p:spPr bwMode="auto">
            <a:xfrm flipH="1">
              <a:off x="1874" y="930"/>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0" name="Rectangle 538"/>
            <p:cNvSpPr>
              <a:spLocks noChangeArrowheads="1"/>
            </p:cNvSpPr>
            <p:nvPr/>
          </p:nvSpPr>
          <p:spPr bwMode="auto">
            <a:xfrm>
              <a:off x="48" y="898"/>
              <a:ext cx="105"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513" name="Line 539"/>
            <p:cNvSpPr>
              <a:spLocks noChangeShapeType="1"/>
            </p:cNvSpPr>
            <p:nvPr/>
          </p:nvSpPr>
          <p:spPr bwMode="auto">
            <a:xfrm>
              <a:off x="137" y="793"/>
              <a:ext cx="1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4" name="Line 540"/>
            <p:cNvSpPr>
              <a:spLocks noChangeShapeType="1"/>
            </p:cNvSpPr>
            <p:nvPr/>
          </p:nvSpPr>
          <p:spPr bwMode="auto">
            <a:xfrm flipH="1">
              <a:off x="1874" y="793"/>
              <a:ext cx="2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5" name="Rectangle 541"/>
            <p:cNvSpPr>
              <a:spLocks noChangeArrowheads="1"/>
            </p:cNvSpPr>
            <p:nvPr/>
          </p:nvSpPr>
          <p:spPr bwMode="auto">
            <a:xfrm>
              <a:off x="92" y="760"/>
              <a:ext cx="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7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516" name="Line 542"/>
            <p:cNvSpPr>
              <a:spLocks noChangeShapeType="1"/>
            </p:cNvSpPr>
            <p:nvPr/>
          </p:nvSpPr>
          <p:spPr bwMode="auto">
            <a:xfrm>
              <a:off x="137" y="793"/>
              <a:ext cx="175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7" name="Line 543"/>
            <p:cNvSpPr>
              <a:spLocks noChangeShapeType="1"/>
            </p:cNvSpPr>
            <p:nvPr/>
          </p:nvSpPr>
          <p:spPr bwMode="auto">
            <a:xfrm>
              <a:off x="137" y="2178"/>
              <a:ext cx="175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8" name="Line 544"/>
            <p:cNvSpPr>
              <a:spLocks noChangeShapeType="1"/>
            </p:cNvSpPr>
            <p:nvPr/>
          </p:nvSpPr>
          <p:spPr bwMode="auto">
            <a:xfrm flipV="1">
              <a:off x="1894" y="793"/>
              <a:ext cx="0" cy="138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9" name="Line 545"/>
            <p:cNvSpPr>
              <a:spLocks noChangeShapeType="1"/>
            </p:cNvSpPr>
            <p:nvPr/>
          </p:nvSpPr>
          <p:spPr bwMode="auto">
            <a:xfrm flipV="1">
              <a:off x="137" y="793"/>
              <a:ext cx="0" cy="138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0" name="Freeform 546"/>
            <p:cNvSpPr>
              <a:spLocks/>
            </p:cNvSpPr>
            <p:nvPr/>
          </p:nvSpPr>
          <p:spPr bwMode="auto">
            <a:xfrm>
              <a:off x="137" y="1161"/>
              <a:ext cx="514" cy="389"/>
            </a:xfrm>
            <a:custGeom>
              <a:avLst/>
              <a:gdLst>
                <a:gd name="T0" fmla="*/ 8 w 514"/>
                <a:gd name="T1" fmla="*/ 381 h 389"/>
                <a:gd name="T2" fmla="*/ 20 w 514"/>
                <a:gd name="T3" fmla="*/ 373 h 389"/>
                <a:gd name="T4" fmla="*/ 32 w 514"/>
                <a:gd name="T5" fmla="*/ 365 h 389"/>
                <a:gd name="T6" fmla="*/ 44 w 514"/>
                <a:gd name="T7" fmla="*/ 352 h 389"/>
                <a:gd name="T8" fmla="*/ 56 w 514"/>
                <a:gd name="T9" fmla="*/ 344 h 389"/>
                <a:gd name="T10" fmla="*/ 68 w 514"/>
                <a:gd name="T11" fmla="*/ 332 h 389"/>
                <a:gd name="T12" fmla="*/ 81 w 514"/>
                <a:gd name="T13" fmla="*/ 324 h 389"/>
                <a:gd name="T14" fmla="*/ 93 w 514"/>
                <a:gd name="T15" fmla="*/ 316 h 389"/>
                <a:gd name="T16" fmla="*/ 105 w 514"/>
                <a:gd name="T17" fmla="*/ 304 h 389"/>
                <a:gd name="T18" fmla="*/ 117 w 514"/>
                <a:gd name="T19" fmla="*/ 296 h 389"/>
                <a:gd name="T20" fmla="*/ 129 w 514"/>
                <a:gd name="T21" fmla="*/ 288 h 389"/>
                <a:gd name="T22" fmla="*/ 141 w 514"/>
                <a:gd name="T23" fmla="*/ 280 h 389"/>
                <a:gd name="T24" fmla="*/ 154 w 514"/>
                <a:gd name="T25" fmla="*/ 267 h 389"/>
                <a:gd name="T26" fmla="*/ 166 w 514"/>
                <a:gd name="T27" fmla="*/ 259 h 389"/>
                <a:gd name="T28" fmla="*/ 178 w 514"/>
                <a:gd name="T29" fmla="*/ 247 h 389"/>
                <a:gd name="T30" fmla="*/ 190 w 514"/>
                <a:gd name="T31" fmla="*/ 239 h 389"/>
                <a:gd name="T32" fmla="*/ 202 w 514"/>
                <a:gd name="T33" fmla="*/ 231 h 389"/>
                <a:gd name="T34" fmla="*/ 214 w 514"/>
                <a:gd name="T35" fmla="*/ 219 h 389"/>
                <a:gd name="T36" fmla="*/ 226 w 514"/>
                <a:gd name="T37" fmla="*/ 211 h 389"/>
                <a:gd name="T38" fmla="*/ 239 w 514"/>
                <a:gd name="T39" fmla="*/ 203 h 389"/>
                <a:gd name="T40" fmla="*/ 251 w 514"/>
                <a:gd name="T41" fmla="*/ 190 h 389"/>
                <a:gd name="T42" fmla="*/ 263 w 514"/>
                <a:gd name="T43" fmla="*/ 182 h 389"/>
                <a:gd name="T44" fmla="*/ 275 w 514"/>
                <a:gd name="T45" fmla="*/ 174 h 389"/>
                <a:gd name="T46" fmla="*/ 287 w 514"/>
                <a:gd name="T47" fmla="*/ 166 h 389"/>
                <a:gd name="T48" fmla="*/ 299 w 514"/>
                <a:gd name="T49" fmla="*/ 154 h 389"/>
                <a:gd name="T50" fmla="*/ 311 w 514"/>
                <a:gd name="T51" fmla="*/ 146 h 389"/>
                <a:gd name="T52" fmla="*/ 324 w 514"/>
                <a:gd name="T53" fmla="*/ 138 h 389"/>
                <a:gd name="T54" fmla="*/ 336 w 514"/>
                <a:gd name="T55" fmla="*/ 126 h 389"/>
                <a:gd name="T56" fmla="*/ 348 w 514"/>
                <a:gd name="T57" fmla="*/ 118 h 389"/>
                <a:gd name="T58" fmla="*/ 360 w 514"/>
                <a:gd name="T59" fmla="*/ 109 h 389"/>
                <a:gd name="T60" fmla="*/ 372 w 514"/>
                <a:gd name="T61" fmla="*/ 101 h 389"/>
                <a:gd name="T62" fmla="*/ 384 w 514"/>
                <a:gd name="T63" fmla="*/ 93 h 389"/>
                <a:gd name="T64" fmla="*/ 397 w 514"/>
                <a:gd name="T65" fmla="*/ 81 h 389"/>
                <a:gd name="T66" fmla="*/ 409 w 514"/>
                <a:gd name="T67" fmla="*/ 73 h 389"/>
                <a:gd name="T68" fmla="*/ 421 w 514"/>
                <a:gd name="T69" fmla="*/ 65 h 389"/>
                <a:gd name="T70" fmla="*/ 433 w 514"/>
                <a:gd name="T71" fmla="*/ 57 h 389"/>
                <a:gd name="T72" fmla="*/ 445 w 514"/>
                <a:gd name="T73" fmla="*/ 49 h 389"/>
                <a:gd name="T74" fmla="*/ 457 w 514"/>
                <a:gd name="T75" fmla="*/ 37 h 389"/>
                <a:gd name="T76" fmla="*/ 469 w 514"/>
                <a:gd name="T77" fmla="*/ 28 h 389"/>
                <a:gd name="T78" fmla="*/ 482 w 514"/>
                <a:gd name="T79" fmla="*/ 20 h 389"/>
                <a:gd name="T80" fmla="*/ 494 w 514"/>
                <a:gd name="T81" fmla="*/ 12 h 389"/>
                <a:gd name="T82" fmla="*/ 506 w 514"/>
                <a:gd name="T83"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4" h="389">
                  <a:moveTo>
                    <a:pt x="0" y="389"/>
                  </a:moveTo>
                  <a:lnTo>
                    <a:pt x="4" y="385"/>
                  </a:lnTo>
                  <a:lnTo>
                    <a:pt x="8" y="381"/>
                  </a:lnTo>
                  <a:lnTo>
                    <a:pt x="12" y="377"/>
                  </a:lnTo>
                  <a:lnTo>
                    <a:pt x="16" y="377"/>
                  </a:lnTo>
                  <a:lnTo>
                    <a:pt x="20" y="373"/>
                  </a:lnTo>
                  <a:lnTo>
                    <a:pt x="24" y="369"/>
                  </a:lnTo>
                  <a:lnTo>
                    <a:pt x="28" y="365"/>
                  </a:lnTo>
                  <a:lnTo>
                    <a:pt x="32" y="365"/>
                  </a:lnTo>
                  <a:lnTo>
                    <a:pt x="36" y="361"/>
                  </a:lnTo>
                  <a:lnTo>
                    <a:pt x="40" y="357"/>
                  </a:lnTo>
                  <a:lnTo>
                    <a:pt x="44" y="352"/>
                  </a:lnTo>
                  <a:lnTo>
                    <a:pt x="48" y="352"/>
                  </a:lnTo>
                  <a:lnTo>
                    <a:pt x="52" y="348"/>
                  </a:lnTo>
                  <a:lnTo>
                    <a:pt x="56" y="344"/>
                  </a:lnTo>
                  <a:lnTo>
                    <a:pt x="60" y="340"/>
                  </a:lnTo>
                  <a:lnTo>
                    <a:pt x="64" y="336"/>
                  </a:lnTo>
                  <a:lnTo>
                    <a:pt x="68" y="332"/>
                  </a:lnTo>
                  <a:lnTo>
                    <a:pt x="73" y="332"/>
                  </a:lnTo>
                  <a:lnTo>
                    <a:pt x="77" y="328"/>
                  </a:lnTo>
                  <a:lnTo>
                    <a:pt x="81" y="324"/>
                  </a:lnTo>
                  <a:lnTo>
                    <a:pt x="85" y="320"/>
                  </a:lnTo>
                  <a:lnTo>
                    <a:pt x="89" y="320"/>
                  </a:lnTo>
                  <a:lnTo>
                    <a:pt x="93" y="316"/>
                  </a:lnTo>
                  <a:lnTo>
                    <a:pt x="97" y="312"/>
                  </a:lnTo>
                  <a:lnTo>
                    <a:pt x="101" y="308"/>
                  </a:lnTo>
                  <a:lnTo>
                    <a:pt x="105" y="304"/>
                  </a:lnTo>
                  <a:lnTo>
                    <a:pt x="109" y="304"/>
                  </a:lnTo>
                  <a:lnTo>
                    <a:pt x="113" y="300"/>
                  </a:lnTo>
                  <a:lnTo>
                    <a:pt x="117" y="296"/>
                  </a:lnTo>
                  <a:lnTo>
                    <a:pt x="121" y="292"/>
                  </a:lnTo>
                  <a:lnTo>
                    <a:pt x="125" y="292"/>
                  </a:lnTo>
                  <a:lnTo>
                    <a:pt x="129" y="288"/>
                  </a:lnTo>
                  <a:lnTo>
                    <a:pt x="133" y="284"/>
                  </a:lnTo>
                  <a:lnTo>
                    <a:pt x="137" y="280"/>
                  </a:lnTo>
                  <a:lnTo>
                    <a:pt x="141" y="280"/>
                  </a:lnTo>
                  <a:lnTo>
                    <a:pt x="145" y="276"/>
                  </a:lnTo>
                  <a:lnTo>
                    <a:pt x="149" y="271"/>
                  </a:lnTo>
                  <a:lnTo>
                    <a:pt x="154" y="267"/>
                  </a:lnTo>
                  <a:lnTo>
                    <a:pt x="158" y="263"/>
                  </a:lnTo>
                  <a:lnTo>
                    <a:pt x="162" y="259"/>
                  </a:lnTo>
                  <a:lnTo>
                    <a:pt x="166" y="259"/>
                  </a:lnTo>
                  <a:lnTo>
                    <a:pt x="170" y="255"/>
                  </a:lnTo>
                  <a:lnTo>
                    <a:pt x="174" y="251"/>
                  </a:lnTo>
                  <a:lnTo>
                    <a:pt x="178" y="247"/>
                  </a:lnTo>
                  <a:lnTo>
                    <a:pt x="182" y="247"/>
                  </a:lnTo>
                  <a:lnTo>
                    <a:pt x="186" y="243"/>
                  </a:lnTo>
                  <a:lnTo>
                    <a:pt x="190" y="239"/>
                  </a:lnTo>
                  <a:lnTo>
                    <a:pt x="194" y="235"/>
                  </a:lnTo>
                  <a:lnTo>
                    <a:pt x="198" y="231"/>
                  </a:lnTo>
                  <a:lnTo>
                    <a:pt x="202" y="231"/>
                  </a:lnTo>
                  <a:lnTo>
                    <a:pt x="206" y="227"/>
                  </a:lnTo>
                  <a:lnTo>
                    <a:pt x="210" y="223"/>
                  </a:lnTo>
                  <a:lnTo>
                    <a:pt x="214" y="219"/>
                  </a:lnTo>
                  <a:lnTo>
                    <a:pt x="218" y="219"/>
                  </a:lnTo>
                  <a:lnTo>
                    <a:pt x="222" y="215"/>
                  </a:lnTo>
                  <a:lnTo>
                    <a:pt x="226" y="211"/>
                  </a:lnTo>
                  <a:lnTo>
                    <a:pt x="230" y="207"/>
                  </a:lnTo>
                  <a:lnTo>
                    <a:pt x="235" y="207"/>
                  </a:lnTo>
                  <a:lnTo>
                    <a:pt x="239" y="203"/>
                  </a:lnTo>
                  <a:lnTo>
                    <a:pt x="243" y="199"/>
                  </a:lnTo>
                  <a:lnTo>
                    <a:pt x="247" y="195"/>
                  </a:lnTo>
                  <a:lnTo>
                    <a:pt x="251" y="190"/>
                  </a:lnTo>
                  <a:lnTo>
                    <a:pt x="255" y="190"/>
                  </a:lnTo>
                  <a:lnTo>
                    <a:pt x="259" y="186"/>
                  </a:lnTo>
                  <a:lnTo>
                    <a:pt x="263" y="182"/>
                  </a:lnTo>
                  <a:lnTo>
                    <a:pt x="267" y="178"/>
                  </a:lnTo>
                  <a:lnTo>
                    <a:pt x="271" y="178"/>
                  </a:lnTo>
                  <a:lnTo>
                    <a:pt x="275" y="174"/>
                  </a:lnTo>
                  <a:lnTo>
                    <a:pt x="279" y="170"/>
                  </a:lnTo>
                  <a:lnTo>
                    <a:pt x="283" y="166"/>
                  </a:lnTo>
                  <a:lnTo>
                    <a:pt x="287" y="166"/>
                  </a:lnTo>
                  <a:lnTo>
                    <a:pt x="291" y="162"/>
                  </a:lnTo>
                  <a:lnTo>
                    <a:pt x="295" y="158"/>
                  </a:lnTo>
                  <a:lnTo>
                    <a:pt x="299" y="154"/>
                  </a:lnTo>
                  <a:lnTo>
                    <a:pt x="303" y="154"/>
                  </a:lnTo>
                  <a:lnTo>
                    <a:pt x="307" y="150"/>
                  </a:lnTo>
                  <a:lnTo>
                    <a:pt x="311" y="146"/>
                  </a:lnTo>
                  <a:lnTo>
                    <a:pt x="316" y="142"/>
                  </a:lnTo>
                  <a:lnTo>
                    <a:pt x="320" y="138"/>
                  </a:lnTo>
                  <a:lnTo>
                    <a:pt x="324" y="138"/>
                  </a:lnTo>
                  <a:lnTo>
                    <a:pt x="328" y="134"/>
                  </a:lnTo>
                  <a:lnTo>
                    <a:pt x="332" y="130"/>
                  </a:lnTo>
                  <a:lnTo>
                    <a:pt x="336" y="126"/>
                  </a:lnTo>
                  <a:lnTo>
                    <a:pt x="340" y="126"/>
                  </a:lnTo>
                  <a:lnTo>
                    <a:pt x="344" y="122"/>
                  </a:lnTo>
                  <a:lnTo>
                    <a:pt x="348" y="118"/>
                  </a:lnTo>
                  <a:lnTo>
                    <a:pt x="352" y="114"/>
                  </a:lnTo>
                  <a:lnTo>
                    <a:pt x="356" y="114"/>
                  </a:lnTo>
                  <a:lnTo>
                    <a:pt x="360" y="109"/>
                  </a:lnTo>
                  <a:lnTo>
                    <a:pt x="364" y="105"/>
                  </a:lnTo>
                  <a:lnTo>
                    <a:pt x="368" y="105"/>
                  </a:lnTo>
                  <a:lnTo>
                    <a:pt x="372" y="101"/>
                  </a:lnTo>
                  <a:lnTo>
                    <a:pt x="376" y="97"/>
                  </a:lnTo>
                  <a:lnTo>
                    <a:pt x="380" y="93"/>
                  </a:lnTo>
                  <a:lnTo>
                    <a:pt x="384" y="93"/>
                  </a:lnTo>
                  <a:lnTo>
                    <a:pt x="388" y="89"/>
                  </a:lnTo>
                  <a:lnTo>
                    <a:pt x="392" y="85"/>
                  </a:lnTo>
                  <a:lnTo>
                    <a:pt x="397" y="81"/>
                  </a:lnTo>
                  <a:lnTo>
                    <a:pt x="401" y="77"/>
                  </a:lnTo>
                  <a:lnTo>
                    <a:pt x="405" y="77"/>
                  </a:lnTo>
                  <a:lnTo>
                    <a:pt x="409" y="73"/>
                  </a:lnTo>
                  <a:lnTo>
                    <a:pt x="413" y="69"/>
                  </a:lnTo>
                  <a:lnTo>
                    <a:pt x="417" y="69"/>
                  </a:lnTo>
                  <a:lnTo>
                    <a:pt x="421" y="65"/>
                  </a:lnTo>
                  <a:lnTo>
                    <a:pt x="425" y="61"/>
                  </a:lnTo>
                  <a:lnTo>
                    <a:pt x="429" y="57"/>
                  </a:lnTo>
                  <a:lnTo>
                    <a:pt x="433" y="57"/>
                  </a:lnTo>
                  <a:lnTo>
                    <a:pt x="437" y="53"/>
                  </a:lnTo>
                  <a:lnTo>
                    <a:pt x="441" y="49"/>
                  </a:lnTo>
                  <a:lnTo>
                    <a:pt x="445" y="49"/>
                  </a:lnTo>
                  <a:lnTo>
                    <a:pt x="449" y="45"/>
                  </a:lnTo>
                  <a:lnTo>
                    <a:pt x="453" y="41"/>
                  </a:lnTo>
                  <a:lnTo>
                    <a:pt x="457" y="37"/>
                  </a:lnTo>
                  <a:lnTo>
                    <a:pt x="461" y="37"/>
                  </a:lnTo>
                  <a:lnTo>
                    <a:pt x="465" y="33"/>
                  </a:lnTo>
                  <a:lnTo>
                    <a:pt x="469" y="28"/>
                  </a:lnTo>
                  <a:lnTo>
                    <a:pt x="473" y="28"/>
                  </a:lnTo>
                  <a:lnTo>
                    <a:pt x="478" y="24"/>
                  </a:lnTo>
                  <a:lnTo>
                    <a:pt x="482" y="20"/>
                  </a:lnTo>
                  <a:lnTo>
                    <a:pt x="486" y="16"/>
                  </a:lnTo>
                  <a:lnTo>
                    <a:pt x="490" y="16"/>
                  </a:lnTo>
                  <a:lnTo>
                    <a:pt x="494" y="12"/>
                  </a:lnTo>
                  <a:lnTo>
                    <a:pt x="498" y="8"/>
                  </a:lnTo>
                  <a:lnTo>
                    <a:pt x="502" y="8"/>
                  </a:lnTo>
                  <a:lnTo>
                    <a:pt x="506" y="4"/>
                  </a:lnTo>
                  <a:lnTo>
                    <a:pt x="510" y="0"/>
                  </a:lnTo>
                  <a:lnTo>
                    <a:pt x="514"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1" name="Freeform 547"/>
            <p:cNvSpPr>
              <a:spLocks/>
            </p:cNvSpPr>
            <p:nvPr/>
          </p:nvSpPr>
          <p:spPr bwMode="auto">
            <a:xfrm>
              <a:off x="651" y="878"/>
              <a:ext cx="514" cy="283"/>
            </a:xfrm>
            <a:custGeom>
              <a:avLst/>
              <a:gdLst>
                <a:gd name="T0" fmla="*/ 8 w 514"/>
                <a:gd name="T1" fmla="*/ 275 h 283"/>
                <a:gd name="T2" fmla="*/ 20 w 514"/>
                <a:gd name="T3" fmla="*/ 267 h 283"/>
                <a:gd name="T4" fmla="*/ 32 w 514"/>
                <a:gd name="T5" fmla="*/ 259 h 283"/>
                <a:gd name="T6" fmla="*/ 45 w 514"/>
                <a:gd name="T7" fmla="*/ 251 h 283"/>
                <a:gd name="T8" fmla="*/ 57 w 514"/>
                <a:gd name="T9" fmla="*/ 243 h 283"/>
                <a:gd name="T10" fmla="*/ 69 w 514"/>
                <a:gd name="T11" fmla="*/ 235 h 283"/>
                <a:gd name="T12" fmla="*/ 81 w 514"/>
                <a:gd name="T13" fmla="*/ 226 h 283"/>
                <a:gd name="T14" fmla="*/ 93 w 514"/>
                <a:gd name="T15" fmla="*/ 218 h 283"/>
                <a:gd name="T16" fmla="*/ 105 w 514"/>
                <a:gd name="T17" fmla="*/ 210 h 283"/>
                <a:gd name="T18" fmla="*/ 117 w 514"/>
                <a:gd name="T19" fmla="*/ 202 h 283"/>
                <a:gd name="T20" fmla="*/ 130 w 514"/>
                <a:gd name="T21" fmla="*/ 194 h 283"/>
                <a:gd name="T22" fmla="*/ 142 w 514"/>
                <a:gd name="T23" fmla="*/ 186 h 283"/>
                <a:gd name="T24" fmla="*/ 154 w 514"/>
                <a:gd name="T25" fmla="*/ 178 h 283"/>
                <a:gd name="T26" fmla="*/ 166 w 514"/>
                <a:gd name="T27" fmla="*/ 174 h 283"/>
                <a:gd name="T28" fmla="*/ 178 w 514"/>
                <a:gd name="T29" fmla="*/ 166 h 283"/>
                <a:gd name="T30" fmla="*/ 190 w 514"/>
                <a:gd name="T31" fmla="*/ 158 h 283"/>
                <a:gd name="T32" fmla="*/ 202 w 514"/>
                <a:gd name="T33" fmla="*/ 149 h 283"/>
                <a:gd name="T34" fmla="*/ 215 w 514"/>
                <a:gd name="T35" fmla="*/ 145 h 283"/>
                <a:gd name="T36" fmla="*/ 227 w 514"/>
                <a:gd name="T37" fmla="*/ 137 h 283"/>
                <a:gd name="T38" fmla="*/ 239 w 514"/>
                <a:gd name="T39" fmla="*/ 129 h 283"/>
                <a:gd name="T40" fmla="*/ 251 w 514"/>
                <a:gd name="T41" fmla="*/ 121 h 283"/>
                <a:gd name="T42" fmla="*/ 263 w 514"/>
                <a:gd name="T43" fmla="*/ 117 h 283"/>
                <a:gd name="T44" fmla="*/ 275 w 514"/>
                <a:gd name="T45" fmla="*/ 109 h 283"/>
                <a:gd name="T46" fmla="*/ 288 w 514"/>
                <a:gd name="T47" fmla="*/ 101 h 283"/>
                <a:gd name="T48" fmla="*/ 300 w 514"/>
                <a:gd name="T49" fmla="*/ 97 h 283"/>
                <a:gd name="T50" fmla="*/ 312 w 514"/>
                <a:gd name="T51" fmla="*/ 89 h 283"/>
                <a:gd name="T52" fmla="*/ 324 w 514"/>
                <a:gd name="T53" fmla="*/ 85 h 283"/>
                <a:gd name="T54" fmla="*/ 336 w 514"/>
                <a:gd name="T55" fmla="*/ 77 h 283"/>
                <a:gd name="T56" fmla="*/ 348 w 514"/>
                <a:gd name="T57" fmla="*/ 73 h 283"/>
                <a:gd name="T58" fmla="*/ 360 w 514"/>
                <a:gd name="T59" fmla="*/ 64 h 283"/>
                <a:gd name="T60" fmla="*/ 373 w 514"/>
                <a:gd name="T61" fmla="*/ 60 h 283"/>
                <a:gd name="T62" fmla="*/ 385 w 514"/>
                <a:gd name="T63" fmla="*/ 52 h 283"/>
                <a:gd name="T64" fmla="*/ 397 w 514"/>
                <a:gd name="T65" fmla="*/ 48 h 283"/>
                <a:gd name="T66" fmla="*/ 409 w 514"/>
                <a:gd name="T67" fmla="*/ 44 h 283"/>
                <a:gd name="T68" fmla="*/ 421 w 514"/>
                <a:gd name="T69" fmla="*/ 36 h 283"/>
                <a:gd name="T70" fmla="*/ 433 w 514"/>
                <a:gd name="T71" fmla="*/ 32 h 283"/>
                <a:gd name="T72" fmla="*/ 445 w 514"/>
                <a:gd name="T73" fmla="*/ 28 h 283"/>
                <a:gd name="T74" fmla="*/ 458 w 514"/>
                <a:gd name="T75" fmla="*/ 20 h 283"/>
                <a:gd name="T76" fmla="*/ 470 w 514"/>
                <a:gd name="T77" fmla="*/ 16 h 283"/>
                <a:gd name="T78" fmla="*/ 482 w 514"/>
                <a:gd name="T79" fmla="*/ 12 h 283"/>
                <a:gd name="T80" fmla="*/ 494 w 514"/>
                <a:gd name="T81" fmla="*/ 8 h 283"/>
                <a:gd name="T82" fmla="*/ 506 w 514"/>
                <a:gd name="T83" fmla="*/ 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4" h="283">
                  <a:moveTo>
                    <a:pt x="0" y="283"/>
                  </a:moveTo>
                  <a:lnTo>
                    <a:pt x="4" y="279"/>
                  </a:lnTo>
                  <a:lnTo>
                    <a:pt x="8" y="275"/>
                  </a:lnTo>
                  <a:lnTo>
                    <a:pt x="12" y="271"/>
                  </a:lnTo>
                  <a:lnTo>
                    <a:pt x="16" y="271"/>
                  </a:lnTo>
                  <a:lnTo>
                    <a:pt x="20" y="267"/>
                  </a:lnTo>
                  <a:lnTo>
                    <a:pt x="24" y="263"/>
                  </a:lnTo>
                  <a:lnTo>
                    <a:pt x="28" y="263"/>
                  </a:lnTo>
                  <a:lnTo>
                    <a:pt x="32" y="259"/>
                  </a:lnTo>
                  <a:lnTo>
                    <a:pt x="36" y="255"/>
                  </a:lnTo>
                  <a:lnTo>
                    <a:pt x="40" y="255"/>
                  </a:lnTo>
                  <a:lnTo>
                    <a:pt x="45" y="251"/>
                  </a:lnTo>
                  <a:lnTo>
                    <a:pt x="49" y="247"/>
                  </a:lnTo>
                  <a:lnTo>
                    <a:pt x="53" y="247"/>
                  </a:lnTo>
                  <a:lnTo>
                    <a:pt x="57" y="243"/>
                  </a:lnTo>
                  <a:lnTo>
                    <a:pt x="61" y="239"/>
                  </a:lnTo>
                  <a:lnTo>
                    <a:pt x="65" y="239"/>
                  </a:lnTo>
                  <a:lnTo>
                    <a:pt x="69" y="235"/>
                  </a:lnTo>
                  <a:lnTo>
                    <a:pt x="73" y="230"/>
                  </a:lnTo>
                  <a:lnTo>
                    <a:pt x="77" y="230"/>
                  </a:lnTo>
                  <a:lnTo>
                    <a:pt x="81" y="226"/>
                  </a:lnTo>
                  <a:lnTo>
                    <a:pt x="85" y="226"/>
                  </a:lnTo>
                  <a:lnTo>
                    <a:pt x="89" y="222"/>
                  </a:lnTo>
                  <a:lnTo>
                    <a:pt x="93" y="218"/>
                  </a:lnTo>
                  <a:lnTo>
                    <a:pt x="97" y="218"/>
                  </a:lnTo>
                  <a:lnTo>
                    <a:pt x="101" y="214"/>
                  </a:lnTo>
                  <a:lnTo>
                    <a:pt x="105" y="210"/>
                  </a:lnTo>
                  <a:lnTo>
                    <a:pt x="109" y="210"/>
                  </a:lnTo>
                  <a:lnTo>
                    <a:pt x="113" y="206"/>
                  </a:lnTo>
                  <a:lnTo>
                    <a:pt x="117" y="202"/>
                  </a:lnTo>
                  <a:lnTo>
                    <a:pt x="121" y="202"/>
                  </a:lnTo>
                  <a:lnTo>
                    <a:pt x="126" y="198"/>
                  </a:lnTo>
                  <a:lnTo>
                    <a:pt x="130" y="194"/>
                  </a:lnTo>
                  <a:lnTo>
                    <a:pt x="134" y="194"/>
                  </a:lnTo>
                  <a:lnTo>
                    <a:pt x="138" y="190"/>
                  </a:lnTo>
                  <a:lnTo>
                    <a:pt x="142" y="186"/>
                  </a:lnTo>
                  <a:lnTo>
                    <a:pt x="146" y="186"/>
                  </a:lnTo>
                  <a:lnTo>
                    <a:pt x="150" y="182"/>
                  </a:lnTo>
                  <a:lnTo>
                    <a:pt x="154" y="178"/>
                  </a:lnTo>
                  <a:lnTo>
                    <a:pt x="158" y="178"/>
                  </a:lnTo>
                  <a:lnTo>
                    <a:pt x="162" y="174"/>
                  </a:lnTo>
                  <a:lnTo>
                    <a:pt x="166" y="174"/>
                  </a:lnTo>
                  <a:lnTo>
                    <a:pt x="170" y="170"/>
                  </a:lnTo>
                  <a:lnTo>
                    <a:pt x="174" y="170"/>
                  </a:lnTo>
                  <a:lnTo>
                    <a:pt x="178" y="166"/>
                  </a:lnTo>
                  <a:lnTo>
                    <a:pt x="182" y="162"/>
                  </a:lnTo>
                  <a:lnTo>
                    <a:pt x="186" y="162"/>
                  </a:lnTo>
                  <a:lnTo>
                    <a:pt x="190" y="158"/>
                  </a:lnTo>
                  <a:lnTo>
                    <a:pt x="194" y="154"/>
                  </a:lnTo>
                  <a:lnTo>
                    <a:pt x="198" y="154"/>
                  </a:lnTo>
                  <a:lnTo>
                    <a:pt x="202" y="149"/>
                  </a:lnTo>
                  <a:lnTo>
                    <a:pt x="207" y="149"/>
                  </a:lnTo>
                  <a:lnTo>
                    <a:pt x="211" y="145"/>
                  </a:lnTo>
                  <a:lnTo>
                    <a:pt x="215" y="145"/>
                  </a:lnTo>
                  <a:lnTo>
                    <a:pt x="219" y="141"/>
                  </a:lnTo>
                  <a:lnTo>
                    <a:pt x="223" y="137"/>
                  </a:lnTo>
                  <a:lnTo>
                    <a:pt x="227" y="137"/>
                  </a:lnTo>
                  <a:lnTo>
                    <a:pt x="231" y="133"/>
                  </a:lnTo>
                  <a:lnTo>
                    <a:pt x="235" y="133"/>
                  </a:lnTo>
                  <a:lnTo>
                    <a:pt x="239" y="129"/>
                  </a:lnTo>
                  <a:lnTo>
                    <a:pt x="243" y="129"/>
                  </a:lnTo>
                  <a:lnTo>
                    <a:pt x="247" y="125"/>
                  </a:lnTo>
                  <a:lnTo>
                    <a:pt x="251" y="121"/>
                  </a:lnTo>
                  <a:lnTo>
                    <a:pt x="255" y="121"/>
                  </a:lnTo>
                  <a:lnTo>
                    <a:pt x="259" y="117"/>
                  </a:lnTo>
                  <a:lnTo>
                    <a:pt x="263" y="117"/>
                  </a:lnTo>
                  <a:lnTo>
                    <a:pt x="267" y="113"/>
                  </a:lnTo>
                  <a:lnTo>
                    <a:pt x="271" y="113"/>
                  </a:lnTo>
                  <a:lnTo>
                    <a:pt x="275" y="109"/>
                  </a:lnTo>
                  <a:lnTo>
                    <a:pt x="279" y="109"/>
                  </a:lnTo>
                  <a:lnTo>
                    <a:pt x="283" y="105"/>
                  </a:lnTo>
                  <a:lnTo>
                    <a:pt x="288" y="101"/>
                  </a:lnTo>
                  <a:lnTo>
                    <a:pt x="292" y="101"/>
                  </a:lnTo>
                  <a:lnTo>
                    <a:pt x="296" y="97"/>
                  </a:lnTo>
                  <a:lnTo>
                    <a:pt x="300" y="97"/>
                  </a:lnTo>
                  <a:lnTo>
                    <a:pt x="304" y="93"/>
                  </a:lnTo>
                  <a:lnTo>
                    <a:pt x="308" y="93"/>
                  </a:lnTo>
                  <a:lnTo>
                    <a:pt x="312" y="89"/>
                  </a:lnTo>
                  <a:lnTo>
                    <a:pt x="316" y="89"/>
                  </a:lnTo>
                  <a:lnTo>
                    <a:pt x="320" y="85"/>
                  </a:lnTo>
                  <a:lnTo>
                    <a:pt x="324" y="85"/>
                  </a:lnTo>
                  <a:lnTo>
                    <a:pt x="328" y="81"/>
                  </a:lnTo>
                  <a:lnTo>
                    <a:pt x="332" y="81"/>
                  </a:lnTo>
                  <a:lnTo>
                    <a:pt x="336" y="77"/>
                  </a:lnTo>
                  <a:lnTo>
                    <a:pt x="340" y="77"/>
                  </a:lnTo>
                  <a:lnTo>
                    <a:pt x="344" y="73"/>
                  </a:lnTo>
                  <a:lnTo>
                    <a:pt x="348" y="73"/>
                  </a:lnTo>
                  <a:lnTo>
                    <a:pt x="352" y="68"/>
                  </a:lnTo>
                  <a:lnTo>
                    <a:pt x="356" y="68"/>
                  </a:lnTo>
                  <a:lnTo>
                    <a:pt x="360" y="64"/>
                  </a:lnTo>
                  <a:lnTo>
                    <a:pt x="364" y="64"/>
                  </a:lnTo>
                  <a:lnTo>
                    <a:pt x="369" y="60"/>
                  </a:lnTo>
                  <a:lnTo>
                    <a:pt x="373" y="60"/>
                  </a:lnTo>
                  <a:lnTo>
                    <a:pt x="377" y="56"/>
                  </a:lnTo>
                  <a:lnTo>
                    <a:pt x="381" y="56"/>
                  </a:lnTo>
                  <a:lnTo>
                    <a:pt x="385" y="52"/>
                  </a:lnTo>
                  <a:lnTo>
                    <a:pt x="389" y="52"/>
                  </a:lnTo>
                  <a:lnTo>
                    <a:pt x="393" y="52"/>
                  </a:lnTo>
                  <a:lnTo>
                    <a:pt x="397" y="48"/>
                  </a:lnTo>
                  <a:lnTo>
                    <a:pt x="401" y="48"/>
                  </a:lnTo>
                  <a:lnTo>
                    <a:pt x="405" y="44"/>
                  </a:lnTo>
                  <a:lnTo>
                    <a:pt x="409" y="44"/>
                  </a:lnTo>
                  <a:lnTo>
                    <a:pt x="413" y="40"/>
                  </a:lnTo>
                  <a:lnTo>
                    <a:pt x="417" y="40"/>
                  </a:lnTo>
                  <a:lnTo>
                    <a:pt x="421" y="36"/>
                  </a:lnTo>
                  <a:lnTo>
                    <a:pt x="425" y="36"/>
                  </a:lnTo>
                  <a:lnTo>
                    <a:pt x="429" y="32"/>
                  </a:lnTo>
                  <a:lnTo>
                    <a:pt x="433" y="32"/>
                  </a:lnTo>
                  <a:lnTo>
                    <a:pt x="437" y="28"/>
                  </a:lnTo>
                  <a:lnTo>
                    <a:pt x="441" y="28"/>
                  </a:lnTo>
                  <a:lnTo>
                    <a:pt x="445" y="28"/>
                  </a:lnTo>
                  <a:lnTo>
                    <a:pt x="450" y="24"/>
                  </a:lnTo>
                  <a:lnTo>
                    <a:pt x="454" y="24"/>
                  </a:lnTo>
                  <a:lnTo>
                    <a:pt x="458" y="20"/>
                  </a:lnTo>
                  <a:lnTo>
                    <a:pt x="462" y="20"/>
                  </a:lnTo>
                  <a:lnTo>
                    <a:pt x="466" y="20"/>
                  </a:lnTo>
                  <a:lnTo>
                    <a:pt x="470" y="16"/>
                  </a:lnTo>
                  <a:lnTo>
                    <a:pt x="474" y="16"/>
                  </a:lnTo>
                  <a:lnTo>
                    <a:pt x="478" y="12"/>
                  </a:lnTo>
                  <a:lnTo>
                    <a:pt x="482" y="12"/>
                  </a:lnTo>
                  <a:lnTo>
                    <a:pt x="486" y="12"/>
                  </a:lnTo>
                  <a:lnTo>
                    <a:pt x="490" y="8"/>
                  </a:lnTo>
                  <a:lnTo>
                    <a:pt x="494" y="8"/>
                  </a:lnTo>
                  <a:lnTo>
                    <a:pt x="498" y="4"/>
                  </a:lnTo>
                  <a:lnTo>
                    <a:pt x="502" y="4"/>
                  </a:lnTo>
                  <a:lnTo>
                    <a:pt x="506" y="4"/>
                  </a:lnTo>
                  <a:lnTo>
                    <a:pt x="510" y="0"/>
                  </a:lnTo>
                  <a:lnTo>
                    <a:pt x="514"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2" name="Freeform 548"/>
            <p:cNvSpPr>
              <a:spLocks/>
            </p:cNvSpPr>
            <p:nvPr/>
          </p:nvSpPr>
          <p:spPr bwMode="auto">
            <a:xfrm>
              <a:off x="1165" y="793"/>
              <a:ext cx="515" cy="85"/>
            </a:xfrm>
            <a:custGeom>
              <a:avLst/>
              <a:gdLst>
                <a:gd name="T0" fmla="*/ 8 w 515"/>
                <a:gd name="T1" fmla="*/ 81 h 85"/>
                <a:gd name="T2" fmla="*/ 21 w 515"/>
                <a:gd name="T3" fmla="*/ 77 h 85"/>
                <a:gd name="T4" fmla="*/ 33 w 515"/>
                <a:gd name="T5" fmla="*/ 72 h 85"/>
                <a:gd name="T6" fmla="*/ 45 w 515"/>
                <a:gd name="T7" fmla="*/ 68 h 85"/>
                <a:gd name="T8" fmla="*/ 57 w 515"/>
                <a:gd name="T9" fmla="*/ 64 h 85"/>
                <a:gd name="T10" fmla="*/ 69 w 515"/>
                <a:gd name="T11" fmla="*/ 60 h 85"/>
                <a:gd name="T12" fmla="*/ 81 w 515"/>
                <a:gd name="T13" fmla="*/ 56 h 85"/>
                <a:gd name="T14" fmla="*/ 93 w 515"/>
                <a:gd name="T15" fmla="*/ 52 h 85"/>
                <a:gd name="T16" fmla="*/ 106 w 515"/>
                <a:gd name="T17" fmla="*/ 48 h 85"/>
                <a:gd name="T18" fmla="*/ 118 w 515"/>
                <a:gd name="T19" fmla="*/ 44 h 85"/>
                <a:gd name="T20" fmla="*/ 130 w 515"/>
                <a:gd name="T21" fmla="*/ 44 h 85"/>
                <a:gd name="T22" fmla="*/ 142 w 515"/>
                <a:gd name="T23" fmla="*/ 40 h 85"/>
                <a:gd name="T24" fmla="*/ 154 w 515"/>
                <a:gd name="T25" fmla="*/ 36 h 85"/>
                <a:gd name="T26" fmla="*/ 166 w 515"/>
                <a:gd name="T27" fmla="*/ 32 h 85"/>
                <a:gd name="T28" fmla="*/ 179 w 515"/>
                <a:gd name="T29" fmla="*/ 32 h 85"/>
                <a:gd name="T30" fmla="*/ 191 w 515"/>
                <a:gd name="T31" fmla="*/ 28 h 85"/>
                <a:gd name="T32" fmla="*/ 203 w 515"/>
                <a:gd name="T33" fmla="*/ 24 h 85"/>
                <a:gd name="T34" fmla="*/ 215 w 515"/>
                <a:gd name="T35" fmla="*/ 24 h 85"/>
                <a:gd name="T36" fmla="*/ 227 w 515"/>
                <a:gd name="T37" fmla="*/ 20 h 85"/>
                <a:gd name="T38" fmla="*/ 239 w 515"/>
                <a:gd name="T39" fmla="*/ 20 h 85"/>
                <a:gd name="T40" fmla="*/ 251 w 515"/>
                <a:gd name="T41" fmla="*/ 16 h 85"/>
                <a:gd name="T42" fmla="*/ 264 w 515"/>
                <a:gd name="T43" fmla="*/ 16 h 85"/>
                <a:gd name="T44" fmla="*/ 276 w 515"/>
                <a:gd name="T45" fmla="*/ 12 h 85"/>
                <a:gd name="T46" fmla="*/ 288 w 515"/>
                <a:gd name="T47" fmla="*/ 12 h 85"/>
                <a:gd name="T48" fmla="*/ 300 w 515"/>
                <a:gd name="T49" fmla="*/ 8 h 85"/>
                <a:gd name="T50" fmla="*/ 312 w 515"/>
                <a:gd name="T51" fmla="*/ 8 h 85"/>
                <a:gd name="T52" fmla="*/ 324 w 515"/>
                <a:gd name="T53" fmla="*/ 8 h 85"/>
                <a:gd name="T54" fmla="*/ 336 w 515"/>
                <a:gd name="T55" fmla="*/ 4 h 85"/>
                <a:gd name="T56" fmla="*/ 349 w 515"/>
                <a:gd name="T57" fmla="*/ 4 h 85"/>
                <a:gd name="T58" fmla="*/ 361 w 515"/>
                <a:gd name="T59" fmla="*/ 4 h 85"/>
                <a:gd name="T60" fmla="*/ 373 w 515"/>
                <a:gd name="T61" fmla="*/ 4 h 85"/>
                <a:gd name="T62" fmla="*/ 385 w 515"/>
                <a:gd name="T63" fmla="*/ 4 h 85"/>
                <a:gd name="T64" fmla="*/ 397 w 515"/>
                <a:gd name="T65" fmla="*/ 4 h 85"/>
                <a:gd name="T66" fmla="*/ 409 w 515"/>
                <a:gd name="T67" fmla="*/ 0 h 85"/>
                <a:gd name="T68" fmla="*/ 422 w 515"/>
                <a:gd name="T69" fmla="*/ 0 h 85"/>
                <a:gd name="T70" fmla="*/ 434 w 515"/>
                <a:gd name="T71" fmla="*/ 0 h 85"/>
                <a:gd name="T72" fmla="*/ 446 w 515"/>
                <a:gd name="T73" fmla="*/ 0 h 85"/>
                <a:gd name="T74" fmla="*/ 458 w 515"/>
                <a:gd name="T75" fmla="*/ 0 h 85"/>
                <a:gd name="T76" fmla="*/ 470 w 515"/>
                <a:gd name="T77" fmla="*/ 0 h 85"/>
                <a:gd name="T78" fmla="*/ 482 w 515"/>
                <a:gd name="T79" fmla="*/ 4 h 85"/>
                <a:gd name="T80" fmla="*/ 494 w 515"/>
                <a:gd name="T81" fmla="*/ 4 h 85"/>
                <a:gd name="T82" fmla="*/ 507 w 515"/>
                <a:gd name="T83"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85">
                  <a:moveTo>
                    <a:pt x="0" y="85"/>
                  </a:moveTo>
                  <a:lnTo>
                    <a:pt x="4" y="81"/>
                  </a:lnTo>
                  <a:lnTo>
                    <a:pt x="8" y="81"/>
                  </a:lnTo>
                  <a:lnTo>
                    <a:pt x="12" y="81"/>
                  </a:lnTo>
                  <a:lnTo>
                    <a:pt x="17" y="77"/>
                  </a:lnTo>
                  <a:lnTo>
                    <a:pt x="21" y="77"/>
                  </a:lnTo>
                  <a:lnTo>
                    <a:pt x="25" y="77"/>
                  </a:lnTo>
                  <a:lnTo>
                    <a:pt x="29" y="72"/>
                  </a:lnTo>
                  <a:lnTo>
                    <a:pt x="33" y="72"/>
                  </a:lnTo>
                  <a:lnTo>
                    <a:pt x="37" y="72"/>
                  </a:lnTo>
                  <a:lnTo>
                    <a:pt x="41" y="68"/>
                  </a:lnTo>
                  <a:lnTo>
                    <a:pt x="45" y="68"/>
                  </a:lnTo>
                  <a:lnTo>
                    <a:pt x="49" y="68"/>
                  </a:lnTo>
                  <a:lnTo>
                    <a:pt x="53" y="64"/>
                  </a:lnTo>
                  <a:lnTo>
                    <a:pt x="57" y="64"/>
                  </a:lnTo>
                  <a:lnTo>
                    <a:pt x="61" y="64"/>
                  </a:lnTo>
                  <a:lnTo>
                    <a:pt x="65" y="60"/>
                  </a:lnTo>
                  <a:lnTo>
                    <a:pt x="69" y="60"/>
                  </a:lnTo>
                  <a:lnTo>
                    <a:pt x="73" y="60"/>
                  </a:lnTo>
                  <a:lnTo>
                    <a:pt x="77" y="56"/>
                  </a:lnTo>
                  <a:lnTo>
                    <a:pt x="81" y="56"/>
                  </a:lnTo>
                  <a:lnTo>
                    <a:pt x="85" y="56"/>
                  </a:lnTo>
                  <a:lnTo>
                    <a:pt x="89" y="52"/>
                  </a:lnTo>
                  <a:lnTo>
                    <a:pt x="93" y="52"/>
                  </a:lnTo>
                  <a:lnTo>
                    <a:pt x="98" y="52"/>
                  </a:lnTo>
                  <a:lnTo>
                    <a:pt x="102" y="52"/>
                  </a:lnTo>
                  <a:lnTo>
                    <a:pt x="106" y="48"/>
                  </a:lnTo>
                  <a:lnTo>
                    <a:pt x="110" y="48"/>
                  </a:lnTo>
                  <a:lnTo>
                    <a:pt x="114" y="48"/>
                  </a:lnTo>
                  <a:lnTo>
                    <a:pt x="118" y="44"/>
                  </a:lnTo>
                  <a:lnTo>
                    <a:pt x="122" y="44"/>
                  </a:lnTo>
                  <a:lnTo>
                    <a:pt x="126" y="44"/>
                  </a:lnTo>
                  <a:lnTo>
                    <a:pt x="130" y="44"/>
                  </a:lnTo>
                  <a:lnTo>
                    <a:pt x="134" y="40"/>
                  </a:lnTo>
                  <a:lnTo>
                    <a:pt x="138" y="40"/>
                  </a:lnTo>
                  <a:lnTo>
                    <a:pt x="142" y="40"/>
                  </a:lnTo>
                  <a:lnTo>
                    <a:pt x="146" y="40"/>
                  </a:lnTo>
                  <a:lnTo>
                    <a:pt x="150" y="36"/>
                  </a:lnTo>
                  <a:lnTo>
                    <a:pt x="154" y="36"/>
                  </a:lnTo>
                  <a:lnTo>
                    <a:pt x="158" y="36"/>
                  </a:lnTo>
                  <a:lnTo>
                    <a:pt x="162" y="36"/>
                  </a:lnTo>
                  <a:lnTo>
                    <a:pt x="166" y="32"/>
                  </a:lnTo>
                  <a:lnTo>
                    <a:pt x="170" y="32"/>
                  </a:lnTo>
                  <a:lnTo>
                    <a:pt x="174" y="32"/>
                  </a:lnTo>
                  <a:lnTo>
                    <a:pt x="179" y="32"/>
                  </a:lnTo>
                  <a:lnTo>
                    <a:pt x="183" y="28"/>
                  </a:lnTo>
                  <a:lnTo>
                    <a:pt x="187" y="28"/>
                  </a:lnTo>
                  <a:lnTo>
                    <a:pt x="191" y="28"/>
                  </a:lnTo>
                  <a:lnTo>
                    <a:pt x="195" y="28"/>
                  </a:lnTo>
                  <a:lnTo>
                    <a:pt x="199" y="28"/>
                  </a:lnTo>
                  <a:lnTo>
                    <a:pt x="203" y="24"/>
                  </a:lnTo>
                  <a:lnTo>
                    <a:pt x="207" y="24"/>
                  </a:lnTo>
                  <a:lnTo>
                    <a:pt x="211" y="24"/>
                  </a:lnTo>
                  <a:lnTo>
                    <a:pt x="215" y="24"/>
                  </a:lnTo>
                  <a:lnTo>
                    <a:pt x="219" y="24"/>
                  </a:lnTo>
                  <a:lnTo>
                    <a:pt x="223" y="20"/>
                  </a:lnTo>
                  <a:lnTo>
                    <a:pt x="227" y="20"/>
                  </a:lnTo>
                  <a:lnTo>
                    <a:pt x="231" y="20"/>
                  </a:lnTo>
                  <a:lnTo>
                    <a:pt x="235" y="20"/>
                  </a:lnTo>
                  <a:lnTo>
                    <a:pt x="239" y="20"/>
                  </a:lnTo>
                  <a:lnTo>
                    <a:pt x="243" y="16"/>
                  </a:lnTo>
                  <a:lnTo>
                    <a:pt x="247" y="16"/>
                  </a:lnTo>
                  <a:lnTo>
                    <a:pt x="251" y="16"/>
                  </a:lnTo>
                  <a:lnTo>
                    <a:pt x="255" y="16"/>
                  </a:lnTo>
                  <a:lnTo>
                    <a:pt x="260" y="16"/>
                  </a:lnTo>
                  <a:lnTo>
                    <a:pt x="264" y="16"/>
                  </a:lnTo>
                  <a:lnTo>
                    <a:pt x="268" y="16"/>
                  </a:lnTo>
                  <a:lnTo>
                    <a:pt x="272" y="12"/>
                  </a:lnTo>
                  <a:lnTo>
                    <a:pt x="276" y="12"/>
                  </a:lnTo>
                  <a:lnTo>
                    <a:pt x="280" y="12"/>
                  </a:lnTo>
                  <a:lnTo>
                    <a:pt x="284" y="12"/>
                  </a:lnTo>
                  <a:lnTo>
                    <a:pt x="288" y="12"/>
                  </a:lnTo>
                  <a:lnTo>
                    <a:pt x="292" y="12"/>
                  </a:lnTo>
                  <a:lnTo>
                    <a:pt x="296" y="8"/>
                  </a:lnTo>
                  <a:lnTo>
                    <a:pt x="300" y="8"/>
                  </a:lnTo>
                  <a:lnTo>
                    <a:pt x="304" y="8"/>
                  </a:lnTo>
                  <a:lnTo>
                    <a:pt x="308" y="8"/>
                  </a:lnTo>
                  <a:lnTo>
                    <a:pt x="312" y="8"/>
                  </a:lnTo>
                  <a:lnTo>
                    <a:pt x="316" y="8"/>
                  </a:lnTo>
                  <a:lnTo>
                    <a:pt x="320" y="8"/>
                  </a:lnTo>
                  <a:lnTo>
                    <a:pt x="324" y="8"/>
                  </a:lnTo>
                  <a:lnTo>
                    <a:pt x="328" y="8"/>
                  </a:lnTo>
                  <a:lnTo>
                    <a:pt x="332" y="8"/>
                  </a:lnTo>
                  <a:lnTo>
                    <a:pt x="336" y="4"/>
                  </a:lnTo>
                  <a:lnTo>
                    <a:pt x="341" y="4"/>
                  </a:lnTo>
                  <a:lnTo>
                    <a:pt x="345" y="4"/>
                  </a:lnTo>
                  <a:lnTo>
                    <a:pt x="349" y="4"/>
                  </a:lnTo>
                  <a:lnTo>
                    <a:pt x="353" y="4"/>
                  </a:lnTo>
                  <a:lnTo>
                    <a:pt x="357" y="4"/>
                  </a:lnTo>
                  <a:lnTo>
                    <a:pt x="361" y="4"/>
                  </a:lnTo>
                  <a:lnTo>
                    <a:pt x="365" y="4"/>
                  </a:lnTo>
                  <a:lnTo>
                    <a:pt x="369" y="4"/>
                  </a:lnTo>
                  <a:lnTo>
                    <a:pt x="373" y="4"/>
                  </a:lnTo>
                  <a:lnTo>
                    <a:pt x="377" y="4"/>
                  </a:lnTo>
                  <a:lnTo>
                    <a:pt x="381" y="4"/>
                  </a:lnTo>
                  <a:lnTo>
                    <a:pt x="385" y="4"/>
                  </a:lnTo>
                  <a:lnTo>
                    <a:pt x="389" y="4"/>
                  </a:lnTo>
                  <a:lnTo>
                    <a:pt x="393" y="4"/>
                  </a:lnTo>
                  <a:lnTo>
                    <a:pt x="397" y="4"/>
                  </a:lnTo>
                  <a:lnTo>
                    <a:pt x="401" y="0"/>
                  </a:lnTo>
                  <a:lnTo>
                    <a:pt x="405" y="0"/>
                  </a:lnTo>
                  <a:lnTo>
                    <a:pt x="409" y="0"/>
                  </a:lnTo>
                  <a:lnTo>
                    <a:pt x="413" y="0"/>
                  </a:lnTo>
                  <a:lnTo>
                    <a:pt x="417" y="0"/>
                  </a:lnTo>
                  <a:lnTo>
                    <a:pt x="422" y="0"/>
                  </a:lnTo>
                  <a:lnTo>
                    <a:pt x="426" y="0"/>
                  </a:lnTo>
                  <a:lnTo>
                    <a:pt x="430" y="0"/>
                  </a:lnTo>
                  <a:lnTo>
                    <a:pt x="434" y="0"/>
                  </a:lnTo>
                  <a:lnTo>
                    <a:pt x="438" y="0"/>
                  </a:lnTo>
                  <a:lnTo>
                    <a:pt x="442" y="0"/>
                  </a:lnTo>
                  <a:lnTo>
                    <a:pt x="446" y="0"/>
                  </a:lnTo>
                  <a:lnTo>
                    <a:pt x="450" y="0"/>
                  </a:lnTo>
                  <a:lnTo>
                    <a:pt x="454" y="0"/>
                  </a:lnTo>
                  <a:lnTo>
                    <a:pt x="458" y="0"/>
                  </a:lnTo>
                  <a:lnTo>
                    <a:pt x="462" y="0"/>
                  </a:lnTo>
                  <a:lnTo>
                    <a:pt x="466" y="0"/>
                  </a:lnTo>
                  <a:lnTo>
                    <a:pt x="470" y="0"/>
                  </a:lnTo>
                  <a:lnTo>
                    <a:pt x="474" y="4"/>
                  </a:lnTo>
                  <a:lnTo>
                    <a:pt x="478" y="4"/>
                  </a:lnTo>
                  <a:lnTo>
                    <a:pt x="482" y="4"/>
                  </a:lnTo>
                  <a:lnTo>
                    <a:pt x="486" y="4"/>
                  </a:lnTo>
                  <a:lnTo>
                    <a:pt x="490" y="4"/>
                  </a:lnTo>
                  <a:lnTo>
                    <a:pt x="494" y="4"/>
                  </a:lnTo>
                  <a:lnTo>
                    <a:pt x="498" y="4"/>
                  </a:lnTo>
                  <a:lnTo>
                    <a:pt x="503" y="4"/>
                  </a:lnTo>
                  <a:lnTo>
                    <a:pt x="507" y="4"/>
                  </a:lnTo>
                  <a:lnTo>
                    <a:pt x="511" y="4"/>
                  </a:lnTo>
                  <a:lnTo>
                    <a:pt x="515" y="4"/>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3" name="Freeform 549"/>
            <p:cNvSpPr>
              <a:spLocks/>
            </p:cNvSpPr>
            <p:nvPr/>
          </p:nvSpPr>
          <p:spPr bwMode="auto">
            <a:xfrm>
              <a:off x="1680" y="797"/>
              <a:ext cx="214" cy="36"/>
            </a:xfrm>
            <a:custGeom>
              <a:avLst/>
              <a:gdLst>
                <a:gd name="T0" fmla="*/ 0 w 214"/>
                <a:gd name="T1" fmla="*/ 0 h 36"/>
                <a:gd name="T2" fmla="*/ 4 w 214"/>
                <a:gd name="T3" fmla="*/ 0 h 36"/>
                <a:gd name="T4" fmla="*/ 8 w 214"/>
                <a:gd name="T5" fmla="*/ 0 h 36"/>
                <a:gd name="T6" fmla="*/ 12 w 214"/>
                <a:gd name="T7" fmla="*/ 0 h 36"/>
                <a:gd name="T8" fmla="*/ 16 w 214"/>
                <a:gd name="T9" fmla="*/ 0 h 36"/>
                <a:gd name="T10" fmla="*/ 20 w 214"/>
                <a:gd name="T11" fmla="*/ 0 h 36"/>
                <a:gd name="T12" fmla="*/ 24 w 214"/>
                <a:gd name="T13" fmla="*/ 4 h 36"/>
                <a:gd name="T14" fmla="*/ 28 w 214"/>
                <a:gd name="T15" fmla="*/ 4 h 36"/>
                <a:gd name="T16" fmla="*/ 32 w 214"/>
                <a:gd name="T17" fmla="*/ 4 h 36"/>
                <a:gd name="T18" fmla="*/ 36 w 214"/>
                <a:gd name="T19" fmla="*/ 4 h 36"/>
                <a:gd name="T20" fmla="*/ 40 w 214"/>
                <a:gd name="T21" fmla="*/ 4 h 36"/>
                <a:gd name="T22" fmla="*/ 44 w 214"/>
                <a:gd name="T23" fmla="*/ 4 h 36"/>
                <a:gd name="T24" fmla="*/ 48 w 214"/>
                <a:gd name="T25" fmla="*/ 4 h 36"/>
                <a:gd name="T26" fmla="*/ 52 w 214"/>
                <a:gd name="T27" fmla="*/ 4 h 36"/>
                <a:gd name="T28" fmla="*/ 56 w 214"/>
                <a:gd name="T29" fmla="*/ 4 h 36"/>
                <a:gd name="T30" fmla="*/ 60 w 214"/>
                <a:gd name="T31" fmla="*/ 4 h 36"/>
                <a:gd name="T32" fmla="*/ 64 w 214"/>
                <a:gd name="T33" fmla="*/ 8 h 36"/>
                <a:gd name="T34" fmla="*/ 69 w 214"/>
                <a:gd name="T35" fmla="*/ 8 h 36"/>
                <a:gd name="T36" fmla="*/ 73 w 214"/>
                <a:gd name="T37" fmla="*/ 8 h 36"/>
                <a:gd name="T38" fmla="*/ 77 w 214"/>
                <a:gd name="T39" fmla="*/ 8 h 36"/>
                <a:gd name="T40" fmla="*/ 81 w 214"/>
                <a:gd name="T41" fmla="*/ 8 h 36"/>
                <a:gd name="T42" fmla="*/ 85 w 214"/>
                <a:gd name="T43" fmla="*/ 8 h 36"/>
                <a:gd name="T44" fmla="*/ 89 w 214"/>
                <a:gd name="T45" fmla="*/ 8 h 36"/>
                <a:gd name="T46" fmla="*/ 93 w 214"/>
                <a:gd name="T47" fmla="*/ 12 h 36"/>
                <a:gd name="T48" fmla="*/ 97 w 214"/>
                <a:gd name="T49" fmla="*/ 12 h 36"/>
                <a:gd name="T50" fmla="*/ 101 w 214"/>
                <a:gd name="T51" fmla="*/ 12 h 36"/>
                <a:gd name="T52" fmla="*/ 105 w 214"/>
                <a:gd name="T53" fmla="*/ 12 h 36"/>
                <a:gd name="T54" fmla="*/ 109 w 214"/>
                <a:gd name="T55" fmla="*/ 12 h 36"/>
                <a:gd name="T56" fmla="*/ 113 w 214"/>
                <a:gd name="T57" fmla="*/ 12 h 36"/>
                <a:gd name="T58" fmla="*/ 117 w 214"/>
                <a:gd name="T59" fmla="*/ 16 h 36"/>
                <a:gd name="T60" fmla="*/ 121 w 214"/>
                <a:gd name="T61" fmla="*/ 16 h 36"/>
                <a:gd name="T62" fmla="*/ 125 w 214"/>
                <a:gd name="T63" fmla="*/ 16 h 36"/>
                <a:gd name="T64" fmla="*/ 129 w 214"/>
                <a:gd name="T65" fmla="*/ 16 h 36"/>
                <a:gd name="T66" fmla="*/ 133 w 214"/>
                <a:gd name="T67" fmla="*/ 16 h 36"/>
                <a:gd name="T68" fmla="*/ 137 w 214"/>
                <a:gd name="T69" fmla="*/ 16 h 36"/>
                <a:gd name="T70" fmla="*/ 141 w 214"/>
                <a:gd name="T71" fmla="*/ 20 h 36"/>
                <a:gd name="T72" fmla="*/ 145 w 214"/>
                <a:gd name="T73" fmla="*/ 20 h 36"/>
                <a:gd name="T74" fmla="*/ 150 w 214"/>
                <a:gd name="T75" fmla="*/ 20 h 36"/>
                <a:gd name="T76" fmla="*/ 154 w 214"/>
                <a:gd name="T77" fmla="*/ 20 h 36"/>
                <a:gd name="T78" fmla="*/ 158 w 214"/>
                <a:gd name="T79" fmla="*/ 20 h 36"/>
                <a:gd name="T80" fmla="*/ 162 w 214"/>
                <a:gd name="T81" fmla="*/ 24 h 36"/>
                <a:gd name="T82" fmla="*/ 166 w 214"/>
                <a:gd name="T83" fmla="*/ 24 h 36"/>
                <a:gd name="T84" fmla="*/ 170 w 214"/>
                <a:gd name="T85" fmla="*/ 24 h 36"/>
                <a:gd name="T86" fmla="*/ 174 w 214"/>
                <a:gd name="T87" fmla="*/ 24 h 36"/>
                <a:gd name="T88" fmla="*/ 178 w 214"/>
                <a:gd name="T89" fmla="*/ 28 h 36"/>
                <a:gd name="T90" fmla="*/ 182 w 214"/>
                <a:gd name="T91" fmla="*/ 28 h 36"/>
                <a:gd name="T92" fmla="*/ 186 w 214"/>
                <a:gd name="T93" fmla="*/ 28 h 36"/>
                <a:gd name="T94" fmla="*/ 190 w 214"/>
                <a:gd name="T95" fmla="*/ 28 h 36"/>
                <a:gd name="T96" fmla="*/ 194 w 214"/>
                <a:gd name="T97" fmla="*/ 28 h 36"/>
                <a:gd name="T98" fmla="*/ 198 w 214"/>
                <a:gd name="T99" fmla="*/ 32 h 36"/>
                <a:gd name="T100" fmla="*/ 202 w 214"/>
                <a:gd name="T101" fmla="*/ 32 h 36"/>
                <a:gd name="T102" fmla="*/ 206 w 214"/>
                <a:gd name="T103" fmla="*/ 32 h 36"/>
                <a:gd name="T104" fmla="*/ 210 w 214"/>
                <a:gd name="T105" fmla="*/ 32 h 36"/>
                <a:gd name="T106" fmla="*/ 214 w 214"/>
                <a:gd name="T10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36">
                  <a:moveTo>
                    <a:pt x="0" y="0"/>
                  </a:moveTo>
                  <a:lnTo>
                    <a:pt x="4" y="0"/>
                  </a:lnTo>
                  <a:lnTo>
                    <a:pt x="8" y="0"/>
                  </a:lnTo>
                  <a:lnTo>
                    <a:pt x="12" y="0"/>
                  </a:lnTo>
                  <a:lnTo>
                    <a:pt x="16" y="0"/>
                  </a:lnTo>
                  <a:lnTo>
                    <a:pt x="20" y="0"/>
                  </a:lnTo>
                  <a:lnTo>
                    <a:pt x="24" y="4"/>
                  </a:lnTo>
                  <a:lnTo>
                    <a:pt x="28" y="4"/>
                  </a:lnTo>
                  <a:lnTo>
                    <a:pt x="32" y="4"/>
                  </a:lnTo>
                  <a:lnTo>
                    <a:pt x="36" y="4"/>
                  </a:lnTo>
                  <a:lnTo>
                    <a:pt x="40" y="4"/>
                  </a:lnTo>
                  <a:lnTo>
                    <a:pt x="44" y="4"/>
                  </a:lnTo>
                  <a:lnTo>
                    <a:pt x="48" y="4"/>
                  </a:lnTo>
                  <a:lnTo>
                    <a:pt x="52" y="4"/>
                  </a:lnTo>
                  <a:lnTo>
                    <a:pt x="56" y="4"/>
                  </a:lnTo>
                  <a:lnTo>
                    <a:pt x="60" y="4"/>
                  </a:lnTo>
                  <a:lnTo>
                    <a:pt x="64" y="8"/>
                  </a:lnTo>
                  <a:lnTo>
                    <a:pt x="69" y="8"/>
                  </a:lnTo>
                  <a:lnTo>
                    <a:pt x="73" y="8"/>
                  </a:lnTo>
                  <a:lnTo>
                    <a:pt x="77" y="8"/>
                  </a:lnTo>
                  <a:lnTo>
                    <a:pt x="81" y="8"/>
                  </a:lnTo>
                  <a:lnTo>
                    <a:pt x="85" y="8"/>
                  </a:lnTo>
                  <a:lnTo>
                    <a:pt x="89" y="8"/>
                  </a:lnTo>
                  <a:lnTo>
                    <a:pt x="93" y="12"/>
                  </a:lnTo>
                  <a:lnTo>
                    <a:pt x="97" y="12"/>
                  </a:lnTo>
                  <a:lnTo>
                    <a:pt x="101" y="12"/>
                  </a:lnTo>
                  <a:lnTo>
                    <a:pt x="105" y="12"/>
                  </a:lnTo>
                  <a:lnTo>
                    <a:pt x="109" y="12"/>
                  </a:lnTo>
                  <a:lnTo>
                    <a:pt x="113" y="12"/>
                  </a:lnTo>
                  <a:lnTo>
                    <a:pt x="117" y="16"/>
                  </a:lnTo>
                  <a:lnTo>
                    <a:pt x="121" y="16"/>
                  </a:lnTo>
                  <a:lnTo>
                    <a:pt x="125" y="16"/>
                  </a:lnTo>
                  <a:lnTo>
                    <a:pt x="129" y="16"/>
                  </a:lnTo>
                  <a:lnTo>
                    <a:pt x="133" y="16"/>
                  </a:lnTo>
                  <a:lnTo>
                    <a:pt x="137" y="16"/>
                  </a:lnTo>
                  <a:lnTo>
                    <a:pt x="141" y="20"/>
                  </a:lnTo>
                  <a:lnTo>
                    <a:pt x="145" y="20"/>
                  </a:lnTo>
                  <a:lnTo>
                    <a:pt x="150" y="20"/>
                  </a:lnTo>
                  <a:lnTo>
                    <a:pt x="154" y="20"/>
                  </a:lnTo>
                  <a:lnTo>
                    <a:pt x="158" y="20"/>
                  </a:lnTo>
                  <a:lnTo>
                    <a:pt x="162" y="24"/>
                  </a:lnTo>
                  <a:lnTo>
                    <a:pt x="166" y="24"/>
                  </a:lnTo>
                  <a:lnTo>
                    <a:pt x="170" y="24"/>
                  </a:lnTo>
                  <a:lnTo>
                    <a:pt x="174" y="24"/>
                  </a:lnTo>
                  <a:lnTo>
                    <a:pt x="178" y="28"/>
                  </a:lnTo>
                  <a:lnTo>
                    <a:pt x="182" y="28"/>
                  </a:lnTo>
                  <a:lnTo>
                    <a:pt x="186" y="28"/>
                  </a:lnTo>
                  <a:lnTo>
                    <a:pt x="190" y="28"/>
                  </a:lnTo>
                  <a:lnTo>
                    <a:pt x="194" y="28"/>
                  </a:lnTo>
                  <a:lnTo>
                    <a:pt x="198" y="32"/>
                  </a:lnTo>
                  <a:lnTo>
                    <a:pt x="202" y="32"/>
                  </a:lnTo>
                  <a:lnTo>
                    <a:pt x="206" y="32"/>
                  </a:lnTo>
                  <a:lnTo>
                    <a:pt x="210" y="32"/>
                  </a:lnTo>
                  <a:lnTo>
                    <a:pt x="214" y="36"/>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4" name="Freeform 550"/>
            <p:cNvSpPr>
              <a:spLocks/>
            </p:cNvSpPr>
            <p:nvPr/>
          </p:nvSpPr>
          <p:spPr bwMode="auto">
            <a:xfrm>
              <a:off x="137" y="1100"/>
              <a:ext cx="510" cy="385"/>
            </a:xfrm>
            <a:custGeom>
              <a:avLst/>
              <a:gdLst>
                <a:gd name="T0" fmla="*/ 4 w 510"/>
                <a:gd name="T1" fmla="*/ 377 h 385"/>
                <a:gd name="T2" fmla="*/ 16 w 510"/>
                <a:gd name="T3" fmla="*/ 369 h 385"/>
                <a:gd name="T4" fmla="*/ 28 w 510"/>
                <a:gd name="T5" fmla="*/ 357 h 385"/>
                <a:gd name="T6" fmla="*/ 40 w 510"/>
                <a:gd name="T7" fmla="*/ 349 h 385"/>
                <a:gd name="T8" fmla="*/ 52 w 510"/>
                <a:gd name="T9" fmla="*/ 341 h 385"/>
                <a:gd name="T10" fmla="*/ 64 w 510"/>
                <a:gd name="T11" fmla="*/ 328 h 385"/>
                <a:gd name="T12" fmla="*/ 77 w 510"/>
                <a:gd name="T13" fmla="*/ 320 h 385"/>
                <a:gd name="T14" fmla="*/ 89 w 510"/>
                <a:gd name="T15" fmla="*/ 312 h 385"/>
                <a:gd name="T16" fmla="*/ 101 w 510"/>
                <a:gd name="T17" fmla="*/ 300 h 385"/>
                <a:gd name="T18" fmla="*/ 113 w 510"/>
                <a:gd name="T19" fmla="*/ 292 h 385"/>
                <a:gd name="T20" fmla="*/ 125 w 510"/>
                <a:gd name="T21" fmla="*/ 284 h 385"/>
                <a:gd name="T22" fmla="*/ 137 w 510"/>
                <a:gd name="T23" fmla="*/ 272 h 385"/>
                <a:gd name="T24" fmla="*/ 149 w 510"/>
                <a:gd name="T25" fmla="*/ 264 h 385"/>
                <a:gd name="T26" fmla="*/ 162 w 510"/>
                <a:gd name="T27" fmla="*/ 256 h 385"/>
                <a:gd name="T28" fmla="*/ 174 w 510"/>
                <a:gd name="T29" fmla="*/ 243 h 385"/>
                <a:gd name="T30" fmla="*/ 186 w 510"/>
                <a:gd name="T31" fmla="*/ 235 h 385"/>
                <a:gd name="T32" fmla="*/ 198 w 510"/>
                <a:gd name="T33" fmla="*/ 223 h 385"/>
                <a:gd name="T34" fmla="*/ 210 w 510"/>
                <a:gd name="T35" fmla="*/ 215 h 385"/>
                <a:gd name="T36" fmla="*/ 222 w 510"/>
                <a:gd name="T37" fmla="*/ 207 h 385"/>
                <a:gd name="T38" fmla="*/ 235 w 510"/>
                <a:gd name="T39" fmla="*/ 199 h 385"/>
                <a:gd name="T40" fmla="*/ 247 w 510"/>
                <a:gd name="T41" fmla="*/ 191 h 385"/>
                <a:gd name="T42" fmla="*/ 259 w 510"/>
                <a:gd name="T43" fmla="*/ 179 h 385"/>
                <a:gd name="T44" fmla="*/ 271 w 510"/>
                <a:gd name="T45" fmla="*/ 170 h 385"/>
                <a:gd name="T46" fmla="*/ 283 w 510"/>
                <a:gd name="T47" fmla="*/ 162 h 385"/>
                <a:gd name="T48" fmla="*/ 295 w 510"/>
                <a:gd name="T49" fmla="*/ 150 h 385"/>
                <a:gd name="T50" fmla="*/ 307 w 510"/>
                <a:gd name="T51" fmla="*/ 142 h 385"/>
                <a:gd name="T52" fmla="*/ 320 w 510"/>
                <a:gd name="T53" fmla="*/ 134 h 385"/>
                <a:gd name="T54" fmla="*/ 332 w 510"/>
                <a:gd name="T55" fmla="*/ 126 h 385"/>
                <a:gd name="T56" fmla="*/ 344 w 510"/>
                <a:gd name="T57" fmla="*/ 118 h 385"/>
                <a:gd name="T58" fmla="*/ 356 w 510"/>
                <a:gd name="T59" fmla="*/ 110 h 385"/>
                <a:gd name="T60" fmla="*/ 368 w 510"/>
                <a:gd name="T61" fmla="*/ 98 h 385"/>
                <a:gd name="T62" fmla="*/ 380 w 510"/>
                <a:gd name="T63" fmla="*/ 89 h 385"/>
                <a:gd name="T64" fmla="*/ 392 w 510"/>
                <a:gd name="T65" fmla="*/ 81 h 385"/>
                <a:gd name="T66" fmla="*/ 405 w 510"/>
                <a:gd name="T67" fmla="*/ 73 h 385"/>
                <a:gd name="T68" fmla="*/ 417 w 510"/>
                <a:gd name="T69" fmla="*/ 65 h 385"/>
                <a:gd name="T70" fmla="*/ 429 w 510"/>
                <a:gd name="T71" fmla="*/ 57 h 385"/>
                <a:gd name="T72" fmla="*/ 441 w 510"/>
                <a:gd name="T73" fmla="*/ 49 h 385"/>
                <a:gd name="T74" fmla="*/ 453 w 510"/>
                <a:gd name="T75" fmla="*/ 37 h 385"/>
                <a:gd name="T76" fmla="*/ 465 w 510"/>
                <a:gd name="T77" fmla="*/ 29 h 385"/>
                <a:gd name="T78" fmla="*/ 478 w 510"/>
                <a:gd name="T79" fmla="*/ 25 h 385"/>
                <a:gd name="T80" fmla="*/ 490 w 510"/>
                <a:gd name="T81" fmla="*/ 17 h 385"/>
                <a:gd name="T82" fmla="*/ 502 w 510"/>
                <a:gd name="T83" fmla="*/ 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0" h="385">
                  <a:moveTo>
                    <a:pt x="0" y="385"/>
                  </a:moveTo>
                  <a:lnTo>
                    <a:pt x="0" y="381"/>
                  </a:lnTo>
                  <a:lnTo>
                    <a:pt x="4" y="377"/>
                  </a:lnTo>
                  <a:lnTo>
                    <a:pt x="8" y="373"/>
                  </a:lnTo>
                  <a:lnTo>
                    <a:pt x="12" y="369"/>
                  </a:lnTo>
                  <a:lnTo>
                    <a:pt x="16" y="369"/>
                  </a:lnTo>
                  <a:lnTo>
                    <a:pt x="20" y="365"/>
                  </a:lnTo>
                  <a:lnTo>
                    <a:pt x="24" y="361"/>
                  </a:lnTo>
                  <a:lnTo>
                    <a:pt x="28" y="357"/>
                  </a:lnTo>
                  <a:lnTo>
                    <a:pt x="32" y="357"/>
                  </a:lnTo>
                  <a:lnTo>
                    <a:pt x="36" y="353"/>
                  </a:lnTo>
                  <a:lnTo>
                    <a:pt x="40" y="349"/>
                  </a:lnTo>
                  <a:lnTo>
                    <a:pt x="44" y="345"/>
                  </a:lnTo>
                  <a:lnTo>
                    <a:pt x="48" y="345"/>
                  </a:lnTo>
                  <a:lnTo>
                    <a:pt x="52" y="341"/>
                  </a:lnTo>
                  <a:lnTo>
                    <a:pt x="56" y="337"/>
                  </a:lnTo>
                  <a:lnTo>
                    <a:pt x="60" y="332"/>
                  </a:lnTo>
                  <a:lnTo>
                    <a:pt x="64" y="328"/>
                  </a:lnTo>
                  <a:lnTo>
                    <a:pt x="68" y="324"/>
                  </a:lnTo>
                  <a:lnTo>
                    <a:pt x="73" y="324"/>
                  </a:lnTo>
                  <a:lnTo>
                    <a:pt x="77" y="320"/>
                  </a:lnTo>
                  <a:lnTo>
                    <a:pt x="81" y="316"/>
                  </a:lnTo>
                  <a:lnTo>
                    <a:pt x="85" y="312"/>
                  </a:lnTo>
                  <a:lnTo>
                    <a:pt x="89" y="312"/>
                  </a:lnTo>
                  <a:lnTo>
                    <a:pt x="93" y="308"/>
                  </a:lnTo>
                  <a:lnTo>
                    <a:pt x="97" y="304"/>
                  </a:lnTo>
                  <a:lnTo>
                    <a:pt x="101" y="300"/>
                  </a:lnTo>
                  <a:lnTo>
                    <a:pt x="105" y="296"/>
                  </a:lnTo>
                  <a:lnTo>
                    <a:pt x="109" y="296"/>
                  </a:lnTo>
                  <a:lnTo>
                    <a:pt x="113" y="292"/>
                  </a:lnTo>
                  <a:lnTo>
                    <a:pt x="117" y="288"/>
                  </a:lnTo>
                  <a:lnTo>
                    <a:pt x="121" y="284"/>
                  </a:lnTo>
                  <a:lnTo>
                    <a:pt x="125" y="284"/>
                  </a:lnTo>
                  <a:lnTo>
                    <a:pt x="129" y="280"/>
                  </a:lnTo>
                  <a:lnTo>
                    <a:pt x="133" y="276"/>
                  </a:lnTo>
                  <a:lnTo>
                    <a:pt x="137" y="272"/>
                  </a:lnTo>
                  <a:lnTo>
                    <a:pt x="141" y="272"/>
                  </a:lnTo>
                  <a:lnTo>
                    <a:pt x="145" y="268"/>
                  </a:lnTo>
                  <a:lnTo>
                    <a:pt x="149" y="264"/>
                  </a:lnTo>
                  <a:lnTo>
                    <a:pt x="154" y="260"/>
                  </a:lnTo>
                  <a:lnTo>
                    <a:pt x="158" y="256"/>
                  </a:lnTo>
                  <a:lnTo>
                    <a:pt x="162" y="256"/>
                  </a:lnTo>
                  <a:lnTo>
                    <a:pt x="166" y="251"/>
                  </a:lnTo>
                  <a:lnTo>
                    <a:pt x="170" y="247"/>
                  </a:lnTo>
                  <a:lnTo>
                    <a:pt x="174" y="243"/>
                  </a:lnTo>
                  <a:lnTo>
                    <a:pt x="178" y="239"/>
                  </a:lnTo>
                  <a:lnTo>
                    <a:pt x="182" y="239"/>
                  </a:lnTo>
                  <a:lnTo>
                    <a:pt x="186" y="235"/>
                  </a:lnTo>
                  <a:lnTo>
                    <a:pt x="190" y="231"/>
                  </a:lnTo>
                  <a:lnTo>
                    <a:pt x="194" y="227"/>
                  </a:lnTo>
                  <a:lnTo>
                    <a:pt x="198" y="223"/>
                  </a:lnTo>
                  <a:lnTo>
                    <a:pt x="202" y="223"/>
                  </a:lnTo>
                  <a:lnTo>
                    <a:pt x="206" y="219"/>
                  </a:lnTo>
                  <a:lnTo>
                    <a:pt x="210" y="215"/>
                  </a:lnTo>
                  <a:lnTo>
                    <a:pt x="214" y="211"/>
                  </a:lnTo>
                  <a:lnTo>
                    <a:pt x="218" y="211"/>
                  </a:lnTo>
                  <a:lnTo>
                    <a:pt x="222" y="207"/>
                  </a:lnTo>
                  <a:lnTo>
                    <a:pt x="226" y="203"/>
                  </a:lnTo>
                  <a:lnTo>
                    <a:pt x="230" y="203"/>
                  </a:lnTo>
                  <a:lnTo>
                    <a:pt x="235" y="199"/>
                  </a:lnTo>
                  <a:lnTo>
                    <a:pt x="239" y="195"/>
                  </a:lnTo>
                  <a:lnTo>
                    <a:pt x="243" y="191"/>
                  </a:lnTo>
                  <a:lnTo>
                    <a:pt x="247" y="191"/>
                  </a:lnTo>
                  <a:lnTo>
                    <a:pt x="251" y="187"/>
                  </a:lnTo>
                  <a:lnTo>
                    <a:pt x="255" y="183"/>
                  </a:lnTo>
                  <a:lnTo>
                    <a:pt x="259" y="179"/>
                  </a:lnTo>
                  <a:lnTo>
                    <a:pt x="263" y="179"/>
                  </a:lnTo>
                  <a:lnTo>
                    <a:pt x="267" y="175"/>
                  </a:lnTo>
                  <a:lnTo>
                    <a:pt x="271" y="170"/>
                  </a:lnTo>
                  <a:lnTo>
                    <a:pt x="275" y="166"/>
                  </a:lnTo>
                  <a:lnTo>
                    <a:pt x="279" y="162"/>
                  </a:lnTo>
                  <a:lnTo>
                    <a:pt x="283" y="162"/>
                  </a:lnTo>
                  <a:lnTo>
                    <a:pt x="287" y="158"/>
                  </a:lnTo>
                  <a:lnTo>
                    <a:pt x="291" y="154"/>
                  </a:lnTo>
                  <a:lnTo>
                    <a:pt x="295" y="150"/>
                  </a:lnTo>
                  <a:lnTo>
                    <a:pt x="299" y="150"/>
                  </a:lnTo>
                  <a:lnTo>
                    <a:pt x="303" y="146"/>
                  </a:lnTo>
                  <a:lnTo>
                    <a:pt x="307" y="142"/>
                  </a:lnTo>
                  <a:lnTo>
                    <a:pt x="311" y="142"/>
                  </a:lnTo>
                  <a:lnTo>
                    <a:pt x="316" y="138"/>
                  </a:lnTo>
                  <a:lnTo>
                    <a:pt x="320" y="134"/>
                  </a:lnTo>
                  <a:lnTo>
                    <a:pt x="324" y="130"/>
                  </a:lnTo>
                  <a:lnTo>
                    <a:pt x="328" y="130"/>
                  </a:lnTo>
                  <a:lnTo>
                    <a:pt x="332" y="126"/>
                  </a:lnTo>
                  <a:lnTo>
                    <a:pt x="336" y="122"/>
                  </a:lnTo>
                  <a:lnTo>
                    <a:pt x="340" y="118"/>
                  </a:lnTo>
                  <a:lnTo>
                    <a:pt x="344" y="118"/>
                  </a:lnTo>
                  <a:lnTo>
                    <a:pt x="348" y="114"/>
                  </a:lnTo>
                  <a:lnTo>
                    <a:pt x="352" y="110"/>
                  </a:lnTo>
                  <a:lnTo>
                    <a:pt x="356" y="110"/>
                  </a:lnTo>
                  <a:lnTo>
                    <a:pt x="360" y="106"/>
                  </a:lnTo>
                  <a:lnTo>
                    <a:pt x="364" y="102"/>
                  </a:lnTo>
                  <a:lnTo>
                    <a:pt x="368" y="98"/>
                  </a:lnTo>
                  <a:lnTo>
                    <a:pt x="372" y="94"/>
                  </a:lnTo>
                  <a:lnTo>
                    <a:pt x="376" y="94"/>
                  </a:lnTo>
                  <a:lnTo>
                    <a:pt x="380" y="89"/>
                  </a:lnTo>
                  <a:lnTo>
                    <a:pt x="384" y="89"/>
                  </a:lnTo>
                  <a:lnTo>
                    <a:pt x="388" y="85"/>
                  </a:lnTo>
                  <a:lnTo>
                    <a:pt x="392" y="81"/>
                  </a:lnTo>
                  <a:lnTo>
                    <a:pt x="397" y="77"/>
                  </a:lnTo>
                  <a:lnTo>
                    <a:pt x="401" y="77"/>
                  </a:lnTo>
                  <a:lnTo>
                    <a:pt x="405" y="73"/>
                  </a:lnTo>
                  <a:lnTo>
                    <a:pt x="409" y="69"/>
                  </a:lnTo>
                  <a:lnTo>
                    <a:pt x="413" y="65"/>
                  </a:lnTo>
                  <a:lnTo>
                    <a:pt x="417" y="65"/>
                  </a:lnTo>
                  <a:lnTo>
                    <a:pt x="421" y="61"/>
                  </a:lnTo>
                  <a:lnTo>
                    <a:pt x="425" y="61"/>
                  </a:lnTo>
                  <a:lnTo>
                    <a:pt x="429" y="57"/>
                  </a:lnTo>
                  <a:lnTo>
                    <a:pt x="433" y="53"/>
                  </a:lnTo>
                  <a:lnTo>
                    <a:pt x="437" y="49"/>
                  </a:lnTo>
                  <a:lnTo>
                    <a:pt x="441" y="49"/>
                  </a:lnTo>
                  <a:lnTo>
                    <a:pt x="445" y="45"/>
                  </a:lnTo>
                  <a:lnTo>
                    <a:pt x="449" y="41"/>
                  </a:lnTo>
                  <a:lnTo>
                    <a:pt x="453" y="37"/>
                  </a:lnTo>
                  <a:lnTo>
                    <a:pt x="457" y="37"/>
                  </a:lnTo>
                  <a:lnTo>
                    <a:pt x="461" y="33"/>
                  </a:lnTo>
                  <a:lnTo>
                    <a:pt x="465" y="29"/>
                  </a:lnTo>
                  <a:lnTo>
                    <a:pt x="469" y="29"/>
                  </a:lnTo>
                  <a:lnTo>
                    <a:pt x="473" y="25"/>
                  </a:lnTo>
                  <a:lnTo>
                    <a:pt x="478" y="25"/>
                  </a:lnTo>
                  <a:lnTo>
                    <a:pt x="482" y="21"/>
                  </a:lnTo>
                  <a:lnTo>
                    <a:pt x="486" y="17"/>
                  </a:lnTo>
                  <a:lnTo>
                    <a:pt x="490" y="17"/>
                  </a:lnTo>
                  <a:lnTo>
                    <a:pt x="494" y="13"/>
                  </a:lnTo>
                  <a:lnTo>
                    <a:pt x="498" y="8"/>
                  </a:lnTo>
                  <a:lnTo>
                    <a:pt x="502" y="8"/>
                  </a:lnTo>
                  <a:lnTo>
                    <a:pt x="506" y="4"/>
                  </a:lnTo>
                  <a:lnTo>
                    <a:pt x="510" y="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5" name="Freeform 551"/>
            <p:cNvSpPr>
              <a:spLocks/>
            </p:cNvSpPr>
            <p:nvPr/>
          </p:nvSpPr>
          <p:spPr bwMode="auto">
            <a:xfrm>
              <a:off x="647" y="845"/>
              <a:ext cx="514" cy="255"/>
            </a:xfrm>
            <a:custGeom>
              <a:avLst/>
              <a:gdLst>
                <a:gd name="T0" fmla="*/ 8 w 514"/>
                <a:gd name="T1" fmla="*/ 251 h 255"/>
                <a:gd name="T2" fmla="*/ 20 w 514"/>
                <a:gd name="T3" fmla="*/ 243 h 255"/>
                <a:gd name="T4" fmla="*/ 32 w 514"/>
                <a:gd name="T5" fmla="*/ 235 h 255"/>
                <a:gd name="T6" fmla="*/ 44 w 514"/>
                <a:gd name="T7" fmla="*/ 227 h 255"/>
                <a:gd name="T8" fmla="*/ 57 w 514"/>
                <a:gd name="T9" fmla="*/ 219 h 255"/>
                <a:gd name="T10" fmla="*/ 69 w 514"/>
                <a:gd name="T11" fmla="*/ 211 h 255"/>
                <a:gd name="T12" fmla="*/ 81 w 514"/>
                <a:gd name="T13" fmla="*/ 203 h 255"/>
                <a:gd name="T14" fmla="*/ 93 w 514"/>
                <a:gd name="T15" fmla="*/ 199 h 255"/>
                <a:gd name="T16" fmla="*/ 105 w 514"/>
                <a:gd name="T17" fmla="*/ 191 h 255"/>
                <a:gd name="T18" fmla="*/ 117 w 514"/>
                <a:gd name="T19" fmla="*/ 182 h 255"/>
                <a:gd name="T20" fmla="*/ 130 w 514"/>
                <a:gd name="T21" fmla="*/ 174 h 255"/>
                <a:gd name="T22" fmla="*/ 142 w 514"/>
                <a:gd name="T23" fmla="*/ 170 h 255"/>
                <a:gd name="T24" fmla="*/ 154 w 514"/>
                <a:gd name="T25" fmla="*/ 162 h 255"/>
                <a:gd name="T26" fmla="*/ 166 w 514"/>
                <a:gd name="T27" fmla="*/ 154 h 255"/>
                <a:gd name="T28" fmla="*/ 178 w 514"/>
                <a:gd name="T29" fmla="*/ 146 h 255"/>
                <a:gd name="T30" fmla="*/ 190 w 514"/>
                <a:gd name="T31" fmla="*/ 142 h 255"/>
                <a:gd name="T32" fmla="*/ 202 w 514"/>
                <a:gd name="T33" fmla="*/ 134 h 255"/>
                <a:gd name="T34" fmla="*/ 215 w 514"/>
                <a:gd name="T35" fmla="*/ 126 h 255"/>
                <a:gd name="T36" fmla="*/ 227 w 514"/>
                <a:gd name="T37" fmla="*/ 122 h 255"/>
                <a:gd name="T38" fmla="*/ 239 w 514"/>
                <a:gd name="T39" fmla="*/ 114 h 255"/>
                <a:gd name="T40" fmla="*/ 251 w 514"/>
                <a:gd name="T41" fmla="*/ 110 h 255"/>
                <a:gd name="T42" fmla="*/ 263 w 514"/>
                <a:gd name="T43" fmla="*/ 101 h 255"/>
                <a:gd name="T44" fmla="*/ 275 w 514"/>
                <a:gd name="T45" fmla="*/ 97 h 255"/>
                <a:gd name="T46" fmla="*/ 287 w 514"/>
                <a:gd name="T47" fmla="*/ 89 h 255"/>
                <a:gd name="T48" fmla="*/ 300 w 514"/>
                <a:gd name="T49" fmla="*/ 85 h 255"/>
                <a:gd name="T50" fmla="*/ 312 w 514"/>
                <a:gd name="T51" fmla="*/ 81 h 255"/>
                <a:gd name="T52" fmla="*/ 324 w 514"/>
                <a:gd name="T53" fmla="*/ 73 h 255"/>
                <a:gd name="T54" fmla="*/ 336 w 514"/>
                <a:gd name="T55" fmla="*/ 69 h 255"/>
                <a:gd name="T56" fmla="*/ 348 w 514"/>
                <a:gd name="T57" fmla="*/ 61 h 255"/>
                <a:gd name="T58" fmla="*/ 360 w 514"/>
                <a:gd name="T59" fmla="*/ 57 h 255"/>
                <a:gd name="T60" fmla="*/ 373 w 514"/>
                <a:gd name="T61" fmla="*/ 53 h 255"/>
                <a:gd name="T62" fmla="*/ 385 w 514"/>
                <a:gd name="T63" fmla="*/ 49 h 255"/>
                <a:gd name="T64" fmla="*/ 397 w 514"/>
                <a:gd name="T65" fmla="*/ 41 h 255"/>
                <a:gd name="T66" fmla="*/ 409 w 514"/>
                <a:gd name="T67" fmla="*/ 37 h 255"/>
                <a:gd name="T68" fmla="*/ 421 w 514"/>
                <a:gd name="T69" fmla="*/ 33 h 255"/>
                <a:gd name="T70" fmla="*/ 433 w 514"/>
                <a:gd name="T71" fmla="*/ 29 h 255"/>
                <a:gd name="T72" fmla="*/ 445 w 514"/>
                <a:gd name="T73" fmla="*/ 25 h 255"/>
                <a:gd name="T74" fmla="*/ 458 w 514"/>
                <a:gd name="T75" fmla="*/ 20 h 255"/>
                <a:gd name="T76" fmla="*/ 470 w 514"/>
                <a:gd name="T77" fmla="*/ 16 h 255"/>
                <a:gd name="T78" fmla="*/ 482 w 514"/>
                <a:gd name="T79" fmla="*/ 12 h 255"/>
                <a:gd name="T80" fmla="*/ 494 w 514"/>
                <a:gd name="T81" fmla="*/ 8 h 255"/>
                <a:gd name="T82" fmla="*/ 506 w 514"/>
                <a:gd name="T83"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4" h="255">
                  <a:moveTo>
                    <a:pt x="0" y="255"/>
                  </a:moveTo>
                  <a:lnTo>
                    <a:pt x="4" y="255"/>
                  </a:lnTo>
                  <a:lnTo>
                    <a:pt x="8" y="251"/>
                  </a:lnTo>
                  <a:lnTo>
                    <a:pt x="12" y="247"/>
                  </a:lnTo>
                  <a:lnTo>
                    <a:pt x="16" y="247"/>
                  </a:lnTo>
                  <a:lnTo>
                    <a:pt x="20" y="243"/>
                  </a:lnTo>
                  <a:lnTo>
                    <a:pt x="24" y="239"/>
                  </a:lnTo>
                  <a:lnTo>
                    <a:pt x="28" y="239"/>
                  </a:lnTo>
                  <a:lnTo>
                    <a:pt x="32" y="235"/>
                  </a:lnTo>
                  <a:lnTo>
                    <a:pt x="36" y="231"/>
                  </a:lnTo>
                  <a:lnTo>
                    <a:pt x="40" y="231"/>
                  </a:lnTo>
                  <a:lnTo>
                    <a:pt x="44" y="227"/>
                  </a:lnTo>
                  <a:lnTo>
                    <a:pt x="49" y="227"/>
                  </a:lnTo>
                  <a:lnTo>
                    <a:pt x="53" y="223"/>
                  </a:lnTo>
                  <a:lnTo>
                    <a:pt x="57" y="219"/>
                  </a:lnTo>
                  <a:lnTo>
                    <a:pt x="61" y="219"/>
                  </a:lnTo>
                  <a:lnTo>
                    <a:pt x="65" y="215"/>
                  </a:lnTo>
                  <a:lnTo>
                    <a:pt x="69" y="211"/>
                  </a:lnTo>
                  <a:lnTo>
                    <a:pt x="73" y="211"/>
                  </a:lnTo>
                  <a:lnTo>
                    <a:pt x="77" y="207"/>
                  </a:lnTo>
                  <a:lnTo>
                    <a:pt x="81" y="203"/>
                  </a:lnTo>
                  <a:lnTo>
                    <a:pt x="85" y="203"/>
                  </a:lnTo>
                  <a:lnTo>
                    <a:pt x="89" y="199"/>
                  </a:lnTo>
                  <a:lnTo>
                    <a:pt x="93" y="199"/>
                  </a:lnTo>
                  <a:lnTo>
                    <a:pt x="97" y="195"/>
                  </a:lnTo>
                  <a:lnTo>
                    <a:pt x="101" y="195"/>
                  </a:lnTo>
                  <a:lnTo>
                    <a:pt x="105" y="191"/>
                  </a:lnTo>
                  <a:lnTo>
                    <a:pt x="109" y="187"/>
                  </a:lnTo>
                  <a:lnTo>
                    <a:pt x="113" y="187"/>
                  </a:lnTo>
                  <a:lnTo>
                    <a:pt x="117" y="182"/>
                  </a:lnTo>
                  <a:lnTo>
                    <a:pt x="121" y="178"/>
                  </a:lnTo>
                  <a:lnTo>
                    <a:pt x="125" y="178"/>
                  </a:lnTo>
                  <a:lnTo>
                    <a:pt x="130" y="174"/>
                  </a:lnTo>
                  <a:lnTo>
                    <a:pt x="134" y="174"/>
                  </a:lnTo>
                  <a:lnTo>
                    <a:pt x="138" y="170"/>
                  </a:lnTo>
                  <a:lnTo>
                    <a:pt x="142" y="170"/>
                  </a:lnTo>
                  <a:lnTo>
                    <a:pt x="146" y="166"/>
                  </a:lnTo>
                  <a:lnTo>
                    <a:pt x="150" y="162"/>
                  </a:lnTo>
                  <a:lnTo>
                    <a:pt x="154" y="162"/>
                  </a:lnTo>
                  <a:lnTo>
                    <a:pt x="158" y="158"/>
                  </a:lnTo>
                  <a:lnTo>
                    <a:pt x="162" y="158"/>
                  </a:lnTo>
                  <a:lnTo>
                    <a:pt x="166" y="154"/>
                  </a:lnTo>
                  <a:lnTo>
                    <a:pt x="170" y="150"/>
                  </a:lnTo>
                  <a:lnTo>
                    <a:pt x="174" y="150"/>
                  </a:lnTo>
                  <a:lnTo>
                    <a:pt x="178" y="146"/>
                  </a:lnTo>
                  <a:lnTo>
                    <a:pt x="182" y="146"/>
                  </a:lnTo>
                  <a:lnTo>
                    <a:pt x="186" y="142"/>
                  </a:lnTo>
                  <a:lnTo>
                    <a:pt x="190" y="142"/>
                  </a:lnTo>
                  <a:lnTo>
                    <a:pt x="194" y="138"/>
                  </a:lnTo>
                  <a:lnTo>
                    <a:pt x="198" y="138"/>
                  </a:lnTo>
                  <a:lnTo>
                    <a:pt x="202" y="134"/>
                  </a:lnTo>
                  <a:lnTo>
                    <a:pt x="206" y="134"/>
                  </a:lnTo>
                  <a:lnTo>
                    <a:pt x="211" y="130"/>
                  </a:lnTo>
                  <a:lnTo>
                    <a:pt x="215" y="126"/>
                  </a:lnTo>
                  <a:lnTo>
                    <a:pt x="219" y="126"/>
                  </a:lnTo>
                  <a:lnTo>
                    <a:pt x="223" y="126"/>
                  </a:lnTo>
                  <a:lnTo>
                    <a:pt x="227" y="122"/>
                  </a:lnTo>
                  <a:lnTo>
                    <a:pt x="231" y="118"/>
                  </a:lnTo>
                  <a:lnTo>
                    <a:pt x="235" y="118"/>
                  </a:lnTo>
                  <a:lnTo>
                    <a:pt x="239" y="114"/>
                  </a:lnTo>
                  <a:lnTo>
                    <a:pt x="243" y="114"/>
                  </a:lnTo>
                  <a:lnTo>
                    <a:pt x="247" y="110"/>
                  </a:lnTo>
                  <a:lnTo>
                    <a:pt x="251" y="110"/>
                  </a:lnTo>
                  <a:lnTo>
                    <a:pt x="255" y="106"/>
                  </a:lnTo>
                  <a:lnTo>
                    <a:pt x="259" y="106"/>
                  </a:lnTo>
                  <a:lnTo>
                    <a:pt x="263" y="101"/>
                  </a:lnTo>
                  <a:lnTo>
                    <a:pt x="267" y="101"/>
                  </a:lnTo>
                  <a:lnTo>
                    <a:pt x="271" y="97"/>
                  </a:lnTo>
                  <a:lnTo>
                    <a:pt x="275" y="97"/>
                  </a:lnTo>
                  <a:lnTo>
                    <a:pt x="279" y="93"/>
                  </a:lnTo>
                  <a:lnTo>
                    <a:pt x="283" y="93"/>
                  </a:lnTo>
                  <a:lnTo>
                    <a:pt x="287" y="89"/>
                  </a:lnTo>
                  <a:lnTo>
                    <a:pt x="292" y="89"/>
                  </a:lnTo>
                  <a:lnTo>
                    <a:pt x="296" y="85"/>
                  </a:lnTo>
                  <a:lnTo>
                    <a:pt x="300" y="85"/>
                  </a:lnTo>
                  <a:lnTo>
                    <a:pt x="304" y="85"/>
                  </a:lnTo>
                  <a:lnTo>
                    <a:pt x="308" y="81"/>
                  </a:lnTo>
                  <a:lnTo>
                    <a:pt x="312" y="81"/>
                  </a:lnTo>
                  <a:lnTo>
                    <a:pt x="316" y="77"/>
                  </a:lnTo>
                  <a:lnTo>
                    <a:pt x="320" y="77"/>
                  </a:lnTo>
                  <a:lnTo>
                    <a:pt x="324" y="73"/>
                  </a:lnTo>
                  <a:lnTo>
                    <a:pt x="328" y="73"/>
                  </a:lnTo>
                  <a:lnTo>
                    <a:pt x="332" y="69"/>
                  </a:lnTo>
                  <a:lnTo>
                    <a:pt x="336" y="69"/>
                  </a:lnTo>
                  <a:lnTo>
                    <a:pt x="340" y="65"/>
                  </a:lnTo>
                  <a:lnTo>
                    <a:pt x="344" y="65"/>
                  </a:lnTo>
                  <a:lnTo>
                    <a:pt x="348" y="61"/>
                  </a:lnTo>
                  <a:lnTo>
                    <a:pt x="352" y="61"/>
                  </a:lnTo>
                  <a:lnTo>
                    <a:pt x="356" y="61"/>
                  </a:lnTo>
                  <a:lnTo>
                    <a:pt x="360" y="57"/>
                  </a:lnTo>
                  <a:lnTo>
                    <a:pt x="364" y="57"/>
                  </a:lnTo>
                  <a:lnTo>
                    <a:pt x="368" y="53"/>
                  </a:lnTo>
                  <a:lnTo>
                    <a:pt x="373" y="53"/>
                  </a:lnTo>
                  <a:lnTo>
                    <a:pt x="377" y="49"/>
                  </a:lnTo>
                  <a:lnTo>
                    <a:pt x="381" y="49"/>
                  </a:lnTo>
                  <a:lnTo>
                    <a:pt x="385" y="49"/>
                  </a:lnTo>
                  <a:lnTo>
                    <a:pt x="389" y="45"/>
                  </a:lnTo>
                  <a:lnTo>
                    <a:pt x="393" y="45"/>
                  </a:lnTo>
                  <a:lnTo>
                    <a:pt x="397" y="41"/>
                  </a:lnTo>
                  <a:lnTo>
                    <a:pt x="401" y="41"/>
                  </a:lnTo>
                  <a:lnTo>
                    <a:pt x="405" y="41"/>
                  </a:lnTo>
                  <a:lnTo>
                    <a:pt x="409" y="37"/>
                  </a:lnTo>
                  <a:lnTo>
                    <a:pt x="413" y="37"/>
                  </a:lnTo>
                  <a:lnTo>
                    <a:pt x="417" y="33"/>
                  </a:lnTo>
                  <a:lnTo>
                    <a:pt x="421" y="33"/>
                  </a:lnTo>
                  <a:lnTo>
                    <a:pt x="425" y="33"/>
                  </a:lnTo>
                  <a:lnTo>
                    <a:pt x="429" y="29"/>
                  </a:lnTo>
                  <a:lnTo>
                    <a:pt x="433" y="29"/>
                  </a:lnTo>
                  <a:lnTo>
                    <a:pt x="437" y="29"/>
                  </a:lnTo>
                  <a:lnTo>
                    <a:pt x="441" y="25"/>
                  </a:lnTo>
                  <a:lnTo>
                    <a:pt x="445" y="25"/>
                  </a:lnTo>
                  <a:lnTo>
                    <a:pt x="449" y="20"/>
                  </a:lnTo>
                  <a:lnTo>
                    <a:pt x="454" y="20"/>
                  </a:lnTo>
                  <a:lnTo>
                    <a:pt x="458" y="20"/>
                  </a:lnTo>
                  <a:lnTo>
                    <a:pt x="462" y="16"/>
                  </a:lnTo>
                  <a:lnTo>
                    <a:pt x="466" y="16"/>
                  </a:lnTo>
                  <a:lnTo>
                    <a:pt x="470" y="16"/>
                  </a:lnTo>
                  <a:lnTo>
                    <a:pt x="474" y="12"/>
                  </a:lnTo>
                  <a:lnTo>
                    <a:pt x="478" y="12"/>
                  </a:lnTo>
                  <a:lnTo>
                    <a:pt x="482" y="12"/>
                  </a:lnTo>
                  <a:lnTo>
                    <a:pt x="486" y="8"/>
                  </a:lnTo>
                  <a:lnTo>
                    <a:pt x="490" y="8"/>
                  </a:lnTo>
                  <a:lnTo>
                    <a:pt x="494" y="8"/>
                  </a:lnTo>
                  <a:lnTo>
                    <a:pt x="498" y="4"/>
                  </a:lnTo>
                  <a:lnTo>
                    <a:pt x="502" y="4"/>
                  </a:lnTo>
                  <a:lnTo>
                    <a:pt x="506" y="4"/>
                  </a:lnTo>
                  <a:lnTo>
                    <a:pt x="510" y="0"/>
                  </a:lnTo>
                  <a:lnTo>
                    <a:pt x="514" y="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7" name="Freeform 553"/>
            <p:cNvSpPr>
              <a:spLocks/>
            </p:cNvSpPr>
            <p:nvPr/>
          </p:nvSpPr>
          <p:spPr bwMode="auto">
            <a:xfrm>
              <a:off x="1676" y="801"/>
              <a:ext cx="218" cy="52"/>
            </a:xfrm>
            <a:custGeom>
              <a:avLst/>
              <a:gdLst>
                <a:gd name="T0" fmla="*/ 0 w 218"/>
                <a:gd name="T1" fmla="*/ 0 h 52"/>
                <a:gd name="T2" fmla="*/ 4 w 218"/>
                <a:gd name="T3" fmla="*/ 4 h 52"/>
                <a:gd name="T4" fmla="*/ 8 w 218"/>
                <a:gd name="T5" fmla="*/ 4 h 52"/>
                <a:gd name="T6" fmla="*/ 12 w 218"/>
                <a:gd name="T7" fmla="*/ 4 h 52"/>
                <a:gd name="T8" fmla="*/ 16 w 218"/>
                <a:gd name="T9" fmla="*/ 4 h 52"/>
                <a:gd name="T10" fmla="*/ 20 w 218"/>
                <a:gd name="T11" fmla="*/ 4 h 52"/>
                <a:gd name="T12" fmla="*/ 24 w 218"/>
                <a:gd name="T13" fmla="*/ 4 h 52"/>
                <a:gd name="T14" fmla="*/ 28 w 218"/>
                <a:gd name="T15" fmla="*/ 8 h 52"/>
                <a:gd name="T16" fmla="*/ 32 w 218"/>
                <a:gd name="T17" fmla="*/ 8 h 52"/>
                <a:gd name="T18" fmla="*/ 36 w 218"/>
                <a:gd name="T19" fmla="*/ 8 h 52"/>
                <a:gd name="T20" fmla="*/ 40 w 218"/>
                <a:gd name="T21" fmla="*/ 8 h 52"/>
                <a:gd name="T22" fmla="*/ 44 w 218"/>
                <a:gd name="T23" fmla="*/ 8 h 52"/>
                <a:gd name="T24" fmla="*/ 48 w 218"/>
                <a:gd name="T25" fmla="*/ 8 h 52"/>
                <a:gd name="T26" fmla="*/ 52 w 218"/>
                <a:gd name="T27" fmla="*/ 12 h 52"/>
                <a:gd name="T28" fmla="*/ 56 w 218"/>
                <a:gd name="T29" fmla="*/ 12 h 52"/>
                <a:gd name="T30" fmla="*/ 60 w 218"/>
                <a:gd name="T31" fmla="*/ 12 h 52"/>
                <a:gd name="T32" fmla="*/ 64 w 218"/>
                <a:gd name="T33" fmla="*/ 12 h 52"/>
                <a:gd name="T34" fmla="*/ 68 w 218"/>
                <a:gd name="T35" fmla="*/ 12 h 52"/>
                <a:gd name="T36" fmla="*/ 73 w 218"/>
                <a:gd name="T37" fmla="*/ 16 h 52"/>
                <a:gd name="T38" fmla="*/ 77 w 218"/>
                <a:gd name="T39" fmla="*/ 16 h 52"/>
                <a:gd name="T40" fmla="*/ 81 w 218"/>
                <a:gd name="T41" fmla="*/ 16 h 52"/>
                <a:gd name="T42" fmla="*/ 85 w 218"/>
                <a:gd name="T43" fmla="*/ 16 h 52"/>
                <a:gd name="T44" fmla="*/ 89 w 218"/>
                <a:gd name="T45" fmla="*/ 16 h 52"/>
                <a:gd name="T46" fmla="*/ 93 w 218"/>
                <a:gd name="T47" fmla="*/ 20 h 52"/>
                <a:gd name="T48" fmla="*/ 97 w 218"/>
                <a:gd name="T49" fmla="*/ 20 h 52"/>
                <a:gd name="T50" fmla="*/ 101 w 218"/>
                <a:gd name="T51" fmla="*/ 20 h 52"/>
                <a:gd name="T52" fmla="*/ 105 w 218"/>
                <a:gd name="T53" fmla="*/ 20 h 52"/>
                <a:gd name="T54" fmla="*/ 109 w 218"/>
                <a:gd name="T55" fmla="*/ 24 h 52"/>
                <a:gd name="T56" fmla="*/ 113 w 218"/>
                <a:gd name="T57" fmla="*/ 24 h 52"/>
                <a:gd name="T58" fmla="*/ 117 w 218"/>
                <a:gd name="T59" fmla="*/ 24 h 52"/>
                <a:gd name="T60" fmla="*/ 121 w 218"/>
                <a:gd name="T61" fmla="*/ 24 h 52"/>
                <a:gd name="T62" fmla="*/ 125 w 218"/>
                <a:gd name="T63" fmla="*/ 28 h 52"/>
                <a:gd name="T64" fmla="*/ 129 w 218"/>
                <a:gd name="T65" fmla="*/ 28 h 52"/>
                <a:gd name="T66" fmla="*/ 133 w 218"/>
                <a:gd name="T67" fmla="*/ 28 h 52"/>
                <a:gd name="T68" fmla="*/ 137 w 218"/>
                <a:gd name="T69" fmla="*/ 28 h 52"/>
                <a:gd name="T70" fmla="*/ 141 w 218"/>
                <a:gd name="T71" fmla="*/ 32 h 52"/>
                <a:gd name="T72" fmla="*/ 145 w 218"/>
                <a:gd name="T73" fmla="*/ 32 h 52"/>
                <a:gd name="T74" fmla="*/ 149 w 218"/>
                <a:gd name="T75" fmla="*/ 32 h 52"/>
                <a:gd name="T76" fmla="*/ 154 w 218"/>
                <a:gd name="T77" fmla="*/ 32 h 52"/>
                <a:gd name="T78" fmla="*/ 158 w 218"/>
                <a:gd name="T79" fmla="*/ 36 h 52"/>
                <a:gd name="T80" fmla="*/ 162 w 218"/>
                <a:gd name="T81" fmla="*/ 36 h 52"/>
                <a:gd name="T82" fmla="*/ 166 w 218"/>
                <a:gd name="T83" fmla="*/ 36 h 52"/>
                <a:gd name="T84" fmla="*/ 170 w 218"/>
                <a:gd name="T85" fmla="*/ 40 h 52"/>
                <a:gd name="T86" fmla="*/ 174 w 218"/>
                <a:gd name="T87" fmla="*/ 40 h 52"/>
                <a:gd name="T88" fmla="*/ 178 w 218"/>
                <a:gd name="T89" fmla="*/ 40 h 52"/>
                <a:gd name="T90" fmla="*/ 182 w 218"/>
                <a:gd name="T91" fmla="*/ 40 h 52"/>
                <a:gd name="T92" fmla="*/ 186 w 218"/>
                <a:gd name="T93" fmla="*/ 44 h 52"/>
                <a:gd name="T94" fmla="*/ 190 w 218"/>
                <a:gd name="T95" fmla="*/ 44 h 52"/>
                <a:gd name="T96" fmla="*/ 194 w 218"/>
                <a:gd name="T97" fmla="*/ 44 h 52"/>
                <a:gd name="T98" fmla="*/ 198 w 218"/>
                <a:gd name="T99" fmla="*/ 48 h 52"/>
                <a:gd name="T100" fmla="*/ 202 w 218"/>
                <a:gd name="T101" fmla="*/ 48 h 52"/>
                <a:gd name="T102" fmla="*/ 206 w 218"/>
                <a:gd name="T103" fmla="*/ 48 h 52"/>
                <a:gd name="T104" fmla="*/ 210 w 218"/>
                <a:gd name="T105" fmla="*/ 52 h 52"/>
                <a:gd name="T106" fmla="*/ 214 w 218"/>
                <a:gd name="T107" fmla="*/ 52 h 52"/>
                <a:gd name="T108" fmla="*/ 218 w 218"/>
                <a:gd name="T10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8" h="52">
                  <a:moveTo>
                    <a:pt x="0" y="0"/>
                  </a:moveTo>
                  <a:lnTo>
                    <a:pt x="4" y="4"/>
                  </a:lnTo>
                  <a:lnTo>
                    <a:pt x="8" y="4"/>
                  </a:lnTo>
                  <a:lnTo>
                    <a:pt x="12" y="4"/>
                  </a:lnTo>
                  <a:lnTo>
                    <a:pt x="16" y="4"/>
                  </a:lnTo>
                  <a:lnTo>
                    <a:pt x="20" y="4"/>
                  </a:lnTo>
                  <a:lnTo>
                    <a:pt x="24" y="4"/>
                  </a:lnTo>
                  <a:lnTo>
                    <a:pt x="28" y="8"/>
                  </a:lnTo>
                  <a:lnTo>
                    <a:pt x="32" y="8"/>
                  </a:lnTo>
                  <a:lnTo>
                    <a:pt x="36" y="8"/>
                  </a:lnTo>
                  <a:lnTo>
                    <a:pt x="40" y="8"/>
                  </a:lnTo>
                  <a:lnTo>
                    <a:pt x="44" y="8"/>
                  </a:lnTo>
                  <a:lnTo>
                    <a:pt x="48" y="8"/>
                  </a:lnTo>
                  <a:lnTo>
                    <a:pt x="52" y="12"/>
                  </a:lnTo>
                  <a:lnTo>
                    <a:pt x="56" y="12"/>
                  </a:lnTo>
                  <a:lnTo>
                    <a:pt x="60" y="12"/>
                  </a:lnTo>
                  <a:lnTo>
                    <a:pt x="64" y="12"/>
                  </a:lnTo>
                  <a:lnTo>
                    <a:pt x="68" y="12"/>
                  </a:lnTo>
                  <a:lnTo>
                    <a:pt x="73" y="16"/>
                  </a:lnTo>
                  <a:lnTo>
                    <a:pt x="77" y="16"/>
                  </a:lnTo>
                  <a:lnTo>
                    <a:pt x="81" y="16"/>
                  </a:lnTo>
                  <a:lnTo>
                    <a:pt x="85" y="16"/>
                  </a:lnTo>
                  <a:lnTo>
                    <a:pt x="89" y="16"/>
                  </a:lnTo>
                  <a:lnTo>
                    <a:pt x="93" y="20"/>
                  </a:lnTo>
                  <a:lnTo>
                    <a:pt x="97" y="20"/>
                  </a:lnTo>
                  <a:lnTo>
                    <a:pt x="101" y="20"/>
                  </a:lnTo>
                  <a:lnTo>
                    <a:pt x="105" y="20"/>
                  </a:lnTo>
                  <a:lnTo>
                    <a:pt x="109" y="24"/>
                  </a:lnTo>
                  <a:lnTo>
                    <a:pt x="113" y="24"/>
                  </a:lnTo>
                  <a:lnTo>
                    <a:pt x="117" y="24"/>
                  </a:lnTo>
                  <a:lnTo>
                    <a:pt x="121" y="24"/>
                  </a:lnTo>
                  <a:lnTo>
                    <a:pt x="125" y="28"/>
                  </a:lnTo>
                  <a:lnTo>
                    <a:pt x="129" y="28"/>
                  </a:lnTo>
                  <a:lnTo>
                    <a:pt x="133" y="28"/>
                  </a:lnTo>
                  <a:lnTo>
                    <a:pt x="137" y="28"/>
                  </a:lnTo>
                  <a:lnTo>
                    <a:pt x="141" y="32"/>
                  </a:lnTo>
                  <a:lnTo>
                    <a:pt x="145" y="32"/>
                  </a:lnTo>
                  <a:lnTo>
                    <a:pt x="149" y="32"/>
                  </a:lnTo>
                  <a:lnTo>
                    <a:pt x="154" y="32"/>
                  </a:lnTo>
                  <a:lnTo>
                    <a:pt x="158" y="36"/>
                  </a:lnTo>
                  <a:lnTo>
                    <a:pt x="162" y="36"/>
                  </a:lnTo>
                  <a:lnTo>
                    <a:pt x="166" y="36"/>
                  </a:lnTo>
                  <a:lnTo>
                    <a:pt x="170" y="40"/>
                  </a:lnTo>
                  <a:lnTo>
                    <a:pt x="174" y="40"/>
                  </a:lnTo>
                  <a:lnTo>
                    <a:pt x="178" y="40"/>
                  </a:lnTo>
                  <a:lnTo>
                    <a:pt x="182" y="40"/>
                  </a:lnTo>
                  <a:lnTo>
                    <a:pt x="186" y="44"/>
                  </a:lnTo>
                  <a:lnTo>
                    <a:pt x="190" y="44"/>
                  </a:lnTo>
                  <a:lnTo>
                    <a:pt x="194" y="44"/>
                  </a:lnTo>
                  <a:lnTo>
                    <a:pt x="198" y="48"/>
                  </a:lnTo>
                  <a:lnTo>
                    <a:pt x="202" y="48"/>
                  </a:lnTo>
                  <a:lnTo>
                    <a:pt x="206" y="48"/>
                  </a:lnTo>
                  <a:lnTo>
                    <a:pt x="210" y="52"/>
                  </a:lnTo>
                  <a:lnTo>
                    <a:pt x="214" y="52"/>
                  </a:lnTo>
                  <a:lnTo>
                    <a:pt x="218" y="52"/>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224" name="Group 195"/>
          <p:cNvGrpSpPr>
            <a:grpSpLocks noChangeAspect="1"/>
          </p:cNvGrpSpPr>
          <p:nvPr/>
        </p:nvGrpSpPr>
        <p:grpSpPr bwMode="auto">
          <a:xfrm>
            <a:off x="6011868" y="1051899"/>
            <a:ext cx="3600583" cy="2700000"/>
            <a:chOff x="3947" y="68"/>
            <a:chExt cx="2055" cy="1541"/>
          </a:xfrm>
        </p:grpSpPr>
        <p:sp>
          <p:nvSpPr>
            <p:cNvPr id="2225" name="AutoShape 194"/>
            <p:cNvSpPr>
              <a:spLocks noChangeAspect="1" noChangeArrowheads="1" noTextEdit="1"/>
            </p:cNvSpPr>
            <p:nvPr/>
          </p:nvSpPr>
          <p:spPr bwMode="auto">
            <a:xfrm>
              <a:off x="3947" y="68"/>
              <a:ext cx="2055" cy="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Rectangle 196"/>
            <p:cNvSpPr>
              <a:spLocks noChangeArrowheads="1"/>
            </p:cNvSpPr>
            <p:nvPr/>
          </p:nvSpPr>
          <p:spPr bwMode="auto">
            <a:xfrm>
              <a:off x="4215" y="185"/>
              <a:ext cx="1592" cy="12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Rectangle 197"/>
            <p:cNvSpPr>
              <a:spLocks noChangeArrowheads="1"/>
            </p:cNvSpPr>
            <p:nvPr/>
          </p:nvSpPr>
          <p:spPr bwMode="auto">
            <a:xfrm>
              <a:off x="4215" y="185"/>
              <a:ext cx="1592" cy="1255"/>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8" name="Line 198"/>
            <p:cNvSpPr>
              <a:spLocks noChangeShapeType="1"/>
            </p:cNvSpPr>
            <p:nvPr/>
          </p:nvSpPr>
          <p:spPr bwMode="auto">
            <a:xfrm>
              <a:off x="4215" y="185"/>
              <a:ext cx="159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9" name="Line 199"/>
            <p:cNvSpPr>
              <a:spLocks noChangeShapeType="1"/>
            </p:cNvSpPr>
            <p:nvPr/>
          </p:nvSpPr>
          <p:spPr bwMode="auto">
            <a:xfrm>
              <a:off x="4215" y="1440"/>
              <a:ext cx="159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0" name="Line 200"/>
            <p:cNvSpPr>
              <a:spLocks noChangeShapeType="1"/>
            </p:cNvSpPr>
            <p:nvPr/>
          </p:nvSpPr>
          <p:spPr bwMode="auto">
            <a:xfrm flipV="1">
              <a:off x="5807" y="185"/>
              <a:ext cx="0" cy="125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1" name="Line 201"/>
            <p:cNvSpPr>
              <a:spLocks noChangeShapeType="1"/>
            </p:cNvSpPr>
            <p:nvPr/>
          </p:nvSpPr>
          <p:spPr bwMode="auto">
            <a:xfrm flipV="1">
              <a:off x="4215" y="185"/>
              <a:ext cx="0" cy="125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2" name="Line 202"/>
            <p:cNvSpPr>
              <a:spLocks noChangeShapeType="1"/>
            </p:cNvSpPr>
            <p:nvPr/>
          </p:nvSpPr>
          <p:spPr bwMode="auto">
            <a:xfrm>
              <a:off x="4215" y="1440"/>
              <a:ext cx="159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3" name="Line 203"/>
            <p:cNvSpPr>
              <a:spLocks noChangeShapeType="1"/>
            </p:cNvSpPr>
            <p:nvPr/>
          </p:nvSpPr>
          <p:spPr bwMode="auto">
            <a:xfrm flipV="1">
              <a:off x="4215" y="185"/>
              <a:ext cx="0" cy="125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4" name="Line 204"/>
            <p:cNvSpPr>
              <a:spLocks noChangeShapeType="1"/>
            </p:cNvSpPr>
            <p:nvPr/>
          </p:nvSpPr>
          <p:spPr bwMode="auto">
            <a:xfrm flipV="1">
              <a:off x="4215"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5" name="Line 205"/>
            <p:cNvSpPr>
              <a:spLocks noChangeShapeType="1"/>
            </p:cNvSpPr>
            <p:nvPr/>
          </p:nvSpPr>
          <p:spPr bwMode="auto">
            <a:xfrm>
              <a:off x="4215"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6" name="Rectangle 206"/>
            <p:cNvSpPr>
              <a:spLocks noChangeArrowheads="1"/>
            </p:cNvSpPr>
            <p:nvPr/>
          </p:nvSpPr>
          <p:spPr bwMode="auto">
            <a:xfrm>
              <a:off x="4204" y="1451"/>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37" name="Line 207"/>
            <p:cNvSpPr>
              <a:spLocks noChangeShapeType="1"/>
            </p:cNvSpPr>
            <p:nvPr/>
          </p:nvSpPr>
          <p:spPr bwMode="auto">
            <a:xfrm flipV="1">
              <a:off x="4373"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 name="Line 208"/>
            <p:cNvSpPr>
              <a:spLocks noChangeShapeType="1"/>
            </p:cNvSpPr>
            <p:nvPr/>
          </p:nvSpPr>
          <p:spPr bwMode="auto">
            <a:xfrm>
              <a:off x="4373"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2" name="Rectangle 209"/>
            <p:cNvSpPr>
              <a:spLocks noChangeArrowheads="1"/>
            </p:cNvSpPr>
            <p:nvPr/>
          </p:nvSpPr>
          <p:spPr bwMode="auto">
            <a:xfrm>
              <a:off x="4362" y="1451"/>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3" name="Line 210"/>
            <p:cNvSpPr>
              <a:spLocks noChangeShapeType="1"/>
            </p:cNvSpPr>
            <p:nvPr/>
          </p:nvSpPr>
          <p:spPr bwMode="auto">
            <a:xfrm flipV="1">
              <a:off x="4530"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4" name="Line 211"/>
            <p:cNvSpPr>
              <a:spLocks noChangeShapeType="1"/>
            </p:cNvSpPr>
            <p:nvPr/>
          </p:nvSpPr>
          <p:spPr bwMode="auto">
            <a:xfrm>
              <a:off x="4530"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5" name="Rectangle 212"/>
            <p:cNvSpPr>
              <a:spLocks noChangeArrowheads="1"/>
            </p:cNvSpPr>
            <p:nvPr/>
          </p:nvSpPr>
          <p:spPr bwMode="auto">
            <a:xfrm>
              <a:off x="4519" y="1451"/>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6" name="Line 213"/>
            <p:cNvSpPr>
              <a:spLocks noChangeShapeType="1"/>
            </p:cNvSpPr>
            <p:nvPr/>
          </p:nvSpPr>
          <p:spPr bwMode="auto">
            <a:xfrm flipV="1">
              <a:off x="4692"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7" name="Line 214"/>
            <p:cNvSpPr>
              <a:spLocks noChangeShapeType="1"/>
            </p:cNvSpPr>
            <p:nvPr/>
          </p:nvSpPr>
          <p:spPr bwMode="auto">
            <a:xfrm>
              <a:off x="4692"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8" name="Rectangle 215"/>
            <p:cNvSpPr>
              <a:spLocks noChangeArrowheads="1"/>
            </p:cNvSpPr>
            <p:nvPr/>
          </p:nvSpPr>
          <p:spPr bwMode="auto">
            <a:xfrm>
              <a:off x="4681" y="1451"/>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49" name="Line 216"/>
            <p:cNvSpPr>
              <a:spLocks noChangeShapeType="1"/>
            </p:cNvSpPr>
            <p:nvPr/>
          </p:nvSpPr>
          <p:spPr bwMode="auto">
            <a:xfrm flipV="1">
              <a:off x="4850"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0" name="Line 217"/>
            <p:cNvSpPr>
              <a:spLocks noChangeShapeType="1"/>
            </p:cNvSpPr>
            <p:nvPr/>
          </p:nvSpPr>
          <p:spPr bwMode="auto">
            <a:xfrm>
              <a:off x="4850"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1" name="Rectangle 218"/>
            <p:cNvSpPr>
              <a:spLocks noChangeArrowheads="1"/>
            </p:cNvSpPr>
            <p:nvPr/>
          </p:nvSpPr>
          <p:spPr bwMode="auto">
            <a:xfrm>
              <a:off x="4839" y="1451"/>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2" name="Line 219"/>
            <p:cNvSpPr>
              <a:spLocks noChangeShapeType="1"/>
            </p:cNvSpPr>
            <p:nvPr/>
          </p:nvSpPr>
          <p:spPr bwMode="auto">
            <a:xfrm flipV="1">
              <a:off x="5011"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3" name="Line 220"/>
            <p:cNvSpPr>
              <a:spLocks noChangeShapeType="1"/>
            </p:cNvSpPr>
            <p:nvPr/>
          </p:nvSpPr>
          <p:spPr bwMode="auto">
            <a:xfrm>
              <a:off x="5011"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4" name="Rectangle 221"/>
            <p:cNvSpPr>
              <a:spLocks noChangeArrowheads="1"/>
            </p:cNvSpPr>
            <p:nvPr/>
          </p:nvSpPr>
          <p:spPr bwMode="auto">
            <a:xfrm>
              <a:off x="4986" y="1451"/>
              <a:ext cx="7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5" name="Line 222"/>
            <p:cNvSpPr>
              <a:spLocks noChangeShapeType="1"/>
            </p:cNvSpPr>
            <p:nvPr/>
          </p:nvSpPr>
          <p:spPr bwMode="auto">
            <a:xfrm flipV="1">
              <a:off x="5169"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6" name="Line 223"/>
            <p:cNvSpPr>
              <a:spLocks noChangeShapeType="1"/>
            </p:cNvSpPr>
            <p:nvPr/>
          </p:nvSpPr>
          <p:spPr bwMode="auto">
            <a:xfrm>
              <a:off x="5169"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7" name="Rectangle 224"/>
            <p:cNvSpPr>
              <a:spLocks noChangeArrowheads="1"/>
            </p:cNvSpPr>
            <p:nvPr/>
          </p:nvSpPr>
          <p:spPr bwMode="auto">
            <a:xfrm>
              <a:off x="5143" y="1451"/>
              <a:ext cx="7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58" name="Line 225"/>
            <p:cNvSpPr>
              <a:spLocks noChangeShapeType="1"/>
            </p:cNvSpPr>
            <p:nvPr/>
          </p:nvSpPr>
          <p:spPr bwMode="auto">
            <a:xfrm flipV="1">
              <a:off x="5327"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9" name="Line 226"/>
            <p:cNvSpPr>
              <a:spLocks noChangeShapeType="1"/>
            </p:cNvSpPr>
            <p:nvPr/>
          </p:nvSpPr>
          <p:spPr bwMode="auto">
            <a:xfrm>
              <a:off x="5327"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0" name="Rectangle 227"/>
            <p:cNvSpPr>
              <a:spLocks noChangeArrowheads="1"/>
            </p:cNvSpPr>
            <p:nvPr/>
          </p:nvSpPr>
          <p:spPr bwMode="auto">
            <a:xfrm>
              <a:off x="5301" y="1451"/>
              <a:ext cx="7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1" name="Line 228"/>
            <p:cNvSpPr>
              <a:spLocks noChangeShapeType="1"/>
            </p:cNvSpPr>
            <p:nvPr/>
          </p:nvSpPr>
          <p:spPr bwMode="auto">
            <a:xfrm flipV="1">
              <a:off x="5488"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2" name="Line 229"/>
            <p:cNvSpPr>
              <a:spLocks noChangeShapeType="1"/>
            </p:cNvSpPr>
            <p:nvPr/>
          </p:nvSpPr>
          <p:spPr bwMode="auto">
            <a:xfrm>
              <a:off x="5488"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3" name="Rectangle 230"/>
            <p:cNvSpPr>
              <a:spLocks noChangeArrowheads="1"/>
            </p:cNvSpPr>
            <p:nvPr/>
          </p:nvSpPr>
          <p:spPr bwMode="auto">
            <a:xfrm>
              <a:off x="5463" y="1451"/>
              <a:ext cx="7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4" name="Line 231"/>
            <p:cNvSpPr>
              <a:spLocks noChangeShapeType="1"/>
            </p:cNvSpPr>
            <p:nvPr/>
          </p:nvSpPr>
          <p:spPr bwMode="auto">
            <a:xfrm flipV="1">
              <a:off x="5646"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5" name="Line 232"/>
            <p:cNvSpPr>
              <a:spLocks noChangeShapeType="1"/>
            </p:cNvSpPr>
            <p:nvPr/>
          </p:nvSpPr>
          <p:spPr bwMode="auto">
            <a:xfrm>
              <a:off x="5646"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6" name="Rectangle 233"/>
            <p:cNvSpPr>
              <a:spLocks noChangeArrowheads="1"/>
            </p:cNvSpPr>
            <p:nvPr/>
          </p:nvSpPr>
          <p:spPr bwMode="auto">
            <a:xfrm>
              <a:off x="5620" y="1451"/>
              <a:ext cx="7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67" name="Line 234"/>
            <p:cNvSpPr>
              <a:spLocks noChangeShapeType="1"/>
            </p:cNvSpPr>
            <p:nvPr/>
          </p:nvSpPr>
          <p:spPr bwMode="auto">
            <a:xfrm flipV="1">
              <a:off x="5807" y="1422"/>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8" name="Line 235"/>
            <p:cNvSpPr>
              <a:spLocks noChangeShapeType="1"/>
            </p:cNvSpPr>
            <p:nvPr/>
          </p:nvSpPr>
          <p:spPr bwMode="auto">
            <a:xfrm>
              <a:off x="5807" y="185"/>
              <a:ext cx="0" cy="1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9" name="Rectangle 236"/>
            <p:cNvSpPr>
              <a:spLocks noChangeArrowheads="1"/>
            </p:cNvSpPr>
            <p:nvPr/>
          </p:nvSpPr>
          <p:spPr bwMode="auto">
            <a:xfrm>
              <a:off x="5782" y="1451"/>
              <a:ext cx="7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0" name="Line 237"/>
            <p:cNvSpPr>
              <a:spLocks noChangeShapeType="1"/>
            </p:cNvSpPr>
            <p:nvPr/>
          </p:nvSpPr>
          <p:spPr bwMode="auto">
            <a:xfrm>
              <a:off x="4215" y="1440"/>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1" name="Line 238"/>
            <p:cNvSpPr>
              <a:spLocks noChangeShapeType="1"/>
            </p:cNvSpPr>
            <p:nvPr/>
          </p:nvSpPr>
          <p:spPr bwMode="auto">
            <a:xfrm flipH="1">
              <a:off x="5789" y="144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Rectangle 239"/>
            <p:cNvSpPr>
              <a:spLocks noChangeArrowheads="1"/>
            </p:cNvSpPr>
            <p:nvPr/>
          </p:nvSpPr>
          <p:spPr bwMode="auto">
            <a:xfrm>
              <a:off x="4160" y="1411"/>
              <a:ext cx="6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93" name="Line 240"/>
            <p:cNvSpPr>
              <a:spLocks noChangeShapeType="1"/>
            </p:cNvSpPr>
            <p:nvPr/>
          </p:nvSpPr>
          <p:spPr bwMode="auto">
            <a:xfrm>
              <a:off x="4215" y="1312"/>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Line 241"/>
            <p:cNvSpPr>
              <a:spLocks noChangeShapeType="1"/>
            </p:cNvSpPr>
            <p:nvPr/>
          </p:nvSpPr>
          <p:spPr bwMode="auto">
            <a:xfrm flipH="1">
              <a:off x="5789" y="131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Rectangle 242"/>
            <p:cNvSpPr>
              <a:spLocks noChangeArrowheads="1"/>
            </p:cNvSpPr>
            <p:nvPr/>
          </p:nvSpPr>
          <p:spPr bwMode="auto">
            <a:xfrm>
              <a:off x="4119" y="1282"/>
              <a:ext cx="10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196" name="Line 243"/>
            <p:cNvSpPr>
              <a:spLocks noChangeShapeType="1"/>
            </p:cNvSpPr>
            <p:nvPr/>
          </p:nvSpPr>
          <p:spPr bwMode="auto">
            <a:xfrm>
              <a:off x="4215" y="1187"/>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Line 244"/>
            <p:cNvSpPr>
              <a:spLocks noChangeShapeType="1"/>
            </p:cNvSpPr>
            <p:nvPr/>
          </p:nvSpPr>
          <p:spPr bwMode="auto">
            <a:xfrm flipH="1">
              <a:off x="5789" y="1187"/>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245"/>
            <p:cNvSpPr>
              <a:spLocks noChangeArrowheads="1"/>
            </p:cNvSpPr>
            <p:nvPr/>
          </p:nvSpPr>
          <p:spPr bwMode="auto">
            <a:xfrm>
              <a:off x="4119" y="1158"/>
              <a:ext cx="10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1" name="Line 246"/>
            <p:cNvSpPr>
              <a:spLocks noChangeShapeType="1"/>
            </p:cNvSpPr>
            <p:nvPr/>
          </p:nvSpPr>
          <p:spPr bwMode="auto">
            <a:xfrm>
              <a:off x="4215" y="1062"/>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Line 247"/>
            <p:cNvSpPr>
              <a:spLocks noChangeShapeType="1"/>
            </p:cNvSpPr>
            <p:nvPr/>
          </p:nvSpPr>
          <p:spPr bwMode="auto">
            <a:xfrm flipH="1">
              <a:off x="5789" y="106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Rectangle 248"/>
            <p:cNvSpPr>
              <a:spLocks noChangeArrowheads="1"/>
            </p:cNvSpPr>
            <p:nvPr/>
          </p:nvSpPr>
          <p:spPr bwMode="auto">
            <a:xfrm>
              <a:off x="4119" y="1033"/>
              <a:ext cx="10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4" name="Line 249"/>
            <p:cNvSpPr>
              <a:spLocks noChangeShapeType="1"/>
            </p:cNvSpPr>
            <p:nvPr/>
          </p:nvSpPr>
          <p:spPr bwMode="auto">
            <a:xfrm>
              <a:off x="4215" y="938"/>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Line 250"/>
            <p:cNvSpPr>
              <a:spLocks noChangeShapeType="1"/>
            </p:cNvSpPr>
            <p:nvPr/>
          </p:nvSpPr>
          <p:spPr bwMode="auto">
            <a:xfrm flipH="1">
              <a:off x="5789" y="93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Rectangle 251"/>
            <p:cNvSpPr>
              <a:spLocks noChangeArrowheads="1"/>
            </p:cNvSpPr>
            <p:nvPr/>
          </p:nvSpPr>
          <p:spPr bwMode="auto">
            <a:xfrm>
              <a:off x="4119" y="908"/>
              <a:ext cx="10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9" name="Line 252"/>
            <p:cNvSpPr>
              <a:spLocks noChangeShapeType="1"/>
            </p:cNvSpPr>
            <p:nvPr/>
          </p:nvSpPr>
          <p:spPr bwMode="auto">
            <a:xfrm>
              <a:off x="4215" y="813"/>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Line 253"/>
            <p:cNvSpPr>
              <a:spLocks noChangeShapeType="1"/>
            </p:cNvSpPr>
            <p:nvPr/>
          </p:nvSpPr>
          <p:spPr bwMode="auto">
            <a:xfrm flipH="1">
              <a:off x="5789" y="813"/>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254"/>
            <p:cNvSpPr>
              <a:spLocks noChangeArrowheads="1"/>
            </p:cNvSpPr>
            <p:nvPr/>
          </p:nvSpPr>
          <p:spPr bwMode="auto">
            <a:xfrm>
              <a:off x="4175" y="783"/>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2" name="Line 255"/>
            <p:cNvSpPr>
              <a:spLocks noChangeShapeType="1"/>
            </p:cNvSpPr>
            <p:nvPr/>
          </p:nvSpPr>
          <p:spPr bwMode="auto">
            <a:xfrm>
              <a:off x="4215" y="684"/>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Line 256"/>
            <p:cNvSpPr>
              <a:spLocks noChangeShapeType="1"/>
            </p:cNvSpPr>
            <p:nvPr/>
          </p:nvSpPr>
          <p:spPr bwMode="auto">
            <a:xfrm flipH="1">
              <a:off x="5789" y="684"/>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Rectangle 257"/>
            <p:cNvSpPr>
              <a:spLocks noChangeArrowheads="1"/>
            </p:cNvSpPr>
            <p:nvPr/>
          </p:nvSpPr>
          <p:spPr bwMode="auto">
            <a:xfrm>
              <a:off x="4134" y="655"/>
              <a:ext cx="8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5" name="Line 258"/>
            <p:cNvSpPr>
              <a:spLocks noChangeShapeType="1"/>
            </p:cNvSpPr>
            <p:nvPr/>
          </p:nvSpPr>
          <p:spPr bwMode="auto">
            <a:xfrm>
              <a:off x="4215" y="560"/>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Line 259"/>
            <p:cNvSpPr>
              <a:spLocks noChangeShapeType="1"/>
            </p:cNvSpPr>
            <p:nvPr/>
          </p:nvSpPr>
          <p:spPr bwMode="auto">
            <a:xfrm flipH="1">
              <a:off x="5789" y="56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Rectangle 260"/>
            <p:cNvSpPr>
              <a:spLocks noChangeArrowheads="1"/>
            </p:cNvSpPr>
            <p:nvPr/>
          </p:nvSpPr>
          <p:spPr bwMode="auto">
            <a:xfrm>
              <a:off x="4134" y="530"/>
              <a:ext cx="8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8" name="Line 261"/>
            <p:cNvSpPr>
              <a:spLocks noChangeShapeType="1"/>
            </p:cNvSpPr>
            <p:nvPr/>
          </p:nvSpPr>
          <p:spPr bwMode="auto">
            <a:xfrm>
              <a:off x="4215" y="435"/>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Line 262"/>
            <p:cNvSpPr>
              <a:spLocks noChangeShapeType="1"/>
            </p:cNvSpPr>
            <p:nvPr/>
          </p:nvSpPr>
          <p:spPr bwMode="auto">
            <a:xfrm flipH="1">
              <a:off x="5789" y="435"/>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263"/>
            <p:cNvSpPr>
              <a:spLocks noChangeArrowheads="1"/>
            </p:cNvSpPr>
            <p:nvPr/>
          </p:nvSpPr>
          <p:spPr bwMode="auto">
            <a:xfrm>
              <a:off x="4134" y="406"/>
              <a:ext cx="8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1" name="Line 264"/>
            <p:cNvSpPr>
              <a:spLocks noChangeShapeType="1"/>
            </p:cNvSpPr>
            <p:nvPr/>
          </p:nvSpPr>
          <p:spPr bwMode="auto">
            <a:xfrm>
              <a:off x="4215" y="310"/>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Line 265"/>
            <p:cNvSpPr>
              <a:spLocks noChangeShapeType="1"/>
            </p:cNvSpPr>
            <p:nvPr/>
          </p:nvSpPr>
          <p:spPr bwMode="auto">
            <a:xfrm flipH="1">
              <a:off x="5789" y="31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Rectangle 266"/>
            <p:cNvSpPr>
              <a:spLocks noChangeArrowheads="1"/>
            </p:cNvSpPr>
            <p:nvPr/>
          </p:nvSpPr>
          <p:spPr bwMode="auto">
            <a:xfrm>
              <a:off x="4134" y="281"/>
              <a:ext cx="8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2" name="Line 267"/>
            <p:cNvSpPr>
              <a:spLocks noChangeShapeType="1"/>
            </p:cNvSpPr>
            <p:nvPr/>
          </p:nvSpPr>
          <p:spPr bwMode="auto">
            <a:xfrm>
              <a:off x="4215" y="185"/>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3" name="Line 268"/>
            <p:cNvSpPr>
              <a:spLocks noChangeShapeType="1"/>
            </p:cNvSpPr>
            <p:nvPr/>
          </p:nvSpPr>
          <p:spPr bwMode="auto">
            <a:xfrm flipH="1">
              <a:off x="5789" y="185"/>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4" name="Rectangle 269"/>
            <p:cNvSpPr>
              <a:spLocks noChangeArrowheads="1"/>
            </p:cNvSpPr>
            <p:nvPr/>
          </p:nvSpPr>
          <p:spPr bwMode="auto">
            <a:xfrm>
              <a:off x="4175" y="156"/>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275" name="Line 270"/>
            <p:cNvSpPr>
              <a:spLocks noChangeShapeType="1"/>
            </p:cNvSpPr>
            <p:nvPr/>
          </p:nvSpPr>
          <p:spPr bwMode="auto">
            <a:xfrm>
              <a:off x="4215" y="185"/>
              <a:ext cx="159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6" name="Line 271"/>
            <p:cNvSpPr>
              <a:spLocks noChangeShapeType="1"/>
            </p:cNvSpPr>
            <p:nvPr/>
          </p:nvSpPr>
          <p:spPr bwMode="auto">
            <a:xfrm>
              <a:off x="4215" y="1440"/>
              <a:ext cx="1592"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7" name="Line 272"/>
            <p:cNvSpPr>
              <a:spLocks noChangeShapeType="1"/>
            </p:cNvSpPr>
            <p:nvPr/>
          </p:nvSpPr>
          <p:spPr bwMode="auto">
            <a:xfrm flipV="1">
              <a:off x="5807" y="185"/>
              <a:ext cx="0" cy="125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8" name="Line 273"/>
            <p:cNvSpPr>
              <a:spLocks noChangeShapeType="1"/>
            </p:cNvSpPr>
            <p:nvPr/>
          </p:nvSpPr>
          <p:spPr bwMode="auto">
            <a:xfrm flipV="1">
              <a:off x="4215" y="185"/>
              <a:ext cx="0" cy="125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9" name="Freeform 274"/>
            <p:cNvSpPr>
              <a:spLocks/>
            </p:cNvSpPr>
            <p:nvPr/>
          </p:nvSpPr>
          <p:spPr bwMode="auto">
            <a:xfrm>
              <a:off x="4215" y="747"/>
              <a:ext cx="242" cy="128"/>
            </a:xfrm>
            <a:custGeom>
              <a:avLst/>
              <a:gdLst>
                <a:gd name="T0" fmla="*/ 4 w 242"/>
                <a:gd name="T1" fmla="*/ 114 h 128"/>
                <a:gd name="T2" fmla="*/ 7 w 242"/>
                <a:gd name="T3" fmla="*/ 80 h 128"/>
                <a:gd name="T4" fmla="*/ 15 w 242"/>
                <a:gd name="T5" fmla="*/ 33 h 128"/>
                <a:gd name="T6" fmla="*/ 18 w 242"/>
                <a:gd name="T7" fmla="*/ 7 h 128"/>
                <a:gd name="T8" fmla="*/ 22 w 242"/>
                <a:gd name="T9" fmla="*/ 3 h 128"/>
                <a:gd name="T10" fmla="*/ 29 w 242"/>
                <a:gd name="T11" fmla="*/ 18 h 128"/>
                <a:gd name="T12" fmla="*/ 33 w 242"/>
                <a:gd name="T13" fmla="*/ 62 h 128"/>
                <a:gd name="T14" fmla="*/ 40 w 242"/>
                <a:gd name="T15" fmla="*/ 99 h 128"/>
                <a:gd name="T16" fmla="*/ 44 w 242"/>
                <a:gd name="T17" fmla="*/ 121 h 128"/>
                <a:gd name="T18" fmla="*/ 48 w 242"/>
                <a:gd name="T19" fmla="*/ 125 h 128"/>
                <a:gd name="T20" fmla="*/ 55 w 242"/>
                <a:gd name="T21" fmla="*/ 106 h 128"/>
                <a:gd name="T22" fmla="*/ 59 w 242"/>
                <a:gd name="T23" fmla="*/ 62 h 128"/>
                <a:gd name="T24" fmla="*/ 66 w 242"/>
                <a:gd name="T25" fmla="*/ 25 h 128"/>
                <a:gd name="T26" fmla="*/ 70 w 242"/>
                <a:gd name="T27" fmla="*/ 3 h 128"/>
                <a:gd name="T28" fmla="*/ 77 w 242"/>
                <a:gd name="T29" fmla="*/ 14 h 128"/>
                <a:gd name="T30" fmla="*/ 84 w 242"/>
                <a:gd name="T31" fmla="*/ 47 h 128"/>
                <a:gd name="T32" fmla="*/ 88 w 242"/>
                <a:gd name="T33" fmla="*/ 95 h 128"/>
                <a:gd name="T34" fmla="*/ 99 w 242"/>
                <a:gd name="T35" fmla="*/ 125 h 128"/>
                <a:gd name="T36" fmla="*/ 103 w 242"/>
                <a:gd name="T37" fmla="*/ 117 h 128"/>
                <a:gd name="T38" fmla="*/ 106 w 242"/>
                <a:gd name="T39" fmla="*/ 77 h 128"/>
                <a:gd name="T40" fmla="*/ 114 w 242"/>
                <a:gd name="T41" fmla="*/ 40 h 128"/>
                <a:gd name="T42" fmla="*/ 117 w 242"/>
                <a:gd name="T43" fmla="*/ 11 h 128"/>
                <a:gd name="T44" fmla="*/ 125 w 242"/>
                <a:gd name="T45" fmla="*/ 3 h 128"/>
                <a:gd name="T46" fmla="*/ 128 w 242"/>
                <a:gd name="T47" fmla="*/ 22 h 128"/>
                <a:gd name="T48" fmla="*/ 136 w 242"/>
                <a:gd name="T49" fmla="*/ 66 h 128"/>
                <a:gd name="T50" fmla="*/ 139 w 242"/>
                <a:gd name="T51" fmla="*/ 103 h 128"/>
                <a:gd name="T52" fmla="*/ 147 w 242"/>
                <a:gd name="T53" fmla="*/ 125 h 128"/>
                <a:gd name="T54" fmla="*/ 154 w 242"/>
                <a:gd name="T55" fmla="*/ 103 h 128"/>
                <a:gd name="T56" fmla="*/ 161 w 242"/>
                <a:gd name="T57" fmla="*/ 58 h 128"/>
                <a:gd name="T58" fmla="*/ 165 w 242"/>
                <a:gd name="T59" fmla="*/ 25 h 128"/>
                <a:gd name="T60" fmla="*/ 172 w 242"/>
                <a:gd name="T61" fmla="*/ 3 h 128"/>
                <a:gd name="T62" fmla="*/ 180 w 242"/>
                <a:gd name="T63" fmla="*/ 18 h 128"/>
                <a:gd name="T64" fmla="*/ 183 w 242"/>
                <a:gd name="T65" fmla="*/ 62 h 128"/>
                <a:gd name="T66" fmla="*/ 191 w 242"/>
                <a:gd name="T67" fmla="*/ 99 h 128"/>
                <a:gd name="T68" fmla="*/ 194 w 242"/>
                <a:gd name="T69" fmla="*/ 125 h 128"/>
                <a:gd name="T70" fmla="*/ 202 w 242"/>
                <a:gd name="T71" fmla="*/ 121 h 128"/>
                <a:gd name="T72" fmla="*/ 205 w 242"/>
                <a:gd name="T73" fmla="*/ 88 h 128"/>
                <a:gd name="T74" fmla="*/ 213 w 242"/>
                <a:gd name="T75" fmla="*/ 51 h 128"/>
                <a:gd name="T76" fmla="*/ 216 w 242"/>
                <a:gd name="T77" fmla="*/ 11 h 128"/>
                <a:gd name="T78" fmla="*/ 227 w 242"/>
                <a:gd name="T79" fmla="*/ 7 h 128"/>
                <a:gd name="T80" fmla="*/ 231 w 242"/>
                <a:gd name="T81" fmla="*/ 44 h 128"/>
                <a:gd name="T82" fmla="*/ 238 w 242"/>
                <a:gd name="T83" fmla="*/ 8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2" h="128">
                  <a:moveTo>
                    <a:pt x="0" y="125"/>
                  </a:moveTo>
                  <a:lnTo>
                    <a:pt x="0" y="117"/>
                  </a:lnTo>
                  <a:lnTo>
                    <a:pt x="4" y="114"/>
                  </a:lnTo>
                  <a:lnTo>
                    <a:pt x="4" y="103"/>
                  </a:lnTo>
                  <a:lnTo>
                    <a:pt x="7" y="92"/>
                  </a:lnTo>
                  <a:lnTo>
                    <a:pt x="7" y="80"/>
                  </a:lnTo>
                  <a:lnTo>
                    <a:pt x="11" y="69"/>
                  </a:lnTo>
                  <a:lnTo>
                    <a:pt x="11" y="44"/>
                  </a:lnTo>
                  <a:lnTo>
                    <a:pt x="15" y="33"/>
                  </a:lnTo>
                  <a:lnTo>
                    <a:pt x="15" y="22"/>
                  </a:lnTo>
                  <a:lnTo>
                    <a:pt x="18" y="14"/>
                  </a:lnTo>
                  <a:lnTo>
                    <a:pt x="18" y="7"/>
                  </a:lnTo>
                  <a:lnTo>
                    <a:pt x="22" y="3"/>
                  </a:lnTo>
                  <a:lnTo>
                    <a:pt x="22" y="0"/>
                  </a:lnTo>
                  <a:lnTo>
                    <a:pt x="22" y="3"/>
                  </a:lnTo>
                  <a:lnTo>
                    <a:pt x="26" y="7"/>
                  </a:lnTo>
                  <a:lnTo>
                    <a:pt x="26" y="11"/>
                  </a:lnTo>
                  <a:lnTo>
                    <a:pt x="29" y="18"/>
                  </a:lnTo>
                  <a:lnTo>
                    <a:pt x="29" y="29"/>
                  </a:lnTo>
                  <a:lnTo>
                    <a:pt x="33" y="40"/>
                  </a:lnTo>
                  <a:lnTo>
                    <a:pt x="33" y="62"/>
                  </a:lnTo>
                  <a:lnTo>
                    <a:pt x="37" y="77"/>
                  </a:lnTo>
                  <a:lnTo>
                    <a:pt x="37" y="88"/>
                  </a:lnTo>
                  <a:lnTo>
                    <a:pt x="40" y="99"/>
                  </a:lnTo>
                  <a:lnTo>
                    <a:pt x="40" y="110"/>
                  </a:lnTo>
                  <a:lnTo>
                    <a:pt x="44" y="117"/>
                  </a:lnTo>
                  <a:lnTo>
                    <a:pt x="44" y="121"/>
                  </a:lnTo>
                  <a:lnTo>
                    <a:pt x="48" y="125"/>
                  </a:lnTo>
                  <a:lnTo>
                    <a:pt x="48" y="128"/>
                  </a:lnTo>
                  <a:lnTo>
                    <a:pt x="48" y="125"/>
                  </a:lnTo>
                  <a:lnTo>
                    <a:pt x="51" y="121"/>
                  </a:lnTo>
                  <a:lnTo>
                    <a:pt x="51" y="114"/>
                  </a:lnTo>
                  <a:lnTo>
                    <a:pt x="55" y="106"/>
                  </a:lnTo>
                  <a:lnTo>
                    <a:pt x="55" y="95"/>
                  </a:lnTo>
                  <a:lnTo>
                    <a:pt x="59" y="84"/>
                  </a:lnTo>
                  <a:lnTo>
                    <a:pt x="59" y="62"/>
                  </a:lnTo>
                  <a:lnTo>
                    <a:pt x="62" y="47"/>
                  </a:lnTo>
                  <a:lnTo>
                    <a:pt x="62" y="36"/>
                  </a:lnTo>
                  <a:lnTo>
                    <a:pt x="66" y="25"/>
                  </a:lnTo>
                  <a:lnTo>
                    <a:pt x="66" y="18"/>
                  </a:lnTo>
                  <a:lnTo>
                    <a:pt x="70" y="11"/>
                  </a:lnTo>
                  <a:lnTo>
                    <a:pt x="70" y="3"/>
                  </a:lnTo>
                  <a:lnTo>
                    <a:pt x="73" y="3"/>
                  </a:lnTo>
                  <a:lnTo>
                    <a:pt x="77" y="7"/>
                  </a:lnTo>
                  <a:lnTo>
                    <a:pt x="77" y="14"/>
                  </a:lnTo>
                  <a:lnTo>
                    <a:pt x="81" y="25"/>
                  </a:lnTo>
                  <a:lnTo>
                    <a:pt x="81" y="36"/>
                  </a:lnTo>
                  <a:lnTo>
                    <a:pt x="84" y="47"/>
                  </a:lnTo>
                  <a:lnTo>
                    <a:pt x="84" y="69"/>
                  </a:lnTo>
                  <a:lnTo>
                    <a:pt x="88" y="84"/>
                  </a:lnTo>
                  <a:lnTo>
                    <a:pt x="88" y="95"/>
                  </a:lnTo>
                  <a:lnTo>
                    <a:pt x="92" y="106"/>
                  </a:lnTo>
                  <a:lnTo>
                    <a:pt x="92" y="114"/>
                  </a:lnTo>
                  <a:lnTo>
                    <a:pt x="99" y="125"/>
                  </a:lnTo>
                  <a:lnTo>
                    <a:pt x="95" y="125"/>
                  </a:lnTo>
                  <a:lnTo>
                    <a:pt x="99" y="125"/>
                  </a:lnTo>
                  <a:lnTo>
                    <a:pt x="103" y="117"/>
                  </a:lnTo>
                  <a:lnTo>
                    <a:pt x="103" y="110"/>
                  </a:lnTo>
                  <a:lnTo>
                    <a:pt x="106" y="99"/>
                  </a:lnTo>
                  <a:lnTo>
                    <a:pt x="106" y="77"/>
                  </a:lnTo>
                  <a:lnTo>
                    <a:pt x="110" y="66"/>
                  </a:lnTo>
                  <a:lnTo>
                    <a:pt x="110" y="55"/>
                  </a:lnTo>
                  <a:lnTo>
                    <a:pt x="114" y="40"/>
                  </a:lnTo>
                  <a:lnTo>
                    <a:pt x="114" y="29"/>
                  </a:lnTo>
                  <a:lnTo>
                    <a:pt x="117" y="22"/>
                  </a:lnTo>
                  <a:lnTo>
                    <a:pt x="117" y="11"/>
                  </a:lnTo>
                  <a:lnTo>
                    <a:pt x="121" y="7"/>
                  </a:lnTo>
                  <a:lnTo>
                    <a:pt x="121" y="0"/>
                  </a:lnTo>
                  <a:lnTo>
                    <a:pt x="125" y="3"/>
                  </a:lnTo>
                  <a:lnTo>
                    <a:pt x="125" y="7"/>
                  </a:lnTo>
                  <a:lnTo>
                    <a:pt x="128" y="14"/>
                  </a:lnTo>
                  <a:lnTo>
                    <a:pt x="128" y="22"/>
                  </a:lnTo>
                  <a:lnTo>
                    <a:pt x="132" y="29"/>
                  </a:lnTo>
                  <a:lnTo>
                    <a:pt x="132" y="55"/>
                  </a:lnTo>
                  <a:lnTo>
                    <a:pt x="136" y="66"/>
                  </a:lnTo>
                  <a:lnTo>
                    <a:pt x="136" y="80"/>
                  </a:lnTo>
                  <a:lnTo>
                    <a:pt x="139" y="92"/>
                  </a:lnTo>
                  <a:lnTo>
                    <a:pt x="139" y="103"/>
                  </a:lnTo>
                  <a:lnTo>
                    <a:pt x="143" y="110"/>
                  </a:lnTo>
                  <a:lnTo>
                    <a:pt x="143" y="125"/>
                  </a:lnTo>
                  <a:lnTo>
                    <a:pt x="147" y="125"/>
                  </a:lnTo>
                  <a:lnTo>
                    <a:pt x="150" y="121"/>
                  </a:lnTo>
                  <a:lnTo>
                    <a:pt x="154" y="114"/>
                  </a:lnTo>
                  <a:lnTo>
                    <a:pt x="154" y="103"/>
                  </a:lnTo>
                  <a:lnTo>
                    <a:pt x="158" y="95"/>
                  </a:lnTo>
                  <a:lnTo>
                    <a:pt x="158" y="69"/>
                  </a:lnTo>
                  <a:lnTo>
                    <a:pt x="161" y="58"/>
                  </a:lnTo>
                  <a:lnTo>
                    <a:pt x="161" y="44"/>
                  </a:lnTo>
                  <a:lnTo>
                    <a:pt x="165" y="33"/>
                  </a:lnTo>
                  <a:lnTo>
                    <a:pt x="165" y="25"/>
                  </a:lnTo>
                  <a:lnTo>
                    <a:pt x="169" y="14"/>
                  </a:lnTo>
                  <a:lnTo>
                    <a:pt x="169" y="3"/>
                  </a:lnTo>
                  <a:lnTo>
                    <a:pt x="172" y="3"/>
                  </a:lnTo>
                  <a:lnTo>
                    <a:pt x="176" y="3"/>
                  </a:lnTo>
                  <a:lnTo>
                    <a:pt x="176" y="11"/>
                  </a:lnTo>
                  <a:lnTo>
                    <a:pt x="180" y="18"/>
                  </a:lnTo>
                  <a:lnTo>
                    <a:pt x="180" y="36"/>
                  </a:lnTo>
                  <a:lnTo>
                    <a:pt x="183" y="47"/>
                  </a:lnTo>
                  <a:lnTo>
                    <a:pt x="183" y="62"/>
                  </a:lnTo>
                  <a:lnTo>
                    <a:pt x="187" y="73"/>
                  </a:lnTo>
                  <a:lnTo>
                    <a:pt x="187" y="88"/>
                  </a:lnTo>
                  <a:lnTo>
                    <a:pt x="191" y="99"/>
                  </a:lnTo>
                  <a:lnTo>
                    <a:pt x="191" y="106"/>
                  </a:lnTo>
                  <a:lnTo>
                    <a:pt x="194" y="114"/>
                  </a:lnTo>
                  <a:lnTo>
                    <a:pt x="194" y="125"/>
                  </a:lnTo>
                  <a:lnTo>
                    <a:pt x="198" y="128"/>
                  </a:lnTo>
                  <a:lnTo>
                    <a:pt x="198" y="125"/>
                  </a:lnTo>
                  <a:lnTo>
                    <a:pt x="202" y="121"/>
                  </a:lnTo>
                  <a:lnTo>
                    <a:pt x="202" y="117"/>
                  </a:lnTo>
                  <a:lnTo>
                    <a:pt x="205" y="106"/>
                  </a:lnTo>
                  <a:lnTo>
                    <a:pt x="205" y="88"/>
                  </a:lnTo>
                  <a:lnTo>
                    <a:pt x="209" y="77"/>
                  </a:lnTo>
                  <a:lnTo>
                    <a:pt x="209" y="62"/>
                  </a:lnTo>
                  <a:lnTo>
                    <a:pt x="213" y="51"/>
                  </a:lnTo>
                  <a:lnTo>
                    <a:pt x="213" y="40"/>
                  </a:lnTo>
                  <a:lnTo>
                    <a:pt x="216" y="29"/>
                  </a:lnTo>
                  <a:lnTo>
                    <a:pt x="216" y="11"/>
                  </a:lnTo>
                  <a:lnTo>
                    <a:pt x="220" y="3"/>
                  </a:lnTo>
                  <a:lnTo>
                    <a:pt x="224" y="3"/>
                  </a:lnTo>
                  <a:lnTo>
                    <a:pt x="227" y="7"/>
                  </a:lnTo>
                  <a:lnTo>
                    <a:pt x="227" y="22"/>
                  </a:lnTo>
                  <a:lnTo>
                    <a:pt x="231" y="33"/>
                  </a:lnTo>
                  <a:lnTo>
                    <a:pt x="231" y="44"/>
                  </a:lnTo>
                  <a:lnTo>
                    <a:pt x="235" y="58"/>
                  </a:lnTo>
                  <a:lnTo>
                    <a:pt x="235" y="69"/>
                  </a:lnTo>
                  <a:lnTo>
                    <a:pt x="238" y="80"/>
                  </a:lnTo>
                  <a:lnTo>
                    <a:pt x="238" y="92"/>
                  </a:lnTo>
                  <a:lnTo>
                    <a:pt x="242" y="103"/>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0" name="Freeform 275"/>
            <p:cNvSpPr>
              <a:spLocks/>
            </p:cNvSpPr>
            <p:nvPr/>
          </p:nvSpPr>
          <p:spPr bwMode="auto">
            <a:xfrm>
              <a:off x="4457" y="747"/>
              <a:ext cx="242" cy="128"/>
            </a:xfrm>
            <a:custGeom>
              <a:avLst/>
              <a:gdLst>
                <a:gd name="T0" fmla="*/ 4 w 242"/>
                <a:gd name="T1" fmla="*/ 125 h 128"/>
                <a:gd name="T2" fmla="*/ 11 w 242"/>
                <a:gd name="T3" fmla="*/ 103 h 128"/>
                <a:gd name="T4" fmla="*/ 18 w 242"/>
                <a:gd name="T5" fmla="*/ 66 h 128"/>
                <a:gd name="T6" fmla="*/ 22 w 242"/>
                <a:gd name="T7" fmla="*/ 22 h 128"/>
                <a:gd name="T8" fmla="*/ 29 w 242"/>
                <a:gd name="T9" fmla="*/ 3 h 128"/>
                <a:gd name="T10" fmla="*/ 33 w 242"/>
                <a:gd name="T11" fmla="*/ 7 h 128"/>
                <a:gd name="T12" fmla="*/ 40 w 242"/>
                <a:gd name="T13" fmla="*/ 40 h 128"/>
                <a:gd name="T14" fmla="*/ 44 w 242"/>
                <a:gd name="T15" fmla="*/ 77 h 128"/>
                <a:gd name="T16" fmla="*/ 51 w 242"/>
                <a:gd name="T17" fmla="*/ 117 h 128"/>
                <a:gd name="T18" fmla="*/ 55 w 242"/>
                <a:gd name="T19" fmla="*/ 128 h 128"/>
                <a:gd name="T20" fmla="*/ 62 w 242"/>
                <a:gd name="T21" fmla="*/ 106 h 128"/>
                <a:gd name="T22" fmla="*/ 66 w 242"/>
                <a:gd name="T23" fmla="*/ 73 h 128"/>
                <a:gd name="T24" fmla="*/ 73 w 242"/>
                <a:gd name="T25" fmla="*/ 36 h 128"/>
                <a:gd name="T26" fmla="*/ 77 w 242"/>
                <a:gd name="T27" fmla="*/ 3 h 128"/>
                <a:gd name="T28" fmla="*/ 84 w 242"/>
                <a:gd name="T29" fmla="*/ 11 h 128"/>
                <a:gd name="T30" fmla="*/ 88 w 242"/>
                <a:gd name="T31" fmla="*/ 36 h 128"/>
                <a:gd name="T32" fmla="*/ 95 w 242"/>
                <a:gd name="T33" fmla="*/ 73 h 128"/>
                <a:gd name="T34" fmla="*/ 99 w 242"/>
                <a:gd name="T35" fmla="*/ 114 h 128"/>
                <a:gd name="T36" fmla="*/ 106 w 242"/>
                <a:gd name="T37" fmla="*/ 128 h 128"/>
                <a:gd name="T38" fmla="*/ 110 w 242"/>
                <a:gd name="T39" fmla="*/ 110 h 128"/>
                <a:gd name="T40" fmla="*/ 118 w 242"/>
                <a:gd name="T41" fmla="*/ 77 h 128"/>
                <a:gd name="T42" fmla="*/ 121 w 242"/>
                <a:gd name="T43" fmla="*/ 29 h 128"/>
                <a:gd name="T44" fmla="*/ 129 w 242"/>
                <a:gd name="T45" fmla="*/ 7 h 128"/>
                <a:gd name="T46" fmla="*/ 132 w 242"/>
                <a:gd name="T47" fmla="*/ 7 h 128"/>
                <a:gd name="T48" fmla="*/ 140 w 242"/>
                <a:gd name="T49" fmla="*/ 33 h 128"/>
                <a:gd name="T50" fmla="*/ 143 w 242"/>
                <a:gd name="T51" fmla="*/ 66 h 128"/>
                <a:gd name="T52" fmla="*/ 151 w 242"/>
                <a:gd name="T53" fmla="*/ 110 h 128"/>
                <a:gd name="T54" fmla="*/ 158 w 242"/>
                <a:gd name="T55" fmla="*/ 121 h 128"/>
                <a:gd name="T56" fmla="*/ 165 w 242"/>
                <a:gd name="T57" fmla="*/ 92 h 128"/>
                <a:gd name="T58" fmla="*/ 169 w 242"/>
                <a:gd name="T59" fmla="*/ 44 h 128"/>
                <a:gd name="T60" fmla="*/ 176 w 242"/>
                <a:gd name="T61" fmla="*/ 14 h 128"/>
                <a:gd name="T62" fmla="*/ 184 w 242"/>
                <a:gd name="T63" fmla="*/ 3 h 128"/>
                <a:gd name="T64" fmla="*/ 187 w 242"/>
                <a:gd name="T65" fmla="*/ 29 h 128"/>
                <a:gd name="T66" fmla="*/ 195 w 242"/>
                <a:gd name="T67" fmla="*/ 62 h 128"/>
                <a:gd name="T68" fmla="*/ 198 w 242"/>
                <a:gd name="T69" fmla="*/ 106 h 128"/>
                <a:gd name="T70" fmla="*/ 206 w 242"/>
                <a:gd name="T71" fmla="*/ 125 h 128"/>
                <a:gd name="T72" fmla="*/ 209 w 242"/>
                <a:gd name="T73" fmla="*/ 121 h 128"/>
                <a:gd name="T74" fmla="*/ 213 w 242"/>
                <a:gd name="T75" fmla="*/ 99 h 128"/>
                <a:gd name="T76" fmla="*/ 220 w 242"/>
                <a:gd name="T77" fmla="*/ 47 h 128"/>
                <a:gd name="T78" fmla="*/ 224 w 242"/>
                <a:gd name="T79" fmla="*/ 18 h 128"/>
                <a:gd name="T80" fmla="*/ 231 w 242"/>
                <a:gd name="T81" fmla="*/ 3 h 128"/>
                <a:gd name="T82" fmla="*/ 239 w 242"/>
                <a:gd name="T83"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2" h="128">
                  <a:moveTo>
                    <a:pt x="0" y="103"/>
                  </a:moveTo>
                  <a:lnTo>
                    <a:pt x="0" y="121"/>
                  </a:lnTo>
                  <a:lnTo>
                    <a:pt x="4" y="125"/>
                  </a:lnTo>
                  <a:lnTo>
                    <a:pt x="7" y="125"/>
                  </a:lnTo>
                  <a:lnTo>
                    <a:pt x="11" y="117"/>
                  </a:lnTo>
                  <a:lnTo>
                    <a:pt x="11" y="103"/>
                  </a:lnTo>
                  <a:lnTo>
                    <a:pt x="15" y="92"/>
                  </a:lnTo>
                  <a:lnTo>
                    <a:pt x="15" y="80"/>
                  </a:lnTo>
                  <a:lnTo>
                    <a:pt x="18" y="66"/>
                  </a:lnTo>
                  <a:lnTo>
                    <a:pt x="18" y="55"/>
                  </a:lnTo>
                  <a:lnTo>
                    <a:pt x="22" y="44"/>
                  </a:lnTo>
                  <a:lnTo>
                    <a:pt x="22" y="22"/>
                  </a:lnTo>
                  <a:lnTo>
                    <a:pt x="26" y="14"/>
                  </a:lnTo>
                  <a:lnTo>
                    <a:pt x="26" y="7"/>
                  </a:lnTo>
                  <a:lnTo>
                    <a:pt x="29" y="3"/>
                  </a:lnTo>
                  <a:lnTo>
                    <a:pt x="29" y="0"/>
                  </a:lnTo>
                  <a:lnTo>
                    <a:pt x="33" y="3"/>
                  </a:lnTo>
                  <a:lnTo>
                    <a:pt x="33" y="7"/>
                  </a:lnTo>
                  <a:lnTo>
                    <a:pt x="37" y="11"/>
                  </a:lnTo>
                  <a:lnTo>
                    <a:pt x="37" y="29"/>
                  </a:lnTo>
                  <a:lnTo>
                    <a:pt x="40" y="40"/>
                  </a:lnTo>
                  <a:lnTo>
                    <a:pt x="40" y="51"/>
                  </a:lnTo>
                  <a:lnTo>
                    <a:pt x="44" y="66"/>
                  </a:lnTo>
                  <a:lnTo>
                    <a:pt x="44" y="77"/>
                  </a:lnTo>
                  <a:lnTo>
                    <a:pt x="48" y="88"/>
                  </a:lnTo>
                  <a:lnTo>
                    <a:pt x="48" y="110"/>
                  </a:lnTo>
                  <a:lnTo>
                    <a:pt x="51" y="117"/>
                  </a:lnTo>
                  <a:lnTo>
                    <a:pt x="51" y="121"/>
                  </a:lnTo>
                  <a:lnTo>
                    <a:pt x="55" y="125"/>
                  </a:lnTo>
                  <a:lnTo>
                    <a:pt x="55" y="128"/>
                  </a:lnTo>
                  <a:lnTo>
                    <a:pt x="59" y="125"/>
                  </a:lnTo>
                  <a:lnTo>
                    <a:pt x="59" y="114"/>
                  </a:lnTo>
                  <a:lnTo>
                    <a:pt x="62" y="106"/>
                  </a:lnTo>
                  <a:lnTo>
                    <a:pt x="62" y="95"/>
                  </a:lnTo>
                  <a:lnTo>
                    <a:pt x="66" y="84"/>
                  </a:lnTo>
                  <a:lnTo>
                    <a:pt x="66" y="73"/>
                  </a:lnTo>
                  <a:lnTo>
                    <a:pt x="70" y="58"/>
                  </a:lnTo>
                  <a:lnTo>
                    <a:pt x="70" y="47"/>
                  </a:lnTo>
                  <a:lnTo>
                    <a:pt x="73" y="36"/>
                  </a:lnTo>
                  <a:lnTo>
                    <a:pt x="73" y="14"/>
                  </a:lnTo>
                  <a:lnTo>
                    <a:pt x="77" y="11"/>
                  </a:lnTo>
                  <a:lnTo>
                    <a:pt x="77" y="3"/>
                  </a:lnTo>
                  <a:lnTo>
                    <a:pt x="81" y="3"/>
                  </a:lnTo>
                  <a:lnTo>
                    <a:pt x="84" y="14"/>
                  </a:lnTo>
                  <a:lnTo>
                    <a:pt x="84" y="11"/>
                  </a:lnTo>
                  <a:lnTo>
                    <a:pt x="84" y="14"/>
                  </a:lnTo>
                  <a:lnTo>
                    <a:pt x="88" y="25"/>
                  </a:lnTo>
                  <a:lnTo>
                    <a:pt x="88" y="36"/>
                  </a:lnTo>
                  <a:lnTo>
                    <a:pt x="92" y="47"/>
                  </a:lnTo>
                  <a:lnTo>
                    <a:pt x="92" y="58"/>
                  </a:lnTo>
                  <a:lnTo>
                    <a:pt x="95" y="73"/>
                  </a:lnTo>
                  <a:lnTo>
                    <a:pt x="95" y="95"/>
                  </a:lnTo>
                  <a:lnTo>
                    <a:pt x="99" y="106"/>
                  </a:lnTo>
                  <a:lnTo>
                    <a:pt x="99" y="114"/>
                  </a:lnTo>
                  <a:lnTo>
                    <a:pt x="103" y="121"/>
                  </a:lnTo>
                  <a:lnTo>
                    <a:pt x="103" y="125"/>
                  </a:lnTo>
                  <a:lnTo>
                    <a:pt x="106" y="128"/>
                  </a:lnTo>
                  <a:lnTo>
                    <a:pt x="106" y="125"/>
                  </a:lnTo>
                  <a:lnTo>
                    <a:pt x="110" y="121"/>
                  </a:lnTo>
                  <a:lnTo>
                    <a:pt x="110" y="110"/>
                  </a:lnTo>
                  <a:lnTo>
                    <a:pt x="114" y="99"/>
                  </a:lnTo>
                  <a:lnTo>
                    <a:pt x="114" y="88"/>
                  </a:lnTo>
                  <a:lnTo>
                    <a:pt x="118" y="77"/>
                  </a:lnTo>
                  <a:lnTo>
                    <a:pt x="118" y="66"/>
                  </a:lnTo>
                  <a:lnTo>
                    <a:pt x="121" y="51"/>
                  </a:lnTo>
                  <a:lnTo>
                    <a:pt x="121" y="29"/>
                  </a:lnTo>
                  <a:lnTo>
                    <a:pt x="125" y="18"/>
                  </a:lnTo>
                  <a:lnTo>
                    <a:pt x="125" y="11"/>
                  </a:lnTo>
                  <a:lnTo>
                    <a:pt x="129" y="7"/>
                  </a:lnTo>
                  <a:lnTo>
                    <a:pt x="129" y="3"/>
                  </a:lnTo>
                  <a:lnTo>
                    <a:pt x="132" y="0"/>
                  </a:lnTo>
                  <a:lnTo>
                    <a:pt x="132" y="7"/>
                  </a:lnTo>
                  <a:lnTo>
                    <a:pt x="136" y="14"/>
                  </a:lnTo>
                  <a:lnTo>
                    <a:pt x="136" y="22"/>
                  </a:lnTo>
                  <a:lnTo>
                    <a:pt x="140" y="33"/>
                  </a:lnTo>
                  <a:lnTo>
                    <a:pt x="140" y="44"/>
                  </a:lnTo>
                  <a:lnTo>
                    <a:pt x="143" y="55"/>
                  </a:lnTo>
                  <a:lnTo>
                    <a:pt x="143" y="66"/>
                  </a:lnTo>
                  <a:lnTo>
                    <a:pt x="147" y="80"/>
                  </a:lnTo>
                  <a:lnTo>
                    <a:pt x="147" y="103"/>
                  </a:lnTo>
                  <a:lnTo>
                    <a:pt x="151" y="110"/>
                  </a:lnTo>
                  <a:lnTo>
                    <a:pt x="151" y="117"/>
                  </a:lnTo>
                  <a:lnTo>
                    <a:pt x="154" y="125"/>
                  </a:lnTo>
                  <a:lnTo>
                    <a:pt x="158" y="121"/>
                  </a:lnTo>
                  <a:lnTo>
                    <a:pt x="162" y="114"/>
                  </a:lnTo>
                  <a:lnTo>
                    <a:pt x="162" y="103"/>
                  </a:lnTo>
                  <a:lnTo>
                    <a:pt x="165" y="92"/>
                  </a:lnTo>
                  <a:lnTo>
                    <a:pt x="165" y="80"/>
                  </a:lnTo>
                  <a:lnTo>
                    <a:pt x="169" y="69"/>
                  </a:lnTo>
                  <a:lnTo>
                    <a:pt x="169" y="44"/>
                  </a:lnTo>
                  <a:lnTo>
                    <a:pt x="173" y="33"/>
                  </a:lnTo>
                  <a:lnTo>
                    <a:pt x="173" y="22"/>
                  </a:lnTo>
                  <a:lnTo>
                    <a:pt x="176" y="14"/>
                  </a:lnTo>
                  <a:lnTo>
                    <a:pt x="176" y="7"/>
                  </a:lnTo>
                  <a:lnTo>
                    <a:pt x="180" y="3"/>
                  </a:lnTo>
                  <a:lnTo>
                    <a:pt x="184" y="3"/>
                  </a:lnTo>
                  <a:lnTo>
                    <a:pt x="184" y="11"/>
                  </a:lnTo>
                  <a:lnTo>
                    <a:pt x="187" y="18"/>
                  </a:lnTo>
                  <a:lnTo>
                    <a:pt x="187" y="29"/>
                  </a:lnTo>
                  <a:lnTo>
                    <a:pt x="191" y="40"/>
                  </a:lnTo>
                  <a:lnTo>
                    <a:pt x="191" y="51"/>
                  </a:lnTo>
                  <a:lnTo>
                    <a:pt x="195" y="62"/>
                  </a:lnTo>
                  <a:lnTo>
                    <a:pt x="195" y="88"/>
                  </a:lnTo>
                  <a:lnTo>
                    <a:pt x="198" y="99"/>
                  </a:lnTo>
                  <a:lnTo>
                    <a:pt x="198" y="106"/>
                  </a:lnTo>
                  <a:lnTo>
                    <a:pt x="202" y="117"/>
                  </a:lnTo>
                  <a:lnTo>
                    <a:pt x="202" y="121"/>
                  </a:lnTo>
                  <a:lnTo>
                    <a:pt x="206" y="125"/>
                  </a:lnTo>
                  <a:lnTo>
                    <a:pt x="206" y="128"/>
                  </a:lnTo>
                  <a:lnTo>
                    <a:pt x="206" y="125"/>
                  </a:lnTo>
                  <a:lnTo>
                    <a:pt x="209" y="121"/>
                  </a:lnTo>
                  <a:lnTo>
                    <a:pt x="209" y="114"/>
                  </a:lnTo>
                  <a:lnTo>
                    <a:pt x="213" y="106"/>
                  </a:lnTo>
                  <a:lnTo>
                    <a:pt x="213" y="99"/>
                  </a:lnTo>
                  <a:lnTo>
                    <a:pt x="217" y="88"/>
                  </a:lnTo>
                  <a:lnTo>
                    <a:pt x="217" y="62"/>
                  </a:lnTo>
                  <a:lnTo>
                    <a:pt x="220" y="47"/>
                  </a:lnTo>
                  <a:lnTo>
                    <a:pt x="220" y="36"/>
                  </a:lnTo>
                  <a:lnTo>
                    <a:pt x="224" y="25"/>
                  </a:lnTo>
                  <a:lnTo>
                    <a:pt x="224" y="18"/>
                  </a:lnTo>
                  <a:lnTo>
                    <a:pt x="228" y="11"/>
                  </a:lnTo>
                  <a:lnTo>
                    <a:pt x="228" y="3"/>
                  </a:lnTo>
                  <a:lnTo>
                    <a:pt x="231" y="3"/>
                  </a:lnTo>
                  <a:lnTo>
                    <a:pt x="235" y="7"/>
                  </a:lnTo>
                  <a:lnTo>
                    <a:pt x="235" y="14"/>
                  </a:lnTo>
                  <a:lnTo>
                    <a:pt x="239" y="25"/>
                  </a:lnTo>
                  <a:lnTo>
                    <a:pt x="239" y="33"/>
                  </a:lnTo>
                  <a:lnTo>
                    <a:pt x="242" y="44"/>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1" name="Freeform 276"/>
            <p:cNvSpPr>
              <a:spLocks/>
            </p:cNvSpPr>
            <p:nvPr/>
          </p:nvSpPr>
          <p:spPr bwMode="auto">
            <a:xfrm>
              <a:off x="4699" y="747"/>
              <a:ext cx="246" cy="128"/>
            </a:xfrm>
            <a:custGeom>
              <a:avLst/>
              <a:gdLst>
                <a:gd name="T0" fmla="*/ 4 w 246"/>
                <a:gd name="T1" fmla="*/ 84 h 128"/>
                <a:gd name="T2" fmla="*/ 8 w 246"/>
                <a:gd name="T3" fmla="*/ 114 h 128"/>
                <a:gd name="T4" fmla="*/ 15 w 246"/>
                <a:gd name="T5" fmla="*/ 125 h 128"/>
                <a:gd name="T6" fmla="*/ 22 w 246"/>
                <a:gd name="T7" fmla="*/ 103 h 128"/>
                <a:gd name="T8" fmla="*/ 26 w 246"/>
                <a:gd name="T9" fmla="*/ 55 h 128"/>
                <a:gd name="T10" fmla="*/ 33 w 246"/>
                <a:gd name="T11" fmla="*/ 22 h 128"/>
                <a:gd name="T12" fmla="*/ 37 w 246"/>
                <a:gd name="T13" fmla="*/ 0 h 128"/>
                <a:gd name="T14" fmla="*/ 44 w 246"/>
                <a:gd name="T15" fmla="*/ 11 h 128"/>
                <a:gd name="T16" fmla="*/ 48 w 246"/>
                <a:gd name="T17" fmla="*/ 51 h 128"/>
                <a:gd name="T18" fmla="*/ 55 w 246"/>
                <a:gd name="T19" fmla="*/ 88 h 128"/>
                <a:gd name="T20" fmla="*/ 59 w 246"/>
                <a:gd name="T21" fmla="*/ 117 h 128"/>
                <a:gd name="T22" fmla="*/ 70 w 246"/>
                <a:gd name="T23" fmla="*/ 114 h 128"/>
                <a:gd name="T24" fmla="*/ 74 w 246"/>
                <a:gd name="T25" fmla="*/ 69 h 128"/>
                <a:gd name="T26" fmla="*/ 81 w 246"/>
                <a:gd name="T27" fmla="*/ 36 h 128"/>
                <a:gd name="T28" fmla="*/ 85 w 246"/>
                <a:gd name="T29" fmla="*/ 3 h 128"/>
                <a:gd name="T30" fmla="*/ 92 w 246"/>
                <a:gd name="T31" fmla="*/ 11 h 128"/>
                <a:gd name="T32" fmla="*/ 99 w 246"/>
                <a:gd name="T33" fmla="*/ 36 h 128"/>
                <a:gd name="T34" fmla="*/ 103 w 246"/>
                <a:gd name="T35" fmla="*/ 84 h 128"/>
                <a:gd name="T36" fmla="*/ 110 w 246"/>
                <a:gd name="T37" fmla="*/ 114 h 128"/>
                <a:gd name="T38" fmla="*/ 114 w 246"/>
                <a:gd name="T39" fmla="*/ 125 h 128"/>
                <a:gd name="T40" fmla="*/ 121 w 246"/>
                <a:gd name="T41" fmla="*/ 110 h 128"/>
                <a:gd name="T42" fmla="*/ 125 w 246"/>
                <a:gd name="T43" fmla="*/ 62 h 128"/>
                <a:gd name="T44" fmla="*/ 132 w 246"/>
                <a:gd name="T45" fmla="*/ 29 h 128"/>
                <a:gd name="T46" fmla="*/ 136 w 246"/>
                <a:gd name="T47" fmla="*/ 3 h 128"/>
                <a:gd name="T48" fmla="*/ 143 w 246"/>
                <a:gd name="T49" fmla="*/ 7 h 128"/>
                <a:gd name="T50" fmla="*/ 147 w 246"/>
                <a:gd name="T51" fmla="*/ 44 h 128"/>
                <a:gd name="T52" fmla="*/ 154 w 246"/>
                <a:gd name="T53" fmla="*/ 80 h 128"/>
                <a:gd name="T54" fmla="*/ 158 w 246"/>
                <a:gd name="T55" fmla="*/ 117 h 128"/>
                <a:gd name="T56" fmla="*/ 169 w 246"/>
                <a:gd name="T57" fmla="*/ 117 h 128"/>
                <a:gd name="T58" fmla="*/ 173 w 246"/>
                <a:gd name="T59" fmla="*/ 80 h 128"/>
                <a:gd name="T60" fmla="*/ 180 w 246"/>
                <a:gd name="T61" fmla="*/ 44 h 128"/>
                <a:gd name="T62" fmla="*/ 184 w 246"/>
                <a:gd name="T63" fmla="*/ 7 h 128"/>
                <a:gd name="T64" fmla="*/ 191 w 246"/>
                <a:gd name="T65" fmla="*/ 3 h 128"/>
                <a:gd name="T66" fmla="*/ 195 w 246"/>
                <a:gd name="T67" fmla="*/ 29 h 128"/>
                <a:gd name="T68" fmla="*/ 202 w 246"/>
                <a:gd name="T69" fmla="*/ 62 h 128"/>
                <a:gd name="T70" fmla="*/ 206 w 246"/>
                <a:gd name="T71" fmla="*/ 110 h 128"/>
                <a:gd name="T72" fmla="*/ 213 w 246"/>
                <a:gd name="T73" fmla="*/ 125 h 128"/>
                <a:gd name="T74" fmla="*/ 217 w 246"/>
                <a:gd name="T75" fmla="*/ 121 h 128"/>
                <a:gd name="T76" fmla="*/ 224 w 246"/>
                <a:gd name="T77" fmla="*/ 84 h 128"/>
                <a:gd name="T78" fmla="*/ 228 w 246"/>
                <a:gd name="T79" fmla="*/ 47 h 128"/>
                <a:gd name="T80" fmla="*/ 235 w 246"/>
                <a:gd name="T81" fmla="*/ 11 h 128"/>
                <a:gd name="T82" fmla="*/ 242 w 246"/>
                <a:gd name="T83" fmla="*/ 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6" h="128">
                  <a:moveTo>
                    <a:pt x="0" y="44"/>
                  </a:moveTo>
                  <a:lnTo>
                    <a:pt x="0" y="69"/>
                  </a:lnTo>
                  <a:lnTo>
                    <a:pt x="4" y="84"/>
                  </a:lnTo>
                  <a:lnTo>
                    <a:pt x="4" y="95"/>
                  </a:lnTo>
                  <a:lnTo>
                    <a:pt x="8" y="103"/>
                  </a:lnTo>
                  <a:lnTo>
                    <a:pt x="8" y="114"/>
                  </a:lnTo>
                  <a:lnTo>
                    <a:pt x="15" y="125"/>
                  </a:lnTo>
                  <a:lnTo>
                    <a:pt x="11" y="125"/>
                  </a:lnTo>
                  <a:lnTo>
                    <a:pt x="15" y="125"/>
                  </a:lnTo>
                  <a:lnTo>
                    <a:pt x="19" y="117"/>
                  </a:lnTo>
                  <a:lnTo>
                    <a:pt x="19" y="110"/>
                  </a:lnTo>
                  <a:lnTo>
                    <a:pt x="22" y="103"/>
                  </a:lnTo>
                  <a:lnTo>
                    <a:pt x="22" y="92"/>
                  </a:lnTo>
                  <a:lnTo>
                    <a:pt x="26" y="80"/>
                  </a:lnTo>
                  <a:lnTo>
                    <a:pt x="26" y="55"/>
                  </a:lnTo>
                  <a:lnTo>
                    <a:pt x="30" y="40"/>
                  </a:lnTo>
                  <a:lnTo>
                    <a:pt x="30" y="29"/>
                  </a:lnTo>
                  <a:lnTo>
                    <a:pt x="33" y="22"/>
                  </a:lnTo>
                  <a:lnTo>
                    <a:pt x="33" y="14"/>
                  </a:lnTo>
                  <a:lnTo>
                    <a:pt x="37" y="7"/>
                  </a:lnTo>
                  <a:lnTo>
                    <a:pt x="37" y="0"/>
                  </a:lnTo>
                  <a:lnTo>
                    <a:pt x="41" y="3"/>
                  </a:lnTo>
                  <a:lnTo>
                    <a:pt x="41" y="7"/>
                  </a:lnTo>
                  <a:lnTo>
                    <a:pt x="44" y="11"/>
                  </a:lnTo>
                  <a:lnTo>
                    <a:pt x="44" y="22"/>
                  </a:lnTo>
                  <a:lnTo>
                    <a:pt x="48" y="29"/>
                  </a:lnTo>
                  <a:lnTo>
                    <a:pt x="48" y="51"/>
                  </a:lnTo>
                  <a:lnTo>
                    <a:pt x="52" y="66"/>
                  </a:lnTo>
                  <a:lnTo>
                    <a:pt x="52" y="77"/>
                  </a:lnTo>
                  <a:lnTo>
                    <a:pt x="55" y="88"/>
                  </a:lnTo>
                  <a:lnTo>
                    <a:pt x="55" y="99"/>
                  </a:lnTo>
                  <a:lnTo>
                    <a:pt x="59" y="110"/>
                  </a:lnTo>
                  <a:lnTo>
                    <a:pt x="59" y="117"/>
                  </a:lnTo>
                  <a:lnTo>
                    <a:pt x="63" y="125"/>
                  </a:lnTo>
                  <a:lnTo>
                    <a:pt x="66" y="121"/>
                  </a:lnTo>
                  <a:lnTo>
                    <a:pt x="70" y="114"/>
                  </a:lnTo>
                  <a:lnTo>
                    <a:pt x="70" y="106"/>
                  </a:lnTo>
                  <a:lnTo>
                    <a:pt x="74" y="95"/>
                  </a:lnTo>
                  <a:lnTo>
                    <a:pt x="74" y="69"/>
                  </a:lnTo>
                  <a:lnTo>
                    <a:pt x="77" y="58"/>
                  </a:lnTo>
                  <a:lnTo>
                    <a:pt x="77" y="47"/>
                  </a:lnTo>
                  <a:lnTo>
                    <a:pt x="81" y="36"/>
                  </a:lnTo>
                  <a:lnTo>
                    <a:pt x="81" y="25"/>
                  </a:lnTo>
                  <a:lnTo>
                    <a:pt x="85" y="14"/>
                  </a:lnTo>
                  <a:lnTo>
                    <a:pt x="85" y="3"/>
                  </a:lnTo>
                  <a:lnTo>
                    <a:pt x="88" y="3"/>
                  </a:lnTo>
                  <a:lnTo>
                    <a:pt x="92" y="3"/>
                  </a:lnTo>
                  <a:lnTo>
                    <a:pt x="92" y="11"/>
                  </a:lnTo>
                  <a:lnTo>
                    <a:pt x="96" y="18"/>
                  </a:lnTo>
                  <a:lnTo>
                    <a:pt x="96" y="25"/>
                  </a:lnTo>
                  <a:lnTo>
                    <a:pt x="99" y="36"/>
                  </a:lnTo>
                  <a:lnTo>
                    <a:pt x="99" y="62"/>
                  </a:lnTo>
                  <a:lnTo>
                    <a:pt x="103" y="73"/>
                  </a:lnTo>
                  <a:lnTo>
                    <a:pt x="103" y="84"/>
                  </a:lnTo>
                  <a:lnTo>
                    <a:pt x="107" y="95"/>
                  </a:lnTo>
                  <a:lnTo>
                    <a:pt x="107" y="106"/>
                  </a:lnTo>
                  <a:lnTo>
                    <a:pt x="110" y="114"/>
                  </a:lnTo>
                  <a:lnTo>
                    <a:pt x="110" y="125"/>
                  </a:lnTo>
                  <a:lnTo>
                    <a:pt x="114" y="128"/>
                  </a:lnTo>
                  <a:lnTo>
                    <a:pt x="114" y="125"/>
                  </a:lnTo>
                  <a:lnTo>
                    <a:pt x="118" y="121"/>
                  </a:lnTo>
                  <a:lnTo>
                    <a:pt x="118" y="117"/>
                  </a:lnTo>
                  <a:lnTo>
                    <a:pt x="121" y="110"/>
                  </a:lnTo>
                  <a:lnTo>
                    <a:pt x="121" y="88"/>
                  </a:lnTo>
                  <a:lnTo>
                    <a:pt x="125" y="77"/>
                  </a:lnTo>
                  <a:lnTo>
                    <a:pt x="125" y="62"/>
                  </a:lnTo>
                  <a:lnTo>
                    <a:pt x="129" y="51"/>
                  </a:lnTo>
                  <a:lnTo>
                    <a:pt x="129" y="40"/>
                  </a:lnTo>
                  <a:lnTo>
                    <a:pt x="132" y="29"/>
                  </a:lnTo>
                  <a:lnTo>
                    <a:pt x="132" y="11"/>
                  </a:lnTo>
                  <a:lnTo>
                    <a:pt x="136" y="7"/>
                  </a:lnTo>
                  <a:lnTo>
                    <a:pt x="136" y="3"/>
                  </a:lnTo>
                  <a:lnTo>
                    <a:pt x="140" y="0"/>
                  </a:lnTo>
                  <a:lnTo>
                    <a:pt x="140" y="3"/>
                  </a:lnTo>
                  <a:lnTo>
                    <a:pt x="143" y="7"/>
                  </a:lnTo>
                  <a:lnTo>
                    <a:pt x="143" y="14"/>
                  </a:lnTo>
                  <a:lnTo>
                    <a:pt x="147" y="22"/>
                  </a:lnTo>
                  <a:lnTo>
                    <a:pt x="147" y="44"/>
                  </a:lnTo>
                  <a:lnTo>
                    <a:pt x="151" y="55"/>
                  </a:lnTo>
                  <a:lnTo>
                    <a:pt x="151" y="69"/>
                  </a:lnTo>
                  <a:lnTo>
                    <a:pt x="154" y="80"/>
                  </a:lnTo>
                  <a:lnTo>
                    <a:pt x="154" y="92"/>
                  </a:lnTo>
                  <a:lnTo>
                    <a:pt x="158" y="103"/>
                  </a:lnTo>
                  <a:lnTo>
                    <a:pt x="158" y="117"/>
                  </a:lnTo>
                  <a:lnTo>
                    <a:pt x="162" y="125"/>
                  </a:lnTo>
                  <a:lnTo>
                    <a:pt x="165" y="125"/>
                  </a:lnTo>
                  <a:lnTo>
                    <a:pt x="169" y="117"/>
                  </a:lnTo>
                  <a:lnTo>
                    <a:pt x="169" y="103"/>
                  </a:lnTo>
                  <a:lnTo>
                    <a:pt x="173" y="92"/>
                  </a:lnTo>
                  <a:lnTo>
                    <a:pt x="173" y="80"/>
                  </a:lnTo>
                  <a:lnTo>
                    <a:pt x="176" y="69"/>
                  </a:lnTo>
                  <a:lnTo>
                    <a:pt x="176" y="55"/>
                  </a:lnTo>
                  <a:lnTo>
                    <a:pt x="180" y="44"/>
                  </a:lnTo>
                  <a:lnTo>
                    <a:pt x="180" y="33"/>
                  </a:lnTo>
                  <a:lnTo>
                    <a:pt x="184" y="22"/>
                  </a:lnTo>
                  <a:lnTo>
                    <a:pt x="184" y="7"/>
                  </a:lnTo>
                  <a:lnTo>
                    <a:pt x="187" y="3"/>
                  </a:lnTo>
                  <a:lnTo>
                    <a:pt x="187" y="0"/>
                  </a:lnTo>
                  <a:lnTo>
                    <a:pt x="191" y="3"/>
                  </a:lnTo>
                  <a:lnTo>
                    <a:pt x="191" y="7"/>
                  </a:lnTo>
                  <a:lnTo>
                    <a:pt x="195" y="11"/>
                  </a:lnTo>
                  <a:lnTo>
                    <a:pt x="195" y="29"/>
                  </a:lnTo>
                  <a:lnTo>
                    <a:pt x="198" y="40"/>
                  </a:lnTo>
                  <a:lnTo>
                    <a:pt x="198" y="51"/>
                  </a:lnTo>
                  <a:lnTo>
                    <a:pt x="202" y="62"/>
                  </a:lnTo>
                  <a:lnTo>
                    <a:pt x="202" y="77"/>
                  </a:lnTo>
                  <a:lnTo>
                    <a:pt x="206" y="88"/>
                  </a:lnTo>
                  <a:lnTo>
                    <a:pt x="206" y="110"/>
                  </a:lnTo>
                  <a:lnTo>
                    <a:pt x="209" y="117"/>
                  </a:lnTo>
                  <a:lnTo>
                    <a:pt x="209" y="121"/>
                  </a:lnTo>
                  <a:lnTo>
                    <a:pt x="213" y="125"/>
                  </a:lnTo>
                  <a:lnTo>
                    <a:pt x="213" y="128"/>
                  </a:lnTo>
                  <a:lnTo>
                    <a:pt x="217" y="125"/>
                  </a:lnTo>
                  <a:lnTo>
                    <a:pt x="217" y="121"/>
                  </a:lnTo>
                  <a:lnTo>
                    <a:pt x="220" y="114"/>
                  </a:lnTo>
                  <a:lnTo>
                    <a:pt x="220" y="95"/>
                  </a:lnTo>
                  <a:lnTo>
                    <a:pt x="224" y="84"/>
                  </a:lnTo>
                  <a:lnTo>
                    <a:pt x="224" y="73"/>
                  </a:lnTo>
                  <a:lnTo>
                    <a:pt x="228" y="62"/>
                  </a:lnTo>
                  <a:lnTo>
                    <a:pt x="228" y="47"/>
                  </a:lnTo>
                  <a:lnTo>
                    <a:pt x="231" y="36"/>
                  </a:lnTo>
                  <a:lnTo>
                    <a:pt x="231" y="18"/>
                  </a:lnTo>
                  <a:lnTo>
                    <a:pt x="235" y="11"/>
                  </a:lnTo>
                  <a:lnTo>
                    <a:pt x="235" y="3"/>
                  </a:lnTo>
                  <a:lnTo>
                    <a:pt x="239" y="3"/>
                  </a:lnTo>
                  <a:lnTo>
                    <a:pt x="242" y="7"/>
                  </a:lnTo>
                  <a:lnTo>
                    <a:pt x="242" y="14"/>
                  </a:lnTo>
                  <a:lnTo>
                    <a:pt x="246" y="25"/>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2" name="Freeform 277"/>
            <p:cNvSpPr>
              <a:spLocks/>
            </p:cNvSpPr>
            <p:nvPr/>
          </p:nvSpPr>
          <p:spPr bwMode="auto">
            <a:xfrm>
              <a:off x="4945" y="747"/>
              <a:ext cx="242" cy="128"/>
            </a:xfrm>
            <a:custGeom>
              <a:avLst/>
              <a:gdLst>
                <a:gd name="T0" fmla="*/ 4 w 242"/>
                <a:gd name="T1" fmla="*/ 47 h 128"/>
                <a:gd name="T2" fmla="*/ 7 w 242"/>
                <a:gd name="T3" fmla="*/ 84 h 128"/>
                <a:gd name="T4" fmla="*/ 18 w 242"/>
                <a:gd name="T5" fmla="*/ 125 h 128"/>
                <a:gd name="T6" fmla="*/ 22 w 242"/>
                <a:gd name="T7" fmla="*/ 125 h 128"/>
                <a:gd name="T8" fmla="*/ 26 w 242"/>
                <a:gd name="T9" fmla="*/ 88 h 128"/>
                <a:gd name="T10" fmla="*/ 33 w 242"/>
                <a:gd name="T11" fmla="*/ 55 h 128"/>
                <a:gd name="T12" fmla="*/ 37 w 242"/>
                <a:gd name="T13" fmla="*/ 11 h 128"/>
                <a:gd name="T14" fmla="*/ 44 w 242"/>
                <a:gd name="T15" fmla="*/ 0 h 128"/>
                <a:gd name="T16" fmla="*/ 48 w 242"/>
                <a:gd name="T17" fmla="*/ 22 h 128"/>
                <a:gd name="T18" fmla="*/ 55 w 242"/>
                <a:gd name="T19" fmla="*/ 55 h 128"/>
                <a:gd name="T20" fmla="*/ 59 w 242"/>
                <a:gd name="T21" fmla="*/ 103 h 128"/>
                <a:gd name="T22" fmla="*/ 66 w 242"/>
                <a:gd name="T23" fmla="*/ 125 h 128"/>
                <a:gd name="T24" fmla="*/ 74 w 242"/>
                <a:gd name="T25" fmla="*/ 103 h 128"/>
                <a:gd name="T26" fmla="*/ 81 w 242"/>
                <a:gd name="T27" fmla="*/ 69 h 128"/>
                <a:gd name="T28" fmla="*/ 85 w 242"/>
                <a:gd name="T29" fmla="*/ 25 h 128"/>
                <a:gd name="T30" fmla="*/ 92 w 242"/>
                <a:gd name="T31" fmla="*/ 3 h 128"/>
                <a:gd name="T32" fmla="*/ 99 w 242"/>
                <a:gd name="T33" fmla="*/ 18 h 128"/>
                <a:gd name="T34" fmla="*/ 103 w 242"/>
                <a:gd name="T35" fmla="*/ 47 h 128"/>
                <a:gd name="T36" fmla="*/ 110 w 242"/>
                <a:gd name="T37" fmla="*/ 99 h 128"/>
                <a:gd name="T38" fmla="*/ 114 w 242"/>
                <a:gd name="T39" fmla="*/ 121 h 128"/>
                <a:gd name="T40" fmla="*/ 118 w 242"/>
                <a:gd name="T41" fmla="*/ 125 h 128"/>
                <a:gd name="T42" fmla="*/ 125 w 242"/>
                <a:gd name="T43" fmla="*/ 106 h 128"/>
                <a:gd name="T44" fmla="*/ 129 w 242"/>
                <a:gd name="T45" fmla="*/ 73 h 128"/>
                <a:gd name="T46" fmla="*/ 136 w 242"/>
                <a:gd name="T47" fmla="*/ 29 h 128"/>
                <a:gd name="T48" fmla="*/ 140 w 242"/>
                <a:gd name="T49" fmla="*/ 3 h 128"/>
                <a:gd name="T50" fmla="*/ 147 w 242"/>
                <a:gd name="T51" fmla="*/ 14 h 128"/>
                <a:gd name="T52" fmla="*/ 154 w 242"/>
                <a:gd name="T53" fmla="*/ 44 h 128"/>
                <a:gd name="T54" fmla="*/ 158 w 242"/>
                <a:gd name="T55" fmla="*/ 92 h 128"/>
                <a:gd name="T56" fmla="*/ 169 w 242"/>
                <a:gd name="T57" fmla="*/ 125 h 128"/>
                <a:gd name="T58" fmla="*/ 173 w 242"/>
                <a:gd name="T59" fmla="*/ 117 h 128"/>
                <a:gd name="T60" fmla="*/ 176 w 242"/>
                <a:gd name="T61" fmla="*/ 92 h 128"/>
                <a:gd name="T62" fmla="*/ 184 w 242"/>
                <a:gd name="T63" fmla="*/ 44 h 128"/>
                <a:gd name="T64" fmla="*/ 187 w 242"/>
                <a:gd name="T65" fmla="*/ 14 h 128"/>
                <a:gd name="T66" fmla="*/ 195 w 242"/>
                <a:gd name="T67" fmla="*/ 3 h 128"/>
                <a:gd name="T68" fmla="*/ 198 w 242"/>
                <a:gd name="T69" fmla="*/ 18 h 128"/>
                <a:gd name="T70" fmla="*/ 206 w 242"/>
                <a:gd name="T71" fmla="*/ 51 h 128"/>
                <a:gd name="T72" fmla="*/ 209 w 242"/>
                <a:gd name="T73" fmla="*/ 99 h 128"/>
                <a:gd name="T74" fmla="*/ 217 w 242"/>
                <a:gd name="T75" fmla="*/ 121 h 128"/>
                <a:gd name="T76" fmla="*/ 220 w 242"/>
                <a:gd name="T77" fmla="*/ 121 h 128"/>
                <a:gd name="T78" fmla="*/ 228 w 242"/>
                <a:gd name="T79" fmla="*/ 95 h 128"/>
                <a:gd name="T80" fmla="*/ 231 w 242"/>
                <a:gd name="T81" fmla="*/ 47 h 128"/>
                <a:gd name="T82" fmla="*/ 239 w 242"/>
                <a:gd name="T83" fmla="*/ 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2" h="128">
                  <a:moveTo>
                    <a:pt x="0" y="25"/>
                  </a:moveTo>
                  <a:lnTo>
                    <a:pt x="0" y="36"/>
                  </a:lnTo>
                  <a:lnTo>
                    <a:pt x="4" y="47"/>
                  </a:lnTo>
                  <a:lnTo>
                    <a:pt x="4" y="58"/>
                  </a:lnTo>
                  <a:lnTo>
                    <a:pt x="7" y="69"/>
                  </a:lnTo>
                  <a:lnTo>
                    <a:pt x="7" y="84"/>
                  </a:lnTo>
                  <a:lnTo>
                    <a:pt x="11" y="95"/>
                  </a:lnTo>
                  <a:lnTo>
                    <a:pt x="11" y="114"/>
                  </a:lnTo>
                  <a:lnTo>
                    <a:pt x="18" y="125"/>
                  </a:lnTo>
                  <a:lnTo>
                    <a:pt x="15" y="125"/>
                  </a:lnTo>
                  <a:lnTo>
                    <a:pt x="18" y="125"/>
                  </a:lnTo>
                  <a:lnTo>
                    <a:pt x="22" y="125"/>
                  </a:lnTo>
                  <a:lnTo>
                    <a:pt x="22" y="110"/>
                  </a:lnTo>
                  <a:lnTo>
                    <a:pt x="26" y="99"/>
                  </a:lnTo>
                  <a:lnTo>
                    <a:pt x="26" y="88"/>
                  </a:lnTo>
                  <a:lnTo>
                    <a:pt x="29" y="77"/>
                  </a:lnTo>
                  <a:lnTo>
                    <a:pt x="29" y="66"/>
                  </a:lnTo>
                  <a:lnTo>
                    <a:pt x="33" y="55"/>
                  </a:lnTo>
                  <a:lnTo>
                    <a:pt x="33" y="29"/>
                  </a:lnTo>
                  <a:lnTo>
                    <a:pt x="37" y="22"/>
                  </a:lnTo>
                  <a:lnTo>
                    <a:pt x="37" y="11"/>
                  </a:lnTo>
                  <a:lnTo>
                    <a:pt x="41" y="7"/>
                  </a:lnTo>
                  <a:lnTo>
                    <a:pt x="41" y="3"/>
                  </a:lnTo>
                  <a:lnTo>
                    <a:pt x="44" y="0"/>
                  </a:lnTo>
                  <a:lnTo>
                    <a:pt x="44" y="3"/>
                  </a:lnTo>
                  <a:lnTo>
                    <a:pt x="48" y="7"/>
                  </a:lnTo>
                  <a:lnTo>
                    <a:pt x="48" y="22"/>
                  </a:lnTo>
                  <a:lnTo>
                    <a:pt x="52" y="29"/>
                  </a:lnTo>
                  <a:lnTo>
                    <a:pt x="52" y="40"/>
                  </a:lnTo>
                  <a:lnTo>
                    <a:pt x="55" y="55"/>
                  </a:lnTo>
                  <a:lnTo>
                    <a:pt x="55" y="66"/>
                  </a:lnTo>
                  <a:lnTo>
                    <a:pt x="59" y="80"/>
                  </a:lnTo>
                  <a:lnTo>
                    <a:pt x="59" y="103"/>
                  </a:lnTo>
                  <a:lnTo>
                    <a:pt x="63" y="110"/>
                  </a:lnTo>
                  <a:lnTo>
                    <a:pt x="63" y="117"/>
                  </a:lnTo>
                  <a:lnTo>
                    <a:pt x="66" y="125"/>
                  </a:lnTo>
                  <a:lnTo>
                    <a:pt x="70" y="121"/>
                  </a:lnTo>
                  <a:lnTo>
                    <a:pt x="74" y="114"/>
                  </a:lnTo>
                  <a:lnTo>
                    <a:pt x="74" y="103"/>
                  </a:lnTo>
                  <a:lnTo>
                    <a:pt x="77" y="95"/>
                  </a:lnTo>
                  <a:lnTo>
                    <a:pt x="77" y="84"/>
                  </a:lnTo>
                  <a:lnTo>
                    <a:pt x="81" y="69"/>
                  </a:lnTo>
                  <a:lnTo>
                    <a:pt x="81" y="44"/>
                  </a:lnTo>
                  <a:lnTo>
                    <a:pt x="85" y="33"/>
                  </a:lnTo>
                  <a:lnTo>
                    <a:pt x="85" y="25"/>
                  </a:lnTo>
                  <a:lnTo>
                    <a:pt x="88" y="14"/>
                  </a:lnTo>
                  <a:lnTo>
                    <a:pt x="88" y="7"/>
                  </a:lnTo>
                  <a:lnTo>
                    <a:pt x="92" y="3"/>
                  </a:lnTo>
                  <a:lnTo>
                    <a:pt x="96" y="3"/>
                  </a:lnTo>
                  <a:lnTo>
                    <a:pt x="96" y="11"/>
                  </a:lnTo>
                  <a:lnTo>
                    <a:pt x="99" y="18"/>
                  </a:lnTo>
                  <a:lnTo>
                    <a:pt x="99" y="25"/>
                  </a:lnTo>
                  <a:lnTo>
                    <a:pt x="103" y="36"/>
                  </a:lnTo>
                  <a:lnTo>
                    <a:pt x="103" y="47"/>
                  </a:lnTo>
                  <a:lnTo>
                    <a:pt x="107" y="62"/>
                  </a:lnTo>
                  <a:lnTo>
                    <a:pt x="107" y="88"/>
                  </a:lnTo>
                  <a:lnTo>
                    <a:pt x="110" y="99"/>
                  </a:lnTo>
                  <a:lnTo>
                    <a:pt x="110" y="106"/>
                  </a:lnTo>
                  <a:lnTo>
                    <a:pt x="114" y="114"/>
                  </a:lnTo>
                  <a:lnTo>
                    <a:pt x="114" y="121"/>
                  </a:lnTo>
                  <a:lnTo>
                    <a:pt x="118" y="125"/>
                  </a:lnTo>
                  <a:lnTo>
                    <a:pt x="118" y="128"/>
                  </a:lnTo>
                  <a:lnTo>
                    <a:pt x="118" y="125"/>
                  </a:lnTo>
                  <a:lnTo>
                    <a:pt x="121" y="121"/>
                  </a:lnTo>
                  <a:lnTo>
                    <a:pt x="121" y="117"/>
                  </a:lnTo>
                  <a:lnTo>
                    <a:pt x="125" y="106"/>
                  </a:lnTo>
                  <a:lnTo>
                    <a:pt x="125" y="99"/>
                  </a:lnTo>
                  <a:lnTo>
                    <a:pt x="129" y="88"/>
                  </a:lnTo>
                  <a:lnTo>
                    <a:pt x="129" y="73"/>
                  </a:lnTo>
                  <a:lnTo>
                    <a:pt x="132" y="62"/>
                  </a:lnTo>
                  <a:lnTo>
                    <a:pt x="132" y="40"/>
                  </a:lnTo>
                  <a:lnTo>
                    <a:pt x="136" y="29"/>
                  </a:lnTo>
                  <a:lnTo>
                    <a:pt x="136" y="18"/>
                  </a:lnTo>
                  <a:lnTo>
                    <a:pt x="140" y="11"/>
                  </a:lnTo>
                  <a:lnTo>
                    <a:pt x="140" y="3"/>
                  </a:lnTo>
                  <a:lnTo>
                    <a:pt x="143" y="3"/>
                  </a:lnTo>
                  <a:lnTo>
                    <a:pt x="147" y="7"/>
                  </a:lnTo>
                  <a:lnTo>
                    <a:pt x="147" y="14"/>
                  </a:lnTo>
                  <a:lnTo>
                    <a:pt x="151" y="22"/>
                  </a:lnTo>
                  <a:lnTo>
                    <a:pt x="151" y="33"/>
                  </a:lnTo>
                  <a:lnTo>
                    <a:pt x="154" y="44"/>
                  </a:lnTo>
                  <a:lnTo>
                    <a:pt x="154" y="69"/>
                  </a:lnTo>
                  <a:lnTo>
                    <a:pt x="158" y="80"/>
                  </a:lnTo>
                  <a:lnTo>
                    <a:pt x="158" y="92"/>
                  </a:lnTo>
                  <a:lnTo>
                    <a:pt x="162" y="103"/>
                  </a:lnTo>
                  <a:lnTo>
                    <a:pt x="162" y="114"/>
                  </a:lnTo>
                  <a:lnTo>
                    <a:pt x="169" y="125"/>
                  </a:lnTo>
                  <a:lnTo>
                    <a:pt x="165" y="125"/>
                  </a:lnTo>
                  <a:lnTo>
                    <a:pt x="169" y="125"/>
                  </a:lnTo>
                  <a:lnTo>
                    <a:pt x="173" y="117"/>
                  </a:lnTo>
                  <a:lnTo>
                    <a:pt x="173" y="110"/>
                  </a:lnTo>
                  <a:lnTo>
                    <a:pt x="176" y="103"/>
                  </a:lnTo>
                  <a:lnTo>
                    <a:pt x="176" y="92"/>
                  </a:lnTo>
                  <a:lnTo>
                    <a:pt x="180" y="80"/>
                  </a:lnTo>
                  <a:lnTo>
                    <a:pt x="180" y="55"/>
                  </a:lnTo>
                  <a:lnTo>
                    <a:pt x="184" y="44"/>
                  </a:lnTo>
                  <a:lnTo>
                    <a:pt x="184" y="33"/>
                  </a:lnTo>
                  <a:lnTo>
                    <a:pt x="187" y="22"/>
                  </a:lnTo>
                  <a:lnTo>
                    <a:pt x="187" y="14"/>
                  </a:lnTo>
                  <a:lnTo>
                    <a:pt x="191" y="7"/>
                  </a:lnTo>
                  <a:lnTo>
                    <a:pt x="191" y="0"/>
                  </a:lnTo>
                  <a:lnTo>
                    <a:pt x="195" y="3"/>
                  </a:lnTo>
                  <a:lnTo>
                    <a:pt x="195" y="7"/>
                  </a:lnTo>
                  <a:lnTo>
                    <a:pt x="198" y="11"/>
                  </a:lnTo>
                  <a:lnTo>
                    <a:pt x="198" y="18"/>
                  </a:lnTo>
                  <a:lnTo>
                    <a:pt x="202" y="29"/>
                  </a:lnTo>
                  <a:lnTo>
                    <a:pt x="202" y="40"/>
                  </a:lnTo>
                  <a:lnTo>
                    <a:pt x="206" y="51"/>
                  </a:lnTo>
                  <a:lnTo>
                    <a:pt x="206" y="77"/>
                  </a:lnTo>
                  <a:lnTo>
                    <a:pt x="209" y="88"/>
                  </a:lnTo>
                  <a:lnTo>
                    <a:pt x="209" y="99"/>
                  </a:lnTo>
                  <a:lnTo>
                    <a:pt x="213" y="110"/>
                  </a:lnTo>
                  <a:lnTo>
                    <a:pt x="213" y="117"/>
                  </a:lnTo>
                  <a:lnTo>
                    <a:pt x="217" y="121"/>
                  </a:lnTo>
                  <a:lnTo>
                    <a:pt x="217" y="128"/>
                  </a:lnTo>
                  <a:lnTo>
                    <a:pt x="220" y="125"/>
                  </a:lnTo>
                  <a:lnTo>
                    <a:pt x="220" y="121"/>
                  </a:lnTo>
                  <a:lnTo>
                    <a:pt x="224" y="114"/>
                  </a:lnTo>
                  <a:lnTo>
                    <a:pt x="224" y="106"/>
                  </a:lnTo>
                  <a:lnTo>
                    <a:pt x="228" y="95"/>
                  </a:lnTo>
                  <a:lnTo>
                    <a:pt x="228" y="73"/>
                  </a:lnTo>
                  <a:lnTo>
                    <a:pt x="231" y="58"/>
                  </a:lnTo>
                  <a:lnTo>
                    <a:pt x="231" y="47"/>
                  </a:lnTo>
                  <a:lnTo>
                    <a:pt x="235" y="36"/>
                  </a:lnTo>
                  <a:lnTo>
                    <a:pt x="235" y="25"/>
                  </a:lnTo>
                  <a:lnTo>
                    <a:pt x="239" y="14"/>
                  </a:lnTo>
                  <a:lnTo>
                    <a:pt x="239" y="11"/>
                  </a:lnTo>
                  <a:lnTo>
                    <a:pt x="242" y="3"/>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3" name="Freeform 278"/>
            <p:cNvSpPr>
              <a:spLocks/>
            </p:cNvSpPr>
            <p:nvPr/>
          </p:nvSpPr>
          <p:spPr bwMode="auto">
            <a:xfrm>
              <a:off x="5187" y="747"/>
              <a:ext cx="254" cy="128"/>
            </a:xfrm>
            <a:custGeom>
              <a:avLst/>
              <a:gdLst>
                <a:gd name="T0" fmla="*/ 4 w 254"/>
                <a:gd name="T1" fmla="*/ 11 h 128"/>
                <a:gd name="T2" fmla="*/ 11 w 254"/>
                <a:gd name="T3" fmla="*/ 36 h 128"/>
                <a:gd name="T4" fmla="*/ 15 w 254"/>
                <a:gd name="T5" fmla="*/ 84 h 128"/>
                <a:gd name="T6" fmla="*/ 22 w 254"/>
                <a:gd name="T7" fmla="*/ 114 h 128"/>
                <a:gd name="T8" fmla="*/ 26 w 254"/>
                <a:gd name="T9" fmla="*/ 125 h 128"/>
                <a:gd name="T10" fmla="*/ 33 w 254"/>
                <a:gd name="T11" fmla="*/ 110 h 128"/>
                <a:gd name="T12" fmla="*/ 37 w 254"/>
                <a:gd name="T13" fmla="*/ 66 h 128"/>
                <a:gd name="T14" fmla="*/ 44 w 254"/>
                <a:gd name="T15" fmla="*/ 29 h 128"/>
                <a:gd name="T16" fmla="*/ 48 w 254"/>
                <a:gd name="T17" fmla="*/ 3 h 128"/>
                <a:gd name="T18" fmla="*/ 55 w 254"/>
                <a:gd name="T19" fmla="*/ 7 h 128"/>
                <a:gd name="T20" fmla="*/ 59 w 254"/>
                <a:gd name="T21" fmla="*/ 44 h 128"/>
                <a:gd name="T22" fmla="*/ 66 w 254"/>
                <a:gd name="T23" fmla="*/ 80 h 128"/>
                <a:gd name="T24" fmla="*/ 70 w 254"/>
                <a:gd name="T25" fmla="*/ 117 h 128"/>
                <a:gd name="T26" fmla="*/ 81 w 254"/>
                <a:gd name="T27" fmla="*/ 121 h 128"/>
                <a:gd name="T28" fmla="*/ 85 w 254"/>
                <a:gd name="T29" fmla="*/ 80 h 128"/>
                <a:gd name="T30" fmla="*/ 92 w 254"/>
                <a:gd name="T31" fmla="*/ 44 h 128"/>
                <a:gd name="T32" fmla="*/ 96 w 254"/>
                <a:gd name="T33" fmla="*/ 7 h 128"/>
                <a:gd name="T34" fmla="*/ 107 w 254"/>
                <a:gd name="T35" fmla="*/ 11 h 128"/>
                <a:gd name="T36" fmla="*/ 110 w 254"/>
                <a:gd name="T37" fmla="*/ 51 h 128"/>
                <a:gd name="T38" fmla="*/ 118 w 254"/>
                <a:gd name="T39" fmla="*/ 88 h 128"/>
                <a:gd name="T40" fmla="*/ 121 w 254"/>
                <a:gd name="T41" fmla="*/ 121 h 128"/>
                <a:gd name="T42" fmla="*/ 129 w 254"/>
                <a:gd name="T43" fmla="*/ 125 h 128"/>
                <a:gd name="T44" fmla="*/ 132 w 254"/>
                <a:gd name="T45" fmla="*/ 99 h 128"/>
                <a:gd name="T46" fmla="*/ 140 w 254"/>
                <a:gd name="T47" fmla="*/ 62 h 128"/>
                <a:gd name="T48" fmla="*/ 143 w 254"/>
                <a:gd name="T49" fmla="*/ 18 h 128"/>
                <a:gd name="T50" fmla="*/ 151 w 254"/>
                <a:gd name="T51" fmla="*/ 3 h 128"/>
                <a:gd name="T52" fmla="*/ 158 w 254"/>
                <a:gd name="T53" fmla="*/ 33 h 128"/>
                <a:gd name="T54" fmla="*/ 165 w 254"/>
                <a:gd name="T55" fmla="*/ 69 h 128"/>
                <a:gd name="T56" fmla="*/ 169 w 254"/>
                <a:gd name="T57" fmla="*/ 114 h 128"/>
                <a:gd name="T58" fmla="*/ 176 w 254"/>
                <a:gd name="T59" fmla="*/ 125 h 128"/>
                <a:gd name="T60" fmla="*/ 184 w 254"/>
                <a:gd name="T61" fmla="*/ 103 h 128"/>
                <a:gd name="T62" fmla="*/ 187 w 254"/>
                <a:gd name="T63" fmla="*/ 66 h 128"/>
                <a:gd name="T64" fmla="*/ 195 w 254"/>
                <a:gd name="T65" fmla="*/ 29 h 128"/>
                <a:gd name="T66" fmla="*/ 198 w 254"/>
                <a:gd name="T67" fmla="*/ 3 h 128"/>
                <a:gd name="T68" fmla="*/ 206 w 254"/>
                <a:gd name="T69" fmla="*/ 7 h 128"/>
                <a:gd name="T70" fmla="*/ 209 w 254"/>
                <a:gd name="T71" fmla="*/ 40 h 128"/>
                <a:gd name="T72" fmla="*/ 217 w 254"/>
                <a:gd name="T73" fmla="*/ 77 h 128"/>
                <a:gd name="T74" fmla="*/ 221 w 254"/>
                <a:gd name="T75" fmla="*/ 117 h 128"/>
                <a:gd name="T76" fmla="*/ 232 w 254"/>
                <a:gd name="T77" fmla="*/ 114 h 128"/>
                <a:gd name="T78" fmla="*/ 235 w 254"/>
                <a:gd name="T79" fmla="*/ 84 h 128"/>
                <a:gd name="T80" fmla="*/ 243 w 254"/>
                <a:gd name="T81" fmla="*/ 47 h 128"/>
                <a:gd name="T82" fmla="*/ 246 w 254"/>
                <a:gd name="T83" fmla="*/ 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4" h="128">
                  <a:moveTo>
                    <a:pt x="0" y="3"/>
                  </a:moveTo>
                  <a:lnTo>
                    <a:pt x="4" y="3"/>
                  </a:lnTo>
                  <a:lnTo>
                    <a:pt x="4" y="11"/>
                  </a:lnTo>
                  <a:lnTo>
                    <a:pt x="8" y="14"/>
                  </a:lnTo>
                  <a:lnTo>
                    <a:pt x="8" y="25"/>
                  </a:lnTo>
                  <a:lnTo>
                    <a:pt x="11" y="36"/>
                  </a:lnTo>
                  <a:lnTo>
                    <a:pt x="11" y="58"/>
                  </a:lnTo>
                  <a:lnTo>
                    <a:pt x="15" y="73"/>
                  </a:lnTo>
                  <a:lnTo>
                    <a:pt x="15" y="84"/>
                  </a:lnTo>
                  <a:lnTo>
                    <a:pt x="19" y="95"/>
                  </a:lnTo>
                  <a:lnTo>
                    <a:pt x="19" y="106"/>
                  </a:lnTo>
                  <a:lnTo>
                    <a:pt x="22" y="114"/>
                  </a:lnTo>
                  <a:lnTo>
                    <a:pt x="22" y="125"/>
                  </a:lnTo>
                  <a:lnTo>
                    <a:pt x="26" y="128"/>
                  </a:lnTo>
                  <a:lnTo>
                    <a:pt x="26" y="125"/>
                  </a:lnTo>
                  <a:lnTo>
                    <a:pt x="30" y="121"/>
                  </a:lnTo>
                  <a:lnTo>
                    <a:pt x="30" y="117"/>
                  </a:lnTo>
                  <a:lnTo>
                    <a:pt x="33" y="110"/>
                  </a:lnTo>
                  <a:lnTo>
                    <a:pt x="33" y="88"/>
                  </a:lnTo>
                  <a:lnTo>
                    <a:pt x="37" y="77"/>
                  </a:lnTo>
                  <a:lnTo>
                    <a:pt x="37" y="66"/>
                  </a:lnTo>
                  <a:lnTo>
                    <a:pt x="41" y="51"/>
                  </a:lnTo>
                  <a:lnTo>
                    <a:pt x="41" y="40"/>
                  </a:lnTo>
                  <a:lnTo>
                    <a:pt x="44" y="29"/>
                  </a:lnTo>
                  <a:lnTo>
                    <a:pt x="44" y="18"/>
                  </a:lnTo>
                  <a:lnTo>
                    <a:pt x="48" y="11"/>
                  </a:lnTo>
                  <a:lnTo>
                    <a:pt x="48" y="3"/>
                  </a:lnTo>
                  <a:lnTo>
                    <a:pt x="52" y="0"/>
                  </a:lnTo>
                  <a:lnTo>
                    <a:pt x="52" y="3"/>
                  </a:lnTo>
                  <a:lnTo>
                    <a:pt x="55" y="7"/>
                  </a:lnTo>
                  <a:lnTo>
                    <a:pt x="55" y="14"/>
                  </a:lnTo>
                  <a:lnTo>
                    <a:pt x="59" y="22"/>
                  </a:lnTo>
                  <a:lnTo>
                    <a:pt x="59" y="44"/>
                  </a:lnTo>
                  <a:lnTo>
                    <a:pt x="63" y="55"/>
                  </a:lnTo>
                  <a:lnTo>
                    <a:pt x="63" y="66"/>
                  </a:lnTo>
                  <a:lnTo>
                    <a:pt x="66" y="80"/>
                  </a:lnTo>
                  <a:lnTo>
                    <a:pt x="66" y="92"/>
                  </a:lnTo>
                  <a:lnTo>
                    <a:pt x="70" y="103"/>
                  </a:lnTo>
                  <a:lnTo>
                    <a:pt x="70" y="117"/>
                  </a:lnTo>
                  <a:lnTo>
                    <a:pt x="74" y="125"/>
                  </a:lnTo>
                  <a:lnTo>
                    <a:pt x="77" y="125"/>
                  </a:lnTo>
                  <a:lnTo>
                    <a:pt x="81" y="121"/>
                  </a:lnTo>
                  <a:lnTo>
                    <a:pt x="81" y="114"/>
                  </a:lnTo>
                  <a:lnTo>
                    <a:pt x="85" y="103"/>
                  </a:lnTo>
                  <a:lnTo>
                    <a:pt x="85" y="80"/>
                  </a:lnTo>
                  <a:lnTo>
                    <a:pt x="88" y="69"/>
                  </a:lnTo>
                  <a:lnTo>
                    <a:pt x="88" y="58"/>
                  </a:lnTo>
                  <a:lnTo>
                    <a:pt x="92" y="44"/>
                  </a:lnTo>
                  <a:lnTo>
                    <a:pt x="92" y="33"/>
                  </a:lnTo>
                  <a:lnTo>
                    <a:pt x="96" y="22"/>
                  </a:lnTo>
                  <a:lnTo>
                    <a:pt x="96" y="7"/>
                  </a:lnTo>
                  <a:lnTo>
                    <a:pt x="99" y="3"/>
                  </a:lnTo>
                  <a:lnTo>
                    <a:pt x="103" y="3"/>
                  </a:lnTo>
                  <a:lnTo>
                    <a:pt x="107" y="11"/>
                  </a:lnTo>
                  <a:lnTo>
                    <a:pt x="107" y="29"/>
                  </a:lnTo>
                  <a:lnTo>
                    <a:pt x="110" y="40"/>
                  </a:lnTo>
                  <a:lnTo>
                    <a:pt x="110" y="51"/>
                  </a:lnTo>
                  <a:lnTo>
                    <a:pt x="114" y="62"/>
                  </a:lnTo>
                  <a:lnTo>
                    <a:pt x="114" y="73"/>
                  </a:lnTo>
                  <a:lnTo>
                    <a:pt x="118" y="88"/>
                  </a:lnTo>
                  <a:lnTo>
                    <a:pt x="118" y="99"/>
                  </a:lnTo>
                  <a:lnTo>
                    <a:pt x="121" y="106"/>
                  </a:lnTo>
                  <a:lnTo>
                    <a:pt x="121" y="121"/>
                  </a:lnTo>
                  <a:lnTo>
                    <a:pt x="125" y="125"/>
                  </a:lnTo>
                  <a:lnTo>
                    <a:pt x="125" y="128"/>
                  </a:lnTo>
                  <a:lnTo>
                    <a:pt x="129" y="125"/>
                  </a:lnTo>
                  <a:lnTo>
                    <a:pt x="129" y="121"/>
                  </a:lnTo>
                  <a:lnTo>
                    <a:pt x="132" y="114"/>
                  </a:lnTo>
                  <a:lnTo>
                    <a:pt x="132" y="99"/>
                  </a:lnTo>
                  <a:lnTo>
                    <a:pt x="136" y="88"/>
                  </a:lnTo>
                  <a:lnTo>
                    <a:pt x="136" y="73"/>
                  </a:lnTo>
                  <a:lnTo>
                    <a:pt x="140" y="62"/>
                  </a:lnTo>
                  <a:lnTo>
                    <a:pt x="140" y="47"/>
                  </a:lnTo>
                  <a:lnTo>
                    <a:pt x="143" y="36"/>
                  </a:lnTo>
                  <a:lnTo>
                    <a:pt x="143" y="18"/>
                  </a:lnTo>
                  <a:lnTo>
                    <a:pt x="147" y="11"/>
                  </a:lnTo>
                  <a:lnTo>
                    <a:pt x="147" y="3"/>
                  </a:lnTo>
                  <a:lnTo>
                    <a:pt x="151" y="3"/>
                  </a:lnTo>
                  <a:lnTo>
                    <a:pt x="154" y="7"/>
                  </a:lnTo>
                  <a:lnTo>
                    <a:pt x="158" y="14"/>
                  </a:lnTo>
                  <a:lnTo>
                    <a:pt x="158" y="33"/>
                  </a:lnTo>
                  <a:lnTo>
                    <a:pt x="162" y="44"/>
                  </a:lnTo>
                  <a:lnTo>
                    <a:pt x="162" y="58"/>
                  </a:lnTo>
                  <a:lnTo>
                    <a:pt x="165" y="69"/>
                  </a:lnTo>
                  <a:lnTo>
                    <a:pt x="165" y="84"/>
                  </a:lnTo>
                  <a:lnTo>
                    <a:pt x="169" y="95"/>
                  </a:lnTo>
                  <a:lnTo>
                    <a:pt x="169" y="114"/>
                  </a:lnTo>
                  <a:lnTo>
                    <a:pt x="176" y="125"/>
                  </a:lnTo>
                  <a:lnTo>
                    <a:pt x="173" y="125"/>
                  </a:lnTo>
                  <a:lnTo>
                    <a:pt x="176" y="125"/>
                  </a:lnTo>
                  <a:lnTo>
                    <a:pt x="180" y="125"/>
                  </a:lnTo>
                  <a:lnTo>
                    <a:pt x="180" y="110"/>
                  </a:lnTo>
                  <a:lnTo>
                    <a:pt x="184" y="103"/>
                  </a:lnTo>
                  <a:lnTo>
                    <a:pt x="184" y="92"/>
                  </a:lnTo>
                  <a:lnTo>
                    <a:pt x="187" y="80"/>
                  </a:lnTo>
                  <a:lnTo>
                    <a:pt x="187" y="66"/>
                  </a:lnTo>
                  <a:lnTo>
                    <a:pt x="191" y="55"/>
                  </a:lnTo>
                  <a:lnTo>
                    <a:pt x="191" y="40"/>
                  </a:lnTo>
                  <a:lnTo>
                    <a:pt x="195" y="29"/>
                  </a:lnTo>
                  <a:lnTo>
                    <a:pt x="195" y="14"/>
                  </a:lnTo>
                  <a:lnTo>
                    <a:pt x="198" y="7"/>
                  </a:lnTo>
                  <a:lnTo>
                    <a:pt x="198" y="3"/>
                  </a:lnTo>
                  <a:lnTo>
                    <a:pt x="202" y="0"/>
                  </a:lnTo>
                  <a:lnTo>
                    <a:pt x="202" y="3"/>
                  </a:lnTo>
                  <a:lnTo>
                    <a:pt x="206" y="7"/>
                  </a:lnTo>
                  <a:lnTo>
                    <a:pt x="206" y="22"/>
                  </a:lnTo>
                  <a:lnTo>
                    <a:pt x="209" y="29"/>
                  </a:lnTo>
                  <a:lnTo>
                    <a:pt x="209" y="40"/>
                  </a:lnTo>
                  <a:lnTo>
                    <a:pt x="213" y="55"/>
                  </a:lnTo>
                  <a:lnTo>
                    <a:pt x="213" y="66"/>
                  </a:lnTo>
                  <a:lnTo>
                    <a:pt x="217" y="77"/>
                  </a:lnTo>
                  <a:lnTo>
                    <a:pt x="217" y="99"/>
                  </a:lnTo>
                  <a:lnTo>
                    <a:pt x="221" y="110"/>
                  </a:lnTo>
                  <a:lnTo>
                    <a:pt x="221" y="117"/>
                  </a:lnTo>
                  <a:lnTo>
                    <a:pt x="224" y="125"/>
                  </a:lnTo>
                  <a:lnTo>
                    <a:pt x="228" y="121"/>
                  </a:lnTo>
                  <a:lnTo>
                    <a:pt x="232" y="114"/>
                  </a:lnTo>
                  <a:lnTo>
                    <a:pt x="232" y="106"/>
                  </a:lnTo>
                  <a:lnTo>
                    <a:pt x="235" y="95"/>
                  </a:lnTo>
                  <a:lnTo>
                    <a:pt x="235" y="84"/>
                  </a:lnTo>
                  <a:lnTo>
                    <a:pt x="239" y="69"/>
                  </a:lnTo>
                  <a:lnTo>
                    <a:pt x="239" y="58"/>
                  </a:lnTo>
                  <a:lnTo>
                    <a:pt x="243" y="47"/>
                  </a:lnTo>
                  <a:lnTo>
                    <a:pt x="243" y="25"/>
                  </a:lnTo>
                  <a:lnTo>
                    <a:pt x="246" y="14"/>
                  </a:lnTo>
                  <a:lnTo>
                    <a:pt x="246" y="7"/>
                  </a:lnTo>
                  <a:lnTo>
                    <a:pt x="250" y="3"/>
                  </a:lnTo>
                  <a:lnTo>
                    <a:pt x="254" y="3"/>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4" name="Freeform 279"/>
            <p:cNvSpPr>
              <a:spLocks/>
            </p:cNvSpPr>
            <p:nvPr/>
          </p:nvSpPr>
          <p:spPr bwMode="auto">
            <a:xfrm>
              <a:off x="5441" y="747"/>
              <a:ext cx="238" cy="128"/>
            </a:xfrm>
            <a:custGeom>
              <a:avLst/>
              <a:gdLst>
                <a:gd name="T0" fmla="*/ 3 w 238"/>
                <a:gd name="T1" fmla="*/ 18 h 128"/>
                <a:gd name="T2" fmla="*/ 7 w 238"/>
                <a:gd name="T3" fmla="*/ 47 h 128"/>
                <a:gd name="T4" fmla="*/ 14 w 238"/>
                <a:gd name="T5" fmla="*/ 95 h 128"/>
                <a:gd name="T6" fmla="*/ 18 w 238"/>
                <a:gd name="T7" fmla="*/ 121 h 128"/>
                <a:gd name="T8" fmla="*/ 25 w 238"/>
                <a:gd name="T9" fmla="*/ 125 h 128"/>
                <a:gd name="T10" fmla="*/ 29 w 238"/>
                <a:gd name="T11" fmla="*/ 99 h 128"/>
                <a:gd name="T12" fmla="*/ 36 w 238"/>
                <a:gd name="T13" fmla="*/ 62 h 128"/>
                <a:gd name="T14" fmla="*/ 40 w 238"/>
                <a:gd name="T15" fmla="*/ 18 h 128"/>
                <a:gd name="T16" fmla="*/ 47 w 238"/>
                <a:gd name="T17" fmla="*/ 3 h 128"/>
                <a:gd name="T18" fmla="*/ 51 w 238"/>
                <a:gd name="T19" fmla="*/ 7 h 128"/>
                <a:gd name="T20" fmla="*/ 55 w 238"/>
                <a:gd name="T21" fmla="*/ 33 h 128"/>
                <a:gd name="T22" fmla="*/ 62 w 238"/>
                <a:gd name="T23" fmla="*/ 69 h 128"/>
                <a:gd name="T24" fmla="*/ 66 w 238"/>
                <a:gd name="T25" fmla="*/ 114 h 128"/>
                <a:gd name="T26" fmla="*/ 73 w 238"/>
                <a:gd name="T27" fmla="*/ 125 h 128"/>
                <a:gd name="T28" fmla="*/ 80 w 238"/>
                <a:gd name="T29" fmla="*/ 103 h 128"/>
                <a:gd name="T30" fmla="*/ 84 w 238"/>
                <a:gd name="T31" fmla="*/ 55 h 128"/>
                <a:gd name="T32" fmla="*/ 91 w 238"/>
                <a:gd name="T33" fmla="*/ 22 h 128"/>
                <a:gd name="T34" fmla="*/ 95 w 238"/>
                <a:gd name="T35" fmla="*/ 3 h 128"/>
                <a:gd name="T36" fmla="*/ 102 w 238"/>
                <a:gd name="T37" fmla="*/ 11 h 128"/>
                <a:gd name="T38" fmla="*/ 106 w 238"/>
                <a:gd name="T39" fmla="*/ 40 h 128"/>
                <a:gd name="T40" fmla="*/ 113 w 238"/>
                <a:gd name="T41" fmla="*/ 88 h 128"/>
                <a:gd name="T42" fmla="*/ 117 w 238"/>
                <a:gd name="T43" fmla="*/ 117 h 128"/>
                <a:gd name="T44" fmla="*/ 124 w 238"/>
                <a:gd name="T45" fmla="*/ 125 h 128"/>
                <a:gd name="T46" fmla="*/ 128 w 238"/>
                <a:gd name="T47" fmla="*/ 106 h 128"/>
                <a:gd name="T48" fmla="*/ 135 w 238"/>
                <a:gd name="T49" fmla="*/ 73 h 128"/>
                <a:gd name="T50" fmla="*/ 139 w 238"/>
                <a:gd name="T51" fmla="*/ 25 h 128"/>
                <a:gd name="T52" fmla="*/ 146 w 238"/>
                <a:gd name="T53" fmla="*/ 3 h 128"/>
                <a:gd name="T54" fmla="*/ 154 w 238"/>
                <a:gd name="T55" fmla="*/ 25 h 128"/>
                <a:gd name="T56" fmla="*/ 161 w 238"/>
                <a:gd name="T57" fmla="*/ 69 h 128"/>
                <a:gd name="T58" fmla="*/ 165 w 238"/>
                <a:gd name="T59" fmla="*/ 106 h 128"/>
                <a:gd name="T60" fmla="*/ 172 w 238"/>
                <a:gd name="T61" fmla="*/ 125 h 128"/>
                <a:gd name="T62" fmla="*/ 179 w 238"/>
                <a:gd name="T63" fmla="*/ 110 h 128"/>
                <a:gd name="T64" fmla="*/ 183 w 238"/>
                <a:gd name="T65" fmla="*/ 66 h 128"/>
                <a:gd name="T66" fmla="*/ 190 w 238"/>
                <a:gd name="T67" fmla="*/ 29 h 128"/>
                <a:gd name="T68" fmla="*/ 194 w 238"/>
                <a:gd name="T69" fmla="*/ 3 h 128"/>
                <a:gd name="T70" fmla="*/ 201 w 238"/>
                <a:gd name="T71" fmla="*/ 7 h 128"/>
                <a:gd name="T72" fmla="*/ 205 w 238"/>
                <a:gd name="T73" fmla="*/ 40 h 128"/>
                <a:gd name="T74" fmla="*/ 212 w 238"/>
                <a:gd name="T75" fmla="*/ 80 h 128"/>
                <a:gd name="T76" fmla="*/ 216 w 238"/>
                <a:gd name="T77" fmla="*/ 110 h 128"/>
                <a:gd name="T78" fmla="*/ 223 w 238"/>
                <a:gd name="T79" fmla="*/ 125 h 128"/>
                <a:gd name="T80" fmla="*/ 231 w 238"/>
                <a:gd name="T81" fmla="*/ 103 h 128"/>
                <a:gd name="T82" fmla="*/ 234 w 238"/>
                <a:gd name="T8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 h="128">
                  <a:moveTo>
                    <a:pt x="0" y="3"/>
                  </a:moveTo>
                  <a:lnTo>
                    <a:pt x="0" y="11"/>
                  </a:lnTo>
                  <a:lnTo>
                    <a:pt x="3" y="18"/>
                  </a:lnTo>
                  <a:lnTo>
                    <a:pt x="3" y="25"/>
                  </a:lnTo>
                  <a:lnTo>
                    <a:pt x="7" y="36"/>
                  </a:lnTo>
                  <a:lnTo>
                    <a:pt x="7" y="47"/>
                  </a:lnTo>
                  <a:lnTo>
                    <a:pt x="11" y="62"/>
                  </a:lnTo>
                  <a:lnTo>
                    <a:pt x="11" y="84"/>
                  </a:lnTo>
                  <a:lnTo>
                    <a:pt x="14" y="95"/>
                  </a:lnTo>
                  <a:lnTo>
                    <a:pt x="14" y="106"/>
                  </a:lnTo>
                  <a:lnTo>
                    <a:pt x="18" y="114"/>
                  </a:lnTo>
                  <a:lnTo>
                    <a:pt x="18" y="121"/>
                  </a:lnTo>
                  <a:lnTo>
                    <a:pt x="22" y="125"/>
                  </a:lnTo>
                  <a:lnTo>
                    <a:pt x="22" y="128"/>
                  </a:lnTo>
                  <a:lnTo>
                    <a:pt x="25" y="125"/>
                  </a:lnTo>
                  <a:lnTo>
                    <a:pt x="25" y="117"/>
                  </a:lnTo>
                  <a:lnTo>
                    <a:pt x="29" y="110"/>
                  </a:lnTo>
                  <a:lnTo>
                    <a:pt x="29" y="99"/>
                  </a:lnTo>
                  <a:lnTo>
                    <a:pt x="33" y="88"/>
                  </a:lnTo>
                  <a:lnTo>
                    <a:pt x="33" y="77"/>
                  </a:lnTo>
                  <a:lnTo>
                    <a:pt x="36" y="62"/>
                  </a:lnTo>
                  <a:lnTo>
                    <a:pt x="36" y="40"/>
                  </a:lnTo>
                  <a:lnTo>
                    <a:pt x="40" y="29"/>
                  </a:lnTo>
                  <a:lnTo>
                    <a:pt x="40" y="18"/>
                  </a:lnTo>
                  <a:lnTo>
                    <a:pt x="44" y="11"/>
                  </a:lnTo>
                  <a:lnTo>
                    <a:pt x="44" y="7"/>
                  </a:lnTo>
                  <a:lnTo>
                    <a:pt x="47" y="3"/>
                  </a:lnTo>
                  <a:lnTo>
                    <a:pt x="47" y="0"/>
                  </a:lnTo>
                  <a:lnTo>
                    <a:pt x="47" y="3"/>
                  </a:lnTo>
                  <a:lnTo>
                    <a:pt x="51" y="7"/>
                  </a:lnTo>
                  <a:lnTo>
                    <a:pt x="51" y="14"/>
                  </a:lnTo>
                  <a:lnTo>
                    <a:pt x="55" y="22"/>
                  </a:lnTo>
                  <a:lnTo>
                    <a:pt x="55" y="33"/>
                  </a:lnTo>
                  <a:lnTo>
                    <a:pt x="58" y="44"/>
                  </a:lnTo>
                  <a:lnTo>
                    <a:pt x="58" y="55"/>
                  </a:lnTo>
                  <a:lnTo>
                    <a:pt x="62" y="69"/>
                  </a:lnTo>
                  <a:lnTo>
                    <a:pt x="62" y="92"/>
                  </a:lnTo>
                  <a:lnTo>
                    <a:pt x="66" y="103"/>
                  </a:lnTo>
                  <a:lnTo>
                    <a:pt x="66" y="114"/>
                  </a:lnTo>
                  <a:lnTo>
                    <a:pt x="69" y="117"/>
                  </a:lnTo>
                  <a:lnTo>
                    <a:pt x="69" y="125"/>
                  </a:lnTo>
                  <a:lnTo>
                    <a:pt x="73" y="125"/>
                  </a:lnTo>
                  <a:lnTo>
                    <a:pt x="77" y="117"/>
                  </a:lnTo>
                  <a:lnTo>
                    <a:pt x="77" y="114"/>
                  </a:lnTo>
                  <a:lnTo>
                    <a:pt x="80" y="103"/>
                  </a:lnTo>
                  <a:lnTo>
                    <a:pt x="80" y="92"/>
                  </a:lnTo>
                  <a:lnTo>
                    <a:pt x="84" y="80"/>
                  </a:lnTo>
                  <a:lnTo>
                    <a:pt x="84" y="55"/>
                  </a:lnTo>
                  <a:lnTo>
                    <a:pt x="88" y="44"/>
                  </a:lnTo>
                  <a:lnTo>
                    <a:pt x="88" y="33"/>
                  </a:lnTo>
                  <a:lnTo>
                    <a:pt x="91" y="22"/>
                  </a:lnTo>
                  <a:lnTo>
                    <a:pt x="91" y="14"/>
                  </a:lnTo>
                  <a:lnTo>
                    <a:pt x="95" y="7"/>
                  </a:lnTo>
                  <a:lnTo>
                    <a:pt x="95" y="3"/>
                  </a:lnTo>
                  <a:lnTo>
                    <a:pt x="99" y="0"/>
                  </a:lnTo>
                  <a:lnTo>
                    <a:pt x="99" y="7"/>
                  </a:lnTo>
                  <a:lnTo>
                    <a:pt x="102" y="11"/>
                  </a:lnTo>
                  <a:lnTo>
                    <a:pt x="102" y="18"/>
                  </a:lnTo>
                  <a:lnTo>
                    <a:pt x="106" y="29"/>
                  </a:lnTo>
                  <a:lnTo>
                    <a:pt x="106" y="40"/>
                  </a:lnTo>
                  <a:lnTo>
                    <a:pt x="110" y="51"/>
                  </a:lnTo>
                  <a:lnTo>
                    <a:pt x="110" y="77"/>
                  </a:lnTo>
                  <a:lnTo>
                    <a:pt x="113" y="88"/>
                  </a:lnTo>
                  <a:lnTo>
                    <a:pt x="113" y="99"/>
                  </a:lnTo>
                  <a:lnTo>
                    <a:pt x="117" y="110"/>
                  </a:lnTo>
                  <a:lnTo>
                    <a:pt x="117" y="117"/>
                  </a:lnTo>
                  <a:lnTo>
                    <a:pt x="121" y="121"/>
                  </a:lnTo>
                  <a:lnTo>
                    <a:pt x="121" y="128"/>
                  </a:lnTo>
                  <a:lnTo>
                    <a:pt x="124" y="125"/>
                  </a:lnTo>
                  <a:lnTo>
                    <a:pt x="124" y="121"/>
                  </a:lnTo>
                  <a:lnTo>
                    <a:pt x="128" y="114"/>
                  </a:lnTo>
                  <a:lnTo>
                    <a:pt x="128" y="106"/>
                  </a:lnTo>
                  <a:lnTo>
                    <a:pt x="132" y="95"/>
                  </a:lnTo>
                  <a:lnTo>
                    <a:pt x="132" y="84"/>
                  </a:lnTo>
                  <a:lnTo>
                    <a:pt x="135" y="73"/>
                  </a:lnTo>
                  <a:lnTo>
                    <a:pt x="135" y="47"/>
                  </a:lnTo>
                  <a:lnTo>
                    <a:pt x="139" y="36"/>
                  </a:lnTo>
                  <a:lnTo>
                    <a:pt x="139" y="25"/>
                  </a:lnTo>
                  <a:lnTo>
                    <a:pt x="143" y="18"/>
                  </a:lnTo>
                  <a:lnTo>
                    <a:pt x="143" y="11"/>
                  </a:lnTo>
                  <a:lnTo>
                    <a:pt x="146" y="3"/>
                  </a:lnTo>
                  <a:lnTo>
                    <a:pt x="150" y="7"/>
                  </a:lnTo>
                  <a:lnTo>
                    <a:pt x="154" y="14"/>
                  </a:lnTo>
                  <a:lnTo>
                    <a:pt x="154" y="25"/>
                  </a:lnTo>
                  <a:lnTo>
                    <a:pt x="157" y="36"/>
                  </a:lnTo>
                  <a:lnTo>
                    <a:pt x="157" y="58"/>
                  </a:lnTo>
                  <a:lnTo>
                    <a:pt x="161" y="69"/>
                  </a:lnTo>
                  <a:lnTo>
                    <a:pt x="161" y="84"/>
                  </a:lnTo>
                  <a:lnTo>
                    <a:pt x="165" y="95"/>
                  </a:lnTo>
                  <a:lnTo>
                    <a:pt x="165" y="106"/>
                  </a:lnTo>
                  <a:lnTo>
                    <a:pt x="168" y="114"/>
                  </a:lnTo>
                  <a:lnTo>
                    <a:pt x="168" y="125"/>
                  </a:lnTo>
                  <a:lnTo>
                    <a:pt x="172" y="125"/>
                  </a:lnTo>
                  <a:lnTo>
                    <a:pt x="176" y="125"/>
                  </a:lnTo>
                  <a:lnTo>
                    <a:pt x="176" y="117"/>
                  </a:lnTo>
                  <a:lnTo>
                    <a:pt x="179" y="110"/>
                  </a:lnTo>
                  <a:lnTo>
                    <a:pt x="179" y="99"/>
                  </a:lnTo>
                  <a:lnTo>
                    <a:pt x="183" y="88"/>
                  </a:lnTo>
                  <a:lnTo>
                    <a:pt x="183" y="66"/>
                  </a:lnTo>
                  <a:lnTo>
                    <a:pt x="187" y="51"/>
                  </a:lnTo>
                  <a:lnTo>
                    <a:pt x="187" y="40"/>
                  </a:lnTo>
                  <a:lnTo>
                    <a:pt x="190" y="29"/>
                  </a:lnTo>
                  <a:lnTo>
                    <a:pt x="190" y="22"/>
                  </a:lnTo>
                  <a:lnTo>
                    <a:pt x="194" y="11"/>
                  </a:lnTo>
                  <a:lnTo>
                    <a:pt x="194" y="3"/>
                  </a:lnTo>
                  <a:lnTo>
                    <a:pt x="198" y="0"/>
                  </a:lnTo>
                  <a:lnTo>
                    <a:pt x="198" y="3"/>
                  </a:lnTo>
                  <a:lnTo>
                    <a:pt x="201" y="7"/>
                  </a:lnTo>
                  <a:lnTo>
                    <a:pt x="201" y="14"/>
                  </a:lnTo>
                  <a:lnTo>
                    <a:pt x="205" y="22"/>
                  </a:lnTo>
                  <a:lnTo>
                    <a:pt x="205" y="40"/>
                  </a:lnTo>
                  <a:lnTo>
                    <a:pt x="209" y="55"/>
                  </a:lnTo>
                  <a:lnTo>
                    <a:pt x="209" y="66"/>
                  </a:lnTo>
                  <a:lnTo>
                    <a:pt x="212" y="80"/>
                  </a:lnTo>
                  <a:lnTo>
                    <a:pt x="212" y="92"/>
                  </a:lnTo>
                  <a:lnTo>
                    <a:pt x="216" y="103"/>
                  </a:lnTo>
                  <a:lnTo>
                    <a:pt x="216" y="110"/>
                  </a:lnTo>
                  <a:lnTo>
                    <a:pt x="220" y="117"/>
                  </a:lnTo>
                  <a:lnTo>
                    <a:pt x="220" y="125"/>
                  </a:lnTo>
                  <a:lnTo>
                    <a:pt x="223" y="125"/>
                  </a:lnTo>
                  <a:lnTo>
                    <a:pt x="227" y="121"/>
                  </a:lnTo>
                  <a:lnTo>
                    <a:pt x="227" y="114"/>
                  </a:lnTo>
                  <a:lnTo>
                    <a:pt x="231" y="103"/>
                  </a:lnTo>
                  <a:lnTo>
                    <a:pt x="231" y="84"/>
                  </a:lnTo>
                  <a:lnTo>
                    <a:pt x="234" y="69"/>
                  </a:lnTo>
                  <a:lnTo>
                    <a:pt x="234" y="58"/>
                  </a:lnTo>
                  <a:lnTo>
                    <a:pt x="238" y="44"/>
                  </a:lnTo>
                  <a:lnTo>
                    <a:pt x="238" y="33"/>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5" name="Freeform 280"/>
            <p:cNvSpPr>
              <a:spLocks/>
            </p:cNvSpPr>
            <p:nvPr/>
          </p:nvSpPr>
          <p:spPr bwMode="auto">
            <a:xfrm>
              <a:off x="5679" y="747"/>
              <a:ext cx="128" cy="128"/>
            </a:xfrm>
            <a:custGeom>
              <a:avLst/>
              <a:gdLst>
                <a:gd name="T0" fmla="*/ 4 w 128"/>
                <a:gd name="T1" fmla="*/ 25 h 128"/>
                <a:gd name="T2" fmla="*/ 7 w 128"/>
                <a:gd name="T3" fmla="*/ 3 h 128"/>
                <a:gd name="T4" fmla="*/ 15 w 128"/>
                <a:gd name="T5" fmla="*/ 11 h 128"/>
                <a:gd name="T6" fmla="*/ 18 w 128"/>
                <a:gd name="T7" fmla="*/ 25 h 128"/>
                <a:gd name="T8" fmla="*/ 22 w 128"/>
                <a:gd name="T9" fmla="*/ 62 h 128"/>
                <a:gd name="T10" fmla="*/ 26 w 128"/>
                <a:gd name="T11" fmla="*/ 88 h 128"/>
                <a:gd name="T12" fmla="*/ 29 w 128"/>
                <a:gd name="T13" fmla="*/ 106 h 128"/>
                <a:gd name="T14" fmla="*/ 33 w 128"/>
                <a:gd name="T15" fmla="*/ 125 h 128"/>
                <a:gd name="T16" fmla="*/ 37 w 128"/>
                <a:gd name="T17" fmla="*/ 125 h 128"/>
                <a:gd name="T18" fmla="*/ 40 w 128"/>
                <a:gd name="T19" fmla="*/ 117 h 128"/>
                <a:gd name="T20" fmla="*/ 44 w 128"/>
                <a:gd name="T21" fmla="*/ 88 h 128"/>
                <a:gd name="T22" fmla="*/ 48 w 128"/>
                <a:gd name="T23" fmla="*/ 62 h 128"/>
                <a:gd name="T24" fmla="*/ 51 w 128"/>
                <a:gd name="T25" fmla="*/ 40 h 128"/>
                <a:gd name="T26" fmla="*/ 55 w 128"/>
                <a:gd name="T27" fmla="*/ 18 h 128"/>
                <a:gd name="T28" fmla="*/ 59 w 128"/>
                <a:gd name="T29" fmla="*/ 3 h 128"/>
                <a:gd name="T30" fmla="*/ 66 w 128"/>
                <a:gd name="T31" fmla="*/ 14 h 128"/>
                <a:gd name="T32" fmla="*/ 70 w 128"/>
                <a:gd name="T33" fmla="*/ 44 h 128"/>
                <a:gd name="T34" fmla="*/ 73 w 128"/>
                <a:gd name="T35" fmla="*/ 69 h 128"/>
                <a:gd name="T36" fmla="*/ 77 w 128"/>
                <a:gd name="T37" fmla="*/ 92 h 128"/>
                <a:gd name="T38" fmla="*/ 84 w 128"/>
                <a:gd name="T39" fmla="*/ 125 h 128"/>
                <a:gd name="T40" fmla="*/ 84 w 128"/>
                <a:gd name="T41" fmla="*/ 125 h 128"/>
                <a:gd name="T42" fmla="*/ 88 w 128"/>
                <a:gd name="T43" fmla="*/ 117 h 128"/>
                <a:gd name="T44" fmla="*/ 92 w 128"/>
                <a:gd name="T45" fmla="*/ 92 h 128"/>
                <a:gd name="T46" fmla="*/ 95 w 128"/>
                <a:gd name="T47" fmla="*/ 66 h 128"/>
                <a:gd name="T48" fmla="*/ 99 w 128"/>
                <a:gd name="T49" fmla="*/ 44 h 128"/>
                <a:gd name="T50" fmla="*/ 103 w 128"/>
                <a:gd name="T51" fmla="*/ 14 h 128"/>
                <a:gd name="T52" fmla="*/ 106 w 128"/>
                <a:gd name="T53" fmla="*/ 3 h 128"/>
                <a:gd name="T54" fmla="*/ 110 w 128"/>
                <a:gd name="T55" fmla="*/ 3 h 128"/>
                <a:gd name="T56" fmla="*/ 114 w 128"/>
                <a:gd name="T57" fmla="*/ 18 h 128"/>
                <a:gd name="T58" fmla="*/ 117 w 128"/>
                <a:gd name="T59" fmla="*/ 40 h 128"/>
                <a:gd name="T60" fmla="*/ 121 w 128"/>
                <a:gd name="T61" fmla="*/ 66 h 128"/>
                <a:gd name="T62" fmla="*/ 125 w 128"/>
                <a:gd name="T63"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0" y="33"/>
                  </a:moveTo>
                  <a:lnTo>
                    <a:pt x="4" y="25"/>
                  </a:lnTo>
                  <a:lnTo>
                    <a:pt x="4" y="7"/>
                  </a:lnTo>
                  <a:lnTo>
                    <a:pt x="7" y="3"/>
                  </a:lnTo>
                  <a:lnTo>
                    <a:pt x="11" y="3"/>
                  </a:lnTo>
                  <a:lnTo>
                    <a:pt x="15" y="11"/>
                  </a:lnTo>
                  <a:lnTo>
                    <a:pt x="15" y="18"/>
                  </a:lnTo>
                  <a:lnTo>
                    <a:pt x="18" y="25"/>
                  </a:lnTo>
                  <a:lnTo>
                    <a:pt x="18" y="47"/>
                  </a:lnTo>
                  <a:lnTo>
                    <a:pt x="22" y="62"/>
                  </a:lnTo>
                  <a:lnTo>
                    <a:pt x="22" y="73"/>
                  </a:lnTo>
                  <a:lnTo>
                    <a:pt x="26" y="88"/>
                  </a:lnTo>
                  <a:lnTo>
                    <a:pt x="26" y="99"/>
                  </a:lnTo>
                  <a:lnTo>
                    <a:pt x="29" y="106"/>
                  </a:lnTo>
                  <a:lnTo>
                    <a:pt x="29" y="121"/>
                  </a:lnTo>
                  <a:lnTo>
                    <a:pt x="33" y="125"/>
                  </a:lnTo>
                  <a:lnTo>
                    <a:pt x="33" y="128"/>
                  </a:lnTo>
                  <a:lnTo>
                    <a:pt x="37" y="125"/>
                  </a:lnTo>
                  <a:lnTo>
                    <a:pt x="37" y="121"/>
                  </a:lnTo>
                  <a:lnTo>
                    <a:pt x="40" y="117"/>
                  </a:lnTo>
                  <a:lnTo>
                    <a:pt x="40" y="99"/>
                  </a:lnTo>
                  <a:lnTo>
                    <a:pt x="44" y="88"/>
                  </a:lnTo>
                  <a:lnTo>
                    <a:pt x="44" y="73"/>
                  </a:lnTo>
                  <a:lnTo>
                    <a:pt x="48" y="62"/>
                  </a:lnTo>
                  <a:lnTo>
                    <a:pt x="48" y="51"/>
                  </a:lnTo>
                  <a:lnTo>
                    <a:pt x="51" y="40"/>
                  </a:lnTo>
                  <a:lnTo>
                    <a:pt x="51" y="29"/>
                  </a:lnTo>
                  <a:lnTo>
                    <a:pt x="55" y="18"/>
                  </a:lnTo>
                  <a:lnTo>
                    <a:pt x="55" y="3"/>
                  </a:lnTo>
                  <a:lnTo>
                    <a:pt x="59" y="3"/>
                  </a:lnTo>
                  <a:lnTo>
                    <a:pt x="62" y="7"/>
                  </a:lnTo>
                  <a:lnTo>
                    <a:pt x="66" y="14"/>
                  </a:lnTo>
                  <a:lnTo>
                    <a:pt x="66" y="33"/>
                  </a:lnTo>
                  <a:lnTo>
                    <a:pt x="70" y="44"/>
                  </a:lnTo>
                  <a:lnTo>
                    <a:pt x="70" y="58"/>
                  </a:lnTo>
                  <a:lnTo>
                    <a:pt x="73" y="69"/>
                  </a:lnTo>
                  <a:lnTo>
                    <a:pt x="73" y="80"/>
                  </a:lnTo>
                  <a:lnTo>
                    <a:pt x="77" y="92"/>
                  </a:lnTo>
                  <a:lnTo>
                    <a:pt x="77" y="114"/>
                  </a:lnTo>
                  <a:lnTo>
                    <a:pt x="84" y="125"/>
                  </a:lnTo>
                  <a:lnTo>
                    <a:pt x="81" y="125"/>
                  </a:lnTo>
                  <a:lnTo>
                    <a:pt x="84" y="125"/>
                  </a:lnTo>
                  <a:lnTo>
                    <a:pt x="88" y="125"/>
                  </a:lnTo>
                  <a:lnTo>
                    <a:pt x="88" y="117"/>
                  </a:lnTo>
                  <a:lnTo>
                    <a:pt x="92" y="110"/>
                  </a:lnTo>
                  <a:lnTo>
                    <a:pt x="92" y="92"/>
                  </a:lnTo>
                  <a:lnTo>
                    <a:pt x="95" y="80"/>
                  </a:lnTo>
                  <a:lnTo>
                    <a:pt x="95" y="66"/>
                  </a:lnTo>
                  <a:lnTo>
                    <a:pt x="99" y="55"/>
                  </a:lnTo>
                  <a:lnTo>
                    <a:pt x="99" y="44"/>
                  </a:lnTo>
                  <a:lnTo>
                    <a:pt x="103" y="33"/>
                  </a:lnTo>
                  <a:lnTo>
                    <a:pt x="103" y="14"/>
                  </a:lnTo>
                  <a:lnTo>
                    <a:pt x="106" y="7"/>
                  </a:lnTo>
                  <a:lnTo>
                    <a:pt x="106" y="3"/>
                  </a:lnTo>
                  <a:lnTo>
                    <a:pt x="110" y="0"/>
                  </a:lnTo>
                  <a:lnTo>
                    <a:pt x="110" y="3"/>
                  </a:lnTo>
                  <a:lnTo>
                    <a:pt x="114" y="7"/>
                  </a:lnTo>
                  <a:lnTo>
                    <a:pt x="114" y="18"/>
                  </a:lnTo>
                  <a:lnTo>
                    <a:pt x="117" y="29"/>
                  </a:lnTo>
                  <a:lnTo>
                    <a:pt x="117" y="40"/>
                  </a:lnTo>
                  <a:lnTo>
                    <a:pt x="121" y="51"/>
                  </a:lnTo>
                  <a:lnTo>
                    <a:pt x="121" y="66"/>
                  </a:lnTo>
                  <a:lnTo>
                    <a:pt x="125" y="77"/>
                  </a:lnTo>
                  <a:lnTo>
                    <a:pt x="125" y="88"/>
                  </a:lnTo>
                  <a:lnTo>
                    <a:pt x="128" y="99"/>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6" name="Freeform 281"/>
            <p:cNvSpPr>
              <a:spLocks/>
            </p:cNvSpPr>
            <p:nvPr/>
          </p:nvSpPr>
          <p:spPr bwMode="auto">
            <a:xfrm>
              <a:off x="4215" y="185"/>
              <a:ext cx="231" cy="1252"/>
            </a:xfrm>
            <a:custGeom>
              <a:avLst/>
              <a:gdLst>
                <a:gd name="T0" fmla="*/ 4 w 231"/>
                <a:gd name="T1" fmla="*/ 272 h 1252"/>
                <a:gd name="T2" fmla="*/ 7 w 231"/>
                <a:gd name="T3" fmla="*/ 41 h 1252"/>
                <a:gd name="T4" fmla="*/ 11 w 231"/>
                <a:gd name="T5" fmla="*/ 15 h 1252"/>
                <a:gd name="T6" fmla="*/ 18 w 231"/>
                <a:gd name="T7" fmla="*/ 202 h 1252"/>
                <a:gd name="T8" fmla="*/ 22 w 231"/>
                <a:gd name="T9" fmla="*/ 665 h 1252"/>
                <a:gd name="T10" fmla="*/ 29 w 231"/>
                <a:gd name="T11" fmla="*/ 1013 h 1252"/>
                <a:gd name="T12" fmla="*/ 33 w 231"/>
                <a:gd name="T13" fmla="*/ 1252 h 1252"/>
                <a:gd name="T14" fmla="*/ 40 w 231"/>
                <a:gd name="T15" fmla="*/ 1178 h 1252"/>
                <a:gd name="T16" fmla="*/ 44 w 231"/>
                <a:gd name="T17" fmla="*/ 914 h 1252"/>
                <a:gd name="T18" fmla="*/ 51 w 231"/>
                <a:gd name="T19" fmla="*/ 426 h 1252"/>
                <a:gd name="T20" fmla="*/ 55 w 231"/>
                <a:gd name="T21" fmla="*/ 125 h 1252"/>
                <a:gd name="T22" fmla="*/ 62 w 231"/>
                <a:gd name="T23" fmla="*/ 8 h 1252"/>
                <a:gd name="T24" fmla="*/ 66 w 231"/>
                <a:gd name="T25" fmla="*/ 169 h 1252"/>
                <a:gd name="T26" fmla="*/ 73 w 231"/>
                <a:gd name="T27" fmla="*/ 617 h 1252"/>
                <a:gd name="T28" fmla="*/ 77 w 231"/>
                <a:gd name="T29" fmla="*/ 973 h 1252"/>
                <a:gd name="T30" fmla="*/ 84 w 231"/>
                <a:gd name="T31" fmla="*/ 1208 h 1252"/>
                <a:gd name="T32" fmla="*/ 88 w 231"/>
                <a:gd name="T33" fmla="*/ 1200 h 1252"/>
                <a:gd name="T34" fmla="*/ 95 w 231"/>
                <a:gd name="T35" fmla="*/ 958 h 1252"/>
                <a:gd name="T36" fmla="*/ 99 w 231"/>
                <a:gd name="T37" fmla="*/ 474 h 1252"/>
                <a:gd name="T38" fmla="*/ 106 w 231"/>
                <a:gd name="T39" fmla="*/ 155 h 1252"/>
                <a:gd name="T40" fmla="*/ 110 w 231"/>
                <a:gd name="T41" fmla="*/ 0 h 1252"/>
                <a:gd name="T42" fmla="*/ 117 w 231"/>
                <a:gd name="T43" fmla="*/ 136 h 1252"/>
                <a:gd name="T44" fmla="*/ 121 w 231"/>
                <a:gd name="T45" fmla="*/ 569 h 1252"/>
                <a:gd name="T46" fmla="*/ 128 w 231"/>
                <a:gd name="T47" fmla="*/ 932 h 1252"/>
                <a:gd name="T48" fmla="*/ 132 w 231"/>
                <a:gd name="T49" fmla="*/ 1233 h 1252"/>
                <a:gd name="T50" fmla="*/ 139 w 231"/>
                <a:gd name="T51" fmla="*/ 1219 h 1252"/>
                <a:gd name="T52" fmla="*/ 143 w 231"/>
                <a:gd name="T53" fmla="*/ 888 h 1252"/>
                <a:gd name="T54" fmla="*/ 150 w 231"/>
                <a:gd name="T55" fmla="*/ 521 h 1252"/>
                <a:gd name="T56" fmla="*/ 154 w 231"/>
                <a:gd name="T57" fmla="*/ 188 h 1252"/>
                <a:gd name="T58" fmla="*/ 161 w 231"/>
                <a:gd name="T59" fmla="*/ 0 h 1252"/>
                <a:gd name="T60" fmla="*/ 165 w 231"/>
                <a:gd name="T61" fmla="*/ 107 h 1252"/>
                <a:gd name="T62" fmla="*/ 172 w 231"/>
                <a:gd name="T63" fmla="*/ 521 h 1252"/>
                <a:gd name="T64" fmla="*/ 176 w 231"/>
                <a:gd name="T65" fmla="*/ 888 h 1252"/>
                <a:gd name="T66" fmla="*/ 183 w 231"/>
                <a:gd name="T67" fmla="*/ 1219 h 1252"/>
                <a:gd name="T68" fmla="*/ 187 w 231"/>
                <a:gd name="T69" fmla="*/ 1233 h 1252"/>
                <a:gd name="T70" fmla="*/ 194 w 231"/>
                <a:gd name="T71" fmla="*/ 1035 h 1252"/>
                <a:gd name="T72" fmla="*/ 198 w 231"/>
                <a:gd name="T73" fmla="*/ 569 h 1252"/>
                <a:gd name="T74" fmla="*/ 205 w 231"/>
                <a:gd name="T75" fmla="*/ 224 h 1252"/>
                <a:gd name="T76" fmla="*/ 209 w 231"/>
                <a:gd name="T77" fmla="*/ 0 h 1252"/>
                <a:gd name="T78" fmla="*/ 216 w 231"/>
                <a:gd name="T79" fmla="*/ 81 h 1252"/>
                <a:gd name="T80" fmla="*/ 220 w 231"/>
                <a:gd name="T81" fmla="*/ 474 h 1252"/>
                <a:gd name="T82" fmla="*/ 227 w 231"/>
                <a:gd name="T83" fmla="*/ 844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252">
                  <a:moveTo>
                    <a:pt x="0" y="628"/>
                  </a:moveTo>
                  <a:lnTo>
                    <a:pt x="0" y="382"/>
                  </a:lnTo>
                  <a:lnTo>
                    <a:pt x="4" y="272"/>
                  </a:lnTo>
                  <a:lnTo>
                    <a:pt x="4" y="177"/>
                  </a:lnTo>
                  <a:lnTo>
                    <a:pt x="7" y="99"/>
                  </a:lnTo>
                  <a:lnTo>
                    <a:pt x="7" y="41"/>
                  </a:lnTo>
                  <a:lnTo>
                    <a:pt x="11" y="8"/>
                  </a:lnTo>
                  <a:lnTo>
                    <a:pt x="11" y="0"/>
                  </a:lnTo>
                  <a:lnTo>
                    <a:pt x="11" y="15"/>
                  </a:lnTo>
                  <a:lnTo>
                    <a:pt x="15" y="55"/>
                  </a:lnTo>
                  <a:lnTo>
                    <a:pt x="15" y="118"/>
                  </a:lnTo>
                  <a:lnTo>
                    <a:pt x="18" y="202"/>
                  </a:lnTo>
                  <a:lnTo>
                    <a:pt x="18" y="305"/>
                  </a:lnTo>
                  <a:lnTo>
                    <a:pt x="22" y="419"/>
                  </a:lnTo>
                  <a:lnTo>
                    <a:pt x="22" y="665"/>
                  </a:lnTo>
                  <a:lnTo>
                    <a:pt x="26" y="789"/>
                  </a:lnTo>
                  <a:lnTo>
                    <a:pt x="26" y="907"/>
                  </a:lnTo>
                  <a:lnTo>
                    <a:pt x="29" y="1013"/>
                  </a:lnTo>
                  <a:lnTo>
                    <a:pt x="29" y="1101"/>
                  </a:lnTo>
                  <a:lnTo>
                    <a:pt x="33" y="1175"/>
                  </a:lnTo>
                  <a:lnTo>
                    <a:pt x="33" y="1252"/>
                  </a:lnTo>
                  <a:lnTo>
                    <a:pt x="37" y="1252"/>
                  </a:lnTo>
                  <a:lnTo>
                    <a:pt x="37" y="1226"/>
                  </a:lnTo>
                  <a:lnTo>
                    <a:pt x="40" y="1178"/>
                  </a:lnTo>
                  <a:lnTo>
                    <a:pt x="40" y="1108"/>
                  </a:lnTo>
                  <a:lnTo>
                    <a:pt x="44" y="1020"/>
                  </a:lnTo>
                  <a:lnTo>
                    <a:pt x="44" y="914"/>
                  </a:lnTo>
                  <a:lnTo>
                    <a:pt x="48" y="797"/>
                  </a:lnTo>
                  <a:lnTo>
                    <a:pt x="48" y="547"/>
                  </a:lnTo>
                  <a:lnTo>
                    <a:pt x="51" y="426"/>
                  </a:lnTo>
                  <a:lnTo>
                    <a:pt x="51" y="312"/>
                  </a:lnTo>
                  <a:lnTo>
                    <a:pt x="55" y="210"/>
                  </a:lnTo>
                  <a:lnTo>
                    <a:pt x="55" y="125"/>
                  </a:lnTo>
                  <a:lnTo>
                    <a:pt x="59" y="59"/>
                  </a:lnTo>
                  <a:lnTo>
                    <a:pt x="59" y="0"/>
                  </a:lnTo>
                  <a:lnTo>
                    <a:pt x="62" y="8"/>
                  </a:lnTo>
                  <a:lnTo>
                    <a:pt x="62" y="37"/>
                  </a:lnTo>
                  <a:lnTo>
                    <a:pt x="66" y="92"/>
                  </a:lnTo>
                  <a:lnTo>
                    <a:pt x="66" y="169"/>
                  </a:lnTo>
                  <a:lnTo>
                    <a:pt x="70" y="265"/>
                  </a:lnTo>
                  <a:lnTo>
                    <a:pt x="70" y="492"/>
                  </a:lnTo>
                  <a:lnTo>
                    <a:pt x="73" y="617"/>
                  </a:lnTo>
                  <a:lnTo>
                    <a:pt x="73" y="742"/>
                  </a:lnTo>
                  <a:lnTo>
                    <a:pt x="77" y="863"/>
                  </a:lnTo>
                  <a:lnTo>
                    <a:pt x="77" y="973"/>
                  </a:lnTo>
                  <a:lnTo>
                    <a:pt x="81" y="1068"/>
                  </a:lnTo>
                  <a:lnTo>
                    <a:pt x="81" y="1149"/>
                  </a:lnTo>
                  <a:lnTo>
                    <a:pt x="84" y="1208"/>
                  </a:lnTo>
                  <a:lnTo>
                    <a:pt x="84" y="1252"/>
                  </a:lnTo>
                  <a:lnTo>
                    <a:pt x="88" y="1241"/>
                  </a:lnTo>
                  <a:lnTo>
                    <a:pt x="88" y="1200"/>
                  </a:lnTo>
                  <a:lnTo>
                    <a:pt x="92" y="1138"/>
                  </a:lnTo>
                  <a:lnTo>
                    <a:pt x="92" y="1057"/>
                  </a:lnTo>
                  <a:lnTo>
                    <a:pt x="95" y="958"/>
                  </a:lnTo>
                  <a:lnTo>
                    <a:pt x="95" y="723"/>
                  </a:lnTo>
                  <a:lnTo>
                    <a:pt x="99" y="598"/>
                  </a:lnTo>
                  <a:lnTo>
                    <a:pt x="99" y="474"/>
                  </a:lnTo>
                  <a:lnTo>
                    <a:pt x="103" y="356"/>
                  </a:lnTo>
                  <a:lnTo>
                    <a:pt x="103" y="246"/>
                  </a:lnTo>
                  <a:lnTo>
                    <a:pt x="106" y="155"/>
                  </a:lnTo>
                  <a:lnTo>
                    <a:pt x="106" y="30"/>
                  </a:lnTo>
                  <a:lnTo>
                    <a:pt x="110" y="4"/>
                  </a:lnTo>
                  <a:lnTo>
                    <a:pt x="110" y="0"/>
                  </a:lnTo>
                  <a:lnTo>
                    <a:pt x="114" y="22"/>
                  </a:lnTo>
                  <a:lnTo>
                    <a:pt x="114" y="70"/>
                  </a:lnTo>
                  <a:lnTo>
                    <a:pt x="117" y="136"/>
                  </a:lnTo>
                  <a:lnTo>
                    <a:pt x="117" y="224"/>
                  </a:lnTo>
                  <a:lnTo>
                    <a:pt x="121" y="331"/>
                  </a:lnTo>
                  <a:lnTo>
                    <a:pt x="121" y="569"/>
                  </a:lnTo>
                  <a:lnTo>
                    <a:pt x="125" y="694"/>
                  </a:lnTo>
                  <a:lnTo>
                    <a:pt x="125" y="815"/>
                  </a:lnTo>
                  <a:lnTo>
                    <a:pt x="128" y="932"/>
                  </a:lnTo>
                  <a:lnTo>
                    <a:pt x="128" y="1035"/>
                  </a:lnTo>
                  <a:lnTo>
                    <a:pt x="132" y="1119"/>
                  </a:lnTo>
                  <a:lnTo>
                    <a:pt x="132" y="1233"/>
                  </a:lnTo>
                  <a:lnTo>
                    <a:pt x="136" y="1252"/>
                  </a:lnTo>
                  <a:lnTo>
                    <a:pt x="136" y="1248"/>
                  </a:lnTo>
                  <a:lnTo>
                    <a:pt x="139" y="1219"/>
                  </a:lnTo>
                  <a:lnTo>
                    <a:pt x="139" y="1163"/>
                  </a:lnTo>
                  <a:lnTo>
                    <a:pt x="143" y="1090"/>
                  </a:lnTo>
                  <a:lnTo>
                    <a:pt x="143" y="888"/>
                  </a:lnTo>
                  <a:lnTo>
                    <a:pt x="147" y="771"/>
                  </a:lnTo>
                  <a:lnTo>
                    <a:pt x="147" y="646"/>
                  </a:lnTo>
                  <a:lnTo>
                    <a:pt x="150" y="521"/>
                  </a:lnTo>
                  <a:lnTo>
                    <a:pt x="150" y="400"/>
                  </a:lnTo>
                  <a:lnTo>
                    <a:pt x="154" y="287"/>
                  </a:lnTo>
                  <a:lnTo>
                    <a:pt x="154" y="188"/>
                  </a:lnTo>
                  <a:lnTo>
                    <a:pt x="158" y="107"/>
                  </a:lnTo>
                  <a:lnTo>
                    <a:pt x="158" y="11"/>
                  </a:lnTo>
                  <a:lnTo>
                    <a:pt x="161" y="0"/>
                  </a:lnTo>
                  <a:lnTo>
                    <a:pt x="161" y="11"/>
                  </a:lnTo>
                  <a:lnTo>
                    <a:pt x="165" y="48"/>
                  </a:lnTo>
                  <a:lnTo>
                    <a:pt x="165" y="107"/>
                  </a:lnTo>
                  <a:lnTo>
                    <a:pt x="169" y="188"/>
                  </a:lnTo>
                  <a:lnTo>
                    <a:pt x="169" y="400"/>
                  </a:lnTo>
                  <a:lnTo>
                    <a:pt x="172" y="521"/>
                  </a:lnTo>
                  <a:lnTo>
                    <a:pt x="172" y="646"/>
                  </a:lnTo>
                  <a:lnTo>
                    <a:pt x="176" y="771"/>
                  </a:lnTo>
                  <a:lnTo>
                    <a:pt x="176" y="888"/>
                  </a:lnTo>
                  <a:lnTo>
                    <a:pt x="180" y="995"/>
                  </a:lnTo>
                  <a:lnTo>
                    <a:pt x="180" y="1163"/>
                  </a:lnTo>
                  <a:lnTo>
                    <a:pt x="183" y="1219"/>
                  </a:lnTo>
                  <a:lnTo>
                    <a:pt x="183" y="1248"/>
                  </a:lnTo>
                  <a:lnTo>
                    <a:pt x="187" y="1252"/>
                  </a:lnTo>
                  <a:lnTo>
                    <a:pt x="187" y="1233"/>
                  </a:lnTo>
                  <a:lnTo>
                    <a:pt x="191" y="1189"/>
                  </a:lnTo>
                  <a:lnTo>
                    <a:pt x="191" y="1119"/>
                  </a:lnTo>
                  <a:lnTo>
                    <a:pt x="194" y="1035"/>
                  </a:lnTo>
                  <a:lnTo>
                    <a:pt x="194" y="815"/>
                  </a:lnTo>
                  <a:lnTo>
                    <a:pt x="198" y="694"/>
                  </a:lnTo>
                  <a:lnTo>
                    <a:pt x="198" y="569"/>
                  </a:lnTo>
                  <a:lnTo>
                    <a:pt x="202" y="444"/>
                  </a:lnTo>
                  <a:lnTo>
                    <a:pt x="202" y="331"/>
                  </a:lnTo>
                  <a:lnTo>
                    <a:pt x="205" y="224"/>
                  </a:lnTo>
                  <a:lnTo>
                    <a:pt x="205" y="70"/>
                  </a:lnTo>
                  <a:lnTo>
                    <a:pt x="209" y="22"/>
                  </a:lnTo>
                  <a:lnTo>
                    <a:pt x="209" y="0"/>
                  </a:lnTo>
                  <a:lnTo>
                    <a:pt x="213" y="4"/>
                  </a:lnTo>
                  <a:lnTo>
                    <a:pt x="213" y="30"/>
                  </a:lnTo>
                  <a:lnTo>
                    <a:pt x="216" y="81"/>
                  </a:lnTo>
                  <a:lnTo>
                    <a:pt x="216" y="246"/>
                  </a:lnTo>
                  <a:lnTo>
                    <a:pt x="220" y="356"/>
                  </a:lnTo>
                  <a:lnTo>
                    <a:pt x="220" y="474"/>
                  </a:lnTo>
                  <a:lnTo>
                    <a:pt x="224" y="598"/>
                  </a:lnTo>
                  <a:lnTo>
                    <a:pt x="224" y="723"/>
                  </a:lnTo>
                  <a:lnTo>
                    <a:pt x="227" y="844"/>
                  </a:lnTo>
                  <a:lnTo>
                    <a:pt x="227" y="1057"/>
                  </a:lnTo>
                  <a:lnTo>
                    <a:pt x="231" y="1138"/>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7" name="Freeform 282"/>
            <p:cNvSpPr>
              <a:spLocks/>
            </p:cNvSpPr>
            <p:nvPr/>
          </p:nvSpPr>
          <p:spPr bwMode="auto">
            <a:xfrm>
              <a:off x="4446" y="185"/>
              <a:ext cx="231" cy="1252"/>
            </a:xfrm>
            <a:custGeom>
              <a:avLst/>
              <a:gdLst>
                <a:gd name="T0" fmla="*/ 4 w 231"/>
                <a:gd name="T1" fmla="*/ 1241 h 1252"/>
                <a:gd name="T2" fmla="*/ 7 w 231"/>
                <a:gd name="T3" fmla="*/ 1208 h 1252"/>
                <a:gd name="T4" fmla="*/ 15 w 231"/>
                <a:gd name="T5" fmla="*/ 863 h 1252"/>
                <a:gd name="T6" fmla="*/ 18 w 231"/>
                <a:gd name="T7" fmla="*/ 492 h 1252"/>
                <a:gd name="T8" fmla="*/ 26 w 231"/>
                <a:gd name="T9" fmla="*/ 92 h 1252"/>
                <a:gd name="T10" fmla="*/ 29 w 231"/>
                <a:gd name="T11" fmla="*/ 0 h 1252"/>
                <a:gd name="T12" fmla="*/ 37 w 231"/>
                <a:gd name="T13" fmla="*/ 210 h 1252"/>
                <a:gd name="T14" fmla="*/ 40 w 231"/>
                <a:gd name="T15" fmla="*/ 551 h 1252"/>
                <a:gd name="T16" fmla="*/ 48 w 231"/>
                <a:gd name="T17" fmla="*/ 914 h 1252"/>
                <a:gd name="T18" fmla="*/ 51 w 231"/>
                <a:gd name="T19" fmla="*/ 1226 h 1252"/>
                <a:gd name="T20" fmla="*/ 59 w 231"/>
                <a:gd name="T21" fmla="*/ 1101 h 1252"/>
                <a:gd name="T22" fmla="*/ 66 w 231"/>
                <a:gd name="T23" fmla="*/ 789 h 1252"/>
                <a:gd name="T24" fmla="*/ 70 w 231"/>
                <a:gd name="T25" fmla="*/ 305 h 1252"/>
                <a:gd name="T26" fmla="*/ 77 w 231"/>
                <a:gd name="T27" fmla="*/ 55 h 1252"/>
                <a:gd name="T28" fmla="*/ 81 w 231"/>
                <a:gd name="T29" fmla="*/ 8 h 1252"/>
                <a:gd name="T30" fmla="*/ 88 w 231"/>
                <a:gd name="T31" fmla="*/ 272 h 1252"/>
                <a:gd name="T32" fmla="*/ 92 w 231"/>
                <a:gd name="T33" fmla="*/ 628 h 1252"/>
                <a:gd name="T34" fmla="*/ 99 w 231"/>
                <a:gd name="T35" fmla="*/ 1075 h 1252"/>
                <a:gd name="T36" fmla="*/ 103 w 231"/>
                <a:gd name="T37" fmla="*/ 1244 h 1252"/>
                <a:gd name="T38" fmla="*/ 110 w 231"/>
                <a:gd name="T39" fmla="*/ 1134 h 1252"/>
                <a:gd name="T40" fmla="*/ 114 w 231"/>
                <a:gd name="T41" fmla="*/ 833 h 1252"/>
                <a:gd name="T42" fmla="*/ 121 w 231"/>
                <a:gd name="T43" fmla="*/ 463 h 1252"/>
                <a:gd name="T44" fmla="*/ 125 w 231"/>
                <a:gd name="T45" fmla="*/ 77 h 1252"/>
                <a:gd name="T46" fmla="*/ 132 w 231"/>
                <a:gd name="T47" fmla="*/ 0 h 1252"/>
                <a:gd name="T48" fmla="*/ 136 w 231"/>
                <a:gd name="T49" fmla="*/ 232 h 1252"/>
                <a:gd name="T50" fmla="*/ 143 w 231"/>
                <a:gd name="T51" fmla="*/ 576 h 1252"/>
                <a:gd name="T52" fmla="*/ 147 w 231"/>
                <a:gd name="T53" fmla="*/ 1042 h 1252"/>
                <a:gd name="T54" fmla="*/ 154 w 231"/>
                <a:gd name="T55" fmla="*/ 1233 h 1252"/>
                <a:gd name="T56" fmla="*/ 158 w 231"/>
                <a:gd name="T57" fmla="*/ 1160 h 1252"/>
                <a:gd name="T58" fmla="*/ 165 w 231"/>
                <a:gd name="T59" fmla="*/ 881 h 1252"/>
                <a:gd name="T60" fmla="*/ 169 w 231"/>
                <a:gd name="T61" fmla="*/ 389 h 1252"/>
                <a:gd name="T62" fmla="*/ 176 w 231"/>
                <a:gd name="T63" fmla="*/ 103 h 1252"/>
                <a:gd name="T64" fmla="*/ 180 w 231"/>
                <a:gd name="T65" fmla="*/ 0 h 1252"/>
                <a:gd name="T66" fmla="*/ 184 w 231"/>
                <a:gd name="T67" fmla="*/ 114 h 1252"/>
                <a:gd name="T68" fmla="*/ 191 w 231"/>
                <a:gd name="T69" fmla="*/ 408 h 1252"/>
                <a:gd name="T70" fmla="*/ 195 w 231"/>
                <a:gd name="T71" fmla="*/ 896 h 1252"/>
                <a:gd name="T72" fmla="*/ 202 w 231"/>
                <a:gd name="T73" fmla="*/ 1171 h 1252"/>
                <a:gd name="T74" fmla="*/ 206 w 231"/>
                <a:gd name="T75" fmla="*/ 1252 h 1252"/>
                <a:gd name="T76" fmla="*/ 209 w 231"/>
                <a:gd name="T77" fmla="*/ 1116 h 1252"/>
                <a:gd name="T78" fmla="*/ 217 w 231"/>
                <a:gd name="T79" fmla="*/ 808 h 1252"/>
                <a:gd name="T80" fmla="*/ 220 w 231"/>
                <a:gd name="T81" fmla="*/ 320 h 1252"/>
                <a:gd name="T82" fmla="*/ 228 w 231"/>
                <a:gd name="T83" fmla="*/ 63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252">
                  <a:moveTo>
                    <a:pt x="0" y="1138"/>
                  </a:moveTo>
                  <a:lnTo>
                    <a:pt x="0" y="1200"/>
                  </a:lnTo>
                  <a:lnTo>
                    <a:pt x="4" y="1241"/>
                  </a:lnTo>
                  <a:lnTo>
                    <a:pt x="4" y="1252"/>
                  </a:lnTo>
                  <a:lnTo>
                    <a:pt x="7" y="1244"/>
                  </a:lnTo>
                  <a:lnTo>
                    <a:pt x="7" y="1208"/>
                  </a:lnTo>
                  <a:lnTo>
                    <a:pt x="11" y="1149"/>
                  </a:lnTo>
                  <a:lnTo>
                    <a:pt x="11" y="973"/>
                  </a:lnTo>
                  <a:lnTo>
                    <a:pt x="15" y="863"/>
                  </a:lnTo>
                  <a:lnTo>
                    <a:pt x="15" y="742"/>
                  </a:lnTo>
                  <a:lnTo>
                    <a:pt x="18" y="617"/>
                  </a:lnTo>
                  <a:lnTo>
                    <a:pt x="18" y="492"/>
                  </a:lnTo>
                  <a:lnTo>
                    <a:pt x="22" y="371"/>
                  </a:lnTo>
                  <a:lnTo>
                    <a:pt x="22" y="169"/>
                  </a:lnTo>
                  <a:lnTo>
                    <a:pt x="26" y="92"/>
                  </a:lnTo>
                  <a:lnTo>
                    <a:pt x="26" y="37"/>
                  </a:lnTo>
                  <a:lnTo>
                    <a:pt x="29" y="8"/>
                  </a:lnTo>
                  <a:lnTo>
                    <a:pt x="29" y="0"/>
                  </a:lnTo>
                  <a:lnTo>
                    <a:pt x="33" y="19"/>
                  </a:lnTo>
                  <a:lnTo>
                    <a:pt x="33" y="125"/>
                  </a:lnTo>
                  <a:lnTo>
                    <a:pt x="37" y="210"/>
                  </a:lnTo>
                  <a:lnTo>
                    <a:pt x="37" y="312"/>
                  </a:lnTo>
                  <a:lnTo>
                    <a:pt x="40" y="426"/>
                  </a:lnTo>
                  <a:lnTo>
                    <a:pt x="40" y="551"/>
                  </a:lnTo>
                  <a:lnTo>
                    <a:pt x="44" y="676"/>
                  </a:lnTo>
                  <a:lnTo>
                    <a:pt x="44" y="797"/>
                  </a:lnTo>
                  <a:lnTo>
                    <a:pt x="48" y="914"/>
                  </a:lnTo>
                  <a:lnTo>
                    <a:pt x="48" y="1108"/>
                  </a:lnTo>
                  <a:lnTo>
                    <a:pt x="51" y="1178"/>
                  </a:lnTo>
                  <a:lnTo>
                    <a:pt x="51" y="1226"/>
                  </a:lnTo>
                  <a:lnTo>
                    <a:pt x="55" y="1252"/>
                  </a:lnTo>
                  <a:lnTo>
                    <a:pt x="59" y="1222"/>
                  </a:lnTo>
                  <a:lnTo>
                    <a:pt x="59" y="1101"/>
                  </a:lnTo>
                  <a:lnTo>
                    <a:pt x="62" y="1013"/>
                  </a:lnTo>
                  <a:lnTo>
                    <a:pt x="62" y="907"/>
                  </a:lnTo>
                  <a:lnTo>
                    <a:pt x="66" y="789"/>
                  </a:lnTo>
                  <a:lnTo>
                    <a:pt x="66" y="665"/>
                  </a:lnTo>
                  <a:lnTo>
                    <a:pt x="70" y="540"/>
                  </a:lnTo>
                  <a:lnTo>
                    <a:pt x="70" y="305"/>
                  </a:lnTo>
                  <a:lnTo>
                    <a:pt x="73" y="202"/>
                  </a:lnTo>
                  <a:lnTo>
                    <a:pt x="73" y="118"/>
                  </a:lnTo>
                  <a:lnTo>
                    <a:pt x="77" y="55"/>
                  </a:lnTo>
                  <a:lnTo>
                    <a:pt x="77" y="15"/>
                  </a:lnTo>
                  <a:lnTo>
                    <a:pt x="81" y="0"/>
                  </a:lnTo>
                  <a:lnTo>
                    <a:pt x="81" y="8"/>
                  </a:lnTo>
                  <a:lnTo>
                    <a:pt x="84" y="41"/>
                  </a:lnTo>
                  <a:lnTo>
                    <a:pt x="84" y="177"/>
                  </a:lnTo>
                  <a:lnTo>
                    <a:pt x="88" y="272"/>
                  </a:lnTo>
                  <a:lnTo>
                    <a:pt x="88" y="382"/>
                  </a:lnTo>
                  <a:lnTo>
                    <a:pt x="92" y="503"/>
                  </a:lnTo>
                  <a:lnTo>
                    <a:pt x="92" y="628"/>
                  </a:lnTo>
                  <a:lnTo>
                    <a:pt x="95" y="753"/>
                  </a:lnTo>
                  <a:lnTo>
                    <a:pt x="95" y="980"/>
                  </a:lnTo>
                  <a:lnTo>
                    <a:pt x="99" y="1075"/>
                  </a:lnTo>
                  <a:lnTo>
                    <a:pt x="99" y="1152"/>
                  </a:lnTo>
                  <a:lnTo>
                    <a:pt x="103" y="1211"/>
                  </a:lnTo>
                  <a:lnTo>
                    <a:pt x="103" y="1244"/>
                  </a:lnTo>
                  <a:lnTo>
                    <a:pt x="106" y="1252"/>
                  </a:lnTo>
                  <a:lnTo>
                    <a:pt x="106" y="1197"/>
                  </a:lnTo>
                  <a:lnTo>
                    <a:pt x="110" y="1134"/>
                  </a:lnTo>
                  <a:lnTo>
                    <a:pt x="110" y="1050"/>
                  </a:lnTo>
                  <a:lnTo>
                    <a:pt x="114" y="947"/>
                  </a:lnTo>
                  <a:lnTo>
                    <a:pt x="114" y="833"/>
                  </a:lnTo>
                  <a:lnTo>
                    <a:pt x="117" y="712"/>
                  </a:lnTo>
                  <a:lnTo>
                    <a:pt x="117" y="587"/>
                  </a:lnTo>
                  <a:lnTo>
                    <a:pt x="121" y="463"/>
                  </a:lnTo>
                  <a:lnTo>
                    <a:pt x="121" y="239"/>
                  </a:lnTo>
                  <a:lnTo>
                    <a:pt x="125" y="151"/>
                  </a:lnTo>
                  <a:lnTo>
                    <a:pt x="125" y="77"/>
                  </a:lnTo>
                  <a:lnTo>
                    <a:pt x="129" y="30"/>
                  </a:lnTo>
                  <a:lnTo>
                    <a:pt x="129" y="0"/>
                  </a:lnTo>
                  <a:lnTo>
                    <a:pt x="132" y="0"/>
                  </a:lnTo>
                  <a:lnTo>
                    <a:pt x="132" y="74"/>
                  </a:lnTo>
                  <a:lnTo>
                    <a:pt x="136" y="144"/>
                  </a:lnTo>
                  <a:lnTo>
                    <a:pt x="136" y="232"/>
                  </a:lnTo>
                  <a:lnTo>
                    <a:pt x="140" y="338"/>
                  </a:lnTo>
                  <a:lnTo>
                    <a:pt x="140" y="455"/>
                  </a:lnTo>
                  <a:lnTo>
                    <a:pt x="143" y="576"/>
                  </a:lnTo>
                  <a:lnTo>
                    <a:pt x="143" y="826"/>
                  </a:lnTo>
                  <a:lnTo>
                    <a:pt x="147" y="940"/>
                  </a:lnTo>
                  <a:lnTo>
                    <a:pt x="147" y="1042"/>
                  </a:lnTo>
                  <a:lnTo>
                    <a:pt x="151" y="1127"/>
                  </a:lnTo>
                  <a:lnTo>
                    <a:pt x="151" y="1193"/>
                  </a:lnTo>
                  <a:lnTo>
                    <a:pt x="154" y="1233"/>
                  </a:lnTo>
                  <a:lnTo>
                    <a:pt x="154" y="1252"/>
                  </a:lnTo>
                  <a:lnTo>
                    <a:pt x="158" y="1244"/>
                  </a:lnTo>
                  <a:lnTo>
                    <a:pt x="158" y="1160"/>
                  </a:lnTo>
                  <a:lnTo>
                    <a:pt x="162" y="1083"/>
                  </a:lnTo>
                  <a:lnTo>
                    <a:pt x="162" y="987"/>
                  </a:lnTo>
                  <a:lnTo>
                    <a:pt x="165" y="881"/>
                  </a:lnTo>
                  <a:lnTo>
                    <a:pt x="165" y="760"/>
                  </a:lnTo>
                  <a:lnTo>
                    <a:pt x="169" y="635"/>
                  </a:lnTo>
                  <a:lnTo>
                    <a:pt x="169" y="389"/>
                  </a:lnTo>
                  <a:lnTo>
                    <a:pt x="173" y="279"/>
                  </a:lnTo>
                  <a:lnTo>
                    <a:pt x="173" y="184"/>
                  </a:lnTo>
                  <a:lnTo>
                    <a:pt x="176" y="103"/>
                  </a:lnTo>
                  <a:lnTo>
                    <a:pt x="176" y="44"/>
                  </a:lnTo>
                  <a:lnTo>
                    <a:pt x="180" y="8"/>
                  </a:lnTo>
                  <a:lnTo>
                    <a:pt x="180" y="0"/>
                  </a:lnTo>
                  <a:lnTo>
                    <a:pt x="180" y="11"/>
                  </a:lnTo>
                  <a:lnTo>
                    <a:pt x="184" y="52"/>
                  </a:lnTo>
                  <a:lnTo>
                    <a:pt x="184" y="114"/>
                  </a:lnTo>
                  <a:lnTo>
                    <a:pt x="187" y="195"/>
                  </a:lnTo>
                  <a:lnTo>
                    <a:pt x="187" y="298"/>
                  </a:lnTo>
                  <a:lnTo>
                    <a:pt x="191" y="408"/>
                  </a:lnTo>
                  <a:lnTo>
                    <a:pt x="191" y="654"/>
                  </a:lnTo>
                  <a:lnTo>
                    <a:pt x="195" y="778"/>
                  </a:lnTo>
                  <a:lnTo>
                    <a:pt x="195" y="896"/>
                  </a:lnTo>
                  <a:lnTo>
                    <a:pt x="198" y="1006"/>
                  </a:lnTo>
                  <a:lnTo>
                    <a:pt x="198" y="1097"/>
                  </a:lnTo>
                  <a:lnTo>
                    <a:pt x="202" y="1171"/>
                  </a:lnTo>
                  <a:lnTo>
                    <a:pt x="202" y="1222"/>
                  </a:lnTo>
                  <a:lnTo>
                    <a:pt x="206" y="1248"/>
                  </a:lnTo>
                  <a:lnTo>
                    <a:pt x="206" y="1252"/>
                  </a:lnTo>
                  <a:lnTo>
                    <a:pt x="206" y="1230"/>
                  </a:lnTo>
                  <a:lnTo>
                    <a:pt x="209" y="1182"/>
                  </a:lnTo>
                  <a:lnTo>
                    <a:pt x="209" y="1116"/>
                  </a:lnTo>
                  <a:lnTo>
                    <a:pt x="213" y="1028"/>
                  </a:lnTo>
                  <a:lnTo>
                    <a:pt x="213" y="921"/>
                  </a:lnTo>
                  <a:lnTo>
                    <a:pt x="217" y="808"/>
                  </a:lnTo>
                  <a:lnTo>
                    <a:pt x="217" y="558"/>
                  </a:lnTo>
                  <a:lnTo>
                    <a:pt x="220" y="437"/>
                  </a:lnTo>
                  <a:lnTo>
                    <a:pt x="220" y="320"/>
                  </a:lnTo>
                  <a:lnTo>
                    <a:pt x="224" y="217"/>
                  </a:lnTo>
                  <a:lnTo>
                    <a:pt x="224" y="132"/>
                  </a:lnTo>
                  <a:lnTo>
                    <a:pt x="228" y="63"/>
                  </a:lnTo>
                  <a:lnTo>
                    <a:pt x="228" y="0"/>
                  </a:lnTo>
                  <a:lnTo>
                    <a:pt x="231" y="4"/>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8" name="Freeform 283"/>
            <p:cNvSpPr>
              <a:spLocks/>
            </p:cNvSpPr>
            <p:nvPr/>
          </p:nvSpPr>
          <p:spPr bwMode="auto">
            <a:xfrm>
              <a:off x="4677" y="185"/>
              <a:ext cx="235" cy="1252"/>
            </a:xfrm>
            <a:custGeom>
              <a:avLst/>
              <a:gdLst>
                <a:gd name="T0" fmla="*/ 4 w 235"/>
                <a:gd name="T1" fmla="*/ 88 h 1252"/>
                <a:gd name="T2" fmla="*/ 8 w 235"/>
                <a:gd name="T3" fmla="*/ 364 h 1252"/>
                <a:gd name="T4" fmla="*/ 15 w 235"/>
                <a:gd name="T5" fmla="*/ 852 h 1252"/>
                <a:gd name="T6" fmla="*/ 19 w 235"/>
                <a:gd name="T7" fmla="*/ 1145 h 1252"/>
                <a:gd name="T8" fmla="*/ 26 w 235"/>
                <a:gd name="T9" fmla="*/ 1241 h 1252"/>
                <a:gd name="T10" fmla="*/ 30 w 235"/>
                <a:gd name="T11" fmla="*/ 1064 h 1252"/>
                <a:gd name="T12" fmla="*/ 37 w 235"/>
                <a:gd name="T13" fmla="*/ 606 h 1252"/>
                <a:gd name="T14" fmla="*/ 41 w 235"/>
                <a:gd name="T15" fmla="*/ 257 h 1252"/>
                <a:gd name="T16" fmla="*/ 48 w 235"/>
                <a:gd name="T17" fmla="*/ 33 h 1252"/>
                <a:gd name="T18" fmla="*/ 52 w 235"/>
                <a:gd name="T19" fmla="*/ 63 h 1252"/>
                <a:gd name="T20" fmla="*/ 59 w 235"/>
                <a:gd name="T21" fmla="*/ 320 h 1252"/>
                <a:gd name="T22" fmla="*/ 63 w 235"/>
                <a:gd name="T23" fmla="*/ 808 h 1252"/>
                <a:gd name="T24" fmla="*/ 70 w 235"/>
                <a:gd name="T25" fmla="*/ 1116 h 1252"/>
                <a:gd name="T26" fmla="*/ 74 w 235"/>
                <a:gd name="T27" fmla="*/ 1248 h 1252"/>
                <a:gd name="T28" fmla="*/ 81 w 235"/>
                <a:gd name="T29" fmla="*/ 1097 h 1252"/>
                <a:gd name="T30" fmla="*/ 85 w 235"/>
                <a:gd name="T31" fmla="*/ 654 h 1252"/>
                <a:gd name="T32" fmla="*/ 92 w 235"/>
                <a:gd name="T33" fmla="*/ 294 h 1252"/>
                <a:gd name="T34" fmla="*/ 96 w 235"/>
                <a:gd name="T35" fmla="*/ 11 h 1252"/>
                <a:gd name="T36" fmla="*/ 103 w 235"/>
                <a:gd name="T37" fmla="*/ 44 h 1252"/>
                <a:gd name="T38" fmla="*/ 107 w 235"/>
                <a:gd name="T39" fmla="*/ 389 h 1252"/>
                <a:gd name="T40" fmla="*/ 114 w 235"/>
                <a:gd name="T41" fmla="*/ 760 h 1252"/>
                <a:gd name="T42" fmla="*/ 118 w 235"/>
                <a:gd name="T43" fmla="*/ 1083 h 1252"/>
                <a:gd name="T44" fmla="*/ 125 w 235"/>
                <a:gd name="T45" fmla="*/ 1252 h 1252"/>
                <a:gd name="T46" fmla="*/ 129 w 235"/>
                <a:gd name="T47" fmla="*/ 1127 h 1252"/>
                <a:gd name="T48" fmla="*/ 136 w 235"/>
                <a:gd name="T49" fmla="*/ 701 h 1252"/>
                <a:gd name="T50" fmla="*/ 140 w 235"/>
                <a:gd name="T51" fmla="*/ 338 h 1252"/>
                <a:gd name="T52" fmla="*/ 147 w 235"/>
                <a:gd name="T53" fmla="*/ 26 h 1252"/>
                <a:gd name="T54" fmla="*/ 151 w 235"/>
                <a:gd name="T55" fmla="*/ 30 h 1252"/>
                <a:gd name="T56" fmla="*/ 158 w 235"/>
                <a:gd name="T57" fmla="*/ 345 h 1252"/>
                <a:gd name="T58" fmla="*/ 162 w 235"/>
                <a:gd name="T59" fmla="*/ 712 h 1252"/>
                <a:gd name="T60" fmla="*/ 169 w 235"/>
                <a:gd name="T61" fmla="*/ 1050 h 1252"/>
                <a:gd name="T62" fmla="*/ 173 w 235"/>
                <a:gd name="T63" fmla="*/ 1252 h 1252"/>
                <a:gd name="T64" fmla="*/ 180 w 235"/>
                <a:gd name="T65" fmla="*/ 1152 h 1252"/>
                <a:gd name="T66" fmla="*/ 184 w 235"/>
                <a:gd name="T67" fmla="*/ 749 h 1252"/>
                <a:gd name="T68" fmla="*/ 191 w 235"/>
                <a:gd name="T69" fmla="*/ 382 h 1252"/>
                <a:gd name="T70" fmla="*/ 195 w 235"/>
                <a:gd name="T71" fmla="*/ 41 h 1252"/>
                <a:gd name="T72" fmla="*/ 202 w 235"/>
                <a:gd name="T73" fmla="*/ 15 h 1252"/>
                <a:gd name="T74" fmla="*/ 206 w 235"/>
                <a:gd name="T75" fmla="*/ 305 h 1252"/>
                <a:gd name="T76" fmla="*/ 213 w 235"/>
                <a:gd name="T77" fmla="*/ 665 h 1252"/>
                <a:gd name="T78" fmla="*/ 217 w 235"/>
                <a:gd name="T79" fmla="*/ 1101 h 1252"/>
                <a:gd name="T80" fmla="*/ 224 w 235"/>
                <a:gd name="T81" fmla="*/ 1252 h 1252"/>
                <a:gd name="T82" fmla="*/ 231 w 235"/>
                <a:gd name="T83" fmla="*/ 102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1252">
                  <a:moveTo>
                    <a:pt x="0" y="4"/>
                  </a:moveTo>
                  <a:lnTo>
                    <a:pt x="0" y="33"/>
                  </a:lnTo>
                  <a:lnTo>
                    <a:pt x="4" y="88"/>
                  </a:lnTo>
                  <a:lnTo>
                    <a:pt x="4" y="162"/>
                  </a:lnTo>
                  <a:lnTo>
                    <a:pt x="8" y="257"/>
                  </a:lnTo>
                  <a:lnTo>
                    <a:pt x="8" y="364"/>
                  </a:lnTo>
                  <a:lnTo>
                    <a:pt x="11" y="481"/>
                  </a:lnTo>
                  <a:lnTo>
                    <a:pt x="11" y="731"/>
                  </a:lnTo>
                  <a:lnTo>
                    <a:pt x="15" y="852"/>
                  </a:lnTo>
                  <a:lnTo>
                    <a:pt x="15" y="965"/>
                  </a:lnTo>
                  <a:lnTo>
                    <a:pt x="19" y="1064"/>
                  </a:lnTo>
                  <a:lnTo>
                    <a:pt x="19" y="1145"/>
                  </a:lnTo>
                  <a:lnTo>
                    <a:pt x="22" y="1204"/>
                  </a:lnTo>
                  <a:lnTo>
                    <a:pt x="22" y="1252"/>
                  </a:lnTo>
                  <a:lnTo>
                    <a:pt x="26" y="1241"/>
                  </a:lnTo>
                  <a:lnTo>
                    <a:pt x="26" y="1204"/>
                  </a:lnTo>
                  <a:lnTo>
                    <a:pt x="30" y="1145"/>
                  </a:lnTo>
                  <a:lnTo>
                    <a:pt x="30" y="1064"/>
                  </a:lnTo>
                  <a:lnTo>
                    <a:pt x="33" y="965"/>
                  </a:lnTo>
                  <a:lnTo>
                    <a:pt x="33" y="731"/>
                  </a:lnTo>
                  <a:lnTo>
                    <a:pt x="37" y="606"/>
                  </a:lnTo>
                  <a:lnTo>
                    <a:pt x="37" y="481"/>
                  </a:lnTo>
                  <a:lnTo>
                    <a:pt x="41" y="364"/>
                  </a:lnTo>
                  <a:lnTo>
                    <a:pt x="41" y="257"/>
                  </a:lnTo>
                  <a:lnTo>
                    <a:pt x="44" y="162"/>
                  </a:lnTo>
                  <a:lnTo>
                    <a:pt x="44" y="88"/>
                  </a:lnTo>
                  <a:lnTo>
                    <a:pt x="48" y="33"/>
                  </a:lnTo>
                  <a:lnTo>
                    <a:pt x="48" y="0"/>
                  </a:lnTo>
                  <a:lnTo>
                    <a:pt x="52" y="19"/>
                  </a:lnTo>
                  <a:lnTo>
                    <a:pt x="52" y="63"/>
                  </a:lnTo>
                  <a:lnTo>
                    <a:pt x="55" y="132"/>
                  </a:lnTo>
                  <a:lnTo>
                    <a:pt x="55" y="217"/>
                  </a:lnTo>
                  <a:lnTo>
                    <a:pt x="59" y="320"/>
                  </a:lnTo>
                  <a:lnTo>
                    <a:pt x="59" y="558"/>
                  </a:lnTo>
                  <a:lnTo>
                    <a:pt x="63" y="683"/>
                  </a:lnTo>
                  <a:lnTo>
                    <a:pt x="63" y="808"/>
                  </a:lnTo>
                  <a:lnTo>
                    <a:pt x="66" y="921"/>
                  </a:lnTo>
                  <a:lnTo>
                    <a:pt x="66" y="1028"/>
                  </a:lnTo>
                  <a:lnTo>
                    <a:pt x="70" y="1116"/>
                  </a:lnTo>
                  <a:lnTo>
                    <a:pt x="70" y="1230"/>
                  </a:lnTo>
                  <a:lnTo>
                    <a:pt x="74" y="1252"/>
                  </a:lnTo>
                  <a:lnTo>
                    <a:pt x="74" y="1248"/>
                  </a:lnTo>
                  <a:lnTo>
                    <a:pt x="77" y="1222"/>
                  </a:lnTo>
                  <a:lnTo>
                    <a:pt x="77" y="1171"/>
                  </a:lnTo>
                  <a:lnTo>
                    <a:pt x="81" y="1097"/>
                  </a:lnTo>
                  <a:lnTo>
                    <a:pt x="81" y="1006"/>
                  </a:lnTo>
                  <a:lnTo>
                    <a:pt x="85" y="896"/>
                  </a:lnTo>
                  <a:lnTo>
                    <a:pt x="85" y="654"/>
                  </a:lnTo>
                  <a:lnTo>
                    <a:pt x="88" y="529"/>
                  </a:lnTo>
                  <a:lnTo>
                    <a:pt x="88" y="408"/>
                  </a:lnTo>
                  <a:lnTo>
                    <a:pt x="92" y="294"/>
                  </a:lnTo>
                  <a:lnTo>
                    <a:pt x="92" y="195"/>
                  </a:lnTo>
                  <a:lnTo>
                    <a:pt x="96" y="114"/>
                  </a:lnTo>
                  <a:lnTo>
                    <a:pt x="96" y="11"/>
                  </a:lnTo>
                  <a:lnTo>
                    <a:pt x="99" y="0"/>
                  </a:lnTo>
                  <a:lnTo>
                    <a:pt x="99" y="8"/>
                  </a:lnTo>
                  <a:lnTo>
                    <a:pt x="103" y="44"/>
                  </a:lnTo>
                  <a:lnTo>
                    <a:pt x="103" y="103"/>
                  </a:lnTo>
                  <a:lnTo>
                    <a:pt x="107" y="184"/>
                  </a:lnTo>
                  <a:lnTo>
                    <a:pt x="107" y="389"/>
                  </a:lnTo>
                  <a:lnTo>
                    <a:pt x="110" y="510"/>
                  </a:lnTo>
                  <a:lnTo>
                    <a:pt x="110" y="635"/>
                  </a:lnTo>
                  <a:lnTo>
                    <a:pt x="114" y="760"/>
                  </a:lnTo>
                  <a:lnTo>
                    <a:pt x="114" y="881"/>
                  </a:lnTo>
                  <a:lnTo>
                    <a:pt x="118" y="987"/>
                  </a:lnTo>
                  <a:lnTo>
                    <a:pt x="118" y="1083"/>
                  </a:lnTo>
                  <a:lnTo>
                    <a:pt x="121" y="1160"/>
                  </a:lnTo>
                  <a:lnTo>
                    <a:pt x="121" y="1244"/>
                  </a:lnTo>
                  <a:lnTo>
                    <a:pt x="125" y="1252"/>
                  </a:lnTo>
                  <a:lnTo>
                    <a:pt x="125" y="1233"/>
                  </a:lnTo>
                  <a:lnTo>
                    <a:pt x="129" y="1193"/>
                  </a:lnTo>
                  <a:lnTo>
                    <a:pt x="129" y="1127"/>
                  </a:lnTo>
                  <a:lnTo>
                    <a:pt x="132" y="1042"/>
                  </a:lnTo>
                  <a:lnTo>
                    <a:pt x="132" y="826"/>
                  </a:lnTo>
                  <a:lnTo>
                    <a:pt x="136" y="701"/>
                  </a:lnTo>
                  <a:lnTo>
                    <a:pt x="136" y="576"/>
                  </a:lnTo>
                  <a:lnTo>
                    <a:pt x="140" y="455"/>
                  </a:lnTo>
                  <a:lnTo>
                    <a:pt x="140" y="338"/>
                  </a:lnTo>
                  <a:lnTo>
                    <a:pt x="143" y="232"/>
                  </a:lnTo>
                  <a:lnTo>
                    <a:pt x="143" y="74"/>
                  </a:lnTo>
                  <a:lnTo>
                    <a:pt x="147" y="26"/>
                  </a:lnTo>
                  <a:lnTo>
                    <a:pt x="147" y="0"/>
                  </a:lnTo>
                  <a:lnTo>
                    <a:pt x="151" y="0"/>
                  </a:lnTo>
                  <a:lnTo>
                    <a:pt x="151" y="30"/>
                  </a:lnTo>
                  <a:lnTo>
                    <a:pt x="154" y="77"/>
                  </a:lnTo>
                  <a:lnTo>
                    <a:pt x="154" y="239"/>
                  </a:lnTo>
                  <a:lnTo>
                    <a:pt x="158" y="345"/>
                  </a:lnTo>
                  <a:lnTo>
                    <a:pt x="158" y="463"/>
                  </a:lnTo>
                  <a:lnTo>
                    <a:pt x="162" y="587"/>
                  </a:lnTo>
                  <a:lnTo>
                    <a:pt x="162" y="712"/>
                  </a:lnTo>
                  <a:lnTo>
                    <a:pt x="165" y="833"/>
                  </a:lnTo>
                  <a:lnTo>
                    <a:pt x="165" y="947"/>
                  </a:lnTo>
                  <a:lnTo>
                    <a:pt x="169" y="1050"/>
                  </a:lnTo>
                  <a:lnTo>
                    <a:pt x="169" y="1197"/>
                  </a:lnTo>
                  <a:lnTo>
                    <a:pt x="173" y="1237"/>
                  </a:lnTo>
                  <a:lnTo>
                    <a:pt x="173" y="1252"/>
                  </a:lnTo>
                  <a:lnTo>
                    <a:pt x="176" y="1244"/>
                  </a:lnTo>
                  <a:lnTo>
                    <a:pt x="176" y="1211"/>
                  </a:lnTo>
                  <a:lnTo>
                    <a:pt x="180" y="1152"/>
                  </a:lnTo>
                  <a:lnTo>
                    <a:pt x="180" y="980"/>
                  </a:lnTo>
                  <a:lnTo>
                    <a:pt x="184" y="870"/>
                  </a:lnTo>
                  <a:lnTo>
                    <a:pt x="184" y="749"/>
                  </a:lnTo>
                  <a:lnTo>
                    <a:pt x="187" y="624"/>
                  </a:lnTo>
                  <a:lnTo>
                    <a:pt x="187" y="499"/>
                  </a:lnTo>
                  <a:lnTo>
                    <a:pt x="191" y="382"/>
                  </a:lnTo>
                  <a:lnTo>
                    <a:pt x="191" y="177"/>
                  </a:lnTo>
                  <a:lnTo>
                    <a:pt x="195" y="96"/>
                  </a:lnTo>
                  <a:lnTo>
                    <a:pt x="195" y="41"/>
                  </a:lnTo>
                  <a:lnTo>
                    <a:pt x="198" y="8"/>
                  </a:lnTo>
                  <a:lnTo>
                    <a:pt x="198" y="0"/>
                  </a:lnTo>
                  <a:lnTo>
                    <a:pt x="202" y="15"/>
                  </a:lnTo>
                  <a:lnTo>
                    <a:pt x="202" y="55"/>
                  </a:lnTo>
                  <a:lnTo>
                    <a:pt x="206" y="118"/>
                  </a:lnTo>
                  <a:lnTo>
                    <a:pt x="206" y="305"/>
                  </a:lnTo>
                  <a:lnTo>
                    <a:pt x="209" y="419"/>
                  </a:lnTo>
                  <a:lnTo>
                    <a:pt x="209" y="540"/>
                  </a:lnTo>
                  <a:lnTo>
                    <a:pt x="213" y="665"/>
                  </a:lnTo>
                  <a:lnTo>
                    <a:pt x="213" y="789"/>
                  </a:lnTo>
                  <a:lnTo>
                    <a:pt x="217" y="907"/>
                  </a:lnTo>
                  <a:lnTo>
                    <a:pt x="217" y="1101"/>
                  </a:lnTo>
                  <a:lnTo>
                    <a:pt x="220" y="1175"/>
                  </a:lnTo>
                  <a:lnTo>
                    <a:pt x="220" y="1222"/>
                  </a:lnTo>
                  <a:lnTo>
                    <a:pt x="224" y="1252"/>
                  </a:lnTo>
                  <a:lnTo>
                    <a:pt x="228" y="1226"/>
                  </a:lnTo>
                  <a:lnTo>
                    <a:pt x="228" y="1108"/>
                  </a:lnTo>
                  <a:lnTo>
                    <a:pt x="231" y="1020"/>
                  </a:lnTo>
                  <a:lnTo>
                    <a:pt x="231" y="914"/>
                  </a:lnTo>
                  <a:lnTo>
                    <a:pt x="235" y="797"/>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9" name="Freeform 284"/>
            <p:cNvSpPr>
              <a:spLocks/>
            </p:cNvSpPr>
            <p:nvPr/>
          </p:nvSpPr>
          <p:spPr bwMode="auto">
            <a:xfrm>
              <a:off x="4912" y="185"/>
              <a:ext cx="228" cy="1252"/>
            </a:xfrm>
            <a:custGeom>
              <a:avLst/>
              <a:gdLst>
                <a:gd name="T0" fmla="*/ 4 w 228"/>
                <a:gd name="T1" fmla="*/ 547 h 1252"/>
                <a:gd name="T2" fmla="*/ 7 w 228"/>
                <a:gd name="T3" fmla="*/ 125 h 1252"/>
                <a:gd name="T4" fmla="*/ 15 w 228"/>
                <a:gd name="T5" fmla="*/ 0 h 1252"/>
                <a:gd name="T6" fmla="*/ 18 w 228"/>
                <a:gd name="T7" fmla="*/ 169 h 1252"/>
                <a:gd name="T8" fmla="*/ 26 w 228"/>
                <a:gd name="T9" fmla="*/ 492 h 1252"/>
                <a:gd name="T10" fmla="*/ 29 w 228"/>
                <a:gd name="T11" fmla="*/ 973 h 1252"/>
                <a:gd name="T12" fmla="*/ 37 w 228"/>
                <a:gd name="T13" fmla="*/ 1208 h 1252"/>
                <a:gd name="T14" fmla="*/ 40 w 228"/>
                <a:gd name="T15" fmla="*/ 1241 h 1252"/>
                <a:gd name="T16" fmla="*/ 48 w 228"/>
                <a:gd name="T17" fmla="*/ 954 h 1252"/>
                <a:gd name="T18" fmla="*/ 51 w 228"/>
                <a:gd name="T19" fmla="*/ 598 h 1252"/>
                <a:gd name="T20" fmla="*/ 59 w 228"/>
                <a:gd name="T21" fmla="*/ 155 h 1252"/>
                <a:gd name="T22" fmla="*/ 62 w 228"/>
                <a:gd name="T23" fmla="*/ 4 h 1252"/>
                <a:gd name="T24" fmla="*/ 70 w 228"/>
                <a:gd name="T25" fmla="*/ 136 h 1252"/>
                <a:gd name="T26" fmla="*/ 74 w 228"/>
                <a:gd name="T27" fmla="*/ 444 h 1252"/>
                <a:gd name="T28" fmla="*/ 81 w 228"/>
                <a:gd name="T29" fmla="*/ 815 h 1252"/>
                <a:gd name="T30" fmla="*/ 85 w 228"/>
                <a:gd name="T31" fmla="*/ 1189 h 1252"/>
                <a:gd name="T32" fmla="*/ 92 w 228"/>
                <a:gd name="T33" fmla="*/ 1248 h 1252"/>
                <a:gd name="T34" fmla="*/ 96 w 228"/>
                <a:gd name="T35" fmla="*/ 995 h 1252"/>
                <a:gd name="T36" fmla="*/ 103 w 228"/>
                <a:gd name="T37" fmla="*/ 646 h 1252"/>
                <a:gd name="T38" fmla="*/ 107 w 228"/>
                <a:gd name="T39" fmla="*/ 188 h 1252"/>
                <a:gd name="T40" fmla="*/ 114 w 228"/>
                <a:gd name="T41" fmla="*/ 11 h 1252"/>
                <a:gd name="T42" fmla="*/ 118 w 228"/>
                <a:gd name="T43" fmla="*/ 48 h 1252"/>
                <a:gd name="T44" fmla="*/ 121 w 228"/>
                <a:gd name="T45" fmla="*/ 287 h 1252"/>
                <a:gd name="T46" fmla="*/ 129 w 228"/>
                <a:gd name="T47" fmla="*/ 646 h 1252"/>
                <a:gd name="T48" fmla="*/ 132 w 228"/>
                <a:gd name="T49" fmla="*/ 1090 h 1252"/>
                <a:gd name="T50" fmla="*/ 140 w 228"/>
                <a:gd name="T51" fmla="*/ 1248 h 1252"/>
                <a:gd name="T52" fmla="*/ 143 w 228"/>
                <a:gd name="T53" fmla="*/ 1189 h 1252"/>
                <a:gd name="T54" fmla="*/ 147 w 228"/>
                <a:gd name="T55" fmla="*/ 932 h 1252"/>
                <a:gd name="T56" fmla="*/ 154 w 228"/>
                <a:gd name="T57" fmla="*/ 444 h 1252"/>
                <a:gd name="T58" fmla="*/ 158 w 228"/>
                <a:gd name="T59" fmla="*/ 136 h 1252"/>
                <a:gd name="T60" fmla="*/ 165 w 228"/>
                <a:gd name="T61" fmla="*/ 0 h 1252"/>
                <a:gd name="T62" fmla="*/ 169 w 228"/>
                <a:gd name="T63" fmla="*/ 155 h 1252"/>
                <a:gd name="T64" fmla="*/ 176 w 228"/>
                <a:gd name="T65" fmla="*/ 474 h 1252"/>
                <a:gd name="T66" fmla="*/ 180 w 228"/>
                <a:gd name="T67" fmla="*/ 958 h 1252"/>
                <a:gd name="T68" fmla="*/ 187 w 228"/>
                <a:gd name="T69" fmla="*/ 1200 h 1252"/>
                <a:gd name="T70" fmla="*/ 191 w 228"/>
                <a:gd name="T71" fmla="*/ 1208 h 1252"/>
                <a:gd name="T72" fmla="*/ 198 w 228"/>
                <a:gd name="T73" fmla="*/ 973 h 1252"/>
                <a:gd name="T74" fmla="*/ 202 w 228"/>
                <a:gd name="T75" fmla="*/ 492 h 1252"/>
                <a:gd name="T76" fmla="*/ 209 w 228"/>
                <a:gd name="T77" fmla="*/ 169 h 1252"/>
                <a:gd name="T78" fmla="*/ 213 w 228"/>
                <a:gd name="T79" fmla="*/ 0 h 1252"/>
                <a:gd name="T80" fmla="*/ 220 w 228"/>
                <a:gd name="T81" fmla="*/ 125 h 1252"/>
                <a:gd name="T82" fmla="*/ 224 w 228"/>
                <a:gd name="T83" fmla="*/ 551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8" h="1252">
                  <a:moveTo>
                    <a:pt x="0" y="797"/>
                  </a:moveTo>
                  <a:lnTo>
                    <a:pt x="0" y="676"/>
                  </a:lnTo>
                  <a:lnTo>
                    <a:pt x="4" y="547"/>
                  </a:lnTo>
                  <a:lnTo>
                    <a:pt x="4" y="426"/>
                  </a:lnTo>
                  <a:lnTo>
                    <a:pt x="7" y="312"/>
                  </a:lnTo>
                  <a:lnTo>
                    <a:pt x="7" y="125"/>
                  </a:lnTo>
                  <a:lnTo>
                    <a:pt x="11" y="59"/>
                  </a:lnTo>
                  <a:lnTo>
                    <a:pt x="11" y="19"/>
                  </a:lnTo>
                  <a:lnTo>
                    <a:pt x="15" y="0"/>
                  </a:lnTo>
                  <a:lnTo>
                    <a:pt x="15" y="8"/>
                  </a:lnTo>
                  <a:lnTo>
                    <a:pt x="18" y="37"/>
                  </a:lnTo>
                  <a:lnTo>
                    <a:pt x="18" y="169"/>
                  </a:lnTo>
                  <a:lnTo>
                    <a:pt x="22" y="265"/>
                  </a:lnTo>
                  <a:lnTo>
                    <a:pt x="22" y="371"/>
                  </a:lnTo>
                  <a:lnTo>
                    <a:pt x="26" y="492"/>
                  </a:lnTo>
                  <a:lnTo>
                    <a:pt x="26" y="617"/>
                  </a:lnTo>
                  <a:lnTo>
                    <a:pt x="29" y="742"/>
                  </a:lnTo>
                  <a:lnTo>
                    <a:pt x="29" y="973"/>
                  </a:lnTo>
                  <a:lnTo>
                    <a:pt x="33" y="1068"/>
                  </a:lnTo>
                  <a:lnTo>
                    <a:pt x="33" y="1149"/>
                  </a:lnTo>
                  <a:lnTo>
                    <a:pt x="37" y="1208"/>
                  </a:lnTo>
                  <a:lnTo>
                    <a:pt x="37" y="1244"/>
                  </a:lnTo>
                  <a:lnTo>
                    <a:pt x="40" y="1252"/>
                  </a:lnTo>
                  <a:lnTo>
                    <a:pt x="40" y="1241"/>
                  </a:lnTo>
                  <a:lnTo>
                    <a:pt x="44" y="1200"/>
                  </a:lnTo>
                  <a:lnTo>
                    <a:pt x="44" y="1057"/>
                  </a:lnTo>
                  <a:lnTo>
                    <a:pt x="48" y="954"/>
                  </a:lnTo>
                  <a:lnTo>
                    <a:pt x="48" y="844"/>
                  </a:lnTo>
                  <a:lnTo>
                    <a:pt x="51" y="723"/>
                  </a:lnTo>
                  <a:lnTo>
                    <a:pt x="51" y="598"/>
                  </a:lnTo>
                  <a:lnTo>
                    <a:pt x="55" y="474"/>
                  </a:lnTo>
                  <a:lnTo>
                    <a:pt x="55" y="246"/>
                  </a:lnTo>
                  <a:lnTo>
                    <a:pt x="59" y="155"/>
                  </a:lnTo>
                  <a:lnTo>
                    <a:pt x="59" y="81"/>
                  </a:lnTo>
                  <a:lnTo>
                    <a:pt x="62" y="30"/>
                  </a:lnTo>
                  <a:lnTo>
                    <a:pt x="62" y="4"/>
                  </a:lnTo>
                  <a:lnTo>
                    <a:pt x="66" y="0"/>
                  </a:lnTo>
                  <a:lnTo>
                    <a:pt x="66" y="70"/>
                  </a:lnTo>
                  <a:lnTo>
                    <a:pt x="70" y="136"/>
                  </a:lnTo>
                  <a:lnTo>
                    <a:pt x="70" y="224"/>
                  </a:lnTo>
                  <a:lnTo>
                    <a:pt x="74" y="331"/>
                  </a:lnTo>
                  <a:lnTo>
                    <a:pt x="74" y="444"/>
                  </a:lnTo>
                  <a:lnTo>
                    <a:pt x="77" y="569"/>
                  </a:lnTo>
                  <a:lnTo>
                    <a:pt x="77" y="694"/>
                  </a:lnTo>
                  <a:lnTo>
                    <a:pt x="81" y="815"/>
                  </a:lnTo>
                  <a:lnTo>
                    <a:pt x="81" y="1035"/>
                  </a:lnTo>
                  <a:lnTo>
                    <a:pt x="85" y="1119"/>
                  </a:lnTo>
                  <a:lnTo>
                    <a:pt x="85" y="1189"/>
                  </a:lnTo>
                  <a:lnTo>
                    <a:pt x="88" y="1233"/>
                  </a:lnTo>
                  <a:lnTo>
                    <a:pt x="88" y="1252"/>
                  </a:lnTo>
                  <a:lnTo>
                    <a:pt x="92" y="1248"/>
                  </a:lnTo>
                  <a:lnTo>
                    <a:pt x="92" y="1163"/>
                  </a:lnTo>
                  <a:lnTo>
                    <a:pt x="96" y="1090"/>
                  </a:lnTo>
                  <a:lnTo>
                    <a:pt x="96" y="995"/>
                  </a:lnTo>
                  <a:lnTo>
                    <a:pt x="99" y="888"/>
                  </a:lnTo>
                  <a:lnTo>
                    <a:pt x="99" y="771"/>
                  </a:lnTo>
                  <a:lnTo>
                    <a:pt x="103" y="646"/>
                  </a:lnTo>
                  <a:lnTo>
                    <a:pt x="103" y="400"/>
                  </a:lnTo>
                  <a:lnTo>
                    <a:pt x="107" y="287"/>
                  </a:lnTo>
                  <a:lnTo>
                    <a:pt x="107" y="188"/>
                  </a:lnTo>
                  <a:lnTo>
                    <a:pt x="110" y="107"/>
                  </a:lnTo>
                  <a:lnTo>
                    <a:pt x="110" y="48"/>
                  </a:lnTo>
                  <a:lnTo>
                    <a:pt x="114" y="11"/>
                  </a:lnTo>
                  <a:lnTo>
                    <a:pt x="114" y="0"/>
                  </a:lnTo>
                  <a:lnTo>
                    <a:pt x="114" y="11"/>
                  </a:lnTo>
                  <a:lnTo>
                    <a:pt x="118" y="48"/>
                  </a:lnTo>
                  <a:lnTo>
                    <a:pt x="118" y="107"/>
                  </a:lnTo>
                  <a:lnTo>
                    <a:pt x="121" y="191"/>
                  </a:lnTo>
                  <a:lnTo>
                    <a:pt x="121" y="287"/>
                  </a:lnTo>
                  <a:lnTo>
                    <a:pt x="125" y="400"/>
                  </a:lnTo>
                  <a:lnTo>
                    <a:pt x="125" y="521"/>
                  </a:lnTo>
                  <a:lnTo>
                    <a:pt x="129" y="646"/>
                  </a:lnTo>
                  <a:lnTo>
                    <a:pt x="129" y="888"/>
                  </a:lnTo>
                  <a:lnTo>
                    <a:pt x="132" y="995"/>
                  </a:lnTo>
                  <a:lnTo>
                    <a:pt x="132" y="1090"/>
                  </a:lnTo>
                  <a:lnTo>
                    <a:pt x="136" y="1163"/>
                  </a:lnTo>
                  <a:lnTo>
                    <a:pt x="136" y="1219"/>
                  </a:lnTo>
                  <a:lnTo>
                    <a:pt x="140" y="1248"/>
                  </a:lnTo>
                  <a:lnTo>
                    <a:pt x="140" y="1252"/>
                  </a:lnTo>
                  <a:lnTo>
                    <a:pt x="140" y="1233"/>
                  </a:lnTo>
                  <a:lnTo>
                    <a:pt x="143" y="1189"/>
                  </a:lnTo>
                  <a:lnTo>
                    <a:pt x="143" y="1119"/>
                  </a:lnTo>
                  <a:lnTo>
                    <a:pt x="147" y="1035"/>
                  </a:lnTo>
                  <a:lnTo>
                    <a:pt x="147" y="932"/>
                  </a:lnTo>
                  <a:lnTo>
                    <a:pt x="151" y="815"/>
                  </a:lnTo>
                  <a:lnTo>
                    <a:pt x="151" y="569"/>
                  </a:lnTo>
                  <a:lnTo>
                    <a:pt x="154" y="444"/>
                  </a:lnTo>
                  <a:lnTo>
                    <a:pt x="154" y="331"/>
                  </a:lnTo>
                  <a:lnTo>
                    <a:pt x="158" y="224"/>
                  </a:lnTo>
                  <a:lnTo>
                    <a:pt x="158" y="136"/>
                  </a:lnTo>
                  <a:lnTo>
                    <a:pt x="162" y="70"/>
                  </a:lnTo>
                  <a:lnTo>
                    <a:pt x="162" y="22"/>
                  </a:lnTo>
                  <a:lnTo>
                    <a:pt x="165" y="0"/>
                  </a:lnTo>
                  <a:lnTo>
                    <a:pt x="165" y="30"/>
                  </a:lnTo>
                  <a:lnTo>
                    <a:pt x="169" y="81"/>
                  </a:lnTo>
                  <a:lnTo>
                    <a:pt x="169" y="155"/>
                  </a:lnTo>
                  <a:lnTo>
                    <a:pt x="173" y="246"/>
                  </a:lnTo>
                  <a:lnTo>
                    <a:pt x="173" y="356"/>
                  </a:lnTo>
                  <a:lnTo>
                    <a:pt x="176" y="474"/>
                  </a:lnTo>
                  <a:lnTo>
                    <a:pt x="176" y="723"/>
                  </a:lnTo>
                  <a:lnTo>
                    <a:pt x="180" y="844"/>
                  </a:lnTo>
                  <a:lnTo>
                    <a:pt x="180" y="958"/>
                  </a:lnTo>
                  <a:lnTo>
                    <a:pt x="184" y="1057"/>
                  </a:lnTo>
                  <a:lnTo>
                    <a:pt x="184" y="1138"/>
                  </a:lnTo>
                  <a:lnTo>
                    <a:pt x="187" y="1200"/>
                  </a:lnTo>
                  <a:lnTo>
                    <a:pt x="187" y="1252"/>
                  </a:lnTo>
                  <a:lnTo>
                    <a:pt x="191" y="1244"/>
                  </a:lnTo>
                  <a:lnTo>
                    <a:pt x="191" y="1208"/>
                  </a:lnTo>
                  <a:lnTo>
                    <a:pt x="195" y="1149"/>
                  </a:lnTo>
                  <a:lnTo>
                    <a:pt x="195" y="1068"/>
                  </a:lnTo>
                  <a:lnTo>
                    <a:pt x="198" y="973"/>
                  </a:lnTo>
                  <a:lnTo>
                    <a:pt x="198" y="863"/>
                  </a:lnTo>
                  <a:lnTo>
                    <a:pt x="202" y="742"/>
                  </a:lnTo>
                  <a:lnTo>
                    <a:pt x="202" y="492"/>
                  </a:lnTo>
                  <a:lnTo>
                    <a:pt x="206" y="371"/>
                  </a:lnTo>
                  <a:lnTo>
                    <a:pt x="206" y="265"/>
                  </a:lnTo>
                  <a:lnTo>
                    <a:pt x="209" y="169"/>
                  </a:lnTo>
                  <a:lnTo>
                    <a:pt x="209" y="92"/>
                  </a:lnTo>
                  <a:lnTo>
                    <a:pt x="213" y="37"/>
                  </a:lnTo>
                  <a:lnTo>
                    <a:pt x="213" y="0"/>
                  </a:lnTo>
                  <a:lnTo>
                    <a:pt x="217" y="19"/>
                  </a:lnTo>
                  <a:lnTo>
                    <a:pt x="217" y="59"/>
                  </a:lnTo>
                  <a:lnTo>
                    <a:pt x="220" y="125"/>
                  </a:lnTo>
                  <a:lnTo>
                    <a:pt x="220" y="210"/>
                  </a:lnTo>
                  <a:lnTo>
                    <a:pt x="224" y="312"/>
                  </a:lnTo>
                  <a:lnTo>
                    <a:pt x="224" y="551"/>
                  </a:lnTo>
                  <a:lnTo>
                    <a:pt x="228" y="676"/>
                  </a:lnTo>
                  <a:lnTo>
                    <a:pt x="228" y="797"/>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0" name="Freeform 285"/>
            <p:cNvSpPr>
              <a:spLocks/>
            </p:cNvSpPr>
            <p:nvPr/>
          </p:nvSpPr>
          <p:spPr bwMode="auto">
            <a:xfrm>
              <a:off x="5140" y="185"/>
              <a:ext cx="234" cy="1252"/>
            </a:xfrm>
            <a:custGeom>
              <a:avLst/>
              <a:gdLst>
                <a:gd name="T0" fmla="*/ 3 w 234"/>
                <a:gd name="T1" fmla="*/ 1020 h 1252"/>
                <a:gd name="T2" fmla="*/ 11 w 234"/>
                <a:gd name="T3" fmla="*/ 1226 h 1252"/>
                <a:gd name="T4" fmla="*/ 14 w 234"/>
                <a:gd name="T5" fmla="*/ 1175 h 1252"/>
                <a:gd name="T6" fmla="*/ 22 w 234"/>
                <a:gd name="T7" fmla="*/ 907 h 1252"/>
                <a:gd name="T8" fmla="*/ 25 w 234"/>
                <a:gd name="T9" fmla="*/ 419 h 1252"/>
                <a:gd name="T10" fmla="*/ 33 w 234"/>
                <a:gd name="T11" fmla="*/ 118 h 1252"/>
                <a:gd name="T12" fmla="*/ 36 w 234"/>
                <a:gd name="T13" fmla="*/ 8 h 1252"/>
                <a:gd name="T14" fmla="*/ 44 w 234"/>
                <a:gd name="T15" fmla="*/ 177 h 1252"/>
                <a:gd name="T16" fmla="*/ 47 w 234"/>
                <a:gd name="T17" fmla="*/ 628 h 1252"/>
                <a:gd name="T18" fmla="*/ 55 w 234"/>
                <a:gd name="T19" fmla="*/ 980 h 1252"/>
                <a:gd name="T20" fmla="*/ 58 w 234"/>
                <a:gd name="T21" fmla="*/ 1244 h 1252"/>
                <a:gd name="T22" fmla="*/ 66 w 234"/>
                <a:gd name="T23" fmla="*/ 1197 h 1252"/>
                <a:gd name="T24" fmla="*/ 69 w 234"/>
                <a:gd name="T25" fmla="*/ 833 h 1252"/>
                <a:gd name="T26" fmla="*/ 77 w 234"/>
                <a:gd name="T27" fmla="*/ 463 h 1252"/>
                <a:gd name="T28" fmla="*/ 80 w 234"/>
                <a:gd name="T29" fmla="*/ 77 h 1252"/>
                <a:gd name="T30" fmla="*/ 88 w 234"/>
                <a:gd name="T31" fmla="*/ 0 h 1252"/>
                <a:gd name="T32" fmla="*/ 91 w 234"/>
                <a:gd name="T33" fmla="*/ 144 h 1252"/>
                <a:gd name="T34" fmla="*/ 99 w 234"/>
                <a:gd name="T35" fmla="*/ 576 h 1252"/>
                <a:gd name="T36" fmla="*/ 102 w 234"/>
                <a:gd name="T37" fmla="*/ 940 h 1252"/>
                <a:gd name="T38" fmla="*/ 110 w 234"/>
                <a:gd name="T39" fmla="*/ 1233 h 1252"/>
                <a:gd name="T40" fmla="*/ 113 w 234"/>
                <a:gd name="T41" fmla="*/ 1215 h 1252"/>
                <a:gd name="T42" fmla="*/ 121 w 234"/>
                <a:gd name="T43" fmla="*/ 881 h 1252"/>
                <a:gd name="T44" fmla="*/ 124 w 234"/>
                <a:gd name="T45" fmla="*/ 510 h 1252"/>
                <a:gd name="T46" fmla="*/ 132 w 234"/>
                <a:gd name="T47" fmla="*/ 184 h 1252"/>
                <a:gd name="T48" fmla="*/ 135 w 234"/>
                <a:gd name="T49" fmla="*/ 0 h 1252"/>
                <a:gd name="T50" fmla="*/ 143 w 234"/>
                <a:gd name="T51" fmla="*/ 114 h 1252"/>
                <a:gd name="T52" fmla="*/ 146 w 234"/>
                <a:gd name="T53" fmla="*/ 529 h 1252"/>
                <a:gd name="T54" fmla="*/ 154 w 234"/>
                <a:gd name="T55" fmla="*/ 896 h 1252"/>
                <a:gd name="T56" fmla="*/ 157 w 234"/>
                <a:gd name="T57" fmla="*/ 1222 h 1252"/>
                <a:gd name="T58" fmla="*/ 165 w 234"/>
                <a:gd name="T59" fmla="*/ 1230 h 1252"/>
                <a:gd name="T60" fmla="*/ 168 w 234"/>
                <a:gd name="T61" fmla="*/ 921 h 1252"/>
                <a:gd name="T62" fmla="*/ 176 w 234"/>
                <a:gd name="T63" fmla="*/ 558 h 1252"/>
                <a:gd name="T64" fmla="*/ 179 w 234"/>
                <a:gd name="T65" fmla="*/ 132 h 1252"/>
                <a:gd name="T66" fmla="*/ 187 w 234"/>
                <a:gd name="T67" fmla="*/ 0 h 1252"/>
                <a:gd name="T68" fmla="*/ 190 w 234"/>
                <a:gd name="T69" fmla="*/ 162 h 1252"/>
                <a:gd name="T70" fmla="*/ 198 w 234"/>
                <a:gd name="T71" fmla="*/ 481 h 1252"/>
                <a:gd name="T72" fmla="*/ 201 w 234"/>
                <a:gd name="T73" fmla="*/ 852 h 1252"/>
                <a:gd name="T74" fmla="*/ 209 w 234"/>
                <a:gd name="T75" fmla="*/ 1204 h 1252"/>
                <a:gd name="T76" fmla="*/ 212 w 234"/>
                <a:gd name="T77" fmla="*/ 1241 h 1252"/>
                <a:gd name="T78" fmla="*/ 220 w 234"/>
                <a:gd name="T79" fmla="*/ 965 h 1252"/>
                <a:gd name="T80" fmla="*/ 223 w 234"/>
                <a:gd name="T81" fmla="*/ 606 h 1252"/>
                <a:gd name="T82" fmla="*/ 231 w 234"/>
                <a:gd name="T83" fmla="*/ 16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4" h="1252">
                  <a:moveTo>
                    <a:pt x="0" y="797"/>
                  </a:moveTo>
                  <a:lnTo>
                    <a:pt x="3" y="914"/>
                  </a:lnTo>
                  <a:lnTo>
                    <a:pt x="3" y="1020"/>
                  </a:lnTo>
                  <a:lnTo>
                    <a:pt x="7" y="1108"/>
                  </a:lnTo>
                  <a:lnTo>
                    <a:pt x="7" y="1178"/>
                  </a:lnTo>
                  <a:lnTo>
                    <a:pt x="11" y="1226"/>
                  </a:lnTo>
                  <a:lnTo>
                    <a:pt x="11" y="1252"/>
                  </a:lnTo>
                  <a:lnTo>
                    <a:pt x="14" y="1222"/>
                  </a:lnTo>
                  <a:lnTo>
                    <a:pt x="14" y="1175"/>
                  </a:lnTo>
                  <a:lnTo>
                    <a:pt x="18" y="1101"/>
                  </a:lnTo>
                  <a:lnTo>
                    <a:pt x="18" y="1013"/>
                  </a:lnTo>
                  <a:lnTo>
                    <a:pt x="22" y="907"/>
                  </a:lnTo>
                  <a:lnTo>
                    <a:pt x="22" y="665"/>
                  </a:lnTo>
                  <a:lnTo>
                    <a:pt x="25" y="540"/>
                  </a:lnTo>
                  <a:lnTo>
                    <a:pt x="25" y="419"/>
                  </a:lnTo>
                  <a:lnTo>
                    <a:pt x="29" y="305"/>
                  </a:lnTo>
                  <a:lnTo>
                    <a:pt x="29" y="202"/>
                  </a:lnTo>
                  <a:lnTo>
                    <a:pt x="33" y="118"/>
                  </a:lnTo>
                  <a:lnTo>
                    <a:pt x="33" y="15"/>
                  </a:lnTo>
                  <a:lnTo>
                    <a:pt x="36" y="0"/>
                  </a:lnTo>
                  <a:lnTo>
                    <a:pt x="36" y="8"/>
                  </a:lnTo>
                  <a:lnTo>
                    <a:pt x="40" y="41"/>
                  </a:lnTo>
                  <a:lnTo>
                    <a:pt x="40" y="99"/>
                  </a:lnTo>
                  <a:lnTo>
                    <a:pt x="44" y="177"/>
                  </a:lnTo>
                  <a:lnTo>
                    <a:pt x="44" y="272"/>
                  </a:lnTo>
                  <a:lnTo>
                    <a:pt x="47" y="382"/>
                  </a:lnTo>
                  <a:lnTo>
                    <a:pt x="47" y="628"/>
                  </a:lnTo>
                  <a:lnTo>
                    <a:pt x="51" y="753"/>
                  </a:lnTo>
                  <a:lnTo>
                    <a:pt x="51" y="870"/>
                  </a:lnTo>
                  <a:lnTo>
                    <a:pt x="55" y="980"/>
                  </a:lnTo>
                  <a:lnTo>
                    <a:pt x="55" y="1075"/>
                  </a:lnTo>
                  <a:lnTo>
                    <a:pt x="58" y="1156"/>
                  </a:lnTo>
                  <a:lnTo>
                    <a:pt x="58" y="1244"/>
                  </a:lnTo>
                  <a:lnTo>
                    <a:pt x="62" y="1252"/>
                  </a:lnTo>
                  <a:lnTo>
                    <a:pt x="62" y="1237"/>
                  </a:lnTo>
                  <a:lnTo>
                    <a:pt x="66" y="1197"/>
                  </a:lnTo>
                  <a:lnTo>
                    <a:pt x="66" y="1130"/>
                  </a:lnTo>
                  <a:lnTo>
                    <a:pt x="69" y="1050"/>
                  </a:lnTo>
                  <a:lnTo>
                    <a:pt x="69" y="833"/>
                  </a:lnTo>
                  <a:lnTo>
                    <a:pt x="73" y="712"/>
                  </a:lnTo>
                  <a:lnTo>
                    <a:pt x="73" y="587"/>
                  </a:lnTo>
                  <a:lnTo>
                    <a:pt x="77" y="463"/>
                  </a:lnTo>
                  <a:lnTo>
                    <a:pt x="77" y="345"/>
                  </a:lnTo>
                  <a:lnTo>
                    <a:pt x="80" y="239"/>
                  </a:lnTo>
                  <a:lnTo>
                    <a:pt x="80" y="77"/>
                  </a:lnTo>
                  <a:lnTo>
                    <a:pt x="84" y="30"/>
                  </a:lnTo>
                  <a:lnTo>
                    <a:pt x="84" y="0"/>
                  </a:lnTo>
                  <a:lnTo>
                    <a:pt x="88" y="0"/>
                  </a:lnTo>
                  <a:lnTo>
                    <a:pt x="88" y="26"/>
                  </a:lnTo>
                  <a:lnTo>
                    <a:pt x="91" y="74"/>
                  </a:lnTo>
                  <a:lnTo>
                    <a:pt x="91" y="144"/>
                  </a:lnTo>
                  <a:lnTo>
                    <a:pt x="95" y="232"/>
                  </a:lnTo>
                  <a:lnTo>
                    <a:pt x="95" y="455"/>
                  </a:lnTo>
                  <a:lnTo>
                    <a:pt x="99" y="576"/>
                  </a:lnTo>
                  <a:lnTo>
                    <a:pt x="99" y="705"/>
                  </a:lnTo>
                  <a:lnTo>
                    <a:pt x="102" y="826"/>
                  </a:lnTo>
                  <a:lnTo>
                    <a:pt x="102" y="940"/>
                  </a:lnTo>
                  <a:lnTo>
                    <a:pt x="106" y="1042"/>
                  </a:lnTo>
                  <a:lnTo>
                    <a:pt x="106" y="1193"/>
                  </a:lnTo>
                  <a:lnTo>
                    <a:pt x="110" y="1233"/>
                  </a:lnTo>
                  <a:lnTo>
                    <a:pt x="110" y="1252"/>
                  </a:lnTo>
                  <a:lnTo>
                    <a:pt x="113" y="1244"/>
                  </a:lnTo>
                  <a:lnTo>
                    <a:pt x="113" y="1215"/>
                  </a:lnTo>
                  <a:lnTo>
                    <a:pt x="117" y="1160"/>
                  </a:lnTo>
                  <a:lnTo>
                    <a:pt x="117" y="987"/>
                  </a:lnTo>
                  <a:lnTo>
                    <a:pt x="121" y="881"/>
                  </a:lnTo>
                  <a:lnTo>
                    <a:pt x="121" y="760"/>
                  </a:lnTo>
                  <a:lnTo>
                    <a:pt x="124" y="635"/>
                  </a:lnTo>
                  <a:lnTo>
                    <a:pt x="124" y="510"/>
                  </a:lnTo>
                  <a:lnTo>
                    <a:pt x="128" y="389"/>
                  </a:lnTo>
                  <a:lnTo>
                    <a:pt x="128" y="279"/>
                  </a:lnTo>
                  <a:lnTo>
                    <a:pt x="132" y="184"/>
                  </a:lnTo>
                  <a:lnTo>
                    <a:pt x="132" y="44"/>
                  </a:lnTo>
                  <a:lnTo>
                    <a:pt x="135" y="8"/>
                  </a:lnTo>
                  <a:lnTo>
                    <a:pt x="135" y="0"/>
                  </a:lnTo>
                  <a:lnTo>
                    <a:pt x="139" y="11"/>
                  </a:lnTo>
                  <a:lnTo>
                    <a:pt x="139" y="52"/>
                  </a:lnTo>
                  <a:lnTo>
                    <a:pt x="143" y="114"/>
                  </a:lnTo>
                  <a:lnTo>
                    <a:pt x="143" y="298"/>
                  </a:lnTo>
                  <a:lnTo>
                    <a:pt x="146" y="408"/>
                  </a:lnTo>
                  <a:lnTo>
                    <a:pt x="146" y="529"/>
                  </a:lnTo>
                  <a:lnTo>
                    <a:pt x="150" y="654"/>
                  </a:lnTo>
                  <a:lnTo>
                    <a:pt x="150" y="778"/>
                  </a:lnTo>
                  <a:lnTo>
                    <a:pt x="154" y="896"/>
                  </a:lnTo>
                  <a:lnTo>
                    <a:pt x="154" y="1097"/>
                  </a:lnTo>
                  <a:lnTo>
                    <a:pt x="157" y="1171"/>
                  </a:lnTo>
                  <a:lnTo>
                    <a:pt x="157" y="1222"/>
                  </a:lnTo>
                  <a:lnTo>
                    <a:pt x="161" y="1248"/>
                  </a:lnTo>
                  <a:lnTo>
                    <a:pt x="161" y="1252"/>
                  </a:lnTo>
                  <a:lnTo>
                    <a:pt x="165" y="1230"/>
                  </a:lnTo>
                  <a:lnTo>
                    <a:pt x="165" y="1182"/>
                  </a:lnTo>
                  <a:lnTo>
                    <a:pt x="168" y="1116"/>
                  </a:lnTo>
                  <a:lnTo>
                    <a:pt x="168" y="921"/>
                  </a:lnTo>
                  <a:lnTo>
                    <a:pt x="172" y="808"/>
                  </a:lnTo>
                  <a:lnTo>
                    <a:pt x="172" y="683"/>
                  </a:lnTo>
                  <a:lnTo>
                    <a:pt x="176" y="558"/>
                  </a:lnTo>
                  <a:lnTo>
                    <a:pt x="176" y="437"/>
                  </a:lnTo>
                  <a:lnTo>
                    <a:pt x="179" y="320"/>
                  </a:lnTo>
                  <a:lnTo>
                    <a:pt x="179" y="132"/>
                  </a:lnTo>
                  <a:lnTo>
                    <a:pt x="183" y="63"/>
                  </a:lnTo>
                  <a:lnTo>
                    <a:pt x="183" y="19"/>
                  </a:lnTo>
                  <a:lnTo>
                    <a:pt x="187" y="0"/>
                  </a:lnTo>
                  <a:lnTo>
                    <a:pt x="187" y="4"/>
                  </a:lnTo>
                  <a:lnTo>
                    <a:pt x="190" y="33"/>
                  </a:lnTo>
                  <a:lnTo>
                    <a:pt x="190" y="162"/>
                  </a:lnTo>
                  <a:lnTo>
                    <a:pt x="194" y="257"/>
                  </a:lnTo>
                  <a:lnTo>
                    <a:pt x="194" y="364"/>
                  </a:lnTo>
                  <a:lnTo>
                    <a:pt x="198" y="481"/>
                  </a:lnTo>
                  <a:lnTo>
                    <a:pt x="198" y="606"/>
                  </a:lnTo>
                  <a:lnTo>
                    <a:pt x="201" y="731"/>
                  </a:lnTo>
                  <a:lnTo>
                    <a:pt x="201" y="852"/>
                  </a:lnTo>
                  <a:lnTo>
                    <a:pt x="205" y="965"/>
                  </a:lnTo>
                  <a:lnTo>
                    <a:pt x="205" y="1145"/>
                  </a:lnTo>
                  <a:lnTo>
                    <a:pt x="209" y="1204"/>
                  </a:lnTo>
                  <a:lnTo>
                    <a:pt x="209" y="1241"/>
                  </a:lnTo>
                  <a:lnTo>
                    <a:pt x="212" y="1252"/>
                  </a:lnTo>
                  <a:lnTo>
                    <a:pt x="212" y="1241"/>
                  </a:lnTo>
                  <a:lnTo>
                    <a:pt x="216" y="1204"/>
                  </a:lnTo>
                  <a:lnTo>
                    <a:pt x="216" y="1061"/>
                  </a:lnTo>
                  <a:lnTo>
                    <a:pt x="220" y="965"/>
                  </a:lnTo>
                  <a:lnTo>
                    <a:pt x="220" y="852"/>
                  </a:lnTo>
                  <a:lnTo>
                    <a:pt x="223" y="731"/>
                  </a:lnTo>
                  <a:lnTo>
                    <a:pt x="223" y="606"/>
                  </a:lnTo>
                  <a:lnTo>
                    <a:pt x="227" y="481"/>
                  </a:lnTo>
                  <a:lnTo>
                    <a:pt x="227" y="254"/>
                  </a:lnTo>
                  <a:lnTo>
                    <a:pt x="231" y="162"/>
                  </a:lnTo>
                  <a:lnTo>
                    <a:pt x="231" y="88"/>
                  </a:lnTo>
                  <a:lnTo>
                    <a:pt x="234" y="33"/>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1" name="Freeform 286"/>
            <p:cNvSpPr>
              <a:spLocks/>
            </p:cNvSpPr>
            <p:nvPr/>
          </p:nvSpPr>
          <p:spPr bwMode="auto">
            <a:xfrm>
              <a:off x="5374" y="185"/>
              <a:ext cx="228" cy="1252"/>
            </a:xfrm>
            <a:custGeom>
              <a:avLst/>
              <a:gdLst>
                <a:gd name="T0" fmla="*/ 4 w 228"/>
                <a:gd name="T1" fmla="*/ 0 h 1252"/>
                <a:gd name="T2" fmla="*/ 8 w 228"/>
                <a:gd name="T3" fmla="*/ 217 h 1252"/>
                <a:gd name="T4" fmla="*/ 15 w 228"/>
                <a:gd name="T5" fmla="*/ 558 h 1252"/>
                <a:gd name="T6" fmla="*/ 19 w 228"/>
                <a:gd name="T7" fmla="*/ 1028 h 1252"/>
                <a:gd name="T8" fmla="*/ 26 w 228"/>
                <a:gd name="T9" fmla="*/ 1230 h 1252"/>
                <a:gd name="T10" fmla="*/ 30 w 228"/>
                <a:gd name="T11" fmla="*/ 1171 h 1252"/>
                <a:gd name="T12" fmla="*/ 37 w 228"/>
                <a:gd name="T13" fmla="*/ 896 h 1252"/>
                <a:gd name="T14" fmla="*/ 41 w 228"/>
                <a:gd name="T15" fmla="*/ 408 h 1252"/>
                <a:gd name="T16" fmla="*/ 48 w 228"/>
                <a:gd name="T17" fmla="*/ 114 h 1252"/>
                <a:gd name="T18" fmla="*/ 52 w 228"/>
                <a:gd name="T19" fmla="*/ 0 h 1252"/>
                <a:gd name="T20" fmla="*/ 59 w 228"/>
                <a:gd name="T21" fmla="*/ 184 h 1252"/>
                <a:gd name="T22" fmla="*/ 63 w 228"/>
                <a:gd name="T23" fmla="*/ 510 h 1252"/>
                <a:gd name="T24" fmla="*/ 70 w 228"/>
                <a:gd name="T25" fmla="*/ 987 h 1252"/>
                <a:gd name="T26" fmla="*/ 74 w 228"/>
                <a:gd name="T27" fmla="*/ 1215 h 1252"/>
                <a:gd name="T28" fmla="*/ 78 w 228"/>
                <a:gd name="T29" fmla="*/ 1233 h 1252"/>
                <a:gd name="T30" fmla="*/ 85 w 228"/>
                <a:gd name="T31" fmla="*/ 1042 h 1252"/>
                <a:gd name="T32" fmla="*/ 89 w 228"/>
                <a:gd name="T33" fmla="*/ 701 h 1252"/>
                <a:gd name="T34" fmla="*/ 96 w 228"/>
                <a:gd name="T35" fmla="*/ 232 h 1252"/>
                <a:gd name="T36" fmla="*/ 100 w 228"/>
                <a:gd name="T37" fmla="*/ 26 h 1252"/>
                <a:gd name="T38" fmla="*/ 107 w 228"/>
                <a:gd name="T39" fmla="*/ 77 h 1252"/>
                <a:gd name="T40" fmla="*/ 111 w 228"/>
                <a:gd name="T41" fmla="*/ 345 h 1252"/>
                <a:gd name="T42" fmla="*/ 118 w 228"/>
                <a:gd name="T43" fmla="*/ 833 h 1252"/>
                <a:gd name="T44" fmla="*/ 122 w 228"/>
                <a:gd name="T45" fmla="*/ 1134 h 1252"/>
                <a:gd name="T46" fmla="*/ 129 w 228"/>
                <a:gd name="T47" fmla="*/ 1252 h 1252"/>
                <a:gd name="T48" fmla="*/ 133 w 228"/>
                <a:gd name="T49" fmla="*/ 1075 h 1252"/>
                <a:gd name="T50" fmla="*/ 140 w 228"/>
                <a:gd name="T51" fmla="*/ 749 h 1252"/>
                <a:gd name="T52" fmla="*/ 144 w 228"/>
                <a:gd name="T53" fmla="*/ 272 h 1252"/>
                <a:gd name="T54" fmla="*/ 151 w 228"/>
                <a:gd name="T55" fmla="*/ 41 h 1252"/>
                <a:gd name="T56" fmla="*/ 155 w 228"/>
                <a:gd name="T57" fmla="*/ 55 h 1252"/>
                <a:gd name="T58" fmla="*/ 162 w 228"/>
                <a:gd name="T59" fmla="*/ 305 h 1252"/>
                <a:gd name="T60" fmla="*/ 166 w 228"/>
                <a:gd name="T61" fmla="*/ 789 h 1252"/>
                <a:gd name="T62" fmla="*/ 173 w 228"/>
                <a:gd name="T63" fmla="*/ 1101 h 1252"/>
                <a:gd name="T64" fmla="*/ 177 w 228"/>
                <a:gd name="T65" fmla="*/ 1252 h 1252"/>
                <a:gd name="T66" fmla="*/ 184 w 228"/>
                <a:gd name="T67" fmla="*/ 1108 h 1252"/>
                <a:gd name="T68" fmla="*/ 188 w 228"/>
                <a:gd name="T69" fmla="*/ 676 h 1252"/>
                <a:gd name="T70" fmla="*/ 195 w 228"/>
                <a:gd name="T71" fmla="*/ 312 h 1252"/>
                <a:gd name="T72" fmla="*/ 199 w 228"/>
                <a:gd name="T73" fmla="*/ 59 h 1252"/>
                <a:gd name="T74" fmla="*/ 202 w 228"/>
                <a:gd name="T75" fmla="*/ 8 h 1252"/>
                <a:gd name="T76" fmla="*/ 210 w 228"/>
                <a:gd name="T77" fmla="*/ 169 h 1252"/>
                <a:gd name="T78" fmla="*/ 213 w 228"/>
                <a:gd name="T79" fmla="*/ 617 h 1252"/>
                <a:gd name="T80" fmla="*/ 221 w 228"/>
                <a:gd name="T81" fmla="*/ 973 h 1252"/>
                <a:gd name="T82" fmla="*/ 224 w 228"/>
                <a:gd name="T83" fmla="*/ 1244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8" h="1252">
                  <a:moveTo>
                    <a:pt x="0" y="33"/>
                  </a:moveTo>
                  <a:lnTo>
                    <a:pt x="0" y="4"/>
                  </a:lnTo>
                  <a:lnTo>
                    <a:pt x="4" y="0"/>
                  </a:lnTo>
                  <a:lnTo>
                    <a:pt x="4" y="19"/>
                  </a:lnTo>
                  <a:lnTo>
                    <a:pt x="8" y="63"/>
                  </a:lnTo>
                  <a:lnTo>
                    <a:pt x="8" y="217"/>
                  </a:lnTo>
                  <a:lnTo>
                    <a:pt x="11" y="320"/>
                  </a:lnTo>
                  <a:lnTo>
                    <a:pt x="11" y="437"/>
                  </a:lnTo>
                  <a:lnTo>
                    <a:pt x="15" y="558"/>
                  </a:lnTo>
                  <a:lnTo>
                    <a:pt x="15" y="683"/>
                  </a:lnTo>
                  <a:lnTo>
                    <a:pt x="19" y="808"/>
                  </a:lnTo>
                  <a:lnTo>
                    <a:pt x="19" y="1028"/>
                  </a:lnTo>
                  <a:lnTo>
                    <a:pt x="22" y="1116"/>
                  </a:lnTo>
                  <a:lnTo>
                    <a:pt x="22" y="1182"/>
                  </a:lnTo>
                  <a:lnTo>
                    <a:pt x="26" y="1230"/>
                  </a:lnTo>
                  <a:lnTo>
                    <a:pt x="26" y="1252"/>
                  </a:lnTo>
                  <a:lnTo>
                    <a:pt x="30" y="1248"/>
                  </a:lnTo>
                  <a:lnTo>
                    <a:pt x="30" y="1171"/>
                  </a:lnTo>
                  <a:lnTo>
                    <a:pt x="34" y="1097"/>
                  </a:lnTo>
                  <a:lnTo>
                    <a:pt x="34" y="1002"/>
                  </a:lnTo>
                  <a:lnTo>
                    <a:pt x="37" y="896"/>
                  </a:lnTo>
                  <a:lnTo>
                    <a:pt x="37" y="778"/>
                  </a:lnTo>
                  <a:lnTo>
                    <a:pt x="41" y="654"/>
                  </a:lnTo>
                  <a:lnTo>
                    <a:pt x="41" y="408"/>
                  </a:lnTo>
                  <a:lnTo>
                    <a:pt x="45" y="294"/>
                  </a:lnTo>
                  <a:lnTo>
                    <a:pt x="45" y="195"/>
                  </a:lnTo>
                  <a:lnTo>
                    <a:pt x="48" y="114"/>
                  </a:lnTo>
                  <a:lnTo>
                    <a:pt x="48" y="52"/>
                  </a:lnTo>
                  <a:lnTo>
                    <a:pt x="52" y="11"/>
                  </a:lnTo>
                  <a:lnTo>
                    <a:pt x="52" y="0"/>
                  </a:lnTo>
                  <a:lnTo>
                    <a:pt x="56" y="8"/>
                  </a:lnTo>
                  <a:lnTo>
                    <a:pt x="56" y="103"/>
                  </a:lnTo>
                  <a:lnTo>
                    <a:pt x="59" y="184"/>
                  </a:lnTo>
                  <a:lnTo>
                    <a:pt x="59" y="279"/>
                  </a:lnTo>
                  <a:lnTo>
                    <a:pt x="63" y="389"/>
                  </a:lnTo>
                  <a:lnTo>
                    <a:pt x="63" y="510"/>
                  </a:lnTo>
                  <a:lnTo>
                    <a:pt x="67" y="635"/>
                  </a:lnTo>
                  <a:lnTo>
                    <a:pt x="67" y="881"/>
                  </a:lnTo>
                  <a:lnTo>
                    <a:pt x="70" y="987"/>
                  </a:lnTo>
                  <a:lnTo>
                    <a:pt x="70" y="1083"/>
                  </a:lnTo>
                  <a:lnTo>
                    <a:pt x="74" y="1160"/>
                  </a:lnTo>
                  <a:lnTo>
                    <a:pt x="74" y="1215"/>
                  </a:lnTo>
                  <a:lnTo>
                    <a:pt x="78" y="1244"/>
                  </a:lnTo>
                  <a:lnTo>
                    <a:pt x="78" y="1252"/>
                  </a:lnTo>
                  <a:lnTo>
                    <a:pt x="78" y="1233"/>
                  </a:lnTo>
                  <a:lnTo>
                    <a:pt x="81" y="1193"/>
                  </a:lnTo>
                  <a:lnTo>
                    <a:pt x="81" y="1127"/>
                  </a:lnTo>
                  <a:lnTo>
                    <a:pt x="85" y="1042"/>
                  </a:lnTo>
                  <a:lnTo>
                    <a:pt x="85" y="940"/>
                  </a:lnTo>
                  <a:lnTo>
                    <a:pt x="89" y="826"/>
                  </a:lnTo>
                  <a:lnTo>
                    <a:pt x="89" y="701"/>
                  </a:lnTo>
                  <a:lnTo>
                    <a:pt x="92" y="576"/>
                  </a:lnTo>
                  <a:lnTo>
                    <a:pt x="92" y="338"/>
                  </a:lnTo>
                  <a:lnTo>
                    <a:pt x="96" y="232"/>
                  </a:lnTo>
                  <a:lnTo>
                    <a:pt x="96" y="144"/>
                  </a:lnTo>
                  <a:lnTo>
                    <a:pt x="100" y="74"/>
                  </a:lnTo>
                  <a:lnTo>
                    <a:pt x="100" y="26"/>
                  </a:lnTo>
                  <a:lnTo>
                    <a:pt x="103" y="0"/>
                  </a:lnTo>
                  <a:lnTo>
                    <a:pt x="103" y="30"/>
                  </a:lnTo>
                  <a:lnTo>
                    <a:pt x="107" y="77"/>
                  </a:lnTo>
                  <a:lnTo>
                    <a:pt x="107" y="151"/>
                  </a:lnTo>
                  <a:lnTo>
                    <a:pt x="111" y="239"/>
                  </a:lnTo>
                  <a:lnTo>
                    <a:pt x="111" y="345"/>
                  </a:lnTo>
                  <a:lnTo>
                    <a:pt x="114" y="463"/>
                  </a:lnTo>
                  <a:lnTo>
                    <a:pt x="114" y="712"/>
                  </a:lnTo>
                  <a:lnTo>
                    <a:pt x="118" y="833"/>
                  </a:lnTo>
                  <a:lnTo>
                    <a:pt x="118" y="947"/>
                  </a:lnTo>
                  <a:lnTo>
                    <a:pt x="122" y="1050"/>
                  </a:lnTo>
                  <a:lnTo>
                    <a:pt x="122" y="1134"/>
                  </a:lnTo>
                  <a:lnTo>
                    <a:pt x="125" y="1197"/>
                  </a:lnTo>
                  <a:lnTo>
                    <a:pt x="125" y="1237"/>
                  </a:lnTo>
                  <a:lnTo>
                    <a:pt x="129" y="1252"/>
                  </a:lnTo>
                  <a:lnTo>
                    <a:pt x="129" y="1211"/>
                  </a:lnTo>
                  <a:lnTo>
                    <a:pt x="133" y="1152"/>
                  </a:lnTo>
                  <a:lnTo>
                    <a:pt x="133" y="1075"/>
                  </a:lnTo>
                  <a:lnTo>
                    <a:pt x="136" y="980"/>
                  </a:lnTo>
                  <a:lnTo>
                    <a:pt x="136" y="870"/>
                  </a:lnTo>
                  <a:lnTo>
                    <a:pt x="140" y="749"/>
                  </a:lnTo>
                  <a:lnTo>
                    <a:pt x="140" y="499"/>
                  </a:lnTo>
                  <a:lnTo>
                    <a:pt x="144" y="382"/>
                  </a:lnTo>
                  <a:lnTo>
                    <a:pt x="144" y="272"/>
                  </a:lnTo>
                  <a:lnTo>
                    <a:pt x="147" y="177"/>
                  </a:lnTo>
                  <a:lnTo>
                    <a:pt x="147" y="96"/>
                  </a:lnTo>
                  <a:lnTo>
                    <a:pt x="151" y="41"/>
                  </a:lnTo>
                  <a:lnTo>
                    <a:pt x="151" y="0"/>
                  </a:lnTo>
                  <a:lnTo>
                    <a:pt x="155" y="15"/>
                  </a:lnTo>
                  <a:lnTo>
                    <a:pt x="155" y="55"/>
                  </a:lnTo>
                  <a:lnTo>
                    <a:pt x="158" y="121"/>
                  </a:lnTo>
                  <a:lnTo>
                    <a:pt x="158" y="202"/>
                  </a:lnTo>
                  <a:lnTo>
                    <a:pt x="162" y="305"/>
                  </a:lnTo>
                  <a:lnTo>
                    <a:pt x="162" y="419"/>
                  </a:lnTo>
                  <a:lnTo>
                    <a:pt x="166" y="540"/>
                  </a:lnTo>
                  <a:lnTo>
                    <a:pt x="166" y="789"/>
                  </a:lnTo>
                  <a:lnTo>
                    <a:pt x="169" y="907"/>
                  </a:lnTo>
                  <a:lnTo>
                    <a:pt x="169" y="1013"/>
                  </a:lnTo>
                  <a:lnTo>
                    <a:pt x="173" y="1101"/>
                  </a:lnTo>
                  <a:lnTo>
                    <a:pt x="173" y="1175"/>
                  </a:lnTo>
                  <a:lnTo>
                    <a:pt x="177" y="1222"/>
                  </a:lnTo>
                  <a:lnTo>
                    <a:pt x="177" y="1252"/>
                  </a:lnTo>
                  <a:lnTo>
                    <a:pt x="180" y="1226"/>
                  </a:lnTo>
                  <a:lnTo>
                    <a:pt x="180" y="1178"/>
                  </a:lnTo>
                  <a:lnTo>
                    <a:pt x="184" y="1108"/>
                  </a:lnTo>
                  <a:lnTo>
                    <a:pt x="184" y="1020"/>
                  </a:lnTo>
                  <a:lnTo>
                    <a:pt x="188" y="914"/>
                  </a:lnTo>
                  <a:lnTo>
                    <a:pt x="188" y="676"/>
                  </a:lnTo>
                  <a:lnTo>
                    <a:pt x="191" y="547"/>
                  </a:lnTo>
                  <a:lnTo>
                    <a:pt x="191" y="426"/>
                  </a:lnTo>
                  <a:lnTo>
                    <a:pt x="195" y="312"/>
                  </a:lnTo>
                  <a:lnTo>
                    <a:pt x="195" y="210"/>
                  </a:lnTo>
                  <a:lnTo>
                    <a:pt x="199" y="125"/>
                  </a:lnTo>
                  <a:lnTo>
                    <a:pt x="199" y="59"/>
                  </a:lnTo>
                  <a:lnTo>
                    <a:pt x="202" y="19"/>
                  </a:lnTo>
                  <a:lnTo>
                    <a:pt x="202" y="0"/>
                  </a:lnTo>
                  <a:lnTo>
                    <a:pt x="202" y="8"/>
                  </a:lnTo>
                  <a:lnTo>
                    <a:pt x="206" y="37"/>
                  </a:lnTo>
                  <a:lnTo>
                    <a:pt x="206" y="92"/>
                  </a:lnTo>
                  <a:lnTo>
                    <a:pt x="210" y="169"/>
                  </a:lnTo>
                  <a:lnTo>
                    <a:pt x="210" y="265"/>
                  </a:lnTo>
                  <a:lnTo>
                    <a:pt x="213" y="375"/>
                  </a:lnTo>
                  <a:lnTo>
                    <a:pt x="213" y="617"/>
                  </a:lnTo>
                  <a:lnTo>
                    <a:pt x="217" y="742"/>
                  </a:lnTo>
                  <a:lnTo>
                    <a:pt x="217" y="863"/>
                  </a:lnTo>
                  <a:lnTo>
                    <a:pt x="221" y="973"/>
                  </a:lnTo>
                  <a:lnTo>
                    <a:pt x="221" y="1068"/>
                  </a:lnTo>
                  <a:lnTo>
                    <a:pt x="224" y="1149"/>
                  </a:lnTo>
                  <a:lnTo>
                    <a:pt x="224" y="1244"/>
                  </a:lnTo>
                  <a:lnTo>
                    <a:pt x="228" y="1252"/>
                  </a:lnTo>
                  <a:lnTo>
                    <a:pt x="228" y="1241"/>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2" name="Freeform 287"/>
            <p:cNvSpPr>
              <a:spLocks/>
            </p:cNvSpPr>
            <p:nvPr/>
          </p:nvSpPr>
          <p:spPr bwMode="auto">
            <a:xfrm>
              <a:off x="5602" y="185"/>
              <a:ext cx="205" cy="1252"/>
            </a:xfrm>
            <a:custGeom>
              <a:avLst/>
              <a:gdLst>
                <a:gd name="T0" fmla="*/ 4 w 205"/>
                <a:gd name="T1" fmla="*/ 1200 h 1252"/>
                <a:gd name="T2" fmla="*/ 7 w 205"/>
                <a:gd name="T3" fmla="*/ 1057 h 1252"/>
                <a:gd name="T4" fmla="*/ 11 w 205"/>
                <a:gd name="T5" fmla="*/ 723 h 1252"/>
                <a:gd name="T6" fmla="*/ 15 w 205"/>
                <a:gd name="T7" fmla="*/ 474 h 1252"/>
                <a:gd name="T8" fmla="*/ 18 w 205"/>
                <a:gd name="T9" fmla="*/ 246 h 1252"/>
                <a:gd name="T10" fmla="*/ 22 w 205"/>
                <a:gd name="T11" fmla="*/ 81 h 1252"/>
                <a:gd name="T12" fmla="*/ 26 w 205"/>
                <a:gd name="T13" fmla="*/ 0 h 1252"/>
                <a:gd name="T14" fmla="*/ 29 w 205"/>
                <a:gd name="T15" fmla="*/ 70 h 1252"/>
                <a:gd name="T16" fmla="*/ 33 w 205"/>
                <a:gd name="T17" fmla="*/ 224 h 1252"/>
                <a:gd name="T18" fmla="*/ 37 w 205"/>
                <a:gd name="T19" fmla="*/ 569 h 1252"/>
                <a:gd name="T20" fmla="*/ 40 w 205"/>
                <a:gd name="T21" fmla="*/ 815 h 1252"/>
                <a:gd name="T22" fmla="*/ 44 w 205"/>
                <a:gd name="T23" fmla="*/ 1035 h 1252"/>
                <a:gd name="T24" fmla="*/ 48 w 205"/>
                <a:gd name="T25" fmla="*/ 1233 h 1252"/>
                <a:gd name="T26" fmla="*/ 51 w 205"/>
                <a:gd name="T27" fmla="*/ 1248 h 1252"/>
                <a:gd name="T28" fmla="*/ 55 w 205"/>
                <a:gd name="T29" fmla="*/ 1163 h 1252"/>
                <a:gd name="T30" fmla="*/ 59 w 205"/>
                <a:gd name="T31" fmla="*/ 995 h 1252"/>
                <a:gd name="T32" fmla="*/ 62 w 205"/>
                <a:gd name="T33" fmla="*/ 646 h 1252"/>
                <a:gd name="T34" fmla="*/ 66 w 205"/>
                <a:gd name="T35" fmla="*/ 400 h 1252"/>
                <a:gd name="T36" fmla="*/ 70 w 205"/>
                <a:gd name="T37" fmla="*/ 188 h 1252"/>
                <a:gd name="T38" fmla="*/ 73 w 205"/>
                <a:gd name="T39" fmla="*/ 11 h 1252"/>
                <a:gd name="T40" fmla="*/ 77 w 205"/>
                <a:gd name="T41" fmla="*/ 11 h 1252"/>
                <a:gd name="T42" fmla="*/ 81 w 205"/>
                <a:gd name="T43" fmla="*/ 107 h 1252"/>
                <a:gd name="T44" fmla="*/ 84 w 205"/>
                <a:gd name="T45" fmla="*/ 400 h 1252"/>
                <a:gd name="T46" fmla="*/ 88 w 205"/>
                <a:gd name="T47" fmla="*/ 646 h 1252"/>
                <a:gd name="T48" fmla="*/ 92 w 205"/>
                <a:gd name="T49" fmla="*/ 888 h 1252"/>
                <a:gd name="T50" fmla="*/ 95 w 205"/>
                <a:gd name="T51" fmla="*/ 1090 h 1252"/>
                <a:gd name="T52" fmla="*/ 99 w 205"/>
                <a:gd name="T53" fmla="*/ 1248 h 1252"/>
                <a:gd name="T54" fmla="*/ 103 w 205"/>
                <a:gd name="T55" fmla="*/ 1233 h 1252"/>
                <a:gd name="T56" fmla="*/ 106 w 205"/>
                <a:gd name="T57" fmla="*/ 1119 h 1252"/>
                <a:gd name="T58" fmla="*/ 110 w 205"/>
                <a:gd name="T59" fmla="*/ 815 h 1252"/>
                <a:gd name="T60" fmla="*/ 114 w 205"/>
                <a:gd name="T61" fmla="*/ 569 h 1252"/>
                <a:gd name="T62" fmla="*/ 117 w 205"/>
                <a:gd name="T63" fmla="*/ 331 h 1252"/>
                <a:gd name="T64" fmla="*/ 121 w 205"/>
                <a:gd name="T65" fmla="*/ 70 h 1252"/>
                <a:gd name="T66" fmla="*/ 125 w 205"/>
                <a:gd name="T67" fmla="*/ 0 h 1252"/>
                <a:gd name="T68" fmla="*/ 128 w 205"/>
                <a:gd name="T69" fmla="*/ 30 h 1252"/>
                <a:gd name="T70" fmla="*/ 132 w 205"/>
                <a:gd name="T71" fmla="*/ 155 h 1252"/>
                <a:gd name="T72" fmla="*/ 136 w 205"/>
                <a:gd name="T73" fmla="*/ 474 h 1252"/>
                <a:gd name="T74" fmla="*/ 139 w 205"/>
                <a:gd name="T75" fmla="*/ 723 h 1252"/>
                <a:gd name="T76" fmla="*/ 143 w 205"/>
                <a:gd name="T77" fmla="*/ 958 h 1252"/>
                <a:gd name="T78" fmla="*/ 147 w 205"/>
                <a:gd name="T79" fmla="*/ 1200 h 1252"/>
                <a:gd name="T80" fmla="*/ 150 w 205"/>
                <a:gd name="T81" fmla="*/ 1252 h 1252"/>
                <a:gd name="T82" fmla="*/ 154 w 205"/>
                <a:gd name="T83" fmla="*/ 1208 h 1252"/>
                <a:gd name="T84" fmla="*/ 158 w 205"/>
                <a:gd name="T85" fmla="*/ 973 h 1252"/>
                <a:gd name="T86" fmla="*/ 161 w 205"/>
                <a:gd name="T87" fmla="*/ 742 h 1252"/>
                <a:gd name="T88" fmla="*/ 165 w 205"/>
                <a:gd name="T89" fmla="*/ 492 h 1252"/>
                <a:gd name="T90" fmla="*/ 169 w 205"/>
                <a:gd name="T91" fmla="*/ 265 h 1252"/>
                <a:gd name="T92" fmla="*/ 172 w 205"/>
                <a:gd name="T93" fmla="*/ 37 h 1252"/>
                <a:gd name="T94" fmla="*/ 176 w 205"/>
                <a:gd name="T95" fmla="*/ 0 h 1252"/>
                <a:gd name="T96" fmla="*/ 180 w 205"/>
                <a:gd name="T97" fmla="*/ 59 h 1252"/>
                <a:gd name="T98" fmla="*/ 183 w 205"/>
                <a:gd name="T99" fmla="*/ 312 h 1252"/>
                <a:gd name="T100" fmla="*/ 187 w 205"/>
                <a:gd name="T101" fmla="*/ 551 h 1252"/>
                <a:gd name="T102" fmla="*/ 191 w 205"/>
                <a:gd name="T103" fmla="*/ 797 h 1252"/>
                <a:gd name="T104" fmla="*/ 194 w 205"/>
                <a:gd name="T105" fmla="*/ 1108 h 1252"/>
                <a:gd name="T106" fmla="*/ 198 w 205"/>
                <a:gd name="T107" fmla="*/ 1226 h 1252"/>
                <a:gd name="T108" fmla="*/ 202 w 205"/>
                <a:gd name="T109" fmla="*/ 1248 h 1252"/>
                <a:gd name="T110" fmla="*/ 205 w 205"/>
                <a:gd name="T111" fmla="*/ 1175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1252">
                  <a:moveTo>
                    <a:pt x="0" y="1241"/>
                  </a:moveTo>
                  <a:lnTo>
                    <a:pt x="4" y="1200"/>
                  </a:lnTo>
                  <a:lnTo>
                    <a:pt x="4" y="1138"/>
                  </a:lnTo>
                  <a:lnTo>
                    <a:pt x="7" y="1057"/>
                  </a:lnTo>
                  <a:lnTo>
                    <a:pt x="7" y="844"/>
                  </a:lnTo>
                  <a:lnTo>
                    <a:pt x="11" y="723"/>
                  </a:lnTo>
                  <a:lnTo>
                    <a:pt x="11" y="598"/>
                  </a:lnTo>
                  <a:lnTo>
                    <a:pt x="15" y="474"/>
                  </a:lnTo>
                  <a:lnTo>
                    <a:pt x="15" y="356"/>
                  </a:lnTo>
                  <a:lnTo>
                    <a:pt x="18" y="246"/>
                  </a:lnTo>
                  <a:lnTo>
                    <a:pt x="18" y="155"/>
                  </a:lnTo>
                  <a:lnTo>
                    <a:pt x="22" y="81"/>
                  </a:lnTo>
                  <a:lnTo>
                    <a:pt x="22" y="4"/>
                  </a:lnTo>
                  <a:lnTo>
                    <a:pt x="26" y="0"/>
                  </a:lnTo>
                  <a:lnTo>
                    <a:pt x="26" y="22"/>
                  </a:lnTo>
                  <a:lnTo>
                    <a:pt x="29" y="70"/>
                  </a:lnTo>
                  <a:lnTo>
                    <a:pt x="29" y="136"/>
                  </a:lnTo>
                  <a:lnTo>
                    <a:pt x="33" y="224"/>
                  </a:lnTo>
                  <a:lnTo>
                    <a:pt x="33" y="444"/>
                  </a:lnTo>
                  <a:lnTo>
                    <a:pt x="37" y="569"/>
                  </a:lnTo>
                  <a:lnTo>
                    <a:pt x="37" y="694"/>
                  </a:lnTo>
                  <a:lnTo>
                    <a:pt x="40" y="815"/>
                  </a:lnTo>
                  <a:lnTo>
                    <a:pt x="40" y="932"/>
                  </a:lnTo>
                  <a:lnTo>
                    <a:pt x="44" y="1035"/>
                  </a:lnTo>
                  <a:lnTo>
                    <a:pt x="44" y="1189"/>
                  </a:lnTo>
                  <a:lnTo>
                    <a:pt x="48" y="1233"/>
                  </a:lnTo>
                  <a:lnTo>
                    <a:pt x="48" y="1252"/>
                  </a:lnTo>
                  <a:lnTo>
                    <a:pt x="51" y="1248"/>
                  </a:lnTo>
                  <a:lnTo>
                    <a:pt x="51" y="1219"/>
                  </a:lnTo>
                  <a:lnTo>
                    <a:pt x="55" y="1163"/>
                  </a:lnTo>
                  <a:lnTo>
                    <a:pt x="55" y="1090"/>
                  </a:lnTo>
                  <a:lnTo>
                    <a:pt x="59" y="995"/>
                  </a:lnTo>
                  <a:lnTo>
                    <a:pt x="59" y="771"/>
                  </a:lnTo>
                  <a:lnTo>
                    <a:pt x="62" y="646"/>
                  </a:lnTo>
                  <a:lnTo>
                    <a:pt x="62" y="521"/>
                  </a:lnTo>
                  <a:lnTo>
                    <a:pt x="66" y="400"/>
                  </a:lnTo>
                  <a:lnTo>
                    <a:pt x="66" y="287"/>
                  </a:lnTo>
                  <a:lnTo>
                    <a:pt x="70" y="188"/>
                  </a:lnTo>
                  <a:lnTo>
                    <a:pt x="70" y="48"/>
                  </a:lnTo>
                  <a:lnTo>
                    <a:pt x="73" y="11"/>
                  </a:lnTo>
                  <a:lnTo>
                    <a:pt x="73" y="0"/>
                  </a:lnTo>
                  <a:lnTo>
                    <a:pt x="77" y="11"/>
                  </a:lnTo>
                  <a:lnTo>
                    <a:pt x="77" y="48"/>
                  </a:lnTo>
                  <a:lnTo>
                    <a:pt x="81" y="107"/>
                  </a:lnTo>
                  <a:lnTo>
                    <a:pt x="81" y="287"/>
                  </a:lnTo>
                  <a:lnTo>
                    <a:pt x="84" y="400"/>
                  </a:lnTo>
                  <a:lnTo>
                    <a:pt x="84" y="521"/>
                  </a:lnTo>
                  <a:lnTo>
                    <a:pt x="88" y="646"/>
                  </a:lnTo>
                  <a:lnTo>
                    <a:pt x="88" y="771"/>
                  </a:lnTo>
                  <a:lnTo>
                    <a:pt x="92" y="888"/>
                  </a:lnTo>
                  <a:lnTo>
                    <a:pt x="92" y="998"/>
                  </a:lnTo>
                  <a:lnTo>
                    <a:pt x="95" y="1090"/>
                  </a:lnTo>
                  <a:lnTo>
                    <a:pt x="95" y="1219"/>
                  </a:lnTo>
                  <a:lnTo>
                    <a:pt x="99" y="1248"/>
                  </a:lnTo>
                  <a:lnTo>
                    <a:pt x="99" y="1252"/>
                  </a:lnTo>
                  <a:lnTo>
                    <a:pt x="103" y="1233"/>
                  </a:lnTo>
                  <a:lnTo>
                    <a:pt x="103" y="1189"/>
                  </a:lnTo>
                  <a:lnTo>
                    <a:pt x="106" y="1119"/>
                  </a:lnTo>
                  <a:lnTo>
                    <a:pt x="106" y="932"/>
                  </a:lnTo>
                  <a:lnTo>
                    <a:pt x="110" y="815"/>
                  </a:lnTo>
                  <a:lnTo>
                    <a:pt x="110" y="694"/>
                  </a:lnTo>
                  <a:lnTo>
                    <a:pt x="114" y="569"/>
                  </a:lnTo>
                  <a:lnTo>
                    <a:pt x="114" y="444"/>
                  </a:lnTo>
                  <a:lnTo>
                    <a:pt x="117" y="331"/>
                  </a:lnTo>
                  <a:lnTo>
                    <a:pt x="117" y="136"/>
                  </a:lnTo>
                  <a:lnTo>
                    <a:pt x="121" y="70"/>
                  </a:lnTo>
                  <a:lnTo>
                    <a:pt x="121" y="22"/>
                  </a:lnTo>
                  <a:lnTo>
                    <a:pt x="125" y="0"/>
                  </a:lnTo>
                  <a:lnTo>
                    <a:pt x="125" y="4"/>
                  </a:lnTo>
                  <a:lnTo>
                    <a:pt x="128" y="30"/>
                  </a:lnTo>
                  <a:lnTo>
                    <a:pt x="128" y="81"/>
                  </a:lnTo>
                  <a:lnTo>
                    <a:pt x="132" y="155"/>
                  </a:lnTo>
                  <a:lnTo>
                    <a:pt x="132" y="356"/>
                  </a:lnTo>
                  <a:lnTo>
                    <a:pt x="136" y="474"/>
                  </a:lnTo>
                  <a:lnTo>
                    <a:pt x="136" y="598"/>
                  </a:lnTo>
                  <a:lnTo>
                    <a:pt x="139" y="723"/>
                  </a:lnTo>
                  <a:lnTo>
                    <a:pt x="139" y="844"/>
                  </a:lnTo>
                  <a:lnTo>
                    <a:pt x="143" y="958"/>
                  </a:lnTo>
                  <a:lnTo>
                    <a:pt x="143" y="1138"/>
                  </a:lnTo>
                  <a:lnTo>
                    <a:pt x="147" y="1200"/>
                  </a:lnTo>
                  <a:lnTo>
                    <a:pt x="147" y="1241"/>
                  </a:lnTo>
                  <a:lnTo>
                    <a:pt x="150" y="1252"/>
                  </a:lnTo>
                  <a:lnTo>
                    <a:pt x="150" y="1244"/>
                  </a:lnTo>
                  <a:lnTo>
                    <a:pt x="154" y="1208"/>
                  </a:lnTo>
                  <a:lnTo>
                    <a:pt x="154" y="1068"/>
                  </a:lnTo>
                  <a:lnTo>
                    <a:pt x="158" y="973"/>
                  </a:lnTo>
                  <a:lnTo>
                    <a:pt x="158" y="863"/>
                  </a:lnTo>
                  <a:lnTo>
                    <a:pt x="161" y="742"/>
                  </a:lnTo>
                  <a:lnTo>
                    <a:pt x="161" y="617"/>
                  </a:lnTo>
                  <a:lnTo>
                    <a:pt x="165" y="492"/>
                  </a:lnTo>
                  <a:lnTo>
                    <a:pt x="165" y="371"/>
                  </a:lnTo>
                  <a:lnTo>
                    <a:pt x="169" y="265"/>
                  </a:lnTo>
                  <a:lnTo>
                    <a:pt x="169" y="92"/>
                  </a:lnTo>
                  <a:lnTo>
                    <a:pt x="172" y="37"/>
                  </a:lnTo>
                  <a:lnTo>
                    <a:pt x="172" y="8"/>
                  </a:lnTo>
                  <a:lnTo>
                    <a:pt x="176" y="0"/>
                  </a:lnTo>
                  <a:lnTo>
                    <a:pt x="176" y="19"/>
                  </a:lnTo>
                  <a:lnTo>
                    <a:pt x="180" y="59"/>
                  </a:lnTo>
                  <a:lnTo>
                    <a:pt x="180" y="210"/>
                  </a:lnTo>
                  <a:lnTo>
                    <a:pt x="183" y="312"/>
                  </a:lnTo>
                  <a:lnTo>
                    <a:pt x="183" y="426"/>
                  </a:lnTo>
                  <a:lnTo>
                    <a:pt x="187" y="551"/>
                  </a:lnTo>
                  <a:lnTo>
                    <a:pt x="187" y="676"/>
                  </a:lnTo>
                  <a:lnTo>
                    <a:pt x="191" y="797"/>
                  </a:lnTo>
                  <a:lnTo>
                    <a:pt x="191" y="1020"/>
                  </a:lnTo>
                  <a:lnTo>
                    <a:pt x="194" y="1108"/>
                  </a:lnTo>
                  <a:lnTo>
                    <a:pt x="194" y="1178"/>
                  </a:lnTo>
                  <a:lnTo>
                    <a:pt x="198" y="1226"/>
                  </a:lnTo>
                  <a:lnTo>
                    <a:pt x="198" y="1252"/>
                  </a:lnTo>
                  <a:lnTo>
                    <a:pt x="202" y="1248"/>
                  </a:lnTo>
                  <a:lnTo>
                    <a:pt x="202" y="1222"/>
                  </a:lnTo>
                  <a:lnTo>
                    <a:pt x="205" y="1175"/>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6"/>
          <p:cNvGrpSpPr>
            <a:grpSpLocks noChangeAspect="1"/>
          </p:cNvGrpSpPr>
          <p:nvPr/>
        </p:nvGrpSpPr>
        <p:grpSpPr bwMode="auto">
          <a:xfrm>
            <a:off x="2918303" y="1052736"/>
            <a:ext cx="3600000" cy="2700000"/>
            <a:chOff x="1200" y="900"/>
            <a:chExt cx="3360" cy="2520"/>
          </a:xfrm>
        </p:grpSpPr>
        <p:sp>
          <p:nvSpPr>
            <p:cNvPr id="12" name="AutoShape 5"/>
            <p:cNvSpPr>
              <a:spLocks noChangeAspect="1" noChangeArrowheads="1" noTextEdit="1"/>
            </p:cNvSpPr>
            <p:nvPr/>
          </p:nvSpPr>
          <p:spPr bwMode="auto">
            <a:xfrm>
              <a:off x="1200" y="900"/>
              <a:ext cx="336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Rectangle 7"/>
            <p:cNvSpPr>
              <a:spLocks noChangeArrowheads="1"/>
            </p:cNvSpPr>
            <p:nvPr/>
          </p:nvSpPr>
          <p:spPr bwMode="auto">
            <a:xfrm>
              <a:off x="1638" y="1092"/>
              <a:ext cx="2604" cy="20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8"/>
            <p:cNvSpPr>
              <a:spLocks noChangeArrowheads="1"/>
            </p:cNvSpPr>
            <p:nvPr/>
          </p:nvSpPr>
          <p:spPr bwMode="auto">
            <a:xfrm>
              <a:off x="1638" y="1092"/>
              <a:ext cx="2604" cy="2052"/>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9"/>
            <p:cNvSpPr>
              <a:spLocks noChangeShapeType="1"/>
            </p:cNvSpPr>
            <p:nvPr/>
          </p:nvSpPr>
          <p:spPr bwMode="auto">
            <a:xfrm>
              <a:off x="1638" y="1092"/>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10"/>
            <p:cNvSpPr>
              <a:spLocks noChangeShapeType="1"/>
            </p:cNvSpPr>
            <p:nvPr/>
          </p:nvSpPr>
          <p:spPr bwMode="auto">
            <a:xfrm>
              <a:off x="1638" y="3144"/>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11"/>
            <p:cNvSpPr>
              <a:spLocks noChangeShapeType="1"/>
            </p:cNvSpPr>
            <p:nvPr/>
          </p:nvSpPr>
          <p:spPr bwMode="auto">
            <a:xfrm flipV="1">
              <a:off x="4242"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12"/>
            <p:cNvSpPr>
              <a:spLocks noChangeShapeType="1"/>
            </p:cNvSpPr>
            <p:nvPr/>
          </p:nvSpPr>
          <p:spPr bwMode="auto">
            <a:xfrm flipV="1">
              <a:off x="1638"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13"/>
            <p:cNvSpPr>
              <a:spLocks noChangeShapeType="1"/>
            </p:cNvSpPr>
            <p:nvPr/>
          </p:nvSpPr>
          <p:spPr bwMode="auto">
            <a:xfrm>
              <a:off x="1638" y="3144"/>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14"/>
            <p:cNvSpPr>
              <a:spLocks noChangeShapeType="1"/>
            </p:cNvSpPr>
            <p:nvPr/>
          </p:nvSpPr>
          <p:spPr bwMode="auto">
            <a:xfrm flipV="1">
              <a:off x="1638"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15"/>
            <p:cNvSpPr>
              <a:spLocks noChangeShapeType="1"/>
            </p:cNvSpPr>
            <p:nvPr/>
          </p:nvSpPr>
          <p:spPr bwMode="auto">
            <a:xfrm flipV="1">
              <a:off x="1638"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16"/>
            <p:cNvSpPr>
              <a:spLocks noChangeShapeType="1"/>
            </p:cNvSpPr>
            <p:nvPr/>
          </p:nvSpPr>
          <p:spPr bwMode="auto">
            <a:xfrm>
              <a:off x="1638"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Rectangle 17"/>
            <p:cNvSpPr>
              <a:spLocks noChangeArrowheads="1"/>
            </p:cNvSpPr>
            <p:nvPr/>
          </p:nvSpPr>
          <p:spPr bwMode="auto">
            <a:xfrm>
              <a:off x="1620" y="3162"/>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4" name="Line 18"/>
            <p:cNvSpPr>
              <a:spLocks noChangeShapeType="1"/>
            </p:cNvSpPr>
            <p:nvPr/>
          </p:nvSpPr>
          <p:spPr bwMode="auto">
            <a:xfrm flipV="1">
              <a:off x="1896"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19"/>
            <p:cNvSpPr>
              <a:spLocks noChangeShapeType="1"/>
            </p:cNvSpPr>
            <p:nvPr/>
          </p:nvSpPr>
          <p:spPr bwMode="auto">
            <a:xfrm>
              <a:off x="1896"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Rectangle 20"/>
            <p:cNvSpPr>
              <a:spLocks noChangeArrowheads="1"/>
            </p:cNvSpPr>
            <p:nvPr/>
          </p:nvSpPr>
          <p:spPr bwMode="auto">
            <a:xfrm>
              <a:off x="1878" y="3162"/>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7" name="Line 21"/>
            <p:cNvSpPr>
              <a:spLocks noChangeShapeType="1"/>
            </p:cNvSpPr>
            <p:nvPr/>
          </p:nvSpPr>
          <p:spPr bwMode="auto">
            <a:xfrm flipV="1">
              <a:off x="2154"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22"/>
            <p:cNvSpPr>
              <a:spLocks noChangeShapeType="1"/>
            </p:cNvSpPr>
            <p:nvPr/>
          </p:nvSpPr>
          <p:spPr bwMode="auto">
            <a:xfrm>
              <a:off x="2154"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23"/>
            <p:cNvSpPr>
              <a:spLocks noChangeArrowheads="1"/>
            </p:cNvSpPr>
            <p:nvPr/>
          </p:nvSpPr>
          <p:spPr bwMode="auto">
            <a:xfrm>
              <a:off x="2136" y="3162"/>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30" name="Line 24"/>
            <p:cNvSpPr>
              <a:spLocks noChangeShapeType="1"/>
            </p:cNvSpPr>
            <p:nvPr/>
          </p:nvSpPr>
          <p:spPr bwMode="auto">
            <a:xfrm flipV="1">
              <a:off x="2418"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25"/>
            <p:cNvSpPr>
              <a:spLocks noChangeShapeType="1"/>
            </p:cNvSpPr>
            <p:nvPr/>
          </p:nvSpPr>
          <p:spPr bwMode="auto">
            <a:xfrm>
              <a:off x="2418"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8" name="Rectangle 26"/>
            <p:cNvSpPr>
              <a:spLocks noChangeArrowheads="1"/>
            </p:cNvSpPr>
            <p:nvPr/>
          </p:nvSpPr>
          <p:spPr bwMode="auto">
            <a:xfrm>
              <a:off x="2400" y="3162"/>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49" name="Line 27"/>
            <p:cNvSpPr>
              <a:spLocks noChangeShapeType="1"/>
            </p:cNvSpPr>
            <p:nvPr/>
          </p:nvSpPr>
          <p:spPr bwMode="auto">
            <a:xfrm flipV="1">
              <a:off x="2676"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2" name="Line 28"/>
            <p:cNvSpPr>
              <a:spLocks noChangeShapeType="1"/>
            </p:cNvSpPr>
            <p:nvPr/>
          </p:nvSpPr>
          <p:spPr bwMode="auto">
            <a:xfrm>
              <a:off x="2676"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3" name="Rectangle 29"/>
            <p:cNvSpPr>
              <a:spLocks noChangeArrowheads="1"/>
            </p:cNvSpPr>
            <p:nvPr/>
          </p:nvSpPr>
          <p:spPr bwMode="auto">
            <a:xfrm>
              <a:off x="2658" y="3162"/>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54" name="Line 30"/>
            <p:cNvSpPr>
              <a:spLocks noChangeShapeType="1"/>
            </p:cNvSpPr>
            <p:nvPr/>
          </p:nvSpPr>
          <p:spPr bwMode="auto">
            <a:xfrm flipV="1">
              <a:off x="2940"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5" name="Line 31"/>
            <p:cNvSpPr>
              <a:spLocks noChangeShapeType="1"/>
            </p:cNvSpPr>
            <p:nvPr/>
          </p:nvSpPr>
          <p:spPr bwMode="auto">
            <a:xfrm>
              <a:off x="2940"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6" name="Rectangle 32"/>
            <p:cNvSpPr>
              <a:spLocks noChangeArrowheads="1"/>
            </p:cNvSpPr>
            <p:nvPr/>
          </p:nvSpPr>
          <p:spPr bwMode="auto">
            <a:xfrm>
              <a:off x="2898" y="316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57" name="Line 33"/>
            <p:cNvSpPr>
              <a:spLocks noChangeShapeType="1"/>
            </p:cNvSpPr>
            <p:nvPr/>
          </p:nvSpPr>
          <p:spPr bwMode="auto">
            <a:xfrm flipV="1">
              <a:off x="3198"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8" name="Line 34"/>
            <p:cNvSpPr>
              <a:spLocks noChangeShapeType="1"/>
            </p:cNvSpPr>
            <p:nvPr/>
          </p:nvSpPr>
          <p:spPr bwMode="auto">
            <a:xfrm>
              <a:off x="3198"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9" name="Rectangle 35"/>
            <p:cNvSpPr>
              <a:spLocks noChangeArrowheads="1"/>
            </p:cNvSpPr>
            <p:nvPr/>
          </p:nvSpPr>
          <p:spPr bwMode="auto">
            <a:xfrm>
              <a:off x="3156" y="316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60" name="Line 36"/>
            <p:cNvSpPr>
              <a:spLocks noChangeShapeType="1"/>
            </p:cNvSpPr>
            <p:nvPr/>
          </p:nvSpPr>
          <p:spPr bwMode="auto">
            <a:xfrm flipV="1">
              <a:off x="3456"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1" name="Line 37"/>
            <p:cNvSpPr>
              <a:spLocks noChangeShapeType="1"/>
            </p:cNvSpPr>
            <p:nvPr/>
          </p:nvSpPr>
          <p:spPr bwMode="auto">
            <a:xfrm>
              <a:off x="3456"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2" name="Rectangle 38"/>
            <p:cNvSpPr>
              <a:spLocks noChangeArrowheads="1"/>
            </p:cNvSpPr>
            <p:nvPr/>
          </p:nvSpPr>
          <p:spPr bwMode="auto">
            <a:xfrm>
              <a:off x="3414" y="316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63" name="Line 39"/>
            <p:cNvSpPr>
              <a:spLocks noChangeShapeType="1"/>
            </p:cNvSpPr>
            <p:nvPr/>
          </p:nvSpPr>
          <p:spPr bwMode="auto">
            <a:xfrm flipV="1">
              <a:off x="3720"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4" name="Line 40"/>
            <p:cNvSpPr>
              <a:spLocks noChangeShapeType="1"/>
            </p:cNvSpPr>
            <p:nvPr/>
          </p:nvSpPr>
          <p:spPr bwMode="auto">
            <a:xfrm>
              <a:off x="3720"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5" name="Rectangle 41"/>
            <p:cNvSpPr>
              <a:spLocks noChangeArrowheads="1"/>
            </p:cNvSpPr>
            <p:nvPr/>
          </p:nvSpPr>
          <p:spPr bwMode="auto">
            <a:xfrm>
              <a:off x="3678" y="316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66" name="Line 42"/>
            <p:cNvSpPr>
              <a:spLocks noChangeShapeType="1"/>
            </p:cNvSpPr>
            <p:nvPr/>
          </p:nvSpPr>
          <p:spPr bwMode="auto">
            <a:xfrm flipV="1">
              <a:off x="3978"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7" name="Line 43"/>
            <p:cNvSpPr>
              <a:spLocks noChangeShapeType="1"/>
            </p:cNvSpPr>
            <p:nvPr/>
          </p:nvSpPr>
          <p:spPr bwMode="auto">
            <a:xfrm>
              <a:off x="3978"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8" name="Rectangle 44"/>
            <p:cNvSpPr>
              <a:spLocks noChangeArrowheads="1"/>
            </p:cNvSpPr>
            <p:nvPr/>
          </p:nvSpPr>
          <p:spPr bwMode="auto">
            <a:xfrm>
              <a:off x="3936" y="316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69" name="Line 45"/>
            <p:cNvSpPr>
              <a:spLocks noChangeShapeType="1"/>
            </p:cNvSpPr>
            <p:nvPr/>
          </p:nvSpPr>
          <p:spPr bwMode="auto">
            <a:xfrm flipV="1">
              <a:off x="4242" y="3114"/>
              <a:ext cx="0" cy="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0" name="Line 46"/>
            <p:cNvSpPr>
              <a:spLocks noChangeShapeType="1"/>
            </p:cNvSpPr>
            <p:nvPr/>
          </p:nvSpPr>
          <p:spPr bwMode="auto">
            <a:xfrm>
              <a:off x="4242" y="1092"/>
              <a:ext cx="0" cy="2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1" name="Rectangle 47"/>
            <p:cNvSpPr>
              <a:spLocks noChangeArrowheads="1"/>
            </p:cNvSpPr>
            <p:nvPr/>
          </p:nvSpPr>
          <p:spPr bwMode="auto">
            <a:xfrm>
              <a:off x="4200" y="3162"/>
              <a:ext cx="12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72" name="Line 48"/>
            <p:cNvSpPr>
              <a:spLocks noChangeShapeType="1"/>
            </p:cNvSpPr>
            <p:nvPr/>
          </p:nvSpPr>
          <p:spPr bwMode="auto">
            <a:xfrm>
              <a:off x="1638" y="3144"/>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3" name="Line 49"/>
            <p:cNvSpPr>
              <a:spLocks noChangeShapeType="1"/>
            </p:cNvSpPr>
            <p:nvPr/>
          </p:nvSpPr>
          <p:spPr bwMode="auto">
            <a:xfrm flipH="1">
              <a:off x="4212" y="3144"/>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4" name="Rectangle 50"/>
            <p:cNvSpPr>
              <a:spLocks noChangeArrowheads="1"/>
            </p:cNvSpPr>
            <p:nvPr/>
          </p:nvSpPr>
          <p:spPr bwMode="auto">
            <a:xfrm>
              <a:off x="1548" y="3096"/>
              <a:ext cx="10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75" name="Line 51"/>
            <p:cNvSpPr>
              <a:spLocks noChangeShapeType="1"/>
            </p:cNvSpPr>
            <p:nvPr/>
          </p:nvSpPr>
          <p:spPr bwMode="auto">
            <a:xfrm>
              <a:off x="1638" y="2934"/>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6" name="Line 52"/>
            <p:cNvSpPr>
              <a:spLocks noChangeShapeType="1"/>
            </p:cNvSpPr>
            <p:nvPr/>
          </p:nvSpPr>
          <p:spPr bwMode="auto">
            <a:xfrm flipH="1">
              <a:off x="4212" y="2934"/>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7" name="Rectangle 53"/>
            <p:cNvSpPr>
              <a:spLocks noChangeArrowheads="1"/>
            </p:cNvSpPr>
            <p:nvPr/>
          </p:nvSpPr>
          <p:spPr bwMode="auto">
            <a:xfrm>
              <a:off x="1482" y="2886"/>
              <a:ext cx="16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78" name="Line 54"/>
            <p:cNvSpPr>
              <a:spLocks noChangeShapeType="1"/>
            </p:cNvSpPr>
            <p:nvPr/>
          </p:nvSpPr>
          <p:spPr bwMode="auto">
            <a:xfrm>
              <a:off x="1638" y="2730"/>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9" name="Line 55"/>
            <p:cNvSpPr>
              <a:spLocks noChangeShapeType="1"/>
            </p:cNvSpPr>
            <p:nvPr/>
          </p:nvSpPr>
          <p:spPr bwMode="auto">
            <a:xfrm flipH="1">
              <a:off x="4212" y="2730"/>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0" name="Rectangle 56"/>
            <p:cNvSpPr>
              <a:spLocks noChangeArrowheads="1"/>
            </p:cNvSpPr>
            <p:nvPr/>
          </p:nvSpPr>
          <p:spPr bwMode="auto">
            <a:xfrm>
              <a:off x="1482" y="2682"/>
              <a:ext cx="16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81" name="Line 57"/>
            <p:cNvSpPr>
              <a:spLocks noChangeShapeType="1"/>
            </p:cNvSpPr>
            <p:nvPr/>
          </p:nvSpPr>
          <p:spPr bwMode="auto">
            <a:xfrm>
              <a:off x="1638" y="2526"/>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2" name="Line 58"/>
            <p:cNvSpPr>
              <a:spLocks noChangeShapeType="1"/>
            </p:cNvSpPr>
            <p:nvPr/>
          </p:nvSpPr>
          <p:spPr bwMode="auto">
            <a:xfrm flipH="1">
              <a:off x="4212" y="2526"/>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3" name="Rectangle 59"/>
            <p:cNvSpPr>
              <a:spLocks noChangeArrowheads="1"/>
            </p:cNvSpPr>
            <p:nvPr/>
          </p:nvSpPr>
          <p:spPr bwMode="auto">
            <a:xfrm>
              <a:off x="1482" y="2478"/>
              <a:ext cx="16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84" name="Line 60"/>
            <p:cNvSpPr>
              <a:spLocks noChangeShapeType="1"/>
            </p:cNvSpPr>
            <p:nvPr/>
          </p:nvSpPr>
          <p:spPr bwMode="auto">
            <a:xfrm>
              <a:off x="1638" y="2322"/>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5" name="Line 61"/>
            <p:cNvSpPr>
              <a:spLocks noChangeShapeType="1"/>
            </p:cNvSpPr>
            <p:nvPr/>
          </p:nvSpPr>
          <p:spPr bwMode="auto">
            <a:xfrm flipH="1">
              <a:off x="4212" y="2322"/>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6" name="Rectangle 62"/>
            <p:cNvSpPr>
              <a:spLocks noChangeArrowheads="1"/>
            </p:cNvSpPr>
            <p:nvPr/>
          </p:nvSpPr>
          <p:spPr bwMode="auto">
            <a:xfrm>
              <a:off x="1482" y="2274"/>
              <a:ext cx="16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87" name="Line 63"/>
            <p:cNvSpPr>
              <a:spLocks noChangeShapeType="1"/>
            </p:cNvSpPr>
            <p:nvPr/>
          </p:nvSpPr>
          <p:spPr bwMode="auto">
            <a:xfrm>
              <a:off x="1638" y="2118"/>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8" name="Line 64"/>
            <p:cNvSpPr>
              <a:spLocks noChangeShapeType="1"/>
            </p:cNvSpPr>
            <p:nvPr/>
          </p:nvSpPr>
          <p:spPr bwMode="auto">
            <a:xfrm flipH="1">
              <a:off x="4212" y="2118"/>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9" name="Rectangle 65"/>
            <p:cNvSpPr>
              <a:spLocks noChangeArrowheads="1"/>
            </p:cNvSpPr>
            <p:nvPr/>
          </p:nvSpPr>
          <p:spPr bwMode="auto">
            <a:xfrm>
              <a:off x="1572" y="2070"/>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90" name="Line 66"/>
            <p:cNvSpPr>
              <a:spLocks noChangeShapeType="1"/>
            </p:cNvSpPr>
            <p:nvPr/>
          </p:nvSpPr>
          <p:spPr bwMode="auto">
            <a:xfrm>
              <a:off x="1638" y="1908"/>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1" name="Line 67"/>
            <p:cNvSpPr>
              <a:spLocks noChangeShapeType="1"/>
            </p:cNvSpPr>
            <p:nvPr/>
          </p:nvSpPr>
          <p:spPr bwMode="auto">
            <a:xfrm flipH="1">
              <a:off x="4212" y="1908"/>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2" name="Rectangle 68"/>
            <p:cNvSpPr>
              <a:spLocks noChangeArrowheads="1"/>
            </p:cNvSpPr>
            <p:nvPr/>
          </p:nvSpPr>
          <p:spPr bwMode="auto">
            <a:xfrm>
              <a:off x="1506" y="1860"/>
              <a:ext cx="144"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93" name="Line 69"/>
            <p:cNvSpPr>
              <a:spLocks noChangeShapeType="1"/>
            </p:cNvSpPr>
            <p:nvPr/>
          </p:nvSpPr>
          <p:spPr bwMode="auto">
            <a:xfrm>
              <a:off x="1638" y="1704"/>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4" name="Line 70"/>
            <p:cNvSpPr>
              <a:spLocks noChangeShapeType="1"/>
            </p:cNvSpPr>
            <p:nvPr/>
          </p:nvSpPr>
          <p:spPr bwMode="auto">
            <a:xfrm flipH="1">
              <a:off x="4212" y="1704"/>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5" name="Rectangle 71"/>
            <p:cNvSpPr>
              <a:spLocks noChangeArrowheads="1"/>
            </p:cNvSpPr>
            <p:nvPr/>
          </p:nvSpPr>
          <p:spPr bwMode="auto">
            <a:xfrm>
              <a:off x="1506" y="1656"/>
              <a:ext cx="144"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96" name="Line 72"/>
            <p:cNvSpPr>
              <a:spLocks noChangeShapeType="1"/>
            </p:cNvSpPr>
            <p:nvPr/>
          </p:nvSpPr>
          <p:spPr bwMode="auto">
            <a:xfrm>
              <a:off x="1638" y="1500"/>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7" name="Line 73"/>
            <p:cNvSpPr>
              <a:spLocks noChangeShapeType="1"/>
            </p:cNvSpPr>
            <p:nvPr/>
          </p:nvSpPr>
          <p:spPr bwMode="auto">
            <a:xfrm flipH="1">
              <a:off x="4212" y="1500"/>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8" name="Rectangle 74"/>
            <p:cNvSpPr>
              <a:spLocks noChangeArrowheads="1"/>
            </p:cNvSpPr>
            <p:nvPr/>
          </p:nvSpPr>
          <p:spPr bwMode="auto">
            <a:xfrm>
              <a:off x="1506" y="1452"/>
              <a:ext cx="144"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099" name="Line 75"/>
            <p:cNvSpPr>
              <a:spLocks noChangeShapeType="1"/>
            </p:cNvSpPr>
            <p:nvPr/>
          </p:nvSpPr>
          <p:spPr bwMode="auto">
            <a:xfrm>
              <a:off x="1638" y="1296"/>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0" name="Line 76"/>
            <p:cNvSpPr>
              <a:spLocks noChangeShapeType="1"/>
            </p:cNvSpPr>
            <p:nvPr/>
          </p:nvSpPr>
          <p:spPr bwMode="auto">
            <a:xfrm flipH="1">
              <a:off x="4212" y="1296"/>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1" name="Rectangle 77"/>
            <p:cNvSpPr>
              <a:spLocks noChangeArrowheads="1"/>
            </p:cNvSpPr>
            <p:nvPr/>
          </p:nvSpPr>
          <p:spPr bwMode="auto">
            <a:xfrm>
              <a:off x="1506" y="1248"/>
              <a:ext cx="144"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02" name="Line 78"/>
            <p:cNvSpPr>
              <a:spLocks noChangeShapeType="1"/>
            </p:cNvSpPr>
            <p:nvPr/>
          </p:nvSpPr>
          <p:spPr bwMode="auto">
            <a:xfrm>
              <a:off x="1638" y="1092"/>
              <a:ext cx="2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3" name="Line 79"/>
            <p:cNvSpPr>
              <a:spLocks noChangeShapeType="1"/>
            </p:cNvSpPr>
            <p:nvPr/>
          </p:nvSpPr>
          <p:spPr bwMode="auto">
            <a:xfrm flipH="1">
              <a:off x="4212" y="1092"/>
              <a:ext cx="3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4" name="Rectangle 80"/>
            <p:cNvSpPr>
              <a:spLocks noChangeArrowheads="1"/>
            </p:cNvSpPr>
            <p:nvPr/>
          </p:nvSpPr>
          <p:spPr bwMode="auto">
            <a:xfrm>
              <a:off x="1572" y="1044"/>
              <a:ext cx="7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10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05" name="Line 81"/>
            <p:cNvSpPr>
              <a:spLocks noChangeShapeType="1"/>
            </p:cNvSpPr>
            <p:nvPr/>
          </p:nvSpPr>
          <p:spPr bwMode="auto">
            <a:xfrm>
              <a:off x="1638" y="1092"/>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6" name="Line 82"/>
            <p:cNvSpPr>
              <a:spLocks noChangeShapeType="1"/>
            </p:cNvSpPr>
            <p:nvPr/>
          </p:nvSpPr>
          <p:spPr bwMode="auto">
            <a:xfrm>
              <a:off x="1638" y="3144"/>
              <a:ext cx="260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7" name="Line 83"/>
            <p:cNvSpPr>
              <a:spLocks noChangeShapeType="1"/>
            </p:cNvSpPr>
            <p:nvPr/>
          </p:nvSpPr>
          <p:spPr bwMode="auto">
            <a:xfrm flipV="1">
              <a:off x="4242"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8" name="Line 84"/>
            <p:cNvSpPr>
              <a:spLocks noChangeShapeType="1"/>
            </p:cNvSpPr>
            <p:nvPr/>
          </p:nvSpPr>
          <p:spPr bwMode="auto">
            <a:xfrm flipV="1">
              <a:off x="1638" y="1092"/>
              <a:ext cx="0" cy="205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9" name="Freeform 85"/>
            <p:cNvSpPr>
              <a:spLocks/>
            </p:cNvSpPr>
            <p:nvPr/>
          </p:nvSpPr>
          <p:spPr bwMode="auto">
            <a:xfrm>
              <a:off x="1638" y="1392"/>
              <a:ext cx="420" cy="1236"/>
            </a:xfrm>
            <a:custGeom>
              <a:avLst/>
              <a:gdLst>
                <a:gd name="T0" fmla="*/ 6 w 420"/>
                <a:gd name="T1" fmla="*/ 1206 h 1236"/>
                <a:gd name="T2" fmla="*/ 12 w 420"/>
                <a:gd name="T3" fmla="*/ 1170 h 1236"/>
                <a:gd name="T4" fmla="*/ 24 w 420"/>
                <a:gd name="T5" fmla="*/ 1122 h 1236"/>
                <a:gd name="T6" fmla="*/ 30 w 420"/>
                <a:gd name="T7" fmla="*/ 1086 h 1236"/>
                <a:gd name="T8" fmla="*/ 42 w 420"/>
                <a:gd name="T9" fmla="*/ 1038 h 1236"/>
                <a:gd name="T10" fmla="*/ 48 w 420"/>
                <a:gd name="T11" fmla="*/ 996 h 1236"/>
                <a:gd name="T12" fmla="*/ 60 w 420"/>
                <a:gd name="T13" fmla="*/ 942 h 1236"/>
                <a:gd name="T14" fmla="*/ 66 w 420"/>
                <a:gd name="T15" fmla="*/ 900 h 1236"/>
                <a:gd name="T16" fmla="*/ 78 w 420"/>
                <a:gd name="T17" fmla="*/ 858 h 1236"/>
                <a:gd name="T18" fmla="*/ 84 w 420"/>
                <a:gd name="T19" fmla="*/ 798 h 1236"/>
                <a:gd name="T20" fmla="*/ 96 w 420"/>
                <a:gd name="T21" fmla="*/ 756 h 1236"/>
                <a:gd name="T22" fmla="*/ 102 w 420"/>
                <a:gd name="T23" fmla="*/ 696 h 1236"/>
                <a:gd name="T24" fmla="*/ 114 w 420"/>
                <a:gd name="T25" fmla="*/ 654 h 1236"/>
                <a:gd name="T26" fmla="*/ 120 w 420"/>
                <a:gd name="T27" fmla="*/ 594 h 1236"/>
                <a:gd name="T28" fmla="*/ 132 w 420"/>
                <a:gd name="T29" fmla="*/ 552 h 1236"/>
                <a:gd name="T30" fmla="*/ 138 w 420"/>
                <a:gd name="T31" fmla="*/ 498 h 1236"/>
                <a:gd name="T32" fmla="*/ 150 w 420"/>
                <a:gd name="T33" fmla="*/ 456 h 1236"/>
                <a:gd name="T34" fmla="*/ 156 w 420"/>
                <a:gd name="T35" fmla="*/ 402 h 1236"/>
                <a:gd name="T36" fmla="*/ 168 w 420"/>
                <a:gd name="T37" fmla="*/ 366 h 1236"/>
                <a:gd name="T38" fmla="*/ 174 w 420"/>
                <a:gd name="T39" fmla="*/ 318 h 1236"/>
                <a:gd name="T40" fmla="*/ 186 w 420"/>
                <a:gd name="T41" fmla="*/ 282 h 1236"/>
                <a:gd name="T42" fmla="*/ 192 w 420"/>
                <a:gd name="T43" fmla="*/ 246 h 1236"/>
                <a:gd name="T44" fmla="*/ 204 w 420"/>
                <a:gd name="T45" fmla="*/ 204 h 1236"/>
                <a:gd name="T46" fmla="*/ 210 w 420"/>
                <a:gd name="T47" fmla="*/ 174 h 1236"/>
                <a:gd name="T48" fmla="*/ 222 w 420"/>
                <a:gd name="T49" fmla="*/ 138 h 1236"/>
                <a:gd name="T50" fmla="*/ 228 w 420"/>
                <a:gd name="T51" fmla="*/ 114 h 1236"/>
                <a:gd name="T52" fmla="*/ 240 w 420"/>
                <a:gd name="T53" fmla="*/ 84 h 1236"/>
                <a:gd name="T54" fmla="*/ 246 w 420"/>
                <a:gd name="T55" fmla="*/ 66 h 1236"/>
                <a:gd name="T56" fmla="*/ 258 w 420"/>
                <a:gd name="T57" fmla="*/ 48 h 1236"/>
                <a:gd name="T58" fmla="*/ 276 w 420"/>
                <a:gd name="T59" fmla="*/ 18 h 1236"/>
                <a:gd name="T60" fmla="*/ 288 w 420"/>
                <a:gd name="T61" fmla="*/ 0 h 1236"/>
                <a:gd name="T62" fmla="*/ 306 w 420"/>
                <a:gd name="T63" fmla="*/ 0 h 1236"/>
                <a:gd name="T64" fmla="*/ 324 w 420"/>
                <a:gd name="T65" fmla="*/ 6 h 1236"/>
                <a:gd name="T66" fmla="*/ 336 w 420"/>
                <a:gd name="T67" fmla="*/ 24 h 1236"/>
                <a:gd name="T68" fmla="*/ 348 w 420"/>
                <a:gd name="T69" fmla="*/ 42 h 1236"/>
                <a:gd name="T70" fmla="*/ 360 w 420"/>
                <a:gd name="T71" fmla="*/ 60 h 1236"/>
                <a:gd name="T72" fmla="*/ 366 w 420"/>
                <a:gd name="T73" fmla="*/ 84 h 1236"/>
                <a:gd name="T74" fmla="*/ 378 w 420"/>
                <a:gd name="T75" fmla="*/ 108 h 1236"/>
                <a:gd name="T76" fmla="*/ 384 w 420"/>
                <a:gd name="T77" fmla="*/ 138 h 1236"/>
                <a:gd name="T78" fmla="*/ 396 w 420"/>
                <a:gd name="T79" fmla="*/ 162 h 1236"/>
                <a:gd name="T80" fmla="*/ 402 w 420"/>
                <a:gd name="T81" fmla="*/ 198 h 1236"/>
                <a:gd name="T82" fmla="*/ 414 w 420"/>
                <a:gd name="T83" fmla="*/ 234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0" h="1236">
                  <a:moveTo>
                    <a:pt x="0" y="1236"/>
                  </a:moveTo>
                  <a:lnTo>
                    <a:pt x="0" y="1218"/>
                  </a:lnTo>
                  <a:lnTo>
                    <a:pt x="6" y="1206"/>
                  </a:lnTo>
                  <a:lnTo>
                    <a:pt x="6" y="1194"/>
                  </a:lnTo>
                  <a:lnTo>
                    <a:pt x="12" y="1182"/>
                  </a:lnTo>
                  <a:lnTo>
                    <a:pt x="12" y="1170"/>
                  </a:lnTo>
                  <a:lnTo>
                    <a:pt x="18" y="1158"/>
                  </a:lnTo>
                  <a:lnTo>
                    <a:pt x="18" y="1134"/>
                  </a:lnTo>
                  <a:lnTo>
                    <a:pt x="24" y="1122"/>
                  </a:lnTo>
                  <a:lnTo>
                    <a:pt x="24" y="1110"/>
                  </a:lnTo>
                  <a:lnTo>
                    <a:pt x="30" y="1098"/>
                  </a:lnTo>
                  <a:lnTo>
                    <a:pt x="30" y="1086"/>
                  </a:lnTo>
                  <a:lnTo>
                    <a:pt x="36" y="1074"/>
                  </a:lnTo>
                  <a:lnTo>
                    <a:pt x="36" y="1050"/>
                  </a:lnTo>
                  <a:lnTo>
                    <a:pt x="42" y="1038"/>
                  </a:lnTo>
                  <a:lnTo>
                    <a:pt x="42" y="1020"/>
                  </a:lnTo>
                  <a:lnTo>
                    <a:pt x="48" y="1008"/>
                  </a:lnTo>
                  <a:lnTo>
                    <a:pt x="48" y="996"/>
                  </a:lnTo>
                  <a:lnTo>
                    <a:pt x="54" y="984"/>
                  </a:lnTo>
                  <a:lnTo>
                    <a:pt x="54" y="954"/>
                  </a:lnTo>
                  <a:lnTo>
                    <a:pt x="60" y="942"/>
                  </a:lnTo>
                  <a:lnTo>
                    <a:pt x="60" y="924"/>
                  </a:lnTo>
                  <a:lnTo>
                    <a:pt x="66" y="912"/>
                  </a:lnTo>
                  <a:lnTo>
                    <a:pt x="66" y="900"/>
                  </a:lnTo>
                  <a:lnTo>
                    <a:pt x="72" y="882"/>
                  </a:lnTo>
                  <a:lnTo>
                    <a:pt x="72" y="870"/>
                  </a:lnTo>
                  <a:lnTo>
                    <a:pt x="78" y="858"/>
                  </a:lnTo>
                  <a:lnTo>
                    <a:pt x="78" y="828"/>
                  </a:lnTo>
                  <a:lnTo>
                    <a:pt x="84" y="816"/>
                  </a:lnTo>
                  <a:lnTo>
                    <a:pt x="84" y="798"/>
                  </a:lnTo>
                  <a:lnTo>
                    <a:pt x="90" y="786"/>
                  </a:lnTo>
                  <a:lnTo>
                    <a:pt x="90" y="768"/>
                  </a:lnTo>
                  <a:lnTo>
                    <a:pt x="96" y="756"/>
                  </a:lnTo>
                  <a:lnTo>
                    <a:pt x="96" y="726"/>
                  </a:lnTo>
                  <a:lnTo>
                    <a:pt x="102" y="714"/>
                  </a:lnTo>
                  <a:lnTo>
                    <a:pt x="102" y="696"/>
                  </a:lnTo>
                  <a:lnTo>
                    <a:pt x="108" y="684"/>
                  </a:lnTo>
                  <a:lnTo>
                    <a:pt x="108" y="666"/>
                  </a:lnTo>
                  <a:lnTo>
                    <a:pt x="114" y="654"/>
                  </a:lnTo>
                  <a:lnTo>
                    <a:pt x="114" y="624"/>
                  </a:lnTo>
                  <a:lnTo>
                    <a:pt x="120" y="612"/>
                  </a:lnTo>
                  <a:lnTo>
                    <a:pt x="120" y="594"/>
                  </a:lnTo>
                  <a:lnTo>
                    <a:pt x="126" y="582"/>
                  </a:lnTo>
                  <a:lnTo>
                    <a:pt x="126" y="570"/>
                  </a:lnTo>
                  <a:lnTo>
                    <a:pt x="132" y="552"/>
                  </a:lnTo>
                  <a:lnTo>
                    <a:pt x="132" y="540"/>
                  </a:lnTo>
                  <a:lnTo>
                    <a:pt x="138" y="528"/>
                  </a:lnTo>
                  <a:lnTo>
                    <a:pt x="138" y="498"/>
                  </a:lnTo>
                  <a:lnTo>
                    <a:pt x="144" y="486"/>
                  </a:lnTo>
                  <a:lnTo>
                    <a:pt x="144" y="468"/>
                  </a:lnTo>
                  <a:lnTo>
                    <a:pt x="150" y="456"/>
                  </a:lnTo>
                  <a:lnTo>
                    <a:pt x="150" y="444"/>
                  </a:lnTo>
                  <a:lnTo>
                    <a:pt x="156" y="432"/>
                  </a:lnTo>
                  <a:lnTo>
                    <a:pt x="156" y="402"/>
                  </a:lnTo>
                  <a:lnTo>
                    <a:pt x="162" y="390"/>
                  </a:lnTo>
                  <a:lnTo>
                    <a:pt x="162" y="378"/>
                  </a:lnTo>
                  <a:lnTo>
                    <a:pt x="168" y="366"/>
                  </a:lnTo>
                  <a:lnTo>
                    <a:pt x="168" y="354"/>
                  </a:lnTo>
                  <a:lnTo>
                    <a:pt x="174" y="342"/>
                  </a:lnTo>
                  <a:lnTo>
                    <a:pt x="174" y="318"/>
                  </a:lnTo>
                  <a:lnTo>
                    <a:pt x="180" y="306"/>
                  </a:lnTo>
                  <a:lnTo>
                    <a:pt x="180" y="294"/>
                  </a:lnTo>
                  <a:lnTo>
                    <a:pt x="186" y="282"/>
                  </a:lnTo>
                  <a:lnTo>
                    <a:pt x="186" y="270"/>
                  </a:lnTo>
                  <a:lnTo>
                    <a:pt x="192" y="258"/>
                  </a:lnTo>
                  <a:lnTo>
                    <a:pt x="192" y="246"/>
                  </a:lnTo>
                  <a:lnTo>
                    <a:pt x="198" y="234"/>
                  </a:lnTo>
                  <a:lnTo>
                    <a:pt x="198" y="216"/>
                  </a:lnTo>
                  <a:lnTo>
                    <a:pt x="204" y="204"/>
                  </a:lnTo>
                  <a:lnTo>
                    <a:pt x="204" y="192"/>
                  </a:lnTo>
                  <a:lnTo>
                    <a:pt x="210" y="186"/>
                  </a:lnTo>
                  <a:lnTo>
                    <a:pt x="210" y="174"/>
                  </a:lnTo>
                  <a:lnTo>
                    <a:pt x="216" y="168"/>
                  </a:lnTo>
                  <a:lnTo>
                    <a:pt x="216" y="150"/>
                  </a:lnTo>
                  <a:lnTo>
                    <a:pt x="222" y="138"/>
                  </a:lnTo>
                  <a:lnTo>
                    <a:pt x="222" y="132"/>
                  </a:lnTo>
                  <a:lnTo>
                    <a:pt x="228" y="120"/>
                  </a:lnTo>
                  <a:lnTo>
                    <a:pt x="228" y="114"/>
                  </a:lnTo>
                  <a:lnTo>
                    <a:pt x="234" y="108"/>
                  </a:lnTo>
                  <a:lnTo>
                    <a:pt x="234" y="90"/>
                  </a:lnTo>
                  <a:lnTo>
                    <a:pt x="240" y="84"/>
                  </a:lnTo>
                  <a:lnTo>
                    <a:pt x="240" y="78"/>
                  </a:lnTo>
                  <a:lnTo>
                    <a:pt x="246" y="72"/>
                  </a:lnTo>
                  <a:lnTo>
                    <a:pt x="246" y="66"/>
                  </a:lnTo>
                  <a:lnTo>
                    <a:pt x="252" y="60"/>
                  </a:lnTo>
                  <a:lnTo>
                    <a:pt x="252" y="54"/>
                  </a:lnTo>
                  <a:lnTo>
                    <a:pt x="258" y="48"/>
                  </a:lnTo>
                  <a:lnTo>
                    <a:pt x="258" y="36"/>
                  </a:lnTo>
                  <a:lnTo>
                    <a:pt x="264" y="30"/>
                  </a:lnTo>
                  <a:lnTo>
                    <a:pt x="276" y="18"/>
                  </a:lnTo>
                  <a:lnTo>
                    <a:pt x="276" y="12"/>
                  </a:lnTo>
                  <a:lnTo>
                    <a:pt x="282" y="6"/>
                  </a:lnTo>
                  <a:lnTo>
                    <a:pt x="288" y="0"/>
                  </a:lnTo>
                  <a:lnTo>
                    <a:pt x="294" y="0"/>
                  </a:lnTo>
                  <a:lnTo>
                    <a:pt x="300" y="0"/>
                  </a:lnTo>
                  <a:lnTo>
                    <a:pt x="306" y="0"/>
                  </a:lnTo>
                  <a:lnTo>
                    <a:pt x="312" y="0"/>
                  </a:lnTo>
                  <a:lnTo>
                    <a:pt x="318" y="6"/>
                  </a:lnTo>
                  <a:lnTo>
                    <a:pt x="324" y="6"/>
                  </a:lnTo>
                  <a:lnTo>
                    <a:pt x="330" y="12"/>
                  </a:lnTo>
                  <a:lnTo>
                    <a:pt x="336" y="18"/>
                  </a:lnTo>
                  <a:lnTo>
                    <a:pt x="336" y="24"/>
                  </a:lnTo>
                  <a:lnTo>
                    <a:pt x="342" y="30"/>
                  </a:lnTo>
                  <a:lnTo>
                    <a:pt x="348" y="36"/>
                  </a:lnTo>
                  <a:lnTo>
                    <a:pt x="348" y="42"/>
                  </a:lnTo>
                  <a:lnTo>
                    <a:pt x="354" y="48"/>
                  </a:lnTo>
                  <a:lnTo>
                    <a:pt x="354" y="54"/>
                  </a:lnTo>
                  <a:lnTo>
                    <a:pt x="360" y="60"/>
                  </a:lnTo>
                  <a:lnTo>
                    <a:pt x="360" y="66"/>
                  </a:lnTo>
                  <a:lnTo>
                    <a:pt x="366" y="78"/>
                  </a:lnTo>
                  <a:lnTo>
                    <a:pt x="366" y="84"/>
                  </a:lnTo>
                  <a:lnTo>
                    <a:pt x="372" y="90"/>
                  </a:lnTo>
                  <a:lnTo>
                    <a:pt x="372" y="102"/>
                  </a:lnTo>
                  <a:lnTo>
                    <a:pt x="378" y="108"/>
                  </a:lnTo>
                  <a:lnTo>
                    <a:pt x="378" y="120"/>
                  </a:lnTo>
                  <a:lnTo>
                    <a:pt x="384" y="126"/>
                  </a:lnTo>
                  <a:lnTo>
                    <a:pt x="384" y="138"/>
                  </a:lnTo>
                  <a:lnTo>
                    <a:pt x="390" y="144"/>
                  </a:lnTo>
                  <a:lnTo>
                    <a:pt x="390" y="150"/>
                  </a:lnTo>
                  <a:lnTo>
                    <a:pt x="396" y="162"/>
                  </a:lnTo>
                  <a:lnTo>
                    <a:pt x="396" y="180"/>
                  </a:lnTo>
                  <a:lnTo>
                    <a:pt x="402" y="192"/>
                  </a:lnTo>
                  <a:lnTo>
                    <a:pt x="402" y="198"/>
                  </a:lnTo>
                  <a:lnTo>
                    <a:pt x="408" y="210"/>
                  </a:lnTo>
                  <a:lnTo>
                    <a:pt x="408" y="222"/>
                  </a:lnTo>
                  <a:lnTo>
                    <a:pt x="414" y="234"/>
                  </a:lnTo>
                  <a:lnTo>
                    <a:pt x="414" y="252"/>
                  </a:lnTo>
                  <a:lnTo>
                    <a:pt x="420" y="264"/>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0" name="Freeform 86"/>
            <p:cNvSpPr>
              <a:spLocks/>
            </p:cNvSpPr>
            <p:nvPr/>
          </p:nvSpPr>
          <p:spPr bwMode="auto">
            <a:xfrm>
              <a:off x="2058" y="1656"/>
              <a:ext cx="420" cy="1182"/>
            </a:xfrm>
            <a:custGeom>
              <a:avLst/>
              <a:gdLst>
                <a:gd name="T0" fmla="*/ 6 w 420"/>
                <a:gd name="T1" fmla="*/ 24 h 1182"/>
                <a:gd name="T2" fmla="*/ 12 w 420"/>
                <a:gd name="T3" fmla="*/ 72 h 1182"/>
                <a:gd name="T4" fmla="*/ 24 w 420"/>
                <a:gd name="T5" fmla="*/ 108 h 1182"/>
                <a:gd name="T6" fmla="*/ 30 w 420"/>
                <a:gd name="T7" fmla="*/ 150 h 1182"/>
                <a:gd name="T8" fmla="*/ 42 w 420"/>
                <a:gd name="T9" fmla="*/ 204 h 1182"/>
                <a:gd name="T10" fmla="*/ 48 w 420"/>
                <a:gd name="T11" fmla="*/ 240 h 1182"/>
                <a:gd name="T12" fmla="*/ 60 w 420"/>
                <a:gd name="T13" fmla="*/ 300 h 1182"/>
                <a:gd name="T14" fmla="*/ 66 w 420"/>
                <a:gd name="T15" fmla="*/ 342 h 1182"/>
                <a:gd name="T16" fmla="*/ 78 w 420"/>
                <a:gd name="T17" fmla="*/ 396 h 1182"/>
                <a:gd name="T18" fmla="*/ 84 w 420"/>
                <a:gd name="T19" fmla="*/ 444 h 1182"/>
                <a:gd name="T20" fmla="*/ 96 w 420"/>
                <a:gd name="T21" fmla="*/ 486 h 1182"/>
                <a:gd name="T22" fmla="*/ 102 w 420"/>
                <a:gd name="T23" fmla="*/ 546 h 1182"/>
                <a:gd name="T24" fmla="*/ 114 w 420"/>
                <a:gd name="T25" fmla="*/ 588 h 1182"/>
                <a:gd name="T26" fmla="*/ 120 w 420"/>
                <a:gd name="T27" fmla="*/ 642 h 1182"/>
                <a:gd name="T28" fmla="*/ 132 w 420"/>
                <a:gd name="T29" fmla="*/ 684 h 1182"/>
                <a:gd name="T30" fmla="*/ 138 w 420"/>
                <a:gd name="T31" fmla="*/ 738 h 1182"/>
                <a:gd name="T32" fmla="*/ 150 w 420"/>
                <a:gd name="T33" fmla="*/ 780 h 1182"/>
                <a:gd name="T34" fmla="*/ 156 w 420"/>
                <a:gd name="T35" fmla="*/ 828 h 1182"/>
                <a:gd name="T36" fmla="*/ 168 w 420"/>
                <a:gd name="T37" fmla="*/ 870 h 1182"/>
                <a:gd name="T38" fmla="*/ 174 w 420"/>
                <a:gd name="T39" fmla="*/ 912 h 1182"/>
                <a:gd name="T40" fmla="*/ 186 w 420"/>
                <a:gd name="T41" fmla="*/ 948 h 1182"/>
                <a:gd name="T42" fmla="*/ 192 w 420"/>
                <a:gd name="T43" fmla="*/ 990 h 1182"/>
                <a:gd name="T44" fmla="*/ 204 w 420"/>
                <a:gd name="T45" fmla="*/ 1020 h 1182"/>
                <a:gd name="T46" fmla="*/ 210 w 420"/>
                <a:gd name="T47" fmla="*/ 1044 h 1182"/>
                <a:gd name="T48" fmla="*/ 222 w 420"/>
                <a:gd name="T49" fmla="*/ 1074 h 1182"/>
                <a:gd name="T50" fmla="*/ 228 w 420"/>
                <a:gd name="T51" fmla="*/ 1098 h 1182"/>
                <a:gd name="T52" fmla="*/ 240 w 420"/>
                <a:gd name="T53" fmla="*/ 1122 h 1182"/>
                <a:gd name="T54" fmla="*/ 246 w 420"/>
                <a:gd name="T55" fmla="*/ 1140 h 1182"/>
                <a:gd name="T56" fmla="*/ 264 w 420"/>
                <a:gd name="T57" fmla="*/ 1164 h 1182"/>
                <a:gd name="T58" fmla="*/ 276 w 420"/>
                <a:gd name="T59" fmla="*/ 1182 h 1182"/>
                <a:gd name="T60" fmla="*/ 294 w 420"/>
                <a:gd name="T61" fmla="*/ 1182 h 1182"/>
                <a:gd name="T62" fmla="*/ 312 w 420"/>
                <a:gd name="T63" fmla="*/ 1176 h 1182"/>
                <a:gd name="T64" fmla="*/ 330 w 420"/>
                <a:gd name="T65" fmla="*/ 1158 h 1182"/>
                <a:gd name="T66" fmla="*/ 336 w 420"/>
                <a:gd name="T67" fmla="*/ 1140 h 1182"/>
                <a:gd name="T68" fmla="*/ 348 w 420"/>
                <a:gd name="T69" fmla="*/ 1122 h 1182"/>
                <a:gd name="T70" fmla="*/ 360 w 420"/>
                <a:gd name="T71" fmla="*/ 1092 h 1182"/>
                <a:gd name="T72" fmla="*/ 366 w 420"/>
                <a:gd name="T73" fmla="*/ 1068 h 1182"/>
                <a:gd name="T74" fmla="*/ 378 w 420"/>
                <a:gd name="T75" fmla="*/ 1038 h 1182"/>
                <a:gd name="T76" fmla="*/ 384 w 420"/>
                <a:gd name="T77" fmla="*/ 1008 h 1182"/>
                <a:gd name="T78" fmla="*/ 396 w 420"/>
                <a:gd name="T79" fmla="*/ 972 h 1182"/>
                <a:gd name="T80" fmla="*/ 402 w 420"/>
                <a:gd name="T81" fmla="*/ 936 h 1182"/>
                <a:gd name="T82" fmla="*/ 414 w 420"/>
                <a:gd name="T83" fmla="*/ 906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0" h="1182">
                  <a:moveTo>
                    <a:pt x="0" y="0"/>
                  </a:moveTo>
                  <a:lnTo>
                    <a:pt x="0" y="12"/>
                  </a:lnTo>
                  <a:lnTo>
                    <a:pt x="6" y="24"/>
                  </a:lnTo>
                  <a:lnTo>
                    <a:pt x="6" y="36"/>
                  </a:lnTo>
                  <a:lnTo>
                    <a:pt x="12" y="48"/>
                  </a:lnTo>
                  <a:lnTo>
                    <a:pt x="12" y="72"/>
                  </a:lnTo>
                  <a:lnTo>
                    <a:pt x="18" y="84"/>
                  </a:lnTo>
                  <a:lnTo>
                    <a:pt x="18" y="96"/>
                  </a:lnTo>
                  <a:lnTo>
                    <a:pt x="24" y="108"/>
                  </a:lnTo>
                  <a:lnTo>
                    <a:pt x="24" y="120"/>
                  </a:lnTo>
                  <a:lnTo>
                    <a:pt x="30" y="132"/>
                  </a:lnTo>
                  <a:lnTo>
                    <a:pt x="30" y="150"/>
                  </a:lnTo>
                  <a:lnTo>
                    <a:pt x="36" y="162"/>
                  </a:lnTo>
                  <a:lnTo>
                    <a:pt x="36" y="186"/>
                  </a:lnTo>
                  <a:lnTo>
                    <a:pt x="42" y="204"/>
                  </a:lnTo>
                  <a:lnTo>
                    <a:pt x="42" y="216"/>
                  </a:lnTo>
                  <a:lnTo>
                    <a:pt x="48" y="228"/>
                  </a:lnTo>
                  <a:lnTo>
                    <a:pt x="48" y="240"/>
                  </a:lnTo>
                  <a:lnTo>
                    <a:pt x="54" y="258"/>
                  </a:lnTo>
                  <a:lnTo>
                    <a:pt x="54" y="282"/>
                  </a:lnTo>
                  <a:lnTo>
                    <a:pt x="60" y="300"/>
                  </a:lnTo>
                  <a:lnTo>
                    <a:pt x="60" y="312"/>
                  </a:lnTo>
                  <a:lnTo>
                    <a:pt x="66" y="324"/>
                  </a:lnTo>
                  <a:lnTo>
                    <a:pt x="66" y="342"/>
                  </a:lnTo>
                  <a:lnTo>
                    <a:pt x="72" y="354"/>
                  </a:lnTo>
                  <a:lnTo>
                    <a:pt x="72" y="384"/>
                  </a:lnTo>
                  <a:lnTo>
                    <a:pt x="78" y="396"/>
                  </a:lnTo>
                  <a:lnTo>
                    <a:pt x="78" y="414"/>
                  </a:lnTo>
                  <a:lnTo>
                    <a:pt x="84" y="426"/>
                  </a:lnTo>
                  <a:lnTo>
                    <a:pt x="84" y="444"/>
                  </a:lnTo>
                  <a:lnTo>
                    <a:pt x="90" y="456"/>
                  </a:lnTo>
                  <a:lnTo>
                    <a:pt x="90" y="474"/>
                  </a:lnTo>
                  <a:lnTo>
                    <a:pt x="96" y="486"/>
                  </a:lnTo>
                  <a:lnTo>
                    <a:pt x="96" y="516"/>
                  </a:lnTo>
                  <a:lnTo>
                    <a:pt x="102" y="528"/>
                  </a:lnTo>
                  <a:lnTo>
                    <a:pt x="102" y="546"/>
                  </a:lnTo>
                  <a:lnTo>
                    <a:pt x="108" y="558"/>
                  </a:lnTo>
                  <a:lnTo>
                    <a:pt x="108" y="570"/>
                  </a:lnTo>
                  <a:lnTo>
                    <a:pt x="114" y="588"/>
                  </a:lnTo>
                  <a:lnTo>
                    <a:pt x="114" y="618"/>
                  </a:lnTo>
                  <a:lnTo>
                    <a:pt x="120" y="630"/>
                  </a:lnTo>
                  <a:lnTo>
                    <a:pt x="120" y="642"/>
                  </a:lnTo>
                  <a:lnTo>
                    <a:pt x="126" y="660"/>
                  </a:lnTo>
                  <a:lnTo>
                    <a:pt x="126" y="672"/>
                  </a:lnTo>
                  <a:lnTo>
                    <a:pt x="132" y="684"/>
                  </a:lnTo>
                  <a:lnTo>
                    <a:pt x="132" y="714"/>
                  </a:lnTo>
                  <a:lnTo>
                    <a:pt x="138" y="726"/>
                  </a:lnTo>
                  <a:lnTo>
                    <a:pt x="138" y="738"/>
                  </a:lnTo>
                  <a:lnTo>
                    <a:pt x="144" y="756"/>
                  </a:lnTo>
                  <a:lnTo>
                    <a:pt x="144" y="768"/>
                  </a:lnTo>
                  <a:lnTo>
                    <a:pt x="150" y="780"/>
                  </a:lnTo>
                  <a:lnTo>
                    <a:pt x="150" y="792"/>
                  </a:lnTo>
                  <a:lnTo>
                    <a:pt x="156" y="804"/>
                  </a:lnTo>
                  <a:lnTo>
                    <a:pt x="156" y="828"/>
                  </a:lnTo>
                  <a:lnTo>
                    <a:pt x="162" y="840"/>
                  </a:lnTo>
                  <a:lnTo>
                    <a:pt x="162" y="858"/>
                  </a:lnTo>
                  <a:lnTo>
                    <a:pt x="168" y="870"/>
                  </a:lnTo>
                  <a:lnTo>
                    <a:pt x="168" y="882"/>
                  </a:lnTo>
                  <a:lnTo>
                    <a:pt x="174" y="888"/>
                  </a:lnTo>
                  <a:lnTo>
                    <a:pt x="174" y="912"/>
                  </a:lnTo>
                  <a:lnTo>
                    <a:pt x="180" y="924"/>
                  </a:lnTo>
                  <a:lnTo>
                    <a:pt x="180" y="936"/>
                  </a:lnTo>
                  <a:lnTo>
                    <a:pt x="186" y="948"/>
                  </a:lnTo>
                  <a:lnTo>
                    <a:pt x="186" y="960"/>
                  </a:lnTo>
                  <a:lnTo>
                    <a:pt x="192" y="966"/>
                  </a:lnTo>
                  <a:lnTo>
                    <a:pt x="192" y="990"/>
                  </a:lnTo>
                  <a:lnTo>
                    <a:pt x="198" y="996"/>
                  </a:lnTo>
                  <a:lnTo>
                    <a:pt x="198" y="1008"/>
                  </a:lnTo>
                  <a:lnTo>
                    <a:pt x="204" y="1020"/>
                  </a:lnTo>
                  <a:lnTo>
                    <a:pt x="204" y="1026"/>
                  </a:lnTo>
                  <a:lnTo>
                    <a:pt x="210" y="1038"/>
                  </a:lnTo>
                  <a:lnTo>
                    <a:pt x="210" y="1044"/>
                  </a:lnTo>
                  <a:lnTo>
                    <a:pt x="216" y="1050"/>
                  </a:lnTo>
                  <a:lnTo>
                    <a:pt x="216" y="1068"/>
                  </a:lnTo>
                  <a:lnTo>
                    <a:pt x="222" y="1074"/>
                  </a:lnTo>
                  <a:lnTo>
                    <a:pt x="222" y="1086"/>
                  </a:lnTo>
                  <a:lnTo>
                    <a:pt x="228" y="1092"/>
                  </a:lnTo>
                  <a:lnTo>
                    <a:pt x="228" y="1098"/>
                  </a:lnTo>
                  <a:lnTo>
                    <a:pt x="234" y="1104"/>
                  </a:lnTo>
                  <a:lnTo>
                    <a:pt x="234" y="1116"/>
                  </a:lnTo>
                  <a:lnTo>
                    <a:pt x="240" y="1122"/>
                  </a:lnTo>
                  <a:lnTo>
                    <a:pt x="240" y="1128"/>
                  </a:lnTo>
                  <a:lnTo>
                    <a:pt x="246" y="1134"/>
                  </a:lnTo>
                  <a:lnTo>
                    <a:pt x="246" y="1140"/>
                  </a:lnTo>
                  <a:lnTo>
                    <a:pt x="252" y="1146"/>
                  </a:lnTo>
                  <a:lnTo>
                    <a:pt x="252" y="1152"/>
                  </a:lnTo>
                  <a:lnTo>
                    <a:pt x="264" y="1164"/>
                  </a:lnTo>
                  <a:lnTo>
                    <a:pt x="264" y="1170"/>
                  </a:lnTo>
                  <a:lnTo>
                    <a:pt x="270" y="1176"/>
                  </a:lnTo>
                  <a:lnTo>
                    <a:pt x="276" y="1182"/>
                  </a:lnTo>
                  <a:lnTo>
                    <a:pt x="282" y="1182"/>
                  </a:lnTo>
                  <a:lnTo>
                    <a:pt x="288" y="1182"/>
                  </a:lnTo>
                  <a:lnTo>
                    <a:pt x="294" y="1182"/>
                  </a:lnTo>
                  <a:lnTo>
                    <a:pt x="300" y="1182"/>
                  </a:lnTo>
                  <a:lnTo>
                    <a:pt x="306" y="1182"/>
                  </a:lnTo>
                  <a:lnTo>
                    <a:pt x="312" y="1176"/>
                  </a:lnTo>
                  <a:lnTo>
                    <a:pt x="318" y="1170"/>
                  </a:lnTo>
                  <a:lnTo>
                    <a:pt x="324" y="1164"/>
                  </a:lnTo>
                  <a:lnTo>
                    <a:pt x="330" y="1158"/>
                  </a:lnTo>
                  <a:lnTo>
                    <a:pt x="330" y="1152"/>
                  </a:lnTo>
                  <a:lnTo>
                    <a:pt x="336" y="1146"/>
                  </a:lnTo>
                  <a:lnTo>
                    <a:pt x="336" y="1140"/>
                  </a:lnTo>
                  <a:lnTo>
                    <a:pt x="342" y="1134"/>
                  </a:lnTo>
                  <a:lnTo>
                    <a:pt x="342" y="1128"/>
                  </a:lnTo>
                  <a:lnTo>
                    <a:pt x="348" y="1122"/>
                  </a:lnTo>
                  <a:lnTo>
                    <a:pt x="354" y="1110"/>
                  </a:lnTo>
                  <a:lnTo>
                    <a:pt x="354" y="1098"/>
                  </a:lnTo>
                  <a:lnTo>
                    <a:pt x="360" y="1092"/>
                  </a:lnTo>
                  <a:lnTo>
                    <a:pt x="360" y="1086"/>
                  </a:lnTo>
                  <a:lnTo>
                    <a:pt x="366" y="1080"/>
                  </a:lnTo>
                  <a:lnTo>
                    <a:pt x="366" y="1068"/>
                  </a:lnTo>
                  <a:lnTo>
                    <a:pt x="372" y="1062"/>
                  </a:lnTo>
                  <a:lnTo>
                    <a:pt x="372" y="1044"/>
                  </a:lnTo>
                  <a:lnTo>
                    <a:pt x="378" y="1038"/>
                  </a:lnTo>
                  <a:lnTo>
                    <a:pt x="378" y="1026"/>
                  </a:lnTo>
                  <a:lnTo>
                    <a:pt x="384" y="1020"/>
                  </a:lnTo>
                  <a:lnTo>
                    <a:pt x="384" y="1008"/>
                  </a:lnTo>
                  <a:lnTo>
                    <a:pt x="390" y="1002"/>
                  </a:lnTo>
                  <a:lnTo>
                    <a:pt x="390" y="978"/>
                  </a:lnTo>
                  <a:lnTo>
                    <a:pt x="396" y="972"/>
                  </a:lnTo>
                  <a:lnTo>
                    <a:pt x="396" y="960"/>
                  </a:lnTo>
                  <a:lnTo>
                    <a:pt x="402" y="948"/>
                  </a:lnTo>
                  <a:lnTo>
                    <a:pt x="402" y="936"/>
                  </a:lnTo>
                  <a:lnTo>
                    <a:pt x="408" y="930"/>
                  </a:lnTo>
                  <a:lnTo>
                    <a:pt x="408" y="918"/>
                  </a:lnTo>
                  <a:lnTo>
                    <a:pt x="414" y="906"/>
                  </a:lnTo>
                  <a:lnTo>
                    <a:pt x="414" y="882"/>
                  </a:lnTo>
                  <a:lnTo>
                    <a:pt x="420" y="87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1" name="Freeform 87"/>
            <p:cNvSpPr>
              <a:spLocks/>
            </p:cNvSpPr>
            <p:nvPr/>
          </p:nvSpPr>
          <p:spPr bwMode="auto">
            <a:xfrm>
              <a:off x="2478" y="1392"/>
              <a:ext cx="426" cy="1134"/>
            </a:xfrm>
            <a:custGeom>
              <a:avLst/>
              <a:gdLst>
                <a:gd name="T0" fmla="*/ 6 w 426"/>
                <a:gd name="T1" fmla="*/ 1110 h 1134"/>
                <a:gd name="T2" fmla="*/ 12 w 426"/>
                <a:gd name="T3" fmla="*/ 1062 h 1134"/>
                <a:gd name="T4" fmla="*/ 24 w 426"/>
                <a:gd name="T5" fmla="*/ 1020 h 1134"/>
                <a:gd name="T6" fmla="*/ 30 w 426"/>
                <a:gd name="T7" fmla="*/ 966 h 1134"/>
                <a:gd name="T8" fmla="*/ 42 w 426"/>
                <a:gd name="T9" fmla="*/ 924 h 1134"/>
                <a:gd name="T10" fmla="*/ 48 w 426"/>
                <a:gd name="T11" fmla="*/ 882 h 1134"/>
                <a:gd name="T12" fmla="*/ 60 w 426"/>
                <a:gd name="T13" fmla="*/ 828 h 1134"/>
                <a:gd name="T14" fmla="*/ 66 w 426"/>
                <a:gd name="T15" fmla="*/ 780 h 1134"/>
                <a:gd name="T16" fmla="*/ 78 w 426"/>
                <a:gd name="T17" fmla="*/ 726 h 1134"/>
                <a:gd name="T18" fmla="*/ 84 w 426"/>
                <a:gd name="T19" fmla="*/ 678 h 1134"/>
                <a:gd name="T20" fmla="*/ 96 w 426"/>
                <a:gd name="T21" fmla="*/ 624 h 1134"/>
                <a:gd name="T22" fmla="*/ 102 w 426"/>
                <a:gd name="T23" fmla="*/ 582 h 1134"/>
                <a:gd name="T24" fmla="*/ 114 w 426"/>
                <a:gd name="T25" fmla="*/ 540 h 1134"/>
                <a:gd name="T26" fmla="*/ 120 w 426"/>
                <a:gd name="T27" fmla="*/ 480 h 1134"/>
                <a:gd name="T28" fmla="*/ 132 w 426"/>
                <a:gd name="T29" fmla="*/ 444 h 1134"/>
                <a:gd name="T30" fmla="*/ 138 w 426"/>
                <a:gd name="T31" fmla="*/ 390 h 1134"/>
                <a:gd name="T32" fmla="*/ 150 w 426"/>
                <a:gd name="T33" fmla="*/ 348 h 1134"/>
                <a:gd name="T34" fmla="*/ 156 w 426"/>
                <a:gd name="T35" fmla="*/ 300 h 1134"/>
                <a:gd name="T36" fmla="*/ 168 w 426"/>
                <a:gd name="T37" fmla="*/ 270 h 1134"/>
                <a:gd name="T38" fmla="*/ 174 w 426"/>
                <a:gd name="T39" fmla="*/ 222 h 1134"/>
                <a:gd name="T40" fmla="*/ 186 w 426"/>
                <a:gd name="T41" fmla="*/ 192 h 1134"/>
                <a:gd name="T42" fmla="*/ 192 w 426"/>
                <a:gd name="T43" fmla="*/ 156 h 1134"/>
                <a:gd name="T44" fmla="*/ 204 w 426"/>
                <a:gd name="T45" fmla="*/ 126 h 1134"/>
                <a:gd name="T46" fmla="*/ 210 w 426"/>
                <a:gd name="T47" fmla="*/ 96 h 1134"/>
                <a:gd name="T48" fmla="*/ 222 w 426"/>
                <a:gd name="T49" fmla="*/ 78 h 1134"/>
                <a:gd name="T50" fmla="*/ 228 w 426"/>
                <a:gd name="T51" fmla="*/ 54 h 1134"/>
                <a:gd name="T52" fmla="*/ 246 w 426"/>
                <a:gd name="T53" fmla="*/ 30 h 1134"/>
                <a:gd name="T54" fmla="*/ 258 w 426"/>
                <a:gd name="T55" fmla="*/ 6 h 1134"/>
                <a:gd name="T56" fmla="*/ 276 w 426"/>
                <a:gd name="T57" fmla="*/ 0 h 1134"/>
                <a:gd name="T58" fmla="*/ 294 w 426"/>
                <a:gd name="T59" fmla="*/ 0 h 1134"/>
                <a:gd name="T60" fmla="*/ 312 w 426"/>
                <a:gd name="T61" fmla="*/ 18 h 1134"/>
                <a:gd name="T62" fmla="*/ 330 w 426"/>
                <a:gd name="T63" fmla="*/ 42 h 1134"/>
                <a:gd name="T64" fmla="*/ 336 w 426"/>
                <a:gd name="T65" fmla="*/ 66 h 1134"/>
                <a:gd name="T66" fmla="*/ 348 w 426"/>
                <a:gd name="T67" fmla="*/ 84 h 1134"/>
                <a:gd name="T68" fmla="*/ 354 w 426"/>
                <a:gd name="T69" fmla="*/ 114 h 1134"/>
                <a:gd name="T70" fmla="*/ 366 w 426"/>
                <a:gd name="T71" fmla="*/ 138 h 1134"/>
                <a:gd name="T72" fmla="*/ 372 w 426"/>
                <a:gd name="T73" fmla="*/ 174 h 1134"/>
                <a:gd name="T74" fmla="*/ 384 w 426"/>
                <a:gd name="T75" fmla="*/ 204 h 1134"/>
                <a:gd name="T76" fmla="*/ 390 w 426"/>
                <a:gd name="T77" fmla="*/ 246 h 1134"/>
                <a:gd name="T78" fmla="*/ 402 w 426"/>
                <a:gd name="T79" fmla="*/ 276 h 1134"/>
                <a:gd name="T80" fmla="*/ 408 w 426"/>
                <a:gd name="T81" fmla="*/ 324 h 1134"/>
                <a:gd name="T82" fmla="*/ 420 w 426"/>
                <a:gd name="T83" fmla="*/ 36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6" h="1134">
                  <a:moveTo>
                    <a:pt x="0" y="1134"/>
                  </a:moveTo>
                  <a:lnTo>
                    <a:pt x="0" y="1122"/>
                  </a:lnTo>
                  <a:lnTo>
                    <a:pt x="6" y="1110"/>
                  </a:lnTo>
                  <a:lnTo>
                    <a:pt x="6" y="1098"/>
                  </a:lnTo>
                  <a:lnTo>
                    <a:pt x="12" y="1086"/>
                  </a:lnTo>
                  <a:lnTo>
                    <a:pt x="12" y="1062"/>
                  </a:lnTo>
                  <a:lnTo>
                    <a:pt x="18" y="1044"/>
                  </a:lnTo>
                  <a:lnTo>
                    <a:pt x="18" y="1032"/>
                  </a:lnTo>
                  <a:lnTo>
                    <a:pt x="24" y="1020"/>
                  </a:lnTo>
                  <a:lnTo>
                    <a:pt x="24" y="1008"/>
                  </a:lnTo>
                  <a:lnTo>
                    <a:pt x="30" y="996"/>
                  </a:lnTo>
                  <a:lnTo>
                    <a:pt x="30" y="966"/>
                  </a:lnTo>
                  <a:lnTo>
                    <a:pt x="36" y="954"/>
                  </a:lnTo>
                  <a:lnTo>
                    <a:pt x="36" y="936"/>
                  </a:lnTo>
                  <a:lnTo>
                    <a:pt x="42" y="924"/>
                  </a:lnTo>
                  <a:lnTo>
                    <a:pt x="42" y="912"/>
                  </a:lnTo>
                  <a:lnTo>
                    <a:pt x="48" y="894"/>
                  </a:lnTo>
                  <a:lnTo>
                    <a:pt x="48" y="882"/>
                  </a:lnTo>
                  <a:lnTo>
                    <a:pt x="54" y="870"/>
                  </a:lnTo>
                  <a:lnTo>
                    <a:pt x="54" y="840"/>
                  </a:lnTo>
                  <a:lnTo>
                    <a:pt x="60" y="828"/>
                  </a:lnTo>
                  <a:lnTo>
                    <a:pt x="60" y="810"/>
                  </a:lnTo>
                  <a:lnTo>
                    <a:pt x="66" y="798"/>
                  </a:lnTo>
                  <a:lnTo>
                    <a:pt x="66" y="780"/>
                  </a:lnTo>
                  <a:lnTo>
                    <a:pt x="72" y="768"/>
                  </a:lnTo>
                  <a:lnTo>
                    <a:pt x="72" y="738"/>
                  </a:lnTo>
                  <a:lnTo>
                    <a:pt x="78" y="726"/>
                  </a:lnTo>
                  <a:lnTo>
                    <a:pt x="78" y="708"/>
                  </a:lnTo>
                  <a:lnTo>
                    <a:pt x="84" y="696"/>
                  </a:lnTo>
                  <a:lnTo>
                    <a:pt x="84" y="678"/>
                  </a:lnTo>
                  <a:lnTo>
                    <a:pt x="90" y="666"/>
                  </a:lnTo>
                  <a:lnTo>
                    <a:pt x="90" y="636"/>
                  </a:lnTo>
                  <a:lnTo>
                    <a:pt x="96" y="624"/>
                  </a:lnTo>
                  <a:lnTo>
                    <a:pt x="96" y="606"/>
                  </a:lnTo>
                  <a:lnTo>
                    <a:pt x="102" y="594"/>
                  </a:lnTo>
                  <a:lnTo>
                    <a:pt x="102" y="582"/>
                  </a:lnTo>
                  <a:lnTo>
                    <a:pt x="108" y="564"/>
                  </a:lnTo>
                  <a:lnTo>
                    <a:pt x="108" y="552"/>
                  </a:lnTo>
                  <a:lnTo>
                    <a:pt x="114" y="540"/>
                  </a:lnTo>
                  <a:lnTo>
                    <a:pt x="114" y="510"/>
                  </a:lnTo>
                  <a:lnTo>
                    <a:pt x="120" y="498"/>
                  </a:lnTo>
                  <a:lnTo>
                    <a:pt x="120" y="480"/>
                  </a:lnTo>
                  <a:lnTo>
                    <a:pt x="126" y="468"/>
                  </a:lnTo>
                  <a:lnTo>
                    <a:pt x="126" y="456"/>
                  </a:lnTo>
                  <a:lnTo>
                    <a:pt x="132" y="444"/>
                  </a:lnTo>
                  <a:lnTo>
                    <a:pt x="132" y="414"/>
                  </a:lnTo>
                  <a:lnTo>
                    <a:pt x="138" y="402"/>
                  </a:lnTo>
                  <a:lnTo>
                    <a:pt x="138" y="390"/>
                  </a:lnTo>
                  <a:lnTo>
                    <a:pt x="144" y="378"/>
                  </a:lnTo>
                  <a:lnTo>
                    <a:pt x="144" y="366"/>
                  </a:lnTo>
                  <a:lnTo>
                    <a:pt x="150" y="348"/>
                  </a:lnTo>
                  <a:lnTo>
                    <a:pt x="150" y="324"/>
                  </a:lnTo>
                  <a:lnTo>
                    <a:pt x="156" y="312"/>
                  </a:lnTo>
                  <a:lnTo>
                    <a:pt x="156" y="300"/>
                  </a:lnTo>
                  <a:lnTo>
                    <a:pt x="162" y="288"/>
                  </a:lnTo>
                  <a:lnTo>
                    <a:pt x="162" y="276"/>
                  </a:lnTo>
                  <a:lnTo>
                    <a:pt x="168" y="270"/>
                  </a:lnTo>
                  <a:lnTo>
                    <a:pt x="168" y="246"/>
                  </a:lnTo>
                  <a:lnTo>
                    <a:pt x="174" y="234"/>
                  </a:lnTo>
                  <a:lnTo>
                    <a:pt x="174" y="222"/>
                  </a:lnTo>
                  <a:lnTo>
                    <a:pt x="180" y="216"/>
                  </a:lnTo>
                  <a:lnTo>
                    <a:pt x="180" y="204"/>
                  </a:lnTo>
                  <a:lnTo>
                    <a:pt x="186" y="192"/>
                  </a:lnTo>
                  <a:lnTo>
                    <a:pt x="186" y="186"/>
                  </a:lnTo>
                  <a:lnTo>
                    <a:pt x="192" y="174"/>
                  </a:lnTo>
                  <a:lnTo>
                    <a:pt x="192" y="156"/>
                  </a:lnTo>
                  <a:lnTo>
                    <a:pt x="198" y="144"/>
                  </a:lnTo>
                  <a:lnTo>
                    <a:pt x="198" y="138"/>
                  </a:lnTo>
                  <a:lnTo>
                    <a:pt x="204" y="126"/>
                  </a:lnTo>
                  <a:lnTo>
                    <a:pt x="204" y="120"/>
                  </a:lnTo>
                  <a:lnTo>
                    <a:pt x="210" y="114"/>
                  </a:lnTo>
                  <a:lnTo>
                    <a:pt x="210" y="96"/>
                  </a:lnTo>
                  <a:lnTo>
                    <a:pt x="216" y="90"/>
                  </a:lnTo>
                  <a:lnTo>
                    <a:pt x="216" y="84"/>
                  </a:lnTo>
                  <a:lnTo>
                    <a:pt x="222" y="78"/>
                  </a:lnTo>
                  <a:lnTo>
                    <a:pt x="222" y="72"/>
                  </a:lnTo>
                  <a:lnTo>
                    <a:pt x="228" y="66"/>
                  </a:lnTo>
                  <a:lnTo>
                    <a:pt x="228" y="54"/>
                  </a:lnTo>
                  <a:lnTo>
                    <a:pt x="234" y="48"/>
                  </a:lnTo>
                  <a:lnTo>
                    <a:pt x="234" y="42"/>
                  </a:lnTo>
                  <a:lnTo>
                    <a:pt x="246" y="30"/>
                  </a:lnTo>
                  <a:lnTo>
                    <a:pt x="246" y="24"/>
                  </a:lnTo>
                  <a:lnTo>
                    <a:pt x="258" y="12"/>
                  </a:lnTo>
                  <a:lnTo>
                    <a:pt x="258" y="6"/>
                  </a:lnTo>
                  <a:lnTo>
                    <a:pt x="264" y="6"/>
                  </a:lnTo>
                  <a:lnTo>
                    <a:pt x="270" y="0"/>
                  </a:lnTo>
                  <a:lnTo>
                    <a:pt x="276" y="0"/>
                  </a:lnTo>
                  <a:lnTo>
                    <a:pt x="282" y="0"/>
                  </a:lnTo>
                  <a:lnTo>
                    <a:pt x="288" y="0"/>
                  </a:lnTo>
                  <a:lnTo>
                    <a:pt x="294" y="0"/>
                  </a:lnTo>
                  <a:lnTo>
                    <a:pt x="300" y="6"/>
                  </a:lnTo>
                  <a:lnTo>
                    <a:pt x="306" y="12"/>
                  </a:lnTo>
                  <a:lnTo>
                    <a:pt x="312" y="18"/>
                  </a:lnTo>
                  <a:lnTo>
                    <a:pt x="324" y="30"/>
                  </a:lnTo>
                  <a:lnTo>
                    <a:pt x="324" y="36"/>
                  </a:lnTo>
                  <a:lnTo>
                    <a:pt x="330" y="42"/>
                  </a:lnTo>
                  <a:lnTo>
                    <a:pt x="330" y="54"/>
                  </a:lnTo>
                  <a:lnTo>
                    <a:pt x="336" y="60"/>
                  </a:lnTo>
                  <a:lnTo>
                    <a:pt x="336" y="66"/>
                  </a:lnTo>
                  <a:lnTo>
                    <a:pt x="342" y="72"/>
                  </a:lnTo>
                  <a:lnTo>
                    <a:pt x="342" y="78"/>
                  </a:lnTo>
                  <a:lnTo>
                    <a:pt x="348" y="84"/>
                  </a:lnTo>
                  <a:lnTo>
                    <a:pt x="348" y="96"/>
                  </a:lnTo>
                  <a:lnTo>
                    <a:pt x="354" y="102"/>
                  </a:lnTo>
                  <a:lnTo>
                    <a:pt x="354" y="114"/>
                  </a:lnTo>
                  <a:lnTo>
                    <a:pt x="360" y="120"/>
                  </a:lnTo>
                  <a:lnTo>
                    <a:pt x="360" y="126"/>
                  </a:lnTo>
                  <a:lnTo>
                    <a:pt x="366" y="138"/>
                  </a:lnTo>
                  <a:lnTo>
                    <a:pt x="366" y="144"/>
                  </a:lnTo>
                  <a:lnTo>
                    <a:pt x="372" y="156"/>
                  </a:lnTo>
                  <a:lnTo>
                    <a:pt x="372" y="174"/>
                  </a:lnTo>
                  <a:lnTo>
                    <a:pt x="378" y="180"/>
                  </a:lnTo>
                  <a:lnTo>
                    <a:pt x="378" y="192"/>
                  </a:lnTo>
                  <a:lnTo>
                    <a:pt x="384" y="204"/>
                  </a:lnTo>
                  <a:lnTo>
                    <a:pt x="384" y="210"/>
                  </a:lnTo>
                  <a:lnTo>
                    <a:pt x="390" y="222"/>
                  </a:lnTo>
                  <a:lnTo>
                    <a:pt x="390" y="246"/>
                  </a:lnTo>
                  <a:lnTo>
                    <a:pt x="396" y="258"/>
                  </a:lnTo>
                  <a:lnTo>
                    <a:pt x="396" y="264"/>
                  </a:lnTo>
                  <a:lnTo>
                    <a:pt x="402" y="276"/>
                  </a:lnTo>
                  <a:lnTo>
                    <a:pt x="402" y="288"/>
                  </a:lnTo>
                  <a:lnTo>
                    <a:pt x="408" y="300"/>
                  </a:lnTo>
                  <a:lnTo>
                    <a:pt x="408" y="324"/>
                  </a:lnTo>
                  <a:lnTo>
                    <a:pt x="414" y="336"/>
                  </a:lnTo>
                  <a:lnTo>
                    <a:pt x="414" y="348"/>
                  </a:lnTo>
                  <a:lnTo>
                    <a:pt x="420" y="360"/>
                  </a:lnTo>
                  <a:lnTo>
                    <a:pt x="420" y="372"/>
                  </a:lnTo>
                  <a:lnTo>
                    <a:pt x="426" y="39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2" name="Freeform 88"/>
            <p:cNvSpPr>
              <a:spLocks/>
            </p:cNvSpPr>
            <p:nvPr/>
          </p:nvSpPr>
          <p:spPr bwMode="auto">
            <a:xfrm>
              <a:off x="2904" y="1782"/>
              <a:ext cx="420" cy="1056"/>
            </a:xfrm>
            <a:custGeom>
              <a:avLst/>
              <a:gdLst>
                <a:gd name="T0" fmla="*/ 6 w 420"/>
                <a:gd name="T1" fmla="*/ 24 h 1056"/>
                <a:gd name="T2" fmla="*/ 12 w 420"/>
                <a:gd name="T3" fmla="*/ 78 h 1056"/>
                <a:gd name="T4" fmla="*/ 24 w 420"/>
                <a:gd name="T5" fmla="*/ 120 h 1056"/>
                <a:gd name="T6" fmla="*/ 30 w 420"/>
                <a:gd name="T7" fmla="*/ 174 h 1056"/>
                <a:gd name="T8" fmla="*/ 42 w 420"/>
                <a:gd name="T9" fmla="*/ 216 h 1056"/>
                <a:gd name="T10" fmla="*/ 48 w 420"/>
                <a:gd name="T11" fmla="*/ 276 h 1056"/>
                <a:gd name="T12" fmla="*/ 60 w 420"/>
                <a:gd name="T13" fmla="*/ 318 h 1056"/>
                <a:gd name="T14" fmla="*/ 66 w 420"/>
                <a:gd name="T15" fmla="*/ 378 h 1056"/>
                <a:gd name="T16" fmla="*/ 78 w 420"/>
                <a:gd name="T17" fmla="*/ 420 h 1056"/>
                <a:gd name="T18" fmla="*/ 84 w 420"/>
                <a:gd name="T19" fmla="*/ 480 h 1056"/>
                <a:gd name="T20" fmla="*/ 96 w 420"/>
                <a:gd name="T21" fmla="*/ 522 h 1056"/>
                <a:gd name="T22" fmla="*/ 102 w 420"/>
                <a:gd name="T23" fmla="*/ 576 h 1056"/>
                <a:gd name="T24" fmla="*/ 114 w 420"/>
                <a:gd name="T25" fmla="*/ 618 h 1056"/>
                <a:gd name="T26" fmla="*/ 120 w 420"/>
                <a:gd name="T27" fmla="*/ 666 h 1056"/>
                <a:gd name="T28" fmla="*/ 132 w 420"/>
                <a:gd name="T29" fmla="*/ 708 h 1056"/>
                <a:gd name="T30" fmla="*/ 138 w 420"/>
                <a:gd name="T31" fmla="*/ 744 h 1056"/>
                <a:gd name="T32" fmla="*/ 150 w 420"/>
                <a:gd name="T33" fmla="*/ 792 h 1056"/>
                <a:gd name="T34" fmla="*/ 156 w 420"/>
                <a:gd name="T35" fmla="*/ 822 h 1056"/>
                <a:gd name="T36" fmla="*/ 168 w 420"/>
                <a:gd name="T37" fmla="*/ 864 h 1056"/>
                <a:gd name="T38" fmla="*/ 174 w 420"/>
                <a:gd name="T39" fmla="*/ 894 h 1056"/>
                <a:gd name="T40" fmla="*/ 186 w 420"/>
                <a:gd name="T41" fmla="*/ 930 h 1056"/>
                <a:gd name="T42" fmla="*/ 192 w 420"/>
                <a:gd name="T43" fmla="*/ 954 h 1056"/>
                <a:gd name="T44" fmla="*/ 204 w 420"/>
                <a:gd name="T45" fmla="*/ 972 h 1056"/>
                <a:gd name="T46" fmla="*/ 210 w 420"/>
                <a:gd name="T47" fmla="*/ 996 h 1056"/>
                <a:gd name="T48" fmla="*/ 222 w 420"/>
                <a:gd name="T49" fmla="*/ 1014 h 1056"/>
                <a:gd name="T50" fmla="*/ 234 w 420"/>
                <a:gd name="T51" fmla="*/ 1038 h 1056"/>
                <a:gd name="T52" fmla="*/ 246 w 420"/>
                <a:gd name="T53" fmla="*/ 1050 h 1056"/>
                <a:gd name="T54" fmla="*/ 264 w 420"/>
                <a:gd name="T55" fmla="*/ 1056 h 1056"/>
                <a:gd name="T56" fmla="*/ 282 w 420"/>
                <a:gd name="T57" fmla="*/ 1050 h 1056"/>
                <a:gd name="T58" fmla="*/ 306 w 420"/>
                <a:gd name="T59" fmla="*/ 1026 h 1056"/>
                <a:gd name="T60" fmla="*/ 312 w 420"/>
                <a:gd name="T61" fmla="*/ 1008 h 1056"/>
                <a:gd name="T62" fmla="*/ 324 w 420"/>
                <a:gd name="T63" fmla="*/ 990 h 1056"/>
                <a:gd name="T64" fmla="*/ 330 w 420"/>
                <a:gd name="T65" fmla="*/ 966 h 1056"/>
                <a:gd name="T66" fmla="*/ 342 w 420"/>
                <a:gd name="T67" fmla="*/ 942 h 1056"/>
                <a:gd name="T68" fmla="*/ 348 w 420"/>
                <a:gd name="T69" fmla="*/ 912 h 1056"/>
                <a:gd name="T70" fmla="*/ 360 w 420"/>
                <a:gd name="T71" fmla="*/ 882 h 1056"/>
                <a:gd name="T72" fmla="*/ 366 w 420"/>
                <a:gd name="T73" fmla="*/ 840 h 1056"/>
                <a:gd name="T74" fmla="*/ 378 w 420"/>
                <a:gd name="T75" fmla="*/ 810 h 1056"/>
                <a:gd name="T76" fmla="*/ 384 w 420"/>
                <a:gd name="T77" fmla="*/ 768 h 1056"/>
                <a:gd name="T78" fmla="*/ 396 w 420"/>
                <a:gd name="T79" fmla="*/ 732 h 1056"/>
                <a:gd name="T80" fmla="*/ 402 w 420"/>
                <a:gd name="T81" fmla="*/ 678 h 1056"/>
                <a:gd name="T82" fmla="*/ 414 w 420"/>
                <a:gd name="T83" fmla="*/ 642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0" h="1056">
                  <a:moveTo>
                    <a:pt x="0" y="0"/>
                  </a:moveTo>
                  <a:lnTo>
                    <a:pt x="0" y="12"/>
                  </a:lnTo>
                  <a:lnTo>
                    <a:pt x="6" y="24"/>
                  </a:lnTo>
                  <a:lnTo>
                    <a:pt x="6" y="48"/>
                  </a:lnTo>
                  <a:lnTo>
                    <a:pt x="12" y="66"/>
                  </a:lnTo>
                  <a:lnTo>
                    <a:pt x="12" y="78"/>
                  </a:lnTo>
                  <a:lnTo>
                    <a:pt x="18" y="90"/>
                  </a:lnTo>
                  <a:lnTo>
                    <a:pt x="18" y="102"/>
                  </a:lnTo>
                  <a:lnTo>
                    <a:pt x="24" y="120"/>
                  </a:lnTo>
                  <a:lnTo>
                    <a:pt x="24" y="144"/>
                  </a:lnTo>
                  <a:lnTo>
                    <a:pt x="30" y="162"/>
                  </a:lnTo>
                  <a:lnTo>
                    <a:pt x="30" y="174"/>
                  </a:lnTo>
                  <a:lnTo>
                    <a:pt x="36" y="186"/>
                  </a:lnTo>
                  <a:lnTo>
                    <a:pt x="36" y="204"/>
                  </a:lnTo>
                  <a:lnTo>
                    <a:pt x="42" y="216"/>
                  </a:lnTo>
                  <a:lnTo>
                    <a:pt x="42" y="246"/>
                  </a:lnTo>
                  <a:lnTo>
                    <a:pt x="48" y="258"/>
                  </a:lnTo>
                  <a:lnTo>
                    <a:pt x="48" y="276"/>
                  </a:lnTo>
                  <a:lnTo>
                    <a:pt x="54" y="288"/>
                  </a:lnTo>
                  <a:lnTo>
                    <a:pt x="54" y="306"/>
                  </a:lnTo>
                  <a:lnTo>
                    <a:pt x="60" y="318"/>
                  </a:lnTo>
                  <a:lnTo>
                    <a:pt x="60" y="348"/>
                  </a:lnTo>
                  <a:lnTo>
                    <a:pt x="66" y="360"/>
                  </a:lnTo>
                  <a:lnTo>
                    <a:pt x="66" y="378"/>
                  </a:lnTo>
                  <a:lnTo>
                    <a:pt x="72" y="390"/>
                  </a:lnTo>
                  <a:lnTo>
                    <a:pt x="72" y="408"/>
                  </a:lnTo>
                  <a:lnTo>
                    <a:pt x="78" y="420"/>
                  </a:lnTo>
                  <a:lnTo>
                    <a:pt x="78" y="432"/>
                  </a:lnTo>
                  <a:lnTo>
                    <a:pt x="84" y="450"/>
                  </a:lnTo>
                  <a:lnTo>
                    <a:pt x="84" y="480"/>
                  </a:lnTo>
                  <a:lnTo>
                    <a:pt x="90" y="492"/>
                  </a:lnTo>
                  <a:lnTo>
                    <a:pt x="90" y="504"/>
                  </a:lnTo>
                  <a:lnTo>
                    <a:pt x="96" y="522"/>
                  </a:lnTo>
                  <a:lnTo>
                    <a:pt x="96" y="534"/>
                  </a:lnTo>
                  <a:lnTo>
                    <a:pt x="102" y="546"/>
                  </a:lnTo>
                  <a:lnTo>
                    <a:pt x="102" y="576"/>
                  </a:lnTo>
                  <a:lnTo>
                    <a:pt x="108" y="588"/>
                  </a:lnTo>
                  <a:lnTo>
                    <a:pt x="108" y="600"/>
                  </a:lnTo>
                  <a:lnTo>
                    <a:pt x="114" y="618"/>
                  </a:lnTo>
                  <a:lnTo>
                    <a:pt x="114" y="630"/>
                  </a:lnTo>
                  <a:lnTo>
                    <a:pt x="120" y="642"/>
                  </a:lnTo>
                  <a:lnTo>
                    <a:pt x="120" y="666"/>
                  </a:lnTo>
                  <a:lnTo>
                    <a:pt x="126" y="684"/>
                  </a:lnTo>
                  <a:lnTo>
                    <a:pt x="126" y="696"/>
                  </a:lnTo>
                  <a:lnTo>
                    <a:pt x="132" y="708"/>
                  </a:lnTo>
                  <a:lnTo>
                    <a:pt x="132" y="720"/>
                  </a:lnTo>
                  <a:lnTo>
                    <a:pt x="138" y="732"/>
                  </a:lnTo>
                  <a:lnTo>
                    <a:pt x="138" y="744"/>
                  </a:lnTo>
                  <a:lnTo>
                    <a:pt x="144" y="756"/>
                  </a:lnTo>
                  <a:lnTo>
                    <a:pt x="144" y="780"/>
                  </a:lnTo>
                  <a:lnTo>
                    <a:pt x="150" y="792"/>
                  </a:lnTo>
                  <a:lnTo>
                    <a:pt x="150" y="798"/>
                  </a:lnTo>
                  <a:lnTo>
                    <a:pt x="156" y="810"/>
                  </a:lnTo>
                  <a:lnTo>
                    <a:pt x="156" y="822"/>
                  </a:lnTo>
                  <a:lnTo>
                    <a:pt x="162" y="834"/>
                  </a:lnTo>
                  <a:lnTo>
                    <a:pt x="162" y="852"/>
                  </a:lnTo>
                  <a:lnTo>
                    <a:pt x="168" y="864"/>
                  </a:lnTo>
                  <a:lnTo>
                    <a:pt x="168" y="876"/>
                  </a:lnTo>
                  <a:lnTo>
                    <a:pt x="174" y="882"/>
                  </a:lnTo>
                  <a:lnTo>
                    <a:pt x="174" y="894"/>
                  </a:lnTo>
                  <a:lnTo>
                    <a:pt x="180" y="900"/>
                  </a:lnTo>
                  <a:lnTo>
                    <a:pt x="180" y="918"/>
                  </a:lnTo>
                  <a:lnTo>
                    <a:pt x="186" y="930"/>
                  </a:lnTo>
                  <a:lnTo>
                    <a:pt x="186" y="936"/>
                  </a:lnTo>
                  <a:lnTo>
                    <a:pt x="192" y="942"/>
                  </a:lnTo>
                  <a:lnTo>
                    <a:pt x="192" y="954"/>
                  </a:lnTo>
                  <a:lnTo>
                    <a:pt x="198" y="960"/>
                  </a:lnTo>
                  <a:lnTo>
                    <a:pt x="198" y="966"/>
                  </a:lnTo>
                  <a:lnTo>
                    <a:pt x="204" y="972"/>
                  </a:lnTo>
                  <a:lnTo>
                    <a:pt x="204" y="984"/>
                  </a:lnTo>
                  <a:lnTo>
                    <a:pt x="210" y="990"/>
                  </a:lnTo>
                  <a:lnTo>
                    <a:pt x="210" y="996"/>
                  </a:lnTo>
                  <a:lnTo>
                    <a:pt x="216" y="1002"/>
                  </a:lnTo>
                  <a:lnTo>
                    <a:pt x="216" y="1008"/>
                  </a:lnTo>
                  <a:lnTo>
                    <a:pt x="222" y="1014"/>
                  </a:lnTo>
                  <a:lnTo>
                    <a:pt x="222" y="1026"/>
                  </a:lnTo>
                  <a:lnTo>
                    <a:pt x="228" y="1032"/>
                  </a:lnTo>
                  <a:lnTo>
                    <a:pt x="234" y="1038"/>
                  </a:lnTo>
                  <a:lnTo>
                    <a:pt x="246" y="1050"/>
                  </a:lnTo>
                  <a:lnTo>
                    <a:pt x="240" y="1050"/>
                  </a:lnTo>
                  <a:lnTo>
                    <a:pt x="246" y="1050"/>
                  </a:lnTo>
                  <a:lnTo>
                    <a:pt x="252" y="1056"/>
                  </a:lnTo>
                  <a:lnTo>
                    <a:pt x="258" y="1056"/>
                  </a:lnTo>
                  <a:lnTo>
                    <a:pt x="264" y="1056"/>
                  </a:lnTo>
                  <a:lnTo>
                    <a:pt x="270" y="1056"/>
                  </a:lnTo>
                  <a:lnTo>
                    <a:pt x="276" y="1056"/>
                  </a:lnTo>
                  <a:lnTo>
                    <a:pt x="282" y="1050"/>
                  </a:lnTo>
                  <a:lnTo>
                    <a:pt x="288" y="1044"/>
                  </a:lnTo>
                  <a:lnTo>
                    <a:pt x="294" y="1038"/>
                  </a:lnTo>
                  <a:lnTo>
                    <a:pt x="306" y="1026"/>
                  </a:lnTo>
                  <a:lnTo>
                    <a:pt x="306" y="1020"/>
                  </a:lnTo>
                  <a:lnTo>
                    <a:pt x="312" y="1014"/>
                  </a:lnTo>
                  <a:lnTo>
                    <a:pt x="312" y="1008"/>
                  </a:lnTo>
                  <a:lnTo>
                    <a:pt x="318" y="1002"/>
                  </a:lnTo>
                  <a:lnTo>
                    <a:pt x="318" y="996"/>
                  </a:lnTo>
                  <a:lnTo>
                    <a:pt x="324" y="990"/>
                  </a:lnTo>
                  <a:lnTo>
                    <a:pt x="324" y="978"/>
                  </a:lnTo>
                  <a:lnTo>
                    <a:pt x="330" y="972"/>
                  </a:lnTo>
                  <a:lnTo>
                    <a:pt x="330" y="966"/>
                  </a:lnTo>
                  <a:lnTo>
                    <a:pt x="336" y="960"/>
                  </a:lnTo>
                  <a:lnTo>
                    <a:pt x="336" y="948"/>
                  </a:lnTo>
                  <a:lnTo>
                    <a:pt x="342" y="942"/>
                  </a:lnTo>
                  <a:lnTo>
                    <a:pt x="342" y="930"/>
                  </a:lnTo>
                  <a:lnTo>
                    <a:pt x="348" y="918"/>
                  </a:lnTo>
                  <a:lnTo>
                    <a:pt x="348" y="912"/>
                  </a:lnTo>
                  <a:lnTo>
                    <a:pt x="354" y="900"/>
                  </a:lnTo>
                  <a:lnTo>
                    <a:pt x="354" y="894"/>
                  </a:lnTo>
                  <a:lnTo>
                    <a:pt x="360" y="882"/>
                  </a:lnTo>
                  <a:lnTo>
                    <a:pt x="360" y="864"/>
                  </a:lnTo>
                  <a:lnTo>
                    <a:pt x="366" y="852"/>
                  </a:lnTo>
                  <a:lnTo>
                    <a:pt x="366" y="840"/>
                  </a:lnTo>
                  <a:lnTo>
                    <a:pt x="372" y="834"/>
                  </a:lnTo>
                  <a:lnTo>
                    <a:pt x="372" y="822"/>
                  </a:lnTo>
                  <a:lnTo>
                    <a:pt x="378" y="810"/>
                  </a:lnTo>
                  <a:lnTo>
                    <a:pt x="378" y="786"/>
                  </a:lnTo>
                  <a:lnTo>
                    <a:pt x="384" y="780"/>
                  </a:lnTo>
                  <a:lnTo>
                    <a:pt x="384" y="768"/>
                  </a:lnTo>
                  <a:lnTo>
                    <a:pt x="390" y="756"/>
                  </a:lnTo>
                  <a:lnTo>
                    <a:pt x="390" y="744"/>
                  </a:lnTo>
                  <a:lnTo>
                    <a:pt x="396" y="732"/>
                  </a:lnTo>
                  <a:lnTo>
                    <a:pt x="396" y="720"/>
                  </a:lnTo>
                  <a:lnTo>
                    <a:pt x="402" y="708"/>
                  </a:lnTo>
                  <a:lnTo>
                    <a:pt x="402" y="678"/>
                  </a:lnTo>
                  <a:lnTo>
                    <a:pt x="408" y="666"/>
                  </a:lnTo>
                  <a:lnTo>
                    <a:pt x="408" y="654"/>
                  </a:lnTo>
                  <a:lnTo>
                    <a:pt x="414" y="642"/>
                  </a:lnTo>
                  <a:lnTo>
                    <a:pt x="414" y="630"/>
                  </a:lnTo>
                  <a:lnTo>
                    <a:pt x="420" y="612"/>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3" name="Freeform 89"/>
            <p:cNvSpPr>
              <a:spLocks/>
            </p:cNvSpPr>
            <p:nvPr/>
          </p:nvSpPr>
          <p:spPr bwMode="auto">
            <a:xfrm>
              <a:off x="3324" y="1392"/>
              <a:ext cx="420" cy="1002"/>
            </a:xfrm>
            <a:custGeom>
              <a:avLst/>
              <a:gdLst>
                <a:gd name="T0" fmla="*/ 6 w 420"/>
                <a:gd name="T1" fmla="*/ 966 h 1002"/>
                <a:gd name="T2" fmla="*/ 12 w 420"/>
                <a:gd name="T3" fmla="*/ 924 h 1002"/>
                <a:gd name="T4" fmla="*/ 24 w 420"/>
                <a:gd name="T5" fmla="*/ 864 h 1002"/>
                <a:gd name="T6" fmla="*/ 30 w 420"/>
                <a:gd name="T7" fmla="*/ 822 h 1002"/>
                <a:gd name="T8" fmla="*/ 42 w 420"/>
                <a:gd name="T9" fmla="*/ 780 h 1002"/>
                <a:gd name="T10" fmla="*/ 48 w 420"/>
                <a:gd name="T11" fmla="*/ 720 h 1002"/>
                <a:gd name="T12" fmla="*/ 60 w 420"/>
                <a:gd name="T13" fmla="*/ 678 h 1002"/>
                <a:gd name="T14" fmla="*/ 66 w 420"/>
                <a:gd name="T15" fmla="*/ 618 h 1002"/>
                <a:gd name="T16" fmla="*/ 78 w 420"/>
                <a:gd name="T17" fmla="*/ 576 h 1002"/>
                <a:gd name="T18" fmla="*/ 84 w 420"/>
                <a:gd name="T19" fmla="*/ 522 h 1002"/>
                <a:gd name="T20" fmla="*/ 96 w 420"/>
                <a:gd name="T21" fmla="*/ 480 h 1002"/>
                <a:gd name="T22" fmla="*/ 102 w 420"/>
                <a:gd name="T23" fmla="*/ 426 h 1002"/>
                <a:gd name="T24" fmla="*/ 114 w 420"/>
                <a:gd name="T25" fmla="*/ 384 h 1002"/>
                <a:gd name="T26" fmla="*/ 120 w 420"/>
                <a:gd name="T27" fmla="*/ 336 h 1002"/>
                <a:gd name="T28" fmla="*/ 132 w 420"/>
                <a:gd name="T29" fmla="*/ 300 h 1002"/>
                <a:gd name="T30" fmla="*/ 138 w 420"/>
                <a:gd name="T31" fmla="*/ 252 h 1002"/>
                <a:gd name="T32" fmla="*/ 150 w 420"/>
                <a:gd name="T33" fmla="*/ 222 h 1002"/>
                <a:gd name="T34" fmla="*/ 156 w 420"/>
                <a:gd name="T35" fmla="*/ 192 h 1002"/>
                <a:gd name="T36" fmla="*/ 168 w 420"/>
                <a:gd name="T37" fmla="*/ 156 h 1002"/>
                <a:gd name="T38" fmla="*/ 174 w 420"/>
                <a:gd name="T39" fmla="*/ 126 h 1002"/>
                <a:gd name="T40" fmla="*/ 186 w 420"/>
                <a:gd name="T41" fmla="*/ 96 h 1002"/>
                <a:gd name="T42" fmla="*/ 192 w 420"/>
                <a:gd name="T43" fmla="*/ 78 h 1002"/>
                <a:gd name="T44" fmla="*/ 204 w 420"/>
                <a:gd name="T45" fmla="*/ 54 h 1002"/>
                <a:gd name="T46" fmla="*/ 210 w 420"/>
                <a:gd name="T47" fmla="*/ 36 h 1002"/>
                <a:gd name="T48" fmla="*/ 222 w 420"/>
                <a:gd name="T49" fmla="*/ 18 h 1002"/>
                <a:gd name="T50" fmla="*/ 240 w 420"/>
                <a:gd name="T51" fmla="*/ 0 h 1002"/>
                <a:gd name="T52" fmla="*/ 258 w 420"/>
                <a:gd name="T53" fmla="*/ 0 h 1002"/>
                <a:gd name="T54" fmla="*/ 276 w 420"/>
                <a:gd name="T55" fmla="*/ 12 h 1002"/>
                <a:gd name="T56" fmla="*/ 294 w 420"/>
                <a:gd name="T57" fmla="*/ 30 h 1002"/>
                <a:gd name="T58" fmla="*/ 306 w 420"/>
                <a:gd name="T59" fmla="*/ 54 h 1002"/>
                <a:gd name="T60" fmla="*/ 312 w 420"/>
                <a:gd name="T61" fmla="*/ 72 h 1002"/>
                <a:gd name="T62" fmla="*/ 324 w 420"/>
                <a:gd name="T63" fmla="*/ 96 h 1002"/>
                <a:gd name="T64" fmla="*/ 330 w 420"/>
                <a:gd name="T65" fmla="*/ 120 h 1002"/>
                <a:gd name="T66" fmla="*/ 342 w 420"/>
                <a:gd name="T67" fmla="*/ 156 h 1002"/>
                <a:gd name="T68" fmla="*/ 348 w 420"/>
                <a:gd name="T69" fmla="*/ 186 h 1002"/>
                <a:gd name="T70" fmla="*/ 360 w 420"/>
                <a:gd name="T71" fmla="*/ 216 h 1002"/>
                <a:gd name="T72" fmla="*/ 366 w 420"/>
                <a:gd name="T73" fmla="*/ 258 h 1002"/>
                <a:gd name="T74" fmla="*/ 378 w 420"/>
                <a:gd name="T75" fmla="*/ 294 h 1002"/>
                <a:gd name="T76" fmla="*/ 384 w 420"/>
                <a:gd name="T77" fmla="*/ 342 h 1002"/>
                <a:gd name="T78" fmla="*/ 396 w 420"/>
                <a:gd name="T79" fmla="*/ 378 h 1002"/>
                <a:gd name="T80" fmla="*/ 402 w 420"/>
                <a:gd name="T81" fmla="*/ 426 h 1002"/>
                <a:gd name="T82" fmla="*/ 414 w 420"/>
                <a:gd name="T83" fmla="*/ 46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0" h="1002">
                  <a:moveTo>
                    <a:pt x="0" y="1002"/>
                  </a:moveTo>
                  <a:lnTo>
                    <a:pt x="0" y="978"/>
                  </a:lnTo>
                  <a:lnTo>
                    <a:pt x="6" y="966"/>
                  </a:lnTo>
                  <a:lnTo>
                    <a:pt x="6" y="948"/>
                  </a:lnTo>
                  <a:lnTo>
                    <a:pt x="12" y="936"/>
                  </a:lnTo>
                  <a:lnTo>
                    <a:pt x="12" y="924"/>
                  </a:lnTo>
                  <a:lnTo>
                    <a:pt x="18" y="906"/>
                  </a:lnTo>
                  <a:lnTo>
                    <a:pt x="18" y="882"/>
                  </a:lnTo>
                  <a:lnTo>
                    <a:pt x="24" y="864"/>
                  </a:lnTo>
                  <a:lnTo>
                    <a:pt x="24" y="852"/>
                  </a:lnTo>
                  <a:lnTo>
                    <a:pt x="30" y="840"/>
                  </a:lnTo>
                  <a:lnTo>
                    <a:pt x="30" y="822"/>
                  </a:lnTo>
                  <a:lnTo>
                    <a:pt x="36" y="810"/>
                  </a:lnTo>
                  <a:lnTo>
                    <a:pt x="36" y="792"/>
                  </a:lnTo>
                  <a:lnTo>
                    <a:pt x="42" y="780"/>
                  </a:lnTo>
                  <a:lnTo>
                    <a:pt x="42" y="750"/>
                  </a:lnTo>
                  <a:lnTo>
                    <a:pt x="48" y="738"/>
                  </a:lnTo>
                  <a:lnTo>
                    <a:pt x="48" y="720"/>
                  </a:lnTo>
                  <a:lnTo>
                    <a:pt x="54" y="708"/>
                  </a:lnTo>
                  <a:lnTo>
                    <a:pt x="54" y="690"/>
                  </a:lnTo>
                  <a:lnTo>
                    <a:pt x="60" y="678"/>
                  </a:lnTo>
                  <a:lnTo>
                    <a:pt x="60" y="648"/>
                  </a:lnTo>
                  <a:lnTo>
                    <a:pt x="66" y="636"/>
                  </a:lnTo>
                  <a:lnTo>
                    <a:pt x="66" y="618"/>
                  </a:lnTo>
                  <a:lnTo>
                    <a:pt x="72" y="606"/>
                  </a:lnTo>
                  <a:lnTo>
                    <a:pt x="72" y="594"/>
                  </a:lnTo>
                  <a:lnTo>
                    <a:pt x="78" y="576"/>
                  </a:lnTo>
                  <a:lnTo>
                    <a:pt x="78" y="552"/>
                  </a:lnTo>
                  <a:lnTo>
                    <a:pt x="84" y="534"/>
                  </a:lnTo>
                  <a:lnTo>
                    <a:pt x="84" y="522"/>
                  </a:lnTo>
                  <a:lnTo>
                    <a:pt x="90" y="510"/>
                  </a:lnTo>
                  <a:lnTo>
                    <a:pt x="90" y="492"/>
                  </a:lnTo>
                  <a:lnTo>
                    <a:pt x="96" y="480"/>
                  </a:lnTo>
                  <a:lnTo>
                    <a:pt x="96" y="468"/>
                  </a:lnTo>
                  <a:lnTo>
                    <a:pt x="102" y="450"/>
                  </a:lnTo>
                  <a:lnTo>
                    <a:pt x="102" y="426"/>
                  </a:lnTo>
                  <a:lnTo>
                    <a:pt x="108" y="414"/>
                  </a:lnTo>
                  <a:lnTo>
                    <a:pt x="108" y="402"/>
                  </a:lnTo>
                  <a:lnTo>
                    <a:pt x="114" y="384"/>
                  </a:lnTo>
                  <a:lnTo>
                    <a:pt x="114" y="372"/>
                  </a:lnTo>
                  <a:lnTo>
                    <a:pt x="120" y="360"/>
                  </a:lnTo>
                  <a:lnTo>
                    <a:pt x="120" y="336"/>
                  </a:lnTo>
                  <a:lnTo>
                    <a:pt x="126" y="324"/>
                  </a:lnTo>
                  <a:lnTo>
                    <a:pt x="126" y="312"/>
                  </a:lnTo>
                  <a:lnTo>
                    <a:pt x="132" y="300"/>
                  </a:lnTo>
                  <a:lnTo>
                    <a:pt x="132" y="288"/>
                  </a:lnTo>
                  <a:lnTo>
                    <a:pt x="138" y="276"/>
                  </a:lnTo>
                  <a:lnTo>
                    <a:pt x="138" y="252"/>
                  </a:lnTo>
                  <a:lnTo>
                    <a:pt x="144" y="246"/>
                  </a:lnTo>
                  <a:lnTo>
                    <a:pt x="144" y="234"/>
                  </a:lnTo>
                  <a:lnTo>
                    <a:pt x="150" y="222"/>
                  </a:lnTo>
                  <a:lnTo>
                    <a:pt x="150" y="210"/>
                  </a:lnTo>
                  <a:lnTo>
                    <a:pt x="156" y="204"/>
                  </a:lnTo>
                  <a:lnTo>
                    <a:pt x="156" y="192"/>
                  </a:lnTo>
                  <a:lnTo>
                    <a:pt x="162" y="180"/>
                  </a:lnTo>
                  <a:lnTo>
                    <a:pt x="162" y="162"/>
                  </a:lnTo>
                  <a:lnTo>
                    <a:pt x="168" y="156"/>
                  </a:lnTo>
                  <a:lnTo>
                    <a:pt x="168" y="144"/>
                  </a:lnTo>
                  <a:lnTo>
                    <a:pt x="174" y="138"/>
                  </a:lnTo>
                  <a:lnTo>
                    <a:pt x="174" y="126"/>
                  </a:lnTo>
                  <a:lnTo>
                    <a:pt x="180" y="120"/>
                  </a:lnTo>
                  <a:lnTo>
                    <a:pt x="180" y="102"/>
                  </a:lnTo>
                  <a:lnTo>
                    <a:pt x="186" y="96"/>
                  </a:lnTo>
                  <a:lnTo>
                    <a:pt x="186" y="90"/>
                  </a:lnTo>
                  <a:lnTo>
                    <a:pt x="192" y="84"/>
                  </a:lnTo>
                  <a:lnTo>
                    <a:pt x="192" y="78"/>
                  </a:lnTo>
                  <a:lnTo>
                    <a:pt x="198" y="72"/>
                  </a:lnTo>
                  <a:lnTo>
                    <a:pt x="198" y="60"/>
                  </a:lnTo>
                  <a:lnTo>
                    <a:pt x="204" y="54"/>
                  </a:lnTo>
                  <a:lnTo>
                    <a:pt x="204" y="48"/>
                  </a:lnTo>
                  <a:lnTo>
                    <a:pt x="210" y="42"/>
                  </a:lnTo>
                  <a:lnTo>
                    <a:pt x="210" y="36"/>
                  </a:lnTo>
                  <a:lnTo>
                    <a:pt x="216" y="30"/>
                  </a:lnTo>
                  <a:lnTo>
                    <a:pt x="222" y="24"/>
                  </a:lnTo>
                  <a:lnTo>
                    <a:pt x="222" y="18"/>
                  </a:lnTo>
                  <a:lnTo>
                    <a:pt x="228" y="12"/>
                  </a:lnTo>
                  <a:lnTo>
                    <a:pt x="234" y="6"/>
                  </a:lnTo>
                  <a:lnTo>
                    <a:pt x="240" y="0"/>
                  </a:lnTo>
                  <a:lnTo>
                    <a:pt x="246" y="0"/>
                  </a:lnTo>
                  <a:lnTo>
                    <a:pt x="252" y="0"/>
                  </a:lnTo>
                  <a:lnTo>
                    <a:pt x="258" y="0"/>
                  </a:lnTo>
                  <a:lnTo>
                    <a:pt x="264" y="0"/>
                  </a:lnTo>
                  <a:lnTo>
                    <a:pt x="270" y="6"/>
                  </a:lnTo>
                  <a:lnTo>
                    <a:pt x="276" y="12"/>
                  </a:lnTo>
                  <a:lnTo>
                    <a:pt x="282" y="18"/>
                  </a:lnTo>
                  <a:lnTo>
                    <a:pt x="288" y="24"/>
                  </a:lnTo>
                  <a:lnTo>
                    <a:pt x="294" y="30"/>
                  </a:lnTo>
                  <a:lnTo>
                    <a:pt x="300" y="36"/>
                  </a:lnTo>
                  <a:lnTo>
                    <a:pt x="300" y="48"/>
                  </a:lnTo>
                  <a:lnTo>
                    <a:pt x="306" y="54"/>
                  </a:lnTo>
                  <a:lnTo>
                    <a:pt x="306" y="60"/>
                  </a:lnTo>
                  <a:lnTo>
                    <a:pt x="312" y="66"/>
                  </a:lnTo>
                  <a:lnTo>
                    <a:pt x="312" y="72"/>
                  </a:lnTo>
                  <a:lnTo>
                    <a:pt x="318" y="78"/>
                  </a:lnTo>
                  <a:lnTo>
                    <a:pt x="318" y="90"/>
                  </a:lnTo>
                  <a:lnTo>
                    <a:pt x="324" y="96"/>
                  </a:lnTo>
                  <a:lnTo>
                    <a:pt x="324" y="108"/>
                  </a:lnTo>
                  <a:lnTo>
                    <a:pt x="330" y="114"/>
                  </a:lnTo>
                  <a:lnTo>
                    <a:pt x="330" y="120"/>
                  </a:lnTo>
                  <a:lnTo>
                    <a:pt x="336" y="132"/>
                  </a:lnTo>
                  <a:lnTo>
                    <a:pt x="336" y="144"/>
                  </a:lnTo>
                  <a:lnTo>
                    <a:pt x="342" y="156"/>
                  </a:lnTo>
                  <a:lnTo>
                    <a:pt x="342" y="162"/>
                  </a:lnTo>
                  <a:lnTo>
                    <a:pt x="348" y="174"/>
                  </a:lnTo>
                  <a:lnTo>
                    <a:pt x="348" y="186"/>
                  </a:lnTo>
                  <a:lnTo>
                    <a:pt x="354" y="192"/>
                  </a:lnTo>
                  <a:lnTo>
                    <a:pt x="354" y="204"/>
                  </a:lnTo>
                  <a:lnTo>
                    <a:pt x="360" y="216"/>
                  </a:lnTo>
                  <a:lnTo>
                    <a:pt x="360" y="234"/>
                  </a:lnTo>
                  <a:lnTo>
                    <a:pt x="366" y="246"/>
                  </a:lnTo>
                  <a:lnTo>
                    <a:pt x="366" y="258"/>
                  </a:lnTo>
                  <a:lnTo>
                    <a:pt x="372" y="270"/>
                  </a:lnTo>
                  <a:lnTo>
                    <a:pt x="372" y="282"/>
                  </a:lnTo>
                  <a:lnTo>
                    <a:pt x="378" y="294"/>
                  </a:lnTo>
                  <a:lnTo>
                    <a:pt x="378" y="312"/>
                  </a:lnTo>
                  <a:lnTo>
                    <a:pt x="384" y="324"/>
                  </a:lnTo>
                  <a:lnTo>
                    <a:pt x="384" y="342"/>
                  </a:lnTo>
                  <a:lnTo>
                    <a:pt x="390" y="354"/>
                  </a:lnTo>
                  <a:lnTo>
                    <a:pt x="390" y="366"/>
                  </a:lnTo>
                  <a:lnTo>
                    <a:pt x="396" y="378"/>
                  </a:lnTo>
                  <a:lnTo>
                    <a:pt x="396" y="402"/>
                  </a:lnTo>
                  <a:lnTo>
                    <a:pt x="402" y="414"/>
                  </a:lnTo>
                  <a:lnTo>
                    <a:pt x="402" y="426"/>
                  </a:lnTo>
                  <a:lnTo>
                    <a:pt x="408" y="444"/>
                  </a:lnTo>
                  <a:lnTo>
                    <a:pt x="408" y="456"/>
                  </a:lnTo>
                  <a:lnTo>
                    <a:pt x="414" y="468"/>
                  </a:lnTo>
                  <a:lnTo>
                    <a:pt x="414" y="480"/>
                  </a:lnTo>
                  <a:lnTo>
                    <a:pt x="420" y="49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4" name="Freeform 90"/>
            <p:cNvSpPr>
              <a:spLocks/>
            </p:cNvSpPr>
            <p:nvPr/>
          </p:nvSpPr>
          <p:spPr bwMode="auto">
            <a:xfrm>
              <a:off x="3744" y="1890"/>
              <a:ext cx="426" cy="948"/>
            </a:xfrm>
            <a:custGeom>
              <a:avLst/>
              <a:gdLst>
                <a:gd name="T0" fmla="*/ 6 w 426"/>
                <a:gd name="T1" fmla="*/ 42 h 948"/>
                <a:gd name="T2" fmla="*/ 12 w 426"/>
                <a:gd name="T3" fmla="*/ 84 h 948"/>
                <a:gd name="T4" fmla="*/ 24 w 426"/>
                <a:gd name="T5" fmla="*/ 138 h 948"/>
                <a:gd name="T6" fmla="*/ 30 w 426"/>
                <a:gd name="T7" fmla="*/ 186 h 948"/>
                <a:gd name="T8" fmla="*/ 42 w 426"/>
                <a:gd name="T9" fmla="*/ 240 h 948"/>
                <a:gd name="T10" fmla="*/ 48 w 426"/>
                <a:gd name="T11" fmla="*/ 288 h 948"/>
                <a:gd name="T12" fmla="*/ 60 w 426"/>
                <a:gd name="T13" fmla="*/ 330 h 948"/>
                <a:gd name="T14" fmla="*/ 66 w 426"/>
                <a:gd name="T15" fmla="*/ 384 h 948"/>
                <a:gd name="T16" fmla="*/ 78 w 426"/>
                <a:gd name="T17" fmla="*/ 426 h 948"/>
                <a:gd name="T18" fmla="*/ 84 w 426"/>
                <a:gd name="T19" fmla="*/ 480 h 948"/>
                <a:gd name="T20" fmla="*/ 96 w 426"/>
                <a:gd name="T21" fmla="*/ 522 h 948"/>
                <a:gd name="T22" fmla="*/ 102 w 426"/>
                <a:gd name="T23" fmla="*/ 576 h 948"/>
                <a:gd name="T24" fmla="*/ 114 w 426"/>
                <a:gd name="T25" fmla="*/ 612 h 948"/>
                <a:gd name="T26" fmla="*/ 120 w 426"/>
                <a:gd name="T27" fmla="*/ 660 h 948"/>
                <a:gd name="T28" fmla="*/ 132 w 426"/>
                <a:gd name="T29" fmla="*/ 696 h 948"/>
                <a:gd name="T30" fmla="*/ 138 w 426"/>
                <a:gd name="T31" fmla="*/ 738 h 948"/>
                <a:gd name="T32" fmla="*/ 150 w 426"/>
                <a:gd name="T33" fmla="*/ 768 h 948"/>
                <a:gd name="T34" fmla="*/ 156 w 426"/>
                <a:gd name="T35" fmla="*/ 804 h 948"/>
                <a:gd name="T36" fmla="*/ 168 w 426"/>
                <a:gd name="T37" fmla="*/ 828 h 948"/>
                <a:gd name="T38" fmla="*/ 174 w 426"/>
                <a:gd name="T39" fmla="*/ 858 h 948"/>
                <a:gd name="T40" fmla="*/ 186 w 426"/>
                <a:gd name="T41" fmla="*/ 882 h 948"/>
                <a:gd name="T42" fmla="*/ 198 w 426"/>
                <a:gd name="T43" fmla="*/ 900 h 948"/>
                <a:gd name="T44" fmla="*/ 216 w 426"/>
                <a:gd name="T45" fmla="*/ 930 h 948"/>
                <a:gd name="T46" fmla="*/ 228 w 426"/>
                <a:gd name="T47" fmla="*/ 948 h 948"/>
                <a:gd name="T48" fmla="*/ 246 w 426"/>
                <a:gd name="T49" fmla="*/ 948 h 948"/>
                <a:gd name="T50" fmla="*/ 264 w 426"/>
                <a:gd name="T51" fmla="*/ 942 h 948"/>
                <a:gd name="T52" fmla="*/ 276 w 426"/>
                <a:gd name="T53" fmla="*/ 924 h 948"/>
                <a:gd name="T54" fmla="*/ 294 w 426"/>
                <a:gd name="T55" fmla="*/ 900 h 948"/>
                <a:gd name="T56" fmla="*/ 300 w 426"/>
                <a:gd name="T57" fmla="*/ 876 h 948"/>
                <a:gd name="T58" fmla="*/ 312 w 426"/>
                <a:gd name="T59" fmla="*/ 858 h 948"/>
                <a:gd name="T60" fmla="*/ 318 w 426"/>
                <a:gd name="T61" fmla="*/ 828 h 948"/>
                <a:gd name="T62" fmla="*/ 330 w 426"/>
                <a:gd name="T63" fmla="*/ 798 h 948"/>
                <a:gd name="T64" fmla="*/ 336 w 426"/>
                <a:gd name="T65" fmla="*/ 762 h 948"/>
                <a:gd name="T66" fmla="*/ 348 w 426"/>
                <a:gd name="T67" fmla="*/ 732 h 948"/>
                <a:gd name="T68" fmla="*/ 354 w 426"/>
                <a:gd name="T69" fmla="*/ 690 h 948"/>
                <a:gd name="T70" fmla="*/ 366 w 426"/>
                <a:gd name="T71" fmla="*/ 654 h 948"/>
                <a:gd name="T72" fmla="*/ 372 w 426"/>
                <a:gd name="T73" fmla="*/ 618 h 948"/>
                <a:gd name="T74" fmla="*/ 384 w 426"/>
                <a:gd name="T75" fmla="*/ 570 h 948"/>
                <a:gd name="T76" fmla="*/ 390 w 426"/>
                <a:gd name="T77" fmla="*/ 534 h 948"/>
                <a:gd name="T78" fmla="*/ 402 w 426"/>
                <a:gd name="T79" fmla="*/ 480 h 948"/>
                <a:gd name="T80" fmla="*/ 408 w 426"/>
                <a:gd name="T81" fmla="*/ 438 h 948"/>
                <a:gd name="T82" fmla="*/ 420 w 426"/>
                <a:gd name="T83" fmla="*/ 378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6" h="948">
                  <a:moveTo>
                    <a:pt x="0" y="0"/>
                  </a:moveTo>
                  <a:lnTo>
                    <a:pt x="0" y="24"/>
                  </a:lnTo>
                  <a:lnTo>
                    <a:pt x="6" y="42"/>
                  </a:lnTo>
                  <a:lnTo>
                    <a:pt x="6" y="54"/>
                  </a:lnTo>
                  <a:lnTo>
                    <a:pt x="12" y="66"/>
                  </a:lnTo>
                  <a:lnTo>
                    <a:pt x="12" y="84"/>
                  </a:lnTo>
                  <a:lnTo>
                    <a:pt x="18" y="96"/>
                  </a:lnTo>
                  <a:lnTo>
                    <a:pt x="18" y="126"/>
                  </a:lnTo>
                  <a:lnTo>
                    <a:pt x="24" y="138"/>
                  </a:lnTo>
                  <a:lnTo>
                    <a:pt x="24" y="156"/>
                  </a:lnTo>
                  <a:lnTo>
                    <a:pt x="30" y="168"/>
                  </a:lnTo>
                  <a:lnTo>
                    <a:pt x="30" y="186"/>
                  </a:lnTo>
                  <a:lnTo>
                    <a:pt x="36" y="198"/>
                  </a:lnTo>
                  <a:lnTo>
                    <a:pt x="36" y="228"/>
                  </a:lnTo>
                  <a:lnTo>
                    <a:pt x="42" y="240"/>
                  </a:lnTo>
                  <a:lnTo>
                    <a:pt x="42" y="258"/>
                  </a:lnTo>
                  <a:lnTo>
                    <a:pt x="48" y="270"/>
                  </a:lnTo>
                  <a:lnTo>
                    <a:pt x="48" y="288"/>
                  </a:lnTo>
                  <a:lnTo>
                    <a:pt x="54" y="300"/>
                  </a:lnTo>
                  <a:lnTo>
                    <a:pt x="54" y="312"/>
                  </a:lnTo>
                  <a:lnTo>
                    <a:pt x="60" y="330"/>
                  </a:lnTo>
                  <a:lnTo>
                    <a:pt x="60" y="360"/>
                  </a:lnTo>
                  <a:lnTo>
                    <a:pt x="66" y="372"/>
                  </a:lnTo>
                  <a:lnTo>
                    <a:pt x="66" y="384"/>
                  </a:lnTo>
                  <a:lnTo>
                    <a:pt x="72" y="402"/>
                  </a:lnTo>
                  <a:lnTo>
                    <a:pt x="72" y="414"/>
                  </a:lnTo>
                  <a:lnTo>
                    <a:pt x="78" y="426"/>
                  </a:lnTo>
                  <a:lnTo>
                    <a:pt x="78" y="456"/>
                  </a:lnTo>
                  <a:lnTo>
                    <a:pt x="84" y="468"/>
                  </a:lnTo>
                  <a:lnTo>
                    <a:pt x="84" y="480"/>
                  </a:lnTo>
                  <a:lnTo>
                    <a:pt x="90" y="498"/>
                  </a:lnTo>
                  <a:lnTo>
                    <a:pt x="90" y="510"/>
                  </a:lnTo>
                  <a:lnTo>
                    <a:pt x="96" y="522"/>
                  </a:lnTo>
                  <a:lnTo>
                    <a:pt x="96" y="552"/>
                  </a:lnTo>
                  <a:lnTo>
                    <a:pt x="102" y="564"/>
                  </a:lnTo>
                  <a:lnTo>
                    <a:pt x="102" y="576"/>
                  </a:lnTo>
                  <a:lnTo>
                    <a:pt x="108" y="588"/>
                  </a:lnTo>
                  <a:lnTo>
                    <a:pt x="108" y="600"/>
                  </a:lnTo>
                  <a:lnTo>
                    <a:pt x="114" y="612"/>
                  </a:lnTo>
                  <a:lnTo>
                    <a:pt x="114" y="624"/>
                  </a:lnTo>
                  <a:lnTo>
                    <a:pt x="120" y="636"/>
                  </a:lnTo>
                  <a:lnTo>
                    <a:pt x="120" y="660"/>
                  </a:lnTo>
                  <a:lnTo>
                    <a:pt x="126" y="672"/>
                  </a:lnTo>
                  <a:lnTo>
                    <a:pt x="126" y="684"/>
                  </a:lnTo>
                  <a:lnTo>
                    <a:pt x="132" y="696"/>
                  </a:lnTo>
                  <a:lnTo>
                    <a:pt x="132" y="708"/>
                  </a:lnTo>
                  <a:lnTo>
                    <a:pt x="138" y="714"/>
                  </a:lnTo>
                  <a:lnTo>
                    <a:pt x="138" y="738"/>
                  </a:lnTo>
                  <a:lnTo>
                    <a:pt x="144" y="750"/>
                  </a:lnTo>
                  <a:lnTo>
                    <a:pt x="144" y="756"/>
                  </a:lnTo>
                  <a:lnTo>
                    <a:pt x="150" y="768"/>
                  </a:lnTo>
                  <a:lnTo>
                    <a:pt x="150" y="774"/>
                  </a:lnTo>
                  <a:lnTo>
                    <a:pt x="156" y="786"/>
                  </a:lnTo>
                  <a:lnTo>
                    <a:pt x="156" y="804"/>
                  </a:lnTo>
                  <a:lnTo>
                    <a:pt x="162" y="810"/>
                  </a:lnTo>
                  <a:lnTo>
                    <a:pt x="162" y="822"/>
                  </a:lnTo>
                  <a:lnTo>
                    <a:pt x="168" y="828"/>
                  </a:lnTo>
                  <a:lnTo>
                    <a:pt x="168" y="840"/>
                  </a:lnTo>
                  <a:lnTo>
                    <a:pt x="174" y="846"/>
                  </a:lnTo>
                  <a:lnTo>
                    <a:pt x="174" y="858"/>
                  </a:lnTo>
                  <a:lnTo>
                    <a:pt x="180" y="864"/>
                  </a:lnTo>
                  <a:lnTo>
                    <a:pt x="180" y="870"/>
                  </a:lnTo>
                  <a:lnTo>
                    <a:pt x="186" y="882"/>
                  </a:lnTo>
                  <a:lnTo>
                    <a:pt x="186" y="888"/>
                  </a:lnTo>
                  <a:lnTo>
                    <a:pt x="192" y="894"/>
                  </a:lnTo>
                  <a:lnTo>
                    <a:pt x="198" y="900"/>
                  </a:lnTo>
                  <a:lnTo>
                    <a:pt x="198" y="912"/>
                  </a:lnTo>
                  <a:lnTo>
                    <a:pt x="204" y="918"/>
                  </a:lnTo>
                  <a:lnTo>
                    <a:pt x="216" y="930"/>
                  </a:lnTo>
                  <a:lnTo>
                    <a:pt x="216" y="936"/>
                  </a:lnTo>
                  <a:lnTo>
                    <a:pt x="222" y="942"/>
                  </a:lnTo>
                  <a:lnTo>
                    <a:pt x="228" y="948"/>
                  </a:lnTo>
                  <a:lnTo>
                    <a:pt x="234" y="948"/>
                  </a:lnTo>
                  <a:lnTo>
                    <a:pt x="240" y="948"/>
                  </a:lnTo>
                  <a:lnTo>
                    <a:pt x="246" y="948"/>
                  </a:lnTo>
                  <a:lnTo>
                    <a:pt x="252" y="948"/>
                  </a:lnTo>
                  <a:lnTo>
                    <a:pt x="258" y="942"/>
                  </a:lnTo>
                  <a:lnTo>
                    <a:pt x="264" y="942"/>
                  </a:lnTo>
                  <a:lnTo>
                    <a:pt x="270" y="936"/>
                  </a:lnTo>
                  <a:lnTo>
                    <a:pt x="276" y="930"/>
                  </a:lnTo>
                  <a:lnTo>
                    <a:pt x="276" y="924"/>
                  </a:lnTo>
                  <a:lnTo>
                    <a:pt x="288" y="912"/>
                  </a:lnTo>
                  <a:lnTo>
                    <a:pt x="288" y="906"/>
                  </a:lnTo>
                  <a:lnTo>
                    <a:pt x="294" y="900"/>
                  </a:lnTo>
                  <a:lnTo>
                    <a:pt x="294" y="888"/>
                  </a:lnTo>
                  <a:lnTo>
                    <a:pt x="300" y="882"/>
                  </a:lnTo>
                  <a:lnTo>
                    <a:pt x="300" y="876"/>
                  </a:lnTo>
                  <a:lnTo>
                    <a:pt x="306" y="870"/>
                  </a:lnTo>
                  <a:lnTo>
                    <a:pt x="306" y="864"/>
                  </a:lnTo>
                  <a:lnTo>
                    <a:pt x="312" y="858"/>
                  </a:lnTo>
                  <a:lnTo>
                    <a:pt x="312" y="852"/>
                  </a:lnTo>
                  <a:lnTo>
                    <a:pt x="318" y="840"/>
                  </a:lnTo>
                  <a:lnTo>
                    <a:pt x="318" y="828"/>
                  </a:lnTo>
                  <a:lnTo>
                    <a:pt x="324" y="816"/>
                  </a:lnTo>
                  <a:lnTo>
                    <a:pt x="324" y="810"/>
                  </a:lnTo>
                  <a:lnTo>
                    <a:pt x="330" y="798"/>
                  </a:lnTo>
                  <a:lnTo>
                    <a:pt x="330" y="792"/>
                  </a:lnTo>
                  <a:lnTo>
                    <a:pt x="336" y="780"/>
                  </a:lnTo>
                  <a:lnTo>
                    <a:pt x="336" y="762"/>
                  </a:lnTo>
                  <a:lnTo>
                    <a:pt x="342" y="756"/>
                  </a:lnTo>
                  <a:lnTo>
                    <a:pt x="342" y="744"/>
                  </a:lnTo>
                  <a:lnTo>
                    <a:pt x="348" y="732"/>
                  </a:lnTo>
                  <a:lnTo>
                    <a:pt x="348" y="720"/>
                  </a:lnTo>
                  <a:lnTo>
                    <a:pt x="354" y="714"/>
                  </a:lnTo>
                  <a:lnTo>
                    <a:pt x="354" y="690"/>
                  </a:lnTo>
                  <a:lnTo>
                    <a:pt x="360" y="678"/>
                  </a:lnTo>
                  <a:lnTo>
                    <a:pt x="360" y="666"/>
                  </a:lnTo>
                  <a:lnTo>
                    <a:pt x="366" y="654"/>
                  </a:lnTo>
                  <a:lnTo>
                    <a:pt x="366" y="642"/>
                  </a:lnTo>
                  <a:lnTo>
                    <a:pt x="372" y="630"/>
                  </a:lnTo>
                  <a:lnTo>
                    <a:pt x="372" y="618"/>
                  </a:lnTo>
                  <a:lnTo>
                    <a:pt x="378" y="606"/>
                  </a:lnTo>
                  <a:lnTo>
                    <a:pt x="378" y="582"/>
                  </a:lnTo>
                  <a:lnTo>
                    <a:pt x="384" y="570"/>
                  </a:lnTo>
                  <a:lnTo>
                    <a:pt x="384" y="558"/>
                  </a:lnTo>
                  <a:lnTo>
                    <a:pt x="390" y="546"/>
                  </a:lnTo>
                  <a:lnTo>
                    <a:pt x="390" y="534"/>
                  </a:lnTo>
                  <a:lnTo>
                    <a:pt x="396" y="516"/>
                  </a:lnTo>
                  <a:lnTo>
                    <a:pt x="396" y="492"/>
                  </a:lnTo>
                  <a:lnTo>
                    <a:pt x="402" y="480"/>
                  </a:lnTo>
                  <a:lnTo>
                    <a:pt x="402" y="462"/>
                  </a:lnTo>
                  <a:lnTo>
                    <a:pt x="408" y="450"/>
                  </a:lnTo>
                  <a:lnTo>
                    <a:pt x="408" y="438"/>
                  </a:lnTo>
                  <a:lnTo>
                    <a:pt x="414" y="420"/>
                  </a:lnTo>
                  <a:lnTo>
                    <a:pt x="414" y="396"/>
                  </a:lnTo>
                  <a:lnTo>
                    <a:pt x="420" y="378"/>
                  </a:lnTo>
                  <a:lnTo>
                    <a:pt x="420" y="366"/>
                  </a:lnTo>
                  <a:lnTo>
                    <a:pt x="426" y="354"/>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5" name="Freeform 91"/>
            <p:cNvSpPr>
              <a:spLocks/>
            </p:cNvSpPr>
            <p:nvPr/>
          </p:nvSpPr>
          <p:spPr bwMode="auto">
            <a:xfrm>
              <a:off x="4170" y="1854"/>
              <a:ext cx="72" cy="390"/>
            </a:xfrm>
            <a:custGeom>
              <a:avLst/>
              <a:gdLst>
                <a:gd name="T0" fmla="*/ 0 w 72"/>
                <a:gd name="T1" fmla="*/ 390 h 390"/>
                <a:gd name="T2" fmla="*/ 0 w 72"/>
                <a:gd name="T3" fmla="*/ 372 h 390"/>
                <a:gd name="T4" fmla="*/ 6 w 72"/>
                <a:gd name="T5" fmla="*/ 360 h 390"/>
                <a:gd name="T6" fmla="*/ 6 w 72"/>
                <a:gd name="T7" fmla="*/ 342 h 390"/>
                <a:gd name="T8" fmla="*/ 12 w 72"/>
                <a:gd name="T9" fmla="*/ 330 h 390"/>
                <a:gd name="T10" fmla="*/ 12 w 72"/>
                <a:gd name="T11" fmla="*/ 300 h 390"/>
                <a:gd name="T12" fmla="*/ 18 w 72"/>
                <a:gd name="T13" fmla="*/ 288 h 390"/>
                <a:gd name="T14" fmla="*/ 18 w 72"/>
                <a:gd name="T15" fmla="*/ 270 h 390"/>
                <a:gd name="T16" fmla="*/ 24 w 72"/>
                <a:gd name="T17" fmla="*/ 258 h 390"/>
                <a:gd name="T18" fmla="*/ 24 w 72"/>
                <a:gd name="T19" fmla="*/ 246 h 390"/>
                <a:gd name="T20" fmla="*/ 30 w 72"/>
                <a:gd name="T21" fmla="*/ 228 h 390"/>
                <a:gd name="T22" fmla="*/ 30 w 72"/>
                <a:gd name="T23" fmla="*/ 198 h 390"/>
                <a:gd name="T24" fmla="*/ 36 w 72"/>
                <a:gd name="T25" fmla="*/ 186 h 390"/>
                <a:gd name="T26" fmla="*/ 36 w 72"/>
                <a:gd name="T27" fmla="*/ 168 h 390"/>
                <a:gd name="T28" fmla="*/ 42 w 72"/>
                <a:gd name="T29" fmla="*/ 156 h 390"/>
                <a:gd name="T30" fmla="*/ 42 w 72"/>
                <a:gd name="T31" fmla="*/ 144 h 390"/>
                <a:gd name="T32" fmla="*/ 48 w 72"/>
                <a:gd name="T33" fmla="*/ 126 h 390"/>
                <a:gd name="T34" fmla="*/ 48 w 72"/>
                <a:gd name="T35" fmla="*/ 102 h 390"/>
                <a:gd name="T36" fmla="*/ 54 w 72"/>
                <a:gd name="T37" fmla="*/ 84 h 390"/>
                <a:gd name="T38" fmla="*/ 54 w 72"/>
                <a:gd name="T39" fmla="*/ 72 h 390"/>
                <a:gd name="T40" fmla="*/ 60 w 72"/>
                <a:gd name="T41" fmla="*/ 60 h 390"/>
                <a:gd name="T42" fmla="*/ 60 w 72"/>
                <a:gd name="T43" fmla="*/ 42 h 390"/>
                <a:gd name="T44" fmla="*/ 66 w 72"/>
                <a:gd name="T45" fmla="*/ 30 h 390"/>
                <a:gd name="T46" fmla="*/ 66 w 72"/>
                <a:gd name="T47" fmla="*/ 18 h 390"/>
                <a:gd name="T48" fmla="*/ 72 w 72"/>
                <a:gd name="T4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90">
                  <a:moveTo>
                    <a:pt x="0" y="390"/>
                  </a:moveTo>
                  <a:lnTo>
                    <a:pt x="0" y="372"/>
                  </a:lnTo>
                  <a:lnTo>
                    <a:pt x="6" y="360"/>
                  </a:lnTo>
                  <a:lnTo>
                    <a:pt x="6" y="342"/>
                  </a:lnTo>
                  <a:lnTo>
                    <a:pt x="12" y="330"/>
                  </a:lnTo>
                  <a:lnTo>
                    <a:pt x="12" y="300"/>
                  </a:lnTo>
                  <a:lnTo>
                    <a:pt x="18" y="288"/>
                  </a:lnTo>
                  <a:lnTo>
                    <a:pt x="18" y="270"/>
                  </a:lnTo>
                  <a:lnTo>
                    <a:pt x="24" y="258"/>
                  </a:lnTo>
                  <a:lnTo>
                    <a:pt x="24" y="246"/>
                  </a:lnTo>
                  <a:lnTo>
                    <a:pt x="30" y="228"/>
                  </a:lnTo>
                  <a:lnTo>
                    <a:pt x="30" y="198"/>
                  </a:lnTo>
                  <a:lnTo>
                    <a:pt x="36" y="186"/>
                  </a:lnTo>
                  <a:lnTo>
                    <a:pt x="36" y="168"/>
                  </a:lnTo>
                  <a:lnTo>
                    <a:pt x="42" y="156"/>
                  </a:lnTo>
                  <a:lnTo>
                    <a:pt x="42" y="144"/>
                  </a:lnTo>
                  <a:lnTo>
                    <a:pt x="48" y="126"/>
                  </a:lnTo>
                  <a:lnTo>
                    <a:pt x="48" y="102"/>
                  </a:lnTo>
                  <a:lnTo>
                    <a:pt x="54" y="84"/>
                  </a:lnTo>
                  <a:lnTo>
                    <a:pt x="54" y="72"/>
                  </a:lnTo>
                  <a:lnTo>
                    <a:pt x="60" y="60"/>
                  </a:lnTo>
                  <a:lnTo>
                    <a:pt x="60" y="42"/>
                  </a:lnTo>
                  <a:lnTo>
                    <a:pt x="66" y="30"/>
                  </a:lnTo>
                  <a:lnTo>
                    <a:pt x="66" y="18"/>
                  </a:lnTo>
                  <a:lnTo>
                    <a:pt x="72"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6" name="Freeform 92"/>
            <p:cNvSpPr>
              <a:spLocks/>
            </p:cNvSpPr>
            <p:nvPr/>
          </p:nvSpPr>
          <p:spPr bwMode="auto">
            <a:xfrm>
              <a:off x="1638" y="1092"/>
              <a:ext cx="402" cy="1026"/>
            </a:xfrm>
            <a:custGeom>
              <a:avLst/>
              <a:gdLst>
                <a:gd name="T0" fmla="*/ 6 w 402"/>
                <a:gd name="T1" fmla="*/ 960 h 1026"/>
                <a:gd name="T2" fmla="*/ 12 w 402"/>
                <a:gd name="T3" fmla="*/ 900 h 1026"/>
                <a:gd name="T4" fmla="*/ 24 w 402"/>
                <a:gd name="T5" fmla="*/ 816 h 1026"/>
                <a:gd name="T6" fmla="*/ 30 w 402"/>
                <a:gd name="T7" fmla="*/ 756 h 1026"/>
                <a:gd name="T8" fmla="*/ 42 w 402"/>
                <a:gd name="T9" fmla="*/ 678 h 1026"/>
                <a:gd name="T10" fmla="*/ 48 w 402"/>
                <a:gd name="T11" fmla="*/ 624 h 1026"/>
                <a:gd name="T12" fmla="*/ 60 w 402"/>
                <a:gd name="T13" fmla="*/ 546 h 1026"/>
                <a:gd name="T14" fmla="*/ 66 w 402"/>
                <a:gd name="T15" fmla="*/ 498 h 1026"/>
                <a:gd name="T16" fmla="*/ 78 w 402"/>
                <a:gd name="T17" fmla="*/ 444 h 1026"/>
                <a:gd name="T18" fmla="*/ 84 w 402"/>
                <a:gd name="T19" fmla="*/ 378 h 1026"/>
                <a:gd name="T20" fmla="*/ 96 w 402"/>
                <a:gd name="T21" fmla="*/ 330 h 1026"/>
                <a:gd name="T22" fmla="*/ 102 w 402"/>
                <a:gd name="T23" fmla="*/ 270 h 1026"/>
                <a:gd name="T24" fmla="*/ 114 w 402"/>
                <a:gd name="T25" fmla="*/ 234 h 1026"/>
                <a:gd name="T26" fmla="*/ 120 w 402"/>
                <a:gd name="T27" fmla="*/ 180 h 1026"/>
                <a:gd name="T28" fmla="*/ 132 w 402"/>
                <a:gd name="T29" fmla="*/ 150 h 1026"/>
                <a:gd name="T30" fmla="*/ 138 w 402"/>
                <a:gd name="T31" fmla="*/ 108 h 1026"/>
                <a:gd name="T32" fmla="*/ 150 w 402"/>
                <a:gd name="T33" fmla="*/ 84 h 1026"/>
                <a:gd name="T34" fmla="*/ 156 w 402"/>
                <a:gd name="T35" fmla="*/ 54 h 1026"/>
                <a:gd name="T36" fmla="*/ 168 w 402"/>
                <a:gd name="T37" fmla="*/ 36 h 1026"/>
                <a:gd name="T38" fmla="*/ 174 w 402"/>
                <a:gd name="T39" fmla="*/ 18 h 1026"/>
                <a:gd name="T40" fmla="*/ 186 w 402"/>
                <a:gd name="T41" fmla="*/ 6 h 1026"/>
                <a:gd name="T42" fmla="*/ 204 w 402"/>
                <a:gd name="T43" fmla="*/ 0 h 1026"/>
                <a:gd name="T44" fmla="*/ 222 w 402"/>
                <a:gd name="T45" fmla="*/ 12 h 1026"/>
                <a:gd name="T46" fmla="*/ 234 w 402"/>
                <a:gd name="T47" fmla="*/ 36 h 1026"/>
                <a:gd name="T48" fmla="*/ 246 w 402"/>
                <a:gd name="T49" fmla="*/ 54 h 1026"/>
                <a:gd name="T50" fmla="*/ 252 w 402"/>
                <a:gd name="T51" fmla="*/ 72 h 1026"/>
                <a:gd name="T52" fmla="*/ 264 w 402"/>
                <a:gd name="T53" fmla="*/ 108 h 1026"/>
                <a:gd name="T54" fmla="*/ 270 w 402"/>
                <a:gd name="T55" fmla="*/ 138 h 1026"/>
                <a:gd name="T56" fmla="*/ 282 w 402"/>
                <a:gd name="T57" fmla="*/ 180 h 1026"/>
                <a:gd name="T58" fmla="*/ 288 w 402"/>
                <a:gd name="T59" fmla="*/ 222 h 1026"/>
                <a:gd name="T60" fmla="*/ 300 w 402"/>
                <a:gd name="T61" fmla="*/ 276 h 1026"/>
                <a:gd name="T62" fmla="*/ 306 w 402"/>
                <a:gd name="T63" fmla="*/ 318 h 1026"/>
                <a:gd name="T64" fmla="*/ 318 w 402"/>
                <a:gd name="T65" fmla="*/ 360 h 1026"/>
                <a:gd name="T66" fmla="*/ 324 w 402"/>
                <a:gd name="T67" fmla="*/ 426 h 1026"/>
                <a:gd name="T68" fmla="*/ 336 w 402"/>
                <a:gd name="T69" fmla="*/ 480 h 1026"/>
                <a:gd name="T70" fmla="*/ 342 w 402"/>
                <a:gd name="T71" fmla="*/ 552 h 1026"/>
                <a:gd name="T72" fmla="*/ 354 w 402"/>
                <a:gd name="T73" fmla="*/ 606 h 1026"/>
                <a:gd name="T74" fmla="*/ 360 w 402"/>
                <a:gd name="T75" fmla="*/ 684 h 1026"/>
                <a:gd name="T76" fmla="*/ 372 w 402"/>
                <a:gd name="T77" fmla="*/ 738 h 1026"/>
                <a:gd name="T78" fmla="*/ 378 w 402"/>
                <a:gd name="T79" fmla="*/ 822 h 1026"/>
                <a:gd name="T80" fmla="*/ 390 w 402"/>
                <a:gd name="T81" fmla="*/ 882 h 1026"/>
                <a:gd name="T82" fmla="*/ 396 w 402"/>
                <a:gd name="T83" fmla="*/ 966 h 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2" h="1026">
                  <a:moveTo>
                    <a:pt x="0" y="1026"/>
                  </a:moveTo>
                  <a:lnTo>
                    <a:pt x="0" y="984"/>
                  </a:lnTo>
                  <a:lnTo>
                    <a:pt x="6" y="960"/>
                  </a:lnTo>
                  <a:lnTo>
                    <a:pt x="6" y="942"/>
                  </a:lnTo>
                  <a:lnTo>
                    <a:pt x="12" y="918"/>
                  </a:lnTo>
                  <a:lnTo>
                    <a:pt x="12" y="900"/>
                  </a:lnTo>
                  <a:lnTo>
                    <a:pt x="18" y="882"/>
                  </a:lnTo>
                  <a:lnTo>
                    <a:pt x="18" y="840"/>
                  </a:lnTo>
                  <a:lnTo>
                    <a:pt x="24" y="816"/>
                  </a:lnTo>
                  <a:lnTo>
                    <a:pt x="24" y="798"/>
                  </a:lnTo>
                  <a:lnTo>
                    <a:pt x="30" y="780"/>
                  </a:lnTo>
                  <a:lnTo>
                    <a:pt x="30" y="756"/>
                  </a:lnTo>
                  <a:lnTo>
                    <a:pt x="36" y="738"/>
                  </a:lnTo>
                  <a:lnTo>
                    <a:pt x="36" y="702"/>
                  </a:lnTo>
                  <a:lnTo>
                    <a:pt x="42" y="678"/>
                  </a:lnTo>
                  <a:lnTo>
                    <a:pt x="42" y="660"/>
                  </a:lnTo>
                  <a:lnTo>
                    <a:pt x="48" y="642"/>
                  </a:lnTo>
                  <a:lnTo>
                    <a:pt x="48" y="624"/>
                  </a:lnTo>
                  <a:lnTo>
                    <a:pt x="54" y="606"/>
                  </a:lnTo>
                  <a:lnTo>
                    <a:pt x="54" y="570"/>
                  </a:lnTo>
                  <a:lnTo>
                    <a:pt x="60" y="546"/>
                  </a:lnTo>
                  <a:lnTo>
                    <a:pt x="60" y="528"/>
                  </a:lnTo>
                  <a:lnTo>
                    <a:pt x="66" y="510"/>
                  </a:lnTo>
                  <a:lnTo>
                    <a:pt x="66" y="498"/>
                  </a:lnTo>
                  <a:lnTo>
                    <a:pt x="72" y="480"/>
                  </a:lnTo>
                  <a:lnTo>
                    <a:pt x="72" y="462"/>
                  </a:lnTo>
                  <a:lnTo>
                    <a:pt x="78" y="444"/>
                  </a:lnTo>
                  <a:lnTo>
                    <a:pt x="78" y="408"/>
                  </a:lnTo>
                  <a:lnTo>
                    <a:pt x="84" y="396"/>
                  </a:lnTo>
                  <a:lnTo>
                    <a:pt x="84" y="378"/>
                  </a:lnTo>
                  <a:lnTo>
                    <a:pt x="90" y="360"/>
                  </a:lnTo>
                  <a:lnTo>
                    <a:pt x="90" y="348"/>
                  </a:lnTo>
                  <a:lnTo>
                    <a:pt x="96" y="330"/>
                  </a:lnTo>
                  <a:lnTo>
                    <a:pt x="96" y="300"/>
                  </a:lnTo>
                  <a:lnTo>
                    <a:pt x="102" y="288"/>
                  </a:lnTo>
                  <a:lnTo>
                    <a:pt x="102" y="270"/>
                  </a:lnTo>
                  <a:lnTo>
                    <a:pt x="108" y="258"/>
                  </a:lnTo>
                  <a:lnTo>
                    <a:pt x="108" y="246"/>
                  </a:lnTo>
                  <a:lnTo>
                    <a:pt x="114" y="234"/>
                  </a:lnTo>
                  <a:lnTo>
                    <a:pt x="114" y="204"/>
                  </a:lnTo>
                  <a:lnTo>
                    <a:pt x="120" y="192"/>
                  </a:lnTo>
                  <a:lnTo>
                    <a:pt x="120" y="180"/>
                  </a:lnTo>
                  <a:lnTo>
                    <a:pt x="126" y="168"/>
                  </a:lnTo>
                  <a:lnTo>
                    <a:pt x="126" y="162"/>
                  </a:lnTo>
                  <a:lnTo>
                    <a:pt x="132" y="150"/>
                  </a:lnTo>
                  <a:lnTo>
                    <a:pt x="132" y="138"/>
                  </a:lnTo>
                  <a:lnTo>
                    <a:pt x="138" y="126"/>
                  </a:lnTo>
                  <a:lnTo>
                    <a:pt x="138" y="108"/>
                  </a:lnTo>
                  <a:lnTo>
                    <a:pt x="144" y="96"/>
                  </a:lnTo>
                  <a:lnTo>
                    <a:pt x="144" y="90"/>
                  </a:lnTo>
                  <a:lnTo>
                    <a:pt x="150" y="84"/>
                  </a:lnTo>
                  <a:lnTo>
                    <a:pt x="150" y="72"/>
                  </a:lnTo>
                  <a:lnTo>
                    <a:pt x="156" y="66"/>
                  </a:lnTo>
                  <a:lnTo>
                    <a:pt x="156" y="54"/>
                  </a:lnTo>
                  <a:lnTo>
                    <a:pt x="162" y="48"/>
                  </a:lnTo>
                  <a:lnTo>
                    <a:pt x="162" y="42"/>
                  </a:lnTo>
                  <a:lnTo>
                    <a:pt x="168" y="36"/>
                  </a:lnTo>
                  <a:lnTo>
                    <a:pt x="168" y="30"/>
                  </a:lnTo>
                  <a:lnTo>
                    <a:pt x="174" y="24"/>
                  </a:lnTo>
                  <a:lnTo>
                    <a:pt x="174" y="18"/>
                  </a:lnTo>
                  <a:lnTo>
                    <a:pt x="186" y="6"/>
                  </a:lnTo>
                  <a:lnTo>
                    <a:pt x="180" y="6"/>
                  </a:lnTo>
                  <a:lnTo>
                    <a:pt x="186" y="6"/>
                  </a:lnTo>
                  <a:lnTo>
                    <a:pt x="192" y="0"/>
                  </a:lnTo>
                  <a:lnTo>
                    <a:pt x="198" y="0"/>
                  </a:lnTo>
                  <a:lnTo>
                    <a:pt x="204" y="0"/>
                  </a:lnTo>
                  <a:lnTo>
                    <a:pt x="210" y="0"/>
                  </a:lnTo>
                  <a:lnTo>
                    <a:pt x="216" y="6"/>
                  </a:lnTo>
                  <a:lnTo>
                    <a:pt x="222" y="12"/>
                  </a:lnTo>
                  <a:lnTo>
                    <a:pt x="228" y="18"/>
                  </a:lnTo>
                  <a:lnTo>
                    <a:pt x="234" y="24"/>
                  </a:lnTo>
                  <a:lnTo>
                    <a:pt x="234" y="36"/>
                  </a:lnTo>
                  <a:lnTo>
                    <a:pt x="240" y="42"/>
                  </a:lnTo>
                  <a:lnTo>
                    <a:pt x="240" y="48"/>
                  </a:lnTo>
                  <a:lnTo>
                    <a:pt x="246" y="54"/>
                  </a:lnTo>
                  <a:lnTo>
                    <a:pt x="246" y="60"/>
                  </a:lnTo>
                  <a:lnTo>
                    <a:pt x="252" y="66"/>
                  </a:lnTo>
                  <a:lnTo>
                    <a:pt x="252" y="72"/>
                  </a:lnTo>
                  <a:lnTo>
                    <a:pt x="258" y="84"/>
                  </a:lnTo>
                  <a:lnTo>
                    <a:pt x="258" y="102"/>
                  </a:lnTo>
                  <a:lnTo>
                    <a:pt x="264" y="108"/>
                  </a:lnTo>
                  <a:lnTo>
                    <a:pt x="264" y="120"/>
                  </a:lnTo>
                  <a:lnTo>
                    <a:pt x="270" y="126"/>
                  </a:lnTo>
                  <a:lnTo>
                    <a:pt x="270" y="138"/>
                  </a:lnTo>
                  <a:lnTo>
                    <a:pt x="276" y="150"/>
                  </a:lnTo>
                  <a:lnTo>
                    <a:pt x="276" y="174"/>
                  </a:lnTo>
                  <a:lnTo>
                    <a:pt x="282" y="180"/>
                  </a:lnTo>
                  <a:lnTo>
                    <a:pt x="282" y="192"/>
                  </a:lnTo>
                  <a:lnTo>
                    <a:pt x="288" y="210"/>
                  </a:lnTo>
                  <a:lnTo>
                    <a:pt x="288" y="222"/>
                  </a:lnTo>
                  <a:lnTo>
                    <a:pt x="294" y="234"/>
                  </a:lnTo>
                  <a:lnTo>
                    <a:pt x="294" y="258"/>
                  </a:lnTo>
                  <a:lnTo>
                    <a:pt x="300" y="276"/>
                  </a:lnTo>
                  <a:lnTo>
                    <a:pt x="300" y="288"/>
                  </a:lnTo>
                  <a:lnTo>
                    <a:pt x="306" y="300"/>
                  </a:lnTo>
                  <a:lnTo>
                    <a:pt x="306" y="318"/>
                  </a:lnTo>
                  <a:lnTo>
                    <a:pt x="312" y="330"/>
                  </a:lnTo>
                  <a:lnTo>
                    <a:pt x="312" y="348"/>
                  </a:lnTo>
                  <a:lnTo>
                    <a:pt x="318" y="360"/>
                  </a:lnTo>
                  <a:lnTo>
                    <a:pt x="318" y="396"/>
                  </a:lnTo>
                  <a:lnTo>
                    <a:pt x="324" y="414"/>
                  </a:lnTo>
                  <a:lnTo>
                    <a:pt x="324" y="426"/>
                  </a:lnTo>
                  <a:lnTo>
                    <a:pt x="330" y="444"/>
                  </a:lnTo>
                  <a:lnTo>
                    <a:pt x="330" y="462"/>
                  </a:lnTo>
                  <a:lnTo>
                    <a:pt x="336" y="480"/>
                  </a:lnTo>
                  <a:lnTo>
                    <a:pt x="336" y="516"/>
                  </a:lnTo>
                  <a:lnTo>
                    <a:pt x="342" y="534"/>
                  </a:lnTo>
                  <a:lnTo>
                    <a:pt x="342" y="552"/>
                  </a:lnTo>
                  <a:lnTo>
                    <a:pt x="348" y="570"/>
                  </a:lnTo>
                  <a:lnTo>
                    <a:pt x="348" y="588"/>
                  </a:lnTo>
                  <a:lnTo>
                    <a:pt x="354" y="606"/>
                  </a:lnTo>
                  <a:lnTo>
                    <a:pt x="354" y="642"/>
                  </a:lnTo>
                  <a:lnTo>
                    <a:pt x="360" y="660"/>
                  </a:lnTo>
                  <a:lnTo>
                    <a:pt x="360" y="684"/>
                  </a:lnTo>
                  <a:lnTo>
                    <a:pt x="366" y="702"/>
                  </a:lnTo>
                  <a:lnTo>
                    <a:pt x="366" y="720"/>
                  </a:lnTo>
                  <a:lnTo>
                    <a:pt x="372" y="738"/>
                  </a:lnTo>
                  <a:lnTo>
                    <a:pt x="372" y="780"/>
                  </a:lnTo>
                  <a:lnTo>
                    <a:pt x="378" y="798"/>
                  </a:lnTo>
                  <a:lnTo>
                    <a:pt x="378" y="822"/>
                  </a:lnTo>
                  <a:lnTo>
                    <a:pt x="384" y="840"/>
                  </a:lnTo>
                  <a:lnTo>
                    <a:pt x="384" y="858"/>
                  </a:lnTo>
                  <a:lnTo>
                    <a:pt x="390" y="882"/>
                  </a:lnTo>
                  <a:lnTo>
                    <a:pt x="390" y="900"/>
                  </a:lnTo>
                  <a:lnTo>
                    <a:pt x="396" y="924"/>
                  </a:lnTo>
                  <a:lnTo>
                    <a:pt x="396" y="966"/>
                  </a:lnTo>
                  <a:lnTo>
                    <a:pt x="402" y="984"/>
                  </a:lnTo>
                  <a:lnTo>
                    <a:pt x="402" y="1002"/>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7" name="Freeform 93"/>
            <p:cNvSpPr>
              <a:spLocks/>
            </p:cNvSpPr>
            <p:nvPr/>
          </p:nvSpPr>
          <p:spPr bwMode="auto">
            <a:xfrm>
              <a:off x="2040" y="2094"/>
              <a:ext cx="408" cy="1044"/>
            </a:xfrm>
            <a:custGeom>
              <a:avLst/>
              <a:gdLst>
                <a:gd name="T0" fmla="*/ 6 w 408"/>
                <a:gd name="T1" fmla="*/ 42 h 1044"/>
                <a:gd name="T2" fmla="*/ 18 w 408"/>
                <a:gd name="T3" fmla="*/ 126 h 1044"/>
                <a:gd name="T4" fmla="*/ 24 w 408"/>
                <a:gd name="T5" fmla="*/ 186 h 1044"/>
                <a:gd name="T6" fmla="*/ 36 w 408"/>
                <a:gd name="T7" fmla="*/ 264 h 1044"/>
                <a:gd name="T8" fmla="*/ 42 w 408"/>
                <a:gd name="T9" fmla="*/ 324 h 1044"/>
                <a:gd name="T10" fmla="*/ 54 w 408"/>
                <a:gd name="T11" fmla="*/ 384 h 1044"/>
                <a:gd name="T12" fmla="*/ 60 w 408"/>
                <a:gd name="T13" fmla="*/ 462 h 1044"/>
                <a:gd name="T14" fmla="*/ 72 w 408"/>
                <a:gd name="T15" fmla="*/ 516 h 1044"/>
                <a:gd name="T16" fmla="*/ 78 w 408"/>
                <a:gd name="T17" fmla="*/ 588 h 1044"/>
                <a:gd name="T18" fmla="*/ 90 w 408"/>
                <a:gd name="T19" fmla="*/ 636 h 1044"/>
                <a:gd name="T20" fmla="*/ 96 w 408"/>
                <a:gd name="T21" fmla="*/ 702 h 1044"/>
                <a:gd name="T22" fmla="*/ 108 w 408"/>
                <a:gd name="T23" fmla="*/ 744 h 1044"/>
                <a:gd name="T24" fmla="*/ 114 w 408"/>
                <a:gd name="T25" fmla="*/ 798 h 1044"/>
                <a:gd name="T26" fmla="*/ 126 w 408"/>
                <a:gd name="T27" fmla="*/ 840 h 1044"/>
                <a:gd name="T28" fmla="*/ 132 w 408"/>
                <a:gd name="T29" fmla="*/ 888 h 1044"/>
                <a:gd name="T30" fmla="*/ 144 w 408"/>
                <a:gd name="T31" fmla="*/ 918 h 1044"/>
                <a:gd name="T32" fmla="*/ 150 w 408"/>
                <a:gd name="T33" fmla="*/ 954 h 1044"/>
                <a:gd name="T34" fmla="*/ 162 w 408"/>
                <a:gd name="T35" fmla="*/ 978 h 1044"/>
                <a:gd name="T36" fmla="*/ 168 w 408"/>
                <a:gd name="T37" fmla="*/ 996 h 1044"/>
                <a:gd name="T38" fmla="*/ 186 w 408"/>
                <a:gd name="T39" fmla="*/ 1026 h 1044"/>
                <a:gd name="T40" fmla="*/ 192 w 408"/>
                <a:gd name="T41" fmla="*/ 1044 h 1044"/>
                <a:gd name="T42" fmla="*/ 210 w 408"/>
                <a:gd name="T43" fmla="*/ 1044 h 1044"/>
                <a:gd name="T44" fmla="*/ 228 w 408"/>
                <a:gd name="T45" fmla="*/ 1038 h 1044"/>
                <a:gd name="T46" fmla="*/ 240 w 408"/>
                <a:gd name="T47" fmla="*/ 1020 h 1044"/>
                <a:gd name="T48" fmla="*/ 246 w 408"/>
                <a:gd name="T49" fmla="*/ 1002 h 1044"/>
                <a:gd name="T50" fmla="*/ 258 w 408"/>
                <a:gd name="T51" fmla="*/ 978 h 1044"/>
                <a:gd name="T52" fmla="*/ 264 w 408"/>
                <a:gd name="T53" fmla="*/ 954 h 1044"/>
                <a:gd name="T54" fmla="*/ 276 w 408"/>
                <a:gd name="T55" fmla="*/ 918 h 1044"/>
                <a:gd name="T56" fmla="*/ 282 w 408"/>
                <a:gd name="T57" fmla="*/ 882 h 1044"/>
                <a:gd name="T58" fmla="*/ 294 w 408"/>
                <a:gd name="T59" fmla="*/ 834 h 1044"/>
                <a:gd name="T60" fmla="*/ 300 w 408"/>
                <a:gd name="T61" fmla="*/ 798 h 1044"/>
                <a:gd name="T62" fmla="*/ 312 w 408"/>
                <a:gd name="T63" fmla="*/ 756 h 1044"/>
                <a:gd name="T64" fmla="*/ 318 w 408"/>
                <a:gd name="T65" fmla="*/ 696 h 1044"/>
                <a:gd name="T66" fmla="*/ 330 w 408"/>
                <a:gd name="T67" fmla="*/ 648 h 1044"/>
                <a:gd name="T68" fmla="*/ 336 w 408"/>
                <a:gd name="T69" fmla="*/ 582 h 1044"/>
                <a:gd name="T70" fmla="*/ 348 w 408"/>
                <a:gd name="T71" fmla="*/ 528 h 1044"/>
                <a:gd name="T72" fmla="*/ 354 w 408"/>
                <a:gd name="T73" fmla="*/ 456 h 1044"/>
                <a:gd name="T74" fmla="*/ 366 w 408"/>
                <a:gd name="T75" fmla="*/ 396 h 1044"/>
                <a:gd name="T76" fmla="*/ 372 w 408"/>
                <a:gd name="T77" fmla="*/ 324 h 1044"/>
                <a:gd name="T78" fmla="*/ 384 w 408"/>
                <a:gd name="T79" fmla="*/ 264 h 1044"/>
                <a:gd name="T80" fmla="*/ 390 w 408"/>
                <a:gd name="T81" fmla="*/ 180 h 1044"/>
                <a:gd name="T82" fmla="*/ 402 w 408"/>
                <a:gd name="T83" fmla="*/ 120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8" h="1044">
                  <a:moveTo>
                    <a:pt x="0" y="0"/>
                  </a:moveTo>
                  <a:lnTo>
                    <a:pt x="6" y="24"/>
                  </a:lnTo>
                  <a:lnTo>
                    <a:pt x="6" y="42"/>
                  </a:lnTo>
                  <a:lnTo>
                    <a:pt x="12" y="66"/>
                  </a:lnTo>
                  <a:lnTo>
                    <a:pt x="12" y="102"/>
                  </a:lnTo>
                  <a:lnTo>
                    <a:pt x="18" y="126"/>
                  </a:lnTo>
                  <a:lnTo>
                    <a:pt x="18" y="144"/>
                  </a:lnTo>
                  <a:lnTo>
                    <a:pt x="24" y="168"/>
                  </a:lnTo>
                  <a:lnTo>
                    <a:pt x="24" y="186"/>
                  </a:lnTo>
                  <a:lnTo>
                    <a:pt x="30" y="204"/>
                  </a:lnTo>
                  <a:lnTo>
                    <a:pt x="30" y="246"/>
                  </a:lnTo>
                  <a:lnTo>
                    <a:pt x="36" y="264"/>
                  </a:lnTo>
                  <a:lnTo>
                    <a:pt x="36" y="288"/>
                  </a:lnTo>
                  <a:lnTo>
                    <a:pt x="42" y="306"/>
                  </a:lnTo>
                  <a:lnTo>
                    <a:pt x="42" y="324"/>
                  </a:lnTo>
                  <a:lnTo>
                    <a:pt x="48" y="348"/>
                  </a:lnTo>
                  <a:lnTo>
                    <a:pt x="48" y="366"/>
                  </a:lnTo>
                  <a:lnTo>
                    <a:pt x="54" y="384"/>
                  </a:lnTo>
                  <a:lnTo>
                    <a:pt x="54" y="420"/>
                  </a:lnTo>
                  <a:lnTo>
                    <a:pt x="60" y="444"/>
                  </a:lnTo>
                  <a:lnTo>
                    <a:pt x="60" y="462"/>
                  </a:lnTo>
                  <a:lnTo>
                    <a:pt x="66" y="480"/>
                  </a:lnTo>
                  <a:lnTo>
                    <a:pt x="66" y="498"/>
                  </a:lnTo>
                  <a:lnTo>
                    <a:pt x="72" y="516"/>
                  </a:lnTo>
                  <a:lnTo>
                    <a:pt x="72" y="552"/>
                  </a:lnTo>
                  <a:lnTo>
                    <a:pt x="78" y="570"/>
                  </a:lnTo>
                  <a:lnTo>
                    <a:pt x="78" y="588"/>
                  </a:lnTo>
                  <a:lnTo>
                    <a:pt x="84" y="600"/>
                  </a:lnTo>
                  <a:lnTo>
                    <a:pt x="84" y="618"/>
                  </a:lnTo>
                  <a:lnTo>
                    <a:pt x="90" y="636"/>
                  </a:lnTo>
                  <a:lnTo>
                    <a:pt x="90" y="666"/>
                  </a:lnTo>
                  <a:lnTo>
                    <a:pt x="96" y="684"/>
                  </a:lnTo>
                  <a:lnTo>
                    <a:pt x="96" y="702"/>
                  </a:lnTo>
                  <a:lnTo>
                    <a:pt x="102" y="714"/>
                  </a:lnTo>
                  <a:lnTo>
                    <a:pt x="102" y="732"/>
                  </a:lnTo>
                  <a:lnTo>
                    <a:pt x="108" y="744"/>
                  </a:lnTo>
                  <a:lnTo>
                    <a:pt x="108" y="756"/>
                  </a:lnTo>
                  <a:lnTo>
                    <a:pt x="114" y="774"/>
                  </a:lnTo>
                  <a:lnTo>
                    <a:pt x="114" y="798"/>
                  </a:lnTo>
                  <a:lnTo>
                    <a:pt x="120" y="816"/>
                  </a:lnTo>
                  <a:lnTo>
                    <a:pt x="120" y="828"/>
                  </a:lnTo>
                  <a:lnTo>
                    <a:pt x="126" y="840"/>
                  </a:lnTo>
                  <a:lnTo>
                    <a:pt x="126" y="852"/>
                  </a:lnTo>
                  <a:lnTo>
                    <a:pt x="132" y="864"/>
                  </a:lnTo>
                  <a:lnTo>
                    <a:pt x="132" y="888"/>
                  </a:lnTo>
                  <a:lnTo>
                    <a:pt x="138" y="894"/>
                  </a:lnTo>
                  <a:lnTo>
                    <a:pt x="138" y="906"/>
                  </a:lnTo>
                  <a:lnTo>
                    <a:pt x="144" y="918"/>
                  </a:lnTo>
                  <a:lnTo>
                    <a:pt x="144" y="930"/>
                  </a:lnTo>
                  <a:lnTo>
                    <a:pt x="150" y="936"/>
                  </a:lnTo>
                  <a:lnTo>
                    <a:pt x="150" y="954"/>
                  </a:lnTo>
                  <a:lnTo>
                    <a:pt x="156" y="960"/>
                  </a:lnTo>
                  <a:lnTo>
                    <a:pt x="156" y="972"/>
                  </a:lnTo>
                  <a:lnTo>
                    <a:pt x="162" y="978"/>
                  </a:lnTo>
                  <a:lnTo>
                    <a:pt x="162" y="984"/>
                  </a:lnTo>
                  <a:lnTo>
                    <a:pt x="168" y="990"/>
                  </a:lnTo>
                  <a:lnTo>
                    <a:pt x="168" y="996"/>
                  </a:lnTo>
                  <a:lnTo>
                    <a:pt x="174" y="1002"/>
                  </a:lnTo>
                  <a:lnTo>
                    <a:pt x="174" y="1014"/>
                  </a:lnTo>
                  <a:lnTo>
                    <a:pt x="186" y="1026"/>
                  </a:lnTo>
                  <a:lnTo>
                    <a:pt x="186" y="1032"/>
                  </a:lnTo>
                  <a:lnTo>
                    <a:pt x="198" y="1044"/>
                  </a:lnTo>
                  <a:lnTo>
                    <a:pt x="192" y="1044"/>
                  </a:lnTo>
                  <a:lnTo>
                    <a:pt x="198" y="1044"/>
                  </a:lnTo>
                  <a:lnTo>
                    <a:pt x="204" y="1044"/>
                  </a:lnTo>
                  <a:lnTo>
                    <a:pt x="210" y="1044"/>
                  </a:lnTo>
                  <a:lnTo>
                    <a:pt x="216" y="1044"/>
                  </a:lnTo>
                  <a:lnTo>
                    <a:pt x="222" y="1038"/>
                  </a:lnTo>
                  <a:lnTo>
                    <a:pt x="228" y="1038"/>
                  </a:lnTo>
                  <a:lnTo>
                    <a:pt x="234" y="1032"/>
                  </a:lnTo>
                  <a:lnTo>
                    <a:pt x="234" y="1026"/>
                  </a:lnTo>
                  <a:lnTo>
                    <a:pt x="240" y="1020"/>
                  </a:lnTo>
                  <a:lnTo>
                    <a:pt x="240" y="1014"/>
                  </a:lnTo>
                  <a:lnTo>
                    <a:pt x="246" y="1008"/>
                  </a:lnTo>
                  <a:lnTo>
                    <a:pt x="246" y="1002"/>
                  </a:lnTo>
                  <a:lnTo>
                    <a:pt x="252" y="996"/>
                  </a:lnTo>
                  <a:lnTo>
                    <a:pt x="252" y="984"/>
                  </a:lnTo>
                  <a:lnTo>
                    <a:pt x="258" y="978"/>
                  </a:lnTo>
                  <a:lnTo>
                    <a:pt x="258" y="966"/>
                  </a:lnTo>
                  <a:lnTo>
                    <a:pt x="264" y="960"/>
                  </a:lnTo>
                  <a:lnTo>
                    <a:pt x="264" y="954"/>
                  </a:lnTo>
                  <a:lnTo>
                    <a:pt x="270" y="942"/>
                  </a:lnTo>
                  <a:lnTo>
                    <a:pt x="270" y="924"/>
                  </a:lnTo>
                  <a:lnTo>
                    <a:pt x="276" y="918"/>
                  </a:lnTo>
                  <a:lnTo>
                    <a:pt x="276" y="906"/>
                  </a:lnTo>
                  <a:lnTo>
                    <a:pt x="282" y="894"/>
                  </a:lnTo>
                  <a:lnTo>
                    <a:pt x="282" y="882"/>
                  </a:lnTo>
                  <a:lnTo>
                    <a:pt x="288" y="870"/>
                  </a:lnTo>
                  <a:lnTo>
                    <a:pt x="288" y="846"/>
                  </a:lnTo>
                  <a:lnTo>
                    <a:pt x="294" y="834"/>
                  </a:lnTo>
                  <a:lnTo>
                    <a:pt x="294" y="822"/>
                  </a:lnTo>
                  <a:lnTo>
                    <a:pt x="300" y="810"/>
                  </a:lnTo>
                  <a:lnTo>
                    <a:pt x="300" y="798"/>
                  </a:lnTo>
                  <a:lnTo>
                    <a:pt x="306" y="786"/>
                  </a:lnTo>
                  <a:lnTo>
                    <a:pt x="306" y="768"/>
                  </a:lnTo>
                  <a:lnTo>
                    <a:pt x="312" y="756"/>
                  </a:lnTo>
                  <a:lnTo>
                    <a:pt x="312" y="726"/>
                  </a:lnTo>
                  <a:lnTo>
                    <a:pt x="318" y="714"/>
                  </a:lnTo>
                  <a:lnTo>
                    <a:pt x="318" y="696"/>
                  </a:lnTo>
                  <a:lnTo>
                    <a:pt x="324" y="678"/>
                  </a:lnTo>
                  <a:lnTo>
                    <a:pt x="324" y="666"/>
                  </a:lnTo>
                  <a:lnTo>
                    <a:pt x="330" y="648"/>
                  </a:lnTo>
                  <a:lnTo>
                    <a:pt x="330" y="618"/>
                  </a:lnTo>
                  <a:lnTo>
                    <a:pt x="336" y="600"/>
                  </a:lnTo>
                  <a:lnTo>
                    <a:pt x="336" y="582"/>
                  </a:lnTo>
                  <a:lnTo>
                    <a:pt x="342" y="564"/>
                  </a:lnTo>
                  <a:lnTo>
                    <a:pt x="342" y="546"/>
                  </a:lnTo>
                  <a:lnTo>
                    <a:pt x="348" y="528"/>
                  </a:lnTo>
                  <a:lnTo>
                    <a:pt x="348" y="492"/>
                  </a:lnTo>
                  <a:lnTo>
                    <a:pt x="354" y="474"/>
                  </a:lnTo>
                  <a:lnTo>
                    <a:pt x="354" y="456"/>
                  </a:lnTo>
                  <a:lnTo>
                    <a:pt x="360" y="438"/>
                  </a:lnTo>
                  <a:lnTo>
                    <a:pt x="360" y="420"/>
                  </a:lnTo>
                  <a:lnTo>
                    <a:pt x="366" y="396"/>
                  </a:lnTo>
                  <a:lnTo>
                    <a:pt x="366" y="378"/>
                  </a:lnTo>
                  <a:lnTo>
                    <a:pt x="372" y="360"/>
                  </a:lnTo>
                  <a:lnTo>
                    <a:pt x="372" y="324"/>
                  </a:lnTo>
                  <a:lnTo>
                    <a:pt x="378" y="300"/>
                  </a:lnTo>
                  <a:lnTo>
                    <a:pt x="378" y="282"/>
                  </a:lnTo>
                  <a:lnTo>
                    <a:pt x="384" y="264"/>
                  </a:lnTo>
                  <a:lnTo>
                    <a:pt x="384" y="240"/>
                  </a:lnTo>
                  <a:lnTo>
                    <a:pt x="390" y="222"/>
                  </a:lnTo>
                  <a:lnTo>
                    <a:pt x="390" y="180"/>
                  </a:lnTo>
                  <a:lnTo>
                    <a:pt x="396" y="162"/>
                  </a:lnTo>
                  <a:lnTo>
                    <a:pt x="396" y="138"/>
                  </a:lnTo>
                  <a:lnTo>
                    <a:pt x="402" y="120"/>
                  </a:lnTo>
                  <a:lnTo>
                    <a:pt x="402" y="102"/>
                  </a:lnTo>
                  <a:lnTo>
                    <a:pt x="408" y="78"/>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8" name="Freeform 94"/>
            <p:cNvSpPr>
              <a:spLocks/>
            </p:cNvSpPr>
            <p:nvPr/>
          </p:nvSpPr>
          <p:spPr bwMode="auto">
            <a:xfrm>
              <a:off x="2448" y="1092"/>
              <a:ext cx="408" cy="1080"/>
            </a:xfrm>
            <a:custGeom>
              <a:avLst/>
              <a:gdLst>
                <a:gd name="T0" fmla="*/ 6 w 408"/>
                <a:gd name="T1" fmla="*/ 1020 h 1080"/>
                <a:gd name="T2" fmla="*/ 12 w 408"/>
                <a:gd name="T3" fmla="*/ 960 h 1080"/>
                <a:gd name="T4" fmla="*/ 24 w 408"/>
                <a:gd name="T5" fmla="*/ 894 h 1080"/>
                <a:gd name="T6" fmla="*/ 30 w 408"/>
                <a:gd name="T7" fmla="*/ 816 h 1080"/>
                <a:gd name="T8" fmla="*/ 42 w 408"/>
                <a:gd name="T9" fmla="*/ 756 h 1080"/>
                <a:gd name="T10" fmla="*/ 48 w 408"/>
                <a:gd name="T11" fmla="*/ 678 h 1080"/>
                <a:gd name="T12" fmla="*/ 60 w 408"/>
                <a:gd name="T13" fmla="*/ 618 h 1080"/>
                <a:gd name="T14" fmla="*/ 66 w 408"/>
                <a:gd name="T15" fmla="*/ 546 h 1080"/>
                <a:gd name="T16" fmla="*/ 78 w 408"/>
                <a:gd name="T17" fmla="*/ 492 h 1080"/>
                <a:gd name="T18" fmla="*/ 84 w 408"/>
                <a:gd name="T19" fmla="*/ 426 h 1080"/>
                <a:gd name="T20" fmla="*/ 96 w 408"/>
                <a:gd name="T21" fmla="*/ 372 h 1080"/>
                <a:gd name="T22" fmla="*/ 102 w 408"/>
                <a:gd name="T23" fmla="*/ 312 h 1080"/>
                <a:gd name="T24" fmla="*/ 114 w 408"/>
                <a:gd name="T25" fmla="*/ 270 h 1080"/>
                <a:gd name="T26" fmla="*/ 120 w 408"/>
                <a:gd name="T27" fmla="*/ 216 h 1080"/>
                <a:gd name="T28" fmla="*/ 132 w 408"/>
                <a:gd name="T29" fmla="*/ 180 h 1080"/>
                <a:gd name="T30" fmla="*/ 138 w 408"/>
                <a:gd name="T31" fmla="*/ 144 h 1080"/>
                <a:gd name="T32" fmla="*/ 150 w 408"/>
                <a:gd name="T33" fmla="*/ 108 h 1080"/>
                <a:gd name="T34" fmla="*/ 156 w 408"/>
                <a:gd name="T35" fmla="*/ 78 h 1080"/>
                <a:gd name="T36" fmla="*/ 168 w 408"/>
                <a:gd name="T37" fmla="*/ 54 h 1080"/>
                <a:gd name="T38" fmla="*/ 180 w 408"/>
                <a:gd name="T39" fmla="*/ 30 h 1080"/>
                <a:gd name="T40" fmla="*/ 192 w 408"/>
                <a:gd name="T41" fmla="*/ 6 h 1080"/>
                <a:gd name="T42" fmla="*/ 210 w 408"/>
                <a:gd name="T43" fmla="*/ 0 h 1080"/>
                <a:gd name="T44" fmla="*/ 228 w 408"/>
                <a:gd name="T45" fmla="*/ 12 h 1080"/>
                <a:gd name="T46" fmla="*/ 240 w 408"/>
                <a:gd name="T47" fmla="*/ 30 h 1080"/>
                <a:gd name="T48" fmla="*/ 252 w 408"/>
                <a:gd name="T49" fmla="*/ 48 h 1080"/>
                <a:gd name="T50" fmla="*/ 258 w 408"/>
                <a:gd name="T51" fmla="*/ 78 h 1080"/>
                <a:gd name="T52" fmla="*/ 270 w 408"/>
                <a:gd name="T53" fmla="*/ 102 h 1080"/>
                <a:gd name="T54" fmla="*/ 276 w 408"/>
                <a:gd name="T55" fmla="*/ 132 h 1080"/>
                <a:gd name="T56" fmla="*/ 288 w 408"/>
                <a:gd name="T57" fmla="*/ 174 h 1080"/>
                <a:gd name="T58" fmla="*/ 294 w 408"/>
                <a:gd name="T59" fmla="*/ 210 h 1080"/>
                <a:gd name="T60" fmla="*/ 306 w 408"/>
                <a:gd name="T61" fmla="*/ 264 h 1080"/>
                <a:gd name="T62" fmla="*/ 312 w 408"/>
                <a:gd name="T63" fmla="*/ 306 h 1080"/>
                <a:gd name="T64" fmla="*/ 324 w 408"/>
                <a:gd name="T65" fmla="*/ 366 h 1080"/>
                <a:gd name="T66" fmla="*/ 330 w 408"/>
                <a:gd name="T67" fmla="*/ 414 h 1080"/>
                <a:gd name="T68" fmla="*/ 342 w 408"/>
                <a:gd name="T69" fmla="*/ 462 h 1080"/>
                <a:gd name="T70" fmla="*/ 348 w 408"/>
                <a:gd name="T71" fmla="*/ 534 h 1080"/>
                <a:gd name="T72" fmla="*/ 360 w 408"/>
                <a:gd name="T73" fmla="*/ 588 h 1080"/>
                <a:gd name="T74" fmla="*/ 366 w 408"/>
                <a:gd name="T75" fmla="*/ 666 h 1080"/>
                <a:gd name="T76" fmla="*/ 378 w 408"/>
                <a:gd name="T77" fmla="*/ 726 h 1080"/>
                <a:gd name="T78" fmla="*/ 384 w 408"/>
                <a:gd name="T79" fmla="*/ 804 h 1080"/>
                <a:gd name="T80" fmla="*/ 396 w 408"/>
                <a:gd name="T81" fmla="*/ 864 h 1080"/>
                <a:gd name="T82" fmla="*/ 402 w 408"/>
                <a:gd name="T83" fmla="*/ 948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8" h="1080">
                  <a:moveTo>
                    <a:pt x="0" y="1080"/>
                  </a:moveTo>
                  <a:lnTo>
                    <a:pt x="0" y="1038"/>
                  </a:lnTo>
                  <a:lnTo>
                    <a:pt x="6" y="1020"/>
                  </a:lnTo>
                  <a:lnTo>
                    <a:pt x="6" y="1002"/>
                  </a:lnTo>
                  <a:lnTo>
                    <a:pt x="12" y="978"/>
                  </a:lnTo>
                  <a:lnTo>
                    <a:pt x="12" y="960"/>
                  </a:lnTo>
                  <a:lnTo>
                    <a:pt x="18" y="936"/>
                  </a:lnTo>
                  <a:lnTo>
                    <a:pt x="18" y="918"/>
                  </a:lnTo>
                  <a:lnTo>
                    <a:pt x="24" y="894"/>
                  </a:lnTo>
                  <a:lnTo>
                    <a:pt x="24" y="858"/>
                  </a:lnTo>
                  <a:lnTo>
                    <a:pt x="30" y="834"/>
                  </a:lnTo>
                  <a:lnTo>
                    <a:pt x="30" y="816"/>
                  </a:lnTo>
                  <a:lnTo>
                    <a:pt x="36" y="798"/>
                  </a:lnTo>
                  <a:lnTo>
                    <a:pt x="36" y="774"/>
                  </a:lnTo>
                  <a:lnTo>
                    <a:pt x="42" y="756"/>
                  </a:lnTo>
                  <a:lnTo>
                    <a:pt x="42" y="714"/>
                  </a:lnTo>
                  <a:lnTo>
                    <a:pt x="48" y="696"/>
                  </a:lnTo>
                  <a:lnTo>
                    <a:pt x="48" y="678"/>
                  </a:lnTo>
                  <a:lnTo>
                    <a:pt x="54" y="660"/>
                  </a:lnTo>
                  <a:lnTo>
                    <a:pt x="54" y="642"/>
                  </a:lnTo>
                  <a:lnTo>
                    <a:pt x="60" y="618"/>
                  </a:lnTo>
                  <a:lnTo>
                    <a:pt x="60" y="582"/>
                  </a:lnTo>
                  <a:lnTo>
                    <a:pt x="66" y="564"/>
                  </a:lnTo>
                  <a:lnTo>
                    <a:pt x="66" y="546"/>
                  </a:lnTo>
                  <a:lnTo>
                    <a:pt x="72" y="528"/>
                  </a:lnTo>
                  <a:lnTo>
                    <a:pt x="72" y="510"/>
                  </a:lnTo>
                  <a:lnTo>
                    <a:pt x="78" y="492"/>
                  </a:lnTo>
                  <a:lnTo>
                    <a:pt x="78" y="474"/>
                  </a:lnTo>
                  <a:lnTo>
                    <a:pt x="84" y="456"/>
                  </a:lnTo>
                  <a:lnTo>
                    <a:pt x="84" y="426"/>
                  </a:lnTo>
                  <a:lnTo>
                    <a:pt x="90" y="408"/>
                  </a:lnTo>
                  <a:lnTo>
                    <a:pt x="90" y="390"/>
                  </a:lnTo>
                  <a:lnTo>
                    <a:pt x="96" y="372"/>
                  </a:lnTo>
                  <a:lnTo>
                    <a:pt x="96" y="360"/>
                  </a:lnTo>
                  <a:lnTo>
                    <a:pt x="102" y="342"/>
                  </a:lnTo>
                  <a:lnTo>
                    <a:pt x="102" y="312"/>
                  </a:lnTo>
                  <a:lnTo>
                    <a:pt x="108" y="300"/>
                  </a:lnTo>
                  <a:lnTo>
                    <a:pt x="108" y="282"/>
                  </a:lnTo>
                  <a:lnTo>
                    <a:pt x="114" y="270"/>
                  </a:lnTo>
                  <a:lnTo>
                    <a:pt x="114" y="258"/>
                  </a:lnTo>
                  <a:lnTo>
                    <a:pt x="120" y="240"/>
                  </a:lnTo>
                  <a:lnTo>
                    <a:pt x="120" y="216"/>
                  </a:lnTo>
                  <a:lnTo>
                    <a:pt x="126" y="204"/>
                  </a:lnTo>
                  <a:lnTo>
                    <a:pt x="126" y="192"/>
                  </a:lnTo>
                  <a:lnTo>
                    <a:pt x="132" y="180"/>
                  </a:lnTo>
                  <a:lnTo>
                    <a:pt x="132" y="168"/>
                  </a:lnTo>
                  <a:lnTo>
                    <a:pt x="138" y="156"/>
                  </a:lnTo>
                  <a:lnTo>
                    <a:pt x="138" y="144"/>
                  </a:lnTo>
                  <a:lnTo>
                    <a:pt x="144" y="138"/>
                  </a:lnTo>
                  <a:lnTo>
                    <a:pt x="144" y="114"/>
                  </a:lnTo>
                  <a:lnTo>
                    <a:pt x="150" y="108"/>
                  </a:lnTo>
                  <a:lnTo>
                    <a:pt x="150" y="96"/>
                  </a:lnTo>
                  <a:lnTo>
                    <a:pt x="156" y="90"/>
                  </a:lnTo>
                  <a:lnTo>
                    <a:pt x="156" y="78"/>
                  </a:lnTo>
                  <a:lnTo>
                    <a:pt x="162" y="72"/>
                  </a:lnTo>
                  <a:lnTo>
                    <a:pt x="162" y="60"/>
                  </a:lnTo>
                  <a:lnTo>
                    <a:pt x="168" y="54"/>
                  </a:lnTo>
                  <a:lnTo>
                    <a:pt x="168" y="42"/>
                  </a:lnTo>
                  <a:lnTo>
                    <a:pt x="174" y="36"/>
                  </a:lnTo>
                  <a:lnTo>
                    <a:pt x="180" y="30"/>
                  </a:lnTo>
                  <a:lnTo>
                    <a:pt x="180" y="18"/>
                  </a:lnTo>
                  <a:lnTo>
                    <a:pt x="186" y="12"/>
                  </a:lnTo>
                  <a:lnTo>
                    <a:pt x="192" y="6"/>
                  </a:lnTo>
                  <a:lnTo>
                    <a:pt x="198" y="0"/>
                  </a:lnTo>
                  <a:lnTo>
                    <a:pt x="204" y="0"/>
                  </a:lnTo>
                  <a:lnTo>
                    <a:pt x="210" y="0"/>
                  </a:lnTo>
                  <a:lnTo>
                    <a:pt x="216" y="0"/>
                  </a:lnTo>
                  <a:lnTo>
                    <a:pt x="222" y="6"/>
                  </a:lnTo>
                  <a:lnTo>
                    <a:pt x="228" y="12"/>
                  </a:lnTo>
                  <a:lnTo>
                    <a:pt x="234" y="18"/>
                  </a:lnTo>
                  <a:lnTo>
                    <a:pt x="240" y="24"/>
                  </a:lnTo>
                  <a:lnTo>
                    <a:pt x="240" y="30"/>
                  </a:lnTo>
                  <a:lnTo>
                    <a:pt x="246" y="36"/>
                  </a:lnTo>
                  <a:lnTo>
                    <a:pt x="246" y="42"/>
                  </a:lnTo>
                  <a:lnTo>
                    <a:pt x="252" y="48"/>
                  </a:lnTo>
                  <a:lnTo>
                    <a:pt x="252" y="54"/>
                  </a:lnTo>
                  <a:lnTo>
                    <a:pt x="258" y="60"/>
                  </a:lnTo>
                  <a:lnTo>
                    <a:pt x="258" y="78"/>
                  </a:lnTo>
                  <a:lnTo>
                    <a:pt x="264" y="84"/>
                  </a:lnTo>
                  <a:lnTo>
                    <a:pt x="264" y="90"/>
                  </a:lnTo>
                  <a:lnTo>
                    <a:pt x="270" y="102"/>
                  </a:lnTo>
                  <a:lnTo>
                    <a:pt x="270" y="108"/>
                  </a:lnTo>
                  <a:lnTo>
                    <a:pt x="276" y="120"/>
                  </a:lnTo>
                  <a:lnTo>
                    <a:pt x="276" y="132"/>
                  </a:lnTo>
                  <a:lnTo>
                    <a:pt x="282" y="138"/>
                  </a:lnTo>
                  <a:lnTo>
                    <a:pt x="282" y="162"/>
                  </a:lnTo>
                  <a:lnTo>
                    <a:pt x="288" y="174"/>
                  </a:lnTo>
                  <a:lnTo>
                    <a:pt x="288" y="186"/>
                  </a:lnTo>
                  <a:lnTo>
                    <a:pt x="294" y="198"/>
                  </a:lnTo>
                  <a:lnTo>
                    <a:pt x="294" y="210"/>
                  </a:lnTo>
                  <a:lnTo>
                    <a:pt x="300" y="222"/>
                  </a:lnTo>
                  <a:lnTo>
                    <a:pt x="300" y="246"/>
                  </a:lnTo>
                  <a:lnTo>
                    <a:pt x="306" y="264"/>
                  </a:lnTo>
                  <a:lnTo>
                    <a:pt x="306" y="276"/>
                  </a:lnTo>
                  <a:lnTo>
                    <a:pt x="312" y="288"/>
                  </a:lnTo>
                  <a:lnTo>
                    <a:pt x="312" y="306"/>
                  </a:lnTo>
                  <a:lnTo>
                    <a:pt x="318" y="318"/>
                  </a:lnTo>
                  <a:lnTo>
                    <a:pt x="318" y="348"/>
                  </a:lnTo>
                  <a:lnTo>
                    <a:pt x="324" y="366"/>
                  </a:lnTo>
                  <a:lnTo>
                    <a:pt x="324" y="384"/>
                  </a:lnTo>
                  <a:lnTo>
                    <a:pt x="330" y="396"/>
                  </a:lnTo>
                  <a:lnTo>
                    <a:pt x="330" y="414"/>
                  </a:lnTo>
                  <a:lnTo>
                    <a:pt x="336" y="432"/>
                  </a:lnTo>
                  <a:lnTo>
                    <a:pt x="336" y="450"/>
                  </a:lnTo>
                  <a:lnTo>
                    <a:pt x="342" y="462"/>
                  </a:lnTo>
                  <a:lnTo>
                    <a:pt x="342" y="498"/>
                  </a:lnTo>
                  <a:lnTo>
                    <a:pt x="348" y="516"/>
                  </a:lnTo>
                  <a:lnTo>
                    <a:pt x="348" y="534"/>
                  </a:lnTo>
                  <a:lnTo>
                    <a:pt x="354" y="552"/>
                  </a:lnTo>
                  <a:lnTo>
                    <a:pt x="354" y="570"/>
                  </a:lnTo>
                  <a:lnTo>
                    <a:pt x="360" y="588"/>
                  </a:lnTo>
                  <a:lnTo>
                    <a:pt x="360" y="630"/>
                  </a:lnTo>
                  <a:lnTo>
                    <a:pt x="366" y="648"/>
                  </a:lnTo>
                  <a:lnTo>
                    <a:pt x="366" y="666"/>
                  </a:lnTo>
                  <a:lnTo>
                    <a:pt x="372" y="684"/>
                  </a:lnTo>
                  <a:lnTo>
                    <a:pt x="372" y="702"/>
                  </a:lnTo>
                  <a:lnTo>
                    <a:pt x="378" y="726"/>
                  </a:lnTo>
                  <a:lnTo>
                    <a:pt x="378" y="762"/>
                  </a:lnTo>
                  <a:lnTo>
                    <a:pt x="384" y="786"/>
                  </a:lnTo>
                  <a:lnTo>
                    <a:pt x="384" y="804"/>
                  </a:lnTo>
                  <a:lnTo>
                    <a:pt x="390" y="822"/>
                  </a:lnTo>
                  <a:lnTo>
                    <a:pt x="390" y="846"/>
                  </a:lnTo>
                  <a:lnTo>
                    <a:pt x="396" y="864"/>
                  </a:lnTo>
                  <a:lnTo>
                    <a:pt x="396" y="882"/>
                  </a:lnTo>
                  <a:lnTo>
                    <a:pt x="402" y="906"/>
                  </a:lnTo>
                  <a:lnTo>
                    <a:pt x="402" y="948"/>
                  </a:lnTo>
                  <a:lnTo>
                    <a:pt x="408" y="966"/>
                  </a:lnTo>
                  <a:lnTo>
                    <a:pt x="408" y="984"/>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9" name="Freeform 95"/>
            <p:cNvSpPr>
              <a:spLocks/>
            </p:cNvSpPr>
            <p:nvPr/>
          </p:nvSpPr>
          <p:spPr bwMode="auto">
            <a:xfrm>
              <a:off x="2856" y="2076"/>
              <a:ext cx="420" cy="1062"/>
            </a:xfrm>
            <a:custGeom>
              <a:avLst/>
              <a:gdLst>
                <a:gd name="T0" fmla="*/ 6 w 420"/>
                <a:gd name="T1" fmla="*/ 42 h 1062"/>
                <a:gd name="T2" fmla="*/ 18 w 420"/>
                <a:gd name="T3" fmla="*/ 126 h 1062"/>
                <a:gd name="T4" fmla="*/ 24 w 420"/>
                <a:gd name="T5" fmla="*/ 186 h 1062"/>
                <a:gd name="T6" fmla="*/ 36 w 420"/>
                <a:gd name="T7" fmla="*/ 270 h 1062"/>
                <a:gd name="T8" fmla="*/ 42 w 420"/>
                <a:gd name="T9" fmla="*/ 330 h 1062"/>
                <a:gd name="T10" fmla="*/ 54 w 420"/>
                <a:gd name="T11" fmla="*/ 384 h 1062"/>
                <a:gd name="T12" fmla="*/ 60 w 420"/>
                <a:gd name="T13" fmla="*/ 462 h 1062"/>
                <a:gd name="T14" fmla="*/ 72 w 420"/>
                <a:gd name="T15" fmla="*/ 516 h 1062"/>
                <a:gd name="T16" fmla="*/ 78 w 420"/>
                <a:gd name="T17" fmla="*/ 588 h 1062"/>
                <a:gd name="T18" fmla="*/ 90 w 420"/>
                <a:gd name="T19" fmla="*/ 642 h 1062"/>
                <a:gd name="T20" fmla="*/ 96 w 420"/>
                <a:gd name="T21" fmla="*/ 702 h 1062"/>
                <a:gd name="T22" fmla="*/ 108 w 420"/>
                <a:gd name="T23" fmla="*/ 750 h 1062"/>
                <a:gd name="T24" fmla="*/ 114 w 420"/>
                <a:gd name="T25" fmla="*/ 804 h 1062"/>
                <a:gd name="T26" fmla="*/ 126 w 420"/>
                <a:gd name="T27" fmla="*/ 846 h 1062"/>
                <a:gd name="T28" fmla="*/ 132 w 420"/>
                <a:gd name="T29" fmla="*/ 894 h 1062"/>
                <a:gd name="T30" fmla="*/ 144 w 420"/>
                <a:gd name="T31" fmla="*/ 924 h 1062"/>
                <a:gd name="T32" fmla="*/ 150 w 420"/>
                <a:gd name="T33" fmla="*/ 966 h 1062"/>
                <a:gd name="T34" fmla="*/ 162 w 420"/>
                <a:gd name="T35" fmla="*/ 990 h 1062"/>
                <a:gd name="T36" fmla="*/ 168 w 420"/>
                <a:gd name="T37" fmla="*/ 1020 h 1062"/>
                <a:gd name="T38" fmla="*/ 192 w 420"/>
                <a:gd name="T39" fmla="*/ 1050 h 1062"/>
                <a:gd name="T40" fmla="*/ 204 w 420"/>
                <a:gd name="T41" fmla="*/ 1062 h 1062"/>
                <a:gd name="T42" fmla="*/ 222 w 420"/>
                <a:gd name="T43" fmla="*/ 1062 h 1062"/>
                <a:gd name="T44" fmla="*/ 240 w 420"/>
                <a:gd name="T45" fmla="*/ 1038 h 1062"/>
                <a:gd name="T46" fmla="*/ 252 w 420"/>
                <a:gd name="T47" fmla="*/ 1020 h 1062"/>
                <a:gd name="T48" fmla="*/ 258 w 420"/>
                <a:gd name="T49" fmla="*/ 996 h 1062"/>
                <a:gd name="T50" fmla="*/ 270 w 420"/>
                <a:gd name="T51" fmla="*/ 972 h 1062"/>
                <a:gd name="T52" fmla="*/ 276 w 420"/>
                <a:gd name="T53" fmla="*/ 930 h 1062"/>
                <a:gd name="T54" fmla="*/ 288 w 420"/>
                <a:gd name="T55" fmla="*/ 900 h 1062"/>
                <a:gd name="T56" fmla="*/ 294 w 420"/>
                <a:gd name="T57" fmla="*/ 852 h 1062"/>
                <a:gd name="T58" fmla="*/ 306 w 420"/>
                <a:gd name="T59" fmla="*/ 810 h 1062"/>
                <a:gd name="T60" fmla="*/ 312 w 420"/>
                <a:gd name="T61" fmla="*/ 756 h 1062"/>
                <a:gd name="T62" fmla="*/ 324 w 420"/>
                <a:gd name="T63" fmla="*/ 714 h 1062"/>
                <a:gd name="T64" fmla="*/ 330 w 420"/>
                <a:gd name="T65" fmla="*/ 648 h 1062"/>
                <a:gd name="T66" fmla="*/ 342 w 420"/>
                <a:gd name="T67" fmla="*/ 594 h 1062"/>
                <a:gd name="T68" fmla="*/ 348 w 420"/>
                <a:gd name="T69" fmla="*/ 528 h 1062"/>
                <a:gd name="T70" fmla="*/ 360 w 420"/>
                <a:gd name="T71" fmla="*/ 468 h 1062"/>
                <a:gd name="T72" fmla="*/ 366 w 420"/>
                <a:gd name="T73" fmla="*/ 414 h 1062"/>
                <a:gd name="T74" fmla="*/ 378 w 420"/>
                <a:gd name="T75" fmla="*/ 336 h 1062"/>
                <a:gd name="T76" fmla="*/ 384 w 420"/>
                <a:gd name="T77" fmla="*/ 276 h 1062"/>
                <a:gd name="T78" fmla="*/ 396 w 420"/>
                <a:gd name="T79" fmla="*/ 198 h 1062"/>
                <a:gd name="T80" fmla="*/ 402 w 420"/>
                <a:gd name="T81" fmla="*/ 138 h 1062"/>
                <a:gd name="T82" fmla="*/ 414 w 420"/>
                <a:gd name="T83" fmla="*/ 54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0" h="1062">
                  <a:moveTo>
                    <a:pt x="0" y="0"/>
                  </a:moveTo>
                  <a:lnTo>
                    <a:pt x="6" y="24"/>
                  </a:lnTo>
                  <a:lnTo>
                    <a:pt x="6" y="42"/>
                  </a:lnTo>
                  <a:lnTo>
                    <a:pt x="12" y="66"/>
                  </a:lnTo>
                  <a:lnTo>
                    <a:pt x="12" y="108"/>
                  </a:lnTo>
                  <a:lnTo>
                    <a:pt x="18" y="126"/>
                  </a:lnTo>
                  <a:lnTo>
                    <a:pt x="18" y="144"/>
                  </a:lnTo>
                  <a:lnTo>
                    <a:pt x="24" y="168"/>
                  </a:lnTo>
                  <a:lnTo>
                    <a:pt x="24" y="186"/>
                  </a:lnTo>
                  <a:lnTo>
                    <a:pt x="30" y="210"/>
                  </a:lnTo>
                  <a:lnTo>
                    <a:pt x="30" y="246"/>
                  </a:lnTo>
                  <a:lnTo>
                    <a:pt x="36" y="270"/>
                  </a:lnTo>
                  <a:lnTo>
                    <a:pt x="36" y="288"/>
                  </a:lnTo>
                  <a:lnTo>
                    <a:pt x="42" y="306"/>
                  </a:lnTo>
                  <a:lnTo>
                    <a:pt x="42" y="330"/>
                  </a:lnTo>
                  <a:lnTo>
                    <a:pt x="48" y="348"/>
                  </a:lnTo>
                  <a:lnTo>
                    <a:pt x="48" y="366"/>
                  </a:lnTo>
                  <a:lnTo>
                    <a:pt x="54" y="384"/>
                  </a:lnTo>
                  <a:lnTo>
                    <a:pt x="54" y="426"/>
                  </a:lnTo>
                  <a:lnTo>
                    <a:pt x="60" y="444"/>
                  </a:lnTo>
                  <a:lnTo>
                    <a:pt x="60" y="462"/>
                  </a:lnTo>
                  <a:lnTo>
                    <a:pt x="66" y="480"/>
                  </a:lnTo>
                  <a:lnTo>
                    <a:pt x="66" y="498"/>
                  </a:lnTo>
                  <a:lnTo>
                    <a:pt x="72" y="516"/>
                  </a:lnTo>
                  <a:lnTo>
                    <a:pt x="72" y="552"/>
                  </a:lnTo>
                  <a:lnTo>
                    <a:pt x="78" y="570"/>
                  </a:lnTo>
                  <a:lnTo>
                    <a:pt x="78" y="588"/>
                  </a:lnTo>
                  <a:lnTo>
                    <a:pt x="84" y="606"/>
                  </a:lnTo>
                  <a:lnTo>
                    <a:pt x="84" y="624"/>
                  </a:lnTo>
                  <a:lnTo>
                    <a:pt x="90" y="642"/>
                  </a:lnTo>
                  <a:lnTo>
                    <a:pt x="90" y="672"/>
                  </a:lnTo>
                  <a:lnTo>
                    <a:pt x="96" y="690"/>
                  </a:lnTo>
                  <a:lnTo>
                    <a:pt x="96" y="702"/>
                  </a:lnTo>
                  <a:lnTo>
                    <a:pt x="102" y="720"/>
                  </a:lnTo>
                  <a:lnTo>
                    <a:pt x="102" y="732"/>
                  </a:lnTo>
                  <a:lnTo>
                    <a:pt x="108" y="750"/>
                  </a:lnTo>
                  <a:lnTo>
                    <a:pt x="108" y="780"/>
                  </a:lnTo>
                  <a:lnTo>
                    <a:pt x="114" y="792"/>
                  </a:lnTo>
                  <a:lnTo>
                    <a:pt x="114" y="804"/>
                  </a:lnTo>
                  <a:lnTo>
                    <a:pt x="120" y="822"/>
                  </a:lnTo>
                  <a:lnTo>
                    <a:pt x="120" y="834"/>
                  </a:lnTo>
                  <a:lnTo>
                    <a:pt x="126" y="846"/>
                  </a:lnTo>
                  <a:lnTo>
                    <a:pt x="126" y="858"/>
                  </a:lnTo>
                  <a:lnTo>
                    <a:pt x="132" y="870"/>
                  </a:lnTo>
                  <a:lnTo>
                    <a:pt x="132" y="894"/>
                  </a:lnTo>
                  <a:lnTo>
                    <a:pt x="138" y="906"/>
                  </a:lnTo>
                  <a:lnTo>
                    <a:pt x="138" y="918"/>
                  </a:lnTo>
                  <a:lnTo>
                    <a:pt x="144" y="924"/>
                  </a:lnTo>
                  <a:lnTo>
                    <a:pt x="144" y="936"/>
                  </a:lnTo>
                  <a:lnTo>
                    <a:pt x="150" y="948"/>
                  </a:lnTo>
                  <a:lnTo>
                    <a:pt x="150" y="966"/>
                  </a:lnTo>
                  <a:lnTo>
                    <a:pt x="156" y="972"/>
                  </a:lnTo>
                  <a:lnTo>
                    <a:pt x="156" y="984"/>
                  </a:lnTo>
                  <a:lnTo>
                    <a:pt x="162" y="990"/>
                  </a:lnTo>
                  <a:lnTo>
                    <a:pt x="162" y="996"/>
                  </a:lnTo>
                  <a:lnTo>
                    <a:pt x="168" y="1002"/>
                  </a:lnTo>
                  <a:lnTo>
                    <a:pt x="168" y="1020"/>
                  </a:lnTo>
                  <a:lnTo>
                    <a:pt x="180" y="1032"/>
                  </a:lnTo>
                  <a:lnTo>
                    <a:pt x="180" y="1038"/>
                  </a:lnTo>
                  <a:lnTo>
                    <a:pt x="192" y="1050"/>
                  </a:lnTo>
                  <a:lnTo>
                    <a:pt x="192" y="1056"/>
                  </a:lnTo>
                  <a:lnTo>
                    <a:pt x="198" y="1062"/>
                  </a:lnTo>
                  <a:lnTo>
                    <a:pt x="204" y="1062"/>
                  </a:lnTo>
                  <a:lnTo>
                    <a:pt x="210" y="1062"/>
                  </a:lnTo>
                  <a:lnTo>
                    <a:pt x="216" y="1062"/>
                  </a:lnTo>
                  <a:lnTo>
                    <a:pt x="222" y="1062"/>
                  </a:lnTo>
                  <a:lnTo>
                    <a:pt x="234" y="1050"/>
                  </a:lnTo>
                  <a:lnTo>
                    <a:pt x="234" y="1044"/>
                  </a:lnTo>
                  <a:lnTo>
                    <a:pt x="240" y="1038"/>
                  </a:lnTo>
                  <a:lnTo>
                    <a:pt x="246" y="1032"/>
                  </a:lnTo>
                  <a:lnTo>
                    <a:pt x="246" y="1026"/>
                  </a:lnTo>
                  <a:lnTo>
                    <a:pt x="252" y="1020"/>
                  </a:lnTo>
                  <a:lnTo>
                    <a:pt x="252" y="1008"/>
                  </a:lnTo>
                  <a:lnTo>
                    <a:pt x="258" y="1002"/>
                  </a:lnTo>
                  <a:lnTo>
                    <a:pt x="258" y="996"/>
                  </a:lnTo>
                  <a:lnTo>
                    <a:pt x="264" y="984"/>
                  </a:lnTo>
                  <a:lnTo>
                    <a:pt x="264" y="978"/>
                  </a:lnTo>
                  <a:lnTo>
                    <a:pt x="270" y="972"/>
                  </a:lnTo>
                  <a:lnTo>
                    <a:pt x="270" y="948"/>
                  </a:lnTo>
                  <a:lnTo>
                    <a:pt x="276" y="942"/>
                  </a:lnTo>
                  <a:lnTo>
                    <a:pt x="276" y="930"/>
                  </a:lnTo>
                  <a:lnTo>
                    <a:pt x="282" y="924"/>
                  </a:lnTo>
                  <a:lnTo>
                    <a:pt x="282" y="912"/>
                  </a:lnTo>
                  <a:lnTo>
                    <a:pt x="288" y="900"/>
                  </a:lnTo>
                  <a:lnTo>
                    <a:pt x="288" y="876"/>
                  </a:lnTo>
                  <a:lnTo>
                    <a:pt x="294" y="864"/>
                  </a:lnTo>
                  <a:lnTo>
                    <a:pt x="294" y="852"/>
                  </a:lnTo>
                  <a:lnTo>
                    <a:pt x="300" y="840"/>
                  </a:lnTo>
                  <a:lnTo>
                    <a:pt x="300" y="828"/>
                  </a:lnTo>
                  <a:lnTo>
                    <a:pt x="306" y="810"/>
                  </a:lnTo>
                  <a:lnTo>
                    <a:pt x="306" y="798"/>
                  </a:lnTo>
                  <a:lnTo>
                    <a:pt x="312" y="786"/>
                  </a:lnTo>
                  <a:lnTo>
                    <a:pt x="312" y="756"/>
                  </a:lnTo>
                  <a:lnTo>
                    <a:pt x="318" y="744"/>
                  </a:lnTo>
                  <a:lnTo>
                    <a:pt x="318" y="726"/>
                  </a:lnTo>
                  <a:lnTo>
                    <a:pt x="324" y="714"/>
                  </a:lnTo>
                  <a:lnTo>
                    <a:pt x="324" y="696"/>
                  </a:lnTo>
                  <a:lnTo>
                    <a:pt x="330" y="678"/>
                  </a:lnTo>
                  <a:lnTo>
                    <a:pt x="330" y="648"/>
                  </a:lnTo>
                  <a:lnTo>
                    <a:pt x="336" y="630"/>
                  </a:lnTo>
                  <a:lnTo>
                    <a:pt x="336" y="612"/>
                  </a:lnTo>
                  <a:lnTo>
                    <a:pt x="342" y="594"/>
                  </a:lnTo>
                  <a:lnTo>
                    <a:pt x="342" y="582"/>
                  </a:lnTo>
                  <a:lnTo>
                    <a:pt x="348" y="564"/>
                  </a:lnTo>
                  <a:lnTo>
                    <a:pt x="348" y="528"/>
                  </a:lnTo>
                  <a:lnTo>
                    <a:pt x="354" y="510"/>
                  </a:lnTo>
                  <a:lnTo>
                    <a:pt x="354" y="492"/>
                  </a:lnTo>
                  <a:lnTo>
                    <a:pt x="360" y="468"/>
                  </a:lnTo>
                  <a:lnTo>
                    <a:pt x="360" y="450"/>
                  </a:lnTo>
                  <a:lnTo>
                    <a:pt x="366" y="432"/>
                  </a:lnTo>
                  <a:lnTo>
                    <a:pt x="366" y="414"/>
                  </a:lnTo>
                  <a:lnTo>
                    <a:pt x="372" y="396"/>
                  </a:lnTo>
                  <a:lnTo>
                    <a:pt x="372" y="354"/>
                  </a:lnTo>
                  <a:lnTo>
                    <a:pt x="378" y="336"/>
                  </a:lnTo>
                  <a:lnTo>
                    <a:pt x="378" y="318"/>
                  </a:lnTo>
                  <a:lnTo>
                    <a:pt x="384" y="294"/>
                  </a:lnTo>
                  <a:lnTo>
                    <a:pt x="384" y="276"/>
                  </a:lnTo>
                  <a:lnTo>
                    <a:pt x="390" y="258"/>
                  </a:lnTo>
                  <a:lnTo>
                    <a:pt x="390" y="216"/>
                  </a:lnTo>
                  <a:lnTo>
                    <a:pt x="396" y="198"/>
                  </a:lnTo>
                  <a:lnTo>
                    <a:pt x="396" y="174"/>
                  </a:lnTo>
                  <a:lnTo>
                    <a:pt x="402" y="156"/>
                  </a:lnTo>
                  <a:lnTo>
                    <a:pt x="402" y="138"/>
                  </a:lnTo>
                  <a:lnTo>
                    <a:pt x="408" y="114"/>
                  </a:lnTo>
                  <a:lnTo>
                    <a:pt x="408" y="72"/>
                  </a:lnTo>
                  <a:lnTo>
                    <a:pt x="414" y="54"/>
                  </a:lnTo>
                  <a:lnTo>
                    <a:pt x="414" y="30"/>
                  </a:lnTo>
                  <a:lnTo>
                    <a:pt x="420" y="12"/>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0" name="Freeform 96"/>
            <p:cNvSpPr>
              <a:spLocks/>
            </p:cNvSpPr>
            <p:nvPr/>
          </p:nvSpPr>
          <p:spPr bwMode="auto">
            <a:xfrm>
              <a:off x="3276" y="1092"/>
              <a:ext cx="408" cy="1032"/>
            </a:xfrm>
            <a:custGeom>
              <a:avLst/>
              <a:gdLst>
                <a:gd name="T0" fmla="*/ 6 w 408"/>
                <a:gd name="T1" fmla="*/ 954 h 1032"/>
                <a:gd name="T2" fmla="*/ 12 w 408"/>
                <a:gd name="T3" fmla="*/ 876 h 1032"/>
                <a:gd name="T4" fmla="*/ 24 w 408"/>
                <a:gd name="T5" fmla="*/ 810 h 1032"/>
                <a:gd name="T6" fmla="*/ 30 w 408"/>
                <a:gd name="T7" fmla="*/ 732 h 1032"/>
                <a:gd name="T8" fmla="*/ 42 w 408"/>
                <a:gd name="T9" fmla="*/ 672 h 1032"/>
                <a:gd name="T10" fmla="*/ 48 w 408"/>
                <a:gd name="T11" fmla="*/ 600 h 1032"/>
                <a:gd name="T12" fmla="*/ 60 w 408"/>
                <a:gd name="T13" fmla="*/ 546 h 1032"/>
                <a:gd name="T14" fmla="*/ 66 w 408"/>
                <a:gd name="T15" fmla="*/ 474 h 1032"/>
                <a:gd name="T16" fmla="*/ 78 w 408"/>
                <a:gd name="T17" fmla="*/ 420 h 1032"/>
                <a:gd name="T18" fmla="*/ 84 w 408"/>
                <a:gd name="T19" fmla="*/ 372 h 1032"/>
                <a:gd name="T20" fmla="*/ 96 w 408"/>
                <a:gd name="T21" fmla="*/ 312 h 1032"/>
                <a:gd name="T22" fmla="*/ 102 w 408"/>
                <a:gd name="T23" fmla="*/ 270 h 1032"/>
                <a:gd name="T24" fmla="*/ 114 w 408"/>
                <a:gd name="T25" fmla="*/ 216 h 1032"/>
                <a:gd name="T26" fmla="*/ 120 w 408"/>
                <a:gd name="T27" fmla="*/ 180 h 1032"/>
                <a:gd name="T28" fmla="*/ 132 w 408"/>
                <a:gd name="T29" fmla="*/ 132 h 1032"/>
                <a:gd name="T30" fmla="*/ 138 w 408"/>
                <a:gd name="T31" fmla="*/ 108 h 1032"/>
                <a:gd name="T32" fmla="*/ 150 w 408"/>
                <a:gd name="T33" fmla="*/ 78 h 1032"/>
                <a:gd name="T34" fmla="*/ 156 w 408"/>
                <a:gd name="T35" fmla="*/ 48 h 1032"/>
                <a:gd name="T36" fmla="*/ 168 w 408"/>
                <a:gd name="T37" fmla="*/ 30 h 1032"/>
                <a:gd name="T38" fmla="*/ 180 w 408"/>
                <a:gd name="T39" fmla="*/ 6 h 1032"/>
                <a:gd name="T40" fmla="*/ 198 w 408"/>
                <a:gd name="T41" fmla="*/ 0 h 1032"/>
                <a:gd name="T42" fmla="*/ 216 w 408"/>
                <a:gd name="T43" fmla="*/ 6 h 1032"/>
                <a:gd name="T44" fmla="*/ 228 w 408"/>
                <a:gd name="T45" fmla="*/ 24 h 1032"/>
                <a:gd name="T46" fmla="*/ 240 w 408"/>
                <a:gd name="T47" fmla="*/ 42 h 1032"/>
                <a:gd name="T48" fmla="*/ 246 w 408"/>
                <a:gd name="T49" fmla="*/ 72 h 1032"/>
                <a:gd name="T50" fmla="*/ 258 w 408"/>
                <a:gd name="T51" fmla="*/ 96 h 1032"/>
                <a:gd name="T52" fmla="*/ 264 w 408"/>
                <a:gd name="T53" fmla="*/ 120 h 1032"/>
                <a:gd name="T54" fmla="*/ 276 w 408"/>
                <a:gd name="T55" fmla="*/ 162 h 1032"/>
                <a:gd name="T56" fmla="*/ 282 w 408"/>
                <a:gd name="T57" fmla="*/ 198 h 1032"/>
                <a:gd name="T58" fmla="*/ 294 w 408"/>
                <a:gd name="T59" fmla="*/ 252 h 1032"/>
                <a:gd name="T60" fmla="*/ 300 w 408"/>
                <a:gd name="T61" fmla="*/ 294 h 1032"/>
                <a:gd name="T62" fmla="*/ 312 w 408"/>
                <a:gd name="T63" fmla="*/ 354 h 1032"/>
                <a:gd name="T64" fmla="*/ 318 w 408"/>
                <a:gd name="T65" fmla="*/ 402 h 1032"/>
                <a:gd name="T66" fmla="*/ 330 w 408"/>
                <a:gd name="T67" fmla="*/ 468 h 1032"/>
                <a:gd name="T68" fmla="*/ 336 w 408"/>
                <a:gd name="T69" fmla="*/ 522 h 1032"/>
                <a:gd name="T70" fmla="*/ 348 w 408"/>
                <a:gd name="T71" fmla="*/ 576 h 1032"/>
                <a:gd name="T72" fmla="*/ 354 w 408"/>
                <a:gd name="T73" fmla="*/ 648 h 1032"/>
                <a:gd name="T74" fmla="*/ 366 w 408"/>
                <a:gd name="T75" fmla="*/ 708 h 1032"/>
                <a:gd name="T76" fmla="*/ 372 w 408"/>
                <a:gd name="T77" fmla="*/ 786 h 1032"/>
                <a:gd name="T78" fmla="*/ 384 w 408"/>
                <a:gd name="T79" fmla="*/ 846 h 1032"/>
                <a:gd name="T80" fmla="*/ 390 w 408"/>
                <a:gd name="T81" fmla="*/ 930 h 1032"/>
                <a:gd name="T82" fmla="*/ 402 w 408"/>
                <a:gd name="T83" fmla="*/ 99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8" h="1032">
                  <a:moveTo>
                    <a:pt x="0" y="996"/>
                  </a:moveTo>
                  <a:lnTo>
                    <a:pt x="0" y="978"/>
                  </a:lnTo>
                  <a:lnTo>
                    <a:pt x="6" y="954"/>
                  </a:lnTo>
                  <a:lnTo>
                    <a:pt x="6" y="912"/>
                  </a:lnTo>
                  <a:lnTo>
                    <a:pt x="12" y="894"/>
                  </a:lnTo>
                  <a:lnTo>
                    <a:pt x="12" y="876"/>
                  </a:lnTo>
                  <a:lnTo>
                    <a:pt x="18" y="852"/>
                  </a:lnTo>
                  <a:lnTo>
                    <a:pt x="18" y="834"/>
                  </a:lnTo>
                  <a:lnTo>
                    <a:pt x="24" y="810"/>
                  </a:lnTo>
                  <a:lnTo>
                    <a:pt x="24" y="792"/>
                  </a:lnTo>
                  <a:lnTo>
                    <a:pt x="30" y="774"/>
                  </a:lnTo>
                  <a:lnTo>
                    <a:pt x="30" y="732"/>
                  </a:lnTo>
                  <a:lnTo>
                    <a:pt x="36" y="714"/>
                  </a:lnTo>
                  <a:lnTo>
                    <a:pt x="36" y="696"/>
                  </a:lnTo>
                  <a:lnTo>
                    <a:pt x="42" y="672"/>
                  </a:lnTo>
                  <a:lnTo>
                    <a:pt x="42" y="654"/>
                  </a:lnTo>
                  <a:lnTo>
                    <a:pt x="48" y="636"/>
                  </a:lnTo>
                  <a:lnTo>
                    <a:pt x="48" y="600"/>
                  </a:lnTo>
                  <a:lnTo>
                    <a:pt x="54" y="582"/>
                  </a:lnTo>
                  <a:lnTo>
                    <a:pt x="54" y="564"/>
                  </a:lnTo>
                  <a:lnTo>
                    <a:pt x="60" y="546"/>
                  </a:lnTo>
                  <a:lnTo>
                    <a:pt x="60" y="528"/>
                  </a:lnTo>
                  <a:lnTo>
                    <a:pt x="66" y="510"/>
                  </a:lnTo>
                  <a:lnTo>
                    <a:pt x="66" y="474"/>
                  </a:lnTo>
                  <a:lnTo>
                    <a:pt x="72" y="456"/>
                  </a:lnTo>
                  <a:lnTo>
                    <a:pt x="72" y="438"/>
                  </a:lnTo>
                  <a:lnTo>
                    <a:pt x="78" y="420"/>
                  </a:lnTo>
                  <a:lnTo>
                    <a:pt x="78" y="402"/>
                  </a:lnTo>
                  <a:lnTo>
                    <a:pt x="84" y="390"/>
                  </a:lnTo>
                  <a:lnTo>
                    <a:pt x="84" y="372"/>
                  </a:lnTo>
                  <a:lnTo>
                    <a:pt x="90" y="354"/>
                  </a:lnTo>
                  <a:lnTo>
                    <a:pt x="90" y="324"/>
                  </a:lnTo>
                  <a:lnTo>
                    <a:pt x="96" y="312"/>
                  </a:lnTo>
                  <a:lnTo>
                    <a:pt x="96" y="294"/>
                  </a:lnTo>
                  <a:lnTo>
                    <a:pt x="102" y="282"/>
                  </a:lnTo>
                  <a:lnTo>
                    <a:pt x="102" y="270"/>
                  </a:lnTo>
                  <a:lnTo>
                    <a:pt x="108" y="252"/>
                  </a:lnTo>
                  <a:lnTo>
                    <a:pt x="108" y="228"/>
                  </a:lnTo>
                  <a:lnTo>
                    <a:pt x="114" y="216"/>
                  </a:lnTo>
                  <a:lnTo>
                    <a:pt x="114" y="204"/>
                  </a:lnTo>
                  <a:lnTo>
                    <a:pt x="120" y="192"/>
                  </a:lnTo>
                  <a:lnTo>
                    <a:pt x="120" y="180"/>
                  </a:lnTo>
                  <a:lnTo>
                    <a:pt x="126" y="168"/>
                  </a:lnTo>
                  <a:lnTo>
                    <a:pt x="126" y="144"/>
                  </a:lnTo>
                  <a:lnTo>
                    <a:pt x="132" y="132"/>
                  </a:lnTo>
                  <a:lnTo>
                    <a:pt x="132" y="126"/>
                  </a:lnTo>
                  <a:lnTo>
                    <a:pt x="138" y="114"/>
                  </a:lnTo>
                  <a:lnTo>
                    <a:pt x="138" y="108"/>
                  </a:lnTo>
                  <a:lnTo>
                    <a:pt x="144" y="96"/>
                  </a:lnTo>
                  <a:lnTo>
                    <a:pt x="144" y="90"/>
                  </a:lnTo>
                  <a:lnTo>
                    <a:pt x="150" y="78"/>
                  </a:lnTo>
                  <a:lnTo>
                    <a:pt x="150" y="66"/>
                  </a:lnTo>
                  <a:lnTo>
                    <a:pt x="156" y="54"/>
                  </a:lnTo>
                  <a:lnTo>
                    <a:pt x="156" y="48"/>
                  </a:lnTo>
                  <a:lnTo>
                    <a:pt x="162" y="42"/>
                  </a:lnTo>
                  <a:lnTo>
                    <a:pt x="162" y="36"/>
                  </a:lnTo>
                  <a:lnTo>
                    <a:pt x="168" y="30"/>
                  </a:lnTo>
                  <a:lnTo>
                    <a:pt x="168" y="24"/>
                  </a:lnTo>
                  <a:lnTo>
                    <a:pt x="180" y="12"/>
                  </a:lnTo>
                  <a:lnTo>
                    <a:pt x="180" y="6"/>
                  </a:lnTo>
                  <a:lnTo>
                    <a:pt x="186" y="0"/>
                  </a:lnTo>
                  <a:lnTo>
                    <a:pt x="192" y="0"/>
                  </a:lnTo>
                  <a:lnTo>
                    <a:pt x="198" y="0"/>
                  </a:lnTo>
                  <a:lnTo>
                    <a:pt x="204" y="0"/>
                  </a:lnTo>
                  <a:lnTo>
                    <a:pt x="210" y="0"/>
                  </a:lnTo>
                  <a:lnTo>
                    <a:pt x="216" y="6"/>
                  </a:lnTo>
                  <a:lnTo>
                    <a:pt x="222" y="12"/>
                  </a:lnTo>
                  <a:lnTo>
                    <a:pt x="228" y="18"/>
                  </a:lnTo>
                  <a:lnTo>
                    <a:pt x="228" y="24"/>
                  </a:lnTo>
                  <a:lnTo>
                    <a:pt x="234" y="30"/>
                  </a:lnTo>
                  <a:lnTo>
                    <a:pt x="234" y="36"/>
                  </a:lnTo>
                  <a:lnTo>
                    <a:pt x="240" y="42"/>
                  </a:lnTo>
                  <a:lnTo>
                    <a:pt x="240" y="48"/>
                  </a:lnTo>
                  <a:lnTo>
                    <a:pt x="246" y="54"/>
                  </a:lnTo>
                  <a:lnTo>
                    <a:pt x="246" y="72"/>
                  </a:lnTo>
                  <a:lnTo>
                    <a:pt x="252" y="78"/>
                  </a:lnTo>
                  <a:lnTo>
                    <a:pt x="252" y="84"/>
                  </a:lnTo>
                  <a:lnTo>
                    <a:pt x="258" y="96"/>
                  </a:lnTo>
                  <a:lnTo>
                    <a:pt x="258" y="102"/>
                  </a:lnTo>
                  <a:lnTo>
                    <a:pt x="264" y="114"/>
                  </a:lnTo>
                  <a:lnTo>
                    <a:pt x="264" y="120"/>
                  </a:lnTo>
                  <a:lnTo>
                    <a:pt x="270" y="132"/>
                  </a:lnTo>
                  <a:lnTo>
                    <a:pt x="270" y="150"/>
                  </a:lnTo>
                  <a:lnTo>
                    <a:pt x="276" y="162"/>
                  </a:lnTo>
                  <a:lnTo>
                    <a:pt x="276" y="174"/>
                  </a:lnTo>
                  <a:lnTo>
                    <a:pt x="282" y="186"/>
                  </a:lnTo>
                  <a:lnTo>
                    <a:pt x="282" y="198"/>
                  </a:lnTo>
                  <a:lnTo>
                    <a:pt x="288" y="210"/>
                  </a:lnTo>
                  <a:lnTo>
                    <a:pt x="288" y="234"/>
                  </a:lnTo>
                  <a:lnTo>
                    <a:pt x="294" y="252"/>
                  </a:lnTo>
                  <a:lnTo>
                    <a:pt x="294" y="264"/>
                  </a:lnTo>
                  <a:lnTo>
                    <a:pt x="300" y="276"/>
                  </a:lnTo>
                  <a:lnTo>
                    <a:pt x="300" y="294"/>
                  </a:lnTo>
                  <a:lnTo>
                    <a:pt x="306" y="306"/>
                  </a:lnTo>
                  <a:lnTo>
                    <a:pt x="306" y="336"/>
                  </a:lnTo>
                  <a:lnTo>
                    <a:pt x="312" y="354"/>
                  </a:lnTo>
                  <a:lnTo>
                    <a:pt x="312" y="366"/>
                  </a:lnTo>
                  <a:lnTo>
                    <a:pt x="318" y="384"/>
                  </a:lnTo>
                  <a:lnTo>
                    <a:pt x="318" y="402"/>
                  </a:lnTo>
                  <a:lnTo>
                    <a:pt x="324" y="414"/>
                  </a:lnTo>
                  <a:lnTo>
                    <a:pt x="324" y="450"/>
                  </a:lnTo>
                  <a:lnTo>
                    <a:pt x="330" y="468"/>
                  </a:lnTo>
                  <a:lnTo>
                    <a:pt x="330" y="486"/>
                  </a:lnTo>
                  <a:lnTo>
                    <a:pt x="336" y="504"/>
                  </a:lnTo>
                  <a:lnTo>
                    <a:pt x="336" y="522"/>
                  </a:lnTo>
                  <a:lnTo>
                    <a:pt x="342" y="540"/>
                  </a:lnTo>
                  <a:lnTo>
                    <a:pt x="342" y="558"/>
                  </a:lnTo>
                  <a:lnTo>
                    <a:pt x="348" y="576"/>
                  </a:lnTo>
                  <a:lnTo>
                    <a:pt x="348" y="612"/>
                  </a:lnTo>
                  <a:lnTo>
                    <a:pt x="354" y="630"/>
                  </a:lnTo>
                  <a:lnTo>
                    <a:pt x="354" y="648"/>
                  </a:lnTo>
                  <a:lnTo>
                    <a:pt x="360" y="666"/>
                  </a:lnTo>
                  <a:lnTo>
                    <a:pt x="360" y="690"/>
                  </a:lnTo>
                  <a:lnTo>
                    <a:pt x="366" y="708"/>
                  </a:lnTo>
                  <a:lnTo>
                    <a:pt x="366" y="744"/>
                  </a:lnTo>
                  <a:lnTo>
                    <a:pt x="372" y="768"/>
                  </a:lnTo>
                  <a:lnTo>
                    <a:pt x="372" y="786"/>
                  </a:lnTo>
                  <a:lnTo>
                    <a:pt x="378" y="804"/>
                  </a:lnTo>
                  <a:lnTo>
                    <a:pt x="378" y="828"/>
                  </a:lnTo>
                  <a:lnTo>
                    <a:pt x="384" y="846"/>
                  </a:lnTo>
                  <a:lnTo>
                    <a:pt x="384" y="888"/>
                  </a:lnTo>
                  <a:lnTo>
                    <a:pt x="390" y="906"/>
                  </a:lnTo>
                  <a:lnTo>
                    <a:pt x="390" y="930"/>
                  </a:lnTo>
                  <a:lnTo>
                    <a:pt x="396" y="948"/>
                  </a:lnTo>
                  <a:lnTo>
                    <a:pt x="396" y="972"/>
                  </a:lnTo>
                  <a:lnTo>
                    <a:pt x="402" y="990"/>
                  </a:lnTo>
                  <a:lnTo>
                    <a:pt x="402" y="1008"/>
                  </a:lnTo>
                  <a:lnTo>
                    <a:pt x="408" y="1032"/>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1" name="Freeform 97"/>
            <p:cNvSpPr>
              <a:spLocks/>
            </p:cNvSpPr>
            <p:nvPr/>
          </p:nvSpPr>
          <p:spPr bwMode="auto">
            <a:xfrm>
              <a:off x="3684" y="2022"/>
              <a:ext cx="414" cy="1116"/>
            </a:xfrm>
            <a:custGeom>
              <a:avLst/>
              <a:gdLst>
                <a:gd name="T0" fmla="*/ 6 w 414"/>
                <a:gd name="T1" fmla="*/ 162 h 1116"/>
                <a:gd name="T2" fmla="*/ 12 w 414"/>
                <a:gd name="T3" fmla="*/ 222 h 1116"/>
                <a:gd name="T4" fmla="*/ 24 w 414"/>
                <a:gd name="T5" fmla="*/ 306 h 1116"/>
                <a:gd name="T6" fmla="*/ 30 w 414"/>
                <a:gd name="T7" fmla="*/ 366 h 1116"/>
                <a:gd name="T8" fmla="*/ 42 w 414"/>
                <a:gd name="T9" fmla="*/ 444 h 1116"/>
                <a:gd name="T10" fmla="*/ 48 w 414"/>
                <a:gd name="T11" fmla="*/ 498 h 1116"/>
                <a:gd name="T12" fmla="*/ 60 w 414"/>
                <a:gd name="T13" fmla="*/ 558 h 1116"/>
                <a:gd name="T14" fmla="*/ 66 w 414"/>
                <a:gd name="T15" fmla="*/ 630 h 1116"/>
                <a:gd name="T16" fmla="*/ 78 w 414"/>
                <a:gd name="T17" fmla="*/ 678 h 1116"/>
                <a:gd name="T18" fmla="*/ 84 w 414"/>
                <a:gd name="T19" fmla="*/ 744 h 1116"/>
                <a:gd name="T20" fmla="*/ 96 w 414"/>
                <a:gd name="T21" fmla="*/ 792 h 1116"/>
                <a:gd name="T22" fmla="*/ 102 w 414"/>
                <a:gd name="T23" fmla="*/ 852 h 1116"/>
                <a:gd name="T24" fmla="*/ 114 w 414"/>
                <a:gd name="T25" fmla="*/ 888 h 1116"/>
                <a:gd name="T26" fmla="*/ 120 w 414"/>
                <a:gd name="T27" fmla="*/ 936 h 1116"/>
                <a:gd name="T28" fmla="*/ 132 w 414"/>
                <a:gd name="T29" fmla="*/ 972 h 1116"/>
                <a:gd name="T30" fmla="*/ 138 w 414"/>
                <a:gd name="T31" fmla="*/ 1014 h 1116"/>
                <a:gd name="T32" fmla="*/ 150 w 414"/>
                <a:gd name="T33" fmla="*/ 1038 h 1116"/>
                <a:gd name="T34" fmla="*/ 156 w 414"/>
                <a:gd name="T35" fmla="*/ 1068 h 1116"/>
                <a:gd name="T36" fmla="*/ 174 w 414"/>
                <a:gd name="T37" fmla="*/ 1092 h 1116"/>
                <a:gd name="T38" fmla="*/ 186 w 414"/>
                <a:gd name="T39" fmla="*/ 1116 h 1116"/>
                <a:gd name="T40" fmla="*/ 204 w 414"/>
                <a:gd name="T41" fmla="*/ 1116 h 1116"/>
                <a:gd name="T42" fmla="*/ 222 w 414"/>
                <a:gd name="T43" fmla="*/ 1104 h 1116"/>
                <a:gd name="T44" fmla="*/ 240 w 414"/>
                <a:gd name="T45" fmla="*/ 1074 h 1116"/>
                <a:gd name="T46" fmla="*/ 246 w 414"/>
                <a:gd name="T47" fmla="*/ 1056 h 1116"/>
                <a:gd name="T48" fmla="*/ 258 w 414"/>
                <a:gd name="T49" fmla="*/ 1032 h 1116"/>
                <a:gd name="T50" fmla="*/ 264 w 414"/>
                <a:gd name="T51" fmla="*/ 996 h 1116"/>
                <a:gd name="T52" fmla="*/ 276 w 414"/>
                <a:gd name="T53" fmla="*/ 960 h 1116"/>
                <a:gd name="T54" fmla="*/ 282 w 414"/>
                <a:gd name="T55" fmla="*/ 918 h 1116"/>
                <a:gd name="T56" fmla="*/ 294 w 414"/>
                <a:gd name="T57" fmla="*/ 876 h 1116"/>
                <a:gd name="T58" fmla="*/ 300 w 414"/>
                <a:gd name="T59" fmla="*/ 822 h 1116"/>
                <a:gd name="T60" fmla="*/ 312 w 414"/>
                <a:gd name="T61" fmla="*/ 780 h 1116"/>
                <a:gd name="T62" fmla="*/ 318 w 414"/>
                <a:gd name="T63" fmla="*/ 714 h 1116"/>
                <a:gd name="T64" fmla="*/ 330 w 414"/>
                <a:gd name="T65" fmla="*/ 666 h 1116"/>
                <a:gd name="T66" fmla="*/ 336 w 414"/>
                <a:gd name="T67" fmla="*/ 594 h 1116"/>
                <a:gd name="T68" fmla="*/ 348 w 414"/>
                <a:gd name="T69" fmla="*/ 540 h 1116"/>
                <a:gd name="T70" fmla="*/ 354 w 414"/>
                <a:gd name="T71" fmla="*/ 468 h 1116"/>
                <a:gd name="T72" fmla="*/ 366 w 414"/>
                <a:gd name="T73" fmla="*/ 408 h 1116"/>
                <a:gd name="T74" fmla="*/ 372 w 414"/>
                <a:gd name="T75" fmla="*/ 348 h 1116"/>
                <a:gd name="T76" fmla="*/ 384 w 414"/>
                <a:gd name="T77" fmla="*/ 270 h 1116"/>
                <a:gd name="T78" fmla="*/ 390 w 414"/>
                <a:gd name="T79" fmla="*/ 204 h 1116"/>
                <a:gd name="T80" fmla="*/ 402 w 414"/>
                <a:gd name="T81" fmla="*/ 126 h 1116"/>
                <a:gd name="T82" fmla="*/ 408 w 414"/>
                <a:gd name="T83" fmla="*/ 60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4" h="1116">
                  <a:moveTo>
                    <a:pt x="0" y="102"/>
                  </a:moveTo>
                  <a:lnTo>
                    <a:pt x="0" y="144"/>
                  </a:lnTo>
                  <a:lnTo>
                    <a:pt x="6" y="162"/>
                  </a:lnTo>
                  <a:lnTo>
                    <a:pt x="6" y="186"/>
                  </a:lnTo>
                  <a:lnTo>
                    <a:pt x="12" y="204"/>
                  </a:lnTo>
                  <a:lnTo>
                    <a:pt x="12" y="222"/>
                  </a:lnTo>
                  <a:lnTo>
                    <a:pt x="18" y="246"/>
                  </a:lnTo>
                  <a:lnTo>
                    <a:pt x="18" y="282"/>
                  </a:lnTo>
                  <a:lnTo>
                    <a:pt x="24" y="306"/>
                  </a:lnTo>
                  <a:lnTo>
                    <a:pt x="24" y="324"/>
                  </a:lnTo>
                  <a:lnTo>
                    <a:pt x="30" y="342"/>
                  </a:lnTo>
                  <a:lnTo>
                    <a:pt x="30" y="366"/>
                  </a:lnTo>
                  <a:lnTo>
                    <a:pt x="36" y="384"/>
                  </a:lnTo>
                  <a:lnTo>
                    <a:pt x="36" y="426"/>
                  </a:lnTo>
                  <a:lnTo>
                    <a:pt x="42" y="444"/>
                  </a:lnTo>
                  <a:lnTo>
                    <a:pt x="42" y="462"/>
                  </a:lnTo>
                  <a:lnTo>
                    <a:pt x="48" y="480"/>
                  </a:lnTo>
                  <a:lnTo>
                    <a:pt x="48" y="498"/>
                  </a:lnTo>
                  <a:lnTo>
                    <a:pt x="54" y="522"/>
                  </a:lnTo>
                  <a:lnTo>
                    <a:pt x="54" y="540"/>
                  </a:lnTo>
                  <a:lnTo>
                    <a:pt x="60" y="558"/>
                  </a:lnTo>
                  <a:lnTo>
                    <a:pt x="60" y="594"/>
                  </a:lnTo>
                  <a:lnTo>
                    <a:pt x="66" y="612"/>
                  </a:lnTo>
                  <a:lnTo>
                    <a:pt x="66" y="630"/>
                  </a:lnTo>
                  <a:lnTo>
                    <a:pt x="72" y="648"/>
                  </a:lnTo>
                  <a:lnTo>
                    <a:pt x="72" y="660"/>
                  </a:lnTo>
                  <a:lnTo>
                    <a:pt x="78" y="678"/>
                  </a:lnTo>
                  <a:lnTo>
                    <a:pt x="78" y="714"/>
                  </a:lnTo>
                  <a:lnTo>
                    <a:pt x="84" y="726"/>
                  </a:lnTo>
                  <a:lnTo>
                    <a:pt x="84" y="744"/>
                  </a:lnTo>
                  <a:lnTo>
                    <a:pt x="90" y="762"/>
                  </a:lnTo>
                  <a:lnTo>
                    <a:pt x="90" y="774"/>
                  </a:lnTo>
                  <a:lnTo>
                    <a:pt x="96" y="792"/>
                  </a:lnTo>
                  <a:lnTo>
                    <a:pt x="96" y="822"/>
                  </a:lnTo>
                  <a:lnTo>
                    <a:pt x="102" y="834"/>
                  </a:lnTo>
                  <a:lnTo>
                    <a:pt x="102" y="852"/>
                  </a:lnTo>
                  <a:lnTo>
                    <a:pt x="108" y="864"/>
                  </a:lnTo>
                  <a:lnTo>
                    <a:pt x="108" y="876"/>
                  </a:lnTo>
                  <a:lnTo>
                    <a:pt x="114" y="888"/>
                  </a:lnTo>
                  <a:lnTo>
                    <a:pt x="114" y="900"/>
                  </a:lnTo>
                  <a:lnTo>
                    <a:pt x="120" y="912"/>
                  </a:lnTo>
                  <a:lnTo>
                    <a:pt x="120" y="936"/>
                  </a:lnTo>
                  <a:lnTo>
                    <a:pt x="126" y="948"/>
                  </a:lnTo>
                  <a:lnTo>
                    <a:pt x="126" y="960"/>
                  </a:lnTo>
                  <a:lnTo>
                    <a:pt x="132" y="972"/>
                  </a:lnTo>
                  <a:lnTo>
                    <a:pt x="132" y="984"/>
                  </a:lnTo>
                  <a:lnTo>
                    <a:pt x="138" y="990"/>
                  </a:lnTo>
                  <a:lnTo>
                    <a:pt x="138" y="1014"/>
                  </a:lnTo>
                  <a:lnTo>
                    <a:pt x="144" y="1020"/>
                  </a:lnTo>
                  <a:lnTo>
                    <a:pt x="144" y="1032"/>
                  </a:lnTo>
                  <a:lnTo>
                    <a:pt x="150" y="1038"/>
                  </a:lnTo>
                  <a:lnTo>
                    <a:pt x="150" y="1044"/>
                  </a:lnTo>
                  <a:lnTo>
                    <a:pt x="156" y="1050"/>
                  </a:lnTo>
                  <a:lnTo>
                    <a:pt x="156" y="1068"/>
                  </a:lnTo>
                  <a:lnTo>
                    <a:pt x="162" y="1074"/>
                  </a:lnTo>
                  <a:lnTo>
                    <a:pt x="162" y="1080"/>
                  </a:lnTo>
                  <a:lnTo>
                    <a:pt x="174" y="1092"/>
                  </a:lnTo>
                  <a:lnTo>
                    <a:pt x="174" y="1098"/>
                  </a:lnTo>
                  <a:lnTo>
                    <a:pt x="186" y="1110"/>
                  </a:lnTo>
                  <a:lnTo>
                    <a:pt x="186" y="1116"/>
                  </a:lnTo>
                  <a:lnTo>
                    <a:pt x="192" y="1116"/>
                  </a:lnTo>
                  <a:lnTo>
                    <a:pt x="198" y="1116"/>
                  </a:lnTo>
                  <a:lnTo>
                    <a:pt x="204" y="1116"/>
                  </a:lnTo>
                  <a:lnTo>
                    <a:pt x="210" y="1116"/>
                  </a:lnTo>
                  <a:lnTo>
                    <a:pt x="216" y="1110"/>
                  </a:lnTo>
                  <a:lnTo>
                    <a:pt x="222" y="1104"/>
                  </a:lnTo>
                  <a:lnTo>
                    <a:pt x="234" y="1092"/>
                  </a:lnTo>
                  <a:lnTo>
                    <a:pt x="234" y="1080"/>
                  </a:lnTo>
                  <a:lnTo>
                    <a:pt x="240" y="1074"/>
                  </a:lnTo>
                  <a:lnTo>
                    <a:pt x="240" y="1068"/>
                  </a:lnTo>
                  <a:lnTo>
                    <a:pt x="246" y="1062"/>
                  </a:lnTo>
                  <a:lnTo>
                    <a:pt x="246" y="1056"/>
                  </a:lnTo>
                  <a:lnTo>
                    <a:pt x="252" y="1044"/>
                  </a:lnTo>
                  <a:lnTo>
                    <a:pt x="252" y="1038"/>
                  </a:lnTo>
                  <a:lnTo>
                    <a:pt x="258" y="1032"/>
                  </a:lnTo>
                  <a:lnTo>
                    <a:pt x="258" y="1014"/>
                  </a:lnTo>
                  <a:lnTo>
                    <a:pt x="264" y="1002"/>
                  </a:lnTo>
                  <a:lnTo>
                    <a:pt x="264" y="996"/>
                  </a:lnTo>
                  <a:lnTo>
                    <a:pt x="270" y="984"/>
                  </a:lnTo>
                  <a:lnTo>
                    <a:pt x="270" y="972"/>
                  </a:lnTo>
                  <a:lnTo>
                    <a:pt x="276" y="960"/>
                  </a:lnTo>
                  <a:lnTo>
                    <a:pt x="276" y="942"/>
                  </a:lnTo>
                  <a:lnTo>
                    <a:pt x="282" y="930"/>
                  </a:lnTo>
                  <a:lnTo>
                    <a:pt x="282" y="918"/>
                  </a:lnTo>
                  <a:lnTo>
                    <a:pt x="288" y="906"/>
                  </a:lnTo>
                  <a:lnTo>
                    <a:pt x="288" y="894"/>
                  </a:lnTo>
                  <a:lnTo>
                    <a:pt x="294" y="876"/>
                  </a:lnTo>
                  <a:lnTo>
                    <a:pt x="294" y="852"/>
                  </a:lnTo>
                  <a:lnTo>
                    <a:pt x="300" y="840"/>
                  </a:lnTo>
                  <a:lnTo>
                    <a:pt x="300" y="822"/>
                  </a:lnTo>
                  <a:lnTo>
                    <a:pt x="306" y="810"/>
                  </a:lnTo>
                  <a:lnTo>
                    <a:pt x="306" y="792"/>
                  </a:lnTo>
                  <a:lnTo>
                    <a:pt x="312" y="780"/>
                  </a:lnTo>
                  <a:lnTo>
                    <a:pt x="312" y="762"/>
                  </a:lnTo>
                  <a:lnTo>
                    <a:pt x="318" y="750"/>
                  </a:lnTo>
                  <a:lnTo>
                    <a:pt x="318" y="714"/>
                  </a:lnTo>
                  <a:lnTo>
                    <a:pt x="324" y="696"/>
                  </a:lnTo>
                  <a:lnTo>
                    <a:pt x="324" y="684"/>
                  </a:lnTo>
                  <a:lnTo>
                    <a:pt x="330" y="666"/>
                  </a:lnTo>
                  <a:lnTo>
                    <a:pt x="330" y="648"/>
                  </a:lnTo>
                  <a:lnTo>
                    <a:pt x="336" y="630"/>
                  </a:lnTo>
                  <a:lnTo>
                    <a:pt x="336" y="594"/>
                  </a:lnTo>
                  <a:lnTo>
                    <a:pt x="342" y="576"/>
                  </a:lnTo>
                  <a:lnTo>
                    <a:pt x="342" y="558"/>
                  </a:lnTo>
                  <a:lnTo>
                    <a:pt x="348" y="540"/>
                  </a:lnTo>
                  <a:lnTo>
                    <a:pt x="348" y="522"/>
                  </a:lnTo>
                  <a:lnTo>
                    <a:pt x="354" y="504"/>
                  </a:lnTo>
                  <a:lnTo>
                    <a:pt x="354" y="468"/>
                  </a:lnTo>
                  <a:lnTo>
                    <a:pt x="360" y="444"/>
                  </a:lnTo>
                  <a:lnTo>
                    <a:pt x="360" y="426"/>
                  </a:lnTo>
                  <a:lnTo>
                    <a:pt x="366" y="408"/>
                  </a:lnTo>
                  <a:lnTo>
                    <a:pt x="366" y="390"/>
                  </a:lnTo>
                  <a:lnTo>
                    <a:pt x="372" y="366"/>
                  </a:lnTo>
                  <a:lnTo>
                    <a:pt x="372" y="348"/>
                  </a:lnTo>
                  <a:lnTo>
                    <a:pt x="378" y="330"/>
                  </a:lnTo>
                  <a:lnTo>
                    <a:pt x="378" y="288"/>
                  </a:lnTo>
                  <a:lnTo>
                    <a:pt x="384" y="270"/>
                  </a:lnTo>
                  <a:lnTo>
                    <a:pt x="384" y="246"/>
                  </a:lnTo>
                  <a:lnTo>
                    <a:pt x="390" y="228"/>
                  </a:lnTo>
                  <a:lnTo>
                    <a:pt x="390" y="204"/>
                  </a:lnTo>
                  <a:lnTo>
                    <a:pt x="396" y="186"/>
                  </a:lnTo>
                  <a:lnTo>
                    <a:pt x="396" y="144"/>
                  </a:lnTo>
                  <a:lnTo>
                    <a:pt x="402" y="126"/>
                  </a:lnTo>
                  <a:lnTo>
                    <a:pt x="402" y="102"/>
                  </a:lnTo>
                  <a:lnTo>
                    <a:pt x="408" y="84"/>
                  </a:lnTo>
                  <a:lnTo>
                    <a:pt x="408" y="60"/>
                  </a:lnTo>
                  <a:lnTo>
                    <a:pt x="414" y="42"/>
                  </a:lnTo>
                  <a:lnTo>
                    <a:pt x="414" y="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2" name="Freeform 98"/>
            <p:cNvSpPr>
              <a:spLocks/>
            </p:cNvSpPr>
            <p:nvPr/>
          </p:nvSpPr>
          <p:spPr bwMode="auto">
            <a:xfrm>
              <a:off x="4098" y="1176"/>
              <a:ext cx="144" cy="846"/>
            </a:xfrm>
            <a:custGeom>
              <a:avLst/>
              <a:gdLst>
                <a:gd name="T0" fmla="*/ 0 w 144"/>
                <a:gd name="T1" fmla="*/ 846 h 846"/>
                <a:gd name="T2" fmla="*/ 6 w 144"/>
                <a:gd name="T3" fmla="*/ 828 h 846"/>
                <a:gd name="T4" fmla="*/ 6 w 144"/>
                <a:gd name="T5" fmla="*/ 804 h 846"/>
                <a:gd name="T6" fmla="*/ 12 w 144"/>
                <a:gd name="T7" fmla="*/ 786 h 846"/>
                <a:gd name="T8" fmla="*/ 12 w 144"/>
                <a:gd name="T9" fmla="*/ 768 h 846"/>
                <a:gd name="T10" fmla="*/ 18 w 144"/>
                <a:gd name="T11" fmla="*/ 744 h 846"/>
                <a:gd name="T12" fmla="*/ 18 w 144"/>
                <a:gd name="T13" fmla="*/ 726 h 846"/>
                <a:gd name="T14" fmla="*/ 24 w 144"/>
                <a:gd name="T15" fmla="*/ 708 h 846"/>
                <a:gd name="T16" fmla="*/ 24 w 144"/>
                <a:gd name="T17" fmla="*/ 666 h 846"/>
                <a:gd name="T18" fmla="*/ 30 w 144"/>
                <a:gd name="T19" fmla="*/ 648 h 846"/>
                <a:gd name="T20" fmla="*/ 30 w 144"/>
                <a:gd name="T21" fmla="*/ 624 h 846"/>
                <a:gd name="T22" fmla="*/ 36 w 144"/>
                <a:gd name="T23" fmla="*/ 606 h 846"/>
                <a:gd name="T24" fmla="*/ 36 w 144"/>
                <a:gd name="T25" fmla="*/ 588 h 846"/>
                <a:gd name="T26" fmla="*/ 42 w 144"/>
                <a:gd name="T27" fmla="*/ 570 h 846"/>
                <a:gd name="T28" fmla="*/ 42 w 144"/>
                <a:gd name="T29" fmla="*/ 528 h 846"/>
                <a:gd name="T30" fmla="*/ 48 w 144"/>
                <a:gd name="T31" fmla="*/ 510 h 846"/>
                <a:gd name="T32" fmla="*/ 48 w 144"/>
                <a:gd name="T33" fmla="*/ 492 h 846"/>
                <a:gd name="T34" fmla="*/ 54 w 144"/>
                <a:gd name="T35" fmla="*/ 474 h 846"/>
                <a:gd name="T36" fmla="*/ 54 w 144"/>
                <a:gd name="T37" fmla="*/ 456 h 846"/>
                <a:gd name="T38" fmla="*/ 60 w 144"/>
                <a:gd name="T39" fmla="*/ 438 h 846"/>
                <a:gd name="T40" fmla="*/ 60 w 144"/>
                <a:gd name="T41" fmla="*/ 402 h 846"/>
                <a:gd name="T42" fmla="*/ 66 w 144"/>
                <a:gd name="T43" fmla="*/ 384 h 846"/>
                <a:gd name="T44" fmla="*/ 66 w 144"/>
                <a:gd name="T45" fmla="*/ 366 h 846"/>
                <a:gd name="T46" fmla="*/ 72 w 144"/>
                <a:gd name="T47" fmla="*/ 354 h 846"/>
                <a:gd name="T48" fmla="*/ 72 w 144"/>
                <a:gd name="T49" fmla="*/ 336 h 846"/>
                <a:gd name="T50" fmla="*/ 78 w 144"/>
                <a:gd name="T51" fmla="*/ 318 h 846"/>
                <a:gd name="T52" fmla="*/ 78 w 144"/>
                <a:gd name="T53" fmla="*/ 300 h 846"/>
                <a:gd name="T54" fmla="*/ 84 w 144"/>
                <a:gd name="T55" fmla="*/ 288 h 846"/>
                <a:gd name="T56" fmla="*/ 84 w 144"/>
                <a:gd name="T57" fmla="*/ 252 h 846"/>
                <a:gd name="T58" fmla="*/ 90 w 144"/>
                <a:gd name="T59" fmla="*/ 240 h 846"/>
                <a:gd name="T60" fmla="*/ 90 w 144"/>
                <a:gd name="T61" fmla="*/ 222 h 846"/>
                <a:gd name="T62" fmla="*/ 96 w 144"/>
                <a:gd name="T63" fmla="*/ 210 h 846"/>
                <a:gd name="T64" fmla="*/ 96 w 144"/>
                <a:gd name="T65" fmla="*/ 198 h 846"/>
                <a:gd name="T66" fmla="*/ 102 w 144"/>
                <a:gd name="T67" fmla="*/ 180 h 846"/>
                <a:gd name="T68" fmla="*/ 102 w 144"/>
                <a:gd name="T69" fmla="*/ 156 h 846"/>
                <a:gd name="T70" fmla="*/ 108 w 144"/>
                <a:gd name="T71" fmla="*/ 144 h 846"/>
                <a:gd name="T72" fmla="*/ 108 w 144"/>
                <a:gd name="T73" fmla="*/ 126 h 846"/>
                <a:gd name="T74" fmla="*/ 114 w 144"/>
                <a:gd name="T75" fmla="*/ 114 h 846"/>
                <a:gd name="T76" fmla="*/ 114 w 144"/>
                <a:gd name="T77" fmla="*/ 102 h 846"/>
                <a:gd name="T78" fmla="*/ 120 w 144"/>
                <a:gd name="T79" fmla="*/ 90 h 846"/>
                <a:gd name="T80" fmla="*/ 120 w 144"/>
                <a:gd name="T81" fmla="*/ 72 h 846"/>
                <a:gd name="T82" fmla="*/ 126 w 144"/>
                <a:gd name="T83" fmla="*/ 60 h 846"/>
                <a:gd name="T84" fmla="*/ 126 w 144"/>
                <a:gd name="T85" fmla="*/ 48 h 846"/>
                <a:gd name="T86" fmla="*/ 132 w 144"/>
                <a:gd name="T87" fmla="*/ 36 h 846"/>
                <a:gd name="T88" fmla="*/ 132 w 144"/>
                <a:gd name="T89" fmla="*/ 30 h 846"/>
                <a:gd name="T90" fmla="*/ 138 w 144"/>
                <a:gd name="T91" fmla="*/ 18 h 846"/>
                <a:gd name="T92" fmla="*/ 138 w 144"/>
                <a:gd name="T93" fmla="*/ 12 h 846"/>
                <a:gd name="T94" fmla="*/ 144 w 144"/>
                <a:gd name="T95" fmla="*/ 0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4" h="846">
                  <a:moveTo>
                    <a:pt x="0" y="846"/>
                  </a:moveTo>
                  <a:lnTo>
                    <a:pt x="6" y="828"/>
                  </a:lnTo>
                  <a:lnTo>
                    <a:pt x="6" y="804"/>
                  </a:lnTo>
                  <a:lnTo>
                    <a:pt x="12" y="786"/>
                  </a:lnTo>
                  <a:lnTo>
                    <a:pt x="12" y="768"/>
                  </a:lnTo>
                  <a:lnTo>
                    <a:pt x="18" y="744"/>
                  </a:lnTo>
                  <a:lnTo>
                    <a:pt x="18" y="726"/>
                  </a:lnTo>
                  <a:lnTo>
                    <a:pt x="24" y="708"/>
                  </a:lnTo>
                  <a:lnTo>
                    <a:pt x="24" y="666"/>
                  </a:lnTo>
                  <a:lnTo>
                    <a:pt x="30" y="648"/>
                  </a:lnTo>
                  <a:lnTo>
                    <a:pt x="30" y="624"/>
                  </a:lnTo>
                  <a:lnTo>
                    <a:pt x="36" y="606"/>
                  </a:lnTo>
                  <a:lnTo>
                    <a:pt x="36" y="588"/>
                  </a:lnTo>
                  <a:lnTo>
                    <a:pt x="42" y="570"/>
                  </a:lnTo>
                  <a:lnTo>
                    <a:pt x="42" y="528"/>
                  </a:lnTo>
                  <a:lnTo>
                    <a:pt x="48" y="510"/>
                  </a:lnTo>
                  <a:lnTo>
                    <a:pt x="48" y="492"/>
                  </a:lnTo>
                  <a:lnTo>
                    <a:pt x="54" y="474"/>
                  </a:lnTo>
                  <a:lnTo>
                    <a:pt x="54" y="456"/>
                  </a:lnTo>
                  <a:lnTo>
                    <a:pt x="60" y="438"/>
                  </a:lnTo>
                  <a:lnTo>
                    <a:pt x="60" y="402"/>
                  </a:lnTo>
                  <a:lnTo>
                    <a:pt x="66" y="384"/>
                  </a:lnTo>
                  <a:lnTo>
                    <a:pt x="66" y="366"/>
                  </a:lnTo>
                  <a:lnTo>
                    <a:pt x="72" y="354"/>
                  </a:lnTo>
                  <a:lnTo>
                    <a:pt x="72" y="336"/>
                  </a:lnTo>
                  <a:lnTo>
                    <a:pt x="78" y="318"/>
                  </a:lnTo>
                  <a:lnTo>
                    <a:pt x="78" y="300"/>
                  </a:lnTo>
                  <a:lnTo>
                    <a:pt x="84" y="288"/>
                  </a:lnTo>
                  <a:lnTo>
                    <a:pt x="84" y="252"/>
                  </a:lnTo>
                  <a:lnTo>
                    <a:pt x="90" y="240"/>
                  </a:lnTo>
                  <a:lnTo>
                    <a:pt x="90" y="222"/>
                  </a:lnTo>
                  <a:lnTo>
                    <a:pt x="96" y="210"/>
                  </a:lnTo>
                  <a:lnTo>
                    <a:pt x="96" y="198"/>
                  </a:lnTo>
                  <a:lnTo>
                    <a:pt x="102" y="180"/>
                  </a:lnTo>
                  <a:lnTo>
                    <a:pt x="102" y="156"/>
                  </a:lnTo>
                  <a:lnTo>
                    <a:pt x="108" y="144"/>
                  </a:lnTo>
                  <a:lnTo>
                    <a:pt x="108" y="126"/>
                  </a:lnTo>
                  <a:lnTo>
                    <a:pt x="114" y="114"/>
                  </a:lnTo>
                  <a:lnTo>
                    <a:pt x="114" y="102"/>
                  </a:lnTo>
                  <a:lnTo>
                    <a:pt x="120" y="90"/>
                  </a:lnTo>
                  <a:lnTo>
                    <a:pt x="120" y="72"/>
                  </a:lnTo>
                  <a:lnTo>
                    <a:pt x="126" y="60"/>
                  </a:lnTo>
                  <a:lnTo>
                    <a:pt x="126" y="48"/>
                  </a:lnTo>
                  <a:lnTo>
                    <a:pt x="132" y="36"/>
                  </a:lnTo>
                  <a:lnTo>
                    <a:pt x="132" y="30"/>
                  </a:lnTo>
                  <a:lnTo>
                    <a:pt x="138" y="18"/>
                  </a:lnTo>
                  <a:lnTo>
                    <a:pt x="138" y="12"/>
                  </a:lnTo>
                  <a:lnTo>
                    <a:pt x="144" y="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123" name="Group 101"/>
          <p:cNvGrpSpPr>
            <a:grpSpLocks noChangeAspect="1"/>
          </p:cNvGrpSpPr>
          <p:nvPr/>
        </p:nvGrpSpPr>
        <p:grpSpPr bwMode="auto">
          <a:xfrm>
            <a:off x="-252536" y="3573016"/>
            <a:ext cx="3601379" cy="2700000"/>
            <a:chOff x="164" y="2160"/>
            <a:chExt cx="1742" cy="1306"/>
          </a:xfrm>
        </p:grpSpPr>
        <p:sp>
          <p:nvSpPr>
            <p:cNvPr id="2124" name="AutoShape 100"/>
            <p:cNvSpPr>
              <a:spLocks noChangeAspect="1" noChangeArrowheads="1" noTextEdit="1"/>
            </p:cNvSpPr>
            <p:nvPr/>
          </p:nvSpPr>
          <p:spPr bwMode="auto">
            <a:xfrm>
              <a:off x="164" y="2160"/>
              <a:ext cx="1742" cy="1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Rectangle 102"/>
            <p:cNvSpPr>
              <a:spLocks noChangeArrowheads="1"/>
            </p:cNvSpPr>
            <p:nvPr/>
          </p:nvSpPr>
          <p:spPr bwMode="auto">
            <a:xfrm>
              <a:off x="391" y="2260"/>
              <a:ext cx="1350" cy="10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Rectangle 103"/>
            <p:cNvSpPr>
              <a:spLocks noChangeArrowheads="1"/>
            </p:cNvSpPr>
            <p:nvPr/>
          </p:nvSpPr>
          <p:spPr bwMode="auto">
            <a:xfrm>
              <a:off x="391" y="2260"/>
              <a:ext cx="1350" cy="1063"/>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7" name="Line 104"/>
            <p:cNvSpPr>
              <a:spLocks noChangeShapeType="1"/>
            </p:cNvSpPr>
            <p:nvPr/>
          </p:nvSpPr>
          <p:spPr bwMode="auto">
            <a:xfrm>
              <a:off x="391" y="2260"/>
              <a:ext cx="135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8" name="Line 105"/>
            <p:cNvSpPr>
              <a:spLocks noChangeShapeType="1"/>
            </p:cNvSpPr>
            <p:nvPr/>
          </p:nvSpPr>
          <p:spPr bwMode="auto">
            <a:xfrm>
              <a:off x="391" y="3323"/>
              <a:ext cx="135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9" name="Line 106"/>
            <p:cNvSpPr>
              <a:spLocks noChangeShapeType="1"/>
            </p:cNvSpPr>
            <p:nvPr/>
          </p:nvSpPr>
          <p:spPr bwMode="auto">
            <a:xfrm flipV="1">
              <a:off x="1741" y="2260"/>
              <a:ext cx="0" cy="1063"/>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0" name="Line 107"/>
            <p:cNvSpPr>
              <a:spLocks noChangeShapeType="1"/>
            </p:cNvSpPr>
            <p:nvPr/>
          </p:nvSpPr>
          <p:spPr bwMode="auto">
            <a:xfrm flipV="1">
              <a:off x="391" y="2260"/>
              <a:ext cx="0" cy="1063"/>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1" name="Line 108"/>
            <p:cNvSpPr>
              <a:spLocks noChangeShapeType="1"/>
            </p:cNvSpPr>
            <p:nvPr/>
          </p:nvSpPr>
          <p:spPr bwMode="auto">
            <a:xfrm>
              <a:off x="391" y="3323"/>
              <a:ext cx="135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2" name="Line 109"/>
            <p:cNvSpPr>
              <a:spLocks noChangeShapeType="1"/>
            </p:cNvSpPr>
            <p:nvPr/>
          </p:nvSpPr>
          <p:spPr bwMode="auto">
            <a:xfrm flipV="1">
              <a:off x="391" y="2260"/>
              <a:ext cx="0" cy="1063"/>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3" name="Line 110"/>
            <p:cNvSpPr>
              <a:spLocks noChangeShapeType="1"/>
            </p:cNvSpPr>
            <p:nvPr/>
          </p:nvSpPr>
          <p:spPr bwMode="auto">
            <a:xfrm flipV="1">
              <a:off x="391"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4" name="Line 111"/>
            <p:cNvSpPr>
              <a:spLocks noChangeShapeType="1"/>
            </p:cNvSpPr>
            <p:nvPr/>
          </p:nvSpPr>
          <p:spPr bwMode="auto">
            <a:xfrm>
              <a:off x="391"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5" name="Rectangle 112"/>
            <p:cNvSpPr>
              <a:spLocks noChangeArrowheads="1"/>
            </p:cNvSpPr>
            <p:nvPr/>
          </p:nvSpPr>
          <p:spPr bwMode="auto">
            <a:xfrm>
              <a:off x="382" y="3332"/>
              <a:ext cx="4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36" name="Line 113"/>
            <p:cNvSpPr>
              <a:spLocks noChangeShapeType="1"/>
            </p:cNvSpPr>
            <p:nvPr/>
          </p:nvSpPr>
          <p:spPr bwMode="auto">
            <a:xfrm flipV="1">
              <a:off x="525"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7" name="Line 114"/>
            <p:cNvSpPr>
              <a:spLocks noChangeShapeType="1"/>
            </p:cNvSpPr>
            <p:nvPr/>
          </p:nvSpPr>
          <p:spPr bwMode="auto">
            <a:xfrm>
              <a:off x="525"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8" name="Rectangle 115"/>
            <p:cNvSpPr>
              <a:spLocks noChangeArrowheads="1"/>
            </p:cNvSpPr>
            <p:nvPr/>
          </p:nvSpPr>
          <p:spPr bwMode="auto">
            <a:xfrm>
              <a:off x="516" y="3332"/>
              <a:ext cx="4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39" name="Line 116"/>
            <p:cNvSpPr>
              <a:spLocks noChangeShapeType="1"/>
            </p:cNvSpPr>
            <p:nvPr/>
          </p:nvSpPr>
          <p:spPr bwMode="auto">
            <a:xfrm flipV="1">
              <a:off x="659"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0" name="Line 117"/>
            <p:cNvSpPr>
              <a:spLocks noChangeShapeType="1"/>
            </p:cNvSpPr>
            <p:nvPr/>
          </p:nvSpPr>
          <p:spPr bwMode="auto">
            <a:xfrm>
              <a:off x="659"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1" name="Rectangle 118"/>
            <p:cNvSpPr>
              <a:spLocks noChangeArrowheads="1"/>
            </p:cNvSpPr>
            <p:nvPr/>
          </p:nvSpPr>
          <p:spPr bwMode="auto">
            <a:xfrm>
              <a:off x="649" y="3332"/>
              <a:ext cx="4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42" name="Line 119"/>
            <p:cNvSpPr>
              <a:spLocks noChangeShapeType="1"/>
            </p:cNvSpPr>
            <p:nvPr/>
          </p:nvSpPr>
          <p:spPr bwMode="auto">
            <a:xfrm flipV="1">
              <a:off x="795"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3" name="Line 120"/>
            <p:cNvSpPr>
              <a:spLocks noChangeShapeType="1"/>
            </p:cNvSpPr>
            <p:nvPr/>
          </p:nvSpPr>
          <p:spPr bwMode="auto">
            <a:xfrm>
              <a:off x="795"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4" name="Rectangle 121"/>
            <p:cNvSpPr>
              <a:spLocks noChangeArrowheads="1"/>
            </p:cNvSpPr>
            <p:nvPr/>
          </p:nvSpPr>
          <p:spPr bwMode="auto">
            <a:xfrm>
              <a:off x="786" y="3332"/>
              <a:ext cx="4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45" name="Line 122"/>
            <p:cNvSpPr>
              <a:spLocks noChangeShapeType="1"/>
            </p:cNvSpPr>
            <p:nvPr/>
          </p:nvSpPr>
          <p:spPr bwMode="auto">
            <a:xfrm flipV="1">
              <a:off x="929"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6" name="Line 123"/>
            <p:cNvSpPr>
              <a:spLocks noChangeShapeType="1"/>
            </p:cNvSpPr>
            <p:nvPr/>
          </p:nvSpPr>
          <p:spPr bwMode="auto">
            <a:xfrm>
              <a:off x="929"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7" name="Rectangle 124"/>
            <p:cNvSpPr>
              <a:spLocks noChangeArrowheads="1"/>
            </p:cNvSpPr>
            <p:nvPr/>
          </p:nvSpPr>
          <p:spPr bwMode="auto">
            <a:xfrm>
              <a:off x="920" y="3332"/>
              <a:ext cx="4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48" name="Line 125"/>
            <p:cNvSpPr>
              <a:spLocks noChangeShapeType="1"/>
            </p:cNvSpPr>
            <p:nvPr/>
          </p:nvSpPr>
          <p:spPr bwMode="auto">
            <a:xfrm flipV="1">
              <a:off x="1066"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9" name="Line 126"/>
            <p:cNvSpPr>
              <a:spLocks noChangeShapeType="1"/>
            </p:cNvSpPr>
            <p:nvPr/>
          </p:nvSpPr>
          <p:spPr bwMode="auto">
            <a:xfrm>
              <a:off x="1066"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0" name="Rectangle 127"/>
            <p:cNvSpPr>
              <a:spLocks noChangeArrowheads="1"/>
            </p:cNvSpPr>
            <p:nvPr/>
          </p:nvSpPr>
          <p:spPr bwMode="auto">
            <a:xfrm>
              <a:off x="1044" y="3332"/>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51" name="Line 128"/>
            <p:cNvSpPr>
              <a:spLocks noChangeShapeType="1"/>
            </p:cNvSpPr>
            <p:nvPr/>
          </p:nvSpPr>
          <p:spPr bwMode="auto">
            <a:xfrm flipV="1">
              <a:off x="1200"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2" name="Line 129"/>
            <p:cNvSpPr>
              <a:spLocks noChangeShapeType="1"/>
            </p:cNvSpPr>
            <p:nvPr/>
          </p:nvSpPr>
          <p:spPr bwMode="auto">
            <a:xfrm>
              <a:off x="1200"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3" name="Rectangle 130"/>
            <p:cNvSpPr>
              <a:spLocks noChangeArrowheads="1"/>
            </p:cNvSpPr>
            <p:nvPr/>
          </p:nvSpPr>
          <p:spPr bwMode="auto">
            <a:xfrm>
              <a:off x="1178" y="3332"/>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12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54" name="Line 131"/>
            <p:cNvSpPr>
              <a:spLocks noChangeShapeType="1"/>
            </p:cNvSpPr>
            <p:nvPr/>
          </p:nvSpPr>
          <p:spPr bwMode="auto">
            <a:xfrm flipV="1">
              <a:off x="1334"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5" name="Line 132"/>
            <p:cNvSpPr>
              <a:spLocks noChangeShapeType="1"/>
            </p:cNvSpPr>
            <p:nvPr/>
          </p:nvSpPr>
          <p:spPr bwMode="auto">
            <a:xfrm>
              <a:off x="1334"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6" name="Rectangle 133"/>
            <p:cNvSpPr>
              <a:spLocks noChangeArrowheads="1"/>
            </p:cNvSpPr>
            <p:nvPr/>
          </p:nvSpPr>
          <p:spPr bwMode="auto">
            <a:xfrm>
              <a:off x="1312" y="3332"/>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14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57" name="Line 134"/>
            <p:cNvSpPr>
              <a:spLocks noChangeShapeType="1"/>
            </p:cNvSpPr>
            <p:nvPr/>
          </p:nvSpPr>
          <p:spPr bwMode="auto">
            <a:xfrm flipV="1">
              <a:off x="1470"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8" name="Line 135"/>
            <p:cNvSpPr>
              <a:spLocks noChangeShapeType="1"/>
            </p:cNvSpPr>
            <p:nvPr/>
          </p:nvSpPr>
          <p:spPr bwMode="auto">
            <a:xfrm>
              <a:off x="1470"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9" name="Rectangle 136"/>
            <p:cNvSpPr>
              <a:spLocks noChangeArrowheads="1"/>
            </p:cNvSpPr>
            <p:nvPr/>
          </p:nvSpPr>
          <p:spPr bwMode="auto">
            <a:xfrm>
              <a:off x="1449" y="3332"/>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16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60" name="Line 137"/>
            <p:cNvSpPr>
              <a:spLocks noChangeShapeType="1"/>
            </p:cNvSpPr>
            <p:nvPr/>
          </p:nvSpPr>
          <p:spPr bwMode="auto">
            <a:xfrm flipV="1">
              <a:off x="1604"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1" name="Line 138"/>
            <p:cNvSpPr>
              <a:spLocks noChangeShapeType="1"/>
            </p:cNvSpPr>
            <p:nvPr/>
          </p:nvSpPr>
          <p:spPr bwMode="auto">
            <a:xfrm>
              <a:off x="1604"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2" name="Rectangle 139"/>
            <p:cNvSpPr>
              <a:spLocks noChangeArrowheads="1"/>
            </p:cNvSpPr>
            <p:nvPr/>
          </p:nvSpPr>
          <p:spPr bwMode="auto">
            <a:xfrm>
              <a:off x="1582" y="3332"/>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18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63" name="Line 140"/>
            <p:cNvSpPr>
              <a:spLocks noChangeShapeType="1"/>
            </p:cNvSpPr>
            <p:nvPr/>
          </p:nvSpPr>
          <p:spPr bwMode="auto">
            <a:xfrm flipV="1">
              <a:off x="1741" y="3307"/>
              <a:ext cx="0" cy="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4" name="Line 141"/>
            <p:cNvSpPr>
              <a:spLocks noChangeShapeType="1"/>
            </p:cNvSpPr>
            <p:nvPr/>
          </p:nvSpPr>
          <p:spPr bwMode="auto">
            <a:xfrm>
              <a:off x="1741" y="2260"/>
              <a:ext cx="0" cy="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5" name="Rectangle 142"/>
            <p:cNvSpPr>
              <a:spLocks noChangeArrowheads="1"/>
            </p:cNvSpPr>
            <p:nvPr/>
          </p:nvSpPr>
          <p:spPr bwMode="auto">
            <a:xfrm>
              <a:off x="1719" y="3332"/>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66" name="Line 143"/>
            <p:cNvSpPr>
              <a:spLocks noChangeShapeType="1"/>
            </p:cNvSpPr>
            <p:nvPr/>
          </p:nvSpPr>
          <p:spPr bwMode="auto">
            <a:xfrm>
              <a:off x="391" y="3323"/>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7" name="Line 144"/>
            <p:cNvSpPr>
              <a:spLocks noChangeShapeType="1"/>
            </p:cNvSpPr>
            <p:nvPr/>
          </p:nvSpPr>
          <p:spPr bwMode="auto">
            <a:xfrm flipH="1">
              <a:off x="1726" y="3323"/>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8" name="Rectangle 145"/>
            <p:cNvSpPr>
              <a:spLocks noChangeArrowheads="1"/>
            </p:cNvSpPr>
            <p:nvPr/>
          </p:nvSpPr>
          <p:spPr bwMode="auto">
            <a:xfrm>
              <a:off x="344" y="3298"/>
              <a:ext cx="5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69" name="Line 146"/>
            <p:cNvSpPr>
              <a:spLocks noChangeShapeType="1"/>
            </p:cNvSpPr>
            <p:nvPr/>
          </p:nvSpPr>
          <p:spPr bwMode="auto">
            <a:xfrm>
              <a:off x="391" y="3214"/>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0" name="Line 147"/>
            <p:cNvSpPr>
              <a:spLocks noChangeShapeType="1"/>
            </p:cNvSpPr>
            <p:nvPr/>
          </p:nvSpPr>
          <p:spPr bwMode="auto">
            <a:xfrm flipH="1">
              <a:off x="1726" y="3214"/>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1" name="Rectangle 148"/>
            <p:cNvSpPr>
              <a:spLocks noChangeArrowheads="1"/>
            </p:cNvSpPr>
            <p:nvPr/>
          </p:nvSpPr>
          <p:spPr bwMode="auto">
            <a:xfrm>
              <a:off x="310" y="3189"/>
              <a:ext cx="87"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72" name="Line 149"/>
            <p:cNvSpPr>
              <a:spLocks noChangeShapeType="1"/>
            </p:cNvSpPr>
            <p:nvPr/>
          </p:nvSpPr>
          <p:spPr bwMode="auto">
            <a:xfrm>
              <a:off x="391" y="3108"/>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3" name="Line 150"/>
            <p:cNvSpPr>
              <a:spLocks noChangeShapeType="1"/>
            </p:cNvSpPr>
            <p:nvPr/>
          </p:nvSpPr>
          <p:spPr bwMode="auto">
            <a:xfrm flipH="1">
              <a:off x="1726" y="3108"/>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4" name="Rectangle 151"/>
            <p:cNvSpPr>
              <a:spLocks noChangeArrowheads="1"/>
            </p:cNvSpPr>
            <p:nvPr/>
          </p:nvSpPr>
          <p:spPr bwMode="auto">
            <a:xfrm>
              <a:off x="310" y="3084"/>
              <a:ext cx="87"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75" name="Line 152"/>
            <p:cNvSpPr>
              <a:spLocks noChangeShapeType="1"/>
            </p:cNvSpPr>
            <p:nvPr/>
          </p:nvSpPr>
          <p:spPr bwMode="auto">
            <a:xfrm>
              <a:off x="391" y="3003"/>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6" name="Line 153"/>
            <p:cNvSpPr>
              <a:spLocks noChangeShapeType="1"/>
            </p:cNvSpPr>
            <p:nvPr/>
          </p:nvSpPr>
          <p:spPr bwMode="auto">
            <a:xfrm flipH="1">
              <a:off x="1726" y="3003"/>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7" name="Rectangle 154"/>
            <p:cNvSpPr>
              <a:spLocks noChangeArrowheads="1"/>
            </p:cNvSpPr>
            <p:nvPr/>
          </p:nvSpPr>
          <p:spPr bwMode="auto">
            <a:xfrm>
              <a:off x="310" y="2978"/>
              <a:ext cx="87"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78" name="Line 155"/>
            <p:cNvSpPr>
              <a:spLocks noChangeShapeType="1"/>
            </p:cNvSpPr>
            <p:nvPr/>
          </p:nvSpPr>
          <p:spPr bwMode="auto">
            <a:xfrm>
              <a:off x="391" y="2897"/>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9" name="Line 156"/>
            <p:cNvSpPr>
              <a:spLocks noChangeShapeType="1"/>
            </p:cNvSpPr>
            <p:nvPr/>
          </p:nvSpPr>
          <p:spPr bwMode="auto">
            <a:xfrm flipH="1">
              <a:off x="1726" y="2897"/>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0" name="Rectangle 157"/>
            <p:cNvSpPr>
              <a:spLocks noChangeArrowheads="1"/>
            </p:cNvSpPr>
            <p:nvPr/>
          </p:nvSpPr>
          <p:spPr bwMode="auto">
            <a:xfrm>
              <a:off x="310" y="2872"/>
              <a:ext cx="87"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81" name="Line 158"/>
            <p:cNvSpPr>
              <a:spLocks noChangeShapeType="1"/>
            </p:cNvSpPr>
            <p:nvPr/>
          </p:nvSpPr>
          <p:spPr bwMode="auto">
            <a:xfrm>
              <a:off x="391" y="2791"/>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2" name="Line 159"/>
            <p:cNvSpPr>
              <a:spLocks noChangeShapeType="1"/>
            </p:cNvSpPr>
            <p:nvPr/>
          </p:nvSpPr>
          <p:spPr bwMode="auto">
            <a:xfrm flipH="1">
              <a:off x="1726" y="2791"/>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3" name="Rectangle 160"/>
            <p:cNvSpPr>
              <a:spLocks noChangeArrowheads="1"/>
            </p:cNvSpPr>
            <p:nvPr/>
          </p:nvSpPr>
          <p:spPr bwMode="auto">
            <a:xfrm>
              <a:off x="357" y="2766"/>
              <a:ext cx="4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84" name="Line 161"/>
            <p:cNvSpPr>
              <a:spLocks noChangeShapeType="1"/>
            </p:cNvSpPr>
            <p:nvPr/>
          </p:nvSpPr>
          <p:spPr bwMode="auto">
            <a:xfrm>
              <a:off x="391" y="2682"/>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5" name="Line 162"/>
            <p:cNvSpPr>
              <a:spLocks noChangeShapeType="1"/>
            </p:cNvSpPr>
            <p:nvPr/>
          </p:nvSpPr>
          <p:spPr bwMode="auto">
            <a:xfrm flipH="1">
              <a:off x="1726" y="2682"/>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6" name="Rectangle 163"/>
            <p:cNvSpPr>
              <a:spLocks noChangeArrowheads="1"/>
            </p:cNvSpPr>
            <p:nvPr/>
          </p:nvSpPr>
          <p:spPr bwMode="auto">
            <a:xfrm>
              <a:off x="323" y="2658"/>
              <a:ext cx="75"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87" name="Line 164"/>
            <p:cNvSpPr>
              <a:spLocks noChangeShapeType="1"/>
            </p:cNvSpPr>
            <p:nvPr/>
          </p:nvSpPr>
          <p:spPr bwMode="auto">
            <a:xfrm>
              <a:off x="391" y="2577"/>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8" name="Line 165"/>
            <p:cNvSpPr>
              <a:spLocks noChangeShapeType="1"/>
            </p:cNvSpPr>
            <p:nvPr/>
          </p:nvSpPr>
          <p:spPr bwMode="auto">
            <a:xfrm flipH="1">
              <a:off x="1726" y="2577"/>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9" name="Rectangle 166"/>
            <p:cNvSpPr>
              <a:spLocks noChangeArrowheads="1"/>
            </p:cNvSpPr>
            <p:nvPr/>
          </p:nvSpPr>
          <p:spPr bwMode="auto">
            <a:xfrm>
              <a:off x="323" y="2552"/>
              <a:ext cx="75"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90" name="Line 167"/>
            <p:cNvSpPr>
              <a:spLocks noChangeShapeType="1"/>
            </p:cNvSpPr>
            <p:nvPr/>
          </p:nvSpPr>
          <p:spPr bwMode="auto">
            <a:xfrm>
              <a:off x="391" y="2471"/>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1" name="Line 168"/>
            <p:cNvSpPr>
              <a:spLocks noChangeShapeType="1"/>
            </p:cNvSpPr>
            <p:nvPr/>
          </p:nvSpPr>
          <p:spPr bwMode="auto">
            <a:xfrm flipH="1">
              <a:off x="1726" y="2471"/>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2" name="Rectangle 169"/>
            <p:cNvSpPr>
              <a:spLocks noChangeArrowheads="1"/>
            </p:cNvSpPr>
            <p:nvPr/>
          </p:nvSpPr>
          <p:spPr bwMode="auto">
            <a:xfrm>
              <a:off x="323" y="2446"/>
              <a:ext cx="75"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93" name="Line 170"/>
            <p:cNvSpPr>
              <a:spLocks noChangeShapeType="1"/>
            </p:cNvSpPr>
            <p:nvPr/>
          </p:nvSpPr>
          <p:spPr bwMode="auto">
            <a:xfrm>
              <a:off x="391" y="2365"/>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4" name="Line 171"/>
            <p:cNvSpPr>
              <a:spLocks noChangeShapeType="1"/>
            </p:cNvSpPr>
            <p:nvPr/>
          </p:nvSpPr>
          <p:spPr bwMode="auto">
            <a:xfrm flipH="1">
              <a:off x="1726" y="2365"/>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5" name="Rectangle 172"/>
            <p:cNvSpPr>
              <a:spLocks noChangeArrowheads="1"/>
            </p:cNvSpPr>
            <p:nvPr/>
          </p:nvSpPr>
          <p:spPr bwMode="auto">
            <a:xfrm>
              <a:off x="323" y="2340"/>
              <a:ext cx="75"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96" name="Line 173"/>
            <p:cNvSpPr>
              <a:spLocks noChangeShapeType="1"/>
            </p:cNvSpPr>
            <p:nvPr/>
          </p:nvSpPr>
          <p:spPr bwMode="auto">
            <a:xfrm>
              <a:off x="391" y="2260"/>
              <a:ext cx="1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7" name="Line 174"/>
            <p:cNvSpPr>
              <a:spLocks noChangeShapeType="1"/>
            </p:cNvSpPr>
            <p:nvPr/>
          </p:nvSpPr>
          <p:spPr bwMode="auto">
            <a:xfrm flipH="1">
              <a:off x="1726" y="2260"/>
              <a:ext cx="1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8" name="Rectangle 175"/>
            <p:cNvSpPr>
              <a:spLocks noChangeArrowheads="1"/>
            </p:cNvSpPr>
            <p:nvPr/>
          </p:nvSpPr>
          <p:spPr bwMode="auto">
            <a:xfrm>
              <a:off x="357" y="2235"/>
              <a:ext cx="4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5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199" name="Line 176"/>
            <p:cNvSpPr>
              <a:spLocks noChangeShapeType="1"/>
            </p:cNvSpPr>
            <p:nvPr/>
          </p:nvSpPr>
          <p:spPr bwMode="auto">
            <a:xfrm>
              <a:off x="391" y="2260"/>
              <a:ext cx="135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0" name="Line 177"/>
            <p:cNvSpPr>
              <a:spLocks noChangeShapeType="1"/>
            </p:cNvSpPr>
            <p:nvPr/>
          </p:nvSpPr>
          <p:spPr bwMode="auto">
            <a:xfrm>
              <a:off x="391" y="3323"/>
              <a:ext cx="135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1" name="Line 178"/>
            <p:cNvSpPr>
              <a:spLocks noChangeShapeType="1"/>
            </p:cNvSpPr>
            <p:nvPr/>
          </p:nvSpPr>
          <p:spPr bwMode="auto">
            <a:xfrm flipV="1">
              <a:off x="1741" y="2260"/>
              <a:ext cx="0" cy="1063"/>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2" name="Line 179"/>
            <p:cNvSpPr>
              <a:spLocks noChangeShapeType="1"/>
            </p:cNvSpPr>
            <p:nvPr/>
          </p:nvSpPr>
          <p:spPr bwMode="auto">
            <a:xfrm flipV="1">
              <a:off x="391" y="2260"/>
              <a:ext cx="0" cy="1063"/>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3" name="Freeform 180"/>
            <p:cNvSpPr>
              <a:spLocks/>
            </p:cNvSpPr>
            <p:nvPr/>
          </p:nvSpPr>
          <p:spPr bwMode="auto">
            <a:xfrm>
              <a:off x="391" y="2490"/>
              <a:ext cx="205" cy="447"/>
            </a:xfrm>
            <a:custGeom>
              <a:avLst/>
              <a:gdLst>
                <a:gd name="T0" fmla="*/ 3 w 205"/>
                <a:gd name="T1" fmla="*/ 438 h 447"/>
                <a:gd name="T2" fmla="*/ 6 w 205"/>
                <a:gd name="T3" fmla="*/ 429 h 447"/>
                <a:gd name="T4" fmla="*/ 13 w 205"/>
                <a:gd name="T5" fmla="*/ 416 h 447"/>
                <a:gd name="T6" fmla="*/ 16 w 205"/>
                <a:gd name="T7" fmla="*/ 407 h 447"/>
                <a:gd name="T8" fmla="*/ 22 w 205"/>
                <a:gd name="T9" fmla="*/ 395 h 447"/>
                <a:gd name="T10" fmla="*/ 25 w 205"/>
                <a:gd name="T11" fmla="*/ 385 h 447"/>
                <a:gd name="T12" fmla="*/ 31 w 205"/>
                <a:gd name="T13" fmla="*/ 376 h 447"/>
                <a:gd name="T14" fmla="*/ 34 w 205"/>
                <a:gd name="T15" fmla="*/ 367 h 447"/>
                <a:gd name="T16" fmla="*/ 41 w 205"/>
                <a:gd name="T17" fmla="*/ 357 h 447"/>
                <a:gd name="T18" fmla="*/ 44 w 205"/>
                <a:gd name="T19" fmla="*/ 345 h 447"/>
                <a:gd name="T20" fmla="*/ 50 w 205"/>
                <a:gd name="T21" fmla="*/ 335 h 447"/>
                <a:gd name="T22" fmla="*/ 53 w 205"/>
                <a:gd name="T23" fmla="*/ 323 h 447"/>
                <a:gd name="T24" fmla="*/ 59 w 205"/>
                <a:gd name="T25" fmla="*/ 314 h 447"/>
                <a:gd name="T26" fmla="*/ 62 w 205"/>
                <a:gd name="T27" fmla="*/ 301 h 447"/>
                <a:gd name="T28" fmla="*/ 69 w 205"/>
                <a:gd name="T29" fmla="*/ 292 h 447"/>
                <a:gd name="T30" fmla="*/ 72 w 205"/>
                <a:gd name="T31" fmla="*/ 279 h 447"/>
                <a:gd name="T32" fmla="*/ 78 w 205"/>
                <a:gd name="T33" fmla="*/ 270 h 447"/>
                <a:gd name="T34" fmla="*/ 81 w 205"/>
                <a:gd name="T35" fmla="*/ 258 h 447"/>
                <a:gd name="T36" fmla="*/ 87 w 205"/>
                <a:gd name="T37" fmla="*/ 248 h 447"/>
                <a:gd name="T38" fmla="*/ 90 w 205"/>
                <a:gd name="T39" fmla="*/ 236 h 447"/>
                <a:gd name="T40" fmla="*/ 97 w 205"/>
                <a:gd name="T41" fmla="*/ 227 h 447"/>
                <a:gd name="T42" fmla="*/ 103 w 205"/>
                <a:gd name="T43" fmla="*/ 217 h 447"/>
                <a:gd name="T44" fmla="*/ 106 w 205"/>
                <a:gd name="T45" fmla="*/ 205 h 447"/>
                <a:gd name="T46" fmla="*/ 112 w 205"/>
                <a:gd name="T47" fmla="*/ 196 h 447"/>
                <a:gd name="T48" fmla="*/ 115 w 205"/>
                <a:gd name="T49" fmla="*/ 183 h 447"/>
                <a:gd name="T50" fmla="*/ 121 w 205"/>
                <a:gd name="T51" fmla="*/ 174 h 447"/>
                <a:gd name="T52" fmla="*/ 125 w 205"/>
                <a:gd name="T53" fmla="*/ 161 h 447"/>
                <a:gd name="T54" fmla="*/ 131 w 205"/>
                <a:gd name="T55" fmla="*/ 152 h 447"/>
                <a:gd name="T56" fmla="*/ 137 w 205"/>
                <a:gd name="T57" fmla="*/ 140 h 447"/>
                <a:gd name="T58" fmla="*/ 140 w 205"/>
                <a:gd name="T59" fmla="*/ 130 h 447"/>
                <a:gd name="T60" fmla="*/ 146 w 205"/>
                <a:gd name="T61" fmla="*/ 118 h 447"/>
                <a:gd name="T62" fmla="*/ 153 w 205"/>
                <a:gd name="T63" fmla="*/ 108 h 447"/>
                <a:gd name="T64" fmla="*/ 156 w 205"/>
                <a:gd name="T65" fmla="*/ 96 h 447"/>
                <a:gd name="T66" fmla="*/ 165 w 205"/>
                <a:gd name="T67" fmla="*/ 84 h 447"/>
                <a:gd name="T68" fmla="*/ 168 w 205"/>
                <a:gd name="T69" fmla="*/ 71 h 447"/>
                <a:gd name="T70" fmla="*/ 174 w 205"/>
                <a:gd name="T71" fmla="*/ 62 h 447"/>
                <a:gd name="T72" fmla="*/ 177 w 205"/>
                <a:gd name="T73" fmla="*/ 52 h 447"/>
                <a:gd name="T74" fmla="*/ 184 w 205"/>
                <a:gd name="T75" fmla="*/ 43 h 447"/>
                <a:gd name="T76" fmla="*/ 187 w 205"/>
                <a:gd name="T77" fmla="*/ 34 h 447"/>
                <a:gd name="T78" fmla="*/ 193 w 205"/>
                <a:gd name="T79" fmla="*/ 24 h 447"/>
                <a:gd name="T80" fmla="*/ 196 w 205"/>
                <a:gd name="T81" fmla="*/ 15 h 447"/>
                <a:gd name="T82" fmla="*/ 202 w 205"/>
                <a:gd name="T83" fmla="*/ 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5" h="447">
                  <a:moveTo>
                    <a:pt x="0" y="447"/>
                  </a:moveTo>
                  <a:lnTo>
                    <a:pt x="0" y="441"/>
                  </a:lnTo>
                  <a:lnTo>
                    <a:pt x="3" y="438"/>
                  </a:lnTo>
                  <a:lnTo>
                    <a:pt x="3" y="435"/>
                  </a:lnTo>
                  <a:lnTo>
                    <a:pt x="6" y="432"/>
                  </a:lnTo>
                  <a:lnTo>
                    <a:pt x="6" y="429"/>
                  </a:lnTo>
                  <a:lnTo>
                    <a:pt x="9" y="426"/>
                  </a:lnTo>
                  <a:lnTo>
                    <a:pt x="9" y="419"/>
                  </a:lnTo>
                  <a:lnTo>
                    <a:pt x="13" y="416"/>
                  </a:lnTo>
                  <a:lnTo>
                    <a:pt x="13" y="413"/>
                  </a:lnTo>
                  <a:lnTo>
                    <a:pt x="16" y="410"/>
                  </a:lnTo>
                  <a:lnTo>
                    <a:pt x="16" y="407"/>
                  </a:lnTo>
                  <a:lnTo>
                    <a:pt x="19" y="404"/>
                  </a:lnTo>
                  <a:lnTo>
                    <a:pt x="19" y="398"/>
                  </a:lnTo>
                  <a:lnTo>
                    <a:pt x="22" y="395"/>
                  </a:lnTo>
                  <a:lnTo>
                    <a:pt x="22" y="391"/>
                  </a:lnTo>
                  <a:lnTo>
                    <a:pt x="25" y="388"/>
                  </a:lnTo>
                  <a:lnTo>
                    <a:pt x="25" y="385"/>
                  </a:lnTo>
                  <a:lnTo>
                    <a:pt x="28" y="382"/>
                  </a:lnTo>
                  <a:lnTo>
                    <a:pt x="28" y="379"/>
                  </a:lnTo>
                  <a:lnTo>
                    <a:pt x="31" y="376"/>
                  </a:lnTo>
                  <a:lnTo>
                    <a:pt x="31" y="373"/>
                  </a:lnTo>
                  <a:lnTo>
                    <a:pt x="34" y="370"/>
                  </a:lnTo>
                  <a:lnTo>
                    <a:pt x="34" y="367"/>
                  </a:lnTo>
                  <a:lnTo>
                    <a:pt x="37" y="363"/>
                  </a:lnTo>
                  <a:lnTo>
                    <a:pt x="37" y="360"/>
                  </a:lnTo>
                  <a:lnTo>
                    <a:pt x="41" y="357"/>
                  </a:lnTo>
                  <a:lnTo>
                    <a:pt x="41" y="351"/>
                  </a:lnTo>
                  <a:lnTo>
                    <a:pt x="44" y="348"/>
                  </a:lnTo>
                  <a:lnTo>
                    <a:pt x="44" y="345"/>
                  </a:lnTo>
                  <a:lnTo>
                    <a:pt x="47" y="342"/>
                  </a:lnTo>
                  <a:lnTo>
                    <a:pt x="47" y="339"/>
                  </a:lnTo>
                  <a:lnTo>
                    <a:pt x="50" y="335"/>
                  </a:lnTo>
                  <a:lnTo>
                    <a:pt x="50" y="329"/>
                  </a:lnTo>
                  <a:lnTo>
                    <a:pt x="53" y="326"/>
                  </a:lnTo>
                  <a:lnTo>
                    <a:pt x="53" y="323"/>
                  </a:lnTo>
                  <a:lnTo>
                    <a:pt x="56" y="320"/>
                  </a:lnTo>
                  <a:lnTo>
                    <a:pt x="56" y="317"/>
                  </a:lnTo>
                  <a:lnTo>
                    <a:pt x="59" y="314"/>
                  </a:lnTo>
                  <a:lnTo>
                    <a:pt x="59" y="307"/>
                  </a:lnTo>
                  <a:lnTo>
                    <a:pt x="62" y="304"/>
                  </a:lnTo>
                  <a:lnTo>
                    <a:pt x="62" y="301"/>
                  </a:lnTo>
                  <a:lnTo>
                    <a:pt x="65" y="298"/>
                  </a:lnTo>
                  <a:lnTo>
                    <a:pt x="65" y="295"/>
                  </a:lnTo>
                  <a:lnTo>
                    <a:pt x="69" y="292"/>
                  </a:lnTo>
                  <a:lnTo>
                    <a:pt x="69" y="289"/>
                  </a:lnTo>
                  <a:lnTo>
                    <a:pt x="72" y="286"/>
                  </a:lnTo>
                  <a:lnTo>
                    <a:pt x="72" y="279"/>
                  </a:lnTo>
                  <a:lnTo>
                    <a:pt x="75" y="276"/>
                  </a:lnTo>
                  <a:lnTo>
                    <a:pt x="75" y="273"/>
                  </a:lnTo>
                  <a:lnTo>
                    <a:pt x="78" y="270"/>
                  </a:lnTo>
                  <a:lnTo>
                    <a:pt x="78" y="267"/>
                  </a:lnTo>
                  <a:lnTo>
                    <a:pt x="81" y="264"/>
                  </a:lnTo>
                  <a:lnTo>
                    <a:pt x="81" y="258"/>
                  </a:lnTo>
                  <a:lnTo>
                    <a:pt x="84" y="255"/>
                  </a:lnTo>
                  <a:lnTo>
                    <a:pt x="84" y="251"/>
                  </a:lnTo>
                  <a:lnTo>
                    <a:pt x="87" y="248"/>
                  </a:lnTo>
                  <a:lnTo>
                    <a:pt x="87" y="245"/>
                  </a:lnTo>
                  <a:lnTo>
                    <a:pt x="90" y="242"/>
                  </a:lnTo>
                  <a:lnTo>
                    <a:pt x="90" y="236"/>
                  </a:lnTo>
                  <a:lnTo>
                    <a:pt x="93" y="233"/>
                  </a:lnTo>
                  <a:lnTo>
                    <a:pt x="93" y="230"/>
                  </a:lnTo>
                  <a:lnTo>
                    <a:pt x="97" y="227"/>
                  </a:lnTo>
                  <a:lnTo>
                    <a:pt x="100" y="223"/>
                  </a:lnTo>
                  <a:lnTo>
                    <a:pt x="100" y="220"/>
                  </a:lnTo>
                  <a:lnTo>
                    <a:pt x="103" y="217"/>
                  </a:lnTo>
                  <a:lnTo>
                    <a:pt x="103" y="211"/>
                  </a:lnTo>
                  <a:lnTo>
                    <a:pt x="106" y="208"/>
                  </a:lnTo>
                  <a:lnTo>
                    <a:pt x="106" y="205"/>
                  </a:lnTo>
                  <a:lnTo>
                    <a:pt x="109" y="202"/>
                  </a:lnTo>
                  <a:lnTo>
                    <a:pt x="109" y="199"/>
                  </a:lnTo>
                  <a:lnTo>
                    <a:pt x="112" y="196"/>
                  </a:lnTo>
                  <a:lnTo>
                    <a:pt x="112" y="189"/>
                  </a:lnTo>
                  <a:lnTo>
                    <a:pt x="115" y="186"/>
                  </a:lnTo>
                  <a:lnTo>
                    <a:pt x="115" y="183"/>
                  </a:lnTo>
                  <a:lnTo>
                    <a:pt x="118" y="180"/>
                  </a:lnTo>
                  <a:lnTo>
                    <a:pt x="118" y="177"/>
                  </a:lnTo>
                  <a:lnTo>
                    <a:pt x="121" y="174"/>
                  </a:lnTo>
                  <a:lnTo>
                    <a:pt x="121" y="168"/>
                  </a:lnTo>
                  <a:lnTo>
                    <a:pt x="125" y="164"/>
                  </a:lnTo>
                  <a:lnTo>
                    <a:pt x="125" y="161"/>
                  </a:lnTo>
                  <a:lnTo>
                    <a:pt x="128" y="158"/>
                  </a:lnTo>
                  <a:lnTo>
                    <a:pt x="128" y="155"/>
                  </a:lnTo>
                  <a:lnTo>
                    <a:pt x="131" y="152"/>
                  </a:lnTo>
                  <a:lnTo>
                    <a:pt x="134" y="149"/>
                  </a:lnTo>
                  <a:lnTo>
                    <a:pt x="134" y="143"/>
                  </a:lnTo>
                  <a:lnTo>
                    <a:pt x="137" y="140"/>
                  </a:lnTo>
                  <a:lnTo>
                    <a:pt x="137" y="136"/>
                  </a:lnTo>
                  <a:lnTo>
                    <a:pt x="140" y="133"/>
                  </a:lnTo>
                  <a:lnTo>
                    <a:pt x="140" y="130"/>
                  </a:lnTo>
                  <a:lnTo>
                    <a:pt x="143" y="127"/>
                  </a:lnTo>
                  <a:lnTo>
                    <a:pt x="143" y="121"/>
                  </a:lnTo>
                  <a:lnTo>
                    <a:pt x="146" y="118"/>
                  </a:lnTo>
                  <a:lnTo>
                    <a:pt x="146" y="115"/>
                  </a:lnTo>
                  <a:lnTo>
                    <a:pt x="149" y="112"/>
                  </a:lnTo>
                  <a:lnTo>
                    <a:pt x="153" y="108"/>
                  </a:lnTo>
                  <a:lnTo>
                    <a:pt x="153" y="102"/>
                  </a:lnTo>
                  <a:lnTo>
                    <a:pt x="156" y="99"/>
                  </a:lnTo>
                  <a:lnTo>
                    <a:pt x="156" y="96"/>
                  </a:lnTo>
                  <a:lnTo>
                    <a:pt x="159" y="93"/>
                  </a:lnTo>
                  <a:lnTo>
                    <a:pt x="159" y="90"/>
                  </a:lnTo>
                  <a:lnTo>
                    <a:pt x="165" y="84"/>
                  </a:lnTo>
                  <a:lnTo>
                    <a:pt x="165" y="77"/>
                  </a:lnTo>
                  <a:lnTo>
                    <a:pt x="168" y="74"/>
                  </a:lnTo>
                  <a:lnTo>
                    <a:pt x="168" y="71"/>
                  </a:lnTo>
                  <a:lnTo>
                    <a:pt x="171" y="68"/>
                  </a:lnTo>
                  <a:lnTo>
                    <a:pt x="171" y="65"/>
                  </a:lnTo>
                  <a:lnTo>
                    <a:pt x="174" y="62"/>
                  </a:lnTo>
                  <a:lnTo>
                    <a:pt x="174" y="59"/>
                  </a:lnTo>
                  <a:lnTo>
                    <a:pt x="177" y="56"/>
                  </a:lnTo>
                  <a:lnTo>
                    <a:pt x="177" y="52"/>
                  </a:lnTo>
                  <a:lnTo>
                    <a:pt x="181" y="49"/>
                  </a:lnTo>
                  <a:lnTo>
                    <a:pt x="181" y="46"/>
                  </a:lnTo>
                  <a:lnTo>
                    <a:pt x="184" y="43"/>
                  </a:lnTo>
                  <a:lnTo>
                    <a:pt x="184" y="40"/>
                  </a:lnTo>
                  <a:lnTo>
                    <a:pt x="187" y="37"/>
                  </a:lnTo>
                  <a:lnTo>
                    <a:pt x="187" y="34"/>
                  </a:lnTo>
                  <a:lnTo>
                    <a:pt x="190" y="31"/>
                  </a:lnTo>
                  <a:lnTo>
                    <a:pt x="190" y="28"/>
                  </a:lnTo>
                  <a:lnTo>
                    <a:pt x="193" y="24"/>
                  </a:lnTo>
                  <a:lnTo>
                    <a:pt x="193" y="21"/>
                  </a:lnTo>
                  <a:lnTo>
                    <a:pt x="196" y="18"/>
                  </a:lnTo>
                  <a:lnTo>
                    <a:pt x="196" y="15"/>
                  </a:lnTo>
                  <a:lnTo>
                    <a:pt x="199" y="12"/>
                  </a:lnTo>
                  <a:lnTo>
                    <a:pt x="202" y="9"/>
                  </a:lnTo>
                  <a:lnTo>
                    <a:pt x="202" y="6"/>
                  </a:lnTo>
                  <a:lnTo>
                    <a:pt x="205" y="3"/>
                  </a:lnTo>
                  <a:lnTo>
                    <a:pt x="205"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4" name="Freeform 181"/>
            <p:cNvSpPr>
              <a:spLocks/>
            </p:cNvSpPr>
            <p:nvPr/>
          </p:nvSpPr>
          <p:spPr bwMode="auto">
            <a:xfrm>
              <a:off x="596" y="2281"/>
              <a:ext cx="380" cy="209"/>
            </a:xfrm>
            <a:custGeom>
              <a:avLst/>
              <a:gdLst>
                <a:gd name="T0" fmla="*/ 3 w 380"/>
                <a:gd name="T1" fmla="*/ 202 h 209"/>
                <a:gd name="T2" fmla="*/ 13 w 380"/>
                <a:gd name="T3" fmla="*/ 187 h 209"/>
                <a:gd name="T4" fmla="*/ 19 w 380"/>
                <a:gd name="T5" fmla="*/ 178 h 209"/>
                <a:gd name="T6" fmla="*/ 25 w 380"/>
                <a:gd name="T7" fmla="*/ 165 h 209"/>
                <a:gd name="T8" fmla="*/ 35 w 380"/>
                <a:gd name="T9" fmla="*/ 150 h 209"/>
                <a:gd name="T10" fmla="*/ 41 w 380"/>
                <a:gd name="T11" fmla="*/ 137 h 209"/>
                <a:gd name="T12" fmla="*/ 50 w 380"/>
                <a:gd name="T13" fmla="*/ 128 h 209"/>
                <a:gd name="T14" fmla="*/ 59 w 380"/>
                <a:gd name="T15" fmla="*/ 115 h 209"/>
                <a:gd name="T16" fmla="*/ 66 w 380"/>
                <a:gd name="T17" fmla="*/ 103 h 209"/>
                <a:gd name="T18" fmla="*/ 75 w 380"/>
                <a:gd name="T19" fmla="*/ 90 h 209"/>
                <a:gd name="T20" fmla="*/ 84 w 380"/>
                <a:gd name="T21" fmla="*/ 78 h 209"/>
                <a:gd name="T22" fmla="*/ 94 w 380"/>
                <a:gd name="T23" fmla="*/ 69 h 209"/>
                <a:gd name="T24" fmla="*/ 106 w 380"/>
                <a:gd name="T25" fmla="*/ 56 h 209"/>
                <a:gd name="T26" fmla="*/ 115 w 380"/>
                <a:gd name="T27" fmla="*/ 47 h 209"/>
                <a:gd name="T28" fmla="*/ 122 w 380"/>
                <a:gd name="T29" fmla="*/ 41 h 209"/>
                <a:gd name="T30" fmla="*/ 131 w 380"/>
                <a:gd name="T31" fmla="*/ 31 h 209"/>
                <a:gd name="T32" fmla="*/ 140 w 380"/>
                <a:gd name="T33" fmla="*/ 25 h 209"/>
                <a:gd name="T34" fmla="*/ 150 w 380"/>
                <a:gd name="T35" fmla="*/ 19 h 209"/>
                <a:gd name="T36" fmla="*/ 159 w 380"/>
                <a:gd name="T37" fmla="*/ 13 h 209"/>
                <a:gd name="T38" fmla="*/ 168 w 380"/>
                <a:gd name="T39" fmla="*/ 10 h 209"/>
                <a:gd name="T40" fmla="*/ 178 w 380"/>
                <a:gd name="T41" fmla="*/ 6 h 209"/>
                <a:gd name="T42" fmla="*/ 187 w 380"/>
                <a:gd name="T43" fmla="*/ 3 h 209"/>
                <a:gd name="T44" fmla="*/ 196 w 380"/>
                <a:gd name="T45" fmla="*/ 0 h 209"/>
                <a:gd name="T46" fmla="*/ 206 w 380"/>
                <a:gd name="T47" fmla="*/ 0 h 209"/>
                <a:gd name="T48" fmla="*/ 215 w 380"/>
                <a:gd name="T49" fmla="*/ 0 h 209"/>
                <a:gd name="T50" fmla="*/ 224 w 380"/>
                <a:gd name="T51" fmla="*/ 0 h 209"/>
                <a:gd name="T52" fmla="*/ 234 w 380"/>
                <a:gd name="T53" fmla="*/ 0 h 209"/>
                <a:gd name="T54" fmla="*/ 243 w 380"/>
                <a:gd name="T55" fmla="*/ 3 h 209"/>
                <a:gd name="T56" fmla="*/ 252 w 380"/>
                <a:gd name="T57" fmla="*/ 6 h 209"/>
                <a:gd name="T58" fmla="*/ 262 w 380"/>
                <a:gd name="T59" fmla="*/ 13 h 209"/>
                <a:gd name="T60" fmla="*/ 271 w 380"/>
                <a:gd name="T61" fmla="*/ 16 h 209"/>
                <a:gd name="T62" fmla="*/ 280 w 380"/>
                <a:gd name="T63" fmla="*/ 22 h 209"/>
                <a:gd name="T64" fmla="*/ 290 w 380"/>
                <a:gd name="T65" fmla="*/ 31 h 209"/>
                <a:gd name="T66" fmla="*/ 299 w 380"/>
                <a:gd name="T67" fmla="*/ 38 h 209"/>
                <a:gd name="T68" fmla="*/ 308 w 380"/>
                <a:gd name="T69" fmla="*/ 47 h 209"/>
                <a:gd name="T70" fmla="*/ 321 w 380"/>
                <a:gd name="T71" fmla="*/ 56 h 209"/>
                <a:gd name="T72" fmla="*/ 327 w 380"/>
                <a:gd name="T73" fmla="*/ 66 h 209"/>
                <a:gd name="T74" fmla="*/ 336 w 380"/>
                <a:gd name="T75" fmla="*/ 75 h 209"/>
                <a:gd name="T76" fmla="*/ 346 w 380"/>
                <a:gd name="T77" fmla="*/ 87 h 209"/>
                <a:gd name="T78" fmla="*/ 355 w 380"/>
                <a:gd name="T79" fmla="*/ 100 h 209"/>
                <a:gd name="T80" fmla="*/ 364 w 380"/>
                <a:gd name="T81" fmla="*/ 112 h 209"/>
                <a:gd name="T82" fmla="*/ 371 w 380"/>
                <a:gd name="T83" fmla="*/ 12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0" h="209">
                  <a:moveTo>
                    <a:pt x="0" y="209"/>
                  </a:moveTo>
                  <a:lnTo>
                    <a:pt x="3" y="206"/>
                  </a:lnTo>
                  <a:lnTo>
                    <a:pt x="3" y="202"/>
                  </a:lnTo>
                  <a:lnTo>
                    <a:pt x="10" y="196"/>
                  </a:lnTo>
                  <a:lnTo>
                    <a:pt x="10" y="190"/>
                  </a:lnTo>
                  <a:lnTo>
                    <a:pt x="13" y="187"/>
                  </a:lnTo>
                  <a:lnTo>
                    <a:pt x="16" y="184"/>
                  </a:lnTo>
                  <a:lnTo>
                    <a:pt x="16" y="181"/>
                  </a:lnTo>
                  <a:lnTo>
                    <a:pt x="19" y="178"/>
                  </a:lnTo>
                  <a:lnTo>
                    <a:pt x="19" y="174"/>
                  </a:lnTo>
                  <a:lnTo>
                    <a:pt x="25" y="168"/>
                  </a:lnTo>
                  <a:lnTo>
                    <a:pt x="25" y="165"/>
                  </a:lnTo>
                  <a:lnTo>
                    <a:pt x="31" y="159"/>
                  </a:lnTo>
                  <a:lnTo>
                    <a:pt x="31" y="153"/>
                  </a:lnTo>
                  <a:lnTo>
                    <a:pt x="35" y="150"/>
                  </a:lnTo>
                  <a:lnTo>
                    <a:pt x="38" y="146"/>
                  </a:lnTo>
                  <a:lnTo>
                    <a:pt x="41" y="143"/>
                  </a:lnTo>
                  <a:lnTo>
                    <a:pt x="41" y="137"/>
                  </a:lnTo>
                  <a:lnTo>
                    <a:pt x="44" y="134"/>
                  </a:lnTo>
                  <a:lnTo>
                    <a:pt x="47" y="131"/>
                  </a:lnTo>
                  <a:lnTo>
                    <a:pt x="50" y="128"/>
                  </a:lnTo>
                  <a:lnTo>
                    <a:pt x="50" y="125"/>
                  </a:lnTo>
                  <a:lnTo>
                    <a:pt x="53" y="122"/>
                  </a:lnTo>
                  <a:lnTo>
                    <a:pt x="59" y="115"/>
                  </a:lnTo>
                  <a:lnTo>
                    <a:pt x="59" y="112"/>
                  </a:lnTo>
                  <a:lnTo>
                    <a:pt x="66" y="106"/>
                  </a:lnTo>
                  <a:lnTo>
                    <a:pt x="66" y="103"/>
                  </a:lnTo>
                  <a:lnTo>
                    <a:pt x="69" y="100"/>
                  </a:lnTo>
                  <a:lnTo>
                    <a:pt x="75" y="94"/>
                  </a:lnTo>
                  <a:lnTo>
                    <a:pt x="75" y="90"/>
                  </a:lnTo>
                  <a:lnTo>
                    <a:pt x="78" y="87"/>
                  </a:lnTo>
                  <a:lnTo>
                    <a:pt x="84" y="81"/>
                  </a:lnTo>
                  <a:lnTo>
                    <a:pt x="84" y="78"/>
                  </a:lnTo>
                  <a:lnTo>
                    <a:pt x="87" y="75"/>
                  </a:lnTo>
                  <a:lnTo>
                    <a:pt x="91" y="72"/>
                  </a:lnTo>
                  <a:lnTo>
                    <a:pt x="94" y="69"/>
                  </a:lnTo>
                  <a:lnTo>
                    <a:pt x="97" y="66"/>
                  </a:lnTo>
                  <a:lnTo>
                    <a:pt x="100" y="62"/>
                  </a:lnTo>
                  <a:lnTo>
                    <a:pt x="106" y="56"/>
                  </a:lnTo>
                  <a:lnTo>
                    <a:pt x="106" y="53"/>
                  </a:lnTo>
                  <a:lnTo>
                    <a:pt x="109" y="53"/>
                  </a:lnTo>
                  <a:lnTo>
                    <a:pt x="115" y="47"/>
                  </a:lnTo>
                  <a:lnTo>
                    <a:pt x="115" y="44"/>
                  </a:lnTo>
                  <a:lnTo>
                    <a:pt x="119" y="44"/>
                  </a:lnTo>
                  <a:lnTo>
                    <a:pt x="122" y="41"/>
                  </a:lnTo>
                  <a:lnTo>
                    <a:pt x="125" y="38"/>
                  </a:lnTo>
                  <a:lnTo>
                    <a:pt x="128" y="34"/>
                  </a:lnTo>
                  <a:lnTo>
                    <a:pt x="131" y="31"/>
                  </a:lnTo>
                  <a:lnTo>
                    <a:pt x="134" y="28"/>
                  </a:lnTo>
                  <a:lnTo>
                    <a:pt x="137" y="28"/>
                  </a:lnTo>
                  <a:lnTo>
                    <a:pt x="140" y="25"/>
                  </a:lnTo>
                  <a:lnTo>
                    <a:pt x="143" y="22"/>
                  </a:lnTo>
                  <a:lnTo>
                    <a:pt x="147" y="19"/>
                  </a:lnTo>
                  <a:lnTo>
                    <a:pt x="150" y="19"/>
                  </a:lnTo>
                  <a:lnTo>
                    <a:pt x="153" y="16"/>
                  </a:lnTo>
                  <a:lnTo>
                    <a:pt x="156" y="16"/>
                  </a:lnTo>
                  <a:lnTo>
                    <a:pt x="159" y="13"/>
                  </a:lnTo>
                  <a:lnTo>
                    <a:pt x="162" y="13"/>
                  </a:lnTo>
                  <a:lnTo>
                    <a:pt x="165" y="10"/>
                  </a:lnTo>
                  <a:lnTo>
                    <a:pt x="168" y="10"/>
                  </a:lnTo>
                  <a:lnTo>
                    <a:pt x="171" y="6"/>
                  </a:lnTo>
                  <a:lnTo>
                    <a:pt x="175" y="6"/>
                  </a:lnTo>
                  <a:lnTo>
                    <a:pt x="178" y="6"/>
                  </a:lnTo>
                  <a:lnTo>
                    <a:pt x="181" y="3"/>
                  </a:lnTo>
                  <a:lnTo>
                    <a:pt x="184" y="3"/>
                  </a:lnTo>
                  <a:lnTo>
                    <a:pt x="187" y="3"/>
                  </a:lnTo>
                  <a:lnTo>
                    <a:pt x="190" y="0"/>
                  </a:lnTo>
                  <a:lnTo>
                    <a:pt x="193" y="0"/>
                  </a:lnTo>
                  <a:lnTo>
                    <a:pt x="196" y="0"/>
                  </a:lnTo>
                  <a:lnTo>
                    <a:pt x="199" y="0"/>
                  </a:lnTo>
                  <a:lnTo>
                    <a:pt x="203" y="0"/>
                  </a:lnTo>
                  <a:lnTo>
                    <a:pt x="206" y="0"/>
                  </a:lnTo>
                  <a:lnTo>
                    <a:pt x="209" y="0"/>
                  </a:lnTo>
                  <a:lnTo>
                    <a:pt x="212" y="0"/>
                  </a:lnTo>
                  <a:lnTo>
                    <a:pt x="215" y="0"/>
                  </a:lnTo>
                  <a:lnTo>
                    <a:pt x="218" y="0"/>
                  </a:lnTo>
                  <a:lnTo>
                    <a:pt x="221" y="0"/>
                  </a:lnTo>
                  <a:lnTo>
                    <a:pt x="224" y="0"/>
                  </a:lnTo>
                  <a:lnTo>
                    <a:pt x="227" y="0"/>
                  </a:lnTo>
                  <a:lnTo>
                    <a:pt x="231" y="0"/>
                  </a:lnTo>
                  <a:lnTo>
                    <a:pt x="234" y="0"/>
                  </a:lnTo>
                  <a:lnTo>
                    <a:pt x="237" y="3"/>
                  </a:lnTo>
                  <a:lnTo>
                    <a:pt x="240" y="3"/>
                  </a:lnTo>
                  <a:lnTo>
                    <a:pt x="243" y="3"/>
                  </a:lnTo>
                  <a:lnTo>
                    <a:pt x="246" y="6"/>
                  </a:lnTo>
                  <a:lnTo>
                    <a:pt x="249" y="6"/>
                  </a:lnTo>
                  <a:lnTo>
                    <a:pt x="252" y="6"/>
                  </a:lnTo>
                  <a:lnTo>
                    <a:pt x="255" y="10"/>
                  </a:lnTo>
                  <a:lnTo>
                    <a:pt x="259" y="10"/>
                  </a:lnTo>
                  <a:lnTo>
                    <a:pt x="262" y="13"/>
                  </a:lnTo>
                  <a:lnTo>
                    <a:pt x="265" y="13"/>
                  </a:lnTo>
                  <a:lnTo>
                    <a:pt x="268" y="16"/>
                  </a:lnTo>
                  <a:lnTo>
                    <a:pt x="271" y="16"/>
                  </a:lnTo>
                  <a:lnTo>
                    <a:pt x="274" y="19"/>
                  </a:lnTo>
                  <a:lnTo>
                    <a:pt x="277" y="22"/>
                  </a:lnTo>
                  <a:lnTo>
                    <a:pt x="280" y="22"/>
                  </a:lnTo>
                  <a:lnTo>
                    <a:pt x="283" y="25"/>
                  </a:lnTo>
                  <a:lnTo>
                    <a:pt x="287" y="28"/>
                  </a:lnTo>
                  <a:lnTo>
                    <a:pt x="290" y="31"/>
                  </a:lnTo>
                  <a:lnTo>
                    <a:pt x="293" y="31"/>
                  </a:lnTo>
                  <a:lnTo>
                    <a:pt x="296" y="34"/>
                  </a:lnTo>
                  <a:lnTo>
                    <a:pt x="299" y="38"/>
                  </a:lnTo>
                  <a:lnTo>
                    <a:pt x="302" y="41"/>
                  </a:lnTo>
                  <a:lnTo>
                    <a:pt x="305" y="44"/>
                  </a:lnTo>
                  <a:lnTo>
                    <a:pt x="308" y="47"/>
                  </a:lnTo>
                  <a:lnTo>
                    <a:pt x="311" y="50"/>
                  </a:lnTo>
                  <a:lnTo>
                    <a:pt x="315" y="50"/>
                  </a:lnTo>
                  <a:lnTo>
                    <a:pt x="321" y="56"/>
                  </a:lnTo>
                  <a:lnTo>
                    <a:pt x="321" y="59"/>
                  </a:lnTo>
                  <a:lnTo>
                    <a:pt x="324" y="62"/>
                  </a:lnTo>
                  <a:lnTo>
                    <a:pt x="327" y="66"/>
                  </a:lnTo>
                  <a:lnTo>
                    <a:pt x="330" y="69"/>
                  </a:lnTo>
                  <a:lnTo>
                    <a:pt x="333" y="72"/>
                  </a:lnTo>
                  <a:lnTo>
                    <a:pt x="336" y="75"/>
                  </a:lnTo>
                  <a:lnTo>
                    <a:pt x="343" y="81"/>
                  </a:lnTo>
                  <a:lnTo>
                    <a:pt x="343" y="84"/>
                  </a:lnTo>
                  <a:lnTo>
                    <a:pt x="346" y="87"/>
                  </a:lnTo>
                  <a:lnTo>
                    <a:pt x="349" y="90"/>
                  </a:lnTo>
                  <a:lnTo>
                    <a:pt x="355" y="97"/>
                  </a:lnTo>
                  <a:lnTo>
                    <a:pt x="355" y="100"/>
                  </a:lnTo>
                  <a:lnTo>
                    <a:pt x="358" y="103"/>
                  </a:lnTo>
                  <a:lnTo>
                    <a:pt x="364" y="109"/>
                  </a:lnTo>
                  <a:lnTo>
                    <a:pt x="364" y="112"/>
                  </a:lnTo>
                  <a:lnTo>
                    <a:pt x="367" y="115"/>
                  </a:lnTo>
                  <a:lnTo>
                    <a:pt x="371" y="118"/>
                  </a:lnTo>
                  <a:lnTo>
                    <a:pt x="371" y="122"/>
                  </a:lnTo>
                  <a:lnTo>
                    <a:pt x="374" y="125"/>
                  </a:lnTo>
                  <a:lnTo>
                    <a:pt x="380" y="131"/>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5" name="Freeform 182"/>
            <p:cNvSpPr>
              <a:spLocks/>
            </p:cNvSpPr>
            <p:nvPr/>
          </p:nvSpPr>
          <p:spPr bwMode="auto">
            <a:xfrm>
              <a:off x="976" y="2412"/>
              <a:ext cx="221" cy="457"/>
            </a:xfrm>
            <a:custGeom>
              <a:avLst/>
              <a:gdLst>
                <a:gd name="T0" fmla="*/ 3 w 221"/>
                <a:gd name="T1" fmla="*/ 9 h 457"/>
                <a:gd name="T2" fmla="*/ 12 w 221"/>
                <a:gd name="T3" fmla="*/ 25 h 457"/>
                <a:gd name="T4" fmla="*/ 19 w 221"/>
                <a:gd name="T5" fmla="*/ 34 h 457"/>
                <a:gd name="T6" fmla="*/ 25 w 221"/>
                <a:gd name="T7" fmla="*/ 43 h 457"/>
                <a:gd name="T8" fmla="*/ 31 w 221"/>
                <a:gd name="T9" fmla="*/ 53 h 457"/>
                <a:gd name="T10" fmla="*/ 34 w 221"/>
                <a:gd name="T11" fmla="*/ 62 h 457"/>
                <a:gd name="T12" fmla="*/ 40 w 221"/>
                <a:gd name="T13" fmla="*/ 71 h 457"/>
                <a:gd name="T14" fmla="*/ 47 w 221"/>
                <a:gd name="T15" fmla="*/ 81 h 457"/>
                <a:gd name="T16" fmla="*/ 53 w 221"/>
                <a:gd name="T17" fmla="*/ 90 h 457"/>
                <a:gd name="T18" fmla="*/ 59 w 221"/>
                <a:gd name="T19" fmla="*/ 106 h 457"/>
                <a:gd name="T20" fmla="*/ 65 w 221"/>
                <a:gd name="T21" fmla="*/ 118 h 457"/>
                <a:gd name="T22" fmla="*/ 71 w 221"/>
                <a:gd name="T23" fmla="*/ 127 h 457"/>
                <a:gd name="T24" fmla="*/ 75 w 221"/>
                <a:gd name="T25" fmla="*/ 137 h 457"/>
                <a:gd name="T26" fmla="*/ 81 w 221"/>
                <a:gd name="T27" fmla="*/ 146 h 457"/>
                <a:gd name="T28" fmla="*/ 84 w 221"/>
                <a:gd name="T29" fmla="*/ 158 h 457"/>
                <a:gd name="T30" fmla="*/ 90 w 221"/>
                <a:gd name="T31" fmla="*/ 168 h 457"/>
                <a:gd name="T32" fmla="*/ 96 w 221"/>
                <a:gd name="T33" fmla="*/ 180 h 457"/>
                <a:gd name="T34" fmla="*/ 103 w 221"/>
                <a:gd name="T35" fmla="*/ 190 h 457"/>
                <a:gd name="T36" fmla="*/ 106 w 221"/>
                <a:gd name="T37" fmla="*/ 202 h 457"/>
                <a:gd name="T38" fmla="*/ 112 w 221"/>
                <a:gd name="T39" fmla="*/ 211 h 457"/>
                <a:gd name="T40" fmla="*/ 115 w 221"/>
                <a:gd name="T41" fmla="*/ 224 h 457"/>
                <a:gd name="T42" fmla="*/ 121 w 221"/>
                <a:gd name="T43" fmla="*/ 233 h 457"/>
                <a:gd name="T44" fmla="*/ 127 w 221"/>
                <a:gd name="T45" fmla="*/ 246 h 457"/>
                <a:gd name="T46" fmla="*/ 131 w 221"/>
                <a:gd name="T47" fmla="*/ 255 h 457"/>
                <a:gd name="T48" fmla="*/ 137 w 221"/>
                <a:gd name="T49" fmla="*/ 267 h 457"/>
                <a:gd name="T50" fmla="*/ 140 w 221"/>
                <a:gd name="T51" fmla="*/ 277 h 457"/>
                <a:gd name="T52" fmla="*/ 146 w 221"/>
                <a:gd name="T53" fmla="*/ 286 h 457"/>
                <a:gd name="T54" fmla="*/ 152 w 221"/>
                <a:gd name="T55" fmla="*/ 298 h 457"/>
                <a:gd name="T56" fmla="*/ 155 w 221"/>
                <a:gd name="T57" fmla="*/ 311 h 457"/>
                <a:gd name="T58" fmla="*/ 162 w 221"/>
                <a:gd name="T59" fmla="*/ 320 h 457"/>
                <a:gd name="T60" fmla="*/ 165 w 221"/>
                <a:gd name="T61" fmla="*/ 333 h 457"/>
                <a:gd name="T62" fmla="*/ 171 w 221"/>
                <a:gd name="T63" fmla="*/ 342 h 457"/>
                <a:gd name="T64" fmla="*/ 174 w 221"/>
                <a:gd name="T65" fmla="*/ 351 h 457"/>
                <a:gd name="T66" fmla="*/ 180 w 221"/>
                <a:gd name="T67" fmla="*/ 364 h 457"/>
                <a:gd name="T68" fmla="*/ 183 w 221"/>
                <a:gd name="T69" fmla="*/ 373 h 457"/>
                <a:gd name="T70" fmla="*/ 190 w 221"/>
                <a:gd name="T71" fmla="*/ 385 h 457"/>
                <a:gd name="T72" fmla="*/ 193 w 221"/>
                <a:gd name="T73" fmla="*/ 395 h 457"/>
                <a:gd name="T74" fmla="*/ 199 w 221"/>
                <a:gd name="T75" fmla="*/ 407 h 457"/>
                <a:gd name="T76" fmla="*/ 202 w 221"/>
                <a:gd name="T77" fmla="*/ 417 h 457"/>
                <a:gd name="T78" fmla="*/ 208 w 221"/>
                <a:gd name="T79" fmla="*/ 426 h 457"/>
                <a:gd name="T80" fmla="*/ 211 w 221"/>
                <a:gd name="T81" fmla="*/ 438 h 457"/>
                <a:gd name="T82" fmla="*/ 218 w 221"/>
                <a:gd name="T83" fmla="*/ 45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457">
                  <a:moveTo>
                    <a:pt x="0" y="0"/>
                  </a:moveTo>
                  <a:lnTo>
                    <a:pt x="0" y="6"/>
                  </a:lnTo>
                  <a:lnTo>
                    <a:pt x="3" y="9"/>
                  </a:lnTo>
                  <a:lnTo>
                    <a:pt x="6" y="12"/>
                  </a:lnTo>
                  <a:lnTo>
                    <a:pt x="12" y="19"/>
                  </a:lnTo>
                  <a:lnTo>
                    <a:pt x="12" y="25"/>
                  </a:lnTo>
                  <a:lnTo>
                    <a:pt x="15" y="28"/>
                  </a:lnTo>
                  <a:lnTo>
                    <a:pt x="19" y="31"/>
                  </a:lnTo>
                  <a:lnTo>
                    <a:pt x="19" y="34"/>
                  </a:lnTo>
                  <a:lnTo>
                    <a:pt x="22" y="37"/>
                  </a:lnTo>
                  <a:lnTo>
                    <a:pt x="22" y="40"/>
                  </a:lnTo>
                  <a:lnTo>
                    <a:pt x="25" y="43"/>
                  </a:lnTo>
                  <a:lnTo>
                    <a:pt x="28" y="47"/>
                  </a:lnTo>
                  <a:lnTo>
                    <a:pt x="28" y="50"/>
                  </a:lnTo>
                  <a:lnTo>
                    <a:pt x="31" y="53"/>
                  </a:lnTo>
                  <a:lnTo>
                    <a:pt x="31" y="56"/>
                  </a:lnTo>
                  <a:lnTo>
                    <a:pt x="34" y="59"/>
                  </a:lnTo>
                  <a:lnTo>
                    <a:pt x="34" y="62"/>
                  </a:lnTo>
                  <a:lnTo>
                    <a:pt x="37" y="65"/>
                  </a:lnTo>
                  <a:lnTo>
                    <a:pt x="40" y="68"/>
                  </a:lnTo>
                  <a:lnTo>
                    <a:pt x="40" y="71"/>
                  </a:lnTo>
                  <a:lnTo>
                    <a:pt x="43" y="75"/>
                  </a:lnTo>
                  <a:lnTo>
                    <a:pt x="43" y="78"/>
                  </a:lnTo>
                  <a:lnTo>
                    <a:pt x="47" y="81"/>
                  </a:lnTo>
                  <a:lnTo>
                    <a:pt x="47" y="84"/>
                  </a:lnTo>
                  <a:lnTo>
                    <a:pt x="50" y="87"/>
                  </a:lnTo>
                  <a:lnTo>
                    <a:pt x="53" y="90"/>
                  </a:lnTo>
                  <a:lnTo>
                    <a:pt x="53" y="96"/>
                  </a:lnTo>
                  <a:lnTo>
                    <a:pt x="59" y="102"/>
                  </a:lnTo>
                  <a:lnTo>
                    <a:pt x="59" y="106"/>
                  </a:lnTo>
                  <a:lnTo>
                    <a:pt x="62" y="109"/>
                  </a:lnTo>
                  <a:lnTo>
                    <a:pt x="62" y="115"/>
                  </a:lnTo>
                  <a:lnTo>
                    <a:pt x="65" y="118"/>
                  </a:lnTo>
                  <a:lnTo>
                    <a:pt x="68" y="121"/>
                  </a:lnTo>
                  <a:lnTo>
                    <a:pt x="68" y="124"/>
                  </a:lnTo>
                  <a:lnTo>
                    <a:pt x="71" y="127"/>
                  </a:lnTo>
                  <a:lnTo>
                    <a:pt x="71" y="130"/>
                  </a:lnTo>
                  <a:lnTo>
                    <a:pt x="75" y="134"/>
                  </a:lnTo>
                  <a:lnTo>
                    <a:pt x="75" y="137"/>
                  </a:lnTo>
                  <a:lnTo>
                    <a:pt x="78" y="140"/>
                  </a:lnTo>
                  <a:lnTo>
                    <a:pt x="78" y="143"/>
                  </a:lnTo>
                  <a:lnTo>
                    <a:pt x="81" y="146"/>
                  </a:lnTo>
                  <a:lnTo>
                    <a:pt x="81" y="149"/>
                  </a:lnTo>
                  <a:lnTo>
                    <a:pt x="84" y="152"/>
                  </a:lnTo>
                  <a:lnTo>
                    <a:pt x="84" y="158"/>
                  </a:lnTo>
                  <a:lnTo>
                    <a:pt x="87" y="162"/>
                  </a:lnTo>
                  <a:lnTo>
                    <a:pt x="90" y="165"/>
                  </a:lnTo>
                  <a:lnTo>
                    <a:pt x="90" y="168"/>
                  </a:lnTo>
                  <a:lnTo>
                    <a:pt x="93" y="171"/>
                  </a:lnTo>
                  <a:lnTo>
                    <a:pt x="93" y="177"/>
                  </a:lnTo>
                  <a:lnTo>
                    <a:pt x="96" y="180"/>
                  </a:lnTo>
                  <a:lnTo>
                    <a:pt x="96" y="183"/>
                  </a:lnTo>
                  <a:lnTo>
                    <a:pt x="99" y="186"/>
                  </a:lnTo>
                  <a:lnTo>
                    <a:pt x="103" y="190"/>
                  </a:lnTo>
                  <a:lnTo>
                    <a:pt x="103" y="196"/>
                  </a:lnTo>
                  <a:lnTo>
                    <a:pt x="106" y="199"/>
                  </a:lnTo>
                  <a:lnTo>
                    <a:pt x="106" y="202"/>
                  </a:lnTo>
                  <a:lnTo>
                    <a:pt x="109" y="205"/>
                  </a:lnTo>
                  <a:lnTo>
                    <a:pt x="109" y="208"/>
                  </a:lnTo>
                  <a:lnTo>
                    <a:pt x="112" y="211"/>
                  </a:lnTo>
                  <a:lnTo>
                    <a:pt x="112" y="214"/>
                  </a:lnTo>
                  <a:lnTo>
                    <a:pt x="115" y="218"/>
                  </a:lnTo>
                  <a:lnTo>
                    <a:pt x="115" y="224"/>
                  </a:lnTo>
                  <a:lnTo>
                    <a:pt x="118" y="227"/>
                  </a:lnTo>
                  <a:lnTo>
                    <a:pt x="121" y="230"/>
                  </a:lnTo>
                  <a:lnTo>
                    <a:pt x="121" y="233"/>
                  </a:lnTo>
                  <a:lnTo>
                    <a:pt x="124" y="236"/>
                  </a:lnTo>
                  <a:lnTo>
                    <a:pt x="124" y="242"/>
                  </a:lnTo>
                  <a:lnTo>
                    <a:pt x="127" y="246"/>
                  </a:lnTo>
                  <a:lnTo>
                    <a:pt x="127" y="249"/>
                  </a:lnTo>
                  <a:lnTo>
                    <a:pt x="131" y="252"/>
                  </a:lnTo>
                  <a:lnTo>
                    <a:pt x="131" y="255"/>
                  </a:lnTo>
                  <a:lnTo>
                    <a:pt x="134" y="258"/>
                  </a:lnTo>
                  <a:lnTo>
                    <a:pt x="134" y="264"/>
                  </a:lnTo>
                  <a:lnTo>
                    <a:pt x="137" y="267"/>
                  </a:lnTo>
                  <a:lnTo>
                    <a:pt x="137" y="270"/>
                  </a:lnTo>
                  <a:lnTo>
                    <a:pt x="140" y="274"/>
                  </a:lnTo>
                  <a:lnTo>
                    <a:pt x="140" y="277"/>
                  </a:lnTo>
                  <a:lnTo>
                    <a:pt x="143" y="280"/>
                  </a:lnTo>
                  <a:lnTo>
                    <a:pt x="143" y="283"/>
                  </a:lnTo>
                  <a:lnTo>
                    <a:pt x="146" y="286"/>
                  </a:lnTo>
                  <a:lnTo>
                    <a:pt x="146" y="292"/>
                  </a:lnTo>
                  <a:lnTo>
                    <a:pt x="149" y="295"/>
                  </a:lnTo>
                  <a:lnTo>
                    <a:pt x="152" y="298"/>
                  </a:lnTo>
                  <a:lnTo>
                    <a:pt x="152" y="301"/>
                  </a:lnTo>
                  <a:lnTo>
                    <a:pt x="155" y="305"/>
                  </a:lnTo>
                  <a:lnTo>
                    <a:pt x="155" y="311"/>
                  </a:lnTo>
                  <a:lnTo>
                    <a:pt x="159" y="314"/>
                  </a:lnTo>
                  <a:lnTo>
                    <a:pt x="159" y="317"/>
                  </a:lnTo>
                  <a:lnTo>
                    <a:pt x="162" y="320"/>
                  </a:lnTo>
                  <a:lnTo>
                    <a:pt x="162" y="323"/>
                  </a:lnTo>
                  <a:lnTo>
                    <a:pt x="165" y="326"/>
                  </a:lnTo>
                  <a:lnTo>
                    <a:pt x="165" y="333"/>
                  </a:lnTo>
                  <a:lnTo>
                    <a:pt x="168" y="336"/>
                  </a:lnTo>
                  <a:lnTo>
                    <a:pt x="168" y="339"/>
                  </a:lnTo>
                  <a:lnTo>
                    <a:pt x="171" y="342"/>
                  </a:lnTo>
                  <a:lnTo>
                    <a:pt x="171" y="345"/>
                  </a:lnTo>
                  <a:lnTo>
                    <a:pt x="174" y="348"/>
                  </a:lnTo>
                  <a:lnTo>
                    <a:pt x="174" y="351"/>
                  </a:lnTo>
                  <a:lnTo>
                    <a:pt x="177" y="354"/>
                  </a:lnTo>
                  <a:lnTo>
                    <a:pt x="177" y="361"/>
                  </a:lnTo>
                  <a:lnTo>
                    <a:pt x="180" y="364"/>
                  </a:lnTo>
                  <a:lnTo>
                    <a:pt x="180" y="367"/>
                  </a:lnTo>
                  <a:lnTo>
                    <a:pt x="183" y="370"/>
                  </a:lnTo>
                  <a:lnTo>
                    <a:pt x="183" y="373"/>
                  </a:lnTo>
                  <a:lnTo>
                    <a:pt x="187" y="376"/>
                  </a:lnTo>
                  <a:lnTo>
                    <a:pt x="187" y="382"/>
                  </a:lnTo>
                  <a:lnTo>
                    <a:pt x="190" y="385"/>
                  </a:lnTo>
                  <a:lnTo>
                    <a:pt x="190" y="389"/>
                  </a:lnTo>
                  <a:lnTo>
                    <a:pt x="193" y="392"/>
                  </a:lnTo>
                  <a:lnTo>
                    <a:pt x="193" y="395"/>
                  </a:lnTo>
                  <a:lnTo>
                    <a:pt x="196" y="398"/>
                  </a:lnTo>
                  <a:lnTo>
                    <a:pt x="196" y="404"/>
                  </a:lnTo>
                  <a:lnTo>
                    <a:pt x="199" y="407"/>
                  </a:lnTo>
                  <a:lnTo>
                    <a:pt x="199" y="410"/>
                  </a:lnTo>
                  <a:lnTo>
                    <a:pt x="202" y="413"/>
                  </a:lnTo>
                  <a:lnTo>
                    <a:pt x="202" y="417"/>
                  </a:lnTo>
                  <a:lnTo>
                    <a:pt x="205" y="420"/>
                  </a:lnTo>
                  <a:lnTo>
                    <a:pt x="205" y="423"/>
                  </a:lnTo>
                  <a:lnTo>
                    <a:pt x="208" y="426"/>
                  </a:lnTo>
                  <a:lnTo>
                    <a:pt x="208" y="432"/>
                  </a:lnTo>
                  <a:lnTo>
                    <a:pt x="211" y="435"/>
                  </a:lnTo>
                  <a:lnTo>
                    <a:pt x="211" y="438"/>
                  </a:lnTo>
                  <a:lnTo>
                    <a:pt x="215" y="441"/>
                  </a:lnTo>
                  <a:lnTo>
                    <a:pt x="218" y="445"/>
                  </a:lnTo>
                  <a:lnTo>
                    <a:pt x="218" y="451"/>
                  </a:lnTo>
                  <a:lnTo>
                    <a:pt x="221" y="454"/>
                  </a:lnTo>
                  <a:lnTo>
                    <a:pt x="221" y="457"/>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6" name="Freeform 183"/>
            <p:cNvSpPr>
              <a:spLocks/>
            </p:cNvSpPr>
            <p:nvPr/>
          </p:nvSpPr>
          <p:spPr bwMode="auto">
            <a:xfrm>
              <a:off x="1197" y="2869"/>
              <a:ext cx="286" cy="426"/>
            </a:xfrm>
            <a:custGeom>
              <a:avLst/>
              <a:gdLst>
                <a:gd name="T0" fmla="*/ 3 w 286"/>
                <a:gd name="T1" fmla="*/ 6 h 426"/>
                <a:gd name="T2" fmla="*/ 9 w 286"/>
                <a:gd name="T3" fmla="*/ 19 h 426"/>
                <a:gd name="T4" fmla="*/ 12 w 286"/>
                <a:gd name="T5" fmla="*/ 28 h 426"/>
                <a:gd name="T6" fmla="*/ 18 w 286"/>
                <a:gd name="T7" fmla="*/ 37 h 426"/>
                <a:gd name="T8" fmla="*/ 22 w 286"/>
                <a:gd name="T9" fmla="*/ 50 h 426"/>
                <a:gd name="T10" fmla="*/ 28 w 286"/>
                <a:gd name="T11" fmla="*/ 59 h 426"/>
                <a:gd name="T12" fmla="*/ 31 w 286"/>
                <a:gd name="T13" fmla="*/ 68 h 426"/>
                <a:gd name="T14" fmla="*/ 37 w 286"/>
                <a:gd name="T15" fmla="*/ 78 h 426"/>
                <a:gd name="T16" fmla="*/ 40 w 286"/>
                <a:gd name="T17" fmla="*/ 90 h 426"/>
                <a:gd name="T18" fmla="*/ 46 w 286"/>
                <a:gd name="T19" fmla="*/ 99 h 426"/>
                <a:gd name="T20" fmla="*/ 53 w 286"/>
                <a:gd name="T21" fmla="*/ 112 h 426"/>
                <a:gd name="T22" fmla="*/ 56 w 286"/>
                <a:gd name="T23" fmla="*/ 121 h 426"/>
                <a:gd name="T24" fmla="*/ 62 w 286"/>
                <a:gd name="T25" fmla="*/ 134 h 426"/>
                <a:gd name="T26" fmla="*/ 68 w 286"/>
                <a:gd name="T27" fmla="*/ 143 h 426"/>
                <a:gd name="T28" fmla="*/ 71 w 286"/>
                <a:gd name="T29" fmla="*/ 155 h 426"/>
                <a:gd name="T30" fmla="*/ 78 w 286"/>
                <a:gd name="T31" fmla="*/ 168 h 426"/>
                <a:gd name="T32" fmla="*/ 84 w 286"/>
                <a:gd name="T33" fmla="*/ 177 h 426"/>
                <a:gd name="T34" fmla="*/ 90 w 286"/>
                <a:gd name="T35" fmla="*/ 187 h 426"/>
                <a:gd name="T36" fmla="*/ 96 w 286"/>
                <a:gd name="T37" fmla="*/ 199 h 426"/>
                <a:gd name="T38" fmla="*/ 99 w 286"/>
                <a:gd name="T39" fmla="*/ 208 h 426"/>
                <a:gd name="T40" fmla="*/ 109 w 286"/>
                <a:gd name="T41" fmla="*/ 221 h 426"/>
                <a:gd name="T42" fmla="*/ 115 w 286"/>
                <a:gd name="T43" fmla="*/ 236 h 426"/>
                <a:gd name="T44" fmla="*/ 124 w 286"/>
                <a:gd name="T45" fmla="*/ 252 h 426"/>
                <a:gd name="T46" fmla="*/ 130 w 286"/>
                <a:gd name="T47" fmla="*/ 261 h 426"/>
                <a:gd name="T48" fmla="*/ 137 w 286"/>
                <a:gd name="T49" fmla="*/ 274 h 426"/>
                <a:gd name="T50" fmla="*/ 143 w 286"/>
                <a:gd name="T51" fmla="*/ 283 h 426"/>
                <a:gd name="T52" fmla="*/ 152 w 286"/>
                <a:gd name="T53" fmla="*/ 295 h 426"/>
                <a:gd name="T54" fmla="*/ 162 w 286"/>
                <a:gd name="T55" fmla="*/ 308 h 426"/>
                <a:gd name="T56" fmla="*/ 168 w 286"/>
                <a:gd name="T57" fmla="*/ 320 h 426"/>
                <a:gd name="T58" fmla="*/ 174 w 286"/>
                <a:gd name="T59" fmla="*/ 330 h 426"/>
                <a:gd name="T60" fmla="*/ 183 w 286"/>
                <a:gd name="T61" fmla="*/ 339 h 426"/>
                <a:gd name="T62" fmla="*/ 190 w 286"/>
                <a:gd name="T63" fmla="*/ 348 h 426"/>
                <a:gd name="T64" fmla="*/ 199 w 286"/>
                <a:gd name="T65" fmla="*/ 361 h 426"/>
                <a:gd name="T66" fmla="*/ 208 w 286"/>
                <a:gd name="T67" fmla="*/ 370 h 426"/>
                <a:gd name="T68" fmla="*/ 214 w 286"/>
                <a:gd name="T69" fmla="*/ 376 h 426"/>
                <a:gd name="T70" fmla="*/ 224 w 286"/>
                <a:gd name="T71" fmla="*/ 386 h 426"/>
                <a:gd name="T72" fmla="*/ 233 w 286"/>
                <a:gd name="T73" fmla="*/ 395 h 426"/>
                <a:gd name="T74" fmla="*/ 242 w 286"/>
                <a:gd name="T75" fmla="*/ 401 h 426"/>
                <a:gd name="T76" fmla="*/ 252 w 286"/>
                <a:gd name="T77" fmla="*/ 407 h 426"/>
                <a:gd name="T78" fmla="*/ 261 w 286"/>
                <a:gd name="T79" fmla="*/ 414 h 426"/>
                <a:gd name="T80" fmla="*/ 270 w 286"/>
                <a:gd name="T81" fmla="*/ 420 h 426"/>
                <a:gd name="T82" fmla="*/ 280 w 286"/>
                <a:gd name="T83" fmla="*/ 423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26">
                  <a:moveTo>
                    <a:pt x="0" y="0"/>
                  </a:moveTo>
                  <a:lnTo>
                    <a:pt x="3" y="3"/>
                  </a:lnTo>
                  <a:lnTo>
                    <a:pt x="3" y="6"/>
                  </a:lnTo>
                  <a:lnTo>
                    <a:pt x="6" y="9"/>
                  </a:lnTo>
                  <a:lnTo>
                    <a:pt x="6" y="16"/>
                  </a:lnTo>
                  <a:lnTo>
                    <a:pt x="9" y="19"/>
                  </a:lnTo>
                  <a:lnTo>
                    <a:pt x="9" y="22"/>
                  </a:lnTo>
                  <a:lnTo>
                    <a:pt x="12" y="25"/>
                  </a:lnTo>
                  <a:lnTo>
                    <a:pt x="12" y="28"/>
                  </a:lnTo>
                  <a:lnTo>
                    <a:pt x="15" y="31"/>
                  </a:lnTo>
                  <a:lnTo>
                    <a:pt x="15" y="34"/>
                  </a:lnTo>
                  <a:lnTo>
                    <a:pt x="18" y="37"/>
                  </a:lnTo>
                  <a:lnTo>
                    <a:pt x="18" y="44"/>
                  </a:lnTo>
                  <a:lnTo>
                    <a:pt x="22" y="47"/>
                  </a:lnTo>
                  <a:lnTo>
                    <a:pt x="22" y="50"/>
                  </a:lnTo>
                  <a:lnTo>
                    <a:pt x="25" y="53"/>
                  </a:lnTo>
                  <a:lnTo>
                    <a:pt x="25" y="56"/>
                  </a:lnTo>
                  <a:lnTo>
                    <a:pt x="28" y="59"/>
                  </a:lnTo>
                  <a:lnTo>
                    <a:pt x="28" y="62"/>
                  </a:lnTo>
                  <a:lnTo>
                    <a:pt x="31" y="65"/>
                  </a:lnTo>
                  <a:lnTo>
                    <a:pt x="31" y="68"/>
                  </a:lnTo>
                  <a:lnTo>
                    <a:pt x="34" y="71"/>
                  </a:lnTo>
                  <a:lnTo>
                    <a:pt x="34" y="75"/>
                  </a:lnTo>
                  <a:lnTo>
                    <a:pt x="37" y="78"/>
                  </a:lnTo>
                  <a:lnTo>
                    <a:pt x="37" y="84"/>
                  </a:lnTo>
                  <a:lnTo>
                    <a:pt x="40" y="87"/>
                  </a:lnTo>
                  <a:lnTo>
                    <a:pt x="40" y="90"/>
                  </a:lnTo>
                  <a:lnTo>
                    <a:pt x="43" y="93"/>
                  </a:lnTo>
                  <a:lnTo>
                    <a:pt x="43" y="96"/>
                  </a:lnTo>
                  <a:lnTo>
                    <a:pt x="46" y="99"/>
                  </a:lnTo>
                  <a:lnTo>
                    <a:pt x="46" y="106"/>
                  </a:lnTo>
                  <a:lnTo>
                    <a:pt x="50" y="109"/>
                  </a:lnTo>
                  <a:lnTo>
                    <a:pt x="53" y="112"/>
                  </a:lnTo>
                  <a:lnTo>
                    <a:pt x="53" y="115"/>
                  </a:lnTo>
                  <a:lnTo>
                    <a:pt x="56" y="118"/>
                  </a:lnTo>
                  <a:lnTo>
                    <a:pt x="56" y="121"/>
                  </a:lnTo>
                  <a:lnTo>
                    <a:pt x="59" y="124"/>
                  </a:lnTo>
                  <a:lnTo>
                    <a:pt x="59" y="131"/>
                  </a:lnTo>
                  <a:lnTo>
                    <a:pt x="62" y="134"/>
                  </a:lnTo>
                  <a:lnTo>
                    <a:pt x="65" y="137"/>
                  </a:lnTo>
                  <a:lnTo>
                    <a:pt x="65" y="140"/>
                  </a:lnTo>
                  <a:lnTo>
                    <a:pt x="68" y="143"/>
                  </a:lnTo>
                  <a:lnTo>
                    <a:pt x="68" y="149"/>
                  </a:lnTo>
                  <a:lnTo>
                    <a:pt x="71" y="152"/>
                  </a:lnTo>
                  <a:lnTo>
                    <a:pt x="71" y="155"/>
                  </a:lnTo>
                  <a:lnTo>
                    <a:pt x="74" y="159"/>
                  </a:lnTo>
                  <a:lnTo>
                    <a:pt x="78" y="162"/>
                  </a:lnTo>
                  <a:lnTo>
                    <a:pt x="78" y="168"/>
                  </a:lnTo>
                  <a:lnTo>
                    <a:pt x="81" y="171"/>
                  </a:lnTo>
                  <a:lnTo>
                    <a:pt x="81" y="174"/>
                  </a:lnTo>
                  <a:lnTo>
                    <a:pt x="84" y="177"/>
                  </a:lnTo>
                  <a:lnTo>
                    <a:pt x="87" y="180"/>
                  </a:lnTo>
                  <a:lnTo>
                    <a:pt x="87" y="183"/>
                  </a:lnTo>
                  <a:lnTo>
                    <a:pt x="90" y="187"/>
                  </a:lnTo>
                  <a:lnTo>
                    <a:pt x="90" y="193"/>
                  </a:lnTo>
                  <a:lnTo>
                    <a:pt x="93" y="196"/>
                  </a:lnTo>
                  <a:lnTo>
                    <a:pt x="96" y="199"/>
                  </a:lnTo>
                  <a:lnTo>
                    <a:pt x="96" y="202"/>
                  </a:lnTo>
                  <a:lnTo>
                    <a:pt x="99" y="205"/>
                  </a:lnTo>
                  <a:lnTo>
                    <a:pt x="99" y="208"/>
                  </a:lnTo>
                  <a:lnTo>
                    <a:pt x="102" y="211"/>
                  </a:lnTo>
                  <a:lnTo>
                    <a:pt x="102" y="215"/>
                  </a:lnTo>
                  <a:lnTo>
                    <a:pt x="109" y="221"/>
                  </a:lnTo>
                  <a:lnTo>
                    <a:pt x="109" y="227"/>
                  </a:lnTo>
                  <a:lnTo>
                    <a:pt x="115" y="233"/>
                  </a:lnTo>
                  <a:lnTo>
                    <a:pt x="115" y="236"/>
                  </a:lnTo>
                  <a:lnTo>
                    <a:pt x="121" y="243"/>
                  </a:lnTo>
                  <a:lnTo>
                    <a:pt x="121" y="249"/>
                  </a:lnTo>
                  <a:lnTo>
                    <a:pt x="124" y="252"/>
                  </a:lnTo>
                  <a:lnTo>
                    <a:pt x="127" y="255"/>
                  </a:lnTo>
                  <a:lnTo>
                    <a:pt x="127" y="258"/>
                  </a:lnTo>
                  <a:lnTo>
                    <a:pt x="130" y="261"/>
                  </a:lnTo>
                  <a:lnTo>
                    <a:pt x="130" y="264"/>
                  </a:lnTo>
                  <a:lnTo>
                    <a:pt x="137" y="271"/>
                  </a:lnTo>
                  <a:lnTo>
                    <a:pt x="137" y="274"/>
                  </a:lnTo>
                  <a:lnTo>
                    <a:pt x="140" y="277"/>
                  </a:lnTo>
                  <a:lnTo>
                    <a:pt x="140" y="280"/>
                  </a:lnTo>
                  <a:lnTo>
                    <a:pt x="143" y="283"/>
                  </a:lnTo>
                  <a:lnTo>
                    <a:pt x="149" y="289"/>
                  </a:lnTo>
                  <a:lnTo>
                    <a:pt x="149" y="292"/>
                  </a:lnTo>
                  <a:lnTo>
                    <a:pt x="152" y="295"/>
                  </a:lnTo>
                  <a:lnTo>
                    <a:pt x="152" y="298"/>
                  </a:lnTo>
                  <a:lnTo>
                    <a:pt x="155" y="302"/>
                  </a:lnTo>
                  <a:lnTo>
                    <a:pt x="162" y="308"/>
                  </a:lnTo>
                  <a:lnTo>
                    <a:pt x="162" y="314"/>
                  </a:lnTo>
                  <a:lnTo>
                    <a:pt x="165" y="317"/>
                  </a:lnTo>
                  <a:lnTo>
                    <a:pt x="168" y="320"/>
                  </a:lnTo>
                  <a:lnTo>
                    <a:pt x="171" y="323"/>
                  </a:lnTo>
                  <a:lnTo>
                    <a:pt x="171" y="326"/>
                  </a:lnTo>
                  <a:lnTo>
                    <a:pt x="174" y="330"/>
                  </a:lnTo>
                  <a:lnTo>
                    <a:pt x="177" y="333"/>
                  </a:lnTo>
                  <a:lnTo>
                    <a:pt x="180" y="336"/>
                  </a:lnTo>
                  <a:lnTo>
                    <a:pt x="183" y="339"/>
                  </a:lnTo>
                  <a:lnTo>
                    <a:pt x="183" y="342"/>
                  </a:lnTo>
                  <a:lnTo>
                    <a:pt x="186" y="345"/>
                  </a:lnTo>
                  <a:lnTo>
                    <a:pt x="190" y="348"/>
                  </a:lnTo>
                  <a:lnTo>
                    <a:pt x="196" y="354"/>
                  </a:lnTo>
                  <a:lnTo>
                    <a:pt x="196" y="358"/>
                  </a:lnTo>
                  <a:lnTo>
                    <a:pt x="199" y="361"/>
                  </a:lnTo>
                  <a:lnTo>
                    <a:pt x="202" y="364"/>
                  </a:lnTo>
                  <a:lnTo>
                    <a:pt x="205" y="367"/>
                  </a:lnTo>
                  <a:lnTo>
                    <a:pt x="208" y="370"/>
                  </a:lnTo>
                  <a:lnTo>
                    <a:pt x="214" y="376"/>
                  </a:lnTo>
                  <a:lnTo>
                    <a:pt x="211" y="376"/>
                  </a:lnTo>
                  <a:lnTo>
                    <a:pt x="214" y="376"/>
                  </a:lnTo>
                  <a:lnTo>
                    <a:pt x="217" y="379"/>
                  </a:lnTo>
                  <a:lnTo>
                    <a:pt x="221" y="382"/>
                  </a:lnTo>
                  <a:lnTo>
                    <a:pt x="224" y="386"/>
                  </a:lnTo>
                  <a:lnTo>
                    <a:pt x="227" y="389"/>
                  </a:lnTo>
                  <a:lnTo>
                    <a:pt x="230" y="392"/>
                  </a:lnTo>
                  <a:lnTo>
                    <a:pt x="233" y="395"/>
                  </a:lnTo>
                  <a:lnTo>
                    <a:pt x="236" y="398"/>
                  </a:lnTo>
                  <a:lnTo>
                    <a:pt x="239" y="398"/>
                  </a:lnTo>
                  <a:lnTo>
                    <a:pt x="242" y="401"/>
                  </a:lnTo>
                  <a:lnTo>
                    <a:pt x="245" y="404"/>
                  </a:lnTo>
                  <a:lnTo>
                    <a:pt x="249" y="407"/>
                  </a:lnTo>
                  <a:lnTo>
                    <a:pt x="252" y="407"/>
                  </a:lnTo>
                  <a:lnTo>
                    <a:pt x="255" y="410"/>
                  </a:lnTo>
                  <a:lnTo>
                    <a:pt x="258" y="414"/>
                  </a:lnTo>
                  <a:lnTo>
                    <a:pt x="261" y="414"/>
                  </a:lnTo>
                  <a:lnTo>
                    <a:pt x="264" y="417"/>
                  </a:lnTo>
                  <a:lnTo>
                    <a:pt x="267" y="417"/>
                  </a:lnTo>
                  <a:lnTo>
                    <a:pt x="270" y="420"/>
                  </a:lnTo>
                  <a:lnTo>
                    <a:pt x="273" y="420"/>
                  </a:lnTo>
                  <a:lnTo>
                    <a:pt x="277" y="423"/>
                  </a:lnTo>
                  <a:lnTo>
                    <a:pt x="280" y="423"/>
                  </a:lnTo>
                  <a:lnTo>
                    <a:pt x="283" y="423"/>
                  </a:lnTo>
                  <a:lnTo>
                    <a:pt x="286" y="426"/>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7" name="Freeform 184"/>
            <p:cNvSpPr>
              <a:spLocks/>
            </p:cNvSpPr>
            <p:nvPr/>
          </p:nvSpPr>
          <p:spPr bwMode="auto">
            <a:xfrm>
              <a:off x="1483" y="3068"/>
              <a:ext cx="258" cy="230"/>
            </a:xfrm>
            <a:custGeom>
              <a:avLst/>
              <a:gdLst>
                <a:gd name="T0" fmla="*/ 3 w 258"/>
                <a:gd name="T1" fmla="*/ 227 h 230"/>
                <a:gd name="T2" fmla="*/ 9 w 258"/>
                <a:gd name="T3" fmla="*/ 230 h 230"/>
                <a:gd name="T4" fmla="*/ 15 w 258"/>
                <a:gd name="T5" fmla="*/ 230 h 230"/>
                <a:gd name="T6" fmla="*/ 22 w 258"/>
                <a:gd name="T7" fmla="*/ 230 h 230"/>
                <a:gd name="T8" fmla="*/ 28 w 258"/>
                <a:gd name="T9" fmla="*/ 230 h 230"/>
                <a:gd name="T10" fmla="*/ 34 w 258"/>
                <a:gd name="T11" fmla="*/ 230 h 230"/>
                <a:gd name="T12" fmla="*/ 40 w 258"/>
                <a:gd name="T13" fmla="*/ 230 h 230"/>
                <a:gd name="T14" fmla="*/ 47 w 258"/>
                <a:gd name="T15" fmla="*/ 230 h 230"/>
                <a:gd name="T16" fmla="*/ 53 w 258"/>
                <a:gd name="T17" fmla="*/ 230 h 230"/>
                <a:gd name="T18" fmla="*/ 59 w 258"/>
                <a:gd name="T19" fmla="*/ 227 h 230"/>
                <a:gd name="T20" fmla="*/ 65 w 258"/>
                <a:gd name="T21" fmla="*/ 224 h 230"/>
                <a:gd name="T22" fmla="*/ 71 w 258"/>
                <a:gd name="T23" fmla="*/ 224 h 230"/>
                <a:gd name="T24" fmla="*/ 78 w 258"/>
                <a:gd name="T25" fmla="*/ 221 h 230"/>
                <a:gd name="T26" fmla="*/ 84 w 258"/>
                <a:gd name="T27" fmla="*/ 218 h 230"/>
                <a:gd name="T28" fmla="*/ 90 w 258"/>
                <a:gd name="T29" fmla="*/ 215 h 230"/>
                <a:gd name="T30" fmla="*/ 96 w 258"/>
                <a:gd name="T31" fmla="*/ 211 h 230"/>
                <a:gd name="T32" fmla="*/ 103 w 258"/>
                <a:gd name="T33" fmla="*/ 205 h 230"/>
                <a:gd name="T34" fmla="*/ 109 w 258"/>
                <a:gd name="T35" fmla="*/ 202 h 230"/>
                <a:gd name="T36" fmla="*/ 115 w 258"/>
                <a:gd name="T37" fmla="*/ 196 h 230"/>
                <a:gd name="T38" fmla="*/ 121 w 258"/>
                <a:gd name="T39" fmla="*/ 190 h 230"/>
                <a:gd name="T40" fmla="*/ 127 w 258"/>
                <a:gd name="T41" fmla="*/ 187 h 230"/>
                <a:gd name="T42" fmla="*/ 134 w 258"/>
                <a:gd name="T43" fmla="*/ 180 h 230"/>
                <a:gd name="T44" fmla="*/ 140 w 258"/>
                <a:gd name="T45" fmla="*/ 174 h 230"/>
                <a:gd name="T46" fmla="*/ 146 w 258"/>
                <a:gd name="T47" fmla="*/ 165 h 230"/>
                <a:gd name="T48" fmla="*/ 155 w 258"/>
                <a:gd name="T49" fmla="*/ 159 h 230"/>
                <a:gd name="T50" fmla="*/ 159 w 258"/>
                <a:gd name="T51" fmla="*/ 152 h 230"/>
                <a:gd name="T52" fmla="*/ 168 w 258"/>
                <a:gd name="T53" fmla="*/ 143 h 230"/>
                <a:gd name="T54" fmla="*/ 171 w 258"/>
                <a:gd name="T55" fmla="*/ 137 h 230"/>
                <a:gd name="T56" fmla="*/ 177 w 258"/>
                <a:gd name="T57" fmla="*/ 127 h 230"/>
                <a:gd name="T58" fmla="*/ 183 w 258"/>
                <a:gd name="T59" fmla="*/ 121 h 230"/>
                <a:gd name="T60" fmla="*/ 187 w 258"/>
                <a:gd name="T61" fmla="*/ 115 h 230"/>
                <a:gd name="T62" fmla="*/ 196 w 258"/>
                <a:gd name="T63" fmla="*/ 106 h 230"/>
                <a:gd name="T64" fmla="*/ 199 w 258"/>
                <a:gd name="T65" fmla="*/ 96 h 230"/>
                <a:gd name="T66" fmla="*/ 205 w 258"/>
                <a:gd name="T67" fmla="*/ 90 h 230"/>
                <a:gd name="T68" fmla="*/ 211 w 258"/>
                <a:gd name="T69" fmla="*/ 81 h 230"/>
                <a:gd name="T70" fmla="*/ 215 w 258"/>
                <a:gd name="T71" fmla="*/ 75 h 230"/>
                <a:gd name="T72" fmla="*/ 221 w 258"/>
                <a:gd name="T73" fmla="*/ 65 h 230"/>
                <a:gd name="T74" fmla="*/ 227 w 258"/>
                <a:gd name="T75" fmla="*/ 56 h 230"/>
                <a:gd name="T76" fmla="*/ 230 w 258"/>
                <a:gd name="T77" fmla="*/ 47 h 230"/>
                <a:gd name="T78" fmla="*/ 233 w 258"/>
                <a:gd name="T79" fmla="*/ 40 h 230"/>
                <a:gd name="T80" fmla="*/ 236 w 258"/>
                <a:gd name="T81" fmla="*/ 34 h 230"/>
                <a:gd name="T82" fmla="*/ 239 w 258"/>
                <a:gd name="T83" fmla="*/ 28 h 230"/>
                <a:gd name="T84" fmla="*/ 246 w 258"/>
                <a:gd name="T85" fmla="*/ 22 h 230"/>
                <a:gd name="T86" fmla="*/ 249 w 258"/>
                <a:gd name="T87" fmla="*/ 12 h 230"/>
                <a:gd name="T88" fmla="*/ 252 w 258"/>
                <a:gd name="T89" fmla="*/ 6 h 230"/>
                <a:gd name="T90" fmla="*/ 255 w 258"/>
                <a:gd name="T91"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8" h="230">
                  <a:moveTo>
                    <a:pt x="0" y="227"/>
                  </a:moveTo>
                  <a:lnTo>
                    <a:pt x="3" y="227"/>
                  </a:lnTo>
                  <a:lnTo>
                    <a:pt x="6" y="227"/>
                  </a:lnTo>
                  <a:lnTo>
                    <a:pt x="9" y="230"/>
                  </a:lnTo>
                  <a:lnTo>
                    <a:pt x="12" y="230"/>
                  </a:lnTo>
                  <a:lnTo>
                    <a:pt x="15" y="230"/>
                  </a:lnTo>
                  <a:lnTo>
                    <a:pt x="19" y="230"/>
                  </a:lnTo>
                  <a:lnTo>
                    <a:pt x="22" y="230"/>
                  </a:lnTo>
                  <a:lnTo>
                    <a:pt x="25" y="230"/>
                  </a:lnTo>
                  <a:lnTo>
                    <a:pt x="28" y="230"/>
                  </a:lnTo>
                  <a:lnTo>
                    <a:pt x="31" y="230"/>
                  </a:lnTo>
                  <a:lnTo>
                    <a:pt x="34" y="230"/>
                  </a:lnTo>
                  <a:lnTo>
                    <a:pt x="37" y="230"/>
                  </a:lnTo>
                  <a:lnTo>
                    <a:pt x="40" y="230"/>
                  </a:lnTo>
                  <a:lnTo>
                    <a:pt x="43" y="230"/>
                  </a:lnTo>
                  <a:lnTo>
                    <a:pt x="47" y="230"/>
                  </a:lnTo>
                  <a:lnTo>
                    <a:pt x="50" y="230"/>
                  </a:lnTo>
                  <a:lnTo>
                    <a:pt x="53" y="230"/>
                  </a:lnTo>
                  <a:lnTo>
                    <a:pt x="56" y="227"/>
                  </a:lnTo>
                  <a:lnTo>
                    <a:pt x="59" y="227"/>
                  </a:lnTo>
                  <a:lnTo>
                    <a:pt x="62" y="227"/>
                  </a:lnTo>
                  <a:lnTo>
                    <a:pt x="65" y="224"/>
                  </a:lnTo>
                  <a:lnTo>
                    <a:pt x="68" y="224"/>
                  </a:lnTo>
                  <a:lnTo>
                    <a:pt x="71" y="224"/>
                  </a:lnTo>
                  <a:lnTo>
                    <a:pt x="75" y="221"/>
                  </a:lnTo>
                  <a:lnTo>
                    <a:pt x="78" y="221"/>
                  </a:lnTo>
                  <a:lnTo>
                    <a:pt x="81" y="218"/>
                  </a:lnTo>
                  <a:lnTo>
                    <a:pt x="84" y="218"/>
                  </a:lnTo>
                  <a:lnTo>
                    <a:pt x="87" y="215"/>
                  </a:lnTo>
                  <a:lnTo>
                    <a:pt x="90" y="215"/>
                  </a:lnTo>
                  <a:lnTo>
                    <a:pt x="93" y="211"/>
                  </a:lnTo>
                  <a:lnTo>
                    <a:pt x="96" y="211"/>
                  </a:lnTo>
                  <a:lnTo>
                    <a:pt x="99" y="208"/>
                  </a:lnTo>
                  <a:lnTo>
                    <a:pt x="103" y="205"/>
                  </a:lnTo>
                  <a:lnTo>
                    <a:pt x="106" y="202"/>
                  </a:lnTo>
                  <a:lnTo>
                    <a:pt x="109" y="202"/>
                  </a:lnTo>
                  <a:lnTo>
                    <a:pt x="112" y="199"/>
                  </a:lnTo>
                  <a:lnTo>
                    <a:pt x="115" y="196"/>
                  </a:lnTo>
                  <a:lnTo>
                    <a:pt x="118" y="193"/>
                  </a:lnTo>
                  <a:lnTo>
                    <a:pt x="121" y="190"/>
                  </a:lnTo>
                  <a:lnTo>
                    <a:pt x="124" y="187"/>
                  </a:lnTo>
                  <a:lnTo>
                    <a:pt x="127" y="187"/>
                  </a:lnTo>
                  <a:lnTo>
                    <a:pt x="131" y="183"/>
                  </a:lnTo>
                  <a:lnTo>
                    <a:pt x="134" y="180"/>
                  </a:lnTo>
                  <a:lnTo>
                    <a:pt x="137" y="177"/>
                  </a:lnTo>
                  <a:lnTo>
                    <a:pt x="140" y="174"/>
                  </a:lnTo>
                  <a:lnTo>
                    <a:pt x="146" y="168"/>
                  </a:lnTo>
                  <a:lnTo>
                    <a:pt x="146" y="165"/>
                  </a:lnTo>
                  <a:lnTo>
                    <a:pt x="149" y="165"/>
                  </a:lnTo>
                  <a:lnTo>
                    <a:pt x="155" y="159"/>
                  </a:lnTo>
                  <a:lnTo>
                    <a:pt x="155" y="155"/>
                  </a:lnTo>
                  <a:lnTo>
                    <a:pt x="159" y="152"/>
                  </a:lnTo>
                  <a:lnTo>
                    <a:pt x="162" y="149"/>
                  </a:lnTo>
                  <a:lnTo>
                    <a:pt x="168" y="143"/>
                  </a:lnTo>
                  <a:lnTo>
                    <a:pt x="168" y="140"/>
                  </a:lnTo>
                  <a:lnTo>
                    <a:pt x="171" y="137"/>
                  </a:lnTo>
                  <a:lnTo>
                    <a:pt x="177" y="131"/>
                  </a:lnTo>
                  <a:lnTo>
                    <a:pt x="177" y="127"/>
                  </a:lnTo>
                  <a:lnTo>
                    <a:pt x="180" y="124"/>
                  </a:lnTo>
                  <a:lnTo>
                    <a:pt x="183" y="121"/>
                  </a:lnTo>
                  <a:lnTo>
                    <a:pt x="183" y="118"/>
                  </a:lnTo>
                  <a:lnTo>
                    <a:pt x="187" y="115"/>
                  </a:lnTo>
                  <a:lnTo>
                    <a:pt x="190" y="112"/>
                  </a:lnTo>
                  <a:lnTo>
                    <a:pt x="196" y="106"/>
                  </a:lnTo>
                  <a:lnTo>
                    <a:pt x="196" y="99"/>
                  </a:lnTo>
                  <a:lnTo>
                    <a:pt x="199" y="96"/>
                  </a:lnTo>
                  <a:lnTo>
                    <a:pt x="202" y="93"/>
                  </a:lnTo>
                  <a:lnTo>
                    <a:pt x="205" y="90"/>
                  </a:lnTo>
                  <a:lnTo>
                    <a:pt x="205" y="87"/>
                  </a:lnTo>
                  <a:lnTo>
                    <a:pt x="211" y="81"/>
                  </a:lnTo>
                  <a:lnTo>
                    <a:pt x="211" y="78"/>
                  </a:lnTo>
                  <a:lnTo>
                    <a:pt x="215" y="75"/>
                  </a:lnTo>
                  <a:lnTo>
                    <a:pt x="215" y="72"/>
                  </a:lnTo>
                  <a:lnTo>
                    <a:pt x="221" y="65"/>
                  </a:lnTo>
                  <a:lnTo>
                    <a:pt x="221" y="62"/>
                  </a:lnTo>
                  <a:lnTo>
                    <a:pt x="227" y="56"/>
                  </a:lnTo>
                  <a:lnTo>
                    <a:pt x="227" y="50"/>
                  </a:lnTo>
                  <a:lnTo>
                    <a:pt x="230" y="47"/>
                  </a:lnTo>
                  <a:lnTo>
                    <a:pt x="233" y="44"/>
                  </a:lnTo>
                  <a:lnTo>
                    <a:pt x="233" y="40"/>
                  </a:lnTo>
                  <a:lnTo>
                    <a:pt x="236" y="37"/>
                  </a:lnTo>
                  <a:lnTo>
                    <a:pt x="236" y="34"/>
                  </a:lnTo>
                  <a:lnTo>
                    <a:pt x="239" y="31"/>
                  </a:lnTo>
                  <a:lnTo>
                    <a:pt x="239" y="28"/>
                  </a:lnTo>
                  <a:lnTo>
                    <a:pt x="243" y="25"/>
                  </a:lnTo>
                  <a:lnTo>
                    <a:pt x="246" y="22"/>
                  </a:lnTo>
                  <a:lnTo>
                    <a:pt x="246" y="16"/>
                  </a:lnTo>
                  <a:lnTo>
                    <a:pt x="249" y="12"/>
                  </a:lnTo>
                  <a:lnTo>
                    <a:pt x="252" y="9"/>
                  </a:lnTo>
                  <a:lnTo>
                    <a:pt x="252" y="6"/>
                  </a:lnTo>
                  <a:lnTo>
                    <a:pt x="258" y="0"/>
                  </a:lnTo>
                  <a:lnTo>
                    <a:pt x="255"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8" name="Freeform 185"/>
            <p:cNvSpPr>
              <a:spLocks/>
            </p:cNvSpPr>
            <p:nvPr/>
          </p:nvSpPr>
          <p:spPr bwMode="auto">
            <a:xfrm>
              <a:off x="391" y="2315"/>
              <a:ext cx="246" cy="476"/>
            </a:xfrm>
            <a:custGeom>
              <a:avLst/>
              <a:gdLst>
                <a:gd name="T0" fmla="*/ 3 w 246"/>
                <a:gd name="T1" fmla="*/ 464 h 476"/>
                <a:gd name="T2" fmla="*/ 6 w 246"/>
                <a:gd name="T3" fmla="*/ 454 h 476"/>
                <a:gd name="T4" fmla="*/ 13 w 246"/>
                <a:gd name="T5" fmla="*/ 442 h 476"/>
                <a:gd name="T6" fmla="*/ 16 w 246"/>
                <a:gd name="T7" fmla="*/ 433 h 476"/>
                <a:gd name="T8" fmla="*/ 22 w 246"/>
                <a:gd name="T9" fmla="*/ 420 h 476"/>
                <a:gd name="T10" fmla="*/ 25 w 246"/>
                <a:gd name="T11" fmla="*/ 411 h 476"/>
                <a:gd name="T12" fmla="*/ 31 w 246"/>
                <a:gd name="T13" fmla="*/ 398 h 476"/>
                <a:gd name="T14" fmla="*/ 34 w 246"/>
                <a:gd name="T15" fmla="*/ 389 h 476"/>
                <a:gd name="T16" fmla="*/ 41 w 246"/>
                <a:gd name="T17" fmla="*/ 380 h 476"/>
                <a:gd name="T18" fmla="*/ 44 w 246"/>
                <a:gd name="T19" fmla="*/ 367 h 476"/>
                <a:gd name="T20" fmla="*/ 50 w 246"/>
                <a:gd name="T21" fmla="*/ 358 h 476"/>
                <a:gd name="T22" fmla="*/ 53 w 246"/>
                <a:gd name="T23" fmla="*/ 346 h 476"/>
                <a:gd name="T24" fmla="*/ 59 w 246"/>
                <a:gd name="T25" fmla="*/ 336 h 476"/>
                <a:gd name="T26" fmla="*/ 62 w 246"/>
                <a:gd name="T27" fmla="*/ 324 h 476"/>
                <a:gd name="T28" fmla="*/ 69 w 246"/>
                <a:gd name="T29" fmla="*/ 315 h 476"/>
                <a:gd name="T30" fmla="*/ 72 w 246"/>
                <a:gd name="T31" fmla="*/ 302 h 476"/>
                <a:gd name="T32" fmla="*/ 78 w 246"/>
                <a:gd name="T33" fmla="*/ 293 h 476"/>
                <a:gd name="T34" fmla="*/ 81 w 246"/>
                <a:gd name="T35" fmla="*/ 280 h 476"/>
                <a:gd name="T36" fmla="*/ 90 w 246"/>
                <a:gd name="T37" fmla="*/ 268 h 476"/>
                <a:gd name="T38" fmla="*/ 93 w 246"/>
                <a:gd name="T39" fmla="*/ 255 h 476"/>
                <a:gd name="T40" fmla="*/ 100 w 246"/>
                <a:gd name="T41" fmla="*/ 246 h 476"/>
                <a:gd name="T42" fmla="*/ 103 w 246"/>
                <a:gd name="T43" fmla="*/ 234 h 476"/>
                <a:gd name="T44" fmla="*/ 112 w 246"/>
                <a:gd name="T45" fmla="*/ 221 h 476"/>
                <a:gd name="T46" fmla="*/ 115 w 246"/>
                <a:gd name="T47" fmla="*/ 209 h 476"/>
                <a:gd name="T48" fmla="*/ 125 w 246"/>
                <a:gd name="T49" fmla="*/ 193 h 476"/>
                <a:gd name="T50" fmla="*/ 128 w 246"/>
                <a:gd name="T51" fmla="*/ 184 h 476"/>
                <a:gd name="T52" fmla="*/ 134 w 246"/>
                <a:gd name="T53" fmla="*/ 172 h 476"/>
                <a:gd name="T54" fmla="*/ 143 w 246"/>
                <a:gd name="T55" fmla="*/ 159 h 476"/>
                <a:gd name="T56" fmla="*/ 149 w 246"/>
                <a:gd name="T57" fmla="*/ 147 h 476"/>
                <a:gd name="T58" fmla="*/ 153 w 246"/>
                <a:gd name="T59" fmla="*/ 137 h 476"/>
                <a:gd name="T60" fmla="*/ 162 w 246"/>
                <a:gd name="T61" fmla="*/ 125 h 476"/>
                <a:gd name="T62" fmla="*/ 165 w 246"/>
                <a:gd name="T63" fmla="*/ 116 h 476"/>
                <a:gd name="T64" fmla="*/ 171 w 246"/>
                <a:gd name="T65" fmla="*/ 106 h 476"/>
                <a:gd name="T66" fmla="*/ 177 w 246"/>
                <a:gd name="T67" fmla="*/ 94 h 476"/>
                <a:gd name="T68" fmla="*/ 184 w 246"/>
                <a:gd name="T69" fmla="*/ 81 h 476"/>
                <a:gd name="T70" fmla="*/ 193 w 246"/>
                <a:gd name="T71" fmla="*/ 72 h 476"/>
                <a:gd name="T72" fmla="*/ 199 w 246"/>
                <a:gd name="T73" fmla="*/ 60 h 476"/>
                <a:gd name="T74" fmla="*/ 205 w 246"/>
                <a:gd name="T75" fmla="*/ 50 h 476"/>
                <a:gd name="T76" fmla="*/ 215 w 246"/>
                <a:gd name="T77" fmla="*/ 41 h 476"/>
                <a:gd name="T78" fmla="*/ 224 w 246"/>
                <a:gd name="T79" fmla="*/ 28 h 476"/>
                <a:gd name="T80" fmla="*/ 230 w 246"/>
                <a:gd name="T81" fmla="*/ 19 h 476"/>
                <a:gd name="T82" fmla="*/ 240 w 246"/>
                <a:gd name="T83" fmla="*/ 7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6" h="476">
                  <a:moveTo>
                    <a:pt x="0" y="476"/>
                  </a:moveTo>
                  <a:lnTo>
                    <a:pt x="0" y="467"/>
                  </a:lnTo>
                  <a:lnTo>
                    <a:pt x="3" y="464"/>
                  </a:lnTo>
                  <a:lnTo>
                    <a:pt x="3" y="461"/>
                  </a:lnTo>
                  <a:lnTo>
                    <a:pt x="6" y="458"/>
                  </a:lnTo>
                  <a:lnTo>
                    <a:pt x="6" y="454"/>
                  </a:lnTo>
                  <a:lnTo>
                    <a:pt x="9" y="451"/>
                  </a:lnTo>
                  <a:lnTo>
                    <a:pt x="9" y="445"/>
                  </a:lnTo>
                  <a:lnTo>
                    <a:pt x="13" y="442"/>
                  </a:lnTo>
                  <a:lnTo>
                    <a:pt x="13" y="439"/>
                  </a:lnTo>
                  <a:lnTo>
                    <a:pt x="16" y="436"/>
                  </a:lnTo>
                  <a:lnTo>
                    <a:pt x="16" y="433"/>
                  </a:lnTo>
                  <a:lnTo>
                    <a:pt x="19" y="430"/>
                  </a:lnTo>
                  <a:lnTo>
                    <a:pt x="19" y="423"/>
                  </a:lnTo>
                  <a:lnTo>
                    <a:pt x="22" y="420"/>
                  </a:lnTo>
                  <a:lnTo>
                    <a:pt x="22" y="417"/>
                  </a:lnTo>
                  <a:lnTo>
                    <a:pt x="25" y="414"/>
                  </a:lnTo>
                  <a:lnTo>
                    <a:pt x="25" y="411"/>
                  </a:lnTo>
                  <a:lnTo>
                    <a:pt x="28" y="408"/>
                  </a:lnTo>
                  <a:lnTo>
                    <a:pt x="28" y="402"/>
                  </a:lnTo>
                  <a:lnTo>
                    <a:pt x="31" y="398"/>
                  </a:lnTo>
                  <a:lnTo>
                    <a:pt x="31" y="395"/>
                  </a:lnTo>
                  <a:lnTo>
                    <a:pt x="34" y="392"/>
                  </a:lnTo>
                  <a:lnTo>
                    <a:pt x="34" y="389"/>
                  </a:lnTo>
                  <a:lnTo>
                    <a:pt x="37" y="386"/>
                  </a:lnTo>
                  <a:lnTo>
                    <a:pt x="37" y="383"/>
                  </a:lnTo>
                  <a:lnTo>
                    <a:pt x="41" y="380"/>
                  </a:lnTo>
                  <a:lnTo>
                    <a:pt x="41" y="374"/>
                  </a:lnTo>
                  <a:lnTo>
                    <a:pt x="44" y="371"/>
                  </a:lnTo>
                  <a:lnTo>
                    <a:pt x="44" y="367"/>
                  </a:lnTo>
                  <a:lnTo>
                    <a:pt x="47" y="364"/>
                  </a:lnTo>
                  <a:lnTo>
                    <a:pt x="47" y="361"/>
                  </a:lnTo>
                  <a:lnTo>
                    <a:pt x="50" y="358"/>
                  </a:lnTo>
                  <a:lnTo>
                    <a:pt x="50" y="352"/>
                  </a:lnTo>
                  <a:lnTo>
                    <a:pt x="53" y="349"/>
                  </a:lnTo>
                  <a:lnTo>
                    <a:pt x="53" y="346"/>
                  </a:lnTo>
                  <a:lnTo>
                    <a:pt x="56" y="343"/>
                  </a:lnTo>
                  <a:lnTo>
                    <a:pt x="56" y="339"/>
                  </a:lnTo>
                  <a:lnTo>
                    <a:pt x="59" y="336"/>
                  </a:lnTo>
                  <a:lnTo>
                    <a:pt x="59" y="330"/>
                  </a:lnTo>
                  <a:lnTo>
                    <a:pt x="62" y="327"/>
                  </a:lnTo>
                  <a:lnTo>
                    <a:pt x="62" y="324"/>
                  </a:lnTo>
                  <a:lnTo>
                    <a:pt x="65" y="321"/>
                  </a:lnTo>
                  <a:lnTo>
                    <a:pt x="65" y="318"/>
                  </a:lnTo>
                  <a:lnTo>
                    <a:pt x="69" y="315"/>
                  </a:lnTo>
                  <a:lnTo>
                    <a:pt x="69" y="311"/>
                  </a:lnTo>
                  <a:lnTo>
                    <a:pt x="72" y="308"/>
                  </a:lnTo>
                  <a:lnTo>
                    <a:pt x="72" y="302"/>
                  </a:lnTo>
                  <a:lnTo>
                    <a:pt x="75" y="299"/>
                  </a:lnTo>
                  <a:lnTo>
                    <a:pt x="75" y="296"/>
                  </a:lnTo>
                  <a:lnTo>
                    <a:pt x="78" y="293"/>
                  </a:lnTo>
                  <a:lnTo>
                    <a:pt x="78" y="290"/>
                  </a:lnTo>
                  <a:lnTo>
                    <a:pt x="81" y="287"/>
                  </a:lnTo>
                  <a:lnTo>
                    <a:pt x="81" y="280"/>
                  </a:lnTo>
                  <a:lnTo>
                    <a:pt x="84" y="277"/>
                  </a:lnTo>
                  <a:lnTo>
                    <a:pt x="84" y="274"/>
                  </a:lnTo>
                  <a:lnTo>
                    <a:pt x="90" y="268"/>
                  </a:lnTo>
                  <a:lnTo>
                    <a:pt x="90" y="262"/>
                  </a:lnTo>
                  <a:lnTo>
                    <a:pt x="93" y="259"/>
                  </a:lnTo>
                  <a:lnTo>
                    <a:pt x="93" y="255"/>
                  </a:lnTo>
                  <a:lnTo>
                    <a:pt x="97" y="252"/>
                  </a:lnTo>
                  <a:lnTo>
                    <a:pt x="97" y="249"/>
                  </a:lnTo>
                  <a:lnTo>
                    <a:pt x="100" y="246"/>
                  </a:lnTo>
                  <a:lnTo>
                    <a:pt x="100" y="243"/>
                  </a:lnTo>
                  <a:lnTo>
                    <a:pt x="103" y="240"/>
                  </a:lnTo>
                  <a:lnTo>
                    <a:pt x="103" y="234"/>
                  </a:lnTo>
                  <a:lnTo>
                    <a:pt x="109" y="227"/>
                  </a:lnTo>
                  <a:lnTo>
                    <a:pt x="109" y="224"/>
                  </a:lnTo>
                  <a:lnTo>
                    <a:pt x="112" y="221"/>
                  </a:lnTo>
                  <a:lnTo>
                    <a:pt x="112" y="215"/>
                  </a:lnTo>
                  <a:lnTo>
                    <a:pt x="115" y="212"/>
                  </a:lnTo>
                  <a:lnTo>
                    <a:pt x="115" y="209"/>
                  </a:lnTo>
                  <a:lnTo>
                    <a:pt x="121" y="203"/>
                  </a:lnTo>
                  <a:lnTo>
                    <a:pt x="121" y="196"/>
                  </a:lnTo>
                  <a:lnTo>
                    <a:pt x="125" y="193"/>
                  </a:lnTo>
                  <a:lnTo>
                    <a:pt x="125" y="190"/>
                  </a:lnTo>
                  <a:lnTo>
                    <a:pt x="128" y="187"/>
                  </a:lnTo>
                  <a:lnTo>
                    <a:pt x="128" y="184"/>
                  </a:lnTo>
                  <a:lnTo>
                    <a:pt x="131" y="181"/>
                  </a:lnTo>
                  <a:lnTo>
                    <a:pt x="134" y="178"/>
                  </a:lnTo>
                  <a:lnTo>
                    <a:pt x="134" y="172"/>
                  </a:lnTo>
                  <a:lnTo>
                    <a:pt x="140" y="165"/>
                  </a:lnTo>
                  <a:lnTo>
                    <a:pt x="140" y="162"/>
                  </a:lnTo>
                  <a:lnTo>
                    <a:pt x="143" y="159"/>
                  </a:lnTo>
                  <a:lnTo>
                    <a:pt x="143" y="153"/>
                  </a:lnTo>
                  <a:lnTo>
                    <a:pt x="146" y="150"/>
                  </a:lnTo>
                  <a:lnTo>
                    <a:pt x="149" y="147"/>
                  </a:lnTo>
                  <a:lnTo>
                    <a:pt x="149" y="144"/>
                  </a:lnTo>
                  <a:lnTo>
                    <a:pt x="153" y="140"/>
                  </a:lnTo>
                  <a:lnTo>
                    <a:pt x="153" y="137"/>
                  </a:lnTo>
                  <a:lnTo>
                    <a:pt x="156" y="134"/>
                  </a:lnTo>
                  <a:lnTo>
                    <a:pt x="156" y="131"/>
                  </a:lnTo>
                  <a:lnTo>
                    <a:pt x="162" y="125"/>
                  </a:lnTo>
                  <a:lnTo>
                    <a:pt x="162" y="122"/>
                  </a:lnTo>
                  <a:lnTo>
                    <a:pt x="165" y="119"/>
                  </a:lnTo>
                  <a:lnTo>
                    <a:pt x="165" y="116"/>
                  </a:lnTo>
                  <a:lnTo>
                    <a:pt x="168" y="112"/>
                  </a:lnTo>
                  <a:lnTo>
                    <a:pt x="168" y="109"/>
                  </a:lnTo>
                  <a:lnTo>
                    <a:pt x="171" y="106"/>
                  </a:lnTo>
                  <a:lnTo>
                    <a:pt x="174" y="103"/>
                  </a:lnTo>
                  <a:lnTo>
                    <a:pt x="174" y="97"/>
                  </a:lnTo>
                  <a:lnTo>
                    <a:pt x="177" y="94"/>
                  </a:lnTo>
                  <a:lnTo>
                    <a:pt x="181" y="91"/>
                  </a:lnTo>
                  <a:lnTo>
                    <a:pt x="184" y="88"/>
                  </a:lnTo>
                  <a:lnTo>
                    <a:pt x="184" y="81"/>
                  </a:lnTo>
                  <a:lnTo>
                    <a:pt x="187" y="78"/>
                  </a:lnTo>
                  <a:lnTo>
                    <a:pt x="190" y="75"/>
                  </a:lnTo>
                  <a:lnTo>
                    <a:pt x="193" y="72"/>
                  </a:lnTo>
                  <a:lnTo>
                    <a:pt x="193" y="69"/>
                  </a:lnTo>
                  <a:lnTo>
                    <a:pt x="199" y="63"/>
                  </a:lnTo>
                  <a:lnTo>
                    <a:pt x="199" y="60"/>
                  </a:lnTo>
                  <a:lnTo>
                    <a:pt x="202" y="56"/>
                  </a:lnTo>
                  <a:lnTo>
                    <a:pt x="205" y="53"/>
                  </a:lnTo>
                  <a:lnTo>
                    <a:pt x="205" y="50"/>
                  </a:lnTo>
                  <a:lnTo>
                    <a:pt x="208" y="47"/>
                  </a:lnTo>
                  <a:lnTo>
                    <a:pt x="212" y="44"/>
                  </a:lnTo>
                  <a:lnTo>
                    <a:pt x="215" y="41"/>
                  </a:lnTo>
                  <a:lnTo>
                    <a:pt x="215" y="38"/>
                  </a:lnTo>
                  <a:lnTo>
                    <a:pt x="218" y="35"/>
                  </a:lnTo>
                  <a:lnTo>
                    <a:pt x="224" y="28"/>
                  </a:lnTo>
                  <a:lnTo>
                    <a:pt x="224" y="25"/>
                  </a:lnTo>
                  <a:lnTo>
                    <a:pt x="227" y="22"/>
                  </a:lnTo>
                  <a:lnTo>
                    <a:pt x="230" y="19"/>
                  </a:lnTo>
                  <a:lnTo>
                    <a:pt x="233" y="16"/>
                  </a:lnTo>
                  <a:lnTo>
                    <a:pt x="240" y="10"/>
                  </a:lnTo>
                  <a:lnTo>
                    <a:pt x="240" y="7"/>
                  </a:lnTo>
                  <a:lnTo>
                    <a:pt x="243" y="4"/>
                  </a:lnTo>
                  <a:lnTo>
                    <a:pt x="246" y="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9" name="Freeform 186"/>
            <p:cNvSpPr>
              <a:spLocks/>
            </p:cNvSpPr>
            <p:nvPr/>
          </p:nvSpPr>
          <p:spPr bwMode="auto">
            <a:xfrm>
              <a:off x="637" y="2260"/>
              <a:ext cx="351" cy="286"/>
            </a:xfrm>
            <a:custGeom>
              <a:avLst/>
              <a:gdLst>
                <a:gd name="T0" fmla="*/ 6 w 351"/>
                <a:gd name="T1" fmla="*/ 49 h 286"/>
                <a:gd name="T2" fmla="*/ 15 w 351"/>
                <a:gd name="T3" fmla="*/ 40 h 286"/>
                <a:gd name="T4" fmla="*/ 25 w 351"/>
                <a:gd name="T5" fmla="*/ 31 h 286"/>
                <a:gd name="T6" fmla="*/ 34 w 351"/>
                <a:gd name="T7" fmla="*/ 24 h 286"/>
                <a:gd name="T8" fmla="*/ 43 w 351"/>
                <a:gd name="T9" fmla="*/ 18 h 286"/>
                <a:gd name="T10" fmla="*/ 53 w 351"/>
                <a:gd name="T11" fmla="*/ 12 h 286"/>
                <a:gd name="T12" fmla="*/ 62 w 351"/>
                <a:gd name="T13" fmla="*/ 9 h 286"/>
                <a:gd name="T14" fmla="*/ 71 w 351"/>
                <a:gd name="T15" fmla="*/ 3 h 286"/>
                <a:gd name="T16" fmla="*/ 81 w 351"/>
                <a:gd name="T17" fmla="*/ 3 h 286"/>
                <a:gd name="T18" fmla="*/ 90 w 351"/>
                <a:gd name="T19" fmla="*/ 0 h 286"/>
                <a:gd name="T20" fmla="*/ 99 w 351"/>
                <a:gd name="T21" fmla="*/ 0 h 286"/>
                <a:gd name="T22" fmla="*/ 109 w 351"/>
                <a:gd name="T23" fmla="*/ 0 h 286"/>
                <a:gd name="T24" fmla="*/ 118 w 351"/>
                <a:gd name="T25" fmla="*/ 0 h 286"/>
                <a:gd name="T26" fmla="*/ 127 w 351"/>
                <a:gd name="T27" fmla="*/ 0 h 286"/>
                <a:gd name="T28" fmla="*/ 137 w 351"/>
                <a:gd name="T29" fmla="*/ 3 h 286"/>
                <a:gd name="T30" fmla="*/ 146 w 351"/>
                <a:gd name="T31" fmla="*/ 6 h 286"/>
                <a:gd name="T32" fmla="*/ 155 w 351"/>
                <a:gd name="T33" fmla="*/ 12 h 286"/>
                <a:gd name="T34" fmla="*/ 165 w 351"/>
                <a:gd name="T35" fmla="*/ 18 h 286"/>
                <a:gd name="T36" fmla="*/ 174 w 351"/>
                <a:gd name="T37" fmla="*/ 24 h 286"/>
                <a:gd name="T38" fmla="*/ 183 w 351"/>
                <a:gd name="T39" fmla="*/ 31 h 286"/>
                <a:gd name="T40" fmla="*/ 193 w 351"/>
                <a:gd name="T41" fmla="*/ 37 h 286"/>
                <a:gd name="T42" fmla="*/ 202 w 351"/>
                <a:gd name="T43" fmla="*/ 46 h 286"/>
                <a:gd name="T44" fmla="*/ 211 w 351"/>
                <a:gd name="T45" fmla="*/ 55 h 286"/>
                <a:gd name="T46" fmla="*/ 221 w 351"/>
                <a:gd name="T47" fmla="*/ 68 h 286"/>
                <a:gd name="T48" fmla="*/ 230 w 351"/>
                <a:gd name="T49" fmla="*/ 77 h 286"/>
                <a:gd name="T50" fmla="*/ 236 w 351"/>
                <a:gd name="T51" fmla="*/ 87 h 286"/>
                <a:gd name="T52" fmla="*/ 246 w 351"/>
                <a:gd name="T53" fmla="*/ 96 h 286"/>
                <a:gd name="T54" fmla="*/ 255 w 351"/>
                <a:gd name="T55" fmla="*/ 108 h 286"/>
                <a:gd name="T56" fmla="*/ 261 w 351"/>
                <a:gd name="T57" fmla="*/ 121 h 286"/>
                <a:gd name="T58" fmla="*/ 267 w 351"/>
                <a:gd name="T59" fmla="*/ 130 h 286"/>
                <a:gd name="T60" fmla="*/ 277 w 351"/>
                <a:gd name="T61" fmla="*/ 143 h 286"/>
                <a:gd name="T62" fmla="*/ 283 w 351"/>
                <a:gd name="T63" fmla="*/ 155 h 286"/>
                <a:gd name="T64" fmla="*/ 292 w 351"/>
                <a:gd name="T65" fmla="*/ 171 h 286"/>
                <a:gd name="T66" fmla="*/ 298 w 351"/>
                <a:gd name="T67" fmla="*/ 180 h 286"/>
                <a:gd name="T68" fmla="*/ 302 w 351"/>
                <a:gd name="T69" fmla="*/ 189 h 286"/>
                <a:gd name="T70" fmla="*/ 308 w 351"/>
                <a:gd name="T71" fmla="*/ 202 h 286"/>
                <a:gd name="T72" fmla="*/ 314 w 351"/>
                <a:gd name="T73" fmla="*/ 211 h 286"/>
                <a:gd name="T74" fmla="*/ 323 w 351"/>
                <a:gd name="T75" fmla="*/ 227 h 286"/>
                <a:gd name="T76" fmla="*/ 330 w 351"/>
                <a:gd name="T77" fmla="*/ 236 h 286"/>
                <a:gd name="T78" fmla="*/ 333 w 351"/>
                <a:gd name="T79" fmla="*/ 248 h 286"/>
                <a:gd name="T80" fmla="*/ 342 w 351"/>
                <a:gd name="T81" fmla="*/ 264 h 286"/>
                <a:gd name="T82" fmla="*/ 345 w 351"/>
                <a:gd name="T83" fmla="*/ 27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1" h="286">
                  <a:moveTo>
                    <a:pt x="0" y="55"/>
                  </a:moveTo>
                  <a:lnTo>
                    <a:pt x="3" y="52"/>
                  </a:lnTo>
                  <a:lnTo>
                    <a:pt x="6" y="49"/>
                  </a:lnTo>
                  <a:lnTo>
                    <a:pt x="9" y="46"/>
                  </a:lnTo>
                  <a:lnTo>
                    <a:pt x="12" y="43"/>
                  </a:lnTo>
                  <a:lnTo>
                    <a:pt x="15" y="40"/>
                  </a:lnTo>
                  <a:lnTo>
                    <a:pt x="18" y="37"/>
                  </a:lnTo>
                  <a:lnTo>
                    <a:pt x="22" y="34"/>
                  </a:lnTo>
                  <a:lnTo>
                    <a:pt x="25" y="31"/>
                  </a:lnTo>
                  <a:lnTo>
                    <a:pt x="28" y="31"/>
                  </a:lnTo>
                  <a:lnTo>
                    <a:pt x="31" y="27"/>
                  </a:lnTo>
                  <a:lnTo>
                    <a:pt x="34" y="24"/>
                  </a:lnTo>
                  <a:lnTo>
                    <a:pt x="37" y="21"/>
                  </a:lnTo>
                  <a:lnTo>
                    <a:pt x="40" y="18"/>
                  </a:lnTo>
                  <a:lnTo>
                    <a:pt x="43" y="18"/>
                  </a:lnTo>
                  <a:lnTo>
                    <a:pt x="46" y="15"/>
                  </a:lnTo>
                  <a:lnTo>
                    <a:pt x="50" y="15"/>
                  </a:lnTo>
                  <a:lnTo>
                    <a:pt x="53" y="12"/>
                  </a:lnTo>
                  <a:lnTo>
                    <a:pt x="56" y="12"/>
                  </a:lnTo>
                  <a:lnTo>
                    <a:pt x="59" y="9"/>
                  </a:lnTo>
                  <a:lnTo>
                    <a:pt x="62" y="9"/>
                  </a:lnTo>
                  <a:lnTo>
                    <a:pt x="65" y="6"/>
                  </a:lnTo>
                  <a:lnTo>
                    <a:pt x="68" y="6"/>
                  </a:lnTo>
                  <a:lnTo>
                    <a:pt x="71" y="3"/>
                  </a:lnTo>
                  <a:lnTo>
                    <a:pt x="74" y="3"/>
                  </a:lnTo>
                  <a:lnTo>
                    <a:pt x="78" y="3"/>
                  </a:lnTo>
                  <a:lnTo>
                    <a:pt x="81" y="3"/>
                  </a:lnTo>
                  <a:lnTo>
                    <a:pt x="84" y="0"/>
                  </a:lnTo>
                  <a:lnTo>
                    <a:pt x="87" y="0"/>
                  </a:lnTo>
                  <a:lnTo>
                    <a:pt x="90" y="0"/>
                  </a:lnTo>
                  <a:lnTo>
                    <a:pt x="93" y="0"/>
                  </a:lnTo>
                  <a:lnTo>
                    <a:pt x="96" y="0"/>
                  </a:lnTo>
                  <a:lnTo>
                    <a:pt x="99" y="0"/>
                  </a:lnTo>
                  <a:lnTo>
                    <a:pt x="102" y="0"/>
                  </a:lnTo>
                  <a:lnTo>
                    <a:pt x="106" y="0"/>
                  </a:lnTo>
                  <a:lnTo>
                    <a:pt x="109" y="0"/>
                  </a:lnTo>
                  <a:lnTo>
                    <a:pt x="112" y="0"/>
                  </a:lnTo>
                  <a:lnTo>
                    <a:pt x="115" y="0"/>
                  </a:lnTo>
                  <a:lnTo>
                    <a:pt x="118" y="0"/>
                  </a:lnTo>
                  <a:lnTo>
                    <a:pt x="121" y="0"/>
                  </a:lnTo>
                  <a:lnTo>
                    <a:pt x="124" y="0"/>
                  </a:lnTo>
                  <a:lnTo>
                    <a:pt x="127" y="0"/>
                  </a:lnTo>
                  <a:lnTo>
                    <a:pt x="130" y="3"/>
                  </a:lnTo>
                  <a:lnTo>
                    <a:pt x="134" y="3"/>
                  </a:lnTo>
                  <a:lnTo>
                    <a:pt x="137" y="3"/>
                  </a:lnTo>
                  <a:lnTo>
                    <a:pt x="140" y="3"/>
                  </a:lnTo>
                  <a:lnTo>
                    <a:pt x="143" y="6"/>
                  </a:lnTo>
                  <a:lnTo>
                    <a:pt x="146" y="6"/>
                  </a:lnTo>
                  <a:lnTo>
                    <a:pt x="149" y="9"/>
                  </a:lnTo>
                  <a:lnTo>
                    <a:pt x="152" y="9"/>
                  </a:lnTo>
                  <a:lnTo>
                    <a:pt x="155" y="12"/>
                  </a:lnTo>
                  <a:lnTo>
                    <a:pt x="158" y="12"/>
                  </a:lnTo>
                  <a:lnTo>
                    <a:pt x="162" y="15"/>
                  </a:lnTo>
                  <a:lnTo>
                    <a:pt x="165" y="18"/>
                  </a:lnTo>
                  <a:lnTo>
                    <a:pt x="168" y="18"/>
                  </a:lnTo>
                  <a:lnTo>
                    <a:pt x="171" y="21"/>
                  </a:lnTo>
                  <a:lnTo>
                    <a:pt x="174" y="24"/>
                  </a:lnTo>
                  <a:lnTo>
                    <a:pt x="177" y="24"/>
                  </a:lnTo>
                  <a:lnTo>
                    <a:pt x="180" y="27"/>
                  </a:lnTo>
                  <a:lnTo>
                    <a:pt x="183" y="31"/>
                  </a:lnTo>
                  <a:lnTo>
                    <a:pt x="186" y="34"/>
                  </a:lnTo>
                  <a:lnTo>
                    <a:pt x="190" y="34"/>
                  </a:lnTo>
                  <a:lnTo>
                    <a:pt x="193" y="37"/>
                  </a:lnTo>
                  <a:lnTo>
                    <a:pt x="196" y="40"/>
                  </a:lnTo>
                  <a:lnTo>
                    <a:pt x="199" y="43"/>
                  </a:lnTo>
                  <a:lnTo>
                    <a:pt x="202" y="46"/>
                  </a:lnTo>
                  <a:lnTo>
                    <a:pt x="205" y="49"/>
                  </a:lnTo>
                  <a:lnTo>
                    <a:pt x="208" y="52"/>
                  </a:lnTo>
                  <a:lnTo>
                    <a:pt x="211" y="55"/>
                  </a:lnTo>
                  <a:lnTo>
                    <a:pt x="214" y="59"/>
                  </a:lnTo>
                  <a:lnTo>
                    <a:pt x="221" y="65"/>
                  </a:lnTo>
                  <a:lnTo>
                    <a:pt x="221" y="68"/>
                  </a:lnTo>
                  <a:lnTo>
                    <a:pt x="224" y="71"/>
                  </a:lnTo>
                  <a:lnTo>
                    <a:pt x="227" y="74"/>
                  </a:lnTo>
                  <a:lnTo>
                    <a:pt x="230" y="77"/>
                  </a:lnTo>
                  <a:lnTo>
                    <a:pt x="233" y="80"/>
                  </a:lnTo>
                  <a:lnTo>
                    <a:pt x="236" y="83"/>
                  </a:lnTo>
                  <a:lnTo>
                    <a:pt x="236" y="87"/>
                  </a:lnTo>
                  <a:lnTo>
                    <a:pt x="239" y="90"/>
                  </a:lnTo>
                  <a:lnTo>
                    <a:pt x="242" y="93"/>
                  </a:lnTo>
                  <a:lnTo>
                    <a:pt x="246" y="96"/>
                  </a:lnTo>
                  <a:lnTo>
                    <a:pt x="249" y="99"/>
                  </a:lnTo>
                  <a:lnTo>
                    <a:pt x="249" y="102"/>
                  </a:lnTo>
                  <a:lnTo>
                    <a:pt x="255" y="108"/>
                  </a:lnTo>
                  <a:lnTo>
                    <a:pt x="255" y="111"/>
                  </a:lnTo>
                  <a:lnTo>
                    <a:pt x="261" y="118"/>
                  </a:lnTo>
                  <a:lnTo>
                    <a:pt x="261" y="121"/>
                  </a:lnTo>
                  <a:lnTo>
                    <a:pt x="264" y="124"/>
                  </a:lnTo>
                  <a:lnTo>
                    <a:pt x="267" y="127"/>
                  </a:lnTo>
                  <a:lnTo>
                    <a:pt x="267" y="130"/>
                  </a:lnTo>
                  <a:lnTo>
                    <a:pt x="274" y="136"/>
                  </a:lnTo>
                  <a:lnTo>
                    <a:pt x="274" y="139"/>
                  </a:lnTo>
                  <a:lnTo>
                    <a:pt x="277" y="143"/>
                  </a:lnTo>
                  <a:lnTo>
                    <a:pt x="277" y="146"/>
                  </a:lnTo>
                  <a:lnTo>
                    <a:pt x="283" y="152"/>
                  </a:lnTo>
                  <a:lnTo>
                    <a:pt x="283" y="155"/>
                  </a:lnTo>
                  <a:lnTo>
                    <a:pt x="289" y="161"/>
                  </a:lnTo>
                  <a:lnTo>
                    <a:pt x="289" y="167"/>
                  </a:lnTo>
                  <a:lnTo>
                    <a:pt x="292" y="171"/>
                  </a:lnTo>
                  <a:lnTo>
                    <a:pt x="295" y="174"/>
                  </a:lnTo>
                  <a:lnTo>
                    <a:pt x="295" y="177"/>
                  </a:lnTo>
                  <a:lnTo>
                    <a:pt x="298" y="180"/>
                  </a:lnTo>
                  <a:lnTo>
                    <a:pt x="298" y="183"/>
                  </a:lnTo>
                  <a:lnTo>
                    <a:pt x="302" y="186"/>
                  </a:lnTo>
                  <a:lnTo>
                    <a:pt x="302" y="189"/>
                  </a:lnTo>
                  <a:lnTo>
                    <a:pt x="305" y="192"/>
                  </a:lnTo>
                  <a:lnTo>
                    <a:pt x="308" y="195"/>
                  </a:lnTo>
                  <a:lnTo>
                    <a:pt x="308" y="202"/>
                  </a:lnTo>
                  <a:lnTo>
                    <a:pt x="311" y="205"/>
                  </a:lnTo>
                  <a:lnTo>
                    <a:pt x="314" y="208"/>
                  </a:lnTo>
                  <a:lnTo>
                    <a:pt x="314" y="211"/>
                  </a:lnTo>
                  <a:lnTo>
                    <a:pt x="320" y="217"/>
                  </a:lnTo>
                  <a:lnTo>
                    <a:pt x="320" y="223"/>
                  </a:lnTo>
                  <a:lnTo>
                    <a:pt x="323" y="227"/>
                  </a:lnTo>
                  <a:lnTo>
                    <a:pt x="323" y="230"/>
                  </a:lnTo>
                  <a:lnTo>
                    <a:pt x="326" y="233"/>
                  </a:lnTo>
                  <a:lnTo>
                    <a:pt x="330" y="236"/>
                  </a:lnTo>
                  <a:lnTo>
                    <a:pt x="330" y="242"/>
                  </a:lnTo>
                  <a:lnTo>
                    <a:pt x="333" y="245"/>
                  </a:lnTo>
                  <a:lnTo>
                    <a:pt x="333" y="248"/>
                  </a:lnTo>
                  <a:lnTo>
                    <a:pt x="339" y="254"/>
                  </a:lnTo>
                  <a:lnTo>
                    <a:pt x="339" y="261"/>
                  </a:lnTo>
                  <a:lnTo>
                    <a:pt x="342" y="264"/>
                  </a:lnTo>
                  <a:lnTo>
                    <a:pt x="342" y="267"/>
                  </a:lnTo>
                  <a:lnTo>
                    <a:pt x="345" y="270"/>
                  </a:lnTo>
                  <a:lnTo>
                    <a:pt x="345" y="273"/>
                  </a:lnTo>
                  <a:lnTo>
                    <a:pt x="351" y="279"/>
                  </a:lnTo>
                  <a:lnTo>
                    <a:pt x="351" y="286"/>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0" name="Freeform 187"/>
            <p:cNvSpPr>
              <a:spLocks/>
            </p:cNvSpPr>
            <p:nvPr/>
          </p:nvSpPr>
          <p:spPr bwMode="auto">
            <a:xfrm>
              <a:off x="988" y="2546"/>
              <a:ext cx="203" cy="457"/>
            </a:xfrm>
            <a:custGeom>
              <a:avLst/>
              <a:gdLst>
                <a:gd name="T0" fmla="*/ 3 w 203"/>
                <a:gd name="T1" fmla="*/ 6 h 457"/>
                <a:gd name="T2" fmla="*/ 10 w 203"/>
                <a:gd name="T3" fmla="*/ 15 h 457"/>
                <a:gd name="T4" fmla="*/ 13 w 203"/>
                <a:gd name="T5" fmla="*/ 28 h 457"/>
                <a:gd name="T6" fmla="*/ 22 w 203"/>
                <a:gd name="T7" fmla="*/ 43 h 457"/>
                <a:gd name="T8" fmla="*/ 25 w 203"/>
                <a:gd name="T9" fmla="*/ 52 h 457"/>
                <a:gd name="T10" fmla="*/ 31 w 203"/>
                <a:gd name="T11" fmla="*/ 62 h 457"/>
                <a:gd name="T12" fmla="*/ 35 w 203"/>
                <a:gd name="T13" fmla="*/ 74 h 457"/>
                <a:gd name="T14" fmla="*/ 41 w 203"/>
                <a:gd name="T15" fmla="*/ 84 h 457"/>
                <a:gd name="T16" fmla="*/ 44 w 203"/>
                <a:gd name="T17" fmla="*/ 96 h 457"/>
                <a:gd name="T18" fmla="*/ 50 w 203"/>
                <a:gd name="T19" fmla="*/ 105 h 457"/>
                <a:gd name="T20" fmla="*/ 53 w 203"/>
                <a:gd name="T21" fmla="*/ 118 h 457"/>
                <a:gd name="T22" fmla="*/ 59 w 203"/>
                <a:gd name="T23" fmla="*/ 127 h 457"/>
                <a:gd name="T24" fmla="*/ 63 w 203"/>
                <a:gd name="T25" fmla="*/ 140 h 457"/>
                <a:gd name="T26" fmla="*/ 69 w 203"/>
                <a:gd name="T27" fmla="*/ 149 h 457"/>
                <a:gd name="T28" fmla="*/ 72 w 203"/>
                <a:gd name="T29" fmla="*/ 161 h 457"/>
                <a:gd name="T30" fmla="*/ 78 w 203"/>
                <a:gd name="T31" fmla="*/ 171 h 457"/>
                <a:gd name="T32" fmla="*/ 81 w 203"/>
                <a:gd name="T33" fmla="*/ 183 h 457"/>
                <a:gd name="T34" fmla="*/ 87 w 203"/>
                <a:gd name="T35" fmla="*/ 192 h 457"/>
                <a:gd name="T36" fmla="*/ 91 w 203"/>
                <a:gd name="T37" fmla="*/ 205 h 457"/>
                <a:gd name="T38" fmla="*/ 97 w 203"/>
                <a:gd name="T39" fmla="*/ 214 h 457"/>
                <a:gd name="T40" fmla="*/ 100 w 203"/>
                <a:gd name="T41" fmla="*/ 223 h 457"/>
                <a:gd name="T42" fmla="*/ 106 w 203"/>
                <a:gd name="T43" fmla="*/ 236 h 457"/>
                <a:gd name="T44" fmla="*/ 109 w 203"/>
                <a:gd name="T45" fmla="*/ 245 h 457"/>
                <a:gd name="T46" fmla="*/ 115 w 203"/>
                <a:gd name="T47" fmla="*/ 261 h 457"/>
                <a:gd name="T48" fmla="*/ 119 w 203"/>
                <a:gd name="T49" fmla="*/ 270 h 457"/>
                <a:gd name="T50" fmla="*/ 125 w 203"/>
                <a:gd name="T51" fmla="*/ 283 h 457"/>
                <a:gd name="T52" fmla="*/ 128 w 203"/>
                <a:gd name="T53" fmla="*/ 292 h 457"/>
                <a:gd name="T54" fmla="*/ 134 w 203"/>
                <a:gd name="T55" fmla="*/ 301 h 457"/>
                <a:gd name="T56" fmla="*/ 137 w 203"/>
                <a:gd name="T57" fmla="*/ 314 h 457"/>
                <a:gd name="T58" fmla="*/ 143 w 203"/>
                <a:gd name="T59" fmla="*/ 323 h 457"/>
                <a:gd name="T60" fmla="*/ 147 w 203"/>
                <a:gd name="T61" fmla="*/ 335 h 457"/>
                <a:gd name="T62" fmla="*/ 153 w 203"/>
                <a:gd name="T63" fmla="*/ 345 h 457"/>
                <a:gd name="T64" fmla="*/ 156 w 203"/>
                <a:gd name="T65" fmla="*/ 357 h 457"/>
                <a:gd name="T66" fmla="*/ 162 w 203"/>
                <a:gd name="T67" fmla="*/ 367 h 457"/>
                <a:gd name="T68" fmla="*/ 165 w 203"/>
                <a:gd name="T69" fmla="*/ 379 h 457"/>
                <a:gd name="T70" fmla="*/ 171 w 203"/>
                <a:gd name="T71" fmla="*/ 388 h 457"/>
                <a:gd name="T72" fmla="*/ 175 w 203"/>
                <a:gd name="T73" fmla="*/ 401 h 457"/>
                <a:gd name="T74" fmla="*/ 181 w 203"/>
                <a:gd name="T75" fmla="*/ 410 h 457"/>
                <a:gd name="T76" fmla="*/ 184 w 203"/>
                <a:gd name="T77" fmla="*/ 422 h 457"/>
                <a:gd name="T78" fmla="*/ 190 w 203"/>
                <a:gd name="T79" fmla="*/ 432 h 457"/>
                <a:gd name="T80" fmla="*/ 193 w 203"/>
                <a:gd name="T81" fmla="*/ 441 h 457"/>
                <a:gd name="T82" fmla="*/ 199 w 203"/>
                <a:gd name="T83" fmla="*/ 45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3" h="457">
                  <a:moveTo>
                    <a:pt x="0" y="0"/>
                  </a:moveTo>
                  <a:lnTo>
                    <a:pt x="3" y="3"/>
                  </a:lnTo>
                  <a:lnTo>
                    <a:pt x="3" y="6"/>
                  </a:lnTo>
                  <a:lnTo>
                    <a:pt x="7" y="9"/>
                  </a:lnTo>
                  <a:lnTo>
                    <a:pt x="7" y="12"/>
                  </a:lnTo>
                  <a:lnTo>
                    <a:pt x="10" y="15"/>
                  </a:lnTo>
                  <a:lnTo>
                    <a:pt x="10" y="21"/>
                  </a:lnTo>
                  <a:lnTo>
                    <a:pt x="13" y="24"/>
                  </a:lnTo>
                  <a:lnTo>
                    <a:pt x="13" y="28"/>
                  </a:lnTo>
                  <a:lnTo>
                    <a:pt x="19" y="34"/>
                  </a:lnTo>
                  <a:lnTo>
                    <a:pt x="19" y="40"/>
                  </a:lnTo>
                  <a:lnTo>
                    <a:pt x="22" y="43"/>
                  </a:lnTo>
                  <a:lnTo>
                    <a:pt x="22" y="46"/>
                  </a:lnTo>
                  <a:lnTo>
                    <a:pt x="25" y="49"/>
                  </a:lnTo>
                  <a:lnTo>
                    <a:pt x="25" y="52"/>
                  </a:lnTo>
                  <a:lnTo>
                    <a:pt x="28" y="56"/>
                  </a:lnTo>
                  <a:lnTo>
                    <a:pt x="28" y="59"/>
                  </a:lnTo>
                  <a:lnTo>
                    <a:pt x="31" y="62"/>
                  </a:lnTo>
                  <a:lnTo>
                    <a:pt x="31" y="68"/>
                  </a:lnTo>
                  <a:lnTo>
                    <a:pt x="35" y="71"/>
                  </a:lnTo>
                  <a:lnTo>
                    <a:pt x="35" y="74"/>
                  </a:lnTo>
                  <a:lnTo>
                    <a:pt x="38" y="77"/>
                  </a:lnTo>
                  <a:lnTo>
                    <a:pt x="38" y="80"/>
                  </a:lnTo>
                  <a:lnTo>
                    <a:pt x="41" y="84"/>
                  </a:lnTo>
                  <a:lnTo>
                    <a:pt x="41" y="90"/>
                  </a:lnTo>
                  <a:lnTo>
                    <a:pt x="44" y="93"/>
                  </a:lnTo>
                  <a:lnTo>
                    <a:pt x="44" y="96"/>
                  </a:lnTo>
                  <a:lnTo>
                    <a:pt x="47" y="99"/>
                  </a:lnTo>
                  <a:lnTo>
                    <a:pt x="47" y="102"/>
                  </a:lnTo>
                  <a:lnTo>
                    <a:pt x="50" y="105"/>
                  </a:lnTo>
                  <a:lnTo>
                    <a:pt x="50" y="112"/>
                  </a:lnTo>
                  <a:lnTo>
                    <a:pt x="53" y="115"/>
                  </a:lnTo>
                  <a:lnTo>
                    <a:pt x="53" y="118"/>
                  </a:lnTo>
                  <a:lnTo>
                    <a:pt x="56" y="121"/>
                  </a:lnTo>
                  <a:lnTo>
                    <a:pt x="56" y="124"/>
                  </a:lnTo>
                  <a:lnTo>
                    <a:pt x="59" y="127"/>
                  </a:lnTo>
                  <a:lnTo>
                    <a:pt x="59" y="130"/>
                  </a:lnTo>
                  <a:lnTo>
                    <a:pt x="63" y="133"/>
                  </a:lnTo>
                  <a:lnTo>
                    <a:pt x="63" y="140"/>
                  </a:lnTo>
                  <a:lnTo>
                    <a:pt x="66" y="143"/>
                  </a:lnTo>
                  <a:lnTo>
                    <a:pt x="66" y="146"/>
                  </a:lnTo>
                  <a:lnTo>
                    <a:pt x="69" y="149"/>
                  </a:lnTo>
                  <a:lnTo>
                    <a:pt x="69" y="152"/>
                  </a:lnTo>
                  <a:lnTo>
                    <a:pt x="72" y="155"/>
                  </a:lnTo>
                  <a:lnTo>
                    <a:pt x="72" y="161"/>
                  </a:lnTo>
                  <a:lnTo>
                    <a:pt x="75" y="164"/>
                  </a:lnTo>
                  <a:lnTo>
                    <a:pt x="75" y="167"/>
                  </a:lnTo>
                  <a:lnTo>
                    <a:pt x="78" y="171"/>
                  </a:lnTo>
                  <a:lnTo>
                    <a:pt x="78" y="174"/>
                  </a:lnTo>
                  <a:lnTo>
                    <a:pt x="81" y="177"/>
                  </a:lnTo>
                  <a:lnTo>
                    <a:pt x="81" y="183"/>
                  </a:lnTo>
                  <a:lnTo>
                    <a:pt x="84" y="186"/>
                  </a:lnTo>
                  <a:lnTo>
                    <a:pt x="84" y="189"/>
                  </a:lnTo>
                  <a:lnTo>
                    <a:pt x="87" y="192"/>
                  </a:lnTo>
                  <a:lnTo>
                    <a:pt x="87" y="195"/>
                  </a:lnTo>
                  <a:lnTo>
                    <a:pt x="91" y="199"/>
                  </a:lnTo>
                  <a:lnTo>
                    <a:pt x="91" y="205"/>
                  </a:lnTo>
                  <a:lnTo>
                    <a:pt x="94" y="208"/>
                  </a:lnTo>
                  <a:lnTo>
                    <a:pt x="94" y="211"/>
                  </a:lnTo>
                  <a:lnTo>
                    <a:pt x="97" y="214"/>
                  </a:lnTo>
                  <a:lnTo>
                    <a:pt x="97" y="217"/>
                  </a:lnTo>
                  <a:lnTo>
                    <a:pt x="100" y="220"/>
                  </a:lnTo>
                  <a:lnTo>
                    <a:pt x="100" y="223"/>
                  </a:lnTo>
                  <a:lnTo>
                    <a:pt x="103" y="227"/>
                  </a:lnTo>
                  <a:lnTo>
                    <a:pt x="103" y="233"/>
                  </a:lnTo>
                  <a:lnTo>
                    <a:pt x="106" y="236"/>
                  </a:lnTo>
                  <a:lnTo>
                    <a:pt x="106" y="239"/>
                  </a:lnTo>
                  <a:lnTo>
                    <a:pt x="109" y="242"/>
                  </a:lnTo>
                  <a:lnTo>
                    <a:pt x="109" y="245"/>
                  </a:lnTo>
                  <a:lnTo>
                    <a:pt x="112" y="248"/>
                  </a:lnTo>
                  <a:lnTo>
                    <a:pt x="112" y="258"/>
                  </a:lnTo>
                  <a:lnTo>
                    <a:pt x="115" y="261"/>
                  </a:lnTo>
                  <a:lnTo>
                    <a:pt x="115" y="264"/>
                  </a:lnTo>
                  <a:lnTo>
                    <a:pt x="119" y="267"/>
                  </a:lnTo>
                  <a:lnTo>
                    <a:pt x="119" y="270"/>
                  </a:lnTo>
                  <a:lnTo>
                    <a:pt x="122" y="273"/>
                  </a:lnTo>
                  <a:lnTo>
                    <a:pt x="122" y="279"/>
                  </a:lnTo>
                  <a:lnTo>
                    <a:pt x="125" y="283"/>
                  </a:lnTo>
                  <a:lnTo>
                    <a:pt x="125" y="286"/>
                  </a:lnTo>
                  <a:lnTo>
                    <a:pt x="128" y="289"/>
                  </a:lnTo>
                  <a:lnTo>
                    <a:pt x="128" y="292"/>
                  </a:lnTo>
                  <a:lnTo>
                    <a:pt x="131" y="295"/>
                  </a:lnTo>
                  <a:lnTo>
                    <a:pt x="131" y="298"/>
                  </a:lnTo>
                  <a:lnTo>
                    <a:pt x="134" y="301"/>
                  </a:lnTo>
                  <a:lnTo>
                    <a:pt x="134" y="307"/>
                  </a:lnTo>
                  <a:lnTo>
                    <a:pt x="137" y="311"/>
                  </a:lnTo>
                  <a:lnTo>
                    <a:pt x="137" y="314"/>
                  </a:lnTo>
                  <a:lnTo>
                    <a:pt x="140" y="317"/>
                  </a:lnTo>
                  <a:lnTo>
                    <a:pt x="140" y="320"/>
                  </a:lnTo>
                  <a:lnTo>
                    <a:pt x="143" y="323"/>
                  </a:lnTo>
                  <a:lnTo>
                    <a:pt x="143" y="329"/>
                  </a:lnTo>
                  <a:lnTo>
                    <a:pt x="147" y="332"/>
                  </a:lnTo>
                  <a:lnTo>
                    <a:pt x="147" y="335"/>
                  </a:lnTo>
                  <a:lnTo>
                    <a:pt x="150" y="339"/>
                  </a:lnTo>
                  <a:lnTo>
                    <a:pt x="150" y="342"/>
                  </a:lnTo>
                  <a:lnTo>
                    <a:pt x="153" y="345"/>
                  </a:lnTo>
                  <a:lnTo>
                    <a:pt x="153" y="351"/>
                  </a:lnTo>
                  <a:lnTo>
                    <a:pt x="156" y="354"/>
                  </a:lnTo>
                  <a:lnTo>
                    <a:pt x="156" y="357"/>
                  </a:lnTo>
                  <a:lnTo>
                    <a:pt x="159" y="360"/>
                  </a:lnTo>
                  <a:lnTo>
                    <a:pt x="159" y="363"/>
                  </a:lnTo>
                  <a:lnTo>
                    <a:pt x="162" y="367"/>
                  </a:lnTo>
                  <a:lnTo>
                    <a:pt x="162" y="370"/>
                  </a:lnTo>
                  <a:lnTo>
                    <a:pt x="165" y="373"/>
                  </a:lnTo>
                  <a:lnTo>
                    <a:pt x="165" y="379"/>
                  </a:lnTo>
                  <a:lnTo>
                    <a:pt x="168" y="382"/>
                  </a:lnTo>
                  <a:lnTo>
                    <a:pt x="168" y="385"/>
                  </a:lnTo>
                  <a:lnTo>
                    <a:pt x="171" y="388"/>
                  </a:lnTo>
                  <a:lnTo>
                    <a:pt x="171" y="391"/>
                  </a:lnTo>
                  <a:lnTo>
                    <a:pt x="175" y="394"/>
                  </a:lnTo>
                  <a:lnTo>
                    <a:pt x="175" y="401"/>
                  </a:lnTo>
                  <a:lnTo>
                    <a:pt x="178" y="404"/>
                  </a:lnTo>
                  <a:lnTo>
                    <a:pt x="178" y="407"/>
                  </a:lnTo>
                  <a:lnTo>
                    <a:pt x="181" y="410"/>
                  </a:lnTo>
                  <a:lnTo>
                    <a:pt x="181" y="413"/>
                  </a:lnTo>
                  <a:lnTo>
                    <a:pt x="184" y="416"/>
                  </a:lnTo>
                  <a:lnTo>
                    <a:pt x="184" y="422"/>
                  </a:lnTo>
                  <a:lnTo>
                    <a:pt x="187" y="426"/>
                  </a:lnTo>
                  <a:lnTo>
                    <a:pt x="187" y="429"/>
                  </a:lnTo>
                  <a:lnTo>
                    <a:pt x="190" y="432"/>
                  </a:lnTo>
                  <a:lnTo>
                    <a:pt x="190" y="435"/>
                  </a:lnTo>
                  <a:lnTo>
                    <a:pt x="193" y="438"/>
                  </a:lnTo>
                  <a:lnTo>
                    <a:pt x="193" y="441"/>
                  </a:lnTo>
                  <a:lnTo>
                    <a:pt x="196" y="444"/>
                  </a:lnTo>
                  <a:lnTo>
                    <a:pt x="196" y="447"/>
                  </a:lnTo>
                  <a:lnTo>
                    <a:pt x="199" y="450"/>
                  </a:lnTo>
                  <a:lnTo>
                    <a:pt x="199" y="454"/>
                  </a:lnTo>
                  <a:lnTo>
                    <a:pt x="203" y="457"/>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1" name="Freeform 188"/>
            <p:cNvSpPr>
              <a:spLocks/>
            </p:cNvSpPr>
            <p:nvPr/>
          </p:nvSpPr>
          <p:spPr bwMode="auto">
            <a:xfrm>
              <a:off x="1191" y="3003"/>
              <a:ext cx="329" cy="317"/>
            </a:xfrm>
            <a:custGeom>
              <a:avLst/>
              <a:gdLst>
                <a:gd name="T0" fmla="*/ 3 w 329"/>
                <a:gd name="T1" fmla="*/ 6 h 317"/>
                <a:gd name="T2" fmla="*/ 6 w 329"/>
                <a:gd name="T3" fmla="*/ 18 h 317"/>
                <a:gd name="T4" fmla="*/ 12 w 329"/>
                <a:gd name="T5" fmla="*/ 28 h 317"/>
                <a:gd name="T6" fmla="*/ 15 w 329"/>
                <a:gd name="T7" fmla="*/ 37 h 317"/>
                <a:gd name="T8" fmla="*/ 21 w 329"/>
                <a:gd name="T9" fmla="*/ 46 h 317"/>
                <a:gd name="T10" fmla="*/ 24 w 329"/>
                <a:gd name="T11" fmla="*/ 59 h 317"/>
                <a:gd name="T12" fmla="*/ 31 w 329"/>
                <a:gd name="T13" fmla="*/ 68 h 317"/>
                <a:gd name="T14" fmla="*/ 37 w 329"/>
                <a:gd name="T15" fmla="*/ 81 h 317"/>
                <a:gd name="T16" fmla="*/ 43 w 329"/>
                <a:gd name="T17" fmla="*/ 90 h 317"/>
                <a:gd name="T18" fmla="*/ 49 w 329"/>
                <a:gd name="T19" fmla="*/ 102 h 317"/>
                <a:gd name="T20" fmla="*/ 52 w 329"/>
                <a:gd name="T21" fmla="*/ 112 h 317"/>
                <a:gd name="T22" fmla="*/ 62 w 329"/>
                <a:gd name="T23" fmla="*/ 124 h 317"/>
                <a:gd name="T24" fmla="*/ 65 w 329"/>
                <a:gd name="T25" fmla="*/ 137 h 317"/>
                <a:gd name="T26" fmla="*/ 74 w 329"/>
                <a:gd name="T27" fmla="*/ 152 h 317"/>
                <a:gd name="T28" fmla="*/ 80 w 329"/>
                <a:gd name="T29" fmla="*/ 161 h 317"/>
                <a:gd name="T30" fmla="*/ 87 w 329"/>
                <a:gd name="T31" fmla="*/ 171 h 317"/>
                <a:gd name="T32" fmla="*/ 96 w 329"/>
                <a:gd name="T33" fmla="*/ 183 h 317"/>
                <a:gd name="T34" fmla="*/ 102 w 329"/>
                <a:gd name="T35" fmla="*/ 196 h 317"/>
                <a:gd name="T36" fmla="*/ 112 w 329"/>
                <a:gd name="T37" fmla="*/ 208 h 317"/>
                <a:gd name="T38" fmla="*/ 118 w 329"/>
                <a:gd name="T39" fmla="*/ 217 h 317"/>
                <a:gd name="T40" fmla="*/ 130 w 329"/>
                <a:gd name="T41" fmla="*/ 233 h 317"/>
                <a:gd name="T42" fmla="*/ 136 w 329"/>
                <a:gd name="T43" fmla="*/ 242 h 317"/>
                <a:gd name="T44" fmla="*/ 149 w 329"/>
                <a:gd name="T45" fmla="*/ 255 h 317"/>
                <a:gd name="T46" fmla="*/ 155 w 329"/>
                <a:gd name="T47" fmla="*/ 264 h 317"/>
                <a:gd name="T48" fmla="*/ 164 w 329"/>
                <a:gd name="T49" fmla="*/ 273 h 317"/>
                <a:gd name="T50" fmla="*/ 174 w 329"/>
                <a:gd name="T51" fmla="*/ 283 h 317"/>
                <a:gd name="T52" fmla="*/ 183 w 329"/>
                <a:gd name="T53" fmla="*/ 289 h 317"/>
                <a:gd name="T54" fmla="*/ 192 w 329"/>
                <a:gd name="T55" fmla="*/ 295 h 317"/>
                <a:gd name="T56" fmla="*/ 202 w 329"/>
                <a:gd name="T57" fmla="*/ 301 h 317"/>
                <a:gd name="T58" fmla="*/ 211 w 329"/>
                <a:gd name="T59" fmla="*/ 308 h 317"/>
                <a:gd name="T60" fmla="*/ 220 w 329"/>
                <a:gd name="T61" fmla="*/ 311 h 317"/>
                <a:gd name="T62" fmla="*/ 230 w 329"/>
                <a:gd name="T63" fmla="*/ 314 h 317"/>
                <a:gd name="T64" fmla="*/ 239 w 329"/>
                <a:gd name="T65" fmla="*/ 317 h 317"/>
                <a:gd name="T66" fmla="*/ 248 w 329"/>
                <a:gd name="T67" fmla="*/ 317 h 317"/>
                <a:gd name="T68" fmla="*/ 258 w 329"/>
                <a:gd name="T69" fmla="*/ 317 h 317"/>
                <a:gd name="T70" fmla="*/ 267 w 329"/>
                <a:gd name="T71" fmla="*/ 317 h 317"/>
                <a:gd name="T72" fmla="*/ 276 w 329"/>
                <a:gd name="T73" fmla="*/ 317 h 317"/>
                <a:gd name="T74" fmla="*/ 286 w 329"/>
                <a:gd name="T75" fmla="*/ 314 h 317"/>
                <a:gd name="T76" fmla="*/ 295 w 329"/>
                <a:gd name="T77" fmla="*/ 311 h 317"/>
                <a:gd name="T78" fmla="*/ 304 w 329"/>
                <a:gd name="T79" fmla="*/ 308 h 317"/>
                <a:gd name="T80" fmla="*/ 314 w 329"/>
                <a:gd name="T81" fmla="*/ 301 h 317"/>
                <a:gd name="T82" fmla="*/ 323 w 329"/>
                <a:gd name="T83" fmla="*/ 295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9" h="317">
                  <a:moveTo>
                    <a:pt x="0" y="0"/>
                  </a:moveTo>
                  <a:lnTo>
                    <a:pt x="0" y="3"/>
                  </a:lnTo>
                  <a:lnTo>
                    <a:pt x="3" y="6"/>
                  </a:lnTo>
                  <a:lnTo>
                    <a:pt x="3" y="12"/>
                  </a:lnTo>
                  <a:lnTo>
                    <a:pt x="6" y="15"/>
                  </a:lnTo>
                  <a:lnTo>
                    <a:pt x="6" y="18"/>
                  </a:lnTo>
                  <a:lnTo>
                    <a:pt x="9" y="21"/>
                  </a:lnTo>
                  <a:lnTo>
                    <a:pt x="9" y="25"/>
                  </a:lnTo>
                  <a:lnTo>
                    <a:pt x="12" y="28"/>
                  </a:lnTo>
                  <a:lnTo>
                    <a:pt x="12" y="31"/>
                  </a:lnTo>
                  <a:lnTo>
                    <a:pt x="15" y="34"/>
                  </a:lnTo>
                  <a:lnTo>
                    <a:pt x="15" y="37"/>
                  </a:lnTo>
                  <a:lnTo>
                    <a:pt x="18" y="40"/>
                  </a:lnTo>
                  <a:lnTo>
                    <a:pt x="18" y="43"/>
                  </a:lnTo>
                  <a:lnTo>
                    <a:pt x="21" y="46"/>
                  </a:lnTo>
                  <a:lnTo>
                    <a:pt x="21" y="49"/>
                  </a:lnTo>
                  <a:lnTo>
                    <a:pt x="24" y="53"/>
                  </a:lnTo>
                  <a:lnTo>
                    <a:pt x="24" y="59"/>
                  </a:lnTo>
                  <a:lnTo>
                    <a:pt x="28" y="62"/>
                  </a:lnTo>
                  <a:lnTo>
                    <a:pt x="31" y="65"/>
                  </a:lnTo>
                  <a:lnTo>
                    <a:pt x="31" y="68"/>
                  </a:lnTo>
                  <a:lnTo>
                    <a:pt x="34" y="71"/>
                  </a:lnTo>
                  <a:lnTo>
                    <a:pt x="34" y="77"/>
                  </a:lnTo>
                  <a:lnTo>
                    <a:pt x="37" y="81"/>
                  </a:lnTo>
                  <a:lnTo>
                    <a:pt x="40" y="84"/>
                  </a:lnTo>
                  <a:lnTo>
                    <a:pt x="40" y="87"/>
                  </a:lnTo>
                  <a:lnTo>
                    <a:pt x="43" y="90"/>
                  </a:lnTo>
                  <a:lnTo>
                    <a:pt x="43" y="96"/>
                  </a:lnTo>
                  <a:lnTo>
                    <a:pt x="46" y="99"/>
                  </a:lnTo>
                  <a:lnTo>
                    <a:pt x="49" y="102"/>
                  </a:lnTo>
                  <a:lnTo>
                    <a:pt x="49" y="105"/>
                  </a:lnTo>
                  <a:lnTo>
                    <a:pt x="52" y="109"/>
                  </a:lnTo>
                  <a:lnTo>
                    <a:pt x="52" y="112"/>
                  </a:lnTo>
                  <a:lnTo>
                    <a:pt x="56" y="115"/>
                  </a:lnTo>
                  <a:lnTo>
                    <a:pt x="56" y="118"/>
                  </a:lnTo>
                  <a:lnTo>
                    <a:pt x="62" y="124"/>
                  </a:lnTo>
                  <a:lnTo>
                    <a:pt x="62" y="127"/>
                  </a:lnTo>
                  <a:lnTo>
                    <a:pt x="65" y="130"/>
                  </a:lnTo>
                  <a:lnTo>
                    <a:pt x="65" y="137"/>
                  </a:lnTo>
                  <a:lnTo>
                    <a:pt x="68" y="140"/>
                  </a:lnTo>
                  <a:lnTo>
                    <a:pt x="74" y="146"/>
                  </a:lnTo>
                  <a:lnTo>
                    <a:pt x="74" y="152"/>
                  </a:lnTo>
                  <a:lnTo>
                    <a:pt x="77" y="155"/>
                  </a:lnTo>
                  <a:lnTo>
                    <a:pt x="80" y="158"/>
                  </a:lnTo>
                  <a:lnTo>
                    <a:pt x="80" y="161"/>
                  </a:lnTo>
                  <a:lnTo>
                    <a:pt x="84" y="164"/>
                  </a:lnTo>
                  <a:lnTo>
                    <a:pt x="84" y="168"/>
                  </a:lnTo>
                  <a:lnTo>
                    <a:pt x="87" y="171"/>
                  </a:lnTo>
                  <a:lnTo>
                    <a:pt x="93" y="177"/>
                  </a:lnTo>
                  <a:lnTo>
                    <a:pt x="93" y="180"/>
                  </a:lnTo>
                  <a:lnTo>
                    <a:pt x="96" y="183"/>
                  </a:lnTo>
                  <a:lnTo>
                    <a:pt x="96" y="186"/>
                  </a:lnTo>
                  <a:lnTo>
                    <a:pt x="102" y="192"/>
                  </a:lnTo>
                  <a:lnTo>
                    <a:pt x="102" y="196"/>
                  </a:lnTo>
                  <a:lnTo>
                    <a:pt x="108" y="202"/>
                  </a:lnTo>
                  <a:lnTo>
                    <a:pt x="108" y="205"/>
                  </a:lnTo>
                  <a:lnTo>
                    <a:pt x="112" y="208"/>
                  </a:lnTo>
                  <a:lnTo>
                    <a:pt x="115" y="211"/>
                  </a:lnTo>
                  <a:lnTo>
                    <a:pt x="115" y="214"/>
                  </a:lnTo>
                  <a:lnTo>
                    <a:pt x="118" y="217"/>
                  </a:lnTo>
                  <a:lnTo>
                    <a:pt x="124" y="224"/>
                  </a:lnTo>
                  <a:lnTo>
                    <a:pt x="124" y="227"/>
                  </a:lnTo>
                  <a:lnTo>
                    <a:pt x="130" y="233"/>
                  </a:lnTo>
                  <a:lnTo>
                    <a:pt x="130" y="236"/>
                  </a:lnTo>
                  <a:lnTo>
                    <a:pt x="133" y="239"/>
                  </a:lnTo>
                  <a:lnTo>
                    <a:pt x="136" y="242"/>
                  </a:lnTo>
                  <a:lnTo>
                    <a:pt x="140" y="245"/>
                  </a:lnTo>
                  <a:lnTo>
                    <a:pt x="143" y="248"/>
                  </a:lnTo>
                  <a:lnTo>
                    <a:pt x="149" y="255"/>
                  </a:lnTo>
                  <a:lnTo>
                    <a:pt x="149" y="258"/>
                  </a:lnTo>
                  <a:lnTo>
                    <a:pt x="152" y="261"/>
                  </a:lnTo>
                  <a:lnTo>
                    <a:pt x="155" y="264"/>
                  </a:lnTo>
                  <a:lnTo>
                    <a:pt x="158" y="267"/>
                  </a:lnTo>
                  <a:lnTo>
                    <a:pt x="161" y="270"/>
                  </a:lnTo>
                  <a:lnTo>
                    <a:pt x="164" y="273"/>
                  </a:lnTo>
                  <a:lnTo>
                    <a:pt x="168" y="276"/>
                  </a:lnTo>
                  <a:lnTo>
                    <a:pt x="171" y="280"/>
                  </a:lnTo>
                  <a:lnTo>
                    <a:pt x="174" y="283"/>
                  </a:lnTo>
                  <a:lnTo>
                    <a:pt x="177" y="286"/>
                  </a:lnTo>
                  <a:lnTo>
                    <a:pt x="180" y="286"/>
                  </a:lnTo>
                  <a:lnTo>
                    <a:pt x="183" y="289"/>
                  </a:lnTo>
                  <a:lnTo>
                    <a:pt x="186" y="292"/>
                  </a:lnTo>
                  <a:lnTo>
                    <a:pt x="189" y="295"/>
                  </a:lnTo>
                  <a:lnTo>
                    <a:pt x="192" y="295"/>
                  </a:lnTo>
                  <a:lnTo>
                    <a:pt x="196" y="298"/>
                  </a:lnTo>
                  <a:lnTo>
                    <a:pt x="199" y="301"/>
                  </a:lnTo>
                  <a:lnTo>
                    <a:pt x="202" y="301"/>
                  </a:lnTo>
                  <a:lnTo>
                    <a:pt x="205" y="304"/>
                  </a:lnTo>
                  <a:lnTo>
                    <a:pt x="208" y="304"/>
                  </a:lnTo>
                  <a:lnTo>
                    <a:pt x="211" y="308"/>
                  </a:lnTo>
                  <a:lnTo>
                    <a:pt x="214" y="308"/>
                  </a:lnTo>
                  <a:lnTo>
                    <a:pt x="217" y="311"/>
                  </a:lnTo>
                  <a:lnTo>
                    <a:pt x="220" y="311"/>
                  </a:lnTo>
                  <a:lnTo>
                    <a:pt x="223" y="311"/>
                  </a:lnTo>
                  <a:lnTo>
                    <a:pt x="227" y="314"/>
                  </a:lnTo>
                  <a:lnTo>
                    <a:pt x="230" y="314"/>
                  </a:lnTo>
                  <a:lnTo>
                    <a:pt x="233" y="314"/>
                  </a:lnTo>
                  <a:lnTo>
                    <a:pt x="236" y="317"/>
                  </a:lnTo>
                  <a:lnTo>
                    <a:pt x="239" y="317"/>
                  </a:lnTo>
                  <a:lnTo>
                    <a:pt x="242" y="317"/>
                  </a:lnTo>
                  <a:lnTo>
                    <a:pt x="245" y="317"/>
                  </a:lnTo>
                  <a:lnTo>
                    <a:pt x="248" y="317"/>
                  </a:lnTo>
                  <a:lnTo>
                    <a:pt x="251" y="317"/>
                  </a:lnTo>
                  <a:lnTo>
                    <a:pt x="255" y="317"/>
                  </a:lnTo>
                  <a:lnTo>
                    <a:pt x="258" y="317"/>
                  </a:lnTo>
                  <a:lnTo>
                    <a:pt x="261" y="317"/>
                  </a:lnTo>
                  <a:lnTo>
                    <a:pt x="264" y="317"/>
                  </a:lnTo>
                  <a:lnTo>
                    <a:pt x="267" y="317"/>
                  </a:lnTo>
                  <a:lnTo>
                    <a:pt x="270" y="317"/>
                  </a:lnTo>
                  <a:lnTo>
                    <a:pt x="273" y="317"/>
                  </a:lnTo>
                  <a:lnTo>
                    <a:pt x="276" y="317"/>
                  </a:lnTo>
                  <a:lnTo>
                    <a:pt x="279" y="317"/>
                  </a:lnTo>
                  <a:lnTo>
                    <a:pt x="283" y="314"/>
                  </a:lnTo>
                  <a:lnTo>
                    <a:pt x="286" y="314"/>
                  </a:lnTo>
                  <a:lnTo>
                    <a:pt x="289" y="314"/>
                  </a:lnTo>
                  <a:lnTo>
                    <a:pt x="292" y="314"/>
                  </a:lnTo>
                  <a:lnTo>
                    <a:pt x="295" y="311"/>
                  </a:lnTo>
                  <a:lnTo>
                    <a:pt x="298" y="311"/>
                  </a:lnTo>
                  <a:lnTo>
                    <a:pt x="301" y="308"/>
                  </a:lnTo>
                  <a:lnTo>
                    <a:pt x="304" y="308"/>
                  </a:lnTo>
                  <a:lnTo>
                    <a:pt x="307" y="304"/>
                  </a:lnTo>
                  <a:lnTo>
                    <a:pt x="311" y="304"/>
                  </a:lnTo>
                  <a:lnTo>
                    <a:pt x="314" y="301"/>
                  </a:lnTo>
                  <a:lnTo>
                    <a:pt x="317" y="301"/>
                  </a:lnTo>
                  <a:lnTo>
                    <a:pt x="320" y="298"/>
                  </a:lnTo>
                  <a:lnTo>
                    <a:pt x="323" y="295"/>
                  </a:lnTo>
                  <a:lnTo>
                    <a:pt x="326" y="295"/>
                  </a:lnTo>
                  <a:lnTo>
                    <a:pt x="329" y="292"/>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2" name="Freeform 189"/>
            <p:cNvSpPr>
              <a:spLocks/>
            </p:cNvSpPr>
            <p:nvPr/>
          </p:nvSpPr>
          <p:spPr bwMode="auto">
            <a:xfrm>
              <a:off x="1520" y="2937"/>
              <a:ext cx="221" cy="358"/>
            </a:xfrm>
            <a:custGeom>
              <a:avLst/>
              <a:gdLst>
                <a:gd name="T0" fmla="*/ 3 w 221"/>
                <a:gd name="T1" fmla="*/ 355 h 358"/>
                <a:gd name="T2" fmla="*/ 10 w 221"/>
                <a:gd name="T3" fmla="*/ 352 h 358"/>
                <a:gd name="T4" fmla="*/ 16 w 221"/>
                <a:gd name="T5" fmla="*/ 346 h 358"/>
                <a:gd name="T6" fmla="*/ 22 w 221"/>
                <a:gd name="T7" fmla="*/ 339 h 358"/>
                <a:gd name="T8" fmla="*/ 28 w 221"/>
                <a:gd name="T9" fmla="*/ 333 h 358"/>
                <a:gd name="T10" fmla="*/ 34 w 221"/>
                <a:gd name="T11" fmla="*/ 327 h 358"/>
                <a:gd name="T12" fmla="*/ 41 w 221"/>
                <a:gd name="T13" fmla="*/ 321 h 358"/>
                <a:gd name="T14" fmla="*/ 50 w 221"/>
                <a:gd name="T15" fmla="*/ 311 h 358"/>
                <a:gd name="T16" fmla="*/ 53 w 221"/>
                <a:gd name="T17" fmla="*/ 305 h 358"/>
                <a:gd name="T18" fmla="*/ 59 w 221"/>
                <a:gd name="T19" fmla="*/ 299 h 358"/>
                <a:gd name="T20" fmla="*/ 66 w 221"/>
                <a:gd name="T21" fmla="*/ 293 h 358"/>
                <a:gd name="T22" fmla="*/ 69 w 221"/>
                <a:gd name="T23" fmla="*/ 286 h 358"/>
                <a:gd name="T24" fmla="*/ 75 w 221"/>
                <a:gd name="T25" fmla="*/ 277 h 358"/>
                <a:gd name="T26" fmla="*/ 81 w 221"/>
                <a:gd name="T27" fmla="*/ 268 h 358"/>
                <a:gd name="T28" fmla="*/ 84 w 221"/>
                <a:gd name="T29" fmla="*/ 262 h 358"/>
                <a:gd name="T30" fmla="*/ 94 w 221"/>
                <a:gd name="T31" fmla="*/ 252 h 358"/>
                <a:gd name="T32" fmla="*/ 97 w 221"/>
                <a:gd name="T33" fmla="*/ 246 h 358"/>
                <a:gd name="T34" fmla="*/ 100 w 221"/>
                <a:gd name="T35" fmla="*/ 240 h 358"/>
                <a:gd name="T36" fmla="*/ 103 w 221"/>
                <a:gd name="T37" fmla="*/ 234 h 358"/>
                <a:gd name="T38" fmla="*/ 106 w 221"/>
                <a:gd name="T39" fmla="*/ 227 h 358"/>
                <a:gd name="T40" fmla="*/ 112 w 221"/>
                <a:gd name="T41" fmla="*/ 218 h 358"/>
                <a:gd name="T42" fmla="*/ 115 w 221"/>
                <a:gd name="T43" fmla="*/ 212 h 358"/>
                <a:gd name="T44" fmla="*/ 118 w 221"/>
                <a:gd name="T45" fmla="*/ 206 h 358"/>
                <a:gd name="T46" fmla="*/ 125 w 221"/>
                <a:gd name="T47" fmla="*/ 199 h 358"/>
                <a:gd name="T48" fmla="*/ 128 w 221"/>
                <a:gd name="T49" fmla="*/ 193 h 358"/>
                <a:gd name="T50" fmla="*/ 131 w 221"/>
                <a:gd name="T51" fmla="*/ 187 h 358"/>
                <a:gd name="T52" fmla="*/ 134 w 221"/>
                <a:gd name="T53" fmla="*/ 181 h 358"/>
                <a:gd name="T54" fmla="*/ 137 w 221"/>
                <a:gd name="T55" fmla="*/ 171 h 358"/>
                <a:gd name="T56" fmla="*/ 143 w 221"/>
                <a:gd name="T57" fmla="*/ 162 h 358"/>
                <a:gd name="T58" fmla="*/ 146 w 221"/>
                <a:gd name="T59" fmla="*/ 153 h 358"/>
                <a:gd name="T60" fmla="*/ 153 w 221"/>
                <a:gd name="T61" fmla="*/ 147 h 358"/>
                <a:gd name="T62" fmla="*/ 156 w 221"/>
                <a:gd name="T63" fmla="*/ 140 h 358"/>
                <a:gd name="T64" fmla="*/ 159 w 221"/>
                <a:gd name="T65" fmla="*/ 134 h 358"/>
                <a:gd name="T66" fmla="*/ 162 w 221"/>
                <a:gd name="T67" fmla="*/ 128 h 358"/>
                <a:gd name="T68" fmla="*/ 165 w 221"/>
                <a:gd name="T69" fmla="*/ 122 h 358"/>
                <a:gd name="T70" fmla="*/ 168 w 221"/>
                <a:gd name="T71" fmla="*/ 115 h 358"/>
                <a:gd name="T72" fmla="*/ 174 w 221"/>
                <a:gd name="T73" fmla="*/ 103 h 358"/>
                <a:gd name="T74" fmla="*/ 178 w 221"/>
                <a:gd name="T75" fmla="*/ 97 h 358"/>
                <a:gd name="T76" fmla="*/ 181 w 221"/>
                <a:gd name="T77" fmla="*/ 87 h 358"/>
                <a:gd name="T78" fmla="*/ 184 w 221"/>
                <a:gd name="T79" fmla="*/ 81 h 358"/>
                <a:gd name="T80" fmla="*/ 187 w 221"/>
                <a:gd name="T81" fmla="*/ 75 h 358"/>
                <a:gd name="T82" fmla="*/ 190 w 221"/>
                <a:gd name="T83" fmla="*/ 69 h 358"/>
                <a:gd name="T84" fmla="*/ 193 w 221"/>
                <a:gd name="T85" fmla="*/ 63 h 358"/>
                <a:gd name="T86" fmla="*/ 196 w 221"/>
                <a:gd name="T87" fmla="*/ 56 h 358"/>
                <a:gd name="T88" fmla="*/ 199 w 221"/>
                <a:gd name="T89" fmla="*/ 50 h 358"/>
                <a:gd name="T90" fmla="*/ 202 w 221"/>
                <a:gd name="T91" fmla="*/ 41 h 358"/>
                <a:gd name="T92" fmla="*/ 206 w 221"/>
                <a:gd name="T93" fmla="*/ 35 h 358"/>
                <a:gd name="T94" fmla="*/ 209 w 221"/>
                <a:gd name="T95" fmla="*/ 28 h 358"/>
                <a:gd name="T96" fmla="*/ 212 w 221"/>
                <a:gd name="T97" fmla="*/ 19 h 358"/>
                <a:gd name="T98" fmla="*/ 215 w 221"/>
                <a:gd name="T99" fmla="*/ 13 h 358"/>
                <a:gd name="T100" fmla="*/ 218 w 221"/>
                <a:gd name="T101" fmla="*/ 7 h 358"/>
                <a:gd name="T102" fmla="*/ 221 w 221"/>
                <a:gd name="T103"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 h="358">
                  <a:moveTo>
                    <a:pt x="0" y="358"/>
                  </a:moveTo>
                  <a:lnTo>
                    <a:pt x="3" y="355"/>
                  </a:lnTo>
                  <a:lnTo>
                    <a:pt x="6" y="352"/>
                  </a:lnTo>
                  <a:lnTo>
                    <a:pt x="10" y="352"/>
                  </a:lnTo>
                  <a:lnTo>
                    <a:pt x="13" y="349"/>
                  </a:lnTo>
                  <a:lnTo>
                    <a:pt x="16" y="346"/>
                  </a:lnTo>
                  <a:lnTo>
                    <a:pt x="19" y="342"/>
                  </a:lnTo>
                  <a:lnTo>
                    <a:pt x="22" y="339"/>
                  </a:lnTo>
                  <a:lnTo>
                    <a:pt x="25" y="336"/>
                  </a:lnTo>
                  <a:lnTo>
                    <a:pt x="28" y="333"/>
                  </a:lnTo>
                  <a:lnTo>
                    <a:pt x="31" y="330"/>
                  </a:lnTo>
                  <a:lnTo>
                    <a:pt x="34" y="327"/>
                  </a:lnTo>
                  <a:lnTo>
                    <a:pt x="38" y="324"/>
                  </a:lnTo>
                  <a:lnTo>
                    <a:pt x="41" y="321"/>
                  </a:lnTo>
                  <a:lnTo>
                    <a:pt x="44" y="318"/>
                  </a:lnTo>
                  <a:lnTo>
                    <a:pt x="50" y="311"/>
                  </a:lnTo>
                  <a:lnTo>
                    <a:pt x="50" y="308"/>
                  </a:lnTo>
                  <a:lnTo>
                    <a:pt x="53" y="305"/>
                  </a:lnTo>
                  <a:lnTo>
                    <a:pt x="56" y="302"/>
                  </a:lnTo>
                  <a:lnTo>
                    <a:pt x="59" y="299"/>
                  </a:lnTo>
                  <a:lnTo>
                    <a:pt x="62" y="296"/>
                  </a:lnTo>
                  <a:lnTo>
                    <a:pt x="66" y="293"/>
                  </a:lnTo>
                  <a:lnTo>
                    <a:pt x="66" y="290"/>
                  </a:lnTo>
                  <a:lnTo>
                    <a:pt x="69" y="286"/>
                  </a:lnTo>
                  <a:lnTo>
                    <a:pt x="75" y="280"/>
                  </a:lnTo>
                  <a:lnTo>
                    <a:pt x="75" y="277"/>
                  </a:lnTo>
                  <a:lnTo>
                    <a:pt x="81" y="271"/>
                  </a:lnTo>
                  <a:lnTo>
                    <a:pt x="81" y="268"/>
                  </a:lnTo>
                  <a:lnTo>
                    <a:pt x="84" y="265"/>
                  </a:lnTo>
                  <a:lnTo>
                    <a:pt x="84" y="262"/>
                  </a:lnTo>
                  <a:lnTo>
                    <a:pt x="87" y="258"/>
                  </a:lnTo>
                  <a:lnTo>
                    <a:pt x="94" y="252"/>
                  </a:lnTo>
                  <a:lnTo>
                    <a:pt x="94" y="249"/>
                  </a:lnTo>
                  <a:lnTo>
                    <a:pt x="97" y="246"/>
                  </a:lnTo>
                  <a:lnTo>
                    <a:pt x="97" y="243"/>
                  </a:lnTo>
                  <a:lnTo>
                    <a:pt x="100" y="240"/>
                  </a:lnTo>
                  <a:lnTo>
                    <a:pt x="103" y="237"/>
                  </a:lnTo>
                  <a:lnTo>
                    <a:pt x="103" y="234"/>
                  </a:lnTo>
                  <a:lnTo>
                    <a:pt x="106" y="230"/>
                  </a:lnTo>
                  <a:lnTo>
                    <a:pt x="106" y="227"/>
                  </a:lnTo>
                  <a:lnTo>
                    <a:pt x="112" y="221"/>
                  </a:lnTo>
                  <a:lnTo>
                    <a:pt x="112" y="218"/>
                  </a:lnTo>
                  <a:lnTo>
                    <a:pt x="115" y="215"/>
                  </a:lnTo>
                  <a:lnTo>
                    <a:pt x="115" y="212"/>
                  </a:lnTo>
                  <a:lnTo>
                    <a:pt x="118" y="209"/>
                  </a:lnTo>
                  <a:lnTo>
                    <a:pt x="118" y="206"/>
                  </a:lnTo>
                  <a:lnTo>
                    <a:pt x="122" y="203"/>
                  </a:lnTo>
                  <a:lnTo>
                    <a:pt x="125" y="199"/>
                  </a:lnTo>
                  <a:lnTo>
                    <a:pt x="125" y="196"/>
                  </a:lnTo>
                  <a:lnTo>
                    <a:pt x="128" y="193"/>
                  </a:lnTo>
                  <a:lnTo>
                    <a:pt x="128" y="190"/>
                  </a:lnTo>
                  <a:lnTo>
                    <a:pt x="131" y="187"/>
                  </a:lnTo>
                  <a:lnTo>
                    <a:pt x="131" y="184"/>
                  </a:lnTo>
                  <a:lnTo>
                    <a:pt x="134" y="181"/>
                  </a:lnTo>
                  <a:lnTo>
                    <a:pt x="137" y="178"/>
                  </a:lnTo>
                  <a:lnTo>
                    <a:pt x="137" y="171"/>
                  </a:lnTo>
                  <a:lnTo>
                    <a:pt x="143" y="165"/>
                  </a:lnTo>
                  <a:lnTo>
                    <a:pt x="143" y="162"/>
                  </a:lnTo>
                  <a:lnTo>
                    <a:pt x="146" y="159"/>
                  </a:lnTo>
                  <a:lnTo>
                    <a:pt x="146" y="153"/>
                  </a:lnTo>
                  <a:lnTo>
                    <a:pt x="150" y="150"/>
                  </a:lnTo>
                  <a:lnTo>
                    <a:pt x="153" y="147"/>
                  </a:lnTo>
                  <a:lnTo>
                    <a:pt x="153" y="143"/>
                  </a:lnTo>
                  <a:lnTo>
                    <a:pt x="156" y="140"/>
                  </a:lnTo>
                  <a:lnTo>
                    <a:pt x="156" y="137"/>
                  </a:lnTo>
                  <a:lnTo>
                    <a:pt x="159" y="134"/>
                  </a:lnTo>
                  <a:lnTo>
                    <a:pt x="159" y="131"/>
                  </a:lnTo>
                  <a:lnTo>
                    <a:pt x="162" y="128"/>
                  </a:lnTo>
                  <a:lnTo>
                    <a:pt x="162" y="125"/>
                  </a:lnTo>
                  <a:lnTo>
                    <a:pt x="165" y="122"/>
                  </a:lnTo>
                  <a:lnTo>
                    <a:pt x="165" y="119"/>
                  </a:lnTo>
                  <a:lnTo>
                    <a:pt x="168" y="115"/>
                  </a:lnTo>
                  <a:lnTo>
                    <a:pt x="168" y="109"/>
                  </a:lnTo>
                  <a:lnTo>
                    <a:pt x="174" y="103"/>
                  </a:lnTo>
                  <a:lnTo>
                    <a:pt x="174" y="100"/>
                  </a:lnTo>
                  <a:lnTo>
                    <a:pt x="178" y="97"/>
                  </a:lnTo>
                  <a:lnTo>
                    <a:pt x="178" y="91"/>
                  </a:lnTo>
                  <a:lnTo>
                    <a:pt x="181" y="87"/>
                  </a:lnTo>
                  <a:lnTo>
                    <a:pt x="181" y="84"/>
                  </a:lnTo>
                  <a:lnTo>
                    <a:pt x="184" y="81"/>
                  </a:lnTo>
                  <a:lnTo>
                    <a:pt x="184" y="78"/>
                  </a:lnTo>
                  <a:lnTo>
                    <a:pt x="187" y="75"/>
                  </a:lnTo>
                  <a:lnTo>
                    <a:pt x="187" y="72"/>
                  </a:lnTo>
                  <a:lnTo>
                    <a:pt x="190" y="69"/>
                  </a:lnTo>
                  <a:lnTo>
                    <a:pt x="190" y="66"/>
                  </a:lnTo>
                  <a:lnTo>
                    <a:pt x="193" y="63"/>
                  </a:lnTo>
                  <a:lnTo>
                    <a:pt x="193" y="59"/>
                  </a:lnTo>
                  <a:lnTo>
                    <a:pt x="196" y="56"/>
                  </a:lnTo>
                  <a:lnTo>
                    <a:pt x="196" y="53"/>
                  </a:lnTo>
                  <a:lnTo>
                    <a:pt x="199" y="50"/>
                  </a:lnTo>
                  <a:lnTo>
                    <a:pt x="199" y="44"/>
                  </a:lnTo>
                  <a:lnTo>
                    <a:pt x="202" y="41"/>
                  </a:lnTo>
                  <a:lnTo>
                    <a:pt x="202" y="38"/>
                  </a:lnTo>
                  <a:lnTo>
                    <a:pt x="206" y="35"/>
                  </a:lnTo>
                  <a:lnTo>
                    <a:pt x="206" y="31"/>
                  </a:lnTo>
                  <a:lnTo>
                    <a:pt x="209" y="28"/>
                  </a:lnTo>
                  <a:lnTo>
                    <a:pt x="209" y="22"/>
                  </a:lnTo>
                  <a:lnTo>
                    <a:pt x="212" y="19"/>
                  </a:lnTo>
                  <a:lnTo>
                    <a:pt x="212" y="16"/>
                  </a:lnTo>
                  <a:lnTo>
                    <a:pt x="215" y="13"/>
                  </a:lnTo>
                  <a:lnTo>
                    <a:pt x="215" y="10"/>
                  </a:lnTo>
                  <a:lnTo>
                    <a:pt x="218" y="7"/>
                  </a:lnTo>
                  <a:lnTo>
                    <a:pt x="218" y="3"/>
                  </a:lnTo>
                  <a:lnTo>
                    <a:pt x="221" y="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293" name="Group 290"/>
          <p:cNvGrpSpPr>
            <a:grpSpLocks noChangeAspect="1"/>
          </p:cNvGrpSpPr>
          <p:nvPr/>
        </p:nvGrpSpPr>
        <p:grpSpPr bwMode="auto">
          <a:xfrm>
            <a:off x="2916229" y="3573016"/>
            <a:ext cx="3600001" cy="2700000"/>
            <a:chOff x="1980" y="1879"/>
            <a:chExt cx="1932" cy="1449"/>
          </a:xfrm>
        </p:grpSpPr>
        <p:sp>
          <p:nvSpPr>
            <p:cNvPr id="2294" name="AutoShape 289"/>
            <p:cNvSpPr>
              <a:spLocks noChangeAspect="1" noChangeArrowheads="1" noTextEdit="1"/>
            </p:cNvSpPr>
            <p:nvPr/>
          </p:nvSpPr>
          <p:spPr bwMode="auto">
            <a:xfrm>
              <a:off x="1980" y="1879"/>
              <a:ext cx="1932" cy="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Rectangle 291"/>
            <p:cNvSpPr>
              <a:spLocks noChangeArrowheads="1"/>
            </p:cNvSpPr>
            <p:nvPr/>
          </p:nvSpPr>
          <p:spPr bwMode="auto">
            <a:xfrm>
              <a:off x="2232" y="1989"/>
              <a:ext cx="1497" cy="1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Rectangle 292"/>
            <p:cNvSpPr>
              <a:spLocks noChangeArrowheads="1"/>
            </p:cNvSpPr>
            <p:nvPr/>
          </p:nvSpPr>
          <p:spPr bwMode="auto">
            <a:xfrm>
              <a:off x="2232" y="1989"/>
              <a:ext cx="1497" cy="1180"/>
            </a:xfrm>
            <a:prstGeom prst="rect">
              <a:avLst/>
            </a:prstGeom>
            <a:noFill/>
            <a:ln w="0">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7" name="Line 293"/>
            <p:cNvSpPr>
              <a:spLocks noChangeShapeType="1"/>
            </p:cNvSpPr>
            <p:nvPr/>
          </p:nvSpPr>
          <p:spPr bwMode="auto">
            <a:xfrm>
              <a:off x="2232" y="1989"/>
              <a:ext cx="1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8" name="Line 294"/>
            <p:cNvSpPr>
              <a:spLocks noChangeShapeType="1"/>
            </p:cNvSpPr>
            <p:nvPr/>
          </p:nvSpPr>
          <p:spPr bwMode="auto">
            <a:xfrm>
              <a:off x="2232" y="3169"/>
              <a:ext cx="1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9" name="Line 295"/>
            <p:cNvSpPr>
              <a:spLocks noChangeShapeType="1"/>
            </p:cNvSpPr>
            <p:nvPr/>
          </p:nvSpPr>
          <p:spPr bwMode="auto">
            <a:xfrm flipV="1">
              <a:off x="3729" y="1989"/>
              <a:ext cx="0" cy="118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0" name="Line 296"/>
            <p:cNvSpPr>
              <a:spLocks noChangeShapeType="1"/>
            </p:cNvSpPr>
            <p:nvPr/>
          </p:nvSpPr>
          <p:spPr bwMode="auto">
            <a:xfrm flipV="1">
              <a:off x="2232" y="1989"/>
              <a:ext cx="0" cy="118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1" name="Line 297"/>
            <p:cNvSpPr>
              <a:spLocks noChangeShapeType="1"/>
            </p:cNvSpPr>
            <p:nvPr/>
          </p:nvSpPr>
          <p:spPr bwMode="auto">
            <a:xfrm>
              <a:off x="2232" y="3169"/>
              <a:ext cx="1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2" name="Line 298"/>
            <p:cNvSpPr>
              <a:spLocks noChangeShapeType="1"/>
            </p:cNvSpPr>
            <p:nvPr/>
          </p:nvSpPr>
          <p:spPr bwMode="auto">
            <a:xfrm flipV="1">
              <a:off x="2232" y="1989"/>
              <a:ext cx="0" cy="118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3" name="Line 299"/>
            <p:cNvSpPr>
              <a:spLocks noChangeShapeType="1"/>
            </p:cNvSpPr>
            <p:nvPr/>
          </p:nvSpPr>
          <p:spPr bwMode="auto">
            <a:xfrm flipV="1">
              <a:off x="2232"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4" name="Line 300"/>
            <p:cNvSpPr>
              <a:spLocks noChangeShapeType="1"/>
            </p:cNvSpPr>
            <p:nvPr/>
          </p:nvSpPr>
          <p:spPr bwMode="auto">
            <a:xfrm>
              <a:off x="2232"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5" name="Rectangle 301"/>
            <p:cNvSpPr>
              <a:spLocks noChangeArrowheads="1"/>
            </p:cNvSpPr>
            <p:nvPr/>
          </p:nvSpPr>
          <p:spPr bwMode="auto">
            <a:xfrm>
              <a:off x="2221" y="3180"/>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06" name="Line 302"/>
            <p:cNvSpPr>
              <a:spLocks noChangeShapeType="1"/>
            </p:cNvSpPr>
            <p:nvPr/>
          </p:nvSpPr>
          <p:spPr bwMode="auto">
            <a:xfrm flipV="1">
              <a:off x="2380"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7" name="Line 303"/>
            <p:cNvSpPr>
              <a:spLocks noChangeShapeType="1"/>
            </p:cNvSpPr>
            <p:nvPr/>
          </p:nvSpPr>
          <p:spPr bwMode="auto">
            <a:xfrm>
              <a:off x="2380"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8" name="Rectangle 304"/>
            <p:cNvSpPr>
              <a:spLocks noChangeArrowheads="1"/>
            </p:cNvSpPr>
            <p:nvPr/>
          </p:nvSpPr>
          <p:spPr bwMode="auto">
            <a:xfrm>
              <a:off x="2370" y="3180"/>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09" name="Line 305"/>
            <p:cNvSpPr>
              <a:spLocks noChangeShapeType="1"/>
            </p:cNvSpPr>
            <p:nvPr/>
          </p:nvSpPr>
          <p:spPr bwMode="auto">
            <a:xfrm flipV="1">
              <a:off x="2529"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0" name="Line 306"/>
            <p:cNvSpPr>
              <a:spLocks noChangeShapeType="1"/>
            </p:cNvSpPr>
            <p:nvPr/>
          </p:nvSpPr>
          <p:spPr bwMode="auto">
            <a:xfrm>
              <a:off x="2529"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1" name="Rectangle 307"/>
            <p:cNvSpPr>
              <a:spLocks noChangeArrowheads="1"/>
            </p:cNvSpPr>
            <p:nvPr/>
          </p:nvSpPr>
          <p:spPr bwMode="auto">
            <a:xfrm>
              <a:off x="2518" y="3180"/>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12" name="Line 308"/>
            <p:cNvSpPr>
              <a:spLocks noChangeShapeType="1"/>
            </p:cNvSpPr>
            <p:nvPr/>
          </p:nvSpPr>
          <p:spPr bwMode="auto">
            <a:xfrm flipV="1">
              <a:off x="2680"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3" name="Line 309"/>
            <p:cNvSpPr>
              <a:spLocks noChangeShapeType="1"/>
            </p:cNvSpPr>
            <p:nvPr/>
          </p:nvSpPr>
          <p:spPr bwMode="auto">
            <a:xfrm>
              <a:off x="2680"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4" name="Rectangle 310"/>
            <p:cNvSpPr>
              <a:spLocks noChangeArrowheads="1"/>
            </p:cNvSpPr>
            <p:nvPr/>
          </p:nvSpPr>
          <p:spPr bwMode="auto">
            <a:xfrm>
              <a:off x="2670" y="3180"/>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15" name="Line 311"/>
            <p:cNvSpPr>
              <a:spLocks noChangeShapeType="1"/>
            </p:cNvSpPr>
            <p:nvPr/>
          </p:nvSpPr>
          <p:spPr bwMode="auto">
            <a:xfrm flipV="1">
              <a:off x="2829"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6" name="Line 312"/>
            <p:cNvSpPr>
              <a:spLocks noChangeShapeType="1"/>
            </p:cNvSpPr>
            <p:nvPr/>
          </p:nvSpPr>
          <p:spPr bwMode="auto">
            <a:xfrm>
              <a:off x="2829"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7" name="Rectangle 313"/>
            <p:cNvSpPr>
              <a:spLocks noChangeArrowheads="1"/>
            </p:cNvSpPr>
            <p:nvPr/>
          </p:nvSpPr>
          <p:spPr bwMode="auto">
            <a:xfrm>
              <a:off x="2818" y="3180"/>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18" name="Line 314"/>
            <p:cNvSpPr>
              <a:spLocks noChangeShapeType="1"/>
            </p:cNvSpPr>
            <p:nvPr/>
          </p:nvSpPr>
          <p:spPr bwMode="auto">
            <a:xfrm flipV="1">
              <a:off x="2980"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9" name="Line 315"/>
            <p:cNvSpPr>
              <a:spLocks noChangeShapeType="1"/>
            </p:cNvSpPr>
            <p:nvPr/>
          </p:nvSpPr>
          <p:spPr bwMode="auto">
            <a:xfrm>
              <a:off x="2980"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0" name="Rectangle 316"/>
            <p:cNvSpPr>
              <a:spLocks noChangeArrowheads="1"/>
            </p:cNvSpPr>
            <p:nvPr/>
          </p:nvSpPr>
          <p:spPr bwMode="auto">
            <a:xfrm>
              <a:off x="2956" y="3180"/>
              <a:ext cx="7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21" name="Line 317"/>
            <p:cNvSpPr>
              <a:spLocks noChangeShapeType="1"/>
            </p:cNvSpPr>
            <p:nvPr/>
          </p:nvSpPr>
          <p:spPr bwMode="auto">
            <a:xfrm flipV="1">
              <a:off x="3129"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2" name="Line 318"/>
            <p:cNvSpPr>
              <a:spLocks noChangeShapeType="1"/>
            </p:cNvSpPr>
            <p:nvPr/>
          </p:nvSpPr>
          <p:spPr bwMode="auto">
            <a:xfrm>
              <a:off x="3129"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3" name="Rectangle 319"/>
            <p:cNvSpPr>
              <a:spLocks noChangeArrowheads="1"/>
            </p:cNvSpPr>
            <p:nvPr/>
          </p:nvSpPr>
          <p:spPr bwMode="auto">
            <a:xfrm>
              <a:off x="3105" y="3180"/>
              <a:ext cx="7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24" name="Line 320"/>
            <p:cNvSpPr>
              <a:spLocks noChangeShapeType="1"/>
            </p:cNvSpPr>
            <p:nvPr/>
          </p:nvSpPr>
          <p:spPr bwMode="auto">
            <a:xfrm flipV="1">
              <a:off x="3277"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5" name="Line 321"/>
            <p:cNvSpPr>
              <a:spLocks noChangeShapeType="1"/>
            </p:cNvSpPr>
            <p:nvPr/>
          </p:nvSpPr>
          <p:spPr bwMode="auto">
            <a:xfrm>
              <a:off x="3277"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6" name="Rectangle 322"/>
            <p:cNvSpPr>
              <a:spLocks noChangeArrowheads="1"/>
            </p:cNvSpPr>
            <p:nvPr/>
          </p:nvSpPr>
          <p:spPr bwMode="auto">
            <a:xfrm>
              <a:off x="3253" y="3180"/>
              <a:ext cx="7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27" name="Line 323"/>
            <p:cNvSpPr>
              <a:spLocks noChangeShapeType="1"/>
            </p:cNvSpPr>
            <p:nvPr/>
          </p:nvSpPr>
          <p:spPr bwMode="auto">
            <a:xfrm flipV="1">
              <a:off x="3429"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8" name="Line 324"/>
            <p:cNvSpPr>
              <a:spLocks noChangeShapeType="1"/>
            </p:cNvSpPr>
            <p:nvPr/>
          </p:nvSpPr>
          <p:spPr bwMode="auto">
            <a:xfrm>
              <a:off x="3429"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9" name="Rectangle 325"/>
            <p:cNvSpPr>
              <a:spLocks noChangeArrowheads="1"/>
            </p:cNvSpPr>
            <p:nvPr/>
          </p:nvSpPr>
          <p:spPr bwMode="auto">
            <a:xfrm>
              <a:off x="3405" y="3180"/>
              <a:ext cx="7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30" name="Line 326"/>
            <p:cNvSpPr>
              <a:spLocks noChangeShapeType="1"/>
            </p:cNvSpPr>
            <p:nvPr/>
          </p:nvSpPr>
          <p:spPr bwMode="auto">
            <a:xfrm flipV="1">
              <a:off x="3577"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1" name="Line 327"/>
            <p:cNvSpPr>
              <a:spLocks noChangeShapeType="1"/>
            </p:cNvSpPr>
            <p:nvPr/>
          </p:nvSpPr>
          <p:spPr bwMode="auto">
            <a:xfrm>
              <a:off x="3577"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2" name="Rectangle 328"/>
            <p:cNvSpPr>
              <a:spLocks noChangeArrowheads="1"/>
            </p:cNvSpPr>
            <p:nvPr/>
          </p:nvSpPr>
          <p:spPr bwMode="auto">
            <a:xfrm>
              <a:off x="3553" y="3180"/>
              <a:ext cx="7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33" name="Line 329"/>
            <p:cNvSpPr>
              <a:spLocks noChangeShapeType="1"/>
            </p:cNvSpPr>
            <p:nvPr/>
          </p:nvSpPr>
          <p:spPr bwMode="auto">
            <a:xfrm flipV="1">
              <a:off x="3729" y="3152"/>
              <a:ext cx="0" cy="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4" name="Line 330"/>
            <p:cNvSpPr>
              <a:spLocks noChangeShapeType="1"/>
            </p:cNvSpPr>
            <p:nvPr/>
          </p:nvSpPr>
          <p:spPr bwMode="auto">
            <a:xfrm>
              <a:off x="3729" y="1989"/>
              <a:ext cx="0" cy="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5" name="Rectangle 331"/>
            <p:cNvSpPr>
              <a:spLocks noChangeArrowheads="1"/>
            </p:cNvSpPr>
            <p:nvPr/>
          </p:nvSpPr>
          <p:spPr bwMode="auto">
            <a:xfrm>
              <a:off x="3705" y="3180"/>
              <a:ext cx="7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20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36" name="Line 332"/>
            <p:cNvSpPr>
              <a:spLocks noChangeShapeType="1"/>
            </p:cNvSpPr>
            <p:nvPr/>
          </p:nvSpPr>
          <p:spPr bwMode="auto">
            <a:xfrm>
              <a:off x="2232" y="3169"/>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7" name="Line 333"/>
            <p:cNvSpPr>
              <a:spLocks noChangeShapeType="1"/>
            </p:cNvSpPr>
            <p:nvPr/>
          </p:nvSpPr>
          <p:spPr bwMode="auto">
            <a:xfrm flipH="1">
              <a:off x="3712" y="3169"/>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8" name="Rectangle 334"/>
            <p:cNvSpPr>
              <a:spLocks noChangeArrowheads="1"/>
            </p:cNvSpPr>
            <p:nvPr/>
          </p:nvSpPr>
          <p:spPr bwMode="auto">
            <a:xfrm>
              <a:off x="2180" y="3142"/>
              <a:ext cx="62"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39" name="Line 335"/>
            <p:cNvSpPr>
              <a:spLocks noChangeShapeType="1"/>
            </p:cNvSpPr>
            <p:nvPr/>
          </p:nvSpPr>
          <p:spPr bwMode="auto">
            <a:xfrm>
              <a:off x="2232" y="3049"/>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0" name="Line 336"/>
            <p:cNvSpPr>
              <a:spLocks noChangeShapeType="1"/>
            </p:cNvSpPr>
            <p:nvPr/>
          </p:nvSpPr>
          <p:spPr bwMode="auto">
            <a:xfrm flipH="1">
              <a:off x="3712" y="3049"/>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1" name="Rectangle 337"/>
            <p:cNvSpPr>
              <a:spLocks noChangeArrowheads="1"/>
            </p:cNvSpPr>
            <p:nvPr/>
          </p:nvSpPr>
          <p:spPr bwMode="auto">
            <a:xfrm>
              <a:off x="2142" y="3021"/>
              <a:ext cx="103"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42" name="Line 338"/>
            <p:cNvSpPr>
              <a:spLocks noChangeShapeType="1"/>
            </p:cNvSpPr>
            <p:nvPr/>
          </p:nvSpPr>
          <p:spPr bwMode="auto">
            <a:xfrm>
              <a:off x="2232" y="2931"/>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3" name="Line 339"/>
            <p:cNvSpPr>
              <a:spLocks noChangeShapeType="1"/>
            </p:cNvSpPr>
            <p:nvPr/>
          </p:nvSpPr>
          <p:spPr bwMode="auto">
            <a:xfrm flipH="1">
              <a:off x="3712" y="2931"/>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4" name="Rectangle 340"/>
            <p:cNvSpPr>
              <a:spLocks noChangeArrowheads="1"/>
            </p:cNvSpPr>
            <p:nvPr/>
          </p:nvSpPr>
          <p:spPr bwMode="auto">
            <a:xfrm>
              <a:off x="2142" y="2904"/>
              <a:ext cx="103"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45" name="Line 341"/>
            <p:cNvSpPr>
              <a:spLocks noChangeShapeType="1"/>
            </p:cNvSpPr>
            <p:nvPr/>
          </p:nvSpPr>
          <p:spPr bwMode="auto">
            <a:xfrm>
              <a:off x="2232" y="2814"/>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6" name="Line 342"/>
            <p:cNvSpPr>
              <a:spLocks noChangeShapeType="1"/>
            </p:cNvSpPr>
            <p:nvPr/>
          </p:nvSpPr>
          <p:spPr bwMode="auto">
            <a:xfrm flipH="1">
              <a:off x="3712" y="2814"/>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7" name="Rectangle 343"/>
            <p:cNvSpPr>
              <a:spLocks noChangeArrowheads="1"/>
            </p:cNvSpPr>
            <p:nvPr/>
          </p:nvSpPr>
          <p:spPr bwMode="auto">
            <a:xfrm>
              <a:off x="2142" y="2786"/>
              <a:ext cx="103"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48" name="Line 344"/>
            <p:cNvSpPr>
              <a:spLocks noChangeShapeType="1"/>
            </p:cNvSpPr>
            <p:nvPr/>
          </p:nvSpPr>
          <p:spPr bwMode="auto">
            <a:xfrm>
              <a:off x="2232" y="2697"/>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9" name="Line 345"/>
            <p:cNvSpPr>
              <a:spLocks noChangeShapeType="1"/>
            </p:cNvSpPr>
            <p:nvPr/>
          </p:nvSpPr>
          <p:spPr bwMode="auto">
            <a:xfrm flipH="1">
              <a:off x="3712" y="2697"/>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0" name="Rectangle 346"/>
            <p:cNvSpPr>
              <a:spLocks noChangeArrowheads="1"/>
            </p:cNvSpPr>
            <p:nvPr/>
          </p:nvSpPr>
          <p:spPr bwMode="auto">
            <a:xfrm>
              <a:off x="2142" y="2669"/>
              <a:ext cx="103"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51" name="Line 347"/>
            <p:cNvSpPr>
              <a:spLocks noChangeShapeType="1"/>
            </p:cNvSpPr>
            <p:nvPr/>
          </p:nvSpPr>
          <p:spPr bwMode="auto">
            <a:xfrm>
              <a:off x="2232" y="2579"/>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2" name="Line 348"/>
            <p:cNvSpPr>
              <a:spLocks noChangeShapeType="1"/>
            </p:cNvSpPr>
            <p:nvPr/>
          </p:nvSpPr>
          <p:spPr bwMode="auto">
            <a:xfrm flipH="1">
              <a:off x="3712" y="2579"/>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3" name="Rectangle 349"/>
            <p:cNvSpPr>
              <a:spLocks noChangeArrowheads="1"/>
            </p:cNvSpPr>
            <p:nvPr/>
          </p:nvSpPr>
          <p:spPr bwMode="auto">
            <a:xfrm>
              <a:off x="2194" y="2552"/>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54" name="Line 350"/>
            <p:cNvSpPr>
              <a:spLocks noChangeShapeType="1"/>
            </p:cNvSpPr>
            <p:nvPr/>
          </p:nvSpPr>
          <p:spPr bwMode="auto">
            <a:xfrm>
              <a:off x="2232" y="2459"/>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5" name="Line 351"/>
            <p:cNvSpPr>
              <a:spLocks noChangeShapeType="1"/>
            </p:cNvSpPr>
            <p:nvPr/>
          </p:nvSpPr>
          <p:spPr bwMode="auto">
            <a:xfrm flipH="1">
              <a:off x="3712" y="2459"/>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6" name="Rectangle 352"/>
            <p:cNvSpPr>
              <a:spLocks noChangeArrowheads="1"/>
            </p:cNvSpPr>
            <p:nvPr/>
          </p:nvSpPr>
          <p:spPr bwMode="auto">
            <a:xfrm>
              <a:off x="2156" y="2431"/>
              <a:ext cx="8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0.2</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57" name="Line 353"/>
            <p:cNvSpPr>
              <a:spLocks noChangeShapeType="1"/>
            </p:cNvSpPr>
            <p:nvPr/>
          </p:nvSpPr>
          <p:spPr bwMode="auto">
            <a:xfrm>
              <a:off x="2232" y="2341"/>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8" name="Line 354"/>
            <p:cNvSpPr>
              <a:spLocks noChangeShapeType="1"/>
            </p:cNvSpPr>
            <p:nvPr/>
          </p:nvSpPr>
          <p:spPr bwMode="auto">
            <a:xfrm flipH="1">
              <a:off x="3712" y="2341"/>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9" name="Rectangle 355"/>
            <p:cNvSpPr>
              <a:spLocks noChangeArrowheads="1"/>
            </p:cNvSpPr>
            <p:nvPr/>
          </p:nvSpPr>
          <p:spPr bwMode="auto">
            <a:xfrm>
              <a:off x="2156" y="2314"/>
              <a:ext cx="8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0.4</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60" name="Line 356"/>
            <p:cNvSpPr>
              <a:spLocks noChangeShapeType="1"/>
            </p:cNvSpPr>
            <p:nvPr/>
          </p:nvSpPr>
          <p:spPr bwMode="auto">
            <a:xfrm>
              <a:off x="2232" y="2224"/>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1" name="Line 357"/>
            <p:cNvSpPr>
              <a:spLocks noChangeShapeType="1"/>
            </p:cNvSpPr>
            <p:nvPr/>
          </p:nvSpPr>
          <p:spPr bwMode="auto">
            <a:xfrm flipH="1">
              <a:off x="3712" y="2224"/>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2" name="Rectangle 358"/>
            <p:cNvSpPr>
              <a:spLocks noChangeArrowheads="1"/>
            </p:cNvSpPr>
            <p:nvPr/>
          </p:nvSpPr>
          <p:spPr bwMode="auto">
            <a:xfrm>
              <a:off x="2156" y="2196"/>
              <a:ext cx="8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0.6</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63" name="Line 359"/>
            <p:cNvSpPr>
              <a:spLocks noChangeShapeType="1"/>
            </p:cNvSpPr>
            <p:nvPr/>
          </p:nvSpPr>
          <p:spPr bwMode="auto">
            <a:xfrm>
              <a:off x="2232" y="2107"/>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4" name="Line 360"/>
            <p:cNvSpPr>
              <a:spLocks noChangeShapeType="1"/>
            </p:cNvSpPr>
            <p:nvPr/>
          </p:nvSpPr>
          <p:spPr bwMode="auto">
            <a:xfrm flipH="1">
              <a:off x="3712" y="2107"/>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5" name="Rectangle 361"/>
            <p:cNvSpPr>
              <a:spLocks noChangeArrowheads="1"/>
            </p:cNvSpPr>
            <p:nvPr/>
          </p:nvSpPr>
          <p:spPr bwMode="auto">
            <a:xfrm>
              <a:off x="2156" y="2079"/>
              <a:ext cx="8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0.8</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66" name="Line 362"/>
            <p:cNvSpPr>
              <a:spLocks noChangeShapeType="1"/>
            </p:cNvSpPr>
            <p:nvPr/>
          </p:nvSpPr>
          <p:spPr bwMode="auto">
            <a:xfrm>
              <a:off x="2232" y="1989"/>
              <a:ext cx="1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7" name="Line 363"/>
            <p:cNvSpPr>
              <a:spLocks noChangeShapeType="1"/>
            </p:cNvSpPr>
            <p:nvPr/>
          </p:nvSpPr>
          <p:spPr bwMode="auto">
            <a:xfrm flipH="1">
              <a:off x="3712" y="1989"/>
              <a:ext cx="1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8" name="Rectangle 364"/>
            <p:cNvSpPr>
              <a:spLocks noChangeArrowheads="1"/>
            </p:cNvSpPr>
            <p:nvPr/>
          </p:nvSpPr>
          <p:spPr bwMode="auto">
            <a:xfrm>
              <a:off x="2194" y="1962"/>
              <a:ext cx="4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b-NO" sz="600" b="0" i="0" u="none" strike="noStrike" cap="none" normalizeH="0" baseline="0">
                  <a:ln>
                    <a:noFill/>
                  </a:ln>
                  <a:solidFill>
                    <a:srgbClr val="000000"/>
                  </a:solidFill>
                  <a:effectLst/>
                  <a:latin typeface="Helvetica" pitchFamily="34" charset="0"/>
                  <a:cs typeface="Arial" pitchFamily="34" charset="0"/>
                </a:rPr>
                <a:t>1</a:t>
              </a:r>
              <a:endParaRPr kumimoji="0" lang="nb-NO" sz="1800" b="0" i="0" u="none" strike="noStrike" cap="none" normalizeH="0" baseline="0">
                <a:ln>
                  <a:noFill/>
                </a:ln>
                <a:solidFill>
                  <a:schemeClr val="tx1"/>
                </a:solidFill>
                <a:effectLst/>
                <a:latin typeface="Arial" pitchFamily="34" charset="0"/>
                <a:cs typeface="Arial" pitchFamily="34" charset="0"/>
              </a:endParaRPr>
            </a:p>
          </p:txBody>
        </p:sp>
        <p:sp>
          <p:nvSpPr>
            <p:cNvPr id="2369" name="Line 365"/>
            <p:cNvSpPr>
              <a:spLocks noChangeShapeType="1"/>
            </p:cNvSpPr>
            <p:nvPr/>
          </p:nvSpPr>
          <p:spPr bwMode="auto">
            <a:xfrm>
              <a:off x="2232" y="1989"/>
              <a:ext cx="1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0" name="Line 366"/>
            <p:cNvSpPr>
              <a:spLocks noChangeShapeType="1"/>
            </p:cNvSpPr>
            <p:nvPr/>
          </p:nvSpPr>
          <p:spPr bwMode="auto">
            <a:xfrm>
              <a:off x="2232" y="3169"/>
              <a:ext cx="1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1" name="Line 367"/>
            <p:cNvSpPr>
              <a:spLocks noChangeShapeType="1"/>
            </p:cNvSpPr>
            <p:nvPr/>
          </p:nvSpPr>
          <p:spPr bwMode="auto">
            <a:xfrm flipV="1">
              <a:off x="3729" y="1989"/>
              <a:ext cx="0" cy="118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2" name="Line 368"/>
            <p:cNvSpPr>
              <a:spLocks noChangeShapeType="1"/>
            </p:cNvSpPr>
            <p:nvPr/>
          </p:nvSpPr>
          <p:spPr bwMode="auto">
            <a:xfrm flipV="1">
              <a:off x="2232" y="1989"/>
              <a:ext cx="0" cy="118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3" name="Freeform 369"/>
            <p:cNvSpPr>
              <a:spLocks/>
            </p:cNvSpPr>
            <p:nvPr/>
          </p:nvSpPr>
          <p:spPr bwMode="auto">
            <a:xfrm>
              <a:off x="2232" y="2390"/>
              <a:ext cx="234" cy="372"/>
            </a:xfrm>
            <a:custGeom>
              <a:avLst/>
              <a:gdLst>
                <a:gd name="T0" fmla="*/ 3 w 234"/>
                <a:gd name="T1" fmla="*/ 352 h 372"/>
                <a:gd name="T2" fmla="*/ 7 w 234"/>
                <a:gd name="T3" fmla="*/ 331 h 372"/>
                <a:gd name="T4" fmla="*/ 14 w 234"/>
                <a:gd name="T5" fmla="*/ 300 h 372"/>
                <a:gd name="T6" fmla="*/ 17 w 234"/>
                <a:gd name="T7" fmla="*/ 272 h 372"/>
                <a:gd name="T8" fmla="*/ 24 w 234"/>
                <a:gd name="T9" fmla="*/ 231 h 372"/>
                <a:gd name="T10" fmla="*/ 27 w 234"/>
                <a:gd name="T11" fmla="*/ 196 h 372"/>
                <a:gd name="T12" fmla="*/ 34 w 234"/>
                <a:gd name="T13" fmla="*/ 151 h 372"/>
                <a:gd name="T14" fmla="*/ 38 w 234"/>
                <a:gd name="T15" fmla="*/ 120 h 372"/>
                <a:gd name="T16" fmla="*/ 45 w 234"/>
                <a:gd name="T17" fmla="*/ 89 h 372"/>
                <a:gd name="T18" fmla="*/ 48 w 234"/>
                <a:gd name="T19" fmla="*/ 55 h 372"/>
                <a:gd name="T20" fmla="*/ 55 w 234"/>
                <a:gd name="T21" fmla="*/ 34 h 372"/>
                <a:gd name="T22" fmla="*/ 58 w 234"/>
                <a:gd name="T23" fmla="*/ 13 h 372"/>
                <a:gd name="T24" fmla="*/ 65 w 234"/>
                <a:gd name="T25" fmla="*/ 3 h 372"/>
                <a:gd name="T26" fmla="*/ 72 w 234"/>
                <a:gd name="T27" fmla="*/ 3 h 372"/>
                <a:gd name="T28" fmla="*/ 79 w 234"/>
                <a:gd name="T29" fmla="*/ 13 h 372"/>
                <a:gd name="T30" fmla="*/ 83 w 234"/>
                <a:gd name="T31" fmla="*/ 34 h 372"/>
                <a:gd name="T32" fmla="*/ 90 w 234"/>
                <a:gd name="T33" fmla="*/ 55 h 372"/>
                <a:gd name="T34" fmla="*/ 93 w 234"/>
                <a:gd name="T35" fmla="*/ 89 h 372"/>
                <a:gd name="T36" fmla="*/ 100 w 234"/>
                <a:gd name="T37" fmla="*/ 120 h 372"/>
                <a:gd name="T38" fmla="*/ 103 w 234"/>
                <a:gd name="T39" fmla="*/ 165 h 372"/>
                <a:gd name="T40" fmla="*/ 110 w 234"/>
                <a:gd name="T41" fmla="*/ 196 h 372"/>
                <a:gd name="T42" fmla="*/ 114 w 234"/>
                <a:gd name="T43" fmla="*/ 241 h 372"/>
                <a:gd name="T44" fmla="*/ 121 w 234"/>
                <a:gd name="T45" fmla="*/ 272 h 372"/>
                <a:gd name="T46" fmla="*/ 124 w 234"/>
                <a:gd name="T47" fmla="*/ 310 h 372"/>
                <a:gd name="T48" fmla="*/ 131 w 234"/>
                <a:gd name="T49" fmla="*/ 334 h 372"/>
                <a:gd name="T50" fmla="*/ 134 w 234"/>
                <a:gd name="T51" fmla="*/ 358 h 372"/>
                <a:gd name="T52" fmla="*/ 145 w 234"/>
                <a:gd name="T53" fmla="*/ 372 h 372"/>
                <a:gd name="T54" fmla="*/ 152 w 234"/>
                <a:gd name="T55" fmla="*/ 372 h 372"/>
                <a:gd name="T56" fmla="*/ 155 w 234"/>
                <a:gd name="T57" fmla="*/ 362 h 372"/>
                <a:gd name="T58" fmla="*/ 162 w 234"/>
                <a:gd name="T59" fmla="*/ 345 h 372"/>
                <a:gd name="T60" fmla="*/ 165 w 234"/>
                <a:gd name="T61" fmla="*/ 320 h 372"/>
                <a:gd name="T62" fmla="*/ 172 w 234"/>
                <a:gd name="T63" fmla="*/ 286 h 372"/>
                <a:gd name="T64" fmla="*/ 176 w 234"/>
                <a:gd name="T65" fmla="*/ 258 h 372"/>
                <a:gd name="T66" fmla="*/ 183 w 234"/>
                <a:gd name="T67" fmla="*/ 227 h 372"/>
                <a:gd name="T68" fmla="*/ 186 w 234"/>
                <a:gd name="T69" fmla="*/ 182 h 372"/>
                <a:gd name="T70" fmla="*/ 193 w 234"/>
                <a:gd name="T71" fmla="*/ 148 h 372"/>
                <a:gd name="T72" fmla="*/ 196 w 234"/>
                <a:gd name="T73" fmla="*/ 107 h 372"/>
                <a:gd name="T74" fmla="*/ 203 w 234"/>
                <a:gd name="T75" fmla="*/ 76 h 372"/>
                <a:gd name="T76" fmla="*/ 207 w 234"/>
                <a:gd name="T77" fmla="*/ 44 h 372"/>
                <a:gd name="T78" fmla="*/ 214 w 234"/>
                <a:gd name="T79" fmla="*/ 24 h 372"/>
                <a:gd name="T80" fmla="*/ 221 w 234"/>
                <a:gd name="T81" fmla="*/ 3 h 372"/>
                <a:gd name="T82" fmla="*/ 231 w 234"/>
                <a:gd name="T83" fmla="*/ 7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4" h="372">
                  <a:moveTo>
                    <a:pt x="0" y="365"/>
                  </a:moveTo>
                  <a:lnTo>
                    <a:pt x="0" y="355"/>
                  </a:lnTo>
                  <a:lnTo>
                    <a:pt x="3" y="352"/>
                  </a:lnTo>
                  <a:lnTo>
                    <a:pt x="3" y="345"/>
                  </a:lnTo>
                  <a:lnTo>
                    <a:pt x="7" y="338"/>
                  </a:lnTo>
                  <a:lnTo>
                    <a:pt x="7" y="331"/>
                  </a:lnTo>
                  <a:lnTo>
                    <a:pt x="10" y="324"/>
                  </a:lnTo>
                  <a:lnTo>
                    <a:pt x="10" y="310"/>
                  </a:lnTo>
                  <a:lnTo>
                    <a:pt x="14" y="300"/>
                  </a:lnTo>
                  <a:lnTo>
                    <a:pt x="14" y="293"/>
                  </a:lnTo>
                  <a:lnTo>
                    <a:pt x="17" y="283"/>
                  </a:lnTo>
                  <a:lnTo>
                    <a:pt x="17" y="272"/>
                  </a:lnTo>
                  <a:lnTo>
                    <a:pt x="21" y="262"/>
                  </a:lnTo>
                  <a:lnTo>
                    <a:pt x="21" y="241"/>
                  </a:lnTo>
                  <a:lnTo>
                    <a:pt x="24" y="231"/>
                  </a:lnTo>
                  <a:lnTo>
                    <a:pt x="24" y="220"/>
                  </a:lnTo>
                  <a:lnTo>
                    <a:pt x="27" y="207"/>
                  </a:lnTo>
                  <a:lnTo>
                    <a:pt x="27" y="196"/>
                  </a:lnTo>
                  <a:lnTo>
                    <a:pt x="31" y="186"/>
                  </a:lnTo>
                  <a:lnTo>
                    <a:pt x="31" y="162"/>
                  </a:lnTo>
                  <a:lnTo>
                    <a:pt x="34" y="151"/>
                  </a:lnTo>
                  <a:lnTo>
                    <a:pt x="34" y="141"/>
                  </a:lnTo>
                  <a:lnTo>
                    <a:pt x="38" y="131"/>
                  </a:lnTo>
                  <a:lnTo>
                    <a:pt x="38" y="120"/>
                  </a:lnTo>
                  <a:lnTo>
                    <a:pt x="41" y="110"/>
                  </a:lnTo>
                  <a:lnTo>
                    <a:pt x="41" y="100"/>
                  </a:lnTo>
                  <a:lnTo>
                    <a:pt x="45" y="89"/>
                  </a:lnTo>
                  <a:lnTo>
                    <a:pt x="45" y="72"/>
                  </a:lnTo>
                  <a:lnTo>
                    <a:pt x="48" y="62"/>
                  </a:lnTo>
                  <a:lnTo>
                    <a:pt x="48" y="55"/>
                  </a:lnTo>
                  <a:lnTo>
                    <a:pt x="52" y="48"/>
                  </a:lnTo>
                  <a:lnTo>
                    <a:pt x="52" y="41"/>
                  </a:lnTo>
                  <a:lnTo>
                    <a:pt x="55" y="34"/>
                  </a:lnTo>
                  <a:lnTo>
                    <a:pt x="55" y="20"/>
                  </a:lnTo>
                  <a:lnTo>
                    <a:pt x="58" y="17"/>
                  </a:lnTo>
                  <a:lnTo>
                    <a:pt x="58" y="13"/>
                  </a:lnTo>
                  <a:lnTo>
                    <a:pt x="62" y="10"/>
                  </a:lnTo>
                  <a:lnTo>
                    <a:pt x="62" y="7"/>
                  </a:lnTo>
                  <a:lnTo>
                    <a:pt x="65" y="3"/>
                  </a:lnTo>
                  <a:lnTo>
                    <a:pt x="72" y="3"/>
                  </a:lnTo>
                  <a:lnTo>
                    <a:pt x="69" y="3"/>
                  </a:lnTo>
                  <a:lnTo>
                    <a:pt x="72" y="3"/>
                  </a:lnTo>
                  <a:lnTo>
                    <a:pt x="76" y="7"/>
                  </a:lnTo>
                  <a:lnTo>
                    <a:pt x="76" y="10"/>
                  </a:lnTo>
                  <a:lnTo>
                    <a:pt x="79" y="13"/>
                  </a:lnTo>
                  <a:lnTo>
                    <a:pt x="79" y="24"/>
                  </a:lnTo>
                  <a:lnTo>
                    <a:pt x="83" y="27"/>
                  </a:lnTo>
                  <a:lnTo>
                    <a:pt x="83" y="34"/>
                  </a:lnTo>
                  <a:lnTo>
                    <a:pt x="86" y="41"/>
                  </a:lnTo>
                  <a:lnTo>
                    <a:pt x="86" y="48"/>
                  </a:lnTo>
                  <a:lnTo>
                    <a:pt x="90" y="55"/>
                  </a:lnTo>
                  <a:lnTo>
                    <a:pt x="90" y="72"/>
                  </a:lnTo>
                  <a:lnTo>
                    <a:pt x="93" y="82"/>
                  </a:lnTo>
                  <a:lnTo>
                    <a:pt x="93" y="89"/>
                  </a:lnTo>
                  <a:lnTo>
                    <a:pt x="96" y="100"/>
                  </a:lnTo>
                  <a:lnTo>
                    <a:pt x="96" y="110"/>
                  </a:lnTo>
                  <a:lnTo>
                    <a:pt x="100" y="120"/>
                  </a:lnTo>
                  <a:lnTo>
                    <a:pt x="100" y="141"/>
                  </a:lnTo>
                  <a:lnTo>
                    <a:pt x="103" y="151"/>
                  </a:lnTo>
                  <a:lnTo>
                    <a:pt x="103" y="165"/>
                  </a:lnTo>
                  <a:lnTo>
                    <a:pt x="107" y="176"/>
                  </a:lnTo>
                  <a:lnTo>
                    <a:pt x="107" y="186"/>
                  </a:lnTo>
                  <a:lnTo>
                    <a:pt x="110" y="196"/>
                  </a:lnTo>
                  <a:lnTo>
                    <a:pt x="110" y="210"/>
                  </a:lnTo>
                  <a:lnTo>
                    <a:pt x="114" y="220"/>
                  </a:lnTo>
                  <a:lnTo>
                    <a:pt x="114" y="241"/>
                  </a:lnTo>
                  <a:lnTo>
                    <a:pt x="117" y="251"/>
                  </a:lnTo>
                  <a:lnTo>
                    <a:pt x="117" y="262"/>
                  </a:lnTo>
                  <a:lnTo>
                    <a:pt x="121" y="272"/>
                  </a:lnTo>
                  <a:lnTo>
                    <a:pt x="121" y="283"/>
                  </a:lnTo>
                  <a:lnTo>
                    <a:pt x="124" y="293"/>
                  </a:lnTo>
                  <a:lnTo>
                    <a:pt x="124" y="310"/>
                  </a:lnTo>
                  <a:lnTo>
                    <a:pt x="127" y="317"/>
                  </a:lnTo>
                  <a:lnTo>
                    <a:pt x="127" y="327"/>
                  </a:lnTo>
                  <a:lnTo>
                    <a:pt x="131" y="334"/>
                  </a:lnTo>
                  <a:lnTo>
                    <a:pt x="131" y="341"/>
                  </a:lnTo>
                  <a:lnTo>
                    <a:pt x="134" y="345"/>
                  </a:lnTo>
                  <a:lnTo>
                    <a:pt x="134" y="358"/>
                  </a:lnTo>
                  <a:lnTo>
                    <a:pt x="138" y="362"/>
                  </a:lnTo>
                  <a:lnTo>
                    <a:pt x="138" y="365"/>
                  </a:lnTo>
                  <a:lnTo>
                    <a:pt x="145" y="372"/>
                  </a:lnTo>
                  <a:lnTo>
                    <a:pt x="141" y="372"/>
                  </a:lnTo>
                  <a:lnTo>
                    <a:pt x="145" y="372"/>
                  </a:lnTo>
                  <a:lnTo>
                    <a:pt x="152" y="372"/>
                  </a:lnTo>
                  <a:lnTo>
                    <a:pt x="152" y="369"/>
                  </a:lnTo>
                  <a:lnTo>
                    <a:pt x="155" y="365"/>
                  </a:lnTo>
                  <a:lnTo>
                    <a:pt x="155" y="362"/>
                  </a:lnTo>
                  <a:lnTo>
                    <a:pt x="159" y="358"/>
                  </a:lnTo>
                  <a:lnTo>
                    <a:pt x="159" y="348"/>
                  </a:lnTo>
                  <a:lnTo>
                    <a:pt x="162" y="345"/>
                  </a:lnTo>
                  <a:lnTo>
                    <a:pt x="162" y="338"/>
                  </a:lnTo>
                  <a:lnTo>
                    <a:pt x="165" y="331"/>
                  </a:lnTo>
                  <a:lnTo>
                    <a:pt x="165" y="320"/>
                  </a:lnTo>
                  <a:lnTo>
                    <a:pt x="169" y="314"/>
                  </a:lnTo>
                  <a:lnTo>
                    <a:pt x="169" y="296"/>
                  </a:lnTo>
                  <a:lnTo>
                    <a:pt x="172" y="286"/>
                  </a:lnTo>
                  <a:lnTo>
                    <a:pt x="172" y="279"/>
                  </a:lnTo>
                  <a:lnTo>
                    <a:pt x="176" y="269"/>
                  </a:lnTo>
                  <a:lnTo>
                    <a:pt x="176" y="258"/>
                  </a:lnTo>
                  <a:lnTo>
                    <a:pt x="179" y="248"/>
                  </a:lnTo>
                  <a:lnTo>
                    <a:pt x="179" y="238"/>
                  </a:lnTo>
                  <a:lnTo>
                    <a:pt x="183" y="227"/>
                  </a:lnTo>
                  <a:lnTo>
                    <a:pt x="183" y="203"/>
                  </a:lnTo>
                  <a:lnTo>
                    <a:pt x="186" y="193"/>
                  </a:lnTo>
                  <a:lnTo>
                    <a:pt x="186" y="182"/>
                  </a:lnTo>
                  <a:lnTo>
                    <a:pt x="190" y="169"/>
                  </a:lnTo>
                  <a:lnTo>
                    <a:pt x="190" y="158"/>
                  </a:lnTo>
                  <a:lnTo>
                    <a:pt x="193" y="148"/>
                  </a:lnTo>
                  <a:lnTo>
                    <a:pt x="193" y="127"/>
                  </a:lnTo>
                  <a:lnTo>
                    <a:pt x="196" y="117"/>
                  </a:lnTo>
                  <a:lnTo>
                    <a:pt x="196" y="107"/>
                  </a:lnTo>
                  <a:lnTo>
                    <a:pt x="200" y="96"/>
                  </a:lnTo>
                  <a:lnTo>
                    <a:pt x="200" y="86"/>
                  </a:lnTo>
                  <a:lnTo>
                    <a:pt x="203" y="76"/>
                  </a:lnTo>
                  <a:lnTo>
                    <a:pt x="203" y="58"/>
                  </a:lnTo>
                  <a:lnTo>
                    <a:pt x="207" y="51"/>
                  </a:lnTo>
                  <a:lnTo>
                    <a:pt x="207" y="44"/>
                  </a:lnTo>
                  <a:lnTo>
                    <a:pt x="210" y="38"/>
                  </a:lnTo>
                  <a:lnTo>
                    <a:pt x="210" y="31"/>
                  </a:lnTo>
                  <a:lnTo>
                    <a:pt x="214" y="24"/>
                  </a:lnTo>
                  <a:lnTo>
                    <a:pt x="214" y="17"/>
                  </a:lnTo>
                  <a:lnTo>
                    <a:pt x="221" y="7"/>
                  </a:lnTo>
                  <a:lnTo>
                    <a:pt x="221" y="3"/>
                  </a:lnTo>
                  <a:lnTo>
                    <a:pt x="224" y="0"/>
                  </a:lnTo>
                  <a:lnTo>
                    <a:pt x="228" y="3"/>
                  </a:lnTo>
                  <a:lnTo>
                    <a:pt x="231" y="7"/>
                  </a:lnTo>
                  <a:lnTo>
                    <a:pt x="234" y="10"/>
                  </a:lnTo>
                  <a:lnTo>
                    <a:pt x="234" y="13"/>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4" name="Freeform 370"/>
            <p:cNvSpPr>
              <a:spLocks/>
            </p:cNvSpPr>
            <p:nvPr/>
          </p:nvSpPr>
          <p:spPr bwMode="auto">
            <a:xfrm>
              <a:off x="2466" y="2390"/>
              <a:ext cx="235" cy="376"/>
            </a:xfrm>
            <a:custGeom>
              <a:avLst/>
              <a:gdLst>
                <a:gd name="T0" fmla="*/ 4 w 235"/>
                <a:gd name="T1" fmla="*/ 31 h 376"/>
                <a:gd name="T2" fmla="*/ 11 w 235"/>
                <a:gd name="T3" fmla="*/ 51 h 376"/>
                <a:gd name="T4" fmla="*/ 14 w 235"/>
                <a:gd name="T5" fmla="*/ 86 h 376"/>
                <a:gd name="T6" fmla="*/ 21 w 235"/>
                <a:gd name="T7" fmla="*/ 113 h 376"/>
                <a:gd name="T8" fmla="*/ 25 w 235"/>
                <a:gd name="T9" fmla="*/ 148 h 376"/>
                <a:gd name="T10" fmla="*/ 31 w 235"/>
                <a:gd name="T11" fmla="*/ 189 h 376"/>
                <a:gd name="T12" fmla="*/ 35 w 235"/>
                <a:gd name="T13" fmla="*/ 224 h 376"/>
                <a:gd name="T14" fmla="*/ 42 w 235"/>
                <a:gd name="T15" fmla="*/ 265 h 376"/>
                <a:gd name="T16" fmla="*/ 45 w 235"/>
                <a:gd name="T17" fmla="*/ 296 h 376"/>
                <a:gd name="T18" fmla="*/ 52 w 235"/>
                <a:gd name="T19" fmla="*/ 327 h 376"/>
                <a:gd name="T20" fmla="*/ 56 w 235"/>
                <a:gd name="T21" fmla="*/ 348 h 376"/>
                <a:gd name="T22" fmla="*/ 63 w 235"/>
                <a:gd name="T23" fmla="*/ 362 h 376"/>
                <a:gd name="T24" fmla="*/ 69 w 235"/>
                <a:gd name="T25" fmla="*/ 376 h 376"/>
                <a:gd name="T26" fmla="*/ 76 w 235"/>
                <a:gd name="T27" fmla="*/ 365 h 376"/>
                <a:gd name="T28" fmla="*/ 83 w 235"/>
                <a:gd name="T29" fmla="*/ 352 h 376"/>
                <a:gd name="T30" fmla="*/ 87 w 235"/>
                <a:gd name="T31" fmla="*/ 327 h 376"/>
                <a:gd name="T32" fmla="*/ 94 w 235"/>
                <a:gd name="T33" fmla="*/ 303 h 376"/>
                <a:gd name="T34" fmla="*/ 97 w 235"/>
                <a:gd name="T35" fmla="*/ 265 h 376"/>
                <a:gd name="T36" fmla="*/ 104 w 235"/>
                <a:gd name="T37" fmla="*/ 231 h 376"/>
                <a:gd name="T38" fmla="*/ 107 w 235"/>
                <a:gd name="T39" fmla="*/ 189 h 376"/>
                <a:gd name="T40" fmla="*/ 114 w 235"/>
                <a:gd name="T41" fmla="*/ 155 h 376"/>
                <a:gd name="T42" fmla="*/ 118 w 235"/>
                <a:gd name="T43" fmla="*/ 113 h 376"/>
                <a:gd name="T44" fmla="*/ 125 w 235"/>
                <a:gd name="T45" fmla="*/ 82 h 376"/>
                <a:gd name="T46" fmla="*/ 128 w 235"/>
                <a:gd name="T47" fmla="*/ 58 h 376"/>
                <a:gd name="T48" fmla="*/ 135 w 235"/>
                <a:gd name="T49" fmla="*/ 27 h 376"/>
                <a:gd name="T50" fmla="*/ 138 w 235"/>
                <a:gd name="T51" fmla="*/ 13 h 376"/>
                <a:gd name="T52" fmla="*/ 145 w 235"/>
                <a:gd name="T53" fmla="*/ 3 h 376"/>
                <a:gd name="T54" fmla="*/ 152 w 235"/>
                <a:gd name="T55" fmla="*/ 7 h 376"/>
                <a:gd name="T56" fmla="*/ 159 w 235"/>
                <a:gd name="T57" fmla="*/ 17 h 376"/>
                <a:gd name="T58" fmla="*/ 163 w 235"/>
                <a:gd name="T59" fmla="*/ 38 h 376"/>
                <a:gd name="T60" fmla="*/ 169 w 235"/>
                <a:gd name="T61" fmla="*/ 62 h 376"/>
                <a:gd name="T62" fmla="*/ 173 w 235"/>
                <a:gd name="T63" fmla="*/ 89 h 376"/>
                <a:gd name="T64" fmla="*/ 180 w 235"/>
                <a:gd name="T65" fmla="*/ 127 h 376"/>
                <a:gd name="T66" fmla="*/ 183 w 235"/>
                <a:gd name="T67" fmla="*/ 162 h 376"/>
                <a:gd name="T68" fmla="*/ 190 w 235"/>
                <a:gd name="T69" fmla="*/ 207 h 376"/>
                <a:gd name="T70" fmla="*/ 194 w 235"/>
                <a:gd name="T71" fmla="*/ 238 h 376"/>
                <a:gd name="T72" fmla="*/ 201 w 235"/>
                <a:gd name="T73" fmla="*/ 279 h 376"/>
                <a:gd name="T74" fmla="*/ 204 w 235"/>
                <a:gd name="T75" fmla="*/ 307 h 376"/>
                <a:gd name="T76" fmla="*/ 211 w 235"/>
                <a:gd name="T77" fmla="*/ 331 h 376"/>
                <a:gd name="T78" fmla="*/ 214 w 235"/>
                <a:gd name="T79" fmla="*/ 355 h 376"/>
                <a:gd name="T80" fmla="*/ 225 w 235"/>
                <a:gd name="T81" fmla="*/ 372 h 376"/>
                <a:gd name="T82" fmla="*/ 232 w 235"/>
                <a:gd name="T83" fmla="*/ 36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376">
                  <a:moveTo>
                    <a:pt x="0" y="13"/>
                  </a:moveTo>
                  <a:lnTo>
                    <a:pt x="4" y="20"/>
                  </a:lnTo>
                  <a:lnTo>
                    <a:pt x="4" y="31"/>
                  </a:lnTo>
                  <a:lnTo>
                    <a:pt x="7" y="38"/>
                  </a:lnTo>
                  <a:lnTo>
                    <a:pt x="7" y="44"/>
                  </a:lnTo>
                  <a:lnTo>
                    <a:pt x="11" y="51"/>
                  </a:lnTo>
                  <a:lnTo>
                    <a:pt x="11" y="58"/>
                  </a:lnTo>
                  <a:lnTo>
                    <a:pt x="14" y="69"/>
                  </a:lnTo>
                  <a:lnTo>
                    <a:pt x="14" y="86"/>
                  </a:lnTo>
                  <a:lnTo>
                    <a:pt x="18" y="93"/>
                  </a:lnTo>
                  <a:lnTo>
                    <a:pt x="18" y="103"/>
                  </a:lnTo>
                  <a:lnTo>
                    <a:pt x="21" y="113"/>
                  </a:lnTo>
                  <a:lnTo>
                    <a:pt x="21" y="124"/>
                  </a:lnTo>
                  <a:lnTo>
                    <a:pt x="25" y="134"/>
                  </a:lnTo>
                  <a:lnTo>
                    <a:pt x="25" y="148"/>
                  </a:lnTo>
                  <a:lnTo>
                    <a:pt x="28" y="158"/>
                  </a:lnTo>
                  <a:lnTo>
                    <a:pt x="28" y="179"/>
                  </a:lnTo>
                  <a:lnTo>
                    <a:pt x="31" y="189"/>
                  </a:lnTo>
                  <a:lnTo>
                    <a:pt x="31" y="203"/>
                  </a:lnTo>
                  <a:lnTo>
                    <a:pt x="35" y="214"/>
                  </a:lnTo>
                  <a:lnTo>
                    <a:pt x="35" y="224"/>
                  </a:lnTo>
                  <a:lnTo>
                    <a:pt x="38" y="234"/>
                  </a:lnTo>
                  <a:lnTo>
                    <a:pt x="38" y="255"/>
                  </a:lnTo>
                  <a:lnTo>
                    <a:pt x="42" y="265"/>
                  </a:lnTo>
                  <a:lnTo>
                    <a:pt x="42" y="276"/>
                  </a:lnTo>
                  <a:lnTo>
                    <a:pt x="45" y="286"/>
                  </a:lnTo>
                  <a:lnTo>
                    <a:pt x="45" y="296"/>
                  </a:lnTo>
                  <a:lnTo>
                    <a:pt x="49" y="303"/>
                  </a:lnTo>
                  <a:lnTo>
                    <a:pt x="49" y="320"/>
                  </a:lnTo>
                  <a:lnTo>
                    <a:pt x="52" y="327"/>
                  </a:lnTo>
                  <a:lnTo>
                    <a:pt x="52" y="334"/>
                  </a:lnTo>
                  <a:lnTo>
                    <a:pt x="56" y="341"/>
                  </a:lnTo>
                  <a:lnTo>
                    <a:pt x="56" y="348"/>
                  </a:lnTo>
                  <a:lnTo>
                    <a:pt x="59" y="355"/>
                  </a:lnTo>
                  <a:lnTo>
                    <a:pt x="59" y="358"/>
                  </a:lnTo>
                  <a:lnTo>
                    <a:pt x="63" y="362"/>
                  </a:lnTo>
                  <a:lnTo>
                    <a:pt x="63" y="369"/>
                  </a:lnTo>
                  <a:lnTo>
                    <a:pt x="66" y="372"/>
                  </a:lnTo>
                  <a:lnTo>
                    <a:pt x="69" y="376"/>
                  </a:lnTo>
                  <a:lnTo>
                    <a:pt x="73" y="372"/>
                  </a:lnTo>
                  <a:lnTo>
                    <a:pt x="76" y="369"/>
                  </a:lnTo>
                  <a:lnTo>
                    <a:pt x="76" y="365"/>
                  </a:lnTo>
                  <a:lnTo>
                    <a:pt x="80" y="362"/>
                  </a:lnTo>
                  <a:lnTo>
                    <a:pt x="80" y="358"/>
                  </a:lnTo>
                  <a:lnTo>
                    <a:pt x="83" y="352"/>
                  </a:lnTo>
                  <a:lnTo>
                    <a:pt x="83" y="341"/>
                  </a:lnTo>
                  <a:lnTo>
                    <a:pt x="87" y="334"/>
                  </a:lnTo>
                  <a:lnTo>
                    <a:pt x="87" y="327"/>
                  </a:lnTo>
                  <a:lnTo>
                    <a:pt x="90" y="320"/>
                  </a:lnTo>
                  <a:lnTo>
                    <a:pt x="90" y="310"/>
                  </a:lnTo>
                  <a:lnTo>
                    <a:pt x="94" y="303"/>
                  </a:lnTo>
                  <a:lnTo>
                    <a:pt x="94" y="293"/>
                  </a:lnTo>
                  <a:lnTo>
                    <a:pt x="97" y="283"/>
                  </a:lnTo>
                  <a:lnTo>
                    <a:pt x="97" y="265"/>
                  </a:lnTo>
                  <a:lnTo>
                    <a:pt x="100" y="255"/>
                  </a:lnTo>
                  <a:lnTo>
                    <a:pt x="100" y="245"/>
                  </a:lnTo>
                  <a:lnTo>
                    <a:pt x="104" y="231"/>
                  </a:lnTo>
                  <a:lnTo>
                    <a:pt x="104" y="220"/>
                  </a:lnTo>
                  <a:lnTo>
                    <a:pt x="107" y="210"/>
                  </a:lnTo>
                  <a:lnTo>
                    <a:pt x="107" y="189"/>
                  </a:lnTo>
                  <a:lnTo>
                    <a:pt x="111" y="176"/>
                  </a:lnTo>
                  <a:lnTo>
                    <a:pt x="111" y="165"/>
                  </a:lnTo>
                  <a:lnTo>
                    <a:pt x="114" y="155"/>
                  </a:lnTo>
                  <a:lnTo>
                    <a:pt x="114" y="145"/>
                  </a:lnTo>
                  <a:lnTo>
                    <a:pt x="118" y="134"/>
                  </a:lnTo>
                  <a:lnTo>
                    <a:pt x="118" y="113"/>
                  </a:lnTo>
                  <a:lnTo>
                    <a:pt x="121" y="103"/>
                  </a:lnTo>
                  <a:lnTo>
                    <a:pt x="121" y="93"/>
                  </a:lnTo>
                  <a:lnTo>
                    <a:pt x="125" y="82"/>
                  </a:lnTo>
                  <a:lnTo>
                    <a:pt x="125" y="72"/>
                  </a:lnTo>
                  <a:lnTo>
                    <a:pt x="128" y="65"/>
                  </a:lnTo>
                  <a:lnTo>
                    <a:pt x="128" y="58"/>
                  </a:lnTo>
                  <a:lnTo>
                    <a:pt x="132" y="48"/>
                  </a:lnTo>
                  <a:lnTo>
                    <a:pt x="132" y="34"/>
                  </a:lnTo>
                  <a:lnTo>
                    <a:pt x="135" y="27"/>
                  </a:lnTo>
                  <a:lnTo>
                    <a:pt x="135" y="24"/>
                  </a:lnTo>
                  <a:lnTo>
                    <a:pt x="138" y="17"/>
                  </a:lnTo>
                  <a:lnTo>
                    <a:pt x="138" y="13"/>
                  </a:lnTo>
                  <a:lnTo>
                    <a:pt x="142" y="10"/>
                  </a:lnTo>
                  <a:lnTo>
                    <a:pt x="142" y="3"/>
                  </a:lnTo>
                  <a:lnTo>
                    <a:pt x="145" y="3"/>
                  </a:lnTo>
                  <a:lnTo>
                    <a:pt x="149" y="0"/>
                  </a:lnTo>
                  <a:lnTo>
                    <a:pt x="152" y="3"/>
                  </a:lnTo>
                  <a:lnTo>
                    <a:pt x="152" y="7"/>
                  </a:lnTo>
                  <a:lnTo>
                    <a:pt x="156" y="10"/>
                  </a:lnTo>
                  <a:lnTo>
                    <a:pt x="156" y="13"/>
                  </a:lnTo>
                  <a:lnTo>
                    <a:pt x="159" y="17"/>
                  </a:lnTo>
                  <a:lnTo>
                    <a:pt x="159" y="20"/>
                  </a:lnTo>
                  <a:lnTo>
                    <a:pt x="163" y="27"/>
                  </a:lnTo>
                  <a:lnTo>
                    <a:pt x="163" y="38"/>
                  </a:lnTo>
                  <a:lnTo>
                    <a:pt x="166" y="44"/>
                  </a:lnTo>
                  <a:lnTo>
                    <a:pt x="166" y="55"/>
                  </a:lnTo>
                  <a:lnTo>
                    <a:pt x="169" y="62"/>
                  </a:lnTo>
                  <a:lnTo>
                    <a:pt x="169" y="69"/>
                  </a:lnTo>
                  <a:lnTo>
                    <a:pt x="173" y="79"/>
                  </a:lnTo>
                  <a:lnTo>
                    <a:pt x="173" y="89"/>
                  </a:lnTo>
                  <a:lnTo>
                    <a:pt x="176" y="100"/>
                  </a:lnTo>
                  <a:lnTo>
                    <a:pt x="176" y="117"/>
                  </a:lnTo>
                  <a:lnTo>
                    <a:pt x="180" y="127"/>
                  </a:lnTo>
                  <a:lnTo>
                    <a:pt x="180" y="141"/>
                  </a:lnTo>
                  <a:lnTo>
                    <a:pt x="183" y="151"/>
                  </a:lnTo>
                  <a:lnTo>
                    <a:pt x="183" y="162"/>
                  </a:lnTo>
                  <a:lnTo>
                    <a:pt x="187" y="172"/>
                  </a:lnTo>
                  <a:lnTo>
                    <a:pt x="187" y="196"/>
                  </a:lnTo>
                  <a:lnTo>
                    <a:pt x="190" y="207"/>
                  </a:lnTo>
                  <a:lnTo>
                    <a:pt x="190" y="217"/>
                  </a:lnTo>
                  <a:lnTo>
                    <a:pt x="194" y="227"/>
                  </a:lnTo>
                  <a:lnTo>
                    <a:pt x="194" y="238"/>
                  </a:lnTo>
                  <a:lnTo>
                    <a:pt x="197" y="251"/>
                  </a:lnTo>
                  <a:lnTo>
                    <a:pt x="197" y="272"/>
                  </a:lnTo>
                  <a:lnTo>
                    <a:pt x="201" y="279"/>
                  </a:lnTo>
                  <a:lnTo>
                    <a:pt x="201" y="289"/>
                  </a:lnTo>
                  <a:lnTo>
                    <a:pt x="204" y="300"/>
                  </a:lnTo>
                  <a:lnTo>
                    <a:pt x="204" y="307"/>
                  </a:lnTo>
                  <a:lnTo>
                    <a:pt x="207" y="317"/>
                  </a:lnTo>
                  <a:lnTo>
                    <a:pt x="207" y="324"/>
                  </a:lnTo>
                  <a:lnTo>
                    <a:pt x="211" y="331"/>
                  </a:lnTo>
                  <a:lnTo>
                    <a:pt x="211" y="345"/>
                  </a:lnTo>
                  <a:lnTo>
                    <a:pt x="214" y="352"/>
                  </a:lnTo>
                  <a:lnTo>
                    <a:pt x="214" y="355"/>
                  </a:lnTo>
                  <a:lnTo>
                    <a:pt x="218" y="362"/>
                  </a:lnTo>
                  <a:lnTo>
                    <a:pt x="218" y="365"/>
                  </a:lnTo>
                  <a:lnTo>
                    <a:pt x="225" y="372"/>
                  </a:lnTo>
                  <a:lnTo>
                    <a:pt x="225" y="376"/>
                  </a:lnTo>
                  <a:lnTo>
                    <a:pt x="228" y="372"/>
                  </a:lnTo>
                  <a:lnTo>
                    <a:pt x="232" y="369"/>
                  </a:lnTo>
                  <a:lnTo>
                    <a:pt x="235" y="365"/>
                  </a:lnTo>
                  <a:lnTo>
                    <a:pt x="235" y="35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5" name="Freeform 371"/>
            <p:cNvSpPr>
              <a:spLocks/>
            </p:cNvSpPr>
            <p:nvPr/>
          </p:nvSpPr>
          <p:spPr bwMode="auto">
            <a:xfrm>
              <a:off x="2701" y="2390"/>
              <a:ext cx="238" cy="372"/>
            </a:xfrm>
            <a:custGeom>
              <a:avLst/>
              <a:gdLst>
                <a:gd name="T0" fmla="*/ 3 w 238"/>
                <a:gd name="T1" fmla="*/ 352 h 372"/>
                <a:gd name="T2" fmla="*/ 10 w 238"/>
                <a:gd name="T3" fmla="*/ 331 h 372"/>
                <a:gd name="T4" fmla="*/ 14 w 238"/>
                <a:gd name="T5" fmla="*/ 300 h 372"/>
                <a:gd name="T6" fmla="*/ 21 w 238"/>
                <a:gd name="T7" fmla="*/ 269 h 372"/>
                <a:gd name="T8" fmla="*/ 24 w 238"/>
                <a:gd name="T9" fmla="*/ 227 h 372"/>
                <a:gd name="T10" fmla="*/ 31 w 238"/>
                <a:gd name="T11" fmla="*/ 196 h 372"/>
                <a:gd name="T12" fmla="*/ 35 w 238"/>
                <a:gd name="T13" fmla="*/ 151 h 372"/>
                <a:gd name="T14" fmla="*/ 41 w 238"/>
                <a:gd name="T15" fmla="*/ 117 h 372"/>
                <a:gd name="T16" fmla="*/ 45 w 238"/>
                <a:gd name="T17" fmla="*/ 79 h 372"/>
                <a:gd name="T18" fmla="*/ 52 w 238"/>
                <a:gd name="T19" fmla="*/ 55 h 372"/>
                <a:gd name="T20" fmla="*/ 55 w 238"/>
                <a:gd name="T21" fmla="*/ 27 h 372"/>
                <a:gd name="T22" fmla="*/ 62 w 238"/>
                <a:gd name="T23" fmla="*/ 13 h 372"/>
                <a:gd name="T24" fmla="*/ 66 w 238"/>
                <a:gd name="T25" fmla="*/ 3 h 372"/>
                <a:gd name="T26" fmla="*/ 76 w 238"/>
                <a:gd name="T27" fmla="*/ 7 h 372"/>
                <a:gd name="T28" fmla="*/ 83 w 238"/>
                <a:gd name="T29" fmla="*/ 24 h 372"/>
                <a:gd name="T30" fmla="*/ 86 w 238"/>
                <a:gd name="T31" fmla="*/ 41 h 372"/>
                <a:gd name="T32" fmla="*/ 93 w 238"/>
                <a:gd name="T33" fmla="*/ 72 h 372"/>
                <a:gd name="T34" fmla="*/ 97 w 238"/>
                <a:gd name="T35" fmla="*/ 103 h 372"/>
                <a:gd name="T36" fmla="*/ 104 w 238"/>
                <a:gd name="T37" fmla="*/ 145 h 372"/>
                <a:gd name="T38" fmla="*/ 107 w 238"/>
                <a:gd name="T39" fmla="*/ 176 h 372"/>
                <a:gd name="T40" fmla="*/ 114 w 238"/>
                <a:gd name="T41" fmla="*/ 220 h 372"/>
                <a:gd name="T42" fmla="*/ 117 w 238"/>
                <a:gd name="T43" fmla="*/ 255 h 372"/>
                <a:gd name="T44" fmla="*/ 124 w 238"/>
                <a:gd name="T45" fmla="*/ 283 h 372"/>
                <a:gd name="T46" fmla="*/ 128 w 238"/>
                <a:gd name="T47" fmla="*/ 320 h 372"/>
                <a:gd name="T48" fmla="*/ 135 w 238"/>
                <a:gd name="T49" fmla="*/ 341 h 372"/>
                <a:gd name="T50" fmla="*/ 138 w 238"/>
                <a:gd name="T51" fmla="*/ 362 h 372"/>
                <a:gd name="T52" fmla="*/ 145 w 238"/>
                <a:gd name="T53" fmla="*/ 372 h 372"/>
                <a:gd name="T54" fmla="*/ 152 w 238"/>
                <a:gd name="T55" fmla="*/ 372 h 372"/>
                <a:gd name="T56" fmla="*/ 159 w 238"/>
                <a:gd name="T57" fmla="*/ 362 h 372"/>
                <a:gd name="T58" fmla="*/ 162 w 238"/>
                <a:gd name="T59" fmla="*/ 341 h 372"/>
                <a:gd name="T60" fmla="*/ 169 w 238"/>
                <a:gd name="T61" fmla="*/ 320 h 372"/>
                <a:gd name="T62" fmla="*/ 173 w 238"/>
                <a:gd name="T63" fmla="*/ 286 h 372"/>
                <a:gd name="T64" fmla="*/ 179 w 238"/>
                <a:gd name="T65" fmla="*/ 255 h 372"/>
                <a:gd name="T66" fmla="*/ 183 w 238"/>
                <a:gd name="T67" fmla="*/ 214 h 372"/>
                <a:gd name="T68" fmla="*/ 190 w 238"/>
                <a:gd name="T69" fmla="*/ 179 h 372"/>
                <a:gd name="T70" fmla="*/ 193 w 238"/>
                <a:gd name="T71" fmla="*/ 134 h 372"/>
                <a:gd name="T72" fmla="*/ 200 w 238"/>
                <a:gd name="T73" fmla="*/ 103 h 372"/>
                <a:gd name="T74" fmla="*/ 204 w 238"/>
                <a:gd name="T75" fmla="*/ 65 h 372"/>
                <a:gd name="T76" fmla="*/ 210 w 238"/>
                <a:gd name="T77" fmla="*/ 44 h 372"/>
                <a:gd name="T78" fmla="*/ 214 w 238"/>
                <a:gd name="T79" fmla="*/ 20 h 372"/>
                <a:gd name="T80" fmla="*/ 221 w 238"/>
                <a:gd name="T81" fmla="*/ 7 h 372"/>
                <a:gd name="T82" fmla="*/ 231 w 238"/>
                <a:gd name="T83" fmla="*/ 7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 h="372">
                  <a:moveTo>
                    <a:pt x="0" y="358"/>
                  </a:moveTo>
                  <a:lnTo>
                    <a:pt x="3" y="355"/>
                  </a:lnTo>
                  <a:lnTo>
                    <a:pt x="3" y="352"/>
                  </a:lnTo>
                  <a:lnTo>
                    <a:pt x="7" y="345"/>
                  </a:lnTo>
                  <a:lnTo>
                    <a:pt x="7" y="338"/>
                  </a:lnTo>
                  <a:lnTo>
                    <a:pt x="10" y="331"/>
                  </a:lnTo>
                  <a:lnTo>
                    <a:pt x="10" y="317"/>
                  </a:lnTo>
                  <a:lnTo>
                    <a:pt x="14" y="307"/>
                  </a:lnTo>
                  <a:lnTo>
                    <a:pt x="14" y="300"/>
                  </a:lnTo>
                  <a:lnTo>
                    <a:pt x="17" y="289"/>
                  </a:lnTo>
                  <a:lnTo>
                    <a:pt x="17" y="279"/>
                  </a:lnTo>
                  <a:lnTo>
                    <a:pt x="21" y="269"/>
                  </a:lnTo>
                  <a:lnTo>
                    <a:pt x="21" y="248"/>
                  </a:lnTo>
                  <a:lnTo>
                    <a:pt x="24" y="238"/>
                  </a:lnTo>
                  <a:lnTo>
                    <a:pt x="24" y="227"/>
                  </a:lnTo>
                  <a:lnTo>
                    <a:pt x="28" y="217"/>
                  </a:lnTo>
                  <a:lnTo>
                    <a:pt x="28" y="207"/>
                  </a:lnTo>
                  <a:lnTo>
                    <a:pt x="31" y="196"/>
                  </a:lnTo>
                  <a:lnTo>
                    <a:pt x="31" y="172"/>
                  </a:lnTo>
                  <a:lnTo>
                    <a:pt x="35" y="162"/>
                  </a:lnTo>
                  <a:lnTo>
                    <a:pt x="35" y="151"/>
                  </a:lnTo>
                  <a:lnTo>
                    <a:pt x="38" y="141"/>
                  </a:lnTo>
                  <a:lnTo>
                    <a:pt x="38" y="127"/>
                  </a:lnTo>
                  <a:lnTo>
                    <a:pt x="41" y="117"/>
                  </a:lnTo>
                  <a:lnTo>
                    <a:pt x="41" y="107"/>
                  </a:lnTo>
                  <a:lnTo>
                    <a:pt x="45" y="96"/>
                  </a:lnTo>
                  <a:lnTo>
                    <a:pt x="45" y="79"/>
                  </a:lnTo>
                  <a:lnTo>
                    <a:pt x="48" y="69"/>
                  </a:lnTo>
                  <a:lnTo>
                    <a:pt x="48" y="62"/>
                  </a:lnTo>
                  <a:lnTo>
                    <a:pt x="52" y="55"/>
                  </a:lnTo>
                  <a:lnTo>
                    <a:pt x="52" y="44"/>
                  </a:lnTo>
                  <a:lnTo>
                    <a:pt x="55" y="38"/>
                  </a:lnTo>
                  <a:lnTo>
                    <a:pt x="55" y="27"/>
                  </a:lnTo>
                  <a:lnTo>
                    <a:pt x="59" y="20"/>
                  </a:lnTo>
                  <a:lnTo>
                    <a:pt x="59" y="17"/>
                  </a:lnTo>
                  <a:lnTo>
                    <a:pt x="62" y="13"/>
                  </a:lnTo>
                  <a:lnTo>
                    <a:pt x="62" y="10"/>
                  </a:lnTo>
                  <a:lnTo>
                    <a:pt x="66" y="7"/>
                  </a:lnTo>
                  <a:lnTo>
                    <a:pt x="66" y="3"/>
                  </a:lnTo>
                  <a:lnTo>
                    <a:pt x="69" y="0"/>
                  </a:lnTo>
                  <a:lnTo>
                    <a:pt x="72" y="3"/>
                  </a:lnTo>
                  <a:lnTo>
                    <a:pt x="76" y="7"/>
                  </a:lnTo>
                  <a:lnTo>
                    <a:pt x="79" y="10"/>
                  </a:lnTo>
                  <a:lnTo>
                    <a:pt x="79" y="17"/>
                  </a:lnTo>
                  <a:lnTo>
                    <a:pt x="83" y="24"/>
                  </a:lnTo>
                  <a:lnTo>
                    <a:pt x="83" y="27"/>
                  </a:lnTo>
                  <a:lnTo>
                    <a:pt x="86" y="34"/>
                  </a:lnTo>
                  <a:lnTo>
                    <a:pt x="86" y="41"/>
                  </a:lnTo>
                  <a:lnTo>
                    <a:pt x="90" y="48"/>
                  </a:lnTo>
                  <a:lnTo>
                    <a:pt x="90" y="65"/>
                  </a:lnTo>
                  <a:lnTo>
                    <a:pt x="93" y="72"/>
                  </a:lnTo>
                  <a:lnTo>
                    <a:pt x="93" y="82"/>
                  </a:lnTo>
                  <a:lnTo>
                    <a:pt x="97" y="93"/>
                  </a:lnTo>
                  <a:lnTo>
                    <a:pt x="97" y="103"/>
                  </a:lnTo>
                  <a:lnTo>
                    <a:pt x="100" y="113"/>
                  </a:lnTo>
                  <a:lnTo>
                    <a:pt x="100" y="134"/>
                  </a:lnTo>
                  <a:lnTo>
                    <a:pt x="104" y="145"/>
                  </a:lnTo>
                  <a:lnTo>
                    <a:pt x="104" y="155"/>
                  </a:lnTo>
                  <a:lnTo>
                    <a:pt x="107" y="165"/>
                  </a:lnTo>
                  <a:lnTo>
                    <a:pt x="107" y="176"/>
                  </a:lnTo>
                  <a:lnTo>
                    <a:pt x="110" y="189"/>
                  </a:lnTo>
                  <a:lnTo>
                    <a:pt x="110" y="210"/>
                  </a:lnTo>
                  <a:lnTo>
                    <a:pt x="114" y="220"/>
                  </a:lnTo>
                  <a:lnTo>
                    <a:pt x="114" y="234"/>
                  </a:lnTo>
                  <a:lnTo>
                    <a:pt x="117" y="245"/>
                  </a:lnTo>
                  <a:lnTo>
                    <a:pt x="117" y="255"/>
                  </a:lnTo>
                  <a:lnTo>
                    <a:pt x="121" y="265"/>
                  </a:lnTo>
                  <a:lnTo>
                    <a:pt x="121" y="276"/>
                  </a:lnTo>
                  <a:lnTo>
                    <a:pt x="124" y="283"/>
                  </a:lnTo>
                  <a:lnTo>
                    <a:pt x="124" y="303"/>
                  </a:lnTo>
                  <a:lnTo>
                    <a:pt x="128" y="310"/>
                  </a:lnTo>
                  <a:lnTo>
                    <a:pt x="128" y="320"/>
                  </a:lnTo>
                  <a:lnTo>
                    <a:pt x="131" y="327"/>
                  </a:lnTo>
                  <a:lnTo>
                    <a:pt x="131" y="334"/>
                  </a:lnTo>
                  <a:lnTo>
                    <a:pt x="135" y="341"/>
                  </a:lnTo>
                  <a:lnTo>
                    <a:pt x="135" y="352"/>
                  </a:lnTo>
                  <a:lnTo>
                    <a:pt x="138" y="358"/>
                  </a:lnTo>
                  <a:lnTo>
                    <a:pt x="138" y="362"/>
                  </a:lnTo>
                  <a:lnTo>
                    <a:pt x="141" y="365"/>
                  </a:lnTo>
                  <a:lnTo>
                    <a:pt x="141" y="369"/>
                  </a:lnTo>
                  <a:lnTo>
                    <a:pt x="145" y="372"/>
                  </a:lnTo>
                  <a:lnTo>
                    <a:pt x="152" y="372"/>
                  </a:lnTo>
                  <a:lnTo>
                    <a:pt x="148" y="372"/>
                  </a:lnTo>
                  <a:lnTo>
                    <a:pt x="152" y="372"/>
                  </a:lnTo>
                  <a:lnTo>
                    <a:pt x="155" y="369"/>
                  </a:lnTo>
                  <a:lnTo>
                    <a:pt x="155" y="365"/>
                  </a:lnTo>
                  <a:lnTo>
                    <a:pt x="159" y="362"/>
                  </a:lnTo>
                  <a:lnTo>
                    <a:pt x="159" y="355"/>
                  </a:lnTo>
                  <a:lnTo>
                    <a:pt x="162" y="348"/>
                  </a:lnTo>
                  <a:lnTo>
                    <a:pt x="162" y="341"/>
                  </a:lnTo>
                  <a:lnTo>
                    <a:pt x="166" y="334"/>
                  </a:lnTo>
                  <a:lnTo>
                    <a:pt x="166" y="327"/>
                  </a:lnTo>
                  <a:lnTo>
                    <a:pt x="169" y="320"/>
                  </a:lnTo>
                  <a:lnTo>
                    <a:pt x="169" y="303"/>
                  </a:lnTo>
                  <a:lnTo>
                    <a:pt x="173" y="296"/>
                  </a:lnTo>
                  <a:lnTo>
                    <a:pt x="173" y="286"/>
                  </a:lnTo>
                  <a:lnTo>
                    <a:pt x="176" y="276"/>
                  </a:lnTo>
                  <a:lnTo>
                    <a:pt x="176" y="265"/>
                  </a:lnTo>
                  <a:lnTo>
                    <a:pt x="179" y="255"/>
                  </a:lnTo>
                  <a:lnTo>
                    <a:pt x="179" y="234"/>
                  </a:lnTo>
                  <a:lnTo>
                    <a:pt x="183" y="224"/>
                  </a:lnTo>
                  <a:lnTo>
                    <a:pt x="183" y="214"/>
                  </a:lnTo>
                  <a:lnTo>
                    <a:pt x="186" y="203"/>
                  </a:lnTo>
                  <a:lnTo>
                    <a:pt x="186" y="189"/>
                  </a:lnTo>
                  <a:lnTo>
                    <a:pt x="190" y="179"/>
                  </a:lnTo>
                  <a:lnTo>
                    <a:pt x="190" y="169"/>
                  </a:lnTo>
                  <a:lnTo>
                    <a:pt x="193" y="158"/>
                  </a:lnTo>
                  <a:lnTo>
                    <a:pt x="193" y="134"/>
                  </a:lnTo>
                  <a:lnTo>
                    <a:pt x="197" y="124"/>
                  </a:lnTo>
                  <a:lnTo>
                    <a:pt x="197" y="113"/>
                  </a:lnTo>
                  <a:lnTo>
                    <a:pt x="200" y="103"/>
                  </a:lnTo>
                  <a:lnTo>
                    <a:pt x="200" y="93"/>
                  </a:lnTo>
                  <a:lnTo>
                    <a:pt x="204" y="86"/>
                  </a:lnTo>
                  <a:lnTo>
                    <a:pt x="204" y="65"/>
                  </a:lnTo>
                  <a:lnTo>
                    <a:pt x="207" y="58"/>
                  </a:lnTo>
                  <a:lnTo>
                    <a:pt x="207" y="51"/>
                  </a:lnTo>
                  <a:lnTo>
                    <a:pt x="210" y="44"/>
                  </a:lnTo>
                  <a:lnTo>
                    <a:pt x="210" y="38"/>
                  </a:lnTo>
                  <a:lnTo>
                    <a:pt x="214" y="31"/>
                  </a:lnTo>
                  <a:lnTo>
                    <a:pt x="214" y="20"/>
                  </a:lnTo>
                  <a:lnTo>
                    <a:pt x="217" y="13"/>
                  </a:lnTo>
                  <a:lnTo>
                    <a:pt x="217" y="10"/>
                  </a:lnTo>
                  <a:lnTo>
                    <a:pt x="221" y="7"/>
                  </a:lnTo>
                  <a:lnTo>
                    <a:pt x="224" y="3"/>
                  </a:lnTo>
                  <a:lnTo>
                    <a:pt x="231" y="3"/>
                  </a:lnTo>
                  <a:lnTo>
                    <a:pt x="231" y="7"/>
                  </a:lnTo>
                  <a:lnTo>
                    <a:pt x="235" y="10"/>
                  </a:lnTo>
                  <a:lnTo>
                    <a:pt x="238" y="17"/>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6" name="Freeform 372"/>
            <p:cNvSpPr>
              <a:spLocks/>
            </p:cNvSpPr>
            <p:nvPr/>
          </p:nvSpPr>
          <p:spPr bwMode="auto">
            <a:xfrm>
              <a:off x="2939" y="2390"/>
              <a:ext cx="235" cy="376"/>
            </a:xfrm>
            <a:custGeom>
              <a:avLst/>
              <a:gdLst>
                <a:gd name="T0" fmla="*/ 4 w 235"/>
                <a:gd name="T1" fmla="*/ 31 h 376"/>
                <a:gd name="T2" fmla="*/ 7 w 235"/>
                <a:gd name="T3" fmla="*/ 51 h 376"/>
                <a:gd name="T4" fmla="*/ 14 w 235"/>
                <a:gd name="T5" fmla="*/ 86 h 376"/>
                <a:gd name="T6" fmla="*/ 17 w 235"/>
                <a:gd name="T7" fmla="*/ 117 h 376"/>
                <a:gd name="T8" fmla="*/ 24 w 235"/>
                <a:gd name="T9" fmla="*/ 148 h 376"/>
                <a:gd name="T10" fmla="*/ 28 w 235"/>
                <a:gd name="T11" fmla="*/ 193 h 376"/>
                <a:gd name="T12" fmla="*/ 35 w 235"/>
                <a:gd name="T13" fmla="*/ 227 h 376"/>
                <a:gd name="T14" fmla="*/ 38 w 235"/>
                <a:gd name="T15" fmla="*/ 269 h 376"/>
                <a:gd name="T16" fmla="*/ 45 w 235"/>
                <a:gd name="T17" fmla="*/ 296 h 376"/>
                <a:gd name="T18" fmla="*/ 48 w 235"/>
                <a:gd name="T19" fmla="*/ 331 h 376"/>
                <a:gd name="T20" fmla="*/ 55 w 235"/>
                <a:gd name="T21" fmla="*/ 348 h 376"/>
                <a:gd name="T22" fmla="*/ 59 w 235"/>
                <a:gd name="T23" fmla="*/ 365 h 376"/>
                <a:gd name="T24" fmla="*/ 69 w 235"/>
                <a:gd name="T25" fmla="*/ 372 h 376"/>
                <a:gd name="T26" fmla="*/ 76 w 235"/>
                <a:gd name="T27" fmla="*/ 362 h 376"/>
                <a:gd name="T28" fmla="*/ 83 w 235"/>
                <a:gd name="T29" fmla="*/ 341 h 376"/>
                <a:gd name="T30" fmla="*/ 86 w 235"/>
                <a:gd name="T31" fmla="*/ 317 h 376"/>
                <a:gd name="T32" fmla="*/ 93 w 235"/>
                <a:gd name="T33" fmla="*/ 283 h 376"/>
                <a:gd name="T34" fmla="*/ 97 w 235"/>
                <a:gd name="T35" fmla="*/ 251 h 376"/>
                <a:gd name="T36" fmla="*/ 104 w 235"/>
                <a:gd name="T37" fmla="*/ 220 h 376"/>
                <a:gd name="T38" fmla="*/ 107 w 235"/>
                <a:gd name="T39" fmla="*/ 176 h 376"/>
                <a:gd name="T40" fmla="*/ 114 w 235"/>
                <a:gd name="T41" fmla="*/ 141 h 376"/>
                <a:gd name="T42" fmla="*/ 117 w 235"/>
                <a:gd name="T43" fmla="*/ 100 h 376"/>
                <a:gd name="T44" fmla="*/ 124 w 235"/>
                <a:gd name="T45" fmla="*/ 72 h 376"/>
                <a:gd name="T46" fmla="*/ 128 w 235"/>
                <a:gd name="T47" fmla="*/ 41 h 376"/>
                <a:gd name="T48" fmla="*/ 135 w 235"/>
                <a:gd name="T49" fmla="*/ 24 h 376"/>
                <a:gd name="T50" fmla="*/ 138 w 235"/>
                <a:gd name="T51" fmla="*/ 7 h 376"/>
                <a:gd name="T52" fmla="*/ 148 w 235"/>
                <a:gd name="T53" fmla="*/ 3 h 376"/>
                <a:gd name="T54" fmla="*/ 155 w 235"/>
                <a:gd name="T55" fmla="*/ 13 h 376"/>
                <a:gd name="T56" fmla="*/ 159 w 235"/>
                <a:gd name="T57" fmla="*/ 34 h 376"/>
                <a:gd name="T58" fmla="*/ 166 w 235"/>
                <a:gd name="T59" fmla="*/ 55 h 376"/>
                <a:gd name="T60" fmla="*/ 169 w 235"/>
                <a:gd name="T61" fmla="*/ 79 h 376"/>
                <a:gd name="T62" fmla="*/ 176 w 235"/>
                <a:gd name="T63" fmla="*/ 120 h 376"/>
                <a:gd name="T64" fmla="*/ 179 w 235"/>
                <a:gd name="T65" fmla="*/ 151 h 376"/>
                <a:gd name="T66" fmla="*/ 186 w 235"/>
                <a:gd name="T67" fmla="*/ 196 h 376"/>
                <a:gd name="T68" fmla="*/ 190 w 235"/>
                <a:gd name="T69" fmla="*/ 231 h 376"/>
                <a:gd name="T70" fmla="*/ 197 w 235"/>
                <a:gd name="T71" fmla="*/ 272 h 376"/>
                <a:gd name="T72" fmla="*/ 200 w 235"/>
                <a:gd name="T73" fmla="*/ 300 h 376"/>
                <a:gd name="T74" fmla="*/ 207 w 235"/>
                <a:gd name="T75" fmla="*/ 324 h 376"/>
                <a:gd name="T76" fmla="*/ 211 w 235"/>
                <a:gd name="T77" fmla="*/ 352 h 376"/>
                <a:gd name="T78" fmla="*/ 217 w 235"/>
                <a:gd name="T79" fmla="*/ 365 h 376"/>
                <a:gd name="T80" fmla="*/ 224 w 235"/>
                <a:gd name="T81" fmla="*/ 376 h 376"/>
                <a:gd name="T82" fmla="*/ 231 w 235"/>
                <a:gd name="T83" fmla="*/ 36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376">
                  <a:moveTo>
                    <a:pt x="0" y="17"/>
                  </a:moveTo>
                  <a:lnTo>
                    <a:pt x="0" y="24"/>
                  </a:lnTo>
                  <a:lnTo>
                    <a:pt x="4" y="31"/>
                  </a:lnTo>
                  <a:lnTo>
                    <a:pt x="4" y="38"/>
                  </a:lnTo>
                  <a:lnTo>
                    <a:pt x="7" y="44"/>
                  </a:lnTo>
                  <a:lnTo>
                    <a:pt x="7" y="51"/>
                  </a:lnTo>
                  <a:lnTo>
                    <a:pt x="10" y="58"/>
                  </a:lnTo>
                  <a:lnTo>
                    <a:pt x="10" y="76"/>
                  </a:lnTo>
                  <a:lnTo>
                    <a:pt x="14" y="86"/>
                  </a:lnTo>
                  <a:lnTo>
                    <a:pt x="14" y="96"/>
                  </a:lnTo>
                  <a:lnTo>
                    <a:pt x="17" y="107"/>
                  </a:lnTo>
                  <a:lnTo>
                    <a:pt x="17" y="117"/>
                  </a:lnTo>
                  <a:lnTo>
                    <a:pt x="21" y="127"/>
                  </a:lnTo>
                  <a:lnTo>
                    <a:pt x="21" y="138"/>
                  </a:lnTo>
                  <a:lnTo>
                    <a:pt x="24" y="148"/>
                  </a:lnTo>
                  <a:lnTo>
                    <a:pt x="24" y="169"/>
                  </a:lnTo>
                  <a:lnTo>
                    <a:pt x="28" y="182"/>
                  </a:lnTo>
                  <a:lnTo>
                    <a:pt x="28" y="193"/>
                  </a:lnTo>
                  <a:lnTo>
                    <a:pt x="31" y="203"/>
                  </a:lnTo>
                  <a:lnTo>
                    <a:pt x="31" y="214"/>
                  </a:lnTo>
                  <a:lnTo>
                    <a:pt x="35" y="227"/>
                  </a:lnTo>
                  <a:lnTo>
                    <a:pt x="35" y="248"/>
                  </a:lnTo>
                  <a:lnTo>
                    <a:pt x="38" y="258"/>
                  </a:lnTo>
                  <a:lnTo>
                    <a:pt x="38" y="269"/>
                  </a:lnTo>
                  <a:lnTo>
                    <a:pt x="41" y="279"/>
                  </a:lnTo>
                  <a:lnTo>
                    <a:pt x="41" y="289"/>
                  </a:lnTo>
                  <a:lnTo>
                    <a:pt x="45" y="296"/>
                  </a:lnTo>
                  <a:lnTo>
                    <a:pt x="45" y="314"/>
                  </a:lnTo>
                  <a:lnTo>
                    <a:pt x="48" y="324"/>
                  </a:lnTo>
                  <a:lnTo>
                    <a:pt x="48" y="331"/>
                  </a:lnTo>
                  <a:lnTo>
                    <a:pt x="52" y="338"/>
                  </a:lnTo>
                  <a:lnTo>
                    <a:pt x="52" y="345"/>
                  </a:lnTo>
                  <a:lnTo>
                    <a:pt x="55" y="348"/>
                  </a:lnTo>
                  <a:lnTo>
                    <a:pt x="55" y="358"/>
                  </a:lnTo>
                  <a:lnTo>
                    <a:pt x="59" y="362"/>
                  </a:lnTo>
                  <a:lnTo>
                    <a:pt x="59" y="365"/>
                  </a:lnTo>
                  <a:lnTo>
                    <a:pt x="66" y="372"/>
                  </a:lnTo>
                  <a:lnTo>
                    <a:pt x="66" y="376"/>
                  </a:lnTo>
                  <a:lnTo>
                    <a:pt x="69" y="372"/>
                  </a:lnTo>
                  <a:lnTo>
                    <a:pt x="73" y="369"/>
                  </a:lnTo>
                  <a:lnTo>
                    <a:pt x="76" y="365"/>
                  </a:lnTo>
                  <a:lnTo>
                    <a:pt x="76" y="362"/>
                  </a:lnTo>
                  <a:lnTo>
                    <a:pt x="79" y="355"/>
                  </a:lnTo>
                  <a:lnTo>
                    <a:pt x="79" y="345"/>
                  </a:lnTo>
                  <a:lnTo>
                    <a:pt x="83" y="341"/>
                  </a:lnTo>
                  <a:lnTo>
                    <a:pt x="83" y="334"/>
                  </a:lnTo>
                  <a:lnTo>
                    <a:pt x="86" y="327"/>
                  </a:lnTo>
                  <a:lnTo>
                    <a:pt x="86" y="317"/>
                  </a:lnTo>
                  <a:lnTo>
                    <a:pt x="90" y="310"/>
                  </a:lnTo>
                  <a:lnTo>
                    <a:pt x="90" y="293"/>
                  </a:lnTo>
                  <a:lnTo>
                    <a:pt x="93" y="283"/>
                  </a:lnTo>
                  <a:lnTo>
                    <a:pt x="93" y="272"/>
                  </a:lnTo>
                  <a:lnTo>
                    <a:pt x="97" y="262"/>
                  </a:lnTo>
                  <a:lnTo>
                    <a:pt x="97" y="251"/>
                  </a:lnTo>
                  <a:lnTo>
                    <a:pt x="100" y="241"/>
                  </a:lnTo>
                  <a:lnTo>
                    <a:pt x="100" y="231"/>
                  </a:lnTo>
                  <a:lnTo>
                    <a:pt x="104" y="220"/>
                  </a:lnTo>
                  <a:lnTo>
                    <a:pt x="104" y="196"/>
                  </a:lnTo>
                  <a:lnTo>
                    <a:pt x="107" y="186"/>
                  </a:lnTo>
                  <a:lnTo>
                    <a:pt x="107" y="176"/>
                  </a:lnTo>
                  <a:lnTo>
                    <a:pt x="110" y="165"/>
                  </a:lnTo>
                  <a:lnTo>
                    <a:pt x="110" y="151"/>
                  </a:lnTo>
                  <a:lnTo>
                    <a:pt x="114" y="141"/>
                  </a:lnTo>
                  <a:lnTo>
                    <a:pt x="114" y="120"/>
                  </a:lnTo>
                  <a:lnTo>
                    <a:pt x="117" y="110"/>
                  </a:lnTo>
                  <a:lnTo>
                    <a:pt x="117" y="100"/>
                  </a:lnTo>
                  <a:lnTo>
                    <a:pt x="121" y="89"/>
                  </a:lnTo>
                  <a:lnTo>
                    <a:pt x="121" y="82"/>
                  </a:lnTo>
                  <a:lnTo>
                    <a:pt x="124" y="72"/>
                  </a:lnTo>
                  <a:lnTo>
                    <a:pt x="124" y="55"/>
                  </a:lnTo>
                  <a:lnTo>
                    <a:pt x="128" y="48"/>
                  </a:lnTo>
                  <a:lnTo>
                    <a:pt x="128" y="41"/>
                  </a:lnTo>
                  <a:lnTo>
                    <a:pt x="131" y="34"/>
                  </a:lnTo>
                  <a:lnTo>
                    <a:pt x="131" y="27"/>
                  </a:lnTo>
                  <a:lnTo>
                    <a:pt x="135" y="24"/>
                  </a:lnTo>
                  <a:lnTo>
                    <a:pt x="135" y="17"/>
                  </a:lnTo>
                  <a:lnTo>
                    <a:pt x="138" y="13"/>
                  </a:lnTo>
                  <a:lnTo>
                    <a:pt x="138" y="7"/>
                  </a:lnTo>
                  <a:lnTo>
                    <a:pt x="142" y="3"/>
                  </a:lnTo>
                  <a:lnTo>
                    <a:pt x="145" y="0"/>
                  </a:lnTo>
                  <a:lnTo>
                    <a:pt x="148" y="3"/>
                  </a:lnTo>
                  <a:lnTo>
                    <a:pt x="152" y="7"/>
                  </a:lnTo>
                  <a:lnTo>
                    <a:pt x="152" y="10"/>
                  </a:lnTo>
                  <a:lnTo>
                    <a:pt x="155" y="13"/>
                  </a:lnTo>
                  <a:lnTo>
                    <a:pt x="155" y="17"/>
                  </a:lnTo>
                  <a:lnTo>
                    <a:pt x="159" y="24"/>
                  </a:lnTo>
                  <a:lnTo>
                    <a:pt x="159" y="34"/>
                  </a:lnTo>
                  <a:lnTo>
                    <a:pt x="162" y="41"/>
                  </a:lnTo>
                  <a:lnTo>
                    <a:pt x="162" y="48"/>
                  </a:lnTo>
                  <a:lnTo>
                    <a:pt x="166" y="55"/>
                  </a:lnTo>
                  <a:lnTo>
                    <a:pt x="166" y="62"/>
                  </a:lnTo>
                  <a:lnTo>
                    <a:pt x="169" y="72"/>
                  </a:lnTo>
                  <a:lnTo>
                    <a:pt x="169" y="79"/>
                  </a:lnTo>
                  <a:lnTo>
                    <a:pt x="173" y="89"/>
                  </a:lnTo>
                  <a:lnTo>
                    <a:pt x="173" y="110"/>
                  </a:lnTo>
                  <a:lnTo>
                    <a:pt x="176" y="120"/>
                  </a:lnTo>
                  <a:lnTo>
                    <a:pt x="176" y="131"/>
                  </a:lnTo>
                  <a:lnTo>
                    <a:pt x="179" y="141"/>
                  </a:lnTo>
                  <a:lnTo>
                    <a:pt x="179" y="151"/>
                  </a:lnTo>
                  <a:lnTo>
                    <a:pt x="183" y="162"/>
                  </a:lnTo>
                  <a:lnTo>
                    <a:pt x="183" y="186"/>
                  </a:lnTo>
                  <a:lnTo>
                    <a:pt x="186" y="196"/>
                  </a:lnTo>
                  <a:lnTo>
                    <a:pt x="186" y="207"/>
                  </a:lnTo>
                  <a:lnTo>
                    <a:pt x="190" y="220"/>
                  </a:lnTo>
                  <a:lnTo>
                    <a:pt x="190" y="231"/>
                  </a:lnTo>
                  <a:lnTo>
                    <a:pt x="193" y="241"/>
                  </a:lnTo>
                  <a:lnTo>
                    <a:pt x="193" y="262"/>
                  </a:lnTo>
                  <a:lnTo>
                    <a:pt x="197" y="272"/>
                  </a:lnTo>
                  <a:lnTo>
                    <a:pt x="197" y="283"/>
                  </a:lnTo>
                  <a:lnTo>
                    <a:pt x="200" y="293"/>
                  </a:lnTo>
                  <a:lnTo>
                    <a:pt x="200" y="300"/>
                  </a:lnTo>
                  <a:lnTo>
                    <a:pt x="204" y="310"/>
                  </a:lnTo>
                  <a:lnTo>
                    <a:pt x="204" y="317"/>
                  </a:lnTo>
                  <a:lnTo>
                    <a:pt x="207" y="324"/>
                  </a:lnTo>
                  <a:lnTo>
                    <a:pt x="207" y="338"/>
                  </a:lnTo>
                  <a:lnTo>
                    <a:pt x="211" y="345"/>
                  </a:lnTo>
                  <a:lnTo>
                    <a:pt x="211" y="352"/>
                  </a:lnTo>
                  <a:lnTo>
                    <a:pt x="214" y="355"/>
                  </a:lnTo>
                  <a:lnTo>
                    <a:pt x="214" y="362"/>
                  </a:lnTo>
                  <a:lnTo>
                    <a:pt x="217" y="365"/>
                  </a:lnTo>
                  <a:lnTo>
                    <a:pt x="217" y="369"/>
                  </a:lnTo>
                  <a:lnTo>
                    <a:pt x="221" y="372"/>
                  </a:lnTo>
                  <a:lnTo>
                    <a:pt x="224" y="376"/>
                  </a:lnTo>
                  <a:lnTo>
                    <a:pt x="228" y="372"/>
                  </a:lnTo>
                  <a:lnTo>
                    <a:pt x="228" y="369"/>
                  </a:lnTo>
                  <a:lnTo>
                    <a:pt x="231" y="365"/>
                  </a:lnTo>
                  <a:lnTo>
                    <a:pt x="231" y="362"/>
                  </a:lnTo>
                  <a:lnTo>
                    <a:pt x="235" y="35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7" name="Freeform 373"/>
            <p:cNvSpPr>
              <a:spLocks/>
            </p:cNvSpPr>
            <p:nvPr/>
          </p:nvSpPr>
          <p:spPr bwMode="auto">
            <a:xfrm>
              <a:off x="3174" y="2390"/>
              <a:ext cx="238" cy="376"/>
            </a:xfrm>
            <a:custGeom>
              <a:avLst/>
              <a:gdLst>
                <a:gd name="T0" fmla="*/ 3 w 238"/>
                <a:gd name="T1" fmla="*/ 348 h 376"/>
                <a:gd name="T2" fmla="*/ 7 w 238"/>
                <a:gd name="T3" fmla="*/ 324 h 376"/>
                <a:gd name="T4" fmla="*/ 13 w 238"/>
                <a:gd name="T5" fmla="*/ 296 h 376"/>
                <a:gd name="T6" fmla="*/ 17 w 238"/>
                <a:gd name="T7" fmla="*/ 258 h 376"/>
                <a:gd name="T8" fmla="*/ 24 w 238"/>
                <a:gd name="T9" fmla="*/ 227 h 376"/>
                <a:gd name="T10" fmla="*/ 27 w 238"/>
                <a:gd name="T11" fmla="*/ 182 h 376"/>
                <a:gd name="T12" fmla="*/ 34 w 238"/>
                <a:gd name="T13" fmla="*/ 148 h 376"/>
                <a:gd name="T14" fmla="*/ 38 w 238"/>
                <a:gd name="T15" fmla="*/ 107 h 376"/>
                <a:gd name="T16" fmla="*/ 45 w 238"/>
                <a:gd name="T17" fmla="*/ 79 h 376"/>
                <a:gd name="T18" fmla="*/ 48 w 238"/>
                <a:gd name="T19" fmla="*/ 51 h 376"/>
                <a:gd name="T20" fmla="*/ 55 w 238"/>
                <a:gd name="T21" fmla="*/ 27 h 376"/>
                <a:gd name="T22" fmla="*/ 58 w 238"/>
                <a:gd name="T23" fmla="*/ 10 h 376"/>
                <a:gd name="T24" fmla="*/ 69 w 238"/>
                <a:gd name="T25" fmla="*/ 3 h 376"/>
                <a:gd name="T26" fmla="*/ 76 w 238"/>
                <a:gd name="T27" fmla="*/ 13 h 376"/>
                <a:gd name="T28" fmla="*/ 82 w 238"/>
                <a:gd name="T29" fmla="*/ 31 h 376"/>
                <a:gd name="T30" fmla="*/ 86 w 238"/>
                <a:gd name="T31" fmla="*/ 58 h 376"/>
                <a:gd name="T32" fmla="*/ 93 w 238"/>
                <a:gd name="T33" fmla="*/ 82 h 376"/>
                <a:gd name="T34" fmla="*/ 96 w 238"/>
                <a:gd name="T35" fmla="*/ 124 h 376"/>
                <a:gd name="T36" fmla="*/ 103 w 238"/>
                <a:gd name="T37" fmla="*/ 155 h 376"/>
                <a:gd name="T38" fmla="*/ 107 w 238"/>
                <a:gd name="T39" fmla="*/ 200 h 376"/>
                <a:gd name="T40" fmla="*/ 114 w 238"/>
                <a:gd name="T41" fmla="*/ 234 h 376"/>
                <a:gd name="T42" fmla="*/ 117 w 238"/>
                <a:gd name="T43" fmla="*/ 265 h 376"/>
                <a:gd name="T44" fmla="*/ 124 w 238"/>
                <a:gd name="T45" fmla="*/ 303 h 376"/>
                <a:gd name="T46" fmla="*/ 127 w 238"/>
                <a:gd name="T47" fmla="*/ 327 h 376"/>
                <a:gd name="T48" fmla="*/ 134 w 238"/>
                <a:gd name="T49" fmla="*/ 355 h 376"/>
                <a:gd name="T50" fmla="*/ 138 w 238"/>
                <a:gd name="T51" fmla="*/ 365 h 376"/>
                <a:gd name="T52" fmla="*/ 148 w 238"/>
                <a:gd name="T53" fmla="*/ 372 h 376"/>
                <a:gd name="T54" fmla="*/ 155 w 238"/>
                <a:gd name="T55" fmla="*/ 358 h 376"/>
                <a:gd name="T56" fmla="*/ 162 w 238"/>
                <a:gd name="T57" fmla="*/ 341 h 376"/>
                <a:gd name="T58" fmla="*/ 165 w 238"/>
                <a:gd name="T59" fmla="*/ 310 h 376"/>
                <a:gd name="T60" fmla="*/ 172 w 238"/>
                <a:gd name="T61" fmla="*/ 286 h 376"/>
                <a:gd name="T62" fmla="*/ 176 w 238"/>
                <a:gd name="T63" fmla="*/ 245 h 376"/>
                <a:gd name="T64" fmla="*/ 183 w 238"/>
                <a:gd name="T65" fmla="*/ 210 h 376"/>
                <a:gd name="T66" fmla="*/ 186 w 238"/>
                <a:gd name="T67" fmla="*/ 165 h 376"/>
                <a:gd name="T68" fmla="*/ 193 w 238"/>
                <a:gd name="T69" fmla="*/ 134 h 376"/>
                <a:gd name="T70" fmla="*/ 196 w 238"/>
                <a:gd name="T71" fmla="*/ 103 h 376"/>
                <a:gd name="T72" fmla="*/ 203 w 238"/>
                <a:gd name="T73" fmla="*/ 65 h 376"/>
                <a:gd name="T74" fmla="*/ 207 w 238"/>
                <a:gd name="T75" fmla="*/ 41 h 376"/>
                <a:gd name="T76" fmla="*/ 214 w 238"/>
                <a:gd name="T77" fmla="*/ 17 h 376"/>
                <a:gd name="T78" fmla="*/ 217 w 238"/>
                <a:gd name="T79" fmla="*/ 7 h 376"/>
                <a:gd name="T80" fmla="*/ 227 w 238"/>
                <a:gd name="T81" fmla="*/ 3 h 376"/>
                <a:gd name="T82" fmla="*/ 234 w 238"/>
                <a:gd name="T83" fmla="*/ 1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 h="376">
                  <a:moveTo>
                    <a:pt x="0" y="358"/>
                  </a:moveTo>
                  <a:lnTo>
                    <a:pt x="0" y="355"/>
                  </a:lnTo>
                  <a:lnTo>
                    <a:pt x="3" y="348"/>
                  </a:lnTo>
                  <a:lnTo>
                    <a:pt x="3" y="338"/>
                  </a:lnTo>
                  <a:lnTo>
                    <a:pt x="7" y="331"/>
                  </a:lnTo>
                  <a:lnTo>
                    <a:pt x="7" y="324"/>
                  </a:lnTo>
                  <a:lnTo>
                    <a:pt x="10" y="314"/>
                  </a:lnTo>
                  <a:lnTo>
                    <a:pt x="10" y="307"/>
                  </a:lnTo>
                  <a:lnTo>
                    <a:pt x="13" y="296"/>
                  </a:lnTo>
                  <a:lnTo>
                    <a:pt x="13" y="289"/>
                  </a:lnTo>
                  <a:lnTo>
                    <a:pt x="17" y="279"/>
                  </a:lnTo>
                  <a:lnTo>
                    <a:pt x="17" y="258"/>
                  </a:lnTo>
                  <a:lnTo>
                    <a:pt x="20" y="248"/>
                  </a:lnTo>
                  <a:lnTo>
                    <a:pt x="20" y="238"/>
                  </a:lnTo>
                  <a:lnTo>
                    <a:pt x="24" y="227"/>
                  </a:lnTo>
                  <a:lnTo>
                    <a:pt x="24" y="217"/>
                  </a:lnTo>
                  <a:lnTo>
                    <a:pt x="27" y="203"/>
                  </a:lnTo>
                  <a:lnTo>
                    <a:pt x="27" y="182"/>
                  </a:lnTo>
                  <a:lnTo>
                    <a:pt x="31" y="172"/>
                  </a:lnTo>
                  <a:lnTo>
                    <a:pt x="31" y="158"/>
                  </a:lnTo>
                  <a:lnTo>
                    <a:pt x="34" y="148"/>
                  </a:lnTo>
                  <a:lnTo>
                    <a:pt x="34" y="138"/>
                  </a:lnTo>
                  <a:lnTo>
                    <a:pt x="38" y="127"/>
                  </a:lnTo>
                  <a:lnTo>
                    <a:pt x="38" y="107"/>
                  </a:lnTo>
                  <a:lnTo>
                    <a:pt x="41" y="96"/>
                  </a:lnTo>
                  <a:lnTo>
                    <a:pt x="41" y="86"/>
                  </a:lnTo>
                  <a:lnTo>
                    <a:pt x="45" y="79"/>
                  </a:lnTo>
                  <a:lnTo>
                    <a:pt x="45" y="69"/>
                  </a:lnTo>
                  <a:lnTo>
                    <a:pt x="48" y="62"/>
                  </a:lnTo>
                  <a:lnTo>
                    <a:pt x="48" y="51"/>
                  </a:lnTo>
                  <a:lnTo>
                    <a:pt x="51" y="44"/>
                  </a:lnTo>
                  <a:lnTo>
                    <a:pt x="51" y="31"/>
                  </a:lnTo>
                  <a:lnTo>
                    <a:pt x="55" y="27"/>
                  </a:lnTo>
                  <a:lnTo>
                    <a:pt x="55" y="20"/>
                  </a:lnTo>
                  <a:lnTo>
                    <a:pt x="58" y="17"/>
                  </a:lnTo>
                  <a:lnTo>
                    <a:pt x="58" y="10"/>
                  </a:lnTo>
                  <a:lnTo>
                    <a:pt x="65" y="3"/>
                  </a:lnTo>
                  <a:lnTo>
                    <a:pt x="65" y="0"/>
                  </a:lnTo>
                  <a:lnTo>
                    <a:pt x="69" y="3"/>
                  </a:lnTo>
                  <a:lnTo>
                    <a:pt x="72" y="7"/>
                  </a:lnTo>
                  <a:lnTo>
                    <a:pt x="76" y="10"/>
                  </a:lnTo>
                  <a:lnTo>
                    <a:pt x="76" y="13"/>
                  </a:lnTo>
                  <a:lnTo>
                    <a:pt x="79" y="20"/>
                  </a:lnTo>
                  <a:lnTo>
                    <a:pt x="79" y="24"/>
                  </a:lnTo>
                  <a:lnTo>
                    <a:pt x="82" y="31"/>
                  </a:lnTo>
                  <a:lnTo>
                    <a:pt x="82" y="38"/>
                  </a:lnTo>
                  <a:lnTo>
                    <a:pt x="86" y="44"/>
                  </a:lnTo>
                  <a:lnTo>
                    <a:pt x="86" y="58"/>
                  </a:lnTo>
                  <a:lnTo>
                    <a:pt x="89" y="65"/>
                  </a:lnTo>
                  <a:lnTo>
                    <a:pt x="89" y="76"/>
                  </a:lnTo>
                  <a:lnTo>
                    <a:pt x="93" y="82"/>
                  </a:lnTo>
                  <a:lnTo>
                    <a:pt x="93" y="93"/>
                  </a:lnTo>
                  <a:lnTo>
                    <a:pt x="96" y="103"/>
                  </a:lnTo>
                  <a:lnTo>
                    <a:pt x="96" y="124"/>
                  </a:lnTo>
                  <a:lnTo>
                    <a:pt x="100" y="134"/>
                  </a:lnTo>
                  <a:lnTo>
                    <a:pt x="100" y="145"/>
                  </a:lnTo>
                  <a:lnTo>
                    <a:pt x="103" y="155"/>
                  </a:lnTo>
                  <a:lnTo>
                    <a:pt x="103" y="169"/>
                  </a:lnTo>
                  <a:lnTo>
                    <a:pt x="107" y="179"/>
                  </a:lnTo>
                  <a:lnTo>
                    <a:pt x="107" y="200"/>
                  </a:lnTo>
                  <a:lnTo>
                    <a:pt x="110" y="214"/>
                  </a:lnTo>
                  <a:lnTo>
                    <a:pt x="110" y="224"/>
                  </a:lnTo>
                  <a:lnTo>
                    <a:pt x="114" y="234"/>
                  </a:lnTo>
                  <a:lnTo>
                    <a:pt x="114" y="245"/>
                  </a:lnTo>
                  <a:lnTo>
                    <a:pt x="117" y="255"/>
                  </a:lnTo>
                  <a:lnTo>
                    <a:pt x="117" y="265"/>
                  </a:lnTo>
                  <a:lnTo>
                    <a:pt x="120" y="276"/>
                  </a:lnTo>
                  <a:lnTo>
                    <a:pt x="120" y="296"/>
                  </a:lnTo>
                  <a:lnTo>
                    <a:pt x="124" y="303"/>
                  </a:lnTo>
                  <a:lnTo>
                    <a:pt x="124" y="314"/>
                  </a:lnTo>
                  <a:lnTo>
                    <a:pt x="127" y="320"/>
                  </a:lnTo>
                  <a:lnTo>
                    <a:pt x="127" y="327"/>
                  </a:lnTo>
                  <a:lnTo>
                    <a:pt x="131" y="334"/>
                  </a:lnTo>
                  <a:lnTo>
                    <a:pt x="131" y="348"/>
                  </a:lnTo>
                  <a:lnTo>
                    <a:pt x="134" y="355"/>
                  </a:lnTo>
                  <a:lnTo>
                    <a:pt x="134" y="358"/>
                  </a:lnTo>
                  <a:lnTo>
                    <a:pt x="138" y="362"/>
                  </a:lnTo>
                  <a:lnTo>
                    <a:pt x="138" y="365"/>
                  </a:lnTo>
                  <a:lnTo>
                    <a:pt x="145" y="372"/>
                  </a:lnTo>
                  <a:lnTo>
                    <a:pt x="145" y="376"/>
                  </a:lnTo>
                  <a:lnTo>
                    <a:pt x="148" y="372"/>
                  </a:lnTo>
                  <a:lnTo>
                    <a:pt x="151" y="369"/>
                  </a:lnTo>
                  <a:lnTo>
                    <a:pt x="155" y="365"/>
                  </a:lnTo>
                  <a:lnTo>
                    <a:pt x="155" y="358"/>
                  </a:lnTo>
                  <a:lnTo>
                    <a:pt x="158" y="352"/>
                  </a:lnTo>
                  <a:lnTo>
                    <a:pt x="158" y="348"/>
                  </a:lnTo>
                  <a:lnTo>
                    <a:pt x="162" y="341"/>
                  </a:lnTo>
                  <a:lnTo>
                    <a:pt x="162" y="334"/>
                  </a:lnTo>
                  <a:lnTo>
                    <a:pt x="165" y="327"/>
                  </a:lnTo>
                  <a:lnTo>
                    <a:pt x="165" y="310"/>
                  </a:lnTo>
                  <a:lnTo>
                    <a:pt x="169" y="303"/>
                  </a:lnTo>
                  <a:lnTo>
                    <a:pt x="169" y="293"/>
                  </a:lnTo>
                  <a:lnTo>
                    <a:pt x="172" y="286"/>
                  </a:lnTo>
                  <a:lnTo>
                    <a:pt x="172" y="276"/>
                  </a:lnTo>
                  <a:lnTo>
                    <a:pt x="176" y="265"/>
                  </a:lnTo>
                  <a:lnTo>
                    <a:pt x="176" y="245"/>
                  </a:lnTo>
                  <a:lnTo>
                    <a:pt x="179" y="234"/>
                  </a:lnTo>
                  <a:lnTo>
                    <a:pt x="179" y="224"/>
                  </a:lnTo>
                  <a:lnTo>
                    <a:pt x="183" y="210"/>
                  </a:lnTo>
                  <a:lnTo>
                    <a:pt x="183" y="200"/>
                  </a:lnTo>
                  <a:lnTo>
                    <a:pt x="186" y="189"/>
                  </a:lnTo>
                  <a:lnTo>
                    <a:pt x="186" y="165"/>
                  </a:lnTo>
                  <a:lnTo>
                    <a:pt x="189" y="155"/>
                  </a:lnTo>
                  <a:lnTo>
                    <a:pt x="189" y="145"/>
                  </a:lnTo>
                  <a:lnTo>
                    <a:pt x="193" y="134"/>
                  </a:lnTo>
                  <a:lnTo>
                    <a:pt x="193" y="124"/>
                  </a:lnTo>
                  <a:lnTo>
                    <a:pt x="196" y="113"/>
                  </a:lnTo>
                  <a:lnTo>
                    <a:pt x="196" y="103"/>
                  </a:lnTo>
                  <a:lnTo>
                    <a:pt x="200" y="93"/>
                  </a:lnTo>
                  <a:lnTo>
                    <a:pt x="200" y="76"/>
                  </a:lnTo>
                  <a:lnTo>
                    <a:pt x="203" y="65"/>
                  </a:lnTo>
                  <a:lnTo>
                    <a:pt x="203" y="58"/>
                  </a:lnTo>
                  <a:lnTo>
                    <a:pt x="207" y="48"/>
                  </a:lnTo>
                  <a:lnTo>
                    <a:pt x="207" y="41"/>
                  </a:lnTo>
                  <a:lnTo>
                    <a:pt x="210" y="34"/>
                  </a:lnTo>
                  <a:lnTo>
                    <a:pt x="210" y="24"/>
                  </a:lnTo>
                  <a:lnTo>
                    <a:pt x="214" y="17"/>
                  </a:lnTo>
                  <a:lnTo>
                    <a:pt x="214" y="13"/>
                  </a:lnTo>
                  <a:lnTo>
                    <a:pt x="217" y="10"/>
                  </a:lnTo>
                  <a:lnTo>
                    <a:pt x="217" y="7"/>
                  </a:lnTo>
                  <a:lnTo>
                    <a:pt x="220" y="3"/>
                  </a:lnTo>
                  <a:lnTo>
                    <a:pt x="224" y="0"/>
                  </a:lnTo>
                  <a:lnTo>
                    <a:pt x="227" y="3"/>
                  </a:lnTo>
                  <a:lnTo>
                    <a:pt x="231" y="7"/>
                  </a:lnTo>
                  <a:lnTo>
                    <a:pt x="231" y="10"/>
                  </a:lnTo>
                  <a:lnTo>
                    <a:pt x="234" y="13"/>
                  </a:lnTo>
                  <a:lnTo>
                    <a:pt x="234" y="20"/>
                  </a:lnTo>
                  <a:lnTo>
                    <a:pt x="238" y="27"/>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8" name="Freeform 374"/>
            <p:cNvSpPr>
              <a:spLocks/>
            </p:cNvSpPr>
            <p:nvPr/>
          </p:nvSpPr>
          <p:spPr bwMode="auto">
            <a:xfrm>
              <a:off x="3412" y="2390"/>
              <a:ext cx="238" cy="376"/>
            </a:xfrm>
            <a:custGeom>
              <a:avLst/>
              <a:gdLst>
                <a:gd name="T0" fmla="*/ 3 w 238"/>
                <a:gd name="T1" fmla="*/ 38 h 376"/>
                <a:gd name="T2" fmla="*/ 7 w 238"/>
                <a:gd name="T3" fmla="*/ 69 h 376"/>
                <a:gd name="T4" fmla="*/ 14 w 238"/>
                <a:gd name="T5" fmla="*/ 96 h 376"/>
                <a:gd name="T6" fmla="*/ 17 w 238"/>
                <a:gd name="T7" fmla="*/ 138 h 376"/>
                <a:gd name="T8" fmla="*/ 24 w 238"/>
                <a:gd name="T9" fmla="*/ 172 h 376"/>
                <a:gd name="T10" fmla="*/ 27 w 238"/>
                <a:gd name="T11" fmla="*/ 207 h 376"/>
                <a:gd name="T12" fmla="*/ 34 w 238"/>
                <a:gd name="T13" fmla="*/ 248 h 376"/>
                <a:gd name="T14" fmla="*/ 38 w 238"/>
                <a:gd name="T15" fmla="*/ 279 h 376"/>
                <a:gd name="T16" fmla="*/ 45 w 238"/>
                <a:gd name="T17" fmla="*/ 317 h 376"/>
                <a:gd name="T18" fmla="*/ 48 w 238"/>
                <a:gd name="T19" fmla="*/ 338 h 376"/>
                <a:gd name="T20" fmla="*/ 55 w 238"/>
                <a:gd name="T21" fmla="*/ 358 h 376"/>
                <a:gd name="T22" fmla="*/ 62 w 238"/>
                <a:gd name="T23" fmla="*/ 372 h 376"/>
                <a:gd name="T24" fmla="*/ 72 w 238"/>
                <a:gd name="T25" fmla="*/ 365 h 376"/>
                <a:gd name="T26" fmla="*/ 79 w 238"/>
                <a:gd name="T27" fmla="*/ 345 h 376"/>
                <a:gd name="T28" fmla="*/ 83 w 238"/>
                <a:gd name="T29" fmla="*/ 324 h 376"/>
                <a:gd name="T30" fmla="*/ 89 w 238"/>
                <a:gd name="T31" fmla="*/ 289 h 376"/>
                <a:gd name="T32" fmla="*/ 93 w 238"/>
                <a:gd name="T33" fmla="*/ 262 h 376"/>
                <a:gd name="T34" fmla="*/ 100 w 238"/>
                <a:gd name="T35" fmla="*/ 227 h 376"/>
                <a:gd name="T36" fmla="*/ 103 w 238"/>
                <a:gd name="T37" fmla="*/ 186 h 376"/>
                <a:gd name="T38" fmla="*/ 110 w 238"/>
                <a:gd name="T39" fmla="*/ 151 h 376"/>
                <a:gd name="T40" fmla="*/ 114 w 238"/>
                <a:gd name="T41" fmla="*/ 110 h 376"/>
                <a:gd name="T42" fmla="*/ 120 w 238"/>
                <a:gd name="T43" fmla="*/ 79 h 376"/>
                <a:gd name="T44" fmla="*/ 124 w 238"/>
                <a:gd name="T45" fmla="*/ 48 h 376"/>
                <a:gd name="T46" fmla="*/ 131 w 238"/>
                <a:gd name="T47" fmla="*/ 27 h 376"/>
                <a:gd name="T48" fmla="*/ 134 w 238"/>
                <a:gd name="T49" fmla="*/ 10 h 376"/>
                <a:gd name="T50" fmla="*/ 145 w 238"/>
                <a:gd name="T51" fmla="*/ 3 h 376"/>
                <a:gd name="T52" fmla="*/ 152 w 238"/>
                <a:gd name="T53" fmla="*/ 13 h 376"/>
                <a:gd name="T54" fmla="*/ 158 w 238"/>
                <a:gd name="T55" fmla="*/ 34 h 376"/>
                <a:gd name="T56" fmla="*/ 162 w 238"/>
                <a:gd name="T57" fmla="*/ 55 h 376"/>
                <a:gd name="T58" fmla="*/ 169 w 238"/>
                <a:gd name="T59" fmla="*/ 93 h 376"/>
                <a:gd name="T60" fmla="*/ 172 w 238"/>
                <a:gd name="T61" fmla="*/ 120 h 376"/>
                <a:gd name="T62" fmla="*/ 179 w 238"/>
                <a:gd name="T63" fmla="*/ 155 h 376"/>
                <a:gd name="T64" fmla="*/ 183 w 238"/>
                <a:gd name="T65" fmla="*/ 200 h 376"/>
                <a:gd name="T66" fmla="*/ 189 w 238"/>
                <a:gd name="T67" fmla="*/ 231 h 376"/>
                <a:gd name="T68" fmla="*/ 193 w 238"/>
                <a:gd name="T69" fmla="*/ 272 h 376"/>
                <a:gd name="T70" fmla="*/ 200 w 238"/>
                <a:gd name="T71" fmla="*/ 303 h 376"/>
                <a:gd name="T72" fmla="*/ 203 w 238"/>
                <a:gd name="T73" fmla="*/ 334 h 376"/>
                <a:gd name="T74" fmla="*/ 210 w 238"/>
                <a:gd name="T75" fmla="*/ 352 h 376"/>
                <a:gd name="T76" fmla="*/ 214 w 238"/>
                <a:gd name="T77" fmla="*/ 369 h 376"/>
                <a:gd name="T78" fmla="*/ 224 w 238"/>
                <a:gd name="T79" fmla="*/ 372 h 376"/>
                <a:gd name="T80" fmla="*/ 231 w 238"/>
                <a:gd name="T81" fmla="*/ 362 h 376"/>
                <a:gd name="T82" fmla="*/ 234 w 238"/>
                <a:gd name="T83"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 h="376">
                  <a:moveTo>
                    <a:pt x="0" y="27"/>
                  </a:moveTo>
                  <a:lnTo>
                    <a:pt x="0" y="31"/>
                  </a:lnTo>
                  <a:lnTo>
                    <a:pt x="3" y="38"/>
                  </a:lnTo>
                  <a:lnTo>
                    <a:pt x="3" y="44"/>
                  </a:lnTo>
                  <a:lnTo>
                    <a:pt x="7" y="55"/>
                  </a:lnTo>
                  <a:lnTo>
                    <a:pt x="7" y="69"/>
                  </a:lnTo>
                  <a:lnTo>
                    <a:pt x="10" y="79"/>
                  </a:lnTo>
                  <a:lnTo>
                    <a:pt x="10" y="89"/>
                  </a:lnTo>
                  <a:lnTo>
                    <a:pt x="14" y="96"/>
                  </a:lnTo>
                  <a:lnTo>
                    <a:pt x="14" y="107"/>
                  </a:lnTo>
                  <a:lnTo>
                    <a:pt x="17" y="117"/>
                  </a:lnTo>
                  <a:lnTo>
                    <a:pt x="17" y="138"/>
                  </a:lnTo>
                  <a:lnTo>
                    <a:pt x="20" y="151"/>
                  </a:lnTo>
                  <a:lnTo>
                    <a:pt x="20" y="162"/>
                  </a:lnTo>
                  <a:lnTo>
                    <a:pt x="24" y="172"/>
                  </a:lnTo>
                  <a:lnTo>
                    <a:pt x="24" y="182"/>
                  </a:lnTo>
                  <a:lnTo>
                    <a:pt x="27" y="193"/>
                  </a:lnTo>
                  <a:lnTo>
                    <a:pt x="27" y="207"/>
                  </a:lnTo>
                  <a:lnTo>
                    <a:pt x="31" y="217"/>
                  </a:lnTo>
                  <a:lnTo>
                    <a:pt x="31" y="238"/>
                  </a:lnTo>
                  <a:lnTo>
                    <a:pt x="34" y="248"/>
                  </a:lnTo>
                  <a:lnTo>
                    <a:pt x="34" y="258"/>
                  </a:lnTo>
                  <a:lnTo>
                    <a:pt x="38" y="269"/>
                  </a:lnTo>
                  <a:lnTo>
                    <a:pt x="38" y="279"/>
                  </a:lnTo>
                  <a:lnTo>
                    <a:pt x="41" y="289"/>
                  </a:lnTo>
                  <a:lnTo>
                    <a:pt x="41" y="307"/>
                  </a:lnTo>
                  <a:lnTo>
                    <a:pt x="45" y="317"/>
                  </a:lnTo>
                  <a:lnTo>
                    <a:pt x="45" y="324"/>
                  </a:lnTo>
                  <a:lnTo>
                    <a:pt x="48" y="331"/>
                  </a:lnTo>
                  <a:lnTo>
                    <a:pt x="48" y="338"/>
                  </a:lnTo>
                  <a:lnTo>
                    <a:pt x="51" y="345"/>
                  </a:lnTo>
                  <a:lnTo>
                    <a:pt x="51" y="355"/>
                  </a:lnTo>
                  <a:lnTo>
                    <a:pt x="55" y="358"/>
                  </a:lnTo>
                  <a:lnTo>
                    <a:pt x="55" y="365"/>
                  </a:lnTo>
                  <a:lnTo>
                    <a:pt x="58" y="369"/>
                  </a:lnTo>
                  <a:lnTo>
                    <a:pt x="62" y="372"/>
                  </a:lnTo>
                  <a:lnTo>
                    <a:pt x="69" y="372"/>
                  </a:lnTo>
                  <a:lnTo>
                    <a:pt x="69" y="369"/>
                  </a:lnTo>
                  <a:lnTo>
                    <a:pt x="72" y="365"/>
                  </a:lnTo>
                  <a:lnTo>
                    <a:pt x="76" y="362"/>
                  </a:lnTo>
                  <a:lnTo>
                    <a:pt x="76" y="352"/>
                  </a:lnTo>
                  <a:lnTo>
                    <a:pt x="79" y="345"/>
                  </a:lnTo>
                  <a:lnTo>
                    <a:pt x="79" y="338"/>
                  </a:lnTo>
                  <a:lnTo>
                    <a:pt x="83" y="331"/>
                  </a:lnTo>
                  <a:lnTo>
                    <a:pt x="83" y="324"/>
                  </a:lnTo>
                  <a:lnTo>
                    <a:pt x="86" y="317"/>
                  </a:lnTo>
                  <a:lnTo>
                    <a:pt x="86" y="300"/>
                  </a:lnTo>
                  <a:lnTo>
                    <a:pt x="89" y="289"/>
                  </a:lnTo>
                  <a:lnTo>
                    <a:pt x="89" y="283"/>
                  </a:lnTo>
                  <a:lnTo>
                    <a:pt x="93" y="272"/>
                  </a:lnTo>
                  <a:lnTo>
                    <a:pt x="93" y="262"/>
                  </a:lnTo>
                  <a:lnTo>
                    <a:pt x="96" y="251"/>
                  </a:lnTo>
                  <a:lnTo>
                    <a:pt x="96" y="241"/>
                  </a:lnTo>
                  <a:lnTo>
                    <a:pt x="100" y="227"/>
                  </a:lnTo>
                  <a:lnTo>
                    <a:pt x="100" y="207"/>
                  </a:lnTo>
                  <a:lnTo>
                    <a:pt x="103" y="196"/>
                  </a:lnTo>
                  <a:lnTo>
                    <a:pt x="103" y="186"/>
                  </a:lnTo>
                  <a:lnTo>
                    <a:pt x="107" y="172"/>
                  </a:lnTo>
                  <a:lnTo>
                    <a:pt x="107" y="162"/>
                  </a:lnTo>
                  <a:lnTo>
                    <a:pt x="110" y="151"/>
                  </a:lnTo>
                  <a:lnTo>
                    <a:pt x="110" y="131"/>
                  </a:lnTo>
                  <a:lnTo>
                    <a:pt x="114" y="120"/>
                  </a:lnTo>
                  <a:lnTo>
                    <a:pt x="114" y="110"/>
                  </a:lnTo>
                  <a:lnTo>
                    <a:pt x="117" y="100"/>
                  </a:lnTo>
                  <a:lnTo>
                    <a:pt x="117" y="89"/>
                  </a:lnTo>
                  <a:lnTo>
                    <a:pt x="120" y="79"/>
                  </a:lnTo>
                  <a:lnTo>
                    <a:pt x="120" y="62"/>
                  </a:lnTo>
                  <a:lnTo>
                    <a:pt x="124" y="55"/>
                  </a:lnTo>
                  <a:lnTo>
                    <a:pt x="124" y="48"/>
                  </a:lnTo>
                  <a:lnTo>
                    <a:pt x="127" y="41"/>
                  </a:lnTo>
                  <a:lnTo>
                    <a:pt x="127" y="34"/>
                  </a:lnTo>
                  <a:lnTo>
                    <a:pt x="131" y="27"/>
                  </a:lnTo>
                  <a:lnTo>
                    <a:pt x="131" y="17"/>
                  </a:lnTo>
                  <a:lnTo>
                    <a:pt x="134" y="13"/>
                  </a:lnTo>
                  <a:lnTo>
                    <a:pt x="134" y="10"/>
                  </a:lnTo>
                  <a:lnTo>
                    <a:pt x="141" y="3"/>
                  </a:lnTo>
                  <a:lnTo>
                    <a:pt x="141" y="0"/>
                  </a:lnTo>
                  <a:lnTo>
                    <a:pt x="145" y="3"/>
                  </a:lnTo>
                  <a:lnTo>
                    <a:pt x="148" y="7"/>
                  </a:lnTo>
                  <a:lnTo>
                    <a:pt x="152" y="10"/>
                  </a:lnTo>
                  <a:lnTo>
                    <a:pt x="152" y="13"/>
                  </a:lnTo>
                  <a:lnTo>
                    <a:pt x="155" y="17"/>
                  </a:lnTo>
                  <a:lnTo>
                    <a:pt x="155" y="27"/>
                  </a:lnTo>
                  <a:lnTo>
                    <a:pt x="158" y="34"/>
                  </a:lnTo>
                  <a:lnTo>
                    <a:pt x="158" y="41"/>
                  </a:lnTo>
                  <a:lnTo>
                    <a:pt x="162" y="48"/>
                  </a:lnTo>
                  <a:lnTo>
                    <a:pt x="162" y="55"/>
                  </a:lnTo>
                  <a:lnTo>
                    <a:pt x="165" y="65"/>
                  </a:lnTo>
                  <a:lnTo>
                    <a:pt x="165" y="82"/>
                  </a:lnTo>
                  <a:lnTo>
                    <a:pt x="169" y="93"/>
                  </a:lnTo>
                  <a:lnTo>
                    <a:pt x="169" y="100"/>
                  </a:lnTo>
                  <a:lnTo>
                    <a:pt x="172" y="110"/>
                  </a:lnTo>
                  <a:lnTo>
                    <a:pt x="172" y="120"/>
                  </a:lnTo>
                  <a:lnTo>
                    <a:pt x="176" y="131"/>
                  </a:lnTo>
                  <a:lnTo>
                    <a:pt x="176" y="145"/>
                  </a:lnTo>
                  <a:lnTo>
                    <a:pt x="179" y="155"/>
                  </a:lnTo>
                  <a:lnTo>
                    <a:pt x="179" y="176"/>
                  </a:lnTo>
                  <a:lnTo>
                    <a:pt x="183" y="186"/>
                  </a:lnTo>
                  <a:lnTo>
                    <a:pt x="183" y="200"/>
                  </a:lnTo>
                  <a:lnTo>
                    <a:pt x="186" y="210"/>
                  </a:lnTo>
                  <a:lnTo>
                    <a:pt x="186" y="220"/>
                  </a:lnTo>
                  <a:lnTo>
                    <a:pt x="189" y="231"/>
                  </a:lnTo>
                  <a:lnTo>
                    <a:pt x="189" y="251"/>
                  </a:lnTo>
                  <a:lnTo>
                    <a:pt x="193" y="262"/>
                  </a:lnTo>
                  <a:lnTo>
                    <a:pt x="193" y="272"/>
                  </a:lnTo>
                  <a:lnTo>
                    <a:pt x="196" y="283"/>
                  </a:lnTo>
                  <a:lnTo>
                    <a:pt x="196" y="293"/>
                  </a:lnTo>
                  <a:lnTo>
                    <a:pt x="200" y="303"/>
                  </a:lnTo>
                  <a:lnTo>
                    <a:pt x="200" y="320"/>
                  </a:lnTo>
                  <a:lnTo>
                    <a:pt x="203" y="327"/>
                  </a:lnTo>
                  <a:lnTo>
                    <a:pt x="203" y="334"/>
                  </a:lnTo>
                  <a:lnTo>
                    <a:pt x="207" y="341"/>
                  </a:lnTo>
                  <a:lnTo>
                    <a:pt x="207" y="348"/>
                  </a:lnTo>
                  <a:lnTo>
                    <a:pt x="210" y="352"/>
                  </a:lnTo>
                  <a:lnTo>
                    <a:pt x="210" y="358"/>
                  </a:lnTo>
                  <a:lnTo>
                    <a:pt x="214" y="362"/>
                  </a:lnTo>
                  <a:lnTo>
                    <a:pt x="214" y="369"/>
                  </a:lnTo>
                  <a:lnTo>
                    <a:pt x="217" y="372"/>
                  </a:lnTo>
                  <a:lnTo>
                    <a:pt x="221" y="376"/>
                  </a:lnTo>
                  <a:lnTo>
                    <a:pt x="224" y="372"/>
                  </a:lnTo>
                  <a:lnTo>
                    <a:pt x="227" y="369"/>
                  </a:lnTo>
                  <a:lnTo>
                    <a:pt x="227" y="365"/>
                  </a:lnTo>
                  <a:lnTo>
                    <a:pt x="231" y="362"/>
                  </a:lnTo>
                  <a:lnTo>
                    <a:pt x="231" y="358"/>
                  </a:lnTo>
                  <a:lnTo>
                    <a:pt x="234" y="355"/>
                  </a:lnTo>
                  <a:lnTo>
                    <a:pt x="234" y="341"/>
                  </a:lnTo>
                  <a:lnTo>
                    <a:pt x="238" y="338"/>
                  </a:lnTo>
                  <a:lnTo>
                    <a:pt x="238" y="331"/>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9" name="Freeform 375"/>
            <p:cNvSpPr>
              <a:spLocks/>
            </p:cNvSpPr>
            <p:nvPr/>
          </p:nvSpPr>
          <p:spPr bwMode="auto">
            <a:xfrm>
              <a:off x="3650" y="2390"/>
              <a:ext cx="79" cy="331"/>
            </a:xfrm>
            <a:custGeom>
              <a:avLst/>
              <a:gdLst>
                <a:gd name="T0" fmla="*/ 0 w 79"/>
                <a:gd name="T1" fmla="*/ 331 h 331"/>
                <a:gd name="T2" fmla="*/ 3 w 79"/>
                <a:gd name="T3" fmla="*/ 320 h 331"/>
                <a:gd name="T4" fmla="*/ 3 w 79"/>
                <a:gd name="T5" fmla="*/ 314 h 331"/>
                <a:gd name="T6" fmla="*/ 7 w 79"/>
                <a:gd name="T7" fmla="*/ 307 h 331"/>
                <a:gd name="T8" fmla="*/ 7 w 79"/>
                <a:gd name="T9" fmla="*/ 296 h 331"/>
                <a:gd name="T10" fmla="*/ 10 w 79"/>
                <a:gd name="T11" fmla="*/ 286 h 331"/>
                <a:gd name="T12" fmla="*/ 10 w 79"/>
                <a:gd name="T13" fmla="*/ 269 h 331"/>
                <a:gd name="T14" fmla="*/ 14 w 79"/>
                <a:gd name="T15" fmla="*/ 258 h 331"/>
                <a:gd name="T16" fmla="*/ 14 w 79"/>
                <a:gd name="T17" fmla="*/ 248 h 331"/>
                <a:gd name="T18" fmla="*/ 17 w 79"/>
                <a:gd name="T19" fmla="*/ 234 h 331"/>
                <a:gd name="T20" fmla="*/ 17 w 79"/>
                <a:gd name="T21" fmla="*/ 224 h 331"/>
                <a:gd name="T22" fmla="*/ 20 w 79"/>
                <a:gd name="T23" fmla="*/ 214 h 331"/>
                <a:gd name="T24" fmla="*/ 20 w 79"/>
                <a:gd name="T25" fmla="*/ 193 h 331"/>
                <a:gd name="T26" fmla="*/ 24 w 79"/>
                <a:gd name="T27" fmla="*/ 179 h 331"/>
                <a:gd name="T28" fmla="*/ 24 w 79"/>
                <a:gd name="T29" fmla="*/ 169 h 331"/>
                <a:gd name="T30" fmla="*/ 27 w 79"/>
                <a:gd name="T31" fmla="*/ 158 h 331"/>
                <a:gd name="T32" fmla="*/ 27 w 79"/>
                <a:gd name="T33" fmla="*/ 148 h 331"/>
                <a:gd name="T34" fmla="*/ 31 w 79"/>
                <a:gd name="T35" fmla="*/ 138 h 331"/>
                <a:gd name="T36" fmla="*/ 31 w 79"/>
                <a:gd name="T37" fmla="*/ 113 h 331"/>
                <a:gd name="T38" fmla="*/ 34 w 79"/>
                <a:gd name="T39" fmla="*/ 103 h 331"/>
                <a:gd name="T40" fmla="*/ 34 w 79"/>
                <a:gd name="T41" fmla="*/ 96 h 331"/>
                <a:gd name="T42" fmla="*/ 38 w 79"/>
                <a:gd name="T43" fmla="*/ 86 h 331"/>
                <a:gd name="T44" fmla="*/ 38 w 79"/>
                <a:gd name="T45" fmla="*/ 76 h 331"/>
                <a:gd name="T46" fmla="*/ 41 w 79"/>
                <a:gd name="T47" fmla="*/ 69 h 331"/>
                <a:gd name="T48" fmla="*/ 41 w 79"/>
                <a:gd name="T49" fmla="*/ 58 h 331"/>
                <a:gd name="T50" fmla="*/ 45 w 79"/>
                <a:gd name="T51" fmla="*/ 51 h 331"/>
                <a:gd name="T52" fmla="*/ 45 w 79"/>
                <a:gd name="T53" fmla="*/ 38 h 331"/>
                <a:gd name="T54" fmla="*/ 48 w 79"/>
                <a:gd name="T55" fmla="*/ 31 h 331"/>
                <a:gd name="T56" fmla="*/ 48 w 79"/>
                <a:gd name="T57" fmla="*/ 24 h 331"/>
                <a:gd name="T58" fmla="*/ 52 w 79"/>
                <a:gd name="T59" fmla="*/ 20 h 331"/>
                <a:gd name="T60" fmla="*/ 52 w 79"/>
                <a:gd name="T61" fmla="*/ 13 h 331"/>
                <a:gd name="T62" fmla="*/ 55 w 79"/>
                <a:gd name="T63" fmla="*/ 10 h 331"/>
                <a:gd name="T64" fmla="*/ 55 w 79"/>
                <a:gd name="T65" fmla="*/ 7 h 331"/>
                <a:gd name="T66" fmla="*/ 58 w 79"/>
                <a:gd name="T67" fmla="*/ 3 h 331"/>
                <a:gd name="T68" fmla="*/ 62 w 79"/>
                <a:gd name="T69" fmla="*/ 0 h 331"/>
                <a:gd name="T70" fmla="*/ 69 w 79"/>
                <a:gd name="T71" fmla="*/ 7 h 331"/>
                <a:gd name="T72" fmla="*/ 69 w 79"/>
                <a:gd name="T73" fmla="*/ 10 h 331"/>
                <a:gd name="T74" fmla="*/ 72 w 79"/>
                <a:gd name="T75" fmla="*/ 17 h 331"/>
                <a:gd name="T76" fmla="*/ 72 w 79"/>
                <a:gd name="T77" fmla="*/ 20 h 331"/>
                <a:gd name="T78" fmla="*/ 76 w 79"/>
                <a:gd name="T79" fmla="*/ 24 h 331"/>
                <a:gd name="T80" fmla="*/ 76 w 79"/>
                <a:gd name="T81" fmla="*/ 31 h 331"/>
                <a:gd name="T82" fmla="*/ 79 w 79"/>
                <a:gd name="T83" fmla="*/ 3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331">
                  <a:moveTo>
                    <a:pt x="0" y="331"/>
                  </a:moveTo>
                  <a:lnTo>
                    <a:pt x="3" y="320"/>
                  </a:lnTo>
                  <a:lnTo>
                    <a:pt x="3" y="314"/>
                  </a:lnTo>
                  <a:lnTo>
                    <a:pt x="7" y="307"/>
                  </a:lnTo>
                  <a:lnTo>
                    <a:pt x="7" y="296"/>
                  </a:lnTo>
                  <a:lnTo>
                    <a:pt x="10" y="286"/>
                  </a:lnTo>
                  <a:lnTo>
                    <a:pt x="10" y="269"/>
                  </a:lnTo>
                  <a:lnTo>
                    <a:pt x="14" y="258"/>
                  </a:lnTo>
                  <a:lnTo>
                    <a:pt x="14" y="248"/>
                  </a:lnTo>
                  <a:lnTo>
                    <a:pt x="17" y="234"/>
                  </a:lnTo>
                  <a:lnTo>
                    <a:pt x="17" y="224"/>
                  </a:lnTo>
                  <a:lnTo>
                    <a:pt x="20" y="214"/>
                  </a:lnTo>
                  <a:lnTo>
                    <a:pt x="20" y="193"/>
                  </a:lnTo>
                  <a:lnTo>
                    <a:pt x="24" y="179"/>
                  </a:lnTo>
                  <a:lnTo>
                    <a:pt x="24" y="169"/>
                  </a:lnTo>
                  <a:lnTo>
                    <a:pt x="27" y="158"/>
                  </a:lnTo>
                  <a:lnTo>
                    <a:pt x="27" y="148"/>
                  </a:lnTo>
                  <a:lnTo>
                    <a:pt x="31" y="138"/>
                  </a:lnTo>
                  <a:lnTo>
                    <a:pt x="31" y="113"/>
                  </a:lnTo>
                  <a:lnTo>
                    <a:pt x="34" y="103"/>
                  </a:lnTo>
                  <a:lnTo>
                    <a:pt x="34" y="96"/>
                  </a:lnTo>
                  <a:lnTo>
                    <a:pt x="38" y="86"/>
                  </a:lnTo>
                  <a:lnTo>
                    <a:pt x="38" y="76"/>
                  </a:lnTo>
                  <a:lnTo>
                    <a:pt x="41" y="69"/>
                  </a:lnTo>
                  <a:lnTo>
                    <a:pt x="41" y="58"/>
                  </a:lnTo>
                  <a:lnTo>
                    <a:pt x="45" y="51"/>
                  </a:lnTo>
                  <a:lnTo>
                    <a:pt x="45" y="38"/>
                  </a:lnTo>
                  <a:lnTo>
                    <a:pt x="48" y="31"/>
                  </a:lnTo>
                  <a:lnTo>
                    <a:pt x="48" y="24"/>
                  </a:lnTo>
                  <a:lnTo>
                    <a:pt x="52" y="20"/>
                  </a:lnTo>
                  <a:lnTo>
                    <a:pt x="52" y="13"/>
                  </a:lnTo>
                  <a:lnTo>
                    <a:pt x="55" y="10"/>
                  </a:lnTo>
                  <a:lnTo>
                    <a:pt x="55" y="7"/>
                  </a:lnTo>
                  <a:lnTo>
                    <a:pt x="58" y="3"/>
                  </a:lnTo>
                  <a:lnTo>
                    <a:pt x="62" y="0"/>
                  </a:lnTo>
                  <a:lnTo>
                    <a:pt x="69" y="7"/>
                  </a:lnTo>
                  <a:lnTo>
                    <a:pt x="69" y="10"/>
                  </a:lnTo>
                  <a:lnTo>
                    <a:pt x="72" y="17"/>
                  </a:lnTo>
                  <a:lnTo>
                    <a:pt x="72" y="20"/>
                  </a:lnTo>
                  <a:lnTo>
                    <a:pt x="76" y="24"/>
                  </a:lnTo>
                  <a:lnTo>
                    <a:pt x="76" y="31"/>
                  </a:lnTo>
                  <a:lnTo>
                    <a:pt x="79" y="38"/>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0" name="Freeform 376"/>
            <p:cNvSpPr>
              <a:spLocks/>
            </p:cNvSpPr>
            <p:nvPr/>
          </p:nvSpPr>
          <p:spPr bwMode="auto">
            <a:xfrm>
              <a:off x="2232" y="1989"/>
              <a:ext cx="224" cy="1177"/>
            </a:xfrm>
            <a:custGeom>
              <a:avLst/>
              <a:gdLst>
                <a:gd name="T0" fmla="*/ 3 w 224"/>
                <a:gd name="T1" fmla="*/ 483 h 1177"/>
                <a:gd name="T2" fmla="*/ 7 w 224"/>
                <a:gd name="T3" fmla="*/ 380 h 1177"/>
                <a:gd name="T4" fmla="*/ 14 w 224"/>
                <a:gd name="T5" fmla="*/ 256 h 1177"/>
                <a:gd name="T6" fmla="*/ 17 w 224"/>
                <a:gd name="T7" fmla="*/ 173 h 1177"/>
                <a:gd name="T8" fmla="*/ 24 w 224"/>
                <a:gd name="T9" fmla="*/ 87 h 1177"/>
                <a:gd name="T10" fmla="*/ 27 w 224"/>
                <a:gd name="T11" fmla="*/ 38 h 1177"/>
                <a:gd name="T12" fmla="*/ 38 w 224"/>
                <a:gd name="T13" fmla="*/ 0 h 1177"/>
                <a:gd name="T14" fmla="*/ 41 w 224"/>
                <a:gd name="T15" fmla="*/ 4 h 1177"/>
                <a:gd name="T16" fmla="*/ 45 w 224"/>
                <a:gd name="T17" fmla="*/ 35 h 1177"/>
                <a:gd name="T18" fmla="*/ 52 w 224"/>
                <a:gd name="T19" fmla="*/ 80 h 1177"/>
                <a:gd name="T20" fmla="*/ 55 w 224"/>
                <a:gd name="T21" fmla="*/ 166 h 1177"/>
                <a:gd name="T22" fmla="*/ 62 w 224"/>
                <a:gd name="T23" fmla="*/ 245 h 1177"/>
                <a:gd name="T24" fmla="*/ 65 w 224"/>
                <a:gd name="T25" fmla="*/ 370 h 1177"/>
                <a:gd name="T26" fmla="*/ 72 w 224"/>
                <a:gd name="T27" fmla="*/ 473 h 1177"/>
                <a:gd name="T28" fmla="*/ 76 w 224"/>
                <a:gd name="T29" fmla="*/ 577 h 1177"/>
                <a:gd name="T30" fmla="*/ 83 w 224"/>
                <a:gd name="T31" fmla="*/ 718 h 1177"/>
                <a:gd name="T32" fmla="*/ 86 w 224"/>
                <a:gd name="T33" fmla="*/ 818 h 1177"/>
                <a:gd name="T34" fmla="*/ 93 w 224"/>
                <a:gd name="T35" fmla="*/ 942 h 1177"/>
                <a:gd name="T36" fmla="*/ 96 w 224"/>
                <a:gd name="T37" fmla="*/ 1022 h 1177"/>
                <a:gd name="T38" fmla="*/ 103 w 224"/>
                <a:gd name="T39" fmla="*/ 1104 h 1177"/>
                <a:gd name="T40" fmla="*/ 107 w 224"/>
                <a:gd name="T41" fmla="*/ 1146 h 1177"/>
                <a:gd name="T42" fmla="*/ 117 w 224"/>
                <a:gd name="T43" fmla="*/ 1177 h 1177"/>
                <a:gd name="T44" fmla="*/ 121 w 224"/>
                <a:gd name="T45" fmla="*/ 1173 h 1177"/>
                <a:gd name="T46" fmla="*/ 124 w 224"/>
                <a:gd name="T47" fmla="*/ 1132 h 1177"/>
                <a:gd name="T48" fmla="*/ 131 w 224"/>
                <a:gd name="T49" fmla="*/ 1084 h 1177"/>
                <a:gd name="T50" fmla="*/ 134 w 224"/>
                <a:gd name="T51" fmla="*/ 994 h 1177"/>
                <a:gd name="T52" fmla="*/ 141 w 224"/>
                <a:gd name="T53" fmla="*/ 911 h 1177"/>
                <a:gd name="T54" fmla="*/ 145 w 224"/>
                <a:gd name="T55" fmla="*/ 818 h 1177"/>
                <a:gd name="T56" fmla="*/ 152 w 224"/>
                <a:gd name="T57" fmla="*/ 680 h 1177"/>
                <a:gd name="T58" fmla="*/ 155 w 224"/>
                <a:gd name="T59" fmla="*/ 577 h 1177"/>
                <a:gd name="T60" fmla="*/ 162 w 224"/>
                <a:gd name="T61" fmla="*/ 435 h 1177"/>
                <a:gd name="T62" fmla="*/ 165 w 224"/>
                <a:gd name="T63" fmla="*/ 335 h 1177"/>
                <a:gd name="T64" fmla="*/ 172 w 224"/>
                <a:gd name="T65" fmla="*/ 214 h 1177"/>
                <a:gd name="T66" fmla="*/ 176 w 224"/>
                <a:gd name="T67" fmla="*/ 138 h 1177"/>
                <a:gd name="T68" fmla="*/ 183 w 224"/>
                <a:gd name="T69" fmla="*/ 80 h 1177"/>
                <a:gd name="T70" fmla="*/ 186 w 224"/>
                <a:gd name="T71" fmla="*/ 21 h 1177"/>
                <a:gd name="T72" fmla="*/ 193 w 224"/>
                <a:gd name="T73" fmla="*/ 0 h 1177"/>
                <a:gd name="T74" fmla="*/ 200 w 224"/>
                <a:gd name="T75" fmla="*/ 18 h 1177"/>
                <a:gd name="T76" fmla="*/ 207 w 224"/>
                <a:gd name="T77" fmla="*/ 69 h 1177"/>
                <a:gd name="T78" fmla="*/ 210 w 224"/>
                <a:gd name="T79" fmla="*/ 128 h 1177"/>
                <a:gd name="T80" fmla="*/ 217 w 224"/>
                <a:gd name="T81" fmla="*/ 228 h 1177"/>
                <a:gd name="T82" fmla="*/ 221 w 224"/>
                <a:gd name="T83" fmla="*/ 318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4" h="1177">
                  <a:moveTo>
                    <a:pt x="0" y="590"/>
                  </a:moveTo>
                  <a:lnTo>
                    <a:pt x="0" y="518"/>
                  </a:lnTo>
                  <a:lnTo>
                    <a:pt x="3" y="483"/>
                  </a:lnTo>
                  <a:lnTo>
                    <a:pt x="3" y="449"/>
                  </a:lnTo>
                  <a:lnTo>
                    <a:pt x="7" y="414"/>
                  </a:lnTo>
                  <a:lnTo>
                    <a:pt x="7" y="380"/>
                  </a:lnTo>
                  <a:lnTo>
                    <a:pt x="10" y="349"/>
                  </a:lnTo>
                  <a:lnTo>
                    <a:pt x="10" y="287"/>
                  </a:lnTo>
                  <a:lnTo>
                    <a:pt x="14" y="256"/>
                  </a:lnTo>
                  <a:lnTo>
                    <a:pt x="14" y="228"/>
                  </a:lnTo>
                  <a:lnTo>
                    <a:pt x="17" y="201"/>
                  </a:lnTo>
                  <a:lnTo>
                    <a:pt x="17" y="173"/>
                  </a:lnTo>
                  <a:lnTo>
                    <a:pt x="21" y="149"/>
                  </a:lnTo>
                  <a:lnTo>
                    <a:pt x="21" y="104"/>
                  </a:lnTo>
                  <a:lnTo>
                    <a:pt x="24" y="87"/>
                  </a:lnTo>
                  <a:lnTo>
                    <a:pt x="24" y="69"/>
                  </a:lnTo>
                  <a:lnTo>
                    <a:pt x="27" y="52"/>
                  </a:lnTo>
                  <a:lnTo>
                    <a:pt x="27" y="38"/>
                  </a:lnTo>
                  <a:lnTo>
                    <a:pt x="31" y="28"/>
                  </a:lnTo>
                  <a:lnTo>
                    <a:pt x="31" y="11"/>
                  </a:lnTo>
                  <a:lnTo>
                    <a:pt x="38" y="0"/>
                  </a:lnTo>
                  <a:lnTo>
                    <a:pt x="34" y="0"/>
                  </a:lnTo>
                  <a:lnTo>
                    <a:pt x="38" y="0"/>
                  </a:lnTo>
                  <a:lnTo>
                    <a:pt x="41" y="4"/>
                  </a:lnTo>
                  <a:lnTo>
                    <a:pt x="41" y="7"/>
                  </a:lnTo>
                  <a:lnTo>
                    <a:pt x="45" y="14"/>
                  </a:lnTo>
                  <a:lnTo>
                    <a:pt x="45" y="35"/>
                  </a:lnTo>
                  <a:lnTo>
                    <a:pt x="48" y="49"/>
                  </a:lnTo>
                  <a:lnTo>
                    <a:pt x="48" y="63"/>
                  </a:lnTo>
                  <a:lnTo>
                    <a:pt x="52" y="80"/>
                  </a:lnTo>
                  <a:lnTo>
                    <a:pt x="52" y="100"/>
                  </a:lnTo>
                  <a:lnTo>
                    <a:pt x="55" y="121"/>
                  </a:lnTo>
                  <a:lnTo>
                    <a:pt x="55" y="166"/>
                  </a:lnTo>
                  <a:lnTo>
                    <a:pt x="58" y="190"/>
                  </a:lnTo>
                  <a:lnTo>
                    <a:pt x="58" y="218"/>
                  </a:lnTo>
                  <a:lnTo>
                    <a:pt x="62" y="245"/>
                  </a:lnTo>
                  <a:lnTo>
                    <a:pt x="62" y="276"/>
                  </a:lnTo>
                  <a:lnTo>
                    <a:pt x="65" y="307"/>
                  </a:lnTo>
                  <a:lnTo>
                    <a:pt x="65" y="370"/>
                  </a:lnTo>
                  <a:lnTo>
                    <a:pt x="69" y="404"/>
                  </a:lnTo>
                  <a:lnTo>
                    <a:pt x="69" y="439"/>
                  </a:lnTo>
                  <a:lnTo>
                    <a:pt x="72" y="473"/>
                  </a:lnTo>
                  <a:lnTo>
                    <a:pt x="72" y="508"/>
                  </a:lnTo>
                  <a:lnTo>
                    <a:pt x="76" y="542"/>
                  </a:lnTo>
                  <a:lnTo>
                    <a:pt x="76" y="577"/>
                  </a:lnTo>
                  <a:lnTo>
                    <a:pt x="79" y="615"/>
                  </a:lnTo>
                  <a:lnTo>
                    <a:pt x="79" y="684"/>
                  </a:lnTo>
                  <a:lnTo>
                    <a:pt x="83" y="718"/>
                  </a:lnTo>
                  <a:lnTo>
                    <a:pt x="83" y="753"/>
                  </a:lnTo>
                  <a:lnTo>
                    <a:pt x="86" y="787"/>
                  </a:lnTo>
                  <a:lnTo>
                    <a:pt x="86" y="818"/>
                  </a:lnTo>
                  <a:lnTo>
                    <a:pt x="90" y="853"/>
                  </a:lnTo>
                  <a:lnTo>
                    <a:pt x="90" y="915"/>
                  </a:lnTo>
                  <a:lnTo>
                    <a:pt x="93" y="942"/>
                  </a:lnTo>
                  <a:lnTo>
                    <a:pt x="93" y="970"/>
                  </a:lnTo>
                  <a:lnTo>
                    <a:pt x="96" y="997"/>
                  </a:lnTo>
                  <a:lnTo>
                    <a:pt x="96" y="1022"/>
                  </a:lnTo>
                  <a:lnTo>
                    <a:pt x="100" y="1046"/>
                  </a:lnTo>
                  <a:lnTo>
                    <a:pt x="100" y="1087"/>
                  </a:lnTo>
                  <a:lnTo>
                    <a:pt x="103" y="1104"/>
                  </a:lnTo>
                  <a:lnTo>
                    <a:pt x="103" y="1122"/>
                  </a:lnTo>
                  <a:lnTo>
                    <a:pt x="107" y="1135"/>
                  </a:lnTo>
                  <a:lnTo>
                    <a:pt x="107" y="1146"/>
                  </a:lnTo>
                  <a:lnTo>
                    <a:pt x="110" y="1156"/>
                  </a:lnTo>
                  <a:lnTo>
                    <a:pt x="110" y="1167"/>
                  </a:lnTo>
                  <a:lnTo>
                    <a:pt x="117" y="1177"/>
                  </a:lnTo>
                  <a:lnTo>
                    <a:pt x="114" y="1177"/>
                  </a:lnTo>
                  <a:lnTo>
                    <a:pt x="117" y="1177"/>
                  </a:lnTo>
                  <a:lnTo>
                    <a:pt x="121" y="1173"/>
                  </a:lnTo>
                  <a:lnTo>
                    <a:pt x="121" y="1167"/>
                  </a:lnTo>
                  <a:lnTo>
                    <a:pt x="124" y="1156"/>
                  </a:lnTo>
                  <a:lnTo>
                    <a:pt x="124" y="1132"/>
                  </a:lnTo>
                  <a:lnTo>
                    <a:pt x="127" y="1118"/>
                  </a:lnTo>
                  <a:lnTo>
                    <a:pt x="127" y="1104"/>
                  </a:lnTo>
                  <a:lnTo>
                    <a:pt x="131" y="1084"/>
                  </a:lnTo>
                  <a:lnTo>
                    <a:pt x="131" y="1063"/>
                  </a:lnTo>
                  <a:lnTo>
                    <a:pt x="134" y="1042"/>
                  </a:lnTo>
                  <a:lnTo>
                    <a:pt x="134" y="994"/>
                  </a:lnTo>
                  <a:lnTo>
                    <a:pt x="138" y="966"/>
                  </a:lnTo>
                  <a:lnTo>
                    <a:pt x="138" y="939"/>
                  </a:lnTo>
                  <a:lnTo>
                    <a:pt x="141" y="911"/>
                  </a:lnTo>
                  <a:lnTo>
                    <a:pt x="141" y="880"/>
                  </a:lnTo>
                  <a:lnTo>
                    <a:pt x="145" y="849"/>
                  </a:lnTo>
                  <a:lnTo>
                    <a:pt x="145" y="818"/>
                  </a:lnTo>
                  <a:lnTo>
                    <a:pt x="148" y="784"/>
                  </a:lnTo>
                  <a:lnTo>
                    <a:pt x="148" y="715"/>
                  </a:lnTo>
                  <a:lnTo>
                    <a:pt x="152" y="680"/>
                  </a:lnTo>
                  <a:lnTo>
                    <a:pt x="152" y="646"/>
                  </a:lnTo>
                  <a:lnTo>
                    <a:pt x="155" y="611"/>
                  </a:lnTo>
                  <a:lnTo>
                    <a:pt x="155" y="577"/>
                  </a:lnTo>
                  <a:lnTo>
                    <a:pt x="159" y="539"/>
                  </a:lnTo>
                  <a:lnTo>
                    <a:pt x="159" y="470"/>
                  </a:lnTo>
                  <a:lnTo>
                    <a:pt x="162" y="435"/>
                  </a:lnTo>
                  <a:lnTo>
                    <a:pt x="162" y="401"/>
                  </a:lnTo>
                  <a:lnTo>
                    <a:pt x="165" y="370"/>
                  </a:lnTo>
                  <a:lnTo>
                    <a:pt x="165" y="335"/>
                  </a:lnTo>
                  <a:lnTo>
                    <a:pt x="169" y="304"/>
                  </a:lnTo>
                  <a:lnTo>
                    <a:pt x="169" y="245"/>
                  </a:lnTo>
                  <a:lnTo>
                    <a:pt x="172" y="214"/>
                  </a:lnTo>
                  <a:lnTo>
                    <a:pt x="172" y="190"/>
                  </a:lnTo>
                  <a:lnTo>
                    <a:pt x="176" y="163"/>
                  </a:lnTo>
                  <a:lnTo>
                    <a:pt x="176" y="138"/>
                  </a:lnTo>
                  <a:lnTo>
                    <a:pt x="179" y="118"/>
                  </a:lnTo>
                  <a:lnTo>
                    <a:pt x="179" y="97"/>
                  </a:lnTo>
                  <a:lnTo>
                    <a:pt x="183" y="80"/>
                  </a:lnTo>
                  <a:lnTo>
                    <a:pt x="183" y="45"/>
                  </a:lnTo>
                  <a:lnTo>
                    <a:pt x="186" y="35"/>
                  </a:lnTo>
                  <a:lnTo>
                    <a:pt x="186" y="21"/>
                  </a:lnTo>
                  <a:lnTo>
                    <a:pt x="190" y="14"/>
                  </a:lnTo>
                  <a:lnTo>
                    <a:pt x="190" y="7"/>
                  </a:lnTo>
                  <a:lnTo>
                    <a:pt x="193" y="0"/>
                  </a:lnTo>
                  <a:lnTo>
                    <a:pt x="196" y="4"/>
                  </a:lnTo>
                  <a:lnTo>
                    <a:pt x="200" y="11"/>
                  </a:lnTo>
                  <a:lnTo>
                    <a:pt x="200" y="18"/>
                  </a:lnTo>
                  <a:lnTo>
                    <a:pt x="203" y="28"/>
                  </a:lnTo>
                  <a:lnTo>
                    <a:pt x="203" y="52"/>
                  </a:lnTo>
                  <a:lnTo>
                    <a:pt x="207" y="69"/>
                  </a:lnTo>
                  <a:lnTo>
                    <a:pt x="207" y="87"/>
                  </a:lnTo>
                  <a:lnTo>
                    <a:pt x="210" y="107"/>
                  </a:lnTo>
                  <a:lnTo>
                    <a:pt x="210" y="128"/>
                  </a:lnTo>
                  <a:lnTo>
                    <a:pt x="214" y="152"/>
                  </a:lnTo>
                  <a:lnTo>
                    <a:pt x="214" y="201"/>
                  </a:lnTo>
                  <a:lnTo>
                    <a:pt x="217" y="228"/>
                  </a:lnTo>
                  <a:lnTo>
                    <a:pt x="217" y="259"/>
                  </a:lnTo>
                  <a:lnTo>
                    <a:pt x="221" y="287"/>
                  </a:lnTo>
                  <a:lnTo>
                    <a:pt x="221" y="318"/>
                  </a:lnTo>
                  <a:lnTo>
                    <a:pt x="224" y="349"/>
                  </a:lnTo>
                  <a:lnTo>
                    <a:pt x="224" y="383"/>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1" name="Freeform 377"/>
            <p:cNvSpPr>
              <a:spLocks/>
            </p:cNvSpPr>
            <p:nvPr/>
          </p:nvSpPr>
          <p:spPr bwMode="auto">
            <a:xfrm>
              <a:off x="2456" y="1989"/>
              <a:ext cx="228" cy="1177"/>
            </a:xfrm>
            <a:custGeom>
              <a:avLst/>
              <a:gdLst>
                <a:gd name="T0" fmla="*/ 4 w 228"/>
                <a:gd name="T1" fmla="*/ 487 h 1177"/>
                <a:gd name="T2" fmla="*/ 10 w 228"/>
                <a:gd name="T3" fmla="*/ 590 h 1177"/>
                <a:gd name="T4" fmla="*/ 14 w 228"/>
                <a:gd name="T5" fmla="*/ 732 h 1177"/>
                <a:gd name="T6" fmla="*/ 21 w 228"/>
                <a:gd name="T7" fmla="*/ 832 h 1177"/>
                <a:gd name="T8" fmla="*/ 24 w 228"/>
                <a:gd name="T9" fmla="*/ 953 h 1177"/>
                <a:gd name="T10" fmla="*/ 31 w 228"/>
                <a:gd name="T11" fmla="*/ 1029 h 1177"/>
                <a:gd name="T12" fmla="*/ 35 w 228"/>
                <a:gd name="T13" fmla="*/ 1094 h 1177"/>
                <a:gd name="T14" fmla="*/ 41 w 228"/>
                <a:gd name="T15" fmla="*/ 1153 h 1177"/>
                <a:gd name="T16" fmla="*/ 45 w 228"/>
                <a:gd name="T17" fmla="*/ 1173 h 1177"/>
                <a:gd name="T18" fmla="*/ 52 w 228"/>
                <a:gd name="T19" fmla="*/ 1170 h 1177"/>
                <a:gd name="T20" fmla="*/ 59 w 228"/>
                <a:gd name="T21" fmla="*/ 1142 h 1177"/>
                <a:gd name="T22" fmla="*/ 62 w 228"/>
                <a:gd name="T23" fmla="*/ 1077 h 1177"/>
                <a:gd name="T24" fmla="*/ 69 w 228"/>
                <a:gd name="T25" fmla="*/ 1011 h 1177"/>
                <a:gd name="T26" fmla="*/ 73 w 228"/>
                <a:gd name="T27" fmla="*/ 901 h 1177"/>
                <a:gd name="T28" fmla="*/ 79 w 228"/>
                <a:gd name="T29" fmla="*/ 804 h 1177"/>
                <a:gd name="T30" fmla="*/ 83 w 228"/>
                <a:gd name="T31" fmla="*/ 666 h 1177"/>
                <a:gd name="T32" fmla="*/ 90 w 228"/>
                <a:gd name="T33" fmla="*/ 563 h 1177"/>
                <a:gd name="T34" fmla="*/ 93 w 228"/>
                <a:gd name="T35" fmla="*/ 421 h 1177"/>
                <a:gd name="T36" fmla="*/ 100 w 228"/>
                <a:gd name="T37" fmla="*/ 325 h 1177"/>
                <a:gd name="T38" fmla="*/ 104 w 228"/>
                <a:gd name="T39" fmla="*/ 232 h 1177"/>
                <a:gd name="T40" fmla="*/ 110 w 228"/>
                <a:gd name="T41" fmla="*/ 132 h 1177"/>
                <a:gd name="T42" fmla="*/ 114 w 228"/>
                <a:gd name="T43" fmla="*/ 73 h 1177"/>
                <a:gd name="T44" fmla="*/ 121 w 228"/>
                <a:gd name="T45" fmla="*/ 18 h 1177"/>
                <a:gd name="T46" fmla="*/ 124 w 228"/>
                <a:gd name="T47" fmla="*/ 0 h 1177"/>
                <a:gd name="T48" fmla="*/ 131 w 228"/>
                <a:gd name="T49" fmla="*/ 14 h 1177"/>
                <a:gd name="T50" fmla="*/ 138 w 228"/>
                <a:gd name="T51" fmla="*/ 45 h 1177"/>
                <a:gd name="T52" fmla="*/ 142 w 228"/>
                <a:gd name="T53" fmla="*/ 114 h 1177"/>
                <a:gd name="T54" fmla="*/ 148 w 228"/>
                <a:gd name="T55" fmla="*/ 187 h 1177"/>
                <a:gd name="T56" fmla="*/ 152 w 228"/>
                <a:gd name="T57" fmla="*/ 301 h 1177"/>
                <a:gd name="T58" fmla="*/ 159 w 228"/>
                <a:gd name="T59" fmla="*/ 397 h 1177"/>
                <a:gd name="T60" fmla="*/ 162 w 228"/>
                <a:gd name="T61" fmla="*/ 535 h 1177"/>
                <a:gd name="T62" fmla="*/ 169 w 228"/>
                <a:gd name="T63" fmla="*/ 642 h 1177"/>
                <a:gd name="T64" fmla="*/ 173 w 228"/>
                <a:gd name="T65" fmla="*/ 780 h 1177"/>
                <a:gd name="T66" fmla="*/ 179 w 228"/>
                <a:gd name="T67" fmla="*/ 877 h 1177"/>
                <a:gd name="T68" fmla="*/ 183 w 228"/>
                <a:gd name="T69" fmla="*/ 963 h 1177"/>
                <a:gd name="T70" fmla="*/ 190 w 228"/>
                <a:gd name="T71" fmla="*/ 1060 h 1177"/>
                <a:gd name="T72" fmla="*/ 193 w 228"/>
                <a:gd name="T73" fmla="*/ 1118 h 1177"/>
                <a:gd name="T74" fmla="*/ 200 w 228"/>
                <a:gd name="T75" fmla="*/ 1163 h 1177"/>
                <a:gd name="T76" fmla="*/ 207 w 228"/>
                <a:gd name="T77" fmla="*/ 1173 h 1177"/>
                <a:gd name="T78" fmla="*/ 214 w 228"/>
                <a:gd name="T79" fmla="*/ 1149 h 1177"/>
                <a:gd name="T80" fmla="*/ 217 w 228"/>
                <a:gd name="T81" fmla="*/ 1108 h 1177"/>
                <a:gd name="T82" fmla="*/ 224 w 228"/>
                <a:gd name="T83" fmla="*/ 1025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8" h="1177">
                  <a:moveTo>
                    <a:pt x="0" y="383"/>
                  </a:moveTo>
                  <a:lnTo>
                    <a:pt x="4" y="418"/>
                  </a:lnTo>
                  <a:lnTo>
                    <a:pt x="4" y="487"/>
                  </a:lnTo>
                  <a:lnTo>
                    <a:pt x="7" y="521"/>
                  </a:lnTo>
                  <a:lnTo>
                    <a:pt x="7" y="556"/>
                  </a:lnTo>
                  <a:lnTo>
                    <a:pt x="10" y="590"/>
                  </a:lnTo>
                  <a:lnTo>
                    <a:pt x="10" y="628"/>
                  </a:lnTo>
                  <a:lnTo>
                    <a:pt x="14" y="663"/>
                  </a:lnTo>
                  <a:lnTo>
                    <a:pt x="14" y="732"/>
                  </a:lnTo>
                  <a:lnTo>
                    <a:pt x="17" y="766"/>
                  </a:lnTo>
                  <a:lnTo>
                    <a:pt x="17" y="801"/>
                  </a:lnTo>
                  <a:lnTo>
                    <a:pt x="21" y="832"/>
                  </a:lnTo>
                  <a:lnTo>
                    <a:pt x="21" y="863"/>
                  </a:lnTo>
                  <a:lnTo>
                    <a:pt x="24" y="894"/>
                  </a:lnTo>
                  <a:lnTo>
                    <a:pt x="24" y="953"/>
                  </a:lnTo>
                  <a:lnTo>
                    <a:pt x="28" y="980"/>
                  </a:lnTo>
                  <a:lnTo>
                    <a:pt x="28" y="1004"/>
                  </a:lnTo>
                  <a:lnTo>
                    <a:pt x="31" y="1029"/>
                  </a:lnTo>
                  <a:lnTo>
                    <a:pt x="31" y="1053"/>
                  </a:lnTo>
                  <a:lnTo>
                    <a:pt x="35" y="1073"/>
                  </a:lnTo>
                  <a:lnTo>
                    <a:pt x="35" y="1094"/>
                  </a:lnTo>
                  <a:lnTo>
                    <a:pt x="38" y="1111"/>
                  </a:lnTo>
                  <a:lnTo>
                    <a:pt x="38" y="1139"/>
                  </a:lnTo>
                  <a:lnTo>
                    <a:pt x="41" y="1153"/>
                  </a:lnTo>
                  <a:lnTo>
                    <a:pt x="41" y="1160"/>
                  </a:lnTo>
                  <a:lnTo>
                    <a:pt x="45" y="1170"/>
                  </a:lnTo>
                  <a:lnTo>
                    <a:pt x="45" y="1173"/>
                  </a:lnTo>
                  <a:lnTo>
                    <a:pt x="48" y="1177"/>
                  </a:lnTo>
                  <a:lnTo>
                    <a:pt x="52" y="1173"/>
                  </a:lnTo>
                  <a:lnTo>
                    <a:pt x="52" y="1170"/>
                  </a:lnTo>
                  <a:lnTo>
                    <a:pt x="55" y="1163"/>
                  </a:lnTo>
                  <a:lnTo>
                    <a:pt x="55" y="1153"/>
                  </a:lnTo>
                  <a:lnTo>
                    <a:pt x="59" y="1142"/>
                  </a:lnTo>
                  <a:lnTo>
                    <a:pt x="59" y="1111"/>
                  </a:lnTo>
                  <a:lnTo>
                    <a:pt x="62" y="1098"/>
                  </a:lnTo>
                  <a:lnTo>
                    <a:pt x="62" y="1077"/>
                  </a:lnTo>
                  <a:lnTo>
                    <a:pt x="66" y="1056"/>
                  </a:lnTo>
                  <a:lnTo>
                    <a:pt x="66" y="1032"/>
                  </a:lnTo>
                  <a:lnTo>
                    <a:pt x="69" y="1011"/>
                  </a:lnTo>
                  <a:lnTo>
                    <a:pt x="69" y="984"/>
                  </a:lnTo>
                  <a:lnTo>
                    <a:pt x="73" y="956"/>
                  </a:lnTo>
                  <a:lnTo>
                    <a:pt x="73" y="901"/>
                  </a:lnTo>
                  <a:lnTo>
                    <a:pt x="76" y="870"/>
                  </a:lnTo>
                  <a:lnTo>
                    <a:pt x="76" y="835"/>
                  </a:lnTo>
                  <a:lnTo>
                    <a:pt x="79" y="804"/>
                  </a:lnTo>
                  <a:lnTo>
                    <a:pt x="79" y="770"/>
                  </a:lnTo>
                  <a:lnTo>
                    <a:pt x="83" y="735"/>
                  </a:lnTo>
                  <a:lnTo>
                    <a:pt x="83" y="666"/>
                  </a:lnTo>
                  <a:lnTo>
                    <a:pt x="86" y="632"/>
                  </a:lnTo>
                  <a:lnTo>
                    <a:pt x="86" y="597"/>
                  </a:lnTo>
                  <a:lnTo>
                    <a:pt x="90" y="563"/>
                  </a:lnTo>
                  <a:lnTo>
                    <a:pt x="90" y="525"/>
                  </a:lnTo>
                  <a:lnTo>
                    <a:pt x="93" y="490"/>
                  </a:lnTo>
                  <a:lnTo>
                    <a:pt x="93" y="421"/>
                  </a:lnTo>
                  <a:lnTo>
                    <a:pt x="97" y="387"/>
                  </a:lnTo>
                  <a:lnTo>
                    <a:pt x="97" y="356"/>
                  </a:lnTo>
                  <a:lnTo>
                    <a:pt x="100" y="325"/>
                  </a:lnTo>
                  <a:lnTo>
                    <a:pt x="100" y="294"/>
                  </a:lnTo>
                  <a:lnTo>
                    <a:pt x="104" y="263"/>
                  </a:lnTo>
                  <a:lnTo>
                    <a:pt x="104" y="232"/>
                  </a:lnTo>
                  <a:lnTo>
                    <a:pt x="107" y="204"/>
                  </a:lnTo>
                  <a:lnTo>
                    <a:pt x="107" y="156"/>
                  </a:lnTo>
                  <a:lnTo>
                    <a:pt x="110" y="132"/>
                  </a:lnTo>
                  <a:lnTo>
                    <a:pt x="110" y="111"/>
                  </a:lnTo>
                  <a:lnTo>
                    <a:pt x="114" y="90"/>
                  </a:lnTo>
                  <a:lnTo>
                    <a:pt x="114" y="73"/>
                  </a:lnTo>
                  <a:lnTo>
                    <a:pt x="117" y="56"/>
                  </a:lnTo>
                  <a:lnTo>
                    <a:pt x="117" y="28"/>
                  </a:lnTo>
                  <a:lnTo>
                    <a:pt x="121" y="18"/>
                  </a:lnTo>
                  <a:lnTo>
                    <a:pt x="121" y="11"/>
                  </a:lnTo>
                  <a:lnTo>
                    <a:pt x="128" y="0"/>
                  </a:lnTo>
                  <a:lnTo>
                    <a:pt x="124" y="0"/>
                  </a:lnTo>
                  <a:lnTo>
                    <a:pt x="128" y="0"/>
                  </a:lnTo>
                  <a:lnTo>
                    <a:pt x="131" y="7"/>
                  </a:lnTo>
                  <a:lnTo>
                    <a:pt x="131" y="14"/>
                  </a:lnTo>
                  <a:lnTo>
                    <a:pt x="135" y="21"/>
                  </a:lnTo>
                  <a:lnTo>
                    <a:pt x="135" y="31"/>
                  </a:lnTo>
                  <a:lnTo>
                    <a:pt x="138" y="45"/>
                  </a:lnTo>
                  <a:lnTo>
                    <a:pt x="138" y="59"/>
                  </a:lnTo>
                  <a:lnTo>
                    <a:pt x="142" y="76"/>
                  </a:lnTo>
                  <a:lnTo>
                    <a:pt x="142" y="114"/>
                  </a:lnTo>
                  <a:lnTo>
                    <a:pt x="145" y="135"/>
                  </a:lnTo>
                  <a:lnTo>
                    <a:pt x="145" y="159"/>
                  </a:lnTo>
                  <a:lnTo>
                    <a:pt x="148" y="187"/>
                  </a:lnTo>
                  <a:lnTo>
                    <a:pt x="148" y="211"/>
                  </a:lnTo>
                  <a:lnTo>
                    <a:pt x="152" y="238"/>
                  </a:lnTo>
                  <a:lnTo>
                    <a:pt x="152" y="301"/>
                  </a:lnTo>
                  <a:lnTo>
                    <a:pt x="155" y="332"/>
                  </a:lnTo>
                  <a:lnTo>
                    <a:pt x="155" y="363"/>
                  </a:lnTo>
                  <a:lnTo>
                    <a:pt x="159" y="397"/>
                  </a:lnTo>
                  <a:lnTo>
                    <a:pt x="159" y="428"/>
                  </a:lnTo>
                  <a:lnTo>
                    <a:pt x="162" y="463"/>
                  </a:lnTo>
                  <a:lnTo>
                    <a:pt x="162" y="535"/>
                  </a:lnTo>
                  <a:lnTo>
                    <a:pt x="166" y="570"/>
                  </a:lnTo>
                  <a:lnTo>
                    <a:pt x="166" y="604"/>
                  </a:lnTo>
                  <a:lnTo>
                    <a:pt x="169" y="642"/>
                  </a:lnTo>
                  <a:lnTo>
                    <a:pt x="169" y="677"/>
                  </a:lnTo>
                  <a:lnTo>
                    <a:pt x="173" y="711"/>
                  </a:lnTo>
                  <a:lnTo>
                    <a:pt x="173" y="780"/>
                  </a:lnTo>
                  <a:lnTo>
                    <a:pt x="176" y="811"/>
                  </a:lnTo>
                  <a:lnTo>
                    <a:pt x="176" y="846"/>
                  </a:lnTo>
                  <a:lnTo>
                    <a:pt x="179" y="877"/>
                  </a:lnTo>
                  <a:lnTo>
                    <a:pt x="179" y="908"/>
                  </a:lnTo>
                  <a:lnTo>
                    <a:pt x="183" y="935"/>
                  </a:lnTo>
                  <a:lnTo>
                    <a:pt x="183" y="963"/>
                  </a:lnTo>
                  <a:lnTo>
                    <a:pt x="186" y="991"/>
                  </a:lnTo>
                  <a:lnTo>
                    <a:pt x="186" y="1039"/>
                  </a:lnTo>
                  <a:lnTo>
                    <a:pt x="190" y="1060"/>
                  </a:lnTo>
                  <a:lnTo>
                    <a:pt x="190" y="1080"/>
                  </a:lnTo>
                  <a:lnTo>
                    <a:pt x="193" y="1101"/>
                  </a:lnTo>
                  <a:lnTo>
                    <a:pt x="193" y="1118"/>
                  </a:lnTo>
                  <a:lnTo>
                    <a:pt x="197" y="1132"/>
                  </a:lnTo>
                  <a:lnTo>
                    <a:pt x="197" y="1156"/>
                  </a:lnTo>
                  <a:lnTo>
                    <a:pt x="200" y="1163"/>
                  </a:lnTo>
                  <a:lnTo>
                    <a:pt x="200" y="1170"/>
                  </a:lnTo>
                  <a:lnTo>
                    <a:pt x="204" y="1177"/>
                  </a:lnTo>
                  <a:lnTo>
                    <a:pt x="207" y="1173"/>
                  </a:lnTo>
                  <a:lnTo>
                    <a:pt x="211" y="1167"/>
                  </a:lnTo>
                  <a:lnTo>
                    <a:pt x="211" y="1160"/>
                  </a:lnTo>
                  <a:lnTo>
                    <a:pt x="214" y="1149"/>
                  </a:lnTo>
                  <a:lnTo>
                    <a:pt x="214" y="1135"/>
                  </a:lnTo>
                  <a:lnTo>
                    <a:pt x="217" y="1122"/>
                  </a:lnTo>
                  <a:lnTo>
                    <a:pt x="217" y="1108"/>
                  </a:lnTo>
                  <a:lnTo>
                    <a:pt x="221" y="1087"/>
                  </a:lnTo>
                  <a:lnTo>
                    <a:pt x="221" y="1049"/>
                  </a:lnTo>
                  <a:lnTo>
                    <a:pt x="224" y="1025"/>
                  </a:lnTo>
                  <a:lnTo>
                    <a:pt x="224" y="1001"/>
                  </a:lnTo>
                  <a:lnTo>
                    <a:pt x="228" y="973"/>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2" name="Freeform 378"/>
            <p:cNvSpPr>
              <a:spLocks/>
            </p:cNvSpPr>
            <p:nvPr/>
          </p:nvSpPr>
          <p:spPr bwMode="auto">
            <a:xfrm>
              <a:off x="2684" y="1989"/>
              <a:ext cx="224" cy="1177"/>
            </a:xfrm>
            <a:custGeom>
              <a:avLst/>
              <a:gdLst>
                <a:gd name="T0" fmla="*/ 3 w 224"/>
                <a:gd name="T1" fmla="*/ 918 h 1177"/>
                <a:gd name="T2" fmla="*/ 7 w 224"/>
                <a:gd name="T3" fmla="*/ 790 h 1177"/>
                <a:gd name="T4" fmla="*/ 14 w 224"/>
                <a:gd name="T5" fmla="*/ 690 h 1177"/>
                <a:gd name="T6" fmla="*/ 17 w 224"/>
                <a:gd name="T7" fmla="*/ 549 h 1177"/>
                <a:gd name="T8" fmla="*/ 24 w 224"/>
                <a:gd name="T9" fmla="*/ 442 h 1177"/>
                <a:gd name="T10" fmla="*/ 27 w 224"/>
                <a:gd name="T11" fmla="*/ 311 h 1177"/>
                <a:gd name="T12" fmla="*/ 34 w 224"/>
                <a:gd name="T13" fmla="*/ 221 h 1177"/>
                <a:gd name="T14" fmla="*/ 38 w 224"/>
                <a:gd name="T15" fmla="*/ 121 h 1177"/>
                <a:gd name="T16" fmla="*/ 45 w 224"/>
                <a:gd name="T17" fmla="*/ 66 h 1177"/>
                <a:gd name="T18" fmla="*/ 48 w 224"/>
                <a:gd name="T19" fmla="*/ 14 h 1177"/>
                <a:gd name="T20" fmla="*/ 55 w 224"/>
                <a:gd name="T21" fmla="*/ 0 h 1177"/>
                <a:gd name="T22" fmla="*/ 62 w 224"/>
                <a:gd name="T23" fmla="*/ 25 h 1177"/>
                <a:gd name="T24" fmla="*/ 69 w 224"/>
                <a:gd name="T25" fmla="*/ 66 h 1177"/>
                <a:gd name="T26" fmla="*/ 72 w 224"/>
                <a:gd name="T27" fmla="*/ 145 h 1177"/>
                <a:gd name="T28" fmla="*/ 79 w 224"/>
                <a:gd name="T29" fmla="*/ 221 h 1177"/>
                <a:gd name="T30" fmla="*/ 83 w 224"/>
                <a:gd name="T31" fmla="*/ 342 h 1177"/>
                <a:gd name="T32" fmla="*/ 89 w 224"/>
                <a:gd name="T33" fmla="*/ 442 h 1177"/>
                <a:gd name="T34" fmla="*/ 93 w 224"/>
                <a:gd name="T35" fmla="*/ 549 h 1177"/>
                <a:gd name="T36" fmla="*/ 100 w 224"/>
                <a:gd name="T37" fmla="*/ 690 h 1177"/>
                <a:gd name="T38" fmla="*/ 103 w 224"/>
                <a:gd name="T39" fmla="*/ 790 h 1177"/>
                <a:gd name="T40" fmla="*/ 110 w 224"/>
                <a:gd name="T41" fmla="*/ 918 h 1177"/>
                <a:gd name="T42" fmla="*/ 114 w 224"/>
                <a:gd name="T43" fmla="*/ 1001 h 1177"/>
                <a:gd name="T44" fmla="*/ 121 w 224"/>
                <a:gd name="T45" fmla="*/ 1087 h 1177"/>
                <a:gd name="T46" fmla="*/ 124 w 224"/>
                <a:gd name="T47" fmla="*/ 1135 h 1177"/>
                <a:gd name="T48" fmla="*/ 134 w 224"/>
                <a:gd name="T49" fmla="*/ 1177 h 1177"/>
                <a:gd name="T50" fmla="*/ 138 w 224"/>
                <a:gd name="T51" fmla="*/ 1177 h 1177"/>
                <a:gd name="T52" fmla="*/ 141 w 224"/>
                <a:gd name="T53" fmla="*/ 1146 h 1177"/>
                <a:gd name="T54" fmla="*/ 148 w 224"/>
                <a:gd name="T55" fmla="*/ 1101 h 1177"/>
                <a:gd name="T56" fmla="*/ 152 w 224"/>
                <a:gd name="T57" fmla="*/ 1015 h 1177"/>
                <a:gd name="T58" fmla="*/ 158 w 224"/>
                <a:gd name="T59" fmla="*/ 935 h 1177"/>
                <a:gd name="T60" fmla="*/ 162 w 224"/>
                <a:gd name="T61" fmla="*/ 811 h 1177"/>
                <a:gd name="T62" fmla="*/ 169 w 224"/>
                <a:gd name="T63" fmla="*/ 711 h 1177"/>
                <a:gd name="T64" fmla="*/ 172 w 224"/>
                <a:gd name="T65" fmla="*/ 604 h 1177"/>
                <a:gd name="T66" fmla="*/ 179 w 224"/>
                <a:gd name="T67" fmla="*/ 463 h 1177"/>
                <a:gd name="T68" fmla="*/ 183 w 224"/>
                <a:gd name="T69" fmla="*/ 363 h 1177"/>
                <a:gd name="T70" fmla="*/ 190 w 224"/>
                <a:gd name="T71" fmla="*/ 238 h 1177"/>
                <a:gd name="T72" fmla="*/ 193 w 224"/>
                <a:gd name="T73" fmla="*/ 159 h 1177"/>
                <a:gd name="T74" fmla="*/ 200 w 224"/>
                <a:gd name="T75" fmla="*/ 76 h 1177"/>
                <a:gd name="T76" fmla="*/ 203 w 224"/>
                <a:gd name="T77" fmla="*/ 31 h 1177"/>
                <a:gd name="T78" fmla="*/ 210 w 224"/>
                <a:gd name="T79" fmla="*/ 7 h 1177"/>
                <a:gd name="T80" fmla="*/ 217 w 224"/>
                <a:gd name="T81" fmla="*/ 4 h 1177"/>
                <a:gd name="T82" fmla="*/ 221 w 224"/>
                <a:gd name="T83" fmla="*/ 42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4" h="1177">
                  <a:moveTo>
                    <a:pt x="0" y="973"/>
                  </a:moveTo>
                  <a:lnTo>
                    <a:pt x="0" y="946"/>
                  </a:lnTo>
                  <a:lnTo>
                    <a:pt x="3" y="918"/>
                  </a:lnTo>
                  <a:lnTo>
                    <a:pt x="3" y="856"/>
                  </a:lnTo>
                  <a:lnTo>
                    <a:pt x="7" y="825"/>
                  </a:lnTo>
                  <a:lnTo>
                    <a:pt x="7" y="790"/>
                  </a:lnTo>
                  <a:lnTo>
                    <a:pt x="10" y="759"/>
                  </a:lnTo>
                  <a:lnTo>
                    <a:pt x="10" y="725"/>
                  </a:lnTo>
                  <a:lnTo>
                    <a:pt x="14" y="690"/>
                  </a:lnTo>
                  <a:lnTo>
                    <a:pt x="14" y="618"/>
                  </a:lnTo>
                  <a:lnTo>
                    <a:pt x="17" y="583"/>
                  </a:lnTo>
                  <a:lnTo>
                    <a:pt x="17" y="549"/>
                  </a:lnTo>
                  <a:lnTo>
                    <a:pt x="20" y="511"/>
                  </a:lnTo>
                  <a:lnTo>
                    <a:pt x="20" y="477"/>
                  </a:lnTo>
                  <a:lnTo>
                    <a:pt x="24" y="442"/>
                  </a:lnTo>
                  <a:lnTo>
                    <a:pt x="24" y="408"/>
                  </a:lnTo>
                  <a:lnTo>
                    <a:pt x="27" y="376"/>
                  </a:lnTo>
                  <a:lnTo>
                    <a:pt x="27" y="311"/>
                  </a:lnTo>
                  <a:lnTo>
                    <a:pt x="31" y="280"/>
                  </a:lnTo>
                  <a:lnTo>
                    <a:pt x="31" y="252"/>
                  </a:lnTo>
                  <a:lnTo>
                    <a:pt x="34" y="221"/>
                  </a:lnTo>
                  <a:lnTo>
                    <a:pt x="34" y="194"/>
                  </a:lnTo>
                  <a:lnTo>
                    <a:pt x="38" y="169"/>
                  </a:lnTo>
                  <a:lnTo>
                    <a:pt x="38" y="121"/>
                  </a:lnTo>
                  <a:lnTo>
                    <a:pt x="41" y="100"/>
                  </a:lnTo>
                  <a:lnTo>
                    <a:pt x="41" y="83"/>
                  </a:lnTo>
                  <a:lnTo>
                    <a:pt x="45" y="66"/>
                  </a:lnTo>
                  <a:lnTo>
                    <a:pt x="45" y="49"/>
                  </a:lnTo>
                  <a:lnTo>
                    <a:pt x="48" y="35"/>
                  </a:lnTo>
                  <a:lnTo>
                    <a:pt x="48" y="14"/>
                  </a:lnTo>
                  <a:lnTo>
                    <a:pt x="52" y="7"/>
                  </a:lnTo>
                  <a:lnTo>
                    <a:pt x="52" y="4"/>
                  </a:lnTo>
                  <a:lnTo>
                    <a:pt x="55" y="0"/>
                  </a:lnTo>
                  <a:lnTo>
                    <a:pt x="58" y="4"/>
                  </a:lnTo>
                  <a:lnTo>
                    <a:pt x="62" y="7"/>
                  </a:lnTo>
                  <a:lnTo>
                    <a:pt x="62" y="25"/>
                  </a:lnTo>
                  <a:lnTo>
                    <a:pt x="65" y="35"/>
                  </a:lnTo>
                  <a:lnTo>
                    <a:pt x="65" y="49"/>
                  </a:lnTo>
                  <a:lnTo>
                    <a:pt x="69" y="66"/>
                  </a:lnTo>
                  <a:lnTo>
                    <a:pt x="69" y="83"/>
                  </a:lnTo>
                  <a:lnTo>
                    <a:pt x="72" y="100"/>
                  </a:lnTo>
                  <a:lnTo>
                    <a:pt x="72" y="145"/>
                  </a:lnTo>
                  <a:lnTo>
                    <a:pt x="76" y="169"/>
                  </a:lnTo>
                  <a:lnTo>
                    <a:pt x="76" y="194"/>
                  </a:lnTo>
                  <a:lnTo>
                    <a:pt x="79" y="221"/>
                  </a:lnTo>
                  <a:lnTo>
                    <a:pt x="79" y="252"/>
                  </a:lnTo>
                  <a:lnTo>
                    <a:pt x="83" y="280"/>
                  </a:lnTo>
                  <a:lnTo>
                    <a:pt x="83" y="342"/>
                  </a:lnTo>
                  <a:lnTo>
                    <a:pt x="86" y="376"/>
                  </a:lnTo>
                  <a:lnTo>
                    <a:pt x="86" y="408"/>
                  </a:lnTo>
                  <a:lnTo>
                    <a:pt x="89" y="442"/>
                  </a:lnTo>
                  <a:lnTo>
                    <a:pt x="89" y="477"/>
                  </a:lnTo>
                  <a:lnTo>
                    <a:pt x="93" y="511"/>
                  </a:lnTo>
                  <a:lnTo>
                    <a:pt x="93" y="549"/>
                  </a:lnTo>
                  <a:lnTo>
                    <a:pt x="96" y="583"/>
                  </a:lnTo>
                  <a:lnTo>
                    <a:pt x="96" y="652"/>
                  </a:lnTo>
                  <a:lnTo>
                    <a:pt x="100" y="690"/>
                  </a:lnTo>
                  <a:lnTo>
                    <a:pt x="100" y="725"/>
                  </a:lnTo>
                  <a:lnTo>
                    <a:pt x="103" y="759"/>
                  </a:lnTo>
                  <a:lnTo>
                    <a:pt x="103" y="790"/>
                  </a:lnTo>
                  <a:lnTo>
                    <a:pt x="107" y="825"/>
                  </a:lnTo>
                  <a:lnTo>
                    <a:pt x="107" y="887"/>
                  </a:lnTo>
                  <a:lnTo>
                    <a:pt x="110" y="918"/>
                  </a:lnTo>
                  <a:lnTo>
                    <a:pt x="110" y="946"/>
                  </a:lnTo>
                  <a:lnTo>
                    <a:pt x="114" y="973"/>
                  </a:lnTo>
                  <a:lnTo>
                    <a:pt x="114" y="1001"/>
                  </a:lnTo>
                  <a:lnTo>
                    <a:pt x="117" y="1025"/>
                  </a:lnTo>
                  <a:lnTo>
                    <a:pt x="117" y="1070"/>
                  </a:lnTo>
                  <a:lnTo>
                    <a:pt x="121" y="1087"/>
                  </a:lnTo>
                  <a:lnTo>
                    <a:pt x="121" y="1108"/>
                  </a:lnTo>
                  <a:lnTo>
                    <a:pt x="124" y="1122"/>
                  </a:lnTo>
                  <a:lnTo>
                    <a:pt x="124" y="1135"/>
                  </a:lnTo>
                  <a:lnTo>
                    <a:pt x="127" y="1149"/>
                  </a:lnTo>
                  <a:lnTo>
                    <a:pt x="127" y="1167"/>
                  </a:lnTo>
                  <a:lnTo>
                    <a:pt x="134" y="1177"/>
                  </a:lnTo>
                  <a:lnTo>
                    <a:pt x="131" y="1177"/>
                  </a:lnTo>
                  <a:lnTo>
                    <a:pt x="134" y="1177"/>
                  </a:lnTo>
                  <a:lnTo>
                    <a:pt x="138" y="1177"/>
                  </a:lnTo>
                  <a:lnTo>
                    <a:pt x="138" y="1170"/>
                  </a:lnTo>
                  <a:lnTo>
                    <a:pt x="141" y="1163"/>
                  </a:lnTo>
                  <a:lnTo>
                    <a:pt x="141" y="1146"/>
                  </a:lnTo>
                  <a:lnTo>
                    <a:pt x="145" y="1132"/>
                  </a:lnTo>
                  <a:lnTo>
                    <a:pt x="145" y="1118"/>
                  </a:lnTo>
                  <a:lnTo>
                    <a:pt x="148" y="1101"/>
                  </a:lnTo>
                  <a:lnTo>
                    <a:pt x="148" y="1080"/>
                  </a:lnTo>
                  <a:lnTo>
                    <a:pt x="152" y="1060"/>
                  </a:lnTo>
                  <a:lnTo>
                    <a:pt x="152" y="1015"/>
                  </a:lnTo>
                  <a:lnTo>
                    <a:pt x="155" y="991"/>
                  </a:lnTo>
                  <a:lnTo>
                    <a:pt x="155" y="963"/>
                  </a:lnTo>
                  <a:lnTo>
                    <a:pt x="158" y="935"/>
                  </a:lnTo>
                  <a:lnTo>
                    <a:pt x="158" y="908"/>
                  </a:lnTo>
                  <a:lnTo>
                    <a:pt x="162" y="877"/>
                  </a:lnTo>
                  <a:lnTo>
                    <a:pt x="162" y="811"/>
                  </a:lnTo>
                  <a:lnTo>
                    <a:pt x="165" y="780"/>
                  </a:lnTo>
                  <a:lnTo>
                    <a:pt x="165" y="746"/>
                  </a:lnTo>
                  <a:lnTo>
                    <a:pt x="169" y="711"/>
                  </a:lnTo>
                  <a:lnTo>
                    <a:pt x="169" y="677"/>
                  </a:lnTo>
                  <a:lnTo>
                    <a:pt x="172" y="639"/>
                  </a:lnTo>
                  <a:lnTo>
                    <a:pt x="172" y="604"/>
                  </a:lnTo>
                  <a:lnTo>
                    <a:pt x="176" y="570"/>
                  </a:lnTo>
                  <a:lnTo>
                    <a:pt x="176" y="501"/>
                  </a:lnTo>
                  <a:lnTo>
                    <a:pt x="179" y="463"/>
                  </a:lnTo>
                  <a:lnTo>
                    <a:pt x="179" y="428"/>
                  </a:lnTo>
                  <a:lnTo>
                    <a:pt x="183" y="397"/>
                  </a:lnTo>
                  <a:lnTo>
                    <a:pt x="183" y="363"/>
                  </a:lnTo>
                  <a:lnTo>
                    <a:pt x="186" y="332"/>
                  </a:lnTo>
                  <a:lnTo>
                    <a:pt x="186" y="270"/>
                  </a:lnTo>
                  <a:lnTo>
                    <a:pt x="190" y="238"/>
                  </a:lnTo>
                  <a:lnTo>
                    <a:pt x="190" y="211"/>
                  </a:lnTo>
                  <a:lnTo>
                    <a:pt x="193" y="187"/>
                  </a:lnTo>
                  <a:lnTo>
                    <a:pt x="193" y="159"/>
                  </a:lnTo>
                  <a:lnTo>
                    <a:pt x="196" y="135"/>
                  </a:lnTo>
                  <a:lnTo>
                    <a:pt x="196" y="94"/>
                  </a:lnTo>
                  <a:lnTo>
                    <a:pt x="200" y="76"/>
                  </a:lnTo>
                  <a:lnTo>
                    <a:pt x="200" y="59"/>
                  </a:lnTo>
                  <a:lnTo>
                    <a:pt x="203" y="45"/>
                  </a:lnTo>
                  <a:lnTo>
                    <a:pt x="203" y="31"/>
                  </a:lnTo>
                  <a:lnTo>
                    <a:pt x="207" y="21"/>
                  </a:lnTo>
                  <a:lnTo>
                    <a:pt x="207" y="14"/>
                  </a:lnTo>
                  <a:lnTo>
                    <a:pt x="210" y="7"/>
                  </a:lnTo>
                  <a:lnTo>
                    <a:pt x="210" y="0"/>
                  </a:lnTo>
                  <a:lnTo>
                    <a:pt x="214" y="0"/>
                  </a:lnTo>
                  <a:lnTo>
                    <a:pt x="217" y="4"/>
                  </a:lnTo>
                  <a:lnTo>
                    <a:pt x="217" y="11"/>
                  </a:lnTo>
                  <a:lnTo>
                    <a:pt x="221" y="18"/>
                  </a:lnTo>
                  <a:lnTo>
                    <a:pt x="221" y="42"/>
                  </a:lnTo>
                  <a:lnTo>
                    <a:pt x="224" y="56"/>
                  </a:lnTo>
                  <a:lnTo>
                    <a:pt x="224" y="73"/>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3" name="Freeform 379"/>
            <p:cNvSpPr>
              <a:spLocks/>
            </p:cNvSpPr>
            <p:nvPr/>
          </p:nvSpPr>
          <p:spPr bwMode="auto">
            <a:xfrm>
              <a:off x="2908" y="1989"/>
              <a:ext cx="224" cy="1177"/>
            </a:xfrm>
            <a:custGeom>
              <a:avLst/>
              <a:gdLst>
                <a:gd name="T0" fmla="*/ 3 w 224"/>
                <a:gd name="T1" fmla="*/ 111 h 1177"/>
                <a:gd name="T2" fmla="*/ 10 w 224"/>
                <a:gd name="T3" fmla="*/ 204 h 1177"/>
                <a:gd name="T4" fmla="*/ 14 w 224"/>
                <a:gd name="T5" fmla="*/ 294 h 1177"/>
                <a:gd name="T6" fmla="*/ 21 w 224"/>
                <a:gd name="T7" fmla="*/ 387 h 1177"/>
                <a:gd name="T8" fmla="*/ 24 w 224"/>
                <a:gd name="T9" fmla="*/ 525 h 1177"/>
                <a:gd name="T10" fmla="*/ 31 w 224"/>
                <a:gd name="T11" fmla="*/ 632 h 1177"/>
                <a:gd name="T12" fmla="*/ 35 w 224"/>
                <a:gd name="T13" fmla="*/ 770 h 1177"/>
                <a:gd name="T14" fmla="*/ 41 w 224"/>
                <a:gd name="T15" fmla="*/ 870 h 1177"/>
                <a:gd name="T16" fmla="*/ 45 w 224"/>
                <a:gd name="T17" fmla="*/ 984 h 1177"/>
                <a:gd name="T18" fmla="*/ 52 w 224"/>
                <a:gd name="T19" fmla="*/ 1056 h 1177"/>
                <a:gd name="T20" fmla="*/ 55 w 224"/>
                <a:gd name="T21" fmla="*/ 1129 h 1177"/>
                <a:gd name="T22" fmla="*/ 62 w 224"/>
                <a:gd name="T23" fmla="*/ 1163 h 1177"/>
                <a:gd name="T24" fmla="*/ 66 w 224"/>
                <a:gd name="T25" fmla="*/ 1177 h 1177"/>
                <a:gd name="T26" fmla="*/ 72 w 224"/>
                <a:gd name="T27" fmla="*/ 1160 h 1177"/>
                <a:gd name="T28" fmla="*/ 79 w 224"/>
                <a:gd name="T29" fmla="*/ 1111 h 1177"/>
                <a:gd name="T30" fmla="*/ 83 w 224"/>
                <a:gd name="T31" fmla="*/ 1053 h 1177"/>
                <a:gd name="T32" fmla="*/ 90 w 224"/>
                <a:gd name="T33" fmla="*/ 953 h 1177"/>
                <a:gd name="T34" fmla="*/ 93 w 224"/>
                <a:gd name="T35" fmla="*/ 863 h 1177"/>
                <a:gd name="T36" fmla="*/ 100 w 224"/>
                <a:gd name="T37" fmla="*/ 766 h 1177"/>
                <a:gd name="T38" fmla="*/ 104 w 224"/>
                <a:gd name="T39" fmla="*/ 628 h 1177"/>
                <a:gd name="T40" fmla="*/ 110 w 224"/>
                <a:gd name="T41" fmla="*/ 521 h 1177"/>
                <a:gd name="T42" fmla="*/ 114 w 224"/>
                <a:gd name="T43" fmla="*/ 383 h 1177"/>
                <a:gd name="T44" fmla="*/ 121 w 224"/>
                <a:gd name="T45" fmla="*/ 287 h 1177"/>
                <a:gd name="T46" fmla="*/ 124 w 224"/>
                <a:gd name="T47" fmla="*/ 176 h 1177"/>
                <a:gd name="T48" fmla="*/ 131 w 224"/>
                <a:gd name="T49" fmla="*/ 107 h 1177"/>
                <a:gd name="T50" fmla="*/ 135 w 224"/>
                <a:gd name="T51" fmla="*/ 38 h 1177"/>
                <a:gd name="T52" fmla="*/ 141 w 224"/>
                <a:gd name="T53" fmla="*/ 11 h 1177"/>
                <a:gd name="T54" fmla="*/ 148 w 224"/>
                <a:gd name="T55" fmla="*/ 0 h 1177"/>
                <a:gd name="T56" fmla="*/ 152 w 224"/>
                <a:gd name="T57" fmla="*/ 21 h 1177"/>
                <a:gd name="T58" fmla="*/ 159 w 224"/>
                <a:gd name="T59" fmla="*/ 80 h 1177"/>
                <a:gd name="T60" fmla="*/ 162 w 224"/>
                <a:gd name="T61" fmla="*/ 138 h 1177"/>
                <a:gd name="T62" fmla="*/ 169 w 224"/>
                <a:gd name="T63" fmla="*/ 214 h 1177"/>
                <a:gd name="T64" fmla="*/ 173 w 224"/>
                <a:gd name="T65" fmla="*/ 335 h 1177"/>
                <a:gd name="T66" fmla="*/ 179 w 224"/>
                <a:gd name="T67" fmla="*/ 435 h 1177"/>
                <a:gd name="T68" fmla="*/ 183 w 224"/>
                <a:gd name="T69" fmla="*/ 577 h 1177"/>
                <a:gd name="T70" fmla="*/ 190 w 224"/>
                <a:gd name="T71" fmla="*/ 680 h 1177"/>
                <a:gd name="T72" fmla="*/ 193 w 224"/>
                <a:gd name="T73" fmla="*/ 818 h 1177"/>
                <a:gd name="T74" fmla="*/ 200 w 224"/>
                <a:gd name="T75" fmla="*/ 911 h 1177"/>
                <a:gd name="T76" fmla="*/ 204 w 224"/>
                <a:gd name="T77" fmla="*/ 1018 h 1177"/>
                <a:gd name="T78" fmla="*/ 210 w 224"/>
                <a:gd name="T79" fmla="*/ 1084 h 1177"/>
                <a:gd name="T80" fmla="*/ 214 w 224"/>
                <a:gd name="T81" fmla="*/ 1146 h 1177"/>
                <a:gd name="T82" fmla="*/ 224 w 224"/>
                <a:gd name="T83" fmla="*/ 1177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4" h="1177">
                  <a:moveTo>
                    <a:pt x="0" y="73"/>
                  </a:moveTo>
                  <a:lnTo>
                    <a:pt x="3" y="90"/>
                  </a:lnTo>
                  <a:lnTo>
                    <a:pt x="3" y="111"/>
                  </a:lnTo>
                  <a:lnTo>
                    <a:pt x="7" y="132"/>
                  </a:lnTo>
                  <a:lnTo>
                    <a:pt x="7" y="180"/>
                  </a:lnTo>
                  <a:lnTo>
                    <a:pt x="10" y="204"/>
                  </a:lnTo>
                  <a:lnTo>
                    <a:pt x="10" y="232"/>
                  </a:lnTo>
                  <a:lnTo>
                    <a:pt x="14" y="263"/>
                  </a:lnTo>
                  <a:lnTo>
                    <a:pt x="14" y="294"/>
                  </a:lnTo>
                  <a:lnTo>
                    <a:pt x="17" y="325"/>
                  </a:lnTo>
                  <a:lnTo>
                    <a:pt x="17" y="356"/>
                  </a:lnTo>
                  <a:lnTo>
                    <a:pt x="21" y="387"/>
                  </a:lnTo>
                  <a:lnTo>
                    <a:pt x="21" y="456"/>
                  </a:lnTo>
                  <a:lnTo>
                    <a:pt x="24" y="490"/>
                  </a:lnTo>
                  <a:lnTo>
                    <a:pt x="24" y="525"/>
                  </a:lnTo>
                  <a:lnTo>
                    <a:pt x="28" y="563"/>
                  </a:lnTo>
                  <a:lnTo>
                    <a:pt x="28" y="597"/>
                  </a:lnTo>
                  <a:lnTo>
                    <a:pt x="31" y="632"/>
                  </a:lnTo>
                  <a:lnTo>
                    <a:pt x="31" y="701"/>
                  </a:lnTo>
                  <a:lnTo>
                    <a:pt x="35" y="739"/>
                  </a:lnTo>
                  <a:lnTo>
                    <a:pt x="35" y="770"/>
                  </a:lnTo>
                  <a:lnTo>
                    <a:pt x="38" y="804"/>
                  </a:lnTo>
                  <a:lnTo>
                    <a:pt x="38" y="835"/>
                  </a:lnTo>
                  <a:lnTo>
                    <a:pt x="41" y="870"/>
                  </a:lnTo>
                  <a:lnTo>
                    <a:pt x="41" y="928"/>
                  </a:lnTo>
                  <a:lnTo>
                    <a:pt x="45" y="956"/>
                  </a:lnTo>
                  <a:lnTo>
                    <a:pt x="45" y="984"/>
                  </a:lnTo>
                  <a:lnTo>
                    <a:pt x="48" y="1011"/>
                  </a:lnTo>
                  <a:lnTo>
                    <a:pt x="48" y="1035"/>
                  </a:lnTo>
                  <a:lnTo>
                    <a:pt x="52" y="1056"/>
                  </a:lnTo>
                  <a:lnTo>
                    <a:pt x="52" y="1077"/>
                  </a:lnTo>
                  <a:lnTo>
                    <a:pt x="55" y="1098"/>
                  </a:lnTo>
                  <a:lnTo>
                    <a:pt x="55" y="1129"/>
                  </a:lnTo>
                  <a:lnTo>
                    <a:pt x="59" y="1142"/>
                  </a:lnTo>
                  <a:lnTo>
                    <a:pt x="59" y="1153"/>
                  </a:lnTo>
                  <a:lnTo>
                    <a:pt x="62" y="1163"/>
                  </a:lnTo>
                  <a:lnTo>
                    <a:pt x="62" y="1170"/>
                  </a:lnTo>
                  <a:lnTo>
                    <a:pt x="69" y="1177"/>
                  </a:lnTo>
                  <a:lnTo>
                    <a:pt x="66" y="1177"/>
                  </a:lnTo>
                  <a:lnTo>
                    <a:pt x="69" y="1173"/>
                  </a:lnTo>
                  <a:lnTo>
                    <a:pt x="72" y="1170"/>
                  </a:lnTo>
                  <a:lnTo>
                    <a:pt x="72" y="1160"/>
                  </a:lnTo>
                  <a:lnTo>
                    <a:pt x="76" y="1153"/>
                  </a:lnTo>
                  <a:lnTo>
                    <a:pt x="76" y="1125"/>
                  </a:lnTo>
                  <a:lnTo>
                    <a:pt x="79" y="1111"/>
                  </a:lnTo>
                  <a:lnTo>
                    <a:pt x="79" y="1094"/>
                  </a:lnTo>
                  <a:lnTo>
                    <a:pt x="83" y="1073"/>
                  </a:lnTo>
                  <a:lnTo>
                    <a:pt x="83" y="1053"/>
                  </a:lnTo>
                  <a:lnTo>
                    <a:pt x="86" y="1029"/>
                  </a:lnTo>
                  <a:lnTo>
                    <a:pt x="86" y="980"/>
                  </a:lnTo>
                  <a:lnTo>
                    <a:pt x="90" y="953"/>
                  </a:lnTo>
                  <a:lnTo>
                    <a:pt x="90" y="925"/>
                  </a:lnTo>
                  <a:lnTo>
                    <a:pt x="93" y="894"/>
                  </a:lnTo>
                  <a:lnTo>
                    <a:pt x="93" y="863"/>
                  </a:lnTo>
                  <a:lnTo>
                    <a:pt x="97" y="832"/>
                  </a:lnTo>
                  <a:lnTo>
                    <a:pt x="97" y="801"/>
                  </a:lnTo>
                  <a:lnTo>
                    <a:pt x="100" y="766"/>
                  </a:lnTo>
                  <a:lnTo>
                    <a:pt x="100" y="697"/>
                  </a:lnTo>
                  <a:lnTo>
                    <a:pt x="104" y="663"/>
                  </a:lnTo>
                  <a:lnTo>
                    <a:pt x="104" y="628"/>
                  </a:lnTo>
                  <a:lnTo>
                    <a:pt x="107" y="590"/>
                  </a:lnTo>
                  <a:lnTo>
                    <a:pt x="107" y="556"/>
                  </a:lnTo>
                  <a:lnTo>
                    <a:pt x="110" y="521"/>
                  </a:lnTo>
                  <a:lnTo>
                    <a:pt x="110" y="452"/>
                  </a:lnTo>
                  <a:lnTo>
                    <a:pt x="114" y="418"/>
                  </a:lnTo>
                  <a:lnTo>
                    <a:pt x="114" y="383"/>
                  </a:lnTo>
                  <a:lnTo>
                    <a:pt x="117" y="349"/>
                  </a:lnTo>
                  <a:lnTo>
                    <a:pt x="117" y="318"/>
                  </a:lnTo>
                  <a:lnTo>
                    <a:pt x="121" y="287"/>
                  </a:lnTo>
                  <a:lnTo>
                    <a:pt x="121" y="228"/>
                  </a:lnTo>
                  <a:lnTo>
                    <a:pt x="124" y="201"/>
                  </a:lnTo>
                  <a:lnTo>
                    <a:pt x="124" y="176"/>
                  </a:lnTo>
                  <a:lnTo>
                    <a:pt x="128" y="152"/>
                  </a:lnTo>
                  <a:lnTo>
                    <a:pt x="128" y="128"/>
                  </a:lnTo>
                  <a:lnTo>
                    <a:pt x="131" y="107"/>
                  </a:lnTo>
                  <a:lnTo>
                    <a:pt x="131" y="87"/>
                  </a:lnTo>
                  <a:lnTo>
                    <a:pt x="135" y="69"/>
                  </a:lnTo>
                  <a:lnTo>
                    <a:pt x="135" y="38"/>
                  </a:lnTo>
                  <a:lnTo>
                    <a:pt x="138" y="28"/>
                  </a:lnTo>
                  <a:lnTo>
                    <a:pt x="138" y="18"/>
                  </a:lnTo>
                  <a:lnTo>
                    <a:pt x="141" y="11"/>
                  </a:lnTo>
                  <a:lnTo>
                    <a:pt x="141" y="4"/>
                  </a:lnTo>
                  <a:lnTo>
                    <a:pt x="145" y="0"/>
                  </a:lnTo>
                  <a:lnTo>
                    <a:pt x="148" y="0"/>
                  </a:lnTo>
                  <a:lnTo>
                    <a:pt x="148" y="7"/>
                  </a:lnTo>
                  <a:lnTo>
                    <a:pt x="152" y="14"/>
                  </a:lnTo>
                  <a:lnTo>
                    <a:pt x="152" y="21"/>
                  </a:lnTo>
                  <a:lnTo>
                    <a:pt x="155" y="35"/>
                  </a:lnTo>
                  <a:lnTo>
                    <a:pt x="155" y="63"/>
                  </a:lnTo>
                  <a:lnTo>
                    <a:pt x="159" y="80"/>
                  </a:lnTo>
                  <a:lnTo>
                    <a:pt x="159" y="97"/>
                  </a:lnTo>
                  <a:lnTo>
                    <a:pt x="162" y="118"/>
                  </a:lnTo>
                  <a:lnTo>
                    <a:pt x="162" y="138"/>
                  </a:lnTo>
                  <a:lnTo>
                    <a:pt x="166" y="163"/>
                  </a:lnTo>
                  <a:lnTo>
                    <a:pt x="166" y="190"/>
                  </a:lnTo>
                  <a:lnTo>
                    <a:pt x="169" y="214"/>
                  </a:lnTo>
                  <a:lnTo>
                    <a:pt x="169" y="273"/>
                  </a:lnTo>
                  <a:lnTo>
                    <a:pt x="173" y="304"/>
                  </a:lnTo>
                  <a:lnTo>
                    <a:pt x="173" y="335"/>
                  </a:lnTo>
                  <a:lnTo>
                    <a:pt x="176" y="370"/>
                  </a:lnTo>
                  <a:lnTo>
                    <a:pt x="176" y="401"/>
                  </a:lnTo>
                  <a:lnTo>
                    <a:pt x="179" y="435"/>
                  </a:lnTo>
                  <a:lnTo>
                    <a:pt x="179" y="504"/>
                  </a:lnTo>
                  <a:lnTo>
                    <a:pt x="183" y="539"/>
                  </a:lnTo>
                  <a:lnTo>
                    <a:pt x="183" y="577"/>
                  </a:lnTo>
                  <a:lnTo>
                    <a:pt x="186" y="611"/>
                  </a:lnTo>
                  <a:lnTo>
                    <a:pt x="186" y="646"/>
                  </a:lnTo>
                  <a:lnTo>
                    <a:pt x="190" y="680"/>
                  </a:lnTo>
                  <a:lnTo>
                    <a:pt x="190" y="749"/>
                  </a:lnTo>
                  <a:lnTo>
                    <a:pt x="193" y="784"/>
                  </a:lnTo>
                  <a:lnTo>
                    <a:pt x="193" y="818"/>
                  </a:lnTo>
                  <a:lnTo>
                    <a:pt x="197" y="849"/>
                  </a:lnTo>
                  <a:lnTo>
                    <a:pt x="197" y="880"/>
                  </a:lnTo>
                  <a:lnTo>
                    <a:pt x="200" y="911"/>
                  </a:lnTo>
                  <a:lnTo>
                    <a:pt x="200" y="939"/>
                  </a:lnTo>
                  <a:lnTo>
                    <a:pt x="204" y="966"/>
                  </a:lnTo>
                  <a:lnTo>
                    <a:pt x="204" y="1018"/>
                  </a:lnTo>
                  <a:lnTo>
                    <a:pt x="207" y="1042"/>
                  </a:lnTo>
                  <a:lnTo>
                    <a:pt x="207" y="1063"/>
                  </a:lnTo>
                  <a:lnTo>
                    <a:pt x="210" y="1084"/>
                  </a:lnTo>
                  <a:lnTo>
                    <a:pt x="210" y="1104"/>
                  </a:lnTo>
                  <a:lnTo>
                    <a:pt x="214" y="1118"/>
                  </a:lnTo>
                  <a:lnTo>
                    <a:pt x="214" y="1146"/>
                  </a:lnTo>
                  <a:lnTo>
                    <a:pt x="217" y="1156"/>
                  </a:lnTo>
                  <a:lnTo>
                    <a:pt x="217" y="1167"/>
                  </a:lnTo>
                  <a:lnTo>
                    <a:pt x="224" y="1177"/>
                  </a:lnTo>
                  <a:lnTo>
                    <a:pt x="221" y="1177"/>
                  </a:lnTo>
                  <a:lnTo>
                    <a:pt x="224" y="1177"/>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4" name="Freeform 380"/>
            <p:cNvSpPr>
              <a:spLocks/>
            </p:cNvSpPr>
            <p:nvPr/>
          </p:nvSpPr>
          <p:spPr bwMode="auto">
            <a:xfrm>
              <a:off x="3132" y="1989"/>
              <a:ext cx="225" cy="1177"/>
            </a:xfrm>
            <a:custGeom>
              <a:avLst/>
              <a:gdLst>
                <a:gd name="T0" fmla="*/ 4 w 225"/>
                <a:gd name="T1" fmla="*/ 1167 h 1177"/>
                <a:gd name="T2" fmla="*/ 11 w 225"/>
                <a:gd name="T3" fmla="*/ 1135 h 1177"/>
                <a:gd name="T4" fmla="*/ 14 w 225"/>
                <a:gd name="T5" fmla="*/ 1066 h 1177"/>
                <a:gd name="T6" fmla="*/ 21 w 225"/>
                <a:gd name="T7" fmla="*/ 997 h 1177"/>
                <a:gd name="T8" fmla="*/ 24 w 225"/>
                <a:gd name="T9" fmla="*/ 884 h 1177"/>
                <a:gd name="T10" fmla="*/ 31 w 225"/>
                <a:gd name="T11" fmla="*/ 787 h 1177"/>
                <a:gd name="T12" fmla="*/ 35 w 225"/>
                <a:gd name="T13" fmla="*/ 649 h 1177"/>
                <a:gd name="T14" fmla="*/ 42 w 225"/>
                <a:gd name="T15" fmla="*/ 542 h 1177"/>
                <a:gd name="T16" fmla="*/ 45 w 225"/>
                <a:gd name="T17" fmla="*/ 404 h 1177"/>
                <a:gd name="T18" fmla="*/ 52 w 225"/>
                <a:gd name="T19" fmla="*/ 307 h 1177"/>
                <a:gd name="T20" fmla="*/ 55 w 225"/>
                <a:gd name="T21" fmla="*/ 218 h 1177"/>
                <a:gd name="T22" fmla="*/ 62 w 225"/>
                <a:gd name="T23" fmla="*/ 121 h 1177"/>
                <a:gd name="T24" fmla="*/ 66 w 225"/>
                <a:gd name="T25" fmla="*/ 63 h 1177"/>
                <a:gd name="T26" fmla="*/ 73 w 225"/>
                <a:gd name="T27" fmla="*/ 14 h 1177"/>
                <a:gd name="T28" fmla="*/ 76 w 225"/>
                <a:gd name="T29" fmla="*/ 0 h 1177"/>
                <a:gd name="T30" fmla="*/ 83 w 225"/>
                <a:gd name="T31" fmla="*/ 18 h 1177"/>
                <a:gd name="T32" fmla="*/ 90 w 225"/>
                <a:gd name="T33" fmla="*/ 52 h 1177"/>
                <a:gd name="T34" fmla="*/ 93 w 225"/>
                <a:gd name="T35" fmla="*/ 125 h 1177"/>
                <a:gd name="T36" fmla="*/ 100 w 225"/>
                <a:gd name="T37" fmla="*/ 201 h 1177"/>
                <a:gd name="T38" fmla="*/ 104 w 225"/>
                <a:gd name="T39" fmla="*/ 314 h 1177"/>
                <a:gd name="T40" fmla="*/ 111 w 225"/>
                <a:gd name="T41" fmla="*/ 414 h 1177"/>
                <a:gd name="T42" fmla="*/ 114 w 225"/>
                <a:gd name="T43" fmla="*/ 552 h 1177"/>
                <a:gd name="T44" fmla="*/ 121 w 225"/>
                <a:gd name="T45" fmla="*/ 659 h 1177"/>
                <a:gd name="T46" fmla="*/ 124 w 225"/>
                <a:gd name="T47" fmla="*/ 763 h 1177"/>
                <a:gd name="T48" fmla="*/ 131 w 225"/>
                <a:gd name="T49" fmla="*/ 894 h 1177"/>
                <a:gd name="T50" fmla="*/ 135 w 225"/>
                <a:gd name="T51" fmla="*/ 977 h 1177"/>
                <a:gd name="T52" fmla="*/ 142 w 225"/>
                <a:gd name="T53" fmla="*/ 1073 h 1177"/>
                <a:gd name="T54" fmla="*/ 145 w 225"/>
                <a:gd name="T55" fmla="*/ 1125 h 1177"/>
                <a:gd name="T56" fmla="*/ 152 w 225"/>
                <a:gd name="T57" fmla="*/ 1167 h 1177"/>
                <a:gd name="T58" fmla="*/ 159 w 225"/>
                <a:gd name="T59" fmla="*/ 1173 h 1177"/>
                <a:gd name="T60" fmla="*/ 166 w 225"/>
                <a:gd name="T61" fmla="*/ 1142 h 1177"/>
                <a:gd name="T62" fmla="*/ 169 w 225"/>
                <a:gd name="T63" fmla="*/ 1098 h 1177"/>
                <a:gd name="T64" fmla="*/ 176 w 225"/>
                <a:gd name="T65" fmla="*/ 1011 h 1177"/>
                <a:gd name="T66" fmla="*/ 180 w 225"/>
                <a:gd name="T67" fmla="*/ 932 h 1177"/>
                <a:gd name="T68" fmla="*/ 187 w 225"/>
                <a:gd name="T69" fmla="*/ 808 h 1177"/>
                <a:gd name="T70" fmla="*/ 190 w 225"/>
                <a:gd name="T71" fmla="*/ 704 h 1177"/>
                <a:gd name="T72" fmla="*/ 197 w 225"/>
                <a:gd name="T73" fmla="*/ 601 h 1177"/>
                <a:gd name="T74" fmla="*/ 200 w 225"/>
                <a:gd name="T75" fmla="*/ 459 h 1177"/>
                <a:gd name="T76" fmla="*/ 207 w 225"/>
                <a:gd name="T77" fmla="*/ 359 h 1177"/>
                <a:gd name="T78" fmla="*/ 211 w 225"/>
                <a:gd name="T79" fmla="*/ 235 h 1177"/>
                <a:gd name="T80" fmla="*/ 218 w 225"/>
                <a:gd name="T81" fmla="*/ 156 h 1177"/>
                <a:gd name="T82" fmla="*/ 221 w 225"/>
                <a:gd name="T83" fmla="*/ 73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1177">
                  <a:moveTo>
                    <a:pt x="0" y="1177"/>
                  </a:moveTo>
                  <a:lnTo>
                    <a:pt x="4" y="1173"/>
                  </a:lnTo>
                  <a:lnTo>
                    <a:pt x="4" y="1167"/>
                  </a:lnTo>
                  <a:lnTo>
                    <a:pt x="7" y="1156"/>
                  </a:lnTo>
                  <a:lnTo>
                    <a:pt x="7" y="1146"/>
                  </a:lnTo>
                  <a:lnTo>
                    <a:pt x="11" y="1135"/>
                  </a:lnTo>
                  <a:lnTo>
                    <a:pt x="11" y="1122"/>
                  </a:lnTo>
                  <a:lnTo>
                    <a:pt x="14" y="1104"/>
                  </a:lnTo>
                  <a:lnTo>
                    <a:pt x="14" y="1066"/>
                  </a:lnTo>
                  <a:lnTo>
                    <a:pt x="18" y="1046"/>
                  </a:lnTo>
                  <a:lnTo>
                    <a:pt x="18" y="1022"/>
                  </a:lnTo>
                  <a:lnTo>
                    <a:pt x="21" y="997"/>
                  </a:lnTo>
                  <a:lnTo>
                    <a:pt x="21" y="970"/>
                  </a:lnTo>
                  <a:lnTo>
                    <a:pt x="24" y="942"/>
                  </a:lnTo>
                  <a:lnTo>
                    <a:pt x="24" y="884"/>
                  </a:lnTo>
                  <a:lnTo>
                    <a:pt x="28" y="853"/>
                  </a:lnTo>
                  <a:lnTo>
                    <a:pt x="28" y="818"/>
                  </a:lnTo>
                  <a:lnTo>
                    <a:pt x="31" y="787"/>
                  </a:lnTo>
                  <a:lnTo>
                    <a:pt x="31" y="753"/>
                  </a:lnTo>
                  <a:lnTo>
                    <a:pt x="35" y="718"/>
                  </a:lnTo>
                  <a:lnTo>
                    <a:pt x="35" y="649"/>
                  </a:lnTo>
                  <a:lnTo>
                    <a:pt x="38" y="615"/>
                  </a:lnTo>
                  <a:lnTo>
                    <a:pt x="38" y="577"/>
                  </a:lnTo>
                  <a:lnTo>
                    <a:pt x="42" y="542"/>
                  </a:lnTo>
                  <a:lnTo>
                    <a:pt x="42" y="508"/>
                  </a:lnTo>
                  <a:lnTo>
                    <a:pt x="45" y="473"/>
                  </a:lnTo>
                  <a:lnTo>
                    <a:pt x="45" y="404"/>
                  </a:lnTo>
                  <a:lnTo>
                    <a:pt x="49" y="370"/>
                  </a:lnTo>
                  <a:lnTo>
                    <a:pt x="49" y="339"/>
                  </a:lnTo>
                  <a:lnTo>
                    <a:pt x="52" y="307"/>
                  </a:lnTo>
                  <a:lnTo>
                    <a:pt x="52" y="276"/>
                  </a:lnTo>
                  <a:lnTo>
                    <a:pt x="55" y="245"/>
                  </a:lnTo>
                  <a:lnTo>
                    <a:pt x="55" y="218"/>
                  </a:lnTo>
                  <a:lnTo>
                    <a:pt x="59" y="190"/>
                  </a:lnTo>
                  <a:lnTo>
                    <a:pt x="59" y="142"/>
                  </a:lnTo>
                  <a:lnTo>
                    <a:pt x="62" y="121"/>
                  </a:lnTo>
                  <a:lnTo>
                    <a:pt x="62" y="100"/>
                  </a:lnTo>
                  <a:lnTo>
                    <a:pt x="66" y="80"/>
                  </a:lnTo>
                  <a:lnTo>
                    <a:pt x="66" y="63"/>
                  </a:lnTo>
                  <a:lnTo>
                    <a:pt x="69" y="49"/>
                  </a:lnTo>
                  <a:lnTo>
                    <a:pt x="69" y="25"/>
                  </a:lnTo>
                  <a:lnTo>
                    <a:pt x="73" y="14"/>
                  </a:lnTo>
                  <a:lnTo>
                    <a:pt x="73" y="7"/>
                  </a:lnTo>
                  <a:lnTo>
                    <a:pt x="80" y="0"/>
                  </a:lnTo>
                  <a:lnTo>
                    <a:pt x="76" y="0"/>
                  </a:lnTo>
                  <a:lnTo>
                    <a:pt x="80" y="4"/>
                  </a:lnTo>
                  <a:lnTo>
                    <a:pt x="83" y="11"/>
                  </a:lnTo>
                  <a:lnTo>
                    <a:pt x="83" y="18"/>
                  </a:lnTo>
                  <a:lnTo>
                    <a:pt x="87" y="28"/>
                  </a:lnTo>
                  <a:lnTo>
                    <a:pt x="87" y="38"/>
                  </a:lnTo>
                  <a:lnTo>
                    <a:pt x="90" y="52"/>
                  </a:lnTo>
                  <a:lnTo>
                    <a:pt x="90" y="69"/>
                  </a:lnTo>
                  <a:lnTo>
                    <a:pt x="93" y="87"/>
                  </a:lnTo>
                  <a:lnTo>
                    <a:pt x="93" y="125"/>
                  </a:lnTo>
                  <a:lnTo>
                    <a:pt x="97" y="149"/>
                  </a:lnTo>
                  <a:lnTo>
                    <a:pt x="97" y="173"/>
                  </a:lnTo>
                  <a:lnTo>
                    <a:pt x="100" y="201"/>
                  </a:lnTo>
                  <a:lnTo>
                    <a:pt x="100" y="228"/>
                  </a:lnTo>
                  <a:lnTo>
                    <a:pt x="104" y="256"/>
                  </a:lnTo>
                  <a:lnTo>
                    <a:pt x="104" y="314"/>
                  </a:lnTo>
                  <a:lnTo>
                    <a:pt x="107" y="349"/>
                  </a:lnTo>
                  <a:lnTo>
                    <a:pt x="107" y="380"/>
                  </a:lnTo>
                  <a:lnTo>
                    <a:pt x="111" y="414"/>
                  </a:lnTo>
                  <a:lnTo>
                    <a:pt x="111" y="449"/>
                  </a:lnTo>
                  <a:lnTo>
                    <a:pt x="114" y="483"/>
                  </a:lnTo>
                  <a:lnTo>
                    <a:pt x="114" y="552"/>
                  </a:lnTo>
                  <a:lnTo>
                    <a:pt x="118" y="590"/>
                  </a:lnTo>
                  <a:lnTo>
                    <a:pt x="118" y="625"/>
                  </a:lnTo>
                  <a:lnTo>
                    <a:pt x="121" y="659"/>
                  </a:lnTo>
                  <a:lnTo>
                    <a:pt x="121" y="694"/>
                  </a:lnTo>
                  <a:lnTo>
                    <a:pt x="124" y="728"/>
                  </a:lnTo>
                  <a:lnTo>
                    <a:pt x="124" y="763"/>
                  </a:lnTo>
                  <a:lnTo>
                    <a:pt x="128" y="797"/>
                  </a:lnTo>
                  <a:lnTo>
                    <a:pt x="128" y="863"/>
                  </a:lnTo>
                  <a:lnTo>
                    <a:pt x="131" y="894"/>
                  </a:lnTo>
                  <a:lnTo>
                    <a:pt x="131" y="922"/>
                  </a:lnTo>
                  <a:lnTo>
                    <a:pt x="135" y="949"/>
                  </a:lnTo>
                  <a:lnTo>
                    <a:pt x="135" y="977"/>
                  </a:lnTo>
                  <a:lnTo>
                    <a:pt x="138" y="1004"/>
                  </a:lnTo>
                  <a:lnTo>
                    <a:pt x="138" y="1053"/>
                  </a:lnTo>
                  <a:lnTo>
                    <a:pt x="142" y="1073"/>
                  </a:lnTo>
                  <a:lnTo>
                    <a:pt x="142" y="1091"/>
                  </a:lnTo>
                  <a:lnTo>
                    <a:pt x="145" y="1108"/>
                  </a:lnTo>
                  <a:lnTo>
                    <a:pt x="145" y="1125"/>
                  </a:lnTo>
                  <a:lnTo>
                    <a:pt x="149" y="1139"/>
                  </a:lnTo>
                  <a:lnTo>
                    <a:pt x="149" y="1160"/>
                  </a:lnTo>
                  <a:lnTo>
                    <a:pt x="152" y="1167"/>
                  </a:lnTo>
                  <a:lnTo>
                    <a:pt x="152" y="1173"/>
                  </a:lnTo>
                  <a:lnTo>
                    <a:pt x="156" y="1177"/>
                  </a:lnTo>
                  <a:lnTo>
                    <a:pt x="159" y="1173"/>
                  </a:lnTo>
                  <a:lnTo>
                    <a:pt x="162" y="1170"/>
                  </a:lnTo>
                  <a:lnTo>
                    <a:pt x="162" y="1153"/>
                  </a:lnTo>
                  <a:lnTo>
                    <a:pt x="166" y="1142"/>
                  </a:lnTo>
                  <a:lnTo>
                    <a:pt x="166" y="1129"/>
                  </a:lnTo>
                  <a:lnTo>
                    <a:pt x="169" y="1115"/>
                  </a:lnTo>
                  <a:lnTo>
                    <a:pt x="169" y="1098"/>
                  </a:lnTo>
                  <a:lnTo>
                    <a:pt x="173" y="1077"/>
                  </a:lnTo>
                  <a:lnTo>
                    <a:pt x="173" y="1035"/>
                  </a:lnTo>
                  <a:lnTo>
                    <a:pt x="176" y="1011"/>
                  </a:lnTo>
                  <a:lnTo>
                    <a:pt x="176" y="987"/>
                  </a:lnTo>
                  <a:lnTo>
                    <a:pt x="180" y="960"/>
                  </a:lnTo>
                  <a:lnTo>
                    <a:pt x="180" y="932"/>
                  </a:lnTo>
                  <a:lnTo>
                    <a:pt x="183" y="901"/>
                  </a:lnTo>
                  <a:lnTo>
                    <a:pt x="183" y="839"/>
                  </a:lnTo>
                  <a:lnTo>
                    <a:pt x="187" y="808"/>
                  </a:lnTo>
                  <a:lnTo>
                    <a:pt x="187" y="773"/>
                  </a:lnTo>
                  <a:lnTo>
                    <a:pt x="190" y="739"/>
                  </a:lnTo>
                  <a:lnTo>
                    <a:pt x="190" y="704"/>
                  </a:lnTo>
                  <a:lnTo>
                    <a:pt x="193" y="670"/>
                  </a:lnTo>
                  <a:lnTo>
                    <a:pt x="193" y="635"/>
                  </a:lnTo>
                  <a:lnTo>
                    <a:pt x="197" y="601"/>
                  </a:lnTo>
                  <a:lnTo>
                    <a:pt x="197" y="528"/>
                  </a:lnTo>
                  <a:lnTo>
                    <a:pt x="200" y="494"/>
                  </a:lnTo>
                  <a:lnTo>
                    <a:pt x="200" y="459"/>
                  </a:lnTo>
                  <a:lnTo>
                    <a:pt x="204" y="425"/>
                  </a:lnTo>
                  <a:lnTo>
                    <a:pt x="204" y="390"/>
                  </a:lnTo>
                  <a:lnTo>
                    <a:pt x="207" y="359"/>
                  </a:lnTo>
                  <a:lnTo>
                    <a:pt x="207" y="294"/>
                  </a:lnTo>
                  <a:lnTo>
                    <a:pt x="211" y="263"/>
                  </a:lnTo>
                  <a:lnTo>
                    <a:pt x="211" y="235"/>
                  </a:lnTo>
                  <a:lnTo>
                    <a:pt x="214" y="207"/>
                  </a:lnTo>
                  <a:lnTo>
                    <a:pt x="214" y="180"/>
                  </a:lnTo>
                  <a:lnTo>
                    <a:pt x="218" y="156"/>
                  </a:lnTo>
                  <a:lnTo>
                    <a:pt x="218" y="111"/>
                  </a:lnTo>
                  <a:lnTo>
                    <a:pt x="221" y="90"/>
                  </a:lnTo>
                  <a:lnTo>
                    <a:pt x="221" y="73"/>
                  </a:lnTo>
                  <a:lnTo>
                    <a:pt x="225" y="56"/>
                  </a:lnTo>
                  <a:lnTo>
                    <a:pt x="225" y="42"/>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5" name="Freeform 381"/>
            <p:cNvSpPr>
              <a:spLocks/>
            </p:cNvSpPr>
            <p:nvPr/>
          </p:nvSpPr>
          <p:spPr bwMode="auto">
            <a:xfrm>
              <a:off x="3357" y="1989"/>
              <a:ext cx="227" cy="1177"/>
            </a:xfrm>
            <a:custGeom>
              <a:avLst/>
              <a:gdLst>
                <a:gd name="T0" fmla="*/ 3 w 227"/>
                <a:gd name="T1" fmla="*/ 11 h 1177"/>
                <a:gd name="T2" fmla="*/ 10 w 227"/>
                <a:gd name="T3" fmla="*/ 0 h 1177"/>
                <a:gd name="T4" fmla="*/ 17 w 227"/>
                <a:gd name="T5" fmla="*/ 31 h 1177"/>
                <a:gd name="T6" fmla="*/ 24 w 227"/>
                <a:gd name="T7" fmla="*/ 76 h 1177"/>
                <a:gd name="T8" fmla="*/ 27 w 227"/>
                <a:gd name="T9" fmla="*/ 159 h 1177"/>
                <a:gd name="T10" fmla="*/ 34 w 227"/>
                <a:gd name="T11" fmla="*/ 238 h 1177"/>
                <a:gd name="T12" fmla="*/ 37 w 227"/>
                <a:gd name="T13" fmla="*/ 359 h 1177"/>
                <a:gd name="T14" fmla="*/ 44 w 227"/>
                <a:gd name="T15" fmla="*/ 463 h 1177"/>
                <a:gd name="T16" fmla="*/ 48 w 227"/>
                <a:gd name="T17" fmla="*/ 566 h 1177"/>
                <a:gd name="T18" fmla="*/ 55 w 227"/>
                <a:gd name="T19" fmla="*/ 708 h 1177"/>
                <a:gd name="T20" fmla="*/ 58 w 227"/>
                <a:gd name="T21" fmla="*/ 811 h 1177"/>
                <a:gd name="T22" fmla="*/ 65 w 227"/>
                <a:gd name="T23" fmla="*/ 932 h 1177"/>
                <a:gd name="T24" fmla="*/ 69 w 227"/>
                <a:gd name="T25" fmla="*/ 1015 h 1177"/>
                <a:gd name="T26" fmla="*/ 75 w 227"/>
                <a:gd name="T27" fmla="*/ 1098 h 1177"/>
                <a:gd name="T28" fmla="*/ 79 w 227"/>
                <a:gd name="T29" fmla="*/ 1142 h 1177"/>
                <a:gd name="T30" fmla="*/ 86 w 227"/>
                <a:gd name="T31" fmla="*/ 1170 h 1177"/>
                <a:gd name="T32" fmla="*/ 93 w 227"/>
                <a:gd name="T33" fmla="*/ 1173 h 1177"/>
                <a:gd name="T34" fmla="*/ 96 w 227"/>
                <a:gd name="T35" fmla="*/ 1139 h 1177"/>
                <a:gd name="T36" fmla="*/ 103 w 227"/>
                <a:gd name="T37" fmla="*/ 1091 h 1177"/>
                <a:gd name="T38" fmla="*/ 106 w 227"/>
                <a:gd name="T39" fmla="*/ 1001 h 1177"/>
                <a:gd name="T40" fmla="*/ 113 w 227"/>
                <a:gd name="T41" fmla="*/ 918 h 1177"/>
                <a:gd name="T42" fmla="*/ 117 w 227"/>
                <a:gd name="T43" fmla="*/ 828 h 1177"/>
                <a:gd name="T44" fmla="*/ 124 w 227"/>
                <a:gd name="T45" fmla="*/ 690 h 1177"/>
                <a:gd name="T46" fmla="*/ 127 w 227"/>
                <a:gd name="T47" fmla="*/ 587 h 1177"/>
                <a:gd name="T48" fmla="*/ 134 w 227"/>
                <a:gd name="T49" fmla="*/ 445 h 1177"/>
                <a:gd name="T50" fmla="*/ 138 w 227"/>
                <a:gd name="T51" fmla="*/ 345 h 1177"/>
                <a:gd name="T52" fmla="*/ 144 w 227"/>
                <a:gd name="T53" fmla="*/ 225 h 1177"/>
                <a:gd name="T54" fmla="*/ 148 w 227"/>
                <a:gd name="T55" fmla="*/ 149 h 1177"/>
                <a:gd name="T56" fmla="*/ 155 w 227"/>
                <a:gd name="T57" fmla="*/ 83 h 1177"/>
                <a:gd name="T58" fmla="*/ 158 w 227"/>
                <a:gd name="T59" fmla="*/ 25 h 1177"/>
                <a:gd name="T60" fmla="*/ 169 w 227"/>
                <a:gd name="T61" fmla="*/ 0 h 1177"/>
                <a:gd name="T62" fmla="*/ 172 w 227"/>
                <a:gd name="T63" fmla="*/ 7 h 1177"/>
                <a:gd name="T64" fmla="*/ 175 w 227"/>
                <a:gd name="T65" fmla="*/ 49 h 1177"/>
                <a:gd name="T66" fmla="*/ 182 w 227"/>
                <a:gd name="T67" fmla="*/ 100 h 1177"/>
                <a:gd name="T68" fmla="*/ 186 w 227"/>
                <a:gd name="T69" fmla="*/ 194 h 1177"/>
                <a:gd name="T70" fmla="*/ 193 w 227"/>
                <a:gd name="T71" fmla="*/ 280 h 1177"/>
                <a:gd name="T72" fmla="*/ 196 w 227"/>
                <a:gd name="T73" fmla="*/ 373 h 1177"/>
                <a:gd name="T74" fmla="*/ 203 w 227"/>
                <a:gd name="T75" fmla="*/ 511 h 1177"/>
                <a:gd name="T76" fmla="*/ 207 w 227"/>
                <a:gd name="T77" fmla="*/ 615 h 1177"/>
                <a:gd name="T78" fmla="*/ 213 w 227"/>
                <a:gd name="T79" fmla="*/ 756 h 1177"/>
                <a:gd name="T80" fmla="*/ 217 w 227"/>
                <a:gd name="T81" fmla="*/ 853 h 1177"/>
                <a:gd name="T82" fmla="*/ 224 w 227"/>
                <a:gd name="T83" fmla="*/ 973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7" h="1177">
                  <a:moveTo>
                    <a:pt x="0" y="42"/>
                  </a:moveTo>
                  <a:lnTo>
                    <a:pt x="3" y="31"/>
                  </a:lnTo>
                  <a:lnTo>
                    <a:pt x="3" y="11"/>
                  </a:lnTo>
                  <a:lnTo>
                    <a:pt x="10" y="0"/>
                  </a:lnTo>
                  <a:lnTo>
                    <a:pt x="6" y="0"/>
                  </a:lnTo>
                  <a:lnTo>
                    <a:pt x="10" y="0"/>
                  </a:lnTo>
                  <a:lnTo>
                    <a:pt x="13" y="4"/>
                  </a:lnTo>
                  <a:lnTo>
                    <a:pt x="17" y="11"/>
                  </a:lnTo>
                  <a:lnTo>
                    <a:pt x="17" y="31"/>
                  </a:lnTo>
                  <a:lnTo>
                    <a:pt x="20" y="45"/>
                  </a:lnTo>
                  <a:lnTo>
                    <a:pt x="20" y="59"/>
                  </a:lnTo>
                  <a:lnTo>
                    <a:pt x="24" y="76"/>
                  </a:lnTo>
                  <a:lnTo>
                    <a:pt x="24" y="94"/>
                  </a:lnTo>
                  <a:lnTo>
                    <a:pt x="27" y="114"/>
                  </a:lnTo>
                  <a:lnTo>
                    <a:pt x="27" y="159"/>
                  </a:lnTo>
                  <a:lnTo>
                    <a:pt x="31" y="183"/>
                  </a:lnTo>
                  <a:lnTo>
                    <a:pt x="31" y="211"/>
                  </a:lnTo>
                  <a:lnTo>
                    <a:pt x="34" y="238"/>
                  </a:lnTo>
                  <a:lnTo>
                    <a:pt x="34" y="266"/>
                  </a:lnTo>
                  <a:lnTo>
                    <a:pt x="37" y="297"/>
                  </a:lnTo>
                  <a:lnTo>
                    <a:pt x="37" y="359"/>
                  </a:lnTo>
                  <a:lnTo>
                    <a:pt x="41" y="394"/>
                  </a:lnTo>
                  <a:lnTo>
                    <a:pt x="41" y="428"/>
                  </a:lnTo>
                  <a:lnTo>
                    <a:pt x="44" y="463"/>
                  </a:lnTo>
                  <a:lnTo>
                    <a:pt x="44" y="497"/>
                  </a:lnTo>
                  <a:lnTo>
                    <a:pt x="48" y="532"/>
                  </a:lnTo>
                  <a:lnTo>
                    <a:pt x="48" y="566"/>
                  </a:lnTo>
                  <a:lnTo>
                    <a:pt x="51" y="601"/>
                  </a:lnTo>
                  <a:lnTo>
                    <a:pt x="51" y="673"/>
                  </a:lnTo>
                  <a:lnTo>
                    <a:pt x="55" y="708"/>
                  </a:lnTo>
                  <a:lnTo>
                    <a:pt x="55" y="742"/>
                  </a:lnTo>
                  <a:lnTo>
                    <a:pt x="58" y="777"/>
                  </a:lnTo>
                  <a:lnTo>
                    <a:pt x="58" y="811"/>
                  </a:lnTo>
                  <a:lnTo>
                    <a:pt x="62" y="842"/>
                  </a:lnTo>
                  <a:lnTo>
                    <a:pt x="62" y="904"/>
                  </a:lnTo>
                  <a:lnTo>
                    <a:pt x="65" y="932"/>
                  </a:lnTo>
                  <a:lnTo>
                    <a:pt x="65" y="963"/>
                  </a:lnTo>
                  <a:lnTo>
                    <a:pt x="69" y="987"/>
                  </a:lnTo>
                  <a:lnTo>
                    <a:pt x="69" y="1015"/>
                  </a:lnTo>
                  <a:lnTo>
                    <a:pt x="72" y="1039"/>
                  </a:lnTo>
                  <a:lnTo>
                    <a:pt x="72" y="1080"/>
                  </a:lnTo>
                  <a:lnTo>
                    <a:pt x="75" y="1098"/>
                  </a:lnTo>
                  <a:lnTo>
                    <a:pt x="75" y="1115"/>
                  </a:lnTo>
                  <a:lnTo>
                    <a:pt x="79" y="1132"/>
                  </a:lnTo>
                  <a:lnTo>
                    <a:pt x="79" y="1142"/>
                  </a:lnTo>
                  <a:lnTo>
                    <a:pt x="82" y="1156"/>
                  </a:lnTo>
                  <a:lnTo>
                    <a:pt x="82" y="1163"/>
                  </a:lnTo>
                  <a:lnTo>
                    <a:pt x="86" y="1170"/>
                  </a:lnTo>
                  <a:lnTo>
                    <a:pt x="86" y="1177"/>
                  </a:lnTo>
                  <a:lnTo>
                    <a:pt x="89" y="1177"/>
                  </a:lnTo>
                  <a:lnTo>
                    <a:pt x="93" y="1173"/>
                  </a:lnTo>
                  <a:lnTo>
                    <a:pt x="93" y="1167"/>
                  </a:lnTo>
                  <a:lnTo>
                    <a:pt x="96" y="1160"/>
                  </a:lnTo>
                  <a:lnTo>
                    <a:pt x="96" y="1139"/>
                  </a:lnTo>
                  <a:lnTo>
                    <a:pt x="100" y="1125"/>
                  </a:lnTo>
                  <a:lnTo>
                    <a:pt x="100" y="1108"/>
                  </a:lnTo>
                  <a:lnTo>
                    <a:pt x="103" y="1091"/>
                  </a:lnTo>
                  <a:lnTo>
                    <a:pt x="103" y="1070"/>
                  </a:lnTo>
                  <a:lnTo>
                    <a:pt x="106" y="1049"/>
                  </a:lnTo>
                  <a:lnTo>
                    <a:pt x="106" y="1001"/>
                  </a:lnTo>
                  <a:lnTo>
                    <a:pt x="110" y="977"/>
                  </a:lnTo>
                  <a:lnTo>
                    <a:pt x="110" y="949"/>
                  </a:lnTo>
                  <a:lnTo>
                    <a:pt x="113" y="918"/>
                  </a:lnTo>
                  <a:lnTo>
                    <a:pt x="113" y="891"/>
                  </a:lnTo>
                  <a:lnTo>
                    <a:pt x="117" y="859"/>
                  </a:lnTo>
                  <a:lnTo>
                    <a:pt x="117" y="828"/>
                  </a:lnTo>
                  <a:lnTo>
                    <a:pt x="120" y="794"/>
                  </a:lnTo>
                  <a:lnTo>
                    <a:pt x="120" y="725"/>
                  </a:lnTo>
                  <a:lnTo>
                    <a:pt x="124" y="690"/>
                  </a:lnTo>
                  <a:lnTo>
                    <a:pt x="124" y="656"/>
                  </a:lnTo>
                  <a:lnTo>
                    <a:pt x="127" y="621"/>
                  </a:lnTo>
                  <a:lnTo>
                    <a:pt x="127" y="587"/>
                  </a:lnTo>
                  <a:lnTo>
                    <a:pt x="131" y="549"/>
                  </a:lnTo>
                  <a:lnTo>
                    <a:pt x="131" y="480"/>
                  </a:lnTo>
                  <a:lnTo>
                    <a:pt x="134" y="445"/>
                  </a:lnTo>
                  <a:lnTo>
                    <a:pt x="134" y="411"/>
                  </a:lnTo>
                  <a:lnTo>
                    <a:pt x="138" y="376"/>
                  </a:lnTo>
                  <a:lnTo>
                    <a:pt x="138" y="345"/>
                  </a:lnTo>
                  <a:lnTo>
                    <a:pt x="141" y="314"/>
                  </a:lnTo>
                  <a:lnTo>
                    <a:pt x="141" y="252"/>
                  </a:lnTo>
                  <a:lnTo>
                    <a:pt x="144" y="225"/>
                  </a:lnTo>
                  <a:lnTo>
                    <a:pt x="144" y="197"/>
                  </a:lnTo>
                  <a:lnTo>
                    <a:pt x="148" y="173"/>
                  </a:lnTo>
                  <a:lnTo>
                    <a:pt x="148" y="149"/>
                  </a:lnTo>
                  <a:lnTo>
                    <a:pt x="151" y="125"/>
                  </a:lnTo>
                  <a:lnTo>
                    <a:pt x="151" y="104"/>
                  </a:lnTo>
                  <a:lnTo>
                    <a:pt x="155" y="83"/>
                  </a:lnTo>
                  <a:lnTo>
                    <a:pt x="155" y="52"/>
                  </a:lnTo>
                  <a:lnTo>
                    <a:pt x="158" y="38"/>
                  </a:lnTo>
                  <a:lnTo>
                    <a:pt x="158" y="25"/>
                  </a:lnTo>
                  <a:lnTo>
                    <a:pt x="162" y="18"/>
                  </a:lnTo>
                  <a:lnTo>
                    <a:pt x="162" y="7"/>
                  </a:lnTo>
                  <a:lnTo>
                    <a:pt x="169" y="0"/>
                  </a:lnTo>
                  <a:lnTo>
                    <a:pt x="165" y="0"/>
                  </a:lnTo>
                  <a:lnTo>
                    <a:pt x="169" y="4"/>
                  </a:lnTo>
                  <a:lnTo>
                    <a:pt x="172" y="7"/>
                  </a:lnTo>
                  <a:lnTo>
                    <a:pt x="172" y="14"/>
                  </a:lnTo>
                  <a:lnTo>
                    <a:pt x="175" y="25"/>
                  </a:lnTo>
                  <a:lnTo>
                    <a:pt x="175" y="49"/>
                  </a:lnTo>
                  <a:lnTo>
                    <a:pt x="179" y="66"/>
                  </a:lnTo>
                  <a:lnTo>
                    <a:pt x="179" y="80"/>
                  </a:lnTo>
                  <a:lnTo>
                    <a:pt x="182" y="100"/>
                  </a:lnTo>
                  <a:lnTo>
                    <a:pt x="182" y="121"/>
                  </a:lnTo>
                  <a:lnTo>
                    <a:pt x="186" y="145"/>
                  </a:lnTo>
                  <a:lnTo>
                    <a:pt x="186" y="194"/>
                  </a:lnTo>
                  <a:lnTo>
                    <a:pt x="189" y="221"/>
                  </a:lnTo>
                  <a:lnTo>
                    <a:pt x="189" y="249"/>
                  </a:lnTo>
                  <a:lnTo>
                    <a:pt x="193" y="280"/>
                  </a:lnTo>
                  <a:lnTo>
                    <a:pt x="193" y="307"/>
                  </a:lnTo>
                  <a:lnTo>
                    <a:pt x="196" y="342"/>
                  </a:lnTo>
                  <a:lnTo>
                    <a:pt x="196" y="373"/>
                  </a:lnTo>
                  <a:lnTo>
                    <a:pt x="200" y="408"/>
                  </a:lnTo>
                  <a:lnTo>
                    <a:pt x="200" y="477"/>
                  </a:lnTo>
                  <a:lnTo>
                    <a:pt x="203" y="511"/>
                  </a:lnTo>
                  <a:lnTo>
                    <a:pt x="203" y="546"/>
                  </a:lnTo>
                  <a:lnTo>
                    <a:pt x="207" y="580"/>
                  </a:lnTo>
                  <a:lnTo>
                    <a:pt x="207" y="615"/>
                  </a:lnTo>
                  <a:lnTo>
                    <a:pt x="210" y="652"/>
                  </a:lnTo>
                  <a:lnTo>
                    <a:pt x="210" y="721"/>
                  </a:lnTo>
                  <a:lnTo>
                    <a:pt x="213" y="756"/>
                  </a:lnTo>
                  <a:lnTo>
                    <a:pt x="213" y="790"/>
                  </a:lnTo>
                  <a:lnTo>
                    <a:pt x="217" y="822"/>
                  </a:lnTo>
                  <a:lnTo>
                    <a:pt x="217" y="853"/>
                  </a:lnTo>
                  <a:lnTo>
                    <a:pt x="220" y="884"/>
                  </a:lnTo>
                  <a:lnTo>
                    <a:pt x="220" y="946"/>
                  </a:lnTo>
                  <a:lnTo>
                    <a:pt x="224" y="973"/>
                  </a:lnTo>
                  <a:lnTo>
                    <a:pt x="224" y="997"/>
                  </a:lnTo>
                  <a:lnTo>
                    <a:pt x="227" y="1022"/>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6" name="Freeform 382"/>
            <p:cNvSpPr>
              <a:spLocks/>
            </p:cNvSpPr>
            <p:nvPr/>
          </p:nvSpPr>
          <p:spPr bwMode="auto">
            <a:xfrm>
              <a:off x="3584" y="1989"/>
              <a:ext cx="145" cy="1177"/>
            </a:xfrm>
            <a:custGeom>
              <a:avLst/>
              <a:gdLst>
                <a:gd name="T0" fmla="*/ 0 w 145"/>
                <a:gd name="T1" fmla="*/ 1046 h 1177"/>
                <a:gd name="T2" fmla="*/ 4 w 145"/>
                <a:gd name="T3" fmla="*/ 1087 h 1177"/>
                <a:gd name="T4" fmla="*/ 7 w 145"/>
                <a:gd name="T5" fmla="*/ 1135 h 1177"/>
                <a:gd name="T6" fmla="*/ 11 w 145"/>
                <a:gd name="T7" fmla="*/ 1160 h 1177"/>
                <a:gd name="T8" fmla="*/ 14 w 145"/>
                <a:gd name="T9" fmla="*/ 1173 h 1177"/>
                <a:gd name="T10" fmla="*/ 21 w 145"/>
                <a:gd name="T11" fmla="*/ 1177 h 1177"/>
                <a:gd name="T12" fmla="*/ 24 w 145"/>
                <a:gd name="T13" fmla="*/ 1163 h 1177"/>
                <a:gd name="T14" fmla="*/ 28 w 145"/>
                <a:gd name="T15" fmla="*/ 1146 h 1177"/>
                <a:gd name="T16" fmla="*/ 31 w 145"/>
                <a:gd name="T17" fmla="*/ 1101 h 1177"/>
                <a:gd name="T18" fmla="*/ 35 w 145"/>
                <a:gd name="T19" fmla="*/ 1063 h 1177"/>
                <a:gd name="T20" fmla="*/ 38 w 145"/>
                <a:gd name="T21" fmla="*/ 1018 h 1177"/>
                <a:gd name="T22" fmla="*/ 42 w 145"/>
                <a:gd name="T23" fmla="*/ 966 h 1177"/>
                <a:gd name="T24" fmla="*/ 45 w 145"/>
                <a:gd name="T25" fmla="*/ 877 h 1177"/>
                <a:gd name="T26" fmla="*/ 49 w 145"/>
                <a:gd name="T27" fmla="*/ 815 h 1177"/>
                <a:gd name="T28" fmla="*/ 52 w 145"/>
                <a:gd name="T29" fmla="*/ 749 h 1177"/>
                <a:gd name="T30" fmla="*/ 55 w 145"/>
                <a:gd name="T31" fmla="*/ 642 h 1177"/>
                <a:gd name="T32" fmla="*/ 59 w 145"/>
                <a:gd name="T33" fmla="*/ 573 h 1177"/>
                <a:gd name="T34" fmla="*/ 62 w 145"/>
                <a:gd name="T35" fmla="*/ 501 h 1177"/>
                <a:gd name="T36" fmla="*/ 66 w 145"/>
                <a:gd name="T37" fmla="*/ 397 h 1177"/>
                <a:gd name="T38" fmla="*/ 69 w 145"/>
                <a:gd name="T39" fmla="*/ 332 h 1177"/>
                <a:gd name="T40" fmla="*/ 73 w 145"/>
                <a:gd name="T41" fmla="*/ 270 h 1177"/>
                <a:gd name="T42" fmla="*/ 76 w 145"/>
                <a:gd name="T43" fmla="*/ 214 h 1177"/>
                <a:gd name="T44" fmla="*/ 80 w 145"/>
                <a:gd name="T45" fmla="*/ 138 h 1177"/>
                <a:gd name="T46" fmla="*/ 83 w 145"/>
                <a:gd name="T47" fmla="*/ 97 h 1177"/>
                <a:gd name="T48" fmla="*/ 86 w 145"/>
                <a:gd name="T49" fmla="*/ 59 h 1177"/>
                <a:gd name="T50" fmla="*/ 90 w 145"/>
                <a:gd name="T51" fmla="*/ 21 h 1177"/>
                <a:gd name="T52" fmla="*/ 93 w 145"/>
                <a:gd name="T53" fmla="*/ 7 h 1177"/>
                <a:gd name="T54" fmla="*/ 97 w 145"/>
                <a:gd name="T55" fmla="*/ 0 h 1177"/>
                <a:gd name="T56" fmla="*/ 100 w 145"/>
                <a:gd name="T57" fmla="*/ 11 h 1177"/>
                <a:gd name="T58" fmla="*/ 104 w 145"/>
                <a:gd name="T59" fmla="*/ 28 h 1177"/>
                <a:gd name="T60" fmla="*/ 107 w 145"/>
                <a:gd name="T61" fmla="*/ 56 h 1177"/>
                <a:gd name="T62" fmla="*/ 111 w 145"/>
                <a:gd name="T63" fmla="*/ 107 h 1177"/>
                <a:gd name="T64" fmla="*/ 114 w 145"/>
                <a:gd name="T65" fmla="*/ 152 h 1177"/>
                <a:gd name="T66" fmla="*/ 118 w 145"/>
                <a:gd name="T67" fmla="*/ 204 h 1177"/>
                <a:gd name="T68" fmla="*/ 121 w 145"/>
                <a:gd name="T69" fmla="*/ 290 h 1177"/>
                <a:gd name="T70" fmla="*/ 124 w 145"/>
                <a:gd name="T71" fmla="*/ 352 h 1177"/>
                <a:gd name="T72" fmla="*/ 128 w 145"/>
                <a:gd name="T73" fmla="*/ 418 h 1177"/>
                <a:gd name="T74" fmla="*/ 131 w 145"/>
                <a:gd name="T75" fmla="*/ 525 h 1177"/>
                <a:gd name="T76" fmla="*/ 135 w 145"/>
                <a:gd name="T77" fmla="*/ 594 h 1177"/>
                <a:gd name="T78" fmla="*/ 138 w 145"/>
                <a:gd name="T79" fmla="*/ 666 h 1177"/>
                <a:gd name="T80" fmla="*/ 142 w 145"/>
                <a:gd name="T81" fmla="*/ 735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177">
                  <a:moveTo>
                    <a:pt x="0" y="1022"/>
                  </a:moveTo>
                  <a:lnTo>
                    <a:pt x="0" y="1046"/>
                  </a:lnTo>
                  <a:lnTo>
                    <a:pt x="4" y="1066"/>
                  </a:lnTo>
                  <a:lnTo>
                    <a:pt x="4" y="1087"/>
                  </a:lnTo>
                  <a:lnTo>
                    <a:pt x="7" y="1104"/>
                  </a:lnTo>
                  <a:lnTo>
                    <a:pt x="7" y="1135"/>
                  </a:lnTo>
                  <a:lnTo>
                    <a:pt x="11" y="1149"/>
                  </a:lnTo>
                  <a:lnTo>
                    <a:pt x="11" y="1160"/>
                  </a:lnTo>
                  <a:lnTo>
                    <a:pt x="14" y="1167"/>
                  </a:lnTo>
                  <a:lnTo>
                    <a:pt x="14" y="1173"/>
                  </a:lnTo>
                  <a:lnTo>
                    <a:pt x="17" y="1177"/>
                  </a:lnTo>
                  <a:lnTo>
                    <a:pt x="21" y="1177"/>
                  </a:lnTo>
                  <a:lnTo>
                    <a:pt x="21" y="1170"/>
                  </a:lnTo>
                  <a:lnTo>
                    <a:pt x="24" y="1163"/>
                  </a:lnTo>
                  <a:lnTo>
                    <a:pt x="24" y="1156"/>
                  </a:lnTo>
                  <a:lnTo>
                    <a:pt x="28" y="1146"/>
                  </a:lnTo>
                  <a:lnTo>
                    <a:pt x="28" y="1118"/>
                  </a:lnTo>
                  <a:lnTo>
                    <a:pt x="31" y="1101"/>
                  </a:lnTo>
                  <a:lnTo>
                    <a:pt x="31" y="1084"/>
                  </a:lnTo>
                  <a:lnTo>
                    <a:pt x="35" y="1063"/>
                  </a:lnTo>
                  <a:lnTo>
                    <a:pt x="35" y="1042"/>
                  </a:lnTo>
                  <a:lnTo>
                    <a:pt x="38" y="1018"/>
                  </a:lnTo>
                  <a:lnTo>
                    <a:pt x="38" y="991"/>
                  </a:lnTo>
                  <a:lnTo>
                    <a:pt x="42" y="966"/>
                  </a:lnTo>
                  <a:lnTo>
                    <a:pt x="42" y="908"/>
                  </a:lnTo>
                  <a:lnTo>
                    <a:pt x="45" y="877"/>
                  </a:lnTo>
                  <a:lnTo>
                    <a:pt x="45" y="846"/>
                  </a:lnTo>
                  <a:lnTo>
                    <a:pt x="49" y="815"/>
                  </a:lnTo>
                  <a:lnTo>
                    <a:pt x="49" y="780"/>
                  </a:lnTo>
                  <a:lnTo>
                    <a:pt x="52" y="749"/>
                  </a:lnTo>
                  <a:lnTo>
                    <a:pt x="52" y="677"/>
                  </a:lnTo>
                  <a:lnTo>
                    <a:pt x="55" y="642"/>
                  </a:lnTo>
                  <a:lnTo>
                    <a:pt x="55" y="608"/>
                  </a:lnTo>
                  <a:lnTo>
                    <a:pt x="59" y="573"/>
                  </a:lnTo>
                  <a:lnTo>
                    <a:pt x="59" y="535"/>
                  </a:lnTo>
                  <a:lnTo>
                    <a:pt x="62" y="501"/>
                  </a:lnTo>
                  <a:lnTo>
                    <a:pt x="62" y="432"/>
                  </a:lnTo>
                  <a:lnTo>
                    <a:pt x="66" y="397"/>
                  </a:lnTo>
                  <a:lnTo>
                    <a:pt x="66" y="366"/>
                  </a:lnTo>
                  <a:lnTo>
                    <a:pt x="69" y="332"/>
                  </a:lnTo>
                  <a:lnTo>
                    <a:pt x="69" y="301"/>
                  </a:lnTo>
                  <a:lnTo>
                    <a:pt x="73" y="270"/>
                  </a:lnTo>
                  <a:lnTo>
                    <a:pt x="73" y="242"/>
                  </a:lnTo>
                  <a:lnTo>
                    <a:pt x="76" y="214"/>
                  </a:lnTo>
                  <a:lnTo>
                    <a:pt x="76" y="163"/>
                  </a:lnTo>
                  <a:lnTo>
                    <a:pt x="80" y="138"/>
                  </a:lnTo>
                  <a:lnTo>
                    <a:pt x="80" y="118"/>
                  </a:lnTo>
                  <a:lnTo>
                    <a:pt x="83" y="97"/>
                  </a:lnTo>
                  <a:lnTo>
                    <a:pt x="83" y="76"/>
                  </a:lnTo>
                  <a:lnTo>
                    <a:pt x="86" y="59"/>
                  </a:lnTo>
                  <a:lnTo>
                    <a:pt x="86" y="31"/>
                  </a:lnTo>
                  <a:lnTo>
                    <a:pt x="90" y="21"/>
                  </a:lnTo>
                  <a:lnTo>
                    <a:pt x="90" y="14"/>
                  </a:lnTo>
                  <a:lnTo>
                    <a:pt x="93" y="7"/>
                  </a:lnTo>
                  <a:lnTo>
                    <a:pt x="93" y="0"/>
                  </a:lnTo>
                  <a:lnTo>
                    <a:pt x="97" y="0"/>
                  </a:lnTo>
                  <a:lnTo>
                    <a:pt x="100" y="4"/>
                  </a:lnTo>
                  <a:lnTo>
                    <a:pt x="100" y="11"/>
                  </a:lnTo>
                  <a:lnTo>
                    <a:pt x="104" y="18"/>
                  </a:lnTo>
                  <a:lnTo>
                    <a:pt x="104" y="28"/>
                  </a:lnTo>
                  <a:lnTo>
                    <a:pt x="107" y="42"/>
                  </a:lnTo>
                  <a:lnTo>
                    <a:pt x="107" y="56"/>
                  </a:lnTo>
                  <a:lnTo>
                    <a:pt x="111" y="69"/>
                  </a:lnTo>
                  <a:lnTo>
                    <a:pt x="111" y="107"/>
                  </a:lnTo>
                  <a:lnTo>
                    <a:pt x="114" y="128"/>
                  </a:lnTo>
                  <a:lnTo>
                    <a:pt x="114" y="152"/>
                  </a:lnTo>
                  <a:lnTo>
                    <a:pt x="118" y="176"/>
                  </a:lnTo>
                  <a:lnTo>
                    <a:pt x="118" y="204"/>
                  </a:lnTo>
                  <a:lnTo>
                    <a:pt x="121" y="232"/>
                  </a:lnTo>
                  <a:lnTo>
                    <a:pt x="121" y="290"/>
                  </a:lnTo>
                  <a:lnTo>
                    <a:pt x="124" y="321"/>
                  </a:lnTo>
                  <a:lnTo>
                    <a:pt x="124" y="352"/>
                  </a:lnTo>
                  <a:lnTo>
                    <a:pt x="128" y="387"/>
                  </a:lnTo>
                  <a:lnTo>
                    <a:pt x="128" y="418"/>
                  </a:lnTo>
                  <a:lnTo>
                    <a:pt x="131" y="452"/>
                  </a:lnTo>
                  <a:lnTo>
                    <a:pt x="131" y="525"/>
                  </a:lnTo>
                  <a:lnTo>
                    <a:pt x="135" y="559"/>
                  </a:lnTo>
                  <a:lnTo>
                    <a:pt x="135" y="594"/>
                  </a:lnTo>
                  <a:lnTo>
                    <a:pt x="138" y="628"/>
                  </a:lnTo>
                  <a:lnTo>
                    <a:pt x="138" y="666"/>
                  </a:lnTo>
                  <a:lnTo>
                    <a:pt x="142" y="701"/>
                  </a:lnTo>
                  <a:lnTo>
                    <a:pt x="142" y="735"/>
                  </a:lnTo>
                  <a:lnTo>
                    <a:pt x="145" y="770"/>
                  </a:lnTo>
                </a:path>
              </a:pathLst>
            </a:custGeom>
            <a:noFill/>
            <a:ln w="0">
              <a:solidFill>
                <a:srgbClr val="007F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pic>
        <p:nvPicPr>
          <p:cNvPr id="2511" name="Picture 4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3573016"/>
            <a:ext cx="3600000" cy="27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68" name="TextBox 2467"/>
          <p:cNvSpPr txBox="1"/>
          <p:nvPr/>
        </p:nvSpPr>
        <p:spPr>
          <a:xfrm>
            <a:off x="4207512" y="70787"/>
            <a:ext cx="4748416" cy="646331"/>
          </a:xfrm>
          <a:prstGeom prst="rect">
            <a:avLst/>
          </a:prstGeom>
          <a:noFill/>
        </p:spPr>
        <p:txBody>
          <a:bodyPr wrap="none" rtlCol="0">
            <a:spAutoFit/>
          </a:bodyPr>
          <a:lstStyle/>
          <a:p>
            <a:r>
              <a:rPr lang="en-US" dirty="0"/>
              <a:t>SINUSOIDAL RESPONSE OF FIRST-ORDER SYSTEM</a:t>
            </a:r>
          </a:p>
          <a:p>
            <a:pPr algn="ctr"/>
            <a:r>
              <a:rPr lang="en-US" dirty="0">
                <a:latin typeface="Times New Roman" panose="02020603050405020304" pitchFamily="18" charset="0"/>
                <a:cs typeface="Times New Roman" panose="02020603050405020304" pitchFamily="18" charset="0"/>
              </a:rPr>
              <a:t>k = 1, </a:t>
            </a:r>
            <a:r>
              <a:rPr lang="el-GR" dirty="0">
                <a:latin typeface="Times New Roman" panose="02020603050405020304" pitchFamily="18" charset="0"/>
                <a:cs typeface="Times New Roman" panose="02020603050405020304" pitchFamily="18" charset="0"/>
              </a:rPr>
              <a:t>τ</a:t>
            </a:r>
            <a:r>
              <a:rPr lang="en-US" dirty="0">
                <a:latin typeface="Times New Roman" panose="02020603050405020304" pitchFamily="18" charset="0"/>
                <a:cs typeface="Times New Roman" panose="02020603050405020304" pitchFamily="18" charset="0"/>
              </a:rPr>
              <a:t> = 1 [s]</a:t>
            </a:r>
          </a:p>
        </p:txBody>
      </p:sp>
      <p:sp>
        <p:nvSpPr>
          <p:cNvPr id="2528" name="Rectangle 2527"/>
          <p:cNvSpPr/>
          <p:nvPr/>
        </p:nvSpPr>
        <p:spPr>
          <a:xfrm>
            <a:off x="1630849" y="511805"/>
            <a:ext cx="629752" cy="3969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30" name="Picture 2529"/>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1764148" y="502640"/>
            <a:ext cx="431588" cy="406080"/>
          </a:xfrm>
          <a:prstGeom prst="rect">
            <a:avLst/>
          </a:prstGeom>
        </p:spPr>
      </p:pic>
      <p:cxnSp>
        <p:nvCxnSpPr>
          <p:cNvPr id="2532" name="Straight Arrow Connector 2531"/>
          <p:cNvCxnSpPr>
            <a:endCxn id="2528" idx="1"/>
          </p:cNvCxnSpPr>
          <p:nvPr/>
        </p:nvCxnSpPr>
        <p:spPr>
          <a:xfrm>
            <a:off x="1078706" y="705680"/>
            <a:ext cx="552143" cy="4583"/>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534" name="Straight Arrow Connector 2533"/>
          <p:cNvCxnSpPr>
            <a:stCxn id="2528" idx="3"/>
          </p:cNvCxnSpPr>
          <p:nvPr/>
        </p:nvCxnSpPr>
        <p:spPr>
          <a:xfrm flipV="1">
            <a:off x="2260601" y="705680"/>
            <a:ext cx="463893" cy="4583"/>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535" name="TextBox 2534"/>
          <p:cNvSpPr txBox="1"/>
          <p:nvPr/>
        </p:nvSpPr>
        <p:spPr>
          <a:xfrm>
            <a:off x="287338" y="347786"/>
            <a:ext cx="1407758" cy="369332"/>
          </a:xfrm>
          <a:prstGeom prst="rect">
            <a:avLst/>
          </a:prstGeom>
          <a:noFill/>
        </p:spPr>
        <p:txBody>
          <a:bodyPr wrap="none" rtlCol="0">
            <a:spAutoFit/>
          </a:bodyPr>
          <a:lstStyle/>
          <a:p>
            <a:r>
              <a:rPr lang="en-US" dirty="0">
                <a:solidFill>
                  <a:srgbClr val="00B050"/>
                </a:solidFill>
              </a:rPr>
              <a:t>u(t) = sin(</a:t>
            </a:r>
            <a:r>
              <a:rPr lang="en-US" dirty="0" err="1">
                <a:latin typeface="cmmi10"/>
                <a:cs typeface="Times New Roman" panose="02020603050405020304" pitchFamily="18" charset="0"/>
              </a:rPr>
              <a:t>ω</a:t>
            </a:r>
            <a:r>
              <a:rPr lang="en-US" dirty="0" err="1">
                <a:solidFill>
                  <a:srgbClr val="00B050"/>
                </a:solidFill>
              </a:rPr>
              <a:t>t</a:t>
            </a:r>
            <a:r>
              <a:rPr lang="en-US" dirty="0">
                <a:solidFill>
                  <a:srgbClr val="00B050"/>
                </a:solidFill>
              </a:rPr>
              <a:t>)</a:t>
            </a:r>
          </a:p>
        </p:txBody>
      </p:sp>
      <p:sp>
        <p:nvSpPr>
          <p:cNvPr id="584" name="TextBox 583"/>
          <p:cNvSpPr txBox="1"/>
          <p:nvPr/>
        </p:nvSpPr>
        <p:spPr>
          <a:xfrm>
            <a:off x="2267744" y="323364"/>
            <a:ext cx="2170787" cy="369332"/>
          </a:xfrm>
          <a:prstGeom prst="rect">
            <a:avLst/>
          </a:prstGeom>
          <a:noFill/>
        </p:spPr>
        <p:txBody>
          <a:bodyPr wrap="none" rtlCol="0">
            <a:spAutoFit/>
          </a:bodyPr>
          <a:lstStyle/>
          <a:p>
            <a:r>
              <a:rPr lang="en-US" dirty="0">
                <a:solidFill>
                  <a:srgbClr val="0070C0"/>
                </a:solidFill>
              </a:rPr>
              <a:t>y(t) = AR sin(</a:t>
            </a:r>
            <a:r>
              <a:rPr lang="en-US" dirty="0" err="1">
                <a:latin typeface="cmmi10"/>
                <a:cs typeface="Times New Roman" panose="02020603050405020304" pitchFamily="18" charset="0"/>
              </a:rPr>
              <a:t>ω</a:t>
            </a:r>
            <a:r>
              <a:rPr lang="en-US" dirty="0" err="1">
                <a:solidFill>
                  <a:srgbClr val="0070C0"/>
                </a:solidFill>
              </a:rPr>
              <a:t>t</a:t>
            </a:r>
            <a:r>
              <a:rPr lang="en-US" dirty="0">
                <a:solidFill>
                  <a:srgbClr val="0070C0"/>
                </a:solidFill>
              </a:rPr>
              <a:t> + </a:t>
            </a:r>
            <a:r>
              <a:rPr lang="nb-NO" dirty="0">
                <a:latin typeface="Times New Roman" panose="02020603050405020304" pitchFamily="18" charset="0"/>
                <a:cs typeface="Times New Roman" panose="02020603050405020304" pitchFamily="18" charset="0"/>
              </a:rPr>
              <a:t> </a:t>
            </a:r>
            <a:r>
              <a:rPr lang="el-GR" dirty="0">
                <a:latin typeface="Times New Roman" panose="02020603050405020304" pitchFamily="18" charset="0"/>
                <a:cs typeface="Times New Roman" panose="02020603050405020304" pitchFamily="18" charset="0"/>
              </a:rPr>
              <a:t>φ </a:t>
            </a:r>
            <a:r>
              <a:rPr lang="en-US" dirty="0">
                <a:solidFill>
                  <a:srgbClr val="0070C0"/>
                </a:solidFill>
              </a:rPr>
              <a:t>)</a:t>
            </a:r>
          </a:p>
        </p:txBody>
      </p:sp>
      <p:sp>
        <p:nvSpPr>
          <p:cNvPr id="2547" name="TextBox 2546"/>
          <p:cNvSpPr txBox="1"/>
          <p:nvPr/>
        </p:nvSpPr>
        <p:spPr>
          <a:xfrm>
            <a:off x="4259694" y="6093296"/>
            <a:ext cx="2183611" cy="830997"/>
          </a:xfrm>
          <a:prstGeom prst="rect">
            <a:avLst/>
          </a:prstGeom>
          <a:noFill/>
        </p:spPr>
        <p:txBody>
          <a:bodyPr wrap="none" rtlCol="0">
            <a:spAutoFit/>
          </a:bodyPr>
          <a:lstStyle/>
          <a:p>
            <a:r>
              <a:rPr lang="en-US" sz="800" dirty="0"/>
              <a:t>w=0.3; tau=1; t = </a:t>
            </a:r>
            <a:r>
              <a:rPr lang="en-US" sz="800" dirty="0" err="1"/>
              <a:t>linspace</a:t>
            </a:r>
            <a:r>
              <a:rPr lang="en-US" sz="800" dirty="0"/>
              <a:t>(0,20,1000);</a:t>
            </a:r>
          </a:p>
          <a:p>
            <a:r>
              <a:rPr lang="en-US" sz="800" dirty="0"/>
              <a:t>u = sin(w*t);</a:t>
            </a:r>
          </a:p>
          <a:p>
            <a:r>
              <a:rPr lang="en-US" sz="800" dirty="0"/>
              <a:t>AR = 1/</a:t>
            </a:r>
            <a:r>
              <a:rPr lang="en-US" sz="800" dirty="0" err="1"/>
              <a:t>sqrt</a:t>
            </a:r>
            <a:r>
              <a:rPr lang="en-US" sz="800" dirty="0"/>
              <a:t>((w*tau)^2+1)</a:t>
            </a:r>
          </a:p>
          <a:p>
            <a:r>
              <a:rPr lang="en-US" sz="800" dirty="0"/>
              <a:t>phi = - </a:t>
            </a:r>
            <a:r>
              <a:rPr lang="en-US" sz="800" dirty="0" err="1"/>
              <a:t>atan</a:t>
            </a:r>
            <a:r>
              <a:rPr lang="en-US" sz="800" dirty="0"/>
              <a:t>(w*tau), </a:t>
            </a:r>
            <a:r>
              <a:rPr lang="en-US" sz="800" dirty="0" err="1"/>
              <a:t>phig</a:t>
            </a:r>
            <a:r>
              <a:rPr lang="en-US" sz="800" dirty="0"/>
              <a:t>=phi*180/pi, </a:t>
            </a:r>
            <a:r>
              <a:rPr lang="en-US" sz="800" dirty="0" err="1"/>
              <a:t>dt</a:t>
            </a:r>
            <a:r>
              <a:rPr lang="en-US" sz="800" dirty="0"/>
              <a:t>=-phi/w</a:t>
            </a:r>
          </a:p>
          <a:p>
            <a:r>
              <a:rPr lang="en-US" sz="800" dirty="0"/>
              <a:t>y = AR*sin(w*</a:t>
            </a:r>
            <a:r>
              <a:rPr lang="en-US" sz="800" dirty="0" err="1"/>
              <a:t>t+phi</a:t>
            </a:r>
            <a:r>
              <a:rPr lang="en-US" sz="800" dirty="0"/>
              <a:t>);</a:t>
            </a:r>
          </a:p>
          <a:p>
            <a:r>
              <a:rPr lang="en-US" sz="800" dirty="0"/>
              <a:t>plot(</a:t>
            </a:r>
            <a:r>
              <a:rPr lang="en-US" sz="800" dirty="0" err="1"/>
              <a:t>t,y,t,u</a:t>
            </a:r>
            <a:r>
              <a:rPr lang="en-US" sz="800" dirty="0"/>
              <a:t>)</a:t>
            </a:r>
          </a:p>
        </p:txBody>
      </p:sp>
      <p:sp>
        <p:nvSpPr>
          <p:cNvPr id="2" name="TextBox 1"/>
          <p:cNvSpPr txBox="1"/>
          <p:nvPr/>
        </p:nvSpPr>
        <p:spPr>
          <a:xfrm>
            <a:off x="2454652" y="836155"/>
            <a:ext cx="4368551" cy="369332"/>
          </a:xfrm>
          <a:prstGeom prst="rect">
            <a:avLst/>
          </a:prstGeom>
          <a:solidFill>
            <a:srgbClr val="FFFF00"/>
          </a:solidFill>
        </p:spPr>
        <p:txBody>
          <a:bodyPr wrap="square" rtlCol="0">
            <a:spAutoFit/>
          </a:bodyPr>
          <a:lstStyle/>
          <a:p>
            <a:r>
              <a:rPr lang="en-US" dirty="0">
                <a:solidFill>
                  <a:srgbClr val="FF0000"/>
                </a:solidFill>
              </a:rPr>
              <a:t>6 Plots</a:t>
            </a:r>
            <a:r>
              <a:rPr lang="en-US" dirty="0"/>
              <a:t>: Increase </a:t>
            </a:r>
            <a:r>
              <a:rPr lang="en-US" dirty="0">
                <a:latin typeface="cmmi10"/>
                <a:cs typeface="Times New Roman" panose="02020603050405020304" pitchFamily="18" charset="0"/>
              </a:rPr>
              <a:t>ω</a:t>
            </a:r>
            <a:r>
              <a:rPr lang="en-US" dirty="0">
                <a:latin typeface="cmmi10"/>
              </a:rPr>
              <a:t> </a:t>
            </a:r>
            <a:r>
              <a:rPr lang="en-US" dirty="0"/>
              <a:t>from 0.1 to 30 rad/s</a:t>
            </a:r>
            <a:r>
              <a:rPr lang="en-US" dirty="0">
                <a:latin typeface="cmmi10"/>
              </a:rPr>
              <a:t> </a:t>
            </a:r>
          </a:p>
        </p:txBody>
      </p:sp>
      <p:sp>
        <p:nvSpPr>
          <p:cNvPr id="3" name="TextBox 2"/>
          <p:cNvSpPr txBox="1"/>
          <p:nvPr/>
        </p:nvSpPr>
        <p:spPr>
          <a:xfrm>
            <a:off x="263464" y="1284015"/>
            <a:ext cx="301686" cy="369332"/>
          </a:xfrm>
          <a:prstGeom prst="rect">
            <a:avLst/>
          </a:prstGeom>
          <a:noFill/>
        </p:spPr>
        <p:txBody>
          <a:bodyPr wrap="none" rtlCol="0">
            <a:spAutoFit/>
          </a:bodyPr>
          <a:lstStyle/>
          <a:p>
            <a:r>
              <a:rPr lang="en-US" dirty="0">
                <a:solidFill>
                  <a:srgbClr val="FF0000"/>
                </a:solidFill>
              </a:rPr>
              <a:t>1</a:t>
            </a:r>
          </a:p>
        </p:txBody>
      </p:sp>
      <p:sp>
        <p:nvSpPr>
          <p:cNvPr id="479" name="TextBox 478"/>
          <p:cNvSpPr txBox="1"/>
          <p:nvPr/>
        </p:nvSpPr>
        <p:spPr>
          <a:xfrm>
            <a:off x="237866" y="3779748"/>
            <a:ext cx="301686" cy="369332"/>
          </a:xfrm>
          <a:prstGeom prst="rect">
            <a:avLst/>
          </a:prstGeom>
          <a:noFill/>
        </p:spPr>
        <p:txBody>
          <a:bodyPr wrap="none" rtlCol="0">
            <a:spAutoFit/>
          </a:bodyPr>
          <a:lstStyle/>
          <a:p>
            <a:r>
              <a:rPr lang="en-US" dirty="0">
                <a:solidFill>
                  <a:srgbClr val="FF0000"/>
                </a:solidFill>
              </a:rPr>
              <a:t>2</a:t>
            </a:r>
          </a:p>
        </p:txBody>
      </p:sp>
      <p:sp>
        <p:nvSpPr>
          <p:cNvPr id="484" name="TextBox 483"/>
          <p:cNvSpPr txBox="1"/>
          <p:nvPr/>
        </p:nvSpPr>
        <p:spPr>
          <a:xfrm>
            <a:off x="3420765" y="1284015"/>
            <a:ext cx="301686" cy="369332"/>
          </a:xfrm>
          <a:prstGeom prst="rect">
            <a:avLst/>
          </a:prstGeom>
          <a:noFill/>
        </p:spPr>
        <p:txBody>
          <a:bodyPr wrap="none" rtlCol="0">
            <a:spAutoFit/>
          </a:bodyPr>
          <a:lstStyle/>
          <a:p>
            <a:r>
              <a:rPr lang="en-US" dirty="0">
                <a:solidFill>
                  <a:srgbClr val="FF0000"/>
                </a:solidFill>
              </a:rPr>
              <a:t>3</a:t>
            </a:r>
          </a:p>
        </p:txBody>
      </p:sp>
      <p:sp>
        <p:nvSpPr>
          <p:cNvPr id="512" name="TextBox 511"/>
          <p:cNvSpPr txBox="1"/>
          <p:nvPr/>
        </p:nvSpPr>
        <p:spPr>
          <a:xfrm>
            <a:off x="3398823" y="3822511"/>
            <a:ext cx="301686" cy="369332"/>
          </a:xfrm>
          <a:prstGeom prst="rect">
            <a:avLst/>
          </a:prstGeom>
          <a:noFill/>
        </p:spPr>
        <p:txBody>
          <a:bodyPr wrap="none" rtlCol="0">
            <a:spAutoFit/>
          </a:bodyPr>
          <a:lstStyle/>
          <a:p>
            <a:r>
              <a:rPr lang="en-US" dirty="0">
                <a:solidFill>
                  <a:srgbClr val="FF0000"/>
                </a:solidFill>
              </a:rPr>
              <a:t>4</a:t>
            </a:r>
          </a:p>
        </p:txBody>
      </p:sp>
      <p:sp>
        <p:nvSpPr>
          <p:cNvPr id="513" name="TextBox 512"/>
          <p:cNvSpPr txBox="1"/>
          <p:nvPr/>
        </p:nvSpPr>
        <p:spPr>
          <a:xfrm>
            <a:off x="6494683" y="1269165"/>
            <a:ext cx="301686" cy="369332"/>
          </a:xfrm>
          <a:prstGeom prst="rect">
            <a:avLst/>
          </a:prstGeom>
          <a:noFill/>
        </p:spPr>
        <p:txBody>
          <a:bodyPr wrap="none" rtlCol="0">
            <a:spAutoFit/>
          </a:bodyPr>
          <a:lstStyle/>
          <a:p>
            <a:r>
              <a:rPr lang="en-US" dirty="0">
                <a:solidFill>
                  <a:srgbClr val="FF0000"/>
                </a:solidFill>
              </a:rPr>
              <a:t>5</a:t>
            </a:r>
          </a:p>
        </p:txBody>
      </p:sp>
      <p:sp>
        <p:nvSpPr>
          <p:cNvPr id="514" name="TextBox 513"/>
          <p:cNvSpPr txBox="1"/>
          <p:nvPr/>
        </p:nvSpPr>
        <p:spPr>
          <a:xfrm>
            <a:off x="6533067" y="3804563"/>
            <a:ext cx="301686" cy="369332"/>
          </a:xfrm>
          <a:prstGeom prst="rect">
            <a:avLst/>
          </a:prstGeom>
          <a:noFill/>
        </p:spPr>
        <p:txBody>
          <a:bodyPr wrap="none" rtlCol="0">
            <a:spAutoFit/>
          </a:bodyPr>
          <a:lstStyle/>
          <a:p>
            <a:r>
              <a:rPr lang="en-US" dirty="0">
                <a:solidFill>
                  <a:srgbClr val="FF0000"/>
                </a:solidFill>
              </a:rPr>
              <a:t>6</a:t>
            </a:r>
          </a:p>
        </p:txBody>
      </p:sp>
      <p:grpSp>
        <p:nvGrpSpPr>
          <p:cNvPr id="4" name="Group 4">
            <a:extLst>
              <a:ext uri="{FF2B5EF4-FFF2-40B4-BE49-F238E27FC236}">
                <a16:creationId xmlns:a16="http://schemas.microsoft.com/office/drawing/2014/main" id="{ABDAA0B2-435B-0C3C-FB25-9FBE3901B0BF}"/>
              </a:ext>
            </a:extLst>
          </p:cNvPr>
          <p:cNvGrpSpPr>
            <a:grpSpLocks noChangeAspect="1"/>
          </p:cNvGrpSpPr>
          <p:nvPr/>
        </p:nvGrpSpPr>
        <p:grpSpPr bwMode="auto">
          <a:xfrm>
            <a:off x="1587501" y="1619252"/>
            <a:ext cx="1163638" cy="512763"/>
            <a:chOff x="1000" y="1020"/>
            <a:chExt cx="733" cy="323"/>
          </a:xfrm>
        </p:grpSpPr>
        <p:sp>
          <p:nvSpPr>
            <p:cNvPr id="5" name="AutoShape 3">
              <a:extLst>
                <a:ext uri="{FF2B5EF4-FFF2-40B4-BE49-F238E27FC236}">
                  <a16:creationId xmlns:a16="http://schemas.microsoft.com/office/drawing/2014/main" id="{C70125D3-3230-7759-5C9B-3ACBE98B8511}"/>
                </a:ext>
              </a:extLst>
            </p:cNvPr>
            <p:cNvSpPr>
              <a:spLocks noChangeAspect="1" noChangeArrowheads="1" noTextEdit="1"/>
            </p:cNvSpPr>
            <p:nvPr/>
          </p:nvSpPr>
          <p:spPr bwMode="auto">
            <a:xfrm>
              <a:off x="1000" y="1036"/>
              <a:ext cx="704"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5">
              <a:extLst>
                <a:ext uri="{FF2B5EF4-FFF2-40B4-BE49-F238E27FC236}">
                  <a16:creationId xmlns:a16="http://schemas.microsoft.com/office/drawing/2014/main" id="{41907DBE-0596-8174-8F17-393CB10DF079}"/>
                </a:ext>
              </a:extLst>
            </p:cNvPr>
            <p:cNvSpPr>
              <a:spLocks noChangeArrowheads="1"/>
            </p:cNvSpPr>
            <p:nvPr/>
          </p:nvSpPr>
          <p:spPr bwMode="auto">
            <a:xfrm>
              <a:off x="1010" y="1020"/>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6">
              <a:extLst>
                <a:ext uri="{FF2B5EF4-FFF2-40B4-BE49-F238E27FC236}">
                  <a16:creationId xmlns:a16="http://schemas.microsoft.com/office/drawing/2014/main" id="{7E9CB4D7-D50E-F29A-DB36-ADC187A5D340}"/>
                </a:ext>
              </a:extLst>
            </p:cNvPr>
            <p:cNvSpPr>
              <a:spLocks noChangeArrowheads="1"/>
            </p:cNvSpPr>
            <p:nvPr/>
          </p:nvSpPr>
          <p:spPr bwMode="auto">
            <a:xfrm>
              <a:off x="1052" y="1020"/>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MR10" panose="020B0604020202020204"/>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id="{A71C6C21-34A6-C861-B3C8-E1F06CC16384}"/>
                </a:ext>
              </a:extLst>
            </p:cNvPr>
            <p:cNvSpPr>
              <a:spLocks noChangeArrowheads="1"/>
            </p:cNvSpPr>
            <p:nvPr/>
          </p:nvSpPr>
          <p:spPr bwMode="auto">
            <a:xfrm>
              <a:off x="1103" y="1020"/>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8">
              <a:extLst>
                <a:ext uri="{FF2B5EF4-FFF2-40B4-BE49-F238E27FC236}">
                  <a16:creationId xmlns:a16="http://schemas.microsoft.com/office/drawing/2014/main" id="{AF3D7CC9-C6C3-B4CA-90A8-8FE31FD8A8DF}"/>
                </a:ext>
              </a:extLst>
            </p:cNvPr>
            <p:cNvSpPr>
              <a:spLocks noChangeArrowheads="1"/>
            </p:cNvSpPr>
            <p:nvPr/>
          </p:nvSpPr>
          <p:spPr bwMode="auto">
            <a:xfrm>
              <a:off x="1135" y="1020"/>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9">
              <a:extLst>
                <a:ext uri="{FF2B5EF4-FFF2-40B4-BE49-F238E27FC236}">
                  <a16:creationId xmlns:a16="http://schemas.microsoft.com/office/drawing/2014/main" id="{FA7DEC39-66B8-CD63-24F6-5627D0DEC9BA}"/>
                </a:ext>
              </a:extLst>
            </p:cNvPr>
            <p:cNvSpPr>
              <a:spLocks noChangeArrowheads="1"/>
            </p:cNvSpPr>
            <p:nvPr/>
          </p:nvSpPr>
          <p:spPr bwMode="auto">
            <a:xfrm>
              <a:off x="1153" y="1020"/>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Rectangle 10">
              <a:extLst>
                <a:ext uri="{FF2B5EF4-FFF2-40B4-BE49-F238E27FC236}">
                  <a16:creationId xmlns:a16="http://schemas.microsoft.com/office/drawing/2014/main" id="{1C1E1E19-DFD7-60A9-DCD5-3232AB9729DD}"/>
                </a:ext>
              </a:extLst>
            </p:cNvPr>
            <p:cNvSpPr>
              <a:spLocks noChangeArrowheads="1"/>
            </p:cNvSpPr>
            <p:nvPr/>
          </p:nvSpPr>
          <p:spPr bwMode="auto">
            <a:xfrm>
              <a:off x="1207" y="1020"/>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 name="Rectangle 11">
              <a:extLst>
                <a:ext uri="{FF2B5EF4-FFF2-40B4-BE49-F238E27FC236}">
                  <a16:creationId xmlns:a16="http://schemas.microsoft.com/office/drawing/2014/main" id="{86514F70-8E3B-A1D2-319E-3071FAA9FE31}"/>
                </a:ext>
              </a:extLst>
            </p:cNvPr>
            <p:cNvSpPr>
              <a:spLocks noChangeArrowheads="1"/>
            </p:cNvSpPr>
            <p:nvPr/>
          </p:nvSpPr>
          <p:spPr bwMode="auto">
            <a:xfrm>
              <a:off x="1233" y="1020"/>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MR10" panose="020B0604020202020204"/>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4" name="Rectangle 12">
              <a:extLst>
                <a:ext uri="{FF2B5EF4-FFF2-40B4-BE49-F238E27FC236}">
                  <a16:creationId xmlns:a16="http://schemas.microsoft.com/office/drawing/2014/main" id="{EC510FCC-BBBD-D8C4-1970-6A51FAC41DE2}"/>
                </a:ext>
              </a:extLst>
            </p:cNvPr>
            <p:cNvSpPr>
              <a:spLocks noChangeArrowheads="1"/>
            </p:cNvSpPr>
            <p:nvPr/>
          </p:nvSpPr>
          <p:spPr bwMode="auto">
            <a:xfrm>
              <a:off x="1265" y="1020"/>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Rectangle 13">
              <a:extLst>
                <a:ext uri="{FF2B5EF4-FFF2-40B4-BE49-F238E27FC236}">
                  <a16:creationId xmlns:a16="http://schemas.microsoft.com/office/drawing/2014/main" id="{3CBAEA3C-BE0E-5DE9-B59B-DBFD445C91AE}"/>
                </a:ext>
              </a:extLst>
            </p:cNvPr>
            <p:cNvSpPr>
              <a:spLocks noChangeArrowheads="1"/>
            </p:cNvSpPr>
            <p:nvPr/>
          </p:nvSpPr>
          <p:spPr bwMode="auto">
            <a:xfrm>
              <a:off x="1301" y="1020"/>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 name="Rectangle 14">
              <a:extLst>
                <a:ext uri="{FF2B5EF4-FFF2-40B4-BE49-F238E27FC236}">
                  <a16:creationId xmlns:a16="http://schemas.microsoft.com/office/drawing/2014/main" id="{E5BF168F-824B-9CC5-0AE4-A7A72670DB8A}"/>
                </a:ext>
              </a:extLst>
            </p:cNvPr>
            <p:cNvSpPr>
              <a:spLocks noChangeArrowheads="1"/>
            </p:cNvSpPr>
            <p:nvPr/>
          </p:nvSpPr>
          <p:spPr bwMode="auto">
            <a:xfrm>
              <a:off x="1333" y="1020"/>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 name="Rectangle 15">
              <a:extLst>
                <a:ext uri="{FF2B5EF4-FFF2-40B4-BE49-F238E27FC236}">
                  <a16:creationId xmlns:a16="http://schemas.microsoft.com/office/drawing/2014/main" id="{2FB3CF89-BF0C-609A-96CE-C1B3EC79B994}"/>
                </a:ext>
              </a:extLst>
            </p:cNvPr>
            <p:cNvSpPr>
              <a:spLocks noChangeArrowheads="1"/>
            </p:cNvSpPr>
            <p:nvPr/>
          </p:nvSpPr>
          <p:spPr bwMode="auto">
            <a:xfrm>
              <a:off x="1359" y="1020"/>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16">
              <a:extLst>
                <a:ext uri="{FF2B5EF4-FFF2-40B4-BE49-F238E27FC236}">
                  <a16:creationId xmlns:a16="http://schemas.microsoft.com/office/drawing/2014/main" id="{1552026E-1F7B-1F52-7C2A-3376EAB2AEC1}"/>
                </a:ext>
              </a:extLst>
            </p:cNvPr>
            <p:cNvSpPr>
              <a:spLocks noChangeArrowheads="1"/>
            </p:cNvSpPr>
            <p:nvPr/>
          </p:nvSpPr>
          <p:spPr bwMode="auto">
            <a:xfrm>
              <a:off x="1399" y="1020"/>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17">
              <a:extLst>
                <a:ext uri="{FF2B5EF4-FFF2-40B4-BE49-F238E27FC236}">
                  <a16:creationId xmlns:a16="http://schemas.microsoft.com/office/drawing/2014/main" id="{22240FC6-19E5-BCE0-7177-BAB74FF8BE1A}"/>
                </a:ext>
              </a:extLst>
            </p:cNvPr>
            <p:cNvSpPr>
              <a:spLocks noChangeArrowheads="1"/>
            </p:cNvSpPr>
            <p:nvPr/>
          </p:nvSpPr>
          <p:spPr bwMode="auto">
            <a:xfrm>
              <a:off x="1465" y="1020"/>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Rectangle 18">
              <a:extLst>
                <a:ext uri="{FF2B5EF4-FFF2-40B4-BE49-F238E27FC236}">
                  <a16:creationId xmlns:a16="http://schemas.microsoft.com/office/drawing/2014/main" id="{22265357-4527-2017-9793-0F8F75F3566C}"/>
                </a:ext>
              </a:extLst>
            </p:cNvPr>
            <p:cNvSpPr>
              <a:spLocks noChangeArrowheads="1"/>
            </p:cNvSpPr>
            <p:nvPr/>
          </p:nvSpPr>
          <p:spPr bwMode="auto">
            <a:xfrm>
              <a:off x="1537" y="1020"/>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19">
              <a:extLst>
                <a:ext uri="{FF2B5EF4-FFF2-40B4-BE49-F238E27FC236}">
                  <a16:creationId xmlns:a16="http://schemas.microsoft.com/office/drawing/2014/main" id="{AA32818B-20AD-6040-AD47-89D0D06B0713}"/>
                </a:ext>
              </a:extLst>
            </p:cNvPr>
            <p:cNvSpPr>
              <a:spLocks noChangeArrowheads="1"/>
            </p:cNvSpPr>
            <p:nvPr/>
          </p:nvSpPr>
          <p:spPr bwMode="auto">
            <a:xfrm>
              <a:off x="1569" y="1020"/>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 name="Rectangle 20">
              <a:extLst>
                <a:ext uri="{FF2B5EF4-FFF2-40B4-BE49-F238E27FC236}">
                  <a16:creationId xmlns:a16="http://schemas.microsoft.com/office/drawing/2014/main" id="{0FDB481C-C6DB-1AD5-76B1-545F9FECBB5D}"/>
                </a:ext>
              </a:extLst>
            </p:cNvPr>
            <p:cNvSpPr>
              <a:spLocks noChangeArrowheads="1"/>
            </p:cNvSpPr>
            <p:nvPr/>
          </p:nvSpPr>
          <p:spPr bwMode="auto">
            <a:xfrm>
              <a:off x="1602" y="1020"/>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 name="Rectangle 21">
              <a:extLst>
                <a:ext uri="{FF2B5EF4-FFF2-40B4-BE49-F238E27FC236}">
                  <a16:creationId xmlns:a16="http://schemas.microsoft.com/office/drawing/2014/main" id="{F4957247-41B5-ACE3-9653-28C96E678F8E}"/>
                </a:ext>
              </a:extLst>
            </p:cNvPr>
            <p:cNvSpPr>
              <a:spLocks noChangeArrowheads="1"/>
            </p:cNvSpPr>
            <p:nvPr/>
          </p:nvSpPr>
          <p:spPr bwMode="auto">
            <a:xfrm>
              <a:off x="1619" y="1020"/>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22">
              <a:extLst>
                <a:ext uri="{FF2B5EF4-FFF2-40B4-BE49-F238E27FC236}">
                  <a16:creationId xmlns:a16="http://schemas.microsoft.com/office/drawing/2014/main" id="{1EA96129-D090-F9D7-08B7-493A581A04C6}"/>
                </a:ext>
              </a:extLst>
            </p:cNvPr>
            <p:cNvSpPr>
              <a:spLocks noChangeArrowheads="1"/>
            </p:cNvSpPr>
            <p:nvPr/>
          </p:nvSpPr>
          <p:spPr bwMode="auto">
            <a:xfrm>
              <a:off x="1673" y="1020"/>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23">
              <a:extLst>
                <a:ext uri="{FF2B5EF4-FFF2-40B4-BE49-F238E27FC236}">
                  <a16:creationId xmlns:a16="http://schemas.microsoft.com/office/drawing/2014/main" id="{1DE3FDF6-BB7E-05FA-4A11-964847054025}"/>
                </a:ext>
              </a:extLst>
            </p:cNvPr>
            <p:cNvSpPr>
              <a:spLocks noChangeArrowheads="1"/>
            </p:cNvSpPr>
            <p:nvPr/>
          </p:nvSpPr>
          <p:spPr bwMode="auto">
            <a:xfrm>
              <a:off x="1010" y="1099"/>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 name="Rectangle 24">
              <a:extLst>
                <a:ext uri="{FF2B5EF4-FFF2-40B4-BE49-F238E27FC236}">
                  <a16:creationId xmlns:a16="http://schemas.microsoft.com/office/drawing/2014/main" id="{731BF458-1719-5A6E-C9BA-48B1F0762587}"/>
                </a:ext>
              </a:extLst>
            </p:cNvPr>
            <p:cNvSpPr>
              <a:spLocks noChangeArrowheads="1"/>
            </p:cNvSpPr>
            <p:nvPr/>
          </p:nvSpPr>
          <p:spPr bwMode="auto">
            <a:xfrm>
              <a:off x="1059" y="1099"/>
              <a:ext cx="7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25">
              <a:extLst>
                <a:ext uri="{FF2B5EF4-FFF2-40B4-BE49-F238E27FC236}">
                  <a16:creationId xmlns:a16="http://schemas.microsoft.com/office/drawing/2014/main" id="{472EBE4A-C196-71EE-2A7F-972707A945E2}"/>
                </a:ext>
              </a:extLst>
            </p:cNvPr>
            <p:cNvSpPr>
              <a:spLocks noChangeArrowheads="1"/>
            </p:cNvSpPr>
            <p:nvPr/>
          </p:nvSpPr>
          <p:spPr bwMode="auto">
            <a:xfrm>
              <a:off x="1128" y="1099"/>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26">
              <a:extLst>
                <a:ext uri="{FF2B5EF4-FFF2-40B4-BE49-F238E27FC236}">
                  <a16:creationId xmlns:a16="http://schemas.microsoft.com/office/drawing/2014/main" id="{E4D0C25A-AAE2-26EE-C030-9457A41A1392}"/>
                </a:ext>
              </a:extLst>
            </p:cNvPr>
            <p:cNvSpPr>
              <a:spLocks noChangeArrowheads="1"/>
            </p:cNvSpPr>
            <p:nvPr/>
          </p:nvSpPr>
          <p:spPr bwMode="auto">
            <a:xfrm>
              <a:off x="1200" y="1099"/>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27">
              <a:extLst>
                <a:ext uri="{FF2B5EF4-FFF2-40B4-BE49-F238E27FC236}">
                  <a16:creationId xmlns:a16="http://schemas.microsoft.com/office/drawing/2014/main" id="{37ABAA6E-4060-7097-0427-E9229B82F65B}"/>
                </a:ext>
              </a:extLst>
            </p:cNvPr>
            <p:cNvSpPr>
              <a:spLocks noChangeArrowheads="1"/>
            </p:cNvSpPr>
            <p:nvPr/>
          </p:nvSpPr>
          <p:spPr bwMode="auto">
            <a:xfrm>
              <a:off x="1232" y="1099"/>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 name="Rectangle 28">
              <a:extLst>
                <a:ext uri="{FF2B5EF4-FFF2-40B4-BE49-F238E27FC236}">
                  <a16:creationId xmlns:a16="http://schemas.microsoft.com/office/drawing/2014/main" id="{794DD0DE-7776-DC86-BE13-D2BF42FE90D9}"/>
                </a:ext>
              </a:extLst>
            </p:cNvPr>
            <p:cNvSpPr>
              <a:spLocks noChangeArrowheads="1"/>
            </p:cNvSpPr>
            <p:nvPr/>
          </p:nvSpPr>
          <p:spPr bwMode="auto">
            <a:xfrm>
              <a:off x="1250" y="1099"/>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29">
              <a:extLst>
                <a:ext uri="{FF2B5EF4-FFF2-40B4-BE49-F238E27FC236}">
                  <a16:creationId xmlns:a16="http://schemas.microsoft.com/office/drawing/2014/main" id="{A1F31610-7DD8-B9A8-21FE-871952AE6585}"/>
                </a:ext>
              </a:extLst>
            </p:cNvPr>
            <p:cNvSpPr>
              <a:spLocks noChangeArrowheads="1"/>
            </p:cNvSpPr>
            <p:nvPr/>
          </p:nvSpPr>
          <p:spPr bwMode="auto">
            <a:xfrm>
              <a:off x="1283" y="1099"/>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Rectangle 30">
              <a:extLst>
                <a:ext uri="{FF2B5EF4-FFF2-40B4-BE49-F238E27FC236}">
                  <a16:creationId xmlns:a16="http://schemas.microsoft.com/office/drawing/2014/main" id="{CFB7B8C8-EB24-B5BB-B676-E3D0EF9C5634}"/>
                </a:ext>
              </a:extLst>
            </p:cNvPr>
            <p:cNvSpPr>
              <a:spLocks noChangeArrowheads="1"/>
            </p:cNvSpPr>
            <p:nvPr/>
          </p:nvSpPr>
          <p:spPr bwMode="auto">
            <a:xfrm>
              <a:off x="1315" y="1099"/>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 name="Rectangle 31">
              <a:extLst>
                <a:ext uri="{FF2B5EF4-FFF2-40B4-BE49-F238E27FC236}">
                  <a16:creationId xmlns:a16="http://schemas.microsoft.com/office/drawing/2014/main" id="{B2A734BF-66F0-4F61-A8C5-BB8AD5050790}"/>
                </a:ext>
              </a:extLst>
            </p:cNvPr>
            <p:cNvSpPr>
              <a:spLocks noChangeArrowheads="1"/>
            </p:cNvSpPr>
            <p:nvPr/>
          </p:nvSpPr>
          <p:spPr bwMode="auto">
            <a:xfrm>
              <a:off x="1010" y="1178"/>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Á</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Rectangle 32">
              <a:extLst>
                <a:ext uri="{FF2B5EF4-FFF2-40B4-BE49-F238E27FC236}">
                  <a16:creationId xmlns:a16="http://schemas.microsoft.com/office/drawing/2014/main" id="{823696BA-D7EA-DCAA-5C70-567A1B638E5F}"/>
                </a:ext>
              </a:extLst>
            </p:cNvPr>
            <p:cNvSpPr>
              <a:spLocks noChangeArrowheads="1"/>
            </p:cNvSpPr>
            <p:nvPr/>
          </p:nvSpPr>
          <p:spPr bwMode="auto">
            <a:xfrm>
              <a:off x="1070" y="1178"/>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33">
              <a:extLst>
                <a:ext uri="{FF2B5EF4-FFF2-40B4-BE49-F238E27FC236}">
                  <a16:creationId xmlns:a16="http://schemas.microsoft.com/office/drawing/2014/main" id="{382D8368-382C-28AD-A584-0CFD7797ABC1}"/>
                </a:ext>
              </a:extLst>
            </p:cNvPr>
            <p:cNvSpPr>
              <a:spLocks noChangeArrowheads="1"/>
            </p:cNvSpPr>
            <p:nvPr/>
          </p:nvSpPr>
          <p:spPr bwMode="auto">
            <a:xfrm>
              <a:off x="1142" y="1178"/>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 name="Rectangle 34">
              <a:extLst>
                <a:ext uri="{FF2B5EF4-FFF2-40B4-BE49-F238E27FC236}">
                  <a16:creationId xmlns:a16="http://schemas.microsoft.com/office/drawing/2014/main" id="{9DF13C21-D286-9A26-DDF7-2E758A148FB1}"/>
                </a:ext>
              </a:extLst>
            </p:cNvPr>
            <p:cNvSpPr>
              <a:spLocks noChangeArrowheads="1"/>
            </p:cNvSpPr>
            <p:nvPr/>
          </p:nvSpPr>
          <p:spPr bwMode="auto">
            <a:xfrm>
              <a:off x="1163" y="1178"/>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35">
              <a:extLst>
                <a:ext uri="{FF2B5EF4-FFF2-40B4-BE49-F238E27FC236}">
                  <a16:creationId xmlns:a16="http://schemas.microsoft.com/office/drawing/2014/main" id="{5206F5EF-7987-19C8-5D13-4E17FDF6E3FE}"/>
                </a:ext>
              </a:extLst>
            </p:cNvPr>
            <p:cNvSpPr>
              <a:spLocks noChangeArrowheads="1"/>
            </p:cNvSpPr>
            <p:nvPr/>
          </p:nvSpPr>
          <p:spPr bwMode="auto">
            <a:xfrm>
              <a:off x="1196" y="1178"/>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36">
              <a:extLst>
                <a:ext uri="{FF2B5EF4-FFF2-40B4-BE49-F238E27FC236}">
                  <a16:creationId xmlns:a16="http://schemas.microsoft.com/office/drawing/2014/main" id="{95B36C69-10B3-58FB-8D87-993FFACE0AEB}"/>
                </a:ext>
              </a:extLst>
            </p:cNvPr>
            <p:cNvSpPr>
              <a:spLocks noChangeArrowheads="1"/>
            </p:cNvSpPr>
            <p:nvPr/>
          </p:nvSpPr>
          <p:spPr bwMode="auto">
            <a:xfrm>
              <a:off x="1214" y="1178"/>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37">
              <a:extLst>
                <a:ext uri="{FF2B5EF4-FFF2-40B4-BE49-F238E27FC236}">
                  <a16:creationId xmlns:a16="http://schemas.microsoft.com/office/drawing/2014/main" id="{E8722876-B29C-8D68-AE99-A87BC15C4017}"/>
                </a:ext>
              </a:extLst>
            </p:cNvPr>
            <p:cNvSpPr>
              <a:spLocks noChangeArrowheads="1"/>
            </p:cNvSpPr>
            <p:nvPr/>
          </p:nvSpPr>
          <p:spPr bwMode="auto">
            <a:xfrm>
              <a:off x="1268" y="1178"/>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Rectangle 38">
              <a:extLst>
                <a:ext uri="{FF2B5EF4-FFF2-40B4-BE49-F238E27FC236}">
                  <a16:creationId xmlns:a16="http://schemas.microsoft.com/office/drawing/2014/main" id="{336B2330-D243-5BB5-D4DD-DFC7C1E44681}"/>
                </a:ext>
              </a:extLst>
            </p:cNvPr>
            <p:cNvSpPr>
              <a:spLocks noChangeArrowheads="1"/>
            </p:cNvSpPr>
            <p:nvPr/>
          </p:nvSpPr>
          <p:spPr bwMode="auto">
            <a:xfrm>
              <a:off x="1294" y="1178"/>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 name="Rectangle 39">
              <a:extLst>
                <a:ext uri="{FF2B5EF4-FFF2-40B4-BE49-F238E27FC236}">
                  <a16:creationId xmlns:a16="http://schemas.microsoft.com/office/drawing/2014/main" id="{C65443D9-FA73-CE66-0338-3BC589655B70}"/>
                </a:ext>
              </a:extLst>
            </p:cNvPr>
            <p:cNvSpPr>
              <a:spLocks noChangeArrowheads="1"/>
            </p:cNvSpPr>
            <p:nvPr/>
          </p:nvSpPr>
          <p:spPr bwMode="auto">
            <a:xfrm>
              <a:off x="1326" y="1178"/>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 name="Rectangle 40">
              <a:extLst>
                <a:ext uri="{FF2B5EF4-FFF2-40B4-BE49-F238E27FC236}">
                  <a16:creationId xmlns:a16="http://schemas.microsoft.com/office/drawing/2014/main" id="{2995AC9E-8572-D4AF-1C05-A1CDFA305221}"/>
                </a:ext>
              </a:extLst>
            </p:cNvPr>
            <p:cNvSpPr>
              <a:spLocks noChangeArrowheads="1"/>
            </p:cNvSpPr>
            <p:nvPr/>
          </p:nvSpPr>
          <p:spPr bwMode="auto">
            <a:xfrm>
              <a:off x="1384" y="1178"/>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41">
              <a:extLst>
                <a:ext uri="{FF2B5EF4-FFF2-40B4-BE49-F238E27FC236}">
                  <a16:creationId xmlns:a16="http://schemas.microsoft.com/office/drawing/2014/main" id="{2808102F-2CCA-9369-AB15-5BDF28097AD3}"/>
                </a:ext>
              </a:extLst>
            </p:cNvPr>
            <p:cNvSpPr>
              <a:spLocks noChangeArrowheads="1"/>
            </p:cNvSpPr>
            <p:nvPr/>
          </p:nvSpPr>
          <p:spPr bwMode="auto">
            <a:xfrm>
              <a:off x="1456" y="1178"/>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0" name="Rectangle 42">
              <a:extLst>
                <a:ext uri="{FF2B5EF4-FFF2-40B4-BE49-F238E27FC236}">
                  <a16:creationId xmlns:a16="http://schemas.microsoft.com/office/drawing/2014/main" id="{125413CF-0D61-362D-1450-AAE1B27DC61F}"/>
                </a:ext>
              </a:extLst>
            </p:cNvPr>
            <p:cNvSpPr>
              <a:spLocks noChangeArrowheads="1"/>
            </p:cNvSpPr>
            <p:nvPr/>
          </p:nvSpPr>
          <p:spPr bwMode="auto">
            <a:xfrm>
              <a:off x="1477" y="1178"/>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1" name="Rectangle 43">
              <a:extLst>
                <a:ext uri="{FF2B5EF4-FFF2-40B4-BE49-F238E27FC236}">
                  <a16:creationId xmlns:a16="http://schemas.microsoft.com/office/drawing/2014/main" id="{CFD794D6-F25C-7895-EFEE-44AE1051B0DD}"/>
                </a:ext>
              </a:extLst>
            </p:cNvPr>
            <p:cNvSpPr>
              <a:spLocks noChangeArrowheads="1"/>
            </p:cNvSpPr>
            <p:nvPr/>
          </p:nvSpPr>
          <p:spPr bwMode="auto">
            <a:xfrm>
              <a:off x="1509" y="1178"/>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7" name="Rectangle 44">
              <a:extLst>
                <a:ext uri="{FF2B5EF4-FFF2-40B4-BE49-F238E27FC236}">
                  <a16:creationId xmlns:a16="http://schemas.microsoft.com/office/drawing/2014/main" id="{110364AF-229F-925B-67D2-DEDA6D1C9E2A}"/>
                </a:ext>
              </a:extLst>
            </p:cNvPr>
            <p:cNvSpPr>
              <a:spLocks noChangeArrowheads="1"/>
            </p:cNvSpPr>
            <p:nvPr/>
          </p:nvSpPr>
          <p:spPr bwMode="auto">
            <a:xfrm>
              <a:off x="1527" y="1178"/>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0" name="Rectangle 45">
              <a:extLst>
                <a:ext uri="{FF2B5EF4-FFF2-40B4-BE49-F238E27FC236}">
                  <a16:creationId xmlns:a16="http://schemas.microsoft.com/office/drawing/2014/main" id="{124BDE91-4B85-F12C-45FD-ED318A9103D8}"/>
                </a:ext>
              </a:extLst>
            </p:cNvPr>
            <p:cNvSpPr>
              <a:spLocks noChangeArrowheads="1"/>
            </p:cNvSpPr>
            <p:nvPr/>
          </p:nvSpPr>
          <p:spPr bwMode="auto">
            <a:xfrm>
              <a:off x="1582" y="1171"/>
              <a:ext cx="42"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MMI7" panose="020B0604020202020204"/>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 name="Rectangle 46">
              <a:extLst>
                <a:ext uri="{FF2B5EF4-FFF2-40B4-BE49-F238E27FC236}">
                  <a16:creationId xmlns:a16="http://schemas.microsoft.com/office/drawing/2014/main" id="{8176FB90-AE7A-9236-B787-98EA76B5F648}"/>
                </a:ext>
              </a:extLst>
            </p:cNvPr>
            <p:cNvSpPr>
              <a:spLocks noChangeArrowheads="1"/>
            </p:cNvSpPr>
            <p:nvPr/>
          </p:nvSpPr>
          <p:spPr bwMode="auto">
            <a:xfrm>
              <a:off x="1010" y="1257"/>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 name="Rectangle 47">
              <a:extLst>
                <a:ext uri="{FF2B5EF4-FFF2-40B4-BE49-F238E27FC236}">
                  <a16:creationId xmlns:a16="http://schemas.microsoft.com/office/drawing/2014/main" id="{2832E0E9-9E5E-D9C9-2638-BB165A3A69EB}"/>
                </a:ext>
              </a:extLst>
            </p:cNvPr>
            <p:cNvSpPr>
              <a:spLocks noChangeArrowheads="1"/>
            </p:cNvSpPr>
            <p:nvPr/>
          </p:nvSpPr>
          <p:spPr bwMode="auto">
            <a:xfrm>
              <a:off x="1064" y="1257"/>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4" name="Rectangle 48">
              <a:extLst>
                <a:ext uri="{FF2B5EF4-FFF2-40B4-BE49-F238E27FC236}">
                  <a16:creationId xmlns:a16="http://schemas.microsoft.com/office/drawing/2014/main" id="{2788CFDA-211E-6568-F820-4B509CD897E4}"/>
                </a:ext>
              </a:extLst>
            </p:cNvPr>
            <p:cNvSpPr>
              <a:spLocks noChangeArrowheads="1"/>
            </p:cNvSpPr>
            <p:nvPr/>
          </p:nvSpPr>
          <p:spPr bwMode="auto">
            <a:xfrm>
              <a:off x="1109" y="1257"/>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 name="Rectangle 49">
              <a:extLst>
                <a:ext uri="{FF2B5EF4-FFF2-40B4-BE49-F238E27FC236}">
                  <a16:creationId xmlns:a16="http://schemas.microsoft.com/office/drawing/2014/main" id="{14DC4161-B06F-AE6C-E559-E8267231CAF5}"/>
                </a:ext>
              </a:extLst>
            </p:cNvPr>
            <p:cNvSpPr>
              <a:spLocks noChangeArrowheads="1"/>
            </p:cNvSpPr>
            <p:nvPr/>
          </p:nvSpPr>
          <p:spPr bwMode="auto">
            <a:xfrm>
              <a:off x="1181" y="1257"/>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6" name="Rectangle 50">
              <a:extLst>
                <a:ext uri="{FF2B5EF4-FFF2-40B4-BE49-F238E27FC236}">
                  <a16:creationId xmlns:a16="http://schemas.microsoft.com/office/drawing/2014/main" id="{0B2B694D-7EFB-365A-7AE7-E2E493164CD5}"/>
                </a:ext>
              </a:extLst>
            </p:cNvPr>
            <p:cNvSpPr>
              <a:spLocks noChangeArrowheads="1"/>
            </p:cNvSpPr>
            <p:nvPr/>
          </p:nvSpPr>
          <p:spPr bwMode="auto">
            <a:xfrm>
              <a:off x="1214" y="1257"/>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7" name="Rectangle 51">
              <a:extLst>
                <a:ext uri="{FF2B5EF4-FFF2-40B4-BE49-F238E27FC236}">
                  <a16:creationId xmlns:a16="http://schemas.microsoft.com/office/drawing/2014/main" id="{E3ECF5F6-FCD4-0E17-E85B-C33A67E440D7}"/>
                </a:ext>
              </a:extLst>
            </p:cNvPr>
            <p:cNvSpPr>
              <a:spLocks noChangeArrowheads="1"/>
            </p:cNvSpPr>
            <p:nvPr/>
          </p:nvSpPr>
          <p:spPr bwMode="auto">
            <a:xfrm>
              <a:off x="1232" y="1257"/>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8" name="Rectangle 52">
              <a:extLst>
                <a:ext uri="{FF2B5EF4-FFF2-40B4-BE49-F238E27FC236}">
                  <a16:creationId xmlns:a16="http://schemas.microsoft.com/office/drawing/2014/main" id="{F218D807-5E9B-BD96-9B71-F4C0D528D889}"/>
                </a:ext>
              </a:extLst>
            </p:cNvPr>
            <p:cNvSpPr>
              <a:spLocks noChangeArrowheads="1"/>
            </p:cNvSpPr>
            <p:nvPr/>
          </p:nvSpPr>
          <p:spPr bwMode="auto">
            <a:xfrm>
              <a:off x="1264" y="1257"/>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9" name="Rectangle 53">
              <a:extLst>
                <a:ext uri="{FF2B5EF4-FFF2-40B4-BE49-F238E27FC236}">
                  <a16:creationId xmlns:a16="http://schemas.microsoft.com/office/drawing/2014/main" id="{260AE980-7A29-04C3-0827-453251F61BDD}"/>
                </a:ext>
              </a:extLst>
            </p:cNvPr>
            <p:cNvSpPr>
              <a:spLocks noChangeArrowheads="1"/>
            </p:cNvSpPr>
            <p:nvPr/>
          </p:nvSpPr>
          <p:spPr bwMode="auto">
            <a:xfrm>
              <a:off x="1297" y="1257"/>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0" name="Rectangle 54">
              <a:extLst>
                <a:ext uri="{FF2B5EF4-FFF2-40B4-BE49-F238E27FC236}">
                  <a16:creationId xmlns:a16="http://schemas.microsoft.com/office/drawing/2014/main" id="{0DE671DD-EC72-5F76-133F-9C27FCAA61BF}"/>
                </a:ext>
              </a:extLst>
            </p:cNvPr>
            <p:cNvSpPr>
              <a:spLocks noChangeArrowheads="1"/>
            </p:cNvSpPr>
            <p:nvPr/>
          </p:nvSpPr>
          <p:spPr bwMode="auto">
            <a:xfrm>
              <a:off x="1350" y="1257"/>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31" name="Group 57">
            <a:extLst>
              <a:ext uri="{FF2B5EF4-FFF2-40B4-BE49-F238E27FC236}">
                <a16:creationId xmlns:a16="http://schemas.microsoft.com/office/drawing/2014/main" id="{E2EFF5E8-0BD0-2311-A7BE-69F7B25582F7}"/>
              </a:ext>
            </a:extLst>
          </p:cNvPr>
          <p:cNvGrpSpPr>
            <a:grpSpLocks noChangeAspect="1"/>
          </p:cNvGrpSpPr>
          <p:nvPr/>
        </p:nvGrpSpPr>
        <p:grpSpPr bwMode="auto">
          <a:xfrm>
            <a:off x="4932363" y="1412875"/>
            <a:ext cx="1047750" cy="473075"/>
            <a:chOff x="3107" y="890"/>
            <a:chExt cx="660" cy="298"/>
          </a:xfrm>
        </p:grpSpPr>
        <p:sp>
          <p:nvSpPr>
            <p:cNvPr id="232" name="AutoShape 56">
              <a:extLst>
                <a:ext uri="{FF2B5EF4-FFF2-40B4-BE49-F238E27FC236}">
                  <a16:creationId xmlns:a16="http://schemas.microsoft.com/office/drawing/2014/main" id="{53832CAD-9F07-1857-58A9-E7D27884B616}"/>
                </a:ext>
              </a:extLst>
            </p:cNvPr>
            <p:cNvSpPr>
              <a:spLocks noChangeAspect="1" noChangeArrowheads="1" noTextEdit="1"/>
            </p:cNvSpPr>
            <p:nvPr/>
          </p:nvSpPr>
          <p:spPr bwMode="auto">
            <a:xfrm>
              <a:off x="3107" y="890"/>
              <a:ext cx="660" cy="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Rectangle 58">
              <a:extLst>
                <a:ext uri="{FF2B5EF4-FFF2-40B4-BE49-F238E27FC236}">
                  <a16:creationId xmlns:a16="http://schemas.microsoft.com/office/drawing/2014/main" id="{86631BFF-D5C8-491C-194D-9453DDC196D7}"/>
                </a:ext>
              </a:extLst>
            </p:cNvPr>
            <p:cNvSpPr>
              <a:spLocks noChangeArrowheads="1"/>
            </p:cNvSpPr>
            <p:nvPr/>
          </p:nvSpPr>
          <p:spPr bwMode="auto">
            <a:xfrm>
              <a:off x="3116" y="886"/>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4" name="Rectangle 59">
              <a:extLst>
                <a:ext uri="{FF2B5EF4-FFF2-40B4-BE49-F238E27FC236}">
                  <a16:creationId xmlns:a16="http://schemas.microsoft.com/office/drawing/2014/main" id="{59CAA62B-D5F6-ECB0-7ABF-BD2461B123CC}"/>
                </a:ext>
              </a:extLst>
            </p:cNvPr>
            <p:cNvSpPr>
              <a:spLocks noChangeArrowheads="1"/>
            </p:cNvSpPr>
            <p:nvPr/>
          </p:nvSpPr>
          <p:spPr bwMode="auto">
            <a:xfrm>
              <a:off x="3159" y="886"/>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5" name="Rectangle 60">
              <a:extLst>
                <a:ext uri="{FF2B5EF4-FFF2-40B4-BE49-F238E27FC236}">
                  <a16:creationId xmlns:a16="http://schemas.microsoft.com/office/drawing/2014/main" id="{B576EED1-DBFB-DB13-92A3-33629105D3CF}"/>
                </a:ext>
              </a:extLst>
            </p:cNvPr>
            <p:cNvSpPr>
              <a:spLocks noChangeArrowheads="1"/>
            </p:cNvSpPr>
            <p:nvPr/>
          </p:nvSpPr>
          <p:spPr bwMode="auto">
            <a:xfrm>
              <a:off x="3209" y="886"/>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6" name="Rectangle 61">
              <a:extLst>
                <a:ext uri="{FF2B5EF4-FFF2-40B4-BE49-F238E27FC236}">
                  <a16:creationId xmlns:a16="http://schemas.microsoft.com/office/drawing/2014/main" id="{25E65E72-D825-69C9-32F5-257F352F830C}"/>
                </a:ext>
              </a:extLst>
            </p:cNvPr>
            <p:cNvSpPr>
              <a:spLocks noChangeArrowheads="1"/>
            </p:cNvSpPr>
            <p:nvPr/>
          </p:nvSpPr>
          <p:spPr bwMode="auto">
            <a:xfrm>
              <a:off x="3263" y="886"/>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 name="Rectangle 62">
              <a:extLst>
                <a:ext uri="{FF2B5EF4-FFF2-40B4-BE49-F238E27FC236}">
                  <a16:creationId xmlns:a16="http://schemas.microsoft.com/office/drawing/2014/main" id="{FD7F0D03-1EAA-3E4E-FB06-6C83C6636EF5}"/>
                </a:ext>
              </a:extLst>
            </p:cNvPr>
            <p:cNvSpPr>
              <a:spLocks noChangeArrowheads="1"/>
            </p:cNvSpPr>
            <p:nvPr/>
          </p:nvSpPr>
          <p:spPr bwMode="auto">
            <a:xfrm>
              <a:off x="3289" y="886"/>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8" name="Rectangle 63">
              <a:extLst>
                <a:ext uri="{FF2B5EF4-FFF2-40B4-BE49-F238E27FC236}">
                  <a16:creationId xmlns:a16="http://schemas.microsoft.com/office/drawing/2014/main" id="{A0AC01D2-F249-F70F-19AF-AB7B4B4D3F0E}"/>
                </a:ext>
              </a:extLst>
            </p:cNvPr>
            <p:cNvSpPr>
              <a:spLocks noChangeArrowheads="1"/>
            </p:cNvSpPr>
            <p:nvPr/>
          </p:nvSpPr>
          <p:spPr bwMode="auto">
            <a:xfrm>
              <a:off x="3321" y="886"/>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 name="Rectangle 64">
              <a:extLst>
                <a:ext uri="{FF2B5EF4-FFF2-40B4-BE49-F238E27FC236}">
                  <a16:creationId xmlns:a16="http://schemas.microsoft.com/office/drawing/2014/main" id="{B7A07374-8AAA-0F4F-F5D4-854D9FB50681}"/>
                </a:ext>
              </a:extLst>
            </p:cNvPr>
            <p:cNvSpPr>
              <a:spLocks noChangeArrowheads="1"/>
            </p:cNvSpPr>
            <p:nvPr/>
          </p:nvSpPr>
          <p:spPr bwMode="auto">
            <a:xfrm>
              <a:off x="3357" y="886"/>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 name="Rectangle 65">
              <a:extLst>
                <a:ext uri="{FF2B5EF4-FFF2-40B4-BE49-F238E27FC236}">
                  <a16:creationId xmlns:a16="http://schemas.microsoft.com/office/drawing/2014/main" id="{19717850-1046-D94F-406F-08D6CF57F855}"/>
                </a:ext>
              </a:extLst>
            </p:cNvPr>
            <p:cNvSpPr>
              <a:spLocks noChangeArrowheads="1"/>
            </p:cNvSpPr>
            <p:nvPr/>
          </p:nvSpPr>
          <p:spPr bwMode="auto">
            <a:xfrm>
              <a:off x="3390" y="886"/>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 name="Rectangle 66">
              <a:extLst>
                <a:ext uri="{FF2B5EF4-FFF2-40B4-BE49-F238E27FC236}">
                  <a16:creationId xmlns:a16="http://schemas.microsoft.com/office/drawing/2014/main" id="{4377EECE-F644-D3C1-33A0-F3EFC9C7299E}"/>
                </a:ext>
              </a:extLst>
            </p:cNvPr>
            <p:cNvSpPr>
              <a:spLocks noChangeArrowheads="1"/>
            </p:cNvSpPr>
            <p:nvPr/>
          </p:nvSpPr>
          <p:spPr bwMode="auto">
            <a:xfrm>
              <a:off x="3415" y="886"/>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 name="Rectangle 67">
              <a:extLst>
                <a:ext uri="{FF2B5EF4-FFF2-40B4-BE49-F238E27FC236}">
                  <a16:creationId xmlns:a16="http://schemas.microsoft.com/office/drawing/2014/main" id="{72E4C2A1-451C-8BA5-93BA-660B6A724065}"/>
                </a:ext>
              </a:extLst>
            </p:cNvPr>
            <p:cNvSpPr>
              <a:spLocks noChangeArrowheads="1"/>
            </p:cNvSpPr>
            <p:nvPr/>
          </p:nvSpPr>
          <p:spPr bwMode="auto">
            <a:xfrm>
              <a:off x="3455" y="886"/>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 name="Rectangle 68">
              <a:extLst>
                <a:ext uri="{FF2B5EF4-FFF2-40B4-BE49-F238E27FC236}">
                  <a16:creationId xmlns:a16="http://schemas.microsoft.com/office/drawing/2014/main" id="{95C99988-AD6E-9E5C-3035-FAA4C95A2939}"/>
                </a:ext>
              </a:extLst>
            </p:cNvPr>
            <p:cNvSpPr>
              <a:spLocks noChangeArrowheads="1"/>
            </p:cNvSpPr>
            <p:nvPr/>
          </p:nvSpPr>
          <p:spPr bwMode="auto">
            <a:xfrm>
              <a:off x="3521" y="886"/>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 name="Rectangle 69">
              <a:extLst>
                <a:ext uri="{FF2B5EF4-FFF2-40B4-BE49-F238E27FC236}">
                  <a16:creationId xmlns:a16="http://schemas.microsoft.com/office/drawing/2014/main" id="{EF6C8854-E634-A20F-6074-97B3BC0DC532}"/>
                </a:ext>
              </a:extLst>
            </p:cNvPr>
            <p:cNvSpPr>
              <a:spLocks noChangeArrowheads="1"/>
            </p:cNvSpPr>
            <p:nvPr/>
          </p:nvSpPr>
          <p:spPr bwMode="auto">
            <a:xfrm>
              <a:off x="3593" y="886"/>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 name="Rectangle 70">
              <a:extLst>
                <a:ext uri="{FF2B5EF4-FFF2-40B4-BE49-F238E27FC236}">
                  <a16:creationId xmlns:a16="http://schemas.microsoft.com/office/drawing/2014/main" id="{6DC291C6-DFB7-AE6A-1F87-F04A1F14BE1F}"/>
                </a:ext>
              </a:extLst>
            </p:cNvPr>
            <p:cNvSpPr>
              <a:spLocks noChangeArrowheads="1"/>
            </p:cNvSpPr>
            <p:nvPr/>
          </p:nvSpPr>
          <p:spPr bwMode="auto">
            <a:xfrm>
              <a:off x="3626" y="886"/>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6" name="Rectangle 71">
              <a:extLst>
                <a:ext uri="{FF2B5EF4-FFF2-40B4-BE49-F238E27FC236}">
                  <a16:creationId xmlns:a16="http://schemas.microsoft.com/office/drawing/2014/main" id="{895B52FC-94F4-7697-CFFC-75A8DAAEB136}"/>
                </a:ext>
              </a:extLst>
            </p:cNvPr>
            <p:cNvSpPr>
              <a:spLocks noChangeArrowheads="1"/>
            </p:cNvSpPr>
            <p:nvPr/>
          </p:nvSpPr>
          <p:spPr bwMode="auto">
            <a:xfrm>
              <a:off x="3644" y="886"/>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7" name="Rectangle 72">
              <a:extLst>
                <a:ext uri="{FF2B5EF4-FFF2-40B4-BE49-F238E27FC236}">
                  <a16:creationId xmlns:a16="http://schemas.microsoft.com/office/drawing/2014/main" id="{06DD48D9-468B-C603-0AC0-60DBC1494AF4}"/>
                </a:ext>
              </a:extLst>
            </p:cNvPr>
            <p:cNvSpPr>
              <a:spLocks noChangeArrowheads="1"/>
            </p:cNvSpPr>
            <p:nvPr/>
          </p:nvSpPr>
          <p:spPr bwMode="auto">
            <a:xfrm>
              <a:off x="3676" y="886"/>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8" name="Rectangle 73">
              <a:extLst>
                <a:ext uri="{FF2B5EF4-FFF2-40B4-BE49-F238E27FC236}">
                  <a16:creationId xmlns:a16="http://schemas.microsoft.com/office/drawing/2014/main" id="{FB12A853-0AA1-57EB-E223-E6A53D0F98A9}"/>
                </a:ext>
              </a:extLst>
            </p:cNvPr>
            <p:cNvSpPr>
              <a:spLocks noChangeArrowheads="1"/>
            </p:cNvSpPr>
            <p:nvPr/>
          </p:nvSpPr>
          <p:spPr bwMode="auto">
            <a:xfrm>
              <a:off x="3731" y="886"/>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9" name="Rectangle 74">
              <a:extLst>
                <a:ext uri="{FF2B5EF4-FFF2-40B4-BE49-F238E27FC236}">
                  <a16:creationId xmlns:a16="http://schemas.microsoft.com/office/drawing/2014/main" id="{B9F5AD20-4026-B0BC-440F-31A6F5E8C028}"/>
                </a:ext>
              </a:extLst>
            </p:cNvPr>
            <p:cNvSpPr>
              <a:spLocks noChangeArrowheads="1"/>
            </p:cNvSpPr>
            <p:nvPr/>
          </p:nvSpPr>
          <p:spPr bwMode="auto">
            <a:xfrm>
              <a:off x="3116" y="965"/>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0" name="Rectangle 75">
              <a:extLst>
                <a:ext uri="{FF2B5EF4-FFF2-40B4-BE49-F238E27FC236}">
                  <a16:creationId xmlns:a16="http://schemas.microsoft.com/office/drawing/2014/main" id="{3B980FC5-72FF-CD5E-709F-EE0CC69BFF5D}"/>
                </a:ext>
              </a:extLst>
            </p:cNvPr>
            <p:cNvSpPr>
              <a:spLocks noChangeArrowheads="1"/>
            </p:cNvSpPr>
            <p:nvPr/>
          </p:nvSpPr>
          <p:spPr bwMode="auto">
            <a:xfrm>
              <a:off x="3165" y="965"/>
              <a:ext cx="7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1" name="Rectangle 76">
              <a:extLst>
                <a:ext uri="{FF2B5EF4-FFF2-40B4-BE49-F238E27FC236}">
                  <a16:creationId xmlns:a16="http://schemas.microsoft.com/office/drawing/2014/main" id="{4677783C-EED6-22B6-7CCE-A290FADB862B}"/>
                </a:ext>
              </a:extLst>
            </p:cNvPr>
            <p:cNvSpPr>
              <a:spLocks noChangeArrowheads="1"/>
            </p:cNvSpPr>
            <p:nvPr/>
          </p:nvSpPr>
          <p:spPr bwMode="auto">
            <a:xfrm>
              <a:off x="3234" y="965"/>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2" name="Rectangle 77">
              <a:extLst>
                <a:ext uri="{FF2B5EF4-FFF2-40B4-BE49-F238E27FC236}">
                  <a16:creationId xmlns:a16="http://schemas.microsoft.com/office/drawing/2014/main" id="{44E993B0-B32C-8285-F516-A88160869FEB}"/>
                </a:ext>
              </a:extLst>
            </p:cNvPr>
            <p:cNvSpPr>
              <a:spLocks noChangeArrowheads="1"/>
            </p:cNvSpPr>
            <p:nvPr/>
          </p:nvSpPr>
          <p:spPr bwMode="auto">
            <a:xfrm>
              <a:off x="3306" y="965"/>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3" name="Rectangle 78">
              <a:extLst>
                <a:ext uri="{FF2B5EF4-FFF2-40B4-BE49-F238E27FC236}">
                  <a16:creationId xmlns:a16="http://schemas.microsoft.com/office/drawing/2014/main" id="{FECF493E-6358-DDB8-3314-7D2AEF057087}"/>
                </a:ext>
              </a:extLst>
            </p:cNvPr>
            <p:cNvSpPr>
              <a:spLocks noChangeArrowheads="1"/>
            </p:cNvSpPr>
            <p:nvPr/>
          </p:nvSpPr>
          <p:spPr bwMode="auto">
            <a:xfrm>
              <a:off x="3339" y="965"/>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4" name="Rectangle 79">
              <a:extLst>
                <a:ext uri="{FF2B5EF4-FFF2-40B4-BE49-F238E27FC236}">
                  <a16:creationId xmlns:a16="http://schemas.microsoft.com/office/drawing/2014/main" id="{E70F41D4-5329-4BBB-F25D-B9DB1A9CB0A0}"/>
                </a:ext>
              </a:extLst>
            </p:cNvPr>
            <p:cNvSpPr>
              <a:spLocks noChangeArrowheads="1"/>
            </p:cNvSpPr>
            <p:nvPr/>
          </p:nvSpPr>
          <p:spPr bwMode="auto">
            <a:xfrm>
              <a:off x="3357" y="965"/>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 name="Rectangle 80">
              <a:extLst>
                <a:ext uri="{FF2B5EF4-FFF2-40B4-BE49-F238E27FC236}">
                  <a16:creationId xmlns:a16="http://schemas.microsoft.com/office/drawing/2014/main" id="{3D385F52-9EAB-E593-8D92-4B9900A996A2}"/>
                </a:ext>
              </a:extLst>
            </p:cNvPr>
            <p:cNvSpPr>
              <a:spLocks noChangeArrowheads="1"/>
            </p:cNvSpPr>
            <p:nvPr/>
          </p:nvSpPr>
          <p:spPr bwMode="auto">
            <a:xfrm>
              <a:off x="3389" y="965"/>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13" name="Rectangle 81">
              <a:extLst>
                <a:ext uri="{FF2B5EF4-FFF2-40B4-BE49-F238E27FC236}">
                  <a16:creationId xmlns:a16="http://schemas.microsoft.com/office/drawing/2014/main" id="{86BEC278-C14E-28C9-02A3-16C9D8F7AAA1}"/>
                </a:ext>
              </a:extLst>
            </p:cNvPr>
            <p:cNvSpPr>
              <a:spLocks noChangeArrowheads="1"/>
            </p:cNvSpPr>
            <p:nvPr/>
          </p:nvSpPr>
          <p:spPr bwMode="auto">
            <a:xfrm>
              <a:off x="3422" y="965"/>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14" name="Rectangle 82">
              <a:extLst>
                <a:ext uri="{FF2B5EF4-FFF2-40B4-BE49-F238E27FC236}">
                  <a16:creationId xmlns:a16="http://schemas.microsoft.com/office/drawing/2014/main" id="{A5E6D5E0-ADB6-2CEB-096B-A2264AFC718E}"/>
                </a:ext>
              </a:extLst>
            </p:cNvPr>
            <p:cNvSpPr>
              <a:spLocks noChangeArrowheads="1"/>
            </p:cNvSpPr>
            <p:nvPr/>
          </p:nvSpPr>
          <p:spPr bwMode="auto">
            <a:xfrm>
              <a:off x="3116" y="1044"/>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Á</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15" name="Rectangle 83">
              <a:extLst>
                <a:ext uri="{FF2B5EF4-FFF2-40B4-BE49-F238E27FC236}">
                  <a16:creationId xmlns:a16="http://schemas.microsoft.com/office/drawing/2014/main" id="{E0994DFD-90E7-60F7-CA2B-EFB800484D76}"/>
                </a:ext>
              </a:extLst>
            </p:cNvPr>
            <p:cNvSpPr>
              <a:spLocks noChangeArrowheads="1"/>
            </p:cNvSpPr>
            <p:nvPr/>
          </p:nvSpPr>
          <p:spPr bwMode="auto">
            <a:xfrm>
              <a:off x="3177" y="104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16" name="Rectangle 84">
              <a:extLst>
                <a:ext uri="{FF2B5EF4-FFF2-40B4-BE49-F238E27FC236}">
                  <a16:creationId xmlns:a16="http://schemas.microsoft.com/office/drawing/2014/main" id="{CC22D445-AA04-09FB-8083-F8367C237832}"/>
                </a:ext>
              </a:extLst>
            </p:cNvPr>
            <p:cNvSpPr>
              <a:spLocks noChangeArrowheads="1"/>
            </p:cNvSpPr>
            <p:nvPr/>
          </p:nvSpPr>
          <p:spPr bwMode="auto">
            <a:xfrm>
              <a:off x="3248" y="1044"/>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17" name="Rectangle 85">
              <a:extLst>
                <a:ext uri="{FF2B5EF4-FFF2-40B4-BE49-F238E27FC236}">
                  <a16:creationId xmlns:a16="http://schemas.microsoft.com/office/drawing/2014/main" id="{D0FB93D3-EE48-9116-C329-1A2A4191220B}"/>
                </a:ext>
              </a:extLst>
            </p:cNvPr>
            <p:cNvSpPr>
              <a:spLocks noChangeArrowheads="1"/>
            </p:cNvSpPr>
            <p:nvPr/>
          </p:nvSpPr>
          <p:spPr bwMode="auto">
            <a:xfrm>
              <a:off x="3270" y="104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18" name="Rectangle 86">
              <a:extLst>
                <a:ext uri="{FF2B5EF4-FFF2-40B4-BE49-F238E27FC236}">
                  <a16:creationId xmlns:a16="http://schemas.microsoft.com/office/drawing/2014/main" id="{EA5BBF56-87A1-6844-647A-AF0DD1B6A1F0}"/>
                </a:ext>
              </a:extLst>
            </p:cNvPr>
            <p:cNvSpPr>
              <a:spLocks noChangeArrowheads="1"/>
            </p:cNvSpPr>
            <p:nvPr/>
          </p:nvSpPr>
          <p:spPr bwMode="auto">
            <a:xfrm>
              <a:off x="3302" y="104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19" name="Rectangle 87">
              <a:extLst>
                <a:ext uri="{FF2B5EF4-FFF2-40B4-BE49-F238E27FC236}">
                  <a16:creationId xmlns:a16="http://schemas.microsoft.com/office/drawing/2014/main" id="{37078685-5C95-0C14-C7D5-2B81754A3659}"/>
                </a:ext>
              </a:extLst>
            </p:cNvPr>
            <p:cNvSpPr>
              <a:spLocks noChangeArrowheads="1"/>
            </p:cNvSpPr>
            <p:nvPr/>
          </p:nvSpPr>
          <p:spPr bwMode="auto">
            <a:xfrm>
              <a:off x="3320" y="104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20" name="Rectangle 88">
              <a:extLst>
                <a:ext uri="{FF2B5EF4-FFF2-40B4-BE49-F238E27FC236}">
                  <a16:creationId xmlns:a16="http://schemas.microsoft.com/office/drawing/2014/main" id="{23486184-C0A2-29F1-D348-488D35590C73}"/>
                </a:ext>
              </a:extLst>
            </p:cNvPr>
            <p:cNvSpPr>
              <a:spLocks noChangeArrowheads="1"/>
            </p:cNvSpPr>
            <p:nvPr/>
          </p:nvSpPr>
          <p:spPr bwMode="auto">
            <a:xfrm>
              <a:off x="3353" y="104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21" name="Rectangle 89">
              <a:extLst>
                <a:ext uri="{FF2B5EF4-FFF2-40B4-BE49-F238E27FC236}">
                  <a16:creationId xmlns:a16="http://schemas.microsoft.com/office/drawing/2014/main" id="{B57E2FC7-1FD6-2838-187D-F75985CD2052}"/>
                </a:ext>
              </a:extLst>
            </p:cNvPr>
            <p:cNvSpPr>
              <a:spLocks noChangeArrowheads="1"/>
            </p:cNvSpPr>
            <p:nvPr/>
          </p:nvSpPr>
          <p:spPr bwMode="auto">
            <a:xfrm>
              <a:off x="3385" y="104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22" name="Rectangle 90">
              <a:extLst>
                <a:ext uri="{FF2B5EF4-FFF2-40B4-BE49-F238E27FC236}">
                  <a16:creationId xmlns:a16="http://schemas.microsoft.com/office/drawing/2014/main" id="{C0C8F96C-99AA-7A75-EF34-4C8129244F50}"/>
                </a:ext>
              </a:extLst>
            </p:cNvPr>
            <p:cNvSpPr>
              <a:spLocks noChangeArrowheads="1"/>
            </p:cNvSpPr>
            <p:nvPr/>
          </p:nvSpPr>
          <p:spPr bwMode="auto">
            <a:xfrm>
              <a:off x="3440" y="1044"/>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23" name="Rectangle 91">
              <a:extLst>
                <a:ext uri="{FF2B5EF4-FFF2-40B4-BE49-F238E27FC236}">
                  <a16:creationId xmlns:a16="http://schemas.microsoft.com/office/drawing/2014/main" id="{BEA33625-7598-D215-7932-DE923A5CB200}"/>
                </a:ext>
              </a:extLst>
            </p:cNvPr>
            <p:cNvSpPr>
              <a:spLocks noChangeArrowheads="1"/>
            </p:cNvSpPr>
            <p:nvPr/>
          </p:nvSpPr>
          <p:spPr bwMode="auto">
            <a:xfrm>
              <a:off x="3465" y="104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38" name="Rectangle 92">
              <a:extLst>
                <a:ext uri="{FF2B5EF4-FFF2-40B4-BE49-F238E27FC236}">
                  <a16:creationId xmlns:a16="http://schemas.microsoft.com/office/drawing/2014/main" id="{0D2E9FE5-1422-E9FB-0F5A-1635F396B722}"/>
                </a:ext>
              </a:extLst>
            </p:cNvPr>
            <p:cNvSpPr>
              <a:spLocks noChangeArrowheads="1"/>
            </p:cNvSpPr>
            <p:nvPr/>
          </p:nvSpPr>
          <p:spPr bwMode="auto">
            <a:xfrm>
              <a:off x="3498" y="104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39" name="Rectangle 93">
              <a:extLst>
                <a:ext uri="{FF2B5EF4-FFF2-40B4-BE49-F238E27FC236}">
                  <a16:creationId xmlns:a16="http://schemas.microsoft.com/office/drawing/2014/main" id="{E6AEA778-959F-6B61-58A7-6797B8054334}"/>
                </a:ext>
              </a:extLst>
            </p:cNvPr>
            <p:cNvSpPr>
              <a:spLocks noChangeArrowheads="1"/>
            </p:cNvSpPr>
            <p:nvPr/>
          </p:nvSpPr>
          <p:spPr bwMode="auto">
            <a:xfrm>
              <a:off x="3556" y="104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40" name="Rectangle 94">
              <a:extLst>
                <a:ext uri="{FF2B5EF4-FFF2-40B4-BE49-F238E27FC236}">
                  <a16:creationId xmlns:a16="http://schemas.microsoft.com/office/drawing/2014/main" id="{FAB8C4D4-E1E0-64AC-575C-2884A2FADF01}"/>
                </a:ext>
              </a:extLst>
            </p:cNvPr>
            <p:cNvSpPr>
              <a:spLocks noChangeArrowheads="1"/>
            </p:cNvSpPr>
            <p:nvPr/>
          </p:nvSpPr>
          <p:spPr bwMode="auto">
            <a:xfrm>
              <a:off x="3628" y="1044"/>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8" name="Rectangle 95">
              <a:extLst>
                <a:ext uri="{FF2B5EF4-FFF2-40B4-BE49-F238E27FC236}">
                  <a16:creationId xmlns:a16="http://schemas.microsoft.com/office/drawing/2014/main" id="{F5FA0C44-D89E-F49D-91EA-775F18CD8347}"/>
                </a:ext>
              </a:extLst>
            </p:cNvPr>
            <p:cNvSpPr>
              <a:spLocks noChangeArrowheads="1"/>
            </p:cNvSpPr>
            <p:nvPr/>
          </p:nvSpPr>
          <p:spPr bwMode="auto">
            <a:xfrm>
              <a:off x="3649" y="104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9" name="Rectangle 96">
              <a:extLst>
                <a:ext uri="{FF2B5EF4-FFF2-40B4-BE49-F238E27FC236}">
                  <a16:creationId xmlns:a16="http://schemas.microsoft.com/office/drawing/2014/main" id="{D22A667A-32C1-7BF8-74C6-F46D371E1734}"/>
                </a:ext>
              </a:extLst>
            </p:cNvPr>
            <p:cNvSpPr>
              <a:spLocks noChangeArrowheads="1"/>
            </p:cNvSpPr>
            <p:nvPr/>
          </p:nvSpPr>
          <p:spPr bwMode="auto">
            <a:xfrm>
              <a:off x="3682" y="104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0" name="Rectangle 97">
              <a:extLst>
                <a:ext uri="{FF2B5EF4-FFF2-40B4-BE49-F238E27FC236}">
                  <a16:creationId xmlns:a16="http://schemas.microsoft.com/office/drawing/2014/main" id="{3FBD9E27-F2C1-CC26-1E37-89C301E07545}"/>
                </a:ext>
              </a:extLst>
            </p:cNvPr>
            <p:cNvSpPr>
              <a:spLocks noChangeArrowheads="1"/>
            </p:cNvSpPr>
            <p:nvPr/>
          </p:nvSpPr>
          <p:spPr bwMode="auto">
            <a:xfrm>
              <a:off x="3736" y="1037"/>
              <a:ext cx="4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MMI7" panose="020B0604020202020204"/>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1" name="Rectangle 98">
              <a:extLst>
                <a:ext uri="{FF2B5EF4-FFF2-40B4-BE49-F238E27FC236}">
                  <a16:creationId xmlns:a16="http://schemas.microsoft.com/office/drawing/2014/main" id="{F9FDF826-E2AC-54FC-1FA7-B99278C2E25A}"/>
                </a:ext>
              </a:extLst>
            </p:cNvPr>
            <p:cNvSpPr>
              <a:spLocks noChangeArrowheads="1"/>
            </p:cNvSpPr>
            <p:nvPr/>
          </p:nvSpPr>
          <p:spPr bwMode="auto">
            <a:xfrm>
              <a:off x="3116" y="112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2" name="Rectangle 99">
              <a:extLst>
                <a:ext uri="{FF2B5EF4-FFF2-40B4-BE49-F238E27FC236}">
                  <a16:creationId xmlns:a16="http://schemas.microsoft.com/office/drawing/2014/main" id="{F4EBD31E-E3C2-AB64-AEF7-2437A091382C}"/>
                </a:ext>
              </a:extLst>
            </p:cNvPr>
            <p:cNvSpPr>
              <a:spLocks noChangeArrowheads="1"/>
            </p:cNvSpPr>
            <p:nvPr/>
          </p:nvSpPr>
          <p:spPr bwMode="auto">
            <a:xfrm>
              <a:off x="3170" y="1123"/>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3" name="Rectangle 100">
              <a:extLst>
                <a:ext uri="{FF2B5EF4-FFF2-40B4-BE49-F238E27FC236}">
                  <a16:creationId xmlns:a16="http://schemas.microsoft.com/office/drawing/2014/main" id="{D568918F-FFC1-62CF-7917-C93C1D562CFB}"/>
                </a:ext>
              </a:extLst>
            </p:cNvPr>
            <p:cNvSpPr>
              <a:spLocks noChangeArrowheads="1"/>
            </p:cNvSpPr>
            <p:nvPr/>
          </p:nvSpPr>
          <p:spPr bwMode="auto">
            <a:xfrm>
              <a:off x="3193" y="1123"/>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4" name="Rectangle 101">
              <a:extLst>
                <a:ext uri="{FF2B5EF4-FFF2-40B4-BE49-F238E27FC236}">
                  <a16:creationId xmlns:a16="http://schemas.microsoft.com/office/drawing/2014/main" id="{CEC4ADC9-7BF5-F473-73E1-69B022B67F1D}"/>
                </a:ext>
              </a:extLst>
            </p:cNvPr>
            <p:cNvSpPr>
              <a:spLocks noChangeArrowheads="1"/>
            </p:cNvSpPr>
            <p:nvPr/>
          </p:nvSpPr>
          <p:spPr bwMode="auto">
            <a:xfrm>
              <a:off x="3244" y="112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5" name="Rectangle 102">
              <a:extLst>
                <a:ext uri="{FF2B5EF4-FFF2-40B4-BE49-F238E27FC236}">
                  <a16:creationId xmlns:a16="http://schemas.microsoft.com/office/drawing/2014/main" id="{BE3D37F5-032D-2DA3-AC59-1EC8961E37FB}"/>
                </a:ext>
              </a:extLst>
            </p:cNvPr>
            <p:cNvSpPr>
              <a:spLocks noChangeArrowheads="1"/>
            </p:cNvSpPr>
            <p:nvPr/>
          </p:nvSpPr>
          <p:spPr bwMode="auto">
            <a:xfrm>
              <a:off x="3276" y="1123"/>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6" name="Rectangle 103">
              <a:extLst>
                <a:ext uri="{FF2B5EF4-FFF2-40B4-BE49-F238E27FC236}">
                  <a16:creationId xmlns:a16="http://schemas.microsoft.com/office/drawing/2014/main" id="{165F1F5A-9777-C681-8064-AC1E2DA0EC14}"/>
                </a:ext>
              </a:extLst>
            </p:cNvPr>
            <p:cNvSpPr>
              <a:spLocks noChangeArrowheads="1"/>
            </p:cNvSpPr>
            <p:nvPr/>
          </p:nvSpPr>
          <p:spPr bwMode="auto">
            <a:xfrm>
              <a:off x="3294" y="112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7" name="Rectangle 104">
              <a:extLst>
                <a:ext uri="{FF2B5EF4-FFF2-40B4-BE49-F238E27FC236}">
                  <a16:creationId xmlns:a16="http://schemas.microsoft.com/office/drawing/2014/main" id="{EC98E09F-AEB1-B571-AD04-33A79C53076D}"/>
                </a:ext>
              </a:extLst>
            </p:cNvPr>
            <p:cNvSpPr>
              <a:spLocks noChangeArrowheads="1"/>
            </p:cNvSpPr>
            <p:nvPr/>
          </p:nvSpPr>
          <p:spPr bwMode="auto">
            <a:xfrm>
              <a:off x="3327" y="112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8" name="Rectangle 105">
              <a:extLst>
                <a:ext uri="{FF2B5EF4-FFF2-40B4-BE49-F238E27FC236}">
                  <a16:creationId xmlns:a16="http://schemas.microsoft.com/office/drawing/2014/main" id="{13EB92C1-D155-227C-CBD4-564D8E1065F5}"/>
                </a:ext>
              </a:extLst>
            </p:cNvPr>
            <p:cNvSpPr>
              <a:spLocks noChangeArrowheads="1"/>
            </p:cNvSpPr>
            <p:nvPr/>
          </p:nvSpPr>
          <p:spPr bwMode="auto">
            <a:xfrm>
              <a:off x="3359" y="112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9" name="Rectangle 106">
              <a:extLst>
                <a:ext uri="{FF2B5EF4-FFF2-40B4-BE49-F238E27FC236}">
                  <a16:creationId xmlns:a16="http://schemas.microsoft.com/office/drawing/2014/main" id="{2B078FA0-172C-336B-F5DC-D9BE28A5DBD5}"/>
                </a:ext>
              </a:extLst>
            </p:cNvPr>
            <p:cNvSpPr>
              <a:spLocks noChangeArrowheads="1"/>
            </p:cNvSpPr>
            <p:nvPr/>
          </p:nvSpPr>
          <p:spPr bwMode="auto">
            <a:xfrm>
              <a:off x="3414" y="1123"/>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60" name="Group 109">
            <a:extLst>
              <a:ext uri="{FF2B5EF4-FFF2-40B4-BE49-F238E27FC236}">
                <a16:creationId xmlns:a16="http://schemas.microsoft.com/office/drawing/2014/main" id="{DC2DC692-6153-E296-04C5-FC59152F8221}"/>
              </a:ext>
            </a:extLst>
          </p:cNvPr>
          <p:cNvGrpSpPr>
            <a:grpSpLocks noChangeAspect="1"/>
          </p:cNvGrpSpPr>
          <p:nvPr/>
        </p:nvGrpSpPr>
        <p:grpSpPr bwMode="auto">
          <a:xfrm>
            <a:off x="7635875" y="1536700"/>
            <a:ext cx="1139825" cy="473075"/>
            <a:chOff x="4810" y="968"/>
            <a:chExt cx="718" cy="298"/>
          </a:xfrm>
        </p:grpSpPr>
        <p:sp>
          <p:nvSpPr>
            <p:cNvPr id="461" name="AutoShape 108">
              <a:extLst>
                <a:ext uri="{FF2B5EF4-FFF2-40B4-BE49-F238E27FC236}">
                  <a16:creationId xmlns:a16="http://schemas.microsoft.com/office/drawing/2014/main" id="{F46D7157-1FAA-C6D2-2E5A-F6423334CD56}"/>
                </a:ext>
              </a:extLst>
            </p:cNvPr>
            <p:cNvSpPr>
              <a:spLocks noChangeAspect="1" noChangeArrowheads="1" noTextEdit="1"/>
            </p:cNvSpPr>
            <p:nvPr/>
          </p:nvSpPr>
          <p:spPr bwMode="auto">
            <a:xfrm>
              <a:off x="4810" y="968"/>
              <a:ext cx="718" cy="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Rectangle 110">
              <a:extLst>
                <a:ext uri="{FF2B5EF4-FFF2-40B4-BE49-F238E27FC236}">
                  <a16:creationId xmlns:a16="http://schemas.microsoft.com/office/drawing/2014/main" id="{75DC23FF-295B-F9D0-0B82-E6403280FC54}"/>
                </a:ext>
              </a:extLst>
            </p:cNvPr>
            <p:cNvSpPr>
              <a:spLocks noChangeArrowheads="1"/>
            </p:cNvSpPr>
            <p:nvPr/>
          </p:nvSpPr>
          <p:spPr bwMode="auto">
            <a:xfrm>
              <a:off x="4819" y="96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3" name="Rectangle 111">
              <a:extLst>
                <a:ext uri="{FF2B5EF4-FFF2-40B4-BE49-F238E27FC236}">
                  <a16:creationId xmlns:a16="http://schemas.microsoft.com/office/drawing/2014/main" id="{09023B69-F05F-5117-DB6F-D3285DECE941}"/>
                </a:ext>
              </a:extLst>
            </p:cNvPr>
            <p:cNvSpPr>
              <a:spLocks noChangeArrowheads="1"/>
            </p:cNvSpPr>
            <p:nvPr/>
          </p:nvSpPr>
          <p:spPr bwMode="auto">
            <a:xfrm>
              <a:off x="4861" y="96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4" name="Rectangle 112">
              <a:extLst>
                <a:ext uri="{FF2B5EF4-FFF2-40B4-BE49-F238E27FC236}">
                  <a16:creationId xmlns:a16="http://schemas.microsoft.com/office/drawing/2014/main" id="{5626E854-4BF2-C54E-58A7-4CD02C7458D5}"/>
                </a:ext>
              </a:extLst>
            </p:cNvPr>
            <p:cNvSpPr>
              <a:spLocks noChangeArrowheads="1"/>
            </p:cNvSpPr>
            <p:nvPr/>
          </p:nvSpPr>
          <p:spPr bwMode="auto">
            <a:xfrm>
              <a:off x="4912" y="96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5" name="Rectangle 113">
              <a:extLst>
                <a:ext uri="{FF2B5EF4-FFF2-40B4-BE49-F238E27FC236}">
                  <a16:creationId xmlns:a16="http://schemas.microsoft.com/office/drawing/2014/main" id="{ABF114C8-DF48-82AF-5BF5-6E7D6A6A6DB2}"/>
                </a:ext>
              </a:extLst>
            </p:cNvPr>
            <p:cNvSpPr>
              <a:spLocks noChangeArrowheads="1"/>
            </p:cNvSpPr>
            <p:nvPr/>
          </p:nvSpPr>
          <p:spPr bwMode="auto">
            <a:xfrm>
              <a:off x="4944" y="96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6" name="Rectangle 114">
              <a:extLst>
                <a:ext uri="{FF2B5EF4-FFF2-40B4-BE49-F238E27FC236}">
                  <a16:creationId xmlns:a16="http://schemas.microsoft.com/office/drawing/2014/main" id="{5025B0EA-3D85-D953-77E5-4B30984B3258}"/>
                </a:ext>
              </a:extLst>
            </p:cNvPr>
            <p:cNvSpPr>
              <a:spLocks noChangeArrowheads="1"/>
            </p:cNvSpPr>
            <p:nvPr/>
          </p:nvSpPr>
          <p:spPr bwMode="auto">
            <a:xfrm>
              <a:off x="4999" y="964"/>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7" name="Rectangle 115">
              <a:extLst>
                <a:ext uri="{FF2B5EF4-FFF2-40B4-BE49-F238E27FC236}">
                  <a16:creationId xmlns:a16="http://schemas.microsoft.com/office/drawing/2014/main" id="{7AE693B1-CF49-8C8A-A11A-87F8D80DD639}"/>
                </a:ext>
              </a:extLst>
            </p:cNvPr>
            <p:cNvSpPr>
              <a:spLocks noChangeArrowheads="1"/>
            </p:cNvSpPr>
            <p:nvPr/>
          </p:nvSpPr>
          <p:spPr bwMode="auto">
            <a:xfrm>
              <a:off x="5024" y="96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8" name="Rectangle 116">
              <a:extLst>
                <a:ext uri="{FF2B5EF4-FFF2-40B4-BE49-F238E27FC236}">
                  <a16:creationId xmlns:a16="http://schemas.microsoft.com/office/drawing/2014/main" id="{D64FBB1B-9EDD-1B02-0AF8-C8CA7EE9962F}"/>
                </a:ext>
              </a:extLst>
            </p:cNvPr>
            <p:cNvSpPr>
              <a:spLocks noChangeArrowheads="1"/>
            </p:cNvSpPr>
            <p:nvPr/>
          </p:nvSpPr>
          <p:spPr bwMode="auto">
            <a:xfrm>
              <a:off x="5056" y="96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9" name="Rectangle 117">
              <a:extLst>
                <a:ext uri="{FF2B5EF4-FFF2-40B4-BE49-F238E27FC236}">
                  <a16:creationId xmlns:a16="http://schemas.microsoft.com/office/drawing/2014/main" id="{75D221C8-EFF6-5304-FBB0-6757A9080598}"/>
                </a:ext>
              </a:extLst>
            </p:cNvPr>
            <p:cNvSpPr>
              <a:spLocks noChangeArrowheads="1"/>
            </p:cNvSpPr>
            <p:nvPr/>
          </p:nvSpPr>
          <p:spPr bwMode="auto">
            <a:xfrm>
              <a:off x="5093" y="96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0" name="Rectangle 118">
              <a:extLst>
                <a:ext uri="{FF2B5EF4-FFF2-40B4-BE49-F238E27FC236}">
                  <a16:creationId xmlns:a16="http://schemas.microsoft.com/office/drawing/2014/main" id="{55FB3F73-948B-6096-7368-B5F6FF1A5550}"/>
                </a:ext>
              </a:extLst>
            </p:cNvPr>
            <p:cNvSpPr>
              <a:spLocks noChangeArrowheads="1"/>
            </p:cNvSpPr>
            <p:nvPr/>
          </p:nvSpPr>
          <p:spPr bwMode="auto">
            <a:xfrm>
              <a:off x="5125" y="964"/>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1" name="Rectangle 119">
              <a:extLst>
                <a:ext uri="{FF2B5EF4-FFF2-40B4-BE49-F238E27FC236}">
                  <a16:creationId xmlns:a16="http://schemas.microsoft.com/office/drawing/2014/main" id="{11EF7F6A-96F7-58A5-1C52-02C2F73278BE}"/>
                </a:ext>
              </a:extLst>
            </p:cNvPr>
            <p:cNvSpPr>
              <a:spLocks noChangeArrowheads="1"/>
            </p:cNvSpPr>
            <p:nvPr/>
          </p:nvSpPr>
          <p:spPr bwMode="auto">
            <a:xfrm>
              <a:off x="5150" y="96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2" name="Rectangle 120">
              <a:extLst>
                <a:ext uri="{FF2B5EF4-FFF2-40B4-BE49-F238E27FC236}">
                  <a16:creationId xmlns:a16="http://schemas.microsoft.com/office/drawing/2014/main" id="{9D1D8B6A-0E6D-7997-4A44-3004D811FC02}"/>
                </a:ext>
              </a:extLst>
            </p:cNvPr>
            <p:cNvSpPr>
              <a:spLocks noChangeArrowheads="1"/>
            </p:cNvSpPr>
            <p:nvPr/>
          </p:nvSpPr>
          <p:spPr bwMode="auto">
            <a:xfrm>
              <a:off x="5191" y="964"/>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3" name="Rectangle 121">
              <a:extLst>
                <a:ext uri="{FF2B5EF4-FFF2-40B4-BE49-F238E27FC236}">
                  <a16:creationId xmlns:a16="http://schemas.microsoft.com/office/drawing/2014/main" id="{2B8B975D-CA60-B5B1-88B4-CC9FFD6E0081}"/>
                </a:ext>
              </a:extLst>
            </p:cNvPr>
            <p:cNvSpPr>
              <a:spLocks noChangeArrowheads="1"/>
            </p:cNvSpPr>
            <p:nvPr/>
          </p:nvSpPr>
          <p:spPr bwMode="auto">
            <a:xfrm>
              <a:off x="5256" y="96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4" name="Rectangle 122">
              <a:extLst>
                <a:ext uri="{FF2B5EF4-FFF2-40B4-BE49-F238E27FC236}">
                  <a16:creationId xmlns:a16="http://schemas.microsoft.com/office/drawing/2014/main" id="{2D6A2ADF-D8B8-8073-BC14-2E36BC698839}"/>
                </a:ext>
              </a:extLst>
            </p:cNvPr>
            <p:cNvSpPr>
              <a:spLocks noChangeArrowheads="1"/>
            </p:cNvSpPr>
            <p:nvPr/>
          </p:nvSpPr>
          <p:spPr bwMode="auto">
            <a:xfrm>
              <a:off x="5328" y="96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5" name="Rectangle 123">
              <a:extLst>
                <a:ext uri="{FF2B5EF4-FFF2-40B4-BE49-F238E27FC236}">
                  <a16:creationId xmlns:a16="http://schemas.microsoft.com/office/drawing/2014/main" id="{82FA3FC4-CA37-D6CC-F959-436347AD014E}"/>
                </a:ext>
              </a:extLst>
            </p:cNvPr>
            <p:cNvSpPr>
              <a:spLocks noChangeArrowheads="1"/>
            </p:cNvSpPr>
            <p:nvPr/>
          </p:nvSpPr>
          <p:spPr bwMode="auto">
            <a:xfrm>
              <a:off x="5360" y="96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6" name="Rectangle 124">
              <a:extLst>
                <a:ext uri="{FF2B5EF4-FFF2-40B4-BE49-F238E27FC236}">
                  <a16:creationId xmlns:a16="http://schemas.microsoft.com/office/drawing/2014/main" id="{65B44147-3A44-6C60-7DD2-FB8B380CB37F}"/>
                </a:ext>
              </a:extLst>
            </p:cNvPr>
            <p:cNvSpPr>
              <a:spLocks noChangeArrowheads="1"/>
            </p:cNvSpPr>
            <p:nvPr/>
          </p:nvSpPr>
          <p:spPr bwMode="auto">
            <a:xfrm>
              <a:off x="5379" y="96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7" name="Rectangle 125">
              <a:extLst>
                <a:ext uri="{FF2B5EF4-FFF2-40B4-BE49-F238E27FC236}">
                  <a16:creationId xmlns:a16="http://schemas.microsoft.com/office/drawing/2014/main" id="{6A64A82F-A50A-A940-9C43-AC34909DD25C}"/>
                </a:ext>
              </a:extLst>
            </p:cNvPr>
            <p:cNvSpPr>
              <a:spLocks noChangeArrowheads="1"/>
            </p:cNvSpPr>
            <p:nvPr/>
          </p:nvSpPr>
          <p:spPr bwMode="auto">
            <a:xfrm>
              <a:off x="5411" y="96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8" name="Rectangle 126">
              <a:extLst>
                <a:ext uri="{FF2B5EF4-FFF2-40B4-BE49-F238E27FC236}">
                  <a16:creationId xmlns:a16="http://schemas.microsoft.com/office/drawing/2014/main" id="{92C51A1B-7AEE-B426-2F23-4C57E261FB24}"/>
                </a:ext>
              </a:extLst>
            </p:cNvPr>
            <p:cNvSpPr>
              <a:spLocks noChangeArrowheads="1"/>
            </p:cNvSpPr>
            <p:nvPr/>
          </p:nvSpPr>
          <p:spPr bwMode="auto">
            <a:xfrm>
              <a:off x="5444" y="964"/>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5" name="Rectangle 127">
              <a:extLst>
                <a:ext uri="{FF2B5EF4-FFF2-40B4-BE49-F238E27FC236}">
                  <a16:creationId xmlns:a16="http://schemas.microsoft.com/office/drawing/2014/main" id="{ECA13AF2-78A1-3CEA-EDC8-65EED732E3C9}"/>
                </a:ext>
              </a:extLst>
            </p:cNvPr>
            <p:cNvSpPr>
              <a:spLocks noChangeArrowheads="1"/>
            </p:cNvSpPr>
            <p:nvPr/>
          </p:nvSpPr>
          <p:spPr bwMode="auto">
            <a:xfrm>
              <a:off x="5498" y="964"/>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6" name="Rectangle 128">
              <a:extLst>
                <a:ext uri="{FF2B5EF4-FFF2-40B4-BE49-F238E27FC236}">
                  <a16:creationId xmlns:a16="http://schemas.microsoft.com/office/drawing/2014/main" id="{EF5D724F-AFD0-A747-3825-FD4BAA1E1FAC}"/>
                </a:ext>
              </a:extLst>
            </p:cNvPr>
            <p:cNvSpPr>
              <a:spLocks noChangeArrowheads="1"/>
            </p:cNvSpPr>
            <p:nvPr/>
          </p:nvSpPr>
          <p:spPr bwMode="auto">
            <a:xfrm>
              <a:off x="4819" y="1043"/>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7" name="Rectangle 129">
              <a:extLst>
                <a:ext uri="{FF2B5EF4-FFF2-40B4-BE49-F238E27FC236}">
                  <a16:creationId xmlns:a16="http://schemas.microsoft.com/office/drawing/2014/main" id="{138F6D41-A5D7-6521-9C59-430658E5553E}"/>
                </a:ext>
              </a:extLst>
            </p:cNvPr>
            <p:cNvSpPr>
              <a:spLocks noChangeArrowheads="1"/>
            </p:cNvSpPr>
            <p:nvPr/>
          </p:nvSpPr>
          <p:spPr bwMode="auto">
            <a:xfrm>
              <a:off x="4868" y="1043"/>
              <a:ext cx="7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8" name="Rectangle 130">
              <a:extLst>
                <a:ext uri="{FF2B5EF4-FFF2-40B4-BE49-F238E27FC236}">
                  <a16:creationId xmlns:a16="http://schemas.microsoft.com/office/drawing/2014/main" id="{F8C4FAAE-7A12-8263-77C6-B0BB87CA9753}"/>
                </a:ext>
              </a:extLst>
            </p:cNvPr>
            <p:cNvSpPr>
              <a:spLocks noChangeArrowheads="1"/>
            </p:cNvSpPr>
            <p:nvPr/>
          </p:nvSpPr>
          <p:spPr bwMode="auto">
            <a:xfrm>
              <a:off x="4937" y="1043"/>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9" name="Rectangle 131">
              <a:extLst>
                <a:ext uri="{FF2B5EF4-FFF2-40B4-BE49-F238E27FC236}">
                  <a16:creationId xmlns:a16="http://schemas.microsoft.com/office/drawing/2014/main" id="{E23C2F9A-38EF-CB0D-56C8-CFEEC77D2976}"/>
                </a:ext>
              </a:extLst>
            </p:cNvPr>
            <p:cNvSpPr>
              <a:spLocks noChangeArrowheads="1"/>
            </p:cNvSpPr>
            <p:nvPr/>
          </p:nvSpPr>
          <p:spPr bwMode="auto">
            <a:xfrm>
              <a:off x="5009" y="104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0" name="Rectangle 132">
              <a:extLst>
                <a:ext uri="{FF2B5EF4-FFF2-40B4-BE49-F238E27FC236}">
                  <a16:creationId xmlns:a16="http://schemas.microsoft.com/office/drawing/2014/main" id="{41DC0A2C-E126-31C9-AC90-076AB9CC2AEF}"/>
                </a:ext>
              </a:extLst>
            </p:cNvPr>
            <p:cNvSpPr>
              <a:spLocks noChangeArrowheads="1"/>
            </p:cNvSpPr>
            <p:nvPr/>
          </p:nvSpPr>
          <p:spPr bwMode="auto">
            <a:xfrm>
              <a:off x="5042" y="1043"/>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1" name="Rectangle 133">
              <a:extLst>
                <a:ext uri="{FF2B5EF4-FFF2-40B4-BE49-F238E27FC236}">
                  <a16:creationId xmlns:a16="http://schemas.microsoft.com/office/drawing/2014/main" id="{9AC9A389-F3E6-28F7-9B8A-834F25913CBC}"/>
                </a:ext>
              </a:extLst>
            </p:cNvPr>
            <p:cNvSpPr>
              <a:spLocks noChangeArrowheads="1"/>
            </p:cNvSpPr>
            <p:nvPr/>
          </p:nvSpPr>
          <p:spPr bwMode="auto">
            <a:xfrm>
              <a:off x="5060" y="104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2" name="Rectangle 134">
              <a:extLst>
                <a:ext uri="{FF2B5EF4-FFF2-40B4-BE49-F238E27FC236}">
                  <a16:creationId xmlns:a16="http://schemas.microsoft.com/office/drawing/2014/main" id="{B3ECF1AF-1B7D-2DA2-F604-6FA844BE41CB}"/>
                </a:ext>
              </a:extLst>
            </p:cNvPr>
            <p:cNvSpPr>
              <a:spLocks noChangeArrowheads="1"/>
            </p:cNvSpPr>
            <p:nvPr/>
          </p:nvSpPr>
          <p:spPr bwMode="auto">
            <a:xfrm>
              <a:off x="5092" y="104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3" name="Rectangle 135">
              <a:extLst>
                <a:ext uri="{FF2B5EF4-FFF2-40B4-BE49-F238E27FC236}">
                  <a16:creationId xmlns:a16="http://schemas.microsoft.com/office/drawing/2014/main" id="{8A4D4D0F-B32F-2F7D-E293-89B8D378FE43}"/>
                </a:ext>
              </a:extLst>
            </p:cNvPr>
            <p:cNvSpPr>
              <a:spLocks noChangeArrowheads="1"/>
            </p:cNvSpPr>
            <p:nvPr/>
          </p:nvSpPr>
          <p:spPr bwMode="auto">
            <a:xfrm>
              <a:off x="5124" y="104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4" name="Rectangle 136">
              <a:extLst>
                <a:ext uri="{FF2B5EF4-FFF2-40B4-BE49-F238E27FC236}">
                  <a16:creationId xmlns:a16="http://schemas.microsoft.com/office/drawing/2014/main" id="{98C440CD-0B87-5DE9-C11E-2F41B94397A4}"/>
                </a:ext>
              </a:extLst>
            </p:cNvPr>
            <p:cNvSpPr>
              <a:spLocks noChangeArrowheads="1"/>
            </p:cNvSpPr>
            <p:nvPr/>
          </p:nvSpPr>
          <p:spPr bwMode="auto">
            <a:xfrm>
              <a:off x="5157" y="1043"/>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5" name="Rectangle 137">
              <a:extLst>
                <a:ext uri="{FF2B5EF4-FFF2-40B4-BE49-F238E27FC236}">
                  <a16:creationId xmlns:a16="http://schemas.microsoft.com/office/drawing/2014/main" id="{39150446-341E-E06E-5D10-B19239BF364F}"/>
                </a:ext>
              </a:extLst>
            </p:cNvPr>
            <p:cNvSpPr>
              <a:spLocks noChangeArrowheads="1"/>
            </p:cNvSpPr>
            <p:nvPr/>
          </p:nvSpPr>
          <p:spPr bwMode="auto">
            <a:xfrm>
              <a:off x="4819" y="1122"/>
              <a:ext cx="7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Á</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6" name="Rectangle 138">
              <a:extLst>
                <a:ext uri="{FF2B5EF4-FFF2-40B4-BE49-F238E27FC236}">
                  <a16:creationId xmlns:a16="http://schemas.microsoft.com/office/drawing/2014/main" id="{E5EDD785-7956-5573-E322-F1B147C5FA11}"/>
                </a:ext>
              </a:extLst>
            </p:cNvPr>
            <p:cNvSpPr>
              <a:spLocks noChangeArrowheads="1"/>
            </p:cNvSpPr>
            <p:nvPr/>
          </p:nvSpPr>
          <p:spPr bwMode="auto">
            <a:xfrm>
              <a:off x="4879" y="1122"/>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7" name="Rectangle 139">
              <a:extLst>
                <a:ext uri="{FF2B5EF4-FFF2-40B4-BE49-F238E27FC236}">
                  <a16:creationId xmlns:a16="http://schemas.microsoft.com/office/drawing/2014/main" id="{466EFFA7-C229-9AD9-99AD-4A1E0FE31DFC}"/>
                </a:ext>
              </a:extLst>
            </p:cNvPr>
            <p:cNvSpPr>
              <a:spLocks noChangeArrowheads="1"/>
            </p:cNvSpPr>
            <p:nvPr/>
          </p:nvSpPr>
          <p:spPr bwMode="auto">
            <a:xfrm>
              <a:off x="4951" y="1122"/>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8" name="Rectangle 140">
              <a:extLst>
                <a:ext uri="{FF2B5EF4-FFF2-40B4-BE49-F238E27FC236}">
                  <a16:creationId xmlns:a16="http://schemas.microsoft.com/office/drawing/2014/main" id="{61249F0F-70D2-954E-C754-8C4D16E294AC}"/>
                </a:ext>
              </a:extLst>
            </p:cNvPr>
            <p:cNvSpPr>
              <a:spLocks noChangeArrowheads="1"/>
            </p:cNvSpPr>
            <p:nvPr/>
          </p:nvSpPr>
          <p:spPr bwMode="auto">
            <a:xfrm>
              <a:off x="4973" y="1122"/>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9" name="Rectangle 141">
              <a:extLst>
                <a:ext uri="{FF2B5EF4-FFF2-40B4-BE49-F238E27FC236}">
                  <a16:creationId xmlns:a16="http://schemas.microsoft.com/office/drawing/2014/main" id="{570FB71B-2B70-7A95-1DEA-D13D05D31960}"/>
                </a:ext>
              </a:extLst>
            </p:cNvPr>
            <p:cNvSpPr>
              <a:spLocks noChangeArrowheads="1"/>
            </p:cNvSpPr>
            <p:nvPr/>
          </p:nvSpPr>
          <p:spPr bwMode="auto">
            <a:xfrm>
              <a:off x="5005" y="1122"/>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0" name="Rectangle 142">
              <a:extLst>
                <a:ext uri="{FF2B5EF4-FFF2-40B4-BE49-F238E27FC236}">
                  <a16:creationId xmlns:a16="http://schemas.microsoft.com/office/drawing/2014/main" id="{BADCE9A3-C91C-B6BF-667E-CDC9FDBA1C6D}"/>
                </a:ext>
              </a:extLst>
            </p:cNvPr>
            <p:cNvSpPr>
              <a:spLocks noChangeArrowheads="1"/>
            </p:cNvSpPr>
            <p:nvPr/>
          </p:nvSpPr>
          <p:spPr bwMode="auto">
            <a:xfrm>
              <a:off x="5023" y="1122"/>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1" name="Rectangle 143">
              <a:extLst>
                <a:ext uri="{FF2B5EF4-FFF2-40B4-BE49-F238E27FC236}">
                  <a16:creationId xmlns:a16="http://schemas.microsoft.com/office/drawing/2014/main" id="{076C4BCD-AAEF-965D-6A76-BE5BD3311639}"/>
                </a:ext>
              </a:extLst>
            </p:cNvPr>
            <p:cNvSpPr>
              <a:spLocks noChangeArrowheads="1"/>
            </p:cNvSpPr>
            <p:nvPr/>
          </p:nvSpPr>
          <p:spPr bwMode="auto">
            <a:xfrm>
              <a:off x="5055" y="1122"/>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2" name="Rectangle 144">
              <a:extLst>
                <a:ext uri="{FF2B5EF4-FFF2-40B4-BE49-F238E27FC236}">
                  <a16:creationId xmlns:a16="http://schemas.microsoft.com/office/drawing/2014/main" id="{007B21F3-EBDA-46C6-6BBF-9F37B5679DDD}"/>
                </a:ext>
              </a:extLst>
            </p:cNvPr>
            <p:cNvSpPr>
              <a:spLocks noChangeArrowheads="1"/>
            </p:cNvSpPr>
            <p:nvPr/>
          </p:nvSpPr>
          <p:spPr bwMode="auto">
            <a:xfrm>
              <a:off x="5110" y="1122"/>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3" name="Rectangle 145">
              <a:extLst>
                <a:ext uri="{FF2B5EF4-FFF2-40B4-BE49-F238E27FC236}">
                  <a16:creationId xmlns:a16="http://schemas.microsoft.com/office/drawing/2014/main" id="{D330D19D-42B9-24D9-C22C-ABDDE5E18038}"/>
                </a:ext>
              </a:extLst>
            </p:cNvPr>
            <p:cNvSpPr>
              <a:spLocks noChangeArrowheads="1"/>
            </p:cNvSpPr>
            <p:nvPr/>
          </p:nvSpPr>
          <p:spPr bwMode="auto">
            <a:xfrm>
              <a:off x="5135" y="1122"/>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4" name="Rectangle 146">
              <a:extLst>
                <a:ext uri="{FF2B5EF4-FFF2-40B4-BE49-F238E27FC236}">
                  <a16:creationId xmlns:a16="http://schemas.microsoft.com/office/drawing/2014/main" id="{24C5EEA4-94B2-5C01-2A77-3155B1C6D2E0}"/>
                </a:ext>
              </a:extLst>
            </p:cNvPr>
            <p:cNvSpPr>
              <a:spLocks noChangeArrowheads="1"/>
            </p:cNvSpPr>
            <p:nvPr/>
          </p:nvSpPr>
          <p:spPr bwMode="auto">
            <a:xfrm>
              <a:off x="5168" y="1122"/>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5" name="Rectangle 147">
              <a:extLst>
                <a:ext uri="{FF2B5EF4-FFF2-40B4-BE49-F238E27FC236}">
                  <a16:creationId xmlns:a16="http://schemas.microsoft.com/office/drawing/2014/main" id="{721EEFF5-6FCD-8F23-84BD-ACAF480683BC}"/>
                </a:ext>
              </a:extLst>
            </p:cNvPr>
            <p:cNvSpPr>
              <a:spLocks noChangeArrowheads="1"/>
            </p:cNvSpPr>
            <p:nvPr/>
          </p:nvSpPr>
          <p:spPr bwMode="auto">
            <a:xfrm>
              <a:off x="5226" y="1122"/>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6" name="Rectangle 148">
              <a:extLst>
                <a:ext uri="{FF2B5EF4-FFF2-40B4-BE49-F238E27FC236}">
                  <a16:creationId xmlns:a16="http://schemas.microsoft.com/office/drawing/2014/main" id="{D6946FD0-9B7F-759F-5511-97AB1CDD9D22}"/>
                </a:ext>
              </a:extLst>
            </p:cNvPr>
            <p:cNvSpPr>
              <a:spLocks noChangeArrowheads="1"/>
            </p:cNvSpPr>
            <p:nvPr/>
          </p:nvSpPr>
          <p:spPr bwMode="auto">
            <a:xfrm>
              <a:off x="5298" y="1122"/>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7" name="Rectangle 149">
              <a:extLst>
                <a:ext uri="{FF2B5EF4-FFF2-40B4-BE49-F238E27FC236}">
                  <a16:creationId xmlns:a16="http://schemas.microsoft.com/office/drawing/2014/main" id="{164CD640-75EA-5B86-4E40-E8B774CCBE2A}"/>
                </a:ext>
              </a:extLst>
            </p:cNvPr>
            <p:cNvSpPr>
              <a:spLocks noChangeArrowheads="1"/>
            </p:cNvSpPr>
            <p:nvPr/>
          </p:nvSpPr>
          <p:spPr bwMode="auto">
            <a:xfrm>
              <a:off x="5319" y="1122"/>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8" name="Rectangle 150">
              <a:extLst>
                <a:ext uri="{FF2B5EF4-FFF2-40B4-BE49-F238E27FC236}">
                  <a16:creationId xmlns:a16="http://schemas.microsoft.com/office/drawing/2014/main" id="{A6ACFDF1-AF44-1B67-D347-6124AFE6358D}"/>
                </a:ext>
              </a:extLst>
            </p:cNvPr>
            <p:cNvSpPr>
              <a:spLocks noChangeArrowheads="1"/>
            </p:cNvSpPr>
            <p:nvPr/>
          </p:nvSpPr>
          <p:spPr bwMode="auto">
            <a:xfrm>
              <a:off x="5352" y="1122"/>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9" name="Rectangle 151">
              <a:extLst>
                <a:ext uri="{FF2B5EF4-FFF2-40B4-BE49-F238E27FC236}">
                  <a16:creationId xmlns:a16="http://schemas.microsoft.com/office/drawing/2014/main" id="{960DB216-EC13-5CC2-5FA9-B889539A79EA}"/>
                </a:ext>
              </a:extLst>
            </p:cNvPr>
            <p:cNvSpPr>
              <a:spLocks noChangeArrowheads="1"/>
            </p:cNvSpPr>
            <p:nvPr/>
          </p:nvSpPr>
          <p:spPr bwMode="auto">
            <a:xfrm>
              <a:off x="5384" y="1122"/>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0" name="Rectangle 152">
              <a:extLst>
                <a:ext uri="{FF2B5EF4-FFF2-40B4-BE49-F238E27FC236}">
                  <a16:creationId xmlns:a16="http://schemas.microsoft.com/office/drawing/2014/main" id="{9B658E63-8AC8-79F8-ADB5-BFEA23F664CC}"/>
                </a:ext>
              </a:extLst>
            </p:cNvPr>
            <p:cNvSpPr>
              <a:spLocks noChangeArrowheads="1"/>
            </p:cNvSpPr>
            <p:nvPr/>
          </p:nvSpPr>
          <p:spPr bwMode="auto">
            <a:xfrm>
              <a:off x="5402" y="1122"/>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1" name="Rectangle 153">
              <a:extLst>
                <a:ext uri="{FF2B5EF4-FFF2-40B4-BE49-F238E27FC236}">
                  <a16:creationId xmlns:a16="http://schemas.microsoft.com/office/drawing/2014/main" id="{B88DB69F-A61D-85BD-AF9B-631E2002E3AC}"/>
                </a:ext>
              </a:extLst>
            </p:cNvPr>
            <p:cNvSpPr>
              <a:spLocks noChangeArrowheads="1"/>
            </p:cNvSpPr>
            <p:nvPr/>
          </p:nvSpPr>
          <p:spPr bwMode="auto">
            <a:xfrm>
              <a:off x="5457" y="1115"/>
              <a:ext cx="4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MMI7" panose="020B0604020202020204"/>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2" name="Rectangle 154">
              <a:extLst>
                <a:ext uri="{FF2B5EF4-FFF2-40B4-BE49-F238E27FC236}">
                  <a16:creationId xmlns:a16="http://schemas.microsoft.com/office/drawing/2014/main" id="{823C16AF-B154-02E5-432C-82FD02964060}"/>
                </a:ext>
              </a:extLst>
            </p:cNvPr>
            <p:cNvSpPr>
              <a:spLocks noChangeArrowheads="1"/>
            </p:cNvSpPr>
            <p:nvPr/>
          </p:nvSpPr>
          <p:spPr bwMode="auto">
            <a:xfrm>
              <a:off x="4819" y="1201"/>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3" name="Rectangle 155">
              <a:extLst>
                <a:ext uri="{FF2B5EF4-FFF2-40B4-BE49-F238E27FC236}">
                  <a16:creationId xmlns:a16="http://schemas.microsoft.com/office/drawing/2014/main" id="{6615C459-4FE0-F4DF-9A78-CAAF7C153C68}"/>
                </a:ext>
              </a:extLst>
            </p:cNvPr>
            <p:cNvSpPr>
              <a:spLocks noChangeArrowheads="1"/>
            </p:cNvSpPr>
            <p:nvPr/>
          </p:nvSpPr>
          <p:spPr bwMode="auto">
            <a:xfrm>
              <a:off x="4873" y="1201"/>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4" name="Rectangle 156">
              <a:extLst>
                <a:ext uri="{FF2B5EF4-FFF2-40B4-BE49-F238E27FC236}">
                  <a16:creationId xmlns:a16="http://schemas.microsoft.com/office/drawing/2014/main" id="{47DCDA44-4AD0-1FE6-E106-25345C24BABC}"/>
                </a:ext>
              </a:extLst>
            </p:cNvPr>
            <p:cNvSpPr>
              <a:spLocks noChangeArrowheads="1"/>
            </p:cNvSpPr>
            <p:nvPr/>
          </p:nvSpPr>
          <p:spPr bwMode="auto">
            <a:xfrm>
              <a:off x="4896" y="120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5" name="Rectangle 157">
              <a:extLst>
                <a:ext uri="{FF2B5EF4-FFF2-40B4-BE49-F238E27FC236}">
                  <a16:creationId xmlns:a16="http://schemas.microsoft.com/office/drawing/2014/main" id="{185267E4-29B8-8ED3-9E55-262AC51FD97C}"/>
                </a:ext>
              </a:extLst>
            </p:cNvPr>
            <p:cNvSpPr>
              <a:spLocks noChangeArrowheads="1"/>
            </p:cNvSpPr>
            <p:nvPr/>
          </p:nvSpPr>
          <p:spPr bwMode="auto">
            <a:xfrm>
              <a:off x="4969" y="1201"/>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6" name="Rectangle 158">
              <a:extLst>
                <a:ext uri="{FF2B5EF4-FFF2-40B4-BE49-F238E27FC236}">
                  <a16:creationId xmlns:a16="http://schemas.microsoft.com/office/drawing/2014/main" id="{E693D762-3038-6378-AB43-CB947E7A2DB0}"/>
                </a:ext>
              </a:extLst>
            </p:cNvPr>
            <p:cNvSpPr>
              <a:spLocks noChangeArrowheads="1"/>
            </p:cNvSpPr>
            <p:nvPr/>
          </p:nvSpPr>
          <p:spPr bwMode="auto">
            <a:xfrm>
              <a:off x="5001" y="1201"/>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7" name="Rectangle 159">
              <a:extLst>
                <a:ext uri="{FF2B5EF4-FFF2-40B4-BE49-F238E27FC236}">
                  <a16:creationId xmlns:a16="http://schemas.microsoft.com/office/drawing/2014/main" id="{A67898B5-2E17-AE9F-74E2-2E0444352BE5}"/>
                </a:ext>
              </a:extLst>
            </p:cNvPr>
            <p:cNvSpPr>
              <a:spLocks noChangeArrowheads="1"/>
            </p:cNvSpPr>
            <p:nvPr/>
          </p:nvSpPr>
          <p:spPr bwMode="auto">
            <a:xfrm>
              <a:off x="5019" y="1201"/>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8" name="Rectangle 160">
              <a:extLst>
                <a:ext uri="{FF2B5EF4-FFF2-40B4-BE49-F238E27FC236}">
                  <a16:creationId xmlns:a16="http://schemas.microsoft.com/office/drawing/2014/main" id="{DE220829-8F70-E971-63DE-301F17136774}"/>
                </a:ext>
              </a:extLst>
            </p:cNvPr>
            <p:cNvSpPr>
              <a:spLocks noChangeArrowheads="1"/>
            </p:cNvSpPr>
            <p:nvPr/>
          </p:nvSpPr>
          <p:spPr bwMode="auto">
            <a:xfrm>
              <a:off x="5051" y="1201"/>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9" name="Rectangle 161">
              <a:extLst>
                <a:ext uri="{FF2B5EF4-FFF2-40B4-BE49-F238E27FC236}">
                  <a16:creationId xmlns:a16="http://schemas.microsoft.com/office/drawing/2014/main" id="{9918EEA2-6437-0C19-C63D-5F8BD5A11DF0}"/>
                </a:ext>
              </a:extLst>
            </p:cNvPr>
            <p:cNvSpPr>
              <a:spLocks noChangeArrowheads="1"/>
            </p:cNvSpPr>
            <p:nvPr/>
          </p:nvSpPr>
          <p:spPr bwMode="auto">
            <a:xfrm>
              <a:off x="5084" y="1201"/>
              <a:ext cx="6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0" name="Rectangle 162">
              <a:extLst>
                <a:ext uri="{FF2B5EF4-FFF2-40B4-BE49-F238E27FC236}">
                  <a16:creationId xmlns:a16="http://schemas.microsoft.com/office/drawing/2014/main" id="{568795F5-F2E9-F72B-0639-D44130B62691}"/>
                </a:ext>
              </a:extLst>
            </p:cNvPr>
            <p:cNvSpPr>
              <a:spLocks noChangeArrowheads="1"/>
            </p:cNvSpPr>
            <p:nvPr/>
          </p:nvSpPr>
          <p:spPr bwMode="auto">
            <a:xfrm>
              <a:off x="5138" y="1201"/>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551" name="Group 165">
            <a:extLst>
              <a:ext uri="{FF2B5EF4-FFF2-40B4-BE49-F238E27FC236}">
                <a16:creationId xmlns:a16="http://schemas.microsoft.com/office/drawing/2014/main" id="{BED2B97B-2290-FC5A-41A1-20BCF221C265}"/>
              </a:ext>
            </a:extLst>
          </p:cNvPr>
          <p:cNvGrpSpPr>
            <a:grpSpLocks noChangeAspect="1"/>
          </p:cNvGrpSpPr>
          <p:nvPr/>
        </p:nvGrpSpPr>
        <p:grpSpPr bwMode="auto">
          <a:xfrm>
            <a:off x="7724775" y="3933825"/>
            <a:ext cx="1109663" cy="471488"/>
            <a:chOff x="4866" y="2478"/>
            <a:chExt cx="699" cy="297"/>
          </a:xfrm>
        </p:grpSpPr>
        <p:sp>
          <p:nvSpPr>
            <p:cNvPr id="552" name="AutoShape 164">
              <a:extLst>
                <a:ext uri="{FF2B5EF4-FFF2-40B4-BE49-F238E27FC236}">
                  <a16:creationId xmlns:a16="http://schemas.microsoft.com/office/drawing/2014/main" id="{0763AC3C-A29A-D517-EBA2-B5818C140992}"/>
                </a:ext>
              </a:extLst>
            </p:cNvPr>
            <p:cNvSpPr>
              <a:spLocks noChangeAspect="1" noChangeArrowheads="1" noTextEdit="1"/>
            </p:cNvSpPr>
            <p:nvPr/>
          </p:nvSpPr>
          <p:spPr bwMode="auto">
            <a:xfrm>
              <a:off x="4866" y="2478"/>
              <a:ext cx="699" cy="2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Rectangle 166">
              <a:extLst>
                <a:ext uri="{FF2B5EF4-FFF2-40B4-BE49-F238E27FC236}">
                  <a16:creationId xmlns:a16="http://schemas.microsoft.com/office/drawing/2014/main" id="{720B78C9-F031-AD75-F41E-24765CFB220F}"/>
                </a:ext>
              </a:extLst>
            </p:cNvPr>
            <p:cNvSpPr>
              <a:spLocks noChangeArrowheads="1"/>
            </p:cNvSpPr>
            <p:nvPr/>
          </p:nvSpPr>
          <p:spPr bwMode="auto">
            <a:xfrm>
              <a:off x="4875" y="2474"/>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4" name="Rectangle 167">
              <a:extLst>
                <a:ext uri="{FF2B5EF4-FFF2-40B4-BE49-F238E27FC236}">
                  <a16:creationId xmlns:a16="http://schemas.microsoft.com/office/drawing/2014/main" id="{E4BC1403-CCCD-1AA5-2A06-86B704F28484}"/>
                </a:ext>
              </a:extLst>
            </p:cNvPr>
            <p:cNvSpPr>
              <a:spLocks noChangeArrowheads="1"/>
            </p:cNvSpPr>
            <p:nvPr/>
          </p:nvSpPr>
          <p:spPr bwMode="auto">
            <a:xfrm>
              <a:off x="4918" y="2474"/>
              <a:ext cx="6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5" name="Rectangle 168">
              <a:extLst>
                <a:ext uri="{FF2B5EF4-FFF2-40B4-BE49-F238E27FC236}">
                  <a16:creationId xmlns:a16="http://schemas.microsoft.com/office/drawing/2014/main" id="{769E7E4E-9764-D5F8-D7D5-D00F30595FBF}"/>
                </a:ext>
              </a:extLst>
            </p:cNvPr>
            <p:cNvSpPr>
              <a:spLocks noChangeArrowheads="1"/>
            </p:cNvSpPr>
            <p:nvPr/>
          </p:nvSpPr>
          <p:spPr bwMode="auto">
            <a:xfrm>
              <a:off x="4968"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6" name="Rectangle 169">
              <a:extLst>
                <a:ext uri="{FF2B5EF4-FFF2-40B4-BE49-F238E27FC236}">
                  <a16:creationId xmlns:a16="http://schemas.microsoft.com/office/drawing/2014/main" id="{54F0FD86-7129-223A-B413-1BA9154E2363}"/>
                </a:ext>
              </a:extLst>
            </p:cNvPr>
            <p:cNvSpPr>
              <a:spLocks noChangeArrowheads="1"/>
            </p:cNvSpPr>
            <p:nvPr/>
          </p:nvSpPr>
          <p:spPr bwMode="auto">
            <a:xfrm>
              <a:off x="5000"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7" name="Rectangle 170">
              <a:extLst>
                <a:ext uri="{FF2B5EF4-FFF2-40B4-BE49-F238E27FC236}">
                  <a16:creationId xmlns:a16="http://schemas.microsoft.com/office/drawing/2014/main" id="{603B1550-C890-E629-B793-1D251D7FBA2F}"/>
                </a:ext>
              </a:extLst>
            </p:cNvPr>
            <p:cNvSpPr>
              <a:spLocks noChangeArrowheads="1"/>
            </p:cNvSpPr>
            <p:nvPr/>
          </p:nvSpPr>
          <p:spPr bwMode="auto">
            <a:xfrm>
              <a:off x="5055" y="2474"/>
              <a:ext cx="5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8" name="Rectangle 171">
              <a:extLst>
                <a:ext uri="{FF2B5EF4-FFF2-40B4-BE49-F238E27FC236}">
                  <a16:creationId xmlns:a16="http://schemas.microsoft.com/office/drawing/2014/main" id="{A5318807-B532-ECFF-4B1A-8B01F4DFC396}"/>
                </a:ext>
              </a:extLst>
            </p:cNvPr>
            <p:cNvSpPr>
              <a:spLocks noChangeArrowheads="1"/>
            </p:cNvSpPr>
            <p:nvPr/>
          </p:nvSpPr>
          <p:spPr bwMode="auto">
            <a:xfrm>
              <a:off x="5080"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9" name="Rectangle 172">
              <a:extLst>
                <a:ext uri="{FF2B5EF4-FFF2-40B4-BE49-F238E27FC236}">
                  <a16:creationId xmlns:a16="http://schemas.microsoft.com/office/drawing/2014/main" id="{E97C22EB-9447-F648-7502-277F16DB91DA}"/>
                </a:ext>
              </a:extLst>
            </p:cNvPr>
            <p:cNvSpPr>
              <a:spLocks noChangeArrowheads="1"/>
            </p:cNvSpPr>
            <p:nvPr/>
          </p:nvSpPr>
          <p:spPr bwMode="auto">
            <a:xfrm>
              <a:off x="5113"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0" name="Rectangle 173">
              <a:extLst>
                <a:ext uri="{FF2B5EF4-FFF2-40B4-BE49-F238E27FC236}">
                  <a16:creationId xmlns:a16="http://schemas.microsoft.com/office/drawing/2014/main" id="{EE81BA31-11F9-91C3-76BB-CCF68260F67D}"/>
                </a:ext>
              </a:extLst>
            </p:cNvPr>
            <p:cNvSpPr>
              <a:spLocks noChangeArrowheads="1"/>
            </p:cNvSpPr>
            <p:nvPr/>
          </p:nvSpPr>
          <p:spPr bwMode="auto">
            <a:xfrm>
              <a:off x="5149" y="2474"/>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1" name="Rectangle 174">
              <a:extLst>
                <a:ext uri="{FF2B5EF4-FFF2-40B4-BE49-F238E27FC236}">
                  <a16:creationId xmlns:a16="http://schemas.microsoft.com/office/drawing/2014/main" id="{F0B8A8B6-E677-6BD0-092D-6DA90A291D45}"/>
                </a:ext>
              </a:extLst>
            </p:cNvPr>
            <p:cNvSpPr>
              <a:spLocks noChangeArrowheads="1"/>
            </p:cNvSpPr>
            <p:nvPr/>
          </p:nvSpPr>
          <p:spPr bwMode="auto">
            <a:xfrm>
              <a:off x="5181" y="2474"/>
              <a:ext cx="6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2" name="Rectangle 175">
              <a:extLst>
                <a:ext uri="{FF2B5EF4-FFF2-40B4-BE49-F238E27FC236}">
                  <a16:creationId xmlns:a16="http://schemas.microsoft.com/office/drawing/2014/main" id="{F17D1D2B-AD67-B11D-2462-DC6754BCEF94}"/>
                </a:ext>
              </a:extLst>
            </p:cNvPr>
            <p:cNvSpPr>
              <a:spLocks noChangeArrowheads="1"/>
            </p:cNvSpPr>
            <p:nvPr/>
          </p:nvSpPr>
          <p:spPr bwMode="auto">
            <a:xfrm>
              <a:off x="5207" y="2474"/>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3" name="Rectangle 176">
              <a:extLst>
                <a:ext uri="{FF2B5EF4-FFF2-40B4-BE49-F238E27FC236}">
                  <a16:creationId xmlns:a16="http://schemas.microsoft.com/office/drawing/2014/main" id="{238E17A5-CD1C-2E27-1160-0D0CE762CE9C}"/>
                </a:ext>
              </a:extLst>
            </p:cNvPr>
            <p:cNvSpPr>
              <a:spLocks noChangeArrowheads="1"/>
            </p:cNvSpPr>
            <p:nvPr/>
          </p:nvSpPr>
          <p:spPr bwMode="auto">
            <a:xfrm>
              <a:off x="5247" y="2474"/>
              <a:ext cx="7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4" name="Rectangle 177">
              <a:extLst>
                <a:ext uri="{FF2B5EF4-FFF2-40B4-BE49-F238E27FC236}">
                  <a16:creationId xmlns:a16="http://schemas.microsoft.com/office/drawing/2014/main" id="{F829669A-C13A-0250-B1AE-CFAA53795AA7}"/>
                </a:ext>
              </a:extLst>
            </p:cNvPr>
            <p:cNvSpPr>
              <a:spLocks noChangeArrowheads="1"/>
            </p:cNvSpPr>
            <p:nvPr/>
          </p:nvSpPr>
          <p:spPr bwMode="auto">
            <a:xfrm>
              <a:off x="5313" y="2474"/>
              <a:ext cx="6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5" name="Rectangle 178">
              <a:extLst>
                <a:ext uri="{FF2B5EF4-FFF2-40B4-BE49-F238E27FC236}">
                  <a16:creationId xmlns:a16="http://schemas.microsoft.com/office/drawing/2014/main" id="{1D015641-AF11-B2F8-F18F-6DED9A8E50B4}"/>
                </a:ext>
              </a:extLst>
            </p:cNvPr>
            <p:cNvSpPr>
              <a:spLocks noChangeArrowheads="1"/>
            </p:cNvSpPr>
            <p:nvPr/>
          </p:nvSpPr>
          <p:spPr bwMode="auto">
            <a:xfrm>
              <a:off x="5363"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6" name="Rectangle 179">
              <a:extLst>
                <a:ext uri="{FF2B5EF4-FFF2-40B4-BE49-F238E27FC236}">
                  <a16:creationId xmlns:a16="http://schemas.microsoft.com/office/drawing/2014/main" id="{8E210073-D644-BB7E-7400-030499E77F4C}"/>
                </a:ext>
              </a:extLst>
            </p:cNvPr>
            <p:cNvSpPr>
              <a:spLocks noChangeArrowheads="1"/>
            </p:cNvSpPr>
            <p:nvPr/>
          </p:nvSpPr>
          <p:spPr bwMode="auto">
            <a:xfrm>
              <a:off x="5395" y="2474"/>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7" name="Rectangle 180">
              <a:extLst>
                <a:ext uri="{FF2B5EF4-FFF2-40B4-BE49-F238E27FC236}">
                  <a16:creationId xmlns:a16="http://schemas.microsoft.com/office/drawing/2014/main" id="{12EC342B-D06E-EAAD-53D3-A5C26D9D93E3}"/>
                </a:ext>
              </a:extLst>
            </p:cNvPr>
            <p:cNvSpPr>
              <a:spLocks noChangeArrowheads="1"/>
            </p:cNvSpPr>
            <p:nvPr/>
          </p:nvSpPr>
          <p:spPr bwMode="auto">
            <a:xfrm>
              <a:off x="5414"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8" name="Rectangle 181">
              <a:extLst>
                <a:ext uri="{FF2B5EF4-FFF2-40B4-BE49-F238E27FC236}">
                  <a16:creationId xmlns:a16="http://schemas.microsoft.com/office/drawing/2014/main" id="{48BD4F09-A840-C3AE-F670-9A88341B4149}"/>
                </a:ext>
              </a:extLst>
            </p:cNvPr>
            <p:cNvSpPr>
              <a:spLocks noChangeArrowheads="1"/>
            </p:cNvSpPr>
            <p:nvPr/>
          </p:nvSpPr>
          <p:spPr bwMode="auto">
            <a:xfrm>
              <a:off x="5446"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9" name="Rectangle 182">
              <a:extLst>
                <a:ext uri="{FF2B5EF4-FFF2-40B4-BE49-F238E27FC236}">
                  <a16:creationId xmlns:a16="http://schemas.microsoft.com/office/drawing/2014/main" id="{CB50F2CD-26F2-627D-139D-A7DBE7BB7B76}"/>
                </a:ext>
              </a:extLst>
            </p:cNvPr>
            <p:cNvSpPr>
              <a:spLocks noChangeArrowheads="1"/>
            </p:cNvSpPr>
            <p:nvPr/>
          </p:nvSpPr>
          <p:spPr bwMode="auto">
            <a:xfrm>
              <a:off x="5479"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0" name="Rectangle 183">
              <a:extLst>
                <a:ext uri="{FF2B5EF4-FFF2-40B4-BE49-F238E27FC236}">
                  <a16:creationId xmlns:a16="http://schemas.microsoft.com/office/drawing/2014/main" id="{CCC30A9A-7826-9585-23AD-150F8C09BBA2}"/>
                </a:ext>
              </a:extLst>
            </p:cNvPr>
            <p:cNvSpPr>
              <a:spLocks noChangeArrowheads="1"/>
            </p:cNvSpPr>
            <p:nvPr/>
          </p:nvSpPr>
          <p:spPr bwMode="auto">
            <a:xfrm>
              <a:off x="5533" y="2474"/>
              <a:ext cx="6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1" name="Rectangle 184">
              <a:extLst>
                <a:ext uri="{FF2B5EF4-FFF2-40B4-BE49-F238E27FC236}">
                  <a16:creationId xmlns:a16="http://schemas.microsoft.com/office/drawing/2014/main" id="{0D606EF6-F547-C18B-A0E8-641416908C14}"/>
                </a:ext>
              </a:extLst>
            </p:cNvPr>
            <p:cNvSpPr>
              <a:spLocks noChangeArrowheads="1"/>
            </p:cNvSpPr>
            <p:nvPr/>
          </p:nvSpPr>
          <p:spPr bwMode="auto">
            <a:xfrm>
              <a:off x="4875" y="2552"/>
              <a:ext cx="7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2" name="Rectangle 185">
              <a:extLst>
                <a:ext uri="{FF2B5EF4-FFF2-40B4-BE49-F238E27FC236}">
                  <a16:creationId xmlns:a16="http://schemas.microsoft.com/office/drawing/2014/main" id="{1DB69111-9DF2-19B2-1A32-38B47B606514}"/>
                </a:ext>
              </a:extLst>
            </p:cNvPr>
            <p:cNvSpPr>
              <a:spLocks noChangeArrowheads="1"/>
            </p:cNvSpPr>
            <p:nvPr/>
          </p:nvSpPr>
          <p:spPr bwMode="auto">
            <a:xfrm>
              <a:off x="4924" y="2552"/>
              <a:ext cx="7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3" name="Rectangle 186">
              <a:extLst>
                <a:ext uri="{FF2B5EF4-FFF2-40B4-BE49-F238E27FC236}">
                  <a16:creationId xmlns:a16="http://schemas.microsoft.com/office/drawing/2014/main" id="{E3945F2B-05CE-E826-70D5-6CB7ECFD74CE}"/>
                </a:ext>
              </a:extLst>
            </p:cNvPr>
            <p:cNvSpPr>
              <a:spLocks noChangeArrowheads="1"/>
            </p:cNvSpPr>
            <p:nvPr/>
          </p:nvSpPr>
          <p:spPr bwMode="auto">
            <a:xfrm>
              <a:off x="4993" y="2552"/>
              <a:ext cx="6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4" name="Rectangle 187">
              <a:extLst>
                <a:ext uri="{FF2B5EF4-FFF2-40B4-BE49-F238E27FC236}">
                  <a16:creationId xmlns:a16="http://schemas.microsoft.com/office/drawing/2014/main" id="{5AD0DD97-2973-2EC3-C14C-CB84F99628BC}"/>
                </a:ext>
              </a:extLst>
            </p:cNvPr>
            <p:cNvSpPr>
              <a:spLocks noChangeArrowheads="1"/>
            </p:cNvSpPr>
            <p:nvPr/>
          </p:nvSpPr>
          <p:spPr bwMode="auto">
            <a:xfrm>
              <a:off x="5065" y="2552"/>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5" name="Rectangle 188">
              <a:extLst>
                <a:ext uri="{FF2B5EF4-FFF2-40B4-BE49-F238E27FC236}">
                  <a16:creationId xmlns:a16="http://schemas.microsoft.com/office/drawing/2014/main" id="{60E3DBF7-FE13-1F4D-D0AD-034A62BFA4DB}"/>
                </a:ext>
              </a:extLst>
            </p:cNvPr>
            <p:cNvSpPr>
              <a:spLocks noChangeArrowheads="1"/>
            </p:cNvSpPr>
            <p:nvPr/>
          </p:nvSpPr>
          <p:spPr bwMode="auto">
            <a:xfrm>
              <a:off x="5098" y="2552"/>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87" name="Rectangle 189">
              <a:extLst>
                <a:ext uri="{FF2B5EF4-FFF2-40B4-BE49-F238E27FC236}">
                  <a16:creationId xmlns:a16="http://schemas.microsoft.com/office/drawing/2014/main" id="{ECD8F012-7989-A46D-00A8-2347B984A62D}"/>
                </a:ext>
              </a:extLst>
            </p:cNvPr>
            <p:cNvSpPr>
              <a:spLocks noChangeArrowheads="1"/>
            </p:cNvSpPr>
            <p:nvPr/>
          </p:nvSpPr>
          <p:spPr bwMode="auto">
            <a:xfrm>
              <a:off x="5116" y="2552"/>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88" name="Rectangle 190">
              <a:extLst>
                <a:ext uri="{FF2B5EF4-FFF2-40B4-BE49-F238E27FC236}">
                  <a16:creationId xmlns:a16="http://schemas.microsoft.com/office/drawing/2014/main" id="{B85AB05A-7964-4667-2A91-B96B2C921B52}"/>
                </a:ext>
              </a:extLst>
            </p:cNvPr>
            <p:cNvSpPr>
              <a:spLocks noChangeArrowheads="1"/>
            </p:cNvSpPr>
            <p:nvPr/>
          </p:nvSpPr>
          <p:spPr bwMode="auto">
            <a:xfrm>
              <a:off x="5148" y="2552"/>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89" name="Rectangle 191">
              <a:extLst>
                <a:ext uri="{FF2B5EF4-FFF2-40B4-BE49-F238E27FC236}">
                  <a16:creationId xmlns:a16="http://schemas.microsoft.com/office/drawing/2014/main" id="{BC96971C-177C-8222-B790-3FB37E9A57A4}"/>
                </a:ext>
              </a:extLst>
            </p:cNvPr>
            <p:cNvSpPr>
              <a:spLocks noChangeArrowheads="1"/>
            </p:cNvSpPr>
            <p:nvPr/>
          </p:nvSpPr>
          <p:spPr bwMode="auto">
            <a:xfrm>
              <a:off x="5181" y="2552"/>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0" name="Rectangle 192">
              <a:extLst>
                <a:ext uri="{FF2B5EF4-FFF2-40B4-BE49-F238E27FC236}">
                  <a16:creationId xmlns:a16="http://schemas.microsoft.com/office/drawing/2014/main" id="{EAE32F02-F896-F5F6-C97C-061384354A12}"/>
                </a:ext>
              </a:extLst>
            </p:cNvPr>
            <p:cNvSpPr>
              <a:spLocks noChangeArrowheads="1"/>
            </p:cNvSpPr>
            <p:nvPr/>
          </p:nvSpPr>
          <p:spPr bwMode="auto">
            <a:xfrm>
              <a:off x="4875" y="2631"/>
              <a:ext cx="7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Á</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1" name="Rectangle 193">
              <a:extLst>
                <a:ext uri="{FF2B5EF4-FFF2-40B4-BE49-F238E27FC236}">
                  <a16:creationId xmlns:a16="http://schemas.microsoft.com/office/drawing/2014/main" id="{A5BFF9CA-F62A-88FC-662C-01D7AB942543}"/>
                </a:ext>
              </a:extLst>
            </p:cNvPr>
            <p:cNvSpPr>
              <a:spLocks noChangeArrowheads="1"/>
            </p:cNvSpPr>
            <p:nvPr/>
          </p:nvSpPr>
          <p:spPr bwMode="auto">
            <a:xfrm>
              <a:off x="4935" y="2631"/>
              <a:ext cx="6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2" name="Rectangle 194">
              <a:extLst>
                <a:ext uri="{FF2B5EF4-FFF2-40B4-BE49-F238E27FC236}">
                  <a16:creationId xmlns:a16="http://schemas.microsoft.com/office/drawing/2014/main" id="{F167111C-1DC4-F489-8672-792FE68792C7}"/>
                </a:ext>
              </a:extLst>
            </p:cNvPr>
            <p:cNvSpPr>
              <a:spLocks noChangeArrowheads="1"/>
            </p:cNvSpPr>
            <p:nvPr/>
          </p:nvSpPr>
          <p:spPr bwMode="auto">
            <a:xfrm>
              <a:off x="5007" y="2631"/>
              <a:ext cx="5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3" name="Rectangle 195">
              <a:extLst>
                <a:ext uri="{FF2B5EF4-FFF2-40B4-BE49-F238E27FC236}">
                  <a16:creationId xmlns:a16="http://schemas.microsoft.com/office/drawing/2014/main" id="{7FEBD018-740A-3859-E45B-85AB7F3462B2}"/>
                </a:ext>
              </a:extLst>
            </p:cNvPr>
            <p:cNvSpPr>
              <a:spLocks noChangeArrowheads="1"/>
            </p:cNvSpPr>
            <p:nvPr/>
          </p:nvSpPr>
          <p:spPr bwMode="auto">
            <a:xfrm>
              <a:off x="5029"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4" name="Rectangle 196">
              <a:extLst>
                <a:ext uri="{FF2B5EF4-FFF2-40B4-BE49-F238E27FC236}">
                  <a16:creationId xmlns:a16="http://schemas.microsoft.com/office/drawing/2014/main" id="{D5BDAC99-72DF-9553-0008-2458C831EE9B}"/>
                </a:ext>
              </a:extLst>
            </p:cNvPr>
            <p:cNvSpPr>
              <a:spLocks noChangeArrowheads="1"/>
            </p:cNvSpPr>
            <p:nvPr/>
          </p:nvSpPr>
          <p:spPr bwMode="auto">
            <a:xfrm>
              <a:off x="5061" y="2631"/>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5" name="Rectangle 197">
              <a:extLst>
                <a:ext uri="{FF2B5EF4-FFF2-40B4-BE49-F238E27FC236}">
                  <a16:creationId xmlns:a16="http://schemas.microsoft.com/office/drawing/2014/main" id="{463077F7-D149-3D59-0AF0-704BA7F68EF8}"/>
                </a:ext>
              </a:extLst>
            </p:cNvPr>
            <p:cNvSpPr>
              <a:spLocks noChangeArrowheads="1"/>
            </p:cNvSpPr>
            <p:nvPr/>
          </p:nvSpPr>
          <p:spPr bwMode="auto">
            <a:xfrm>
              <a:off x="5079"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6" name="Rectangle 198">
              <a:extLst>
                <a:ext uri="{FF2B5EF4-FFF2-40B4-BE49-F238E27FC236}">
                  <a16:creationId xmlns:a16="http://schemas.microsoft.com/office/drawing/2014/main" id="{B9F6195B-19FA-D79C-0CA0-CA016E9B707B}"/>
                </a:ext>
              </a:extLst>
            </p:cNvPr>
            <p:cNvSpPr>
              <a:spLocks noChangeArrowheads="1"/>
            </p:cNvSpPr>
            <p:nvPr/>
          </p:nvSpPr>
          <p:spPr bwMode="auto">
            <a:xfrm>
              <a:off x="5112"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7" name="Rectangle 199">
              <a:extLst>
                <a:ext uri="{FF2B5EF4-FFF2-40B4-BE49-F238E27FC236}">
                  <a16:creationId xmlns:a16="http://schemas.microsoft.com/office/drawing/2014/main" id="{1E19740B-1B0C-163C-70D2-D3BD7C348E7F}"/>
                </a:ext>
              </a:extLst>
            </p:cNvPr>
            <p:cNvSpPr>
              <a:spLocks noChangeArrowheads="1"/>
            </p:cNvSpPr>
            <p:nvPr/>
          </p:nvSpPr>
          <p:spPr bwMode="auto">
            <a:xfrm>
              <a:off x="5166" y="2631"/>
              <a:ext cx="5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8" name="Rectangle 200">
              <a:extLst>
                <a:ext uri="{FF2B5EF4-FFF2-40B4-BE49-F238E27FC236}">
                  <a16:creationId xmlns:a16="http://schemas.microsoft.com/office/drawing/2014/main" id="{BFBBBEFC-92A9-B783-D04E-238626D4C7ED}"/>
                </a:ext>
              </a:extLst>
            </p:cNvPr>
            <p:cNvSpPr>
              <a:spLocks noChangeArrowheads="1"/>
            </p:cNvSpPr>
            <p:nvPr/>
          </p:nvSpPr>
          <p:spPr bwMode="auto">
            <a:xfrm>
              <a:off x="5192"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9" name="Rectangle 201">
              <a:extLst>
                <a:ext uri="{FF2B5EF4-FFF2-40B4-BE49-F238E27FC236}">
                  <a16:creationId xmlns:a16="http://schemas.microsoft.com/office/drawing/2014/main" id="{2A92C35A-5CCF-D63B-3C6D-02165BE2B4DF}"/>
                </a:ext>
              </a:extLst>
            </p:cNvPr>
            <p:cNvSpPr>
              <a:spLocks noChangeArrowheads="1"/>
            </p:cNvSpPr>
            <p:nvPr/>
          </p:nvSpPr>
          <p:spPr bwMode="auto">
            <a:xfrm>
              <a:off x="5224"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0" name="Rectangle 202">
              <a:extLst>
                <a:ext uri="{FF2B5EF4-FFF2-40B4-BE49-F238E27FC236}">
                  <a16:creationId xmlns:a16="http://schemas.microsoft.com/office/drawing/2014/main" id="{B1DD2DF8-D470-A73B-B311-62F9E7208440}"/>
                </a:ext>
              </a:extLst>
            </p:cNvPr>
            <p:cNvSpPr>
              <a:spLocks noChangeArrowheads="1"/>
            </p:cNvSpPr>
            <p:nvPr/>
          </p:nvSpPr>
          <p:spPr bwMode="auto">
            <a:xfrm>
              <a:off x="5282" y="2631"/>
              <a:ext cx="6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1" name="Rectangle 203">
              <a:extLst>
                <a:ext uri="{FF2B5EF4-FFF2-40B4-BE49-F238E27FC236}">
                  <a16:creationId xmlns:a16="http://schemas.microsoft.com/office/drawing/2014/main" id="{B9908922-0ABF-A116-4F01-A474AA1F29EE}"/>
                </a:ext>
              </a:extLst>
            </p:cNvPr>
            <p:cNvSpPr>
              <a:spLocks noChangeArrowheads="1"/>
            </p:cNvSpPr>
            <p:nvPr/>
          </p:nvSpPr>
          <p:spPr bwMode="auto">
            <a:xfrm>
              <a:off x="5354" y="2631"/>
              <a:ext cx="5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2" name="Rectangle 204">
              <a:extLst>
                <a:ext uri="{FF2B5EF4-FFF2-40B4-BE49-F238E27FC236}">
                  <a16:creationId xmlns:a16="http://schemas.microsoft.com/office/drawing/2014/main" id="{A4167CC4-D7F6-5A07-0E1F-D31738F670DF}"/>
                </a:ext>
              </a:extLst>
            </p:cNvPr>
            <p:cNvSpPr>
              <a:spLocks noChangeArrowheads="1"/>
            </p:cNvSpPr>
            <p:nvPr/>
          </p:nvSpPr>
          <p:spPr bwMode="auto">
            <a:xfrm>
              <a:off x="5376"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3" name="Rectangle 205">
              <a:extLst>
                <a:ext uri="{FF2B5EF4-FFF2-40B4-BE49-F238E27FC236}">
                  <a16:creationId xmlns:a16="http://schemas.microsoft.com/office/drawing/2014/main" id="{CCD938B4-EAE4-9C4B-8B09-4868239C007E}"/>
                </a:ext>
              </a:extLst>
            </p:cNvPr>
            <p:cNvSpPr>
              <a:spLocks noChangeArrowheads="1"/>
            </p:cNvSpPr>
            <p:nvPr/>
          </p:nvSpPr>
          <p:spPr bwMode="auto">
            <a:xfrm>
              <a:off x="5408"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4" name="Rectangle 206">
              <a:extLst>
                <a:ext uri="{FF2B5EF4-FFF2-40B4-BE49-F238E27FC236}">
                  <a16:creationId xmlns:a16="http://schemas.microsoft.com/office/drawing/2014/main" id="{757358DF-8329-C814-A499-240A2B66FDF8}"/>
                </a:ext>
              </a:extLst>
            </p:cNvPr>
            <p:cNvSpPr>
              <a:spLocks noChangeArrowheads="1"/>
            </p:cNvSpPr>
            <p:nvPr/>
          </p:nvSpPr>
          <p:spPr bwMode="auto">
            <a:xfrm>
              <a:off x="5440" y="2631"/>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5" name="Rectangle 207">
              <a:extLst>
                <a:ext uri="{FF2B5EF4-FFF2-40B4-BE49-F238E27FC236}">
                  <a16:creationId xmlns:a16="http://schemas.microsoft.com/office/drawing/2014/main" id="{2794225B-757E-CB28-4D3C-3C10A36595DC}"/>
                </a:ext>
              </a:extLst>
            </p:cNvPr>
            <p:cNvSpPr>
              <a:spLocks noChangeArrowheads="1"/>
            </p:cNvSpPr>
            <p:nvPr/>
          </p:nvSpPr>
          <p:spPr bwMode="auto">
            <a:xfrm>
              <a:off x="5458"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6" name="Rectangle 208">
              <a:extLst>
                <a:ext uri="{FF2B5EF4-FFF2-40B4-BE49-F238E27FC236}">
                  <a16:creationId xmlns:a16="http://schemas.microsoft.com/office/drawing/2014/main" id="{5A601505-1B99-EF76-5AA2-BB03D10EEE46}"/>
                </a:ext>
              </a:extLst>
            </p:cNvPr>
            <p:cNvSpPr>
              <a:spLocks noChangeArrowheads="1"/>
            </p:cNvSpPr>
            <p:nvPr/>
          </p:nvSpPr>
          <p:spPr bwMode="auto">
            <a:xfrm>
              <a:off x="5513" y="2625"/>
              <a:ext cx="4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MMI7" panose="020B0604020202020204"/>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7" name="Rectangle 209">
              <a:extLst>
                <a:ext uri="{FF2B5EF4-FFF2-40B4-BE49-F238E27FC236}">
                  <a16:creationId xmlns:a16="http://schemas.microsoft.com/office/drawing/2014/main" id="{CCC78BD5-5991-781B-DAFD-5FF88E839F5D}"/>
                </a:ext>
              </a:extLst>
            </p:cNvPr>
            <p:cNvSpPr>
              <a:spLocks noChangeArrowheads="1"/>
            </p:cNvSpPr>
            <p:nvPr/>
          </p:nvSpPr>
          <p:spPr bwMode="auto">
            <a:xfrm>
              <a:off x="4875" y="2710"/>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8" name="Rectangle 210">
              <a:extLst>
                <a:ext uri="{FF2B5EF4-FFF2-40B4-BE49-F238E27FC236}">
                  <a16:creationId xmlns:a16="http://schemas.microsoft.com/office/drawing/2014/main" id="{2D5024F0-EAF9-296A-DEAA-633A5B8FA410}"/>
                </a:ext>
              </a:extLst>
            </p:cNvPr>
            <p:cNvSpPr>
              <a:spLocks noChangeArrowheads="1"/>
            </p:cNvSpPr>
            <p:nvPr/>
          </p:nvSpPr>
          <p:spPr bwMode="auto">
            <a:xfrm>
              <a:off x="4929" y="2710"/>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9" name="Rectangle 211">
              <a:extLst>
                <a:ext uri="{FF2B5EF4-FFF2-40B4-BE49-F238E27FC236}">
                  <a16:creationId xmlns:a16="http://schemas.microsoft.com/office/drawing/2014/main" id="{0CC27FB9-1472-54E9-04B4-5E282B3E09D7}"/>
                </a:ext>
              </a:extLst>
            </p:cNvPr>
            <p:cNvSpPr>
              <a:spLocks noChangeArrowheads="1"/>
            </p:cNvSpPr>
            <p:nvPr/>
          </p:nvSpPr>
          <p:spPr bwMode="auto">
            <a:xfrm>
              <a:off x="4952" y="2710"/>
              <a:ext cx="6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0" name="Rectangle 212">
              <a:extLst>
                <a:ext uri="{FF2B5EF4-FFF2-40B4-BE49-F238E27FC236}">
                  <a16:creationId xmlns:a16="http://schemas.microsoft.com/office/drawing/2014/main" id="{D038B2C6-F660-68AD-1896-9923B06A29DA}"/>
                </a:ext>
              </a:extLst>
            </p:cNvPr>
            <p:cNvSpPr>
              <a:spLocks noChangeArrowheads="1"/>
            </p:cNvSpPr>
            <p:nvPr/>
          </p:nvSpPr>
          <p:spPr bwMode="auto">
            <a:xfrm>
              <a:off x="5025" y="2710"/>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1" name="Rectangle 213">
              <a:extLst>
                <a:ext uri="{FF2B5EF4-FFF2-40B4-BE49-F238E27FC236}">
                  <a16:creationId xmlns:a16="http://schemas.microsoft.com/office/drawing/2014/main" id="{4FD52AE6-2816-7CEB-FC3A-2766BD6BB0CB}"/>
                </a:ext>
              </a:extLst>
            </p:cNvPr>
            <p:cNvSpPr>
              <a:spLocks noChangeArrowheads="1"/>
            </p:cNvSpPr>
            <p:nvPr/>
          </p:nvSpPr>
          <p:spPr bwMode="auto">
            <a:xfrm>
              <a:off x="5057" y="2710"/>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2" name="Rectangle 214">
              <a:extLst>
                <a:ext uri="{FF2B5EF4-FFF2-40B4-BE49-F238E27FC236}">
                  <a16:creationId xmlns:a16="http://schemas.microsoft.com/office/drawing/2014/main" id="{74F970C2-A95F-5F90-BA26-0F8CDCB78DF7}"/>
                </a:ext>
              </a:extLst>
            </p:cNvPr>
            <p:cNvSpPr>
              <a:spLocks noChangeArrowheads="1"/>
            </p:cNvSpPr>
            <p:nvPr/>
          </p:nvSpPr>
          <p:spPr bwMode="auto">
            <a:xfrm>
              <a:off x="5075" y="2710"/>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3" name="Rectangle 215">
              <a:extLst>
                <a:ext uri="{FF2B5EF4-FFF2-40B4-BE49-F238E27FC236}">
                  <a16:creationId xmlns:a16="http://schemas.microsoft.com/office/drawing/2014/main" id="{409F52B7-B6FC-3BC9-253B-CCFDDD2F49F3}"/>
                </a:ext>
              </a:extLst>
            </p:cNvPr>
            <p:cNvSpPr>
              <a:spLocks noChangeArrowheads="1"/>
            </p:cNvSpPr>
            <p:nvPr/>
          </p:nvSpPr>
          <p:spPr bwMode="auto">
            <a:xfrm>
              <a:off x="5108" y="2710"/>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4" name="Rectangle 216">
              <a:extLst>
                <a:ext uri="{FF2B5EF4-FFF2-40B4-BE49-F238E27FC236}">
                  <a16:creationId xmlns:a16="http://schemas.microsoft.com/office/drawing/2014/main" id="{E407FFD5-2FF3-EFC1-CAD3-8EDE527C6B15}"/>
                </a:ext>
              </a:extLst>
            </p:cNvPr>
            <p:cNvSpPr>
              <a:spLocks noChangeArrowheads="1"/>
            </p:cNvSpPr>
            <p:nvPr/>
          </p:nvSpPr>
          <p:spPr bwMode="auto">
            <a:xfrm>
              <a:off x="5140" y="2710"/>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5" name="Rectangle 217">
              <a:extLst>
                <a:ext uri="{FF2B5EF4-FFF2-40B4-BE49-F238E27FC236}">
                  <a16:creationId xmlns:a16="http://schemas.microsoft.com/office/drawing/2014/main" id="{7DFFD64F-3A8C-E06E-FAFD-7CE99E42FF74}"/>
                </a:ext>
              </a:extLst>
            </p:cNvPr>
            <p:cNvSpPr>
              <a:spLocks noChangeArrowheads="1"/>
            </p:cNvSpPr>
            <p:nvPr/>
          </p:nvSpPr>
          <p:spPr bwMode="auto">
            <a:xfrm>
              <a:off x="5194" y="2710"/>
              <a:ext cx="6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416" name="Group 220">
            <a:extLst>
              <a:ext uri="{FF2B5EF4-FFF2-40B4-BE49-F238E27FC236}">
                <a16:creationId xmlns:a16="http://schemas.microsoft.com/office/drawing/2014/main" id="{71C44FE6-C969-B66E-78DE-23BB0ABB1795}"/>
              </a:ext>
            </a:extLst>
          </p:cNvPr>
          <p:cNvGrpSpPr>
            <a:grpSpLocks noChangeAspect="1"/>
          </p:cNvGrpSpPr>
          <p:nvPr/>
        </p:nvGrpSpPr>
        <p:grpSpPr bwMode="auto">
          <a:xfrm>
            <a:off x="4887913" y="3933825"/>
            <a:ext cx="1077912" cy="471488"/>
            <a:chOff x="3079" y="2478"/>
            <a:chExt cx="679" cy="297"/>
          </a:xfrm>
        </p:grpSpPr>
        <p:sp>
          <p:nvSpPr>
            <p:cNvPr id="2417" name="AutoShape 219">
              <a:extLst>
                <a:ext uri="{FF2B5EF4-FFF2-40B4-BE49-F238E27FC236}">
                  <a16:creationId xmlns:a16="http://schemas.microsoft.com/office/drawing/2014/main" id="{3491C5A8-3B90-D236-B409-FEEE0CCEAF4F}"/>
                </a:ext>
              </a:extLst>
            </p:cNvPr>
            <p:cNvSpPr>
              <a:spLocks noChangeAspect="1" noChangeArrowheads="1" noTextEdit="1"/>
            </p:cNvSpPr>
            <p:nvPr/>
          </p:nvSpPr>
          <p:spPr bwMode="auto">
            <a:xfrm>
              <a:off x="3079" y="2478"/>
              <a:ext cx="679" cy="2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Rectangle 221">
              <a:extLst>
                <a:ext uri="{FF2B5EF4-FFF2-40B4-BE49-F238E27FC236}">
                  <a16:creationId xmlns:a16="http://schemas.microsoft.com/office/drawing/2014/main" id="{76A2C979-5A2A-54B7-4495-2A7298CBA8E6}"/>
                </a:ext>
              </a:extLst>
            </p:cNvPr>
            <p:cNvSpPr>
              <a:spLocks noChangeArrowheads="1"/>
            </p:cNvSpPr>
            <p:nvPr/>
          </p:nvSpPr>
          <p:spPr bwMode="auto">
            <a:xfrm>
              <a:off x="3088" y="247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9" name="Rectangle 222">
              <a:extLst>
                <a:ext uri="{FF2B5EF4-FFF2-40B4-BE49-F238E27FC236}">
                  <a16:creationId xmlns:a16="http://schemas.microsoft.com/office/drawing/2014/main" id="{51AC7754-F274-F9FA-0B43-FE9070F67554}"/>
                </a:ext>
              </a:extLst>
            </p:cNvPr>
            <p:cNvSpPr>
              <a:spLocks noChangeArrowheads="1"/>
            </p:cNvSpPr>
            <p:nvPr/>
          </p:nvSpPr>
          <p:spPr bwMode="auto">
            <a:xfrm>
              <a:off x="3131"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0" name="Rectangle 223">
              <a:extLst>
                <a:ext uri="{FF2B5EF4-FFF2-40B4-BE49-F238E27FC236}">
                  <a16:creationId xmlns:a16="http://schemas.microsoft.com/office/drawing/2014/main" id="{F0E3E354-5CB9-64F5-2C69-1951DED3CAD5}"/>
                </a:ext>
              </a:extLst>
            </p:cNvPr>
            <p:cNvSpPr>
              <a:spLocks noChangeArrowheads="1"/>
            </p:cNvSpPr>
            <p:nvPr/>
          </p:nvSpPr>
          <p:spPr bwMode="auto">
            <a:xfrm>
              <a:off x="3181" y="2474"/>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1" name="Rectangle 224">
              <a:extLst>
                <a:ext uri="{FF2B5EF4-FFF2-40B4-BE49-F238E27FC236}">
                  <a16:creationId xmlns:a16="http://schemas.microsoft.com/office/drawing/2014/main" id="{6F9C8C9C-0AFB-91E4-4649-5B2849C9AE32}"/>
                </a:ext>
              </a:extLst>
            </p:cNvPr>
            <p:cNvSpPr>
              <a:spLocks noChangeArrowheads="1"/>
            </p:cNvSpPr>
            <p:nvPr/>
          </p:nvSpPr>
          <p:spPr bwMode="auto">
            <a:xfrm>
              <a:off x="3235" y="2474"/>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2" name="Rectangle 225">
              <a:extLst>
                <a:ext uri="{FF2B5EF4-FFF2-40B4-BE49-F238E27FC236}">
                  <a16:creationId xmlns:a16="http://schemas.microsoft.com/office/drawing/2014/main" id="{8621EF2B-8BA1-8C92-1DF1-6CA7E9F51FC8}"/>
                </a:ext>
              </a:extLst>
            </p:cNvPr>
            <p:cNvSpPr>
              <a:spLocks noChangeArrowheads="1"/>
            </p:cNvSpPr>
            <p:nvPr/>
          </p:nvSpPr>
          <p:spPr bwMode="auto">
            <a:xfrm>
              <a:off x="3261" y="2474"/>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3" name="Rectangle 226">
              <a:extLst>
                <a:ext uri="{FF2B5EF4-FFF2-40B4-BE49-F238E27FC236}">
                  <a16:creationId xmlns:a16="http://schemas.microsoft.com/office/drawing/2014/main" id="{157EF66B-16B9-EF27-2A83-2FEFF10BB040}"/>
                </a:ext>
              </a:extLst>
            </p:cNvPr>
            <p:cNvSpPr>
              <a:spLocks noChangeArrowheads="1"/>
            </p:cNvSpPr>
            <p:nvPr/>
          </p:nvSpPr>
          <p:spPr bwMode="auto">
            <a:xfrm>
              <a:off x="3293" y="2474"/>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4" name="Rectangle 227">
              <a:extLst>
                <a:ext uri="{FF2B5EF4-FFF2-40B4-BE49-F238E27FC236}">
                  <a16:creationId xmlns:a16="http://schemas.microsoft.com/office/drawing/2014/main" id="{072157E8-2DB8-87D4-C935-58A701854825}"/>
                </a:ext>
              </a:extLst>
            </p:cNvPr>
            <p:cNvSpPr>
              <a:spLocks noChangeArrowheads="1"/>
            </p:cNvSpPr>
            <p:nvPr/>
          </p:nvSpPr>
          <p:spPr bwMode="auto">
            <a:xfrm>
              <a:off x="3329" y="247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5" name="Rectangle 228">
              <a:extLst>
                <a:ext uri="{FF2B5EF4-FFF2-40B4-BE49-F238E27FC236}">
                  <a16:creationId xmlns:a16="http://schemas.microsoft.com/office/drawing/2014/main" id="{E69BA31B-00A1-C02D-7A51-D7553BDC6585}"/>
                </a:ext>
              </a:extLst>
            </p:cNvPr>
            <p:cNvSpPr>
              <a:spLocks noChangeArrowheads="1"/>
            </p:cNvSpPr>
            <p:nvPr/>
          </p:nvSpPr>
          <p:spPr bwMode="auto">
            <a:xfrm>
              <a:off x="3362" y="2474"/>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6" name="Rectangle 229">
              <a:extLst>
                <a:ext uri="{FF2B5EF4-FFF2-40B4-BE49-F238E27FC236}">
                  <a16:creationId xmlns:a16="http://schemas.microsoft.com/office/drawing/2014/main" id="{CE0D1129-736F-7A1C-1BE3-78294456F88E}"/>
                </a:ext>
              </a:extLst>
            </p:cNvPr>
            <p:cNvSpPr>
              <a:spLocks noChangeArrowheads="1"/>
            </p:cNvSpPr>
            <p:nvPr/>
          </p:nvSpPr>
          <p:spPr bwMode="auto">
            <a:xfrm>
              <a:off x="3387" y="247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7" name="Rectangle 230">
              <a:extLst>
                <a:ext uri="{FF2B5EF4-FFF2-40B4-BE49-F238E27FC236}">
                  <a16:creationId xmlns:a16="http://schemas.microsoft.com/office/drawing/2014/main" id="{BED7AECA-E249-6652-FA2C-A68BD88303AD}"/>
                </a:ext>
              </a:extLst>
            </p:cNvPr>
            <p:cNvSpPr>
              <a:spLocks noChangeArrowheads="1"/>
            </p:cNvSpPr>
            <p:nvPr/>
          </p:nvSpPr>
          <p:spPr bwMode="auto">
            <a:xfrm>
              <a:off x="3427" y="2474"/>
              <a:ext cx="7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8" name="Rectangle 231">
              <a:extLst>
                <a:ext uri="{FF2B5EF4-FFF2-40B4-BE49-F238E27FC236}">
                  <a16:creationId xmlns:a16="http://schemas.microsoft.com/office/drawing/2014/main" id="{8DC7AD2B-8B53-0B29-6B6F-B016B7A9B2B6}"/>
                </a:ext>
              </a:extLst>
            </p:cNvPr>
            <p:cNvSpPr>
              <a:spLocks noChangeArrowheads="1"/>
            </p:cNvSpPr>
            <p:nvPr/>
          </p:nvSpPr>
          <p:spPr bwMode="auto">
            <a:xfrm>
              <a:off x="3493" y="2474"/>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9" name="Rectangle 232">
              <a:extLst>
                <a:ext uri="{FF2B5EF4-FFF2-40B4-BE49-F238E27FC236}">
                  <a16:creationId xmlns:a16="http://schemas.microsoft.com/office/drawing/2014/main" id="{71E321E5-64C4-95F2-FD33-534AECDCECE1}"/>
                </a:ext>
              </a:extLst>
            </p:cNvPr>
            <p:cNvSpPr>
              <a:spLocks noChangeArrowheads="1"/>
            </p:cNvSpPr>
            <p:nvPr/>
          </p:nvSpPr>
          <p:spPr bwMode="auto">
            <a:xfrm>
              <a:off x="3565" y="2474"/>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0" name="Rectangle 233">
              <a:extLst>
                <a:ext uri="{FF2B5EF4-FFF2-40B4-BE49-F238E27FC236}">
                  <a16:creationId xmlns:a16="http://schemas.microsoft.com/office/drawing/2014/main" id="{50A15F9F-1B86-7C0C-A77D-FF64F7610ACE}"/>
                </a:ext>
              </a:extLst>
            </p:cNvPr>
            <p:cNvSpPr>
              <a:spLocks noChangeArrowheads="1"/>
            </p:cNvSpPr>
            <p:nvPr/>
          </p:nvSpPr>
          <p:spPr bwMode="auto">
            <a:xfrm>
              <a:off x="3597" y="2474"/>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1" name="Rectangle 234">
              <a:extLst>
                <a:ext uri="{FF2B5EF4-FFF2-40B4-BE49-F238E27FC236}">
                  <a16:creationId xmlns:a16="http://schemas.microsoft.com/office/drawing/2014/main" id="{BF121135-951D-EC78-485F-4C8327CE7761}"/>
                </a:ext>
              </a:extLst>
            </p:cNvPr>
            <p:cNvSpPr>
              <a:spLocks noChangeArrowheads="1"/>
            </p:cNvSpPr>
            <p:nvPr/>
          </p:nvSpPr>
          <p:spPr bwMode="auto">
            <a:xfrm>
              <a:off x="3615" y="2474"/>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6" name="Rectangle 235">
              <a:extLst>
                <a:ext uri="{FF2B5EF4-FFF2-40B4-BE49-F238E27FC236}">
                  <a16:creationId xmlns:a16="http://schemas.microsoft.com/office/drawing/2014/main" id="{18963676-80B2-8087-6E43-1E5260CBD799}"/>
                </a:ext>
              </a:extLst>
            </p:cNvPr>
            <p:cNvSpPr>
              <a:spLocks noChangeArrowheads="1"/>
            </p:cNvSpPr>
            <p:nvPr/>
          </p:nvSpPr>
          <p:spPr bwMode="auto">
            <a:xfrm>
              <a:off x="3648" y="2474"/>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7" name="Rectangle 236">
              <a:extLst>
                <a:ext uri="{FF2B5EF4-FFF2-40B4-BE49-F238E27FC236}">
                  <a16:creationId xmlns:a16="http://schemas.microsoft.com/office/drawing/2014/main" id="{8F784F4D-8801-165B-8836-F801CA39F53D}"/>
                </a:ext>
              </a:extLst>
            </p:cNvPr>
            <p:cNvSpPr>
              <a:spLocks noChangeArrowheads="1"/>
            </p:cNvSpPr>
            <p:nvPr/>
          </p:nvSpPr>
          <p:spPr bwMode="auto">
            <a:xfrm>
              <a:off x="3702" y="2474"/>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8" name="Rectangle 237">
              <a:extLst>
                <a:ext uri="{FF2B5EF4-FFF2-40B4-BE49-F238E27FC236}">
                  <a16:creationId xmlns:a16="http://schemas.microsoft.com/office/drawing/2014/main" id="{665FED11-FA93-B709-C365-47AD811EE8B7}"/>
                </a:ext>
              </a:extLst>
            </p:cNvPr>
            <p:cNvSpPr>
              <a:spLocks noChangeArrowheads="1"/>
            </p:cNvSpPr>
            <p:nvPr/>
          </p:nvSpPr>
          <p:spPr bwMode="auto">
            <a:xfrm>
              <a:off x="3088" y="2552"/>
              <a:ext cx="7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9" name="Rectangle 238">
              <a:extLst>
                <a:ext uri="{FF2B5EF4-FFF2-40B4-BE49-F238E27FC236}">
                  <a16:creationId xmlns:a16="http://schemas.microsoft.com/office/drawing/2014/main" id="{BCF6AF88-132D-A4EC-A488-7D3A1757E18C}"/>
                </a:ext>
              </a:extLst>
            </p:cNvPr>
            <p:cNvSpPr>
              <a:spLocks noChangeArrowheads="1"/>
            </p:cNvSpPr>
            <p:nvPr/>
          </p:nvSpPr>
          <p:spPr bwMode="auto">
            <a:xfrm>
              <a:off x="3137" y="2552"/>
              <a:ext cx="7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0" name="Rectangle 239">
              <a:extLst>
                <a:ext uri="{FF2B5EF4-FFF2-40B4-BE49-F238E27FC236}">
                  <a16:creationId xmlns:a16="http://schemas.microsoft.com/office/drawing/2014/main" id="{881A596C-B82B-6849-9A67-763834007EA8}"/>
                </a:ext>
              </a:extLst>
            </p:cNvPr>
            <p:cNvSpPr>
              <a:spLocks noChangeArrowheads="1"/>
            </p:cNvSpPr>
            <p:nvPr/>
          </p:nvSpPr>
          <p:spPr bwMode="auto">
            <a:xfrm>
              <a:off x="3206" y="2552"/>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1" name="Rectangle 240">
              <a:extLst>
                <a:ext uri="{FF2B5EF4-FFF2-40B4-BE49-F238E27FC236}">
                  <a16:creationId xmlns:a16="http://schemas.microsoft.com/office/drawing/2014/main" id="{67D3ED7B-AB0A-D674-9FA7-8C57E2538230}"/>
                </a:ext>
              </a:extLst>
            </p:cNvPr>
            <p:cNvSpPr>
              <a:spLocks noChangeArrowheads="1"/>
            </p:cNvSpPr>
            <p:nvPr/>
          </p:nvSpPr>
          <p:spPr bwMode="auto">
            <a:xfrm>
              <a:off x="3278" y="2552"/>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2" name="Rectangle 241">
              <a:extLst>
                <a:ext uri="{FF2B5EF4-FFF2-40B4-BE49-F238E27FC236}">
                  <a16:creationId xmlns:a16="http://schemas.microsoft.com/office/drawing/2014/main" id="{E422F0C0-8431-F02D-972C-E09AA8554B2D}"/>
                </a:ext>
              </a:extLst>
            </p:cNvPr>
            <p:cNvSpPr>
              <a:spLocks noChangeArrowheads="1"/>
            </p:cNvSpPr>
            <p:nvPr/>
          </p:nvSpPr>
          <p:spPr bwMode="auto">
            <a:xfrm>
              <a:off x="3311" y="2552"/>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3" name="Rectangle 242">
              <a:extLst>
                <a:ext uri="{FF2B5EF4-FFF2-40B4-BE49-F238E27FC236}">
                  <a16:creationId xmlns:a16="http://schemas.microsoft.com/office/drawing/2014/main" id="{444A7F0E-314C-E097-BA8D-DDBA425DDA72}"/>
                </a:ext>
              </a:extLst>
            </p:cNvPr>
            <p:cNvSpPr>
              <a:spLocks noChangeArrowheads="1"/>
            </p:cNvSpPr>
            <p:nvPr/>
          </p:nvSpPr>
          <p:spPr bwMode="auto">
            <a:xfrm>
              <a:off x="3329" y="2552"/>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5" name="Rectangle 243">
              <a:extLst>
                <a:ext uri="{FF2B5EF4-FFF2-40B4-BE49-F238E27FC236}">
                  <a16:creationId xmlns:a16="http://schemas.microsoft.com/office/drawing/2014/main" id="{8553CC17-64E4-0694-1839-3BBF11B29865}"/>
                </a:ext>
              </a:extLst>
            </p:cNvPr>
            <p:cNvSpPr>
              <a:spLocks noChangeArrowheads="1"/>
            </p:cNvSpPr>
            <p:nvPr/>
          </p:nvSpPr>
          <p:spPr bwMode="auto">
            <a:xfrm>
              <a:off x="3361" y="2552"/>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6" name="Rectangle 244">
              <a:extLst>
                <a:ext uri="{FF2B5EF4-FFF2-40B4-BE49-F238E27FC236}">
                  <a16:creationId xmlns:a16="http://schemas.microsoft.com/office/drawing/2014/main" id="{EE793B2B-7B35-6609-5D4E-F3C5FF67890F}"/>
                </a:ext>
              </a:extLst>
            </p:cNvPr>
            <p:cNvSpPr>
              <a:spLocks noChangeArrowheads="1"/>
            </p:cNvSpPr>
            <p:nvPr/>
          </p:nvSpPr>
          <p:spPr bwMode="auto">
            <a:xfrm>
              <a:off x="3394" y="2552"/>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7" name="Rectangle 245">
              <a:extLst>
                <a:ext uri="{FF2B5EF4-FFF2-40B4-BE49-F238E27FC236}">
                  <a16:creationId xmlns:a16="http://schemas.microsoft.com/office/drawing/2014/main" id="{6DA3F699-DCFA-57A7-5446-DCB864FB07C0}"/>
                </a:ext>
              </a:extLst>
            </p:cNvPr>
            <p:cNvSpPr>
              <a:spLocks noChangeArrowheads="1"/>
            </p:cNvSpPr>
            <p:nvPr/>
          </p:nvSpPr>
          <p:spPr bwMode="auto">
            <a:xfrm>
              <a:off x="3088" y="2631"/>
              <a:ext cx="7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Á</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8" name="Rectangle 246">
              <a:extLst>
                <a:ext uri="{FF2B5EF4-FFF2-40B4-BE49-F238E27FC236}">
                  <a16:creationId xmlns:a16="http://schemas.microsoft.com/office/drawing/2014/main" id="{601999BD-8171-ED52-8C88-64C72CE7592E}"/>
                </a:ext>
              </a:extLst>
            </p:cNvPr>
            <p:cNvSpPr>
              <a:spLocks noChangeArrowheads="1"/>
            </p:cNvSpPr>
            <p:nvPr/>
          </p:nvSpPr>
          <p:spPr bwMode="auto">
            <a:xfrm>
              <a:off x="3148"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9" name="Rectangle 247">
              <a:extLst>
                <a:ext uri="{FF2B5EF4-FFF2-40B4-BE49-F238E27FC236}">
                  <a16:creationId xmlns:a16="http://schemas.microsoft.com/office/drawing/2014/main" id="{8A5BDD6C-318B-797B-1E66-6363B91191AF}"/>
                </a:ext>
              </a:extLst>
            </p:cNvPr>
            <p:cNvSpPr>
              <a:spLocks noChangeArrowheads="1"/>
            </p:cNvSpPr>
            <p:nvPr/>
          </p:nvSpPr>
          <p:spPr bwMode="auto">
            <a:xfrm>
              <a:off x="3220" y="2631"/>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0" name="Rectangle 248">
              <a:extLst>
                <a:ext uri="{FF2B5EF4-FFF2-40B4-BE49-F238E27FC236}">
                  <a16:creationId xmlns:a16="http://schemas.microsoft.com/office/drawing/2014/main" id="{AA9157F1-66A1-4E86-8EF4-3867FB7E63C3}"/>
                </a:ext>
              </a:extLst>
            </p:cNvPr>
            <p:cNvSpPr>
              <a:spLocks noChangeArrowheads="1"/>
            </p:cNvSpPr>
            <p:nvPr/>
          </p:nvSpPr>
          <p:spPr bwMode="auto">
            <a:xfrm>
              <a:off x="3242" y="2631"/>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1" name="Rectangle 249">
              <a:extLst>
                <a:ext uri="{FF2B5EF4-FFF2-40B4-BE49-F238E27FC236}">
                  <a16:creationId xmlns:a16="http://schemas.microsoft.com/office/drawing/2014/main" id="{7EB71A22-CCAF-E4DE-086A-6DC29F9E76B0}"/>
                </a:ext>
              </a:extLst>
            </p:cNvPr>
            <p:cNvSpPr>
              <a:spLocks noChangeArrowheads="1"/>
            </p:cNvSpPr>
            <p:nvPr/>
          </p:nvSpPr>
          <p:spPr bwMode="auto">
            <a:xfrm>
              <a:off x="3274" y="2631"/>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2" name="Rectangle 250">
              <a:extLst>
                <a:ext uri="{FF2B5EF4-FFF2-40B4-BE49-F238E27FC236}">
                  <a16:creationId xmlns:a16="http://schemas.microsoft.com/office/drawing/2014/main" id="{A521046F-4C52-6669-5CC3-DE1507B80B0F}"/>
                </a:ext>
              </a:extLst>
            </p:cNvPr>
            <p:cNvSpPr>
              <a:spLocks noChangeArrowheads="1"/>
            </p:cNvSpPr>
            <p:nvPr/>
          </p:nvSpPr>
          <p:spPr bwMode="auto">
            <a:xfrm>
              <a:off x="3292" y="2631"/>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3" name="Rectangle 251">
              <a:extLst>
                <a:ext uri="{FF2B5EF4-FFF2-40B4-BE49-F238E27FC236}">
                  <a16:creationId xmlns:a16="http://schemas.microsoft.com/office/drawing/2014/main" id="{867E8791-A64D-0ED7-1BD4-9459F343C4FA}"/>
                </a:ext>
              </a:extLst>
            </p:cNvPr>
            <p:cNvSpPr>
              <a:spLocks noChangeArrowheads="1"/>
            </p:cNvSpPr>
            <p:nvPr/>
          </p:nvSpPr>
          <p:spPr bwMode="auto">
            <a:xfrm>
              <a:off x="3324" y="2631"/>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4" name="Rectangle 252">
              <a:extLst>
                <a:ext uri="{FF2B5EF4-FFF2-40B4-BE49-F238E27FC236}">
                  <a16:creationId xmlns:a16="http://schemas.microsoft.com/office/drawing/2014/main" id="{BAD6FD69-DEFF-06A2-346B-6C2B7C6C9792}"/>
                </a:ext>
              </a:extLst>
            </p:cNvPr>
            <p:cNvSpPr>
              <a:spLocks noChangeArrowheads="1"/>
            </p:cNvSpPr>
            <p:nvPr/>
          </p:nvSpPr>
          <p:spPr bwMode="auto">
            <a:xfrm>
              <a:off x="3379" y="2631"/>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5" name="Rectangle 253">
              <a:extLst>
                <a:ext uri="{FF2B5EF4-FFF2-40B4-BE49-F238E27FC236}">
                  <a16:creationId xmlns:a16="http://schemas.microsoft.com/office/drawing/2014/main" id="{DB2C8595-0D44-2D62-A752-5F5105027BB8}"/>
                </a:ext>
              </a:extLst>
            </p:cNvPr>
            <p:cNvSpPr>
              <a:spLocks noChangeArrowheads="1"/>
            </p:cNvSpPr>
            <p:nvPr/>
          </p:nvSpPr>
          <p:spPr bwMode="auto">
            <a:xfrm>
              <a:off x="3404" y="2631"/>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6" name="Rectangle 254">
              <a:extLst>
                <a:ext uri="{FF2B5EF4-FFF2-40B4-BE49-F238E27FC236}">
                  <a16:creationId xmlns:a16="http://schemas.microsoft.com/office/drawing/2014/main" id="{F1695083-800B-1EBE-AA9E-9FE0E4595CA8}"/>
                </a:ext>
              </a:extLst>
            </p:cNvPr>
            <p:cNvSpPr>
              <a:spLocks noChangeArrowheads="1"/>
            </p:cNvSpPr>
            <p:nvPr/>
          </p:nvSpPr>
          <p:spPr bwMode="auto">
            <a:xfrm>
              <a:off x="3437" y="2631"/>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7" name="Rectangle 255">
              <a:extLst>
                <a:ext uri="{FF2B5EF4-FFF2-40B4-BE49-F238E27FC236}">
                  <a16:creationId xmlns:a16="http://schemas.microsoft.com/office/drawing/2014/main" id="{FC4F4849-20F5-C3B4-9E6A-D0B7BA0DC605}"/>
                </a:ext>
              </a:extLst>
            </p:cNvPr>
            <p:cNvSpPr>
              <a:spLocks noChangeArrowheads="1"/>
            </p:cNvSpPr>
            <p:nvPr/>
          </p:nvSpPr>
          <p:spPr bwMode="auto">
            <a:xfrm>
              <a:off x="3495" y="2631"/>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8" name="Rectangle 256">
              <a:extLst>
                <a:ext uri="{FF2B5EF4-FFF2-40B4-BE49-F238E27FC236}">
                  <a16:creationId xmlns:a16="http://schemas.microsoft.com/office/drawing/2014/main" id="{CEA5E049-BA37-75E9-5060-91C9D13164DF}"/>
                </a:ext>
              </a:extLst>
            </p:cNvPr>
            <p:cNvSpPr>
              <a:spLocks noChangeArrowheads="1"/>
            </p:cNvSpPr>
            <p:nvPr/>
          </p:nvSpPr>
          <p:spPr bwMode="auto">
            <a:xfrm>
              <a:off x="3567" y="2631"/>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9" name="Rectangle 257">
              <a:extLst>
                <a:ext uri="{FF2B5EF4-FFF2-40B4-BE49-F238E27FC236}">
                  <a16:creationId xmlns:a16="http://schemas.microsoft.com/office/drawing/2014/main" id="{83ACFF1E-2E87-7E9A-ED23-D456419606A3}"/>
                </a:ext>
              </a:extLst>
            </p:cNvPr>
            <p:cNvSpPr>
              <a:spLocks noChangeArrowheads="1"/>
            </p:cNvSpPr>
            <p:nvPr/>
          </p:nvSpPr>
          <p:spPr bwMode="auto">
            <a:xfrm>
              <a:off x="3588" y="2631"/>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0" name="Rectangle 258">
              <a:extLst>
                <a:ext uri="{FF2B5EF4-FFF2-40B4-BE49-F238E27FC236}">
                  <a16:creationId xmlns:a16="http://schemas.microsoft.com/office/drawing/2014/main" id="{DE3E24A6-0773-B5C6-4D13-47D5B95D05E0}"/>
                </a:ext>
              </a:extLst>
            </p:cNvPr>
            <p:cNvSpPr>
              <a:spLocks noChangeArrowheads="1"/>
            </p:cNvSpPr>
            <p:nvPr/>
          </p:nvSpPr>
          <p:spPr bwMode="auto">
            <a:xfrm>
              <a:off x="3621" y="2631"/>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1" name="Rectangle 259">
              <a:extLst>
                <a:ext uri="{FF2B5EF4-FFF2-40B4-BE49-F238E27FC236}">
                  <a16:creationId xmlns:a16="http://schemas.microsoft.com/office/drawing/2014/main" id="{17C836BF-C1F8-45CE-0084-D913B8E8F1C3}"/>
                </a:ext>
              </a:extLst>
            </p:cNvPr>
            <p:cNvSpPr>
              <a:spLocks noChangeArrowheads="1"/>
            </p:cNvSpPr>
            <p:nvPr/>
          </p:nvSpPr>
          <p:spPr bwMode="auto">
            <a:xfrm>
              <a:off x="3653" y="2631"/>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2" name="Rectangle 260">
              <a:extLst>
                <a:ext uri="{FF2B5EF4-FFF2-40B4-BE49-F238E27FC236}">
                  <a16:creationId xmlns:a16="http://schemas.microsoft.com/office/drawing/2014/main" id="{77BB3261-85EB-0EC1-3E0F-E63827837342}"/>
                </a:ext>
              </a:extLst>
            </p:cNvPr>
            <p:cNvSpPr>
              <a:spLocks noChangeArrowheads="1"/>
            </p:cNvSpPr>
            <p:nvPr/>
          </p:nvSpPr>
          <p:spPr bwMode="auto">
            <a:xfrm>
              <a:off x="3671" y="2631"/>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3" name="Rectangle 261">
              <a:extLst>
                <a:ext uri="{FF2B5EF4-FFF2-40B4-BE49-F238E27FC236}">
                  <a16:creationId xmlns:a16="http://schemas.microsoft.com/office/drawing/2014/main" id="{D2CFC2CB-575B-BCB5-BFCE-A4435E71F415}"/>
                </a:ext>
              </a:extLst>
            </p:cNvPr>
            <p:cNvSpPr>
              <a:spLocks noChangeArrowheads="1"/>
            </p:cNvSpPr>
            <p:nvPr/>
          </p:nvSpPr>
          <p:spPr bwMode="auto">
            <a:xfrm>
              <a:off x="3726" y="2625"/>
              <a:ext cx="4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MMI7" panose="020B0604020202020204"/>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4" name="Rectangle 262">
              <a:extLst>
                <a:ext uri="{FF2B5EF4-FFF2-40B4-BE49-F238E27FC236}">
                  <a16:creationId xmlns:a16="http://schemas.microsoft.com/office/drawing/2014/main" id="{2F78659A-E640-E0D8-247C-F47DBE7B3746}"/>
                </a:ext>
              </a:extLst>
            </p:cNvPr>
            <p:cNvSpPr>
              <a:spLocks noChangeArrowheads="1"/>
            </p:cNvSpPr>
            <p:nvPr/>
          </p:nvSpPr>
          <p:spPr bwMode="auto">
            <a:xfrm>
              <a:off x="3088" y="2710"/>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5" name="Rectangle 263">
              <a:extLst>
                <a:ext uri="{FF2B5EF4-FFF2-40B4-BE49-F238E27FC236}">
                  <a16:creationId xmlns:a16="http://schemas.microsoft.com/office/drawing/2014/main" id="{1E6D82CB-2EA4-B7BB-41E5-1B1FA213F3D4}"/>
                </a:ext>
              </a:extLst>
            </p:cNvPr>
            <p:cNvSpPr>
              <a:spLocks noChangeArrowheads="1"/>
            </p:cNvSpPr>
            <p:nvPr/>
          </p:nvSpPr>
          <p:spPr bwMode="auto">
            <a:xfrm>
              <a:off x="3142" y="2710"/>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6" name="Rectangle 264">
              <a:extLst>
                <a:ext uri="{FF2B5EF4-FFF2-40B4-BE49-F238E27FC236}">
                  <a16:creationId xmlns:a16="http://schemas.microsoft.com/office/drawing/2014/main" id="{1C4491A3-3C0D-7AD2-A0B7-A0B7D98FAFEA}"/>
                </a:ext>
              </a:extLst>
            </p:cNvPr>
            <p:cNvSpPr>
              <a:spLocks noChangeArrowheads="1"/>
            </p:cNvSpPr>
            <p:nvPr/>
          </p:nvSpPr>
          <p:spPr bwMode="auto">
            <a:xfrm>
              <a:off x="3187" y="2710"/>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7" name="Rectangle 265">
              <a:extLst>
                <a:ext uri="{FF2B5EF4-FFF2-40B4-BE49-F238E27FC236}">
                  <a16:creationId xmlns:a16="http://schemas.microsoft.com/office/drawing/2014/main" id="{1117D194-7F57-D77B-3884-41A3743AF604}"/>
                </a:ext>
              </a:extLst>
            </p:cNvPr>
            <p:cNvSpPr>
              <a:spLocks noChangeArrowheads="1"/>
            </p:cNvSpPr>
            <p:nvPr/>
          </p:nvSpPr>
          <p:spPr bwMode="auto">
            <a:xfrm>
              <a:off x="3260" y="2710"/>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8" name="Rectangle 266">
              <a:extLst>
                <a:ext uri="{FF2B5EF4-FFF2-40B4-BE49-F238E27FC236}">
                  <a16:creationId xmlns:a16="http://schemas.microsoft.com/office/drawing/2014/main" id="{218945CB-81A5-C715-E8DD-BB7BCE4D4D55}"/>
                </a:ext>
              </a:extLst>
            </p:cNvPr>
            <p:cNvSpPr>
              <a:spLocks noChangeArrowheads="1"/>
            </p:cNvSpPr>
            <p:nvPr/>
          </p:nvSpPr>
          <p:spPr bwMode="auto">
            <a:xfrm>
              <a:off x="3292" y="2710"/>
              <a:ext cx="4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9" name="Rectangle 267">
              <a:extLst>
                <a:ext uri="{FF2B5EF4-FFF2-40B4-BE49-F238E27FC236}">
                  <a16:creationId xmlns:a16="http://schemas.microsoft.com/office/drawing/2014/main" id="{D46430C5-D0FB-1A74-B84A-A5814A0610D4}"/>
                </a:ext>
              </a:extLst>
            </p:cNvPr>
            <p:cNvSpPr>
              <a:spLocks noChangeArrowheads="1"/>
            </p:cNvSpPr>
            <p:nvPr/>
          </p:nvSpPr>
          <p:spPr bwMode="auto">
            <a:xfrm>
              <a:off x="3310" y="2710"/>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0" name="Rectangle 268">
              <a:extLst>
                <a:ext uri="{FF2B5EF4-FFF2-40B4-BE49-F238E27FC236}">
                  <a16:creationId xmlns:a16="http://schemas.microsoft.com/office/drawing/2014/main" id="{6688B3BF-C9AA-491D-6A5B-F6D5782F2892}"/>
                </a:ext>
              </a:extLst>
            </p:cNvPr>
            <p:cNvSpPr>
              <a:spLocks noChangeArrowheads="1"/>
            </p:cNvSpPr>
            <p:nvPr/>
          </p:nvSpPr>
          <p:spPr bwMode="auto">
            <a:xfrm>
              <a:off x="3342" y="2710"/>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1" name="Rectangle 269">
              <a:extLst>
                <a:ext uri="{FF2B5EF4-FFF2-40B4-BE49-F238E27FC236}">
                  <a16:creationId xmlns:a16="http://schemas.microsoft.com/office/drawing/2014/main" id="{2E9A8841-F6F9-3FE1-0208-F88E54747390}"/>
                </a:ext>
              </a:extLst>
            </p:cNvPr>
            <p:cNvSpPr>
              <a:spLocks noChangeArrowheads="1"/>
            </p:cNvSpPr>
            <p:nvPr/>
          </p:nvSpPr>
          <p:spPr bwMode="auto">
            <a:xfrm>
              <a:off x="3375" y="2710"/>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2" name="Rectangle 270">
              <a:extLst>
                <a:ext uri="{FF2B5EF4-FFF2-40B4-BE49-F238E27FC236}">
                  <a16:creationId xmlns:a16="http://schemas.microsoft.com/office/drawing/2014/main" id="{7E3C2C41-37A2-CBA9-3E45-5796511A8CB2}"/>
                </a:ext>
              </a:extLst>
            </p:cNvPr>
            <p:cNvSpPr>
              <a:spLocks noChangeArrowheads="1"/>
            </p:cNvSpPr>
            <p:nvPr/>
          </p:nvSpPr>
          <p:spPr bwMode="auto">
            <a:xfrm>
              <a:off x="3407" y="2710"/>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613" name="Group 273">
            <a:extLst>
              <a:ext uri="{FF2B5EF4-FFF2-40B4-BE49-F238E27FC236}">
                <a16:creationId xmlns:a16="http://schemas.microsoft.com/office/drawing/2014/main" id="{3D2BB65B-6CFE-6AD7-DF03-6D72282918D2}"/>
              </a:ext>
            </a:extLst>
          </p:cNvPr>
          <p:cNvGrpSpPr>
            <a:grpSpLocks noChangeAspect="1"/>
          </p:cNvGrpSpPr>
          <p:nvPr/>
        </p:nvGrpSpPr>
        <p:grpSpPr bwMode="auto">
          <a:xfrm>
            <a:off x="1735138" y="4005263"/>
            <a:ext cx="1130300" cy="471487"/>
            <a:chOff x="1093" y="2523"/>
            <a:chExt cx="712" cy="297"/>
          </a:xfrm>
        </p:grpSpPr>
        <p:sp>
          <p:nvSpPr>
            <p:cNvPr id="614" name="AutoShape 272">
              <a:extLst>
                <a:ext uri="{FF2B5EF4-FFF2-40B4-BE49-F238E27FC236}">
                  <a16:creationId xmlns:a16="http://schemas.microsoft.com/office/drawing/2014/main" id="{6799E822-10B3-7116-E863-0D36DAD1F9A8}"/>
                </a:ext>
              </a:extLst>
            </p:cNvPr>
            <p:cNvSpPr>
              <a:spLocks noChangeAspect="1" noChangeArrowheads="1" noTextEdit="1"/>
            </p:cNvSpPr>
            <p:nvPr/>
          </p:nvSpPr>
          <p:spPr bwMode="auto">
            <a:xfrm>
              <a:off x="1093" y="2523"/>
              <a:ext cx="712"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Rectangle 274">
              <a:extLst>
                <a:ext uri="{FF2B5EF4-FFF2-40B4-BE49-F238E27FC236}">
                  <a16:creationId xmlns:a16="http://schemas.microsoft.com/office/drawing/2014/main" id="{E09E0D60-1132-7277-FD17-D7703FDCFB1C}"/>
                </a:ext>
              </a:extLst>
            </p:cNvPr>
            <p:cNvSpPr>
              <a:spLocks noChangeArrowheads="1"/>
            </p:cNvSpPr>
            <p:nvPr/>
          </p:nvSpPr>
          <p:spPr bwMode="auto">
            <a:xfrm>
              <a:off x="1102" y="2519"/>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6" name="Rectangle 275">
              <a:extLst>
                <a:ext uri="{FF2B5EF4-FFF2-40B4-BE49-F238E27FC236}">
                  <a16:creationId xmlns:a16="http://schemas.microsoft.com/office/drawing/2014/main" id="{05C9A7B3-300D-CB60-EF0D-BA5C3D1A707B}"/>
                </a:ext>
              </a:extLst>
            </p:cNvPr>
            <p:cNvSpPr>
              <a:spLocks noChangeArrowheads="1"/>
            </p:cNvSpPr>
            <p:nvPr/>
          </p:nvSpPr>
          <p:spPr bwMode="auto">
            <a:xfrm>
              <a:off x="1145" y="2519"/>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7" name="Rectangle 276">
              <a:extLst>
                <a:ext uri="{FF2B5EF4-FFF2-40B4-BE49-F238E27FC236}">
                  <a16:creationId xmlns:a16="http://schemas.microsoft.com/office/drawing/2014/main" id="{A8D9ABE2-137A-719B-0036-0E3FA4ACCCAF}"/>
                </a:ext>
              </a:extLst>
            </p:cNvPr>
            <p:cNvSpPr>
              <a:spLocks noChangeArrowheads="1"/>
            </p:cNvSpPr>
            <p:nvPr/>
          </p:nvSpPr>
          <p:spPr bwMode="auto">
            <a:xfrm>
              <a:off x="1195" y="2519"/>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8" name="Rectangle 277">
              <a:extLst>
                <a:ext uri="{FF2B5EF4-FFF2-40B4-BE49-F238E27FC236}">
                  <a16:creationId xmlns:a16="http://schemas.microsoft.com/office/drawing/2014/main" id="{B88FDAB5-308D-16D9-92E1-EC5485098B8F}"/>
                </a:ext>
              </a:extLst>
            </p:cNvPr>
            <p:cNvSpPr>
              <a:spLocks noChangeArrowheads="1"/>
            </p:cNvSpPr>
            <p:nvPr/>
          </p:nvSpPr>
          <p:spPr bwMode="auto">
            <a:xfrm>
              <a:off x="1227" y="2519"/>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9" name="Rectangle 278">
              <a:extLst>
                <a:ext uri="{FF2B5EF4-FFF2-40B4-BE49-F238E27FC236}">
                  <a16:creationId xmlns:a16="http://schemas.microsoft.com/office/drawing/2014/main" id="{B7120B81-1868-E4E7-1ED7-54DFE0EA6433}"/>
                </a:ext>
              </a:extLst>
            </p:cNvPr>
            <p:cNvSpPr>
              <a:spLocks noChangeArrowheads="1"/>
            </p:cNvSpPr>
            <p:nvPr/>
          </p:nvSpPr>
          <p:spPr bwMode="auto">
            <a:xfrm>
              <a:off x="1245" y="2519"/>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0" name="Rectangle 279">
              <a:extLst>
                <a:ext uri="{FF2B5EF4-FFF2-40B4-BE49-F238E27FC236}">
                  <a16:creationId xmlns:a16="http://schemas.microsoft.com/office/drawing/2014/main" id="{05312B77-CE38-A5FC-5B12-8FDC37D47D60}"/>
                </a:ext>
              </a:extLst>
            </p:cNvPr>
            <p:cNvSpPr>
              <a:spLocks noChangeArrowheads="1"/>
            </p:cNvSpPr>
            <p:nvPr/>
          </p:nvSpPr>
          <p:spPr bwMode="auto">
            <a:xfrm>
              <a:off x="1300" y="2519"/>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1" name="Rectangle 280">
              <a:extLst>
                <a:ext uri="{FF2B5EF4-FFF2-40B4-BE49-F238E27FC236}">
                  <a16:creationId xmlns:a16="http://schemas.microsoft.com/office/drawing/2014/main" id="{E9D10A34-23E7-8587-903E-A194CDC823FD}"/>
                </a:ext>
              </a:extLst>
            </p:cNvPr>
            <p:cNvSpPr>
              <a:spLocks noChangeArrowheads="1"/>
            </p:cNvSpPr>
            <p:nvPr/>
          </p:nvSpPr>
          <p:spPr bwMode="auto">
            <a:xfrm>
              <a:off x="1325" y="2519"/>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2" name="Rectangle 281">
              <a:extLst>
                <a:ext uri="{FF2B5EF4-FFF2-40B4-BE49-F238E27FC236}">
                  <a16:creationId xmlns:a16="http://schemas.microsoft.com/office/drawing/2014/main" id="{F735F344-C15B-7F7B-5D1F-3F190FAA80D9}"/>
                </a:ext>
              </a:extLst>
            </p:cNvPr>
            <p:cNvSpPr>
              <a:spLocks noChangeArrowheads="1"/>
            </p:cNvSpPr>
            <p:nvPr/>
          </p:nvSpPr>
          <p:spPr bwMode="auto">
            <a:xfrm>
              <a:off x="1358" y="2519"/>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3" name="Rectangle 282">
              <a:extLst>
                <a:ext uri="{FF2B5EF4-FFF2-40B4-BE49-F238E27FC236}">
                  <a16:creationId xmlns:a16="http://schemas.microsoft.com/office/drawing/2014/main" id="{E3FE8190-C195-3EC9-0A4D-52C3B06FD55F}"/>
                </a:ext>
              </a:extLst>
            </p:cNvPr>
            <p:cNvSpPr>
              <a:spLocks noChangeArrowheads="1"/>
            </p:cNvSpPr>
            <p:nvPr/>
          </p:nvSpPr>
          <p:spPr bwMode="auto">
            <a:xfrm>
              <a:off x="1394" y="2519"/>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4" name="Rectangle 283">
              <a:extLst>
                <a:ext uri="{FF2B5EF4-FFF2-40B4-BE49-F238E27FC236}">
                  <a16:creationId xmlns:a16="http://schemas.microsoft.com/office/drawing/2014/main" id="{71E9C690-6B33-0A6C-C029-DF72AFD796E9}"/>
                </a:ext>
              </a:extLst>
            </p:cNvPr>
            <p:cNvSpPr>
              <a:spLocks noChangeArrowheads="1"/>
            </p:cNvSpPr>
            <p:nvPr/>
          </p:nvSpPr>
          <p:spPr bwMode="auto">
            <a:xfrm>
              <a:off x="1426" y="2519"/>
              <a:ext cx="6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5" name="Rectangle 284">
              <a:extLst>
                <a:ext uri="{FF2B5EF4-FFF2-40B4-BE49-F238E27FC236}">
                  <a16:creationId xmlns:a16="http://schemas.microsoft.com/office/drawing/2014/main" id="{5943ECD4-849B-4EED-D904-AE1032469BA9}"/>
                </a:ext>
              </a:extLst>
            </p:cNvPr>
            <p:cNvSpPr>
              <a:spLocks noChangeArrowheads="1"/>
            </p:cNvSpPr>
            <p:nvPr/>
          </p:nvSpPr>
          <p:spPr bwMode="auto">
            <a:xfrm>
              <a:off x="1452" y="2519"/>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6" name="Rectangle 285">
              <a:extLst>
                <a:ext uri="{FF2B5EF4-FFF2-40B4-BE49-F238E27FC236}">
                  <a16:creationId xmlns:a16="http://schemas.microsoft.com/office/drawing/2014/main" id="{E4C19E49-D433-3162-803E-CDB34C926158}"/>
                </a:ext>
              </a:extLst>
            </p:cNvPr>
            <p:cNvSpPr>
              <a:spLocks noChangeArrowheads="1"/>
            </p:cNvSpPr>
            <p:nvPr/>
          </p:nvSpPr>
          <p:spPr bwMode="auto">
            <a:xfrm>
              <a:off x="1492" y="2519"/>
              <a:ext cx="7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7" name="Rectangle 286">
              <a:extLst>
                <a:ext uri="{FF2B5EF4-FFF2-40B4-BE49-F238E27FC236}">
                  <a16:creationId xmlns:a16="http://schemas.microsoft.com/office/drawing/2014/main" id="{E4A3158B-352F-A87E-0CDA-4C26C9E6B718}"/>
                </a:ext>
              </a:extLst>
            </p:cNvPr>
            <p:cNvSpPr>
              <a:spLocks noChangeArrowheads="1"/>
            </p:cNvSpPr>
            <p:nvPr/>
          </p:nvSpPr>
          <p:spPr bwMode="auto">
            <a:xfrm>
              <a:off x="1558" y="2519"/>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8" name="Rectangle 287">
              <a:extLst>
                <a:ext uri="{FF2B5EF4-FFF2-40B4-BE49-F238E27FC236}">
                  <a16:creationId xmlns:a16="http://schemas.microsoft.com/office/drawing/2014/main" id="{8356DC5F-ADB1-15F0-DE78-B6DE0B6FD124}"/>
                </a:ext>
              </a:extLst>
            </p:cNvPr>
            <p:cNvSpPr>
              <a:spLocks noChangeArrowheads="1"/>
            </p:cNvSpPr>
            <p:nvPr/>
          </p:nvSpPr>
          <p:spPr bwMode="auto">
            <a:xfrm>
              <a:off x="1630" y="2519"/>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9" name="Rectangle 288">
              <a:extLst>
                <a:ext uri="{FF2B5EF4-FFF2-40B4-BE49-F238E27FC236}">
                  <a16:creationId xmlns:a16="http://schemas.microsoft.com/office/drawing/2014/main" id="{3E57F023-8471-5D0E-A015-06F4AFA9DF24}"/>
                </a:ext>
              </a:extLst>
            </p:cNvPr>
            <p:cNvSpPr>
              <a:spLocks noChangeArrowheads="1"/>
            </p:cNvSpPr>
            <p:nvPr/>
          </p:nvSpPr>
          <p:spPr bwMode="auto">
            <a:xfrm>
              <a:off x="1663" y="2519"/>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0" name="Rectangle 289">
              <a:extLst>
                <a:ext uri="{FF2B5EF4-FFF2-40B4-BE49-F238E27FC236}">
                  <a16:creationId xmlns:a16="http://schemas.microsoft.com/office/drawing/2014/main" id="{297CCE03-0771-485F-8CFD-EBD958CF580D}"/>
                </a:ext>
              </a:extLst>
            </p:cNvPr>
            <p:cNvSpPr>
              <a:spLocks noChangeArrowheads="1"/>
            </p:cNvSpPr>
            <p:nvPr/>
          </p:nvSpPr>
          <p:spPr bwMode="auto">
            <a:xfrm>
              <a:off x="1695" y="2519"/>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1" name="Rectangle 290">
              <a:extLst>
                <a:ext uri="{FF2B5EF4-FFF2-40B4-BE49-F238E27FC236}">
                  <a16:creationId xmlns:a16="http://schemas.microsoft.com/office/drawing/2014/main" id="{E70AF0A1-BE14-6FEE-35F0-27C65607FE8A}"/>
                </a:ext>
              </a:extLst>
            </p:cNvPr>
            <p:cNvSpPr>
              <a:spLocks noChangeArrowheads="1"/>
            </p:cNvSpPr>
            <p:nvPr/>
          </p:nvSpPr>
          <p:spPr bwMode="auto">
            <a:xfrm>
              <a:off x="1713" y="2519"/>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2" name="Rectangle 291">
              <a:extLst>
                <a:ext uri="{FF2B5EF4-FFF2-40B4-BE49-F238E27FC236}">
                  <a16:creationId xmlns:a16="http://schemas.microsoft.com/office/drawing/2014/main" id="{4B07F56A-D288-9817-17F3-4ECCF1AD438B}"/>
                </a:ext>
              </a:extLst>
            </p:cNvPr>
            <p:cNvSpPr>
              <a:spLocks noChangeArrowheads="1"/>
            </p:cNvSpPr>
            <p:nvPr/>
          </p:nvSpPr>
          <p:spPr bwMode="auto">
            <a:xfrm>
              <a:off x="1767" y="2519"/>
              <a:ext cx="6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3" name="Rectangle 292">
              <a:extLst>
                <a:ext uri="{FF2B5EF4-FFF2-40B4-BE49-F238E27FC236}">
                  <a16:creationId xmlns:a16="http://schemas.microsoft.com/office/drawing/2014/main" id="{F2995688-15D2-DE5F-FEAD-5DFED266D850}"/>
                </a:ext>
              </a:extLst>
            </p:cNvPr>
            <p:cNvSpPr>
              <a:spLocks noChangeArrowheads="1"/>
            </p:cNvSpPr>
            <p:nvPr/>
          </p:nvSpPr>
          <p:spPr bwMode="auto">
            <a:xfrm>
              <a:off x="1102" y="2597"/>
              <a:ext cx="7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4" name="Rectangle 293">
              <a:extLst>
                <a:ext uri="{FF2B5EF4-FFF2-40B4-BE49-F238E27FC236}">
                  <a16:creationId xmlns:a16="http://schemas.microsoft.com/office/drawing/2014/main" id="{6DF4ABD0-B824-CDA6-8941-568ABDFD32BB}"/>
                </a:ext>
              </a:extLst>
            </p:cNvPr>
            <p:cNvSpPr>
              <a:spLocks noChangeArrowheads="1"/>
            </p:cNvSpPr>
            <p:nvPr/>
          </p:nvSpPr>
          <p:spPr bwMode="auto">
            <a:xfrm>
              <a:off x="1151" y="2597"/>
              <a:ext cx="7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5" name="Rectangle 294">
              <a:extLst>
                <a:ext uri="{FF2B5EF4-FFF2-40B4-BE49-F238E27FC236}">
                  <a16:creationId xmlns:a16="http://schemas.microsoft.com/office/drawing/2014/main" id="{D7A39A5F-24BF-055F-92BB-C8211F28C10D}"/>
                </a:ext>
              </a:extLst>
            </p:cNvPr>
            <p:cNvSpPr>
              <a:spLocks noChangeArrowheads="1"/>
            </p:cNvSpPr>
            <p:nvPr/>
          </p:nvSpPr>
          <p:spPr bwMode="auto">
            <a:xfrm>
              <a:off x="1220" y="2597"/>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6" name="Rectangle 295">
              <a:extLst>
                <a:ext uri="{FF2B5EF4-FFF2-40B4-BE49-F238E27FC236}">
                  <a16:creationId xmlns:a16="http://schemas.microsoft.com/office/drawing/2014/main" id="{6610F008-7C66-89F3-DC4E-397F9E82A301}"/>
                </a:ext>
              </a:extLst>
            </p:cNvPr>
            <p:cNvSpPr>
              <a:spLocks noChangeArrowheads="1"/>
            </p:cNvSpPr>
            <p:nvPr/>
          </p:nvSpPr>
          <p:spPr bwMode="auto">
            <a:xfrm>
              <a:off x="1292" y="2597"/>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7" name="Rectangle 296">
              <a:extLst>
                <a:ext uri="{FF2B5EF4-FFF2-40B4-BE49-F238E27FC236}">
                  <a16:creationId xmlns:a16="http://schemas.microsoft.com/office/drawing/2014/main" id="{EF5FF7E2-FE72-3F1E-79DD-E782362B9F5C}"/>
                </a:ext>
              </a:extLst>
            </p:cNvPr>
            <p:cNvSpPr>
              <a:spLocks noChangeArrowheads="1"/>
            </p:cNvSpPr>
            <p:nvPr/>
          </p:nvSpPr>
          <p:spPr bwMode="auto">
            <a:xfrm>
              <a:off x="1325" y="2597"/>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8" name="Rectangle 297">
              <a:extLst>
                <a:ext uri="{FF2B5EF4-FFF2-40B4-BE49-F238E27FC236}">
                  <a16:creationId xmlns:a16="http://schemas.microsoft.com/office/drawing/2014/main" id="{A9007A0D-BBC1-4A20-5B69-4600D57B83B2}"/>
                </a:ext>
              </a:extLst>
            </p:cNvPr>
            <p:cNvSpPr>
              <a:spLocks noChangeArrowheads="1"/>
            </p:cNvSpPr>
            <p:nvPr/>
          </p:nvSpPr>
          <p:spPr bwMode="auto">
            <a:xfrm>
              <a:off x="1343" y="2597"/>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9" name="Rectangle 298">
              <a:extLst>
                <a:ext uri="{FF2B5EF4-FFF2-40B4-BE49-F238E27FC236}">
                  <a16:creationId xmlns:a16="http://schemas.microsoft.com/office/drawing/2014/main" id="{9572EA36-7F88-0687-9E40-B42DC59820DA}"/>
                </a:ext>
              </a:extLst>
            </p:cNvPr>
            <p:cNvSpPr>
              <a:spLocks noChangeArrowheads="1"/>
            </p:cNvSpPr>
            <p:nvPr/>
          </p:nvSpPr>
          <p:spPr bwMode="auto">
            <a:xfrm>
              <a:off x="1375" y="2597"/>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2" name="Rectangle 299">
              <a:extLst>
                <a:ext uri="{FF2B5EF4-FFF2-40B4-BE49-F238E27FC236}">
                  <a16:creationId xmlns:a16="http://schemas.microsoft.com/office/drawing/2014/main" id="{1A087342-8DDF-76D4-CDAD-DA89EC6F0E00}"/>
                </a:ext>
              </a:extLst>
            </p:cNvPr>
            <p:cNvSpPr>
              <a:spLocks noChangeArrowheads="1"/>
            </p:cNvSpPr>
            <p:nvPr/>
          </p:nvSpPr>
          <p:spPr bwMode="auto">
            <a:xfrm>
              <a:off x="1408" y="2597"/>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3" name="Rectangle 300">
              <a:extLst>
                <a:ext uri="{FF2B5EF4-FFF2-40B4-BE49-F238E27FC236}">
                  <a16:creationId xmlns:a16="http://schemas.microsoft.com/office/drawing/2014/main" id="{F44ABD5E-3EBD-C0B2-7AFB-AB0FAAF5A0CF}"/>
                </a:ext>
              </a:extLst>
            </p:cNvPr>
            <p:cNvSpPr>
              <a:spLocks noChangeArrowheads="1"/>
            </p:cNvSpPr>
            <p:nvPr/>
          </p:nvSpPr>
          <p:spPr bwMode="auto">
            <a:xfrm>
              <a:off x="1102" y="2676"/>
              <a:ext cx="7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Á</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4" name="Rectangle 301">
              <a:extLst>
                <a:ext uri="{FF2B5EF4-FFF2-40B4-BE49-F238E27FC236}">
                  <a16:creationId xmlns:a16="http://schemas.microsoft.com/office/drawing/2014/main" id="{DF0A1B58-4DAF-D0E4-C6E7-66F87C19ECD5}"/>
                </a:ext>
              </a:extLst>
            </p:cNvPr>
            <p:cNvSpPr>
              <a:spLocks noChangeArrowheads="1"/>
            </p:cNvSpPr>
            <p:nvPr/>
          </p:nvSpPr>
          <p:spPr bwMode="auto">
            <a:xfrm>
              <a:off x="1162" y="2676"/>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5" name="Rectangle 302">
              <a:extLst>
                <a:ext uri="{FF2B5EF4-FFF2-40B4-BE49-F238E27FC236}">
                  <a16:creationId xmlns:a16="http://schemas.microsoft.com/office/drawing/2014/main" id="{A643A808-FB34-5BE6-0F5B-A7FD384D46A1}"/>
                </a:ext>
              </a:extLst>
            </p:cNvPr>
            <p:cNvSpPr>
              <a:spLocks noChangeArrowheads="1"/>
            </p:cNvSpPr>
            <p:nvPr/>
          </p:nvSpPr>
          <p:spPr bwMode="auto">
            <a:xfrm>
              <a:off x="1234" y="2676"/>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6" name="Rectangle 303">
              <a:extLst>
                <a:ext uri="{FF2B5EF4-FFF2-40B4-BE49-F238E27FC236}">
                  <a16:creationId xmlns:a16="http://schemas.microsoft.com/office/drawing/2014/main" id="{0A491476-DACC-5DFC-0E90-2EED32BE3CC6}"/>
                </a:ext>
              </a:extLst>
            </p:cNvPr>
            <p:cNvSpPr>
              <a:spLocks noChangeArrowheads="1"/>
            </p:cNvSpPr>
            <p:nvPr/>
          </p:nvSpPr>
          <p:spPr bwMode="auto">
            <a:xfrm>
              <a:off x="1256"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7" name="Rectangle 304">
              <a:extLst>
                <a:ext uri="{FF2B5EF4-FFF2-40B4-BE49-F238E27FC236}">
                  <a16:creationId xmlns:a16="http://schemas.microsoft.com/office/drawing/2014/main" id="{A545B8D6-B6B7-3506-EF3B-4A53AD5F5595}"/>
                </a:ext>
              </a:extLst>
            </p:cNvPr>
            <p:cNvSpPr>
              <a:spLocks noChangeArrowheads="1"/>
            </p:cNvSpPr>
            <p:nvPr/>
          </p:nvSpPr>
          <p:spPr bwMode="auto">
            <a:xfrm>
              <a:off x="1288" y="2676"/>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8" name="Rectangle 305">
              <a:extLst>
                <a:ext uri="{FF2B5EF4-FFF2-40B4-BE49-F238E27FC236}">
                  <a16:creationId xmlns:a16="http://schemas.microsoft.com/office/drawing/2014/main" id="{4A296644-6C34-926F-E8FD-4224C8BDE862}"/>
                </a:ext>
              </a:extLst>
            </p:cNvPr>
            <p:cNvSpPr>
              <a:spLocks noChangeArrowheads="1"/>
            </p:cNvSpPr>
            <p:nvPr/>
          </p:nvSpPr>
          <p:spPr bwMode="auto">
            <a:xfrm>
              <a:off x="1306"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9" name="Rectangle 306">
              <a:extLst>
                <a:ext uri="{FF2B5EF4-FFF2-40B4-BE49-F238E27FC236}">
                  <a16:creationId xmlns:a16="http://schemas.microsoft.com/office/drawing/2014/main" id="{21242652-DD8A-BC8E-C880-2D1314D74DF4}"/>
                </a:ext>
              </a:extLst>
            </p:cNvPr>
            <p:cNvSpPr>
              <a:spLocks noChangeArrowheads="1"/>
            </p:cNvSpPr>
            <p:nvPr/>
          </p:nvSpPr>
          <p:spPr bwMode="auto">
            <a:xfrm>
              <a:off x="1339"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0" name="Rectangle 307">
              <a:extLst>
                <a:ext uri="{FF2B5EF4-FFF2-40B4-BE49-F238E27FC236}">
                  <a16:creationId xmlns:a16="http://schemas.microsoft.com/office/drawing/2014/main" id="{52222777-3029-B21F-B74F-5FEB6548CF52}"/>
                </a:ext>
              </a:extLst>
            </p:cNvPr>
            <p:cNvSpPr>
              <a:spLocks noChangeArrowheads="1"/>
            </p:cNvSpPr>
            <p:nvPr/>
          </p:nvSpPr>
          <p:spPr bwMode="auto">
            <a:xfrm>
              <a:off x="1371"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1" name="Rectangle 308">
              <a:extLst>
                <a:ext uri="{FF2B5EF4-FFF2-40B4-BE49-F238E27FC236}">
                  <a16:creationId xmlns:a16="http://schemas.microsoft.com/office/drawing/2014/main" id="{F2157810-2EEB-7CC4-FE2D-47A0E543ACC9}"/>
                </a:ext>
              </a:extLst>
            </p:cNvPr>
            <p:cNvSpPr>
              <a:spLocks noChangeArrowheads="1"/>
            </p:cNvSpPr>
            <p:nvPr/>
          </p:nvSpPr>
          <p:spPr bwMode="auto">
            <a:xfrm>
              <a:off x="1426" y="2676"/>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2" name="Rectangle 309">
              <a:extLst>
                <a:ext uri="{FF2B5EF4-FFF2-40B4-BE49-F238E27FC236}">
                  <a16:creationId xmlns:a16="http://schemas.microsoft.com/office/drawing/2014/main" id="{51DFE733-7F6D-46CF-A7FC-B1EA6ABFB647}"/>
                </a:ext>
              </a:extLst>
            </p:cNvPr>
            <p:cNvSpPr>
              <a:spLocks noChangeArrowheads="1"/>
            </p:cNvSpPr>
            <p:nvPr/>
          </p:nvSpPr>
          <p:spPr bwMode="auto">
            <a:xfrm>
              <a:off x="1451"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3" name="Rectangle 310">
              <a:extLst>
                <a:ext uri="{FF2B5EF4-FFF2-40B4-BE49-F238E27FC236}">
                  <a16:creationId xmlns:a16="http://schemas.microsoft.com/office/drawing/2014/main" id="{57BF575B-8C62-91BC-4C6E-2AB96FC32CB9}"/>
                </a:ext>
              </a:extLst>
            </p:cNvPr>
            <p:cNvSpPr>
              <a:spLocks noChangeArrowheads="1"/>
            </p:cNvSpPr>
            <p:nvPr/>
          </p:nvSpPr>
          <p:spPr bwMode="auto">
            <a:xfrm>
              <a:off x="1483"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4" name="Rectangle 311">
              <a:extLst>
                <a:ext uri="{FF2B5EF4-FFF2-40B4-BE49-F238E27FC236}">
                  <a16:creationId xmlns:a16="http://schemas.microsoft.com/office/drawing/2014/main" id="{3B94C473-2A94-EE25-137C-3C9EC11FD047}"/>
                </a:ext>
              </a:extLst>
            </p:cNvPr>
            <p:cNvSpPr>
              <a:spLocks noChangeArrowheads="1"/>
            </p:cNvSpPr>
            <p:nvPr/>
          </p:nvSpPr>
          <p:spPr bwMode="auto">
            <a:xfrm>
              <a:off x="1542" y="2676"/>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5" name="Rectangle 312">
              <a:extLst>
                <a:ext uri="{FF2B5EF4-FFF2-40B4-BE49-F238E27FC236}">
                  <a16:creationId xmlns:a16="http://schemas.microsoft.com/office/drawing/2014/main" id="{EA38898B-FCE2-227E-DD9E-80BD3ADA245A}"/>
                </a:ext>
              </a:extLst>
            </p:cNvPr>
            <p:cNvSpPr>
              <a:spLocks noChangeArrowheads="1"/>
            </p:cNvSpPr>
            <p:nvPr/>
          </p:nvSpPr>
          <p:spPr bwMode="auto">
            <a:xfrm>
              <a:off x="1614" y="2676"/>
              <a:ext cx="4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6" name="Rectangle 313">
              <a:extLst>
                <a:ext uri="{FF2B5EF4-FFF2-40B4-BE49-F238E27FC236}">
                  <a16:creationId xmlns:a16="http://schemas.microsoft.com/office/drawing/2014/main" id="{88BF837A-0103-E124-F7EE-DCC74C9FDA5D}"/>
                </a:ext>
              </a:extLst>
            </p:cNvPr>
            <p:cNvSpPr>
              <a:spLocks noChangeArrowheads="1"/>
            </p:cNvSpPr>
            <p:nvPr/>
          </p:nvSpPr>
          <p:spPr bwMode="auto">
            <a:xfrm>
              <a:off x="1635"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7" name="Rectangle 314">
              <a:extLst>
                <a:ext uri="{FF2B5EF4-FFF2-40B4-BE49-F238E27FC236}">
                  <a16:creationId xmlns:a16="http://schemas.microsoft.com/office/drawing/2014/main" id="{63B87757-8297-EF36-96D0-F45EDEAA7F59}"/>
                </a:ext>
              </a:extLst>
            </p:cNvPr>
            <p:cNvSpPr>
              <a:spLocks noChangeArrowheads="1"/>
            </p:cNvSpPr>
            <p:nvPr/>
          </p:nvSpPr>
          <p:spPr bwMode="auto">
            <a:xfrm>
              <a:off x="1667"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8" name="Rectangle 315">
              <a:extLst>
                <a:ext uri="{FF2B5EF4-FFF2-40B4-BE49-F238E27FC236}">
                  <a16:creationId xmlns:a16="http://schemas.microsoft.com/office/drawing/2014/main" id="{D635011A-1F03-9216-391B-6E4A4109405C}"/>
                </a:ext>
              </a:extLst>
            </p:cNvPr>
            <p:cNvSpPr>
              <a:spLocks noChangeArrowheads="1"/>
            </p:cNvSpPr>
            <p:nvPr/>
          </p:nvSpPr>
          <p:spPr bwMode="auto">
            <a:xfrm>
              <a:off x="1700" y="2676"/>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49" name="Rectangle 316">
              <a:extLst>
                <a:ext uri="{FF2B5EF4-FFF2-40B4-BE49-F238E27FC236}">
                  <a16:creationId xmlns:a16="http://schemas.microsoft.com/office/drawing/2014/main" id="{D6B2483C-5D9A-A8B2-9688-A4BAD9EB6807}"/>
                </a:ext>
              </a:extLst>
            </p:cNvPr>
            <p:cNvSpPr>
              <a:spLocks noChangeArrowheads="1"/>
            </p:cNvSpPr>
            <p:nvPr/>
          </p:nvSpPr>
          <p:spPr bwMode="auto">
            <a:xfrm>
              <a:off x="1718" y="2676"/>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0" name="Rectangle 317">
              <a:extLst>
                <a:ext uri="{FF2B5EF4-FFF2-40B4-BE49-F238E27FC236}">
                  <a16:creationId xmlns:a16="http://schemas.microsoft.com/office/drawing/2014/main" id="{DFE27D21-0207-77A2-FA60-E225427B03A3}"/>
                </a:ext>
              </a:extLst>
            </p:cNvPr>
            <p:cNvSpPr>
              <a:spLocks noChangeArrowheads="1"/>
            </p:cNvSpPr>
            <p:nvPr/>
          </p:nvSpPr>
          <p:spPr bwMode="auto">
            <a:xfrm>
              <a:off x="1773" y="2670"/>
              <a:ext cx="4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MMI7" panose="020B0604020202020204"/>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1" name="Rectangle 318">
              <a:extLst>
                <a:ext uri="{FF2B5EF4-FFF2-40B4-BE49-F238E27FC236}">
                  <a16:creationId xmlns:a16="http://schemas.microsoft.com/office/drawing/2014/main" id="{22E7CDFA-9223-4B47-8FF7-69204051216F}"/>
                </a:ext>
              </a:extLst>
            </p:cNvPr>
            <p:cNvSpPr>
              <a:spLocks noChangeArrowheads="1"/>
            </p:cNvSpPr>
            <p:nvPr/>
          </p:nvSpPr>
          <p:spPr bwMode="auto">
            <a:xfrm>
              <a:off x="1102" y="2755"/>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2" name="Rectangle 319">
              <a:extLst>
                <a:ext uri="{FF2B5EF4-FFF2-40B4-BE49-F238E27FC236}">
                  <a16:creationId xmlns:a16="http://schemas.microsoft.com/office/drawing/2014/main" id="{1DB476FE-F36C-8C5D-B748-37CD597E33FD}"/>
                </a:ext>
              </a:extLst>
            </p:cNvPr>
            <p:cNvSpPr>
              <a:spLocks noChangeArrowheads="1"/>
            </p:cNvSpPr>
            <p:nvPr/>
          </p:nvSpPr>
          <p:spPr bwMode="auto">
            <a:xfrm>
              <a:off x="1156" y="2755"/>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mi10" panose="020B0604020202020204" charset="0"/>
                </a:rPr>
                <a: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3" name="Rectangle 320">
              <a:extLst>
                <a:ext uri="{FF2B5EF4-FFF2-40B4-BE49-F238E27FC236}">
                  <a16:creationId xmlns:a16="http://schemas.microsoft.com/office/drawing/2014/main" id="{2DF0DCB5-4D10-12EF-9D00-A8D772F2522F}"/>
                </a:ext>
              </a:extLst>
            </p:cNvPr>
            <p:cNvSpPr>
              <a:spLocks noChangeArrowheads="1"/>
            </p:cNvSpPr>
            <p:nvPr/>
          </p:nvSpPr>
          <p:spPr bwMode="auto">
            <a:xfrm>
              <a:off x="1201" y="2755"/>
              <a:ext cx="65"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4" name="Rectangle 321">
              <a:extLst>
                <a:ext uri="{FF2B5EF4-FFF2-40B4-BE49-F238E27FC236}">
                  <a16:creationId xmlns:a16="http://schemas.microsoft.com/office/drawing/2014/main" id="{621A1505-AFAB-0707-4A11-8387F2AF3C5E}"/>
                </a:ext>
              </a:extLst>
            </p:cNvPr>
            <p:cNvSpPr>
              <a:spLocks noChangeArrowheads="1"/>
            </p:cNvSpPr>
            <p:nvPr/>
          </p:nvSpPr>
          <p:spPr bwMode="auto">
            <a:xfrm>
              <a:off x="1274" y="2755"/>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5" name="Rectangle 322">
              <a:extLst>
                <a:ext uri="{FF2B5EF4-FFF2-40B4-BE49-F238E27FC236}">
                  <a16:creationId xmlns:a16="http://schemas.microsoft.com/office/drawing/2014/main" id="{3532FA0F-ECAA-F731-70A9-490DA7119139}"/>
                </a:ext>
              </a:extLst>
            </p:cNvPr>
            <p:cNvSpPr>
              <a:spLocks noChangeArrowheads="1"/>
            </p:cNvSpPr>
            <p:nvPr/>
          </p:nvSpPr>
          <p:spPr bwMode="auto">
            <a:xfrm>
              <a:off x="1306" y="2755"/>
              <a:ext cx="47"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6" name="Rectangle 323">
              <a:extLst>
                <a:ext uri="{FF2B5EF4-FFF2-40B4-BE49-F238E27FC236}">
                  <a16:creationId xmlns:a16="http://schemas.microsoft.com/office/drawing/2014/main" id="{2D12F6D2-EE3C-42F8-6C64-FF462166074C}"/>
                </a:ext>
              </a:extLst>
            </p:cNvPr>
            <p:cNvSpPr>
              <a:spLocks noChangeArrowheads="1"/>
            </p:cNvSpPr>
            <p:nvPr/>
          </p:nvSpPr>
          <p:spPr bwMode="auto">
            <a:xfrm>
              <a:off x="1324" y="2755"/>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7" name="Rectangle 324">
              <a:extLst>
                <a:ext uri="{FF2B5EF4-FFF2-40B4-BE49-F238E27FC236}">
                  <a16:creationId xmlns:a16="http://schemas.microsoft.com/office/drawing/2014/main" id="{C919CCA8-2DE2-8826-9221-7433AEA2E3FD}"/>
                </a:ext>
              </a:extLst>
            </p:cNvPr>
            <p:cNvSpPr>
              <a:spLocks noChangeArrowheads="1"/>
            </p:cNvSpPr>
            <p:nvPr/>
          </p:nvSpPr>
          <p:spPr bwMode="auto">
            <a:xfrm>
              <a:off x="1357" y="2755"/>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8" name="Rectangle 325">
              <a:extLst>
                <a:ext uri="{FF2B5EF4-FFF2-40B4-BE49-F238E27FC236}">
                  <a16:creationId xmlns:a16="http://schemas.microsoft.com/office/drawing/2014/main" id="{A7AEB9E0-7F34-7CA0-8580-D9C106AE2A52}"/>
                </a:ext>
              </a:extLst>
            </p:cNvPr>
            <p:cNvSpPr>
              <a:spLocks noChangeArrowheads="1"/>
            </p:cNvSpPr>
            <p:nvPr/>
          </p:nvSpPr>
          <p:spPr bwMode="auto">
            <a:xfrm>
              <a:off x="1389" y="2755"/>
              <a:ext cx="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9" name="Rectangle 326">
              <a:extLst>
                <a:ext uri="{FF2B5EF4-FFF2-40B4-BE49-F238E27FC236}">
                  <a16:creationId xmlns:a16="http://schemas.microsoft.com/office/drawing/2014/main" id="{24C92AD1-8DD5-7F3A-25F3-A86DBCA18372}"/>
                </a:ext>
              </a:extLst>
            </p:cNvPr>
            <p:cNvSpPr>
              <a:spLocks noChangeArrowheads="1"/>
            </p:cNvSpPr>
            <p:nvPr/>
          </p:nvSpPr>
          <p:spPr bwMode="auto">
            <a:xfrm>
              <a:off x="1443" y="2755"/>
              <a:ext cx="61"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MR10" panose="020B0604020202020204"/>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12574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9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HIDDENFONTSHAPE" val="true"/>
</p:tagLst>
</file>

<file path=ppt/tags/tag10.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L(s) = {20s+1 \over s (100 s+1)(2s+1)}$&#10;\end{document}&#10;"/>
  <p:tag name="FILENAME" val="TP_tmp"/>
  <p:tag name="FORMAT" val="emf"/>
  <p:tag name="RES" val="1200"/>
  <p:tag name="BLEND" val="0"/>
  <p:tag name="TRANSPARENT" val="0"/>
  <p:tag name="TBUG" val="0"/>
  <p:tag name="ALLOWFS" val="0"/>
  <p:tag name="ORIGWIDTH" val="96"/>
  <p:tag name="PICTUREFILESIZE" val="8120"/>
</p:tagLst>
</file>

<file path=ppt/tags/tag11.xml><?xml version="1.0" encoding="utf-8"?>
<p:tagLst xmlns:a="http://schemas.openxmlformats.org/drawingml/2006/main" xmlns:r="http://schemas.openxmlformats.org/officeDocument/2006/relationships" xmlns:p="http://schemas.openxmlformats.org/presentationml/2006/main">
  <p:tag name="HIDDENFONTSHAPE" val="true"/>
</p:tagLst>
</file>

<file path=ppt/tags/tag12.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omega$&#10;\end{document}&#10;"/>
  <p:tag name="FILENAME" val="TP_tmp"/>
  <p:tag name="FORMAT" val="emf"/>
  <p:tag name="RES" val="1200"/>
  <p:tag name="BLEND" val="0"/>
  <p:tag name="TRANSPARENT" val="0"/>
  <p:tag name="TBUG" val="0"/>
  <p:tag name="ALLOWFS" val="0"/>
  <p:tag name="ORIGWIDTH" val="9"/>
  <p:tag name="PICTUREFILESIZE" val="776"/>
</p:tagLst>
</file>

<file path=ppt/tags/tag2.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 \over s + 1}$&#10;\end{document}&#10;"/>
  <p:tag name="FILENAME" val="TP_tmp"/>
  <p:tag name="FORMAT" val="emf"/>
  <p:tag name="RES" val="1200"/>
  <p:tag name="BLEND" val="0"/>
  <p:tag name="TRANSPARENT" val="0"/>
  <p:tag name="TBUG" val="0"/>
  <p:tag name="ALLOWFS" val="0"/>
  <p:tag name="ORIGWIDTH" val="17"/>
  <p:tag name="PICTUREFILESIZE" val="2064"/>
</p:tagLst>
</file>

<file path=ppt/tags/tag3.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noindent 1. DERIVATIVE\\&#10;&#10;$g_1(s) = s $&#10;\\&#10;&#10;\noindent Frequency response: $g(j\omega) = j\omega = 0 + j \omega$  \\&#10;&#10;$|g_1(j\omega)| = \omega$\\&#10;\indent $\angle g_1(j\omega) = 90^o  = \pi/2$ rad  (purely complex at all $\omega$)&#10;\\&#10;&#10;\noindent Check: \\&#10;&#10;$u(t)=u_0 sin(\omega t)$\\&#10;\indent $y(t)=u'(t)=u_0 \omega cos(\omega t)  = \omega u_0 sin(\omega t + \pi /2)$\\&#10;&#10;\noindent 2. INTEGRATOR\\&#10;&#10;$g_2(s) =   {1 \over s}  = {1 \over g_1}$&#10;\\&#10;&#10;$|g_2(j\omega)| = {1 \over |g_1|} = {1 \over \omega}$\\&#10;\indent $\angle g_2(j\omega) = 0^o - \angle g_1 = - 90^o  = - \pi/2$ rad &#10;&#10;&#10;\end{document}&#10;"/>
  <p:tag name="FILENAME" val="TP_tmp"/>
  <p:tag name="FORMAT" val="png256"/>
  <p:tag name="RES" val="1200"/>
  <p:tag name="BLEND" val="0"/>
  <p:tag name="TRANSPARENT" val="0"/>
  <p:tag name="TBUG" val="0"/>
  <p:tag name="ALLOWFS" val="0"/>
  <p:tag name="ORIGWIDTH" val="237"/>
  <p:tag name="PICTUREFILESIZE" val="102796"/>
</p:tagLst>
</file>

<file path=ppt/tags/tag4.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g(s) = 10  {100 s +1 \over (10s+1)(s+1)}$&#10;\end{document}&#10;"/>
  <p:tag name="FILENAME" val="TP_tmp"/>
  <p:tag name="FORMAT" val="emf"/>
  <p:tag name="RES" val="1200"/>
  <p:tag name="BLEND" val="0"/>
  <p:tag name="TRANSPARENT" val="0"/>
  <p:tag name="TBUG" val="0"/>
  <p:tag name="ALLOWFS" val="0"/>
  <p:tag name="ORIGWIDTH" val="93"/>
  <p:tag name="PICTUREFILESIZE" val="7312"/>
</p:tagLst>
</file>

<file path=ppt/tags/tag5.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G_c(s) = 2 {10s+1 \over 10s}$&#10;\end{document}&#10;"/>
  <p:tag name="FILENAME" val="TP_tmp"/>
  <p:tag name="FORMAT" val="emf"/>
  <p:tag name="RES" val="1200"/>
  <p:tag name="BLEND" val="0"/>
  <p:tag name="TRANSPARENT" val="0"/>
  <p:tag name="TBUG" val="0"/>
  <p:tag name="ALLOWFS" val="0"/>
  <p:tag name="ORIGWIDTH" val="68"/>
  <p:tag name="PICTUREFILESIZE" val="5544"/>
</p:tagLst>
</file>

<file path=ppt/tags/tag6.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L(s) = {20s+1 \over s (100 s+1)(2s+1)}$&#10;\end{document}&#10;"/>
  <p:tag name="FILENAME" val="TP_tmp"/>
  <p:tag name="FORMAT" val="emf"/>
  <p:tag name="RES" val="1200"/>
  <p:tag name="BLEND" val="0"/>
  <p:tag name="TRANSPARENT" val="0"/>
  <p:tag name="TBUG" val="0"/>
  <p:tag name="ALLOWFS" val="0"/>
  <p:tag name="ORIGWIDTH" val="96"/>
  <p:tag name="PICTUREFILESIZE" val="8120"/>
</p:tagLst>
</file>

<file path=ppt/tags/tag7.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L(s) = {20s+1 \over s (100 s+1)(2s+1)}$&#10;\end{document}&#10;"/>
  <p:tag name="FILENAME" val="TP_tmp"/>
  <p:tag name="FORMAT" val="emf"/>
  <p:tag name="RES" val="1200"/>
  <p:tag name="BLEND" val="0"/>
  <p:tag name="TRANSPARENT" val="0"/>
  <p:tag name="TBUG" val="0"/>
  <p:tag name="ALLOWFS" val="0"/>
  <p:tag name="ORIGWIDTH" val="96"/>
  <p:tag name="PICTUREFILESIZE" val="8120"/>
</p:tagLst>
</file>

<file path=ppt/tags/tag8.xml><?xml version="1.0" encoding="utf-8"?>
<p:tagLst xmlns:a="http://schemas.openxmlformats.org/drawingml/2006/main" xmlns:r="http://schemas.openxmlformats.org/officeDocument/2006/relationships" xmlns:p="http://schemas.openxmlformats.org/presentationml/2006/main">
  <p:tag name="HIDDENFONTSHAPE" val="true"/>
</p:tagLst>
</file>

<file path=ppt/tags/tag9.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L(s) = {20s+1 \over s (100 s+1)(2s+1)}$&#10;\end{document}&#10;"/>
  <p:tag name="FILENAME" val="TP_tmp"/>
  <p:tag name="FORMAT" val="emf"/>
  <p:tag name="RES" val="1200"/>
  <p:tag name="BLEND" val="0"/>
  <p:tag name="TRANSPARENT" val="0"/>
  <p:tag name="TBUG" val="0"/>
  <p:tag name="ALLOWFS" val="0"/>
  <p:tag name="ORIGWIDTH" val="96"/>
  <p:tag name="PICTUREFILESIZE" val="812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4841</Words>
  <Application>Microsoft Office PowerPoint</Application>
  <PresentationFormat>On-screen Show (4:3)</PresentationFormat>
  <Paragraphs>1095</Paragraphs>
  <Slides>43</Slides>
  <Notes>13</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43</vt:i4>
      </vt:variant>
    </vt:vector>
  </HeadingPairs>
  <TitlesOfParts>
    <vt:vector size="64" baseType="lpstr">
      <vt:lpstr>Calibri</vt:lpstr>
      <vt:lpstr>CMR5</vt:lpstr>
      <vt:lpstr>Arial</vt:lpstr>
      <vt:lpstr>CMMI5</vt:lpstr>
      <vt:lpstr>CMSY5</vt:lpstr>
      <vt:lpstr>CMEX10</vt:lpstr>
      <vt:lpstr>CMMI7</vt:lpstr>
      <vt:lpstr>CMSY7</vt:lpstr>
      <vt:lpstr>Wingdings</vt:lpstr>
      <vt:lpstr>CMSY10ORIG</vt:lpstr>
      <vt:lpstr>Times New Roman</vt:lpstr>
      <vt:lpstr>Cambria Math</vt:lpstr>
      <vt:lpstr>cmmi10</vt:lpstr>
      <vt:lpstr>cmmi10</vt:lpstr>
      <vt:lpstr>CMR7</vt:lpstr>
      <vt:lpstr>Symbol</vt:lpstr>
      <vt:lpstr>Helvetica</vt:lpstr>
      <vt:lpstr>cmsy10</vt:lpstr>
      <vt:lpstr>CMR10</vt:lpstr>
      <vt:lpstr>msam10</vt:lpstr>
      <vt:lpstr>Office Theme</vt:lpstr>
      <vt:lpstr>Frequency analysis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 Ground temperature phase shift. X=5ft What is τ if assume a first-order response from u to y? g(s) = k/(τs+1) </vt:lpstr>
      <vt:lpstr>Frequency response of time delay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Electrical engineers (and Matlab) use decibel for gain</vt:lpstr>
      <vt:lpstr>Bode stability condition (Closed-loop stability condition from analyzing loop L(s) = G C Gm)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 4. PI-control of integrating process with delay. Compare ZN and SIMC*</vt:lpstr>
      <vt:lpstr>PowerPoint Presentation</vt:lpstr>
      <vt:lpstr>PowerPoint Presentation</vt:lpstr>
      <vt:lpstr>PowerPoint Presentation</vt:lpstr>
      <vt:lpstr>PowerPoint Presentation</vt:lpstr>
      <vt:lpstr>Bode stability condition. Why may D-action help in some cases?</vt:lpstr>
      <vt:lpstr>Closed-loop frequency response</vt:lpstr>
    </vt:vector>
  </TitlesOfParts>
  <Company>NTNU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Frequency analysis</dc:title>
  <dc:creator>Sigurd Skogestad</dc:creator>
  <cp:lastModifiedBy>Sigurd Skogestad</cp:lastModifiedBy>
  <cp:revision>249</cp:revision>
  <cp:lastPrinted>2019-10-25T07:40:28Z</cp:lastPrinted>
  <dcterms:created xsi:type="dcterms:W3CDTF">2012-10-16T09:20:56Z</dcterms:created>
  <dcterms:modified xsi:type="dcterms:W3CDTF">2024-11-18T15:47:24Z</dcterms:modified>
</cp:coreProperties>
</file>