
<file path=[Content_Types].xml><?xml version="1.0" encoding="utf-8"?>
<Types xmlns="http://schemas.openxmlformats.org/package/2006/content-types">
  <Default Extension="bin" ContentType="application/vnd.openxmlformats-officedocument.oleObject"/>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0.xml" ContentType="application/inkml+xml"/>
  <Override PartName="/ppt/ink/ink21.xml" ContentType="application/inkml+xml"/>
  <Override PartName="/ppt/ink/ink22.xml" ContentType="application/inkml+xml"/>
  <Override PartName="/ppt/ink/ink23.xml" ContentType="application/inkml+xml"/>
  <Override PartName="/ppt/ink/ink24.xml" ContentType="application/inkml+xml"/>
  <Override PartName="/ppt/ink/ink25.xml" ContentType="application/inkml+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81"/>
  </p:notesMasterIdLst>
  <p:handoutMasterIdLst>
    <p:handoutMasterId r:id="rId82"/>
  </p:handoutMasterIdLst>
  <p:sldIdLst>
    <p:sldId id="1731" r:id="rId2"/>
    <p:sldId id="1732" r:id="rId3"/>
    <p:sldId id="1680" r:id="rId4"/>
    <p:sldId id="1311" r:id="rId5"/>
    <p:sldId id="1695" r:id="rId6"/>
    <p:sldId id="1472" r:id="rId7"/>
    <p:sldId id="1527" r:id="rId8"/>
    <p:sldId id="1595" r:id="rId9"/>
    <p:sldId id="425" r:id="rId10"/>
    <p:sldId id="1534" r:id="rId11"/>
    <p:sldId id="1615" r:id="rId12"/>
    <p:sldId id="1671" r:id="rId13"/>
    <p:sldId id="1672" r:id="rId14"/>
    <p:sldId id="1326" r:id="rId15"/>
    <p:sldId id="1328" r:id="rId16"/>
    <p:sldId id="1348" r:id="rId17"/>
    <p:sldId id="1673" r:id="rId18"/>
    <p:sldId id="1447" r:id="rId19"/>
    <p:sldId id="1399" r:id="rId20"/>
    <p:sldId id="1526" r:id="rId21"/>
    <p:sldId id="1609" r:id="rId22"/>
    <p:sldId id="308" r:id="rId23"/>
    <p:sldId id="1371" r:id="rId24"/>
    <p:sldId id="1610" r:id="rId25"/>
    <p:sldId id="1611" r:id="rId26"/>
    <p:sldId id="1593" r:id="rId27"/>
    <p:sldId id="1612" r:id="rId28"/>
    <p:sldId id="1467" r:id="rId29"/>
    <p:sldId id="453" r:id="rId30"/>
    <p:sldId id="1468" r:id="rId31"/>
    <p:sldId id="1469" r:id="rId32"/>
    <p:sldId id="1613" r:id="rId33"/>
    <p:sldId id="1678" r:id="rId34"/>
    <p:sldId id="1655" r:id="rId35"/>
    <p:sldId id="1398" r:id="rId36"/>
    <p:sldId id="1546" r:id="rId37"/>
    <p:sldId id="1657" r:id="rId38"/>
    <p:sldId id="1547" r:id="rId39"/>
    <p:sldId id="1729" r:id="rId40"/>
    <p:sldId id="1674" r:id="rId41"/>
    <p:sldId id="1549" r:id="rId42"/>
    <p:sldId id="1550" r:id="rId43"/>
    <p:sldId id="1551" r:id="rId44"/>
    <p:sldId id="1564" r:id="rId45"/>
    <p:sldId id="1566" r:id="rId46"/>
    <p:sldId id="1567" r:id="rId47"/>
    <p:sldId id="1568" r:id="rId48"/>
    <p:sldId id="1608" r:id="rId49"/>
    <p:sldId id="1569" r:id="rId50"/>
    <p:sldId id="428" r:id="rId51"/>
    <p:sldId id="328" r:id="rId52"/>
    <p:sldId id="1489" r:id="rId53"/>
    <p:sldId id="316" r:id="rId54"/>
    <p:sldId id="343" r:id="rId55"/>
    <p:sldId id="1605" r:id="rId56"/>
    <p:sldId id="1572" r:id="rId57"/>
    <p:sldId id="1573" r:id="rId58"/>
    <p:sldId id="1574" r:id="rId59"/>
    <p:sldId id="1575" r:id="rId60"/>
    <p:sldId id="1576" r:id="rId61"/>
    <p:sldId id="1577" r:id="rId62"/>
    <p:sldId id="1676" r:id="rId63"/>
    <p:sldId id="1675" r:id="rId64"/>
    <p:sldId id="1677" r:id="rId65"/>
    <p:sldId id="1578" r:id="rId66"/>
    <p:sldId id="1730" r:id="rId67"/>
    <p:sldId id="1683" r:id="rId68"/>
    <p:sldId id="1347" r:id="rId69"/>
    <p:sldId id="1531" r:id="rId70"/>
    <p:sldId id="1607" r:id="rId71"/>
    <p:sldId id="429" r:id="rId72"/>
    <p:sldId id="1599" r:id="rId73"/>
    <p:sldId id="1600" r:id="rId74"/>
    <p:sldId id="1601" r:id="rId75"/>
    <p:sldId id="1025" r:id="rId76"/>
    <p:sldId id="1602" r:id="rId77"/>
    <p:sldId id="1029" r:id="rId78"/>
    <p:sldId id="1565" r:id="rId79"/>
    <p:sldId id="1332" r:id="rId80"/>
  </p:sldIdLst>
  <p:sldSz cx="12192000" cy="6858000"/>
  <p:notesSz cx="6808788" cy="9940925"/>
  <p:embeddedFontLst>
    <p:embeddedFont>
      <p:font typeface="Cambria Math" panose="02040503050406030204" pitchFamily="18" charset="0"/>
      <p:regular r:id="rId83"/>
    </p:embeddedFont>
    <p:embeddedFont>
      <p:font typeface="cmr10" panose="020B0604020202020204" charset="0"/>
      <p:regular r:id="rId84"/>
    </p:embeddedFont>
    <p:embeddedFont>
      <p:font typeface="cmr7" panose="020B0604020202020204" charset="0"/>
      <p:regular r:id="rId85"/>
    </p:embeddedFont>
    <p:embeddedFont>
      <p:font typeface="Times" panose="02020603050405020304" pitchFamily="18" charset="0"/>
      <p:regular r:id="rId86"/>
      <p:bold r:id="rId87"/>
      <p:italic r:id="rId88"/>
      <p:boldItalic r:id="rId89"/>
    </p:embeddedFont>
  </p:embeddedFontLst>
  <p:defaultTextStyle>
    <a:defPPr>
      <a:defRPr lang="nb-N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igurd Skogestad" initials="SS" lastIdx="1" clrIdx="0">
    <p:extLst>
      <p:ext uri="{19B8F6BF-5375-455C-9EA6-DF929625EA0E}">
        <p15:presenceInfo xmlns:p15="http://schemas.microsoft.com/office/powerpoint/2012/main" userId="S::skoge@ntnu.no::9e9b58ab-b7e1-46a9-91ee-ee3a58a3ed9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933AA"/>
    <a:srgbClr val="31915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469" autoAdjust="0"/>
    <p:restoredTop sz="88671" autoAdjust="0"/>
  </p:normalViewPr>
  <p:slideViewPr>
    <p:cSldViewPr>
      <p:cViewPr varScale="1">
        <p:scale>
          <a:sx n="57" d="100"/>
          <a:sy n="57" d="100"/>
        </p:scale>
        <p:origin x="1076" y="44"/>
      </p:cViewPr>
      <p:guideLst>
        <p:guide orient="horz" pos="2160"/>
        <p:guide pos="384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font" Target="fonts/font2.fntdata"/><Relationship Id="rId89" Type="http://schemas.openxmlformats.org/officeDocument/2006/relationships/font" Target="fonts/font7.fntdata"/><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commentAuthors" Target="commentAuthor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font" Target="fonts/font3.fntdata"/><Relationship Id="rId93"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font" Target="fonts/font1.fntdata"/><Relationship Id="rId88" Type="http://schemas.openxmlformats.org/officeDocument/2006/relationships/font" Target="fonts/font6.fntdata"/><Relationship Id="rId9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notesMaster" Target="notesMasters/notesMaster1.xml"/><Relationship Id="rId86" Type="http://schemas.openxmlformats.org/officeDocument/2006/relationships/font" Target="fonts/font4.fntdata"/><Relationship Id="rId9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viewProps" Target="viewProps.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font" Target="fonts/font5.fntdata"/><Relationship Id="rId61" Type="http://schemas.openxmlformats.org/officeDocument/2006/relationships/slide" Target="slides/slide60.xml"/><Relationship Id="rId82" Type="http://schemas.openxmlformats.org/officeDocument/2006/relationships/handoutMaster" Target="handoutMasters/handoutMaster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50475" cy="497046"/>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sz="quarter" idx="1"/>
          </p:nvPr>
        </p:nvSpPr>
        <p:spPr>
          <a:xfrm>
            <a:off x="3856737" y="0"/>
            <a:ext cx="2950475" cy="497046"/>
          </a:xfrm>
          <a:prstGeom prst="rect">
            <a:avLst/>
          </a:prstGeom>
        </p:spPr>
        <p:txBody>
          <a:bodyPr vert="horz" lIns="96661" tIns="48331" rIns="96661" bIns="48331" rtlCol="0"/>
          <a:lstStyle>
            <a:lvl1pPr algn="r">
              <a:defRPr sz="1300"/>
            </a:lvl1pPr>
          </a:lstStyle>
          <a:p>
            <a:fld id="{BDBF960F-852B-4476-8B6A-905CBA79DD59}" type="datetimeFigureOut">
              <a:rPr lang="en-US" smtClean="0"/>
              <a:t>11/19/2024</a:t>
            </a:fld>
            <a:endParaRPr lang="en-US"/>
          </a:p>
        </p:txBody>
      </p:sp>
      <p:sp>
        <p:nvSpPr>
          <p:cNvPr id="4" name="Footer Placeholder 3"/>
          <p:cNvSpPr>
            <a:spLocks noGrp="1"/>
          </p:cNvSpPr>
          <p:nvPr>
            <p:ph type="ftr" sz="quarter" idx="2"/>
          </p:nvPr>
        </p:nvSpPr>
        <p:spPr>
          <a:xfrm>
            <a:off x="0" y="9442154"/>
            <a:ext cx="2950475" cy="497046"/>
          </a:xfrm>
          <a:prstGeom prst="rect">
            <a:avLst/>
          </a:prstGeom>
        </p:spPr>
        <p:txBody>
          <a:bodyPr vert="horz" lIns="96661" tIns="48331" rIns="96661" bIns="48331" rtlCol="0" anchor="b"/>
          <a:lstStyle>
            <a:lvl1pPr algn="l">
              <a:defRPr sz="1300"/>
            </a:lvl1pPr>
          </a:lstStyle>
          <a:p>
            <a:endParaRPr lang="en-US"/>
          </a:p>
        </p:txBody>
      </p:sp>
      <p:sp>
        <p:nvSpPr>
          <p:cNvPr id="5" name="Slide Number Placeholder 4"/>
          <p:cNvSpPr>
            <a:spLocks noGrp="1"/>
          </p:cNvSpPr>
          <p:nvPr>
            <p:ph type="sldNum" sz="quarter" idx="3"/>
          </p:nvPr>
        </p:nvSpPr>
        <p:spPr>
          <a:xfrm>
            <a:off x="3856737" y="9442154"/>
            <a:ext cx="2950475" cy="497046"/>
          </a:xfrm>
          <a:prstGeom prst="rect">
            <a:avLst/>
          </a:prstGeom>
        </p:spPr>
        <p:txBody>
          <a:bodyPr vert="horz" lIns="96661" tIns="48331" rIns="96661" bIns="48331" rtlCol="0" anchor="b"/>
          <a:lstStyle>
            <a:lvl1pPr algn="r">
              <a:defRPr sz="1300"/>
            </a:lvl1pPr>
          </a:lstStyle>
          <a:p>
            <a:fld id="{7C54C500-4063-45B8-9104-81646324D4C9}" type="slidenum">
              <a:rPr lang="en-US" smtClean="0"/>
              <a:t>‹#›</a:t>
            </a:fld>
            <a:endParaRPr lang="en-US"/>
          </a:p>
        </p:txBody>
      </p:sp>
    </p:spTree>
    <p:extLst>
      <p:ext uri="{BB962C8B-B14F-4D97-AF65-F5344CB8AC3E}">
        <p14:creationId xmlns:p14="http://schemas.microsoft.com/office/powerpoint/2010/main" val="347814031"/>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10-08T12:06:08.862"/>
    </inkml:context>
    <inkml:brush xml:id="br0">
      <inkml:brushProperty name="width" value="0.05" units="cm"/>
      <inkml:brushProperty name="height" value="0.05" units="cm"/>
      <inkml:brushProperty name="color" value="#F07EE2"/>
      <inkml:brushProperty name="ignorePressure" value="1"/>
    </inkml:brush>
  </inkml:definitions>
  <inkml:trace contextRef="#ctx0" brushRef="#br0">1929 1572,'1'-2,"1"0,-1 0,0 0,1-1,-1 1,0 0,0-1,0 1,-1-1,1 1,0-1,-1-4,1-34,-1 33,-3-46,-3 1,-16-64,11 62,-9-104,17 131,-1 0,-1 1,-2 0,-1 0,-19-46,-1-4,-2-24,-12-35,28 94,9 25,-1 1,0 0,-1 0,-10-15,-104-138,112 155,-1 0,-1 1,0 0,0 1,-1 0,-1 1,0 0,-1 1,0 1,0 0,-1 1,-23-10,30 15,1 0,0-1,-11-7,13 7,0 1,-1 0,0 0,1 0,-1 0,-11-2,-20-2,0 1,-1 2,0 1,-56 4,87 0,1 1,-1 0,0 0,1 0,0 0,-1 1,1 0,0 1,0-1,-7 7,5-4,-1 0,0-1,-16 7,-117 31,-1 0,100-29,-47 8,86-21,0 1,1-1,-1 1,0 0,0 0,1 0,-1 0,1 0,-1 1,1 0,0 0,0 0,1 0,-1 0,-3 6,-3 5,1 0,-10 25,11-24,4-5,-1 0,1 0,-2 20,3-21,1 0,-1-1,-1 1,0 0,0-1,-4 9,-6 8,-14 41,16-37,-16 30,19-42,1 0,1 1,1 0,0 0,1 0,1 1,1-1,1 1,1 33,-1-32,-2 0,0-1,-2 1,0-1,-15 37,11-29,-32 108,17-46,-9 60,22-101,10-46,1 1,0-1,0 1,0 0,0-1,0 1,0-1,1 1,-1 0,1-1,0 1,0-1,0 1,0-1,3 5,-4-8,0 1,1 0,-1 0,0 0,1 0,-1 0,0-1,0 1,1 0,-1 0,0-1,0 1,1 0,-1 0,0-1,0 1,0 0,0-1,1 1,-1 0,0-1,0 1,0 0,0-1,0 1,0 0,0-1,0 1,0 0,0-1,0 1,0 0,0-1,0 1,0-1,2-16,-2 10,-1-52,0 54,1 0,-2 0,1 0,-1 0,1 1,-1-1,-1 0,1 1,-5-7,-10-16,14 20,-1 0,-1 0,1 1,-1-1,0 1,-12-10,17 15,0 1,0 0,-1 0,1 0,0 0,0-1,0 1,-1 0,1 0,0 0,0 0,0 0,-1 0,1 0,0 0,0 0,-1-1,1 1,0 0,0 0,-1 0,1 0,0 1,0-1,0 0,-1 0,1 0,0 0,0 0,-1 0,1 0,0 0,0 0,0 0,-1 1,1-1,0 0,-2 11,5 12,0-15,1 1,0-1,0 0,1 0,0-1,0 0,1 0,0 0,0 0,1-1,12 9,-19-14,0-1,1 0,-1 0,0 1,1-1,-1 0,1 0,-1 0,1 0,-1 1,0-1,1 0,-1 0,1 0,-1 0,1 0,-1 0,0 0,1 0,-1 0,1-1,-1 1,1 0,-1 0,0 0,1 0,-1-1,1 1,-1 0,0 0,1-1,-1 1,0 0,1 0,-1-1,0 1,0-1,1 1,-1 0,0-1,0 1,0 0,1-1,-1 1,0-1,0 1,0-1,0 1,0 0,0-1,0 1,0-1,0 1,0-1,0 0,1-32,-1 25,1 5,-1 0,1-1,0 1,-1 0,1 0,1-1,-1 1,0 0,1 0,0 0,0 1,-1-1,2 0,-1 1,3-4,4-1,0-1,20-12,-28 20,4-2,1-1,-1 1,1 1,0-1,0 1,0 0,-1 0,1 1,0-1,11 2,-11-1,7 0</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10-08T12:06:49.643"/>
    </inkml:context>
    <inkml:brush xml:id="br0">
      <inkml:brushProperty name="width" value="0.05" units="cm"/>
      <inkml:brushProperty name="height" value="0.05" units="cm"/>
      <inkml:brushProperty name="color" value="#1F497D"/>
      <inkml:brushProperty name="ignorePressure" value="1"/>
    </inkml:brush>
  </inkml:definitions>
  <inkml:trace contextRef="#ctx0" brushRef="#br0">16 1572,'-1'-2,"-1"0,0 0,1 0,-1-1,1 1,0 0,0-1,0 1,0-1,1 1,-1-1,0-4,0-34,1 33,4-46,3 1,16-64,-10 62,8-104,-17 131,0 0,2 1,1 0,2 0,21-46,1-4,2-24,13-35,-30 94,-10 25,0 1,1 0,1 0,10-15,115-138,-123 155,1 0,1 1,0 0,1 1,0 0,1 1,1 0,-1 1,2 1,0 0,0 1,27-10,-35 15,0 0,0-1,11-7,-14 7,1 1,1 0,-1 0,0 0,1 0,11-2,23-2,0 1,1 2,-1 1,63 4,-97 0,1 1,-1 0,0 0,0 0,0 0,0 1,0 0,0 1,-1-1,8 7,-4-4,-1 0,1-1,18 7,129 31,0 0,-109-29,50 8,-93-21,-1 1,0-1,1 1,-1 0,0 0,0 0,0 0,-1 0,1 1,-1 0,1 0,-1 0,0 0,0 0,3 6,4 5,-1 0,11 25,-13-24,-3-5,0 0,-1 0,4 20,-6-21,1 0,0-1,1 1,0 0,0-1,6 9,5 8,16 41,-18-37,17 30,-20-42,-2 0,0 1,-1 0,-1 0,-1 0,0 1,-2-1,0 1,-3 33,3-32,1 0,0-1,2 1,1-1,16 37,-11-29,33 108,-17-46,10 60,-26-101,-10-46,-1 1,0-1,1 1,-1 0,-1-1,1 1,0-1,-1 1,1 0,-1-1,0 1,0-1,0 1,0-1,-3 5,3-8,1 1,0 0,-1 0,1 0,0 0,-1 0,1-1,0 1,-1 0,1 0,0-1,0 1,-1 0,1 0,0-1,0 1,0 0,-1-1,1 1,0 0,0-1,0 1,0 0,0-1,0 1,0 0,-1-1,1 1,0 0,0-1,1 1,-1 0,0-1,0 1,0-1,-2-16,1 10,2-52,0 54,0 0,1 0,-1 0,1 0,0 1,0-1,0 0,1 1,5-7,10-16,-14 20,1 0,-1 0,2 1,-1-1,1 1,12-10,-18 15,0 1,0 0,1 0,-1 0,0 0,0-1,0 1,1 0,-1 0,0 0,0 0,1 0,-1 0,0 0,0 0,1 0,-1-1,0 1,0 0,1 0,-1 0,0 0,0 1,1-1,-1 0,0 0,0 0,1 0,-1 0,0 0,0 0,1 0,-1 0,0 0,0 1,1-1,-1 0,2 11,-5 12,-1-15,0 1,0-1,-1 0,0 0,-1-1,0 0,0 0,-1 0,0 0,0-1,-14 9,21-14,0-1,-1 0,1 0,-1 1,1-1,0 0,-1 0,1 0,-1 0,1 1,-1-1,1 0,-1 0,1 0,-1 0,1 0,-1 0,1 0,-1 0,1 0,-1-1,1 1,0 0,-1 0,1 0,-1 0,1-1,-1 1,1 0,0 0,-1-1,1 1,-1 0,1 0,0-1,0 1,-1-1,1 1,0 0,-1-1,1 1,0 0,0-1,0 1,0-1,-1 1,1-1,0 1,0 0,0-1,0 1,0-1,0 1,0-1,1 0,-3-32,2 25,0 5,-1 0,0-1,1 1,-1 0,-1 0,1-1,0 1,-1 0,0 0,0 0,0 1,0-1,0 0,0 1,-4-4,-4-1,0-1,-22-12,31 20,-5-2,0-1,0 1,0 1,-1-1,1 1,-1 0,1 0,-1 1,1-1,-13 2,13-1,-9 0</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10-08T12:06:08.862"/>
    </inkml:context>
    <inkml:brush xml:id="br0">
      <inkml:brushProperty name="width" value="0.05" units="cm"/>
      <inkml:brushProperty name="height" value="0.05" units="cm"/>
      <inkml:brushProperty name="color" value="#F07EE2"/>
      <inkml:brushProperty name="ignorePressure" value="1"/>
    </inkml:brush>
  </inkml:definitions>
  <inkml:trace contextRef="#ctx0" brushRef="#br0">1929 1572,'1'-2,"1"0,-1 0,0 0,1-1,-1 1,0 0,0-1,0 1,-1-1,1 1,0-1,-1-4,1-34,-1 33,-3-46,-3 1,-16-64,11 62,-9-104,17 131,-1 0,-1 1,-2 0,-1 0,-19-46,-1-4,-2-24,-12-35,28 94,9 25,-1 1,0 0,-1 0,-10-15,-104-138,112 155,-1 0,-1 1,0 0,0 1,-1 0,-1 1,0 0,-1 1,0 1,0 0,-1 1,-23-10,30 15,1 0,0-1,-11-7,13 7,0 1,-1 0,0 0,1 0,-1 0,-11-2,-20-2,0 1,-1 2,0 1,-56 4,87 0,1 1,-1 0,0 0,1 0,0 0,-1 1,1 0,0 1,0-1,-7 7,5-4,-1 0,0-1,-16 7,-117 31,-1 0,100-29,-47 8,86-21,0 1,1-1,-1 1,0 0,0 0,1 0,-1 0,1 0,-1 1,1 0,0 0,0 0,1 0,-1 0,-3 6,-3 5,1 0,-10 25,11-24,4-5,-1 0,1 0,-2 20,3-21,1 0,-1-1,-1 1,0 0,0-1,-4 9,-6 8,-14 41,16-37,-16 30,19-42,1 0,1 1,1 0,0 0,1 0,1 1,1-1,1 1,1 33,-1-32,-2 0,0-1,-2 1,0-1,-15 37,11-29,-32 108,17-46,-9 60,22-101,10-46,1 1,0-1,0 1,0 0,0-1,0 1,0-1,1 1,-1 0,1-1,0 1,0-1,0 1,0-1,3 5,-4-8,0 1,1 0,-1 0,0 0,1 0,-1 0,0-1,0 1,1 0,-1 0,0-1,0 1,1 0,-1 0,0-1,0 1,0 0,0-1,1 1,-1 0,0-1,0 1,0 0,0-1,0 1,0 0,0-1,0 1,0 0,0-1,0 1,0 0,0-1,0 1,0-1,2-16,-2 10,-1-52,0 54,1 0,-2 0,1 0,-1 0,1 1,-1-1,-1 0,1 1,-5-7,-10-16,14 20,-1 0,-1 0,1 1,-1-1,0 1,-12-10,17 15,0 1,0 0,-1 0,1 0,0 0,0-1,0 1,-1 0,1 0,0 0,0 0,0 0,-1 0,1 0,0 0,0 0,-1-1,1 1,0 0,0 0,-1 0,1 0,0 1,0-1,0 0,-1 0,1 0,0 0,0 0,-1 0,1 0,0 0,0 0,0 0,-1 1,1-1,0 0,-2 11,5 12,0-15,1 1,0-1,0 0,1 0,0-1,0 0,1 0,0 0,0 0,1-1,12 9,-19-14,0-1,1 0,-1 0,0 1,1-1,-1 0,1 0,-1 0,1 0,-1 1,0-1,1 0,-1 0,1 0,-1 0,1 0,-1 0,0 0,1 0,-1 0,1-1,-1 1,1 0,-1 0,0 0,1 0,-1-1,1 1,-1 0,0 0,1-1,-1 1,0 0,1 0,-1-1,0 1,0-1,1 1,-1 0,0-1,0 1,0 0,1-1,-1 1,0-1,0 1,0-1,0 1,0 0,0-1,0 1,0-1,0 1,0-1,0 0,1-32,-1 25,1 5,-1 0,1-1,0 1,-1 0,1 0,1-1,-1 1,0 0,1 0,0 0,0 1,-1-1,2 0,-1 1,3-4,4-1,0-1,20-12,-28 20,4-2,1-1,-1 1,1 1,0-1,0 1,0 0,-1 0,1 1,0-1,11 2,-11-1,7 0</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10-08T12:06:49.643"/>
    </inkml:context>
    <inkml:brush xml:id="br0">
      <inkml:brushProperty name="width" value="0.05" units="cm"/>
      <inkml:brushProperty name="height" value="0.05" units="cm"/>
      <inkml:brushProperty name="color" value="#1F497D"/>
      <inkml:brushProperty name="ignorePressure" value="1"/>
    </inkml:brush>
  </inkml:definitions>
  <inkml:trace contextRef="#ctx0" brushRef="#br0">16 1572,'-1'-2,"-1"0,0 0,1 0,-1-1,1 1,0 0,0-1,0 1,0-1,1 1,-1-1,0-4,0-34,1 33,4-46,3 1,16-64,-10 62,8-104,-17 131,0 0,2 1,1 0,2 0,21-46,1-4,2-24,13-35,-30 94,-10 25,0 1,1 0,1 0,10-15,115-138,-123 155,1 0,1 1,0 0,1 1,0 0,1 1,1 0,-1 1,2 1,0 0,0 1,27-10,-35 15,0 0,0-1,11-7,-14 7,1 1,1 0,-1 0,0 0,1 0,11-2,23-2,0 1,1 2,-1 1,63 4,-97 0,1 1,-1 0,0 0,0 0,0 0,0 1,0 0,0 1,-1-1,8 7,-4-4,-1 0,1-1,18 7,129 31,0 0,-109-29,50 8,-93-21,-1 1,0-1,1 1,-1 0,0 0,0 0,0 0,-1 0,1 1,-1 0,1 0,-1 0,0 0,0 0,3 6,4 5,-1 0,11 25,-13-24,-3-5,0 0,-1 0,4 20,-6-21,1 0,0-1,1 1,0 0,0-1,6 9,5 8,16 41,-18-37,17 30,-20-42,-2 0,0 1,-1 0,-1 0,-1 0,0 1,-2-1,0 1,-3 33,3-32,1 0,0-1,2 1,1-1,16 37,-11-29,33 108,-17-46,10 60,-26-101,-10-46,-1 1,0-1,1 1,-1 0,-1-1,1 1,0-1,-1 1,1 0,-1-1,0 1,0-1,0 1,0-1,-3 5,3-8,1 1,0 0,-1 0,1 0,0 0,-1 0,1-1,0 1,-1 0,1 0,0-1,0 1,-1 0,1 0,0-1,0 1,0 0,-1-1,1 1,0 0,0-1,0 1,0 0,0-1,0 1,0 0,-1-1,1 1,0 0,0-1,1 1,-1 0,0-1,0 1,0-1,-2-16,1 10,2-52,0 54,0 0,1 0,-1 0,1 0,0 1,0-1,0 0,1 1,5-7,10-16,-14 20,1 0,-1 0,2 1,-1-1,1 1,12-10,-18 15,0 1,0 0,1 0,-1 0,0 0,0-1,0 1,1 0,-1 0,0 0,0 0,1 0,-1 0,0 0,0 0,1 0,-1-1,0 1,0 0,1 0,-1 0,0 0,0 1,1-1,-1 0,0 0,0 0,1 0,-1 0,0 0,0 0,1 0,-1 0,0 0,0 1,1-1,-1 0,2 11,-5 12,-1-15,0 1,0-1,-1 0,0 0,-1-1,0 0,0 0,-1 0,0 0,0-1,-14 9,21-14,0-1,-1 0,1 0,-1 1,1-1,0 0,-1 0,1 0,-1 0,1 1,-1-1,1 0,-1 0,1 0,-1 0,1 0,-1 0,1 0,-1 0,1 0,-1-1,1 1,0 0,-1 0,1 0,-1 0,1-1,-1 1,1 0,0 0,-1-1,1 1,-1 0,1 0,0-1,0 1,-1-1,1 1,0 0,-1-1,1 1,0 0,0-1,0 1,0-1,-1 1,1-1,0 1,0 0,0-1,0 1,0-1,0 1,0-1,1 0,-3-32,2 25,0 5,-1 0,0-1,1 1,-1 0,-1 0,1-1,0 1,-1 0,0 0,0 0,0 1,0-1,0 0,0 1,-4-4,-4-1,0-1,-22-12,31 20,-5-2,0-1,0 1,0 1,-1-1,1 1,-1 0,1 0,-1 1,1-1,-13 2,13-1,-9 0</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10-08T12:33:01.714"/>
    </inkml:context>
    <inkml:brush xml:id="br0">
      <inkml:brushProperty name="width" value="0.05" units="cm"/>
      <inkml:brushProperty name="height" value="0.05" units="cm"/>
      <inkml:brushProperty name="color" value="#00B050"/>
      <inkml:brushProperty name="ignorePressure" value="1"/>
    </inkml:brush>
  </inkml:definitions>
  <inkml:trace contextRef="#ctx0" brushRef="#br0">14 1572,'-2'-2,"1"0,-1 0,1 0,0-1,0 1,0 0,0-1,0 1,1-1,-1 1,1-1,-1-4,0-34,1 33,3-46,3 1,14-64,-10 62,8-104,-15 131,1 0,1 1,1 0,1 0,18-46,1-4,2-24,11-35,-26 94,-8 25,0 1,1 0,0 0,10-15,95-138,-102 155,0 0,1 1,0 0,1 1,0 0,1 1,0 0,0 1,1 1,1 0,-1 1,23-10,-29 15,0 0,-1-1,10-7,-11 7,0 1,0 0,0 0,1 0,-1 0,11-2,18-2,0 1,1 2,0 1,52 4,-81 0,0 1,1 0,-1 0,0 0,0 0,-1 1,1 0,0 1,-1-1,7 7,-4-4,0 0,0-1,15 7,109 31,0 0,-92-29,42 8,-78-21,0 1,-1-1,1 1,-1 0,1 0,-1 0,0 0,0 0,0 1,0 0,0 0,0 0,0 0,-1 0,3 6,4 5,-2 0,10 25,-11-24,-3-5,0 0,0 0,2 20,-3-21,-1 0,1-1,0 1,1 0,0-1,4 9,4 8,15 41,-16-37,15 30,-18-42,-1 0,0 1,-1 0,-1 0,-1 0,0 1,-1-1,0 1,-3 33,3-32,0 0,1-1,1 1,1-1,14 37,-11-29,30 108,-16-46,9 60,-21-101,-10-46,0 1,1-1,-1 1,0 0,0-1,-1 1,1-1,0 1,-1 0,1-1,-1 1,0-1,0 1,0-1,-2 5,2-8,1 1,0 0,-1 0,1 0,0 0,0 0,-1-1,1 1,0 0,0 0,-1-1,1 1,0 0,0 0,0-1,-1 1,1 0,0-1,0 1,0 0,0-1,0 1,0 0,0-1,0 1,-1 0,1-1,0 1,0 0,0-1,0 1,1 0,-1-1,0 1,0-1,-2-16,2 10,1-52,-1 54,1 0,0 0,0 0,1 0,0 1,-1-1,2 0,-1 1,4-7,10-16,-13 20,1 0,0 0,0 1,0-1,1 1,11-10,-16 15,0 1,0 0,0 0,0 0,1 0,-1-1,0 1,0 0,0 0,0 0,1 0,-1 0,0 0,0 0,0 0,1 0,-1-1,0 1,0 0,1 0,-1 0,0 0,0 1,0-1,1 0,-1 0,0 0,0 0,1 0,-1 0,0 0,0 0,0 0,0 0,1 1,-1-1,0 0,2 11,-5 12,0-15,0 1,-1-1,0 0,0 0,-1-1,0 0,0 0,-1 0,0 0,0-1,-11 9,17-14,-1-1,1 0,0 0,-1 1,1-1,0 0,-1 0,1 0,-1 0,1 1,0-1,-1 0,1 0,-1 0,1 0,0 0,-1 0,1 0,-1 0,1 0,0-1,-1 1,1 0,-1 0,1 0,0 0,-1-1,1 1,0 0,-1 0,1-1,0 1,-1 0,1 0,0-1,0 1,-1-1,1 1,0 0,0-1,0 1,-1 0,1-1,0 1,0-1,0 1,0-1,0 1,0 0,0-1,0 1,0-1,0 1,0-1,0 0,-1-32,1 25,-1 5,1 0,-1-1,1 1,-1 0,0 0,0-1,0 1,-1 0,1 0,-1 0,1 1,-1-1,0 0,0 1,-3-4,-3-1,-1-1,-18-12,27 20,-5-2,0-1,0 1,-1 1,1-1,-1 1,1 0,0 0,-1 1,0-1,-9 2,10-1,-7 0</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10-08T12:06:08.862"/>
    </inkml:context>
    <inkml:brush xml:id="br0">
      <inkml:brushProperty name="width" value="0.05" units="cm"/>
      <inkml:brushProperty name="height" value="0.05" units="cm"/>
      <inkml:brushProperty name="color" value="#F07EE2"/>
      <inkml:brushProperty name="ignorePressure" value="1"/>
    </inkml:brush>
  </inkml:definitions>
  <inkml:trace contextRef="#ctx0" brushRef="#br0">1929 1572,'1'-2,"1"0,-1 0,0 0,1-1,-1 1,0 0,0-1,0 1,-1-1,1 1,0-1,-1-4,1-34,-1 33,-3-46,-3 1,-16-64,11 62,-9-104,17 131,-1 0,-1 1,-2 0,-1 0,-19-46,-1-4,-2-24,-12-35,28 94,9 25,-1 1,0 0,-1 0,-10-15,-104-138,112 155,-1 0,-1 1,0 0,0 1,-1 0,-1 1,0 0,-1 1,0 1,0 0,-1 1,-23-10,30 15,1 0,0-1,-11-7,13 7,0 1,-1 0,0 0,1 0,-1 0,-11-2,-20-2,0 1,-1 2,0 1,-56 4,87 0,1 1,-1 0,0 0,1 0,0 0,-1 1,1 0,0 1,0-1,-7 7,5-4,-1 0,0-1,-16 7,-117 31,-1 0,100-29,-47 8,86-21,0 1,1-1,-1 1,0 0,0 0,1 0,-1 0,1 0,-1 1,1 0,0 0,0 0,1 0,-1 0,-3 6,-3 5,1 0,-10 25,11-24,4-5,-1 0,1 0,-2 20,3-21,1 0,-1-1,-1 1,0 0,0-1,-4 9,-6 8,-14 41,16-37,-16 30,19-42,1 0,1 1,1 0,0 0,1 0,1 1,1-1,1 1,1 33,-1-32,-2 0,0-1,-2 1,0-1,-15 37,11-29,-32 108,17-46,-9 60,22-101,10-46,1 1,0-1,0 1,0 0,0-1,0 1,0-1,1 1,-1 0,1-1,0 1,0-1,0 1,0-1,3 5,-4-8,0 1,1 0,-1 0,0 0,1 0,-1 0,0-1,0 1,1 0,-1 0,0-1,0 1,1 0,-1 0,0-1,0 1,0 0,0-1,1 1,-1 0,0-1,0 1,0 0,0-1,0 1,0 0,0-1,0 1,0 0,0-1,0 1,0 0,0-1,0 1,0-1,2-16,-2 10,-1-52,0 54,1 0,-2 0,1 0,-1 0,1 1,-1-1,-1 0,1 1,-5-7,-10-16,14 20,-1 0,-1 0,1 1,-1-1,0 1,-12-10,17 15,0 1,0 0,-1 0,1 0,0 0,0-1,0 1,-1 0,1 0,0 0,0 0,0 0,-1 0,1 0,0 0,0 0,-1-1,1 1,0 0,0 0,-1 0,1 0,0 1,0-1,0 0,-1 0,1 0,0 0,0 0,-1 0,1 0,0 0,0 0,0 0,-1 1,1-1,0 0,-2 11,5 12,0-15,1 1,0-1,0 0,1 0,0-1,0 0,1 0,0 0,0 0,1-1,12 9,-19-14,0-1,1 0,-1 0,0 1,1-1,-1 0,1 0,-1 0,1 0,-1 1,0-1,1 0,-1 0,1 0,-1 0,1 0,-1 0,0 0,1 0,-1 0,1-1,-1 1,1 0,-1 0,0 0,1 0,-1-1,1 1,-1 0,0 0,1-1,-1 1,0 0,1 0,-1-1,0 1,0-1,1 1,-1 0,0-1,0 1,0 0,1-1,-1 1,0-1,0 1,0-1,0 1,0 0,0-1,0 1,0-1,0 1,0-1,0 0,1-32,-1 25,1 5,-1 0,1-1,0 1,-1 0,1 0,1-1,-1 1,0 0,1 0,0 0,0 1,-1-1,2 0,-1 1,3-4,4-1,0-1,20-12,-28 20,4-2,1-1,-1 1,1 1,0-1,0 1,0 0,-1 0,1 1,0-1,11 2,-11-1,7 0</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10-08T12:06:49.643"/>
    </inkml:context>
    <inkml:brush xml:id="br0">
      <inkml:brushProperty name="width" value="0.05" units="cm"/>
      <inkml:brushProperty name="height" value="0.05" units="cm"/>
      <inkml:brushProperty name="color" value="#1F497D"/>
      <inkml:brushProperty name="ignorePressure" value="1"/>
    </inkml:brush>
  </inkml:definitions>
  <inkml:trace contextRef="#ctx0" brushRef="#br0">16 1572,'-1'-2,"-1"0,0 0,1 0,-1-1,1 1,0 0,0-1,0 1,0-1,1 1,-1-1,0-4,0-34,1 33,4-46,3 1,16-64,-10 62,8-104,-17 131,0 0,2 1,1 0,2 0,21-46,1-4,2-24,13-35,-30 94,-10 25,0 1,1 0,1 0,10-15,115-138,-123 155,1 0,1 1,0 0,1 1,0 0,1 1,1 0,-1 1,2 1,0 0,0 1,27-10,-35 15,0 0,0-1,11-7,-14 7,1 1,1 0,-1 0,0 0,1 0,11-2,23-2,0 1,1 2,-1 1,63 4,-97 0,1 1,-1 0,0 0,0 0,0 0,0 1,0 0,0 1,-1-1,8 7,-4-4,-1 0,1-1,18 7,129 31,0 0,-109-29,50 8,-93-21,-1 1,0-1,1 1,-1 0,0 0,0 0,0 0,-1 0,1 1,-1 0,1 0,-1 0,0 0,0 0,3 6,4 5,-1 0,11 25,-13-24,-3-5,0 0,-1 0,4 20,-6-21,1 0,0-1,1 1,0 0,0-1,6 9,5 8,16 41,-18-37,17 30,-20-42,-2 0,0 1,-1 0,-1 0,-1 0,0 1,-2-1,0 1,-3 33,3-32,1 0,0-1,2 1,1-1,16 37,-11-29,33 108,-17-46,10 60,-26-101,-10-46,-1 1,0-1,1 1,-1 0,-1-1,1 1,0-1,-1 1,1 0,-1-1,0 1,0-1,0 1,0-1,-3 5,3-8,1 1,0 0,-1 0,1 0,0 0,-1 0,1-1,0 1,-1 0,1 0,0-1,0 1,-1 0,1 0,0-1,0 1,0 0,-1-1,1 1,0 0,0-1,0 1,0 0,0-1,0 1,0 0,-1-1,1 1,0 0,0-1,1 1,-1 0,0-1,0 1,0-1,-2-16,1 10,2-52,0 54,0 0,1 0,-1 0,1 0,0 1,0-1,0 0,1 1,5-7,10-16,-14 20,1 0,-1 0,2 1,-1-1,1 1,12-10,-18 15,0 1,0 0,1 0,-1 0,0 0,0-1,0 1,1 0,-1 0,0 0,0 0,1 0,-1 0,0 0,0 0,1 0,-1-1,0 1,0 0,1 0,-1 0,0 0,0 1,1-1,-1 0,0 0,0 0,1 0,-1 0,0 0,0 0,1 0,-1 0,0 0,0 1,1-1,-1 0,2 11,-5 12,-1-15,0 1,0-1,-1 0,0 0,-1-1,0 0,0 0,-1 0,0 0,0-1,-14 9,21-14,0-1,-1 0,1 0,-1 1,1-1,0 0,-1 0,1 0,-1 0,1 1,-1-1,1 0,-1 0,1 0,-1 0,1 0,-1 0,1 0,-1 0,1 0,-1-1,1 1,0 0,-1 0,1 0,-1 0,1-1,-1 1,1 0,0 0,-1-1,1 1,-1 0,1 0,0-1,0 1,-1-1,1 1,0 0,-1-1,1 1,0 0,0-1,0 1,0-1,-1 1,1-1,0 1,0 0,0-1,0 1,0-1,0 1,0-1,1 0,-3-32,2 25,0 5,-1 0,0-1,1 1,-1 0,-1 0,1-1,0 1,-1 0,0 0,0 0,0 1,0-1,0 0,0 1,-4-4,-4-1,0-1,-22-12,31 20,-5-2,0-1,0 1,0 1,-1-1,1 1,-1 0,1 0,-1 1,1-1,-13 2,13-1,-9 0</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10-08T12:33:01.714"/>
    </inkml:context>
    <inkml:brush xml:id="br0">
      <inkml:brushProperty name="width" value="0.05" units="cm"/>
      <inkml:brushProperty name="height" value="0.05" units="cm"/>
      <inkml:brushProperty name="color" value="#00B050"/>
      <inkml:brushProperty name="ignorePressure" value="1"/>
    </inkml:brush>
  </inkml:definitions>
  <inkml:trace contextRef="#ctx0" brushRef="#br0">14 1572,'-2'-2,"1"0,-1 0,1 0,0-1,0 1,0 0,0-1,0 1,1-1,-1 1,1-1,-1-4,0-34,1 33,3-46,3 1,14-64,-10 62,8-104,-15 131,1 0,1 1,1 0,1 0,18-46,1-4,2-24,11-35,-26 94,-8 25,0 1,1 0,0 0,10-15,95-138,-102 155,0 0,1 1,0 0,1 1,0 0,1 1,0 0,0 1,1 1,1 0,-1 1,23-10,-29 15,0 0,-1-1,10-7,-11 7,0 1,0 0,0 0,1 0,-1 0,11-2,18-2,0 1,1 2,0 1,52 4,-81 0,0 1,1 0,-1 0,0 0,0 0,-1 1,1 0,0 1,-1-1,7 7,-4-4,0 0,0-1,15 7,109 31,0 0,-92-29,42 8,-78-21,0 1,-1-1,1 1,-1 0,1 0,-1 0,0 0,0 0,0 1,0 0,0 0,0 0,0 0,-1 0,3 6,4 5,-2 0,10 25,-11-24,-3-5,0 0,0 0,2 20,-3-21,-1 0,1-1,0 1,1 0,0-1,4 9,4 8,15 41,-16-37,15 30,-18-42,-1 0,0 1,-1 0,-1 0,-1 0,0 1,-1-1,0 1,-3 33,3-32,0 0,1-1,1 1,1-1,14 37,-11-29,30 108,-16-46,9 60,-21-101,-10-46,0 1,1-1,-1 1,0 0,0-1,-1 1,1-1,0 1,-1 0,1-1,-1 1,0-1,0 1,0-1,-2 5,2-8,1 1,0 0,-1 0,1 0,0 0,0 0,-1-1,1 1,0 0,0 0,-1-1,1 1,0 0,0 0,0-1,-1 1,1 0,0-1,0 1,0 0,0-1,0 1,0 0,0-1,0 1,-1 0,1-1,0 1,0 0,0-1,0 1,1 0,-1-1,0 1,0-1,-2-16,2 10,1-52,-1 54,1 0,0 0,0 0,1 0,0 1,-1-1,2 0,-1 1,4-7,10-16,-13 20,1 0,0 0,0 1,0-1,1 1,11-10,-16 15,0 1,0 0,0 0,0 0,1 0,-1-1,0 1,0 0,0 0,0 0,1 0,-1 0,0 0,0 0,0 0,1 0,-1-1,0 1,0 0,1 0,-1 0,0 0,0 1,0-1,1 0,-1 0,0 0,0 0,1 0,-1 0,0 0,0 0,0 0,0 0,1 1,-1-1,0 0,2 11,-5 12,0-15,0 1,-1-1,0 0,0 0,-1-1,0 0,0 0,-1 0,0 0,0-1,-11 9,17-14,-1-1,1 0,0 0,-1 1,1-1,0 0,-1 0,1 0,-1 0,1 1,0-1,-1 0,1 0,-1 0,1 0,0 0,-1 0,1 0,-1 0,1 0,0-1,-1 1,1 0,-1 0,1 0,0 0,-1-1,1 1,0 0,-1 0,1-1,0 1,-1 0,1 0,0-1,0 1,-1-1,1 1,0 0,0-1,0 1,-1 0,1-1,0 1,0-1,0 1,0-1,0 1,0 0,0-1,0 1,0-1,0 1,0-1,0 0,-1-32,1 25,-1 5,1 0,-1-1,1 1,-1 0,0 0,0-1,0 1,-1 0,1 0,-1 0,1 1,-1-1,0 0,0 1,-3-4,-3-1,-1-1,-18-12,27 20,-5-2,0-1,0 1,-1 1,1-1,-1 1,1 0,0 0,-1 1,0-1,-9 2,10-1,-7 0</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10-08T12:06:08.862"/>
    </inkml:context>
    <inkml:brush xml:id="br0">
      <inkml:brushProperty name="width" value="0.05" units="cm"/>
      <inkml:brushProperty name="height" value="0.05" units="cm"/>
      <inkml:brushProperty name="color" value="#F07EE2"/>
      <inkml:brushProperty name="ignorePressure" value="1"/>
    </inkml:brush>
  </inkml:definitions>
  <inkml:trace contextRef="#ctx0" brushRef="#br0">1929 1572,'1'-2,"1"0,-1 0,0 0,1-1,-1 1,0 0,0-1,0 1,-1-1,1 1,0-1,-1-4,1-34,-1 33,-3-46,-3 1,-16-64,11 62,-9-104,17 131,-1 0,-1 1,-2 0,-1 0,-19-46,-1-4,-2-24,-12-35,28 94,9 25,-1 1,0 0,-1 0,-10-15,-104-138,112 155,-1 0,-1 1,0 0,0 1,-1 0,-1 1,0 0,-1 1,0 1,0 0,-1 1,-23-10,30 15,1 0,0-1,-11-7,13 7,0 1,-1 0,0 0,1 0,-1 0,-11-2,-20-2,0 1,-1 2,0 1,-56 4,87 0,1 1,-1 0,0 0,1 0,0 0,-1 1,1 0,0 1,0-1,-7 7,5-4,-1 0,0-1,-16 7,-117 31,-1 0,100-29,-47 8,86-21,0 1,1-1,-1 1,0 0,0 0,1 0,-1 0,1 0,-1 1,1 0,0 0,0 0,1 0,-1 0,-3 6,-3 5,1 0,-10 25,11-24,4-5,-1 0,1 0,-2 20,3-21,1 0,-1-1,-1 1,0 0,0-1,-4 9,-6 8,-14 41,16-37,-16 30,19-42,1 0,1 1,1 0,0 0,1 0,1 1,1-1,1 1,1 33,-1-32,-2 0,0-1,-2 1,0-1,-15 37,11-29,-32 108,17-46,-9 60,22-101,10-46,1 1,0-1,0 1,0 0,0-1,0 1,0-1,1 1,-1 0,1-1,0 1,0-1,0 1,0-1,3 5,-4-8,0 1,1 0,-1 0,0 0,1 0,-1 0,0-1,0 1,1 0,-1 0,0-1,0 1,1 0,-1 0,0-1,0 1,0 0,0-1,1 1,-1 0,0-1,0 1,0 0,0-1,0 1,0 0,0-1,0 1,0 0,0-1,0 1,0 0,0-1,0 1,0-1,2-16,-2 10,-1-52,0 54,1 0,-2 0,1 0,-1 0,1 1,-1-1,-1 0,1 1,-5-7,-10-16,14 20,-1 0,-1 0,1 1,-1-1,0 1,-12-10,17 15,0 1,0 0,-1 0,1 0,0 0,0-1,0 1,-1 0,1 0,0 0,0 0,0 0,-1 0,1 0,0 0,0 0,-1-1,1 1,0 0,0 0,-1 0,1 0,0 1,0-1,0 0,-1 0,1 0,0 0,0 0,-1 0,1 0,0 0,0 0,0 0,-1 1,1-1,0 0,-2 11,5 12,0-15,1 1,0-1,0 0,1 0,0-1,0 0,1 0,0 0,0 0,1-1,12 9,-19-14,0-1,1 0,-1 0,0 1,1-1,-1 0,1 0,-1 0,1 0,-1 1,0-1,1 0,-1 0,1 0,-1 0,1 0,-1 0,0 0,1 0,-1 0,1-1,-1 1,1 0,-1 0,0 0,1 0,-1-1,1 1,-1 0,0 0,1-1,-1 1,0 0,1 0,-1-1,0 1,0-1,1 1,-1 0,0-1,0 1,0 0,1-1,-1 1,0-1,0 1,0-1,0 1,0 0,0-1,0 1,0-1,0 1,0-1,0 0,1-32,-1 25,1 5,-1 0,1-1,0 1,-1 0,1 0,1-1,-1 1,0 0,1 0,0 0,0 1,-1-1,2 0,-1 1,3-4,4-1,0-1,20-12,-28 20,4-2,1-1,-1 1,1 1,0-1,0 1,0 0,-1 0,1 1,0-1,11 2,-11-1,7 0</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10-08T12:06:49.643"/>
    </inkml:context>
    <inkml:brush xml:id="br0">
      <inkml:brushProperty name="width" value="0.05" units="cm"/>
      <inkml:brushProperty name="height" value="0.05" units="cm"/>
      <inkml:brushProperty name="color" value="#1F497D"/>
      <inkml:brushProperty name="ignorePressure" value="1"/>
    </inkml:brush>
  </inkml:definitions>
  <inkml:trace contextRef="#ctx0" brushRef="#br0">16 1572,'-1'-2,"-1"0,0 0,1 0,-1-1,1 1,0 0,0-1,0 1,0-1,1 1,-1-1,0-4,0-34,1 33,4-46,3 1,16-64,-10 62,8-104,-17 131,0 0,2 1,1 0,2 0,21-46,1-4,2-24,13-35,-30 94,-10 25,0 1,1 0,1 0,10-15,115-138,-123 155,1 0,1 1,0 0,1 1,0 0,1 1,1 0,-1 1,2 1,0 0,0 1,27-10,-35 15,0 0,0-1,11-7,-14 7,1 1,1 0,-1 0,0 0,1 0,11-2,23-2,0 1,1 2,-1 1,63 4,-97 0,1 1,-1 0,0 0,0 0,0 0,0 1,0 0,0 1,-1-1,8 7,-4-4,-1 0,1-1,18 7,129 31,0 0,-109-29,50 8,-93-21,-1 1,0-1,1 1,-1 0,0 0,0 0,0 0,-1 0,1 1,-1 0,1 0,-1 0,0 0,0 0,3 6,4 5,-1 0,11 25,-13-24,-3-5,0 0,-1 0,4 20,-6-21,1 0,0-1,1 1,0 0,0-1,6 9,5 8,16 41,-18-37,17 30,-20-42,-2 0,0 1,-1 0,-1 0,-1 0,0 1,-2-1,0 1,-3 33,3-32,1 0,0-1,2 1,1-1,16 37,-11-29,33 108,-17-46,10 60,-26-101,-10-46,-1 1,0-1,1 1,-1 0,-1-1,1 1,0-1,-1 1,1 0,-1-1,0 1,0-1,0 1,0-1,-3 5,3-8,1 1,0 0,-1 0,1 0,0 0,-1 0,1-1,0 1,-1 0,1 0,0-1,0 1,-1 0,1 0,0-1,0 1,0 0,-1-1,1 1,0 0,0-1,0 1,0 0,0-1,0 1,0 0,-1-1,1 1,0 0,0-1,1 1,-1 0,0-1,0 1,0-1,-2-16,1 10,2-52,0 54,0 0,1 0,-1 0,1 0,0 1,0-1,0 0,1 1,5-7,10-16,-14 20,1 0,-1 0,2 1,-1-1,1 1,12-10,-18 15,0 1,0 0,1 0,-1 0,0 0,0-1,0 1,1 0,-1 0,0 0,0 0,1 0,-1 0,0 0,0 0,1 0,-1-1,0 1,0 0,1 0,-1 0,0 0,0 1,1-1,-1 0,0 0,0 0,1 0,-1 0,0 0,0 0,1 0,-1 0,0 0,0 1,1-1,-1 0,2 11,-5 12,-1-15,0 1,0-1,-1 0,0 0,-1-1,0 0,0 0,-1 0,0 0,0-1,-14 9,21-14,0-1,-1 0,1 0,-1 1,1-1,0 0,-1 0,1 0,-1 0,1 1,-1-1,1 0,-1 0,1 0,-1 0,1 0,-1 0,1 0,-1 0,1 0,-1-1,1 1,0 0,-1 0,1 0,-1 0,1-1,-1 1,1 0,0 0,-1-1,1 1,-1 0,1 0,0-1,0 1,-1-1,1 1,0 0,-1-1,1 1,0 0,0-1,0 1,0-1,-1 1,1-1,0 1,0 0,0-1,0 1,0-1,0 1,0-1,1 0,-3-32,2 25,0 5,-1 0,0-1,1 1,-1 0,-1 0,1-1,0 1,-1 0,0 0,0 0,0 1,0-1,0 0,0 1,-4-4,-4-1,0-1,-22-12,31 20,-5-2,0-1,0 1,0 1,-1-1,1 1,-1 0,1 0,-1 1,1-1,-13 2,13-1,-9 0</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10-08T12:33:01.714"/>
    </inkml:context>
    <inkml:brush xml:id="br0">
      <inkml:brushProperty name="width" value="0.05" units="cm"/>
      <inkml:brushProperty name="height" value="0.05" units="cm"/>
      <inkml:brushProperty name="color" value="#00B050"/>
      <inkml:brushProperty name="ignorePressure" value="1"/>
    </inkml:brush>
  </inkml:definitions>
  <inkml:trace contextRef="#ctx0" brushRef="#br0">14 1572,'-2'-2,"1"0,-1 0,1 0,0-1,0 1,0 0,0-1,0 1,1-1,-1 1,1-1,-1-4,0-34,1 33,3-46,3 1,14-64,-10 62,8-104,-15 131,1 0,1 1,1 0,1 0,18-46,1-4,2-24,11-35,-26 94,-8 25,0 1,1 0,0 0,10-15,95-138,-102 155,0 0,1 1,0 0,1 1,0 0,1 1,0 0,0 1,1 1,1 0,-1 1,23-10,-29 15,0 0,-1-1,10-7,-11 7,0 1,0 0,0 0,1 0,-1 0,11-2,18-2,0 1,1 2,0 1,52 4,-81 0,0 1,1 0,-1 0,0 0,0 0,-1 1,1 0,0 1,-1-1,7 7,-4-4,0 0,0-1,15 7,109 31,0 0,-92-29,42 8,-78-21,0 1,-1-1,1 1,-1 0,1 0,-1 0,0 0,0 0,0 1,0 0,0 0,0 0,0 0,-1 0,3 6,4 5,-2 0,10 25,-11-24,-3-5,0 0,0 0,2 20,-3-21,-1 0,1-1,0 1,1 0,0-1,4 9,4 8,15 41,-16-37,15 30,-18-42,-1 0,0 1,-1 0,-1 0,-1 0,0 1,-1-1,0 1,-3 33,3-32,0 0,1-1,1 1,1-1,14 37,-11-29,30 108,-16-46,9 60,-21-101,-10-46,0 1,1-1,-1 1,0 0,0-1,-1 1,1-1,0 1,-1 0,1-1,-1 1,0-1,0 1,0-1,-2 5,2-8,1 1,0 0,-1 0,1 0,0 0,0 0,-1-1,1 1,0 0,0 0,-1-1,1 1,0 0,0 0,0-1,-1 1,1 0,0-1,0 1,0 0,0-1,0 1,0 0,0-1,0 1,-1 0,1-1,0 1,0 0,0-1,0 1,1 0,-1-1,0 1,0-1,-2-16,2 10,1-52,-1 54,1 0,0 0,0 0,1 0,0 1,-1-1,2 0,-1 1,4-7,10-16,-13 20,1 0,0 0,0 1,0-1,1 1,11-10,-16 15,0 1,0 0,0 0,0 0,1 0,-1-1,0 1,0 0,0 0,0 0,1 0,-1 0,0 0,0 0,0 0,1 0,-1-1,0 1,0 0,1 0,-1 0,0 0,0 1,0-1,1 0,-1 0,0 0,0 0,1 0,-1 0,0 0,0 0,0 0,0 0,1 1,-1-1,0 0,2 11,-5 12,0-15,0 1,-1-1,0 0,0 0,-1-1,0 0,0 0,-1 0,0 0,0-1,-11 9,17-14,-1-1,1 0,0 0,-1 1,1-1,0 0,-1 0,1 0,-1 0,1 1,0-1,-1 0,1 0,-1 0,1 0,0 0,-1 0,1 0,-1 0,1 0,0-1,-1 1,1 0,-1 0,1 0,0 0,-1-1,1 1,0 0,-1 0,1-1,0 1,-1 0,1 0,0-1,0 1,-1-1,1 1,0 0,0-1,0 1,-1 0,1-1,0 1,0-1,0 1,0-1,0 1,0 0,0-1,0 1,0-1,0 1,0-1,0 0,-1-32,1 25,-1 5,1 0,-1-1,1 1,-1 0,0 0,0-1,0 1,-1 0,1 0,-1 0,1 1,-1-1,0 0,0 1,-3-4,-3-1,-1-1,-18-12,27 20,-5-2,0-1,0 1,-1 1,1-1,-1 1,1 0,0 0,-1 1,0-1,-9 2,10-1,-7 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10-08T12:06:49.643"/>
    </inkml:context>
    <inkml:brush xml:id="br0">
      <inkml:brushProperty name="width" value="0.05" units="cm"/>
      <inkml:brushProperty name="height" value="0.05" units="cm"/>
      <inkml:brushProperty name="color" value="#1F497D"/>
      <inkml:brushProperty name="ignorePressure" value="1"/>
    </inkml:brush>
  </inkml:definitions>
  <inkml:trace contextRef="#ctx0" brushRef="#br0">1929 1572,'1'-2,"1"0,-1 0,0 0,1-1,-1 1,0 0,0-1,0 1,-1-1,1 1,0-1,-1-4,1-34,-1 33,-3-46,-3 1,-16-64,11 62,-9-104,17 131,-1 0,-1 1,-2 0,-1 0,-19-46,-1-4,-2-24,-12-35,28 94,9 25,-1 1,0 0,-1 0,-10-15,-104-138,112 155,-1 0,-1 1,0 0,0 1,-1 0,-1 1,0 0,-1 1,0 1,0 0,-1 1,-23-10,30 15,1 0,0-1,-11-7,13 7,0 1,-1 0,0 0,1 0,-1 0,-11-2,-20-2,0 1,-1 2,0 1,-56 4,87 0,1 1,-1 0,0 0,1 0,0 0,-1 1,1 0,0 1,0-1,-7 7,5-4,-1 0,0-1,-16 7,-117 31,-1 0,100-29,-47 8,86-21,0 1,1-1,-1 1,0 0,0 0,1 0,-1 0,1 0,-1 1,1 0,0 0,0 0,1 0,-1 0,-3 6,-3 5,1 0,-10 25,11-24,4-5,-1 0,1 0,-2 20,3-21,1 0,-1-1,-1 1,0 0,0-1,-4 9,-6 8,-14 41,16-37,-16 30,19-42,1 0,1 1,1 0,0 0,1 0,1 1,1-1,1 1,1 33,-1-32,-2 0,0-1,-2 1,0-1,-15 37,11-29,-32 108,17-46,-9 60,22-101,10-46,1 1,0-1,0 1,0 0,0-1,0 1,0-1,1 1,-1 0,1-1,0 1,0-1,0 1,0-1,3 5,-4-8,0 1,1 0,-1 0,0 0,1 0,-1 0,0-1,0 1,1 0,-1 0,0-1,0 1,1 0,-1 0,0-1,0 1,0 0,0-1,1 1,-1 0,0-1,0 1,0 0,0-1,0 1,0 0,0-1,0 1,0 0,0-1,0 1,0 0,0-1,0 1,0-1,2-16,-2 10,-1-52,0 54,1 0,-2 0,1 0,-1 0,1 1,-1-1,-1 0,1 1,-5-7,-10-16,14 20,-1 0,-1 0,1 1,-1-1,0 1,-12-10,17 15,0 1,0 0,-1 0,1 0,0 0,0-1,0 1,-1 0,1 0,0 0,0 0,0 0,-1 0,1 0,0 0,0 0,-1-1,1 1,0 0,0 0,-1 0,1 0,0 1,0-1,0 0,-1 0,1 0,0 0,0 0,-1 0,1 0,0 0,0 0,0 0,-1 1,1-1,0 0,-2 11,5 12,0-15,1 1,0-1,0 0,1 0,0-1,0 0,1 0,0 0,0 0,1-1,12 9,-19-14,0-1,1 0,-1 0,0 1,1-1,-1 0,1 0,-1 0,1 0,-1 1,0-1,1 0,-1 0,1 0,-1 0,1 0,-1 0,0 0,1 0,-1 0,1-1,-1 1,1 0,-1 0,0 0,1 0,-1-1,1 1,-1 0,0 0,1-1,-1 1,0 0,1 0,-1-1,0 1,0-1,1 1,-1 0,0-1,0 1,0 0,1-1,-1 1,0-1,0 1,0-1,0 1,0 0,0-1,0 1,0-1,0 1,0-1,0 0,1-32,-1 25,1 5,-1 0,1-1,0 1,-1 0,1 0,1-1,-1 1,0 0,1 0,0 0,0 1,-1-1,2 0,-1 1,3-4,4-1,0-1,20-12,-28 20,4-2,1-1,-1 1,1 1,0-1,0 1,0 0,-1 0,1 1,0-1,11 2,-11-1,7 0</inkml:trace>
</inkml:ink>
</file>

<file path=ppt/ink/ink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0-16T12:01:44.944"/>
    </inkml:context>
    <inkml:brush xml:id="br0">
      <inkml:brushProperty name="width" value="0.05" units="cm"/>
      <inkml:brushProperty name="height" value="0.05" units="cm"/>
      <inkml:brushProperty name="color" value="#F07EE2"/>
      <inkml:brushProperty name="ignorePressure" value="1"/>
    </inkml:brush>
  </inkml:definitions>
  <inkml:trace contextRef="#ctx0" brushRef="#br0">1929 1572,'1'-2,"1"0,-1 0,0 0,1-1,-1 1,0 0,0-1,0 1,-1-1,1 1,0-1,-1-4,1-34,-1 33,-3-46,-3 1,-16-64,11 62,-9-104,17 131,-1 0,-1 1,-2 0,-1 0,-19-46,-1-4,-2-24,-12-35,28 94,9 25,-1 1,0 0,-1 0,-10-15,-104-138,112 155,-1 0,-1 1,0 0,0 1,-1 0,-1 1,0 0,-1 1,0 1,0 0,-1 1,-23-10,30 15,1 0,0-1,-11-7,13 7,0 1,-1 0,0 0,1 0,-1 0,-11-2,-20-2,0 1,-1 2,0 1,-56 4,87 0,1 1,-1 0,0 0,1 0,0 0,-1 1,1 0,0 1,0-1,-7 7,5-4,-1 0,0-1,-16 7,-117 31,-1 0,100-29,-47 8,86-21,0 1,1-1,-1 1,0 0,0 0,1 0,-1 0,1 0,-1 1,1 0,0 0,0 0,1 0,-1 0,-3 6,-3 5,1 0,-10 25,11-24,4-5,-1 0,1 0,-2 20,3-21,1 0,-1-1,-1 1,0 0,0-1,-4 9,-6 8,-14 41,16-37,-16 30,19-42,1 0,1 1,1 0,0 0,1 0,1 1,1-1,1 1,1 33,-1-32,-2 0,0-1,-2 1,0-1,-15 37,11-29,-32 108,17-46,-9 60,22-101,10-46,1 1,0-1,0 1,0 0,0-1,0 1,0-1,1 1,-1 0,1-1,0 1,0-1,0 1,0-1,3 5,-4-8,0 1,1 0,-1 0,0 0,1 0,-1 0,0-1,0 1,1 0,-1 0,0-1,0 1,1 0,-1 0,0-1,0 1,0 0,0-1,1 1,-1 0,0-1,0 1,0 0,0-1,0 1,0 0,0-1,0 1,0 0,0-1,0 1,0 0,0-1,0 1,0-1,2-16,-2 10,-1-52,0 54,1 0,-2 0,1 0,-1 0,1 1,-1-1,-1 0,1 1,-5-7,-10-16,14 20,-1 0,-1 0,1 1,-1-1,0 1,-12-10,17 15,0 1,0 0,-1 0,1 0,0 0,0-1,0 1,-1 0,1 0,0 0,0 0,0 0,-1 0,1 0,0 0,0 0,-1-1,1 1,0 0,0 0,-1 0,1 0,0 1,0-1,0 0,-1 0,1 0,0 0,0 0,-1 0,1 0,0 0,0 0,0 0,-1 1,1-1,0 0,-2 11,5 12,0-15,1 1,0-1,0 0,1 0,0-1,0 0,1 0,0 0,0 0,1-1,12 9,-19-14,0-1,1 0,-1 0,0 1,1-1,-1 0,1 0,-1 0,1 0,-1 1,0-1,1 0,-1 0,1 0,-1 0,1 0,-1 0,0 0,1 0,-1 0,1-1,-1 1,1 0,-1 0,0 0,1 0,-1-1,1 1,-1 0,0 0,1-1,-1 1,0 0,1 0,-1-1,0 1,0-1,1 1,-1 0,0-1,0 1,0 0,1-1,-1 1,0-1,0 1,0-1,0 1,0 0,0-1,0 1,0-1,0 1,0-1,0 0,1-32,-1 25,1 5,-1 0,1-1,0 1,-1 0,1 0,1-1,-1 1,0 0,1 0,0 0,0 1,-1-1,2 0,-1 1,3-4,4-1,0-1,20-12,-28 20,4-2,1-1,-1 1,1 1,0-1,0 1,0 0,-1 0,1 1,0-1,11 2,-11-1,7 0</inkml:trace>
</inkml:ink>
</file>

<file path=ppt/ink/ink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0-16T12:01:44.945"/>
    </inkml:context>
    <inkml:brush xml:id="br0">
      <inkml:brushProperty name="width" value="0.05" units="cm"/>
      <inkml:brushProperty name="height" value="0.05" units="cm"/>
      <inkml:brushProperty name="color" value="#1F497D"/>
      <inkml:brushProperty name="ignorePressure" value="1"/>
    </inkml:brush>
  </inkml:definitions>
  <inkml:trace contextRef="#ctx0" brushRef="#br0">1929 1572,'1'-2,"1"0,-1 0,0 0,1-1,-1 1,0 0,0-1,0 1,-1-1,1 1,0-1,-1-4,1-34,-1 33,-3-46,-3 1,-16-64,11 62,-9-104,17 131,-1 0,-1 1,-2 0,-1 0,-19-46,-1-4,-2-24,-12-35,28 94,9 25,-1 1,0 0,-1 0,-10-15,-104-138,112 155,-1 0,-1 1,0 0,0 1,-1 0,-1 1,0 0,-1 1,0 1,0 0,-1 1,-23-10,30 15,1 0,0-1,-11-7,13 7,0 1,-1 0,0 0,1 0,-1 0,-11-2,-20-2,0 1,-1 2,0 1,-56 4,87 0,1 1,-1 0,0 0,1 0,0 0,-1 1,1 0,0 1,0-1,-7 7,5-4,-1 0,0-1,-16 7,-117 31,-1 0,100-29,-47 8,86-21,0 1,1-1,-1 1,0 0,0 0,1 0,-1 0,1 0,-1 1,1 0,0 0,0 0,1 0,-1 0,-3 6,-3 5,1 0,-10 25,11-24,4-5,-1 0,1 0,-2 20,3-21,1 0,-1-1,-1 1,0 0,0-1,-4 9,-6 8,-14 41,16-37,-16 30,19-42,1 0,1 1,1 0,0 0,1 0,1 1,1-1,1 1,1 33,-1-32,-2 0,0-1,-2 1,0-1,-15 37,11-29,-32 108,17-46,-9 60,22-101,10-46,1 1,0-1,0 1,0 0,0-1,0 1,0-1,1 1,-1 0,1-1,0 1,0-1,0 1,0-1,3 5,-4-8,0 1,1 0,-1 0,0 0,1 0,-1 0,0-1,0 1,1 0,-1 0,0-1,0 1,1 0,-1 0,0-1,0 1,0 0,0-1,1 1,-1 0,0-1,0 1,0 0,0-1,0 1,0 0,0-1,0 1,0 0,0-1,0 1,0 0,0-1,0 1,0-1,2-16,-2 10,-1-52,0 54,1 0,-2 0,1 0,-1 0,1 1,-1-1,-1 0,1 1,-5-7,-10-16,14 20,-1 0,-1 0,1 1,-1-1,0 1,-12-10,17 15,0 1,0 0,-1 0,1 0,0 0,0-1,0 1,-1 0,1 0,0 0,0 0,0 0,-1 0,1 0,0 0,0 0,-1-1,1 1,0 0,0 0,-1 0,1 0,0 1,0-1,0 0,-1 0,1 0,0 0,0 0,-1 0,1 0,0 0,0 0,0 0,-1 1,1-1,0 0,-2 11,5 12,0-15,1 1,0-1,0 0,1 0,0-1,0 0,1 0,0 0,0 0,1-1,12 9,-19-14,0-1,1 0,-1 0,0 1,1-1,-1 0,1 0,-1 0,1 0,-1 1,0-1,1 0,-1 0,1 0,-1 0,1 0,-1 0,0 0,1 0,-1 0,1-1,-1 1,1 0,-1 0,0 0,1 0,-1-1,1 1,-1 0,0 0,1-1,-1 1,0 0,1 0,-1-1,0 1,0-1,1 1,-1 0,0-1,0 1,0 0,1-1,-1 1,0-1,0 1,0-1,0 1,0 0,0-1,0 1,0-1,0 1,0-1,0 0,1-32,-1 25,1 5,-1 0,1-1,0 1,-1 0,1 0,1-1,-1 1,0 0,1 0,0 0,0 1,-1-1,2 0,-1 1,3-4,4-1,0-1,20-12,-28 20,4-2,1-1,-1 1,1 1,0-1,0 1,0 0,-1 0,1 1,0-1,11 2,-11-1,7 0</inkml:trace>
</inkml:ink>
</file>

<file path=ppt/ink/ink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0-16T12:01:44.946"/>
    </inkml:context>
    <inkml:brush xml:id="br0">
      <inkml:brushProperty name="width" value="0.05" units="cm"/>
      <inkml:brushProperty name="height" value="0.05" units="cm"/>
      <inkml:brushProperty name="color" value="#00B050"/>
      <inkml:brushProperty name="ignorePressure" value="1"/>
    </inkml:brush>
  </inkml:definitions>
  <inkml:trace contextRef="#ctx0" brushRef="#br0">1929 1572,'1'-2,"1"0,-1 0,0 0,1-1,-1 1,0 0,0-1,0 1,-1-1,1 1,0-1,-1-4,1-34,-1 33,-3-46,-3 1,-16-64,11 62,-9-104,17 131,-1 0,-1 1,-2 0,-1 0,-19-46,-1-4,-2-24,-12-35,28 94,9 25,-1 1,0 0,-1 0,-10-15,-104-138,112 155,-1 0,-1 1,0 0,0 1,-1 0,-1 1,0 0,-1 1,0 1,0 0,-1 1,-23-10,30 15,1 0,0-1,-11-7,13 7,0 1,-1 0,0 0,1 0,-1 0,-11-2,-20-2,0 1,-1 2,0 1,-56 4,87 0,1 1,-1 0,0 0,1 0,0 0,-1 1,1 0,0 1,0-1,-7 7,5-4,-1 0,0-1,-16 7,-117 31,-1 0,100-29,-47 8,86-21,0 1,1-1,-1 1,0 0,0 0,1 0,-1 0,1 0,-1 1,1 0,0 0,0 0,1 0,-1 0,-3 6,-3 5,1 0,-10 25,11-24,4-5,-1 0,1 0,-2 20,3-21,1 0,-1-1,-1 1,0 0,0-1,-4 9,-6 8,-14 41,16-37,-16 30,19-42,1 0,1 1,1 0,0 0,1 0,1 1,1-1,1 1,1 33,-1-32,-2 0,0-1,-2 1,0-1,-15 37,11-29,-32 108,17-46,-9 60,22-101,10-46,1 1,0-1,0 1,0 0,0-1,0 1,0-1,1 1,-1 0,1-1,0 1,0-1,0 1,0-1,3 5,-4-8,0 1,1 0,-1 0,0 0,1 0,-1 0,0-1,0 1,1 0,-1 0,0-1,0 1,1 0,-1 0,0-1,0 1,0 0,0-1,1 1,-1 0,0-1,0 1,0 0,0-1,0 1,0 0,0-1,0 1,0 0,0-1,0 1,0 0,0-1,0 1,0-1,2-16,-2 10,-1-52,0 54,1 0,-2 0,1 0,-1 0,1 1,-1-1,-1 0,1 1,-5-7,-10-16,14 20,-1 0,-1 0,1 1,-1-1,0 1,-12-10,17 15,0 1,0 0,-1 0,1 0,0 0,0-1,0 1,-1 0,1 0,0 0,0 0,0 0,-1 0,1 0,0 0,0 0,-1-1,1 1,0 0,0 0,-1 0,1 0,0 1,0-1,0 0,-1 0,1 0,0 0,0 0,-1 0,1 0,0 0,0 0,0 0,-1 1,1-1,0 0,-2 11,5 12,0-15,1 1,0-1,0 0,1 0,0-1,0 0,1 0,0 0,0 0,1-1,12 9,-19-14,0-1,1 0,-1 0,0 1,1-1,-1 0,1 0,-1 0,1 0,-1 1,0-1,1 0,-1 0,1 0,-1 0,1 0,-1 0,0 0,1 0,-1 0,1-1,-1 1,1 0,-1 0,0 0,1 0,-1-1,1 1,-1 0,0 0,1-1,-1 1,0 0,1 0,-1-1,0 1,0-1,1 1,-1 0,0-1,0 1,0 0,1-1,-1 1,0-1,0 1,0-1,0 1,0 0,0-1,0 1,0-1,0 1,0-1,0 0,1-32,-1 25,1 5,-1 0,1-1,0 1,-1 0,1 0,1-1,-1 1,0 0,1 0,0 0,0 1,-1-1,2 0,-1 1,3-4,4-1,0-1,20-12,-28 20,4-2,1-1,-1 1,1 1,0-1,0 1,0 0,-1 0,1 1,0-1,11 2,-11-1,7 0</inkml:trace>
</inkml:ink>
</file>

<file path=ppt/ink/ink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10-08T12:06:08.862"/>
    </inkml:context>
    <inkml:brush xml:id="br0">
      <inkml:brushProperty name="width" value="0.05" units="cm"/>
      <inkml:brushProperty name="height" value="0.05" units="cm"/>
      <inkml:brushProperty name="color" value="#F07EE2"/>
      <inkml:brushProperty name="ignorePressure" value="1"/>
    </inkml:brush>
  </inkml:definitions>
  <inkml:trace contextRef="#ctx0" brushRef="#br0">1929 1572,'1'-2,"1"0,-1 0,0 0,1-1,-1 1,0 0,0-1,0 1,-1-1,1 1,0-1,-1-4,1-34,-1 33,-3-46,-3 1,-16-64,11 62,-9-104,17 131,-1 0,-1 1,-2 0,-1 0,-19-46,-1-4,-2-24,-12-35,28 94,9 25,-1 1,0 0,-1 0,-10-15,-104-138,112 155,-1 0,-1 1,0 0,0 1,-1 0,-1 1,0 0,-1 1,0 1,0 0,-1 1,-23-10,30 15,1 0,0-1,-11-7,13 7,0 1,-1 0,0 0,1 0,-1 0,-11-2,-20-2,0 1,-1 2,0 1,-56 4,87 0,1 1,-1 0,0 0,1 0,0 0,-1 1,1 0,0 1,0-1,-7 7,5-4,-1 0,0-1,-16 7,-117 31,-1 0,100-29,-47 8,86-21,0 1,1-1,-1 1,0 0,0 0,1 0,-1 0,1 0,-1 1,1 0,0 0,0 0,1 0,-1 0,-3 6,-3 5,1 0,-10 25,11-24,4-5,-1 0,1 0,-2 20,3-21,1 0,-1-1,-1 1,0 0,0-1,-4 9,-6 8,-14 41,16-37,-16 30,19-42,1 0,1 1,1 0,0 0,1 0,1 1,1-1,1 1,1 33,-1-32,-2 0,0-1,-2 1,0-1,-15 37,11-29,-32 108,17-46,-9 60,22-101,10-46,1 1,0-1,0 1,0 0,0-1,0 1,0-1,1 1,-1 0,1-1,0 1,0-1,0 1,0-1,3 5,-4-8,0 1,1 0,-1 0,0 0,1 0,-1 0,0-1,0 1,1 0,-1 0,0-1,0 1,1 0,-1 0,0-1,0 1,0 0,0-1,1 1,-1 0,0-1,0 1,0 0,0-1,0 1,0 0,0-1,0 1,0 0,0-1,0 1,0 0,0-1,0 1,0-1,2-16,-2 10,-1-52,0 54,1 0,-2 0,1 0,-1 0,1 1,-1-1,-1 0,1 1,-5-7,-10-16,14 20,-1 0,-1 0,1 1,-1-1,0 1,-12-10,17 15,0 1,0 0,-1 0,1 0,0 0,0-1,0 1,-1 0,1 0,0 0,0 0,0 0,-1 0,1 0,0 0,0 0,-1-1,1 1,0 0,0 0,-1 0,1 0,0 1,0-1,0 0,-1 0,1 0,0 0,0 0,-1 0,1 0,0 0,0 0,0 0,-1 1,1-1,0 0,-2 11,5 12,0-15,1 1,0-1,0 0,1 0,0-1,0 0,1 0,0 0,0 0,1-1,12 9,-19-14,0-1,1 0,-1 0,0 1,1-1,-1 0,1 0,-1 0,1 0,-1 1,0-1,1 0,-1 0,1 0,-1 0,1 0,-1 0,0 0,1 0,-1 0,1-1,-1 1,1 0,-1 0,0 0,1 0,-1-1,1 1,-1 0,0 0,1-1,-1 1,0 0,1 0,-1-1,0 1,0-1,1 1,-1 0,0-1,0 1,0 0,1-1,-1 1,0-1,0 1,0-1,0 1,0 0,0-1,0 1,0-1,0 1,0-1,0 0,1-32,-1 25,1 5,-1 0,1-1,0 1,-1 0,1 0,1-1,-1 1,0 0,1 0,0 0,0 1,-1-1,2 0,-1 1,3-4,4-1,0-1,20-12,-28 20,4-2,1-1,-1 1,1 1,0-1,0 1,0 0,-1 0,1 1,0-1,11 2,-11-1,7 0</inkml:trace>
</inkml:ink>
</file>

<file path=ppt/ink/ink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10-08T12:06:49.643"/>
    </inkml:context>
    <inkml:brush xml:id="br0">
      <inkml:brushProperty name="width" value="0.05" units="cm"/>
      <inkml:brushProperty name="height" value="0.05" units="cm"/>
      <inkml:brushProperty name="color" value="#1F497D"/>
      <inkml:brushProperty name="ignorePressure" value="1"/>
    </inkml:brush>
  </inkml:definitions>
  <inkml:trace contextRef="#ctx0" brushRef="#br0">1929 1572,'1'-2,"1"0,-1 0,0 0,1-1,-1 1,0 0,0-1,0 1,-1-1,1 1,0-1,-1-4,1-34,-1 33,-3-46,-3 1,-16-64,11 62,-9-104,17 131,-1 0,-1 1,-2 0,-1 0,-19-46,-1-4,-2-24,-12-35,28 94,9 25,-1 1,0 0,-1 0,-10-15,-104-138,112 155,-1 0,-1 1,0 0,0 1,-1 0,-1 1,0 0,-1 1,0 1,0 0,-1 1,-23-10,30 15,1 0,0-1,-11-7,13 7,0 1,-1 0,0 0,1 0,-1 0,-11-2,-20-2,0 1,-1 2,0 1,-56 4,87 0,1 1,-1 0,0 0,1 0,0 0,-1 1,1 0,0 1,0-1,-7 7,5-4,-1 0,0-1,-16 7,-117 31,-1 0,100-29,-47 8,86-21,0 1,1-1,-1 1,0 0,0 0,1 0,-1 0,1 0,-1 1,1 0,0 0,0 0,1 0,-1 0,-3 6,-3 5,1 0,-10 25,11-24,4-5,-1 0,1 0,-2 20,3-21,1 0,-1-1,-1 1,0 0,0-1,-4 9,-6 8,-14 41,16-37,-16 30,19-42,1 0,1 1,1 0,0 0,1 0,1 1,1-1,1 1,1 33,-1-32,-2 0,0-1,-2 1,0-1,-15 37,11-29,-32 108,17-46,-9 60,22-101,10-46,1 1,0-1,0 1,0 0,0-1,0 1,0-1,1 1,-1 0,1-1,0 1,0-1,0 1,0-1,3 5,-4-8,0 1,1 0,-1 0,0 0,1 0,-1 0,0-1,0 1,1 0,-1 0,0-1,0 1,1 0,-1 0,0-1,0 1,0 0,0-1,1 1,-1 0,0-1,0 1,0 0,0-1,0 1,0 0,0-1,0 1,0 0,0-1,0 1,0 0,0-1,0 1,0-1,2-16,-2 10,-1-52,0 54,1 0,-2 0,1 0,-1 0,1 1,-1-1,-1 0,1 1,-5-7,-10-16,14 20,-1 0,-1 0,1 1,-1-1,0 1,-12-10,17 15,0 1,0 0,-1 0,1 0,0 0,0-1,0 1,-1 0,1 0,0 0,0 0,0 0,-1 0,1 0,0 0,0 0,-1-1,1 1,0 0,0 0,-1 0,1 0,0 1,0-1,0 0,-1 0,1 0,0 0,0 0,-1 0,1 0,0 0,0 0,0 0,-1 1,1-1,0 0,-2 11,5 12,0-15,1 1,0-1,0 0,1 0,0-1,0 0,1 0,0 0,0 0,1-1,12 9,-19-14,0-1,1 0,-1 0,0 1,1-1,-1 0,1 0,-1 0,1 0,-1 1,0-1,1 0,-1 0,1 0,-1 0,1 0,-1 0,0 0,1 0,-1 0,1-1,-1 1,1 0,-1 0,0 0,1 0,-1-1,1 1,-1 0,0 0,1-1,-1 1,0 0,1 0,-1-1,0 1,0-1,1 1,-1 0,0-1,0 1,0 0,1-1,-1 1,0-1,0 1,0-1,0 1,0 0,0-1,0 1,0-1,0 1,0-1,0 0,1-32,-1 25,1 5,-1 0,1-1,0 1,-1 0,1 0,1-1,-1 1,0 0,1 0,0 0,0 1,-1-1,2 0,-1 1,3-4,4-1,0-1,20-12,-28 20,4-2,1-1,-1 1,1 1,0-1,0 1,0 0,-1 0,1 1,0-1,11 2,-11-1,7 0</inkml:trace>
</inkml:ink>
</file>

<file path=ppt/ink/ink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10-08T12:06:50.155"/>
    </inkml:context>
    <inkml:brush xml:id="br0">
      <inkml:brushProperty name="width" value="0.05" units="cm"/>
      <inkml:brushProperty name="height" value="0.05" units="cm"/>
      <inkml:brushProperty name="color" value="#00B050"/>
      <inkml:brushProperty name="ignorePressure" value="1"/>
    </inkml:brush>
  </inkml:definitions>
  <inkml:trace contextRef="#ctx0" brushRef="#br0">1929 1572,'1'-2,"1"0,-1 0,0 0,1-1,-1 1,0 0,0-1,0 1,-1-1,1 1,0-1,-1-4,1-34,-1 33,-3-46,-3 1,-16-64,11 62,-9-104,17 131,-1 0,-1 1,-2 0,-1 0,-19-46,-1-4,-2-24,-12-35,28 94,9 25,-1 1,0 0,-1 0,-10-15,-104-138,112 155,-1 0,-1 1,0 0,0 1,-1 0,-1 1,0 0,-1 1,0 1,0 0,-1 1,-23-10,30 15,1 0,0-1,-11-7,13 7,0 1,-1 0,0 0,1 0,-1 0,-11-2,-20-2,0 1,-1 2,0 1,-56 4,87 0,1 1,-1 0,0 0,1 0,0 0,-1 1,1 0,0 1,0-1,-7 7,5-4,-1 0,0-1,-16 7,-117 31,-1 0,100-29,-47 8,86-21,0 1,1-1,-1 1,0 0,0 0,1 0,-1 0,1 0,-1 1,1 0,0 0,0 0,1 0,-1 0,-3 6,-3 5,1 0,-10 25,11-24,4-5,-1 0,1 0,-2 20,3-21,1 0,-1-1,-1 1,0 0,0-1,-4 9,-6 8,-14 41,16-37,-16 30,19-42,1 0,1 1,1 0,0 0,1 0,1 1,1-1,1 1,1 33,-1-32,-2 0,0-1,-2 1,0-1,-15 37,11-29,-32 108,17-46,-9 60,22-101,10-46,1 1,0-1,0 1,0 0,0-1,0 1,0-1,1 1,-1 0,1-1,0 1,0-1,0 1,0-1,3 5,-4-8,0 1,1 0,-1 0,0 0,1 0,-1 0,0-1,0 1,1 0,-1 0,0-1,0 1,1 0,-1 0,0-1,0 1,0 0,0-1,1 1,-1 0,0-1,0 1,0 0,0-1,0 1,0 0,0-1,0 1,0 0,0-1,0 1,0 0,0-1,0 1,0-1,2-16,-2 10,-1-52,0 54,1 0,-2 0,1 0,-1 0,1 1,-1-1,-1 0,1 1,-5-7,-10-16,14 20,-1 0,-1 0,1 1,-1-1,0 1,-12-10,17 15,0 1,0 0,-1 0,1 0,0 0,0-1,0 1,-1 0,1 0,0 0,0 0,0 0,-1 0,1 0,0 0,0 0,-1-1,1 1,0 0,0 0,-1 0,1 0,0 1,0-1,0 0,-1 0,1 0,0 0,0 0,-1 0,1 0,0 0,0 0,0 0,-1 1,1-1,0 0,-2 11,5 12,0-15,1 1,0-1,0 0,1 0,0-1,0 0,1 0,0 0,0 0,1-1,12 9,-19-14,0-1,1 0,-1 0,0 1,1-1,-1 0,1 0,-1 0,1 0,-1 1,0-1,1 0,-1 0,1 0,-1 0,1 0,-1 0,0 0,1 0,-1 0,1-1,-1 1,1 0,-1 0,0 0,1 0,-1-1,1 1,-1 0,0 0,1-1,-1 1,0 0,1 0,-1-1,0 1,0-1,1 1,-1 0,0-1,0 1,0 0,1-1,-1 1,0-1,0 1,0-1,0 1,0 0,0-1,0 1,0-1,0 1,0-1,0 0,1-32,-1 25,1 5,-1 0,1-1,0 1,-1 0,1 0,1-1,-1 1,0 0,1 0,0 0,0 1,-1-1,2 0,-1 1,3-4,4-1,0-1,20-12,-28 20,4-2,1-1,-1 1,1 1,0-1,0 1,0 0,-1 0,1 1,0-1,11 2,-11-1,7 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10-08T12:06:50.155"/>
    </inkml:context>
    <inkml:brush xml:id="br0">
      <inkml:brushProperty name="width" value="0.05" units="cm"/>
      <inkml:brushProperty name="height" value="0.05" units="cm"/>
      <inkml:brushProperty name="color" value="#00B050"/>
      <inkml:brushProperty name="ignorePressure" value="1"/>
    </inkml:brush>
  </inkml:definitions>
  <inkml:trace contextRef="#ctx0" brushRef="#br0">1929 1572,'1'-2,"1"0,-1 0,0 0,1-1,-1 1,0 0,0-1,0 1,-1-1,1 1,0-1,-1-4,1-34,-1 33,-3-46,-3 1,-16-64,11 62,-9-104,17 131,-1 0,-1 1,-2 0,-1 0,-19-46,-1-4,-2-24,-12-35,28 94,9 25,-1 1,0 0,-1 0,-10-15,-104-138,112 155,-1 0,-1 1,0 0,0 1,-1 0,-1 1,0 0,-1 1,0 1,0 0,-1 1,-23-10,30 15,1 0,0-1,-11-7,13 7,0 1,-1 0,0 0,1 0,-1 0,-11-2,-20-2,0 1,-1 2,0 1,-56 4,87 0,1 1,-1 0,0 0,1 0,0 0,-1 1,1 0,0 1,0-1,-7 7,5-4,-1 0,0-1,-16 7,-117 31,-1 0,100-29,-47 8,86-21,0 1,1-1,-1 1,0 0,0 0,1 0,-1 0,1 0,-1 1,1 0,0 0,0 0,1 0,-1 0,-3 6,-3 5,1 0,-10 25,11-24,4-5,-1 0,1 0,-2 20,3-21,1 0,-1-1,-1 1,0 0,0-1,-4 9,-6 8,-14 41,16-37,-16 30,19-42,1 0,1 1,1 0,0 0,1 0,1 1,1-1,1 1,1 33,-1-32,-2 0,0-1,-2 1,0-1,-15 37,11-29,-32 108,17-46,-9 60,22-101,10-46,1 1,0-1,0 1,0 0,0-1,0 1,0-1,1 1,-1 0,1-1,0 1,0-1,0 1,0-1,3 5,-4-8,0 1,1 0,-1 0,0 0,1 0,-1 0,0-1,0 1,1 0,-1 0,0-1,0 1,1 0,-1 0,0-1,0 1,0 0,0-1,1 1,-1 0,0-1,0 1,0 0,0-1,0 1,0 0,0-1,0 1,0 0,0-1,0 1,0 0,0-1,0 1,0-1,2-16,-2 10,-1-52,0 54,1 0,-2 0,1 0,-1 0,1 1,-1-1,-1 0,1 1,-5-7,-10-16,14 20,-1 0,-1 0,1 1,-1-1,0 1,-12-10,17 15,0 1,0 0,-1 0,1 0,0 0,0-1,0 1,-1 0,1 0,0 0,0 0,0 0,-1 0,1 0,0 0,0 0,-1-1,1 1,0 0,0 0,-1 0,1 0,0 1,0-1,0 0,-1 0,1 0,0 0,0 0,-1 0,1 0,0 0,0 0,0 0,-1 1,1-1,0 0,-2 11,5 12,0-15,1 1,0-1,0 0,1 0,0-1,0 0,1 0,0 0,0 0,1-1,12 9,-19-14,0-1,1 0,-1 0,0 1,1-1,-1 0,1 0,-1 0,1 0,-1 1,0-1,1 0,-1 0,1 0,-1 0,1 0,-1 0,0 0,1 0,-1 0,1-1,-1 1,1 0,-1 0,0 0,1 0,-1-1,1 1,-1 0,0 0,1-1,-1 1,0 0,1 0,-1-1,0 1,0-1,1 1,-1 0,0-1,0 1,0 0,1-1,-1 1,0-1,0 1,0-1,0 1,0 0,0-1,0 1,0-1,0 1,0-1,0 0,1-32,-1 25,1 5,-1 0,1-1,0 1,-1 0,1 0,1-1,-1 1,0 0,1 0,0 0,0 1,-1-1,2 0,-1 1,3-4,4-1,0-1,20-12,-28 20,4-2,1-1,-1 1,1 1,0-1,0 1,0 0,-1 0,1 1,0-1,11 2,-11-1,7 0</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10-08T12:06:08.862"/>
    </inkml:context>
    <inkml:brush xml:id="br0">
      <inkml:brushProperty name="width" value="0.05" units="cm"/>
      <inkml:brushProperty name="height" value="0.05" units="cm"/>
      <inkml:brushProperty name="color" value="#F07EE2"/>
      <inkml:brushProperty name="ignorePressure" value="1"/>
    </inkml:brush>
  </inkml:definitions>
  <inkml:trace contextRef="#ctx0" brushRef="#br0">1929 1572,'1'-2,"1"0,-1 0,0 0,1-1,-1 1,0 0,0-1,0 1,-1-1,1 1,0-1,-1-4,1-34,-1 33,-3-46,-3 1,-16-64,11 62,-9-104,17 131,-1 0,-1 1,-2 0,-1 0,-19-46,-1-4,-2-24,-12-35,28 94,9 25,-1 1,0 0,-1 0,-10-15,-104-138,112 155,-1 0,-1 1,0 0,0 1,-1 0,-1 1,0 0,-1 1,0 1,0 0,-1 1,-23-10,30 15,1 0,0-1,-11-7,13 7,0 1,-1 0,0 0,1 0,-1 0,-11-2,-20-2,0 1,-1 2,0 1,-56 4,87 0,1 1,-1 0,0 0,1 0,0 0,-1 1,1 0,0 1,0-1,-7 7,5-4,-1 0,0-1,-16 7,-117 31,-1 0,100-29,-47 8,86-21,0 1,1-1,-1 1,0 0,0 0,1 0,-1 0,1 0,-1 1,1 0,0 0,0 0,1 0,-1 0,-3 6,-3 5,1 0,-10 25,11-24,4-5,-1 0,1 0,-2 20,3-21,1 0,-1-1,-1 1,0 0,0-1,-4 9,-6 8,-14 41,16-37,-16 30,19-42,1 0,1 1,1 0,0 0,1 0,1 1,1-1,1 1,1 33,-1-32,-2 0,0-1,-2 1,0-1,-15 37,11-29,-32 108,17-46,-9 60,22-101,10-46,1 1,0-1,0 1,0 0,0-1,0 1,0-1,1 1,-1 0,1-1,0 1,0-1,0 1,0-1,3 5,-4-8,0 1,1 0,-1 0,0 0,1 0,-1 0,0-1,0 1,1 0,-1 0,0-1,0 1,1 0,-1 0,0-1,0 1,0 0,0-1,1 1,-1 0,0-1,0 1,0 0,0-1,0 1,0 0,0-1,0 1,0 0,0-1,0 1,0 0,0-1,0 1,0-1,2-16,-2 10,-1-52,0 54,1 0,-2 0,1 0,-1 0,1 1,-1-1,-1 0,1 1,-5-7,-10-16,14 20,-1 0,-1 0,1 1,-1-1,0 1,-12-10,17 15,0 1,0 0,-1 0,1 0,0 0,0-1,0 1,-1 0,1 0,0 0,0 0,0 0,-1 0,1 0,0 0,0 0,-1-1,1 1,0 0,0 0,-1 0,1 0,0 1,0-1,0 0,-1 0,1 0,0 0,0 0,-1 0,1 0,0 0,0 0,0 0,-1 1,1-1,0 0,-2 11,5 12,0-15,1 1,0-1,0 0,1 0,0-1,0 0,1 0,0 0,0 0,1-1,12 9,-19-14,0-1,1 0,-1 0,0 1,1-1,-1 0,1 0,-1 0,1 0,-1 1,0-1,1 0,-1 0,1 0,-1 0,1 0,-1 0,0 0,1 0,-1 0,1-1,-1 1,1 0,-1 0,0 0,1 0,-1-1,1 1,-1 0,0 0,1-1,-1 1,0 0,1 0,-1-1,0 1,0-1,1 1,-1 0,0-1,0 1,0 0,1-1,-1 1,0-1,0 1,0-1,0 1,0 0,0-1,0 1,0-1,0 1,0-1,0 0,1-32,-1 25,1 5,-1 0,1-1,0 1,-1 0,1 0,1-1,-1 1,0 0,1 0,0 0,0 1,-1-1,2 0,-1 1,3-4,4-1,0-1,20-12,-28 20,4-2,1-1,-1 1,1 1,0-1,0 1,0 0,-1 0,1 1,0-1,11 2,-11-1,7 0</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10-08T12:06:49.643"/>
    </inkml:context>
    <inkml:brush xml:id="br0">
      <inkml:brushProperty name="width" value="0.05" units="cm"/>
      <inkml:brushProperty name="height" value="0.05" units="cm"/>
      <inkml:brushProperty name="color" value="#1F497D"/>
      <inkml:brushProperty name="ignorePressure" value="1"/>
    </inkml:brush>
  </inkml:definitions>
  <inkml:trace contextRef="#ctx0" brushRef="#br0">1929 1572,'1'-2,"1"0,-1 0,0 0,1-1,-1 1,0 0,0-1,0 1,-1-1,1 1,0-1,-1-4,1-34,-1 33,-3-46,-3 1,-16-64,11 62,-9-104,17 131,-1 0,-1 1,-2 0,-1 0,-19-46,-1-4,-2-24,-12-35,28 94,9 25,-1 1,0 0,-1 0,-10-15,-104-138,112 155,-1 0,-1 1,0 0,0 1,-1 0,-1 1,0 0,-1 1,0 1,0 0,-1 1,-23-10,30 15,1 0,0-1,-11-7,13 7,0 1,-1 0,0 0,1 0,-1 0,-11-2,-20-2,0 1,-1 2,0 1,-56 4,87 0,1 1,-1 0,0 0,1 0,0 0,-1 1,1 0,0 1,0-1,-7 7,5-4,-1 0,0-1,-16 7,-117 31,-1 0,100-29,-47 8,86-21,0 1,1-1,-1 1,0 0,0 0,1 0,-1 0,1 0,-1 1,1 0,0 0,0 0,1 0,-1 0,-3 6,-3 5,1 0,-10 25,11-24,4-5,-1 0,1 0,-2 20,3-21,1 0,-1-1,-1 1,0 0,0-1,-4 9,-6 8,-14 41,16-37,-16 30,19-42,1 0,1 1,1 0,0 0,1 0,1 1,1-1,1 1,1 33,-1-32,-2 0,0-1,-2 1,0-1,-15 37,11-29,-32 108,17-46,-9 60,22-101,10-46,1 1,0-1,0 1,0 0,0-1,0 1,0-1,1 1,-1 0,1-1,0 1,0-1,0 1,0-1,3 5,-4-8,0 1,1 0,-1 0,0 0,1 0,-1 0,0-1,0 1,1 0,-1 0,0-1,0 1,1 0,-1 0,0-1,0 1,0 0,0-1,1 1,-1 0,0-1,0 1,0 0,0-1,0 1,0 0,0-1,0 1,0 0,0-1,0 1,0 0,0-1,0 1,0-1,2-16,-2 10,-1-52,0 54,1 0,-2 0,1 0,-1 0,1 1,-1-1,-1 0,1 1,-5-7,-10-16,14 20,-1 0,-1 0,1 1,-1-1,0 1,-12-10,17 15,0 1,0 0,-1 0,1 0,0 0,0-1,0 1,-1 0,1 0,0 0,0 0,0 0,-1 0,1 0,0 0,0 0,-1-1,1 1,0 0,0 0,-1 0,1 0,0 1,0-1,0 0,-1 0,1 0,0 0,0 0,-1 0,1 0,0 0,0 0,0 0,-1 1,1-1,0 0,-2 11,5 12,0-15,1 1,0-1,0 0,1 0,0-1,0 0,1 0,0 0,0 0,1-1,12 9,-19-14,0-1,1 0,-1 0,0 1,1-1,-1 0,1 0,-1 0,1 0,-1 1,0-1,1 0,-1 0,1 0,-1 0,1 0,-1 0,0 0,1 0,-1 0,1-1,-1 1,1 0,-1 0,0 0,1 0,-1-1,1 1,-1 0,0 0,1-1,-1 1,0 0,1 0,-1-1,0 1,0-1,1 1,-1 0,0-1,0 1,0 0,1-1,-1 1,0-1,0 1,0-1,0 1,0 0,0-1,0 1,0-1,0 1,0-1,0 0,1-32,-1 25,1 5,-1 0,1-1,0 1,-1 0,1 0,1-1,-1 1,0 0,1 0,0 0,0 1,-1-1,2 0,-1 1,3-4,4-1,0-1,20-12,-28 20,4-2,1-1,-1 1,1 1,0-1,0 1,0 0,-1 0,1 1,0-1,11 2,-11-1,7 0</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10-08T12:06:50.155"/>
    </inkml:context>
    <inkml:brush xml:id="br0">
      <inkml:brushProperty name="width" value="0.05" units="cm"/>
      <inkml:brushProperty name="height" value="0.05" units="cm"/>
      <inkml:brushProperty name="color" value="#00B050"/>
      <inkml:brushProperty name="ignorePressure" value="1"/>
    </inkml:brush>
  </inkml:definitions>
  <inkml:trace contextRef="#ctx0" brushRef="#br0">1929 1572,'1'-2,"1"0,-1 0,0 0,1-1,-1 1,0 0,0-1,0 1,-1-1,1 1,0-1,-1-4,1-34,-1 33,-3-46,-3 1,-16-64,11 62,-9-104,17 131,-1 0,-1 1,-2 0,-1 0,-19-46,-1-4,-2-24,-12-35,28 94,9 25,-1 1,0 0,-1 0,-10-15,-104-138,112 155,-1 0,-1 1,0 0,0 1,-1 0,-1 1,0 0,-1 1,0 1,0 0,-1 1,-23-10,30 15,1 0,0-1,-11-7,13 7,0 1,-1 0,0 0,1 0,-1 0,-11-2,-20-2,0 1,-1 2,0 1,-56 4,87 0,1 1,-1 0,0 0,1 0,0 0,-1 1,1 0,0 1,0-1,-7 7,5-4,-1 0,0-1,-16 7,-117 31,-1 0,100-29,-47 8,86-21,0 1,1-1,-1 1,0 0,0 0,1 0,-1 0,1 0,-1 1,1 0,0 0,0 0,1 0,-1 0,-3 6,-3 5,1 0,-10 25,11-24,4-5,-1 0,1 0,-2 20,3-21,1 0,-1-1,-1 1,0 0,0-1,-4 9,-6 8,-14 41,16-37,-16 30,19-42,1 0,1 1,1 0,0 0,1 0,1 1,1-1,1 1,1 33,-1-32,-2 0,0-1,-2 1,0-1,-15 37,11-29,-32 108,17-46,-9 60,22-101,10-46,1 1,0-1,0 1,0 0,0-1,0 1,0-1,1 1,-1 0,1-1,0 1,0-1,0 1,0-1,3 5,-4-8,0 1,1 0,-1 0,0 0,1 0,-1 0,0-1,0 1,1 0,-1 0,0-1,0 1,1 0,-1 0,0-1,0 1,0 0,0-1,1 1,-1 0,0-1,0 1,0 0,0-1,0 1,0 0,0-1,0 1,0 0,0-1,0 1,0 0,0-1,0 1,0-1,2-16,-2 10,-1-52,0 54,1 0,-2 0,1 0,-1 0,1 1,-1-1,-1 0,1 1,-5-7,-10-16,14 20,-1 0,-1 0,1 1,-1-1,0 1,-12-10,17 15,0 1,0 0,-1 0,1 0,0 0,0-1,0 1,-1 0,1 0,0 0,0 0,0 0,-1 0,1 0,0 0,0 0,-1-1,1 1,0 0,0 0,-1 0,1 0,0 1,0-1,0 0,-1 0,1 0,0 0,0 0,-1 0,1 0,0 0,0 0,0 0,-1 1,1-1,0 0,-2 11,5 12,0-15,1 1,0-1,0 0,1 0,0-1,0 0,1 0,0 0,0 0,1-1,12 9,-19-14,0-1,1 0,-1 0,0 1,1-1,-1 0,1 0,-1 0,1 0,-1 1,0-1,1 0,-1 0,1 0,-1 0,1 0,-1 0,0 0,1 0,-1 0,1-1,-1 1,1 0,-1 0,0 0,1 0,-1-1,1 1,-1 0,0 0,1-1,-1 1,0 0,1 0,-1-1,0 1,0-1,1 1,-1 0,0-1,0 1,0 0,1-1,-1 1,0-1,0 1,0-1,0 1,0 0,0-1,0 1,0-1,0 1,0-1,0 0,1-32,-1 25,1 5,-1 0,1-1,0 1,-1 0,1 0,1-1,-1 1,0 0,1 0,0 0,0 1,-1-1,2 0,-1 1,3-4,4-1,0-1,20-12,-28 20,4-2,1-1,-1 1,1 1,0-1,0 1,0 0,-1 0,1 1,0-1,11 2,-11-1,7 0</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10-08T12:06:08.862"/>
    </inkml:context>
    <inkml:brush xml:id="br0">
      <inkml:brushProperty name="width" value="0.05" units="cm"/>
      <inkml:brushProperty name="height" value="0.05" units="cm"/>
      <inkml:brushProperty name="color" value="#F07EE2"/>
      <inkml:brushProperty name="ignorePressure" value="1"/>
    </inkml:brush>
  </inkml:definitions>
  <inkml:trace contextRef="#ctx0" brushRef="#br0">1929 1572,'1'-2,"1"0,-1 0,0 0,1-1,-1 1,0 0,0-1,0 1,-1-1,1 1,0-1,-1-4,1-34,-1 33,-3-46,-3 1,-16-64,11 62,-9-104,17 131,-1 0,-1 1,-2 0,-1 0,-19-46,-1-4,-2-24,-12-35,28 94,9 25,-1 1,0 0,-1 0,-10-15,-104-138,112 155,-1 0,-1 1,0 0,0 1,-1 0,-1 1,0 0,-1 1,0 1,0 0,-1 1,-23-10,30 15,1 0,0-1,-11-7,13 7,0 1,-1 0,0 0,1 0,-1 0,-11-2,-20-2,0 1,-1 2,0 1,-56 4,87 0,1 1,-1 0,0 0,1 0,0 0,-1 1,1 0,0 1,0-1,-7 7,5-4,-1 0,0-1,-16 7,-117 31,-1 0,100-29,-47 8,86-21,0 1,1-1,-1 1,0 0,0 0,1 0,-1 0,1 0,-1 1,1 0,0 0,0 0,1 0,-1 0,-3 6,-3 5,1 0,-10 25,11-24,4-5,-1 0,1 0,-2 20,3-21,1 0,-1-1,-1 1,0 0,0-1,-4 9,-6 8,-14 41,16-37,-16 30,19-42,1 0,1 1,1 0,0 0,1 0,1 1,1-1,1 1,1 33,-1-32,-2 0,0-1,-2 1,0-1,-15 37,11-29,-32 108,17-46,-9 60,22-101,10-46,1 1,0-1,0 1,0 0,0-1,0 1,0-1,1 1,-1 0,1-1,0 1,0-1,0 1,0-1,3 5,-4-8,0 1,1 0,-1 0,0 0,1 0,-1 0,0-1,0 1,1 0,-1 0,0-1,0 1,1 0,-1 0,0-1,0 1,0 0,0-1,1 1,-1 0,0-1,0 1,0 0,0-1,0 1,0 0,0-1,0 1,0 0,0-1,0 1,0 0,0-1,0 1,0-1,2-16,-2 10,-1-52,0 54,1 0,-2 0,1 0,-1 0,1 1,-1-1,-1 0,1 1,-5-7,-10-16,14 20,-1 0,-1 0,1 1,-1-1,0 1,-12-10,17 15,0 1,0 0,-1 0,1 0,0 0,0-1,0 1,-1 0,1 0,0 0,0 0,0 0,-1 0,1 0,0 0,0 0,-1-1,1 1,0 0,0 0,-1 0,1 0,0 1,0-1,0 0,-1 0,1 0,0 0,0 0,-1 0,1 0,0 0,0 0,0 0,-1 1,1-1,0 0,-2 11,5 12,0-15,1 1,0-1,0 0,1 0,0-1,0 0,1 0,0 0,0 0,1-1,12 9,-19-14,0-1,1 0,-1 0,0 1,1-1,-1 0,1 0,-1 0,1 0,-1 1,0-1,1 0,-1 0,1 0,-1 0,1 0,-1 0,0 0,1 0,-1 0,1-1,-1 1,1 0,-1 0,0 0,1 0,-1-1,1 1,-1 0,0 0,1-1,-1 1,0 0,1 0,-1-1,0 1,0-1,1 1,-1 0,0-1,0 1,0 0,1-1,-1 1,0-1,0 1,0-1,0 1,0 0,0-1,0 1,0-1,0 1,0-1,0 0,1-32,-1 25,1 5,-1 0,1-1,0 1,-1 0,1 0,1-1,-1 1,0 0,1 0,0 0,0 1,-1-1,2 0,-1 1,3-4,4-1,0-1,20-12,-28 20,4-2,1-1,-1 1,1 1,0-1,0 1,0 0,-1 0,1 1,0-1,11 2,-11-1,7 0</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10-08T12:06:50.155"/>
    </inkml:context>
    <inkml:brush xml:id="br0">
      <inkml:brushProperty name="width" value="0.05" units="cm"/>
      <inkml:brushProperty name="height" value="0.05" units="cm"/>
      <inkml:brushProperty name="color" value="#00B050"/>
      <inkml:brushProperty name="ignorePressure" value="1"/>
    </inkml:brush>
  </inkml:definitions>
  <inkml:trace contextRef="#ctx0" brushRef="#br0">1929 1572,'1'-2,"1"0,-1 0,0 0,1-1,-1 1,0 0,0-1,0 1,-1-1,1 1,0-1,-1-4,1-34,-1 33,-3-46,-3 1,-16-64,11 62,-9-104,17 131,-1 0,-1 1,-2 0,-1 0,-19-46,-1-4,-2-24,-12-35,28 94,9 25,-1 1,0 0,-1 0,-10-15,-104-138,112 155,-1 0,-1 1,0 0,0 1,-1 0,-1 1,0 0,-1 1,0 1,0 0,-1 1,-23-10,30 15,1 0,0-1,-11-7,13 7,0 1,-1 0,0 0,1 0,-1 0,-11-2,-20-2,0 1,-1 2,0 1,-56 4,87 0,1 1,-1 0,0 0,1 0,0 0,-1 1,1 0,0 1,0-1,-7 7,5-4,-1 0,0-1,-16 7,-117 31,-1 0,100-29,-47 8,86-21,0 1,1-1,-1 1,0 0,0 0,1 0,-1 0,1 0,-1 1,1 0,0 0,0 0,1 0,-1 0,-3 6,-3 5,1 0,-10 25,11-24,4-5,-1 0,1 0,-2 20,3-21,1 0,-1-1,-1 1,0 0,0-1,-4 9,-6 8,-14 41,16-37,-16 30,19-42,1 0,1 1,1 0,0 0,1 0,1 1,1-1,1 1,1 33,-1-32,-2 0,0-1,-2 1,0-1,-15 37,11-29,-32 108,17-46,-9 60,22-101,10-46,1 1,0-1,0 1,0 0,0-1,0 1,0-1,1 1,-1 0,1-1,0 1,0-1,0 1,0-1,3 5,-4-8,0 1,1 0,-1 0,0 0,1 0,-1 0,0-1,0 1,1 0,-1 0,0-1,0 1,1 0,-1 0,0-1,0 1,0 0,0-1,1 1,-1 0,0-1,0 1,0 0,0-1,0 1,0 0,0-1,0 1,0 0,0-1,0 1,0 0,0-1,0 1,0-1,2-16,-2 10,-1-52,0 54,1 0,-2 0,1 0,-1 0,1 1,-1-1,-1 0,1 1,-5-7,-10-16,14 20,-1 0,-1 0,1 1,-1-1,0 1,-12-10,17 15,0 1,0 0,-1 0,1 0,0 0,0-1,0 1,-1 0,1 0,0 0,0 0,0 0,-1 0,1 0,0 0,0 0,-1-1,1 1,0 0,0 0,-1 0,1 0,0 1,0-1,0 0,-1 0,1 0,0 0,0 0,-1 0,1 0,0 0,0 0,0 0,-1 1,1-1,0 0,-2 11,5 12,0-15,1 1,0-1,0 0,1 0,0-1,0 0,1 0,0 0,0 0,1-1,12 9,-19-14,0-1,1 0,-1 0,0 1,1-1,-1 0,1 0,-1 0,1 0,-1 1,0-1,1 0,-1 0,1 0,-1 0,1 0,-1 0,0 0,1 0,-1 0,1-1,-1 1,1 0,-1 0,0 0,1 0,-1-1,1 1,-1 0,0 0,1-1,-1 1,0 0,1 0,-1-1,0 1,0-1,1 1,-1 0,0-1,0 1,0 0,1-1,-1 1,0-1,0 1,0-1,0 1,0 0,0-1,0 1,0-1,0 1,0-1,0 0,1-32,-1 25,1 5,-1 0,1-1,0 1,-1 0,1 0,1-1,-1 1,0 0,1 0,0 0,0 1,-1-1,2 0,-1 1,3-4,4-1,0-1,20-12,-28 20,4-2,1-1,-1 1,1 1,0-1,0 1,0 0,-1 0,1 1,0-1,11 2,-11-1,7 0</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10-08T12:06:08.862"/>
    </inkml:context>
    <inkml:brush xml:id="br0">
      <inkml:brushProperty name="width" value="0.05" units="cm"/>
      <inkml:brushProperty name="height" value="0.05" units="cm"/>
      <inkml:brushProperty name="color" value="#F07EE2"/>
      <inkml:brushProperty name="ignorePressure" value="1"/>
    </inkml:brush>
  </inkml:definitions>
  <inkml:trace contextRef="#ctx0" brushRef="#br0">1929 1572,'1'-2,"1"0,-1 0,0 0,1-1,-1 1,0 0,0-1,0 1,-1-1,1 1,0-1,-1-4,1-34,-1 33,-3-46,-3 1,-16-64,11 62,-9-104,17 131,-1 0,-1 1,-2 0,-1 0,-19-46,-1-4,-2-24,-12-35,28 94,9 25,-1 1,0 0,-1 0,-10-15,-104-138,112 155,-1 0,-1 1,0 0,0 1,-1 0,-1 1,0 0,-1 1,0 1,0 0,-1 1,-23-10,30 15,1 0,0-1,-11-7,13 7,0 1,-1 0,0 0,1 0,-1 0,-11-2,-20-2,0 1,-1 2,0 1,-56 4,87 0,1 1,-1 0,0 0,1 0,0 0,-1 1,1 0,0 1,0-1,-7 7,5-4,-1 0,0-1,-16 7,-117 31,-1 0,100-29,-47 8,86-21,0 1,1-1,-1 1,0 0,0 0,1 0,-1 0,1 0,-1 1,1 0,0 0,0 0,1 0,-1 0,-3 6,-3 5,1 0,-10 25,11-24,4-5,-1 0,1 0,-2 20,3-21,1 0,-1-1,-1 1,0 0,0-1,-4 9,-6 8,-14 41,16-37,-16 30,19-42,1 0,1 1,1 0,0 0,1 0,1 1,1-1,1 1,1 33,-1-32,-2 0,0-1,-2 1,0-1,-15 37,11-29,-32 108,17-46,-9 60,22-101,10-46,1 1,0-1,0 1,0 0,0-1,0 1,0-1,1 1,-1 0,1-1,0 1,0-1,0 1,0-1,3 5,-4-8,0 1,1 0,-1 0,0 0,1 0,-1 0,0-1,0 1,1 0,-1 0,0-1,0 1,1 0,-1 0,0-1,0 1,0 0,0-1,1 1,-1 0,0-1,0 1,0 0,0-1,0 1,0 0,0-1,0 1,0 0,0-1,0 1,0 0,0-1,0 1,0-1,2-16,-2 10,-1-52,0 54,1 0,-2 0,1 0,-1 0,1 1,-1-1,-1 0,1 1,-5-7,-10-16,14 20,-1 0,-1 0,1 1,-1-1,0 1,-12-10,17 15,0 1,0 0,-1 0,1 0,0 0,0-1,0 1,-1 0,1 0,0 0,0 0,0 0,-1 0,1 0,0 0,0 0,-1-1,1 1,0 0,0 0,-1 0,1 0,0 1,0-1,0 0,-1 0,1 0,0 0,0 0,-1 0,1 0,0 0,0 0,0 0,-1 1,1-1,0 0,-2 11,5 12,0-15,1 1,0-1,0 0,1 0,0-1,0 0,1 0,0 0,0 0,1-1,12 9,-19-14,0-1,1 0,-1 0,0 1,1-1,-1 0,1 0,-1 0,1 0,-1 1,0-1,1 0,-1 0,1 0,-1 0,1 0,-1 0,0 0,1 0,-1 0,1-1,-1 1,1 0,-1 0,0 0,1 0,-1-1,1 1,-1 0,0 0,1-1,-1 1,0 0,1 0,-1-1,0 1,0-1,1 1,-1 0,0-1,0 1,0 0,1-1,-1 1,0-1,0 1,0-1,0 1,0 0,0-1,0 1,0-1,0 1,0-1,0 0,1-32,-1 25,1 5,-1 0,1-1,0 1,-1 0,1 0,1-1,-1 1,0 0,1 0,0 0,0 1,-1-1,2 0,-1 1,3-4,4-1,0-1,20-12,-28 20,4-2,1-1,-1 1,1 1,0-1,0 1,0 0,-1 0,1 1,0-1,11 2,-11-1,7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50475" cy="497046"/>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idx="1"/>
          </p:nvPr>
        </p:nvSpPr>
        <p:spPr>
          <a:xfrm>
            <a:off x="3856737" y="0"/>
            <a:ext cx="2950475" cy="497046"/>
          </a:xfrm>
          <a:prstGeom prst="rect">
            <a:avLst/>
          </a:prstGeom>
        </p:spPr>
        <p:txBody>
          <a:bodyPr vert="horz" lIns="96661" tIns="48331" rIns="96661" bIns="48331" rtlCol="0"/>
          <a:lstStyle>
            <a:lvl1pPr algn="r">
              <a:defRPr sz="1300"/>
            </a:lvl1pPr>
          </a:lstStyle>
          <a:p>
            <a:fld id="{F81D3306-6C79-400E-A1D5-4E707F9EC3CB}" type="datetimeFigureOut">
              <a:rPr lang="en-US" smtClean="0"/>
              <a:t>11/19/2024</a:t>
            </a:fld>
            <a:endParaRPr lang="en-US"/>
          </a:p>
        </p:txBody>
      </p:sp>
      <p:sp>
        <p:nvSpPr>
          <p:cNvPr id="4" name="Slide Image Placeholder 3"/>
          <p:cNvSpPr>
            <a:spLocks noGrp="1" noRot="1" noChangeAspect="1"/>
          </p:cNvSpPr>
          <p:nvPr>
            <p:ph type="sldImg" idx="2"/>
          </p:nvPr>
        </p:nvSpPr>
        <p:spPr>
          <a:xfrm>
            <a:off x="92075" y="746125"/>
            <a:ext cx="6624638" cy="3727450"/>
          </a:xfrm>
          <a:prstGeom prst="rect">
            <a:avLst/>
          </a:prstGeom>
          <a:noFill/>
          <a:ln w="12700">
            <a:solidFill>
              <a:prstClr val="black"/>
            </a:solidFill>
          </a:ln>
        </p:spPr>
        <p:txBody>
          <a:bodyPr vert="horz" lIns="96661" tIns="48331" rIns="96661" bIns="48331" rtlCol="0" anchor="ctr"/>
          <a:lstStyle/>
          <a:p>
            <a:endParaRPr lang="en-US"/>
          </a:p>
        </p:txBody>
      </p:sp>
      <p:sp>
        <p:nvSpPr>
          <p:cNvPr id="5" name="Notes Placeholder 4"/>
          <p:cNvSpPr>
            <a:spLocks noGrp="1"/>
          </p:cNvSpPr>
          <p:nvPr>
            <p:ph type="body" sz="quarter" idx="3"/>
          </p:nvPr>
        </p:nvSpPr>
        <p:spPr>
          <a:xfrm>
            <a:off x="680879" y="4721940"/>
            <a:ext cx="5447030" cy="4473416"/>
          </a:xfrm>
          <a:prstGeom prst="rect">
            <a:avLst/>
          </a:prstGeom>
        </p:spPr>
        <p:txBody>
          <a:bodyPr vert="horz" lIns="96661" tIns="48331" rIns="96661" bIns="4833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42154"/>
            <a:ext cx="2950475" cy="497046"/>
          </a:xfrm>
          <a:prstGeom prst="rect">
            <a:avLst/>
          </a:prstGeom>
        </p:spPr>
        <p:txBody>
          <a:bodyPr vert="horz" lIns="96661" tIns="48331" rIns="96661" bIns="48331" rtlCol="0" anchor="b"/>
          <a:lstStyle>
            <a:lvl1pPr algn="l">
              <a:defRPr sz="1300"/>
            </a:lvl1pPr>
          </a:lstStyle>
          <a:p>
            <a:endParaRPr lang="en-US"/>
          </a:p>
        </p:txBody>
      </p:sp>
      <p:sp>
        <p:nvSpPr>
          <p:cNvPr id="7" name="Slide Number Placeholder 6"/>
          <p:cNvSpPr>
            <a:spLocks noGrp="1"/>
          </p:cNvSpPr>
          <p:nvPr>
            <p:ph type="sldNum" sz="quarter" idx="5"/>
          </p:nvPr>
        </p:nvSpPr>
        <p:spPr>
          <a:xfrm>
            <a:off x="3856737" y="9442154"/>
            <a:ext cx="2950475" cy="497046"/>
          </a:xfrm>
          <a:prstGeom prst="rect">
            <a:avLst/>
          </a:prstGeom>
        </p:spPr>
        <p:txBody>
          <a:bodyPr vert="horz" lIns="96661" tIns="48331" rIns="96661" bIns="48331" rtlCol="0" anchor="b"/>
          <a:lstStyle>
            <a:lvl1pPr algn="r">
              <a:defRPr sz="1300"/>
            </a:lvl1pPr>
          </a:lstStyle>
          <a:p>
            <a:fld id="{7CD1B797-39C0-4AC9-9723-BD0BB33E022C}" type="slidenum">
              <a:rPr lang="en-US" smtClean="0"/>
              <a:t>‹#›</a:t>
            </a:fld>
            <a:endParaRPr lang="en-US"/>
          </a:p>
        </p:txBody>
      </p:sp>
    </p:spTree>
    <p:extLst>
      <p:ext uri="{BB962C8B-B14F-4D97-AF65-F5344CB8AC3E}">
        <p14:creationId xmlns:p14="http://schemas.microsoft.com/office/powerpoint/2010/main" val="16632782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D1B797-39C0-4AC9-9723-BD0BB33E022C}" type="slidenum">
              <a:rPr lang="en-US" smtClean="0"/>
              <a:t>2</a:t>
            </a:fld>
            <a:endParaRPr lang="en-US"/>
          </a:p>
        </p:txBody>
      </p:sp>
    </p:spTree>
    <p:extLst>
      <p:ext uri="{BB962C8B-B14F-4D97-AF65-F5344CB8AC3E}">
        <p14:creationId xmlns:p14="http://schemas.microsoft.com/office/powerpoint/2010/main" val="20717272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3CDDBFC-3632-4C55-8E2E-531FDA0AFB14}" type="slidenum">
              <a:rPr lang="en-US" smtClean="0"/>
              <a:t>39</a:t>
            </a:fld>
            <a:endParaRPr lang="en-US"/>
          </a:p>
        </p:txBody>
      </p:sp>
    </p:spTree>
    <p:extLst>
      <p:ext uri="{BB962C8B-B14F-4D97-AF65-F5344CB8AC3E}">
        <p14:creationId xmlns:p14="http://schemas.microsoft.com/office/powerpoint/2010/main" val="569456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D1B797-39C0-4AC9-9723-BD0BB33E022C}" type="slidenum">
              <a:rPr lang="en-US" smtClean="0"/>
              <a:t>42</a:t>
            </a:fld>
            <a:endParaRPr lang="en-US"/>
          </a:p>
        </p:txBody>
      </p:sp>
    </p:spTree>
    <p:extLst>
      <p:ext uri="{BB962C8B-B14F-4D97-AF65-F5344CB8AC3E}">
        <p14:creationId xmlns:p14="http://schemas.microsoft.com/office/powerpoint/2010/main" val="17509987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D1B797-39C0-4AC9-9723-BD0BB33E022C}" type="slidenum">
              <a:rPr lang="en-US" smtClean="0"/>
              <a:t>48</a:t>
            </a:fld>
            <a:endParaRPr lang="en-US"/>
          </a:p>
        </p:txBody>
      </p:sp>
    </p:spTree>
    <p:extLst>
      <p:ext uri="{BB962C8B-B14F-4D97-AF65-F5344CB8AC3E}">
        <p14:creationId xmlns:p14="http://schemas.microsoft.com/office/powerpoint/2010/main" val="18176645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D1B797-39C0-4AC9-9723-BD0BB33E022C}" type="slidenum">
              <a:rPr lang="en-US" smtClean="0"/>
              <a:t>50</a:t>
            </a:fld>
            <a:endParaRPr lang="en-US"/>
          </a:p>
        </p:txBody>
      </p:sp>
    </p:spTree>
    <p:extLst>
      <p:ext uri="{BB962C8B-B14F-4D97-AF65-F5344CB8AC3E}">
        <p14:creationId xmlns:p14="http://schemas.microsoft.com/office/powerpoint/2010/main" val="41345335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p>
        </p:txBody>
      </p:sp>
      <p:sp>
        <p:nvSpPr>
          <p:cNvPr id="4" name="Slide Number Placeholder 3"/>
          <p:cNvSpPr>
            <a:spLocks noGrp="1"/>
          </p:cNvSpPr>
          <p:nvPr>
            <p:ph type="sldNum" sz="quarter" idx="5"/>
          </p:nvPr>
        </p:nvSpPr>
        <p:spPr/>
        <p:txBody>
          <a:bodyPr/>
          <a:lstStyle/>
          <a:p>
            <a:fld id="{7CD1B797-39C0-4AC9-9723-BD0BB33E022C}" type="slidenum">
              <a:rPr lang="en-US" smtClean="0"/>
              <a:t>72</a:t>
            </a:fld>
            <a:endParaRPr lang="en-US"/>
          </a:p>
        </p:txBody>
      </p:sp>
    </p:spTree>
    <p:extLst>
      <p:ext uri="{BB962C8B-B14F-4D97-AF65-F5344CB8AC3E}">
        <p14:creationId xmlns:p14="http://schemas.microsoft.com/office/powerpoint/2010/main" val="3682864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10B9CF5-CADC-47C8-90B6-0047F2E1BB89}" type="slidenum">
              <a:rPr lang="nb-NO" smtClean="0"/>
              <a:t>5</a:t>
            </a:fld>
            <a:endParaRPr lang="nb-NO"/>
          </a:p>
        </p:txBody>
      </p:sp>
    </p:spTree>
    <p:extLst>
      <p:ext uri="{BB962C8B-B14F-4D97-AF65-F5344CB8AC3E}">
        <p14:creationId xmlns:p14="http://schemas.microsoft.com/office/powerpoint/2010/main" val="10260580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p>
        </p:txBody>
      </p:sp>
      <p:sp>
        <p:nvSpPr>
          <p:cNvPr id="4" name="Slide Number Placeholder 3"/>
          <p:cNvSpPr>
            <a:spLocks noGrp="1"/>
          </p:cNvSpPr>
          <p:nvPr>
            <p:ph type="sldNum" sz="quarter" idx="5"/>
          </p:nvPr>
        </p:nvSpPr>
        <p:spPr/>
        <p:txBody>
          <a:bodyPr/>
          <a:lstStyle/>
          <a:p>
            <a:fld id="{7CD1B797-39C0-4AC9-9723-BD0BB33E022C}" type="slidenum">
              <a:rPr lang="en-US" smtClean="0"/>
              <a:t>7</a:t>
            </a:fld>
            <a:endParaRPr lang="en-US"/>
          </a:p>
        </p:txBody>
      </p:sp>
    </p:spTree>
    <p:extLst>
      <p:ext uri="{BB962C8B-B14F-4D97-AF65-F5344CB8AC3E}">
        <p14:creationId xmlns:p14="http://schemas.microsoft.com/office/powerpoint/2010/main" val="6271548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p:spPr>
        <p:txBody>
          <a:bodyPr/>
          <a:lstStyle>
            <a:lvl1pPr defTabSz="949325">
              <a:spcBef>
                <a:spcPct val="30000"/>
              </a:spcBef>
              <a:defRPr sz="1200">
                <a:solidFill>
                  <a:schemeClr val="tx1"/>
                </a:solidFill>
                <a:latin typeface="Times" panose="02020603050405020304" pitchFamily="18" charset="0"/>
              </a:defRPr>
            </a:lvl1pPr>
            <a:lvl2pPr marL="742950" indent="-285750" defTabSz="949325">
              <a:spcBef>
                <a:spcPct val="30000"/>
              </a:spcBef>
              <a:defRPr sz="1200">
                <a:solidFill>
                  <a:schemeClr val="tx1"/>
                </a:solidFill>
                <a:latin typeface="Times" panose="02020603050405020304" pitchFamily="18" charset="0"/>
              </a:defRPr>
            </a:lvl2pPr>
            <a:lvl3pPr marL="1143000" indent="-228600" defTabSz="949325">
              <a:spcBef>
                <a:spcPct val="30000"/>
              </a:spcBef>
              <a:defRPr sz="1200">
                <a:solidFill>
                  <a:schemeClr val="tx1"/>
                </a:solidFill>
                <a:latin typeface="Times" panose="02020603050405020304" pitchFamily="18" charset="0"/>
              </a:defRPr>
            </a:lvl3pPr>
            <a:lvl4pPr marL="1600200" indent="-228600" defTabSz="949325">
              <a:spcBef>
                <a:spcPct val="30000"/>
              </a:spcBef>
              <a:defRPr sz="1200">
                <a:solidFill>
                  <a:schemeClr val="tx1"/>
                </a:solidFill>
                <a:latin typeface="Times" panose="02020603050405020304" pitchFamily="18" charset="0"/>
              </a:defRPr>
            </a:lvl4pPr>
            <a:lvl5pPr marL="2057400" indent="-228600" defTabSz="949325">
              <a:spcBef>
                <a:spcPct val="30000"/>
              </a:spcBef>
              <a:defRPr sz="1200">
                <a:solidFill>
                  <a:schemeClr val="tx1"/>
                </a:solidFill>
                <a:latin typeface="Times" panose="02020603050405020304" pitchFamily="18" charset="0"/>
              </a:defRPr>
            </a:lvl5pPr>
            <a:lvl6pPr marL="2514600" indent="-228600" defTabSz="949325" eaLnBrk="0" fontAlgn="base" hangingPunct="0">
              <a:spcBef>
                <a:spcPct val="30000"/>
              </a:spcBef>
              <a:spcAft>
                <a:spcPct val="0"/>
              </a:spcAft>
              <a:defRPr sz="1200">
                <a:solidFill>
                  <a:schemeClr val="tx1"/>
                </a:solidFill>
                <a:latin typeface="Times" panose="02020603050405020304" pitchFamily="18" charset="0"/>
              </a:defRPr>
            </a:lvl6pPr>
            <a:lvl7pPr marL="2971800" indent="-228600" defTabSz="949325" eaLnBrk="0" fontAlgn="base" hangingPunct="0">
              <a:spcBef>
                <a:spcPct val="30000"/>
              </a:spcBef>
              <a:spcAft>
                <a:spcPct val="0"/>
              </a:spcAft>
              <a:defRPr sz="1200">
                <a:solidFill>
                  <a:schemeClr val="tx1"/>
                </a:solidFill>
                <a:latin typeface="Times" panose="02020603050405020304" pitchFamily="18" charset="0"/>
              </a:defRPr>
            </a:lvl7pPr>
            <a:lvl8pPr marL="3429000" indent="-228600" defTabSz="949325" eaLnBrk="0" fontAlgn="base" hangingPunct="0">
              <a:spcBef>
                <a:spcPct val="30000"/>
              </a:spcBef>
              <a:spcAft>
                <a:spcPct val="0"/>
              </a:spcAft>
              <a:defRPr sz="1200">
                <a:solidFill>
                  <a:schemeClr val="tx1"/>
                </a:solidFill>
                <a:latin typeface="Times" panose="02020603050405020304" pitchFamily="18" charset="0"/>
              </a:defRPr>
            </a:lvl8pPr>
            <a:lvl9pPr marL="3886200" indent="-228600" defTabSz="949325" eaLnBrk="0" fontAlgn="base" hangingPunct="0">
              <a:spcBef>
                <a:spcPct val="30000"/>
              </a:spcBef>
              <a:spcAft>
                <a:spcPct val="0"/>
              </a:spcAft>
              <a:defRPr sz="1200">
                <a:solidFill>
                  <a:schemeClr val="tx1"/>
                </a:solidFill>
                <a:latin typeface="Times" panose="02020603050405020304" pitchFamily="18" charset="0"/>
              </a:defRPr>
            </a:lvl9pPr>
          </a:lstStyle>
          <a:p>
            <a:pPr>
              <a:spcBef>
                <a:spcPct val="0"/>
              </a:spcBef>
            </a:pPr>
            <a:fld id="{9FE87F7A-16B3-42E8-AF11-32AD6AD2C1A2}" type="slidenum">
              <a:rPr lang="ar-SA" altLang="nb-NO" smtClean="0"/>
              <a:pPr>
                <a:spcBef>
                  <a:spcPct val="0"/>
                </a:spcBef>
              </a:pPr>
              <a:t>8</a:t>
            </a:fld>
            <a:endParaRPr lang="nn-NO" altLang="nb-NO"/>
          </a:p>
        </p:txBody>
      </p:sp>
      <p:sp>
        <p:nvSpPr>
          <p:cNvPr id="48131" name="Rectangle 2"/>
          <p:cNvSpPr>
            <a:spLocks noGrp="1" noRot="1" noChangeAspect="1" noChangeArrowheads="1" noTextEdit="1"/>
          </p:cNvSpPr>
          <p:nvPr>
            <p:ph type="sldImg"/>
          </p:nvPr>
        </p:nvSpPr>
        <p:spPr>
          <a:xfrm>
            <a:off x="92075" y="746125"/>
            <a:ext cx="6624638" cy="3727450"/>
          </a:xfrm>
          <a:ln/>
        </p:spPr>
      </p:sp>
      <p:sp>
        <p:nvSpPr>
          <p:cNvPr id="48132" name="Rectangle 3"/>
          <p:cNvSpPr>
            <a:spLocks noGrp="1" noChangeArrowheads="1"/>
          </p:cNvSpPr>
          <p:nvPr>
            <p:ph type="body" idx="1"/>
          </p:nvPr>
        </p:nvSpPr>
        <p:spPr>
          <a:noFill/>
        </p:spPr>
        <p:txBody>
          <a:bodyPr/>
          <a:lstStyle/>
          <a:p>
            <a:pPr eaLnBrk="1" hangingPunct="1"/>
            <a:endParaRPr lang="en-US" altLang="nb-NO"/>
          </a:p>
        </p:txBody>
      </p:sp>
    </p:spTree>
    <p:extLst>
      <p:ext uri="{BB962C8B-B14F-4D97-AF65-F5344CB8AC3E}">
        <p14:creationId xmlns:p14="http://schemas.microsoft.com/office/powerpoint/2010/main" val="4500098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p>
        </p:txBody>
      </p:sp>
      <p:sp>
        <p:nvSpPr>
          <p:cNvPr id="4" name="Slide Number Placeholder 3"/>
          <p:cNvSpPr>
            <a:spLocks noGrp="1"/>
          </p:cNvSpPr>
          <p:nvPr>
            <p:ph type="sldNum" sz="quarter" idx="5"/>
          </p:nvPr>
        </p:nvSpPr>
        <p:spPr/>
        <p:txBody>
          <a:bodyPr/>
          <a:lstStyle/>
          <a:p>
            <a:fld id="{7CD1B797-39C0-4AC9-9723-BD0BB33E022C}" type="slidenum">
              <a:rPr lang="en-US" smtClean="0"/>
              <a:t>11</a:t>
            </a:fld>
            <a:endParaRPr lang="en-US"/>
          </a:p>
        </p:txBody>
      </p:sp>
    </p:spTree>
    <p:extLst>
      <p:ext uri="{BB962C8B-B14F-4D97-AF65-F5344CB8AC3E}">
        <p14:creationId xmlns:p14="http://schemas.microsoft.com/office/powerpoint/2010/main" val="35378507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p>
        </p:txBody>
      </p:sp>
      <p:sp>
        <p:nvSpPr>
          <p:cNvPr id="4" name="Slide Number Placeholder 3"/>
          <p:cNvSpPr>
            <a:spLocks noGrp="1"/>
          </p:cNvSpPr>
          <p:nvPr>
            <p:ph type="sldNum" sz="quarter" idx="5"/>
          </p:nvPr>
        </p:nvSpPr>
        <p:spPr/>
        <p:txBody>
          <a:bodyPr/>
          <a:lstStyle/>
          <a:p>
            <a:fld id="{7CD1B797-39C0-4AC9-9723-BD0BB33E022C}" type="slidenum">
              <a:rPr lang="en-US" smtClean="0"/>
              <a:t>17</a:t>
            </a:fld>
            <a:endParaRPr lang="en-US"/>
          </a:p>
        </p:txBody>
      </p:sp>
    </p:spTree>
    <p:extLst>
      <p:ext uri="{BB962C8B-B14F-4D97-AF65-F5344CB8AC3E}">
        <p14:creationId xmlns:p14="http://schemas.microsoft.com/office/powerpoint/2010/main" val="14830170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lvl1pPr defTabSz="949325">
              <a:spcBef>
                <a:spcPct val="30000"/>
              </a:spcBef>
              <a:defRPr sz="1200">
                <a:solidFill>
                  <a:schemeClr val="tx1"/>
                </a:solidFill>
                <a:latin typeface="Times" panose="02020603050405020304" pitchFamily="18" charset="0"/>
              </a:defRPr>
            </a:lvl1pPr>
            <a:lvl2pPr marL="742950" indent="-285750" defTabSz="949325">
              <a:spcBef>
                <a:spcPct val="30000"/>
              </a:spcBef>
              <a:defRPr sz="1200">
                <a:solidFill>
                  <a:schemeClr val="tx1"/>
                </a:solidFill>
                <a:latin typeface="Times" panose="02020603050405020304" pitchFamily="18" charset="0"/>
              </a:defRPr>
            </a:lvl2pPr>
            <a:lvl3pPr marL="1143000" indent="-228600" defTabSz="949325">
              <a:spcBef>
                <a:spcPct val="30000"/>
              </a:spcBef>
              <a:defRPr sz="1200">
                <a:solidFill>
                  <a:schemeClr val="tx1"/>
                </a:solidFill>
                <a:latin typeface="Times" panose="02020603050405020304" pitchFamily="18" charset="0"/>
              </a:defRPr>
            </a:lvl3pPr>
            <a:lvl4pPr marL="1600200" indent="-228600" defTabSz="949325">
              <a:spcBef>
                <a:spcPct val="30000"/>
              </a:spcBef>
              <a:defRPr sz="1200">
                <a:solidFill>
                  <a:schemeClr val="tx1"/>
                </a:solidFill>
                <a:latin typeface="Times" panose="02020603050405020304" pitchFamily="18" charset="0"/>
              </a:defRPr>
            </a:lvl4pPr>
            <a:lvl5pPr marL="2057400" indent="-228600" defTabSz="949325">
              <a:spcBef>
                <a:spcPct val="30000"/>
              </a:spcBef>
              <a:defRPr sz="1200">
                <a:solidFill>
                  <a:schemeClr val="tx1"/>
                </a:solidFill>
                <a:latin typeface="Times" panose="02020603050405020304" pitchFamily="18" charset="0"/>
              </a:defRPr>
            </a:lvl5pPr>
            <a:lvl6pPr marL="2514600" indent="-228600" defTabSz="949325" eaLnBrk="0" fontAlgn="base" hangingPunct="0">
              <a:spcBef>
                <a:spcPct val="30000"/>
              </a:spcBef>
              <a:spcAft>
                <a:spcPct val="0"/>
              </a:spcAft>
              <a:defRPr sz="1200">
                <a:solidFill>
                  <a:schemeClr val="tx1"/>
                </a:solidFill>
                <a:latin typeface="Times" panose="02020603050405020304" pitchFamily="18" charset="0"/>
              </a:defRPr>
            </a:lvl6pPr>
            <a:lvl7pPr marL="2971800" indent="-228600" defTabSz="949325" eaLnBrk="0" fontAlgn="base" hangingPunct="0">
              <a:spcBef>
                <a:spcPct val="30000"/>
              </a:spcBef>
              <a:spcAft>
                <a:spcPct val="0"/>
              </a:spcAft>
              <a:defRPr sz="1200">
                <a:solidFill>
                  <a:schemeClr val="tx1"/>
                </a:solidFill>
                <a:latin typeface="Times" panose="02020603050405020304" pitchFamily="18" charset="0"/>
              </a:defRPr>
            </a:lvl7pPr>
            <a:lvl8pPr marL="3429000" indent="-228600" defTabSz="949325" eaLnBrk="0" fontAlgn="base" hangingPunct="0">
              <a:spcBef>
                <a:spcPct val="30000"/>
              </a:spcBef>
              <a:spcAft>
                <a:spcPct val="0"/>
              </a:spcAft>
              <a:defRPr sz="1200">
                <a:solidFill>
                  <a:schemeClr val="tx1"/>
                </a:solidFill>
                <a:latin typeface="Times" panose="02020603050405020304" pitchFamily="18" charset="0"/>
              </a:defRPr>
            </a:lvl8pPr>
            <a:lvl9pPr marL="3886200" indent="-228600" defTabSz="949325" eaLnBrk="0" fontAlgn="base" hangingPunct="0">
              <a:spcBef>
                <a:spcPct val="30000"/>
              </a:spcBef>
              <a:spcAft>
                <a:spcPct val="0"/>
              </a:spcAft>
              <a:defRPr sz="1200">
                <a:solidFill>
                  <a:schemeClr val="tx1"/>
                </a:solidFill>
                <a:latin typeface="Times" panose="02020603050405020304" pitchFamily="18" charset="0"/>
              </a:defRPr>
            </a:lvl9pPr>
          </a:lstStyle>
          <a:p>
            <a:pPr>
              <a:spcBef>
                <a:spcPct val="0"/>
              </a:spcBef>
            </a:pPr>
            <a:fld id="{97B032B1-75ED-4ED7-87FD-9945C849FEFD}" type="slidenum">
              <a:rPr lang="ar-SA" altLang="nb-NO" smtClean="0"/>
              <a:pPr>
                <a:spcBef>
                  <a:spcPct val="0"/>
                </a:spcBef>
              </a:pPr>
              <a:t>19</a:t>
            </a:fld>
            <a:endParaRPr lang="nn-NO" altLang="nb-NO"/>
          </a:p>
        </p:txBody>
      </p:sp>
      <p:sp>
        <p:nvSpPr>
          <p:cNvPr id="35843" name="Rectangle 2"/>
          <p:cNvSpPr>
            <a:spLocks noGrp="1" noRot="1" noChangeAspect="1" noChangeArrowheads="1" noTextEdit="1"/>
          </p:cNvSpPr>
          <p:nvPr>
            <p:ph type="sldImg"/>
          </p:nvPr>
        </p:nvSpPr>
        <p:spPr>
          <a:xfrm>
            <a:off x="92075" y="746125"/>
            <a:ext cx="6624638" cy="3727450"/>
          </a:xfrm>
          <a:ln/>
        </p:spPr>
      </p:sp>
      <p:sp>
        <p:nvSpPr>
          <p:cNvPr id="35844" name="Rectangle 3"/>
          <p:cNvSpPr>
            <a:spLocks noGrp="1" noChangeArrowheads="1"/>
          </p:cNvSpPr>
          <p:nvPr>
            <p:ph type="body" idx="1"/>
          </p:nvPr>
        </p:nvSpPr>
        <p:spPr>
          <a:noFill/>
        </p:spPr>
        <p:txBody>
          <a:bodyPr/>
          <a:lstStyle/>
          <a:p>
            <a:pPr eaLnBrk="1" hangingPunct="1"/>
            <a:endParaRPr lang="en-US" altLang="nb-NO" dirty="0"/>
          </a:p>
        </p:txBody>
      </p:sp>
    </p:spTree>
    <p:extLst>
      <p:ext uri="{BB962C8B-B14F-4D97-AF65-F5344CB8AC3E}">
        <p14:creationId xmlns:p14="http://schemas.microsoft.com/office/powerpoint/2010/main" val="7582558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CD1B797-39C0-4AC9-9723-BD0BB33E022C}" type="slidenum">
              <a:rPr lang="en-US" smtClean="0"/>
              <a:t>34</a:t>
            </a:fld>
            <a:endParaRPr lang="en-US"/>
          </a:p>
        </p:txBody>
      </p:sp>
    </p:spTree>
    <p:extLst>
      <p:ext uri="{BB962C8B-B14F-4D97-AF65-F5344CB8AC3E}">
        <p14:creationId xmlns:p14="http://schemas.microsoft.com/office/powerpoint/2010/main" val="35193367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lvl1pPr defTabSz="949325">
              <a:spcBef>
                <a:spcPct val="30000"/>
              </a:spcBef>
              <a:defRPr sz="1200">
                <a:solidFill>
                  <a:schemeClr val="tx1"/>
                </a:solidFill>
                <a:latin typeface="Times" panose="02020603050405020304" pitchFamily="18" charset="0"/>
              </a:defRPr>
            </a:lvl1pPr>
            <a:lvl2pPr marL="742950" indent="-285750" defTabSz="949325">
              <a:spcBef>
                <a:spcPct val="30000"/>
              </a:spcBef>
              <a:defRPr sz="1200">
                <a:solidFill>
                  <a:schemeClr val="tx1"/>
                </a:solidFill>
                <a:latin typeface="Times" panose="02020603050405020304" pitchFamily="18" charset="0"/>
              </a:defRPr>
            </a:lvl2pPr>
            <a:lvl3pPr marL="1143000" indent="-228600" defTabSz="949325">
              <a:spcBef>
                <a:spcPct val="30000"/>
              </a:spcBef>
              <a:defRPr sz="1200">
                <a:solidFill>
                  <a:schemeClr val="tx1"/>
                </a:solidFill>
                <a:latin typeface="Times" panose="02020603050405020304" pitchFamily="18" charset="0"/>
              </a:defRPr>
            </a:lvl3pPr>
            <a:lvl4pPr marL="1600200" indent="-228600" defTabSz="949325">
              <a:spcBef>
                <a:spcPct val="30000"/>
              </a:spcBef>
              <a:defRPr sz="1200">
                <a:solidFill>
                  <a:schemeClr val="tx1"/>
                </a:solidFill>
                <a:latin typeface="Times" panose="02020603050405020304" pitchFamily="18" charset="0"/>
              </a:defRPr>
            </a:lvl4pPr>
            <a:lvl5pPr marL="2057400" indent="-228600" defTabSz="949325">
              <a:spcBef>
                <a:spcPct val="30000"/>
              </a:spcBef>
              <a:defRPr sz="1200">
                <a:solidFill>
                  <a:schemeClr val="tx1"/>
                </a:solidFill>
                <a:latin typeface="Times" panose="02020603050405020304" pitchFamily="18" charset="0"/>
              </a:defRPr>
            </a:lvl5pPr>
            <a:lvl6pPr marL="2514600" indent="-228600" defTabSz="949325" eaLnBrk="0" fontAlgn="base" hangingPunct="0">
              <a:spcBef>
                <a:spcPct val="30000"/>
              </a:spcBef>
              <a:spcAft>
                <a:spcPct val="0"/>
              </a:spcAft>
              <a:defRPr sz="1200">
                <a:solidFill>
                  <a:schemeClr val="tx1"/>
                </a:solidFill>
                <a:latin typeface="Times" panose="02020603050405020304" pitchFamily="18" charset="0"/>
              </a:defRPr>
            </a:lvl6pPr>
            <a:lvl7pPr marL="2971800" indent="-228600" defTabSz="949325" eaLnBrk="0" fontAlgn="base" hangingPunct="0">
              <a:spcBef>
                <a:spcPct val="30000"/>
              </a:spcBef>
              <a:spcAft>
                <a:spcPct val="0"/>
              </a:spcAft>
              <a:defRPr sz="1200">
                <a:solidFill>
                  <a:schemeClr val="tx1"/>
                </a:solidFill>
                <a:latin typeface="Times" panose="02020603050405020304" pitchFamily="18" charset="0"/>
              </a:defRPr>
            </a:lvl7pPr>
            <a:lvl8pPr marL="3429000" indent="-228600" defTabSz="949325" eaLnBrk="0" fontAlgn="base" hangingPunct="0">
              <a:spcBef>
                <a:spcPct val="30000"/>
              </a:spcBef>
              <a:spcAft>
                <a:spcPct val="0"/>
              </a:spcAft>
              <a:defRPr sz="1200">
                <a:solidFill>
                  <a:schemeClr val="tx1"/>
                </a:solidFill>
                <a:latin typeface="Times" panose="02020603050405020304" pitchFamily="18" charset="0"/>
              </a:defRPr>
            </a:lvl8pPr>
            <a:lvl9pPr marL="3886200" indent="-228600" defTabSz="949325" eaLnBrk="0" fontAlgn="base" hangingPunct="0">
              <a:spcBef>
                <a:spcPct val="30000"/>
              </a:spcBef>
              <a:spcAft>
                <a:spcPct val="0"/>
              </a:spcAft>
              <a:defRPr sz="1200">
                <a:solidFill>
                  <a:schemeClr val="tx1"/>
                </a:solidFill>
                <a:latin typeface="Times" panose="02020603050405020304" pitchFamily="18" charset="0"/>
              </a:defRPr>
            </a:lvl9pPr>
          </a:lstStyle>
          <a:p>
            <a:pPr>
              <a:spcBef>
                <a:spcPct val="0"/>
              </a:spcBef>
            </a:pPr>
            <a:fld id="{97B032B1-75ED-4ED7-87FD-9945C849FEFD}" type="slidenum">
              <a:rPr lang="ar-SA" altLang="nb-NO" smtClean="0"/>
              <a:pPr>
                <a:spcBef>
                  <a:spcPct val="0"/>
                </a:spcBef>
              </a:pPr>
              <a:t>35</a:t>
            </a:fld>
            <a:endParaRPr lang="nn-NO" altLang="nb-NO"/>
          </a:p>
        </p:txBody>
      </p:sp>
      <p:sp>
        <p:nvSpPr>
          <p:cNvPr id="35843" name="Rectangle 2"/>
          <p:cNvSpPr>
            <a:spLocks noGrp="1" noRot="1" noChangeAspect="1" noChangeArrowheads="1" noTextEdit="1"/>
          </p:cNvSpPr>
          <p:nvPr>
            <p:ph type="sldImg"/>
          </p:nvPr>
        </p:nvSpPr>
        <p:spPr>
          <a:xfrm>
            <a:off x="92075" y="746125"/>
            <a:ext cx="6624638" cy="3727450"/>
          </a:xfrm>
          <a:ln/>
        </p:spPr>
      </p:sp>
      <p:sp>
        <p:nvSpPr>
          <p:cNvPr id="35844" name="Rectangle 3"/>
          <p:cNvSpPr>
            <a:spLocks noGrp="1" noChangeArrowheads="1"/>
          </p:cNvSpPr>
          <p:nvPr>
            <p:ph type="body" idx="1"/>
          </p:nvPr>
        </p:nvSpPr>
        <p:spPr>
          <a:noFill/>
        </p:spPr>
        <p:txBody>
          <a:bodyPr/>
          <a:lstStyle/>
          <a:p>
            <a:pPr eaLnBrk="1" hangingPunct="1"/>
            <a:endParaRPr lang="en-US" altLang="nb-NO" dirty="0"/>
          </a:p>
        </p:txBody>
      </p:sp>
    </p:spTree>
    <p:extLst>
      <p:ext uri="{BB962C8B-B14F-4D97-AF65-F5344CB8AC3E}">
        <p14:creationId xmlns:p14="http://schemas.microsoft.com/office/powerpoint/2010/main" val="23902134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50C481F4-6971-4AA4-938C-0AFF840074AB}" type="datetimeFigureOut">
              <a:rPr lang="en-US" smtClean="0"/>
              <a:t>11/19/2024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B3ABC3-70F9-45C4-BADA-66D770171CDA}" type="slidenum">
              <a:rPr lang="en-US" smtClean="0"/>
              <a:t>‹#›</a:t>
            </a:fld>
            <a:endParaRPr lang="en-US"/>
          </a:p>
        </p:txBody>
      </p:sp>
    </p:spTree>
    <p:extLst>
      <p:ext uri="{BB962C8B-B14F-4D97-AF65-F5344CB8AC3E}">
        <p14:creationId xmlns:p14="http://schemas.microsoft.com/office/powerpoint/2010/main" val="40986305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0C481F4-6971-4AA4-938C-0AFF840074AB}" type="datetimeFigureOut">
              <a:rPr lang="en-US" smtClean="0"/>
              <a:t>11/19/2024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B3ABC3-70F9-45C4-BADA-66D770171CDA}" type="slidenum">
              <a:rPr lang="en-US" smtClean="0"/>
              <a:t>‹#›</a:t>
            </a:fld>
            <a:endParaRPr lang="en-US"/>
          </a:p>
        </p:txBody>
      </p:sp>
    </p:spTree>
    <p:extLst>
      <p:ext uri="{BB962C8B-B14F-4D97-AF65-F5344CB8AC3E}">
        <p14:creationId xmlns:p14="http://schemas.microsoft.com/office/powerpoint/2010/main" val="24665441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0C481F4-6971-4AA4-938C-0AFF840074AB}" type="datetimeFigureOut">
              <a:rPr lang="en-US" smtClean="0"/>
              <a:t>11/19/2024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B3ABC3-70F9-45C4-BADA-66D770171CDA}" type="slidenum">
              <a:rPr lang="en-US" smtClean="0"/>
              <a:t>‹#›</a:t>
            </a:fld>
            <a:endParaRPr lang="en-US"/>
          </a:p>
        </p:txBody>
      </p:sp>
    </p:spTree>
    <p:extLst>
      <p:ext uri="{BB962C8B-B14F-4D97-AF65-F5344CB8AC3E}">
        <p14:creationId xmlns:p14="http://schemas.microsoft.com/office/powerpoint/2010/main" val="3953693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0C481F4-6971-4AA4-938C-0AFF840074AB}" type="datetimeFigureOut">
              <a:rPr lang="en-US" smtClean="0"/>
              <a:t>11/19/2024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B3ABC3-70F9-45C4-BADA-66D770171CDA}" type="slidenum">
              <a:rPr lang="en-US" smtClean="0"/>
              <a:t>‹#›</a:t>
            </a:fld>
            <a:endParaRPr lang="en-US"/>
          </a:p>
        </p:txBody>
      </p:sp>
    </p:spTree>
    <p:extLst>
      <p:ext uri="{BB962C8B-B14F-4D97-AF65-F5344CB8AC3E}">
        <p14:creationId xmlns:p14="http://schemas.microsoft.com/office/powerpoint/2010/main" val="36334525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0C481F4-6971-4AA4-938C-0AFF840074AB}" type="datetimeFigureOut">
              <a:rPr lang="en-US" smtClean="0"/>
              <a:t>11/19/2024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B3ABC3-70F9-45C4-BADA-66D770171CDA}" type="slidenum">
              <a:rPr lang="en-US" smtClean="0"/>
              <a:t>‹#›</a:t>
            </a:fld>
            <a:endParaRPr lang="en-US"/>
          </a:p>
        </p:txBody>
      </p:sp>
    </p:spTree>
    <p:extLst>
      <p:ext uri="{BB962C8B-B14F-4D97-AF65-F5344CB8AC3E}">
        <p14:creationId xmlns:p14="http://schemas.microsoft.com/office/powerpoint/2010/main" val="32529513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0C481F4-6971-4AA4-938C-0AFF840074AB}" type="datetimeFigureOut">
              <a:rPr lang="en-US" smtClean="0"/>
              <a:t>11/19/2024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0B3ABC3-70F9-45C4-BADA-66D770171CDA}" type="slidenum">
              <a:rPr lang="en-US" smtClean="0"/>
              <a:t>‹#›</a:t>
            </a:fld>
            <a:endParaRPr lang="en-US"/>
          </a:p>
        </p:txBody>
      </p:sp>
    </p:spTree>
    <p:extLst>
      <p:ext uri="{BB962C8B-B14F-4D97-AF65-F5344CB8AC3E}">
        <p14:creationId xmlns:p14="http://schemas.microsoft.com/office/powerpoint/2010/main" val="2078446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0C481F4-6971-4AA4-938C-0AFF840074AB}" type="datetimeFigureOut">
              <a:rPr lang="en-US" smtClean="0"/>
              <a:t>11/19/2024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0B3ABC3-70F9-45C4-BADA-66D770171CDA}" type="slidenum">
              <a:rPr lang="en-US" smtClean="0"/>
              <a:t>‹#›</a:t>
            </a:fld>
            <a:endParaRPr lang="en-US"/>
          </a:p>
        </p:txBody>
      </p:sp>
    </p:spTree>
    <p:extLst>
      <p:ext uri="{BB962C8B-B14F-4D97-AF65-F5344CB8AC3E}">
        <p14:creationId xmlns:p14="http://schemas.microsoft.com/office/powerpoint/2010/main" val="21814207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0C481F4-6971-4AA4-938C-0AFF840074AB}" type="datetimeFigureOut">
              <a:rPr lang="en-US" smtClean="0"/>
              <a:t>11/19/2024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0B3ABC3-70F9-45C4-BADA-66D770171CDA}" type="slidenum">
              <a:rPr lang="en-US" smtClean="0"/>
              <a:t>‹#›</a:t>
            </a:fld>
            <a:endParaRPr lang="en-US"/>
          </a:p>
        </p:txBody>
      </p:sp>
    </p:spTree>
    <p:extLst>
      <p:ext uri="{BB962C8B-B14F-4D97-AF65-F5344CB8AC3E}">
        <p14:creationId xmlns:p14="http://schemas.microsoft.com/office/powerpoint/2010/main" val="37548407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0C481F4-6971-4AA4-938C-0AFF840074AB}" type="datetimeFigureOut">
              <a:rPr lang="en-US" smtClean="0"/>
              <a:t>11/19/2024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0B3ABC3-70F9-45C4-BADA-66D770171CDA}" type="slidenum">
              <a:rPr lang="en-US" smtClean="0"/>
              <a:t>‹#›</a:t>
            </a:fld>
            <a:endParaRPr lang="en-US"/>
          </a:p>
        </p:txBody>
      </p:sp>
    </p:spTree>
    <p:extLst>
      <p:ext uri="{BB962C8B-B14F-4D97-AF65-F5344CB8AC3E}">
        <p14:creationId xmlns:p14="http://schemas.microsoft.com/office/powerpoint/2010/main" val="21143881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0C481F4-6971-4AA4-938C-0AFF840074AB}" type="datetimeFigureOut">
              <a:rPr lang="en-US" smtClean="0"/>
              <a:t>11/19/2024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0B3ABC3-70F9-45C4-BADA-66D770171CDA}" type="slidenum">
              <a:rPr lang="en-US" smtClean="0"/>
              <a:t>‹#›</a:t>
            </a:fld>
            <a:endParaRPr lang="en-US"/>
          </a:p>
        </p:txBody>
      </p:sp>
    </p:spTree>
    <p:extLst>
      <p:ext uri="{BB962C8B-B14F-4D97-AF65-F5344CB8AC3E}">
        <p14:creationId xmlns:p14="http://schemas.microsoft.com/office/powerpoint/2010/main" val="7483095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0C481F4-6971-4AA4-938C-0AFF840074AB}" type="datetimeFigureOut">
              <a:rPr lang="en-US" smtClean="0"/>
              <a:t>11/19/2024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0B3ABC3-70F9-45C4-BADA-66D770171CDA}" type="slidenum">
              <a:rPr lang="en-US" smtClean="0"/>
              <a:t>‹#›</a:t>
            </a:fld>
            <a:endParaRPr lang="en-US"/>
          </a:p>
        </p:txBody>
      </p:sp>
    </p:spTree>
    <p:extLst>
      <p:ext uri="{BB962C8B-B14F-4D97-AF65-F5344CB8AC3E}">
        <p14:creationId xmlns:p14="http://schemas.microsoft.com/office/powerpoint/2010/main" val="31372472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0C481F4-6971-4AA4-938C-0AFF840074AB}" type="datetimeFigureOut">
              <a:rPr lang="en-US" smtClean="0"/>
              <a:t>11/19/2024</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0B3ABC3-70F9-45C4-BADA-66D770171CDA}" type="slidenum">
              <a:rPr lang="en-US" smtClean="0"/>
              <a:t>‹#›</a:t>
            </a:fld>
            <a:endParaRPr lang="en-US"/>
          </a:p>
        </p:txBody>
      </p:sp>
    </p:spTree>
    <p:extLst>
      <p:ext uri="{BB962C8B-B14F-4D97-AF65-F5344CB8AC3E}">
        <p14:creationId xmlns:p14="http://schemas.microsoft.com/office/powerpoint/2010/main" val="40593614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nb-N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www.sciencedirect.com/science/journal/00981354/143/supp/C" TargetMode="External"/><Relationship Id="rId2" Type="http://schemas.openxmlformats.org/officeDocument/2006/relationships/hyperlink" Target="https://www.sciencedirect.com/science/journal/00981354"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60.png"/><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22.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23.emf"/><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emf"/></Relationships>
</file>

<file path=ppt/slides/_rels/slide2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23.emf"/><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5.emf"/></Relationships>
</file>

<file path=ppt/slides/_rels/slide26.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31.png"/><Relationship Id="rId1" Type="http://schemas.openxmlformats.org/officeDocument/2006/relationships/slideLayout" Target="../slideLayouts/slideLayout2.xml"/><Relationship Id="rId5" Type="http://schemas.openxmlformats.org/officeDocument/2006/relationships/image" Target="../media/image25.emf"/><Relationship Id="rId4" Type="http://schemas.openxmlformats.org/officeDocument/2006/relationships/image" Target="../media/image24.emf"/></Relationships>
</file>

<file path=ppt/slides/_rels/slide2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5.png"/><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3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60.pn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00.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hyperlink" Target="https://www.sciencedirect.com/science/article/pii/S1367578823000676" TargetMode="External"/><Relationship Id="rId7"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50.xml.rels><?xml version="1.0" encoding="UTF-8" standalone="yes"?>
<Relationships xmlns="http://schemas.openxmlformats.org/package/2006/relationships"><Relationship Id="rId8" Type="http://schemas.openxmlformats.org/officeDocument/2006/relationships/image" Target="../media/image43.wmf"/><Relationship Id="rId3" Type="http://schemas.openxmlformats.org/officeDocument/2006/relationships/oleObject" Target="../embeddings/oleObject1.bin"/><Relationship Id="rId7" Type="http://schemas.openxmlformats.org/officeDocument/2006/relationships/oleObject" Target="../embeddings/oleObject3.bin"/><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42.wmf"/><Relationship Id="rId5" Type="http://schemas.openxmlformats.org/officeDocument/2006/relationships/oleObject" Target="../embeddings/oleObject2.bin"/><Relationship Id="rId4" Type="http://schemas.openxmlformats.org/officeDocument/2006/relationships/image" Target="../media/image41.wmf"/></Relationships>
</file>

<file path=ppt/slides/_rels/slide51.xml.rels><?xml version="1.0" encoding="UTF-8" standalone="yes"?>
<Relationships xmlns="http://schemas.openxmlformats.org/package/2006/relationships"><Relationship Id="rId2" Type="http://schemas.openxmlformats.org/officeDocument/2006/relationships/image" Target="../media/image44.wmf"/><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48.png"/><Relationship Id="rId7" Type="http://schemas.openxmlformats.org/officeDocument/2006/relationships/image" Target="../media/image52.png"/><Relationship Id="rId2" Type="http://schemas.openxmlformats.org/officeDocument/2006/relationships/image" Target="../media/image47.png"/><Relationship Id="rId1" Type="http://schemas.openxmlformats.org/officeDocument/2006/relationships/slideLayout" Target="../slideLayouts/slideLayout2.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55.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2.xml"/><Relationship Id="rId5" Type="http://schemas.openxmlformats.org/officeDocument/2006/relationships/image" Target="../media/image57.png"/><Relationship Id="rId4" Type="http://schemas.openxmlformats.org/officeDocument/2006/relationships/image" Target="../media/image56.png"/></Relationships>
</file>

<file path=ppt/slides/_rels/slide57.xml.rels><?xml version="1.0" encoding="UTF-8" standalone="yes"?>
<Relationships xmlns="http://schemas.openxmlformats.org/package/2006/relationships"><Relationship Id="rId8" Type="http://schemas.openxmlformats.org/officeDocument/2006/relationships/image" Target="NULL"/><Relationship Id="rId3" Type="http://schemas.openxmlformats.org/officeDocument/2006/relationships/customXml" Target="../ink/ink1.xml"/><Relationship Id="rId7" Type="http://schemas.openxmlformats.org/officeDocument/2006/relationships/customXml" Target="../ink/ink3.xml"/><Relationship Id="rId2" Type="http://schemas.openxmlformats.org/officeDocument/2006/relationships/image" Target="../media/image58.png"/><Relationship Id="rId1" Type="http://schemas.openxmlformats.org/officeDocument/2006/relationships/slideLayout" Target="../slideLayouts/slideLayout2.xml"/><Relationship Id="rId6" Type="http://schemas.openxmlformats.org/officeDocument/2006/relationships/image" Target="NULL"/><Relationship Id="rId5" Type="http://schemas.openxmlformats.org/officeDocument/2006/relationships/customXml" Target="../ink/ink2.xml"/><Relationship Id="rId4" Type="http://schemas.openxmlformats.org/officeDocument/2006/relationships/image" Target="NULL"/></Relationships>
</file>

<file path=ppt/slides/_rels/slide58.xml.rels><?xml version="1.0" encoding="UTF-8" standalone="yes"?>
<Relationships xmlns="http://schemas.openxmlformats.org/package/2006/relationships"><Relationship Id="rId8" Type="http://schemas.openxmlformats.org/officeDocument/2006/relationships/image" Target="NULL"/><Relationship Id="rId3" Type="http://schemas.openxmlformats.org/officeDocument/2006/relationships/customXml" Target="../ink/ink4.xml"/><Relationship Id="rId7" Type="http://schemas.openxmlformats.org/officeDocument/2006/relationships/customXml" Target="../ink/ink6.xml"/><Relationship Id="rId2" Type="http://schemas.openxmlformats.org/officeDocument/2006/relationships/image" Target="../media/image58.png"/><Relationship Id="rId1" Type="http://schemas.openxmlformats.org/officeDocument/2006/relationships/slideLayout" Target="../slideLayouts/slideLayout2.xml"/><Relationship Id="rId6" Type="http://schemas.openxmlformats.org/officeDocument/2006/relationships/image" Target="NULL"/><Relationship Id="rId5" Type="http://schemas.openxmlformats.org/officeDocument/2006/relationships/customXml" Target="../ink/ink5.xml"/><Relationship Id="rId4" Type="http://schemas.openxmlformats.org/officeDocument/2006/relationships/image" Target="NULL"/></Relationships>
</file>

<file path=ppt/slides/_rels/slide59.xml.rels><?xml version="1.0" encoding="UTF-8" standalone="yes"?>
<Relationships xmlns="http://schemas.openxmlformats.org/package/2006/relationships"><Relationship Id="rId3" Type="http://schemas.openxmlformats.org/officeDocument/2006/relationships/customXml" Target="../ink/ink7.xml"/><Relationship Id="rId7" Type="http://schemas.openxmlformats.org/officeDocument/2006/relationships/image" Target="NULL"/><Relationship Id="rId2" Type="http://schemas.openxmlformats.org/officeDocument/2006/relationships/image" Target="../media/image58.png"/><Relationship Id="rId1" Type="http://schemas.openxmlformats.org/officeDocument/2006/relationships/slideLayout" Target="../slideLayouts/slideLayout2.xml"/><Relationship Id="rId6" Type="http://schemas.openxmlformats.org/officeDocument/2006/relationships/customXml" Target="../ink/ink8.xml"/><Relationship Id="rId5" Type="http://schemas.openxmlformats.org/officeDocument/2006/relationships/image" Target="NUL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customXml" Target="../ink/ink9.xml"/><Relationship Id="rId7" Type="http://schemas.openxmlformats.org/officeDocument/2006/relationships/image" Target="NULL"/><Relationship Id="rId2" Type="http://schemas.openxmlformats.org/officeDocument/2006/relationships/image" Target="../media/image58.png"/><Relationship Id="rId1" Type="http://schemas.openxmlformats.org/officeDocument/2006/relationships/slideLayout" Target="../slideLayouts/slideLayout2.xml"/><Relationship Id="rId6" Type="http://schemas.openxmlformats.org/officeDocument/2006/relationships/customXml" Target="../ink/ink10.xml"/><Relationship Id="rId5" Type="http://schemas.openxmlformats.org/officeDocument/2006/relationships/image" Target="NULL"/></Relationships>
</file>

<file path=ppt/slides/_rels/slide61.xml.rels><?xml version="1.0" encoding="UTF-8" standalone="yes"?>
<Relationships xmlns="http://schemas.openxmlformats.org/package/2006/relationships"><Relationship Id="rId8" Type="http://schemas.openxmlformats.org/officeDocument/2006/relationships/customXml" Target="../ink/ink13.xml"/><Relationship Id="rId3" Type="http://schemas.openxmlformats.org/officeDocument/2006/relationships/customXml" Target="../ink/ink11.xml"/><Relationship Id="rId7" Type="http://schemas.openxmlformats.org/officeDocument/2006/relationships/image" Target="NULL"/><Relationship Id="rId2" Type="http://schemas.openxmlformats.org/officeDocument/2006/relationships/image" Target="../media/image58.png"/><Relationship Id="rId1" Type="http://schemas.openxmlformats.org/officeDocument/2006/relationships/slideLayout" Target="../slideLayouts/slideLayout2.xml"/><Relationship Id="rId6" Type="http://schemas.openxmlformats.org/officeDocument/2006/relationships/customXml" Target="../ink/ink12.xml"/><Relationship Id="rId5" Type="http://schemas.openxmlformats.org/officeDocument/2006/relationships/image" Target="NULL"/><Relationship Id="rId9" Type="http://schemas.openxmlformats.org/officeDocument/2006/relationships/image" Target="NULL"/></Relationships>
</file>

<file path=ppt/slides/_rels/slide62.xml.rels><?xml version="1.0" encoding="UTF-8" standalone="yes"?>
<Relationships xmlns="http://schemas.openxmlformats.org/package/2006/relationships"><Relationship Id="rId8" Type="http://schemas.openxmlformats.org/officeDocument/2006/relationships/customXml" Target="../ink/ink16.xml"/><Relationship Id="rId3" Type="http://schemas.openxmlformats.org/officeDocument/2006/relationships/customXml" Target="../ink/ink14.xml"/><Relationship Id="rId7" Type="http://schemas.openxmlformats.org/officeDocument/2006/relationships/image" Target="NULL"/><Relationship Id="rId2" Type="http://schemas.openxmlformats.org/officeDocument/2006/relationships/image" Target="../media/image58.png"/><Relationship Id="rId1" Type="http://schemas.openxmlformats.org/officeDocument/2006/relationships/slideLayout" Target="../slideLayouts/slideLayout2.xml"/><Relationship Id="rId6" Type="http://schemas.openxmlformats.org/officeDocument/2006/relationships/customXml" Target="../ink/ink15.xml"/><Relationship Id="rId5" Type="http://schemas.openxmlformats.org/officeDocument/2006/relationships/image" Target="NULL"/><Relationship Id="rId9" Type="http://schemas.openxmlformats.org/officeDocument/2006/relationships/image" Target="NULL"/></Relationships>
</file>

<file path=ppt/slides/_rels/slide63.xml.rels><?xml version="1.0" encoding="UTF-8" standalone="yes"?>
<Relationships xmlns="http://schemas.openxmlformats.org/package/2006/relationships"><Relationship Id="rId8" Type="http://schemas.openxmlformats.org/officeDocument/2006/relationships/customXml" Target="../ink/ink19.xml"/><Relationship Id="rId3" Type="http://schemas.openxmlformats.org/officeDocument/2006/relationships/customXml" Target="../ink/ink17.xml"/><Relationship Id="rId7" Type="http://schemas.openxmlformats.org/officeDocument/2006/relationships/image" Target="NULL"/><Relationship Id="rId2" Type="http://schemas.openxmlformats.org/officeDocument/2006/relationships/image" Target="../media/image58.png"/><Relationship Id="rId1" Type="http://schemas.openxmlformats.org/officeDocument/2006/relationships/slideLayout" Target="../slideLayouts/slideLayout2.xml"/><Relationship Id="rId6" Type="http://schemas.openxmlformats.org/officeDocument/2006/relationships/customXml" Target="../ink/ink18.xml"/><Relationship Id="rId5" Type="http://schemas.openxmlformats.org/officeDocument/2006/relationships/image" Target="NULL"/><Relationship Id="rId10" Type="http://schemas.openxmlformats.org/officeDocument/2006/relationships/image" Target="../media/image59.png"/><Relationship Id="rId9" Type="http://schemas.openxmlformats.org/officeDocument/2006/relationships/image" Target="NULL"/></Relationships>
</file>

<file path=ppt/slides/_rels/slide64.xml.rels><?xml version="1.0" encoding="UTF-8" standalone="yes"?>
<Relationships xmlns="http://schemas.openxmlformats.org/package/2006/relationships"><Relationship Id="rId8" Type="http://schemas.openxmlformats.org/officeDocument/2006/relationships/customXml" Target="../ink/ink22.xml"/><Relationship Id="rId3" Type="http://schemas.openxmlformats.org/officeDocument/2006/relationships/image" Target="../media/image58.png"/><Relationship Id="rId7" Type="http://schemas.openxmlformats.org/officeDocument/2006/relationships/image" Target="../media/image490.png"/><Relationship Id="rId2" Type="http://schemas.openxmlformats.org/officeDocument/2006/relationships/image" Target="../media/image59.png"/><Relationship Id="rId1" Type="http://schemas.openxmlformats.org/officeDocument/2006/relationships/slideLayout" Target="../slideLayouts/slideLayout2.xml"/><Relationship Id="rId6" Type="http://schemas.openxmlformats.org/officeDocument/2006/relationships/customXml" Target="../ink/ink21.xml"/><Relationship Id="rId5" Type="http://schemas.openxmlformats.org/officeDocument/2006/relationships/image" Target="../media/image480.png"/><Relationship Id="rId4" Type="http://schemas.openxmlformats.org/officeDocument/2006/relationships/customXml" Target="../ink/ink20.xml"/><Relationship Id="rId9" Type="http://schemas.openxmlformats.org/officeDocument/2006/relationships/image" Target="../media/image500.png"/></Relationships>
</file>

<file path=ppt/slides/_rels/slide65.xml.rels><?xml version="1.0" encoding="UTF-8" standalone="yes"?>
<Relationships xmlns="http://schemas.openxmlformats.org/package/2006/relationships"><Relationship Id="rId8" Type="http://schemas.openxmlformats.org/officeDocument/2006/relationships/customXml" Target="../ink/ink25.xml"/><Relationship Id="rId3" Type="http://schemas.openxmlformats.org/officeDocument/2006/relationships/customXml" Target="../ink/ink23.xml"/><Relationship Id="rId7" Type="http://schemas.openxmlformats.org/officeDocument/2006/relationships/image" Target="NULL"/><Relationship Id="rId2" Type="http://schemas.openxmlformats.org/officeDocument/2006/relationships/image" Target="../media/image58.png"/><Relationship Id="rId1" Type="http://schemas.openxmlformats.org/officeDocument/2006/relationships/slideLayout" Target="../slideLayouts/slideLayout2.xml"/><Relationship Id="rId6" Type="http://schemas.openxmlformats.org/officeDocument/2006/relationships/customXml" Target="../ink/ink24.xml"/><Relationship Id="rId5" Type="http://schemas.openxmlformats.org/officeDocument/2006/relationships/image" Target="NULL"/><Relationship Id="rId9" Type="http://schemas.openxmlformats.org/officeDocument/2006/relationships/image" Target="NULL"/></Relationships>
</file>

<file path=ppt/slides/_rels/slide66.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2.xml"/><Relationship Id="rId4" Type="http://schemas.openxmlformats.org/officeDocument/2006/relationships/image" Target="../media/image62.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2.xml"/><Relationship Id="rId4" Type="http://schemas.openxmlformats.org/officeDocument/2006/relationships/image" Target="../media/image62.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6355FC-A545-87CA-1C54-7A5E6291F44B}"/>
              </a:ext>
            </a:extLst>
          </p:cNvPr>
          <p:cNvSpPr>
            <a:spLocks noGrp="1"/>
          </p:cNvSpPr>
          <p:nvPr>
            <p:ph type="ctrTitle"/>
          </p:nvPr>
        </p:nvSpPr>
        <p:spPr/>
        <p:txBody>
          <a:bodyPr/>
          <a:lstStyle/>
          <a:p>
            <a:r>
              <a:rPr lang="nb-NO" dirty="0"/>
              <a:t>Advanced </a:t>
            </a:r>
            <a:r>
              <a:rPr lang="nb-NO" dirty="0" err="1"/>
              <a:t>process</a:t>
            </a:r>
            <a:r>
              <a:rPr lang="nb-NO" dirty="0"/>
              <a:t> control</a:t>
            </a:r>
            <a:br>
              <a:rPr lang="nb-NO" dirty="0"/>
            </a:br>
            <a:r>
              <a:rPr lang="nb-NO" dirty="0"/>
              <a:t>part 2</a:t>
            </a:r>
            <a:endParaRPr lang="en-US" dirty="0"/>
          </a:p>
        </p:txBody>
      </p:sp>
      <p:sp>
        <p:nvSpPr>
          <p:cNvPr id="3" name="Subtitle 2">
            <a:extLst>
              <a:ext uri="{FF2B5EF4-FFF2-40B4-BE49-F238E27FC236}">
                <a16:creationId xmlns:a16="http://schemas.microsoft.com/office/drawing/2014/main" id="{038D138D-EB22-0FDF-9A73-3E43CDF120B3}"/>
              </a:ext>
            </a:extLst>
          </p:cNvPr>
          <p:cNvSpPr>
            <a:spLocks noGrp="1"/>
          </p:cNvSpPr>
          <p:nvPr>
            <p:ph type="subTitle" idx="1"/>
          </p:nvPr>
        </p:nvSpPr>
        <p:spPr/>
        <p:txBody>
          <a:bodyPr/>
          <a:lstStyle/>
          <a:p>
            <a:r>
              <a:rPr lang="nb-NO" dirty="0"/>
              <a:t>Sigurd Skogestad</a:t>
            </a:r>
          </a:p>
          <a:p>
            <a:r>
              <a:rPr lang="nb-NO" dirty="0"/>
              <a:t>NTNU</a:t>
            </a:r>
            <a:endParaRPr lang="en-US" dirty="0"/>
          </a:p>
        </p:txBody>
      </p:sp>
    </p:spTree>
    <p:extLst>
      <p:ext uri="{BB962C8B-B14F-4D97-AF65-F5344CB8AC3E}">
        <p14:creationId xmlns:p14="http://schemas.microsoft.com/office/powerpoint/2010/main" val="35540918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7B1E7504-98E1-490B-B6E9-B18723E00EE5}"/>
              </a:ext>
            </a:extLst>
          </p:cNvPr>
          <p:cNvCxnSpPr/>
          <p:nvPr/>
        </p:nvCxnSpPr>
        <p:spPr>
          <a:xfrm>
            <a:off x="5884442" y="3119718"/>
            <a:ext cx="301214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9B844A2B-0769-4603-BAD6-846617F28916}"/>
              </a:ext>
            </a:extLst>
          </p:cNvPr>
          <p:cNvCxnSpPr>
            <a:cxnSpLocks/>
          </p:cNvCxnSpPr>
          <p:nvPr/>
        </p:nvCxnSpPr>
        <p:spPr>
          <a:xfrm>
            <a:off x="5884442" y="5637007"/>
            <a:ext cx="176425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D3F3590D-B241-4F63-B11E-42C6EC4DE880}"/>
              </a:ext>
            </a:extLst>
          </p:cNvPr>
          <p:cNvCxnSpPr>
            <a:cxnSpLocks/>
          </p:cNvCxnSpPr>
          <p:nvPr/>
        </p:nvCxnSpPr>
        <p:spPr>
          <a:xfrm>
            <a:off x="7648696" y="4048462"/>
            <a:ext cx="124788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ABF4BE80-E967-4501-8267-CED365D2C27E}"/>
              </a:ext>
            </a:extLst>
          </p:cNvPr>
          <p:cNvCxnSpPr>
            <a:cxnSpLocks/>
          </p:cNvCxnSpPr>
          <p:nvPr/>
        </p:nvCxnSpPr>
        <p:spPr>
          <a:xfrm>
            <a:off x="7648696" y="4048462"/>
            <a:ext cx="0" cy="158854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80C6E6AF-0362-4D9B-ABBE-2ACF12A8B47C}"/>
              </a:ext>
            </a:extLst>
          </p:cNvPr>
          <p:cNvCxnSpPr>
            <a:cxnSpLocks/>
          </p:cNvCxnSpPr>
          <p:nvPr/>
        </p:nvCxnSpPr>
        <p:spPr>
          <a:xfrm>
            <a:off x="8896583" y="3119718"/>
            <a:ext cx="0" cy="914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1D8DBA2C-E1BD-4A33-AD4A-3711CBC1738E}"/>
              </a:ext>
            </a:extLst>
          </p:cNvPr>
          <p:cNvCxnSpPr>
            <a:cxnSpLocks/>
          </p:cNvCxnSpPr>
          <p:nvPr/>
        </p:nvCxnSpPr>
        <p:spPr>
          <a:xfrm>
            <a:off x="4399887" y="5409303"/>
            <a:ext cx="1486348" cy="0"/>
          </a:xfrm>
          <a:prstGeom prst="line">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7" name="Freeform: Shape 16">
            <a:extLst>
              <a:ext uri="{FF2B5EF4-FFF2-40B4-BE49-F238E27FC236}">
                <a16:creationId xmlns:a16="http://schemas.microsoft.com/office/drawing/2014/main" id="{3937FC09-2E51-41D5-AAD6-4342C62906D0}"/>
              </a:ext>
            </a:extLst>
          </p:cNvPr>
          <p:cNvSpPr/>
          <p:nvPr/>
        </p:nvSpPr>
        <p:spPr>
          <a:xfrm rot="1849197">
            <a:off x="5988706" y="4853947"/>
            <a:ext cx="333487" cy="645640"/>
          </a:xfrm>
          <a:custGeom>
            <a:avLst/>
            <a:gdLst>
              <a:gd name="connsiteX0" fmla="*/ 107576 w 333487"/>
              <a:gd name="connsiteY0" fmla="*/ 645487 h 645640"/>
              <a:gd name="connsiteX1" fmla="*/ 172122 w 333487"/>
              <a:gd name="connsiteY1" fmla="*/ 548669 h 645640"/>
              <a:gd name="connsiteX2" fmla="*/ 225910 w 333487"/>
              <a:gd name="connsiteY2" fmla="*/ 494880 h 645640"/>
              <a:gd name="connsiteX3" fmla="*/ 247426 w 333487"/>
              <a:gd name="connsiteY3" fmla="*/ 462607 h 645640"/>
              <a:gd name="connsiteX4" fmla="*/ 279699 w 333487"/>
              <a:gd name="connsiteY4" fmla="*/ 419577 h 645640"/>
              <a:gd name="connsiteX5" fmla="*/ 311972 w 333487"/>
              <a:gd name="connsiteY5" fmla="*/ 365789 h 645640"/>
              <a:gd name="connsiteX6" fmla="*/ 333487 w 333487"/>
              <a:gd name="connsiteY6" fmla="*/ 301243 h 645640"/>
              <a:gd name="connsiteX7" fmla="*/ 290456 w 333487"/>
              <a:gd name="connsiteY7" fmla="*/ 139878 h 645640"/>
              <a:gd name="connsiteX8" fmla="*/ 258183 w 333487"/>
              <a:gd name="connsiteY8" fmla="*/ 129120 h 645640"/>
              <a:gd name="connsiteX9" fmla="*/ 225910 w 333487"/>
              <a:gd name="connsiteY9" fmla="*/ 96847 h 645640"/>
              <a:gd name="connsiteX10" fmla="*/ 193638 w 333487"/>
              <a:gd name="connsiteY10" fmla="*/ 86090 h 645640"/>
              <a:gd name="connsiteX11" fmla="*/ 161365 w 333487"/>
              <a:gd name="connsiteY11" fmla="*/ 64574 h 645640"/>
              <a:gd name="connsiteX12" fmla="*/ 107576 w 333487"/>
              <a:gd name="connsiteY12" fmla="*/ 10786 h 645640"/>
              <a:gd name="connsiteX13" fmla="*/ 32273 w 333487"/>
              <a:gd name="connsiteY13" fmla="*/ 86090 h 645640"/>
              <a:gd name="connsiteX14" fmla="*/ 0 w 333487"/>
              <a:gd name="connsiteY14" fmla="*/ 193666 h 645640"/>
              <a:gd name="connsiteX15" fmla="*/ 10758 w 333487"/>
              <a:gd name="connsiteY15" fmla="*/ 430334 h 645640"/>
              <a:gd name="connsiteX16" fmla="*/ 32273 w 333487"/>
              <a:gd name="connsiteY16" fmla="*/ 462607 h 645640"/>
              <a:gd name="connsiteX17" fmla="*/ 86061 w 333487"/>
              <a:gd name="connsiteY17" fmla="*/ 570184 h 645640"/>
              <a:gd name="connsiteX18" fmla="*/ 107576 w 333487"/>
              <a:gd name="connsiteY18" fmla="*/ 645487 h 645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33487" h="645640">
                <a:moveTo>
                  <a:pt x="107576" y="645487"/>
                </a:moveTo>
                <a:cubicBezTo>
                  <a:pt x="121920" y="641901"/>
                  <a:pt x="144540" y="579699"/>
                  <a:pt x="172122" y="548669"/>
                </a:cubicBezTo>
                <a:cubicBezTo>
                  <a:pt x="188968" y="529718"/>
                  <a:pt x="211845" y="515977"/>
                  <a:pt x="225910" y="494880"/>
                </a:cubicBezTo>
                <a:cubicBezTo>
                  <a:pt x="233082" y="484122"/>
                  <a:pt x="239911" y="473128"/>
                  <a:pt x="247426" y="462607"/>
                </a:cubicBezTo>
                <a:cubicBezTo>
                  <a:pt x="257847" y="448017"/>
                  <a:pt x="269754" y="434495"/>
                  <a:pt x="279699" y="419577"/>
                </a:cubicBezTo>
                <a:cubicBezTo>
                  <a:pt x="291297" y="402180"/>
                  <a:pt x="303320" y="384824"/>
                  <a:pt x="311972" y="365789"/>
                </a:cubicBezTo>
                <a:cubicBezTo>
                  <a:pt x="321357" y="345143"/>
                  <a:pt x="333487" y="301243"/>
                  <a:pt x="333487" y="301243"/>
                </a:cubicBezTo>
                <a:cubicBezTo>
                  <a:pt x="327136" y="237735"/>
                  <a:pt x="337506" y="186928"/>
                  <a:pt x="290456" y="139878"/>
                </a:cubicBezTo>
                <a:cubicBezTo>
                  <a:pt x="282438" y="131860"/>
                  <a:pt x="268941" y="132706"/>
                  <a:pt x="258183" y="129120"/>
                </a:cubicBezTo>
                <a:cubicBezTo>
                  <a:pt x="247425" y="118362"/>
                  <a:pt x="238569" y="105286"/>
                  <a:pt x="225910" y="96847"/>
                </a:cubicBezTo>
                <a:cubicBezTo>
                  <a:pt x="216475" y="90557"/>
                  <a:pt x="203780" y="91161"/>
                  <a:pt x="193638" y="86090"/>
                </a:cubicBezTo>
                <a:cubicBezTo>
                  <a:pt x="182074" y="80308"/>
                  <a:pt x="172123" y="71746"/>
                  <a:pt x="161365" y="64574"/>
                </a:cubicBezTo>
                <a:cubicBezTo>
                  <a:pt x="136263" y="-10729"/>
                  <a:pt x="161364" y="-7142"/>
                  <a:pt x="107576" y="10786"/>
                </a:cubicBezTo>
                <a:cubicBezTo>
                  <a:pt x="82475" y="35887"/>
                  <a:pt x="39235" y="51281"/>
                  <a:pt x="32273" y="86090"/>
                </a:cubicBezTo>
                <a:cubicBezTo>
                  <a:pt x="17728" y="158813"/>
                  <a:pt x="28306" y="122901"/>
                  <a:pt x="0" y="193666"/>
                </a:cubicBezTo>
                <a:cubicBezTo>
                  <a:pt x="3586" y="272555"/>
                  <a:pt x="1349" y="351926"/>
                  <a:pt x="10758" y="430334"/>
                </a:cubicBezTo>
                <a:cubicBezTo>
                  <a:pt x="12298" y="443171"/>
                  <a:pt x="26491" y="451043"/>
                  <a:pt x="32273" y="462607"/>
                </a:cubicBezTo>
                <a:cubicBezTo>
                  <a:pt x="70931" y="539924"/>
                  <a:pt x="33699" y="495382"/>
                  <a:pt x="86061" y="570184"/>
                </a:cubicBezTo>
                <a:cubicBezTo>
                  <a:pt x="99228" y="588994"/>
                  <a:pt x="93232" y="649073"/>
                  <a:pt x="107576" y="645487"/>
                </a:cubicBezTo>
                <a:close/>
              </a:path>
            </a:pathLst>
          </a:cu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cxnSp>
        <p:nvCxnSpPr>
          <p:cNvPr id="18" name="Straight Connector 17">
            <a:extLst>
              <a:ext uri="{FF2B5EF4-FFF2-40B4-BE49-F238E27FC236}">
                <a16:creationId xmlns:a16="http://schemas.microsoft.com/office/drawing/2014/main" id="{5C357D62-D90F-4BE9-8464-4CA605088629}"/>
              </a:ext>
            </a:extLst>
          </p:cNvPr>
          <p:cNvCxnSpPr>
            <a:cxnSpLocks/>
          </p:cNvCxnSpPr>
          <p:nvPr/>
        </p:nvCxnSpPr>
        <p:spPr>
          <a:xfrm flipH="1">
            <a:off x="5884442" y="3119718"/>
            <a:ext cx="1793" cy="251728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0" name="Group 29">
            <a:extLst>
              <a:ext uri="{FF2B5EF4-FFF2-40B4-BE49-F238E27FC236}">
                <a16:creationId xmlns:a16="http://schemas.microsoft.com/office/drawing/2014/main" id="{701A76D6-486F-456A-9F2A-3081854ADEE8}"/>
              </a:ext>
            </a:extLst>
          </p:cNvPr>
          <p:cNvGrpSpPr/>
          <p:nvPr/>
        </p:nvGrpSpPr>
        <p:grpSpPr>
          <a:xfrm>
            <a:off x="5063456" y="5269454"/>
            <a:ext cx="363967" cy="279698"/>
            <a:chOff x="8052099" y="6068347"/>
            <a:chExt cx="363967" cy="279698"/>
          </a:xfrm>
        </p:grpSpPr>
        <p:cxnSp>
          <p:nvCxnSpPr>
            <p:cNvPr id="21" name="Straight Connector 20">
              <a:extLst>
                <a:ext uri="{FF2B5EF4-FFF2-40B4-BE49-F238E27FC236}">
                  <a16:creationId xmlns:a16="http://schemas.microsoft.com/office/drawing/2014/main" id="{EA257153-6B7E-4F17-BF1C-221E9C5A44BE}"/>
                </a:ext>
              </a:extLst>
            </p:cNvPr>
            <p:cNvCxnSpPr>
              <a:cxnSpLocks/>
            </p:cNvCxnSpPr>
            <p:nvPr/>
          </p:nvCxnSpPr>
          <p:spPr>
            <a:xfrm>
              <a:off x="8068235" y="6078071"/>
              <a:ext cx="346038" cy="26997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BC7BFD1B-591A-4CC0-B220-485FA113E5BA}"/>
                </a:ext>
              </a:extLst>
            </p:cNvPr>
            <p:cNvCxnSpPr>
              <a:cxnSpLocks/>
            </p:cNvCxnSpPr>
            <p:nvPr/>
          </p:nvCxnSpPr>
          <p:spPr>
            <a:xfrm flipH="1">
              <a:off x="8068235" y="6078071"/>
              <a:ext cx="346038" cy="26997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479404A8-5483-4288-B16D-9928D2A0BCD4}"/>
                </a:ext>
              </a:extLst>
            </p:cNvPr>
            <p:cNvCxnSpPr>
              <a:cxnSpLocks/>
            </p:cNvCxnSpPr>
            <p:nvPr/>
          </p:nvCxnSpPr>
          <p:spPr>
            <a:xfrm>
              <a:off x="8416066" y="6068347"/>
              <a:ext cx="0" cy="26997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AA85C2A9-1A0E-4A55-9FC0-EFF2E8CCFC28}"/>
                </a:ext>
              </a:extLst>
            </p:cNvPr>
            <p:cNvCxnSpPr>
              <a:cxnSpLocks/>
            </p:cNvCxnSpPr>
            <p:nvPr/>
          </p:nvCxnSpPr>
          <p:spPr>
            <a:xfrm>
              <a:off x="8052099" y="6068347"/>
              <a:ext cx="0" cy="26997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2" name="Flowchart: Connector 31">
            <a:extLst>
              <a:ext uri="{FF2B5EF4-FFF2-40B4-BE49-F238E27FC236}">
                <a16:creationId xmlns:a16="http://schemas.microsoft.com/office/drawing/2014/main" id="{F09D3345-4278-4523-ABF9-ADA9233289E3}"/>
              </a:ext>
            </a:extLst>
          </p:cNvPr>
          <p:cNvSpPr/>
          <p:nvPr/>
        </p:nvSpPr>
        <p:spPr>
          <a:xfrm>
            <a:off x="9296119" y="1802775"/>
            <a:ext cx="677732" cy="602428"/>
          </a:xfrm>
          <a:prstGeom prst="flowChartConnector">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b-NO" sz="2000" dirty="0">
                <a:solidFill>
                  <a:srgbClr val="FF0000"/>
                </a:solidFill>
              </a:rPr>
              <a:t>TC</a:t>
            </a:r>
          </a:p>
        </p:txBody>
      </p:sp>
      <p:cxnSp>
        <p:nvCxnSpPr>
          <p:cNvPr id="33" name="Straight Connector 32">
            <a:extLst>
              <a:ext uri="{FF2B5EF4-FFF2-40B4-BE49-F238E27FC236}">
                <a16:creationId xmlns:a16="http://schemas.microsoft.com/office/drawing/2014/main" id="{03E8D1FF-020D-42E9-B808-2D2F00B48B88}"/>
              </a:ext>
            </a:extLst>
          </p:cNvPr>
          <p:cNvCxnSpPr>
            <a:cxnSpLocks/>
          </p:cNvCxnSpPr>
          <p:nvPr/>
        </p:nvCxnSpPr>
        <p:spPr>
          <a:xfrm>
            <a:off x="8896583" y="3632499"/>
            <a:ext cx="1486348" cy="0"/>
          </a:xfrm>
          <a:prstGeom prst="line">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432F8514-C577-45A3-91D9-48436925F13D}"/>
              </a:ext>
            </a:extLst>
          </p:cNvPr>
          <p:cNvSpPr txBox="1"/>
          <p:nvPr/>
        </p:nvSpPr>
        <p:spPr>
          <a:xfrm>
            <a:off x="4758201" y="5539429"/>
            <a:ext cx="1175835" cy="369332"/>
          </a:xfrm>
          <a:prstGeom prst="rect">
            <a:avLst/>
          </a:prstGeom>
          <a:noFill/>
        </p:spPr>
        <p:txBody>
          <a:bodyPr wrap="none" rtlCol="0">
            <a:spAutoFit/>
          </a:bodyPr>
          <a:lstStyle/>
          <a:p>
            <a:r>
              <a:rPr lang="nb-NO" dirty="0"/>
              <a:t>u=</a:t>
            </a:r>
            <a:r>
              <a:rPr lang="nb-NO" dirty="0" err="1"/>
              <a:t>Fuel</a:t>
            </a:r>
            <a:r>
              <a:rPr lang="nb-NO" dirty="0"/>
              <a:t> gas</a:t>
            </a:r>
          </a:p>
        </p:txBody>
      </p:sp>
      <p:sp>
        <p:nvSpPr>
          <p:cNvPr id="35" name="TextBox 34">
            <a:extLst>
              <a:ext uri="{FF2B5EF4-FFF2-40B4-BE49-F238E27FC236}">
                <a16:creationId xmlns:a16="http://schemas.microsoft.com/office/drawing/2014/main" id="{DC6E466E-379B-43F7-8D0C-A9C013FF0BA9}"/>
              </a:ext>
            </a:extLst>
          </p:cNvPr>
          <p:cNvSpPr txBox="1"/>
          <p:nvPr/>
        </p:nvSpPr>
        <p:spPr>
          <a:xfrm>
            <a:off x="9165690" y="3669406"/>
            <a:ext cx="938590" cy="369332"/>
          </a:xfrm>
          <a:prstGeom prst="rect">
            <a:avLst/>
          </a:prstGeom>
          <a:noFill/>
        </p:spPr>
        <p:txBody>
          <a:bodyPr wrap="none" rtlCol="0">
            <a:spAutoFit/>
          </a:bodyPr>
          <a:lstStyle/>
          <a:p>
            <a:r>
              <a:rPr lang="nb-NO" dirty="0"/>
              <a:t>Flue gas</a:t>
            </a:r>
          </a:p>
        </p:txBody>
      </p:sp>
      <p:cxnSp>
        <p:nvCxnSpPr>
          <p:cNvPr id="37" name="Straight Arrow Connector 36">
            <a:extLst>
              <a:ext uri="{FF2B5EF4-FFF2-40B4-BE49-F238E27FC236}">
                <a16:creationId xmlns:a16="http://schemas.microsoft.com/office/drawing/2014/main" id="{9A8CFF39-5486-475B-BE45-768B30643611}"/>
              </a:ext>
            </a:extLst>
          </p:cNvPr>
          <p:cNvCxnSpPr>
            <a:cxnSpLocks/>
            <a:endCxn id="32" idx="4"/>
          </p:cNvCxnSpPr>
          <p:nvPr/>
        </p:nvCxnSpPr>
        <p:spPr>
          <a:xfrm flipV="1">
            <a:off x="9634985" y="2405203"/>
            <a:ext cx="0" cy="393802"/>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570EDAE9-00E2-4ED8-A823-249B19A83E3C}"/>
              </a:ext>
            </a:extLst>
          </p:cNvPr>
          <p:cNvCxnSpPr>
            <a:cxnSpLocks/>
          </p:cNvCxnSpPr>
          <p:nvPr/>
        </p:nvCxnSpPr>
        <p:spPr>
          <a:xfrm>
            <a:off x="5227496" y="2103989"/>
            <a:ext cx="4088470"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5A0C6A9A-6D4B-4AF3-8068-FCE839B2D6EC}"/>
              </a:ext>
            </a:extLst>
          </p:cNvPr>
          <p:cNvCxnSpPr>
            <a:cxnSpLocks/>
          </p:cNvCxnSpPr>
          <p:nvPr/>
        </p:nvCxnSpPr>
        <p:spPr>
          <a:xfrm>
            <a:off x="5225413" y="2103989"/>
            <a:ext cx="2083" cy="3300452"/>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A867960E-C6E2-4057-B185-05101C0955BA}"/>
              </a:ext>
            </a:extLst>
          </p:cNvPr>
          <p:cNvCxnSpPr>
            <a:cxnSpLocks/>
          </p:cNvCxnSpPr>
          <p:nvPr/>
        </p:nvCxnSpPr>
        <p:spPr>
          <a:xfrm flipV="1">
            <a:off x="8477035" y="3429000"/>
            <a:ext cx="0" cy="1175273"/>
          </a:xfrm>
          <a:prstGeom prst="line">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4B18F822-8119-4D58-9BDE-531ED63AC6DB}"/>
              </a:ext>
            </a:extLst>
          </p:cNvPr>
          <p:cNvCxnSpPr/>
          <p:nvPr/>
        </p:nvCxnSpPr>
        <p:spPr>
          <a:xfrm>
            <a:off x="8477035" y="4604273"/>
            <a:ext cx="92515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1" name="TextBox 50">
            <a:extLst>
              <a:ext uri="{FF2B5EF4-FFF2-40B4-BE49-F238E27FC236}">
                <a16:creationId xmlns:a16="http://schemas.microsoft.com/office/drawing/2014/main" id="{4B1C9660-6401-4798-9D09-89B2FDB9AF5B}"/>
              </a:ext>
            </a:extLst>
          </p:cNvPr>
          <p:cNvSpPr txBox="1"/>
          <p:nvPr/>
        </p:nvSpPr>
        <p:spPr>
          <a:xfrm>
            <a:off x="9072912" y="4629439"/>
            <a:ext cx="2113079" cy="369332"/>
          </a:xfrm>
          <a:prstGeom prst="rect">
            <a:avLst/>
          </a:prstGeom>
          <a:noFill/>
        </p:spPr>
        <p:txBody>
          <a:bodyPr wrap="none" rtlCol="0">
            <a:spAutoFit/>
          </a:bodyPr>
          <a:lstStyle/>
          <a:p>
            <a:r>
              <a:rPr lang="nb-NO" dirty="0"/>
              <a:t>Process fluid (water)</a:t>
            </a:r>
          </a:p>
        </p:txBody>
      </p:sp>
      <p:cxnSp>
        <p:nvCxnSpPr>
          <p:cNvPr id="54" name="Straight Connector 53">
            <a:extLst>
              <a:ext uri="{FF2B5EF4-FFF2-40B4-BE49-F238E27FC236}">
                <a16:creationId xmlns:a16="http://schemas.microsoft.com/office/drawing/2014/main" id="{E7A0A733-8CAA-4D1C-9447-1B9C04C62922}"/>
              </a:ext>
            </a:extLst>
          </p:cNvPr>
          <p:cNvCxnSpPr>
            <a:cxnSpLocks/>
          </p:cNvCxnSpPr>
          <p:nvPr/>
        </p:nvCxnSpPr>
        <p:spPr>
          <a:xfrm flipV="1">
            <a:off x="7960668" y="2799005"/>
            <a:ext cx="0" cy="107397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71DBD7D4-B162-4DC5-BB10-E27EE36EE00F}"/>
              </a:ext>
            </a:extLst>
          </p:cNvPr>
          <p:cNvCxnSpPr>
            <a:cxnSpLocks/>
          </p:cNvCxnSpPr>
          <p:nvPr/>
        </p:nvCxnSpPr>
        <p:spPr>
          <a:xfrm flipV="1">
            <a:off x="8272639" y="3446929"/>
            <a:ext cx="204396" cy="40714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C3A81CB0-D556-4D92-A563-54EDE4771031}"/>
              </a:ext>
            </a:extLst>
          </p:cNvPr>
          <p:cNvCxnSpPr>
            <a:cxnSpLocks/>
          </p:cNvCxnSpPr>
          <p:nvPr/>
        </p:nvCxnSpPr>
        <p:spPr>
          <a:xfrm flipH="1" flipV="1">
            <a:off x="8171622" y="3492652"/>
            <a:ext cx="87738" cy="3358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97E6693D-F4DA-467C-8905-B503EDC38D7D}"/>
              </a:ext>
            </a:extLst>
          </p:cNvPr>
          <p:cNvCxnSpPr>
            <a:cxnSpLocks/>
          </p:cNvCxnSpPr>
          <p:nvPr/>
        </p:nvCxnSpPr>
        <p:spPr>
          <a:xfrm flipV="1">
            <a:off x="7960668" y="3465834"/>
            <a:ext cx="204396" cy="40714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Straight Arrow Connector 65">
            <a:extLst>
              <a:ext uri="{FF2B5EF4-FFF2-40B4-BE49-F238E27FC236}">
                <a16:creationId xmlns:a16="http://schemas.microsoft.com/office/drawing/2014/main" id="{354C0E63-32E4-4045-8E60-E7708335E495}"/>
              </a:ext>
            </a:extLst>
          </p:cNvPr>
          <p:cNvCxnSpPr/>
          <p:nvPr/>
        </p:nvCxnSpPr>
        <p:spPr>
          <a:xfrm>
            <a:off x="7960668" y="2799005"/>
            <a:ext cx="3808207"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C868B48F-4923-47DD-B854-83AC6AD6B656}"/>
              </a:ext>
            </a:extLst>
          </p:cNvPr>
          <p:cNvCxnSpPr>
            <a:cxnSpLocks/>
          </p:cNvCxnSpPr>
          <p:nvPr/>
        </p:nvCxnSpPr>
        <p:spPr>
          <a:xfrm flipV="1">
            <a:off x="6417219" y="5561703"/>
            <a:ext cx="0" cy="537883"/>
          </a:xfrm>
          <a:prstGeom prst="line">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2" name="TextBox 71">
            <a:extLst>
              <a:ext uri="{FF2B5EF4-FFF2-40B4-BE49-F238E27FC236}">
                <a16:creationId xmlns:a16="http://schemas.microsoft.com/office/drawing/2014/main" id="{2FD8EDCD-1030-4ED9-8274-879E20B3A4E1}"/>
              </a:ext>
            </a:extLst>
          </p:cNvPr>
          <p:cNvSpPr txBox="1"/>
          <p:nvPr/>
        </p:nvSpPr>
        <p:spPr>
          <a:xfrm>
            <a:off x="6369896" y="5862873"/>
            <a:ext cx="450764" cy="369332"/>
          </a:xfrm>
          <a:prstGeom prst="rect">
            <a:avLst/>
          </a:prstGeom>
          <a:noFill/>
        </p:spPr>
        <p:txBody>
          <a:bodyPr wrap="none" rtlCol="0">
            <a:spAutoFit/>
          </a:bodyPr>
          <a:lstStyle/>
          <a:p>
            <a:r>
              <a:rPr lang="nb-NO" dirty="0"/>
              <a:t>Air</a:t>
            </a:r>
          </a:p>
        </p:txBody>
      </p:sp>
      <p:cxnSp>
        <p:nvCxnSpPr>
          <p:cNvPr id="73" name="Straight Arrow Connector 72">
            <a:extLst>
              <a:ext uri="{FF2B5EF4-FFF2-40B4-BE49-F238E27FC236}">
                <a16:creationId xmlns:a16="http://schemas.microsoft.com/office/drawing/2014/main" id="{06037753-21EB-4581-8005-DFA77AB55DCD}"/>
              </a:ext>
            </a:extLst>
          </p:cNvPr>
          <p:cNvCxnSpPr>
            <a:cxnSpLocks/>
          </p:cNvCxnSpPr>
          <p:nvPr/>
        </p:nvCxnSpPr>
        <p:spPr>
          <a:xfrm flipH="1">
            <a:off x="9993283" y="2103989"/>
            <a:ext cx="495432" cy="0"/>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75" name="TextBox 74">
            <a:extLst>
              <a:ext uri="{FF2B5EF4-FFF2-40B4-BE49-F238E27FC236}">
                <a16:creationId xmlns:a16="http://schemas.microsoft.com/office/drawing/2014/main" id="{A3B5C414-9DBC-4610-86CC-7F2E54BEA6B9}"/>
              </a:ext>
            </a:extLst>
          </p:cNvPr>
          <p:cNvSpPr txBox="1"/>
          <p:nvPr/>
        </p:nvSpPr>
        <p:spPr>
          <a:xfrm>
            <a:off x="10382931" y="1802775"/>
            <a:ext cx="1132041" cy="369332"/>
          </a:xfrm>
          <a:prstGeom prst="rect">
            <a:avLst/>
          </a:prstGeom>
          <a:noFill/>
        </p:spPr>
        <p:txBody>
          <a:bodyPr wrap="none" rtlCol="0">
            <a:spAutoFit/>
          </a:bodyPr>
          <a:lstStyle/>
          <a:p>
            <a:r>
              <a:rPr lang="nb-NO" dirty="0">
                <a:solidFill>
                  <a:srgbClr val="FF0000"/>
                </a:solidFill>
              </a:rPr>
              <a:t>T</a:t>
            </a:r>
            <a:r>
              <a:rPr lang="nb-NO" baseline="-25000" dirty="0">
                <a:solidFill>
                  <a:srgbClr val="FF0000"/>
                </a:solidFill>
              </a:rPr>
              <a:t>1s</a:t>
            </a:r>
            <a:r>
              <a:rPr lang="nb-NO" dirty="0">
                <a:solidFill>
                  <a:srgbClr val="FF0000"/>
                </a:solidFill>
              </a:rPr>
              <a:t> = 500C</a:t>
            </a:r>
            <a:endParaRPr lang="nb-NO" baseline="-25000" dirty="0">
              <a:solidFill>
                <a:srgbClr val="FF0000"/>
              </a:solidFill>
            </a:endParaRPr>
          </a:p>
        </p:txBody>
      </p:sp>
      <p:sp>
        <p:nvSpPr>
          <p:cNvPr id="76" name="Flowchart: Connector 75">
            <a:extLst>
              <a:ext uri="{FF2B5EF4-FFF2-40B4-BE49-F238E27FC236}">
                <a16:creationId xmlns:a16="http://schemas.microsoft.com/office/drawing/2014/main" id="{AA3DE31A-63C2-4EBE-9AAE-D2386B078C5B}"/>
              </a:ext>
            </a:extLst>
          </p:cNvPr>
          <p:cNvSpPr/>
          <p:nvPr/>
        </p:nvSpPr>
        <p:spPr>
          <a:xfrm>
            <a:off x="6628223" y="2329855"/>
            <a:ext cx="677732" cy="602428"/>
          </a:xfrm>
          <a:prstGeom prst="flowChartConnector">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b-NO" sz="2000" dirty="0">
                <a:solidFill>
                  <a:srgbClr val="FF0000"/>
                </a:solidFill>
              </a:rPr>
              <a:t>TC</a:t>
            </a:r>
          </a:p>
        </p:txBody>
      </p:sp>
      <p:cxnSp>
        <p:nvCxnSpPr>
          <p:cNvPr id="77" name="Straight Arrow Connector 76">
            <a:extLst>
              <a:ext uri="{FF2B5EF4-FFF2-40B4-BE49-F238E27FC236}">
                <a16:creationId xmlns:a16="http://schemas.microsoft.com/office/drawing/2014/main" id="{168CDB2B-3C9F-48E5-B407-63D7EC1E5D3A}"/>
              </a:ext>
            </a:extLst>
          </p:cNvPr>
          <p:cNvCxnSpPr>
            <a:cxnSpLocks/>
          </p:cNvCxnSpPr>
          <p:nvPr/>
        </p:nvCxnSpPr>
        <p:spPr>
          <a:xfrm flipH="1" flipV="1">
            <a:off x="6975764" y="2922817"/>
            <a:ext cx="14924" cy="654101"/>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80" name="TextBox 79">
            <a:extLst>
              <a:ext uri="{FF2B5EF4-FFF2-40B4-BE49-F238E27FC236}">
                <a16:creationId xmlns:a16="http://schemas.microsoft.com/office/drawing/2014/main" id="{CA98C48D-DCF2-4A96-9FF8-A98238B15F46}"/>
              </a:ext>
            </a:extLst>
          </p:cNvPr>
          <p:cNvSpPr txBox="1"/>
          <p:nvPr/>
        </p:nvSpPr>
        <p:spPr>
          <a:xfrm>
            <a:off x="7415410" y="2232772"/>
            <a:ext cx="1229824" cy="369332"/>
          </a:xfrm>
          <a:prstGeom prst="rect">
            <a:avLst/>
          </a:prstGeom>
          <a:noFill/>
        </p:spPr>
        <p:txBody>
          <a:bodyPr wrap="none" rtlCol="0">
            <a:spAutoFit/>
          </a:bodyPr>
          <a:lstStyle/>
          <a:p>
            <a:r>
              <a:rPr lang="nb-NO" dirty="0">
                <a:solidFill>
                  <a:srgbClr val="FF0000"/>
                </a:solidFill>
              </a:rPr>
              <a:t>T</a:t>
            </a:r>
            <a:r>
              <a:rPr lang="nb-NO" baseline="-25000" dirty="0">
                <a:solidFill>
                  <a:srgbClr val="FF0000"/>
                </a:solidFill>
              </a:rPr>
              <a:t>2max</a:t>
            </a:r>
            <a:r>
              <a:rPr lang="nb-NO" dirty="0">
                <a:solidFill>
                  <a:srgbClr val="FF0000"/>
                </a:solidFill>
              </a:rPr>
              <a:t>=700C</a:t>
            </a:r>
            <a:endParaRPr lang="nb-NO" baseline="-25000" dirty="0">
              <a:solidFill>
                <a:srgbClr val="FF0000"/>
              </a:solidFill>
            </a:endParaRPr>
          </a:p>
        </p:txBody>
      </p:sp>
      <p:cxnSp>
        <p:nvCxnSpPr>
          <p:cNvPr id="81" name="Straight Arrow Connector 80">
            <a:extLst>
              <a:ext uri="{FF2B5EF4-FFF2-40B4-BE49-F238E27FC236}">
                <a16:creationId xmlns:a16="http://schemas.microsoft.com/office/drawing/2014/main" id="{35FDC1D1-9D01-45FB-BFE4-97599715A52E}"/>
              </a:ext>
            </a:extLst>
          </p:cNvPr>
          <p:cNvCxnSpPr>
            <a:cxnSpLocks/>
          </p:cNvCxnSpPr>
          <p:nvPr/>
        </p:nvCxnSpPr>
        <p:spPr>
          <a:xfrm flipH="1">
            <a:off x="7305955" y="2610145"/>
            <a:ext cx="495432" cy="0"/>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83" name="Straight Arrow Connector 82">
            <a:extLst>
              <a:ext uri="{FF2B5EF4-FFF2-40B4-BE49-F238E27FC236}">
                <a16:creationId xmlns:a16="http://schemas.microsoft.com/office/drawing/2014/main" id="{4EEB6DF9-DDE5-444F-9FE5-18F8CB07BBB0}"/>
              </a:ext>
            </a:extLst>
          </p:cNvPr>
          <p:cNvCxnSpPr>
            <a:cxnSpLocks/>
            <a:stCxn id="76" idx="2"/>
          </p:cNvCxnSpPr>
          <p:nvPr/>
        </p:nvCxnSpPr>
        <p:spPr>
          <a:xfrm flipH="1" flipV="1">
            <a:off x="5615434" y="2621603"/>
            <a:ext cx="1012789" cy="9466"/>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86" name="TextBox 85">
            <a:extLst>
              <a:ext uri="{FF2B5EF4-FFF2-40B4-BE49-F238E27FC236}">
                <a16:creationId xmlns:a16="http://schemas.microsoft.com/office/drawing/2014/main" id="{1B90FE29-6D32-4346-A2A7-A4F8C434F492}"/>
              </a:ext>
            </a:extLst>
          </p:cNvPr>
          <p:cNvSpPr txBox="1"/>
          <p:nvPr/>
        </p:nvSpPr>
        <p:spPr>
          <a:xfrm>
            <a:off x="9654251" y="2397387"/>
            <a:ext cx="673582" cy="369332"/>
          </a:xfrm>
          <a:prstGeom prst="rect">
            <a:avLst/>
          </a:prstGeom>
          <a:noFill/>
        </p:spPr>
        <p:txBody>
          <a:bodyPr wrap="none" rtlCol="0">
            <a:spAutoFit/>
          </a:bodyPr>
          <a:lstStyle/>
          <a:p>
            <a:r>
              <a:rPr lang="nb-NO" dirty="0">
                <a:solidFill>
                  <a:srgbClr val="FF0000"/>
                </a:solidFill>
              </a:rPr>
              <a:t>y</a:t>
            </a:r>
            <a:r>
              <a:rPr lang="nb-NO" baseline="-25000" dirty="0">
                <a:solidFill>
                  <a:srgbClr val="FF0000"/>
                </a:solidFill>
              </a:rPr>
              <a:t>1</a:t>
            </a:r>
            <a:r>
              <a:rPr lang="nb-NO" dirty="0">
                <a:solidFill>
                  <a:srgbClr val="FF0000"/>
                </a:solidFill>
              </a:rPr>
              <a:t>=T</a:t>
            </a:r>
            <a:r>
              <a:rPr lang="nb-NO" baseline="-25000" dirty="0">
                <a:solidFill>
                  <a:srgbClr val="FF0000"/>
                </a:solidFill>
              </a:rPr>
              <a:t>1</a:t>
            </a:r>
          </a:p>
        </p:txBody>
      </p:sp>
      <p:sp>
        <p:nvSpPr>
          <p:cNvPr id="88" name="TextBox 87">
            <a:extLst>
              <a:ext uri="{FF2B5EF4-FFF2-40B4-BE49-F238E27FC236}">
                <a16:creationId xmlns:a16="http://schemas.microsoft.com/office/drawing/2014/main" id="{2067E58C-CCDC-4CFF-82A2-504CE51488EF}"/>
              </a:ext>
            </a:extLst>
          </p:cNvPr>
          <p:cNvSpPr txBox="1"/>
          <p:nvPr/>
        </p:nvSpPr>
        <p:spPr>
          <a:xfrm>
            <a:off x="6006369" y="1686259"/>
            <a:ext cx="385042" cy="369332"/>
          </a:xfrm>
          <a:prstGeom prst="rect">
            <a:avLst/>
          </a:prstGeom>
          <a:noFill/>
        </p:spPr>
        <p:txBody>
          <a:bodyPr wrap="none" rtlCol="0">
            <a:spAutoFit/>
          </a:bodyPr>
          <a:lstStyle/>
          <a:p>
            <a:r>
              <a:rPr lang="nb-NO" dirty="0">
                <a:solidFill>
                  <a:srgbClr val="FF0000"/>
                </a:solidFill>
              </a:rPr>
              <a:t>u</a:t>
            </a:r>
            <a:r>
              <a:rPr lang="nb-NO" baseline="-25000" dirty="0">
                <a:solidFill>
                  <a:srgbClr val="FF0000"/>
                </a:solidFill>
              </a:rPr>
              <a:t>1</a:t>
            </a:r>
          </a:p>
        </p:txBody>
      </p:sp>
      <p:sp>
        <p:nvSpPr>
          <p:cNvPr id="89" name="TextBox 88">
            <a:extLst>
              <a:ext uri="{FF2B5EF4-FFF2-40B4-BE49-F238E27FC236}">
                <a16:creationId xmlns:a16="http://schemas.microsoft.com/office/drawing/2014/main" id="{9E2FD501-A675-4FB0-9C9A-80A6912BA449}"/>
              </a:ext>
            </a:extLst>
          </p:cNvPr>
          <p:cNvSpPr txBox="1"/>
          <p:nvPr/>
        </p:nvSpPr>
        <p:spPr>
          <a:xfrm>
            <a:off x="6032177" y="2235904"/>
            <a:ext cx="385042" cy="369332"/>
          </a:xfrm>
          <a:prstGeom prst="rect">
            <a:avLst/>
          </a:prstGeom>
          <a:noFill/>
        </p:spPr>
        <p:txBody>
          <a:bodyPr wrap="none" rtlCol="0">
            <a:spAutoFit/>
          </a:bodyPr>
          <a:lstStyle/>
          <a:p>
            <a:r>
              <a:rPr lang="nb-NO" dirty="0">
                <a:solidFill>
                  <a:srgbClr val="FF0000"/>
                </a:solidFill>
              </a:rPr>
              <a:t>u</a:t>
            </a:r>
            <a:r>
              <a:rPr lang="nb-NO" baseline="-25000" dirty="0">
                <a:solidFill>
                  <a:srgbClr val="FF0000"/>
                </a:solidFill>
              </a:rPr>
              <a:t>2</a:t>
            </a:r>
          </a:p>
        </p:txBody>
      </p:sp>
      <p:sp>
        <p:nvSpPr>
          <p:cNvPr id="90" name="TextBox 89">
            <a:extLst>
              <a:ext uri="{FF2B5EF4-FFF2-40B4-BE49-F238E27FC236}">
                <a16:creationId xmlns:a16="http://schemas.microsoft.com/office/drawing/2014/main" id="{485F01C9-6AC9-4B48-A325-40FC996AC323}"/>
              </a:ext>
            </a:extLst>
          </p:cNvPr>
          <p:cNvSpPr txBox="1"/>
          <p:nvPr/>
        </p:nvSpPr>
        <p:spPr>
          <a:xfrm>
            <a:off x="4511023" y="3119717"/>
            <a:ext cx="1380506" cy="369332"/>
          </a:xfrm>
          <a:prstGeom prst="rect">
            <a:avLst/>
          </a:prstGeom>
          <a:noFill/>
        </p:spPr>
        <p:txBody>
          <a:bodyPr wrap="none" rtlCol="0">
            <a:spAutoFit/>
          </a:bodyPr>
          <a:lstStyle/>
          <a:p>
            <a:r>
              <a:rPr lang="nb-NO" dirty="0">
                <a:solidFill>
                  <a:srgbClr val="FF0000"/>
                </a:solidFill>
              </a:rPr>
              <a:t>u=min(u</a:t>
            </a:r>
            <a:r>
              <a:rPr lang="nb-NO" baseline="-25000" dirty="0">
                <a:solidFill>
                  <a:srgbClr val="FF0000"/>
                </a:solidFill>
              </a:rPr>
              <a:t>1</a:t>
            </a:r>
            <a:r>
              <a:rPr lang="nb-NO" dirty="0">
                <a:solidFill>
                  <a:srgbClr val="FF0000"/>
                </a:solidFill>
              </a:rPr>
              <a:t>,u</a:t>
            </a:r>
            <a:r>
              <a:rPr lang="nb-NO" baseline="-25000" dirty="0">
                <a:solidFill>
                  <a:srgbClr val="FF0000"/>
                </a:solidFill>
              </a:rPr>
              <a:t>2</a:t>
            </a:r>
            <a:r>
              <a:rPr lang="nb-NO" dirty="0">
                <a:solidFill>
                  <a:srgbClr val="FF0000"/>
                </a:solidFill>
              </a:rPr>
              <a:t>)</a:t>
            </a:r>
            <a:endParaRPr lang="nb-NO" baseline="-25000" dirty="0">
              <a:solidFill>
                <a:srgbClr val="FF0000"/>
              </a:solidFill>
            </a:endParaRPr>
          </a:p>
        </p:txBody>
      </p:sp>
      <p:sp>
        <p:nvSpPr>
          <p:cNvPr id="92" name="TextBox 91">
            <a:extLst>
              <a:ext uri="{FF2B5EF4-FFF2-40B4-BE49-F238E27FC236}">
                <a16:creationId xmlns:a16="http://schemas.microsoft.com/office/drawing/2014/main" id="{3137BD8A-A13C-4C18-B782-DD2863E088E4}"/>
              </a:ext>
            </a:extLst>
          </p:cNvPr>
          <p:cNvSpPr txBox="1"/>
          <p:nvPr/>
        </p:nvSpPr>
        <p:spPr>
          <a:xfrm>
            <a:off x="305393" y="1951634"/>
            <a:ext cx="4316406" cy="3416320"/>
          </a:xfrm>
          <a:prstGeom prst="rect">
            <a:avLst/>
          </a:prstGeom>
          <a:noFill/>
        </p:spPr>
        <p:txBody>
          <a:bodyPr wrap="square" rtlCol="0">
            <a:spAutoFit/>
          </a:bodyPr>
          <a:lstStyle/>
          <a:p>
            <a:r>
              <a:rPr lang="nb-NO" dirty="0"/>
              <a:t>Input (MV)</a:t>
            </a:r>
          </a:p>
          <a:p>
            <a:r>
              <a:rPr lang="nb-NO" dirty="0"/>
              <a:t>      u = </a:t>
            </a:r>
            <a:r>
              <a:rPr lang="nb-NO" dirty="0" err="1"/>
              <a:t>Fuel</a:t>
            </a:r>
            <a:r>
              <a:rPr lang="nb-NO" dirty="0"/>
              <a:t> gas </a:t>
            </a:r>
            <a:r>
              <a:rPr lang="nb-NO" dirty="0" err="1"/>
              <a:t>flowrate</a:t>
            </a:r>
            <a:endParaRPr lang="nb-NO" dirty="0"/>
          </a:p>
          <a:p>
            <a:r>
              <a:rPr lang="nb-NO" dirty="0"/>
              <a:t>Output (CV)</a:t>
            </a:r>
          </a:p>
          <a:p>
            <a:r>
              <a:rPr lang="nb-NO" dirty="0"/>
              <a:t>      y</a:t>
            </a:r>
            <a:r>
              <a:rPr lang="nb-NO" baseline="-25000" dirty="0"/>
              <a:t>1</a:t>
            </a:r>
            <a:r>
              <a:rPr lang="nb-NO" dirty="0"/>
              <a:t> = </a:t>
            </a:r>
            <a:r>
              <a:rPr lang="nb-NO" dirty="0" err="1"/>
              <a:t>process</a:t>
            </a:r>
            <a:r>
              <a:rPr lang="nb-NO" dirty="0"/>
              <a:t> </a:t>
            </a:r>
            <a:r>
              <a:rPr lang="nb-NO" dirty="0" err="1"/>
              <a:t>temperature</a:t>
            </a:r>
            <a:r>
              <a:rPr lang="nb-NO" dirty="0"/>
              <a:t> T</a:t>
            </a:r>
            <a:r>
              <a:rPr lang="nb-NO" baseline="-25000" dirty="0"/>
              <a:t>1</a:t>
            </a:r>
          </a:p>
          <a:p>
            <a:r>
              <a:rPr lang="nb-NO" dirty="0"/>
              <a:t>             (</a:t>
            </a:r>
            <a:r>
              <a:rPr lang="nb-NO" dirty="0" err="1"/>
              <a:t>desired</a:t>
            </a:r>
            <a:r>
              <a:rPr lang="nb-NO" dirty="0"/>
              <a:t> setpoint or </a:t>
            </a:r>
            <a:r>
              <a:rPr lang="nb-NO" dirty="0" err="1"/>
              <a:t>max</a:t>
            </a:r>
            <a:r>
              <a:rPr lang="nb-NO" dirty="0"/>
              <a:t> </a:t>
            </a:r>
            <a:r>
              <a:rPr lang="nb-NO" dirty="0" err="1"/>
              <a:t>constraint</a:t>
            </a:r>
            <a:r>
              <a:rPr lang="nb-NO" dirty="0"/>
              <a:t>)</a:t>
            </a:r>
          </a:p>
          <a:p>
            <a:r>
              <a:rPr lang="nb-NO" b="1" dirty="0">
                <a:solidFill>
                  <a:srgbClr val="FF0000"/>
                </a:solidFill>
              </a:rPr>
              <a:t>      y</a:t>
            </a:r>
            <a:r>
              <a:rPr lang="nb-NO" b="1" baseline="-25000" dirty="0">
                <a:solidFill>
                  <a:srgbClr val="FF0000"/>
                </a:solidFill>
              </a:rPr>
              <a:t>2</a:t>
            </a:r>
            <a:r>
              <a:rPr lang="nb-NO" b="1" dirty="0">
                <a:solidFill>
                  <a:srgbClr val="FF0000"/>
                </a:solidFill>
              </a:rPr>
              <a:t> = </a:t>
            </a:r>
            <a:r>
              <a:rPr lang="nb-NO" b="1" dirty="0" err="1">
                <a:solidFill>
                  <a:srgbClr val="FF0000"/>
                </a:solidFill>
              </a:rPr>
              <a:t>furnace</a:t>
            </a:r>
            <a:r>
              <a:rPr lang="nb-NO" b="1" dirty="0">
                <a:solidFill>
                  <a:srgbClr val="FF0000"/>
                </a:solidFill>
              </a:rPr>
              <a:t> </a:t>
            </a:r>
            <a:r>
              <a:rPr lang="nb-NO" b="1" dirty="0" err="1">
                <a:solidFill>
                  <a:srgbClr val="FF0000"/>
                </a:solidFill>
              </a:rPr>
              <a:t>temperature</a:t>
            </a:r>
            <a:r>
              <a:rPr lang="nb-NO" b="1" dirty="0">
                <a:solidFill>
                  <a:srgbClr val="FF0000"/>
                </a:solidFill>
              </a:rPr>
              <a:t> T</a:t>
            </a:r>
            <a:r>
              <a:rPr lang="nb-NO" b="1" baseline="-25000" dirty="0">
                <a:solidFill>
                  <a:srgbClr val="FF0000"/>
                </a:solidFill>
              </a:rPr>
              <a:t>2</a:t>
            </a:r>
          </a:p>
          <a:p>
            <a:r>
              <a:rPr lang="nb-NO" b="1" dirty="0">
                <a:solidFill>
                  <a:srgbClr val="FF0000"/>
                </a:solidFill>
              </a:rPr>
              <a:t>             (</a:t>
            </a:r>
            <a:r>
              <a:rPr lang="nb-NO" b="1" dirty="0" err="1">
                <a:solidFill>
                  <a:srgbClr val="FF0000"/>
                </a:solidFill>
              </a:rPr>
              <a:t>max</a:t>
            </a:r>
            <a:r>
              <a:rPr lang="nb-NO" b="1" dirty="0">
                <a:solidFill>
                  <a:srgbClr val="FF0000"/>
                </a:solidFill>
              </a:rPr>
              <a:t> </a:t>
            </a:r>
            <a:r>
              <a:rPr lang="nb-NO" b="1" dirty="0" err="1">
                <a:solidFill>
                  <a:srgbClr val="FF0000"/>
                </a:solidFill>
              </a:rPr>
              <a:t>constraint</a:t>
            </a:r>
            <a:r>
              <a:rPr lang="nb-NO" b="1" dirty="0">
                <a:solidFill>
                  <a:srgbClr val="FF0000"/>
                </a:solidFill>
              </a:rPr>
              <a:t>)</a:t>
            </a:r>
          </a:p>
          <a:p>
            <a:endParaRPr lang="nb-NO" dirty="0"/>
          </a:p>
          <a:p>
            <a:endParaRPr lang="nb-NO" dirty="0"/>
          </a:p>
          <a:p>
            <a:r>
              <a:rPr lang="nb-NO" i="1" dirty="0" err="1"/>
              <a:t>Rule</a:t>
            </a:r>
            <a:r>
              <a:rPr lang="nb-NO" i="1" dirty="0"/>
              <a:t>: </a:t>
            </a:r>
            <a:r>
              <a:rPr lang="nb-NO" sz="1800" i="1" dirty="0" err="1"/>
              <a:t>Use</a:t>
            </a:r>
            <a:r>
              <a:rPr lang="nb-NO" sz="1800" i="1" dirty="0"/>
              <a:t> </a:t>
            </a:r>
            <a:r>
              <a:rPr lang="nb-NO" sz="1800" i="1" dirty="0">
                <a:solidFill>
                  <a:srgbClr val="FF0000"/>
                </a:solidFill>
              </a:rPr>
              <a:t>min-</a:t>
            </a:r>
            <a:r>
              <a:rPr lang="nb-NO" sz="1800" i="1" dirty="0" err="1">
                <a:solidFill>
                  <a:srgbClr val="FF0000"/>
                </a:solidFill>
              </a:rPr>
              <a:t>selector</a:t>
            </a:r>
            <a:r>
              <a:rPr lang="nb-NO" sz="1800" i="1" dirty="0">
                <a:solidFill>
                  <a:srgbClr val="FF0000"/>
                </a:solidFill>
              </a:rPr>
              <a:t> </a:t>
            </a:r>
            <a:r>
              <a:rPr lang="nb-NO" sz="1800" i="1" dirty="0"/>
              <a:t>for </a:t>
            </a:r>
            <a:r>
              <a:rPr lang="nb-NO" sz="1800" i="1" dirty="0" err="1"/>
              <a:t>constraints</a:t>
            </a:r>
            <a:r>
              <a:rPr lang="nb-NO" sz="1800" i="1" dirty="0"/>
              <a:t> </a:t>
            </a:r>
            <a:r>
              <a:rPr lang="nb-NO" sz="1800" i="1" dirty="0" err="1"/>
              <a:t>that</a:t>
            </a:r>
            <a:r>
              <a:rPr lang="nb-NO" sz="1800" i="1" dirty="0"/>
              <a:t> </a:t>
            </a:r>
            <a:r>
              <a:rPr lang="nb-NO" sz="1800" i="1" dirty="0" err="1"/>
              <a:t>are</a:t>
            </a:r>
            <a:r>
              <a:rPr lang="nb-NO" sz="1800" i="1" dirty="0"/>
              <a:t> </a:t>
            </a:r>
            <a:r>
              <a:rPr lang="nb-NO" sz="1800" i="1" dirty="0" err="1"/>
              <a:t>satisfied</a:t>
            </a:r>
            <a:r>
              <a:rPr lang="nb-NO" sz="1800" i="1" dirty="0"/>
              <a:t> </a:t>
            </a:r>
            <a:r>
              <a:rPr lang="nb-NO" sz="1800" i="1" dirty="0" err="1"/>
              <a:t>with</a:t>
            </a:r>
            <a:r>
              <a:rPr lang="nb-NO" sz="1800" i="1" dirty="0"/>
              <a:t> a </a:t>
            </a:r>
            <a:r>
              <a:rPr lang="nb-NO" sz="1800" i="1" dirty="0" err="1"/>
              <a:t>small</a:t>
            </a:r>
            <a:r>
              <a:rPr lang="nb-NO" sz="1800" i="1" dirty="0"/>
              <a:t> input</a:t>
            </a:r>
          </a:p>
          <a:p>
            <a:endParaRPr lang="nb-NO" dirty="0"/>
          </a:p>
        </p:txBody>
      </p:sp>
      <p:sp>
        <p:nvSpPr>
          <p:cNvPr id="2" name="Title 1">
            <a:extLst>
              <a:ext uri="{FF2B5EF4-FFF2-40B4-BE49-F238E27FC236}">
                <a16:creationId xmlns:a16="http://schemas.microsoft.com/office/drawing/2014/main" id="{A0AC9536-007E-4D31-BED8-EB9EEAA1E1C1}"/>
              </a:ext>
            </a:extLst>
          </p:cNvPr>
          <p:cNvSpPr>
            <a:spLocks noGrp="1"/>
          </p:cNvSpPr>
          <p:nvPr>
            <p:ph type="title"/>
          </p:nvPr>
        </p:nvSpPr>
        <p:spPr>
          <a:xfrm>
            <a:off x="-2495765" y="255984"/>
            <a:ext cx="10972800" cy="1143000"/>
          </a:xfrm>
        </p:spPr>
        <p:txBody>
          <a:bodyPr/>
          <a:lstStyle/>
          <a:p>
            <a:r>
              <a:rPr lang="nb-NO" dirty="0" err="1"/>
              <a:t>Furnace</a:t>
            </a:r>
            <a:r>
              <a:rPr lang="nb-NO" dirty="0"/>
              <a:t> control </a:t>
            </a:r>
          </a:p>
        </p:txBody>
      </p:sp>
      <p:sp>
        <p:nvSpPr>
          <p:cNvPr id="52" name="TextBox 51">
            <a:extLst>
              <a:ext uri="{FF2B5EF4-FFF2-40B4-BE49-F238E27FC236}">
                <a16:creationId xmlns:a16="http://schemas.microsoft.com/office/drawing/2014/main" id="{6DED1092-6EEA-4E81-9CCC-7AD29F8983D8}"/>
              </a:ext>
            </a:extLst>
          </p:cNvPr>
          <p:cNvSpPr txBox="1"/>
          <p:nvPr/>
        </p:nvSpPr>
        <p:spPr>
          <a:xfrm>
            <a:off x="0" y="-33260"/>
            <a:ext cx="1754839" cy="646331"/>
          </a:xfrm>
          <a:prstGeom prst="rect">
            <a:avLst/>
          </a:prstGeom>
          <a:noFill/>
        </p:spPr>
        <p:txBody>
          <a:bodyPr wrap="none" rtlCol="0">
            <a:spAutoFit/>
          </a:bodyPr>
          <a:lstStyle/>
          <a:p>
            <a:r>
              <a:rPr lang="nb-NO" dirty="0">
                <a:highlight>
                  <a:srgbClr val="FFFF00"/>
                </a:highlight>
              </a:rPr>
              <a:t>CV-CV </a:t>
            </a:r>
            <a:r>
              <a:rPr lang="nb-NO" dirty="0" err="1">
                <a:highlight>
                  <a:srgbClr val="FFFF00"/>
                </a:highlight>
              </a:rPr>
              <a:t>switching</a:t>
            </a:r>
            <a:r>
              <a:rPr lang="nb-NO" dirty="0">
                <a:highlight>
                  <a:srgbClr val="FFFF00"/>
                </a:highlight>
              </a:rPr>
              <a:t> </a:t>
            </a:r>
          </a:p>
          <a:p>
            <a:endParaRPr lang="nb-NO" dirty="0"/>
          </a:p>
        </p:txBody>
      </p:sp>
      <p:sp>
        <p:nvSpPr>
          <p:cNvPr id="53" name="TextBox 52">
            <a:extLst>
              <a:ext uri="{FF2B5EF4-FFF2-40B4-BE49-F238E27FC236}">
                <a16:creationId xmlns:a16="http://schemas.microsoft.com/office/drawing/2014/main" id="{51FBA0D8-99D1-4734-8A60-F2D3A5E6704B}"/>
              </a:ext>
            </a:extLst>
          </p:cNvPr>
          <p:cNvSpPr txBox="1"/>
          <p:nvPr/>
        </p:nvSpPr>
        <p:spPr>
          <a:xfrm>
            <a:off x="8512015" y="5194975"/>
            <a:ext cx="2958054" cy="523220"/>
          </a:xfrm>
          <a:prstGeom prst="rect">
            <a:avLst/>
          </a:prstGeom>
          <a:noFill/>
        </p:spPr>
        <p:txBody>
          <a:bodyPr wrap="none" rtlCol="0">
            <a:spAutoFit/>
          </a:bodyPr>
          <a:lstStyle/>
          <a:p>
            <a:r>
              <a:rPr lang="nb-NO" sz="1400" dirty="0"/>
              <a:t>u = input = manipulated variable (MV)</a:t>
            </a:r>
          </a:p>
          <a:p>
            <a:r>
              <a:rPr lang="nb-NO" sz="1400" dirty="0"/>
              <a:t>y = output = </a:t>
            </a:r>
            <a:r>
              <a:rPr lang="nb-NO" sz="1400" dirty="0" err="1"/>
              <a:t>controlled</a:t>
            </a:r>
            <a:r>
              <a:rPr lang="nb-NO" sz="1400" dirty="0"/>
              <a:t> variable (CV)</a:t>
            </a:r>
          </a:p>
        </p:txBody>
      </p:sp>
      <p:sp>
        <p:nvSpPr>
          <p:cNvPr id="55" name="Oval 40">
            <a:extLst>
              <a:ext uri="{FF2B5EF4-FFF2-40B4-BE49-F238E27FC236}">
                <a16:creationId xmlns:a16="http://schemas.microsoft.com/office/drawing/2014/main" id="{1CA5C307-787E-4341-A3AA-B9311321468D}"/>
              </a:ext>
            </a:extLst>
          </p:cNvPr>
          <p:cNvSpPr>
            <a:spLocks noChangeArrowheads="1"/>
          </p:cNvSpPr>
          <p:nvPr/>
        </p:nvSpPr>
        <p:spPr bwMode="auto">
          <a:xfrm>
            <a:off x="4925122" y="2264624"/>
            <a:ext cx="677732" cy="707574"/>
          </a:xfrm>
          <a:prstGeom prst="ellipse">
            <a:avLst/>
          </a:prstGeom>
          <a:solidFill>
            <a:srgbClr val="FFFFFF"/>
          </a:solidFill>
          <a:ln w="9525" algn="ctr">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nb-NO" sz="1800" dirty="0">
                <a:solidFill>
                  <a:srgbClr val="FF0000"/>
                </a:solidFill>
              </a:rPr>
              <a:t>MIN</a:t>
            </a:r>
          </a:p>
        </p:txBody>
      </p:sp>
      <p:sp>
        <p:nvSpPr>
          <p:cNvPr id="58" name="Title 1">
            <a:extLst>
              <a:ext uri="{FF2B5EF4-FFF2-40B4-BE49-F238E27FC236}">
                <a16:creationId xmlns:a16="http://schemas.microsoft.com/office/drawing/2014/main" id="{2A0397F1-6D39-4980-B434-631D61A96160}"/>
              </a:ext>
            </a:extLst>
          </p:cNvPr>
          <p:cNvSpPr txBox="1">
            <a:spLocks/>
          </p:cNvSpPr>
          <p:nvPr/>
        </p:nvSpPr>
        <p:spPr>
          <a:xfrm>
            <a:off x="2351584" y="273013"/>
            <a:ext cx="10972800" cy="1143000"/>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4000" b="1" i="0" kern="1200">
                <a:solidFill>
                  <a:schemeClr val="tx1"/>
                </a:solidFill>
                <a:latin typeface="Calibri Light" panose="020F0302020204030204" pitchFamily="34" charset="0"/>
                <a:ea typeface="+mj-ea"/>
                <a:cs typeface="Calibri Light" panose="020F0302020204030204" pitchFamily="34" charset="0"/>
              </a:defRPr>
            </a:lvl1pPr>
          </a:lstStyle>
          <a:p>
            <a:r>
              <a:rPr lang="nb-NO" dirty="0"/>
              <a:t>                      </a:t>
            </a:r>
            <a:r>
              <a:rPr lang="nb-NO" dirty="0" err="1">
                <a:solidFill>
                  <a:srgbClr val="FF0000"/>
                </a:solidFill>
              </a:rPr>
              <a:t>with</a:t>
            </a:r>
            <a:r>
              <a:rPr lang="nb-NO" dirty="0">
                <a:solidFill>
                  <a:srgbClr val="FF0000"/>
                </a:solidFill>
              </a:rPr>
              <a:t> </a:t>
            </a:r>
            <a:r>
              <a:rPr lang="nb-NO" dirty="0" err="1">
                <a:solidFill>
                  <a:srgbClr val="FF0000"/>
                </a:solidFill>
              </a:rPr>
              <a:t>safety</a:t>
            </a:r>
            <a:r>
              <a:rPr lang="nb-NO" dirty="0">
                <a:solidFill>
                  <a:srgbClr val="FF0000"/>
                </a:solidFill>
              </a:rPr>
              <a:t> </a:t>
            </a:r>
            <a:r>
              <a:rPr lang="nb-NO" dirty="0" err="1">
                <a:solidFill>
                  <a:srgbClr val="FF0000"/>
                </a:solidFill>
              </a:rPr>
              <a:t>constraint</a:t>
            </a:r>
            <a:r>
              <a:rPr lang="nb-NO" dirty="0">
                <a:solidFill>
                  <a:srgbClr val="FF0000"/>
                </a:solidFill>
              </a:rPr>
              <a:t> (Alt. I)</a:t>
            </a:r>
          </a:p>
        </p:txBody>
      </p:sp>
      <p:sp>
        <p:nvSpPr>
          <p:cNvPr id="60" name="TextBox 59">
            <a:extLst>
              <a:ext uri="{FF2B5EF4-FFF2-40B4-BE49-F238E27FC236}">
                <a16:creationId xmlns:a16="http://schemas.microsoft.com/office/drawing/2014/main" id="{0BADACBB-890F-4830-94BF-3955C763D765}"/>
              </a:ext>
            </a:extLst>
          </p:cNvPr>
          <p:cNvSpPr txBox="1"/>
          <p:nvPr/>
        </p:nvSpPr>
        <p:spPr>
          <a:xfrm>
            <a:off x="7029302" y="3476036"/>
            <a:ext cx="673582" cy="369332"/>
          </a:xfrm>
          <a:prstGeom prst="rect">
            <a:avLst/>
          </a:prstGeom>
          <a:noFill/>
        </p:spPr>
        <p:txBody>
          <a:bodyPr wrap="none" rtlCol="0">
            <a:spAutoFit/>
          </a:bodyPr>
          <a:lstStyle/>
          <a:p>
            <a:r>
              <a:rPr lang="nb-NO" b="1" dirty="0">
                <a:solidFill>
                  <a:srgbClr val="FF0000"/>
                </a:solidFill>
              </a:rPr>
              <a:t>y</a:t>
            </a:r>
            <a:r>
              <a:rPr lang="nb-NO" b="1" baseline="-25000" dirty="0">
                <a:solidFill>
                  <a:srgbClr val="FF0000"/>
                </a:solidFill>
              </a:rPr>
              <a:t>2</a:t>
            </a:r>
            <a:r>
              <a:rPr lang="nb-NO" b="1" dirty="0">
                <a:solidFill>
                  <a:srgbClr val="FF0000"/>
                </a:solidFill>
              </a:rPr>
              <a:t>=T</a:t>
            </a:r>
            <a:r>
              <a:rPr lang="nb-NO" b="1" baseline="-25000" dirty="0">
                <a:solidFill>
                  <a:srgbClr val="FF0000"/>
                </a:solidFill>
              </a:rPr>
              <a:t>2</a:t>
            </a:r>
          </a:p>
        </p:txBody>
      </p:sp>
      <p:sp>
        <p:nvSpPr>
          <p:cNvPr id="3" name="TextBox 2">
            <a:extLst>
              <a:ext uri="{FF2B5EF4-FFF2-40B4-BE49-F238E27FC236}">
                <a16:creationId xmlns:a16="http://schemas.microsoft.com/office/drawing/2014/main" id="{BC66D8A1-2101-45F7-A761-496FDA2CFC5A}"/>
              </a:ext>
            </a:extLst>
          </p:cNvPr>
          <p:cNvSpPr txBox="1"/>
          <p:nvPr/>
        </p:nvSpPr>
        <p:spPr>
          <a:xfrm>
            <a:off x="10744200" y="2831595"/>
            <a:ext cx="1313046" cy="369332"/>
          </a:xfrm>
          <a:prstGeom prst="rect">
            <a:avLst/>
          </a:prstGeom>
          <a:noFill/>
        </p:spPr>
        <p:txBody>
          <a:bodyPr wrap="square" rtlCol="0">
            <a:spAutoFit/>
          </a:bodyPr>
          <a:lstStyle/>
          <a:p>
            <a:r>
              <a:rPr lang="nb-NO" dirty="0"/>
              <a:t>HP steam</a:t>
            </a:r>
          </a:p>
        </p:txBody>
      </p:sp>
      <p:sp>
        <p:nvSpPr>
          <p:cNvPr id="4" name="Slide Number Placeholder 3">
            <a:extLst>
              <a:ext uri="{FF2B5EF4-FFF2-40B4-BE49-F238E27FC236}">
                <a16:creationId xmlns:a16="http://schemas.microsoft.com/office/drawing/2014/main" id="{83D9CD01-9F8D-DDF4-EFE6-DF9BC149F334}"/>
              </a:ext>
            </a:extLst>
          </p:cNvPr>
          <p:cNvSpPr>
            <a:spLocks noGrp="1"/>
          </p:cNvSpPr>
          <p:nvPr>
            <p:ph type="sldNum" sz="quarter" idx="12"/>
          </p:nvPr>
        </p:nvSpPr>
        <p:spPr/>
        <p:txBody>
          <a:bodyPr/>
          <a:lstStyle/>
          <a:p>
            <a:fld id="{A5FDCD2B-6064-4A78-9C2D-DD73DFA345C7}" type="slidenum">
              <a:rPr lang="en-US" smtClean="0"/>
              <a:t>10</a:t>
            </a:fld>
            <a:endParaRPr lang="en-US"/>
          </a:p>
        </p:txBody>
      </p:sp>
    </p:spTree>
    <p:extLst>
      <p:ext uri="{BB962C8B-B14F-4D97-AF65-F5344CB8AC3E}">
        <p14:creationId xmlns:p14="http://schemas.microsoft.com/office/powerpoint/2010/main" val="7463094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8">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2">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2">
                                            <p:txEl>
                                              <p:pRg st="6" end="6"/>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92">
                                            <p:txEl>
                                              <p:pRg st="9" end="9"/>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90"/>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8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8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76"/>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80"/>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81"/>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animBg="1"/>
      <p:bldP spid="80" grpId="0"/>
      <p:bldP spid="89" grpId="0"/>
      <p:bldP spid="90" grpId="0"/>
      <p:bldP spid="55" grpId="0" animBg="1"/>
      <p:bldP spid="6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AC9536-007E-4D31-BED8-EB9EEAA1E1C1}"/>
              </a:ext>
            </a:extLst>
          </p:cNvPr>
          <p:cNvSpPr>
            <a:spLocks noGrp="1"/>
          </p:cNvSpPr>
          <p:nvPr>
            <p:ph type="title"/>
          </p:nvPr>
        </p:nvSpPr>
        <p:spPr/>
        <p:txBody>
          <a:bodyPr>
            <a:noAutofit/>
          </a:bodyPr>
          <a:lstStyle/>
          <a:p>
            <a:r>
              <a:rPr lang="nb-NO" sz="3600" dirty="0" err="1"/>
              <a:t>Furnace</a:t>
            </a:r>
            <a:r>
              <a:rPr lang="nb-NO" sz="3600" dirty="0"/>
              <a:t> control </a:t>
            </a:r>
            <a:r>
              <a:rPr lang="nb-NO" sz="3600" dirty="0" err="1"/>
              <a:t>with</a:t>
            </a:r>
            <a:r>
              <a:rPr lang="nb-NO" sz="3600" dirty="0"/>
              <a:t> </a:t>
            </a:r>
            <a:r>
              <a:rPr lang="nb-NO" sz="3600" dirty="0" err="1"/>
              <a:t>cascade</a:t>
            </a:r>
            <a:r>
              <a:rPr lang="nb-NO" sz="3600" dirty="0"/>
              <a:t> (Alt. II, </a:t>
            </a:r>
            <a:r>
              <a:rPr lang="nb-NO" sz="3600" dirty="0" err="1"/>
              <a:t>selector</a:t>
            </a:r>
            <a:r>
              <a:rPr lang="nb-NO" sz="3600" dirty="0"/>
              <a:t> </a:t>
            </a:r>
            <a:r>
              <a:rPr lang="nb-NO" sz="3600" dirty="0" err="1"/>
              <a:t>on</a:t>
            </a:r>
            <a:r>
              <a:rPr lang="nb-NO" sz="3600" dirty="0"/>
              <a:t> CV-</a:t>
            </a:r>
            <a:r>
              <a:rPr lang="nb-NO" sz="3600" dirty="0" err="1"/>
              <a:t>sp</a:t>
            </a:r>
            <a:r>
              <a:rPr lang="nb-NO" sz="3600" dirty="0"/>
              <a:t>)</a:t>
            </a:r>
          </a:p>
        </p:txBody>
      </p:sp>
      <p:cxnSp>
        <p:nvCxnSpPr>
          <p:cNvPr id="5" name="Straight Connector 4">
            <a:extLst>
              <a:ext uri="{FF2B5EF4-FFF2-40B4-BE49-F238E27FC236}">
                <a16:creationId xmlns:a16="http://schemas.microsoft.com/office/drawing/2014/main" id="{7B1E7504-98E1-490B-B6E9-B18723E00EE5}"/>
              </a:ext>
            </a:extLst>
          </p:cNvPr>
          <p:cNvCxnSpPr/>
          <p:nvPr/>
        </p:nvCxnSpPr>
        <p:spPr>
          <a:xfrm>
            <a:off x="5884442" y="3119718"/>
            <a:ext cx="301214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9B844A2B-0769-4603-BAD6-846617F28916}"/>
              </a:ext>
            </a:extLst>
          </p:cNvPr>
          <p:cNvCxnSpPr>
            <a:cxnSpLocks/>
          </p:cNvCxnSpPr>
          <p:nvPr/>
        </p:nvCxnSpPr>
        <p:spPr>
          <a:xfrm>
            <a:off x="5884442" y="5637007"/>
            <a:ext cx="176425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D3F3590D-B241-4F63-B11E-42C6EC4DE880}"/>
              </a:ext>
            </a:extLst>
          </p:cNvPr>
          <p:cNvCxnSpPr>
            <a:cxnSpLocks/>
          </p:cNvCxnSpPr>
          <p:nvPr/>
        </p:nvCxnSpPr>
        <p:spPr>
          <a:xfrm>
            <a:off x="7648696" y="4048462"/>
            <a:ext cx="124788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ABF4BE80-E967-4501-8267-CED365D2C27E}"/>
              </a:ext>
            </a:extLst>
          </p:cNvPr>
          <p:cNvCxnSpPr>
            <a:cxnSpLocks/>
          </p:cNvCxnSpPr>
          <p:nvPr/>
        </p:nvCxnSpPr>
        <p:spPr>
          <a:xfrm>
            <a:off x="7648696" y="4048462"/>
            <a:ext cx="0" cy="158854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80C6E6AF-0362-4D9B-ABBE-2ACF12A8B47C}"/>
              </a:ext>
            </a:extLst>
          </p:cNvPr>
          <p:cNvCxnSpPr>
            <a:cxnSpLocks/>
          </p:cNvCxnSpPr>
          <p:nvPr/>
        </p:nvCxnSpPr>
        <p:spPr>
          <a:xfrm>
            <a:off x="8896583" y="3119718"/>
            <a:ext cx="0" cy="914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1D8DBA2C-E1BD-4A33-AD4A-3711CBC1738E}"/>
              </a:ext>
            </a:extLst>
          </p:cNvPr>
          <p:cNvCxnSpPr>
            <a:cxnSpLocks/>
          </p:cNvCxnSpPr>
          <p:nvPr/>
        </p:nvCxnSpPr>
        <p:spPr>
          <a:xfrm>
            <a:off x="4399887" y="5409303"/>
            <a:ext cx="1486348" cy="0"/>
          </a:xfrm>
          <a:prstGeom prst="line">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7" name="Freeform: Shape 16">
            <a:extLst>
              <a:ext uri="{FF2B5EF4-FFF2-40B4-BE49-F238E27FC236}">
                <a16:creationId xmlns:a16="http://schemas.microsoft.com/office/drawing/2014/main" id="{3937FC09-2E51-41D5-AAD6-4342C62906D0}"/>
              </a:ext>
            </a:extLst>
          </p:cNvPr>
          <p:cNvSpPr/>
          <p:nvPr/>
        </p:nvSpPr>
        <p:spPr>
          <a:xfrm rot="1849197">
            <a:off x="5988706" y="4853947"/>
            <a:ext cx="333487" cy="645640"/>
          </a:xfrm>
          <a:custGeom>
            <a:avLst/>
            <a:gdLst>
              <a:gd name="connsiteX0" fmla="*/ 107576 w 333487"/>
              <a:gd name="connsiteY0" fmla="*/ 645487 h 645640"/>
              <a:gd name="connsiteX1" fmla="*/ 172122 w 333487"/>
              <a:gd name="connsiteY1" fmla="*/ 548669 h 645640"/>
              <a:gd name="connsiteX2" fmla="*/ 225910 w 333487"/>
              <a:gd name="connsiteY2" fmla="*/ 494880 h 645640"/>
              <a:gd name="connsiteX3" fmla="*/ 247426 w 333487"/>
              <a:gd name="connsiteY3" fmla="*/ 462607 h 645640"/>
              <a:gd name="connsiteX4" fmla="*/ 279699 w 333487"/>
              <a:gd name="connsiteY4" fmla="*/ 419577 h 645640"/>
              <a:gd name="connsiteX5" fmla="*/ 311972 w 333487"/>
              <a:gd name="connsiteY5" fmla="*/ 365789 h 645640"/>
              <a:gd name="connsiteX6" fmla="*/ 333487 w 333487"/>
              <a:gd name="connsiteY6" fmla="*/ 301243 h 645640"/>
              <a:gd name="connsiteX7" fmla="*/ 290456 w 333487"/>
              <a:gd name="connsiteY7" fmla="*/ 139878 h 645640"/>
              <a:gd name="connsiteX8" fmla="*/ 258183 w 333487"/>
              <a:gd name="connsiteY8" fmla="*/ 129120 h 645640"/>
              <a:gd name="connsiteX9" fmla="*/ 225910 w 333487"/>
              <a:gd name="connsiteY9" fmla="*/ 96847 h 645640"/>
              <a:gd name="connsiteX10" fmla="*/ 193638 w 333487"/>
              <a:gd name="connsiteY10" fmla="*/ 86090 h 645640"/>
              <a:gd name="connsiteX11" fmla="*/ 161365 w 333487"/>
              <a:gd name="connsiteY11" fmla="*/ 64574 h 645640"/>
              <a:gd name="connsiteX12" fmla="*/ 107576 w 333487"/>
              <a:gd name="connsiteY12" fmla="*/ 10786 h 645640"/>
              <a:gd name="connsiteX13" fmla="*/ 32273 w 333487"/>
              <a:gd name="connsiteY13" fmla="*/ 86090 h 645640"/>
              <a:gd name="connsiteX14" fmla="*/ 0 w 333487"/>
              <a:gd name="connsiteY14" fmla="*/ 193666 h 645640"/>
              <a:gd name="connsiteX15" fmla="*/ 10758 w 333487"/>
              <a:gd name="connsiteY15" fmla="*/ 430334 h 645640"/>
              <a:gd name="connsiteX16" fmla="*/ 32273 w 333487"/>
              <a:gd name="connsiteY16" fmla="*/ 462607 h 645640"/>
              <a:gd name="connsiteX17" fmla="*/ 86061 w 333487"/>
              <a:gd name="connsiteY17" fmla="*/ 570184 h 645640"/>
              <a:gd name="connsiteX18" fmla="*/ 107576 w 333487"/>
              <a:gd name="connsiteY18" fmla="*/ 645487 h 645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33487" h="645640">
                <a:moveTo>
                  <a:pt x="107576" y="645487"/>
                </a:moveTo>
                <a:cubicBezTo>
                  <a:pt x="121920" y="641901"/>
                  <a:pt x="144540" y="579699"/>
                  <a:pt x="172122" y="548669"/>
                </a:cubicBezTo>
                <a:cubicBezTo>
                  <a:pt x="188968" y="529718"/>
                  <a:pt x="211845" y="515977"/>
                  <a:pt x="225910" y="494880"/>
                </a:cubicBezTo>
                <a:cubicBezTo>
                  <a:pt x="233082" y="484122"/>
                  <a:pt x="239911" y="473128"/>
                  <a:pt x="247426" y="462607"/>
                </a:cubicBezTo>
                <a:cubicBezTo>
                  <a:pt x="257847" y="448017"/>
                  <a:pt x="269754" y="434495"/>
                  <a:pt x="279699" y="419577"/>
                </a:cubicBezTo>
                <a:cubicBezTo>
                  <a:pt x="291297" y="402180"/>
                  <a:pt x="303320" y="384824"/>
                  <a:pt x="311972" y="365789"/>
                </a:cubicBezTo>
                <a:cubicBezTo>
                  <a:pt x="321357" y="345143"/>
                  <a:pt x="333487" y="301243"/>
                  <a:pt x="333487" y="301243"/>
                </a:cubicBezTo>
                <a:cubicBezTo>
                  <a:pt x="327136" y="237735"/>
                  <a:pt x="337506" y="186928"/>
                  <a:pt x="290456" y="139878"/>
                </a:cubicBezTo>
                <a:cubicBezTo>
                  <a:pt x="282438" y="131860"/>
                  <a:pt x="268941" y="132706"/>
                  <a:pt x="258183" y="129120"/>
                </a:cubicBezTo>
                <a:cubicBezTo>
                  <a:pt x="247425" y="118362"/>
                  <a:pt x="238569" y="105286"/>
                  <a:pt x="225910" y="96847"/>
                </a:cubicBezTo>
                <a:cubicBezTo>
                  <a:pt x="216475" y="90557"/>
                  <a:pt x="203780" y="91161"/>
                  <a:pt x="193638" y="86090"/>
                </a:cubicBezTo>
                <a:cubicBezTo>
                  <a:pt x="182074" y="80308"/>
                  <a:pt x="172123" y="71746"/>
                  <a:pt x="161365" y="64574"/>
                </a:cubicBezTo>
                <a:cubicBezTo>
                  <a:pt x="136263" y="-10729"/>
                  <a:pt x="161364" y="-7142"/>
                  <a:pt x="107576" y="10786"/>
                </a:cubicBezTo>
                <a:cubicBezTo>
                  <a:pt x="82475" y="35887"/>
                  <a:pt x="39235" y="51281"/>
                  <a:pt x="32273" y="86090"/>
                </a:cubicBezTo>
                <a:cubicBezTo>
                  <a:pt x="17728" y="158813"/>
                  <a:pt x="28306" y="122901"/>
                  <a:pt x="0" y="193666"/>
                </a:cubicBezTo>
                <a:cubicBezTo>
                  <a:pt x="3586" y="272555"/>
                  <a:pt x="1349" y="351926"/>
                  <a:pt x="10758" y="430334"/>
                </a:cubicBezTo>
                <a:cubicBezTo>
                  <a:pt x="12298" y="443171"/>
                  <a:pt x="26491" y="451043"/>
                  <a:pt x="32273" y="462607"/>
                </a:cubicBezTo>
                <a:cubicBezTo>
                  <a:pt x="70931" y="539924"/>
                  <a:pt x="33699" y="495382"/>
                  <a:pt x="86061" y="570184"/>
                </a:cubicBezTo>
                <a:cubicBezTo>
                  <a:pt x="99228" y="588994"/>
                  <a:pt x="93232" y="649073"/>
                  <a:pt x="107576" y="645487"/>
                </a:cubicBezTo>
                <a:close/>
              </a:path>
            </a:pathLst>
          </a:cu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cxnSp>
        <p:nvCxnSpPr>
          <p:cNvPr id="18" name="Straight Connector 17">
            <a:extLst>
              <a:ext uri="{FF2B5EF4-FFF2-40B4-BE49-F238E27FC236}">
                <a16:creationId xmlns:a16="http://schemas.microsoft.com/office/drawing/2014/main" id="{5C357D62-D90F-4BE9-8464-4CA605088629}"/>
              </a:ext>
            </a:extLst>
          </p:cNvPr>
          <p:cNvCxnSpPr>
            <a:cxnSpLocks/>
          </p:cNvCxnSpPr>
          <p:nvPr/>
        </p:nvCxnSpPr>
        <p:spPr>
          <a:xfrm flipH="1">
            <a:off x="5884442" y="3119718"/>
            <a:ext cx="1793" cy="251728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0" name="Group 29">
            <a:extLst>
              <a:ext uri="{FF2B5EF4-FFF2-40B4-BE49-F238E27FC236}">
                <a16:creationId xmlns:a16="http://schemas.microsoft.com/office/drawing/2014/main" id="{701A76D6-486F-456A-9F2A-3081854ADEE8}"/>
              </a:ext>
            </a:extLst>
          </p:cNvPr>
          <p:cNvGrpSpPr/>
          <p:nvPr/>
        </p:nvGrpSpPr>
        <p:grpSpPr>
          <a:xfrm>
            <a:off x="5063456" y="5269454"/>
            <a:ext cx="363967" cy="279698"/>
            <a:chOff x="8052099" y="6068347"/>
            <a:chExt cx="363967" cy="279698"/>
          </a:xfrm>
        </p:grpSpPr>
        <p:cxnSp>
          <p:nvCxnSpPr>
            <p:cNvPr id="21" name="Straight Connector 20">
              <a:extLst>
                <a:ext uri="{FF2B5EF4-FFF2-40B4-BE49-F238E27FC236}">
                  <a16:creationId xmlns:a16="http://schemas.microsoft.com/office/drawing/2014/main" id="{EA257153-6B7E-4F17-BF1C-221E9C5A44BE}"/>
                </a:ext>
              </a:extLst>
            </p:cNvPr>
            <p:cNvCxnSpPr>
              <a:cxnSpLocks/>
            </p:cNvCxnSpPr>
            <p:nvPr/>
          </p:nvCxnSpPr>
          <p:spPr>
            <a:xfrm>
              <a:off x="8068235" y="6078071"/>
              <a:ext cx="346038" cy="26997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BC7BFD1B-591A-4CC0-B220-485FA113E5BA}"/>
                </a:ext>
              </a:extLst>
            </p:cNvPr>
            <p:cNvCxnSpPr>
              <a:cxnSpLocks/>
            </p:cNvCxnSpPr>
            <p:nvPr/>
          </p:nvCxnSpPr>
          <p:spPr>
            <a:xfrm flipH="1">
              <a:off x="8068235" y="6078071"/>
              <a:ext cx="346038" cy="26997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479404A8-5483-4288-B16D-9928D2A0BCD4}"/>
                </a:ext>
              </a:extLst>
            </p:cNvPr>
            <p:cNvCxnSpPr>
              <a:cxnSpLocks/>
            </p:cNvCxnSpPr>
            <p:nvPr/>
          </p:nvCxnSpPr>
          <p:spPr>
            <a:xfrm>
              <a:off x="8416066" y="6068347"/>
              <a:ext cx="0" cy="26997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AA85C2A9-1A0E-4A55-9FC0-EFF2E8CCFC28}"/>
                </a:ext>
              </a:extLst>
            </p:cNvPr>
            <p:cNvCxnSpPr>
              <a:cxnSpLocks/>
            </p:cNvCxnSpPr>
            <p:nvPr/>
          </p:nvCxnSpPr>
          <p:spPr>
            <a:xfrm>
              <a:off x="8052099" y="6068347"/>
              <a:ext cx="0" cy="26997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2" name="Flowchart: Connector 31">
            <a:extLst>
              <a:ext uri="{FF2B5EF4-FFF2-40B4-BE49-F238E27FC236}">
                <a16:creationId xmlns:a16="http://schemas.microsoft.com/office/drawing/2014/main" id="{F09D3345-4278-4523-ABF9-ADA9233289E3}"/>
              </a:ext>
            </a:extLst>
          </p:cNvPr>
          <p:cNvSpPr/>
          <p:nvPr/>
        </p:nvSpPr>
        <p:spPr>
          <a:xfrm>
            <a:off x="9296119" y="1802775"/>
            <a:ext cx="677732" cy="602428"/>
          </a:xfrm>
          <a:prstGeom prst="flowChartConnector">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b-NO" sz="2000" dirty="0">
                <a:solidFill>
                  <a:srgbClr val="FF0000"/>
                </a:solidFill>
              </a:rPr>
              <a:t>TC</a:t>
            </a:r>
          </a:p>
        </p:txBody>
      </p:sp>
      <p:cxnSp>
        <p:nvCxnSpPr>
          <p:cNvPr id="33" name="Straight Connector 32">
            <a:extLst>
              <a:ext uri="{FF2B5EF4-FFF2-40B4-BE49-F238E27FC236}">
                <a16:creationId xmlns:a16="http://schemas.microsoft.com/office/drawing/2014/main" id="{03E8D1FF-020D-42E9-B808-2D2F00B48B88}"/>
              </a:ext>
            </a:extLst>
          </p:cNvPr>
          <p:cNvCxnSpPr>
            <a:cxnSpLocks/>
          </p:cNvCxnSpPr>
          <p:nvPr/>
        </p:nvCxnSpPr>
        <p:spPr>
          <a:xfrm>
            <a:off x="8896583" y="3632499"/>
            <a:ext cx="1486348" cy="0"/>
          </a:xfrm>
          <a:prstGeom prst="line">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432F8514-C577-45A3-91D9-48436925F13D}"/>
              </a:ext>
            </a:extLst>
          </p:cNvPr>
          <p:cNvSpPr txBox="1"/>
          <p:nvPr/>
        </p:nvSpPr>
        <p:spPr>
          <a:xfrm>
            <a:off x="4758201" y="5539429"/>
            <a:ext cx="1175835" cy="369332"/>
          </a:xfrm>
          <a:prstGeom prst="rect">
            <a:avLst/>
          </a:prstGeom>
          <a:noFill/>
        </p:spPr>
        <p:txBody>
          <a:bodyPr wrap="none" rtlCol="0">
            <a:spAutoFit/>
          </a:bodyPr>
          <a:lstStyle/>
          <a:p>
            <a:r>
              <a:rPr lang="nb-NO" dirty="0"/>
              <a:t>u=</a:t>
            </a:r>
            <a:r>
              <a:rPr lang="nb-NO" dirty="0" err="1"/>
              <a:t>Fuel</a:t>
            </a:r>
            <a:r>
              <a:rPr lang="nb-NO" dirty="0"/>
              <a:t> gas</a:t>
            </a:r>
          </a:p>
        </p:txBody>
      </p:sp>
      <p:sp>
        <p:nvSpPr>
          <p:cNvPr id="35" name="TextBox 34">
            <a:extLst>
              <a:ext uri="{FF2B5EF4-FFF2-40B4-BE49-F238E27FC236}">
                <a16:creationId xmlns:a16="http://schemas.microsoft.com/office/drawing/2014/main" id="{DC6E466E-379B-43F7-8D0C-A9C013FF0BA9}"/>
              </a:ext>
            </a:extLst>
          </p:cNvPr>
          <p:cNvSpPr txBox="1"/>
          <p:nvPr/>
        </p:nvSpPr>
        <p:spPr>
          <a:xfrm>
            <a:off x="9165690" y="3669406"/>
            <a:ext cx="938590" cy="369332"/>
          </a:xfrm>
          <a:prstGeom prst="rect">
            <a:avLst/>
          </a:prstGeom>
          <a:noFill/>
        </p:spPr>
        <p:txBody>
          <a:bodyPr wrap="none" rtlCol="0">
            <a:spAutoFit/>
          </a:bodyPr>
          <a:lstStyle/>
          <a:p>
            <a:r>
              <a:rPr lang="nb-NO" dirty="0"/>
              <a:t>Flue gas</a:t>
            </a:r>
          </a:p>
        </p:txBody>
      </p:sp>
      <p:cxnSp>
        <p:nvCxnSpPr>
          <p:cNvPr id="37" name="Straight Arrow Connector 36">
            <a:extLst>
              <a:ext uri="{FF2B5EF4-FFF2-40B4-BE49-F238E27FC236}">
                <a16:creationId xmlns:a16="http://schemas.microsoft.com/office/drawing/2014/main" id="{9A8CFF39-5486-475B-BE45-768B30643611}"/>
              </a:ext>
            </a:extLst>
          </p:cNvPr>
          <p:cNvCxnSpPr>
            <a:cxnSpLocks/>
            <a:endCxn id="32" idx="4"/>
          </p:cNvCxnSpPr>
          <p:nvPr/>
        </p:nvCxnSpPr>
        <p:spPr>
          <a:xfrm flipV="1">
            <a:off x="9634985" y="2405203"/>
            <a:ext cx="0" cy="393802"/>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570EDAE9-00E2-4ED8-A823-249B19A83E3C}"/>
              </a:ext>
            </a:extLst>
          </p:cNvPr>
          <p:cNvCxnSpPr>
            <a:cxnSpLocks/>
          </p:cNvCxnSpPr>
          <p:nvPr/>
        </p:nvCxnSpPr>
        <p:spPr>
          <a:xfrm flipV="1">
            <a:off x="5201276" y="2634268"/>
            <a:ext cx="1426187" cy="16521"/>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5A0C6A9A-6D4B-4AF3-8068-FCE839B2D6EC}"/>
              </a:ext>
            </a:extLst>
          </p:cNvPr>
          <p:cNvCxnSpPr>
            <a:cxnSpLocks/>
          </p:cNvCxnSpPr>
          <p:nvPr/>
        </p:nvCxnSpPr>
        <p:spPr>
          <a:xfrm>
            <a:off x="5238094" y="2625914"/>
            <a:ext cx="0" cy="2788251"/>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A867960E-C6E2-4057-B185-05101C0955BA}"/>
              </a:ext>
            </a:extLst>
          </p:cNvPr>
          <p:cNvCxnSpPr>
            <a:cxnSpLocks/>
          </p:cNvCxnSpPr>
          <p:nvPr/>
        </p:nvCxnSpPr>
        <p:spPr>
          <a:xfrm flipV="1">
            <a:off x="8477035" y="3429000"/>
            <a:ext cx="0" cy="1175273"/>
          </a:xfrm>
          <a:prstGeom prst="line">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4B18F822-8119-4D58-9BDE-531ED63AC6DB}"/>
              </a:ext>
            </a:extLst>
          </p:cNvPr>
          <p:cNvCxnSpPr/>
          <p:nvPr/>
        </p:nvCxnSpPr>
        <p:spPr>
          <a:xfrm>
            <a:off x="8477035" y="4604273"/>
            <a:ext cx="92515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1" name="TextBox 50">
            <a:extLst>
              <a:ext uri="{FF2B5EF4-FFF2-40B4-BE49-F238E27FC236}">
                <a16:creationId xmlns:a16="http://schemas.microsoft.com/office/drawing/2014/main" id="{4B1C9660-6401-4798-9D09-89B2FDB9AF5B}"/>
              </a:ext>
            </a:extLst>
          </p:cNvPr>
          <p:cNvSpPr txBox="1"/>
          <p:nvPr/>
        </p:nvSpPr>
        <p:spPr>
          <a:xfrm>
            <a:off x="9015762" y="4629439"/>
            <a:ext cx="1367169" cy="369332"/>
          </a:xfrm>
          <a:prstGeom prst="rect">
            <a:avLst/>
          </a:prstGeom>
          <a:noFill/>
        </p:spPr>
        <p:txBody>
          <a:bodyPr wrap="none" rtlCol="0">
            <a:spAutoFit/>
          </a:bodyPr>
          <a:lstStyle/>
          <a:p>
            <a:r>
              <a:rPr lang="nb-NO" dirty="0"/>
              <a:t>Process fluid</a:t>
            </a:r>
          </a:p>
        </p:txBody>
      </p:sp>
      <p:cxnSp>
        <p:nvCxnSpPr>
          <p:cNvPr id="54" name="Straight Connector 53">
            <a:extLst>
              <a:ext uri="{FF2B5EF4-FFF2-40B4-BE49-F238E27FC236}">
                <a16:creationId xmlns:a16="http://schemas.microsoft.com/office/drawing/2014/main" id="{E7A0A733-8CAA-4D1C-9447-1B9C04C62922}"/>
              </a:ext>
            </a:extLst>
          </p:cNvPr>
          <p:cNvCxnSpPr>
            <a:cxnSpLocks/>
          </p:cNvCxnSpPr>
          <p:nvPr/>
        </p:nvCxnSpPr>
        <p:spPr>
          <a:xfrm flipV="1">
            <a:off x="7960668" y="2799005"/>
            <a:ext cx="0" cy="107397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71DBD7D4-B162-4DC5-BB10-E27EE36EE00F}"/>
              </a:ext>
            </a:extLst>
          </p:cNvPr>
          <p:cNvCxnSpPr>
            <a:cxnSpLocks/>
          </p:cNvCxnSpPr>
          <p:nvPr/>
        </p:nvCxnSpPr>
        <p:spPr>
          <a:xfrm flipV="1">
            <a:off x="8272639" y="3446929"/>
            <a:ext cx="204396" cy="40714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C3A81CB0-D556-4D92-A563-54EDE4771031}"/>
              </a:ext>
            </a:extLst>
          </p:cNvPr>
          <p:cNvCxnSpPr>
            <a:cxnSpLocks/>
          </p:cNvCxnSpPr>
          <p:nvPr/>
        </p:nvCxnSpPr>
        <p:spPr>
          <a:xfrm flipH="1" flipV="1">
            <a:off x="8171622" y="3492652"/>
            <a:ext cx="87738" cy="3358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97E6693D-F4DA-467C-8905-B503EDC38D7D}"/>
              </a:ext>
            </a:extLst>
          </p:cNvPr>
          <p:cNvCxnSpPr>
            <a:cxnSpLocks/>
          </p:cNvCxnSpPr>
          <p:nvPr/>
        </p:nvCxnSpPr>
        <p:spPr>
          <a:xfrm flipV="1">
            <a:off x="7960668" y="3465834"/>
            <a:ext cx="204396" cy="40714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Straight Arrow Connector 65">
            <a:extLst>
              <a:ext uri="{FF2B5EF4-FFF2-40B4-BE49-F238E27FC236}">
                <a16:creationId xmlns:a16="http://schemas.microsoft.com/office/drawing/2014/main" id="{354C0E63-32E4-4045-8E60-E7708335E495}"/>
              </a:ext>
            </a:extLst>
          </p:cNvPr>
          <p:cNvCxnSpPr/>
          <p:nvPr/>
        </p:nvCxnSpPr>
        <p:spPr>
          <a:xfrm>
            <a:off x="7960668" y="2799005"/>
            <a:ext cx="3808207"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C868B48F-4923-47DD-B854-83AC6AD6B656}"/>
              </a:ext>
            </a:extLst>
          </p:cNvPr>
          <p:cNvCxnSpPr>
            <a:cxnSpLocks/>
          </p:cNvCxnSpPr>
          <p:nvPr/>
        </p:nvCxnSpPr>
        <p:spPr>
          <a:xfrm flipV="1">
            <a:off x="6417219" y="5561703"/>
            <a:ext cx="0" cy="537883"/>
          </a:xfrm>
          <a:prstGeom prst="line">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2" name="TextBox 71">
            <a:extLst>
              <a:ext uri="{FF2B5EF4-FFF2-40B4-BE49-F238E27FC236}">
                <a16:creationId xmlns:a16="http://schemas.microsoft.com/office/drawing/2014/main" id="{2FD8EDCD-1030-4ED9-8274-879E20B3A4E1}"/>
              </a:ext>
            </a:extLst>
          </p:cNvPr>
          <p:cNvSpPr txBox="1"/>
          <p:nvPr/>
        </p:nvSpPr>
        <p:spPr>
          <a:xfrm>
            <a:off x="6369896" y="5862873"/>
            <a:ext cx="450764" cy="369332"/>
          </a:xfrm>
          <a:prstGeom prst="rect">
            <a:avLst/>
          </a:prstGeom>
          <a:noFill/>
        </p:spPr>
        <p:txBody>
          <a:bodyPr wrap="none" rtlCol="0">
            <a:spAutoFit/>
          </a:bodyPr>
          <a:lstStyle/>
          <a:p>
            <a:r>
              <a:rPr lang="nb-NO" dirty="0"/>
              <a:t>Air</a:t>
            </a:r>
          </a:p>
        </p:txBody>
      </p:sp>
      <p:cxnSp>
        <p:nvCxnSpPr>
          <p:cNvPr id="73" name="Straight Arrow Connector 72">
            <a:extLst>
              <a:ext uri="{FF2B5EF4-FFF2-40B4-BE49-F238E27FC236}">
                <a16:creationId xmlns:a16="http://schemas.microsoft.com/office/drawing/2014/main" id="{06037753-21EB-4581-8005-DFA77AB55DCD}"/>
              </a:ext>
            </a:extLst>
          </p:cNvPr>
          <p:cNvCxnSpPr>
            <a:cxnSpLocks/>
          </p:cNvCxnSpPr>
          <p:nvPr/>
        </p:nvCxnSpPr>
        <p:spPr>
          <a:xfrm flipH="1">
            <a:off x="9993283" y="2103989"/>
            <a:ext cx="495432" cy="0"/>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75" name="TextBox 74">
            <a:extLst>
              <a:ext uri="{FF2B5EF4-FFF2-40B4-BE49-F238E27FC236}">
                <a16:creationId xmlns:a16="http://schemas.microsoft.com/office/drawing/2014/main" id="{A3B5C414-9DBC-4610-86CC-7F2E54BEA6B9}"/>
              </a:ext>
            </a:extLst>
          </p:cNvPr>
          <p:cNvSpPr txBox="1"/>
          <p:nvPr/>
        </p:nvSpPr>
        <p:spPr>
          <a:xfrm>
            <a:off x="10382931" y="1802775"/>
            <a:ext cx="1114408" cy="369332"/>
          </a:xfrm>
          <a:prstGeom prst="rect">
            <a:avLst/>
          </a:prstGeom>
          <a:noFill/>
        </p:spPr>
        <p:txBody>
          <a:bodyPr wrap="none" rtlCol="0">
            <a:spAutoFit/>
          </a:bodyPr>
          <a:lstStyle/>
          <a:p>
            <a:r>
              <a:rPr lang="nb-NO" dirty="0">
                <a:solidFill>
                  <a:srgbClr val="FF0000"/>
                </a:solidFill>
              </a:rPr>
              <a:t>T</a:t>
            </a:r>
            <a:r>
              <a:rPr lang="nb-NO" baseline="-25000" dirty="0">
                <a:solidFill>
                  <a:srgbClr val="FF0000"/>
                </a:solidFill>
              </a:rPr>
              <a:t>1s </a:t>
            </a:r>
            <a:r>
              <a:rPr lang="nb-NO" dirty="0">
                <a:solidFill>
                  <a:srgbClr val="FF0000"/>
                </a:solidFill>
              </a:rPr>
              <a:t>= 500C</a:t>
            </a:r>
            <a:endParaRPr lang="nb-NO" baseline="-25000" dirty="0">
              <a:solidFill>
                <a:srgbClr val="FF0000"/>
              </a:solidFill>
            </a:endParaRPr>
          </a:p>
        </p:txBody>
      </p:sp>
      <p:sp>
        <p:nvSpPr>
          <p:cNvPr id="76" name="Flowchart: Connector 75">
            <a:extLst>
              <a:ext uri="{FF2B5EF4-FFF2-40B4-BE49-F238E27FC236}">
                <a16:creationId xmlns:a16="http://schemas.microsoft.com/office/drawing/2014/main" id="{AA3DE31A-63C2-4EBE-9AAE-D2386B078C5B}"/>
              </a:ext>
            </a:extLst>
          </p:cNvPr>
          <p:cNvSpPr/>
          <p:nvPr/>
        </p:nvSpPr>
        <p:spPr>
          <a:xfrm>
            <a:off x="6628223" y="2329855"/>
            <a:ext cx="677732" cy="602428"/>
          </a:xfrm>
          <a:prstGeom prst="flowChartConnector">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b-NO" sz="2000" dirty="0">
                <a:solidFill>
                  <a:srgbClr val="FF0000"/>
                </a:solidFill>
              </a:rPr>
              <a:t>TC</a:t>
            </a:r>
          </a:p>
        </p:txBody>
      </p:sp>
      <p:cxnSp>
        <p:nvCxnSpPr>
          <p:cNvPr id="77" name="Straight Arrow Connector 76">
            <a:extLst>
              <a:ext uri="{FF2B5EF4-FFF2-40B4-BE49-F238E27FC236}">
                <a16:creationId xmlns:a16="http://schemas.microsoft.com/office/drawing/2014/main" id="{168CDB2B-3C9F-48E5-B407-63D7EC1E5D3A}"/>
              </a:ext>
            </a:extLst>
          </p:cNvPr>
          <p:cNvCxnSpPr>
            <a:cxnSpLocks/>
          </p:cNvCxnSpPr>
          <p:nvPr/>
        </p:nvCxnSpPr>
        <p:spPr>
          <a:xfrm flipH="1" flipV="1">
            <a:off x="6975764" y="2922817"/>
            <a:ext cx="14924" cy="654101"/>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80" name="TextBox 79">
            <a:extLst>
              <a:ext uri="{FF2B5EF4-FFF2-40B4-BE49-F238E27FC236}">
                <a16:creationId xmlns:a16="http://schemas.microsoft.com/office/drawing/2014/main" id="{CA98C48D-DCF2-4A96-9FF8-A98238B15F46}"/>
              </a:ext>
            </a:extLst>
          </p:cNvPr>
          <p:cNvSpPr txBox="1"/>
          <p:nvPr/>
        </p:nvSpPr>
        <p:spPr>
          <a:xfrm>
            <a:off x="7726183" y="1232089"/>
            <a:ext cx="1334211" cy="369332"/>
          </a:xfrm>
          <a:prstGeom prst="rect">
            <a:avLst/>
          </a:prstGeom>
          <a:noFill/>
        </p:spPr>
        <p:txBody>
          <a:bodyPr wrap="none" rtlCol="0">
            <a:spAutoFit/>
          </a:bodyPr>
          <a:lstStyle/>
          <a:p>
            <a:r>
              <a:rPr lang="nb-NO" dirty="0">
                <a:solidFill>
                  <a:srgbClr val="FF0000"/>
                </a:solidFill>
              </a:rPr>
              <a:t>T</a:t>
            </a:r>
            <a:r>
              <a:rPr lang="nb-NO" baseline="-25000" dirty="0">
                <a:solidFill>
                  <a:srgbClr val="FF0000"/>
                </a:solidFill>
              </a:rPr>
              <a:t>2max</a:t>
            </a:r>
            <a:r>
              <a:rPr lang="nb-NO" dirty="0">
                <a:solidFill>
                  <a:srgbClr val="FF0000"/>
                </a:solidFill>
              </a:rPr>
              <a:t> = 700C</a:t>
            </a:r>
            <a:endParaRPr lang="nb-NO" baseline="-25000" dirty="0">
              <a:solidFill>
                <a:srgbClr val="FF0000"/>
              </a:solidFill>
            </a:endParaRPr>
          </a:p>
        </p:txBody>
      </p:sp>
      <p:cxnSp>
        <p:nvCxnSpPr>
          <p:cNvPr id="81" name="Straight Arrow Connector 80">
            <a:extLst>
              <a:ext uri="{FF2B5EF4-FFF2-40B4-BE49-F238E27FC236}">
                <a16:creationId xmlns:a16="http://schemas.microsoft.com/office/drawing/2014/main" id="{35FDC1D1-9D01-45FB-BFE4-97599715A52E}"/>
              </a:ext>
            </a:extLst>
          </p:cNvPr>
          <p:cNvCxnSpPr>
            <a:cxnSpLocks/>
          </p:cNvCxnSpPr>
          <p:nvPr/>
        </p:nvCxnSpPr>
        <p:spPr>
          <a:xfrm>
            <a:off x="6983226" y="2080472"/>
            <a:ext cx="7462" cy="249383"/>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82" name="Flowchart: Connector 81">
            <a:extLst>
              <a:ext uri="{FF2B5EF4-FFF2-40B4-BE49-F238E27FC236}">
                <a16:creationId xmlns:a16="http://schemas.microsoft.com/office/drawing/2014/main" id="{984FE23D-E0FD-40E5-94D8-7228F5B6DDBB}"/>
              </a:ext>
            </a:extLst>
          </p:cNvPr>
          <p:cNvSpPr/>
          <p:nvPr/>
        </p:nvSpPr>
        <p:spPr>
          <a:xfrm>
            <a:off x="7823330" y="1687932"/>
            <a:ext cx="890373" cy="738140"/>
          </a:xfrm>
          <a:prstGeom prst="flowChartConnector">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b-NO" sz="2000" dirty="0">
                <a:solidFill>
                  <a:srgbClr val="FF0000"/>
                </a:solidFill>
              </a:rPr>
              <a:t>MIN</a:t>
            </a:r>
          </a:p>
        </p:txBody>
      </p:sp>
      <p:sp>
        <p:nvSpPr>
          <p:cNvPr id="86" name="TextBox 85">
            <a:extLst>
              <a:ext uri="{FF2B5EF4-FFF2-40B4-BE49-F238E27FC236}">
                <a16:creationId xmlns:a16="http://schemas.microsoft.com/office/drawing/2014/main" id="{1B90FE29-6D32-4346-A2A7-A4F8C434F492}"/>
              </a:ext>
            </a:extLst>
          </p:cNvPr>
          <p:cNvSpPr txBox="1"/>
          <p:nvPr/>
        </p:nvSpPr>
        <p:spPr>
          <a:xfrm>
            <a:off x="9654251" y="2397387"/>
            <a:ext cx="673582" cy="369332"/>
          </a:xfrm>
          <a:prstGeom prst="rect">
            <a:avLst/>
          </a:prstGeom>
          <a:noFill/>
        </p:spPr>
        <p:txBody>
          <a:bodyPr wrap="none" rtlCol="0">
            <a:spAutoFit/>
          </a:bodyPr>
          <a:lstStyle/>
          <a:p>
            <a:r>
              <a:rPr lang="nb-NO" dirty="0">
                <a:solidFill>
                  <a:srgbClr val="FF0000"/>
                </a:solidFill>
              </a:rPr>
              <a:t>y</a:t>
            </a:r>
            <a:r>
              <a:rPr lang="nb-NO" baseline="-25000" dirty="0">
                <a:solidFill>
                  <a:srgbClr val="FF0000"/>
                </a:solidFill>
              </a:rPr>
              <a:t>1</a:t>
            </a:r>
            <a:r>
              <a:rPr lang="nb-NO" dirty="0">
                <a:solidFill>
                  <a:srgbClr val="FF0000"/>
                </a:solidFill>
              </a:rPr>
              <a:t>=T</a:t>
            </a:r>
            <a:r>
              <a:rPr lang="nb-NO" baseline="-25000" dirty="0">
                <a:solidFill>
                  <a:srgbClr val="FF0000"/>
                </a:solidFill>
              </a:rPr>
              <a:t>1</a:t>
            </a:r>
          </a:p>
        </p:txBody>
      </p:sp>
      <p:sp>
        <p:nvSpPr>
          <p:cNvPr id="87" name="TextBox 86">
            <a:extLst>
              <a:ext uri="{FF2B5EF4-FFF2-40B4-BE49-F238E27FC236}">
                <a16:creationId xmlns:a16="http://schemas.microsoft.com/office/drawing/2014/main" id="{D401DEC2-317B-4B8A-8A59-43CE8DF81054}"/>
              </a:ext>
            </a:extLst>
          </p:cNvPr>
          <p:cNvSpPr txBox="1"/>
          <p:nvPr/>
        </p:nvSpPr>
        <p:spPr>
          <a:xfrm>
            <a:off x="7028686" y="3392252"/>
            <a:ext cx="673582" cy="369332"/>
          </a:xfrm>
          <a:prstGeom prst="rect">
            <a:avLst/>
          </a:prstGeom>
          <a:noFill/>
        </p:spPr>
        <p:txBody>
          <a:bodyPr wrap="none" rtlCol="0">
            <a:spAutoFit/>
          </a:bodyPr>
          <a:lstStyle/>
          <a:p>
            <a:r>
              <a:rPr lang="nb-NO" b="1" dirty="0">
                <a:solidFill>
                  <a:srgbClr val="FF0000"/>
                </a:solidFill>
              </a:rPr>
              <a:t>y</a:t>
            </a:r>
            <a:r>
              <a:rPr lang="nb-NO" b="1" baseline="-25000" dirty="0">
                <a:solidFill>
                  <a:srgbClr val="FF0000"/>
                </a:solidFill>
              </a:rPr>
              <a:t>2</a:t>
            </a:r>
            <a:r>
              <a:rPr lang="nb-NO" b="1" dirty="0">
                <a:solidFill>
                  <a:srgbClr val="FF0000"/>
                </a:solidFill>
              </a:rPr>
              <a:t>=T</a:t>
            </a:r>
            <a:r>
              <a:rPr lang="nb-NO" b="1" baseline="-25000" dirty="0">
                <a:solidFill>
                  <a:srgbClr val="FF0000"/>
                </a:solidFill>
              </a:rPr>
              <a:t>2</a:t>
            </a:r>
          </a:p>
        </p:txBody>
      </p:sp>
      <p:sp>
        <p:nvSpPr>
          <p:cNvPr id="88" name="TextBox 87">
            <a:extLst>
              <a:ext uri="{FF2B5EF4-FFF2-40B4-BE49-F238E27FC236}">
                <a16:creationId xmlns:a16="http://schemas.microsoft.com/office/drawing/2014/main" id="{2067E58C-CCDC-4CFF-82A2-504CE51488EF}"/>
              </a:ext>
            </a:extLst>
          </p:cNvPr>
          <p:cNvSpPr txBox="1"/>
          <p:nvPr/>
        </p:nvSpPr>
        <p:spPr>
          <a:xfrm>
            <a:off x="8843014" y="1746538"/>
            <a:ext cx="385042" cy="369332"/>
          </a:xfrm>
          <a:prstGeom prst="rect">
            <a:avLst/>
          </a:prstGeom>
          <a:noFill/>
        </p:spPr>
        <p:txBody>
          <a:bodyPr wrap="none" rtlCol="0">
            <a:spAutoFit/>
          </a:bodyPr>
          <a:lstStyle/>
          <a:p>
            <a:r>
              <a:rPr lang="nb-NO" dirty="0"/>
              <a:t>u</a:t>
            </a:r>
            <a:r>
              <a:rPr lang="nb-NO" baseline="-25000" dirty="0"/>
              <a:t>1</a:t>
            </a:r>
          </a:p>
        </p:txBody>
      </p:sp>
      <p:sp>
        <p:nvSpPr>
          <p:cNvPr id="89" name="TextBox 88">
            <a:extLst>
              <a:ext uri="{FF2B5EF4-FFF2-40B4-BE49-F238E27FC236}">
                <a16:creationId xmlns:a16="http://schemas.microsoft.com/office/drawing/2014/main" id="{9E2FD501-A675-4FB0-9C9A-80A6912BA449}"/>
              </a:ext>
            </a:extLst>
          </p:cNvPr>
          <p:cNvSpPr txBox="1"/>
          <p:nvPr/>
        </p:nvSpPr>
        <p:spPr>
          <a:xfrm>
            <a:off x="6032177" y="2235904"/>
            <a:ext cx="385042" cy="369332"/>
          </a:xfrm>
          <a:prstGeom prst="rect">
            <a:avLst/>
          </a:prstGeom>
          <a:noFill/>
        </p:spPr>
        <p:txBody>
          <a:bodyPr wrap="none" rtlCol="0">
            <a:spAutoFit/>
          </a:bodyPr>
          <a:lstStyle/>
          <a:p>
            <a:r>
              <a:rPr lang="nb-NO" dirty="0"/>
              <a:t>u</a:t>
            </a:r>
            <a:r>
              <a:rPr lang="nb-NO" baseline="-25000" dirty="0"/>
              <a:t>2</a:t>
            </a:r>
          </a:p>
        </p:txBody>
      </p:sp>
      <p:sp>
        <p:nvSpPr>
          <p:cNvPr id="93" name="TextBox 92">
            <a:extLst>
              <a:ext uri="{FF2B5EF4-FFF2-40B4-BE49-F238E27FC236}">
                <a16:creationId xmlns:a16="http://schemas.microsoft.com/office/drawing/2014/main" id="{970E21FD-1499-4DBD-8D24-D1FC5598B189}"/>
              </a:ext>
            </a:extLst>
          </p:cNvPr>
          <p:cNvSpPr txBox="1"/>
          <p:nvPr/>
        </p:nvSpPr>
        <p:spPr>
          <a:xfrm>
            <a:off x="-24680" y="-54262"/>
            <a:ext cx="4022704" cy="400110"/>
          </a:xfrm>
          <a:prstGeom prst="rect">
            <a:avLst/>
          </a:prstGeom>
          <a:noFill/>
        </p:spPr>
        <p:txBody>
          <a:bodyPr wrap="none" rtlCol="0">
            <a:spAutoFit/>
          </a:bodyPr>
          <a:lstStyle/>
          <a:p>
            <a:r>
              <a:rPr lang="nb-NO" sz="2000" dirty="0">
                <a:highlight>
                  <a:srgbClr val="FFFF00"/>
                </a:highlight>
              </a:rPr>
              <a:t>CV-CV </a:t>
            </a:r>
            <a:r>
              <a:rPr lang="nb-NO" sz="2000" dirty="0" err="1">
                <a:highlight>
                  <a:srgbClr val="FFFF00"/>
                </a:highlight>
              </a:rPr>
              <a:t>switching</a:t>
            </a:r>
            <a:r>
              <a:rPr lang="nb-NO" sz="2000" dirty="0">
                <a:highlight>
                  <a:srgbClr val="FFFF00"/>
                </a:highlight>
              </a:rPr>
              <a:t>, </a:t>
            </a:r>
            <a:r>
              <a:rPr lang="nb-NO" sz="2000" dirty="0"/>
              <a:t>alternative </a:t>
            </a:r>
            <a:r>
              <a:rPr lang="nb-NO" sz="2000" dirty="0" err="1"/>
              <a:t>solution</a:t>
            </a:r>
            <a:endParaRPr lang="nb-NO" sz="2000" dirty="0">
              <a:highlight>
                <a:srgbClr val="FFFF00"/>
              </a:highlight>
            </a:endParaRPr>
          </a:p>
        </p:txBody>
      </p:sp>
      <p:cxnSp>
        <p:nvCxnSpPr>
          <p:cNvPr id="56" name="Straight Arrow Connector 55">
            <a:extLst>
              <a:ext uri="{FF2B5EF4-FFF2-40B4-BE49-F238E27FC236}">
                <a16:creationId xmlns:a16="http://schemas.microsoft.com/office/drawing/2014/main" id="{1B966F29-E21E-0053-1D79-B65710A5504D}"/>
              </a:ext>
            </a:extLst>
          </p:cNvPr>
          <p:cNvCxnSpPr>
            <a:cxnSpLocks/>
          </p:cNvCxnSpPr>
          <p:nvPr/>
        </p:nvCxnSpPr>
        <p:spPr>
          <a:xfrm>
            <a:off x="8251898" y="1289687"/>
            <a:ext cx="7462" cy="342414"/>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58" name="Straight Arrow Connector 57">
            <a:extLst>
              <a:ext uri="{FF2B5EF4-FFF2-40B4-BE49-F238E27FC236}">
                <a16:creationId xmlns:a16="http://schemas.microsoft.com/office/drawing/2014/main" id="{D68A4544-7C7C-48A4-2BE8-888D6919B9E0}"/>
              </a:ext>
            </a:extLst>
          </p:cNvPr>
          <p:cNvCxnSpPr>
            <a:cxnSpLocks/>
            <a:stCxn id="32" idx="2"/>
          </p:cNvCxnSpPr>
          <p:nvPr/>
        </p:nvCxnSpPr>
        <p:spPr>
          <a:xfrm flipH="1">
            <a:off x="8740597" y="2103989"/>
            <a:ext cx="555522" cy="0"/>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142EBAF3-D549-549C-0BC8-D07F0EE358FB}"/>
              </a:ext>
            </a:extLst>
          </p:cNvPr>
          <p:cNvCxnSpPr>
            <a:cxnSpLocks/>
            <a:endCxn id="82" idx="2"/>
          </p:cNvCxnSpPr>
          <p:nvPr/>
        </p:nvCxnSpPr>
        <p:spPr>
          <a:xfrm flipV="1">
            <a:off x="6975764" y="2057002"/>
            <a:ext cx="847566" cy="2347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sp>
        <p:nvSpPr>
          <p:cNvPr id="64" name="TextBox 63">
            <a:extLst>
              <a:ext uri="{FF2B5EF4-FFF2-40B4-BE49-F238E27FC236}">
                <a16:creationId xmlns:a16="http://schemas.microsoft.com/office/drawing/2014/main" id="{E47466E7-6E00-E32E-66BE-8515C367E4C1}"/>
              </a:ext>
            </a:extLst>
          </p:cNvPr>
          <p:cNvSpPr txBox="1"/>
          <p:nvPr/>
        </p:nvSpPr>
        <p:spPr>
          <a:xfrm>
            <a:off x="7048662" y="1712672"/>
            <a:ext cx="436338" cy="369332"/>
          </a:xfrm>
          <a:prstGeom prst="rect">
            <a:avLst/>
          </a:prstGeom>
          <a:noFill/>
        </p:spPr>
        <p:txBody>
          <a:bodyPr wrap="none" rtlCol="0">
            <a:spAutoFit/>
          </a:bodyPr>
          <a:lstStyle/>
          <a:p>
            <a:r>
              <a:rPr lang="nb-NO" dirty="0">
                <a:solidFill>
                  <a:srgbClr val="FF0000"/>
                </a:solidFill>
              </a:rPr>
              <a:t>T</a:t>
            </a:r>
            <a:r>
              <a:rPr lang="nb-NO" baseline="-25000" dirty="0">
                <a:solidFill>
                  <a:srgbClr val="FF0000"/>
                </a:solidFill>
              </a:rPr>
              <a:t>2s</a:t>
            </a:r>
          </a:p>
        </p:txBody>
      </p:sp>
      <p:sp>
        <p:nvSpPr>
          <p:cNvPr id="3" name="TextBox 2">
            <a:extLst>
              <a:ext uri="{FF2B5EF4-FFF2-40B4-BE49-F238E27FC236}">
                <a16:creationId xmlns:a16="http://schemas.microsoft.com/office/drawing/2014/main" id="{321D9B45-7C21-8675-162C-2838063BC8BD}"/>
              </a:ext>
            </a:extLst>
          </p:cNvPr>
          <p:cNvSpPr txBox="1"/>
          <p:nvPr/>
        </p:nvSpPr>
        <p:spPr>
          <a:xfrm>
            <a:off x="200306" y="2103989"/>
            <a:ext cx="3998056" cy="2585323"/>
          </a:xfrm>
          <a:prstGeom prst="rect">
            <a:avLst/>
          </a:prstGeom>
          <a:noFill/>
        </p:spPr>
        <p:txBody>
          <a:bodyPr wrap="square" rtlCol="0">
            <a:spAutoFit/>
          </a:bodyPr>
          <a:lstStyle/>
          <a:p>
            <a:r>
              <a:rPr lang="nb-NO" dirty="0" err="1"/>
              <a:t>Comparison</a:t>
            </a:r>
            <a:r>
              <a:rPr lang="nb-NO" dirty="0"/>
              <a:t> </a:t>
            </a:r>
          </a:p>
          <a:p>
            <a:r>
              <a:rPr lang="nb-NO" dirty="0"/>
              <a:t>The </a:t>
            </a:r>
            <a:r>
              <a:rPr lang="nb-NO" dirty="0" err="1"/>
              <a:t>cascade</a:t>
            </a:r>
            <a:r>
              <a:rPr lang="nb-NO" dirty="0"/>
              <a:t> </a:t>
            </a:r>
            <a:r>
              <a:rPr lang="nb-NO" dirty="0" err="1"/>
              <a:t>solution</a:t>
            </a:r>
            <a:r>
              <a:rPr lang="nb-NO" dirty="0"/>
              <a:t> is less general </a:t>
            </a:r>
            <a:r>
              <a:rPr lang="nb-NO" dirty="0" err="1"/>
              <a:t>but</a:t>
            </a:r>
            <a:r>
              <a:rPr lang="nb-NO" dirty="0"/>
              <a:t> it </a:t>
            </a:r>
            <a:r>
              <a:rPr lang="nb-NO" dirty="0" err="1"/>
              <a:t>may</a:t>
            </a:r>
            <a:r>
              <a:rPr lang="nb-NO" dirty="0"/>
              <a:t> be </a:t>
            </a:r>
            <a:r>
              <a:rPr lang="nb-NO" dirty="0" err="1"/>
              <a:t>better</a:t>
            </a:r>
            <a:r>
              <a:rPr lang="nb-NO" dirty="0"/>
              <a:t> in </a:t>
            </a:r>
            <a:r>
              <a:rPr lang="nb-NO" dirty="0" err="1"/>
              <a:t>this</a:t>
            </a:r>
            <a:r>
              <a:rPr lang="nb-NO" dirty="0"/>
              <a:t> case.</a:t>
            </a:r>
          </a:p>
          <a:p>
            <a:r>
              <a:rPr lang="nb-NO" dirty="0" err="1"/>
              <a:t>Why</a:t>
            </a:r>
            <a:r>
              <a:rPr lang="nb-NO" dirty="0"/>
              <a:t> </a:t>
            </a:r>
            <a:r>
              <a:rPr lang="nb-NO" dirty="0" err="1"/>
              <a:t>better</a:t>
            </a:r>
            <a:r>
              <a:rPr lang="nb-NO" dirty="0"/>
              <a:t>? </a:t>
            </a:r>
            <a:r>
              <a:rPr lang="nb-NO" dirty="0" err="1"/>
              <a:t>Inner</a:t>
            </a:r>
            <a:r>
              <a:rPr lang="nb-NO" dirty="0"/>
              <a:t> T2-loop is fast and </a:t>
            </a:r>
            <a:r>
              <a:rPr lang="nb-NO" dirty="0" err="1"/>
              <a:t>always</a:t>
            </a:r>
            <a:r>
              <a:rPr lang="nb-NO" dirty="0"/>
              <a:t> </a:t>
            </a:r>
            <a:r>
              <a:rPr lang="nb-NO" dirty="0" err="1"/>
              <a:t>active</a:t>
            </a:r>
            <a:r>
              <a:rPr lang="nb-NO" dirty="0"/>
              <a:t> and </a:t>
            </a:r>
            <a:r>
              <a:rPr lang="nb-NO" dirty="0" err="1"/>
              <a:t>may</a:t>
            </a:r>
            <a:r>
              <a:rPr lang="nb-NO" dirty="0"/>
              <a:t> </a:t>
            </a:r>
            <a:r>
              <a:rPr lang="nb-NO" dirty="0" err="1"/>
              <a:t>improve</a:t>
            </a:r>
            <a:r>
              <a:rPr lang="nb-NO" dirty="0"/>
              <a:t> control of T1.</a:t>
            </a:r>
          </a:p>
          <a:p>
            <a:endParaRPr lang="nb-NO" dirty="0"/>
          </a:p>
          <a:p>
            <a:endParaRPr lang="nb-NO" dirty="0"/>
          </a:p>
          <a:p>
            <a:endParaRPr lang="nb-NO" dirty="0"/>
          </a:p>
        </p:txBody>
      </p:sp>
      <p:sp>
        <p:nvSpPr>
          <p:cNvPr id="4" name="TextBox 3">
            <a:extLst>
              <a:ext uri="{FF2B5EF4-FFF2-40B4-BE49-F238E27FC236}">
                <a16:creationId xmlns:a16="http://schemas.microsoft.com/office/drawing/2014/main" id="{5EC296E9-1041-9C20-DC4B-0B05023ACA52}"/>
              </a:ext>
            </a:extLst>
          </p:cNvPr>
          <p:cNvSpPr txBox="1"/>
          <p:nvPr/>
        </p:nvSpPr>
        <p:spPr>
          <a:xfrm>
            <a:off x="457200" y="6538586"/>
            <a:ext cx="10827579" cy="276999"/>
          </a:xfrm>
          <a:prstGeom prst="rect">
            <a:avLst/>
          </a:prstGeom>
          <a:noFill/>
        </p:spPr>
        <p:txBody>
          <a:bodyPr wrap="none" rtlCol="0">
            <a:spAutoFit/>
          </a:bodyPr>
          <a:lstStyle/>
          <a:p>
            <a:r>
              <a:rPr lang="nb-NO" sz="1200" dirty="0" err="1"/>
              <a:t>Comment</a:t>
            </a:r>
            <a:r>
              <a:rPr lang="nb-NO" sz="1200" dirty="0"/>
              <a:t>: For </a:t>
            </a:r>
            <a:r>
              <a:rPr lang="nb-NO" sz="1200" dirty="0" err="1"/>
              <a:t>both</a:t>
            </a:r>
            <a:r>
              <a:rPr lang="nb-NO" sz="1200" dirty="0"/>
              <a:t> Alt. I and II,  </a:t>
            </a:r>
            <a:r>
              <a:rPr lang="nb-NO" sz="1200" dirty="0" err="1"/>
              <a:t>we</a:t>
            </a:r>
            <a:r>
              <a:rPr lang="nb-NO" sz="1200" dirty="0"/>
              <a:t> </a:t>
            </a:r>
            <a:r>
              <a:rPr lang="nb-NO" sz="1200" dirty="0" err="1"/>
              <a:t>loose</a:t>
            </a:r>
            <a:r>
              <a:rPr lang="nb-NO" sz="1200" dirty="0"/>
              <a:t> control of T1 (it drops </a:t>
            </a:r>
            <a:r>
              <a:rPr lang="nb-NO" sz="1200" dirty="0" err="1"/>
              <a:t>below</a:t>
            </a:r>
            <a:r>
              <a:rPr lang="nb-NO" sz="1200" dirty="0"/>
              <a:t> T1s=500C) </a:t>
            </a:r>
            <a:r>
              <a:rPr lang="nb-NO" sz="1200" dirty="0" err="1"/>
              <a:t>when</a:t>
            </a:r>
            <a:r>
              <a:rPr lang="nb-NO" sz="1200" dirty="0"/>
              <a:t> T2=T2max. If </a:t>
            </a:r>
            <a:r>
              <a:rPr lang="nb-NO" sz="1200" dirty="0" err="1"/>
              <a:t>this</a:t>
            </a:r>
            <a:r>
              <a:rPr lang="nb-NO" sz="1200" dirty="0"/>
              <a:t> is not </a:t>
            </a:r>
            <a:r>
              <a:rPr lang="nb-NO" sz="1200" dirty="0" err="1"/>
              <a:t>acceptable</a:t>
            </a:r>
            <a:r>
              <a:rPr lang="nb-NO" sz="1200" dirty="0"/>
              <a:t> </a:t>
            </a:r>
            <a:r>
              <a:rPr lang="nb-NO" sz="1200" dirty="0" err="1"/>
              <a:t>then</a:t>
            </a:r>
            <a:r>
              <a:rPr lang="nb-NO" sz="1200" dirty="0"/>
              <a:t> </a:t>
            </a:r>
            <a:r>
              <a:rPr lang="nb-NO" sz="1200" dirty="0" err="1"/>
              <a:t>we</a:t>
            </a:r>
            <a:r>
              <a:rPr lang="nb-NO" sz="1200" dirty="0"/>
              <a:t> </a:t>
            </a:r>
            <a:r>
              <a:rPr lang="nb-NO" sz="1200" dirty="0" err="1"/>
              <a:t>need</a:t>
            </a:r>
            <a:r>
              <a:rPr lang="nb-NO" sz="1200" dirty="0"/>
              <a:t> to </a:t>
            </a:r>
            <a:r>
              <a:rPr lang="nb-NO" sz="1200" dirty="0" err="1"/>
              <a:t>something</a:t>
            </a:r>
            <a:r>
              <a:rPr lang="nb-NO" sz="1200" dirty="0"/>
              <a:t>- More </a:t>
            </a:r>
            <a:r>
              <a:rPr lang="nb-NO" sz="1200" dirty="0" err="1"/>
              <a:t>on</a:t>
            </a:r>
            <a:r>
              <a:rPr lang="nb-NO" sz="1200" dirty="0"/>
              <a:t> </a:t>
            </a:r>
            <a:r>
              <a:rPr lang="nb-NO" sz="1200" dirty="0" err="1"/>
              <a:t>this</a:t>
            </a:r>
            <a:r>
              <a:rPr lang="nb-NO" sz="1200" dirty="0"/>
              <a:t> later!</a:t>
            </a:r>
            <a:endParaRPr lang="en-US" sz="1200" dirty="0"/>
          </a:p>
        </p:txBody>
      </p:sp>
      <p:sp>
        <p:nvSpPr>
          <p:cNvPr id="11" name="Slide Number Placeholder 10">
            <a:extLst>
              <a:ext uri="{FF2B5EF4-FFF2-40B4-BE49-F238E27FC236}">
                <a16:creationId xmlns:a16="http://schemas.microsoft.com/office/drawing/2014/main" id="{2B93F9E9-9E63-4CEE-F467-61413EE90916}"/>
              </a:ext>
            </a:extLst>
          </p:cNvPr>
          <p:cNvSpPr>
            <a:spLocks noGrp="1"/>
          </p:cNvSpPr>
          <p:nvPr>
            <p:ph type="sldNum" sz="quarter" idx="12"/>
          </p:nvPr>
        </p:nvSpPr>
        <p:spPr/>
        <p:txBody>
          <a:bodyPr/>
          <a:lstStyle/>
          <a:p>
            <a:fld id="{A5FDCD2B-6064-4A78-9C2D-DD73DFA345C7}" type="slidenum">
              <a:rPr lang="en-US" smtClean="0"/>
              <a:t>11</a:t>
            </a:fld>
            <a:endParaRPr lang="en-US"/>
          </a:p>
        </p:txBody>
      </p:sp>
    </p:spTree>
    <p:extLst>
      <p:ext uri="{BB962C8B-B14F-4D97-AF65-F5344CB8AC3E}">
        <p14:creationId xmlns:p14="http://schemas.microsoft.com/office/powerpoint/2010/main" val="4522781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609914-51BB-95EC-CA14-75943FAD8A6C}"/>
              </a:ext>
            </a:extLst>
          </p:cNvPr>
          <p:cNvSpPr>
            <a:spLocks noGrp="1"/>
          </p:cNvSpPr>
          <p:nvPr>
            <p:ph type="title"/>
          </p:nvPr>
        </p:nvSpPr>
        <p:spPr/>
        <p:txBody>
          <a:bodyPr/>
          <a:lstStyle/>
          <a:p>
            <a:r>
              <a:rPr lang="nb-NO" dirty="0" err="1"/>
              <a:t>Example</a:t>
            </a:r>
            <a:r>
              <a:rPr lang="nb-NO" dirty="0"/>
              <a:t> Alt. I (Choke </a:t>
            </a:r>
            <a:r>
              <a:rPr lang="nb-NO" dirty="0" err="1"/>
              <a:t>valve</a:t>
            </a:r>
            <a:r>
              <a:rPr lang="nb-NO" dirty="0"/>
              <a:t>)</a:t>
            </a:r>
            <a:endParaRPr lang="en-US" dirty="0"/>
          </a:p>
        </p:txBody>
      </p:sp>
      <p:sp>
        <p:nvSpPr>
          <p:cNvPr id="3" name="Content Placeholder 2">
            <a:extLst>
              <a:ext uri="{FF2B5EF4-FFF2-40B4-BE49-F238E27FC236}">
                <a16:creationId xmlns:a16="http://schemas.microsoft.com/office/drawing/2014/main" id="{8234BCC6-2956-4BF2-FCF8-D6F84851285C}"/>
              </a:ext>
            </a:extLst>
          </p:cNvPr>
          <p:cNvSpPr>
            <a:spLocks noGrp="1"/>
          </p:cNvSpPr>
          <p:nvPr>
            <p:ph idx="1"/>
          </p:nvPr>
        </p:nvSpPr>
        <p:spPr>
          <a:xfrm>
            <a:off x="746760" y="4980432"/>
            <a:ext cx="10515600" cy="1786129"/>
          </a:xfrm>
        </p:spPr>
        <p:txBody>
          <a:bodyPr>
            <a:normAutofit fontScale="32500" lnSpcReduction="20000"/>
          </a:bodyPr>
          <a:lstStyle/>
          <a:p>
            <a:pPr>
              <a:spcBef>
                <a:spcPts val="600"/>
              </a:spcBef>
            </a:pPr>
            <a:r>
              <a:rPr lang="nb-NO" dirty="0"/>
              <a:t>The choke </a:t>
            </a:r>
            <a:r>
              <a:rPr lang="nb-NO" dirty="0" err="1"/>
              <a:t>valve</a:t>
            </a:r>
            <a:r>
              <a:rPr lang="nb-NO" dirty="0"/>
              <a:t> is </a:t>
            </a:r>
            <a:r>
              <a:rPr lang="nb-NO" dirty="0" err="1">
                <a:solidFill>
                  <a:srgbClr val="FF0000"/>
                </a:solidFill>
              </a:rPr>
              <a:t>normally</a:t>
            </a:r>
            <a:r>
              <a:rPr lang="nb-NO" dirty="0"/>
              <a:t> </a:t>
            </a:r>
            <a:r>
              <a:rPr lang="nb-NO" dirty="0" err="1"/>
              <a:t>fully</a:t>
            </a:r>
            <a:r>
              <a:rPr lang="nb-NO" dirty="0"/>
              <a:t> </a:t>
            </a:r>
            <a:r>
              <a:rPr lang="nb-NO" dirty="0" err="1"/>
              <a:t>open</a:t>
            </a:r>
            <a:r>
              <a:rPr lang="nb-NO" dirty="0"/>
              <a:t> to </a:t>
            </a:r>
            <a:r>
              <a:rPr lang="nb-NO" dirty="0" err="1"/>
              <a:t>avoid</a:t>
            </a:r>
            <a:r>
              <a:rPr lang="nb-NO" dirty="0"/>
              <a:t> </a:t>
            </a:r>
            <a:r>
              <a:rPr lang="nb-NO" dirty="0" err="1"/>
              <a:t>unnecessary</a:t>
            </a:r>
            <a:r>
              <a:rPr lang="nb-NO" dirty="0"/>
              <a:t> </a:t>
            </a:r>
            <a:r>
              <a:rPr lang="nb-NO" dirty="0" err="1"/>
              <a:t>pressure</a:t>
            </a:r>
            <a:r>
              <a:rPr lang="nb-NO" dirty="0"/>
              <a:t> </a:t>
            </a:r>
            <a:r>
              <a:rPr lang="nb-NO" dirty="0" err="1"/>
              <a:t>drop</a:t>
            </a:r>
            <a:r>
              <a:rPr lang="nb-NO" dirty="0"/>
              <a:t> (</a:t>
            </a:r>
            <a:r>
              <a:rPr lang="nb-NO" dirty="0" err="1">
                <a:solidFill>
                  <a:srgbClr val="FF0000"/>
                </a:solidFill>
              </a:rPr>
              <a:t>normally</a:t>
            </a:r>
            <a:r>
              <a:rPr lang="nb-NO" dirty="0"/>
              <a:t>, </a:t>
            </a:r>
            <a:r>
              <a:rPr lang="nb-NO" dirty="0" err="1"/>
              <a:t>we</a:t>
            </a:r>
            <a:r>
              <a:rPr lang="nb-NO" dirty="0"/>
              <a:t> </a:t>
            </a:r>
            <a:r>
              <a:rPr lang="nb-NO" dirty="0" err="1"/>
              <a:t>may</a:t>
            </a:r>
            <a:r>
              <a:rPr lang="nb-NO" dirty="0"/>
              <a:t> have p1=4.5 bar, p2=4 bar)</a:t>
            </a:r>
          </a:p>
          <a:p>
            <a:pPr>
              <a:spcBef>
                <a:spcPts val="600"/>
              </a:spcBef>
            </a:pPr>
            <a:r>
              <a:rPr lang="nb-NO" dirty="0" err="1"/>
              <a:t>But</a:t>
            </a:r>
            <a:r>
              <a:rPr lang="nb-NO" dirty="0"/>
              <a:t> </a:t>
            </a:r>
            <a:r>
              <a:rPr lang="nb-NO" dirty="0" err="1"/>
              <a:t>may</a:t>
            </a:r>
            <a:r>
              <a:rPr lang="nb-NO" dirty="0"/>
              <a:t> </a:t>
            </a:r>
            <a:r>
              <a:rPr lang="nb-NO" dirty="0" err="1"/>
              <a:t>close</a:t>
            </a:r>
            <a:r>
              <a:rPr lang="nb-NO" dirty="0"/>
              <a:t> choke </a:t>
            </a:r>
            <a:r>
              <a:rPr lang="nb-NO" dirty="0" err="1"/>
              <a:t>valve</a:t>
            </a:r>
            <a:r>
              <a:rPr lang="nb-NO" dirty="0"/>
              <a:t> to </a:t>
            </a:r>
            <a:r>
              <a:rPr lang="nb-NO" dirty="0" err="1"/>
              <a:t>avoid</a:t>
            </a:r>
            <a:r>
              <a:rPr lang="nb-NO" dirty="0"/>
              <a:t> </a:t>
            </a:r>
            <a:r>
              <a:rPr lang="nb-NO" dirty="0" err="1"/>
              <a:t>too</a:t>
            </a:r>
            <a:r>
              <a:rPr lang="nb-NO" dirty="0"/>
              <a:t> </a:t>
            </a:r>
            <a:r>
              <a:rPr lang="nb-NO" dirty="0" err="1"/>
              <a:t>low</a:t>
            </a:r>
            <a:r>
              <a:rPr lang="nb-NO" dirty="0"/>
              <a:t> p1 (</a:t>
            </a:r>
            <a:r>
              <a:rPr lang="nb-NO" dirty="0" err="1"/>
              <a:t>if</a:t>
            </a:r>
            <a:r>
              <a:rPr lang="nb-NO" dirty="0"/>
              <a:t> N2 </a:t>
            </a:r>
            <a:r>
              <a:rPr lang="nb-NO" dirty="0" err="1"/>
              <a:t>supply</a:t>
            </a:r>
            <a:r>
              <a:rPr lang="nb-NO" dirty="0"/>
              <a:t> </a:t>
            </a:r>
            <a:r>
              <a:rPr lang="nb-NO" dirty="0" err="1"/>
              <a:t>stops</a:t>
            </a:r>
            <a:r>
              <a:rPr lang="nb-NO" dirty="0"/>
              <a:t>) or </a:t>
            </a:r>
            <a:r>
              <a:rPr lang="nb-NO" dirty="0" err="1"/>
              <a:t>too</a:t>
            </a:r>
            <a:r>
              <a:rPr lang="nb-NO" dirty="0"/>
              <a:t> </a:t>
            </a:r>
            <a:r>
              <a:rPr lang="nb-NO" dirty="0" err="1"/>
              <a:t>high</a:t>
            </a:r>
            <a:r>
              <a:rPr lang="nb-NO" dirty="0"/>
              <a:t> p2 (</a:t>
            </a:r>
            <a:r>
              <a:rPr lang="nb-NO" dirty="0" err="1"/>
              <a:t>if</a:t>
            </a:r>
            <a:r>
              <a:rPr lang="nb-NO" dirty="0"/>
              <a:t> p1 is </a:t>
            </a:r>
            <a:r>
              <a:rPr lang="nb-NO" dirty="0" err="1"/>
              <a:t>high</a:t>
            </a:r>
            <a:r>
              <a:rPr lang="nb-NO" dirty="0"/>
              <a:t>).</a:t>
            </a:r>
          </a:p>
          <a:p>
            <a:pPr>
              <a:spcBef>
                <a:spcPts val="600"/>
              </a:spcBef>
            </a:pPr>
            <a:r>
              <a:rPr lang="nb-NO" b="1" dirty="0"/>
              <a:t>Here Alt. II (</a:t>
            </a:r>
            <a:r>
              <a:rPr lang="nb-NO" b="1" dirty="0" err="1"/>
              <a:t>cascade</a:t>
            </a:r>
            <a:r>
              <a:rPr lang="nb-NO" b="1" dirty="0"/>
              <a:t>) </a:t>
            </a:r>
            <a:r>
              <a:rPr lang="nb-NO" b="1" dirty="0" err="1"/>
              <a:t>should</a:t>
            </a:r>
            <a:r>
              <a:rPr lang="nb-NO" b="1" dirty="0"/>
              <a:t> not  be used </a:t>
            </a:r>
            <a:r>
              <a:rPr lang="nb-NO" dirty="0"/>
              <a:t>(</a:t>
            </a:r>
            <a:r>
              <a:rPr lang="nb-NO" dirty="0" err="1"/>
              <a:t>Why</a:t>
            </a:r>
            <a:r>
              <a:rPr lang="nb-NO" dirty="0"/>
              <a:t>? </a:t>
            </a:r>
            <a:r>
              <a:rPr lang="nb-NO" dirty="0" err="1"/>
              <a:t>Cascade</a:t>
            </a:r>
            <a:r>
              <a:rPr lang="nb-NO" dirty="0"/>
              <a:t> control makes it </a:t>
            </a:r>
            <a:r>
              <a:rPr lang="nb-NO" dirty="0" err="1"/>
              <a:t>necessary</a:t>
            </a:r>
            <a:r>
              <a:rPr lang="nb-NO" dirty="0"/>
              <a:t> to have </a:t>
            </a:r>
            <a:r>
              <a:rPr lang="nb-NO" dirty="0" err="1"/>
              <a:t>one</a:t>
            </a:r>
            <a:r>
              <a:rPr lang="nb-NO" dirty="0"/>
              <a:t> loop </a:t>
            </a:r>
            <a:r>
              <a:rPr lang="nb-NO" dirty="0" err="1"/>
              <a:t>slow</a:t>
            </a:r>
            <a:r>
              <a:rPr lang="nb-NO" dirty="0"/>
              <a:t>, </a:t>
            </a:r>
            <a:r>
              <a:rPr lang="nb-NO" dirty="0" err="1"/>
              <a:t>which</a:t>
            </a:r>
            <a:r>
              <a:rPr lang="nb-NO" dirty="0"/>
              <a:t> makes </a:t>
            </a:r>
            <a:r>
              <a:rPr lang="nb-NO" dirty="0" err="1"/>
              <a:t>little</a:t>
            </a:r>
            <a:r>
              <a:rPr lang="nb-NO" dirty="0"/>
              <a:t> </a:t>
            </a:r>
            <a:r>
              <a:rPr lang="nb-NO" dirty="0" err="1"/>
              <a:t>sense</a:t>
            </a:r>
            <a:r>
              <a:rPr lang="nb-NO" dirty="0"/>
              <a:t> </a:t>
            </a:r>
            <a:r>
              <a:rPr lang="nb-NO" dirty="0" err="1"/>
              <a:t>since</a:t>
            </a:r>
            <a:r>
              <a:rPr lang="nb-NO" dirty="0"/>
              <a:t> control of p1 </a:t>
            </a:r>
            <a:r>
              <a:rPr lang="nb-NO" dirty="0" err="1"/>
              <a:t>does</a:t>
            </a:r>
            <a:r>
              <a:rPr lang="nb-NO" dirty="0"/>
              <a:t> not </a:t>
            </a:r>
            <a:r>
              <a:rPr lang="nb-NO" dirty="0" err="1"/>
              <a:t>improve</a:t>
            </a:r>
            <a:r>
              <a:rPr lang="nb-NO" dirty="0"/>
              <a:t> control of p2 (or vice-versa).</a:t>
            </a:r>
          </a:p>
          <a:p>
            <a:pPr>
              <a:spcBef>
                <a:spcPts val="600"/>
              </a:spcBef>
            </a:pPr>
            <a:endParaRPr lang="en-US" sz="2200" dirty="0"/>
          </a:p>
          <a:p>
            <a:pPr>
              <a:spcBef>
                <a:spcPts val="600"/>
              </a:spcBef>
            </a:pPr>
            <a:r>
              <a:rPr lang="en-US" sz="2200" dirty="0"/>
              <a:t>Comment 1: Strictly speaking. the input u0=100% to the min-block is not needed, since the valve has a “</a:t>
            </a:r>
            <a:r>
              <a:rPr lang="en-US" sz="2200" dirty="0" err="1"/>
              <a:t>bulit</a:t>
            </a:r>
            <a:r>
              <a:rPr lang="en-US" sz="2200" dirty="0"/>
              <a:t>-in” min-selector at fully open (see later). But  including it is not wrong - and it shows more clearly that we</a:t>
            </a:r>
            <a:r>
              <a:rPr lang="en-US" sz="2200" dirty="0">
                <a:solidFill>
                  <a:srgbClr val="FF0000"/>
                </a:solidFill>
              </a:rPr>
              <a:t> normally</a:t>
            </a:r>
            <a:r>
              <a:rPr lang="en-US" sz="2200" dirty="0"/>
              <a:t> want u0=100%. </a:t>
            </a:r>
          </a:p>
          <a:p>
            <a:pPr>
              <a:spcBef>
                <a:spcPts val="600"/>
              </a:spcBef>
            </a:pPr>
            <a:r>
              <a:rPr lang="en-US" sz="2200" dirty="0"/>
              <a:t>Comment 2: There may be quite a lot of interaction between the pressure and flow control. The best solution is probably to make one fast and one slow. In this case, it seems most reasonable to make the pressure control fast. But if fast flow control is needed, we may do it opposite.</a:t>
            </a:r>
          </a:p>
          <a:p>
            <a:pPr>
              <a:spcBef>
                <a:spcPts val="600"/>
              </a:spcBef>
            </a:pPr>
            <a:r>
              <a:rPr lang="en-US" sz="2200" dirty="0"/>
              <a:t>Comment 3: I here use the term “choke valve” when the aim is to regulate pressure; and “control valve” when it is to regulate flow (but other people may not agree on this)</a:t>
            </a:r>
          </a:p>
        </p:txBody>
      </p:sp>
      <p:pic>
        <p:nvPicPr>
          <p:cNvPr id="7" name="Picture 6">
            <a:extLst>
              <a:ext uri="{FF2B5EF4-FFF2-40B4-BE49-F238E27FC236}">
                <a16:creationId xmlns:a16="http://schemas.microsoft.com/office/drawing/2014/main" id="{DB050B1C-6AC8-D817-E639-FAB1D2DE9D2A}"/>
              </a:ext>
            </a:extLst>
          </p:cNvPr>
          <p:cNvPicPr>
            <a:picLocks noChangeAspect="1"/>
          </p:cNvPicPr>
          <p:nvPr/>
        </p:nvPicPr>
        <p:blipFill>
          <a:blip r:embed="rId2"/>
          <a:stretch>
            <a:fillRect/>
          </a:stretch>
        </p:blipFill>
        <p:spPr>
          <a:xfrm>
            <a:off x="1308295" y="1559958"/>
            <a:ext cx="8507366" cy="2990939"/>
          </a:xfrm>
          <a:prstGeom prst="rect">
            <a:avLst/>
          </a:prstGeom>
        </p:spPr>
      </p:pic>
      <p:sp>
        <p:nvSpPr>
          <p:cNvPr id="8" name="TextBox 7">
            <a:extLst>
              <a:ext uri="{FF2B5EF4-FFF2-40B4-BE49-F238E27FC236}">
                <a16:creationId xmlns:a16="http://schemas.microsoft.com/office/drawing/2014/main" id="{DB28F86C-2FD9-84BC-D625-F1E05E554731}"/>
              </a:ext>
            </a:extLst>
          </p:cNvPr>
          <p:cNvSpPr txBox="1"/>
          <p:nvPr/>
        </p:nvSpPr>
        <p:spPr>
          <a:xfrm>
            <a:off x="-67105" y="-88442"/>
            <a:ext cx="1868204" cy="400110"/>
          </a:xfrm>
          <a:prstGeom prst="rect">
            <a:avLst/>
          </a:prstGeom>
          <a:noFill/>
        </p:spPr>
        <p:txBody>
          <a:bodyPr wrap="none" rtlCol="0">
            <a:spAutoFit/>
          </a:bodyPr>
          <a:lstStyle/>
          <a:p>
            <a:r>
              <a:rPr lang="nb-NO" sz="2000" dirty="0">
                <a:highlight>
                  <a:srgbClr val="FFFF00"/>
                </a:highlight>
              </a:rPr>
              <a:t>CV-CV </a:t>
            </a:r>
            <a:r>
              <a:rPr lang="nb-NO" sz="2000" dirty="0" err="1">
                <a:highlight>
                  <a:srgbClr val="FFFF00"/>
                </a:highlight>
              </a:rPr>
              <a:t>switching</a:t>
            </a:r>
            <a:endParaRPr lang="nb-NO" sz="2000" dirty="0">
              <a:highlight>
                <a:srgbClr val="FFFF00"/>
              </a:highlight>
            </a:endParaRPr>
          </a:p>
        </p:txBody>
      </p:sp>
      <p:sp>
        <p:nvSpPr>
          <p:cNvPr id="4" name="Slide Number Placeholder 3">
            <a:extLst>
              <a:ext uri="{FF2B5EF4-FFF2-40B4-BE49-F238E27FC236}">
                <a16:creationId xmlns:a16="http://schemas.microsoft.com/office/drawing/2014/main" id="{3CE08B3E-A9ED-1FE8-9F99-7CB8D44A20C8}"/>
              </a:ext>
            </a:extLst>
          </p:cNvPr>
          <p:cNvSpPr>
            <a:spLocks noGrp="1"/>
          </p:cNvSpPr>
          <p:nvPr>
            <p:ph type="sldNum" sz="quarter" idx="12"/>
          </p:nvPr>
        </p:nvSpPr>
        <p:spPr/>
        <p:txBody>
          <a:bodyPr/>
          <a:lstStyle/>
          <a:p>
            <a:fld id="{A5FDCD2B-6064-4A78-9C2D-DD73DFA345C7}" type="slidenum">
              <a:rPr lang="en-US" smtClean="0"/>
              <a:t>12</a:t>
            </a:fld>
            <a:endParaRPr lang="en-US"/>
          </a:p>
        </p:txBody>
      </p:sp>
    </p:spTree>
    <p:extLst>
      <p:ext uri="{BB962C8B-B14F-4D97-AF65-F5344CB8AC3E}">
        <p14:creationId xmlns:p14="http://schemas.microsoft.com/office/powerpoint/2010/main" val="28872530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5CFE22-5369-412B-A368-63B3D0391D5A}"/>
              </a:ext>
            </a:extLst>
          </p:cNvPr>
          <p:cNvSpPr>
            <a:spLocks noGrp="1"/>
          </p:cNvSpPr>
          <p:nvPr>
            <p:ph type="title"/>
          </p:nvPr>
        </p:nvSpPr>
        <p:spPr>
          <a:xfrm>
            <a:off x="609600" y="266687"/>
            <a:ext cx="10972800" cy="1143000"/>
          </a:xfrm>
        </p:spPr>
        <p:txBody>
          <a:bodyPr/>
          <a:lstStyle/>
          <a:p>
            <a:r>
              <a:rPr lang="nb-NO" dirty="0"/>
              <a:t>Design of </a:t>
            </a:r>
            <a:r>
              <a:rPr lang="nb-NO" dirty="0" err="1"/>
              <a:t>selector</a:t>
            </a:r>
            <a:r>
              <a:rPr lang="nb-NO" dirty="0"/>
              <a:t> </a:t>
            </a:r>
            <a:r>
              <a:rPr lang="nb-NO" dirty="0" err="1"/>
              <a:t>structure</a:t>
            </a:r>
            <a:endParaRPr lang="nb-NO" dirty="0"/>
          </a:p>
        </p:txBody>
      </p:sp>
      <p:sp>
        <p:nvSpPr>
          <p:cNvPr id="3" name="Content Placeholder 2">
            <a:extLst>
              <a:ext uri="{FF2B5EF4-FFF2-40B4-BE49-F238E27FC236}">
                <a16:creationId xmlns:a16="http://schemas.microsoft.com/office/drawing/2014/main" id="{BF2D1538-83A6-4B5F-B8DB-285E8BFA132C}"/>
              </a:ext>
            </a:extLst>
          </p:cNvPr>
          <p:cNvSpPr>
            <a:spLocks noGrp="1"/>
          </p:cNvSpPr>
          <p:nvPr>
            <p:ph idx="1"/>
          </p:nvPr>
        </p:nvSpPr>
        <p:spPr>
          <a:xfrm>
            <a:off x="609600" y="1600201"/>
            <a:ext cx="10972800" cy="4032249"/>
          </a:xfrm>
        </p:spPr>
        <p:txBody>
          <a:bodyPr>
            <a:normAutofit fontScale="92500" lnSpcReduction="10000"/>
          </a:bodyPr>
          <a:lstStyle/>
          <a:p>
            <a:pPr marL="0" indent="0">
              <a:buNone/>
            </a:pPr>
            <a:r>
              <a:rPr lang="nb-NO" b="1" dirty="0" err="1">
                <a:solidFill>
                  <a:srgbClr val="FF0000"/>
                </a:solidFill>
              </a:rPr>
              <a:t>Rule</a:t>
            </a:r>
            <a:r>
              <a:rPr lang="nb-NO" b="1" dirty="0">
                <a:solidFill>
                  <a:srgbClr val="FF0000"/>
                </a:solidFill>
              </a:rPr>
              <a:t> 1 (</a:t>
            </a:r>
            <a:r>
              <a:rPr lang="nb-NO" b="1" dirty="0" err="1">
                <a:solidFill>
                  <a:srgbClr val="FF0000"/>
                </a:solidFill>
              </a:rPr>
              <a:t>max</a:t>
            </a:r>
            <a:r>
              <a:rPr lang="nb-NO" b="1" dirty="0">
                <a:solidFill>
                  <a:srgbClr val="FF0000"/>
                </a:solidFill>
              </a:rPr>
              <a:t> or min </a:t>
            </a:r>
            <a:r>
              <a:rPr lang="nb-NO" b="1" dirty="0" err="1">
                <a:solidFill>
                  <a:srgbClr val="FF0000"/>
                </a:solidFill>
              </a:rPr>
              <a:t>selector</a:t>
            </a:r>
            <a:r>
              <a:rPr lang="nb-NO" b="1" dirty="0">
                <a:solidFill>
                  <a:srgbClr val="FF0000"/>
                </a:solidFill>
              </a:rPr>
              <a:t>)</a:t>
            </a:r>
          </a:p>
          <a:p>
            <a:r>
              <a:rPr lang="nb-NO" dirty="0" err="1"/>
              <a:t>Use</a:t>
            </a:r>
            <a:r>
              <a:rPr lang="nb-NO" dirty="0"/>
              <a:t> </a:t>
            </a:r>
            <a:r>
              <a:rPr lang="nb-NO" dirty="0" err="1"/>
              <a:t>max-selector</a:t>
            </a:r>
            <a:r>
              <a:rPr lang="nb-NO" dirty="0"/>
              <a:t> for </a:t>
            </a:r>
            <a:r>
              <a:rPr lang="nb-NO" dirty="0" err="1"/>
              <a:t>constraints</a:t>
            </a:r>
            <a:r>
              <a:rPr lang="nb-NO" dirty="0"/>
              <a:t> </a:t>
            </a:r>
            <a:r>
              <a:rPr lang="nb-NO" dirty="0" err="1"/>
              <a:t>that</a:t>
            </a:r>
            <a:r>
              <a:rPr lang="nb-NO" dirty="0"/>
              <a:t> </a:t>
            </a:r>
            <a:r>
              <a:rPr lang="nb-NO" dirty="0" err="1"/>
              <a:t>are</a:t>
            </a:r>
            <a:r>
              <a:rPr lang="nb-NO" dirty="0"/>
              <a:t> </a:t>
            </a:r>
            <a:r>
              <a:rPr lang="nb-NO" dirty="0" err="1"/>
              <a:t>satisfied</a:t>
            </a:r>
            <a:r>
              <a:rPr lang="nb-NO" dirty="0"/>
              <a:t> </a:t>
            </a:r>
            <a:r>
              <a:rPr lang="nb-NO" dirty="0" err="1"/>
              <a:t>with</a:t>
            </a:r>
            <a:r>
              <a:rPr lang="nb-NO" dirty="0"/>
              <a:t> a </a:t>
            </a:r>
            <a:r>
              <a:rPr lang="nb-NO" dirty="0" err="1"/>
              <a:t>large</a:t>
            </a:r>
            <a:r>
              <a:rPr lang="nb-NO" dirty="0"/>
              <a:t> input</a:t>
            </a:r>
          </a:p>
          <a:p>
            <a:r>
              <a:rPr lang="nb-NO" dirty="0" err="1"/>
              <a:t>Use</a:t>
            </a:r>
            <a:r>
              <a:rPr lang="nb-NO" dirty="0"/>
              <a:t> min-</a:t>
            </a:r>
            <a:r>
              <a:rPr lang="nb-NO" dirty="0" err="1"/>
              <a:t>selector</a:t>
            </a:r>
            <a:r>
              <a:rPr lang="nb-NO" dirty="0"/>
              <a:t> for </a:t>
            </a:r>
            <a:r>
              <a:rPr lang="nb-NO" dirty="0" err="1"/>
              <a:t>constraints</a:t>
            </a:r>
            <a:r>
              <a:rPr lang="nb-NO" dirty="0"/>
              <a:t> </a:t>
            </a:r>
            <a:r>
              <a:rPr lang="nb-NO" dirty="0" err="1"/>
              <a:t>that</a:t>
            </a:r>
            <a:r>
              <a:rPr lang="nb-NO" dirty="0"/>
              <a:t> </a:t>
            </a:r>
            <a:r>
              <a:rPr lang="nb-NO" dirty="0" err="1"/>
              <a:t>are</a:t>
            </a:r>
            <a:r>
              <a:rPr lang="nb-NO" dirty="0"/>
              <a:t> </a:t>
            </a:r>
            <a:r>
              <a:rPr lang="nb-NO" dirty="0" err="1"/>
              <a:t>satisfied</a:t>
            </a:r>
            <a:r>
              <a:rPr lang="nb-NO" dirty="0"/>
              <a:t> </a:t>
            </a:r>
            <a:r>
              <a:rPr lang="nb-NO" dirty="0" err="1"/>
              <a:t>with</a:t>
            </a:r>
            <a:r>
              <a:rPr lang="nb-NO" dirty="0"/>
              <a:t> a </a:t>
            </a:r>
            <a:r>
              <a:rPr lang="nb-NO" dirty="0" err="1"/>
              <a:t>small</a:t>
            </a:r>
            <a:r>
              <a:rPr lang="nb-NO" dirty="0"/>
              <a:t> input</a:t>
            </a:r>
          </a:p>
          <a:p>
            <a:endParaRPr lang="nb-NO" dirty="0"/>
          </a:p>
          <a:p>
            <a:pPr marL="0" indent="0">
              <a:buNone/>
            </a:pPr>
            <a:r>
              <a:rPr lang="nb-NO" b="1" dirty="0" err="1">
                <a:solidFill>
                  <a:srgbClr val="FF0000"/>
                </a:solidFill>
              </a:rPr>
              <a:t>Rule</a:t>
            </a:r>
            <a:r>
              <a:rPr lang="nb-NO" b="1" dirty="0">
                <a:solidFill>
                  <a:srgbClr val="FF0000"/>
                </a:solidFill>
              </a:rPr>
              <a:t> 2 (order of </a:t>
            </a:r>
            <a:r>
              <a:rPr lang="nb-NO" b="1" dirty="0" err="1">
                <a:solidFill>
                  <a:srgbClr val="FF0000"/>
                </a:solidFill>
              </a:rPr>
              <a:t>max</a:t>
            </a:r>
            <a:r>
              <a:rPr lang="nb-NO" b="1" dirty="0">
                <a:solidFill>
                  <a:srgbClr val="FF0000"/>
                </a:solidFill>
              </a:rPr>
              <a:t> and min </a:t>
            </a:r>
            <a:r>
              <a:rPr lang="nb-NO" b="1" dirty="0" err="1">
                <a:solidFill>
                  <a:srgbClr val="FF0000"/>
                </a:solidFill>
              </a:rPr>
              <a:t>selectors</a:t>
            </a:r>
            <a:r>
              <a:rPr lang="nb-NO" b="1" dirty="0">
                <a:solidFill>
                  <a:srgbClr val="FF0000"/>
                </a:solidFill>
              </a:rPr>
              <a:t>): </a:t>
            </a:r>
          </a:p>
          <a:p>
            <a:r>
              <a:rPr lang="nb-NO" dirty="0"/>
              <a:t>If </a:t>
            </a:r>
            <a:r>
              <a:rPr lang="nb-NO" dirty="0" err="1"/>
              <a:t>need</a:t>
            </a:r>
            <a:r>
              <a:rPr lang="nb-NO" dirty="0"/>
              <a:t> </a:t>
            </a:r>
            <a:r>
              <a:rPr lang="nb-NO" dirty="0" err="1"/>
              <a:t>both</a:t>
            </a:r>
            <a:r>
              <a:rPr lang="nb-NO" dirty="0"/>
              <a:t> </a:t>
            </a:r>
            <a:r>
              <a:rPr lang="nb-NO" dirty="0" err="1"/>
              <a:t>max</a:t>
            </a:r>
            <a:r>
              <a:rPr lang="nb-NO" dirty="0"/>
              <a:t> and min </a:t>
            </a:r>
            <a:r>
              <a:rPr lang="nb-NO" dirty="0" err="1"/>
              <a:t>selector</a:t>
            </a:r>
            <a:r>
              <a:rPr lang="nb-NO" dirty="0"/>
              <a:t>: </a:t>
            </a:r>
            <a:r>
              <a:rPr lang="nb-NO" dirty="0" err="1"/>
              <a:t>Potential</a:t>
            </a:r>
            <a:r>
              <a:rPr lang="nb-NO" dirty="0"/>
              <a:t> </a:t>
            </a:r>
            <a:r>
              <a:rPr lang="nb-NO" dirty="0" err="1"/>
              <a:t>infeasibility</a:t>
            </a:r>
            <a:r>
              <a:rPr lang="nb-NO" dirty="0"/>
              <a:t> (</a:t>
            </a:r>
            <a:r>
              <a:rPr lang="nb-NO" dirty="0" err="1"/>
              <a:t>conflict</a:t>
            </a:r>
            <a:r>
              <a:rPr lang="nb-NO" dirty="0"/>
              <a:t>)</a:t>
            </a:r>
          </a:p>
          <a:p>
            <a:r>
              <a:rPr lang="nb-NO" dirty="0"/>
              <a:t>Order </a:t>
            </a:r>
            <a:r>
              <a:rPr lang="nb-NO" dirty="0" err="1"/>
              <a:t>does</a:t>
            </a:r>
            <a:r>
              <a:rPr lang="nb-NO" dirty="0"/>
              <a:t> not matter </a:t>
            </a:r>
            <a:r>
              <a:rPr lang="nb-NO" dirty="0" err="1"/>
              <a:t>if</a:t>
            </a:r>
            <a:r>
              <a:rPr lang="nb-NO" dirty="0"/>
              <a:t> problem is </a:t>
            </a:r>
            <a:r>
              <a:rPr lang="nb-NO" dirty="0" err="1"/>
              <a:t>feasible</a:t>
            </a:r>
            <a:endParaRPr lang="nb-NO" dirty="0"/>
          </a:p>
          <a:p>
            <a:r>
              <a:rPr lang="nb-NO" dirty="0"/>
              <a:t>If </a:t>
            </a:r>
            <a:r>
              <a:rPr lang="nb-NO" dirty="0" err="1"/>
              <a:t>infeasible</a:t>
            </a:r>
            <a:r>
              <a:rPr lang="nb-NO" dirty="0"/>
              <a:t>: </a:t>
            </a:r>
            <a:r>
              <a:rPr lang="nb-NO" dirty="0" err="1"/>
              <a:t>Put</a:t>
            </a:r>
            <a:r>
              <a:rPr lang="nb-NO" dirty="0"/>
              <a:t> </a:t>
            </a:r>
            <a:r>
              <a:rPr lang="nb-NO" dirty="0" err="1"/>
              <a:t>highest</a:t>
            </a:r>
            <a:r>
              <a:rPr lang="nb-NO" dirty="0"/>
              <a:t> </a:t>
            </a:r>
            <a:r>
              <a:rPr lang="nb-NO" dirty="0" err="1"/>
              <a:t>priority</a:t>
            </a:r>
            <a:r>
              <a:rPr lang="nb-NO" dirty="0"/>
              <a:t> </a:t>
            </a:r>
            <a:r>
              <a:rPr lang="nb-NO" dirty="0" err="1"/>
              <a:t>constraint</a:t>
            </a:r>
            <a:r>
              <a:rPr lang="nb-NO" dirty="0"/>
              <a:t> at </a:t>
            </a:r>
            <a:r>
              <a:rPr lang="nb-NO" dirty="0" err="1"/>
              <a:t>the</a:t>
            </a:r>
            <a:r>
              <a:rPr lang="nb-NO" dirty="0"/>
              <a:t> end</a:t>
            </a:r>
          </a:p>
        </p:txBody>
      </p:sp>
      <p:sp>
        <p:nvSpPr>
          <p:cNvPr id="5" name="TextBox 4">
            <a:extLst>
              <a:ext uri="{FF2B5EF4-FFF2-40B4-BE49-F238E27FC236}">
                <a16:creationId xmlns:a16="http://schemas.microsoft.com/office/drawing/2014/main" id="{3504D9C0-34CD-4BA8-B388-AE03708AC92F}"/>
              </a:ext>
            </a:extLst>
          </p:cNvPr>
          <p:cNvSpPr txBox="1"/>
          <p:nvPr/>
        </p:nvSpPr>
        <p:spPr>
          <a:xfrm>
            <a:off x="-67105" y="-88442"/>
            <a:ext cx="1868204" cy="400110"/>
          </a:xfrm>
          <a:prstGeom prst="rect">
            <a:avLst/>
          </a:prstGeom>
          <a:noFill/>
        </p:spPr>
        <p:txBody>
          <a:bodyPr wrap="none" rtlCol="0">
            <a:spAutoFit/>
          </a:bodyPr>
          <a:lstStyle/>
          <a:p>
            <a:r>
              <a:rPr lang="nb-NO" sz="2000" dirty="0">
                <a:highlight>
                  <a:srgbClr val="FFFF00"/>
                </a:highlight>
              </a:rPr>
              <a:t>CV-CV </a:t>
            </a:r>
            <a:r>
              <a:rPr lang="nb-NO" sz="2000" dirty="0" err="1">
                <a:highlight>
                  <a:srgbClr val="FFFF00"/>
                </a:highlight>
              </a:rPr>
              <a:t>switching</a:t>
            </a:r>
            <a:endParaRPr lang="nb-NO" sz="2000" dirty="0">
              <a:highlight>
                <a:srgbClr val="FFFF00"/>
              </a:highlight>
            </a:endParaRPr>
          </a:p>
        </p:txBody>
      </p:sp>
      <p:sp>
        <p:nvSpPr>
          <p:cNvPr id="6" name="Slide Number Placeholder 5">
            <a:extLst>
              <a:ext uri="{FF2B5EF4-FFF2-40B4-BE49-F238E27FC236}">
                <a16:creationId xmlns:a16="http://schemas.microsoft.com/office/drawing/2014/main" id="{B2EFA3AF-2F1A-AB16-C165-D46DF799ECC5}"/>
              </a:ext>
            </a:extLst>
          </p:cNvPr>
          <p:cNvSpPr>
            <a:spLocks noGrp="1"/>
          </p:cNvSpPr>
          <p:nvPr>
            <p:ph type="sldNum" sz="quarter" idx="12"/>
          </p:nvPr>
        </p:nvSpPr>
        <p:spPr/>
        <p:txBody>
          <a:bodyPr/>
          <a:lstStyle/>
          <a:p>
            <a:fld id="{A5FDCD2B-6064-4A78-9C2D-DD73DFA345C7}" type="slidenum">
              <a:rPr lang="en-US" smtClean="0"/>
              <a:t>13</a:t>
            </a:fld>
            <a:endParaRPr lang="en-US"/>
          </a:p>
        </p:txBody>
      </p:sp>
      <p:sp>
        <p:nvSpPr>
          <p:cNvPr id="7" name="TextBox 6">
            <a:extLst>
              <a:ext uri="{FF2B5EF4-FFF2-40B4-BE49-F238E27FC236}">
                <a16:creationId xmlns:a16="http://schemas.microsoft.com/office/drawing/2014/main" id="{5ECB49F1-4FC2-FCB9-9F61-578B25025B1E}"/>
              </a:ext>
            </a:extLst>
          </p:cNvPr>
          <p:cNvSpPr txBox="1"/>
          <p:nvPr/>
        </p:nvSpPr>
        <p:spPr>
          <a:xfrm>
            <a:off x="219985" y="5915353"/>
            <a:ext cx="11237843" cy="461665"/>
          </a:xfrm>
          <a:prstGeom prst="rect">
            <a:avLst/>
          </a:prstGeom>
          <a:noFill/>
        </p:spPr>
        <p:txBody>
          <a:bodyPr wrap="square" rtlCol="0">
            <a:spAutoFit/>
          </a:bodyPr>
          <a:lstStyle/>
          <a:p>
            <a:r>
              <a:rPr lang="en-US" sz="1200" dirty="0"/>
              <a:t>“Systematic design of active constraint switching using selectors.” Dinesh Krishnamoorthy , Sigurd Skogestad. </a:t>
            </a:r>
            <a:r>
              <a:rPr lang="nb-NO" sz="1200" u="sng" dirty="0">
                <a:hlinkClick r:id="rId2" tooltip="Go to Computers &amp; Chemical Engineering on ScienceDirect"/>
              </a:rPr>
              <a:t>Computers &amp; Chemical Engineering</a:t>
            </a:r>
            <a:r>
              <a:rPr lang="nb-NO" sz="1200" u="sng" dirty="0"/>
              <a:t>, </a:t>
            </a:r>
            <a:r>
              <a:rPr lang="nb-NO" sz="1200" dirty="0">
                <a:hlinkClick r:id="rId3" tooltip="Go to table of contents for this volume/issue"/>
              </a:rPr>
              <a:t>Volume 143</a:t>
            </a:r>
            <a:r>
              <a:rPr lang="nb-NO" sz="1200" dirty="0"/>
              <a:t>, (2020)</a:t>
            </a:r>
          </a:p>
          <a:p>
            <a:r>
              <a:rPr lang="en-US" sz="1200" dirty="0"/>
              <a:t>“Advanced control using decomposition and simple elements”. Sigurd Skogestad. Annual Reviews in Control, Volume 56, 100903 (2023)</a:t>
            </a:r>
            <a:endParaRPr lang="nb-NO" sz="1200" dirty="0"/>
          </a:p>
        </p:txBody>
      </p:sp>
    </p:spTree>
    <p:extLst>
      <p:ext uri="{BB962C8B-B14F-4D97-AF65-F5344CB8AC3E}">
        <p14:creationId xmlns:p14="http://schemas.microsoft.com/office/powerpoint/2010/main" val="1579027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F745DA-A33D-4E23-8C02-3D99F762F5AD}"/>
              </a:ext>
            </a:extLst>
          </p:cNvPr>
          <p:cNvSpPr>
            <a:spLocks noGrp="1"/>
          </p:cNvSpPr>
          <p:nvPr>
            <p:ph type="title"/>
          </p:nvPr>
        </p:nvSpPr>
        <p:spPr>
          <a:xfrm>
            <a:off x="612290" y="423027"/>
            <a:ext cx="11662186" cy="1325563"/>
          </a:xfrm>
        </p:spPr>
        <p:txBody>
          <a:bodyPr>
            <a:normAutofit/>
          </a:bodyPr>
          <a:lstStyle/>
          <a:p>
            <a:r>
              <a:rPr lang="nb-NO" dirty="0" err="1"/>
              <a:t>Example</a:t>
            </a:r>
            <a:r>
              <a:rPr lang="nb-NO" dirty="0"/>
              <a:t>. </a:t>
            </a:r>
            <a:r>
              <a:rPr lang="nb-NO" dirty="0" err="1"/>
              <a:t>Maximize</a:t>
            </a:r>
            <a:r>
              <a:rPr lang="nb-NO" dirty="0"/>
              <a:t> </a:t>
            </a:r>
            <a:r>
              <a:rPr lang="nb-NO" dirty="0" err="1"/>
              <a:t>flow</a:t>
            </a:r>
            <a:r>
              <a:rPr lang="nb-NO" dirty="0"/>
              <a:t> </a:t>
            </a:r>
            <a:r>
              <a:rPr lang="nb-NO" dirty="0" err="1"/>
              <a:t>with</a:t>
            </a:r>
            <a:r>
              <a:rPr lang="nb-NO" dirty="0"/>
              <a:t> </a:t>
            </a:r>
            <a:r>
              <a:rPr lang="nb-NO" dirty="0" err="1"/>
              <a:t>pressure</a:t>
            </a:r>
            <a:r>
              <a:rPr lang="nb-NO" dirty="0"/>
              <a:t> </a:t>
            </a:r>
            <a:r>
              <a:rPr lang="nb-NO" dirty="0" err="1"/>
              <a:t>constraints</a:t>
            </a:r>
            <a:endParaRPr lang="nb-NO" dirty="0"/>
          </a:p>
        </p:txBody>
      </p:sp>
      <p:pic>
        <p:nvPicPr>
          <p:cNvPr id="5" name="Content Placeholder 4">
            <a:extLst>
              <a:ext uri="{FF2B5EF4-FFF2-40B4-BE49-F238E27FC236}">
                <a16:creationId xmlns:a16="http://schemas.microsoft.com/office/drawing/2014/main" id="{7B08CE7F-8262-42F8-B34D-7AC1930AD288}"/>
              </a:ext>
            </a:extLst>
          </p:cNvPr>
          <p:cNvPicPr>
            <a:picLocks noGrp="1" noChangeAspect="1"/>
          </p:cNvPicPr>
          <p:nvPr>
            <p:ph idx="1"/>
          </p:nvPr>
        </p:nvPicPr>
        <p:blipFill>
          <a:blip r:embed="rId2"/>
          <a:stretch>
            <a:fillRect/>
          </a:stretch>
        </p:blipFill>
        <p:spPr>
          <a:xfrm>
            <a:off x="1270377" y="1622149"/>
            <a:ext cx="4705350" cy="1247775"/>
          </a:xfrm>
        </p:spPr>
      </p:pic>
      <p:pic>
        <p:nvPicPr>
          <p:cNvPr id="8" name="Picture 7">
            <a:extLst>
              <a:ext uri="{FF2B5EF4-FFF2-40B4-BE49-F238E27FC236}">
                <a16:creationId xmlns:a16="http://schemas.microsoft.com/office/drawing/2014/main" id="{1A9AE6B3-6549-485A-B66B-7F12F961EFDE}"/>
              </a:ext>
            </a:extLst>
          </p:cNvPr>
          <p:cNvPicPr>
            <a:picLocks noChangeAspect="1"/>
          </p:cNvPicPr>
          <p:nvPr/>
        </p:nvPicPr>
        <p:blipFill>
          <a:blip r:embed="rId3"/>
          <a:stretch>
            <a:fillRect/>
          </a:stretch>
        </p:blipFill>
        <p:spPr>
          <a:xfrm>
            <a:off x="1479827" y="3195949"/>
            <a:ext cx="5314950" cy="2562225"/>
          </a:xfrm>
          <a:prstGeom prst="rect">
            <a:avLst/>
          </a:prstGeom>
        </p:spPr>
      </p:pic>
      <p:sp>
        <p:nvSpPr>
          <p:cNvPr id="9" name="TextBox 8">
            <a:extLst>
              <a:ext uri="{FF2B5EF4-FFF2-40B4-BE49-F238E27FC236}">
                <a16:creationId xmlns:a16="http://schemas.microsoft.com/office/drawing/2014/main" id="{EB100562-AF96-4596-B137-05200DA1E333}"/>
              </a:ext>
            </a:extLst>
          </p:cNvPr>
          <p:cNvSpPr txBox="1"/>
          <p:nvPr/>
        </p:nvSpPr>
        <p:spPr>
          <a:xfrm>
            <a:off x="1284231" y="3164540"/>
            <a:ext cx="397866" cy="307777"/>
          </a:xfrm>
          <a:prstGeom prst="rect">
            <a:avLst/>
          </a:prstGeom>
          <a:noFill/>
        </p:spPr>
        <p:txBody>
          <a:bodyPr wrap="none" rtlCol="0">
            <a:spAutoFit/>
          </a:bodyPr>
          <a:lstStyle/>
          <a:p>
            <a:r>
              <a:rPr lang="nb-NO" sz="1400" dirty="0" err="1"/>
              <a:t>Op</a:t>
            </a:r>
            <a:endParaRPr lang="nb-NO" sz="1400" dirty="0"/>
          </a:p>
        </p:txBody>
      </p:sp>
      <p:sp>
        <p:nvSpPr>
          <p:cNvPr id="3" name="TextBox 2">
            <a:extLst>
              <a:ext uri="{FF2B5EF4-FFF2-40B4-BE49-F238E27FC236}">
                <a16:creationId xmlns:a16="http://schemas.microsoft.com/office/drawing/2014/main" id="{83BD1E07-0AD9-44D1-BA22-B0A972AB3A65}"/>
              </a:ext>
            </a:extLst>
          </p:cNvPr>
          <p:cNvSpPr txBox="1"/>
          <p:nvPr/>
        </p:nvSpPr>
        <p:spPr>
          <a:xfrm>
            <a:off x="7530269" y="1672783"/>
            <a:ext cx="2909451" cy="646331"/>
          </a:xfrm>
          <a:prstGeom prst="rect">
            <a:avLst/>
          </a:prstGeom>
          <a:noFill/>
        </p:spPr>
        <p:txBody>
          <a:bodyPr wrap="none" rtlCol="0">
            <a:spAutoFit/>
          </a:bodyPr>
          <a:lstStyle/>
          <a:p>
            <a:r>
              <a:rPr lang="nb-NO" dirty="0"/>
              <a:t>Input u = z</a:t>
            </a:r>
            <a:r>
              <a:rPr lang="nb-NO" baseline="-25000" dirty="0"/>
              <a:t>1  </a:t>
            </a:r>
            <a:endParaRPr lang="nb-NO" dirty="0"/>
          </a:p>
          <a:p>
            <a:r>
              <a:rPr lang="nb-NO" dirty="0" err="1"/>
              <a:t>Want</a:t>
            </a:r>
            <a:r>
              <a:rPr lang="nb-NO" dirty="0"/>
              <a:t> to </a:t>
            </a:r>
            <a:r>
              <a:rPr lang="nb-NO" dirty="0" err="1"/>
              <a:t>maximize</a:t>
            </a:r>
            <a:r>
              <a:rPr lang="nb-NO" dirty="0"/>
              <a:t> </a:t>
            </a:r>
            <a:r>
              <a:rPr lang="nb-NO" dirty="0" err="1"/>
              <a:t>flow</a:t>
            </a:r>
            <a:r>
              <a:rPr lang="nb-NO" dirty="0"/>
              <a:t>, J=-F: </a:t>
            </a:r>
          </a:p>
        </p:txBody>
      </p:sp>
      <p:sp>
        <p:nvSpPr>
          <p:cNvPr id="10" name="Rectangle 9">
            <a:extLst>
              <a:ext uri="{FF2B5EF4-FFF2-40B4-BE49-F238E27FC236}">
                <a16:creationId xmlns:a16="http://schemas.microsoft.com/office/drawing/2014/main" id="{26CD3076-259F-4106-97D8-8316C9DA6FA2}"/>
              </a:ext>
            </a:extLst>
          </p:cNvPr>
          <p:cNvSpPr/>
          <p:nvPr/>
        </p:nvSpPr>
        <p:spPr>
          <a:xfrm>
            <a:off x="2067592" y="4036173"/>
            <a:ext cx="1001763" cy="1252204"/>
          </a:xfrm>
          <a:prstGeom prst="rect">
            <a:avLst/>
          </a:prstGeom>
          <a:solidFill>
            <a:schemeClr val="tx2">
              <a:lumMod val="20000"/>
              <a:lumOff val="80000"/>
              <a:alpha val="3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a:p>
        </p:txBody>
      </p:sp>
      <p:sp>
        <p:nvSpPr>
          <p:cNvPr id="12" name="Oval 11">
            <a:extLst>
              <a:ext uri="{FF2B5EF4-FFF2-40B4-BE49-F238E27FC236}">
                <a16:creationId xmlns:a16="http://schemas.microsoft.com/office/drawing/2014/main" id="{391673C8-A3BB-4F59-AB99-DFF95FD69823}"/>
              </a:ext>
            </a:extLst>
          </p:cNvPr>
          <p:cNvSpPr/>
          <p:nvPr/>
        </p:nvSpPr>
        <p:spPr>
          <a:xfrm>
            <a:off x="2568473" y="2168702"/>
            <a:ext cx="435381" cy="341194"/>
          </a:xfrm>
          <a:prstGeom prst="ellipse">
            <a:avLst/>
          </a:prstGeom>
          <a:solidFill>
            <a:schemeClr val="tx2">
              <a:lumMod val="60000"/>
              <a:lumOff val="40000"/>
              <a:alpha val="2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a:p>
        </p:txBody>
      </p:sp>
      <p:sp>
        <p:nvSpPr>
          <p:cNvPr id="13" name="Oval 12">
            <a:extLst>
              <a:ext uri="{FF2B5EF4-FFF2-40B4-BE49-F238E27FC236}">
                <a16:creationId xmlns:a16="http://schemas.microsoft.com/office/drawing/2014/main" id="{E6034507-563C-4F28-A344-50D392B78244}"/>
              </a:ext>
            </a:extLst>
          </p:cNvPr>
          <p:cNvSpPr/>
          <p:nvPr/>
        </p:nvSpPr>
        <p:spPr>
          <a:xfrm>
            <a:off x="3297282" y="2134448"/>
            <a:ext cx="435381" cy="375447"/>
          </a:xfrm>
          <a:prstGeom prst="ellipse">
            <a:avLst/>
          </a:prstGeom>
          <a:solidFill>
            <a:schemeClr val="tx2">
              <a:lumMod val="60000"/>
              <a:lumOff val="40000"/>
              <a:alpha val="2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a:p>
        </p:txBody>
      </p:sp>
      <p:sp>
        <p:nvSpPr>
          <p:cNvPr id="14" name="Oval 13">
            <a:extLst>
              <a:ext uri="{FF2B5EF4-FFF2-40B4-BE49-F238E27FC236}">
                <a16:creationId xmlns:a16="http://schemas.microsoft.com/office/drawing/2014/main" id="{66C0C326-6A0C-4208-BF6D-EDF2BF8F4DE9}"/>
              </a:ext>
            </a:extLst>
          </p:cNvPr>
          <p:cNvSpPr/>
          <p:nvPr/>
        </p:nvSpPr>
        <p:spPr>
          <a:xfrm>
            <a:off x="5394966" y="1692778"/>
            <a:ext cx="435381" cy="375447"/>
          </a:xfrm>
          <a:prstGeom prst="ellipse">
            <a:avLst/>
          </a:prstGeom>
          <a:solidFill>
            <a:schemeClr val="tx2">
              <a:lumMod val="60000"/>
              <a:lumOff val="40000"/>
              <a:alpha val="2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a:p>
        </p:txBody>
      </p:sp>
      <p:sp>
        <p:nvSpPr>
          <p:cNvPr id="11" name="TextBox 10">
            <a:extLst>
              <a:ext uri="{FF2B5EF4-FFF2-40B4-BE49-F238E27FC236}">
                <a16:creationId xmlns:a16="http://schemas.microsoft.com/office/drawing/2014/main" id="{929D6094-CA79-49D2-ABDC-998E36A48F08}"/>
              </a:ext>
            </a:extLst>
          </p:cNvPr>
          <p:cNvSpPr txBox="1"/>
          <p:nvPr/>
        </p:nvSpPr>
        <p:spPr>
          <a:xfrm>
            <a:off x="-67105" y="-88442"/>
            <a:ext cx="1868204" cy="400110"/>
          </a:xfrm>
          <a:prstGeom prst="rect">
            <a:avLst/>
          </a:prstGeom>
          <a:noFill/>
        </p:spPr>
        <p:txBody>
          <a:bodyPr wrap="none" rtlCol="0">
            <a:spAutoFit/>
          </a:bodyPr>
          <a:lstStyle/>
          <a:p>
            <a:r>
              <a:rPr lang="nb-NO" sz="2000" dirty="0">
                <a:highlight>
                  <a:srgbClr val="FFFF00"/>
                </a:highlight>
              </a:rPr>
              <a:t>CV-CV switching</a:t>
            </a:r>
          </a:p>
        </p:txBody>
      </p:sp>
      <p:sp>
        <p:nvSpPr>
          <p:cNvPr id="4" name="TextBox 3">
            <a:extLst>
              <a:ext uri="{FF2B5EF4-FFF2-40B4-BE49-F238E27FC236}">
                <a16:creationId xmlns:a16="http://schemas.microsoft.com/office/drawing/2014/main" id="{CC77B92A-0BFE-327E-760C-EA91E50B1CEB}"/>
              </a:ext>
            </a:extLst>
          </p:cNvPr>
          <p:cNvSpPr txBox="1"/>
          <p:nvPr/>
        </p:nvSpPr>
        <p:spPr>
          <a:xfrm>
            <a:off x="1588852" y="5742076"/>
            <a:ext cx="6224492" cy="738664"/>
          </a:xfrm>
          <a:prstGeom prst="rect">
            <a:avLst/>
          </a:prstGeom>
          <a:solidFill>
            <a:schemeClr val="bg1"/>
          </a:solidFill>
        </p:spPr>
        <p:txBody>
          <a:bodyPr wrap="square" rtlCol="0">
            <a:spAutoFit/>
          </a:bodyPr>
          <a:lstStyle/>
          <a:p>
            <a:r>
              <a:rPr lang="nb-NO" sz="1400" dirty="0"/>
              <a:t>The </a:t>
            </a:r>
            <a:r>
              <a:rPr lang="nb-NO" sz="1400" dirty="0" err="1"/>
              <a:t>two</a:t>
            </a:r>
            <a:r>
              <a:rPr lang="nb-NO" sz="1400" dirty="0"/>
              <a:t> p1-constraints </a:t>
            </a:r>
            <a:r>
              <a:rPr lang="nb-NO" sz="1400" dirty="0" err="1"/>
              <a:t>are</a:t>
            </a:r>
            <a:r>
              <a:rPr lang="nb-NO" sz="1400" dirty="0"/>
              <a:t> not </a:t>
            </a:r>
            <a:r>
              <a:rPr lang="nb-NO" sz="1400" dirty="0" err="1"/>
              <a:t>conflicting</a:t>
            </a:r>
            <a:r>
              <a:rPr lang="nb-NO" sz="1400" dirty="0"/>
              <a:t>, </a:t>
            </a:r>
            <a:r>
              <a:rPr lang="nb-NO" sz="1400" dirty="0" err="1"/>
              <a:t>because</a:t>
            </a:r>
            <a:r>
              <a:rPr lang="nb-NO" sz="1400" dirty="0"/>
              <a:t> </a:t>
            </a:r>
            <a:r>
              <a:rPr lang="nb-NO" sz="1400" dirty="0" err="1"/>
              <a:t>they</a:t>
            </a:r>
            <a:r>
              <a:rPr lang="nb-NO" sz="1400" dirty="0"/>
              <a:t> </a:t>
            </a:r>
            <a:r>
              <a:rPr lang="nb-NO" sz="1400" dirty="0" err="1"/>
              <a:t>are</a:t>
            </a:r>
            <a:r>
              <a:rPr lang="nb-NO" sz="1400" dirty="0"/>
              <a:t> </a:t>
            </a:r>
            <a:r>
              <a:rPr lang="nb-NO" sz="1400" dirty="0" err="1"/>
              <a:t>on</a:t>
            </a:r>
            <a:r>
              <a:rPr lang="nb-NO" sz="1400" dirty="0"/>
              <a:t> </a:t>
            </a:r>
            <a:r>
              <a:rPr lang="nb-NO" sz="1400" dirty="0" err="1"/>
              <a:t>the</a:t>
            </a:r>
            <a:r>
              <a:rPr lang="nb-NO" sz="1400" dirty="0"/>
              <a:t> same variable.</a:t>
            </a:r>
          </a:p>
          <a:p>
            <a:r>
              <a:rPr lang="nb-NO" sz="1400" dirty="0" err="1"/>
              <a:t>However</a:t>
            </a:r>
            <a:r>
              <a:rPr lang="nb-NO" sz="1400" dirty="0"/>
              <a:t> </a:t>
            </a:r>
            <a:r>
              <a:rPr lang="nb-NO" sz="1400" dirty="0" err="1"/>
              <a:t>the</a:t>
            </a:r>
            <a:r>
              <a:rPr lang="nb-NO" sz="1400" dirty="0"/>
              <a:t> </a:t>
            </a:r>
            <a:r>
              <a:rPr lang="nb-NO" sz="1400" dirty="0" err="1"/>
              <a:t>Fmax-constraint</a:t>
            </a:r>
            <a:r>
              <a:rPr lang="nb-NO" sz="1400" dirty="0"/>
              <a:t> and p1min-constraint </a:t>
            </a:r>
            <a:r>
              <a:rPr lang="nb-NO" sz="1400" dirty="0" err="1"/>
              <a:t>may</a:t>
            </a:r>
            <a:r>
              <a:rPr lang="nb-NO" sz="1400" dirty="0"/>
              <a:t> be </a:t>
            </a:r>
            <a:r>
              <a:rPr lang="nb-NO" sz="1400" dirty="0" err="1"/>
              <a:t>conflicting</a:t>
            </a:r>
            <a:r>
              <a:rPr lang="nb-NO" sz="1400" dirty="0"/>
              <a:t>: Must </a:t>
            </a:r>
            <a:r>
              <a:rPr lang="nb-NO" sz="1400" dirty="0" err="1"/>
              <a:t>choose</a:t>
            </a:r>
            <a:r>
              <a:rPr lang="nb-NO" sz="1400" dirty="0"/>
              <a:t> </a:t>
            </a:r>
            <a:r>
              <a:rPr lang="nb-NO" sz="1400" dirty="0" err="1"/>
              <a:t>which</a:t>
            </a:r>
            <a:r>
              <a:rPr lang="nb-NO" sz="1400" dirty="0"/>
              <a:t> is most </a:t>
            </a:r>
            <a:r>
              <a:rPr lang="nb-NO" sz="1400" dirty="0" err="1"/>
              <a:t>important</a:t>
            </a:r>
            <a:r>
              <a:rPr lang="nb-NO" sz="1400" dirty="0"/>
              <a:t>.</a:t>
            </a:r>
            <a:endParaRPr lang="en-US" sz="1400" dirty="0"/>
          </a:p>
        </p:txBody>
      </p:sp>
      <p:sp>
        <p:nvSpPr>
          <p:cNvPr id="6" name="Slide Number Placeholder 5">
            <a:extLst>
              <a:ext uri="{FF2B5EF4-FFF2-40B4-BE49-F238E27FC236}">
                <a16:creationId xmlns:a16="http://schemas.microsoft.com/office/drawing/2014/main" id="{8773391B-C69E-1314-FB7C-1FF9C2112DD6}"/>
              </a:ext>
            </a:extLst>
          </p:cNvPr>
          <p:cNvSpPr>
            <a:spLocks noGrp="1"/>
          </p:cNvSpPr>
          <p:nvPr>
            <p:ph type="sldNum" sz="quarter" idx="12"/>
          </p:nvPr>
        </p:nvSpPr>
        <p:spPr/>
        <p:txBody>
          <a:bodyPr/>
          <a:lstStyle/>
          <a:p>
            <a:fld id="{A5FDCD2B-6064-4A78-9C2D-DD73DFA345C7}" type="slidenum">
              <a:rPr lang="en-US" smtClean="0"/>
              <a:t>14</a:t>
            </a:fld>
            <a:endParaRPr lang="en-US"/>
          </a:p>
        </p:txBody>
      </p:sp>
    </p:spTree>
    <p:extLst>
      <p:ext uri="{BB962C8B-B14F-4D97-AF65-F5344CB8AC3E}">
        <p14:creationId xmlns:p14="http://schemas.microsoft.com/office/powerpoint/2010/main" val="885871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7589397-140C-4386-A1DC-0A457FCB4192}"/>
              </a:ext>
            </a:extLst>
          </p:cNvPr>
          <p:cNvPicPr>
            <a:picLocks noChangeAspect="1"/>
          </p:cNvPicPr>
          <p:nvPr/>
        </p:nvPicPr>
        <p:blipFill>
          <a:blip r:embed="rId2"/>
          <a:stretch>
            <a:fillRect/>
          </a:stretch>
        </p:blipFill>
        <p:spPr>
          <a:xfrm>
            <a:off x="1276350" y="304345"/>
            <a:ext cx="9639300" cy="2933700"/>
          </a:xfrm>
          <a:prstGeom prst="rect">
            <a:avLst/>
          </a:prstGeom>
        </p:spPr>
      </p:pic>
      <p:grpSp>
        <p:nvGrpSpPr>
          <p:cNvPr id="9" name="Group 8">
            <a:extLst>
              <a:ext uri="{FF2B5EF4-FFF2-40B4-BE49-F238E27FC236}">
                <a16:creationId xmlns:a16="http://schemas.microsoft.com/office/drawing/2014/main" id="{EC7A55A6-1FD1-428E-BCC2-D234B78DB19C}"/>
              </a:ext>
            </a:extLst>
          </p:cNvPr>
          <p:cNvGrpSpPr/>
          <p:nvPr/>
        </p:nvGrpSpPr>
        <p:grpSpPr>
          <a:xfrm>
            <a:off x="3624626" y="3748299"/>
            <a:ext cx="4371975" cy="1937698"/>
            <a:chOff x="3624626" y="3748299"/>
            <a:chExt cx="4371975" cy="1937698"/>
          </a:xfrm>
        </p:grpSpPr>
        <p:pic>
          <p:nvPicPr>
            <p:cNvPr id="3" name="Picture 2">
              <a:extLst>
                <a:ext uri="{FF2B5EF4-FFF2-40B4-BE49-F238E27FC236}">
                  <a16:creationId xmlns:a16="http://schemas.microsoft.com/office/drawing/2014/main" id="{AE5D3544-F828-4A29-8232-6ADD8DC9A412}"/>
                </a:ext>
              </a:extLst>
            </p:cNvPr>
            <p:cNvPicPr>
              <a:picLocks noChangeAspect="1"/>
            </p:cNvPicPr>
            <p:nvPr/>
          </p:nvPicPr>
          <p:blipFill>
            <a:blip r:embed="rId3"/>
            <a:stretch>
              <a:fillRect/>
            </a:stretch>
          </p:blipFill>
          <p:spPr>
            <a:xfrm>
              <a:off x="3624626" y="3748299"/>
              <a:ext cx="4371975" cy="1924050"/>
            </a:xfrm>
            <a:prstGeom prst="rect">
              <a:avLst/>
            </a:prstGeom>
          </p:spPr>
        </p:pic>
        <p:sp>
          <p:nvSpPr>
            <p:cNvPr id="2" name="TextBox 1">
              <a:extLst>
                <a:ext uri="{FF2B5EF4-FFF2-40B4-BE49-F238E27FC236}">
                  <a16:creationId xmlns:a16="http://schemas.microsoft.com/office/drawing/2014/main" id="{D18481BA-4C23-476D-8084-AB1BAA85D410}"/>
                </a:ext>
              </a:extLst>
            </p:cNvPr>
            <p:cNvSpPr txBox="1"/>
            <p:nvPr/>
          </p:nvSpPr>
          <p:spPr>
            <a:xfrm>
              <a:off x="4050836" y="5316665"/>
              <a:ext cx="3901261" cy="369332"/>
            </a:xfrm>
            <a:prstGeom prst="rect">
              <a:avLst/>
            </a:prstGeom>
            <a:noFill/>
          </p:spPr>
          <p:txBody>
            <a:bodyPr wrap="none" rtlCol="0">
              <a:spAutoFit/>
            </a:bodyPr>
            <a:lstStyle/>
            <a:p>
              <a:r>
                <a:rPr lang="nb-NO" dirty="0" err="1"/>
                <a:t>Disturbances</a:t>
              </a:r>
              <a:r>
                <a:rPr lang="nb-NO" dirty="0"/>
                <a:t> in p</a:t>
              </a:r>
              <a:r>
                <a:rPr lang="nb-NO" baseline="-25000" dirty="0"/>
                <a:t>0</a:t>
              </a:r>
              <a:r>
                <a:rPr lang="nb-NO" dirty="0"/>
                <a:t> and p</a:t>
              </a:r>
              <a:r>
                <a:rPr lang="nb-NO" baseline="-25000" dirty="0"/>
                <a:t>2 </a:t>
              </a:r>
              <a:r>
                <a:rPr lang="nb-NO" dirty="0"/>
                <a:t>(</a:t>
              </a:r>
              <a:r>
                <a:rPr lang="nb-NO" dirty="0" err="1"/>
                <a:t>unmeasured</a:t>
              </a:r>
              <a:r>
                <a:rPr lang="nb-NO" dirty="0"/>
                <a:t>)</a:t>
              </a:r>
              <a:endParaRPr lang="nb-NO" baseline="-25000" dirty="0"/>
            </a:p>
          </p:txBody>
        </p:sp>
      </p:grpSp>
      <p:sp>
        <p:nvSpPr>
          <p:cNvPr id="12" name="Rectangle: Rounded Corners 11">
            <a:extLst>
              <a:ext uri="{FF2B5EF4-FFF2-40B4-BE49-F238E27FC236}">
                <a16:creationId xmlns:a16="http://schemas.microsoft.com/office/drawing/2014/main" id="{DD7EB7A6-0B20-4E2A-9147-179CAA22C38C}"/>
              </a:ext>
            </a:extLst>
          </p:cNvPr>
          <p:cNvSpPr/>
          <p:nvPr/>
        </p:nvSpPr>
        <p:spPr>
          <a:xfrm>
            <a:off x="2591937" y="932180"/>
            <a:ext cx="355979" cy="346029"/>
          </a:xfrm>
          <a:prstGeom prst="roundRect">
            <a:avLst/>
          </a:prstGeom>
          <a:solidFill>
            <a:srgbClr val="FFFF00">
              <a:alpha val="34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a:p>
        </p:txBody>
      </p:sp>
      <p:sp>
        <p:nvSpPr>
          <p:cNvPr id="13" name="Rectangle: Rounded Corners 12">
            <a:extLst>
              <a:ext uri="{FF2B5EF4-FFF2-40B4-BE49-F238E27FC236}">
                <a16:creationId xmlns:a16="http://schemas.microsoft.com/office/drawing/2014/main" id="{4A44706D-3895-46B7-A2F3-BA812E4C25F8}"/>
              </a:ext>
            </a:extLst>
          </p:cNvPr>
          <p:cNvSpPr/>
          <p:nvPr/>
        </p:nvSpPr>
        <p:spPr>
          <a:xfrm>
            <a:off x="2490147" y="1589586"/>
            <a:ext cx="355979" cy="346029"/>
          </a:xfrm>
          <a:prstGeom prst="roundRect">
            <a:avLst/>
          </a:prstGeom>
          <a:solidFill>
            <a:srgbClr val="FFFF00">
              <a:alpha val="34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a:p>
        </p:txBody>
      </p:sp>
      <p:sp>
        <p:nvSpPr>
          <p:cNvPr id="14" name="Rectangle: Rounded Corners 13">
            <a:extLst>
              <a:ext uri="{FF2B5EF4-FFF2-40B4-BE49-F238E27FC236}">
                <a16:creationId xmlns:a16="http://schemas.microsoft.com/office/drawing/2014/main" id="{F1EA722F-7E51-44B2-9FD4-2180C9803EFB}"/>
              </a:ext>
            </a:extLst>
          </p:cNvPr>
          <p:cNvSpPr/>
          <p:nvPr/>
        </p:nvSpPr>
        <p:spPr>
          <a:xfrm>
            <a:off x="7700749" y="1605317"/>
            <a:ext cx="355979" cy="346029"/>
          </a:xfrm>
          <a:prstGeom prst="roundRect">
            <a:avLst/>
          </a:prstGeom>
          <a:solidFill>
            <a:srgbClr val="FFFF00">
              <a:alpha val="34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a:p>
        </p:txBody>
      </p:sp>
      <p:sp>
        <p:nvSpPr>
          <p:cNvPr id="15" name="Rectangle: Rounded Corners 14">
            <a:extLst>
              <a:ext uri="{FF2B5EF4-FFF2-40B4-BE49-F238E27FC236}">
                <a16:creationId xmlns:a16="http://schemas.microsoft.com/office/drawing/2014/main" id="{768C4352-B14F-4890-AB5F-542E11680945}"/>
              </a:ext>
            </a:extLst>
          </p:cNvPr>
          <p:cNvSpPr/>
          <p:nvPr/>
        </p:nvSpPr>
        <p:spPr>
          <a:xfrm>
            <a:off x="7818611" y="929488"/>
            <a:ext cx="355979" cy="346029"/>
          </a:xfrm>
          <a:prstGeom prst="roundRect">
            <a:avLst/>
          </a:prstGeom>
          <a:solidFill>
            <a:srgbClr val="FFFF00">
              <a:alpha val="34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a:p>
        </p:txBody>
      </p:sp>
      <p:sp>
        <p:nvSpPr>
          <p:cNvPr id="16" name="Rectangle 15">
            <a:extLst>
              <a:ext uri="{FF2B5EF4-FFF2-40B4-BE49-F238E27FC236}">
                <a16:creationId xmlns:a16="http://schemas.microsoft.com/office/drawing/2014/main" id="{D8100396-50A5-4880-AB44-93BBD81AD3E8}"/>
              </a:ext>
            </a:extLst>
          </p:cNvPr>
          <p:cNvSpPr/>
          <p:nvPr/>
        </p:nvSpPr>
        <p:spPr>
          <a:xfrm>
            <a:off x="2853699" y="1294977"/>
            <a:ext cx="722013" cy="232011"/>
          </a:xfrm>
          <a:prstGeom prst="rect">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a:p>
        </p:txBody>
      </p:sp>
      <p:sp>
        <p:nvSpPr>
          <p:cNvPr id="17" name="Rectangle 16">
            <a:extLst>
              <a:ext uri="{FF2B5EF4-FFF2-40B4-BE49-F238E27FC236}">
                <a16:creationId xmlns:a16="http://schemas.microsoft.com/office/drawing/2014/main" id="{97FDF760-4795-421E-9D15-E79A58AB406F}"/>
              </a:ext>
            </a:extLst>
          </p:cNvPr>
          <p:cNvSpPr/>
          <p:nvPr/>
        </p:nvSpPr>
        <p:spPr>
          <a:xfrm>
            <a:off x="6751333" y="1197081"/>
            <a:ext cx="722013" cy="232011"/>
          </a:xfrm>
          <a:prstGeom prst="rect">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a:p>
        </p:txBody>
      </p:sp>
      <p:sp>
        <p:nvSpPr>
          <p:cNvPr id="18" name="TextBox 17">
            <a:extLst>
              <a:ext uri="{FF2B5EF4-FFF2-40B4-BE49-F238E27FC236}">
                <a16:creationId xmlns:a16="http://schemas.microsoft.com/office/drawing/2014/main" id="{263A045A-745C-493D-8D36-9E90FF839B98}"/>
              </a:ext>
            </a:extLst>
          </p:cNvPr>
          <p:cNvSpPr txBox="1"/>
          <p:nvPr/>
        </p:nvSpPr>
        <p:spPr>
          <a:xfrm>
            <a:off x="-67105" y="-88442"/>
            <a:ext cx="1868204" cy="400110"/>
          </a:xfrm>
          <a:prstGeom prst="rect">
            <a:avLst/>
          </a:prstGeom>
          <a:noFill/>
        </p:spPr>
        <p:txBody>
          <a:bodyPr wrap="none" rtlCol="0">
            <a:spAutoFit/>
          </a:bodyPr>
          <a:lstStyle/>
          <a:p>
            <a:r>
              <a:rPr lang="nb-NO" sz="2000" dirty="0">
                <a:highlight>
                  <a:srgbClr val="FFFF00"/>
                </a:highlight>
              </a:rPr>
              <a:t>CV-CV switching</a:t>
            </a:r>
          </a:p>
        </p:txBody>
      </p:sp>
      <p:sp>
        <p:nvSpPr>
          <p:cNvPr id="4" name="Slide Number Placeholder 3">
            <a:extLst>
              <a:ext uri="{FF2B5EF4-FFF2-40B4-BE49-F238E27FC236}">
                <a16:creationId xmlns:a16="http://schemas.microsoft.com/office/drawing/2014/main" id="{0D47B4F9-BDE8-13FE-86E0-E706A1B537BB}"/>
              </a:ext>
            </a:extLst>
          </p:cNvPr>
          <p:cNvSpPr>
            <a:spLocks noGrp="1"/>
          </p:cNvSpPr>
          <p:nvPr>
            <p:ph type="sldNum" sz="quarter" idx="12"/>
          </p:nvPr>
        </p:nvSpPr>
        <p:spPr/>
        <p:txBody>
          <a:bodyPr/>
          <a:lstStyle/>
          <a:p>
            <a:fld id="{A5FDCD2B-6064-4A78-9C2D-DD73DFA345C7}" type="slidenum">
              <a:rPr lang="en-US" smtClean="0"/>
              <a:t>15</a:t>
            </a:fld>
            <a:endParaRPr lang="en-US"/>
          </a:p>
        </p:txBody>
      </p:sp>
    </p:spTree>
    <p:extLst>
      <p:ext uri="{BB962C8B-B14F-4D97-AF65-F5344CB8AC3E}">
        <p14:creationId xmlns:p14="http://schemas.microsoft.com/office/powerpoint/2010/main" val="14168824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7589397-140C-4386-A1DC-0A457FCB4192}"/>
              </a:ext>
            </a:extLst>
          </p:cNvPr>
          <p:cNvPicPr>
            <a:picLocks noChangeAspect="1"/>
          </p:cNvPicPr>
          <p:nvPr/>
        </p:nvPicPr>
        <p:blipFill>
          <a:blip r:embed="rId2"/>
          <a:stretch>
            <a:fillRect/>
          </a:stretch>
        </p:blipFill>
        <p:spPr>
          <a:xfrm>
            <a:off x="1276350" y="294820"/>
            <a:ext cx="9639300" cy="2933700"/>
          </a:xfrm>
          <a:prstGeom prst="rect">
            <a:avLst/>
          </a:prstGeom>
        </p:spPr>
      </p:pic>
      <p:sp>
        <p:nvSpPr>
          <p:cNvPr id="10" name="TextBox 9">
            <a:extLst>
              <a:ext uri="{FF2B5EF4-FFF2-40B4-BE49-F238E27FC236}">
                <a16:creationId xmlns:a16="http://schemas.microsoft.com/office/drawing/2014/main" id="{FB98146B-83BF-49AD-9998-B30F69CE8C69}"/>
              </a:ext>
            </a:extLst>
          </p:cNvPr>
          <p:cNvSpPr txBox="1"/>
          <p:nvPr/>
        </p:nvSpPr>
        <p:spPr>
          <a:xfrm>
            <a:off x="10210043" y="5878027"/>
            <a:ext cx="1913794" cy="369332"/>
          </a:xfrm>
          <a:prstGeom prst="rect">
            <a:avLst/>
          </a:prstGeom>
          <a:solidFill>
            <a:schemeClr val="accent1"/>
          </a:solidFill>
        </p:spPr>
        <p:txBody>
          <a:bodyPr wrap="square" rtlCol="0">
            <a:spAutoFit/>
          </a:bodyPr>
          <a:lstStyle/>
          <a:p>
            <a:r>
              <a:rPr lang="nb-NO" dirty="0"/>
              <a:t>t&gt;1800: u=</a:t>
            </a:r>
            <a:r>
              <a:rPr lang="nb-NO" dirty="0" err="1"/>
              <a:t>zmax</a:t>
            </a:r>
            <a:r>
              <a:rPr lang="nb-NO" dirty="0"/>
              <a:t>=1</a:t>
            </a:r>
          </a:p>
        </p:txBody>
      </p:sp>
      <p:sp>
        <p:nvSpPr>
          <p:cNvPr id="13" name="Rectangle 12">
            <a:extLst>
              <a:ext uri="{FF2B5EF4-FFF2-40B4-BE49-F238E27FC236}">
                <a16:creationId xmlns:a16="http://schemas.microsoft.com/office/drawing/2014/main" id="{6AAB6D34-A5BB-4F26-A0DC-1FE9A008165E}"/>
              </a:ext>
            </a:extLst>
          </p:cNvPr>
          <p:cNvSpPr/>
          <p:nvPr/>
        </p:nvSpPr>
        <p:spPr>
          <a:xfrm>
            <a:off x="2853699" y="1294977"/>
            <a:ext cx="722013" cy="232011"/>
          </a:xfrm>
          <a:prstGeom prst="rect">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a:p>
        </p:txBody>
      </p:sp>
      <p:sp>
        <p:nvSpPr>
          <p:cNvPr id="14" name="Rectangle 13">
            <a:extLst>
              <a:ext uri="{FF2B5EF4-FFF2-40B4-BE49-F238E27FC236}">
                <a16:creationId xmlns:a16="http://schemas.microsoft.com/office/drawing/2014/main" id="{8457FAA2-6FEF-4ADA-826D-9E666B1EF0A2}"/>
              </a:ext>
            </a:extLst>
          </p:cNvPr>
          <p:cNvSpPr/>
          <p:nvPr/>
        </p:nvSpPr>
        <p:spPr>
          <a:xfrm>
            <a:off x="6704642" y="1177146"/>
            <a:ext cx="722013" cy="232011"/>
          </a:xfrm>
          <a:prstGeom prst="rect">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a:p>
        </p:txBody>
      </p:sp>
      <p:pic>
        <p:nvPicPr>
          <p:cNvPr id="3" name="Picture 2">
            <a:extLst>
              <a:ext uri="{FF2B5EF4-FFF2-40B4-BE49-F238E27FC236}">
                <a16:creationId xmlns:a16="http://schemas.microsoft.com/office/drawing/2014/main" id="{B319EECA-C97F-4E03-9A09-34CEBD89E2EE}"/>
              </a:ext>
            </a:extLst>
          </p:cNvPr>
          <p:cNvPicPr>
            <a:picLocks noChangeAspect="1"/>
          </p:cNvPicPr>
          <p:nvPr/>
        </p:nvPicPr>
        <p:blipFill>
          <a:blip r:embed="rId3"/>
          <a:stretch>
            <a:fillRect/>
          </a:stretch>
        </p:blipFill>
        <p:spPr>
          <a:xfrm>
            <a:off x="595796" y="3429000"/>
            <a:ext cx="9614247" cy="6858000"/>
          </a:xfrm>
          <a:prstGeom prst="rect">
            <a:avLst/>
          </a:prstGeom>
        </p:spPr>
      </p:pic>
      <p:sp>
        <p:nvSpPr>
          <p:cNvPr id="7" name="Rectangle: Rounded Corners 6">
            <a:extLst>
              <a:ext uri="{FF2B5EF4-FFF2-40B4-BE49-F238E27FC236}">
                <a16:creationId xmlns:a16="http://schemas.microsoft.com/office/drawing/2014/main" id="{4A91D9B6-9B92-43D4-B166-A7EC88886D6B}"/>
              </a:ext>
            </a:extLst>
          </p:cNvPr>
          <p:cNvSpPr/>
          <p:nvPr/>
        </p:nvSpPr>
        <p:spPr>
          <a:xfrm>
            <a:off x="2591937" y="932180"/>
            <a:ext cx="355979" cy="346029"/>
          </a:xfrm>
          <a:prstGeom prst="roundRect">
            <a:avLst/>
          </a:prstGeom>
          <a:solidFill>
            <a:srgbClr val="FFFF00">
              <a:alpha val="34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a:p>
        </p:txBody>
      </p:sp>
      <p:sp>
        <p:nvSpPr>
          <p:cNvPr id="8" name="Rectangle: Rounded Corners 7">
            <a:extLst>
              <a:ext uri="{FF2B5EF4-FFF2-40B4-BE49-F238E27FC236}">
                <a16:creationId xmlns:a16="http://schemas.microsoft.com/office/drawing/2014/main" id="{45C86110-1803-4AEC-8BDA-D10402B58E44}"/>
              </a:ext>
            </a:extLst>
          </p:cNvPr>
          <p:cNvSpPr/>
          <p:nvPr/>
        </p:nvSpPr>
        <p:spPr>
          <a:xfrm>
            <a:off x="2490147" y="1589586"/>
            <a:ext cx="355979" cy="346029"/>
          </a:xfrm>
          <a:prstGeom prst="roundRect">
            <a:avLst/>
          </a:prstGeom>
          <a:solidFill>
            <a:srgbClr val="FFFF00">
              <a:alpha val="34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a:p>
        </p:txBody>
      </p:sp>
      <p:sp>
        <p:nvSpPr>
          <p:cNvPr id="9" name="Rectangle: Rounded Corners 8">
            <a:extLst>
              <a:ext uri="{FF2B5EF4-FFF2-40B4-BE49-F238E27FC236}">
                <a16:creationId xmlns:a16="http://schemas.microsoft.com/office/drawing/2014/main" id="{B4BF0BC3-4E5B-4BE6-B409-B65299F59F4E}"/>
              </a:ext>
            </a:extLst>
          </p:cNvPr>
          <p:cNvSpPr/>
          <p:nvPr/>
        </p:nvSpPr>
        <p:spPr>
          <a:xfrm>
            <a:off x="7818611" y="929488"/>
            <a:ext cx="355979" cy="346029"/>
          </a:xfrm>
          <a:prstGeom prst="roundRect">
            <a:avLst/>
          </a:prstGeom>
          <a:solidFill>
            <a:srgbClr val="FFFF00">
              <a:alpha val="34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a:p>
        </p:txBody>
      </p:sp>
      <p:sp>
        <p:nvSpPr>
          <p:cNvPr id="11" name="Rectangle: Rounded Corners 10">
            <a:extLst>
              <a:ext uri="{FF2B5EF4-FFF2-40B4-BE49-F238E27FC236}">
                <a16:creationId xmlns:a16="http://schemas.microsoft.com/office/drawing/2014/main" id="{1EF53AFD-EB11-49F7-B47E-611F97C4F308}"/>
              </a:ext>
            </a:extLst>
          </p:cNvPr>
          <p:cNvSpPr/>
          <p:nvPr/>
        </p:nvSpPr>
        <p:spPr>
          <a:xfrm>
            <a:off x="7700749" y="1605317"/>
            <a:ext cx="355979" cy="346029"/>
          </a:xfrm>
          <a:prstGeom prst="roundRect">
            <a:avLst/>
          </a:prstGeom>
          <a:solidFill>
            <a:srgbClr val="FFFF00">
              <a:alpha val="34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a:p>
        </p:txBody>
      </p:sp>
      <p:sp>
        <p:nvSpPr>
          <p:cNvPr id="12" name="TextBox 11">
            <a:extLst>
              <a:ext uri="{FF2B5EF4-FFF2-40B4-BE49-F238E27FC236}">
                <a16:creationId xmlns:a16="http://schemas.microsoft.com/office/drawing/2014/main" id="{445D29FD-D89E-443E-AA17-D98086E588EB}"/>
              </a:ext>
            </a:extLst>
          </p:cNvPr>
          <p:cNvSpPr txBox="1"/>
          <p:nvPr/>
        </p:nvSpPr>
        <p:spPr>
          <a:xfrm>
            <a:off x="-67105" y="-88442"/>
            <a:ext cx="1925912" cy="400110"/>
          </a:xfrm>
          <a:prstGeom prst="rect">
            <a:avLst/>
          </a:prstGeom>
          <a:noFill/>
        </p:spPr>
        <p:txBody>
          <a:bodyPr wrap="none" rtlCol="0">
            <a:spAutoFit/>
          </a:bodyPr>
          <a:lstStyle/>
          <a:p>
            <a:r>
              <a:rPr lang="nb-NO" sz="2000" dirty="0">
                <a:highlight>
                  <a:srgbClr val="FFFF00"/>
                </a:highlight>
              </a:rPr>
              <a:t>CV-CV switching</a:t>
            </a:r>
          </a:p>
        </p:txBody>
      </p:sp>
      <p:sp>
        <p:nvSpPr>
          <p:cNvPr id="2" name="Slide Number Placeholder 1">
            <a:extLst>
              <a:ext uri="{FF2B5EF4-FFF2-40B4-BE49-F238E27FC236}">
                <a16:creationId xmlns:a16="http://schemas.microsoft.com/office/drawing/2014/main" id="{7565D717-6519-BAE6-FEC0-EB8DC5FE695C}"/>
              </a:ext>
            </a:extLst>
          </p:cNvPr>
          <p:cNvSpPr>
            <a:spLocks noGrp="1"/>
          </p:cNvSpPr>
          <p:nvPr>
            <p:ph type="sldNum" sz="quarter" idx="12"/>
          </p:nvPr>
        </p:nvSpPr>
        <p:spPr/>
        <p:txBody>
          <a:bodyPr/>
          <a:lstStyle/>
          <a:p>
            <a:fld id="{A5FDCD2B-6064-4A78-9C2D-DD73DFA345C7}" type="slidenum">
              <a:rPr lang="en-US" smtClean="0"/>
              <a:t>16</a:t>
            </a:fld>
            <a:endParaRPr lang="en-US"/>
          </a:p>
        </p:txBody>
      </p:sp>
    </p:spTree>
    <p:extLst>
      <p:ext uri="{BB962C8B-B14F-4D97-AF65-F5344CB8AC3E}">
        <p14:creationId xmlns:p14="http://schemas.microsoft.com/office/powerpoint/2010/main" val="20671692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91FDF8-3A00-472F-903A-03BC8F3CD3D7}"/>
              </a:ext>
            </a:extLst>
          </p:cNvPr>
          <p:cNvSpPr>
            <a:spLocks noGrp="1"/>
          </p:cNvSpPr>
          <p:nvPr>
            <p:ph type="title"/>
          </p:nvPr>
        </p:nvSpPr>
        <p:spPr/>
        <p:txBody>
          <a:bodyPr>
            <a:normAutofit/>
          </a:bodyPr>
          <a:lstStyle/>
          <a:p>
            <a:r>
              <a:rPr lang="en-US" dirty="0">
                <a:latin typeface="Calibri" panose="020F0502020204030204" pitchFamily="34" charset="0"/>
                <a:ea typeface="Calibri" panose="020F0502020204030204" pitchFamily="34" charset="0"/>
                <a:cs typeface="Times New Roman" panose="02020603050405020304" pitchFamily="18" charset="0"/>
              </a:rPr>
              <a:t>Valves have “built-in” selectors</a:t>
            </a:r>
            <a:endParaRPr lang="nb-NO" dirty="0"/>
          </a:p>
        </p:txBody>
      </p:sp>
      <p:sp>
        <p:nvSpPr>
          <p:cNvPr id="3" name="Content Placeholder 2">
            <a:extLst>
              <a:ext uri="{FF2B5EF4-FFF2-40B4-BE49-F238E27FC236}">
                <a16:creationId xmlns:a16="http://schemas.microsoft.com/office/drawing/2014/main" id="{A64AC9D7-635C-4C63-A15D-085789002401}"/>
              </a:ext>
            </a:extLst>
          </p:cNvPr>
          <p:cNvSpPr>
            <a:spLocks noGrp="1"/>
          </p:cNvSpPr>
          <p:nvPr>
            <p:ph idx="1"/>
          </p:nvPr>
        </p:nvSpPr>
        <p:spPr>
          <a:xfrm>
            <a:off x="479376" y="1344838"/>
            <a:ext cx="11543169" cy="2490541"/>
          </a:xfrm>
        </p:spPr>
        <p:txBody>
          <a:bodyPr>
            <a:normAutofit lnSpcReduction="10000"/>
          </a:bodyPr>
          <a:lstStyle/>
          <a:p>
            <a:pPr marL="36000" indent="0">
              <a:spcBef>
                <a:spcPts val="0"/>
              </a:spcBef>
              <a:spcAft>
                <a:spcPts val="800"/>
              </a:spcAft>
              <a:buNone/>
            </a:pPr>
            <a:r>
              <a:rPr lang="en-US" sz="2400" dirty="0">
                <a:solidFill>
                  <a:srgbClr val="FF0000"/>
                </a:solidFill>
                <a:latin typeface="Calibri" panose="020F0502020204030204" pitchFamily="34" charset="0"/>
                <a:ea typeface="Calibri" panose="020F0502020204030204" pitchFamily="34" charset="0"/>
                <a:cs typeface="Times New Roman" panose="02020603050405020304" pitchFamily="18" charset="0"/>
              </a:rPr>
              <a:t>Rule 3 </a:t>
            </a:r>
            <a:r>
              <a:rPr lang="en-US" sz="1600" dirty="0">
                <a:solidFill>
                  <a:srgbClr val="FF0000"/>
                </a:solidFill>
                <a:latin typeface="Calibri" panose="020F0502020204030204" pitchFamily="34" charset="0"/>
                <a:ea typeface="Calibri" panose="020F0502020204030204" pitchFamily="34" charset="0"/>
                <a:cs typeface="Times New Roman" panose="02020603050405020304" pitchFamily="18" charset="0"/>
              </a:rPr>
              <a:t>(a bit opposite of what you may guess)</a:t>
            </a:r>
          </a:p>
          <a:p>
            <a:pPr marL="342900" lvl="1" indent="-342900">
              <a:spcBef>
                <a:spcPts val="0"/>
              </a:spcBef>
              <a:spcAft>
                <a:spcPts val="800"/>
              </a:spcAft>
              <a:buFont typeface="Arial" panose="020B0604020202020204" pitchFamily="34" charset="0"/>
              <a:buChar char="•"/>
            </a:pPr>
            <a:r>
              <a:rPr lang="en-US" sz="2400" dirty="0">
                <a:latin typeface="Calibri" panose="020F0502020204030204" pitchFamily="34" charset="0"/>
                <a:ea typeface="Calibri" panose="020F0502020204030204" pitchFamily="34" charset="0"/>
                <a:cs typeface="Times New Roman" panose="02020603050405020304" pitchFamily="18" charset="0"/>
              </a:rPr>
              <a:t>A closed valve (</a:t>
            </a:r>
            <a:r>
              <a:rPr lang="en-US" sz="2400" dirty="0" err="1">
                <a:latin typeface="Calibri" panose="020F0502020204030204" pitchFamily="34" charset="0"/>
                <a:ea typeface="Calibri" panose="020F0502020204030204" pitchFamily="34" charset="0"/>
                <a:cs typeface="Times New Roman" panose="02020603050405020304" pitchFamily="18" charset="0"/>
              </a:rPr>
              <a:t>u</a:t>
            </a:r>
            <a:r>
              <a:rPr lang="en-US" sz="2400" baseline="-25000" dirty="0" err="1">
                <a:latin typeface="Calibri" panose="020F0502020204030204" pitchFamily="34" charset="0"/>
                <a:ea typeface="Calibri" panose="020F0502020204030204" pitchFamily="34" charset="0"/>
                <a:cs typeface="Times New Roman" panose="02020603050405020304" pitchFamily="18" charset="0"/>
              </a:rPr>
              <a:t>min</a:t>
            </a:r>
            <a:r>
              <a:rPr lang="en-US" sz="2400" dirty="0">
                <a:latin typeface="Calibri" panose="020F0502020204030204" pitchFamily="34" charset="0"/>
                <a:ea typeface="Calibri" panose="020F0502020204030204" pitchFamily="34" charset="0"/>
                <a:cs typeface="Times New Roman" panose="02020603050405020304" pitchFamily="18" charset="0"/>
              </a:rPr>
              <a:t>=0) gives a “built-in” max-selector (to avoid negative flow) </a:t>
            </a:r>
          </a:p>
          <a:p>
            <a:pPr marL="342900" lvl="1" indent="-342900">
              <a:spcBef>
                <a:spcPts val="0"/>
              </a:spcBef>
              <a:spcAft>
                <a:spcPts val="800"/>
              </a:spcAft>
              <a:buFont typeface="Arial" panose="020B0604020202020204" pitchFamily="34" charset="0"/>
              <a:buChar char="•"/>
            </a:pPr>
            <a:r>
              <a:rPr lang="en-US" sz="2400" dirty="0">
                <a:latin typeface="Calibri" panose="020F0502020204030204" pitchFamily="34" charset="0"/>
                <a:ea typeface="Calibri" panose="020F0502020204030204" pitchFamily="34" charset="0"/>
                <a:cs typeface="Times New Roman" panose="02020603050405020304" pitchFamily="18" charset="0"/>
              </a:rPr>
              <a:t>An open valve (</a:t>
            </a:r>
            <a:r>
              <a:rPr lang="en-US" sz="2400" dirty="0" err="1">
                <a:latin typeface="Calibri" panose="020F0502020204030204" pitchFamily="34" charset="0"/>
                <a:ea typeface="Calibri" panose="020F0502020204030204" pitchFamily="34" charset="0"/>
                <a:cs typeface="Times New Roman" panose="02020603050405020304" pitchFamily="18" charset="0"/>
              </a:rPr>
              <a:t>u</a:t>
            </a:r>
            <a:r>
              <a:rPr lang="en-US" sz="2400" baseline="-25000" dirty="0" err="1">
                <a:latin typeface="Calibri" panose="020F0502020204030204" pitchFamily="34" charset="0"/>
                <a:ea typeface="Calibri" panose="020F0502020204030204" pitchFamily="34" charset="0"/>
                <a:cs typeface="Times New Roman" panose="02020603050405020304" pitchFamily="18" charset="0"/>
              </a:rPr>
              <a:t>max</a:t>
            </a:r>
            <a:r>
              <a:rPr lang="en-US" sz="2400" dirty="0">
                <a:latin typeface="Calibri" panose="020F0502020204030204" pitchFamily="34" charset="0"/>
                <a:ea typeface="Calibri" panose="020F0502020204030204" pitchFamily="34" charset="0"/>
                <a:cs typeface="Times New Roman" panose="02020603050405020304" pitchFamily="18" charset="0"/>
              </a:rPr>
              <a:t>=1) gives a “built-in” min-selector</a:t>
            </a:r>
          </a:p>
          <a:p>
            <a:pPr marL="436050" lvl="1">
              <a:spcBef>
                <a:spcPts val="0"/>
              </a:spcBef>
              <a:spcAft>
                <a:spcPts val="800"/>
              </a:spcAft>
            </a:pPr>
            <a:r>
              <a:rPr lang="en-US" sz="1800" dirty="0">
                <a:latin typeface="Calibri" panose="020F0502020204030204" pitchFamily="34" charset="0"/>
                <a:ea typeface="Calibri" panose="020F0502020204030204" pitchFamily="34" charset="0"/>
                <a:cs typeface="Times New Roman" panose="02020603050405020304" pitchFamily="18" charset="0"/>
              </a:rPr>
              <a:t>So: Not necessary to add these as selector blocks (but it will not be wrong).</a:t>
            </a:r>
          </a:p>
          <a:p>
            <a:pPr marL="436050" lvl="1">
              <a:spcBef>
                <a:spcPts val="0"/>
              </a:spcBef>
              <a:spcAft>
                <a:spcPts val="800"/>
              </a:spcAft>
            </a:pPr>
            <a:r>
              <a:rPr lang="en-US" sz="1800" dirty="0">
                <a:latin typeface="Calibri" panose="020F0502020204030204" pitchFamily="34" charset="0"/>
                <a:ea typeface="Calibri" panose="020F0502020204030204" pitchFamily="34" charset="0"/>
                <a:cs typeface="Times New Roman" panose="02020603050405020304" pitchFamily="18" charset="0"/>
              </a:rPr>
              <a:t>The “built-in” selectors are never conflicting because cannot have closed and open at the same time</a:t>
            </a:r>
          </a:p>
          <a:p>
            <a:pPr marL="436050" lvl="1">
              <a:spcBef>
                <a:spcPts val="0"/>
              </a:spcBef>
            </a:pPr>
            <a:r>
              <a:rPr lang="nb-NO" sz="1800" dirty="0" err="1"/>
              <a:t>Another</a:t>
            </a:r>
            <a:r>
              <a:rPr lang="nb-NO" sz="1800" dirty="0"/>
              <a:t> </a:t>
            </a:r>
            <a:r>
              <a:rPr lang="nb-NO" sz="1800" dirty="0" err="1"/>
              <a:t>way</a:t>
            </a:r>
            <a:r>
              <a:rPr lang="nb-NO" sz="1800" dirty="0"/>
              <a:t> to </a:t>
            </a:r>
            <a:r>
              <a:rPr lang="nb-NO" sz="1800" dirty="0" err="1"/>
              <a:t>see</a:t>
            </a:r>
            <a:r>
              <a:rPr lang="nb-NO" sz="1800" dirty="0"/>
              <a:t> </a:t>
            </a:r>
            <a:r>
              <a:rPr lang="nb-NO" sz="1800" dirty="0" err="1"/>
              <a:t>this</a:t>
            </a:r>
            <a:r>
              <a:rPr lang="nb-NO" sz="1800" dirty="0"/>
              <a:t> is to note </a:t>
            </a:r>
            <a:r>
              <a:rPr lang="nb-NO" sz="1800" dirty="0" err="1"/>
              <a:t>that</a:t>
            </a:r>
            <a:r>
              <a:rPr lang="nb-NO" sz="1800" dirty="0"/>
              <a:t> a </a:t>
            </a:r>
            <a:r>
              <a:rPr lang="nb-NO" sz="1800" dirty="0" err="1"/>
              <a:t>valve</a:t>
            </a:r>
            <a:r>
              <a:rPr lang="nb-NO" sz="1800" dirty="0"/>
              <a:t> </a:t>
            </a:r>
            <a:r>
              <a:rPr lang="nb-NO" sz="1800" dirty="0" err="1"/>
              <a:t>works</a:t>
            </a:r>
            <a:r>
              <a:rPr lang="nb-NO" sz="1800" dirty="0"/>
              <a:t> as a </a:t>
            </a:r>
            <a:r>
              <a:rPr lang="nb-NO" sz="1800" dirty="0" err="1"/>
              <a:t>saturation</a:t>
            </a:r>
            <a:r>
              <a:rPr lang="nb-NO" sz="1800" dirty="0"/>
              <a:t> element</a:t>
            </a:r>
          </a:p>
        </p:txBody>
      </p:sp>
      <p:sp>
        <p:nvSpPr>
          <p:cNvPr id="4" name="TextBox 3">
            <a:extLst>
              <a:ext uri="{FF2B5EF4-FFF2-40B4-BE49-F238E27FC236}">
                <a16:creationId xmlns:a16="http://schemas.microsoft.com/office/drawing/2014/main" id="{6E228F89-FE23-4FC3-B751-955432375EBD}"/>
              </a:ext>
            </a:extLst>
          </p:cNvPr>
          <p:cNvSpPr txBox="1"/>
          <p:nvPr/>
        </p:nvSpPr>
        <p:spPr>
          <a:xfrm>
            <a:off x="-67105" y="-78817"/>
            <a:ext cx="1868204" cy="400110"/>
          </a:xfrm>
          <a:prstGeom prst="rect">
            <a:avLst/>
          </a:prstGeom>
          <a:noFill/>
        </p:spPr>
        <p:txBody>
          <a:bodyPr wrap="none" rtlCol="0">
            <a:spAutoFit/>
          </a:bodyPr>
          <a:lstStyle/>
          <a:p>
            <a:r>
              <a:rPr lang="nb-NO" sz="2000" dirty="0">
                <a:highlight>
                  <a:srgbClr val="FFFF00"/>
                </a:highlight>
              </a:rPr>
              <a:t>CV-CV </a:t>
            </a:r>
            <a:r>
              <a:rPr lang="nb-NO" sz="2000" dirty="0" err="1">
                <a:highlight>
                  <a:srgbClr val="FFFF00"/>
                </a:highlight>
              </a:rPr>
              <a:t>switching</a:t>
            </a:r>
            <a:endParaRPr lang="nb-NO" sz="2000" dirty="0">
              <a:highlight>
                <a:srgbClr val="FFFF00"/>
              </a:highlight>
            </a:endParaRPr>
          </a:p>
        </p:txBody>
      </p:sp>
      <p:pic>
        <p:nvPicPr>
          <p:cNvPr id="7" name="Picture 6">
            <a:extLst>
              <a:ext uri="{FF2B5EF4-FFF2-40B4-BE49-F238E27FC236}">
                <a16:creationId xmlns:a16="http://schemas.microsoft.com/office/drawing/2014/main" id="{E439E2B8-3A9B-069F-9C64-09017D3F4DEC}"/>
              </a:ext>
            </a:extLst>
          </p:cNvPr>
          <p:cNvPicPr>
            <a:picLocks noChangeAspect="1"/>
          </p:cNvPicPr>
          <p:nvPr/>
        </p:nvPicPr>
        <p:blipFill>
          <a:blip r:embed="rId3"/>
          <a:stretch>
            <a:fillRect/>
          </a:stretch>
        </p:blipFill>
        <p:spPr>
          <a:xfrm>
            <a:off x="3647728" y="3800508"/>
            <a:ext cx="3528392" cy="1251524"/>
          </a:xfrm>
          <a:prstGeom prst="rect">
            <a:avLst/>
          </a:prstGeom>
        </p:spPr>
      </p:pic>
      <p:pic>
        <p:nvPicPr>
          <p:cNvPr id="9" name="Picture 8">
            <a:extLst>
              <a:ext uri="{FF2B5EF4-FFF2-40B4-BE49-F238E27FC236}">
                <a16:creationId xmlns:a16="http://schemas.microsoft.com/office/drawing/2014/main" id="{0154F2E0-93D0-790C-6389-9C0191AFB119}"/>
              </a:ext>
            </a:extLst>
          </p:cNvPr>
          <p:cNvPicPr>
            <a:picLocks noChangeAspect="1"/>
          </p:cNvPicPr>
          <p:nvPr/>
        </p:nvPicPr>
        <p:blipFill>
          <a:blip r:embed="rId4"/>
          <a:stretch>
            <a:fillRect/>
          </a:stretch>
        </p:blipFill>
        <p:spPr>
          <a:xfrm>
            <a:off x="1991544" y="5772673"/>
            <a:ext cx="7272808" cy="666433"/>
          </a:xfrm>
          <a:prstGeom prst="rect">
            <a:avLst/>
          </a:prstGeom>
        </p:spPr>
      </p:pic>
      <p:sp>
        <p:nvSpPr>
          <p:cNvPr id="5" name="Slide Number Placeholder 4">
            <a:extLst>
              <a:ext uri="{FF2B5EF4-FFF2-40B4-BE49-F238E27FC236}">
                <a16:creationId xmlns:a16="http://schemas.microsoft.com/office/drawing/2014/main" id="{C9C2EB87-386D-1A44-BAC3-F39E569F5DD2}"/>
              </a:ext>
            </a:extLst>
          </p:cNvPr>
          <p:cNvSpPr>
            <a:spLocks noGrp="1"/>
          </p:cNvSpPr>
          <p:nvPr>
            <p:ph type="sldNum" sz="quarter" idx="12"/>
          </p:nvPr>
        </p:nvSpPr>
        <p:spPr/>
        <p:txBody>
          <a:bodyPr/>
          <a:lstStyle/>
          <a:p>
            <a:fld id="{A5FDCD2B-6064-4A78-9C2D-DD73DFA345C7}" type="slidenum">
              <a:rPr lang="en-US" smtClean="0"/>
              <a:t>17</a:t>
            </a:fld>
            <a:endParaRPr lang="en-US"/>
          </a:p>
        </p:txBody>
      </p:sp>
      <p:sp>
        <p:nvSpPr>
          <p:cNvPr id="6" name="TextBox 5">
            <a:extLst>
              <a:ext uri="{FF2B5EF4-FFF2-40B4-BE49-F238E27FC236}">
                <a16:creationId xmlns:a16="http://schemas.microsoft.com/office/drawing/2014/main" id="{2D4F53CB-F008-0B6C-48CF-535E4424531B}"/>
              </a:ext>
            </a:extLst>
          </p:cNvPr>
          <p:cNvSpPr txBox="1"/>
          <p:nvPr/>
        </p:nvSpPr>
        <p:spPr>
          <a:xfrm>
            <a:off x="2135560" y="5039423"/>
            <a:ext cx="7227684" cy="954107"/>
          </a:xfrm>
          <a:prstGeom prst="rect">
            <a:avLst/>
          </a:prstGeom>
          <a:noFill/>
        </p:spPr>
        <p:txBody>
          <a:bodyPr wrap="none" rtlCol="0">
            <a:spAutoFit/>
          </a:bodyPr>
          <a:lstStyle/>
          <a:p>
            <a:r>
              <a:rPr lang="nb-NO" sz="1400" dirty="0" err="1"/>
              <a:t>Saturation</a:t>
            </a:r>
            <a:r>
              <a:rPr lang="nb-NO" sz="1400" dirty="0"/>
              <a:t> element </a:t>
            </a:r>
            <a:r>
              <a:rPr lang="nb-NO" sz="1400" dirty="0" err="1"/>
              <a:t>may</a:t>
            </a:r>
            <a:r>
              <a:rPr lang="nb-NO" sz="1400" dirty="0"/>
              <a:t> be </a:t>
            </a:r>
            <a:r>
              <a:rPr lang="nb-NO" sz="1400" dirty="0" err="1"/>
              <a:t>implemented</a:t>
            </a:r>
            <a:r>
              <a:rPr lang="nb-NO" sz="1400" dirty="0"/>
              <a:t> in </a:t>
            </a:r>
            <a:r>
              <a:rPr lang="nb-NO" sz="1400" dirty="0" err="1"/>
              <a:t>three</a:t>
            </a:r>
            <a:r>
              <a:rPr lang="nb-NO" sz="1400" dirty="0"/>
              <a:t> </a:t>
            </a:r>
            <a:r>
              <a:rPr lang="nb-NO" sz="1400" dirty="0" err="1"/>
              <a:t>other</a:t>
            </a:r>
            <a:r>
              <a:rPr lang="nb-NO" sz="1400" dirty="0"/>
              <a:t> </a:t>
            </a:r>
            <a:r>
              <a:rPr lang="nb-NO" sz="1400" dirty="0" err="1"/>
              <a:t>ways</a:t>
            </a:r>
            <a:r>
              <a:rPr lang="nb-NO" sz="1400" dirty="0"/>
              <a:t> (</a:t>
            </a:r>
            <a:r>
              <a:rPr lang="nb-NO" sz="1400" dirty="0" err="1"/>
              <a:t>equivalent</a:t>
            </a:r>
            <a:r>
              <a:rPr lang="nb-NO" sz="1400" dirty="0"/>
              <a:t> </a:t>
            </a:r>
            <a:r>
              <a:rPr lang="nb-NO" sz="1400" dirty="0" err="1"/>
              <a:t>because</a:t>
            </a:r>
            <a:r>
              <a:rPr lang="nb-NO" sz="1400" dirty="0"/>
              <a:t> never </a:t>
            </a:r>
            <a:r>
              <a:rPr lang="nb-NO" sz="1400" dirty="0" err="1"/>
              <a:t>conflict</a:t>
            </a:r>
            <a:r>
              <a:rPr lang="nb-NO" sz="1400" dirty="0"/>
              <a:t>)</a:t>
            </a:r>
          </a:p>
          <a:p>
            <a:pPr marL="342900" indent="-342900">
              <a:buAutoNum type="arabicPeriod"/>
            </a:pPr>
            <a:r>
              <a:rPr lang="nb-NO" sz="1400" dirty="0"/>
              <a:t>Min-</a:t>
            </a:r>
            <a:r>
              <a:rPr lang="nb-NO" sz="1400" dirty="0" err="1"/>
              <a:t>selector</a:t>
            </a:r>
            <a:r>
              <a:rPr lang="nb-NO" sz="1400" dirty="0"/>
              <a:t> </a:t>
            </a:r>
            <a:r>
              <a:rPr lang="nb-NO" sz="1400" dirty="0" err="1"/>
              <a:t>followed</a:t>
            </a:r>
            <a:r>
              <a:rPr lang="nb-NO" sz="1400" dirty="0"/>
              <a:t> by </a:t>
            </a:r>
            <a:r>
              <a:rPr lang="nb-NO" sz="1400" dirty="0" err="1"/>
              <a:t>max-selector</a:t>
            </a:r>
            <a:endParaRPr lang="nb-NO" sz="1400" dirty="0"/>
          </a:p>
          <a:p>
            <a:pPr marL="342900" indent="-342900">
              <a:buFontTx/>
              <a:buAutoNum type="arabicPeriod"/>
            </a:pPr>
            <a:r>
              <a:rPr lang="nb-NO" sz="1400" dirty="0"/>
              <a:t>Max-</a:t>
            </a:r>
            <a:r>
              <a:rPr lang="nb-NO" sz="1400" dirty="0" err="1"/>
              <a:t>selector</a:t>
            </a:r>
            <a:r>
              <a:rPr lang="nb-NO" sz="1400" dirty="0"/>
              <a:t> </a:t>
            </a:r>
            <a:r>
              <a:rPr lang="nb-NO" sz="1400" dirty="0" err="1"/>
              <a:t>followed</a:t>
            </a:r>
            <a:r>
              <a:rPr lang="nb-NO" sz="1400" dirty="0"/>
              <a:t> by min-</a:t>
            </a:r>
            <a:r>
              <a:rPr lang="nb-NO" sz="1400" dirty="0" err="1"/>
              <a:t>selector</a:t>
            </a:r>
            <a:endParaRPr lang="nb-NO" sz="1400" dirty="0"/>
          </a:p>
          <a:p>
            <a:pPr marL="342900" indent="-342900">
              <a:buAutoNum type="arabicPeriod"/>
            </a:pPr>
            <a:r>
              <a:rPr lang="en-US" sz="1400" dirty="0"/>
              <a:t>Mid-selector</a:t>
            </a:r>
          </a:p>
        </p:txBody>
      </p:sp>
      <p:sp>
        <p:nvSpPr>
          <p:cNvPr id="8" name="TextBox 7">
            <a:extLst>
              <a:ext uri="{FF2B5EF4-FFF2-40B4-BE49-F238E27FC236}">
                <a16:creationId xmlns:a16="http://schemas.microsoft.com/office/drawing/2014/main" id="{0309D90A-B687-773E-942A-781DC04272F8}"/>
              </a:ext>
            </a:extLst>
          </p:cNvPr>
          <p:cNvSpPr txBox="1"/>
          <p:nvPr/>
        </p:nvSpPr>
        <p:spPr>
          <a:xfrm>
            <a:off x="115957" y="6430740"/>
            <a:ext cx="11237843" cy="276999"/>
          </a:xfrm>
          <a:prstGeom prst="rect">
            <a:avLst/>
          </a:prstGeom>
          <a:noFill/>
        </p:spPr>
        <p:txBody>
          <a:bodyPr wrap="square" rtlCol="0">
            <a:spAutoFit/>
          </a:bodyPr>
          <a:lstStyle/>
          <a:p>
            <a:r>
              <a:rPr lang="en-US" sz="1200" dirty="0"/>
              <a:t>“Advanced control using decomposition and simple elements”. Sigurd Skogestad. Annual Reviews in Control, Volume 56, 100903 (2023)</a:t>
            </a:r>
            <a:endParaRPr lang="nb-NO" sz="1200" dirty="0"/>
          </a:p>
        </p:txBody>
      </p:sp>
    </p:spTree>
    <p:extLst>
      <p:ext uri="{BB962C8B-B14F-4D97-AF65-F5344CB8AC3E}">
        <p14:creationId xmlns:p14="http://schemas.microsoft.com/office/powerpoint/2010/main" val="15035299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8FD472-0CD4-4DAA-83B3-5ED52FE4CA09}"/>
              </a:ext>
            </a:extLst>
          </p:cNvPr>
          <p:cNvSpPr>
            <a:spLocks noGrp="1"/>
          </p:cNvSpPr>
          <p:nvPr>
            <p:ph type="title"/>
          </p:nvPr>
        </p:nvSpPr>
        <p:spPr>
          <a:xfrm>
            <a:off x="-812800" y="203540"/>
            <a:ext cx="10972800" cy="1143000"/>
          </a:xfrm>
        </p:spPr>
        <p:txBody>
          <a:bodyPr/>
          <a:lstStyle/>
          <a:p>
            <a:r>
              <a:rPr lang="nb-NO" dirty="0"/>
              <a:t>Quiz. Is </a:t>
            </a:r>
            <a:r>
              <a:rPr lang="nb-NO" dirty="0" err="1"/>
              <a:t>this</a:t>
            </a:r>
            <a:r>
              <a:rPr lang="nb-NO" dirty="0"/>
              <a:t> OK?</a:t>
            </a:r>
          </a:p>
        </p:txBody>
      </p:sp>
      <p:pic>
        <p:nvPicPr>
          <p:cNvPr id="5" name="Content Placeholder 4">
            <a:extLst>
              <a:ext uri="{FF2B5EF4-FFF2-40B4-BE49-F238E27FC236}">
                <a16:creationId xmlns:a16="http://schemas.microsoft.com/office/drawing/2014/main" id="{9AD8EE13-A53A-45B7-BCD7-DB58DFFE5D6C}"/>
              </a:ext>
            </a:extLst>
          </p:cNvPr>
          <p:cNvPicPr>
            <a:picLocks noGrp="1" noChangeAspect="1"/>
          </p:cNvPicPr>
          <p:nvPr>
            <p:ph idx="1"/>
          </p:nvPr>
        </p:nvPicPr>
        <p:blipFill>
          <a:blip r:embed="rId2"/>
          <a:stretch>
            <a:fillRect/>
          </a:stretch>
        </p:blipFill>
        <p:spPr>
          <a:xfrm>
            <a:off x="7470639" y="-20262"/>
            <a:ext cx="3883161" cy="3708486"/>
          </a:xfrm>
        </p:spPr>
      </p:pic>
      <p:sp>
        <p:nvSpPr>
          <p:cNvPr id="6" name="TextBox 5">
            <a:extLst>
              <a:ext uri="{FF2B5EF4-FFF2-40B4-BE49-F238E27FC236}">
                <a16:creationId xmlns:a16="http://schemas.microsoft.com/office/drawing/2014/main" id="{65DFF97B-0355-424C-9A76-01CDF38ECC5E}"/>
              </a:ext>
            </a:extLst>
          </p:cNvPr>
          <p:cNvSpPr txBox="1"/>
          <p:nvPr/>
        </p:nvSpPr>
        <p:spPr>
          <a:xfrm>
            <a:off x="1654334" y="1196752"/>
            <a:ext cx="5377770" cy="6001643"/>
          </a:xfrm>
          <a:prstGeom prst="rect">
            <a:avLst/>
          </a:prstGeom>
          <a:noFill/>
        </p:spPr>
        <p:txBody>
          <a:bodyPr wrap="square" rtlCol="0">
            <a:spAutoFit/>
          </a:bodyPr>
          <a:lstStyle/>
          <a:p>
            <a:r>
              <a:rPr lang="nb-NO" sz="1200" b="1" dirty="0">
                <a:solidFill>
                  <a:srgbClr val="C00000"/>
                </a:solidFill>
                <a:latin typeface="Calibri" panose="020F0502020204030204" pitchFamily="34" charset="0"/>
                <a:ea typeface="Calibri" panose="020F0502020204030204" pitchFamily="34" charset="0"/>
              </a:rPr>
              <a:t>Cristina: I am </a:t>
            </a:r>
            <a:r>
              <a:rPr lang="nb-NO" sz="1200" b="1" dirty="0" err="1">
                <a:solidFill>
                  <a:srgbClr val="C00000"/>
                </a:solidFill>
                <a:latin typeface="Calibri" panose="020F0502020204030204" pitchFamily="34" charset="0"/>
                <a:ea typeface="Calibri" panose="020F0502020204030204" pitchFamily="34" charset="0"/>
              </a:rPr>
              <a:t>looking</a:t>
            </a:r>
            <a:r>
              <a:rPr lang="nb-NO" sz="1200" b="1" dirty="0">
                <a:solidFill>
                  <a:srgbClr val="C00000"/>
                </a:solidFill>
                <a:latin typeface="Calibri" panose="020F0502020204030204" pitchFamily="34" charset="0"/>
                <a:ea typeface="Calibri" panose="020F0502020204030204" pitchFamily="34" charset="0"/>
              </a:rPr>
              <a:t> at a control </a:t>
            </a:r>
            <a:r>
              <a:rPr lang="nb-NO" sz="1200" b="1" dirty="0" err="1">
                <a:solidFill>
                  <a:srgbClr val="C00000"/>
                </a:solidFill>
                <a:latin typeface="Calibri" panose="020F0502020204030204" pitchFamily="34" charset="0"/>
                <a:ea typeface="Calibri" panose="020F0502020204030204" pitchFamily="34" charset="0"/>
              </a:rPr>
              <a:t>solution</a:t>
            </a:r>
            <a:r>
              <a:rPr lang="nb-NO" sz="1200" b="1" dirty="0">
                <a:solidFill>
                  <a:srgbClr val="C00000"/>
                </a:solidFill>
                <a:latin typeface="Calibri" panose="020F0502020204030204" pitchFamily="34" charset="0"/>
                <a:ea typeface="Calibri" panose="020F0502020204030204" pitchFamily="34" charset="0"/>
              </a:rPr>
              <a:t> </a:t>
            </a:r>
            <a:r>
              <a:rPr lang="nb-NO" sz="1200" b="1" dirty="0" err="1">
                <a:solidFill>
                  <a:srgbClr val="C00000"/>
                </a:solidFill>
                <a:latin typeface="Calibri" panose="020F0502020204030204" pitchFamily="34" charset="0"/>
                <a:ea typeface="Calibri" panose="020F0502020204030204" pitchFamily="34" charset="0"/>
              </a:rPr>
              <a:t>using</a:t>
            </a:r>
            <a:r>
              <a:rPr lang="nb-NO" sz="1200" b="1" dirty="0">
                <a:solidFill>
                  <a:srgbClr val="C00000"/>
                </a:solidFill>
                <a:latin typeface="Calibri" panose="020F0502020204030204" pitchFamily="34" charset="0"/>
                <a:ea typeface="Calibri" panose="020F0502020204030204" pitchFamily="34" charset="0"/>
              </a:rPr>
              <a:t> </a:t>
            </a:r>
            <a:r>
              <a:rPr lang="nb-NO" sz="1200" b="1" dirty="0" err="1">
                <a:solidFill>
                  <a:srgbClr val="C00000"/>
                </a:solidFill>
                <a:latin typeface="Calibri" panose="020F0502020204030204" pitchFamily="34" charset="0"/>
                <a:ea typeface="Calibri" panose="020F0502020204030204" pitchFamily="34" charset="0"/>
              </a:rPr>
              <a:t>selectors</a:t>
            </a:r>
            <a:r>
              <a:rPr lang="nb-NO" sz="1200" b="1" dirty="0">
                <a:solidFill>
                  <a:srgbClr val="C00000"/>
                </a:solidFill>
                <a:latin typeface="Calibri" panose="020F0502020204030204" pitchFamily="34" charset="0"/>
                <a:ea typeface="Calibri" panose="020F0502020204030204" pitchFamily="34" charset="0"/>
              </a:rPr>
              <a:t> for </a:t>
            </a:r>
            <a:r>
              <a:rPr lang="nb-NO" sz="1200" b="1" dirty="0" err="1">
                <a:solidFill>
                  <a:srgbClr val="C00000"/>
                </a:solidFill>
                <a:latin typeface="Calibri" panose="020F0502020204030204" pitchFamily="34" charset="0"/>
                <a:ea typeface="Calibri" panose="020F0502020204030204" pitchFamily="34" charset="0"/>
              </a:rPr>
              <a:t>keeping</a:t>
            </a:r>
            <a:r>
              <a:rPr lang="nb-NO" sz="1200" b="1" dirty="0">
                <a:solidFill>
                  <a:srgbClr val="C00000"/>
                </a:solidFill>
                <a:latin typeface="Calibri" panose="020F0502020204030204" pitchFamily="34" charset="0"/>
                <a:ea typeface="Calibri" panose="020F0502020204030204" pitchFamily="34" charset="0"/>
              </a:rPr>
              <a:t> </a:t>
            </a:r>
            <a:r>
              <a:rPr lang="nb-NO" sz="1200" b="1" dirty="0" err="1">
                <a:solidFill>
                  <a:srgbClr val="C00000"/>
                </a:solidFill>
                <a:latin typeface="Calibri" panose="020F0502020204030204" pitchFamily="34" charset="0"/>
                <a:ea typeface="Calibri" panose="020F0502020204030204" pitchFamily="34" charset="0"/>
              </a:rPr>
              <a:t>the</a:t>
            </a:r>
            <a:r>
              <a:rPr lang="nb-NO" sz="1200" b="1" dirty="0">
                <a:solidFill>
                  <a:srgbClr val="C00000"/>
                </a:solidFill>
                <a:latin typeface="Calibri" panose="020F0502020204030204" pitchFamily="34" charset="0"/>
                <a:ea typeface="Calibri" panose="020F0502020204030204" pitchFamily="34" charset="0"/>
              </a:rPr>
              <a:t> </a:t>
            </a:r>
            <a:r>
              <a:rPr lang="nb-NO" sz="1200" b="1" dirty="0" err="1">
                <a:solidFill>
                  <a:srgbClr val="C00000"/>
                </a:solidFill>
                <a:latin typeface="Calibri" panose="020F0502020204030204" pitchFamily="34" charset="0"/>
                <a:ea typeface="Calibri" panose="020F0502020204030204" pitchFamily="34" charset="0"/>
              </a:rPr>
              <a:t>pressure</a:t>
            </a:r>
            <a:r>
              <a:rPr lang="nb-NO" sz="1200" b="1" dirty="0">
                <a:solidFill>
                  <a:srgbClr val="C00000"/>
                </a:solidFill>
                <a:latin typeface="Calibri" panose="020F0502020204030204" pitchFamily="34" charset="0"/>
                <a:ea typeface="Calibri" panose="020F0502020204030204" pitchFamily="34" charset="0"/>
              </a:rPr>
              <a:t> </a:t>
            </a:r>
            <a:r>
              <a:rPr lang="nb-NO" sz="1200" b="1" dirty="0" err="1">
                <a:solidFill>
                  <a:srgbClr val="C00000"/>
                </a:solidFill>
                <a:latin typeface="Calibri" panose="020F0502020204030204" pitchFamily="34" charset="0"/>
                <a:ea typeface="Calibri" panose="020F0502020204030204" pitchFamily="34" charset="0"/>
              </a:rPr>
              <a:t>within</a:t>
            </a:r>
            <a:r>
              <a:rPr lang="nb-NO" sz="1200" b="1" dirty="0">
                <a:solidFill>
                  <a:srgbClr val="C00000"/>
                </a:solidFill>
                <a:latin typeface="Calibri" panose="020F0502020204030204" pitchFamily="34" charset="0"/>
                <a:ea typeface="Calibri" panose="020F0502020204030204" pitchFamily="34" charset="0"/>
              </a:rPr>
              <a:t> </a:t>
            </a:r>
            <a:r>
              <a:rPr lang="nb-NO" sz="1200" b="1" dirty="0" err="1">
                <a:solidFill>
                  <a:srgbClr val="C00000"/>
                </a:solidFill>
                <a:latin typeface="Calibri" panose="020F0502020204030204" pitchFamily="34" charset="0"/>
                <a:ea typeface="Calibri" panose="020F0502020204030204" pitchFamily="34" charset="0"/>
              </a:rPr>
              <a:t>constraints</a:t>
            </a:r>
            <a:r>
              <a:rPr lang="nb-NO" sz="1200" b="1" dirty="0">
                <a:solidFill>
                  <a:srgbClr val="C00000"/>
                </a:solidFill>
                <a:latin typeface="Calibri" panose="020F0502020204030204" pitchFamily="34" charset="0"/>
                <a:ea typeface="Calibri" panose="020F0502020204030204" pitchFamily="34" charset="0"/>
              </a:rPr>
              <a:t>, </a:t>
            </a:r>
            <a:r>
              <a:rPr lang="nb-NO" sz="1200" b="1" dirty="0" err="1">
                <a:latin typeface="Calibri" panose="020F0502020204030204" pitchFamily="34" charset="0"/>
                <a:ea typeface="Calibri" panose="020F0502020204030204" pitchFamily="34" charset="0"/>
              </a:rPr>
              <a:t>while</a:t>
            </a:r>
            <a:r>
              <a:rPr lang="nb-NO" sz="1200" b="1" dirty="0">
                <a:latin typeface="Calibri" panose="020F0502020204030204" pitchFamily="34" charset="0"/>
                <a:ea typeface="Calibri" panose="020F0502020204030204" pitchFamily="34" charset="0"/>
              </a:rPr>
              <a:t> </a:t>
            </a:r>
            <a:r>
              <a:rPr lang="nb-NO" sz="1200" b="1" dirty="0" err="1">
                <a:latin typeface="Calibri" panose="020F0502020204030204" pitchFamily="34" charset="0"/>
                <a:ea typeface="Calibri" panose="020F0502020204030204" pitchFamily="34" charset="0"/>
              </a:rPr>
              <a:t>maximizing</a:t>
            </a:r>
            <a:r>
              <a:rPr lang="nb-NO" sz="1200" b="1" dirty="0">
                <a:latin typeface="Calibri" panose="020F0502020204030204" pitchFamily="34" charset="0"/>
                <a:ea typeface="Calibri" panose="020F0502020204030204" pitchFamily="34" charset="0"/>
              </a:rPr>
              <a:t> </a:t>
            </a:r>
            <a:r>
              <a:rPr lang="nb-NO" sz="1200" b="1" dirty="0" err="1">
                <a:latin typeface="Calibri" panose="020F0502020204030204" pitchFamily="34" charset="0"/>
                <a:ea typeface="Calibri" panose="020F0502020204030204" pitchFamily="34" charset="0"/>
              </a:rPr>
              <a:t>the</a:t>
            </a:r>
            <a:r>
              <a:rPr lang="nb-NO" sz="1200" b="1" dirty="0">
                <a:latin typeface="Calibri" panose="020F0502020204030204" pitchFamily="34" charset="0"/>
                <a:ea typeface="Calibri" panose="020F0502020204030204" pitchFamily="34" charset="0"/>
              </a:rPr>
              <a:t> </a:t>
            </a:r>
            <a:r>
              <a:rPr lang="nb-NO" sz="1200" b="1" dirty="0" err="1">
                <a:latin typeface="Calibri" panose="020F0502020204030204" pitchFamily="34" charset="0"/>
                <a:ea typeface="Calibri" panose="020F0502020204030204" pitchFamily="34" charset="0"/>
              </a:rPr>
              <a:t>valve</a:t>
            </a:r>
            <a:r>
              <a:rPr lang="nb-NO" sz="1200" b="1" dirty="0">
                <a:latin typeface="Calibri" panose="020F0502020204030204" pitchFamily="34" charset="0"/>
                <a:ea typeface="Calibri" panose="020F0502020204030204" pitchFamily="34" charset="0"/>
              </a:rPr>
              <a:t> </a:t>
            </a:r>
            <a:r>
              <a:rPr lang="nb-NO" sz="1200" b="1" dirty="0" err="1">
                <a:latin typeface="Calibri" panose="020F0502020204030204" pitchFamily="34" charset="0"/>
                <a:ea typeface="Calibri" panose="020F0502020204030204" pitchFamily="34" charset="0"/>
              </a:rPr>
              <a:t>opening</a:t>
            </a:r>
            <a:r>
              <a:rPr lang="nb-NO" sz="1200" b="1" dirty="0">
                <a:latin typeface="Calibri" panose="020F0502020204030204" pitchFamily="34" charset="0"/>
                <a:ea typeface="Calibri" panose="020F0502020204030204" pitchFamily="34" charset="0"/>
              </a:rPr>
              <a:t>. </a:t>
            </a:r>
            <a:r>
              <a:rPr lang="nb-NO" sz="1200" b="1" dirty="0">
                <a:solidFill>
                  <a:srgbClr val="C00000"/>
                </a:solidFill>
                <a:latin typeface="Calibri" panose="020F0502020204030204" pitchFamily="34" charset="0"/>
                <a:ea typeface="Calibri" panose="020F0502020204030204" pitchFamily="34" charset="0"/>
              </a:rPr>
              <a:t>See </a:t>
            </a:r>
            <a:r>
              <a:rPr lang="nb-NO" sz="1200" b="1" dirty="0" err="1">
                <a:solidFill>
                  <a:srgbClr val="C00000"/>
                </a:solidFill>
                <a:latin typeface="Calibri" panose="020F0502020204030204" pitchFamily="34" charset="0"/>
                <a:ea typeface="Calibri" panose="020F0502020204030204" pitchFamily="34" charset="0"/>
              </a:rPr>
              <a:t>figure</a:t>
            </a:r>
            <a:r>
              <a:rPr lang="nb-NO" sz="1200" b="1" dirty="0">
                <a:solidFill>
                  <a:srgbClr val="C00000"/>
                </a:solidFill>
                <a:latin typeface="Calibri" panose="020F0502020204030204" pitchFamily="34" charset="0"/>
                <a:ea typeface="Calibri" panose="020F0502020204030204" pitchFamily="34" charset="0"/>
              </a:rPr>
              <a:t> </a:t>
            </a:r>
            <a:r>
              <a:rPr lang="nb-NO" sz="1200" b="1" dirty="0">
                <a:latin typeface="Calibri" panose="020F0502020204030204" pitchFamily="34" charset="0"/>
                <a:ea typeface="Calibri" panose="020F0502020204030204" pitchFamily="34" charset="0"/>
              </a:rPr>
              <a:t>This is for </a:t>
            </a:r>
            <a:r>
              <a:rPr lang="nb-NO" sz="1200" b="1" dirty="0" err="1">
                <a:latin typeface="Calibri" panose="020F0502020204030204" pitchFamily="34" charset="0"/>
                <a:ea typeface="Calibri" panose="020F0502020204030204" pitchFamily="34" charset="0"/>
              </a:rPr>
              <a:t>the</a:t>
            </a:r>
            <a:r>
              <a:rPr lang="nb-NO" sz="1200" b="1" dirty="0">
                <a:latin typeface="Calibri" panose="020F0502020204030204" pitchFamily="34" charset="0"/>
                <a:ea typeface="Calibri" panose="020F0502020204030204" pitchFamily="34" charset="0"/>
              </a:rPr>
              <a:t> </a:t>
            </a:r>
            <a:r>
              <a:rPr lang="nb-NO" sz="1200" b="1" dirty="0" err="1">
                <a:latin typeface="Calibri" panose="020F0502020204030204" pitchFamily="34" charset="0"/>
                <a:ea typeface="Calibri" panose="020F0502020204030204" pitchFamily="34" charset="0"/>
              </a:rPr>
              <a:t>valve</a:t>
            </a:r>
            <a:r>
              <a:rPr lang="nb-NO" sz="1200" b="1" dirty="0">
                <a:latin typeface="Calibri" panose="020F0502020204030204" pitchFamily="34" charset="0"/>
                <a:ea typeface="Calibri" panose="020F0502020204030204" pitchFamily="34" charset="0"/>
              </a:rPr>
              <a:t> </a:t>
            </a:r>
            <a:r>
              <a:rPr lang="nb-NO" sz="1200" b="1" dirty="0" err="1">
                <a:latin typeface="Calibri" panose="020F0502020204030204" pitchFamily="34" charset="0"/>
                <a:ea typeface="Calibri" panose="020F0502020204030204" pitchFamily="34" charset="0"/>
              </a:rPr>
              <a:t>before</a:t>
            </a:r>
            <a:r>
              <a:rPr lang="nb-NO" sz="1200" b="1" dirty="0">
                <a:latin typeface="Calibri" panose="020F0502020204030204" pitchFamily="34" charset="0"/>
                <a:ea typeface="Calibri" panose="020F0502020204030204" pitchFamily="34" charset="0"/>
              </a:rPr>
              <a:t> a steam </a:t>
            </a:r>
            <a:r>
              <a:rPr lang="nb-NO" sz="1200" b="1" dirty="0" err="1">
                <a:latin typeface="Calibri" panose="020F0502020204030204" pitchFamily="34" charset="0"/>
                <a:ea typeface="Calibri" panose="020F0502020204030204" pitchFamily="34" charset="0"/>
              </a:rPr>
              <a:t>turbine</a:t>
            </a:r>
            <a:r>
              <a:rPr lang="nb-NO" sz="1200" b="1" dirty="0">
                <a:latin typeface="Calibri" panose="020F0502020204030204" pitchFamily="34" charset="0"/>
                <a:ea typeface="Calibri" panose="020F0502020204030204" pitchFamily="34" charset="0"/>
              </a:rPr>
              <a:t>. This </a:t>
            </a:r>
            <a:r>
              <a:rPr lang="nb-NO" sz="1200" b="1" dirty="0" err="1">
                <a:latin typeface="Calibri" panose="020F0502020204030204" pitchFamily="34" charset="0"/>
                <a:ea typeface="Calibri" panose="020F0502020204030204" pitchFamily="34" charset="0"/>
              </a:rPr>
              <a:t>should</a:t>
            </a:r>
            <a:r>
              <a:rPr lang="nb-NO" sz="1200" b="1" dirty="0">
                <a:latin typeface="Calibri" panose="020F0502020204030204" pitchFamily="34" charset="0"/>
                <a:ea typeface="Calibri" panose="020F0502020204030204" pitchFamily="34" charset="0"/>
              </a:rPr>
              <a:t> </a:t>
            </a:r>
            <a:r>
              <a:rPr lang="nb-NO" sz="1200" b="1" dirty="0" err="1">
                <a:latin typeface="Calibri" panose="020F0502020204030204" pitchFamily="34" charset="0"/>
                <a:ea typeface="Calibri" panose="020F0502020204030204" pitchFamily="34" charset="0"/>
              </a:rPr>
              <a:t>work</a:t>
            </a:r>
            <a:r>
              <a:rPr lang="nb-NO" sz="1200" b="1" dirty="0">
                <a:latin typeface="Calibri" panose="020F0502020204030204" pitchFamily="34" charset="0"/>
                <a:ea typeface="Calibri" panose="020F0502020204030204" pitchFamily="34" charset="0"/>
              </a:rPr>
              <a:t> OK, right? Of </a:t>
            </a:r>
            <a:r>
              <a:rPr lang="nb-NO" sz="1200" b="1" dirty="0" err="1">
                <a:latin typeface="Calibri" panose="020F0502020204030204" pitchFamily="34" charset="0"/>
                <a:ea typeface="Calibri" panose="020F0502020204030204" pitchFamily="34" charset="0"/>
              </a:rPr>
              <a:t>course</a:t>
            </a:r>
            <a:r>
              <a:rPr lang="nb-NO" sz="1200" b="1" dirty="0">
                <a:latin typeface="Calibri" panose="020F0502020204030204" pitchFamily="34" charset="0"/>
                <a:ea typeface="Calibri" panose="020F0502020204030204" pitchFamily="34" charset="0"/>
              </a:rPr>
              <a:t>, </a:t>
            </a:r>
            <a:r>
              <a:rPr lang="nb-NO" sz="1200" b="1" dirty="0" err="1">
                <a:latin typeface="Calibri" panose="020F0502020204030204" pitchFamily="34" charset="0"/>
                <a:ea typeface="Calibri" panose="020F0502020204030204" pitchFamily="34" charset="0"/>
              </a:rPr>
              <a:t>if</a:t>
            </a:r>
            <a:r>
              <a:rPr lang="nb-NO" sz="1200" b="1" dirty="0">
                <a:latin typeface="Calibri" panose="020F0502020204030204" pitchFamily="34" charset="0"/>
                <a:ea typeface="Calibri" panose="020F0502020204030204" pitchFamily="34" charset="0"/>
              </a:rPr>
              <a:t> </a:t>
            </a:r>
            <a:r>
              <a:rPr lang="nb-NO" sz="1200" b="1" dirty="0" err="1">
                <a:latin typeface="Calibri" panose="020F0502020204030204" pitchFamily="34" charset="0"/>
                <a:ea typeface="Calibri" panose="020F0502020204030204" pitchFamily="34" charset="0"/>
              </a:rPr>
              <a:t>pmax</a:t>
            </a:r>
            <a:r>
              <a:rPr lang="nb-NO" sz="1200" b="1" dirty="0">
                <a:latin typeface="Calibri" panose="020F0502020204030204" pitchFamily="34" charset="0"/>
                <a:ea typeface="Calibri" panose="020F0502020204030204" pitchFamily="34" charset="0"/>
              </a:rPr>
              <a:t> is </a:t>
            </a:r>
            <a:r>
              <a:rPr lang="nb-NO" sz="1200" b="1" dirty="0" err="1">
                <a:latin typeface="Calibri" panose="020F0502020204030204" pitchFamily="34" charset="0"/>
                <a:ea typeface="Calibri" panose="020F0502020204030204" pitchFamily="34" charset="0"/>
              </a:rPr>
              <a:t>reached</a:t>
            </a:r>
            <a:r>
              <a:rPr lang="nb-NO" sz="1200" b="1" dirty="0">
                <a:latin typeface="Calibri" panose="020F0502020204030204" pitchFamily="34" charset="0"/>
                <a:ea typeface="Calibri" panose="020F0502020204030204" pitchFamily="34" charset="0"/>
              </a:rPr>
              <a:t> </a:t>
            </a:r>
            <a:r>
              <a:rPr lang="nb-NO" sz="1200" b="1" dirty="0" err="1">
                <a:latin typeface="Calibri" panose="020F0502020204030204" pitchFamily="34" charset="0"/>
                <a:ea typeface="Calibri" panose="020F0502020204030204" pitchFamily="34" charset="0"/>
              </a:rPr>
              <a:t>while</a:t>
            </a:r>
            <a:r>
              <a:rPr lang="nb-NO" sz="1200" b="1" dirty="0">
                <a:latin typeface="Calibri" panose="020F0502020204030204" pitchFamily="34" charset="0"/>
                <a:ea typeface="Calibri" panose="020F0502020204030204" pitchFamily="34" charset="0"/>
              </a:rPr>
              <a:t> </a:t>
            </a:r>
            <a:r>
              <a:rPr lang="nb-NO" sz="1200" b="1" dirty="0" err="1">
                <a:latin typeface="Calibri" panose="020F0502020204030204" pitchFamily="34" charset="0"/>
                <a:ea typeface="Calibri" panose="020F0502020204030204" pitchFamily="34" charset="0"/>
              </a:rPr>
              <a:t>the</a:t>
            </a:r>
            <a:r>
              <a:rPr lang="nb-NO" sz="1200" b="1" dirty="0">
                <a:latin typeface="Calibri" panose="020F0502020204030204" pitchFamily="34" charset="0"/>
                <a:ea typeface="Calibri" panose="020F0502020204030204" pitchFamily="34" charset="0"/>
              </a:rPr>
              <a:t> </a:t>
            </a:r>
            <a:r>
              <a:rPr lang="nb-NO" sz="1200" b="1" dirty="0" err="1">
                <a:latin typeface="Calibri" panose="020F0502020204030204" pitchFamily="34" charset="0"/>
                <a:ea typeface="Calibri" panose="020F0502020204030204" pitchFamily="34" charset="0"/>
              </a:rPr>
              <a:t>valve</a:t>
            </a:r>
            <a:r>
              <a:rPr lang="nb-NO" sz="1200" b="1" dirty="0">
                <a:latin typeface="Calibri" panose="020F0502020204030204" pitchFamily="34" charset="0"/>
                <a:ea typeface="Calibri" panose="020F0502020204030204" pitchFamily="34" charset="0"/>
              </a:rPr>
              <a:t> is </a:t>
            </a:r>
            <a:r>
              <a:rPr lang="nb-NO" sz="1200" b="1" dirty="0" err="1">
                <a:latin typeface="Calibri" panose="020F0502020204030204" pitchFamily="34" charset="0"/>
                <a:ea typeface="Calibri" panose="020F0502020204030204" pitchFamily="34" charset="0"/>
              </a:rPr>
              <a:t>fully</a:t>
            </a:r>
            <a:r>
              <a:rPr lang="nb-NO" sz="1200" b="1" dirty="0">
                <a:latin typeface="Calibri" panose="020F0502020204030204" pitchFamily="34" charset="0"/>
                <a:ea typeface="Calibri" panose="020F0502020204030204" pitchFamily="34" charset="0"/>
              </a:rPr>
              <a:t> </a:t>
            </a:r>
            <a:r>
              <a:rPr lang="nb-NO" sz="1200" b="1" dirty="0" err="1">
                <a:latin typeface="Calibri" panose="020F0502020204030204" pitchFamily="34" charset="0"/>
                <a:ea typeface="Calibri" panose="020F0502020204030204" pitchFamily="34" charset="0"/>
              </a:rPr>
              <a:t>open</a:t>
            </a:r>
            <a:r>
              <a:rPr lang="nb-NO" sz="1200" b="1" dirty="0">
                <a:latin typeface="Calibri" panose="020F0502020204030204" pitchFamily="34" charset="0"/>
                <a:ea typeface="Calibri" panose="020F0502020204030204" pitchFamily="34" charset="0"/>
              </a:rPr>
              <a:t>, </a:t>
            </a:r>
            <a:r>
              <a:rPr lang="nb-NO" sz="1200" b="1" dirty="0" err="1">
                <a:latin typeface="Calibri" panose="020F0502020204030204" pitchFamily="34" charset="0"/>
                <a:ea typeface="Calibri" panose="020F0502020204030204" pitchFamily="34" charset="0"/>
              </a:rPr>
              <a:t>the</a:t>
            </a:r>
            <a:r>
              <a:rPr lang="nb-NO" sz="1200" b="1" dirty="0">
                <a:latin typeface="Calibri" panose="020F0502020204030204" pitchFamily="34" charset="0"/>
                <a:ea typeface="Calibri" panose="020F0502020204030204" pitchFamily="34" charset="0"/>
              </a:rPr>
              <a:t> </a:t>
            </a:r>
            <a:r>
              <a:rPr lang="nb-NO" sz="1200" b="1" dirty="0" err="1">
                <a:latin typeface="Calibri" panose="020F0502020204030204" pitchFamily="34" charset="0"/>
                <a:ea typeface="Calibri" panose="020F0502020204030204" pitchFamily="34" charset="0"/>
              </a:rPr>
              <a:t>turbine</a:t>
            </a:r>
            <a:r>
              <a:rPr lang="nb-NO" sz="1200" b="1" dirty="0">
                <a:latin typeface="Calibri" panose="020F0502020204030204" pitchFamily="34" charset="0"/>
                <a:ea typeface="Calibri" panose="020F0502020204030204" pitchFamily="34" charset="0"/>
              </a:rPr>
              <a:t> bypass </a:t>
            </a:r>
            <a:r>
              <a:rPr lang="nb-NO" sz="1200" b="1" dirty="0" err="1">
                <a:latin typeface="Calibri" panose="020F0502020204030204" pitchFamily="34" charset="0"/>
                <a:ea typeface="Calibri" panose="020F0502020204030204" pitchFamily="34" charset="0"/>
              </a:rPr>
              <a:t>will</a:t>
            </a:r>
            <a:r>
              <a:rPr lang="nb-NO" sz="1200" b="1" dirty="0">
                <a:latin typeface="Calibri" panose="020F0502020204030204" pitchFamily="34" charset="0"/>
                <a:ea typeface="Calibri" panose="020F0502020204030204" pitchFamily="34" charset="0"/>
              </a:rPr>
              <a:t> have to </a:t>
            </a:r>
            <a:r>
              <a:rPr lang="nb-NO" sz="1200" b="1" dirty="0" err="1">
                <a:latin typeface="Calibri" panose="020F0502020204030204" pitchFamily="34" charset="0"/>
                <a:ea typeface="Calibri" panose="020F0502020204030204" pitchFamily="34" charset="0"/>
              </a:rPr>
              <a:t>open</a:t>
            </a:r>
            <a:r>
              <a:rPr lang="nb-NO" sz="1200" b="1" dirty="0">
                <a:latin typeface="Calibri" panose="020F0502020204030204" pitchFamily="34" charset="0"/>
                <a:ea typeface="Calibri" panose="020F0502020204030204" pitchFamily="34" charset="0"/>
              </a:rPr>
              <a:t>.</a:t>
            </a:r>
          </a:p>
          <a:p>
            <a:endParaRPr lang="nb-NO" sz="1000" dirty="0">
              <a:solidFill>
                <a:srgbClr val="000000"/>
              </a:solidFill>
              <a:latin typeface="Calibri" panose="020F0502020204030204" pitchFamily="34" charset="0"/>
              <a:ea typeface="Calibri" panose="020F0502020204030204" pitchFamily="34" charset="0"/>
            </a:endParaRPr>
          </a:p>
          <a:p>
            <a:r>
              <a:rPr lang="nb-NO" sz="1000" dirty="0" err="1">
                <a:solidFill>
                  <a:srgbClr val="000000"/>
                </a:solidFill>
                <a:latin typeface="Calibri" panose="020F0502020204030204" pitchFamily="34" charset="0"/>
                <a:ea typeface="Calibri" panose="020F0502020204030204" pitchFamily="34" charset="0"/>
              </a:rPr>
              <a:t>Answer</a:t>
            </a:r>
            <a:r>
              <a:rPr lang="nb-NO" sz="1000" dirty="0">
                <a:solidFill>
                  <a:srgbClr val="000000"/>
                </a:solidFill>
                <a:latin typeface="Calibri" panose="020F0502020204030204" pitchFamily="34" charset="0"/>
                <a:ea typeface="Calibri" panose="020F0502020204030204" pitchFamily="34" charset="0"/>
              </a:rPr>
              <a:t>:</a:t>
            </a:r>
            <a:endParaRPr lang="nb-NO" sz="1000" dirty="0">
              <a:latin typeface="Calibri" panose="020F0502020204030204" pitchFamily="34" charset="0"/>
              <a:ea typeface="Calibri" panose="020F0502020204030204" pitchFamily="34" charset="0"/>
            </a:endParaRPr>
          </a:p>
          <a:p>
            <a:r>
              <a:rPr lang="en-US" sz="1000" dirty="0">
                <a:latin typeface="Calibri" panose="020F0502020204030204" pitchFamily="34" charset="0"/>
                <a:ea typeface="Calibri" panose="020F0502020204030204" pitchFamily="34" charset="0"/>
                <a:cs typeface="Times New Roman" panose="02020603050405020304" pitchFamily="18" charset="0"/>
              </a:rPr>
              <a:t>Rule 1. Yes, the rule is to use a max-selector for a constraint which is satisfied with a large input.</a:t>
            </a:r>
            <a:endParaRPr lang="nb-NO" sz="1000" dirty="0">
              <a:latin typeface="Calibri" panose="020F0502020204030204" pitchFamily="34" charset="0"/>
              <a:ea typeface="Calibri" panose="020F0502020204030204" pitchFamily="34" charset="0"/>
            </a:endParaRPr>
          </a:p>
          <a:p>
            <a:r>
              <a:rPr lang="en-US" sz="1000" dirty="0">
                <a:latin typeface="Calibri" panose="020F0502020204030204" pitchFamily="34" charset="0"/>
                <a:ea typeface="Calibri" panose="020F0502020204030204" pitchFamily="34" charset="0"/>
                <a:cs typeface="Times New Roman" panose="02020603050405020304" pitchFamily="18" charset="0"/>
              </a:rPr>
              <a:t>And since the pressure is measured upstream, the pressure will get lower if we increase the valve opening, making it easier to satisfy the </a:t>
            </a:r>
            <a:r>
              <a:rPr lang="en-US" sz="1000" dirty="0" err="1">
                <a:latin typeface="Calibri" panose="020F0502020204030204" pitchFamily="34" charset="0"/>
                <a:ea typeface="Calibri" panose="020F0502020204030204" pitchFamily="34" charset="0"/>
                <a:cs typeface="Times New Roman" panose="02020603050405020304" pitchFamily="18" charset="0"/>
              </a:rPr>
              <a:t>pmax</a:t>
            </a:r>
            <a:r>
              <a:rPr lang="en-US" sz="1000" dirty="0">
                <a:latin typeface="Calibri" panose="020F0502020204030204" pitchFamily="34" charset="0"/>
                <a:ea typeface="Calibri" panose="020F0502020204030204" pitchFamily="34" charset="0"/>
                <a:cs typeface="Times New Roman" panose="02020603050405020304" pitchFamily="18" charset="0"/>
              </a:rPr>
              <a:t>-constraint. So yes, this is OK.</a:t>
            </a:r>
            <a:endParaRPr lang="nb-NO" sz="1000" dirty="0">
              <a:latin typeface="Calibri" panose="020F0502020204030204" pitchFamily="34" charset="0"/>
              <a:ea typeface="Calibri" panose="020F0502020204030204" pitchFamily="34" charset="0"/>
            </a:endParaRPr>
          </a:p>
          <a:p>
            <a:r>
              <a:rPr lang="en-US" sz="1000" dirty="0">
                <a:latin typeface="Calibri" panose="020F0502020204030204" pitchFamily="34" charset="0"/>
                <a:ea typeface="Calibri" panose="020F0502020204030204" pitchFamily="34" charset="0"/>
                <a:cs typeface="Times New Roman" panose="02020603050405020304" pitchFamily="18" charset="0"/>
              </a:rPr>
              <a:t> </a:t>
            </a:r>
            <a:endParaRPr lang="nb-NO" sz="1000" dirty="0">
              <a:latin typeface="Calibri" panose="020F0502020204030204" pitchFamily="34" charset="0"/>
              <a:ea typeface="Calibri" panose="020F0502020204030204" pitchFamily="34" charset="0"/>
            </a:endParaRPr>
          </a:p>
          <a:p>
            <a:r>
              <a:rPr lang="en-US" sz="1000" dirty="0">
                <a:latin typeface="Calibri" panose="020F0502020204030204" pitchFamily="34" charset="0"/>
                <a:ea typeface="Calibri" panose="020F0502020204030204" pitchFamily="34" charset="0"/>
                <a:cs typeface="Times New Roman" panose="02020603050405020304" pitchFamily="18" charset="0"/>
              </a:rPr>
              <a:t>Rule 1. Similar for the min-block with </a:t>
            </a:r>
            <a:r>
              <a:rPr lang="en-US" sz="1000" dirty="0" err="1">
                <a:latin typeface="Calibri" panose="020F0502020204030204" pitchFamily="34" charset="0"/>
                <a:ea typeface="Calibri" panose="020F0502020204030204" pitchFamily="34" charset="0"/>
                <a:cs typeface="Times New Roman" panose="02020603050405020304" pitchFamily="18" charset="0"/>
              </a:rPr>
              <a:t>pmin</a:t>
            </a:r>
            <a:r>
              <a:rPr lang="en-US" sz="1000" dirty="0">
                <a:latin typeface="Calibri" panose="020F0502020204030204" pitchFamily="34" charset="0"/>
                <a:ea typeface="Calibri" panose="020F0502020204030204" pitchFamily="34" charset="0"/>
                <a:cs typeface="Times New Roman" panose="02020603050405020304" pitchFamily="18" charset="0"/>
              </a:rPr>
              <a:t>.</a:t>
            </a:r>
            <a:endParaRPr lang="nb-NO" sz="1000" dirty="0">
              <a:latin typeface="Calibri" panose="020F0502020204030204" pitchFamily="34" charset="0"/>
              <a:ea typeface="Calibri" panose="020F0502020204030204" pitchFamily="34" charset="0"/>
            </a:endParaRPr>
          </a:p>
          <a:p>
            <a:r>
              <a:rPr lang="en-US" sz="1000" dirty="0">
                <a:latin typeface="Calibri" panose="020F0502020204030204" pitchFamily="34" charset="0"/>
                <a:ea typeface="Calibri" panose="020F0502020204030204" pitchFamily="34" charset="0"/>
                <a:cs typeface="Times New Roman" panose="02020603050405020304" pitchFamily="18" charset="0"/>
              </a:rPr>
              <a:t> </a:t>
            </a:r>
            <a:endParaRPr lang="nb-NO" sz="1000" dirty="0">
              <a:latin typeface="Calibri" panose="020F0502020204030204" pitchFamily="34" charset="0"/>
              <a:ea typeface="Calibri" panose="020F0502020204030204" pitchFamily="34" charset="0"/>
            </a:endParaRPr>
          </a:p>
          <a:p>
            <a:r>
              <a:rPr lang="en-US" sz="1000" dirty="0">
                <a:latin typeface="Calibri" panose="020F0502020204030204" pitchFamily="34" charset="0"/>
                <a:ea typeface="Calibri" panose="020F0502020204030204" pitchFamily="34" charset="0"/>
                <a:cs typeface="Times New Roman" panose="02020603050405020304" pitchFamily="18" charset="0"/>
              </a:rPr>
              <a:t>Rule 2. Since you have two constraints on the same variable, you cannot have infeasibility so the order of the min. and max-blocks doesn’t matter for </a:t>
            </a:r>
            <a:r>
              <a:rPr lang="en-US" sz="1000" dirty="0" err="1">
                <a:latin typeface="Calibri" panose="020F0502020204030204" pitchFamily="34" charset="0"/>
                <a:ea typeface="Calibri" panose="020F0502020204030204" pitchFamily="34" charset="0"/>
                <a:cs typeface="Times New Roman" panose="02020603050405020304" pitchFamily="18" charset="0"/>
              </a:rPr>
              <a:t>pmin</a:t>
            </a:r>
            <a:r>
              <a:rPr lang="en-US" sz="1000" dirty="0">
                <a:latin typeface="Calibri" panose="020F0502020204030204" pitchFamily="34" charset="0"/>
                <a:ea typeface="Calibri" panose="020F0502020204030204" pitchFamily="34" charset="0"/>
                <a:cs typeface="Times New Roman" panose="02020603050405020304" pitchFamily="18" charset="0"/>
              </a:rPr>
              <a:t> and </a:t>
            </a:r>
            <a:r>
              <a:rPr lang="en-US" sz="1000" dirty="0" err="1">
                <a:latin typeface="Calibri" panose="020F0502020204030204" pitchFamily="34" charset="0"/>
                <a:ea typeface="Calibri" panose="020F0502020204030204" pitchFamily="34" charset="0"/>
                <a:cs typeface="Times New Roman" panose="02020603050405020304" pitchFamily="18" charset="0"/>
              </a:rPr>
              <a:t>pmax</a:t>
            </a:r>
            <a:r>
              <a:rPr lang="en-US" sz="1000" dirty="0">
                <a:latin typeface="Calibri" panose="020F0502020204030204" pitchFamily="34" charset="0"/>
                <a:ea typeface="Calibri" panose="020F0502020204030204" pitchFamily="34" charset="0"/>
                <a:cs typeface="Times New Roman" panose="02020603050405020304" pitchFamily="18" charset="0"/>
              </a:rPr>
              <a:t>.</a:t>
            </a:r>
            <a:endParaRPr lang="nb-NO" sz="1000" dirty="0">
              <a:latin typeface="Calibri" panose="020F0502020204030204" pitchFamily="34" charset="0"/>
              <a:ea typeface="Calibri" panose="020F0502020204030204" pitchFamily="34" charset="0"/>
            </a:endParaRPr>
          </a:p>
          <a:p>
            <a:r>
              <a:rPr lang="en-US" sz="1000" dirty="0">
                <a:latin typeface="Calibri" panose="020F0502020204030204" pitchFamily="34" charset="0"/>
                <a:ea typeface="Calibri" panose="020F0502020204030204" pitchFamily="34" charset="0"/>
                <a:cs typeface="Times New Roman" panose="02020603050405020304" pitchFamily="18" charset="0"/>
              </a:rPr>
              <a:t> </a:t>
            </a:r>
            <a:endParaRPr lang="nb-NO" sz="1000" dirty="0">
              <a:latin typeface="Calibri" panose="020F0502020204030204" pitchFamily="34" charset="0"/>
              <a:ea typeface="Calibri" panose="020F0502020204030204" pitchFamily="34" charset="0"/>
            </a:endParaRPr>
          </a:p>
          <a:p>
            <a:r>
              <a:rPr lang="en-US" sz="1000" dirty="0">
                <a:latin typeface="Calibri" panose="020F0502020204030204" pitchFamily="34" charset="0"/>
                <a:ea typeface="Calibri" panose="020F0502020204030204" pitchFamily="34" charset="0"/>
                <a:cs typeface="Times New Roman" panose="02020603050405020304" pitchFamily="18" charset="0"/>
              </a:rPr>
              <a:t>Rule 2. Yes, the desired value </a:t>
            </a:r>
            <a:r>
              <a:rPr lang="en-US" sz="1000" dirty="0" err="1">
                <a:latin typeface="Calibri" panose="020F0502020204030204" pitchFamily="34" charset="0"/>
                <a:ea typeface="Calibri" panose="020F0502020204030204" pitchFamily="34" charset="0"/>
                <a:cs typeface="Times New Roman" panose="02020603050405020304" pitchFamily="18" charset="0"/>
              </a:rPr>
              <a:t>uo</a:t>
            </a:r>
            <a:r>
              <a:rPr lang="en-US" sz="1000" dirty="0">
                <a:latin typeface="Calibri" panose="020F0502020204030204" pitchFamily="34" charset="0"/>
                <a:ea typeface="Calibri" panose="020F0502020204030204" pitchFamily="34" charset="0"/>
                <a:cs typeface="Times New Roman" panose="02020603050405020304" pitchFamily="18" charset="0"/>
              </a:rPr>
              <a:t>=</a:t>
            </a:r>
            <a:r>
              <a:rPr lang="en-US" sz="1000" dirty="0" err="1">
                <a:latin typeface="Calibri" panose="020F0502020204030204" pitchFamily="34" charset="0"/>
                <a:ea typeface="Calibri" panose="020F0502020204030204" pitchFamily="34" charset="0"/>
                <a:cs typeface="Times New Roman" panose="02020603050405020304" pitchFamily="18" charset="0"/>
              </a:rPr>
              <a:t>zmax</a:t>
            </a:r>
            <a:r>
              <a:rPr lang="en-US" sz="1000" dirty="0">
                <a:latin typeface="Calibri" panose="020F0502020204030204" pitchFamily="34" charset="0"/>
                <a:ea typeface="Calibri" panose="020F0502020204030204" pitchFamily="34" charset="0"/>
                <a:cs typeface="Times New Roman" panose="02020603050405020304" pitchFamily="18" charset="0"/>
              </a:rPr>
              <a:t> should always enter the first block.</a:t>
            </a:r>
          </a:p>
          <a:p>
            <a:endParaRPr lang="en-US" sz="1000" b="1" dirty="0">
              <a:solidFill>
                <a:srgbClr val="FF0000"/>
              </a:solidFill>
              <a:latin typeface="Calibri" panose="020F0502020204030204" pitchFamily="34" charset="0"/>
              <a:ea typeface="Calibri" panose="020F0502020204030204" pitchFamily="34" charset="0"/>
              <a:cs typeface="Times New Roman" panose="02020603050405020304" pitchFamily="18" charset="0"/>
            </a:endParaRPr>
          </a:p>
          <a:p>
            <a:r>
              <a:rPr lang="en-US" sz="2000" b="1" dirty="0">
                <a:solidFill>
                  <a:srgbClr val="FF0000"/>
                </a:solidFill>
                <a:latin typeface="Calibri" panose="020F0502020204030204" pitchFamily="34" charset="0"/>
                <a:ea typeface="Calibri" panose="020F0502020204030204" pitchFamily="34" charset="0"/>
                <a:cs typeface="Times New Roman" panose="02020603050405020304" pitchFamily="18" charset="0"/>
              </a:rPr>
              <a:t>Conclusion: yes, it works</a:t>
            </a:r>
            <a:r>
              <a:rPr lang="en-US" sz="1000" b="1" dirty="0">
                <a:solidFill>
                  <a:srgbClr val="FF0000"/>
                </a:solidFill>
                <a:latin typeface="Calibri" panose="020F0502020204030204" pitchFamily="34" charset="0"/>
                <a:ea typeface="Calibri" panose="020F0502020204030204" pitchFamily="34" charset="0"/>
                <a:cs typeface="Times New Roman" panose="02020603050405020304" pitchFamily="18" charset="0"/>
              </a:rPr>
              <a:t>.</a:t>
            </a:r>
            <a:endParaRPr lang="nb-NO" sz="1000" b="1" dirty="0">
              <a:solidFill>
                <a:srgbClr val="FF0000"/>
              </a:solidFill>
              <a:latin typeface="Calibri" panose="020F0502020204030204" pitchFamily="34" charset="0"/>
              <a:ea typeface="Calibri" panose="020F0502020204030204" pitchFamily="34" charset="0"/>
            </a:endParaRPr>
          </a:p>
          <a:p>
            <a:r>
              <a:rPr lang="en-US" sz="1000" dirty="0">
                <a:latin typeface="Calibri" panose="020F0502020204030204" pitchFamily="34" charset="0"/>
                <a:ea typeface="Calibri" panose="020F0502020204030204" pitchFamily="34" charset="0"/>
                <a:cs typeface="Times New Roman" panose="02020603050405020304" pitchFamily="18" charset="0"/>
              </a:rPr>
              <a:t> </a:t>
            </a:r>
          </a:p>
          <a:p>
            <a:r>
              <a:rPr lang="en-US" sz="1000" b="1" dirty="0">
                <a:solidFill>
                  <a:srgbClr val="FF0000"/>
                </a:solidFill>
                <a:latin typeface="Calibri" panose="020F0502020204030204" pitchFamily="34" charset="0"/>
                <a:ea typeface="Calibri" panose="020F0502020204030204" pitchFamily="34" charset="0"/>
                <a:cs typeface="Times New Roman" panose="02020603050405020304" pitchFamily="18" charset="0"/>
              </a:rPr>
              <a:t>BUT….</a:t>
            </a:r>
            <a:endParaRPr lang="nb-NO" b="1" dirty="0">
              <a:solidFill>
                <a:srgbClr val="FF0000"/>
              </a:solidFill>
              <a:latin typeface="Calibri" panose="020F0502020204030204" pitchFamily="34" charset="0"/>
              <a:ea typeface="Calibri" panose="020F0502020204030204" pitchFamily="34" charset="0"/>
            </a:endParaRPr>
          </a:p>
          <a:p>
            <a:r>
              <a:rPr lang="en-US" sz="1000" dirty="0">
                <a:latin typeface="Calibri" panose="020F0502020204030204" pitchFamily="34" charset="0"/>
                <a:ea typeface="Calibri" panose="020F0502020204030204" pitchFamily="34" charset="0"/>
                <a:cs typeface="Times New Roman" panose="02020603050405020304" pitchFamily="18" charset="0"/>
              </a:rPr>
              <a:t>Comment 1: But note that there is also a “hidden” min-selector just before the valve because of the valve which has </a:t>
            </a:r>
            <a:r>
              <a:rPr lang="en-US" sz="1000" dirty="0" err="1">
                <a:latin typeface="Calibri" panose="020F0502020204030204" pitchFamily="34" charset="0"/>
                <a:ea typeface="Calibri" panose="020F0502020204030204" pitchFamily="34" charset="0"/>
                <a:cs typeface="Times New Roman" panose="02020603050405020304" pitchFamily="18" charset="0"/>
              </a:rPr>
              <a:t>zmax</a:t>
            </a:r>
            <a:r>
              <a:rPr lang="en-US" sz="1000" dirty="0">
                <a:latin typeface="Calibri" panose="020F0502020204030204" pitchFamily="34" charset="0"/>
                <a:ea typeface="Calibri" panose="020F0502020204030204" pitchFamily="34" charset="0"/>
                <a:cs typeface="Times New Roman" panose="02020603050405020304" pitchFamily="18" charset="0"/>
              </a:rPr>
              <a:t>. And also a “hidden” max-selector because of </a:t>
            </a:r>
            <a:r>
              <a:rPr lang="en-US" sz="1000" dirty="0" err="1">
                <a:latin typeface="Calibri" panose="020F0502020204030204" pitchFamily="34" charset="0"/>
                <a:ea typeface="Calibri" panose="020F0502020204030204" pitchFamily="34" charset="0"/>
                <a:cs typeface="Times New Roman" panose="02020603050405020304" pitchFamily="18" charset="0"/>
              </a:rPr>
              <a:t>zmin</a:t>
            </a:r>
            <a:r>
              <a:rPr lang="en-US" sz="1000" dirty="0">
                <a:latin typeface="Calibri" panose="020F0502020204030204" pitchFamily="34" charset="0"/>
                <a:ea typeface="Calibri" panose="020F0502020204030204" pitchFamily="34" charset="0"/>
                <a:cs typeface="Times New Roman" panose="02020603050405020304" pitchFamily="18" charset="0"/>
              </a:rPr>
              <a:t> (a fully closed valve). These constraints may be inconsistent with the pressure constraints.</a:t>
            </a:r>
            <a:endParaRPr lang="nb-NO" sz="1000" dirty="0">
              <a:latin typeface="Calibri" panose="020F0502020204030204" pitchFamily="34" charset="0"/>
              <a:ea typeface="Calibri" panose="020F0502020204030204" pitchFamily="34" charset="0"/>
            </a:endParaRPr>
          </a:p>
          <a:p>
            <a:r>
              <a:rPr lang="en-US" sz="1000" dirty="0">
                <a:latin typeface="Calibri" panose="020F0502020204030204" pitchFamily="34" charset="0"/>
                <a:ea typeface="Calibri" panose="020F0502020204030204" pitchFamily="34" charset="0"/>
                <a:cs typeface="Times New Roman" panose="02020603050405020304" pitchFamily="18" charset="0"/>
              </a:rPr>
              <a:t> </a:t>
            </a:r>
            <a:endParaRPr lang="nb-NO" sz="1000" dirty="0">
              <a:latin typeface="Calibri" panose="020F0502020204030204" pitchFamily="34" charset="0"/>
              <a:ea typeface="Calibri" panose="020F0502020204030204" pitchFamily="34" charset="0"/>
            </a:endParaRPr>
          </a:p>
          <a:p>
            <a:r>
              <a:rPr lang="en-US" sz="1000" dirty="0">
                <a:latin typeface="Calibri" panose="020F0502020204030204" pitchFamily="34" charset="0"/>
                <a:ea typeface="Calibri" panose="020F0502020204030204" pitchFamily="34" charset="0"/>
                <a:cs typeface="Times New Roman" panose="02020603050405020304" pitchFamily="18" charset="0"/>
              </a:rPr>
              <a:t>Comment 2: Since the order of the two selectors does not matter in this case, one may instead use the “equivalent” alternative with the max-block first. But we then see clearly that </a:t>
            </a:r>
            <a:r>
              <a:rPr lang="en-US" sz="1000" i="1" dirty="0">
                <a:highlight>
                  <a:srgbClr val="FFFF00"/>
                </a:highlight>
                <a:latin typeface="Calibri" panose="020F0502020204030204" pitchFamily="34" charset="0"/>
                <a:ea typeface="Calibri" panose="020F0502020204030204" pitchFamily="34" charset="0"/>
                <a:cs typeface="Times New Roman" panose="02020603050405020304" pitchFamily="18" charset="0"/>
              </a:rPr>
              <a:t>the constraint on </a:t>
            </a:r>
            <a:r>
              <a:rPr lang="en-US" sz="1000" i="1" dirty="0" err="1">
                <a:highlight>
                  <a:srgbClr val="FFFF00"/>
                </a:highlight>
                <a:latin typeface="Calibri" panose="020F0502020204030204" pitchFamily="34" charset="0"/>
                <a:ea typeface="Calibri" panose="020F0502020204030204" pitchFamily="34" charset="0"/>
                <a:cs typeface="Times New Roman" panose="02020603050405020304" pitchFamily="18" charset="0"/>
              </a:rPr>
              <a:t>pmax</a:t>
            </a:r>
            <a:r>
              <a:rPr lang="en-US" sz="1000" i="1" dirty="0">
                <a:highlight>
                  <a:srgbClr val="FFFF00"/>
                </a:highlight>
                <a:latin typeface="Calibri" panose="020F0502020204030204" pitchFamily="34" charset="0"/>
                <a:ea typeface="Calibri" panose="020F0502020204030204" pitchFamily="34" charset="0"/>
                <a:cs typeface="Times New Roman" panose="02020603050405020304" pitchFamily="18" charset="0"/>
              </a:rPr>
              <a:t> will never be activated</a:t>
            </a:r>
            <a:r>
              <a:rPr lang="en-US" sz="1000" dirty="0">
                <a:latin typeface="Calibri" panose="020F0502020204030204" pitchFamily="34" charset="0"/>
                <a:ea typeface="Calibri" panose="020F0502020204030204" pitchFamily="34" charset="0"/>
                <a:cs typeface="Times New Roman" panose="02020603050405020304" pitchFamily="18" charset="0"/>
              </a:rPr>
              <a:t>, because </a:t>
            </a:r>
            <a:r>
              <a:rPr lang="en-US" sz="1000" dirty="0" err="1">
                <a:latin typeface="Calibri" panose="020F0502020204030204" pitchFamily="34" charset="0"/>
                <a:ea typeface="Calibri" panose="020F0502020204030204" pitchFamily="34" charset="0"/>
                <a:cs typeface="Times New Roman" panose="02020603050405020304" pitchFamily="18" charset="0"/>
              </a:rPr>
              <a:t>ztmax</a:t>
            </a:r>
            <a:r>
              <a:rPr lang="en-US" sz="1000" dirty="0">
                <a:latin typeface="Calibri" panose="020F0502020204030204" pitchFamily="34" charset="0"/>
                <a:ea typeface="Calibri" panose="020F0502020204030204" pitchFamily="34" charset="0"/>
                <a:cs typeface="Times New Roman" panose="02020603050405020304" pitchFamily="18" charset="0"/>
              </a:rPr>
              <a:t> is large. I guess this makes sense since you want to have the valve as open as possible, so then the you will always be at the </a:t>
            </a:r>
            <a:r>
              <a:rPr lang="en-US" sz="1000" dirty="0" err="1">
                <a:latin typeface="Calibri" panose="020F0502020204030204" pitchFamily="34" charset="0"/>
                <a:ea typeface="Calibri" panose="020F0502020204030204" pitchFamily="34" charset="0"/>
                <a:cs typeface="Times New Roman" panose="02020603050405020304" pitchFamily="18" charset="0"/>
              </a:rPr>
              <a:t>pmin</a:t>
            </a:r>
            <a:r>
              <a:rPr lang="en-US" sz="1000" dirty="0">
                <a:latin typeface="Calibri" panose="020F0502020204030204" pitchFamily="34" charset="0"/>
                <a:ea typeface="Calibri" panose="020F0502020204030204" pitchFamily="34" charset="0"/>
                <a:cs typeface="Times New Roman" panose="02020603050405020304" pitchFamily="18" charset="0"/>
              </a:rPr>
              <a:t>-constraint or have a fully open valve</a:t>
            </a:r>
            <a:r>
              <a:rPr lang="en-US" sz="1000" dirty="0">
                <a:highlight>
                  <a:srgbClr val="FFFF00"/>
                </a:highlight>
                <a:latin typeface="Calibri" panose="020F0502020204030204" pitchFamily="34" charset="0"/>
                <a:ea typeface="Calibri" panose="020F0502020204030204" pitchFamily="34" charset="0"/>
                <a:cs typeface="Times New Roman" panose="02020603050405020304" pitchFamily="18" charset="0"/>
              </a:rPr>
              <a:t>. </a:t>
            </a:r>
            <a:r>
              <a:rPr lang="en-US" sz="1000" i="1" dirty="0">
                <a:highlight>
                  <a:srgbClr val="FFFF00"/>
                </a:highlight>
                <a:latin typeface="Calibri" panose="020F0502020204030204" pitchFamily="34" charset="0"/>
                <a:ea typeface="Calibri" panose="020F0502020204030204" pitchFamily="34" charset="0"/>
                <a:cs typeface="Times New Roman" panose="02020603050405020304" pitchFamily="18" charset="0"/>
              </a:rPr>
              <a:t>So you can cut the </a:t>
            </a:r>
            <a:r>
              <a:rPr lang="en-US" sz="1000" i="1" dirty="0" err="1">
                <a:highlight>
                  <a:srgbClr val="FFFF00"/>
                </a:highlight>
                <a:latin typeface="Calibri" panose="020F0502020204030204" pitchFamily="34" charset="0"/>
                <a:ea typeface="Calibri" panose="020F0502020204030204" pitchFamily="34" charset="0"/>
                <a:cs typeface="Times New Roman" panose="02020603050405020304" pitchFamily="18" charset="0"/>
              </a:rPr>
              <a:t>pmax</a:t>
            </a:r>
            <a:r>
              <a:rPr lang="en-US" sz="1000" i="1" dirty="0">
                <a:highlight>
                  <a:srgbClr val="FFFF00"/>
                </a:highlight>
                <a:latin typeface="Calibri" panose="020F0502020204030204" pitchFamily="34" charset="0"/>
                <a:ea typeface="Calibri" panose="020F0502020204030204" pitchFamily="34" charset="0"/>
                <a:cs typeface="Times New Roman" panose="02020603050405020304" pitchFamily="18" charset="0"/>
              </a:rPr>
              <a:t>-constraint (and thus the max-selector)</a:t>
            </a:r>
            <a:r>
              <a:rPr lang="en-US" sz="1000" dirty="0">
                <a:latin typeface="Calibri" panose="020F0502020204030204" pitchFamily="34" charset="0"/>
                <a:ea typeface="Calibri" panose="020F0502020204030204" pitchFamily="34" charset="0"/>
                <a:cs typeface="Times New Roman" panose="02020603050405020304" pitchFamily="18" charset="0"/>
              </a:rPr>
              <a:t> as you anyway want to open the valve as much as possible. </a:t>
            </a:r>
          </a:p>
          <a:p>
            <a:endParaRPr lang="en-US" sz="1000" dirty="0">
              <a:latin typeface="Calibri" panose="020F0502020204030204" pitchFamily="34" charset="0"/>
              <a:ea typeface="Calibri" panose="020F0502020204030204" pitchFamily="34" charset="0"/>
              <a:cs typeface="Times New Roman" panose="02020603050405020304" pitchFamily="18" charset="0"/>
            </a:endParaRPr>
          </a:p>
          <a:p>
            <a:r>
              <a:rPr lang="en-US" sz="1000" i="1" dirty="0">
                <a:highlight>
                  <a:srgbClr val="FFFF00"/>
                </a:highlight>
                <a:latin typeface="Calibri" panose="020F0502020204030204" pitchFamily="34" charset="0"/>
                <a:ea typeface="Calibri" panose="020F0502020204030204" pitchFamily="34" charset="0"/>
                <a:cs typeface="Times New Roman" panose="02020603050405020304" pitchFamily="18" charset="0"/>
              </a:rPr>
              <a:t>In addition, you can also cut the min-selector because there is already a “hidden” min-selector</a:t>
            </a:r>
            <a:r>
              <a:rPr lang="en-US" sz="1000" i="1" dirty="0">
                <a:latin typeface="Calibri" panose="020F0502020204030204" pitchFamily="34" charset="0"/>
                <a:ea typeface="Calibri" panose="020F0502020204030204" pitchFamily="34" charset="0"/>
                <a:cs typeface="Times New Roman" panose="02020603050405020304" pitchFamily="18" charset="0"/>
              </a:rPr>
              <a:t> </a:t>
            </a:r>
            <a:r>
              <a:rPr lang="en-US" sz="1000" dirty="0">
                <a:latin typeface="Calibri" panose="020F0502020204030204" pitchFamily="34" charset="0"/>
                <a:ea typeface="Calibri" panose="020F0502020204030204" pitchFamily="34" charset="0"/>
                <a:cs typeface="Times New Roman" panose="02020603050405020304" pitchFamily="18" charset="0"/>
              </a:rPr>
              <a:t>with </a:t>
            </a:r>
            <a:r>
              <a:rPr lang="en-US" sz="1000" dirty="0" err="1">
                <a:latin typeface="Calibri" panose="020F0502020204030204" pitchFamily="34" charset="0"/>
                <a:ea typeface="Calibri" panose="020F0502020204030204" pitchFamily="34" charset="0"/>
                <a:cs typeface="Times New Roman" panose="02020603050405020304" pitchFamily="18" charset="0"/>
              </a:rPr>
              <a:t>zmax</a:t>
            </a:r>
            <a:r>
              <a:rPr lang="en-US" sz="1000" dirty="0">
                <a:latin typeface="Calibri" panose="020F0502020204030204" pitchFamily="34" charset="0"/>
                <a:ea typeface="Calibri" panose="020F0502020204030204" pitchFamily="34" charset="0"/>
                <a:cs typeface="Times New Roman" panose="02020603050405020304" pitchFamily="18" charset="0"/>
              </a:rPr>
              <a:t>. (On the other hand, it will not be wrong to keep them.)</a:t>
            </a:r>
          </a:p>
          <a:p>
            <a:endParaRPr lang="en-US" sz="1000" dirty="0">
              <a:latin typeface="Calibri" panose="020F0502020204030204" pitchFamily="34" charset="0"/>
              <a:ea typeface="Calibri" panose="020F0502020204030204" pitchFamily="34" charset="0"/>
              <a:cs typeface="Times New Roman" panose="02020603050405020304" pitchFamily="18" charset="0"/>
            </a:endParaRPr>
          </a:p>
          <a:p>
            <a:endParaRPr lang="en-US" sz="1000" dirty="0">
              <a:latin typeface="Calibri" panose="020F0502020204030204" pitchFamily="34" charset="0"/>
              <a:ea typeface="Calibri" panose="020F0502020204030204" pitchFamily="34" charset="0"/>
              <a:cs typeface="Times New Roman" panose="02020603050405020304" pitchFamily="18" charset="0"/>
            </a:endParaRPr>
          </a:p>
          <a:p>
            <a:endParaRPr lang="nb-NO" dirty="0"/>
          </a:p>
        </p:txBody>
      </p:sp>
      <p:sp>
        <p:nvSpPr>
          <p:cNvPr id="7" name="TextBox 6">
            <a:extLst>
              <a:ext uri="{FF2B5EF4-FFF2-40B4-BE49-F238E27FC236}">
                <a16:creationId xmlns:a16="http://schemas.microsoft.com/office/drawing/2014/main" id="{4FFA6671-7512-49A3-9BF4-ACEE6B5F4B6E}"/>
              </a:ext>
            </a:extLst>
          </p:cNvPr>
          <p:cNvSpPr txBox="1"/>
          <p:nvPr/>
        </p:nvSpPr>
        <p:spPr>
          <a:xfrm>
            <a:off x="-67105" y="-88442"/>
            <a:ext cx="1868204" cy="400110"/>
          </a:xfrm>
          <a:prstGeom prst="rect">
            <a:avLst/>
          </a:prstGeom>
          <a:noFill/>
        </p:spPr>
        <p:txBody>
          <a:bodyPr wrap="none" rtlCol="0">
            <a:spAutoFit/>
          </a:bodyPr>
          <a:lstStyle/>
          <a:p>
            <a:r>
              <a:rPr lang="nb-NO" sz="2000" dirty="0">
                <a:highlight>
                  <a:srgbClr val="FFFF00"/>
                </a:highlight>
              </a:rPr>
              <a:t>CV-CV switching</a:t>
            </a:r>
          </a:p>
        </p:txBody>
      </p:sp>
      <p:sp>
        <p:nvSpPr>
          <p:cNvPr id="3" name="TextBox 2">
            <a:extLst>
              <a:ext uri="{FF2B5EF4-FFF2-40B4-BE49-F238E27FC236}">
                <a16:creationId xmlns:a16="http://schemas.microsoft.com/office/drawing/2014/main" id="{BCE0B108-4151-45A1-8161-097FBFF71205}"/>
              </a:ext>
            </a:extLst>
          </p:cNvPr>
          <p:cNvSpPr txBox="1"/>
          <p:nvPr/>
        </p:nvSpPr>
        <p:spPr>
          <a:xfrm>
            <a:off x="7356495" y="3736514"/>
            <a:ext cx="4609132" cy="1477328"/>
          </a:xfrm>
          <a:prstGeom prst="rect">
            <a:avLst/>
          </a:prstGeom>
          <a:noFill/>
        </p:spPr>
        <p:txBody>
          <a:bodyPr wrap="square" rtlCol="0">
            <a:spAutoFit/>
          </a:bodyPr>
          <a:lstStyle/>
          <a:p>
            <a:r>
              <a:rPr lang="en-US" sz="1800" b="1" dirty="0">
                <a:solidFill>
                  <a:srgbClr val="FF0000"/>
                </a:solidFill>
                <a:latin typeface="Calibri" panose="020F0502020204030204" pitchFamily="34" charset="0"/>
                <a:ea typeface="Calibri" panose="020F0502020204030204" pitchFamily="34" charset="0"/>
                <a:cs typeface="Times New Roman" panose="02020603050405020304" pitchFamily="18" charset="0"/>
              </a:rPr>
              <a:t>Final conclusion: Yes, it works, but it’s much too complicated.</a:t>
            </a:r>
          </a:p>
          <a:p>
            <a:pPr marL="285750" indent="-285750">
              <a:buFont typeface="Arial" panose="020B0604020202020204" pitchFamily="34" charset="0"/>
              <a:buChar char="•"/>
            </a:pPr>
            <a:r>
              <a:rPr lang="en-US" sz="1800" b="1" dirty="0">
                <a:solidFill>
                  <a:srgbClr val="FF0000"/>
                </a:solidFill>
                <a:latin typeface="Calibri" panose="020F0502020204030204" pitchFamily="34" charset="0"/>
                <a:ea typeface="Calibri" panose="020F0502020204030204" pitchFamily="34" charset="0"/>
                <a:cs typeface="Times New Roman" panose="02020603050405020304" pitchFamily="18" charset="0"/>
              </a:rPr>
              <a:t> All what is shown can be replaced by a pressure controller (PC) with setpoint </a:t>
            </a:r>
            <a:r>
              <a:rPr lang="en-US" sz="1800" b="1" dirty="0" err="1">
                <a:solidFill>
                  <a:srgbClr val="FF0000"/>
                </a:solidFill>
                <a:latin typeface="Calibri" panose="020F0502020204030204" pitchFamily="34" charset="0"/>
                <a:ea typeface="Calibri" panose="020F0502020204030204" pitchFamily="34" charset="0"/>
                <a:cs typeface="Times New Roman" panose="02020603050405020304" pitchFamily="18" charset="0"/>
              </a:rPr>
              <a:t>p</a:t>
            </a:r>
            <a:r>
              <a:rPr lang="en-US" sz="1800" b="1" baseline="30000" dirty="0" err="1">
                <a:solidFill>
                  <a:srgbClr val="FF0000"/>
                </a:solidFill>
                <a:latin typeface="Calibri" panose="020F0502020204030204" pitchFamily="34" charset="0"/>
                <a:ea typeface="Calibri" panose="020F0502020204030204" pitchFamily="34" charset="0"/>
                <a:cs typeface="Times New Roman" panose="02020603050405020304" pitchFamily="18" charset="0"/>
              </a:rPr>
              <a:t>min</a:t>
            </a:r>
            <a:r>
              <a:rPr lang="en-US" sz="1800" b="1" dirty="0">
                <a:solidFill>
                  <a:srgbClr val="FF0000"/>
                </a:solidFill>
                <a:latin typeface="Calibri" panose="020F0502020204030204" pitchFamily="34" charset="0"/>
                <a:ea typeface="Calibri" panose="020F0502020204030204" pitchFamily="34" charset="0"/>
                <a:cs typeface="Times New Roman" panose="02020603050405020304" pitchFamily="18" charset="0"/>
              </a:rPr>
              <a:t>.</a:t>
            </a:r>
          </a:p>
          <a:p>
            <a:endParaRPr lang="nb-NO" dirty="0"/>
          </a:p>
        </p:txBody>
      </p:sp>
      <p:grpSp>
        <p:nvGrpSpPr>
          <p:cNvPr id="17" name="Group 16">
            <a:extLst>
              <a:ext uri="{FF2B5EF4-FFF2-40B4-BE49-F238E27FC236}">
                <a16:creationId xmlns:a16="http://schemas.microsoft.com/office/drawing/2014/main" id="{3C641F91-4018-3881-D6CE-EFE72C158B6B}"/>
              </a:ext>
            </a:extLst>
          </p:cNvPr>
          <p:cNvGrpSpPr/>
          <p:nvPr/>
        </p:nvGrpSpPr>
        <p:grpSpPr>
          <a:xfrm>
            <a:off x="7737011" y="4909364"/>
            <a:ext cx="3848100" cy="1948636"/>
            <a:chOff x="7737011" y="4909364"/>
            <a:chExt cx="3848100" cy="1948636"/>
          </a:xfrm>
        </p:grpSpPr>
        <p:pic>
          <p:nvPicPr>
            <p:cNvPr id="10" name="Picture 9">
              <a:extLst>
                <a:ext uri="{FF2B5EF4-FFF2-40B4-BE49-F238E27FC236}">
                  <a16:creationId xmlns:a16="http://schemas.microsoft.com/office/drawing/2014/main" id="{CA2BC633-C1C3-FB0F-00FC-7A4807A9EA05}"/>
                </a:ext>
              </a:extLst>
            </p:cNvPr>
            <p:cNvPicPr>
              <a:picLocks noChangeAspect="1"/>
            </p:cNvPicPr>
            <p:nvPr/>
          </p:nvPicPr>
          <p:blipFill>
            <a:blip r:embed="rId3"/>
            <a:stretch>
              <a:fillRect/>
            </a:stretch>
          </p:blipFill>
          <p:spPr>
            <a:xfrm>
              <a:off x="7737011" y="5734050"/>
              <a:ext cx="3848100" cy="1123950"/>
            </a:xfrm>
            <a:prstGeom prst="rect">
              <a:avLst/>
            </a:prstGeom>
          </p:spPr>
        </p:pic>
        <p:pic>
          <p:nvPicPr>
            <p:cNvPr id="12" name="Picture 11">
              <a:extLst>
                <a:ext uri="{FF2B5EF4-FFF2-40B4-BE49-F238E27FC236}">
                  <a16:creationId xmlns:a16="http://schemas.microsoft.com/office/drawing/2014/main" id="{32164EC3-302A-72AE-88BB-E33EFACA112D}"/>
                </a:ext>
              </a:extLst>
            </p:cNvPr>
            <p:cNvPicPr>
              <a:picLocks noChangeAspect="1"/>
            </p:cNvPicPr>
            <p:nvPr/>
          </p:nvPicPr>
          <p:blipFill>
            <a:blip r:embed="rId4"/>
            <a:stretch>
              <a:fillRect/>
            </a:stretch>
          </p:blipFill>
          <p:spPr>
            <a:xfrm>
              <a:off x="8203736" y="4909364"/>
              <a:ext cx="1457325" cy="1104900"/>
            </a:xfrm>
            <a:prstGeom prst="rect">
              <a:avLst/>
            </a:prstGeom>
          </p:spPr>
        </p:pic>
        <p:cxnSp>
          <p:nvCxnSpPr>
            <p:cNvPr id="16" name="Straight Connector 15">
              <a:extLst>
                <a:ext uri="{FF2B5EF4-FFF2-40B4-BE49-F238E27FC236}">
                  <a16:creationId xmlns:a16="http://schemas.microsoft.com/office/drawing/2014/main" id="{964021E4-0337-E7CD-2BE8-9AE622BFD504}"/>
                </a:ext>
              </a:extLst>
            </p:cNvPr>
            <p:cNvCxnSpPr>
              <a:cxnSpLocks/>
            </p:cNvCxnSpPr>
            <p:nvPr/>
          </p:nvCxnSpPr>
          <p:spPr>
            <a:xfrm>
              <a:off x="9661061" y="5772150"/>
              <a:ext cx="559264" cy="0"/>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grpSp>
      <p:sp>
        <p:nvSpPr>
          <p:cNvPr id="4" name="Slide Number Placeholder 3">
            <a:extLst>
              <a:ext uri="{FF2B5EF4-FFF2-40B4-BE49-F238E27FC236}">
                <a16:creationId xmlns:a16="http://schemas.microsoft.com/office/drawing/2014/main" id="{0B291BD7-BD05-3035-2734-A075EE210E5C}"/>
              </a:ext>
            </a:extLst>
          </p:cNvPr>
          <p:cNvSpPr>
            <a:spLocks noGrp="1"/>
          </p:cNvSpPr>
          <p:nvPr>
            <p:ph type="sldNum" sz="quarter" idx="12"/>
          </p:nvPr>
        </p:nvSpPr>
        <p:spPr/>
        <p:txBody>
          <a:bodyPr/>
          <a:lstStyle/>
          <a:p>
            <a:fld id="{A5FDCD2B-6064-4A78-9C2D-DD73DFA345C7}" type="slidenum">
              <a:rPr lang="en-US" smtClean="0"/>
              <a:t>18</a:t>
            </a:fld>
            <a:endParaRPr lang="en-US"/>
          </a:p>
        </p:txBody>
      </p:sp>
    </p:spTree>
    <p:extLst>
      <p:ext uri="{BB962C8B-B14F-4D97-AF65-F5344CB8AC3E}">
        <p14:creationId xmlns:p14="http://schemas.microsoft.com/office/powerpoint/2010/main" val="35306065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
                                            <p:txEl>
                                              <p:pRg st="7" end="7"/>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
                                            <p:txEl>
                                              <p:pRg st="8" end="8"/>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xEl>
                                              <p:pRg st="9" end="9"/>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
                                            <p:txEl>
                                              <p:pRg st="10" end="10"/>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6">
                                            <p:txEl>
                                              <p:pRg st="12" end="12"/>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6">
                                            <p:txEl>
                                              <p:pRg st="14" end="14"/>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6">
                                            <p:txEl>
                                              <p:pRg st="15" end="15"/>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6">
                                            <p:txEl>
                                              <p:pRg st="16" end="16"/>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6">
                                            <p:txEl>
                                              <p:pRg st="17" end="17"/>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6">
                                            <p:txEl>
                                              <p:pRg st="19" end="19"/>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3"/>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quarter" idx="10"/>
          </p:nvPr>
        </p:nvSpPr>
        <p:spPr/>
        <p:txBody>
          <a:bodyPr/>
          <a:lstStyle/>
          <a:p>
            <a:pPr>
              <a:defRPr/>
            </a:pPr>
            <a:endParaRPr lang="nn-NO"/>
          </a:p>
          <a:p>
            <a:pPr>
              <a:defRPr/>
            </a:pPr>
            <a:r>
              <a:rPr lang="nn-NO"/>
              <a:t> </a:t>
            </a:r>
          </a:p>
          <a:p>
            <a:pPr>
              <a:defRPr/>
            </a:pPr>
            <a:endParaRPr lang="nn-NO"/>
          </a:p>
        </p:txBody>
      </p:sp>
      <p:sp>
        <p:nvSpPr>
          <p:cNvPr id="5" name="Footer Placeholder 4"/>
          <p:cNvSpPr>
            <a:spLocks noGrp="1"/>
          </p:cNvSpPr>
          <p:nvPr>
            <p:ph type="ftr" sz="quarter" idx="11"/>
          </p:nvPr>
        </p:nvSpPr>
        <p:spPr/>
        <p:txBody>
          <a:bodyPr/>
          <a:lstStyle/>
          <a:p>
            <a:pPr>
              <a:defRPr/>
            </a:pPr>
            <a:endParaRPr lang="nn-NO"/>
          </a:p>
          <a:p>
            <a:pPr>
              <a:defRPr/>
            </a:pPr>
            <a:endParaRPr lang="nn-NO"/>
          </a:p>
        </p:txBody>
      </p:sp>
      <p:sp>
        <p:nvSpPr>
          <p:cNvPr id="34820" name="Rectangle 2"/>
          <p:cNvSpPr>
            <a:spLocks noGrp="1" noChangeArrowheads="1"/>
          </p:cNvSpPr>
          <p:nvPr>
            <p:ph type="title"/>
          </p:nvPr>
        </p:nvSpPr>
        <p:spPr/>
        <p:txBody>
          <a:bodyPr>
            <a:normAutofit/>
          </a:bodyPr>
          <a:lstStyle/>
          <a:p>
            <a:pPr algn="l"/>
            <a:r>
              <a:rPr lang="en-US" altLang="nb-NO" sz="4000" dirty="0">
                <a:solidFill>
                  <a:schemeClr val="tx2">
                    <a:lumMod val="60000"/>
                    <a:lumOff val="40000"/>
                  </a:schemeClr>
                </a:solidFill>
                <a:highlight>
                  <a:srgbClr val="FFFF00"/>
                </a:highlight>
              </a:rPr>
              <a:t>MV-MV switching</a:t>
            </a:r>
          </a:p>
        </p:txBody>
      </p:sp>
      <p:sp>
        <p:nvSpPr>
          <p:cNvPr id="34821" name="Rectangle 3"/>
          <p:cNvSpPr>
            <a:spLocks noGrp="1" noChangeArrowheads="1"/>
          </p:cNvSpPr>
          <p:nvPr>
            <p:ph type="body" idx="1"/>
          </p:nvPr>
        </p:nvSpPr>
        <p:spPr>
          <a:xfrm>
            <a:off x="1847528" y="1600201"/>
            <a:ext cx="8363272" cy="4525963"/>
          </a:xfrm>
        </p:spPr>
        <p:txBody>
          <a:bodyPr>
            <a:normAutofit/>
          </a:bodyPr>
          <a:lstStyle/>
          <a:p>
            <a:r>
              <a:rPr lang="en-US" altLang="nb-NO" sz="2200" dirty="0"/>
              <a:t>Need several MVs to cover whole </a:t>
            </a:r>
            <a:r>
              <a:rPr lang="en-US" altLang="nb-NO" sz="2200" u="sng" dirty="0"/>
              <a:t>steady-state</a:t>
            </a:r>
            <a:r>
              <a:rPr lang="en-US" altLang="nb-NO" sz="2200" dirty="0"/>
              <a:t> range (because primary MV may saturate)*</a:t>
            </a:r>
          </a:p>
          <a:p>
            <a:r>
              <a:rPr lang="en-US" altLang="nb-NO" sz="1700" dirty="0"/>
              <a:t>Note that we only want to use one MV at the time.</a:t>
            </a:r>
          </a:p>
          <a:p>
            <a:endParaRPr lang="en-US" altLang="nb-NO" sz="1700" dirty="0"/>
          </a:p>
          <a:p>
            <a:pPr marL="0" indent="0">
              <a:buNone/>
            </a:pPr>
            <a:r>
              <a:rPr lang="en-US" altLang="nb-NO" sz="2000" dirty="0"/>
              <a:t>Three solutions:</a:t>
            </a:r>
          </a:p>
          <a:p>
            <a:pPr marL="800100" lvl="1" indent="-342900">
              <a:buNone/>
            </a:pPr>
            <a:r>
              <a:rPr lang="en-US" altLang="nb-NO" sz="2000" dirty="0">
                <a:solidFill>
                  <a:srgbClr val="FF0000"/>
                </a:solidFill>
              </a:rPr>
              <a:t>Alt.1 Split-range control (one controller)  (E5)</a:t>
            </a:r>
          </a:p>
          <a:p>
            <a:pPr marL="457200" lvl="1" indent="0">
              <a:buNone/>
            </a:pPr>
            <a:r>
              <a:rPr lang="en-US" altLang="nb-NO" sz="2000" dirty="0">
                <a:solidFill>
                  <a:srgbClr val="FF0000"/>
                </a:solidFill>
              </a:rPr>
              <a:t>Alt.2 Several controllers with different setpoints (E6)</a:t>
            </a:r>
          </a:p>
          <a:p>
            <a:pPr marL="800100" lvl="1" indent="-342900">
              <a:buNone/>
            </a:pPr>
            <a:r>
              <a:rPr lang="en-US" altLang="nb-NO" sz="2000" dirty="0">
                <a:solidFill>
                  <a:srgbClr val="FF0000"/>
                </a:solidFill>
              </a:rPr>
              <a:t>Alt.3 Valve position control (E7)</a:t>
            </a:r>
          </a:p>
          <a:p>
            <a:pPr lvl="2"/>
            <a:endParaRPr lang="en-US" altLang="nb-NO" sz="1200" dirty="0">
              <a:solidFill>
                <a:srgbClr val="FF0000"/>
              </a:solidFill>
            </a:endParaRPr>
          </a:p>
          <a:p>
            <a:pPr marL="114300" indent="0">
              <a:buNone/>
            </a:pPr>
            <a:r>
              <a:rPr lang="en-US" altLang="nb-NO" sz="2000" dirty="0">
                <a:solidFill>
                  <a:srgbClr val="FF0000"/>
                </a:solidFill>
              </a:rPr>
              <a:t>Which is best? It depends on the case! </a:t>
            </a:r>
          </a:p>
          <a:p>
            <a:pPr marL="800100" lvl="1" indent="-342900">
              <a:buNone/>
            </a:pPr>
            <a:endParaRPr lang="en-US" altLang="nb-NO" dirty="0"/>
          </a:p>
          <a:p>
            <a:pPr marL="800100" lvl="1" indent="-342900">
              <a:buNone/>
            </a:pPr>
            <a:endParaRPr lang="en-US" altLang="nb-NO" dirty="0">
              <a:solidFill>
                <a:srgbClr val="FF0000"/>
              </a:solidFill>
            </a:endParaRPr>
          </a:p>
          <a:p>
            <a:pPr marL="1200150" lvl="2" indent="-342900">
              <a:buNone/>
            </a:pPr>
            <a:endParaRPr lang="en-US" altLang="nb-NO" dirty="0"/>
          </a:p>
        </p:txBody>
      </p:sp>
      <p:sp>
        <p:nvSpPr>
          <p:cNvPr id="2" name="TextBox 1"/>
          <p:cNvSpPr txBox="1"/>
          <p:nvPr/>
        </p:nvSpPr>
        <p:spPr>
          <a:xfrm>
            <a:off x="1703513" y="6079351"/>
            <a:ext cx="7776863" cy="400110"/>
          </a:xfrm>
          <a:prstGeom prst="rect">
            <a:avLst/>
          </a:prstGeom>
          <a:noFill/>
        </p:spPr>
        <p:txBody>
          <a:bodyPr wrap="square" rtlCol="0">
            <a:spAutoFit/>
          </a:bodyPr>
          <a:lstStyle/>
          <a:p>
            <a:r>
              <a:rPr lang="nb-NO" sz="1000" b="1" dirty="0"/>
              <a:t>*Optimal </a:t>
            </a:r>
            <a:r>
              <a:rPr lang="nb-NO" sz="1000" b="1" dirty="0" err="1"/>
              <a:t>Operation</a:t>
            </a:r>
            <a:r>
              <a:rPr lang="nb-NO" sz="1000" b="1" dirty="0"/>
              <a:t> </a:t>
            </a:r>
            <a:r>
              <a:rPr lang="nb-NO" sz="1000" b="1" dirty="0" err="1"/>
              <a:t>with</a:t>
            </a:r>
            <a:r>
              <a:rPr lang="nb-NO" sz="1000" b="1" dirty="0"/>
              <a:t> </a:t>
            </a:r>
            <a:r>
              <a:rPr lang="nb-NO" sz="1000" b="1" dirty="0" err="1"/>
              <a:t>Changing</a:t>
            </a:r>
            <a:r>
              <a:rPr lang="nb-NO" sz="1000" b="1" dirty="0"/>
              <a:t> Active </a:t>
            </a:r>
            <a:r>
              <a:rPr lang="nb-NO" sz="1000" b="1" dirty="0" err="1"/>
              <a:t>Constraint</a:t>
            </a:r>
            <a:r>
              <a:rPr lang="nb-NO" sz="1000" b="1" dirty="0"/>
              <a:t> Regions </a:t>
            </a:r>
            <a:r>
              <a:rPr lang="nb-NO" sz="1000" b="1" dirty="0" err="1"/>
              <a:t>using</a:t>
            </a:r>
            <a:r>
              <a:rPr lang="nb-NO" sz="1000" b="1" dirty="0"/>
              <a:t> </a:t>
            </a:r>
            <a:r>
              <a:rPr lang="nb-NO" sz="1000" b="1" dirty="0" err="1"/>
              <a:t>Classical</a:t>
            </a:r>
            <a:r>
              <a:rPr lang="nb-NO" sz="1000" b="1" dirty="0"/>
              <a:t> Advanced Control,  Adriana Reyes-Lua Cristina Zotica, Sigurd Skogestad, </a:t>
            </a:r>
            <a:r>
              <a:rPr lang="nb-NO" sz="1000" b="1" dirty="0" err="1"/>
              <a:t>Adchem</a:t>
            </a:r>
            <a:r>
              <a:rPr lang="nb-NO" sz="1000" b="1" dirty="0"/>
              <a:t> Conference, Shenyang, China. </a:t>
            </a:r>
            <a:r>
              <a:rPr lang="nb-NO" sz="1000" b="1" dirty="0" err="1"/>
              <a:t>July</a:t>
            </a:r>
            <a:r>
              <a:rPr lang="nb-NO" sz="1000" b="1" dirty="0"/>
              <a:t> 2018 </a:t>
            </a:r>
            <a:r>
              <a:rPr lang="nb-NO" sz="1000" dirty="0"/>
              <a:t>, </a:t>
            </a:r>
          </a:p>
        </p:txBody>
      </p:sp>
      <p:grpSp>
        <p:nvGrpSpPr>
          <p:cNvPr id="7" name="Group 6">
            <a:extLst>
              <a:ext uri="{FF2B5EF4-FFF2-40B4-BE49-F238E27FC236}">
                <a16:creationId xmlns:a16="http://schemas.microsoft.com/office/drawing/2014/main" id="{262FC037-6C3B-4020-B71E-B5738EBD03E7}"/>
              </a:ext>
            </a:extLst>
          </p:cNvPr>
          <p:cNvGrpSpPr/>
          <p:nvPr/>
        </p:nvGrpSpPr>
        <p:grpSpPr>
          <a:xfrm>
            <a:off x="7824192" y="493871"/>
            <a:ext cx="2159078" cy="692574"/>
            <a:chOff x="8690994" y="907627"/>
            <a:chExt cx="2159078" cy="692574"/>
          </a:xfrm>
        </p:grpSpPr>
        <p:sp>
          <p:nvSpPr>
            <p:cNvPr id="8" name="Rectangle 7">
              <a:extLst>
                <a:ext uri="{FF2B5EF4-FFF2-40B4-BE49-F238E27FC236}">
                  <a16:creationId xmlns:a16="http://schemas.microsoft.com/office/drawing/2014/main" id="{8B2F476E-C466-40A2-94A3-118C4D678062}"/>
                </a:ext>
              </a:extLst>
            </p:cNvPr>
            <p:cNvSpPr/>
            <p:nvPr/>
          </p:nvSpPr>
          <p:spPr>
            <a:xfrm>
              <a:off x="9191413" y="907627"/>
              <a:ext cx="1158240" cy="692574"/>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nb-NO" dirty="0">
                  <a:solidFill>
                    <a:srgbClr val="FF0000"/>
                  </a:solidFill>
                </a:rPr>
                <a:t>Process</a:t>
              </a:r>
            </a:p>
          </p:txBody>
        </p:sp>
        <p:cxnSp>
          <p:nvCxnSpPr>
            <p:cNvPr id="9" name="Straight Arrow Connector 8">
              <a:extLst>
                <a:ext uri="{FF2B5EF4-FFF2-40B4-BE49-F238E27FC236}">
                  <a16:creationId xmlns:a16="http://schemas.microsoft.com/office/drawing/2014/main" id="{9105D728-D4F9-45A7-8BA7-EACC4654C407}"/>
                </a:ext>
              </a:extLst>
            </p:cNvPr>
            <p:cNvCxnSpPr/>
            <p:nvPr/>
          </p:nvCxnSpPr>
          <p:spPr>
            <a:xfrm>
              <a:off x="8690994" y="1006679"/>
              <a:ext cx="500419"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0" name="Straight Arrow Connector 9">
              <a:extLst>
                <a:ext uri="{FF2B5EF4-FFF2-40B4-BE49-F238E27FC236}">
                  <a16:creationId xmlns:a16="http://schemas.microsoft.com/office/drawing/2014/main" id="{C841F470-0E0D-424E-9A2E-12FF57DF1DF8}"/>
                </a:ext>
              </a:extLst>
            </p:cNvPr>
            <p:cNvCxnSpPr/>
            <p:nvPr/>
          </p:nvCxnSpPr>
          <p:spPr>
            <a:xfrm>
              <a:off x="8690994" y="1177255"/>
              <a:ext cx="500419"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1" name="Straight Arrow Connector 10">
              <a:extLst>
                <a:ext uri="{FF2B5EF4-FFF2-40B4-BE49-F238E27FC236}">
                  <a16:creationId xmlns:a16="http://schemas.microsoft.com/office/drawing/2014/main" id="{6FCE1572-645B-4FF5-A171-23798C216347}"/>
                </a:ext>
              </a:extLst>
            </p:cNvPr>
            <p:cNvCxnSpPr/>
            <p:nvPr/>
          </p:nvCxnSpPr>
          <p:spPr>
            <a:xfrm>
              <a:off x="8690994" y="1331053"/>
              <a:ext cx="500419"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2" name="Straight Arrow Connector 11">
              <a:extLst>
                <a:ext uri="{FF2B5EF4-FFF2-40B4-BE49-F238E27FC236}">
                  <a16:creationId xmlns:a16="http://schemas.microsoft.com/office/drawing/2014/main" id="{597F8068-C578-44A1-8C39-AB0004ED90E5}"/>
                </a:ext>
              </a:extLst>
            </p:cNvPr>
            <p:cNvCxnSpPr/>
            <p:nvPr/>
          </p:nvCxnSpPr>
          <p:spPr>
            <a:xfrm>
              <a:off x="8690994" y="1493241"/>
              <a:ext cx="500419"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3" name="Straight Arrow Connector 12">
              <a:extLst>
                <a:ext uri="{FF2B5EF4-FFF2-40B4-BE49-F238E27FC236}">
                  <a16:creationId xmlns:a16="http://schemas.microsoft.com/office/drawing/2014/main" id="{A25BB2E6-2762-45B9-97E8-F3F3089FABAD}"/>
                </a:ext>
              </a:extLst>
            </p:cNvPr>
            <p:cNvCxnSpPr/>
            <p:nvPr/>
          </p:nvCxnSpPr>
          <p:spPr>
            <a:xfrm>
              <a:off x="10349653" y="1205249"/>
              <a:ext cx="500419"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2858136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D3BB55-A5B0-2098-52EB-C159715D751E}"/>
              </a:ext>
            </a:extLst>
          </p:cNvPr>
          <p:cNvSpPr>
            <a:spLocks noGrp="1"/>
          </p:cNvSpPr>
          <p:nvPr>
            <p:ph type="title"/>
          </p:nvPr>
        </p:nvSpPr>
        <p:spPr/>
        <p:txBody>
          <a:bodyPr/>
          <a:lstStyle/>
          <a:p>
            <a:r>
              <a:rPr lang="nb-NO" dirty="0" err="1"/>
              <a:t>History</a:t>
            </a:r>
            <a:r>
              <a:rPr lang="nb-NO" dirty="0"/>
              <a:t> of automatic </a:t>
            </a:r>
            <a:r>
              <a:rPr lang="nb-NO" dirty="0" err="1"/>
              <a:t>process</a:t>
            </a:r>
            <a:r>
              <a:rPr lang="nb-NO" dirty="0"/>
              <a:t> control</a:t>
            </a:r>
            <a:endParaRPr lang="en-US" dirty="0"/>
          </a:p>
        </p:txBody>
      </p:sp>
      <p:sp>
        <p:nvSpPr>
          <p:cNvPr id="3" name="Content Placeholder 2">
            <a:extLst>
              <a:ext uri="{FF2B5EF4-FFF2-40B4-BE49-F238E27FC236}">
                <a16:creationId xmlns:a16="http://schemas.microsoft.com/office/drawing/2014/main" id="{F437C2CE-BF11-E1B7-4917-1C96FFB92039}"/>
              </a:ext>
            </a:extLst>
          </p:cNvPr>
          <p:cNvSpPr>
            <a:spLocks noGrp="1"/>
          </p:cNvSpPr>
          <p:nvPr>
            <p:ph idx="1"/>
          </p:nvPr>
        </p:nvSpPr>
        <p:spPr/>
        <p:txBody>
          <a:bodyPr>
            <a:normAutofit fontScale="70000" lnSpcReduction="20000"/>
          </a:bodyPr>
          <a:lstStyle/>
          <a:p>
            <a:r>
              <a:rPr lang="nb-NO" dirty="0"/>
              <a:t>1900-1930: On/</a:t>
            </a:r>
            <a:r>
              <a:rPr lang="nb-NO" dirty="0" err="1"/>
              <a:t>off</a:t>
            </a:r>
            <a:r>
              <a:rPr lang="nb-NO" dirty="0"/>
              <a:t> control</a:t>
            </a:r>
          </a:p>
          <a:p>
            <a:pPr lvl="1"/>
            <a:r>
              <a:rPr lang="nb-NO" dirty="0"/>
              <a:t>Problem: </a:t>
            </a:r>
            <a:r>
              <a:rPr lang="nb-NO" dirty="0" err="1"/>
              <a:t>Oscillates</a:t>
            </a:r>
            <a:endParaRPr lang="nb-NO" dirty="0"/>
          </a:p>
          <a:p>
            <a:r>
              <a:rPr lang="nb-NO" dirty="0"/>
              <a:t>1920s: P-control.  Problem:</a:t>
            </a:r>
          </a:p>
          <a:p>
            <a:pPr lvl="1"/>
            <a:r>
              <a:rPr lang="nb-NO" dirty="0"/>
              <a:t>Problem: Bias</a:t>
            </a:r>
          </a:p>
          <a:p>
            <a:r>
              <a:rPr lang="nb-NO" dirty="0"/>
              <a:t>1930s: I-action</a:t>
            </a:r>
          </a:p>
          <a:p>
            <a:pPr lvl="1"/>
            <a:r>
              <a:rPr lang="nb-NO" dirty="0"/>
              <a:t>1935: First </a:t>
            </a:r>
            <a:r>
              <a:rPr lang="nb-NO" dirty="0" err="1"/>
              <a:t>commercial</a:t>
            </a:r>
            <a:r>
              <a:rPr lang="nb-NO" dirty="0"/>
              <a:t> PI-controller (Foxboro)</a:t>
            </a:r>
          </a:p>
          <a:p>
            <a:pPr lvl="1"/>
            <a:r>
              <a:rPr lang="nb-NO" dirty="0"/>
              <a:t>1939: First </a:t>
            </a:r>
            <a:r>
              <a:rPr lang="nb-NO" dirty="0" err="1"/>
              <a:t>commercial</a:t>
            </a:r>
            <a:r>
              <a:rPr lang="nb-NO" dirty="0"/>
              <a:t> PID (Taylor)</a:t>
            </a:r>
          </a:p>
          <a:p>
            <a:r>
              <a:rPr lang="nb-NO" dirty="0"/>
              <a:t>1940s: ARC: </a:t>
            </a:r>
            <a:r>
              <a:rPr lang="nb-NO" dirty="0" err="1"/>
              <a:t>Cascade</a:t>
            </a:r>
            <a:r>
              <a:rPr lang="nb-NO" dirty="0"/>
              <a:t> control, </a:t>
            </a:r>
            <a:r>
              <a:rPr lang="nb-NO" dirty="0" err="1"/>
              <a:t>split</a:t>
            </a:r>
            <a:r>
              <a:rPr lang="nb-NO" dirty="0"/>
              <a:t> range control</a:t>
            </a:r>
          </a:p>
          <a:p>
            <a:r>
              <a:rPr lang="nb-NO" dirty="0"/>
              <a:t>1960s: «Optimal control» and Kalman Filter</a:t>
            </a:r>
          </a:p>
          <a:p>
            <a:pPr lvl="1"/>
            <a:r>
              <a:rPr lang="nb-NO" dirty="0"/>
              <a:t>1970s: Model </a:t>
            </a:r>
            <a:r>
              <a:rPr lang="nb-NO" dirty="0" err="1"/>
              <a:t>predictive</a:t>
            </a:r>
            <a:r>
              <a:rPr lang="nb-NO" dirty="0"/>
              <a:t> control </a:t>
            </a:r>
          </a:p>
          <a:p>
            <a:pPr lvl="2"/>
            <a:r>
              <a:rPr lang="nb-NO" dirty="0"/>
              <a:t>1980: </a:t>
            </a:r>
            <a:r>
              <a:rPr lang="nb-NO" dirty="0" err="1"/>
              <a:t>Commerical</a:t>
            </a:r>
            <a:r>
              <a:rPr lang="nb-NO" dirty="0"/>
              <a:t> (DMC, Setpoint Co.)</a:t>
            </a:r>
          </a:p>
          <a:p>
            <a:r>
              <a:rPr lang="nb-NO" dirty="0"/>
              <a:t>1990s: </a:t>
            </a:r>
            <a:r>
              <a:rPr lang="nb-NO" dirty="0" err="1"/>
              <a:t>Artifical</a:t>
            </a:r>
            <a:r>
              <a:rPr lang="nb-NO" dirty="0"/>
              <a:t> </a:t>
            </a:r>
            <a:r>
              <a:rPr lang="nb-NO" dirty="0" err="1"/>
              <a:t>intelligence</a:t>
            </a:r>
            <a:r>
              <a:rPr lang="nb-NO" dirty="0"/>
              <a:t> for control</a:t>
            </a:r>
          </a:p>
          <a:p>
            <a:pPr lvl="1"/>
            <a:r>
              <a:rPr lang="nb-NO" dirty="0"/>
              <a:t>2020s: </a:t>
            </a:r>
            <a:r>
              <a:rPr lang="nb-NO" dirty="0" err="1"/>
              <a:t>second</a:t>
            </a:r>
            <a:r>
              <a:rPr lang="nb-NO" dirty="0"/>
              <a:t> </a:t>
            </a:r>
            <a:r>
              <a:rPr lang="nb-NO" dirty="0" err="1"/>
              <a:t>attempt</a:t>
            </a:r>
            <a:r>
              <a:rPr lang="nb-NO" dirty="0"/>
              <a:t> (Machine </a:t>
            </a:r>
            <a:r>
              <a:rPr lang="nb-NO" dirty="0" err="1"/>
              <a:t>learning</a:t>
            </a:r>
            <a:r>
              <a:rPr lang="nb-NO" dirty="0"/>
              <a:t>)</a:t>
            </a:r>
          </a:p>
          <a:p>
            <a:pPr marL="0" indent="0">
              <a:buNone/>
            </a:pPr>
            <a:endParaRPr lang="en-US" dirty="0"/>
          </a:p>
        </p:txBody>
      </p:sp>
      <p:sp>
        <p:nvSpPr>
          <p:cNvPr id="4" name="TextBox 3">
            <a:extLst>
              <a:ext uri="{FF2B5EF4-FFF2-40B4-BE49-F238E27FC236}">
                <a16:creationId xmlns:a16="http://schemas.microsoft.com/office/drawing/2014/main" id="{B5D4C532-9047-9A6E-9E4D-434C6CC7C143}"/>
              </a:ext>
            </a:extLst>
          </p:cNvPr>
          <p:cNvSpPr txBox="1"/>
          <p:nvPr/>
        </p:nvSpPr>
        <p:spPr>
          <a:xfrm>
            <a:off x="335360" y="6126164"/>
            <a:ext cx="3446585" cy="369332"/>
          </a:xfrm>
          <a:prstGeom prst="rect">
            <a:avLst/>
          </a:prstGeom>
          <a:noFill/>
        </p:spPr>
        <p:txBody>
          <a:bodyPr wrap="none" rtlCol="0">
            <a:spAutoFit/>
          </a:bodyPr>
          <a:lstStyle/>
          <a:p>
            <a:r>
              <a:rPr lang="nb-NO" dirty="0"/>
              <a:t>ARC = Advanced </a:t>
            </a:r>
            <a:r>
              <a:rPr lang="nb-NO" dirty="0" err="1"/>
              <a:t>regulatory</a:t>
            </a:r>
            <a:r>
              <a:rPr lang="nb-NO" dirty="0"/>
              <a:t> control</a:t>
            </a:r>
            <a:endParaRPr lang="en-US" dirty="0"/>
          </a:p>
        </p:txBody>
      </p:sp>
    </p:spTree>
    <p:extLst>
      <p:ext uri="{BB962C8B-B14F-4D97-AF65-F5344CB8AC3E}">
        <p14:creationId xmlns:p14="http://schemas.microsoft.com/office/powerpoint/2010/main" val="13621683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A7620B-BFF9-D39E-AED4-CD4583DCFB57}"/>
              </a:ext>
            </a:extLst>
          </p:cNvPr>
          <p:cNvSpPr>
            <a:spLocks noGrp="1"/>
          </p:cNvSpPr>
          <p:nvPr>
            <p:ph type="title"/>
          </p:nvPr>
        </p:nvSpPr>
        <p:spPr/>
        <p:txBody>
          <a:bodyPr/>
          <a:lstStyle/>
          <a:p>
            <a:r>
              <a:rPr lang="nb-NO" dirty="0" err="1"/>
              <a:t>Example</a:t>
            </a:r>
            <a:r>
              <a:rPr lang="nb-NO" dirty="0"/>
              <a:t> MV-MV </a:t>
            </a:r>
            <a:r>
              <a:rPr lang="nb-NO" dirty="0" err="1"/>
              <a:t>switching</a:t>
            </a:r>
            <a:r>
              <a:rPr lang="nb-NO" dirty="0"/>
              <a:t> </a:t>
            </a:r>
          </a:p>
        </p:txBody>
      </p:sp>
      <p:sp>
        <p:nvSpPr>
          <p:cNvPr id="3" name="Content Placeholder 2">
            <a:extLst>
              <a:ext uri="{FF2B5EF4-FFF2-40B4-BE49-F238E27FC236}">
                <a16:creationId xmlns:a16="http://schemas.microsoft.com/office/drawing/2014/main" id="{2A0428A1-27DE-22B1-88C7-BD4B6CFE6B86}"/>
              </a:ext>
            </a:extLst>
          </p:cNvPr>
          <p:cNvSpPr>
            <a:spLocks noGrp="1"/>
          </p:cNvSpPr>
          <p:nvPr>
            <p:ph idx="1"/>
          </p:nvPr>
        </p:nvSpPr>
        <p:spPr/>
        <p:txBody>
          <a:bodyPr/>
          <a:lstStyle/>
          <a:p>
            <a:r>
              <a:rPr lang="nb-NO" dirty="0"/>
              <a:t>Break and gas pedal in a </a:t>
            </a:r>
            <a:r>
              <a:rPr lang="nb-NO" dirty="0" err="1"/>
              <a:t>car</a:t>
            </a:r>
            <a:endParaRPr lang="nb-NO" dirty="0"/>
          </a:p>
          <a:p>
            <a:r>
              <a:rPr lang="nb-NO" dirty="0" err="1"/>
              <a:t>Use</a:t>
            </a:r>
            <a:r>
              <a:rPr lang="nb-NO" dirty="0"/>
              <a:t> </a:t>
            </a:r>
            <a:r>
              <a:rPr lang="nb-NO" dirty="0" err="1"/>
              <a:t>only</a:t>
            </a:r>
            <a:r>
              <a:rPr lang="nb-NO" dirty="0"/>
              <a:t> </a:t>
            </a:r>
            <a:r>
              <a:rPr lang="nb-NO" dirty="0" err="1"/>
              <a:t>one</a:t>
            </a:r>
            <a:r>
              <a:rPr lang="nb-NO" dirty="0"/>
              <a:t> at a time</a:t>
            </a:r>
          </a:p>
        </p:txBody>
      </p:sp>
      <p:sp>
        <p:nvSpPr>
          <p:cNvPr id="4" name="TextBox 3">
            <a:extLst>
              <a:ext uri="{FF2B5EF4-FFF2-40B4-BE49-F238E27FC236}">
                <a16:creationId xmlns:a16="http://schemas.microsoft.com/office/drawing/2014/main" id="{2E1A3E50-4B42-BF74-42A4-275F0DE8773C}"/>
              </a:ext>
            </a:extLst>
          </p:cNvPr>
          <p:cNvSpPr txBox="1"/>
          <p:nvPr/>
        </p:nvSpPr>
        <p:spPr>
          <a:xfrm>
            <a:off x="-96688" y="-23625"/>
            <a:ext cx="2034916" cy="400110"/>
          </a:xfrm>
          <a:prstGeom prst="rect">
            <a:avLst/>
          </a:prstGeom>
          <a:noFill/>
        </p:spPr>
        <p:txBody>
          <a:bodyPr wrap="none" rtlCol="0">
            <a:spAutoFit/>
          </a:bodyPr>
          <a:lstStyle/>
          <a:p>
            <a:r>
              <a:rPr lang="nb-NO" sz="2000" dirty="0">
                <a:highlight>
                  <a:srgbClr val="FFFF00"/>
                </a:highlight>
              </a:rPr>
              <a:t>MV-MV </a:t>
            </a:r>
            <a:r>
              <a:rPr lang="nb-NO" sz="2000" dirty="0" err="1">
                <a:highlight>
                  <a:srgbClr val="FFFF00"/>
                </a:highlight>
              </a:rPr>
              <a:t>switching</a:t>
            </a:r>
            <a:endParaRPr lang="nb-NO" sz="2000" dirty="0">
              <a:highlight>
                <a:srgbClr val="FFFF00"/>
              </a:highlight>
            </a:endParaRPr>
          </a:p>
        </p:txBody>
      </p:sp>
    </p:spTree>
    <p:extLst>
      <p:ext uri="{BB962C8B-B14F-4D97-AF65-F5344CB8AC3E}">
        <p14:creationId xmlns:p14="http://schemas.microsoft.com/office/powerpoint/2010/main" val="18015821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2C892B-24F5-4E36-5BA5-E19F71434172}"/>
              </a:ext>
            </a:extLst>
          </p:cNvPr>
          <p:cNvSpPr>
            <a:spLocks noGrp="1"/>
          </p:cNvSpPr>
          <p:nvPr>
            <p:ph type="title"/>
          </p:nvPr>
        </p:nvSpPr>
        <p:spPr>
          <a:xfrm>
            <a:off x="782329" y="176430"/>
            <a:ext cx="10515600" cy="1325563"/>
          </a:xfrm>
        </p:spPr>
        <p:txBody>
          <a:bodyPr>
            <a:normAutofit/>
          </a:bodyPr>
          <a:lstStyle/>
          <a:p>
            <a:r>
              <a:rPr lang="en-US" b="0" i="0" u="none" strike="noStrike" baseline="0" dirty="0">
                <a:highlight>
                  <a:srgbClr val="FFFF00"/>
                </a:highlight>
                <a:latin typeface="CMBX8"/>
              </a:rPr>
              <a:t>E5.</a:t>
            </a:r>
            <a:r>
              <a:rPr lang="en-US" b="0" i="0" u="none" strike="noStrike" baseline="0" dirty="0">
                <a:latin typeface="CMBX8"/>
              </a:rPr>
              <a:t> Split-range control (SRC) </a:t>
            </a:r>
            <a:r>
              <a:rPr lang="en-US" sz="2800" b="0" i="0" u="none" strike="noStrike" baseline="0" dirty="0">
                <a:latin typeface="CMBX8"/>
              </a:rPr>
              <a:t>(for MV-MV switching)</a:t>
            </a:r>
            <a:endParaRPr lang="en-US" dirty="0"/>
          </a:p>
        </p:txBody>
      </p:sp>
      <p:sp>
        <p:nvSpPr>
          <p:cNvPr id="8" name="TextBox 7">
            <a:extLst>
              <a:ext uri="{FF2B5EF4-FFF2-40B4-BE49-F238E27FC236}">
                <a16:creationId xmlns:a16="http://schemas.microsoft.com/office/drawing/2014/main" id="{D14B2BA4-80A9-60AC-4842-92677A294FDD}"/>
              </a:ext>
            </a:extLst>
          </p:cNvPr>
          <p:cNvSpPr txBox="1"/>
          <p:nvPr/>
        </p:nvSpPr>
        <p:spPr>
          <a:xfrm>
            <a:off x="617270" y="4993700"/>
            <a:ext cx="5478729" cy="1384995"/>
          </a:xfrm>
          <a:prstGeom prst="rect">
            <a:avLst/>
          </a:prstGeom>
          <a:noFill/>
        </p:spPr>
        <p:txBody>
          <a:bodyPr wrap="square" rtlCol="0">
            <a:spAutoFit/>
          </a:bodyPr>
          <a:lstStyle/>
          <a:p>
            <a:r>
              <a:rPr lang="nb-NO" sz="1400" dirty="0">
                <a:latin typeface="Arial" panose="020B0604020202020204" pitchFamily="34" charset="0"/>
                <a:cs typeface="Arial" panose="020B0604020202020204" pitchFamily="34" charset="0"/>
              </a:rPr>
              <a:t>For MVs (u) </a:t>
            </a:r>
            <a:r>
              <a:rPr lang="nb-NO" sz="1400" dirty="0" err="1">
                <a:latin typeface="Arial" panose="020B0604020202020204" pitchFamily="34" charset="0"/>
                <a:cs typeface="Arial" panose="020B0604020202020204" pitchFamily="34" charset="0"/>
              </a:rPr>
              <a:t>that</a:t>
            </a:r>
            <a:r>
              <a:rPr lang="nb-NO" sz="1400" dirty="0">
                <a:latin typeface="Arial" panose="020B0604020202020204" pitchFamily="34" charset="0"/>
                <a:cs typeface="Arial" panose="020B0604020202020204" pitchFamily="34" charset="0"/>
              </a:rPr>
              <a:t> have same </a:t>
            </a:r>
            <a:r>
              <a:rPr lang="nb-NO" sz="1400" dirty="0" err="1">
                <a:latin typeface="Arial" panose="020B0604020202020204" pitchFamily="34" charset="0"/>
                <a:cs typeface="Arial" panose="020B0604020202020204" pitchFamily="34" charset="0"/>
              </a:rPr>
              <a:t>effect</a:t>
            </a:r>
            <a:r>
              <a:rPr lang="nb-NO" sz="1400" dirty="0">
                <a:latin typeface="Arial" panose="020B0604020202020204" pitchFamily="34" charset="0"/>
                <a:cs typeface="Arial" panose="020B0604020202020204" pitchFamily="34" charset="0"/>
              </a:rPr>
              <a:t> (same </a:t>
            </a:r>
            <a:r>
              <a:rPr lang="nb-NO" sz="1400" dirty="0" err="1">
                <a:latin typeface="Arial" panose="020B0604020202020204" pitchFamily="34" charset="0"/>
                <a:cs typeface="Arial" panose="020B0604020202020204" pitchFamily="34" charset="0"/>
              </a:rPr>
              <a:t>sign</a:t>
            </a:r>
            <a:r>
              <a:rPr lang="nb-NO" sz="1400" dirty="0">
                <a:latin typeface="Arial" panose="020B0604020202020204" pitchFamily="34" charset="0"/>
                <a:cs typeface="Arial" panose="020B0604020202020204" pitchFamily="34" charset="0"/>
              </a:rPr>
              <a:t>) </a:t>
            </a:r>
            <a:r>
              <a:rPr lang="nb-NO" sz="1400" dirty="0" err="1">
                <a:latin typeface="Arial" panose="020B0604020202020204" pitchFamily="34" charset="0"/>
                <a:cs typeface="Arial" panose="020B0604020202020204" pitchFamily="34" charset="0"/>
              </a:rPr>
              <a:t>on</a:t>
            </a:r>
            <a:r>
              <a:rPr lang="nb-NO" sz="1400" dirty="0">
                <a:latin typeface="Arial" panose="020B0604020202020204" pitchFamily="34" charset="0"/>
                <a:cs typeface="Arial" panose="020B0604020202020204" pitchFamily="34" charset="0"/>
              </a:rPr>
              <a:t> </a:t>
            </a:r>
            <a:r>
              <a:rPr lang="nb-NO" sz="1400" dirty="0" err="1">
                <a:latin typeface="Arial" panose="020B0604020202020204" pitchFamily="34" charset="0"/>
                <a:cs typeface="Arial" panose="020B0604020202020204" pitchFamily="34" charset="0"/>
              </a:rPr>
              <a:t>the</a:t>
            </a:r>
            <a:r>
              <a:rPr lang="nb-NO" sz="1400" dirty="0">
                <a:latin typeface="Arial" panose="020B0604020202020204" pitchFamily="34" charset="0"/>
                <a:cs typeface="Arial" panose="020B0604020202020204" pitchFamily="34" charset="0"/>
              </a:rPr>
              <a:t> output (y) (Fig. 21), </a:t>
            </a:r>
            <a:r>
              <a:rPr lang="nb-NO" sz="1400" dirty="0" err="1">
                <a:latin typeface="Arial" panose="020B0604020202020204" pitchFamily="34" charset="0"/>
                <a:cs typeface="Arial" panose="020B0604020202020204" pitchFamily="34" charset="0"/>
              </a:rPr>
              <a:t>we</a:t>
            </a:r>
            <a:r>
              <a:rPr lang="nb-NO" sz="1400" dirty="0">
                <a:latin typeface="Arial" panose="020B0604020202020204" pitchFamily="34" charset="0"/>
                <a:cs typeface="Arial" panose="020B0604020202020204" pitchFamily="34" charset="0"/>
              </a:rPr>
              <a:t> </a:t>
            </a:r>
            <a:r>
              <a:rPr lang="nb-NO" sz="1400" dirty="0" err="1">
                <a:latin typeface="Arial" panose="020B0604020202020204" pitchFamily="34" charset="0"/>
                <a:cs typeface="Arial" panose="020B0604020202020204" pitchFamily="34" charset="0"/>
              </a:rPr>
              <a:t>need</a:t>
            </a:r>
            <a:r>
              <a:rPr lang="nb-NO" sz="1400" dirty="0">
                <a:latin typeface="Arial" panose="020B0604020202020204" pitchFamily="34" charset="0"/>
                <a:cs typeface="Arial" panose="020B0604020202020204" pitchFamily="34" charset="0"/>
              </a:rPr>
              <a:t> to </a:t>
            </a:r>
            <a:r>
              <a:rPr lang="nb-NO" sz="1400" dirty="0" err="1">
                <a:latin typeface="Arial" panose="020B0604020202020204" pitchFamily="34" charset="0"/>
                <a:cs typeface="Arial" panose="020B0604020202020204" pitchFamily="34" charset="0"/>
              </a:rPr>
              <a:t>define</a:t>
            </a:r>
            <a:r>
              <a:rPr lang="nb-NO" sz="1400" dirty="0">
                <a:latin typeface="Arial" panose="020B0604020202020204" pitchFamily="34" charset="0"/>
                <a:cs typeface="Arial" panose="020B0604020202020204" pitchFamily="34" charset="0"/>
              </a:rPr>
              <a:t> </a:t>
            </a:r>
            <a:r>
              <a:rPr lang="nb-NO" sz="1400" dirty="0" err="1">
                <a:latin typeface="Arial" panose="020B0604020202020204" pitchFamily="34" charset="0"/>
                <a:cs typeface="Arial" panose="020B0604020202020204" pitchFamily="34" charset="0"/>
              </a:rPr>
              <a:t>the</a:t>
            </a:r>
            <a:r>
              <a:rPr lang="nb-NO" sz="1400" dirty="0">
                <a:latin typeface="Arial" panose="020B0604020202020204" pitchFamily="34" charset="0"/>
                <a:cs typeface="Arial" panose="020B0604020202020204" pitchFamily="34" charset="0"/>
              </a:rPr>
              <a:t> order in </a:t>
            </a:r>
            <a:r>
              <a:rPr lang="nb-NO" sz="1400" dirty="0" err="1">
                <a:latin typeface="Arial" panose="020B0604020202020204" pitchFamily="34" charset="0"/>
                <a:cs typeface="Arial" panose="020B0604020202020204" pitchFamily="34" charset="0"/>
              </a:rPr>
              <a:t>which</a:t>
            </a:r>
            <a:r>
              <a:rPr lang="nb-NO" sz="1400" dirty="0">
                <a:latin typeface="Arial" panose="020B0604020202020204" pitchFamily="34" charset="0"/>
                <a:cs typeface="Arial" panose="020B0604020202020204" pitchFamily="34" charset="0"/>
              </a:rPr>
              <a:t> </a:t>
            </a:r>
            <a:r>
              <a:rPr lang="nb-NO" sz="1400" dirty="0" err="1">
                <a:latin typeface="Arial" panose="020B0604020202020204" pitchFamily="34" charset="0"/>
                <a:cs typeface="Arial" panose="020B0604020202020204" pitchFamily="34" charset="0"/>
              </a:rPr>
              <a:t>the</a:t>
            </a:r>
            <a:r>
              <a:rPr lang="nb-NO" sz="1400" dirty="0">
                <a:latin typeface="Arial" panose="020B0604020202020204" pitchFamily="34" charset="0"/>
                <a:cs typeface="Arial" panose="020B0604020202020204" pitchFamily="34" charset="0"/>
              </a:rPr>
              <a:t> MVs </a:t>
            </a:r>
            <a:r>
              <a:rPr lang="nb-NO" sz="1400" dirty="0" err="1">
                <a:latin typeface="Arial" panose="020B0604020202020204" pitchFamily="34" charset="0"/>
                <a:cs typeface="Arial" panose="020B0604020202020204" pitchFamily="34" charset="0"/>
              </a:rPr>
              <a:t>will</a:t>
            </a:r>
            <a:r>
              <a:rPr lang="nb-NO" sz="1400" dirty="0">
                <a:latin typeface="Arial" panose="020B0604020202020204" pitchFamily="34" charset="0"/>
                <a:cs typeface="Arial" panose="020B0604020202020204" pitchFamily="34" charset="0"/>
              </a:rPr>
              <a:t> be used.  This is done by </a:t>
            </a:r>
            <a:r>
              <a:rPr lang="nb-NO" sz="1400" dirty="0" err="1">
                <a:latin typeface="Arial" panose="020B0604020202020204" pitchFamily="34" charset="0"/>
                <a:cs typeface="Arial" panose="020B0604020202020204" pitchFamily="34" charset="0"/>
              </a:rPr>
              <a:t>the</a:t>
            </a:r>
            <a:r>
              <a:rPr lang="nb-NO" sz="1400" dirty="0">
                <a:latin typeface="Arial" panose="020B0604020202020204" pitchFamily="34" charset="0"/>
                <a:cs typeface="Arial" panose="020B0604020202020204" pitchFamily="34" charset="0"/>
              </a:rPr>
              <a:t> order in </a:t>
            </a:r>
            <a:r>
              <a:rPr lang="nb-NO" sz="1400" dirty="0" err="1">
                <a:latin typeface="Arial" panose="020B0604020202020204" pitchFamily="34" charset="0"/>
                <a:cs typeface="Arial" panose="020B0604020202020204" pitchFamily="34" charset="0"/>
              </a:rPr>
              <a:t>in</a:t>
            </a:r>
            <a:r>
              <a:rPr lang="nb-NO" sz="1400" dirty="0">
                <a:latin typeface="Arial" panose="020B0604020202020204" pitchFamily="34" charset="0"/>
                <a:cs typeface="Arial" panose="020B0604020202020204" pitchFamily="34" charset="0"/>
              </a:rPr>
              <a:t> </a:t>
            </a:r>
            <a:r>
              <a:rPr lang="nb-NO" sz="1400" dirty="0" err="1">
                <a:latin typeface="Arial" panose="020B0604020202020204" pitchFamily="34" charset="0"/>
                <a:cs typeface="Arial" panose="020B0604020202020204" pitchFamily="34" charset="0"/>
              </a:rPr>
              <a:t>the</a:t>
            </a:r>
            <a:r>
              <a:rPr lang="nb-NO" sz="1400" dirty="0">
                <a:latin typeface="Arial" panose="020B0604020202020204" pitchFamily="34" charset="0"/>
                <a:cs typeface="Arial" panose="020B0604020202020204" pitchFamily="34" charset="0"/>
              </a:rPr>
              <a:t> SR-</a:t>
            </a:r>
            <a:r>
              <a:rPr lang="nb-NO" sz="1400" dirty="0" err="1">
                <a:latin typeface="Arial" panose="020B0604020202020204" pitchFamily="34" charset="0"/>
                <a:cs typeface="Arial" panose="020B0604020202020204" pitchFamily="34" charset="0"/>
              </a:rPr>
              <a:t>block</a:t>
            </a:r>
            <a:r>
              <a:rPr lang="nb-NO" sz="1400" dirty="0">
                <a:latin typeface="Arial" panose="020B0604020202020204" pitchFamily="34" charset="0"/>
                <a:cs typeface="Arial" panose="020B0604020202020204" pitchFamily="34" charset="0"/>
              </a:rPr>
              <a:t>.</a:t>
            </a:r>
          </a:p>
          <a:p>
            <a:endParaRPr lang="nb-NO" sz="1400" dirty="0">
              <a:latin typeface="Arial" panose="020B0604020202020204" pitchFamily="34" charset="0"/>
              <a:cs typeface="Arial" panose="020B0604020202020204" pitchFamily="34" charset="0"/>
            </a:endParaRPr>
          </a:p>
          <a:p>
            <a:r>
              <a:rPr lang="nb-NO" sz="1400" dirty="0" err="1">
                <a:latin typeface="Arial" panose="020B0604020202020204" pitchFamily="34" charset="0"/>
                <a:cs typeface="Arial" panose="020B0604020202020204" pitchFamily="34" charset="0"/>
              </a:rPr>
              <a:t>Example</a:t>
            </a:r>
            <a:r>
              <a:rPr lang="nb-NO" sz="1400" dirty="0">
                <a:latin typeface="Arial" panose="020B0604020202020204" pitchFamily="34" charset="0"/>
                <a:cs typeface="Arial" panose="020B0604020202020204" pitchFamily="34" charset="0"/>
              </a:rPr>
              <a:t>: With </a:t>
            </a:r>
            <a:r>
              <a:rPr lang="nb-NO" sz="1400" dirty="0" err="1">
                <a:latin typeface="Arial" panose="020B0604020202020204" pitchFamily="34" charset="0"/>
                <a:cs typeface="Arial" panose="020B0604020202020204" pitchFamily="34" charset="0"/>
              </a:rPr>
              <a:t>two</a:t>
            </a:r>
            <a:r>
              <a:rPr lang="nb-NO" sz="1400" dirty="0">
                <a:latin typeface="Arial" panose="020B0604020202020204" pitchFamily="34" charset="0"/>
                <a:cs typeface="Arial" panose="020B0604020202020204" pitchFamily="34" charset="0"/>
              </a:rPr>
              <a:t> </a:t>
            </a:r>
            <a:r>
              <a:rPr lang="nb-NO" sz="1400" dirty="0" err="1">
                <a:latin typeface="Arial" panose="020B0604020202020204" pitchFamily="34" charset="0"/>
                <a:cs typeface="Arial" panose="020B0604020202020204" pitchFamily="34" charset="0"/>
              </a:rPr>
              <a:t>heating</a:t>
            </a:r>
            <a:r>
              <a:rPr lang="nb-NO" sz="1400" dirty="0">
                <a:latin typeface="Arial" panose="020B0604020202020204" pitchFamily="34" charset="0"/>
                <a:cs typeface="Arial" panose="020B0604020202020204" pitchFamily="34" charset="0"/>
              </a:rPr>
              <a:t> </a:t>
            </a:r>
            <a:r>
              <a:rPr lang="nb-NO" sz="1400" dirty="0" err="1">
                <a:latin typeface="Arial" panose="020B0604020202020204" pitchFamily="34" charset="0"/>
                <a:cs typeface="Arial" panose="020B0604020202020204" pitchFamily="34" charset="0"/>
              </a:rPr>
              <a:t>sources</a:t>
            </a:r>
            <a:r>
              <a:rPr lang="nb-NO" sz="1400" dirty="0">
                <a:latin typeface="Arial" panose="020B0604020202020204" pitchFamily="34" charset="0"/>
                <a:cs typeface="Arial" panose="020B0604020202020204" pitchFamily="34" charset="0"/>
              </a:rPr>
              <a:t>, </a:t>
            </a:r>
            <a:r>
              <a:rPr lang="nb-NO" sz="1400" dirty="0" err="1">
                <a:latin typeface="Arial" panose="020B0604020202020204" pitchFamily="34" charset="0"/>
                <a:cs typeface="Arial" panose="020B0604020202020204" pitchFamily="34" charset="0"/>
              </a:rPr>
              <a:t>we</a:t>
            </a:r>
            <a:r>
              <a:rPr lang="nb-NO" sz="1400" dirty="0">
                <a:latin typeface="Arial" panose="020B0604020202020204" pitchFamily="34" charset="0"/>
                <a:cs typeface="Arial" panose="020B0604020202020204" pitchFamily="34" charset="0"/>
              </a:rPr>
              <a:t> </a:t>
            </a:r>
            <a:r>
              <a:rPr lang="nb-NO" sz="1400" dirty="0" err="1">
                <a:latin typeface="Arial" panose="020B0604020202020204" pitchFamily="34" charset="0"/>
                <a:cs typeface="Arial" panose="020B0604020202020204" pitchFamily="34" charset="0"/>
              </a:rPr>
              <a:t>need</a:t>
            </a:r>
            <a:r>
              <a:rPr lang="nb-NO" sz="1400" dirty="0">
                <a:latin typeface="Arial" panose="020B0604020202020204" pitchFamily="34" charset="0"/>
                <a:cs typeface="Arial" panose="020B0604020202020204" pitchFamily="34" charset="0"/>
              </a:rPr>
              <a:t> to </a:t>
            </a:r>
            <a:r>
              <a:rPr lang="nb-NO" sz="1400" dirty="0" err="1">
                <a:latin typeface="Arial" panose="020B0604020202020204" pitchFamily="34" charset="0"/>
                <a:cs typeface="Arial" panose="020B0604020202020204" pitchFamily="34" charset="0"/>
              </a:rPr>
              <a:t>decide</a:t>
            </a:r>
            <a:r>
              <a:rPr lang="nb-NO" sz="1400" dirty="0">
                <a:latin typeface="Arial" panose="020B0604020202020204" pitchFamily="34" charset="0"/>
                <a:cs typeface="Arial" panose="020B0604020202020204" pitchFamily="34" charset="0"/>
              </a:rPr>
              <a:t> </a:t>
            </a:r>
            <a:r>
              <a:rPr lang="nb-NO" sz="1400" dirty="0" err="1">
                <a:latin typeface="Arial" panose="020B0604020202020204" pitchFamily="34" charset="0"/>
                <a:cs typeface="Arial" panose="020B0604020202020204" pitchFamily="34" charset="0"/>
              </a:rPr>
              <a:t>which</a:t>
            </a:r>
            <a:r>
              <a:rPr lang="nb-NO" sz="1400" dirty="0">
                <a:latin typeface="Arial" panose="020B0604020202020204" pitchFamily="34" charset="0"/>
                <a:cs typeface="Arial" panose="020B0604020202020204" pitchFamily="34" charset="0"/>
              </a:rPr>
              <a:t> to </a:t>
            </a:r>
            <a:r>
              <a:rPr lang="nb-NO" sz="1400" dirty="0" err="1">
                <a:latin typeface="Arial" panose="020B0604020202020204" pitchFamily="34" charset="0"/>
                <a:cs typeface="Arial" panose="020B0604020202020204" pitchFamily="34" charset="0"/>
              </a:rPr>
              <a:t>use</a:t>
            </a:r>
            <a:r>
              <a:rPr lang="nb-NO" sz="1400" dirty="0">
                <a:latin typeface="Arial" panose="020B0604020202020204" pitchFamily="34" charset="0"/>
                <a:cs typeface="Arial" panose="020B0604020202020204" pitchFamily="34" charset="0"/>
              </a:rPr>
              <a:t> first (</a:t>
            </a:r>
            <a:r>
              <a:rPr lang="nb-NO" sz="1400" dirty="0" err="1">
                <a:latin typeface="Arial" panose="020B0604020202020204" pitchFamily="34" charset="0"/>
                <a:cs typeface="Arial" panose="020B0604020202020204" pitchFamily="34" charset="0"/>
              </a:rPr>
              <a:t>see</a:t>
            </a:r>
            <a:r>
              <a:rPr lang="nb-NO" sz="1400" dirty="0">
                <a:latin typeface="Arial" panose="020B0604020202020204" pitchFamily="34" charset="0"/>
                <a:cs typeface="Arial" panose="020B0604020202020204" pitchFamily="34" charset="0"/>
              </a:rPr>
              <a:t> </a:t>
            </a:r>
            <a:r>
              <a:rPr lang="nb-NO" sz="1400" dirty="0" err="1">
                <a:latin typeface="Arial" panose="020B0604020202020204" pitchFamily="34" charset="0"/>
                <a:cs typeface="Arial" panose="020B0604020202020204" pitchFamily="34" charset="0"/>
              </a:rPr>
              <a:t>next</a:t>
            </a:r>
            <a:r>
              <a:rPr lang="nb-NO" sz="1400" dirty="0">
                <a:latin typeface="Arial" panose="020B0604020202020204" pitchFamily="34" charset="0"/>
                <a:cs typeface="Arial" panose="020B0604020202020204" pitchFamily="34" charset="0"/>
              </a:rPr>
              <a:t> </a:t>
            </a:r>
            <a:r>
              <a:rPr lang="nb-NO" sz="1400" dirty="0" err="1">
                <a:latin typeface="Arial" panose="020B0604020202020204" pitchFamily="34" charset="0"/>
                <a:cs typeface="Arial" panose="020B0604020202020204" pitchFamily="34" charset="0"/>
              </a:rPr>
              <a:t>Example</a:t>
            </a:r>
            <a:r>
              <a:rPr lang="nb-NO" sz="1400" dirty="0">
                <a:latin typeface="Arial" panose="020B0604020202020204" pitchFamily="34" charset="0"/>
                <a:cs typeface="Arial" panose="020B0604020202020204" pitchFamily="34" charset="0"/>
              </a:rPr>
              <a:t>)</a:t>
            </a:r>
          </a:p>
        </p:txBody>
      </p:sp>
      <p:pic>
        <p:nvPicPr>
          <p:cNvPr id="12" name="Picture 11">
            <a:extLst>
              <a:ext uri="{FF2B5EF4-FFF2-40B4-BE49-F238E27FC236}">
                <a16:creationId xmlns:a16="http://schemas.microsoft.com/office/drawing/2014/main" id="{ABF20C8F-D903-6CC5-B692-56BBC9A73A12}"/>
              </a:ext>
            </a:extLst>
          </p:cNvPr>
          <p:cNvPicPr>
            <a:picLocks noChangeAspect="1"/>
          </p:cNvPicPr>
          <p:nvPr/>
        </p:nvPicPr>
        <p:blipFill>
          <a:blip r:embed="rId2"/>
          <a:stretch>
            <a:fillRect/>
          </a:stretch>
        </p:blipFill>
        <p:spPr>
          <a:xfrm>
            <a:off x="2466867" y="1811912"/>
            <a:ext cx="7146525" cy="2673520"/>
          </a:xfrm>
          <a:prstGeom prst="rect">
            <a:avLst/>
          </a:prstGeom>
        </p:spPr>
      </p:pic>
      <mc:AlternateContent xmlns:mc="http://schemas.openxmlformats.org/markup-compatibility/2006" xmlns:a14="http://schemas.microsoft.com/office/drawing/2010/main">
        <mc:Choice Requires="a14">
          <p:sp>
            <p:nvSpPr>
              <p:cNvPr id="13" name="TextBox 4">
                <a:extLst>
                  <a:ext uri="{FF2B5EF4-FFF2-40B4-BE49-F238E27FC236}">
                    <a16:creationId xmlns:a16="http://schemas.microsoft.com/office/drawing/2014/main" id="{590EDDE2-8965-D3BE-F8AA-8FA20E00C092}"/>
                  </a:ext>
                </a:extLst>
              </p:cNvPr>
              <p:cNvSpPr txBox="1">
                <a:spLocks noChangeArrowheads="1"/>
              </p:cNvSpPr>
              <p:nvPr/>
            </p:nvSpPr>
            <p:spPr bwMode="auto">
              <a:xfrm>
                <a:off x="6278706" y="4993699"/>
                <a:ext cx="5717135" cy="1384995"/>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a:spAutoFit/>
              </a:bodyPr>
              <a:lstStyle>
                <a:lvl1pPr eaLnBrk="0" hangingPunct="0">
                  <a:spcBef>
                    <a:spcPct val="20000"/>
                  </a:spcBef>
                  <a:buChar char="•"/>
                  <a:defRPr sz="2000">
                    <a:solidFill>
                      <a:schemeClr val="tx1"/>
                    </a:solidFill>
                    <a:latin typeface="Times" pitchFamily="18" charset="0"/>
                  </a:defRPr>
                </a:lvl1pPr>
                <a:lvl2pPr marL="742950" indent="-285750" eaLnBrk="0" hangingPunct="0">
                  <a:spcBef>
                    <a:spcPct val="20000"/>
                  </a:spcBef>
                  <a:buChar char="–"/>
                  <a:defRPr>
                    <a:solidFill>
                      <a:schemeClr val="tx1"/>
                    </a:solidFill>
                    <a:latin typeface="Times" pitchFamily="18" charset="0"/>
                  </a:defRPr>
                </a:lvl2pPr>
                <a:lvl3pPr marL="1143000" indent="-228600" eaLnBrk="0" hangingPunct="0">
                  <a:spcBef>
                    <a:spcPct val="20000"/>
                  </a:spcBef>
                  <a:buChar char="•"/>
                  <a:defRPr sz="1600">
                    <a:solidFill>
                      <a:schemeClr val="tx1"/>
                    </a:solidFill>
                    <a:latin typeface="Times" pitchFamily="18" charset="0"/>
                  </a:defRPr>
                </a:lvl3pPr>
                <a:lvl4pPr marL="1600200" indent="-228600" eaLnBrk="0" hangingPunct="0">
                  <a:spcBef>
                    <a:spcPct val="20000"/>
                  </a:spcBef>
                  <a:buChar char="–"/>
                  <a:defRPr sz="1600">
                    <a:solidFill>
                      <a:schemeClr val="tx1"/>
                    </a:solidFill>
                    <a:latin typeface="Times" pitchFamily="18" charset="0"/>
                  </a:defRPr>
                </a:lvl4pPr>
                <a:lvl5pPr marL="2057400" indent="-228600" eaLnBrk="0" hangingPunct="0">
                  <a:spcBef>
                    <a:spcPct val="20000"/>
                  </a:spcBef>
                  <a:buChar char="•"/>
                  <a:defRPr sz="1600">
                    <a:solidFill>
                      <a:schemeClr val="tx1"/>
                    </a:solidFill>
                    <a:latin typeface="Times" pitchFamily="18" charset="0"/>
                  </a:defRPr>
                </a:lvl5pPr>
                <a:lvl6pPr marL="2514600" indent="-228600" eaLnBrk="0" fontAlgn="base" hangingPunct="0">
                  <a:spcBef>
                    <a:spcPct val="20000"/>
                  </a:spcBef>
                  <a:spcAft>
                    <a:spcPct val="0"/>
                  </a:spcAft>
                  <a:buChar char="•"/>
                  <a:defRPr sz="1600">
                    <a:solidFill>
                      <a:schemeClr val="tx1"/>
                    </a:solidFill>
                    <a:latin typeface="Times" pitchFamily="18" charset="0"/>
                  </a:defRPr>
                </a:lvl6pPr>
                <a:lvl7pPr marL="2971800" indent="-228600" eaLnBrk="0" fontAlgn="base" hangingPunct="0">
                  <a:spcBef>
                    <a:spcPct val="20000"/>
                  </a:spcBef>
                  <a:spcAft>
                    <a:spcPct val="0"/>
                  </a:spcAft>
                  <a:buChar char="•"/>
                  <a:defRPr sz="1600">
                    <a:solidFill>
                      <a:schemeClr val="tx1"/>
                    </a:solidFill>
                    <a:latin typeface="Times" pitchFamily="18" charset="0"/>
                  </a:defRPr>
                </a:lvl7pPr>
                <a:lvl8pPr marL="3429000" indent="-228600" eaLnBrk="0" fontAlgn="base" hangingPunct="0">
                  <a:spcBef>
                    <a:spcPct val="20000"/>
                  </a:spcBef>
                  <a:spcAft>
                    <a:spcPct val="0"/>
                  </a:spcAft>
                  <a:buChar char="•"/>
                  <a:defRPr sz="1600">
                    <a:solidFill>
                      <a:schemeClr val="tx1"/>
                    </a:solidFill>
                    <a:latin typeface="Times" pitchFamily="18" charset="0"/>
                  </a:defRPr>
                </a:lvl8pPr>
                <a:lvl9pPr marL="3886200" indent="-228600" eaLnBrk="0" fontAlgn="base" hangingPunct="0">
                  <a:spcBef>
                    <a:spcPct val="20000"/>
                  </a:spcBef>
                  <a:spcAft>
                    <a:spcPct val="0"/>
                  </a:spcAft>
                  <a:buChar char="•"/>
                  <a:defRPr sz="1600">
                    <a:solidFill>
                      <a:schemeClr val="tx1"/>
                    </a:solidFill>
                    <a:latin typeface="Times" pitchFamily="18" charset="0"/>
                  </a:defRPr>
                </a:lvl9pPr>
              </a:lstStyle>
              <a:p>
                <a:pPr>
                  <a:spcBef>
                    <a:spcPct val="0"/>
                  </a:spcBef>
                  <a:buFontTx/>
                  <a:buNone/>
                </a:pPr>
                <a:r>
                  <a:rPr lang="en-US" altLang="nb-NO" sz="1400" b="1" dirty="0">
                    <a:latin typeface="Arial" pitchFamily="34" charset="0"/>
                  </a:rPr>
                  <a:t>Advantage: SRC is easy to understand and implement!</a:t>
                </a:r>
              </a:p>
              <a:p>
                <a:pPr>
                  <a:spcBef>
                    <a:spcPct val="0"/>
                  </a:spcBef>
                  <a:buFontTx/>
                  <a:buNone/>
                </a:pPr>
                <a:endParaRPr lang="en-US" altLang="nb-NO" sz="1400" b="1" dirty="0">
                  <a:latin typeface="Arial" pitchFamily="34" charset="0"/>
                </a:endParaRPr>
              </a:p>
              <a:p>
                <a:pPr>
                  <a:spcBef>
                    <a:spcPct val="0"/>
                  </a:spcBef>
                  <a:buFontTx/>
                  <a:buNone/>
                </a:pPr>
                <a:r>
                  <a:rPr lang="en-US" altLang="nb-NO" sz="1400" b="1" dirty="0">
                    <a:latin typeface="Arial" pitchFamily="34" charset="0"/>
                  </a:rPr>
                  <a:t>Disadvantages:</a:t>
                </a:r>
              </a:p>
              <a:p>
                <a:pPr marL="228600" indent="-228600">
                  <a:spcBef>
                    <a:spcPct val="0"/>
                  </a:spcBef>
                  <a:buFont typeface="+mj-lt"/>
                  <a:buAutoNum type="arabicPeriod"/>
                </a:pPr>
                <a:r>
                  <a:rPr lang="en-US" altLang="nb-NO" sz="1400" dirty="0">
                    <a:latin typeface="Arial" pitchFamily="34" charset="0"/>
                  </a:rPr>
                  <a:t>Only one controller C </a:t>
                </a:r>
                <a14:m>
                  <m:oMath xmlns:m="http://schemas.openxmlformats.org/officeDocument/2006/math">
                    <m:r>
                      <a:rPr lang="nb-NO" altLang="nb-NO" sz="1400" b="0" i="1" smtClean="0">
                        <a:latin typeface="Cambria Math" panose="02040503050406030204" pitchFamily="18" charset="0"/>
                      </a:rPr>
                      <m:t>⇒</m:t>
                    </m:r>
                  </m:oMath>
                </a14:m>
                <a:r>
                  <a:rPr lang="en-US" altLang="nb-NO" sz="1400" dirty="0">
                    <a:latin typeface="Arial" pitchFamily="34" charset="0"/>
                  </a:rPr>
                  <a:t> Same integral time for all inputs </a:t>
                </a:r>
                <a:r>
                  <a:rPr lang="en-US" altLang="nb-NO" sz="1400" dirty="0" err="1">
                    <a:latin typeface="Arial" pitchFamily="34" charset="0"/>
                  </a:rPr>
                  <a:t>u</a:t>
                </a:r>
                <a:r>
                  <a:rPr lang="en-US" altLang="nb-NO" sz="1400" baseline="-25000" dirty="0" err="1">
                    <a:latin typeface="Arial" pitchFamily="34" charset="0"/>
                  </a:rPr>
                  <a:t>i</a:t>
                </a:r>
                <a:r>
                  <a:rPr lang="en-US" altLang="nb-NO" sz="1400" dirty="0">
                    <a:latin typeface="Arial" pitchFamily="34" charset="0"/>
                  </a:rPr>
                  <a:t> (MVs)</a:t>
                </a:r>
              </a:p>
              <a:p>
                <a:pPr marL="914400" lvl="1" indent="-171450">
                  <a:spcBef>
                    <a:spcPct val="0"/>
                  </a:spcBef>
                </a:pPr>
                <a:r>
                  <a:rPr lang="en-US" altLang="nb-NO" sz="1400" dirty="0">
                    <a:latin typeface="Arial" pitchFamily="34" charset="0"/>
                  </a:rPr>
                  <a:t>Controller gains can be adjusted with slopes in SR-block!</a:t>
                </a:r>
              </a:p>
              <a:p>
                <a:pPr marL="228600" indent="-228600">
                  <a:spcBef>
                    <a:spcPct val="0"/>
                  </a:spcBef>
                  <a:buFont typeface="+mj-lt"/>
                  <a:buAutoNum type="arabicPeriod"/>
                </a:pPr>
                <a:r>
                  <a:rPr lang="en-US" altLang="nb-NO" sz="1400" dirty="0">
                    <a:latin typeface="Arial" pitchFamily="34" charset="0"/>
                  </a:rPr>
                  <a:t>Does not work well for cases where constraint values for </a:t>
                </a:r>
                <a:r>
                  <a:rPr lang="en-US" altLang="nb-NO" sz="1400" dirty="0" err="1">
                    <a:latin typeface="Arial" pitchFamily="34" charset="0"/>
                  </a:rPr>
                  <a:t>u</a:t>
                </a:r>
                <a:r>
                  <a:rPr lang="en-US" altLang="nb-NO" sz="1400" baseline="-25000" dirty="0" err="1">
                    <a:latin typeface="Arial" pitchFamily="34" charset="0"/>
                  </a:rPr>
                  <a:t>i</a:t>
                </a:r>
                <a:r>
                  <a:rPr lang="en-US" altLang="nb-NO" sz="1400" dirty="0">
                    <a:latin typeface="Arial" pitchFamily="34" charset="0"/>
                  </a:rPr>
                  <a:t> change</a:t>
                </a:r>
              </a:p>
            </p:txBody>
          </p:sp>
        </mc:Choice>
        <mc:Fallback xmlns="">
          <p:sp>
            <p:nvSpPr>
              <p:cNvPr id="13" name="TextBox 4">
                <a:extLst>
                  <a:ext uri="{FF2B5EF4-FFF2-40B4-BE49-F238E27FC236}">
                    <a16:creationId xmlns:a16="http://schemas.microsoft.com/office/drawing/2014/main" id="{590EDDE2-8965-D3BE-F8AA-8FA20E00C092}"/>
                  </a:ext>
                </a:extLst>
              </p:cNvPr>
              <p:cNvSpPr txBox="1">
                <a:spLocks noRot="1" noChangeAspect="1" noMove="1" noResize="1" noEditPoints="1" noAdjustHandles="1" noChangeArrowheads="1" noChangeShapeType="1" noTextEdit="1"/>
              </p:cNvSpPr>
              <p:nvPr/>
            </p:nvSpPr>
            <p:spPr bwMode="auto">
              <a:xfrm>
                <a:off x="6278706" y="4993699"/>
                <a:ext cx="5717135" cy="1384995"/>
              </a:xfrm>
              <a:prstGeom prst="rect">
                <a:avLst/>
              </a:prstGeom>
              <a:blipFill>
                <a:blip r:embed="rId3"/>
                <a:stretch>
                  <a:fillRect l="-320" t="-881" b="-3965"/>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noFill/>
                  </a:rPr>
                  <a:t> </a:t>
                </a:r>
              </a:p>
            </p:txBody>
          </p:sp>
        </mc:Fallback>
      </mc:AlternateContent>
      <p:pic>
        <p:nvPicPr>
          <p:cNvPr id="15" name="Picture 14">
            <a:extLst>
              <a:ext uri="{FF2B5EF4-FFF2-40B4-BE49-F238E27FC236}">
                <a16:creationId xmlns:a16="http://schemas.microsoft.com/office/drawing/2014/main" id="{FBDE68F9-A10C-0A7F-827F-60656B86C284}"/>
              </a:ext>
            </a:extLst>
          </p:cNvPr>
          <p:cNvPicPr>
            <a:picLocks noChangeAspect="1"/>
          </p:cNvPicPr>
          <p:nvPr/>
        </p:nvPicPr>
        <p:blipFill>
          <a:blip r:embed="rId4"/>
          <a:stretch>
            <a:fillRect/>
          </a:stretch>
        </p:blipFill>
        <p:spPr>
          <a:xfrm>
            <a:off x="6725121" y="1385698"/>
            <a:ext cx="5270720" cy="621303"/>
          </a:xfrm>
          <a:prstGeom prst="rect">
            <a:avLst/>
          </a:prstGeom>
        </p:spPr>
      </p:pic>
      <p:sp>
        <p:nvSpPr>
          <p:cNvPr id="3" name="Slide Number Placeholder 2">
            <a:extLst>
              <a:ext uri="{FF2B5EF4-FFF2-40B4-BE49-F238E27FC236}">
                <a16:creationId xmlns:a16="http://schemas.microsoft.com/office/drawing/2014/main" id="{9110F2E1-209A-363A-1E8E-0E693072790F}"/>
              </a:ext>
            </a:extLst>
          </p:cNvPr>
          <p:cNvSpPr>
            <a:spLocks noGrp="1"/>
          </p:cNvSpPr>
          <p:nvPr>
            <p:ph type="sldNum" sz="quarter" idx="12"/>
          </p:nvPr>
        </p:nvSpPr>
        <p:spPr/>
        <p:txBody>
          <a:bodyPr/>
          <a:lstStyle/>
          <a:p>
            <a:fld id="{A5FDCD2B-6064-4A78-9C2D-DD73DFA345C7}" type="slidenum">
              <a:rPr lang="en-US" smtClean="0"/>
              <a:t>21</a:t>
            </a:fld>
            <a:endParaRPr lang="en-US"/>
          </a:p>
        </p:txBody>
      </p:sp>
      <p:sp>
        <p:nvSpPr>
          <p:cNvPr id="4" name="TextBox 3">
            <a:extLst>
              <a:ext uri="{FF2B5EF4-FFF2-40B4-BE49-F238E27FC236}">
                <a16:creationId xmlns:a16="http://schemas.microsoft.com/office/drawing/2014/main" id="{E50F73FC-1542-4357-352A-692F5A8F415F}"/>
              </a:ext>
            </a:extLst>
          </p:cNvPr>
          <p:cNvSpPr txBox="1"/>
          <p:nvPr/>
        </p:nvSpPr>
        <p:spPr>
          <a:xfrm>
            <a:off x="-96688" y="-23625"/>
            <a:ext cx="3575787" cy="400110"/>
          </a:xfrm>
          <a:prstGeom prst="rect">
            <a:avLst/>
          </a:prstGeom>
          <a:noFill/>
        </p:spPr>
        <p:txBody>
          <a:bodyPr wrap="none" rtlCol="0">
            <a:spAutoFit/>
          </a:bodyPr>
          <a:lstStyle/>
          <a:p>
            <a:r>
              <a:rPr lang="nb-NO" sz="2000" dirty="0">
                <a:highlight>
                  <a:srgbClr val="FFFF00"/>
                </a:highlight>
              </a:rPr>
              <a:t>MV-MV switching- Alternative 1.</a:t>
            </a:r>
          </a:p>
        </p:txBody>
      </p:sp>
    </p:spTree>
    <p:extLst>
      <p:ext uri="{BB962C8B-B14F-4D97-AF65-F5344CB8AC3E}">
        <p14:creationId xmlns:p14="http://schemas.microsoft.com/office/powerpoint/2010/main" val="2657562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1857" name="Gruppe 16">
            <a:extLst>
              <a:ext uri="{FF2B5EF4-FFF2-40B4-BE49-F238E27FC236}">
                <a16:creationId xmlns:a16="http://schemas.microsoft.com/office/drawing/2014/main" id="{5154DF32-0840-4DF9-9FF6-BCF1599E9137}"/>
              </a:ext>
            </a:extLst>
          </p:cNvPr>
          <p:cNvGrpSpPr>
            <a:grpSpLocks/>
          </p:cNvGrpSpPr>
          <p:nvPr/>
        </p:nvGrpSpPr>
        <p:grpSpPr bwMode="auto">
          <a:xfrm>
            <a:off x="2376489" y="1744663"/>
            <a:ext cx="1976437" cy="1751012"/>
            <a:chOff x="5573958" y="1777389"/>
            <a:chExt cx="2635250" cy="2335213"/>
          </a:xfrm>
        </p:grpSpPr>
        <p:grpSp>
          <p:nvGrpSpPr>
            <p:cNvPr id="121865" name="Group 4">
              <a:extLst>
                <a:ext uri="{FF2B5EF4-FFF2-40B4-BE49-F238E27FC236}">
                  <a16:creationId xmlns:a16="http://schemas.microsoft.com/office/drawing/2014/main" id="{2C5ECDC4-510F-4B7D-8E4C-7D32CE527594}"/>
                </a:ext>
              </a:extLst>
            </p:cNvPr>
            <p:cNvGrpSpPr>
              <a:grpSpLocks noChangeAspect="1"/>
            </p:cNvGrpSpPr>
            <p:nvPr/>
          </p:nvGrpSpPr>
          <p:grpSpPr bwMode="auto">
            <a:xfrm>
              <a:off x="5573958" y="1777389"/>
              <a:ext cx="2635250" cy="2335213"/>
              <a:chOff x="3528" y="1642"/>
              <a:chExt cx="1660" cy="1471"/>
            </a:xfrm>
          </p:grpSpPr>
          <p:sp>
            <p:nvSpPr>
              <p:cNvPr id="121867" name="AutoShape 3">
                <a:extLst>
                  <a:ext uri="{FF2B5EF4-FFF2-40B4-BE49-F238E27FC236}">
                    <a16:creationId xmlns:a16="http://schemas.microsoft.com/office/drawing/2014/main" id="{6B6896F6-022F-4F1A-AACA-C87B35AF1EE5}"/>
                  </a:ext>
                </a:extLst>
              </p:cNvPr>
              <p:cNvSpPr>
                <a:spLocks noChangeAspect="1" noChangeArrowheads="1" noTextEdit="1"/>
              </p:cNvSpPr>
              <p:nvPr/>
            </p:nvSpPr>
            <p:spPr bwMode="auto">
              <a:xfrm>
                <a:off x="3528" y="1642"/>
                <a:ext cx="1660" cy="1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endParaRPr lang="nb-NO"/>
              </a:p>
            </p:txBody>
          </p:sp>
          <p:sp>
            <p:nvSpPr>
              <p:cNvPr id="121868" name="Freeform 5">
                <a:extLst>
                  <a:ext uri="{FF2B5EF4-FFF2-40B4-BE49-F238E27FC236}">
                    <a16:creationId xmlns:a16="http://schemas.microsoft.com/office/drawing/2014/main" id="{5C35AE05-CDA8-49C9-AE35-457E561A3E7A}"/>
                  </a:ext>
                </a:extLst>
              </p:cNvPr>
              <p:cNvSpPr>
                <a:spLocks/>
              </p:cNvSpPr>
              <p:nvPr/>
            </p:nvSpPr>
            <p:spPr bwMode="auto">
              <a:xfrm>
                <a:off x="3545" y="1658"/>
                <a:ext cx="1621" cy="300"/>
              </a:xfrm>
              <a:custGeom>
                <a:avLst/>
                <a:gdLst>
                  <a:gd name="T0" fmla="*/ 1617 w 1621"/>
                  <a:gd name="T1" fmla="*/ 300 h 300"/>
                  <a:gd name="T2" fmla="*/ 811 w 1621"/>
                  <a:gd name="T3" fmla="*/ 13 h 300"/>
                  <a:gd name="T4" fmla="*/ 815 w 1621"/>
                  <a:gd name="T5" fmla="*/ 13 h 300"/>
                  <a:gd name="T6" fmla="*/ 14 w 1621"/>
                  <a:gd name="T7" fmla="*/ 298 h 300"/>
                  <a:gd name="T8" fmla="*/ 12 w 1621"/>
                  <a:gd name="T9" fmla="*/ 286 h 300"/>
                  <a:gd name="T10" fmla="*/ 1619 w 1621"/>
                  <a:gd name="T11" fmla="*/ 286 h 300"/>
                  <a:gd name="T12" fmla="*/ 1619 w 1621"/>
                  <a:gd name="T13" fmla="*/ 298 h 300"/>
                  <a:gd name="T14" fmla="*/ 1 w 1621"/>
                  <a:gd name="T15" fmla="*/ 298 h 300"/>
                  <a:gd name="T16" fmla="*/ 0 w 1621"/>
                  <a:gd name="T17" fmla="*/ 290 h 300"/>
                  <a:gd name="T18" fmla="*/ 813 w 1621"/>
                  <a:gd name="T19" fmla="*/ 0 h 300"/>
                  <a:gd name="T20" fmla="*/ 1621 w 1621"/>
                  <a:gd name="T21" fmla="*/ 289 h 300"/>
                  <a:gd name="T22" fmla="*/ 1617 w 1621"/>
                  <a:gd name="T23" fmla="*/ 300 h 3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21" h="300">
                    <a:moveTo>
                      <a:pt x="1617" y="300"/>
                    </a:moveTo>
                    <a:lnTo>
                      <a:pt x="811" y="13"/>
                    </a:lnTo>
                    <a:lnTo>
                      <a:pt x="815" y="13"/>
                    </a:lnTo>
                    <a:lnTo>
                      <a:pt x="14" y="298"/>
                    </a:lnTo>
                    <a:lnTo>
                      <a:pt x="12" y="286"/>
                    </a:lnTo>
                    <a:lnTo>
                      <a:pt x="1619" y="286"/>
                    </a:lnTo>
                    <a:lnTo>
                      <a:pt x="1619" y="298"/>
                    </a:lnTo>
                    <a:lnTo>
                      <a:pt x="1" y="298"/>
                    </a:lnTo>
                    <a:lnTo>
                      <a:pt x="0" y="290"/>
                    </a:lnTo>
                    <a:lnTo>
                      <a:pt x="813" y="0"/>
                    </a:lnTo>
                    <a:lnTo>
                      <a:pt x="1621" y="289"/>
                    </a:lnTo>
                    <a:lnTo>
                      <a:pt x="1617" y="30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nb-NO"/>
              </a:p>
            </p:txBody>
          </p:sp>
          <p:sp>
            <p:nvSpPr>
              <p:cNvPr id="121869" name="Freeform 6">
                <a:extLst>
                  <a:ext uri="{FF2B5EF4-FFF2-40B4-BE49-F238E27FC236}">
                    <a16:creationId xmlns:a16="http://schemas.microsoft.com/office/drawing/2014/main" id="{E25C58F0-6545-4510-B191-D4FBB8EC44C8}"/>
                  </a:ext>
                </a:extLst>
              </p:cNvPr>
              <p:cNvSpPr>
                <a:spLocks/>
              </p:cNvSpPr>
              <p:nvPr/>
            </p:nvSpPr>
            <p:spPr bwMode="auto">
              <a:xfrm>
                <a:off x="3556" y="1657"/>
                <a:ext cx="1601" cy="286"/>
              </a:xfrm>
              <a:custGeom>
                <a:avLst/>
                <a:gdLst>
                  <a:gd name="T0" fmla="*/ 1601 w 1601"/>
                  <a:gd name="T1" fmla="*/ 286 h 286"/>
                  <a:gd name="T2" fmla="*/ 801 w 1601"/>
                  <a:gd name="T3" fmla="*/ 0 h 286"/>
                  <a:gd name="T4" fmla="*/ 0 w 1601"/>
                  <a:gd name="T5" fmla="*/ 286 h 286"/>
                  <a:gd name="T6" fmla="*/ 1601 w 1601"/>
                  <a:gd name="T7" fmla="*/ 286 h 28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01" h="286">
                    <a:moveTo>
                      <a:pt x="1601" y="286"/>
                    </a:moveTo>
                    <a:lnTo>
                      <a:pt x="801" y="0"/>
                    </a:lnTo>
                    <a:lnTo>
                      <a:pt x="0" y="286"/>
                    </a:lnTo>
                    <a:lnTo>
                      <a:pt x="1601" y="286"/>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lIns="68580" tIns="34290" rIns="68580" bIns="34290"/>
              <a:lstStyle/>
              <a:p>
                <a:endParaRPr lang="nb-NO"/>
              </a:p>
            </p:txBody>
          </p:sp>
          <p:sp>
            <p:nvSpPr>
              <p:cNvPr id="121870" name="Freeform 7">
                <a:extLst>
                  <a:ext uri="{FF2B5EF4-FFF2-40B4-BE49-F238E27FC236}">
                    <a16:creationId xmlns:a16="http://schemas.microsoft.com/office/drawing/2014/main" id="{E775F5C0-C0E0-4882-ADC5-CEF78C7B568A}"/>
                  </a:ext>
                </a:extLst>
              </p:cNvPr>
              <p:cNvSpPr>
                <a:spLocks/>
              </p:cNvSpPr>
              <p:nvPr/>
            </p:nvSpPr>
            <p:spPr bwMode="auto">
              <a:xfrm>
                <a:off x="3648" y="1944"/>
                <a:ext cx="1374" cy="964"/>
              </a:xfrm>
              <a:custGeom>
                <a:avLst/>
                <a:gdLst>
                  <a:gd name="T0" fmla="*/ 0 w 1374"/>
                  <a:gd name="T1" fmla="*/ 952 h 964"/>
                  <a:gd name="T2" fmla="*/ 1368 w 1374"/>
                  <a:gd name="T3" fmla="*/ 952 h 964"/>
                  <a:gd name="T4" fmla="*/ 1362 w 1374"/>
                  <a:gd name="T5" fmla="*/ 958 h 964"/>
                  <a:gd name="T6" fmla="*/ 1362 w 1374"/>
                  <a:gd name="T7" fmla="*/ 6 h 964"/>
                  <a:gd name="T8" fmla="*/ 1368 w 1374"/>
                  <a:gd name="T9" fmla="*/ 12 h 964"/>
                  <a:gd name="T10" fmla="*/ 6 w 1374"/>
                  <a:gd name="T11" fmla="*/ 12 h 964"/>
                  <a:gd name="T12" fmla="*/ 13 w 1374"/>
                  <a:gd name="T13" fmla="*/ 6 h 964"/>
                  <a:gd name="T14" fmla="*/ 13 w 1374"/>
                  <a:gd name="T15" fmla="*/ 964 h 964"/>
                  <a:gd name="T16" fmla="*/ 0 w 1374"/>
                  <a:gd name="T17" fmla="*/ 964 h 964"/>
                  <a:gd name="T18" fmla="*/ 0 w 1374"/>
                  <a:gd name="T19" fmla="*/ 0 h 964"/>
                  <a:gd name="T20" fmla="*/ 1374 w 1374"/>
                  <a:gd name="T21" fmla="*/ 0 h 964"/>
                  <a:gd name="T22" fmla="*/ 1374 w 1374"/>
                  <a:gd name="T23" fmla="*/ 964 h 964"/>
                  <a:gd name="T24" fmla="*/ 0 w 1374"/>
                  <a:gd name="T25" fmla="*/ 964 h 964"/>
                  <a:gd name="T26" fmla="*/ 0 w 1374"/>
                  <a:gd name="T27" fmla="*/ 952 h 96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74" h="964">
                    <a:moveTo>
                      <a:pt x="0" y="952"/>
                    </a:moveTo>
                    <a:lnTo>
                      <a:pt x="1368" y="952"/>
                    </a:lnTo>
                    <a:lnTo>
                      <a:pt x="1362" y="958"/>
                    </a:lnTo>
                    <a:lnTo>
                      <a:pt x="1362" y="6"/>
                    </a:lnTo>
                    <a:lnTo>
                      <a:pt x="1368" y="12"/>
                    </a:lnTo>
                    <a:lnTo>
                      <a:pt x="6" y="12"/>
                    </a:lnTo>
                    <a:lnTo>
                      <a:pt x="13" y="6"/>
                    </a:lnTo>
                    <a:lnTo>
                      <a:pt x="13" y="964"/>
                    </a:lnTo>
                    <a:lnTo>
                      <a:pt x="0" y="964"/>
                    </a:lnTo>
                    <a:lnTo>
                      <a:pt x="0" y="0"/>
                    </a:lnTo>
                    <a:lnTo>
                      <a:pt x="1374" y="0"/>
                    </a:lnTo>
                    <a:lnTo>
                      <a:pt x="1374" y="964"/>
                    </a:lnTo>
                    <a:lnTo>
                      <a:pt x="0" y="964"/>
                    </a:lnTo>
                    <a:lnTo>
                      <a:pt x="0" y="95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nb-NO"/>
              </a:p>
            </p:txBody>
          </p:sp>
          <p:sp>
            <p:nvSpPr>
              <p:cNvPr id="121871" name="Rectangle 8">
                <a:extLst>
                  <a:ext uri="{FF2B5EF4-FFF2-40B4-BE49-F238E27FC236}">
                    <a16:creationId xmlns:a16="http://schemas.microsoft.com/office/drawing/2014/main" id="{EEDE9DD4-CB9D-4056-BD95-F2A9DFE771DC}"/>
                  </a:ext>
                </a:extLst>
              </p:cNvPr>
              <p:cNvSpPr>
                <a:spLocks noChangeArrowheads="1"/>
              </p:cNvSpPr>
              <p:nvPr/>
            </p:nvSpPr>
            <p:spPr bwMode="auto">
              <a:xfrm>
                <a:off x="3652" y="1943"/>
                <a:ext cx="1362" cy="952"/>
              </a:xfrm>
              <a:prstGeom prst="rect">
                <a:avLst/>
              </a:prstGeom>
              <a:noFill/>
              <a:ln w="190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lIns="68580" tIns="34290" rIns="68580" bIns="34290"/>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nb-NO" altLang="nb-NO"/>
              </a:p>
            </p:txBody>
          </p:sp>
          <p:sp>
            <p:nvSpPr>
              <p:cNvPr id="121872" name="Freeform 9">
                <a:extLst>
                  <a:ext uri="{FF2B5EF4-FFF2-40B4-BE49-F238E27FC236}">
                    <a16:creationId xmlns:a16="http://schemas.microsoft.com/office/drawing/2014/main" id="{DECAAC69-401B-4A53-8FDE-2CA0B62EC203}"/>
                  </a:ext>
                </a:extLst>
              </p:cNvPr>
              <p:cNvSpPr>
                <a:spLocks/>
              </p:cNvSpPr>
              <p:nvPr/>
            </p:nvSpPr>
            <p:spPr bwMode="auto">
              <a:xfrm>
                <a:off x="3648" y="2892"/>
                <a:ext cx="1374" cy="204"/>
              </a:xfrm>
              <a:custGeom>
                <a:avLst/>
                <a:gdLst>
                  <a:gd name="T0" fmla="*/ 0 w 1374"/>
                  <a:gd name="T1" fmla="*/ 192 h 204"/>
                  <a:gd name="T2" fmla="*/ 1368 w 1374"/>
                  <a:gd name="T3" fmla="*/ 192 h 204"/>
                  <a:gd name="T4" fmla="*/ 1362 w 1374"/>
                  <a:gd name="T5" fmla="*/ 198 h 204"/>
                  <a:gd name="T6" fmla="*/ 1362 w 1374"/>
                  <a:gd name="T7" fmla="*/ 6 h 204"/>
                  <a:gd name="T8" fmla="*/ 1368 w 1374"/>
                  <a:gd name="T9" fmla="*/ 11 h 204"/>
                  <a:gd name="T10" fmla="*/ 6 w 1374"/>
                  <a:gd name="T11" fmla="*/ 11 h 204"/>
                  <a:gd name="T12" fmla="*/ 13 w 1374"/>
                  <a:gd name="T13" fmla="*/ 6 h 204"/>
                  <a:gd name="T14" fmla="*/ 13 w 1374"/>
                  <a:gd name="T15" fmla="*/ 204 h 204"/>
                  <a:gd name="T16" fmla="*/ 0 w 1374"/>
                  <a:gd name="T17" fmla="*/ 204 h 204"/>
                  <a:gd name="T18" fmla="*/ 0 w 1374"/>
                  <a:gd name="T19" fmla="*/ 0 h 204"/>
                  <a:gd name="T20" fmla="*/ 1374 w 1374"/>
                  <a:gd name="T21" fmla="*/ 0 h 204"/>
                  <a:gd name="T22" fmla="*/ 1374 w 1374"/>
                  <a:gd name="T23" fmla="*/ 204 h 204"/>
                  <a:gd name="T24" fmla="*/ 0 w 1374"/>
                  <a:gd name="T25" fmla="*/ 204 h 204"/>
                  <a:gd name="T26" fmla="*/ 0 w 1374"/>
                  <a:gd name="T27" fmla="*/ 192 h 20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74" h="204">
                    <a:moveTo>
                      <a:pt x="0" y="192"/>
                    </a:moveTo>
                    <a:lnTo>
                      <a:pt x="1368" y="192"/>
                    </a:lnTo>
                    <a:lnTo>
                      <a:pt x="1362" y="198"/>
                    </a:lnTo>
                    <a:lnTo>
                      <a:pt x="1362" y="6"/>
                    </a:lnTo>
                    <a:lnTo>
                      <a:pt x="1368" y="11"/>
                    </a:lnTo>
                    <a:lnTo>
                      <a:pt x="6" y="11"/>
                    </a:lnTo>
                    <a:lnTo>
                      <a:pt x="13" y="6"/>
                    </a:lnTo>
                    <a:lnTo>
                      <a:pt x="13" y="204"/>
                    </a:lnTo>
                    <a:lnTo>
                      <a:pt x="0" y="204"/>
                    </a:lnTo>
                    <a:lnTo>
                      <a:pt x="0" y="0"/>
                    </a:lnTo>
                    <a:lnTo>
                      <a:pt x="1374" y="0"/>
                    </a:lnTo>
                    <a:lnTo>
                      <a:pt x="1374" y="204"/>
                    </a:lnTo>
                    <a:lnTo>
                      <a:pt x="0" y="204"/>
                    </a:lnTo>
                    <a:lnTo>
                      <a:pt x="0" y="19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nb-NO"/>
              </a:p>
            </p:txBody>
          </p:sp>
          <p:sp>
            <p:nvSpPr>
              <p:cNvPr id="121873" name="Rectangle 10">
                <a:extLst>
                  <a:ext uri="{FF2B5EF4-FFF2-40B4-BE49-F238E27FC236}">
                    <a16:creationId xmlns:a16="http://schemas.microsoft.com/office/drawing/2014/main" id="{90A93463-B258-4ED1-B2A5-4EA05F5E858B}"/>
                  </a:ext>
                </a:extLst>
              </p:cNvPr>
              <p:cNvSpPr>
                <a:spLocks noChangeArrowheads="1"/>
              </p:cNvSpPr>
              <p:nvPr/>
            </p:nvSpPr>
            <p:spPr bwMode="auto">
              <a:xfrm>
                <a:off x="3652" y="2889"/>
                <a:ext cx="1362" cy="193"/>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nb-NO" altLang="nb-NO"/>
              </a:p>
            </p:txBody>
          </p:sp>
          <p:sp>
            <p:nvSpPr>
              <p:cNvPr id="121874" name="Rectangle 11">
                <a:extLst>
                  <a:ext uri="{FF2B5EF4-FFF2-40B4-BE49-F238E27FC236}">
                    <a16:creationId xmlns:a16="http://schemas.microsoft.com/office/drawing/2014/main" id="{A56794C1-0297-4B48-ADDA-FEE8D1CBF25D}"/>
                  </a:ext>
                </a:extLst>
              </p:cNvPr>
              <p:cNvSpPr>
                <a:spLocks noChangeArrowheads="1"/>
              </p:cNvSpPr>
              <p:nvPr/>
            </p:nvSpPr>
            <p:spPr bwMode="auto">
              <a:xfrm>
                <a:off x="3652" y="2889"/>
                <a:ext cx="1362" cy="193"/>
              </a:xfrm>
              <a:prstGeom prst="rect">
                <a:avLst/>
              </a:prstGeom>
              <a:noFill/>
              <a:ln w="190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lIns="68580" tIns="34290" rIns="68580" bIns="34290"/>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nb-NO" altLang="nb-NO"/>
              </a:p>
            </p:txBody>
          </p:sp>
          <p:pic>
            <p:nvPicPr>
              <p:cNvPr id="28" name="Picture 12">
                <a:extLst>
                  <a:ext uri="{FF2B5EF4-FFF2-40B4-BE49-F238E27FC236}">
                    <a16:creationId xmlns:a16="http://schemas.microsoft.com/office/drawing/2014/main" id="{44B852D6-B04C-4D95-B53A-FA18EF5C3F90}"/>
                  </a:ext>
                </a:extLst>
              </p:cNvPr>
              <p:cNvPicPr>
                <a:picLocks noChangeAspect="1" noChangeArrowheads="1"/>
              </p:cNvPicPr>
              <p:nvPr/>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704" y="2627"/>
                <a:ext cx="248" cy="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Picture 13">
                <a:extLst>
                  <a:ext uri="{FF2B5EF4-FFF2-40B4-BE49-F238E27FC236}">
                    <a16:creationId xmlns:a16="http://schemas.microsoft.com/office/drawing/2014/main" id="{1212F56D-8990-4953-BE92-03B3ED20EF17}"/>
                  </a:ext>
                </a:extLst>
              </p:cNvPr>
              <p:cNvPicPr>
                <a:picLocks noChangeAspect="1" noChangeArrowheads="1"/>
              </p:cNvPicPr>
              <p:nvPr/>
            </p:nvPicPr>
            <p:blipFill>
              <a:blip r:embed="rId3" cstate="print">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89" y="2054"/>
                <a:ext cx="287" cy="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Picture 14">
                <a:extLst>
                  <a:ext uri="{FF2B5EF4-FFF2-40B4-BE49-F238E27FC236}">
                    <a16:creationId xmlns:a16="http://schemas.microsoft.com/office/drawing/2014/main" id="{F68FB4BC-6051-4DB5-AADA-B221591FED12}"/>
                  </a:ext>
                </a:extLst>
              </p:cNvPr>
              <p:cNvPicPr>
                <a:picLocks noChangeAspect="1" noChangeArrowheads="1"/>
              </p:cNvPicPr>
              <p:nvPr/>
            </p:nvPicPr>
            <p:blipFill>
              <a:blip r:embed="rId4" cstate="print">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245" y="2740"/>
                <a:ext cx="328" cy="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9" name="Picture 14">
              <a:extLst>
                <a:ext uri="{FF2B5EF4-FFF2-40B4-BE49-F238E27FC236}">
                  <a16:creationId xmlns:a16="http://schemas.microsoft.com/office/drawing/2014/main" id="{87BF52EB-D0FC-4F3E-B1D7-341DCFC1140C}"/>
                </a:ext>
              </a:extLst>
            </p:cNvPr>
            <p:cNvPicPr>
              <a:picLocks noChangeAspect="1" noChangeArrowheads="1"/>
            </p:cNvPicPr>
            <p:nvPr/>
          </p:nvPicPr>
          <p:blipFill>
            <a:blip r:embed="rId4"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331506" y="3516496"/>
              <a:ext cx="520700"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21858" name="Bilde 31">
            <a:extLst>
              <a:ext uri="{FF2B5EF4-FFF2-40B4-BE49-F238E27FC236}">
                <a16:creationId xmlns:a16="http://schemas.microsoft.com/office/drawing/2014/main" id="{EEBE23CF-B86C-4978-8D2E-B05F2B3ABBC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34970" y="3663951"/>
            <a:ext cx="3579813" cy="2297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9F079540-F957-4933-BDFD-CA9E56A7015D}"/>
              </a:ext>
            </a:extLst>
          </p:cNvPr>
          <p:cNvSpPr txBox="1"/>
          <p:nvPr/>
        </p:nvSpPr>
        <p:spPr>
          <a:xfrm>
            <a:off x="4327526" y="2047875"/>
            <a:ext cx="4163447" cy="1477328"/>
          </a:xfrm>
          <a:prstGeom prst="rect">
            <a:avLst/>
          </a:prstGeom>
          <a:noFill/>
        </p:spPr>
        <p:txBody>
          <a:bodyPr wrap="none">
            <a:spAutoFit/>
          </a:bodyPr>
          <a:lstStyle/>
          <a:p>
            <a:pPr>
              <a:defRPr/>
            </a:pPr>
            <a:r>
              <a:rPr lang="nb-NO" dirty="0"/>
              <a:t>MVs (</a:t>
            </a:r>
            <a:r>
              <a:rPr lang="nb-NO" dirty="0" err="1"/>
              <a:t>two</a:t>
            </a:r>
            <a:r>
              <a:rPr lang="nb-NO" dirty="0"/>
              <a:t> for summer and </a:t>
            </a:r>
            <a:r>
              <a:rPr lang="nb-NO" dirty="0" err="1"/>
              <a:t>two</a:t>
            </a:r>
            <a:r>
              <a:rPr lang="nb-NO" dirty="0"/>
              <a:t> for </a:t>
            </a:r>
            <a:r>
              <a:rPr lang="nb-NO" dirty="0" err="1"/>
              <a:t>winter</a:t>
            </a:r>
            <a:r>
              <a:rPr lang="nb-NO" dirty="0"/>
              <a:t>):</a:t>
            </a:r>
          </a:p>
          <a:p>
            <a:pPr marL="257175" indent="-257175">
              <a:buFontTx/>
              <a:buAutoNum type="arabicPeriod"/>
              <a:defRPr/>
            </a:pPr>
            <a:r>
              <a:rPr lang="nb-NO" dirty="0"/>
              <a:t>AC (</a:t>
            </a:r>
            <a:r>
              <a:rPr lang="nb-NO" dirty="0" err="1"/>
              <a:t>expensive</a:t>
            </a:r>
            <a:r>
              <a:rPr lang="nb-NO" dirty="0"/>
              <a:t> </a:t>
            </a:r>
            <a:r>
              <a:rPr lang="nb-NO" dirty="0" err="1"/>
              <a:t>cooling</a:t>
            </a:r>
            <a:r>
              <a:rPr lang="nb-NO" dirty="0"/>
              <a:t>)</a:t>
            </a:r>
          </a:p>
          <a:p>
            <a:pPr marL="257175" indent="-257175">
              <a:buFontTx/>
              <a:buAutoNum type="arabicPeriod"/>
              <a:defRPr/>
            </a:pPr>
            <a:r>
              <a:rPr lang="nb-NO" dirty="0"/>
              <a:t>CW (</a:t>
            </a:r>
            <a:r>
              <a:rPr lang="nb-NO" dirty="0" err="1"/>
              <a:t>cooling</a:t>
            </a:r>
            <a:r>
              <a:rPr lang="nb-NO" dirty="0"/>
              <a:t> water, </a:t>
            </a:r>
            <a:r>
              <a:rPr lang="nb-NO" dirty="0" err="1"/>
              <a:t>cheap</a:t>
            </a:r>
            <a:r>
              <a:rPr lang="nb-NO" dirty="0"/>
              <a:t>)</a:t>
            </a:r>
          </a:p>
          <a:p>
            <a:pPr marL="257175" indent="-257175">
              <a:buFontTx/>
              <a:buAutoNum type="arabicPeriod"/>
              <a:defRPr/>
            </a:pPr>
            <a:r>
              <a:rPr lang="nb-NO" dirty="0"/>
              <a:t>HW (hot water, </a:t>
            </a:r>
            <a:r>
              <a:rPr lang="nb-NO" dirty="0" err="1"/>
              <a:t>quite</a:t>
            </a:r>
            <a:r>
              <a:rPr lang="nb-NO" dirty="0"/>
              <a:t> </a:t>
            </a:r>
            <a:r>
              <a:rPr lang="nb-NO" dirty="0" err="1"/>
              <a:t>cheap</a:t>
            </a:r>
            <a:r>
              <a:rPr lang="nb-NO" dirty="0"/>
              <a:t>)</a:t>
            </a:r>
          </a:p>
          <a:p>
            <a:pPr marL="257175" indent="-257175">
              <a:buFontTx/>
              <a:buAutoNum type="arabicPeriod"/>
              <a:defRPr/>
            </a:pPr>
            <a:r>
              <a:rPr lang="nb-NO" dirty="0"/>
              <a:t>Electric heat, EH (</a:t>
            </a:r>
            <a:r>
              <a:rPr lang="nb-NO" dirty="0" err="1"/>
              <a:t>expensive</a:t>
            </a:r>
            <a:r>
              <a:rPr lang="nb-NO" dirty="0"/>
              <a:t>)</a:t>
            </a:r>
          </a:p>
        </p:txBody>
      </p:sp>
      <p:pic>
        <p:nvPicPr>
          <p:cNvPr id="121860" name="Bilde 5">
            <a:extLst>
              <a:ext uri="{FF2B5EF4-FFF2-40B4-BE49-F238E27FC236}">
                <a16:creationId xmlns:a16="http://schemas.microsoft.com/office/drawing/2014/main" id="{963EEC80-0894-44E0-9A5E-F2E23FAA287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19364" y="3776663"/>
            <a:ext cx="3884613" cy="207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1861" name="TextBox 35">
            <a:extLst>
              <a:ext uri="{FF2B5EF4-FFF2-40B4-BE49-F238E27FC236}">
                <a16:creationId xmlns:a16="http://schemas.microsoft.com/office/drawing/2014/main" id="{DFD3127A-ED7E-4A7F-AE26-19947EC9C533}"/>
              </a:ext>
            </a:extLst>
          </p:cNvPr>
          <p:cNvSpPr txBox="1">
            <a:spLocks noChangeArrowheads="1"/>
          </p:cNvSpPr>
          <p:nvPr/>
        </p:nvSpPr>
        <p:spPr bwMode="auto">
          <a:xfrm>
            <a:off x="3305176" y="2360614"/>
            <a:ext cx="5762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nb-NO" altLang="nb-NO"/>
              <a:t>y=T</a:t>
            </a:r>
          </a:p>
        </p:txBody>
      </p:sp>
      <p:sp>
        <p:nvSpPr>
          <p:cNvPr id="31" name="Tittel 1">
            <a:extLst>
              <a:ext uri="{FF2B5EF4-FFF2-40B4-BE49-F238E27FC236}">
                <a16:creationId xmlns:a16="http://schemas.microsoft.com/office/drawing/2014/main" id="{FCB1338B-C1B5-4E47-ABAF-198289329C3A}"/>
              </a:ext>
            </a:extLst>
          </p:cNvPr>
          <p:cNvSpPr txBox="1">
            <a:spLocks/>
          </p:cNvSpPr>
          <p:nvPr/>
        </p:nvSpPr>
        <p:spPr>
          <a:xfrm>
            <a:off x="2279650" y="625475"/>
            <a:ext cx="8910638" cy="857250"/>
          </a:xfrm>
          <a:prstGeom prst="rect">
            <a:avLst/>
          </a:prstGeom>
        </p:spPr>
        <p:txBody>
          <a:bodyPr lIns="68580" tIns="34290" rIns="68580" bIns="34290" anchor="ctr">
            <a:normAutofit fontScale="97500"/>
          </a:bodyPr>
          <a:lstStyle>
            <a:lvl1pPr algn="l" defTabSz="457200" rtl="0" eaLnBrk="1" latinLnBrk="0" hangingPunct="1">
              <a:spcBef>
                <a:spcPct val="0"/>
              </a:spcBef>
              <a:buNone/>
              <a:defRPr sz="4000" b="1" i="0" kern="1200">
                <a:solidFill>
                  <a:schemeClr val="tx1"/>
                </a:solidFill>
                <a:latin typeface="Calibri Light" panose="020F0302020204030204" pitchFamily="34" charset="0"/>
                <a:ea typeface="+mj-ea"/>
                <a:cs typeface="Calibri Light" panose="020F0302020204030204" pitchFamily="34" charset="0"/>
              </a:defRPr>
            </a:lvl1pPr>
          </a:lstStyle>
          <a:p>
            <a:pPr>
              <a:defRPr/>
            </a:pPr>
            <a:r>
              <a:rPr lang="en-US" sz="3000" dirty="0"/>
              <a:t>Alt. 1 Split-range control (SRC)</a:t>
            </a:r>
          </a:p>
        </p:txBody>
      </p:sp>
      <p:sp>
        <p:nvSpPr>
          <p:cNvPr id="121863" name="TextBox 5">
            <a:extLst>
              <a:ext uri="{FF2B5EF4-FFF2-40B4-BE49-F238E27FC236}">
                <a16:creationId xmlns:a16="http://schemas.microsoft.com/office/drawing/2014/main" id="{6388DC80-8D82-4EB4-A82D-C10F66CF83F5}"/>
              </a:ext>
            </a:extLst>
          </p:cNvPr>
          <p:cNvSpPr txBox="1">
            <a:spLocks noChangeArrowheads="1"/>
          </p:cNvSpPr>
          <p:nvPr/>
        </p:nvSpPr>
        <p:spPr bwMode="auto">
          <a:xfrm>
            <a:off x="2280117" y="909902"/>
            <a:ext cx="7252306"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nb-NO" altLang="nb-NO" dirty="0"/>
          </a:p>
          <a:p>
            <a:r>
              <a:rPr lang="nb-NO" altLang="nb-NO" sz="2400" dirty="0" err="1"/>
              <a:t>Example</a:t>
            </a:r>
            <a:r>
              <a:rPr lang="nb-NO" altLang="nb-NO" sz="2400" dirty="0"/>
              <a:t>: Room </a:t>
            </a:r>
            <a:r>
              <a:rPr lang="nb-NO" altLang="nb-NO" sz="2400" dirty="0" err="1"/>
              <a:t>heating</a:t>
            </a:r>
            <a:r>
              <a:rPr lang="nb-NO" altLang="nb-NO" sz="2400" dirty="0"/>
              <a:t> </a:t>
            </a:r>
            <a:r>
              <a:rPr lang="nb-NO" altLang="nb-NO" sz="2400" dirty="0" err="1"/>
              <a:t>with</a:t>
            </a:r>
            <a:r>
              <a:rPr lang="nb-NO" altLang="nb-NO" sz="2400" dirty="0"/>
              <a:t> </a:t>
            </a:r>
            <a:r>
              <a:rPr lang="nb-NO" altLang="nb-NO" sz="2400" dirty="0" err="1"/>
              <a:t>one</a:t>
            </a:r>
            <a:r>
              <a:rPr lang="nb-NO" altLang="nb-NO" sz="2400" dirty="0"/>
              <a:t> CV (T) and 4 MVs</a:t>
            </a:r>
          </a:p>
        </p:txBody>
      </p:sp>
      <p:sp>
        <p:nvSpPr>
          <p:cNvPr id="33" name="TextBox 32">
            <a:extLst>
              <a:ext uri="{FF2B5EF4-FFF2-40B4-BE49-F238E27FC236}">
                <a16:creationId xmlns:a16="http://schemas.microsoft.com/office/drawing/2014/main" id="{58E33853-5B7C-4FBB-8BA7-DE325824EDF9}"/>
              </a:ext>
            </a:extLst>
          </p:cNvPr>
          <p:cNvSpPr txBox="1"/>
          <p:nvPr/>
        </p:nvSpPr>
        <p:spPr>
          <a:xfrm>
            <a:off x="-96688" y="-31754"/>
            <a:ext cx="1572738" cy="323165"/>
          </a:xfrm>
          <a:prstGeom prst="rect">
            <a:avLst/>
          </a:prstGeom>
          <a:noFill/>
        </p:spPr>
        <p:txBody>
          <a:bodyPr wrap="none">
            <a:spAutoFit/>
          </a:bodyPr>
          <a:lstStyle/>
          <a:p>
            <a:pPr>
              <a:defRPr/>
            </a:pPr>
            <a:r>
              <a:rPr lang="nb-NO" sz="1500" dirty="0">
                <a:highlight>
                  <a:srgbClr val="FFFF00"/>
                </a:highlight>
              </a:rPr>
              <a:t>MV-MV </a:t>
            </a:r>
            <a:r>
              <a:rPr lang="nb-NO" sz="1500" dirty="0" err="1">
                <a:highlight>
                  <a:srgbClr val="FFFF00"/>
                </a:highlight>
              </a:rPr>
              <a:t>switching</a:t>
            </a:r>
            <a:endParaRPr lang="nb-NO" sz="1500" dirty="0">
              <a:highlight>
                <a:srgbClr val="FFFF00"/>
              </a:highlight>
            </a:endParaRPr>
          </a:p>
        </p:txBody>
      </p:sp>
      <p:sp>
        <p:nvSpPr>
          <p:cNvPr id="23" name="TextBox 4">
            <a:extLst>
              <a:ext uri="{FF2B5EF4-FFF2-40B4-BE49-F238E27FC236}">
                <a16:creationId xmlns:a16="http://schemas.microsoft.com/office/drawing/2014/main" id="{107FF16A-CD11-42D8-B2A8-0EB1B70E376B}"/>
              </a:ext>
            </a:extLst>
          </p:cNvPr>
          <p:cNvSpPr txBox="1">
            <a:spLocks noChangeArrowheads="1"/>
          </p:cNvSpPr>
          <p:nvPr/>
        </p:nvSpPr>
        <p:spPr bwMode="auto">
          <a:xfrm>
            <a:off x="5951984" y="5848352"/>
            <a:ext cx="55011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2000">
                <a:solidFill>
                  <a:schemeClr val="tx1"/>
                </a:solidFill>
                <a:latin typeface="Times" pitchFamily="18" charset="0"/>
              </a:defRPr>
            </a:lvl1pPr>
            <a:lvl2pPr marL="742950" indent="-285750" eaLnBrk="0" hangingPunct="0">
              <a:spcBef>
                <a:spcPct val="20000"/>
              </a:spcBef>
              <a:buChar char="–"/>
              <a:defRPr>
                <a:solidFill>
                  <a:schemeClr val="tx1"/>
                </a:solidFill>
                <a:latin typeface="Times" pitchFamily="18" charset="0"/>
              </a:defRPr>
            </a:lvl2pPr>
            <a:lvl3pPr marL="1143000" indent="-228600" eaLnBrk="0" hangingPunct="0">
              <a:spcBef>
                <a:spcPct val="20000"/>
              </a:spcBef>
              <a:buChar char="•"/>
              <a:defRPr sz="1600">
                <a:solidFill>
                  <a:schemeClr val="tx1"/>
                </a:solidFill>
                <a:latin typeface="Times" pitchFamily="18" charset="0"/>
              </a:defRPr>
            </a:lvl3pPr>
            <a:lvl4pPr marL="1600200" indent="-228600" eaLnBrk="0" hangingPunct="0">
              <a:spcBef>
                <a:spcPct val="20000"/>
              </a:spcBef>
              <a:buChar char="–"/>
              <a:defRPr sz="1600">
                <a:solidFill>
                  <a:schemeClr val="tx1"/>
                </a:solidFill>
                <a:latin typeface="Times" pitchFamily="18" charset="0"/>
              </a:defRPr>
            </a:lvl4pPr>
            <a:lvl5pPr marL="2057400" indent="-228600" eaLnBrk="0" hangingPunct="0">
              <a:spcBef>
                <a:spcPct val="20000"/>
              </a:spcBef>
              <a:buChar char="•"/>
              <a:defRPr sz="1600">
                <a:solidFill>
                  <a:schemeClr val="tx1"/>
                </a:solidFill>
                <a:latin typeface="Times" pitchFamily="18" charset="0"/>
              </a:defRPr>
            </a:lvl5pPr>
            <a:lvl6pPr marL="2514600" indent="-228600" eaLnBrk="0" fontAlgn="base" hangingPunct="0">
              <a:spcBef>
                <a:spcPct val="20000"/>
              </a:spcBef>
              <a:spcAft>
                <a:spcPct val="0"/>
              </a:spcAft>
              <a:buChar char="•"/>
              <a:defRPr sz="1600">
                <a:solidFill>
                  <a:schemeClr val="tx1"/>
                </a:solidFill>
                <a:latin typeface="Times" pitchFamily="18" charset="0"/>
              </a:defRPr>
            </a:lvl6pPr>
            <a:lvl7pPr marL="2971800" indent="-228600" eaLnBrk="0" fontAlgn="base" hangingPunct="0">
              <a:spcBef>
                <a:spcPct val="20000"/>
              </a:spcBef>
              <a:spcAft>
                <a:spcPct val="0"/>
              </a:spcAft>
              <a:buChar char="•"/>
              <a:defRPr sz="1600">
                <a:solidFill>
                  <a:schemeClr val="tx1"/>
                </a:solidFill>
                <a:latin typeface="Times" pitchFamily="18" charset="0"/>
              </a:defRPr>
            </a:lvl7pPr>
            <a:lvl8pPr marL="3429000" indent="-228600" eaLnBrk="0" fontAlgn="base" hangingPunct="0">
              <a:spcBef>
                <a:spcPct val="20000"/>
              </a:spcBef>
              <a:spcAft>
                <a:spcPct val="0"/>
              </a:spcAft>
              <a:buChar char="•"/>
              <a:defRPr sz="1600">
                <a:solidFill>
                  <a:schemeClr val="tx1"/>
                </a:solidFill>
                <a:latin typeface="Times" pitchFamily="18" charset="0"/>
              </a:defRPr>
            </a:lvl8pPr>
            <a:lvl9pPr marL="3886200" indent="-228600" eaLnBrk="0" fontAlgn="base" hangingPunct="0">
              <a:spcBef>
                <a:spcPct val="20000"/>
              </a:spcBef>
              <a:spcAft>
                <a:spcPct val="0"/>
              </a:spcAft>
              <a:buChar char="•"/>
              <a:defRPr sz="1600">
                <a:solidFill>
                  <a:schemeClr val="tx1"/>
                </a:solidFill>
                <a:latin typeface="Times" pitchFamily="18" charset="0"/>
              </a:defRPr>
            </a:lvl9pPr>
          </a:lstStyle>
          <a:p>
            <a:pPr>
              <a:spcBef>
                <a:spcPct val="0"/>
              </a:spcBef>
              <a:buFontTx/>
              <a:buNone/>
            </a:pPr>
            <a:r>
              <a:rPr lang="en-US" altLang="nb-NO" sz="1200" dirty="0">
                <a:solidFill>
                  <a:srgbClr val="FF0000"/>
                </a:solidFill>
                <a:latin typeface="Arial" pitchFamily="34" charset="0"/>
              </a:rPr>
              <a:t>Note: may adjust the location of split (x-axis) to make loop gains equal.</a:t>
            </a:r>
          </a:p>
        </p:txBody>
      </p:sp>
      <p:sp>
        <p:nvSpPr>
          <p:cNvPr id="24" name="TextBox 4">
            <a:extLst>
              <a:ext uri="{FF2B5EF4-FFF2-40B4-BE49-F238E27FC236}">
                <a16:creationId xmlns:a16="http://schemas.microsoft.com/office/drawing/2014/main" id="{3973192A-B356-4AFC-A365-ABED3612AECC}"/>
              </a:ext>
            </a:extLst>
          </p:cNvPr>
          <p:cNvSpPr txBox="1">
            <a:spLocks noChangeArrowheads="1"/>
          </p:cNvSpPr>
          <p:nvPr/>
        </p:nvSpPr>
        <p:spPr bwMode="auto">
          <a:xfrm>
            <a:off x="2376488" y="6212524"/>
            <a:ext cx="55011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2000">
                <a:solidFill>
                  <a:schemeClr val="tx1"/>
                </a:solidFill>
                <a:latin typeface="Times" pitchFamily="18" charset="0"/>
              </a:defRPr>
            </a:lvl1pPr>
            <a:lvl2pPr marL="742950" indent="-285750" eaLnBrk="0" hangingPunct="0">
              <a:spcBef>
                <a:spcPct val="20000"/>
              </a:spcBef>
              <a:buChar char="–"/>
              <a:defRPr>
                <a:solidFill>
                  <a:schemeClr val="tx1"/>
                </a:solidFill>
                <a:latin typeface="Times" pitchFamily="18" charset="0"/>
              </a:defRPr>
            </a:lvl2pPr>
            <a:lvl3pPr marL="1143000" indent="-228600" eaLnBrk="0" hangingPunct="0">
              <a:spcBef>
                <a:spcPct val="20000"/>
              </a:spcBef>
              <a:buChar char="•"/>
              <a:defRPr sz="1600">
                <a:solidFill>
                  <a:schemeClr val="tx1"/>
                </a:solidFill>
                <a:latin typeface="Times" pitchFamily="18" charset="0"/>
              </a:defRPr>
            </a:lvl3pPr>
            <a:lvl4pPr marL="1600200" indent="-228600" eaLnBrk="0" hangingPunct="0">
              <a:spcBef>
                <a:spcPct val="20000"/>
              </a:spcBef>
              <a:buChar char="–"/>
              <a:defRPr sz="1600">
                <a:solidFill>
                  <a:schemeClr val="tx1"/>
                </a:solidFill>
                <a:latin typeface="Times" pitchFamily="18" charset="0"/>
              </a:defRPr>
            </a:lvl4pPr>
            <a:lvl5pPr marL="2057400" indent="-228600" eaLnBrk="0" hangingPunct="0">
              <a:spcBef>
                <a:spcPct val="20000"/>
              </a:spcBef>
              <a:buChar char="•"/>
              <a:defRPr sz="1600">
                <a:solidFill>
                  <a:schemeClr val="tx1"/>
                </a:solidFill>
                <a:latin typeface="Times" pitchFamily="18" charset="0"/>
              </a:defRPr>
            </a:lvl5pPr>
            <a:lvl6pPr marL="2514600" indent="-228600" eaLnBrk="0" fontAlgn="base" hangingPunct="0">
              <a:spcBef>
                <a:spcPct val="20000"/>
              </a:spcBef>
              <a:spcAft>
                <a:spcPct val="0"/>
              </a:spcAft>
              <a:buChar char="•"/>
              <a:defRPr sz="1600">
                <a:solidFill>
                  <a:schemeClr val="tx1"/>
                </a:solidFill>
                <a:latin typeface="Times" pitchFamily="18" charset="0"/>
              </a:defRPr>
            </a:lvl6pPr>
            <a:lvl7pPr marL="2971800" indent="-228600" eaLnBrk="0" fontAlgn="base" hangingPunct="0">
              <a:spcBef>
                <a:spcPct val="20000"/>
              </a:spcBef>
              <a:spcAft>
                <a:spcPct val="0"/>
              </a:spcAft>
              <a:buChar char="•"/>
              <a:defRPr sz="1600">
                <a:solidFill>
                  <a:schemeClr val="tx1"/>
                </a:solidFill>
                <a:latin typeface="Times" pitchFamily="18" charset="0"/>
              </a:defRPr>
            </a:lvl7pPr>
            <a:lvl8pPr marL="3429000" indent="-228600" eaLnBrk="0" fontAlgn="base" hangingPunct="0">
              <a:spcBef>
                <a:spcPct val="20000"/>
              </a:spcBef>
              <a:spcAft>
                <a:spcPct val="0"/>
              </a:spcAft>
              <a:buChar char="•"/>
              <a:defRPr sz="1600">
                <a:solidFill>
                  <a:schemeClr val="tx1"/>
                </a:solidFill>
                <a:latin typeface="Times" pitchFamily="18" charset="0"/>
              </a:defRPr>
            </a:lvl8pPr>
            <a:lvl9pPr marL="3886200" indent="-228600" eaLnBrk="0" fontAlgn="base" hangingPunct="0">
              <a:spcBef>
                <a:spcPct val="20000"/>
              </a:spcBef>
              <a:spcAft>
                <a:spcPct val="0"/>
              </a:spcAft>
              <a:buChar char="•"/>
              <a:defRPr sz="1600">
                <a:solidFill>
                  <a:schemeClr val="tx1"/>
                </a:solidFill>
                <a:latin typeface="Times" pitchFamily="18" charset="0"/>
              </a:defRPr>
            </a:lvl9pPr>
          </a:lstStyle>
          <a:p>
            <a:pPr>
              <a:spcBef>
                <a:spcPct val="0"/>
              </a:spcBef>
              <a:buFontTx/>
              <a:buNone/>
            </a:pPr>
            <a:r>
              <a:rPr lang="en-US" altLang="nb-NO" sz="1200" dirty="0">
                <a:solidFill>
                  <a:srgbClr val="FF0000"/>
                </a:solidFill>
                <a:latin typeface="Arial" pitchFamily="34" charset="0"/>
              </a:rPr>
              <a:t>Disadvantage SRC: 1. Must use same integral time for all MVs</a:t>
            </a:r>
          </a:p>
          <a:p>
            <a:pPr>
              <a:spcBef>
                <a:spcPct val="0"/>
              </a:spcBef>
              <a:buFontTx/>
              <a:buNone/>
            </a:pPr>
            <a:r>
              <a:rPr lang="en-US" altLang="nb-NO" sz="1200" dirty="0">
                <a:solidFill>
                  <a:srgbClr val="FF0000"/>
                </a:solidFill>
                <a:latin typeface="Arial" pitchFamily="34" charset="0"/>
              </a:rPr>
              <a:t>2. Does not work well for cases where constraint values change</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897536FA-7353-46CC-BDB1-D5407B023790}"/>
              </a:ext>
            </a:extLst>
          </p:cNvPr>
          <p:cNvPicPr>
            <a:picLocks noGrp="1" noChangeAspect="1"/>
          </p:cNvPicPr>
          <p:nvPr>
            <p:ph idx="1"/>
          </p:nvPr>
        </p:nvPicPr>
        <p:blipFill>
          <a:blip r:embed="rId2"/>
          <a:stretch>
            <a:fillRect/>
          </a:stretch>
        </p:blipFill>
        <p:spPr>
          <a:xfrm>
            <a:off x="3143672" y="1988841"/>
            <a:ext cx="6164192" cy="4539951"/>
          </a:xfrm>
        </p:spPr>
      </p:pic>
      <p:sp>
        <p:nvSpPr>
          <p:cNvPr id="6" name="Tittel 1">
            <a:extLst>
              <a:ext uri="{FF2B5EF4-FFF2-40B4-BE49-F238E27FC236}">
                <a16:creationId xmlns:a16="http://schemas.microsoft.com/office/drawing/2014/main" id="{709EC82A-F1F1-4BC1-BF5F-54D4F9C4EFA3}"/>
              </a:ext>
            </a:extLst>
          </p:cNvPr>
          <p:cNvSpPr txBox="1">
            <a:spLocks/>
          </p:cNvSpPr>
          <p:nvPr/>
        </p:nvSpPr>
        <p:spPr>
          <a:xfrm>
            <a:off x="1775521" y="1103890"/>
            <a:ext cx="6682979" cy="642938"/>
          </a:xfrm>
          <a:prstGeom prst="rect">
            <a:avLst/>
          </a:prstGeom>
        </p:spPr>
        <p:txBody>
          <a:bodyPr lIns="51435" tIns="25718" rIns="51435" bIns="25718" anchor="ctr">
            <a:normAutofit fontScale="97500"/>
          </a:bodyPr>
          <a:lstStyle>
            <a:lvl1pPr algn="l" defTabSz="457200" rtl="0" eaLnBrk="1" latinLnBrk="0" hangingPunct="1">
              <a:spcBef>
                <a:spcPct val="0"/>
              </a:spcBef>
              <a:buNone/>
              <a:defRPr sz="4000" b="1" i="0" kern="1200">
                <a:solidFill>
                  <a:schemeClr val="tx1"/>
                </a:solidFill>
                <a:latin typeface="Calibri Light" panose="020F0302020204030204" pitchFamily="34" charset="0"/>
                <a:ea typeface="+mj-ea"/>
                <a:cs typeface="Calibri Light" panose="020F0302020204030204" pitchFamily="34" charset="0"/>
              </a:defRPr>
            </a:lvl1pPr>
          </a:lstStyle>
          <a:p>
            <a:pPr>
              <a:defRPr/>
            </a:pPr>
            <a:r>
              <a:rPr lang="en-US" sz="2250" dirty="0"/>
              <a:t>Alt. 1 Simulation Split-range control (SRC).</a:t>
            </a:r>
          </a:p>
        </p:txBody>
      </p:sp>
      <p:sp>
        <p:nvSpPr>
          <p:cNvPr id="7" name="TextBox 6">
            <a:extLst>
              <a:ext uri="{FF2B5EF4-FFF2-40B4-BE49-F238E27FC236}">
                <a16:creationId xmlns:a16="http://schemas.microsoft.com/office/drawing/2014/main" id="{7FB2DC3E-8E79-4668-A536-515C4419260D}"/>
              </a:ext>
            </a:extLst>
          </p:cNvPr>
          <p:cNvSpPr txBox="1"/>
          <p:nvPr/>
        </p:nvSpPr>
        <p:spPr>
          <a:xfrm>
            <a:off x="1473049" y="818050"/>
            <a:ext cx="1430456" cy="300082"/>
          </a:xfrm>
          <a:prstGeom prst="rect">
            <a:avLst/>
          </a:prstGeom>
          <a:noFill/>
        </p:spPr>
        <p:txBody>
          <a:bodyPr wrap="none" rtlCol="0">
            <a:spAutoFit/>
          </a:bodyPr>
          <a:lstStyle/>
          <a:p>
            <a:r>
              <a:rPr lang="nb-NO" sz="1350" dirty="0">
                <a:highlight>
                  <a:srgbClr val="FFFF00"/>
                </a:highlight>
              </a:rPr>
              <a:t>MV-MV </a:t>
            </a:r>
            <a:r>
              <a:rPr lang="nb-NO" sz="1350" dirty="0" err="1">
                <a:highlight>
                  <a:srgbClr val="FFFF00"/>
                </a:highlight>
              </a:rPr>
              <a:t>switching</a:t>
            </a:r>
            <a:endParaRPr lang="nb-NO" sz="1350" dirty="0">
              <a:highlight>
                <a:srgbClr val="FFFF00"/>
              </a:highlight>
            </a:endParaRPr>
          </a:p>
        </p:txBody>
      </p:sp>
    </p:spTree>
    <p:extLst>
      <p:ext uri="{BB962C8B-B14F-4D97-AF65-F5344CB8AC3E}">
        <p14:creationId xmlns:p14="http://schemas.microsoft.com/office/powerpoint/2010/main" val="248940828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9EED96-0DAF-A99F-1BBC-4AB8C19D5703}"/>
              </a:ext>
            </a:extLst>
          </p:cNvPr>
          <p:cNvSpPr>
            <a:spLocks noGrp="1"/>
          </p:cNvSpPr>
          <p:nvPr>
            <p:ph type="title"/>
          </p:nvPr>
        </p:nvSpPr>
        <p:spPr/>
        <p:txBody>
          <a:bodyPr>
            <a:normAutofit fontScale="90000"/>
          </a:bodyPr>
          <a:lstStyle/>
          <a:p>
            <a:r>
              <a:rPr lang="en-US" b="0" i="0" u="none" strike="noStrike" baseline="0" dirty="0">
                <a:highlight>
                  <a:srgbClr val="FFFF00"/>
                </a:highlight>
                <a:latin typeface="CMBX8"/>
              </a:rPr>
              <a:t>E6.</a:t>
            </a:r>
            <a:r>
              <a:rPr lang="en-US" b="0" i="0" u="none" strike="noStrike" baseline="0" dirty="0">
                <a:latin typeface="CMBX8"/>
              </a:rPr>
              <a:t> Separate controllers with different setpoints</a:t>
            </a:r>
            <a:endParaRPr lang="en-US" dirty="0"/>
          </a:p>
        </p:txBody>
      </p:sp>
      <p:sp>
        <p:nvSpPr>
          <p:cNvPr id="4" name="TextBox 3">
            <a:extLst>
              <a:ext uri="{FF2B5EF4-FFF2-40B4-BE49-F238E27FC236}">
                <a16:creationId xmlns:a16="http://schemas.microsoft.com/office/drawing/2014/main" id="{D0D5BAF3-98C4-45B7-BF59-445BB3E3AF49}"/>
              </a:ext>
            </a:extLst>
          </p:cNvPr>
          <p:cNvSpPr txBox="1"/>
          <p:nvPr/>
        </p:nvSpPr>
        <p:spPr>
          <a:xfrm>
            <a:off x="-96688" y="-23625"/>
            <a:ext cx="3575787" cy="400110"/>
          </a:xfrm>
          <a:prstGeom prst="rect">
            <a:avLst/>
          </a:prstGeom>
          <a:noFill/>
        </p:spPr>
        <p:txBody>
          <a:bodyPr wrap="none" rtlCol="0">
            <a:spAutoFit/>
          </a:bodyPr>
          <a:lstStyle/>
          <a:p>
            <a:r>
              <a:rPr lang="nb-NO" sz="2000" dirty="0">
                <a:highlight>
                  <a:srgbClr val="FFFF00"/>
                </a:highlight>
              </a:rPr>
              <a:t>MV-MV switching- Alternative 2.</a:t>
            </a:r>
          </a:p>
        </p:txBody>
      </p:sp>
      <p:pic>
        <p:nvPicPr>
          <p:cNvPr id="5" name="Picture 4">
            <a:extLst>
              <a:ext uri="{FF2B5EF4-FFF2-40B4-BE49-F238E27FC236}">
                <a16:creationId xmlns:a16="http://schemas.microsoft.com/office/drawing/2014/main" id="{047F72B1-F1A8-F8E3-F4EB-E91E88B9812C}"/>
              </a:ext>
            </a:extLst>
          </p:cNvPr>
          <p:cNvPicPr>
            <a:picLocks noChangeAspect="1"/>
          </p:cNvPicPr>
          <p:nvPr/>
        </p:nvPicPr>
        <p:blipFill>
          <a:blip r:embed="rId2"/>
          <a:stretch>
            <a:fillRect/>
          </a:stretch>
        </p:blipFill>
        <p:spPr>
          <a:xfrm>
            <a:off x="2537868" y="1529559"/>
            <a:ext cx="5905092" cy="2245507"/>
          </a:xfrm>
          <a:prstGeom prst="rect">
            <a:avLst/>
          </a:prstGeom>
        </p:spPr>
      </p:pic>
      <p:sp>
        <p:nvSpPr>
          <p:cNvPr id="6" name="TextBox 4">
            <a:extLst>
              <a:ext uri="{FF2B5EF4-FFF2-40B4-BE49-F238E27FC236}">
                <a16:creationId xmlns:a16="http://schemas.microsoft.com/office/drawing/2014/main" id="{A4F0E4EA-557B-FD19-898B-1B1D0AD2D187}"/>
              </a:ext>
            </a:extLst>
          </p:cNvPr>
          <p:cNvSpPr txBox="1">
            <a:spLocks noChangeArrowheads="1"/>
          </p:cNvSpPr>
          <p:nvPr/>
        </p:nvSpPr>
        <p:spPr bwMode="auto">
          <a:xfrm>
            <a:off x="5915585" y="4047976"/>
            <a:ext cx="5805962" cy="2462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2000">
                <a:solidFill>
                  <a:schemeClr val="tx1"/>
                </a:solidFill>
                <a:latin typeface="Times" pitchFamily="18" charset="0"/>
              </a:defRPr>
            </a:lvl1pPr>
            <a:lvl2pPr marL="742950" indent="-285750" eaLnBrk="0" hangingPunct="0">
              <a:spcBef>
                <a:spcPct val="20000"/>
              </a:spcBef>
              <a:buChar char="–"/>
              <a:defRPr>
                <a:solidFill>
                  <a:schemeClr val="tx1"/>
                </a:solidFill>
                <a:latin typeface="Times" pitchFamily="18" charset="0"/>
              </a:defRPr>
            </a:lvl2pPr>
            <a:lvl3pPr marL="1143000" indent="-228600" eaLnBrk="0" hangingPunct="0">
              <a:spcBef>
                <a:spcPct val="20000"/>
              </a:spcBef>
              <a:buChar char="•"/>
              <a:defRPr sz="1600">
                <a:solidFill>
                  <a:schemeClr val="tx1"/>
                </a:solidFill>
                <a:latin typeface="Times" pitchFamily="18" charset="0"/>
              </a:defRPr>
            </a:lvl3pPr>
            <a:lvl4pPr marL="1600200" indent="-228600" eaLnBrk="0" hangingPunct="0">
              <a:spcBef>
                <a:spcPct val="20000"/>
              </a:spcBef>
              <a:buChar char="–"/>
              <a:defRPr sz="1600">
                <a:solidFill>
                  <a:schemeClr val="tx1"/>
                </a:solidFill>
                <a:latin typeface="Times" pitchFamily="18" charset="0"/>
              </a:defRPr>
            </a:lvl4pPr>
            <a:lvl5pPr marL="2057400" indent="-228600" eaLnBrk="0" hangingPunct="0">
              <a:spcBef>
                <a:spcPct val="20000"/>
              </a:spcBef>
              <a:buChar char="•"/>
              <a:defRPr sz="1600">
                <a:solidFill>
                  <a:schemeClr val="tx1"/>
                </a:solidFill>
                <a:latin typeface="Times" pitchFamily="18" charset="0"/>
              </a:defRPr>
            </a:lvl5pPr>
            <a:lvl6pPr marL="2514600" indent="-228600" eaLnBrk="0" fontAlgn="base" hangingPunct="0">
              <a:spcBef>
                <a:spcPct val="20000"/>
              </a:spcBef>
              <a:spcAft>
                <a:spcPct val="0"/>
              </a:spcAft>
              <a:buChar char="•"/>
              <a:defRPr sz="1600">
                <a:solidFill>
                  <a:schemeClr val="tx1"/>
                </a:solidFill>
                <a:latin typeface="Times" pitchFamily="18" charset="0"/>
              </a:defRPr>
            </a:lvl6pPr>
            <a:lvl7pPr marL="2971800" indent="-228600" eaLnBrk="0" fontAlgn="base" hangingPunct="0">
              <a:spcBef>
                <a:spcPct val="20000"/>
              </a:spcBef>
              <a:spcAft>
                <a:spcPct val="0"/>
              </a:spcAft>
              <a:buChar char="•"/>
              <a:defRPr sz="1600">
                <a:solidFill>
                  <a:schemeClr val="tx1"/>
                </a:solidFill>
                <a:latin typeface="Times" pitchFamily="18" charset="0"/>
              </a:defRPr>
            </a:lvl7pPr>
            <a:lvl8pPr marL="3429000" indent="-228600" eaLnBrk="0" fontAlgn="base" hangingPunct="0">
              <a:spcBef>
                <a:spcPct val="20000"/>
              </a:spcBef>
              <a:spcAft>
                <a:spcPct val="0"/>
              </a:spcAft>
              <a:buChar char="•"/>
              <a:defRPr sz="1600">
                <a:solidFill>
                  <a:schemeClr val="tx1"/>
                </a:solidFill>
                <a:latin typeface="Times" pitchFamily="18" charset="0"/>
              </a:defRPr>
            </a:lvl8pPr>
            <a:lvl9pPr marL="3886200" indent="-228600" eaLnBrk="0" fontAlgn="base" hangingPunct="0">
              <a:spcBef>
                <a:spcPct val="20000"/>
              </a:spcBef>
              <a:spcAft>
                <a:spcPct val="0"/>
              </a:spcAft>
              <a:buChar char="•"/>
              <a:defRPr sz="1600">
                <a:solidFill>
                  <a:schemeClr val="tx1"/>
                </a:solidFill>
                <a:latin typeface="Times" pitchFamily="18" charset="0"/>
              </a:defRPr>
            </a:lvl9pPr>
          </a:lstStyle>
          <a:p>
            <a:pPr>
              <a:spcBef>
                <a:spcPts val="600"/>
              </a:spcBef>
              <a:buNone/>
              <a:defRPr/>
            </a:pPr>
            <a:r>
              <a:rPr lang="en-US" sz="1600" dirty="0"/>
              <a:t>Advantages E6 (compared to split range control, E5):</a:t>
            </a:r>
          </a:p>
          <a:p>
            <a:pPr marL="514350" indent="-514350">
              <a:spcBef>
                <a:spcPts val="600"/>
              </a:spcBef>
              <a:buFont typeface="+mj-lt"/>
              <a:buAutoNum type="arabicPeriod"/>
            </a:pPr>
            <a:r>
              <a:rPr lang="en-US" altLang="nb-NO" sz="1200" dirty="0">
                <a:solidFill>
                  <a:srgbClr val="FF0000"/>
                </a:solidFill>
                <a:latin typeface="Arial" pitchFamily="34" charset="0"/>
              </a:rPr>
              <a:t>Simple to implement (no logic)</a:t>
            </a:r>
          </a:p>
          <a:p>
            <a:pPr marL="514350" indent="-514350">
              <a:spcBef>
                <a:spcPts val="600"/>
              </a:spcBef>
              <a:buFont typeface="+mj-lt"/>
              <a:buAutoNum type="arabicPeriod"/>
            </a:pPr>
            <a:r>
              <a:rPr lang="en-US" altLang="nb-NO" sz="1200" dirty="0">
                <a:solidFill>
                  <a:srgbClr val="FF0000"/>
                </a:solidFill>
                <a:latin typeface="Arial" pitchFamily="34" charset="0"/>
              </a:rPr>
              <a:t>Controllers can be tuned independently (different integral times)</a:t>
            </a:r>
          </a:p>
          <a:p>
            <a:pPr marL="514350" indent="-514350">
              <a:spcBef>
                <a:spcPts val="600"/>
              </a:spcBef>
              <a:buFont typeface="+mj-lt"/>
              <a:buAutoNum type="arabicPeriod"/>
            </a:pPr>
            <a:r>
              <a:rPr lang="en-US" altLang="nb-NO" sz="1200" dirty="0">
                <a:solidFill>
                  <a:srgbClr val="FF0000"/>
                </a:solidFill>
                <a:latin typeface="Arial" pitchFamily="34" charset="0"/>
              </a:rPr>
              <a:t>Switching by feedback: Do not need to know constraint values</a:t>
            </a:r>
          </a:p>
          <a:p>
            <a:pPr marL="1028700" lvl="1">
              <a:spcBef>
                <a:spcPts val="600"/>
              </a:spcBef>
            </a:pPr>
            <a:r>
              <a:rPr lang="en-US" altLang="nb-NO" sz="1100" dirty="0">
                <a:latin typeface="Arial" pitchFamily="34" charset="0"/>
              </a:rPr>
              <a:t>Big advantage when switching point varies (complex MV-CV switching) </a:t>
            </a:r>
            <a:endParaRPr lang="en-US" altLang="nb-NO" sz="1100" dirty="0">
              <a:solidFill>
                <a:srgbClr val="FF0000"/>
              </a:solidFill>
              <a:latin typeface="Arial" pitchFamily="34" charset="0"/>
            </a:endParaRPr>
          </a:p>
          <a:p>
            <a:pPr>
              <a:spcBef>
                <a:spcPts val="600"/>
              </a:spcBef>
              <a:buNone/>
            </a:pPr>
            <a:r>
              <a:rPr lang="en-US" altLang="nb-NO" sz="1600" dirty="0">
                <a:cs typeface="Times" panose="02020603050405020304" pitchFamily="18" charset="0"/>
              </a:rPr>
              <a:t>Disadvantages: </a:t>
            </a:r>
          </a:p>
          <a:p>
            <a:pPr marL="342900" indent="-342900">
              <a:spcBef>
                <a:spcPts val="600"/>
              </a:spcBef>
              <a:buAutoNum type="arabicPeriod"/>
            </a:pPr>
            <a:r>
              <a:rPr lang="en-US" altLang="nb-NO" sz="1200" dirty="0">
                <a:solidFill>
                  <a:srgbClr val="FF0000"/>
                </a:solidFill>
                <a:latin typeface="Arial" pitchFamily="34" charset="0"/>
              </a:rPr>
              <a:t>Temporary loose control during switching</a:t>
            </a:r>
          </a:p>
          <a:p>
            <a:pPr marL="342900" indent="-342900">
              <a:spcBef>
                <a:spcPts val="600"/>
              </a:spcBef>
              <a:buAutoNum type="arabicPeriod"/>
            </a:pPr>
            <a:r>
              <a:rPr lang="en-US" altLang="nb-NO" sz="1200" dirty="0">
                <a:solidFill>
                  <a:srgbClr val="FF0000"/>
                </a:solidFill>
                <a:latin typeface="Arial" pitchFamily="34" charset="0"/>
              </a:rPr>
              <a:t>Setpoint not constant </a:t>
            </a:r>
          </a:p>
          <a:p>
            <a:pPr lvl="1">
              <a:spcBef>
                <a:spcPts val="600"/>
              </a:spcBef>
              <a:buFont typeface="Arial" panose="020B0604020202020204" pitchFamily="34" charset="0"/>
              <a:buChar char="•"/>
            </a:pPr>
            <a:r>
              <a:rPr lang="en-US" altLang="nb-NO" sz="1100" dirty="0">
                <a:latin typeface="Arial" pitchFamily="34" charset="0"/>
              </a:rPr>
              <a:t>Can be an advantage (for example, may give energy savings for room heating)</a:t>
            </a:r>
          </a:p>
        </p:txBody>
      </p:sp>
      <p:pic>
        <p:nvPicPr>
          <p:cNvPr id="7" name="Picture 6">
            <a:extLst>
              <a:ext uri="{FF2B5EF4-FFF2-40B4-BE49-F238E27FC236}">
                <a16:creationId xmlns:a16="http://schemas.microsoft.com/office/drawing/2014/main" id="{05DA043A-253C-00A8-D6FB-07BB352E9473}"/>
              </a:ext>
            </a:extLst>
          </p:cNvPr>
          <p:cNvPicPr>
            <a:picLocks noChangeAspect="1"/>
          </p:cNvPicPr>
          <p:nvPr/>
        </p:nvPicPr>
        <p:blipFill>
          <a:blip r:embed="rId3"/>
          <a:stretch>
            <a:fillRect/>
          </a:stretch>
        </p:blipFill>
        <p:spPr>
          <a:xfrm>
            <a:off x="0" y="4171612"/>
            <a:ext cx="5098480" cy="990489"/>
          </a:xfrm>
          <a:prstGeom prst="rect">
            <a:avLst/>
          </a:prstGeom>
        </p:spPr>
      </p:pic>
    </p:spTree>
    <p:extLst>
      <p:ext uri="{BB962C8B-B14F-4D97-AF65-F5344CB8AC3E}">
        <p14:creationId xmlns:p14="http://schemas.microsoft.com/office/powerpoint/2010/main" val="3284889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6">
                                            <p:txEl>
                                              <p:pRg st="6" end="6"/>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6">
                                            <p:txEl>
                                              <p:pRg st="7" end="7"/>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1857" name="Gruppe 16">
            <a:extLst>
              <a:ext uri="{FF2B5EF4-FFF2-40B4-BE49-F238E27FC236}">
                <a16:creationId xmlns:a16="http://schemas.microsoft.com/office/drawing/2014/main" id="{5154DF32-0840-4DF9-9FF6-BCF1599E9137}"/>
              </a:ext>
            </a:extLst>
          </p:cNvPr>
          <p:cNvGrpSpPr>
            <a:grpSpLocks/>
          </p:cNvGrpSpPr>
          <p:nvPr/>
        </p:nvGrpSpPr>
        <p:grpSpPr bwMode="auto">
          <a:xfrm>
            <a:off x="2304670" y="1543526"/>
            <a:ext cx="1482328" cy="1313259"/>
            <a:chOff x="5573958" y="1777389"/>
            <a:chExt cx="2635250" cy="2335213"/>
          </a:xfrm>
        </p:grpSpPr>
        <p:grpSp>
          <p:nvGrpSpPr>
            <p:cNvPr id="121865" name="Group 4">
              <a:extLst>
                <a:ext uri="{FF2B5EF4-FFF2-40B4-BE49-F238E27FC236}">
                  <a16:creationId xmlns:a16="http://schemas.microsoft.com/office/drawing/2014/main" id="{2C5ECDC4-510F-4B7D-8E4C-7D32CE527594}"/>
                </a:ext>
              </a:extLst>
            </p:cNvPr>
            <p:cNvGrpSpPr>
              <a:grpSpLocks noChangeAspect="1"/>
            </p:cNvGrpSpPr>
            <p:nvPr/>
          </p:nvGrpSpPr>
          <p:grpSpPr bwMode="auto">
            <a:xfrm>
              <a:off x="5573958" y="1777389"/>
              <a:ext cx="2635250" cy="2335213"/>
              <a:chOff x="3528" y="1642"/>
              <a:chExt cx="1660" cy="1471"/>
            </a:xfrm>
          </p:grpSpPr>
          <p:sp>
            <p:nvSpPr>
              <p:cNvPr id="121867" name="AutoShape 3">
                <a:extLst>
                  <a:ext uri="{FF2B5EF4-FFF2-40B4-BE49-F238E27FC236}">
                    <a16:creationId xmlns:a16="http://schemas.microsoft.com/office/drawing/2014/main" id="{6B6896F6-022F-4F1A-AACA-C87B35AF1EE5}"/>
                  </a:ext>
                </a:extLst>
              </p:cNvPr>
              <p:cNvSpPr>
                <a:spLocks noChangeAspect="1" noChangeArrowheads="1" noTextEdit="1"/>
              </p:cNvSpPr>
              <p:nvPr/>
            </p:nvSpPr>
            <p:spPr bwMode="auto">
              <a:xfrm>
                <a:off x="3528" y="1642"/>
                <a:ext cx="1660" cy="1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35" tIns="25718" rIns="51435" bIns="25718"/>
              <a:lstStyle/>
              <a:p>
                <a:endParaRPr lang="nb-NO" sz="1350"/>
              </a:p>
            </p:txBody>
          </p:sp>
          <p:sp>
            <p:nvSpPr>
              <p:cNvPr id="121868" name="Freeform 5">
                <a:extLst>
                  <a:ext uri="{FF2B5EF4-FFF2-40B4-BE49-F238E27FC236}">
                    <a16:creationId xmlns:a16="http://schemas.microsoft.com/office/drawing/2014/main" id="{5C35AE05-CDA8-49C9-AE35-457E561A3E7A}"/>
                  </a:ext>
                </a:extLst>
              </p:cNvPr>
              <p:cNvSpPr>
                <a:spLocks/>
              </p:cNvSpPr>
              <p:nvPr/>
            </p:nvSpPr>
            <p:spPr bwMode="auto">
              <a:xfrm>
                <a:off x="3545" y="1658"/>
                <a:ext cx="1621" cy="300"/>
              </a:xfrm>
              <a:custGeom>
                <a:avLst/>
                <a:gdLst>
                  <a:gd name="T0" fmla="*/ 1617 w 1621"/>
                  <a:gd name="T1" fmla="*/ 300 h 300"/>
                  <a:gd name="T2" fmla="*/ 811 w 1621"/>
                  <a:gd name="T3" fmla="*/ 13 h 300"/>
                  <a:gd name="T4" fmla="*/ 815 w 1621"/>
                  <a:gd name="T5" fmla="*/ 13 h 300"/>
                  <a:gd name="T6" fmla="*/ 14 w 1621"/>
                  <a:gd name="T7" fmla="*/ 298 h 300"/>
                  <a:gd name="T8" fmla="*/ 12 w 1621"/>
                  <a:gd name="T9" fmla="*/ 286 h 300"/>
                  <a:gd name="T10" fmla="*/ 1619 w 1621"/>
                  <a:gd name="T11" fmla="*/ 286 h 300"/>
                  <a:gd name="T12" fmla="*/ 1619 w 1621"/>
                  <a:gd name="T13" fmla="*/ 298 h 300"/>
                  <a:gd name="T14" fmla="*/ 1 w 1621"/>
                  <a:gd name="T15" fmla="*/ 298 h 300"/>
                  <a:gd name="T16" fmla="*/ 0 w 1621"/>
                  <a:gd name="T17" fmla="*/ 290 h 300"/>
                  <a:gd name="T18" fmla="*/ 813 w 1621"/>
                  <a:gd name="T19" fmla="*/ 0 h 300"/>
                  <a:gd name="T20" fmla="*/ 1621 w 1621"/>
                  <a:gd name="T21" fmla="*/ 289 h 300"/>
                  <a:gd name="T22" fmla="*/ 1617 w 1621"/>
                  <a:gd name="T23" fmla="*/ 300 h 3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21" h="300">
                    <a:moveTo>
                      <a:pt x="1617" y="300"/>
                    </a:moveTo>
                    <a:lnTo>
                      <a:pt x="811" y="13"/>
                    </a:lnTo>
                    <a:lnTo>
                      <a:pt x="815" y="13"/>
                    </a:lnTo>
                    <a:lnTo>
                      <a:pt x="14" y="298"/>
                    </a:lnTo>
                    <a:lnTo>
                      <a:pt x="12" y="286"/>
                    </a:lnTo>
                    <a:lnTo>
                      <a:pt x="1619" y="286"/>
                    </a:lnTo>
                    <a:lnTo>
                      <a:pt x="1619" y="298"/>
                    </a:lnTo>
                    <a:lnTo>
                      <a:pt x="1" y="298"/>
                    </a:lnTo>
                    <a:lnTo>
                      <a:pt x="0" y="290"/>
                    </a:lnTo>
                    <a:lnTo>
                      <a:pt x="813" y="0"/>
                    </a:lnTo>
                    <a:lnTo>
                      <a:pt x="1621" y="289"/>
                    </a:lnTo>
                    <a:lnTo>
                      <a:pt x="1617" y="30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endParaRPr lang="nb-NO" sz="1350"/>
              </a:p>
            </p:txBody>
          </p:sp>
          <p:sp>
            <p:nvSpPr>
              <p:cNvPr id="121869" name="Freeform 6">
                <a:extLst>
                  <a:ext uri="{FF2B5EF4-FFF2-40B4-BE49-F238E27FC236}">
                    <a16:creationId xmlns:a16="http://schemas.microsoft.com/office/drawing/2014/main" id="{E25C58F0-6545-4510-B191-D4FBB8EC44C8}"/>
                  </a:ext>
                </a:extLst>
              </p:cNvPr>
              <p:cNvSpPr>
                <a:spLocks/>
              </p:cNvSpPr>
              <p:nvPr/>
            </p:nvSpPr>
            <p:spPr bwMode="auto">
              <a:xfrm>
                <a:off x="3556" y="1657"/>
                <a:ext cx="1601" cy="286"/>
              </a:xfrm>
              <a:custGeom>
                <a:avLst/>
                <a:gdLst>
                  <a:gd name="T0" fmla="*/ 1601 w 1601"/>
                  <a:gd name="T1" fmla="*/ 286 h 286"/>
                  <a:gd name="T2" fmla="*/ 801 w 1601"/>
                  <a:gd name="T3" fmla="*/ 0 h 286"/>
                  <a:gd name="T4" fmla="*/ 0 w 1601"/>
                  <a:gd name="T5" fmla="*/ 286 h 286"/>
                  <a:gd name="T6" fmla="*/ 1601 w 1601"/>
                  <a:gd name="T7" fmla="*/ 286 h 28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01" h="286">
                    <a:moveTo>
                      <a:pt x="1601" y="286"/>
                    </a:moveTo>
                    <a:lnTo>
                      <a:pt x="801" y="0"/>
                    </a:lnTo>
                    <a:lnTo>
                      <a:pt x="0" y="286"/>
                    </a:lnTo>
                    <a:lnTo>
                      <a:pt x="1601" y="286"/>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lIns="51435" tIns="25718" rIns="51435" bIns="25718"/>
              <a:lstStyle/>
              <a:p>
                <a:endParaRPr lang="nb-NO" sz="1350"/>
              </a:p>
            </p:txBody>
          </p:sp>
          <p:sp>
            <p:nvSpPr>
              <p:cNvPr id="121870" name="Freeform 7">
                <a:extLst>
                  <a:ext uri="{FF2B5EF4-FFF2-40B4-BE49-F238E27FC236}">
                    <a16:creationId xmlns:a16="http://schemas.microsoft.com/office/drawing/2014/main" id="{E775F5C0-C0E0-4882-ADC5-CEF78C7B568A}"/>
                  </a:ext>
                </a:extLst>
              </p:cNvPr>
              <p:cNvSpPr>
                <a:spLocks/>
              </p:cNvSpPr>
              <p:nvPr/>
            </p:nvSpPr>
            <p:spPr bwMode="auto">
              <a:xfrm>
                <a:off x="3648" y="1944"/>
                <a:ext cx="1374" cy="964"/>
              </a:xfrm>
              <a:custGeom>
                <a:avLst/>
                <a:gdLst>
                  <a:gd name="T0" fmla="*/ 0 w 1374"/>
                  <a:gd name="T1" fmla="*/ 952 h 964"/>
                  <a:gd name="T2" fmla="*/ 1368 w 1374"/>
                  <a:gd name="T3" fmla="*/ 952 h 964"/>
                  <a:gd name="T4" fmla="*/ 1362 w 1374"/>
                  <a:gd name="T5" fmla="*/ 958 h 964"/>
                  <a:gd name="T6" fmla="*/ 1362 w 1374"/>
                  <a:gd name="T7" fmla="*/ 6 h 964"/>
                  <a:gd name="T8" fmla="*/ 1368 w 1374"/>
                  <a:gd name="T9" fmla="*/ 12 h 964"/>
                  <a:gd name="T10" fmla="*/ 6 w 1374"/>
                  <a:gd name="T11" fmla="*/ 12 h 964"/>
                  <a:gd name="T12" fmla="*/ 13 w 1374"/>
                  <a:gd name="T13" fmla="*/ 6 h 964"/>
                  <a:gd name="T14" fmla="*/ 13 w 1374"/>
                  <a:gd name="T15" fmla="*/ 964 h 964"/>
                  <a:gd name="T16" fmla="*/ 0 w 1374"/>
                  <a:gd name="T17" fmla="*/ 964 h 964"/>
                  <a:gd name="T18" fmla="*/ 0 w 1374"/>
                  <a:gd name="T19" fmla="*/ 0 h 964"/>
                  <a:gd name="T20" fmla="*/ 1374 w 1374"/>
                  <a:gd name="T21" fmla="*/ 0 h 964"/>
                  <a:gd name="T22" fmla="*/ 1374 w 1374"/>
                  <a:gd name="T23" fmla="*/ 964 h 964"/>
                  <a:gd name="T24" fmla="*/ 0 w 1374"/>
                  <a:gd name="T25" fmla="*/ 964 h 964"/>
                  <a:gd name="T26" fmla="*/ 0 w 1374"/>
                  <a:gd name="T27" fmla="*/ 952 h 96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74" h="964">
                    <a:moveTo>
                      <a:pt x="0" y="952"/>
                    </a:moveTo>
                    <a:lnTo>
                      <a:pt x="1368" y="952"/>
                    </a:lnTo>
                    <a:lnTo>
                      <a:pt x="1362" y="958"/>
                    </a:lnTo>
                    <a:lnTo>
                      <a:pt x="1362" y="6"/>
                    </a:lnTo>
                    <a:lnTo>
                      <a:pt x="1368" y="12"/>
                    </a:lnTo>
                    <a:lnTo>
                      <a:pt x="6" y="12"/>
                    </a:lnTo>
                    <a:lnTo>
                      <a:pt x="13" y="6"/>
                    </a:lnTo>
                    <a:lnTo>
                      <a:pt x="13" y="964"/>
                    </a:lnTo>
                    <a:lnTo>
                      <a:pt x="0" y="964"/>
                    </a:lnTo>
                    <a:lnTo>
                      <a:pt x="0" y="0"/>
                    </a:lnTo>
                    <a:lnTo>
                      <a:pt x="1374" y="0"/>
                    </a:lnTo>
                    <a:lnTo>
                      <a:pt x="1374" y="964"/>
                    </a:lnTo>
                    <a:lnTo>
                      <a:pt x="0" y="964"/>
                    </a:lnTo>
                    <a:lnTo>
                      <a:pt x="0" y="95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endParaRPr lang="nb-NO" sz="1350"/>
              </a:p>
            </p:txBody>
          </p:sp>
          <p:sp>
            <p:nvSpPr>
              <p:cNvPr id="121871" name="Rectangle 8">
                <a:extLst>
                  <a:ext uri="{FF2B5EF4-FFF2-40B4-BE49-F238E27FC236}">
                    <a16:creationId xmlns:a16="http://schemas.microsoft.com/office/drawing/2014/main" id="{EEDE9DD4-CB9D-4056-BD95-F2A9DFE771DC}"/>
                  </a:ext>
                </a:extLst>
              </p:cNvPr>
              <p:cNvSpPr>
                <a:spLocks noChangeArrowheads="1"/>
              </p:cNvSpPr>
              <p:nvPr/>
            </p:nvSpPr>
            <p:spPr bwMode="auto">
              <a:xfrm>
                <a:off x="3652" y="1943"/>
                <a:ext cx="1362" cy="952"/>
              </a:xfrm>
              <a:prstGeom prst="rect">
                <a:avLst/>
              </a:prstGeom>
              <a:noFill/>
              <a:ln w="190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lIns="51435" tIns="25718" rIns="51435" bIns="25718"/>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nb-NO" altLang="nb-NO" sz="1350"/>
              </a:p>
            </p:txBody>
          </p:sp>
          <p:sp>
            <p:nvSpPr>
              <p:cNvPr id="121872" name="Freeform 9">
                <a:extLst>
                  <a:ext uri="{FF2B5EF4-FFF2-40B4-BE49-F238E27FC236}">
                    <a16:creationId xmlns:a16="http://schemas.microsoft.com/office/drawing/2014/main" id="{DECAAC69-401B-4A53-8FDE-2CA0B62EC203}"/>
                  </a:ext>
                </a:extLst>
              </p:cNvPr>
              <p:cNvSpPr>
                <a:spLocks/>
              </p:cNvSpPr>
              <p:nvPr/>
            </p:nvSpPr>
            <p:spPr bwMode="auto">
              <a:xfrm>
                <a:off x="3648" y="2892"/>
                <a:ext cx="1374" cy="204"/>
              </a:xfrm>
              <a:custGeom>
                <a:avLst/>
                <a:gdLst>
                  <a:gd name="T0" fmla="*/ 0 w 1374"/>
                  <a:gd name="T1" fmla="*/ 192 h 204"/>
                  <a:gd name="T2" fmla="*/ 1368 w 1374"/>
                  <a:gd name="T3" fmla="*/ 192 h 204"/>
                  <a:gd name="T4" fmla="*/ 1362 w 1374"/>
                  <a:gd name="T5" fmla="*/ 198 h 204"/>
                  <a:gd name="T6" fmla="*/ 1362 w 1374"/>
                  <a:gd name="T7" fmla="*/ 6 h 204"/>
                  <a:gd name="T8" fmla="*/ 1368 w 1374"/>
                  <a:gd name="T9" fmla="*/ 11 h 204"/>
                  <a:gd name="T10" fmla="*/ 6 w 1374"/>
                  <a:gd name="T11" fmla="*/ 11 h 204"/>
                  <a:gd name="T12" fmla="*/ 13 w 1374"/>
                  <a:gd name="T13" fmla="*/ 6 h 204"/>
                  <a:gd name="T14" fmla="*/ 13 w 1374"/>
                  <a:gd name="T15" fmla="*/ 204 h 204"/>
                  <a:gd name="T16" fmla="*/ 0 w 1374"/>
                  <a:gd name="T17" fmla="*/ 204 h 204"/>
                  <a:gd name="T18" fmla="*/ 0 w 1374"/>
                  <a:gd name="T19" fmla="*/ 0 h 204"/>
                  <a:gd name="T20" fmla="*/ 1374 w 1374"/>
                  <a:gd name="T21" fmla="*/ 0 h 204"/>
                  <a:gd name="T22" fmla="*/ 1374 w 1374"/>
                  <a:gd name="T23" fmla="*/ 204 h 204"/>
                  <a:gd name="T24" fmla="*/ 0 w 1374"/>
                  <a:gd name="T25" fmla="*/ 204 h 204"/>
                  <a:gd name="T26" fmla="*/ 0 w 1374"/>
                  <a:gd name="T27" fmla="*/ 192 h 20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74" h="204">
                    <a:moveTo>
                      <a:pt x="0" y="192"/>
                    </a:moveTo>
                    <a:lnTo>
                      <a:pt x="1368" y="192"/>
                    </a:lnTo>
                    <a:lnTo>
                      <a:pt x="1362" y="198"/>
                    </a:lnTo>
                    <a:lnTo>
                      <a:pt x="1362" y="6"/>
                    </a:lnTo>
                    <a:lnTo>
                      <a:pt x="1368" y="11"/>
                    </a:lnTo>
                    <a:lnTo>
                      <a:pt x="6" y="11"/>
                    </a:lnTo>
                    <a:lnTo>
                      <a:pt x="13" y="6"/>
                    </a:lnTo>
                    <a:lnTo>
                      <a:pt x="13" y="204"/>
                    </a:lnTo>
                    <a:lnTo>
                      <a:pt x="0" y="204"/>
                    </a:lnTo>
                    <a:lnTo>
                      <a:pt x="0" y="0"/>
                    </a:lnTo>
                    <a:lnTo>
                      <a:pt x="1374" y="0"/>
                    </a:lnTo>
                    <a:lnTo>
                      <a:pt x="1374" y="204"/>
                    </a:lnTo>
                    <a:lnTo>
                      <a:pt x="0" y="204"/>
                    </a:lnTo>
                    <a:lnTo>
                      <a:pt x="0" y="19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endParaRPr lang="nb-NO" sz="1350"/>
              </a:p>
            </p:txBody>
          </p:sp>
          <p:sp>
            <p:nvSpPr>
              <p:cNvPr id="121873" name="Rectangle 10">
                <a:extLst>
                  <a:ext uri="{FF2B5EF4-FFF2-40B4-BE49-F238E27FC236}">
                    <a16:creationId xmlns:a16="http://schemas.microsoft.com/office/drawing/2014/main" id="{90A93463-B258-4ED1-B2A5-4EA05F5E858B}"/>
                  </a:ext>
                </a:extLst>
              </p:cNvPr>
              <p:cNvSpPr>
                <a:spLocks noChangeArrowheads="1"/>
              </p:cNvSpPr>
              <p:nvPr/>
            </p:nvSpPr>
            <p:spPr bwMode="auto">
              <a:xfrm>
                <a:off x="3652" y="2889"/>
                <a:ext cx="1362" cy="193"/>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51435" tIns="25718" rIns="51435" bIns="25718"/>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nb-NO" altLang="nb-NO" sz="1350"/>
              </a:p>
            </p:txBody>
          </p:sp>
          <p:sp>
            <p:nvSpPr>
              <p:cNvPr id="121874" name="Rectangle 11">
                <a:extLst>
                  <a:ext uri="{FF2B5EF4-FFF2-40B4-BE49-F238E27FC236}">
                    <a16:creationId xmlns:a16="http://schemas.microsoft.com/office/drawing/2014/main" id="{A56794C1-0297-4B48-ADDA-FEE8D1CBF25D}"/>
                  </a:ext>
                </a:extLst>
              </p:cNvPr>
              <p:cNvSpPr>
                <a:spLocks noChangeArrowheads="1"/>
              </p:cNvSpPr>
              <p:nvPr/>
            </p:nvSpPr>
            <p:spPr bwMode="auto">
              <a:xfrm>
                <a:off x="3652" y="2889"/>
                <a:ext cx="1362" cy="193"/>
              </a:xfrm>
              <a:prstGeom prst="rect">
                <a:avLst/>
              </a:prstGeom>
              <a:noFill/>
              <a:ln w="190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lIns="51435" tIns="25718" rIns="51435" bIns="25718"/>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nb-NO" altLang="nb-NO" sz="1350"/>
              </a:p>
            </p:txBody>
          </p:sp>
          <p:pic>
            <p:nvPicPr>
              <p:cNvPr id="28" name="Picture 12">
                <a:extLst>
                  <a:ext uri="{FF2B5EF4-FFF2-40B4-BE49-F238E27FC236}">
                    <a16:creationId xmlns:a16="http://schemas.microsoft.com/office/drawing/2014/main" id="{44B852D6-B04C-4D95-B53A-FA18EF5C3F90}"/>
                  </a:ext>
                </a:extLst>
              </p:cNvPr>
              <p:cNvPicPr>
                <a:picLocks noChangeAspect="1" noChangeArrowheads="1"/>
              </p:cNvPicPr>
              <p:nvPr/>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704" y="2627"/>
                <a:ext cx="248" cy="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Picture 13">
                <a:extLst>
                  <a:ext uri="{FF2B5EF4-FFF2-40B4-BE49-F238E27FC236}">
                    <a16:creationId xmlns:a16="http://schemas.microsoft.com/office/drawing/2014/main" id="{1212F56D-8990-4953-BE92-03B3ED20EF17}"/>
                  </a:ext>
                </a:extLst>
              </p:cNvPr>
              <p:cNvPicPr>
                <a:picLocks noChangeAspect="1" noChangeArrowheads="1"/>
              </p:cNvPicPr>
              <p:nvPr/>
            </p:nvPicPr>
            <p:blipFill>
              <a:blip r:embed="rId3" cstate="print">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89" y="2054"/>
                <a:ext cx="287" cy="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Picture 14">
                <a:extLst>
                  <a:ext uri="{FF2B5EF4-FFF2-40B4-BE49-F238E27FC236}">
                    <a16:creationId xmlns:a16="http://schemas.microsoft.com/office/drawing/2014/main" id="{F68FB4BC-6051-4DB5-AADA-B221591FED12}"/>
                  </a:ext>
                </a:extLst>
              </p:cNvPr>
              <p:cNvPicPr>
                <a:picLocks noChangeAspect="1" noChangeArrowheads="1"/>
              </p:cNvPicPr>
              <p:nvPr/>
            </p:nvPicPr>
            <p:blipFill>
              <a:blip r:embed="rId4" cstate="print">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245" y="2740"/>
                <a:ext cx="328" cy="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9" name="Picture 14">
              <a:extLst>
                <a:ext uri="{FF2B5EF4-FFF2-40B4-BE49-F238E27FC236}">
                  <a16:creationId xmlns:a16="http://schemas.microsoft.com/office/drawing/2014/main" id="{87BF52EB-D0FC-4F3E-B1D7-341DCFC1140C}"/>
                </a:ext>
              </a:extLst>
            </p:cNvPr>
            <p:cNvPicPr>
              <a:picLocks noChangeAspect="1" noChangeArrowheads="1"/>
            </p:cNvPicPr>
            <p:nvPr/>
          </p:nvPicPr>
          <p:blipFill>
            <a:blip r:embed="rId4"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331506" y="3516496"/>
              <a:ext cx="520700"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 name="TextBox 3">
            <a:extLst>
              <a:ext uri="{FF2B5EF4-FFF2-40B4-BE49-F238E27FC236}">
                <a16:creationId xmlns:a16="http://schemas.microsoft.com/office/drawing/2014/main" id="{9F079540-F957-4933-BDFD-CA9E56A7015D}"/>
              </a:ext>
            </a:extLst>
          </p:cNvPr>
          <p:cNvSpPr txBox="1"/>
          <p:nvPr/>
        </p:nvSpPr>
        <p:spPr>
          <a:xfrm>
            <a:off x="4119391" y="1712294"/>
            <a:ext cx="3160673" cy="1131079"/>
          </a:xfrm>
          <a:prstGeom prst="rect">
            <a:avLst/>
          </a:prstGeom>
          <a:noFill/>
        </p:spPr>
        <p:txBody>
          <a:bodyPr wrap="none">
            <a:spAutoFit/>
          </a:bodyPr>
          <a:lstStyle/>
          <a:p>
            <a:pPr>
              <a:defRPr/>
            </a:pPr>
            <a:r>
              <a:rPr lang="nb-NO" sz="1350" dirty="0"/>
              <a:t>MVs (</a:t>
            </a:r>
            <a:r>
              <a:rPr lang="nb-NO" sz="1350" dirty="0" err="1"/>
              <a:t>two</a:t>
            </a:r>
            <a:r>
              <a:rPr lang="nb-NO" sz="1350" dirty="0"/>
              <a:t> for summer and </a:t>
            </a:r>
            <a:r>
              <a:rPr lang="nb-NO" sz="1350" dirty="0" err="1"/>
              <a:t>two</a:t>
            </a:r>
            <a:r>
              <a:rPr lang="nb-NO" sz="1350" dirty="0"/>
              <a:t> for </a:t>
            </a:r>
            <a:r>
              <a:rPr lang="nb-NO" sz="1350" dirty="0" err="1"/>
              <a:t>winter</a:t>
            </a:r>
            <a:r>
              <a:rPr lang="nb-NO" sz="1350" dirty="0"/>
              <a:t>):</a:t>
            </a:r>
          </a:p>
          <a:p>
            <a:pPr marL="192881" indent="-192881">
              <a:buFontTx/>
              <a:buAutoNum type="arabicPeriod"/>
              <a:defRPr/>
            </a:pPr>
            <a:r>
              <a:rPr lang="nb-NO" sz="1350" dirty="0"/>
              <a:t>AC (</a:t>
            </a:r>
            <a:r>
              <a:rPr lang="nb-NO" sz="1350" dirty="0" err="1"/>
              <a:t>expensive</a:t>
            </a:r>
            <a:r>
              <a:rPr lang="nb-NO" sz="1350" dirty="0"/>
              <a:t> </a:t>
            </a:r>
            <a:r>
              <a:rPr lang="nb-NO" sz="1350" dirty="0" err="1"/>
              <a:t>cooling</a:t>
            </a:r>
            <a:r>
              <a:rPr lang="nb-NO" sz="1350" dirty="0"/>
              <a:t>)</a:t>
            </a:r>
          </a:p>
          <a:p>
            <a:pPr marL="192881" indent="-192881">
              <a:buFontTx/>
              <a:buAutoNum type="arabicPeriod"/>
              <a:defRPr/>
            </a:pPr>
            <a:r>
              <a:rPr lang="nb-NO" sz="1350" dirty="0"/>
              <a:t>CW (</a:t>
            </a:r>
            <a:r>
              <a:rPr lang="nb-NO" sz="1350" dirty="0" err="1"/>
              <a:t>cooling</a:t>
            </a:r>
            <a:r>
              <a:rPr lang="nb-NO" sz="1350" dirty="0"/>
              <a:t> water, </a:t>
            </a:r>
            <a:r>
              <a:rPr lang="nb-NO" sz="1350" dirty="0" err="1"/>
              <a:t>cheap</a:t>
            </a:r>
            <a:r>
              <a:rPr lang="nb-NO" sz="1350" dirty="0"/>
              <a:t>)</a:t>
            </a:r>
          </a:p>
          <a:p>
            <a:pPr marL="192881" indent="-192881">
              <a:buFontTx/>
              <a:buAutoNum type="arabicPeriod"/>
              <a:defRPr/>
            </a:pPr>
            <a:r>
              <a:rPr lang="nb-NO" sz="1350" dirty="0"/>
              <a:t>HW (hot water, </a:t>
            </a:r>
            <a:r>
              <a:rPr lang="nb-NO" sz="1350" dirty="0" err="1"/>
              <a:t>quite</a:t>
            </a:r>
            <a:r>
              <a:rPr lang="nb-NO" sz="1350" dirty="0"/>
              <a:t> </a:t>
            </a:r>
            <a:r>
              <a:rPr lang="nb-NO" sz="1350" dirty="0" err="1"/>
              <a:t>cheap</a:t>
            </a:r>
            <a:r>
              <a:rPr lang="nb-NO" sz="1350" dirty="0"/>
              <a:t>)</a:t>
            </a:r>
          </a:p>
          <a:p>
            <a:pPr marL="192881" indent="-192881">
              <a:buFontTx/>
              <a:buAutoNum type="arabicPeriod"/>
              <a:defRPr/>
            </a:pPr>
            <a:r>
              <a:rPr lang="nb-NO" sz="1350" dirty="0"/>
              <a:t>Electric heat, EH (</a:t>
            </a:r>
            <a:r>
              <a:rPr lang="nb-NO" sz="1350" dirty="0" err="1"/>
              <a:t>expensive</a:t>
            </a:r>
            <a:r>
              <a:rPr lang="nb-NO" sz="1350" dirty="0"/>
              <a:t>)</a:t>
            </a:r>
          </a:p>
        </p:txBody>
      </p:sp>
      <p:sp>
        <p:nvSpPr>
          <p:cNvPr id="121861" name="TextBox 35">
            <a:extLst>
              <a:ext uri="{FF2B5EF4-FFF2-40B4-BE49-F238E27FC236}">
                <a16:creationId xmlns:a16="http://schemas.microsoft.com/office/drawing/2014/main" id="{DFD3127A-ED7E-4A7F-AE26-19947EC9C533}"/>
              </a:ext>
            </a:extLst>
          </p:cNvPr>
          <p:cNvSpPr txBox="1">
            <a:spLocks noChangeArrowheads="1"/>
          </p:cNvSpPr>
          <p:nvPr/>
        </p:nvSpPr>
        <p:spPr bwMode="auto">
          <a:xfrm>
            <a:off x="3015680" y="2286996"/>
            <a:ext cx="478016"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nb-NO" altLang="nb-NO" sz="1350" dirty="0">
                <a:solidFill>
                  <a:srgbClr val="FF0000"/>
                </a:solidFill>
              </a:rPr>
              <a:t>y=T</a:t>
            </a:r>
          </a:p>
        </p:txBody>
      </p:sp>
      <p:sp>
        <p:nvSpPr>
          <p:cNvPr id="31" name="Tittel 1">
            <a:extLst>
              <a:ext uri="{FF2B5EF4-FFF2-40B4-BE49-F238E27FC236}">
                <a16:creationId xmlns:a16="http://schemas.microsoft.com/office/drawing/2014/main" id="{FCB1338B-C1B5-4E47-ABAF-198289329C3A}"/>
              </a:ext>
            </a:extLst>
          </p:cNvPr>
          <p:cNvSpPr txBox="1">
            <a:spLocks/>
          </p:cNvSpPr>
          <p:nvPr/>
        </p:nvSpPr>
        <p:spPr>
          <a:xfrm>
            <a:off x="1203773" y="3193890"/>
            <a:ext cx="8201484" cy="642938"/>
          </a:xfrm>
          <a:prstGeom prst="rect">
            <a:avLst/>
          </a:prstGeom>
        </p:spPr>
        <p:txBody>
          <a:bodyPr lIns="51435" tIns="25718" rIns="51435" bIns="25718" anchor="ctr">
            <a:normAutofit fontScale="97500"/>
          </a:bodyPr>
          <a:lstStyle>
            <a:lvl1pPr algn="l" defTabSz="457200" rtl="0" eaLnBrk="1" latinLnBrk="0" hangingPunct="1">
              <a:spcBef>
                <a:spcPct val="0"/>
              </a:spcBef>
              <a:buNone/>
              <a:defRPr sz="4000" b="1" i="0" kern="1200">
                <a:solidFill>
                  <a:schemeClr val="tx1"/>
                </a:solidFill>
                <a:latin typeface="Calibri Light" panose="020F0302020204030204" pitchFamily="34" charset="0"/>
                <a:ea typeface="+mj-ea"/>
                <a:cs typeface="Calibri Light" panose="020F0302020204030204" pitchFamily="34" charset="0"/>
              </a:defRPr>
            </a:lvl1pPr>
          </a:lstStyle>
          <a:p>
            <a:pPr>
              <a:defRPr/>
            </a:pPr>
            <a:r>
              <a:rPr lang="en-US" sz="2250" dirty="0"/>
              <a:t>Alt. 2 for MV-MV switching. Multiple controllers with different setpoints</a:t>
            </a:r>
          </a:p>
        </p:txBody>
      </p:sp>
      <p:sp>
        <p:nvSpPr>
          <p:cNvPr id="25" name="Tittel 1">
            <a:extLst>
              <a:ext uri="{FF2B5EF4-FFF2-40B4-BE49-F238E27FC236}">
                <a16:creationId xmlns:a16="http://schemas.microsoft.com/office/drawing/2014/main" id="{EF1101EA-C572-432B-8210-CA342E865E1C}"/>
              </a:ext>
            </a:extLst>
          </p:cNvPr>
          <p:cNvSpPr txBox="1">
            <a:spLocks/>
          </p:cNvSpPr>
          <p:nvPr/>
        </p:nvSpPr>
        <p:spPr>
          <a:xfrm>
            <a:off x="1203773" y="699531"/>
            <a:ext cx="8631344" cy="642938"/>
          </a:xfrm>
          <a:prstGeom prst="rect">
            <a:avLst/>
          </a:prstGeom>
        </p:spPr>
        <p:txBody>
          <a:bodyPr lIns="51435" tIns="25718" rIns="51435" bIns="25718" anchor="ctr">
            <a:noAutofit/>
          </a:bodyPr>
          <a:lstStyle>
            <a:lvl1pPr algn="l" defTabSz="457200" rtl="0" eaLnBrk="1" latinLnBrk="0" hangingPunct="1">
              <a:spcBef>
                <a:spcPct val="0"/>
              </a:spcBef>
              <a:buNone/>
              <a:defRPr sz="4000" b="1" i="0" kern="1200">
                <a:solidFill>
                  <a:schemeClr val="tx1"/>
                </a:solidFill>
                <a:latin typeface="Calibri Light" panose="020F0302020204030204" pitchFamily="34" charset="0"/>
                <a:ea typeface="+mj-ea"/>
                <a:cs typeface="Calibri Light" panose="020F0302020204030204" pitchFamily="34" charset="0"/>
              </a:defRPr>
            </a:lvl1pPr>
          </a:lstStyle>
          <a:p>
            <a:pPr>
              <a:defRPr/>
            </a:pPr>
            <a:r>
              <a:rPr lang="nb-NO" altLang="nb-NO" sz="3200" dirty="0" err="1"/>
              <a:t>Example</a:t>
            </a:r>
            <a:r>
              <a:rPr lang="nb-NO" altLang="nb-NO" sz="3200" dirty="0"/>
              <a:t>: Room </a:t>
            </a:r>
            <a:r>
              <a:rPr lang="nb-NO" altLang="nb-NO" sz="3200" dirty="0" err="1"/>
              <a:t>heating</a:t>
            </a:r>
            <a:r>
              <a:rPr lang="nb-NO" altLang="nb-NO" sz="3200" dirty="0"/>
              <a:t> </a:t>
            </a:r>
            <a:r>
              <a:rPr lang="nb-NO" altLang="nb-NO" sz="3200" dirty="0" err="1"/>
              <a:t>with</a:t>
            </a:r>
            <a:r>
              <a:rPr lang="nb-NO" altLang="nb-NO" sz="3200" dirty="0"/>
              <a:t> </a:t>
            </a:r>
            <a:r>
              <a:rPr lang="nb-NO" altLang="nb-NO" sz="3200" dirty="0" err="1"/>
              <a:t>one</a:t>
            </a:r>
            <a:r>
              <a:rPr lang="nb-NO" altLang="nb-NO" sz="3200" dirty="0"/>
              <a:t> CV (T) and 4 MVs</a:t>
            </a:r>
          </a:p>
        </p:txBody>
      </p:sp>
      <p:sp>
        <p:nvSpPr>
          <p:cNvPr id="56" name="TextBox 55">
            <a:extLst>
              <a:ext uri="{FF2B5EF4-FFF2-40B4-BE49-F238E27FC236}">
                <a16:creationId xmlns:a16="http://schemas.microsoft.com/office/drawing/2014/main" id="{6D335683-49F6-4167-A276-64A0F0402B4F}"/>
              </a:ext>
            </a:extLst>
          </p:cNvPr>
          <p:cNvSpPr txBox="1"/>
          <p:nvPr/>
        </p:nvSpPr>
        <p:spPr>
          <a:xfrm>
            <a:off x="-97748" y="-865"/>
            <a:ext cx="2139304" cy="300082"/>
          </a:xfrm>
          <a:prstGeom prst="rect">
            <a:avLst/>
          </a:prstGeom>
          <a:noFill/>
        </p:spPr>
        <p:txBody>
          <a:bodyPr wrap="none" rtlCol="0">
            <a:spAutoFit/>
          </a:bodyPr>
          <a:lstStyle/>
          <a:p>
            <a:r>
              <a:rPr lang="nb-NO" sz="1350" dirty="0">
                <a:highlight>
                  <a:srgbClr val="FFFF00"/>
                </a:highlight>
              </a:rPr>
              <a:t>E6: MV-MV switching, Alt. 2</a:t>
            </a:r>
          </a:p>
        </p:txBody>
      </p:sp>
      <p:sp>
        <p:nvSpPr>
          <p:cNvPr id="9" name="Rectangle 8">
            <a:extLst>
              <a:ext uri="{FF2B5EF4-FFF2-40B4-BE49-F238E27FC236}">
                <a16:creationId xmlns:a16="http://schemas.microsoft.com/office/drawing/2014/main" id="{EC638A1B-BEFB-D643-1847-979D5B457C51}"/>
              </a:ext>
            </a:extLst>
          </p:cNvPr>
          <p:cNvSpPr/>
          <p:nvPr/>
        </p:nvSpPr>
        <p:spPr>
          <a:xfrm>
            <a:off x="2351401" y="6321680"/>
            <a:ext cx="1173846" cy="51416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8BAB1754-9820-5485-A104-44938EA6BFAC}"/>
              </a:ext>
            </a:extLst>
          </p:cNvPr>
          <p:cNvSpPr txBox="1"/>
          <p:nvPr/>
        </p:nvSpPr>
        <p:spPr>
          <a:xfrm>
            <a:off x="7612912" y="4320250"/>
            <a:ext cx="3787191" cy="1754326"/>
          </a:xfrm>
          <a:prstGeom prst="rect">
            <a:avLst/>
          </a:prstGeom>
          <a:noFill/>
        </p:spPr>
        <p:txBody>
          <a:bodyPr wrap="none" rtlCol="0">
            <a:spAutoFit/>
          </a:bodyPr>
          <a:lstStyle/>
          <a:p>
            <a:r>
              <a:rPr lang="nb-NO" dirty="0" err="1"/>
              <a:t>Disadvantage</a:t>
            </a:r>
            <a:r>
              <a:rPr lang="nb-NO" dirty="0"/>
              <a:t> (</a:t>
            </a:r>
            <a:r>
              <a:rPr lang="nb-NO" dirty="0" err="1"/>
              <a:t>comfort</a:t>
            </a:r>
            <a:r>
              <a:rPr lang="nb-NO" dirty="0"/>
              <a:t>):</a:t>
            </a:r>
          </a:p>
          <a:p>
            <a:pPr marL="285750" indent="-285750">
              <a:buFont typeface="Arial" panose="020B0604020202020204" pitchFamily="34" charset="0"/>
              <a:buChar char="•"/>
            </a:pPr>
            <a:r>
              <a:rPr lang="nb-NO" dirty="0"/>
              <a:t>Different setpoints</a:t>
            </a:r>
          </a:p>
          <a:p>
            <a:pPr marL="285750" indent="-285750">
              <a:buFont typeface="Arial" panose="020B0604020202020204" pitchFamily="34" charset="0"/>
              <a:buChar char="•"/>
            </a:pPr>
            <a:r>
              <a:rPr lang="nb-NO" dirty="0" err="1"/>
              <a:t>Loose</a:t>
            </a:r>
            <a:r>
              <a:rPr lang="nb-NO" dirty="0"/>
              <a:t> control during </a:t>
            </a:r>
            <a:r>
              <a:rPr lang="nb-NO"/>
              <a:t>transition</a:t>
            </a:r>
            <a:endParaRPr lang="nb-NO" dirty="0"/>
          </a:p>
          <a:p>
            <a:pPr marL="285750" indent="-285750">
              <a:buFont typeface="Arial" panose="020B0604020202020204" pitchFamily="34" charset="0"/>
              <a:buChar char="•"/>
            </a:pPr>
            <a:endParaRPr lang="nb-NO" dirty="0"/>
          </a:p>
          <a:p>
            <a:r>
              <a:rPr lang="nb-NO" dirty="0" err="1"/>
              <a:t>Advantage</a:t>
            </a:r>
            <a:r>
              <a:rPr lang="nb-NO" dirty="0"/>
              <a:t> (</a:t>
            </a:r>
            <a:r>
              <a:rPr lang="nb-NO" dirty="0" err="1"/>
              <a:t>economics</a:t>
            </a:r>
            <a:r>
              <a:rPr lang="nb-NO" dirty="0"/>
              <a:t>) : </a:t>
            </a:r>
          </a:p>
          <a:p>
            <a:pPr marL="285750" indent="-285750">
              <a:buFont typeface="Arial" panose="020B0604020202020204" pitchFamily="34" charset="0"/>
              <a:buChar char="•"/>
            </a:pPr>
            <a:r>
              <a:rPr lang="nb-NO" dirty="0"/>
              <a:t>Different setpoints (energy </a:t>
            </a:r>
            <a:r>
              <a:rPr lang="nb-NO" dirty="0" err="1"/>
              <a:t>savings</a:t>
            </a:r>
            <a:r>
              <a:rPr lang="nb-NO" dirty="0"/>
              <a:t>)</a:t>
            </a:r>
            <a:endParaRPr lang="en-US" dirty="0"/>
          </a:p>
        </p:txBody>
      </p:sp>
      <p:grpSp>
        <p:nvGrpSpPr>
          <p:cNvPr id="3" name="Group 2">
            <a:extLst>
              <a:ext uri="{FF2B5EF4-FFF2-40B4-BE49-F238E27FC236}">
                <a16:creationId xmlns:a16="http://schemas.microsoft.com/office/drawing/2014/main" id="{86048C9B-F6CE-8B2C-7EF4-E4A6CC192E17}"/>
              </a:ext>
            </a:extLst>
          </p:cNvPr>
          <p:cNvGrpSpPr/>
          <p:nvPr/>
        </p:nvGrpSpPr>
        <p:grpSpPr>
          <a:xfrm>
            <a:off x="808762" y="3794741"/>
            <a:ext cx="4882908" cy="2536697"/>
            <a:chOff x="1048994" y="1907044"/>
            <a:chExt cx="4539063" cy="2222646"/>
          </a:xfrm>
        </p:grpSpPr>
        <p:grpSp>
          <p:nvGrpSpPr>
            <p:cNvPr id="5" name="Group 4">
              <a:extLst>
                <a:ext uri="{FF2B5EF4-FFF2-40B4-BE49-F238E27FC236}">
                  <a16:creationId xmlns:a16="http://schemas.microsoft.com/office/drawing/2014/main" id="{6406DB9F-AF19-774A-96EC-AFCAB1F2BDAD}"/>
                </a:ext>
              </a:extLst>
            </p:cNvPr>
            <p:cNvGrpSpPr/>
            <p:nvPr/>
          </p:nvGrpSpPr>
          <p:grpSpPr>
            <a:xfrm>
              <a:off x="1048994" y="1907044"/>
              <a:ext cx="4539063" cy="2222646"/>
              <a:chOff x="1110495" y="3537136"/>
              <a:chExt cx="4539063" cy="2222646"/>
            </a:xfrm>
          </p:grpSpPr>
          <p:pic>
            <p:nvPicPr>
              <p:cNvPr id="121880" name="Bilde 5">
                <a:extLst>
                  <a:ext uri="{FF2B5EF4-FFF2-40B4-BE49-F238E27FC236}">
                    <a16:creationId xmlns:a16="http://schemas.microsoft.com/office/drawing/2014/main" id="{8F693530-19DF-F399-EDF0-D00BA06C759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02482" y="3601451"/>
                <a:ext cx="4047076" cy="2158331"/>
              </a:xfrm>
              <a:prstGeom prst="rect">
                <a:avLst/>
              </a:prstGeom>
              <a:solidFill>
                <a:schemeClr val="bg1"/>
              </a:solidFill>
              <a:ln>
                <a:noFill/>
              </a:ln>
            </p:spPr>
          </p:pic>
          <p:sp>
            <p:nvSpPr>
              <p:cNvPr id="121881" name="Rectangle 121880">
                <a:extLst>
                  <a:ext uri="{FF2B5EF4-FFF2-40B4-BE49-F238E27FC236}">
                    <a16:creationId xmlns:a16="http://schemas.microsoft.com/office/drawing/2014/main" id="{D07A2B69-02A8-9501-949F-7F3A2EEC5177}"/>
                  </a:ext>
                </a:extLst>
              </p:cNvPr>
              <p:cNvSpPr/>
              <p:nvPr/>
            </p:nvSpPr>
            <p:spPr>
              <a:xfrm>
                <a:off x="1110495" y="3537136"/>
                <a:ext cx="2786231" cy="20728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grpSp>
        <p:grpSp>
          <p:nvGrpSpPr>
            <p:cNvPr id="6" name="Group 5">
              <a:extLst>
                <a:ext uri="{FF2B5EF4-FFF2-40B4-BE49-F238E27FC236}">
                  <a16:creationId xmlns:a16="http://schemas.microsoft.com/office/drawing/2014/main" id="{D7B6CEF8-D895-7EDD-D399-B5F61F47152C}"/>
                </a:ext>
              </a:extLst>
            </p:cNvPr>
            <p:cNvGrpSpPr/>
            <p:nvPr/>
          </p:nvGrpSpPr>
          <p:grpSpPr>
            <a:xfrm>
              <a:off x="1551367" y="2451047"/>
              <a:ext cx="2317883" cy="1587516"/>
              <a:chOff x="2506128" y="3622954"/>
              <a:chExt cx="2207201" cy="1197737"/>
            </a:xfrm>
            <a:solidFill>
              <a:schemeClr val="bg1"/>
            </a:solidFill>
          </p:grpSpPr>
          <p:grpSp>
            <p:nvGrpSpPr>
              <p:cNvPr id="11" name="Group 10">
                <a:extLst>
                  <a:ext uri="{FF2B5EF4-FFF2-40B4-BE49-F238E27FC236}">
                    <a16:creationId xmlns:a16="http://schemas.microsoft.com/office/drawing/2014/main" id="{42390DBF-6351-1158-08BD-9D66A4B5A35D}"/>
                  </a:ext>
                </a:extLst>
              </p:cNvPr>
              <p:cNvGrpSpPr/>
              <p:nvPr/>
            </p:nvGrpSpPr>
            <p:grpSpPr>
              <a:xfrm>
                <a:off x="2893968" y="3622954"/>
                <a:ext cx="1819361" cy="1197737"/>
                <a:chOff x="1925273" y="1898705"/>
                <a:chExt cx="2460771" cy="2639739"/>
              </a:xfrm>
              <a:grpFill/>
            </p:grpSpPr>
            <p:sp>
              <p:nvSpPr>
                <p:cNvPr id="16" name="Rectangle 15">
                  <a:extLst>
                    <a:ext uri="{FF2B5EF4-FFF2-40B4-BE49-F238E27FC236}">
                      <a16:creationId xmlns:a16="http://schemas.microsoft.com/office/drawing/2014/main" id="{851F00A6-515E-8052-4C6B-FD8089497C1B}"/>
                    </a:ext>
                  </a:extLst>
                </p:cNvPr>
                <p:cNvSpPr/>
                <p:nvPr/>
              </p:nvSpPr>
              <p:spPr>
                <a:xfrm>
                  <a:off x="3791824" y="1898705"/>
                  <a:ext cx="578840" cy="461395"/>
                </a:xfrm>
                <a:prstGeom prst="rect">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r>
                    <a:rPr lang="nb-NO" sz="1350" dirty="0">
                      <a:solidFill>
                        <a:schemeClr val="tx1"/>
                      </a:solidFill>
                    </a:rPr>
                    <a:t>C</a:t>
                  </a:r>
                  <a:r>
                    <a:rPr lang="nb-NO" sz="1350" baseline="-25000" dirty="0">
                      <a:solidFill>
                        <a:schemeClr val="tx1"/>
                      </a:solidFill>
                    </a:rPr>
                    <a:t>1</a:t>
                  </a:r>
                </a:p>
              </p:txBody>
            </p:sp>
            <p:sp>
              <p:nvSpPr>
                <p:cNvPr id="17" name="Rectangle 16">
                  <a:extLst>
                    <a:ext uri="{FF2B5EF4-FFF2-40B4-BE49-F238E27FC236}">
                      <a16:creationId xmlns:a16="http://schemas.microsoft.com/office/drawing/2014/main" id="{CBB78CA4-C9E2-459B-CCAD-88C715DB9540}"/>
                    </a:ext>
                  </a:extLst>
                </p:cNvPr>
                <p:cNvSpPr/>
                <p:nvPr/>
              </p:nvSpPr>
              <p:spPr>
                <a:xfrm>
                  <a:off x="3791824" y="2541862"/>
                  <a:ext cx="578840" cy="461395"/>
                </a:xfrm>
                <a:prstGeom prst="rect">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r>
                    <a:rPr lang="nb-NO" sz="1350" dirty="0">
                      <a:solidFill>
                        <a:schemeClr val="tx1"/>
                      </a:solidFill>
                    </a:rPr>
                    <a:t>C</a:t>
                  </a:r>
                  <a:r>
                    <a:rPr lang="nb-NO" sz="1350" baseline="-25000" dirty="0">
                      <a:solidFill>
                        <a:schemeClr val="tx1"/>
                      </a:solidFill>
                    </a:rPr>
                    <a:t>2</a:t>
                  </a:r>
                </a:p>
              </p:txBody>
            </p:sp>
            <p:sp>
              <p:nvSpPr>
                <p:cNvPr id="18" name="Rectangle 17">
                  <a:extLst>
                    <a:ext uri="{FF2B5EF4-FFF2-40B4-BE49-F238E27FC236}">
                      <a16:creationId xmlns:a16="http://schemas.microsoft.com/office/drawing/2014/main" id="{F003CC89-DFD2-D6D0-ED7F-7B5176302D1F}"/>
                    </a:ext>
                  </a:extLst>
                </p:cNvPr>
                <p:cNvSpPr/>
                <p:nvPr/>
              </p:nvSpPr>
              <p:spPr>
                <a:xfrm>
                  <a:off x="3791824" y="3168241"/>
                  <a:ext cx="578840" cy="461395"/>
                </a:xfrm>
                <a:prstGeom prst="rect">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r>
                    <a:rPr lang="nb-NO" sz="1350" dirty="0">
                      <a:solidFill>
                        <a:schemeClr val="tx1"/>
                      </a:solidFill>
                    </a:rPr>
                    <a:t>C</a:t>
                  </a:r>
                  <a:r>
                    <a:rPr lang="nb-NO" sz="1350" baseline="-25000" dirty="0">
                      <a:solidFill>
                        <a:schemeClr val="tx1"/>
                      </a:solidFill>
                    </a:rPr>
                    <a:t>3</a:t>
                  </a:r>
                </a:p>
              </p:txBody>
            </p:sp>
            <p:sp>
              <p:nvSpPr>
                <p:cNvPr id="20" name="Rectangle 19">
                  <a:extLst>
                    <a:ext uri="{FF2B5EF4-FFF2-40B4-BE49-F238E27FC236}">
                      <a16:creationId xmlns:a16="http://schemas.microsoft.com/office/drawing/2014/main" id="{5D6C875B-8FC0-1C39-01D8-1DCCF89CC72D}"/>
                    </a:ext>
                  </a:extLst>
                </p:cNvPr>
                <p:cNvSpPr/>
                <p:nvPr/>
              </p:nvSpPr>
              <p:spPr>
                <a:xfrm>
                  <a:off x="3807204" y="3787629"/>
                  <a:ext cx="578840" cy="461395"/>
                </a:xfrm>
                <a:prstGeom prst="rect">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r>
                    <a:rPr lang="nb-NO" sz="1350" dirty="0">
                      <a:solidFill>
                        <a:schemeClr val="tx1"/>
                      </a:solidFill>
                    </a:rPr>
                    <a:t>C</a:t>
                  </a:r>
                  <a:r>
                    <a:rPr lang="nb-NO" sz="1350" baseline="-25000" dirty="0">
                      <a:solidFill>
                        <a:schemeClr val="tx1"/>
                      </a:solidFill>
                    </a:rPr>
                    <a:t>4</a:t>
                  </a:r>
                </a:p>
              </p:txBody>
            </p:sp>
            <p:cxnSp>
              <p:nvCxnSpPr>
                <p:cNvPr id="21" name="Straight Arrow Connector 20">
                  <a:extLst>
                    <a:ext uri="{FF2B5EF4-FFF2-40B4-BE49-F238E27FC236}">
                      <a16:creationId xmlns:a16="http://schemas.microsoft.com/office/drawing/2014/main" id="{10A08C01-FDA7-6FA0-31D5-BDD55B7ABF26}"/>
                    </a:ext>
                  </a:extLst>
                </p:cNvPr>
                <p:cNvCxnSpPr/>
                <p:nvPr/>
              </p:nvCxnSpPr>
              <p:spPr>
                <a:xfrm>
                  <a:off x="2895600" y="2139193"/>
                  <a:ext cx="503340" cy="0"/>
                </a:xfrm>
                <a:prstGeom prst="straightConnector1">
                  <a:avLst/>
                </a:prstGeom>
                <a:grpFill/>
                <a:ln>
                  <a:tailEnd type="triangle"/>
                </a:ln>
              </p:spPr>
              <p:style>
                <a:lnRef idx="2">
                  <a:schemeClr val="accent1"/>
                </a:lnRef>
                <a:fillRef idx="0">
                  <a:schemeClr val="accent1"/>
                </a:fillRef>
                <a:effectRef idx="1">
                  <a:schemeClr val="accent1"/>
                </a:effectRef>
                <a:fontRef idx="minor">
                  <a:schemeClr val="tx1"/>
                </a:fontRef>
              </p:style>
            </p:cxnSp>
            <p:cxnSp>
              <p:nvCxnSpPr>
                <p:cNvPr id="22" name="Straight Arrow Connector 21">
                  <a:extLst>
                    <a:ext uri="{FF2B5EF4-FFF2-40B4-BE49-F238E27FC236}">
                      <a16:creationId xmlns:a16="http://schemas.microsoft.com/office/drawing/2014/main" id="{19E349BA-97C1-C649-827A-2CC93B19AC03}"/>
                    </a:ext>
                  </a:extLst>
                </p:cNvPr>
                <p:cNvCxnSpPr/>
                <p:nvPr/>
              </p:nvCxnSpPr>
              <p:spPr>
                <a:xfrm>
                  <a:off x="2627152" y="2778155"/>
                  <a:ext cx="503340" cy="0"/>
                </a:xfrm>
                <a:prstGeom prst="straightConnector1">
                  <a:avLst/>
                </a:prstGeom>
                <a:grpFill/>
                <a:ln>
                  <a:tailEnd type="triangle"/>
                </a:ln>
              </p:spPr>
              <p:style>
                <a:lnRef idx="2">
                  <a:schemeClr val="accent1"/>
                </a:lnRef>
                <a:fillRef idx="0">
                  <a:schemeClr val="accent1"/>
                </a:fillRef>
                <a:effectRef idx="1">
                  <a:schemeClr val="accent1"/>
                </a:effectRef>
                <a:fontRef idx="minor">
                  <a:schemeClr val="tx1"/>
                </a:fontRef>
              </p:style>
            </p:cxnSp>
            <p:cxnSp>
              <p:nvCxnSpPr>
                <p:cNvPr id="23" name="Straight Arrow Connector 22">
                  <a:extLst>
                    <a:ext uri="{FF2B5EF4-FFF2-40B4-BE49-F238E27FC236}">
                      <a16:creationId xmlns:a16="http://schemas.microsoft.com/office/drawing/2014/main" id="{F1FDDC10-F3B4-2D0A-EBEC-57D188B754B5}"/>
                    </a:ext>
                  </a:extLst>
                </p:cNvPr>
                <p:cNvCxnSpPr/>
                <p:nvPr/>
              </p:nvCxnSpPr>
              <p:spPr>
                <a:xfrm>
                  <a:off x="1925273" y="4014133"/>
                  <a:ext cx="503340" cy="0"/>
                </a:xfrm>
                <a:prstGeom prst="straightConnector1">
                  <a:avLst/>
                </a:prstGeom>
                <a:grpFill/>
                <a:ln>
                  <a:tailEnd type="triangle"/>
                </a:ln>
              </p:spPr>
              <p:style>
                <a:lnRef idx="2">
                  <a:schemeClr val="accent1"/>
                </a:lnRef>
                <a:fillRef idx="0">
                  <a:schemeClr val="accent1"/>
                </a:fillRef>
                <a:effectRef idx="1">
                  <a:schemeClr val="accent1"/>
                </a:effectRef>
                <a:fontRef idx="minor">
                  <a:schemeClr val="tx1"/>
                </a:fontRef>
              </p:style>
            </p:cxnSp>
            <p:cxnSp>
              <p:nvCxnSpPr>
                <p:cNvPr id="24" name="Straight Arrow Connector 23">
                  <a:extLst>
                    <a:ext uri="{FF2B5EF4-FFF2-40B4-BE49-F238E27FC236}">
                      <a16:creationId xmlns:a16="http://schemas.microsoft.com/office/drawing/2014/main" id="{7D3A545D-7F14-39AC-D6E5-C87E11B100BA}"/>
                    </a:ext>
                  </a:extLst>
                </p:cNvPr>
                <p:cNvCxnSpPr>
                  <a:cxnSpLocks/>
                </p:cNvCxnSpPr>
                <p:nvPr/>
              </p:nvCxnSpPr>
              <p:spPr>
                <a:xfrm flipH="1" flipV="1">
                  <a:off x="2403447" y="3997356"/>
                  <a:ext cx="6991" cy="541088"/>
                </a:xfrm>
                <a:prstGeom prst="straightConnector1">
                  <a:avLst/>
                </a:prstGeom>
                <a:grpFill/>
                <a:ln>
                  <a:tailEnd type="triangle"/>
                </a:ln>
              </p:spPr>
              <p:style>
                <a:lnRef idx="2">
                  <a:schemeClr val="accent1"/>
                </a:lnRef>
                <a:fillRef idx="0">
                  <a:schemeClr val="accent1"/>
                </a:fillRef>
                <a:effectRef idx="1">
                  <a:schemeClr val="accent1"/>
                </a:effectRef>
                <a:fontRef idx="minor">
                  <a:schemeClr val="tx1"/>
                </a:fontRef>
              </p:style>
            </p:cxnSp>
            <p:cxnSp>
              <p:nvCxnSpPr>
                <p:cNvPr id="121856" name="Straight Connector 121855">
                  <a:extLst>
                    <a:ext uri="{FF2B5EF4-FFF2-40B4-BE49-F238E27FC236}">
                      <a16:creationId xmlns:a16="http://schemas.microsoft.com/office/drawing/2014/main" id="{1E07B84F-C69C-9EB1-B058-2AE9A2081B27}"/>
                    </a:ext>
                  </a:extLst>
                </p:cNvPr>
                <p:cNvCxnSpPr/>
                <p:nvPr/>
              </p:nvCxnSpPr>
              <p:spPr>
                <a:xfrm flipV="1">
                  <a:off x="2428613" y="3997355"/>
                  <a:ext cx="1363211" cy="16778"/>
                </a:xfrm>
                <a:prstGeom prst="line">
                  <a:avLst/>
                </a:prstGeom>
                <a:grpFill/>
                <a:ln>
                  <a:tailEnd type="triangle"/>
                </a:ln>
              </p:spPr>
              <p:style>
                <a:lnRef idx="2">
                  <a:schemeClr val="accent1"/>
                </a:lnRef>
                <a:fillRef idx="0">
                  <a:schemeClr val="accent1"/>
                </a:fillRef>
                <a:effectRef idx="1">
                  <a:schemeClr val="accent1"/>
                </a:effectRef>
                <a:fontRef idx="minor">
                  <a:schemeClr val="tx1"/>
                </a:fontRef>
              </p:style>
            </p:cxnSp>
            <p:cxnSp>
              <p:nvCxnSpPr>
                <p:cNvPr id="121858" name="Straight Connector 121857">
                  <a:extLst>
                    <a:ext uri="{FF2B5EF4-FFF2-40B4-BE49-F238E27FC236}">
                      <a16:creationId xmlns:a16="http://schemas.microsoft.com/office/drawing/2014/main" id="{C7C13EFC-C19F-0A75-65E2-D9B0CDA7E7A8}"/>
                    </a:ext>
                  </a:extLst>
                </p:cNvPr>
                <p:cNvCxnSpPr>
                  <a:cxnSpLocks/>
                  <a:endCxn id="18" idx="1"/>
                </p:cNvCxnSpPr>
                <p:nvPr/>
              </p:nvCxnSpPr>
              <p:spPr>
                <a:xfrm>
                  <a:off x="2810312" y="3398938"/>
                  <a:ext cx="981512" cy="1"/>
                </a:xfrm>
                <a:prstGeom prst="line">
                  <a:avLst/>
                </a:prstGeom>
                <a:grpFill/>
                <a:ln>
                  <a:tailEnd type="triangle"/>
                </a:ln>
              </p:spPr>
              <p:style>
                <a:lnRef idx="2">
                  <a:schemeClr val="accent1"/>
                </a:lnRef>
                <a:fillRef idx="0">
                  <a:schemeClr val="accent1"/>
                </a:fillRef>
                <a:effectRef idx="1">
                  <a:schemeClr val="accent1"/>
                </a:effectRef>
                <a:fontRef idx="minor">
                  <a:schemeClr val="tx1"/>
                </a:fontRef>
              </p:style>
            </p:cxnSp>
            <p:cxnSp>
              <p:nvCxnSpPr>
                <p:cNvPr id="121859" name="Straight Connector 121858">
                  <a:extLst>
                    <a:ext uri="{FF2B5EF4-FFF2-40B4-BE49-F238E27FC236}">
                      <a16:creationId xmlns:a16="http://schemas.microsoft.com/office/drawing/2014/main" id="{696B2D33-A941-BA62-D802-ED36EC9A887F}"/>
                    </a:ext>
                  </a:extLst>
                </p:cNvPr>
                <p:cNvCxnSpPr>
                  <a:cxnSpLocks/>
                </p:cNvCxnSpPr>
                <p:nvPr/>
              </p:nvCxnSpPr>
              <p:spPr>
                <a:xfrm>
                  <a:off x="3122103" y="2772559"/>
                  <a:ext cx="644554" cy="1"/>
                </a:xfrm>
                <a:prstGeom prst="line">
                  <a:avLst/>
                </a:prstGeom>
                <a:grpFill/>
                <a:ln>
                  <a:tailEnd type="triangle"/>
                </a:ln>
              </p:spPr>
              <p:style>
                <a:lnRef idx="2">
                  <a:schemeClr val="accent1"/>
                </a:lnRef>
                <a:fillRef idx="0">
                  <a:schemeClr val="accent1"/>
                </a:fillRef>
                <a:effectRef idx="1">
                  <a:schemeClr val="accent1"/>
                </a:effectRef>
                <a:fontRef idx="minor">
                  <a:schemeClr val="tx1"/>
                </a:fontRef>
              </p:style>
            </p:cxnSp>
            <p:cxnSp>
              <p:nvCxnSpPr>
                <p:cNvPr id="121862" name="Straight Connector 121861">
                  <a:extLst>
                    <a:ext uri="{FF2B5EF4-FFF2-40B4-BE49-F238E27FC236}">
                      <a16:creationId xmlns:a16="http://schemas.microsoft.com/office/drawing/2014/main" id="{4E10F18A-D23B-717E-5808-6BB93A47F833}"/>
                    </a:ext>
                  </a:extLst>
                </p:cNvPr>
                <p:cNvCxnSpPr>
                  <a:cxnSpLocks/>
                  <a:endCxn id="16" idx="1"/>
                </p:cNvCxnSpPr>
                <p:nvPr/>
              </p:nvCxnSpPr>
              <p:spPr>
                <a:xfrm>
                  <a:off x="3398940" y="2129401"/>
                  <a:ext cx="392884" cy="2"/>
                </a:xfrm>
                <a:prstGeom prst="line">
                  <a:avLst/>
                </a:prstGeom>
                <a:grpFill/>
                <a:ln>
                  <a:tailEnd type="stealth"/>
                </a:ln>
              </p:spPr>
              <p:style>
                <a:lnRef idx="2">
                  <a:schemeClr val="accent1"/>
                </a:lnRef>
                <a:fillRef idx="0">
                  <a:schemeClr val="accent1"/>
                </a:fillRef>
                <a:effectRef idx="1">
                  <a:schemeClr val="accent1"/>
                </a:effectRef>
                <a:fontRef idx="minor">
                  <a:schemeClr val="tx1"/>
                </a:fontRef>
              </p:style>
            </p:cxnSp>
            <p:cxnSp>
              <p:nvCxnSpPr>
                <p:cNvPr id="121863" name="Straight Arrow Connector 121862">
                  <a:extLst>
                    <a:ext uri="{FF2B5EF4-FFF2-40B4-BE49-F238E27FC236}">
                      <a16:creationId xmlns:a16="http://schemas.microsoft.com/office/drawing/2014/main" id="{FB5D788F-328E-ED30-D630-1853CD6C7DF4}"/>
                    </a:ext>
                  </a:extLst>
                </p:cNvPr>
                <p:cNvCxnSpPr>
                  <a:cxnSpLocks/>
                </p:cNvCxnSpPr>
                <p:nvPr/>
              </p:nvCxnSpPr>
              <p:spPr>
                <a:xfrm flipV="1">
                  <a:off x="2748793" y="3388454"/>
                  <a:ext cx="0" cy="1149990"/>
                </a:xfrm>
                <a:prstGeom prst="straightConnector1">
                  <a:avLst/>
                </a:prstGeom>
                <a:grpFill/>
                <a:ln>
                  <a:tailEnd type="triangle"/>
                </a:ln>
              </p:spPr>
              <p:style>
                <a:lnRef idx="2">
                  <a:schemeClr val="accent1"/>
                </a:lnRef>
                <a:fillRef idx="0">
                  <a:schemeClr val="accent1"/>
                </a:fillRef>
                <a:effectRef idx="1">
                  <a:schemeClr val="accent1"/>
                </a:effectRef>
                <a:fontRef idx="minor">
                  <a:schemeClr val="tx1"/>
                </a:fontRef>
              </p:style>
            </p:cxnSp>
            <p:cxnSp>
              <p:nvCxnSpPr>
                <p:cNvPr id="121864" name="Straight Arrow Connector 121863">
                  <a:extLst>
                    <a:ext uri="{FF2B5EF4-FFF2-40B4-BE49-F238E27FC236}">
                      <a16:creationId xmlns:a16="http://schemas.microsoft.com/office/drawing/2014/main" id="{E6BB464A-D829-3D83-12D6-698709522862}"/>
                    </a:ext>
                  </a:extLst>
                </p:cNvPr>
                <p:cNvCxnSpPr>
                  <a:cxnSpLocks/>
                </p:cNvCxnSpPr>
                <p:nvPr/>
              </p:nvCxnSpPr>
              <p:spPr>
                <a:xfrm flipH="1" flipV="1">
                  <a:off x="3087149" y="2778156"/>
                  <a:ext cx="26565" cy="1760288"/>
                </a:xfrm>
                <a:prstGeom prst="straightConnector1">
                  <a:avLst/>
                </a:prstGeom>
                <a:grpFill/>
                <a:ln>
                  <a:tailEnd type="triangle"/>
                </a:ln>
              </p:spPr>
              <p:style>
                <a:lnRef idx="2">
                  <a:schemeClr val="accent1"/>
                </a:lnRef>
                <a:fillRef idx="0">
                  <a:schemeClr val="accent1"/>
                </a:fillRef>
                <a:effectRef idx="1">
                  <a:schemeClr val="accent1"/>
                </a:effectRef>
                <a:fontRef idx="minor">
                  <a:schemeClr val="tx1"/>
                </a:fontRef>
              </p:style>
            </p:cxnSp>
            <p:cxnSp>
              <p:nvCxnSpPr>
                <p:cNvPr id="121866" name="Straight Arrow Connector 121865">
                  <a:extLst>
                    <a:ext uri="{FF2B5EF4-FFF2-40B4-BE49-F238E27FC236}">
                      <a16:creationId xmlns:a16="http://schemas.microsoft.com/office/drawing/2014/main" id="{E029BEAE-C814-1697-1B99-3DE0DB8C54F7}"/>
                    </a:ext>
                  </a:extLst>
                </p:cNvPr>
                <p:cNvCxnSpPr>
                  <a:cxnSpLocks/>
                </p:cNvCxnSpPr>
                <p:nvPr/>
              </p:nvCxnSpPr>
              <p:spPr>
                <a:xfrm flipH="1" flipV="1">
                  <a:off x="3398940" y="2125599"/>
                  <a:ext cx="45440" cy="2399250"/>
                </a:xfrm>
                <a:prstGeom prst="straightConnector1">
                  <a:avLst/>
                </a:prstGeom>
                <a:grpFill/>
                <a:ln>
                  <a:tailEnd type="triangle"/>
                </a:ln>
              </p:spPr>
              <p:style>
                <a:lnRef idx="2">
                  <a:schemeClr val="accent1"/>
                </a:lnRef>
                <a:fillRef idx="0">
                  <a:schemeClr val="accent1"/>
                </a:fillRef>
                <a:effectRef idx="1">
                  <a:schemeClr val="accent1"/>
                </a:effectRef>
                <a:fontRef idx="minor">
                  <a:schemeClr val="tx1"/>
                </a:fontRef>
              </p:style>
            </p:cxnSp>
            <p:cxnSp>
              <p:nvCxnSpPr>
                <p:cNvPr id="121875" name="Straight Connector 121874">
                  <a:extLst>
                    <a:ext uri="{FF2B5EF4-FFF2-40B4-BE49-F238E27FC236}">
                      <a16:creationId xmlns:a16="http://schemas.microsoft.com/office/drawing/2014/main" id="{1E51E410-E5A6-1784-DF9A-AE84C72FC3B7}"/>
                    </a:ext>
                  </a:extLst>
                </p:cNvPr>
                <p:cNvCxnSpPr/>
                <p:nvPr/>
              </p:nvCxnSpPr>
              <p:spPr>
                <a:xfrm>
                  <a:off x="3178269" y="2360100"/>
                  <a:ext cx="99577" cy="0"/>
                </a:xfrm>
                <a:prstGeom prst="line">
                  <a:avLst/>
                </a:prstGeom>
                <a:grpFill/>
              </p:spPr>
              <p:style>
                <a:lnRef idx="2">
                  <a:schemeClr val="accent1"/>
                </a:lnRef>
                <a:fillRef idx="0">
                  <a:schemeClr val="accent1"/>
                </a:fillRef>
                <a:effectRef idx="1">
                  <a:schemeClr val="accent1"/>
                </a:effectRef>
                <a:fontRef idx="minor">
                  <a:schemeClr val="tx1"/>
                </a:fontRef>
              </p:style>
            </p:cxnSp>
            <p:cxnSp>
              <p:nvCxnSpPr>
                <p:cNvPr id="121876" name="Straight Connector 121875">
                  <a:extLst>
                    <a:ext uri="{FF2B5EF4-FFF2-40B4-BE49-F238E27FC236}">
                      <a16:creationId xmlns:a16="http://schemas.microsoft.com/office/drawing/2014/main" id="{60C59140-E31E-AC84-F109-7D77135C93F3}"/>
                    </a:ext>
                  </a:extLst>
                </p:cNvPr>
                <p:cNvCxnSpPr/>
                <p:nvPr/>
              </p:nvCxnSpPr>
              <p:spPr>
                <a:xfrm>
                  <a:off x="2878822" y="3003257"/>
                  <a:ext cx="99577" cy="0"/>
                </a:xfrm>
                <a:prstGeom prst="line">
                  <a:avLst/>
                </a:prstGeom>
                <a:grpFill/>
              </p:spPr>
              <p:style>
                <a:lnRef idx="2">
                  <a:schemeClr val="accent1"/>
                </a:lnRef>
                <a:fillRef idx="0">
                  <a:schemeClr val="accent1"/>
                </a:fillRef>
                <a:effectRef idx="1">
                  <a:schemeClr val="accent1"/>
                </a:effectRef>
                <a:fontRef idx="minor">
                  <a:schemeClr val="tx1"/>
                </a:fontRef>
              </p:style>
            </p:cxnSp>
            <p:cxnSp>
              <p:nvCxnSpPr>
                <p:cNvPr id="121877" name="Straight Connector 121876">
                  <a:extLst>
                    <a:ext uri="{FF2B5EF4-FFF2-40B4-BE49-F238E27FC236}">
                      <a16:creationId xmlns:a16="http://schemas.microsoft.com/office/drawing/2014/main" id="{E96915AA-6161-993E-27B0-0849FF6624E9}"/>
                    </a:ext>
                  </a:extLst>
                </p:cNvPr>
                <p:cNvCxnSpPr/>
                <p:nvPr/>
              </p:nvCxnSpPr>
              <p:spPr>
                <a:xfrm>
                  <a:off x="2570766" y="3629636"/>
                  <a:ext cx="99577" cy="0"/>
                </a:xfrm>
                <a:prstGeom prst="line">
                  <a:avLst/>
                </a:prstGeom>
                <a:grpFill/>
              </p:spPr>
              <p:style>
                <a:lnRef idx="2">
                  <a:schemeClr val="accent1"/>
                </a:lnRef>
                <a:fillRef idx="0">
                  <a:schemeClr val="accent1"/>
                </a:fillRef>
                <a:effectRef idx="1">
                  <a:schemeClr val="accent1"/>
                </a:effectRef>
                <a:fontRef idx="minor">
                  <a:schemeClr val="tx1"/>
                </a:fontRef>
              </p:style>
            </p:cxnSp>
            <p:cxnSp>
              <p:nvCxnSpPr>
                <p:cNvPr id="121878" name="Straight Connector 121877">
                  <a:extLst>
                    <a:ext uri="{FF2B5EF4-FFF2-40B4-BE49-F238E27FC236}">
                      <a16:creationId xmlns:a16="http://schemas.microsoft.com/office/drawing/2014/main" id="{A7B2A56C-CCF9-15A4-EE40-474AE1174DBD}"/>
                    </a:ext>
                  </a:extLst>
                </p:cNvPr>
                <p:cNvCxnSpPr/>
                <p:nvPr/>
              </p:nvCxnSpPr>
              <p:spPr>
                <a:xfrm>
                  <a:off x="2106575" y="4238538"/>
                  <a:ext cx="99577" cy="0"/>
                </a:xfrm>
                <a:prstGeom prst="line">
                  <a:avLst/>
                </a:prstGeom>
                <a:grpFill/>
              </p:spPr>
              <p:style>
                <a:lnRef idx="2">
                  <a:schemeClr val="accent1"/>
                </a:lnRef>
                <a:fillRef idx="0">
                  <a:schemeClr val="accent1"/>
                </a:fillRef>
                <a:effectRef idx="1">
                  <a:schemeClr val="accent1"/>
                </a:effectRef>
                <a:fontRef idx="minor">
                  <a:schemeClr val="tx1"/>
                </a:fontRef>
              </p:style>
            </p:cxnSp>
            <p:cxnSp>
              <p:nvCxnSpPr>
                <p:cNvPr id="121879" name="Straight Arrow Connector 121878">
                  <a:extLst>
                    <a:ext uri="{FF2B5EF4-FFF2-40B4-BE49-F238E27FC236}">
                      <a16:creationId xmlns:a16="http://schemas.microsoft.com/office/drawing/2014/main" id="{07C27F6B-1F28-3143-E54F-202CBB8B14B9}"/>
                    </a:ext>
                  </a:extLst>
                </p:cNvPr>
                <p:cNvCxnSpPr/>
                <p:nvPr/>
              </p:nvCxnSpPr>
              <p:spPr>
                <a:xfrm>
                  <a:off x="2315362" y="3398939"/>
                  <a:ext cx="503340" cy="0"/>
                </a:xfrm>
                <a:prstGeom prst="straightConnector1">
                  <a:avLst/>
                </a:prstGeom>
                <a:grpFill/>
                <a:ln>
                  <a:tailEnd type="triangle"/>
                </a:ln>
              </p:spPr>
              <p:style>
                <a:lnRef idx="2">
                  <a:schemeClr val="accent1"/>
                </a:lnRef>
                <a:fillRef idx="0">
                  <a:schemeClr val="accent1"/>
                </a:fillRef>
                <a:effectRef idx="1">
                  <a:schemeClr val="accent1"/>
                </a:effectRef>
                <a:fontRef idx="minor">
                  <a:schemeClr val="tx1"/>
                </a:fontRef>
              </p:style>
            </p:cxnSp>
          </p:grpSp>
          <p:sp>
            <p:nvSpPr>
              <p:cNvPr id="12" name="TextBox 11">
                <a:extLst>
                  <a:ext uri="{FF2B5EF4-FFF2-40B4-BE49-F238E27FC236}">
                    <a16:creationId xmlns:a16="http://schemas.microsoft.com/office/drawing/2014/main" id="{1CFA7BAA-F681-FBDA-5C98-73628E9EA5CB}"/>
                  </a:ext>
                </a:extLst>
              </p:cNvPr>
              <p:cNvSpPr txBox="1"/>
              <p:nvPr/>
            </p:nvSpPr>
            <p:spPr>
              <a:xfrm>
                <a:off x="3006164" y="3650547"/>
                <a:ext cx="478016" cy="276999"/>
              </a:xfrm>
              <a:prstGeom prst="rect">
                <a:avLst/>
              </a:prstGeom>
              <a:grpFill/>
            </p:spPr>
            <p:txBody>
              <a:bodyPr wrap="none" rtlCol="0">
                <a:spAutoFit/>
              </a:bodyPr>
              <a:lstStyle/>
              <a:p>
                <a:r>
                  <a:rPr lang="nb-NO" sz="1200" dirty="0"/>
                  <a:t>23</a:t>
                </a:r>
                <a:r>
                  <a:rPr lang="nb-NO" sz="1200" baseline="30000" dirty="0"/>
                  <a:t>o</a:t>
                </a:r>
                <a:r>
                  <a:rPr lang="nb-NO" sz="1200" dirty="0"/>
                  <a:t>C</a:t>
                </a:r>
                <a:endParaRPr lang="nb-NO" sz="1200" baseline="30000" dirty="0"/>
              </a:p>
            </p:txBody>
          </p:sp>
          <p:sp>
            <p:nvSpPr>
              <p:cNvPr id="13" name="TextBox 12">
                <a:extLst>
                  <a:ext uri="{FF2B5EF4-FFF2-40B4-BE49-F238E27FC236}">
                    <a16:creationId xmlns:a16="http://schemas.microsoft.com/office/drawing/2014/main" id="{B31BD000-41F2-8359-434F-ACA41AC55285}"/>
                  </a:ext>
                </a:extLst>
              </p:cNvPr>
              <p:cNvSpPr txBox="1"/>
              <p:nvPr/>
            </p:nvSpPr>
            <p:spPr>
              <a:xfrm>
                <a:off x="2856218" y="3909149"/>
                <a:ext cx="478016" cy="276999"/>
              </a:xfrm>
              <a:prstGeom prst="rect">
                <a:avLst/>
              </a:prstGeom>
              <a:grpFill/>
            </p:spPr>
            <p:txBody>
              <a:bodyPr wrap="none" rtlCol="0">
                <a:spAutoFit/>
              </a:bodyPr>
              <a:lstStyle/>
              <a:p>
                <a:r>
                  <a:rPr lang="nb-NO" sz="1200" dirty="0"/>
                  <a:t>22</a:t>
                </a:r>
                <a:r>
                  <a:rPr lang="nb-NO" sz="1200" baseline="30000" dirty="0"/>
                  <a:t>o</a:t>
                </a:r>
                <a:r>
                  <a:rPr lang="nb-NO" sz="1200" dirty="0"/>
                  <a:t>C</a:t>
                </a:r>
                <a:endParaRPr lang="nb-NO" sz="1200" baseline="30000" dirty="0"/>
              </a:p>
            </p:txBody>
          </p:sp>
          <p:sp>
            <p:nvSpPr>
              <p:cNvPr id="14" name="TextBox 13">
                <a:extLst>
                  <a:ext uri="{FF2B5EF4-FFF2-40B4-BE49-F238E27FC236}">
                    <a16:creationId xmlns:a16="http://schemas.microsoft.com/office/drawing/2014/main" id="{CFDCC90C-6C3B-54A2-0703-75BEDBFEA3BD}"/>
                  </a:ext>
                </a:extLst>
              </p:cNvPr>
              <p:cNvSpPr txBox="1"/>
              <p:nvPr/>
            </p:nvSpPr>
            <p:spPr>
              <a:xfrm>
                <a:off x="2724449" y="4200149"/>
                <a:ext cx="478016" cy="276999"/>
              </a:xfrm>
              <a:prstGeom prst="rect">
                <a:avLst/>
              </a:prstGeom>
              <a:grpFill/>
            </p:spPr>
            <p:txBody>
              <a:bodyPr wrap="none" rtlCol="0">
                <a:spAutoFit/>
              </a:bodyPr>
              <a:lstStyle/>
              <a:p>
                <a:r>
                  <a:rPr lang="nb-NO" sz="1200" dirty="0"/>
                  <a:t>21</a:t>
                </a:r>
                <a:r>
                  <a:rPr lang="nb-NO" sz="1200" baseline="30000" dirty="0"/>
                  <a:t>o</a:t>
                </a:r>
                <a:r>
                  <a:rPr lang="nb-NO" sz="1200" dirty="0"/>
                  <a:t>C</a:t>
                </a:r>
                <a:endParaRPr lang="nb-NO" sz="1200" baseline="30000" dirty="0"/>
              </a:p>
            </p:txBody>
          </p:sp>
          <p:sp>
            <p:nvSpPr>
              <p:cNvPr id="15" name="TextBox 14">
                <a:extLst>
                  <a:ext uri="{FF2B5EF4-FFF2-40B4-BE49-F238E27FC236}">
                    <a16:creationId xmlns:a16="http://schemas.microsoft.com/office/drawing/2014/main" id="{B050BED4-49B2-3D0C-8AA9-AD930DF0F710}"/>
                  </a:ext>
                </a:extLst>
              </p:cNvPr>
              <p:cNvSpPr txBox="1"/>
              <p:nvPr/>
            </p:nvSpPr>
            <p:spPr>
              <a:xfrm>
                <a:off x="2506128" y="4446368"/>
                <a:ext cx="478016" cy="276999"/>
              </a:xfrm>
              <a:prstGeom prst="rect">
                <a:avLst/>
              </a:prstGeom>
              <a:grpFill/>
            </p:spPr>
            <p:txBody>
              <a:bodyPr wrap="none" rtlCol="0">
                <a:spAutoFit/>
              </a:bodyPr>
              <a:lstStyle/>
              <a:p>
                <a:r>
                  <a:rPr lang="nb-NO" sz="1200" dirty="0"/>
                  <a:t>20</a:t>
                </a:r>
                <a:r>
                  <a:rPr lang="nb-NO" sz="1200" baseline="30000" dirty="0"/>
                  <a:t>o</a:t>
                </a:r>
                <a:r>
                  <a:rPr lang="nb-NO" sz="1200" dirty="0"/>
                  <a:t>C</a:t>
                </a:r>
                <a:endParaRPr lang="nb-NO" sz="1200" baseline="30000" dirty="0"/>
              </a:p>
            </p:txBody>
          </p:sp>
        </p:grpSp>
      </p:grpSp>
      <p:sp>
        <p:nvSpPr>
          <p:cNvPr id="2" name="Slide Number Placeholder 1">
            <a:extLst>
              <a:ext uri="{FF2B5EF4-FFF2-40B4-BE49-F238E27FC236}">
                <a16:creationId xmlns:a16="http://schemas.microsoft.com/office/drawing/2014/main" id="{05C1D535-31E1-E28C-026A-7F6A970D10DB}"/>
              </a:ext>
            </a:extLst>
          </p:cNvPr>
          <p:cNvSpPr>
            <a:spLocks noGrp="1"/>
          </p:cNvSpPr>
          <p:nvPr>
            <p:ph type="sldNum" sz="quarter" idx="12"/>
          </p:nvPr>
        </p:nvSpPr>
        <p:spPr/>
        <p:txBody>
          <a:bodyPr/>
          <a:lstStyle/>
          <a:p>
            <a:fld id="{A5FDCD2B-6064-4A78-9C2D-DD73DFA345C7}" type="slidenum">
              <a:rPr lang="en-US" smtClean="0"/>
              <a:t>25</a:t>
            </a:fld>
            <a:endParaRPr lang="en-US"/>
          </a:p>
        </p:txBody>
      </p:sp>
    </p:spTree>
    <p:extLst>
      <p:ext uri="{BB962C8B-B14F-4D97-AF65-F5344CB8AC3E}">
        <p14:creationId xmlns:p14="http://schemas.microsoft.com/office/powerpoint/2010/main" val="8133323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80177EC9-6231-46C4-A90F-FDC2A4528633}"/>
              </a:ext>
            </a:extLst>
          </p:cNvPr>
          <p:cNvPicPr>
            <a:picLocks noGrp="1" noChangeAspect="1"/>
          </p:cNvPicPr>
          <p:nvPr>
            <p:ph idx="1"/>
          </p:nvPr>
        </p:nvPicPr>
        <p:blipFill>
          <a:blip r:embed="rId2"/>
          <a:stretch>
            <a:fillRect/>
          </a:stretch>
        </p:blipFill>
        <p:spPr>
          <a:xfrm>
            <a:off x="3980584" y="393183"/>
            <a:ext cx="5104266" cy="5719043"/>
          </a:xfrm>
        </p:spPr>
      </p:pic>
      <p:sp>
        <p:nvSpPr>
          <p:cNvPr id="2" name="TextBox 1">
            <a:extLst>
              <a:ext uri="{FF2B5EF4-FFF2-40B4-BE49-F238E27FC236}">
                <a16:creationId xmlns:a16="http://schemas.microsoft.com/office/drawing/2014/main" id="{E6C5F32D-959B-48C4-A165-C688DB67EACC}"/>
              </a:ext>
            </a:extLst>
          </p:cNvPr>
          <p:cNvSpPr txBox="1"/>
          <p:nvPr/>
        </p:nvSpPr>
        <p:spPr>
          <a:xfrm>
            <a:off x="1438171" y="6232889"/>
            <a:ext cx="7237879" cy="415498"/>
          </a:xfrm>
          <a:prstGeom prst="rect">
            <a:avLst/>
          </a:prstGeom>
          <a:noFill/>
        </p:spPr>
        <p:txBody>
          <a:bodyPr wrap="none" rtlCol="0">
            <a:spAutoFit/>
          </a:bodyPr>
          <a:lstStyle/>
          <a:p>
            <a:r>
              <a:rPr lang="en-US" sz="750" dirty="0">
                <a:solidFill>
                  <a:srgbClr val="000000"/>
                </a:solidFill>
                <a:latin typeface="Times New Roman" panose="02020603050405020304" pitchFamily="18" charset="0"/>
              </a:rPr>
              <a:t>A Reyes-Lua, S Skogestad. Multiple-Input Single-Output Control for Extending the Steady-State Operating Range - Use of Controllers with Different Setpoints. Processes 7 (12), 941</a:t>
            </a:r>
          </a:p>
          <a:p>
            <a:endParaRPr lang="nb-NO" sz="1350" dirty="0"/>
          </a:p>
        </p:txBody>
      </p:sp>
      <p:grpSp>
        <p:nvGrpSpPr>
          <p:cNvPr id="41" name="Group 40">
            <a:extLst>
              <a:ext uri="{FF2B5EF4-FFF2-40B4-BE49-F238E27FC236}">
                <a16:creationId xmlns:a16="http://schemas.microsoft.com/office/drawing/2014/main" id="{76A72FCB-81B8-9C08-009D-26967D6FA76D}"/>
              </a:ext>
            </a:extLst>
          </p:cNvPr>
          <p:cNvGrpSpPr/>
          <p:nvPr/>
        </p:nvGrpSpPr>
        <p:grpSpPr>
          <a:xfrm>
            <a:off x="463172" y="1493177"/>
            <a:ext cx="2914648" cy="2666318"/>
            <a:chOff x="55766" y="2289882"/>
            <a:chExt cx="2914648" cy="2666318"/>
          </a:xfrm>
        </p:grpSpPr>
        <p:sp>
          <p:nvSpPr>
            <p:cNvPr id="42" name="TextBox 41">
              <a:extLst>
                <a:ext uri="{FF2B5EF4-FFF2-40B4-BE49-F238E27FC236}">
                  <a16:creationId xmlns:a16="http://schemas.microsoft.com/office/drawing/2014/main" id="{B7E6B50D-DEAC-5A0E-C3F7-13B06FAD74E6}"/>
                </a:ext>
              </a:extLst>
            </p:cNvPr>
            <p:cNvSpPr txBox="1"/>
            <p:nvPr/>
          </p:nvSpPr>
          <p:spPr>
            <a:xfrm>
              <a:off x="1771800" y="3439928"/>
              <a:ext cx="628698" cy="461665"/>
            </a:xfrm>
            <a:prstGeom prst="rect">
              <a:avLst/>
            </a:prstGeom>
            <a:noFill/>
          </p:spPr>
          <p:txBody>
            <a:bodyPr wrap="none" rtlCol="0">
              <a:spAutoFit/>
            </a:bodyPr>
            <a:lstStyle/>
            <a:p>
              <a:r>
                <a:rPr lang="nb-NO" sz="2400" dirty="0">
                  <a:solidFill>
                    <a:srgbClr val="FF0000"/>
                  </a:solidFill>
                </a:rPr>
                <a:t>y=T</a:t>
              </a:r>
              <a:endParaRPr lang="en-US" sz="2400" dirty="0">
                <a:solidFill>
                  <a:srgbClr val="FF0000"/>
                </a:solidFill>
              </a:endParaRPr>
            </a:p>
          </p:txBody>
        </p:sp>
        <p:grpSp>
          <p:nvGrpSpPr>
            <p:cNvPr id="43" name="Group 42">
              <a:extLst>
                <a:ext uri="{FF2B5EF4-FFF2-40B4-BE49-F238E27FC236}">
                  <a16:creationId xmlns:a16="http://schemas.microsoft.com/office/drawing/2014/main" id="{2106914E-518B-2F96-D470-6BB7F0E08030}"/>
                </a:ext>
              </a:extLst>
            </p:cNvPr>
            <p:cNvGrpSpPr/>
            <p:nvPr/>
          </p:nvGrpSpPr>
          <p:grpSpPr>
            <a:xfrm>
              <a:off x="55766" y="2289882"/>
              <a:ext cx="2914648" cy="2666318"/>
              <a:chOff x="55766" y="2289882"/>
              <a:chExt cx="2914648" cy="2666318"/>
            </a:xfrm>
          </p:grpSpPr>
          <p:sp>
            <p:nvSpPr>
              <p:cNvPr id="44" name="TextBox 43">
                <a:extLst>
                  <a:ext uri="{FF2B5EF4-FFF2-40B4-BE49-F238E27FC236}">
                    <a16:creationId xmlns:a16="http://schemas.microsoft.com/office/drawing/2014/main" id="{56DC1E71-C572-BEC3-9E22-F882E0FA19B1}"/>
                  </a:ext>
                </a:extLst>
              </p:cNvPr>
              <p:cNvSpPr txBox="1"/>
              <p:nvPr/>
            </p:nvSpPr>
            <p:spPr>
              <a:xfrm>
                <a:off x="450948" y="3070596"/>
                <a:ext cx="301686" cy="369332"/>
              </a:xfrm>
              <a:prstGeom prst="rect">
                <a:avLst/>
              </a:prstGeom>
              <a:noFill/>
            </p:spPr>
            <p:txBody>
              <a:bodyPr wrap="none" rtlCol="0">
                <a:spAutoFit/>
              </a:bodyPr>
              <a:lstStyle/>
              <a:p>
                <a:r>
                  <a:rPr lang="nb-NO" dirty="0">
                    <a:solidFill>
                      <a:schemeClr val="accent1"/>
                    </a:solidFill>
                  </a:rPr>
                  <a:t>1</a:t>
                </a:r>
                <a:endParaRPr lang="en-US" dirty="0">
                  <a:solidFill>
                    <a:schemeClr val="accent1"/>
                  </a:solidFill>
                </a:endParaRPr>
              </a:p>
            </p:txBody>
          </p:sp>
          <p:sp>
            <p:nvSpPr>
              <p:cNvPr id="45" name="TextBox 44">
                <a:extLst>
                  <a:ext uri="{FF2B5EF4-FFF2-40B4-BE49-F238E27FC236}">
                    <a16:creationId xmlns:a16="http://schemas.microsoft.com/office/drawing/2014/main" id="{47A79130-01C3-DEED-463F-C9C575DF8758}"/>
                  </a:ext>
                </a:extLst>
              </p:cNvPr>
              <p:cNvSpPr txBox="1"/>
              <p:nvPr/>
            </p:nvSpPr>
            <p:spPr>
              <a:xfrm>
                <a:off x="1683185" y="4586868"/>
                <a:ext cx="301686" cy="369332"/>
              </a:xfrm>
              <a:prstGeom prst="rect">
                <a:avLst/>
              </a:prstGeom>
              <a:noFill/>
            </p:spPr>
            <p:txBody>
              <a:bodyPr wrap="none" rtlCol="0">
                <a:spAutoFit/>
              </a:bodyPr>
              <a:lstStyle/>
              <a:p>
                <a:r>
                  <a:rPr lang="nb-NO" dirty="0">
                    <a:solidFill>
                      <a:schemeClr val="accent4"/>
                    </a:solidFill>
                  </a:rPr>
                  <a:t>3</a:t>
                </a:r>
                <a:endParaRPr lang="en-US" dirty="0">
                  <a:solidFill>
                    <a:schemeClr val="accent4"/>
                  </a:solidFill>
                </a:endParaRPr>
              </a:p>
            </p:txBody>
          </p:sp>
          <p:sp>
            <p:nvSpPr>
              <p:cNvPr id="46" name="TextBox 45">
                <a:extLst>
                  <a:ext uri="{FF2B5EF4-FFF2-40B4-BE49-F238E27FC236}">
                    <a16:creationId xmlns:a16="http://schemas.microsoft.com/office/drawing/2014/main" id="{5D341890-2B0A-9E82-40BB-F8CBFEA43516}"/>
                  </a:ext>
                </a:extLst>
              </p:cNvPr>
              <p:cNvSpPr txBox="1"/>
              <p:nvPr/>
            </p:nvSpPr>
            <p:spPr>
              <a:xfrm>
                <a:off x="2273790" y="4568118"/>
                <a:ext cx="301686" cy="369332"/>
              </a:xfrm>
              <a:prstGeom prst="rect">
                <a:avLst/>
              </a:prstGeom>
              <a:noFill/>
            </p:spPr>
            <p:txBody>
              <a:bodyPr wrap="none" rtlCol="0">
                <a:spAutoFit/>
              </a:bodyPr>
              <a:lstStyle/>
              <a:p>
                <a:r>
                  <a:rPr lang="nb-NO" dirty="0">
                    <a:solidFill>
                      <a:schemeClr val="accent5"/>
                    </a:solidFill>
                  </a:rPr>
                  <a:t>2</a:t>
                </a:r>
                <a:endParaRPr lang="en-US" dirty="0">
                  <a:solidFill>
                    <a:schemeClr val="accent5"/>
                  </a:solidFill>
                </a:endParaRPr>
              </a:p>
            </p:txBody>
          </p:sp>
          <p:sp>
            <p:nvSpPr>
              <p:cNvPr id="47" name="TextBox 46">
                <a:extLst>
                  <a:ext uri="{FF2B5EF4-FFF2-40B4-BE49-F238E27FC236}">
                    <a16:creationId xmlns:a16="http://schemas.microsoft.com/office/drawing/2014/main" id="{535E97BC-6490-BBF1-FB1D-F26C1DA52EED}"/>
                  </a:ext>
                </a:extLst>
              </p:cNvPr>
              <p:cNvSpPr txBox="1"/>
              <p:nvPr/>
            </p:nvSpPr>
            <p:spPr>
              <a:xfrm>
                <a:off x="444354" y="4006408"/>
                <a:ext cx="301686" cy="369332"/>
              </a:xfrm>
              <a:prstGeom prst="rect">
                <a:avLst/>
              </a:prstGeom>
              <a:noFill/>
            </p:spPr>
            <p:txBody>
              <a:bodyPr wrap="none" rtlCol="0">
                <a:spAutoFit/>
              </a:bodyPr>
              <a:lstStyle/>
              <a:p>
                <a:r>
                  <a:rPr lang="nb-NO" dirty="0">
                    <a:solidFill>
                      <a:srgbClr val="FF0000"/>
                    </a:solidFill>
                  </a:rPr>
                  <a:t>4</a:t>
                </a:r>
                <a:endParaRPr lang="en-US" dirty="0">
                  <a:solidFill>
                    <a:srgbClr val="FF0000"/>
                  </a:solidFill>
                </a:endParaRPr>
              </a:p>
            </p:txBody>
          </p:sp>
          <p:grpSp>
            <p:nvGrpSpPr>
              <p:cNvPr id="48" name="Group 47">
                <a:extLst>
                  <a:ext uri="{FF2B5EF4-FFF2-40B4-BE49-F238E27FC236}">
                    <a16:creationId xmlns:a16="http://schemas.microsoft.com/office/drawing/2014/main" id="{8E3284BB-27F7-DB01-2C6B-86B26A5D5341}"/>
                  </a:ext>
                </a:extLst>
              </p:cNvPr>
              <p:cNvGrpSpPr/>
              <p:nvPr/>
            </p:nvGrpSpPr>
            <p:grpSpPr>
              <a:xfrm>
                <a:off x="55766" y="2289882"/>
                <a:ext cx="2914648" cy="2379760"/>
                <a:chOff x="95775" y="2320026"/>
                <a:chExt cx="2914648" cy="2379760"/>
              </a:xfrm>
            </p:grpSpPr>
            <p:grpSp>
              <p:nvGrpSpPr>
                <p:cNvPr id="49" name="Gruppe 16">
                  <a:extLst>
                    <a:ext uri="{FF2B5EF4-FFF2-40B4-BE49-F238E27FC236}">
                      <a16:creationId xmlns:a16="http://schemas.microsoft.com/office/drawing/2014/main" id="{C966594D-F91A-CA13-6FA6-E491C8CBC0BF}"/>
                    </a:ext>
                  </a:extLst>
                </p:cNvPr>
                <p:cNvGrpSpPr>
                  <a:grpSpLocks/>
                </p:cNvGrpSpPr>
                <p:nvPr/>
              </p:nvGrpSpPr>
              <p:grpSpPr bwMode="auto">
                <a:xfrm>
                  <a:off x="540618" y="2501020"/>
                  <a:ext cx="2469805" cy="2198766"/>
                  <a:chOff x="5573958" y="1777389"/>
                  <a:chExt cx="2635250" cy="2335213"/>
                </a:xfrm>
              </p:grpSpPr>
              <p:grpSp>
                <p:nvGrpSpPr>
                  <p:cNvPr id="51" name="Group 4">
                    <a:extLst>
                      <a:ext uri="{FF2B5EF4-FFF2-40B4-BE49-F238E27FC236}">
                        <a16:creationId xmlns:a16="http://schemas.microsoft.com/office/drawing/2014/main" id="{03B33119-9AD5-B291-DA0A-3C38BB3F7F1D}"/>
                      </a:ext>
                    </a:extLst>
                  </p:cNvPr>
                  <p:cNvGrpSpPr>
                    <a:grpSpLocks noChangeAspect="1"/>
                  </p:cNvGrpSpPr>
                  <p:nvPr/>
                </p:nvGrpSpPr>
                <p:grpSpPr bwMode="auto">
                  <a:xfrm>
                    <a:off x="5573958" y="1777389"/>
                    <a:ext cx="2635250" cy="2335213"/>
                    <a:chOff x="3528" y="1642"/>
                    <a:chExt cx="1660" cy="1471"/>
                  </a:xfrm>
                </p:grpSpPr>
                <p:sp>
                  <p:nvSpPr>
                    <p:cNvPr id="53" name="AutoShape 3">
                      <a:extLst>
                        <a:ext uri="{FF2B5EF4-FFF2-40B4-BE49-F238E27FC236}">
                          <a16:creationId xmlns:a16="http://schemas.microsoft.com/office/drawing/2014/main" id="{06453870-A8AA-1EAB-DDD0-7C0E573D2762}"/>
                        </a:ext>
                      </a:extLst>
                    </p:cNvPr>
                    <p:cNvSpPr>
                      <a:spLocks noChangeAspect="1" noChangeArrowheads="1" noTextEdit="1"/>
                    </p:cNvSpPr>
                    <p:nvPr/>
                  </p:nvSpPr>
                  <p:spPr bwMode="auto">
                    <a:xfrm>
                      <a:off x="3528" y="1642"/>
                      <a:ext cx="1660" cy="1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endParaRPr lang="nb-NO" dirty="0"/>
                    </a:p>
                  </p:txBody>
                </p:sp>
                <p:sp>
                  <p:nvSpPr>
                    <p:cNvPr id="54" name="Freeform 5">
                      <a:extLst>
                        <a:ext uri="{FF2B5EF4-FFF2-40B4-BE49-F238E27FC236}">
                          <a16:creationId xmlns:a16="http://schemas.microsoft.com/office/drawing/2014/main" id="{8CC94E77-FE0F-D774-5D67-73559A6C6BA8}"/>
                        </a:ext>
                      </a:extLst>
                    </p:cNvPr>
                    <p:cNvSpPr>
                      <a:spLocks/>
                    </p:cNvSpPr>
                    <p:nvPr/>
                  </p:nvSpPr>
                  <p:spPr bwMode="auto">
                    <a:xfrm>
                      <a:off x="3545" y="1658"/>
                      <a:ext cx="1621" cy="300"/>
                    </a:xfrm>
                    <a:custGeom>
                      <a:avLst/>
                      <a:gdLst>
                        <a:gd name="T0" fmla="*/ 1617 w 1621"/>
                        <a:gd name="T1" fmla="*/ 300 h 300"/>
                        <a:gd name="T2" fmla="*/ 811 w 1621"/>
                        <a:gd name="T3" fmla="*/ 13 h 300"/>
                        <a:gd name="T4" fmla="*/ 815 w 1621"/>
                        <a:gd name="T5" fmla="*/ 13 h 300"/>
                        <a:gd name="T6" fmla="*/ 14 w 1621"/>
                        <a:gd name="T7" fmla="*/ 298 h 300"/>
                        <a:gd name="T8" fmla="*/ 12 w 1621"/>
                        <a:gd name="T9" fmla="*/ 286 h 300"/>
                        <a:gd name="T10" fmla="*/ 1619 w 1621"/>
                        <a:gd name="T11" fmla="*/ 286 h 300"/>
                        <a:gd name="T12" fmla="*/ 1619 w 1621"/>
                        <a:gd name="T13" fmla="*/ 298 h 300"/>
                        <a:gd name="T14" fmla="*/ 1 w 1621"/>
                        <a:gd name="T15" fmla="*/ 298 h 300"/>
                        <a:gd name="T16" fmla="*/ 0 w 1621"/>
                        <a:gd name="T17" fmla="*/ 290 h 300"/>
                        <a:gd name="T18" fmla="*/ 813 w 1621"/>
                        <a:gd name="T19" fmla="*/ 0 h 300"/>
                        <a:gd name="T20" fmla="*/ 1621 w 1621"/>
                        <a:gd name="T21" fmla="*/ 289 h 300"/>
                        <a:gd name="T22" fmla="*/ 1617 w 1621"/>
                        <a:gd name="T23" fmla="*/ 300 h 3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21" h="300">
                          <a:moveTo>
                            <a:pt x="1617" y="300"/>
                          </a:moveTo>
                          <a:lnTo>
                            <a:pt x="811" y="13"/>
                          </a:lnTo>
                          <a:lnTo>
                            <a:pt x="815" y="13"/>
                          </a:lnTo>
                          <a:lnTo>
                            <a:pt x="14" y="298"/>
                          </a:lnTo>
                          <a:lnTo>
                            <a:pt x="12" y="286"/>
                          </a:lnTo>
                          <a:lnTo>
                            <a:pt x="1619" y="286"/>
                          </a:lnTo>
                          <a:lnTo>
                            <a:pt x="1619" y="298"/>
                          </a:lnTo>
                          <a:lnTo>
                            <a:pt x="1" y="298"/>
                          </a:lnTo>
                          <a:lnTo>
                            <a:pt x="0" y="290"/>
                          </a:lnTo>
                          <a:lnTo>
                            <a:pt x="813" y="0"/>
                          </a:lnTo>
                          <a:lnTo>
                            <a:pt x="1621" y="289"/>
                          </a:lnTo>
                          <a:lnTo>
                            <a:pt x="1617" y="30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nb-NO"/>
                    </a:p>
                  </p:txBody>
                </p:sp>
                <p:sp>
                  <p:nvSpPr>
                    <p:cNvPr id="55" name="Freeform 6">
                      <a:extLst>
                        <a:ext uri="{FF2B5EF4-FFF2-40B4-BE49-F238E27FC236}">
                          <a16:creationId xmlns:a16="http://schemas.microsoft.com/office/drawing/2014/main" id="{AD9393BD-E3DD-7DCA-0F1E-9AADB9106723}"/>
                        </a:ext>
                      </a:extLst>
                    </p:cNvPr>
                    <p:cNvSpPr>
                      <a:spLocks/>
                    </p:cNvSpPr>
                    <p:nvPr/>
                  </p:nvSpPr>
                  <p:spPr bwMode="auto">
                    <a:xfrm>
                      <a:off x="3556" y="1657"/>
                      <a:ext cx="1601" cy="286"/>
                    </a:xfrm>
                    <a:custGeom>
                      <a:avLst/>
                      <a:gdLst>
                        <a:gd name="T0" fmla="*/ 1601 w 1601"/>
                        <a:gd name="T1" fmla="*/ 286 h 286"/>
                        <a:gd name="T2" fmla="*/ 801 w 1601"/>
                        <a:gd name="T3" fmla="*/ 0 h 286"/>
                        <a:gd name="T4" fmla="*/ 0 w 1601"/>
                        <a:gd name="T5" fmla="*/ 286 h 286"/>
                        <a:gd name="T6" fmla="*/ 1601 w 1601"/>
                        <a:gd name="T7" fmla="*/ 286 h 28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01" h="286">
                          <a:moveTo>
                            <a:pt x="1601" y="286"/>
                          </a:moveTo>
                          <a:lnTo>
                            <a:pt x="801" y="0"/>
                          </a:lnTo>
                          <a:lnTo>
                            <a:pt x="0" y="286"/>
                          </a:lnTo>
                          <a:lnTo>
                            <a:pt x="1601" y="286"/>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lIns="68580" tIns="34290" rIns="68580" bIns="34290"/>
                    <a:lstStyle/>
                    <a:p>
                      <a:endParaRPr lang="nb-NO"/>
                    </a:p>
                  </p:txBody>
                </p:sp>
                <p:sp>
                  <p:nvSpPr>
                    <p:cNvPr id="56" name="Freeform 7">
                      <a:extLst>
                        <a:ext uri="{FF2B5EF4-FFF2-40B4-BE49-F238E27FC236}">
                          <a16:creationId xmlns:a16="http://schemas.microsoft.com/office/drawing/2014/main" id="{25E1D6A7-D7F1-6C38-0BEA-D2BCB89147A2}"/>
                        </a:ext>
                      </a:extLst>
                    </p:cNvPr>
                    <p:cNvSpPr>
                      <a:spLocks/>
                    </p:cNvSpPr>
                    <p:nvPr/>
                  </p:nvSpPr>
                  <p:spPr bwMode="auto">
                    <a:xfrm>
                      <a:off x="3648" y="1944"/>
                      <a:ext cx="1374" cy="964"/>
                    </a:xfrm>
                    <a:custGeom>
                      <a:avLst/>
                      <a:gdLst>
                        <a:gd name="T0" fmla="*/ 0 w 1374"/>
                        <a:gd name="T1" fmla="*/ 952 h 964"/>
                        <a:gd name="T2" fmla="*/ 1368 w 1374"/>
                        <a:gd name="T3" fmla="*/ 952 h 964"/>
                        <a:gd name="T4" fmla="*/ 1362 w 1374"/>
                        <a:gd name="T5" fmla="*/ 958 h 964"/>
                        <a:gd name="T6" fmla="*/ 1362 w 1374"/>
                        <a:gd name="T7" fmla="*/ 6 h 964"/>
                        <a:gd name="T8" fmla="*/ 1368 w 1374"/>
                        <a:gd name="T9" fmla="*/ 12 h 964"/>
                        <a:gd name="T10" fmla="*/ 6 w 1374"/>
                        <a:gd name="T11" fmla="*/ 12 h 964"/>
                        <a:gd name="T12" fmla="*/ 13 w 1374"/>
                        <a:gd name="T13" fmla="*/ 6 h 964"/>
                        <a:gd name="T14" fmla="*/ 13 w 1374"/>
                        <a:gd name="T15" fmla="*/ 964 h 964"/>
                        <a:gd name="T16" fmla="*/ 0 w 1374"/>
                        <a:gd name="T17" fmla="*/ 964 h 964"/>
                        <a:gd name="T18" fmla="*/ 0 w 1374"/>
                        <a:gd name="T19" fmla="*/ 0 h 964"/>
                        <a:gd name="T20" fmla="*/ 1374 w 1374"/>
                        <a:gd name="T21" fmla="*/ 0 h 964"/>
                        <a:gd name="T22" fmla="*/ 1374 w 1374"/>
                        <a:gd name="T23" fmla="*/ 964 h 964"/>
                        <a:gd name="T24" fmla="*/ 0 w 1374"/>
                        <a:gd name="T25" fmla="*/ 964 h 964"/>
                        <a:gd name="T26" fmla="*/ 0 w 1374"/>
                        <a:gd name="T27" fmla="*/ 952 h 96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74" h="964">
                          <a:moveTo>
                            <a:pt x="0" y="952"/>
                          </a:moveTo>
                          <a:lnTo>
                            <a:pt x="1368" y="952"/>
                          </a:lnTo>
                          <a:lnTo>
                            <a:pt x="1362" y="958"/>
                          </a:lnTo>
                          <a:lnTo>
                            <a:pt x="1362" y="6"/>
                          </a:lnTo>
                          <a:lnTo>
                            <a:pt x="1368" y="12"/>
                          </a:lnTo>
                          <a:lnTo>
                            <a:pt x="6" y="12"/>
                          </a:lnTo>
                          <a:lnTo>
                            <a:pt x="13" y="6"/>
                          </a:lnTo>
                          <a:lnTo>
                            <a:pt x="13" y="964"/>
                          </a:lnTo>
                          <a:lnTo>
                            <a:pt x="0" y="964"/>
                          </a:lnTo>
                          <a:lnTo>
                            <a:pt x="0" y="0"/>
                          </a:lnTo>
                          <a:lnTo>
                            <a:pt x="1374" y="0"/>
                          </a:lnTo>
                          <a:lnTo>
                            <a:pt x="1374" y="964"/>
                          </a:lnTo>
                          <a:lnTo>
                            <a:pt x="0" y="964"/>
                          </a:lnTo>
                          <a:lnTo>
                            <a:pt x="0" y="95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nb-NO"/>
                    </a:p>
                  </p:txBody>
                </p:sp>
                <p:sp>
                  <p:nvSpPr>
                    <p:cNvPr id="57" name="Rectangle 8">
                      <a:extLst>
                        <a:ext uri="{FF2B5EF4-FFF2-40B4-BE49-F238E27FC236}">
                          <a16:creationId xmlns:a16="http://schemas.microsoft.com/office/drawing/2014/main" id="{FC547F96-763A-0492-B4EC-466F4F2DF720}"/>
                        </a:ext>
                      </a:extLst>
                    </p:cNvPr>
                    <p:cNvSpPr>
                      <a:spLocks noChangeArrowheads="1"/>
                    </p:cNvSpPr>
                    <p:nvPr/>
                  </p:nvSpPr>
                  <p:spPr bwMode="auto">
                    <a:xfrm>
                      <a:off x="3652" y="1943"/>
                      <a:ext cx="1362" cy="952"/>
                    </a:xfrm>
                    <a:prstGeom prst="rect">
                      <a:avLst/>
                    </a:prstGeom>
                    <a:noFill/>
                    <a:ln w="190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lIns="68580" tIns="34290" rIns="68580" bIns="34290"/>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nb-NO" altLang="nb-NO"/>
                    </a:p>
                  </p:txBody>
                </p:sp>
                <p:sp>
                  <p:nvSpPr>
                    <p:cNvPr id="58" name="Freeform 9">
                      <a:extLst>
                        <a:ext uri="{FF2B5EF4-FFF2-40B4-BE49-F238E27FC236}">
                          <a16:creationId xmlns:a16="http://schemas.microsoft.com/office/drawing/2014/main" id="{26662211-766C-A7DC-767F-37035F7CEBFD}"/>
                        </a:ext>
                      </a:extLst>
                    </p:cNvPr>
                    <p:cNvSpPr>
                      <a:spLocks/>
                    </p:cNvSpPr>
                    <p:nvPr/>
                  </p:nvSpPr>
                  <p:spPr bwMode="auto">
                    <a:xfrm>
                      <a:off x="3648" y="2892"/>
                      <a:ext cx="1374" cy="204"/>
                    </a:xfrm>
                    <a:custGeom>
                      <a:avLst/>
                      <a:gdLst>
                        <a:gd name="T0" fmla="*/ 0 w 1374"/>
                        <a:gd name="T1" fmla="*/ 192 h 204"/>
                        <a:gd name="T2" fmla="*/ 1368 w 1374"/>
                        <a:gd name="T3" fmla="*/ 192 h 204"/>
                        <a:gd name="T4" fmla="*/ 1362 w 1374"/>
                        <a:gd name="T5" fmla="*/ 198 h 204"/>
                        <a:gd name="T6" fmla="*/ 1362 w 1374"/>
                        <a:gd name="T7" fmla="*/ 6 h 204"/>
                        <a:gd name="T8" fmla="*/ 1368 w 1374"/>
                        <a:gd name="T9" fmla="*/ 11 h 204"/>
                        <a:gd name="T10" fmla="*/ 6 w 1374"/>
                        <a:gd name="T11" fmla="*/ 11 h 204"/>
                        <a:gd name="T12" fmla="*/ 13 w 1374"/>
                        <a:gd name="T13" fmla="*/ 6 h 204"/>
                        <a:gd name="T14" fmla="*/ 13 w 1374"/>
                        <a:gd name="T15" fmla="*/ 204 h 204"/>
                        <a:gd name="T16" fmla="*/ 0 w 1374"/>
                        <a:gd name="T17" fmla="*/ 204 h 204"/>
                        <a:gd name="T18" fmla="*/ 0 w 1374"/>
                        <a:gd name="T19" fmla="*/ 0 h 204"/>
                        <a:gd name="T20" fmla="*/ 1374 w 1374"/>
                        <a:gd name="T21" fmla="*/ 0 h 204"/>
                        <a:gd name="T22" fmla="*/ 1374 w 1374"/>
                        <a:gd name="T23" fmla="*/ 204 h 204"/>
                        <a:gd name="T24" fmla="*/ 0 w 1374"/>
                        <a:gd name="T25" fmla="*/ 204 h 204"/>
                        <a:gd name="T26" fmla="*/ 0 w 1374"/>
                        <a:gd name="T27" fmla="*/ 192 h 20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74" h="204">
                          <a:moveTo>
                            <a:pt x="0" y="192"/>
                          </a:moveTo>
                          <a:lnTo>
                            <a:pt x="1368" y="192"/>
                          </a:lnTo>
                          <a:lnTo>
                            <a:pt x="1362" y="198"/>
                          </a:lnTo>
                          <a:lnTo>
                            <a:pt x="1362" y="6"/>
                          </a:lnTo>
                          <a:lnTo>
                            <a:pt x="1368" y="11"/>
                          </a:lnTo>
                          <a:lnTo>
                            <a:pt x="6" y="11"/>
                          </a:lnTo>
                          <a:lnTo>
                            <a:pt x="13" y="6"/>
                          </a:lnTo>
                          <a:lnTo>
                            <a:pt x="13" y="204"/>
                          </a:lnTo>
                          <a:lnTo>
                            <a:pt x="0" y="204"/>
                          </a:lnTo>
                          <a:lnTo>
                            <a:pt x="0" y="0"/>
                          </a:lnTo>
                          <a:lnTo>
                            <a:pt x="1374" y="0"/>
                          </a:lnTo>
                          <a:lnTo>
                            <a:pt x="1374" y="204"/>
                          </a:lnTo>
                          <a:lnTo>
                            <a:pt x="0" y="204"/>
                          </a:lnTo>
                          <a:lnTo>
                            <a:pt x="0" y="19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nb-NO"/>
                    </a:p>
                  </p:txBody>
                </p:sp>
                <p:sp>
                  <p:nvSpPr>
                    <p:cNvPr id="59" name="Rectangle 10">
                      <a:extLst>
                        <a:ext uri="{FF2B5EF4-FFF2-40B4-BE49-F238E27FC236}">
                          <a16:creationId xmlns:a16="http://schemas.microsoft.com/office/drawing/2014/main" id="{37F0E040-E189-7545-57BF-9AA7E58DA84D}"/>
                        </a:ext>
                      </a:extLst>
                    </p:cNvPr>
                    <p:cNvSpPr>
                      <a:spLocks noChangeArrowheads="1"/>
                    </p:cNvSpPr>
                    <p:nvPr/>
                  </p:nvSpPr>
                  <p:spPr bwMode="auto">
                    <a:xfrm>
                      <a:off x="3652" y="2889"/>
                      <a:ext cx="1362" cy="193"/>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nb-NO" altLang="nb-NO"/>
                    </a:p>
                  </p:txBody>
                </p:sp>
                <p:sp>
                  <p:nvSpPr>
                    <p:cNvPr id="60" name="Rectangle 11">
                      <a:extLst>
                        <a:ext uri="{FF2B5EF4-FFF2-40B4-BE49-F238E27FC236}">
                          <a16:creationId xmlns:a16="http://schemas.microsoft.com/office/drawing/2014/main" id="{E296F9A6-8623-36D0-0D67-3EBBF1711973}"/>
                        </a:ext>
                      </a:extLst>
                    </p:cNvPr>
                    <p:cNvSpPr>
                      <a:spLocks noChangeArrowheads="1"/>
                    </p:cNvSpPr>
                    <p:nvPr/>
                  </p:nvSpPr>
                  <p:spPr bwMode="auto">
                    <a:xfrm>
                      <a:off x="3652" y="2889"/>
                      <a:ext cx="1362" cy="193"/>
                    </a:xfrm>
                    <a:prstGeom prst="rect">
                      <a:avLst/>
                    </a:prstGeom>
                    <a:noFill/>
                    <a:ln w="190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lIns="68580" tIns="34290" rIns="68580" bIns="34290"/>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nb-NO" altLang="nb-NO"/>
                    </a:p>
                  </p:txBody>
                </p:sp>
                <p:pic>
                  <p:nvPicPr>
                    <p:cNvPr id="61" name="Picture 12">
                      <a:extLst>
                        <a:ext uri="{FF2B5EF4-FFF2-40B4-BE49-F238E27FC236}">
                          <a16:creationId xmlns:a16="http://schemas.microsoft.com/office/drawing/2014/main" id="{21036D7E-1A0D-459D-0708-F7D893B76EF5}"/>
                        </a:ext>
                      </a:extLst>
                    </p:cNvPr>
                    <p:cNvPicPr>
                      <a:picLocks noChangeAspect="1" noChangeArrowheads="1"/>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704" y="2627"/>
                      <a:ext cx="248" cy="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 name="Picture 13">
                      <a:extLst>
                        <a:ext uri="{FF2B5EF4-FFF2-40B4-BE49-F238E27FC236}">
                          <a16:creationId xmlns:a16="http://schemas.microsoft.com/office/drawing/2014/main" id="{554186BB-5644-95A4-F2F0-A5EBCFF994C0}"/>
                        </a:ext>
                      </a:extLst>
                    </p:cNvPr>
                    <p:cNvPicPr>
                      <a:picLocks noChangeAspect="1" noChangeArrowheads="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89" y="2054"/>
                      <a:ext cx="287" cy="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3" name="Picture 14">
                      <a:extLst>
                        <a:ext uri="{FF2B5EF4-FFF2-40B4-BE49-F238E27FC236}">
                          <a16:creationId xmlns:a16="http://schemas.microsoft.com/office/drawing/2014/main" id="{C9DD698E-D591-131E-87A9-15DFDF517D04}"/>
                        </a:ext>
                      </a:extLst>
                    </p:cNvPr>
                    <p:cNvPicPr>
                      <a:picLocks noChangeAspect="1" noChangeArrowheads="1"/>
                    </p:cNvPicPr>
                    <p:nvPr/>
                  </p:nvPicPr>
                  <p:blipFill>
                    <a:blip r:embed="rId5" cstate="print">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245" y="2740"/>
                      <a:ext cx="328" cy="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52" name="Picture 14">
                    <a:extLst>
                      <a:ext uri="{FF2B5EF4-FFF2-40B4-BE49-F238E27FC236}">
                        <a16:creationId xmlns:a16="http://schemas.microsoft.com/office/drawing/2014/main" id="{4B4FAC6E-280D-0C6E-9CB3-174E8F30033B}"/>
                      </a:ext>
                    </a:extLst>
                  </p:cNvPr>
                  <p:cNvPicPr>
                    <a:picLocks noChangeAspect="1" noChangeArrowheads="1"/>
                  </p:cNvPicPr>
                  <p:nvPr/>
                </p:nvPicPr>
                <p:blipFill>
                  <a:blip r:embed="rId5"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331506" y="3516496"/>
                    <a:ext cx="520700"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0" name="TextBox 49">
                  <a:extLst>
                    <a:ext uri="{FF2B5EF4-FFF2-40B4-BE49-F238E27FC236}">
                      <a16:creationId xmlns:a16="http://schemas.microsoft.com/office/drawing/2014/main" id="{76922060-C9C7-AD6B-5FA9-DED31C7BB43C}"/>
                    </a:ext>
                  </a:extLst>
                </p:cNvPr>
                <p:cNvSpPr txBox="1"/>
                <p:nvPr/>
              </p:nvSpPr>
              <p:spPr>
                <a:xfrm>
                  <a:off x="95775" y="2320026"/>
                  <a:ext cx="995785" cy="461665"/>
                </a:xfrm>
                <a:prstGeom prst="rect">
                  <a:avLst/>
                </a:prstGeom>
                <a:noFill/>
              </p:spPr>
              <p:txBody>
                <a:bodyPr wrap="none" rtlCol="0">
                  <a:spAutoFit/>
                </a:bodyPr>
                <a:lstStyle/>
                <a:p>
                  <a:r>
                    <a:rPr lang="nb-NO" sz="2400" dirty="0">
                      <a:solidFill>
                        <a:schemeClr val="accent6"/>
                      </a:solidFill>
                    </a:rPr>
                    <a:t>d=</a:t>
                  </a:r>
                  <a:r>
                    <a:rPr lang="nb-NO" sz="2400" dirty="0" err="1">
                      <a:solidFill>
                        <a:schemeClr val="accent6"/>
                      </a:solidFill>
                    </a:rPr>
                    <a:t>T</a:t>
                  </a:r>
                  <a:r>
                    <a:rPr lang="nb-NO" sz="2400" baseline="30000" dirty="0" err="1">
                      <a:solidFill>
                        <a:schemeClr val="accent6"/>
                      </a:solidFill>
                    </a:rPr>
                    <a:t>amb</a:t>
                  </a:r>
                  <a:endParaRPr lang="en-US" sz="2400" baseline="30000" dirty="0">
                    <a:solidFill>
                      <a:schemeClr val="accent6"/>
                    </a:solidFill>
                  </a:endParaRPr>
                </a:p>
              </p:txBody>
            </p:sp>
          </p:grpSp>
        </p:grpSp>
      </p:grpSp>
      <p:sp>
        <p:nvSpPr>
          <p:cNvPr id="3" name="Slide Number Placeholder 2">
            <a:extLst>
              <a:ext uri="{FF2B5EF4-FFF2-40B4-BE49-F238E27FC236}">
                <a16:creationId xmlns:a16="http://schemas.microsoft.com/office/drawing/2014/main" id="{68F0A8B4-70C9-275E-06D6-C523BBE03A56}"/>
              </a:ext>
            </a:extLst>
          </p:cNvPr>
          <p:cNvSpPr>
            <a:spLocks noGrp="1"/>
          </p:cNvSpPr>
          <p:nvPr>
            <p:ph type="sldNum" sz="quarter" idx="12"/>
          </p:nvPr>
        </p:nvSpPr>
        <p:spPr/>
        <p:txBody>
          <a:bodyPr/>
          <a:lstStyle/>
          <a:p>
            <a:fld id="{A5FDCD2B-6064-4A78-9C2D-DD73DFA345C7}" type="slidenum">
              <a:rPr lang="en-US" smtClean="0"/>
              <a:t>26</a:t>
            </a:fld>
            <a:endParaRPr lang="en-US"/>
          </a:p>
        </p:txBody>
      </p:sp>
    </p:spTree>
    <p:extLst>
      <p:ext uri="{BB962C8B-B14F-4D97-AF65-F5344CB8AC3E}">
        <p14:creationId xmlns:p14="http://schemas.microsoft.com/office/powerpoint/2010/main" val="394519411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255526-851E-8FB8-4DC7-4EDA1EAC9C6D}"/>
              </a:ext>
            </a:extLst>
          </p:cNvPr>
          <p:cNvSpPr>
            <a:spLocks noGrp="1"/>
          </p:cNvSpPr>
          <p:nvPr>
            <p:ph type="title"/>
          </p:nvPr>
        </p:nvSpPr>
        <p:spPr/>
        <p:txBody>
          <a:bodyPr/>
          <a:lstStyle/>
          <a:p>
            <a:r>
              <a:rPr lang="en-US" b="0" i="0" u="none" strike="noStrike" baseline="0" dirty="0">
                <a:highlight>
                  <a:srgbClr val="FFFF00"/>
                </a:highlight>
                <a:latin typeface="CMBX8"/>
              </a:rPr>
              <a:t>E7. </a:t>
            </a:r>
            <a:r>
              <a:rPr lang="en-US" b="0" i="0" u="none" strike="noStrike" baseline="0" dirty="0">
                <a:latin typeface="CMBX8"/>
              </a:rPr>
              <a:t>VPC on main steady-state input</a:t>
            </a:r>
            <a:endParaRPr lang="en-US" dirty="0"/>
          </a:p>
        </p:txBody>
      </p:sp>
      <p:sp>
        <p:nvSpPr>
          <p:cNvPr id="4" name="TextBox 3">
            <a:extLst>
              <a:ext uri="{FF2B5EF4-FFF2-40B4-BE49-F238E27FC236}">
                <a16:creationId xmlns:a16="http://schemas.microsoft.com/office/drawing/2014/main" id="{96D57BDC-90E0-7263-69A5-ECBE83947634}"/>
              </a:ext>
            </a:extLst>
          </p:cNvPr>
          <p:cNvSpPr txBox="1"/>
          <p:nvPr/>
        </p:nvSpPr>
        <p:spPr>
          <a:xfrm>
            <a:off x="-96688" y="-23625"/>
            <a:ext cx="3575787" cy="400110"/>
          </a:xfrm>
          <a:prstGeom prst="rect">
            <a:avLst/>
          </a:prstGeom>
          <a:noFill/>
        </p:spPr>
        <p:txBody>
          <a:bodyPr wrap="none" rtlCol="0">
            <a:spAutoFit/>
          </a:bodyPr>
          <a:lstStyle/>
          <a:p>
            <a:r>
              <a:rPr lang="nb-NO" sz="2000" dirty="0">
                <a:highlight>
                  <a:srgbClr val="FFFF00"/>
                </a:highlight>
              </a:rPr>
              <a:t>MV-MV switching- Alternative 3.</a:t>
            </a:r>
          </a:p>
        </p:txBody>
      </p:sp>
      <p:grpSp>
        <p:nvGrpSpPr>
          <p:cNvPr id="5" name="Group 4">
            <a:extLst>
              <a:ext uri="{FF2B5EF4-FFF2-40B4-BE49-F238E27FC236}">
                <a16:creationId xmlns:a16="http://schemas.microsoft.com/office/drawing/2014/main" id="{C26DA97E-41FA-30B4-785D-30BC4D712688}"/>
              </a:ext>
            </a:extLst>
          </p:cNvPr>
          <p:cNvGrpSpPr/>
          <p:nvPr/>
        </p:nvGrpSpPr>
        <p:grpSpPr>
          <a:xfrm>
            <a:off x="2351584" y="1417638"/>
            <a:ext cx="6750157" cy="2018249"/>
            <a:chOff x="1913308" y="1325563"/>
            <a:chExt cx="7632322" cy="2457991"/>
          </a:xfrm>
        </p:grpSpPr>
        <p:pic>
          <p:nvPicPr>
            <p:cNvPr id="6" name="Picture 5">
              <a:extLst>
                <a:ext uri="{FF2B5EF4-FFF2-40B4-BE49-F238E27FC236}">
                  <a16:creationId xmlns:a16="http://schemas.microsoft.com/office/drawing/2014/main" id="{9BBC0BFA-9995-DCE6-E63E-685AD8738F52}"/>
                </a:ext>
              </a:extLst>
            </p:cNvPr>
            <p:cNvPicPr>
              <a:picLocks noChangeAspect="1"/>
            </p:cNvPicPr>
            <p:nvPr/>
          </p:nvPicPr>
          <p:blipFill>
            <a:blip r:embed="rId2"/>
            <a:stretch>
              <a:fillRect/>
            </a:stretch>
          </p:blipFill>
          <p:spPr>
            <a:xfrm>
              <a:off x="1913308" y="1325563"/>
              <a:ext cx="7632322" cy="2457991"/>
            </a:xfrm>
            <a:prstGeom prst="rect">
              <a:avLst/>
            </a:prstGeom>
          </p:spPr>
        </p:pic>
        <p:sp>
          <p:nvSpPr>
            <p:cNvPr id="7" name="TextBox 6">
              <a:extLst>
                <a:ext uri="{FF2B5EF4-FFF2-40B4-BE49-F238E27FC236}">
                  <a16:creationId xmlns:a16="http://schemas.microsoft.com/office/drawing/2014/main" id="{AD30CCE2-0923-2112-5BBA-D22F57CD73E7}"/>
                </a:ext>
              </a:extLst>
            </p:cNvPr>
            <p:cNvSpPr txBox="1"/>
            <p:nvPr/>
          </p:nvSpPr>
          <p:spPr>
            <a:xfrm>
              <a:off x="5308674" y="2175425"/>
              <a:ext cx="516488" cy="338554"/>
            </a:xfrm>
            <a:prstGeom prst="rect">
              <a:avLst/>
            </a:prstGeom>
            <a:noFill/>
          </p:spPr>
          <p:txBody>
            <a:bodyPr wrap="none" rtlCol="0">
              <a:spAutoFit/>
            </a:bodyPr>
            <a:lstStyle/>
            <a:p>
              <a:r>
                <a:rPr lang="nb-NO" sz="1600" dirty="0">
                  <a:highlight>
                    <a:srgbClr val="FFFF00"/>
                  </a:highlight>
                </a:rPr>
                <a:t>VPC</a:t>
              </a:r>
              <a:endParaRPr lang="en-US" sz="1600" dirty="0">
                <a:highlight>
                  <a:srgbClr val="FFFF00"/>
                </a:highlight>
              </a:endParaRPr>
            </a:p>
          </p:txBody>
        </p:sp>
      </p:grpSp>
      <p:sp>
        <p:nvSpPr>
          <p:cNvPr id="8" name="TextBox 7">
            <a:extLst>
              <a:ext uri="{FF2B5EF4-FFF2-40B4-BE49-F238E27FC236}">
                <a16:creationId xmlns:a16="http://schemas.microsoft.com/office/drawing/2014/main" id="{5F71A776-18DC-AFF0-46CD-C356047FCEDB}"/>
              </a:ext>
            </a:extLst>
          </p:cNvPr>
          <p:cNvSpPr txBox="1"/>
          <p:nvPr/>
        </p:nvSpPr>
        <p:spPr>
          <a:xfrm>
            <a:off x="398736" y="3626346"/>
            <a:ext cx="10608905" cy="2554545"/>
          </a:xfrm>
          <a:prstGeom prst="rect">
            <a:avLst/>
          </a:prstGeom>
          <a:noFill/>
        </p:spPr>
        <p:txBody>
          <a:bodyPr wrap="square" rtlCol="0">
            <a:spAutoFit/>
          </a:bodyPr>
          <a:lstStyle/>
          <a:p>
            <a:pPr algn="l"/>
            <a:r>
              <a:rPr lang="en-US" sz="2000" b="1" dirty="0">
                <a:solidFill>
                  <a:srgbClr val="000000"/>
                </a:solidFill>
                <a:latin typeface="CharisSIL"/>
              </a:rPr>
              <a:t>Advantages</a:t>
            </a:r>
            <a:r>
              <a:rPr lang="en-US" sz="2000" b="1" i="0" u="none" strike="noStrike" baseline="0" dirty="0">
                <a:solidFill>
                  <a:srgbClr val="000000"/>
                </a:solidFill>
                <a:latin typeface="CharisSIL"/>
              </a:rPr>
              <a:t> E7 (</a:t>
            </a:r>
            <a:r>
              <a:rPr lang="en-US" sz="2000" b="1" dirty="0">
                <a:solidFill>
                  <a:srgbClr val="000000"/>
                </a:solidFill>
                <a:latin typeface="CharisSIL"/>
              </a:rPr>
              <a:t>for </a:t>
            </a:r>
            <a:r>
              <a:rPr lang="en-US" sz="2000" b="1" i="0" u="none" strike="noStrike" baseline="0" dirty="0">
                <a:solidFill>
                  <a:srgbClr val="000000"/>
                </a:solidFill>
                <a:latin typeface="CharisSIL"/>
              </a:rPr>
              <a:t>MV-MV switching): Always use u</a:t>
            </a:r>
            <a:r>
              <a:rPr lang="en-US" sz="2000" b="1" i="0" u="none" strike="noStrike" baseline="-25000" dirty="0">
                <a:solidFill>
                  <a:srgbClr val="000000"/>
                </a:solidFill>
                <a:latin typeface="CharisSIL"/>
              </a:rPr>
              <a:t>1</a:t>
            </a:r>
            <a:r>
              <a:rPr lang="en-US" sz="2000" b="1" i="0" u="none" strike="noStrike" baseline="0" dirty="0">
                <a:solidFill>
                  <a:srgbClr val="000000"/>
                </a:solidFill>
                <a:latin typeface="CharisSIL"/>
              </a:rPr>
              <a:t> to control y</a:t>
            </a:r>
          </a:p>
          <a:p>
            <a:pPr marL="742950" lvl="1" indent="-285750">
              <a:buFont typeface="Arial" panose="020B0604020202020204" pitchFamily="34" charset="0"/>
              <a:buChar char="•"/>
            </a:pPr>
            <a:r>
              <a:rPr lang="en-US" dirty="0">
                <a:solidFill>
                  <a:srgbClr val="000000"/>
                </a:solidFill>
                <a:latin typeface="CharisSIL"/>
              </a:rPr>
              <a:t>For example, u</a:t>
            </a:r>
            <a:r>
              <a:rPr lang="en-US" baseline="-25000" dirty="0">
                <a:solidFill>
                  <a:srgbClr val="000000"/>
                </a:solidFill>
                <a:latin typeface="CharisSIL"/>
              </a:rPr>
              <a:t>2</a:t>
            </a:r>
            <a:r>
              <a:rPr lang="en-US" dirty="0">
                <a:solidFill>
                  <a:srgbClr val="000000"/>
                </a:solidFill>
                <a:latin typeface="CharisSIL"/>
              </a:rPr>
              <a:t> may only allow discrete changes (e.g., u</a:t>
            </a:r>
            <a:r>
              <a:rPr lang="en-US" baseline="-25000" dirty="0">
                <a:solidFill>
                  <a:srgbClr val="000000"/>
                </a:solidFill>
                <a:latin typeface="CharisSIL"/>
              </a:rPr>
              <a:t>2</a:t>
            </a:r>
            <a:r>
              <a:rPr lang="en-US" dirty="0">
                <a:solidFill>
                  <a:srgbClr val="000000"/>
                </a:solidFill>
                <a:latin typeface="CharisSIL"/>
              </a:rPr>
              <a:t>=0,1,2,3) </a:t>
            </a:r>
          </a:p>
          <a:p>
            <a:pPr marL="742950" lvl="1" indent="-285750">
              <a:buFont typeface="Arial" panose="020B0604020202020204" pitchFamily="34" charset="0"/>
              <a:buChar char="•"/>
            </a:pPr>
            <a:r>
              <a:rPr lang="en-US" dirty="0">
                <a:solidFill>
                  <a:srgbClr val="000000"/>
                </a:solidFill>
                <a:latin typeface="CharisSIL"/>
              </a:rPr>
              <a:t>or dynamics for u</a:t>
            </a:r>
            <a:r>
              <a:rPr lang="en-US" baseline="-25000" dirty="0">
                <a:solidFill>
                  <a:srgbClr val="000000"/>
                </a:solidFill>
                <a:latin typeface="CharisSIL"/>
              </a:rPr>
              <a:t>2</a:t>
            </a:r>
            <a:r>
              <a:rPr lang="en-US" dirty="0">
                <a:solidFill>
                  <a:srgbClr val="000000"/>
                </a:solidFill>
                <a:latin typeface="CharisSIL"/>
              </a:rPr>
              <a:t> may be very slow</a:t>
            </a:r>
            <a:endParaRPr lang="en-US" b="0" i="0" u="none" strike="noStrike" baseline="0" dirty="0">
              <a:solidFill>
                <a:srgbClr val="000000"/>
              </a:solidFill>
              <a:latin typeface="CharisSIL"/>
            </a:endParaRPr>
          </a:p>
          <a:p>
            <a:pPr algn="l"/>
            <a:r>
              <a:rPr lang="en-US" sz="1800" b="0" i="0" u="none" strike="noStrike" baseline="0" dirty="0">
                <a:solidFill>
                  <a:srgbClr val="000000"/>
                </a:solidFill>
                <a:latin typeface="CharisSIL"/>
              </a:rPr>
              <a:t> </a:t>
            </a:r>
          </a:p>
          <a:p>
            <a:pPr algn="l"/>
            <a:r>
              <a:rPr lang="en-US" b="1" dirty="0">
                <a:solidFill>
                  <a:srgbClr val="000000"/>
                </a:solidFill>
                <a:latin typeface="CharisSIL"/>
              </a:rPr>
              <a:t>Disadvantages E7:</a:t>
            </a:r>
            <a:endParaRPr lang="en-US" sz="1800" b="1" i="0" u="none" strike="noStrike" baseline="0" dirty="0">
              <a:solidFill>
                <a:srgbClr val="000000"/>
              </a:solidFill>
              <a:latin typeface="CharisSIL"/>
            </a:endParaRPr>
          </a:p>
          <a:p>
            <a:pPr marL="342900" indent="-342900" algn="l">
              <a:buFont typeface="+mj-lt"/>
              <a:buAutoNum type="arabicPeriod"/>
            </a:pPr>
            <a:r>
              <a:rPr lang="en-US" sz="1800" b="0" i="0" u="none" strike="noStrike" baseline="0" dirty="0">
                <a:solidFill>
                  <a:srgbClr val="000000"/>
                </a:solidFill>
                <a:latin typeface="CharisSIL"/>
              </a:rPr>
              <a:t>We cannot let u</a:t>
            </a:r>
            <a:r>
              <a:rPr lang="en-US" sz="1800" b="0" i="0" u="none" strike="noStrike" baseline="-25000" dirty="0">
                <a:solidFill>
                  <a:srgbClr val="000000"/>
                </a:solidFill>
                <a:latin typeface="CharisSIL"/>
              </a:rPr>
              <a:t>1</a:t>
            </a:r>
            <a:r>
              <a:rPr lang="en-US" sz="1800" b="0" i="0" u="none" strike="noStrike" baseline="0" dirty="0">
                <a:solidFill>
                  <a:srgbClr val="000000"/>
                </a:solidFill>
                <a:latin typeface="CharisSIL"/>
              </a:rPr>
              <a:t> become fully saturated because then control of y is lost</a:t>
            </a:r>
          </a:p>
          <a:p>
            <a:pPr marL="742950" lvl="1" indent="-285750">
              <a:buFont typeface="Arial" panose="020B0604020202020204" pitchFamily="34" charset="0"/>
              <a:buChar char="•"/>
            </a:pPr>
            <a:r>
              <a:rPr lang="en-US" sz="1600" dirty="0">
                <a:solidFill>
                  <a:srgbClr val="000000"/>
                </a:solidFill>
                <a:latin typeface="CharisSIL"/>
              </a:rPr>
              <a:t>This means that we cannot use the full range for u</a:t>
            </a:r>
            <a:r>
              <a:rPr lang="en-US" sz="1600" baseline="-25000" dirty="0">
                <a:solidFill>
                  <a:srgbClr val="000000"/>
                </a:solidFill>
                <a:latin typeface="CharisSIL"/>
              </a:rPr>
              <a:t>1 </a:t>
            </a:r>
            <a:r>
              <a:rPr lang="en-US" sz="1600" dirty="0">
                <a:solidFill>
                  <a:srgbClr val="000000"/>
                </a:solidFill>
                <a:latin typeface="CharisSIL"/>
              </a:rPr>
              <a:t>(potential economic loss)</a:t>
            </a:r>
          </a:p>
          <a:p>
            <a:pPr marL="342900" indent="-342900">
              <a:buFont typeface="+mj-lt"/>
              <a:buAutoNum type="arabicPeriod"/>
            </a:pPr>
            <a:r>
              <a:rPr lang="en-US" dirty="0">
                <a:solidFill>
                  <a:srgbClr val="000000"/>
                </a:solidFill>
                <a:latin typeface="CharisSIL"/>
              </a:rPr>
              <a:t>Related: W</a:t>
            </a:r>
            <a:r>
              <a:rPr lang="en-US" b="0" i="0" u="none" strike="noStrike" baseline="0" dirty="0">
                <a:solidFill>
                  <a:srgbClr val="000000"/>
                </a:solidFill>
                <a:latin typeface="CharisSIL"/>
              </a:rPr>
              <a:t>hen u</a:t>
            </a:r>
            <a:r>
              <a:rPr lang="en-US" b="0" i="0" u="none" strike="noStrike" baseline="-25000" dirty="0">
                <a:solidFill>
                  <a:srgbClr val="000000"/>
                </a:solidFill>
                <a:latin typeface="STIXMath-Regular"/>
              </a:rPr>
              <a:t>2</a:t>
            </a:r>
            <a:r>
              <a:rPr lang="en-US" b="0" i="0" u="none" strike="noStrike" baseline="0" dirty="0">
                <a:solidFill>
                  <a:srgbClr val="000000"/>
                </a:solidFill>
                <a:latin typeface="STIXMath-Regular"/>
              </a:rPr>
              <a:t> </a:t>
            </a:r>
            <a:r>
              <a:rPr lang="en-US" b="0" i="0" u="none" strike="noStrike" baseline="0" dirty="0">
                <a:solidFill>
                  <a:srgbClr val="000000"/>
                </a:solidFill>
                <a:latin typeface="CharisSIL"/>
              </a:rPr>
              <a:t>is </a:t>
            </a:r>
            <a:r>
              <a:rPr lang="en-US" sz="1800" b="0" i="0" u="none" strike="noStrike" baseline="0" dirty="0">
                <a:solidFill>
                  <a:srgbClr val="000000"/>
                </a:solidFill>
                <a:latin typeface="CharisSIL"/>
              </a:rPr>
              <a:t>used, we need to keep using a ‘‘little’’ of u</a:t>
            </a:r>
            <a:r>
              <a:rPr lang="en-US" sz="1800" b="0" i="0" u="none" strike="noStrike" baseline="-25000" dirty="0">
                <a:solidFill>
                  <a:srgbClr val="000000"/>
                </a:solidFill>
                <a:latin typeface="CharisSIL"/>
              </a:rPr>
              <a:t>1</a:t>
            </a:r>
            <a:r>
              <a:rPr lang="en-US" sz="1800" b="0" i="0" u="none" strike="noStrike" baseline="0" dirty="0">
                <a:solidFill>
                  <a:srgbClr val="000000"/>
                </a:solidFill>
                <a:latin typeface="CharisSIL"/>
              </a:rPr>
              <a:t>.</a:t>
            </a:r>
          </a:p>
          <a:p>
            <a:pPr marL="800100" lvl="1" indent="-342900">
              <a:buFont typeface="Arial" panose="020B0604020202020204" pitchFamily="34" charset="0"/>
              <a:buChar char="•"/>
            </a:pPr>
            <a:r>
              <a:rPr lang="en-US" sz="1600" dirty="0">
                <a:solidFill>
                  <a:srgbClr val="000000"/>
                </a:solidFill>
                <a:latin typeface="CharisSIL"/>
              </a:rPr>
              <a:t>Example:  May </a:t>
            </a:r>
            <a:r>
              <a:rPr lang="en-US" sz="1600" b="0" i="0" u="none" strike="noStrike" baseline="0" dirty="0">
                <a:solidFill>
                  <a:srgbClr val="000000"/>
                </a:solidFill>
                <a:latin typeface="CharisSIL"/>
              </a:rPr>
              <a:t>need to use both heating and cooling at the same time (when u1 normally should be off).</a:t>
            </a:r>
            <a:endParaRPr lang="en-US" sz="1600" dirty="0"/>
          </a:p>
        </p:txBody>
      </p:sp>
    </p:spTree>
    <p:extLst>
      <p:ext uri="{BB962C8B-B14F-4D97-AF65-F5344CB8AC3E}">
        <p14:creationId xmlns:p14="http://schemas.microsoft.com/office/powerpoint/2010/main" val="85524705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74638"/>
            <a:ext cx="8939333" cy="1143000"/>
          </a:xfrm>
        </p:spPr>
        <p:txBody>
          <a:bodyPr>
            <a:noAutofit/>
          </a:bodyPr>
          <a:lstStyle/>
          <a:p>
            <a:r>
              <a:rPr lang="nb-NO" sz="3600" dirty="0" err="1"/>
              <a:t>Example</a:t>
            </a:r>
            <a:r>
              <a:rPr lang="nb-NO" sz="3600" dirty="0"/>
              <a:t> MV-MV </a:t>
            </a:r>
            <a:r>
              <a:rPr lang="nb-NO" sz="3600" dirty="0" err="1"/>
              <a:t>switching</a:t>
            </a:r>
            <a:r>
              <a:rPr lang="nb-NO" sz="3600" dirty="0"/>
              <a:t>: </a:t>
            </a:r>
            <a:r>
              <a:rPr lang="nb-NO" sz="3600" dirty="0" err="1"/>
              <a:t>Pressure</a:t>
            </a:r>
            <a:r>
              <a:rPr lang="nb-NO" sz="3600" dirty="0"/>
              <a:t> control</a:t>
            </a:r>
            <a:br>
              <a:rPr lang="nb-NO" sz="3600" dirty="0"/>
            </a:br>
            <a:r>
              <a:rPr lang="nb-NO" sz="2800" dirty="0"/>
              <a:t>(Alt. 3 </a:t>
            </a:r>
            <a:r>
              <a:rPr lang="nb-NO" sz="2800" dirty="0" err="1"/>
              <a:t>may</a:t>
            </a:r>
            <a:r>
              <a:rPr lang="nb-NO" sz="2800" dirty="0"/>
              <a:t> be </a:t>
            </a:r>
            <a:r>
              <a:rPr lang="nb-NO" sz="2800" dirty="0" err="1"/>
              <a:t>the</a:t>
            </a:r>
            <a:r>
              <a:rPr lang="nb-NO" sz="2800" dirty="0"/>
              <a:t> best in </a:t>
            </a:r>
            <a:r>
              <a:rPr lang="nb-NO" sz="2800" dirty="0" err="1"/>
              <a:t>this</a:t>
            </a:r>
            <a:r>
              <a:rPr lang="nb-NO" sz="2800" dirty="0"/>
              <a:t> case)</a:t>
            </a:r>
            <a:endParaRPr lang="nb-NO" sz="3600" dirty="0"/>
          </a:p>
        </p:txBody>
      </p:sp>
      <p:pic>
        <p:nvPicPr>
          <p:cNvPr id="4" name="Content Placeholder 3"/>
          <p:cNvPicPr>
            <a:picLocks noGrp="1" noChangeAspect="1"/>
          </p:cNvPicPr>
          <p:nvPr>
            <p:ph idx="1"/>
          </p:nvPr>
        </p:nvPicPr>
        <p:blipFill>
          <a:blip r:embed="rId2"/>
          <a:stretch>
            <a:fillRect/>
          </a:stretch>
        </p:blipFill>
        <p:spPr>
          <a:xfrm>
            <a:off x="2000166" y="1412776"/>
            <a:ext cx="5500571" cy="5144840"/>
          </a:xfrm>
          <a:prstGeom prst="rect">
            <a:avLst/>
          </a:prstGeom>
          <a:scene3d>
            <a:camera prst="orthographicFront">
              <a:rot lat="0" lon="0" rev="21420000"/>
            </a:camera>
            <a:lightRig rig="threePt" dir="t"/>
          </a:scene3d>
        </p:spPr>
      </p:pic>
      <p:sp>
        <p:nvSpPr>
          <p:cNvPr id="5" name="TextBox 4"/>
          <p:cNvSpPr txBox="1"/>
          <p:nvPr/>
        </p:nvSpPr>
        <p:spPr>
          <a:xfrm>
            <a:off x="4232413" y="1340768"/>
            <a:ext cx="526106" cy="261610"/>
          </a:xfrm>
          <a:prstGeom prst="rect">
            <a:avLst/>
          </a:prstGeom>
          <a:noFill/>
        </p:spPr>
        <p:txBody>
          <a:bodyPr wrap="none" rtlCol="0">
            <a:spAutoFit/>
          </a:bodyPr>
          <a:lstStyle/>
          <a:p>
            <a:r>
              <a:rPr lang="nb-NO" sz="1100" dirty="0">
                <a:solidFill>
                  <a:srgbClr val="FF0000"/>
                </a:solidFill>
              </a:rPr>
              <a:t>INERT</a:t>
            </a:r>
          </a:p>
        </p:txBody>
      </p:sp>
      <p:sp>
        <p:nvSpPr>
          <p:cNvPr id="7" name="TextBox 6"/>
          <p:cNvSpPr txBox="1"/>
          <p:nvPr/>
        </p:nvSpPr>
        <p:spPr>
          <a:xfrm>
            <a:off x="4880485" y="3895257"/>
            <a:ext cx="360040" cy="307777"/>
          </a:xfrm>
          <a:prstGeom prst="rect">
            <a:avLst/>
          </a:prstGeom>
          <a:solidFill>
            <a:schemeClr val="bg1"/>
          </a:solidFill>
        </p:spPr>
        <p:txBody>
          <a:bodyPr wrap="square" rtlCol="0">
            <a:spAutoFit/>
          </a:bodyPr>
          <a:lstStyle/>
          <a:p>
            <a:r>
              <a:rPr lang="nb-NO" sz="1400" dirty="0">
                <a:solidFill>
                  <a:srgbClr val="FF0000"/>
                </a:solidFill>
              </a:rPr>
              <a:t>z</a:t>
            </a:r>
            <a:r>
              <a:rPr lang="nb-NO" sz="1400" baseline="-25000" dirty="0">
                <a:solidFill>
                  <a:srgbClr val="FF0000"/>
                </a:solidFill>
              </a:rPr>
              <a:t>2</a:t>
            </a:r>
          </a:p>
        </p:txBody>
      </p:sp>
      <p:sp>
        <p:nvSpPr>
          <p:cNvPr id="9" name="TextBox 8"/>
          <p:cNvSpPr txBox="1"/>
          <p:nvPr/>
        </p:nvSpPr>
        <p:spPr>
          <a:xfrm>
            <a:off x="5240525" y="1340769"/>
            <a:ext cx="316112" cy="307777"/>
          </a:xfrm>
          <a:prstGeom prst="rect">
            <a:avLst/>
          </a:prstGeom>
          <a:noFill/>
        </p:spPr>
        <p:txBody>
          <a:bodyPr wrap="none" rtlCol="0">
            <a:spAutoFit/>
          </a:bodyPr>
          <a:lstStyle/>
          <a:p>
            <a:r>
              <a:rPr lang="nb-NO" sz="1400" dirty="0">
                <a:solidFill>
                  <a:srgbClr val="FF0000"/>
                </a:solidFill>
              </a:rPr>
              <a:t>z</a:t>
            </a:r>
            <a:r>
              <a:rPr lang="nb-NO" sz="1400" baseline="-25000" dirty="0">
                <a:solidFill>
                  <a:srgbClr val="FF0000"/>
                </a:solidFill>
              </a:rPr>
              <a:t>3</a:t>
            </a:r>
          </a:p>
        </p:txBody>
      </p:sp>
      <p:sp>
        <p:nvSpPr>
          <p:cNvPr id="11" name="Oval 10"/>
          <p:cNvSpPr/>
          <p:nvPr/>
        </p:nvSpPr>
        <p:spPr>
          <a:xfrm>
            <a:off x="6968717" y="2852936"/>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2" name="Oval 11"/>
          <p:cNvSpPr/>
          <p:nvPr/>
        </p:nvSpPr>
        <p:spPr>
          <a:xfrm flipV="1">
            <a:off x="4165424" y="3751241"/>
            <a:ext cx="133978"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8" name="TextBox 7"/>
          <p:cNvSpPr txBox="1"/>
          <p:nvPr/>
        </p:nvSpPr>
        <p:spPr>
          <a:xfrm>
            <a:off x="4097955" y="3623030"/>
            <a:ext cx="316112" cy="307777"/>
          </a:xfrm>
          <a:prstGeom prst="rect">
            <a:avLst/>
          </a:prstGeom>
          <a:noFill/>
        </p:spPr>
        <p:txBody>
          <a:bodyPr wrap="none" rtlCol="0">
            <a:spAutoFit/>
          </a:bodyPr>
          <a:lstStyle/>
          <a:p>
            <a:r>
              <a:rPr lang="nb-NO" sz="1400" dirty="0">
                <a:solidFill>
                  <a:srgbClr val="FF0000"/>
                </a:solidFill>
              </a:rPr>
              <a:t>z</a:t>
            </a:r>
            <a:r>
              <a:rPr lang="nb-NO" sz="1400" baseline="-25000" dirty="0">
                <a:solidFill>
                  <a:srgbClr val="FF0000"/>
                </a:solidFill>
              </a:rPr>
              <a:t>3</a:t>
            </a:r>
          </a:p>
        </p:txBody>
      </p:sp>
      <p:sp>
        <p:nvSpPr>
          <p:cNvPr id="13" name="TextBox 12"/>
          <p:cNvSpPr txBox="1"/>
          <p:nvPr/>
        </p:nvSpPr>
        <p:spPr>
          <a:xfrm>
            <a:off x="4299402" y="5445225"/>
            <a:ext cx="360040" cy="307777"/>
          </a:xfrm>
          <a:prstGeom prst="rect">
            <a:avLst/>
          </a:prstGeom>
          <a:solidFill>
            <a:schemeClr val="bg1"/>
          </a:solidFill>
        </p:spPr>
        <p:txBody>
          <a:bodyPr wrap="square" rtlCol="0">
            <a:spAutoFit/>
          </a:bodyPr>
          <a:lstStyle/>
          <a:p>
            <a:r>
              <a:rPr lang="nb-NO" sz="1400" dirty="0">
                <a:solidFill>
                  <a:srgbClr val="FF0000"/>
                </a:solidFill>
              </a:rPr>
              <a:t>z</a:t>
            </a:r>
            <a:r>
              <a:rPr lang="nb-NO" sz="1400" baseline="-25000" dirty="0">
                <a:solidFill>
                  <a:srgbClr val="FF0000"/>
                </a:solidFill>
              </a:rPr>
              <a:t>2</a:t>
            </a:r>
          </a:p>
        </p:txBody>
      </p:sp>
      <p:sp>
        <p:nvSpPr>
          <p:cNvPr id="14" name="TextBox 13"/>
          <p:cNvSpPr txBox="1"/>
          <p:nvPr/>
        </p:nvSpPr>
        <p:spPr>
          <a:xfrm>
            <a:off x="4350796" y="6136198"/>
            <a:ext cx="316112" cy="307777"/>
          </a:xfrm>
          <a:prstGeom prst="rect">
            <a:avLst/>
          </a:prstGeom>
          <a:solidFill>
            <a:schemeClr val="bg1"/>
          </a:solidFill>
        </p:spPr>
        <p:txBody>
          <a:bodyPr wrap="none" rtlCol="0">
            <a:spAutoFit/>
          </a:bodyPr>
          <a:lstStyle/>
          <a:p>
            <a:r>
              <a:rPr lang="nb-NO" sz="1400" dirty="0">
                <a:solidFill>
                  <a:srgbClr val="FF0000"/>
                </a:solidFill>
              </a:rPr>
              <a:t>z</a:t>
            </a:r>
            <a:r>
              <a:rPr lang="nb-NO" sz="1400" baseline="-25000" dirty="0">
                <a:solidFill>
                  <a:srgbClr val="FF0000"/>
                </a:solidFill>
              </a:rPr>
              <a:t>3</a:t>
            </a:r>
          </a:p>
        </p:txBody>
      </p:sp>
      <p:sp>
        <p:nvSpPr>
          <p:cNvPr id="15" name="TextBox 14"/>
          <p:cNvSpPr txBox="1"/>
          <p:nvPr/>
        </p:nvSpPr>
        <p:spPr>
          <a:xfrm>
            <a:off x="4232413" y="5219529"/>
            <a:ext cx="657552" cy="261610"/>
          </a:xfrm>
          <a:prstGeom prst="rect">
            <a:avLst/>
          </a:prstGeom>
          <a:noFill/>
        </p:spPr>
        <p:txBody>
          <a:bodyPr wrap="none" rtlCol="0">
            <a:spAutoFit/>
          </a:bodyPr>
          <a:lstStyle/>
          <a:p>
            <a:r>
              <a:rPr lang="nb-NO" sz="1050" dirty="0"/>
              <a:t>=0.9 bar</a:t>
            </a:r>
          </a:p>
        </p:txBody>
      </p:sp>
      <p:sp>
        <p:nvSpPr>
          <p:cNvPr id="16" name="TextBox 15"/>
          <p:cNvSpPr txBox="1"/>
          <p:nvPr/>
        </p:nvSpPr>
        <p:spPr>
          <a:xfrm>
            <a:off x="3845344" y="5677343"/>
            <a:ext cx="532518" cy="253916"/>
          </a:xfrm>
          <a:prstGeom prst="rect">
            <a:avLst/>
          </a:prstGeom>
          <a:noFill/>
        </p:spPr>
        <p:txBody>
          <a:bodyPr wrap="none" rtlCol="0">
            <a:spAutoFit/>
          </a:bodyPr>
          <a:lstStyle/>
          <a:p>
            <a:r>
              <a:rPr lang="nb-NO" sz="1050" dirty="0"/>
              <a:t>=1 bar</a:t>
            </a:r>
          </a:p>
        </p:txBody>
      </p:sp>
      <p:sp>
        <p:nvSpPr>
          <p:cNvPr id="17" name="TextBox 16"/>
          <p:cNvSpPr txBox="1"/>
          <p:nvPr/>
        </p:nvSpPr>
        <p:spPr>
          <a:xfrm>
            <a:off x="4299402" y="5990521"/>
            <a:ext cx="635110" cy="253916"/>
          </a:xfrm>
          <a:prstGeom prst="rect">
            <a:avLst/>
          </a:prstGeom>
          <a:noFill/>
        </p:spPr>
        <p:txBody>
          <a:bodyPr wrap="none" rtlCol="0">
            <a:spAutoFit/>
          </a:bodyPr>
          <a:lstStyle/>
          <a:p>
            <a:r>
              <a:rPr lang="nb-NO" sz="1050" dirty="0"/>
              <a:t>=1.1 bar</a:t>
            </a:r>
          </a:p>
        </p:txBody>
      </p:sp>
      <p:sp>
        <p:nvSpPr>
          <p:cNvPr id="18" name="TextBox 17"/>
          <p:cNvSpPr txBox="1"/>
          <p:nvPr/>
        </p:nvSpPr>
        <p:spPr>
          <a:xfrm>
            <a:off x="3440325" y="3369113"/>
            <a:ext cx="532518" cy="253916"/>
          </a:xfrm>
          <a:prstGeom prst="rect">
            <a:avLst/>
          </a:prstGeom>
          <a:noFill/>
        </p:spPr>
        <p:txBody>
          <a:bodyPr wrap="none" rtlCol="0">
            <a:spAutoFit/>
          </a:bodyPr>
          <a:lstStyle/>
          <a:p>
            <a:r>
              <a:rPr lang="nb-NO" sz="1050" dirty="0"/>
              <a:t>=1 bar</a:t>
            </a:r>
          </a:p>
        </p:txBody>
      </p:sp>
      <p:sp>
        <p:nvSpPr>
          <p:cNvPr id="3" name="TextBox 2"/>
          <p:cNvSpPr txBox="1"/>
          <p:nvPr/>
        </p:nvSpPr>
        <p:spPr>
          <a:xfrm>
            <a:off x="5431415" y="3433591"/>
            <a:ext cx="354584" cy="923330"/>
          </a:xfrm>
          <a:prstGeom prst="rect">
            <a:avLst/>
          </a:prstGeom>
          <a:solidFill>
            <a:schemeClr val="bg1"/>
          </a:solidFill>
        </p:spPr>
        <p:txBody>
          <a:bodyPr wrap="none" rtlCol="0">
            <a:spAutoFit/>
          </a:bodyPr>
          <a:lstStyle/>
          <a:p>
            <a:r>
              <a:rPr lang="nb-NO" dirty="0">
                <a:solidFill>
                  <a:schemeClr val="tx2"/>
                </a:solidFill>
              </a:rPr>
              <a:t>z</a:t>
            </a:r>
            <a:r>
              <a:rPr lang="nb-NO" baseline="-25000" dirty="0">
                <a:solidFill>
                  <a:schemeClr val="tx2"/>
                </a:solidFill>
              </a:rPr>
              <a:t>1</a:t>
            </a:r>
          </a:p>
          <a:p>
            <a:r>
              <a:rPr lang="nb-NO" dirty="0">
                <a:solidFill>
                  <a:schemeClr val="tx2"/>
                </a:solidFill>
              </a:rPr>
              <a:t>z</a:t>
            </a:r>
            <a:r>
              <a:rPr lang="nb-NO" baseline="-25000" dirty="0">
                <a:solidFill>
                  <a:schemeClr val="tx2"/>
                </a:solidFill>
              </a:rPr>
              <a:t>2</a:t>
            </a:r>
          </a:p>
          <a:p>
            <a:r>
              <a:rPr lang="nb-NO" dirty="0">
                <a:solidFill>
                  <a:schemeClr val="tx2"/>
                </a:solidFill>
              </a:rPr>
              <a:t>z</a:t>
            </a:r>
            <a:r>
              <a:rPr lang="nb-NO" baseline="-25000" dirty="0">
                <a:solidFill>
                  <a:schemeClr val="tx2"/>
                </a:solidFill>
              </a:rPr>
              <a:t>3</a:t>
            </a:r>
          </a:p>
        </p:txBody>
      </p:sp>
      <p:sp>
        <p:nvSpPr>
          <p:cNvPr id="6" name="TextBox 5">
            <a:extLst>
              <a:ext uri="{FF2B5EF4-FFF2-40B4-BE49-F238E27FC236}">
                <a16:creationId xmlns:a16="http://schemas.microsoft.com/office/drawing/2014/main" id="{EC62195E-F1C6-4048-80B0-A59BBC3D16DA}"/>
              </a:ext>
            </a:extLst>
          </p:cNvPr>
          <p:cNvSpPr txBox="1"/>
          <p:nvPr/>
        </p:nvSpPr>
        <p:spPr>
          <a:xfrm>
            <a:off x="1991544" y="1487915"/>
            <a:ext cx="1521250" cy="1477328"/>
          </a:xfrm>
          <a:prstGeom prst="rect">
            <a:avLst/>
          </a:prstGeom>
          <a:noFill/>
        </p:spPr>
        <p:txBody>
          <a:bodyPr wrap="none" rtlCol="0">
            <a:spAutoFit/>
          </a:bodyPr>
          <a:lstStyle/>
          <a:p>
            <a:r>
              <a:rPr lang="nb-NO" dirty="0"/>
              <a:t>CV=p</a:t>
            </a:r>
          </a:p>
          <a:p>
            <a:r>
              <a:rPr lang="nb-NO" dirty="0"/>
              <a:t>MV1=heat (Q)</a:t>
            </a:r>
          </a:p>
          <a:p>
            <a:r>
              <a:rPr lang="nb-NO" dirty="0"/>
              <a:t>MV2=inert</a:t>
            </a:r>
          </a:p>
          <a:p>
            <a:r>
              <a:rPr lang="nb-NO" dirty="0"/>
              <a:t>MV3=vent</a:t>
            </a:r>
          </a:p>
          <a:p>
            <a:endParaRPr lang="nb-NO" dirty="0"/>
          </a:p>
        </p:txBody>
      </p:sp>
      <p:sp>
        <p:nvSpPr>
          <p:cNvPr id="10" name="TextBox 9">
            <a:extLst>
              <a:ext uri="{FF2B5EF4-FFF2-40B4-BE49-F238E27FC236}">
                <a16:creationId xmlns:a16="http://schemas.microsoft.com/office/drawing/2014/main" id="{568612A2-8FB6-4F93-8693-B69486DB8153}"/>
              </a:ext>
            </a:extLst>
          </p:cNvPr>
          <p:cNvSpPr txBox="1"/>
          <p:nvPr/>
        </p:nvSpPr>
        <p:spPr>
          <a:xfrm>
            <a:off x="6407325" y="1686950"/>
            <a:ext cx="5440964" cy="738664"/>
          </a:xfrm>
          <a:prstGeom prst="rect">
            <a:avLst/>
          </a:prstGeom>
          <a:noFill/>
        </p:spPr>
        <p:txBody>
          <a:bodyPr wrap="square" rtlCol="0">
            <a:spAutoFit/>
          </a:bodyPr>
          <a:lstStyle/>
          <a:p>
            <a:r>
              <a:rPr lang="nb-NO" sz="1400" dirty="0"/>
              <a:t>Normal: Control CV=p </a:t>
            </a:r>
            <a:r>
              <a:rPr lang="nb-NO" sz="1400" dirty="0" err="1"/>
              <a:t>using</a:t>
            </a:r>
            <a:r>
              <a:rPr lang="nb-NO" sz="1400" dirty="0"/>
              <a:t> MV1=Q = z1</a:t>
            </a:r>
          </a:p>
          <a:p>
            <a:pPr marL="171450" indent="-171450">
              <a:buFont typeface="Arial" panose="020B0604020202020204" pitchFamily="34" charset="0"/>
              <a:buChar char="•"/>
            </a:pPr>
            <a:r>
              <a:rPr lang="nb-NO" sz="1400" dirty="0" err="1"/>
              <a:t>but</a:t>
            </a:r>
            <a:r>
              <a:rPr lang="nb-NO" sz="1400" dirty="0"/>
              <a:t> </a:t>
            </a:r>
            <a:r>
              <a:rPr lang="nb-NO" sz="1400" dirty="0" err="1"/>
              <a:t>if</a:t>
            </a:r>
            <a:r>
              <a:rPr lang="nb-NO" sz="1400" dirty="0"/>
              <a:t>  Q=0 (</a:t>
            </a:r>
            <a:r>
              <a:rPr lang="nb-NO" sz="1400" dirty="0" err="1"/>
              <a:t>because</a:t>
            </a:r>
            <a:r>
              <a:rPr lang="nb-NO" sz="1400" dirty="0"/>
              <a:t> of </a:t>
            </a:r>
            <a:r>
              <a:rPr lang="nb-NO" sz="1400" dirty="0" err="1"/>
              <a:t>too</a:t>
            </a:r>
            <a:r>
              <a:rPr lang="nb-NO" sz="1400" dirty="0"/>
              <a:t> hot </a:t>
            </a:r>
            <a:r>
              <a:rPr lang="nb-NO" sz="1400" dirty="0" err="1"/>
              <a:t>feed</a:t>
            </a:r>
            <a:r>
              <a:rPr lang="nb-NO" sz="1400" dirty="0"/>
              <a:t>) </a:t>
            </a:r>
            <a:r>
              <a:rPr lang="nb-NO" sz="1400" dirty="0" err="1"/>
              <a:t>we</a:t>
            </a:r>
            <a:r>
              <a:rPr lang="nb-NO" sz="1400" dirty="0"/>
              <a:t> must </a:t>
            </a:r>
            <a:r>
              <a:rPr lang="nb-NO" sz="1400" dirty="0" err="1"/>
              <a:t>use</a:t>
            </a:r>
            <a:r>
              <a:rPr lang="nb-NO" sz="1400" dirty="0"/>
              <a:t> MV3=vent =z3</a:t>
            </a:r>
          </a:p>
          <a:p>
            <a:pPr marL="171450" indent="-171450">
              <a:buFont typeface="Arial" panose="020B0604020202020204" pitchFamily="34" charset="0"/>
              <a:buChar char="•"/>
            </a:pPr>
            <a:r>
              <a:rPr lang="nb-NO" sz="1400" dirty="0"/>
              <a:t>and </a:t>
            </a:r>
            <a:r>
              <a:rPr lang="nb-NO" sz="1400" dirty="0" err="1"/>
              <a:t>if</a:t>
            </a:r>
            <a:r>
              <a:rPr lang="nb-NO" sz="1400" dirty="0"/>
              <a:t> Q=</a:t>
            </a:r>
            <a:r>
              <a:rPr lang="nb-NO" sz="1400" dirty="0" err="1"/>
              <a:t>max</a:t>
            </a:r>
            <a:r>
              <a:rPr lang="nb-NO" sz="1400" dirty="0"/>
              <a:t> (</a:t>
            </a:r>
            <a:r>
              <a:rPr lang="nb-NO" sz="1400" dirty="0" err="1"/>
              <a:t>becase</a:t>
            </a:r>
            <a:r>
              <a:rPr lang="nb-NO" sz="1400" dirty="0"/>
              <a:t> of </a:t>
            </a:r>
            <a:r>
              <a:rPr lang="nb-NO" sz="1400" dirty="0" err="1"/>
              <a:t>too</a:t>
            </a:r>
            <a:r>
              <a:rPr lang="nb-NO" sz="1400" dirty="0"/>
              <a:t> </a:t>
            </a:r>
            <a:r>
              <a:rPr lang="nb-NO" sz="1400" dirty="0" err="1"/>
              <a:t>cold</a:t>
            </a:r>
            <a:r>
              <a:rPr lang="nb-NO" sz="1400" dirty="0"/>
              <a:t> </a:t>
            </a:r>
            <a:r>
              <a:rPr lang="nb-NO" sz="1400" dirty="0" err="1"/>
              <a:t>feed</a:t>
            </a:r>
            <a:r>
              <a:rPr lang="nb-NO" sz="1400" dirty="0"/>
              <a:t>) </a:t>
            </a:r>
            <a:r>
              <a:rPr lang="nb-NO" sz="1400" dirty="0" err="1"/>
              <a:t>we</a:t>
            </a:r>
            <a:r>
              <a:rPr lang="nb-NO" sz="1400" dirty="0"/>
              <a:t> must </a:t>
            </a:r>
            <a:r>
              <a:rPr lang="nb-NO" sz="1400" dirty="0" err="1"/>
              <a:t>use</a:t>
            </a:r>
            <a:r>
              <a:rPr lang="nb-NO" sz="1400" dirty="0"/>
              <a:t> MV2=inert = z2</a:t>
            </a:r>
          </a:p>
        </p:txBody>
      </p:sp>
      <p:cxnSp>
        <p:nvCxnSpPr>
          <p:cNvPr id="20" name="Straight Arrow Connector 19">
            <a:extLst>
              <a:ext uri="{FF2B5EF4-FFF2-40B4-BE49-F238E27FC236}">
                <a16:creationId xmlns:a16="http://schemas.microsoft.com/office/drawing/2014/main" id="{CE6FE424-9C46-466E-A1D4-2164410CE77F}"/>
              </a:ext>
            </a:extLst>
          </p:cNvPr>
          <p:cNvCxnSpPr/>
          <p:nvPr/>
        </p:nvCxnSpPr>
        <p:spPr>
          <a:xfrm flipV="1">
            <a:off x="5168517" y="1268760"/>
            <a:ext cx="0" cy="43204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1D805757-2882-4A4F-A93E-5A642073F564}"/>
              </a:ext>
            </a:extLst>
          </p:cNvPr>
          <p:cNvCxnSpPr/>
          <p:nvPr/>
        </p:nvCxnSpPr>
        <p:spPr>
          <a:xfrm>
            <a:off x="4880485" y="1412776"/>
            <a:ext cx="0" cy="36004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3" name="Rectangle 22">
            <a:extLst>
              <a:ext uri="{FF2B5EF4-FFF2-40B4-BE49-F238E27FC236}">
                <a16:creationId xmlns:a16="http://schemas.microsoft.com/office/drawing/2014/main" id="{E7A22956-8DE3-4D0F-A54E-01F0DE459E65}"/>
              </a:ext>
            </a:extLst>
          </p:cNvPr>
          <p:cNvSpPr/>
          <p:nvPr/>
        </p:nvSpPr>
        <p:spPr>
          <a:xfrm>
            <a:off x="5096510" y="5445225"/>
            <a:ext cx="2404227" cy="7992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9" name="TextBox 18">
            <a:extLst>
              <a:ext uri="{FF2B5EF4-FFF2-40B4-BE49-F238E27FC236}">
                <a16:creationId xmlns:a16="http://schemas.microsoft.com/office/drawing/2014/main" id="{4359C4EA-2273-4060-8B22-1DFF777252AF}"/>
              </a:ext>
            </a:extLst>
          </p:cNvPr>
          <p:cNvSpPr txBox="1"/>
          <p:nvPr/>
        </p:nvSpPr>
        <p:spPr>
          <a:xfrm>
            <a:off x="6802581" y="2985489"/>
            <a:ext cx="4313489" cy="1846659"/>
          </a:xfrm>
          <a:prstGeom prst="rect">
            <a:avLst/>
          </a:prstGeom>
          <a:noFill/>
        </p:spPr>
        <p:txBody>
          <a:bodyPr wrap="none" rtlCol="0">
            <a:spAutoFit/>
          </a:bodyPr>
          <a:lstStyle/>
          <a:p>
            <a:r>
              <a:rPr lang="nb-NO" sz="1600" dirty="0"/>
              <a:t>Alt.3: VPC (z2 and z3 </a:t>
            </a:r>
            <a:r>
              <a:rPr lang="nb-NO" sz="1600" dirty="0" err="1"/>
              <a:t>could</a:t>
            </a:r>
            <a:r>
              <a:rPr lang="nb-NO" sz="1600" dirty="0"/>
              <a:t> </a:t>
            </a:r>
            <a:r>
              <a:rPr lang="nb-NO" sz="1600" dirty="0" err="1"/>
              <a:t>here</a:t>
            </a:r>
            <a:r>
              <a:rPr lang="nb-NO" sz="1600" dirty="0"/>
              <a:t> be </a:t>
            </a:r>
            <a:r>
              <a:rPr lang="nb-NO" sz="1600" dirty="0" err="1"/>
              <a:t>on</a:t>
            </a:r>
            <a:r>
              <a:rPr lang="nb-NO" sz="1600" dirty="0"/>
              <a:t>/</a:t>
            </a:r>
            <a:r>
              <a:rPr lang="nb-NO" sz="1600" dirty="0" err="1"/>
              <a:t>off</a:t>
            </a:r>
            <a:r>
              <a:rPr lang="nb-NO" sz="1600" dirty="0"/>
              <a:t> </a:t>
            </a:r>
            <a:r>
              <a:rPr lang="nb-NO" sz="1600" dirty="0" err="1"/>
              <a:t>valves</a:t>
            </a:r>
            <a:r>
              <a:rPr lang="nb-NO" sz="1600" dirty="0"/>
              <a:t>)</a:t>
            </a:r>
          </a:p>
          <a:p>
            <a:r>
              <a:rPr lang="nb-NO" sz="1600" b="1" dirty="0" err="1"/>
              <a:t>Always</a:t>
            </a:r>
            <a:r>
              <a:rPr lang="nb-NO" sz="1600" b="1" dirty="0"/>
              <a:t> </a:t>
            </a:r>
            <a:r>
              <a:rPr lang="nb-NO" sz="1600" b="1" dirty="0" err="1"/>
              <a:t>use</a:t>
            </a:r>
            <a:r>
              <a:rPr lang="nb-NO" sz="1600" b="1" dirty="0"/>
              <a:t> Q (z1) to control p.</a:t>
            </a:r>
          </a:p>
          <a:p>
            <a:r>
              <a:rPr lang="nb-NO" sz="1600" dirty="0" err="1"/>
              <a:t>Need</a:t>
            </a:r>
            <a:r>
              <a:rPr lang="nb-NO" sz="1600" dirty="0"/>
              <a:t> </a:t>
            </a:r>
            <a:r>
              <a:rPr lang="nb-NO" sz="1600" dirty="0" err="1"/>
              <a:t>two</a:t>
            </a:r>
            <a:r>
              <a:rPr lang="nb-NO" sz="1600" dirty="0"/>
              <a:t> </a:t>
            </a:r>
            <a:r>
              <a:rPr lang="nb-NO" sz="1600" dirty="0" err="1"/>
              <a:t>VPC’s</a:t>
            </a:r>
            <a:r>
              <a:rPr lang="nb-NO" sz="1600" dirty="0"/>
              <a:t>:</a:t>
            </a:r>
          </a:p>
          <a:p>
            <a:pPr marL="285750" indent="-285750">
              <a:buFont typeface="Arial" panose="020B0604020202020204" pitchFamily="34" charset="0"/>
              <a:buChar char="•"/>
            </a:pPr>
            <a:r>
              <a:rPr lang="nb-NO" sz="1600" dirty="0" err="1"/>
              <a:t>Use</a:t>
            </a:r>
            <a:r>
              <a:rPr lang="nb-NO" sz="1600" dirty="0"/>
              <a:t> vent (z3) to </a:t>
            </a:r>
            <a:r>
              <a:rPr lang="nb-NO" sz="1600" dirty="0" err="1"/>
              <a:t>avoid</a:t>
            </a:r>
            <a:r>
              <a:rPr lang="nb-NO" sz="1600" dirty="0"/>
              <a:t> Q=0 (z1=0.1)</a:t>
            </a:r>
          </a:p>
          <a:p>
            <a:pPr marL="285750" indent="-285750">
              <a:buFont typeface="Arial" panose="020B0604020202020204" pitchFamily="34" charset="0"/>
              <a:buChar char="•"/>
            </a:pPr>
            <a:r>
              <a:rPr lang="nb-NO" sz="1600" dirty="0" err="1"/>
              <a:t>Use</a:t>
            </a:r>
            <a:r>
              <a:rPr lang="nb-NO" sz="1600" dirty="0"/>
              <a:t> inert (z2) to </a:t>
            </a:r>
            <a:r>
              <a:rPr lang="nb-NO" sz="1600" dirty="0" err="1"/>
              <a:t>avoid</a:t>
            </a:r>
            <a:r>
              <a:rPr lang="nb-NO" sz="1600" dirty="0"/>
              <a:t> Q=</a:t>
            </a:r>
            <a:r>
              <a:rPr lang="nb-NO" sz="1600" dirty="0" err="1"/>
              <a:t>max</a:t>
            </a:r>
            <a:r>
              <a:rPr lang="nb-NO" sz="1600" dirty="0"/>
              <a:t> (z1=0.9)</a:t>
            </a:r>
          </a:p>
          <a:p>
            <a:pPr marL="285750" indent="-285750">
              <a:buFont typeface="Arial" panose="020B0604020202020204" pitchFamily="34" charset="0"/>
              <a:buChar char="•"/>
            </a:pPr>
            <a:r>
              <a:rPr lang="nb-NO" sz="1600" dirty="0"/>
              <a:t>z2=0 and z3=0 </a:t>
            </a:r>
            <a:r>
              <a:rPr lang="nb-NO" sz="1600" dirty="0" err="1"/>
              <a:t>when</a:t>
            </a:r>
            <a:r>
              <a:rPr lang="nb-NO" sz="1600" dirty="0"/>
              <a:t> 0.1&lt;z1&lt;0.9</a:t>
            </a:r>
          </a:p>
          <a:p>
            <a:endParaRPr lang="nb-NO" dirty="0"/>
          </a:p>
        </p:txBody>
      </p:sp>
      <p:sp>
        <p:nvSpPr>
          <p:cNvPr id="21" name="TextBox 20">
            <a:extLst>
              <a:ext uri="{FF2B5EF4-FFF2-40B4-BE49-F238E27FC236}">
                <a16:creationId xmlns:a16="http://schemas.microsoft.com/office/drawing/2014/main" id="{D16EEE36-83A2-41EA-B363-A41C4ACC9BAF}"/>
              </a:ext>
            </a:extLst>
          </p:cNvPr>
          <p:cNvSpPr txBox="1"/>
          <p:nvPr/>
        </p:nvSpPr>
        <p:spPr>
          <a:xfrm>
            <a:off x="1723450" y="6640176"/>
            <a:ext cx="4490332" cy="253916"/>
          </a:xfrm>
          <a:prstGeom prst="rect">
            <a:avLst/>
          </a:prstGeom>
          <a:noFill/>
        </p:spPr>
        <p:txBody>
          <a:bodyPr wrap="none" rtlCol="0">
            <a:spAutoFit/>
          </a:bodyPr>
          <a:lstStyle/>
          <a:p>
            <a:r>
              <a:rPr lang="nb-NO" sz="1050" dirty="0" err="1"/>
              <a:t>Example</a:t>
            </a:r>
            <a:r>
              <a:rPr lang="nb-NO" sz="1050" dirty="0"/>
              <a:t>: </a:t>
            </a:r>
            <a:r>
              <a:rPr lang="nb-NO" sz="1050" dirty="0" err="1"/>
              <a:t>Heating</a:t>
            </a:r>
            <a:r>
              <a:rPr lang="nb-NO" sz="1050" dirty="0"/>
              <a:t> water </a:t>
            </a:r>
            <a:r>
              <a:rPr lang="nb-NO" sz="1050" dirty="0" err="1"/>
              <a:t>with</a:t>
            </a:r>
            <a:r>
              <a:rPr lang="nb-NO" sz="1050" dirty="0"/>
              <a:t> </a:t>
            </a:r>
            <a:r>
              <a:rPr lang="nb-NO" sz="1050" dirty="0" err="1"/>
              <a:t>intermediate</a:t>
            </a:r>
            <a:r>
              <a:rPr lang="nb-NO" sz="1050" dirty="0"/>
              <a:t> </a:t>
            </a:r>
            <a:r>
              <a:rPr lang="nb-NO" sz="1050" dirty="0" err="1"/>
              <a:t>storage</a:t>
            </a:r>
            <a:r>
              <a:rPr lang="nb-NO" sz="1050" dirty="0"/>
              <a:t>. «Inert» </a:t>
            </a:r>
            <a:r>
              <a:rPr lang="nb-NO" sz="1050" dirty="0" err="1"/>
              <a:t>could</a:t>
            </a:r>
            <a:r>
              <a:rPr lang="nb-NO" sz="1050" dirty="0"/>
              <a:t> be HP steam.</a:t>
            </a:r>
          </a:p>
        </p:txBody>
      </p:sp>
      <p:pic>
        <p:nvPicPr>
          <p:cNvPr id="15362" name="0A9FDCD1-2A72-45D2-967B-4D58A79895B9">
            <a:extLst>
              <a:ext uri="{FF2B5EF4-FFF2-40B4-BE49-F238E27FC236}">
                <a16:creationId xmlns:a16="http://schemas.microsoft.com/office/drawing/2014/main" id="{20C20F29-00B1-453A-AEF0-DCD8C4C21E9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6200000">
            <a:off x="7403621" y="4140051"/>
            <a:ext cx="2526302" cy="3327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Box 24">
            <a:extLst>
              <a:ext uri="{FF2B5EF4-FFF2-40B4-BE49-F238E27FC236}">
                <a16:creationId xmlns:a16="http://schemas.microsoft.com/office/drawing/2014/main" id="{643D2D1A-EA28-4C9A-B954-EF0C0F972DB6}"/>
              </a:ext>
            </a:extLst>
          </p:cNvPr>
          <p:cNvSpPr txBox="1"/>
          <p:nvPr/>
        </p:nvSpPr>
        <p:spPr>
          <a:xfrm>
            <a:off x="-67105" y="-88442"/>
            <a:ext cx="2034916" cy="400110"/>
          </a:xfrm>
          <a:prstGeom prst="rect">
            <a:avLst/>
          </a:prstGeom>
          <a:noFill/>
        </p:spPr>
        <p:txBody>
          <a:bodyPr wrap="none" rtlCol="0">
            <a:spAutoFit/>
          </a:bodyPr>
          <a:lstStyle/>
          <a:p>
            <a:r>
              <a:rPr lang="nb-NO" sz="2000" dirty="0">
                <a:highlight>
                  <a:srgbClr val="FFFF00"/>
                </a:highlight>
              </a:rPr>
              <a:t>MV-MV </a:t>
            </a:r>
            <a:r>
              <a:rPr lang="nb-NO" sz="2000" dirty="0" err="1">
                <a:highlight>
                  <a:srgbClr val="FFFF00"/>
                </a:highlight>
              </a:rPr>
              <a:t>switching</a:t>
            </a:r>
            <a:endParaRPr lang="nb-NO" sz="2000" dirty="0">
              <a:highlight>
                <a:srgbClr val="FFFF00"/>
              </a:highlight>
            </a:endParaRPr>
          </a:p>
        </p:txBody>
      </p:sp>
      <p:sp>
        <p:nvSpPr>
          <p:cNvPr id="24" name="Rectangle 23">
            <a:extLst>
              <a:ext uri="{FF2B5EF4-FFF2-40B4-BE49-F238E27FC236}">
                <a16:creationId xmlns:a16="http://schemas.microsoft.com/office/drawing/2014/main" id="{A1D2173A-D054-4378-90A5-C19DD32DF7F1}"/>
              </a:ext>
            </a:extLst>
          </p:cNvPr>
          <p:cNvSpPr/>
          <p:nvPr/>
        </p:nvSpPr>
        <p:spPr>
          <a:xfrm>
            <a:off x="1723450" y="3035519"/>
            <a:ext cx="9554149" cy="40819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dirty="0"/>
          </a:p>
        </p:txBody>
      </p:sp>
      <p:sp>
        <p:nvSpPr>
          <p:cNvPr id="27" name="TextBox 26">
            <a:extLst>
              <a:ext uri="{FF2B5EF4-FFF2-40B4-BE49-F238E27FC236}">
                <a16:creationId xmlns:a16="http://schemas.microsoft.com/office/drawing/2014/main" id="{880C8E31-7141-4269-BF82-46D81A85D43D}"/>
              </a:ext>
            </a:extLst>
          </p:cNvPr>
          <p:cNvSpPr txBox="1"/>
          <p:nvPr/>
        </p:nvSpPr>
        <p:spPr>
          <a:xfrm>
            <a:off x="2478385" y="3837545"/>
            <a:ext cx="7372211" cy="707886"/>
          </a:xfrm>
          <a:prstGeom prst="rect">
            <a:avLst/>
          </a:prstGeom>
          <a:noFill/>
        </p:spPr>
        <p:txBody>
          <a:bodyPr wrap="none" rtlCol="0">
            <a:spAutoFit/>
          </a:bodyPr>
          <a:lstStyle/>
          <a:p>
            <a:r>
              <a:rPr lang="nb-NO" sz="2000" dirty="0" err="1"/>
              <a:t>Example</a:t>
            </a:r>
            <a:r>
              <a:rPr lang="nb-NO" sz="2000" dirty="0"/>
              <a:t>: </a:t>
            </a:r>
            <a:r>
              <a:rPr lang="nb-NO" sz="2000" dirty="0" err="1"/>
              <a:t>Heating</a:t>
            </a:r>
            <a:r>
              <a:rPr lang="nb-NO" sz="2000" dirty="0"/>
              <a:t> water to 213C = Control steam </a:t>
            </a:r>
            <a:r>
              <a:rPr lang="nb-NO" sz="2000" dirty="0" err="1"/>
              <a:t>pressure</a:t>
            </a:r>
            <a:r>
              <a:rPr lang="nb-NO" sz="2000" dirty="0"/>
              <a:t> at 20 bar*.</a:t>
            </a:r>
          </a:p>
          <a:p>
            <a:pPr marL="342900" indent="-342900">
              <a:buFont typeface="Arial" panose="020B0604020202020204" pitchFamily="34" charset="0"/>
              <a:buChar char="•"/>
            </a:pPr>
            <a:r>
              <a:rPr lang="nb-NO" sz="2000" dirty="0"/>
              <a:t>«Inert» (z2) </a:t>
            </a:r>
            <a:r>
              <a:rPr lang="nb-NO" sz="2000" dirty="0" err="1"/>
              <a:t>could</a:t>
            </a:r>
            <a:r>
              <a:rPr lang="nb-NO" sz="2000" dirty="0"/>
              <a:t> be HP steam.</a:t>
            </a:r>
          </a:p>
        </p:txBody>
      </p:sp>
      <p:cxnSp>
        <p:nvCxnSpPr>
          <p:cNvPr id="28" name="Straight Arrow Connector 27">
            <a:extLst>
              <a:ext uri="{FF2B5EF4-FFF2-40B4-BE49-F238E27FC236}">
                <a16:creationId xmlns:a16="http://schemas.microsoft.com/office/drawing/2014/main" id="{304562D5-CFDF-49AD-BB66-7EA5E3C7A9CB}"/>
              </a:ext>
            </a:extLst>
          </p:cNvPr>
          <p:cNvCxnSpPr/>
          <p:nvPr/>
        </p:nvCxnSpPr>
        <p:spPr>
          <a:xfrm flipV="1">
            <a:off x="4125538" y="2384287"/>
            <a:ext cx="648072" cy="39348"/>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1B34FFDC-F45D-2A89-AEC9-DCA578C4EBA8}"/>
              </a:ext>
            </a:extLst>
          </p:cNvPr>
          <p:cNvSpPr txBox="1"/>
          <p:nvPr/>
        </p:nvSpPr>
        <p:spPr>
          <a:xfrm>
            <a:off x="3727663" y="2174098"/>
            <a:ext cx="760144" cy="261610"/>
          </a:xfrm>
          <a:prstGeom prst="rect">
            <a:avLst/>
          </a:prstGeom>
          <a:noFill/>
        </p:spPr>
        <p:txBody>
          <a:bodyPr wrap="none" rtlCol="0">
            <a:spAutoFit/>
          </a:bodyPr>
          <a:lstStyle/>
          <a:p>
            <a:r>
              <a:rPr lang="nb-NO" sz="1100" dirty="0"/>
              <a:t>Hot water</a:t>
            </a:r>
            <a:endParaRPr lang="en-US" sz="1100" dirty="0"/>
          </a:p>
        </p:txBody>
      </p:sp>
      <p:sp>
        <p:nvSpPr>
          <p:cNvPr id="30" name="TextBox 29">
            <a:extLst>
              <a:ext uri="{FF2B5EF4-FFF2-40B4-BE49-F238E27FC236}">
                <a16:creationId xmlns:a16="http://schemas.microsoft.com/office/drawing/2014/main" id="{AFFEE8CF-9D70-93AF-44D1-AE2B16A86901}"/>
              </a:ext>
            </a:extLst>
          </p:cNvPr>
          <p:cNvSpPr txBox="1"/>
          <p:nvPr/>
        </p:nvSpPr>
        <p:spPr>
          <a:xfrm>
            <a:off x="5798781" y="2571932"/>
            <a:ext cx="926857" cy="261610"/>
          </a:xfrm>
          <a:prstGeom prst="rect">
            <a:avLst/>
          </a:prstGeom>
          <a:noFill/>
        </p:spPr>
        <p:txBody>
          <a:bodyPr wrap="none" rtlCol="0">
            <a:spAutoFit/>
          </a:bodyPr>
          <a:lstStyle/>
          <a:p>
            <a:r>
              <a:rPr lang="nb-NO" sz="1100" dirty="0" err="1"/>
              <a:t>Hotter</a:t>
            </a:r>
            <a:r>
              <a:rPr lang="nb-NO" sz="1100" dirty="0"/>
              <a:t> water</a:t>
            </a:r>
            <a:endParaRPr lang="en-US" sz="1100" dirty="0"/>
          </a:p>
        </p:txBody>
      </p:sp>
      <p:sp>
        <p:nvSpPr>
          <p:cNvPr id="31" name="TextBox 30">
            <a:extLst>
              <a:ext uri="{FF2B5EF4-FFF2-40B4-BE49-F238E27FC236}">
                <a16:creationId xmlns:a16="http://schemas.microsoft.com/office/drawing/2014/main" id="{8947A6B3-8A6F-1A9C-41AD-0F71C7C4EA9B}"/>
              </a:ext>
            </a:extLst>
          </p:cNvPr>
          <p:cNvSpPr txBox="1"/>
          <p:nvPr/>
        </p:nvSpPr>
        <p:spPr>
          <a:xfrm>
            <a:off x="1433209" y="6193277"/>
            <a:ext cx="2584362" cy="276999"/>
          </a:xfrm>
          <a:prstGeom prst="rect">
            <a:avLst/>
          </a:prstGeom>
          <a:noFill/>
        </p:spPr>
        <p:txBody>
          <a:bodyPr wrap="none" rtlCol="0">
            <a:spAutoFit/>
          </a:bodyPr>
          <a:lstStyle/>
          <a:p>
            <a:r>
              <a:rPr lang="nb-NO" sz="1200" dirty="0"/>
              <a:t>* </a:t>
            </a:r>
            <a:r>
              <a:rPr lang="nb-NO" sz="1200" dirty="0" err="1"/>
              <a:t>Rule</a:t>
            </a:r>
            <a:r>
              <a:rPr lang="nb-NO" sz="1200" dirty="0"/>
              <a:t> of </a:t>
            </a:r>
            <a:r>
              <a:rPr lang="nb-NO" sz="1200" dirty="0" err="1"/>
              <a:t>thumb</a:t>
            </a:r>
            <a:r>
              <a:rPr lang="nb-NO" sz="1200" dirty="0"/>
              <a:t>: p[bar] = [T[C]/100]^4</a:t>
            </a:r>
            <a:endParaRPr lang="en-US" sz="1200" dirty="0"/>
          </a:p>
        </p:txBody>
      </p:sp>
      <p:sp>
        <p:nvSpPr>
          <p:cNvPr id="26" name="Slide Number Placeholder 25">
            <a:extLst>
              <a:ext uri="{FF2B5EF4-FFF2-40B4-BE49-F238E27FC236}">
                <a16:creationId xmlns:a16="http://schemas.microsoft.com/office/drawing/2014/main" id="{01C6AB0C-05D8-A8C3-377F-857937EA79CD}"/>
              </a:ext>
            </a:extLst>
          </p:cNvPr>
          <p:cNvSpPr>
            <a:spLocks noGrp="1"/>
          </p:cNvSpPr>
          <p:nvPr>
            <p:ph type="sldNum" sz="quarter" idx="12"/>
          </p:nvPr>
        </p:nvSpPr>
        <p:spPr/>
        <p:txBody>
          <a:bodyPr/>
          <a:lstStyle/>
          <a:p>
            <a:fld id="{A5FDCD2B-6064-4A78-9C2D-DD73DFA345C7}" type="slidenum">
              <a:rPr lang="en-US" smtClean="0"/>
              <a:t>28</a:t>
            </a:fld>
            <a:endParaRPr lang="en-US"/>
          </a:p>
        </p:txBody>
      </p:sp>
    </p:spTree>
    <p:extLst>
      <p:ext uri="{BB962C8B-B14F-4D97-AF65-F5344CB8AC3E}">
        <p14:creationId xmlns:p14="http://schemas.microsoft.com/office/powerpoint/2010/main" val="245414700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74638"/>
            <a:ext cx="8939333" cy="1143000"/>
          </a:xfrm>
        </p:spPr>
        <p:txBody>
          <a:bodyPr>
            <a:noAutofit/>
          </a:bodyPr>
          <a:lstStyle/>
          <a:p>
            <a:r>
              <a:rPr lang="nb-NO" sz="3600" dirty="0" err="1"/>
              <a:t>Example</a:t>
            </a:r>
            <a:r>
              <a:rPr lang="nb-NO" sz="3600" dirty="0"/>
              <a:t> MV-MV </a:t>
            </a:r>
            <a:r>
              <a:rPr lang="nb-NO" sz="3600" dirty="0" err="1"/>
              <a:t>switching</a:t>
            </a:r>
            <a:r>
              <a:rPr lang="nb-NO" sz="3600" dirty="0"/>
              <a:t>: </a:t>
            </a:r>
            <a:r>
              <a:rPr lang="nb-NO" sz="3600" dirty="0" err="1"/>
              <a:t>Pressure</a:t>
            </a:r>
            <a:r>
              <a:rPr lang="nb-NO" sz="3600" dirty="0"/>
              <a:t> control</a:t>
            </a:r>
            <a:br>
              <a:rPr lang="nb-NO" sz="3600" dirty="0"/>
            </a:br>
            <a:r>
              <a:rPr lang="nb-NO" sz="2800" dirty="0"/>
              <a:t>(Alt. 3 </a:t>
            </a:r>
            <a:r>
              <a:rPr lang="nb-NO" sz="2800" dirty="0" err="1"/>
              <a:t>may</a:t>
            </a:r>
            <a:r>
              <a:rPr lang="nb-NO" sz="2800" dirty="0"/>
              <a:t> be </a:t>
            </a:r>
            <a:r>
              <a:rPr lang="nb-NO" sz="2800" dirty="0" err="1"/>
              <a:t>the</a:t>
            </a:r>
            <a:r>
              <a:rPr lang="nb-NO" sz="2800" dirty="0"/>
              <a:t> best in </a:t>
            </a:r>
            <a:r>
              <a:rPr lang="nb-NO" sz="2800" dirty="0" err="1"/>
              <a:t>this</a:t>
            </a:r>
            <a:r>
              <a:rPr lang="nb-NO" sz="2800" dirty="0"/>
              <a:t> case)</a:t>
            </a:r>
            <a:endParaRPr lang="nb-NO" sz="3600" dirty="0"/>
          </a:p>
        </p:txBody>
      </p:sp>
      <p:pic>
        <p:nvPicPr>
          <p:cNvPr id="4" name="Content Placeholder 3"/>
          <p:cNvPicPr>
            <a:picLocks noGrp="1" noChangeAspect="1"/>
          </p:cNvPicPr>
          <p:nvPr>
            <p:ph idx="1"/>
          </p:nvPr>
        </p:nvPicPr>
        <p:blipFill>
          <a:blip r:embed="rId2"/>
          <a:stretch>
            <a:fillRect/>
          </a:stretch>
        </p:blipFill>
        <p:spPr>
          <a:xfrm>
            <a:off x="2000166" y="1412776"/>
            <a:ext cx="5500571" cy="5144840"/>
          </a:xfrm>
          <a:prstGeom prst="rect">
            <a:avLst/>
          </a:prstGeom>
          <a:scene3d>
            <a:camera prst="orthographicFront">
              <a:rot lat="0" lon="0" rev="21420000"/>
            </a:camera>
            <a:lightRig rig="threePt" dir="t"/>
          </a:scene3d>
        </p:spPr>
      </p:pic>
      <p:sp>
        <p:nvSpPr>
          <p:cNvPr id="5" name="TextBox 4"/>
          <p:cNvSpPr txBox="1"/>
          <p:nvPr/>
        </p:nvSpPr>
        <p:spPr>
          <a:xfrm>
            <a:off x="4232413" y="1340768"/>
            <a:ext cx="526106" cy="261610"/>
          </a:xfrm>
          <a:prstGeom prst="rect">
            <a:avLst/>
          </a:prstGeom>
          <a:noFill/>
        </p:spPr>
        <p:txBody>
          <a:bodyPr wrap="none" rtlCol="0">
            <a:spAutoFit/>
          </a:bodyPr>
          <a:lstStyle/>
          <a:p>
            <a:r>
              <a:rPr lang="nb-NO" sz="1100" dirty="0">
                <a:solidFill>
                  <a:srgbClr val="FF0000"/>
                </a:solidFill>
              </a:rPr>
              <a:t>INERT</a:t>
            </a:r>
          </a:p>
        </p:txBody>
      </p:sp>
      <p:sp>
        <p:nvSpPr>
          <p:cNvPr id="7" name="TextBox 6"/>
          <p:cNvSpPr txBox="1"/>
          <p:nvPr/>
        </p:nvSpPr>
        <p:spPr>
          <a:xfrm>
            <a:off x="4880485" y="3895257"/>
            <a:ext cx="360040" cy="307777"/>
          </a:xfrm>
          <a:prstGeom prst="rect">
            <a:avLst/>
          </a:prstGeom>
          <a:solidFill>
            <a:schemeClr val="bg1"/>
          </a:solidFill>
        </p:spPr>
        <p:txBody>
          <a:bodyPr wrap="square" rtlCol="0">
            <a:spAutoFit/>
          </a:bodyPr>
          <a:lstStyle/>
          <a:p>
            <a:r>
              <a:rPr lang="nb-NO" sz="1400" dirty="0">
                <a:solidFill>
                  <a:srgbClr val="FF0000"/>
                </a:solidFill>
              </a:rPr>
              <a:t>z</a:t>
            </a:r>
            <a:r>
              <a:rPr lang="nb-NO" sz="1400" baseline="-25000" dirty="0">
                <a:solidFill>
                  <a:srgbClr val="FF0000"/>
                </a:solidFill>
              </a:rPr>
              <a:t>2</a:t>
            </a:r>
          </a:p>
        </p:txBody>
      </p:sp>
      <p:sp>
        <p:nvSpPr>
          <p:cNvPr id="9" name="TextBox 8"/>
          <p:cNvSpPr txBox="1"/>
          <p:nvPr/>
        </p:nvSpPr>
        <p:spPr>
          <a:xfrm>
            <a:off x="5240525" y="1340769"/>
            <a:ext cx="316112" cy="307777"/>
          </a:xfrm>
          <a:prstGeom prst="rect">
            <a:avLst/>
          </a:prstGeom>
          <a:noFill/>
        </p:spPr>
        <p:txBody>
          <a:bodyPr wrap="none" rtlCol="0">
            <a:spAutoFit/>
          </a:bodyPr>
          <a:lstStyle/>
          <a:p>
            <a:r>
              <a:rPr lang="nb-NO" sz="1400" dirty="0">
                <a:solidFill>
                  <a:srgbClr val="FF0000"/>
                </a:solidFill>
              </a:rPr>
              <a:t>z</a:t>
            </a:r>
            <a:r>
              <a:rPr lang="nb-NO" sz="1400" baseline="-25000" dirty="0">
                <a:solidFill>
                  <a:srgbClr val="FF0000"/>
                </a:solidFill>
              </a:rPr>
              <a:t>3</a:t>
            </a:r>
          </a:p>
        </p:txBody>
      </p:sp>
      <p:sp>
        <p:nvSpPr>
          <p:cNvPr id="11" name="Oval 10"/>
          <p:cNvSpPr/>
          <p:nvPr/>
        </p:nvSpPr>
        <p:spPr>
          <a:xfrm>
            <a:off x="6968717" y="2852936"/>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2" name="Oval 11"/>
          <p:cNvSpPr/>
          <p:nvPr/>
        </p:nvSpPr>
        <p:spPr>
          <a:xfrm flipV="1">
            <a:off x="4165424" y="3751241"/>
            <a:ext cx="133978"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8" name="TextBox 7"/>
          <p:cNvSpPr txBox="1"/>
          <p:nvPr/>
        </p:nvSpPr>
        <p:spPr>
          <a:xfrm>
            <a:off x="4097955" y="3623030"/>
            <a:ext cx="316112" cy="307777"/>
          </a:xfrm>
          <a:prstGeom prst="rect">
            <a:avLst/>
          </a:prstGeom>
          <a:noFill/>
        </p:spPr>
        <p:txBody>
          <a:bodyPr wrap="none" rtlCol="0">
            <a:spAutoFit/>
          </a:bodyPr>
          <a:lstStyle/>
          <a:p>
            <a:r>
              <a:rPr lang="nb-NO" sz="1400" dirty="0">
                <a:solidFill>
                  <a:srgbClr val="FF0000"/>
                </a:solidFill>
              </a:rPr>
              <a:t>z</a:t>
            </a:r>
            <a:r>
              <a:rPr lang="nb-NO" sz="1400" baseline="-25000" dirty="0">
                <a:solidFill>
                  <a:srgbClr val="FF0000"/>
                </a:solidFill>
              </a:rPr>
              <a:t>3</a:t>
            </a:r>
          </a:p>
        </p:txBody>
      </p:sp>
      <p:sp>
        <p:nvSpPr>
          <p:cNvPr id="13" name="TextBox 12"/>
          <p:cNvSpPr txBox="1"/>
          <p:nvPr/>
        </p:nvSpPr>
        <p:spPr>
          <a:xfrm>
            <a:off x="4299402" y="5445225"/>
            <a:ext cx="360040" cy="307777"/>
          </a:xfrm>
          <a:prstGeom prst="rect">
            <a:avLst/>
          </a:prstGeom>
          <a:solidFill>
            <a:schemeClr val="bg1"/>
          </a:solidFill>
        </p:spPr>
        <p:txBody>
          <a:bodyPr wrap="square" rtlCol="0">
            <a:spAutoFit/>
          </a:bodyPr>
          <a:lstStyle/>
          <a:p>
            <a:r>
              <a:rPr lang="nb-NO" sz="1400" dirty="0">
                <a:solidFill>
                  <a:srgbClr val="FF0000"/>
                </a:solidFill>
              </a:rPr>
              <a:t>z</a:t>
            </a:r>
            <a:r>
              <a:rPr lang="nb-NO" sz="1400" baseline="-25000" dirty="0">
                <a:solidFill>
                  <a:srgbClr val="FF0000"/>
                </a:solidFill>
              </a:rPr>
              <a:t>2</a:t>
            </a:r>
          </a:p>
        </p:txBody>
      </p:sp>
      <p:sp>
        <p:nvSpPr>
          <p:cNvPr id="14" name="TextBox 13"/>
          <p:cNvSpPr txBox="1"/>
          <p:nvPr/>
        </p:nvSpPr>
        <p:spPr>
          <a:xfrm>
            <a:off x="4350796" y="6136198"/>
            <a:ext cx="316112" cy="307777"/>
          </a:xfrm>
          <a:prstGeom prst="rect">
            <a:avLst/>
          </a:prstGeom>
          <a:solidFill>
            <a:schemeClr val="bg1"/>
          </a:solidFill>
        </p:spPr>
        <p:txBody>
          <a:bodyPr wrap="none" rtlCol="0">
            <a:spAutoFit/>
          </a:bodyPr>
          <a:lstStyle/>
          <a:p>
            <a:r>
              <a:rPr lang="nb-NO" sz="1400" dirty="0">
                <a:solidFill>
                  <a:srgbClr val="FF0000"/>
                </a:solidFill>
              </a:rPr>
              <a:t>z</a:t>
            </a:r>
            <a:r>
              <a:rPr lang="nb-NO" sz="1400" baseline="-25000" dirty="0">
                <a:solidFill>
                  <a:srgbClr val="FF0000"/>
                </a:solidFill>
              </a:rPr>
              <a:t>3</a:t>
            </a:r>
          </a:p>
        </p:txBody>
      </p:sp>
      <p:sp>
        <p:nvSpPr>
          <p:cNvPr id="15" name="TextBox 14"/>
          <p:cNvSpPr txBox="1"/>
          <p:nvPr/>
        </p:nvSpPr>
        <p:spPr>
          <a:xfrm>
            <a:off x="4232413" y="5219529"/>
            <a:ext cx="657552" cy="261610"/>
          </a:xfrm>
          <a:prstGeom prst="rect">
            <a:avLst/>
          </a:prstGeom>
          <a:noFill/>
        </p:spPr>
        <p:txBody>
          <a:bodyPr wrap="none" rtlCol="0">
            <a:spAutoFit/>
          </a:bodyPr>
          <a:lstStyle/>
          <a:p>
            <a:r>
              <a:rPr lang="nb-NO" sz="1050" dirty="0"/>
              <a:t>=0.9 bar</a:t>
            </a:r>
          </a:p>
        </p:txBody>
      </p:sp>
      <p:sp>
        <p:nvSpPr>
          <p:cNvPr id="16" name="TextBox 15"/>
          <p:cNvSpPr txBox="1"/>
          <p:nvPr/>
        </p:nvSpPr>
        <p:spPr>
          <a:xfrm>
            <a:off x="3845344" y="5677343"/>
            <a:ext cx="532518" cy="253916"/>
          </a:xfrm>
          <a:prstGeom prst="rect">
            <a:avLst/>
          </a:prstGeom>
          <a:noFill/>
        </p:spPr>
        <p:txBody>
          <a:bodyPr wrap="none" rtlCol="0">
            <a:spAutoFit/>
          </a:bodyPr>
          <a:lstStyle/>
          <a:p>
            <a:r>
              <a:rPr lang="nb-NO" sz="1050" dirty="0"/>
              <a:t>=1 bar</a:t>
            </a:r>
          </a:p>
        </p:txBody>
      </p:sp>
      <p:sp>
        <p:nvSpPr>
          <p:cNvPr id="17" name="TextBox 16"/>
          <p:cNvSpPr txBox="1"/>
          <p:nvPr/>
        </p:nvSpPr>
        <p:spPr>
          <a:xfrm>
            <a:off x="4299402" y="5990521"/>
            <a:ext cx="635110" cy="253916"/>
          </a:xfrm>
          <a:prstGeom prst="rect">
            <a:avLst/>
          </a:prstGeom>
          <a:noFill/>
        </p:spPr>
        <p:txBody>
          <a:bodyPr wrap="none" rtlCol="0">
            <a:spAutoFit/>
          </a:bodyPr>
          <a:lstStyle/>
          <a:p>
            <a:r>
              <a:rPr lang="nb-NO" sz="1050" dirty="0"/>
              <a:t>=1.1 bar</a:t>
            </a:r>
          </a:p>
        </p:txBody>
      </p:sp>
      <p:sp>
        <p:nvSpPr>
          <p:cNvPr id="18" name="TextBox 17"/>
          <p:cNvSpPr txBox="1"/>
          <p:nvPr/>
        </p:nvSpPr>
        <p:spPr>
          <a:xfrm>
            <a:off x="3440325" y="3369113"/>
            <a:ext cx="601447" cy="253916"/>
          </a:xfrm>
          <a:prstGeom prst="rect">
            <a:avLst/>
          </a:prstGeom>
          <a:noFill/>
        </p:spPr>
        <p:txBody>
          <a:bodyPr wrap="none" rtlCol="0">
            <a:spAutoFit/>
          </a:bodyPr>
          <a:lstStyle/>
          <a:p>
            <a:r>
              <a:rPr lang="nb-NO" sz="1050" dirty="0"/>
              <a:t>=20 bar</a:t>
            </a:r>
          </a:p>
        </p:txBody>
      </p:sp>
      <p:sp>
        <p:nvSpPr>
          <p:cNvPr id="3" name="TextBox 2"/>
          <p:cNvSpPr txBox="1"/>
          <p:nvPr/>
        </p:nvSpPr>
        <p:spPr>
          <a:xfrm>
            <a:off x="5431415" y="3433591"/>
            <a:ext cx="354584" cy="923330"/>
          </a:xfrm>
          <a:prstGeom prst="rect">
            <a:avLst/>
          </a:prstGeom>
          <a:solidFill>
            <a:schemeClr val="bg1"/>
          </a:solidFill>
        </p:spPr>
        <p:txBody>
          <a:bodyPr wrap="none" rtlCol="0">
            <a:spAutoFit/>
          </a:bodyPr>
          <a:lstStyle/>
          <a:p>
            <a:r>
              <a:rPr lang="nb-NO" dirty="0">
                <a:solidFill>
                  <a:schemeClr val="tx2"/>
                </a:solidFill>
              </a:rPr>
              <a:t>z</a:t>
            </a:r>
            <a:r>
              <a:rPr lang="nb-NO" baseline="-25000" dirty="0">
                <a:solidFill>
                  <a:schemeClr val="tx2"/>
                </a:solidFill>
              </a:rPr>
              <a:t>1</a:t>
            </a:r>
          </a:p>
          <a:p>
            <a:r>
              <a:rPr lang="nb-NO" dirty="0">
                <a:solidFill>
                  <a:schemeClr val="tx2"/>
                </a:solidFill>
              </a:rPr>
              <a:t>z</a:t>
            </a:r>
            <a:r>
              <a:rPr lang="nb-NO" baseline="-25000" dirty="0">
                <a:solidFill>
                  <a:schemeClr val="tx2"/>
                </a:solidFill>
              </a:rPr>
              <a:t>2</a:t>
            </a:r>
          </a:p>
          <a:p>
            <a:r>
              <a:rPr lang="nb-NO" dirty="0">
                <a:solidFill>
                  <a:schemeClr val="tx2"/>
                </a:solidFill>
              </a:rPr>
              <a:t>z</a:t>
            </a:r>
            <a:r>
              <a:rPr lang="nb-NO" baseline="-25000" dirty="0">
                <a:solidFill>
                  <a:schemeClr val="tx2"/>
                </a:solidFill>
              </a:rPr>
              <a:t>3</a:t>
            </a:r>
          </a:p>
        </p:txBody>
      </p:sp>
      <p:sp>
        <p:nvSpPr>
          <p:cNvPr id="6" name="TextBox 5">
            <a:extLst>
              <a:ext uri="{FF2B5EF4-FFF2-40B4-BE49-F238E27FC236}">
                <a16:creationId xmlns:a16="http://schemas.microsoft.com/office/drawing/2014/main" id="{EC62195E-F1C6-4048-80B0-A59BBC3D16DA}"/>
              </a:ext>
            </a:extLst>
          </p:cNvPr>
          <p:cNvSpPr txBox="1"/>
          <p:nvPr/>
        </p:nvSpPr>
        <p:spPr>
          <a:xfrm>
            <a:off x="1991544" y="1487915"/>
            <a:ext cx="1521250" cy="1477328"/>
          </a:xfrm>
          <a:prstGeom prst="rect">
            <a:avLst/>
          </a:prstGeom>
          <a:noFill/>
        </p:spPr>
        <p:txBody>
          <a:bodyPr wrap="none" rtlCol="0">
            <a:spAutoFit/>
          </a:bodyPr>
          <a:lstStyle/>
          <a:p>
            <a:r>
              <a:rPr lang="nb-NO" dirty="0"/>
              <a:t>CV=p</a:t>
            </a:r>
          </a:p>
          <a:p>
            <a:r>
              <a:rPr lang="nb-NO" dirty="0"/>
              <a:t>MV1=heat (Q)</a:t>
            </a:r>
          </a:p>
          <a:p>
            <a:r>
              <a:rPr lang="nb-NO" dirty="0"/>
              <a:t>MV2=inert</a:t>
            </a:r>
          </a:p>
          <a:p>
            <a:r>
              <a:rPr lang="nb-NO" dirty="0"/>
              <a:t>MV3=vent</a:t>
            </a:r>
          </a:p>
          <a:p>
            <a:endParaRPr lang="nb-NO" dirty="0"/>
          </a:p>
        </p:txBody>
      </p:sp>
      <p:sp>
        <p:nvSpPr>
          <p:cNvPr id="10" name="TextBox 9">
            <a:extLst>
              <a:ext uri="{FF2B5EF4-FFF2-40B4-BE49-F238E27FC236}">
                <a16:creationId xmlns:a16="http://schemas.microsoft.com/office/drawing/2014/main" id="{568612A2-8FB6-4F93-8693-B69486DB8153}"/>
              </a:ext>
            </a:extLst>
          </p:cNvPr>
          <p:cNvSpPr txBox="1"/>
          <p:nvPr/>
        </p:nvSpPr>
        <p:spPr>
          <a:xfrm>
            <a:off x="6407325" y="1686950"/>
            <a:ext cx="3784509" cy="738664"/>
          </a:xfrm>
          <a:prstGeom prst="rect">
            <a:avLst/>
          </a:prstGeom>
          <a:noFill/>
        </p:spPr>
        <p:txBody>
          <a:bodyPr wrap="square" rtlCol="0">
            <a:spAutoFit/>
          </a:bodyPr>
          <a:lstStyle/>
          <a:p>
            <a:r>
              <a:rPr lang="nb-NO" sz="1400" dirty="0"/>
              <a:t>Normal: Control CV=p </a:t>
            </a:r>
            <a:r>
              <a:rPr lang="nb-NO" sz="1400" dirty="0" err="1"/>
              <a:t>using</a:t>
            </a:r>
            <a:r>
              <a:rPr lang="nb-NO" sz="1400" dirty="0"/>
              <a:t> MV1=Q </a:t>
            </a:r>
          </a:p>
          <a:p>
            <a:pPr marL="171450" indent="-171450">
              <a:buFont typeface="Arial" panose="020B0604020202020204" pitchFamily="34" charset="0"/>
              <a:buChar char="•"/>
            </a:pPr>
            <a:r>
              <a:rPr lang="nb-NO" sz="1400" dirty="0" err="1"/>
              <a:t>but</a:t>
            </a:r>
            <a:r>
              <a:rPr lang="nb-NO" sz="1400" dirty="0"/>
              <a:t> </a:t>
            </a:r>
            <a:r>
              <a:rPr lang="nb-NO" sz="1400" dirty="0" err="1"/>
              <a:t>if</a:t>
            </a:r>
            <a:r>
              <a:rPr lang="nb-NO" sz="1400" dirty="0"/>
              <a:t>  Q=0 </a:t>
            </a:r>
            <a:r>
              <a:rPr lang="nb-NO" sz="1400" dirty="0" err="1"/>
              <a:t>we</a:t>
            </a:r>
            <a:r>
              <a:rPr lang="nb-NO" sz="1400" dirty="0"/>
              <a:t> must </a:t>
            </a:r>
            <a:r>
              <a:rPr lang="nb-NO" sz="1400" dirty="0" err="1"/>
              <a:t>use</a:t>
            </a:r>
            <a:r>
              <a:rPr lang="nb-NO" sz="1400" dirty="0"/>
              <a:t> MV3=vent </a:t>
            </a:r>
          </a:p>
          <a:p>
            <a:pPr marL="171450" indent="-171450">
              <a:buFont typeface="Arial" panose="020B0604020202020204" pitchFamily="34" charset="0"/>
              <a:buChar char="•"/>
            </a:pPr>
            <a:r>
              <a:rPr lang="nb-NO" sz="1400" dirty="0"/>
              <a:t>and </a:t>
            </a:r>
            <a:r>
              <a:rPr lang="nb-NO" sz="1400" dirty="0" err="1"/>
              <a:t>if</a:t>
            </a:r>
            <a:r>
              <a:rPr lang="nb-NO" sz="1400" dirty="0"/>
              <a:t> Q=</a:t>
            </a:r>
            <a:r>
              <a:rPr lang="nb-NO" sz="1400" dirty="0" err="1"/>
              <a:t>max</a:t>
            </a:r>
            <a:r>
              <a:rPr lang="nb-NO" sz="1400" dirty="0"/>
              <a:t> </a:t>
            </a:r>
            <a:r>
              <a:rPr lang="nb-NO" sz="1400" dirty="0" err="1"/>
              <a:t>we</a:t>
            </a:r>
            <a:r>
              <a:rPr lang="nb-NO" sz="1400" dirty="0"/>
              <a:t> must </a:t>
            </a:r>
            <a:r>
              <a:rPr lang="nb-NO" sz="1400" dirty="0" err="1"/>
              <a:t>use</a:t>
            </a:r>
            <a:r>
              <a:rPr lang="nb-NO" sz="1400" dirty="0"/>
              <a:t> MV2=inert</a:t>
            </a:r>
          </a:p>
        </p:txBody>
      </p:sp>
      <p:cxnSp>
        <p:nvCxnSpPr>
          <p:cNvPr id="20" name="Straight Arrow Connector 19">
            <a:extLst>
              <a:ext uri="{FF2B5EF4-FFF2-40B4-BE49-F238E27FC236}">
                <a16:creationId xmlns:a16="http://schemas.microsoft.com/office/drawing/2014/main" id="{CE6FE424-9C46-466E-A1D4-2164410CE77F}"/>
              </a:ext>
            </a:extLst>
          </p:cNvPr>
          <p:cNvCxnSpPr/>
          <p:nvPr/>
        </p:nvCxnSpPr>
        <p:spPr>
          <a:xfrm flipV="1">
            <a:off x="5168517" y="1268760"/>
            <a:ext cx="0" cy="43204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1D805757-2882-4A4F-A93E-5A642073F564}"/>
              </a:ext>
            </a:extLst>
          </p:cNvPr>
          <p:cNvCxnSpPr/>
          <p:nvPr/>
        </p:nvCxnSpPr>
        <p:spPr>
          <a:xfrm>
            <a:off x="4880485" y="1412776"/>
            <a:ext cx="0" cy="36004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3" name="Rectangle 22">
            <a:extLst>
              <a:ext uri="{FF2B5EF4-FFF2-40B4-BE49-F238E27FC236}">
                <a16:creationId xmlns:a16="http://schemas.microsoft.com/office/drawing/2014/main" id="{E7A22956-8DE3-4D0F-A54E-01F0DE459E65}"/>
              </a:ext>
            </a:extLst>
          </p:cNvPr>
          <p:cNvSpPr/>
          <p:nvPr/>
        </p:nvSpPr>
        <p:spPr>
          <a:xfrm>
            <a:off x="5096510" y="5445225"/>
            <a:ext cx="2404227" cy="7992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9" name="TextBox 18">
            <a:extLst>
              <a:ext uri="{FF2B5EF4-FFF2-40B4-BE49-F238E27FC236}">
                <a16:creationId xmlns:a16="http://schemas.microsoft.com/office/drawing/2014/main" id="{4359C4EA-2273-4060-8B22-1DFF777252AF}"/>
              </a:ext>
            </a:extLst>
          </p:cNvPr>
          <p:cNvSpPr txBox="1"/>
          <p:nvPr/>
        </p:nvSpPr>
        <p:spPr>
          <a:xfrm>
            <a:off x="6802581" y="2985489"/>
            <a:ext cx="4313489" cy="1846659"/>
          </a:xfrm>
          <a:prstGeom prst="rect">
            <a:avLst/>
          </a:prstGeom>
          <a:noFill/>
        </p:spPr>
        <p:txBody>
          <a:bodyPr wrap="none" rtlCol="0">
            <a:spAutoFit/>
          </a:bodyPr>
          <a:lstStyle/>
          <a:p>
            <a:r>
              <a:rPr lang="nb-NO" sz="1600" dirty="0"/>
              <a:t>Alt.3: VPC (z2 and z3 </a:t>
            </a:r>
            <a:r>
              <a:rPr lang="nb-NO" sz="1600" dirty="0" err="1"/>
              <a:t>could</a:t>
            </a:r>
            <a:r>
              <a:rPr lang="nb-NO" sz="1600" dirty="0"/>
              <a:t> </a:t>
            </a:r>
            <a:r>
              <a:rPr lang="nb-NO" sz="1600" dirty="0" err="1"/>
              <a:t>here</a:t>
            </a:r>
            <a:r>
              <a:rPr lang="nb-NO" sz="1600" dirty="0"/>
              <a:t> be </a:t>
            </a:r>
            <a:r>
              <a:rPr lang="nb-NO" sz="1600" dirty="0" err="1"/>
              <a:t>on</a:t>
            </a:r>
            <a:r>
              <a:rPr lang="nb-NO" sz="1600" dirty="0"/>
              <a:t>/</a:t>
            </a:r>
            <a:r>
              <a:rPr lang="nb-NO" sz="1600" dirty="0" err="1"/>
              <a:t>off</a:t>
            </a:r>
            <a:r>
              <a:rPr lang="nb-NO" sz="1600" dirty="0"/>
              <a:t> </a:t>
            </a:r>
            <a:r>
              <a:rPr lang="nb-NO" sz="1600" dirty="0" err="1"/>
              <a:t>valves</a:t>
            </a:r>
            <a:r>
              <a:rPr lang="nb-NO" sz="1600" dirty="0"/>
              <a:t>)</a:t>
            </a:r>
          </a:p>
          <a:p>
            <a:r>
              <a:rPr lang="nb-NO" sz="1600" b="1" dirty="0" err="1"/>
              <a:t>Always</a:t>
            </a:r>
            <a:r>
              <a:rPr lang="nb-NO" sz="1600" b="1" dirty="0"/>
              <a:t> </a:t>
            </a:r>
            <a:r>
              <a:rPr lang="nb-NO" sz="1600" b="1" dirty="0" err="1"/>
              <a:t>use</a:t>
            </a:r>
            <a:r>
              <a:rPr lang="nb-NO" sz="1600" b="1" dirty="0"/>
              <a:t> Q (z1) to control p.</a:t>
            </a:r>
          </a:p>
          <a:p>
            <a:r>
              <a:rPr lang="nb-NO" sz="1600" dirty="0" err="1"/>
              <a:t>Need</a:t>
            </a:r>
            <a:r>
              <a:rPr lang="nb-NO" sz="1600" dirty="0"/>
              <a:t> </a:t>
            </a:r>
            <a:r>
              <a:rPr lang="nb-NO" sz="1600" dirty="0" err="1"/>
              <a:t>two</a:t>
            </a:r>
            <a:r>
              <a:rPr lang="nb-NO" sz="1600" dirty="0"/>
              <a:t> </a:t>
            </a:r>
            <a:r>
              <a:rPr lang="nb-NO" sz="1600" dirty="0" err="1"/>
              <a:t>VPC’s</a:t>
            </a:r>
            <a:r>
              <a:rPr lang="nb-NO" sz="1600" dirty="0"/>
              <a:t>:</a:t>
            </a:r>
          </a:p>
          <a:p>
            <a:pPr marL="285750" indent="-285750">
              <a:buFont typeface="Arial" panose="020B0604020202020204" pitchFamily="34" charset="0"/>
              <a:buChar char="•"/>
            </a:pPr>
            <a:r>
              <a:rPr lang="nb-NO" sz="1600" dirty="0" err="1"/>
              <a:t>Use</a:t>
            </a:r>
            <a:r>
              <a:rPr lang="nb-NO" sz="1600" dirty="0"/>
              <a:t> vent (z3) to </a:t>
            </a:r>
            <a:r>
              <a:rPr lang="nb-NO" sz="1600" dirty="0" err="1"/>
              <a:t>avoid</a:t>
            </a:r>
            <a:r>
              <a:rPr lang="nb-NO" sz="1600" dirty="0"/>
              <a:t> Q=0 (z1=0.1)</a:t>
            </a:r>
          </a:p>
          <a:p>
            <a:pPr marL="285750" indent="-285750">
              <a:buFont typeface="Arial" panose="020B0604020202020204" pitchFamily="34" charset="0"/>
              <a:buChar char="•"/>
            </a:pPr>
            <a:r>
              <a:rPr lang="nb-NO" sz="1600" dirty="0" err="1"/>
              <a:t>Use</a:t>
            </a:r>
            <a:r>
              <a:rPr lang="nb-NO" sz="1600" dirty="0"/>
              <a:t> inert (z2) to </a:t>
            </a:r>
            <a:r>
              <a:rPr lang="nb-NO" sz="1600" dirty="0" err="1"/>
              <a:t>avoid</a:t>
            </a:r>
            <a:r>
              <a:rPr lang="nb-NO" sz="1600" dirty="0"/>
              <a:t> Q=</a:t>
            </a:r>
            <a:r>
              <a:rPr lang="nb-NO" sz="1600" dirty="0" err="1"/>
              <a:t>max</a:t>
            </a:r>
            <a:r>
              <a:rPr lang="nb-NO" sz="1600" dirty="0"/>
              <a:t> (z1=0.9)</a:t>
            </a:r>
          </a:p>
          <a:p>
            <a:pPr marL="285750" indent="-285750">
              <a:buFont typeface="Arial" panose="020B0604020202020204" pitchFamily="34" charset="0"/>
              <a:buChar char="•"/>
            </a:pPr>
            <a:r>
              <a:rPr lang="nb-NO" sz="1600" dirty="0"/>
              <a:t>z2=0 and z3=0 </a:t>
            </a:r>
            <a:r>
              <a:rPr lang="nb-NO" sz="1600" dirty="0" err="1"/>
              <a:t>when</a:t>
            </a:r>
            <a:r>
              <a:rPr lang="nb-NO" sz="1600" dirty="0"/>
              <a:t> 0.1&lt;z1&lt;0.9</a:t>
            </a:r>
          </a:p>
          <a:p>
            <a:endParaRPr lang="nb-NO" dirty="0"/>
          </a:p>
        </p:txBody>
      </p:sp>
      <p:pic>
        <p:nvPicPr>
          <p:cNvPr id="15362" name="0A9FDCD1-2A72-45D2-967B-4D58A79895B9">
            <a:extLst>
              <a:ext uri="{FF2B5EF4-FFF2-40B4-BE49-F238E27FC236}">
                <a16:creationId xmlns:a16="http://schemas.microsoft.com/office/drawing/2014/main" id="{20C20F29-00B1-453A-AEF0-DCD8C4C21E9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6200000">
            <a:off x="7403621" y="4140051"/>
            <a:ext cx="2526302" cy="3327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Box 24">
            <a:extLst>
              <a:ext uri="{FF2B5EF4-FFF2-40B4-BE49-F238E27FC236}">
                <a16:creationId xmlns:a16="http://schemas.microsoft.com/office/drawing/2014/main" id="{643D2D1A-EA28-4C9A-B954-EF0C0F972DB6}"/>
              </a:ext>
            </a:extLst>
          </p:cNvPr>
          <p:cNvSpPr txBox="1"/>
          <p:nvPr/>
        </p:nvSpPr>
        <p:spPr>
          <a:xfrm>
            <a:off x="-67105" y="-88442"/>
            <a:ext cx="2034916" cy="400110"/>
          </a:xfrm>
          <a:prstGeom prst="rect">
            <a:avLst/>
          </a:prstGeom>
          <a:noFill/>
        </p:spPr>
        <p:txBody>
          <a:bodyPr wrap="none" rtlCol="0">
            <a:spAutoFit/>
          </a:bodyPr>
          <a:lstStyle/>
          <a:p>
            <a:r>
              <a:rPr lang="nb-NO" sz="2000" dirty="0">
                <a:highlight>
                  <a:srgbClr val="FFFF00"/>
                </a:highlight>
              </a:rPr>
              <a:t>MV-MV </a:t>
            </a:r>
            <a:r>
              <a:rPr lang="nb-NO" sz="2000" dirty="0" err="1">
                <a:highlight>
                  <a:srgbClr val="FFFF00"/>
                </a:highlight>
              </a:rPr>
              <a:t>switching</a:t>
            </a:r>
            <a:endParaRPr lang="nb-NO" sz="2000" dirty="0">
              <a:highlight>
                <a:srgbClr val="FFFF00"/>
              </a:highlight>
            </a:endParaRPr>
          </a:p>
        </p:txBody>
      </p:sp>
      <p:cxnSp>
        <p:nvCxnSpPr>
          <p:cNvPr id="26" name="Straight Arrow Connector 25">
            <a:extLst>
              <a:ext uri="{FF2B5EF4-FFF2-40B4-BE49-F238E27FC236}">
                <a16:creationId xmlns:a16="http://schemas.microsoft.com/office/drawing/2014/main" id="{740FE5C3-437A-4FCD-829E-FFDE91DE7085}"/>
              </a:ext>
            </a:extLst>
          </p:cNvPr>
          <p:cNvCxnSpPr/>
          <p:nvPr/>
        </p:nvCxnSpPr>
        <p:spPr>
          <a:xfrm flipV="1">
            <a:off x="4125538" y="2372412"/>
            <a:ext cx="648072" cy="39348"/>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8" name="Rectangle 27">
            <a:extLst>
              <a:ext uri="{FF2B5EF4-FFF2-40B4-BE49-F238E27FC236}">
                <a16:creationId xmlns:a16="http://schemas.microsoft.com/office/drawing/2014/main" id="{7A408B88-AD55-4E64-B325-BA313535095A}"/>
              </a:ext>
            </a:extLst>
          </p:cNvPr>
          <p:cNvSpPr/>
          <p:nvPr/>
        </p:nvSpPr>
        <p:spPr>
          <a:xfrm>
            <a:off x="1642950" y="4972451"/>
            <a:ext cx="9554149" cy="40819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dirty="0"/>
          </a:p>
        </p:txBody>
      </p:sp>
      <p:sp>
        <p:nvSpPr>
          <p:cNvPr id="29" name="Rectangle 28">
            <a:extLst>
              <a:ext uri="{FF2B5EF4-FFF2-40B4-BE49-F238E27FC236}">
                <a16:creationId xmlns:a16="http://schemas.microsoft.com/office/drawing/2014/main" id="{ADA31233-1B09-487C-8DC9-C080F9CA594F}"/>
              </a:ext>
            </a:extLst>
          </p:cNvPr>
          <p:cNvSpPr/>
          <p:nvPr/>
        </p:nvSpPr>
        <p:spPr>
          <a:xfrm>
            <a:off x="6728492" y="2879775"/>
            <a:ext cx="5317383" cy="40819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dirty="0"/>
          </a:p>
        </p:txBody>
      </p:sp>
      <p:sp>
        <p:nvSpPr>
          <p:cNvPr id="21" name="TextBox 20">
            <a:extLst>
              <a:ext uri="{FF2B5EF4-FFF2-40B4-BE49-F238E27FC236}">
                <a16:creationId xmlns:a16="http://schemas.microsoft.com/office/drawing/2014/main" id="{C912EEC6-0DD8-22AE-729E-6942A7F79D3F}"/>
              </a:ext>
            </a:extLst>
          </p:cNvPr>
          <p:cNvSpPr txBox="1"/>
          <p:nvPr/>
        </p:nvSpPr>
        <p:spPr>
          <a:xfrm>
            <a:off x="5798781" y="2571932"/>
            <a:ext cx="926857" cy="261610"/>
          </a:xfrm>
          <a:prstGeom prst="rect">
            <a:avLst/>
          </a:prstGeom>
          <a:noFill/>
        </p:spPr>
        <p:txBody>
          <a:bodyPr wrap="none" rtlCol="0">
            <a:spAutoFit/>
          </a:bodyPr>
          <a:lstStyle/>
          <a:p>
            <a:r>
              <a:rPr lang="nb-NO" sz="1100" dirty="0" err="1"/>
              <a:t>Hotter</a:t>
            </a:r>
            <a:r>
              <a:rPr lang="nb-NO" sz="1100" dirty="0"/>
              <a:t> water</a:t>
            </a:r>
            <a:endParaRPr lang="en-US" sz="1100" dirty="0"/>
          </a:p>
        </p:txBody>
      </p:sp>
      <p:sp>
        <p:nvSpPr>
          <p:cNvPr id="24" name="TextBox 23">
            <a:extLst>
              <a:ext uri="{FF2B5EF4-FFF2-40B4-BE49-F238E27FC236}">
                <a16:creationId xmlns:a16="http://schemas.microsoft.com/office/drawing/2014/main" id="{019A9AA8-D713-EF24-EB22-0283614450F3}"/>
              </a:ext>
            </a:extLst>
          </p:cNvPr>
          <p:cNvSpPr txBox="1"/>
          <p:nvPr/>
        </p:nvSpPr>
        <p:spPr>
          <a:xfrm>
            <a:off x="3727663" y="2174098"/>
            <a:ext cx="760144" cy="261610"/>
          </a:xfrm>
          <a:prstGeom prst="rect">
            <a:avLst/>
          </a:prstGeom>
          <a:noFill/>
        </p:spPr>
        <p:txBody>
          <a:bodyPr wrap="none" rtlCol="0">
            <a:spAutoFit/>
          </a:bodyPr>
          <a:lstStyle/>
          <a:p>
            <a:r>
              <a:rPr lang="nb-NO" sz="1100" dirty="0"/>
              <a:t>Hot water</a:t>
            </a:r>
            <a:endParaRPr lang="en-US" sz="1100" dirty="0"/>
          </a:p>
        </p:txBody>
      </p:sp>
      <p:sp>
        <p:nvSpPr>
          <p:cNvPr id="27" name="Slide Number Placeholder 26">
            <a:extLst>
              <a:ext uri="{FF2B5EF4-FFF2-40B4-BE49-F238E27FC236}">
                <a16:creationId xmlns:a16="http://schemas.microsoft.com/office/drawing/2014/main" id="{FEF15DE9-3C47-0A89-9BB9-CCC75D3360B9}"/>
              </a:ext>
            </a:extLst>
          </p:cNvPr>
          <p:cNvSpPr>
            <a:spLocks noGrp="1"/>
          </p:cNvSpPr>
          <p:nvPr>
            <p:ph type="sldNum" sz="quarter" idx="12"/>
          </p:nvPr>
        </p:nvSpPr>
        <p:spPr/>
        <p:txBody>
          <a:bodyPr/>
          <a:lstStyle/>
          <a:p>
            <a:fld id="{A5FDCD2B-6064-4A78-9C2D-DD73DFA345C7}" type="slidenum">
              <a:rPr lang="en-US" smtClean="0"/>
              <a:t>29</a:t>
            </a:fld>
            <a:endParaRPr lang="en-US"/>
          </a:p>
        </p:txBody>
      </p:sp>
    </p:spTree>
    <p:extLst>
      <p:ext uri="{BB962C8B-B14F-4D97-AF65-F5344CB8AC3E}">
        <p14:creationId xmlns:p14="http://schemas.microsoft.com/office/powerpoint/2010/main" val="33851721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984653-459D-B549-DD1B-9C800379B225}"/>
              </a:ext>
            </a:extLst>
          </p:cNvPr>
          <p:cNvSpPr>
            <a:spLocks noGrp="1"/>
          </p:cNvSpPr>
          <p:nvPr>
            <p:ph type="title"/>
          </p:nvPr>
        </p:nvSpPr>
        <p:spPr>
          <a:xfrm>
            <a:off x="85344" y="274638"/>
            <a:ext cx="12106656" cy="1143000"/>
          </a:xfrm>
        </p:spPr>
        <p:txBody>
          <a:bodyPr>
            <a:normAutofit fontScale="90000"/>
          </a:bodyPr>
          <a:lstStyle/>
          <a:p>
            <a:pPr algn="ctr"/>
            <a:r>
              <a:rPr lang="nb-NO" dirty="0"/>
              <a:t>QUIZ</a:t>
            </a:r>
            <a:br>
              <a:rPr lang="nb-NO" dirty="0"/>
            </a:br>
            <a:r>
              <a:rPr lang="nb-NO" dirty="0" err="1"/>
              <a:t>What</a:t>
            </a:r>
            <a:r>
              <a:rPr lang="nb-NO" dirty="0"/>
              <a:t> </a:t>
            </a:r>
            <a:r>
              <a:rPr lang="nb-NO" dirty="0" err="1"/>
              <a:t>are</a:t>
            </a:r>
            <a:r>
              <a:rPr lang="nb-NO" dirty="0"/>
              <a:t> </a:t>
            </a:r>
            <a:r>
              <a:rPr lang="nb-NO" dirty="0" err="1"/>
              <a:t>the</a:t>
            </a:r>
            <a:r>
              <a:rPr lang="nb-NO" dirty="0"/>
              <a:t> </a:t>
            </a:r>
            <a:r>
              <a:rPr lang="nb-NO" dirty="0" err="1"/>
              <a:t>three</a:t>
            </a:r>
            <a:r>
              <a:rPr lang="nb-NO" dirty="0"/>
              <a:t> most </a:t>
            </a:r>
            <a:r>
              <a:rPr lang="nb-NO" dirty="0" err="1"/>
              <a:t>important</a:t>
            </a:r>
            <a:r>
              <a:rPr lang="nb-NO" dirty="0"/>
              <a:t> </a:t>
            </a:r>
            <a:r>
              <a:rPr lang="nb-NO" dirty="0" err="1"/>
              <a:t>inventions</a:t>
            </a:r>
            <a:r>
              <a:rPr lang="nb-NO" dirty="0"/>
              <a:t> of </a:t>
            </a:r>
            <a:r>
              <a:rPr lang="nb-NO" dirty="0" err="1"/>
              <a:t>process</a:t>
            </a:r>
            <a:r>
              <a:rPr lang="nb-NO" dirty="0"/>
              <a:t> control?</a:t>
            </a:r>
            <a:endParaRPr lang="en-US" dirty="0"/>
          </a:p>
        </p:txBody>
      </p:sp>
      <p:sp>
        <p:nvSpPr>
          <p:cNvPr id="3" name="Content Placeholder 2">
            <a:extLst>
              <a:ext uri="{FF2B5EF4-FFF2-40B4-BE49-F238E27FC236}">
                <a16:creationId xmlns:a16="http://schemas.microsoft.com/office/drawing/2014/main" id="{AED9E895-5B8B-24AF-81AB-7FDBA6801DC4}"/>
              </a:ext>
            </a:extLst>
          </p:cNvPr>
          <p:cNvSpPr>
            <a:spLocks noGrp="1"/>
          </p:cNvSpPr>
          <p:nvPr>
            <p:ph idx="1"/>
          </p:nvPr>
        </p:nvSpPr>
        <p:spPr/>
        <p:txBody>
          <a:bodyPr/>
          <a:lstStyle/>
          <a:p>
            <a:r>
              <a:rPr lang="nb-NO" dirty="0"/>
              <a:t>Hint 1: </a:t>
            </a:r>
            <a:r>
              <a:rPr lang="nb-NO" dirty="0" err="1"/>
              <a:t>According</a:t>
            </a:r>
            <a:r>
              <a:rPr lang="nb-NO" dirty="0"/>
              <a:t> to Sigurd Skogestad</a:t>
            </a:r>
          </a:p>
          <a:p>
            <a:r>
              <a:rPr lang="en-US" dirty="0"/>
              <a:t>Hint 2: All were in use around 1940</a:t>
            </a:r>
          </a:p>
          <a:p>
            <a:pPr>
              <a:spcBef>
                <a:spcPts val="0"/>
              </a:spcBef>
            </a:pPr>
            <a:endParaRPr lang="en-US" dirty="0"/>
          </a:p>
          <a:p>
            <a:pPr marL="0" indent="0">
              <a:spcBef>
                <a:spcPts val="0"/>
              </a:spcBef>
              <a:buNone/>
            </a:pPr>
            <a:r>
              <a:rPr lang="en-US" sz="3600" dirty="0">
                <a:latin typeface="+mn-lt"/>
              </a:rPr>
              <a:t>SOLUTION</a:t>
            </a:r>
          </a:p>
          <a:p>
            <a:pPr marL="742950" indent="-742950">
              <a:spcBef>
                <a:spcPts val="0"/>
              </a:spcBef>
              <a:buFont typeface="+mj-lt"/>
              <a:buAutoNum type="arabicPeriod"/>
            </a:pPr>
            <a:r>
              <a:rPr lang="en-US" sz="3600" dirty="0">
                <a:latin typeface="+mn-lt"/>
              </a:rPr>
              <a:t>PID controller, in particular, I-action</a:t>
            </a:r>
          </a:p>
          <a:p>
            <a:pPr marL="742950" indent="-742950">
              <a:spcBef>
                <a:spcPts val="0"/>
              </a:spcBef>
              <a:buFont typeface="+mj-lt"/>
              <a:buAutoNum type="arabicPeriod"/>
            </a:pPr>
            <a:r>
              <a:rPr lang="en-US" sz="3600" dirty="0">
                <a:latin typeface="+mn-lt"/>
              </a:rPr>
              <a:t>Cascade control</a:t>
            </a:r>
          </a:p>
          <a:p>
            <a:pPr marL="742950" indent="-742950">
              <a:spcBef>
                <a:spcPts val="0"/>
              </a:spcBef>
              <a:buFont typeface="+mj-lt"/>
              <a:buAutoNum type="arabicPeriod"/>
            </a:pPr>
            <a:r>
              <a:rPr lang="en-US" sz="3600" dirty="0">
                <a:latin typeface="+mn-lt"/>
              </a:rPr>
              <a:t>Ratio control</a:t>
            </a:r>
          </a:p>
          <a:p>
            <a:pPr marL="742950" indent="-742950">
              <a:buFont typeface="+mj-lt"/>
              <a:buAutoNum type="arabicPeriod"/>
            </a:pPr>
            <a:endParaRPr lang="en-US" sz="3600" dirty="0">
              <a:latin typeface="+mn-lt"/>
            </a:endParaRPr>
          </a:p>
        </p:txBody>
      </p:sp>
    </p:spTree>
    <p:extLst>
      <p:ext uri="{BB962C8B-B14F-4D97-AF65-F5344CB8AC3E}">
        <p14:creationId xmlns:p14="http://schemas.microsoft.com/office/powerpoint/2010/main" val="33027276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65113"/>
            <a:ext cx="8939333" cy="1143000"/>
          </a:xfrm>
        </p:spPr>
        <p:txBody>
          <a:bodyPr>
            <a:noAutofit/>
          </a:bodyPr>
          <a:lstStyle/>
          <a:p>
            <a:r>
              <a:rPr lang="nb-NO" sz="3600" dirty="0" err="1"/>
              <a:t>Example</a:t>
            </a:r>
            <a:r>
              <a:rPr lang="nb-NO" sz="3600" dirty="0"/>
              <a:t> MV-MV </a:t>
            </a:r>
            <a:r>
              <a:rPr lang="nb-NO" sz="3600" dirty="0" err="1"/>
              <a:t>switching</a:t>
            </a:r>
            <a:r>
              <a:rPr lang="nb-NO" sz="3600" dirty="0"/>
              <a:t>: </a:t>
            </a:r>
            <a:r>
              <a:rPr lang="nb-NO" sz="3600" dirty="0" err="1"/>
              <a:t>Pressure</a:t>
            </a:r>
            <a:r>
              <a:rPr lang="nb-NO" sz="3600" dirty="0"/>
              <a:t> control</a:t>
            </a:r>
            <a:br>
              <a:rPr lang="nb-NO" sz="3600" dirty="0"/>
            </a:br>
            <a:r>
              <a:rPr lang="nb-NO" sz="2800" dirty="0"/>
              <a:t>(Alt. 3 </a:t>
            </a:r>
            <a:r>
              <a:rPr lang="nb-NO" sz="2800" dirty="0" err="1"/>
              <a:t>may</a:t>
            </a:r>
            <a:r>
              <a:rPr lang="nb-NO" sz="2800" dirty="0"/>
              <a:t> be </a:t>
            </a:r>
            <a:r>
              <a:rPr lang="nb-NO" sz="2800" dirty="0" err="1"/>
              <a:t>the</a:t>
            </a:r>
            <a:r>
              <a:rPr lang="nb-NO" sz="2800" dirty="0"/>
              <a:t> best in </a:t>
            </a:r>
            <a:r>
              <a:rPr lang="nb-NO" sz="2800" dirty="0" err="1"/>
              <a:t>this</a:t>
            </a:r>
            <a:r>
              <a:rPr lang="nb-NO" sz="2800" dirty="0"/>
              <a:t> case)</a:t>
            </a:r>
            <a:endParaRPr lang="nb-NO" sz="3600" dirty="0"/>
          </a:p>
        </p:txBody>
      </p:sp>
      <p:pic>
        <p:nvPicPr>
          <p:cNvPr id="4" name="Content Placeholder 3"/>
          <p:cNvPicPr>
            <a:picLocks noGrp="1" noChangeAspect="1"/>
          </p:cNvPicPr>
          <p:nvPr>
            <p:ph idx="1"/>
          </p:nvPr>
        </p:nvPicPr>
        <p:blipFill>
          <a:blip r:embed="rId2"/>
          <a:stretch>
            <a:fillRect/>
          </a:stretch>
        </p:blipFill>
        <p:spPr>
          <a:xfrm>
            <a:off x="2000166" y="1412776"/>
            <a:ext cx="5500571" cy="5144840"/>
          </a:xfrm>
          <a:prstGeom prst="rect">
            <a:avLst/>
          </a:prstGeom>
          <a:scene3d>
            <a:camera prst="orthographicFront">
              <a:rot lat="0" lon="0" rev="21420000"/>
            </a:camera>
            <a:lightRig rig="threePt" dir="t"/>
          </a:scene3d>
        </p:spPr>
      </p:pic>
      <p:sp>
        <p:nvSpPr>
          <p:cNvPr id="5" name="TextBox 4"/>
          <p:cNvSpPr txBox="1"/>
          <p:nvPr/>
        </p:nvSpPr>
        <p:spPr>
          <a:xfrm>
            <a:off x="4232413" y="1340768"/>
            <a:ext cx="526106" cy="261610"/>
          </a:xfrm>
          <a:prstGeom prst="rect">
            <a:avLst/>
          </a:prstGeom>
          <a:noFill/>
        </p:spPr>
        <p:txBody>
          <a:bodyPr wrap="none" rtlCol="0">
            <a:spAutoFit/>
          </a:bodyPr>
          <a:lstStyle/>
          <a:p>
            <a:r>
              <a:rPr lang="nb-NO" sz="1100" dirty="0">
                <a:solidFill>
                  <a:srgbClr val="FF0000"/>
                </a:solidFill>
              </a:rPr>
              <a:t>INERT</a:t>
            </a:r>
          </a:p>
        </p:txBody>
      </p:sp>
      <p:sp>
        <p:nvSpPr>
          <p:cNvPr id="7" name="TextBox 6"/>
          <p:cNvSpPr txBox="1"/>
          <p:nvPr/>
        </p:nvSpPr>
        <p:spPr>
          <a:xfrm>
            <a:off x="4880485" y="3895257"/>
            <a:ext cx="360040" cy="307777"/>
          </a:xfrm>
          <a:prstGeom prst="rect">
            <a:avLst/>
          </a:prstGeom>
          <a:solidFill>
            <a:schemeClr val="bg1"/>
          </a:solidFill>
        </p:spPr>
        <p:txBody>
          <a:bodyPr wrap="square" rtlCol="0">
            <a:spAutoFit/>
          </a:bodyPr>
          <a:lstStyle/>
          <a:p>
            <a:r>
              <a:rPr lang="nb-NO" sz="1400" dirty="0">
                <a:solidFill>
                  <a:srgbClr val="FF0000"/>
                </a:solidFill>
              </a:rPr>
              <a:t>z</a:t>
            </a:r>
            <a:r>
              <a:rPr lang="nb-NO" sz="1400" baseline="-25000" dirty="0">
                <a:solidFill>
                  <a:srgbClr val="FF0000"/>
                </a:solidFill>
              </a:rPr>
              <a:t>2</a:t>
            </a:r>
          </a:p>
        </p:txBody>
      </p:sp>
      <p:sp>
        <p:nvSpPr>
          <p:cNvPr id="9" name="TextBox 8"/>
          <p:cNvSpPr txBox="1"/>
          <p:nvPr/>
        </p:nvSpPr>
        <p:spPr>
          <a:xfrm>
            <a:off x="5240525" y="1340769"/>
            <a:ext cx="316112" cy="307777"/>
          </a:xfrm>
          <a:prstGeom prst="rect">
            <a:avLst/>
          </a:prstGeom>
          <a:noFill/>
        </p:spPr>
        <p:txBody>
          <a:bodyPr wrap="none" rtlCol="0">
            <a:spAutoFit/>
          </a:bodyPr>
          <a:lstStyle/>
          <a:p>
            <a:r>
              <a:rPr lang="nb-NO" sz="1400" dirty="0">
                <a:solidFill>
                  <a:srgbClr val="FF0000"/>
                </a:solidFill>
              </a:rPr>
              <a:t>z</a:t>
            </a:r>
            <a:r>
              <a:rPr lang="nb-NO" sz="1400" baseline="-25000" dirty="0">
                <a:solidFill>
                  <a:srgbClr val="FF0000"/>
                </a:solidFill>
              </a:rPr>
              <a:t>3</a:t>
            </a:r>
          </a:p>
        </p:txBody>
      </p:sp>
      <p:sp>
        <p:nvSpPr>
          <p:cNvPr id="11" name="Oval 10"/>
          <p:cNvSpPr/>
          <p:nvPr/>
        </p:nvSpPr>
        <p:spPr>
          <a:xfrm>
            <a:off x="6968717" y="2852936"/>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2" name="Oval 11"/>
          <p:cNvSpPr/>
          <p:nvPr/>
        </p:nvSpPr>
        <p:spPr>
          <a:xfrm flipV="1">
            <a:off x="4165424" y="3751241"/>
            <a:ext cx="133978"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8" name="TextBox 7"/>
          <p:cNvSpPr txBox="1"/>
          <p:nvPr/>
        </p:nvSpPr>
        <p:spPr>
          <a:xfrm>
            <a:off x="4097955" y="3623030"/>
            <a:ext cx="316112" cy="307777"/>
          </a:xfrm>
          <a:prstGeom prst="rect">
            <a:avLst/>
          </a:prstGeom>
          <a:noFill/>
        </p:spPr>
        <p:txBody>
          <a:bodyPr wrap="none" rtlCol="0">
            <a:spAutoFit/>
          </a:bodyPr>
          <a:lstStyle/>
          <a:p>
            <a:r>
              <a:rPr lang="nb-NO" sz="1400" dirty="0">
                <a:solidFill>
                  <a:srgbClr val="FF0000"/>
                </a:solidFill>
              </a:rPr>
              <a:t>z</a:t>
            </a:r>
            <a:r>
              <a:rPr lang="nb-NO" sz="1400" baseline="-25000" dirty="0">
                <a:solidFill>
                  <a:srgbClr val="FF0000"/>
                </a:solidFill>
              </a:rPr>
              <a:t>3</a:t>
            </a:r>
          </a:p>
        </p:txBody>
      </p:sp>
      <p:sp>
        <p:nvSpPr>
          <p:cNvPr id="13" name="TextBox 12"/>
          <p:cNvSpPr txBox="1"/>
          <p:nvPr/>
        </p:nvSpPr>
        <p:spPr>
          <a:xfrm>
            <a:off x="4299402" y="5445225"/>
            <a:ext cx="360040" cy="307777"/>
          </a:xfrm>
          <a:prstGeom prst="rect">
            <a:avLst/>
          </a:prstGeom>
          <a:solidFill>
            <a:schemeClr val="bg1"/>
          </a:solidFill>
        </p:spPr>
        <p:txBody>
          <a:bodyPr wrap="square" rtlCol="0">
            <a:spAutoFit/>
          </a:bodyPr>
          <a:lstStyle/>
          <a:p>
            <a:r>
              <a:rPr lang="nb-NO" sz="1400" dirty="0">
                <a:solidFill>
                  <a:srgbClr val="FF0000"/>
                </a:solidFill>
              </a:rPr>
              <a:t>z</a:t>
            </a:r>
            <a:r>
              <a:rPr lang="nb-NO" sz="1400" baseline="-25000" dirty="0">
                <a:solidFill>
                  <a:srgbClr val="FF0000"/>
                </a:solidFill>
              </a:rPr>
              <a:t>2</a:t>
            </a:r>
          </a:p>
        </p:txBody>
      </p:sp>
      <p:sp>
        <p:nvSpPr>
          <p:cNvPr id="14" name="TextBox 13"/>
          <p:cNvSpPr txBox="1"/>
          <p:nvPr/>
        </p:nvSpPr>
        <p:spPr>
          <a:xfrm>
            <a:off x="4350796" y="6136198"/>
            <a:ext cx="316112" cy="307777"/>
          </a:xfrm>
          <a:prstGeom prst="rect">
            <a:avLst/>
          </a:prstGeom>
          <a:solidFill>
            <a:schemeClr val="bg1"/>
          </a:solidFill>
        </p:spPr>
        <p:txBody>
          <a:bodyPr wrap="none" rtlCol="0">
            <a:spAutoFit/>
          </a:bodyPr>
          <a:lstStyle/>
          <a:p>
            <a:r>
              <a:rPr lang="nb-NO" sz="1400" dirty="0">
                <a:solidFill>
                  <a:srgbClr val="FF0000"/>
                </a:solidFill>
              </a:rPr>
              <a:t>z</a:t>
            </a:r>
            <a:r>
              <a:rPr lang="nb-NO" sz="1400" baseline="-25000" dirty="0">
                <a:solidFill>
                  <a:srgbClr val="FF0000"/>
                </a:solidFill>
              </a:rPr>
              <a:t>3</a:t>
            </a:r>
          </a:p>
        </p:txBody>
      </p:sp>
      <p:sp>
        <p:nvSpPr>
          <p:cNvPr id="15" name="TextBox 14"/>
          <p:cNvSpPr txBox="1"/>
          <p:nvPr/>
        </p:nvSpPr>
        <p:spPr>
          <a:xfrm>
            <a:off x="4232413" y="5219529"/>
            <a:ext cx="631904" cy="253916"/>
          </a:xfrm>
          <a:prstGeom prst="rect">
            <a:avLst/>
          </a:prstGeom>
          <a:noFill/>
        </p:spPr>
        <p:txBody>
          <a:bodyPr wrap="none" rtlCol="0">
            <a:spAutoFit/>
          </a:bodyPr>
          <a:lstStyle/>
          <a:p>
            <a:r>
              <a:rPr lang="nb-NO" sz="1050" dirty="0"/>
              <a:t>=19  bar</a:t>
            </a:r>
          </a:p>
        </p:txBody>
      </p:sp>
      <p:sp>
        <p:nvSpPr>
          <p:cNvPr id="16" name="TextBox 15"/>
          <p:cNvSpPr txBox="1"/>
          <p:nvPr/>
        </p:nvSpPr>
        <p:spPr>
          <a:xfrm>
            <a:off x="3845344" y="5677343"/>
            <a:ext cx="631904" cy="253916"/>
          </a:xfrm>
          <a:prstGeom prst="rect">
            <a:avLst/>
          </a:prstGeom>
          <a:noFill/>
        </p:spPr>
        <p:txBody>
          <a:bodyPr wrap="none" rtlCol="0">
            <a:spAutoFit/>
          </a:bodyPr>
          <a:lstStyle/>
          <a:p>
            <a:r>
              <a:rPr lang="nb-NO" sz="1050" dirty="0"/>
              <a:t>=20  bar</a:t>
            </a:r>
          </a:p>
        </p:txBody>
      </p:sp>
      <p:sp>
        <p:nvSpPr>
          <p:cNvPr id="17" name="TextBox 16"/>
          <p:cNvSpPr txBox="1"/>
          <p:nvPr/>
        </p:nvSpPr>
        <p:spPr>
          <a:xfrm>
            <a:off x="4299402" y="5990521"/>
            <a:ext cx="601447" cy="253916"/>
          </a:xfrm>
          <a:prstGeom prst="rect">
            <a:avLst/>
          </a:prstGeom>
          <a:noFill/>
        </p:spPr>
        <p:txBody>
          <a:bodyPr wrap="none" rtlCol="0">
            <a:spAutoFit/>
          </a:bodyPr>
          <a:lstStyle/>
          <a:p>
            <a:r>
              <a:rPr lang="nb-NO" sz="1050" dirty="0"/>
              <a:t>=21 bar</a:t>
            </a:r>
          </a:p>
        </p:txBody>
      </p:sp>
      <p:sp>
        <p:nvSpPr>
          <p:cNvPr id="18" name="TextBox 17"/>
          <p:cNvSpPr txBox="1"/>
          <p:nvPr/>
        </p:nvSpPr>
        <p:spPr>
          <a:xfrm>
            <a:off x="3440325" y="3369113"/>
            <a:ext cx="601447" cy="253916"/>
          </a:xfrm>
          <a:prstGeom prst="rect">
            <a:avLst/>
          </a:prstGeom>
          <a:noFill/>
        </p:spPr>
        <p:txBody>
          <a:bodyPr wrap="none" rtlCol="0">
            <a:spAutoFit/>
          </a:bodyPr>
          <a:lstStyle/>
          <a:p>
            <a:r>
              <a:rPr lang="nb-NO" sz="1050" dirty="0"/>
              <a:t>=20 bar</a:t>
            </a:r>
          </a:p>
        </p:txBody>
      </p:sp>
      <p:sp>
        <p:nvSpPr>
          <p:cNvPr id="3" name="TextBox 2"/>
          <p:cNvSpPr txBox="1"/>
          <p:nvPr/>
        </p:nvSpPr>
        <p:spPr>
          <a:xfrm>
            <a:off x="5431415" y="3433591"/>
            <a:ext cx="354584" cy="923330"/>
          </a:xfrm>
          <a:prstGeom prst="rect">
            <a:avLst/>
          </a:prstGeom>
          <a:solidFill>
            <a:schemeClr val="bg1"/>
          </a:solidFill>
        </p:spPr>
        <p:txBody>
          <a:bodyPr wrap="none" rtlCol="0">
            <a:spAutoFit/>
          </a:bodyPr>
          <a:lstStyle/>
          <a:p>
            <a:r>
              <a:rPr lang="nb-NO" dirty="0">
                <a:solidFill>
                  <a:schemeClr val="tx2"/>
                </a:solidFill>
              </a:rPr>
              <a:t>z</a:t>
            </a:r>
            <a:r>
              <a:rPr lang="nb-NO" baseline="-25000" dirty="0">
                <a:solidFill>
                  <a:schemeClr val="tx2"/>
                </a:solidFill>
              </a:rPr>
              <a:t>1</a:t>
            </a:r>
          </a:p>
          <a:p>
            <a:r>
              <a:rPr lang="nb-NO" dirty="0">
                <a:solidFill>
                  <a:schemeClr val="tx2"/>
                </a:solidFill>
              </a:rPr>
              <a:t>z</a:t>
            </a:r>
            <a:r>
              <a:rPr lang="nb-NO" baseline="-25000" dirty="0">
                <a:solidFill>
                  <a:schemeClr val="tx2"/>
                </a:solidFill>
              </a:rPr>
              <a:t>2</a:t>
            </a:r>
          </a:p>
          <a:p>
            <a:r>
              <a:rPr lang="nb-NO" dirty="0">
                <a:solidFill>
                  <a:schemeClr val="tx2"/>
                </a:solidFill>
              </a:rPr>
              <a:t>z</a:t>
            </a:r>
            <a:r>
              <a:rPr lang="nb-NO" baseline="-25000" dirty="0">
                <a:solidFill>
                  <a:schemeClr val="tx2"/>
                </a:solidFill>
              </a:rPr>
              <a:t>3</a:t>
            </a:r>
          </a:p>
        </p:txBody>
      </p:sp>
      <p:sp>
        <p:nvSpPr>
          <p:cNvPr id="6" name="TextBox 5">
            <a:extLst>
              <a:ext uri="{FF2B5EF4-FFF2-40B4-BE49-F238E27FC236}">
                <a16:creationId xmlns:a16="http://schemas.microsoft.com/office/drawing/2014/main" id="{EC62195E-F1C6-4048-80B0-A59BBC3D16DA}"/>
              </a:ext>
            </a:extLst>
          </p:cNvPr>
          <p:cNvSpPr txBox="1"/>
          <p:nvPr/>
        </p:nvSpPr>
        <p:spPr>
          <a:xfrm>
            <a:off x="1991544" y="1487915"/>
            <a:ext cx="1521250" cy="1477328"/>
          </a:xfrm>
          <a:prstGeom prst="rect">
            <a:avLst/>
          </a:prstGeom>
          <a:noFill/>
        </p:spPr>
        <p:txBody>
          <a:bodyPr wrap="none" rtlCol="0">
            <a:spAutoFit/>
          </a:bodyPr>
          <a:lstStyle/>
          <a:p>
            <a:r>
              <a:rPr lang="nb-NO" dirty="0"/>
              <a:t>CV=p</a:t>
            </a:r>
          </a:p>
          <a:p>
            <a:r>
              <a:rPr lang="nb-NO" dirty="0"/>
              <a:t>MV1=heat (Q)</a:t>
            </a:r>
          </a:p>
          <a:p>
            <a:r>
              <a:rPr lang="nb-NO" dirty="0"/>
              <a:t>MV2=inert</a:t>
            </a:r>
          </a:p>
          <a:p>
            <a:r>
              <a:rPr lang="nb-NO" dirty="0"/>
              <a:t>MV3=vent</a:t>
            </a:r>
          </a:p>
          <a:p>
            <a:endParaRPr lang="nb-NO" dirty="0"/>
          </a:p>
        </p:txBody>
      </p:sp>
      <p:sp>
        <p:nvSpPr>
          <p:cNvPr id="10" name="TextBox 9">
            <a:extLst>
              <a:ext uri="{FF2B5EF4-FFF2-40B4-BE49-F238E27FC236}">
                <a16:creationId xmlns:a16="http://schemas.microsoft.com/office/drawing/2014/main" id="{568612A2-8FB6-4F93-8693-B69486DB8153}"/>
              </a:ext>
            </a:extLst>
          </p:cNvPr>
          <p:cNvSpPr txBox="1"/>
          <p:nvPr/>
        </p:nvSpPr>
        <p:spPr>
          <a:xfrm>
            <a:off x="6407325" y="1686950"/>
            <a:ext cx="3784509" cy="738664"/>
          </a:xfrm>
          <a:prstGeom prst="rect">
            <a:avLst/>
          </a:prstGeom>
          <a:noFill/>
        </p:spPr>
        <p:txBody>
          <a:bodyPr wrap="square" rtlCol="0">
            <a:spAutoFit/>
          </a:bodyPr>
          <a:lstStyle/>
          <a:p>
            <a:r>
              <a:rPr lang="nb-NO" sz="1400" dirty="0"/>
              <a:t>Normal: Control CV=p </a:t>
            </a:r>
            <a:r>
              <a:rPr lang="nb-NO" sz="1400" dirty="0" err="1"/>
              <a:t>using</a:t>
            </a:r>
            <a:r>
              <a:rPr lang="nb-NO" sz="1400" dirty="0"/>
              <a:t> MV1=Q </a:t>
            </a:r>
          </a:p>
          <a:p>
            <a:pPr marL="171450" indent="-171450">
              <a:buFont typeface="Arial" panose="020B0604020202020204" pitchFamily="34" charset="0"/>
              <a:buChar char="•"/>
            </a:pPr>
            <a:r>
              <a:rPr lang="nb-NO" sz="1400" dirty="0" err="1"/>
              <a:t>but</a:t>
            </a:r>
            <a:r>
              <a:rPr lang="nb-NO" sz="1400" dirty="0"/>
              <a:t> </a:t>
            </a:r>
            <a:r>
              <a:rPr lang="nb-NO" sz="1400" dirty="0" err="1"/>
              <a:t>if</a:t>
            </a:r>
            <a:r>
              <a:rPr lang="nb-NO" sz="1400" dirty="0"/>
              <a:t>  Q=0 </a:t>
            </a:r>
            <a:r>
              <a:rPr lang="nb-NO" sz="1400" dirty="0" err="1"/>
              <a:t>we</a:t>
            </a:r>
            <a:r>
              <a:rPr lang="nb-NO" sz="1400" dirty="0"/>
              <a:t> must </a:t>
            </a:r>
            <a:r>
              <a:rPr lang="nb-NO" sz="1400" dirty="0" err="1"/>
              <a:t>use</a:t>
            </a:r>
            <a:r>
              <a:rPr lang="nb-NO" sz="1400" dirty="0"/>
              <a:t> MV3=vent </a:t>
            </a:r>
          </a:p>
          <a:p>
            <a:pPr marL="171450" indent="-171450">
              <a:buFont typeface="Arial" panose="020B0604020202020204" pitchFamily="34" charset="0"/>
              <a:buChar char="•"/>
            </a:pPr>
            <a:r>
              <a:rPr lang="nb-NO" sz="1400" dirty="0"/>
              <a:t>and </a:t>
            </a:r>
            <a:r>
              <a:rPr lang="nb-NO" sz="1400" dirty="0" err="1"/>
              <a:t>if</a:t>
            </a:r>
            <a:r>
              <a:rPr lang="nb-NO" sz="1400" dirty="0"/>
              <a:t> Q=</a:t>
            </a:r>
            <a:r>
              <a:rPr lang="nb-NO" sz="1400" dirty="0" err="1"/>
              <a:t>max</a:t>
            </a:r>
            <a:r>
              <a:rPr lang="nb-NO" sz="1400" dirty="0"/>
              <a:t> </a:t>
            </a:r>
            <a:r>
              <a:rPr lang="nb-NO" sz="1400" dirty="0" err="1"/>
              <a:t>we</a:t>
            </a:r>
            <a:r>
              <a:rPr lang="nb-NO" sz="1400" dirty="0"/>
              <a:t> must </a:t>
            </a:r>
            <a:r>
              <a:rPr lang="nb-NO" sz="1400" dirty="0" err="1"/>
              <a:t>use</a:t>
            </a:r>
            <a:r>
              <a:rPr lang="nb-NO" sz="1400" dirty="0"/>
              <a:t> MV2=inert</a:t>
            </a:r>
          </a:p>
        </p:txBody>
      </p:sp>
      <p:cxnSp>
        <p:nvCxnSpPr>
          <p:cNvPr id="20" name="Straight Arrow Connector 19">
            <a:extLst>
              <a:ext uri="{FF2B5EF4-FFF2-40B4-BE49-F238E27FC236}">
                <a16:creationId xmlns:a16="http://schemas.microsoft.com/office/drawing/2014/main" id="{CE6FE424-9C46-466E-A1D4-2164410CE77F}"/>
              </a:ext>
            </a:extLst>
          </p:cNvPr>
          <p:cNvCxnSpPr/>
          <p:nvPr/>
        </p:nvCxnSpPr>
        <p:spPr>
          <a:xfrm flipV="1">
            <a:off x="5168517" y="1268760"/>
            <a:ext cx="0" cy="43204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1D805757-2882-4A4F-A93E-5A642073F564}"/>
              </a:ext>
            </a:extLst>
          </p:cNvPr>
          <p:cNvCxnSpPr/>
          <p:nvPr/>
        </p:nvCxnSpPr>
        <p:spPr>
          <a:xfrm>
            <a:off x="4880485" y="1412776"/>
            <a:ext cx="0" cy="36004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3" name="Rectangle 22">
            <a:extLst>
              <a:ext uri="{FF2B5EF4-FFF2-40B4-BE49-F238E27FC236}">
                <a16:creationId xmlns:a16="http://schemas.microsoft.com/office/drawing/2014/main" id="{E7A22956-8DE3-4D0F-A54E-01F0DE459E65}"/>
              </a:ext>
            </a:extLst>
          </p:cNvPr>
          <p:cNvSpPr/>
          <p:nvPr/>
        </p:nvSpPr>
        <p:spPr>
          <a:xfrm>
            <a:off x="5096510" y="5454750"/>
            <a:ext cx="2404227" cy="7992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9" name="TextBox 18">
            <a:extLst>
              <a:ext uri="{FF2B5EF4-FFF2-40B4-BE49-F238E27FC236}">
                <a16:creationId xmlns:a16="http://schemas.microsoft.com/office/drawing/2014/main" id="{4359C4EA-2273-4060-8B22-1DFF777252AF}"/>
              </a:ext>
            </a:extLst>
          </p:cNvPr>
          <p:cNvSpPr txBox="1"/>
          <p:nvPr/>
        </p:nvSpPr>
        <p:spPr>
          <a:xfrm>
            <a:off x="6802581" y="2985489"/>
            <a:ext cx="4313489" cy="1846659"/>
          </a:xfrm>
          <a:prstGeom prst="rect">
            <a:avLst/>
          </a:prstGeom>
          <a:noFill/>
        </p:spPr>
        <p:txBody>
          <a:bodyPr wrap="none" rtlCol="0">
            <a:spAutoFit/>
          </a:bodyPr>
          <a:lstStyle/>
          <a:p>
            <a:r>
              <a:rPr lang="nb-NO" sz="1600" dirty="0"/>
              <a:t>Alt.3: VPC (z2 and z3 </a:t>
            </a:r>
            <a:r>
              <a:rPr lang="nb-NO" sz="1600" dirty="0" err="1"/>
              <a:t>could</a:t>
            </a:r>
            <a:r>
              <a:rPr lang="nb-NO" sz="1600" dirty="0"/>
              <a:t> </a:t>
            </a:r>
            <a:r>
              <a:rPr lang="nb-NO" sz="1600" dirty="0" err="1"/>
              <a:t>here</a:t>
            </a:r>
            <a:r>
              <a:rPr lang="nb-NO" sz="1600" dirty="0"/>
              <a:t> be </a:t>
            </a:r>
            <a:r>
              <a:rPr lang="nb-NO" sz="1600" dirty="0" err="1"/>
              <a:t>on</a:t>
            </a:r>
            <a:r>
              <a:rPr lang="nb-NO" sz="1600" dirty="0"/>
              <a:t>/</a:t>
            </a:r>
            <a:r>
              <a:rPr lang="nb-NO" sz="1600" dirty="0" err="1"/>
              <a:t>off</a:t>
            </a:r>
            <a:r>
              <a:rPr lang="nb-NO" sz="1600" dirty="0"/>
              <a:t> </a:t>
            </a:r>
            <a:r>
              <a:rPr lang="nb-NO" sz="1600" dirty="0" err="1"/>
              <a:t>valves</a:t>
            </a:r>
            <a:r>
              <a:rPr lang="nb-NO" sz="1600" dirty="0"/>
              <a:t>)</a:t>
            </a:r>
          </a:p>
          <a:p>
            <a:r>
              <a:rPr lang="nb-NO" sz="1600" b="1" dirty="0" err="1"/>
              <a:t>Always</a:t>
            </a:r>
            <a:r>
              <a:rPr lang="nb-NO" sz="1600" b="1" dirty="0"/>
              <a:t> </a:t>
            </a:r>
            <a:r>
              <a:rPr lang="nb-NO" sz="1600" b="1" dirty="0" err="1"/>
              <a:t>use</a:t>
            </a:r>
            <a:r>
              <a:rPr lang="nb-NO" sz="1600" b="1" dirty="0"/>
              <a:t> Q (z1) to control p.</a:t>
            </a:r>
          </a:p>
          <a:p>
            <a:r>
              <a:rPr lang="nb-NO" sz="1600" dirty="0" err="1"/>
              <a:t>Need</a:t>
            </a:r>
            <a:r>
              <a:rPr lang="nb-NO" sz="1600" dirty="0"/>
              <a:t> </a:t>
            </a:r>
            <a:r>
              <a:rPr lang="nb-NO" sz="1600" dirty="0" err="1"/>
              <a:t>two</a:t>
            </a:r>
            <a:r>
              <a:rPr lang="nb-NO" sz="1600" dirty="0"/>
              <a:t> </a:t>
            </a:r>
            <a:r>
              <a:rPr lang="nb-NO" sz="1600" dirty="0" err="1"/>
              <a:t>VPC’s</a:t>
            </a:r>
            <a:r>
              <a:rPr lang="nb-NO" sz="1600" dirty="0"/>
              <a:t>:</a:t>
            </a:r>
          </a:p>
          <a:p>
            <a:pPr marL="285750" indent="-285750">
              <a:buFont typeface="Arial" panose="020B0604020202020204" pitchFamily="34" charset="0"/>
              <a:buChar char="•"/>
            </a:pPr>
            <a:r>
              <a:rPr lang="nb-NO" sz="1600" dirty="0" err="1"/>
              <a:t>Use</a:t>
            </a:r>
            <a:r>
              <a:rPr lang="nb-NO" sz="1600" dirty="0"/>
              <a:t> vent (z3) to </a:t>
            </a:r>
            <a:r>
              <a:rPr lang="nb-NO" sz="1600" dirty="0" err="1"/>
              <a:t>avoid</a:t>
            </a:r>
            <a:r>
              <a:rPr lang="nb-NO" sz="1600" dirty="0"/>
              <a:t> Q=0 (z1=0.1)</a:t>
            </a:r>
          </a:p>
          <a:p>
            <a:pPr marL="285750" indent="-285750">
              <a:buFont typeface="Arial" panose="020B0604020202020204" pitchFamily="34" charset="0"/>
              <a:buChar char="•"/>
            </a:pPr>
            <a:r>
              <a:rPr lang="nb-NO" sz="1600" dirty="0" err="1"/>
              <a:t>Use</a:t>
            </a:r>
            <a:r>
              <a:rPr lang="nb-NO" sz="1600" dirty="0"/>
              <a:t> inert (z2) to </a:t>
            </a:r>
            <a:r>
              <a:rPr lang="nb-NO" sz="1600" dirty="0" err="1"/>
              <a:t>avoid</a:t>
            </a:r>
            <a:r>
              <a:rPr lang="nb-NO" sz="1600" dirty="0"/>
              <a:t> Q=</a:t>
            </a:r>
            <a:r>
              <a:rPr lang="nb-NO" sz="1600" dirty="0" err="1"/>
              <a:t>max</a:t>
            </a:r>
            <a:r>
              <a:rPr lang="nb-NO" sz="1600" dirty="0"/>
              <a:t> (z1=0.9)</a:t>
            </a:r>
          </a:p>
          <a:p>
            <a:pPr marL="285750" indent="-285750">
              <a:buFont typeface="Arial" panose="020B0604020202020204" pitchFamily="34" charset="0"/>
              <a:buChar char="•"/>
            </a:pPr>
            <a:r>
              <a:rPr lang="nb-NO" sz="1600" dirty="0"/>
              <a:t>z2=0 and z3=0 </a:t>
            </a:r>
            <a:r>
              <a:rPr lang="nb-NO" sz="1600" dirty="0" err="1"/>
              <a:t>when</a:t>
            </a:r>
            <a:r>
              <a:rPr lang="nb-NO" sz="1600" dirty="0"/>
              <a:t> 0.1&lt;z1&lt;0.9</a:t>
            </a:r>
          </a:p>
          <a:p>
            <a:endParaRPr lang="nb-NO" dirty="0"/>
          </a:p>
        </p:txBody>
      </p:sp>
      <p:pic>
        <p:nvPicPr>
          <p:cNvPr id="15362" name="0A9FDCD1-2A72-45D2-967B-4D58A79895B9">
            <a:extLst>
              <a:ext uri="{FF2B5EF4-FFF2-40B4-BE49-F238E27FC236}">
                <a16:creationId xmlns:a16="http://schemas.microsoft.com/office/drawing/2014/main" id="{20C20F29-00B1-453A-AEF0-DCD8C4C21E9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6200000">
            <a:off x="7403621" y="4140051"/>
            <a:ext cx="2526302" cy="3327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Box 24">
            <a:extLst>
              <a:ext uri="{FF2B5EF4-FFF2-40B4-BE49-F238E27FC236}">
                <a16:creationId xmlns:a16="http://schemas.microsoft.com/office/drawing/2014/main" id="{643D2D1A-EA28-4C9A-B954-EF0C0F972DB6}"/>
              </a:ext>
            </a:extLst>
          </p:cNvPr>
          <p:cNvSpPr txBox="1"/>
          <p:nvPr/>
        </p:nvSpPr>
        <p:spPr>
          <a:xfrm>
            <a:off x="-67105" y="-88442"/>
            <a:ext cx="2034916" cy="400110"/>
          </a:xfrm>
          <a:prstGeom prst="rect">
            <a:avLst/>
          </a:prstGeom>
          <a:noFill/>
        </p:spPr>
        <p:txBody>
          <a:bodyPr wrap="none" rtlCol="0">
            <a:spAutoFit/>
          </a:bodyPr>
          <a:lstStyle/>
          <a:p>
            <a:r>
              <a:rPr lang="nb-NO" sz="2000" dirty="0">
                <a:highlight>
                  <a:srgbClr val="FFFF00"/>
                </a:highlight>
              </a:rPr>
              <a:t>MV-MV </a:t>
            </a:r>
            <a:r>
              <a:rPr lang="nb-NO" sz="2000" dirty="0" err="1">
                <a:highlight>
                  <a:srgbClr val="FFFF00"/>
                </a:highlight>
              </a:rPr>
              <a:t>switching</a:t>
            </a:r>
            <a:endParaRPr lang="nb-NO" sz="2000" dirty="0">
              <a:highlight>
                <a:srgbClr val="FFFF00"/>
              </a:highlight>
            </a:endParaRPr>
          </a:p>
        </p:txBody>
      </p:sp>
      <p:cxnSp>
        <p:nvCxnSpPr>
          <p:cNvPr id="26" name="Straight Arrow Connector 25">
            <a:extLst>
              <a:ext uri="{FF2B5EF4-FFF2-40B4-BE49-F238E27FC236}">
                <a16:creationId xmlns:a16="http://schemas.microsoft.com/office/drawing/2014/main" id="{740FE5C3-437A-4FCD-829E-FFDE91DE7085}"/>
              </a:ext>
            </a:extLst>
          </p:cNvPr>
          <p:cNvCxnSpPr/>
          <p:nvPr/>
        </p:nvCxnSpPr>
        <p:spPr>
          <a:xfrm flipV="1">
            <a:off x="4125538" y="2372412"/>
            <a:ext cx="648072" cy="39348"/>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7" name="Rectangle 26">
            <a:extLst>
              <a:ext uri="{FF2B5EF4-FFF2-40B4-BE49-F238E27FC236}">
                <a16:creationId xmlns:a16="http://schemas.microsoft.com/office/drawing/2014/main" id="{1E6C7361-03F4-4D9F-92BB-8C63A5FB1E42}"/>
              </a:ext>
            </a:extLst>
          </p:cNvPr>
          <p:cNvSpPr/>
          <p:nvPr/>
        </p:nvSpPr>
        <p:spPr>
          <a:xfrm>
            <a:off x="6883612" y="2965243"/>
            <a:ext cx="4313488" cy="608917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dirty="0"/>
          </a:p>
        </p:txBody>
      </p:sp>
      <p:sp>
        <p:nvSpPr>
          <p:cNvPr id="21" name="TextBox 20">
            <a:extLst>
              <a:ext uri="{FF2B5EF4-FFF2-40B4-BE49-F238E27FC236}">
                <a16:creationId xmlns:a16="http://schemas.microsoft.com/office/drawing/2014/main" id="{5E296679-B977-CDF1-59B0-4703ED6666D5}"/>
              </a:ext>
            </a:extLst>
          </p:cNvPr>
          <p:cNvSpPr txBox="1"/>
          <p:nvPr/>
        </p:nvSpPr>
        <p:spPr>
          <a:xfrm>
            <a:off x="5798781" y="2571932"/>
            <a:ext cx="926857" cy="261610"/>
          </a:xfrm>
          <a:prstGeom prst="rect">
            <a:avLst/>
          </a:prstGeom>
          <a:noFill/>
        </p:spPr>
        <p:txBody>
          <a:bodyPr wrap="none" rtlCol="0">
            <a:spAutoFit/>
          </a:bodyPr>
          <a:lstStyle/>
          <a:p>
            <a:r>
              <a:rPr lang="nb-NO" sz="1100" dirty="0" err="1"/>
              <a:t>Hotter</a:t>
            </a:r>
            <a:r>
              <a:rPr lang="nb-NO" sz="1100" dirty="0"/>
              <a:t> water</a:t>
            </a:r>
            <a:endParaRPr lang="en-US" sz="1100" dirty="0"/>
          </a:p>
        </p:txBody>
      </p:sp>
      <p:sp>
        <p:nvSpPr>
          <p:cNvPr id="24" name="TextBox 23">
            <a:extLst>
              <a:ext uri="{FF2B5EF4-FFF2-40B4-BE49-F238E27FC236}">
                <a16:creationId xmlns:a16="http://schemas.microsoft.com/office/drawing/2014/main" id="{370896CB-427B-BF3F-F319-06EF89962C25}"/>
              </a:ext>
            </a:extLst>
          </p:cNvPr>
          <p:cNvSpPr txBox="1"/>
          <p:nvPr/>
        </p:nvSpPr>
        <p:spPr>
          <a:xfrm>
            <a:off x="3727663" y="2174098"/>
            <a:ext cx="760144" cy="261610"/>
          </a:xfrm>
          <a:prstGeom prst="rect">
            <a:avLst/>
          </a:prstGeom>
          <a:noFill/>
        </p:spPr>
        <p:txBody>
          <a:bodyPr wrap="none" rtlCol="0">
            <a:spAutoFit/>
          </a:bodyPr>
          <a:lstStyle/>
          <a:p>
            <a:r>
              <a:rPr lang="nb-NO" sz="1100" dirty="0"/>
              <a:t>Hot water</a:t>
            </a:r>
            <a:endParaRPr lang="en-US" sz="1100" dirty="0"/>
          </a:p>
        </p:txBody>
      </p:sp>
      <p:sp>
        <p:nvSpPr>
          <p:cNvPr id="28" name="Slide Number Placeholder 27">
            <a:extLst>
              <a:ext uri="{FF2B5EF4-FFF2-40B4-BE49-F238E27FC236}">
                <a16:creationId xmlns:a16="http://schemas.microsoft.com/office/drawing/2014/main" id="{24EF1B7B-9F96-5A73-891F-A666EBB6F004}"/>
              </a:ext>
            </a:extLst>
          </p:cNvPr>
          <p:cNvSpPr>
            <a:spLocks noGrp="1"/>
          </p:cNvSpPr>
          <p:nvPr>
            <p:ph type="sldNum" sz="quarter" idx="12"/>
          </p:nvPr>
        </p:nvSpPr>
        <p:spPr/>
        <p:txBody>
          <a:bodyPr/>
          <a:lstStyle/>
          <a:p>
            <a:fld id="{A5FDCD2B-6064-4A78-9C2D-DD73DFA345C7}" type="slidenum">
              <a:rPr lang="en-US" smtClean="0"/>
              <a:t>30</a:t>
            </a:fld>
            <a:endParaRPr lang="en-US"/>
          </a:p>
        </p:txBody>
      </p:sp>
    </p:spTree>
    <p:extLst>
      <p:ext uri="{BB962C8B-B14F-4D97-AF65-F5344CB8AC3E}">
        <p14:creationId xmlns:p14="http://schemas.microsoft.com/office/powerpoint/2010/main" val="177217105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0A9FDCD1-2A72-45D2-967B-4D58A79895B9">
            <a:extLst>
              <a:ext uri="{FF2B5EF4-FFF2-40B4-BE49-F238E27FC236}">
                <a16:creationId xmlns:a16="http://schemas.microsoft.com/office/drawing/2014/main" id="{20C20F29-00B1-453A-AEF0-DCD8C4C21E98}"/>
              </a:ext>
            </a:extLst>
          </p:cNvPr>
          <p:cNvPicPr>
            <a:picLocks noChangeAspect="1" noChangeArrowheads="1"/>
          </p:cNvPicPr>
          <p:nvPr/>
        </p:nvPicPr>
        <p:blipFill>
          <a:blip r:embed="rId2" cstate="print">
            <a:extLst>
              <a:ext uri="{BEBA8EAE-BF5A-486C-A8C5-ECC9F3942E4B}">
                <a14:imgProps xmlns:a14="http://schemas.microsoft.com/office/drawing/2010/main">
                  <a14:imgLayer r:embed="rId3">
                    <a14:imgEffect>
                      <a14:brightnessContrast bright="26000"/>
                    </a14:imgEffect>
                  </a14:imgLayer>
                </a14:imgProps>
              </a:ext>
              <a:ext uri="{28A0092B-C50C-407E-A947-70E740481C1C}">
                <a14:useLocalDpi xmlns:a14="http://schemas.microsoft.com/office/drawing/2010/main" val="0"/>
              </a:ext>
            </a:extLst>
          </a:blip>
          <a:srcRect/>
          <a:stretch>
            <a:fillRect/>
          </a:stretch>
        </p:blipFill>
        <p:spPr bwMode="auto">
          <a:xfrm rot="16200000">
            <a:off x="7994471" y="3607464"/>
            <a:ext cx="3059603" cy="4029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1981200" y="274638"/>
            <a:ext cx="8939333" cy="1143000"/>
          </a:xfrm>
        </p:spPr>
        <p:txBody>
          <a:bodyPr>
            <a:noAutofit/>
          </a:bodyPr>
          <a:lstStyle/>
          <a:p>
            <a:r>
              <a:rPr lang="nb-NO" sz="3600" dirty="0" err="1"/>
              <a:t>Example</a:t>
            </a:r>
            <a:r>
              <a:rPr lang="nb-NO" sz="3600" dirty="0"/>
              <a:t> MV-MV </a:t>
            </a:r>
            <a:r>
              <a:rPr lang="nb-NO" sz="3600" dirty="0" err="1"/>
              <a:t>switching</a:t>
            </a:r>
            <a:r>
              <a:rPr lang="nb-NO" sz="3600" dirty="0"/>
              <a:t>: </a:t>
            </a:r>
            <a:r>
              <a:rPr lang="nb-NO" sz="3600" dirty="0" err="1"/>
              <a:t>Pressure</a:t>
            </a:r>
            <a:r>
              <a:rPr lang="nb-NO" sz="3600" dirty="0"/>
              <a:t> control</a:t>
            </a:r>
            <a:br>
              <a:rPr lang="nb-NO" sz="3600" dirty="0"/>
            </a:br>
            <a:r>
              <a:rPr lang="nb-NO" sz="2800" dirty="0"/>
              <a:t>(Alt. 3 </a:t>
            </a:r>
            <a:r>
              <a:rPr lang="nb-NO" sz="2800" dirty="0" err="1"/>
              <a:t>may</a:t>
            </a:r>
            <a:r>
              <a:rPr lang="nb-NO" sz="2800" dirty="0"/>
              <a:t> be </a:t>
            </a:r>
            <a:r>
              <a:rPr lang="nb-NO" sz="2800" dirty="0" err="1"/>
              <a:t>the</a:t>
            </a:r>
            <a:r>
              <a:rPr lang="nb-NO" sz="2800" dirty="0"/>
              <a:t> best in </a:t>
            </a:r>
            <a:r>
              <a:rPr lang="nb-NO" sz="2800" dirty="0" err="1"/>
              <a:t>this</a:t>
            </a:r>
            <a:r>
              <a:rPr lang="nb-NO" sz="2800" dirty="0"/>
              <a:t> case)</a:t>
            </a:r>
            <a:endParaRPr lang="nb-NO" sz="3600" dirty="0"/>
          </a:p>
        </p:txBody>
      </p:sp>
      <p:pic>
        <p:nvPicPr>
          <p:cNvPr id="4" name="Content Placeholder 3"/>
          <p:cNvPicPr>
            <a:picLocks noGrp="1" noChangeAspect="1"/>
          </p:cNvPicPr>
          <p:nvPr>
            <p:ph idx="1"/>
          </p:nvPr>
        </p:nvPicPr>
        <p:blipFill>
          <a:blip r:embed="rId4"/>
          <a:stretch>
            <a:fillRect/>
          </a:stretch>
        </p:blipFill>
        <p:spPr>
          <a:xfrm>
            <a:off x="2000166" y="1412776"/>
            <a:ext cx="5500571" cy="5144840"/>
          </a:xfrm>
          <a:prstGeom prst="rect">
            <a:avLst/>
          </a:prstGeom>
          <a:scene3d>
            <a:camera prst="orthographicFront">
              <a:rot lat="0" lon="0" rev="21420000"/>
            </a:camera>
            <a:lightRig rig="threePt" dir="t"/>
          </a:scene3d>
        </p:spPr>
      </p:pic>
      <p:sp>
        <p:nvSpPr>
          <p:cNvPr id="5" name="TextBox 4"/>
          <p:cNvSpPr txBox="1"/>
          <p:nvPr/>
        </p:nvSpPr>
        <p:spPr>
          <a:xfrm>
            <a:off x="4232413" y="1340768"/>
            <a:ext cx="526106" cy="261610"/>
          </a:xfrm>
          <a:prstGeom prst="rect">
            <a:avLst/>
          </a:prstGeom>
          <a:noFill/>
        </p:spPr>
        <p:txBody>
          <a:bodyPr wrap="none" rtlCol="0">
            <a:spAutoFit/>
          </a:bodyPr>
          <a:lstStyle/>
          <a:p>
            <a:r>
              <a:rPr lang="nb-NO" sz="1100" dirty="0">
                <a:solidFill>
                  <a:srgbClr val="FF0000"/>
                </a:solidFill>
              </a:rPr>
              <a:t>INERT</a:t>
            </a:r>
          </a:p>
        </p:txBody>
      </p:sp>
      <p:sp>
        <p:nvSpPr>
          <p:cNvPr id="7" name="TextBox 6"/>
          <p:cNvSpPr txBox="1"/>
          <p:nvPr/>
        </p:nvSpPr>
        <p:spPr>
          <a:xfrm>
            <a:off x="4880485" y="3895257"/>
            <a:ext cx="360040" cy="307777"/>
          </a:xfrm>
          <a:prstGeom prst="rect">
            <a:avLst/>
          </a:prstGeom>
          <a:solidFill>
            <a:schemeClr val="bg1"/>
          </a:solidFill>
        </p:spPr>
        <p:txBody>
          <a:bodyPr wrap="square" rtlCol="0">
            <a:spAutoFit/>
          </a:bodyPr>
          <a:lstStyle/>
          <a:p>
            <a:r>
              <a:rPr lang="nb-NO" sz="1400" dirty="0">
                <a:solidFill>
                  <a:srgbClr val="FF0000"/>
                </a:solidFill>
              </a:rPr>
              <a:t>z</a:t>
            </a:r>
            <a:r>
              <a:rPr lang="nb-NO" sz="1400" baseline="-25000" dirty="0">
                <a:solidFill>
                  <a:srgbClr val="FF0000"/>
                </a:solidFill>
              </a:rPr>
              <a:t>2</a:t>
            </a:r>
          </a:p>
        </p:txBody>
      </p:sp>
      <p:sp>
        <p:nvSpPr>
          <p:cNvPr id="9" name="TextBox 8"/>
          <p:cNvSpPr txBox="1"/>
          <p:nvPr/>
        </p:nvSpPr>
        <p:spPr>
          <a:xfrm>
            <a:off x="5240525" y="1340769"/>
            <a:ext cx="316112" cy="307777"/>
          </a:xfrm>
          <a:prstGeom prst="rect">
            <a:avLst/>
          </a:prstGeom>
          <a:noFill/>
        </p:spPr>
        <p:txBody>
          <a:bodyPr wrap="none" rtlCol="0">
            <a:spAutoFit/>
          </a:bodyPr>
          <a:lstStyle/>
          <a:p>
            <a:r>
              <a:rPr lang="nb-NO" sz="1400" dirty="0">
                <a:solidFill>
                  <a:srgbClr val="FF0000"/>
                </a:solidFill>
              </a:rPr>
              <a:t>z</a:t>
            </a:r>
            <a:r>
              <a:rPr lang="nb-NO" sz="1400" baseline="-25000" dirty="0">
                <a:solidFill>
                  <a:srgbClr val="FF0000"/>
                </a:solidFill>
              </a:rPr>
              <a:t>3</a:t>
            </a:r>
          </a:p>
        </p:txBody>
      </p:sp>
      <p:sp>
        <p:nvSpPr>
          <p:cNvPr id="11" name="Oval 10"/>
          <p:cNvSpPr/>
          <p:nvPr/>
        </p:nvSpPr>
        <p:spPr>
          <a:xfrm>
            <a:off x="6968717" y="2852936"/>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2" name="Oval 11"/>
          <p:cNvSpPr/>
          <p:nvPr/>
        </p:nvSpPr>
        <p:spPr>
          <a:xfrm flipV="1">
            <a:off x="4165424" y="3751241"/>
            <a:ext cx="133978"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8" name="TextBox 7"/>
          <p:cNvSpPr txBox="1"/>
          <p:nvPr/>
        </p:nvSpPr>
        <p:spPr>
          <a:xfrm>
            <a:off x="4097955" y="3623030"/>
            <a:ext cx="316112" cy="307777"/>
          </a:xfrm>
          <a:prstGeom prst="rect">
            <a:avLst/>
          </a:prstGeom>
          <a:noFill/>
        </p:spPr>
        <p:txBody>
          <a:bodyPr wrap="none" rtlCol="0">
            <a:spAutoFit/>
          </a:bodyPr>
          <a:lstStyle/>
          <a:p>
            <a:r>
              <a:rPr lang="nb-NO" sz="1400" dirty="0">
                <a:solidFill>
                  <a:srgbClr val="FF0000"/>
                </a:solidFill>
              </a:rPr>
              <a:t>z</a:t>
            </a:r>
            <a:r>
              <a:rPr lang="nb-NO" sz="1400" baseline="-25000" dirty="0">
                <a:solidFill>
                  <a:srgbClr val="FF0000"/>
                </a:solidFill>
              </a:rPr>
              <a:t>3</a:t>
            </a:r>
          </a:p>
        </p:txBody>
      </p:sp>
      <p:sp>
        <p:nvSpPr>
          <p:cNvPr id="13" name="TextBox 12"/>
          <p:cNvSpPr txBox="1"/>
          <p:nvPr/>
        </p:nvSpPr>
        <p:spPr>
          <a:xfrm>
            <a:off x="4299402" y="5445225"/>
            <a:ext cx="360040" cy="307777"/>
          </a:xfrm>
          <a:prstGeom prst="rect">
            <a:avLst/>
          </a:prstGeom>
          <a:solidFill>
            <a:schemeClr val="bg1"/>
          </a:solidFill>
        </p:spPr>
        <p:txBody>
          <a:bodyPr wrap="square" rtlCol="0">
            <a:spAutoFit/>
          </a:bodyPr>
          <a:lstStyle/>
          <a:p>
            <a:r>
              <a:rPr lang="nb-NO" sz="1400" dirty="0">
                <a:solidFill>
                  <a:srgbClr val="FF0000"/>
                </a:solidFill>
              </a:rPr>
              <a:t>z</a:t>
            </a:r>
            <a:r>
              <a:rPr lang="nb-NO" sz="1400" baseline="-25000" dirty="0">
                <a:solidFill>
                  <a:srgbClr val="FF0000"/>
                </a:solidFill>
              </a:rPr>
              <a:t>2</a:t>
            </a:r>
          </a:p>
        </p:txBody>
      </p:sp>
      <p:sp>
        <p:nvSpPr>
          <p:cNvPr id="14" name="TextBox 13"/>
          <p:cNvSpPr txBox="1"/>
          <p:nvPr/>
        </p:nvSpPr>
        <p:spPr>
          <a:xfrm>
            <a:off x="4350796" y="6136198"/>
            <a:ext cx="316112" cy="307777"/>
          </a:xfrm>
          <a:prstGeom prst="rect">
            <a:avLst/>
          </a:prstGeom>
          <a:solidFill>
            <a:schemeClr val="bg1"/>
          </a:solidFill>
        </p:spPr>
        <p:txBody>
          <a:bodyPr wrap="none" rtlCol="0">
            <a:spAutoFit/>
          </a:bodyPr>
          <a:lstStyle/>
          <a:p>
            <a:r>
              <a:rPr lang="nb-NO" sz="1400" dirty="0">
                <a:solidFill>
                  <a:srgbClr val="FF0000"/>
                </a:solidFill>
              </a:rPr>
              <a:t>z</a:t>
            </a:r>
            <a:r>
              <a:rPr lang="nb-NO" sz="1400" baseline="-25000" dirty="0">
                <a:solidFill>
                  <a:srgbClr val="FF0000"/>
                </a:solidFill>
              </a:rPr>
              <a:t>3</a:t>
            </a:r>
          </a:p>
        </p:txBody>
      </p:sp>
      <p:sp>
        <p:nvSpPr>
          <p:cNvPr id="15" name="TextBox 14"/>
          <p:cNvSpPr txBox="1"/>
          <p:nvPr/>
        </p:nvSpPr>
        <p:spPr>
          <a:xfrm>
            <a:off x="4232413" y="5219529"/>
            <a:ext cx="601447" cy="253916"/>
          </a:xfrm>
          <a:prstGeom prst="rect">
            <a:avLst/>
          </a:prstGeom>
          <a:noFill/>
        </p:spPr>
        <p:txBody>
          <a:bodyPr wrap="none" rtlCol="0">
            <a:spAutoFit/>
          </a:bodyPr>
          <a:lstStyle/>
          <a:p>
            <a:r>
              <a:rPr lang="nb-NO" sz="1050" dirty="0"/>
              <a:t>=21 bar</a:t>
            </a:r>
          </a:p>
        </p:txBody>
      </p:sp>
      <p:sp>
        <p:nvSpPr>
          <p:cNvPr id="16" name="TextBox 15"/>
          <p:cNvSpPr txBox="1"/>
          <p:nvPr/>
        </p:nvSpPr>
        <p:spPr>
          <a:xfrm>
            <a:off x="3845344" y="5677343"/>
            <a:ext cx="631904" cy="253916"/>
          </a:xfrm>
          <a:prstGeom prst="rect">
            <a:avLst/>
          </a:prstGeom>
          <a:noFill/>
        </p:spPr>
        <p:txBody>
          <a:bodyPr wrap="none" rtlCol="0">
            <a:spAutoFit/>
          </a:bodyPr>
          <a:lstStyle/>
          <a:p>
            <a:r>
              <a:rPr lang="nb-NO" sz="1050" dirty="0"/>
              <a:t>=20  bar</a:t>
            </a:r>
          </a:p>
        </p:txBody>
      </p:sp>
      <p:sp>
        <p:nvSpPr>
          <p:cNvPr id="17" name="TextBox 16"/>
          <p:cNvSpPr txBox="1"/>
          <p:nvPr/>
        </p:nvSpPr>
        <p:spPr>
          <a:xfrm>
            <a:off x="4299402" y="5990521"/>
            <a:ext cx="631904" cy="253916"/>
          </a:xfrm>
          <a:prstGeom prst="rect">
            <a:avLst/>
          </a:prstGeom>
          <a:noFill/>
        </p:spPr>
        <p:txBody>
          <a:bodyPr wrap="none" rtlCol="0">
            <a:spAutoFit/>
          </a:bodyPr>
          <a:lstStyle/>
          <a:p>
            <a:r>
              <a:rPr lang="nb-NO" sz="1050" dirty="0"/>
              <a:t>=21  bar</a:t>
            </a:r>
          </a:p>
        </p:txBody>
      </p:sp>
      <p:sp>
        <p:nvSpPr>
          <p:cNvPr id="18" name="TextBox 17"/>
          <p:cNvSpPr txBox="1"/>
          <p:nvPr/>
        </p:nvSpPr>
        <p:spPr>
          <a:xfrm>
            <a:off x="9144657" y="4748310"/>
            <a:ext cx="601447" cy="253916"/>
          </a:xfrm>
          <a:prstGeom prst="rect">
            <a:avLst/>
          </a:prstGeom>
          <a:solidFill>
            <a:schemeClr val="bg2"/>
          </a:solidFill>
        </p:spPr>
        <p:txBody>
          <a:bodyPr wrap="none" rtlCol="0">
            <a:spAutoFit/>
          </a:bodyPr>
          <a:lstStyle/>
          <a:p>
            <a:r>
              <a:rPr lang="nb-NO" sz="1050" dirty="0"/>
              <a:t>=20 bar</a:t>
            </a:r>
          </a:p>
        </p:txBody>
      </p:sp>
      <p:sp>
        <p:nvSpPr>
          <p:cNvPr id="3" name="TextBox 2"/>
          <p:cNvSpPr txBox="1"/>
          <p:nvPr/>
        </p:nvSpPr>
        <p:spPr>
          <a:xfrm>
            <a:off x="5431415" y="3433591"/>
            <a:ext cx="354584" cy="923330"/>
          </a:xfrm>
          <a:prstGeom prst="rect">
            <a:avLst/>
          </a:prstGeom>
          <a:solidFill>
            <a:schemeClr val="bg1"/>
          </a:solidFill>
        </p:spPr>
        <p:txBody>
          <a:bodyPr wrap="none" rtlCol="0">
            <a:spAutoFit/>
          </a:bodyPr>
          <a:lstStyle/>
          <a:p>
            <a:r>
              <a:rPr lang="nb-NO" dirty="0">
                <a:solidFill>
                  <a:schemeClr val="tx2"/>
                </a:solidFill>
              </a:rPr>
              <a:t>z</a:t>
            </a:r>
            <a:r>
              <a:rPr lang="nb-NO" baseline="-25000" dirty="0">
                <a:solidFill>
                  <a:schemeClr val="tx2"/>
                </a:solidFill>
              </a:rPr>
              <a:t>1</a:t>
            </a:r>
          </a:p>
          <a:p>
            <a:r>
              <a:rPr lang="nb-NO" dirty="0">
                <a:solidFill>
                  <a:schemeClr val="tx2"/>
                </a:solidFill>
              </a:rPr>
              <a:t>z</a:t>
            </a:r>
            <a:r>
              <a:rPr lang="nb-NO" baseline="-25000" dirty="0">
                <a:solidFill>
                  <a:schemeClr val="tx2"/>
                </a:solidFill>
              </a:rPr>
              <a:t>2</a:t>
            </a:r>
          </a:p>
          <a:p>
            <a:r>
              <a:rPr lang="nb-NO" dirty="0">
                <a:solidFill>
                  <a:schemeClr val="tx2"/>
                </a:solidFill>
              </a:rPr>
              <a:t>z</a:t>
            </a:r>
            <a:r>
              <a:rPr lang="nb-NO" baseline="-25000" dirty="0">
                <a:solidFill>
                  <a:schemeClr val="tx2"/>
                </a:solidFill>
              </a:rPr>
              <a:t>3</a:t>
            </a:r>
          </a:p>
        </p:txBody>
      </p:sp>
      <p:sp>
        <p:nvSpPr>
          <p:cNvPr id="6" name="TextBox 5">
            <a:extLst>
              <a:ext uri="{FF2B5EF4-FFF2-40B4-BE49-F238E27FC236}">
                <a16:creationId xmlns:a16="http://schemas.microsoft.com/office/drawing/2014/main" id="{EC62195E-F1C6-4048-80B0-A59BBC3D16DA}"/>
              </a:ext>
            </a:extLst>
          </p:cNvPr>
          <p:cNvSpPr txBox="1"/>
          <p:nvPr/>
        </p:nvSpPr>
        <p:spPr>
          <a:xfrm>
            <a:off x="1991544" y="1487915"/>
            <a:ext cx="1521250" cy="1477328"/>
          </a:xfrm>
          <a:prstGeom prst="rect">
            <a:avLst/>
          </a:prstGeom>
          <a:noFill/>
        </p:spPr>
        <p:txBody>
          <a:bodyPr wrap="none" rtlCol="0">
            <a:spAutoFit/>
          </a:bodyPr>
          <a:lstStyle/>
          <a:p>
            <a:r>
              <a:rPr lang="nb-NO" dirty="0"/>
              <a:t>CV=p</a:t>
            </a:r>
          </a:p>
          <a:p>
            <a:r>
              <a:rPr lang="nb-NO" dirty="0"/>
              <a:t>MV1=heat (Q)</a:t>
            </a:r>
          </a:p>
          <a:p>
            <a:r>
              <a:rPr lang="nb-NO" dirty="0"/>
              <a:t>MV2=inert</a:t>
            </a:r>
          </a:p>
          <a:p>
            <a:r>
              <a:rPr lang="nb-NO" dirty="0"/>
              <a:t>MV3=vent</a:t>
            </a:r>
          </a:p>
          <a:p>
            <a:endParaRPr lang="nb-NO" dirty="0"/>
          </a:p>
        </p:txBody>
      </p:sp>
      <p:sp>
        <p:nvSpPr>
          <p:cNvPr id="10" name="TextBox 9">
            <a:extLst>
              <a:ext uri="{FF2B5EF4-FFF2-40B4-BE49-F238E27FC236}">
                <a16:creationId xmlns:a16="http://schemas.microsoft.com/office/drawing/2014/main" id="{568612A2-8FB6-4F93-8693-B69486DB8153}"/>
              </a:ext>
            </a:extLst>
          </p:cNvPr>
          <p:cNvSpPr txBox="1"/>
          <p:nvPr/>
        </p:nvSpPr>
        <p:spPr>
          <a:xfrm>
            <a:off x="6407325" y="1686950"/>
            <a:ext cx="3784509" cy="738664"/>
          </a:xfrm>
          <a:prstGeom prst="rect">
            <a:avLst/>
          </a:prstGeom>
          <a:noFill/>
        </p:spPr>
        <p:txBody>
          <a:bodyPr wrap="square" rtlCol="0">
            <a:spAutoFit/>
          </a:bodyPr>
          <a:lstStyle/>
          <a:p>
            <a:r>
              <a:rPr lang="nb-NO" sz="1400" dirty="0"/>
              <a:t>Normal: Control CV=p </a:t>
            </a:r>
            <a:r>
              <a:rPr lang="nb-NO" sz="1400" dirty="0" err="1"/>
              <a:t>using</a:t>
            </a:r>
            <a:r>
              <a:rPr lang="nb-NO" sz="1400" dirty="0"/>
              <a:t> MV1=Q </a:t>
            </a:r>
          </a:p>
          <a:p>
            <a:pPr marL="171450" indent="-171450">
              <a:buFont typeface="Arial" panose="020B0604020202020204" pitchFamily="34" charset="0"/>
              <a:buChar char="•"/>
            </a:pPr>
            <a:r>
              <a:rPr lang="nb-NO" sz="1400" dirty="0" err="1"/>
              <a:t>but</a:t>
            </a:r>
            <a:r>
              <a:rPr lang="nb-NO" sz="1400" dirty="0"/>
              <a:t> </a:t>
            </a:r>
            <a:r>
              <a:rPr lang="nb-NO" sz="1400" dirty="0" err="1"/>
              <a:t>if</a:t>
            </a:r>
            <a:r>
              <a:rPr lang="nb-NO" sz="1400" dirty="0"/>
              <a:t>  Q=0 </a:t>
            </a:r>
            <a:r>
              <a:rPr lang="nb-NO" sz="1400" dirty="0" err="1"/>
              <a:t>we</a:t>
            </a:r>
            <a:r>
              <a:rPr lang="nb-NO" sz="1400" dirty="0"/>
              <a:t> must </a:t>
            </a:r>
            <a:r>
              <a:rPr lang="nb-NO" sz="1400" dirty="0" err="1"/>
              <a:t>use</a:t>
            </a:r>
            <a:r>
              <a:rPr lang="nb-NO" sz="1400" dirty="0"/>
              <a:t> MV3=vent </a:t>
            </a:r>
          </a:p>
          <a:p>
            <a:pPr marL="171450" indent="-171450">
              <a:buFont typeface="Arial" panose="020B0604020202020204" pitchFamily="34" charset="0"/>
              <a:buChar char="•"/>
            </a:pPr>
            <a:r>
              <a:rPr lang="nb-NO" sz="1400" dirty="0"/>
              <a:t>and </a:t>
            </a:r>
            <a:r>
              <a:rPr lang="nb-NO" sz="1400" dirty="0" err="1"/>
              <a:t>if</a:t>
            </a:r>
            <a:r>
              <a:rPr lang="nb-NO" sz="1400" dirty="0"/>
              <a:t> Q=</a:t>
            </a:r>
            <a:r>
              <a:rPr lang="nb-NO" sz="1400" dirty="0" err="1"/>
              <a:t>max</a:t>
            </a:r>
            <a:r>
              <a:rPr lang="nb-NO" sz="1400" dirty="0"/>
              <a:t> </a:t>
            </a:r>
            <a:r>
              <a:rPr lang="nb-NO" sz="1400" dirty="0" err="1"/>
              <a:t>we</a:t>
            </a:r>
            <a:r>
              <a:rPr lang="nb-NO" sz="1400" dirty="0"/>
              <a:t> must </a:t>
            </a:r>
            <a:r>
              <a:rPr lang="nb-NO" sz="1400" dirty="0" err="1"/>
              <a:t>use</a:t>
            </a:r>
            <a:r>
              <a:rPr lang="nb-NO" sz="1400" dirty="0"/>
              <a:t> MV2=inert</a:t>
            </a:r>
          </a:p>
        </p:txBody>
      </p:sp>
      <p:cxnSp>
        <p:nvCxnSpPr>
          <p:cNvPr id="20" name="Straight Arrow Connector 19">
            <a:extLst>
              <a:ext uri="{FF2B5EF4-FFF2-40B4-BE49-F238E27FC236}">
                <a16:creationId xmlns:a16="http://schemas.microsoft.com/office/drawing/2014/main" id="{CE6FE424-9C46-466E-A1D4-2164410CE77F}"/>
              </a:ext>
            </a:extLst>
          </p:cNvPr>
          <p:cNvCxnSpPr/>
          <p:nvPr/>
        </p:nvCxnSpPr>
        <p:spPr>
          <a:xfrm flipV="1">
            <a:off x="5168517" y="1268760"/>
            <a:ext cx="0" cy="43204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1D805757-2882-4A4F-A93E-5A642073F564}"/>
              </a:ext>
            </a:extLst>
          </p:cNvPr>
          <p:cNvCxnSpPr/>
          <p:nvPr/>
        </p:nvCxnSpPr>
        <p:spPr>
          <a:xfrm>
            <a:off x="4880485" y="1412776"/>
            <a:ext cx="0" cy="36004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3" name="Rectangle 22">
            <a:extLst>
              <a:ext uri="{FF2B5EF4-FFF2-40B4-BE49-F238E27FC236}">
                <a16:creationId xmlns:a16="http://schemas.microsoft.com/office/drawing/2014/main" id="{E7A22956-8DE3-4D0F-A54E-01F0DE459E65}"/>
              </a:ext>
            </a:extLst>
          </p:cNvPr>
          <p:cNvSpPr/>
          <p:nvPr/>
        </p:nvSpPr>
        <p:spPr>
          <a:xfrm>
            <a:off x="5096510" y="5445225"/>
            <a:ext cx="2404227" cy="7992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9" name="TextBox 18">
            <a:extLst>
              <a:ext uri="{FF2B5EF4-FFF2-40B4-BE49-F238E27FC236}">
                <a16:creationId xmlns:a16="http://schemas.microsoft.com/office/drawing/2014/main" id="{4359C4EA-2273-4060-8B22-1DFF777252AF}"/>
              </a:ext>
            </a:extLst>
          </p:cNvPr>
          <p:cNvSpPr txBox="1"/>
          <p:nvPr/>
        </p:nvSpPr>
        <p:spPr>
          <a:xfrm>
            <a:off x="6852618" y="2865611"/>
            <a:ext cx="4716035" cy="1569660"/>
          </a:xfrm>
          <a:prstGeom prst="rect">
            <a:avLst/>
          </a:prstGeom>
          <a:solidFill>
            <a:schemeClr val="bg1"/>
          </a:solidFill>
        </p:spPr>
        <p:txBody>
          <a:bodyPr wrap="none" rtlCol="0">
            <a:spAutoFit/>
          </a:bodyPr>
          <a:lstStyle/>
          <a:p>
            <a:r>
              <a:rPr lang="nb-NO" sz="1600" dirty="0"/>
              <a:t>Alt.3: VPC (z2 and z3 </a:t>
            </a:r>
            <a:r>
              <a:rPr lang="nb-NO" sz="1600" dirty="0" err="1"/>
              <a:t>could</a:t>
            </a:r>
            <a:r>
              <a:rPr lang="nb-NO" sz="1600" dirty="0"/>
              <a:t> </a:t>
            </a:r>
            <a:r>
              <a:rPr lang="nb-NO" sz="1600" dirty="0" err="1"/>
              <a:t>here</a:t>
            </a:r>
            <a:r>
              <a:rPr lang="nb-NO" sz="1600" dirty="0"/>
              <a:t> </a:t>
            </a:r>
            <a:r>
              <a:rPr lang="nb-NO" sz="1600" dirty="0" err="1"/>
              <a:t>even</a:t>
            </a:r>
            <a:r>
              <a:rPr lang="nb-NO" sz="1600" dirty="0"/>
              <a:t> be </a:t>
            </a:r>
            <a:r>
              <a:rPr lang="nb-NO" sz="1600" dirty="0" err="1"/>
              <a:t>on</a:t>
            </a:r>
            <a:r>
              <a:rPr lang="nb-NO" sz="1600" dirty="0"/>
              <a:t>/</a:t>
            </a:r>
            <a:r>
              <a:rPr lang="nb-NO" sz="1600" dirty="0" err="1"/>
              <a:t>off</a:t>
            </a:r>
            <a:r>
              <a:rPr lang="nb-NO" sz="1600" dirty="0"/>
              <a:t> </a:t>
            </a:r>
            <a:r>
              <a:rPr lang="nb-NO" sz="1600" dirty="0" err="1"/>
              <a:t>valves</a:t>
            </a:r>
            <a:r>
              <a:rPr lang="nb-NO" sz="1600" dirty="0"/>
              <a:t>)</a:t>
            </a:r>
          </a:p>
          <a:p>
            <a:r>
              <a:rPr lang="nb-NO" sz="1600" b="1" dirty="0" err="1"/>
              <a:t>Always</a:t>
            </a:r>
            <a:r>
              <a:rPr lang="nb-NO" sz="1600" b="1" dirty="0"/>
              <a:t> </a:t>
            </a:r>
            <a:r>
              <a:rPr lang="nb-NO" sz="1600" b="1" dirty="0" err="1"/>
              <a:t>use</a:t>
            </a:r>
            <a:r>
              <a:rPr lang="nb-NO" sz="1600" b="1" dirty="0"/>
              <a:t> Q (z1) to control p.</a:t>
            </a:r>
          </a:p>
          <a:p>
            <a:r>
              <a:rPr lang="nb-NO" sz="1600" dirty="0" err="1"/>
              <a:t>Need</a:t>
            </a:r>
            <a:r>
              <a:rPr lang="nb-NO" sz="1600" dirty="0"/>
              <a:t> </a:t>
            </a:r>
            <a:r>
              <a:rPr lang="nb-NO" sz="1600" dirty="0" err="1"/>
              <a:t>two</a:t>
            </a:r>
            <a:r>
              <a:rPr lang="nb-NO" sz="1600" dirty="0"/>
              <a:t> </a:t>
            </a:r>
            <a:r>
              <a:rPr lang="nb-NO" sz="1600" dirty="0" err="1"/>
              <a:t>VPC’s</a:t>
            </a:r>
            <a:r>
              <a:rPr lang="nb-NO" sz="1600" dirty="0"/>
              <a:t>:</a:t>
            </a:r>
          </a:p>
          <a:p>
            <a:pPr marL="285750" indent="-285750">
              <a:buFont typeface="Arial" panose="020B0604020202020204" pitchFamily="34" charset="0"/>
              <a:buChar char="•"/>
            </a:pPr>
            <a:r>
              <a:rPr lang="nb-NO" sz="1600" dirty="0" err="1"/>
              <a:t>Use</a:t>
            </a:r>
            <a:r>
              <a:rPr lang="nb-NO" sz="1600" dirty="0"/>
              <a:t> vent (z3) to </a:t>
            </a:r>
            <a:r>
              <a:rPr lang="nb-NO" sz="1600" dirty="0" err="1"/>
              <a:t>avoid</a:t>
            </a:r>
            <a:r>
              <a:rPr lang="nb-NO" sz="1600" dirty="0"/>
              <a:t> Q </a:t>
            </a:r>
            <a:r>
              <a:rPr lang="nb-NO" sz="1600" dirty="0" err="1"/>
              <a:t>small</a:t>
            </a:r>
            <a:r>
              <a:rPr lang="nb-NO" sz="1600" dirty="0"/>
              <a:t> (z1=0.1)</a:t>
            </a:r>
          </a:p>
          <a:p>
            <a:pPr marL="285750" indent="-285750">
              <a:buFont typeface="Arial" panose="020B0604020202020204" pitchFamily="34" charset="0"/>
              <a:buChar char="•"/>
            </a:pPr>
            <a:r>
              <a:rPr lang="nb-NO" sz="1600" dirty="0" err="1"/>
              <a:t>Use</a:t>
            </a:r>
            <a:r>
              <a:rPr lang="nb-NO" sz="1600" dirty="0"/>
              <a:t> inert (z2) to </a:t>
            </a:r>
            <a:r>
              <a:rPr lang="nb-NO" sz="1600" dirty="0" err="1"/>
              <a:t>avoid</a:t>
            </a:r>
            <a:r>
              <a:rPr lang="nb-NO" sz="1600" dirty="0"/>
              <a:t> Q </a:t>
            </a:r>
            <a:r>
              <a:rPr lang="nb-NO" sz="1600" dirty="0" err="1"/>
              <a:t>large</a:t>
            </a:r>
            <a:r>
              <a:rPr lang="nb-NO" sz="1600" dirty="0"/>
              <a:t> (z1=0.9)</a:t>
            </a:r>
          </a:p>
          <a:p>
            <a:pPr marL="285750" indent="-285750">
              <a:buFont typeface="Arial" panose="020B0604020202020204" pitchFamily="34" charset="0"/>
              <a:buChar char="•"/>
            </a:pPr>
            <a:r>
              <a:rPr lang="nb-NO" sz="1600" dirty="0"/>
              <a:t>z2=0 and z3=0 </a:t>
            </a:r>
            <a:r>
              <a:rPr lang="nb-NO" sz="1600" dirty="0" err="1"/>
              <a:t>when</a:t>
            </a:r>
            <a:r>
              <a:rPr lang="nb-NO" sz="1600" dirty="0"/>
              <a:t> 0.1&lt;z1&lt;0.9</a:t>
            </a:r>
            <a:endParaRPr lang="nb-NO" dirty="0"/>
          </a:p>
        </p:txBody>
      </p:sp>
      <p:sp>
        <p:nvSpPr>
          <p:cNvPr id="25" name="TextBox 24">
            <a:extLst>
              <a:ext uri="{FF2B5EF4-FFF2-40B4-BE49-F238E27FC236}">
                <a16:creationId xmlns:a16="http://schemas.microsoft.com/office/drawing/2014/main" id="{643D2D1A-EA28-4C9A-B954-EF0C0F972DB6}"/>
              </a:ext>
            </a:extLst>
          </p:cNvPr>
          <p:cNvSpPr txBox="1"/>
          <p:nvPr/>
        </p:nvSpPr>
        <p:spPr>
          <a:xfrm>
            <a:off x="-67105" y="-88442"/>
            <a:ext cx="2034916" cy="400110"/>
          </a:xfrm>
          <a:prstGeom prst="rect">
            <a:avLst/>
          </a:prstGeom>
          <a:noFill/>
        </p:spPr>
        <p:txBody>
          <a:bodyPr wrap="none" rtlCol="0">
            <a:spAutoFit/>
          </a:bodyPr>
          <a:lstStyle/>
          <a:p>
            <a:r>
              <a:rPr lang="nb-NO" sz="2000" dirty="0">
                <a:highlight>
                  <a:srgbClr val="FFFF00"/>
                </a:highlight>
              </a:rPr>
              <a:t>MV-MV </a:t>
            </a:r>
            <a:r>
              <a:rPr lang="nb-NO" sz="2000" dirty="0" err="1">
                <a:highlight>
                  <a:srgbClr val="FFFF00"/>
                </a:highlight>
              </a:rPr>
              <a:t>switching</a:t>
            </a:r>
            <a:endParaRPr lang="nb-NO" sz="2000" dirty="0">
              <a:highlight>
                <a:srgbClr val="FFFF00"/>
              </a:highlight>
            </a:endParaRPr>
          </a:p>
        </p:txBody>
      </p:sp>
      <p:cxnSp>
        <p:nvCxnSpPr>
          <p:cNvPr id="26" name="Straight Arrow Connector 25">
            <a:extLst>
              <a:ext uri="{FF2B5EF4-FFF2-40B4-BE49-F238E27FC236}">
                <a16:creationId xmlns:a16="http://schemas.microsoft.com/office/drawing/2014/main" id="{740FE5C3-437A-4FCD-829E-FFDE91DE7085}"/>
              </a:ext>
            </a:extLst>
          </p:cNvPr>
          <p:cNvCxnSpPr/>
          <p:nvPr/>
        </p:nvCxnSpPr>
        <p:spPr>
          <a:xfrm flipV="1">
            <a:off x="4125538" y="2372412"/>
            <a:ext cx="648072" cy="39348"/>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DF5A63D1-DEBB-418A-81F7-C75FBE712B97}"/>
              </a:ext>
            </a:extLst>
          </p:cNvPr>
          <p:cNvSpPr txBox="1"/>
          <p:nvPr/>
        </p:nvSpPr>
        <p:spPr>
          <a:xfrm>
            <a:off x="3592725" y="3521513"/>
            <a:ext cx="601447" cy="253916"/>
          </a:xfrm>
          <a:prstGeom prst="rect">
            <a:avLst/>
          </a:prstGeom>
          <a:noFill/>
        </p:spPr>
        <p:txBody>
          <a:bodyPr wrap="none" rtlCol="0">
            <a:spAutoFit/>
          </a:bodyPr>
          <a:lstStyle/>
          <a:p>
            <a:r>
              <a:rPr lang="nb-NO" sz="1050" dirty="0"/>
              <a:t>=20 bar</a:t>
            </a:r>
          </a:p>
        </p:txBody>
      </p:sp>
      <p:sp>
        <p:nvSpPr>
          <p:cNvPr id="21" name="TextBox 20">
            <a:extLst>
              <a:ext uri="{FF2B5EF4-FFF2-40B4-BE49-F238E27FC236}">
                <a16:creationId xmlns:a16="http://schemas.microsoft.com/office/drawing/2014/main" id="{DA93C922-1833-331D-4360-9E42453CEC37}"/>
              </a:ext>
            </a:extLst>
          </p:cNvPr>
          <p:cNvSpPr txBox="1"/>
          <p:nvPr/>
        </p:nvSpPr>
        <p:spPr>
          <a:xfrm>
            <a:off x="5798781" y="2571932"/>
            <a:ext cx="926857" cy="261610"/>
          </a:xfrm>
          <a:prstGeom prst="rect">
            <a:avLst/>
          </a:prstGeom>
          <a:noFill/>
        </p:spPr>
        <p:txBody>
          <a:bodyPr wrap="none" rtlCol="0">
            <a:spAutoFit/>
          </a:bodyPr>
          <a:lstStyle/>
          <a:p>
            <a:r>
              <a:rPr lang="nb-NO" sz="1100" dirty="0" err="1"/>
              <a:t>Hotter</a:t>
            </a:r>
            <a:r>
              <a:rPr lang="nb-NO" sz="1100" dirty="0"/>
              <a:t> water</a:t>
            </a:r>
            <a:endParaRPr lang="en-US" sz="1100" dirty="0"/>
          </a:p>
        </p:txBody>
      </p:sp>
      <p:sp>
        <p:nvSpPr>
          <p:cNvPr id="24" name="TextBox 23">
            <a:extLst>
              <a:ext uri="{FF2B5EF4-FFF2-40B4-BE49-F238E27FC236}">
                <a16:creationId xmlns:a16="http://schemas.microsoft.com/office/drawing/2014/main" id="{16AC8778-647B-FDD2-A7A6-8CD02C9DE59E}"/>
              </a:ext>
            </a:extLst>
          </p:cNvPr>
          <p:cNvSpPr txBox="1"/>
          <p:nvPr/>
        </p:nvSpPr>
        <p:spPr>
          <a:xfrm>
            <a:off x="3727663" y="2174098"/>
            <a:ext cx="760144" cy="261610"/>
          </a:xfrm>
          <a:prstGeom prst="rect">
            <a:avLst/>
          </a:prstGeom>
          <a:noFill/>
        </p:spPr>
        <p:txBody>
          <a:bodyPr wrap="none" rtlCol="0">
            <a:spAutoFit/>
          </a:bodyPr>
          <a:lstStyle/>
          <a:p>
            <a:r>
              <a:rPr lang="nb-NO" sz="1100" dirty="0"/>
              <a:t>Hot water</a:t>
            </a:r>
            <a:endParaRPr lang="en-US" sz="1100" dirty="0"/>
          </a:p>
        </p:txBody>
      </p:sp>
      <p:sp>
        <p:nvSpPr>
          <p:cNvPr id="28" name="Slide Number Placeholder 27">
            <a:extLst>
              <a:ext uri="{FF2B5EF4-FFF2-40B4-BE49-F238E27FC236}">
                <a16:creationId xmlns:a16="http://schemas.microsoft.com/office/drawing/2014/main" id="{B55F886B-B713-C36C-818E-12F8028014C0}"/>
              </a:ext>
            </a:extLst>
          </p:cNvPr>
          <p:cNvSpPr>
            <a:spLocks noGrp="1"/>
          </p:cNvSpPr>
          <p:nvPr>
            <p:ph type="sldNum" sz="quarter" idx="12"/>
          </p:nvPr>
        </p:nvSpPr>
        <p:spPr/>
        <p:txBody>
          <a:bodyPr/>
          <a:lstStyle/>
          <a:p>
            <a:fld id="{A5FDCD2B-6064-4A78-9C2D-DD73DFA345C7}" type="slidenum">
              <a:rPr lang="en-US" smtClean="0"/>
              <a:t>31</a:t>
            </a:fld>
            <a:endParaRPr lang="en-US"/>
          </a:p>
        </p:txBody>
      </p:sp>
    </p:spTree>
    <p:extLst>
      <p:ext uri="{BB962C8B-B14F-4D97-AF65-F5344CB8AC3E}">
        <p14:creationId xmlns:p14="http://schemas.microsoft.com/office/powerpoint/2010/main" val="305562588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13BA3B-1EB9-F9FD-FFC9-AEF85096CC9E}"/>
              </a:ext>
            </a:extLst>
          </p:cNvPr>
          <p:cNvSpPr>
            <a:spLocks noGrp="1"/>
          </p:cNvSpPr>
          <p:nvPr>
            <p:ph type="title"/>
          </p:nvPr>
        </p:nvSpPr>
        <p:spPr>
          <a:xfrm>
            <a:off x="340242" y="0"/>
            <a:ext cx="11777329" cy="1325563"/>
          </a:xfrm>
        </p:spPr>
        <p:txBody>
          <a:bodyPr>
            <a:normAutofit/>
          </a:bodyPr>
          <a:lstStyle/>
          <a:p>
            <a:r>
              <a:rPr lang="nb-NO" sz="3600" dirty="0" err="1"/>
              <a:t>Beware</a:t>
            </a:r>
            <a:r>
              <a:rPr lang="nb-NO" sz="3600" dirty="0"/>
              <a:t>: </a:t>
            </a:r>
            <a:r>
              <a:rPr lang="nb-NO" sz="3600" dirty="0" err="1"/>
              <a:t>Two</a:t>
            </a:r>
            <a:r>
              <a:rPr lang="nb-NO" sz="3600" dirty="0"/>
              <a:t> different </a:t>
            </a:r>
            <a:r>
              <a:rPr lang="nb-NO" sz="3600" dirty="0" err="1"/>
              <a:t>applications</a:t>
            </a:r>
            <a:r>
              <a:rPr lang="nb-NO" sz="3600" dirty="0"/>
              <a:t> of VPC (E3 and E7)</a:t>
            </a:r>
            <a:endParaRPr lang="en-US" sz="3600" dirty="0"/>
          </a:p>
        </p:txBody>
      </p:sp>
      <p:sp>
        <p:nvSpPr>
          <p:cNvPr id="10" name="TextBox 9">
            <a:extLst>
              <a:ext uri="{FF2B5EF4-FFF2-40B4-BE49-F238E27FC236}">
                <a16:creationId xmlns:a16="http://schemas.microsoft.com/office/drawing/2014/main" id="{E828B54C-8E98-57F0-5B6C-F61DBA284844}"/>
              </a:ext>
            </a:extLst>
          </p:cNvPr>
          <p:cNvSpPr txBox="1"/>
          <p:nvPr/>
        </p:nvSpPr>
        <p:spPr>
          <a:xfrm>
            <a:off x="472374" y="3760725"/>
            <a:ext cx="10779420" cy="2123658"/>
          </a:xfrm>
          <a:prstGeom prst="rect">
            <a:avLst/>
          </a:prstGeom>
          <a:noFill/>
        </p:spPr>
        <p:txBody>
          <a:bodyPr wrap="square" rtlCol="0">
            <a:spAutoFit/>
          </a:bodyPr>
          <a:lstStyle/>
          <a:p>
            <a:pPr algn="l"/>
            <a:r>
              <a:rPr lang="en-US" sz="1800" b="0" i="0" u="none" strike="noStrike" baseline="0" dirty="0">
                <a:latin typeface="CMR8"/>
              </a:rPr>
              <a:t>The VPC schemes in Figure 12 (</a:t>
            </a:r>
            <a:r>
              <a:rPr lang="en-US" sz="1800" b="0" i="0" u="none" strike="noStrike" baseline="0" dirty="0">
                <a:highlight>
                  <a:srgbClr val="FFFF00"/>
                </a:highlight>
                <a:latin typeface="CMR8"/>
              </a:rPr>
              <a:t>E3</a:t>
            </a:r>
            <a:r>
              <a:rPr lang="en-US" sz="1800" b="0" i="0" u="none" strike="noStrike" baseline="0" dirty="0">
                <a:latin typeface="CMR8"/>
              </a:rPr>
              <a:t> - VPC on dynamic input) and Figure 24 (</a:t>
            </a:r>
            <a:r>
              <a:rPr lang="en-US" sz="1800" b="0" i="0" u="none" strike="noStrike" baseline="0" dirty="0">
                <a:highlight>
                  <a:srgbClr val="FFFF00"/>
                </a:highlight>
                <a:latin typeface="CMR8"/>
              </a:rPr>
              <a:t>E7</a:t>
            </a:r>
            <a:r>
              <a:rPr lang="en-US" sz="1800" b="0" i="0" u="none" strike="noStrike" baseline="0" dirty="0">
                <a:latin typeface="CMR8"/>
              </a:rPr>
              <a:t>) seem to be the same</a:t>
            </a:r>
          </a:p>
          <a:p>
            <a:r>
              <a:rPr lang="en-US" dirty="0">
                <a:latin typeface="CMR8"/>
              </a:rPr>
              <a:t>But </a:t>
            </a:r>
            <a:r>
              <a:rPr lang="en-US" b="0" i="0" u="none" strike="noStrike" baseline="0" dirty="0">
                <a:latin typeface="CMR8"/>
              </a:rPr>
              <a:t>their behavior is very </a:t>
            </a:r>
            <a:r>
              <a:rPr lang="en-US" sz="1800" b="0" i="0" u="none" strike="noStrike" baseline="0" dirty="0">
                <a:latin typeface="CMR8"/>
              </a:rPr>
              <a:t>different!</a:t>
            </a:r>
          </a:p>
          <a:p>
            <a:pPr marL="742950" lvl="1" indent="-285750">
              <a:buFont typeface="Arial" panose="020B0604020202020204" pitchFamily="34" charset="0"/>
              <a:buChar char="•"/>
            </a:pPr>
            <a:r>
              <a:rPr lang="en-US" sz="1600" b="0" i="0" u="none" strike="noStrike" baseline="0" dirty="0">
                <a:latin typeface="CMR8"/>
              </a:rPr>
              <a:t>In Figure 12 (E3) both inputs are used all the time </a:t>
            </a:r>
          </a:p>
          <a:p>
            <a:pPr marL="1200150" lvl="2" indent="-285750">
              <a:buFont typeface="Courier New" panose="02070309020205020404" pitchFamily="49" charset="0"/>
              <a:buChar char="o"/>
            </a:pPr>
            <a:r>
              <a:rPr lang="en-US" sz="1600" b="0" i="0" u="none" strike="noStrike" baseline="0" dirty="0">
                <a:latin typeface="CMMI8"/>
              </a:rPr>
              <a:t>u</a:t>
            </a:r>
            <a:r>
              <a:rPr lang="en-US" sz="1600" b="0" i="0" u="none" strike="noStrike" baseline="-25000" dirty="0">
                <a:latin typeface="CMR6"/>
              </a:rPr>
              <a:t>1</a:t>
            </a:r>
            <a:r>
              <a:rPr lang="en-US" sz="1600" b="0" i="0" u="none" strike="noStrike" baseline="0" dirty="0">
                <a:latin typeface="CMR6"/>
              </a:rPr>
              <a:t> </a:t>
            </a:r>
            <a:r>
              <a:rPr lang="en-US" sz="1600" b="0" i="0" u="none" strike="noStrike" baseline="0" dirty="0">
                <a:latin typeface="CMR8"/>
              </a:rPr>
              <a:t>is used to improve the dynamic response</a:t>
            </a:r>
          </a:p>
          <a:p>
            <a:pPr marL="742950" lvl="1" indent="-285750">
              <a:buFont typeface="Arial" panose="020B0604020202020204" pitchFamily="34" charset="0"/>
              <a:buChar char="•"/>
            </a:pPr>
            <a:r>
              <a:rPr lang="en-US" sz="1600" dirty="0">
                <a:latin typeface="CMR8"/>
              </a:rPr>
              <a:t>I</a:t>
            </a:r>
            <a:r>
              <a:rPr lang="en-US" sz="1600" b="0" i="0" u="none" strike="noStrike" baseline="0" dirty="0">
                <a:latin typeface="CMR8"/>
              </a:rPr>
              <a:t>n Figure 24 (E7)</a:t>
            </a:r>
          </a:p>
          <a:p>
            <a:pPr marL="1200150" lvl="2" indent="-285750">
              <a:buFont typeface="Courier New" panose="02070309020205020404" pitchFamily="49" charset="0"/>
              <a:buChar char="o"/>
            </a:pPr>
            <a:r>
              <a:rPr lang="en-US" sz="1600" b="0" i="0" u="none" strike="noStrike" baseline="0" dirty="0">
                <a:latin typeface="CMMI8"/>
              </a:rPr>
              <a:t>u</a:t>
            </a:r>
            <a:r>
              <a:rPr lang="en-US" sz="1600" b="0" i="0" u="none" strike="noStrike" baseline="-25000" dirty="0">
                <a:latin typeface="CMR6"/>
              </a:rPr>
              <a:t>1</a:t>
            </a:r>
            <a:r>
              <a:rPr lang="en-US" sz="1600" b="0" i="0" u="none" strike="noStrike" baseline="0" dirty="0">
                <a:latin typeface="CMR6"/>
              </a:rPr>
              <a:t> </a:t>
            </a:r>
            <a:r>
              <a:rPr lang="en-US" sz="1600" b="0" i="0" u="none" strike="noStrike" baseline="0" dirty="0">
                <a:latin typeface="CMR8"/>
              </a:rPr>
              <a:t>is the main input </a:t>
            </a:r>
            <a:r>
              <a:rPr lang="en-US" sz="1600" dirty="0">
                <a:latin typeface="CMR8"/>
              </a:rPr>
              <a:t>(and used all the time)</a:t>
            </a:r>
          </a:p>
          <a:p>
            <a:pPr marL="1200150" lvl="2" indent="-285750">
              <a:buFont typeface="Courier New" panose="02070309020205020404" pitchFamily="49" charset="0"/>
              <a:buChar char="o"/>
            </a:pPr>
            <a:r>
              <a:rPr lang="en-US" sz="1600" b="0" i="0" u="none" strike="noStrike" baseline="0" dirty="0">
                <a:latin typeface="CMMI8"/>
              </a:rPr>
              <a:t>u</a:t>
            </a:r>
            <a:r>
              <a:rPr lang="en-US" sz="1600" b="0" i="0" u="none" strike="noStrike" baseline="-25000" dirty="0">
                <a:latin typeface="CMR6"/>
              </a:rPr>
              <a:t>2</a:t>
            </a:r>
            <a:r>
              <a:rPr lang="en-US" sz="1600" b="0" i="0" u="none" strike="noStrike" baseline="0" dirty="0">
                <a:latin typeface="CMR6"/>
              </a:rPr>
              <a:t> </a:t>
            </a:r>
            <a:r>
              <a:rPr lang="en-US" sz="1600" b="0" i="0" u="none" strike="noStrike" baseline="0" dirty="0">
                <a:latin typeface="CMR8"/>
              </a:rPr>
              <a:t>is only used when </a:t>
            </a:r>
            <a:r>
              <a:rPr lang="en-US" sz="1600" b="0" i="0" u="none" strike="noStrike" baseline="0" dirty="0">
                <a:latin typeface="CMMI8"/>
              </a:rPr>
              <a:t>u</a:t>
            </a:r>
            <a:r>
              <a:rPr lang="en-US" sz="1600" b="0" i="0" u="none" strike="noStrike" baseline="-25000" dirty="0">
                <a:latin typeface="CMR6"/>
              </a:rPr>
              <a:t>1</a:t>
            </a:r>
            <a:r>
              <a:rPr lang="en-US" sz="1600" b="0" i="0" u="none" strike="noStrike" baseline="0" dirty="0">
                <a:latin typeface="CMR6"/>
              </a:rPr>
              <a:t> </a:t>
            </a:r>
            <a:r>
              <a:rPr lang="en-US" sz="1600" b="0" i="0" u="none" strike="noStrike" baseline="0" dirty="0">
                <a:latin typeface="CMR8"/>
              </a:rPr>
              <a:t>approaches saturation (for MV-MV switching)</a:t>
            </a:r>
          </a:p>
          <a:p>
            <a:pPr marL="1200150" lvl="2" indent="-285750">
              <a:buFont typeface="Courier New" panose="02070309020205020404" pitchFamily="49" charset="0"/>
              <a:buChar char="o"/>
            </a:pPr>
            <a:endParaRPr lang="en-US" sz="1600" dirty="0"/>
          </a:p>
        </p:txBody>
      </p:sp>
      <p:sp>
        <p:nvSpPr>
          <p:cNvPr id="3" name="Slide Number Placeholder 2">
            <a:extLst>
              <a:ext uri="{FF2B5EF4-FFF2-40B4-BE49-F238E27FC236}">
                <a16:creationId xmlns:a16="http://schemas.microsoft.com/office/drawing/2014/main" id="{15830E9F-167A-4CD7-AD3E-FF5888BFCE8C}"/>
              </a:ext>
            </a:extLst>
          </p:cNvPr>
          <p:cNvSpPr>
            <a:spLocks noGrp="1"/>
          </p:cNvSpPr>
          <p:nvPr>
            <p:ph type="sldNum" sz="quarter" idx="12"/>
          </p:nvPr>
        </p:nvSpPr>
        <p:spPr/>
        <p:txBody>
          <a:bodyPr/>
          <a:lstStyle/>
          <a:p>
            <a:fld id="{A5FDCD2B-6064-4A78-9C2D-DD73DFA345C7}" type="slidenum">
              <a:rPr lang="en-US" smtClean="0"/>
              <a:t>32</a:t>
            </a:fld>
            <a:endParaRPr lang="en-US"/>
          </a:p>
        </p:txBody>
      </p:sp>
      <p:pic>
        <p:nvPicPr>
          <p:cNvPr id="4" name="Picture 3">
            <a:extLst>
              <a:ext uri="{FF2B5EF4-FFF2-40B4-BE49-F238E27FC236}">
                <a16:creationId xmlns:a16="http://schemas.microsoft.com/office/drawing/2014/main" id="{761107FE-7C58-F539-9436-16F9B9EF8F06}"/>
              </a:ext>
            </a:extLst>
          </p:cNvPr>
          <p:cNvPicPr>
            <a:picLocks noChangeAspect="1"/>
          </p:cNvPicPr>
          <p:nvPr/>
        </p:nvPicPr>
        <p:blipFill>
          <a:blip r:embed="rId2"/>
          <a:stretch>
            <a:fillRect/>
          </a:stretch>
        </p:blipFill>
        <p:spPr>
          <a:xfrm>
            <a:off x="655320" y="1351856"/>
            <a:ext cx="4998271" cy="1632690"/>
          </a:xfrm>
          <a:prstGeom prst="rect">
            <a:avLst/>
          </a:prstGeom>
        </p:spPr>
      </p:pic>
      <p:pic>
        <p:nvPicPr>
          <p:cNvPr id="6" name="Picture 5">
            <a:extLst>
              <a:ext uri="{FF2B5EF4-FFF2-40B4-BE49-F238E27FC236}">
                <a16:creationId xmlns:a16="http://schemas.microsoft.com/office/drawing/2014/main" id="{D2EF7ECA-A9C2-D0BD-F0B7-398BB3753236}"/>
              </a:ext>
            </a:extLst>
          </p:cNvPr>
          <p:cNvPicPr>
            <a:picLocks noChangeAspect="1"/>
          </p:cNvPicPr>
          <p:nvPr/>
        </p:nvPicPr>
        <p:blipFill>
          <a:blip r:embed="rId3"/>
          <a:stretch>
            <a:fillRect/>
          </a:stretch>
        </p:blipFill>
        <p:spPr>
          <a:xfrm>
            <a:off x="6321171" y="1251456"/>
            <a:ext cx="5395341" cy="1700572"/>
          </a:xfrm>
          <a:prstGeom prst="rect">
            <a:avLst/>
          </a:prstGeom>
        </p:spPr>
      </p:pic>
      <p:sp>
        <p:nvSpPr>
          <p:cNvPr id="8" name="TextBox 7">
            <a:extLst>
              <a:ext uri="{FF2B5EF4-FFF2-40B4-BE49-F238E27FC236}">
                <a16:creationId xmlns:a16="http://schemas.microsoft.com/office/drawing/2014/main" id="{E0DE1E84-30D2-A5D0-0B1D-3BC87783638B}"/>
              </a:ext>
            </a:extLst>
          </p:cNvPr>
          <p:cNvSpPr txBox="1"/>
          <p:nvPr/>
        </p:nvSpPr>
        <p:spPr>
          <a:xfrm>
            <a:off x="2828544" y="2952028"/>
            <a:ext cx="1558440" cy="461665"/>
          </a:xfrm>
          <a:prstGeom prst="rect">
            <a:avLst/>
          </a:prstGeom>
          <a:noFill/>
        </p:spPr>
        <p:txBody>
          <a:bodyPr wrap="none" rtlCol="0">
            <a:spAutoFit/>
          </a:bodyPr>
          <a:lstStyle/>
          <a:p>
            <a:r>
              <a:rPr lang="nb-NO" sz="2400" dirty="0"/>
              <a:t>E3 (Fig. 12)</a:t>
            </a:r>
            <a:endParaRPr lang="en-US" sz="2400" dirty="0"/>
          </a:p>
        </p:txBody>
      </p:sp>
      <p:sp>
        <p:nvSpPr>
          <p:cNvPr id="9" name="TextBox 8">
            <a:extLst>
              <a:ext uri="{FF2B5EF4-FFF2-40B4-BE49-F238E27FC236}">
                <a16:creationId xmlns:a16="http://schemas.microsoft.com/office/drawing/2014/main" id="{08FFBC95-C5BB-B41F-D153-C0DD1EA53D10}"/>
              </a:ext>
            </a:extLst>
          </p:cNvPr>
          <p:cNvSpPr txBox="1"/>
          <p:nvPr/>
        </p:nvSpPr>
        <p:spPr>
          <a:xfrm>
            <a:off x="8425614" y="2952027"/>
            <a:ext cx="1558440" cy="461665"/>
          </a:xfrm>
          <a:prstGeom prst="rect">
            <a:avLst/>
          </a:prstGeom>
          <a:noFill/>
        </p:spPr>
        <p:txBody>
          <a:bodyPr wrap="none" rtlCol="0">
            <a:spAutoFit/>
          </a:bodyPr>
          <a:lstStyle/>
          <a:p>
            <a:r>
              <a:rPr lang="nb-NO" sz="2400" dirty="0"/>
              <a:t>E7 (Fig. 24)</a:t>
            </a:r>
            <a:endParaRPr lang="en-US" sz="2400" dirty="0"/>
          </a:p>
        </p:txBody>
      </p:sp>
    </p:spTree>
    <p:extLst>
      <p:ext uri="{BB962C8B-B14F-4D97-AF65-F5344CB8AC3E}">
        <p14:creationId xmlns:p14="http://schemas.microsoft.com/office/powerpoint/2010/main" val="4149615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13BA3B-1EB9-F9FD-FFC9-AEF85096CC9E}"/>
              </a:ext>
            </a:extLst>
          </p:cNvPr>
          <p:cNvSpPr>
            <a:spLocks noGrp="1"/>
          </p:cNvSpPr>
          <p:nvPr>
            <p:ph type="title"/>
          </p:nvPr>
        </p:nvSpPr>
        <p:spPr>
          <a:xfrm>
            <a:off x="340242" y="0"/>
            <a:ext cx="11777329" cy="1325563"/>
          </a:xfrm>
        </p:spPr>
        <p:txBody>
          <a:bodyPr>
            <a:normAutofit/>
          </a:bodyPr>
          <a:lstStyle/>
          <a:p>
            <a:r>
              <a:rPr lang="nb-NO" sz="3600" dirty="0" err="1"/>
              <a:t>Beware</a:t>
            </a:r>
            <a:r>
              <a:rPr lang="nb-NO" sz="3600" dirty="0"/>
              <a:t>: </a:t>
            </a:r>
            <a:r>
              <a:rPr lang="nb-NO" sz="3600" dirty="0" err="1"/>
              <a:t>Two</a:t>
            </a:r>
            <a:r>
              <a:rPr lang="nb-NO" sz="3600" dirty="0"/>
              <a:t> different </a:t>
            </a:r>
            <a:r>
              <a:rPr lang="nb-NO" sz="3600" dirty="0" err="1"/>
              <a:t>applications</a:t>
            </a:r>
            <a:r>
              <a:rPr lang="nb-NO" sz="3600" dirty="0"/>
              <a:t> of VPC (E3 and E7)</a:t>
            </a:r>
            <a:endParaRPr lang="en-US" sz="3600" dirty="0"/>
          </a:p>
        </p:txBody>
      </p:sp>
      <p:sp>
        <p:nvSpPr>
          <p:cNvPr id="10" name="TextBox 9">
            <a:extLst>
              <a:ext uri="{FF2B5EF4-FFF2-40B4-BE49-F238E27FC236}">
                <a16:creationId xmlns:a16="http://schemas.microsoft.com/office/drawing/2014/main" id="{E828B54C-8E98-57F0-5B6C-F61DBA284844}"/>
              </a:ext>
            </a:extLst>
          </p:cNvPr>
          <p:cNvSpPr txBox="1"/>
          <p:nvPr/>
        </p:nvSpPr>
        <p:spPr>
          <a:xfrm>
            <a:off x="472374" y="3760725"/>
            <a:ext cx="10779420" cy="3354765"/>
          </a:xfrm>
          <a:prstGeom prst="rect">
            <a:avLst/>
          </a:prstGeom>
          <a:noFill/>
        </p:spPr>
        <p:txBody>
          <a:bodyPr wrap="square" rtlCol="0">
            <a:spAutoFit/>
          </a:bodyPr>
          <a:lstStyle/>
          <a:p>
            <a:pPr algn="l"/>
            <a:r>
              <a:rPr lang="en-US" sz="1800" b="0" i="0" u="none" strike="noStrike" baseline="0" dirty="0">
                <a:latin typeface="CMR8"/>
              </a:rPr>
              <a:t>The VPC schemes in Figure 12 (</a:t>
            </a:r>
            <a:r>
              <a:rPr lang="en-US" sz="1800" b="0" i="0" u="none" strike="noStrike" baseline="0" dirty="0">
                <a:highlight>
                  <a:srgbClr val="FFFF00"/>
                </a:highlight>
                <a:latin typeface="CMR8"/>
              </a:rPr>
              <a:t>E3</a:t>
            </a:r>
            <a:r>
              <a:rPr lang="en-US" sz="1800" b="0" i="0" u="none" strike="noStrike" baseline="0" dirty="0">
                <a:latin typeface="CMR8"/>
              </a:rPr>
              <a:t> - VPC on dynamic input) and Figure 24 (</a:t>
            </a:r>
            <a:r>
              <a:rPr lang="en-US" sz="1800" b="0" i="0" u="none" strike="noStrike" baseline="0" dirty="0">
                <a:highlight>
                  <a:srgbClr val="FFFF00"/>
                </a:highlight>
                <a:latin typeface="CMR8"/>
              </a:rPr>
              <a:t>E7</a:t>
            </a:r>
            <a:r>
              <a:rPr lang="en-US" sz="1800" b="0" i="0" u="none" strike="noStrike" baseline="0" dirty="0">
                <a:latin typeface="CMR8"/>
              </a:rPr>
              <a:t>) seem to be the same</a:t>
            </a:r>
          </a:p>
          <a:p>
            <a:pPr marL="742950" lvl="1" indent="-285750">
              <a:buFont typeface="Arial" panose="020B0604020202020204" pitchFamily="34" charset="0"/>
              <a:buChar char="•"/>
            </a:pPr>
            <a:r>
              <a:rPr lang="en-US" sz="1600" dirty="0">
                <a:latin typeface="CMR8"/>
              </a:rPr>
              <a:t>In fact, they </a:t>
            </a:r>
            <a:r>
              <a:rPr lang="en-US" sz="1600" u="sng" dirty="0">
                <a:latin typeface="CMR8"/>
              </a:rPr>
              <a:t>are</a:t>
            </a:r>
            <a:r>
              <a:rPr lang="en-US" sz="1600" dirty="0">
                <a:latin typeface="CMR8"/>
              </a:rPr>
              <a:t> the same -  except</a:t>
            </a:r>
            <a:r>
              <a:rPr lang="en-US" sz="1600" b="0" i="0" u="none" strike="noStrike" baseline="0" dirty="0">
                <a:latin typeface="CMR8"/>
              </a:rPr>
              <a:t> for the blue saturation elements -  which tells that in Figure 24 (</a:t>
            </a:r>
            <a:r>
              <a:rPr lang="en-US" sz="1600" b="0" i="0" u="none" strike="noStrike" baseline="0" dirty="0">
                <a:highlight>
                  <a:srgbClr val="FFFF00"/>
                </a:highlight>
                <a:latin typeface="CMR8"/>
              </a:rPr>
              <a:t>E7)</a:t>
            </a:r>
            <a:r>
              <a:rPr lang="en-US" sz="1600" b="0" i="0" u="none" strike="noStrike" baseline="0" dirty="0">
                <a:latin typeface="CMR8"/>
              </a:rPr>
              <a:t> the saturation has to be there for the structure to work as expected </a:t>
            </a:r>
          </a:p>
          <a:p>
            <a:r>
              <a:rPr lang="en-US" dirty="0">
                <a:latin typeface="CMR8"/>
              </a:rPr>
              <a:t>But </a:t>
            </a:r>
            <a:r>
              <a:rPr lang="en-US" b="0" i="0" u="none" strike="noStrike" baseline="0" dirty="0">
                <a:latin typeface="CMR8"/>
              </a:rPr>
              <a:t>their behavior is very </a:t>
            </a:r>
            <a:r>
              <a:rPr lang="en-US" sz="1800" b="0" i="0" u="none" strike="noStrike" baseline="0" dirty="0">
                <a:latin typeface="CMR8"/>
              </a:rPr>
              <a:t>different!</a:t>
            </a:r>
          </a:p>
          <a:p>
            <a:pPr marL="742950" lvl="1" indent="-285750">
              <a:buFont typeface="Arial" panose="020B0604020202020204" pitchFamily="34" charset="0"/>
              <a:buChar char="•"/>
            </a:pPr>
            <a:r>
              <a:rPr lang="en-US" sz="1600" b="0" i="0" u="none" strike="noStrike" baseline="0" dirty="0">
                <a:latin typeface="CMR8"/>
              </a:rPr>
              <a:t>In Figure 12 </a:t>
            </a:r>
            <a:r>
              <a:rPr lang="en-US" sz="1600" b="0" i="0" u="none" strike="noStrike" baseline="0" dirty="0">
                <a:highlight>
                  <a:srgbClr val="FFFF00"/>
                </a:highlight>
                <a:latin typeface="CMR8"/>
              </a:rPr>
              <a:t>(E3) both inputs are used all the time </a:t>
            </a:r>
          </a:p>
          <a:p>
            <a:pPr marL="1200150" lvl="2" indent="-285750">
              <a:buFont typeface="Courier New" panose="02070309020205020404" pitchFamily="49" charset="0"/>
              <a:buChar char="o"/>
            </a:pPr>
            <a:r>
              <a:rPr lang="en-US" sz="1600" b="0" i="0" u="none" strike="noStrike" baseline="0" dirty="0">
                <a:latin typeface="CMMI8"/>
              </a:rPr>
              <a:t>u</a:t>
            </a:r>
            <a:r>
              <a:rPr lang="en-US" sz="1600" b="0" i="0" u="none" strike="noStrike" baseline="-25000" dirty="0">
                <a:latin typeface="CMR6"/>
              </a:rPr>
              <a:t>1</a:t>
            </a:r>
            <a:r>
              <a:rPr lang="en-US" sz="1600" b="0" i="0" u="none" strike="noStrike" baseline="0" dirty="0">
                <a:latin typeface="CMR6"/>
              </a:rPr>
              <a:t> </a:t>
            </a:r>
            <a:r>
              <a:rPr lang="en-US" sz="1600" b="0" i="0" u="none" strike="noStrike" baseline="0" dirty="0">
                <a:latin typeface="CMR8"/>
              </a:rPr>
              <a:t>is used to improve the dynamic response</a:t>
            </a:r>
          </a:p>
          <a:p>
            <a:pPr marL="1200150" lvl="2" indent="-285750">
              <a:buFont typeface="Courier New" panose="02070309020205020404" pitchFamily="49" charset="0"/>
              <a:buChar char="o"/>
            </a:pPr>
            <a:r>
              <a:rPr lang="en-US" sz="1600" b="0" i="0" u="none" strike="noStrike" baseline="0" dirty="0">
                <a:highlight>
                  <a:srgbClr val="FFFF00"/>
                </a:highlight>
                <a:latin typeface="CMMI8"/>
              </a:rPr>
              <a:t>u</a:t>
            </a:r>
            <a:r>
              <a:rPr lang="en-US" sz="1400" b="0" i="0" u="none" strike="noStrike" baseline="0" dirty="0">
                <a:highlight>
                  <a:srgbClr val="FFFF00"/>
                </a:highlight>
                <a:latin typeface="CMR6"/>
              </a:rPr>
              <a:t>2</a:t>
            </a:r>
            <a:r>
              <a:rPr lang="en-US" sz="1600" b="0" i="0" u="none" strike="noStrike" baseline="0" dirty="0">
                <a:highlight>
                  <a:srgbClr val="FFFF00"/>
                </a:highlight>
                <a:latin typeface="CMR6"/>
              </a:rPr>
              <a:t> </a:t>
            </a:r>
            <a:r>
              <a:rPr lang="en-US" sz="1600" b="0" i="0" u="none" strike="noStrike" baseline="0" dirty="0">
                <a:highlight>
                  <a:srgbClr val="FFFF00"/>
                </a:highlight>
                <a:latin typeface="CMR8"/>
              </a:rPr>
              <a:t>is the main steady-state input </a:t>
            </a:r>
            <a:r>
              <a:rPr lang="en-US" sz="1600" b="0" i="0" u="none" strike="noStrike" baseline="0" dirty="0">
                <a:latin typeface="CMR8"/>
              </a:rPr>
              <a:t>(and used all the time)</a:t>
            </a:r>
          </a:p>
          <a:p>
            <a:pPr marL="1200150" lvl="2" indent="-285750">
              <a:buFont typeface="Courier New" panose="02070309020205020404" pitchFamily="49" charset="0"/>
              <a:buChar char="o"/>
            </a:pPr>
            <a:r>
              <a:rPr lang="en-US" sz="1600" dirty="0">
                <a:latin typeface="CMR8"/>
              </a:rPr>
              <a:t>u</a:t>
            </a:r>
            <a:r>
              <a:rPr lang="en-US" sz="1600" baseline="-25000" dirty="0">
                <a:latin typeface="CMR8"/>
              </a:rPr>
              <a:t>1s</a:t>
            </a:r>
            <a:r>
              <a:rPr lang="en-US" sz="1600" dirty="0">
                <a:latin typeface="CMR8"/>
              </a:rPr>
              <a:t> is typically 50% (mid-range)</a:t>
            </a:r>
            <a:endParaRPr lang="en-US" sz="1600" b="0" i="0" u="none" strike="noStrike" baseline="0" dirty="0">
              <a:latin typeface="CMR8"/>
            </a:endParaRPr>
          </a:p>
          <a:p>
            <a:pPr marL="742950" lvl="1" indent="-285750">
              <a:buFont typeface="Arial" panose="020B0604020202020204" pitchFamily="34" charset="0"/>
              <a:buChar char="•"/>
            </a:pPr>
            <a:r>
              <a:rPr lang="en-US" sz="1600" dirty="0">
                <a:latin typeface="CMR8"/>
              </a:rPr>
              <a:t>I</a:t>
            </a:r>
            <a:r>
              <a:rPr lang="en-US" sz="1600" b="0" i="0" u="none" strike="noStrike" baseline="0" dirty="0">
                <a:latin typeface="CMR8"/>
              </a:rPr>
              <a:t>n Figure 24 (</a:t>
            </a:r>
            <a:r>
              <a:rPr lang="en-US" sz="1600" b="0" i="0" u="none" strike="noStrike" baseline="0" dirty="0">
                <a:highlight>
                  <a:srgbClr val="FFFF00"/>
                </a:highlight>
                <a:latin typeface="CMR8"/>
              </a:rPr>
              <a:t>E7</a:t>
            </a:r>
            <a:r>
              <a:rPr lang="en-US" sz="1600" b="0" i="0" u="none" strike="noStrike" baseline="0" dirty="0">
                <a:latin typeface="CMR8"/>
              </a:rPr>
              <a:t>)</a:t>
            </a:r>
          </a:p>
          <a:p>
            <a:pPr marL="1200150" lvl="2" indent="-285750">
              <a:buFont typeface="Courier New" panose="02070309020205020404" pitchFamily="49" charset="0"/>
              <a:buChar char="o"/>
            </a:pPr>
            <a:r>
              <a:rPr lang="en-US" sz="1600" b="0" i="0" u="none" strike="noStrike" baseline="0" dirty="0">
                <a:latin typeface="CMMI8"/>
              </a:rPr>
              <a:t>u</a:t>
            </a:r>
            <a:r>
              <a:rPr lang="en-US" sz="1600" b="0" i="0" u="none" strike="noStrike" baseline="-25000" dirty="0">
                <a:latin typeface="CMR6"/>
              </a:rPr>
              <a:t>1</a:t>
            </a:r>
            <a:r>
              <a:rPr lang="en-US" sz="1600" b="0" i="0" u="none" strike="noStrike" baseline="0" dirty="0">
                <a:latin typeface="CMR6"/>
              </a:rPr>
              <a:t> </a:t>
            </a:r>
            <a:r>
              <a:rPr lang="en-US" sz="1600" b="0" i="0" u="none" strike="noStrike" baseline="0" dirty="0">
                <a:latin typeface="CMR8"/>
              </a:rPr>
              <a:t>is the main input </a:t>
            </a:r>
            <a:r>
              <a:rPr lang="en-US" sz="1600" dirty="0">
                <a:latin typeface="CMR8"/>
              </a:rPr>
              <a:t>(and used all the time)</a:t>
            </a:r>
          </a:p>
          <a:p>
            <a:pPr marL="1200150" lvl="2" indent="-285750">
              <a:buFont typeface="Courier New" panose="02070309020205020404" pitchFamily="49" charset="0"/>
              <a:buChar char="o"/>
            </a:pPr>
            <a:r>
              <a:rPr lang="en-US" sz="1600" b="0" i="0" u="none" strike="noStrike" baseline="0" dirty="0">
                <a:highlight>
                  <a:srgbClr val="FFFF00"/>
                </a:highlight>
                <a:latin typeface="CMMI8"/>
              </a:rPr>
              <a:t>u</a:t>
            </a:r>
            <a:r>
              <a:rPr lang="en-US" sz="1600" b="0" i="0" u="none" strike="noStrike" baseline="-25000" dirty="0">
                <a:highlight>
                  <a:srgbClr val="FFFF00"/>
                </a:highlight>
                <a:latin typeface="CMR6"/>
              </a:rPr>
              <a:t>2</a:t>
            </a:r>
            <a:r>
              <a:rPr lang="en-US" sz="1600" b="0" i="0" u="none" strike="noStrike" baseline="0" dirty="0">
                <a:highlight>
                  <a:srgbClr val="FFFF00"/>
                </a:highlight>
                <a:latin typeface="CMR6"/>
              </a:rPr>
              <a:t> </a:t>
            </a:r>
            <a:r>
              <a:rPr lang="en-US" sz="1600" b="0" i="0" u="none" strike="noStrike" baseline="0" dirty="0">
                <a:highlight>
                  <a:srgbClr val="FFFF00"/>
                </a:highlight>
                <a:latin typeface="CMR8"/>
              </a:rPr>
              <a:t>is only used when </a:t>
            </a:r>
            <a:r>
              <a:rPr lang="en-US" sz="1600" b="0" i="0" u="none" strike="noStrike" baseline="0" dirty="0">
                <a:highlight>
                  <a:srgbClr val="FFFF00"/>
                </a:highlight>
                <a:latin typeface="CMMI8"/>
              </a:rPr>
              <a:t>u</a:t>
            </a:r>
            <a:r>
              <a:rPr lang="en-US" sz="1600" b="0" i="0" u="none" strike="noStrike" baseline="-25000" dirty="0">
                <a:highlight>
                  <a:srgbClr val="FFFF00"/>
                </a:highlight>
                <a:latin typeface="CMR6"/>
              </a:rPr>
              <a:t>1</a:t>
            </a:r>
            <a:r>
              <a:rPr lang="en-US" sz="1600" b="0" i="0" u="none" strike="noStrike" baseline="0" dirty="0">
                <a:highlight>
                  <a:srgbClr val="FFFF00"/>
                </a:highlight>
                <a:latin typeface="CMR6"/>
              </a:rPr>
              <a:t> </a:t>
            </a:r>
            <a:r>
              <a:rPr lang="en-US" sz="1600" b="0" i="0" u="none" strike="noStrike" baseline="0" dirty="0">
                <a:highlight>
                  <a:srgbClr val="FFFF00"/>
                </a:highlight>
                <a:latin typeface="CMR8"/>
              </a:rPr>
              <a:t>approaches saturation </a:t>
            </a:r>
            <a:r>
              <a:rPr lang="en-US" sz="1600" b="0" i="0" u="none" strike="noStrike" baseline="0" dirty="0">
                <a:latin typeface="CMR8"/>
              </a:rPr>
              <a:t>(</a:t>
            </a:r>
            <a:r>
              <a:rPr lang="en-US" sz="1600" b="0" i="0" u="none" strike="noStrike" baseline="0" dirty="0">
                <a:highlight>
                  <a:srgbClr val="FFFF00"/>
                </a:highlight>
                <a:latin typeface="CMR8"/>
              </a:rPr>
              <a:t>for MV-MV switching</a:t>
            </a:r>
            <a:r>
              <a:rPr lang="en-US" sz="1600" b="0" i="0" u="none" strike="noStrike" baseline="0" dirty="0">
                <a:latin typeface="CMR8"/>
              </a:rPr>
              <a:t>)</a:t>
            </a:r>
          </a:p>
          <a:p>
            <a:pPr marL="1200150" lvl="2" indent="-285750">
              <a:buFont typeface="Courier New" panose="02070309020205020404" pitchFamily="49" charset="0"/>
              <a:buChar char="o"/>
            </a:pPr>
            <a:r>
              <a:rPr lang="en-US" sz="1600" dirty="0">
                <a:latin typeface="CMR8"/>
              </a:rPr>
              <a:t>The setpoint u</a:t>
            </a:r>
            <a:r>
              <a:rPr lang="en-US" sz="1600" baseline="-25000" dirty="0">
                <a:latin typeface="CMR8"/>
              </a:rPr>
              <a:t>1s</a:t>
            </a:r>
            <a:r>
              <a:rPr lang="en-US" sz="1600" dirty="0">
                <a:latin typeface="CMR8"/>
              </a:rPr>
              <a:t> is typically close to the expected saturation constraint (10% or 90%)</a:t>
            </a:r>
            <a:endParaRPr lang="en-US" sz="1600" b="0" i="0" u="none" strike="noStrike" baseline="0" dirty="0">
              <a:latin typeface="CMR8"/>
            </a:endParaRPr>
          </a:p>
          <a:p>
            <a:pPr marL="1200150" lvl="2" indent="-285750">
              <a:buFont typeface="Courier New" panose="02070309020205020404" pitchFamily="49" charset="0"/>
              <a:buChar char="o"/>
            </a:pPr>
            <a:endParaRPr lang="en-US" sz="1600" dirty="0"/>
          </a:p>
        </p:txBody>
      </p:sp>
      <p:sp>
        <p:nvSpPr>
          <p:cNvPr id="13" name="TextBox 12">
            <a:extLst>
              <a:ext uri="{FF2B5EF4-FFF2-40B4-BE49-F238E27FC236}">
                <a16:creationId xmlns:a16="http://schemas.microsoft.com/office/drawing/2014/main" id="{6C821822-A3EB-2227-AC1A-2B1770ED9F76}"/>
              </a:ext>
            </a:extLst>
          </p:cNvPr>
          <p:cNvSpPr txBox="1"/>
          <p:nvPr/>
        </p:nvSpPr>
        <p:spPr>
          <a:xfrm>
            <a:off x="6948977" y="4791777"/>
            <a:ext cx="5168594" cy="646331"/>
          </a:xfrm>
          <a:prstGeom prst="rect">
            <a:avLst/>
          </a:prstGeom>
          <a:noFill/>
          <a:ln w="19050">
            <a:solidFill>
              <a:srgbClr val="FF0000"/>
            </a:solidFill>
          </a:ln>
        </p:spPr>
        <p:txBody>
          <a:bodyPr wrap="none" rtlCol="0">
            <a:spAutoFit/>
          </a:bodyPr>
          <a:lstStyle/>
          <a:p>
            <a:r>
              <a:rPr lang="nb-NO" dirty="0"/>
              <a:t>I </a:t>
            </a:r>
            <a:r>
              <a:rPr lang="nb-NO" dirty="0" err="1"/>
              <a:t>frequently</a:t>
            </a:r>
            <a:r>
              <a:rPr lang="nb-NO" dirty="0"/>
              <a:t> </a:t>
            </a:r>
            <a:r>
              <a:rPr lang="nb-NO" dirty="0" err="1"/>
              <a:t>see</a:t>
            </a:r>
            <a:r>
              <a:rPr lang="nb-NO" dirty="0"/>
              <a:t> </a:t>
            </a:r>
            <a:r>
              <a:rPr lang="nb-NO" dirty="0" err="1"/>
              <a:t>people</a:t>
            </a:r>
            <a:r>
              <a:rPr lang="nb-NO" dirty="0"/>
              <a:t> </a:t>
            </a:r>
            <a:r>
              <a:rPr lang="nb-NO" dirty="0" err="1"/>
              <a:t>confuse</a:t>
            </a:r>
            <a:r>
              <a:rPr lang="nb-NO" dirty="0"/>
              <a:t> </a:t>
            </a:r>
            <a:r>
              <a:rPr lang="nb-NO" dirty="0" err="1"/>
              <a:t>these</a:t>
            </a:r>
            <a:r>
              <a:rPr lang="nb-NO" dirty="0"/>
              <a:t> </a:t>
            </a:r>
            <a:r>
              <a:rPr lang="nb-NO" dirty="0" err="1"/>
              <a:t>two</a:t>
            </a:r>
            <a:r>
              <a:rPr lang="nb-NO" dirty="0"/>
              <a:t> elements -</a:t>
            </a:r>
          </a:p>
          <a:p>
            <a:r>
              <a:rPr lang="nb-NO" dirty="0" err="1"/>
              <a:t>which</a:t>
            </a:r>
            <a:r>
              <a:rPr lang="nb-NO" dirty="0"/>
              <a:t> is </a:t>
            </a:r>
            <a:r>
              <a:rPr lang="nb-NO" dirty="0" err="1"/>
              <a:t>very</a:t>
            </a:r>
            <a:r>
              <a:rPr lang="nb-NO" dirty="0"/>
              <a:t> </a:t>
            </a:r>
            <a:r>
              <a:rPr lang="nb-NO" dirty="0" err="1"/>
              <a:t>understandable</a:t>
            </a:r>
            <a:r>
              <a:rPr lang="nb-NO" dirty="0"/>
              <a:t>!</a:t>
            </a:r>
            <a:endParaRPr lang="en-US" dirty="0"/>
          </a:p>
        </p:txBody>
      </p:sp>
      <p:sp>
        <p:nvSpPr>
          <p:cNvPr id="3" name="Slide Number Placeholder 2">
            <a:extLst>
              <a:ext uri="{FF2B5EF4-FFF2-40B4-BE49-F238E27FC236}">
                <a16:creationId xmlns:a16="http://schemas.microsoft.com/office/drawing/2014/main" id="{15830E9F-167A-4CD7-AD3E-FF5888BFCE8C}"/>
              </a:ext>
            </a:extLst>
          </p:cNvPr>
          <p:cNvSpPr>
            <a:spLocks noGrp="1"/>
          </p:cNvSpPr>
          <p:nvPr>
            <p:ph type="sldNum" sz="quarter" idx="12"/>
          </p:nvPr>
        </p:nvSpPr>
        <p:spPr/>
        <p:txBody>
          <a:bodyPr/>
          <a:lstStyle/>
          <a:p>
            <a:fld id="{A5FDCD2B-6064-4A78-9C2D-DD73DFA345C7}" type="slidenum">
              <a:rPr lang="en-US" smtClean="0"/>
              <a:t>33</a:t>
            </a:fld>
            <a:endParaRPr lang="en-US"/>
          </a:p>
        </p:txBody>
      </p:sp>
      <p:pic>
        <p:nvPicPr>
          <p:cNvPr id="4" name="Picture 3">
            <a:extLst>
              <a:ext uri="{FF2B5EF4-FFF2-40B4-BE49-F238E27FC236}">
                <a16:creationId xmlns:a16="http://schemas.microsoft.com/office/drawing/2014/main" id="{761107FE-7C58-F539-9436-16F9B9EF8F06}"/>
              </a:ext>
            </a:extLst>
          </p:cNvPr>
          <p:cNvPicPr>
            <a:picLocks noChangeAspect="1"/>
          </p:cNvPicPr>
          <p:nvPr/>
        </p:nvPicPr>
        <p:blipFill>
          <a:blip r:embed="rId2"/>
          <a:stretch>
            <a:fillRect/>
          </a:stretch>
        </p:blipFill>
        <p:spPr>
          <a:xfrm>
            <a:off x="655320" y="1351856"/>
            <a:ext cx="4998271" cy="1632690"/>
          </a:xfrm>
          <a:prstGeom prst="rect">
            <a:avLst/>
          </a:prstGeom>
        </p:spPr>
      </p:pic>
      <p:pic>
        <p:nvPicPr>
          <p:cNvPr id="6" name="Picture 5">
            <a:extLst>
              <a:ext uri="{FF2B5EF4-FFF2-40B4-BE49-F238E27FC236}">
                <a16:creationId xmlns:a16="http://schemas.microsoft.com/office/drawing/2014/main" id="{D2EF7ECA-A9C2-D0BD-F0B7-398BB3753236}"/>
              </a:ext>
            </a:extLst>
          </p:cNvPr>
          <p:cNvPicPr>
            <a:picLocks noChangeAspect="1"/>
          </p:cNvPicPr>
          <p:nvPr/>
        </p:nvPicPr>
        <p:blipFill>
          <a:blip r:embed="rId3"/>
          <a:stretch>
            <a:fillRect/>
          </a:stretch>
        </p:blipFill>
        <p:spPr>
          <a:xfrm>
            <a:off x="6321171" y="1251456"/>
            <a:ext cx="5395341" cy="1700572"/>
          </a:xfrm>
          <a:prstGeom prst="rect">
            <a:avLst/>
          </a:prstGeom>
        </p:spPr>
      </p:pic>
      <p:sp>
        <p:nvSpPr>
          <p:cNvPr id="8" name="TextBox 7">
            <a:extLst>
              <a:ext uri="{FF2B5EF4-FFF2-40B4-BE49-F238E27FC236}">
                <a16:creationId xmlns:a16="http://schemas.microsoft.com/office/drawing/2014/main" id="{E0DE1E84-30D2-A5D0-0B1D-3BC87783638B}"/>
              </a:ext>
            </a:extLst>
          </p:cNvPr>
          <p:cNvSpPr txBox="1"/>
          <p:nvPr/>
        </p:nvSpPr>
        <p:spPr>
          <a:xfrm>
            <a:off x="2828544" y="2952028"/>
            <a:ext cx="1558440" cy="461665"/>
          </a:xfrm>
          <a:prstGeom prst="rect">
            <a:avLst/>
          </a:prstGeom>
          <a:noFill/>
        </p:spPr>
        <p:txBody>
          <a:bodyPr wrap="none" rtlCol="0">
            <a:spAutoFit/>
          </a:bodyPr>
          <a:lstStyle/>
          <a:p>
            <a:r>
              <a:rPr lang="nb-NO" sz="2400" dirty="0"/>
              <a:t>E3 (Fig. 12)</a:t>
            </a:r>
            <a:endParaRPr lang="en-US" sz="2400" dirty="0"/>
          </a:p>
        </p:txBody>
      </p:sp>
      <p:sp>
        <p:nvSpPr>
          <p:cNvPr id="9" name="TextBox 8">
            <a:extLst>
              <a:ext uri="{FF2B5EF4-FFF2-40B4-BE49-F238E27FC236}">
                <a16:creationId xmlns:a16="http://schemas.microsoft.com/office/drawing/2014/main" id="{08FFBC95-C5BB-B41F-D153-C0DD1EA53D10}"/>
              </a:ext>
            </a:extLst>
          </p:cNvPr>
          <p:cNvSpPr txBox="1"/>
          <p:nvPr/>
        </p:nvSpPr>
        <p:spPr>
          <a:xfrm>
            <a:off x="8425614" y="2952027"/>
            <a:ext cx="1558440" cy="461665"/>
          </a:xfrm>
          <a:prstGeom prst="rect">
            <a:avLst/>
          </a:prstGeom>
          <a:noFill/>
        </p:spPr>
        <p:txBody>
          <a:bodyPr wrap="none" rtlCol="0">
            <a:spAutoFit/>
          </a:bodyPr>
          <a:lstStyle/>
          <a:p>
            <a:r>
              <a:rPr lang="nb-NO" sz="2400" dirty="0"/>
              <a:t>E7 (Fig. 24)</a:t>
            </a:r>
            <a:endParaRPr lang="en-US" sz="2400" dirty="0"/>
          </a:p>
        </p:txBody>
      </p:sp>
    </p:spTree>
    <p:extLst>
      <p:ext uri="{BB962C8B-B14F-4D97-AF65-F5344CB8AC3E}">
        <p14:creationId xmlns:p14="http://schemas.microsoft.com/office/powerpoint/2010/main" val="40454262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0">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0">
                                            <p:txEl>
                                              <p:pRg st="7" end="7"/>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0">
                                            <p:txEl>
                                              <p:pRg st="8" end="8"/>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0">
                                            <p:txEl>
                                              <p:pRg st="9" end="9"/>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0">
                                            <p:txEl>
                                              <p:pRg st="10" end="10"/>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89EDFC-7C57-6A5B-AA1E-95B7FB9178BE}"/>
              </a:ext>
            </a:extLst>
          </p:cNvPr>
          <p:cNvSpPr>
            <a:spLocks noGrp="1"/>
          </p:cNvSpPr>
          <p:nvPr>
            <p:ph type="title"/>
          </p:nvPr>
        </p:nvSpPr>
        <p:spPr/>
        <p:txBody>
          <a:bodyPr>
            <a:normAutofit fontScale="90000"/>
          </a:bodyPr>
          <a:lstStyle/>
          <a:p>
            <a:r>
              <a:rPr lang="nb-NO" dirty="0" err="1"/>
              <a:t>Example</a:t>
            </a:r>
            <a:r>
              <a:rPr lang="nb-NO" dirty="0"/>
              <a:t> adaptive cruise control: </a:t>
            </a:r>
            <a:br>
              <a:rPr lang="nb-NO" dirty="0"/>
            </a:br>
            <a:r>
              <a:rPr lang="nb-NO" dirty="0"/>
              <a:t>CV-CV </a:t>
            </a:r>
            <a:r>
              <a:rPr lang="nb-NO" dirty="0" err="1"/>
              <a:t>switch</a:t>
            </a:r>
            <a:r>
              <a:rPr lang="nb-NO" dirty="0"/>
              <a:t> </a:t>
            </a:r>
            <a:r>
              <a:rPr lang="nb-NO" dirty="0" err="1"/>
              <a:t>followed</a:t>
            </a:r>
            <a:r>
              <a:rPr lang="nb-NO" dirty="0"/>
              <a:t> by MV-MV </a:t>
            </a:r>
            <a:r>
              <a:rPr lang="nb-NO" dirty="0" err="1"/>
              <a:t>switch</a:t>
            </a:r>
            <a:endParaRPr lang="en-US" dirty="0"/>
          </a:p>
        </p:txBody>
      </p:sp>
      <p:pic>
        <p:nvPicPr>
          <p:cNvPr id="4" name="Picture 3">
            <a:extLst>
              <a:ext uri="{FF2B5EF4-FFF2-40B4-BE49-F238E27FC236}">
                <a16:creationId xmlns:a16="http://schemas.microsoft.com/office/drawing/2014/main" id="{D5974713-D01E-BD05-A38F-7C851141B443}"/>
              </a:ext>
            </a:extLst>
          </p:cNvPr>
          <p:cNvPicPr>
            <a:picLocks noChangeAspect="1"/>
          </p:cNvPicPr>
          <p:nvPr/>
        </p:nvPicPr>
        <p:blipFill>
          <a:blip r:embed="rId3"/>
          <a:stretch>
            <a:fillRect/>
          </a:stretch>
        </p:blipFill>
        <p:spPr>
          <a:xfrm>
            <a:off x="1408872" y="2132495"/>
            <a:ext cx="9677400" cy="3267075"/>
          </a:xfrm>
          <a:prstGeom prst="rect">
            <a:avLst/>
          </a:prstGeom>
        </p:spPr>
      </p:pic>
      <p:sp>
        <p:nvSpPr>
          <p:cNvPr id="7" name="TextBox 6">
            <a:extLst>
              <a:ext uri="{FF2B5EF4-FFF2-40B4-BE49-F238E27FC236}">
                <a16:creationId xmlns:a16="http://schemas.microsoft.com/office/drawing/2014/main" id="{4AFA2FA7-CBCA-3E74-0F0B-359FCC71FE4C}"/>
              </a:ext>
            </a:extLst>
          </p:cNvPr>
          <p:cNvSpPr txBox="1"/>
          <p:nvPr/>
        </p:nvSpPr>
        <p:spPr>
          <a:xfrm>
            <a:off x="581025" y="5991225"/>
            <a:ext cx="5641160" cy="276999"/>
          </a:xfrm>
          <a:prstGeom prst="rect">
            <a:avLst/>
          </a:prstGeom>
          <a:noFill/>
        </p:spPr>
        <p:txBody>
          <a:bodyPr wrap="none" rtlCol="0">
            <a:spAutoFit/>
          </a:bodyPr>
          <a:lstStyle/>
          <a:p>
            <a:r>
              <a:rPr lang="nb-NO" sz="1200" dirty="0"/>
              <a:t>Note: This is </a:t>
            </a:r>
            <a:r>
              <a:rPr lang="nb-NO" sz="1200" u="sng" dirty="0"/>
              <a:t>not</a:t>
            </a:r>
            <a:r>
              <a:rPr lang="nb-NO" sz="1200" dirty="0"/>
              <a:t> </a:t>
            </a:r>
            <a:r>
              <a:rPr lang="nb-NO" sz="1200" dirty="0" err="1"/>
              <a:t>Complex</a:t>
            </a:r>
            <a:r>
              <a:rPr lang="nb-NO" sz="1200" dirty="0"/>
              <a:t> MV-CV switching, </a:t>
            </a:r>
            <a:r>
              <a:rPr lang="nb-NO" sz="1200" dirty="0" err="1"/>
              <a:t>because</a:t>
            </a:r>
            <a:r>
              <a:rPr lang="nb-NO" sz="1200" dirty="0"/>
              <a:t> </a:t>
            </a:r>
            <a:r>
              <a:rPr lang="nb-NO" sz="1200" dirty="0" err="1"/>
              <a:t>then</a:t>
            </a:r>
            <a:r>
              <a:rPr lang="nb-NO" sz="1200" dirty="0"/>
              <a:t> </a:t>
            </a:r>
            <a:r>
              <a:rPr lang="nb-NO" sz="1200" dirty="0" err="1"/>
              <a:t>the</a:t>
            </a:r>
            <a:r>
              <a:rPr lang="nb-NO" sz="1200" dirty="0"/>
              <a:t> order </a:t>
            </a:r>
            <a:r>
              <a:rPr lang="nb-NO" sz="1200" dirty="0" err="1"/>
              <a:t>would</a:t>
            </a:r>
            <a:r>
              <a:rPr lang="nb-NO" sz="1200" dirty="0"/>
              <a:t> be </a:t>
            </a:r>
            <a:r>
              <a:rPr lang="nb-NO" sz="1200" dirty="0" err="1"/>
              <a:t>opposite</a:t>
            </a:r>
            <a:r>
              <a:rPr lang="nb-NO" sz="1200" dirty="0"/>
              <a:t>.</a:t>
            </a:r>
            <a:endParaRPr lang="en-US" sz="1200" dirty="0"/>
          </a:p>
        </p:txBody>
      </p:sp>
      <p:sp>
        <p:nvSpPr>
          <p:cNvPr id="3" name="Slide Number Placeholder 2">
            <a:extLst>
              <a:ext uri="{FF2B5EF4-FFF2-40B4-BE49-F238E27FC236}">
                <a16:creationId xmlns:a16="http://schemas.microsoft.com/office/drawing/2014/main" id="{C5DBD021-35D4-FD77-EEFD-1E17B7A274AF}"/>
              </a:ext>
            </a:extLst>
          </p:cNvPr>
          <p:cNvSpPr>
            <a:spLocks noGrp="1"/>
          </p:cNvSpPr>
          <p:nvPr>
            <p:ph type="sldNum" sz="quarter" idx="12"/>
          </p:nvPr>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12EDB02-4F68-4150-B145-D9EB3E2B4B16}" type="slidenum">
              <a:rPr lang="en-US" smtClean="0"/>
              <a:pPr/>
              <a:t>34</a:t>
            </a:fld>
            <a:endParaRPr lang="en-US"/>
          </a:p>
        </p:txBody>
      </p:sp>
    </p:spTree>
    <p:extLst>
      <p:ext uri="{BB962C8B-B14F-4D97-AF65-F5344CB8AC3E}">
        <p14:creationId xmlns:p14="http://schemas.microsoft.com/office/powerpoint/2010/main" val="268128468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quarter" idx="10"/>
          </p:nvPr>
        </p:nvSpPr>
        <p:spPr/>
        <p:txBody>
          <a:bodyPr/>
          <a:lstStyle/>
          <a:p>
            <a:pPr>
              <a:defRPr/>
            </a:pPr>
            <a:endParaRPr lang="nn-NO"/>
          </a:p>
          <a:p>
            <a:pPr>
              <a:defRPr/>
            </a:pPr>
            <a:r>
              <a:rPr lang="nn-NO"/>
              <a:t> </a:t>
            </a:r>
          </a:p>
          <a:p>
            <a:pPr>
              <a:defRPr/>
            </a:pPr>
            <a:endParaRPr lang="nn-NO"/>
          </a:p>
        </p:txBody>
      </p:sp>
      <p:sp>
        <p:nvSpPr>
          <p:cNvPr id="5" name="Footer Placeholder 4"/>
          <p:cNvSpPr>
            <a:spLocks noGrp="1"/>
          </p:cNvSpPr>
          <p:nvPr>
            <p:ph type="ftr" sz="quarter" idx="11"/>
          </p:nvPr>
        </p:nvSpPr>
        <p:spPr/>
        <p:txBody>
          <a:bodyPr/>
          <a:lstStyle/>
          <a:p>
            <a:pPr>
              <a:defRPr/>
            </a:pPr>
            <a:endParaRPr lang="nn-NO"/>
          </a:p>
          <a:p>
            <a:pPr>
              <a:defRPr/>
            </a:pPr>
            <a:endParaRPr lang="nn-NO"/>
          </a:p>
        </p:txBody>
      </p:sp>
      <p:sp>
        <p:nvSpPr>
          <p:cNvPr id="34820" name="Rectangle 2"/>
          <p:cNvSpPr>
            <a:spLocks noGrp="1" noChangeArrowheads="1"/>
          </p:cNvSpPr>
          <p:nvPr>
            <p:ph type="title"/>
          </p:nvPr>
        </p:nvSpPr>
        <p:spPr/>
        <p:txBody>
          <a:bodyPr>
            <a:normAutofit/>
          </a:bodyPr>
          <a:lstStyle/>
          <a:p>
            <a:pPr algn="l"/>
            <a:r>
              <a:rPr lang="en-US" altLang="nb-NO" sz="3600" dirty="0">
                <a:solidFill>
                  <a:schemeClr val="tx2">
                    <a:lumMod val="60000"/>
                    <a:lumOff val="40000"/>
                  </a:schemeClr>
                </a:solidFill>
              </a:rPr>
              <a:t>Summary </a:t>
            </a:r>
            <a:r>
              <a:rPr lang="en-US" altLang="nb-NO" sz="3600" dirty="0">
                <a:solidFill>
                  <a:schemeClr val="tx2">
                    <a:lumMod val="60000"/>
                    <a:lumOff val="40000"/>
                  </a:schemeClr>
                </a:solidFill>
                <a:highlight>
                  <a:srgbClr val="FFFF00"/>
                </a:highlight>
              </a:rPr>
              <a:t>MV-MV switching</a:t>
            </a:r>
          </a:p>
        </p:txBody>
      </p:sp>
      <p:sp>
        <p:nvSpPr>
          <p:cNvPr id="34821" name="Rectangle 3"/>
          <p:cNvSpPr>
            <a:spLocks noGrp="1" noChangeArrowheads="1"/>
          </p:cNvSpPr>
          <p:nvPr>
            <p:ph type="body" idx="1"/>
          </p:nvPr>
        </p:nvSpPr>
        <p:spPr>
          <a:xfrm>
            <a:off x="1847528" y="1600201"/>
            <a:ext cx="8363272" cy="4525963"/>
          </a:xfrm>
        </p:spPr>
        <p:txBody>
          <a:bodyPr>
            <a:normAutofit/>
          </a:bodyPr>
          <a:lstStyle/>
          <a:p>
            <a:r>
              <a:rPr lang="en-US" altLang="nb-NO" sz="2200" dirty="0"/>
              <a:t>Need several MVs to cover whole </a:t>
            </a:r>
            <a:r>
              <a:rPr lang="en-US" altLang="nb-NO" sz="2200" u="sng" dirty="0"/>
              <a:t>steady-state</a:t>
            </a:r>
            <a:r>
              <a:rPr lang="en-US" altLang="nb-NO" sz="2200" dirty="0"/>
              <a:t> range (because primary MV may saturate)*</a:t>
            </a:r>
          </a:p>
          <a:p>
            <a:r>
              <a:rPr lang="en-US" altLang="nb-NO" sz="1700" dirty="0"/>
              <a:t>Note that we only want to use one MV at the time.</a:t>
            </a:r>
          </a:p>
          <a:p>
            <a:pPr marL="800100" lvl="1" indent="-342900">
              <a:buNone/>
            </a:pPr>
            <a:r>
              <a:rPr lang="en-US" altLang="nb-NO" sz="2000" dirty="0">
                <a:solidFill>
                  <a:srgbClr val="FF0000"/>
                </a:solidFill>
              </a:rPr>
              <a:t>Alt.1 Split-range control (one controller) (E5)</a:t>
            </a:r>
          </a:p>
          <a:p>
            <a:pPr lvl="2"/>
            <a:r>
              <a:rPr lang="en-US" altLang="nb-NO" sz="1200" dirty="0">
                <a:solidFill>
                  <a:srgbClr val="FF0000"/>
                </a:solidFill>
              </a:rPr>
              <a:t>Advantage: </a:t>
            </a:r>
            <a:r>
              <a:rPr lang="nb-NO" sz="1400" dirty="0"/>
              <a:t>Easy to understand </a:t>
            </a:r>
            <a:r>
              <a:rPr lang="nb-NO" sz="1400" dirty="0" err="1"/>
              <a:t>because</a:t>
            </a:r>
            <a:r>
              <a:rPr lang="nb-NO" sz="1400" dirty="0"/>
              <a:t> SR-</a:t>
            </a:r>
            <a:r>
              <a:rPr lang="nb-NO" sz="1400" dirty="0" err="1"/>
              <a:t>block</a:t>
            </a:r>
            <a:r>
              <a:rPr lang="nb-NO" sz="1400" dirty="0"/>
              <a:t> shows </a:t>
            </a:r>
            <a:r>
              <a:rPr lang="nb-NO" sz="1400" dirty="0" err="1"/>
              <a:t>clearly</a:t>
            </a:r>
            <a:r>
              <a:rPr lang="nb-NO" sz="1400" dirty="0"/>
              <a:t> </a:t>
            </a:r>
            <a:r>
              <a:rPr lang="nb-NO" sz="1400" dirty="0" err="1"/>
              <a:t>sequence</a:t>
            </a:r>
            <a:r>
              <a:rPr lang="nb-NO" sz="1400" dirty="0"/>
              <a:t> of MVs </a:t>
            </a:r>
            <a:endParaRPr lang="en-US" altLang="nb-NO" sz="1200" dirty="0">
              <a:solidFill>
                <a:srgbClr val="FF0000"/>
              </a:solidFill>
            </a:endParaRPr>
          </a:p>
          <a:p>
            <a:pPr lvl="2"/>
            <a:r>
              <a:rPr lang="en-US" altLang="nb-NO" sz="1200" dirty="0" err="1">
                <a:solidFill>
                  <a:srgbClr val="FF0000"/>
                </a:solidFill>
              </a:rPr>
              <a:t>Disdvantages</a:t>
            </a:r>
            <a:r>
              <a:rPr lang="en-US" altLang="nb-NO" sz="1200" dirty="0">
                <a:solidFill>
                  <a:srgbClr val="FF0000"/>
                </a:solidFill>
              </a:rPr>
              <a:t>: (1) Need same tunings (integral time) for all MVs . (2) May not work well if MV-limits inside SR-block change with time, so: Not good for MV-CV switching </a:t>
            </a:r>
          </a:p>
          <a:p>
            <a:pPr marL="457200" lvl="1" indent="0">
              <a:buNone/>
            </a:pPr>
            <a:r>
              <a:rPr lang="en-US" altLang="nb-NO" sz="2000" dirty="0">
                <a:solidFill>
                  <a:srgbClr val="FF0000"/>
                </a:solidFill>
              </a:rPr>
              <a:t>Alt.2 Several controllers with different setpoints (E6)</a:t>
            </a:r>
          </a:p>
          <a:p>
            <a:pPr lvl="2"/>
            <a:r>
              <a:rPr lang="en-US" altLang="nb-NO" sz="1200" dirty="0">
                <a:solidFill>
                  <a:srgbClr val="FF0000"/>
                </a:solidFill>
              </a:rPr>
              <a:t>Advantages: 1. Simple to implement, do not need to keep track of MVs. 2. Can  have independent tunings. . </a:t>
            </a:r>
          </a:p>
          <a:p>
            <a:pPr lvl="2"/>
            <a:r>
              <a:rPr lang="en-US" altLang="nb-NO" sz="1200" dirty="0">
                <a:solidFill>
                  <a:srgbClr val="FF0000"/>
                </a:solidFill>
              </a:rPr>
              <a:t>Disadvantage: Setpoint varies (which can be turned into an advantage in some cases)</a:t>
            </a:r>
          </a:p>
          <a:p>
            <a:pPr marL="800100" lvl="1" indent="-342900">
              <a:buNone/>
            </a:pPr>
            <a:r>
              <a:rPr lang="en-US" altLang="nb-NO" sz="2000" dirty="0">
                <a:solidFill>
                  <a:srgbClr val="FF0000"/>
                </a:solidFill>
              </a:rPr>
              <a:t>Alt.3 Valve position control (E7)</a:t>
            </a:r>
          </a:p>
          <a:p>
            <a:pPr lvl="2"/>
            <a:r>
              <a:rPr lang="en-US" altLang="nb-NO" sz="1200" dirty="0">
                <a:solidFill>
                  <a:srgbClr val="FF0000"/>
                </a:solidFill>
              </a:rPr>
              <a:t>Advantage: Always use “primary” MV for control of CV (avoids repairing of loops)</a:t>
            </a:r>
          </a:p>
          <a:p>
            <a:pPr lvl="2"/>
            <a:r>
              <a:rPr lang="en-US" altLang="nb-NO" sz="1200" dirty="0">
                <a:solidFill>
                  <a:srgbClr val="FF0000"/>
                </a:solidFill>
              </a:rPr>
              <a:t>Disadvantages: Gives some loss, because primary MV always must be used (cannot go to zero). </a:t>
            </a:r>
          </a:p>
          <a:p>
            <a:pPr marL="114300" indent="0">
              <a:buNone/>
            </a:pPr>
            <a:r>
              <a:rPr lang="en-US" altLang="nb-NO" sz="2000" dirty="0">
                <a:solidFill>
                  <a:srgbClr val="FF0000"/>
                </a:solidFill>
              </a:rPr>
              <a:t>Which is best? It depends on the case! </a:t>
            </a:r>
          </a:p>
          <a:p>
            <a:pPr marL="800100" lvl="1" indent="-342900">
              <a:buNone/>
            </a:pPr>
            <a:endParaRPr lang="en-US" altLang="nb-NO" dirty="0"/>
          </a:p>
          <a:p>
            <a:pPr marL="800100" lvl="1" indent="-342900">
              <a:buNone/>
            </a:pPr>
            <a:endParaRPr lang="en-US" altLang="nb-NO" dirty="0">
              <a:solidFill>
                <a:srgbClr val="FF0000"/>
              </a:solidFill>
            </a:endParaRPr>
          </a:p>
          <a:p>
            <a:pPr marL="1200150" lvl="2" indent="-342900">
              <a:buNone/>
            </a:pPr>
            <a:endParaRPr lang="en-US" altLang="nb-NO" dirty="0"/>
          </a:p>
        </p:txBody>
      </p:sp>
      <p:sp>
        <p:nvSpPr>
          <p:cNvPr id="2" name="TextBox 1"/>
          <p:cNvSpPr txBox="1"/>
          <p:nvPr/>
        </p:nvSpPr>
        <p:spPr>
          <a:xfrm>
            <a:off x="1703513" y="6079351"/>
            <a:ext cx="7776863" cy="400110"/>
          </a:xfrm>
          <a:prstGeom prst="rect">
            <a:avLst/>
          </a:prstGeom>
          <a:noFill/>
        </p:spPr>
        <p:txBody>
          <a:bodyPr wrap="square" rtlCol="0">
            <a:spAutoFit/>
          </a:bodyPr>
          <a:lstStyle/>
          <a:p>
            <a:r>
              <a:rPr lang="nb-NO" sz="1000" b="1" dirty="0"/>
              <a:t>*Optimal </a:t>
            </a:r>
            <a:r>
              <a:rPr lang="nb-NO" sz="1000" b="1" dirty="0" err="1"/>
              <a:t>Operation</a:t>
            </a:r>
            <a:r>
              <a:rPr lang="nb-NO" sz="1000" b="1" dirty="0"/>
              <a:t> </a:t>
            </a:r>
            <a:r>
              <a:rPr lang="nb-NO" sz="1000" b="1" dirty="0" err="1"/>
              <a:t>with</a:t>
            </a:r>
            <a:r>
              <a:rPr lang="nb-NO" sz="1000" b="1" dirty="0"/>
              <a:t> </a:t>
            </a:r>
            <a:r>
              <a:rPr lang="nb-NO" sz="1000" b="1" dirty="0" err="1"/>
              <a:t>Changing</a:t>
            </a:r>
            <a:r>
              <a:rPr lang="nb-NO" sz="1000" b="1" dirty="0"/>
              <a:t> Active </a:t>
            </a:r>
            <a:r>
              <a:rPr lang="nb-NO" sz="1000" b="1" dirty="0" err="1"/>
              <a:t>Constraint</a:t>
            </a:r>
            <a:r>
              <a:rPr lang="nb-NO" sz="1000" b="1" dirty="0"/>
              <a:t> Regions </a:t>
            </a:r>
            <a:r>
              <a:rPr lang="nb-NO" sz="1000" b="1" dirty="0" err="1"/>
              <a:t>using</a:t>
            </a:r>
            <a:r>
              <a:rPr lang="nb-NO" sz="1000" b="1" dirty="0"/>
              <a:t> </a:t>
            </a:r>
            <a:r>
              <a:rPr lang="nb-NO" sz="1000" b="1" dirty="0" err="1"/>
              <a:t>Classical</a:t>
            </a:r>
            <a:r>
              <a:rPr lang="nb-NO" sz="1000" b="1" dirty="0"/>
              <a:t> Advanced Control,  Adriana Reyes-Lua Cristina Zotica, Sigurd Skogestad, </a:t>
            </a:r>
            <a:r>
              <a:rPr lang="nb-NO" sz="1000" b="1" dirty="0" err="1"/>
              <a:t>Adchem</a:t>
            </a:r>
            <a:r>
              <a:rPr lang="nb-NO" sz="1000" b="1" dirty="0"/>
              <a:t> Conference, Shenyang, China. </a:t>
            </a:r>
            <a:r>
              <a:rPr lang="nb-NO" sz="1000" b="1" dirty="0" err="1"/>
              <a:t>July</a:t>
            </a:r>
            <a:r>
              <a:rPr lang="nb-NO" sz="1000" b="1" dirty="0"/>
              <a:t> 2018 </a:t>
            </a:r>
            <a:r>
              <a:rPr lang="nb-NO" sz="1000" dirty="0"/>
              <a:t>, </a:t>
            </a:r>
          </a:p>
        </p:txBody>
      </p:sp>
      <p:grpSp>
        <p:nvGrpSpPr>
          <p:cNvPr id="7" name="Group 6">
            <a:extLst>
              <a:ext uri="{FF2B5EF4-FFF2-40B4-BE49-F238E27FC236}">
                <a16:creationId xmlns:a16="http://schemas.microsoft.com/office/drawing/2014/main" id="{262FC037-6C3B-4020-B71E-B5738EBD03E7}"/>
              </a:ext>
            </a:extLst>
          </p:cNvPr>
          <p:cNvGrpSpPr/>
          <p:nvPr/>
        </p:nvGrpSpPr>
        <p:grpSpPr>
          <a:xfrm>
            <a:off x="7824192" y="493871"/>
            <a:ext cx="2159078" cy="692574"/>
            <a:chOff x="8690994" y="907627"/>
            <a:chExt cx="2159078" cy="692574"/>
          </a:xfrm>
        </p:grpSpPr>
        <p:sp>
          <p:nvSpPr>
            <p:cNvPr id="8" name="Rectangle 7">
              <a:extLst>
                <a:ext uri="{FF2B5EF4-FFF2-40B4-BE49-F238E27FC236}">
                  <a16:creationId xmlns:a16="http://schemas.microsoft.com/office/drawing/2014/main" id="{8B2F476E-C466-40A2-94A3-118C4D678062}"/>
                </a:ext>
              </a:extLst>
            </p:cNvPr>
            <p:cNvSpPr/>
            <p:nvPr/>
          </p:nvSpPr>
          <p:spPr>
            <a:xfrm>
              <a:off x="9191413" y="907627"/>
              <a:ext cx="1158240" cy="692574"/>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nb-NO" dirty="0">
                  <a:solidFill>
                    <a:srgbClr val="FF0000"/>
                  </a:solidFill>
                </a:rPr>
                <a:t>Process</a:t>
              </a:r>
            </a:p>
          </p:txBody>
        </p:sp>
        <p:cxnSp>
          <p:nvCxnSpPr>
            <p:cNvPr id="9" name="Straight Arrow Connector 8">
              <a:extLst>
                <a:ext uri="{FF2B5EF4-FFF2-40B4-BE49-F238E27FC236}">
                  <a16:creationId xmlns:a16="http://schemas.microsoft.com/office/drawing/2014/main" id="{9105D728-D4F9-45A7-8BA7-EACC4654C407}"/>
                </a:ext>
              </a:extLst>
            </p:cNvPr>
            <p:cNvCxnSpPr/>
            <p:nvPr/>
          </p:nvCxnSpPr>
          <p:spPr>
            <a:xfrm>
              <a:off x="8690994" y="1006679"/>
              <a:ext cx="500419"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0" name="Straight Arrow Connector 9">
              <a:extLst>
                <a:ext uri="{FF2B5EF4-FFF2-40B4-BE49-F238E27FC236}">
                  <a16:creationId xmlns:a16="http://schemas.microsoft.com/office/drawing/2014/main" id="{C841F470-0E0D-424E-9A2E-12FF57DF1DF8}"/>
                </a:ext>
              </a:extLst>
            </p:cNvPr>
            <p:cNvCxnSpPr/>
            <p:nvPr/>
          </p:nvCxnSpPr>
          <p:spPr>
            <a:xfrm>
              <a:off x="8690994" y="1177255"/>
              <a:ext cx="500419"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1" name="Straight Arrow Connector 10">
              <a:extLst>
                <a:ext uri="{FF2B5EF4-FFF2-40B4-BE49-F238E27FC236}">
                  <a16:creationId xmlns:a16="http://schemas.microsoft.com/office/drawing/2014/main" id="{6FCE1572-645B-4FF5-A171-23798C216347}"/>
                </a:ext>
              </a:extLst>
            </p:cNvPr>
            <p:cNvCxnSpPr/>
            <p:nvPr/>
          </p:nvCxnSpPr>
          <p:spPr>
            <a:xfrm>
              <a:off x="8690994" y="1331053"/>
              <a:ext cx="500419"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2" name="Straight Arrow Connector 11">
              <a:extLst>
                <a:ext uri="{FF2B5EF4-FFF2-40B4-BE49-F238E27FC236}">
                  <a16:creationId xmlns:a16="http://schemas.microsoft.com/office/drawing/2014/main" id="{597F8068-C578-44A1-8C39-AB0004ED90E5}"/>
                </a:ext>
              </a:extLst>
            </p:cNvPr>
            <p:cNvCxnSpPr/>
            <p:nvPr/>
          </p:nvCxnSpPr>
          <p:spPr>
            <a:xfrm>
              <a:off x="8690994" y="1493241"/>
              <a:ext cx="500419"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3" name="Straight Arrow Connector 12">
              <a:extLst>
                <a:ext uri="{FF2B5EF4-FFF2-40B4-BE49-F238E27FC236}">
                  <a16:creationId xmlns:a16="http://schemas.microsoft.com/office/drawing/2014/main" id="{A25BB2E6-2762-45B9-97E8-F3F3089FABAD}"/>
                </a:ext>
              </a:extLst>
            </p:cNvPr>
            <p:cNvCxnSpPr/>
            <p:nvPr/>
          </p:nvCxnSpPr>
          <p:spPr>
            <a:xfrm>
              <a:off x="10349653" y="1205249"/>
              <a:ext cx="500419"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96955242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61EBD8-EB3D-DBA8-8E13-1A7DF844459A}"/>
              </a:ext>
            </a:extLst>
          </p:cNvPr>
          <p:cNvSpPr>
            <a:spLocks noGrp="1"/>
          </p:cNvSpPr>
          <p:nvPr>
            <p:ph type="title"/>
          </p:nvPr>
        </p:nvSpPr>
        <p:spPr/>
        <p:txBody>
          <a:bodyPr/>
          <a:lstStyle/>
          <a:p>
            <a:r>
              <a:rPr lang="nb-NO" dirty="0">
                <a:highlight>
                  <a:srgbClr val="FFFF00"/>
                </a:highlight>
              </a:rPr>
              <a:t>MV-CV switching </a:t>
            </a:r>
            <a:r>
              <a:rPr lang="nb-NO" sz="3600" dirty="0"/>
              <a:t>(</a:t>
            </a:r>
            <a:r>
              <a:rPr lang="nb-NO" sz="3600" dirty="0" err="1"/>
              <a:t>because</a:t>
            </a:r>
            <a:r>
              <a:rPr lang="nb-NO" sz="3600" dirty="0"/>
              <a:t> </a:t>
            </a:r>
            <a:r>
              <a:rPr lang="nb-NO" sz="3600" dirty="0" err="1"/>
              <a:t>reach</a:t>
            </a:r>
            <a:r>
              <a:rPr lang="nb-NO" sz="3600" dirty="0"/>
              <a:t> </a:t>
            </a:r>
            <a:r>
              <a:rPr lang="nb-NO" sz="3600" dirty="0" err="1"/>
              <a:t>constraint</a:t>
            </a:r>
            <a:r>
              <a:rPr lang="nb-NO" sz="3600" dirty="0"/>
              <a:t> </a:t>
            </a:r>
            <a:r>
              <a:rPr lang="nb-NO" sz="3600" dirty="0" err="1"/>
              <a:t>on</a:t>
            </a:r>
            <a:r>
              <a:rPr lang="nb-NO" sz="3600" dirty="0"/>
              <a:t> MV)</a:t>
            </a:r>
            <a:endParaRPr lang="nb-NO" dirty="0"/>
          </a:p>
        </p:txBody>
      </p:sp>
      <p:sp>
        <p:nvSpPr>
          <p:cNvPr id="3" name="Content Placeholder 2">
            <a:extLst>
              <a:ext uri="{FF2B5EF4-FFF2-40B4-BE49-F238E27FC236}">
                <a16:creationId xmlns:a16="http://schemas.microsoft.com/office/drawing/2014/main" id="{E69EA374-DC82-7FC5-B6BD-A5BC4F4EAB47}"/>
              </a:ext>
            </a:extLst>
          </p:cNvPr>
          <p:cNvSpPr>
            <a:spLocks noGrp="1"/>
          </p:cNvSpPr>
          <p:nvPr>
            <p:ph idx="1"/>
          </p:nvPr>
        </p:nvSpPr>
        <p:spPr>
          <a:xfrm>
            <a:off x="609600" y="1711349"/>
            <a:ext cx="10972800" cy="1501627"/>
          </a:xfrm>
        </p:spPr>
        <p:txBody>
          <a:bodyPr>
            <a:normAutofit fontScale="85000" lnSpcReduction="20000"/>
          </a:bodyPr>
          <a:lstStyle/>
          <a:p>
            <a:r>
              <a:rPr lang="nb-NO" b="1" dirty="0">
                <a:highlight>
                  <a:srgbClr val="FFFF00"/>
                </a:highlight>
              </a:rPr>
              <a:t>Simple CV-MV </a:t>
            </a:r>
            <a:r>
              <a:rPr lang="nb-NO" b="1" dirty="0" err="1">
                <a:highlight>
                  <a:srgbClr val="FFFF00"/>
                </a:highlight>
              </a:rPr>
              <a:t>switching</a:t>
            </a:r>
            <a:endParaRPr lang="nb-NO" b="1" dirty="0">
              <a:highlight>
                <a:srgbClr val="FFFF00"/>
              </a:highlight>
            </a:endParaRPr>
          </a:p>
          <a:p>
            <a:pPr lvl="1"/>
            <a:r>
              <a:rPr lang="nb-NO" dirty="0" err="1"/>
              <a:t>Don’t</a:t>
            </a:r>
            <a:r>
              <a:rPr lang="nb-NO" dirty="0"/>
              <a:t> </a:t>
            </a:r>
            <a:r>
              <a:rPr lang="nb-NO" dirty="0" err="1"/>
              <a:t>need</a:t>
            </a:r>
            <a:r>
              <a:rPr lang="nb-NO" dirty="0"/>
              <a:t> to do </a:t>
            </a:r>
            <a:r>
              <a:rPr lang="nb-NO" dirty="0" err="1"/>
              <a:t>anything</a:t>
            </a:r>
            <a:r>
              <a:rPr lang="nb-NO" dirty="0"/>
              <a:t> </a:t>
            </a:r>
            <a:r>
              <a:rPr lang="nb-NO" dirty="0" err="1"/>
              <a:t>if</a:t>
            </a:r>
            <a:r>
              <a:rPr lang="nb-NO" dirty="0"/>
              <a:t> </a:t>
            </a:r>
            <a:r>
              <a:rPr lang="nb-NO" dirty="0" err="1"/>
              <a:t>we</a:t>
            </a:r>
            <a:r>
              <a:rPr lang="nb-NO" dirty="0"/>
              <a:t> </a:t>
            </a:r>
            <a:r>
              <a:rPr lang="nb-NO" dirty="0" err="1"/>
              <a:t>followed</a:t>
            </a:r>
            <a:r>
              <a:rPr lang="nb-NO" dirty="0"/>
              <a:t> </a:t>
            </a:r>
            <a:r>
              <a:rPr lang="nb-NO" dirty="0" err="1"/>
              <a:t>the</a:t>
            </a:r>
            <a:r>
              <a:rPr lang="nb-NO" dirty="0"/>
              <a:t> </a:t>
            </a:r>
            <a:r>
              <a:rPr lang="en-US" i="1" dirty="0">
                <a:latin typeface="Calibri" panose="020F0502020204030204" pitchFamily="34" charset="0"/>
                <a:ea typeface="Calibri" panose="020F0502020204030204" pitchFamily="34" charset="0"/>
                <a:cs typeface="Times New Roman" panose="02020603050405020304" pitchFamily="18" charset="0"/>
              </a:rPr>
              <a:t>Input saturation rule: </a:t>
            </a:r>
          </a:p>
          <a:p>
            <a:pPr lvl="1"/>
            <a:r>
              <a:rPr lang="en-US" i="1" dirty="0">
                <a:latin typeface="Calibri" panose="020F0502020204030204" pitchFamily="34" charset="0"/>
                <a:ea typeface="Calibri" panose="020F0502020204030204" pitchFamily="34" charset="0"/>
                <a:cs typeface="Times New Roman" panose="02020603050405020304" pitchFamily="18" charset="0"/>
              </a:rPr>
              <a:t>“Pair a MV that may saturate with a CV that can be given up (when the MV saturates)”</a:t>
            </a:r>
            <a:endParaRPr lang="nb-NO" dirty="0"/>
          </a:p>
          <a:p>
            <a:endParaRPr lang="nb-NO" b="1" dirty="0">
              <a:highlight>
                <a:srgbClr val="FFFF00"/>
              </a:highlight>
            </a:endParaRPr>
          </a:p>
        </p:txBody>
      </p:sp>
    </p:spTree>
    <p:extLst>
      <p:ext uri="{BB962C8B-B14F-4D97-AF65-F5344CB8AC3E}">
        <p14:creationId xmlns:p14="http://schemas.microsoft.com/office/powerpoint/2010/main" val="84409984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6DB59D-6EC0-5B4B-4180-0B8B60EA25E4}"/>
              </a:ext>
            </a:extLst>
          </p:cNvPr>
          <p:cNvSpPr>
            <a:spLocks noGrp="1"/>
          </p:cNvSpPr>
          <p:nvPr>
            <p:ph type="title"/>
          </p:nvPr>
        </p:nvSpPr>
        <p:spPr/>
        <p:txBody>
          <a:bodyPr/>
          <a:lstStyle/>
          <a:p>
            <a:r>
              <a:rPr lang="nb-NO" dirty="0" err="1"/>
              <a:t>Example</a:t>
            </a:r>
            <a:r>
              <a:rPr lang="nb-NO" dirty="0"/>
              <a:t>: </a:t>
            </a:r>
            <a:r>
              <a:rPr lang="nb-NO" dirty="0" err="1"/>
              <a:t>Avoid</a:t>
            </a:r>
            <a:r>
              <a:rPr lang="nb-NO" dirty="0"/>
              <a:t> </a:t>
            </a:r>
            <a:r>
              <a:rPr lang="nb-NO" dirty="0" err="1"/>
              <a:t>freezing</a:t>
            </a:r>
            <a:r>
              <a:rPr lang="nb-NO" dirty="0"/>
              <a:t> in cabin</a:t>
            </a:r>
            <a:endParaRPr lang="en-US" dirty="0"/>
          </a:p>
        </p:txBody>
      </p:sp>
      <p:pic>
        <p:nvPicPr>
          <p:cNvPr id="5" name="Content Placeholder 4">
            <a:extLst>
              <a:ext uri="{FF2B5EF4-FFF2-40B4-BE49-F238E27FC236}">
                <a16:creationId xmlns:a16="http://schemas.microsoft.com/office/drawing/2014/main" id="{169C7D8C-ACDF-8F28-63B7-CCF6BD187CB8}"/>
              </a:ext>
            </a:extLst>
          </p:cNvPr>
          <p:cNvPicPr>
            <a:picLocks noGrp="1" noChangeAspect="1"/>
          </p:cNvPicPr>
          <p:nvPr>
            <p:ph idx="1"/>
          </p:nvPr>
        </p:nvPicPr>
        <p:blipFill>
          <a:blip r:embed="rId2"/>
          <a:stretch>
            <a:fillRect/>
          </a:stretch>
        </p:blipFill>
        <p:spPr>
          <a:xfrm>
            <a:off x="6394402" y="1390085"/>
            <a:ext cx="4686300" cy="3952875"/>
          </a:xfrm>
        </p:spPr>
      </p:pic>
      <p:sp>
        <p:nvSpPr>
          <p:cNvPr id="6" name="TextBox 5">
            <a:extLst>
              <a:ext uri="{FF2B5EF4-FFF2-40B4-BE49-F238E27FC236}">
                <a16:creationId xmlns:a16="http://schemas.microsoft.com/office/drawing/2014/main" id="{18ED96F7-EA2C-6249-41F8-3DBB20EDEC89}"/>
              </a:ext>
            </a:extLst>
          </p:cNvPr>
          <p:cNvSpPr txBox="1"/>
          <p:nvPr/>
        </p:nvSpPr>
        <p:spPr>
          <a:xfrm>
            <a:off x="0" y="51004"/>
            <a:ext cx="2772297" cy="400110"/>
          </a:xfrm>
          <a:prstGeom prst="rect">
            <a:avLst/>
          </a:prstGeom>
          <a:noFill/>
        </p:spPr>
        <p:txBody>
          <a:bodyPr wrap="none" rtlCol="0">
            <a:spAutoFit/>
          </a:bodyPr>
          <a:lstStyle/>
          <a:p>
            <a:r>
              <a:rPr lang="nb-NO" sz="2000" dirty="0">
                <a:highlight>
                  <a:srgbClr val="FFFF00"/>
                </a:highlight>
              </a:rPr>
              <a:t>Simple MV-CV switching </a:t>
            </a:r>
          </a:p>
        </p:txBody>
      </p:sp>
      <p:sp>
        <p:nvSpPr>
          <p:cNvPr id="7" name="TextBox 6">
            <a:extLst>
              <a:ext uri="{FF2B5EF4-FFF2-40B4-BE49-F238E27FC236}">
                <a16:creationId xmlns:a16="http://schemas.microsoft.com/office/drawing/2014/main" id="{A3295FE0-E4EC-936E-8FD5-D1F934437BD8}"/>
              </a:ext>
            </a:extLst>
          </p:cNvPr>
          <p:cNvSpPr txBox="1"/>
          <p:nvPr/>
        </p:nvSpPr>
        <p:spPr>
          <a:xfrm>
            <a:off x="55746" y="2727387"/>
            <a:ext cx="5206186" cy="2031325"/>
          </a:xfrm>
          <a:prstGeom prst="rect">
            <a:avLst/>
          </a:prstGeom>
          <a:noFill/>
        </p:spPr>
        <p:txBody>
          <a:bodyPr wrap="square" rtlCol="0">
            <a:spAutoFit/>
          </a:bodyPr>
          <a:lstStyle/>
          <a:p>
            <a:pPr lvl="2"/>
            <a:r>
              <a:rPr lang="en-US" altLang="nb-NO" sz="1800" dirty="0"/>
              <a:t>Keep CV=T&gt;</a:t>
            </a:r>
            <a:r>
              <a:rPr lang="en-US" altLang="nb-NO" sz="1800" dirty="0" err="1"/>
              <a:t>T</a:t>
            </a:r>
            <a:r>
              <a:rPr lang="en-US" altLang="nb-NO" sz="1800" baseline="-25000" dirty="0" err="1"/>
              <a:t>min</a:t>
            </a:r>
            <a:r>
              <a:rPr lang="en-US" altLang="nb-NO" sz="1800" dirty="0"/>
              <a:t> = 8C in cabin in winter by using MV=heating </a:t>
            </a:r>
          </a:p>
          <a:p>
            <a:pPr lvl="2"/>
            <a:endParaRPr lang="en-US" altLang="nb-NO" sz="1800" dirty="0"/>
          </a:p>
          <a:p>
            <a:pPr lvl="2"/>
            <a:r>
              <a:rPr lang="en-US" altLang="nb-NO" sz="1800" dirty="0"/>
              <a:t>If it’s hot outside (&gt;8C), then the heat will go to zero (MV=Q=0), but this does not matter as the constraint is over-satisfied. </a:t>
            </a:r>
          </a:p>
          <a:p>
            <a:endParaRPr lang="en-US" dirty="0"/>
          </a:p>
        </p:txBody>
      </p:sp>
      <p:sp>
        <p:nvSpPr>
          <p:cNvPr id="3" name="Slide Number Placeholder 2">
            <a:extLst>
              <a:ext uri="{FF2B5EF4-FFF2-40B4-BE49-F238E27FC236}">
                <a16:creationId xmlns:a16="http://schemas.microsoft.com/office/drawing/2014/main" id="{9AF5CE16-4DA5-322B-13C6-D5F80C6CA0C9}"/>
              </a:ext>
            </a:extLst>
          </p:cNvPr>
          <p:cNvSpPr>
            <a:spLocks noGrp="1"/>
          </p:cNvSpPr>
          <p:nvPr>
            <p:ph type="sldNum" sz="quarter" idx="12"/>
          </p:nvPr>
        </p:nvSpPr>
        <p:spPr/>
        <p:txBody>
          <a:bodyPr/>
          <a:lstStyle/>
          <a:p>
            <a:fld id="{D12EDB02-4F68-4150-B145-D9EB3E2B4B16}" type="slidenum">
              <a:rPr lang="en-US" smtClean="0"/>
              <a:t>37</a:t>
            </a:fld>
            <a:endParaRPr lang="en-US"/>
          </a:p>
        </p:txBody>
      </p:sp>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C539BC55-A522-CB43-4941-F7C2CE993401}"/>
                  </a:ext>
                </a:extLst>
              </p:cNvPr>
              <p:cNvSpPr txBox="1"/>
              <p:nvPr/>
            </p:nvSpPr>
            <p:spPr>
              <a:xfrm>
                <a:off x="1144625" y="1641272"/>
                <a:ext cx="3393365" cy="923330"/>
              </a:xfrm>
              <a:prstGeom prst="rect">
                <a:avLst/>
              </a:prstGeom>
              <a:noFill/>
            </p:spPr>
            <p:txBody>
              <a:bodyPr wrap="none" rtlCol="0">
                <a:spAutoFit/>
              </a:bodyPr>
              <a:lstStyle/>
              <a:p>
                <a:r>
                  <a:rPr lang="nb-NO" i="1" dirty="0" err="1">
                    <a:latin typeface="Cambria Math" panose="02040503050406030204" pitchFamily="18" charset="0"/>
                  </a:rPr>
                  <a:t>Minimize</a:t>
                </a:r>
                <a:r>
                  <a:rPr lang="nb-NO" i="1" dirty="0">
                    <a:latin typeface="Cambria Math" panose="02040503050406030204" pitchFamily="18" charset="0"/>
                  </a:rPr>
                  <a:t> u (</a:t>
                </a:r>
                <a:r>
                  <a:rPr lang="nb-NO" i="1" dirty="0" err="1">
                    <a:latin typeface="Cambria Math" panose="02040503050406030204" pitchFamily="18" charset="0"/>
                  </a:rPr>
                  <a:t>heating</a:t>
                </a:r>
                <a:r>
                  <a:rPr lang="nb-NO" i="1" dirty="0">
                    <a:latin typeface="Cambria Math" panose="02040503050406030204" pitchFamily="18" charset="0"/>
                  </a:rPr>
                  <a:t>), </a:t>
                </a:r>
                <a:r>
                  <a:rPr lang="nb-NO" i="1" dirty="0" err="1">
                    <a:latin typeface="Cambria Math" panose="02040503050406030204" pitchFamily="18" charset="0"/>
                  </a:rPr>
                  <a:t>subject</a:t>
                </a:r>
                <a:r>
                  <a:rPr lang="nb-NO" i="1" dirty="0">
                    <a:latin typeface="Cambria Math" panose="02040503050406030204" pitchFamily="18" charset="0"/>
                  </a:rPr>
                  <a:t> to</a:t>
                </a:r>
                <a:endParaRPr lang="nb-NO" b="0" i="1" dirty="0">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a:rPr lang="nb-NO" b="0" i="1" smtClean="0">
                          <a:latin typeface="Cambria Math" panose="02040503050406030204" pitchFamily="18" charset="0"/>
                        </a:rPr>
                        <m:t>𝑇</m:t>
                      </m:r>
                      <m:r>
                        <a:rPr lang="nb-NO" b="0" i="1" smtClean="0">
                          <a:latin typeface="Cambria Math" panose="02040503050406030204" pitchFamily="18" charset="0"/>
                        </a:rPr>
                        <m:t>≥</m:t>
                      </m:r>
                      <m:sSub>
                        <m:sSubPr>
                          <m:ctrlPr>
                            <a:rPr lang="nb-NO" b="0" i="1" smtClean="0">
                              <a:latin typeface="Cambria Math" panose="02040503050406030204" pitchFamily="18" charset="0"/>
                            </a:rPr>
                          </m:ctrlPr>
                        </m:sSubPr>
                        <m:e>
                          <m:r>
                            <a:rPr lang="nb-NO" b="0" i="1" smtClean="0">
                              <a:latin typeface="Cambria Math" panose="02040503050406030204" pitchFamily="18" charset="0"/>
                            </a:rPr>
                            <m:t>𝑇</m:t>
                          </m:r>
                        </m:e>
                        <m:sub>
                          <m:r>
                            <a:rPr lang="nb-NO" b="0" i="1" smtClean="0">
                              <a:latin typeface="Cambria Math" panose="02040503050406030204" pitchFamily="18" charset="0"/>
                            </a:rPr>
                            <m:t>𝑚𝑖𝑛</m:t>
                          </m:r>
                        </m:sub>
                      </m:sSub>
                    </m:oMath>
                  </m:oMathPara>
                </a14:m>
                <a:endParaRPr lang="nb-NO" b="0" dirty="0"/>
              </a:p>
              <a:p>
                <a:pPr/>
                <a14:m>
                  <m:oMathPara xmlns:m="http://schemas.openxmlformats.org/officeDocument/2006/math">
                    <m:oMathParaPr>
                      <m:jc m:val="centerGroup"/>
                    </m:oMathParaPr>
                    <m:oMath xmlns:m="http://schemas.openxmlformats.org/officeDocument/2006/math">
                      <m:r>
                        <a:rPr lang="nb-NO" b="0" i="1" smtClean="0">
                          <a:latin typeface="Cambria Math" panose="02040503050406030204" pitchFamily="18" charset="0"/>
                        </a:rPr>
                        <m:t>𝑢</m:t>
                      </m:r>
                      <m:r>
                        <a:rPr lang="nb-NO" b="0" i="1" smtClean="0">
                          <a:latin typeface="Cambria Math" panose="02040503050406030204" pitchFamily="18" charset="0"/>
                        </a:rPr>
                        <m:t>≥0</m:t>
                      </m:r>
                    </m:oMath>
                  </m:oMathPara>
                </a14:m>
                <a:endParaRPr lang="en-US" dirty="0"/>
              </a:p>
            </p:txBody>
          </p:sp>
        </mc:Choice>
        <mc:Fallback xmlns="">
          <p:sp>
            <p:nvSpPr>
              <p:cNvPr id="4" name="TextBox 3">
                <a:extLst>
                  <a:ext uri="{FF2B5EF4-FFF2-40B4-BE49-F238E27FC236}">
                    <a16:creationId xmlns:a16="http://schemas.microsoft.com/office/drawing/2014/main" id="{C539BC55-A522-CB43-4941-F7C2CE993401}"/>
                  </a:ext>
                </a:extLst>
              </p:cNvPr>
              <p:cNvSpPr txBox="1">
                <a:spLocks noRot="1" noChangeAspect="1" noMove="1" noResize="1" noEditPoints="1" noAdjustHandles="1" noChangeArrowheads="1" noChangeShapeType="1" noTextEdit="1"/>
              </p:cNvSpPr>
              <p:nvPr/>
            </p:nvSpPr>
            <p:spPr>
              <a:xfrm>
                <a:off x="1144625" y="1641272"/>
                <a:ext cx="3393365" cy="923330"/>
              </a:xfrm>
              <a:prstGeom prst="rect">
                <a:avLst/>
              </a:prstGeom>
              <a:blipFill>
                <a:blip r:embed="rId3"/>
                <a:stretch>
                  <a:fillRect l="-1619" t="-3947"/>
                </a:stretch>
              </a:blipFill>
            </p:spPr>
            <p:txBody>
              <a:bodyPr/>
              <a:lstStyle/>
              <a:p>
                <a:r>
                  <a:rPr lang="en-US">
                    <a:noFill/>
                  </a:rPr>
                  <a:t> </a:t>
                </a:r>
              </a:p>
            </p:txBody>
          </p:sp>
        </mc:Fallback>
      </mc:AlternateContent>
    </p:spTree>
    <p:extLst>
      <p:ext uri="{BB962C8B-B14F-4D97-AF65-F5344CB8AC3E}">
        <p14:creationId xmlns:p14="http://schemas.microsoft.com/office/powerpoint/2010/main" val="20359346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8BD8EA-B01E-4EF6-8D7F-BBA78F80A80F}"/>
              </a:ext>
            </a:extLst>
          </p:cNvPr>
          <p:cNvSpPr>
            <a:spLocks noGrp="1"/>
          </p:cNvSpPr>
          <p:nvPr>
            <p:ph type="title"/>
          </p:nvPr>
        </p:nvSpPr>
        <p:spPr>
          <a:xfrm>
            <a:off x="698343" y="195361"/>
            <a:ext cx="10972800" cy="1143000"/>
          </a:xfrm>
        </p:spPr>
        <p:txBody>
          <a:bodyPr/>
          <a:lstStyle/>
          <a:p>
            <a:r>
              <a:rPr lang="nb-NO" dirty="0" err="1"/>
              <a:t>Example</a:t>
            </a:r>
            <a:r>
              <a:rPr lang="nb-NO" dirty="0"/>
              <a:t>: Anti-</a:t>
            </a:r>
            <a:r>
              <a:rPr lang="nb-NO" dirty="0" err="1"/>
              <a:t>surge</a:t>
            </a:r>
            <a:r>
              <a:rPr lang="nb-NO" dirty="0"/>
              <a:t> control </a:t>
            </a:r>
            <a:r>
              <a:rPr lang="nb-NO" sz="3600" dirty="0"/>
              <a:t>(= min-</a:t>
            </a:r>
            <a:r>
              <a:rPr lang="nb-NO" sz="3600" dirty="0" err="1"/>
              <a:t>constraint</a:t>
            </a:r>
            <a:r>
              <a:rPr lang="nb-NO" sz="3600" dirty="0"/>
              <a:t> </a:t>
            </a:r>
            <a:r>
              <a:rPr lang="nb-NO" sz="3600" dirty="0" err="1"/>
              <a:t>on</a:t>
            </a:r>
            <a:r>
              <a:rPr lang="nb-NO" sz="3600" dirty="0"/>
              <a:t> F)</a:t>
            </a:r>
            <a:endParaRPr lang="nb-NO" dirty="0"/>
          </a:p>
        </p:txBody>
      </p:sp>
      <p:sp>
        <p:nvSpPr>
          <p:cNvPr id="73" name="TextBox 72">
            <a:extLst>
              <a:ext uri="{FF2B5EF4-FFF2-40B4-BE49-F238E27FC236}">
                <a16:creationId xmlns:a16="http://schemas.microsoft.com/office/drawing/2014/main" id="{FA823169-2398-4292-ADC6-1AB7CFC4D37B}"/>
              </a:ext>
            </a:extLst>
          </p:cNvPr>
          <p:cNvSpPr txBox="1"/>
          <p:nvPr/>
        </p:nvSpPr>
        <p:spPr>
          <a:xfrm>
            <a:off x="0" y="-2330"/>
            <a:ext cx="2461764" cy="646331"/>
          </a:xfrm>
          <a:prstGeom prst="rect">
            <a:avLst/>
          </a:prstGeom>
          <a:noFill/>
        </p:spPr>
        <p:txBody>
          <a:bodyPr wrap="none" rtlCol="0">
            <a:spAutoFit/>
          </a:bodyPr>
          <a:lstStyle/>
          <a:p>
            <a:r>
              <a:rPr lang="nb-NO" dirty="0">
                <a:highlight>
                  <a:srgbClr val="FFFF00"/>
                </a:highlight>
              </a:rPr>
              <a:t>Simple MV-CV switching</a:t>
            </a:r>
          </a:p>
          <a:p>
            <a:endParaRPr lang="nb-NO" dirty="0"/>
          </a:p>
        </p:txBody>
      </p:sp>
      <p:sp>
        <p:nvSpPr>
          <p:cNvPr id="74" name="TextBox 73">
            <a:extLst>
              <a:ext uri="{FF2B5EF4-FFF2-40B4-BE49-F238E27FC236}">
                <a16:creationId xmlns:a16="http://schemas.microsoft.com/office/drawing/2014/main" id="{14A5F56B-DCE2-476A-9486-0A9024D0B5CD}"/>
              </a:ext>
            </a:extLst>
          </p:cNvPr>
          <p:cNvSpPr txBox="1"/>
          <p:nvPr/>
        </p:nvSpPr>
        <p:spPr>
          <a:xfrm>
            <a:off x="1371248" y="5382359"/>
            <a:ext cx="9492279" cy="646331"/>
          </a:xfrm>
          <a:prstGeom prst="rect">
            <a:avLst/>
          </a:prstGeom>
          <a:solidFill>
            <a:srgbClr val="FFFF00"/>
          </a:solidFill>
        </p:spPr>
        <p:txBody>
          <a:bodyPr wrap="none" rtlCol="0">
            <a:spAutoFit/>
          </a:bodyPr>
          <a:lstStyle/>
          <a:p>
            <a:r>
              <a:rPr lang="nb-NO" dirty="0" err="1"/>
              <a:t>We</a:t>
            </a:r>
            <a:r>
              <a:rPr lang="nb-NO" dirty="0"/>
              <a:t> </a:t>
            </a:r>
            <a:r>
              <a:rPr lang="nb-NO" dirty="0" err="1"/>
              <a:t>satisfy</a:t>
            </a:r>
            <a:r>
              <a:rPr lang="nb-NO" dirty="0"/>
              <a:t> </a:t>
            </a:r>
            <a:r>
              <a:rPr lang="nb-NO" dirty="0" err="1"/>
              <a:t>the</a:t>
            </a:r>
            <a:r>
              <a:rPr lang="nb-NO" dirty="0"/>
              <a:t> input </a:t>
            </a:r>
            <a:r>
              <a:rPr lang="nb-NO" dirty="0" err="1"/>
              <a:t>saturation</a:t>
            </a:r>
            <a:r>
              <a:rPr lang="nb-NO" dirty="0"/>
              <a:t> </a:t>
            </a:r>
            <a:r>
              <a:rPr lang="nb-NO" dirty="0" err="1"/>
              <a:t>rule</a:t>
            </a:r>
            <a:r>
              <a:rPr lang="nb-NO" dirty="0"/>
              <a:t>: </a:t>
            </a:r>
          </a:p>
          <a:p>
            <a:r>
              <a:rPr lang="nb-NO" dirty="0"/>
              <a:t>«</a:t>
            </a:r>
            <a:r>
              <a:rPr lang="en-US" i="1" dirty="0">
                <a:latin typeface="Calibri" panose="020F0502020204030204" pitchFamily="34" charset="0"/>
                <a:ea typeface="Calibri" panose="020F0502020204030204" pitchFamily="34" charset="0"/>
                <a:cs typeface="Times New Roman" panose="02020603050405020304" pitchFamily="18" charset="0"/>
              </a:rPr>
              <a:t>Pair a MV =z that may saturate with a CV =F that can be given up (when the MV saturates at z=0)”</a:t>
            </a:r>
          </a:p>
        </p:txBody>
      </p:sp>
      <p:pic>
        <p:nvPicPr>
          <p:cNvPr id="4" name="Picture 3">
            <a:extLst>
              <a:ext uri="{FF2B5EF4-FFF2-40B4-BE49-F238E27FC236}">
                <a16:creationId xmlns:a16="http://schemas.microsoft.com/office/drawing/2014/main" id="{7825D9D7-30E4-BC94-1915-0C963DDCB13F}"/>
              </a:ext>
            </a:extLst>
          </p:cNvPr>
          <p:cNvPicPr>
            <a:picLocks noChangeAspect="1"/>
          </p:cNvPicPr>
          <p:nvPr/>
        </p:nvPicPr>
        <p:blipFill>
          <a:blip r:embed="rId2"/>
          <a:stretch>
            <a:fillRect/>
          </a:stretch>
        </p:blipFill>
        <p:spPr>
          <a:xfrm>
            <a:off x="4699112" y="1194312"/>
            <a:ext cx="5715000" cy="3705225"/>
          </a:xfrm>
          <a:prstGeom prst="rect">
            <a:avLst/>
          </a:prstGeom>
        </p:spPr>
      </p:pic>
      <p:sp>
        <p:nvSpPr>
          <p:cNvPr id="3" name="TextBox 2">
            <a:extLst>
              <a:ext uri="{FF2B5EF4-FFF2-40B4-BE49-F238E27FC236}">
                <a16:creationId xmlns:a16="http://schemas.microsoft.com/office/drawing/2014/main" id="{7D87B6CF-ECBE-DCCC-F4A8-E108AD1FF7D7}"/>
              </a:ext>
            </a:extLst>
          </p:cNvPr>
          <p:cNvSpPr txBox="1"/>
          <p:nvPr/>
        </p:nvSpPr>
        <p:spPr>
          <a:xfrm>
            <a:off x="-283612" y="2032721"/>
            <a:ext cx="4501761" cy="2862322"/>
          </a:xfrm>
          <a:prstGeom prst="rect">
            <a:avLst/>
          </a:prstGeom>
          <a:noFill/>
        </p:spPr>
        <p:txBody>
          <a:bodyPr wrap="square" rtlCol="0">
            <a:spAutoFit/>
          </a:bodyPr>
          <a:lstStyle/>
          <a:p>
            <a:pPr lvl="2"/>
            <a:endParaRPr lang="en-US" altLang="nb-NO" sz="1800" dirty="0"/>
          </a:p>
          <a:p>
            <a:pPr lvl="2"/>
            <a:r>
              <a:rPr lang="en-US" altLang="nb-NO" sz="1800" dirty="0"/>
              <a:t>Keep minimum flow </a:t>
            </a:r>
            <a:r>
              <a:rPr lang="en-US" altLang="nb-NO" sz="1800" dirty="0" err="1"/>
              <a:t>F</a:t>
            </a:r>
            <a:r>
              <a:rPr lang="en-US" altLang="nb-NO" sz="1800" baseline="-25000" dirty="0" err="1"/>
              <a:t>min</a:t>
            </a:r>
            <a:r>
              <a:rPr lang="en-US" altLang="nb-NO" sz="1800" dirty="0"/>
              <a:t> for pump or compressor using recycle valve. </a:t>
            </a:r>
          </a:p>
          <a:p>
            <a:pPr lvl="2"/>
            <a:endParaRPr lang="en-US" altLang="nb-NO" sz="1800" dirty="0"/>
          </a:p>
          <a:p>
            <a:pPr lvl="2"/>
            <a:r>
              <a:rPr lang="en-US" altLang="nb-NO" sz="1800" dirty="0"/>
              <a:t>If the flow F</a:t>
            </a:r>
            <a:r>
              <a:rPr lang="en-US" altLang="nb-NO" sz="1800" baseline="-25000" dirty="0"/>
              <a:t>0</a:t>
            </a:r>
            <a:r>
              <a:rPr lang="en-US" altLang="nb-NO" sz="1800" dirty="0"/>
              <a:t> (and thus F) becomes large then the recycle valve will close (MV=0), but this does not matter as the constraint on F is over-satisfied. </a:t>
            </a:r>
            <a:endParaRPr lang="nb-NO" sz="1800" dirty="0"/>
          </a:p>
          <a:p>
            <a:endParaRPr lang="en-US" dirty="0"/>
          </a:p>
        </p:txBody>
      </p:sp>
      <p:sp>
        <p:nvSpPr>
          <p:cNvPr id="5" name="Slide Number Placeholder 4">
            <a:extLst>
              <a:ext uri="{FF2B5EF4-FFF2-40B4-BE49-F238E27FC236}">
                <a16:creationId xmlns:a16="http://schemas.microsoft.com/office/drawing/2014/main" id="{299DD34D-859E-477B-AF2A-8763F6570493}"/>
              </a:ext>
            </a:extLst>
          </p:cNvPr>
          <p:cNvSpPr>
            <a:spLocks noGrp="1"/>
          </p:cNvSpPr>
          <p:nvPr>
            <p:ph type="sldNum" sz="quarter" idx="12"/>
          </p:nvPr>
        </p:nvSpPr>
        <p:spPr/>
        <p:txBody>
          <a:bodyPr/>
          <a:lstStyle/>
          <a:p>
            <a:fld id="{D12EDB02-4F68-4150-B145-D9EB3E2B4B16}" type="slidenum">
              <a:rPr lang="en-US" smtClean="0"/>
              <a:t>38</a:t>
            </a:fld>
            <a:endParaRPr lang="en-US"/>
          </a:p>
        </p:txBody>
      </p:sp>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D4A9A2A7-4404-9800-C8CC-FEE711B1CF31}"/>
                  </a:ext>
                </a:extLst>
              </p:cNvPr>
              <p:cNvSpPr txBox="1"/>
              <p:nvPr/>
            </p:nvSpPr>
            <p:spPr>
              <a:xfrm>
                <a:off x="804875" y="1338361"/>
                <a:ext cx="3274935" cy="923330"/>
              </a:xfrm>
              <a:prstGeom prst="rect">
                <a:avLst/>
              </a:prstGeom>
              <a:noFill/>
            </p:spPr>
            <p:txBody>
              <a:bodyPr wrap="none" rtlCol="0">
                <a:spAutoFit/>
              </a:bodyPr>
              <a:lstStyle/>
              <a:p>
                <a:r>
                  <a:rPr lang="nb-NO" b="0" i="1" dirty="0" err="1">
                    <a:latin typeface="Cambria Math" panose="02040503050406030204" pitchFamily="18" charset="0"/>
                  </a:rPr>
                  <a:t>Minimize</a:t>
                </a:r>
                <a:r>
                  <a:rPr lang="nb-NO" b="0" i="1" dirty="0">
                    <a:latin typeface="Cambria Math" panose="02040503050406030204" pitchFamily="18" charset="0"/>
                  </a:rPr>
                  <a:t> u (</a:t>
                </a:r>
                <a:r>
                  <a:rPr lang="nb-NO" b="0" i="1" dirty="0" err="1">
                    <a:latin typeface="Cambria Math" panose="02040503050406030204" pitchFamily="18" charset="0"/>
                  </a:rPr>
                  <a:t>recycle</a:t>
                </a:r>
                <a:r>
                  <a:rPr lang="nb-NO" i="1" dirty="0">
                    <a:latin typeface="Cambria Math" panose="02040503050406030204" pitchFamily="18" charset="0"/>
                  </a:rPr>
                  <a:t>), </a:t>
                </a:r>
                <a:r>
                  <a:rPr lang="nb-NO" i="1" dirty="0" err="1">
                    <a:latin typeface="Cambria Math" panose="02040503050406030204" pitchFamily="18" charset="0"/>
                  </a:rPr>
                  <a:t>subject</a:t>
                </a:r>
                <a:r>
                  <a:rPr lang="nb-NO" i="1" dirty="0">
                    <a:latin typeface="Cambria Math" panose="02040503050406030204" pitchFamily="18" charset="0"/>
                  </a:rPr>
                  <a:t> to</a:t>
                </a:r>
                <a:endParaRPr lang="nb-NO" b="0" i="1" dirty="0">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a:rPr lang="nb-NO" b="0" i="1" smtClean="0">
                          <a:latin typeface="Cambria Math" panose="02040503050406030204" pitchFamily="18" charset="0"/>
                        </a:rPr>
                        <m:t>𝐹</m:t>
                      </m:r>
                      <m:r>
                        <a:rPr lang="nb-NO" b="0" i="1" smtClean="0">
                          <a:latin typeface="Cambria Math" panose="02040503050406030204" pitchFamily="18" charset="0"/>
                        </a:rPr>
                        <m:t> ≥</m:t>
                      </m:r>
                      <m:sSub>
                        <m:sSubPr>
                          <m:ctrlPr>
                            <a:rPr lang="nb-NO" b="0" i="1" smtClean="0">
                              <a:latin typeface="Cambria Math" panose="02040503050406030204" pitchFamily="18" charset="0"/>
                            </a:rPr>
                          </m:ctrlPr>
                        </m:sSubPr>
                        <m:e>
                          <m:r>
                            <a:rPr lang="nb-NO" b="0" i="1" smtClean="0">
                              <a:latin typeface="Cambria Math" panose="02040503050406030204" pitchFamily="18" charset="0"/>
                            </a:rPr>
                            <m:t>𝐹</m:t>
                          </m:r>
                        </m:e>
                        <m:sub>
                          <m:r>
                            <a:rPr lang="nb-NO" b="0" i="1" smtClean="0">
                              <a:latin typeface="Cambria Math" panose="02040503050406030204" pitchFamily="18" charset="0"/>
                            </a:rPr>
                            <m:t>𝑚𝑖𝑛</m:t>
                          </m:r>
                        </m:sub>
                      </m:sSub>
                    </m:oMath>
                  </m:oMathPara>
                </a14:m>
                <a:endParaRPr lang="nb-NO" b="0" dirty="0"/>
              </a:p>
              <a:p>
                <a:pPr/>
                <a14:m>
                  <m:oMathPara xmlns:m="http://schemas.openxmlformats.org/officeDocument/2006/math">
                    <m:oMathParaPr>
                      <m:jc m:val="centerGroup"/>
                    </m:oMathParaPr>
                    <m:oMath xmlns:m="http://schemas.openxmlformats.org/officeDocument/2006/math">
                      <m:r>
                        <a:rPr lang="nb-NO" b="0" i="1" smtClean="0">
                          <a:latin typeface="Cambria Math" panose="02040503050406030204" pitchFamily="18" charset="0"/>
                        </a:rPr>
                        <m:t>𝑢</m:t>
                      </m:r>
                      <m:r>
                        <a:rPr lang="nb-NO" b="0" i="1" smtClean="0">
                          <a:latin typeface="Cambria Math" panose="02040503050406030204" pitchFamily="18" charset="0"/>
                        </a:rPr>
                        <m:t>=</m:t>
                      </m:r>
                      <m:r>
                        <a:rPr lang="nb-NO" b="0" i="1" smtClean="0">
                          <a:latin typeface="Cambria Math" panose="02040503050406030204" pitchFamily="18" charset="0"/>
                        </a:rPr>
                        <m:t>𝑧</m:t>
                      </m:r>
                      <m:r>
                        <a:rPr lang="nb-NO" b="0" i="1" smtClean="0">
                          <a:latin typeface="Cambria Math" panose="02040503050406030204" pitchFamily="18" charset="0"/>
                        </a:rPr>
                        <m:t> ≥0</m:t>
                      </m:r>
                    </m:oMath>
                  </m:oMathPara>
                </a14:m>
                <a:endParaRPr lang="en-US" dirty="0"/>
              </a:p>
            </p:txBody>
          </p:sp>
        </mc:Choice>
        <mc:Fallback xmlns="">
          <p:sp>
            <p:nvSpPr>
              <p:cNvPr id="6" name="TextBox 5">
                <a:extLst>
                  <a:ext uri="{FF2B5EF4-FFF2-40B4-BE49-F238E27FC236}">
                    <a16:creationId xmlns:a16="http://schemas.microsoft.com/office/drawing/2014/main" id="{D4A9A2A7-4404-9800-C8CC-FEE711B1CF31}"/>
                  </a:ext>
                </a:extLst>
              </p:cNvPr>
              <p:cNvSpPr txBox="1">
                <a:spLocks noRot="1" noChangeAspect="1" noMove="1" noResize="1" noEditPoints="1" noAdjustHandles="1" noChangeArrowheads="1" noChangeShapeType="1" noTextEdit="1"/>
              </p:cNvSpPr>
              <p:nvPr/>
            </p:nvSpPr>
            <p:spPr>
              <a:xfrm>
                <a:off x="804875" y="1338361"/>
                <a:ext cx="3274935" cy="923330"/>
              </a:xfrm>
              <a:prstGeom prst="rect">
                <a:avLst/>
              </a:prstGeom>
              <a:blipFill>
                <a:blip r:embed="rId3"/>
                <a:stretch>
                  <a:fillRect l="-1490" t="-4636" r="-931"/>
                </a:stretch>
              </a:blipFill>
            </p:spPr>
            <p:txBody>
              <a:bodyPr/>
              <a:lstStyle/>
              <a:p>
                <a:r>
                  <a:rPr lang="en-US">
                    <a:noFill/>
                  </a:rPr>
                  <a:t> </a:t>
                </a:r>
              </a:p>
            </p:txBody>
          </p:sp>
        </mc:Fallback>
      </mc:AlternateContent>
    </p:spTree>
    <p:extLst>
      <p:ext uri="{BB962C8B-B14F-4D97-AF65-F5344CB8AC3E}">
        <p14:creationId xmlns:p14="http://schemas.microsoft.com/office/powerpoint/2010/main" val="27830852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C6208A2C-7205-5ABE-98FD-F1C73E67ED41}"/>
              </a:ext>
            </a:extLst>
          </p:cNvPr>
          <p:cNvSpPr>
            <a:spLocks noGrp="1"/>
          </p:cNvSpPr>
          <p:nvPr>
            <p:ph type="sldNum" sz="quarter" idx="12"/>
          </p:nvPr>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12EDB02-4F68-4150-B145-D9EB3E2B4B16}" type="slidenum">
              <a:rPr lang="en-US" smtClean="0"/>
              <a:pPr/>
              <a:t>39</a:t>
            </a:fld>
            <a:endParaRPr lang="en-US"/>
          </a:p>
        </p:txBody>
      </p:sp>
      <p:cxnSp>
        <p:nvCxnSpPr>
          <p:cNvPr id="7" name="Straight Connector 6">
            <a:extLst>
              <a:ext uri="{FF2B5EF4-FFF2-40B4-BE49-F238E27FC236}">
                <a16:creationId xmlns:a16="http://schemas.microsoft.com/office/drawing/2014/main" id="{E53A983E-A5CB-BF16-D121-9BEDB84C6350}"/>
              </a:ext>
            </a:extLst>
          </p:cNvPr>
          <p:cNvCxnSpPr>
            <a:cxnSpLocks/>
          </p:cNvCxnSpPr>
          <p:nvPr/>
        </p:nvCxnSpPr>
        <p:spPr>
          <a:xfrm>
            <a:off x="821140" y="2507774"/>
            <a:ext cx="173497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1" name="Group 10">
            <a:extLst>
              <a:ext uri="{FF2B5EF4-FFF2-40B4-BE49-F238E27FC236}">
                <a16:creationId xmlns:a16="http://schemas.microsoft.com/office/drawing/2014/main" id="{98A02938-4AF0-264A-FAFB-1E463F682920}"/>
              </a:ext>
            </a:extLst>
          </p:cNvPr>
          <p:cNvGrpSpPr/>
          <p:nvPr/>
        </p:nvGrpSpPr>
        <p:grpSpPr>
          <a:xfrm>
            <a:off x="8553315" y="1697457"/>
            <a:ext cx="325273" cy="193341"/>
            <a:chOff x="5355609" y="1381837"/>
            <a:chExt cx="325273" cy="193341"/>
          </a:xfrm>
          <a:scene3d>
            <a:camera prst="orthographicFront">
              <a:rot lat="600000" lon="1800000" rev="0"/>
            </a:camera>
            <a:lightRig rig="threePt" dir="t"/>
          </a:scene3d>
        </p:grpSpPr>
        <p:sp>
          <p:nvSpPr>
            <p:cNvPr id="9" name="Isosceles Triangle 8">
              <a:extLst>
                <a:ext uri="{FF2B5EF4-FFF2-40B4-BE49-F238E27FC236}">
                  <a16:creationId xmlns:a16="http://schemas.microsoft.com/office/drawing/2014/main" id="{5F52449C-28C2-D198-745F-7709634EACE1}"/>
                </a:ext>
              </a:extLst>
            </p:cNvPr>
            <p:cNvSpPr/>
            <p:nvPr/>
          </p:nvSpPr>
          <p:spPr>
            <a:xfrm rot="16200000">
              <a:off x="5513697" y="1392073"/>
              <a:ext cx="177421" cy="156949"/>
            </a:xfrm>
            <a:prstGeom prst="triangle">
              <a:avLst/>
            </a:prstGeom>
            <a:solidFill>
              <a:schemeClr val="bg1"/>
            </a:solidFill>
            <a:ln w="254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Isosceles Triangle 9">
              <a:extLst>
                <a:ext uri="{FF2B5EF4-FFF2-40B4-BE49-F238E27FC236}">
                  <a16:creationId xmlns:a16="http://schemas.microsoft.com/office/drawing/2014/main" id="{65649A69-6B56-D7BB-CAF3-D5B20AE96DFD}"/>
                </a:ext>
              </a:extLst>
            </p:cNvPr>
            <p:cNvSpPr/>
            <p:nvPr/>
          </p:nvSpPr>
          <p:spPr>
            <a:xfrm rot="5201770">
              <a:off x="5345373" y="1407993"/>
              <a:ext cx="177421" cy="156949"/>
            </a:xfrm>
            <a:prstGeom prst="triangle">
              <a:avLst/>
            </a:prstGeom>
            <a:solidFill>
              <a:schemeClr val="bg1"/>
            </a:solidFill>
            <a:ln w="254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5" name="Straight Connector 14">
            <a:extLst>
              <a:ext uri="{FF2B5EF4-FFF2-40B4-BE49-F238E27FC236}">
                <a16:creationId xmlns:a16="http://schemas.microsoft.com/office/drawing/2014/main" id="{4698B0DE-892C-54A2-3A01-F471B7A832C2}"/>
              </a:ext>
            </a:extLst>
          </p:cNvPr>
          <p:cNvCxnSpPr>
            <a:cxnSpLocks/>
          </p:cNvCxnSpPr>
          <p:nvPr/>
        </p:nvCxnSpPr>
        <p:spPr>
          <a:xfrm flipV="1">
            <a:off x="1685002" y="2288483"/>
            <a:ext cx="160351" cy="525675"/>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30" name="Group 29">
            <a:extLst>
              <a:ext uri="{FF2B5EF4-FFF2-40B4-BE49-F238E27FC236}">
                <a16:creationId xmlns:a16="http://schemas.microsoft.com/office/drawing/2014/main" id="{A6592CFA-59F1-2EDB-779C-F1BD3AE112AD}"/>
              </a:ext>
            </a:extLst>
          </p:cNvPr>
          <p:cNvGrpSpPr/>
          <p:nvPr/>
        </p:nvGrpSpPr>
        <p:grpSpPr>
          <a:xfrm>
            <a:off x="2573421" y="1975559"/>
            <a:ext cx="557351" cy="968991"/>
            <a:chOff x="5247564" y="3050275"/>
            <a:chExt cx="557351" cy="968991"/>
          </a:xfrm>
        </p:grpSpPr>
        <p:cxnSp>
          <p:nvCxnSpPr>
            <p:cNvPr id="16" name="Straight Connector 15">
              <a:extLst>
                <a:ext uri="{FF2B5EF4-FFF2-40B4-BE49-F238E27FC236}">
                  <a16:creationId xmlns:a16="http://schemas.microsoft.com/office/drawing/2014/main" id="{D5B3E861-006C-05F2-705C-7FFCD3B4C734}"/>
                </a:ext>
              </a:extLst>
            </p:cNvPr>
            <p:cNvCxnSpPr>
              <a:cxnSpLocks/>
            </p:cNvCxnSpPr>
            <p:nvPr/>
          </p:nvCxnSpPr>
          <p:spPr>
            <a:xfrm>
              <a:off x="5247564" y="3050275"/>
              <a:ext cx="0" cy="96899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888E6DAD-C6B8-5507-2B38-35CFEC2AACCC}"/>
                </a:ext>
              </a:extLst>
            </p:cNvPr>
            <p:cNvCxnSpPr>
              <a:cxnSpLocks/>
            </p:cNvCxnSpPr>
            <p:nvPr/>
          </p:nvCxnSpPr>
          <p:spPr>
            <a:xfrm>
              <a:off x="5796888" y="3275463"/>
              <a:ext cx="0" cy="53908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429E2AFF-23FF-8862-6E55-CB489F383002}"/>
                </a:ext>
              </a:extLst>
            </p:cNvPr>
            <p:cNvCxnSpPr>
              <a:cxnSpLocks/>
            </p:cNvCxnSpPr>
            <p:nvPr/>
          </p:nvCxnSpPr>
          <p:spPr>
            <a:xfrm>
              <a:off x="5247564" y="3050275"/>
              <a:ext cx="549324" cy="2251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04FA91C6-21AF-785C-C1AD-41EAD1C8C350}"/>
                </a:ext>
              </a:extLst>
            </p:cNvPr>
            <p:cNvCxnSpPr>
              <a:cxnSpLocks/>
            </p:cNvCxnSpPr>
            <p:nvPr/>
          </p:nvCxnSpPr>
          <p:spPr>
            <a:xfrm flipV="1">
              <a:off x="5247564" y="3814549"/>
              <a:ext cx="557351" cy="20471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34" name="Straight Connector 33">
            <a:extLst>
              <a:ext uri="{FF2B5EF4-FFF2-40B4-BE49-F238E27FC236}">
                <a16:creationId xmlns:a16="http://schemas.microsoft.com/office/drawing/2014/main" id="{305E0720-1852-A21C-A05E-438C6258A33A}"/>
              </a:ext>
            </a:extLst>
          </p:cNvPr>
          <p:cNvCxnSpPr>
            <a:cxnSpLocks/>
          </p:cNvCxnSpPr>
          <p:nvPr/>
        </p:nvCxnSpPr>
        <p:spPr>
          <a:xfrm>
            <a:off x="3122745" y="2507774"/>
            <a:ext cx="1734972" cy="0"/>
          </a:xfrm>
          <a:prstGeom prst="line">
            <a:avLst/>
          </a:prstGeom>
          <a:ln w="28575">
            <a:solidFill>
              <a:schemeClr val="tx1"/>
            </a:solidFill>
            <a:tailEnd type="stealth" w="lg" len="med"/>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B68EFE41-6B16-456D-895F-F26817E8EDD8}"/>
              </a:ext>
            </a:extLst>
          </p:cNvPr>
          <p:cNvSpPr txBox="1"/>
          <p:nvPr/>
        </p:nvSpPr>
        <p:spPr>
          <a:xfrm>
            <a:off x="855734" y="2408218"/>
            <a:ext cx="381836" cy="369332"/>
          </a:xfrm>
          <a:prstGeom prst="rect">
            <a:avLst/>
          </a:prstGeom>
          <a:noFill/>
        </p:spPr>
        <p:txBody>
          <a:bodyPr wrap="none" rtlCol="0">
            <a:spAutoFit/>
          </a:bodyPr>
          <a:lstStyle/>
          <a:p>
            <a:r>
              <a:rPr lang="nb-NO" i="1" dirty="0"/>
              <a:t>p</a:t>
            </a:r>
            <a:r>
              <a:rPr lang="nb-NO" i="1" baseline="-25000" dirty="0"/>
              <a:t>0</a:t>
            </a:r>
            <a:endParaRPr lang="en-US" i="1" baseline="-25000" dirty="0"/>
          </a:p>
        </p:txBody>
      </p:sp>
      <p:sp>
        <p:nvSpPr>
          <p:cNvPr id="36" name="TextBox 35">
            <a:extLst>
              <a:ext uri="{FF2B5EF4-FFF2-40B4-BE49-F238E27FC236}">
                <a16:creationId xmlns:a16="http://schemas.microsoft.com/office/drawing/2014/main" id="{64E81382-9130-28D1-8A51-DC1B689690B4}"/>
              </a:ext>
            </a:extLst>
          </p:cNvPr>
          <p:cNvSpPr txBox="1"/>
          <p:nvPr/>
        </p:nvSpPr>
        <p:spPr>
          <a:xfrm>
            <a:off x="2174294" y="2507430"/>
            <a:ext cx="369012" cy="369332"/>
          </a:xfrm>
          <a:prstGeom prst="rect">
            <a:avLst/>
          </a:prstGeom>
          <a:noFill/>
        </p:spPr>
        <p:txBody>
          <a:bodyPr wrap="none" rtlCol="0">
            <a:spAutoFit/>
          </a:bodyPr>
          <a:lstStyle/>
          <a:p>
            <a:r>
              <a:rPr lang="nb-NO" i="1" dirty="0"/>
              <a:t>F</a:t>
            </a:r>
            <a:r>
              <a:rPr lang="nb-NO" i="1" baseline="-25000" dirty="0"/>
              <a:t>0</a:t>
            </a:r>
            <a:endParaRPr lang="en-US" i="1" baseline="-25000" dirty="0"/>
          </a:p>
        </p:txBody>
      </p:sp>
      <p:sp>
        <p:nvSpPr>
          <p:cNvPr id="37" name="TextBox 36">
            <a:extLst>
              <a:ext uri="{FF2B5EF4-FFF2-40B4-BE49-F238E27FC236}">
                <a16:creationId xmlns:a16="http://schemas.microsoft.com/office/drawing/2014/main" id="{FBB8059F-1C92-4DDD-9BEB-93F57A0F24B9}"/>
              </a:ext>
            </a:extLst>
          </p:cNvPr>
          <p:cNvSpPr txBox="1"/>
          <p:nvPr/>
        </p:nvSpPr>
        <p:spPr>
          <a:xfrm>
            <a:off x="4417916" y="2449227"/>
            <a:ext cx="290464" cy="369332"/>
          </a:xfrm>
          <a:prstGeom prst="rect">
            <a:avLst/>
          </a:prstGeom>
          <a:noFill/>
        </p:spPr>
        <p:txBody>
          <a:bodyPr wrap="none" rtlCol="0">
            <a:spAutoFit/>
          </a:bodyPr>
          <a:lstStyle/>
          <a:p>
            <a:r>
              <a:rPr lang="nb-NO" i="1" dirty="0"/>
              <a:t>F</a:t>
            </a:r>
            <a:endParaRPr lang="en-US" i="1" baseline="-25000" dirty="0"/>
          </a:p>
        </p:txBody>
      </p:sp>
      <p:sp>
        <p:nvSpPr>
          <p:cNvPr id="41" name="TextBox 40">
            <a:extLst>
              <a:ext uri="{FF2B5EF4-FFF2-40B4-BE49-F238E27FC236}">
                <a16:creationId xmlns:a16="http://schemas.microsoft.com/office/drawing/2014/main" id="{7AE3873F-25C1-EFDD-8CC1-3FC1D6295814}"/>
              </a:ext>
            </a:extLst>
          </p:cNvPr>
          <p:cNvSpPr txBox="1"/>
          <p:nvPr/>
        </p:nvSpPr>
        <p:spPr>
          <a:xfrm>
            <a:off x="3579778" y="2435215"/>
            <a:ext cx="306494" cy="369332"/>
          </a:xfrm>
          <a:prstGeom prst="rect">
            <a:avLst/>
          </a:prstGeom>
          <a:noFill/>
        </p:spPr>
        <p:txBody>
          <a:bodyPr wrap="none" rtlCol="0">
            <a:spAutoFit/>
          </a:bodyPr>
          <a:lstStyle/>
          <a:p>
            <a:r>
              <a:rPr lang="nb-NO" i="1" dirty="0"/>
              <a:t>p</a:t>
            </a:r>
            <a:endParaRPr lang="en-US" i="1" baseline="-25000" dirty="0"/>
          </a:p>
        </p:txBody>
      </p:sp>
      <p:sp>
        <p:nvSpPr>
          <p:cNvPr id="42" name="TextBox 41">
            <a:extLst>
              <a:ext uri="{FF2B5EF4-FFF2-40B4-BE49-F238E27FC236}">
                <a16:creationId xmlns:a16="http://schemas.microsoft.com/office/drawing/2014/main" id="{6360E75F-D0D7-9994-5D4F-2B47B032A612}"/>
              </a:ext>
            </a:extLst>
          </p:cNvPr>
          <p:cNvSpPr txBox="1"/>
          <p:nvPr/>
        </p:nvSpPr>
        <p:spPr>
          <a:xfrm>
            <a:off x="626724" y="-89848"/>
            <a:ext cx="4872213" cy="584775"/>
          </a:xfrm>
          <a:prstGeom prst="rect">
            <a:avLst/>
          </a:prstGeom>
          <a:noFill/>
        </p:spPr>
        <p:txBody>
          <a:bodyPr wrap="square" rtlCol="0">
            <a:spAutoFit/>
          </a:bodyPr>
          <a:lstStyle/>
          <a:p>
            <a:pPr algn="ctr"/>
            <a:r>
              <a:rPr lang="nb-NO" sz="3200" dirty="0"/>
              <a:t>QUIZ </a:t>
            </a:r>
            <a:r>
              <a:rPr lang="nb-NO" sz="2800" dirty="0" err="1"/>
              <a:t>Compressor</a:t>
            </a:r>
            <a:r>
              <a:rPr lang="nb-NO" sz="2800" dirty="0"/>
              <a:t> control</a:t>
            </a:r>
            <a:endParaRPr lang="en-US" sz="3200" dirty="0"/>
          </a:p>
        </p:txBody>
      </p:sp>
      <p:sp>
        <p:nvSpPr>
          <p:cNvPr id="2" name="TextBox 1">
            <a:extLst>
              <a:ext uri="{FF2B5EF4-FFF2-40B4-BE49-F238E27FC236}">
                <a16:creationId xmlns:a16="http://schemas.microsoft.com/office/drawing/2014/main" id="{6D168C6A-CF18-2008-0CB6-FD529588D856}"/>
              </a:ext>
            </a:extLst>
          </p:cNvPr>
          <p:cNvSpPr txBox="1"/>
          <p:nvPr/>
        </p:nvSpPr>
        <p:spPr>
          <a:xfrm>
            <a:off x="916072" y="3148606"/>
            <a:ext cx="4533485" cy="2308324"/>
          </a:xfrm>
          <a:prstGeom prst="rect">
            <a:avLst/>
          </a:prstGeom>
          <a:noFill/>
        </p:spPr>
        <p:txBody>
          <a:bodyPr wrap="none" rtlCol="0">
            <a:spAutoFit/>
          </a:bodyPr>
          <a:lstStyle/>
          <a:p>
            <a:r>
              <a:rPr lang="nb-NO" dirty="0" err="1"/>
              <a:t>Suggest</a:t>
            </a:r>
            <a:r>
              <a:rPr lang="nb-NO" dirty="0"/>
              <a:t> a </a:t>
            </a:r>
            <a:r>
              <a:rPr lang="nb-NO" dirty="0" err="1"/>
              <a:t>solution</a:t>
            </a:r>
            <a:r>
              <a:rPr lang="nb-NO" dirty="0"/>
              <a:t> </a:t>
            </a:r>
            <a:r>
              <a:rPr lang="nb-NO" dirty="0" err="1"/>
              <a:t>which</a:t>
            </a:r>
            <a:r>
              <a:rPr lang="nb-NO" dirty="0"/>
              <a:t> </a:t>
            </a:r>
            <a:r>
              <a:rPr lang="nb-NO" dirty="0" err="1"/>
              <a:t>achieves</a:t>
            </a:r>
            <a:endParaRPr lang="nb-NO" dirty="0"/>
          </a:p>
          <a:p>
            <a:pPr marL="285750" indent="-285750">
              <a:buFont typeface="Arial" panose="020B0604020202020204" pitchFamily="34" charset="0"/>
              <a:buChar char="•"/>
            </a:pPr>
            <a:r>
              <a:rPr lang="nb-NO" i="1" dirty="0"/>
              <a:t>p&lt; </a:t>
            </a:r>
            <a:r>
              <a:rPr lang="nb-NO" i="1" dirty="0" err="1"/>
              <a:t>p</a:t>
            </a:r>
            <a:r>
              <a:rPr lang="nb-NO" i="1" baseline="-25000" dirty="0" err="1"/>
              <a:t>max</a:t>
            </a:r>
            <a:r>
              <a:rPr lang="nb-NO" i="1" dirty="0"/>
              <a:t>= 37 bar    (</a:t>
            </a:r>
            <a:r>
              <a:rPr lang="nb-NO" i="1" dirty="0" err="1"/>
              <a:t>max</a:t>
            </a:r>
            <a:r>
              <a:rPr lang="nb-NO" i="1" dirty="0"/>
              <a:t> </a:t>
            </a:r>
            <a:r>
              <a:rPr lang="nb-NO" i="1" dirty="0" err="1"/>
              <a:t>delivery</a:t>
            </a:r>
            <a:r>
              <a:rPr lang="nb-NO" i="1" dirty="0"/>
              <a:t> </a:t>
            </a:r>
            <a:r>
              <a:rPr lang="nb-NO" i="1" dirty="0" err="1"/>
              <a:t>pressure</a:t>
            </a:r>
            <a:r>
              <a:rPr lang="nb-NO" i="1" dirty="0"/>
              <a:t>)</a:t>
            </a:r>
          </a:p>
          <a:p>
            <a:pPr marL="285750" indent="-285750">
              <a:buFont typeface="Arial" panose="020B0604020202020204" pitchFamily="34" charset="0"/>
              <a:buChar char="•"/>
            </a:pPr>
            <a:r>
              <a:rPr lang="nb-NO" i="1" dirty="0"/>
              <a:t>P</a:t>
            </a:r>
            <a:r>
              <a:rPr lang="nb-NO" i="1" baseline="-25000" dirty="0"/>
              <a:t>0</a:t>
            </a:r>
            <a:r>
              <a:rPr lang="nb-NO" i="1" dirty="0"/>
              <a:t> &gt; </a:t>
            </a:r>
            <a:r>
              <a:rPr lang="nb-NO" i="1" dirty="0" err="1"/>
              <a:t>p</a:t>
            </a:r>
            <a:r>
              <a:rPr lang="nb-NO" sz="1600" i="1" baseline="-25000" dirty="0" err="1"/>
              <a:t>min</a:t>
            </a:r>
            <a:r>
              <a:rPr lang="nb-NO" i="1" dirty="0"/>
              <a:t> = 30 bar  (min. </a:t>
            </a:r>
            <a:r>
              <a:rPr lang="nb-NO" i="1" dirty="0" err="1"/>
              <a:t>suction</a:t>
            </a:r>
            <a:r>
              <a:rPr lang="nb-NO" i="1" dirty="0"/>
              <a:t> </a:t>
            </a:r>
            <a:r>
              <a:rPr lang="nb-NO" i="1" dirty="0" err="1"/>
              <a:t>pressure</a:t>
            </a:r>
            <a:r>
              <a:rPr lang="nb-NO" i="1" dirty="0"/>
              <a:t>)</a:t>
            </a:r>
          </a:p>
          <a:p>
            <a:pPr marL="285750" indent="-285750">
              <a:buFont typeface="Arial" panose="020B0604020202020204" pitchFamily="34" charset="0"/>
              <a:buChar char="•"/>
            </a:pPr>
            <a:r>
              <a:rPr lang="nb-NO" i="1" dirty="0"/>
              <a:t>F &lt; </a:t>
            </a:r>
            <a:r>
              <a:rPr lang="nb-NO" i="1" dirty="0" err="1"/>
              <a:t>F</a:t>
            </a:r>
            <a:r>
              <a:rPr lang="nb-NO" i="1" baseline="-25000" dirty="0" err="1"/>
              <a:t>max</a:t>
            </a:r>
            <a:r>
              <a:rPr lang="nb-NO" i="1" dirty="0"/>
              <a:t> = 19 t/h   (</a:t>
            </a:r>
            <a:r>
              <a:rPr lang="nb-NO" i="1" dirty="0" err="1"/>
              <a:t>max</a:t>
            </a:r>
            <a:r>
              <a:rPr lang="nb-NO" i="1" dirty="0"/>
              <a:t>. </a:t>
            </a:r>
            <a:r>
              <a:rPr lang="nb-NO" i="1" dirty="0" err="1"/>
              <a:t>production</a:t>
            </a:r>
            <a:r>
              <a:rPr lang="nb-NO" i="1" dirty="0"/>
              <a:t> rate)</a:t>
            </a:r>
          </a:p>
          <a:p>
            <a:pPr marL="285750" indent="-285750">
              <a:buFont typeface="Arial" panose="020B0604020202020204" pitchFamily="34" charset="0"/>
              <a:buChar char="•"/>
            </a:pPr>
            <a:r>
              <a:rPr lang="nb-NO" i="1" dirty="0"/>
              <a:t>F</a:t>
            </a:r>
            <a:r>
              <a:rPr lang="nb-NO" i="1" baseline="-25000" dirty="0"/>
              <a:t>0</a:t>
            </a:r>
            <a:r>
              <a:rPr lang="nb-NO" i="1" dirty="0"/>
              <a:t> &gt; </a:t>
            </a:r>
            <a:r>
              <a:rPr lang="nb-NO" i="1" dirty="0" err="1"/>
              <a:t>F</a:t>
            </a:r>
            <a:r>
              <a:rPr lang="nb-NO" i="1" baseline="-25000" dirty="0" err="1"/>
              <a:t>min</a:t>
            </a:r>
            <a:r>
              <a:rPr lang="nb-NO" i="1" dirty="0"/>
              <a:t> = 10 t/h  (min. </a:t>
            </a:r>
            <a:r>
              <a:rPr lang="nb-NO" i="1" dirty="0" err="1"/>
              <a:t>through</a:t>
            </a:r>
            <a:r>
              <a:rPr lang="nb-NO" i="1" dirty="0"/>
              <a:t> </a:t>
            </a:r>
            <a:r>
              <a:rPr lang="nb-NO" i="1" dirty="0" err="1"/>
              <a:t>compressor</a:t>
            </a:r>
            <a:endParaRPr lang="nb-NO" i="1" dirty="0"/>
          </a:p>
          <a:p>
            <a:r>
              <a:rPr lang="nb-NO" i="1" dirty="0"/>
              <a:t>                                      to </a:t>
            </a:r>
            <a:r>
              <a:rPr lang="nb-NO" i="1" dirty="0" err="1"/>
              <a:t>avoid</a:t>
            </a:r>
            <a:r>
              <a:rPr lang="nb-NO" i="1" dirty="0"/>
              <a:t> </a:t>
            </a:r>
            <a:r>
              <a:rPr lang="nb-NO" i="1" dirty="0" err="1"/>
              <a:t>surge</a:t>
            </a:r>
            <a:r>
              <a:rPr lang="nb-NO" i="1" dirty="0"/>
              <a:t>)</a:t>
            </a:r>
          </a:p>
          <a:p>
            <a:endParaRPr lang="nb-NO" dirty="0"/>
          </a:p>
          <a:p>
            <a:endParaRPr lang="en-US" dirty="0"/>
          </a:p>
        </p:txBody>
      </p:sp>
      <p:cxnSp>
        <p:nvCxnSpPr>
          <p:cNvPr id="31" name="Straight Connector 30">
            <a:extLst>
              <a:ext uri="{FF2B5EF4-FFF2-40B4-BE49-F238E27FC236}">
                <a16:creationId xmlns:a16="http://schemas.microsoft.com/office/drawing/2014/main" id="{55807D11-FB32-DFE0-6C40-6F4B4C6D3DD6}"/>
              </a:ext>
            </a:extLst>
          </p:cNvPr>
          <p:cNvCxnSpPr>
            <a:cxnSpLocks/>
          </p:cNvCxnSpPr>
          <p:nvPr/>
        </p:nvCxnSpPr>
        <p:spPr>
          <a:xfrm flipV="1">
            <a:off x="9652699" y="1808392"/>
            <a:ext cx="7502" cy="86113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C895ADC-16C4-9FA4-8167-2A237B6A429B}"/>
              </a:ext>
            </a:extLst>
          </p:cNvPr>
          <p:cNvCxnSpPr>
            <a:cxnSpLocks/>
          </p:cNvCxnSpPr>
          <p:nvPr/>
        </p:nvCxnSpPr>
        <p:spPr>
          <a:xfrm>
            <a:off x="1846320" y="2277882"/>
            <a:ext cx="56943" cy="360574"/>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74194578-EAB2-F774-5B92-D7C46A30EE89}"/>
              </a:ext>
            </a:extLst>
          </p:cNvPr>
          <p:cNvCxnSpPr>
            <a:cxnSpLocks/>
          </p:cNvCxnSpPr>
          <p:nvPr/>
        </p:nvCxnSpPr>
        <p:spPr>
          <a:xfrm flipH="1" flipV="1">
            <a:off x="2015662" y="2288483"/>
            <a:ext cx="91780" cy="525675"/>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1FABA5E2-9DB9-4AB6-EF62-7D2FDD538FF6}"/>
              </a:ext>
            </a:extLst>
          </p:cNvPr>
          <p:cNvCxnSpPr>
            <a:cxnSpLocks/>
          </p:cNvCxnSpPr>
          <p:nvPr/>
        </p:nvCxnSpPr>
        <p:spPr>
          <a:xfrm flipH="1">
            <a:off x="1903263" y="2278917"/>
            <a:ext cx="107523" cy="347716"/>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55" name="TextBox 54">
            <a:extLst>
              <a:ext uri="{FF2B5EF4-FFF2-40B4-BE49-F238E27FC236}">
                <a16:creationId xmlns:a16="http://schemas.microsoft.com/office/drawing/2014/main" id="{5FF87468-DDBA-C959-5FED-BB43D4647F8D}"/>
              </a:ext>
            </a:extLst>
          </p:cNvPr>
          <p:cNvSpPr txBox="1"/>
          <p:nvPr/>
        </p:nvSpPr>
        <p:spPr>
          <a:xfrm>
            <a:off x="1618150" y="2746092"/>
            <a:ext cx="513282" cy="369332"/>
          </a:xfrm>
          <a:prstGeom prst="rect">
            <a:avLst/>
          </a:prstGeom>
          <a:noFill/>
        </p:spPr>
        <p:txBody>
          <a:bodyPr wrap="none" rtlCol="0">
            <a:spAutoFit/>
          </a:bodyPr>
          <a:lstStyle/>
          <a:p>
            <a:r>
              <a:rPr lang="nb-NO" b="1" dirty="0">
                <a:solidFill>
                  <a:srgbClr val="0070C0"/>
                </a:solidFill>
              </a:rPr>
              <a:t>CW</a:t>
            </a:r>
            <a:endParaRPr lang="en-US" b="1" dirty="0">
              <a:solidFill>
                <a:srgbClr val="0070C0"/>
              </a:solidFill>
            </a:endParaRPr>
          </a:p>
        </p:txBody>
      </p:sp>
      <p:cxnSp>
        <p:nvCxnSpPr>
          <p:cNvPr id="56" name="Straight Connector 55">
            <a:extLst>
              <a:ext uri="{FF2B5EF4-FFF2-40B4-BE49-F238E27FC236}">
                <a16:creationId xmlns:a16="http://schemas.microsoft.com/office/drawing/2014/main" id="{B667D844-A3DF-38C2-D9F7-CF2281250A5D}"/>
              </a:ext>
            </a:extLst>
          </p:cNvPr>
          <p:cNvCxnSpPr>
            <a:cxnSpLocks/>
          </p:cNvCxnSpPr>
          <p:nvPr/>
        </p:nvCxnSpPr>
        <p:spPr>
          <a:xfrm>
            <a:off x="6845639" y="2654506"/>
            <a:ext cx="173497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22948387-7E59-8ECD-B710-AAB53924B830}"/>
              </a:ext>
            </a:extLst>
          </p:cNvPr>
          <p:cNvCxnSpPr>
            <a:cxnSpLocks/>
          </p:cNvCxnSpPr>
          <p:nvPr/>
        </p:nvCxnSpPr>
        <p:spPr>
          <a:xfrm flipV="1">
            <a:off x="7709501" y="2435215"/>
            <a:ext cx="160351" cy="525675"/>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58" name="Group 57">
            <a:extLst>
              <a:ext uri="{FF2B5EF4-FFF2-40B4-BE49-F238E27FC236}">
                <a16:creationId xmlns:a16="http://schemas.microsoft.com/office/drawing/2014/main" id="{DFBC967B-241D-AA0B-0E5B-AB816901F1F4}"/>
              </a:ext>
            </a:extLst>
          </p:cNvPr>
          <p:cNvGrpSpPr/>
          <p:nvPr/>
        </p:nvGrpSpPr>
        <p:grpSpPr>
          <a:xfrm>
            <a:off x="8597920" y="2122291"/>
            <a:ext cx="557351" cy="968991"/>
            <a:chOff x="5247564" y="3050275"/>
            <a:chExt cx="557351" cy="968991"/>
          </a:xfrm>
        </p:grpSpPr>
        <p:cxnSp>
          <p:nvCxnSpPr>
            <p:cNvPr id="59" name="Straight Connector 58">
              <a:extLst>
                <a:ext uri="{FF2B5EF4-FFF2-40B4-BE49-F238E27FC236}">
                  <a16:creationId xmlns:a16="http://schemas.microsoft.com/office/drawing/2014/main" id="{534BDC48-286B-0CE4-8DA5-93A569D02653}"/>
                </a:ext>
              </a:extLst>
            </p:cNvPr>
            <p:cNvCxnSpPr>
              <a:cxnSpLocks/>
            </p:cNvCxnSpPr>
            <p:nvPr/>
          </p:nvCxnSpPr>
          <p:spPr>
            <a:xfrm>
              <a:off x="5247564" y="3050275"/>
              <a:ext cx="0" cy="96899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A318C697-F5FA-C16C-023D-961C8EBE88FB}"/>
                </a:ext>
              </a:extLst>
            </p:cNvPr>
            <p:cNvCxnSpPr>
              <a:cxnSpLocks/>
            </p:cNvCxnSpPr>
            <p:nvPr/>
          </p:nvCxnSpPr>
          <p:spPr>
            <a:xfrm>
              <a:off x="5796888" y="3275463"/>
              <a:ext cx="0" cy="53908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28A7E134-EE36-A652-34B5-3C1AF9687CA1}"/>
                </a:ext>
              </a:extLst>
            </p:cNvPr>
            <p:cNvCxnSpPr>
              <a:cxnSpLocks/>
            </p:cNvCxnSpPr>
            <p:nvPr/>
          </p:nvCxnSpPr>
          <p:spPr>
            <a:xfrm>
              <a:off x="5247564" y="3050275"/>
              <a:ext cx="549324" cy="2251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058144B4-936E-B3CB-C94D-86D603092899}"/>
                </a:ext>
              </a:extLst>
            </p:cNvPr>
            <p:cNvCxnSpPr>
              <a:cxnSpLocks/>
            </p:cNvCxnSpPr>
            <p:nvPr/>
          </p:nvCxnSpPr>
          <p:spPr>
            <a:xfrm flipV="1">
              <a:off x="5247564" y="3814549"/>
              <a:ext cx="557351" cy="20471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63" name="Straight Connector 62">
            <a:extLst>
              <a:ext uri="{FF2B5EF4-FFF2-40B4-BE49-F238E27FC236}">
                <a16:creationId xmlns:a16="http://schemas.microsoft.com/office/drawing/2014/main" id="{C4FDB280-4C4B-51DD-687E-B62AB119A19C}"/>
              </a:ext>
            </a:extLst>
          </p:cNvPr>
          <p:cNvCxnSpPr>
            <a:cxnSpLocks/>
          </p:cNvCxnSpPr>
          <p:nvPr/>
        </p:nvCxnSpPr>
        <p:spPr>
          <a:xfrm>
            <a:off x="9147244" y="2654506"/>
            <a:ext cx="1734972" cy="0"/>
          </a:xfrm>
          <a:prstGeom prst="line">
            <a:avLst/>
          </a:prstGeom>
          <a:ln w="28575">
            <a:solidFill>
              <a:schemeClr val="tx1"/>
            </a:solidFill>
            <a:tailEnd type="stealth" w="lg" len="med"/>
          </a:ln>
        </p:spPr>
        <p:style>
          <a:lnRef idx="1">
            <a:schemeClr val="accent1"/>
          </a:lnRef>
          <a:fillRef idx="0">
            <a:schemeClr val="accent1"/>
          </a:fillRef>
          <a:effectRef idx="0">
            <a:schemeClr val="accent1"/>
          </a:effectRef>
          <a:fontRef idx="minor">
            <a:schemeClr val="tx1"/>
          </a:fontRef>
        </p:style>
      </p:cxnSp>
      <p:sp>
        <p:nvSpPr>
          <p:cNvPr id="64" name="TextBox 63">
            <a:extLst>
              <a:ext uri="{FF2B5EF4-FFF2-40B4-BE49-F238E27FC236}">
                <a16:creationId xmlns:a16="http://schemas.microsoft.com/office/drawing/2014/main" id="{842E040E-3E9C-211F-9812-FA4E4F53EA8C}"/>
              </a:ext>
            </a:extLst>
          </p:cNvPr>
          <p:cNvSpPr txBox="1"/>
          <p:nvPr/>
        </p:nvSpPr>
        <p:spPr>
          <a:xfrm>
            <a:off x="6989874" y="2580980"/>
            <a:ext cx="381836" cy="369332"/>
          </a:xfrm>
          <a:prstGeom prst="rect">
            <a:avLst/>
          </a:prstGeom>
          <a:noFill/>
        </p:spPr>
        <p:txBody>
          <a:bodyPr wrap="none" rtlCol="0">
            <a:spAutoFit/>
          </a:bodyPr>
          <a:lstStyle/>
          <a:p>
            <a:r>
              <a:rPr lang="nb-NO" i="1" dirty="0"/>
              <a:t>p</a:t>
            </a:r>
            <a:r>
              <a:rPr lang="nb-NO" i="1" baseline="-25000" dirty="0"/>
              <a:t>0</a:t>
            </a:r>
            <a:endParaRPr lang="en-US" i="1" baseline="-25000" dirty="0"/>
          </a:p>
        </p:txBody>
      </p:sp>
      <p:sp>
        <p:nvSpPr>
          <p:cNvPr id="65" name="TextBox 64">
            <a:extLst>
              <a:ext uri="{FF2B5EF4-FFF2-40B4-BE49-F238E27FC236}">
                <a16:creationId xmlns:a16="http://schemas.microsoft.com/office/drawing/2014/main" id="{37F0C5B3-2565-B079-5A8F-821865FFED1B}"/>
              </a:ext>
            </a:extLst>
          </p:cNvPr>
          <p:cNvSpPr txBox="1"/>
          <p:nvPr/>
        </p:nvSpPr>
        <p:spPr>
          <a:xfrm>
            <a:off x="8190648" y="2605907"/>
            <a:ext cx="369012" cy="369332"/>
          </a:xfrm>
          <a:prstGeom prst="rect">
            <a:avLst/>
          </a:prstGeom>
          <a:noFill/>
        </p:spPr>
        <p:txBody>
          <a:bodyPr wrap="none" rtlCol="0">
            <a:spAutoFit/>
          </a:bodyPr>
          <a:lstStyle/>
          <a:p>
            <a:r>
              <a:rPr lang="nb-NO" i="1" dirty="0"/>
              <a:t>F</a:t>
            </a:r>
            <a:r>
              <a:rPr lang="nb-NO" i="1" baseline="-25000" dirty="0"/>
              <a:t>0</a:t>
            </a:r>
            <a:endParaRPr lang="en-US" i="1" baseline="-25000" dirty="0"/>
          </a:p>
        </p:txBody>
      </p:sp>
      <p:sp>
        <p:nvSpPr>
          <p:cNvPr id="66" name="TextBox 65">
            <a:extLst>
              <a:ext uri="{FF2B5EF4-FFF2-40B4-BE49-F238E27FC236}">
                <a16:creationId xmlns:a16="http://schemas.microsoft.com/office/drawing/2014/main" id="{6B32F4C9-EFC0-0A79-5D57-C384DEA02A28}"/>
              </a:ext>
            </a:extLst>
          </p:cNvPr>
          <p:cNvSpPr txBox="1"/>
          <p:nvPr/>
        </p:nvSpPr>
        <p:spPr>
          <a:xfrm>
            <a:off x="10428618" y="2671533"/>
            <a:ext cx="290464" cy="369332"/>
          </a:xfrm>
          <a:prstGeom prst="rect">
            <a:avLst/>
          </a:prstGeom>
          <a:noFill/>
        </p:spPr>
        <p:txBody>
          <a:bodyPr wrap="none" rtlCol="0">
            <a:spAutoFit/>
          </a:bodyPr>
          <a:lstStyle/>
          <a:p>
            <a:r>
              <a:rPr lang="nb-NO" i="1" dirty="0"/>
              <a:t>F</a:t>
            </a:r>
            <a:endParaRPr lang="en-US" i="1" baseline="-25000" dirty="0"/>
          </a:p>
        </p:txBody>
      </p:sp>
      <p:sp>
        <p:nvSpPr>
          <p:cNvPr id="67" name="TextBox 66">
            <a:extLst>
              <a:ext uri="{FF2B5EF4-FFF2-40B4-BE49-F238E27FC236}">
                <a16:creationId xmlns:a16="http://schemas.microsoft.com/office/drawing/2014/main" id="{F06E6088-3C1A-29E1-E46C-2D73CB59FE90}"/>
              </a:ext>
            </a:extLst>
          </p:cNvPr>
          <p:cNvSpPr txBox="1"/>
          <p:nvPr/>
        </p:nvSpPr>
        <p:spPr>
          <a:xfrm>
            <a:off x="9906761" y="2623878"/>
            <a:ext cx="303288" cy="369332"/>
          </a:xfrm>
          <a:prstGeom prst="rect">
            <a:avLst/>
          </a:prstGeom>
          <a:noFill/>
        </p:spPr>
        <p:txBody>
          <a:bodyPr wrap="none" rtlCol="0">
            <a:spAutoFit/>
          </a:bodyPr>
          <a:lstStyle/>
          <a:p>
            <a:r>
              <a:rPr lang="nb-NO" i="1" dirty="0"/>
              <a:t>p</a:t>
            </a:r>
            <a:endParaRPr lang="en-US" i="1" baseline="-25000" dirty="0"/>
          </a:p>
        </p:txBody>
      </p:sp>
      <p:cxnSp>
        <p:nvCxnSpPr>
          <p:cNvPr id="68" name="Straight Connector 67">
            <a:extLst>
              <a:ext uri="{FF2B5EF4-FFF2-40B4-BE49-F238E27FC236}">
                <a16:creationId xmlns:a16="http://schemas.microsoft.com/office/drawing/2014/main" id="{149BA26D-1040-90BC-9116-78B8D5D11ECC}"/>
              </a:ext>
            </a:extLst>
          </p:cNvPr>
          <p:cNvCxnSpPr>
            <a:cxnSpLocks/>
          </p:cNvCxnSpPr>
          <p:nvPr/>
        </p:nvCxnSpPr>
        <p:spPr>
          <a:xfrm>
            <a:off x="7870819" y="2424614"/>
            <a:ext cx="56943" cy="360574"/>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FE574EEA-6814-781B-4698-5DBCCFF32554}"/>
              </a:ext>
            </a:extLst>
          </p:cNvPr>
          <p:cNvCxnSpPr>
            <a:cxnSpLocks/>
          </p:cNvCxnSpPr>
          <p:nvPr/>
        </p:nvCxnSpPr>
        <p:spPr>
          <a:xfrm flipH="1" flipV="1">
            <a:off x="8040161" y="2435215"/>
            <a:ext cx="91780" cy="525675"/>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a16="http://schemas.microsoft.com/office/drawing/2014/main" id="{3F33B79A-A678-47E4-CE19-E1EA26E917FE}"/>
              </a:ext>
            </a:extLst>
          </p:cNvPr>
          <p:cNvCxnSpPr>
            <a:cxnSpLocks/>
          </p:cNvCxnSpPr>
          <p:nvPr/>
        </p:nvCxnSpPr>
        <p:spPr>
          <a:xfrm flipH="1">
            <a:off x="7927762" y="2425649"/>
            <a:ext cx="107523" cy="347716"/>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71" name="TextBox 70">
            <a:extLst>
              <a:ext uri="{FF2B5EF4-FFF2-40B4-BE49-F238E27FC236}">
                <a16:creationId xmlns:a16="http://schemas.microsoft.com/office/drawing/2014/main" id="{D1E578C0-CF20-22B4-B6E9-FE68739996C9}"/>
              </a:ext>
            </a:extLst>
          </p:cNvPr>
          <p:cNvSpPr txBox="1"/>
          <p:nvPr/>
        </p:nvSpPr>
        <p:spPr>
          <a:xfrm>
            <a:off x="7642649" y="2892824"/>
            <a:ext cx="513282" cy="369332"/>
          </a:xfrm>
          <a:prstGeom prst="rect">
            <a:avLst/>
          </a:prstGeom>
          <a:noFill/>
        </p:spPr>
        <p:txBody>
          <a:bodyPr wrap="none" rtlCol="0">
            <a:spAutoFit/>
          </a:bodyPr>
          <a:lstStyle/>
          <a:p>
            <a:r>
              <a:rPr lang="nb-NO" dirty="0">
                <a:solidFill>
                  <a:srgbClr val="0070C0"/>
                </a:solidFill>
              </a:rPr>
              <a:t>CW</a:t>
            </a:r>
            <a:endParaRPr lang="en-US" dirty="0">
              <a:solidFill>
                <a:srgbClr val="0070C0"/>
              </a:solidFill>
            </a:endParaRPr>
          </a:p>
        </p:txBody>
      </p:sp>
      <p:cxnSp>
        <p:nvCxnSpPr>
          <p:cNvPr id="76" name="Straight Connector 75">
            <a:extLst>
              <a:ext uri="{FF2B5EF4-FFF2-40B4-BE49-F238E27FC236}">
                <a16:creationId xmlns:a16="http://schemas.microsoft.com/office/drawing/2014/main" id="{F8942D8A-5479-0A8A-AF8F-3F2AB06B2D0F}"/>
              </a:ext>
            </a:extLst>
          </p:cNvPr>
          <p:cNvCxnSpPr>
            <a:cxnSpLocks/>
          </p:cNvCxnSpPr>
          <p:nvPr/>
        </p:nvCxnSpPr>
        <p:spPr>
          <a:xfrm flipV="1">
            <a:off x="7597922" y="1795263"/>
            <a:ext cx="0" cy="870941"/>
          </a:xfrm>
          <a:prstGeom prst="line">
            <a:avLst/>
          </a:prstGeom>
          <a:ln w="28575">
            <a:solidFill>
              <a:schemeClr val="tx1"/>
            </a:solidFill>
            <a:headEnd type="stealth"/>
            <a:tailEnd type="none"/>
          </a:ln>
        </p:spPr>
        <p:style>
          <a:lnRef idx="1">
            <a:schemeClr val="accent1"/>
          </a:lnRef>
          <a:fillRef idx="0">
            <a:schemeClr val="accent1"/>
          </a:fillRef>
          <a:effectRef idx="0">
            <a:schemeClr val="accent1"/>
          </a:effectRef>
          <a:fontRef idx="minor">
            <a:schemeClr val="tx1"/>
          </a:fontRef>
        </p:style>
      </p:cxnSp>
      <p:cxnSp>
        <p:nvCxnSpPr>
          <p:cNvPr id="79" name="Straight Connector 78">
            <a:extLst>
              <a:ext uri="{FF2B5EF4-FFF2-40B4-BE49-F238E27FC236}">
                <a16:creationId xmlns:a16="http://schemas.microsoft.com/office/drawing/2014/main" id="{981BB668-82C5-440F-5EF8-63D49023D100}"/>
              </a:ext>
            </a:extLst>
          </p:cNvPr>
          <p:cNvCxnSpPr>
            <a:cxnSpLocks/>
          </p:cNvCxnSpPr>
          <p:nvPr/>
        </p:nvCxnSpPr>
        <p:spPr>
          <a:xfrm flipH="1" flipV="1">
            <a:off x="8856123" y="1808911"/>
            <a:ext cx="793152" cy="227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3" name="Straight Connector 82">
            <a:extLst>
              <a:ext uri="{FF2B5EF4-FFF2-40B4-BE49-F238E27FC236}">
                <a16:creationId xmlns:a16="http://schemas.microsoft.com/office/drawing/2014/main" id="{A103CEF6-4B54-EC79-F144-0A19A74390CA}"/>
              </a:ext>
            </a:extLst>
          </p:cNvPr>
          <p:cNvCxnSpPr>
            <a:cxnSpLocks/>
          </p:cNvCxnSpPr>
          <p:nvPr/>
        </p:nvCxnSpPr>
        <p:spPr>
          <a:xfrm flipH="1" flipV="1">
            <a:off x="7597922" y="1802087"/>
            <a:ext cx="966273" cy="909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96" name="Group 95">
            <a:extLst>
              <a:ext uri="{FF2B5EF4-FFF2-40B4-BE49-F238E27FC236}">
                <a16:creationId xmlns:a16="http://schemas.microsoft.com/office/drawing/2014/main" id="{DB34549B-6A81-8D89-C93B-E0DBF6AEAF44}"/>
              </a:ext>
            </a:extLst>
          </p:cNvPr>
          <p:cNvGrpSpPr/>
          <p:nvPr/>
        </p:nvGrpSpPr>
        <p:grpSpPr>
          <a:xfrm>
            <a:off x="10371104" y="1027058"/>
            <a:ext cx="411844" cy="374973"/>
            <a:chOff x="5892699" y="1917722"/>
            <a:chExt cx="411844" cy="374973"/>
          </a:xfrm>
        </p:grpSpPr>
        <p:sp>
          <p:nvSpPr>
            <p:cNvPr id="91" name="Oval 90">
              <a:extLst>
                <a:ext uri="{FF2B5EF4-FFF2-40B4-BE49-F238E27FC236}">
                  <a16:creationId xmlns:a16="http://schemas.microsoft.com/office/drawing/2014/main" id="{134F4E01-F19C-922C-1EA0-5A4485121DEE}"/>
                </a:ext>
              </a:extLst>
            </p:cNvPr>
            <p:cNvSpPr/>
            <p:nvPr/>
          </p:nvSpPr>
          <p:spPr>
            <a:xfrm>
              <a:off x="5893610" y="1923363"/>
              <a:ext cx="410933" cy="369332"/>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solidFill>
              </a:endParaRPr>
            </a:p>
          </p:txBody>
        </p:sp>
        <p:sp>
          <p:nvSpPr>
            <p:cNvPr id="94" name="TextBox 93">
              <a:extLst>
                <a:ext uri="{FF2B5EF4-FFF2-40B4-BE49-F238E27FC236}">
                  <a16:creationId xmlns:a16="http://schemas.microsoft.com/office/drawing/2014/main" id="{55F59056-EAC9-3DA7-E605-72EC7CF0E85A}"/>
                </a:ext>
              </a:extLst>
            </p:cNvPr>
            <p:cNvSpPr txBox="1"/>
            <p:nvPr/>
          </p:nvSpPr>
          <p:spPr>
            <a:xfrm>
              <a:off x="5892699" y="1917722"/>
              <a:ext cx="411844" cy="369332"/>
            </a:xfrm>
            <a:prstGeom prst="rect">
              <a:avLst/>
            </a:prstGeom>
            <a:noFill/>
          </p:spPr>
          <p:txBody>
            <a:bodyPr wrap="none" rtlCol="0">
              <a:spAutoFit/>
            </a:bodyPr>
            <a:lstStyle/>
            <a:p>
              <a:r>
                <a:rPr lang="nb-NO" dirty="0"/>
                <a:t>FC</a:t>
              </a:r>
              <a:endParaRPr lang="en-US" dirty="0"/>
            </a:p>
          </p:txBody>
        </p:sp>
      </p:grpSp>
      <p:grpSp>
        <p:nvGrpSpPr>
          <p:cNvPr id="97" name="Group 96">
            <a:extLst>
              <a:ext uri="{FF2B5EF4-FFF2-40B4-BE49-F238E27FC236}">
                <a16:creationId xmlns:a16="http://schemas.microsoft.com/office/drawing/2014/main" id="{004C8351-E7DA-BA56-DA0E-E9CEF3B28ACC}"/>
              </a:ext>
            </a:extLst>
          </p:cNvPr>
          <p:cNvGrpSpPr/>
          <p:nvPr/>
        </p:nvGrpSpPr>
        <p:grpSpPr>
          <a:xfrm>
            <a:off x="7012035" y="1994242"/>
            <a:ext cx="429398" cy="381815"/>
            <a:chOff x="5893610" y="1923363"/>
            <a:chExt cx="429398" cy="381815"/>
          </a:xfrm>
        </p:grpSpPr>
        <p:sp>
          <p:nvSpPr>
            <p:cNvPr id="98" name="Oval 97">
              <a:extLst>
                <a:ext uri="{FF2B5EF4-FFF2-40B4-BE49-F238E27FC236}">
                  <a16:creationId xmlns:a16="http://schemas.microsoft.com/office/drawing/2014/main" id="{EBDA0E2D-6DFC-D0F6-3741-C561E87EA886}"/>
                </a:ext>
              </a:extLst>
            </p:cNvPr>
            <p:cNvSpPr/>
            <p:nvPr/>
          </p:nvSpPr>
          <p:spPr>
            <a:xfrm>
              <a:off x="5893610" y="1923363"/>
              <a:ext cx="410933" cy="369332"/>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solidFill>
              </a:endParaRPr>
            </a:p>
          </p:txBody>
        </p:sp>
        <p:sp>
          <p:nvSpPr>
            <p:cNvPr id="99" name="TextBox 98">
              <a:extLst>
                <a:ext uri="{FF2B5EF4-FFF2-40B4-BE49-F238E27FC236}">
                  <a16:creationId xmlns:a16="http://schemas.microsoft.com/office/drawing/2014/main" id="{74C31304-F37A-9389-CDD8-4169EFDDA033}"/>
                </a:ext>
              </a:extLst>
            </p:cNvPr>
            <p:cNvSpPr txBox="1"/>
            <p:nvPr/>
          </p:nvSpPr>
          <p:spPr>
            <a:xfrm>
              <a:off x="5896288" y="1935846"/>
              <a:ext cx="426720" cy="369332"/>
            </a:xfrm>
            <a:prstGeom prst="rect">
              <a:avLst/>
            </a:prstGeom>
            <a:noFill/>
          </p:spPr>
          <p:txBody>
            <a:bodyPr wrap="none" rtlCol="0">
              <a:spAutoFit/>
            </a:bodyPr>
            <a:lstStyle/>
            <a:p>
              <a:r>
                <a:rPr lang="nb-NO" dirty="0"/>
                <a:t>PC</a:t>
              </a:r>
              <a:endParaRPr lang="en-US" dirty="0"/>
            </a:p>
          </p:txBody>
        </p:sp>
      </p:grpSp>
      <p:grpSp>
        <p:nvGrpSpPr>
          <p:cNvPr id="100" name="Group 99">
            <a:extLst>
              <a:ext uri="{FF2B5EF4-FFF2-40B4-BE49-F238E27FC236}">
                <a16:creationId xmlns:a16="http://schemas.microsoft.com/office/drawing/2014/main" id="{B45EFD93-D3D5-5117-D421-A51A469B451B}"/>
              </a:ext>
            </a:extLst>
          </p:cNvPr>
          <p:cNvGrpSpPr/>
          <p:nvPr/>
        </p:nvGrpSpPr>
        <p:grpSpPr>
          <a:xfrm>
            <a:off x="9883735" y="2044113"/>
            <a:ext cx="429398" cy="381815"/>
            <a:chOff x="5893610" y="1923363"/>
            <a:chExt cx="429398" cy="381815"/>
          </a:xfrm>
        </p:grpSpPr>
        <p:sp>
          <p:nvSpPr>
            <p:cNvPr id="101" name="Oval 100">
              <a:extLst>
                <a:ext uri="{FF2B5EF4-FFF2-40B4-BE49-F238E27FC236}">
                  <a16:creationId xmlns:a16="http://schemas.microsoft.com/office/drawing/2014/main" id="{6C576D6C-732F-F366-8E38-A649AB6DC2D0}"/>
                </a:ext>
              </a:extLst>
            </p:cNvPr>
            <p:cNvSpPr/>
            <p:nvPr/>
          </p:nvSpPr>
          <p:spPr>
            <a:xfrm>
              <a:off x="5893610" y="1923363"/>
              <a:ext cx="410933" cy="369332"/>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solidFill>
              </a:endParaRPr>
            </a:p>
          </p:txBody>
        </p:sp>
        <p:sp>
          <p:nvSpPr>
            <p:cNvPr id="102" name="TextBox 101">
              <a:extLst>
                <a:ext uri="{FF2B5EF4-FFF2-40B4-BE49-F238E27FC236}">
                  <a16:creationId xmlns:a16="http://schemas.microsoft.com/office/drawing/2014/main" id="{CD5363CE-2803-D242-C83F-FA5473C19AC3}"/>
                </a:ext>
              </a:extLst>
            </p:cNvPr>
            <p:cNvSpPr txBox="1"/>
            <p:nvPr/>
          </p:nvSpPr>
          <p:spPr>
            <a:xfrm>
              <a:off x="5896288" y="1935846"/>
              <a:ext cx="426720" cy="369332"/>
            </a:xfrm>
            <a:prstGeom prst="rect">
              <a:avLst/>
            </a:prstGeom>
            <a:noFill/>
          </p:spPr>
          <p:txBody>
            <a:bodyPr wrap="none" rtlCol="0">
              <a:spAutoFit/>
            </a:bodyPr>
            <a:lstStyle/>
            <a:p>
              <a:r>
                <a:rPr lang="nb-NO" dirty="0"/>
                <a:t>PC</a:t>
              </a:r>
              <a:endParaRPr lang="en-US" dirty="0"/>
            </a:p>
          </p:txBody>
        </p:sp>
      </p:grpSp>
      <p:grpSp>
        <p:nvGrpSpPr>
          <p:cNvPr id="103" name="Group 102">
            <a:extLst>
              <a:ext uri="{FF2B5EF4-FFF2-40B4-BE49-F238E27FC236}">
                <a16:creationId xmlns:a16="http://schemas.microsoft.com/office/drawing/2014/main" id="{F2BA2262-FA02-0E43-5B0F-433757693F97}"/>
              </a:ext>
            </a:extLst>
          </p:cNvPr>
          <p:cNvGrpSpPr/>
          <p:nvPr/>
        </p:nvGrpSpPr>
        <p:grpSpPr>
          <a:xfrm>
            <a:off x="8115430" y="2019516"/>
            <a:ext cx="414522" cy="381815"/>
            <a:chOff x="5893610" y="1923363"/>
            <a:chExt cx="414522" cy="381815"/>
          </a:xfrm>
        </p:grpSpPr>
        <p:sp>
          <p:nvSpPr>
            <p:cNvPr id="104" name="Oval 103">
              <a:extLst>
                <a:ext uri="{FF2B5EF4-FFF2-40B4-BE49-F238E27FC236}">
                  <a16:creationId xmlns:a16="http://schemas.microsoft.com/office/drawing/2014/main" id="{B86D47C1-0956-CF9F-37A5-4188EA9AF62D}"/>
                </a:ext>
              </a:extLst>
            </p:cNvPr>
            <p:cNvSpPr/>
            <p:nvPr/>
          </p:nvSpPr>
          <p:spPr>
            <a:xfrm>
              <a:off x="5893610" y="1923363"/>
              <a:ext cx="410933" cy="369332"/>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solidFill>
              </a:endParaRPr>
            </a:p>
          </p:txBody>
        </p:sp>
        <p:sp>
          <p:nvSpPr>
            <p:cNvPr id="105" name="TextBox 104">
              <a:extLst>
                <a:ext uri="{FF2B5EF4-FFF2-40B4-BE49-F238E27FC236}">
                  <a16:creationId xmlns:a16="http://schemas.microsoft.com/office/drawing/2014/main" id="{BD991B86-6773-6ECF-5762-4EEAC34B0476}"/>
                </a:ext>
              </a:extLst>
            </p:cNvPr>
            <p:cNvSpPr txBox="1"/>
            <p:nvPr/>
          </p:nvSpPr>
          <p:spPr>
            <a:xfrm>
              <a:off x="5896288" y="1935846"/>
              <a:ext cx="411844" cy="369332"/>
            </a:xfrm>
            <a:prstGeom prst="rect">
              <a:avLst/>
            </a:prstGeom>
            <a:noFill/>
          </p:spPr>
          <p:txBody>
            <a:bodyPr wrap="none" rtlCol="0">
              <a:spAutoFit/>
            </a:bodyPr>
            <a:lstStyle/>
            <a:p>
              <a:r>
                <a:rPr lang="nb-NO" dirty="0"/>
                <a:t>FC</a:t>
              </a:r>
              <a:endParaRPr lang="en-US" dirty="0"/>
            </a:p>
          </p:txBody>
        </p:sp>
      </p:grpSp>
      <p:sp>
        <p:nvSpPr>
          <p:cNvPr id="106" name="TextBox 105">
            <a:extLst>
              <a:ext uri="{FF2B5EF4-FFF2-40B4-BE49-F238E27FC236}">
                <a16:creationId xmlns:a16="http://schemas.microsoft.com/office/drawing/2014/main" id="{50F42C44-E1D1-AE84-78FD-B5B20DFD0D87}"/>
              </a:ext>
            </a:extLst>
          </p:cNvPr>
          <p:cNvSpPr txBox="1"/>
          <p:nvPr/>
        </p:nvSpPr>
        <p:spPr>
          <a:xfrm>
            <a:off x="8238503" y="1087732"/>
            <a:ext cx="966272" cy="369332"/>
          </a:xfrm>
          <a:prstGeom prst="rect">
            <a:avLst/>
          </a:prstGeom>
          <a:noFill/>
          <a:ln w="38100">
            <a:solidFill>
              <a:srgbClr val="FF0000"/>
            </a:solidFill>
          </a:ln>
        </p:spPr>
        <p:txBody>
          <a:bodyPr wrap="square" rtlCol="0">
            <a:spAutoFit/>
          </a:bodyPr>
          <a:lstStyle/>
          <a:p>
            <a:pPr algn="ctr"/>
            <a:r>
              <a:rPr lang="nb-NO" dirty="0"/>
              <a:t>MAX </a:t>
            </a:r>
            <a:endParaRPr lang="en-US" dirty="0"/>
          </a:p>
        </p:txBody>
      </p:sp>
      <p:cxnSp>
        <p:nvCxnSpPr>
          <p:cNvPr id="107" name="Straight Connector 106">
            <a:extLst>
              <a:ext uri="{FF2B5EF4-FFF2-40B4-BE49-F238E27FC236}">
                <a16:creationId xmlns:a16="http://schemas.microsoft.com/office/drawing/2014/main" id="{5AD626EC-C317-75E3-827D-427B0FE1DC01}"/>
              </a:ext>
            </a:extLst>
          </p:cNvPr>
          <p:cNvCxnSpPr>
            <a:cxnSpLocks/>
          </p:cNvCxnSpPr>
          <p:nvPr/>
        </p:nvCxnSpPr>
        <p:spPr>
          <a:xfrm flipH="1">
            <a:off x="7199657" y="1297637"/>
            <a:ext cx="1038846" cy="0"/>
          </a:xfrm>
          <a:prstGeom prst="line">
            <a:avLst/>
          </a:prstGeom>
          <a:ln w="28575">
            <a:solidFill>
              <a:srgbClr val="FF0000"/>
            </a:solidFill>
            <a:headEnd type="stealth"/>
            <a:tailEnd type="none"/>
          </a:ln>
        </p:spPr>
        <p:style>
          <a:lnRef idx="1">
            <a:schemeClr val="accent1"/>
          </a:lnRef>
          <a:fillRef idx="0">
            <a:schemeClr val="accent1"/>
          </a:fillRef>
          <a:effectRef idx="0">
            <a:schemeClr val="accent1"/>
          </a:effectRef>
          <a:fontRef idx="minor">
            <a:schemeClr val="tx1"/>
          </a:fontRef>
        </p:style>
      </p:cxnSp>
      <p:cxnSp>
        <p:nvCxnSpPr>
          <p:cNvPr id="108" name="Straight Connector 107">
            <a:extLst>
              <a:ext uri="{FF2B5EF4-FFF2-40B4-BE49-F238E27FC236}">
                <a16:creationId xmlns:a16="http://schemas.microsoft.com/office/drawing/2014/main" id="{864B5642-150E-DD83-A6B9-D70760972969}"/>
              </a:ext>
            </a:extLst>
          </p:cNvPr>
          <p:cNvCxnSpPr>
            <a:cxnSpLocks/>
          </p:cNvCxnSpPr>
          <p:nvPr/>
        </p:nvCxnSpPr>
        <p:spPr>
          <a:xfrm>
            <a:off x="9184459" y="1368900"/>
            <a:ext cx="903982" cy="6073"/>
          </a:xfrm>
          <a:prstGeom prst="line">
            <a:avLst/>
          </a:prstGeom>
          <a:ln w="28575">
            <a:solidFill>
              <a:srgbClr val="FF0000"/>
            </a:solidFill>
            <a:headEnd type="stealth"/>
            <a:tailEnd type="none"/>
          </a:ln>
        </p:spPr>
        <p:style>
          <a:lnRef idx="1">
            <a:schemeClr val="accent1"/>
          </a:lnRef>
          <a:fillRef idx="0">
            <a:schemeClr val="accent1"/>
          </a:fillRef>
          <a:effectRef idx="0">
            <a:schemeClr val="accent1"/>
          </a:effectRef>
          <a:fontRef idx="minor">
            <a:schemeClr val="tx1"/>
          </a:fontRef>
        </p:style>
      </p:cxnSp>
      <p:cxnSp>
        <p:nvCxnSpPr>
          <p:cNvPr id="110" name="Straight Connector 109">
            <a:extLst>
              <a:ext uri="{FF2B5EF4-FFF2-40B4-BE49-F238E27FC236}">
                <a16:creationId xmlns:a16="http://schemas.microsoft.com/office/drawing/2014/main" id="{FFFB4916-9599-E86D-D955-A22ED4D1A2F3}"/>
              </a:ext>
            </a:extLst>
          </p:cNvPr>
          <p:cNvCxnSpPr>
            <a:cxnSpLocks/>
          </p:cNvCxnSpPr>
          <p:nvPr/>
        </p:nvCxnSpPr>
        <p:spPr>
          <a:xfrm>
            <a:off x="9195185" y="1207009"/>
            <a:ext cx="1175919" cy="15072"/>
          </a:xfrm>
          <a:prstGeom prst="line">
            <a:avLst/>
          </a:prstGeom>
          <a:ln w="28575">
            <a:solidFill>
              <a:srgbClr val="FF0000"/>
            </a:solidFill>
            <a:headEnd type="stealth"/>
            <a:tailEnd type="none"/>
          </a:ln>
        </p:spPr>
        <p:style>
          <a:lnRef idx="1">
            <a:schemeClr val="accent1"/>
          </a:lnRef>
          <a:fillRef idx="0">
            <a:schemeClr val="accent1"/>
          </a:fillRef>
          <a:effectRef idx="0">
            <a:schemeClr val="accent1"/>
          </a:effectRef>
          <a:fontRef idx="minor">
            <a:schemeClr val="tx1"/>
          </a:fontRef>
        </p:style>
      </p:cxnSp>
      <p:cxnSp>
        <p:nvCxnSpPr>
          <p:cNvPr id="111" name="Straight Connector 110">
            <a:extLst>
              <a:ext uri="{FF2B5EF4-FFF2-40B4-BE49-F238E27FC236}">
                <a16:creationId xmlns:a16="http://schemas.microsoft.com/office/drawing/2014/main" id="{D26E6233-98D2-8C3C-A32D-F48A660DF47B}"/>
              </a:ext>
            </a:extLst>
          </p:cNvPr>
          <p:cNvCxnSpPr>
            <a:cxnSpLocks/>
            <a:stCxn id="94" idx="2"/>
            <a:endCxn id="66" idx="0"/>
          </p:cNvCxnSpPr>
          <p:nvPr/>
        </p:nvCxnSpPr>
        <p:spPr>
          <a:xfrm flipH="1">
            <a:off x="10573850" y="1396390"/>
            <a:ext cx="3176" cy="1275143"/>
          </a:xfrm>
          <a:prstGeom prst="line">
            <a:avLst/>
          </a:prstGeom>
          <a:ln w="28575">
            <a:solidFill>
              <a:srgbClr val="FF0000"/>
            </a:solidFill>
            <a:headEnd type="stealth"/>
            <a:tailEnd type="none"/>
          </a:ln>
        </p:spPr>
        <p:style>
          <a:lnRef idx="1">
            <a:schemeClr val="accent1"/>
          </a:lnRef>
          <a:fillRef idx="0">
            <a:schemeClr val="accent1"/>
          </a:fillRef>
          <a:effectRef idx="0">
            <a:schemeClr val="accent1"/>
          </a:effectRef>
          <a:fontRef idx="minor">
            <a:schemeClr val="tx1"/>
          </a:fontRef>
        </p:style>
      </p:cxnSp>
      <p:cxnSp>
        <p:nvCxnSpPr>
          <p:cNvPr id="112" name="Straight Connector 111">
            <a:extLst>
              <a:ext uri="{FF2B5EF4-FFF2-40B4-BE49-F238E27FC236}">
                <a16:creationId xmlns:a16="http://schemas.microsoft.com/office/drawing/2014/main" id="{F5CB8149-1887-5136-85AA-C31C87D693A1}"/>
              </a:ext>
            </a:extLst>
          </p:cNvPr>
          <p:cNvCxnSpPr>
            <a:cxnSpLocks/>
          </p:cNvCxnSpPr>
          <p:nvPr/>
        </p:nvCxnSpPr>
        <p:spPr>
          <a:xfrm>
            <a:off x="8321564" y="2385865"/>
            <a:ext cx="0" cy="283658"/>
          </a:xfrm>
          <a:prstGeom prst="line">
            <a:avLst/>
          </a:prstGeom>
          <a:ln w="28575">
            <a:solidFill>
              <a:srgbClr val="FF0000"/>
            </a:solidFill>
            <a:headEnd type="stealth"/>
            <a:tailEnd type="none"/>
          </a:ln>
        </p:spPr>
        <p:style>
          <a:lnRef idx="1">
            <a:schemeClr val="accent1"/>
          </a:lnRef>
          <a:fillRef idx="0">
            <a:schemeClr val="accent1"/>
          </a:fillRef>
          <a:effectRef idx="0">
            <a:schemeClr val="accent1"/>
          </a:effectRef>
          <a:fontRef idx="minor">
            <a:schemeClr val="tx1"/>
          </a:fontRef>
        </p:style>
      </p:cxnSp>
      <p:cxnSp>
        <p:nvCxnSpPr>
          <p:cNvPr id="114" name="Straight Connector 113">
            <a:extLst>
              <a:ext uri="{FF2B5EF4-FFF2-40B4-BE49-F238E27FC236}">
                <a16:creationId xmlns:a16="http://schemas.microsoft.com/office/drawing/2014/main" id="{B533BF4C-51A0-099E-974F-7E724B73B528}"/>
              </a:ext>
            </a:extLst>
          </p:cNvPr>
          <p:cNvCxnSpPr>
            <a:cxnSpLocks/>
          </p:cNvCxnSpPr>
          <p:nvPr/>
        </p:nvCxnSpPr>
        <p:spPr>
          <a:xfrm>
            <a:off x="7211544" y="2367665"/>
            <a:ext cx="0" cy="283658"/>
          </a:xfrm>
          <a:prstGeom prst="line">
            <a:avLst/>
          </a:prstGeom>
          <a:ln w="28575">
            <a:solidFill>
              <a:srgbClr val="FF0000"/>
            </a:solidFill>
            <a:headEnd type="stealth"/>
            <a:tailEnd type="none"/>
          </a:ln>
        </p:spPr>
        <p:style>
          <a:lnRef idx="1">
            <a:schemeClr val="accent1"/>
          </a:lnRef>
          <a:fillRef idx="0">
            <a:schemeClr val="accent1"/>
          </a:fillRef>
          <a:effectRef idx="0">
            <a:schemeClr val="accent1"/>
          </a:effectRef>
          <a:fontRef idx="minor">
            <a:schemeClr val="tx1"/>
          </a:fontRef>
        </p:style>
      </p:cxnSp>
      <p:cxnSp>
        <p:nvCxnSpPr>
          <p:cNvPr id="115" name="Straight Connector 114">
            <a:extLst>
              <a:ext uri="{FF2B5EF4-FFF2-40B4-BE49-F238E27FC236}">
                <a16:creationId xmlns:a16="http://schemas.microsoft.com/office/drawing/2014/main" id="{453B4523-F811-E1D4-C73C-FF96EC2DD393}"/>
              </a:ext>
            </a:extLst>
          </p:cNvPr>
          <p:cNvCxnSpPr>
            <a:cxnSpLocks/>
          </p:cNvCxnSpPr>
          <p:nvPr/>
        </p:nvCxnSpPr>
        <p:spPr>
          <a:xfrm>
            <a:off x="10079852" y="2376764"/>
            <a:ext cx="0" cy="283658"/>
          </a:xfrm>
          <a:prstGeom prst="line">
            <a:avLst/>
          </a:prstGeom>
          <a:ln w="28575">
            <a:solidFill>
              <a:srgbClr val="FF0000"/>
            </a:solidFill>
            <a:headEnd type="stealth"/>
            <a:tailEnd type="none"/>
          </a:ln>
        </p:spPr>
        <p:style>
          <a:lnRef idx="1">
            <a:schemeClr val="accent1"/>
          </a:lnRef>
          <a:fillRef idx="0">
            <a:schemeClr val="accent1"/>
          </a:fillRef>
          <a:effectRef idx="0">
            <a:schemeClr val="accent1"/>
          </a:effectRef>
          <a:fontRef idx="minor">
            <a:schemeClr val="tx1"/>
          </a:fontRef>
        </p:style>
      </p:cxnSp>
      <p:cxnSp>
        <p:nvCxnSpPr>
          <p:cNvPr id="117" name="Straight Connector 116">
            <a:extLst>
              <a:ext uri="{FF2B5EF4-FFF2-40B4-BE49-F238E27FC236}">
                <a16:creationId xmlns:a16="http://schemas.microsoft.com/office/drawing/2014/main" id="{D11496D1-7DAE-730D-3D1D-1CD368310DA1}"/>
              </a:ext>
            </a:extLst>
          </p:cNvPr>
          <p:cNvCxnSpPr>
            <a:cxnSpLocks/>
          </p:cNvCxnSpPr>
          <p:nvPr/>
        </p:nvCxnSpPr>
        <p:spPr>
          <a:xfrm>
            <a:off x="8325112" y="1443329"/>
            <a:ext cx="0" cy="557094"/>
          </a:xfrm>
          <a:prstGeom prst="line">
            <a:avLst/>
          </a:prstGeom>
          <a:ln w="28575">
            <a:solidFill>
              <a:srgbClr val="FF0000"/>
            </a:solidFill>
            <a:headEnd type="stealth"/>
            <a:tailEnd type="none"/>
          </a:ln>
        </p:spPr>
        <p:style>
          <a:lnRef idx="1">
            <a:schemeClr val="accent1"/>
          </a:lnRef>
          <a:fillRef idx="0">
            <a:schemeClr val="accent1"/>
          </a:fillRef>
          <a:effectRef idx="0">
            <a:schemeClr val="accent1"/>
          </a:effectRef>
          <a:fontRef idx="minor">
            <a:schemeClr val="tx1"/>
          </a:fontRef>
        </p:style>
      </p:cxnSp>
      <p:cxnSp>
        <p:nvCxnSpPr>
          <p:cNvPr id="121" name="Straight Connector 120">
            <a:extLst>
              <a:ext uri="{FF2B5EF4-FFF2-40B4-BE49-F238E27FC236}">
                <a16:creationId xmlns:a16="http://schemas.microsoft.com/office/drawing/2014/main" id="{901142DA-3E6D-EA97-11A1-9E52055CA689}"/>
              </a:ext>
            </a:extLst>
          </p:cNvPr>
          <p:cNvCxnSpPr>
            <a:cxnSpLocks/>
          </p:cNvCxnSpPr>
          <p:nvPr/>
        </p:nvCxnSpPr>
        <p:spPr>
          <a:xfrm flipV="1">
            <a:off x="8705980" y="1470792"/>
            <a:ext cx="0" cy="332558"/>
          </a:xfrm>
          <a:prstGeom prst="line">
            <a:avLst/>
          </a:prstGeom>
          <a:ln w="28575">
            <a:solidFill>
              <a:srgbClr val="FF0000"/>
            </a:solidFill>
            <a:headEnd type="stealth"/>
            <a:tailEnd type="none"/>
          </a:ln>
        </p:spPr>
        <p:style>
          <a:lnRef idx="1">
            <a:schemeClr val="accent1"/>
          </a:lnRef>
          <a:fillRef idx="0">
            <a:schemeClr val="accent1"/>
          </a:fillRef>
          <a:effectRef idx="0">
            <a:schemeClr val="accent1"/>
          </a:effectRef>
          <a:fontRef idx="minor">
            <a:schemeClr val="tx1"/>
          </a:fontRef>
        </p:style>
      </p:cxnSp>
      <p:cxnSp>
        <p:nvCxnSpPr>
          <p:cNvPr id="124" name="Straight Connector 123">
            <a:extLst>
              <a:ext uri="{FF2B5EF4-FFF2-40B4-BE49-F238E27FC236}">
                <a16:creationId xmlns:a16="http://schemas.microsoft.com/office/drawing/2014/main" id="{FCAF6B20-A42D-272E-CA9A-599327EB2C62}"/>
              </a:ext>
            </a:extLst>
          </p:cNvPr>
          <p:cNvCxnSpPr>
            <a:cxnSpLocks/>
          </p:cNvCxnSpPr>
          <p:nvPr/>
        </p:nvCxnSpPr>
        <p:spPr>
          <a:xfrm>
            <a:off x="7199657" y="1297637"/>
            <a:ext cx="0" cy="671540"/>
          </a:xfrm>
          <a:prstGeom prst="line">
            <a:avLst/>
          </a:prstGeom>
          <a:ln w="28575">
            <a:solidFill>
              <a:srgbClr val="FF0000"/>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1" name="Straight Connector 130">
            <a:extLst>
              <a:ext uri="{FF2B5EF4-FFF2-40B4-BE49-F238E27FC236}">
                <a16:creationId xmlns:a16="http://schemas.microsoft.com/office/drawing/2014/main" id="{F533BD52-DE9B-8608-B2D0-FB1C2850A9F3}"/>
              </a:ext>
            </a:extLst>
          </p:cNvPr>
          <p:cNvCxnSpPr>
            <a:cxnSpLocks/>
          </p:cNvCxnSpPr>
          <p:nvPr/>
        </p:nvCxnSpPr>
        <p:spPr>
          <a:xfrm>
            <a:off x="10088441" y="1361325"/>
            <a:ext cx="0" cy="671540"/>
          </a:xfrm>
          <a:prstGeom prst="line">
            <a:avLst/>
          </a:prstGeom>
          <a:ln w="28575">
            <a:solidFill>
              <a:srgbClr val="FF0000"/>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3" name="Straight Connector 132">
            <a:extLst>
              <a:ext uri="{FF2B5EF4-FFF2-40B4-BE49-F238E27FC236}">
                <a16:creationId xmlns:a16="http://schemas.microsoft.com/office/drawing/2014/main" id="{A63F1912-F579-6F00-AB3C-E9D2E23F0F7E}"/>
              </a:ext>
            </a:extLst>
          </p:cNvPr>
          <p:cNvCxnSpPr>
            <a:cxnSpLocks/>
          </p:cNvCxnSpPr>
          <p:nvPr/>
        </p:nvCxnSpPr>
        <p:spPr>
          <a:xfrm flipH="1">
            <a:off x="6639768" y="2178908"/>
            <a:ext cx="372267" cy="0"/>
          </a:xfrm>
          <a:prstGeom prst="line">
            <a:avLst/>
          </a:prstGeom>
          <a:ln w="28575">
            <a:solidFill>
              <a:srgbClr val="FF0000"/>
            </a:solidFill>
            <a:headEnd type="stealth"/>
            <a:tailEnd type="none"/>
          </a:ln>
        </p:spPr>
        <p:style>
          <a:lnRef idx="1">
            <a:schemeClr val="accent1"/>
          </a:lnRef>
          <a:fillRef idx="0">
            <a:schemeClr val="accent1"/>
          </a:fillRef>
          <a:effectRef idx="0">
            <a:schemeClr val="accent1"/>
          </a:effectRef>
          <a:fontRef idx="minor">
            <a:schemeClr val="tx1"/>
          </a:fontRef>
        </p:style>
      </p:cxnSp>
      <p:cxnSp>
        <p:nvCxnSpPr>
          <p:cNvPr id="135" name="Straight Connector 134">
            <a:extLst>
              <a:ext uri="{FF2B5EF4-FFF2-40B4-BE49-F238E27FC236}">
                <a16:creationId xmlns:a16="http://schemas.microsoft.com/office/drawing/2014/main" id="{91DDE284-9805-8379-09B6-8279519FD319}"/>
              </a:ext>
            </a:extLst>
          </p:cNvPr>
          <p:cNvCxnSpPr>
            <a:cxnSpLocks/>
          </p:cNvCxnSpPr>
          <p:nvPr/>
        </p:nvCxnSpPr>
        <p:spPr>
          <a:xfrm flipH="1">
            <a:off x="7741628" y="2222602"/>
            <a:ext cx="372267" cy="0"/>
          </a:xfrm>
          <a:prstGeom prst="line">
            <a:avLst/>
          </a:prstGeom>
          <a:ln w="28575">
            <a:solidFill>
              <a:srgbClr val="FF0000"/>
            </a:solidFill>
            <a:headEnd type="stealth"/>
            <a:tailEnd type="none"/>
          </a:ln>
        </p:spPr>
        <p:style>
          <a:lnRef idx="1">
            <a:schemeClr val="accent1"/>
          </a:lnRef>
          <a:fillRef idx="0">
            <a:schemeClr val="accent1"/>
          </a:fillRef>
          <a:effectRef idx="0">
            <a:schemeClr val="accent1"/>
          </a:effectRef>
          <a:fontRef idx="minor">
            <a:schemeClr val="tx1"/>
          </a:fontRef>
        </p:style>
      </p:cxnSp>
      <p:cxnSp>
        <p:nvCxnSpPr>
          <p:cNvPr id="136" name="Straight Connector 135">
            <a:extLst>
              <a:ext uri="{FF2B5EF4-FFF2-40B4-BE49-F238E27FC236}">
                <a16:creationId xmlns:a16="http://schemas.microsoft.com/office/drawing/2014/main" id="{A6D6E657-1DD8-64AA-0441-739D542366CB}"/>
              </a:ext>
            </a:extLst>
          </p:cNvPr>
          <p:cNvCxnSpPr>
            <a:cxnSpLocks/>
          </p:cNvCxnSpPr>
          <p:nvPr/>
        </p:nvCxnSpPr>
        <p:spPr>
          <a:xfrm flipV="1">
            <a:off x="10313133" y="2236546"/>
            <a:ext cx="674654" cy="2411"/>
          </a:xfrm>
          <a:prstGeom prst="line">
            <a:avLst/>
          </a:prstGeom>
          <a:ln w="28575">
            <a:solidFill>
              <a:srgbClr val="FF0000"/>
            </a:solidFill>
            <a:headEnd type="stealth"/>
            <a:tailEnd type="none"/>
          </a:ln>
        </p:spPr>
        <p:style>
          <a:lnRef idx="1">
            <a:schemeClr val="accent1"/>
          </a:lnRef>
          <a:fillRef idx="0">
            <a:schemeClr val="accent1"/>
          </a:fillRef>
          <a:effectRef idx="0">
            <a:schemeClr val="accent1"/>
          </a:effectRef>
          <a:fontRef idx="minor">
            <a:schemeClr val="tx1"/>
          </a:fontRef>
        </p:style>
      </p:cxnSp>
      <p:cxnSp>
        <p:nvCxnSpPr>
          <p:cNvPr id="137" name="Straight Connector 136">
            <a:extLst>
              <a:ext uri="{FF2B5EF4-FFF2-40B4-BE49-F238E27FC236}">
                <a16:creationId xmlns:a16="http://schemas.microsoft.com/office/drawing/2014/main" id="{98C5EA51-BF17-B4F1-04DA-8C25C2291FD3}"/>
              </a:ext>
            </a:extLst>
          </p:cNvPr>
          <p:cNvCxnSpPr>
            <a:cxnSpLocks/>
          </p:cNvCxnSpPr>
          <p:nvPr/>
        </p:nvCxnSpPr>
        <p:spPr>
          <a:xfrm>
            <a:off x="10783772" y="1222754"/>
            <a:ext cx="555478" cy="0"/>
          </a:xfrm>
          <a:prstGeom prst="line">
            <a:avLst/>
          </a:prstGeom>
          <a:ln w="28575">
            <a:solidFill>
              <a:srgbClr val="FF0000"/>
            </a:solidFill>
            <a:headEnd type="stealth"/>
            <a:tailEnd type="none"/>
          </a:ln>
        </p:spPr>
        <p:style>
          <a:lnRef idx="1">
            <a:schemeClr val="accent1"/>
          </a:lnRef>
          <a:fillRef idx="0">
            <a:schemeClr val="accent1"/>
          </a:fillRef>
          <a:effectRef idx="0">
            <a:schemeClr val="accent1"/>
          </a:effectRef>
          <a:fontRef idx="minor">
            <a:schemeClr val="tx1"/>
          </a:fontRef>
        </p:style>
      </p:cxnSp>
      <p:sp>
        <p:nvSpPr>
          <p:cNvPr id="144" name="TextBox 143">
            <a:extLst>
              <a:ext uri="{FF2B5EF4-FFF2-40B4-BE49-F238E27FC236}">
                <a16:creationId xmlns:a16="http://schemas.microsoft.com/office/drawing/2014/main" id="{3A4C7BF4-012B-F5AC-59CC-66997158923C}"/>
              </a:ext>
            </a:extLst>
          </p:cNvPr>
          <p:cNvSpPr txBox="1"/>
          <p:nvPr/>
        </p:nvSpPr>
        <p:spPr>
          <a:xfrm>
            <a:off x="6039861" y="1825491"/>
            <a:ext cx="734496" cy="646331"/>
          </a:xfrm>
          <a:prstGeom prst="rect">
            <a:avLst/>
          </a:prstGeom>
          <a:noFill/>
        </p:spPr>
        <p:txBody>
          <a:bodyPr wrap="none" rtlCol="0">
            <a:spAutoFit/>
          </a:bodyPr>
          <a:lstStyle/>
          <a:p>
            <a:r>
              <a:rPr lang="nb-NO" i="1" dirty="0" err="1"/>
              <a:t>p</a:t>
            </a:r>
            <a:r>
              <a:rPr lang="nb-NO" i="1" baseline="-25000" dirty="0" err="1"/>
              <a:t>min</a:t>
            </a:r>
            <a:r>
              <a:rPr lang="nb-NO" i="1" dirty="0"/>
              <a:t>=</a:t>
            </a:r>
          </a:p>
          <a:p>
            <a:r>
              <a:rPr lang="nb-NO" i="1" dirty="0"/>
              <a:t>30bar</a:t>
            </a:r>
            <a:endParaRPr lang="en-US" dirty="0"/>
          </a:p>
        </p:txBody>
      </p:sp>
      <p:sp>
        <p:nvSpPr>
          <p:cNvPr id="145" name="TextBox 144">
            <a:extLst>
              <a:ext uri="{FF2B5EF4-FFF2-40B4-BE49-F238E27FC236}">
                <a16:creationId xmlns:a16="http://schemas.microsoft.com/office/drawing/2014/main" id="{AB34D641-8462-1B9C-B31D-3EC914E3AE66}"/>
              </a:ext>
            </a:extLst>
          </p:cNvPr>
          <p:cNvSpPr txBox="1"/>
          <p:nvPr/>
        </p:nvSpPr>
        <p:spPr>
          <a:xfrm>
            <a:off x="10882216" y="851744"/>
            <a:ext cx="756938" cy="646331"/>
          </a:xfrm>
          <a:prstGeom prst="rect">
            <a:avLst/>
          </a:prstGeom>
          <a:noFill/>
        </p:spPr>
        <p:txBody>
          <a:bodyPr wrap="none" rtlCol="0">
            <a:spAutoFit/>
          </a:bodyPr>
          <a:lstStyle/>
          <a:p>
            <a:r>
              <a:rPr lang="nb-NO" i="1" dirty="0" err="1"/>
              <a:t>F</a:t>
            </a:r>
            <a:r>
              <a:rPr lang="nb-NO" i="1" baseline="-25000" dirty="0" err="1"/>
              <a:t>max</a:t>
            </a:r>
            <a:r>
              <a:rPr lang="nb-NO" i="1" dirty="0"/>
              <a:t>=</a:t>
            </a:r>
          </a:p>
          <a:p>
            <a:r>
              <a:rPr lang="nb-NO" i="1" dirty="0"/>
              <a:t>19 t/h</a:t>
            </a:r>
            <a:endParaRPr lang="en-US" dirty="0"/>
          </a:p>
        </p:txBody>
      </p:sp>
      <p:sp>
        <p:nvSpPr>
          <p:cNvPr id="146" name="TextBox 145">
            <a:extLst>
              <a:ext uri="{FF2B5EF4-FFF2-40B4-BE49-F238E27FC236}">
                <a16:creationId xmlns:a16="http://schemas.microsoft.com/office/drawing/2014/main" id="{CB497E5B-442E-71B1-5D98-5B2B5EC39DDF}"/>
              </a:ext>
            </a:extLst>
          </p:cNvPr>
          <p:cNvSpPr txBox="1"/>
          <p:nvPr/>
        </p:nvSpPr>
        <p:spPr>
          <a:xfrm>
            <a:off x="10955764" y="1976881"/>
            <a:ext cx="734496" cy="646331"/>
          </a:xfrm>
          <a:prstGeom prst="rect">
            <a:avLst/>
          </a:prstGeom>
          <a:noFill/>
        </p:spPr>
        <p:txBody>
          <a:bodyPr wrap="none" rtlCol="0">
            <a:spAutoFit/>
          </a:bodyPr>
          <a:lstStyle/>
          <a:p>
            <a:r>
              <a:rPr lang="nb-NO" i="1" dirty="0" err="1"/>
              <a:t>p</a:t>
            </a:r>
            <a:r>
              <a:rPr lang="nb-NO" i="1" baseline="-25000" dirty="0" err="1"/>
              <a:t>max</a:t>
            </a:r>
            <a:r>
              <a:rPr lang="nb-NO" i="1" dirty="0"/>
              <a:t>=</a:t>
            </a:r>
          </a:p>
          <a:p>
            <a:r>
              <a:rPr lang="nb-NO" i="1" dirty="0"/>
              <a:t>37bar</a:t>
            </a:r>
            <a:endParaRPr lang="en-US" dirty="0"/>
          </a:p>
        </p:txBody>
      </p:sp>
      <p:sp>
        <p:nvSpPr>
          <p:cNvPr id="147" name="TextBox 146">
            <a:extLst>
              <a:ext uri="{FF2B5EF4-FFF2-40B4-BE49-F238E27FC236}">
                <a16:creationId xmlns:a16="http://schemas.microsoft.com/office/drawing/2014/main" id="{F2DDA1BE-2D11-AC00-78AB-EC7FB7D44DDA}"/>
              </a:ext>
            </a:extLst>
          </p:cNvPr>
          <p:cNvSpPr txBox="1"/>
          <p:nvPr/>
        </p:nvSpPr>
        <p:spPr>
          <a:xfrm>
            <a:off x="7513231" y="1863163"/>
            <a:ext cx="694421" cy="615553"/>
          </a:xfrm>
          <a:prstGeom prst="rect">
            <a:avLst/>
          </a:prstGeom>
          <a:noFill/>
        </p:spPr>
        <p:txBody>
          <a:bodyPr wrap="none" rtlCol="0">
            <a:spAutoFit/>
          </a:bodyPr>
          <a:lstStyle/>
          <a:p>
            <a:r>
              <a:rPr lang="nb-NO" i="1" dirty="0" err="1"/>
              <a:t>F</a:t>
            </a:r>
            <a:r>
              <a:rPr lang="nb-NO" i="1" baseline="-25000" dirty="0" err="1"/>
              <a:t>min</a:t>
            </a:r>
            <a:r>
              <a:rPr lang="nb-NO" i="1" dirty="0"/>
              <a:t>=</a:t>
            </a:r>
          </a:p>
          <a:p>
            <a:r>
              <a:rPr lang="nb-NO" sz="1600" i="1" dirty="0"/>
              <a:t>10 t/h</a:t>
            </a:r>
            <a:endParaRPr lang="en-US" sz="1600" dirty="0"/>
          </a:p>
        </p:txBody>
      </p:sp>
      <p:sp>
        <p:nvSpPr>
          <p:cNvPr id="149" name="TextBox 148">
            <a:extLst>
              <a:ext uri="{FF2B5EF4-FFF2-40B4-BE49-F238E27FC236}">
                <a16:creationId xmlns:a16="http://schemas.microsoft.com/office/drawing/2014/main" id="{B8E2CB5E-CAE0-0113-63DE-5956D32BCEAC}"/>
              </a:ext>
            </a:extLst>
          </p:cNvPr>
          <p:cNvSpPr txBox="1"/>
          <p:nvPr/>
        </p:nvSpPr>
        <p:spPr>
          <a:xfrm>
            <a:off x="8684839" y="1393814"/>
            <a:ext cx="276038" cy="369332"/>
          </a:xfrm>
          <a:prstGeom prst="rect">
            <a:avLst/>
          </a:prstGeom>
          <a:noFill/>
        </p:spPr>
        <p:txBody>
          <a:bodyPr wrap="none" rtlCol="0">
            <a:spAutoFit/>
          </a:bodyPr>
          <a:lstStyle/>
          <a:p>
            <a:r>
              <a:rPr lang="nb-NO" dirty="0"/>
              <a:t>z</a:t>
            </a:r>
            <a:endParaRPr lang="en-US" dirty="0"/>
          </a:p>
        </p:txBody>
      </p:sp>
      <p:sp>
        <p:nvSpPr>
          <p:cNvPr id="3" name="TextBox 2">
            <a:extLst>
              <a:ext uri="{FF2B5EF4-FFF2-40B4-BE49-F238E27FC236}">
                <a16:creationId xmlns:a16="http://schemas.microsoft.com/office/drawing/2014/main" id="{CEE4D5BA-BA6D-8892-C813-4E3BD2D7FEAF}"/>
              </a:ext>
            </a:extLst>
          </p:cNvPr>
          <p:cNvSpPr txBox="1"/>
          <p:nvPr/>
        </p:nvSpPr>
        <p:spPr>
          <a:xfrm>
            <a:off x="7789676" y="153899"/>
            <a:ext cx="2389827" cy="584775"/>
          </a:xfrm>
          <a:prstGeom prst="rect">
            <a:avLst/>
          </a:prstGeom>
          <a:noFill/>
        </p:spPr>
        <p:txBody>
          <a:bodyPr wrap="square" rtlCol="0">
            <a:spAutoFit/>
          </a:bodyPr>
          <a:lstStyle/>
          <a:p>
            <a:pPr algn="ctr"/>
            <a:r>
              <a:rPr lang="nb-NO" sz="3200" dirty="0"/>
              <a:t>SOLUTION</a:t>
            </a:r>
            <a:endParaRPr lang="en-US" sz="3200" dirty="0"/>
          </a:p>
        </p:txBody>
      </p:sp>
      <p:sp>
        <p:nvSpPr>
          <p:cNvPr id="5" name="TextBox 4">
            <a:extLst>
              <a:ext uri="{FF2B5EF4-FFF2-40B4-BE49-F238E27FC236}">
                <a16:creationId xmlns:a16="http://schemas.microsoft.com/office/drawing/2014/main" id="{5E5B9BE4-2AB1-AE72-B7E7-36C00817D66A}"/>
              </a:ext>
            </a:extLst>
          </p:cNvPr>
          <p:cNvSpPr txBox="1"/>
          <p:nvPr/>
        </p:nvSpPr>
        <p:spPr>
          <a:xfrm>
            <a:off x="626724" y="5456930"/>
            <a:ext cx="4534446" cy="646331"/>
          </a:xfrm>
          <a:prstGeom prst="rect">
            <a:avLst/>
          </a:prstGeom>
          <a:noFill/>
        </p:spPr>
        <p:txBody>
          <a:bodyPr wrap="none" rtlCol="0">
            <a:spAutoFit/>
          </a:bodyPr>
          <a:lstStyle/>
          <a:p>
            <a:r>
              <a:rPr lang="nb-NO" dirty="0"/>
              <a:t>All </a:t>
            </a:r>
            <a:r>
              <a:rPr lang="nb-NO" dirty="0" err="1"/>
              <a:t>these</a:t>
            </a:r>
            <a:r>
              <a:rPr lang="nb-NO" dirty="0"/>
              <a:t> 4 </a:t>
            </a:r>
            <a:r>
              <a:rPr lang="nb-NO" dirty="0" err="1"/>
              <a:t>constraints</a:t>
            </a:r>
            <a:r>
              <a:rPr lang="nb-NO" dirty="0"/>
              <a:t> </a:t>
            </a:r>
            <a:r>
              <a:rPr lang="nb-NO" dirty="0" err="1"/>
              <a:t>are</a:t>
            </a:r>
            <a:r>
              <a:rPr lang="nb-NO" dirty="0"/>
              <a:t> </a:t>
            </a:r>
            <a:r>
              <a:rPr lang="nb-NO" dirty="0" err="1"/>
              <a:t>satisfied</a:t>
            </a:r>
            <a:r>
              <a:rPr lang="nb-NO" dirty="0"/>
              <a:t> by a </a:t>
            </a:r>
            <a:r>
              <a:rPr lang="nb-NO" dirty="0" err="1"/>
              <a:t>large</a:t>
            </a:r>
            <a:r>
              <a:rPr lang="nb-NO" dirty="0"/>
              <a:t> z</a:t>
            </a:r>
          </a:p>
          <a:p>
            <a:r>
              <a:rPr lang="nb-NO" dirty="0"/>
              <a:t>-&gt; MAX-</a:t>
            </a:r>
            <a:r>
              <a:rPr lang="nb-NO" dirty="0" err="1"/>
              <a:t>selector</a:t>
            </a:r>
            <a:endParaRPr lang="en-US" dirty="0"/>
          </a:p>
        </p:txBody>
      </p:sp>
      <p:grpSp>
        <p:nvGrpSpPr>
          <p:cNvPr id="6" name="Group 5">
            <a:extLst>
              <a:ext uri="{FF2B5EF4-FFF2-40B4-BE49-F238E27FC236}">
                <a16:creationId xmlns:a16="http://schemas.microsoft.com/office/drawing/2014/main" id="{124FD580-1BEC-645B-5A43-EB028AED9EC4}"/>
              </a:ext>
            </a:extLst>
          </p:cNvPr>
          <p:cNvGrpSpPr/>
          <p:nvPr/>
        </p:nvGrpSpPr>
        <p:grpSpPr>
          <a:xfrm>
            <a:off x="2585508" y="1646219"/>
            <a:ext cx="325273" cy="193341"/>
            <a:chOff x="5355609" y="1381837"/>
            <a:chExt cx="325273" cy="193341"/>
          </a:xfrm>
          <a:scene3d>
            <a:camera prst="orthographicFront">
              <a:rot lat="600000" lon="1800000" rev="0"/>
            </a:camera>
            <a:lightRig rig="threePt" dir="t"/>
          </a:scene3d>
        </p:grpSpPr>
        <p:sp>
          <p:nvSpPr>
            <p:cNvPr id="8" name="Isosceles Triangle 7">
              <a:extLst>
                <a:ext uri="{FF2B5EF4-FFF2-40B4-BE49-F238E27FC236}">
                  <a16:creationId xmlns:a16="http://schemas.microsoft.com/office/drawing/2014/main" id="{66390635-3AD5-68C3-87CB-60CF8F36D21C}"/>
                </a:ext>
              </a:extLst>
            </p:cNvPr>
            <p:cNvSpPr/>
            <p:nvPr/>
          </p:nvSpPr>
          <p:spPr>
            <a:xfrm rot="16200000">
              <a:off x="5513697" y="1392073"/>
              <a:ext cx="177421" cy="156949"/>
            </a:xfrm>
            <a:prstGeom prst="triangle">
              <a:avLst/>
            </a:prstGeom>
            <a:solidFill>
              <a:schemeClr val="bg1"/>
            </a:solidFill>
            <a:ln w="254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Isosceles Triangle 11">
              <a:extLst>
                <a:ext uri="{FF2B5EF4-FFF2-40B4-BE49-F238E27FC236}">
                  <a16:creationId xmlns:a16="http://schemas.microsoft.com/office/drawing/2014/main" id="{1E4DF917-FB42-063B-295B-83116E03915C}"/>
                </a:ext>
              </a:extLst>
            </p:cNvPr>
            <p:cNvSpPr/>
            <p:nvPr/>
          </p:nvSpPr>
          <p:spPr>
            <a:xfrm rot="5201770">
              <a:off x="5345373" y="1407993"/>
              <a:ext cx="177421" cy="156949"/>
            </a:xfrm>
            <a:prstGeom prst="triangle">
              <a:avLst/>
            </a:prstGeom>
            <a:solidFill>
              <a:schemeClr val="bg1"/>
            </a:solidFill>
            <a:ln w="254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3" name="Straight Connector 12">
            <a:extLst>
              <a:ext uri="{FF2B5EF4-FFF2-40B4-BE49-F238E27FC236}">
                <a16:creationId xmlns:a16="http://schemas.microsoft.com/office/drawing/2014/main" id="{5ACE28BC-6BB1-FE4A-A66B-14DA0FD77F1A}"/>
              </a:ext>
            </a:extLst>
          </p:cNvPr>
          <p:cNvCxnSpPr>
            <a:cxnSpLocks/>
          </p:cNvCxnSpPr>
          <p:nvPr/>
        </p:nvCxnSpPr>
        <p:spPr>
          <a:xfrm flipH="1" flipV="1">
            <a:off x="2888316" y="1726851"/>
            <a:ext cx="793152" cy="227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5ED70020-69EB-AF3B-367A-F36E90D659D7}"/>
              </a:ext>
            </a:extLst>
          </p:cNvPr>
          <p:cNvCxnSpPr>
            <a:cxnSpLocks/>
          </p:cNvCxnSpPr>
          <p:nvPr/>
        </p:nvCxnSpPr>
        <p:spPr>
          <a:xfrm flipH="1" flipV="1">
            <a:off x="1630115" y="1750849"/>
            <a:ext cx="966273" cy="909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D795A14A-22B6-45A3-9327-774163E90073}"/>
              </a:ext>
            </a:extLst>
          </p:cNvPr>
          <p:cNvSpPr txBox="1"/>
          <p:nvPr/>
        </p:nvSpPr>
        <p:spPr>
          <a:xfrm>
            <a:off x="2270696" y="1036494"/>
            <a:ext cx="966272" cy="369332"/>
          </a:xfrm>
          <a:prstGeom prst="rect">
            <a:avLst/>
          </a:prstGeom>
          <a:noFill/>
          <a:ln w="38100">
            <a:solidFill>
              <a:srgbClr val="FF0000"/>
            </a:solidFill>
          </a:ln>
        </p:spPr>
        <p:txBody>
          <a:bodyPr wrap="square" rtlCol="0">
            <a:spAutoFit/>
          </a:bodyPr>
          <a:lstStyle/>
          <a:p>
            <a:pPr algn="ctr"/>
            <a:r>
              <a:rPr lang="nb-NO" dirty="0"/>
              <a:t>MAX </a:t>
            </a:r>
            <a:endParaRPr lang="en-US" dirty="0"/>
          </a:p>
        </p:txBody>
      </p:sp>
      <p:cxnSp>
        <p:nvCxnSpPr>
          <p:cNvPr id="19" name="Straight Connector 18">
            <a:extLst>
              <a:ext uri="{FF2B5EF4-FFF2-40B4-BE49-F238E27FC236}">
                <a16:creationId xmlns:a16="http://schemas.microsoft.com/office/drawing/2014/main" id="{727FA494-5C82-0579-F8A8-BC1A386E7545}"/>
              </a:ext>
            </a:extLst>
          </p:cNvPr>
          <p:cNvCxnSpPr>
            <a:cxnSpLocks/>
          </p:cNvCxnSpPr>
          <p:nvPr/>
        </p:nvCxnSpPr>
        <p:spPr>
          <a:xfrm>
            <a:off x="3216652" y="1245744"/>
            <a:ext cx="464816" cy="0"/>
          </a:xfrm>
          <a:prstGeom prst="line">
            <a:avLst/>
          </a:prstGeom>
          <a:ln w="28575">
            <a:solidFill>
              <a:srgbClr val="FF0000"/>
            </a:solidFill>
            <a:headEnd type="stealth"/>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3049F5B9-CE4E-22BA-AFB4-CE8A1FF975DE}"/>
              </a:ext>
            </a:extLst>
          </p:cNvPr>
          <p:cNvCxnSpPr>
            <a:cxnSpLocks/>
          </p:cNvCxnSpPr>
          <p:nvPr/>
        </p:nvCxnSpPr>
        <p:spPr>
          <a:xfrm>
            <a:off x="2357305" y="1392091"/>
            <a:ext cx="0" cy="557094"/>
          </a:xfrm>
          <a:prstGeom prst="line">
            <a:avLst/>
          </a:prstGeom>
          <a:ln w="28575">
            <a:solidFill>
              <a:srgbClr val="FF0000"/>
            </a:solidFill>
            <a:headEnd type="stealth"/>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FE6535C3-092B-EF09-2EF8-26E5AED13889}"/>
              </a:ext>
            </a:extLst>
          </p:cNvPr>
          <p:cNvCxnSpPr>
            <a:cxnSpLocks/>
          </p:cNvCxnSpPr>
          <p:nvPr/>
        </p:nvCxnSpPr>
        <p:spPr>
          <a:xfrm flipV="1">
            <a:off x="2738173" y="1419554"/>
            <a:ext cx="0" cy="332558"/>
          </a:xfrm>
          <a:prstGeom prst="line">
            <a:avLst/>
          </a:prstGeom>
          <a:ln w="28575">
            <a:solidFill>
              <a:srgbClr val="FF0000"/>
            </a:solidFill>
            <a:headEnd type="stealth"/>
            <a:tailEnd type="none"/>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98C9A6A0-302A-C2E2-79BF-5FA14635BBA0}"/>
              </a:ext>
            </a:extLst>
          </p:cNvPr>
          <p:cNvSpPr txBox="1"/>
          <p:nvPr/>
        </p:nvSpPr>
        <p:spPr>
          <a:xfrm>
            <a:off x="2717032" y="1342576"/>
            <a:ext cx="276038" cy="369332"/>
          </a:xfrm>
          <a:prstGeom prst="rect">
            <a:avLst/>
          </a:prstGeom>
          <a:noFill/>
        </p:spPr>
        <p:txBody>
          <a:bodyPr wrap="none" rtlCol="0">
            <a:spAutoFit/>
          </a:bodyPr>
          <a:lstStyle/>
          <a:p>
            <a:r>
              <a:rPr lang="nb-NO" dirty="0"/>
              <a:t>z</a:t>
            </a:r>
            <a:endParaRPr lang="en-US" dirty="0"/>
          </a:p>
        </p:txBody>
      </p:sp>
      <p:sp>
        <p:nvSpPr>
          <p:cNvPr id="24" name="TextBox 23">
            <a:extLst>
              <a:ext uri="{FF2B5EF4-FFF2-40B4-BE49-F238E27FC236}">
                <a16:creationId xmlns:a16="http://schemas.microsoft.com/office/drawing/2014/main" id="{DAE3AA65-8839-8D83-AFAA-163E57DDA2A2}"/>
              </a:ext>
            </a:extLst>
          </p:cNvPr>
          <p:cNvSpPr txBox="1"/>
          <p:nvPr/>
        </p:nvSpPr>
        <p:spPr>
          <a:xfrm>
            <a:off x="3690764" y="1029950"/>
            <a:ext cx="883575" cy="369332"/>
          </a:xfrm>
          <a:prstGeom prst="rect">
            <a:avLst/>
          </a:prstGeom>
          <a:noFill/>
        </p:spPr>
        <p:txBody>
          <a:bodyPr wrap="none" rtlCol="0">
            <a:spAutoFit/>
          </a:bodyPr>
          <a:lstStyle/>
          <a:p>
            <a:r>
              <a:rPr lang="nb-NO" dirty="0" err="1"/>
              <a:t>Zmin</a:t>
            </a:r>
            <a:r>
              <a:rPr lang="nb-NO" dirty="0"/>
              <a:t>=0</a:t>
            </a:r>
            <a:endParaRPr lang="en-US" dirty="0"/>
          </a:p>
        </p:txBody>
      </p:sp>
      <p:grpSp>
        <p:nvGrpSpPr>
          <p:cNvPr id="26" name="Group 25">
            <a:extLst>
              <a:ext uri="{FF2B5EF4-FFF2-40B4-BE49-F238E27FC236}">
                <a16:creationId xmlns:a16="http://schemas.microsoft.com/office/drawing/2014/main" id="{99024DDC-B7DE-EB5D-2E34-4534DF4F98FC}"/>
              </a:ext>
            </a:extLst>
          </p:cNvPr>
          <p:cNvGrpSpPr/>
          <p:nvPr/>
        </p:nvGrpSpPr>
        <p:grpSpPr>
          <a:xfrm>
            <a:off x="8553315" y="1697457"/>
            <a:ext cx="325273" cy="193341"/>
            <a:chOff x="5355609" y="1381837"/>
            <a:chExt cx="325273" cy="193341"/>
          </a:xfrm>
          <a:scene3d>
            <a:camera prst="orthographicFront">
              <a:rot lat="600000" lon="1800000" rev="0"/>
            </a:camera>
            <a:lightRig rig="threePt" dir="t"/>
          </a:scene3d>
        </p:grpSpPr>
        <p:sp>
          <p:nvSpPr>
            <p:cNvPr id="27" name="Isosceles Triangle 26">
              <a:extLst>
                <a:ext uri="{FF2B5EF4-FFF2-40B4-BE49-F238E27FC236}">
                  <a16:creationId xmlns:a16="http://schemas.microsoft.com/office/drawing/2014/main" id="{30E02BEA-F8E8-2402-32BF-394277CFC0C0}"/>
                </a:ext>
              </a:extLst>
            </p:cNvPr>
            <p:cNvSpPr/>
            <p:nvPr/>
          </p:nvSpPr>
          <p:spPr>
            <a:xfrm rot="16200000">
              <a:off x="5513697" y="1392073"/>
              <a:ext cx="177421" cy="156949"/>
            </a:xfrm>
            <a:prstGeom prst="triangle">
              <a:avLst/>
            </a:prstGeom>
            <a:solidFill>
              <a:schemeClr val="bg1"/>
            </a:solidFill>
            <a:ln w="254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Isosceles Triangle 27">
              <a:extLst>
                <a:ext uri="{FF2B5EF4-FFF2-40B4-BE49-F238E27FC236}">
                  <a16:creationId xmlns:a16="http://schemas.microsoft.com/office/drawing/2014/main" id="{A341CBBF-FB96-875C-3904-53E0CF72FB36}"/>
                </a:ext>
              </a:extLst>
            </p:cNvPr>
            <p:cNvSpPr/>
            <p:nvPr/>
          </p:nvSpPr>
          <p:spPr>
            <a:xfrm rot="5201770">
              <a:off x="5345373" y="1407993"/>
              <a:ext cx="177421" cy="156949"/>
            </a:xfrm>
            <a:prstGeom prst="triangle">
              <a:avLst/>
            </a:prstGeom>
            <a:solidFill>
              <a:schemeClr val="bg1"/>
            </a:solidFill>
            <a:ln w="254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29" name="Straight Connector 28">
            <a:extLst>
              <a:ext uri="{FF2B5EF4-FFF2-40B4-BE49-F238E27FC236}">
                <a16:creationId xmlns:a16="http://schemas.microsoft.com/office/drawing/2014/main" id="{1F631286-A690-8BAC-FF24-2463F9FDE8ED}"/>
              </a:ext>
            </a:extLst>
          </p:cNvPr>
          <p:cNvCxnSpPr>
            <a:cxnSpLocks/>
          </p:cNvCxnSpPr>
          <p:nvPr/>
        </p:nvCxnSpPr>
        <p:spPr>
          <a:xfrm flipH="1" flipV="1">
            <a:off x="8856123" y="1808911"/>
            <a:ext cx="793152" cy="227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DDFCBE6D-2572-7A1A-1BDA-36AF03A8A174}"/>
              </a:ext>
            </a:extLst>
          </p:cNvPr>
          <p:cNvCxnSpPr>
            <a:cxnSpLocks/>
          </p:cNvCxnSpPr>
          <p:nvPr/>
        </p:nvCxnSpPr>
        <p:spPr>
          <a:xfrm flipH="1" flipV="1">
            <a:off x="7597922" y="1802087"/>
            <a:ext cx="966273" cy="909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id="{AEAF5CF0-5B37-4144-790F-EED1355D03AC}"/>
              </a:ext>
            </a:extLst>
          </p:cNvPr>
          <p:cNvSpPr txBox="1"/>
          <p:nvPr/>
        </p:nvSpPr>
        <p:spPr>
          <a:xfrm>
            <a:off x="8238503" y="1087732"/>
            <a:ext cx="966272" cy="369332"/>
          </a:xfrm>
          <a:prstGeom prst="rect">
            <a:avLst/>
          </a:prstGeom>
          <a:noFill/>
          <a:ln w="38100">
            <a:solidFill>
              <a:srgbClr val="FF0000"/>
            </a:solidFill>
          </a:ln>
        </p:spPr>
        <p:txBody>
          <a:bodyPr wrap="square" rtlCol="0">
            <a:spAutoFit/>
          </a:bodyPr>
          <a:lstStyle/>
          <a:p>
            <a:pPr algn="ctr"/>
            <a:r>
              <a:rPr lang="nb-NO" dirty="0"/>
              <a:t>MAX </a:t>
            </a:r>
            <a:endParaRPr lang="en-US" dirty="0"/>
          </a:p>
        </p:txBody>
      </p:sp>
      <p:cxnSp>
        <p:nvCxnSpPr>
          <p:cNvPr id="38" name="Straight Connector 37">
            <a:extLst>
              <a:ext uri="{FF2B5EF4-FFF2-40B4-BE49-F238E27FC236}">
                <a16:creationId xmlns:a16="http://schemas.microsoft.com/office/drawing/2014/main" id="{E39BFD98-1B28-5D6F-B14B-2C959D39A49F}"/>
              </a:ext>
            </a:extLst>
          </p:cNvPr>
          <p:cNvCxnSpPr>
            <a:cxnSpLocks/>
          </p:cNvCxnSpPr>
          <p:nvPr/>
        </p:nvCxnSpPr>
        <p:spPr>
          <a:xfrm>
            <a:off x="9184459" y="1296982"/>
            <a:ext cx="464816" cy="0"/>
          </a:xfrm>
          <a:prstGeom prst="line">
            <a:avLst/>
          </a:prstGeom>
          <a:ln w="28575">
            <a:solidFill>
              <a:srgbClr val="FF0000"/>
            </a:solidFill>
            <a:headEnd type="stealth"/>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A7149041-11EA-A4EB-F06F-5EB2F648C9BB}"/>
              </a:ext>
            </a:extLst>
          </p:cNvPr>
          <p:cNvCxnSpPr>
            <a:cxnSpLocks/>
          </p:cNvCxnSpPr>
          <p:nvPr/>
        </p:nvCxnSpPr>
        <p:spPr>
          <a:xfrm>
            <a:off x="8325112" y="1443329"/>
            <a:ext cx="0" cy="557094"/>
          </a:xfrm>
          <a:prstGeom prst="line">
            <a:avLst/>
          </a:prstGeom>
          <a:ln w="28575">
            <a:solidFill>
              <a:srgbClr val="FF0000"/>
            </a:solidFill>
            <a:headEnd type="stealth"/>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1B814B94-9DAA-43A4-33D7-14522D8F13AB}"/>
              </a:ext>
            </a:extLst>
          </p:cNvPr>
          <p:cNvCxnSpPr>
            <a:cxnSpLocks/>
          </p:cNvCxnSpPr>
          <p:nvPr/>
        </p:nvCxnSpPr>
        <p:spPr>
          <a:xfrm flipV="1">
            <a:off x="8705980" y="1470792"/>
            <a:ext cx="0" cy="332558"/>
          </a:xfrm>
          <a:prstGeom prst="line">
            <a:avLst/>
          </a:prstGeom>
          <a:ln w="28575">
            <a:solidFill>
              <a:srgbClr val="FF0000"/>
            </a:solidFill>
            <a:headEnd type="stealth"/>
            <a:tailEnd type="none"/>
          </a:ln>
        </p:spPr>
        <p:style>
          <a:lnRef idx="1">
            <a:schemeClr val="accent1"/>
          </a:lnRef>
          <a:fillRef idx="0">
            <a:schemeClr val="accent1"/>
          </a:fillRef>
          <a:effectRef idx="0">
            <a:schemeClr val="accent1"/>
          </a:effectRef>
          <a:fontRef idx="minor">
            <a:schemeClr val="tx1"/>
          </a:fontRef>
        </p:style>
      </p:cxnSp>
      <p:sp>
        <p:nvSpPr>
          <p:cNvPr id="43" name="TextBox 42">
            <a:extLst>
              <a:ext uri="{FF2B5EF4-FFF2-40B4-BE49-F238E27FC236}">
                <a16:creationId xmlns:a16="http://schemas.microsoft.com/office/drawing/2014/main" id="{00A8333A-4CF4-8737-71E6-E0309AA13092}"/>
              </a:ext>
            </a:extLst>
          </p:cNvPr>
          <p:cNvSpPr txBox="1"/>
          <p:nvPr/>
        </p:nvSpPr>
        <p:spPr>
          <a:xfrm>
            <a:off x="8684839" y="1393814"/>
            <a:ext cx="276038" cy="369332"/>
          </a:xfrm>
          <a:prstGeom prst="rect">
            <a:avLst/>
          </a:prstGeom>
          <a:noFill/>
        </p:spPr>
        <p:txBody>
          <a:bodyPr wrap="none" rtlCol="0">
            <a:spAutoFit/>
          </a:bodyPr>
          <a:lstStyle/>
          <a:p>
            <a:r>
              <a:rPr lang="nb-NO" dirty="0"/>
              <a:t>z</a:t>
            </a:r>
            <a:endParaRPr lang="en-US" dirty="0"/>
          </a:p>
        </p:txBody>
      </p:sp>
      <p:sp>
        <p:nvSpPr>
          <p:cNvPr id="46" name="TextBox 45">
            <a:extLst>
              <a:ext uri="{FF2B5EF4-FFF2-40B4-BE49-F238E27FC236}">
                <a16:creationId xmlns:a16="http://schemas.microsoft.com/office/drawing/2014/main" id="{38295EFC-6837-A9F1-2035-0B20915994C1}"/>
              </a:ext>
            </a:extLst>
          </p:cNvPr>
          <p:cNvSpPr txBox="1"/>
          <p:nvPr/>
        </p:nvSpPr>
        <p:spPr>
          <a:xfrm>
            <a:off x="9594639" y="1123259"/>
            <a:ext cx="883575" cy="369332"/>
          </a:xfrm>
          <a:prstGeom prst="rect">
            <a:avLst/>
          </a:prstGeom>
          <a:noFill/>
        </p:spPr>
        <p:txBody>
          <a:bodyPr wrap="none" rtlCol="0">
            <a:spAutoFit/>
          </a:bodyPr>
          <a:lstStyle/>
          <a:p>
            <a:r>
              <a:rPr lang="nb-NO" dirty="0" err="1"/>
              <a:t>Zmin</a:t>
            </a:r>
            <a:r>
              <a:rPr lang="nb-NO" dirty="0"/>
              <a:t>=0</a:t>
            </a:r>
            <a:endParaRPr lang="en-US" dirty="0"/>
          </a:p>
        </p:txBody>
      </p:sp>
      <p:cxnSp>
        <p:nvCxnSpPr>
          <p:cNvPr id="47" name="Straight Connector 46">
            <a:extLst>
              <a:ext uri="{FF2B5EF4-FFF2-40B4-BE49-F238E27FC236}">
                <a16:creationId xmlns:a16="http://schemas.microsoft.com/office/drawing/2014/main" id="{9ECA2587-BB64-9CDB-1041-1B543FBA61B2}"/>
              </a:ext>
            </a:extLst>
          </p:cNvPr>
          <p:cNvCxnSpPr>
            <a:cxnSpLocks/>
          </p:cNvCxnSpPr>
          <p:nvPr/>
        </p:nvCxnSpPr>
        <p:spPr>
          <a:xfrm flipV="1">
            <a:off x="3640699" y="1750849"/>
            <a:ext cx="0" cy="79441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77" name="Group 76">
            <a:extLst>
              <a:ext uri="{FF2B5EF4-FFF2-40B4-BE49-F238E27FC236}">
                <a16:creationId xmlns:a16="http://schemas.microsoft.com/office/drawing/2014/main" id="{1A2F2F04-9C8B-97DE-4B8E-6A36D89CF98E}"/>
              </a:ext>
            </a:extLst>
          </p:cNvPr>
          <p:cNvGrpSpPr/>
          <p:nvPr/>
        </p:nvGrpSpPr>
        <p:grpSpPr>
          <a:xfrm>
            <a:off x="2135856" y="1930736"/>
            <a:ext cx="414522" cy="381815"/>
            <a:chOff x="5893610" y="1923363"/>
            <a:chExt cx="414522" cy="381815"/>
          </a:xfrm>
        </p:grpSpPr>
        <p:sp>
          <p:nvSpPr>
            <p:cNvPr id="87" name="Oval 86">
              <a:extLst>
                <a:ext uri="{FF2B5EF4-FFF2-40B4-BE49-F238E27FC236}">
                  <a16:creationId xmlns:a16="http://schemas.microsoft.com/office/drawing/2014/main" id="{1EDEA16E-6481-9D9A-50CE-89DB4E0B6826}"/>
                </a:ext>
              </a:extLst>
            </p:cNvPr>
            <p:cNvSpPr/>
            <p:nvPr/>
          </p:nvSpPr>
          <p:spPr>
            <a:xfrm>
              <a:off x="5893610" y="1923363"/>
              <a:ext cx="410933" cy="369332"/>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solidFill>
              </a:endParaRPr>
            </a:p>
          </p:txBody>
        </p:sp>
        <p:sp>
          <p:nvSpPr>
            <p:cNvPr id="88" name="TextBox 87">
              <a:extLst>
                <a:ext uri="{FF2B5EF4-FFF2-40B4-BE49-F238E27FC236}">
                  <a16:creationId xmlns:a16="http://schemas.microsoft.com/office/drawing/2014/main" id="{05DFD1A6-B2CB-E3A6-442D-D2360EDC257A}"/>
                </a:ext>
              </a:extLst>
            </p:cNvPr>
            <p:cNvSpPr txBox="1"/>
            <p:nvPr/>
          </p:nvSpPr>
          <p:spPr>
            <a:xfrm>
              <a:off x="5896288" y="1935846"/>
              <a:ext cx="411844" cy="369332"/>
            </a:xfrm>
            <a:prstGeom prst="rect">
              <a:avLst/>
            </a:prstGeom>
            <a:noFill/>
          </p:spPr>
          <p:txBody>
            <a:bodyPr wrap="none" rtlCol="0">
              <a:spAutoFit/>
            </a:bodyPr>
            <a:lstStyle/>
            <a:p>
              <a:r>
                <a:rPr lang="nb-NO" dirty="0"/>
                <a:t>FC</a:t>
              </a:r>
              <a:endParaRPr lang="en-US" dirty="0"/>
            </a:p>
          </p:txBody>
        </p:sp>
      </p:grpSp>
      <p:cxnSp>
        <p:nvCxnSpPr>
          <p:cNvPr id="80" name="Straight Connector 79">
            <a:extLst>
              <a:ext uri="{FF2B5EF4-FFF2-40B4-BE49-F238E27FC236}">
                <a16:creationId xmlns:a16="http://schemas.microsoft.com/office/drawing/2014/main" id="{6E33B682-AA60-288D-337A-6E966BEB4987}"/>
              </a:ext>
            </a:extLst>
          </p:cNvPr>
          <p:cNvCxnSpPr>
            <a:cxnSpLocks/>
          </p:cNvCxnSpPr>
          <p:nvPr/>
        </p:nvCxnSpPr>
        <p:spPr>
          <a:xfrm flipH="1">
            <a:off x="1762054" y="2160456"/>
            <a:ext cx="372267" cy="0"/>
          </a:xfrm>
          <a:prstGeom prst="line">
            <a:avLst/>
          </a:prstGeom>
          <a:ln w="28575">
            <a:solidFill>
              <a:srgbClr val="FF0000"/>
            </a:solidFill>
            <a:headEnd type="stealth"/>
            <a:tailEnd type="none"/>
          </a:ln>
        </p:spPr>
        <p:style>
          <a:lnRef idx="1">
            <a:schemeClr val="accent1"/>
          </a:lnRef>
          <a:fillRef idx="0">
            <a:schemeClr val="accent1"/>
          </a:fillRef>
          <a:effectRef idx="0">
            <a:schemeClr val="accent1"/>
          </a:effectRef>
          <a:fontRef idx="minor">
            <a:schemeClr val="tx1"/>
          </a:fontRef>
        </p:style>
      </p:cxnSp>
      <p:cxnSp>
        <p:nvCxnSpPr>
          <p:cNvPr id="82" name="Straight Connector 81">
            <a:extLst>
              <a:ext uri="{FF2B5EF4-FFF2-40B4-BE49-F238E27FC236}">
                <a16:creationId xmlns:a16="http://schemas.microsoft.com/office/drawing/2014/main" id="{B58F04E2-A6C6-1EF8-5126-4ABBFFAD3AC7}"/>
              </a:ext>
            </a:extLst>
          </p:cNvPr>
          <p:cNvCxnSpPr>
            <a:cxnSpLocks/>
          </p:cNvCxnSpPr>
          <p:nvPr/>
        </p:nvCxnSpPr>
        <p:spPr>
          <a:xfrm>
            <a:off x="2345538" y="2305965"/>
            <a:ext cx="0" cy="232889"/>
          </a:xfrm>
          <a:prstGeom prst="line">
            <a:avLst/>
          </a:prstGeom>
          <a:ln w="28575">
            <a:solidFill>
              <a:srgbClr val="FF0000"/>
            </a:solidFill>
            <a:headEnd type="stealth"/>
            <a:tailEnd type="none"/>
          </a:ln>
        </p:spPr>
        <p:style>
          <a:lnRef idx="1">
            <a:schemeClr val="accent1"/>
          </a:lnRef>
          <a:fillRef idx="0">
            <a:schemeClr val="accent1"/>
          </a:fillRef>
          <a:effectRef idx="0">
            <a:schemeClr val="accent1"/>
          </a:effectRef>
          <a:fontRef idx="minor">
            <a:schemeClr val="tx1"/>
          </a:fontRef>
        </p:style>
      </p:cxnSp>
      <p:cxnSp>
        <p:nvCxnSpPr>
          <p:cNvPr id="84" name="Straight Connector 83">
            <a:extLst>
              <a:ext uri="{FF2B5EF4-FFF2-40B4-BE49-F238E27FC236}">
                <a16:creationId xmlns:a16="http://schemas.microsoft.com/office/drawing/2014/main" id="{BE23C93B-23B2-B5E0-3F5F-88F8C226AA2B}"/>
              </a:ext>
            </a:extLst>
          </p:cNvPr>
          <p:cNvCxnSpPr>
            <a:cxnSpLocks/>
          </p:cNvCxnSpPr>
          <p:nvPr/>
        </p:nvCxnSpPr>
        <p:spPr>
          <a:xfrm flipV="1">
            <a:off x="2596388" y="2110568"/>
            <a:ext cx="0" cy="79441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Straight Connector 84">
            <a:extLst>
              <a:ext uri="{FF2B5EF4-FFF2-40B4-BE49-F238E27FC236}">
                <a16:creationId xmlns:a16="http://schemas.microsoft.com/office/drawing/2014/main" id="{8D99DC33-EB58-B594-C157-02879793E305}"/>
              </a:ext>
            </a:extLst>
          </p:cNvPr>
          <p:cNvCxnSpPr>
            <a:cxnSpLocks/>
          </p:cNvCxnSpPr>
          <p:nvPr/>
        </p:nvCxnSpPr>
        <p:spPr>
          <a:xfrm flipV="1">
            <a:off x="1659056" y="1729123"/>
            <a:ext cx="0" cy="794412"/>
          </a:xfrm>
          <a:prstGeom prst="line">
            <a:avLst/>
          </a:prstGeom>
          <a:ln w="28575">
            <a:solidFill>
              <a:schemeClr val="tx1"/>
            </a:solidFill>
            <a:headEnd type="triangle" w="lg" len="med"/>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05100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0"/>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77"/>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47"/>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82"/>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8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31"/>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56"/>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57"/>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58"/>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63"/>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64"/>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65"/>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66"/>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67"/>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68"/>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69"/>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0"/>
                                          </p:stCondLst>
                                        </p:cTn>
                                        <p:tgtEl>
                                          <p:spTgt spid="70"/>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71"/>
                                        </p:tgtEl>
                                        <p:attrNameLst>
                                          <p:attrName>style.visibility</p:attrName>
                                        </p:attrNameLst>
                                      </p:cBhvr>
                                      <p:to>
                                        <p:strVal val="visible"/>
                                      </p:to>
                                    </p:set>
                                  </p:childTnLst>
                                </p:cTn>
                              </p:par>
                              <p:par>
                                <p:cTn id="69" presetID="1" presetClass="entr" presetSubtype="0" fill="hold" nodeType="withEffect">
                                  <p:stCondLst>
                                    <p:cond delay="0"/>
                                  </p:stCondLst>
                                  <p:childTnLst>
                                    <p:set>
                                      <p:cBhvr>
                                        <p:cTn id="70" dur="1" fill="hold">
                                          <p:stCondLst>
                                            <p:cond delay="0"/>
                                          </p:stCondLst>
                                        </p:cTn>
                                        <p:tgtEl>
                                          <p:spTgt spid="76"/>
                                        </p:tgtEl>
                                        <p:attrNameLst>
                                          <p:attrName>style.visibility</p:attrName>
                                        </p:attrNameLst>
                                      </p:cBhvr>
                                      <p:to>
                                        <p:strVal val="visible"/>
                                      </p:to>
                                    </p:set>
                                  </p:childTnLst>
                                </p:cTn>
                              </p:par>
                              <p:par>
                                <p:cTn id="71" presetID="1" presetClass="entr" presetSubtype="0" fill="hold" nodeType="withEffect">
                                  <p:stCondLst>
                                    <p:cond delay="0"/>
                                  </p:stCondLst>
                                  <p:childTnLst>
                                    <p:set>
                                      <p:cBhvr>
                                        <p:cTn id="72" dur="1" fill="hold">
                                          <p:stCondLst>
                                            <p:cond delay="0"/>
                                          </p:stCondLst>
                                        </p:cTn>
                                        <p:tgtEl>
                                          <p:spTgt spid="79"/>
                                        </p:tgtEl>
                                        <p:attrNameLst>
                                          <p:attrName>style.visibility</p:attrName>
                                        </p:attrNameLst>
                                      </p:cBhvr>
                                      <p:to>
                                        <p:strVal val="visible"/>
                                      </p:to>
                                    </p:set>
                                  </p:childTnLst>
                                </p:cTn>
                              </p:par>
                              <p:par>
                                <p:cTn id="73" presetID="1" presetClass="entr" presetSubtype="0" fill="hold" nodeType="withEffect">
                                  <p:stCondLst>
                                    <p:cond delay="0"/>
                                  </p:stCondLst>
                                  <p:childTnLst>
                                    <p:set>
                                      <p:cBhvr>
                                        <p:cTn id="74" dur="1" fill="hold">
                                          <p:stCondLst>
                                            <p:cond delay="0"/>
                                          </p:stCondLst>
                                        </p:cTn>
                                        <p:tgtEl>
                                          <p:spTgt spid="83"/>
                                        </p:tgtEl>
                                        <p:attrNameLst>
                                          <p:attrName>style.visibility</p:attrName>
                                        </p:attrNameLst>
                                      </p:cBhvr>
                                      <p:to>
                                        <p:strVal val="visible"/>
                                      </p:to>
                                    </p:set>
                                  </p:childTnLst>
                                </p:cTn>
                              </p:par>
                              <p:par>
                                <p:cTn id="75" presetID="1" presetClass="entr" presetSubtype="0" fill="hold" nodeType="withEffect">
                                  <p:stCondLst>
                                    <p:cond delay="0"/>
                                  </p:stCondLst>
                                  <p:childTnLst>
                                    <p:set>
                                      <p:cBhvr>
                                        <p:cTn id="76" dur="1" fill="hold">
                                          <p:stCondLst>
                                            <p:cond delay="0"/>
                                          </p:stCondLst>
                                        </p:cTn>
                                        <p:tgtEl>
                                          <p:spTgt spid="96"/>
                                        </p:tgtEl>
                                        <p:attrNameLst>
                                          <p:attrName>style.visibility</p:attrName>
                                        </p:attrNameLst>
                                      </p:cBhvr>
                                      <p:to>
                                        <p:strVal val="visible"/>
                                      </p:to>
                                    </p:set>
                                  </p:childTnLst>
                                </p:cTn>
                              </p:par>
                              <p:par>
                                <p:cTn id="77" presetID="1" presetClass="entr" presetSubtype="0" fill="hold" nodeType="withEffect">
                                  <p:stCondLst>
                                    <p:cond delay="0"/>
                                  </p:stCondLst>
                                  <p:childTnLst>
                                    <p:set>
                                      <p:cBhvr>
                                        <p:cTn id="78" dur="1" fill="hold">
                                          <p:stCondLst>
                                            <p:cond delay="0"/>
                                          </p:stCondLst>
                                        </p:cTn>
                                        <p:tgtEl>
                                          <p:spTgt spid="97"/>
                                        </p:tgtEl>
                                        <p:attrNameLst>
                                          <p:attrName>style.visibility</p:attrName>
                                        </p:attrNameLst>
                                      </p:cBhvr>
                                      <p:to>
                                        <p:strVal val="visible"/>
                                      </p:to>
                                    </p:set>
                                  </p:childTnLst>
                                </p:cTn>
                              </p:par>
                              <p:par>
                                <p:cTn id="79" presetID="1" presetClass="entr" presetSubtype="0" fill="hold" nodeType="withEffect">
                                  <p:stCondLst>
                                    <p:cond delay="0"/>
                                  </p:stCondLst>
                                  <p:childTnLst>
                                    <p:set>
                                      <p:cBhvr>
                                        <p:cTn id="80" dur="1" fill="hold">
                                          <p:stCondLst>
                                            <p:cond delay="0"/>
                                          </p:stCondLst>
                                        </p:cTn>
                                        <p:tgtEl>
                                          <p:spTgt spid="100"/>
                                        </p:tgtEl>
                                        <p:attrNameLst>
                                          <p:attrName>style.visibility</p:attrName>
                                        </p:attrNameLst>
                                      </p:cBhvr>
                                      <p:to>
                                        <p:strVal val="visible"/>
                                      </p:to>
                                    </p:set>
                                  </p:childTnLst>
                                </p:cTn>
                              </p:par>
                              <p:par>
                                <p:cTn id="81" presetID="1" presetClass="entr" presetSubtype="0" fill="hold" nodeType="withEffect">
                                  <p:stCondLst>
                                    <p:cond delay="0"/>
                                  </p:stCondLst>
                                  <p:childTnLst>
                                    <p:set>
                                      <p:cBhvr>
                                        <p:cTn id="82" dur="1" fill="hold">
                                          <p:stCondLst>
                                            <p:cond delay="0"/>
                                          </p:stCondLst>
                                        </p:cTn>
                                        <p:tgtEl>
                                          <p:spTgt spid="103"/>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106"/>
                                        </p:tgtEl>
                                        <p:attrNameLst>
                                          <p:attrName>style.visibility</p:attrName>
                                        </p:attrNameLst>
                                      </p:cBhvr>
                                      <p:to>
                                        <p:strVal val="visible"/>
                                      </p:to>
                                    </p:set>
                                  </p:childTnLst>
                                </p:cTn>
                              </p:par>
                              <p:par>
                                <p:cTn id="85" presetID="1" presetClass="entr" presetSubtype="0" fill="hold" nodeType="withEffect">
                                  <p:stCondLst>
                                    <p:cond delay="0"/>
                                  </p:stCondLst>
                                  <p:childTnLst>
                                    <p:set>
                                      <p:cBhvr>
                                        <p:cTn id="86" dur="1" fill="hold">
                                          <p:stCondLst>
                                            <p:cond delay="0"/>
                                          </p:stCondLst>
                                        </p:cTn>
                                        <p:tgtEl>
                                          <p:spTgt spid="107"/>
                                        </p:tgtEl>
                                        <p:attrNameLst>
                                          <p:attrName>style.visibility</p:attrName>
                                        </p:attrNameLst>
                                      </p:cBhvr>
                                      <p:to>
                                        <p:strVal val="visible"/>
                                      </p:to>
                                    </p:set>
                                  </p:childTnLst>
                                </p:cTn>
                              </p:par>
                              <p:par>
                                <p:cTn id="87" presetID="1" presetClass="entr" presetSubtype="0" fill="hold" nodeType="withEffect">
                                  <p:stCondLst>
                                    <p:cond delay="0"/>
                                  </p:stCondLst>
                                  <p:childTnLst>
                                    <p:set>
                                      <p:cBhvr>
                                        <p:cTn id="88" dur="1" fill="hold">
                                          <p:stCondLst>
                                            <p:cond delay="0"/>
                                          </p:stCondLst>
                                        </p:cTn>
                                        <p:tgtEl>
                                          <p:spTgt spid="108"/>
                                        </p:tgtEl>
                                        <p:attrNameLst>
                                          <p:attrName>style.visibility</p:attrName>
                                        </p:attrNameLst>
                                      </p:cBhvr>
                                      <p:to>
                                        <p:strVal val="visible"/>
                                      </p:to>
                                    </p:set>
                                  </p:childTnLst>
                                </p:cTn>
                              </p:par>
                              <p:par>
                                <p:cTn id="89" presetID="1" presetClass="entr" presetSubtype="0" fill="hold" nodeType="withEffect">
                                  <p:stCondLst>
                                    <p:cond delay="0"/>
                                  </p:stCondLst>
                                  <p:childTnLst>
                                    <p:set>
                                      <p:cBhvr>
                                        <p:cTn id="90" dur="1" fill="hold">
                                          <p:stCondLst>
                                            <p:cond delay="0"/>
                                          </p:stCondLst>
                                        </p:cTn>
                                        <p:tgtEl>
                                          <p:spTgt spid="110"/>
                                        </p:tgtEl>
                                        <p:attrNameLst>
                                          <p:attrName>style.visibility</p:attrName>
                                        </p:attrNameLst>
                                      </p:cBhvr>
                                      <p:to>
                                        <p:strVal val="visible"/>
                                      </p:to>
                                    </p:set>
                                  </p:childTnLst>
                                </p:cTn>
                              </p:par>
                              <p:par>
                                <p:cTn id="91" presetID="1" presetClass="entr" presetSubtype="0" fill="hold" nodeType="withEffect">
                                  <p:stCondLst>
                                    <p:cond delay="0"/>
                                  </p:stCondLst>
                                  <p:childTnLst>
                                    <p:set>
                                      <p:cBhvr>
                                        <p:cTn id="92" dur="1" fill="hold">
                                          <p:stCondLst>
                                            <p:cond delay="0"/>
                                          </p:stCondLst>
                                        </p:cTn>
                                        <p:tgtEl>
                                          <p:spTgt spid="111"/>
                                        </p:tgtEl>
                                        <p:attrNameLst>
                                          <p:attrName>style.visibility</p:attrName>
                                        </p:attrNameLst>
                                      </p:cBhvr>
                                      <p:to>
                                        <p:strVal val="visible"/>
                                      </p:to>
                                    </p:set>
                                  </p:childTnLst>
                                </p:cTn>
                              </p:par>
                              <p:par>
                                <p:cTn id="93" presetID="1" presetClass="entr" presetSubtype="0" fill="hold" nodeType="withEffect">
                                  <p:stCondLst>
                                    <p:cond delay="0"/>
                                  </p:stCondLst>
                                  <p:childTnLst>
                                    <p:set>
                                      <p:cBhvr>
                                        <p:cTn id="94" dur="1" fill="hold">
                                          <p:stCondLst>
                                            <p:cond delay="0"/>
                                          </p:stCondLst>
                                        </p:cTn>
                                        <p:tgtEl>
                                          <p:spTgt spid="112"/>
                                        </p:tgtEl>
                                        <p:attrNameLst>
                                          <p:attrName>style.visibility</p:attrName>
                                        </p:attrNameLst>
                                      </p:cBhvr>
                                      <p:to>
                                        <p:strVal val="visible"/>
                                      </p:to>
                                    </p:set>
                                  </p:childTnLst>
                                </p:cTn>
                              </p:par>
                              <p:par>
                                <p:cTn id="95" presetID="1" presetClass="entr" presetSubtype="0" fill="hold" nodeType="withEffect">
                                  <p:stCondLst>
                                    <p:cond delay="0"/>
                                  </p:stCondLst>
                                  <p:childTnLst>
                                    <p:set>
                                      <p:cBhvr>
                                        <p:cTn id="96" dur="1" fill="hold">
                                          <p:stCondLst>
                                            <p:cond delay="0"/>
                                          </p:stCondLst>
                                        </p:cTn>
                                        <p:tgtEl>
                                          <p:spTgt spid="114"/>
                                        </p:tgtEl>
                                        <p:attrNameLst>
                                          <p:attrName>style.visibility</p:attrName>
                                        </p:attrNameLst>
                                      </p:cBhvr>
                                      <p:to>
                                        <p:strVal val="visible"/>
                                      </p:to>
                                    </p:set>
                                  </p:childTnLst>
                                </p:cTn>
                              </p:par>
                              <p:par>
                                <p:cTn id="97" presetID="1" presetClass="entr" presetSubtype="0" fill="hold" nodeType="withEffect">
                                  <p:stCondLst>
                                    <p:cond delay="0"/>
                                  </p:stCondLst>
                                  <p:childTnLst>
                                    <p:set>
                                      <p:cBhvr>
                                        <p:cTn id="98" dur="1" fill="hold">
                                          <p:stCondLst>
                                            <p:cond delay="0"/>
                                          </p:stCondLst>
                                        </p:cTn>
                                        <p:tgtEl>
                                          <p:spTgt spid="115"/>
                                        </p:tgtEl>
                                        <p:attrNameLst>
                                          <p:attrName>style.visibility</p:attrName>
                                        </p:attrNameLst>
                                      </p:cBhvr>
                                      <p:to>
                                        <p:strVal val="visible"/>
                                      </p:to>
                                    </p:set>
                                  </p:childTnLst>
                                </p:cTn>
                              </p:par>
                              <p:par>
                                <p:cTn id="99" presetID="1" presetClass="entr" presetSubtype="0" fill="hold" nodeType="withEffect">
                                  <p:stCondLst>
                                    <p:cond delay="0"/>
                                  </p:stCondLst>
                                  <p:childTnLst>
                                    <p:set>
                                      <p:cBhvr>
                                        <p:cTn id="100" dur="1" fill="hold">
                                          <p:stCondLst>
                                            <p:cond delay="0"/>
                                          </p:stCondLst>
                                        </p:cTn>
                                        <p:tgtEl>
                                          <p:spTgt spid="117"/>
                                        </p:tgtEl>
                                        <p:attrNameLst>
                                          <p:attrName>style.visibility</p:attrName>
                                        </p:attrNameLst>
                                      </p:cBhvr>
                                      <p:to>
                                        <p:strVal val="visible"/>
                                      </p:to>
                                    </p:set>
                                  </p:childTnLst>
                                </p:cTn>
                              </p:par>
                              <p:par>
                                <p:cTn id="101" presetID="1" presetClass="entr" presetSubtype="0" fill="hold" nodeType="withEffect">
                                  <p:stCondLst>
                                    <p:cond delay="0"/>
                                  </p:stCondLst>
                                  <p:childTnLst>
                                    <p:set>
                                      <p:cBhvr>
                                        <p:cTn id="102" dur="1" fill="hold">
                                          <p:stCondLst>
                                            <p:cond delay="0"/>
                                          </p:stCondLst>
                                        </p:cTn>
                                        <p:tgtEl>
                                          <p:spTgt spid="121"/>
                                        </p:tgtEl>
                                        <p:attrNameLst>
                                          <p:attrName>style.visibility</p:attrName>
                                        </p:attrNameLst>
                                      </p:cBhvr>
                                      <p:to>
                                        <p:strVal val="visible"/>
                                      </p:to>
                                    </p:set>
                                  </p:childTnLst>
                                </p:cTn>
                              </p:par>
                              <p:par>
                                <p:cTn id="103" presetID="1" presetClass="entr" presetSubtype="0" fill="hold" nodeType="withEffect">
                                  <p:stCondLst>
                                    <p:cond delay="0"/>
                                  </p:stCondLst>
                                  <p:childTnLst>
                                    <p:set>
                                      <p:cBhvr>
                                        <p:cTn id="104" dur="1" fill="hold">
                                          <p:stCondLst>
                                            <p:cond delay="0"/>
                                          </p:stCondLst>
                                        </p:cTn>
                                        <p:tgtEl>
                                          <p:spTgt spid="124"/>
                                        </p:tgtEl>
                                        <p:attrNameLst>
                                          <p:attrName>style.visibility</p:attrName>
                                        </p:attrNameLst>
                                      </p:cBhvr>
                                      <p:to>
                                        <p:strVal val="visible"/>
                                      </p:to>
                                    </p:set>
                                  </p:childTnLst>
                                </p:cTn>
                              </p:par>
                              <p:par>
                                <p:cTn id="105" presetID="1" presetClass="entr" presetSubtype="0" fill="hold" nodeType="withEffect">
                                  <p:stCondLst>
                                    <p:cond delay="0"/>
                                  </p:stCondLst>
                                  <p:childTnLst>
                                    <p:set>
                                      <p:cBhvr>
                                        <p:cTn id="106" dur="1" fill="hold">
                                          <p:stCondLst>
                                            <p:cond delay="0"/>
                                          </p:stCondLst>
                                        </p:cTn>
                                        <p:tgtEl>
                                          <p:spTgt spid="131"/>
                                        </p:tgtEl>
                                        <p:attrNameLst>
                                          <p:attrName>style.visibility</p:attrName>
                                        </p:attrNameLst>
                                      </p:cBhvr>
                                      <p:to>
                                        <p:strVal val="visible"/>
                                      </p:to>
                                    </p:set>
                                  </p:childTnLst>
                                </p:cTn>
                              </p:par>
                              <p:par>
                                <p:cTn id="107" presetID="1" presetClass="entr" presetSubtype="0" fill="hold" nodeType="withEffect">
                                  <p:stCondLst>
                                    <p:cond delay="0"/>
                                  </p:stCondLst>
                                  <p:childTnLst>
                                    <p:set>
                                      <p:cBhvr>
                                        <p:cTn id="108" dur="1" fill="hold">
                                          <p:stCondLst>
                                            <p:cond delay="0"/>
                                          </p:stCondLst>
                                        </p:cTn>
                                        <p:tgtEl>
                                          <p:spTgt spid="133"/>
                                        </p:tgtEl>
                                        <p:attrNameLst>
                                          <p:attrName>style.visibility</p:attrName>
                                        </p:attrNameLst>
                                      </p:cBhvr>
                                      <p:to>
                                        <p:strVal val="visible"/>
                                      </p:to>
                                    </p:set>
                                  </p:childTnLst>
                                </p:cTn>
                              </p:par>
                              <p:par>
                                <p:cTn id="109" presetID="1" presetClass="entr" presetSubtype="0" fill="hold" nodeType="withEffect">
                                  <p:stCondLst>
                                    <p:cond delay="0"/>
                                  </p:stCondLst>
                                  <p:childTnLst>
                                    <p:set>
                                      <p:cBhvr>
                                        <p:cTn id="110" dur="1" fill="hold">
                                          <p:stCondLst>
                                            <p:cond delay="0"/>
                                          </p:stCondLst>
                                        </p:cTn>
                                        <p:tgtEl>
                                          <p:spTgt spid="135"/>
                                        </p:tgtEl>
                                        <p:attrNameLst>
                                          <p:attrName>style.visibility</p:attrName>
                                        </p:attrNameLst>
                                      </p:cBhvr>
                                      <p:to>
                                        <p:strVal val="visible"/>
                                      </p:to>
                                    </p:set>
                                  </p:childTnLst>
                                </p:cTn>
                              </p:par>
                              <p:par>
                                <p:cTn id="111" presetID="1" presetClass="entr" presetSubtype="0" fill="hold" nodeType="withEffect">
                                  <p:stCondLst>
                                    <p:cond delay="0"/>
                                  </p:stCondLst>
                                  <p:childTnLst>
                                    <p:set>
                                      <p:cBhvr>
                                        <p:cTn id="112" dur="1" fill="hold">
                                          <p:stCondLst>
                                            <p:cond delay="0"/>
                                          </p:stCondLst>
                                        </p:cTn>
                                        <p:tgtEl>
                                          <p:spTgt spid="136"/>
                                        </p:tgtEl>
                                        <p:attrNameLst>
                                          <p:attrName>style.visibility</p:attrName>
                                        </p:attrNameLst>
                                      </p:cBhvr>
                                      <p:to>
                                        <p:strVal val="visible"/>
                                      </p:to>
                                    </p:set>
                                  </p:childTnLst>
                                </p:cTn>
                              </p:par>
                              <p:par>
                                <p:cTn id="113" presetID="1" presetClass="entr" presetSubtype="0" fill="hold" nodeType="withEffect">
                                  <p:stCondLst>
                                    <p:cond delay="0"/>
                                  </p:stCondLst>
                                  <p:childTnLst>
                                    <p:set>
                                      <p:cBhvr>
                                        <p:cTn id="114" dur="1" fill="hold">
                                          <p:stCondLst>
                                            <p:cond delay="0"/>
                                          </p:stCondLst>
                                        </p:cTn>
                                        <p:tgtEl>
                                          <p:spTgt spid="137"/>
                                        </p:tgtEl>
                                        <p:attrNameLst>
                                          <p:attrName>style.visibility</p:attrName>
                                        </p:attrNameLst>
                                      </p:cBhvr>
                                      <p:to>
                                        <p:strVal val="visible"/>
                                      </p:to>
                                    </p:set>
                                  </p:childTnLst>
                                </p:cTn>
                              </p:par>
                              <p:par>
                                <p:cTn id="115" presetID="1" presetClass="entr" presetSubtype="0" fill="hold" grpId="0" nodeType="withEffect">
                                  <p:stCondLst>
                                    <p:cond delay="0"/>
                                  </p:stCondLst>
                                  <p:childTnLst>
                                    <p:set>
                                      <p:cBhvr>
                                        <p:cTn id="116" dur="1" fill="hold">
                                          <p:stCondLst>
                                            <p:cond delay="0"/>
                                          </p:stCondLst>
                                        </p:cTn>
                                        <p:tgtEl>
                                          <p:spTgt spid="144"/>
                                        </p:tgtEl>
                                        <p:attrNameLst>
                                          <p:attrName>style.visibility</p:attrName>
                                        </p:attrNameLst>
                                      </p:cBhvr>
                                      <p:to>
                                        <p:strVal val="visible"/>
                                      </p:to>
                                    </p:set>
                                  </p:childTnLst>
                                </p:cTn>
                              </p:par>
                              <p:par>
                                <p:cTn id="117" presetID="1" presetClass="entr" presetSubtype="0" fill="hold" grpId="0" nodeType="withEffect">
                                  <p:stCondLst>
                                    <p:cond delay="0"/>
                                  </p:stCondLst>
                                  <p:childTnLst>
                                    <p:set>
                                      <p:cBhvr>
                                        <p:cTn id="118" dur="1" fill="hold">
                                          <p:stCondLst>
                                            <p:cond delay="0"/>
                                          </p:stCondLst>
                                        </p:cTn>
                                        <p:tgtEl>
                                          <p:spTgt spid="145"/>
                                        </p:tgtEl>
                                        <p:attrNameLst>
                                          <p:attrName>style.visibility</p:attrName>
                                        </p:attrNameLst>
                                      </p:cBhvr>
                                      <p:to>
                                        <p:strVal val="visible"/>
                                      </p:to>
                                    </p:set>
                                  </p:childTnLst>
                                </p:cTn>
                              </p:par>
                              <p:par>
                                <p:cTn id="119" presetID="1" presetClass="entr" presetSubtype="0" fill="hold" grpId="0" nodeType="withEffect">
                                  <p:stCondLst>
                                    <p:cond delay="0"/>
                                  </p:stCondLst>
                                  <p:childTnLst>
                                    <p:set>
                                      <p:cBhvr>
                                        <p:cTn id="120" dur="1" fill="hold">
                                          <p:stCondLst>
                                            <p:cond delay="0"/>
                                          </p:stCondLst>
                                        </p:cTn>
                                        <p:tgtEl>
                                          <p:spTgt spid="146"/>
                                        </p:tgtEl>
                                        <p:attrNameLst>
                                          <p:attrName>style.visibility</p:attrName>
                                        </p:attrNameLst>
                                      </p:cBhvr>
                                      <p:to>
                                        <p:strVal val="visible"/>
                                      </p:to>
                                    </p:set>
                                  </p:childTnLst>
                                </p:cTn>
                              </p:par>
                              <p:par>
                                <p:cTn id="121" presetID="1" presetClass="entr" presetSubtype="0" fill="hold" grpId="0" nodeType="withEffect">
                                  <p:stCondLst>
                                    <p:cond delay="0"/>
                                  </p:stCondLst>
                                  <p:childTnLst>
                                    <p:set>
                                      <p:cBhvr>
                                        <p:cTn id="122" dur="1" fill="hold">
                                          <p:stCondLst>
                                            <p:cond delay="0"/>
                                          </p:stCondLst>
                                        </p:cTn>
                                        <p:tgtEl>
                                          <p:spTgt spid="147"/>
                                        </p:tgtEl>
                                        <p:attrNameLst>
                                          <p:attrName>style.visibility</p:attrName>
                                        </p:attrNameLst>
                                      </p:cBhvr>
                                      <p:to>
                                        <p:strVal val="visible"/>
                                      </p:to>
                                    </p:set>
                                  </p:childTnLst>
                                </p:cTn>
                              </p:par>
                              <p:par>
                                <p:cTn id="123" presetID="1" presetClass="entr" presetSubtype="0" fill="hold" grpId="0" nodeType="withEffect">
                                  <p:stCondLst>
                                    <p:cond delay="0"/>
                                  </p:stCondLst>
                                  <p:childTnLst>
                                    <p:set>
                                      <p:cBhvr>
                                        <p:cTn id="124" dur="1" fill="hold">
                                          <p:stCondLst>
                                            <p:cond delay="0"/>
                                          </p:stCondLst>
                                        </p:cTn>
                                        <p:tgtEl>
                                          <p:spTgt spid="149"/>
                                        </p:tgtEl>
                                        <p:attrNameLst>
                                          <p:attrName>style.visibility</p:attrName>
                                        </p:attrNameLst>
                                      </p:cBhvr>
                                      <p:to>
                                        <p:strVal val="visible"/>
                                      </p:to>
                                    </p:set>
                                  </p:childTnLst>
                                </p:cTn>
                              </p:par>
                              <p:par>
                                <p:cTn id="125" presetID="1" presetClass="entr" presetSubtype="0" fill="hold" nodeType="withEffect">
                                  <p:stCondLst>
                                    <p:cond delay="0"/>
                                  </p:stCondLst>
                                  <p:childTnLst>
                                    <p:set>
                                      <p:cBhvr>
                                        <p:cTn id="126" dur="1" fill="hold">
                                          <p:stCondLst>
                                            <p:cond delay="0"/>
                                          </p:stCondLst>
                                        </p:cTn>
                                        <p:tgtEl>
                                          <p:spTgt spid="26"/>
                                        </p:tgtEl>
                                        <p:attrNameLst>
                                          <p:attrName>style.visibility</p:attrName>
                                        </p:attrNameLst>
                                      </p:cBhvr>
                                      <p:to>
                                        <p:strVal val="visible"/>
                                      </p:to>
                                    </p:set>
                                  </p:childTnLst>
                                </p:cTn>
                              </p:par>
                              <p:par>
                                <p:cTn id="127" presetID="1" presetClass="entr" presetSubtype="0" fill="hold" nodeType="withEffect">
                                  <p:stCondLst>
                                    <p:cond delay="0"/>
                                  </p:stCondLst>
                                  <p:childTnLst>
                                    <p:set>
                                      <p:cBhvr>
                                        <p:cTn id="128" dur="1" fill="hold">
                                          <p:stCondLst>
                                            <p:cond delay="0"/>
                                          </p:stCondLst>
                                        </p:cTn>
                                        <p:tgtEl>
                                          <p:spTgt spid="29"/>
                                        </p:tgtEl>
                                        <p:attrNameLst>
                                          <p:attrName>style.visibility</p:attrName>
                                        </p:attrNameLst>
                                      </p:cBhvr>
                                      <p:to>
                                        <p:strVal val="visible"/>
                                      </p:to>
                                    </p:set>
                                  </p:childTnLst>
                                </p:cTn>
                              </p:par>
                              <p:par>
                                <p:cTn id="129" presetID="1" presetClass="entr" presetSubtype="0" fill="hold" nodeType="withEffect">
                                  <p:stCondLst>
                                    <p:cond delay="0"/>
                                  </p:stCondLst>
                                  <p:childTnLst>
                                    <p:set>
                                      <p:cBhvr>
                                        <p:cTn id="130" dur="1" fill="hold">
                                          <p:stCondLst>
                                            <p:cond delay="0"/>
                                          </p:stCondLst>
                                        </p:cTn>
                                        <p:tgtEl>
                                          <p:spTgt spid="32"/>
                                        </p:tgtEl>
                                        <p:attrNameLst>
                                          <p:attrName>style.visibility</p:attrName>
                                        </p:attrNameLst>
                                      </p:cBhvr>
                                      <p:to>
                                        <p:strVal val="visible"/>
                                      </p:to>
                                    </p:set>
                                  </p:childTnLst>
                                </p:cTn>
                              </p:par>
                              <p:par>
                                <p:cTn id="131" presetID="1" presetClass="entr" presetSubtype="0" fill="hold" grpId="0" nodeType="withEffect">
                                  <p:stCondLst>
                                    <p:cond delay="0"/>
                                  </p:stCondLst>
                                  <p:childTnLst>
                                    <p:set>
                                      <p:cBhvr>
                                        <p:cTn id="132" dur="1" fill="hold">
                                          <p:stCondLst>
                                            <p:cond delay="0"/>
                                          </p:stCondLst>
                                        </p:cTn>
                                        <p:tgtEl>
                                          <p:spTgt spid="33"/>
                                        </p:tgtEl>
                                        <p:attrNameLst>
                                          <p:attrName>style.visibility</p:attrName>
                                        </p:attrNameLst>
                                      </p:cBhvr>
                                      <p:to>
                                        <p:strVal val="visible"/>
                                      </p:to>
                                    </p:set>
                                  </p:childTnLst>
                                </p:cTn>
                              </p:par>
                              <p:par>
                                <p:cTn id="133" presetID="1" presetClass="entr" presetSubtype="0" fill="hold" nodeType="withEffect">
                                  <p:stCondLst>
                                    <p:cond delay="0"/>
                                  </p:stCondLst>
                                  <p:childTnLst>
                                    <p:set>
                                      <p:cBhvr>
                                        <p:cTn id="134" dur="1" fill="hold">
                                          <p:stCondLst>
                                            <p:cond delay="0"/>
                                          </p:stCondLst>
                                        </p:cTn>
                                        <p:tgtEl>
                                          <p:spTgt spid="38"/>
                                        </p:tgtEl>
                                        <p:attrNameLst>
                                          <p:attrName>style.visibility</p:attrName>
                                        </p:attrNameLst>
                                      </p:cBhvr>
                                      <p:to>
                                        <p:strVal val="visible"/>
                                      </p:to>
                                    </p:set>
                                  </p:childTnLst>
                                </p:cTn>
                              </p:par>
                              <p:par>
                                <p:cTn id="135" presetID="1" presetClass="entr" presetSubtype="0" fill="hold" nodeType="withEffect">
                                  <p:stCondLst>
                                    <p:cond delay="0"/>
                                  </p:stCondLst>
                                  <p:childTnLst>
                                    <p:set>
                                      <p:cBhvr>
                                        <p:cTn id="136" dur="1" fill="hold">
                                          <p:stCondLst>
                                            <p:cond delay="0"/>
                                          </p:stCondLst>
                                        </p:cTn>
                                        <p:tgtEl>
                                          <p:spTgt spid="39"/>
                                        </p:tgtEl>
                                        <p:attrNameLst>
                                          <p:attrName>style.visibility</p:attrName>
                                        </p:attrNameLst>
                                      </p:cBhvr>
                                      <p:to>
                                        <p:strVal val="visible"/>
                                      </p:to>
                                    </p:set>
                                  </p:childTnLst>
                                </p:cTn>
                              </p:par>
                              <p:par>
                                <p:cTn id="137" presetID="1" presetClass="entr" presetSubtype="0" fill="hold" nodeType="withEffect">
                                  <p:stCondLst>
                                    <p:cond delay="0"/>
                                  </p:stCondLst>
                                  <p:childTnLst>
                                    <p:set>
                                      <p:cBhvr>
                                        <p:cTn id="138" dur="1" fill="hold">
                                          <p:stCondLst>
                                            <p:cond delay="0"/>
                                          </p:stCondLst>
                                        </p:cTn>
                                        <p:tgtEl>
                                          <p:spTgt spid="40"/>
                                        </p:tgtEl>
                                        <p:attrNameLst>
                                          <p:attrName>style.visibility</p:attrName>
                                        </p:attrNameLst>
                                      </p:cBhvr>
                                      <p:to>
                                        <p:strVal val="visible"/>
                                      </p:to>
                                    </p:set>
                                  </p:childTnLst>
                                </p:cTn>
                              </p:par>
                              <p:par>
                                <p:cTn id="139" presetID="1" presetClass="entr" presetSubtype="0" fill="hold" grpId="0" nodeType="withEffect">
                                  <p:stCondLst>
                                    <p:cond delay="0"/>
                                  </p:stCondLst>
                                  <p:childTnLst>
                                    <p:set>
                                      <p:cBhvr>
                                        <p:cTn id="140" dur="1" fill="hold">
                                          <p:stCondLst>
                                            <p:cond delay="0"/>
                                          </p:stCondLst>
                                        </p:cTn>
                                        <p:tgtEl>
                                          <p:spTgt spid="43"/>
                                        </p:tgtEl>
                                        <p:attrNameLst>
                                          <p:attrName>style.visibility</p:attrName>
                                        </p:attrNameLst>
                                      </p:cBhvr>
                                      <p:to>
                                        <p:strVal val="visible"/>
                                      </p:to>
                                    </p:set>
                                  </p:childTnLst>
                                </p:cTn>
                              </p:par>
                              <p:par>
                                <p:cTn id="141" presetID="1" presetClass="entr" presetSubtype="0" fill="hold" grpId="0" nodeType="withEffect">
                                  <p:stCondLst>
                                    <p:cond delay="0"/>
                                  </p:stCondLst>
                                  <p:childTnLst>
                                    <p:set>
                                      <p:cBhvr>
                                        <p:cTn id="142" dur="1" fill="hold">
                                          <p:stCondLst>
                                            <p:cond delay="0"/>
                                          </p:stCondLst>
                                        </p:cTn>
                                        <p:tgtEl>
                                          <p:spTgt spid="46"/>
                                        </p:tgtEl>
                                        <p:attrNameLst>
                                          <p:attrName>style.visibility</p:attrName>
                                        </p:attrNameLst>
                                      </p:cBhvr>
                                      <p:to>
                                        <p:strVal val="visible"/>
                                      </p:to>
                                    </p:set>
                                  </p:childTnLst>
                                </p:cTn>
                              </p:par>
                              <p:par>
                                <p:cTn id="143" presetID="1" presetClass="entr" presetSubtype="0" fill="hold" grpId="0" nodeType="withEffect">
                                  <p:stCondLst>
                                    <p:cond delay="0"/>
                                  </p:stCondLst>
                                  <p:childTnLst>
                                    <p:set>
                                      <p:cBhvr>
                                        <p:cTn id="14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5" grpId="0"/>
      <p:bldP spid="66" grpId="0"/>
      <p:bldP spid="67" grpId="0"/>
      <p:bldP spid="71" grpId="0"/>
      <p:bldP spid="106" grpId="0" animBg="1"/>
      <p:bldP spid="144" grpId="0"/>
      <p:bldP spid="145" grpId="0"/>
      <p:bldP spid="146" grpId="0"/>
      <p:bldP spid="147" grpId="0"/>
      <p:bldP spid="149" grpId="0"/>
      <p:bldP spid="3" grpId="0"/>
      <p:bldP spid="5" grpId="0"/>
      <p:bldP spid="17" grpId="0" animBg="1"/>
      <p:bldP spid="23" grpId="0"/>
      <p:bldP spid="24" grpId="0"/>
      <p:bldP spid="33" grpId="0" animBg="1"/>
      <p:bldP spid="43" grpId="0"/>
      <p:bldP spid="4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CCFA38-1A2A-4E5B-BB56-115F2B81322A}"/>
              </a:ext>
            </a:extLst>
          </p:cNvPr>
          <p:cNvSpPr>
            <a:spLocks noGrp="1"/>
          </p:cNvSpPr>
          <p:nvPr>
            <p:ph type="title"/>
          </p:nvPr>
        </p:nvSpPr>
        <p:spPr/>
        <p:txBody>
          <a:bodyPr/>
          <a:lstStyle/>
          <a:p>
            <a:r>
              <a:rPr lang="nb-NO" dirty="0"/>
              <a:t>How design standard ARC elements?</a:t>
            </a:r>
          </a:p>
        </p:txBody>
      </p:sp>
      <p:sp>
        <p:nvSpPr>
          <p:cNvPr id="3" name="Content Placeholder 2">
            <a:extLst>
              <a:ext uri="{FF2B5EF4-FFF2-40B4-BE49-F238E27FC236}">
                <a16:creationId xmlns:a16="http://schemas.microsoft.com/office/drawing/2014/main" id="{5CC508E9-7D85-4BF2-8C99-BBE6EC29319C}"/>
              </a:ext>
            </a:extLst>
          </p:cNvPr>
          <p:cNvSpPr>
            <a:spLocks noGrp="1"/>
          </p:cNvSpPr>
          <p:nvPr>
            <p:ph idx="1"/>
          </p:nvPr>
        </p:nvSpPr>
        <p:spPr>
          <a:xfrm>
            <a:off x="609600" y="1600201"/>
            <a:ext cx="10972800" cy="2836911"/>
          </a:xfrm>
        </p:spPr>
        <p:txBody>
          <a:bodyPr>
            <a:normAutofit/>
          </a:bodyPr>
          <a:lstStyle/>
          <a:p>
            <a:r>
              <a:rPr lang="nb-NO" dirty="0" err="1"/>
              <a:t>Industrial</a:t>
            </a:r>
            <a:r>
              <a:rPr lang="nb-NO" dirty="0"/>
              <a:t> </a:t>
            </a:r>
            <a:r>
              <a:rPr lang="nb-NO" dirty="0" err="1"/>
              <a:t>literature</a:t>
            </a:r>
            <a:r>
              <a:rPr lang="nb-NO" dirty="0"/>
              <a:t> (e.g., Shinskey). </a:t>
            </a:r>
          </a:p>
          <a:p>
            <a:pPr lvl="1"/>
            <a:r>
              <a:rPr lang="nb-NO" dirty="0" err="1"/>
              <a:t>Many</a:t>
            </a:r>
            <a:r>
              <a:rPr lang="nb-NO" dirty="0"/>
              <a:t> </a:t>
            </a:r>
            <a:r>
              <a:rPr lang="nb-NO" dirty="0" err="1"/>
              <a:t>nice</a:t>
            </a:r>
            <a:r>
              <a:rPr lang="nb-NO" dirty="0"/>
              <a:t> </a:t>
            </a:r>
            <a:r>
              <a:rPr lang="nb-NO" dirty="0" err="1"/>
              <a:t>ideas</a:t>
            </a:r>
            <a:r>
              <a:rPr lang="nb-NO" dirty="0"/>
              <a:t>. </a:t>
            </a:r>
            <a:r>
              <a:rPr lang="nb-NO" dirty="0" err="1"/>
              <a:t>But</a:t>
            </a:r>
            <a:r>
              <a:rPr lang="nb-NO" dirty="0"/>
              <a:t> not </a:t>
            </a:r>
            <a:r>
              <a:rPr lang="nb-NO" dirty="0" err="1"/>
              <a:t>systematic</a:t>
            </a:r>
            <a:r>
              <a:rPr lang="nb-NO" dirty="0"/>
              <a:t>. </a:t>
            </a:r>
            <a:r>
              <a:rPr lang="nb-NO" dirty="0" err="1"/>
              <a:t>Difficult</a:t>
            </a:r>
            <a:r>
              <a:rPr lang="nb-NO" dirty="0"/>
              <a:t> to understand </a:t>
            </a:r>
            <a:r>
              <a:rPr lang="nb-NO" dirty="0" err="1"/>
              <a:t>reasoning</a:t>
            </a:r>
            <a:endParaRPr lang="nb-NO" dirty="0"/>
          </a:p>
          <a:p>
            <a:r>
              <a:rPr lang="nb-NO" dirty="0" err="1"/>
              <a:t>Academia</a:t>
            </a:r>
            <a:r>
              <a:rPr lang="nb-NO" dirty="0"/>
              <a:t>:  Very little work</a:t>
            </a:r>
          </a:p>
          <a:p>
            <a:pPr lvl="1"/>
            <a:r>
              <a:rPr lang="nb-NO" dirty="0"/>
              <a:t>I </a:t>
            </a:r>
            <a:r>
              <a:rPr lang="nb-NO" dirty="0" err="1"/>
              <a:t>feel</a:t>
            </a:r>
            <a:r>
              <a:rPr lang="nb-NO" dirty="0"/>
              <a:t> a </a:t>
            </a:r>
            <a:r>
              <a:rPr lang="nb-NO" dirty="0" err="1"/>
              <a:t>little</a:t>
            </a:r>
            <a:r>
              <a:rPr lang="nb-NO" dirty="0"/>
              <a:t> </a:t>
            </a:r>
            <a:r>
              <a:rPr lang="nb-NO" dirty="0" err="1"/>
              <a:t>alone</a:t>
            </a:r>
            <a:endParaRPr lang="nb-NO" dirty="0"/>
          </a:p>
          <a:p>
            <a:endParaRPr lang="nb-NO" dirty="0"/>
          </a:p>
        </p:txBody>
      </p:sp>
      <p:pic>
        <p:nvPicPr>
          <p:cNvPr id="6" name="Picture 5">
            <a:extLst>
              <a:ext uri="{FF2B5EF4-FFF2-40B4-BE49-F238E27FC236}">
                <a16:creationId xmlns:a16="http://schemas.microsoft.com/office/drawing/2014/main" id="{D1511572-E08F-C008-FA6D-C6C5803BF649}"/>
              </a:ext>
            </a:extLst>
          </p:cNvPr>
          <p:cNvPicPr>
            <a:picLocks noChangeAspect="1"/>
          </p:cNvPicPr>
          <p:nvPr/>
        </p:nvPicPr>
        <p:blipFill>
          <a:blip r:embed="rId2"/>
          <a:stretch>
            <a:fillRect/>
          </a:stretch>
        </p:blipFill>
        <p:spPr>
          <a:xfrm>
            <a:off x="4363750" y="4059618"/>
            <a:ext cx="7218650" cy="2523744"/>
          </a:xfrm>
          <a:prstGeom prst="rect">
            <a:avLst/>
          </a:prstGeom>
        </p:spPr>
      </p:pic>
    </p:spTree>
    <p:extLst>
      <p:ext uri="{BB962C8B-B14F-4D97-AF65-F5344CB8AC3E}">
        <p14:creationId xmlns:p14="http://schemas.microsoft.com/office/powerpoint/2010/main" val="33391086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61EBD8-EB3D-DBA8-8E13-1A7DF844459A}"/>
              </a:ext>
            </a:extLst>
          </p:cNvPr>
          <p:cNvSpPr>
            <a:spLocks noGrp="1"/>
          </p:cNvSpPr>
          <p:nvPr>
            <p:ph type="title"/>
          </p:nvPr>
        </p:nvSpPr>
        <p:spPr/>
        <p:txBody>
          <a:bodyPr/>
          <a:lstStyle/>
          <a:p>
            <a:r>
              <a:rPr lang="nb-NO" dirty="0">
                <a:highlight>
                  <a:srgbClr val="FFFF00"/>
                </a:highlight>
              </a:rPr>
              <a:t>MV-CV switching </a:t>
            </a:r>
            <a:r>
              <a:rPr lang="nb-NO" sz="3600" dirty="0"/>
              <a:t>(</a:t>
            </a:r>
            <a:r>
              <a:rPr lang="nb-NO" sz="3600" dirty="0" err="1"/>
              <a:t>because</a:t>
            </a:r>
            <a:r>
              <a:rPr lang="nb-NO" sz="3600" dirty="0"/>
              <a:t> </a:t>
            </a:r>
            <a:r>
              <a:rPr lang="nb-NO" sz="3600" dirty="0" err="1"/>
              <a:t>reach</a:t>
            </a:r>
            <a:r>
              <a:rPr lang="nb-NO" sz="3600" dirty="0"/>
              <a:t> </a:t>
            </a:r>
            <a:r>
              <a:rPr lang="nb-NO" sz="3600" dirty="0" err="1"/>
              <a:t>constraint</a:t>
            </a:r>
            <a:r>
              <a:rPr lang="nb-NO" sz="3600" dirty="0"/>
              <a:t> </a:t>
            </a:r>
            <a:r>
              <a:rPr lang="nb-NO" sz="3600" dirty="0" err="1"/>
              <a:t>on</a:t>
            </a:r>
            <a:r>
              <a:rPr lang="nb-NO" sz="3600" dirty="0"/>
              <a:t> MV)</a:t>
            </a:r>
            <a:endParaRPr lang="nb-NO" dirty="0"/>
          </a:p>
        </p:txBody>
      </p:sp>
      <p:sp>
        <p:nvSpPr>
          <p:cNvPr id="3" name="Content Placeholder 2">
            <a:extLst>
              <a:ext uri="{FF2B5EF4-FFF2-40B4-BE49-F238E27FC236}">
                <a16:creationId xmlns:a16="http://schemas.microsoft.com/office/drawing/2014/main" id="{E69EA374-DC82-7FC5-B6BD-A5BC4F4EAB47}"/>
              </a:ext>
            </a:extLst>
          </p:cNvPr>
          <p:cNvSpPr>
            <a:spLocks noGrp="1"/>
          </p:cNvSpPr>
          <p:nvPr>
            <p:ph idx="1"/>
          </p:nvPr>
        </p:nvSpPr>
        <p:spPr>
          <a:xfrm>
            <a:off x="609600" y="1711349"/>
            <a:ext cx="10972800" cy="4525963"/>
          </a:xfrm>
        </p:spPr>
        <p:txBody>
          <a:bodyPr>
            <a:normAutofit fontScale="77500" lnSpcReduction="20000"/>
          </a:bodyPr>
          <a:lstStyle/>
          <a:p>
            <a:pPr marL="0" indent="0">
              <a:buNone/>
            </a:pPr>
            <a:r>
              <a:rPr lang="nb-NO" b="1" dirty="0">
                <a:solidFill>
                  <a:schemeClr val="bg1">
                    <a:lumMod val="75000"/>
                  </a:schemeClr>
                </a:solidFill>
                <a:highlight>
                  <a:srgbClr val="FFFF00"/>
                </a:highlight>
              </a:rPr>
              <a:t>Simple CV-MV </a:t>
            </a:r>
            <a:r>
              <a:rPr lang="nb-NO" b="1" dirty="0" err="1">
                <a:solidFill>
                  <a:schemeClr val="bg1">
                    <a:lumMod val="75000"/>
                  </a:schemeClr>
                </a:solidFill>
                <a:highlight>
                  <a:srgbClr val="FFFF00"/>
                </a:highlight>
              </a:rPr>
              <a:t>switching</a:t>
            </a:r>
            <a:endParaRPr lang="nb-NO" b="1" dirty="0">
              <a:solidFill>
                <a:schemeClr val="bg1">
                  <a:lumMod val="75000"/>
                </a:schemeClr>
              </a:solidFill>
              <a:highlight>
                <a:srgbClr val="FFFF00"/>
              </a:highlight>
            </a:endParaRPr>
          </a:p>
          <a:p>
            <a:pPr lvl="1"/>
            <a:r>
              <a:rPr lang="nb-NO" dirty="0" err="1">
                <a:solidFill>
                  <a:schemeClr val="bg1">
                    <a:lumMod val="75000"/>
                  </a:schemeClr>
                </a:solidFill>
              </a:rPr>
              <a:t>Don’t</a:t>
            </a:r>
            <a:r>
              <a:rPr lang="nb-NO" dirty="0">
                <a:solidFill>
                  <a:schemeClr val="bg1">
                    <a:lumMod val="75000"/>
                  </a:schemeClr>
                </a:solidFill>
              </a:rPr>
              <a:t> </a:t>
            </a:r>
            <a:r>
              <a:rPr lang="nb-NO" dirty="0" err="1">
                <a:solidFill>
                  <a:schemeClr val="bg1">
                    <a:lumMod val="75000"/>
                  </a:schemeClr>
                </a:solidFill>
              </a:rPr>
              <a:t>need</a:t>
            </a:r>
            <a:r>
              <a:rPr lang="nb-NO" dirty="0">
                <a:solidFill>
                  <a:schemeClr val="bg1">
                    <a:lumMod val="75000"/>
                  </a:schemeClr>
                </a:solidFill>
              </a:rPr>
              <a:t> to do </a:t>
            </a:r>
            <a:r>
              <a:rPr lang="nb-NO" dirty="0" err="1">
                <a:solidFill>
                  <a:schemeClr val="bg1">
                    <a:lumMod val="75000"/>
                  </a:schemeClr>
                </a:solidFill>
              </a:rPr>
              <a:t>anything</a:t>
            </a:r>
            <a:r>
              <a:rPr lang="nb-NO" dirty="0">
                <a:solidFill>
                  <a:schemeClr val="bg1">
                    <a:lumMod val="75000"/>
                  </a:schemeClr>
                </a:solidFill>
              </a:rPr>
              <a:t> </a:t>
            </a:r>
            <a:r>
              <a:rPr lang="nb-NO" dirty="0" err="1">
                <a:solidFill>
                  <a:schemeClr val="bg1">
                    <a:lumMod val="75000"/>
                  </a:schemeClr>
                </a:solidFill>
              </a:rPr>
              <a:t>if</a:t>
            </a:r>
            <a:r>
              <a:rPr lang="nb-NO" dirty="0">
                <a:solidFill>
                  <a:schemeClr val="bg1">
                    <a:lumMod val="75000"/>
                  </a:schemeClr>
                </a:solidFill>
              </a:rPr>
              <a:t> </a:t>
            </a:r>
            <a:r>
              <a:rPr lang="nb-NO" dirty="0" err="1">
                <a:solidFill>
                  <a:schemeClr val="bg1">
                    <a:lumMod val="75000"/>
                  </a:schemeClr>
                </a:solidFill>
              </a:rPr>
              <a:t>we</a:t>
            </a:r>
            <a:r>
              <a:rPr lang="nb-NO" dirty="0">
                <a:solidFill>
                  <a:schemeClr val="bg1">
                    <a:lumMod val="75000"/>
                  </a:schemeClr>
                </a:solidFill>
              </a:rPr>
              <a:t> </a:t>
            </a:r>
            <a:r>
              <a:rPr lang="nb-NO" dirty="0" err="1">
                <a:solidFill>
                  <a:schemeClr val="bg1">
                    <a:lumMod val="75000"/>
                  </a:schemeClr>
                </a:solidFill>
              </a:rPr>
              <a:t>followed</a:t>
            </a:r>
            <a:r>
              <a:rPr lang="nb-NO" dirty="0">
                <a:solidFill>
                  <a:schemeClr val="bg1">
                    <a:lumMod val="75000"/>
                  </a:schemeClr>
                </a:solidFill>
              </a:rPr>
              <a:t> </a:t>
            </a:r>
            <a:r>
              <a:rPr lang="nb-NO" dirty="0" err="1">
                <a:solidFill>
                  <a:schemeClr val="bg1">
                    <a:lumMod val="75000"/>
                  </a:schemeClr>
                </a:solidFill>
              </a:rPr>
              <a:t>the</a:t>
            </a:r>
            <a:r>
              <a:rPr lang="nb-NO" dirty="0">
                <a:solidFill>
                  <a:schemeClr val="bg1">
                    <a:lumMod val="75000"/>
                  </a:schemeClr>
                </a:solidFill>
              </a:rPr>
              <a:t> </a:t>
            </a:r>
            <a:r>
              <a:rPr lang="en-US" i="1" dirty="0">
                <a:solidFill>
                  <a:schemeClr val="bg1">
                    <a:lumMod val="75000"/>
                  </a:schemeClr>
                </a:solidFill>
                <a:latin typeface="Calibri" panose="020F0502020204030204" pitchFamily="34" charset="0"/>
                <a:ea typeface="Calibri" panose="020F0502020204030204" pitchFamily="34" charset="0"/>
                <a:cs typeface="Times New Roman" panose="02020603050405020304" pitchFamily="18" charset="0"/>
              </a:rPr>
              <a:t>Input saturation rule: </a:t>
            </a:r>
          </a:p>
          <a:p>
            <a:pPr lvl="1"/>
            <a:r>
              <a:rPr lang="en-US" i="1" dirty="0">
                <a:solidFill>
                  <a:schemeClr val="bg1">
                    <a:lumMod val="75000"/>
                  </a:schemeClr>
                </a:solidFill>
                <a:latin typeface="Calibri" panose="020F0502020204030204" pitchFamily="34" charset="0"/>
                <a:ea typeface="Calibri" panose="020F0502020204030204" pitchFamily="34" charset="0"/>
                <a:cs typeface="Times New Roman" panose="02020603050405020304" pitchFamily="18" charset="0"/>
              </a:rPr>
              <a:t>“Pair a MV that may saturate with a CV that can be given up (when the MV saturates)”</a:t>
            </a:r>
            <a:endParaRPr lang="nb-NO" dirty="0">
              <a:solidFill>
                <a:schemeClr val="bg1">
                  <a:lumMod val="75000"/>
                </a:schemeClr>
              </a:solidFill>
            </a:endParaRPr>
          </a:p>
          <a:p>
            <a:endParaRPr lang="nb-NO" b="1" dirty="0">
              <a:highlight>
                <a:srgbClr val="FFFF00"/>
              </a:highlight>
            </a:endParaRPr>
          </a:p>
          <a:p>
            <a:pPr marL="0" indent="0">
              <a:buNone/>
            </a:pPr>
            <a:r>
              <a:rPr lang="nb-NO" b="1" dirty="0" err="1">
                <a:highlight>
                  <a:srgbClr val="FFFF00"/>
                </a:highlight>
              </a:rPr>
              <a:t>Complex</a:t>
            </a:r>
            <a:r>
              <a:rPr lang="nb-NO" b="1" dirty="0">
                <a:highlight>
                  <a:srgbClr val="FFFF00"/>
                </a:highlight>
              </a:rPr>
              <a:t> MV-CV switching</a:t>
            </a:r>
          </a:p>
          <a:p>
            <a:r>
              <a:rPr lang="nb-NO" dirty="0" err="1"/>
              <a:t>Didn’t</a:t>
            </a:r>
            <a:r>
              <a:rPr lang="nb-NO" dirty="0"/>
              <a:t> </a:t>
            </a:r>
            <a:r>
              <a:rPr lang="nb-NO" dirty="0" err="1"/>
              <a:t>follow</a:t>
            </a:r>
            <a:r>
              <a:rPr lang="nb-NO" dirty="0"/>
              <a:t> input </a:t>
            </a:r>
            <a:r>
              <a:rPr lang="nb-NO" dirty="0" err="1"/>
              <a:t>saturation</a:t>
            </a:r>
            <a:r>
              <a:rPr lang="nb-NO" dirty="0"/>
              <a:t> </a:t>
            </a:r>
            <a:r>
              <a:rPr lang="nb-NO" dirty="0" err="1"/>
              <a:t>rule</a:t>
            </a:r>
            <a:endParaRPr lang="nb-NO" dirty="0"/>
          </a:p>
          <a:p>
            <a:r>
              <a:rPr lang="nb-NO" dirty="0"/>
              <a:t>This is a </a:t>
            </a:r>
            <a:r>
              <a:rPr lang="nb-NO" dirty="0" err="1"/>
              <a:t>repairing</a:t>
            </a:r>
            <a:r>
              <a:rPr lang="nb-NO" dirty="0"/>
              <a:t> of loops</a:t>
            </a:r>
          </a:p>
          <a:p>
            <a:r>
              <a:rPr lang="nb-NO" dirty="0"/>
              <a:t> </a:t>
            </a:r>
            <a:r>
              <a:rPr lang="nb-NO" dirty="0" err="1"/>
              <a:t>Need</a:t>
            </a:r>
            <a:r>
              <a:rPr lang="nb-NO" dirty="0"/>
              <a:t> to </a:t>
            </a:r>
            <a:r>
              <a:rPr lang="nb-NO" dirty="0" err="1"/>
              <a:t>combine</a:t>
            </a:r>
            <a:r>
              <a:rPr lang="nb-NO" dirty="0"/>
              <a:t> MV-MV switching </a:t>
            </a:r>
            <a:r>
              <a:rPr lang="nb-NO" dirty="0" err="1"/>
              <a:t>with</a:t>
            </a:r>
            <a:r>
              <a:rPr lang="nb-NO" dirty="0"/>
              <a:t> CV-CV-switching </a:t>
            </a:r>
          </a:p>
          <a:p>
            <a:pPr lvl="1"/>
            <a:r>
              <a:rPr lang="nb-NO" dirty="0"/>
              <a:t>The CV-CV </a:t>
            </a:r>
            <a:r>
              <a:rPr lang="nb-NO" dirty="0" err="1"/>
              <a:t>switching</a:t>
            </a:r>
            <a:r>
              <a:rPr lang="nb-NO" dirty="0"/>
              <a:t> </a:t>
            </a:r>
            <a:r>
              <a:rPr lang="nb-NO" dirty="0" err="1"/>
              <a:t>always</a:t>
            </a:r>
            <a:r>
              <a:rPr lang="nb-NO" dirty="0"/>
              <a:t> </a:t>
            </a:r>
            <a:r>
              <a:rPr lang="nb-NO" dirty="0" err="1"/>
              <a:t>uses</a:t>
            </a:r>
            <a:r>
              <a:rPr lang="nb-NO" dirty="0"/>
              <a:t> a </a:t>
            </a:r>
            <a:r>
              <a:rPr lang="nb-NO" dirty="0" err="1"/>
              <a:t>selector</a:t>
            </a:r>
            <a:endParaRPr lang="nb-NO" dirty="0"/>
          </a:p>
          <a:p>
            <a:pPr lvl="1"/>
            <a:r>
              <a:rPr lang="nb-NO" dirty="0"/>
              <a:t>As </a:t>
            </a:r>
            <a:r>
              <a:rPr lang="nb-NO" dirty="0" err="1"/>
              <a:t>usual</a:t>
            </a:r>
            <a:r>
              <a:rPr lang="nb-NO" dirty="0"/>
              <a:t>, </a:t>
            </a:r>
            <a:r>
              <a:rPr lang="nb-NO" dirty="0" err="1"/>
              <a:t>there</a:t>
            </a:r>
            <a:r>
              <a:rPr lang="nb-NO" dirty="0"/>
              <a:t> </a:t>
            </a:r>
            <a:r>
              <a:rPr lang="nb-NO" dirty="0" err="1"/>
              <a:t>are</a:t>
            </a:r>
            <a:r>
              <a:rPr lang="nb-NO" dirty="0"/>
              <a:t> </a:t>
            </a:r>
            <a:r>
              <a:rPr lang="nb-NO" dirty="0" err="1"/>
              <a:t>three</a:t>
            </a:r>
            <a:r>
              <a:rPr lang="nb-NO" dirty="0"/>
              <a:t> alternatives for </a:t>
            </a:r>
            <a:r>
              <a:rPr lang="nb-NO" dirty="0" err="1"/>
              <a:t>the</a:t>
            </a:r>
            <a:r>
              <a:rPr lang="nb-NO" dirty="0"/>
              <a:t> MV-MV switching:</a:t>
            </a:r>
          </a:p>
          <a:p>
            <a:pPr marL="1371600" lvl="2" indent="-514350">
              <a:buAutoNum type="arabicPeriod"/>
            </a:pPr>
            <a:r>
              <a:rPr lang="nb-NO" dirty="0"/>
              <a:t>Split range control (</a:t>
            </a:r>
            <a:r>
              <a:rPr lang="nb-NO" dirty="0" err="1"/>
              <a:t>block</a:t>
            </a:r>
            <a:r>
              <a:rPr lang="nb-NO" dirty="0"/>
              <a:t> /\): Has problems </a:t>
            </a:r>
            <a:r>
              <a:rPr lang="nb-NO" dirty="0" err="1"/>
              <a:t>because</a:t>
            </a:r>
            <a:r>
              <a:rPr lang="nb-NO" dirty="0"/>
              <a:t> limits </a:t>
            </a:r>
            <a:r>
              <a:rPr lang="nb-NO" dirty="0" err="1"/>
              <a:t>may</a:t>
            </a:r>
            <a:r>
              <a:rPr lang="nb-NO" dirty="0"/>
              <a:t> </a:t>
            </a:r>
            <a:r>
              <a:rPr lang="nb-NO" dirty="0" err="1"/>
              <a:t>change</a:t>
            </a:r>
            <a:endParaRPr lang="nb-NO" dirty="0"/>
          </a:p>
          <a:p>
            <a:pPr marL="1371600" lvl="2" indent="-514350">
              <a:buAutoNum type="arabicPeriod"/>
            </a:pPr>
            <a:r>
              <a:rPr lang="nb-NO" dirty="0" err="1"/>
              <a:t>Several</a:t>
            </a:r>
            <a:r>
              <a:rPr lang="nb-NO" dirty="0"/>
              <a:t> </a:t>
            </a:r>
            <a:r>
              <a:rPr lang="nb-NO" dirty="0" err="1"/>
              <a:t>controllers</a:t>
            </a:r>
            <a:r>
              <a:rPr lang="nb-NO" dirty="0"/>
              <a:t> </a:t>
            </a:r>
            <a:r>
              <a:rPr lang="nb-NO" dirty="0" err="1"/>
              <a:t>with</a:t>
            </a:r>
            <a:r>
              <a:rPr lang="nb-NO" dirty="0"/>
              <a:t> different setpoints (</a:t>
            </a:r>
            <a:r>
              <a:rPr lang="nb-NO" dirty="0" err="1"/>
              <a:t>often</a:t>
            </a:r>
            <a:r>
              <a:rPr lang="nb-NO" dirty="0"/>
              <a:t> </a:t>
            </a:r>
            <a:r>
              <a:rPr lang="nb-NO" dirty="0" err="1"/>
              <a:t>the</a:t>
            </a:r>
            <a:r>
              <a:rPr lang="nb-NO" dirty="0"/>
              <a:t> best for MV-CV switching)</a:t>
            </a:r>
          </a:p>
          <a:p>
            <a:pPr marL="1371600" lvl="2" indent="-514350">
              <a:buAutoNum type="arabicPeriod"/>
            </a:pPr>
            <a:r>
              <a:rPr lang="nb-NO" dirty="0" err="1"/>
              <a:t>Valve</a:t>
            </a:r>
            <a:r>
              <a:rPr lang="nb-NO" dirty="0"/>
              <a:t> </a:t>
            </a:r>
            <a:r>
              <a:rPr lang="nb-NO" dirty="0" err="1"/>
              <a:t>position</a:t>
            </a:r>
            <a:r>
              <a:rPr lang="nb-NO" dirty="0"/>
              <a:t> control (</a:t>
            </a:r>
            <a:r>
              <a:rPr lang="nb-NO" dirty="0" err="1"/>
              <a:t>Gives</a:t>
            </a:r>
            <a:r>
              <a:rPr lang="nb-NO" dirty="0"/>
              <a:t> «</a:t>
            </a:r>
            <a:r>
              <a:rPr lang="nb-NO" dirty="0" err="1"/>
              <a:t>long</a:t>
            </a:r>
            <a:r>
              <a:rPr lang="nb-NO" dirty="0"/>
              <a:t> loop» </a:t>
            </a:r>
            <a:r>
              <a:rPr lang="nb-NO" dirty="0" err="1"/>
              <a:t>but</a:t>
            </a:r>
            <a:r>
              <a:rPr lang="nb-NO" dirty="0"/>
              <a:t> </a:t>
            </a:r>
            <a:r>
              <a:rPr lang="nb-NO" dirty="0" err="1"/>
              <a:t>avoids</a:t>
            </a:r>
            <a:r>
              <a:rPr lang="nb-NO" dirty="0"/>
              <a:t> </a:t>
            </a:r>
            <a:r>
              <a:rPr lang="nb-NO" dirty="0" err="1"/>
              <a:t>repairing</a:t>
            </a:r>
            <a:r>
              <a:rPr lang="nb-NO" dirty="0"/>
              <a:t>). </a:t>
            </a:r>
          </a:p>
          <a:p>
            <a:pPr lvl="1"/>
            <a:endParaRPr lang="nb-NO" dirty="0"/>
          </a:p>
        </p:txBody>
      </p:sp>
      <p:sp>
        <p:nvSpPr>
          <p:cNvPr id="4" name="TextBox 3">
            <a:extLst>
              <a:ext uri="{FF2B5EF4-FFF2-40B4-BE49-F238E27FC236}">
                <a16:creationId xmlns:a16="http://schemas.microsoft.com/office/drawing/2014/main" id="{8A417F4D-D5C7-1781-833D-A301C70A8989}"/>
              </a:ext>
            </a:extLst>
          </p:cNvPr>
          <p:cNvSpPr txBox="1"/>
          <p:nvPr/>
        </p:nvSpPr>
        <p:spPr>
          <a:xfrm>
            <a:off x="0" y="-16923"/>
            <a:ext cx="1021433" cy="261610"/>
          </a:xfrm>
          <a:prstGeom prst="rect">
            <a:avLst/>
          </a:prstGeom>
          <a:noFill/>
        </p:spPr>
        <p:txBody>
          <a:bodyPr wrap="none" rtlCol="0">
            <a:spAutoFit/>
          </a:bodyPr>
          <a:lstStyle/>
          <a:p>
            <a:r>
              <a:rPr lang="nb-NO" sz="1050" dirty="0"/>
              <a:t>Start 19/11-24</a:t>
            </a:r>
            <a:endParaRPr lang="en-US" sz="1050" dirty="0"/>
          </a:p>
        </p:txBody>
      </p:sp>
    </p:spTree>
    <p:extLst>
      <p:ext uri="{BB962C8B-B14F-4D97-AF65-F5344CB8AC3E}">
        <p14:creationId xmlns:p14="http://schemas.microsoft.com/office/powerpoint/2010/main" val="3221275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8" end="8"/>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9" end="9"/>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10" end="10"/>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11" end="11"/>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7B1E7504-98E1-490B-B6E9-B18723E00EE5}"/>
              </a:ext>
            </a:extLst>
          </p:cNvPr>
          <p:cNvCxnSpPr/>
          <p:nvPr/>
        </p:nvCxnSpPr>
        <p:spPr>
          <a:xfrm>
            <a:off x="5884442" y="3119718"/>
            <a:ext cx="301214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9B844A2B-0769-4603-BAD6-846617F28916}"/>
              </a:ext>
            </a:extLst>
          </p:cNvPr>
          <p:cNvCxnSpPr>
            <a:cxnSpLocks/>
          </p:cNvCxnSpPr>
          <p:nvPr/>
        </p:nvCxnSpPr>
        <p:spPr>
          <a:xfrm>
            <a:off x="5884442" y="5637007"/>
            <a:ext cx="176425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D3F3590D-B241-4F63-B11E-42C6EC4DE880}"/>
              </a:ext>
            </a:extLst>
          </p:cNvPr>
          <p:cNvCxnSpPr>
            <a:cxnSpLocks/>
          </p:cNvCxnSpPr>
          <p:nvPr/>
        </p:nvCxnSpPr>
        <p:spPr>
          <a:xfrm>
            <a:off x="7648696" y="4048462"/>
            <a:ext cx="124788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ABF4BE80-E967-4501-8267-CED365D2C27E}"/>
              </a:ext>
            </a:extLst>
          </p:cNvPr>
          <p:cNvCxnSpPr>
            <a:cxnSpLocks/>
          </p:cNvCxnSpPr>
          <p:nvPr/>
        </p:nvCxnSpPr>
        <p:spPr>
          <a:xfrm>
            <a:off x="7648696" y="4048462"/>
            <a:ext cx="0" cy="158854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80C6E6AF-0362-4D9B-ABBE-2ACF12A8B47C}"/>
              </a:ext>
            </a:extLst>
          </p:cNvPr>
          <p:cNvCxnSpPr>
            <a:cxnSpLocks/>
          </p:cNvCxnSpPr>
          <p:nvPr/>
        </p:nvCxnSpPr>
        <p:spPr>
          <a:xfrm>
            <a:off x="8896583" y="3119718"/>
            <a:ext cx="0" cy="914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1D8DBA2C-E1BD-4A33-AD4A-3711CBC1738E}"/>
              </a:ext>
            </a:extLst>
          </p:cNvPr>
          <p:cNvCxnSpPr>
            <a:cxnSpLocks/>
          </p:cNvCxnSpPr>
          <p:nvPr/>
        </p:nvCxnSpPr>
        <p:spPr>
          <a:xfrm>
            <a:off x="4399887" y="5409303"/>
            <a:ext cx="1486348" cy="0"/>
          </a:xfrm>
          <a:prstGeom prst="line">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7" name="Freeform: Shape 16">
            <a:extLst>
              <a:ext uri="{FF2B5EF4-FFF2-40B4-BE49-F238E27FC236}">
                <a16:creationId xmlns:a16="http://schemas.microsoft.com/office/drawing/2014/main" id="{3937FC09-2E51-41D5-AAD6-4342C62906D0}"/>
              </a:ext>
            </a:extLst>
          </p:cNvPr>
          <p:cNvSpPr/>
          <p:nvPr/>
        </p:nvSpPr>
        <p:spPr>
          <a:xfrm rot="1849197">
            <a:off x="5988706" y="4853947"/>
            <a:ext cx="333487" cy="645640"/>
          </a:xfrm>
          <a:custGeom>
            <a:avLst/>
            <a:gdLst>
              <a:gd name="connsiteX0" fmla="*/ 107576 w 333487"/>
              <a:gd name="connsiteY0" fmla="*/ 645487 h 645640"/>
              <a:gd name="connsiteX1" fmla="*/ 172122 w 333487"/>
              <a:gd name="connsiteY1" fmla="*/ 548669 h 645640"/>
              <a:gd name="connsiteX2" fmla="*/ 225910 w 333487"/>
              <a:gd name="connsiteY2" fmla="*/ 494880 h 645640"/>
              <a:gd name="connsiteX3" fmla="*/ 247426 w 333487"/>
              <a:gd name="connsiteY3" fmla="*/ 462607 h 645640"/>
              <a:gd name="connsiteX4" fmla="*/ 279699 w 333487"/>
              <a:gd name="connsiteY4" fmla="*/ 419577 h 645640"/>
              <a:gd name="connsiteX5" fmla="*/ 311972 w 333487"/>
              <a:gd name="connsiteY5" fmla="*/ 365789 h 645640"/>
              <a:gd name="connsiteX6" fmla="*/ 333487 w 333487"/>
              <a:gd name="connsiteY6" fmla="*/ 301243 h 645640"/>
              <a:gd name="connsiteX7" fmla="*/ 290456 w 333487"/>
              <a:gd name="connsiteY7" fmla="*/ 139878 h 645640"/>
              <a:gd name="connsiteX8" fmla="*/ 258183 w 333487"/>
              <a:gd name="connsiteY8" fmla="*/ 129120 h 645640"/>
              <a:gd name="connsiteX9" fmla="*/ 225910 w 333487"/>
              <a:gd name="connsiteY9" fmla="*/ 96847 h 645640"/>
              <a:gd name="connsiteX10" fmla="*/ 193638 w 333487"/>
              <a:gd name="connsiteY10" fmla="*/ 86090 h 645640"/>
              <a:gd name="connsiteX11" fmla="*/ 161365 w 333487"/>
              <a:gd name="connsiteY11" fmla="*/ 64574 h 645640"/>
              <a:gd name="connsiteX12" fmla="*/ 107576 w 333487"/>
              <a:gd name="connsiteY12" fmla="*/ 10786 h 645640"/>
              <a:gd name="connsiteX13" fmla="*/ 32273 w 333487"/>
              <a:gd name="connsiteY13" fmla="*/ 86090 h 645640"/>
              <a:gd name="connsiteX14" fmla="*/ 0 w 333487"/>
              <a:gd name="connsiteY14" fmla="*/ 193666 h 645640"/>
              <a:gd name="connsiteX15" fmla="*/ 10758 w 333487"/>
              <a:gd name="connsiteY15" fmla="*/ 430334 h 645640"/>
              <a:gd name="connsiteX16" fmla="*/ 32273 w 333487"/>
              <a:gd name="connsiteY16" fmla="*/ 462607 h 645640"/>
              <a:gd name="connsiteX17" fmla="*/ 86061 w 333487"/>
              <a:gd name="connsiteY17" fmla="*/ 570184 h 645640"/>
              <a:gd name="connsiteX18" fmla="*/ 107576 w 333487"/>
              <a:gd name="connsiteY18" fmla="*/ 645487 h 645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33487" h="645640">
                <a:moveTo>
                  <a:pt x="107576" y="645487"/>
                </a:moveTo>
                <a:cubicBezTo>
                  <a:pt x="121920" y="641901"/>
                  <a:pt x="144540" y="579699"/>
                  <a:pt x="172122" y="548669"/>
                </a:cubicBezTo>
                <a:cubicBezTo>
                  <a:pt x="188968" y="529718"/>
                  <a:pt x="211845" y="515977"/>
                  <a:pt x="225910" y="494880"/>
                </a:cubicBezTo>
                <a:cubicBezTo>
                  <a:pt x="233082" y="484122"/>
                  <a:pt x="239911" y="473128"/>
                  <a:pt x="247426" y="462607"/>
                </a:cubicBezTo>
                <a:cubicBezTo>
                  <a:pt x="257847" y="448017"/>
                  <a:pt x="269754" y="434495"/>
                  <a:pt x="279699" y="419577"/>
                </a:cubicBezTo>
                <a:cubicBezTo>
                  <a:pt x="291297" y="402180"/>
                  <a:pt x="303320" y="384824"/>
                  <a:pt x="311972" y="365789"/>
                </a:cubicBezTo>
                <a:cubicBezTo>
                  <a:pt x="321357" y="345143"/>
                  <a:pt x="333487" y="301243"/>
                  <a:pt x="333487" y="301243"/>
                </a:cubicBezTo>
                <a:cubicBezTo>
                  <a:pt x="327136" y="237735"/>
                  <a:pt x="337506" y="186928"/>
                  <a:pt x="290456" y="139878"/>
                </a:cubicBezTo>
                <a:cubicBezTo>
                  <a:pt x="282438" y="131860"/>
                  <a:pt x="268941" y="132706"/>
                  <a:pt x="258183" y="129120"/>
                </a:cubicBezTo>
                <a:cubicBezTo>
                  <a:pt x="247425" y="118362"/>
                  <a:pt x="238569" y="105286"/>
                  <a:pt x="225910" y="96847"/>
                </a:cubicBezTo>
                <a:cubicBezTo>
                  <a:pt x="216475" y="90557"/>
                  <a:pt x="203780" y="91161"/>
                  <a:pt x="193638" y="86090"/>
                </a:cubicBezTo>
                <a:cubicBezTo>
                  <a:pt x="182074" y="80308"/>
                  <a:pt x="172123" y="71746"/>
                  <a:pt x="161365" y="64574"/>
                </a:cubicBezTo>
                <a:cubicBezTo>
                  <a:pt x="136263" y="-10729"/>
                  <a:pt x="161364" y="-7142"/>
                  <a:pt x="107576" y="10786"/>
                </a:cubicBezTo>
                <a:cubicBezTo>
                  <a:pt x="82475" y="35887"/>
                  <a:pt x="39235" y="51281"/>
                  <a:pt x="32273" y="86090"/>
                </a:cubicBezTo>
                <a:cubicBezTo>
                  <a:pt x="17728" y="158813"/>
                  <a:pt x="28306" y="122901"/>
                  <a:pt x="0" y="193666"/>
                </a:cubicBezTo>
                <a:cubicBezTo>
                  <a:pt x="3586" y="272555"/>
                  <a:pt x="1349" y="351926"/>
                  <a:pt x="10758" y="430334"/>
                </a:cubicBezTo>
                <a:cubicBezTo>
                  <a:pt x="12298" y="443171"/>
                  <a:pt x="26491" y="451043"/>
                  <a:pt x="32273" y="462607"/>
                </a:cubicBezTo>
                <a:cubicBezTo>
                  <a:pt x="70931" y="539924"/>
                  <a:pt x="33699" y="495382"/>
                  <a:pt x="86061" y="570184"/>
                </a:cubicBezTo>
                <a:cubicBezTo>
                  <a:pt x="99228" y="588994"/>
                  <a:pt x="93232" y="649073"/>
                  <a:pt x="107576" y="645487"/>
                </a:cubicBezTo>
                <a:close/>
              </a:path>
            </a:pathLst>
          </a:cu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cxnSp>
        <p:nvCxnSpPr>
          <p:cNvPr id="18" name="Straight Connector 17">
            <a:extLst>
              <a:ext uri="{FF2B5EF4-FFF2-40B4-BE49-F238E27FC236}">
                <a16:creationId xmlns:a16="http://schemas.microsoft.com/office/drawing/2014/main" id="{5C357D62-D90F-4BE9-8464-4CA605088629}"/>
              </a:ext>
            </a:extLst>
          </p:cNvPr>
          <p:cNvCxnSpPr>
            <a:cxnSpLocks/>
          </p:cNvCxnSpPr>
          <p:nvPr/>
        </p:nvCxnSpPr>
        <p:spPr>
          <a:xfrm flipH="1">
            <a:off x="5884442" y="3119718"/>
            <a:ext cx="1793" cy="251728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0" name="Group 29">
            <a:extLst>
              <a:ext uri="{FF2B5EF4-FFF2-40B4-BE49-F238E27FC236}">
                <a16:creationId xmlns:a16="http://schemas.microsoft.com/office/drawing/2014/main" id="{701A76D6-486F-456A-9F2A-3081854ADEE8}"/>
              </a:ext>
            </a:extLst>
          </p:cNvPr>
          <p:cNvGrpSpPr/>
          <p:nvPr/>
        </p:nvGrpSpPr>
        <p:grpSpPr>
          <a:xfrm>
            <a:off x="5063456" y="5269454"/>
            <a:ext cx="363967" cy="279698"/>
            <a:chOff x="8052099" y="6068347"/>
            <a:chExt cx="363967" cy="279698"/>
          </a:xfrm>
        </p:grpSpPr>
        <p:cxnSp>
          <p:nvCxnSpPr>
            <p:cNvPr id="21" name="Straight Connector 20">
              <a:extLst>
                <a:ext uri="{FF2B5EF4-FFF2-40B4-BE49-F238E27FC236}">
                  <a16:creationId xmlns:a16="http://schemas.microsoft.com/office/drawing/2014/main" id="{EA257153-6B7E-4F17-BF1C-221E9C5A44BE}"/>
                </a:ext>
              </a:extLst>
            </p:cNvPr>
            <p:cNvCxnSpPr>
              <a:cxnSpLocks/>
            </p:cNvCxnSpPr>
            <p:nvPr/>
          </p:nvCxnSpPr>
          <p:spPr>
            <a:xfrm>
              <a:off x="8068235" y="6078071"/>
              <a:ext cx="346038" cy="26997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BC7BFD1B-591A-4CC0-B220-485FA113E5BA}"/>
                </a:ext>
              </a:extLst>
            </p:cNvPr>
            <p:cNvCxnSpPr>
              <a:cxnSpLocks/>
            </p:cNvCxnSpPr>
            <p:nvPr/>
          </p:nvCxnSpPr>
          <p:spPr>
            <a:xfrm flipH="1">
              <a:off x="8068235" y="6078071"/>
              <a:ext cx="346038" cy="26997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479404A8-5483-4288-B16D-9928D2A0BCD4}"/>
                </a:ext>
              </a:extLst>
            </p:cNvPr>
            <p:cNvCxnSpPr>
              <a:cxnSpLocks/>
            </p:cNvCxnSpPr>
            <p:nvPr/>
          </p:nvCxnSpPr>
          <p:spPr>
            <a:xfrm>
              <a:off x="8416066" y="6068347"/>
              <a:ext cx="0" cy="26997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AA85C2A9-1A0E-4A55-9FC0-EFF2E8CCFC28}"/>
                </a:ext>
              </a:extLst>
            </p:cNvPr>
            <p:cNvCxnSpPr>
              <a:cxnSpLocks/>
            </p:cNvCxnSpPr>
            <p:nvPr/>
          </p:nvCxnSpPr>
          <p:spPr>
            <a:xfrm>
              <a:off x="8052099" y="6068347"/>
              <a:ext cx="0" cy="26997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2" name="Flowchart: Connector 31">
            <a:extLst>
              <a:ext uri="{FF2B5EF4-FFF2-40B4-BE49-F238E27FC236}">
                <a16:creationId xmlns:a16="http://schemas.microsoft.com/office/drawing/2014/main" id="{F09D3345-4278-4523-ABF9-ADA9233289E3}"/>
              </a:ext>
            </a:extLst>
          </p:cNvPr>
          <p:cNvSpPr/>
          <p:nvPr/>
        </p:nvSpPr>
        <p:spPr>
          <a:xfrm>
            <a:off x="9296119" y="1802775"/>
            <a:ext cx="677732" cy="602428"/>
          </a:xfrm>
          <a:prstGeom prst="flowChartConnector">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b-NO" sz="2000" dirty="0">
                <a:solidFill>
                  <a:srgbClr val="FF0000"/>
                </a:solidFill>
              </a:rPr>
              <a:t>TC</a:t>
            </a:r>
          </a:p>
        </p:txBody>
      </p:sp>
      <p:cxnSp>
        <p:nvCxnSpPr>
          <p:cNvPr id="33" name="Straight Connector 32">
            <a:extLst>
              <a:ext uri="{FF2B5EF4-FFF2-40B4-BE49-F238E27FC236}">
                <a16:creationId xmlns:a16="http://schemas.microsoft.com/office/drawing/2014/main" id="{03E8D1FF-020D-42E9-B808-2D2F00B48B88}"/>
              </a:ext>
            </a:extLst>
          </p:cNvPr>
          <p:cNvCxnSpPr>
            <a:cxnSpLocks/>
          </p:cNvCxnSpPr>
          <p:nvPr/>
        </p:nvCxnSpPr>
        <p:spPr>
          <a:xfrm>
            <a:off x="8896583" y="3632499"/>
            <a:ext cx="1486348" cy="0"/>
          </a:xfrm>
          <a:prstGeom prst="line">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432F8514-C577-45A3-91D9-48436925F13D}"/>
              </a:ext>
            </a:extLst>
          </p:cNvPr>
          <p:cNvSpPr txBox="1"/>
          <p:nvPr/>
        </p:nvSpPr>
        <p:spPr>
          <a:xfrm>
            <a:off x="4758201" y="5539429"/>
            <a:ext cx="1175835" cy="369332"/>
          </a:xfrm>
          <a:prstGeom prst="rect">
            <a:avLst/>
          </a:prstGeom>
          <a:noFill/>
        </p:spPr>
        <p:txBody>
          <a:bodyPr wrap="none" rtlCol="0">
            <a:spAutoFit/>
          </a:bodyPr>
          <a:lstStyle/>
          <a:p>
            <a:r>
              <a:rPr lang="nb-NO" dirty="0"/>
              <a:t>u=</a:t>
            </a:r>
            <a:r>
              <a:rPr lang="nb-NO" dirty="0" err="1"/>
              <a:t>Fuel</a:t>
            </a:r>
            <a:r>
              <a:rPr lang="nb-NO" dirty="0"/>
              <a:t> gas</a:t>
            </a:r>
          </a:p>
        </p:txBody>
      </p:sp>
      <p:sp>
        <p:nvSpPr>
          <p:cNvPr id="35" name="TextBox 34">
            <a:extLst>
              <a:ext uri="{FF2B5EF4-FFF2-40B4-BE49-F238E27FC236}">
                <a16:creationId xmlns:a16="http://schemas.microsoft.com/office/drawing/2014/main" id="{DC6E466E-379B-43F7-8D0C-A9C013FF0BA9}"/>
              </a:ext>
            </a:extLst>
          </p:cNvPr>
          <p:cNvSpPr txBox="1"/>
          <p:nvPr/>
        </p:nvSpPr>
        <p:spPr>
          <a:xfrm>
            <a:off x="9165690" y="3669406"/>
            <a:ext cx="938590" cy="369332"/>
          </a:xfrm>
          <a:prstGeom prst="rect">
            <a:avLst/>
          </a:prstGeom>
          <a:noFill/>
        </p:spPr>
        <p:txBody>
          <a:bodyPr wrap="none" rtlCol="0">
            <a:spAutoFit/>
          </a:bodyPr>
          <a:lstStyle/>
          <a:p>
            <a:r>
              <a:rPr lang="nb-NO" dirty="0"/>
              <a:t>Flue gas</a:t>
            </a:r>
          </a:p>
        </p:txBody>
      </p:sp>
      <p:cxnSp>
        <p:nvCxnSpPr>
          <p:cNvPr id="37" name="Straight Arrow Connector 36">
            <a:extLst>
              <a:ext uri="{FF2B5EF4-FFF2-40B4-BE49-F238E27FC236}">
                <a16:creationId xmlns:a16="http://schemas.microsoft.com/office/drawing/2014/main" id="{9A8CFF39-5486-475B-BE45-768B30643611}"/>
              </a:ext>
            </a:extLst>
          </p:cNvPr>
          <p:cNvCxnSpPr>
            <a:cxnSpLocks/>
            <a:endCxn id="32" idx="4"/>
          </p:cNvCxnSpPr>
          <p:nvPr/>
        </p:nvCxnSpPr>
        <p:spPr>
          <a:xfrm flipV="1">
            <a:off x="9634985" y="2405203"/>
            <a:ext cx="0" cy="393802"/>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570EDAE9-00E2-4ED8-A823-249B19A83E3C}"/>
              </a:ext>
            </a:extLst>
          </p:cNvPr>
          <p:cNvCxnSpPr>
            <a:cxnSpLocks/>
          </p:cNvCxnSpPr>
          <p:nvPr/>
        </p:nvCxnSpPr>
        <p:spPr>
          <a:xfrm>
            <a:off x="5227496" y="2103989"/>
            <a:ext cx="4088470"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5A0C6A9A-6D4B-4AF3-8068-FCE839B2D6EC}"/>
              </a:ext>
            </a:extLst>
          </p:cNvPr>
          <p:cNvCxnSpPr>
            <a:cxnSpLocks/>
          </p:cNvCxnSpPr>
          <p:nvPr/>
        </p:nvCxnSpPr>
        <p:spPr>
          <a:xfrm>
            <a:off x="5225413" y="2103989"/>
            <a:ext cx="2083" cy="3300452"/>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A867960E-C6E2-4057-B185-05101C0955BA}"/>
              </a:ext>
            </a:extLst>
          </p:cNvPr>
          <p:cNvCxnSpPr>
            <a:cxnSpLocks/>
          </p:cNvCxnSpPr>
          <p:nvPr/>
        </p:nvCxnSpPr>
        <p:spPr>
          <a:xfrm flipV="1">
            <a:off x="8477035" y="3429000"/>
            <a:ext cx="0" cy="1175273"/>
          </a:xfrm>
          <a:prstGeom prst="line">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4B18F822-8119-4D58-9BDE-531ED63AC6DB}"/>
              </a:ext>
            </a:extLst>
          </p:cNvPr>
          <p:cNvCxnSpPr/>
          <p:nvPr/>
        </p:nvCxnSpPr>
        <p:spPr>
          <a:xfrm>
            <a:off x="8477035" y="4604273"/>
            <a:ext cx="92515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1" name="TextBox 50">
            <a:extLst>
              <a:ext uri="{FF2B5EF4-FFF2-40B4-BE49-F238E27FC236}">
                <a16:creationId xmlns:a16="http://schemas.microsoft.com/office/drawing/2014/main" id="{4B1C9660-6401-4798-9D09-89B2FDB9AF5B}"/>
              </a:ext>
            </a:extLst>
          </p:cNvPr>
          <p:cNvSpPr txBox="1"/>
          <p:nvPr/>
        </p:nvSpPr>
        <p:spPr>
          <a:xfrm>
            <a:off x="9015762" y="4629439"/>
            <a:ext cx="1367169" cy="369332"/>
          </a:xfrm>
          <a:prstGeom prst="rect">
            <a:avLst/>
          </a:prstGeom>
          <a:noFill/>
        </p:spPr>
        <p:txBody>
          <a:bodyPr wrap="none" rtlCol="0">
            <a:spAutoFit/>
          </a:bodyPr>
          <a:lstStyle/>
          <a:p>
            <a:r>
              <a:rPr lang="nb-NO" dirty="0"/>
              <a:t>Process fluid</a:t>
            </a:r>
          </a:p>
        </p:txBody>
      </p:sp>
      <p:cxnSp>
        <p:nvCxnSpPr>
          <p:cNvPr id="54" name="Straight Connector 53">
            <a:extLst>
              <a:ext uri="{FF2B5EF4-FFF2-40B4-BE49-F238E27FC236}">
                <a16:creationId xmlns:a16="http://schemas.microsoft.com/office/drawing/2014/main" id="{E7A0A733-8CAA-4D1C-9447-1B9C04C62922}"/>
              </a:ext>
            </a:extLst>
          </p:cNvPr>
          <p:cNvCxnSpPr>
            <a:cxnSpLocks/>
          </p:cNvCxnSpPr>
          <p:nvPr/>
        </p:nvCxnSpPr>
        <p:spPr>
          <a:xfrm flipV="1">
            <a:off x="7960668" y="2799005"/>
            <a:ext cx="0" cy="107397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71DBD7D4-B162-4DC5-BB10-E27EE36EE00F}"/>
              </a:ext>
            </a:extLst>
          </p:cNvPr>
          <p:cNvCxnSpPr>
            <a:cxnSpLocks/>
          </p:cNvCxnSpPr>
          <p:nvPr/>
        </p:nvCxnSpPr>
        <p:spPr>
          <a:xfrm flipV="1">
            <a:off x="8272639" y="3446929"/>
            <a:ext cx="204396" cy="40714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C3A81CB0-D556-4D92-A563-54EDE4771031}"/>
              </a:ext>
            </a:extLst>
          </p:cNvPr>
          <p:cNvCxnSpPr>
            <a:cxnSpLocks/>
          </p:cNvCxnSpPr>
          <p:nvPr/>
        </p:nvCxnSpPr>
        <p:spPr>
          <a:xfrm flipH="1" flipV="1">
            <a:off x="8171622" y="3492652"/>
            <a:ext cx="87738" cy="3358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97E6693D-F4DA-467C-8905-B503EDC38D7D}"/>
              </a:ext>
            </a:extLst>
          </p:cNvPr>
          <p:cNvCxnSpPr>
            <a:cxnSpLocks/>
          </p:cNvCxnSpPr>
          <p:nvPr/>
        </p:nvCxnSpPr>
        <p:spPr>
          <a:xfrm flipV="1">
            <a:off x="7960668" y="3465834"/>
            <a:ext cx="204396" cy="40714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Straight Arrow Connector 65">
            <a:extLst>
              <a:ext uri="{FF2B5EF4-FFF2-40B4-BE49-F238E27FC236}">
                <a16:creationId xmlns:a16="http://schemas.microsoft.com/office/drawing/2014/main" id="{354C0E63-32E4-4045-8E60-E7708335E495}"/>
              </a:ext>
            </a:extLst>
          </p:cNvPr>
          <p:cNvCxnSpPr/>
          <p:nvPr/>
        </p:nvCxnSpPr>
        <p:spPr>
          <a:xfrm>
            <a:off x="7960668" y="2799005"/>
            <a:ext cx="3808207"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C868B48F-4923-47DD-B854-83AC6AD6B656}"/>
              </a:ext>
            </a:extLst>
          </p:cNvPr>
          <p:cNvCxnSpPr>
            <a:cxnSpLocks/>
          </p:cNvCxnSpPr>
          <p:nvPr/>
        </p:nvCxnSpPr>
        <p:spPr>
          <a:xfrm flipV="1">
            <a:off x="6417219" y="5561703"/>
            <a:ext cx="0" cy="537883"/>
          </a:xfrm>
          <a:prstGeom prst="line">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2" name="TextBox 71">
            <a:extLst>
              <a:ext uri="{FF2B5EF4-FFF2-40B4-BE49-F238E27FC236}">
                <a16:creationId xmlns:a16="http://schemas.microsoft.com/office/drawing/2014/main" id="{2FD8EDCD-1030-4ED9-8274-879E20B3A4E1}"/>
              </a:ext>
            </a:extLst>
          </p:cNvPr>
          <p:cNvSpPr txBox="1"/>
          <p:nvPr/>
        </p:nvSpPr>
        <p:spPr>
          <a:xfrm>
            <a:off x="6369896" y="5862873"/>
            <a:ext cx="450764" cy="369332"/>
          </a:xfrm>
          <a:prstGeom prst="rect">
            <a:avLst/>
          </a:prstGeom>
          <a:noFill/>
        </p:spPr>
        <p:txBody>
          <a:bodyPr wrap="none" rtlCol="0">
            <a:spAutoFit/>
          </a:bodyPr>
          <a:lstStyle/>
          <a:p>
            <a:r>
              <a:rPr lang="nb-NO" dirty="0"/>
              <a:t>Air</a:t>
            </a:r>
          </a:p>
        </p:txBody>
      </p:sp>
      <p:cxnSp>
        <p:nvCxnSpPr>
          <p:cNvPr id="73" name="Straight Arrow Connector 72">
            <a:extLst>
              <a:ext uri="{FF2B5EF4-FFF2-40B4-BE49-F238E27FC236}">
                <a16:creationId xmlns:a16="http://schemas.microsoft.com/office/drawing/2014/main" id="{06037753-21EB-4581-8005-DFA77AB55DCD}"/>
              </a:ext>
            </a:extLst>
          </p:cNvPr>
          <p:cNvCxnSpPr>
            <a:cxnSpLocks/>
          </p:cNvCxnSpPr>
          <p:nvPr/>
        </p:nvCxnSpPr>
        <p:spPr>
          <a:xfrm flipH="1">
            <a:off x="9993283" y="2103989"/>
            <a:ext cx="495432" cy="0"/>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75" name="TextBox 74">
            <a:extLst>
              <a:ext uri="{FF2B5EF4-FFF2-40B4-BE49-F238E27FC236}">
                <a16:creationId xmlns:a16="http://schemas.microsoft.com/office/drawing/2014/main" id="{A3B5C414-9DBC-4610-86CC-7F2E54BEA6B9}"/>
              </a:ext>
            </a:extLst>
          </p:cNvPr>
          <p:cNvSpPr txBox="1"/>
          <p:nvPr/>
        </p:nvSpPr>
        <p:spPr>
          <a:xfrm>
            <a:off x="10382931" y="1802775"/>
            <a:ext cx="1132041" cy="369332"/>
          </a:xfrm>
          <a:prstGeom prst="rect">
            <a:avLst/>
          </a:prstGeom>
          <a:noFill/>
        </p:spPr>
        <p:txBody>
          <a:bodyPr wrap="none" rtlCol="0">
            <a:spAutoFit/>
          </a:bodyPr>
          <a:lstStyle/>
          <a:p>
            <a:r>
              <a:rPr lang="nb-NO" dirty="0">
                <a:solidFill>
                  <a:srgbClr val="FF0000"/>
                </a:solidFill>
              </a:rPr>
              <a:t>T</a:t>
            </a:r>
            <a:r>
              <a:rPr lang="nb-NO" baseline="-25000" dirty="0">
                <a:solidFill>
                  <a:srgbClr val="FF0000"/>
                </a:solidFill>
              </a:rPr>
              <a:t>1s</a:t>
            </a:r>
            <a:r>
              <a:rPr lang="nb-NO" dirty="0">
                <a:solidFill>
                  <a:srgbClr val="FF0000"/>
                </a:solidFill>
              </a:rPr>
              <a:t> = 500C</a:t>
            </a:r>
            <a:endParaRPr lang="nb-NO" baseline="-25000" dirty="0">
              <a:solidFill>
                <a:srgbClr val="FF0000"/>
              </a:solidFill>
            </a:endParaRPr>
          </a:p>
        </p:txBody>
      </p:sp>
      <p:sp>
        <p:nvSpPr>
          <p:cNvPr id="76" name="Flowchart: Connector 75">
            <a:extLst>
              <a:ext uri="{FF2B5EF4-FFF2-40B4-BE49-F238E27FC236}">
                <a16:creationId xmlns:a16="http://schemas.microsoft.com/office/drawing/2014/main" id="{AA3DE31A-63C2-4EBE-9AAE-D2386B078C5B}"/>
              </a:ext>
            </a:extLst>
          </p:cNvPr>
          <p:cNvSpPr/>
          <p:nvPr/>
        </p:nvSpPr>
        <p:spPr>
          <a:xfrm>
            <a:off x="6628223" y="2329855"/>
            <a:ext cx="677732" cy="602428"/>
          </a:xfrm>
          <a:prstGeom prst="flowChartConnector">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b-NO" sz="2000" dirty="0">
                <a:solidFill>
                  <a:srgbClr val="FF0000"/>
                </a:solidFill>
              </a:rPr>
              <a:t>TC</a:t>
            </a:r>
          </a:p>
        </p:txBody>
      </p:sp>
      <p:cxnSp>
        <p:nvCxnSpPr>
          <p:cNvPr id="77" name="Straight Arrow Connector 76">
            <a:extLst>
              <a:ext uri="{FF2B5EF4-FFF2-40B4-BE49-F238E27FC236}">
                <a16:creationId xmlns:a16="http://schemas.microsoft.com/office/drawing/2014/main" id="{168CDB2B-3C9F-48E5-B407-63D7EC1E5D3A}"/>
              </a:ext>
            </a:extLst>
          </p:cNvPr>
          <p:cNvCxnSpPr>
            <a:cxnSpLocks/>
          </p:cNvCxnSpPr>
          <p:nvPr/>
        </p:nvCxnSpPr>
        <p:spPr>
          <a:xfrm flipH="1" flipV="1">
            <a:off x="6975764" y="2922817"/>
            <a:ext cx="14924" cy="654101"/>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80" name="TextBox 79">
            <a:extLst>
              <a:ext uri="{FF2B5EF4-FFF2-40B4-BE49-F238E27FC236}">
                <a16:creationId xmlns:a16="http://schemas.microsoft.com/office/drawing/2014/main" id="{CA98C48D-DCF2-4A96-9FF8-A98238B15F46}"/>
              </a:ext>
            </a:extLst>
          </p:cNvPr>
          <p:cNvSpPr txBox="1"/>
          <p:nvPr/>
        </p:nvSpPr>
        <p:spPr>
          <a:xfrm>
            <a:off x="7415410" y="2232772"/>
            <a:ext cx="1229824" cy="369332"/>
          </a:xfrm>
          <a:prstGeom prst="rect">
            <a:avLst/>
          </a:prstGeom>
          <a:noFill/>
        </p:spPr>
        <p:txBody>
          <a:bodyPr wrap="none" rtlCol="0">
            <a:spAutoFit/>
          </a:bodyPr>
          <a:lstStyle/>
          <a:p>
            <a:r>
              <a:rPr lang="nb-NO" dirty="0">
                <a:solidFill>
                  <a:srgbClr val="FF0000"/>
                </a:solidFill>
              </a:rPr>
              <a:t>T</a:t>
            </a:r>
            <a:r>
              <a:rPr lang="nb-NO" baseline="-25000" dirty="0">
                <a:solidFill>
                  <a:srgbClr val="FF0000"/>
                </a:solidFill>
              </a:rPr>
              <a:t>2max</a:t>
            </a:r>
            <a:r>
              <a:rPr lang="nb-NO" dirty="0">
                <a:solidFill>
                  <a:srgbClr val="FF0000"/>
                </a:solidFill>
              </a:rPr>
              <a:t>=700C</a:t>
            </a:r>
            <a:endParaRPr lang="nb-NO" baseline="-25000" dirty="0">
              <a:solidFill>
                <a:srgbClr val="FF0000"/>
              </a:solidFill>
            </a:endParaRPr>
          </a:p>
        </p:txBody>
      </p:sp>
      <p:cxnSp>
        <p:nvCxnSpPr>
          <p:cNvPr id="81" name="Straight Arrow Connector 80">
            <a:extLst>
              <a:ext uri="{FF2B5EF4-FFF2-40B4-BE49-F238E27FC236}">
                <a16:creationId xmlns:a16="http://schemas.microsoft.com/office/drawing/2014/main" id="{35FDC1D1-9D01-45FB-BFE4-97599715A52E}"/>
              </a:ext>
            </a:extLst>
          </p:cNvPr>
          <p:cNvCxnSpPr>
            <a:cxnSpLocks/>
          </p:cNvCxnSpPr>
          <p:nvPr/>
        </p:nvCxnSpPr>
        <p:spPr>
          <a:xfrm flipH="1">
            <a:off x="7305955" y="2610145"/>
            <a:ext cx="495432" cy="0"/>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82" name="Flowchart: Connector 81">
            <a:extLst>
              <a:ext uri="{FF2B5EF4-FFF2-40B4-BE49-F238E27FC236}">
                <a16:creationId xmlns:a16="http://schemas.microsoft.com/office/drawing/2014/main" id="{984FE23D-E0FD-40E5-94D8-7228F5B6DDBB}"/>
              </a:ext>
            </a:extLst>
          </p:cNvPr>
          <p:cNvSpPr/>
          <p:nvPr/>
        </p:nvSpPr>
        <p:spPr>
          <a:xfrm>
            <a:off x="4904382" y="2320389"/>
            <a:ext cx="677732" cy="602428"/>
          </a:xfrm>
          <a:prstGeom prst="flowChartConnector">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b-NO" sz="2000" dirty="0">
                <a:solidFill>
                  <a:srgbClr val="FF0000"/>
                </a:solidFill>
              </a:rPr>
              <a:t>LS</a:t>
            </a:r>
          </a:p>
        </p:txBody>
      </p:sp>
      <p:cxnSp>
        <p:nvCxnSpPr>
          <p:cNvPr id="83" name="Straight Arrow Connector 82">
            <a:extLst>
              <a:ext uri="{FF2B5EF4-FFF2-40B4-BE49-F238E27FC236}">
                <a16:creationId xmlns:a16="http://schemas.microsoft.com/office/drawing/2014/main" id="{4EEB6DF9-DDE5-444F-9FE5-18F8CB07BBB0}"/>
              </a:ext>
            </a:extLst>
          </p:cNvPr>
          <p:cNvCxnSpPr>
            <a:cxnSpLocks/>
            <a:stCxn id="76" idx="2"/>
            <a:endCxn id="82" idx="6"/>
          </p:cNvCxnSpPr>
          <p:nvPr/>
        </p:nvCxnSpPr>
        <p:spPr>
          <a:xfrm flipH="1" flipV="1">
            <a:off x="5582114" y="2621603"/>
            <a:ext cx="1046109" cy="9466"/>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86" name="TextBox 85">
            <a:extLst>
              <a:ext uri="{FF2B5EF4-FFF2-40B4-BE49-F238E27FC236}">
                <a16:creationId xmlns:a16="http://schemas.microsoft.com/office/drawing/2014/main" id="{1B90FE29-6D32-4346-A2A7-A4F8C434F492}"/>
              </a:ext>
            </a:extLst>
          </p:cNvPr>
          <p:cNvSpPr txBox="1"/>
          <p:nvPr/>
        </p:nvSpPr>
        <p:spPr>
          <a:xfrm>
            <a:off x="9654251" y="2397387"/>
            <a:ext cx="673582" cy="369332"/>
          </a:xfrm>
          <a:prstGeom prst="rect">
            <a:avLst/>
          </a:prstGeom>
          <a:noFill/>
        </p:spPr>
        <p:txBody>
          <a:bodyPr wrap="none" rtlCol="0">
            <a:spAutoFit/>
          </a:bodyPr>
          <a:lstStyle/>
          <a:p>
            <a:r>
              <a:rPr lang="nb-NO" dirty="0">
                <a:solidFill>
                  <a:srgbClr val="FF0000"/>
                </a:solidFill>
              </a:rPr>
              <a:t>y</a:t>
            </a:r>
            <a:r>
              <a:rPr lang="nb-NO" baseline="-25000" dirty="0">
                <a:solidFill>
                  <a:srgbClr val="FF0000"/>
                </a:solidFill>
              </a:rPr>
              <a:t>1</a:t>
            </a:r>
            <a:r>
              <a:rPr lang="nb-NO" dirty="0">
                <a:solidFill>
                  <a:srgbClr val="FF0000"/>
                </a:solidFill>
              </a:rPr>
              <a:t>=T</a:t>
            </a:r>
            <a:r>
              <a:rPr lang="nb-NO" baseline="-25000" dirty="0">
                <a:solidFill>
                  <a:srgbClr val="FF0000"/>
                </a:solidFill>
              </a:rPr>
              <a:t>1</a:t>
            </a:r>
          </a:p>
        </p:txBody>
      </p:sp>
      <p:sp>
        <p:nvSpPr>
          <p:cNvPr id="87" name="TextBox 86">
            <a:extLst>
              <a:ext uri="{FF2B5EF4-FFF2-40B4-BE49-F238E27FC236}">
                <a16:creationId xmlns:a16="http://schemas.microsoft.com/office/drawing/2014/main" id="{D401DEC2-317B-4B8A-8A59-43CE8DF81054}"/>
              </a:ext>
            </a:extLst>
          </p:cNvPr>
          <p:cNvSpPr txBox="1"/>
          <p:nvPr/>
        </p:nvSpPr>
        <p:spPr>
          <a:xfrm>
            <a:off x="7028686" y="3392252"/>
            <a:ext cx="673582" cy="369332"/>
          </a:xfrm>
          <a:prstGeom prst="rect">
            <a:avLst/>
          </a:prstGeom>
          <a:noFill/>
        </p:spPr>
        <p:txBody>
          <a:bodyPr wrap="none" rtlCol="0">
            <a:spAutoFit/>
          </a:bodyPr>
          <a:lstStyle/>
          <a:p>
            <a:r>
              <a:rPr lang="nb-NO" b="1" dirty="0">
                <a:solidFill>
                  <a:srgbClr val="FF0000"/>
                </a:solidFill>
              </a:rPr>
              <a:t>y</a:t>
            </a:r>
            <a:r>
              <a:rPr lang="nb-NO" b="1" baseline="-25000" dirty="0">
                <a:solidFill>
                  <a:srgbClr val="FF0000"/>
                </a:solidFill>
              </a:rPr>
              <a:t>2</a:t>
            </a:r>
            <a:r>
              <a:rPr lang="nb-NO" b="1" dirty="0">
                <a:solidFill>
                  <a:srgbClr val="FF0000"/>
                </a:solidFill>
              </a:rPr>
              <a:t>=T</a:t>
            </a:r>
            <a:r>
              <a:rPr lang="nb-NO" b="1" baseline="-25000" dirty="0">
                <a:solidFill>
                  <a:srgbClr val="FF0000"/>
                </a:solidFill>
              </a:rPr>
              <a:t>2</a:t>
            </a:r>
          </a:p>
        </p:txBody>
      </p:sp>
      <p:sp>
        <p:nvSpPr>
          <p:cNvPr id="88" name="TextBox 87">
            <a:extLst>
              <a:ext uri="{FF2B5EF4-FFF2-40B4-BE49-F238E27FC236}">
                <a16:creationId xmlns:a16="http://schemas.microsoft.com/office/drawing/2014/main" id="{2067E58C-CCDC-4CFF-82A2-504CE51488EF}"/>
              </a:ext>
            </a:extLst>
          </p:cNvPr>
          <p:cNvSpPr txBox="1"/>
          <p:nvPr/>
        </p:nvSpPr>
        <p:spPr>
          <a:xfrm>
            <a:off x="6006369" y="1686259"/>
            <a:ext cx="396262" cy="369332"/>
          </a:xfrm>
          <a:prstGeom prst="rect">
            <a:avLst/>
          </a:prstGeom>
          <a:noFill/>
        </p:spPr>
        <p:txBody>
          <a:bodyPr wrap="none" rtlCol="0">
            <a:spAutoFit/>
          </a:bodyPr>
          <a:lstStyle/>
          <a:p>
            <a:r>
              <a:rPr lang="nb-NO" dirty="0" err="1"/>
              <a:t>u</a:t>
            </a:r>
            <a:r>
              <a:rPr lang="nb-NO" baseline="-25000" dirty="0" err="1"/>
              <a:t>A</a:t>
            </a:r>
            <a:endParaRPr lang="nb-NO" baseline="-25000" dirty="0"/>
          </a:p>
        </p:txBody>
      </p:sp>
      <p:sp>
        <p:nvSpPr>
          <p:cNvPr id="89" name="TextBox 88">
            <a:extLst>
              <a:ext uri="{FF2B5EF4-FFF2-40B4-BE49-F238E27FC236}">
                <a16:creationId xmlns:a16="http://schemas.microsoft.com/office/drawing/2014/main" id="{9E2FD501-A675-4FB0-9C9A-80A6912BA449}"/>
              </a:ext>
            </a:extLst>
          </p:cNvPr>
          <p:cNvSpPr txBox="1"/>
          <p:nvPr/>
        </p:nvSpPr>
        <p:spPr>
          <a:xfrm>
            <a:off x="6032177" y="2235904"/>
            <a:ext cx="389850" cy="369332"/>
          </a:xfrm>
          <a:prstGeom prst="rect">
            <a:avLst/>
          </a:prstGeom>
          <a:noFill/>
        </p:spPr>
        <p:txBody>
          <a:bodyPr wrap="none" rtlCol="0">
            <a:spAutoFit/>
          </a:bodyPr>
          <a:lstStyle/>
          <a:p>
            <a:r>
              <a:rPr lang="nb-NO" dirty="0" err="1"/>
              <a:t>u</a:t>
            </a:r>
            <a:r>
              <a:rPr lang="nb-NO" baseline="-25000" dirty="0" err="1"/>
              <a:t>B</a:t>
            </a:r>
            <a:endParaRPr lang="nb-NO" baseline="-25000" dirty="0"/>
          </a:p>
        </p:txBody>
      </p:sp>
      <p:sp>
        <p:nvSpPr>
          <p:cNvPr id="90" name="TextBox 89">
            <a:extLst>
              <a:ext uri="{FF2B5EF4-FFF2-40B4-BE49-F238E27FC236}">
                <a16:creationId xmlns:a16="http://schemas.microsoft.com/office/drawing/2014/main" id="{485F01C9-6AC9-4B48-A325-40FC996AC323}"/>
              </a:ext>
            </a:extLst>
          </p:cNvPr>
          <p:cNvSpPr txBox="1"/>
          <p:nvPr/>
        </p:nvSpPr>
        <p:spPr>
          <a:xfrm>
            <a:off x="4511023" y="3119717"/>
            <a:ext cx="1396536" cy="369332"/>
          </a:xfrm>
          <a:prstGeom prst="rect">
            <a:avLst/>
          </a:prstGeom>
          <a:noFill/>
        </p:spPr>
        <p:txBody>
          <a:bodyPr wrap="none" rtlCol="0">
            <a:spAutoFit/>
          </a:bodyPr>
          <a:lstStyle/>
          <a:p>
            <a:r>
              <a:rPr lang="nb-NO" dirty="0"/>
              <a:t>u=min(</a:t>
            </a:r>
            <a:r>
              <a:rPr lang="nb-NO" dirty="0" err="1"/>
              <a:t>u</a:t>
            </a:r>
            <a:r>
              <a:rPr lang="nb-NO" baseline="-25000" dirty="0" err="1"/>
              <a:t>A</a:t>
            </a:r>
            <a:r>
              <a:rPr lang="nb-NO" dirty="0" err="1"/>
              <a:t>,u</a:t>
            </a:r>
            <a:r>
              <a:rPr lang="nb-NO" baseline="-25000" dirty="0" err="1"/>
              <a:t>B</a:t>
            </a:r>
            <a:r>
              <a:rPr lang="nb-NO" dirty="0"/>
              <a:t>)</a:t>
            </a:r>
            <a:endParaRPr lang="nb-NO" baseline="-25000" dirty="0"/>
          </a:p>
        </p:txBody>
      </p:sp>
      <p:sp>
        <p:nvSpPr>
          <p:cNvPr id="2" name="Title 1">
            <a:extLst>
              <a:ext uri="{FF2B5EF4-FFF2-40B4-BE49-F238E27FC236}">
                <a16:creationId xmlns:a16="http://schemas.microsoft.com/office/drawing/2014/main" id="{A0AC9536-007E-4D31-BED8-EB9EEAA1E1C1}"/>
              </a:ext>
            </a:extLst>
          </p:cNvPr>
          <p:cNvSpPr>
            <a:spLocks noGrp="1"/>
          </p:cNvSpPr>
          <p:nvPr>
            <p:ph type="title"/>
          </p:nvPr>
        </p:nvSpPr>
        <p:spPr>
          <a:xfrm>
            <a:off x="609600" y="530260"/>
            <a:ext cx="10972800" cy="1143000"/>
          </a:xfrm>
        </p:spPr>
        <p:txBody>
          <a:bodyPr/>
          <a:lstStyle/>
          <a:p>
            <a:r>
              <a:rPr lang="nb-NO" dirty="0" err="1"/>
              <a:t>Example</a:t>
            </a:r>
            <a:r>
              <a:rPr lang="nb-NO" dirty="0"/>
              <a:t>: </a:t>
            </a:r>
            <a:r>
              <a:rPr lang="nb-NO" dirty="0" err="1"/>
              <a:t>Furnace</a:t>
            </a:r>
            <a:r>
              <a:rPr lang="nb-NO" dirty="0"/>
              <a:t> control</a:t>
            </a:r>
          </a:p>
        </p:txBody>
      </p:sp>
      <p:sp>
        <p:nvSpPr>
          <p:cNvPr id="48" name="Title 1">
            <a:extLst>
              <a:ext uri="{FF2B5EF4-FFF2-40B4-BE49-F238E27FC236}">
                <a16:creationId xmlns:a16="http://schemas.microsoft.com/office/drawing/2014/main" id="{F3CDDBB4-1415-40F5-A795-8C521DB7F363}"/>
              </a:ext>
            </a:extLst>
          </p:cNvPr>
          <p:cNvSpPr txBox="1">
            <a:spLocks/>
          </p:cNvSpPr>
          <p:nvPr/>
        </p:nvSpPr>
        <p:spPr>
          <a:xfrm>
            <a:off x="718100" y="516336"/>
            <a:ext cx="10972800" cy="1143000"/>
          </a:xfrm>
          <a:prstGeom prst="rect">
            <a:avLst/>
          </a:prstGeom>
          <a:solidFill>
            <a:schemeClr val="bg1"/>
          </a:solidFill>
        </p:spPr>
        <p:txBody>
          <a:bodyPr vert="horz" lIns="91440" tIns="45720" rIns="91440" bIns="45720" rtlCol="0" anchor="ctr">
            <a:noAutofit/>
          </a:bodyPr>
          <a:lstStyle>
            <a:lvl1pPr algn="l" defTabSz="457200" rtl="0" eaLnBrk="1" latinLnBrk="0" hangingPunct="1">
              <a:spcBef>
                <a:spcPct val="0"/>
              </a:spcBef>
              <a:buNone/>
              <a:defRPr sz="4000" b="1" i="0" kern="1200">
                <a:solidFill>
                  <a:schemeClr val="tx1"/>
                </a:solidFill>
                <a:latin typeface="Calibri Light" panose="020F0302020204030204" pitchFamily="34" charset="0"/>
                <a:ea typeface="+mj-ea"/>
                <a:cs typeface="Calibri Light" panose="020F0302020204030204" pitchFamily="34" charset="0"/>
              </a:defRPr>
            </a:lvl1pPr>
          </a:lstStyle>
          <a:p>
            <a:r>
              <a:rPr lang="nb-NO" dirty="0" err="1"/>
              <a:t>Furnace</a:t>
            </a:r>
            <a:r>
              <a:rPr lang="nb-NO" dirty="0"/>
              <a:t> control : </a:t>
            </a:r>
            <a:r>
              <a:rPr lang="nb-NO" dirty="0" err="1"/>
              <a:t>Cannot</a:t>
            </a:r>
            <a:r>
              <a:rPr lang="nb-NO" dirty="0"/>
              <a:t> </a:t>
            </a:r>
            <a:r>
              <a:rPr lang="nb-NO" dirty="0" err="1"/>
              <a:t>give</a:t>
            </a:r>
            <a:r>
              <a:rPr lang="nb-NO" dirty="0"/>
              <a:t> up control of y</a:t>
            </a:r>
            <a:r>
              <a:rPr lang="nb-NO" baseline="-25000" dirty="0"/>
              <a:t>1</a:t>
            </a:r>
            <a:r>
              <a:rPr lang="nb-NO" dirty="0"/>
              <a:t>=T</a:t>
            </a:r>
            <a:r>
              <a:rPr lang="nb-NO" baseline="-25000" dirty="0"/>
              <a:t>1</a:t>
            </a:r>
            <a:r>
              <a:rPr lang="nb-NO" dirty="0"/>
              <a:t>. </a:t>
            </a:r>
            <a:r>
              <a:rPr lang="nb-NO" dirty="0" err="1"/>
              <a:t>What</a:t>
            </a:r>
            <a:r>
              <a:rPr lang="nb-NO" dirty="0"/>
              <a:t> to do?</a:t>
            </a:r>
          </a:p>
        </p:txBody>
      </p:sp>
      <p:sp>
        <p:nvSpPr>
          <p:cNvPr id="49" name="TextBox 48">
            <a:extLst>
              <a:ext uri="{FF2B5EF4-FFF2-40B4-BE49-F238E27FC236}">
                <a16:creationId xmlns:a16="http://schemas.microsoft.com/office/drawing/2014/main" id="{783DF02A-521D-47B2-878C-2355FD5F71E1}"/>
              </a:ext>
            </a:extLst>
          </p:cNvPr>
          <p:cNvSpPr txBox="1"/>
          <p:nvPr/>
        </p:nvSpPr>
        <p:spPr>
          <a:xfrm>
            <a:off x="348706" y="2570025"/>
            <a:ext cx="4316406" cy="2862322"/>
          </a:xfrm>
          <a:prstGeom prst="rect">
            <a:avLst/>
          </a:prstGeom>
          <a:noFill/>
        </p:spPr>
        <p:txBody>
          <a:bodyPr wrap="square" rtlCol="0">
            <a:spAutoFit/>
          </a:bodyPr>
          <a:lstStyle/>
          <a:p>
            <a:r>
              <a:rPr lang="nb-NO" dirty="0"/>
              <a:t>Inputs (MV)</a:t>
            </a:r>
          </a:p>
          <a:p>
            <a:r>
              <a:rPr lang="nb-NO" dirty="0"/>
              <a:t>      u = </a:t>
            </a:r>
            <a:r>
              <a:rPr lang="nb-NO" dirty="0" err="1"/>
              <a:t>Fuel</a:t>
            </a:r>
            <a:r>
              <a:rPr lang="nb-NO" dirty="0"/>
              <a:t> gas </a:t>
            </a:r>
            <a:r>
              <a:rPr lang="nb-NO" dirty="0" err="1"/>
              <a:t>flowrate</a:t>
            </a:r>
            <a:endParaRPr lang="nb-NO" dirty="0"/>
          </a:p>
          <a:p>
            <a:r>
              <a:rPr lang="nb-NO" dirty="0"/>
              <a:t>      </a:t>
            </a:r>
            <a:r>
              <a:rPr lang="nb-NO" dirty="0">
                <a:solidFill>
                  <a:srgbClr val="FF0000"/>
                </a:solidFill>
                <a:highlight>
                  <a:srgbClr val="FFFF00"/>
                </a:highlight>
              </a:rPr>
              <a:t>u</a:t>
            </a:r>
            <a:r>
              <a:rPr lang="nb-NO" baseline="-25000" dirty="0">
                <a:solidFill>
                  <a:srgbClr val="FF0000"/>
                </a:solidFill>
                <a:highlight>
                  <a:srgbClr val="FFFF00"/>
                </a:highlight>
              </a:rPr>
              <a:t>2</a:t>
            </a:r>
            <a:r>
              <a:rPr lang="nb-NO" dirty="0">
                <a:solidFill>
                  <a:srgbClr val="FF0000"/>
                </a:solidFill>
                <a:highlight>
                  <a:srgbClr val="FFFF00"/>
                </a:highlight>
              </a:rPr>
              <a:t> = Process </a:t>
            </a:r>
            <a:r>
              <a:rPr lang="nb-NO" dirty="0" err="1">
                <a:solidFill>
                  <a:srgbClr val="FF0000"/>
                </a:solidFill>
                <a:highlight>
                  <a:srgbClr val="FFFF00"/>
                </a:highlight>
              </a:rPr>
              <a:t>flowrate</a:t>
            </a:r>
            <a:endParaRPr lang="nb-NO" dirty="0">
              <a:solidFill>
                <a:srgbClr val="FF0000"/>
              </a:solidFill>
              <a:highlight>
                <a:srgbClr val="FFFF00"/>
              </a:highlight>
            </a:endParaRPr>
          </a:p>
          <a:p>
            <a:r>
              <a:rPr lang="nb-NO" dirty="0"/>
              <a:t>Output (CV)</a:t>
            </a:r>
          </a:p>
          <a:p>
            <a:r>
              <a:rPr lang="nb-NO" dirty="0"/>
              <a:t>      y</a:t>
            </a:r>
            <a:r>
              <a:rPr lang="nb-NO" baseline="-25000" dirty="0"/>
              <a:t>1</a:t>
            </a:r>
            <a:r>
              <a:rPr lang="nb-NO" dirty="0"/>
              <a:t> = </a:t>
            </a:r>
            <a:r>
              <a:rPr lang="nb-NO" dirty="0" err="1"/>
              <a:t>process</a:t>
            </a:r>
            <a:r>
              <a:rPr lang="nb-NO" dirty="0"/>
              <a:t> </a:t>
            </a:r>
            <a:r>
              <a:rPr lang="nb-NO" dirty="0" err="1"/>
              <a:t>temperature</a:t>
            </a:r>
            <a:r>
              <a:rPr lang="nb-NO" dirty="0"/>
              <a:t> T</a:t>
            </a:r>
            <a:r>
              <a:rPr lang="nb-NO" baseline="-25000" dirty="0"/>
              <a:t>1</a:t>
            </a:r>
          </a:p>
          <a:p>
            <a:r>
              <a:rPr lang="nb-NO" dirty="0"/>
              <a:t>             (</a:t>
            </a:r>
            <a:r>
              <a:rPr lang="nb-NO" dirty="0" err="1"/>
              <a:t>with</a:t>
            </a:r>
            <a:r>
              <a:rPr lang="nb-NO" dirty="0"/>
              <a:t> </a:t>
            </a:r>
            <a:r>
              <a:rPr lang="nb-NO" dirty="0" err="1"/>
              <a:t>desired</a:t>
            </a:r>
            <a:r>
              <a:rPr lang="nb-NO" dirty="0"/>
              <a:t> setpoint)</a:t>
            </a:r>
          </a:p>
          <a:p>
            <a:endParaRPr lang="nb-NO" dirty="0"/>
          </a:p>
          <a:p>
            <a:endParaRPr lang="nb-NO" dirty="0"/>
          </a:p>
          <a:p>
            <a:endParaRPr lang="nb-NO" dirty="0"/>
          </a:p>
          <a:p>
            <a:endParaRPr lang="nb-NO" dirty="0"/>
          </a:p>
        </p:txBody>
      </p:sp>
      <p:cxnSp>
        <p:nvCxnSpPr>
          <p:cNvPr id="52" name="Straight Connector 51">
            <a:extLst>
              <a:ext uri="{FF2B5EF4-FFF2-40B4-BE49-F238E27FC236}">
                <a16:creationId xmlns:a16="http://schemas.microsoft.com/office/drawing/2014/main" id="{DD6104B4-F6D9-4820-9F50-22983E9965D2}"/>
              </a:ext>
            </a:extLst>
          </p:cNvPr>
          <p:cNvCxnSpPr>
            <a:cxnSpLocks/>
          </p:cNvCxnSpPr>
          <p:nvPr/>
        </p:nvCxnSpPr>
        <p:spPr>
          <a:xfrm>
            <a:off x="8477035" y="4604273"/>
            <a:ext cx="356256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5" name="Group 54">
            <a:extLst>
              <a:ext uri="{FF2B5EF4-FFF2-40B4-BE49-F238E27FC236}">
                <a16:creationId xmlns:a16="http://schemas.microsoft.com/office/drawing/2014/main" id="{AEDD1AC8-389C-4F74-8286-FCF5BA52F930}"/>
              </a:ext>
            </a:extLst>
          </p:cNvPr>
          <p:cNvGrpSpPr/>
          <p:nvPr/>
        </p:nvGrpSpPr>
        <p:grpSpPr>
          <a:xfrm>
            <a:off x="11354285" y="4464424"/>
            <a:ext cx="363967" cy="279698"/>
            <a:chOff x="8052099" y="6068347"/>
            <a:chExt cx="363967" cy="279698"/>
          </a:xfrm>
        </p:grpSpPr>
        <p:cxnSp>
          <p:nvCxnSpPr>
            <p:cNvPr id="56" name="Straight Connector 55">
              <a:extLst>
                <a:ext uri="{FF2B5EF4-FFF2-40B4-BE49-F238E27FC236}">
                  <a16:creationId xmlns:a16="http://schemas.microsoft.com/office/drawing/2014/main" id="{69488EA0-54D0-4E0F-AEF2-77000C5EDEDD}"/>
                </a:ext>
              </a:extLst>
            </p:cNvPr>
            <p:cNvCxnSpPr>
              <a:cxnSpLocks/>
            </p:cNvCxnSpPr>
            <p:nvPr/>
          </p:nvCxnSpPr>
          <p:spPr>
            <a:xfrm>
              <a:off x="8068235" y="6078071"/>
              <a:ext cx="346038" cy="269974"/>
            </a:xfrm>
            <a:prstGeom prst="line">
              <a:avLst/>
            </a:prstGeom>
            <a:ln w="349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1ED5737A-D36D-45AF-83B7-765E912D5EF7}"/>
                </a:ext>
              </a:extLst>
            </p:cNvPr>
            <p:cNvCxnSpPr>
              <a:cxnSpLocks/>
            </p:cNvCxnSpPr>
            <p:nvPr/>
          </p:nvCxnSpPr>
          <p:spPr>
            <a:xfrm flipH="1">
              <a:off x="8068235" y="6078071"/>
              <a:ext cx="346038" cy="269974"/>
            </a:xfrm>
            <a:prstGeom prst="line">
              <a:avLst/>
            </a:prstGeom>
            <a:ln w="349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92B27F35-5978-4CDE-814F-A1D8B0E80A31}"/>
                </a:ext>
              </a:extLst>
            </p:cNvPr>
            <p:cNvCxnSpPr>
              <a:cxnSpLocks/>
            </p:cNvCxnSpPr>
            <p:nvPr/>
          </p:nvCxnSpPr>
          <p:spPr>
            <a:xfrm>
              <a:off x="8416066" y="6068347"/>
              <a:ext cx="0" cy="269974"/>
            </a:xfrm>
            <a:prstGeom prst="line">
              <a:avLst/>
            </a:prstGeom>
            <a:ln w="349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0CE7EFA1-44F2-4C37-A57A-F7C5781E549F}"/>
                </a:ext>
              </a:extLst>
            </p:cNvPr>
            <p:cNvCxnSpPr>
              <a:cxnSpLocks/>
            </p:cNvCxnSpPr>
            <p:nvPr/>
          </p:nvCxnSpPr>
          <p:spPr>
            <a:xfrm>
              <a:off x="8052099" y="6068347"/>
              <a:ext cx="0" cy="269974"/>
            </a:xfrm>
            <a:prstGeom prst="line">
              <a:avLst/>
            </a:prstGeom>
            <a:ln w="3492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62" name="TextBox 61">
            <a:extLst>
              <a:ext uri="{FF2B5EF4-FFF2-40B4-BE49-F238E27FC236}">
                <a16:creationId xmlns:a16="http://schemas.microsoft.com/office/drawing/2014/main" id="{1E505C18-B9F8-4C1F-B914-9C8357C5C032}"/>
              </a:ext>
            </a:extLst>
          </p:cNvPr>
          <p:cNvSpPr txBox="1"/>
          <p:nvPr/>
        </p:nvSpPr>
        <p:spPr>
          <a:xfrm>
            <a:off x="11305858" y="4755928"/>
            <a:ext cx="450764" cy="461665"/>
          </a:xfrm>
          <a:prstGeom prst="rect">
            <a:avLst/>
          </a:prstGeom>
          <a:noFill/>
        </p:spPr>
        <p:txBody>
          <a:bodyPr wrap="none" rtlCol="0">
            <a:spAutoFit/>
          </a:bodyPr>
          <a:lstStyle/>
          <a:p>
            <a:r>
              <a:rPr lang="nb-NO" sz="2400" dirty="0">
                <a:highlight>
                  <a:srgbClr val="FFFF00"/>
                </a:highlight>
              </a:rPr>
              <a:t>u</a:t>
            </a:r>
            <a:r>
              <a:rPr lang="nb-NO" sz="2400" baseline="-25000" dirty="0">
                <a:highlight>
                  <a:srgbClr val="FFFF00"/>
                </a:highlight>
              </a:rPr>
              <a:t>2</a:t>
            </a:r>
          </a:p>
        </p:txBody>
      </p:sp>
      <p:sp>
        <p:nvSpPr>
          <p:cNvPr id="64" name="Oval 40">
            <a:extLst>
              <a:ext uri="{FF2B5EF4-FFF2-40B4-BE49-F238E27FC236}">
                <a16:creationId xmlns:a16="http://schemas.microsoft.com/office/drawing/2014/main" id="{9AAF94C1-AA15-4808-ABA7-852F7FAD046C}"/>
              </a:ext>
            </a:extLst>
          </p:cNvPr>
          <p:cNvSpPr>
            <a:spLocks noChangeArrowheads="1"/>
          </p:cNvSpPr>
          <p:nvPr/>
        </p:nvSpPr>
        <p:spPr bwMode="auto">
          <a:xfrm>
            <a:off x="4895142" y="2255099"/>
            <a:ext cx="677732" cy="707574"/>
          </a:xfrm>
          <a:prstGeom prst="ellipse">
            <a:avLst/>
          </a:prstGeom>
          <a:solidFill>
            <a:srgbClr val="FFFFFF"/>
          </a:solidFill>
          <a:ln w="9525" algn="ctr">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nb-NO" sz="1800" dirty="0">
                <a:solidFill>
                  <a:srgbClr val="FF0000"/>
                </a:solidFill>
              </a:rPr>
              <a:t>MIN</a:t>
            </a:r>
          </a:p>
        </p:txBody>
      </p:sp>
      <p:sp>
        <p:nvSpPr>
          <p:cNvPr id="65" name="TextBox 64">
            <a:extLst>
              <a:ext uri="{FF2B5EF4-FFF2-40B4-BE49-F238E27FC236}">
                <a16:creationId xmlns:a16="http://schemas.microsoft.com/office/drawing/2014/main" id="{502642AE-BAC5-58CA-CCB6-C46896551926}"/>
              </a:ext>
            </a:extLst>
          </p:cNvPr>
          <p:cNvSpPr txBox="1"/>
          <p:nvPr/>
        </p:nvSpPr>
        <p:spPr>
          <a:xfrm>
            <a:off x="-139150" y="-38879"/>
            <a:ext cx="2697149" cy="646331"/>
          </a:xfrm>
          <a:prstGeom prst="rect">
            <a:avLst/>
          </a:prstGeom>
          <a:noFill/>
        </p:spPr>
        <p:txBody>
          <a:bodyPr wrap="none" rtlCol="0">
            <a:spAutoFit/>
          </a:bodyPr>
          <a:lstStyle/>
          <a:p>
            <a:r>
              <a:rPr lang="nb-NO" dirty="0" err="1">
                <a:highlight>
                  <a:srgbClr val="FFFF00"/>
                </a:highlight>
              </a:rPr>
              <a:t>Complex</a:t>
            </a:r>
            <a:r>
              <a:rPr lang="nb-NO" dirty="0">
                <a:highlight>
                  <a:srgbClr val="FFFF00"/>
                </a:highlight>
              </a:rPr>
              <a:t> MV-CV switching </a:t>
            </a:r>
          </a:p>
          <a:p>
            <a:endParaRPr lang="nb-NO" dirty="0"/>
          </a:p>
        </p:txBody>
      </p:sp>
      <p:sp>
        <p:nvSpPr>
          <p:cNvPr id="3" name="TextBox 2">
            <a:extLst>
              <a:ext uri="{FF2B5EF4-FFF2-40B4-BE49-F238E27FC236}">
                <a16:creationId xmlns:a16="http://schemas.microsoft.com/office/drawing/2014/main" id="{B1EDCDB4-3D5A-E443-DD54-99194BAA439A}"/>
              </a:ext>
            </a:extLst>
          </p:cNvPr>
          <p:cNvSpPr txBox="1"/>
          <p:nvPr/>
        </p:nvSpPr>
        <p:spPr>
          <a:xfrm>
            <a:off x="10684621" y="5356181"/>
            <a:ext cx="1371600" cy="1200329"/>
          </a:xfrm>
          <a:prstGeom prst="rect">
            <a:avLst/>
          </a:prstGeom>
          <a:noFill/>
        </p:spPr>
        <p:txBody>
          <a:bodyPr wrap="square" rtlCol="0">
            <a:spAutoFit/>
          </a:bodyPr>
          <a:lstStyle/>
          <a:p>
            <a:r>
              <a:rPr lang="nb-NO" dirty="0" err="1"/>
              <a:t>Normally</a:t>
            </a:r>
            <a:r>
              <a:rPr lang="nb-NO" dirty="0"/>
              <a:t> u</a:t>
            </a:r>
            <a:r>
              <a:rPr lang="nb-NO" baseline="-25000" dirty="0"/>
              <a:t>2</a:t>
            </a:r>
            <a:r>
              <a:rPr lang="nb-NO" dirty="0"/>
              <a:t> </a:t>
            </a:r>
          </a:p>
          <a:p>
            <a:r>
              <a:rPr lang="nb-NO" dirty="0"/>
              <a:t>is used for  </a:t>
            </a:r>
            <a:r>
              <a:rPr lang="nb-NO" dirty="0" err="1"/>
              <a:t>something</a:t>
            </a:r>
            <a:r>
              <a:rPr lang="nb-NO" dirty="0"/>
              <a:t> </a:t>
            </a:r>
            <a:r>
              <a:rPr lang="nb-NO" dirty="0" err="1"/>
              <a:t>else</a:t>
            </a:r>
            <a:endParaRPr lang="en-US" dirty="0"/>
          </a:p>
        </p:txBody>
      </p:sp>
      <p:sp>
        <p:nvSpPr>
          <p:cNvPr id="4" name="Slide Number Placeholder 3">
            <a:extLst>
              <a:ext uri="{FF2B5EF4-FFF2-40B4-BE49-F238E27FC236}">
                <a16:creationId xmlns:a16="http://schemas.microsoft.com/office/drawing/2014/main" id="{27F8D666-5635-8938-16EA-CA9BB559A9D8}"/>
              </a:ext>
            </a:extLst>
          </p:cNvPr>
          <p:cNvSpPr>
            <a:spLocks noGrp="1"/>
          </p:cNvSpPr>
          <p:nvPr>
            <p:ph type="sldNum" sz="quarter" idx="12"/>
          </p:nvPr>
        </p:nvSpPr>
        <p:spPr/>
        <p:txBody>
          <a:bodyPr/>
          <a:lstStyle/>
          <a:p>
            <a:fld id="{D12EDB02-4F68-4150-B145-D9EB3E2B4B16}" type="slidenum">
              <a:rPr lang="en-US" smtClean="0"/>
              <a:t>41</a:t>
            </a:fld>
            <a:endParaRPr lang="en-US"/>
          </a:p>
        </p:txBody>
      </p:sp>
      <p:cxnSp>
        <p:nvCxnSpPr>
          <p:cNvPr id="11" name="Straight Arrow Connector 10">
            <a:extLst>
              <a:ext uri="{FF2B5EF4-FFF2-40B4-BE49-F238E27FC236}">
                <a16:creationId xmlns:a16="http://schemas.microsoft.com/office/drawing/2014/main" id="{1E8AF6B4-D318-C80D-BD94-B3F4550DDA35}"/>
              </a:ext>
            </a:extLst>
          </p:cNvPr>
          <p:cNvCxnSpPr>
            <a:cxnSpLocks/>
          </p:cNvCxnSpPr>
          <p:nvPr/>
        </p:nvCxnSpPr>
        <p:spPr>
          <a:xfrm>
            <a:off x="11568608" y="3861048"/>
            <a:ext cx="0" cy="756462"/>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13FC4961-D386-ED1E-CF4D-A9074C3A1005}"/>
              </a:ext>
            </a:extLst>
          </p:cNvPr>
          <p:cNvCxnSpPr/>
          <p:nvPr/>
        </p:nvCxnSpPr>
        <p:spPr>
          <a:xfrm>
            <a:off x="11582400" y="3872977"/>
            <a:ext cx="473821"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405544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9">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7B1E7504-98E1-490B-B6E9-B18723E00EE5}"/>
              </a:ext>
            </a:extLst>
          </p:cNvPr>
          <p:cNvCxnSpPr/>
          <p:nvPr/>
        </p:nvCxnSpPr>
        <p:spPr>
          <a:xfrm>
            <a:off x="5884442" y="3119718"/>
            <a:ext cx="301214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9B844A2B-0769-4603-BAD6-846617F28916}"/>
              </a:ext>
            </a:extLst>
          </p:cNvPr>
          <p:cNvCxnSpPr>
            <a:cxnSpLocks/>
          </p:cNvCxnSpPr>
          <p:nvPr/>
        </p:nvCxnSpPr>
        <p:spPr>
          <a:xfrm>
            <a:off x="5884442" y="5637007"/>
            <a:ext cx="176425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D3F3590D-B241-4F63-B11E-42C6EC4DE880}"/>
              </a:ext>
            </a:extLst>
          </p:cNvPr>
          <p:cNvCxnSpPr>
            <a:cxnSpLocks/>
          </p:cNvCxnSpPr>
          <p:nvPr/>
        </p:nvCxnSpPr>
        <p:spPr>
          <a:xfrm>
            <a:off x="7648696" y="4048462"/>
            <a:ext cx="124788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ABF4BE80-E967-4501-8267-CED365D2C27E}"/>
              </a:ext>
            </a:extLst>
          </p:cNvPr>
          <p:cNvCxnSpPr>
            <a:cxnSpLocks/>
          </p:cNvCxnSpPr>
          <p:nvPr/>
        </p:nvCxnSpPr>
        <p:spPr>
          <a:xfrm>
            <a:off x="7648696" y="4048462"/>
            <a:ext cx="0" cy="158854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80C6E6AF-0362-4D9B-ABBE-2ACF12A8B47C}"/>
              </a:ext>
            </a:extLst>
          </p:cNvPr>
          <p:cNvCxnSpPr>
            <a:cxnSpLocks/>
          </p:cNvCxnSpPr>
          <p:nvPr/>
        </p:nvCxnSpPr>
        <p:spPr>
          <a:xfrm>
            <a:off x="8896583" y="3119718"/>
            <a:ext cx="0" cy="914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1D8DBA2C-E1BD-4A33-AD4A-3711CBC1738E}"/>
              </a:ext>
            </a:extLst>
          </p:cNvPr>
          <p:cNvCxnSpPr>
            <a:cxnSpLocks/>
          </p:cNvCxnSpPr>
          <p:nvPr/>
        </p:nvCxnSpPr>
        <p:spPr>
          <a:xfrm>
            <a:off x="4399887" y="5409303"/>
            <a:ext cx="1486348" cy="0"/>
          </a:xfrm>
          <a:prstGeom prst="line">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7" name="Freeform: Shape 16">
            <a:extLst>
              <a:ext uri="{FF2B5EF4-FFF2-40B4-BE49-F238E27FC236}">
                <a16:creationId xmlns:a16="http://schemas.microsoft.com/office/drawing/2014/main" id="{3937FC09-2E51-41D5-AAD6-4342C62906D0}"/>
              </a:ext>
            </a:extLst>
          </p:cNvPr>
          <p:cNvSpPr/>
          <p:nvPr/>
        </p:nvSpPr>
        <p:spPr>
          <a:xfrm rot="1849197">
            <a:off x="5988706" y="4853947"/>
            <a:ext cx="333487" cy="645640"/>
          </a:xfrm>
          <a:custGeom>
            <a:avLst/>
            <a:gdLst>
              <a:gd name="connsiteX0" fmla="*/ 107576 w 333487"/>
              <a:gd name="connsiteY0" fmla="*/ 645487 h 645640"/>
              <a:gd name="connsiteX1" fmla="*/ 172122 w 333487"/>
              <a:gd name="connsiteY1" fmla="*/ 548669 h 645640"/>
              <a:gd name="connsiteX2" fmla="*/ 225910 w 333487"/>
              <a:gd name="connsiteY2" fmla="*/ 494880 h 645640"/>
              <a:gd name="connsiteX3" fmla="*/ 247426 w 333487"/>
              <a:gd name="connsiteY3" fmla="*/ 462607 h 645640"/>
              <a:gd name="connsiteX4" fmla="*/ 279699 w 333487"/>
              <a:gd name="connsiteY4" fmla="*/ 419577 h 645640"/>
              <a:gd name="connsiteX5" fmla="*/ 311972 w 333487"/>
              <a:gd name="connsiteY5" fmla="*/ 365789 h 645640"/>
              <a:gd name="connsiteX6" fmla="*/ 333487 w 333487"/>
              <a:gd name="connsiteY6" fmla="*/ 301243 h 645640"/>
              <a:gd name="connsiteX7" fmla="*/ 290456 w 333487"/>
              <a:gd name="connsiteY7" fmla="*/ 139878 h 645640"/>
              <a:gd name="connsiteX8" fmla="*/ 258183 w 333487"/>
              <a:gd name="connsiteY8" fmla="*/ 129120 h 645640"/>
              <a:gd name="connsiteX9" fmla="*/ 225910 w 333487"/>
              <a:gd name="connsiteY9" fmla="*/ 96847 h 645640"/>
              <a:gd name="connsiteX10" fmla="*/ 193638 w 333487"/>
              <a:gd name="connsiteY10" fmla="*/ 86090 h 645640"/>
              <a:gd name="connsiteX11" fmla="*/ 161365 w 333487"/>
              <a:gd name="connsiteY11" fmla="*/ 64574 h 645640"/>
              <a:gd name="connsiteX12" fmla="*/ 107576 w 333487"/>
              <a:gd name="connsiteY12" fmla="*/ 10786 h 645640"/>
              <a:gd name="connsiteX13" fmla="*/ 32273 w 333487"/>
              <a:gd name="connsiteY13" fmla="*/ 86090 h 645640"/>
              <a:gd name="connsiteX14" fmla="*/ 0 w 333487"/>
              <a:gd name="connsiteY14" fmla="*/ 193666 h 645640"/>
              <a:gd name="connsiteX15" fmla="*/ 10758 w 333487"/>
              <a:gd name="connsiteY15" fmla="*/ 430334 h 645640"/>
              <a:gd name="connsiteX16" fmla="*/ 32273 w 333487"/>
              <a:gd name="connsiteY16" fmla="*/ 462607 h 645640"/>
              <a:gd name="connsiteX17" fmla="*/ 86061 w 333487"/>
              <a:gd name="connsiteY17" fmla="*/ 570184 h 645640"/>
              <a:gd name="connsiteX18" fmla="*/ 107576 w 333487"/>
              <a:gd name="connsiteY18" fmla="*/ 645487 h 645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33487" h="645640">
                <a:moveTo>
                  <a:pt x="107576" y="645487"/>
                </a:moveTo>
                <a:cubicBezTo>
                  <a:pt x="121920" y="641901"/>
                  <a:pt x="144540" y="579699"/>
                  <a:pt x="172122" y="548669"/>
                </a:cubicBezTo>
                <a:cubicBezTo>
                  <a:pt x="188968" y="529718"/>
                  <a:pt x="211845" y="515977"/>
                  <a:pt x="225910" y="494880"/>
                </a:cubicBezTo>
                <a:cubicBezTo>
                  <a:pt x="233082" y="484122"/>
                  <a:pt x="239911" y="473128"/>
                  <a:pt x="247426" y="462607"/>
                </a:cubicBezTo>
                <a:cubicBezTo>
                  <a:pt x="257847" y="448017"/>
                  <a:pt x="269754" y="434495"/>
                  <a:pt x="279699" y="419577"/>
                </a:cubicBezTo>
                <a:cubicBezTo>
                  <a:pt x="291297" y="402180"/>
                  <a:pt x="303320" y="384824"/>
                  <a:pt x="311972" y="365789"/>
                </a:cubicBezTo>
                <a:cubicBezTo>
                  <a:pt x="321357" y="345143"/>
                  <a:pt x="333487" y="301243"/>
                  <a:pt x="333487" y="301243"/>
                </a:cubicBezTo>
                <a:cubicBezTo>
                  <a:pt x="327136" y="237735"/>
                  <a:pt x="337506" y="186928"/>
                  <a:pt x="290456" y="139878"/>
                </a:cubicBezTo>
                <a:cubicBezTo>
                  <a:pt x="282438" y="131860"/>
                  <a:pt x="268941" y="132706"/>
                  <a:pt x="258183" y="129120"/>
                </a:cubicBezTo>
                <a:cubicBezTo>
                  <a:pt x="247425" y="118362"/>
                  <a:pt x="238569" y="105286"/>
                  <a:pt x="225910" y="96847"/>
                </a:cubicBezTo>
                <a:cubicBezTo>
                  <a:pt x="216475" y="90557"/>
                  <a:pt x="203780" y="91161"/>
                  <a:pt x="193638" y="86090"/>
                </a:cubicBezTo>
                <a:cubicBezTo>
                  <a:pt x="182074" y="80308"/>
                  <a:pt x="172123" y="71746"/>
                  <a:pt x="161365" y="64574"/>
                </a:cubicBezTo>
                <a:cubicBezTo>
                  <a:pt x="136263" y="-10729"/>
                  <a:pt x="161364" y="-7142"/>
                  <a:pt x="107576" y="10786"/>
                </a:cubicBezTo>
                <a:cubicBezTo>
                  <a:pt x="82475" y="35887"/>
                  <a:pt x="39235" y="51281"/>
                  <a:pt x="32273" y="86090"/>
                </a:cubicBezTo>
                <a:cubicBezTo>
                  <a:pt x="17728" y="158813"/>
                  <a:pt x="28306" y="122901"/>
                  <a:pt x="0" y="193666"/>
                </a:cubicBezTo>
                <a:cubicBezTo>
                  <a:pt x="3586" y="272555"/>
                  <a:pt x="1349" y="351926"/>
                  <a:pt x="10758" y="430334"/>
                </a:cubicBezTo>
                <a:cubicBezTo>
                  <a:pt x="12298" y="443171"/>
                  <a:pt x="26491" y="451043"/>
                  <a:pt x="32273" y="462607"/>
                </a:cubicBezTo>
                <a:cubicBezTo>
                  <a:pt x="70931" y="539924"/>
                  <a:pt x="33699" y="495382"/>
                  <a:pt x="86061" y="570184"/>
                </a:cubicBezTo>
                <a:cubicBezTo>
                  <a:pt x="99228" y="588994"/>
                  <a:pt x="93232" y="649073"/>
                  <a:pt x="107576" y="645487"/>
                </a:cubicBezTo>
                <a:close/>
              </a:path>
            </a:pathLst>
          </a:cu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cxnSp>
        <p:nvCxnSpPr>
          <p:cNvPr id="18" name="Straight Connector 17">
            <a:extLst>
              <a:ext uri="{FF2B5EF4-FFF2-40B4-BE49-F238E27FC236}">
                <a16:creationId xmlns:a16="http://schemas.microsoft.com/office/drawing/2014/main" id="{5C357D62-D90F-4BE9-8464-4CA605088629}"/>
              </a:ext>
            </a:extLst>
          </p:cNvPr>
          <p:cNvCxnSpPr>
            <a:cxnSpLocks/>
          </p:cNvCxnSpPr>
          <p:nvPr/>
        </p:nvCxnSpPr>
        <p:spPr>
          <a:xfrm flipH="1">
            <a:off x="5884442" y="3119718"/>
            <a:ext cx="1793" cy="251728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0" name="Group 29">
            <a:extLst>
              <a:ext uri="{FF2B5EF4-FFF2-40B4-BE49-F238E27FC236}">
                <a16:creationId xmlns:a16="http://schemas.microsoft.com/office/drawing/2014/main" id="{701A76D6-486F-456A-9F2A-3081854ADEE8}"/>
              </a:ext>
            </a:extLst>
          </p:cNvPr>
          <p:cNvGrpSpPr/>
          <p:nvPr/>
        </p:nvGrpSpPr>
        <p:grpSpPr>
          <a:xfrm>
            <a:off x="5063456" y="5269454"/>
            <a:ext cx="363967" cy="279698"/>
            <a:chOff x="8052099" y="6068347"/>
            <a:chExt cx="363967" cy="279698"/>
          </a:xfrm>
        </p:grpSpPr>
        <p:cxnSp>
          <p:nvCxnSpPr>
            <p:cNvPr id="21" name="Straight Connector 20">
              <a:extLst>
                <a:ext uri="{FF2B5EF4-FFF2-40B4-BE49-F238E27FC236}">
                  <a16:creationId xmlns:a16="http://schemas.microsoft.com/office/drawing/2014/main" id="{EA257153-6B7E-4F17-BF1C-221E9C5A44BE}"/>
                </a:ext>
              </a:extLst>
            </p:cNvPr>
            <p:cNvCxnSpPr>
              <a:cxnSpLocks/>
            </p:cNvCxnSpPr>
            <p:nvPr/>
          </p:nvCxnSpPr>
          <p:spPr>
            <a:xfrm>
              <a:off x="8068235" y="6078071"/>
              <a:ext cx="346038" cy="26997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BC7BFD1B-591A-4CC0-B220-485FA113E5BA}"/>
                </a:ext>
              </a:extLst>
            </p:cNvPr>
            <p:cNvCxnSpPr>
              <a:cxnSpLocks/>
            </p:cNvCxnSpPr>
            <p:nvPr/>
          </p:nvCxnSpPr>
          <p:spPr>
            <a:xfrm flipH="1">
              <a:off x="8068235" y="6078071"/>
              <a:ext cx="346038" cy="26997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479404A8-5483-4288-B16D-9928D2A0BCD4}"/>
                </a:ext>
              </a:extLst>
            </p:cNvPr>
            <p:cNvCxnSpPr>
              <a:cxnSpLocks/>
            </p:cNvCxnSpPr>
            <p:nvPr/>
          </p:nvCxnSpPr>
          <p:spPr>
            <a:xfrm>
              <a:off x="8416066" y="6068347"/>
              <a:ext cx="0" cy="26997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AA85C2A9-1A0E-4A55-9FC0-EFF2E8CCFC28}"/>
                </a:ext>
              </a:extLst>
            </p:cNvPr>
            <p:cNvCxnSpPr>
              <a:cxnSpLocks/>
            </p:cNvCxnSpPr>
            <p:nvPr/>
          </p:nvCxnSpPr>
          <p:spPr>
            <a:xfrm>
              <a:off x="8052099" y="6068347"/>
              <a:ext cx="0" cy="26997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2" name="Flowchart: Connector 31">
            <a:extLst>
              <a:ext uri="{FF2B5EF4-FFF2-40B4-BE49-F238E27FC236}">
                <a16:creationId xmlns:a16="http://schemas.microsoft.com/office/drawing/2014/main" id="{F09D3345-4278-4523-ABF9-ADA9233289E3}"/>
              </a:ext>
            </a:extLst>
          </p:cNvPr>
          <p:cNvSpPr/>
          <p:nvPr/>
        </p:nvSpPr>
        <p:spPr>
          <a:xfrm>
            <a:off x="9296119" y="1802775"/>
            <a:ext cx="677732" cy="602428"/>
          </a:xfrm>
          <a:prstGeom prst="flowChartConnector">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b-NO" sz="2000" dirty="0">
                <a:solidFill>
                  <a:srgbClr val="FF0000"/>
                </a:solidFill>
              </a:rPr>
              <a:t>TC</a:t>
            </a:r>
          </a:p>
        </p:txBody>
      </p:sp>
      <p:cxnSp>
        <p:nvCxnSpPr>
          <p:cNvPr id="33" name="Straight Connector 32">
            <a:extLst>
              <a:ext uri="{FF2B5EF4-FFF2-40B4-BE49-F238E27FC236}">
                <a16:creationId xmlns:a16="http://schemas.microsoft.com/office/drawing/2014/main" id="{03E8D1FF-020D-42E9-B808-2D2F00B48B88}"/>
              </a:ext>
            </a:extLst>
          </p:cNvPr>
          <p:cNvCxnSpPr>
            <a:cxnSpLocks/>
          </p:cNvCxnSpPr>
          <p:nvPr/>
        </p:nvCxnSpPr>
        <p:spPr>
          <a:xfrm>
            <a:off x="8896583" y="3632499"/>
            <a:ext cx="1486348" cy="0"/>
          </a:xfrm>
          <a:prstGeom prst="line">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432F8514-C577-45A3-91D9-48436925F13D}"/>
              </a:ext>
            </a:extLst>
          </p:cNvPr>
          <p:cNvSpPr txBox="1"/>
          <p:nvPr/>
        </p:nvSpPr>
        <p:spPr>
          <a:xfrm>
            <a:off x="4758201" y="5539429"/>
            <a:ext cx="1175835" cy="369332"/>
          </a:xfrm>
          <a:prstGeom prst="rect">
            <a:avLst/>
          </a:prstGeom>
          <a:noFill/>
        </p:spPr>
        <p:txBody>
          <a:bodyPr wrap="none" rtlCol="0">
            <a:spAutoFit/>
          </a:bodyPr>
          <a:lstStyle/>
          <a:p>
            <a:r>
              <a:rPr lang="nb-NO" dirty="0"/>
              <a:t>u=</a:t>
            </a:r>
            <a:r>
              <a:rPr lang="nb-NO" dirty="0" err="1"/>
              <a:t>Fuel</a:t>
            </a:r>
            <a:r>
              <a:rPr lang="nb-NO" dirty="0"/>
              <a:t> gas</a:t>
            </a:r>
          </a:p>
        </p:txBody>
      </p:sp>
      <p:sp>
        <p:nvSpPr>
          <p:cNvPr id="35" name="TextBox 34">
            <a:extLst>
              <a:ext uri="{FF2B5EF4-FFF2-40B4-BE49-F238E27FC236}">
                <a16:creationId xmlns:a16="http://schemas.microsoft.com/office/drawing/2014/main" id="{DC6E466E-379B-43F7-8D0C-A9C013FF0BA9}"/>
              </a:ext>
            </a:extLst>
          </p:cNvPr>
          <p:cNvSpPr txBox="1"/>
          <p:nvPr/>
        </p:nvSpPr>
        <p:spPr>
          <a:xfrm>
            <a:off x="9165690" y="3669406"/>
            <a:ext cx="938590" cy="369332"/>
          </a:xfrm>
          <a:prstGeom prst="rect">
            <a:avLst/>
          </a:prstGeom>
          <a:noFill/>
        </p:spPr>
        <p:txBody>
          <a:bodyPr wrap="none" rtlCol="0">
            <a:spAutoFit/>
          </a:bodyPr>
          <a:lstStyle/>
          <a:p>
            <a:r>
              <a:rPr lang="nb-NO" dirty="0"/>
              <a:t>Flue gas</a:t>
            </a:r>
          </a:p>
        </p:txBody>
      </p:sp>
      <p:cxnSp>
        <p:nvCxnSpPr>
          <p:cNvPr id="37" name="Straight Arrow Connector 36">
            <a:extLst>
              <a:ext uri="{FF2B5EF4-FFF2-40B4-BE49-F238E27FC236}">
                <a16:creationId xmlns:a16="http://schemas.microsoft.com/office/drawing/2014/main" id="{9A8CFF39-5486-475B-BE45-768B30643611}"/>
              </a:ext>
            </a:extLst>
          </p:cNvPr>
          <p:cNvCxnSpPr>
            <a:cxnSpLocks/>
            <a:endCxn id="32" idx="4"/>
          </p:cNvCxnSpPr>
          <p:nvPr/>
        </p:nvCxnSpPr>
        <p:spPr>
          <a:xfrm flipV="1">
            <a:off x="9634985" y="2405203"/>
            <a:ext cx="0" cy="393802"/>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570EDAE9-00E2-4ED8-A823-249B19A83E3C}"/>
              </a:ext>
            </a:extLst>
          </p:cNvPr>
          <p:cNvCxnSpPr>
            <a:cxnSpLocks/>
          </p:cNvCxnSpPr>
          <p:nvPr/>
        </p:nvCxnSpPr>
        <p:spPr>
          <a:xfrm>
            <a:off x="5227496" y="2103989"/>
            <a:ext cx="4088470"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5A0C6A9A-6D4B-4AF3-8068-FCE839B2D6EC}"/>
              </a:ext>
            </a:extLst>
          </p:cNvPr>
          <p:cNvCxnSpPr>
            <a:cxnSpLocks/>
          </p:cNvCxnSpPr>
          <p:nvPr/>
        </p:nvCxnSpPr>
        <p:spPr>
          <a:xfrm>
            <a:off x="5225413" y="2103989"/>
            <a:ext cx="3812" cy="3287161"/>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A867960E-C6E2-4057-B185-05101C0955BA}"/>
              </a:ext>
            </a:extLst>
          </p:cNvPr>
          <p:cNvCxnSpPr>
            <a:cxnSpLocks/>
          </p:cNvCxnSpPr>
          <p:nvPr/>
        </p:nvCxnSpPr>
        <p:spPr>
          <a:xfrm flipV="1">
            <a:off x="8477035" y="3429000"/>
            <a:ext cx="0" cy="1175273"/>
          </a:xfrm>
          <a:prstGeom prst="line">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4B18F822-8119-4D58-9BDE-531ED63AC6DB}"/>
              </a:ext>
            </a:extLst>
          </p:cNvPr>
          <p:cNvCxnSpPr>
            <a:cxnSpLocks/>
          </p:cNvCxnSpPr>
          <p:nvPr/>
        </p:nvCxnSpPr>
        <p:spPr>
          <a:xfrm>
            <a:off x="8477035" y="4604273"/>
            <a:ext cx="356256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1" name="TextBox 50">
            <a:extLst>
              <a:ext uri="{FF2B5EF4-FFF2-40B4-BE49-F238E27FC236}">
                <a16:creationId xmlns:a16="http://schemas.microsoft.com/office/drawing/2014/main" id="{4B1C9660-6401-4798-9D09-89B2FDB9AF5B}"/>
              </a:ext>
            </a:extLst>
          </p:cNvPr>
          <p:cNvSpPr txBox="1"/>
          <p:nvPr/>
        </p:nvSpPr>
        <p:spPr>
          <a:xfrm>
            <a:off x="9015762" y="4629439"/>
            <a:ext cx="1367169" cy="369332"/>
          </a:xfrm>
          <a:prstGeom prst="rect">
            <a:avLst/>
          </a:prstGeom>
          <a:noFill/>
        </p:spPr>
        <p:txBody>
          <a:bodyPr wrap="none" rtlCol="0">
            <a:spAutoFit/>
          </a:bodyPr>
          <a:lstStyle/>
          <a:p>
            <a:r>
              <a:rPr lang="nb-NO" dirty="0"/>
              <a:t>Process fluid</a:t>
            </a:r>
          </a:p>
        </p:txBody>
      </p:sp>
      <p:cxnSp>
        <p:nvCxnSpPr>
          <p:cNvPr id="54" name="Straight Connector 53">
            <a:extLst>
              <a:ext uri="{FF2B5EF4-FFF2-40B4-BE49-F238E27FC236}">
                <a16:creationId xmlns:a16="http://schemas.microsoft.com/office/drawing/2014/main" id="{E7A0A733-8CAA-4D1C-9447-1B9C04C62922}"/>
              </a:ext>
            </a:extLst>
          </p:cNvPr>
          <p:cNvCxnSpPr>
            <a:cxnSpLocks/>
          </p:cNvCxnSpPr>
          <p:nvPr/>
        </p:nvCxnSpPr>
        <p:spPr>
          <a:xfrm flipV="1">
            <a:off x="7960668" y="2799005"/>
            <a:ext cx="0" cy="107397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71DBD7D4-B162-4DC5-BB10-E27EE36EE00F}"/>
              </a:ext>
            </a:extLst>
          </p:cNvPr>
          <p:cNvCxnSpPr>
            <a:cxnSpLocks/>
          </p:cNvCxnSpPr>
          <p:nvPr/>
        </p:nvCxnSpPr>
        <p:spPr>
          <a:xfrm flipV="1">
            <a:off x="8272639" y="3446929"/>
            <a:ext cx="204396" cy="40714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C3A81CB0-D556-4D92-A563-54EDE4771031}"/>
              </a:ext>
            </a:extLst>
          </p:cNvPr>
          <p:cNvCxnSpPr>
            <a:cxnSpLocks/>
          </p:cNvCxnSpPr>
          <p:nvPr/>
        </p:nvCxnSpPr>
        <p:spPr>
          <a:xfrm flipH="1" flipV="1">
            <a:off x="8171622" y="3492652"/>
            <a:ext cx="87738" cy="3358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97E6693D-F4DA-467C-8905-B503EDC38D7D}"/>
              </a:ext>
            </a:extLst>
          </p:cNvPr>
          <p:cNvCxnSpPr>
            <a:cxnSpLocks/>
          </p:cNvCxnSpPr>
          <p:nvPr/>
        </p:nvCxnSpPr>
        <p:spPr>
          <a:xfrm flipV="1">
            <a:off x="7960668" y="3465834"/>
            <a:ext cx="204396" cy="40714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Straight Arrow Connector 65">
            <a:extLst>
              <a:ext uri="{FF2B5EF4-FFF2-40B4-BE49-F238E27FC236}">
                <a16:creationId xmlns:a16="http://schemas.microsoft.com/office/drawing/2014/main" id="{354C0E63-32E4-4045-8E60-E7708335E495}"/>
              </a:ext>
            </a:extLst>
          </p:cNvPr>
          <p:cNvCxnSpPr/>
          <p:nvPr/>
        </p:nvCxnSpPr>
        <p:spPr>
          <a:xfrm>
            <a:off x="7960668" y="2799005"/>
            <a:ext cx="3808207"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C868B48F-4923-47DD-B854-83AC6AD6B656}"/>
              </a:ext>
            </a:extLst>
          </p:cNvPr>
          <p:cNvCxnSpPr>
            <a:cxnSpLocks/>
          </p:cNvCxnSpPr>
          <p:nvPr/>
        </p:nvCxnSpPr>
        <p:spPr>
          <a:xfrm flipV="1">
            <a:off x="6417219" y="5561703"/>
            <a:ext cx="0" cy="537883"/>
          </a:xfrm>
          <a:prstGeom prst="line">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2" name="TextBox 71">
            <a:extLst>
              <a:ext uri="{FF2B5EF4-FFF2-40B4-BE49-F238E27FC236}">
                <a16:creationId xmlns:a16="http://schemas.microsoft.com/office/drawing/2014/main" id="{2FD8EDCD-1030-4ED9-8274-879E20B3A4E1}"/>
              </a:ext>
            </a:extLst>
          </p:cNvPr>
          <p:cNvSpPr txBox="1"/>
          <p:nvPr/>
        </p:nvSpPr>
        <p:spPr>
          <a:xfrm>
            <a:off x="6369896" y="5862873"/>
            <a:ext cx="450764" cy="369332"/>
          </a:xfrm>
          <a:prstGeom prst="rect">
            <a:avLst/>
          </a:prstGeom>
          <a:noFill/>
        </p:spPr>
        <p:txBody>
          <a:bodyPr wrap="none" rtlCol="0">
            <a:spAutoFit/>
          </a:bodyPr>
          <a:lstStyle/>
          <a:p>
            <a:r>
              <a:rPr lang="nb-NO" dirty="0"/>
              <a:t>Air</a:t>
            </a:r>
          </a:p>
        </p:txBody>
      </p:sp>
      <p:cxnSp>
        <p:nvCxnSpPr>
          <p:cNvPr id="73" name="Straight Arrow Connector 72">
            <a:extLst>
              <a:ext uri="{FF2B5EF4-FFF2-40B4-BE49-F238E27FC236}">
                <a16:creationId xmlns:a16="http://schemas.microsoft.com/office/drawing/2014/main" id="{06037753-21EB-4581-8005-DFA77AB55DCD}"/>
              </a:ext>
            </a:extLst>
          </p:cNvPr>
          <p:cNvCxnSpPr>
            <a:cxnSpLocks/>
          </p:cNvCxnSpPr>
          <p:nvPr/>
        </p:nvCxnSpPr>
        <p:spPr>
          <a:xfrm>
            <a:off x="9609154" y="1442803"/>
            <a:ext cx="0" cy="359972"/>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75" name="TextBox 74">
            <a:extLst>
              <a:ext uri="{FF2B5EF4-FFF2-40B4-BE49-F238E27FC236}">
                <a16:creationId xmlns:a16="http://schemas.microsoft.com/office/drawing/2014/main" id="{A3B5C414-9DBC-4610-86CC-7F2E54BEA6B9}"/>
              </a:ext>
            </a:extLst>
          </p:cNvPr>
          <p:cNvSpPr txBox="1"/>
          <p:nvPr/>
        </p:nvSpPr>
        <p:spPr>
          <a:xfrm>
            <a:off x="9068964" y="1182405"/>
            <a:ext cx="1132041" cy="369332"/>
          </a:xfrm>
          <a:prstGeom prst="rect">
            <a:avLst/>
          </a:prstGeom>
          <a:noFill/>
        </p:spPr>
        <p:txBody>
          <a:bodyPr wrap="none" rtlCol="0">
            <a:spAutoFit/>
          </a:bodyPr>
          <a:lstStyle/>
          <a:p>
            <a:r>
              <a:rPr lang="nb-NO" dirty="0">
                <a:solidFill>
                  <a:srgbClr val="FF0000"/>
                </a:solidFill>
              </a:rPr>
              <a:t>T</a:t>
            </a:r>
            <a:r>
              <a:rPr lang="nb-NO" baseline="-25000" dirty="0">
                <a:solidFill>
                  <a:srgbClr val="FF0000"/>
                </a:solidFill>
              </a:rPr>
              <a:t>1s</a:t>
            </a:r>
            <a:r>
              <a:rPr lang="nb-NO" dirty="0">
                <a:solidFill>
                  <a:srgbClr val="FF0000"/>
                </a:solidFill>
              </a:rPr>
              <a:t> = 500C</a:t>
            </a:r>
            <a:endParaRPr lang="nb-NO" baseline="-25000" dirty="0">
              <a:solidFill>
                <a:srgbClr val="FF0000"/>
              </a:solidFill>
            </a:endParaRPr>
          </a:p>
        </p:txBody>
      </p:sp>
      <p:sp>
        <p:nvSpPr>
          <p:cNvPr id="76" name="Flowchart: Connector 75">
            <a:extLst>
              <a:ext uri="{FF2B5EF4-FFF2-40B4-BE49-F238E27FC236}">
                <a16:creationId xmlns:a16="http://schemas.microsoft.com/office/drawing/2014/main" id="{AA3DE31A-63C2-4EBE-9AAE-D2386B078C5B}"/>
              </a:ext>
            </a:extLst>
          </p:cNvPr>
          <p:cNvSpPr/>
          <p:nvPr/>
        </p:nvSpPr>
        <p:spPr>
          <a:xfrm>
            <a:off x="6628223" y="2329855"/>
            <a:ext cx="677732" cy="602428"/>
          </a:xfrm>
          <a:prstGeom prst="flowChartConnector">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b-NO" sz="2000" dirty="0">
                <a:solidFill>
                  <a:srgbClr val="FF0000"/>
                </a:solidFill>
              </a:rPr>
              <a:t>TC</a:t>
            </a:r>
          </a:p>
        </p:txBody>
      </p:sp>
      <p:cxnSp>
        <p:nvCxnSpPr>
          <p:cNvPr id="77" name="Straight Arrow Connector 76">
            <a:extLst>
              <a:ext uri="{FF2B5EF4-FFF2-40B4-BE49-F238E27FC236}">
                <a16:creationId xmlns:a16="http://schemas.microsoft.com/office/drawing/2014/main" id="{168CDB2B-3C9F-48E5-B407-63D7EC1E5D3A}"/>
              </a:ext>
            </a:extLst>
          </p:cNvPr>
          <p:cNvCxnSpPr>
            <a:cxnSpLocks/>
          </p:cNvCxnSpPr>
          <p:nvPr/>
        </p:nvCxnSpPr>
        <p:spPr>
          <a:xfrm flipH="1" flipV="1">
            <a:off x="6975764" y="2922817"/>
            <a:ext cx="14924" cy="654101"/>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80" name="TextBox 79">
            <a:extLst>
              <a:ext uri="{FF2B5EF4-FFF2-40B4-BE49-F238E27FC236}">
                <a16:creationId xmlns:a16="http://schemas.microsoft.com/office/drawing/2014/main" id="{CA98C48D-DCF2-4A96-9FF8-A98238B15F46}"/>
              </a:ext>
            </a:extLst>
          </p:cNvPr>
          <p:cNvSpPr txBox="1"/>
          <p:nvPr/>
        </p:nvSpPr>
        <p:spPr>
          <a:xfrm>
            <a:off x="7415410" y="2232772"/>
            <a:ext cx="1229824" cy="369332"/>
          </a:xfrm>
          <a:prstGeom prst="rect">
            <a:avLst/>
          </a:prstGeom>
          <a:noFill/>
        </p:spPr>
        <p:txBody>
          <a:bodyPr wrap="none" rtlCol="0">
            <a:spAutoFit/>
          </a:bodyPr>
          <a:lstStyle/>
          <a:p>
            <a:r>
              <a:rPr lang="nb-NO" dirty="0">
                <a:solidFill>
                  <a:srgbClr val="FF0000"/>
                </a:solidFill>
              </a:rPr>
              <a:t>T</a:t>
            </a:r>
            <a:r>
              <a:rPr lang="nb-NO" baseline="-25000" dirty="0">
                <a:solidFill>
                  <a:srgbClr val="FF0000"/>
                </a:solidFill>
              </a:rPr>
              <a:t>2max</a:t>
            </a:r>
            <a:r>
              <a:rPr lang="nb-NO" dirty="0">
                <a:solidFill>
                  <a:srgbClr val="FF0000"/>
                </a:solidFill>
              </a:rPr>
              <a:t>=700C</a:t>
            </a:r>
            <a:endParaRPr lang="nb-NO" baseline="-25000" dirty="0">
              <a:solidFill>
                <a:srgbClr val="FF0000"/>
              </a:solidFill>
            </a:endParaRPr>
          </a:p>
        </p:txBody>
      </p:sp>
      <p:cxnSp>
        <p:nvCxnSpPr>
          <p:cNvPr id="81" name="Straight Arrow Connector 80">
            <a:extLst>
              <a:ext uri="{FF2B5EF4-FFF2-40B4-BE49-F238E27FC236}">
                <a16:creationId xmlns:a16="http://schemas.microsoft.com/office/drawing/2014/main" id="{35FDC1D1-9D01-45FB-BFE4-97599715A52E}"/>
              </a:ext>
            </a:extLst>
          </p:cNvPr>
          <p:cNvCxnSpPr>
            <a:cxnSpLocks/>
          </p:cNvCxnSpPr>
          <p:nvPr/>
        </p:nvCxnSpPr>
        <p:spPr>
          <a:xfrm flipH="1">
            <a:off x="7305955" y="2610145"/>
            <a:ext cx="495432" cy="0"/>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82" name="Flowchart: Connector 81">
            <a:extLst>
              <a:ext uri="{FF2B5EF4-FFF2-40B4-BE49-F238E27FC236}">
                <a16:creationId xmlns:a16="http://schemas.microsoft.com/office/drawing/2014/main" id="{984FE23D-E0FD-40E5-94D8-7228F5B6DDBB}"/>
              </a:ext>
            </a:extLst>
          </p:cNvPr>
          <p:cNvSpPr/>
          <p:nvPr/>
        </p:nvSpPr>
        <p:spPr>
          <a:xfrm>
            <a:off x="4904382" y="2320389"/>
            <a:ext cx="677732" cy="602428"/>
          </a:xfrm>
          <a:prstGeom prst="flowChartConnector">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b-NO" sz="2000" dirty="0">
                <a:solidFill>
                  <a:srgbClr val="FF0000"/>
                </a:solidFill>
              </a:rPr>
              <a:t>LS</a:t>
            </a:r>
          </a:p>
        </p:txBody>
      </p:sp>
      <p:cxnSp>
        <p:nvCxnSpPr>
          <p:cNvPr id="83" name="Straight Arrow Connector 82">
            <a:extLst>
              <a:ext uri="{FF2B5EF4-FFF2-40B4-BE49-F238E27FC236}">
                <a16:creationId xmlns:a16="http://schemas.microsoft.com/office/drawing/2014/main" id="{4EEB6DF9-DDE5-444F-9FE5-18F8CB07BBB0}"/>
              </a:ext>
            </a:extLst>
          </p:cNvPr>
          <p:cNvCxnSpPr>
            <a:cxnSpLocks/>
            <a:stCxn id="76" idx="2"/>
            <a:endCxn id="82" idx="6"/>
          </p:cNvCxnSpPr>
          <p:nvPr/>
        </p:nvCxnSpPr>
        <p:spPr>
          <a:xfrm flipH="1" flipV="1">
            <a:off x="5582114" y="2621603"/>
            <a:ext cx="1046109" cy="9466"/>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86" name="TextBox 85">
            <a:extLst>
              <a:ext uri="{FF2B5EF4-FFF2-40B4-BE49-F238E27FC236}">
                <a16:creationId xmlns:a16="http://schemas.microsoft.com/office/drawing/2014/main" id="{1B90FE29-6D32-4346-A2A7-A4F8C434F492}"/>
              </a:ext>
            </a:extLst>
          </p:cNvPr>
          <p:cNvSpPr txBox="1"/>
          <p:nvPr/>
        </p:nvSpPr>
        <p:spPr>
          <a:xfrm>
            <a:off x="9654251" y="2397387"/>
            <a:ext cx="673582" cy="369332"/>
          </a:xfrm>
          <a:prstGeom prst="rect">
            <a:avLst/>
          </a:prstGeom>
          <a:noFill/>
        </p:spPr>
        <p:txBody>
          <a:bodyPr wrap="none" rtlCol="0">
            <a:spAutoFit/>
          </a:bodyPr>
          <a:lstStyle/>
          <a:p>
            <a:r>
              <a:rPr lang="nb-NO" dirty="0">
                <a:solidFill>
                  <a:srgbClr val="FF0000"/>
                </a:solidFill>
              </a:rPr>
              <a:t>y</a:t>
            </a:r>
            <a:r>
              <a:rPr lang="nb-NO" baseline="-25000" dirty="0">
                <a:solidFill>
                  <a:srgbClr val="FF0000"/>
                </a:solidFill>
              </a:rPr>
              <a:t>1</a:t>
            </a:r>
            <a:r>
              <a:rPr lang="nb-NO" dirty="0">
                <a:solidFill>
                  <a:srgbClr val="FF0000"/>
                </a:solidFill>
              </a:rPr>
              <a:t>=T</a:t>
            </a:r>
            <a:r>
              <a:rPr lang="nb-NO" baseline="-25000" dirty="0">
                <a:solidFill>
                  <a:srgbClr val="FF0000"/>
                </a:solidFill>
              </a:rPr>
              <a:t>1</a:t>
            </a:r>
          </a:p>
        </p:txBody>
      </p:sp>
      <p:sp>
        <p:nvSpPr>
          <p:cNvPr id="87" name="TextBox 86">
            <a:extLst>
              <a:ext uri="{FF2B5EF4-FFF2-40B4-BE49-F238E27FC236}">
                <a16:creationId xmlns:a16="http://schemas.microsoft.com/office/drawing/2014/main" id="{D401DEC2-317B-4B8A-8A59-43CE8DF81054}"/>
              </a:ext>
            </a:extLst>
          </p:cNvPr>
          <p:cNvSpPr txBox="1"/>
          <p:nvPr/>
        </p:nvSpPr>
        <p:spPr>
          <a:xfrm>
            <a:off x="7028686" y="3392252"/>
            <a:ext cx="673582" cy="369332"/>
          </a:xfrm>
          <a:prstGeom prst="rect">
            <a:avLst/>
          </a:prstGeom>
          <a:noFill/>
        </p:spPr>
        <p:txBody>
          <a:bodyPr wrap="none" rtlCol="0">
            <a:spAutoFit/>
          </a:bodyPr>
          <a:lstStyle/>
          <a:p>
            <a:r>
              <a:rPr lang="nb-NO" b="1" dirty="0">
                <a:solidFill>
                  <a:srgbClr val="FF0000"/>
                </a:solidFill>
              </a:rPr>
              <a:t>y</a:t>
            </a:r>
            <a:r>
              <a:rPr lang="nb-NO" b="1" baseline="-25000" dirty="0">
                <a:solidFill>
                  <a:srgbClr val="FF0000"/>
                </a:solidFill>
              </a:rPr>
              <a:t>2</a:t>
            </a:r>
            <a:r>
              <a:rPr lang="nb-NO" b="1" dirty="0">
                <a:solidFill>
                  <a:srgbClr val="FF0000"/>
                </a:solidFill>
              </a:rPr>
              <a:t>=T</a:t>
            </a:r>
            <a:r>
              <a:rPr lang="nb-NO" b="1" baseline="-25000" dirty="0">
                <a:solidFill>
                  <a:srgbClr val="FF0000"/>
                </a:solidFill>
              </a:rPr>
              <a:t>2</a:t>
            </a:r>
          </a:p>
        </p:txBody>
      </p:sp>
      <p:sp>
        <p:nvSpPr>
          <p:cNvPr id="88" name="TextBox 87">
            <a:extLst>
              <a:ext uri="{FF2B5EF4-FFF2-40B4-BE49-F238E27FC236}">
                <a16:creationId xmlns:a16="http://schemas.microsoft.com/office/drawing/2014/main" id="{2067E58C-CCDC-4CFF-82A2-504CE51488EF}"/>
              </a:ext>
            </a:extLst>
          </p:cNvPr>
          <p:cNvSpPr txBox="1"/>
          <p:nvPr/>
        </p:nvSpPr>
        <p:spPr>
          <a:xfrm>
            <a:off x="6006369" y="1686259"/>
            <a:ext cx="396262" cy="369332"/>
          </a:xfrm>
          <a:prstGeom prst="rect">
            <a:avLst/>
          </a:prstGeom>
          <a:noFill/>
        </p:spPr>
        <p:txBody>
          <a:bodyPr wrap="none" rtlCol="0">
            <a:spAutoFit/>
          </a:bodyPr>
          <a:lstStyle/>
          <a:p>
            <a:r>
              <a:rPr lang="nb-NO" dirty="0" err="1"/>
              <a:t>u</a:t>
            </a:r>
            <a:r>
              <a:rPr lang="nb-NO" baseline="-25000" dirty="0" err="1"/>
              <a:t>A</a:t>
            </a:r>
            <a:endParaRPr lang="nb-NO" baseline="-25000" dirty="0"/>
          </a:p>
        </p:txBody>
      </p:sp>
      <p:sp>
        <p:nvSpPr>
          <p:cNvPr id="89" name="TextBox 88">
            <a:extLst>
              <a:ext uri="{FF2B5EF4-FFF2-40B4-BE49-F238E27FC236}">
                <a16:creationId xmlns:a16="http://schemas.microsoft.com/office/drawing/2014/main" id="{9E2FD501-A675-4FB0-9C9A-80A6912BA449}"/>
              </a:ext>
            </a:extLst>
          </p:cNvPr>
          <p:cNvSpPr txBox="1"/>
          <p:nvPr/>
        </p:nvSpPr>
        <p:spPr>
          <a:xfrm>
            <a:off x="6032177" y="2235904"/>
            <a:ext cx="389850" cy="369332"/>
          </a:xfrm>
          <a:prstGeom prst="rect">
            <a:avLst/>
          </a:prstGeom>
          <a:noFill/>
        </p:spPr>
        <p:txBody>
          <a:bodyPr wrap="none" rtlCol="0">
            <a:spAutoFit/>
          </a:bodyPr>
          <a:lstStyle/>
          <a:p>
            <a:r>
              <a:rPr lang="nb-NO" dirty="0" err="1"/>
              <a:t>u</a:t>
            </a:r>
            <a:r>
              <a:rPr lang="nb-NO" baseline="-25000" dirty="0" err="1"/>
              <a:t>B</a:t>
            </a:r>
            <a:endParaRPr lang="nb-NO" baseline="-25000" dirty="0"/>
          </a:p>
        </p:txBody>
      </p:sp>
      <p:sp>
        <p:nvSpPr>
          <p:cNvPr id="90" name="TextBox 89">
            <a:extLst>
              <a:ext uri="{FF2B5EF4-FFF2-40B4-BE49-F238E27FC236}">
                <a16:creationId xmlns:a16="http://schemas.microsoft.com/office/drawing/2014/main" id="{485F01C9-6AC9-4B48-A325-40FC996AC323}"/>
              </a:ext>
            </a:extLst>
          </p:cNvPr>
          <p:cNvSpPr txBox="1"/>
          <p:nvPr/>
        </p:nvSpPr>
        <p:spPr>
          <a:xfrm>
            <a:off x="4511023" y="3119717"/>
            <a:ext cx="1397690" cy="369332"/>
          </a:xfrm>
          <a:prstGeom prst="rect">
            <a:avLst/>
          </a:prstGeom>
          <a:noFill/>
        </p:spPr>
        <p:txBody>
          <a:bodyPr wrap="none" rtlCol="0">
            <a:spAutoFit/>
          </a:bodyPr>
          <a:lstStyle/>
          <a:p>
            <a:r>
              <a:rPr lang="nb-NO" dirty="0"/>
              <a:t>u=min(</a:t>
            </a:r>
            <a:r>
              <a:rPr lang="nb-NO" dirty="0" err="1"/>
              <a:t>u</a:t>
            </a:r>
            <a:r>
              <a:rPr lang="nb-NO" baseline="-25000" dirty="0" err="1"/>
              <a:t>A</a:t>
            </a:r>
            <a:r>
              <a:rPr lang="nb-NO" dirty="0" err="1"/>
              <a:t>,u</a:t>
            </a:r>
            <a:r>
              <a:rPr lang="nb-NO" baseline="-25000" dirty="0" err="1"/>
              <a:t>B</a:t>
            </a:r>
            <a:r>
              <a:rPr lang="nb-NO" dirty="0"/>
              <a:t>)</a:t>
            </a:r>
            <a:endParaRPr lang="nb-NO" baseline="-25000" dirty="0"/>
          </a:p>
        </p:txBody>
      </p:sp>
      <p:sp>
        <p:nvSpPr>
          <p:cNvPr id="52" name="Flowchart: Connector 51">
            <a:extLst>
              <a:ext uri="{FF2B5EF4-FFF2-40B4-BE49-F238E27FC236}">
                <a16:creationId xmlns:a16="http://schemas.microsoft.com/office/drawing/2014/main" id="{407CFF9C-2562-4BEA-8B26-CD827056B127}"/>
              </a:ext>
            </a:extLst>
          </p:cNvPr>
          <p:cNvSpPr/>
          <p:nvPr/>
        </p:nvSpPr>
        <p:spPr>
          <a:xfrm>
            <a:off x="10494282" y="1770509"/>
            <a:ext cx="677732" cy="602428"/>
          </a:xfrm>
          <a:prstGeom prst="flowChartConnector">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b-NO" sz="2000" dirty="0">
                <a:solidFill>
                  <a:srgbClr val="FF0000"/>
                </a:solidFill>
              </a:rPr>
              <a:t>TC</a:t>
            </a:r>
          </a:p>
        </p:txBody>
      </p:sp>
      <p:cxnSp>
        <p:nvCxnSpPr>
          <p:cNvPr id="53" name="Straight Arrow Connector 52">
            <a:extLst>
              <a:ext uri="{FF2B5EF4-FFF2-40B4-BE49-F238E27FC236}">
                <a16:creationId xmlns:a16="http://schemas.microsoft.com/office/drawing/2014/main" id="{8991516C-3B39-41E3-8FF5-853CEB3CFF2B}"/>
              </a:ext>
            </a:extLst>
          </p:cNvPr>
          <p:cNvCxnSpPr>
            <a:cxnSpLocks/>
          </p:cNvCxnSpPr>
          <p:nvPr/>
        </p:nvCxnSpPr>
        <p:spPr>
          <a:xfrm flipV="1">
            <a:off x="10807317" y="2372937"/>
            <a:ext cx="0" cy="148427"/>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55" name="Straight Arrow Connector 54">
            <a:extLst>
              <a:ext uri="{FF2B5EF4-FFF2-40B4-BE49-F238E27FC236}">
                <a16:creationId xmlns:a16="http://schemas.microsoft.com/office/drawing/2014/main" id="{B3BE3FEF-1109-4908-B622-3FED6416512E}"/>
              </a:ext>
            </a:extLst>
          </p:cNvPr>
          <p:cNvCxnSpPr>
            <a:cxnSpLocks/>
          </p:cNvCxnSpPr>
          <p:nvPr/>
        </p:nvCxnSpPr>
        <p:spPr>
          <a:xfrm>
            <a:off x="10807317" y="1410537"/>
            <a:ext cx="0" cy="359972"/>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56" name="TextBox 55">
            <a:extLst>
              <a:ext uri="{FF2B5EF4-FFF2-40B4-BE49-F238E27FC236}">
                <a16:creationId xmlns:a16="http://schemas.microsoft.com/office/drawing/2014/main" id="{E0E68F52-0567-41C7-9E91-10F252D8D645}"/>
              </a:ext>
            </a:extLst>
          </p:cNvPr>
          <p:cNvSpPr txBox="1"/>
          <p:nvPr/>
        </p:nvSpPr>
        <p:spPr>
          <a:xfrm>
            <a:off x="10267127" y="1150139"/>
            <a:ext cx="1877437" cy="369332"/>
          </a:xfrm>
          <a:prstGeom prst="rect">
            <a:avLst/>
          </a:prstGeom>
          <a:noFill/>
        </p:spPr>
        <p:txBody>
          <a:bodyPr wrap="none" rtlCol="0">
            <a:spAutoFit/>
          </a:bodyPr>
          <a:lstStyle/>
          <a:p>
            <a:r>
              <a:rPr lang="nb-NO" dirty="0">
                <a:solidFill>
                  <a:srgbClr val="FF0000"/>
                </a:solidFill>
              </a:rPr>
              <a:t>T’</a:t>
            </a:r>
            <a:r>
              <a:rPr lang="nb-NO" baseline="-25000" dirty="0">
                <a:solidFill>
                  <a:srgbClr val="FF0000"/>
                </a:solidFill>
              </a:rPr>
              <a:t>1s</a:t>
            </a:r>
            <a:r>
              <a:rPr lang="nb-NO" dirty="0">
                <a:solidFill>
                  <a:srgbClr val="FF0000"/>
                </a:solidFill>
              </a:rPr>
              <a:t> = T</a:t>
            </a:r>
            <a:r>
              <a:rPr lang="nb-NO" baseline="-25000" dirty="0">
                <a:solidFill>
                  <a:srgbClr val="FF0000"/>
                </a:solidFill>
              </a:rPr>
              <a:t>1s</a:t>
            </a:r>
            <a:r>
              <a:rPr lang="nb-NO" dirty="0">
                <a:solidFill>
                  <a:srgbClr val="FF0000"/>
                </a:solidFill>
              </a:rPr>
              <a:t>-5C=495C</a:t>
            </a:r>
            <a:endParaRPr lang="nb-NO" baseline="-25000" dirty="0">
              <a:solidFill>
                <a:srgbClr val="FF0000"/>
              </a:solidFill>
            </a:endParaRPr>
          </a:p>
        </p:txBody>
      </p:sp>
      <p:cxnSp>
        <p:nvCxnSpPr>
          <p:cNvPr id="60" name="Straight Connector 59">
            <a:extLst>
              <a:ext uri="{FF2B5EF4-FFF2-40B4-BE49-F238E27FC236}">
                <a16:creationId xmlns:a16="http://schemas.microsoft.com/office/drawing/2014/main" id="{58AF9D3E-28F1-45D7-BE95-776079FA3FB8}"/>
              </a:ext>
            </a:extLst>
          </p:cNvPr>
          <p:cNvCxnSpPr>
            <a:cxnSpLocks/>
          </p:cNvCxnSpPr>
          <p:nvPr/>
        </p:nvCxnSpPr>
        <p:spPr>
          <a:xfrm>
            <a:off x="9609154" y="2521364"/>
            <a:ext cx="1198163"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299AFB35-D610-4C07-BEDA-4712ABABCA6E}"/>
              </a:ext>
            </a:extLst>
          </p:cNvPr>
          <p:cNvCxnSpPr>
            <a:cxnSpLocks/>
          </p:cNvCxnSpPr>
          <p:nvPr/>
        </p:nvCxnSpPr>
        <p:spPr>
          <a:xfrm>
            <a:off x="11140256" y="2103989"/>
            <a:ext cx="346894"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64" name="Group 63">
            <a:extLst>
              <a:ext uri="{FF2B5EF4-FFF2-40B4-BE49-F238E27FC236}">
                <a16:creationId xmlns:a16="http://schemas.microsoft.com/office/drawing/2014/main" id="{6BC8497E-5C29-4A16-A0E6-0F9A3F69088C}"/>
              </a:ext>
            </a:extLst>
          </p:cNvPr>
          <p:cNvGrpSpPr/>
          <p:nvPr/>
        </p:nvGrpSpPr>
        <p:grpSpPr>
          <a:xfrm>
            <a:off x="11354285" y="4453407"/>
            <a:ext cx="363967" cy="279698"/>
            <a:chOff x="8052099" y="6068347"/>
            <a:chExt cx="363967" cy="279698"/>
          </a:xfrm>
        </p:grpSpPr>
        <p:cxnSp>
          <p:nvCxnSpPr>
            <p:cNvPr id="65" name="Straight Connector 64">
              <a:extLst>
                <a:ext uri="{FF2B5EF4-FFF2-40B4-BE49-F238E27FC236}">
                  <a16:creationId xmlns:a16="http://schemas.microsoft.com/office/drawing/2014/main" id="{525A7403-D36D-4842-A9B6-466C6E2E1763}"/>
                </a:ext>
              </a:extLst>
            </p:cNvPr>
            <p:cNvCxnSpPr>
              <a:cxnSpLocks/>
            </p:cNvCxnSpPr>
            <p:nvPr/>
          </p:nvCxnSpPr>
          <p:spPr>
            <a:xfrm>
              <a:off x="8068235" y="6078071"/>
              <a:ext cx="346038" cy="26997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64A7A5BB-CCD2-44CD-A681-F2F9BF97D00B}"/>
                </a:ext>
              </a:extLst>
            </p:cNvPr>
            <p:cNvCxnSpPr>
              <a:cxnSpLocks/>
            </p:cNvCxnSpPr>
            <p:nvPr/>
          </p:nvCxnSpPr>
          <p:spPr>
            <a:xfrm flipH="1">
              <a:off x="8068235" y="6078071"/>
              <a:ext cx="346038" cy="26997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FF6AAB47-6438-455B-89CC-402ED12D13D3}"/>
                </a:ext>
              </a:extLst>
            </p:cNvPr>
            <p:cNvCxnSpPr>
              <a:cxnSpLocks/>
            </p:cNvCxnSpPr>
            <p:nvPr/>
          </p:nvCxnSpPr>
          <p:spPr>
            <a:xfrm>
              <a:off x="8416066" y="6068347"/>
              <a:ext cx="0" cy="26997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a16="http://schemas.microsoft.com/office/drawing/2014/main" id="{2E0F84B6-662C-4B8B-9C5C-9A855836BF12}"/>
                </a:ext>
              </a:extLst>
            </p:cNvPr>
            <p:cNvCxnSpPr>
              <a:cxnSpLocks/>
            </p:cNvCxnSpPr>
            <p:nvPr/>
          </p:nvCxnSpPr>
          <p:spPr>
            <a:xfrm>
              <a:off x="8052099" y="6068347"/>
              <a:ext cx="0" cy="26997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74" name="TextBox 73">
            <a:extLst>
              <a:ext uri="{FF2B5EF4-FFF2-40B4-BE49-F238E27FC236}">
                <a16:creationId xmlns:a16="http://schemas.microsoft.com/office/drawing/2014/main" id="{EAD48670-F147-42E2-A17E-75122B36563D}"/>
              </a:ext>
            </a:extLst>
          </p:cNvPr>
          <p:cNvSpPr txBox="1"/>
          <p:nvPr/>
        </p:nvSpPr>
        <p:spPr>
          <a:xfrm>
            <a:off x="11567097" y="4015273"/>
            <a:ext cx="385042" cy="369332"/>
          </a:xfrm>
          <a:prstGeom prst="rect">
            <a:avLst/>
          </a:prstGeom>
          <a:noFill/>
        </p:spPr>
        <p:txBody>
          <a:bodyPr wrap="none" rtlCol="0">
            <a:spAutoFit/>
          </a:bodyPr>
          <a:lstStyle/>
          <a:p>
            <a:r>
              <a:rPr lang="nb-NO" dirty="0"/>
              <a:t>u</a:t>
            </a:r>
            <a:r>
              <a:rPr lang="nb-NO" baseline="-25000" dirty="0"/>
              <a:t>2</a:t>
            </a:r>
          </a:p>
        </p:txBody>
      </p:sp>
      <p:sp>
        <p:nvSpPr>
          <p:cNvPr id="62" name="Oval 61">
            <a:extLst>
              <a:ext uri="{FF2B5EF4-FFF2-40B4-BE49-F238E27FC236}">
                <a16:creationId xmlns:a16="http://schemas.microsoft.com/office/drawing/2014/main" id="{52B9B42C-6E0B-423A-8753-637162C3215B}"/>
              </a:ext>
            </a:extLst>
          </p:cNvPr>
          <p:cNvSpPr/>
          <p:nvPr/>
        </p:nvSpPr>
        <p:spPr>
          <a:xfrm>
            <a:off x="8781743" y="1104619"/>
            <a:ext cx="3217379" cy="1402188"/>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nb-NO" sz="4400" dirty="0"/>
              <a:t>TC</a:t>
            </a:r>
          </a:p>
          <a:p>
            <a:pPr algn="ctr"/>
            <a:r>
              <a:rPr lang="nb-NO" dirty="0"/>
              <a:t>Using MV-MV </a:t>
            </a:r>
            <a:r>
              <a:rPr lang="nb-NO" dirty="0" err="1"/>
              <a:t>switching</a:t>
            </a:r>
            <a:r>
              <a:rPr lang="nb-NO" dirty="0"/>
              <a:t> </a:t>
            </a:r>
          </a:p>
        </p:txBody>
      </p:sp>
      <p:grpSp>
        <p:nvGrpSpPr>
          <p:cNvPr id="78" name="Group 77">
            <a:extLst>
              <a:ext uri="{FF2B5EF4-FFF2-40B4-BE49-F238E27FC236}">
                <a16:creationId xmlns:a16="http://schemas.microsoft.com/office/drawing/2014/main" id="{20876161-C6D5-4DBB-AB74-1DF3C7D31C9C}"/>
              </a:ext>
            </a:extLst>
          </p:cNvPr>
          <p:cNvGrpSpPr/>
          <p:nvPr/>
        </p:nvGrpSpPr>
        <p:grpSpPr>
          <a:xfrm>
            <a:off x="11354285" y="4464424"/>
            <a:ext cx="363967" cy="279698"/>
            <a:chOff x="8052099" y="6068347"/>
            <a:chExt cx="363967" cy="279698"/>
          </a:xfrm>
        </p:grpSpPr>
        <p:cxnSp>
          <p:nvCxnSpPr>
            <p:cNvPr id="79" name="Straight Connector 78">
              <a:extLst>
                <a:ext uri="{FF2B5EF4-FFF2-40B4-BE49-F238E27FC236}">
                  <a16:creationId xmlns:a16="http://schemas.microsoft.com/office/drawing/2014/main" id="{C564E8BC-904E-4916-AFB7-0E69134CF37C}"/>
                </a:ext>
              </a:extLst>
            </p:cNvPr>
            <p:cNvCxnSpPr>
              <a:cxnSpLocks/>
            </p:cNvCxnSpPr>
            <p:nvPr/>
          </p:nvCxnSpPr>
          <p:spPr>
            <a:xfrm>
              <a:off x="8068235" y="6078071"/>
              <a:ext cx="346038" cy="26997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4" name="Straight Connector 83">
              <a:extLst>
                <a:ext uri="{FF2B5EF4-FFF2-40B4-BE49-F238E27FC236}">
                  <a16:creationId xmlns:a16="http://schemas.microsoft.com/office/drawing/2014/main" id="{E6F8E7B1-CEDA-42C6-B59D-0723903A9633}"/>
                </a:ext>
              </a:extLst>
            </p:cNvPr>
            <p:cNvCxnSpPr>
              <a:cxnSpLocks/>
            </p:cNvCxnSpPr>
            <p:nvPr/>
          </p:nvCxnSpPr>
          <p:spPr>
            <a:xfrm flipH="1">
              <a:off x="8068235" y="6078071"/>
              <a:ext cx="346038" cy="26997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Straight Connector 84">
              <a:extLst>
                <a:ext uri="{FF2B5EF4-FFF2-40B4-BE49-F238E27FC236}">
                  <a16:creationId xmlns:a16="http://schemas.microsoft.com/office/drawing/2014/main" id="{766FC721-C401-492C-BC66-9F40F6411D1D}"/>
                </a:ext>
              </a:extLst>
            </p:cNvPr>
            <p:cNvCxnSpPr>
              <a:cxnSpLocks/>
            </p:cNvCxnSpPr>
            <p:nvPr/>
          </p:nvCxnSpPr>
          <p:spPr>
            <a:xfrm>
              <a:off x="8416066" y="6068347"/>
              <a:ext cx="0" cy="26997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1" name="Straight Connector 90">
              <a:extLst>
                <a:ext uri="{FF2B5EF4-FFF2-40B4-BE49-F238E27FC236}">
                  <a16:creationId xmlns:a16="http://schemas.microsoft.com/office/drawing/2014/main" id="{25EB3CE2-8766-4724-B935-D0BEB30E2CBD}"/>
                </a:ext>
              </a:extLst>
            </p:cNvPr>
            <p:cNvCxnSpPr>
              <a:cxnSpLocks/>
            </p:cNvCxnSpPr>
            <p:nvPr/>
          </p:nvCxnSpPr>
          <p:spPr>
            <a:xfrm>
              <a:off x="8052099" y="6068347"/>
              <a:ext cx="0" cy="26997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97" name="TextBox 96">
            <a:extLst>
              <a:ext uri="{FF2B5EF4-FFF2-40B4-BE49-F238E27FC236}">
                <a16:creationId xmlns:a16="http://schemas.microsoft.com/office/drawing/2014/main" id="{C69E6BF7-2E56-44DA-8E48-2FCAC3D17187}"/>
              </a:ext>
            </a:extLst>
          </p:cNvPr>
          <p:cNvSpPr txBox="1"/>
          <p:nvPr/>
        </p:nvSpPr>
        <p:spPr>
          <a:xfrm>
            <a:off x="348706" y="2570025"/>
            <a:ext cx="4316406" cy="3416320"/>
          </a:xfrm>
          <a:prstGeom prst="rect">
            <a:avLst/>
          </a:prstGeom>
          <a:noFill/>
        </p:spPr>
        <p:txBody>
          <a:bodyPr wrap="square" rtlCol="0">
            <a:spAutoFit/>
          </a:bodyPr>
          <a:lstStyle/>
          <a:p>
            <a:r>
              <a:rPr lang="nb-NO" dirty="0"/>
              <a:t>Inputs (MV)</a:t>
            </a:r>
          </a:p>
          <a:p>
            <a:r>
              <a:rPr lang="nb-NO" dirty="0"/>
              <a:t>      u = </a:t>
            </a:r>
            <a:r>
              <a:rPr lang="nb-NO" dirty="0" err="1"/>
              <a:t>Fuel</a:t>
            </a:r>
            <a:r>
              <a:rPr lang="nb-NO" dirty="0"/>
              <a:t> gas </a:t>
            </a:r>
            <a:r>
              <a:rPr lang="nb-NO" dirty="0" err="1"/>
              <a:t>flowrate</a:t>
            </a:r>
            <a:endParaRPr lang="nb-NO" dirty="0"/>
          </a:p>
          <a:p>
            <a:r>
              <a:rPr lang="nb-NO" dirty="0"/>
              <a:t>      </a:t>
            </a:r>
            <a:r>
              <a:rPr lang="nb-NO" dirty="0">
                <a:solidFill>
                  <a:srgbClr val="FF0000"/>
                </a:solidFill>
                <a:highlight>
                  <a:srgbClr val="FFFF00"/>
                </a:highlight>
              </a:rPr>
              <a:t>u</a:t>
            </a:r>
            <a:r>
              <a:rPr lang="nb-NO" baseline="-25000" dirty="0">
                <a:solidFill>
                  <a:srgbClr val="FF0000"/>
                </a:solidFill>
                <a:highlight>
                  <a:srgbClr val="FFFF00"/>
                </a:highlight>
              </a:rPr>
              <a:t>2</a:t>
            </a:r>
            <a:r>
              <a:rPr lang="nb-NO" dirty="0">
                <a:solidFill>
                  <a:srgbClr val="FF0000"/>
                </a:solidFill>
                <a:highlight>
                  <a:srgbClr val="FFFF00"/>
                </a:highlight>
              </a:rPr>
              <a:t> = Process </a:t>
            </a:r>
            <a:r>
              <a:rPr lang="nb-NO" dirty="0" err="1">
                <a:solidFill>
                  <a:srgbClr val="FF0000"/>
                </a:solidFill>
                <a:highlight>
                  <a:srgbClr val="FFFF00"/>
                </a:highlight>
              </a:rPr>
              <a:t>flowrate</a:t>
            </a:r>
            <a:endParaRPr lang="nb-NO" dirty="0">
              <a:solidFill>
                <a:srgbClr val="FF0000"/>
              </a:solidFill>
              <a:highlight>
                <a:srgbClr val="FFFF00"/>
              </a:highlight>
            </a:endParaRPr>
          </a:p>
          <a:p>
            <a:r>
              <a:rPr lang="nb-NO" dirty="0"/>
              <a:t>Output (CV)</a:t>
            </a:r>
          </a:p>
          <a:p>
            <a:r>
              <a:rPr lang="nb-NO" dirty="0"/>
              <a:t>      y</a:t>
            </a:r>
            <a:r>
              <a:rPr lang="nb-NO" baseline="-25000" dirty="0"/>
              <a:t>1</a:t>
            </a:r>
            <a:r>
              <a:rPr lang="nb-NO" dirty="0"/>
              <a:t> = </a:t>
            </a:r>
            <a:r>
              <a:rPr lang="nb-NO" dirty="0" err="1"/>
              <a:t>process</a:t>
            </a:r>
            <a:r>
              <a:rPr lang="nb-NO" dirty="0"/>
              <a:t> </a:t>
            </a:r>
            <a:r>
              <a:rPr lang="nb-NO" dirty="0" err="1"/>
              <a:t>temperature</a:t>
            </a:r>
            <a:r>
              <a:rPr lang="nb-NO" dirty="0"/>
              <a:t> </a:t>
            </a:r>
          </a:p>
          <a:p>
            <a:r>
              <a:rPr lang="nb-NO" dirty="0"/>
              <a:t>             (</a:t>
            </a:r>
            <a:r>
              <a:rPr lang="nb-NO" dirty="0" err="1"/>
              <a:t>with</a:t>
            </a:r>
            <a:r>
              <a:rPr lang="nb-NO" dirty="0"/>
              <a:t> </a:t>
            </a:r>
            <a:r>
              <a:rPr lang="nb-NO" dirty="0" err="1"/>
              <a:t>desired</a:t>
            </a:r>
            <a:r>
              <a:rPr lang="nb-NO" dirty="0"/>
              <a:t> setpoint)</a:t>
            </a:r>
          </a:p>
          <a:p>
            <a:endParaRPr lang="nb-NO" dirty="0"/>
          </a:p>
          <a:p>
            <a:endParaRPr lang="nb-NO" dirty="0"/>
          </a:p>
          <a:p>
            <a:endParaRPr lang="nb-NO" dirty="0">
              <a:highlight>
                <a:srgbClr val="FFFF00"/>
              </a:highlight>
            </a:endParaRPr>
          </a:p>
          <a:p>
            <a:endParaRPr lang="nb-NO" dirty="0"/>
          </a:p>
          <a:p>
            <a:endParaRPr lang="nb-NO" dirty="0"/>
          </a:p>
          <a:p>
            <a:endParaRPr lang="nb-NO" dirty="0"/>
          </a:p>
        </p:txBody>
      </p:sp>
      <p:sp>
        <p:nvSpPr>
          <p:cNvPr id="98" name="TextBox 97">
            <a:extLst>
              <a:ext uri="{FF2B5EF4-FFF2-40B4-BE49-F238E27FC236}">
                <a16:creationId xmlns:a16="http://schemas.microsoft.com/office/drawing/2014/main" id="{8B2B19C0-0FA5-43B8-828A-5C26380F9DBD}"/>
              </a:ext>
            </a:extLst>
          </p:cNvPr>
          <p:cNvSpPr txBox="1"/>
          <p:nvPr/>
        </p:nvSpPr>
        <p:spPr>
          <a:xfrm>
            <a:off x="276004" y="4448346"/>
            <a:ext cx="4146457" cy="1384995"/>
          </a:xfrm>
          <a:prstGeom prst="rect">
            <a:avLst/>
          </a:prstGeom>
          <a:noFill/>
          <a:ln w="38100">
            <a:solidFill>
              <a:schemeClr val="accent1"/>
            </a:solidFill>
          </a:ln>
        </p:spPr>
        <p:txBody>
          <a:bodyPr wrap="square" rtlCol="0">
            <a:spAutoFit/>
          </a:bodyPr>
          <a:lstStyle/>
          <a:p>
            <a:r>
              <a:rPr lang="nb-NO" sz="1400" b="1" dirty="0"/>
              <a:t>Note: Standard Split Range Control (Alt. 1) is not </a:t>
            </a:r>
            <a:r>
              <a:rPr lang="nb-NO" sz="1400" b="1" dirty="0" err="1"/>
              <a:t>good</a:t>
            </a:r>
            <a:r>
              <a:rPr lang="nb-NO" sz="1400" b="1" dirty="0"/>
              <a:t> </a:t>
            </a:r>
            <a:r>
              <a:rPr lang="nb-NO" sz="1400" b="1" dirty="0" err="1"/>
              <a:t>here</a:t>
            </a:r>
            <a:r>
              <a:rPr lang="nb-NO" sz="1400" b="1" dirty="0"/>
              <a:t> for MV-MV </a:t>
            </a:r>
            <a:r>
              <a:rPr lang="nb-NO" sz="1400" b="1" dirty="0" err="1"/>
              <a:t>swiitching</a:t>
            </a:r>
            <a:r>
              <a:rPr lang="nb-NO" sz="1400" b="1" dirty="0"/>
              <a:t>.</a:t>
            </a:r>
          </a:p>
          <a:p>
            <a:r>
              <a:rPr lang="nb-NO" sz="1400" dirty="0" err="1"/>
              <a:t>Could</a:t>
            </a:r>
            <a:r>
              <a:rPr lang="nb-NO" sz="1400" dirty="0"/>
              <a:t> be </a:t>
            </a:r>
            <a:r>
              <a:rPr lang="nb-NO" sz="1400" dirty="0" err="1"/>
              <a:t>two</a:t>
            </a:r>
            <a:r>
              <a:rPr lang="nb-NO" sz="1400" dirty="0"/>
              <a:t> </a:t>
            </a:r>
            <a:r>
              <a:rPr lang="nb-NO" sz="1400" dirty="0" err="1"/>
              <a:t>reasons</a:t>
            </a:r>
            <a:r>
              <a:rPr lang="nb-NO" sz="1400" dirty="0"/>
              <a:t> for </a:t>
            </a:r>
            <a:r>
              <a:rPr lang="nb-NO" sz="1400" dirty="0" err="1"/>
              <a:t>too</a:t>
            </a:r>
            <a:r>
              <a:rPr lang="nb-NO" sz="1400" dirty="0"/>
              <a:t> </a:t>
            </a:r>
            <a:r>
              <a:rPr lang="nb-NO" sz="1400" dirty="0" err="1"/>
              <a:t>little</a:t>
            </a:r>
            <a:r>
              <a:rPr lang="nb-NO" sz="1400" dirty="0"/>
              <a:t> </a:t>
            </a:r>
            <a:r>
              <a:rPr lang="nb-NO" sz="1400" dirty="0" err="1"/>
              <a:t>fuel</a:t>
            </a:r>
            <a:endParaRPr lang="nb-NO" sz="1400" dirty="0"/>
          </a:p>
          <a:p>
            <a:pPr marL="742950" lvl="1" indent="-285750">
              <a:buFont typeface="Arial" panose="020B0604020202020204" pitchFamily="34" charset="0"/>
              <a:buChar char="•"/>
            </a:pPr>
            <a:r>
              <a:rPr lang="nb-NO" sz="1400" dirty="0" err="1"/>
              <a:t>Fuel</a:t>
            </a:r>
            <a:r>
              <a:rPr lang="nb-NO" sz="1400" dirty="0"/>
              <a:t> is </a:t>
            </a:r>
            <a:r>
              <a:rPr lang="nb-NO" sz="1400" dirty="0" err="1"/>
              <a:t>cut</a:t>
            </a:r>
            <a:r>
              <a:rPr lang="nb-NO" sz="1400" dirty="0"/>
              <a:t> back by </a:t>
            </a:r>
            <a:r>
              <a:rPr lang="nb-NO" sz="1400" dirty="0" err="1"/>
              <a:t>override</a:t>
            </a:r>
            <a:r>
              <a:rPr lang="nb-NO" sz="1400" dirty="0"/>
              <a:t> (</a:t>
            </a:r>
            <a:r>
              <a:rPr lang="nb-NO" sz="1400" dirty="0" err="1"/>
              <a:t>safety</a:t>
            </a:r>
            <a:r>
              <a:rPr lang="nb-NO" sz="1400" dirty="0"/>
              <a:t>)</a:t>
            </a:r>
          </a:p>
          <a:p>
            <a:pPr marL="742950" lvl="1" indent="-285750">
              <a:buFont typeface="Arial" panose="020B0604020202020204" pitchFamily="34" charset="0"/>
              <a:buChar char="•"/>
            </a:pPr>
            <a:r>
              <a:rPr lang="nb-NO" sz="1400" dirty="0" err="1"/>
              <a:t>Fuel</a:t>
            </a:r>
            <a:r>
              <a:rPr lang="nb-NO" sz="1400" dirty="0"/>
              <a:t> at </a:t>
            </a:r>
            <a:r>
              <a:rPr lang="nb-NO" sz="1400" dirty="0" err="1"/>
              <a:t>max</a:t>
            </a:r>
            <a:r>
              <a:rPr lang="nb-NO" sz="1400" dirty="0"/>
              <a:t>, </a:t>
            </a:r>
          </a:p>
          <a:p>
            <a:r>
              <a:rPr lang="nb-NO" sz="1400" dirty="0"/>
              <a:t>So </a:t>
            </a:r>
            <a:r>
              <a:rPr lang="nb-NO" sz="1400" dirty="0" err="1"/>
              <a:t>don’t</a:t>
            </a:r>
            <a:r>
              <a:rPr lang="nb-NO" sz="1400" dirty="0"/>
              <a:t> </a:t>
            </a:r>
            <a:r>
              <a:rPr lang="nb-NO" sz="1400" dirty="0" err="1"/>
              <a:t>know</a:t>
            </a:r>
            <a:r>
              <a:rPr lang="nb-NO" sz="1400" dirty="0"/>
              <a:t> limit for MV1 to </a:t>
            </a:r>
            <a:r>
              <a:rPr lang="nb-NO" sz="1400" dirty="0" err="1"/>
              <a:t>use</a:t>
            </a:r>
            <a:r>
              <a:rPr lang="nb-NO" sz="1400" dirty="0"/>
              <a:t> in SRC-</a:t>
            </a:r>
            <a:r>
              <a:rPr lang="nb-NO" sz="1400" dirty="0" err="1"/>
              <a:t>block</a:t>
            </a:r>
            <a:r>
              <a:rPr lang="nb-NO" sz="1400" dirty="0"/>
              <a:t>.</a:t>
            </a:r>
            <a:endParaRPr lang="nb-NO" dirty="0"/>
          </a:p>
        </p:txBody>
      </p:sp>
      <p:sp>
        <p:nvSpPr>
          <p:cNvPr id="92" name="TextBox 91">
            <a:extLst>
              <a:ext uri="{FF2B5EF4-FFF2-40B4-BE49-F238E27FC236}">
                <a16:creationId xmlns:a16="http://schemas.microsoft.com/office/drawing/2014/main" id="{68AA64F7-8FE1-4B9D-9997-C58F177E0999}"/>
              </a:ext>
            </a:extLst>
          </p:cNvPr>
          <p:cNvSpPr txBox="1"/>
          <p:nvPr/>
        </p:nvSpPr>
        <p:spPr>
          <a:xfrm>
            <a:off x="-139150" y="-38879"/>
            <a:ext cx="2697149" cy="646331"/>
          </a:xfrm>
          <a:prstGeom prst="rect">
            <a:avLst/>
          </a:prstGeom>
          <a:noFill/>
        </p:spPr>
        <p:txBody>
          <a:bodyPr wrap="none" rtlCol="0">
            <a:spAutoFit/>
          </a:bodyPr>
          <a:lstStyle/>
          <a:p>
            <a:r>
              <a:rPr lang="nb-NO" dirty="0" err="1">
                <a:highlight>
                  <a:srgbClr val="FFFF00"/>
                </a:highlight>
              </a:rPr>
              <a:t>Complex</a:t>
            </a:r>
            <a:r>
              <a:rPr lang="nb-NO" dirty="0">
                <a:highlight>
                  <a:srgbClr val="FFFF00"/>
                </a:highlight>
              </a:rPr>
              <a:t> MV-CV switching </a:t>
            </a:r>
          </a:p>
          <a:p>
            <a:endParaRPr lang="nb-NO" dirty="0"/>
          </a:p>
        </p:txBody>
      </p:sp>
      <p:sp>
        <p:nvSpPr>
          <p:cNvPr id="94" name="TextBox 93">
            <a:extLst>
              <a:ext uri="{FF2B5EF4-FFF2-40B4-BE49-F238E27FC236}">
                <a16:creationId xmlns:a16="http://schemas.microsoft.com/office/drawing/2014/main" id="{AE3BB2CC-9CE3-4699-B14D-6C6E41663CD6}"/>
              </a:ext>
            </a:extLst>
          </p:cNvPr>
          <p:cNvSpPr txBox="1"/>
          <p:nvPr/>
        </p:nvSpPr>
        <p:spPr>
          <a:xfrm>
            <a:off x="8064086" y="5839736"/>
            <a:ext cx="2958054" cy="523220"/>
          </a:xfrm>
          <a:prstGeom prst="rect">
            <a:avLst/>
          </a:prstGeom>
          <a:noFill/>
        </p:spPr>
        <p:txBody>
          <a:bodyPr wrap="none" rtlCol="0">
            <a:spAutoFit/>
          </a:bodyPr>
          <a:lstStyle/>
          <a:p>
            <a:r>
              <a:rPr lang="nb-NO" sz="1400" dirty="0"/>
              <a:t>u = input = manipulated variable (MV)</a:t>
            </a:r>
          </a:p>
          <a:p>
            <a:r>
              <a:rPr lang="nb-NO" sz="1400" dirty="0"/>
              <a:t>y = output = </a:t>
            </a:r>
            <a:r>
              <a:rPr lang="nb-NO" sz="1400" dirty="0" err="1"/>
              <a:t>controlled</a:t>
            </a:r>
            <a:r>
              <a:rPr lang="nb-NO" sz="1400" dirty="0"/>
              <a:t> variable (CV)</a:t>
            </a:r>
          </a:p>
        </p:txBody>
      </p:sp>
      <p:sp>
        <p:nvSpPr>
          <p:cNvPr id="95" name="Oval 40">
            <a:extLst>
              <a:ext uri="{FF2B5EF4-FFF2-40B4-BE49-F238E27FC236}">
                <a16:creationId xmlns:a16="http://schemas.microsoft.com/office/drawing/2014/main" id="{40BCF52A-F02E-4636-8B10-98F8DCFE8E55}"/>
              </a:ext>
            </a:extLst>
          </p:cNvPr>
          <p:cNvSpPr>
            <a:spLocks noChangeArrowheads="1"/>
          </p:cNvSpPr>
          <p:nvPr/>
        </p:nvSpPr>
        <p:spPr bwMode="auto">
          <a:xfrm>
            <a:off x="4895142" y="2264624"/>
            <a:ext cx="677732" cy="707574"/>
          </a:xfrm>
          <a:prstGeom prst="ellipse">
            <a:avLst/>
          </a:prstGeom>
          <a:solidFill>
            <a:srgbClr val="FFFFFF"/>
          </a:solidFill>
          <a:ln w="9525" algn="ctr">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nb-NO" sz="1800" dirty="0">
                <a:solidFill>
                  <a:srgbClr val="FF0000"/>
                </a:solidFill>
              </a:rPr>
              <a:t>MIN</a:t>
            </a:r>
          </a:p>
        </p:txBody>
      </p:sp>
      <p:cxnSp>
        <p:nvCxnSpPr>
          <p:cNvPr id="71" name="Straight Arrow Connector 70">
            <a:extLst>
              <a:ext uri="{FF2B5EF4-FFF2-40B4-BE49-F238E27FC236}">
                <a16:creationId xmlns:a16="http://schemas.microsoft.com/office/drawing/2014/main" id="{EB738525-F28C-4C56-BD93-E5D771C4C5B4}"/>
              </a:ext>
            </a:extLst>
          </p:cNvPr>
          <p:cNvCxnSpPr>
            <a:cxnSpLocks/>
          </p:cNvCxnSpPr>
          <p:nvPr/>
        </p:nvCxnSpPr>
        <p:spPr>
          <a:xfrm flipH="1">
            <a:off x="11485049" y="2316388"/>
            <a:ext cx="24435" cy="1017055"/>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96" name="Title 1">
            <a:extLst>
              <a:ext uri="{FF2B5EF4-FFF2-40B4-BE49-F238E27FC236}">
                <a16:creationId xmlns:a16="http://schemas.microsoft.com/office/drawing/2014/main" id="{C89D2758-3B37-4507-A5C3-63CFCABDE5EE}"/>
              </a:ext>
            </a:extLst>
          </p:cNvPr>
          <p:cNvSpPr>
            <a:spLocks noGrp="1"/>
          </p:cNvSpPr>
          <p:nvPr>
            <p:ph type="title"/>
          </p:nvPr>
        </p:nvSpPr>
        <p:spPr>
          <a:xfrm>
            <a:off x="576259" y="93586"/>
            <a:ext cx="10972800" cy="1094253"/>
          </a:xfrm>
        </p:spPr>
        <p:txBody>
          <a:bodyPr>
            <a:normAutofit fontScale="90000"/>
          </a:bodyPr>
          <a:lstStyle/>
          <a:p>
            <a:r>
              <a:rPr lang="nb-NO" dirty="0" err="1"/>
              <a:t>Cannot</a:t>
            </a:r>
            <a:r>
              <a:rPr lang="nb-NO" dirty="0"/>
              <a:t> </a:t>
            </a:r>
            <a:r>
              <a:rPr lang="nb-NO" dirty="0" err="1"/>
              <a:t>give</a:t>
            </a:r>
            <a:r>
              <a:rPr lang="nb-NO" dirty="0"/>
              <a:t> up controlling T</a:t>
            </a:r>
            <a:r>
              <a:rPr lang="nb-NO" baseline="-25000" dirty="0"/>
              <a:t>1</a:t>
            </a:r>
            <a:br>
              <a:rPr lang="nb-NO" dirty="0"/>
            </a:br>
            <a:r>
              <a:rPr lang="nb-NO" sz="3600" dirty="0"/>
              <a:t>Solution: </a:t>
            </a:r>
            <a:r>
              <a:rPr lang="nb-NO" sz="3600" dirty="0" err="1"/>
              <a:t>Cut</a:t>
            </a:r>
            <a:r>
              <a:rPr lang="nb-NO" sz="3600" dirty="0"/>
              <a:t> back </a:t>
            </a:r>
            <a:r>
              <a:rPr lang="nb-NO" sz="3600" dirty="0" err="1"/>
              <a:t>on</a:t>
            </a:r>
            <a:r>
              <a:rPr lang="nb-NO" sz="3600" dirty="0"/>
              <a:t> </a:t>
            </a:r>
            <a:r>
              <a:rPr lang="nb-NO" sz="3600" dirty="0" err="1"/>
              <a:t>process</a:t>
            </a:r>
            <a:r>
              <a:rPr lang="nb-NO" sz="3600" dirty="0"/>
              <a:t> </a:t>
            </a:r>
            <a:r>
              <a:rPr lang="nb-NO" sz="3600" dirty="0" err="1"/>
              <a:t>feed</a:t>
            </a:r>
            <a:r>
              <a:rPr lang="nb-NO" sz="3600" dirty="0"/>
              <a:t> (u</a:t>
            </a:r>
            <a:r>
              <a:rPr lang="nb-NO" sz="3600" baseline="-25000" dirty="0"/>
              <a:t>2</a:t>
            </a:r>
            <a:r>
              <a:rPr lang="nb-NO" sz="3600" dirty="0"/>
              <a:t>) </a:t>
            </a:r>
            <a:r>
              <a:rPr lang="nb-NO" sz="3600" dirty="0" err="1"/>
              <a:t>when</a:t>
            </a:r>
            <a:r>
              <a:rPr lang="nb-NO" sz="3600" dirty="0"/>
              <a:t> T</a:t>
            </a:r>
            <a:r>
              <a:rPr lang="nb-NO" sz="3600" baseline="-25000" dirty="0"/>
              <a:t>1</a:t>
            </a:r>
            <a:r>
              <a:rPr lang="nb-NO" sz="3600" dirty="0"/>
              <a:t> drops </a:t>
            </a:r>
            <a:r>
              <a:rPr lang="nb-NO" sz="3600" dirty="0" err="1"/>
              <a:t>too</a:t>
            </a:r>
            <a:r>
              <a:rPr lang="nb-NO" sz="3600" dirty="0"/>
              <a:t> </a:t>
            </a:r>
            <a:r>
              <a:rPr lang="nb-NO" sz="3600" dirty="0" err="1"/>
              <a:t>low</a:t>
            </a:r>
            <a:endParaRPr lang="nb-NO" dirty="0"/>
          </a:p>
        </p:txBody>
      </p:sp>
      <p:sp>
        <p:nvSpPr>
          <p:cNvPr id="2" name="Slide Number Placeholder 1">
            <a:extLst>
              <a:ext uri="{FF2B5EF4-FFF2-40B4-BE49-F238E27FC236}">
                <a16:creationId xmlns:a16="http://schemas.microsoft.com/office/drawing/2014/main" id="{85DE9072-B79B-C3F9-B80F-14A057281F2B}"/>
              </a:ext>
            </a:extLst>
          </p:cNvPr>
          <p:cNvSpPr>
            <a:spLocks noGrp="1"/>
          </p:cNvSpPr>
          <p:nvPr>
            <p:ph type="sldNum" sz="quarter" idx="12"/>
          </p:nvPr>
        </p:nvSpPr>
        <p:spPr/>
        <p:txBody>
          <a:bodyPr/>
          <a:lstStyle/>
          <a:p>
            <a:fld id="{D12EDB02-4F68-4150-B145-D9EB3E2B4B16}" type="slidenum">
              <a:rPr lang="en-US" smtClean="0"/>
              <a:t>42</a:t>
            </a:fld>
            <a:endParaRPr lang="en-US"/>
          </a:p>
        </p:txBody>
      </p:sp>
      <p:sp>
        <p:nvSpPr>
          <p:cNvPr id="11" name="Oval 40">
            <a:extLst>
              <a:ext uri="{FF2B5EF4-FFF2-40B4-BE49-F238E27FC236}">
                <a16:creationId xmlns:a16="http://schemas.microsoft.com/office/drawing/2014/main" id="{112AA393-CA01-CC42-CA43-977069603A7E}"/>
              </a:ext>
            </a:extLst>
          </p:cNvPr>
          <p:cNvSpPr>
            <a:spLocks noChangeArrowheads="1"/>
          </p:cNvSpPr>
          <p:nvPr/>
        </p:nvSpPr>
        <p:spPr bwMode="auto">
          <a:xfrm>
            <a:off x="11172577" y="3334736"/>
            <a:ext cx="677732" cy="707574"/>
          </a:xfrm>
          <a:prstGeom prst="ellipse">
            <a:avLst/>
          </a:prstGeom>
          <a:solidFill>
            <a:srgbClr val="FFFFFF"/>
          </a:solidFill>
          <a:ln w="9525" algn="ctr">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nb-NO" sz="1800" dirty="0">
                <a:solidFill>
                  <a:srgbClr val="FF0000"/>
                </a:solidFill>
              </a:rPr>
              <a:t>MIN</a:t>
            </a:r>
          </a:p>
        </p:txBody>
      </p:sp>
      <p:cxnSp>
        <p:nvCxnSpPr>
          <p:cNvPr id="22" name="Straight Arrow Connector 21">
            <a:extLst>
              <a:ext uri="{FF2B5EF4-FFF2-40B4-BE49-F238E27FC236}">
                <a16:creationId xmlns:a16="http://schemas.microsoft.com/office/drawing/2014/main" id="{19916EED-B5D1-BD59-35CD-D8C478D55420}"/>
              </a:ext>
            </a:extLst>
          </p:cNvPr>
          <p:cNvCxnSpPr>
            <a:cxnSpLocks/>
            <a:stCxn id="11" idx="4"/>
          </p:cNvCxnSpPr>
          <p:nvPr/>
        </p:nvCxnSpPr>
        <p:spPr>
          <a:xfrm>
            <a:off x="11511443" y="4042310"/>
            <a:ext cx="1357" cy="555808"/>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F1D76EEA-28DD-3864-4AAC-F5840BAE471F}"/>
              </a:ext>
            </a:extLst>
          </p:cNvPr>
          <p:cNvCxnSpPr>
            <a:cxnSpLocks/>
          </p:cNvCxnSpPr>
          <p:nvPr/>
        </p:nvCxnSpPr>
        <p:spPr>
          <a:xfrm flipH="1">
            <a:off x="11850309" y="3675826"/>
            <a:ext cx="333922" cy="0"/>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4" name="Oval 3">
            <a:extLst>
              <a:ext uri="{FF2B5EF4-FFF2-40B4-BE49-F238E27FC236}">
                <a16:creationId xmlns:a16="http://schemas.microsoft.com/office/drawing/2014/main" id="{421244E3-CC9E-51B4-E1F7-8108C872A3E5}"/>
              </a:ext>
            </a:extLst>
          </p:cNvPr>
          <p:cNvSpPr/>
          <p:nvPr/>
        </p:nvSpPr>
        <p:spPr>
          <a:xfrm>
            <a:off x="10692610" y="4811631"/>
            <a:ext cx="1609312" cy="53788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nb-NO" dirty="0"/>
              <a:t>CV-CV switching </a:t>
            </a:r>
          </a:p>
        </p:txBody>
      </p:sp>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1D47C1FF-A4FF-0543-E121-383F3287DE52}"/>
                  </a:ext>
                </a:extLst>
              </p:cNvPr>
              <p:cNvSpPr txBox="1"/>
              <p:nvPr/>
            </p:nvSpPr>
            <p:spPr>
              <a:xfrm flipH="1">
                <a:off x="321722" y="6356351"/>
                <a:ext cx="3686045" cy="369332"/>
              </a:xfrm>
              <a:prstGeom prst="rect">
                <a:avLst/>
              </a:prstGeom>
              <a:noFill/>
            </p:spPr>
            <p:txBody>
              <a:bodyPr wrap="square" rtlCol="0">
                <a:spAutoFit/>
              </a:bodyPr>
              <a:lstStyle/>
              <a:p>
                <a:r>
                  <a:rPr lang="nb-NO" dirty="0"/>
                  <a:t>Desired:  </a:t>
                </a:r>
                <a14:m>
                  <m:oMath xmlns:m="http://schemas.openxmlformats.org/officeDocument/2006/math">
                    <m:sSub>
                      <m:sSubPr>
                        <m:ctrlPr>
                          <a:rPr lang="nb-NO" b="0" i="1" smtClean="0">
                            <a:latin typeface="Cambria Math" panose="02040503050406030204" pitchFamily="18" charset="0"/>
                          </a:rPr>
                        </m:ctrlPr>
                      </m:sSubPr>
                      <m:e>
                        <m:r>
                          <a:rPr lang="nb-NO" b="0" i="1" smtClean="0">
                            <a:latin typeface="Cambria Math" panose="02040503050406030204" pitchFamily="18" charset="0"/>
                          </a:rPr>
                          <m:t>𝑇</m:t>
                        </m:r>
                      </m:e>
                      <m:sub>
                        <m:r>
                          <a:rPr lang="nb-NO" b="0" i="1" smtClean="0">
                            <a:latin typeface="Cambria Math" panose="02040503050406030204" pitchFamily="18" charset="0"/>
                          </a:rPr>
                          <m:t>1</m:t>
                        </m:r>
                      </m:sub>
                    </m:sSub>
                    <m:r>
                      <a:rPr lang="nb-NO" b="0" i="1" smtClean="0">
                        <a:latin typeface="Cambria Math" panose="02040503050406030204" pitchFamily="18" charset="0"/>
                      </a:rPr>
                      <m:t>=</m:t>
                    </m:r>
                    <m:sSub>
                      <m:sSubPr>
                        <m:ctrlPr>
                          <a:rPr lang="nb-NO" b="0" i="1" smtClean="0">
                            <a:latin typeface="Cambria Math" panose="02040503050406030204" pitchFamily="18" charset="0"/>
                          </a:rPr>
                        </m:ctrlPr>
                      </m:sSubPr>
                      <m:e>
                        <m:r>
                          <a:rPr lang="nb-NO" b="0" i="1" smtClean="0">
                            <a:latin typeface="Cambria Math" panose="02040503050406030204" pitchFamily="18" charset="0"/>
                          </a:rPr>
                          <m:t>𝑇</m:t>
                        </m:r>
                      </m:e>
                      <m:sub>
                        <m:r>
                          <a:rPr lang="nb-NO" b="0" i="1" smtClean="0">
                            <a:latin typeface="Cambria Math" panose="02040503050406030204" pitchFamily="18" charset="0"/>
                          </a:rPr>
                          <m:t>1</m:t>
                        </m:r>
                        <m:r>
                          <a:rPr lang="nb-NO" b="0" i="1" smtClean="0">
                            <a:latin typeface="Cambria Math" panose="02040503050406030204" pitchFamily="18" charset="0"/>
                          </a:rPr>
                          <m:t>𝑠</m:t>
                        </m:r>
                      </m:sub>
                    </m:sSub>
                    <m:r>
                      <a:rPr lang="nb-NO" b="0" i="1" smtClean="0">
                        <a:latin typeface="Cambria Math" panose="02040503050406030204" pitchFamily="18" charset="0"/>
                      </a:rPr>
                      <m:t>, </m:t>
                    </m:r>
                    <m:sSub>
                      <m:sSubPr>
                        <m:ctrlPr>
                          <a:rPr lang="nb-NO" b="0" i="1" smtClean="0">
                            <a:latin typeface="Cambria Math" panose="02040503050406030204" pitchFamily="18" charset="0"/>
                          </a:rPr>
                        </m:ctrlPr>
                      </m:sSubPr>
                      <m:e>
                        <m:r>
                          <a:rPr lang="nb-NO" b="0" i="1" smtClean="0">
                            <a:latin typeface="Cambria Math" panose="02040503050406030204" pitchFamily="18" charset="0"/>
                          </a:rPr>
                          <m:t>𝑇</m:t>
                        </m:r>
                      </m:e>
                      <m:sub>
                        <m:r>
                          <a:rPr lang="nb-NO" b="0" i="1" smtClean="0">
                            <a:latin typeface="Cambria Math" panose="02040503050406030204" pitchFamily="18" charset="0"/>
                          </a:rPr>
                          <m:t>2</m:t>
                        </m:r>
                      </m:sub>
                    </m:sSub>
                    <m:r>
                      <a:rPr lang="nb-NO" b="0" i="1" smtClean="0">
                        <a:latin typeface="Cambria Math" panose="02040503050406030204" pitchFamily="18" charset="0"/>
                      </a:rPr>
                      <m:t>≤</m:t>
                    </m:r>
                    <m:func>
                      <m:funcPr>
                        <m:ctrlPr>
                          <a:rPr lang="nb-NO" b="0" i="1" smtClean="0">
                            <a:latin typeface="Cambria Math" panose="02040503050406030204" pitchFamily="18" charset="0"/>
                          </a:rPr>
                        </m:ctrlPr>
                      </m:funcPr>
                      <m:fName>
                        <m:sSub>
                          <m:sSubPr>
                            <m:ctrlPr>
                              <a:rPr lang="nb-NO" b="0" i="1" smtClean="0">
                                <a:latin typeface="Cambria Math" panose="02040503050406030204" pitchFamily="18" charset="0"/>
                              </a:rPr>
                            </m:ctrlPr>
                          </m:sSubPr>
                          <m:e>
                            <m:r>
                              <a:rPr lang="nb-NO" b="0" i="1" smtClean="0">
                                <a:latin typeface="Cambria Math" panose="02040503050406030204" pitchFamily="18" charset="0"/>
                              </a:rPr>
                              <m:t>𝑇</m:t>
                            </m:r>
                          </m:e>
                          <m:sub>
                            <m:r>
                              <a:rPr lang="nb-NO" b="0" i="1" smtClean="0">
                                <a:latin typeface="Cambria Math" panose="02040503050406030204" pitchFamily="18" charset="0"/>
                              </a:rPr>
                              <m:t>2</m:t>
                            </m:r>
                            <m:r>
                              <m:rPr>
                                <m:sty m:val="p"/>
                              </m:rPr>
                              <a:rPr lang="nb-NO" b="0" i="0" smtClean="0">
                                <a:latin typeface="Cambria Math" panose="02040503050406030204" pitchFamily="18" charset="0"/>
                              </a:rPr>
                              <m:t>max</m:t>
                            </m:r>
                          </m:sub>
                        </m:sSub>
                      </m:fName>
                      <m:e/>
                    </m:func>
                  </m:oMath>
                </a14:m>
                <a:r>
                  <a:rPr lang="nb-NO" dirty="0"/>
                  <a:t> </a:t>
                </a:r>
                <a:endParaRPr lang="en-US" dirty="0"/>
              </a:p>
            </p:txBody>
          </p:sp>
        </mc:Choice>
        <mc:Fallback xmlns="">
          <p:sp>
            <p:nvSpPr>
              <p:cNvPr id="12" name="TextBox 11">
                <a:extLst>
                  <a:ext uri="{FF2B5EF4-FFF2-40B4-BE49-F238E27FC236}">
                    <a16:creationId xmlns:a16="http://schemas.microsoft.com/office/drawing/2014/main" id="{1D47C1FF-A4FF-0543-E121-383F3287DE52}"/>
                  </a:ext>
                </a:extLst>
              </p:cNvPr>
              <p:cNvSpPr txBox="1">
                <a:spLocks noRot="1" noChangeAspect="1" noMove="1" noResize="1" noEditPoints="1" noAdjustHandles="1" noChangeArrowheads="1" noChangeShapeType="1" noTextEdit="1"/>
              </p:cNvSpPr>
              <p:nvPr/>
            </p:nvSpPr>
            <p:spPr>
              <a:xfrm flipH="1">
                <a:off x="321722" y="6356351"/>
                <a:ext cx="3686045" cy="369332"/>
              </a:xfrm>
              <a:prstGeom prst="rect">
                <a:avLst/>
              </a:prstGeom>
              <a:blipFill>
                <a:blip r:embed="rId3"/>
                <a:stretch>
                  <a:fillRect l="-1490" t="-10000" b="-26667"/>
                </a:stretch>
              </a:blipFill>
            </p:spPr>
            <p:txBody>
              <a:bodyPr/>
              <a:lstStyle/>
              <a:p>
                <a:r>
                  <a:rPr lang="en-US">
                    <a:noFill/>
                  </a:rPr>
                  <a:t> </a:t>
                </a:r>
              </a:p>
            </p:txBody>
          </p:sp>
        </mc:Fallback>
      </mc:AlternateContent>
    </p:spTree>
    <p:extLst>
      <p:ext uri="{BB962C8B-B14F-4D97-AF65-F5344CB8AC3E}">
        <p14:creationId xmlns:p14="http://schemas.microsoft.com/office/powerpoint/2010/main" val="27430756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8">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8">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8">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8">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AC9536-007E-4D31-BED8-EB9EEAA1E1C1}"/>
              </a:ext>
            </a:extLst>
          </p:cNvPr>
          <p:cNvSpPr>
            <a:spLocks noGrp="1"/>
          </p:cNvSpPr>
          <p:nvPr>
            <p:ph type="title"/>
          </p:nvPr>
        </p:nvSpPr>
        <p:spPr>
          <a:xfrm>
            <a:off x="576259" y="84061"/>
            <a:ext cx="10972800" cy="1094253"/>
          </a:xfrm>
        </p:spPr>
        <p:txBody>
          <a:bodyPr>
            <a:normAutofit/>
          </a:bodyPr>
          <a:lstStyle/>
          <a:p>
            <a:r>
              <a:rPr lang="nb-NO" dirty="0" err="1"/>
              <a:t>Use</a:t>
            </a:r>
            <a:r>
              <a:rPr lang="nb-NO" dirty="0"/>
              <a:t> Alt. 2: </a:t>
            </a:r>
            <a:r>
              <a:rPr lang="nb-NO" dirty="0" err="1"/>
              <a:t>Two</a:t>
            </a:r>
            <a:r>
              <a:rPr lang="nb-NO" dirty="0"/>
              <a:t> </a:t>
            </a:r>
            <a:r>
              <a:rPr lang="nb-NO" dirty="0" err="1"/>
              <a:t>controllers</a:t>
            </a:r>
            <a:endParaRPr lang="nb-NO" dirty="0"/>
          </a:p>
        </p:txBody>
      </p:sp>
      <p:cxnSp>
        <p:nvCxnSpPr>
          <p:cNvPr id="5" name="Straight Connector 4">
            <a:extLst>
              <a:ext uri="{FF2B5EF4-FFF2-40B4-BE49-F238E27FC236}">
                <a16:creationId xmlns:a16="http://schemas.microsoft.com/office/drawing/2014/main" id="{7B1E7504-98E1-490B-B6E9-B18723E00EE5}"/>
              </a:ext>
            </a:extLst>
          </p:cNvPr>
          <p:cNvCxnSpPr/>
          <p:nvPr/>
        </p:nvCxnSpPr>
        <p:spPr>
          <a:xfrm>
            <a:off x="5884442" y="3119718"/>
            <a:ext cx="301214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9B844A2B-0769-4603-BAD6-846617F28916}"/>
              </a:ext>
            </a:extLst>
          </p:cNvPr>
          <p:cNvCxnSpPr>
            <a:cxnSpLocks/>
          </p:cNvCxnSpPr>
          <p:nvPr/>
        </p:nvCxnSpPr>
        <p:spPr>
          <a:xfrm>
            <a:off x="5884442" y="5637007"/>
            <a:ext cx="176425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D3F3590D-B241-4F63-B11E-42C6EC4DE880}"/>
              </a:ext>
            </a:extLst>
          </p:cNvPr>
          <p:cNvCxnSpPr>
            <a:cxnSpLocks/>
          </p:cNvCxnSpPr>
          <p:nvPr/>
        </p:nvCxnSpPr>
        <p:spPr>
          <a:xfrm>
            <a:off x="7648696" y="4048462"/>
            <a:ext cx="124788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ABF4BE80-E967-4501-8267-CED365D2C27E}"/>
              </a:ext>
            </a:extLst>
          </p:cNvPr>
          <p:cNvCxnSpPr>
            <a:cxnSpLocks/>
          </p:cNvCxnSpPr>
          <p:nvPr/>
        </p:nvCxnSpPr>
        <p:spPr>
          <a:xfrm>
            <a:off x="7648696" y="4048462"/>
            <a:ext cx="0" cy="158854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80C6E6AF-0362-4D9B-ABBE-2ACF12A8B47C}"/>
              </a:ext>
            </a:extLst>
          </p:cNvPr>
          <p:cNvCxnSpPr>
            <a:cxnSpLocks/>
          </p:cNvCxnSpPr>
          <p:nvPr/>
        </p:nvCxnSpPr>
        <p:spPr>
          <a:xfrm>
            <a:off x="8896583" y="3119718"/>
            <a:ext cx="0" cy="914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1D8DBA2C-E1BD-4A33-AD4A-3711CBC1738E}"/>
              </a:ext>
            </a:extLst>
          </p:cNvPr>
          <p:cNvCxnSpPr>
            <a:cxnSpLocks/>
          </p:cNvCxnSpPr>
          <p:nvPr/>
        </p:nvCxnSpPr>
        <p:spPr>
          <a:xfrm>
            <a:off x="4399887" y="5409303"/>
            <a:ext cx="1486348" cy="0"/>
          </a:xfrm>
          <a:prstGeom prst="line">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7" name="Freeform: Shape 16">
            <a:extLst>
              <a:ext uri="{FF2B5EF4-FFF2-40B4-BE49-F238E27FC236}">
                <a16:creationId xmlns:a16="http://schemas.microsoft.com/office/drawing/2014/main" id="{3937FC09-2E51-41D5-AAD6-4342C62906D0}"/>
              </a:ext>
            </a:extLst>
          </p:cNvPr>
          <p:cNvSpPr/>
          <p:nvPr/>
        </p:nvSpPr>
        <p:spPr>
          <a:xfrm rot="1849197">
            <a:off x="5988706" y="4853947"/>
            <a:ext cx="333487" cy="645640"/>
          </a:xfrm>
          <a:custGeom>
            <a:avLst/>
            <a:gdLst>
              <a:gd name="connsiteX0" fmla="*/ 107576 w 333487"/>
              <a:gd name="connsiteY0" fmla="*/ 645487 h 645640"/>
              <a:gd name="connsiteX1" fmla="*/ 172122 w 333487"/>
              <a:gd name="connsiteY1" fmla="*/ 548669 h 645640"/>
              <a:gd name="connsiteX2" fmla="*/ 225910 w 333487"/>
              <a:gd name="connsiteY2" fmla="*/ 494880 h 645640"/>
              <a:gd name="connsiteX3" fmla="*/ 247426 w 333487"/>
              <a:gd name="connsiteY3" fmla="*/ 462607 h 645640"/>
              <a:gd name="connsiteX4" fmla="*/ 279699 w 333487"/>
              <a:gd name="connsiteY4" fmla="*/ 419577 h 645640"/>
              <a:gd name="connsiteX5" fmla="*/ 311972 w 333487"/>
              <a:gd name="connsiteY5" fmla="*/ 365789 h 645640"/>
              <a:gd name="connsiteX6" fmla="*/ 333487 w 333487"/>
              <a:gd name="connsiteY6" fmla="*/ 301243 h 645640"/>
              <a:gd name="connsiteX7" fmla="*/ 290456 w 333487"/>
              <a:gd name="connsiteY7" fmla="*/ 139878 h 645640"/>
              <a:gd name="connsiteX8" fmla="*/ 258183 w 333487"/>
              <a:gd name="connsiteY8" fmla="*/ 129120 h 645640"/>
              <a:gd name="connsiteX9" fmla="*/ 225910 w 333487"/>
              <a:gd name="connsiteY9" fmla="*/ 96847 h 645640"/>
              <a:gd name="connsiteX10" fmla="*/ 193638 w 333487"/>
              <a:gd name="connsiteY10" fmla="*/ 86090 h 645640"/>
              <a:gd name="connsiteX11" fmla="*/ 161365 w 333487"/>
              <a:gd name="connsiteY11" fmla="*/ 64574 h 645640"/>
              <a:gd name="connsiteX12" fmla="*/ 107576 w 333487"/>
              <a:gd name="connsiteY12" fmla="*/ 10786 h 645640"/>
              <a:gd name="connsiteX13" fmla="*/ 32273 w 333487"/>
              <a:gd name="connsiteY13" fmla="*/ 86090 h 645640"/>
              <a:gd name="connsiteX14" fmla="*/ 0 w 333487"/>
              <a:gd name="connsiteY14" fmla="*/ 193666 h 645640"/>
              <a:gd name="connsiteX15" fmla="*/ 10758 w 333487"/>
              <a:gd name="connsiteY15" fmla="*/ 430334 h 645640"/>
              <a:gd name="connsiteX16" fmla="*/ 32273 w 333487"/>
              <a:gd name="connsiteY16" fmla="*/ 462607 h 645640"/>
              <a:gd name="connsiteX17" fmla="*/ 86061 w 333487"/>
              <a:gd name="connsiteY17" fmla="*/ 570184 h 645640"/>
              <a:gd name="connsiteX18" fmla="*/ 107576 w 333487"/>
              <a:gd name="connsiteY18" fmla="*/ 645487 h 645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33487" h="645640">
                <a:moveTo>
                  <a:pt x="107576" y="645487"/>
                </a:moveTo>
                <a:cubicBezTo>
                  <a:pt x="121920" y="641901"/>
                  <a:pt x="144540" y="579699"/>
                  <a:pt x="172122" y="548669"/>
                </a:cubicBezTo>
                <a:cubicBezTo>
                  <a:pt x="188968" y="529718"/>
                  <a:pt x="211845" y="515977"/>
                  <a:pt x="225910" y="494880"/>
                </a:cubicBezTo>
                <a:cubicBezTo>
                  <a:pt x="233082" y="484122"/>
                  <a:pt x="239911" y="473128"/>
                  <a:pt x="247426" y="462607"/>
                </a:cubicBezTo>
                <a:cubicBezTo>
                  <a:pt x="257847" y="448017"/>
                  <a:pt x="269754" y="434495"/>
                  <a:pt x="279699" y="419577"/>
                </a:cubicBezTo>
                <a:cubicBezTo>
                  <a:pt x="291297" y="402180"/>
                  <a:pt x="303320" y="384824"/>
                  <a:pt x="311972" y="365789"/>
                </a:cubicBezTo>
                <a:cubicBezTo>
                  <a:pt x="321357" y="345143"/>
                  <a:pt x="333487" y="301243"/>
                  <a:pt x="333487" y="301243"/>
                </a:cubicBezTo>
                <a:cubicBezTo>
                  <a:pt x="327136" y="237735"/>
                  <a:pt x="337506" y="186928"/>
                  <a:pt x="290456" y="139878"/>
                </a:cubicBezTo>
                <a:cubicBezTo>
                  <a:pt x="282438" y="131860"/>
                  <a:pt x="268941" y="132706"/>
                  <a:pt x="258183" y="129120"/>
                </a:cubicBezTo>
                <a:cubicBezTo>
                  <a:pt x="247425" y="118362"/>
                  <a:pt x="238569" y="105286"/>
                  <a:pt x="225910" y="96847"/>
                </a:cubicBezTo>
                <a:cubicBezTo>
                  <a:pt x="216475" y="90557"/>
                  <a:pt x="203780" y="91161"/>
                  <a:pt x="193638" y="86090"/>
                </a:cubicBezTo>
                <a:cubicBezTo>
                  <a:pt x="182074" y="80308"/>
                  <a:pt x="172123" y="71746"/>
                  <a:pt x="161365" y="64574"/>
                </a:cubicBezTo>
                <a:cubicBezTo>
                  <a:pt x="136263" y="-10729"/>
                  <a:pt x="161364" y="-7142"/>
                  <a:pt x="107576" y="10786"/>
                </a:cubicBezTo>
                <a:cubicBezTo>
                  <a:pt x="82475" y="35887"/>
                  <a:pt x="39235" y="51281"/>
                  <a:pt x="32273" y="86090"/>
                </a:cubicBezTo>
                <a:cubicBezTo>
                  <a:pt x="17728" y="158813"/>
                  <a:pt x="28306" y="122901"/>
                  <a:pt x="0" y="193666"/>
                </a:cubicBezTo>
                <a:cubicBezTo>
                  <a:pt x="3586" y="272555"/>
                  <a:pt x="1349" y="351926"/>
                  <a:pt x="10758" y="430334"/>
                </a:cubicBezTo>
                <a:cubicBezTo>
                  <a:pt x="12298" y="443171"/>
                  <a:pt x="26491" y="451043"/>
                  <a:pt x="32273" y="462607"/>
                </a:cubicBezTo>
                <a:cubicBezTo>
                  <a:pt x="70931" y="539924"/>
                  <a:pt x="33699" y="495382"/>
                  <a:pt x="86061" y="570184"/>
                </a:cubicBezTo>
                <a:cubicBezTo>
                  <a:pt x="99228" y="588994"/>
                  <a:pt x="93232" y="649073"/>
                  <a:pt x="107576" y="645487"/>
                </a:cubicBezTo>
                <a:close/>
              </a:path>
            </a:pathLst>
          </a:cu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cxnSp>
        <p:nvCxnSpPr>
          <p:cNvPr id="18" name="Straight Connector 17">
            <a:extLst>
              <a:ext uri="{FF2B5EF4-FFF2-40B4-BE49-F238E27FC236}">
                <a16:creationId xmlns:a16="http://schemas.microsoft.com/office/drawing/2014/main" id="{5C357D62-D90F-4BE9-8464-4CA605088629}"/>
              </a:ext>
            </a:extLst>
          </p:cNvPr>
          <p:cNvCxnSpPr>
            <a:cxnSpLocks/>
          </p:cNvCxnSpPr>
          <p:nvPr/>
        </p:nvCxnSpPr>
        <p:spPr>
          <a:xfrm flipH="1">
            <a:off x="5884442" y="3119718"/>
            <a:ext cx="1793" cy="251728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0" name="Group 29">
            <a:extLst>
              <a:ext uri="{FF2B5EF4-FFF2-40B4-BE49-F238E27FC236}">
                <a16:creationId xmlns:a16="http://schemas.microsoft.com/office/drawing/2014/main" id="{701A76D6-486F-456A-9F2A-3081854ADEE8}"/>
              </a:ext>
            </a:extLst>
          </p:cNvPr>
          <p:cNvGrpSpPr/>
          <p:nvPr/>
        </p:nvGrpSpPr>
        <p:grpSpPr>
          <a:xfrm>
            <a:off x="5063456" y="5269454"/>
            <a:ext cx="363967" cy="279698"/>
            <a:chOff x="8052099" y="6068347"/>
            <a:chExt cx="363967" cy="279698"/>
          </a:xfrm>
        </p:grpSpPr>
        <p:cxnSp>
          <p:nvCxnSpPr>
            <p:cNvPr id="21" name="Straight Connector 20">
              <a:extLst>
                <a:ext uri="{FF2B5EF4-FFF2-40B4-BE49-F238E27FC236}">
                  <a16:creationId xmlns:a16="http://schemas.microsoft.com/office/drawing/2014/main" id="{EA257153-6B7E-4F17-BF1C-221E9C5A44BE}"/>
                </a:ext>
              </a:extLst>
            </p:cNvPr>
            <p:cNvCxnSpPr>
              <a:cxnSpLocks/>
            </p:cNvCxnSpPr>
            <p:nvPr/>
          </p:nvCxnSpPr>
          <p:spPr>
            <a:xfrm>
              <a:off x="8068235" y="6078071"/>
              <a:ext cx="346038" cy="26997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BC7BFD1B-591A-4CC0-B220-485FA113E5BA}"/>
                </a:ext>
              </a:extLst>
            </p:cNvPr>
            <p:cNvCxnSpPr>
              <a:cxnSpLocks/>
            </p:cNvCxnSpPr>
            <p:nvPr/>
          </p:nvCxnSpPr>
          <p:spPr>
            <a:xfrm flipH="1">
              <a:off x="8068235" y="6078071"/>
              <a:ext cx="346038" cy="26997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479404A8-5483-4288-B16D-9928D2A0BCD4}"/>
                </a:ext>
              </a:extLst>
            </p:cNvPr>
            <p:cNvCxnSpPr>
              <a:cxnSpLocks/>
            </p:cNvCxnSpPr>
            <p:nvPr/>
          </p:nvCxnSpPr>
          <p:spPr>
            <a:xfrm>
              <a:off x="8416066" y="6068347"/>
              <a:ext cx="0" cy="26997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AA85C2A9-1A0E-4A55-9FC0-EFF2E8CCFC28}"/>
                </a:ext>
              </a:extLst>
            </p:cNvPr>
            <p:cNvCxnSpPr>
              <a:cxnSpLocks/>
            </p:cNvCxnSpPr>
            <p:nvPr/>
          </p:nvCxnSpPr>
          <p:spPr>
            <a:xfrm>
              <a:off x="8052099" y="6068347"/>
              <a:ext cx="0" cy="26997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2" name="Flowchart: Connector 31">
            <a:extLst>
              <a:ext uri="{FF2B5EF4-FFF2-40B4-BE49-F238E27FC236}">
                <a16:creationId xmlns:a16="http://schemas.microsoft.com/office/drawing/2014/main" id="{F09D3345-4278-4523-ABF9-ADA9233289E3}"/>
              </a:ext>
            </a:extLst>
          </p:cNvPr>
          <p:cNvSpPr/>
          <p:nvPr/>
        </p:nvSpPr>
        <p:spPr>
          <a:xfrm>
            <a:off x="9296119" y="1802775"/>
            <a:ext cx="677732" cy="602428"/>
          </a:xfrm>
          <a:prstGeom prst="flowChartConnector">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b-NO" sz="2000" dirty="0">
                <a:solidFill>
                  <a:srgbClr val="FF0000"/>
                </a:solidFill>
              </a:rPr>
              <a:t>TC</a:t>
            </a:r>
          </a:p>
        </p:txBody>
      </p:sp>
      <p:cxnSp>
        <p:nvCxnSpPr>
          <p:cNvPr id="33" name="Straight Connector 32">
            <a:extLst>
              <a:ext uri="{FF2B5EF4-FFF2-40B4-BE49-F238E27FC236}">
                <a16:creationId xmlns:a16="http://schemas.microsoft.com/office/drawing/2014/main" id="{03E8D1FF-020D-42E9-B808-2D2F00B48B88}"/>
              </a:ext>
            </a:extLst>
          </p:cNvPr>
          <p:cNvCxnSpPr>
            <a:cxnSpLocks/>
          </p:cNvCxnSpPr>
          <p:nvPr/>
        </p:nvCxnSpPr>
        <p:spPr>
          <a:xfrm>
            <a:off x="8896583" y="3632499"/>
            <a:ext cx="1486348" cy="0"/>
          </a:xfrm>
          <a:prstGeom prst="line">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432F8514-C577-45A3-91D9-48436925F13D}"/>
              </a:ext>
            </a:extLst>
          </p:cNvPr>
          <p:cNvSpPr txBox="1"/>
          <p:nvPr/>
        </p:nvSpPr>
        <p:spPr>
          <a:xfrm>
            <a:off x="4758201" y="5539429"/>
            <a:ext cx="1175835" cy="369332"/>
          </a:xfrm>
          <a:prstGeom prst="rect">
            <a:avLst/>
          </a:prstGeom>
          <a:noFill/>
        </p:spPr>
        <p:txBody>
          <a:bodyPr wrap="none" rtlCol="0">
            <a:spAutoFit/>
          </a:bodyPr>
          <a:lstStyle/>
          <a:p>
            <a:r>
              <a:rPr lang="nb-NO" dirty="0"/>
              <a:t>u=</a:t>
            </a:r>
            <a:r>
              <a:rPr lang="nb-NO" dirty="0" err="1"/>
              <a:t>Fuel</a:t>
            </a:r>
            <a:r>
              <a:rPr lang="nb-NO" dirty="0"/>
              <a:t> gas</a:t>
            </a:r>
          </a:p>
        </p:txBody>
      </p:sp>
      <p:sp>
        <p:nvSpPr>
          <p:cNvPr id="35" name="TextBox 34">
            <a:extLst>
              <a:ext uri="{FF2B5EF4-FFF2-40B4-BE49-F238E27FC236}">
                <a16:creationId xmlns:a16="http://schemas.microsoft.com/office/drawing/2014/main" id="{DC6E466E-379B-43F7-8D0C-A9C013FF0BA9}"/>
              </a:ext>
            </a:extLst>
          </p:cNvPr>
          <p:cNvSpPr txBox="1"/>
          <p:nvPr/>
        </p:nvSpPr>
        <p:spPr>
          <a:xfrm>
            <a:off x="9165690" y="3669406"/>
            <a:ext cx="938590" cy="369332"/>
          </a:xfrm>
          <a:prstGeom prst="rect">
            <a:avLst/>
          </a:prstGeom>
          <a:noFill/>
        </p:spPr>
        <p:txBody>
          <a:bodyPr wrap="none" rtlCol="0">
            <a:spAutoFit/>
          </a:bodyPr>
          <a:lstStyle/>
          <a:p>
            <a:r>
              <a:rPr lang="nb-NO" dirty="0"/>
              <a:t>Flue gas</a:t>
            </a:r>
          </a:p>
        </p:txBody>
      </p:sp>
      <p:cxnSp>
        <p:nvCxnSpPr>
          <p:cNvPr id="37" name="Straight Arrow Connector 36">
            <a:extLst>
              <a:ext uri="{FF2B5EF4-FFF2-40B4-BE49-F238E27FC236}">
                <a16:creationId xmlns:a16="http://schemas.microsoft.com/office/drawing/2014/main" id="{9A8CFF39-5486-475B-BE45-768B30643611}"/>
              </a:ext>
            </a:extLst>
          </p:cNvPr>
          <p:cNvCxnSpPr>
            <a:cxnSpLocks/>
            <a:endCxn id="32" idx="4"/>
          </p:cNvCxnSpPr>
          <p:nvPr/>
        </p:nvCxnSpPr>
        <p:spPr>
          <a:xfrm flipV="1">
            <a:off x="9634985" y="2405203"/>
            <a:ext cx="0" cy="393802"/>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570EDAE9-00E2-4ED8-A823-249B19A83E3C}"/>
              </a:ext>
            </a:extLst>
          </p:cNvPr>
          <p:cNvCxnSpPr>
            <a:cxnSpLocks/>
          </p:cNvCxnSpPr>
          <p:nvPr/>
        </p:nvCxnSpPr>
        <p:spPr>
          <a:xfrm>
            <a:off x="5227496" y="2103989"/>
            <a:ext cx="4088470"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5A0C6A9A-6D4B-4AF3-8068-FCE839B2D6EC}"/>
              </a:ext>
            </a:extLst>
          </p:cNvPr>
          <p:cNvCxnSpPr>
            <a:cxnSpLocks/>
          </p:cNvCxnSpPr>
          <p:nvPr/>
        </p:nvCxnSpPr>
        <p:spPr>
          <a:xfrm>
            <a:off x="5225413" y="2103989"/>
            <a:ext cx="3812" cy="3287161"/>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A867960E-C6E2-4057-B185-05101C0955BA}"/>
              </a:ext>
            </a:extLst>
          </p:cNvPr>
          <p:cNvCxnSpPr>
            <a:cxnSpLocks/>
          </p:cNvCxnSpPr>
          <p:nvPr/>
        </p:nvCxnSpPr>
        <p:spPr>
          <a:xfrm flipV="1">
            <a:off x="8477035" y="3429000"/>
            <a:ext cx="0" cy="1175273"/>
          </a:xfrm>
          <a:prstGeom prst="line">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4B18F822-8119-4D58-9BDE-531ED63AC6DB}"/>
              </a:ext>
            </a:extLst>
          </p:cNvPr>
          <p:cNvCxnSpPr>
            <a:cxnSpLocks/>
          </p:cNvCxnSpPr>
          <p:nvPr/>
        </p:nvCxnSpPr>
        <p:spPr>
          <a:xfrm>
            <a:off x="8477035" y="4604273"/>
            <a:ext cx="356256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1" name="TextBox 50">
            <a:extLst>
              <a:ext uri="{FF2B5EF4-FFF2-40B4-BE49-F238E27FC236}">
                <a16:creationId xmlns:a16="http://schemas.microsoft.com/office/drawing/2014/main" id="{4B1C9660-6401-4798-9D09-89B2FDB9AF5B}"/>
              </a:ext>
            </a:extLst>
          </p:cNvPr>
          <p:cNvSpPr txBox="1"/>
          <p:nvPr/>
        </p:nvSpPr>
        <p:spPr>
          <a:xfrm>
            <a:off x="9019571" y="4629439"/>
            <a:ext cx="1367169" cy="369332"/>
          </a:xfrm>
          <a:prstGeom prst="rect">
            <a:avLst/>
          </a:prstGeom>
          <a:noFill/>
        </p:spPr>
        <p:txBody>
          <a:bodyPr wrap="none" rtlCol="0">
            <a:spAutoFit/>
          </a:bodyPr>
          <a:lstStyle/>
          <a:p>
            <a:r>
              <a:rPr lang="nb-NO" dirty="0"/>
              <a:t>Process fluid</a:t>
            </a:r>
          </a:p>
        </p:txBody>
      </p:sp>
      <p:cxnSp>
        <p:nvCxnSpPr>
          <p:cNvPr id="54" name="Straight Connector 53">
            <a:extLst>
              <a:ext uri="{FF2B5EF4-FFF2-40B4-BE49-F238E27FC236}">
                <a16:creationId xmlns:a16="http://schemas.microsoft.com/office/drawing/2014/main" id="{E7A0A733-8CAA-4D1C-9447-1B9C04C62922}"/>
              </a:ext>
            </a:extLst>
          </p:cNvPr>
          <p:cNvCxnSpPr>
            <a:cxnSpLocks/>
          </p:cNvCxnSpPr>
          <p:nvPr/>
        </p:nvCxnSpPr>
        <p:spPr>
          <a:xfrm flipV="1">
            <a:off x="7960668" y="2799005"/>
            <a:ext cx="0" cy="107397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71DBD7D4-B162-4DC5-BB10-E27EE36EE00F}"/>
              </a:ext>
            </a:extLst>
          </p:cNvPr>
          <p:cNvCxnSpPr>
            <a:cxnSpLocks/>
          </p:cNvCxnSpPr>
          <p:nvPr/>
        </p:nvCxnSpPr>
        <p:spPr>
          <a:xfrm flipV="1">
            <a:off x="8272639" y="3446929"/>
            <a:ext cx="204396" cy="40714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C3A81CB0-D556-4D92-A563-54EDE4771031}"/>
              </a:ext>
            </a:extLst>
          </p:cNvPr>
          <p:cNvCxnSpPr>
            <a:cxnSpLocks/>
          </p:cNvCxnSpPr>
          <p:nvPr/>
        </p:nvCxnSpPr>
        <p:spPr>
          <a:xfrm flipH="1" flipV="1">
            <a:off x="8171622" y="3492652"/>
            <a:ext cx="87738" cy="3358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97E6693D-F4DA-467C-8905-B503EDC38D7D}"/>
              </a:ext>
            </a:extLst>
          </p:cNvPr>
          <p:cNvCxnSpPr>
            <a:cxnSpLocks/>
          </p:cNvCxnSpPr>
          <p:nvPr/>
        </p:nvCxnSpPr>
        <p:spPr>
          <a:xfrm flipV="1">
            <a:off x="7960668" y="3465834"/>
            <a:ext cx="204396" cy="40714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Straight Arrow Connector 65">
            <a:extLst>
              <a:ext uri="{FF2B5EF4-FFF2-40B4-BE49-F238E27FC236}">
                <a16:creationId xmlns:a16="http://schemas.microsoft.com/office/drawing/2014/main" id="{354C0E63-32E4-4045-8E60-E7708335E495}"/>
              </a:ext>
            </a:extLst>
          </p:cNvPr>
          <p:cNvCxnSpPr/>
          <p:nvPr/>
        </p:nvCxnSpPr>
        <p:spPr>
          <a:xfrm>
            <a:off x="7960668" y="2799005"/>
            <a:ext cx="3808207"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C868B48F-4923-47DD-B854-83AC6AD6B656}"/>
              </a:ext>
            </a:extLst>
          </p:cNvPr>
          <p:cNvCxnSpPr>
            <a:cxnSpLocks/>
          </p:cNvCxnSpPr>
          <p:nvPr/>
        </p:nvCxnSpPr>
        <p:spPr>
          <a:xfrm flipV="1">
            <a:off x="6417219" y="5561703"/>
            <a:ext cx="0" cy="537883"/>
          </a:xfrm>
          <a:prstGeom prst="line">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2" name="TextBox 71">
            <a:extLst>
              <a:ext uri="{FF2B5EF4-FFF2-40B4-BE49-F238E27FC236}">
                <a16:creationId xmlns:a16="http://schemas.microsoft.com/office/drawing/2014/main" id="{2FD8EDCD-1030-4ED9-8274-879E20B3A4E1}"/>
              </a:ext>
            </a:extLst>
          </p:cNvPr>
          <p:cNvSpPr txBox="1"/>
          <p:nvPr/>
        </p:nvSpPr>
        <p:spPr>
          <a:xfrm>
            <a:off x="6369896" y="5862873"/>
            <a:ext cx="450764" cy="369332"/>
          </a:xfrm>
          <a:prstGeom prst="rect">
            <a:avLst/>
          </a:prstGeom>
          <a:noFill/>
        </p:spPr>
        <p:txBody>
          <a:bodyPr wrap="none" rtlCol="0">
            <a:spAutoFit/>
          </a:bodyPr>
          <a:lstStyle/>
          <a:p>
            <a:r>
              <a:rPr lang="nb-NO" dirty="0"/>
              <a:t>Air</a:t>
            </a:r>
          </a:p>
        </p:txBody>
      </p:sp>
      <p:cxnSp>
        <p:nvCxnSpPr>
          <p:cNvPr id="73" name="Straight Arrow Connector 72">
            <a:extLst>
              <a:ext uri="{FF2B5EF4-FFF2-40B4-BE49-F238E27FC236}">
                <a16:creationId xmlns:a16="http://schemas.microsoft.com/office/drawing/2014/main" id="{06037753-21EB-4581-8005-DFA77AB55DCD}"/>
              </a:ext>
            </a:extLst>
          </p:cNvPr>
          <p:cNvCxnSpPr>
            <a:cxnSpLocks/>
          </p:cNvCxnSpPr>
          <p:nvPr/>
        </p:nvCxnSpPr>
        <p:spPr>
          <a:xfrm>
            <a:off x="9609154" y="1442803"/>
            <a:ext cx="0" cy="359972"/>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75" name="TextBox 74">
            <a:extLst>
              <a:ext uri="{FF2B5EF4-FFF2-40B4-BE49-F238E27FC236}">
                <a16:creationId xmlns:a16="http://schemas.microsoft.com/office/drawing/2014/main" id="{A3B5C414-9DBC-4610-86CC-7F2E54BEA6B9}"/>
              </a:ext>
            </a:extLst>
          </p:cNvPr>
          <p:cNvSpPr txBox="1"/>
          <p:nvPr/>
        </p:nvSpPr>
        <p:spPr>
          <a:xfrm>
            <a:off x="9068964" y="1182405"/>
            <a:ext cx="1132041" cy="369332"/>
          </a:xfrm>
          <a:prstGeom prst="rect">
            <a:avLst/>
          </a:prstGeom>
          <a:noFill/>
        </p:spPr>
        <p:txBody>
          <a:bodyPr wrap="none" rtlCol="0">
            <a:spAutoFit/>
          </a:bodyPr>
          <a:lstStyle/>
          <a:p>
            <a:r>
              <a:rPr lang="nb-NO" dirty="0">
                <a:solidFill>
                  <a:srgbClr val="FF0000"/>
                </a:solidFill>
              </a:rPr>
              <a:t>T</a:t>
            </a:r>
            <a:r>
              <a:rPr lang="nb-NO" baseline="-25000" dirty="0">
                <a:solidFill>
                  <a:srgbClr val="FF0000"/>
                </a:solidFill>
              </a:rPr>
              <a:t>1s</a:t>
            </a:r>
            <a:r>
              <a:rPr lang="nb-NO" dirty="0">
                <a:solidFill>
                  <a:srgbClr val="FF0000"/>
                </a:solidFill>
              </a:rPr>
              <a:t> = 500C</a:t>
            </a:r>
            <a:endParaRPr lang="nb-NO" baseline="-25000" dirty="0">
              <a:solidFill>
                <a:srgbClr val="FF0000"/>
              </a:solidFill>
            </a:endParaRPr>
          </a:p>
        </p:txBody>
      </p:sp>
      <p:sp>
        <p:nvSpPr>
          <p:cNvPr id="76" name="Flowchart: Connector 75">
            <a:extLst>
              <a:ext uri="{FF2B5EF4-FFF2-40B4-BE49-F238E27FC236}">
                <a16:creationId xmlns:a16="http://schemas.microsoft.com/office/drawing/2014/main" id="{AA3DE31A-63C2-4EBE-9AAE-D2386B078C5B}"/>
              </a:ext>
            </a:extLst>
          </p:cNvPr>
          <p:cNvSpPr/>
          <p:nvPr/>
        </p:nvSpPr>
        <p:spPr>
          <a:xfrm>
            <a:off x="6628223" y="2329855"/>
            <a:ext cx="677732" cy="602428"/>
          </a:xfrm>
          <a:prstGeom prst="flowChartConnector">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b-NO" sz="2000" dirty="0">
                <a:solidFill>
                  <a:srgbClr val="FF0000"/>
                </a:solidFill>
              </a:rPr>
              <a:t>TC</a:t>
            </a:r>
          </a:p>
        </p:txBody>
      </p:sp>
      <p:cxnSp>
        <p:nvCxnSpPr>
          <p:cNvPr id="77" name="Straight Arrow Connector 76">
            <a:extLst>
              <a:ext uri="{FF2B5EF4-FFF2-40B4-BE49-F238E27FC236}">
                <a16:creationId xmlns:a16="http://schemas.microsoft.com/office/drawing/2014/main" id="{168CDB2B-3C9F-48E5-B407-63D7EC1E5D3A}"/>
              </a:ext>
            </a:extLst>
          </p:cNvPr>
          <p:cNvCxnSpPr>
            <a:cxnSpLocks/>
          </p:cNvCxnSpPr>
          <p:nvPr/>
        </p:nvCxnSpPr>
        <p:spPr>
          <a:xfrm flipH="1" flipV="1">
            <a:off x="6975764" y="2922817"/>
            <a:ext cx="14924" cy="654101"/>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80" name="TextBox 79">
            <a:extLst>
              <a:ext uri="{FF2B5EF4-FFF2-40B4-BE49-F238E27FC236}">
                <a16:creationId xmlns:a16="http://schemas.microsoft.com/office/drawing/2014/main" id="{CA98C48D-DCF2-4A96-9FF8-A98238B15F46}"/>
              </a:ext>
            </a:extLst>
          </p:cNvPr>
          <p:cNvSpPr txBox="1"/>
          <p:nvPr/>
        </p:nvSpPr>
        <p:spPr>
          <a:xfrm>
            <a:off x="7415410" y="2232772"/>
            <a:ext cx="1229824" cy="369332"/>
          </a:xfrm>
          <a:prstGeom prst="rect">
            <a:avLst/>
          </a:prstGeom>
          <a:noFill/>
        </p:spPr>
        <p:txBody>
          <a:bodyPr wrap="none" rtlCol="0">
            <a:spAutoFit/>
          </a:bodyPr>
          <a:lstStyle/>
          <a:p>
            <a:r>
              <a:rPr lang="nb-NO" dirty="0">
                <a:solidFill>
                  <a:srgbClr val="FF0000"/>
                </a:solidFill>
              </a:rPr>
              <a:t>T</a:t>
            </a:r>
            <a:r>
              <a:rPr lang="nb-NO" baseline="-25000" dirty="0">
                <a:solidFill>
                  <a:srgbClr val="FF0000"/>
                </a:solidFill>
              </a:rPr>
              <a:t>2max</a:t>
            </a:r>
            <a:r>
              <a:rPr lang="nb-NO" dirty="0">
                <a:solidFill>
                  <a:srgbClr val="FF0000"/>
                </a:solidFill>
              </a:rPr>
              <a:t>=700C</a:t>
            </a:r>
            <a:endParaRPr lang="nb-NO" baseline="-25000" dirty="0">
              <a:solidFill>
                <a:srgbClr val="FF0000"/>
              </a:solidFill>
            </a:endParaRPr>
          </a:p>
        </p:txBody>
      </p:sp>
      <p:cxnSp>
        <p:nvCxnSpPr>
          <p:cNvPr id="81" name="Straight Arrow Connector 80">
            <a:extLst>
              <a:ext uri="{FF2B5EF4-FFF2-40B4-BE49-F238E27FC236}">
                <a16:creationId xmlns:a16="http://schemas.microsoft.com/office/drawing/2014/main" id="{35FDC1D1-9D01-45FB-BFE4-97599715A52E}"/>
              </a:ext>
            </a:extLst>
          </p:cNvPr>
          <p:cNvCxnSpPr>
            <a:cxnSpLocks/>
          </p:cNvCxnSpPr>
          <p:nvPr/>
        </p:nvCxnSpPr>
        <p:spPr>
          <a:xfrm flipH="1">
            <a:off x="7305955" y="2610145"/>
            <a:ext cx="495432" cy="0"/>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82" name="Flowchart: Connector 81">
            <a:extLst>
              <a:ext uri="{FF2B5EF4-FFF2-40B4-BE49-F238E27FC236}">
                <a16:creationId xmlns:a16="http://schemas.microsoft.com/office/drawing/2014/main" id="{984FE23D-E0FD-40E5-94D8-7228F5B6DDBB}"/>
              </a:ext>
            </a:extLst>
          </p:cNvPr>
          <p:cNvSpPr/>
          <p:nvPr/>
        </p:nvSpPr>
        <p:spPr>
          <a:xfrm>
            <a:off x="4904382" y="2320389"/>
            <a:ext cx="677732" cy="602428"/>
          </a:xfrm>
          <a:prstGeom prst="flowChartConnector">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b-NO" sz="2000" dirty="0">
                <a:solidFill>
                  <a:srgbClr val="FF0000"/>
                </a:solidFill>
              </a:rPr>
              <a:t>LS</a:t>
            </a:r>
          </a:p>
        </p:txBody>
      </p:sp>
      <p:cxnSp>
        <p:nvCxnSpPr>
          <p:cNvPr id="83" name="Straight Arrow Connector 82">
            <a:extLst>
              <a:ext uri="{FF2B5EF4-FFF2-40B4-BE49-F238E27FC236}">
                <a16:creationId xmlns:a16="http://schemas.microsoft.com/office/drawing/2014/main" id="{4EEB6DF9-DDE5-444F-9FE5-18F8CB07BBB0}"/>
              </a:ext>
            </a:extLst>
          </p:cNvPr>
          <p:cNvCxnSpPr>
            <a:cxnSpLocks/>
            <a:stCxn id="76" idx="2"/>
            <a:endCxn id="82" idx="6"/>
          </p:cNvCxnSpPr>
          <p:nvPr/>
        </p:nvCxnSpPr>
        <p:spPr>
          <a:xfrm flipH="1" flipV="1">
            <a:off x="5582114" y="2621603"/>
            <a:ext cx="1046109" cy="9466"/>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86" name="TextBox 85">
            <a:extLst>
              <a:ext uri="{FF2B5EF4-FFF2-40B4-BE49-F238E27FC236}">
                <a16:creationId xmlns:a16="http://schemas.microsoft.com/office/drawing/2014/main" id="{1B90FE29-6D32-4346-A2A7-A4F8C434F492}"/>
              </a:ext>
            </a:extLst>
          </p:cNvPr>
          <p:cNvSpPr txBox="1"/>
          <p:nvPr/>
        </p:nvSpPr>
        <p:spPr>
          <a:xfrm>
            <a:off x="9654251" y="2397387"/>
            <a:ext cx="673582" cy="369332"/>
          </a:xfrm>
          <a:prstGeom prst="rect">
            <a:avLst/>
          </a:prstGeom>
          <a:noFill/>
        </p:spPr>
        <p:txBody>
          <a:bodyPr wrap="none" rtlCol="0">
            <a:spAutoFit/>
          </a:bodyPr>
          <a:lstStyle/>
          <a:p>
            <a:r>
              <a:rPr lang="nb-NO" dirty="0">
                <a:solidFill>
                  <a:srgbClr val="FF0000"/>
                </a:solidFill>
              </a:rPr>
              <a:t>y</a:t>
            </a:r>
            <a:r>
              <a:rPr lang="nb-NO" baseline="-25000" dirty="0">
                <a:solidFill>
                  <a:srgbClr val="FF0000"/>
                </a:solidFill>
              </a:rPr>
              <a:t>1</a:t>
            </a:r>
            <a:r>
              <a:rPr lang="nb-NO" dirty="0">
                <a:solidFill>
                  <a:srgbClr val="FF0000"/>
                </a:solidFill>
              </a:rPr>
              <a:t>=T</a:t>
            </a:r>
            <a:r>
              <a:rPr lang="nb-NO" baseline="-25000" dirty="0">
                <a:solidFill>
                  <a:srgbClr val="FF0000"/>
                </a:solidFill>
              </a:rPr>
              <a:t>1</a:t>
            </a:r>
          </a:p>
        </p:txBody>
      </p:sp>
      <p:sp>
        <p:nvSpPr>
          <p:cNvPr id="87" name="TextBox 86">
            <a:extLst>
              <a:ext uri="{FF2B5EF4-FFF2-40B4-BE49-F238E27FC236}">
                <a16:creationId xmlns:a16="http://schemas.microsoft.com/office/drawing/2014/main" id="{D401DEC2-317B-4B8A-8A59-43CE8DF81054}"/>
              </a:ext>
            </a:extLst>
          </p:cNvPr>
          <p:cNvSpPr txBox="1"/>
          <p:nvPr/>
        </p:nvSpPr>
        <p:spPr>
          <a:xfrm>
            <a:off x="7028686" y="3392252"/>
            <a:ext cx="673582" cy="369332"/>
          </a:xfrm>
          <a:prstGeom prst="rect">
            <a:avLst/>
          </a:prstGeom>
          <a:noFill/>
        </p:spPr>
        <p:txBody>
          <a:bodyPr wrap="none" rtlCol="0">
            <a:spAutoFit/>
          </a:bodyPr>
          <a:lstStyle/>
          <a:p>
            <a:r>
              <a:rPr lang="nb-NO" b="1" dirty="0">
                <a:solidFill>
                  <a:srgbClr val="FF0000"/>
                </a:solidFill>
              </a:rPr>
              <a:t>y</a:t>
            </a:r>
            <a:r>
              <a:rPr lang="nb-NO" b="1" baseline="-25000" dirty="0">
                <a:solidFill>
                  <a:srgbClr val="FF0000"/>
                </a:solidFill>
              </a:rPr>
              <a:t>2</a:t>
            </a:r>
            <a:r>
              <a:rPr lang="nb-NO" b="1" dirty="0">
                <a:solidFill>
                  <a:srgbClr val="FF0000"/>
                </a:solidFill>
              </a:rPr>
              <a:t>=T</a:t>
            </a:r>
            <a:r>
              <a:rPr lang="nb-NO" b="1" baseline="-25000" dirty="0">
                <a:solidFill>
                  <a:srgbClr val="FF0000"/>
                </a:solidFill>
              </a:rPr>
              <a:t>2</a:t>
            </a:r>
          </a:p>
        </p:txBody>
      </p:sp>
      <p:sp>
        <p:nvSpPr>
          <p:cNvPr id="88" name="TextBox 87">
            <a:extLst>
              <a:ext uri="{FF2B5EF4-FFF2-40B4-BE49-F238E27FC236}">
                <a16:creationId xmlns:a16="http://schemas.microsoft.com/office/drawing/2014/main" id="{2067E58C-CCDC-4CFF-82A2-504CE51488EF}"/>
              </a:ext>
            </a:extLst>
          </p:cNvPr>
          <p:cNvSpPr txBox="1"/>
          <p:nvPr/>
        </p:nvSpPr>
        <p:spPr>
          <a:xfrm>
            <a:off x="6006369" y="1686259"/>
            <a:ext cx="396262" cy="369332"/>
          </a:xfrm>
          <a:prstGeom prst="rect">
            <a:avLst/>
          </a:prstGeom>
          <a:noFill/>
        </p:spPr>
        <p:txBody>
          <a:bodyPr wrap="none" rtlCol="0">
            <a:spAutoFit/>
          </a:bodyPr>
          <a:lstStyle/>
          <a:p>
            <a:r>
              <a:rPr lang="nb-NO" dirty="0" err="1"/>
              <a:t>u</a:t>
            </a:r>
            <a:r>
              <a:rPr lang="nb-NO" baseline="-25000" dirty="0" err="1"/>
              <a:t>A</a:t>
            </a:r>
            <a:endParaRPr lang="nb-NO" baseline="-25000" dirty="0"/>
          </a:p>
        </p:txBody>
      </p:sp>
      <p:sp>
        <p:nvSpPr>
          <p:cNvPr id="89" name="TextBox 88">
            <a:extLst>
              <a:ext uri="{FF2B5EF4-FFF2-40B4-BE49-F238E27FC236}">
                <a16:creationId xmlns:a16="http://schemas.microsoft.com/office/drawing/2014/main" id="{9E2FD501-A675-4FB0-9C9A-80A6912BA449}"/>
              </a:ext>
            </a:extLst>
          </p:cNvPr>
          <p:cNvSpPr txBox="1"/>
          <p:nvPr/>
        </p:nvSpPr>
        <p:spPr>
          <a:xfrm>
            <a:off x="6032177" y="2235904"/>
            <a:ext cx="389850" cy="369332"/>
          </a:xfrm>
          <a:prstGeom prst="rect">
            <a:avLst/>
          </a:prstGeom>
          <a:noFill/>
        </p:spPr>
        <p:txBody>
          <a:bodyPr wrap="none" rtlCol="0">
            <a:spAutoFit/>
          </a:bodyPr>
          <a:lstStyle/>
          <a:p>
            <a:r>
              <a:rPr lang="nb-NO" dirty="0" err="1"/>
              <a:t>u</a:t>
            </a:r>
            <a:r>
              <a:rPr lang="nb-NO" baseline="-25000" dirty="0" err="1"/>
              <a:t>B</a:t>
            </a:r>
            <a:endParaRPr lang="nb-NO" baseline="-25000" dirty="0"/>
          </a:p>
        </p:txBody>
      </p:sp>
      <p:sp>
        <p:nvSpPr>
          <p:cNvPr id="90" name="TextBox 89">
            <a:extLst>
              <a:ext uri="{FF2B5EF4-FFF2-40B4-BE49-F238E27FC236}">
                <a16:creationId xmlns:a16="http://schemas.microsoft.com/office/drawing/2014/main" id="{485F01C9-6AC9-4B48-A325-40FC996AC323}"/>
              </a:ext>
            </a:extLst>
          </p:cNvPr>
          <p:cNvSpPr txBox="1"/>
          <p:nvPr/>
        </p:nvSpPr>
        <p:spPr>
          <a:xfrm>
            <a:off x="4511023" y="3119717"/>
            <a:ext cx="1397690" cy="369332"/>
          </a:xfrm>
          <a:prstGeom prst="rect">
            <a:avLst/>
          </a:prstGeom>
          <a:noFill/>
        </p:spPr>
        <p:txBody>
          <a:bodyPr wrap="none" rtlCol="0">
            <a:spAutoFit/>
          </a:bodyPr>
          <a:lstStyle/>
          <a:p>
            <a:r>
              <a:rPr lang="nb-NO" dirty="0"/>
              <a:t>u=min(</a:t>
            </a:r>
            <a:r>
              <a:rPr lang="nb-NO" dirty="0" err="1"/>
              <a:t>u</a:t>
            </a:r>
            <a:r>
              <a:rPr lang="nb-NO" baseline="-25000" dirty="0" err="1"/>
              <a:t>A</a:t>
            </a:r>
            <a:r>
              <a:rPr lang="nb-NO" dirty="0" err="1"/>
              <a:t>,u</a:t>
            </a:r>
            <a:r>
              <a:rPr lang="nb-NO" baseline="-25000" dirty="0" err="1"/>
              <a:t>B</a:t>
            </a:r>
            <a:r>
              <a:rPr lang="nb-NO" dirty="0"/>
              <a:t>)</a:t>
            </a:r>
            <a:endParaRPr lang="nb-NO" baseline="-25000" dirty="0"/>
          </a:p>
        </p:txBody>
      </p:sp>
      <p:sp>
        <p:nvSpPr>
          <p:cNvPr id="92" name="TextBox 91">
            <a:extLst>
              <a:ext uri="{FF2B5EF4-FFF2-40B4-BE49-F238E27FC236}">
                <a16:creationId xmlns:a16="http://schemas.microsoft.com/office/drawing/2014/main" id="{3137BD8A-A13C-4C18-B782-DD2863E088E4}"/>
              </a:ext>
            </a:extLst>
          </p:cNvPr>
          <p:cNvSpPr txBox="1"/>
          <p:nvPr/>
        </p:nvSpPr>
        <p:spPr>
          <a:xfrm>
            <a:off x="348706" y="2570025"/>
            <a:ext cx="4316406" cy="2308324"/>
          </a:xfrm>
          <a:prstGeom prst="rect">
            <a:avLst/>
          </a:prstGeom>
          <a:noFill/>
        </p:spPr>
        <p:txBody>
          <a:bodyPr wrap="square" rtlCol="0">
            <a:spAutoFit/>
          </a:bodyPr>
          <a:lstStyle/>
          <a:p>
            <a:r>
              <a:rPr lang="nb-NO" dirty="0"/>
              <a:t>Inputs (MV)</a:t>
            </a:r>
          </a:p>
          <a:p>
            <a:r>
              <a:rPr lang="nb-NO" dirty="0"/>
              <a:t>      u = </a:t>
            </a:r>
            <a:r>
              <a:rPr lang="nb-NO" dirty="0" err="1"/>
              <a:t>Fuel</a:t>
            </a:r>
            <a:r>
              <a:rPr lang="nb-NO" dirty="0"/>
              <a:t> gas </a:t>
            </a:r>
            <a:r>
              <a:rPr lang="nb-NO" dirty="0" err="1"/>
              <a:t>flowrate</a:t>
            </a:r>
            <a:endParaRPr lang="nb-NO" dirty="0"/>
          </a:p>
          <a:p>
            <a:r>
              <a:rPr lang="nb-NO" dirty="0"/>
              <a:t>      </a:t>
            </a:r>
            <a:r>
              <a:rPr lang="nb-NO" dirty="0">
                <a:solidFill>
                  <a:srgbClr val="FF0000"/>
                </a:solidFill>
              </a:rPr>
              <a:t>u2 = Process </a:t>
            </a:r>
            <a:r>
              <a:rPr lang="nb-NO" dirty="0" err="1">
                <a:solidFill>
                  <a:srgbClr val="FF0000"/>
                </a:solidFill>
              </a:rPr>
              <a:t>flowrate</a:t>
            </a:r>
            <a:r>
              <a:rPr lang="nb-NO" dirty="0">
                <a:solidFill>
                  <a:srgbClr val="FF0000"/>
                </a:solidFill>
              </a:rPr>
              <a:t> </a:t>
            </a:r>
          </a:p>
          <a:p>
            <a:r>
              <a:rPr lang="nb-NO" dirty="0"/>
              <a:t>Output (CV)</a:t>
            </a:r>
          </a:p>
          <a:p>
            <a:r>
              <a:rPr lang="nb-NO" dirty="0"/>
              <a:t>      y</a:t>
            </a:r>
            <a:r>
              <a:rPr lang="nb-NO" baseline="-25000" dirty="0"/>
              <a:t>1</a:t>
            </a:r>
            <a:r>
              <a:rPr lang="nb-NO" dirty="0"/>
              <a:t> = </a:t>
            </a:r>
            <a:r>
              <a:rPr lang="nb-NO" dirty="0" err="1"/>
              <a:t>process</a:t>
            </a:r>
            <a:r>
              <a:rPr lang="nb-NO" dirty="0"/>
              <a:t> </a:t>
            </a:r>
            <a:r>
              <a:rPr lang="nb-NO" dirty="0" err="1"/>
              <a:t>temperature</a:t>
            </a:r>
            <a:r>
              <a:rPr lang="nb-NO" dirty="0"/>
              <a:t> </a:t>
            </a:r>
          </a:p>
          <a:p>
            <a:r>
              <a:rPr lang="nb-NO" dirty="0"/>
              <a:t>             (</a:t>
            </a:r>
            <a:r>
              <a:rPr lang="nb-NO" dirty="0" err="1"/>
              <a:t>with</a:t>
            </a:r>
            <a:r>
              <a:rPr lang="nb-NO" dirty="0"/>
              <a:t> </a:t>
            </a:r>
            <a:r>
              <a:rPr lang="nb-NO" dirty="0" err="1"/>
              <a:t>desired</a:t>
            </a:r>
            <a:r>
              <a:rPr lang="nb-NO" dirty="0"/>
              <a:t> setpoint)</a:t>
            </a:r>
          </a:p>
          <a:p>
            <a:endParaRPr lang="nb-NO" dirty="0"/>
          </a:p>
          <a:p>
            <a:endParaRPr lang="nb-NO" dirty="0"/>
          </a:p>
        </p:txBody>
      </p:sp>
      <p:sp>
        <p:nvSpPr>
          <p:cNvPr id="52" name="Flowchart: Connector 51">
            <a:extLst>
              <a:ext uri="{FF2B5EF4-FFF2-40B4-BE49-F238E27FC236}">
                <a16:creationId xmlns:a16="http://schemas.microsoft.com/office/drawing/2014/main" id="{407CFF9C-2562-4BEA-8B26-CD827056B127}"/>
              </a:ext>
            </a:extLst>
          </p:cNvPr>
          <p:cNvSpPr/>
          <p:nvPr/>
        </p:nvSpPr>
        <p:spPr>
          <a:xfrm>
            <a:off x="10494282" y="1770509"/>
            <a:ext cx="677732" cy="602428"/>
          </a:xfrm>
          <a:prstGeom prst="flowChartConnector">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b-NO" sz="2000" dirty="0">
                <a:solidFill>
                  <a:srgbClr val="FF0000"/>
                </a:solidFill>
              </a:rPr>
              <a:t>TC</a:t>
            </a:r>
          </a:p>
        </p:txBody>
      </p:sp>
      <p:cxnSp>
        <p:nvCxnSpPr>
          <p:cNvPr id="53" name="Straight Arrow Connector 52">
            <a:extLst>
              <a:ext uri="{FF2B5EF4-FFF2-40B4-BE49-F238E27FC236}">
                <a16:creationId xmlns:a16="http://schemas.microsoft.com/office/drawing/2014/main" id="{8991516C-3B39-41E3-8FF5-853CEB3CFF2B}"/>
              </a:ext>
            </a:extLst>
          </p:cNvPr>
          <p:cNvCxnSpPr>
            <a:cxnSpLocks/>
          </p:cNvCxnSpPr>
          <p:nvPr/>
        </p:nvCxnSpPr>
        <p:spPr>
          <a:xfrm flipV="1">
            <a:off x="10807317" y="2372937"/>
            <a:ext cx="0" cy="148427"/>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55" name="Straight Arrow Connector 54">
            <a:extLst>
              <a:ext uri="{FF2B5EF4-FFF2-40B4-BE49-F238E27FC236}">
                <a16:creationId xmlns:a16="http://schemas.microsoft.com/office/drawing/2014/main" id="{B3BE3FEF-1109-4908-B622-3FED6416512E}"/>
              </a:ext>
            </a:extLst>
          </p:cNvPr>
          <p:cNvCxnSpPr>
            <a:cxnSpLocks/>
          </p:cNvCxnSpPr>
          <p:nvPr/>
        </p:nvCxnSpPr>
        <p:spPr>
          <a:xfrm>
            <a:off x="10807317" y="1410537"/>
            <a:ext cx="0" cy="359972"/>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56" name="TextBox 55">
            <a:extLst>
              <a:ext uri="{FF2B5EF4-FFF2-40B4-BE49-F238E27FC236}">
                <a16:creationId xmlns:a16="http://schemas.microsoft.com/office/drawing/2014/main" id="{E0E68F52-0567-41C7-9E91-10F252D8D645}"/>
              </a:ext>
            </a:extLst>
          </p:cNvPr>
          <p:cNvSpPr txBox="1"/>
          <p:nvPr/>
        </p:nvSpPr>
        <p:spPr>
          <a:xfrm>
            <a:off x="10267127" y="1150139"/>
            <a:ext cx="1877437" cy="369332"/>
          </a:xfrm>
          <a:prstGeom prst="rect">
            <a:avLst/>
          </a:prstGeom>
          <a:noFill/>
        </p:spPr>
        <p:txBody>
          <a:bodyPr wrap="none" rtlCol="0">
            <a:spAutoFit/>
          </a:bodyPr>
          <a:lstStyle/>
          <a:p>
            <a:r>
              <a:rPr lang="nb-NO" dirty="0">
                <a:solidFill>
                  <a:srgbClr val="FF0000"/>
                </a:solidFill>
              </a:rPr>
              <a:t>T’</a:t>
            </a:r>
            <a:r>
              <a:rPr lang="nb-NO" baseline="-25000" dirty="0">
                <a:solidFill>
                  <a:srgbClr val="FF0000"/>
                </a:solidFill>
              </a:rPr>
              <a:t>1s</a:t>
            </a:r>
            <a:r>
              <a:rPr lang="nb-NO" dirty="0">
                <a:solidFill>
                  <a:srgbClr val="FF0000"/>
                </a:solidFill>
              </a:rPr>
              <a:t> = T</a:t>
            </a:r>
            <a:r>
              <a:rPr lang="nb-NO" baseline="-25000" dirty="0">
                <a:solidFill>
                  <a:srgbClr val="FF0000"/>
                </a:solidFill>
              </a:rPr>
              <a:t>1s</a:t>
            </a:r>
            <a:r>
              <a:rPr lang="nb-NO" dirty="0">
                <a:solidFill>
                  <a:srgbClr val="FF0000"/>
                </a:solidFill>
              </a:rPr>
              <a:t>-5C=495C</a:t>
            </a:r>
            <a:endParaRPr lang="nb-NO" baseline="-25000" dirty="0">
              <a:solidFill>
                <a:srgbClr val="FF0000"/>
              </a:solidFill>
            </a:endParaRPr>
          </a:p>
        </p:txBody>
      </p:sp>
      <p:cxnSp>
        <p:nvCxnSpPr>
          <p:cNvPr id="60" name="Straight Connector 59">
            <a:extLst>
              <a:ext uri="{FF2B5EF4-FFF2-40B4-BE49-F238E27FC236}">
                <a16:creationId xmlns:a16="http://schemas.microsoft.com/office/drawing/2014/main" id="{58AF9D3E-28F1-45D7-BE95-776079FA3FB8}"/>
              </a:ext>
            </a:extLst>
          </p:cNvPr>
          <p:cNvCxnSpPr>
            <a:cxnSpLocks/>
          </p:cNvCxnSpPr>
          <p:nvPr/>
        </p:nvCxnSpPr>
        <p:spPr>
          <a:xfrm>
            <a:off x="9609154" y="2521364"/>
            <a:ext cx="1198163"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64" name="Group 63">
            <a:extLst>
              <a:ext uri="{FF2B5EF4-FFF2-40B4-BE49-F238E27FC236}">
                <a16:creationId xmlns:a16="http://schemas.microsoft.com/office/drawing/2014/main" id="{6BC8497E-5C29-4A16-A0E6-0F9A3F69088C}"/>
              </a:ext>
            </a:extLst>
          </p:cNvPr>
          <p:cNvGrpSpPr/>
          <p:nvPr/>
        </p:nvGrpSpPr>
        <p:grpSpPr>
          <a:xfrm>
            <a:off x="11354285" y="4464424"/>
            <a:ext cx="363967" cy="279698"/>
            <a:chOff x="8052099" y="6068347"/>
            <a:chExt cx="363967" cy="279698"/>
          </a:xfrm>
        </p:grpSpPr>
        <p:cxnSp>
          <p:nvCxnSpPr>
            <p:cNvPr id="65" name="Straight Connector 64">
              <a:extLst>
                <a:ext uri="{FF2B5EF4-FFF2-40B4-BE49-F238E27FC236}">
                  <a16:creationId xmlns:a16="http://schemas.microsoft.com/office/drawing/2014/main" id="{525A7403-D36D-4842-A9B6-466C6E2E1763}"/>
                </a:ext>
              </a:extLst>
            </p:cNvPr>
            <p:cNvCxnSpPr>
              <a:cxnSpLocks/>
            </p:cNvCxnSpPr>
            <p:nvPr/>
          </p:nvCxnSpPr>
          <p:spPr>
            <a:xfrm>
              <a:off x="8068235" y="6078071"/>
              <a:ext cx="346038" cy="26997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64A7A5BB-CCD2-44CD-A681-F2F9BF97D00B}"/>
                </a:ext>
              </a:extLst>
            </p:cNvPr>
            <p:cNvCxnSpPr>
              <a:cxnSpLocks/>
            </p:cNvCxnSpPr>
            <p:nvPr/>
          </p:nvCxnSpPr>
          <p:spPr>
            <a:xfrm flipH="1">
              <a:off x="8068235" y="6078071"/>
              <a:ext cx="346038" cy="26997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FF6AAB47-6438-455B-89CC-402ED12D13D3}"/>
                </a:ext>
              </a:extLst>
            </p:cNvPr>
            <p:cNvCxnSpPr>
              <a:cxnSpLocks/>
            </p:cNvCxnSpPr>
            <p:nvPr/>
          </p:nvCxnSpPr>
          <p:spPr>
            <a:xfrm>
              <a:off x="8416066" y="6068347"/>
              <a:ext cx="0" cy="26997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a16="http://schemas.microsoft.com/office/drawing/2014/main" id="{2E0F84B6-662C-4B8B-9C5C-9A855836BF12}"/>
                </a:ext>
              </a:extLst>
            </p:cNvPr>
            <p:cNvCxnSpPr>
              <a:cxnSpLocks/>
            </p:cNvCxnSpPr>
            <p:nvPr/>
          </p:nvCxnSpPr>
          <p:spPr>
            <a:xfrm>
              <a:off x="8052099" y="6068347"/>
              <a:ext cx="0" cy="26997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78" name="TextBox 77">
            <a:extLst>
              <a:ext uri="{FF2B5EF4-FFF2-40B4-BE49-F238E27FC236}">
                <a16:creationId xmlns:a16="http://schemas.microsoft.com/office/drawing/2014/main" id="{E3AEE17B-118D-400E-A7BB-E746F7E9A336}"/>
              </a:ext>
            </a:extLst>
          </p:cNvPr>
          <p:cNvSpPr txBox="1"/>
          <p:nvPr/>
        </p:nvSpPr>
        <p:spPr>
          <a:xfrm>
            <a:off x="8064086" y="5839736"/>
            <a:ext cx="2958054" cy="523220"/>
          </a:xfrm>
          <a:prstGeom prst="rect">
            <a:avLst/>
          </a:prstGeom>
          <a:noFill/>
        </p:spPr>
        <p:txBody>
          <a:bodyPr wrap="none" rtlCol="0">
            <a:spAutoFit/>
          </a:bodyPr>
          <a:lstStyle/>
          <a:p>
            <a:r>
              <a:rPr lang="nb-NO" sz="1400" dirty="0"/>
              <a:t>u = input = manipulated variable (MV)</a:t>
            </a:r>
          </a:p>
          <a:p>
            <a:r>
              <a:rPr lang="nb-NO" sz="1400" dirty="0"/>
              <a:t>y = output = </a:t>
            </a:r>
            <a:r>
              <a:rPr lang="nb-NO" sz="1400" dirty="0" err="1"/>
              <a:t>controlled</a:t>
            </a:r>
            <a:r>
              <a:rPr lang="nb-NO" sz="1400" dirty="0"/>
              <a:t> variable (CV)</a:t>
            </a:r>
          </a:p>
        </p:txBody>
      </p:sp>
      <p:sp>
        <p:nvSpPr>
          <p:cNvPr id="79" name="Oval 40">
            <a:extLst>
              <a:ext uri="{FF2B5EF4-FFF2-40B4-BE49-F238E27FC236}">
                <a16:creationId xmlns:a16="http://schemas.microsoft.com/office/drawing/2014/main" id="{EA8152ED-C2CB-4732-A598-2D5AA1A28E59}"/>
              </a:ext>
            </a:extLst>
          </p:cNvPr>
          <p:cNvSpPr>
            <a:spLocks noChangeArrowheads="1"/>
          </p:cNvSpPr>
          <p:nvPr/>
        </p:nvSpPr>
        <p:spPr bwMode="auto">
          <a:xfrm>
            <a:off x="4895142" y="2264624"/>
            <a:ext cx="677732" cy="707574"/>
          </a:xfrm>
          <a:prstGeom prst="ellipse">
            <a:avLst/>
          </a:prstGeom>
          <a:solidFill>
            <a:srgbClr val="FFFFFF"/>
          </a:solidFill>
          <a:ln w="9525" algn="ctr">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nb-NO" sz="1800" dirty="0">
                <a:solidFill>
                  <a:srgbClr val="FF0000"/>
                </a:solidFill>
              </a:rPr>
              <a:t>MIN</a:t>
            </a:r>
          </a:p>
        </p:txBody>
      </p:sp>
      <p:sp>
        <p:nvSpPr>
          <p:cNvPr id="3" name="Slide Number Placeholder 2">
            <a:extLst>
              <a:ext uri="{FF2B5EF4-FFF2-40B4-BE49-F238E27FC236}">
                <a16:creationId xmlns:a16="http://schemas.microsoft.com/office/drawing/2014/main" id="{96C1F170-F0CB-7EFE-B831-7204E4E0A17C}"/>
              </a:ext>
            </a:extLst>
          </p:cNvPr>
          <p:cNvSpPr>
            <a:spLocks noGrp="1"/>
          </p:cNvSpPr>
          <p:nvPr>
            <p:ph type="sldNum" sz="quarter" idx="12"/>
          </p:nvPr>
        </p:nvSpPr>
        <p:spPr/>
        <p:txBody>
          <a:bodyPr/>
          <a:lstStyle/>
          <a:p>
            <a:fld id="{D12EDB02-4F68-4150-B145-D9EB3E2B4B16}" type="slidenum">
              <a:rPr lang="en-US" smtClean="0"/>
              <a:t>43</a:t>
            </a:fld>
            <a:endParaRPr lang="en-US"/>
          </a:p>
        </p:txBody>
      </p:sp>
      <p:sp>
        <p:nvSpPr>
          <p:cNvPr id="4" name="TextBox 3">
            <a:extLst>
              <a:ext uri="{FF2B5EF4-FFF2-40B4-BE49-F238E27FC236}">
                <a16:creationId xmlns:a16="http://schemas.microsoft.com/office/drawing/2014/main" id="{8237D055-2B1F-F5A4-990E-800A595D11AF}"/>
              </a:ext>
            </a:extLst>
          </p:cNvPr>
          <p:cNvSpPr txBox="1"/>
          <p:nvPr/>
        </p:nvSpPr>
        <p:spPr>
          <a:xfrm>
            <a:off x="-82000" y="-76647"/>
            <a:ext cx="2644250" cy="369332"/>
          </a:xfrm>
          <a:prstGeom prst="rect">
            <a:avLst/>
          </a:prstGeom>
          <a:noFill/>
        </p:spPr>
        <p:txBody>
          <a:bodyPr wrap="none" rtlCol="0">
            <a:spAutoFit/>
          </a:bodyPr>
          <a:lstStyle/>
          <a:p>
            <a:r>
              <a:rPr lang="nb-NO" dirty="0" err="1">
                <a:highlight>
                  <a:srgbClr val="FFFF00"/>
                </a:highlight>
              </a:rPr>
              <a:t>Complex</a:t>
            </a:r>
            <a:r>
              <a:rPr lang="nb-NO" dirty="0">
                <a:highlight>
                  <a:srgbClr val="FFFF00"/>
                </a:highlight>
              </a:rPr>
              <a:t> CV-MV switching</a:t>
            </a:r>
            <a:endParaRPr lang="nb-NO" dirty="0"/>
          </a:p>
        </p:txBody>
      </p:sp>
      <p:cxnSp>
        <p:nvCxnSpPr>
          <p:cNvPr id="31" name="Straight Connector 30">
            <a:extLst>
              <a:ext uri="{FF2B5EF4-FFF2-40B4-BE49-F238E27FC236}">
                <a16:creationId xmlns:a16="http://schemas.microsoft.com/office/drawing/2014/main" id="{F867B32E-1FE9-4410-8D0E-3BA74A006BE5}"/>
              </a:ext>
            </a:extLst>
          </p:cNvPr>
          <p:cNvCxnSpPr>
            <a:cxnSpLocks/>
          </p:cNvCxnSpPr>
          <p:nvPr/>
        </p:nvCxnSpPr>
        <p:spPr>
          <a:xfrm>
            <a:off x="11140256" y="2103989"/>
            <a:ext cx="346894"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36" name="Group 35">
            <a:extLst>
              <a:ext uri="{FF2B5EF4-FFF2-40B4-BE49-F238E27FC236}">
                <a16:creationId xmlns:a16="http://schemas.microsoft.com/office/drawing/2014/main" id="{A69214A4-57AC-BE29-857A-24B1FF4F605E}"/>
              </a:ext>
            </a:extLst>
          </p:cNvPr>
          <p:cNvGrpSpPr/>
          <p:nvPr/>
        </p:nvGrpSpPr>
        <p:grpSpPr>
          <a:xfrm>
            <a:off x="11354285" y="4453407"/>
            <a:ext cx="363967" cy="279698"/>
            <a:chOff x="8052099" y="6068347"/>
            <a:chExt cx="363967" cy="279698"/>
          </a:xfrm>
        </p:grpSpPr>
        <p:cxnSp>
          <p:nvCxnSpPr>
            <p:cNvPr id="38" name="Straight Connector 37">
              <a:extLst>
                <a:ext uri="{FF2B5EF4-FFF2-40B4-BE49-F238E27FC236}">
                  <a16:creationId xmlns:a16="http://schemas.microsoft.com/office/drawing/2014/main" id="{A2E10F3A-D2FB-AD76-BE83-0418B70B7CD3}"/>
                </a:ext>
              </a:extLst>
            </p:cNvPr>
            <p:cNvCxnSpPr>
              <a:cxnSpLocks/>
            </p:cNvCxnSpPr>
            <p:nvPr/>
          </p:nvCxnSpPr>
          <p:spPr>
            <a:xfrm>
              <a:off x="8068235" y="6078071"/>
              <a:ext cx="346038" cy="26997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CA4A744A-97C3-E617-8F5C-D3FBF844817B}"/>
                </a:ext>
              </a:extLst>
            </p:cNvPr>
            <p:cNvCxnSpPr>
              <a:cxnSpLocks/>
            </p:cNvCxnSpPr>
            <p:nvPr/>
          </p:nvCxnSpPr>
          <p:spPr>
            <a:xfrm flipH="1">
              <a:off x="8068235" y="6078071"/>
              <a:ext cx="346038" cy="26997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3755033A-6817-C5BB-04FC-627DFDA6DE38}"/>
                </a:ext>
              </a:extLst>
            </p:cNvPr>
            <p:cNvCxnSpPr>
              <a:cxnSpLocks/>
            </p:cNvCxnSpPr>
            <p:nvPr/>
          </p:nvCxnSpPr>
          <p:spPr>
            <a:xfrm>
              <a:off x="8416066" y="6068347"/>
              <a:ext cx="0" cy="26997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D80A65DA-4FE0-9F64-FF82-56E0E3351473}"/>
                </a:ext>
              </a:extLst>
            </p:cNvPr>
            <p:cNvCxnSpPr>
              <a:cxnSpLocks/>
            </p:cNvCxnSpPr>
            <p:nvPr/>
          </p:nvCxnSpPr>
          <p:spPr>
            <a:xfrm>
              <a:off x="8052099" y="6068347"/>
              <a:ext cx="0" cy="26997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4" name="TextBox 43">
            <a:extLst>
              <a:ext uri="{FF2B5EF4-FFF2-40B4-BE49-F238E27FC236}">
                <a16:creationId xmlns:a16="http://schemas.microsoft.com/office/drawing/2014/main" id="{FB936D46-355F-7F76-0C6B-CA684EEF5F9A}"/>
              </a:ext>
            </a:extLst>
          </p:cNvPr>
          <p:cNvSpPr txBox="1"/>
          <p:nvPr/>
        </p:nvSpPr>
        <p:spPr>
          <a:xfrm>
            <a:off x="11567097" y="4015273"/>
            <a:ext cx="385042" cy="369332"/>
          </a:xfrm>
          <a:prstGeom prst="rect">
            <a:avLst/>
          </a:prstGeom>
          <a:noFill/>
        </p:spPr>
        <p:txBody>
          <a:bodyPr wrap="square" rtlCol="0">
            <a:spAutoFit/>
          </a:bodyPr>
          <a:lstStyle/>
          <a:p>
            <a:r>
              <a:rPr lang="nb-NO" dirty="0"/>
              <a:t>u</a:t>
            </a:r>
            <a:r>
              <a:rPr lang="nb-NO" baseline="-25000" dirty="0"/>
              <a:t>2</a:t>
            </a:r>
          </a:p>
        </p:txBody>
      </p:sp>
      <p:grpSp>
        <p:nvGrpSpPr>
          <p:cNvPr id="45" name="Group 44">
            <a:extLst>
              <a:ext uri="{FF2B5EF4-FFF2-40B4-BE49-F238E27FC236}">
                <a16:creationId xmlns:a16="http://schemas.microsoft.com/office/drawing/2014/main" id="{26AD3A95-2C7F-9A7B-5EDE-F6AB90BBF398}"/>
              </a:ext>
            </a:extLst>
          </p:cNvPr>
          <p:cNvGrpSpPr/>
          <p:nvPr/>
        </p:nvGrpSpPr>
        <p:grpSpPr>
          <a:xfrm>
            <a:off x="11354285" y="4464424"/>
            <a:ext cx="363967" cy="279698"/>
            <a:chOff x="8052099" y="6068347"/>
            <a:chExt cx="363967" cy="279698"/>
          </a:xfrm>
        </p:grpSpPr>
        <p:cxnSp>
          <p:nvCxnSpPr>
            <p:cNvPr id="47" name="Straight Connector 46">
              <a:extLst>
                <a:ext uri="{FF2B5EF4-FFF2-40B4-BE49-F238E27FC236}">
                  <a16:creationId xmlns:a16="http://schemas.microsoft.com/office/drawing/2014/main" id="{E21BF176-0D30-A4E0-78BA-829B032FA345}"/>
                </a:ext>
              </a:extLst>
            </p:cNvPr>
            <p:cNvCxnSpPr>
              <a:cxnSpLocks/>
            </p:cNvCxnSpPr>
            <p:nvPr/>
          </p:nvCxnSpPr>
          <p:spPr>
            <a:xfrm>
              <a:off x="8068235" y="6078071"/>
              <a:ext cx="346038" cy="26997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59C2A60E-2B95-2E40-78A6-6D8F2C3DDFF4}"/>
                </a:ext>
              </a:extLst>
            </p:cNvPr>
            <p:cNvCxnSpPr>
              <a:cxnSpLocks/>
            </p:cNvCxnSpPr>
            <p:nvPr/>
          </p:nvCxnSpPr>
          <p:spPr>
            <a:xfrm flipH="1">
              <a:off x="8068235" y="6078071"/>
              <a:ext cx="346038" cy="26997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3F50E42C-962E-EB0C-47B0-83FCA0E9FFBD}"/>
                </a:ext>
              </a:extLst>
            </p:cNvPr>
            <p:cNvCxnSpPr>
              <a:cxnSpLocks/>
            </p:cNvCxnSpPr>
            <p:nvPr/>
          </p:nvCxnSpPr>
          <p:spPr>
            <a:xfrm>
              <a:off x="8416066" y="6068347"/>
              <a:ext cx="0" cy="26997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EC65BE2C-0761-1989-23B2-DC737ADBBB41}"/>
                </a:ext>
              </a:extLst>
            </p:cNvPr>
            <p:cNvCxnSpPr>
              <a:cxnSpLocks/>
            </p:cNvCxnSpPr>
            <p:nvPr/>
          </p:nvCxnSpPr>
          <p:spPr>
            <a:xfrm>
              <a:off x="8052099" y="6068347"/>
              <a:ext cx="0" cy="26997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85" name="Straight Arrow Connector 84">
            <a:extLst>
              <a:ext uri="{FF2B5EF4-FFF2-40B4-BE49-F238E27FC236}">
                <a16:creationId xmlns:a16="http://schemas.microsoft.com/office/drawing/2014/main" id="{DF17A5DA-2273-E9C1-A215-6132A05DCB5E}"/>
              </a:ext>
            </a:extLst>
          </p:cNvPr>
          <p:cNvCxnSpPr>
            <a:cxnSpLocks/>
          </p:cNvCxnSpPr>
          <p:nvPr/>
        </p:nvCxnSpPr>
        <p:spPr>
          <a:xfrm>
            <a:off x="11485049" y="2103989"/>
            <a:ext cx="0" cy="1229454"/>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91" name="Oval 40">
            <a:extLst>
              <a:ext uri="{FF2B5EF4-FFF2-40B4-BE49-F238E27FC236}">
                <a16:creationId xmlns:a16="http://schemas.microsoft.com/office/drawing/2014/main" id="{2248714F-CEAA-43A0-2037-C83E41B2836F}"/>
              </a:ext>
            </a:extLst>
          </p:cNvPr>
          <p:cNvSpPr>
            <a:spLocks noChangeArrowheads="1"/>
          </p:cNvSpPr>
          <p:nvPr/>
        </p:nvSpPr>
        <p:spPr bwMode="auto">
          <a:xfrm>
            <a:off x="11172577" y="3334736"/>
            <a:ext cx="677732" cy="707574"/>
          </a:xfrm>
          <a:prstGeom prst="ellipse">
            <a:avLst/>
          </a:prstGeom>
          <a:solidFill>
            <a:srgbClr val="FFFFFF"/>
          </a:solidFill>
          <a:ln w="9525" algn="ctr">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nb-NO" sz="1800" dirty="0">
                <a:solidFill>
                  <a:srgbClr val="FF0000"/>
                </a:solidFill>
              </a:rPr>
              <a:t>MIN</a:t>
            </a:r>
          </a:p>
        </p:txBody>
      </p:sp>
      <p:cxnSp>
        <p:nvCxnSpPr>
          <p:cNvPr id="93" name="Straight Arrow Connector 92">
            <a:extLst>
              <a:ext uri="{FF2B5EF4-FFF2-40B4-BE49-F238E27FC236}">
                <a16:creationId xmlns:a16="http://schemas.microsoft.com/office/drawing/2014/main" id="{6D01FB0C-778F-4F7A-EF83-84E5593740A1}"/>
              </a:ext>
            </a:extLst>
          </p:cNvPr>
          <p:cNvCxnSpPr>
            <a:cxnSpLocks/>
            <a:stCxn id="91" idx="4"/>
          </p:cNvCxnSpPr>
          <p:nvPr/>
        </p:nvCxnSpPr>
        <p:spPr>
          <a:xfrm>
            <a:off x="11511443" y="4042310"/>
            <a:ext cx="1357" cy="555808"/>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94" name="Straight Arrow Connector 93">
            <a:extLst>
              <a:ext uri="{FF2B5EF4-FFF2-40B4-BE49-F238E27FC236}">
                <a16:creationId xmlns:a16="http://schemas.microsoft.com/office/drawing/2014/main" id="{1E43342A-5091-E7D3-C1BC-D7CFA2FBD46D}"/>
              </a:ext>
            </a:extLst>
          </p:cNvPr>
          <p:cNvCxnSpPr>
            <a:cxnSpLocks/>
          </p:cNvCxnSpPr>
          <p:nvPr/>
        </p:nvCxnSpPr>
        <p:spPr>
          <a:xfrm flipH="1">
            <a:off x="11850309" y="3675826"/>
            <a:ext cx="333922" cy="0"/>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5086580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8D4C52-F301-4014-9EC0-B0A05E315D19}"/>
              </a:ext>
            </a:extLst>
          </p:cNvPr>
          <p:cNvSpPr>
            <a:spLocks noGrp="1"/>
          </p:cNvSpPr>
          <p:nvPr>
            <p:ph type="title"/>
          </p:nvPr>
        </p:nvSpPr>
        <p:spPr>
          <a:xfrm>
            <a:off x="-55179" y="163909"/>
            <a:ext cx="12856779" cy="1143000"/>
          </a:xfrm>
        </p:spPr>
        <p:txBody>
          <a:bodyPr>
            <a:noAutofit/>
          </a:bodyPr>
          <a:lstStyle/>
          <a:p>
            <a:r>
              <a:rPr lang="nb-NO" sz="4000" b="0" dirty="0" err="1">
                <a:latin typeface="+mj-lt"/>
              </a:rPr>
              <a:t>Systematic</a:t>
            </a:r>
            <a:r>
              <a:rPr lang="nb-NO" sz="4000" b="0" dirty="0">
                <a:latin typeface="+mj-lt"/>
              </a:rPr>
              <a:t> design of simple </a:t>
            </a:r>
            <a:r>
              <a:rPr lang="nb-NO" sz="4000" b="0" dirty="0" err="1">
                <a:latin typeface="+mj-lt"/>
              </a:rPr>
              <a:t>advanced</a:t>
            </a:r>
            <a:r>
              <a:rPr lang="nb-NO" sz="4000" b="0" dirty="0">
                <a:latin typeface="+mj-lt"/>
              </a:rPr>
              <a:t> </a:t>
            </a:r>
            <a:r>
              <a:rPr lang="nb-NO" sz="4000" b="0" dirty="0" err="1">
                <a:latin typeface="+mj-lt"/>
              </a:rPr>
              <a:t>controllers</a:t>
            </a:r>
            <a:r>
              <a:rPr lang="nb-NO" sz="4000" b="0" dirty="0">
                <a:latin typeface="+mj-lt"/>
              </a:rPr>
              <a:t> (APC)</a:t>
            </a:r>
          </a:p>
        </p:txBody>
      </p:sp>
      <p:sp>
        <p:nvSpPr>
          <p:cNvPr id="3" name="Content Placeholder 2">
            <a:extLst>
              <a:ext uri="{FF2B5EF4-FFF2-40B4-BE49-F238E27FC236}">
                <a16:creationId xmlns:a16="http://schemas.microsoft.com/office/drawing/2014/main" id="{52B3D5EE-BFDD-40A3-A3A3-EF122A8215B6}"/>
              </a:ext>
            </a:extLst>
          </p:cNvPr>
          <p:cNvSpPr>
            <a:spLocks noGrp="1"/>
          </p:cNvSpPr>
          <p:nvPr>
            <p:ph idx="1"/>
          </p:nvPr>
        </p:nvSpPr>
        <p:spPr>
          <a:xfrm>
            <a:off x="479376" y="2101762"/>
            <a:ext cx="10972800" cy="5257799"/>
          </a:xfrm>
        </p:spPr>
        <p:txBody>
          <a:bodyPr>
            <a:normAutofit/>
          </a:bodyPr>
          <a:lstStyle/>
          <a:p>
            <a:r>
              <a:rPr lang="nb-NO" dirty="0"/>
              <a:t>First design simple control system for </a:t>
            </a:r>
            <a:r>
              <a:rPr lang="nb-NO" dirty="0">
                <a:highlight>
                  <a:srgbClr val="FFFF00"/>
                </a:highlight>
              </a:rPr>
              <a:t>nominal </a:t>
            </a:r>
            <a:r>
              <a:rPr lang="nb-NO" dirty="0" err="1">
                <a:highlight>
                  <a:srgbClr val="FFFF00"/>
                </a:highlight>
              </a:rPr>
              <a:t>operation</a:t>
            </a:r>
            <a:endParaRPr lang="nb-NO" dirty="0">
              <a:highlight>
                <a:srgbClr val="FFFF00"/>
              </a:highlight>
            </a:endParaRPr>
          </a:p>
          <a:p>
            <a:pPr lvl="1"/>
            <a:r>
              <a:rPr lang="nb-NO" dirty="0"/>
              <a:t>With single-loop PID control </a:t>
            </a:r>
            <a:r>
              <a:rPr lang="nb-NO" dirty="0" err="1"/>
              <a:t>we</a:t>
            </a:r>
            <a:r>
              <a:rPr lang="nb-NO" dirty="0"/>
              <a:t> </a:t>
            </a:r>
            <a:r>
              <a:rPr lang="nb-NO" dirty="0" err="1"/>
              <a:t>need</a:t>
            </a:r>
            <a:r>
              <a:rPr lang="nb-NO" dirty="0"/>
              <a:t> to make </a:t>
            </a:r>
            <a:r>
              <a:rPr lang="nb-NO" dirty="0" err="1"/>
              <a:t>pairing</a:t>
            </a:r>
            <a:r>
              <a:rPr lang="nb-NO" dirty="0"/>
              <a:t> </a:t>
            </a:r>
            <a:r>
              <a:rPr lang="nb-NO" dirty="0" err="1"/>
              <a:t>between</a:t>
            </a:r>
            <a:r>
              <a:rPr lang="nb-NO" dirty="0"/>
              <a:t> inputs (MVs) and outputs (CVs): </a:t>
            </a:r>
          </a:p>
          <a:p>
            <a:pPr lvl="1"/>
            <a:r>
              <a:rPr lang="nb-NO" dirty="0" err="1"/>
              <a:t>Should</a:t>
            </a:r>
            <a:r>
              <a:rPr lang="nb-NO" dirty="0"/>
              <a:t> </a:t>
            </a:r>
            <a:r>
              <a:rPr lang="nb-NO" dirty="0" err="1"/>
              <a:t>try</a:t>
            </a:r>
            <a:r>
              <a:rPr lang="nb-NO" dirty="0"/>
              <a:t> to </a:t>
            </a:r>
            <a:r>
              <a:rPr lang="nb-NO" dirty="0" err="1"/>
              <a:t>follow</a:t>
            </a:r>
            <a:r>
              <a:rPr lang="nb-NO" dirty="0"/>
              <a:t> </a:t>
            </a:r>
            <a:r>
              <a:rPr lang="nb-NO" dirty="0" err="1"/>
              <a:t>two</a:t>
            </a:r>
            <a:r>
              <a:rPr lang="nb-NO" dirty="0"/>
              <a:t> </a:t>
            </a:r>
            <a:r>
              <a:rPr lang="nb-NO" dirty="0" err="1"/>
              <a:t>rules</a:t>
            </a:r>
            <a:endParaRPr lang="nb-NO" dirty="0"/>
          </a:p>
          <a:p>
            <a:pPr marL="1257300" lvl="2" indent="-342900">
              <a:buFont typeface="+mj-lt"/>
              <a:buAutoNum type="arabicPeriod"/>
            </a:pPr>
            <a:r>
              <a:rPr lang="nb-NO" dirty="0">
                <a:highlight>
                  <a:srgbClr val="FFFF00"/>
                </a:highlight>
              </a:rPr>
              <a:t>«Pair </a:t>
            </a:r>
            <a:r>
              <a:rPr lang="nb-NO" dirty="0" err="1">
                <a:highlight>
                  <a:srgbClr val="FFFF00"/>
                </a:highlight>
              </a:rPr>
              <a:t>close</a:t>
            </a:r>
            <a:r>
              <a:rPr lang="nb-NO" dirty="0">
                <a:highlight>
                  <a:srgbClr val="FFFF00"/>
                </a:highlight>
              </a:rPr>
              <a:t> </a:t>
            </a:r>
            <a:r>
              <a:rPr lang="nb-NO" dirty="0" err="1">
                <a:highlight>
                  <a:srgbClr val="FFFF00"/>
                </a:highlight>
              </a:rPr>
              <a:t>rule</a:t>
            </a:r>
            <a:r>
              <a:rPr lang="nb-NO" dirty="0">
                <a:highlight>
                  <a:srgbClr val="FFFF00"/>
                </a:highlight>
              </a:rPr>
              <a:t>» (for </a:t>
            </a:r>
            <a:r>
              <a:rPr lang="nb-NO" dirty="0" err="1">
                <a:highlight>
                  <a:srgbClr val="FFFF00"/>
                </a:highlight>
              </a:rPr>
              <a:t>dynamics</a:t>
            </a:r>
            <a:r>
              <a:rPr lang="nb-NO" dirty="0">
                <a:highlight>
                  <a:srgbClr val="FFFF00"/>
                </a:highlight>
              </a:rPr>
              <a:t>). </a:t>
            </a:r>
          </a:p>
          <a:p>
            <a:pPr marL="1257300" lvl="2" indent="-342900">
              <a:buFont typeface="+mj-lt"/>
              <a:buAutoNum type="arabicPeriod"/>
            </a:pPr>
            <a:r>
              <a:rPr lang="nb-NO" dirty="0">
                <a:highlight>
                  <a:srgbClr val="FFFF00"/>
                </a:highlight>
              </a:rPr>
              <a:t>«Input </a:t>
            </a:r>
            <a:r>
              <a:rPr lang="nb-NO" dirty="0" err="1">
                <a:highlight>
                  <a:srgbClr val="FFFF00"/>
                </a:highlight>
              </a:rPr>
              <a:t>saturation</a:t>
            </a:r>
            <a:r>
              <a:rPr lang="nb-NO" dirty="0">
                <a:highlight>
                  <a:srgbClr val="FFFF00"/>
                </a:highlight>
              </a:rPr>
              <a:t> </a:t>
            </a:r>
            <a:r>
              <a:rPr lang="nb-NO" dirty="0" err="1">
                <a:highlight>
                  <a:srgbClr val="FFFF00"/>
                </a:highlight>
              </a:rPr>
              <a:t>rule</a:t>
            </a:r>
            <a:r>
              <a:rPr lang="nb-NO" dirty="0">
                <a:highlight>
                  <a:srgbClr val="FFFF00"/>
                </a:highlight>
              </a:rPr>
              <a:t>»:</a:t>
            </a:r>
            <a:endParaRPr lang="nb-NO" dirty="0"/>
          </a:p>
          <a:p>
            <a:endParaRPr lang="nb-NO" dirty="0"/>
          </a:p>
        </p:txBody>
      </p:sp>
      <p:grpSp>
        <p:nvGrpSpPr>
          <p:cNvPr id="5" name="Group 4">
            <a:extLst>
              <a:ext uri="{FF2B5EF4-FFF2-40B4-BE49-F238E27FC236}">
                <a16:creationId xmlns:a16="http://schemas.microsoft.com/office/drawing/2014/main" id="{26620CAC-54FD-4162-AA9E-A40BF97FBCB6}"/>
              </a:ext>
            </a:extLst>
          </p:cNvPr>
          <p:cNvGrpSpPr/>
          <p:nvPr/>
        </p:nvGrpSpPr>
        <p:grpSpPr>
          <a:xfrm>
            <a:off x="9232703" y="1370013"/>
            <a:ext cx="1719161" cy="573143"/>
            <a:chOff x="8175448" y="158071"/>
            <a:chExt cx="2178614" cy="819571"/>
          </a:xfrm>
        </p:grpSpPr>
        <p:grpSp>
          <p:nvGrpSpPr>
            <p:cNvPr id="6" name="Group 5">
              <a:extLst>
                <a:ext uri="{FF2B5EF4-FFF2-40B4-BE49-F238E27FC236}">
                  <a16:creationId xmlns:a16="http://schemas.microsoft.com/office/drawing/2014/main" id="{74C85CC1-7E2C-4B49-80A7-0F0654A4A2AC}"/>
                </a:ext>
              </a:extLst>
            </p:cNvPr>
            <p:cNvGrpSpPr/>
            <p:nvPr/>
          </p:nvGrpSpPr>
          <p:grpSpPr>
            <a:xfrm>
              <a:off x="8184233" y="285068"/>
              <a:ext cx="2169829" cy="692574"/>
              <a:chOff x="8163946" y="776718"/>
              <a:chExt cx="2169829" cy="692574"/>
            </a:xfrm>
          </p:grpSpPr>
          <p:sp>
            <p:nvSpPr>
              <p:cNvPr id="11" name="Rectangle 10">
                <a:extLst>
                  <a:ext uri="{FF2B5EF4-FFF2-40B4-BE49-F238E27FC236}">
                    <a16:creationId xmlns:a16="http://schemas.microsoft.com/office/drawing/2014/main" id="{F931C840-A03C-4B67-B1C8-FA63E4D871CF}"/>
                  </a:ext>
                </a:extLst>
              </p:cNvPr>
              <p:cNvSpPr/>
              <p:nvPr/>
            </p:nvSpPr>
            <p:spPr>
              <a:xfrm>
                <a:off x="8664366" y="776718"/>
                <a:ext cx="1158240" cy="692574"/>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nb-NO" dirty="0">
                    <a:solidFill>
                      <a:srgbClr val="FF0000"/>
                    </a:solidFill>
                  </a:rPr>
                  <a:t>Process</a:t>
                </a:r>
              </a:p>
            </p:txBody>
          </p:sp>
          <p:cxnSp>
            <p:nvCxnSpPr>
              <p:cNvPr id="12" name="Straight Arrow Connector 11">
                <a:extLst>
                  <a:ext uri="{FF2B5EF4-FFF2-40B4-BE49-F238E27FC236}">
                    <a16:creationId xmlns:a16="http://schemas.microsoft.com/office/drawing/2014/main" id="{A48E35CF-A58A-404A-B6DA-E06A20B8182C}"/>
                  </a:ext>
                </a:extLst>
              </p:cNvPr>
              <p:cNvCxnSpPr/>
              <p:nvPr/>
            </p:nvCxnSpPr>
            <p:spPr>
              <a:xfrm>
                <a:off x="8163946" y="1297494"/>
                <a:ext cx="500419" cy="0"/>
              </a:xfrm>
              <a:prstGeom prst="straightConnector1">
                <a:avLst/>
              </a:prstGeom>
              <a:ln>
                <a:prstDash val="dash"/>
                <a:tailEnd type="triangle"/>
              </a:ln>
            </p:spPr>
            <p:style>
              <a:lnRef idx="2">
                <a:schemeClr val="accent1"/>
              </a:lnRef>
              <a:fillRef idx="0">
                <a:schemeClr val="accent1"/>
              </a:fillRef>
              <a:effectRef idx="1">
                <a:schemeClr val="accent1"/>
              </a:effectRef>
              <a:fontRef idx="minor">
                <a:schemeClr val="tx1"/>
              </a:fontRef>
            </p:style>
          </p:cxnSp>
          <p:cxnSp>
            <p:nvCxnSpPr>
              <p:cNvPr id="13" name="Straight Arrow Connector 12">
                <a:extLst>
                  <a:ext uri="{FF2B5EF4-FFF2-40B4-BE49-F238E27FC236}">
                    <a16:creationId xmlns:a16="http://schemas.microsoft.com/office/drawing/2014/main" id="{17507127-DC45-47B1-8EC5-7B3E23111DA9}"/>
                  </a:ext>
                </a:extLst>
              </p:cNvPr>
              <p:cNvCxnSpPr/>
              <p:nvPr/>
            </p:nvCxnSpPr>
            <p:spPr>
              <a:xfrm>
                <a:off x="8163947" y="1007228"/>
                <a:ext cx="500419"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4" name="Straight Arrow Connector 13">
                <a:extLst>
                  <a:ext uri="{FF2B5EF4-FFF2-40B4-BE49-F238E27FC236}">
                    <a16:creationId xmlns:a16="http://schemas.microsoft.com/office/drawing/2014/main" id="{3BABB1F4-64D8-4BEF-9A98-7B95FB9F0216}"/>
                  </a:ext>
                </a:extLst>
              </p:cNvPr>
              <p:cNvCxnSpPr/>
              <p:nvPr/>
            </p:nvCxnSpPr>
            <p:spPr>
              <a:xfrm>
                <a:off x="9833356" y="1041333"/>
                <a:ext cx="500419"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5" name="Straight Arrow Connector 14">
                <a:extLst>
                  <a:ext uri="{FF2B5EF4-FFF2-40B4-BE49-F238E27FC236}">
                    <a16:creationId xmlns:a16="http://schemas.microsoft.com/office/drawing/2014/main" id="{417B6E35-0C90-4E5D-8EC2-AA93A1693A1E}"/>
                  </a:ext>
                </a:extLst>
              </p:cNvPr>
              <p:cNvCxnSpPr/>
              <p:nvPr/>
            </p:nvCxnSpPr>
            <p:spPr>
              <a:xfrm>
                <a:off x="9833356" y="1296093"/>
                <a:ext cx="500419" cy="0"/>
              </a:xfrm>
              <a:prstGeom prst="straightConnector1">
                <a:avLst/>
              </a:prstGeom>
              <a:ln>
                <a:prstDash val="dash"/>
                <a:tailEnd type="triangle"/>
              </a:ln>
            </p:spPr>
            <p:style>
              <a:lnRef idx="2">
                <a:schemeClr val="accent1"/>
              </a:lnRef>
              <a:fillRef idx="0">
                <a:schemeClr val="accent1"/>
              </a:fillRef>
              <a:effectRef idx="1">
                <a:schemeClr val="accent1"/>
              </a:effectRef>
              <a:fontRef idx="minor">
                <a:schemeClr val="tx1"/>
              </a:fontRef>
            </p:style>
          </p:cxnSp>
        </p:grpSp>
        <p:sp>
          <p:nvSpPr>
            <p:cNvPr id="7" name="TextBox 6">
              <a:extLst>
                <a:ext uri="{FF2B5EF4-FFF2-40B4-BE49-F238E27FC236}">
                  <a16:creationId xmlns:a16="http://schemas.microsoft.com/office/drawing/2014/main" id="{32E1864E-6ECB-4A70-8630-B090C72B1CDC}"/>
                </a:ext>
              </a:extLst>
            </p:cNvPr>
            <p:cNvSpPr txBox="1"/>
            <p:nvPr/>
          </p:nvSpPr>
          <p:spPr>
            <a:xfrm>
              <a:off x="8182669" y="525347"/>
              <a:ext cx="184731" cy="369332"/>
            </a:xfrm>
            <a:prstGeom prst="rect">
              <a:avLst/>
            </a:prstGeom>
            <a:noFill/>
          </p:spPr>
          <p:txBody>
            <a:bodyPr wrap="none" rtlCol="0">
              <a:spAutoFit/>
            </a:bodyPr>
            <a:lstStyle/>
            <a:p>
              <a:endParaRPr lang="nb-NO" dirty="0"/>
            </a:p>
          </p:txBody>
        </p:sp>
        <p:sp>
          <p:nvSpPr>
            <p:cNvPr id="8" name="TextBox 7">
              <a:extLst>
                <a:ext uri="{FF2B5EF4-FFF2-40B4-BE49-F238E27FC236}">
                  <a16:creationId xmlns:a16="http://schemas.microsoft.com/office/drawing/2014/main" id="{947720C5-EC3D-437D-A2D2-AE200FAC39A1}"/>
                </a:ext>
              </a:extLst>
            </p:cNvPr>
            <p:cNvSpPr txBox="1"/>
            <p:nvPr/>
          </p:nvSpPr>
          <p:spPr>
            <a:xfrm>
              <a:off x="8175448" y="158071"/>
              <a:ext cx="184731" cy="369332"/>
            </a:xfrm>
            <a:prstGeom prst="rect">
              <a:avLst/>
            </a:prstGeom>
            <a:noFill/>
          </p:spPr>
          <p:txBody>
            <a:bodyPr wrap="none" rtlCol="0">
              <a:spAutoFit/>
            </a:bodyPr>
            <a:lstStyle/>
            <a:p>
              <a:endParaRPr lang="nb-NO" dirty="0"/>
            </a:p>
          </p:txBody>
        </p:sp>
        <p:sp>
          <p:nvSpPr>
            <p:cNvPr id="9" name="TextBox 8">
              <a:extLst>
                <a:ext uri="{FF2B5EF4-FFF2-40B4-BE49-F238E27FC236}">
                  <a16:creationId xmlns:a16="http://schemas.microsoft.com/office/drawing/2014/main" id="{66BA7EE0-E857-4CA1-8D04-EB013CCCF65B}"/>
                </a:ext>
              </a:extLst>
            </p:cNvPr>
            <p:cNvSpPr txBox="1"/>
            <p:nvPr/>
          </p:nvSpPr>
          <p:spPr>
            <a:xfrm>
              <a:off x="9894609" y="547627"/>
              <a:ext cx="184731" cy="369332"/>
            </a:xfrm>
            <a:prstGeom prst="rect">
              <a:avLst/>
            </a:prstGeom>
            <a:noFill/>
          </p:spPr>
          <p:txBody>
            <a:bodyPr wrap="none" rtlCol="0">
              <a:spAutoFit/>
            </a:bodyPr>
            <a:lstStyle/>
            <a:p>
              <a:endParaRPr lang="nb-NO" dirty="0"/>
            </a:p>
          </p:txBody>
        </p:sp>
        <p:sp>
          <p:nvSpPr>
            <p:cNvPr id="10" name="TextBox 9">
              <a:extLst>
                <a:ext uri="{FF2B5EF4-FFF2-40B4-BE49-F238E27FC236}">
                  <a16:creationId xmlns:a16="http://schemas.microsoft.com/office/drawing/2014/main" id="{90EB0266-F641-486B-9530-E2DAE1F58A2E}"/>
                </a:ext>
              </a:extLst>
            </p:cNvPr>
            <p:cNvSpPr txBox="1"/>
            <p:nvPr/>
          </p:nvSpPr>
          <p:spPr>
            <a:xfrm>
              <a:off x="9887388" y="180351"/>
              <a:ext cx="184731" cy="369332"/>
            </a:xfrm>
            <a:prstGeom prst="rect">
              <a:avLst/>
            </a:prstGeom>
            <a:noFill/>
          </p:spPr>
          <p:txBody>
            <a:bodyPr wrap="none" rtlCol="0">
              <a:spAutoFit/>
            </a:bodyPr>
            <a:lstStyle/>
            <a:p>
              <a:endParaRPr lang="nb-NO" dirty="0"/>
            </a:p>
          </p:txBody>
        </p:sp>
      </p:grpSp>
    </p:spTree>
    <p:extLst>
      <p:ext uri="{BB962C8B-B14F-4D97-AF65-F5344CB8AC3E}">
        <p14:creationId xmlns:p14="http://schemas.microsoft.com/office/powerpoint/2010/main" val="38669286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Line 4">
            <a:extLst>
              <a:ext uri="{FF2B5EF4-FFF2-40B4-BE49-F238E27FC236}">
                <a16:creationId xmlns:a16="http://schemas.microsoft.com/office/drawing/2014/main" id="{814D8C57-ABB3-4C39-B018-979138A1C840}"/>
              </a:ext>
            </a:extLst>
          </p:cNvPr>
          <p:cNvSpPr>
            <a:spLocks noChangeShapeType="1"/>
          </p:cNvSpPr>
          <p:nvPr/>
        </p:nvSpPr>
        <p:spPr bwMode="auto">
          <a:xfrm>
            <a:off x="4440238" y="3140075"/>
            <a:ext cx="0" cy="1081088"/>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b-NO"/>
          </a:p>
        </p:txBody>
      </p:sp>
      <p:sp>
        <p:nvSpPr>
          <p:cNvPr id="54275" name="Line 5">
            <a:extLst>
              <a:ext uri="{FF2B5EF4-FFF2-40B4-BE49-F238E27FC236}">
                <a16:creationId xmlns:a16="http://schemas.microsoft.com/office/drawing/2014/main" id="{AA160845-A5F9-4790-B99F-F9A12DEA7CAD}"/>
              </a:ext>
            </a:extLst>
          </p:cNvPr>
          <p:cNvSpPr>
            <a:spLocks noChangeShapeType="1"/>
          </p:cNvSpPr>
          <p:nvPr/>
        </p:nvSpPr>
        <p:spPr bwMode="auto">
          <a:xfrm>
            <a:off x="4440239" y="4221163"/>
            <a:ext cx="2447925"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b-NO"/>
          </a:p>
        </p:txBody>
      </p:sp>
      <p:sp>
        <p:nvSpPr>
          <p:cNvPr id="54276" name="Line 9">
            <a:extLst>
              <a:ext uri="{FF2B5EF4-FFF2-40B4-BE49-F238E27FC236}">
                <a16:creationId xmlns:a16="http://schemas.microsoft.com/office/drawing/2014/main" id="{26BE147E-11A6-457D-BC6B-5B56E4E97D04}"/>
              </a:ext>
            </a:extLst>
          </p:cNvPr>
          <p:cNvSpPr>
            <a:spLocks noChangeShapeType="1"/>
          </p:cNvSpPr>
          <p:nvPr/>
        </p:nvSpPr>
        <p:spPr bwMode="auto">
          <a:xfrm>
            <a:off x="6888163" y="3140075"/>
            <a:ext cx="0" cy="1081088"/>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b-NO"/>
          </a:p>
        </p:txBody>
      </p:sp>
      <p:sp>
        <p:nvSpPr>
          <p:cNvPr id="54277" name="Line 11">
            <a:extLst>
              <a:ext uri="{FF2B5EF4-FFF2-40B4-BE49-F238E27FC236}">
                <a16:creationId xmlns:a16="http://schemas.microsoft.com/office/drawing/2014/main" id="{99366BD4-80DB-48F2-88F7-E0D8B7D4CEBD}"/>
              </a:ext>
            </a:extLst>
          </p:cNvPr>
          <p:cNvSpPr>
            <a:spLocks noChangeShapeType="1"/>
          </p:cNvSpPr>
          <p:nvPr/>
        </p:nvSpPr>
        <p:spPr bwMode="auto">
          <a:xfrm>
            <a:off x="4440239" y="3355975"/>
            <a:ext cx="2447925" cy="0"/>
          </a:xfrm>
          <a:prstGeom prst="line">
            <a:avLst/>
          </a:prstGeom>
          <a:noFill/>
          <a:ln w="9525">
            <a:solidFill>
              <a:schemeClr val="tx1"/>
            </a:solidFill>
            <a:prstDash val="lg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b-NO"/>
          </a:p>
        </p:txBody>
      </p:sp>
      <p:sp>
        <p:nvSpPr>
          <p:cNvPr id="54279" name="Line 13">
            <a:extLst>
              <a:ext uri="{FF2B5EF4-FFF2-40B4-BE49-F238E27FC236}">
                <a16:creationId xmlns:a16="http://schemas.microsoft.com/office/drawing/2014/main" id="{7C4C0A94-2BC0-4836-859B-BD438637ED8F}"/>
              </a:ext>
            </a:extLst>
          </p:cNvPr>
          <p:cNvSpPr>
            <a:spLocks noChangeShapeType="1"/>
          </p:cNvSpPr>
          <p:nvPr/>
        </p:nvSpPr>
        <p:spPr bwMode="auto">
          <a:xfrm>
            <a:off x="2576513" y="4117293"/>
            <a:ext cx="1844676" cy="0"/>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b-NO"/>
          </a:p>
        </p:txBody>
      </p:sp>
      <p:sp>
        <p:nvSpPr>
          <p:cNvPr id="54280" name="Line 14">
            <a:extLst>
              <a:ext uri="{FF2B5EF4-FFF2-40B4-BE49-F238E27FC236}">
                <a16:creationId xmlns:a16="http://schemas.microsoft.com/office/drawing/2014/main" id="{6D445155-0A74-4CB9-B399-F0756D7111AA}"/>
              </a:ext>
            </a:extLst>
          </p:cNvPr>
          <p:cNvSpPr>
            <a:spLocks noChangeShapeType="1"/>
          </p:cNvSpPr>
          <p:nvPr/>
        </p:nvSpPr>
        <p:spPr bwMode="auto">
          <a:xfrm>
            <a:off x="6672263" y="4076701"/>
            <a:ext cx="0" cy="360363"/>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b-NO"/>
          </a:p>
        </p:txBody>
      </p:sp>
      <p:sp>
        <p:nvSpPr>
          <p:cNvPr id="54281" name="Line 15">
            <a:extLst>
              <a:ext uri="{FF2B5EF4-FFF2-40B4-BE49-F238E27FC236}">
                <a16:creationId xmlns:a16="http://schemas.microsoft.com/office/drawing/2014/main" id="{E4329BA6-4C6F-4B99-9C70-A8767F73EE87}"/>
              </a:ext>
            </a:extLst>
          </p:cNvPr>
          <p:cNvSpPr>
            <a:spLocks noChangeShapeType="1"/>
          </p:cNvSpPr>
          <p:nvPr/>
        </p:nvSpPr>
        <p:spPr bwMode="auto">
          <a:xfrm>
            <a:off x="6672263" y="4437063"/>
            <a:ext cx="1511300" cy="0"/>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b-NO"/>
          </a:p>
        </p:txBody>
      </p:sp>
      <p:sp>
        <p:nvSpPr>
          <p:cNvPr id="54282" name="AutoShape 16">
            <a:extLst>
              <a:ext uri="{FF2B5EF4-FFF2-40B4-BE49-F238E27FC236}">
                <a16:creationId xmlns:a16="http://schemas.microsoft.com/office/drawing/2014/main" id="{FBC3C61A-CBAB-46C1-99DC-1D23F0FB58BA}"/>
              </a:ext>
            </a:extLst>
          </p:cNvPr>
          <p:cNvSpPr>
            <a:spLocks noChangeArrowheads="1"/>
          </p:cNvSpPr>
          <p:nvPr/>
        </p:nvSpPr>
        <p:spPr bwMode="auto">
          <a:xfrm rot="5400000">
            <a:off x="7395369" y="4302919"/>
            <a:ext cx="325438" cy="228600"/>
          </a:xfrm>
          <a:prstGeom prst="flowChartCollate">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nb-NO" altLang="nb-NO" sz="1800"/>
          </a:p>
        </p:txBody>
      </p:sp>
      <p:sp>
        <p:nvSpPr>
          <p:cNvPr id="54284" name="Text Box 30">
            <a:extLst>
              <a:ext uri="{FF2B5EF4-FFF2-40B4-BE49-F238E27FC236}">
                <a16:creationId xmlns:a16="http://schemas.microsoft.com/office/drawing/2014/main" id="{F0444250-3220-4DE0-A693-21F1DE2F4254}"/>
              </a:ext>
            </a:extLst>
          </p:cNvPr>
          <p:cNvSpPr txBox="1">
            <a:spLocks noChangeArrowheads="1"/>
          </p:cNvSpPr>
          <p:nvPr/>
        </p:nvSpPr>
        <p:spPr bwMode="auto">
          <a:xfrm>
            <a:off x="2504317" y="4101684"/>
            <a:ext cx="1277914"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nb-NO" sz="1600" dirty="0"/>
              <a:t>Disturbance</a:t>
            </a:r>
          </a:p>
        </p:txBody>
      </p:sp>
      <p:sp>
        <p:nvSpPr>
          <p:cNvPr id="54285" name="Text Box 31">
            <a:extLst>
              <a:ext uri="{FF2B5EF4-FFF2-40B4-BE49-F238E27FC236}">
                <a16:creationId xmlns:a16="http://schemas.microsoft.com/office/drawing/2014/main" id="{FAAD42AC-850B-4BC1-A951-1F6AD5AE4FA8}"/>
              </a:ext>
            </a:extLst>
          </p:cNvPr>
          <p:cNvSpPr txBox="1">
            <a:spLocks noChangeArrowheads="1"/>
          </p:cNvSpPr>
          <p:nvPr/>
        </p:nvSpPr>
        <p:spPr bwMode="auto">
          <a:xfrm>
            <a:off x="7988009" y="3985870"/>
            <a:ext cx="1103187"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nb-NO" sz="1800" dirty="0"/>
              <a:t>F</a:t>
            </a:r>
            <a:r>
              <a:rPr lang="en-US" altLang="nb-NO" sz="1800" baseline="-25000" dirty="0"/>
              <a:t>1</a:t>
            </a:r>
            <a:r>
              <a:rPr lang="en-US" altLang="nb-NO" sz="1800" dirty="0"/>
              <a:t> [m3/s]</a:t>
            </a:r>
          </a:p>
        </p:txBody>
      </p:sp>
      <p:sp>
        <p:nvSpPr>
          <p:cNvPr id="54327" name="TextBox 1">
            <a:extLst>
              <a:ext uri="{FF2B5EF4-FFF2-40B4-BE49-F238E27FC236}">
                <a16:creationId xmlns:a16="http://schemas.microsoft.com/office/drawing/2014/main" id="{704BA408-9619-43AB-82C9-31C9C54B2609}"/>
              </a:ext>
            </a:extLst>
          </p:cNvPr>
          <p:cNvSpPr txBox="1">
            <a:spLocks noChangeArrowheads="1"/>
          </p:cNvSpPr>
          <p:nvPr/>
        </p:nvSpPr>
        <p:spPr bwMode="auto">
          <a:xfrm>
            <a:off x="2384414" y="101600"/>
            <a:ext cx="455765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nb-NO" dirty="0"/>
              <a:t>Example : Level control </a:t>
            </a:r>
          </a:p>
        </p:txBody>
      </p:sp>
      <p:sp>
        <p:nvSpPr>
          <p:cNvPr id="37" name="Line 12">
            <a:extLst>
              <a:ext uri="{FF2B5EF4-FFF2-40B4-BE49-F238E27FC236}">
                <a16:creationId xmlns:a16="http://schemas.microsoft.com/office/drawing/2014/main" id="{B55FD77A-B781-4BF0-8B14-CB425C19EAAD}"/>
              </a:ext>
            </a:extLst>
          </p:cNvPr>
          <p:cNvSpPr>
            <a:spLocks noChangeShapeType="1"/>
          </p:cNvSpPr>
          <p:nvPr/>
        </p:nvSpPr>
        <p:spPr bwMode="auto">
          <a:xfrm flipV="1">
            <a:off x="2595562" y="3845719"/>
            <a:ext cx="1844676" cy="15079"/>
          </a:xfrm>
          <a:prstGeom prst="line">
            <a:avLst/>
          </a:prstGeom>
          <a:noFill/>
          <a:ln w="19050">
            <a:solidFill>
              <a:schemeClr val="tx1"/>
            </a:solidFill>
            <a:round/>
            <a:headEnd/>
            <a:tailEnd type="triangle"/>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b-NO"/>
          </a:p>
        </p:txBody>
      </p:sp>
      <p:sp>
        <p:nvSpPr>
          <p:cNvPr id="38" name="AutoShape 16">
            <a:extLst>
              <a:ext uri="{FF2B5EF4-FFF2-40B4-BE49-F238E27FC236}">
                <a16:creationId xmlns:a16="http://schemas.microsoft.com/office/drawing/2014/main" id="{E960C2E6-9249-405A-AE32-DFC2038AB8C1}"/>
              </a:ext>
            </a:extLst>
          </p:cNvPr>
          <p:cNvSpPr>
            <a:spLocks noChangeArrowheads="1"/>
          </p:cNvSpPr>
          <p:nvPr/>
        </p:nvSpPr>
        <p:spPr bwMode="auto">
          <a:xfrm rot="5400000">
            <a:off x="3240881" y="3708851"/>
            <a:ext cx="325437" cy="228600"/>
          </a:xfrm>
          <a:prstGeom prst="flowChartCollate">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nb-NO" altLang="nb-NO" sz="1800"/>
          </a:p>
        </p:txBody>
      </p:sp>
      <p:grpSp>
        <p:nvGrpSpPr>
          <p:cNvPr id="3" name="Group 2">
            <a:extLst>
              <a:ext uri="{FF2B5EF4-FFF2-40B4-BE49-F238E27FC236}">
                <a16:creationId xmlns:a16="http://schemas.microsoft.com/office/drawing/2014/main" id="{434DB188-7B2C-43FB-A748-19769DC501E8}"/>
              </a:ext>
            </a:extLst>
          </p:cNvPr>
          <p:cNvGrpSpPr/>
          <p:nvPr/>
        </p:nvGrpSpPr>
        <p:grpSpPr>
          <a:xfrm>
            <a:off x="5825320" y="1585738"/>
            <a:ext cx="1739902" cy="2840748"/>
            <a:chOff x="5806270" y="1585738"/>
            <a:chExt cx="1739902" cy="2840748"/>
          </a:xfrm>
        </p:grpSpPr>
        <p:sp>
          <p:nvSpPr>
            <p:cNvPr id="54289" name="Line 40">
              <a:extLst>
                <a:ext uri="{FF2B5EF4-FFF2-40B4-BE49-F238E27FC236}">
                  <a16:creationId xmlns:a16="http://schemas.microsoft.com/office/drawing/2014/main" id="{5F053603-4954-4541-9371-F04C4EBFC57C}"/>
                </a:ext>
              </a:extLst>
            </p:cNvPr>
            <p:cNvSpPr>
              <a:spLocks noChangeShapeType="1"/>
            </p:cNvSpPr>
            <p:nvPr/>
          </p:nvSpPr>
          <p:spPr bwMode="auto">
            <a:xfrm flipH="1">
              <a:off x="6058682" y="2806323"/>
              <a:ext cx="0" cy="549652"/>
            </a:xfrm>
            <a:prstGeom prst="line">
              <a:avLst/>
            </a:prstGeom>
            <a:noFill/>
            <a:ln w="12700">
              <a:solidFill>
                <a:srgbClr val="FF0000"/>
              </a:solidFill>
              <a:prstDash val="solid"/>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b-NO"/>
            </a:p>
          </p:txBody>
        </p:sp>
        <p:sp>
          <p:nvSpPr>
            <p:cNvPr id="54297" name="Oval 40">
              <a:extLst>
                <a:ext uri="{FF2B5EF4-FFF2-40B4-BE49-F238E27FC236}">
                  <a16:creationId xmlns:a16="http://schemas.microsoft.com/office/drawing/2014/main" id="{04FEEDE3-DCE9-4359-B822-B0416A2227CD}"/>
                </a:ext>
              </a:extLst>
            </p:cNvPr>
            <p:cNvSpPr>
              <a:spLocks noChangeArrowheads="1"/>
            </p:cNvSpPr>
            <p:nvPr/>
          </p:nvSpPr>
          <p:spPr bwMode="auto">
            <a:xfrm>
              <a:off x="5806270" y="2375152"/>
              <a:ext cx="504825" cy="448372"/>
            </a:xfrm>
            <a:prstGeom prst="ellipse">
              <a:avLst/>
            </a:prstGeom>
            <a:solidFill>
              <a:srgbClr val="FFFFFF"/>
            </a:solidFill>
            <a:ln w="9525" algn="ctr">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nb-NO" sz="1800">
                  <a:solidFill>
                    <a:srgbClr val="FF0000"/>
                  </a:solidFill>
                </a:rPr>
                <a:t>LC</a:t>
              </a:r>
            </a:p>
          </p:txBody>
        </p:sp>
        <p:cxnSp>
          <p:nvCxnSpPr>
            <p:cNvPr id="54298" name="Straight Arrow Connector 48">
              <a:extLst>
                <a:ext uri="{FF2B5EF4-FFF2-40B4-BE49-F238E27FC236}">
                  <a16:creationId xmlns:a16="http://schemas.microsoft.com/office/drawing/2014/main" id="{19C2EE19-728B-476C-B7E7-AF8A2FE15C5D}"/>
                </a:ext>
              </a:extLst>
            </p:cNvPr>
            <p:cNvCxnSpPr>
              <a:cxnSpLocks noChangeShapeType="1"/>
            </p:cNvCxnSpPr>
            <p:nvPr/>
          </p:nvCxnSpPr>
          <p:spPr bwMode="auto">
            <a:xfrm>
              <a:off x="6346022" y="2628611"/>
              <a:ext cx="1174749" cy="0"/>
            </a:xfrm>
            <a:prstGeom prst="straightConnector1">
              <a:avLst/>
            </a:prstGeom>
            <a:noFill/>
            <a:ln w="9525" algn="ctr">
              <a:solidFill>
                <a:srgbClr val="FF0000"/>
              </a:solidFill>
              <a:prstDash val="solid"/>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6" name="TextBox 82">
              <a:extLst>
                <a:ext uri="{FF2B5EF4-FFF2-40B4-BE49-F238E27FC236}">
                  <a16:creationId xmlns:a16="http://schemas.microsoft.com/office/drawing/2014/main" id="{958C0912-840E-4049-AC32-2C7CD8C38C12}"/>
                </a:ext>
              </a:extLst>
            </p:cNvPr>
            <p:cNvSpPr txBox="1">
              <a:spLocks noChangeArrowheads="1"/>
            </p:cNvSpPr>
            <p:nvPr/>
          </p:nvSpPr>
          <p:spPr bwMode="auto">
            <a:xfrm>
              <a:off x="5825507" y="1585738"/>
              <a:ext cx="4924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nb-NO" sz="1800" dirty="0"/>
                <a:t>SP</a:t>
              </a:r>
            </a:p>
          </p:txBody>
        </p:sp>
        <p:cxnSp>
          <p:nvCxnSpPr>
            <p:cNvPr id="59" name="Straight Arrow Connector 48">
              <a:extLst>
                <a:ext uri="{FF2B5EF4-FFF2-40B4-BE49-F238E27FC236}">
                  <a16:creationId xmlns:a16="http://schemas.microsoft.com/office/drawing/2014/main" id="{23AD32C2-6CDB-4209-866A-9D74CB268259}"/>
                </a:ext>
              </a:extLst>
            </p:cNvPr>
            <p:cNvCxnSpPr>
              <a:cxnSpLocks noChangeShapeType="1"/>
            </p:cNvCxnSpPr>
            <p:nvPr/>
          </p:nvCxnSpPr>
          <p:spPr bwMode="auto">
            <a:xfrm>
              <a:off x="7520771" y="2566267"/>
              <a:ext cx="25401" cy="1860219"/>
            </a:xfrm>
            <a:prstGeom prst="straightConnector1">
              <a:avLst/>
            </a:prstGeom>
            <a:noFill/>
            <a:ln w="9525" algn="ctr">
              <a:solidFill>
                <a:srgbClr val="FF0000"/>
              </a:solidFill>
              <a:prstDash val="solid"/>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0" name="Straight Arrow Connector 77">
              <a:extLst>
                <a:ext uri="{FF2B5EF4-FFF2-40B4-BE49-F238E27FC236}">
                  <a16:creationId xmlns:a16="http://schemas.microsoft.com/office/drawing/2014/main" id="{B5F4ABEB-C8F1-4179-B4B9-E7F785ECFF6F}"/>
                </a:ext>
              </a:extLst>
            </p:cNvPr>
            <p:cNvCxnSpPr>
              <a:cxnSpLocks noChangeShapeType="1"/>
            </p:cNvCxnSpPr>
            <p:nvPr/>
          </p:nvCxnSpPr>
          <p:spPr bwMode="auto">
            <a:xfrm>
              <a:off x="6058681" y="1920497"/>
              <a:ext cx="1" cy="422276"/>
            </a:xfrm>
            <a:prstGeom prst="straightConnector1">
              <a:avLst/>
            </a:prstGeom>
            <a:noFill/>
            <a:ln w="9525" algn="ctr">
              <a:solidFill>
                <a:srgbClr val="FF000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5" name="Group 4">
            <a:extLst>
              <a:ext uri="{FF2B5EF4-FFF2-40B4-BE49-F238E27FC236}">
                <a16:creationId xmlns:a16="http://schemas.microsoft.com/office/drawing/2014/main" id="{1A04444B-2BF5-4BDA-A4F0-C04A1FE901A1}"/>
              </a:ext>
            </a:extLst>
          </p:cNvPr>
          <p:cNvGrpSpPr/>
          <p:nvPr/>
        </p:nvGrpSpPr>
        <p:grpSpPr>
          <a:xfrm>
            <a:off x="3106071" y="2262575"/>
            <a:ext cx="1299640" cy="1564094"/>
            <a:chOff x="3106071" y="2262575"/>
            <a:chExt cx="1299640" cy="1564094"/>
          </a:xfrm>
        </p:grpSpPr>
        <p:grpSp>
          <p:nvGrpSpPr>
            <p:cNvPr id="4" name="Group 3">
              <a:extLst>
                <a:ext uri="{FF2B5EF4-FFF2-40B4-BE49-F238E27FC236}">
                  <a16:creationId xmlns:a16="http://schemas.microsoft.com/office/drawing/2014/main" id="{1A5A50FC-A876-4EBE-8277-5CFDE01FC81C}"/>
                </a:ext>
              </a:extLst>
            </p:cNvPr>
            <p:cNvGrpSpPr/>
            <p:nvPr/>
          </p:nvGrpSpPr>
          <p:grpSpPr>
            <a:xfrm>
              <a:off x="3142230" y="2688504"/>
              <a:ext cx="1263481" cy="1138165"/>
              <a:chOff x="3151993" y="2688504"/>
              <a:chExt cx="1263481" cy="1138165"/>
            </a:xfrm>
          </p:grpSpPr>
          <p:sp>
            <p:nvSpPr>
              <p:cNvPr id="41" name="Oval 40">
                <a:extLst>
                  <a:ext uri="{FF2B5EF4-FFF2-40B4-BE49-F238E27FC236}">
                    <a16:creationId xmlns:a16="http://schemas.microsoft.com/office/drawing/2014/main" id="{48574E09-A1BE-4338-9818-078ECCC71DEA}"/>
                  </a:ext>
                </a:extLst>
              </p:cNvPr>
              <p:cNvSpPr>
                <a:spLocks noChangeArrowheads="1"/>
              </p:cNvSpPr>
              <p:nvPr/>
            </p:nvSpPr>
            <p:spPr bwMode="auto">
              <a:xfrm>
                <a:off x="3151993" y="3110780"/>
                <a:ext cx="504825" cy="504825"/>
              </a:xfrm>
              <a:prstGeom prst="ellipse">
                <a:avLst/>
              </a:prstGeom>
              <a:solidFill>
                <a:srgbClr val="FFFFFF"/>
              </a:solidFill>
              <a:ln w="9525" algn="ctr">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nb-NO" sz="1800">
                    <a:solidFill>
                      <a:srgbClr val="FF0000"/>
                    </a:solidFill>
                  </a:rPr>
                  <a:t>FC</a:t>
                </a:r>
              </a:p>
            </p:txBody>
          </p:sp>
          <p:cxnSp>
            <p:nvCxnSpPr>
              <p:cNvPr id="42" name="Straight Connector 57">
                <a:extLst>
                  <a:ext uri="{FF2B5EF4-FFF2-40B4-BE49-F238E27FC236}">
                    <a16:creationId xmlns:a16="http://schemas.microsoft.com/office/drawing/2014/main" id="{E6DADC6E-6CFF-47BA-B75F-C73EA66F8A6B}"/>
                  </a:ext>
                </a:extLst>
              </p:cNvPr>
              <p:cNvCxnSpPr>
                <a:cxnSpLocks noChangeShapeType="1"/>
              </p:cNvCxnSpPr>
              <p:nvPr/>
            </p:nvCxnSpPr>
            <p:spPr bwMode="auto">
              <a:xfrm flipV="1">
                <a:off x="3857625" y="3370263"/>
                <a:ext cx="0" cy="456406"/>
              </a:xfrm>
              <a:prstGeom prst="line">
                <a:avLst/>
              </a:prstGeom>
              <a:noFill/>
              <a:ln w="9525" algn="ctr">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3" name="Straight Arrow Connector 59">
                <a:extLst>
                  <a:ext uri="{FF2B5EF4-FFF2-40B4-BE49-F238E27FC236}">
                    <a16:creationId xmlns:a16="http://schemas.microsoft.com/office/drawing/2014/main" id="{770B2079-B1F7-4A2F-AB96-DCD68EB2E8B9}"/>
                  </a:ext>
                </a:extLst>
              </p:cNvPr>
              <p:cNvCxnSpPr>
                <a:cxnSpLocks noChangeShapeType="1"/>
                <a:endCxn id="41" idx="6"/>
              </p:cNvCxnSpPr>
              <p:nvPr/>
            </p:nvCxnSpPr>
            <p:spPr bwMode="auto">
              <a:xfrm flipH="1">
                <a:off x="3656818" y="3351213"/>
                <a:ext cx="229382" cy="11980"/>
              </a:xfrm>
              <a:prstGeom prst="straightConnector1">
                <a:avLst/>
              </a:prstGeom>
              <a:noFill/>
              <a:ln w="9525" algn="ctr">
                <a:solidFill>
                  <a:srgbClr val="FF000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4" name="Straight Arrow Connector 62">
                <a:extLst>
                  <a:ext uri="{FF2B5EF4-FFF2-40B4-BE49-F238E27FC236}">
                    <a16:creationId xmlns:a16="http://schemas.microsoft.com/office/drawing/2014/main" id="{02859762-0B22-4818-9AA1-55C99FC86DD9}"/>
                  </a:ext>
                </a:extLst>
              </p:cNvPr>
              <p:cNvCxnSpPr>
                <a:cxnSpLocks noChangeShapeType="1"/>
                <a:stCxn id="41" idx="4"/>
              </p:cNvCxnSpPr>
              <p:nvPr/>
            </p:nvCxnSpPr>
            <p:spPr bwMode="auto">
              <a:xfrm flipH="1">
                <a:off x="3398055" y="3615604"/>
                <a:ext cx="6350" cy="196850"/>
              </a:xfrm>
              <a:prstGeom prst="straightConnector1">
                <a:avLst/>
              </a:prstGeom>
              <a:noFill/>
              <a:ln w="9525" algn="ctr">
                <a:solidFill>
                  <a:srgbClr val="FF000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5" name="Straight Arrow Connector 77">
                <a:extLst>
                  <a:ext uri="{FF2B5EF4-FFF2-40B4-BE49-F238E27FC236}">
                    <a16:creationId xmlns:a16="http://schemas.microsoft.com/office/drawing/2014/main" id="{F0266372-8509-4743-BC9B-D76B4F91B3AF}"/>
                  </a:ext>
                </a:extLst>
              </p:cNvPr>
              <p:cNvCxnSpPr>
                <a:cxnSpLocks noChangeShapeType="1"/>
                <a:endCxn id="41" idx="0"/>
              </p:cNvCxnSpPr>
              <p:nvPr/>
            </p:nvCxnSpPr>
            <p:spPr bwMode="auto">
              <a:xfrm>
                <a:off x="3404405" y="2688504"/>
                <a:ext cx="1" cy="422276"/>
              </a:xfrm>
              <a:prstGeom prst="straightConnector1">
                <a:avLst/>
              </a:prstGeom>
              <a:noFill/>
              <a:ln w="9525" algn="ctr">
                <a:solidFill>
                  <a:srgbClr val="FF000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7" name="TextBox 84">
                <a:extLst>
                  <a:ext uri="{FF2B5EF4-FFF2-40B4-BE49-F238E27FC236}">
                    <a16:creationId xmlns:a16="http://schemas.microsoft.com/office/drawing/2014/main" id="{34E4CE51-0C62-4B6B-A1EA-3721337B2BD0}"/>
                  </a:ext>
                </a:extLst>
              </p:cNvPr>
              <p:cNvSpPr txBox="1">
                <a:spLocks noChangeArrowheads="1"/>
              </p:cNvSpPr>
              <p:nvPr/>
            </p:nvSpPr>
            <p:spPr bwMode="auto">
              <a:xfrm>
                <a:off x="3748304" y="3419790"/>
                <a:ext cx="66717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nb-NO" sz="1800" dirty="0"/>
                  <a:t>F</a:t>
                </a:r>
                <a:r>
                  <a:rPr lang="en-US" altLang="nb-NO" sz="1800" baseline="-25000" dirty="0"/>
                  <a:t>10,m</a:t>
                </a:r>
              </a:p>
            </p:txBody>
          </p:sp>
        </p:grpSp>
        <p:sp>
          <p:nvSpPr>
            <p:cNvPr id="31" name="TextBox 82">
              <a:extLst>
                <a:ext uri="{FF2B5EF4-FFF2-40B4-BE49-F238E27FC236}">
                  <a16:creationId xmlns:a16="http://schemas.microsoft.com/office/drawing/2014/main" id="{376FBF84-630D-4BC4-B9EC-807ED21C9669}"/>
                </a:ext>
              </a:extLst>
            </p:cNvPr>
            <p:cNvSpPr txBox="1">
              <a:spLocks noChangeArrowheads="1"/>
            </p:cNvSpPr>
            <p:nvPr/>
          </p:nvSpPr>
          <p:spPr bwMode="auto">
            <a:xfrm>
              <a:off x="3106071" y="2262575"/>
              <a:ext cx="53091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nb-NO" sz="1800" dirty="0"/>
                <a:t>F</a:t>
              </a:r>
              <a:r>
                <a:rPr lang="en-US" altLang="nb-NO" sz="1800" baseline="-25000" dirty="0"/>
                <a:t>0,s</a:t>
              </a:r>
            </a:p>
          </p:txBody>
        </p:sp>
      </p:grpSp>
      <p:sp>
        <p:nvSpPr>
          <p:cNvPr id="32" name="Text Box 31">
            <a:extLst>
              <a:ext uri="{FF2B5EF4-FFF2-40B4-BE49-F238E27FC236}">
                <a16:creationId xmlns:a16="http://schemas.microsoft.com/office/drawing/2014/main" id="{35B36789-CAE9-49D4-B348-D74501B85E80}"/>
              </a:ext>
            </a:extLst>
          </p:cNvPr>
          <p:cNvSpPr txBox="1">
            <a:spLocks noChangeArrowheads="1"/>
          </p:cNvSpPr>
          <p:nvPr/>
        </p:nvSpPr>
        <p:spPr bwMode="auto">
          <a:xfrm>
            <a:off x="1584620" y="3480220"/>
            <a:ext cx="1103187"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nb-NO" sz="1800" dirty="0"/>
              <a:t>F</a:t>
            </a:r>
            <a:r>
              <a:rPr lang="en-US" altLang="nb-NO" sz="1800" baseline="-25000" dirty="0"/>
              <a:t>0</a:t>
            </a:r>
            <a:r>
              <a:rPr lang="en-US" altLang="nb-NO" sz="1800" dirty="0"/>
              <a:t> [m3/s]</a:t>
            </a:r>
          </a:p>
        </p:txBody>
      </p:sp>
      <p:sp>
        <p:nvSpPr>
          <p:cNvPr id="2" name="TextBox 1">
            <a:extLst>
              <a:ext uri="{FF2B5EF4-FFF2-40B4-BE49-F238E27FC236}">
                <a16:creationId xmlns:a16="http://schemas.microsoft.com/office/drawing/2014/main" id="{EB978B4D-402C-4A0C-B5A5-27EA18255B54}"/>
              </a:ext>
            </a:extLst>
          </p:cNvPr>
          <p:cNvSpPr txBox="1"/>
          <p:nvPr/>
        </p:nvSpPr>
        <p:spPr>
          <a:xfrm>
            <a:off x="146574" y="654385"/>
            <a:ext cx="6099788" cy="1077218"/>
          </a:xfrm>
          <a:prstGeom prst="rect">
            <a:avLst/>
          </a:prstGeom>
          <a:noFill/>
        </p:spPr>
        <p:txBody>
          <a:bodyPr wrap="square" rtlCol="0">
            <a:spAutoFit/>
          </a:bodyPr>
          <a:lstStyle/>
          <a:p>
            <a:r>
              <a:rPr lang="nb-NO" sz="1600" dirty="0"/>
              <a:t>MV1 = z0 (</a:t>
            </a:r>
            <a:r>
              <a:rPr lang="nb-NO" sz="1600" dirty="0" err="1"/>
              <a:t>inflow</a:t>
            </a:r>
            <a:r>
              <a:rPr lang="nb-NO" sz="1600" dirty="0"/>
              <a:t> </a:t>
            </a:r>
            <a:r>
              <a:rPr lang="nb-NO" sz="1600" dirty="0" err="1"/>
              <a:t>valve</a:t>
            </a:r>
            <a:r>
              <a:rPr lang="nb-NO" sz="1600" dirty="0"/>
              <a:t> </a:t>
            </a:r>
            <a:r>
              <a:rPr lang="nb-NO" sz="1600" dirty="0" err="1"/>
              <a:t>position</a:t>
            </a:r>
            <a:r>
              <a:rPr lang="nb-NO" sz="1600" dirty="0"/>
              <a:t>)</a:t>
            </a:r>
          </a:p>
          <a:p>
            <a:r>
              <a:rPr lang="nb-NO" sz="1600" dirty="0"/>
              <a:t>MV2 = z1 (</a:t>
            </a:r>
            <a:r>
              <a:rPr lang="nb-NO" sz="1600" dirty="0" err="1"/>
              <a:t>outflow</a:t>
            </a:r>
            <a:r>
              <a:rPr lang="nb-NO" sz="1600" dirty="0"/>
              <a:t> </a:t>
            </a:r>
            <a:r>
              <a:rPr lang="nb-NO" sz="1600" dirty="0" err="1"/>
              <a:t>valve</a:t>
            </a:r>
            <a:r>
              <a:rPr lang="nb-NO" sz="1600" dirty="0"/>
              <a:t> </a:t>
            </a:r>
            <a:r>
              <a:rPr lang="nb-NO" sz="1600" dirty="0" err="1"/>
              <a:t>position</a:t>
            </a:r>
            <a:r>
              <a:rPr lang="nb-NO" sz="1600" dirty="0"/>
              <a:t>) (</a:t>
            </a:r>
            <a:r>
              <a:rPr lang="nb-NO" sz="1600" dirty="0" err="1"/>
              <a:t>likely</a:t>
            </a:r>
            <a:r>
              <a:rPr lang="nb-NO" sz="1600" dirty="0"/>
              <a:t> to </a:t>
            </a:r>
            <a:r>
              <a:rPr lang="nb-NO" sz="1600" dirty="0" err="1"/>
              <a:t>saturate</a:t>
            </a:r>
            <a:r>
              <a:rPr lang="nb-NO" sz="1600" dirty="0"/>
              <a:t>)</a:t>
            </a:r>
          </a:p>
          <a:p>
            <a:r>
              <a:rPr lang="nb-NO" sz="1600" dirty="0"/>
              <a:t>CV1 = F0 (</a:t>
            </a:r>
            <a:r>
              <a:rPr lang="nb-NO" sz="1600" dirty="0" err="1"/>
              <a:t>inflow</a:t>
            </a:r>
            <a:r>
              <a:rPr lang="nb-NO" sz="1600" dirty="0"/>
              <a:t>): </a:t>
            </a:r>
            <a:r>
              <a:rPr lang="nb-NO" sz="1600" dirty="0" err="1"/>
              <a:t>Should</a:t>
            </a:r>
            <a:r>
              <a:rPr lang="nb-NO" sz="1600" dirty="0"/>
              <a:t> be </a:t>
            </a:r>
            <a:r>
              <a:rPr lang="nb-NO" sz="1600" dirty="0" err="1"/>
              <a:t>controlled</a:t>
            </a:r>
            <a:r>
              <a:rPr lang="nb-NO" sz="1600" dirty="0"/>
              <a:t> at setpoint </a:t>
            </a:r>
            <a:r>
              <a:rPr lang="en-US" altLang="nb-NO" sz="1600" dirty="0"/>
              <a:t>F</a:t>
            </a:r>
            <a:r>
              <a:rPr lang="en-US" altLang="nb-NO" sz="1600" baseline="-25000" dirty="0"/>
              <a:t>0,s</a:t>
            </a:r>
            <a:r>
              <a:rPr lang="en-US" altLang="nb-NO" sz="1600" dirty="0"/>
              <a:t> </a:t>
            </a:r>
            <a:r>
              <a:rPr lang="nb-NO" sz="1600" dirty="0"/>
              <a:t>(</a:t>
            </a:r>
            <a:r>
              <a:rPr lang="nb-NO" sz="1600" dirty="0" err="1"/>
              <a:t>if</a:t>
            </a:r>
            <a:r>
              <a:rPr lang="nb-NO" sz="1600" dirty="0"/>
              <a:t> </a:t>
            </a:r>
            <a:r>
              <a:rPr lang="nb-NO" sz="1600" dirty="0" err="1"/>
              <a:t>possible</a:t>
            </a:r>
            <a:r>
              <a:rPr lang="nb-NO" sz="1600" dirty="0"/>
              <a:t>)</a:t>
            </a:r>
          </a:p>
          <a:p>
            <a:r>
              <a:rPr lang="nb-NO" sz="1600" dirty="0"/>
              <a:t>CV2 = </a:t>
            </a:r>
            <a:r>
              <a:rPr lang="nb-NO" sz="1600" dirty="0" err="1"/>
              <a:t>level</a:t>
            </a:r>
            <a:r>
              <a:rPr lang="nb-NO" sz="1600" dirty="0"/>
              <a:t>: must </a:t>
            </a:r>
            <a:r>
              <a:rPr lang="nb-NO" sz="1600" dirty="0" err="1"/>
              <a:t>always</a:t>
            </a:r>
            <a:r>
              <a:rPr lang="nb-NO" sz="1600" dirty="0"/>
              <a:t> be </a:t>
            </a:r>
            <a:r>
              <a:rPr lang="nb-NO" sz="1600" dirty="0" err="1"/>
              <a:t>controlled</a:t>
            </a:r>
            <a:r>
              <a:rPr lang="nb-NO" sz="1600" dirty="0"/>
              <a:t> (at </a:t>
            </a:r>
            <a:r>
              <a:rPr lang="nb-NO" sz="1600" dirty="0" err="1"/>
              <a:t>some</a:t>
            </a:r>
            <a:r>
              <a:rPr lang="nb-NO" sz="1600" dirty="0"/>
              <a:t> SP)</a:t>
            </a:r>
          </a:p>
        </p:txBody>
      </p:sp>
      <p:sp>
        <p:nvSpPr>
          <p:cNvPr id="33" name="TextBox 1">
            <a:extLst>
              <a:ext uri="{FF2B5EF4-FFF2-40B4-BE49-F238E27FC236}">
                <a16:creationId xmlns:a16="http://schemas.microsoft.com/office/drawing/2014/main" id="{D529781B-4AEE-4E93-88E4-B95DD0F8ACFE}"/>
              </a:ext>
            </a:extLst>
          </p:cNvPr>
          <p:cNvSpPr txBox="1">
            <a:spLocks noChangeArrowheads="1"/>
          </p:cNvSpPr>
          <p:nvPr/>
        </p:nvSpPr>
        <p:spPr bwMode="auto">
          <a:xfrm>
            <a:off x="1727189" y="5036711"/>
            <a:ext cx="10116872"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nb-NO" sz="2000" dirty="0">
                <a:highlight>
                  <a:srgbClr val="FFFF00"/>
                </a:highlight>
              </a:rPr>
              <a:t>Problem: outflow-valve may saturate at fully open (z1=1) and then we lose level control</a:t>
            </a:r>
          </a:p>
          <a:p>
            <a:pPr eaLnBrk="1" hangingPunct="1">
              <a:spcBef>
                <a:spcPct val="0"/>
              </a:spcBef>
              <a:buFontTx/>
              <a:buNone/>
            </a:pPr>
            <a:r>
              <a:rPr lang="en-US" altLang="nb-NO" sz="2000" dirty="0"/>
              <a:t>Note: We did not following the “input saturation rule” which says: </a:t>
            </a:r>
          </a:p>
          <a:p>
            <a:pPr eaLnBrk="1" hangingPunct="1">
              <a:spcBef>
                <a:spcPct val="0"/>
              </a:spcBef>
              <a:buFontTx/>
              <a:buNone/>
            </a:pPr>
            <a:r>
              <a:rPr lang="en-US" altLang="nb-NO" sz="2000" dirty="0"/>
              <a:t>Pair MV that may saturate (z1) with CV that can be given up (F0)</a:t>
            </a:r>
          </a:p>
        </p:txBody>
      </p:sp>
      <p:sp>
        <p:nvSpPr>
          <p:cNvPr id="7" name="TextBox 6">
            <a:extLst>
              <a:ext uri="{FF2B5EF4-FFF2-40B4-BE49-F238E27FC236}">
                <a16:creationId xmlns:a16="http://schemas.microsoft.com/office/drawing/2014/main" id="{EF93F5BF-1042-44A0-90E1-DD72D1AE5AAB}"/>
              </a:ext>
            </a:extLst>
          </p:cNvPr>
          <p:cNvSpPr txBox="1"/>
          <p:nvPr/>
        </p:nvSpPr>
        <p:spPr>
          <a:xfrm>
            <a:off x="7343293" y="4532118"/>
            <a:ext cx="393056" cy="369332"/>
          </a:xfrm>
          <a:prstGeom prst="rect">
            <a:avLst/>
          </a:prstGeom>
          <a:noFill/>
        </p:spPr>
        <p:txBody>
          <a:bodyPr wrap="none" rtlCol="0">
            <a:spAutoFit/>
          </a:bodyPr>
          <a:lstStyle/>
          <a:p>
            <a:r>
              <a:rPr lang="nb-NO" dirty="0"/>
              <a:t>z1</a:t>
            </a:r>
          </a:p>
        </p:txBody>
      </p:sp>
      <p:sp>
        <p:nvSpPr>
          <p:cNvPr id="8" name="TextBox 7">
            <a:extLst>
              <a:ext uri="{FF2B5EF4-FFF2-40B4-BE49-F238E27FC236}">
                <a16:creationId xmlns:a16="http://schemas.microsoft.com/office/drawing/2014/main" id="{F0F62AD5-B92E-444D-BF43-C1ACEC632986}"/>
              </a:ext>
            </a:extLst>
          </p:cNvPr>
          <p:cNvSpPr txBox="1"/>
          <p:nvPr/>
        </p:nvSpPr>
        <p:spPr>
          <a:xfrm>
            <a:off x="3214235" y="3834626"/>
            <a:ext cx="393056" cy="369332"/>
          </a:xfrm>
          <a:prstGeom prst="rect">
            <a:avLst/>
          </a:prstGeom>
          <a:noFill/>
        </p:spPr>
        <p:txBody>
          <a:bodyPr wrap="none" rtlCol="0">
            <a:spAutoFit/>
          </a:bodyPr>
          <a:lstStyle/>
          <a:p>
            <a:r>
              <a:rPr lang="nb-NO" dirty="0"/>
              <a:t>z0</a:t>
            </a:r>
          </a:p>
        </p:txBody>
      </p:sp>
      <p:sp>
        <p:nvSpPr>
          <p:cNvPr id="6" name="TextBox 5">
            <a:extLst>
              <a:ext uri="{FF2B5EF4-FFF2-40B4-BE49-F238E27FC236}">
                <a16:creationId xmlns:a16="http://schemas.microsoft.com/office/drawing/2014/main" id="{E8C40B78-C65B-48C9-81F0-869803179791}"/>
              </a:ext>
            </a:extLst>
          </p:cNvPr>
          <p:cNvSpPr txBox="1"/>
          <p:nvPr/>
        </p:nvSpPr>
        <p:spPr>
          <a:xfrm>
            <a:off x="44105" y="1868197"/>
            <a:ext cx="4419800" cy="677108"/>
          </a:xfrm>
          <a:prstGeom prst="rect">
            <a:avLst/>
          </a:prstGeom>
          <a:noFill/>
        </p:spPr>
        <p:txBody>
          <a:bodyPr wrap="none" rtlCol="0">
            <a:spAutoFit/>
          </a:bodyPr>
          <a:lstStyle/>
          <a:p>
            <a:r>
              <a:rPr lang="en-US" altLang="nb-NO" sz="2000" dirty="0">
                <a:highlight>
                  <a:srgbClr val="FFFF00"/>
                </a:highlight>
              </a:rPr>
              <a:t>Nominal design (follow “pair-close” rule)</a:t>
            </a:r>
          </a:p>
          <a:p>
            <a:endParaRPr lang="nb-NO" dirty="0"/>
          </a:p>
        </p:txBody>
      </p:sp>
      <p:grpSp>
        <p:nvGrpSpPr>
          <p:cNvPr id="39" name="Group 38">
            <a:extLst>
              <a:ext uri="{FF2B5EF4-FFF2-40B4-BE49-F238E27FC236}">
                <a16:creationId xmlns:a16="http://schemas.microsoft.com/office/drawing/2014/main" id="{5CABBE4A-CC73-4FDF-990D-15DF61962A9C}"/>
              </a:ext>
            </a:extLst>
          </p:cNvPr>
          <p:cNvGrpSpPr/>
          <p:nvPr/>
        </p:nvGrpSpPr>
        <p:grpSpPr>
          <a:xfrm>
            <a:off x="7061753" y="641099"/>
            <a:ext cx="1719161" cy="573143"/>
            <a:chOff x="8175448" y="158071"/>
            <a:chExt cx="2178614" cy="819571"/>
          </a:xfrm>
        </p:grpSpPr>
        <p:grpSp>
          <p:nvGrpSpPr>
            <p:cNvPr id="40" name="Group 39">
              <a:extLst>
                <a:ext uri="{FF2B5EF4-FFF2-40B4-BE49-F238E27FC236}">
                  <a16:creationId xmlns:a16="http://schemas.microsoft.com/office/drawing/2014/main" id="{0B35734C-6576-42F8-BD92-9565F5580157}"/>
                </a:ext>
              </a:extLst>
            </p:cNvPr>
            <p:cNvGrpSpPr/>
            <p:nvPr/>
          </p:nvGrpSpPr>
          <p:grpSpPr>
            <a:xfrm>
              <a:off x="8184233" y="285068"/>
              <a:ext cx="2169829" cy="692574"/>
              <a:chOff x="8163946" y="776718"/>
              <a:chExt cx="2169829" cy="692574"/>
            </a:xfrm>
          </p:grpSpPr>
          <p:sp>
            <p:nvSpPr>
              <p:cNvPr id="52" name="Rectangle 51">
                <a:extLst>
                  <a:ext uri="{FF2B5EF4-FFF2-40B4-BE49-F238E27FC236}">
                    <a16:creationId xmlns:a16="http://schemas.microsoft.com/office/drawing/2014/main" id="{B6D2B5DB-02B5-4493-9792-F6BD1477B5F9}"/>
                  </a:ext>
                </a:extLst>
              </p:cNvPr>
              <p:cNvSpPr/>
              <p:nvPr/>
            </p:nvSpPr>
            <p:spPr>
              <a:xfrm>
                <a:off x="8664366" y="776718"/>
                <a:ext cx="1158240" cy="692574"/>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nb-NO" dirty="0">
                    <a:solidFill>
                      <a:srgbClr val="FF0000"/>
                    </a:solidFill>
                  </a:rPr>
                  <a:t>Process</a:t>
                </a:r>
              </a:p>
            </p:txBody>
          </p:sp>
          <p:cxnSp>
            <p:nvCxnSpPr>
              <p:cNvPr id="53" name="Straight Arrow Connector 52">
                <a:extLst>
                  <a:ext uri="{FF2B5EF4-FFF2-40B4-BE49-F238E27FC236}">
                    <a16:creationId xmlns:a16="http://schemas.microsoft.com/office/drawing/2014/main" id="{32E84FE3-E3C2-4BF3-9DE2-B15C727B6E46}"/>
                  </a:ext>
                </a:extLst>
              </p:cNvPr>
              <p:cNvCxnSpPr/>
              <p:nvPr/>
            </p:nvCxnSpPr>
            <p:spPr>
              <a:xfrm>
                <a:off x="8163946" y="1297494"/>
                <a:ext cx="500419" cy="0"/>
              </a:xfrm>
              <a:prstGeom prst="straightConnector1">
                <a:avLst/>
              </a:prstGeom>
              <a:ln cmpd="sng">
                <a:prstDash val="solid"/>
                <a:tailEnd type="triangle"/>
              </a:ln>
            </p:spPr>
            <p:style>
              <a:lnRef idx="2">
                <a:schemeClr val="accent1"/>
              </a:lnRef>
              <a:fillRef idx="0">
                <a:schemeClr val="accent1"/>
              </a:fillRef>
              <a:effectRef idx="1">
                <a:schemeClr val="accent1"/>
              </a:effectRef>
              <a:fontRef idx="minor">
                <a:schemeClr val="tx1"/>
              </a:fontRef>
            </p:style>
          </p:cxnSp>
          <p:cxnSp>
            <p:nvCxnSpPr>
              <p:cNvPr id="54" name="Straight Arrow Connector 53">
                <a:extLst>
                  <a:ext uri="{FF2B5EF4-FFF2-40B4-BE49-F238E27FC236}">
                    <a16:creationId xmlns:a16="http://schemas.microsoft.com/office/drawing/2014/main" id="{348420F4-7CEB-4CF9-BC12-0D149CF335A7}"/>
                  </a:ext>
                </a:extLst>
              </p:cNvPr>
              <p:cNvCxnSpPr/>
              <p:nvPr/>
            </p:nvCxnSpPr>
            <p:spPr>
              <a:xfrm>
                <a:off x="8163947" y="1007228"/>
                <a:ext cx="500419"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55" name="Straight Arrow Connector 54">
                <a:extLst>
                  <a:ext uri="{FF2B5EF4-FFF2-40B4-BE49-F238E27FC236}">
                    <a16:creationId xmlns:a16="http://schemas.microsoft.com/office/drawing/2014/main" id="{A8BE008C-946C-4549-9C72-20E25C452020}"/>
                  </a:ext>
                </a:extLst>
              </p:cNvPr>
              <p:cNvCxnSpPr/>
              <p:nvPr/>
            </p:nvCxnSpPr>
            <p:spPr>
              <a:xfrm>
                <a:off x="9833356" y="1041333"/>
                <a:ext cx="500419"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56" name="Straight Arrow Connector 55">
                <a:extLst>
                  <a:ext uri="{FF2B5EF4-FFF2-40B4-BE49-F238E27FC236}">
                    <a16:creationId xmlns:a16="http://schemas.microsoft.com/office/drawing/2014/main" id="{B0E16533-5DFD-4791-A3AE-8B594A688E26}"/>
                  </a:ext>
                </a:extLst>
              </p:cNvPr>
              <p:cNvCxnSpPr/>
              <p:nvPr/>
            </p:nvCxnSpPr>
            <p:spPr>
              <a:xfrm>
                <a:off x="9833356" y="1296093"/>
                <a:ext cx="500419" cy="0"/>
              </a:xfrm>
              <a:prstGeom prst="straightConnector1">
                <a:avLst/>
              </a:prstGeom>
              <a:ln>
                <a:prstDash val="solid"/>
                <a:tailEnd type="triangle"/>
              </a:ln>
            </p:spPr>
            <p:style>
              <a:lnRef idx="2">
                <a:schemeClr val="accent1"/>
              </a:lnRef>
              <a:fillRef idx="0">
                <a:schemeClr val="accent1"/>
              </a:fillRef>
              <a:effectRef idx="1">
                <a:schemeClr val="accent1"/>
              </a:effectRef>
              <a:fontRef idx="minor">
                <a:schemeClr val="tx1"/>
              </a:fontRef>
            </p:style>
          </p:cxnSp>
        </p:grpSp>
        <p:sp>
          <p:nvSpPr>
            <p:cNvPr id="48" name="TextBox 47">
              <a:extLst>
                <a:ext uri="{FF2B5EF4-FFF2-40B4-BE49-F238E27FC236}">
                  <a16:creationId xmlns:a16="http://schemas.microsoft.com/office/drawing/2014/main" id="{F1F5874E-5F23-4D33-82E0-D248278AB68C}"/>
                </a:ext>
              </a:extLst>
            </p:cNvPr>
            <p:cNvSpPr txBox="1"/>
            <p:nvPr/>
          </p:nvSpPr>
          <p:spPr>
            <a:xfrm>
              <a:off x="8182669" y="525347"/>
              <a:ext cx="184731" cy="369332"/>
            </a:xfrm>
            <a:prstGeom prst="rect">
              <a:avLst/>
            </a:prstGeom>
            <a:noFill/>
          </p:spPr>
          <p:txBody>
            <a:bodyPr wrap="none" rtlCol="0">
              <a:spAutoFit/>
            </a:bodyPr>
            <a:lstStyle/>
            <a:p>
              <a:endParaRPr lang="nb-NO" dirty="0"/>
            </a:p>
          </p:txBody>
        </p:sp>
        <p:sp>
          <p:nvSpPr>
            <p:cNvPr id="49" name="TextBox 48">
              <a:extLst>
                <a:ext uri="{FF2B5EF4-FFF2-40B4-BE49-F238E27FC236}">
                  <a16:creationId xmlns:a16="http://schemas.microsoft.com/office/drawing/2014/main" id="{0A8F7EF5-B866-4953-A79E-1E6DA6BE8BBD}"/>
                </a:ext>
              </a:extLst>
            </p:cNvPr>
            <p:cNvSpPr txBox="1"/>
            <p:nvPr/>
          </p:nvSpPr>
          <p:spPr>
            <a:xfrm>
              <a:off x="8175448" y="158071"/>
              <a:ext cx="184731" cy="369332"/>
            </a:xfrm>
            <a:prstGeom prst="rect">
              <a:avLst/>
            </a:prstGeom>
            <a:noFill/>
          </p:spPr>
          <p:txBody>
            <a:bodyPr wrap="none" rtlCol="0">
              <a:spAutoFit/>
            </a:bodyPr>
            <a:lstStyle/>
            <a:p>
              <a:endParaRPr lang="nb-NO" dirty="0"/>
            </a:p>
          </p:txBody>
        </p:sp>
        <p:sp>
          <p:nvSpPr>
            <p:cNvPr id="50" name="TextBox 49">
              <a:extLst>
                <a:ext uri="{FF2B5EF4-FFF2-40B4-BE49-F238E27FC236}">
                  <a16:creationId xmlns:a16="http://schemas.microsoft.com/office/drawing/2014/main" id="{D702CEAD-63BC-4346-914D-519A28E939C9}"/>
                </a:ext>
              </a:extLst>
            </p:cNvPr>
            <p:cNvSpPr txBox="1"/>
            <p:nvPr/>
          </p:nvSpPr>
          <p:spPr>
            <a:xfrm>
              <a:off x="9894609" y="547627"/>
              <a:ext cx="184731" cy="369332"/>
            </a:xfrm>
            <a:prstGeom prst="rect">
              <a:avLst/>
            </a:prstGeom>
            <a:noFill/>
          </p:spPr>
          <p:txBody>
            <a:bodyPr wrap="none" rtlCol="0">
              <a:spAutoFit/>
            </a:bodyPr>
            <a:lstStyle/>
            <a:p>
              <a:endParaRPr lang="nb-NO" dirty="0"/>
            </a:p>
          </p:txBody>
        </p:sp>
        <p:sp>
          <p:nvSpPr>
            <p:cNvPr id="51" name="TextBox 50">
              <a:extLst>
                <a:ext uri="{FF2B5EF4-FFF2-40B4-BE49-F238E27FC236}">
                  <a16:creationId xmlns:a16="http://schemas.microsoft.com/office/drawing/2014/main" id="{9C074C21-57A5-4F95-9F79-C7B0330871AE}"/>
                </a:ext>
              </a:extLst>
            </p:cNvPr>
            <p:cNvSpPr txBox="1"/>
            <p:nvPr/>
          </p:nvSpPr>
          <p:spPr>
            <a:xfrm>
              <a:off x="9887388" y="180351"/>
              <a:ext cx="184731" cy="369332"/>
            </a:xfrm>
            <a:prstGeom prst="rect">
              <a:avLst/>
            </a:prstGeom>
            <a:noFill/>
          </p:spPr>
          <p:txBody>
            <a:bodyPr wrap="none" rtlCol="0">
              <a:spAutoFit/>
            </a:bodyPr>
            <a:lstStyle/>
            <a:p>
              <a:endParaRPr lang="nb-NO" dirty="0"/>
            </a:p>
          </p:txBody>
        </p:sp>
      </p:grpSp>
      <p:sp>
        <p:nvSpPr>
          <p:cNvPr id="9" name="TextBox 8">
            <a:extLst>
              <a:ext uri="{FF2B5EF4-FFF2-40B4-BE49-F238E27FC236}">
                <a16:creationId xmlns:a16="http://schemas.microsoft.com/office/drawing/2014/main" id="{312C9307-0065-F7F8-5917-97B36098340D}"/>
              </a:ext>
            </a:extLst>
          </p:cNvPr>
          <p:cNvSpPr txBox="1"/>
          <p:nvPr/>
        </p:nvSpPr>
        <p:spPr>
          <a:xfrm>
            <a:off x="7095758" y="2194790"/>
            <a:ext cx="354584" cy="369332"/>
          </a:xfrm>
          <a:prstGeom prst="rect">
            <a:avLst/>
          </a:prstGeom>
          <a:noFill/>
        </p:spPr>
        <p:txBody>
          <a:bodyPr wrap="none" rtlCol="0">
            <a:spAutoFit/>
          </a:bodyPr>
          <a:lstStyle/>
          <a:p>
            <a:r>
              <a:rPr lang="nb-NO" dirty="0"/>
              <a:t>z</a:t>
            </a:r>
            <a:r>
              <a:rPr lang="nb-NO" baseline="-25000" dirty="0"/>
              <a:t>1</a:t>
            </a:r>
          </a:p>
        </p:txBody>
      </p:sp>
      <p:sp>
        <p:nvSpPr>
          <p:cNvPr id="10" name="Slide Number Placeholder 9">
            <a:extLst>
              <a:ext uri="{FF2B5EF4-FFF2-40B4-BE49-F238E27FC236}">
                <a16:creationId xmlns:a16="http://schemas.microsoft.com/office/drawing/2014/main" id="{9A300173-0A1D-3333-921E-CADA188FF0F2}"/>
              </a:ext>
            </a:extLst>
          </p:cNvPr>
          <p:cNvSpPr>
            <a:spLocks noGrp="1"/>
          </p:cNvSpPr>
          <p:nvPr>
            <p:ph type="sldNum" sz="quarter" idx="12"/>
          </p:nvPr>
        </p:nvSpPr>
        <p:spPr/>
        <p:txBody>
          <a:bodyPr/>
          <a:lstStyle/>
          <a:p>
            <a:fld id="{D12EDB02-4F68-4150-B145-D9EB3E2B4B16}" type="slidenum">
              <a:rPr lang="en-US" smtClean="0"/>
              <a:t>45</a:t>
            </a:fld>
            <a:endParaRPr lang="en-US"/>
          </a:p>
        </p:txBody>
      </p:sp>
    </p:spTree>
    <p:extLst>
      <p:ext uri="{BB962C8B-B14F-4D97-AF65-F5344CB8AC3E}">
        <p14:creationId xmlns:p14="http://schemas.microsoft.com/office/powerpoint/2010/main" val="31762798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3">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3">
                                            <p:txEl>
                                              <p:pRg st="1" end="1"/>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Line 4">
            <a:extLst>
              <a:ext uri="{FF2B5EF4-FFF2-40B4-BE49-F238E27FC236}">
                <a16:creationId xmlns:a16="http://schemas.microsoft.com/office/drawing/2014/main" id="{814D8C57-ABB3-4C39-B018-979138A1C840}"/>
              </a:ext>
            </a:extLst>
          </p:cNvPr>
          <p:cNvSpPr>
            <a:spLocks noChangeShapeType="1"/>
          </p:cNvSpPr>
          <p:nvPr/>
        </p:nvSpPr>
        <p:spPr bwMode="auto">
          <a:xfrm>
            <a:off x="4440238" y="3140075"/>
            <a:ext cx="0" cy="1081088"/>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b-NO"/>
          </a:p>
        </p:txBody>
      </p:sp>
      <p:sp>
        <p:nvSpPr>
          <p:cNvPr id="54275" name="Line 5">
            <a:extLst>
              <a:ext uri="{FF2B5EF4-FFF2-40B4-BE49-F238E27FC236}">
                <a16:creationId xmlns:a16="http://schemas.microsoft.com/office/drawing/2014/main" id="{AA160845-A5F9-4790-B99F-F9A12DEA7CAD}"/>
              </a:ext>
            </a:extLst>
          </p:cNvPr>
          <p:cNvSpPr>
            <a:spLocks noChangeShapeType="1"/>
          </p:cNvSpPr>
          <p:nvPr/>
        </p:nvSpPr>
        <p:spPr bwMode="auto">
          <a:xfrm>
            <a:off x="4440239" y="4221163"/>
            <a:ext cx="2447925"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b-NO"/>
          </a:p>
        </p:txBody>
      </p:sp>
      <p:sp>
        <p:nvSpPr>
          <p:cNvPr id="54276" name="Line 9">
            <a:extLst>
              <a:ext uri="{FF2B5EF4-FFF2-40B4-BE49-F238E27FC236}">
                <a16:creationId xmlns:a16="http://schemas.microsoft.com/office/drawing/2014/main" id="{26BE147E-11A6-457D-BC6B-5B56E4E97D04}"/>
              </a:ext>
            </a:extLst>
          </p:cNvPr>
          <p:cNvSpPr>
            <a:spLocks noChangeShapeType="1"/>
          </p:cNvSpPr>
          <p:nvPr/>
        </p:nvSpPr>
        <p:spPr bwMode="auto">
          <a:xfrm>
            <a:off x="6888163" y="3140075"/>
            <a:ext cx="0" cy="1081088"/>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b-NO"/>
          </a:p>
        </p:txBody>
      </p:sp>
      <p:sp>
        <p:nvSpPr>
          <p:cNvPr id="54277" name="Line 11">
            <a:extLst>
              <a:ext uri="{FF2B5EF4-FFF2-40B4-BE49-F238E27FC236}">
                <a16:creationId xmlns:a16="http://schemas.microsoft.com/office/drawing/2014/main" id="{99366BD4-80DB-48F2-88F7-E0D8B7D4CEBD}"/>
              </a:ext>
            </a:extLst>
          </p:cNvPr>
          <p:cNvSpPr>
            <a:spLocks noChangeShapeType="1"/>
          </p:cNvSpPr>
          <p:nvPr/>
        </p:nvSpPr>
        <p:spPr bwMode="auto">
          <a:xfrm>
            <a:off x="4440239" y="3355975"/>
            <a:ext cx="2447925" cy="0"/>
          </a:xfrm>
          <a:prstGeom prst="line">
            <a:avLst/>
          </a:prstGeom>
          <a:noFill/>
          <a:ln w="9525">
            <a:solidFill>
              <a:schemeClr val="tx1"/>
            </a:solidFill>
            <a:prstDash val="lg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b-NO"/>
          </a:p>
        </p:txBody>
      </p:sp>
      <p:sp>
        <p:nvSpPr>
          <p:cNvPr id="54279" name="Line 13">
            <a:extLst>
              <a:ext uri="{FF2B5EF4-FFF2-40B4-BE49-F238E27FC236}">
                <a16:creationId xmlns:a16="http://schemas.microsoft.com/office/drawing/2014/main" id="{7C4C0A94-2BC0-4836-859B-BD438637ED8F}"/>
              </a:ext>
            </a:extLst>
          </p:cNvPr>
          <p:cNvSpPr>
            <a:spLocks noChangeShapeType="1"/>
          </p:cNvSpPr>
          <p:nvPr/>
        </p:nvSpPr>
        <p:spPr bwMode="auto">
          <a:xfrm>
            <a:off x="2576513" y="4117293"/>
            <a:ext cx="1844676" cy="0"/>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b-NO"/>
          </a:p>
        </p:txBody>
      </p:sp>
      <p:sp>
        <p:nvSpPr>
          <p:cNvPr id="54280" name="Line 14">
            <a:extLst>
              <a:ext uri="{FF2B5EF4-FFF2-40B4-BE49-F238E27FC236}">
                <a16:creationId xmlns:a16="http://schemas.microsoft.com/office/drawing/2014/main" id="{6D445155-0A74-4CB9-B399-F0756D7111AA}"/>
              </a:ext>
            </a:extLst>
          </p:cNvPr>
          <p:cNvSpPr>
            <a:spLocks noChangeShapeType="1"/>
          </p:cNvSpPr>
          <p:nvPr/>
        </p:nvSpPr>
        <p:spPr bwMode="auto">
          <a:xfrm>
            <a:off x="6672263" y="4076701"/>
            <a:ext cx="0" cy="360363"/>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b-NO"/>
          </a:p>
        </p:txBody>
      </p:sp>
      <p:sp>
        <p:nvSpPr>
          <p:cNvPr id="54281" name="Line 15">
            <a:extLst>
              <a:ext uri="{FF2B5EF4-FFF2-40B4-BE49-F238E27FC236}">
                <a16:creationId xmlns:a16="http://schemas.microsoft.com/office/drawing/2014/main" id="{E4329BA6-4C6F-4B99-9C70-A8767F73EE87}"/>
              </a:ext>
            </a:extLst>
          </p:cNvPr>
          <p:cNvSpPr>
            <a:spLocks noChangeShapeType="1"/>
          </p:cNvSpPr>
          <p:nvPr/>
        </p:nvSpPr>
        <p:spPr bwMode="auto">
          <a:xfrm>
            <a:off x="6672263" y="4437063"/>
            <a:ext cx="1511300" cy="0"/>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b-NO"/>
          </a:p>
        </p:txBody>
      </p:sp>
      <p:sp>
        <p:nvSpPr>
          <p:cNvPr id="54282" name="AutoShape 16">
            <a:extLst>
              <a:ext uri="{FF2B5EF4-FFF2-40B4-BE49-F238E27FC236}">
                <a16:creationId xmlns:a16="http://schemas.microsoft.com/office/drawing/2014/main" id="{FBC3C61A-CBAB-46C1-99DC-1D23F0FB58BA}"/>
              </a:ext>
            </a:extLst>
          </p:cNvPr>
          <p:cNvSpPr>
            <a:spLocks noChangeArrowheads="1"/>
          </p:cNvSpPr>
          <p:nvPr/>
        </p:nvSpPr>
        <p:spPr bwMode="auto">
          <a:xfrm rot="5400000">
            <a:off x="7395369" y="4302919"/>
            <a:ext cx="325438" cy="228600"/>
          </a:xfrm>
          <a:prstGeom prst="flowChartCollate">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nb-NO" altLang="nb-NO" sz="1800"/>
          </a:p>
        </p:txBody>
      </p:sp>
      <p:sp>
        <p:nvSpPr>
          <p:cNvPr id="54284" name="Text Box 30">
            <a:extLst>
              <a:ext uri="{FF2B5EF4-FFF2-40B4-BE49-F238E27FC236}">
                <a16:creationId xmlns:a16="http://schemas.microsoft.com/office/drawing/2014/main" id="{F0444250-3220-4DE0-A693-21F1DE2F4254}"/>
              </a:ext>
            </a:extLst>
          </p:cNvPr>
          <p:cNvSpPr txBox="1">
            <a:spLocks noChangeArrowheads="1"/>
          </p:cNvSpPr>
          <p:nvPr/>
        </p:nvSpPr>
        <p:spPr bwMode="auto">
          <a:xfrm>
            <a:off x="2504317" y="4101684"/>
            <a:ext cx="1277914"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nb-NO" sz="1600" dirty="0"/>
              <a:t>Disturbance</a:t>
            </a:r>
          </a:p>
        </p:txBody>
      </p:sp>
      <p:sp>
        <p:nvSpPr>
          <p:cNvPr id="54289" name="Line 40">
            <a:extLst>
              <a:ext uri="{FF2B5EF4-FFF2-40B4-BE49-F238E27FC236}">
                <a16:creationId xmlns:a16="http://schemas.microsoft.com/office/drawing/2014/main" id="{5F053603-4954-4541-9371-F04C4EBFC57C}"/>
              </a:ext>
            </a:extLst>
          </p:cNvPr>
          <p:cNvSpPr>
            <a:spLocks noChangeShapeType="1"/>
          </p:cNvSpPr>
          <p:nvPr/>
        </p:nvSpPr>
        <p:spPr bwMode="auto">
          <a:xfrm flipH="1">
            <a:off x="6095999" y="2806323"/>
            <a:ext cx="0" cy="549652"/>
          </a:xfrm>
          <a:prstGeom prst="line">
            <a:avLst/>
          </a:prstGeom>
          <a:noFill/>
          <a:ln w="12700">
            <a:solidFill>
              <a:srgbClr val="FF0000"/>
            </a:solidFill>
            <a:prstDash val="solid"/>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b-NO"/>
          </a:p>
        </p:txBody>
      </p:sp>
      <p:sp>
        <p:nvSpPr>
          <p:cNvPr id="54297" name="Oval 40">
            <a:extLst>
              <a:ext uri="{FF2B5EF4-FFF2-40B4-BE49-F238E27FC236}">
                <a16:creationId xmlns:a16="http://schemas.microsoft.com/office/drawing/2014/main" id="{04FEEDE3-DCE9-4359-B822-B0416A2227CD}"/>
              </a:ext>
            </a:extLst>
          </p:cNvPr>
          <p:cNvSpPr>
            <a:spLocks noChangeArrowheads="1"/>
          </p:cNvSpPr>
          <p:nvPr/>
        </p:nvSpPr>
        <p:spPr bwMode="auto">
          <a:xfrm>
            <a:off x="5843587" y="2375152"/>
            <a:ext cx="504825" cy="448372"/>
          </a:xfrm>
          <a:prstGeom prst="ellipse">
            <a:avLst/>
          </a:prstGeom>
          <a:solidFill>
            <a:srgbClr val="FFFFFF"/>
          </a:solidFill>
          <a:ln w="9525" algn="ctr">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nb-NO" sz="1800">
                <a:solidFill>
                  <a:srgbClr val="FF0000"/>
                </a:solidFill>
              </a:rPr>
              <a:t>LC</a:t>
            </a:r>
          </a:p>
        </p:txBody>
      </p:sp>
      <p:cxnSp>
        <p:nvCxnSpPr>
          <p:cNvPr id="54298" name="Straight Arrow Connector 48">
            <a:extLst>
              <a:ext uri="{FF2B5EF4-FFF2-40B4-BE49-F238E27FC236}">
                <a16:creationId xmlns:a16="http://schemas.microsoft.com/office/drawing/2014/main" id="{19C2EE19-728B-476C-B7E7-AF8A2FE15C5D}"/>
              </a:ext>
            </a:extLst>
          </p:cNvPr>
          <p:cNvCxnSpPr>
            <a:cxnSpLocks noChangeShapeType="1"/>
            <a:stCxn id="54297" idx="2"/>
          </p:cNvCxnSpPr>
          <p:nvPr/>
        </p:nvCxnSpPr>
        <p:spPr bwMode="auto">
          <a:xfrm flipH="1">
            <a:off x="3371473" y="2599338"/>
            <a:ext cx="2472114" cy="0"/>
          </a:xfrm>
          <a:prstGeom prst="straightConnector1">
            <a:avLst/>
          </a:prstGeom>
          <a:noFill/>
          <a:ln w="9525" algn="ctr">
            <a:solidFill>
              <a:srgbClr val="FF0000"/>
            </a:solidFill>
            <a:prstDash val="solid"/>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4327" name="TextBox 1">
            <a:extLst>
              <a:ext uri="{FF2B5EF4-FFF2-40B4-BE49-F238E27FC236}">
                <a16:creationId xmlns:a16="http://schemas.microsoft.com/office/drawing/2014/main" id="{704BA408-9619-43AB-82C9-31C9C54B2609}"/>
              </a:ext>
            </a:extLst>
          </p:cNvPr>
          <p:cNvSpPr txBox="1">
            <a:spLocks noChangeArrowheads="1"/>
          </p:cNvSpPr>
          <p:nvPr/>
        </p:nvSpPr>
        <p:spPr bwMode="auto">
          <a:xfrm>
            <a:off x="1047614" y="721396"/>
            <a:ext cx="66575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nb-NO" sz="2400" dirty="0">
                <a:highlight>
                  <a:srgbClr val="FFFF00"/>
                </a:highlight>
              </a:rPr>
              <a:t>Reverse pairing </a:t>
            </a:r>
            <a:r>
              <a:rPr lang="en-US" altLang="nb-NO" sz="2400" dirty="0"/>
              <a:t>(follows “input saturation rule”):</a:t>
            </a:r>
          </a:p>
        </p:txBody>
      </p:sp>
      <p:sp>
        <p:nvSpPr>
          <p:cNvPr id="37" name="Line 12">
            <a:extLst>
              <a:ext uri="{FF2B5EF4-FFF2-40B4-BE49-F238E27FC236}">
                <a16:creationId xmlns:a16="http://schemas.microsoft.com/office/drawing/2014/main" id="{B55FD77A-B781-4BF0-8B14-CB425C19EAAD}"/>
              </a:ext>
            </a:extLst>
          </p:cNvPr>
          <p:cNvSpPr>
            <a:spLocks noChangeShapeType="1"/>
          </p:cNvSpPr>
          <p:nvPr/>
        </p:nvSpPr>
        <p:spPr bwMode="auto">
          <a:xfrm flipV="1">
            <a:off x="2595562" y="3845719"/>
            <a:ext cx="1844676" cy="15079"/>
          </a:xfrm>
          <a:prstGeom prst="line">
            <a:avLst/>
          </a:prstGeom>
          <a:noFill/>
          <a:ln w="19050">
            <a:solidFill>
              <a:schemeClr val="tx1"/>
            </a:solidFill>
            <a:round/>
            <a:headEnd/>
            <a:tailEnd type="triangle"/>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b-NO"/>
          </a:p>
        </p:txBody>
      </p:sp>
      <p:sp>
        <p:nvSpPr>
          <p:cNvPr id="38" name="AutoShape 16">
            <a:extLst>
              <a:ext uri="{FF2B5EF4-FFF2-40B4-BE49-F238E27FC236}">
                <a16:creationId xmlns:a16="http://schemas.microsoft.com/office/drawing/2014/main" id="{E960C2E6-9249-405A-AE32-DFC2038AB8C1}"/>
              </a:ext>
            </a:extLst>
          </p:cNvPr>
          <p:cNvSpPr>
            <a:spLocks noChangeArrowheads="1"/>
          </p:cNvSpPr>
          <p:nvPr/>
        </p:nvSpPr>
        <p:spPr bwMode="auto">
          <a:xfrm rot="5400000">
            <a:off x="3240881" y="3708851"/>
            <a:ext cx="325437" cy="228600"/>
          </a:xfrm>
          <a:prstGeom prst="flowChartCollate">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nb-NO" altLang="nb-NO" sz="1800"/>
          </a:p>
        </p:txBody>
      </p:sp>
      <p:sp>
        <p:nvSpPr>
          <p:cNvPr id="41" name="Oval 40">
            <a:extLst>
              <a:ext uri="{FF2B5EF4-FFF2-40B4-BE49-F238E27FC236}">
                <a16:creationId xmlns:a16="http://schemas.microsoft.com/office/drawing/2014/main" id="{48574E09-A1BE-4338-9818-078ECCC71DEA}"/>
              </a:ext>
            </a:extLst>
          </p:cNvPr>
          <p:cNvSpPr>
            <a:spLocks noChangeArrowheads="1"/>
          </p:cNvSpPr>
          <p:nvPr/>
        </p:nvSpPr>
        <p:spPr bwMode="auto">
          <a:xfrm>
            <a:off x="7356476" y="3340894"/>
            <a:ext cx="504825" cy="504825"/>
          </a:xfrm>
          <a:prstGeom prst="ellipse">
            <a:avLst/>
          </a:prstGeom>
          <a:solidFill>
            <a:srgbClr val="FFFFFF"/>
          </a:solidFill>
          <a:ln w="9525" algn="ctr">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nb-NO" sz="1800">
                <a:solidFill>
                  <a:srgbClr val="FF0000"/>
                </a:solidFill>
              </a:rPr>
              <a:t>FC</a:t>
            </a:r>
          </a:p>
        </p:txBody>
      </p:sp>
      <p:cxnSp>
        <p:nvCxnSpPr>
          <p:cNvPr id="42" name="Straight Connector 57">
            <a:extLst>
              <a:ext uri="{FF2B5EF4-FFF2-40B4-BE49-F238E27FC236}">
                <a16:creationId xmlns:a16="http://schemas.microsoft.com/office/drawing/2014/main" id="{E6DADC6E-6CFF-47BA-B75F-C73EA66F8A6B}"/>
              </a:ext>
            </a:extLst>
          </p:cNvPr>
          <p:cNvCxnSpPr>
            <a:cxnSpLocks noChangeShapeType="1"/>
          </p:cNvCxnSpPr>
          <p:nvPr/>
        </p:nvCxnSpPr>
        <p:spPr bwMode="auto">
          <a:xfrm flipV="1">
            <a:off x="3857625" y="3593306"/>
            <a:ext cx="0" cy="233363"/>
          </a:xfrm>
          <a:prstGeom prst="line">
            <a:avLst/>
          </a:prstGeom>
          <a:noFill/>
          <a:ln w="9525" algn="ctr">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5" name="Straight Arrow Connector 77">
            <a:extLst>
              <a:ext uri="{FF2B5EF4-FFF2-40B4-BE49-F238E27FC236}">
                <a16:creationId xmlns:a16="http://schemas.microsoft.com/office/drawing/2014/main" id="{F0266372-8509-4743-BC9B-D76B4F91B3AF}"/>
              </a:ext>
            </a:extLst>
          </p:cNvPr>
          <p:cNvCxnSpPr>
            <a:cxnSpLocks noChangeShapeType="1"/>
            <a:endCxn id="41" idx="0"/>
          </p:cNvCxnSpPr>
          <p:nvPr/>
        </p:nvCxnSpPr>
        <p:spPr bwMode="auto">
          <a:xfrm>
            <a:off x="7608888" y="2918618"/>
            <a:ext cx="1" cy="422276"/>
          </a:xfrm>
          <a:prstGeom prst="straightConnector1">
            <a:avLst/>
          </a:prstGeom>
          <a:noFill/>
          <a:ln w="9525" algn="ctr">
            <a:solidFill>
              <a:srgbClr val="FF000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6" name="TextBox 82">
            <a:extLst>
              <a:ext uri="{FF2B5EF4-FFF2-40B4-BE49-F238E27FC236}">
                <a16:creationId xmlns:a16="http://schemas.microsoft.com/office/drawing/2014/main" id="{958C0912-840E-4049-AC32-2C7CD8C38C12}"/>
              </a:ext>
            </a:extLst>
          </p:cNvPr>
          <p:cNvSpPr txBox="1">
            <a:spLocks noChangeArrowheads="1"/>
          </p:cNvSpPr>
          <p:nvPr/>
        </p:nvSpPr>
        <p:spPr bwMode="auto">
          <a:xfrm>
            <a:off x="5862824" y="1585738"/>
            <a:ext cx="4924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nb-NO" sz="1800" dirty="0"/>
              <a:t>SP</a:t>
            </a:r>
          </a:p>
        </p:txBody>
      </p:sp>
      <p:sp>
        <p:nvSpPr>
          <p:cNvPr id="47" name="TextBox 84">
            <a:extLst>
              <a:ext uri="{FF2B5EF4-FFF2-40B4-BE49-F238E27FC236}">
                <a16:creationId xmlns:a16="http://schemas.microsoft.com/office/drawing/2014/main" id="{34E4CE51-0C62-4B6B-A1EA-3721337B2BD0}"/>
              </a:ext>
            </a:extLst>
          </p:cNvPr>
          <p:cNvSpPr txBox="1">
            <a:spLocks noChangeArrowheads="1"/>
          </p:cNvSpPr>
          <p:nvPr/>
        </p:nvSpPr>
        <p:spPr bwMode="auto">
          <a:xfrm>
            <a:off x="3835412" y="3163474"/>
            <a:ext cx="58221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nb-NO" sz="1800" dirty="0"/>
              <a:t>F</a:t>
            </a:r>
            <a:r>
              <a:rPr lang="en-US" altLang="nb-NO" sz="1800" baseline="-25000" dirty="0"/>
              <a:t>0,m</a:t>
            </a:r>
          </a:p>
        </p:txBody>
      </p:sp>
      <p:cxnSp>
        <p:nvCxnSpPr>
          <p:cNvPr id="59" name="Straight Arrow Connector 48">
            <a:extLst>
              <a:ext uri="{FF2B5EF4-FFF2-40B4-BE49-F238E27FC236}">
                <a16:creationId xmlns:a16="http://schemas.microsoft.com/office/drawing/2014/main" id="{23AD32C2-6CDB-4209-866A-9D74CB268259}"/>
              </a:ext>
            </a:extLst>
          </p:cNvPr>
          <p:cNvCxnSpPr>
            <a:cxnSpLocks noChangeShapeType="1"/>
          </p:cNvCxnSpPr>
          <p:nvPr/>
        </p:nvCxnSpPr>
        <p:spPr bwMode="auto">
          <a:xfrm>
            <a:off x="7583488" y="3860798"/>
            <a:ext cx="1" cy="565688"/>
          </a:xfrm>
          <a:prstGeom prst="straightConnector1">
            <a:avLst/>
          </a:prstGeom>
          <a:noFill/>
          <a:ln w="9525" algn="ctr">
            <a:solidFill>
              <a:srgbClr val="FF0000"/>
            </a:solidFill>
            <a:prstDash val="solid"/>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0" name="Straight Arrow Connector 77">
            <a:extLst>
              <a:ext uri="{FF2B5EF4-FFF2-40B4-BE49-F238E27FC236}">
                <a16:creationId xmlns:a16="http://schemas.microsoft.com/office/drawing/2014/main" id="{B5F4ABEB-C8F1-4179-B4B9-E7F785ECFF6F}"/>
              </a:ext>
            </a:extLst>
          </p:cNvPr>
          <p:cNvCxnSpPr>
            <a:cxnSpLocks noChangeShapeType="1"/>
          </p:cNvCxnSpPr>
          <p:nvPr/>
        </p:nvCxnSpPr>
        <p:spPr bwMode="auto">
          <a:xfrm>
            <a:off x="6095998" y="1920497"/>
            <a:ext cx="1" cy="422276"/>
          </a:xfrm>
          <a:prstGeom prst="straightConnector1">
            <a:avLst/>
          </a:prstGeom>
          <a:noFill/>
          <a:ln w="9525" algn="ctr">
            <a:solidFill>
              <a:srgbClr val="FF000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1" name="TextBox 82">
            <a:extLst>
              <a:ext uri="{FF2B5EF4-FFF2-40B4-BE49-F238E27FC236}">
                <a16:creationId xmlns:a16="http://schemas.microsoft.com/office/drawing/2014/main" id="{376FBF84-630D-4BC4-B9EC-807ED21C9669}"/>
              </a:ext>
            </a:extLst>
          </p:cNvPr>
          <p:cNvSpPr txBox="1">
            <a:spLocks noChangeArrowheads="1"/>
          </p:cNvSpPr>
          <p:nvPr/>
        </p:nvSpPr>
        <p:spPr bwMode="auto">
          <a:xfrm>
            <a:off x="7362343" y="2562781"/>
            <a:ext cx="53091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nb-NO" sz="1800" dirty="0"/>
              <a:t>F</a:t>
            </a:r>
            <a:r>
              <a:rPr lang="en-US" altLang="nb-NO" sz="1800" baseline="-25000" dirty="0"/>
              <a:t>0,s</a:t>
            </a:r>
          </a:p>
        </p:txBody>
      </p:sp>
      <p:cxnSp>
        <p:nvCxnSpPr>
          <p:cNvPr id="39" name="Straight Arrow Connector 77">
            <a:extLst>
              <a:ext uri="{FF2B5EF4-FFF2-40B4-BE49-F238E27FC236}">
                <a16:creationId xmlns:a16="http://schemas.microsoft.com/office/drawing/2014/main" id="{5C1AD21D-11A1-4C29-AE9D-423B3759AE4C}"/>
              </a:ext>
            </a:extLst>
          </p:cNvPr>
          <p:cNvCxnSpPr>
            <a:cxnSpLocks noChangeShapeType="1"/>
            <a:endCxn id="38" idx="1"/>
          </p:cNvCxnSpPr>
          <p:nvPr/>
        </p:nvCxnSpPr>
        <p:spPr bwMode="auto">
          <a:xfrm flipH="1">
            <a:off x="3403600" y="2587433"/>
            <a:ext cx="3282" cy="1235719"/>
          </a:xfrm>
          <a:prstGeom prst="straightConnector1">
            <a:avLst/>
          </a:prstGeom>
          <a:noFill/>
          <a:ln w="9525" algn="ctr">
            <a:solidFill>
              <a:srgbClr val="FF000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 name="TextBox 11">
            <a:extLst>
              <a:ext uri="{FF2B5EF4-FFF2-40B4-BE49-F238E27FC236}">
                <a16:creationId xmlns:a16="http://schemas.microsoft.com/office/drawing/2014/main" id="{4E59A50A-B5CF-4EFD-B641-667E7DEAAD31}"/>
              </a:ext>
            </a:extLst>
          </p:cNvPr>
          <p:cNvSpPr txBox="1"/>
          <p:nvPr/>
        </p:nvSpPr>
        <p:spPr>
          <a:xfrm>
            <a:off x="4085509" y="5005393"/>
            <a:ext cx="6031395" cy="646331"/>
          </a:xfrm>
          <a:prstGeom prst="rect">
            <a:avLst/>
          </a:prstGeom>
          <a:noFill/>
        </p:spPr>
        <p:txBody>
          <a:bodyPr wrap="none" rtlCol="0">
            <a:spAutoFit/>
          </a:bodyPr>
          <a:lstStyle/>
          <a:p>
            <a:r>
              <a:rPr lang="en-US" altLang="nb-NO" dirty="0"/>
              <a:t>BUT with Reverse pairing: Get </a:t>
            </a:r>
            <a:r>
              <a:rPr lang="en-US" altLang="nb-NO" dirty="0">
                <a:highlight>
                  <a:srgbClr val="FFFF00"/>
                </a:highlight>
              </a:rPr>
              <a:t>“long loop” </a:t>
            </a:r>
            <a:r>
              <a:rPr lang="en-US" altLang="nb-NO" dirty="0"/>
              <a:t>for F0</a:t>
            </a:r>
          </a:p>
          <a:p>
            <a:r>
              <a:rPr lang="nb-NO" dirty="0"/>
              <a:t>In </a:t>
            </a:r>
            <a:r>
              <a:rPr lang="nb-NO" dirty="0" err="1"/>
              <a:t>addition</a:t>
            </a:r>
            <a:r>
              <a:rPr lang="nb-NO" dirty="0"/>
              <a:t>: </a:t>
            </a:r>
            <a:r>
              <a:rPr lang="nb-NO" dirty="0" err="1"/>
              <a:t>loose</a:t>
            </a:r>
            <a:r>
              <a:rPr lang="nb-NO" dirty="0"/>
              <a:t> control of y2= </a:t>
            </a:r>
            <a:r>
              <a:rPr lang="nb-NO" dirty="0" err="1"/>
              <a:t>level</a:t>
            </a:r>
            <a:r>
              <a:rPr lang="nb-NO" dirty="0"/>
              <a:t> </a:t>
            </a:r>
            <a:r>
              <a:rPr lang="nb-NO" dirty="0" err="1"/>
              <a:t>if</a:t>
            </a:r>
            <a:r>
              <a:rPr lang="nb-NO" dirty="0"/>
              <a:t> z0 (F0-valve) </a:t>
            </a:r>
            <a:r>
              <a:rPr lang="nb-NO" dirty="0" err="1"/>
              <a:t>saturates</a:t>
            </a:r>
            <a:r>
              <a:rPr lang="nb-NO" dirty="0"/>
              <a:t> </a:t>
            </a:r>
          </a:p>
        </p:txBody>
      </p:sp>
      <p:sp>
        <p:nvSpPr>
          <p:cNvPr id="48" name="Text Box 31">
            <a:extLst>
              <a:ext uri="{FF2B5EF4-FFF2-40B4-BE49-F238E27FC236}">
                <a16:creationId xmlns:a16="http://schemas.microsoft.com/office/drawing/2014/main" id="{9B2F0401-9A7F-4101-BE71-228F1A8C6F65}"/>
              </a:ext>
            </a:extLst>
          </p:cNvPr>
          <p:cNvSpPr txBox="1">
            <a:spLocks noChangeArrowheads="1"/>
          </p:cNvSpPr>
          <p:nvPr/>
        </p:nvSpPr>
        <p:spPr bwMode="auto">
          <a:xfrm>
            <a:off x="1584620" y="3470695"/>
            <a:ext cx="1103187"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nb-NO" sz="1800" dirty="0"/>
              <a:t>F</a:t>
            </a:r>
            <a:r>
              <a:rPr lang="en-US" altLang="nb-NO" sz="1800" baseline="-25000" dirty="0"/>
              <a:t>0</a:t>
            </a:r>
            <a:r>
              <a:rPr lang="en-US" altLang="nb-NO" sz="1800" dirty="0"/>
              <a:t> [m3/s]</a:t>
            </a:r>
          </a:p>
        </p:txBody>
      </p:sp>
      <p:sp>
        <p:nvSpPr>
          <p:cNvPr id="49" name="Text Box 31">
            <a:extLst>
              <a:ext uri="{FF2B5EF4-FFF2-40B4-BE49-F238E27FC236}">
                <a16:creationId xmlns:a16="http://schemas.microsoft.com/office/drawing/2014/main" id="{9B1F73A5-3870-45AF-B92B-C3242DD9EC95}"/>
              </a:ext>
            </a:extLst>
          </p:cNvPr>
          <p:cNvSpPr txBox="1">
            <a:spLocks noChangeArrowheads="1"/>
          </p:cNvSpPr>
          <p:nvPr/>
        </p:nvSpPr>
        <p:spPr bwMode="auto">
          <a:xfrm>
            <a:off x="7988009" y="3985870"/>
            <a:ext cx="1103187"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nb-NO" sz="1800" dirty="0"/>
              <a:t>F</a:t>
            </a:r>
            <a:r>
              <a:rPr lang="en-US" altLang="nb-NO" sz="1800" baseline="-25000" dirty="0"/>
              <a:t>1</a:t>
            </a:r>
            <a:r>
              <a:rPr lang="en-US" altLang="nb-NO" sz="1800" dirty="0"/>
              <a:t> [m3/s]</a:t>
            </a:r>
          </a:p>
        </p:txBody>
      </p:sp>
      <p:sp>
        <p:nvSpPr>
          <p:cNvPr id="2" name="TextBox 1">
            <a:extLst>
              <a:ext uri="{FF2B5EF4-FFF2-40B4-BE49-F238E27FC236}">
                <a16:creationId xmlns:a16="http://schemas.microsoft.com/office/drawing/2014/main" id="{B0F8B6C7-EE2E-41E2-94E2-1C78508E6AF3}"/>
              </a:ext>
            </a:extLst>
          </p:cNvPr>
          <p:cNvSpPr txBox="1"/>
          <p:nvPr/>
        </p:nvSpPr>
        <p:spPr>
          <a:xfrm>
            <a:off x="5098245" y="3571637"/>
            <a:ext cx="2254459" cy="369332"/>
          </a:xfrm>
          <a:prstGeom prst="rect">
            <a:avLst/>
          </a:prstGeom>
          <a:noFill/>
        </p:spPr>
        <p:txBody>
          <a:bodyPr wrap="square" rtlCol="0">
            <a:spAutoFit/>
          </a:bodyPr>
          <a:lstStyle/>
          <a:p>
            <a:r>
              <a:rPr lang="nb-NO" dirty="0">
                <a:solidFill>
                  <a:srgbClr val="FF0000"/>
                </a:solidFill>
                <a:highlight>
                  <a:srgbClr val="FFFF00"/>
                </a:highlight>
              </a:rPr>
              <a:t>«</a:t>
            </a:r>
            <a:r>
              <a:rPr lang="nb-NO" dirty="0" err="1">
                <a:solidFill>
                  <a:srgbClr val="FF0000"/>
                </a:solidFill>
                <a:highlight>
                  <a:srgbClr val="FFFF00"/>
                </a:highlight>
              </a:rPr>
              <a:t>long</a:t>
            </a:r>
            <a:r>
              <a:rPr lang="nb-NO" dirty="0">
                <a:solidFill>
                  <a:srgbClr val="FF0000"/>
                </a:solidFill>
                <a:highlight>
                  <a:srgbClr val="FFFF00"/>
                </a:highlight>
              </a:rPr>
              <a:t> loop»</a:t>
            </a:r>
          </a:p>
        </p:txBody>
      </p:sp>
      <p:cxnSp>
        <p:nvCxnSpPr>
          <p:cNvPr id="33" name="Straight Arrow Connector 48">
            <a:extLst>
              <a:ext uri="{FF2B5EF4-FFF2-40B4-BE49-F238E27FC236}">
                <a16:creationId xmlns:a16="http://schemas.microsoft.com/office/drawing/2014/main" id="{B9AFF42A-C528-4443-944F-BC064FB370F0}"/>
              </a:ext>
            </a:extLst>
          </p:cNvPr>
          <p:cNvCxnSpPr>
            <a:cxnSpLocks noChangeShapeType="1"/>
          </p:cNvCxnSpPr>
          <p:nvPr/>
        </p:nvCxnSpPr>
        <p:spPr bwMode="auto">
          <a:xfrm>
            <a:off x="3857625" y="3563905"/>
            <a:ext cx="3527000" cy="4969"/>
          </a:xfrm>
          <a:prstGeom prst="straightConnector1">
            <a:avLst/>
          </a:prstGeom>
          <a:noFill/>
          <a:ln w="9525" algn="ctr">
            <a:solidFill>
              <a:srgbClr val="FF0000"/>
            </a:solidFill>
            <a:prstDash val="solid"/>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2" name="TextBox 31">
            <a:extLst>
              <a:ext uri="{FF2B5EF4-FFF2-40B4-BE49-F238E27FC236}">
                <a16:creationId xmlns:a16="http://schemas.microsoft.com/office/drawing/2014/main" id="{79AE1CAE-4F3A-4EDC-9E07-DFBCC93292BC}"/>
              </a:ext>
            </a:extLst>
          </p:cNvPr>
          <p:cNvSpPr txBox="1"/>
          <p:nvPr/>
        </p:nvSpPr>
        <p:spPr>
          <a:xfrm>
            <a:off x="-30776" y="-6509"/>
            <a:ext cx="6169702" cy="646331"/>
          </a:xfrm>
          <a:prstGeom prst="rect">
            <a:avLst/>
          </a:prstGeom>
          <a:noFill/>
        </p:spPr>
        <p:txBody>
          <a:bodyPr wrap="none" rtlCol="0">
            <a:spAutoFit/>
          </a:bodyPr>
          <a:lstStyle/>
          <a:p>
            <a:r>
              <a:rPr lang="nb-NO" dirty="0">
                <a:highlight>
                  <a:srgbClr val="FFFF00"/>
                </a:highlight>
              </a:rPr>
              <a:t>This </a:t>
            </a:r>
            <a:r>
              <a:rPr lang="nb-NO" dirty="0" err="1">
                <a:highlight>
                  <a:srgbClr val="FFFF00"/>
                </a:highlight>
              </a:rPr>
              <a:t>gives</a:t>
            </a:r>
            <a:r>
              <a:rPr lang="nb-NO" dirty="0">
                <a:highlight>
                  <a:srgbClr val="FFFF00"/>
                </a:highlight>
              </a:rPr>
              <a:t> simple MV-CV switching (</a:t>
            </a:r>
            <a:r>
              <a:rPr lang="nb-NO" dirty="0" err="1">
                <a:highlight>
                  <a:srgbClr val="FFFF00"/>
                </a:highlight>
              </a:rPr>
              <a:t>if</a:t>
            </a:r>
            <a:r>
              <a:rPr lang="nb-NO" dirty="0">
                <a:highlight>
                  <a:srgbClr val="FFFF00"/>
                </a:highlight>
              </a:rPr>
              <a:t> z1 </a:t>
            </a:r>
            <a:r>
              <a:rPr lang="nb-NO" dirty="0" err="1">
                <a:highlight>
                  <a:srgbClr val="FFFF00"/>
                </a:highlight>
              </a:rPr>
              <a:t>saturates</a:t>
            </a:r>
            <a:r>
              <a:rPr lang="nb-NO" dirty="0">
                <a:highlight>
                  <a:srgbClr val="FFFF00"/>
                </a:highlight>
              </a:rPr>
              <a:t> at </a:t>
            </a:r>
            <a:r>
              <a:rPr lang="nb-NO" dirty="0" err="1">
                <a:highlight>
                  <a:srgbClr val="FFFF00"/>
                </a:highlight>
              </a:rPr>
              <a:t>fully</a:t>
            </a:r>
            <a:r>
              <a:rPr lang="nb-NO" dirty="0">
                <a:highlight>
                  <a:srgbClr val="FFFF00"/>
                </a:highlight>
              </a:rPr>
              <a:t> </a:t>
            </a:r>
            <a:r>
              <a:rPr lang="nb-NO" dirty="0" err="1">
                <a:highlight>
                  <a:srgbClr val="FFFF00"/>
                </a:highlight>
              </a:rPr>
              <a:t>open</a:t>
            </a:r>
            <a:r>
              <a:rPr lang="nb-NO" dirty="0">
                <a:highlight>
                  <a:srgbClr val="FFFF00"/>
                </a:highlight>
              </a:rPr>
              <a:t>) </a:t>
            </a:r>
          </a:p>
          <a:p>
            <a:endParaRPr lang="nb-NO" dirty="0"/>
          </a:p>
        </p:txBody>
      </p:sp>
      <p:sp>
        <p:nvSpPr>
          <p:cNvPr id="4" name="TextBox 3">
            <a:extLst>
              <a:ext uri="{FF2B5EF4-FFF2-40B4-BE49-F238E27FC236}">
                <a16:creationId xmlns:a16="http://schemas.microsoft.com/office/drawing/2014/main" id="{7E046A4E-8ECC-4ABF-9609-978312E79967}"/>
              </a:ext>
            </a:extLst>
          </p:cNvPr>
          <p:cNvSpPr txBox="1"/>
          <p:nvPr/>
        </p:nvSpPr>
        <p:spPr>
          <a:xfrm>
            <a:off x="133564" y="6020925"/>
            <a:ext cx="4085734" cy="369332"/>
          </a:xfrm>
          <a:prstGeom prst="rect">
            <a:avLst/>
          </a:prstGeom>
          <a:noFill/>
        </p:spPr>
        <p:txBody>
          <a:bodyPr wrap="none" rtlCol="0">
            <a:spAutoFit/>
          </a:bodyPr>
          <a:lstStyle/>
          <a:p>
            <a:r>
              <a:rPr lang="nb-NO" dirty="0">
                <a:highlight>
                  <a:srgbClr val="FFFF00"/>
                </a:highlight>
              </a:rPr>
              <a:t>«Long loop» </a:t>
            </a:r>
            <a:r>
              <a:rPr lang="nb-NO" dirty="0"/>
              <a:t>= Works </a:t>
            </a:r>
            <a:r>
              <a:rPr lang="nb-NO" dirty="0" err="1"/>
              <a:t>through</a:t>
            </a:r>
            <a:r>
              <a:rPr lang="nb-NO" dirty="0"/>
              <a:t> </a:t>
            </a:r>
            <a:r>
              <a:rPr lang="nb-NO" dirty="0" err="1"/>
              <a:t>other</a:t>
            </a:r>
            <a:r>
              <a:rPr lang="nb-NO" dirty="0"/>
              <a:t> loops</a:t>
            </a:r>
          </a:p>
        </p:txBody>
      </p:sp>
      <p:sp>
        <p:nvSpPr>
          <p:cNvPr id="3" name="TextBox 2">
            <a:extLst>
              <a:ext uri="{FF2B5EF4-FFF2-40B4-BE49-F238E27FC236}">
                <a16:creationId xmlns:a16="http://schemas.microsoft.com/office/drawing/2014/main" id="{7ADD426A-5BA1-15BC-E4BC-33C96683EE4F}"/>
              </a:ext>
            </a:extLst>
          </p:cNvPr>
          <p:cNvSpPr txBox="1"/>
          <p:nvPr/>
        </p:nvSpPr>
        <p:spPr>
          <a:xfrm>
            <a:off x="4078061" y="2158107"/>
            <a:ext cx="354584" cy="369332"/>
          </a:xfrm>
          <a:prstGeom prst="rect">
            <a:avLst/>
          </a:prstGeom>
          <a:noFill/>
        </p:spPr>
        <p:txBody>
          <a:bodyPr wrap="none" rtlCol="0">
            <a:spAutoFit/>
          </a:bodyPr>
          <a:lstStyle/>
          <a:p>
            <a:r>
              <a:rPr lang="nb-NO" dirty="0"/>
              <a:t>z</a:t>
            </a:r>
            <a:r>
              <a:rPr lang="nb-NO" baseline="-25000" dirty="0"/>
              <a:t>0</a:t>
            </a:r>
          </a:p>
        </p:txBody>
      </p:sp>
      <p:sp>
        <p:nvSpPr>
          <p:cNvPr id="5" name="Slide Number Placeholder 4">
            <a:extLst>
              <a:ext uri="{FF2B5EF4-FFF2-40B4-BE49-F238E27FC236}">
                <a16:creationId xmlns:a16="http://schemas.microsoft.com/office/drawing/2014/main" id="{84FA76BE-A948-66D8-A232-405BA6939634}"/>
              </a:ext>
            </a:extLst>
          </p:cNvPr>
          <p:cNvSpPr>
            <a:spLocks noGrp="1"/>
          </p:cNvSpPr>
          <p:nvPr>
            <p:ph type="sldNum" sz="quarter" idx="12"/>
          </p:nvPr>
        </p:nvSpPr>
        <p:spPr/>
        <p:txBody>
          <a:bodyPr/>
          <a:lstStyle/>
          <a:p>
            <a:fld id="{D12EDB02-4F68-4150-B145-D9EB3E2B4B16}" type="slidenum">
              <a:rPr lang="en-US" smtClean="0"/>
              <a:t>46</a:t>
            </a:fld>
            <a:endParaRPr lang="en-US"/>
          </a:p>
        </p:txBody>
      </p:sp>
    </p:spTree>
    <p:extLst>
      <p:ext uri="{BB962C8B-B14F-4D97-AF65-F5344CB8AC3E}">
        <p14:creationId xmlns:p14="http://schemas.microsoft.com/office/powerpoint/2010/main" val="12611896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xEl>
                                              <p:pRg st="0" end="0"/>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2" grpId="0"/>
      <p:bldP spid="4"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Line 4">
            <a:extLst>
              <a:ext uri="{FF2B5EF4-FFF2-40B4-BE49-F238E27FC236}">
                <a16:creationId xmlns:a16="http://schemas.microsoft.com/office/drawing/2014/main" id="{814D8C57-ABB3-4C39-B018-979138A1C840}"/>
              </a:ext>
            </a:extLst>
          </p:cNvPr>
          <p:cNvSpPr>
            <a:spLocks noChangeShapeType="1"/>
          </p:cNvSpPr>
          <p:nvPr/>
        </p:nvSpPr>
        <p:spPr bwMode="auto">
          <a:xfrm>
            <a:off x="4440238" y="3140075"/>
            <a:ext cx="0" cy="1081088"/>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b-NO"/>
          </a:p>
        </p:txBody>
      </p:sp>
      <p:sp>
        <p:nvSpPr>
          <p:cNvPr id="54275" name="Line 5">
            <a:extLst>
              <a:ext uri="{FF2B5EF4-FFF2-40B4-BE49-F238E27FC236}">
                <a16:creationId xmlns:a16="http://schemas.microsoft.com/office/drawing/2014/main" id="{AA160845-A5F9-4790-B99F-F9A12DEA7CAD}"/>
              </a:ext>
            </a:extLst>
          </p:cNvPr>
          <p:cNvSpPr>
            <a:spLocks noChangeShapeType="1"/>
          </p:cNvSpPr>
          <p:nvPr/>
        </p:nvSpPr>
        <p:spPr bwMode="auto">
          <a:xfrm>
            <a:off x="4440239" y="4221163"/>
            <a:ext cx="2447925"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b-NO"/>
          </a:p>
        </p:txBody>
      </p:sp>
      <p:sp>
        <p:nvSpPr>
          <p:cNvPr id="54276" name="Line 9">
            <a:extLst>
              <a:ext uri="{FF2B5EF4-FFF2-40B4-BE49-F238E27FC236}">
                <a16:creationId xmlns:a16="http://schemas.microsoft.com/office/drawing/2014/main" id="{26BE147E-11A6-457D-BC6B-5B56E4E97D04}"/>
              </a:ext>
            </a:extLst>
          </p:cNvPr>
          <p:cNvSpPr>
            <a:spLocks noChangeShapeType="1"/>
          </p:cNvSpPr>
          <p:nvPr/>
        </p:nvSpPr>
        <p:spPr bwMode="auto">
          <a:xfrm>
            <a:off x="6888163" y="3140075"/>
            <a:ext cx="0" cy="1081088"/>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b-NO"/>
          </a:p>
        </p:txBody>
      </p:sp>
      <p:sp>
        <p:nvSpPr>
          <p:cNvPr id="54277" name="Line 11">
            <a:extLst>
              <a:ext uri="{FF2B5EF4-FFF2-40B4-BE49-F238E27FC236}">
                <a16:creationId xmlns:a16="http://schemas.microsoft.com/office/drawing/2014/main" id="{99366BD4-80DB-48F2-88F7-E0D8B7D4CEBD}"/>
              </a:ext>
            </a:extLst>
          </p:cNvPr>
          <p:cNvSpPr>
            <a:spLocks noChangeShapeType="1"/>
          </p:cNvSpPr>
          <p:nvPr/>
        </p:nvSpPr>
        <p:spPr bwMode="auto">
          <a:xfrm>
            <a:off x="4440239" y="3355975"/>
            <a:ext cx="2447925" cy="0"/>
          </a:xfrm>
          <a:prstGeom prst="line">
            <a:avLst/>
          </a:prstGeom>
          <a:noFill/>
          <a:ln w="9525">
            <a:solidFill>
              <a:schemeClr val="tx1"/>
            </a:solidFill>
            <a:prstDash val="lg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b-NO"/>
          </a:p>
        </p:txBody>
      </p:sp>
      <p:sp>
        <p:nvSpPr>
          <p:cNvPr id="54279" name="Line 13">
            <a:extLst>
              <a:ext uri="{FF2B5EF4-FFF2-40B4-BE49-F238E27FC236}">
                <a16:creationId xmlns:a16="http://schemas.microsoft.com/office/drawing/2014/main" id="{7C4C0A94-2BC0-4836-859B-BD438637ED8F}"/>
              </a:ext>
            </a:extLst>
          </p:cNvPr>
          <p:cNvSpPr>
            <a:spLocks noChangeShapeType="1"/>
          </p:cNvSpPr>
          <p:nvPr/>
        </p:nvSpPr>
        <p:spPr bwMode="auto">
          <a:xfrm>
            <a:off x="2576513" y="4117293"/>
            <a:ext cx="1844676" cy="0"/>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b-NO"/>
          </a:p>
        </p:txBody>
      </p:sp>
      <p:sp>
        <p:nvSpPr>
          <p:cNvPr id="54280" name="Line 14">
            <a:extLst>
              <a:ext uri="{FF2B5EF4-FFF2-40B4-BE49-F238E27FC236}">
                <a16:creationId xmlns:a16="http://schemas.microsoft.com/office/drawing/2014/main" id="{6D445155-0A74-4CB9-B399-F0756D7111AA}"/>
              </a:ext>
            </a:extLst>
          </p:cNvPr>
          <p:cNvSpPr>
            <a:spLocks noChangeShapeType="1"/>
          </p:cNvSpPr>
          <p:nvPr/>
        </p:nvSpPr>
        <p:spPr bwMode="auto">
          <a:xfrm>
            <a:off x="6672263" y="4076701"/>
            <a:ext cx="0" cy="360363"/>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b-NO"/>
          </a:p>
        </p:txBody>
      </p:sp>
      <p:sp>
        <p:nvSpPr>
          <p:cNvPr id="54281" name="Line 15">
            <a:extLst>
              <a:ext uri="{FF2B5EF4-FFF2-40B4-BE49-F238E27FC236}">
                <a16:creationId xmlns:a16="http://schemas.microsoft.com/office/drawing/2014/main" id="{E4329BA6-4C6F-4B99-9C70-A8767F73EE87}"/>
              </a:ext>
            </a:extLst>
          </p:cNvPr>
          <p:cNvSpPr>
            <a:spLocks noChangeShapeType="1"/>
          </p:cNvSpPr>
          <p:nvPr/>
        </p:nvSpPr>
        <p:spPr bwMode="auto">
          <a:xfrm>
            <a:off x="6672263" y="4437063"/>
            <a:ext cx="1511300" cy="0"/>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b-NO"/>
          </a:p>
        </p:txBody>
      </p:sp>
      <p:sp>
        <p:nvSpPr>
          <p:cNvPr id="54282" name="AutoShape 16">
            <a:extLst>
              <a:ext uri="{FF2B5EF4-FFF2-40B4-BE49-F238E27FC236}">
                <a16:creationId xmlns:a16="http://schemas.microsoft.com/office/drawing/2014/main" id="{FBC3C61A-CBAB-46C1-99DC-1D23F0FB58BA}"/>
              </a:ext>
            </a:extLst>
          </p:cNvPr>
          <p:cNvSpPr>
            <a:spLocks noChangeArrowheads="1"/>
          </p:cNvSpPr>
          <p:nvPr/>
        </p:nvSpPr>
        <p:spPr bwMode="auto">
          <a:xfrm rot="5400000">
            <a:off x="7395369" y="4302919"/>
            <a:ext cx="325438" cy="228600"/>
          </a:xfrm>
          <a:prstGeom prst="flowChartCollate">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nb-NO" altLang="nb-NO" sz="1800"/>
          </a:p>
        </p:txBody>
      </p:sp>
      <p:sp>
        <p:nvSpPr>
          <p:cNvPr id="54284" name="Text Box 30">
            <a:extLst>
              <a:ext uri="{FF2B5EF4-FFF2-40B4-BE49-F238E27FC236}">
                <a16:creationId xmlns:a16="http://schemas.microsoft.com/office/drawing/2014/main" id="{F0444250-3220-4DE0-A693-21F1DE2F4254}"/>
              </a:ext>
            </a:extLst>
          </p:cNvPr>
          <p:cNvSpPr txBox="1">
            <a:spLocks noChangeArrowheads="1"/>
          </p:cNvSpPr>
          <p:nvPr/>
        </p:nvSpPr>
        <p:spPr bwMode="auto">
          <a:xfrm>
            <a:off x="2504317" y="4101684"/>
            <a:ext cx="1277914"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nb-NO" sz="1600" dirty="0"/>
              <a:t>Disturbance</a:t>
            </a:r>
          </a:p>
        </p:txBody>
      </p:sp>
      <p:sp>
        <p:nvSpPr>
          <p:cNvPr id="54289" name="Line 40">
            <a:extLst>
              <a:ext uri="{FF2B5EF4-FFF2-40B4-BE49-F238E27FC236}">
                <a16:creationId xmlns:a16="http://schemas.microsoft.com/office/drawing/2014/main" id="{5F053603-4954-4541-9371-F04C4EBFC57C}"/>
              </a:ext>
            </a:extLst>
          </p:cNvPr>
          <p:cNvSpPr>
            <a:spLocks noChangeShapeType="1"/>
          </p:cNvSpPr>
          <p:nvPr/>
        </p:nvSpPr>
        <p:spPr bwMode="auto">
          <a:xfrm flipH="1">
            <a:off x="6095999" y="2806323"/>
            <a:ext cx="0" cy="549652"/>
          </a:xfrm>
          <a:prstGeom prst="line">
            <a:avLst/>
          </a:prstGeom>
          <a:noFill/>
          <a:ln w="12700">
            <a:solidFill>
              <a:srgbClr val="FF0000"/>
            </a:solidFill>
            <a:prstDash val="solid"/>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b-NO"/>
          </a:p>
        </p:txBody>
      </p:sp>
      <p:sp>
        <p:nvSpPr>
          <p:cNvPr id="54297" name="Oval 40">
            <a:extLst>
              <a:ext uri="{FF2B5EF4-FFF2-40B4-BE49-F238E27FC236}">
                <a16:creationId xmlns:a16="http://schemas.microsoft.com/office/drawing/2014/main" id="{04FEEDE3-DCE9-4359-B822-B0416A2227CD}"/>
              </a:ext>
            </a:extLst>
          </p:cNvPr>
          <p:cNvSpPr>
            <a:spLocks noChangeArrowheads="1"/>
          </p:cNvSpPr>
          <p:nvPr/>
        </p:nvSpPr>
        <p:spPr bwMode="auto">
          <a:xfrm>
            <a:off x="5843587" y="2375152"/>
            <a:ext cx="504825" cy="448372"/>
          </a:xfrm>
          <a:prstGeom prst="ellipse">
            <a:avLst/>
          </a:prstGeom>
          <a:solidFill>
            <a:srgbClr val="FFFFFF"/>
          </a:solidFill>
          <a:ln w="9525" algn="ctr">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nb-NO" sz="1800">
                <a:solidFill>
                  <a:srgbClr val="FF0000"/>
                </a:solidFill>
              </a:rPr>
              <a:t>LC</a:t>
            </a:r>
          </a:p>
        </p:txBody>
      </p:sp>
      <p:cxnSp>
        <p:nvCxnSpPr>
          <p:cNvPr id="54298" name="Straight Arrow Connector 48">
            <a:extLst>
              <a:ext uri="{FF2B5EF4-FFF2-40B4-BE49-F238E27FC236}">
                <a16:creationId xmlns:a16="http://schemas.microsoft.com/office/drawing/2014/main" id="{19C2EE19-728B-476C-B7E7-AF8A2FE15C5D}"/>
              </a:ext>
            </a:extLst>
          </p:cNvPr>
          <p:cNvCxnSpPr>
            <a:cxnSpLocks noChangeShapeType="1"/>
          </p:cNvCxnSpPr>
          <p:nvPr/>
        </p:nvCxnSpPr>
        <p:spPr bwMode="auto">
          <a:xfrm>
            <a:off x="6383339" y="2628611"/>
            <a:ext cx="1174749" cy="0"/>
          </a:xfrm>
          <a:prstGeom prst="straightConnector1">
            <a:avLst/>
          </a:prstGeom>
          <a:noFill/>
          <a:ln w="9525" algn="ctr">
            <a:solidFill>
              <a:srgbClr val="FF0000"/>
            </a:solidFill>
            <a:prstDash val="solid"/>
            <a:round/>
            <a:headEn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7" name="Line 12">
            <a:extLst>
              <a:ext uri="{FF2B5EF4-FFF2-40B4-BE49-F238E27FC236}">
                <a16:creationId xmlns:a16="http://schemas.microsoft.com/office/drawing/2014/main" id="{B55FD77A-B781-4BF0-8B14-CB425C19EAAD}"/>
              </a:ext>
            </a:extLst>
          </p:cNvPr>
          <p:cNvSpPr>
            <a:spLocks noChangeShapeType="1"/>
          </p:cNvSpPr>
          <p:nvPr/>
        </p:nvSpPr>
        <p:spPr bwMode="auto">
          <a:xfrm flipV="1">
            <a:off x="2595562" y="3845719"/>
            <a:ext cx="1844676" cy="15079"/>
          </a:xfrm>
          <a:prstGeom prst="line">
            <a:avLst/>
          </a:prstGeom>
          <a:noFill/>
          <a:ln w="19050">
            <a:solidFill>
              <a:schemeClr val="tx1"/>
            </a:solidFill>
            <a:round/>
            <a:headEnd/>
            <a:tailEnd type="triangle"/>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b-NO"/>
          </a:p>
        </p:txBody>
      </p:sp>
      <p:sp>
        <p:nvSpPr>
          <p:cNvPr id="38" name="AutoShape 16">
            <a:extLst>
              <a:ext uri="{FF2B5EF4-FFF2-40B4-BE49-F238E27FC236}">
                <a16:creationId xmlns:a16="http://schemas.microsoft.com/office/drawing/2014/main" id="{E960C2E6-9249-405A-AE32-DFC2038AB8C1}"/>
              </a:ext>
            </a:extLst>
          </p:cNvPr>
          <p:cNvSpPr>
            <a:spLocks noChangeArrowheads="1"/>
          </p:cNvSpPr>
          <p:nvPr/>
        </p:nvSpPr>
        <p:spPr bwMode="auto">
          <a:xfrm rot="5400000">
            <a:off x="3240881" y="3708851"/>
            <a:ext cx="325437" cy="228600"/>
          </a:xfrm>
          <a:prstGeom prst="flowChartCollate">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nb-NO" altLang="nb-NO" sz="1800"/>
          </a:p>
        </p:txBody>
      </p:sp>
      <p:sp>
        <p:nvSpPr>
          <p:cNvPr id="41" name="Oval 40">
            <a:extLst>
              <a:ext uri="{FF2B5EF4-FFF2-40B4-BE49-F238E27FC236}">
                <a16:creationId xmlns:a16="http://schemas.microsoft.com/office/drawing/2014/main" id="{48574E09-A1BE-4338-9818-078ECCC71DEA}"/>
              </a:ext>
            </a:extLst>
          </p:cNvPr>
          <p:cNvSpPr>
            <a:spLocks noChangeArrowheads="1"/>
          </p:cNvSpPr>
          <p:nvPr/>
        </p:nvSpPr>
        <p:spPr bwMode="auto">
          <a:xfrm>
            <a:off x="3151993" y="3110780"/>
            <a:ext cx="504825" cy="504825"/>
          </a:xfrm>
          <a:prstGeom prst="ellipse">
            <a:avLst/>
          </a:prstGeom>
          <a:solidFill>
            <a:srgbClr val="FFFFFF"/>
          </a:solidFill>
          <a:ln w="9525" algn="ctr">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nb-NO" sz="1800">
                <a:solidFill>
                  <a:srgbClr val="FF0000"/>
                </a:solidFill>
              </a:rPr>
              <a:t>FC</a:t>
            </a:r>
          </a:p>
        </p:txBody>
      </p:sp>
      <p:cxnSp>
        <p:nvCxnSpPr>
          <p:cNvPr id="42" name="Straight Connector 57">
            <a:extLst>
              <a:ext uri="{FF2B5EF4-FFF2-40B4-BE49-F238E27FC236}">
                <a16:creationId xmlns:a16="http://schemas.microsoft.com/office/drawing/2014/main" id="{E6DADC6E-6CFF-47BA-B75F-C73EA66F8A6B}"/>
              </a:ext>
            </a:extLst>
          </p:cNvPr>
          <p:cNvCxnSpPr>
            <a:cxnSpLocks noChangeShapeType="1"/>
          </p:cNvCxnSpPr>
          <p:nvPr/>
        </p:nvCxnSpPr>
        <p:spPr bwMode="auto">
          <a:xfrm flipV="1">
            <a:off x="3857625" y="3370263"/>
            <a:ext cx="0" cy="456406"/>
          </a:xfrm>
          <a:prstGeom prst="line">
            <a:avLst/>
          </a:prstGeom>
          <a:noFill/>
          <a:ln w="9525" algn="ctr">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3" name="Straight Arrow Connector 59">
            <a:extLst>
              <a:ext uri="{FF2B5EF4-FFF2-40B4-BE49-F238E27FC236}">
                <a16:creationId xmlns:a16="http://schemas.microsoft.com/office/drawing/2014/main" id="{770B2079-B1F7-4A2F-AB96-DCD68EB2E8B9}"/>
              </a:ext>
            </a:extLst>
          </p:cNvPr>
          <p:cNvCxnSpPr>
            <a:cxnSpLocks noChangeShapeType="1"/>
            <a:endCxn id="41" idx="6"/>
          </p:cNvCxnSpPr>
          <p:nvPr/>
        </p:nvCxnSpPr>
        <p:spPr bwMode="auto">
          <a:xfrm flipH="1">
            <a:off x="3656818" y="3351213"/>
            <a:ext cx="229382" cy="11980"/>
          </a:xfrm>
          <a:prstGeom prst="straightConnector1">
            <a:avLst/>
          </a:prstGeom>
          <a:noFill/>
          <a:ln w="9525" algn="ctr">
            <a:solidFill>
              <a:srgbClr val="FF000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4" name="Straight Arrow Connector 62">
            <a:extLst>
              <a:ext uri="{FF2B5EF4-FFF2-40B4-BE49-F238E27FC236}">
                <a16:creationId xmlns:a16="http://schemas.microsoft.com/office/drawing/2014/main" id="{02859762-0B22-4818-9AA1-55C99FC86DD9}"/>
              </a:ext>
            </a:extLst>
          </p:cNvPr>
          <p:cNvCxnSpPr>
            <a:cxnSpLocks noChangeShapeType="1"/>
            <a:stCxn id="41" idx="4"/>
          </p:cNvCxnSpPr>
          <p:nvPr/>
        </p:nvCxnSpPr>
        <p:spPr bwMode="auto">
          <a:xfrm flipH="1">
            <a:off x="3398055" y="3615604"/>
            <a:ext cx="6350" cy="196850"/>
          </a:xfrm>
          <a:prstGeom prst="straightConnector1">
            <a:avLst/>
          </a:prstGeom>
          <a:noFill/>
          <a:ln w="9525" algn="ctr">
            <a:solidFill>
              <a:srgbClr val="FF000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5" name="Straight Arrow Connector 77">
            <a:extLst>
              <a:ext uri="{FF2B5EF4-FFF2-40B4-BE49-F238E27FC236}">
                <a16:creationId xmlns:a16="http://schemas.microsoft.com/office/drawing/2014/main" id="{F0266372-8509-4743-BC9B-D76B4F91B3AF}"/>
              </a:ext>
            </a:extLst>
          </p:cNvPr>
          <p:cNvCxnSpPr>
            <a:cxnSpLocks noChangeShapeType="1"/>
            <a:stCxn id="36" idx="4"/>
            <a:endCxn id="41" idx="0"/>
          </p:cNvCxnSpPr>
          <p:nvPr/>
        </p:nvCxnSpPr>
        <p:spPr bwMode="auto">
          <a:xfrm>
            <a:off x="3388841" y="2806369"/>
            <a:ext cx="15565" cy="304411"/>
          </a:xfrm>
          <a:prstGeom prst="straightConnector1">
            <a:avLst/>
          </a:prstGeom>
          <a:noFill/>
          <a:ln w="9525" algn="ctr">
            <a:solidFill>
              <a:srgbClr val="FF000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6" name="TextBox 82">
            <a:extLst>
              <a:ext uri="{FF2B5EF4-FFF2-40B4-BE49-F238E27FC236}">
                <a16:creationId xmlns:a16="http://schemas.microsoft.com/office/drawing/2014/main" id="{958C0912-840E-4049-AC32-2C7CD8C38C12}"/>
              </a:ext>
            </a:extLst>
          </p:cNvPr>
          <p:cNvSpPr txBox="1">
            <a:spLocks noChangeArrowheads="1"/>
          </p:cNvSpPr>
          <p:nvPr/>
        </p:nvSpPr>
        <p:spPr bwMode="auto">
          <a:xfrm>
            <a:off x="5779283" y="1585738"/>
            <a:ext cx="69762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nb-NO" sz="1800" dirty="0"/>
              <a:t>SP-L</a:t>
            </a:r>
          </a:p>
        </p:txBody>
      </p:sp>
      <p:sp>
        <p:nvSpPr>
          <p:cNvPr id="47" name="TextBox 84">
            <a:extLst>
              <a:ext uri="{FF2B5EF4-FFF2-40B4-BE49-F238E27FC236}">
                <a16:creationId xmlns:a16="http://schemas.microsoft.com/office/drawing/2014/main" id="{34E4CE51-0C62-4B6B-A1EA-3721337B2BD0}"/>
              </a:ext>
            </a:extLst>
          </p:cNvPr>
          <p:cNvSpPr txBox="1">
            <a:spLocks noChangeArrowheads="1"/>
          </p:cNvSpPr>
          <p:nvPr/>
        </p:nvSpPr>
        <p:spPr bwMode="auto">
          <a:xfrm>
            <a:off x="3790783" y="3419790"/>
            <a:ext cx="5822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nb-NO" sz="1800" dirty="0"/>
              <a:t>F</a:t>
            </a:r>
            <a:r>
              <a:rPr lang="en-US" altLang="nb-NO" sz="1800" baseline="-25000" dirty="0"/>
              <a:t>0,m</a:t>
            </a:r>
          </a:p>
        </p:txBody>
      </p:sp>
      <p:cxnSp>
        <p:nvCxnSpPr>
          <p:cNvPr id="59" name="Straight Arrow Connector 48">
            <a:extLst>
              <a:ext uri="{FF2B5EF4-FFF2-40B4-BE49-F238E27FC236}">
                <a16:creationId xmlns:a16="http://schemas.microsoft.com/office/drawing/2014/main" id="{23AD32C2-6CDB-4209-866A-9D74CB268259}"/>
              </a:ext>
            </a:extLst>
          </p:cNvPr>
          <p:cNvCxnSpPr>
            <a:cxnSpLocks noChangeShapeType="1"/>
          </p:cNvCxnSpPr>
          <p:nvPr/>
        </p:nvCxnSpPr>
        <p:spPr bwMode="auto">
          <a:xfrm>
            <a:off x="7558088" y="2628611"/>
            <a:ext cx="25401" cy="1797875"/>
          </a:xfrm>
          <a:prstGeom prst="straightConnector1">
            <a:avLst/>
          </a:prstGeom>
          <a:noFill/>
          <a:ln w="9525" algn="ctr">
            <a:solidFill>
              <a:srgbClr val="FF0000"/>
            </a:solidFill>
            <a:prstDash val="solid"/>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0" name="Straight Arrow Connector 77">
            <a:extLst>
              <a:ext uri="{FF2B5EF4-FFF2-40B4-BE49-F238E27FC236}">
                <a16:creationId xmlns:a16="http://schemas.microsoft.com/office/drawing/2014/main" id="{B5F4ABEB-C8F1-4179-B4B9-E7F785ECFF6F}"/>
              </a:ext>
            </a:extLst>
          </p:cNvPr>
          <p:cNvCxnSpPr>
            <a:cxnSpLocks noChangeShapeType="1"/>
          </p:cNvCxnSpPr>
          <p:nvPr/>
        </p:nvCxnSpPr>
        <p:spPr bwMode="auto">
          <a:xfrm>
            <a:off x="6095998" y="1920497"/>
            <a:ext cx="1" cy="422276"/>
          </a:xfrm>
          <a:prstGeom prst="straightConnector1">
            <a:avLst/>
          </a:prstGeom>
          <a:noFill/>
          <a:ln w="9525" algn="ctr">
            <a:solidFill>
              <a:srgbClr val="FF000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1" name="TextBox 82">
            <a:extLst>
              <a:ext uri="{FF2B5EF4-FFF2-40B4-BE49-F238E27FC236}">
                <a16:creationId xmlns:a16="http://schemas.microsoft.com/office/drawing/2014/main" id="{376FBF84-630D-4BC4-B9EC-807ED21C9669}"/>
              </a:ext>
            </a:extLst>
          </p:cNvPr>
          <p:cNvSpPr txBox="1">
            <a:spLocks noChangeArrowheads="1"/>
          </p:cNvSpPr>
          <p:nvPr/>
        </p:nvSpPr>
        <p:spPr bwMode="auto">
          <a:xfrm>
            <a:off x="2392403" y="2149006"/>
            <a:ext cx="53091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nb-NO" sz="1800" dirty="0"/>
              <a:t>F</a:t>
            </a:r>
            <a:r>
              <a:rPr lang="en-US" altLang="nb-NO" sz="1800" baseline="-25000" dirty="0"/>
              <a:t>0,s</a:t>
            </a:r>
          </a:p>
        </p:txBody>
      </p:sp>
      <p:sp>
        <p:nvSpPr>
          <p:cNvPr id="28" name="TextBox 1">
            <a:extLst>
              <a:ext uri="{FF2B5EF4-FFF2-40B4-BE49-F238E27FC236}">
                <a16:creationId xmlns:a16="http://schemas.microsoft.com/office/drawing/2014/main" id="{F63382EC-8D35-4FA1-94B5-D7055CFDA788}"/>
              </a:ext>
            </a:extLst>
          </p:cNvPr>
          <p:cNvSpPr txBox="1">
            <a:spLocks noChangeArrowheads="1"/>
          </p:cNvSpPr>
          <p:nvPr/>
        </p:nvSpPr>
        <p:spPr bwMode="auto">
          <a:xfrm>
            <a:off x="1050753" y="281284"/>
            <a:ext cx="9264331"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nb-NO" sz="2000" dirty="0"/>
              <a:t>Alternative solution: </a:t>
            </a:r>
            <a:r>
              <a:rPr lang="en-US" altLang="nb-NO" sz="2000" dirty="0">
                <a:highlight>
                  <a:srgbClr val="FFFF00"/>
                </a:highlight>
              </a:rPr>
              <a:t>Follow “Pair close”-rule </a:t>
            </a:r>
            <a:r>
              <a:rPr lang="en-US" altLang="nb-NO" sz="2000" dirty="0"/>
              <a:t>and use </a:t>
            </a:r>
            <a:r>
              <a:rPr lang="en-US" altLang="nb-NO" sz="2000" dirty="0">
                <a:highlight>
                  <a:srgbClr val="FFFF00"/>
                </a:highlight>
              </a:rPr>
              <a:t>Complex MV-CV switching</a:t>
            </a:r>
            <a:r>
              <a:rPr lang="en-US" altLang="nb-NO" sz="2000" dirty="0"/>
              <a:t>.</a:t>
            </a:r>
          </a:p>
          <a:p>
            <a:pPr algn="ctr" eaLnBrk="1" hangingPunct="1">
              <a:spcBef>
                <a:spcPct val="0"/>
              </a:spcBef>
              <a:buFontTx/>
              <a:buNone/>
            </a:pPr>
            <a:r>
              <a:rPr lang="en-US" altLang="nb-NO" sz="1600" dirty="0"/>
              <a:t>When z1 saturates at max, use the other MV (z0) for level control and give up controlling F0</a:t>
            </a:r>
          </a:p>
          <a:p>
            <a:pPr algn="ctr" eaLnBrk="1" hangingPunct="1">
              <a:spcBef>
                <a:spcPct val="0"/>
              </a:spcBef>
              <a:buFontTx/>
              <a:buNone/>
            </a:pPr>
            <a:r>
              <a:rPr lang="en-US" altLang="nb-NO" sz="1600" dirty="0"/>
              <a:t>Get: </a:t>
            </a:r>
            <a:r>
              <a:rPr lang="en-US" altLang="nb-NO" sz="1600" dirty="0">
                <a:highlight>
                  <a:srgbClr val="FFFF00"/>
                </a:highlight>
              </a:rPr>
              <a:t>“Bidirectional inventory control”</a:t>
            </a:r>
            <a:endParaRPr lang="en-US" altLang="nb-NO" sz="2000" dirty="0">
              <a:highlight>
                <a:srgbClr val="FFFF00"/>
              </a:highlight>
            </a:endParaRPr>
          </a:p>
        </p:txBody>
      </p:sp>
      <p:sp>
        <p:nvSpPr>
          <p:cNvPr id="32" name="Line 40">
            <a:extLst>
              <a:ext uri="{FF2B5EF4-FFF2-40B4-BE49-F238E27FC236}">
                <a16:creationId xmlns:a16="http://schemas.microsoft.com/office/drawing/2014/main" id="{7028189D-5505-4FD3-9874-68208F2C17A5}"/>
              </a:ext>
            </a:extLst>
          </p:cNvPr>
          <p:cNvSpPr>
            <a:spLocks noChangeShapeType="1"/>
          </p:cNvSpPr>
          <p:nvPr/>
        </p:nvSpPr>
        <p:spPr bwMode="auto">
          <a:xfrm flipH="1">
            <a:off x="5372388" y="2798439"/>
            <a:ext cx="0" cy="549652"/>
          </a:xfrm>
          <a:prstGeom prst="line">
            <a:avLst/>
          </a:prstGeom>
          <a:noFill/>
          <a:ln w="12700">
            <a:solidFill>
              <a:srgbClr val="FF0000"/>
            </a:solidFill>
            <a:prstDash val="solid"/>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b-NO"/>
          </a:p>
        </p:txBody>
      </p:sp>
      <p:sp>
        <p:nvSpPr>
          <p:cNvPr id="33" name="Oval 40">
            <a:extLst>
              <a:ext uri="{FF2B5EF4-FFF2-40B4-BE49-F238E27FC236}">
                <a16:creationId xmlns:a16="http://schemas.microsoft.com/office/drawing/2014/main" id="{C7FD2005-FE38-4394-B7A5-B62E52152C9B}"/>
              </a:ext>
            </a:extLst>
          </p:cNvPr>
          <p:cNvSpPr>
            <a:spLocks noChangeArrowheads="1"/>
          </p:cNvSpPr>
          <p:nvPr/>
        </p:nvSpPr>
        <p:spPr bwMode="auto">
          <a:xfrm>
            <a:off x="5119976" y="2367268"/>
            <a:ext cx="504825" cy="448372"/>
          </a:xfrm>
          <a:prstGeom prst="ellipse">
            <a:avLst/>
          </a:prstGeom>
          <a:solidFill>
            <a:srgbClr val="FFFFFF"/>
          </a:solidFill>
          <a:ln w="9525" algn="ctr">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nb-NO" sz="1800">
                <a:solidFill>
                  <a:srgbClr val="FF0000"/>
                </a:solidFill>
              </a:rPr>
              <a:t>LC</a:t>
            </a:r>
          </a:p>
        </p:txBody>
      </p:sp>
      <p:sp>
        <p:nvSpPr>
          <p:cNvPr id="34" name="TextBox 82">
            <a:extLst>
              <a:ext uri="{FF2B5EF4-FFF2-40B4-BE49-F238E27FC236}">
                <a16:creationId xmlns:a16="http://schemas.microsoft.com/office/drawing/2014/main" id="{9C1FBED5-8E23-4D99-83B3-EAA528A01B7F}"/>
              </a:ext>
            </a:extLst>
          </p:cNvPr>
          <p:cNvSpPr txBox="1">
            <a:spLocks noChangeArrowheads="1"/>
          </p:cNvSpPr>
          <p:nvPr/>
        </p:nvSpPr>
        <p:spPr bwMode="auto">
          <a:xfrm>
            <a:off x="4998336" y="1606429"/>
            <a:ext cx="73609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nb-NO" sz="1800" dirty="0"/>
              <a:t>SP-H</a:t>
            </a:r>
          </a:p>
        </p:txBody>
      </p:sp>
      <p:cxnSp>
        <p:nvCxnSpPr>
          <p:cNvPr id="35" name="Straight Arrow Connector 77">
            <a:extLst>
              <a:ext uri="{FF2B5EF4-FFF2-40B4-BE49-F238E27FC236}">
                <a16:creationId xmlns:a16="http://schemas.microsoft.com/office/drawing/2014/main" id="{3E374805-BD90-493D-BDD9-2ED553D73061}"/>
              </a:ext>
            </a:extLst>
          </p:cNvPr>
          <p:cNvCxnSpPr>
            <a:cxnSpLocks noChangeShapeType="1"/>
          </p:cNvCxnSpPr>
          <p:nvPr/>
        </p:nvCxnSpPr>
        <p:spPr bwMode="auto">
          <a:xfrm>
            <a:off x="5372387" y="1912613"/>
            <a:ext cx="1" cy="422276"/>
          </a:xfrm>
          <a:prstGeom prst="straightConnector1">
            <a:avLst/>
          </a:prstGeom>
          <a:noFill/>
          <a:ln w="9525" algn="ctr">
            <a:solidFill>
              <a:srgbClr val="FF000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6" name="Oval 35">
            <a:extLst>
              <a:ext uri="{FF2B5EF4-FFF2-40B4-BE49-F238E27FC236}">
                <a16:creationId xmlns:a16="http://schemas.microsoft.com/office/drawing/2014/main" id="{3D070C7F-2017-445F-A6E9-1095E289BAFF}"/>
              </a:ext>
            </a:extLst>
          </p:cNvPr>
          <p:cNvSpPr>
            <a:spLocks noChangeArrowheads="1"/>
          </p:cNvSpPr>
          <p:nvPr/>
        </p:nvSpPr>
        <p:spPr bwMode="auto">
          <a:xfrm>
            <a:off x="3136428" y="2352675"/>
            <a:ext cx="504825" cy="453694"/>
          </a:xfrm>
          <a:prstGeom prst="ellipse">
            <a:avLst/>
          </a:prstGeom>
          <a:solidFill>
            <a:srgbClr val="FFFFFF"/>
          </a:solidFill>
          <a:ln w="9525" algn="ctr">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nb-NO" sz="1800" dirty="0">
                <a:solidFill>
                  <a:srgbClr val="FF0000"/>
                </a:solidFill>
              </a:rPr>
              <a:t>MIN</a:t>
            </a:r>
          </a:p>
        </p:txBody>
      </p:sp>
      <p:cxnSp>
        <p:nvCxnSpPr>
          <p:cNvPr id="39" name="Straight Arrow Connector 48">
            <a:extLst>
              <a:ext uri="{FF2B5EF4-FFF2-40B4-BE49-F238E27FC236}">
                <a16:creationId xmlns:a16="http://schemas.microsoft.com/office/drawing/2014/main" id="{287F06B8-2A20-48B5-B587-49F7112F9FA2}"/>
              </a:ext>
            </a:extLst>
          </p:cNvPr>
          <p:cNvCxnSpPr>
            <a:cxnSpLocks noChangeShapeType="1"/>
            <a:stCxn id="33" idx="2"/>
            <a:endCxn id="36" idx="6"/>
          </p:cNvCxnSpPr>
          <p:nvPr/>
        </p:nvCxnSpPr>
        <p:spPr bwMode="auto">
          <a:xfrm flipH="1" flipV="1">
            <a:off x="3641253" y="2579522"/>
            <a:ext cx="1478723" cy="11932"/>
          </a:xfrm>
          <a:prstGeom prst="straightConnector1">
            <a:avLst/>
          </a:prstGeom>
          <a:noFill/>
          <a:ln w="9525" algn="ctr">
            <a:solidFill>
              <a:srgbClr val="FF0000"/>
            </a:solidFill>
            <a:prstDash val="solid"/>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8" name="Straight Arrow Connector 77">
            <a:extLst>
              <a:ext uri="{FF2B5EF4-FFF2-40B4-BE49-F238E27FC236}">
                <a16:creationId xmlns:a16="http://schemas.microsoft.com/office/drawing/2014/main" id="{8BD8DB73-8798-4758-9D45-0562D3D33E32}"/>
              </a:ext>
            </a:extLst>
          </p:cNvPr>
          <p:cNvCxnSpPr>
            <a:cxnSpLocks noChangeShapeType="1"/>
          </p:cNvCxnSpPr>
          <p:nvPr/>
        </p:nvCxnSpPr>
        <p:spPr bwMode="auto">
          <a:xfrm>
            <a:off x="2757015" y="2566267"/>
            <a:ext cx="379413" cy="0"/>
          </a:xfrm>
          <a:prstGeom prst="straightConnector1">
            <a:avLst/>
          </a:prstGeom>
          <a:noFill/>
          <a:ln w="9525" algn="ctr">
            <a:solidFill>
              <a:srgbClr val="FF000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9" name="Text Box 31">
            <a:extLst>
              <a:ext uri="{FF2B5EF4-FFF2-40B4-BE49-F238E27FC236}">
                <a16:creationId xmlns:a16="http://schemas.microsoft.com/office/drawing/2014/main" id="{FC07EB39-15F6-47A1-8A65-76421285B3AD}"/>
              </a:ext>
            </a:extLst>
          </p:cNvPr>
          <p:cNvSpPr txBox="1">
            <a:spLocks noChangeArrowheads="1"/>
          </p:cNvSpPr>
          <p:nvPr/>
        </p:nvSpPr>
        <p:spPr bwMode="auto">
          <a:xfrm>
            <a:off x="1584620" y="3480220"/>
            <a:ext cx="1103187"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nb-NO" sz="1800" dirty="0"/>
              <a:t>F</a:t>
            </a:r>
            <a:r>
              <a:rPr lang="en-US" altLang="nb-NO" sz="1800" baseline="-25000" dirty="0"/>
              <a:t>0</a:t>
            </a:r>
            <a:r>
              <a:rPr lang="en-US" altLang="nb-NO" sz="1800" dirty="0"/>
              <a:t> [m3/s]</a:t>
            </a:r>
          </a:p>
        </p:txBody>
      </p:sp>
      <p:sp>
        <p:nvSpPr>
          <p:cNvPr id="50" name="Text Box 31">
            <a:extLst>
              <a:ext uri="{FF2B5EF4-FFF2-40B4-BE49-F238E27FC236}">
                <a16:creationId xmlns:a16="http://schemas.microsoft.com/office/drawing/2014/main" id="{06F4AE16-BBB4-4C80-B937-ED50DFFAA7FC}"/>
              </a:ext>
            </a:extLst>
          </p:cNvPr>
          <p:cNvSpPr txBox="1">
            <a:spLocks noChangeArrowheads="1"/>
          </p:cNvSpPr>
          <p:nvPr/>
        </p:nvSpPr>
        <p:spPr bwMode="auto">
          <a:xfrm>
            <a:off x="7988009" y="3985870"/>
            <a:ext cx="1103187"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nb-NO" sz="1800" dirty="0"/>
              <a:t>F</a:t>
            </a:r>
            <a:r>
              <a:rPr lang="en-US" altLang="nb-NO" sz="1800" baseline="-25000" dirty="0"/>
              <a:t>1</a:t>
            </a:r>
            <a:r>
              <a:rPr lang="en-US" altLang="nb-NO" sz="1800" dirty="0"/>
              <a:t> [m3/s]</a:t>
            </a:r>
          </a:p>
        </p:txBody>
      </p:sp>
      <p:sp>
        <p:nvSpPr>
          <p:cNvPr id="2" name="Oval 1">
            <a:extLst>
              <a:ext uri="{FF2B5EF4-FFF2-40B4-BE49-F238E27FC236}">
                <a16:creationId xmlns:a16="http://schemas.microsoft.com/office/drawing/2014/main" id="{F30965BE-5AEE-4B40-8F02-EC287A914557}"/>
              </a:ext>
            </a:extLst>
          </p:cNvPr>
          <p:cNvSpPr/>
          <p:nvPr/>
        </p:nvSpPr>
        <p:spPr>
          <a:xfrm>
            <a:off x="4831031" y="1355144"/>
            <a:ext cx="1733835" cy="1694384"/>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nb-NO" sz="2800" dirty="0"/>
              <a:t>LC</a:t>
            </a:r>
          </a:p>
          <a:p>
            <a:pPr algn="ctr"/>
            <a:r>
              <a:rPr lang="nb-NO" dirty="0"/>
              <a:t>Using</a:t>
            </a:r>
          </a:p>
          <a:p>
            <a:pPr algn="ctr"/>
            <a:r>
              <a:rPr lang="nb-NO" dirty="0"/>
              <a:t>MV-MV </a:t>
            </a:r>
          </a:p>
          <a:p>
            <a:pPr algn="ctr"/>
            <a:r>
              <a:rPr lang="nb-NO" dirty="0" err="1"/>
              <a:t>switching</a:t>
            </a:r>
            <a:r>
              <a:rPr lang="nb-NO" dirty="0"/>
              <a:t> </a:t>
            </a:r>
          </a:p>
        </p:txBody>
      </p:sp>
      <p:sp>
        <p:nvSpPr>
          <p:cNvPr id="40" name="TextBox 39">
            <a:extLst>
              <a:ext uri="{FF2B5EF4-FFF2-40B4-BE49-F238E27FC236}">
                <a16:creationId xmlns:a16="http://schemas.microsoft.com/office/drawing/2014/main" id="{AF231204-A3A1-44D4-A316-F43583FE5055}"/>
              </a:ext>
            </a:extLst>
          </p:cNvPr>
          <p:cNvSpPr txBox="1"/>
          <p:nvPr/>
        </p:nvSpPr>
        <p:spPr>
          <a:xfrm>
            <a:off x="-47505" y="-25531"/>
            <a:ext cx="3294748" cy="646331"/>
          </a:xfrm>
          <a:prstGeom prst="rect">
            <a:avLst/>
          </a:prstGeom>
          <a:noFill/>
        </p:spPr>
        <p:txBody>
          <a:bodyPr wrap="none" rtlCol="0">
            <a:spAutoFit/>
          </a:bodyPr>
          <a:lstStyle/>
          <a:p>
            <a:r>
              <a:rPr lang="nb-NO" dirty="0">
                <a:highlight>
                  <a:srgbClr val="FFFF00"/>
                </a:highlight>
              </a:rPr>
              <a:t>This is </a:t>
            </a:r>
            <a:r>
              <a:rPr lang="nb-NO" dirty="0" err="1">
                <a:highlight>
                  <a:srgbClr val="FFFF00"/>
                </a:highlight>
              </a:rPr>
              <a:t>complex</a:t>
            </a:r>
            <a:r>
              <a:rPr lang="nb-NO" dirty="0">
                <a:highlight>
                  <a:srgbClr val="FFFF00"/>
                </a:highlight>
              </a:rPr>
              <a:t> MV-CV switching </a:t>
            </a:r>
          </a:p>
          <a:p>
            <a:endParaRPr lang="nb-NO" dirty="0"/>
          </a:p>
        </p:txBody>
      </p:sp>
      <p:sp>
        <p:nvSpPr>
          <p:cNvPr id="3" name="TextBox 2">
            <a:extLst>
              <a:ext uri="{FF2B5EF4-FFF2-40B4-BE49-F238E27FC236}">
                <a16:creationId xmlns:a16="http://schemas.microsoft.com/office/drawing/2014/main" id="{99BE5872-D39B-446C-8161-EC5B45D9A084}"/>
              </a:ext>
            </a:extLst>
          </p:cNvPr>
          <p:cNvSpPr txBox="1"/>
          <p:nvPr/>
        </p:nvSpPr>
        <p:spPr>
          <a:xfrm>
            <a:off x="3305965" y="5238988"/>
            <a:ext cx="4113690" cy="1200329"/>
          </a:xfrm>
          <a:prstGeom prst="rect">
            <a:avLst/>
          </a:prstGeom>
          <a:noFill/>
        </p:spPr>
        <p:txBody>
          <a:bodyPr wrap="none" rtlCol="0">
            <a:spAutoFit/>
          </a:bodyPr>
          <a:lstStyle/>
          <a:p>
            <a:r>
              <a:rPr lang="en-US" dirty="0"/>
              <a:t>Three </a:t>
            </a:r>
            <a:r>
              <a:rPr lang="en-US" dirty="0" err="1"/>
              <a:t>alternsatives</a:t>
            </a:r>
            <a:r>
              <a:rPr lang="en-US" dirty="0"/>
              <a:t> for MV-MV switching</a:t>
            </a:r>
          </a:p>
          <a:p>
            <a:pPr marL="342900" indent="-342900">
              <a:buAutoNum type="arabicPeriod"/>
            </a:pPr>
            <a:r>
              <a:rPr lang="en-US" dirty="0"/>
              <a:t>SRC (problem since F</a:t>
            </a:r>
            <a:r>
              <a:rPr lang="en-US" baseline="-25000" dirty="0"/>
              <a:t>0s</a:t>
            </a:r>
            <a:r>
              <a:rPr lang="en-US" dirty="0"/>
              <a:t> varies)</a:t>
            </a:r>
          </a:p>
          <a:p>
            <a:pPr marL="342900" indent="-342900">
              <a:buAutoNum type="arabicPeriod"/>
            </a:pPr>
            <a:r>
              <a:rPr lang="en-US" dirty="0">
                <a:solidFill>
                  <a:srgbClr val="FF0000"/>
                </a:solidFill>
              </a:rPr>
              <a:t>Two controllers</a:t>
            </a:r>
          </a:p>
          <a:p>
            <a:pPr marL="342900" indent="-342900">
              <a:buAutoNum type="arabicPeriod"/>
            </a:pPr>
            <a:r>
              <a:rPr lang="en-US" dirty="0"/>
              <a:t>VPC  (“Long loop” for z1, backoff)</a:t>
            </a:r>
          </a:p>
        </p:txBody>
      </p:sp>
      <p:sp>
        <p:nvSpPr>
          <p:cNvPr id="4" name="TextBox 3">
            <a:extLst>
              <a:ext uri="{FF2B5EF4-FFF2-40B4-BE49-F238E27FC236}">
                <a16:creationId xmlns:a16="http://schemas.microsoft.com/office/drawing/2014/main" id="{FD7CBF99-6CE1-13E5-B368-8C2CD6CF519D}"/>
              </a:ext>
            </a:extLst>
          </p:cNvPr>
          <p:cNvSpPr txBox="1"/>
          <p:nvPr/>
        </p:nvSpPr>
        <p:spPr>
          <a:xfrm>
            <a:off x="7095758" y="2194790"/>
            <a:ext cx="354584" cy="369332"/>
          </a:xfrm>
          <a:prstGeom prst="rect">
            <a:avLst/>
          </a:prstGeom>
          <a:noFill/>
        </p:spPr>
        <p:txBody>
          <a:bodyPr wrap="none" rtlCol="0">
            <a:spAutoFit/>
          </a:bodyPr>
          <a:lstStyle/>
          <a:p>
            <a:r>
              <a:rPr lang="nb-NO" dirty="0"/>
              <a:t>z</a:t>
            </a:r>
            <a:r>
              <a:rPr lang="nb-NO" baseline="-25000" dirty="0"/>
              <a:t>1</a:t>
            </a:r>
          </a:p>
        </p:txBody>
      </p:sp>
      <p:sp>
        <p:nvSpPr>
          <p:cNvPr id="5" name="Slide Number Placeholder 4">
            <a:extLst>
              <a:ext uri="{FF2B5EF4-FFF2-40B4-BE49-F238E27FC236}">
                <a16:creationId xmlns:a16="http://schemas.microsoft.com/office/drawing/2014/main" id="{35349221-C482-87A5-CE3D-513DB4343B80}"/>
              </a:ext>
            </a:extLst>
          </p:cNvPr>
          <p:cNvSpPr>
            <a:spLocks noGrp="1"/>
          </p:cNvSpPr>
          <p:nvPr>
            <p:ph type="sldNum" sz="quarter" idx="12"/>
          </p:nvPr>
        </p:nvSpPr>
        <p:spPr/>
        <p:txBody>
          <a:bodyPr/>
          <a:lstStyle/>
          <a:p>
            <a:fld id="{D12EDB02-4F68-4150-B145-D9EB3E2B4B16}" type="slidenum">
              <a:rPr lang="en-US" smtClean="0"/>
              <a:t>47</a:t>
            </a:fld>
            <a:endParaRPr lang="en-US"/>
          </a:p>
        </p:txBody>
      </p:sp>
      <p:sp>
        <p:nvSpPr>
          <p:cNvPr id="6" name="Oval 5">
            <a:extLst>
              <a:ext uri="{FF2B5EF4-FFF2-40B4-BE49-F238E27FC236}">
                <a16:creationId xmlns:a16="http://schemas.microsoft.com/office/drawing/2014/main" id="{825C4116-209D-DAAF-7717-13BD9FB11086}"/>
              </a:ext>
            </a:extLst>
          </p:cNvPr>
          <p:cNvSpPr/>
          <p:nvPr/>
        </p:nvSpPr>
        <p:spPr>
          <a:xfrm>
            <a:off x="2595562" y="1541842"/>
            <a:ext cx="1560907" cy="646331"/>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nb-NO" dirty="0"/>
              <a:t>CV-CV </a:t>
            </a:r>
          </a:p>
          <a:p>
            <a:pPr algn="ctr"/>
            <a:r>
              <a:rPr lang="nb-NO" dirty="0" err="1"/>
              <a:t>switching</a:t>
            </a:r>
            <a:r>
              <a:rPr lang="nb-NO" dirty="0"/>
              <a:t> </a:t>
            </a:r>
          </a:p>
        </p:txBody>
      </p:sp>
      <p:sp>
        <p:nvSpPr>
          <p:cNvPr id="7" name="TextBox 82">
            <a:extLst>
              <a:ext uri="{FF2B5EF4-FFF2-40B4-BE49-F238E27FC236}">
                <a16:creationId xmlns:a16="http://schemas.microsoft.com/office/drawing/2014/main" id="{383CE684-16E2-52D4-6747-C0C22F624849}"/>
              </a:ext>
            </a:extLst>
          </p:cNvPr>
          <p:cNvSpPr txBox="1">
            <a:spLocks noChangeArrowheads="1"/>
          </p:cNvSpPr>
          <p:nvPr/>
        </p:nvSpPr>
        <p:spPr bwMode="auto">
          <a:xfrm>
            <a:off x="3779239" y="2196935"/>
            <a:ext cx="5822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nb-NO" sz="1800" dirty="0"/>
              <a:t>F’</a:t>
            </a:r>
            <a:r>
              <a:rPr lang="en-US" altLang="nb-NO" sz="1800" baseline="-25000" dirty="0"/>
              <a:t>0,s</a:t>
            </a:r>
          </a:p>
        </p:txBody>
      </p:sp>
    </p:spTree>
    <p:extLst>
      <p:ext uri="{BB962C8B-B14F-4D97-AF65-F5344CB8AC3E}">
        <p14:creationId xmlns:p14="http://schemas.microsoft.com/office/powerpoint/2010/main" val="40032932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Line 4">
            <a:extLst>
              <a:ext uri="{FF2B5EF4-FFF2-40B4-BE49-F238E27FC236}">
                <a16:creationId xmlns:a16="http://schemas.microsoft.com/office/drawing/2014/main" id="{814D8C57-ABB3-4C39-B018-979138A1C840}"/>
              </a:ext>
            </a:extLst>
          </p:cNvPr>
          <p:cNvSpPr>
            <a:spLocks noChangeShapeType="1"/>
          </p:cNvSpPr>
          <p:nvPr/>
        </p:nvSpPr>
        <p:spPr bwMode="auto">
          <a:xfrm>
            <a:off x="4440238" y="3140075"/>
            <a:ext cx="0" cy="1081088"/>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b-NO"/>
          </a:p>
        </p:txBody>
      </p:sp>
      <p:sp>
        <p:nvSpPr>
          <p:cNvPr id="54275" name="Line 5">
            <a:extLst>
              <a:ext uri="{FF2B5EF4-FFF2-40B4-BE49-F238E27FC236}">
                <a16:creationId xmlns:a16="http://schemas.microsoft.com/office/drawing/2014/main" id="{AA160845-A5F9-4790-B99F-F9A12DEA7CAD}"/>
              </a:ext>
            </a:extLst>
          </p:cNvPr>
          <p:cNvSpPr>
            <a:spLocks noChangeShapeType="1"/>
          </p:cNvSpPr>
          <p:nvPr/>
        </p:nvSpPr>
        <p:spPr bwMode="auto">
          <a:xfrm>
            <a:off x="4440239" y="4221163"/>
            <a:ext cx="2447925"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b-NO"/>
          </a:p>
        </p:txBody>
      </p:sp>
      <p:sp>
        <p:nvSpPr>
          <p:cNvPr id="54276" name="Line 9">
            <a:extLst>
              <a:ext uri="{FF2B5EF4-FFF2-40B4-BE49-F238E27FC236}">
                <a16:creationId xmlns:a16="http://schemas.microsoft.com/office/drawing/2014/main" id="{26BE147E-11A6-457D-BC6B-5B56E4E97D04}"/>
              </a:ext>
            </a:extLst>
          </p:cNvPr>
          <p:cNvSpPr>
            <a:spLocks noChangeShapeType="1"/>
          </p:cNvSpPr>
          <p:nvPr/>
        </p:nvSpPr>
        <p:spPr bwMode="auto">
          <a:xfrm>
            <a:off x="6888163" y="3140075"/>
            <a:ext cx="0" cy="1081088"/>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b-NO"/>
          </a:p>
        </p:txBody>
      </p:sp>
      <p:sp>
        <p:nvSpPr>
          <p:cNvPr id="54277" name="Line 11">
            <a:extLst>
              <a:ext uri="{FF2B5EF4-FFF2-40B4-BE49-F238E27FC236}">
                <a16:creationId xmlns:a16="http://schemas.microsoft.com/office/drawing/2014/main" id="{99366BD4-80DB-48F2-88F7-E0D8B7D4CEBD}"/>
              </a:ext>
            </a:extLst>
          </p:cNvPr>
          <p:cNvSpPr>
            <a:spLocks noChangeShapeType="1"/>
          </p:cNvSpPr>
          <p:nvPr/>
        </p:nvSpPr>
        <p:spPr bwMode="auto">
          <a:xfrm>
            <a:off x="4440239" y="3355975"/>
            <a:ext cx="2447925" cy="0"/>
          </a:xfrm>
          <a:prstGeom prst="line">
            <a:avLst/>
          </a:prstGeom>
          <a:noFill/>
          <a:ln w="9525">
            <a:solidFill>
              <a:schemeClr val="tx1"/>
            </a:solidFill>
            <a:prstDash val="lg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b-NO"/>
          </a:p>
        </p:txBody>
      </p:sp>
      <p:sp>
        <p:nvSpPr>
          <p:cNvPr id="54279" name="Line 13">
            <a:extLst>
              <a:ext uri="{FF2B5EF4-FFF2-40B4-BE49-F238E27FC236}">
                <a16:creationId xmlns:a16="http://schemas.microsoft.com/office/drawing/2014/main" id="{7C4C0A94-2BC0-4836-859B-BD438637ED8F}"/>
              </a:ext>
            </a:extLst>
          </p:cNvPr>
          <p:cNvSpPr>
            <a:spLocks noChangeShapeType="1"/>
          </p:cNvSpPr>
          <p:nvPr/>
        </p:nvSpPr>
        <p:spPr bwMode="auto">
          <a:xfrm>
            <a:off x="2576513" y="4117293"/>
            <a:ext cx="1844676" cy="0"/>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b-NO"/>
          </a:p>
        </p:txBody>
      </p:sp>
      <p:sp>
        <p:nvSpPr>
          <p:cNvPr id="54280" name="Line 14">
            <a:extLst>
              <a:ext uri="{FF2B5EF4-FFF2-40B4-BE49-F238E27FC236}">
                <a16:creationId xmlns:a16="http://schemas.microsoft.com/office/drawing/2014/main" id="{6D445155-0A74-4CB9-B399-F0756D7111AA}"/>
              </a:ext>
            </a:extLst>
          </p:cNvPr>
          <p:cNvSpPr>
            <a:spLocks noChangeShapeType="1"/>
          </p:cNvSpPr>
          <p:nvPr/>
        </p:nvSpPr>
        <p:spPr bwMode="auto">
          <a:xfrm>
            <a:off x="6672263" y="4076701"/>
            <a:ext cx="0" cy="360363"/>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b-NO"/>
          </a:p>
        </p:txBody>
      </p:sp>
      <p:sp>
        <p:nvSpPr>
          <p:cNvPr id="54281" name="Line 15">
            <a:extLst>
              <a:ext uri="{FF2B5EF4-FFF2-40B4-BE49-F238E27FC236}">
                <a16:creationId xmlns:a16="http://schemas.microsoft.com/office/drawing/2014/main" id="{E4329BA6-4C6F-4B99-9C70-A8767F73EE87}"/>
              </a:ext>
            </a:extLst>
          </p:cNvPr>
          <p:cNvSpPr>
            <a:spLocks noChangeShapeType="1"/>
          </p:cNvSpPr>
          <p:nvPr/>
        </p:nvSpPr>
        <p:spPr bwMode="auto">
          <a:xfrm>
            <a:off x="6672263" y="4437063"/>
            <a:ext cx="1511300" cy="0"/>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b-NO"/>
          </a:p>
        </p:txBody>
      </p:sp>
      <p:sp>
        <p:nvSpPr>
          <p:cNvPr id="54282" name="AutoShape 16">
            <a:extLst>
              <a:ext uri="{FF2B5EF4-FFF2-40B4-BE49-F238E27FC236}">
                <a16:creationId xmlns:a16="http://schemas.microsoft.com/office/drawing/2014/main" id="{FBC3C61A-CBAB-46C1-99DC-1D23F0FB58BA}"/>
              </a:ext>
            </a:extLst>
          </p:cNvPr>
          <p:cNvSpPr>
            <a:spLocks noChangeArrowheads="1"/>
          </p:cNvSpPr>
          <p:nvPr/>
        </p:nvSpPr>
        <p:spPr bwMode="auto">
          <a:xfrm rot="5400000">
            <a:off x="7395369" y="4302919"/>
            <a:ext cx="325438" cy="228600"/>
          </a:xfrm>
          <a:prstGeom prst="flowChartCollate">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nb-NO" altLang="nb-NO" sz="1800"/>
          </a:p>
        </p:txBody>
      </p:sp>
      <p:sp>
        <p:nvSpPr>
          <p:cNvPr id="54284" name="Text Box 30">
            <a:extLst>
              <a:ext uri="{FF2B5EF4-FFF2-40B4-BE49-F238E27FC236}">
                <a16:creationId xmlns:a16="http://schemas.microsoft.com/office/drawing/2014/main" id="{F0444250-3220-4DE0-A693-21F1DE2F4254}"/>
              </a:ext>
            </a:extLst>
          </p:cNvPr>
          <p:cNvSpPr txBox="1">
            <a:spLocks noChangeArrowheads="1"/>
          </p:cNvSpPr>
          <p:nvPr/>
        </p:nvSpPr>
        <p:spPr bwMode="auto">
          <a:xfrm>
            <a:off x="2504317" y="4101684"/>
            <a:ext cx="1277914"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nb-NO" sz="1600" dirty="0"/>
              <a:t>Disturbance</a:t>
            </a:r>
          </a:p>
        </p:txBody>
      </p:sp>
      <p:sp>
        <p:nvSpPr>
          <p:cNvPr id="54285" name="Text Box 31">
            <a:extLst>
              <a:ext uri="{FF2B5EF4-FFF2-40B4-BE49-F238E27FC236}">
                <a16:creationId xmlns:a16="http://schemas.microsoft.com/office/drawing/2014/main" id="{FAAD42AC-850B-4BC1-A951-1F6AD5AE4FA8}"/>
              </a:ext>
            </a:extLst>
          </p:cNvPr>
          <p:cNvSpPr txBox="1">
            <a:spLocks noChangeArrowheads="1"/>
          </p:cNvSpPr>
          <p:nvPr/>
        </p:nvSpPr>
        <p:spPr bwMode="auto">
          <a:xfrm>
            <a:off x="7988009" y="3985870"/>
            <a:ext cx="1103187"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nb-NO" sz="1800" dirty="0"/>
              <a:t>F</a:t>
            </a:r>
            <a:r>
              <a:rPr lang="en-US" altLang="nb-NO" sz="1800" baseline="-25000" dirty="0"/>
              <a:t>1</a:t>
            </a:r>
            <a:r>
              <a:rPr lang="en-US" altLang="nb-NO" sz="1800" dirty="0"/>
              <a:t> [m3/s]</a:t>
            </a:r>
          </a:p>
        </p:txBody>
      </p:sp>
      <p:sp>
        <p:nvSpPr>
          <p:cNvPr id="37" name="Line 12">
            <a:extLst>
              <a:ext uri="{FF2B5EF4-FFF2-40B4-BE49-F238E27FC236}">
                <a16:creationId xmlns:a16="http://schemas.microsoft.com/office/drawing/2014/main" id="{B55FD77A-B781-4BF0-8B14-CB425C19EAAD}"/>
              </a:ext>
            </a:extLst>
          </p:cNvPr>
          <p:cNvSpPr>
            <a:spLocks noChangeShapeType="1"/>
          </p:cNvSpPr>
          <p:nvPr/>
        </p:nvSpPr>
        <p:spPr bwMode="auto">
          <a:xfrm flipV="1">
            <a:off x="2595562" y="3845719"/>
            <a:ext cx="1844676" cy="15079"/>
          </a:xfrm>
          <a:prstGeom prst="line">
            <a:avLst/>
          </a:prstGeom>
          <a:noFill/>
          <a:ln w="19050">
            <a:solidFill>
              <a:schemeClr val="tx1"/>
            </a:solidFill>
            <a:round/>
            <a:headEnd/>
            <a:tailEnd type="triangle"/>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b-NO"/>
          </a:p>
        </p:txBody>
      </p:sp>
      <p:sp>
        <p:nvSpPr>
          <p:cNvPr id="38" name="AutoShape 16">
            <a:extLst>
              <a:ext uri="{FF2B5EF4-FFF2-40B4-BE49-F238E27FC236}">
                <a16:creationId xmlns:a16="http://schemas.microsoft.com/office/drawing/2014/main" id="{E960C2E6-9249-405A-AE32-DFC2038AB8C1}"/>
              </a:ext>
            </a:extLst>
          </p:cNvPr>
          <p:cNvSpPr>
            <a:spLocks noChangeArrowheads="1"/>
          </p:cNvSpPr>
          <p:nvPr/>
        </p:nvSpPr>
        <p:spPr bwMode="auto">
          <a:xfrm rot="5400000">
            <a:off x="3240881" y="3708851"/>
            <a:ext cx="325437" cy="228600"/>
          </a:xfrm>
          <a:prstGeom prst="flowChartCollate">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nb-NO" altLang="nb-NO" sz="1800"/>
          </a:p>
        </p:txBody>
      </p:sp>
      <p:grpSp>
        <p:nvGrpSpPr>
          <p:cNvPr id="3" name="Group 2">
            <a:extLst>
              <a:ext uri="{FF2B5EF4-FFF2-40B4-BE49-F238E27FC236}">
                <a16:creationId xmlns:a16="http://schemas.microsoft.com/office/drawing/2014/main" id="{434DB188-7B2C-43FB-A748-19769DC501E8}"/>
              </a:ext>
            </a:extLst>
          </p:cNvPr>
          <p:cNvGrpSpPr/>
          <p:nvPr/>
        </p:nvGrpSpPr>
        <p:grpSpPr>
          <a:xfrm>
            <a:off x="5664200" y="1920497"/>
            <a:ext cx="1901022" cy="2505989"/>
            <a:chOff x="5645150" y="1920497"/>
            <a:chExt cx="1901022" cy="2505989"/>
          </a:xfrm>
        </p:grpSpPr>
        <p:sp>
          <p:nvSpPr>
            <p:cNvPr id="54289" name="Line 40">
              <a:extLst>
                <a:ext uri="{FF2B5EF4-FFF2-40B4-BE49-F238E27FC236}">
                  <a16:creationId xmlns:a16="http://schemas.microsoft.com/office/drawing/2014/main" id="{5F053603-4954-4541-9371-F04C4EBFC57C}"/>
                </a:ext>
              </a:extLst>
            </p:cNvPr>
            <p:cNvSpPr>
              <a:spLocks noChangeShapeType="1"/>
            </p:cNvSpPr>
            <p:nvPr/>
          </p:nvSpPr>
          <p:spPr bwMode="auto">
            <a:xfrm flipH="1">
              <a:off x="6058682" y="2806323"/>
              <a:ext cx="0" cy="549652"/>
            </a:xfrm>
            <a:prstGeom prst="line">
              <a:avLst/>
            </a:prstGeom>
            <a:noFill/>
            <a:ln w="12700">
              <a:solidFill>
                <a:srgbClr val="FF0000"/>
              </a:solidFill>
              <a:prstDash val="solid"/>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b-NO"/>
            </a:p>
          </p:txBody>
        </p:sp>
        <p:sp>
          <p:nvSpPr>
            <p:cNvPr id="54297" name="Oval 40">
              <a:extLst>
                <a:ext uri="{FF2B5EF4-FFF2-40B4-BE49-F238E27FC236}">
                  <a16:creationId xmlns:a16="http://schemas.microsoft.com/office/drawing/2014/main" id="{04FEEDE3-DCE9-4359-B822-B0416A2227CD}"/>
                </a:ext>
              </a:extLst>
            </p:cNvPr>
            <p:cNvSpPr>
              <a:spLocks noChangeArrowheads="1"/>
            </p:cNvSpPr>
            <p:nvPr/>
          </p:nvSpPr>
          <p:spPr bwMode="auto">
            <a:xfrm>
              <a:off x="5806270" y="2375152"/>
              <a:ext cx="504825" cy="448372"/>
            </a:xfrm>
            <a:prstGeom prst="ellipse">
              <a:avLst/>
            </a:prstGeom>
            <a:solidFill>
              <a:srgbClr val="FFFFFF"/>
            </a:solidFill>
            <a:ln w="9525" algn="ctr">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nb-NO" sz="1800">
                  <a:solidFill>
                    <a:srgbClr val="FF0000"/>
                  </a:solidFill>
                </a:rPr>
                <a:t>LC</a:t>
              </a:r>
            </a:p>
          </p:txBody>
        </p:sp>
        <p:cxnSp>
          <p:nvCxnSpPr>
            <p:cNvPr id="54298" name="Straight Arrow Connector 48">
              <a:extLst>
                <a:ext uri="{FF2B5EF4-FFF2-40B4-BE49-F238E27FC236}">
                  <a16:creationId xmlns:a16="http://schemas.microsoft.com/office/drawing/2014/main" id="{19C2EE19-728B-476C-B7E7-AF8A2FE15C5D}"/>
                </a:ext>
              </a:extLst>
            </p:cNvPr>
            <p:cNvCxnSpPr>
              <a:cxnSpLocks noChangeShapeType="1"/>
            </p:cNvCxnSpPr>
            <p:nvPr/>
          </p:nvCxnSpPr>
          <p:spPr bwMode="auto">
            <a:xfrm>
              <a:off x="6346022" y="2628611"/>
              <a:ext cx="1174749" cy="0"/>
            </a:xfrm>
            <a:prstGeom prst="straightConnector1">
              <a:avLst/>
            </a:prstGeom>
            <a:noFill/>
            <a:ln w="9525" algn="ctr">
              <a:solidFill>
                <a:srgbClr val="FF0000"/>
              </a:solidFill>
              <a:prstDash val="solid"/>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6" name="TextBox 82">
              <a:extLst>
                <a:ext uri="{FF2B5EF4-FFF2-40B4-BE49-F238E27FC236}">
                  <a16:creationId xmlns:a16="http://schemas.microsoft.com/office/drawing/2014/main" id="{958C0912-840E-4049-AC32-2C7CD8C38C12}"/>
                </a:ext>
              </a:extLst>
            </p:cNvPr>
            <p:cNvSpPr txBox="1">
              <a:spLocks noChangeArrowheads="1"/>
            </p:cNvSpPr>
            <p:nvPr/>
          </p:nvSpPr>
          <p:spPr bwMode="auto">
            <a:xfrm>
              <a:off x="5645150" y="1968129"/>
              <a:ext cx="4924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nb-NO" sz="1800" dirty="0"/>
                <a:t>SP</a:t>
              </a:r>
            </a:p>
          </p:txBody>
        </p:sp>
        <p:cxnSp>
          <p:nvCxnSpPr>
            <p:cNvPr id="59" name="Straight Arrow Connector 48">
              <a:extLst>
                <a:ext uri="{FF2B5EF4-FFF2-40B4-BE49-F238E27FC236}">
                  <a16:creationId xmlns:a16="http://schemas.microsoft.com/office/drawing/2014/main" id="{23AD32C2-6CDB-4209-866A-9D74CB268259}"/>
                </a:ext>
              </a:extLst>
            </p:cNvPr>
            <p:cNvCxnSpPr>
              <a:cxnSpLocks noChangeShapeType="1"/>
            </p:cNvCxnSpPr>
            <p:nvPr/>
          </p:nvCxnSpPr>
          <p:spPr bwMode="auto">
            <a:xfrm>
              <a:off x="7520771" y="2566267"/>
              <a:ext cx="25401" cy="1860219"/>
            </a:xfrm>
            <a:prstGeom prst="straightConnector1">
              <a:avLst/>
            </a:prstGeom>
            <a:noFill/>
            <a:ln w="9525" algn="ctr">
              <a:solidFill>
                <a:srgbClr val="FF0000"/>
              </a:solidFill>
              <a:prstDash val="solid"/>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0" name="Straight Arrow Connector 77">
              <a:extLst>
                <a:ext uri="{FF2B5EF4-FFF2-40B4-BE49-F238E27FC236}">
                  <a16:creationId xmlns:a16="http://schemas.microsoft.com/office/drawing/2014/main" id="{B5F4ABEB-C8F1-4179-B4B9-E7F785ECFF6F}"/>
                </a:ext>
              </a:extLst>
            </p:cNvPr>
            <p:cNvCxnSpPr>
              <a:cxnSpLocks noChangeShapeType="1"/>
            </p:cNvCxnSpPr>
            <p:nvPr/>
          </p:nvCxnSpPr>
          <p:spPr bwMode="auto">
            <a:xfrm>
              <a:off x="6058681" y="1920497"/>
              <a:ext cx="1" cy="422276"/>
            </a:xfrm>
            <a:prstGeom prst="straightConnector1">
              <a:avLst/>
            </a:prstGeom>
            <a:noFill/>
            <a:ln w="9525" algn="ctr">
              <a:solidFill>
                <a:srgbClr val="FF000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5" name="Group 4">
            <a:extLst>
              <a:ext uri="{FF2B5EF4-FFF2-40B4-BE49-F238E27FC236}">
                <a16:creationId xmlns:a16="http://schemas.microsoft.com/office/drawing/2014/main" id="{1A04444B-2BF5-4BDA-A4F0-C04A1FE901A1}"/>
              </a:ext>
            </a:extLst>
          </p:cNvPr>
          <p:cNvGrpSpPr/>
          <p:nvPr/>
        </p:nvGrpSpPr>
        <p:grpSpPr>
          <a:xfrm>
            <a:off x="2276352" y="2259279"/>
            <a:ext cx="2129359" cy="1567390"/>
            <a:chOff x="2276352" y="2259279"/>
            <a:chExt cx="2129359" cy="1567390"/>
          </a:xfrm>
        </p:grpSpPr>
        <p:grpSp>
          <p:nvGrpSpPr>
            <p:cNvPr id="4" name="Group 3">
              <a:extLst>
                <a:ext uri="{FF2B5EF4-FFF2-40B4-BE49-F238E27FC236}">
                  <a16:creationId xmlns:a16="http://schemas.microsoft.com/office/drawing/2014/main" id="{1A5A50FC-A876-4EBE-8277-5CFDE01FC81C}"/>
                </a:ext>
              </a:extLst>
            </p:cNvPr>
            <p:cNvGrpSpPr/>
            <p:nvPr/>
          </p:nvGrpSpPr>
          <p:grpSpPr>
            <a:xfrm>
              <a:off x="3142230" y="2688504"/>
              <a:ext cx="1263481" cy="1138165"/>
              <a:chOff x="3151993" y="2688504"/>
              <a:chExt cx="1263481" cy="1138165"/>
            </a:xfrm>
          </p:grpSpPr>
          <p:sp>
            <p:nvSpPr>
              <p:cNvPr id="41" name="Oval 40">
                <a:extLst>
                  <a:ext uri="{FF2B5EF4-FFF2-40B4-BE49-F238E27FC236}">
                    <a16:creationId xmlns:a16="http://schemas.microsoft.com/office/drawing/2014/main" id="{48574E09-A1BE-4338-9818-078ECCC71DEA}"/>
                  </a:ext>
                </a:extLst>
              </p:cNvPr>
              <p:cNvSpPr>
                <a:spLocks noChangeArrowheads="1"/>
              </p:cNvSpPr>
              <p:nvPr/>
            </p:nvSpPr>
            <p:spPr bwMode="auto">
              <a:xfrm>
                <a:off x="3151993" y="3110780"/>
                <a:ext cx="504825" cy="504825"/>
              </a:xfrm>
              <a:prstGeom prst="ellipse">
                <a:avLst/>
              </a:prstGeom>
              <a:solidFill>
                <a:srgbClr val="FFFFFF"/>
              </a:solidFill>
              <a:ln w="9525" algn="ctr">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nb-NO" sz="1800">
                    <a:solidFill>
                      <a:srgbClr val="FF0000"/>
                    </a:solidFill>
                  </a:rPr>
                  <a:t>FC</a:t>
                </a:r>
              </a:p>
            </p:txBody>
          </p:sp>
          <p:cxnSp>
            <p:nvCxnSpPr>
              <p:cNvPr id="42" name="Straight Connector 57">
                <a:extLst>
                  <a:ext uri="{FF2B5EF4-FFF2-40B4-BE49-F238E27FC236}">
                    <a16:creationId xmlns:a16="http://schemas.microsoft.com/office/drawing/2014/main" id="{E6DADC6E-6CFF-47BA-B75F-C73EA66F8A6B}"/>
                  </a:ext>
                </a:extLst>
              </p:cNvPr>
              <p:cNvCxnSpPr>
                <a:cxnSpLocks noChangeShapeType="1"/>
              </p:cNvCxnSpPr>
              <p:nvPr/>
            </p:nvCxnSpPr>
            <p:spPr bwMode="auto">
              <a:xfrm flipV="1">
                <a:off x="3857625" y="3370263"/>
                <a:ext cx="0" cy="456406"/>
              </a:xfrm>
              <a:prstGeom prst="line">
                <a:avLst/>
              </a:prstGeom>
              <a:noFill/>
              <a:ln w="9525" algn="ctr">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3" name="Straight Arrow Connector 59">
                <a:extLst>
                  <a:ext uri="{FF2B5EF4-FFF2-40B4-BE49-F238E27FC236}">
                    <a16:creationId xmlns:a16="http://schemas.microsoft.com/office/drawing/2014/main" id="{770B2079-B1F7-4A2F-AB96-DCD68EB2E8B9}"/>
                  </a:ext>
                </a:extLst>
              </p:cNvPr>
              <p:cNvCxnSpPr>
                <a:cxnSpLocks noChangeShapeType="1"/>
                <a:endCxn id="41" idx="6"/>
              </p:cNvCxnSpPr>
              <p:nvPr/>
            </p:nvCxnSpPr>
            <p:spPr bwMode="auto">
              <a:xfrm flipH="1">
                <a:off x="3656818" y="3351213"/>
                <a:ext cx="229382" cy="11980"/>
              </a:xfrm>
              <a:prstGeom prst="straightConnector1">
                <a:avLst/>
              </a:prstGeom>
              <a:noFill/>
              <a:ln w="9525" algn="ctr">
                <a:solidFill>
                  <a:srgbClr val="FF000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4" name="Straight Arrow Connector 62">
                <a:extLst>
                  <a:ext uri="{FF2B5EF4-FFF2-40B4-BE49-F238E27FC236}">
                    <a16:creationId xmlns:a16="http://schemas.microsoft.com/office/drawing/2014/main" id="{02859762-0B22-4818-9AA1-55C99FC86DD9}"/>
                  </a:ext>
                </a:extLst>
              </p:cNvPr>
              <p:cNvCxnSpPr>
                <a:cxnSpLocks noChangeShapeType="1"/>
                <a:stCxn id="41" idx="4"/>
              </p:cNvCxnSpPr>
              <p:nvPr/>
            </p:nvCxnSpPr>
            <p:spPr bwMode="auto">
              <a:xfrm flipH="1">
                <a:off x="3398055" y="3615604"/>
                <a:ext cx="6350" cy="196850"/>
              </a:xfrm>
              <a:prstGeom prst="straightConnector1">
                <a:avLst/>
              </a:prstGeom>
              <a:noFill/>
              <a:ln w="9525" algn="ctr">
                <a:solidFill>
                  <a:srgbClr val="FF000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5" name="Straight Arrow Connector 77">
                <a:extLst>
                  <a:ext uri="{FF2B5EF4-FFF2-40B4-BE49-F238E27FC236}">
                    <a16:creationId xmlns:a16="http://schemas.microsoft.com/office/drawing/2014/main" id="{F0266372-8509-4743-BC9B-D76B4F91B3AF}"/>
                  </a:ext>
                </a:extLst>
              </p:cNvPr>
              <p:cNvCxnSpPr>
                <a:cxnSpLocks noChangeShapeType="1"/>
                <a:endCxn id="41" idx="0"/>
              </p:cNvCxnSpPr>
              <p:nvPr/>
            </p:nvCxnSpPr>
            <p:spPr bwMode="auto">
              <a:xfrm>
                <a:off x="3404405" y="2688504"/>
                <a:ext cx="1" cy="422276"/>
              </a:xfrm>
              <a:prstGeom prst="straightConnector1">
                <a:avLst/>
              </a:prstGeom>
              <a:noFill/>
              <a:ln w="9525" algn="ctr">
                <a:solidFill>
                  <a:srgbClr val="FF000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7" name="TextBox 84">
                <a:extLst>
                  <a:ext uri="{FF2B5EF4-FFF2-40B4-BE49-F238E27FC236}">
                    <a16:creationId xmlns:a16="http://schemas.microsoft.com/office/drawing/2014/main" id="{34E4CE51-0C62-4B6B-A1EA-3721337B2BD0}"/>
                  </a:ext>
                </a:extLst>
              </p:cNvPr>
              <p:cNvSpPr txBox="1">
                <a:spLocks noChangeArrowheads="1"/>
              </p:cNvSpPr>
              <p:nvPr/>
            </p:nvSpPr>
            <p:spPr bwMode="auto">
              <a:xfrm>
                <a:off x="3748304" y="3419790"/>
                <a:ext cx="66717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nb-NO" sz="1800" dirty="0"/>
                  <a:t>F</a:t>
                </a:r>
                <a:r>
                  <a:rPr lang="en-US" altLang="nb-NO" sz="1800" baseline="-25000" dirty="0"/>
                  <a:t>10,m</a:t>
                </a:r>
              </a:p>
            </p:txBody>
          </p:sp>
        </p:grpSp>
        <p:sp>
          <p:nvSpPr>
            <p:cNvPr id="31" name="TextBox 82">
              <a:extLst>
                <a:ext uri="{FF2B5EF4-FFF2-40B4-BE49-F238E27FC236}">
                  <a16:creationId xmlns:a16="http://schemas.microsoft.com/office/drawing/2014/main" id="{376FBF84-630D-4BC4-B9EC-807ED21C9669}"/>
                </a:ext>
              </a:extLst>
            </p:cNvPr>
            <p:cNvSpPr txBox="1">
              <a:spLocks noChangeArrowheads="1"/>
            </p:cNvSpPr>
            <p:nvPr/>
          </p:nvSpPr>
          <p:spPr bwMode="auto">
            <a:xfrm>
              <a:off x="2276352" y="2259279"/>
              <a:ext cx="53091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nb-NO" sz="1800" dirty="0"/>
                <a:t>F</a:t>
              </a:r>
              <a:r>
                <a:rPr lang="en-US" altLang="nb-NO" sz="1800" baseline="-25000" dirty="0"/>
                <a:t>0,s</a:t>
              </a:r>
            </a:p>
          </p:txBody>
        </p:sp>
      </p:grpSp>
      <p:sp>
        <p:nvSpPr>
          <p:cNvPr id="32" name="Text Box 31">
            <a:extLst>
              <a:ext uri="{FF2B5EF4-FFF2-40B4-BE49-F238E27FC236}">
                <a16:creationId xmlns:a16="http://schemas.microsoft.com/office/drawing/2014/main" id="{35B36789-CAE9-49D4-B348-D74501B85E80}"/>
              </a:ext>
            </a:extLst>
          </p:cNvPr>
          <p:cNvSpPr txBox="1">
            <a:spLocks noChangeArrowheads="1"/>
          </p:cNvSpPr>
          <p:nvPr/>
        </p:nvSpPr>
        <p:spPr bwMode="auto">
          <a:xfrm>
            <a:off x="1584620" y="3480220"/>
            <a:ext cx="1103187"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nb-NO" sz="1800" dirty="0"/>
              <a:t>F</a:t>
            </a:r>
            <a:r>
              <a:rPr lang="en-US" altLang="nb-NO" sz="1800" baseline="-25000" dirty="0"/>
              <a:t>0</a:t>
            </a:r>
            <a:r>
              <a:rPr lang="en-US" altLang="nb-NO" sz="1800" dirty="0"/>
              <a:t> [m3/s]</a:t>
            </a:r>
          </a:p>
        </p:txBody>
      </p:sp>
      <p:sp>
        <p:nvSpPr>
          <p:cNvPr id="7" name="TextBox 6">
            <a:extLst>
              <a:ext uri="{FF2B5EF4-FFF2-40B4-BE49-F238E27FC236}">
                <a16:creationId xmlns:a16="http://schemas.microsoft.com/office/drawing/2014/main" id="{EF93F5BF-1042-44A0-90E1-DD72D1AE5AAB}"/>
              </a:ext>
            </a:extLst>
          </p:cNvPr>
          <p:cNvSpPr txBox="1"/>
          <p:nvPr/>
        </p:nvSpPr>
        <p:spPr>
          <a:xfrm>
            <a:off x="7343293" y="4532118"/>
            <a:ext cx="354584" cy="369332"/>
          </a:xfrm>
          <a:prstGeom prst="rect">
            <a:avLst/>
          </a:prstGeom>
          <a:noFill/>
        </p:spPr>
        <p:txBody>
          <a:bodyPr wrap="none" rtlCol="0">
            <a:spAutoFit/>
          </a:bodyPr>
          <a:lstStyle/>
          <a:p>
            <a:r>
              <a:rPr lang="nb-NO" dirty="0"/>
              <a:t>z</a:t>
            </a:r>
            <a:r>
              <a:rPr lang="nb-NO" baseline="-25000" dirty="0"/>
              <a:t>1</a:t>
            </a:r>
          </a:p>
        </p:txBody>
      </p:sp>
      <p:sp>
        <p:nvSpPr>
          <p:cNvPr id="8" name="TextBox 7">
            <a:extLst>
              <a:ext uri="{FF2B5EF4-FFF2-40B4-BE49-F238E27FC236}">
                <a16:creationId xmlns:a16="http://schemas.microsoft.com/office/drawing/2014/main" id="{F0F62AD5-B92E-444D-BF43-C1ACEC632986}"/>
              </a:ext>
            </a:extLst>
          </p:cNvPr>
          <p:cNvSpPr txBox="1"/>
          <p:nvPr/>
        </p:nvSpPr>
        <p:spPr>
          <a:xfrm>
            <a:off x="3214235" y="3834626"/>
            <a:ext cx="393056" cy="369332"/>
          </a:xfrm>
          <a:prstGeom prst="rect">
            <a:avLst/>
          </a:prstGeom>
          <a:noFill/>
        </p:spPr>
        <p:txBody>
          <a:bodyPr wrap="none" rtlCol="0">
            <a:spAutoFit/>
          </a:bodyPr>
          <a:lstStyle/>
          <a:p>
            <a:r>
              <a:rPr lang="nb-NO" dirty="0"/>
              <a:t>z0</a:t>
            </a:r>
          </a:p>
        </p:txBody>
      </p:sp>
      <p:sp>
        <p:nvSpPr>
          <p:cNvPr id="9" name="TextBox 82">
            <a:extLst>
              <a:ext uri="{FF2B5EF4-FFF2-40B4-BE49-F238E27FC236}">
                <a16:creationId xmlns:a16="http://schemas.microsoft.com/office/drawing/2014/main" id="{503908D3-5972-F922-C058-9105C1E104BF}"/>
              </a:ext>
            </a:extLst>
          </p:cNvPr>
          <p:cNvSpPr txBox="1">
            <a:spLocks noChangeArrowheads="1"/>
          </p:cNvSpPr>
          <p:nvPr/>
        </p:nvSpPr>
        <p:spPr bwMode="auto">
          <a:xfrm>
            <a:off x="8651874" y="3118694"/>
            <a:ext cx="367594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nb-NO" sz="1800" dirty="0"/>
              <a:t>z</a:t>
            </a:r>
            <a:r>
              <a:rPr lang="en-US" altLang="nb-NO" sz="1800" baseline="-25000" dirty="0"/>
              <a:t>1,s </a:t>
            </a:r>
            <a:r>
              <a:rPr lang="en-US" altLang="nb-NO" sz="1800" dirty="0"/>
              <a:t>= 0.9  </a:t>
            </a:r>
          </a:p>
          <a:p>
            <a:pPr eaLnBrk="1" hangingPunct="1">
              <a:spcBef>
                <a:spcPct val="0"/>
              </a:spcBef>
              <a:buFontTx/>
              <a:buNone/>
            </a:pPr>
            <a:r>
              <a:rPr lang="en-US" altLang="nb-NO" sz="1400" dirty="0"/>
              <a:t>(must be lower than 1=fully open, back-off)</a:t>
            </a:r>
            <a:endParaRPr lang="en-US" altLang="nb-NO" sz="1400" baseline="-25000" dirty="0"/>
          </a:p>
        </p:txBody>
      </p:sp>
      <p:sp>
        <p:nvSpPr>
          <p:cNvPr id="10" name="Oval 9">
            <a:extLst>
              <a:ext uri="{FF2B5EF4-FFF2-40B4-BE49-F238E27FC236}">
                <a16:creationId xmlns:a16="http://schemas.microsoft.com/office/drawing/2014/main" id="{8E6E3AFA-372C-E320-3FF6-FB94C3DC36F1}"/>
              </a:ext>
            </a:extLst>
          </p:cNvPr>
          <p:cNvSpPr>
            <a:spLocks noChangeArrowheads="1"/>
          </p:cNvSpPr>
          <p:nvPr/>
        </p:nvSpPr>
        <p:spPr bwMode="auto">
          <a:xfrm>
            <a:off x="3136428" y="2352675"/>
            <a:ext cx="504825" cy="453694"/>
          </a:xfrm>
          <a:prstGeom prst="ellipse">
            <a:avLst/>
          </a:prstGeom>
          <a:solidFill>
            <a:srgbClr val="FFFFFF"/>
          </a:solidFill>
          <a:ln w="9525" algn="ctr">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nb-NO" sz="1800" dirty="0">
                <a:solidFill>
                  <a:srgbClr val="FF0000"/>
                </a:solidFill>
              </a:rPr>
              <a:t>MIN</a:t>
            </a:r>
          </a:p>
        </p:txBody>
      </p:sp>
      <p:cxnSp>
        <p:nvCxnSpPr>
          <p:cNvPr id="11" name="Straight Arrow Connector 77">
            <a:extLst>
              <a:ext uri="{FF2B5EF4-FFF2-40B4-BE49-F238E27FC236}">
                <a16:creationId xmlns:a16="http://schemas.microsoft.com/office/drawing/2014/main" id="{CCDD3D7B-AC7A-18E8-0724-BC22F00555E3}"/>
              </a:ext>
            </a:extLst>
          </p:cNvPr>
          <p:cNvCxnSpPr>
            <a:cxnSpLocks noChangeShapeType="1"/>
          </p:cNvCxnSpPr>
          <p:nvPr/>
        </p:nvCxnSpPr>
        <p:spPr bwMode="auto">
          <a:xfrm>
            <a:off x="2757015" y="2566267"/>
            <a:ext cx="379413" cy="0"/>
          </a:xfrm>
          <a:prstGeom prst="straightConnector1">
            <a:avLst/>
          </a:prstGeom>
          <a:noFill/>
          <a:ln w="9525" algn="ctr">
            <a:solidFill>
              <a:srgbClr val="FF000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 name="Title 1">
            <a:extLst>
              <a:ext uri="{FF2B5EF4-FFF2-40B4-BE49-F238E27FC236}">
                <a16:creationId xmlns:a16="http://schemas.microsoft.com/office/drawing/2014/main" id="{2850784E-75C1-5DC1-15E3-703C30830C42}"/>
              </a:ext>
            </a:extLst>
          </p:cNvPr>
          <p:cNvSpPr>
            <a:spLocks noGrp="1"/>
          </p:cNvSpPr>
          <p:nvPr>
            <p:ph type="title"/>
          </p:nvPr>
        </p:nvSpPr>
        <p:spPr>
          <a:xfrm>
            <a:off x="871679" y="371950"/>
            <a:ext cx="9585043" cy="1143000"/>
          </a:xfrm>
        </p:spPr>
        <p:txBody>
          <a:bodyPr>
            <a:noAutofit/>
          </a:bodyPr>
          <a:lstStyle/>
          <a:p>
            <a:r>
              <a:rPr lang="en-US" sz="4000" dirty="0"/>
              <a:t>Alt. 3 MV-MV switching: VPC</a:t>
            </a:r>
            <a:endParaRPr lang="nb-NO" sz="3200" baseline="-25000" dirty="0"/>
          </a:p>
        </p:txBody>
      </p:sp>
      <p:sp>
        <p:nvSpPr>
          <p:cNvPr id="13" name="Oval 12">
            <a:extLst>
              <a:ext uri="{FF2B5EF4-FFF2-40B4-BE49-F238E27FC236}">
                <a16:creationId xmlns:a16="http://schemas.microsoft.com/office/drawing/2014/main" id="{976B2A3B-3234-DD18-DC4E-55108F21D12E}"/>
              </a:ext>
            </a:extLst>
          </p:cNvPr>
          <p:cNvSpPr>
            <a:spLocks noChangeArrowheads="1"/>
          </p:cNvSpPr>
          <p:nvPr/>
        </p:nvSpPr>
        <p:spPr bwMode="auto">
          <a:xfrm>
            <a:off x="8095882" y="3243963"/>
            <a:ext cx="504825" cy="504825"/>
          </a:xfrm>
          <a:prstGeom prst="ellipse">
            <a:avLst/>
          </a:prstGeom>
          <a:solidFill>
            <a:srgbClr val="FFFFFF"/>
          </a:solidFill>
          <a:ln w="9525" algn="ctr">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nb-NO" sz="1800" dirty="0">
                <a:solidFill>
                  <a:srgbClr val="FF0000"/>
                </a:solidFill>
              </a:rPr>
              <a:t>VPC</a:t>
            </a:r>
          </a:p>
        </p:txBody>
      </p:sp>
      <p:cxnSp>
        <p:nvCxnSpPr>
          <p:cNvPr id="14" name="Straight Arrow Connector 77">
            <a:extLst>
              <a:ext uri="{FF2B5EF4-FFF2-40B4-BE49-F238E27FC236}">
                <a16:creationId xmlns:a16="http://schemas.microsoft.com/office/drawing/2014/main" id="{531F0679-2F8D-0CB9-DC5F-263DD319EF97}"/>
              </a:ext>
            </a:extLst>
          </p:cNvPr>
          <p:cNvCxnSpPr>
            <a:cxnSpLocks noChangeShapeType="1"/>
            <a:endCxn id="13" idx="2"/>
          </p:cNvCxnSpPr>
          <p:nvPr/>
        </p:nvCxnSpPr>
        <p:spPr bwMode="auto">
          <a:xfrm>
            <a:off x="7539821" y="3496375"/>
            <a:ext cx="556061" cy="1"/>
          </a:xfrm>
          <a:prstGeom prst="straightConnector1">
            <a:avLst/>
          </a:prstGeom>
          <a:noFill/>
          <a:ln w="9525" algn="ctr">
            <a:solidFill>
              <a:srgbClr val="FF000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 name="Straight Arrow Connector 77">
            <a:extLst>
              <a:ext uri="{FF2B5EF4-FFF2-40B4-BE49-F238E27FC236}">
                <a16:creationId xmlns:a16="http://schemas.microsoft.com/office/drawing/2014/main" id="{A7538781-7529-8219-E3AE-69F52F3723FF}"/>
              </a:ext>
            </a:extLst>
          </p:cNvPr>
          <p:cNvCxnSpPr>
            <a:cxnSpLocks noChangeShapeType="1"/>
          </p:cNvCxnSpPr>
          <p:nvPr/>
        </p:nvCxnSpPr>
        <p:spPr bwMode="auto">
          <a:xfrm flipH="1">
            <a:off x="8600707" y="3496375"/>
            <a:ext cx="664112" cy="0"/>
          </a:xfrm>
          <a:prstGeom prst="straightConnector1">
            <a:avLst/>
          </a:prstGeom>
          <a:noFill/>
          <a:ln w="9525" algn="ctr">
            <a:solidFill>
              <a:srgbClr val="FF000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 name="Straight Connector 18">
            <a:extLst>
              <a:ext uri="{FF2B5EF4-FFF2-40B4-BE49-F238E27FC236}">
                <a16:creationId xmlns:a16="http://schemas.microsoft.com/office/drawing/2014/main" id="{A610A383-D6FF-2E4F-B379-E9E6787B1EE2}"/>
              </a:ext>
            </a:extLst>
          </p:cNvPr>
          <p:cNvCxnSpPr>
            <a:cxnSpLocks/>
          </p:cNvCxnSpPr>
          <p:nvPr/>
        </p:nvCxnSpPr>
        <p:spPr>
          <a:xfrm flipH="1" flipV="1">
            <a:off x="8310544" y="1501302"/>
            <a:ext cx="25402" cy="1756612"/>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2D2824C-857D-57FC-4198-F90836127C23}"/>
              </a:ext>
            </a:extLst>
          </p:cNvPr>
          <p:cNvCxnSpPr>
            <a:cxnSpLocks/>
          </p:cNvCxnSpPr>
          <p:nvPr/>
        </p:nvCxnSpPr>
        <p:spPr>
          <a:xfrm flipH="1">
            <a:off x="4727848" y="1480361"/>
            <a:ext cx="3582696"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4" name="Straight Arrow Connector 77">
            <a:extLst>
              <a:ext uri="{FF2B5EF4-FFF2-40B4-BE49-F238E27FC236}">
                <a16:creationId xmlns:a16="http://schemas.microsoft.com/office/drawing/2014/main" id="{515FEBF9-AAEB-17ED-701A-99797BC8402C}"/>
              </a:ext>
            </a:extLst>
          </p:cNvPr>
          <p:cNvCxnSpPr>
            <a:cxnSpLocks noChangeShapeType="1"/>
          </p:cNvCxnSpPr>
          <p:nvPr/>
        </p:nvCxnSpPr>
        <p:spPr bwMode="auto">
          <a:xfrm flipH="1">
            <a:off x="3628794" y="2564122"/>
            <a:ext cx="1080120" cy="3584"/>
          </a:xfrm>
          <a:prstGeom prst="straightConnector1">
            <a:avLst/>
          </a:prstGeom>
          <a:noFill/>
          <a:ln w="9525" algn="ctr">
            <a:solidFill>
              <a:srgbClr val="FF000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9" name="TextBox 28">
            <a:extLst>
              <a:ext uri="{FF2B5EF4-FFF2-40B4-BE49-F238E27FC236}">
                <a16:creationId xmlns:a16="http://schemas.microsoft.com/office/drawing/2014/main" id="{64BE01AD-A551-48EA-07D8-135D776E3C23}"/>
              </a:ext>
            </a:extLst>
          </p:cNvPr>
          <p:cNvSpPr txBox="1"/>
          <p:nvPr/>
        </p:nvSpPr>
        <p:spPr>
          <a:xfrm>
            <a:off x="2940695" y="5465836"/>
            <a:ext cx="6569940" cy="646331"/>
          </a:xfrm>
          <a:prstGeom prst="rect">
            <a:avLst/>
          </a:prstGeom>
          <a:noFill/>
        </p:spPr>
        <p:txBody>
          <a:bodyPr wrap="none" rtlCol="0">
            <a:spAutoFit/>
          </a:bodyPr>
          <a:lstStyle/>
          <a:p>
            <a:r>
              <a:rPr lang="en-US" sz="1800" dirty="0"/>
              <a:t>VPC: “reduce inflow (F</a:t>
            </a:r>
            <a:r>
              <a:rPr lang="en-US" sz="1800" baseline="-25000" dirty="0"/>
              <a:t>0</a:t>
            </a:r>
            <a:r>
              <a:rPr lang="en-US" sz="1800" dirty="0"/>
              <a:t>) if outflow valve (z</a:t>
            </a:r>
            <a:r>
              <a:rPr lang="en-US" sz="1800" baseline="-25000" dirty="0"/>
              <a:t>1</a:t>
            </a:r>
            <a:r>
              <a:rPr lang="en-US" sz="1800" dirty="0"/>
              <a:t>) approaches fully open” </a:t>
            </a:r>
            <a:br>
              <a:rPr lang="en-US" sz="800" dirty="0"/>
            </a:br>
            <a:endParaRPr lang="en-US" dirty="0"/>
          </a:p>
        </p:txBody>
      </p:sp>
      <p:sp>
        <p:nvSpPr>
          <p:cNvPr id="34" name="TextBox 33">
            <a:extLst>
              <a:ext uri="{FF2B5EF4-FFF2-40B4-BE49-F238E27FC236}">
                <a16:creationId xmlns:a16="http://schemas.microsoft.com/office/drawing/2014/main" id="{412E6EB3-97F0-FF74-90CF-0C9A4E78B750}"/>
              </a:ext>
            </a:extLst>
          </p:cNvPr>
          <p:cNvSpPr txBox="1"/>
          <p:nvPr/>
        </p:nvSpPr>
        <p:spPr>
          <a:xfrm>
            <a:off x="7095758" y="2194790"/>
            <a:ext cx="354584" cy="369332"/>
          </a:xfrm>
          <a:prstGeom prst="rect">
            <a:avLst/>
          </a:prstGeom>
          <a:noFill/>
        </p:spPr>
        <p:txBody>
          <a:bodyPr wrap="none" rtlCol="0">
            <a:spAutoFit/>
          </a:bodyPr>
          <a:lstStyle/>
          <a:p>
            <a:r>
              <a:rPr lang="nb-NO" dirty="0"/>
              <a:t>z</a:t>
            </a:r>
            <a:r>
              <a:rPr lang="nb-NO" baseline="-25000" dirty="0"/>
              <a:t>1</a:t>
            </a:r>
          </a:p>
        </p:txBody>
      </p:sp>
      <p:sp>
        <p:nvSpPr>
          <p:cNvPr id="2" name="Slide Number Placeholder 1">
            <a:extLst>
              <a:ext uri="{FF2B5EF4-FFF2-40B4-BE49-F238E27FC236}">
                <a16:creationId xmlns:a16="http://schemas.microsoft.com/office/drawing/2014/main" id="{E7E374C2-13A8-3644-AE10-B88A6FED09CE}"/>
              </a:ext>
            </a:extLst>
          </p:cNvPr>
          <p:cNvSpPr>
            <a:spLocks noGrp="1"/>
          </p:cNvSpPr>
          <p:nvPr>
            <p:ph type="sldNum" sz="quarter" idx="12"/>
          </p:nvPr>
        </p:nvSpPr>
        <p:spPr/>
        <p:txBody>
          <a:bodyPr/>
          <a:lstStyle/>
          <a:p>
            <a:fld id="{D12EDB02-4F68-4150-B145-D9EB3E2B4B16}" type="slidenum">
              <a:rPr lang="en-US" smtClean="0"/>
              <a:t>48</a:t>
            </a:fld>
            <a:endParaRPr lang="en-US"/>
          </a:p>
        </p:txBody>
      </p:sp>
      <p:sp>
        <p:nvSpPr>
          <p:cNvPr id="6" name="TextBox 5">
            <a:extLst>
              <a:ext uri="{FF2B5EF4-FFF2-40B4-BE49-F238E27FC236}">
                <a16:creationId xmlns:a16="http://schemas.microsoft.com/office/drawing/2014/main" id="{F21BCF73-24E5-AE24-0B7B-03821D94DD34}"/>
              </a:ext>
            </a:extLst>
          </p:cNvPr>
          <p:cNvSpPr txBox="1"/>
          <p:nvPr/>
        </p:nvSpPr>
        <p:spPr>
          <a:xfrm>
            <a:off x="-85262" y="-57587"/>
            <a:ext cx="3025957" cy="369332"/>
          </a:xfrm>
          <a:prstGeom prst="rect">
            <a:avLst/>
          </a:prstGeom>
          <a:noFill/>
        </p:spPr>
        <p:txBody>
          <a:bodyPr wrap="none" rtlCol="0">
            <a:spAutoFit/>
          </a:bodyPr>
          <a:lstStyle/>
          <a:p>
            <a:r>
              <a:rPr lang="en-US" altLang="nb-NO" sz="1800" dirty="0">
                <a:highlight>
                  <a:srgbClr val="FFFF00"/>
                </a:highlight>
              </a:rPr>
              <a:t>Bidirectional inventory control</a:t>
            </a:r>
            <a:endParaRPr lang="en-US" dirty="0"/>
          </a:p>
        </p:txBody>
      </p:sp>
      <p:cxnSp>
        <p:nvCxnSpPr>
          <p:cNvPr id="17" name="Straight Connector 16">
            <a:extLst>
              <a:ext uri="{FF2B5EF4-FFF2-40B4-BE49-F238E27FC236}">
                <a16:creationId xmlns:a16="http://schemas.microsoft.com/office/drawing/2014/main" id="{D6DBC70D-4317-08EF-8BB2-9FE4E2D8F336}"/>
              </a:ext>
            </a:extLst>
          </p:cNvPr>
          <p:cNvCxnSpPr>
            <a:cxnSpLocks/>
          </p:cNvCxnSpPr>
          <p:nvPr/>
        </p:nvCxnSpPr>
        <p:spPr>
          <a:xfrm flipH="1" flipV="1">
            <a:off x="4727848" y="1498764"/>
            <a:ext cx="1221" cy="106614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22" name="TextBox 82">
            <a:extLst>
              <a:ext uri="{FF2B5EF4-FFF2-40B4-BE49-F238E27FC236}">
                <a16:creationId xmlns:a16="http://schemas.microsoft.com/office/drawing/2014/main" id="{82E0298E-0E80-250E-CF17-7EBD585348FD}"/>
              </a:ext>
            </a:extLst>
          </p:cNvPr>
          <p:cNvSpPr txBox="1">
            <a:spLocks noChangeArrowheads="1"/>
          </p:cNvSpPr>
          <p:nvPr/>
        </p:nvSpPr>
        <p:spPr bwMode="auto">
          <a:xfrm>
            <a:off x="3779239" y="2196935"/>
            <a:ext cx="5822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nb-NO" sz="1800" dirty="0"/>
              <a:t>F’</a:t>
            </a:r>
            <a:r>
              <a:rPr lang="en-US" altLang="nb-NO" sz="1800" baseline="-25000" dirty="0"/>
              <a:t>0,s</a:t>
            </a:r>
          </a:p>
        </p:txBody>
      </p:sp>
    </p:spTree>
    <p:extLst>
      <p:ext uri="{BB962C8B-B14F-4D97-AF65-F5344CB8AC3E}">
        <p14:creationId xmlns:p14="http://schemas.microsoft.com/office/powerpoint/2010/main" val="343229801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Line 4">
            <a:extLst>
              <a:ext uri="{FF2B5EF4-FFF2-40B4-BE49-F238E27FC236}">
                <a16:creationId xmlns:a16="http://schemas.microsoft.com/office/drawing/2014/main" id="{814D8C57-ABB3-4C39-B018-979138A1C840}"/>
              </a:ext>
            </a:extLst>
          </p:cNvPr>
          <p:cNvSpPr>
            <a:spLocks noChangeShapeType="1"/>
          </p:cNvSpPr>
          <p:nvPr/>
        </p:nvSpPr>
        <p:spPr bwMode="auto">
          <a:xfrm>
            <a:off x="4440238" y="3140075"/>
            <a:ext cx="0" cy="1081088"/>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b-NO"/>
          </a:p>
        </p:txBody>
      </p:sp>
      <p:sp>
        <p:nvSpPr>
          <p:cNvPr id="54275" name="Line 5">
            <a:extLst>
              <a:ext uri="{FF2B5EF4-FFF2-40B4-BE49-F238E27FC236}">
                <a16:creationId xmlns:a16="http://schemas.microsoft.com/office/drawing/2014/main" id="{AA160845-A5F9-4790-B99F-F9A12DEA7CAD}"/>
              </a:ext>
            </a:extLst>
          </p:cNvPr>
          <p:cNvSpPr>
            <a:spLocks noChangeShapeType="1"/>
          </p:cNvSpPr>
          <p:nvPr/>
        </p:nvSpPr>
        <p:spPr bwMode="auto">
          <a:xfrm>
            <a:off x="4440239" y="4221163"/>
            <a:ext cx="2447925"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b-NO"/>
          </a:p>
        </p:txBody>
      </p:sp>
      <p:sp>
        <p:nvSpPr>
          <p:cNvPr id="54276" name="Line 9">
            <a:extLst>
              <a:ext uri="{FF2B5EF4-FFF2-40B4-BE49-F238E27FC236}">
                <a16:creationId xmlns:a16="http://schemas.microsoft.com/office/drawing/2014/main" id="{26BE147E-11A6-457D-BC6B-5B56E4E97D04}"/>
              </a:ext>
            </a:extLst>
          </p:cNvPr>
          <p:cNvSpPr>
            <a:spLocks noChangeShapeType="1"/>
          </p:cNvSpPr>
          <p:nvPr/>
        </p:nvSpPr>
        <p:spPr bwMode="auto">
          <a:xfrm>
            <a:off x="6888163" y="3140075"/>
            <a:ext cx="0" cy="1081088"/>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b-NO"/>
          </a:p>
        </p:txBody>
      </p:sp>
      <p:sp>
        <p:nvSpPr>
          <p:cNvPr id="54277" name="Line 11">
            <a:extLst>
              <a:ext uri="{FF2B5EF4-FFF2-40B4-BE49-F238E27FC236}">
                <a16:creationId xmlns:a16="http://schemas.microsoft.com/office/drawing/2014/main" id="{99366BD4-80DB-48F2-88F7-E0D8B7D4CEBD}"/>
              </a:ext>
            </a:extLst>
          </p:cNvPr>
          <p:cNvSpPr>
            <a:spLocks noChangeShapeType="1"/>
          </p:cNvSpPr>
          <p:nvPr/>
        </p:nvSpPr>
        <p:spPr bwMode="auto">
          <a:xfrm>
            <a:off x="4440239" y="3355975"/>
            <a:ext cx="2447925" cy="0"/>
          </a:xfrm>
          <a:prstGeom prst="line">
            <a:avLst/>
          </a:prstGeom>
          <a:noFill/>
          <a:ln w="9525">
            <a:solidFill>
              <a:schemeClr val="tx1"/>
            </a:solidFill>
            <a:prstDash val="lg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b-NO"/>
          </a:p>
        </p:txBody>
      </p:sp>
      <p:sp>
        <p:nvSpPr>
          <p:cNvPr id="54279" name="Line 13">
            <a:extLst>
              <a:ext uri="{FF2B5EF4-FFF2-40B4-BE49-F238E27FC236}">
                <a16:creationId xmlns:a16="http://schemas.microsoft.com/office/drawing/2014/main" id="{7C4C0A94-2BC0-4836-859B-BD438637ED8F}"/>
              </a:ext>
            </a:extLst>
          </p:cNvPr>
          <p:cNvSpPr>
            <a:spLocks noChangeShapeType="1"/>
          </p:cNvSpPr>
          <p:nvPr/>
        </p:nvSpPr>
        <p:spPr bwMode="auto">
          <a:xfrm>
            <a:off x="2576513" y="4117293"/>
            <a:ext cx="1844676" cy="0"/>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b-NO"/>
          </a:p>
        </p:txBody>
      </p:sp>
      <p:sp>
        <p:nvSpPr>
          <p:cNvPr id="54280" name="Line 14">
            <a:extLst>
              <a:ext uri="{FF2B5EF4-FFF2-40B4-BE49-F238E27FC236}">
                <a16:creationId xmlns:a16="http://schemas.microsoft.com/office/drawing/2014/main" id="{6D445155-0A74-4CB9-B399-F0756D7111AA}"/>
              </a:ext>
            </a:extLst>
          </p:cNvPr>
          <p:cNvSpPr>
            <a:spLocks noChangeShapeType="1"/>
          </p:cNvSpPr>
          <p:nvPr/>
        </p:nvSpPr>
        <p:spPr bwMode="auto">
          <a:xfrm>
            <a:off x="6672263" y="4076701"/>
            <a:ext cx="0" cy="360363"/>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b-NO"/>
          </a:p>
        </p:txBody>
      </p:sp>
      <p:sp>
        <p:nvSpPr>
          <p:cNvPr id="54281" name="Line 15">
            <a:extLst>
              <a:ext uri="{FF2B5EF4-FFF2-40B4-BE49-F238E27FC236}">
                <a16:creationId xmlns:a16="http://schemas.microsoft.com/office/drawing/2014/main" id="{E4329BA6-4C6F-4B99-9C70-A8767F73EE87}"/>
              </a:ext>
            </a:extLst>
          </p:cNvPr>
          <p:cNvSpPr>
            <a:spLocks noChangeShapeType="1"/>
          </p:cNvSpPr>
          <p:nvPr/>
        </p:nvSpPr>
        <p:spPr bwMode="auto">
          <a:xfrm>
            <a:off x="6672263" y="4437063"/>
            <a:ext cx="1511300" cy="0"/>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b-NO"/>
          </a:p>
        </p:txBody>
      </p:sp>
      <p:sp>
        <p:nvSpPr>
          <p:cNvPr id="54282" name="AutoShape 16">
            <a:extLst>
              <a:ext uri="{FF2B5EF4-FFF2-40B4-BE49-F238E27FC236}">
                <a16:creationId xmlns:a16="http://schemas.microsoft.com/office/drawing/2014/main" id="{FBC3C61A-CBAB-46C1-99DC-1D23F0FB58BA}"/>
              </a:ext>
            </a:extLst>
          </p:cNvPr>
          <p:cNvSpPr>
            <a:spLocks noChangeArrowheads="1"/>
          </p:cNvSpPr>
          <p:nvPr/>
        </p:nvSpPr>
        <p:spPr bwMode="auto">
          <a:xfrm rot="5400000">
            <a:off x="7395369" y="4302919"/>
            <a:ext cx="325438" cy="228600"/>
          </a:xfrm>
          <a:prstGeom prst="flowChartCollate">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nb-NO" altLang="nb-NO" sz="1800"/>
          </a:p>
        </p:txBody>
      </p:sp>
      <p:sp>
        <p:nvSpPr>
          <p:cNvPr id="54284" name="Text Box 30">
            <a:extLst>
              <a:ext uri="{FF2B5EF4-FFF2-40B4-BE49-F238E27FC236}">
                <a16:creationId xmlns:a16="http://schemas.microsoft.com/office/drawing/2014/main" id="{F0444250-3220-4DE0-A693-21F1DE2F4254}"/>
              </a:ext>
            </a:extLst>
          </p:cNvPr>
          <p:cNvSpPr txBox="1">
            <a:spLocks noChangeArrowheads="1"/>
          </p:cNvSpPr>
          <p:nvPr/>
        </p:nvSpPr>
        <p:spPr bwMode="auto">
          <a:xfrm>
            <a:off x="2504317" y="4101684"/>
            <a:ext cx="1277914"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nb-NO" sz="1600" dirty="0"/>
              <a:t>Disturbance</a:t>
            </a:r>
          </a:p>
        </p:txBody>
      </p:sp>
      <p:sp>
        <p:nvSpPr>
          <p:cNvPr id="54289" name="Line 40">
            <a:extLst>
              <a:ext uri="{FF2B5EF4-FFF2-40B4-BE49-F238E27FC236}">
                <a16:creationId xmlns:a16="http://schemas.microsoft.com/office/drawing/2014/main" id="{5F053603-4954-4541-9371-F04C4EBFC57C}"/>
              </a:ext>
            </a:extLst>
          </p:cNvPr>
          <p:cNvSpPr>
            <a:spLocks noChangeShapeType="1"/>
          </p:cNvSpPr>
          <p:nvPr/>
        </p:nvSpPr>
        <p:spPr bwMode="auto">
          <a:xfrm flipH="1">
            <a:off x="6095999" y="2806323"/>
            <a:ext cx="0" cy="549652"/>
          </a:xfrm>
          <a:prstGeom prst="line">
            <a:avLst/>
          </a:prstGeom>
          <a:noFill/>
          <a:ln w="12700">
            <a:solidFill>
              <a:srgbClr val="FF0000"/>
            </a:solidFill>
            <a:prstDash val="solid"/>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b-NO"/>
          </a:p>
        </p:txBody>
      </p:sp>
      <p:sp>
        <p:nvSpPr>
          <p:cNvPr id="54297" name="Oval 40">
            <a:extLst>
              <a:ext uri="{FF2B5EF4-FFF2-40B4-BE49-F238E27FC236}">
                <a16:creationId xmlns:a16="http://schemas.microsoft.com/office/drawing/2014/main" id="{04FEEDE3-DCE9-4359-B822-B0416A2227CD}"/>
              </a:ext>
            </a:extLst>
          </p:cNvPr>
          <p:cNvSpPr>
            <a:spLocks noChangeArrowheads="1"/>
          </p:cNvSpPr>
          <p:nvPr/>
        </p:nvSpPr>
        <p:spPr bwMode="auto">
          <a:xfrm>
            <a:off x="5843587" y="2375152"/>
            <a:ext cx="504825" cy="448372"/>
          </a:xfrm>
          <a:prstGeom prst="ellipse">
            <a:avLst/>
          </a:prstGeom>
          <a:solidFill>
            <a:srgbClr val="FFFFFF"/>
          </a:solidFill>
          <a:ln w="9525" algn="ctr">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nb-NO" sz="1800">
                <a:solidFill>
                  <a:srgbClr val="FF0000"/>
                </a:solidFill>
              </a:rPr>
              <a:t>LC</a:t>
            </a:r>
          </a:p>
        </p:txBody>
      </p:sp>
      <p:cxnSp>
        <p:nvCxnSpPr>
          <p:cNvPr id="54298" name="Straight Arrow Connector 48">
            <a:extLst>
              <a:ext uri="{FF2B5EF4-FFF2-40B4-BE49-F238E27FC236}">
                <a16:creationId xmlns:a16="http://schemas.microsoft.com/office/drawing/2014/main" id="{19C2EE19-728B-476C-B7E7-AF8A2FE15C5D}"/>
              </a:ext>
            </a:extLst>
          </p:cNvPr>
          <p:cNvCxnSpPr>
            <a:cxnSpLocks noChangeShapeType="1"/>
          </p:cNvCxnSpPr>
          <p:nvPr/>
        </p:nvCxnSpPr>
        <p:spPr bwMode="auto">
          <a:xfrm>
            <a:off x="6383339" y="2628611"/>
            <a:ext cx="1174749" cy="0"/>
          </a:xfrm>
          <a:prstGeom prst="straightConnector1">
            <a:avLst/>
          </a:prstGeom>
          <a:noFill/>
          <a:ln w="9525" algn="ctr">
            <a:solidFill>
              <a:srgbClr val="FF0000"/>
            </a:solidFill>
            <a:prstDash val="solid"/>
            <a:round/>
            <a:headEn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7" name="Line 12">
            <a:extLst>
              <a:ext uri="{FF2B5EF4-FFF2-40B4-BE49-F238E27FC236}">
                <a16:creationId xmlns:a16="http://schemas.microsoft.com/office/drawing/2014/main" id="{B55FD77A-B781-4BF0-8B14-CB425C19EAAD}"/>
              </a:ext>
            </a:extLst>
          </p:cNvPr>
          <p:cNvSpPr>
            <a:spLocks noChangeShapeType="1"/>
          </p:cNvSpPr>
          <p:nvPr/>
        </p:nvSpPr>
        <p:spPr bwMode="auto">
          <a:xfrm flipV="1">
            <a:off x="2595562" y="3845719"/>
            <a:ext cx="1844676" cy="15079"/>
          </a:xfrm>
          <a:prstGeom prst="line">
            <a:avLst/>
          </a:prstGeom>
          <a:noFill/>
          <a:ln w="19050">
            <a:solidFill>
              <a:schemeClr val="tx1"/>
            </a:solidFill>
            <a:round/>
            <a:headEnd/>
            <a:tailEnd type="triangle"/>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b-NO"/>
          </a:p>
        </p:txBody>
      </p:sp>
      <p:sp>
        <p:nvSpPr>
          <p:cNvPr id="38" name="AutoShape 16">
            <a:extLst>
              <a:ext uri="{FF2B5EF4-FFF2-40B4-BE49-F238E27FC236}">
                <a16:creationId xmlns:a16="http://schemas.microsoft.com/office/drawing/2014/main" id="{E960C2E6-9249-405A-AE32-DFC2038AB8C1}"/>
              </a:ext>
            </a:extLst>
          </p:cNvPr>
          <p:cNvSpPr>
            <a:spLocks noChangeArrowheads="1"/>
          </p:cNvSpPr>
          <p:nvPr/>
        </p:nvSpPr>
        <p:spPr bwMode="auto">
          <a:xfrm rot="5400000">
            <a:off x="3240881" y="3708851"/>
            <a:ext cx="325437" cy="228600"/>
          </a:xfrm>
          <a:prstGeom prst="flowChartCollate">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nb-NO" altLang="nb-NO" sz="1800"/>
          </a:p>
        </p:txBody>
      </p:sp>
      <p:sp>
        <p:nvSpPr>
          <p:cNvPr id="41" name="Oval 40">
            <a:extLst>
              <a:ext uri="{FF2B5EF4-FFF2-40B4-BE49-F238E27FC236}">
                <a16:creationId xmlns:a16="http://schemas.microsoft.com/office/drawing/2014/main" id="{48574E09-A1BE-4338-9818-078ECCC71DEA}"/>
              </a:ext>
            </a:extLst>
          </p:cNvPr>
          <p:cNvSpPr>
            <a:spLocks noChangeArrowheads="1"/>
          </p:cNvSpPr>
          <p:nvPr/>
        </p:nvSpPr>
        <p:spPr bwMode="auto">
          <a:xfrm>
            <a:off x="3151993" y="3110780"/>
            <a:ext cx="504825" cy="504825"/>
          </a:xfrm>
          <a:prstGeom prst="ellipse">
            <a:avLst/>
          </a:prstGeom>
          <a:solidFill>
            <a:srgbClr val="FFFFFF"/>
          </a:solidFill>
          <a:ln w="9525" algn="ctr">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nb-NO" sz="1800">
                <a:solidFill>
                  <a:srgbClr val="FF0000"/>
                </a:solidFill>
              </a:rPr>
              <a:t>FC</a:t>
            </a:r>
          </a:p>
        </p:txBody>
      </p:sp>
      <p:cxnSp>
        <p:nvCxnSpPr>
          <p:cNvPr id="42" name="Straight Connector 57">
            <a:extLst>
              <a:ext uri="{FF2B5EF4-FFF2-40B4-BE49-F238E27FC236}">
                <a16:creationId xmlns:a16="http://schemas.microsoft.com/office/drawing/2014/main" id="{E6DADC6E-6CFF-47BA-B75F-C73EA66F8A6B}"/>
              </a:ext>
            </a:extLst>
          </p:cNvPr>
          <p:cNvCxnSpPr>
            <a:cxnSpLocks noChangeShapeType="1"/>
          </p:cNvCxnSpPr>
          <p:nvPr/>
        </p:nvCxnSpPr>
        <p:spPr bwMode="auto">
          <a:xfrm flipV="1">
            <a:off x="3857625" y="3370263"/>
            <a:ext cx="0" cy="456406"/>
          </a:xfrm>
          <a:prstGeom prst="line">
            <a:avLst/>
          </a:prstGeom>
          <a:noFill/>
          <a:ln w="9525" algn="ctr">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3" name="Straight Arrow Connector 59">
            <a:extLst>
              <a:ext uri="{FF2B5EF4-FFF2-40B4-BE49-F238E27FC236}">
                <a16:creationId xmlns:a16="http://schemas.microsoft.com/office/drawing/2014/main" id="{770B2079-B1F7-4A2F-AB96-DCD68EB2E8B9}"/>
              </a:ext>
            </a:extLst>
          </p:cNvPr>
          <p:cNvCxnSpPr>
            <a:cxnSpLocks noChangeShapeType="1"/>
            <a:endCxn id="41" idx="6"/>
          </p:cNvCxnSpPr>
          <p:nvPr/>
        </p:nvCxnSpPr>
        <p:spPr bwMode="auto">
          <a:xfrm flipH="1">
            <a:off x="3656818" y="3351213"/>
            <a:ext cx="229382" cy="11980"/>
          </a:xfrm>
          <a:prstGeom prst="straightConnector1">
            <a:avLst/>
          </a:prstGeom>
          <a:noFill/>
          <a:ln w="9525" algn="ctr">
            <a:solidFill>
              <a:srgbClr val="FF000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4" name="Straight Arrow Connector 62">
            <a:extLst>
              <a:ext uri="{FF2B5EF4-FFF2-40B4-BE49-F238E27FC236}">
                <a16:creationId xmlns:a16="http://schemas.microsoft.com/office/drawing/2014/main" id="{02859762-0B22-4818-9AA1-55C99FC86DD9}"/>
              </a:ext>
            </a:extLst>
          </p:cNvPr>
          <p:cNvCxnSpPr>
            <a:cxnSpLocks noChangeShapeType="1"/>
            <a:stCxn id="41" idx="4"/>
          </p:cNvCxnSpPr>
          <p:nvPr/>
        </p:nvCxnSpPr>
        <p:spPr bwMode="auto">
          <a:xfrm flipH="1">
            <a:off x="3398055" y="3615604"/>
            <a:ext cx="6350" cy="196850"/>
          </a:xfrm>
          <a:prstGeom prst="straightConnector1">
            <a:avLst/>
          </a:prstGeom>
          <a:noFill/>
          <a:ln w="9525" algn="ctr">
            <a:solidFill>
              <a:srgbClr val="FF000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5" name="Straight Arrow Connector 77">
            <a:extLst>
              <a:ext uri="{FF2B5EF4-FFF2-40B4-BE49-F238E27FC236}">
                <a16:creationId xmlns:a16="http://schemas.microsoft.com/office/drawing/2014/main" id="{F0266372-8509-4743-BC9B-D76B4F91B3AF}"/>
              </a:ext>
            </a:extLst>
          </p:cNvPr>
          <p:cNvCxnSpPr>
            <a:cxnSpLocks noChangeShapeType="1"/>
            <a:stCxn id="36" idx="4"/>
            <a:endCxn id="41" idx="0"/>
          </p:cNvCxnSpPr>
          <p:nvPr/>
        </p:nvCxnSpPr>
        <p:spPr bwMode="auto">
          <a:xfrm>
            <a:off x="3388841" y="2806369"/>
            <a:ext cx="15565" cy="304411"/>
          </a:xfrm>
          <a:prstGeom prst="straightConnector1">
            <a:avLst/>
          </a:prstGeom>
          <a:noFill/>
          <a:ln w="9525" algn="ctr">
            <a:solidFill>
              <a:srgbClr val="FF000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6" name="TextBox 82">
            <a:extLst>
              <a:ext uri="{FF2B5EF4-FFF2-40B4-BE49-F238E27FC236}">
                <a16:creationId xmlns:a16="http://schemas.microsoft.com/office/drawing/2014/main" id="{958C0912-840E-4049-AC32-2C7CD8C38C12}"/>
              </a:ext>
            </a:extLst>
          </p:cNvPr>
          <p:cNvSpPr txBox="1">
            <a:spLocks noChangeArrowheads="1"/>
          </p:cNvSpPr>
          <p:nvPr/>
        </p:nvSpPr>
        <p:spPr bwMode="auto">
          <a:xfrm>
            <a:off x="5779283" y="1585738"/>
            <a:ext cx="69762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nb-NO" sz="1800" dirty="0"/>
              <a:t>SP-L</a:t>
            </a:r>
          </a:p>
        </p:txBody>
      </p:sp>
      <p:sp>
        <p:nvSpPr>
          <p:cNvPr id="47" name="TextBox 84">
            <a:extLst>
              <a:ext uri="{FF2B5EF4-FFF2-40B4-BE49-F238E27FC236}">
                <a16:creationId xmlns:a16="http://schemas.microsoft.com/office/drawing/2014/main" id="{34E4CE51-0C62-4B6B-A1EA-3721337B2BD0}"/>
              </a:ext>
            </a:extLst>
          </p:cNvPr>
          <p:cNvSpPr txBox="1">
            <a:spLocks noChangeArrowheads="1"/>
          </p:cNvSpPr>
          <p:nvPr/>
        </p:nvSpPr>
        <p:spPr bwMode="auto">
          <a:xfrm>
            <a:off x="3790783" y="3419790"/>
            <a:ext cx="5822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nb-NO" sz="1800" dirty="0"/>
              <a:t>F</a:t>
            </a:r>
            <a:r>
              <a:rPr lang="en-US" altLang="nb-NO" sz="1800" baseline="-25000" dirty="0"/>
              <a:t>1,m</a:t>
            </a:r>
          </a:p>
        </p:txBody>
      </p:sp>
      <p:cxnSp>
        <p:nvCxnSpPr>
          <p:cNvPr id="59" name="Straight Arrow Connector 48">
            <a:extLst>
              <a:ext uri="{FF2B5EF4-FFF2-40B4-BE49-F238E27FC236}">
                <a16:creationId xmlns:a16="http://schemas.microsoft.com/office/drawing/2014/main" id="{23AD32C2-6CDB-4209-866A-9D74CB268259}"/>
              </a:ext>
            </a:extLst>
          </p:cNvPr>
          <p:cNvCxnSpPr>
            <a:cxnSpLocks noChangeShapeType="1"/>
          </p:cNvCxnSpPr>
          <p:nvPr/>
        </p:nvCxnSpPr>
        <p:spPr bwMode="auto">
          <a:xfrm>
            <a:off x="7558088" y="2628611"/>
            <a:ext cx="25401" cy="1797875"/>
          </a:xfrm>
          <a:prstGeom prst="straightConnector1">
            <a:avLst/>
          </a:prstGeom>
          <a:noFill/>
          <a:ln w="9525" algn="ctr">
            <a:solidFill>
              <a:srgbClr val="FF0000"/>
            </a:solidFill>
            <a:prstDash val="solid"/>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0" name="Straight Arrow Connector 77">
            <a:extLst>
              <a:ext uri="{FF2B5EF4-FFF2-40B4-BE49-F238E27FC236}">
                <a16:creationId xmlns:a16="http://schemas.microsoft.com/office/drawing/2014/main" id="{B5F4ABEB-C8F1-4179-B4B9-E7F785ECFF6F}"/>
              </a:ext>
            </a:extLst>
          </p:cNvPr>
          <p:cNvCxnSpPr>
            <a:cxnSpLocks noChangeShapeType="1"/>
          </p:cNvCxnSpPr>
          <p:nvPr/>
        </p:nvCxnSpPr>
        <p:spPr bwMode="auto">
          <a:xfrm>
            <a:off x="6095998" y="1920497"/>
            <a:ext cx="1" cy="422276"/>
          </a:xfrm>
          <a:prstGeom prst="straightConnector1">
            <a:avLst/>
          </a:prstGeom>
          <a:noFill/>
          <a:ln w="9525" algn="ctr">
            <a:solidFill>
              <a:srgbClr val="FF000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1" name="TextBox 82">
            <a:extLst>
              <a:ext uri="{FF2B5EF4-FFF2-40B4-BE49-F238E27FC236}">
                <a16:creationId xmlns:a16="http://schemas.microsoft.com/office/drawing/2014/main" id="{376FBF84-630D-4BC4-B9EC-807ED21C9669}"/>
              </a:ext>
            </a:extLst>
          </p:cNvPr>
          <p:cNvSpPr txBox="1">
            <a:spLocks noChangeArrowheads="1"/>
          </p:cNvSpPr>
          <p:nvPr/>
        </p:nvSpPr>
        <p:spPr bwMode="auto">
          <a:xfrm>
            <a:off x="2392403" y="2149006"/>
            <a:ext cx="53091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nb-NO" sz="1800" dirty="0"/>
              <a:t>F</a:t>
            </a:r>
            <a:r>
              <a:rPr lang="en-US" altLang="nb-NO" sz="1800" baseline="-25000" dirty="0"/>
              <a:t>0,s</a:t>
            </a:r>
          </a:p>
        </p:txBody>
      </p:sp>
      <p:sp>
        <p:nvSpPr>
          <p:cNvPr id="29" name="TextBox 28">
            <a:extLst>
              <a:ext uri="{FF2B5EF4-FFF2-40B4-BE49-F238E27FC236}">
                <a16:creationId xmlns:a16="http://schemas.microsoft.com/office/drawing/2014/main" id="{252D2F4D-049B-43FB-B848-FBD02AF60E7E}"/>
              </a:ext>
            </a:extLst>
          </p:cNvPr>
          <p:cNvSpPr txBox="1"/>
          <p:nvPr/>
        </p:nvSpPr>
        <p:spPr>
          <a:xfrm>
            <a:off x="4295800" y="4975737"/>
            <a:ext cx="2568011" cy="646331"/>
          </a:xfrm>
          <a:prstGeom prst="rect">
            <a:avLst/>
          </a:prstGeom>
          <a:noFill/>
        </p:spPr>
        <p:txBody>
          <a:bodyPr wrap="none" rtlCol="0">
            <a:spAutoFit/>
          </a:bodyPr>
          <a:lstStyle/>
          <a:p>
            <a:r>
              <a:rPr lang="nb-NO" dirty="0"/>
              <a:t>SP-L = </a:t>
            </a:r>
            <a:r>
              <a:rPr lang="nb-NO" dirty="0" err="1"/>
              <a:t>low</a:t>
            </a:r>
            <a:r>
              <a:rPr lang="nb-NO" dirty="0"/>
              <a:t> </a:t>
            </a:r>
            <a:r>
              <a:rPr lang="nb-NO" dirty="0" err="1"/>
              <a:t>level</a:t>
            </a:r>
            <a:r>
              <a:rPr lang="nb-NO" dirty="0"/>
              <a:t> setpoint</a:t>
            </a:r>
          </a:p>
          <a:p>
            <a:r>
              <a:rPr lang="nb-NO" dirty="0"/>
              <a:t>SP-H = </a:t>
            </a:r>
            <a:r>
              <a:rPr lang="nb-NO" dirty="0" err="1"/>
              <a:t>high</a:t>
            </a:r>
            <a:r>
              <a:rPr lang="nb-NO" dirty="0"/>
              <a:t> </a:t>
            </a:r>
            <a:r>
              <a:rPr lang="nb-NO" dirty="0" err="1"/>
              <a:t>level</a:t>
            </a:r>
            <a:r>
              <a:rPr lang="nb-NO" dirty="0"/>
              <a:t> setpoint</a:t>
            </a:r>
          </a:p>
        </p:txBody>
      </p:sp>
      <p:sp>
        <p:nvSpPr>
          <p:cNvPr id="32" name="Line 40">
            <a:extLst>
              <a:ext uri="{FF2B5EF4-FFF2-40B4-BE49-F238E27FC236}">
                <a16:creationId xmlns:a16="http://schemas.microsoft.com/office/drawing/2014/main" id="{7028189D-5505-4FD3-9874-68208F2C17A5}"/>
              </a:ext>
            </a:extLst>
          </p:cNvPr>
          <p:cNvSpPr>
            <a:spLocks noChangeShapeType="1"/>
          </p:cNvSpPr>
          <p:nvPr/>
        </p:nvSpPr>
        <p:spPr bwMode="auto">
          <a:xfrm flipH="1">
            <a:off x="5372388" y="2798439"/>
            <a:ext cx="0" cy="549652"/>
          </a:xfrm>
          <a:prstGeom prst="line">
            <a:avLst/>
          </a:prstGeom>
          <a:noFill/>
          <a:ln w="12700">
            <a:solidFill>
              <a:srgbClr val="FF0000"/>
            </a:solidFill>
            <a:prstDash val="solid"/>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b-NO"/>
          </a:p>
        </p:txBody>
      </p:sp>
      <p:sp>
        <p:nvSpPr>
          <p:cNvPr id="33" name="Oval 40">
            <a:extLst>
              <a:ext uri="{FF2B5EF4-FFF2-40B4-BE49-F238E27FC236}">
                <a16:creationId xmlns:a16="http://schemas.microsoft.com/office/drawing/2014/main" id="{C7FD2005-FE38-4394-B7A5-B62E52152C9B}"/>
              </a:ext>
            </a:extLst>
          </p:cNvPr>
          <p:cNvSpPr>
            <a:spLocks noChangeArrowheads="1"/>
          </p:cNvSpPr>
          <p:nvPr/>
        </p:nvSpPr>
        <p:spPr bwMode="auto">
          <a:xfrm>
            <a:off x="5119976" y="2367268"/>
            <a:ext cx="504825" cy="448372"/>
          </a:xfrm>
          <a:prstGeom prst="ellipse">
            <a:avLst/>
          </a:prstGeom>
          <a:solidFill>
            <a:srgbClr val="FFFFFF"/>
          </a:solidFill>
          <a:ln w="9525" algn="ctr">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nb-NO" sz="1800">
                <a:solidFill>
                  <a:srgbClr val="FF0000"/>
                </a:solidFill>
              </a:rPr>
              <a:t>LC</a:t>
            </a:r>
          </a:p>
        </p:txBody>
      </p:sp>
      <p:sp>
        <p:nvSpPr>
          <p:cNvPr id="34" name="TextBox 82">
            <a:extLst>
              <a:ext uri="{FF2B5EF4-FFF2-40B4-BE49-F238E27FC236}">
                <a16:creationId xmlns:a16="http://schemas.microsoft.com/office/drawing/2014/main" id="{9C1FBED5-8E23-4D99-83B3-EAA528A01B7F}"/>
              </a:ext>
            </a:extLst>
          </p:cNvPr>
          <p:cNvSpPr txBox="1">
            <a:spLocks noChangeArrowheads="1"/>
          </p:cNvSpPr>
          <p:nvPr/>
        </p:nvSpPr>
        <p:spPr bwMode="auto">
          <a:xfrm>
            <a:off x="4998336" y="1606429"/>
            <a:ext cx="73609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nb-NO" sz="1800" dirty="0"/>
              <a:t>SP-H</a:t>
            </a:r>
          </a:p>
        </p:txBody>
      </p:sp>
      <p:cxnSp>
        <p:nvCxnSpPr>
          <p:cNvPr id="35" name="Straight Arrow Connector 77">
            <a:extLst>
              <a:ext uri="{FF2B5EF4-FFF2-40B4-BE49-F238E27FC236}">
                <a16:creationId xmlns:a16="http://schemas.microsoft.com/office/drawing/2014/main" id="{3E374805-BD90-493D-BDD9-2ED553D73061}"/>
              </a:ext>
            </a:extLst>
          </p:cNvPr>
          <p:cNvCxnSpPr>
            <a:cxnSpLocks noChangeShapeType="1"/>
          </p:cNvCxnSpPr>
          <p:nvPr/>
        </p:nvCxnSpPr>
        <p:spPr bwMode="auto">
          <a:xfrm>
            <a:off x="5372387" y="1912613"/>
            <a:ext cx="1" cy="422276"/>
          </a:xfrm>
          <a:prstGeom prst="straightConnector1">
            <a:avLst/>
          </a:prstGeom>
          <a:noFill/>
          <a:ln w="9525" algn="ctr">
            <a:solidFill>
              <a:srgbClr val="FF000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6" name="Oval 35">
            <a:extLst>
              <a:ext uri="{FF2B5EF4-FFF2-40B4-BE49-F238E27FC236}">
                <a16:creationId xmlns:a16="http://schemas.microsoft.com/office/drawing/2014/main" id="{3D070C7F-2017-445F-A6E9-1095E289BAFF}"/>
              </a:ext>
            </a:extLst>
          </p:cNvPr>
          <p:cNvSpPr>
            <a:spLocks noChangeArrowheads="1"/>
          </p:cNvSpPr>
          <p:nvPr/>
        </p:nvSpPr>
        <p:spPr bwMode="auto">
          <a:xfrm>
            <a:off x="3136428" y="2352675"/>
            <a:ext cx="504825" cy="453694"/>
          </a:xfrm>
          <a:prstGeom prst="ellipse">
            <a:avLst/>
          </a:prstGeom>
          <a:solidFill>
            <a:srgbClr val="FFFFFF"/>
          </a:solidFill>
          <a:ln w="9525" algn="ctr">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nb-NO" sz="1800" dirty="0">
                <a:solidFill>
                  <a:srgbClr val="FF0000"/>
                </a:solidFill>
              </a:rPr>
              <a:t>MIN</a:t>
            </a:r>
          </a:p>
        </p:txBody>
      </p:sp>
      <p:cxnSp>
        <p:nvCxnSpPr>
          <p:cNvPr id="39" name="Straight Arrow Connector 48">
            <a:extLst>
              <a:ext uri="{FF2B5EF4-FFF2-40B4-BE49-F238E27FC236}">
                <a16:creationId xmlns:a16="http://schemas.microsoft.com/office/drawing/2014/main" id="{287F06B8-2A20-48B5-B587-49F7112F9FA2}"/>
              </a:ext>
            </a:extLst>
          </p:cNvPr>
          <p:cNvCxnSpPr>
            <a:cxnSpLocks noChangeShapeType="1"/>
            <a:stCxn id="33" idx="2"/>
            <a:endCxn id="36" idx="6"/>
          </p:cNvCxnSpPr>
          <p:nvPr/>
        </p:nvCxnSpPr>
        <p:spPr bwMode="auto">
          <a:xfrm flipH="1" flipV="1">
            <a:off x="3641253" y="2579522"/>
            <a:ext cx="1478723" cy="11932"/>
          </a:xfrm>
          <a:prstGeom prst="straightConnector1">
            <a:avLst/>
          </a:prstGeom>
          <a:noFill/>
          <a:ln w="9525" algn="ctr">
            <a:solidFill>
              <a:srgbClr val="FF0000"/>
            </a:solidFill>
            <a:prstDash val="solid"/>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8" name="Straight Arrow Connector 77">
            <a:extLst>
              <a:ext uri="{FF2B5EF4-FFF2-40B4-BE49-F238E27FC236}">
                <a16:creationId xmlns:a16="http://schemas.microsoft.com/office/drawing/2014/main" id="{8BD8DB73-8798-4758-9D45-0562D3D33E32}"/>
              </a:ext>
            </a:extLst>
          </p:cNvPr>
          <p:cNvCxnSpPr>
            <a:cxnSpLocks noChangeShapeType="1"/>
          </p:cNvCxnSpPr>
          <p:nvPr/>
        </p:nvCxnSpPr>
        <p:spPr bwMode="auto">
          <a:xfrm>
            <a:off x="2757015" y="2566267"/>
            <a:ext cx="379413" cy="0"/>
          </a:xfrm>
          <a:prstGeom prst="straightConnector1">
            <a:avLst/>
          </a:prstGeom>
          <a:noFill/>
          <a:ln w="9525" algn="ctr">
            <a:solidFill>
              <a:srgbClr val="FF000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9" name="Text Box 31">
            <a:extLst>
              <a:ext uri="{FF2B5EF4-FFF2-40B4-BE49-F238E27FC236}">
                <a16:creationId xmlns:a16="http://schemas.microsoft.com/office/drawing/2014/main" id="{FC07EB39-15F6-47A1-8A65-76421285B3AD}"/>
              </a:ext>
            </a:extLst>
          </p:cNvPr>
          <p:cNvSpPr txBox="1">
            <a:spLocks noChangeArrowheads="1"/>
          </p:cNvSpPr>
          <p:nvPr/>
        </p:nvSpPr>
        <p:spPr bwMode="auto">
          <a:xfrm>
            <a:off x="1584620" y="3480220"/>
            <a:ext cx="1103187"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nb-NO" sz="1800" dirty="0"/>
              <a:t>F</a:t>
            </a:r>
            <a:r>
              <a:rPr lang="en-US" altLang="nb-NO" sz="1800" baseline="-25000" dirty="0"/>
              <a:t>0</a:t>
            </a:r>
            <a:r>
              <a:rPr lang="en-US" altLang="nb-NO" sz="1800" dirty="0"/>
              <a:t> [m3/s]</a:t>
            </a:r>
          </a:p>
        </p:txBody>
      </p:sp>
      <p:sp>
        <p:nvSpPr>
          <p:cNvPr id="50" name="Text Box 31">
            <a:extLst>
              <a:ext uri="{FF2B5EF4-FFF2-40B4-BE49-F238E27FC236}">
                <a16:creationId xmlns:a16="http://schemas.microsoft.com/office/drawing/2014/main" id="{06F4AE16-BBB4-4C80-B937-ED50DFFAA7FC}"/>
              </a:ext>
            </a:extLst>
          </p:cNvPr>
          <p:cNvSpPr txBox="1">
            <a:spLocks noChangeArrowheads="1"/>
          </p:cNvSpPr>
          <p:nvPr/>
        </p:nvSpPr>
        <p:spPr bwMode="auto">
          <a:xfrm>
            <a:off x="7988009" y="3985870"/>
            <a:ext cx="1103187"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nb-NO" sz="1800" dirty="0"/>
              <a:t>F</a:t>
            </a:r>
            <a:r>
              <a:rPr lang="en-US" altLang="nb-NO" sz="1800" baseline="-25000" dirty="0"/>
              <a:t>1</a:t>
            </a:r>
            <a:r>
              <a:rPr lang="en-US" altLang="nb-NO" sz="1800" dirty="0"/>
              <a:t> [m3/s]</a:t>
            </a:r>
          </a:p>
        </p:txBody>
      </p:sp>
      <p:sp>
        <p:nvSpPr>
          <p:cNvPr id="51" name="TextBox 50">
            <a:extLst>
              <a:ext uri="{FF2B5EF4-FFF2-40B4-BE49-F238E27FC236}">
                <a16:creationId xmlns:a16="http://schemas.microsoft.com/office/drawing/2014/main" id="{49D2B44C-5F14-4D2D-A1FE-7076CCA464B2}"/>
              </a:ext>
            </a:extLst>
          </p:cNvPr>
          <p:cNvSpPr txBox="1"/>
          <p:nvPr/>
        </p:nvSpPr>
        <p:spPr>
          <a:xfrm>
            <a:off x="2923319" y="5631623"/>
            <a:ext cx="6731342" cy="369332"/>
          </a:xfrm>
          <a:prstGeom prst="rect">
            <a:avLst/>
          </a:prstGeom>
          <a:noFill/>
        </p:spPr>
        <p:txBody>
          <a:bodyPr wrap="square" rtlCol="0">
            <a:spAutoFit/>
          </a:bodyPr>
          <a:lstStyle/>
          <a:p>
            <a:r>
              <a:rPr lang="nb-NO" dirty="0">
                <a:highlight>
                  <a:srgbClr val="FFFF00"/>
                </a:highlight>
              </a:rPr>
              <a:t>In </a:t>
            </a:r>
            <a:r>
              <a:rPr lang="nb-NO" dirty="0" err="1">
                <a:highlight>
                  <a:srgbClr val="FFFF00"/>
                </a:highlight>
              </a:rPr>
              <a:t>addition</a:t>
            </a:r>
            <a:r>
              <a:rPr lang="nb-NO" dirty="0">
                <a:highlight>
                  <a:srgbClr val="FFFF00"/>
                </a:highlight>
              </a:rPr>
              <a:t>: </a:t>
            </a:r>
            <a:r>
              <a:rPr lang="nb-NO" dirty="0" err="1">
                <a:highlight>
                  <a:srgbClr val="FFFF00"/>
                </a:highlight>
              </a:rPr>
              <a:t>Use</a:t>
            </a:r>
            <a:r>
              <a:rPr lang="nb-NO" dirty="0">
                <a:highlight>
                  <a:srgbClr val="FFFF00"/>
                </a:highlight>
              </a:rPr>
              <a:t> of </a:t>
            </a:r>
            <a:r>
              <a:rPr lang="nb-NO" dirty="0" err="1">
                <a:highlight>
                  <a:srgbClr val="FFFF00"/>
                </a:highlight>
              </a:rPr>
              <a:t>two</a:t>
            </a:r>
            <a:r>
              <a:rPr lang="nb-NO" dirty="0">
                <a:highlight>
                  <a:srgbClr val="FFFF00"/>
                </a:highlight>
              </a:rPr>
              <a:t> setpoints is </a:t>
            </a:r>
            <a:r>
              <a:rPr lang="nb-NO" dirty="0" err="1">
                <a:highlight>
                  <a:srgbClr val="FFFF00"/>
                </a:highlight>
              </a:rPr>
              <a:t>good</a:t>
            </a:r>
            <a:r>
              <a:rPr lang="nb-NO" dirty="0">
                <a:highlight>
                  <a:srgbClr val="FFFF00"/>
                </a:highlight>
              </a:rPr>
              <a:t> for </a:t>
            </a:r>
            <a:r>
              <a:rPr lang="nb-NO" dirty="0" err="1">
                <a:highlight>
                  <a:srgbClr val="FFFF00"/>
                </a:highlight>
              </a:rPr>
              <a:t>using</a:t>
            </a:r>
            <a:r>
              <a:rPr lang="nb-NO" dirty="0">
                <a:highlight>
                  <a:srgbClr val="FFFF00"/>
                </a:highlight>
              </a:rPr>
              <a:t> buffer </a:t>
            </a:r>
            <a:r>
              <a:rPr lang="nb-NO" dirty="0" err="1">
                <a:highlight>
                  <a:srgbClr val="FFFF00"/>
                </a:highlight>
              </a:rPr>
              <a:t>dynamically</a:t>
            </a:r>
            <a:r>
              <a:rPr lang="nb-NO" dirty="0">
                <a:highlight>
                  <a:srgbClr val="FFFF00"/>
                </a:highlight>
              </a:rPr>
              <a:t>!!  </a:t>
            </a:r>
          </a:p>
        </p:txBody>
      </p:sp>
      <p:sp>
        <p:nvSpPr>
          <p:cNvPr id="2" name="Title 1">
            <a:extLst>
              <a:ext uri="{FF2B5EF4-FFF2-40B4-BE49-F238E27FC236}">
                <a16:creationId xmlns:a16="http://schemas.microsoft.com/office/drawing/2014/main" id="{AB49DE8C-18E1-7817-FA2C-D6C6C55510DD}"/>
              </a:ext>
            </a:extLst>
          </p:cNvPr>
          <p:cNvSpPr>
            <a:spLocks noGrp="1"/>
          </p:cNvSpPr>
          <p:nvPr>
            <p:ph type="title"/>
          </p:nvPr>
        </p:nvSpPr>
        <p:spPr>
          <a:xfrm>
            <a:off x="983432" y="116632"/>
            <a:ext cx="10801200" cy="1143000"/>
          </a:xfrm>
        </p:spPr>
        <p:txBody>
          <a:bodyPr>
            <a:noAutofit/>
          </a:bodyPr>
          <a:lstStyle/>
          <a:p>
            <a:r>
              <a:rPr lang="en-US" sz="4000" dirty="0"/>
              <a:t>Alt. 2 MV-MV switching: Two controllers </a:t>
            </a:r>
            <a:r>
              <a:rPr lang="en-US" sz="2400" dirty="0"/>
              <a:t>(recommended)</a:t>
            </a:r>
            <a:endParaRPr lang="nb-NO" sz="3200" dirty="0"/>
          </a:p>
        </p:txBody>
      </p:sp>
      <p:sp>
        <p:nvSpPr>
          <p:cNvPr id="3" name="TextBox 82">
            <a:extLst>
              <a:ext uri="{FF2B5EF4-FFF2-40B4-BE49-F238E27FC236}">
                <a16:creationId xmlns:a16="http://schemas.microsoft.com/office/drawing/2014/main" id="{2DA99D25-C528-BA24-C33B-3FBB82691772}"/>
              </a:ext>
            </a:extLst>
          </p:cNvPr>
          <p:cNvSpPr txBox="1">
            <a:spLocks noChangeArrowheads="1"/>
          </p:cNvSpPr>
          <p:nvPr/>
        </p:nvSpPr>
        <p:spPr bwMode="auto">
          <a:xfrm>
            <a:off x="3779239" y="2196935"/>
            <a:ext cx="5822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nb-NO" sz="1800" dirty="0"/>
              <a:t>F’</a:t>
            </a:r>
            <a:r>
              <a:rPr lang="en-US" altLang="nb-NO" sz="1800" baseline="-25000" dirty="0"/>
              <a:t>0,s</a:t>
            </a:r>
          </a:p>
        </p:txBody>
      </p:sp>
      <p:sp>
        <p:nvSpPr>
          <p:cNvPr id="4" name="TextBox 3">
            <a:extLst>
              <a:ext uri="{FF2B5EF4-FFF2-40B4-BE49-F238E27FC236}">
                <a16:creationId xmlns:a16="http://schemas.microsoft.com/office/drawing/2014/main" id="{6E7B389A-1158-F739-C278-0812E41DF361}"/>
              </a:ext>
            </a:extLst>
          </p:cNvPr>
          <p:cNvSpPr txBox="1"/>
          <p:nvPr/>
        </p:nvSpPr>
        <p:spPr>
          <a:xfrm>
            <a:off x="7095758" y="2194790"/>
            <a:ext cx="354584" cy="369332"/>
          </a:xfrm>
          <a:prstGeom prst="rect">
            <a:avLst/>
          </a:prstGeom>
          <a:noFill/>
        </p:spPr>
        <p:txBody>
          <a:bodyPr wrap="none" rtlCol="0">
            <a:spAutoFit/>
          </a:bodyPr>
          <a:lstStyle/>
          <a:p>
            <a:r>
              <a:rPr lang="nb-NO" dirty="0"/>
              <a:t>z</a:t>
            </a:r>
            <a:r>
              <a:rPr lang="nb-NO" baseline="-25000" dirty="0"/>
              <a:t>1</a:t>
            </a:r>
          </a:p>
        </p:txBody>
      </p:sp>
      <p:sp>
        <p:nvSpPr>
          <p:cNvPr id="6" name="Slide Number Placeholder 5">
            <a:extLst>
              <a:ext uri="{FF2B5EF4-FFF2-40B4-BE49-F238E27FC236}">
                <a16:creationId xmlns:a16="http://schemas.microsoft.com/office/drawing/2014/main" id="{E8ED4967-9C3E-E36A-DDB3-9FD5E5BE1466}"/>
              </a:ext>
            </a:extLst>
          </p:cNvPr>
          <p:cNvSpPr>
            <a:spLocks noGrp="1"/>
          </p:cNvSpPr>
          <p:nvPr>
            <p:ph type="sldNum" sz="quarter" idx="12"/>
          </p:nvPr>
        </p:nvSpPr>
        <p:spPr/>
        <p:txBody>
          <a:bodyPr/>
          <a:lstStyle/>
          <a:p>
            <a:fld id="{D12EDB02-4F68-4150-B145-D9EB3E2B4B16}" type="slidenum">
              <a:rPr lang="en-US" smtClean="0"/>
              <a:t>49</a:t>
            </a:fld>
            <a:endParaRPr lang="en-US"/>
          </a:p>
        </p:txBody>
      </p:sp>
      <p:sp>
        <p:nvSpPr>
          <p:cNvPr id="7" name="TextBox 6">
            <a:extLst>
              <a:ext uri="{FF2B5EF4-FFF2-40B4-BE49-F238E27FC236}">
                <a16:creationId xmlns:a16="http://schemas.microsoft.com/office/drawing/2014/main" id="{772E5261-3767-55C3-DE13-8B4C0B786B99}"/>
              </a:ext>
            </a:extLst>
          </p:cNvPr>
          <p:cNvSpPr txBox="1"/>
          <p:nvPr/>
        </p:nvSpPr>
        <p:spPr>
          <a:xfrm>
            <a:off x="3278865" y="5966784"/>
            <a:ext cx="8606267" cy="523220"/>
          </a:xfrm>
          <a:prstGeom prst="rect">
            <a:avLst/>
          </a:prstGeom>
          <a:noFill/>
        </p:spPr>
        <p:txBody>
          <a:bodyPr wrap="none" rtlCol="0">
            <a:spAutoFit/>
          </a:bodyPr>
          <a:lstStyle/>
          <a:p>
            <a:pPr marL="285750" indent="-285750">
              <a:buFont typeface="Arial" panose="020B0604020202020204" pitchFamily="34" charset="0"/>
              <a:buChar char="•"/>
            </a:pPr>
            <a:r>
              <a:rPr lang="nb-NO" sz="1400" dirty="0" err="1"/>
              <a:t>Use</a:t>
            </a:r>
            <a:r>
              <a:rPr lang="nb-NO" sz="1400" dirty="0"/>
              <a:t> </a:t>
            </a:r>
            <a:r>
              <a:rPr lang="nb-NO" sz="1400" dirty="0" err="1"/>
              <a:t>low</a:t>
            </a:r>
            <a:r>
              <a:rPr lang="nb-NO" sz="1400" dirty="0"/>
              <a:t>  setpoint </a:t>
            </a:r>
            <a:r>
              <a:rPr lang="nb-NO" sz="1400" dirty="0" err="1"/>
              <a:t>when</a:t>
            </a:r>
            <a:r>
              <a:rPr lang="nb-NO" sz="1400" dirty="0"/>
              <a:t> </a:t>
            </a:r>
            <a:r>
              <a:rPr lang="nb-NO" sz="1400" dirty="0" err="1"/>
              <a:t>level</a:t>
            </a:r>
            <a:r>
              <a:rPr lang="nb-NO" sz="1400" dirty="0"/>
              <a:t> is </a:t>
            </a:r>
            <a:r>
              <a:rPr lang="nb-NO" sz="1400" dirty="0" err="1"/>
              <a:t>controlled</a:t>
            </a:r>
            <a:r>
              <a:rPr lang="nb-NO" sz="1400" dirty="0"/>
              <a:t> by </a:t>
            </a:r>
            <a:r>
              <a:rPr lang="nb-NO" sz="1400" dirty="0" err="1"/>
              <a:t>product</a:t>
            </a:r>
            <a:r>
              <a:rPr lang="nb-NO" sz="1400" dirty="0"/>
              <a:t> (</a:t>
            </a:r>
            <a:r>
              <a:rPr lang="nb-NO" sz="1400" dirty="0" err="1"/>
              <a:t>outflow</a:t>
            </a:r>
            <a:r>
              <a:rPr lang="nb-NO" sz="1400" dirty="0"/>
              <a:t>): Have </a:t>
            </a:r>
            <a:r>
              <a:rPr lang="nb-NO" sz="1400" dirty="0" err="1"/>
              <a:t>room</a:t>
            </a:r>
            <a:r>
              <a:rPr lang="nb-NO" sz="1400" dirty="0"/>
              <a:t> for </a:t>
            </a:r>
            <a:r>
              <a:rPr lang="nb-NO" sz="1400" dirty="0" err="1"/>
              <a:t>feed</a:t>
            </a:r>
            <a:r>
              <a:rPr lang="nb-NO" sz="1400" dirty="0"/>
              <a:t> </a:t>
            </a:r>
            <a:r>
              <a:rPr lang="nb-NO" sz="1400" dirty="0" err="1"/>
              <a:t>if</a:t>
            </a:r>
            <a:r>
              <a:rPr lang="nb-NO" sz="1400" dirty="0"/>
              <a:t> </a:t>
            </a:r>
            <a:r>
              <a:rPr lang="nb-NO" sz="1400" dirty="0" err="1"/>
              <a:t>outflow</a:t>
            </a:r>
            <a:r>
              <a:rPr lang="nb-NO" sz="1400" dirty="0"/>
              <a:t> </a:t>
            </a:r>
            <a:r>
              <a:rPr lang="nb-NO" sz="1400" dirty="0" err="1"/>
              <a:t>stops</a:t>
            </a:r>
            <a:r>
              <a:rPr lang="nb-NO" sz="1400" dirty="0"/>
              <a:t> </a:t>
            </a:r>
            <a:r>
              <a:rPr lang="nb-NO" sz="1400" dirty="0" err="1"/>
              <a:t>temporarily</a:t>
            </a:r>
            <a:r>
              <a:rPr lang="nb-NO" sz="1400" dirty="0"/>
              <a:t>.</a:t>
            </a:r>
          </a:p>
          <a:p>
            <a:pPr marL="285750" indent="-285750">
              <a:buFont typeface="Arial" panose="020B0604020202020204" pitchFamily="34" charset="0"/>
              <a:buChar char="•"/>
            </a:pPr>
            <a:r>
              <a:rPr lang="nb-NO" sz="1400" dirty="0" err="1"/>
              <a:t>Use</a:t>
            </a:r>
            <a:r>
              <a:rPr lang="nb-NO" sz="1400" dirty="0"/>
              <a:t> </a:t>
            </a:r>
            <a:r>
              <a:rPr lang="nb-NO" sz="1400" dirty="0" err="1"/>
              <a:t>high</a:t>
            </a:r>
            <a:r>
              <a:rPr lang="nb-NO" sz="1400" dirty="0"/>
              <a:t> setpoint </a:t>
            </a:r>
            <a:r>
              <a:rPr lang="nb-NO" sz="1400" dirty="0" err="1"/>
              <a:t>when</a:t>
            </a:r>
            <a:r>
              <a:rPr lang="nb-NO" sz="1400" dirty="0"/>
              <a:t> </a:t>
            </a:r>
            <a:r>
              <a:rPr lang="nb-NO" sz="1400" dirty="0" err="1"/>
              <a:t>level</a:t>
            </a:r>
            <a:r>
              <a:rPr lang="nb-NO" sz="1400" dirty="0"/>
              <a:t> is </a:t>
            </a:r>
            <a:r>
              <a:rPr lang="nb-NO" sz="1400" dirty="0" err="1"/>
              <a:t>controlled</a:t>
            </a:r>
            <a:r>
              <a:rPr lang="nb-NO" sz="1400" dirty="0"/>
              <a:t> by </a:t>
            </a:r>
            <a:r>
              <a:rPr lang="nb-NO" sz="1400" dirty="0" err="1"/>
              <a:t>feed</a:t>
            </a:r>
            <a:r>
              <a:rPr lang="nb-NO" sz="1400" dirty="0"/>
              <a:t> (</a:t>
            </a:r>
            <a:r>
              <a:rPr lang="nb-NO" sz="1400" dirty="0" err="1"/>
              <a:t>inflow</a:t>
            </a:r>
            <a:r>
              <a:rPr lang="nb-NO" sz="1400" dirty="0"/>
              <a:t>):          </a:t>
            </a:r>
            <a:r>
              <a:rPr lang="nb-NO" sz="1400" dirty="0" err="1"/>
              <a:t>Can</a:t>
            </a:r>
            <a:r>
              <a:rPr lang="nb-NO" sz="1400" dirty="0"/>
              <a:t> </a:t>
            </a:r>
            <a:r>
              <a:rPr lang="nb-NO" sz="1400" dirty="0" err="1"/>
              <a:t>keep</a:t>
            </a:r>
            <a:r>
              <a:rPr lang="nb-NO" sz="1400" dirty="0"/>
              <a:t> </a:t>
            </a:r>
            <a:r>
              <a:rPr lang="nb-NO" sz="1400" dirty="0" err="1"/>
              <a:t>producing</a:t>
            </a:r>
            <a:r>
              <a:rPr lang="nb-NO" sz="1400" dirty="0"/>
              <a:t> </a:t>
            </a:r>
            <a:r>
              <a:rPr lang="nb-NO" sz="1400" dirty="0" err="1"/>
              <a:t>if</a:t>
            </a:r>
            <a:r>
              <a:rPr lang="nb-NO" sz="1400" dirty="0"/>
              <a:t>  </a:t>
            </a:r>
            <a:r>
              <a:rPr lang="nb-NO" sz="1400" dirty="0" err="1"/>
              <a:t>inflow</a:t>
            </a:r>
            <a:r>
              <a:rPr lang="nb-NO" sz="1400" dirty="0"/>
              <a:t> </a:t>
            </a:r>
            <a:r>
              <a:rPr lang="nb-NO" sz="1400" dirty="0" err="1"/>
              <a:t>stops</a:t>
            </a:r>
            <a:r>
              <a:rPr lang="nb-NO" sz="1400" dirty="0"/>
              <a:t> </a:t>
            </a:r>
            <a:r>
              <a:rPr lang="nb-NO" sz="1400" dirty="0" err="1"/>
              <a:t>temporarily</a:t>
            </a:r>
            <a:r>
              <a:rPr lang="nb-NO" sz="1400" dirty="0"/>
              <a:t>.</a:t>
            </a:r>
          </a:p>
        </p:txBody>
      </p:sp>
      <p:sp>
        <p:nvSpPr>
          <p:cNvPr id="8" name="TextBox 7">
            <a:extLst>
              <a:ext uri="{FF2B5EF4-FFF2-40B4-BE49-F238E27FC236}">
                <a16:creationId xmlns:a16="http://schemas.microsoft.com/office/drawing/2014/main" id="{6DEC0365-4E78-B433-9799-78BF3572308C}"/>
              </a:ext>
            </a:extLst>
          </p:cNvPr>
          <p:cNvSpPr txBox="1"/>
          <p:nvPr/>
        </p:nvSpPr>
        <p:spPr>
          <a:xfrm>
            <a:off x="-85262" y="-57587"/>
            <a:ext cx="3025957" cy="369332"/>
          </a:xfrm>
          <a:prstGeom prst="rect">
            <a:avLst/>
          </a:prstGeom>
          <a:noFill/>
        </p:spPr>
        <p:txBody>
          <a:bodyPr wrap="none" rtlCol="0">
            <a:spAutoFit/>
          </a:bodyPr>
          <a:lstStyle/>
          <a:p>
            <a:r>
              <a:rPr lang="en-US" altLang="nb-NO" sz="1800" dirty="0">
                <a:highlight>
                  <a:srgbClr val="FFFF00"/>
                </a:highlight>
              </a:rPr>
              <a:t>Bidirectional inventory control</a:t>
            </a:r>
            <a:endParaRPr lang="en-US" dirty="0"/>
          </a:p>
        </p:txBody>
      </p:sp>
    </p:spTree>
    <p:extLst>
      <p:ext uri="{BB962C8B-B14F-4D97-AF65-F5344CB8AC3E}">
        <p14:creationId xmlns:p14="http://schemas.microsoft.com/office/powerpoint/2010/main" val="1525814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01C60E-C809-B37A-5A97-CEBEBFE2FED7}"/>
              </a:ext>
            </a:extLst>
          </p:cNvPr>
          <p:cNvSpPr>
            <a:spLocks noGrp="1"/>
          </p:cNvSpPr>
          <p:nvPr>
            <p:ph type="title"/>
          </p:nvPr>
        </p:nvSpPr>
        <p:spPr>
          <a:xfrm>
            <a:off x="-456728" y="44577"/>
            <a:ext cx="8722317" cy="584774"/>
          </a:xfrm>
        </p:spPr>
        <p:txBody>
          <a:bodyPr>
            <a:noAutofit/>
          </a:bodyPr>
          <a:lstStyle/>
          <a:p>
            <a:r>
              <a:rPr lang="nb-NO" sz="3200" dirty="0"/>
              <a:t>ARC: Standard Advanced control elements</a:t>
            </a:r>
            <a:endParaRPr lang="en-US" sz="3200" dirty="0"/>
          </a:p>
        </p:txBody>
      </p:sp>
      <p:sp>
        <p:nvSpPr>
          <p:cNvPr id="10" name="TextBox 9">
            <a:extLst>
              <a:ext uri="{FF2B5EF4-FFF2-40B4-BE49-F238E27FC236}">
                <a16:creationId xmlns:a16="http://schemas.microsoft.com/office/drawing/2014/main" id="{904B6ED4-8C5C-2AE5-9B77-E1991093945F}"/>
              </a:ext>
            </a:extLst>
          </p:cNvPr>
          <p:cNvSpPr txBox="1"/>
          <p:nvPr/>
        </p:nvSpPr>
        <p:spPr>
          <a:xfrm>
            <a:off x="7935454" y="83218"/>
            <a:ext cx="4449091" cy="523220"/>
          </a:xfrm>
          <a:prstGeom prst="rect">
            <a:avLst/>
          </a:prstGeom>
          <a:noFill/>
        </p:spPr>
        <p:txBody>
          <a:bodyPr wrap="square" rtlCol="0">
            <a:spAutoFit/>
          </a:bodyPr>
          <a:lstStyle/>
          <a:p>
            <a:r>
              <a:rPr lang="nb-NO" sz="1400" dirty="0" err="1">
                <a:solidFill>
                  <a:srgbClr val="FF0000"/>
                </a:solidFill>
              </a:rPr>
              <a:t>Each</a:t>
            </a:r>
            <a:r>
              <a:rPr lang="nb-NO" sz="1400" dirty="0">
                <a:solidFill>
                  <a:srgbClr val="FF0000"/>
                </a:solidFill>
              </a:rPr>
              <a:t> element links a </a:t>
            </a:r>
            <a:r>
              <a:rPr lang="nb-NO" sz="1400" dirty="0" err="1">
                <a:solidFill>
                  <a:srgbClr val="FF0000"/>
                </a:solidFill>
              </a:rPr>
              <a:t>subset</a:t>
            </a:r>
            <a:r>
              <a:rPr lang="nb-NO" sz="1400" dirty="0">
                <a:solidFill>
                  <a:srgbClr val="FF0000"/>
                </a:solidFill>
              </a:rPr>
              <a:t> of inputs </a:t>
            </a:r>
            <a:r>
              <a:rPr lang="nb-NO" sz="1400" dirty="0" err="1">
                <a:solidFill>
                  <a:srgbClr val="FF0000"/>
                </a:solidFill>
              </a:rPr>
              <a:t>with</a:t>
            </a:r>
            <a:r>
              <a:rPr lang="nb-NO" sz="1400" dirty="0">
                <a:solidFill>
                  <a:srgbClr val="FF0000"/>
                </a:solidFill>
              </a:rPr>
              <a:t> a  </a:t>
            </a:r>
            <a:r>
              <a:rPr lang="nb-NO" sz="1400" dirty="0" err="1">
                <a:solidFill>
                  <a:srgbClr val="FF0000"/>
                </a:solidFill>
              </a:rPr>
              <a:t>subset</a:t>
            </a:r>
            <a:r>
              <a:rPr lang="nb-NO" sz="1400" dirty="0">
                <a:solidFill>
                  <a:srgbClr val="FF0000"/>
                </a:solidFill>
              </a:rPr>
              <a:t> of outputs. </a:t>
            </a:r>
            <a:r>
              <a:rPr lang="nb-NO" sz="1400" dirty="0" err="1">
                <a:solidFill>
                  <a:srgbClr val="FF0000"/>
                </a:solidFill>
              </a:rPr>
              <a:t>Results</a:t>
            </a:r>
            <a:r>
              <a:rPr lang="nb-NO" sz="1400" dirty="0">
                <a:solidFill>
                  <a:srgbClr val="FF0000"/>
                </a:solidFill>
              </a:rPr>
              <a:t> in simple </a:t>
            </a:r>
            <a:r>
              <a:rPr lang="nb-NO" sz="1400" dirty="0" err="1">
                <a:solidFill>
                  <a:srgbClr val="FF0000"/>
                </a:solidFill>
              </a:rPr>
              <a:t>local</a:t>
            </a:r>
            <a:r>
              <a:rPr lang="nb-NO" sz="1400" dirty="0">
                <a:solidFill>
                  <a:srgbClr val="FF0000"/>
                </a:solidFill>
              </a:rPr>
              <a:t> design and tuning</a:t>
            </a:r>
            <a:endParaRPr lang="en-US" sz="1400" dirty="0">
              <a:solidFill>
                <a:srgbClr val="FF0000"/>
              </a:solidFill>
            </a:endParaRPr>
          </a:p>
        </p:txBody>
      </p:sp>
      <p:sp>
        <p:nvSpPr>
          <p:cNvPr id="3" name="Slide Number Placeholder 2">
            <a:extLst>
              <a:ext uri="{FF2B5EF4-FFF2-40B4-BE49-F238E27FC236}">
                <a16:creationId xmlns:a16="http://schemas.microsoft.com/office/drawing/2014/main" id="{51A9761E-49C1-339E-3E6B-AC6834FD1B4A}"/>
              </a:ext>
            </a:extLst>
          </p:cNvPr>
          <p:cNvSpPr>
            <a:spLocks noGrp="1"/>
          </p:cNvSpPr>
          <p:nvPr>
            <p:ph type="sldNum" sz="quarter" idx="12"/>
          </p:nvPr>
        </p:nvSpPr>
        <p:spPr>
          <a:xfrm>
            <a:off x="8737600" y="6356351"/>
            <a:ext cx="2844800" cy="365125"/>
          </a:xfrm>
          <a:prstGeom prst="rect">
            <a:avLst/>
          </a:prstGeom>
        </p:spPr>
        <p:txBody>
          <a:bodyPr vert="horz" lIns="91440" tIns="45720" rIns="91440" bIns="45720" rtlCol="0" anchor="ctr"/>
          <a:lstStyle>
            <a:defPPr>
              <a:defRPr lang="nb-NO"/>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0B3ABC3-70F9-45C4-BADA-66D770171CDA}" type="slidenum">
              <a:rPr lang="en-US" smtClean="0"/>
              <a:pPr/>
              <a:t>5</a:t>
            </a:fld>
            <a:endParaRPr lang="en-US"/>
          </a:p>
        </p:txBody>
      </p:sp>
      <p:sp>
        <p:nvSpPr>
          <p:cNvPr id="6" name="TextBox 5">
            <a:extLst>
              <a:ext uri="{FF2B5EF4-FFF2-40B4-BE49-F238E27FC236}">
                <a16:creationId xmlns:a16="http://schemas.microsoft.com/office/drawing/2014/main" id="{06F9C7E9-A40B-3185-64A8-6579C4E3D327}"/>
              </a:ext>
            </a:extLst>
          </p:cNvPr>
          <p:cNvSpPr txBox="1"/>
          <p:nvPr/>
        </p:nvSpPr>
        <p:spPr>
          <a:xfrm>
            <a:off x="4376441" y="6415446"/>
            <a:ext cx="5492493" cy="461665"/>
          </a:xfrm>
          <a:prstGeom prst="rect">
            <a:avLst/>
          </a:prstGeom>
          <a:noFill/>
        </p:spPr>
        <p:txBody>
          <a:bodyPr wrap="square" rtlCol="0">
            <a:spAutoFit/>
          </a:bodyPr>
          <a:lstStyle/>
          <a:p>
            <a:r>
              <a:rPr lang="en-US" sz="1200" b="1" i="0" dirty="0">
                <a:solidFill>
                  <a:srgbClr val="FF0000"/>
                </a:solidFill>
                <a:effectLst/>
                <a:latin typeface="Times New Roman" panose="02020603050405020304" pitchFamily="18" charset="0"/>
              </a:rPr>
              <a:t>Sigurd Skogestad, </a:t>
            </a:r>
            <a:r>
              <a:rPr lang="en-US" sz="1200" b="1" i="0" dirty="0">
                <a:solidFill>
                  <a:srgbClr val="FF0000"/>
                </a:solidFill>
                <a:effectLst/>
                <a:latin typeface="Times New Roman" panose="02020603050405020304" pitchFamily="18" charset="0"/>
                <a:hlinkClick r:id="rId3">
                  <a:extLst>
                    <a:ext uri="{A12FA001-AC4F-418D-AE19-62706E023703}">
                      <ahyp:hlinkClr xmlns:ahyp="http://schemas.microsoft.com/office/drawing/2018/hyperlinkcolor" val="tx"/>
                    </a:ext>
                  </a:extLst>
                </a:hlinkClick>
              </a:rPr>
              <a:t>''Advanced control using decomposition and simple elements''.</a:t>
            </a:r>
            <a:br>
              <a:rPr lang="en-US" sz="1200" b="1" i="0" dirty="0">
                <a:solidFill>
                  <a:srgbClr val="FF0000"/>
                </a:solidFill>
                <a:effectLst/>
                <a:latin typeface="Times New Roman" panose="02020603050405020304" pitchFamily="18" charset="0"/>
              </a:rPr>
            </a:br>
            <a:r>
              <a:rPr lang="en-US" sz="1200" b="1" i="0" dirty="0">
                <a:solidFill>
                  <a:srgbClr val="FF0000"/>
                </a:solidFill>
                <a:effectLst/>
                <a:latin typeface="Times New Roman" panose="02020603050405020304" pitchFamily="18" charset="0"/>
              </a:rPr>
              <a:t>Annual Reviews in Control, vol. 56 (2023), Article 100903 (44 pages).</a:t>
            </a:r>
          </a:p>
        </p:txBody>
      </p:sp>
      <p:grpSp>
        <p:nvGrpSpPr>
          <p:cNvPr id="8" name="Group 7">
            <a:extLst>
              <a:ext uri="{FF2B5EF4-FFF2-40B4-BE49-F238E27FC236}">
                <a16:creationId xmlns:a16="http://schemas.microsoft.com/office/drawing/2014/main" id="{66B81461-59E8-56A8-24D2-4D1EAB9F3193}"/>
              </a:ext>
            </a:extLst>
          </p:cNvPr>
          <p:cNvGrpSpPr/>
          <p:nvPr/>
        </p:nvGrpSpPr>
        <p:grpSpPr>
          <a:xfrm>
            <a:off x="362486" y="661360"/>
            <a:ext cx="11648839" cy="5748277"/>
            <a:chOff x="362486" y="661360"/>
            <a:chExt cx="11648839" cy="5748277"/>
          </a:xfrm>
        </p:grpSpPr>
        <p:pic>
          <p:nvPicPr>
            <p:cNvPr id="9" name="Picture 8">
              <a:extLst>
                <a:ext uri="{FF2B5EF4-FFF2-40B4-BE49-F238E27FC236}">
                  <a16:creationId xmlns:a16="http://schemas.microsoft.com/office/drawing/2014/main" id="{80D58573-A898-0561-A359-FBE9C04BBA33}"/>
                </a:ext>
              </a:extLst>
            </p:cNvPr>
            <p:cNvPicPr>
              <a:picLocks noChangeAspect="1"/>
            </p:cNvPicPr>
            <p:nvPr/>
          </p:nvPicPr>
          <p:blipFill>
            <a:blip r:embed="rId4"/>
            <a:stretch>
              <a:fillRect/>
            </a:stretch>
          </p:blipFill>
          <p:spPr>
            <a:xfrm>
              <a:off x="6288029" y="727775"/>
              <a:ext cx="5541485" cy="4382958"/>
            </a:xfrm>
            <a:prstGeom prst="rect">
              <a:avLst/>
            </a:prstGeom>
          </p:spPr>
        </p:pic>
        <p:pic>
          <p:nvPicPr>
            <p:cNvPr id="4" name="Picture 3">
              <a:extLst>
                <a:ext uri="{FF2B5EF4-FFF2-40B4-BE49-F238E27FC236}">
                  <a16:creationId xmlns:a16="http://schemas.microsoft.com/office/drawing/2014/main" id="{6C2974B1-545F-13E3-F451-185DC74707F2}"/>
                </a:ext>
              </a:extLst>
            </p:cNvPr>
            <p:cNvPicPr>
              <a:picLocks noChangeAspect="1"/>
            </p:cNvPicPr>
            <p:nvPr/>
          </p:nvPicPr>
          <p:blipFill>
            <a:blip r:embed="rId5"/>
            <a:stretch>
              <a:fillRect/>
            </a:stretch>
          </p:blipFill>
          <p:spPr>
            <a:xfrm>
              <a:off x="362486" y="661360"/>
              <a:ext cx="5443179" cy="1569661"/>
            </a:xfrm>
            <a:prstGeom prst="rect">
              <a:avLst/>
            </a:prstGeom>
          </p:spPr>
        </p:pic>
        <p:pic>
          <p:nvPicPr>
            <p:cNvPr id="7" name="Picture 6">
              <a:extLst>
                <a:ext uri="{FF2B5EF4-FFF2-40B4-BE49-F238E27FC236}">
                  <a16:creationId xmlns:a16="http://schemas.microsoft.com/office/drawing/2014/main" id="{33734642-2FDF-AD65-1674-DD05F7C16C40}"/>
                </a:ext>
              </a:extLst>
            </p:cNvPr>
            <p:cNvPicPr>
              <a:picLocks noChangeAspect="1"/>
            </p:cNvPicPr>
            <p:nvPr/>
          </p:nvPicPr>
          <p:blipFill>
            <a:blip r:embed="rId6"/>
            <a:stretch>
              <a:fillRect/>
            </a:stretch>
          </p:blipFill>
          <p:spPr>
            <a:xfrm>
              <a:off x="362486" y="2205969"/>
              <a:ext cx="5157323" cy="2306120"/>
            </a:xfrm>
            <a:prstGeom prst="rect">
              <a:avLst/>
            </a:prstGeom>
          </p:spPr>
        </p:pic>
        <p:pic>
          <p:nvPicPr>
            <p:cNvPr id="11" name="Picture 10">
              <a:extLst>
                <a:ext uri="{FF2B5EF4-FFF2-40B4-BE49-F238E27FC236}">
                  <a16:creationId xmlns:a16="http://schemas.microsoft.com/office/drawing/2014/main" id="{15A31B38-FC2B-17C7-6970-045B111C7DB8}"/>
                </a:ext>
              </a:extLst>
            </p:cNvPr>
            <p:cNvPicPr>
              <a:picLocks noChangeAspect="1"/>
            </p:cNvPicPr>
            <p:nvPr/>
          </p:nvPicPr>
          <p:blipFill>
            <a:blip r:embed="rId7"/>
            <a:stretch>
              <a:fillRect/>
            </a:stretch>
          </p:blipFill>
          <p:spPr>
            <a:xfrm>
              <a:off x="427930" y="4544098"/>
              <a:ext cx="5189845" cy="1865539"/>
            </a:xfrm>
            <a:prstGeom prst="rect">
              <a:avLst/>
            </a:prstGeom>
          </p:spPr>
        </p:pic>
        <p:pic>
          <p:nvPicPr>
            <p:cNvPr id="12" name="Picture 11">
              <a:extLst>
                <a:ext uri="{FF2B5EF4-FFF2-40B4-BE49-F238E27FC236}">
                  <a16:creationId xmlns:a16="http://schemas.microsoft.com/office/drawing/2014/main" id="{EE60B440-B898-A5CA-08D6-01DFFAA1D5E8}"/>
                </a:ext>
              </a:extLst>
            </p:cNvPr>
            <p:cNvPicPr>
              <a:picLocks noChangeAspect="1"/>
            </p:cNvPicPr>
            <p:nvPr/>
          </p:nvPicPr>
          <p:blipFill>
            <a:blip r:embed="rId8"/>
            <a:stretch>
              <a:fillRect/>
            </a:stretch>
          </p:blipFill>
          <p:spPr>
            <a:xfrm>
              <a:off x="6518832" y="5514640"/>
              <a:ext cx="5492493" cy="377059"/>
            </a:xfrm>
            <a:prstGeom prst="rect">
              <a:avLst/>
            </a:prstGeom>
          </p:spPr>
        </p:pic>
      </p:grpSp>
      <p:sp>
        <p:nvSpPr>
          <p:cNvPr id="5" name="TextBox 4">
            <a:extLst>
              <a:ext uri="{FF2B5EF4-FFF2-40B4-BE49-F238E27FC236}">
                <a16:creationId xmlns:a16="http://schemas.microsoft.com/office/drawing/2014/main" id="{CAF39909-2C61-1D75-5C7F-C6B8DD498C3D}"/>
              </a:ext>
            </a:extLst>
          </p:cNvPr>
          <p:cNvSpPr txBox="1"/>
          <p:nvPr/>
        </p:nvSpPr>
        <p:spPr>
          <a:xfrm>
            <a:off x="795536" y="6490643"/>
            <a:ext cx="5492493" cy="276999"/>
          </a:xfrm>
          <a:prstGeom prst="rect">
            <a:avLst/>
          </a:prstGeom>
          <a:noFill/>
        </p:spPr>
        <p:txBody>
          <a:bodyPr wrap="square" rtlCol="0">
            <a:spAutoFit/>
          </a:bodyPr>
          <a:lstStyle/>
          <a:p>
            <a:r>
              <a:rPr lang="nb-NO" sz="1200" b="1" dirty="0">
                <a:latin typeface="Times New Roman" panose="02020603050405020304" pitchFamily="18" charset="0"/>
              </a:rPr>
              <a:t>A</a:t>
            </a:r>
            <a:r>
              <a:rPr lang="en-US" sz="1200" b="1" dirty="0">
                <a:latin typeface="Times New Roman" panose="02020603050405020304" pitchFamily="18" charset="0"/>
              </a:rPr>
              <a:t>RC = advanced </a:t>
            </a:r>
            <a:r>
              <a:rPr lang="en-US" sz="1200" b="1" dirty="0" err="1">
                <a:latin typeface="Times New Roman" panose="02020603050405020304" pitchFamily="18" charset="0"/>
              </a:rPr>
              <a:t>reguklatory</a:t>
            </a:r>
            <a:r>
              <a:rPr lang="en-US" sz="1200" b="1" dirty="0">
                <a:latin typeface="Times New Roman" panose="02020603050405020304" pitchFamily="18" charset="0"/>
              </a:rPr>
              <a:t> control</a:t>
            </a:r>
            <a:endParaRPr lang="en-US" sz="1200" b="1" i="0" dirty="0">
              <a:effectLst/>
              <a:latin typeface="Times New Roman" panose="02020603050405020304" pitchFamily="18" charset="0"/>
            </a:endParaRPr>
          </a:p>
        </p:txBody>
      </p:sp>
    </p:spTree>
    <p:extLst>
      <p:ext uri="{BB962C8B-B14F-4D97-AF65-F5344CB8AC3E}">
        <p14:creationId xmlns:p14="http://schemas.microsoft.com/office/powerpoint/2010/main" val="8158873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30188" y="-102599"/>
            <a:ext cx="10515600" cy="1325563"/>
          </a:xfrm>
        </p:spPr>
        <p:txBody>
          <a:bodyPr>
            <a:normAutofit/>
          </a:bodyPr>
          <a:lstStyle/>
          <a:p>
            <a:r>
              <a:rPr lang="nb-NO" dirty="0"/>
              <a:t>Inventory control for units in series and </a:t>
            </a:r>
            <a:r>
              <a:rPr lang="en-US" dirty="0"/>
              <a:t>TPM</a:t>
            </a:r>
          </a:p>
        </p:txBody>
      </p:sp>
      <p:sp>
        <p:nvSpPr>
          <p:cNvPr id="3" name="Content Placeholder 2"/>
          <p:cNvSpPr>
            <a:spLocks noGrp="1"/>
          </p:cNvSpPr>
          <p:nvPr>
            <p:ph idx="1"/>
          </p:nvPr>
        </p:nvSpPr>
        <p:spPr>
          <a:xfrm>
            <a:off x="551663" y="1101895"/>
            <a:ext cx="10436251" cy="2476872"/>
          </a:xfrm>
        </p:spPr>
        <p:txBody>
          <a:bodyPr>
            <a:normAutofit/>
          </a:bodyPr>
          <a:lstStyle/>
          <a:p>
            <a:r>
              <a:rPr lang="en-US" sz="2000" b="0" i="1" u="none" strike="noStrike" baseline="0" dirty="0">
                <a:latin typeface="CharisSIL-Italic"/>
              </a:rPr>
              <a:t>TPM </a:t>
            </a:r>
            <a:r>
              <a:rPr lang="en-US" sz="2000" dirty="0"/>
              <a:t>(“gas pedal”) </a:t>
            </a:r>
            <a:r>
              <a:rPr lang="en-US" sz="2000" b="0" i="1" u="none" strike="noStrike" baseline="0" dirty="0">
                <a:latin typeface="CharisSIL-Italic"/>
              </a:rPr>
              <a:t>= Variable used for setting the throughput/production rate (for the entire process).</a:t>
            </a:r>
          </a:p>
          <a:p>
            <a:r>
              <a:rPr lang="en-US" sz="2000" dirty="0"/>
              <a:t>Where is the TPM located for the process?</a:t>
            </a:r>
          </a:p>
          <a:p>
            <a:pPr lvl="1"/>
            <a:r>
              <a:rPr lang="en-US" sz="1800" dirty="0"/>
              <a:t>Usually at the feed, but not always! To maximize production: Locate close to bottleneck</a:t>
            </a:r>
          </a:p>
          <a:p>
            <a:pPr lvl="1"/>
            <a:r>
              <a:rPr lang="en-US" sz="1800" dirty="0"/>
              <a:t>Important for dynamics</a:t>
            </a:r>
          </a:p>
          <a:p>
            <a:pPr lvl="1"/>
            <a:r>
              <a:rPr lang="en-US" sz="1800" dirty="0"/>
              <a:t>Determines the inventory control structure</a:t>
            </a:r>
          </a:p>
          <a:p>
            <a:r>
              <a:rPr lang="en-US" sz="2000" b="1" dirty="0">
                <a:solidFill>
                  <a:srgbClr val="FF0000"/>
                </a:solidFill>
              </a:rPr>
              <a:t>Rule (Price et al., 1994): Inventory control (Level and pressure) must be radiating around</a:t>
            </a:r>
            <a:r>
              <a:rPr lang="en-US" sz="2000" b="1" dirty="0"/>
              <a:t> </a:t>
            </a:r>
            <a:r>
              <a:rPr lang="en-US" sz="2000" b="1" dirty="0">
                <a:solidFill>
                  <a:srgbClr val="00B050"/>
                </a:solidFill>
              </a:rPr>
              <a:t>TPM:</a:t>
            </a:r>
          </a:p>
        </p:txBody>
      </p:sp>
      <p:graphicFrame>
        <p:nvGraphicFramePr>
          <p:cNvPr id="4" name="Object 3"/>
          <p:cNvGraphicFramePr>
            <a:graphicFrameLocks noChangeAspect="1"/>
          </p:cNvGraphicFramePr>
          <p:nvPr/>
        </p:nvGraphicFramePr>
        <p:xfrm>
          <a:off x="3287688" y="3356993"/>
          <a:ext cx="5400600" cy="1650553"/>
        </p:xfrm>
        <a:graphic>
          <a:graphicData uri="http://schemas.openxmlformats.org/presentationml/2006/ole">
            <mc:AlternateContent xmlns:mc="http://schemas.openxmlformats.org/markup-compatibility/2006">
              <mc:Choice xmlns:v="urn:schemas-microsoft-com:vml" Requires="v">
                <p:oleObj name="Document" r:id="rId3" imgW="6949440" imgH="2196084" progId="Word.Document.8">
                  <p:embed/>
                </p:oleObj>
              </mc:Choice>
              <mc:Fallback>
                <p:oleObj name="Document" r:id="rId3" imgW="6949440" imgH="2196084" progId="Word.Document.8">
                  <p:embed/>
                  <p:pic>
                    <p:nvPicPr>
                      <p:cNvPr id="4"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87688" y="3356993"/>
                        <a:ext cx="5400600" cy="1650553"/>
                      </a:xfrm>
                      <a:prstGeom prst="rect">
                        <a:avLst/>
                      </a:prstGeom>
                      <a:noFill/>
                      <a:ln>
                        <a:noFill/>
                      </a:ln>
                      <a:effectLst/>
                    </p:spPr>
                  </p:pic>
                </p:oleObj>
              </mc:Fallback>
            </mc:AlternateContent>
          </a:graphicData>
        </a:graphic>
      </p:graphicFrame>
      <p:sp>
        <p:nvSpPr>
          <p:cNvPr id="5" name="TextBox 4"/>
          <p:cNvSpPr txBox="1"/>
          <p:nvPr/>
        </p:nvSpPr>
        <p:spPr>
          <a:xfrm>
            <a:off x="3121082" y="3933056"/>
            <a:ext cx="612668" cy="369332"/>
          </a:xfrm>
          <a:prstGeom prst="rect">
            <a:avLst/>
          </a:prstGeom>
          <a:noFill/>
        </p:spPr>
        <p:txBody>
          <a:bodyPr wrap="none" rtlCol="0">
            <a:spAutoFit/>
          </a:bodyPr>
          <a:lstStyle/>
          <a:p>
            <a:r>
              <a:rPr lang="en-US" dirty="0">
                <a:solidFill>
                  <a:srgbClr val="00B050"/>
                </a:solidFill>
              </a:rPr>
              <a:t>TPM</a:t>
            </a:r>
          </a:p>
        </p:txBody>
      </p:sp>
      <p:graphicFrame>
        <p:nvGraphicFramePr>
          <p:cNvPr id="6" name="Object 5"/>
          <p:cNvGraphicFramePr>
            <a:graphicFrameLocks noChangeAspect="1"/>
          </p:cNvGraphicFramePr>
          <p:nvPr/>
        </p:nvGraphicFramePr>
        <p:xfrm>
          <a:off x="3398281" y="4365104"/>
          <a:ext cx="5297016" cy="1763324"/>
        </p:xfrm>
        <a:graphic>
          <a:graphicData uri="http://schemas.openxmlformats.org/presentationml/2006/ole">
            <mc:AlternateContent xmlns:mc="http://schemas.openxmlformats.org/markup-compatibility/2006">
              <mc:Choice xmlns:v="urn:schemas-microsoft-com:vml" Requires="v">
                <p:oleObj name="Document" r:id="rId5" imgW="6949440" imgH="2461260" progId="Word.Document.8">
                  <p:embed/>
                </p:oleObj>
              </mc:Choice>
              <mc:Fallback>
                <p:oleObj name="Document" r:id="rId5" imgW="6949440" imgH="2461260" progId="Word.Document.8">
                  <p:embed/>
                  <p:pic>
                    <p:nvPicPr>
                      <p:cNvPr id="6" name="Object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98281" y="4365104"/>
                        <a:ext cx="5297016" cy="1763324"/>
                      </a:xfrm>
                      <a:prstGeom prst="rect">
                        <a:avLst/>
                      </a:prstGeom>
                      <a:noFill/>
                      <a:ln>
                        <a:noFill/>
                      </a:ln>
                      <a:effectLst/>
                    </p:spPr>
                  </p:pic>
                </p:oleObj>
              </mc:Fallback>
            </mc:AlternateContent>
          </a:graphicData>
        </a:graphic>
      </p:graphicFrame>
      <p:sp>
        <p:nvSpPr>
          <p:cNvPr id="7" name="TextBox 6"/>
          <p:cNvSpPr txBox="1"/>
          <p:nvPr/>
        </p:nvSpPr>
        <p:spPr>
          <a:xfrm>
            <a:off x="5663952" y="4869160"/>
            <a:ext cx="612668" cy="369332"/>
          </a:xfrm>
          <a:prstGeom prst="rect">
            <a:avLst/>
          </a:prstGeom>
          <a:noFill/>
        </p:spPr>
        <p:txBody>
          <a:bodyPr wrap="none" rtlCol="0">
            <a:spAutoFit/>
          </a:bodyPr>
          <a:lstStyle/>
          <a:p>
            <a:r>
              <a:rPr lang="en-US" dirty="0">
                <a:solidFill>
                  <a:srgbClr val="00B050"/>
                </a:solidFill>
              </a:rPr>
              <a:t>TPM</a:t>
            </a:r>
          </a:p>
        </p:txBody>
      </p:sp>
      <p:sp>
        <p:nvSpPr>
          <p:cNvPr id="8" name="TextBox 7"/>
          <p:cNvSpPr txBox="1"/>
          <p:nvPr/>
        </p:nvSpPr>
        <p:spPr>
          <a:xfrm>
            <a:off x="6276621" y="332656"/>
            <a:ext cx="184731" cy="369332"/>
          </a:xfrm>
          <a:prstGeom prst="rect">
            <a:avLst/>
          </a:prstGeom>
          <a:noFill/>
        </p:spPr>
        <p:txBody>
          <a:bodyPr wrap="none" rtlCol="0">
            <a:spAutoFit/>
          </a:bodyPr>
          <a:lstStyle/>
          <a:p>
            <a:endParaRPr lang="en-US" dirty="0"/>
          </a:p>
        </p:txBody>
      </p:sp>
      <p:graphicFrame>
        <p:nvGraphicFramePr>
          <p:cNvPr id="10" name="Object 9"/>
          <p:cNvGraphicFramePr>
            <a:graphicFrameLocks noChangeAspect="1"/>
          </p:cNvGraphicFramePr>
          <p:nvPr/>
        </p:nvGraphicFramePr>
        <p:xfrm>
          <a:off x="3287689" y="5342406"/>
          <a:ext cx="5400600" cy="1688226"/>
        </p:xfrm>
        <a:graphic>
          <a:graphicData uri="http://schemas.openxmlformats.org/presentationml/2006/ole">
            <mc:AlternateContent xmlns:mc="http://schemas.openxmlformats.org/markup-compatibility/2006">
              <mc:Choice xmlns:v="urn:schemas-microsoft-com:vml" Requires="v">
                <p:oleObj name="Document" r:id="rId7" imgW="6949440" imgH="2208276" progId="Word.Document.8">
                  <p:embed/>
                </p:oleObj>
              </mc:Choice>
              <mc:Fallback>
                <p:oleObj name="Document" r:id="rId7" imgW="6949440" imgH="2208276" progId="Word.Document.8">
                  <p:embed/>
                  <p:pic>
                    <p:nvPicPr>
                      <p:cNvPr id="10" name="Object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287689" y="5342406"/>
                        <a:ext cx="5400600" cy="1688226"/>
                      </a:xfrm>
                      <a:prstGeom prst="rect">
                        <a:avLst/>
                      </a:prstGeom>
                      <a:noFill/>
                      <a:ln>
                        <a:noFill/>
                      </a:ln>
                      <a:effectLst/>
                    </p:spPr>
                  </p:pic>
                </p:oleObj>
              </mc:Fallback>
            </mc:AlternateContent>
          </a:graphicData>
        </a:graphic>
      </p:graphicFrame>
      <p:sp>
        <p:nvSpPr>
          <p:cNvPr id="12" name="TextBox 11"/>
          <p:cNvSpPr txBox="1"/>
          <p:nvPr/>
        </p:nvSpPr>
        <p:spPr>
          <a:xfrm>
            <a:off x="8112224" y="5867980"/>
            <a:ext cx="612668" cy="369332"/>
          </a:xfrm>
          <a:prstGeom prst="rect">
            <a:avLst/>
          </a:prstGeom>
          <a:noFill/>
        </p:spPr>
        <p:txBody>
          <a:bodyPr wrap="none" rtlCol="0">
            <a:spAutoFit/>
          </a:bodyPr>
          <a:lstStyle/>
          <a:p>
            <a:r>
              <a:rPr lang="en-US" dirty="0">
                <a:solidFill>
                  <a:srgbClr val="00B050"/>
                </a:solidFill>
              </a:rPr>
              <a:t>TPM</a:t>
            </a:r>
          </a:p>
        </p:txBody>
      </p:sp>
      <p:sp>
        <p:nvSpPr>
          <p:cNvPr id="9" name="Slide Number Placeholder 8">
            <a:extLst>
              <a:ext uri="{FF2B5EF4-FFF2-40B4-BE49-F238E27FC236}">
                <a16:creationId xmlns:a16="http://schemas.microsoft.com/office/drawing/2014/main" id="{C3382C37-6EB9-157E-2756-052E461744FE}"/>
              </a:ext>
            </a:extLst>
          </p:cNvPr>
          <p:cNvSpPr>
            <a:spLocks noGrp="1"/>
          </p:cNvSpPr>
          <p:nvPr>
            <p:ph type="sldNum" sz="quarter" idx="12"/>
          </p:nvPr>
        </p:nvSpPr>
        <p:spPr/>
        <p:txBody>
          <a:bodyPr/>
          <a:lstStyle/>
          <a:p>
            <a:fld id="{D12EDB02-4F68-4150-B145-D9EB3E2B4B16}" type="slidenum">
              <a:rPr lang="en-US" smtClean="0"/>
              <a:t>50</a:t>
            </a:fld>
            <a:endParaRPr lang="en-US"/>
          </a:p>
        </p:txBody>
      </p:sp>
      <p:sp>
        <p:nvSpPr>
          <p:cNvPr id="11" name="TextBox 10">
            <a:extLst>
              <a:ext uri="{FF2B5EF4-FFF2-40B4-BE49-F238E27FC236}">
                <a16:creationId xmlns:a16="http://schemas.microsoft.com/office/drawing/2014/main" id="{B599FE8E-6FE4-89A7-5447-0915BD52728E}"/>
              </a:ext>
            </a:extLst>
          </p:cNvPr>
          <p:cNvSpPr txBox="1"/>
          <p:nvPr/>
        </p:nvSpPr>
        <p:spPr>
          <a:xfrm>
            <a:off x="-50970" y="6538913"/>
            <a:ext cx="3143746" cy="369332"/>
          </a:xfrm>
          <a:prstGeom prst="rect">
            <a:avLst/>
          </a:prstGeom>
          <a:noFill/>
        </p:spPr>
        <p:txBody>
          <a:bodyPr wrap="none" rtlCol="0">
            <a:spAutoFit/>
          </a:bodyPr>
          <a:lstStyle/>
          <a:p>
            <a:r>
              <a:rPr lang="nb-NO" dirty="0"/>
              <a:t>TPM = </a:t>
            </a:r>
            <a:r>
              <a:rPr lang="nb-NO" dirty="0" err="1"/>
              <a:t>Throughput</a:t>
            </a:r>
            <a:r>
              <a:rPr lang="nb-NO" dirty="0"/>
              <a:t> manipulator</a:t>
            </a:r>
            <a:endParaRPr lang="en-US" dirty="0"/>
          </a:p>
        </p:txBody>
      </p:sp>
    </p:spTree>
    <p:extLst>
      <p:ext uri="{BB962C8B-B14F-4D97-AF65-F5344CB8AC3E}">
        <p14:creationId xmlns:p14="http://schemas.microsoft.com/office/powerpoint/2010/main" val="11053655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Lst>
  </p:timing>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0658" name="Title 1">
            <a:extLst>
              <a:ext uri="{FF2B5EF4-FFF2-40B4-BE49-F238E27FC236}">
                <a16:creationId xmlns:a16="http://schemas.microsoft.com/office/drawing/2014/main" id="{CB2303B0-E869-BF54-C733-629B3163E59F}"/>
              </a:ext>
            </a:extLst>
          </p:cNvPr>
          <p:cNvSpPr>
            <a:spLocks noGrp="1" noChangeArrowheads="1"/>
          </p:cNvSpPr>
          <p:nvPr>
            <p:ph type="title"/>
          </p:nvPr>
        </p:nvSpPr>
        <p:spPr>
          <a:xfrm>
            <a:off x="1774825" y="-26988"/>
            <a:ext cx="8229600" cy="1143001"/>
          </a:xfrm>
        </p:spPr>
        <p:txBody>
          <a:bodyPr/>
          <a:lstStyle/>
          <a:p>
            <a:r>
              <a:rPr lang="nb-NO" altLang="nb-NO" dirty="0"/>
              <a:t>Inventory control and TPM</a:t>
            </a:r>
          </a:p>
        </p:txBody>
      </p:sp>
      <p:sp>
        <p:nvSpPr>
          <p:cNvPr id="70659" name="Content Placeholder 2">
            <a:extLst>
              <a:ext uri="{FF2B5EF4-FFF2-40B4-BE49-F238E27FC236}">
                <a16:creationId xmlns:a16="http://schemas.microsoft.com/office/drawing/2014/main" id="{8C02FC95-5825-680B-1F3E-AF5EE40BC70D}"/>
              </a:ext>
            </a:extLst>
          </p:cNvPr>
          <p:cNvSpPr>
            <a:spLocks noGrp="1" noChangeArrowheads="1"/>
          </p:cNvSpPr>
          <p:nvPr>
            <p:ph idx="1"/>
          </p:nvPr>
        </p:nvSpPr>
        <p:spPr>
          <a:xfrm>
            <a:off x="1692274" y="1022351"/>
            <a:ext cx="9372277" cy="4525963"/>
          </a:xfrm>
        </p:spPr>
        <p:txBody>
          <a:bodyPr/>
          <a:lstStyle/>
          <a:p>
            <a:r>
              <a:rPr lang="nb-NO" altLang="nb-NO" sz="2000" dirty="0"/>
              <a:t>Inventory control:  </a:t>
            </a:r>
            <a:r>
              <a:rPr lang="nb-NO" altLang="nb-NO" sz="2000" dirty="0" err="1"/>
              <a:t>Usually</a:t>
            </a:r>
            <a:r>
              <a:rPr lang="nb-NO" altLang="nb-NO" sz="2000" dirty="0"/>
              <a:t> control of </a:t>
            </a:r>
            <a:r>
              <a:rPr lang="nb-NO" altLang="nb-NO" sz="2000" dirty="0" err="1"/>
              <a:t>level</a:t>
            </a:r>
            <a:r>
              <a:rPr lang="nb-NO" altLang="nb-NO" sz="2000" dirty="0"/>
              <a:t> and </a:t>
            </a:r>
            <a:r>
              <a:rPr lang="nb-NO" altLang="nb-NO" sz="2000" dirty="0" err="1"/>
              <a:t>pressure</a:t>
            </a:r>
            <a:endParaRPr lang="nb-NO" altLang="nb-NO" sz="2000" dirty="0"/>
          </a:p>
          <a:p>
            <a:r>
              <a:rPr lang="nb-NO" altLang="nb-NO" sz="2000" dirty="0" err="1">
                <a:highlight>
                  <a:srgbClr val="FFFF00"/>
                </a:highlight>
              </a:rPr>
              <a:t>Throughput</a:t>
            </a:r>
            <a:r>
              <a:rPr lang="nb-NO" altLang="nb-NO" sz="2000" dirty="0">
                <a:highlight>
                  <a:srgbClr val="FFFF00"/>
                </a:highlight>
              </a:rPr>
              <a:t> manipulator (TPM): </a:t>
            </a:r>
            <a:r>
              <a:rPr lang="nb-NO" altLang="nb-NO" sz="2000" dirty="0" err="1"/>
              <a:t>Where</a:t>
            </a:r>
            <a:r>
              <a:rPr lang="nb-NO" altLang="nb-NO" sz="2000" dirty="0"/>
              <a:t> </a:t>
            </a:r>
            <a:r>
              <a:rPr lang="nb-NO" altLang="nb-NO" sz="2000" dirty="0" err="1"/>
              <a:t>the</a:t>
            </a:r>
            <a:r>
              <a:rPr lang="nb-NO" altLang="nb-NO" sz="2000" dirty="0"/>
              <a:t> operator </a:t>
            </a:r>
            <a:r>
              <a:rPr lang="nb-NO" altLang="nb-NO" sz="2000" dirty="0" err="1"/>
              <a:t>sets</a:t>
            </a:r>
            <a:r>
              <a:rPr lang="nb-NO" altLang="nb-NO" sz="2000" dirty="0"/>
              <a:t> </a:t>
            </a:r>
            <a:r>
              <a:rPr lang="nb-NO" altLang="nb-NO" sz="2000" dirty="0" err="1"/>
              <a:t>production</a:t>
            </a:r>
            <a:r>
              <a:rPr lang="nb-NO" altLang="nb-NO" sz="2000" dirty="0"/>
              <a:t> rate</a:t>
            </a:r>
          </a:p>
          <a:p>
            <a:r>
              <a:rPr lang="nb-NO" altLang="nb-NO" sz="2000" dirty="0" err="1"/>
              <a:t>Usually</a:t>
            </a:r>
            <a:r>
              <a:rPr lang="nb-NO" altLang="nb-NO" sz="2000" dirty="0"/>
              <a:t> TPM at </a:t>
            </a:r>
            <a:r>
              <a:rPr lang="nb-NO" altLang="nb-NO" sz="2000" dirty="0" err="1"/>
              <a:t>feed</a:t>
            </a:r>
            <a:r>
              <a:rPr lang="nb-NO" altLang="nb-NO" sz="2000" dirty="0"/>
              <a:t>, </a:t>
            </a:r>
            <a:r>
              <a:rPr lang="nb-NO" altLang="nb-NO" sz="2000" dirty="0" err="1"/>
              <a:t>but</a:t>
            </a:r>
            <a:r>
              <a:rPr lang="nb-NO" altLang="nb-NO" sz="2000" dirty="0"/>
              <a:t> </a:t>
            </a:r>
            <a:r>
              <a:rPr lang="nb-NO" altLang="nb-NO" sz="2000" dirty="0" err="1"/>
              <a:t>better</a:t>
            </a:r>
            <a:r>
              <a:rPr lang="nb-NO" altLang="nb-NO" sz="2000" dirty="0"/>
              <a:t> for </a:t>
            </a:r>
            <a:r>
              <a:rPr lang="nb-NO" altLang="nb-NO" sz="2000" dirty="0" err="1"/>
              <a:t>economics</a:t>
            </a:r>
            <a:r>
              <a:rPr lang="nb-NO" altLang="nb-NO" sz="2000" dirty="0"/>
              <a:t>: Close to </a:t>
            </a:r>
            <a:r>
              <a:rPr lang="nb-NO" altLang="nb-NO" sz="2000" dirty="0" err="1"/>
              <a:t>production</a:t>
            </a:r>
            <a:r>
              <a:rPr lang="nb-NO" altLang="nb-NO" sz="2000" dirty="0"/>
              <a:t> </a:t>
            </a:r>
            <a:r>
              <a:rPr lang="nb-NO" altLang="nb-NO" sz="2000" dirty="0" err="1"/>
              <a:t>bottleneck</a:t>
            </a:r>
            <a:endParaRPr lang="nb-NO" altLang="nb-NO" sz="2000" dirty="0"/>
          </a:p>
          <a:p>
            <a:r>
              <a:rPr lang="nb-NO" altLang="nb-NO" sz="2000" b="1" dirty="0" err="1">
                <a:highlight>
                  <a:srgbClr val="FFFF00"/>
                </a:highlight>
              </a:rPr>
              <a:t>Radiation</a:t>
            </a:r>
            <a:r>
              <a:rPr lang="nb-NO" altLang="nb-NO" sz="2000" b="1" dirty="0">
                <a:highlight>
                  <a:srgbClr val="FFFF00"/>
                </a:highlight>
              </a:rPr>
              <a:t> </a:t>
            </a:r>
            <a:r>
              <a:rPr lang="nb-NO" altLang="nb-NO" sz="2000" b="1" dirty="0" err="1">
                <a:highlight>
                  <a:srgbClr val="FFFF00"/>
                </a:highlight>
              </a:rPr>
              <a:t>Rule</a:t>
            </a:r>
            <a:r>
              <a:rPr lang="nb-NO" altLang="nb-NO" sz="2000" dirty="0">
                <a:highlight>
                  <a:srgbClr val="FFFF00"/>
                </a:highlight>
              </a:rPr>
              <a:t>  </a:t>
            </a:r>
            <a:r>
              <a:rPr lang="nb-NO" altLang="nb-NO" sz="2000" dirty="0"/>
              <a:t>for </a:t>
            </a:r>
            <a:r>
              <a:rPr lang="nb-NO" altLang="nb-NO" sz="2000" dirty="0" err="1"/>
              <a:t>level</a:t>
            </a:r>
            <a:r>
              <a:rPr lang="nb-NO" altLang="nb-NO" sz="2000" dirty="0"/>
              <a:t> and </a:t>
            </a:r>
            <a:r>
              <a:rPr lang="nb-NO" altLang="nb-NO" sz="2000" dirty="0" err="1"/>
              <a:t>pressure</a:t>
            </a:r>
            <a:r>
              <a:rPr lang="nb-NO" altLang="nb-NO" sz="2000" dirty="0"/>
              <a:t> control («to </a:t>
            </a:r>
            <a:r>
              <a:rPr lang="nb-NO" altLang="nb-NO" sz="2000" dirty="0" err="1"/>
              <a:t>keep</a:t>
            </a:r>
            <a:r>
              <a:rPr lang="nb-NO" altLang="nb-NO" sz="2000" dirty="0"/>
              <a:t> </a:t>
            </a:r>
            <a:r>
              <a:rPr lang="nb-NO" altLang="nb-NO" sz="2000" dirty="0" err="1"/>
              <a:t>things</a:t>
            </a:r>
            <a:r>
              <a:rPr lang="nb-NO" altLang="nb-NO" sz="2000" dirty="0"/>
              <a:t> </a:t>
            </a:r>
            <a:r>
              <a:rPr lang="nb-NO" altLang="nb-NO" sz="2000" dirty="0" err="1"/>
              <a:t>flowing</a:t>
            </a:r>
            <a:r>
              <a:rPr lang="nb-NO" altLang="nb-NO" sz="2000" dirty="0"/>
              <a:t>»): Inventory control </a:t>
            </a:r>
            <a:r>
              <a:rPr lang="nb-NO" altLang="nb-NO" sz="2000" dirty="0" err="1"/>
              <a:t>should</a:t>
            </a:r>
            <a:r>
              <a:rPr lang="nb-NO" altLang="nb-NO" sz="2000" dirty="0"/>
              <a:t> be </a:t>
            </a:r>
            <a:r>
              <a:rPr lang="nb-NO" altLang="nb-NO" sz="2000" dirty="0" err="1"/>
              <a:t>radiating</a:t>
            </a:r>
            <a:r>
              <a:rPr lang="nb-NO" altLang="nb-NO" sz="2000" dirty="0"/>
              <a:t> </a:t>
            </a:r>
            <a:r>
              <a:rPr lang="nb-NO" altLang="nb-NO" sz="2000" dirty="0" err="1"/>
              <a:t>around</a:t>
            </a:r>
            <a:r>
              <a:rPr lang="nb-NO" altLang="nb-NO" sz="2000" dirty="0"/>
              <a:t> TPM</a:t>
            </a:r>
          </a:p>
        </p:txBody>
      </p:sp>
      <p:pic>
        <p:nvPicPr>
          <p:cNvPr id="70660" name="Picture 2">
            <a:extLst>
              <a:ext uri="{FF2B5EF4-FFF2-40B4-BE49-F238E27FC236}">
                <a16:creationId xmlns:a16="http://schemas.microsoft.com/office/drawing/2014/main" id="{46271961-2538-C85E-E187-9C2C0188DD9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49664" y="2865438"/>
            <a:ext cx="5183187" cy="3803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2225" algn="ctr">
                <a:solidFill>
                  <a:schemeClr val="accent2"/>
                </a:solidFill>
                <a:prstDash val="dash"/>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E4A9F-66EB-BF64-458F-90DDA0891A9F}"/>
              </a:ext>
            </a:extLst>
          </p:cNvPr>
          <p:cNvSpPr>
            <a:spLocks noGrp="1"/>
          </p:cNvSpPr>
          <p:nvPr>
            <p:ph type="title"/>
          </p:nvPr>
        </p:nvSpPr>
        <p:spPr>
          <a:xfrm>
            <a:off x="609600" y="-9020"/>
            <a:ext cx="10972800" cy="1143000"/>
          </a:xfrm>
        </p:spPr>
        <p:txBody>
          <a:bodyPr/>
          <a:lstStyle/>
          <a:p>
            <a:r>
              <a:rPr lang="nb-NO" dirty="0"/>
              <a:t>Rules for inventory control</a:t>
            </a:r>
            <a:endParaRPr lang="en-US" dirty="0"/>
          </a:p>
        </p:txBody>
      </p:sp>
      <p:sp>
        <p:nvSpPr>
          <p:cNvPr id="3" name="Content Placeholder 2">
            <a:extLst>
              <a:ext uri="{FF2B5EF4-FFF2-40B4-BE49-F238E27FC236}">
                <a16:creationId xmlns:a16="http://schemas.microsoft.com/office/drawing/2014/main" id="{F2533CD3-6950-9093-E24A-6490B9D8186C}"/>
              </a:ext>
            </a:extLst>
          </p:cNvPr>
          <p:cNvSpPr>
            <a:spLocks noGrp="1"/>
          </p:cNvSpPr>
          <p:nvPr>
            <p:ph idx="1"/>
          </p:nvPr>
        </p:nvSpPr>
        <p:spPr>
          <a:xfrm>
            <a:off x="464912" y="1052736"/>
            <a:ext cx="11439258" cy="4525963"/>
          </a:xfrm>
        </p:spPr>
        <p:txBody>
          <a:bodyPr/>
          <a:lstStyle/>
          <a:p>
            <a:pPr marL="0" indent="0">
              <a:buNone/>
            </a:pPr>
            <a:r>
              <a:rPr lang="nb-NO" sz="2400" dirty="0" err="1"/>
              <a:t>Rule</a:t>
            </a:r>
            <a:r>
              <a:rPr lang="nb-NO" sz="2400" dirty="0"/>
              <a:t> 1. </a:t>
            </a:r>
            <a:r>
              <a:rPr lang="nb-NO" sz="2400" dirty="0" err="1"/>
              <a:t>Cannot</a:t>
            </a:r>
            <a:r>
              <a:rPr lang="nb-NO" sz="2400" dirty="0"/>
              <a:t> control (</a:t>
            </a:r>
            <a:r>
              <a:rPr lang="nb-NO" sz="2400" dirty="0" err="1"/>
              <a:t>set</a:t>
            </a:r>
            <a:r>
              <a:rPr lang="nb-NO" sz="2400" dirty="0"/>
              <a:t> </a:t>
            </a:r>
            <a:r>
              <a:rPr lang="nb-NO" sz="2400" dirty="0" err="1"/>
              <a:t>the</a:t>
            </a:r>
            <a:r>
              <a:rPr lang="nb-NO" sz="2400" dirty="0"/>
              <a:t> </a:t>
            </a:r>
            <a:r>
              <a:rPr lang="nb-NO" sz="2400" dirty="0" err="1"/>
              <a:t>flowrate</a:t>
            </a:r>
            <a:r>
              <a:rPr lang="nb-NO" sz="2400" dirty="0"/>
              <a:t>) </a:t>
            </a:r>
            <a:r>
              <a:rPr lang="nb-NO" sz="2400" dirty="0" err="1"/>
              <a:t>the</a:t>
            </a:r>
            <a:r>
              <a:rPr lang="nb-NO" sz="2400" dirty="0"/>
              <a:t> same </a:t>
            </a:r>
            <a:r>
              <a:rPr lang="nb-NO" sz="2400" dirty="0" err="1"/>
              <a:t>flow</a:t>
            </a:r>
            <a:r>
              <a:rPr lang="nb-NO" sz="2400" dirty="0"/>
              <a:t> </a:t>
            </a:r>
            <a:r>
              <a:rPr lang="nb-NO" sz="2400" dirty="0" err="1"/>
              <a:t>twice</a:t>
            </a:r>
            <a:endParaRPr lang="nb-NO" sz="2400" dirty="0"/>
          </a:p>
          <a:p>
            <a:pPr marL="0" indent="0">
              <a:buNone/>
            </a:pPr>
            <a:r>
              <a:rPr lang="nb-NO" sz="2400" dirty="0" err="1"/>
              <a:t>Rule</a:t>
            </a:r>
            <a:r>
              <a:rPr lang="nb-NO" sz="2400" dirty="0"/>
              <a:t> 2. Controlling </a:t>
            </a:r>
            <a:r>
              <a:rPr lang="nb-NO" sz="2400" dirty="0" err="1"/>
              <a:t>inlet</a:t>
            </a:r>
            <a:r>
              <a:rPr lang="nb-NO" sz="2400" dirty="0"/>
              <a:t> or </a:t>
            </a:r>
            <a:r>
              <a:rPr lang="nb-NO" sz="2400" dirty="0" err="1"/>
              <a:t>outlet</a:t>
            </a:r>
            <a:r>
              <a:rPr lang="nb-NO" sz="2400" dirty="0"/>
              <a:t> </a:t>
            </a:r>
            <a:r>
              <a:rPr lang="nb-NO" sz="2400" dirty="0" err="1"/>
              <a:t>pressure</a:t>
            </a:r>
            <a:r>
              <a:rPr lang="nb-NO" sz="2400" dirty="0"/>
              <a:t> </a:t>
            </a:r>
            <a:r>
              <a:rPr lang="nb-NO" sz="2400" dirty="0" err="1"/>
              <a:t>indirectly</a:t>
            </a:r>
            <a:r>
              <a:rPr lang="nb-NO" sz="2400" dirty="0"/>
              <a:t> </a:t>
            </a:r>
            <a:r>
              <a:rPr lang="nb-NO" sz="2400" dirty="0" err="1"/>
              <a:t>sets</a:t>
            </a:r>
            <a:r>
              <a:rPr lang="nb-NO" sz="2400" dirty="0"/>
              <a:t> </a:t>
            </a:r>
            <a:r>
              <a:rPr lang="nb-NO" sz="2400" dirty="0" err="1"/>
              <a:t>the</a:t>
            </a:r>
            <a:r>
              <a:rPr lang="nb-NO" sz="2400" dirty="0"/>
              <a:t> </a:t>
            </a:r>
            <a:r>
              <a:rPr lang="nb-NO" sz="2400" dirty="0" err="1"/>
              <a:t>flow</a:t>
            </a:r>
            <a:r>
              <a:rPr lang="nb-NO" sz="2400" dirty="0"/>
              <a:t> </a:t>
            </a:r>
            <a:r>
              <a:rPr lang="nb-NO" sz="1400" dirty="0"/>
              <a:t>(</a:t>
            </a:r>
            <a:r>
              <a:rPr lang="nb-NO" sz="1400" dirty="0" err="1"/>
              <a:t>indirectly</a:t>
            </a:r>
            <a:r>
              <a:rPr lang="nb-NO" sz="1400" dirty="0"/>
              <a:t> makes it a TPM)</a:t>
            </a:r>
            <a:endParaRPr lang="nb-NO" sz="1800" dirty="0"/>
          </a:p>
          <a:p>
            <a:pPr marL="0" indent="0">
              <a:buNone/>
            </a:pPr>
            <a:r>
              <a:rPr lang="nb-NO" sz="2400" dirty="0" err="1"/>
              <a:t>Rule</a:t>
            </a:r>
            <a:r>
              <a:rPr lang="nb-NO" sz="2400" dirty="0"/>
              <a:t> 3. </a:t>
            </a:r>
            <a:r>
              <a:rPr lang="nb-NO" sz="2400" dirty="0" err="1"/>
              <a:t>Follow</a:t>
            </a:r>
            <a:r>
              <a:rPr lang="nb-NO" sz="2400" dirty="0"/>
              <a:t> </a:t>
            </a:r>
            <a:r>
              <a:rPr lang="nb-NO" sz="2400" dirty="0" err="1"/>
              <a:t>the</a:t>
            </a:r>
            <a:r>
              <a:rPr lang="nb-NO" sz="2400" dirty="0"/>
              <a:t> </a:t>
            </a:r>
            <a:r>
              <a:rPr lang="nb-NO" sz="2400" dirty="0" err="1"/>
              <a:t>radiation</a:t>
            </a:r>
            <a:r>
              <a:rPr lang="nb-NO" sz="2400" dirty="0"/>
              <a:t> </a:t>
            </a:r>
            <a:r>
              <a:rPr lang="nb-NO" sz="2400" dirty="0" err="1"/>
              <a:t>rule</a:t>
            </a:r>
            <a:r>
              <a:rPr lang="nb-NO" sz="2400" dirty="0"/>
              <a:t> </a:t>
            </a:r>
            <a:r>
              <a:rPr lang="nb-NO" sz="2400" dirty="0" err="1"/>
              <a:t>whenever</a:t>
            </a:r>
            <a:r>
              <a:rPr lang="nb-NO" sz="2400" dirty="0"/>
              <a:t> </a:t>
            </a:r>
            <a:r>
              <a:rPr lang="nb-NO" sz="2400" dirty="0" err="1"/>
              <a:t>possible</a:t>
            </a:r>
            <a:endParaRPr lang="nb-NO" sz="2400" dirty="0"/>
          </a:p>
          <a:p>
            <a:pPr marL="0" indent="0">
              <a:buNone/>
            </a:pPr>
            <a:endParaRPr lang="nb-NO" sz="2800" dirty="0"/>
          </a:p>
          <a:p>
            <a:pPr marL="0" indent="0">
              <a:buNone/>
            </a:pPr>
            <a:r>
              <a:rPr lang="nb-NO" sz="2000" dirty="0" err="1"/>
              <a:t>Breaking</a:t>
            </a:r>
            <a:r>
              <a:rPr lang="nb-NO" sz="2000" dirty="0"/>
              <a:t> </a:t>
            </a:r>
            <a:r>
              <a:rPr lang="nb-NO" sz="2000" dirty="0" err="1"/>
              <a:t>the</a:t>
            </a:r>
            <a:r>
              <a:rPr lang="nb-NO" sz="2000" dirty="0"/>
              <a:t> </a:t>
            </a:r>
            <a:r>
              <a:rPr lang="nb-NO" sz="2000" dirty="0" err="1"/>
              <a:t>radiation</a:t>
            </a:r>
            <a:r>
              <a:rPr lang="nb-NO" sz="2000" dirty="0"/>
              <a:t> </a:t>
            </a:r>
            <a:r>
              <a:rPr lang="nb-NO" sz="2000" dirty="0" err="1"/>
              <a:t>rule</a:t>
            </a:r>
            <a:r>
              <a:rPr lang="nb-NO" sz="2000" dirty="0"/>
              <a:t> leads to </a:t>
            </a:r>
            <a:r>
              <a:rPr lang="nb-NO" sz="2000" dirty="0" err="1"/>
              <a:t>undesirable</a:t>
            </a:r>
            <a:r>
              <a:rPr lang="nb-NO" sz="2000" dirty="0"/>
              <a:t> «</a:t>
            </a:r>
            <a:r>
              <a:rPr lang="nb-NO" sz="2000" dirty="0" err="1"/>
              <a:t>long</a:t>
            </a:r>
            <a:r>
              <a:rPr lang="nb-NO" sz="2000" dirty="0"/>
              <a:t> loops»*:</a:t>
            </a:r>
            <a:endParaRPr lang="en-US" sz="2000" dirty="0"/>
          </a:p>
        </p:txBody>
      </p:sp>
      <p:sp>
        <p:nvSpPr>
          <p:cNvPr id="4" name="TextBox 3">
            <a:extLst>
              <a:ext uri="{FF2B5EF4-FFF2-40B4-BE49-F238E27FC236}">
                <a16:creationId xmlns:a16="http://schemas.microsoft.com/office/drawing/2014/main" id="{3CF63C69-8FB3-8415-6120-B6F3C421FF74}"/>
              </a:ext>
            </a:extLst>
          </p:cNvPr>
          <p:cNvSpPr txBox="1"/>
          <p:nvPr/>
        </p:nvSpPr>
        <p:spPr>
          <a:xfrm>
            <a:off x="479376" y="6381328"/>
            <a:ext cx="11424794" cy="338554"/>
          </a:xfrm>
          <a:prstGeom prst="rect">
            <a:avLst/>
          </a:prstGeom>
          <a:noFill/>
        </p:spPr>
        <p:txBody>
          <a:bodyPr wrap="none" rtlCol="0">
            <a:spAutoFit/>
          </a:bodyPr>
          <a:lstStyle/>
          <a:p>
            <a:r>
              <a:rPr lang="nb-NO" sz="1600" dirty="0"/>
              <a:t>*A «Long loop» </a:t>
            </a:r>
            <a:r>
              <a:rPr lang="nb-NO" sz="1600" dirty="0" err="1"/>
              <a:t>does</a:t>
            </a:r>
            <a:r>
              <a:rPr lang="nb-NO" sz="1600" dirty="0"/>
              <a:t> not </a:t>
            </a:r>
            <a:r>
              <a:rPr lang="nb-NO" sz="1600" dirty="0" err="1"/>
              <a:t>follow</a:t>
            </a:r>
            <a:r>
              <a:rPr lang="nb-NO" sz="1600" dirty="0"/>
              <a:t> </a:t>
            </a:r>
            <a:r>
              <a:rPr lang="nb-NO" sz="1600" dirty="0" err="1"/>
              <a:t>the</a:t>
            </a:r>
            <a:r>
              <a:rPr lang="nb-NO" sz="1600" dirty="0"/>
              <a:t> «pair </a:t>
            </a:r>
            <a:r>
              <a:rPr lang="nb-NO" sz="1600" dirty="0" err="1"/>
              <a:t>close</a:t>
            </a:r>
            <a:r>
              <a:rPr lang="nb-NO" sz="1600" dirty="0"/>
              <a:t>» </a:t>
            </a:r>
            <a:r>
              <a:rPr lang="nb-NO" sz="1600" dirty="0" err="1"/>
              <a:t>rule</a:t>
            </a:r>
            <a:r>
              <a:rPr lang="nb-NO" sz="1600" dirty="0"/>
              <a:t>, and </a:t>
            </a:r>
            <a:r>
              <a:rPr lang="nb-NO" sz="1600" dirty="0" err="1"/>
              <a:t>the</a:t>
            </a:r>
            <a:r>
              <a:rPr lang="nb-NO" sz="1600" dirty="0"/>
              <a:t> </a:t>
            </a:r>
            <a:r>
              <a:rPr lang="nb-NO" sz="1600" dirty="0" err="1"/>
              <a:t>functioning</a:t>
            </a:r>
            <a:r>
              <a:rPr lang="nb-NO" sz="1600" dirty="0"/>
              <a:t> of a </a:t>
            </a:r>
            <a:r>
              <a:rPr lang="nb-NO" sz="1600" dirty="0" err="1"/>
              <a:t>long</a:t>
            </a:r>
            <a:r>
              <a:rPr lang="nb-NO" sz="1600" dirty="0"/>
              <a:t> loop </a:t>
            </a:r>
            <a:r>
              <a:rPr lang="nb-NO" sz="1600" dirty="0" err="1"/>
              <a:t>depends</a:t>
            </a:r>
            <a:r>
              <a:rPr lang="nb-NO" sz="1600" dirty="0"/>
              <a:t> </a:t>
            </a:r>
            <a:r>
              <a:rPr lang="nb-NO" sz="1600" dirty="0" err="1"/>
              <a:t>on</a:t>
            </a:r>
            <a:r>
              <a:rPr lang="nb-NO" sz="1600" dirty="0"/>
              <a:t> </a:t>
            </a:r>
            <a:r>
              <a:rPr lang="nb-NO" sz="1600" dirty="0" err="1"/>
              <a:t>other</a:t>
            </a:r>
            <a:r>
              <a:rPr lang="nb-NO" sz="1600" dirty="0"/>
              <a:t> loops </a:t>
            </a:r>
            <a:r>
              <a:rPr lang="nb-NO" sz="1600" dirty="0" err="1"/>
              <a:t>being</a:t>
            </a:r>
            <a:r>
              <a:rPr lang="nb-NO" sz="1600" dirty="0"/>
              <a:t> </a:t>
            </a:r>
            <a:r>
              <a:rPr lang="nb-NO" sz="1600" dirty="0" err="1"/>
              <a:t>closed</a:t>
            </a:r>
            <a:r>
              <a:rPr lang="nb-NO" sz="1600" dirty="0"/>
              <a:t>.</a:t>
            </a:r>
            <a:endParaRPr lang="en-US" sz="1600" dirty="0"/>
          </a:p>
        </p:txBody>
      </p:sp>
      <p:pic>
        <p:nvPicPr>
          <p:cNvPr id="6" name="Picture 5">
            <a:extLst>
              <a:ext uri="{FF2B5EF4-FFF2-40B4-BE49-F238E27FC236}">
                <a16:creationId xmlns:a16="http://schemas.microsoft.com/office/drawing/2014/main" id="{A2566D46-4E84-5B30-859B-37536AA820C5}"/>
              </a:ext>
            </a:extLst>
          </p:cNvPr>
          <p:cNvPicPr>
            <a:picLocks noChangeAspect="1"/>
          </p:cNvPicPr>
          <p:nvPr/>
        </p:nvPicPr>
        <p:blipFill>
          <a:blip r:embed="rId2"/>
          <a:stretch>
            <a:fillRect/>
          </a:stretch>
        </p:blipFill>
        <p:spPr>
          <a:xfrm>
            <a:off x="2639616" y="3748252"/>
            <a:ext cx="5333802" cy="2231761"/>
          </a:xfrm>
          <a:prstGeom prst="rect">
            <a:avLst/>
          </a:prstGeom>
        </p:spPr>
      </p:pic>
      <p:sp>
        <p:nvSpPr>
          <p:cNvPr id="7" name="TextBox 6">
            <a:extLst>
              <a:ext uri="{FF2B5EF4-FFF2-40B4-BE49-F238E27FC236}">
                <a16:creationId xmlns:a16="http://schemas.microsoft.com/office/drawing/2014/main" id="{745F65F4-9BB1-37ED-1241-1437CB36099C}"/>
              </a:ext>
            </a:extLst>
          </p:cNvPr>
          <p:cNvSpPr txBox="1">
            <a:spLocks noChangeArrowheads="1"/>
          </p:cNvSpPr>
          <p:nvPr/>
        </p:nvSpPr>
        <p:spPr bwMode="auto">
          <a:xfrm>
            <a:off x="6816080" y="4509120"/>
            <a:ext cx="504825" cy="261937"/>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nb-NO" altLang="nb-NO" sz="1100"/>
              <a:t>TPM</a:t>
            </a:r>
          </a:p>
        </p:txBody>
      </p:sp>
      <p:sp>
        <p:nvSpPr>
          <p:cNvPr id="8" name="TextBox 7">
            <a:extLst>
              <a:ext uri="{FF2B5EF4-FFF2-40B4-BE49-F238E27FC236}">
                <a16:creationId xmlns:a16="http://schemas.microsoft.com/office/drawing/2014/main" id="{05A23FBB-2513-D26B-A63F-89BEE73ACB5A}"/>
              </a:ext>
            </a:extLst>
          </p:cNvPr>
          <p:cNvSpPr txBox="1"/>
          <p:nvPr/>
        </p:nvSpPr>
        <p:spPr>
          <a:xfrm>
            <a:off x="8112224" y="3861048"/>
            <a:ext cx="3850229" cy="1200329"/>
          </a:xfrm>
          <a:prstGeom prst="rect">
            <a:avLst/>
          </a:prstGeom>
          <a:noFill/>
        </p:spPr>
        <p:txBody>
          <a:bodyPr wrap="square" rtlCol="0">
            <a:spAutoFit/>
          </a:bodyPr>
          <a:lstStyle/>
          <a:p>
            <a:r>
              <a:rPr lang="nb-NO" sz="1200" dirty="0" err="1"/>
              <a:t>Comment</a:t>
            </a:r>
            <a:r>
              <a:rPr lang="nb-NO" sz="1200" dirty="0"/>
              <a:t>: </a:t>
            </a:r>
            <a:r>
              <a:rPr lang="nb-NO" sz="1200" dirty="0" err="1"/>
              <a:t>Originally</a:t>
            </a:r>
            <a:r>
              <a:rPr lang="nb-NO" sz="1200" dirty="0"/>
              <a:t> </a:t>
            </a:r>
            <a:r>
              <a:rPr lang="nb-NO" sz="1200" dirty="0" err="1"/>
              <a:t>the</a:t>
            </a:r>
            <a:r>
              <a:rPr lang="nb-NO" sz="1200" dirty="0"/>
              <a:t> TPM </a:t>
            </a:r>
            <a:r>
              <a:rPr lang="nb-NO" sz="1200" dirty="0" err="1"/>
              <a:t>was</a:t>
            </a:r>
            <a:r>
              <a:rPr lang="nb-NO" sz="1200" dirty="0"/>
              <a:t> at </a:t>
            </a:r>
            <a:r>
              <a:rPr lang="nb-NO" sz="1200" dirty="0" err="1"/>
              <a:t>the</a:t>
            </a:r>
            <a:r>
              <a:rPr lang="nb-NO" sz="1200" dirty="0"/>
              <a:t> </a:t>
            </a:r>
            <a:r>
              <a:rPr lang="nb-NO" sz="1200" dirty="0" err="1"/>
              <a:t>feed</a:t>
            </a:r>
            <a:r>
              <a:rPr lang="nb-NO" sz="1200" dirty="0"/>
              <a:t> (F</a:t>
            </a:r>
            <a:r>
              <a:rPr lang="nb-NO" sz="1200" baseline="-25000" dirty="0"/>
              <a:t>0</a:t>
            </a:r>
            <a:r>
              <a:rPr lang="nb-NO" sz="1200" dirty="0"/>
              <a:t>) - </a:t>
            </a:r>
            <a:r>
              <a:rPr lang="nb-NO" sz="1200" dirty="0" err="1"/>
              <a:t>but</a:t>
            </a:r>
            <a:r>
              <a:rPr lang="nb-NO" sz="1200" dirty="0"/>
              <a:t> </a:t>
            </a:r>
            <a:r>
              <a:rPr lang="nb-NO" sz="1200" dirty="0" err="1"/>
              <a:t>then</a:t>
            </a:r>
            <a:r>
              <a:rPr lang="nb-NO" sz="1200" dirty="0"/>
              <a:t> </a:t>
            </a:r>
            <a:r>
              <a:rPr lang="nb-NO" sz="1200" dirty="0" err="1"/>
              <a:t>the</a:t>
            </a:r>
            <a:r>
              <a:rPr lang="nb-NO" sz="1200" dirty="0"/>
              <a:t> </a:t>
            </a:r>
            <a:r>
              <a:rPr lang="nb-NO" sz="1200" dirty="0" err="1"/>
              <a:t>outflow</a:t>
            </a:r>
            <a:r>
              <a:rPr lang="nb-NO" sz="1200" dirty="0"/>
              <a:t> (F</a:t>
            </a:r>
            <a:r>
              <a:rPr lang="nb-NO" sz="1200" baseline="-25000" dirty="0"/>
              <a:t>3</a:t>
            </a:r>
            <a:r>
              <a:rPr lang="nb-NO" sz="1200" dirty="0"/>
              <a:t>) </a:t>
            </a:r>
            <a:r>
              <a:rPr lang="nb-NO" sz="1200" dirty="0" err="1"/>
              <a:t>reached</a:t>
            </a:r>
            <a:r>
              <a:rPr lang="nb-NO" sz="1200" dirty="0"/>
              <a:t> </a:t>
            </a:r>
            <a:r>
              <a:rPr lang="nb-NO" sz="1200" dirty="0" err="1"/>
              <a:t>saturation</a:t>
            </a:r>
            <a:r>
              <a:rPr lang="nb-NO" sz="1200" dirty="0"/>
              <a:t> (so </a:t>
            </a:r>
            <a:r>
              <a:rPr lang="nb-NO" sz="1200" dirty="0" err="1"/>
              <a:t>this</a:t>
            </a:r>
            <a:r>
              <a:rPr lang="nb-NO" sz="1200" dirty="0"/>
              <a:t> </a:t>
            </a:r>
            <a:r>
              <a:rPr lang="nb-NO" sz="1200" dirty="0" err="1"/>
              <a:t>became</a:t>
            </a:r>
            <a:r>
              <a:rPr lang="nb-NO" sz="1200" dirty="0"/>
              <a:t> </a:t>
            </a:r>
            <a:r>
              <a:rPr lang="nb-NO" sz="1200" dirty="0" err="1"/>
              <a:t>the</a:t>
            </a:r>
            <a:r>
              <a:rPr lang="nb-NO" sz="1200" dirty="0"/>
              <a:t> TPM) – and </a:t>
            </a:r>
            <a:r>
              <a:rPr lang="nb-NO" sz="1200" dirty="0" err="1"/>
              <a:t>we</a:t>
            </a:r>
            <a:r>
              <a:rPr lang="nb-NO" sz="1200" dirty="0"/>
              <a:t> let F</a:t>
            </a:r>
            <a:r>
              <a:rPr lang="nb-NO" sz="1200" baseline="-25000" dirty="0"/>
              <a:t>0</a:t>
            </a:r>
            <a:r>
              <a:rPr lang="nb-NO" sz="1200" dirty="0"/>
              <a:t> </a:t>
            </a:r>
            <a:r>
              <a:rPr lang="nb-NO" sz="1200" dirty="0" err="1"/>
              <a:t>take</a:t>
            </a:r>
            <a:r>
              <a:rPr lang="nb-NO" sz="1200" dirty="0"/>
              <a:t> over </a:t>
            </a:r>
            <a:r>
              <a:rPr lang="nb-NO" sz="1200" dirty="0" err="1"/>
              <a:t>the</a:t>
            </a:r>
            <a:r>
              <a:rPr lang="nb-NO" sz="1200" dirty="0"/>
              <a:t> inventory control in </a:t>
            </a:r>
            <a:r>
              <a:rPr lang="nb-NO" sz="1200" dirty="0" err="1"/>
              <a:t>the</a:t>
            </a:r>
            <a:r>
              <a:rPr lang="nb-NO" sz="1200" dirty="0"/>
              <a:t> last unit. </a:t>
            </a:r>
          </a:p>
          <a:p>
            <a:r>
              <a:rPr lang="nb-NO" sz="1200" dirty="0"/>
              <a:t>This </a:t>
            </a:r>
            <a:r>
              <a:rPr lang="nb-NO" sz="1200" dirty="0" err="1"/>
              <a:t>may</a:t>
            </a:r>
            <a:r>
              <a:rPr lang="nb-NO" sz="1200" dirty="0"/>
              <a:t> </a:t>
            </a:r>
            <a:r>
              <a:rPr lang="nb-NO" sz="1200" dirty="0" err="1"/>
              <a:t>work</a:t>
            </a:r>
            <a:r>
              <a:rPr lang="nb-NO" sz="1200" dirty="0"/>
              <a:t> OK </a:t>
            </a:r>
            <a:r>
              <a:rPr lang="nb-NO" sz="1200" dirty="0" err="1"/>
              <a:t>if</a:t>
            </a:r>
            <a:r>
              <a:rPr lang="nb-NO" sz="1200" dirty="0"/>
              <a:t> </a:t>
            </a:r>
            <a:r>
              <a:rPr lang="nb-NO" sz="1200" dirty="0" err="1"/>
              <a:t>the</a:t>
            </a:r>
            <a:r>
              <a:rPr lang="nb-NO" sz="1200" dirty="0"/>
              <a:t> inventory control in units 1 and 2 is </a:t>
            </a:r>
            <a:r>
              <a:rPr lang="nb-NO" sz="1200" dirty="0" err="1"/>
              <a:t>very</a:t>
            </a:r>
            <a:r>
              <a:rPr lang="nb-NO" sz="1200" dirty="0"/>
              <a:t> fast.</a:t>
            </a:r>
          </a:p>
        </p:txBody>
      </p:sp>
      <p:sp>
        <p:nvSpPr>
          <p:cNvPr id="10" name="TextBox 9">
            <a:extLst>
              <a:ext uri="{FF2B5EF4-FFF2-40B4-BE49-F238E27FC236}">
                <a16:creationId xmlns:a16="http://schemas.microsoft.com/office/drawing/2014/main" id="{2FD35B55-7B76-E17E-B684-CFBEB4AF7DFE}"/>
              </a:ext>
            </a:extLst>
          </p:cNvPr>
          <p:cNvSpPr txBox="1"/>
          <p:nvPr/>
        </p:nvSpPr>
        <p:spPr>
          <a:xfrm>
            <a:off x="6053009" y="4945961"/>
            <a:ext cx="486030" cy="230832"/>
          </a:xfrm>
          <a:prstGeom prst="rect">
            <a:avLst/>
          </a:prstGeom>
          <a:noFill/>
        </p:spPr>
        <p:txBody>
          <a:bodyPr wrap="none" rtlCol="0">
            <a:spAutoFit/>
          </a:bodyPr>
          <a:lstStyle/>
          <a:p>
            <a:r>
              <a:rPr lang="nb-NO" sz="900" dirty="0"/>
              <a:t>Unit 3</a:t>
            </a:r>
            <a:endParaRPr lang="en-US" sz="900" dirty="0"/>
          </a:p>
        </p:txBody>
      </p:sp>
      <p:sp>
        <p:nvSpPr>
          <p:cNvPr id="11" name="TextBox 10">
            <a:extLst>
              <a:ext uri="{FF2B5EF4-FFF2-40B4-BE49-F238E27FC236}">
                <a16:creationId xmlns:a16="http://schemas.microsoft.com/office/drawing/2014/main" id="{37D9EFC4-9759-F4FB-07C0-6B4B2AB769FA}"/>
              </a:ext>
            </a:extLst>
          </p:cNvPr>
          <p:cNvSpPr txBox="1"/>
          <p:nvPr/>
        </p:nvSpPr>
        <p:spPr>
          <a:xfrm>
            <a:off x="4904753" y="4959530"/>
            <a:ext cx="486030" cy="230832"/>
          </a:xfrm>
          <a:prstGeom prst="rect">
            <a:avLst/>
          </a:prstGeom>
          <a:noFill/>
        </p:spPr>
        <p:txBody>
          <a:bodyPr wrap="none" rtlCol="0">
            <a:spAutoFit/>
          </a:bodyPr>
          <a:lstStyle/>
          <a:p>
            <a:r>
              <a:rPr lang="nb-NO" sz="900" dirty="0"/>
              <a:t>Unit 2</a:t>
            </a:r>
            <a:endParaRPr lang="en-US" sz="900" dirty="0"/>
          </a:p>
        </p:txBody>
      </p:sp>
      <p:sp>
        <p:nvSpPr>
          <p:cNvPr id="12" name="TextBox 11">
            <a:extLst>
              <a:ext uri="{FF2B5EF4-FFF2-40B4-BE49-F238E27FC236}">
                <a16:creationId xmlns:a16="http://schemas.microsoft.com/office/drawing/2014/main" id="{29B4F96E-D1F0-D1F1-D374-95B176F4E62F}"/>
              </a:ext>
            </a:extLst>
          </p:cNvPr>
          <p:cNvSpPr txBox="1"/>
          <p:nvPr/>
        </p:nvSpPr>
        <p:spPr>
          <a:xfrm>
            <a:off x="3791744" y="4945961"/>
            <a:ext cx="486030" cy="230832"/>
          </a:xfrm>
          <a:prstGeom prst="rect">
            <a:avLst/>
          </a:prstGeom>
          <a:noFill/>
        </p:spPr>
        <p:txBody>
          <a:bodyPr wrap="none" rtlCol="0">
            <a:spAutoFit/>
          </a:bodyPr>
          <a:lstStyle/>
          <a:p>
            <a:r>
              <a:rPr lang="nb-NO" sz="900" dirty="0"/>
              <a:t>Unit 1</a:t>
            </a:r>
            <a:endParaRPr lang="en-US" sz="900" dirty="0"/>
          </a:p>
        </p:txBody>
      </p:sp>
    </p:spTree>
    <p:extLst>
      <p:ext uri="{BB962C8B-B14F-4D97-AF65-F5344CB8AC3E}">
        <p14:creationId xmlns:p14="http://schemas.microsoft.com/office/powerpoint/2010/main" val="20900929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Footer Placeholder 4">
            <a:extLst>
              <a:ext uri="{FF2B5EF4-FFF2-40B4-BE49-F238E27FC236}">
                <a16:creationId xmlns:a16="http://schemas.microsoft.com/office/drawing/2014/main" id="{DC0CC57E-AD59-03B2-B107-3ED03E95B809}"/>
              </a:ext>
            </a:extLst>
          </p:cNvPr>
          <p:cNvSpPr>
            <a:spLocks noGrp="1"/>
          </p:cNvSpPr>
          <p:nvPr>
            <p:ph type="ftr" sz="quarter" idx="11"/>
          </p:nvPr>
        </p:nvSpPr>
        <p:spPr>
          <a:xfrm>
            <a:off x="2438400" y="5924550"/>
            <a:ext cx="2895600" cy="4572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nn-NO" altLang="nb-NO" sz="1400"/>
          </a:p>
          <a:p>
            <a:pPr>
              <a:spcBef>
                <a:spcPct val="0"/>
              </a:spcBef>
              <a:buFontTx/>
              <a:buNone/>
            </a:pPr>
            <a:endParaRPr lang="nn-NO" altLang="nb-NO" sz="1400"/>
          </a:p>
        </p:txBody>
      </p:sp>
      <p:pic>
        <p:nvPicPr>
          <p:cNvPr id="71683" name="Picture 2">
            <a:extLst>
              <a:ext uri="{FF2B5EF4-FFF2-40B4-BE49-F238E27FC236}">
                <a16:creationId xmlns:a16="http://schemas.microsoft.com/office/drawing/2014/main" id="{9E6B8318-9DA7-7898-1B2E-EB768E6536E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74826" y="368301"/>
            <a:ext cx="3800475" cy="5992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2225" algn="ctr">
                <a:solidFill>
                  <a:schemeClr val="accent2"/>
                </a:solidFill>
                <a:prstDash val="dash"/>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Text Box 5">
            <a:extLst>
              <a:ext uri="{FF2B5EF4-FFF2-40B4-BE49-F238E27FC236}">
                <a16:creationId xmlns:a16="http://schemas.microsoft.com/office/drawing/2014/main" id="{DB813438-AEBF-4BC2-9D65-ACF34FEC66AD}"/>
              </a:ext>
            </a:extLst>
          </p:cNvPr>
          <p:cNvSpPr txBox="1">
            <a:spLocks noChangeArrowheads="1"/>
          </p:cNvSpPr>
          <p:nvPr/>
        </p:nvSpPr>
        <p:spPr bwMode="auto">
          <a:xfrm>
            <a:off x="2351088" y="1700214"/>
            <a:ext cx="2952750" cy="136525"/>
          </a:xfrm>
          <a:prstGeom prst="rect">
            <a:avLst/>
          </a:prstGeom>
          <a:solidFill>
            <a:schemeClr val="accent1"/>
          </a:solidFill>
          <a:ln>
            <a:noFill/>
          </a:ln>
          <a:effectLst/>
          <a:extLst>
            <a:ext uri="{91240B29-F687-4F45-9708-019B960494DF}">
              <a14:hiddenLine xmlns:a14="http://schemas.microsoft.com/office/drawing/2010/main" w="22225" algn="ctr">
                <a:solidFill>
                  <a:schemeClr val="accent2"/>
                </a:solidFill>
                <a:prstDash val="dash"/>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ct val="50000"/>
              </a:spcBef>
              <a:buFontTx/>
              <a:buNone/>
            </a:pPr>
            <a:endParaRPr lang="en-US" altLang="nb-NO" sz="1800"/>
          </a:p>
        </p:txBody>
      </p:sp>
      <p:sp>
        <p:nvSpPr>
          <p:cNvPr id="21" name="Text Box 5">
            <a:extLst>
              <a:ext uri="{FF2B5EF4-FFF2-40B4-BE49-F238E27FC236}">
                <a16:creationId xmlns:a16="http://schemas.microsoft.com/office/drawing/2014/main" id="{409A9EB5-43E0-880E-C2D8-B4F23F3638FF}"/>
              </a:ext>
            </a:extLst>
          </p:cNvPr>
          <p:cNvSpPr txBox="1">
            <a:spLocks noChangeArrowheads="1"/>
          </p:cNvSpPr>
          <p:nvPr/>
        </p:nvSpPr>
        <p:spPr bwMode="auto">
          <a:xfrm>
            <a:off x="2711450" y="3141664"/>
            <a:ext cx="2952750" cy="134937"/>
          </a:xfrm>
          <a:prstGeom prst="rect">
            <a:avLst/>
          </a:prstGeom>
          <a:solidFill>
            <a:schemeClr val="accent1"/>
          </a:solidFill>
          <a:ln>
            <a:noFill/>
          </a:ln>
          <a:effectLst/>
          <a:extLst>
            <a:ext uri="{91240B29-F687-4F45-9708-019B960494DF}">
              <a14:hiddenLine xmlns:a14="http://schemas.microsoft.com/office/drawing/2010/main" w="22225" algn="ctr">
                <a:solidFill>
                  <a:schemeClr val="accent2"/>
                </a:solidFill>
                <a:prstDash val="dash"/>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ct val="50000"/>
              </a:spcBef>
              <a:buFontTx/>
              <a:buNone/>
            </a:pPr>
            <a:endParaRPr lang="en-US" altLang="nb-NO" sz="1800"/>
          </a:p>
        </p:txBody>
      </p:sp>
      <p:sp>
        <p:nvSpPr>
          <p:cNvPr id="22" name="Text Box 5">
            <a:extLst>
              <a:ext uri="{FF2B5EF4-FFF2-40B4-BE49-F238E27FC236}">
                <a16:creationId xmlns:a16="http://schemas.microsoft.com/office/drawing/2014/main" id="{9F841D88-A3E5-99A4-E8AF-4719E9E4B438}"/>
              </a:ext>
            </a:extLst>
          </p:cNvPr>
          <p:cNvSpPr txBox="1">
            <a:spLocks noChangeArrowheads="1"/>
          </p:cNvSpPr>
          <p:nvPr/>
        </p:nvSpPr>
        <p:spPr bwMode="auto">
          <a:xfrm>
            <a:off x="2351088" y="4581525"/>
            <a:ext cx="2952750" cy="134938"/>
          </a:xfrm>
          <a:prstGeom prst="rect">
            <a:avLst/>
          </a:prstGeom>
          <a:solidFill>
            <a:schemeClr val="accent1"/>
          </a:solidFill>
          <a:ln>
            <a:noFill/>
          </a:ln>
          <a:effectLst/>
          <a:extLst>
            <a:ext uri="{91240B29-F687-4F45-9708-019B960494DF}">
              <a14:hiddenLine xmlns:a14="http://schemas.microsoft.com/office/drawing/2010/main" w="22225" algn="ctr">
                <a:solidFill>
                  <a:schemeClr val="accent2"/>
                </a:solidFill>
                <a:prstDash val="dash"/>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ct val="50000"/>
              </a:spcBef>
              <a:buFontTx/>
              <a:buNone/>
            </a:pPr>
            <a:endParaRPr lang="en-US" altLang="nb-NO" sz="1800"/>
          </a:p>
        </p:txBody>
      </p:sp>
      <p:sp>
        <p:nvSpPr>
          <p:cNvPr id="23" name="Text Box 5">
            <a:extLst>
              <a:ext uri="{FF2B5EF4-FFF2-40B4-BE49-F238E27FC236}">
                <a16:creationId xmlns:a16="http://schemas.microsoft.com/office/drawing/2014/main" id="{86FAF9AD-5B4E-87CB-31B4-30CFA8AB4E19}"/>
              </a:ext>
            </a:extLst>
          </p:cNvPr>
          <p:cNvSpPr txBox="1">
            <a:spLocks noChangeArrowheads="1"/>
          </p:cNvSpPr>
          <p:nvPr/>
        </p:nvSpPr>
        <p:spPr bwMode="auto">
          <a:xfrm>
            <a:off x="2135188" y="6056314"/>
            <a:ext cx="2952750" cy="180975"/>
          </a:xfrm>
          <a:prstGeom prst="rect">
            <a:avLst/>
          </a:prstGeom>
          <a:solidFill>
            <a:schemeClr val="accent1"/>
          </a:solidFill>
          <a:ln>
            <a:noFill/>
          </a:ln>
          <a:effectLst/>
          <a:extLst>
            <a:ext uri="{91240B29-F687-4F45-9708-019B960494DF}">
              <a14:hiddenLine xmlns:a14="http://schemas.microsoft.com/office/drawing/2010/main" w="22225" algn="ctr">
                <a:solidFill>
                  <a:schemeClr val="accent2"/>
                </a:solidFill>
                <a:prstDash val="dash"/>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ct val="50000"/>
              </a:spcBef>
              <a:buFontTx/>
              <a:buNone/>
            </a:pPr>
            <a:endParaRPr lang="en-US" altLang="nb-NO" sz="1800"/>
          </a:p>
        </p:txBody>
      </p:sp>
      <p:sp>
        <p:nvSpPr>
          <p:cNvPr id="71688" name="TextBox 1">
            <a:extLst>
              <a:ext uri="{FF2B5EF4-FFF2-40B4-BE49-F238E27FC236}">
                <a16:creationId xmlns:a16="http://schemas.microsoft.com/office/drawing/2014/main" id="{A73EBD17-9FBD-A515-4F82-5366281440C5}"/>
              </a:ext>
            </a:extLst>
          </p:cNvPr>
          <p:cNvSpPr txBox="1">
            <a:spLocks noChangeArrowheads="1"/>
          </p:cNvSpPr>
          <p:nvPr/>
        </p:nvSpPr>
        <p:spPr bwMode="auto">
          <a:xfrm>
            <a:off x="1919288" y="63500"/>
            <a:ext cx="654526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nb-NO" sz="1800"/>
              <a:t>QUIZ.  Are these structures workable (consistent)? Yes or No?</a:t>
            </a:r>
          </a:p>
        </p:txBody>
      </p:sp>
      <p:sp>
        <p:nvSpPr>
          <p:cNvPr id="2" name="TextBox 1">
            <a:extLst>
              <a:ext uri="{FF2B5EF4-FFF2-40B4-BE49-F238E27FC236}">
                <a16:creationId xmlns:a16="http://schemas.microsoft.com/office/drawing/2014/main" id="{4D2AF967-E004-D98F-E25D-5792F15A6D23}"/>
              </a:ext>
            </a:extLst>
          </p:cNvPr>
          <p:cNvSpPr txBox="1">
            <a:spLocks noChangeArrowheads="1"/>
          </p:cNvSpPr>
          <p:nvPr/>
        </p:nvSpPr>
        <p:spPr bwMode="auto">
          <a:xfrm>
            <a:off x="2725739" y="557214"/>
            <a:ext cx="503237" cy="261937"/>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nb-NO" altLang="nb-NO" sz="1100"/>
              <a:t>TPM</a:t>
            </a:r>
          </a:p>
        </p:txBody>
      </p:sp>
      <p:sp>
        <p:nvSpPr>
          <p:cNvPr id="10" name="TextBox 9">
            <a:extLst>
              <a:ext uri="{FF2B5EF4-FFF2-40B4-BE49-F238E27FC236}">
                <a16:creationId xmlns:a16="http://schemas.microsoft.com/office/drawing/2014/main" id="{ADC9CEDB-AF00-5510-F45F-AAA54C3DBD85}"/>
              </a:ext>
            </a:extLst>
          </p:cNvPr>
          <p:cNvSpPr txBox="1">
            <a:spLocks noChangeArrowheads="1"/>
          </p:cNvSpPr>
          <p:nvPr/>
        </p:nvSpPr>
        <p:spPr bwMode="auto">
          <a:xfrm>
            <a:off x="2859089" y="2019300"/>
            <a:ext cx="504825" cy="261938"/>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nb-NO" altLang="nb-NO" sz="1100"/>
              <a:t>TPM</a:t>
            </a:r>
          </a:p>
        </p:txBody>
      </p:sp>
      <p:sp>
        <p:nvSpPr>
          <p:cNvPr id="14" name="TextBox 13">
            <a:extLst>
              <a:ext uri="{FF2B5EF4-FFF2-40B4-BE49-F238E27FC236}">
                <a16:creationId xmlns:a16="http://schemas.microsoft.com/office/drawing/2014/main" id="{0484B455-19C6-6791-838D-E16EC286545E}"/>
              </a:ext>
            </a:extLst>
          </p:cNvPr>
          <p:cNvSpPr txBox="1">
            <a:spLocks noChangeArrowheads="1"/>
          </p:cNvSpPr>
          <p:nvPr/>
        </p:nvSpPr>
        <p:spPr bwMode="auto">
          <a:xfrm>
            <a:off x="2806701" y="3438525"/>
            <a:ext cx="504825" cy="261938"/>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nb-NO" altLang="nb-NO" sz="1100"/>
              <a:t>TPM</a:t>
            </a:r>
          </a:p>
        </p:txBody>
      </p:sp>
      <p:sp>
        <p:nvSpPr>
          <p:cNvPr id="15" name="TextBox 14">
            <a:extLst>
              <a:ext uri="{FF2B5EF4-FFF2-40B4-BE49-F238E27FC236}">
                <a16:creationId xmlns:a16="http://schemas.microsoft.com/office/drawing/2014/main" id="{FBB9C607-C7E4-1C5B-7875-403488347545}"/>
              </a:ext>
            </a:extLst>
          </p:cNvPr>
          <p:cNvSpPr txBox="1">
            <a:spLocks noChangeArrowheads="1"/>
          </p:cNvSpPr>
          <p:nvPr/>
        </p:nvSpPr>
        <p:spPr bwMode="auto">
          <a:xfrm>
            <a:off x="2806701" y="4929189"/>
            <a:ext cx="504825" cy="261937"/>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nb-NO" altLang="nb-NO" sz="1100"/>
              <a:t>TPM</a:t>
            </a:r>
          </a:p>
        </p:txBody>
      </p:sp>
      <p:sp>
        <p:nvSpPr>
          <p:cNvPr id="71693" name="TextBox 2">
            <a:extLst>
              <a:ext uri="{FF2B5EF4-FFF2-40B4-BE49-F238E27FC236}">
                <a16:creationId xmlns:a16="http://schemas.microsoft.com/office/drawing/2014/main" id="{308E29B4-26D2-B228-54B7-CE13FA568FA0}"/>
              </a:ext>
            </a:extLst>
          </p:cNvPr>
          <p:cNvSpPr txBox="1">
            <a:spLocks noChangeArrowheads="1"/>
          </p:cNvSpPr>
          <p:nvPr/>
        </p:nvSpPr>
        <p:spPr bwMode="auto">
          <a:xfrm>
            <a:off x="8810625" y="188914"/>
            <a:ext cx="1225550" cy="523875"/>
          </a:xfrm>
          <a:prstGeom prst="rect">
            <a:avLst/>
          </a:prstGeom>
          <a:noFill/>
          <a:ln w="28575">
            <a:solidFill>
              <a:srgbClr val="C00000"/>
            </a:solidFill>
            <a:prstDash val="dash"/>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nb-NO" altLang="nb-NO" sz="700"/>
              <a:t>Hint: What happens to the mass holdup inside the red box? Is it self-regulated?</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xit" presetSubtype="10" fill="hold" nodeType="clickEffect">
                                  <p:stCondLst>
                                    <p:cond delay="0"/>
                                  </p:stCondLst>
                                  <p:childTnLst>
                                    <p:animEffect transition="out" filter="blinds(horizontal)">
                                      <p:cBhvr>
                                        <p:cTn id="16" dur="500"/>
                                        <p:tgtEl>
                                          <p:spTgt spid="17"/>
                                        </p:tgtEl>
                                      </p:cBhvr>
                                    </p:animEffect>
                                    <p:set>
                                      <p:cBhvr>
                                        <p:cTn id="17" dur="1" fill="hold">
                                          <p:stCondLst>
                                            <p:cond delay="499"/>
                                          </p:stCondLst>
                                        </p:cTn>
                                        <p:tgtEl>
                                          <p:spTgt spid="17"/>
                                        </p:tgtEl>
                                        <p:attrNameLst>
                                          <p:attrName>style.visibility</p:attrName>
                                        </p:attrNameLst>
                                      </p:cBhvr>
                                      <p:to>
                                        <p:strVal val="hidden"/>
                                      </p:to>
                                    </p:se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xit" presetSubtype="10" fill="hold" nodeType="clickEffect">
                                  <p:stCondLst>
                                    <p:cond delay="0"/>
                                  </p:stCondLst>
                                  <p:childTnLst>
                                    <p:animEffect transition="out" filter="blinds(horizontal)">
                                      <p:cBhvr>
                                        <p:cTn id="21" dur="500"/>
                                        <p:tgtEl>
                                          <p:spTgt spid="21"/>
                                        </p:tgtEl>
                                      </p:cBhvr>
                                    </p:animEffect>
                                    <p:set>
                                      <p:cBhvr>
                                        <p:cTn id="22" dur="1" fill="hold">
                                          <p:stCondLst>
                                            <p:cond delay="499"/>
                                          </p:stCondLst>
                                        </p:cTn>
                                        <p:tgtEl>
                                          <p:spTgt spid="21"/>
                                        </p:tgtEl>
                                        <p:attrNameLst>
                                          <p:attrName>style.visibility</p:attrName>
                                        </p:attrNameLst>
                                      </p:cBhvr>
                                      <p:to>
                                        <p:strVal val="hidden"/>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xit" presetSubtype="10" fill="hold" nodeType="clickEffect">
                                  <p:stCondLst>
                                    <p:cond delay="0"/>
                                  </p:stCondLst>
                                  <p:childTnLst>
                                    <p:animEffect transition="out" filter="blinds(horizontal)">
                                      <p:cBhvr>
                                        <p:cTn id="26" dur="500"/>
                                        <p:tgtEl>
                                          <p:spTgt spid="22"/>
                                        </p:tgtEl>
                                      </p:cBhvr>
                                    </p:animEffect>
                                    <p:set>
                                      <p:cBhvr>
                                        <p:cTn id="27" dur="1" fill="hold">
                                          <p:stCondLst>
                                            <p:cond delay="499"/>
                                          </p:stCondLst>
                                        </p:cTn>
                                        <p:tgtEl>
                                          <p:spTgt spid="22"/>
                                        </p:tgtEl>
                                        <p:attrNameLst>
                                          <p:attrName>style.visibility</p:attrName>
                                        </p:attrNameLst>
                                      </p:cBhvr>
                                      <p:to>
                                        <p:strVal val="hidden"/>
                                      </p:to>
                                    </p:se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xit" presetSubtype="10" fill="hold" nodeType="clickEffect">
                                  <p:stCondLst>
                                    <p:cond delay="0"/>
                                  </p:stCondLst>
                                  <p:childTnLst>
                                    <p:animEffect transition="out" filter="blinds(horizontal)">
                                      <p:cBhvr>
                                        <p:cTn id="31" dur="500"/>
                                        <p:tgtEl>
                                          <p:spTgt spid="23"/>
                                        </p:tgtEl>
                                      </p:cBhvr>
                                    </p:animEffect>
                                    <p:set>
                                      <p:cBhvr>
                                        <p:cTn id="32" dur="1" fill="hold">
                                          <p:stCondLst>
                                            <p:cond delay="499"/>
                                          </p:stCondLst>
                                        </p:cTn>
                                        <p:tgtEl>
                                          <p:spTgt spid="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21" grpId="0" animBg="1"/>
      <p:bldP spid="22" grpId="0" animBg="1"/>
      <p:bldP spid="23" grpId="0" animBg="1"/>
      <p:bldP spid="2" grpId="0" animBg="1"/>
      <p:bldP spid="10" grpId="0" animBg="1"/>
      <p:bldP spid="14" grpId="0" animBg="1"/>
      <p:bldP spid="15"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a:extLst>
              <a:ext uri="{FF2B5EF4-FFF2-40B4-BE49-F238E27FC236}">
                <a16:creationId xmlns:a16="http://schemas.microsoft.com/office/drawing/2014/main" id="{12E37E85-6FFE-4F4E-8185-07165FF193BF}"/>
              </a:ext>
            </a:extLst>
          </p:cNvPr>
          <p:cNvSpPr txBox="1">
            <a:spLocks/>
          </p:cNvSpPr>
          <p:nvPr/>
        </p:nvSpPr>
        <p:spPr bwMode="auto">
          <a:xfrm>
            <a:off x="1903413" y="127000"/>
            <a:ext cx="852805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nb-NO" sz="3600"/>
              <a:t>Quiz 2. Gas-liquid separator.</a:t>
            </a:r>
          </a:p>
          <a:p>
            <a:pPr eaLnBrk="1" hangingPunct="1">
              <a:spcBef>
                <a:spcPct val="0"/>
              </a:spcBef>
              <a:buFontTx/>
              <a:buNone/>
            </a:pPr>
            <a:r>
              <a:rPr lang="en-US" altLang="nb-NO" sz="3600"/>
              <a:t>Where is TPM? Consistent (One is not)?</a:t>
            </a:r>
          </a:p>
        </p:txBody>
      </p:sp>
      <p:pic>
        <p:nvPicPr>
          <p:cNvPr id="72707" name="Picture 3">
            <a:extLst>
              <a:ext uri="{FF2B5EF4-FFF2-40B4-BE49-F238E27FC236}">
                <a16:creationId xmlns:a16="http://schemas.microsoft.com/office/drawing/2014/main" id="{A6D49E69-A78E-837B-A107-52BA8EACCC49}"/>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6473825" y="1628776"/>
            <a:ext cx="4256088" cy="2244725"/>
          </a:xfrm>
          <a:extLst>
            <a:ext uri="{91240B29-F687-4F45-9708-019B960494DF}">
              <a14:hiddenLine xmlns:a14="http://schemas.microsoft.com/office/drawing/2010/main" w="22225" algn="ctr">
                <a:solidFill>
                  <a:schemeClr val="accent2"/>
                </a:solidFill>
                <a:prstDash val="dash"/>
                <a:miter lim="800000"/>
                <a:headEnd/>
                <a:tailEnd/>
              </a14:hiddenLine>
            </a:ext>
          </a:extLst>
        </p:spPr>
      </p:pic>
      <p:pic>
        <p:nvPicPr>
          <p:cNvPr id="6" name="Picture 4">
            <a:extLst>
              <a:ext uri="{FF2B5EF4-FFF2-40B4-BE49-F238E27FC236}">
                <a16:creationId xmlns:a16="http://schemas.microsoft.com/office/drawing/2014/main" id="{69271596-E998-4590-AD07-0B7CE46299E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58925" y="4241801"/>
            <a:ext cx="4560888" cy="2282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2225" algn="ctr">
                <a:solidFill>
                  <a:schemeClr val="accent2"/>
                </a:solidFill>
                <a:prstDash val="dash"/>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 Box 5">
            <a:extLst>
              <a:ext uri="{FF2B5EF4-FFF2-40B4-BE49-F238E27FC236}">
                <a16:creationId xmlns:a16="http://schemas.microsoft.com/office/drawing/2014/main" id="{808E1C17-6C4E-DD94-1645-574D8C9DFC26}"/>
              </a:ext>
            </a:extLst>
          </p:cNvPr>
          <p:cNvSpPr txBox="1">
            <a:spLocks noChangeArrowheads="1"/>
          </p:cNvSpPr>
          <p:nvPr/>
        </p:nvSpPr>
        <p:spPr bwMode="auto">
          <a:xfrm>
            <a:off x="4848226" y="5949950"/>
            <a:ext cx="1319213" cy="5032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ct val="50000"/>
              </a:spcBef>
              <a:buFontTx/>
              <a:buNone/>
            </a:pPr>
            <a:endParaRPr lang="en-US" altLang="nb-NO" sz="1800"/>
          </a:p>
        </p:txBody>
      </p:sp>
      <p:sp>
        <p:nvSpPr>
          <p:cNvPr id="12" name="Rectangle 11">
            <a:extLst>
              <a:ext uri="{FF2B5EF4-FFF2-40B4-BE49-F238E27FC236}">
                <a16:creationId xmlns:a16="http://schemas.microsoft.com/office/drawing/2014/main" id="{9483A24E-A7D3-943C-897D-511C374AC3CB}"/>
              </a:ext>
            </a:extLst>
          </p:cNvPr>
          <p:cNvSpPr/>
          <p:nvPr/>
        </p:nvSpPr>
        <p:spPr>
          <a:xfrm>
            <a:off x="13390563" y="2228850"/>
            <a:ext cx="552450" cy="2873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13" name="Rectangle 12">
            <a:extLst>
              <a:ext uri="{FF2B5EF4-FFF2-40B4-BE49-F238E27FC236}">
                <a16:creationId xmlns:a16="http://schemas.microsoft.com/office/drawing/2014/main" id="{70C3E81E-F88F-8BAA-EA14-9555339E2F3A}"/>
              </a:ext>
            </a:extLst>
          </p:cNvPr>
          <p:cNvSpPr/>
          <p:nvPr/>
        </p:nvSpPr>
        <p:spPr>
          <a:xfrm>
            <a:off x="2495550" y="5013325"/>
            <a:ext cx="554038" cy="2873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14" name="Rectangle 13">
            <a:extLst>
              <a:ext uri="{FF2B5EF4-FFF2-40B4-BE49-F238E27FC236}">
                <a16:creationId xmlns:a16="http://schemas.microsoft.com/office/drawing/2014/main" id="{0D7AEA59-69B9-ABA2-ACD1-96102F6656B0}"/>
              </a:ext>
            </a:extLst>
          </p:cNvPr>
          <p:cNvSpPr/>
          <p:nvPr/>
        </p:nvSpPr>
        <p:spPr>
          <a:xfrm>
            <a:off x="4800600" y="4365625"/>
            <a:ext cx="554038" cy="2873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grpSp>
        <p:nvGrpSpPr>
          <p:cNvPr id="72713" name="Group 3">
            <a:extLst>
              <a:ext uri="{FF2B5EF4-FFF2-40B4-BE49-F238E27FC236}">
                <a16:creationId xmlns:a16="http://schemas.microsoft.com/office/drawing/2014/main" id="{BE4997E8-981F-64EE-8AD1-AA10E6E6A9AA}"/>
              </a:ext>
            </a:extLst>
          </p:cNvPr>
          <p:cNvGrpSpPr>
            <a:grpSpLocks/>
          </p:cNvGrpSpPr>
          <p:nvPr/>
        </p:nvGrpSpPr>
        <p:grpSpPr bwMode="auto">
          <a:xfrm>
            <a:off x="1487488" y="1612901"/>
            <a:ext cx="4248151" cy="2232025"/>
            <a:chOff x="4891088" y="1341438"/>
            <a:chExt cx="4248150" cy="2232025"/>
          </a:xfrm>
        </p:grpSpPr>
        <p:pic>
          <p:nvPicPr>
            <p:cNvPr id="72731" name="Picture 2">
              <a:extLst>
                <a:ext uri="{FF2B5EF4-FFF2-40B4-BE49-F238E27FC236}">
                  <a16:creationId xmlns:a16="http://schemas.microsoft.com/office/drawing/2014/main" id="{3A040630-C650-EBBD-F056-9A94663D33A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91088" y="1341438"/>
              <a:ext cx="4248150" cy="2232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2225" algn="ctr">
                  <a:solidFill>
                    <a:schemeClr val="accent2"/>
                  </a:solidFill>
                  <a:prstDash val="dash"/>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2732" name="Picture 2">
              <a:extLst>
                <a:ext uri="{FF2B5EF4-FFF2-40B4-BE49-F238E27FC236}">
                  <a16:creationId xmlns:a16="http://schemas.microsoft.com/office/drawing/2014/main" id="{33343C10-CF4C-A755-8898-E4E49FAC259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35600" y="2060575"/>
              <a:ext cx="506413" cy="7080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pic>
        <p:nvPicPr>
          <p:cNvPr id="72714" name="Picture 5">
            <a:extLst>
              <a:ext uri="{FF2B5EF4-FFF2-40B4-BE49-F238E27FC236}">
                <a16:creationId xmlns:a16="http://schemas.microsoft.com/office/drawing/2014/main" id="{06A454D3-5A9B-F8F4-1E6E-776E8E7F89D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73825" y="4076700"/>
            <a:ext cx="4230688" cy="248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2225" algn="ctr">
                <a:solidFill>
                  <a:schemeClr val="accent2"/>
                </a:solidFill>
                <a:prstDash val="dash"/>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2715" name="Picture 3">
            <a:extLst>
              <a:ext uri="{FF2B5EF4-FFF2-40B4-BE49-F238E27FC236}">
                <a16:creationId xmlns:a16="http://schemas.microsoft.com/office/drawing/2014/main" id="{65AA388D-62A0-BBF3-3F04-2F0D0199F23D}"/>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626476" y="5476875"/>
            <a:ext cx="493713" cy="10175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6" name="TextBox 15">
            <a:extLst>
              <a:ext uri="{FF2B5EF4-FFF2-40B4-BE49-F238E27FC236}">
                <a16:creationId xmlns:a16="http://schemas.microsoft.com/office/drawing/2014/main" id="{1CB1858F-CF5A-3556-72D5-693BBB22140B}"/>
              </a:ext>
            </a:extLst>
          </p:cNvPr>
          <p:cNvSpPr txBox="1">
            <a:spLocks noChangeArrowheads="1"/>
          </p:cNvSpPr>
          <p:nvPr/>
        </p:nvSpPr>
        <p:spPr bwMode="auto">
          <a:xfrm>
            <a:off x="2149476" y="2109789"/>
            <a:ext cx="504825" cy="261937"/>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nb-NO" altLang="nb-NO" sz="1100"/>
              <a:t>TPM</a:t>
            </a:r>
          </a:p>
        </p:txBody>
      </p:sp>
      <p:sp>
        <p:nvSpPr>
          <p:cNvPr id="18" name="TextBox 17">
            <a:extLst>
              <a:ext uri="{FF2B5EF4-FFF2-40B4-BE49-F238E27FC236}">
                <a16:creationId xmlns:a16="http://schemas.microsoft.com/office/drawing/2014/main" id="{56245060-AEF4-0E13-6AD5-F4EE1A40CFD1}"/>
              </a:ext>
            </a:extLst>
          </p:cNvPr>
          <p:cNvSpPr txBox="1">
            <a:spLocks noChangeArrowheads="1"/>
          </p:cNvSpPr>
          <p:nvPr/>
        </p:nvSpPr>
        <p:spPr bwMode="auto">
          <a:xfrm>
            <a:off x="8688389" y="5300664"/>
            <a:ext cx="503237" cy="261937"/>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nb-NO" altLang="nb-NO" sz="1100"/>
              <a:t>TPM</a:t>
            </a:r>
          </a:p>
        </p:txBody>
      </p:sp>
      <p:sp>
        <p:nvSpPr>
          <p:cNvPr id="19" name="TextBox 18">
            <a:extLst>
              <a:ext uri="{FF2B5EF4-FFF2-40B4-BE49-F238E27FC236}">
                <a16:creationId xmlns:a16="http://schemas.microsoft.com/office/drawing/2014/main" id="{41A3140C-EE67-A77E-878E-8D835CCCBD10}"/>
              </a:ext>
            </a:extLst>
          </p:cNvPr>
          <p:cNvSpPr txBox="1">
            <a:spLocks noChangeArrowheads="1"/>
          </p:cNvSpPr>
          <p:nvPr/>
        </p:nvSpPr>
        <p:spPr bwMode="auto">
          <a:xfrm>
            <a:off x="2135189" y="4710114"/>
            <a:ext cx="504825" cy="261937"/>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nb-NO" altLang="nb-NO" sz="1100"/>
              <a:t>TPM</a:t>
            </a:r>
          </a:p>
        </p:txBody>
      </p:sp>
      <p:sp>
        <p:nvSpPr>
          <p:cNvPr id="22" name="TextBox 21">
            <a:extLst>
              <a:ext uri="{FF2B5EF4-FFF2-40B4-BE49-F238E27FC236}">
                <a16:creationId xmlns:a16="http://schemas.microsoft.com/office/drawing/2014/main" id="{C8BA3A1D-6808-EE3F-1734-4390187DA8FB}"/>
              </a:ext>
            </a:extLst>
          </p:cNvPr>
          <p:cNvSpPr txBox="1">
            <a:spLocks noChangeArrowheads="1"/>
          </p:cNvSpPr>
          <p:nvPr/>
        </p:nvSpPr>
        <p:spPr bwMode="auto">
          <a:xfrm>
            <a:off x="8905875" y="1373188"/>
            <a:ext cx="712788" cy="415498"/>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nb-NO" altLang="nb-NO" sz="1100" dirty="0"/>
              <a:t>TPM</a:t>
            </a:r>
            <a:r>
              <a:rPr lang="nb-NO" altLang="nb-NO" sz="700" dirty="0"/>
              <a:t>: </a:t>
            </a:r>
          </a:p>
          <a:p>
            <a:pPr>
              <a:spcBef>
                <a:spcPct val="0"/>
              </a:spcBef>
              <a:buFontTx/>
              <a:buNone/>
            </a:pPr>
            <a:r>
              <a:rPr lang="nb-NO" altLang="nb-NO" sz="500" dirty="0"/>
              <a:t>control exit </a:t>
            </a:r>
            <a:r>
              <a:rPr lang="nb-NO" altLang="nb-NO" sz="500" dirty="0" err="1"/>
              <a:t>pessure</a:t>
            </a:r>
            <a:endParaRPr lang="nb-NO" altLang="nb-NO" sz="500" dirty="0"/>
          </a:p>
        </p:txBody>
      </p:sp>
      <p:sp>
        <p:nvSpPr>
          <p:cNvPr id="72720" name="TextBox 2">
            <a:extLst>
              <a:ext uri="{FF2B5EF4-FFF2-40B4-BE49-F238E27FC236}">
                <a16:creationId xmlns:a16="http://schemas.microsoft.com/office/drawing/2014/main" id="{B3CEDE4B-3366-81BD-E8AA-38F0B325C92F}"/>
              </a:ext>
            </a:extLst>
          </p:cNvPr>
          <p:cNvSpPr txBox="1">
            <a:spLocks noChangeArrowheads="1"/>
          </p:cNvSpPr>
          <p:nvPr/>
        </p:nvSpPr>
        <p:spPr bwMode="auto">
          <a:xfrm>
            <a:off x="1487488" y="6429376"/>
            <a:ext cx="25574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nb-NO" altLang="nb-NO" sz="800"/>
              <a:t>Case (a): Given feedrate. Could alternatively set p</a:t>
            </a:r>
            <a:r>
              <a:rPr lang="nb-NO" altLang="nb-NO" sz="800" baseline="-25000"/>
              <a:t>0</a:t>
            </a:r>
          </a:p>
          <a:p>
            <a:pPr>
              <a:spcBef>
                <a:spcPct val="0"/>
              </a:spcBef>
              <a:buFontTx/>
              <a:buNone/>
            </a:pPr>
            <a:r>
              <a:rPr lang="nb-NO" altLang="nb-NO" sz="800"/>
              <a:t>Cases (b) and (c): Gas production limiting</a:t>
            </a:r>
          </a:p>
          <a:p>
            <a:pPr>
              <a:spcBef>
                <a:spcPct val="0"/>
              </a:spcBef>
              <a:buFontTx/>
              <a:buNone/>
            </a:pPr>
            <a:r>
              <a:rPr lang="nb-NO" altLang="nb-NO" sz="800"/>
              <a:t>Case (d): Liquid production limiting</a:t>
            </a:r>
          </a:p>
        </p:txBody>
      </p:sp>
      <p:sp>
        <p:nvSpPr>
          <p:cNvPr id="23" name="TextBox 22">
            <a:extLst>
              <a:ext uri="{FF2B5EF4-FFF2-40B4-BE49-F238E27FC236}">
                <a16:creationId xmlns:a16="http://schemas.microsoft.com/office/drawing/2014/main" id="{60CA8F4C-E9FF-4290-84BC-00D19515DC53}"/>
              </a:ext>
            </a:extLst>
          </p:cNvPr>
          <p:cNvSpPr txBox="1">
            <a:spLocks noChangeArrowheads="1"/>
          </p:cNvSpPr>
          <p:nvPr/>
        </p:nvSpPr>
        <p:spPr bwMode="auto">
          <a:xfrm>
            <a:off x="4214814" y="4090988"/>
            <a:ext cx="504825" cy="260350"/>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nb-NO" altLang="nb-NO" sz="1100"/>
              <a:t>TPM</a:t>
            </a:r>
          </a:p>
        </p:txBody>
      </p:sp>
      <p:sp>
        <p:nvSpPr>
          <p:cNvPr id="2" name="TextBox 1">
            <a:extLst>
              <a:ext uri="{FF2B5EF4-FFF2-40B4-BE49-F238E27FC236}">
                <a16:creationId xmlns:a16="http://schemas.microsoft.com/office/drawing/2014/main" id="{3EFB3BED-43BD-026B-7F3E-39F18919E50B}"/>
              </a:ext>
            </a:extLst>
          </p:cNvPr>
          <p:cNvSpPr txBox="1">
            <a:spLocks noChangeArrowheads="1"/>
          </p:cNvSpPr>
          <p:nvPr/>
        </p:nvSpPr>
        <p:spPr bwMode="auto">
          <a:xfrm>
            <a:off x="1847851" y="4122738"/>
            <a:ext cx="22002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nb-NO" altLang="nb-NO" sz="1200"/>
              <a:t>Doesn’t follow radiation rule +</a:t>
            </a:r>
          </a:p>
          <a:p>
            <a:pPr>
              <a:spcBef>
                <a:spcPct val="0"/>
              </a:spcBef>
              <a:buFontTx/>
              <a:buNone/>
            </a:pPr>
            <a:r>
              <a:rPr lang="nb-NO" altLang="nb-NO" sz="1200"/>
              <a:t>Cannot have two TPMs</a:t>
            </a:r>
          </a:p>
        </p:txBody>
      </p:sp>
      <p:sp>
        <p:nvSpPr>
          <p:cNvPr id="3" name="TextBox 2">
            <a:extLst>
              <a:ext uri="{FF2B5EF4-FFF2-40B4-BE49-F238E27FC236}">
                <a16:creationId xmlns:a16="http://schemas.microsoft.com/office/drawing/2014/main" id="{58AAD25B-9140-1CE2-5F04-AF42CC42679D}"/>
              </a:ext>
            </a:extLst>
          </p:cNvPr>
          <p:cNvSpPr txBox="1">
            <a:spLocks noChangeArrowheads="1"/>
          </p:cNvSpPr>
          <p:nvPr/>
        </p:nvSpPr>
        <p:spPr bwMode="auto">
          <a:xfrm>
            <a:off x="4216401" y="6383338"/>
            <a:ext cx="6632575" cy="461962"/>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nb-NO" altLang="nb-NO" sz="1200" b="1"/>
              <a:t>Rule: </a:t>
            </a:r>
            <a:r>
              <a:rPr lang="nb-NO" altLang="nb-NO" sz="1200"/>
              <a:t>Setting in-pressure p</a:t>
            </a:r>
            <a:r>
              <a:rPr lang="nb-NO" altLang="nb-NO" sz="1200" baseline="-25000"/>
              <a:t>0</a:t>
            </a:r>
            <a:r>
              <a:rPr lang="nb-NO" altLang="nb-NO" sz="1200"/>
              <a:t> sets inflow = TPM at inlet or inlet direction (no cases above)</a:t>
            </a:r>
          </a:p>
          <a:p>
            <a:pPr>
              <a:spcBef>
                <a:spcPct val="0"/>
              </a:spcBef>
              <a:buFontTx/>
              <a:buNone/>
            </a:pPr>
            <a:r>
              <a:rPr lang="nb-NO" altLang="nb-NO" sz="1200"/>
              <a:t>Setting out-pressure p</a:t>
            </a:r>
            <a:r>
              <a:rPr lang="nb-NO" altLang="nb-NO" sz="1200" baseline="-25000"/>
              <a:t>G</a:t>
            </a:r>
            <a:r>
              <a:rPr lang="nb-NO" altLang="nb-NO" sz="1200"/>
              <a:t> sets outflow = TPM at outlet or outlket direction (offdiagonal two cases)</a:t>
            </a:r>
          </a:p>
        </p:txBody>
      </p:sp>
      <p:sp>
        <p:nvSpPr>
          <p:cNvPr id="72724" name="TextBox 4">
            <a:extLst>
              <a:ext uri="{FF2B5EF4-FFF2-40B4-BE49-F238E27FC236}">
                <a16:creationId xmlns:a16="http://schemas.microsoft.com/office/drawing/2014/main" id="{02020014-66E0-E026-4B41-56FC7E567FE8}"/>
              </a:ext>
            </a:extLst>
          </p:cNvPr>
          <p:cNvSpPr txBox="1">
            <a:spLocks noChangeArrowheads="1"/>
          </p:cNvSpPr>
          <p:nvPr/>
        </p:nvSpPr>
        <p:spPr bwMode="auto">
          <a:xfrm>
            <a:off x="2927351" y="3644900"/>
            <a:ext cx="4667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nb-NO" altLang="nb-NO" sz="1800"/>
              <a:t>(a)</a:t>
            </a:r>
          </a:p>
        </p:txBody>
      </p:sp>
      <p:sp>
        <p:nvSpPr>
          <p:cNvPr id="72725" name="TextBox 23">
            <a:extLst>
              <a:ext uri="{FF2B5EF4-FFF2-40B4-BE49-F238E27FC236}">
                <a16:creationId xmlns:a16="http://schemas.microsoft.com/office/drawing/2014/main" id="{59C68A6A-4239-3B06-618F-F7E037B7AE7B}"/>
              </a:ext>
            </a:extLst>
          </p:cNvPr>
          <p:cNvSpPr txBox="1">
            <a:spLocks noChangeArrowheads="1"/>
          </p:cNvSpPr>
          <p:nvPr/>
        </p:nvSpPr>
        <p:spPr bwMode="auto">
          <a:xfrm>
            <a:off x="7570789" y="6059489"/>
            <a:ext cx="4667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nb-NO" altLang="nb-NO" sz="1800"/>
              <a:t>(d)</a:t>
            </a:r>
          </a:p>
        </p:txBody>
      </p:sp>
      <p:sp>
        <p:nvSpPr>
          <p:cNvPr id="72726" name="TextBox 24">
            <a:extLst>
              <a:ext uri="{FF2B5EF4-FFF2-40B4-BE49-F238E27FC236}">
                <a16:creationId xmlns:a16="http://schemas.microsoft.com/office/drawing/2014/main" id="{61A8976C-6C3C-FB11-ADCD-E53B923D90AB}"/>
              </a:ext>
            </a:extLst>
          </p:cNvPr>
          <p:cNvSpPr txBox="1">
            <a:spLocks noChangeArrowheads="1"/>
          </p:cNvSpPr>
          <p:nvPr/>
        </p:nvSpPr>
        <p:spPr bwMode="auto">
          <a:xfrm>
            <a:off x="8040689" y="3679825"/>
            <a:ext cx="4667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nb-NO" altLang="nb-NO" sz="1800"/>
              <a:t>(b)</a:t>
            </a:r>
          </a:p>
        </p:txBody>
      </p:sp>
      <p:sp>
        <p:nvSpPr>
          <p:cNvPr id="72727" name="TextBox 25">
            <a:extLst>
              <a:ext uri="{FF2B5EF4-FFF2-40B4-BE49-F238E27FC236}">
                <a16:creationId xmlns:a16="http://schemas.microsoft.com/office/drawing/2014/main" id="{C5C14FC6-6F89-732E-8331-A50ABB52053F}"/>
              </a:ext>
            </a:extLst>
          </p:cNvPr>
          <p:cNvSpPr txBox="1">
            <a:spLocks noChangeArrowheads="1"/>
          </p:cNvSpPr>
          <p:nvPr/>
        </p:nvSpPr>
        <p:spPr bwMode="auto">
          <a:xfrm>
            <a:off x="2549526" y="6089650"/>
            <a:ext cx="4540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nb-NO" altLang="nb-NO" sz="1800" dirty="0"/>
              <a:t>(c)</a:t>
            </a:r>
          </a:p>
        </p:txBody>
      </p:sp>
      <p:sp>
        <p:nvSpPr>
          <p:cNvPr id="72728" name="Rectangle 6">
            <a:extLst>
              <a:ext uri="{FF2B5EF4-FFF2-40B4-BE49-F238E27FC236}">
                <a16:creationId xmlns:a16="http://schemas.microsoft.com/office/drawing/2014/main" id="{E11A7F9D-155A-95D0-CEDE-1A46AF861289}"/>
              </a:ext>
            </a:extLst>
          </p:cNvPr>
          <p:cNvSpPr>
            <a:spLocks noChangeArrowheads="1"/>
          </p:cNvSpPr>
          <p:nvPr/>
        </p:nvSpPr>
        <p:spPr bwMode="auto">
          <a:xfrm>
            <a:off x="9767889" y="1633538"/>
            <a:ext cx="504825" cy="254000"/>
          </a:xfrm>
          <a:prstGeom prst="rect">
            <a:avLst/>
          </a:prstGeom>
          <a:solidFill>
            <a:schemeClr val="bg1"/>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nb-NO" altLang="nb-NO" sz="1800"/>
          </a:p>
        </p:txBody>
      </p:sp>
      <p:cxnSp>
        <p:nvCxnSpPr>
          <p:cNvPr id="7" name="Straight Connector 6">
            <a:extLst>
              <a:ext uri="{FF2B5EF4-FFF2-40B4-BE49-F238E27FC236}">
                <a16:creationId xmlns:a16="http://schemas.microsoft.com/office/drawing/2014/main" id="{F9878AC2-5768-C6CB-941B-54A1083D2881}"/>
              </a:ext>
            </a:extLst>
          </p:cNvPr>
          <p:cNvCxnSpPr/>
          <p:nvPr/>
        </p:nvCxnSpPr>
        <p:spPr bwMode="auto">
          <a:xfrm>
            <a:off x="1558925" y="4509120"/>
            <a:ext cx="3241675" cy="1656184"/>
          </a:xfrm>
          <a:prstGeom prst="line">
            <a:avLst/>
          </a:prstGeom>
          <a:solidFill>
            <a:schemeClr val="accent1"/>
          </a:solidFill>
          <a:ln w="952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Straight Connector 8">
            <a:extLst>
              <a:ext uri="{FF2B5EF4-FFF2-40B4-BE49-F238E27FC236}">
                <a16:creationId xmlns:a16="http://schemas.microsoft.com/office/drawing/2014/main" id="{805C4DD0-302E-B9E8-8731-5CF1EE7CB23A}"/>
              </a:ext>
            </a:extLst>
          </p:cNvPr>
          <p:cNvCxnSpPr>
            <a:endCxn id="14" idx="2"/>
          </p:cNvCxnSpPr>
          <p:nvPr/>
        </p:nvCxnSpPr>
        <p:spPr bwMode="auto">
          <a:xfrm flipV="1">
            <a:off x="1631504" y="4652963"/>
            <a:ext cx="3446115" cy="1224309"/>
          </a:xfrm>
          <a:prstGeom prst="line">
            <a:avLst/>
          </a:prstGeom>
          <a:solidFill>
            <a:schemeClr val="accent1"/>
          </a:solidFill>
          <a:ln w="952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22"/>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23"/>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3" presetClass="exit" presetSubtype="10" fill="hold" nodeType="clickEffect">
                                  <p:stCondLst>
                                    <p:cond delay="0"/>
                                  </p:stCondLst>
                                  <p:childTnLst>
                                    <p:animEffect transition="out" filter="blinds(horizontal)">
                                      <p:cBhvr>
                                        <p:cTn id="30" dur="500"/>
                                        <p:tgtEl>
                                          <p:spTgt spid="10"/>
                                        </p:tgtEl>
                                      </p:cBhvr>
                                    </p:animEffect>
                                    <p:set>
                                      <p:cBhvr>
                                        <p:cTn id="31" dur="1" fill="hold">
                                          <p:stCondLst>
                                            <p:cond delay="499"/>
                                          </p:stCondLst>
                                        </p:cTn>
                                        <p:tgtEl>
                                          <p:spTgt spid="10"/>
                                        </p:tgtEl>
                                        <p:attrNameLst>
                                          <p:attrName>style.visibility</p:attrName>
                                        </p:attrNameLst>
                                      </p:cBhvr>
                                      <p:to>
                                        <p:strVal val="hidden"/>
                                      </p:to>
                                    </p:set>
                                  </p:childTnLst>
                                </p:cTn>
                              </p:par>
                            </p:childTnLst>
                          </p:cTn>
                        </p:par>
                      </p:childTnLst>
                    </p:cTn>
                  </p:par>
                  <p:par>
                    <p:cTn id="32" fill="hold" nodeType="clickPar">
                      <p:stCondLst>
                        <p:cond delay="indefinite"/>
                      </p:stCondLst>
                      <p:childTnLst>
                        <p:par>
                          <p:cTn id="33" fill="hold" nodeType="withGroup">
                            <p:stCondLst>
                              <p:cond delay="0"/>
                            </p:stCondLst>
                            <p:childTnLst>
                              <p:par>
                                <p:cTn id="34" presetID="1" presetClass="entr" presetSubtype="0" fill="hold" nodeType="clickEffect">
                                  <p:stCondLst>
                                    <p:cond delay="0"/>
                                  </p:stCondLst>
                                  <p:childTnLst>
                                    <p:set>
                                      <p:cBhvr>
                                        <p:cTn id="35" dur="1" fill="hold">
                                          <p:stCondLst>
                                            <p:cond delay="0"/>
                                          </p:stCondLst>
                                        </p:cTn>
                                        <p:tgtEl>
                                          <p:spTgt spid="2"/>
                                        </p:tgtEl>
                                        <p:attrNameLst>
                                          <p:attrName>style.visibility</p:attrName>
                                        </p:attrNameLst>
                                      </p:cBhvr>
                                      <p:to>
                                        <p:strVal val="visible"/>
                                      </p:to>
                                    </p:set>
                                  </p:childTnLst>
                                </p:cTn>
                              </p:par>
                              <p:par>
                                <p:cTn id="36" presetID="1" presetClass="entr" presetSubtype="0" fill="hold" nodeType="withEffect">
                                  <p:stCondLst>
                                    <p:cond delay="0"/>
                                  </p:stCondLst>
                                  <p:childTnLst>
                                    <p:set>
                                      <p:cBhvr>
                                        <p:cTn id="37" dur="1" fill="hold">
                                          <p:stCondLst>
                                            <p:cond delay="0"/>
                                          </p:stCondLst>
                                        </p:cTn>
                                        <p:tgtEl>
                                          <p:spTgt spid="3"/>
                                        </p:tgtEl>
                                        <p:attrNameLst>
                                          <p:attrName>style.visibility</p:attrName>
                                        </p:attrNameLst>
                                      </p:cBhvr>
                                      <p:to>
                                        <p:strVal val="visible"/>
                                      </p:to>
                                    </p:set>
                                  </p:childTnLst>
                                </p:cTn>
                              </p:par>
                              <p:par>
                                <p:cTn id="38" presetID="1" presetClass="entr" presetSubtype="0" fill="hold" nodeType="withEffect">
                                  <p:stCondLst>
                                    <p:cond delay="0"/>
                                  </p:stCondLst>
                                  <p:childTnLst>
                                    <p:set>
                                      <p:cBhvr>
                                        <p:cTn id="39" dur="1" fill="hold">
                                          <p:stCondLst>
                                            <p:cond delay="0"/>
                                          </p:stCondLst>
                                        </p:cTn>
                                        <p:tgtEl>
                                          <p:spTgt spid="9"/>
                                        </p:tgtEl>
                                        <p:attrNameLst>
                                          <p:attrName>style.visibility</p:attrName>
                                        </p:attrNameLst>
                                      </p:cBhvr>
                                      <p:to>
                                        <p:strVal val="visible"/>
                                      </p:to>
                                    </p:set>
                                  </p:childTnLst>
                                </p:cTn>
                              </p:par>
                              <p:par>
                                <p:cTn id="40" presetID="1" presetClass="entr" presetSubtype="0" fill="hold" nodeType="withEffect">
                                  <p:stCondLst>
                                    <p:cond delay="0"/>
                                  </p:stCondLst>
                                  <p:childTnLst>
                                    <p:set>
                                      <p:cBhvr>
                                        <p:cTn id="41"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6" grpId="0" animBg="1"/>
      <p:bldP spid="18" grpId="0" animBg="1"/>
      <p:bldP spid="19" grpId="0" animBg="1"/>
      <p:bldP spid="22" grpId="0" animBg="1"/>
      <p:bldP spid="23" grpId="0" animBg="1"/>
      <p:bldP spid="2" grpId="0"/>
      <p:bldP spid="3" grpId="0" animBg="1"/>
    </p:bldLst>
  </p:timing>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712B5B-9794-E3F0-3045-B3E1A0B7942B}"/>
              </a:ext>
            </a:extLst>
          </p:cNvPr>
          <p:cNvSpPr>
            <a:spLocks noGrp="1"/>
          </p:cNvSpPr>
          <p:nvPr>
            <p:ph type="title"/>
          </p:nvPr>
        </p:nvSpPr>
        <p:spPr>
          <a:xfrm>
            <a:off x="740230" y="1255033"/>
            <a:ext cx="2468336" cy="1325563"/>
          </a:xfrm>
        </p:spPr>
        <p:txBody>
          <a:bodyPr>
            <a:normAutofit fontScale="90000"/>
          </a:bodyPr>
          <a:lstStyle/>
          <a:p>
            <a:r>
              <a:rPr lang="nb-NO" sz="3600" dirty="0"/>
              <a:t>Inventory control for units in series</a:t>
            </a:r>
            <a:endParaRPr lang="en-US" sz="3600" dirty="0"/>
          </a:p>
        </p:txBody>
      </p:sp>
      <p:pic>
        <p:nvPicPr>
          <p:cNvPr id="5" name="Content Placeholder 4">
            <a:extLst>
              <a:ext uri="{FF2B5EF4-FFF2-40B4-BE49-F238E27FC236}">
                <a16:creationId xmlns:a16="http://schemas.microsoft.com/office/drawing/2014/main" id="{ED5A2E38-11CD-4FA5-698A-DFEC4EA6D275}"/>
              </a:ext>
            </a:extLst>
          </p:cNvPr>
          <p:cNvPicPr>
            <a:picLocks noGrp="1" noChangeAspect="1"/>
          </p:cNvPicPr>
          <p:nvPr>
            <p:ph idx="1"/>
          </p:nvPr>
        </p:nvPicPr>
        <p:blipFill>
          <a:blip r:embed="rId2"/>
          <a:stretch>
            <a:fillRect/>
          </a:stretch>
        </p:blipFill>
        <p:spPr>
          <a:xfrm>
            <a:off x="3962840" y="138794"/>
            <a:ext cx="4899725" cy="6580414"/>
          </a:xfrm>
        </p:spPr>
      </p:pic>
      <p:sp>
        <p:nvSpPr>
          <p:cNvPr id="9" name="TextBox 8">
            <a:extLst>
              <a:ext uri="{FF2B5EF4-FFF2-40B4-BE49-F238E27FC236}">
                <a16:creationId xmlns:a16="http://schemas.microsoft.com/office/drawing/2014/main" id="{FBCB9322-908E-D69E-473A-7F47ACA5DB18}"/>
              </a:ext>
            </a:extLst>
          </p:cNvPr>
          <p:cNvSpPr txBox="1"/>
          <p:nvPr/>
        </p:nvSpPr>
        <p:spPr>
          <a:xfrm>
            <a:off x="9348108" y="2649022"/>
            <a:ext cx="2207527" cy="369332"/>
          </a:xfrm>
          <a:prstGeom prst="rect">
            <a:avLst/>
          </a:prstGeom>
          <a:noFill/>
        </p:spPr>
        <p:txBody>
          <a:bodyPr wrap="none" rtlCol="0">
            <a:spAutoFit/>
          </a:bodyPr>
          <a:lstStyle/>
          <a:p>
            <a:r>
              <a:rPr lang="nb-NO" dirty="0" err="1"/>
              <a:t>Follows</a:t>
            </a:r>
            <a:r>
              <a:rPr lang="nb-NO" dirty="0"/>
              <a:t> </a:t>
            </a:r>
            <a:r>
              <a:rPr lang="nb-NO" dirty="0" err="1"/>
              <a:t>radiation</a:t>
            </a:r>
            <a:r>
              <a:rPr lang="nb-NO" dirty="0"/>
              <a:t> </a:t>
            </a:r>
            <a:r>
              <a:rPr lang="nb-NO" dirty="0" err="1"/>
              <a:t>rule</a:t>
            </a:r>
            <a:endParaRPr lang="en-US" dirty="0"/>
          </a:p>
        </p:txBody>
      </p:sp>
      <p:sp>
        <p:nvSpPr>
          <p:cNvPr id="10" name="Right Brace 9">
            <a:extLst>
              <a:ext uri="{FF2B5EF4-FFF2-40B4-BE49-F238E27FC236}">
                <a16:creationId xmlns:a16="http://schemas.microsoft.com/office/drawing/2014/main" id="{00B62299-DB16-04C4-C305-ABFCC084BFA6}"/>
              </a:ext>
            </a:extLst>
          </p:cNvPr>
          <p:cNvSpPr/>
          <p:nvPr/>
        </p:nvSpPr>
        <p:spPr>
          <a:xfrm>
            <a:off x="8645978" y="138793"/>
            <a:ext cx="334735" cy="468630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 name="TextBox 10">
            <a:extLst>
              <a:ext uri="{FF2B5EF4-FFF2-40B4-BE49-F238E27FC236}">
                <a16:creationId xmlns:a16="http://schemas.microsoft.com/office/drawing/2014/main" id="{686918CB-68A4-6416-30BD-260DA9EA5B80}"/>
              </a:ext>
            </a:extLst>
          </p:cNvPr>
          <p:cNvSpPr txBox="1"/>
          <p:nvPr/>
        </p:nvSpPr>
        <p:spPr>
          <a:xfrm>
            <a:off x="9503228" y="5299693"/>
            <a:ext cx="2498743" cy="646331"/>
          </a:xfrm>
          <a:prstGeom prst="rect">
            <a:avLst/>
          </a:prstGeom>
          <a:noFill/>
        </p:spPr>
        <p:txBody>
          <a:bodyPr wrap="square" rtlCol="0">
            <a:spAutoFit/>
          </a:bodyPr>
          <a:lstStyle/>
          <a:p>
            <a:r>
              <a:rPr lang="nb-NO" dirty="0" err="1"/>
              <a:t>Does</a:t>
            </a:r>
            <a:r>
              <a:rPr lang="nb-NO" dirty="0"/>
              <a:t> NOT </a:t>
            </a:r>
            <a:r>
              <a:rPr lang="nb-NO" dirty="0" err="1"/>
              <a:t>follow</a:t>
            </a:r>
            <a:r>
              <a:rPr lang="nb-NO" dirty="0"/>
              <a:t> </a:t>
            </a:r>
            <a:r>
              <a:rPr lang="nb-NO" dirty="0" err="1"/>
              <a:t>radiation</a:t>
            </a:r>
            <a:r>
              <a:rPr lang="nb-NO" dirty="0"/>
              <a:t> </a:t>
            </a:r>
            <a:r>
              <a:rPr lang="nb-NO" dirty="0" err="1"/>
              <a:t>rule</a:t>
            </a:r>
            <a:endParaRPr lang="en-US" dirty="0"/>
          </a:p>
        </p:txBody>
      </p:sp>
      <p:sp>
        <p:nvSpPr>
          <p:cNvPr id="12" name="TextBox 11">
            <a:extLst>
              <a:ext uri="{FF2B5EF4-FFF2-40B4-BE49-F238E27FC236}">
                <a16:creationId xmlns:a16="http://schemas.microsoft.com/office/drawing/2014/main" id="{B663CFED-AB47-B084-D81A-0BB7B9EAE602}"/>
              </a:ext>
            </a:extLst>
          </p:cNvPr>
          <p:cNvSpPr txBox="1"/>
          <p:nvPr/>
        </p:nvSpPr>
        <p:spPr>
          <a:xfrm>
            <a:off x="740230" y="3429000"/>
            <a:ext cx="2786741" cy="1200329"/>
          </a:xfrm>
          <a:prstGeom prst="rect">
            <a:avLst/>
          </a:prstGeom>
          <a:noFill/>
        </p:spPr>
        <p:txBody>
          <a:bodyPr wrap="square" rtlCol="0">
            <a:spAutoFit/>
          </a:bodyPr>
          <a:lstStyle/>
          <a:p>
            <a:pPr marL="0" indent="0" algn="l">
              <a:buNone/>
            </a:pPr>
            <a:r>
              <a:rPr lang="en-US" b="1" i="1" u="none" strike="noStrike" baseline="0" dirty="0">
                <a:solidFill>
                  <a:srgbClr val="000000"/>
                </a:solidFill>
                <a:latin typeface="CharisSIL-Italic"/>
              </a:rPr>
              <a:t>Radiating rule: </a:t>
            </a:r>
          </a:p>
          <a:p>
            <a:r>
              <a:rPr lang="en-US" b="0" i="1" u="none" strike="noStrike" baseline="0" dirty="0">
                <a:solidFill>
                  <a:srgbClr val="000000"/>
                </a:solidFill>
                <a:latin typeface="CharisSIL-Italic"/>
              </a:rPr>
              <a:t>Inventory control should be ‘‘radiating’’ around a given flow (TPM).</a:t>
            </a:r>
            <a:endParaRPr lang="en-US" dirty="0"/>
          </a:p>
        </p:txBody>
      </p:sp>
      <p:sp>
        <p:nvSpPr>
          <p:cNvPr id="13" name="TextBox 12">
            <a:extLst>
              <a:ext uri="{FF2B5EF4-FFF2-40B4-BE49-F238E27FC236}">
                <a16:creationId xmlns:a16="http://schemas.microsoft.com/office/drawing/2014/main" id="{3743E38F-FAE2-63AB-0C04-E72BEA273D8B}"/>
              </a:ext>
            </a:extLst>
          </p:cNvPr>
          <p:cNvSpPr txBox="1"/>
          <p:nvPr/>
        </p:nvSpPr>
        <p:spPr>
          <a:xfrm>
            <a:off x="4359728" y="1312181"/>
            <a:ext cx="471604" cy="276999"/>
          </a:xfrm>
          <a:prstGeom prst="rect">
            <a:avLst/>
          </a:prstGeom>
          <a:noFill/>
        </p:spPr>
        <p:txBody>
          <a:bodyPr wrap="none" rtlCol="0">
            <a:spAutoFit/>
          </a:bodyPr>
          <a:lstStyle/>
          <a:p>
            <a:r>
              <a:rPr lang="nb-NO" sz="1200" dirty="0">
                <a:highlight>
                  <a:srgbClr val="FFFF00"/>
                </a:highlight>
              </a:rPr>
              <a:t>TPM</a:t>
            </a:r>
            <a:endParaRPr lang="en-US" sz="1200" dirty="0">
              <a:highlight>
                <a:srgbClr val="FFFF00"/>
              </a:highlight>
            </a:endParaRPr>
          </a:p>
        </p:txBody>
      </p:sp>
      <p:sp>
        <p:nvSpPr>
          <p:cNvPr id="14" name="TextBox 13">
            <a:extLst>
              <a:ext uri="{FF2B5EF4-FFF2-40B4-BE49-F238E27FC236}">
                <a16:creationId xmlns:a16="http://schemas.microsoft.com/office/drawing/2014/main" id="{36283186-D1F8-8998-1604-05A92C3990C7}"/>
              </a:ext>
            </a:extLst>
          </p:cNvPr>
          <p:cNvSpPr txBox="1"/>
          <p:nvPr/>
        </p:nvSpPr>
        <p:spPr>
          <a:xfrm>
            <a:off x="7706690" y="2833688"/>
            <a:ext cx="471604" cy="276999"/>
          </a:xfrm>
          <a:prstGeom prst="rect">
            <a:avLst/>
          </a:prstGeom>
          <a:noFill/>
        </p:spPr>
        <p:txBody>
          <a:bodyPr wrap="none" rtlCol="0">
            <a:spAutoFit/>
          </a:bodyPr>
          <a:lstStyle/>
          <a:p>
            <a:r>
              <a:rPr lang="nb-NO" sz="1200" dirty="0">
                <a:highlight>
                  <a:srgbClr val="FFFF00"/>
                </a:highlight>
              </a:rPr>
              <a:t>TPM</a:t>
            </a:r>
            <a:endParaRPr lang="en-US" sz="1200" dirty="0">
              <a:highlight>
                <a:srgbClr val="FFFF00"/>
              </a:highlight>
            </a:endParaRPr>
          </a:p>
        </p:txBody>
      </p:sp>
      <p:sp>
        <p:nvSpPr>
          <p:cNvPr id="15" name="TextBox 14">
            <a:extLst>
              <a:ext uri="{FF2B5EF4-FFF2-40B4-BE49-F238E27FC236}">
                <a16:creationId xmlns:a16="http://schemas.microsoft.com/office/drawing/2014/main" id="{0AFCAD45-C497-4453-8467-15D531B6FC08}"/>
              </a:ext>
            </a:extLst>
          </p:cNvPr>
          <p:cNvSpPr txBox="1"/>
          <p:nvPr/>
        </p:nvSpPr>
        <p:spPr>
          <a:xfrm>
            <a:off x="6541914" y="4458152"/>
            <a:ext cx="471604" cy="276999"/>
          </a:xfrm>
          <a:prstGeom prst="rect">
            <a:avLst/>
          </a:prstGeom>
          <a:noFill/>
        </p:spPr>
        <p:txBody>
          <a:bodyPr wrap="none" rtlCol="0">
            <a:spAutoFit/>
          </a:bodyPr>
          <a:lstStyle/>
          <a:p>
            <a:r>
              <a:rPr lang="nb-NO" sz="1200" dirty="0">
                <a:highlight>
                  <a:srgbClr val="FFFF00"/>
                </a:highlight>
              </a:rPr>
              <a:t>TPM</a:t>
            </a:r>
            <a:endParaRPr lang="en-US" sz="1200" dirty="0">
              <a:highlight>
                <a:srgbClr val="FFFF00"/>
              </a:highlight>
            </a:endParaRPr>
          </a:p>
        </p:txBody>
      </p:sp>
      <p:sp>
        <p:nvSpPr>
          <p:cNvPr id="16" name="TextBox 15">
            <a:extLst>
              <a:ext uri="{FF2B5EF4-FFF2-40B4-BE49-F238E27FC236}">
                <a16:creationId xmlns:a16="http://schemas.microsoft.com/office/drawing/2014/main" id="{EE842501-8E09-7974-81E9-28A624FC1279}"/>
              </a:ext>
            </a:extLst>
          </p:cNvPr>
          <p:cNvSpPr txBox="1"/>
          <p:nvPr/>
        </p:nvSpPr>
        <p:spPr>
          <a:xfrm>
            <a:off x="7723414" y="6341381"/>
            <a:ext cx="471604" cy="276999"/>
          </a:xfrm>
          <a:prstGeom prst="rect">
            <a:avLst/>
          </a:prstGeom>
          <a:noFill/>
        </p:spPr>
        <p:txBody>
          <a:bodyPr wrap="none" rtlCol="0">
            <a:spAutoFit/>
          </a:bodyPr>
          <a:lstStyle/>
          <a:p>
            <a:r>
              <a:rPr lang="nb-NO" sz="1200" dirty="0">
                <a:highlight>
                  <a:srgbClr val="FFFF00"/>
                </a:highlight>
              </a:rPr>
              <a:t>TPM</a:t>
            </a:r>
            <a:endParaRPr lang="en-US" sz="1200" dirty="0">
              <a:highlight>
                <a:srgbClr val="FFFF00"/>
              </a:highlight>
            </a:endParaRPr>
          </a:p>
        </p:txBody>
      </p:sp>
      <p:sp>
        <p:nvSpPr>
          <p:cNvPr id="3" name="Slide Number Placeholder 2">
            <a:extLst>
              <a:ext uri="{FF2B5EF4-FFF2-40B4-BE49-F238E27FC236}">
                <a16:creationId xmlns:a16="http://schemas.microsoft.com/office/drawing/2014/main" id="{85578550-D4A7-33F6-C2D1-E754B731E665}"/>
              </a:ext>
            </a:extLst>
          </p:cNvPr>
          <p:cNvSpPr>
            <a:spLocks noGrp="1"/>
          </p:cNvSpPr>
          <p:nvPr>
            <p:ph type="sldNum" sz="quarter" idx="12"/>
          </p:nvPr>
        </p:nvSpPr>
        <p:spPr/>
        <p:txBody>
          <a:bodyPr/>
          <a:lstStyle/>
          <a:p>
            <a:fld id="{D12EDB02-4F68-4150-B145-D9EB3E2B4B16}" type="slidenum">
              <a:rPr lang="en-US" smtClean="0"/>
              <a:t>55</a:t>
            </a:fld>
            <a:endParaRPr lang="en-US"/>
          </a:p>
        </p:txBody>
      </p:sp>
    </p:spTree>
    <p:extLst>
      <p:ext uri="{BB962C8B-B14F-4D97-AF65-F5344CB8AC3E}">
        <p14:creationId xmlns:p14="http://schemas.microsoft.com/office/powerpoint/2010/main" val="106837417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96C84E9A-7F0E-4CBA-8927-6138922C63B9}"/>
              </a:ext>
            </a:extLst>
          </p:cNvPr>
          <p:cNvSpPr txBox="1"/>
          <p:nvPr/>
        </p:nvSpPr>
        <p:spPr>
          <a:xfrm>
            <a:off x="609600" y="1382453"/>
            <a:ext cx="11751096" cy="461665"/>
          </a:xfrm>
          <a:prstGeom prst="rect">
            <a:avLst/>
          </a:prstGeom>
          <a:noFill/>
        </p:spPr>
        <p:txBody>
          <a:bodyPr wrap="square" rtlCol="0">
            <a:spAutoFit/>
          </a:bodyPr>
          <a:lstStyle/>
          <a:p>
            <a:r>
              <a:rPr lang="nb-NO" sz="2400" dirty="0" err="1"/>
              <a:t>Reconfigures</a:t>
            </a:r>
            <a:r>
              <a:rPr lang="nb-NO" sz="2400" dirty="0"/>
              <a:t> </a:t>
            </a:r>
            <a:r>
              <a:rPr lang="nb-NO" sz="2400" dirty="0" err="1"/>
              <a:t>automatically</a:t>
            </a:r>
            <a:r>
              <a:rPr lang="nb-NO" sz="2400" dirty="0"/>
              <a:t> (to </a:t>
            </a:r>
            <a:r>
              <a:rPr lang="nb-NO" sz="2400" dirty="0" err="1"/>
              <a:t>follow</a:t>
            </a:r>
            <a:r>
              <a:rPr lang="nb-NO" sz="2400" dirty="0"/>
              <a:t> «</a:t>
            </a:r>
            <a:r>
              <a:rPr lang="nb-NO" sz="2400" dirty="0" err="1"/>
              <a:t>radiation</a:t>
            </a:r>
            <a:r>
              <a:rPr lang="nb-NO" sz="2400" dirty="0"/>
              <a:t> </a:t>
            </a:r>
            <a:r>
              <a:rPr lang="nb-NO" sz="2400" dirty="0" err="1"/>
              <a:t>rule</a:t>
            </a:r>
            <a:r>
              <a:rPr lang="nb-NO" sz="2400" dirty="0"/>
              <a:t>!) </a:t>
            </a:r>
            <a:r>
              <a:rPr lang="nb-NO" sz="2400" dirty="0" err="1"/>
              <a:t>with</a:t>
            </a:r>
            <a:r>
              <a:rPr lang="nb-NO" sz="2400" dirty="0"/>
              <a:t> optimal buffer management!!</a:t>
            </a:r>
          </a:p>
        </p:txBody>
      </p:sp>
      <p:pic>
        <p:nvPicPr>
          <p:cNvPr id="9" name="Picture 2">
            <a:extLst>
              <a:ext uri="{FF2B5EF4-FFF2-40B4-BE49-F238E27FC236}">
                <a16:creationId xmlns:a16="http://schemas.microsoft.com/office/drawing/2014/main" id="{16EC4DD8-4AB6-46E0-871C-C72BE1942422}"/>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049905" y="5440362"/>
            <a:ext cx="893558" cy="1937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a:extLst>
              <a:ext uri="{FF2B5EF4-FFF2-40B4-BE49-F238E27FC236}">
                <a16:creationId xmlns:a16="http://schemas.microsoft.com/office/drawing/2014/main" id="{AC8D83ED-40E9-4A31-8AD8-FFA848A7F96A}"/>
              </a:ext>
            </a:extLst>
          </p:cNvPr>
          <p:cNvSpPr txBox="1"/>
          <p:nvPr/>
        </p:nvSpPr>
        <p:spPr>
          <a:xfrm>
            <a:off x="1518962" y="5786217"/>
            <a:ext cx="5252010" cy="307777"/>
          </a:xfrm>
          <a:prstGeom prst="rect">
            <a:avLst/>
          </a:prstGeom>
          <a:solidFill>
            <a:schemeClr val="bg1"/>
          </a:solidFill>
        </p:spPr>
        <p:txBody>
          <a:bodyPr wrap="square" rtlCol="0">
            <a:spAutoFit/>
          </a:bodyPr>
          <a:lstStyle/>
          <a:p>
            <a:r>
              <a:rPr lang="nb-NO" sz="1400" dirty="0"/>
              <a:t>F.G. Shinskey, «Controlling multivariable processes», ISA, 1981, Ch.3</a:t>
            </a:r>
          </a:p>
        </p:txBody>
      </p:sp>
      <p:sp>
        <p:nvSpPr>
          <p:cNvPr id="8" name="TextBox 7">
            <a:extLst>
              <a:ext uri="{FF2B5EF4-FFF2-40B4-BE49-F238E27FC236}">
                <a16:creationId xmlns:a16="http://schemas.microsoft.com/office/drawing/2014/main" id="{F9764196-F93E-4E1D-AC60-3602A56B91AD}"/>
              </a:ext>
            </a:extLst>
          </p:cNvPr>
          <p:cNvSpPr txBox="1"/>
          <p:nvPr/>
        </p:nvSpPr>
        <p:spPr>
          <a:xfrm>
            <a:off x="82696" y="6384606"/>
            <a:ext cx="6530570" cy="738664"/>
          </a:xfrm>
          <a:prstGeom prst="rect">
            <a:avLst/>
          </a:prstGeom>
          <a:noFill/>
        </p:spPr>
        <p:txBody>
          <a:bodyPr wrap="none" rtlCol="0">
            <a:spAutoFit/>
          </a:bodyPr>
          <a:lstStyle/>
          <a:p>
            <a:pPr algn="l"/>
            <a:r>
              <a:rPr lang="nb-NO" sz="1200" b="0" i="0" u="none" strike="noStrike" baseline="0" dirty="0">
                <a:latin typeface="CMR10"/>
              </a:rPr>
              <a:t>Cristina Zotica, Krister </a:t>
            </a:r>
            <a:r>
              <a:rPr lang="nb-NO" sz="1200" b="0" i="0" u="none" strike="noStrike" baseline="0" dirty="0" err="1">
                <a:latin typeface="CMR10"/>
              </a:rPr>
              <a:t>Forsman</a:t>
            </a:r>
            <a:r>
              <a:rPr lang="nb-NO" sz="1200" b="0" i="0" u="none" strike="noStrike" baseline="0" dirty="0">
                <a:latin typeface="CMR10"/>
              </a:rPr>
              <a:t>, Sigurd Skogestad</a:t>
            </a:r>
            <a:r>
              <a:rPr lang="nb-NO" sz="1200" b="0" i="0" u="none" strike="noStrike" baseline="0" dirty="0">
                <a:latin typeface="CMR7"/>
              </a:rPr>
              <a:t> ,»</a:t>
            </a:r>
            <a:r>
              <a:rPr lang="en-US" sz="1200" b="0" i="0" u="none" strike="noStrike" baseline="0" dirty="0">
                <a:latin typeface="CMR12"/>
              </a:rPr>
              <a:t>Bidirectional inventory control with optimal use of</a:t>
            </a:r>
          </a:p>
          <a:p>
            <a:pPr algn="l"/>
            <a:r>
              <a:rPr lang="nb-NO" sz="1200" b="0" i="0" u="none" strike="noStrike" baseline="0" dirty="0" err="1">
                <a:latin typeface="CMR12"/>
              </a:rPr>
              <a:t>intermediate</a:t>
            </a:r>
            <a:r>
              <a:rPr lang="nb-NO" sz="1200" b="0" i="0" u="none" strike="noStrike" baseline="0" dirty="0">
                <a:latin typeface="CMR12"/>
              </a:rPr>
              <a:t> </a:t>
            </a:r>
            <a:r>
              <a:rPr lang="nb-NO" sz="1200" b="0" i="0" u="none" strike="noStrike" baseline="0" dirty="0" err="1">
                <a:latin typeface="CMR12"/>
              </a:rPr>
              <a:t>storage</a:t>
            </a:r>
            <a:r>
              <a:rPr lang="nb-NO" sz="1200" b="0" i="0" u="none" strike="noStrike" baseline="0" dirty="0">
                <a:latin typeface="CMR12"/>
              </a:rPr>
              <a:t>», Computers and chemical engineering, 2022</a:t>
            </a:r>
          </a:p>
          <a:p>
            <a:pPr algn="l"/>
            <a:r>
              <a:rPr lang="nb-NO" sz="1800" b="0" i="0" u="none" strike="noStrike" baseline="0" dirty="0">
                <a:latin typeface="CMR7"/>
              </a:rPr>
              <a:t>,</a:t>
            </a:r>
            <a:endParaRPr lang="nb-NO" dirty="0"/>
          </a:p>
        </p:txBody>
      </p:sp>
      <p:pic>
        <p:nvPicPr>
          <p:cNvPr id="4" name="Picture 3">
            <a:extLst>
              <a:ext uri="{FF2B5EF4-FFF2-40B4-BE49-F238E27FC236}">
                <a16:creationId xmlns:a16="http://schemas.microsoft.com/office/drawing/2014/main" id="{22C38AD7-8396-3409-AAFE-B50C3DB8EF90}"/>
              </a:ext>
            </a:extLst>
          </p:cNvPr>
          <p:cNvPicPr>
            <a:picLocks noChangeAspect="1"/>
          </p:cNvPicPr>
          <p:nvPr/>
        </p:nvPicPr>
        <p:blipFill>
          <a:blip r:embed="rId3"/>
          <a:stretch>
            <a:fillRect/>
          </a:stretch>
        </p:blipFill>
        <p:spPr>
          <a:xfrm>
            <a:off x="8080384" y="5356698"/>
            <a:ext cx="2345701" cy="1456680"/>
          </a:xfrm>
          <a:prstGeom prst="rect">
            <a:avLst/>
          </a:prstGeom>
        </p:spPr>
      </p:pic>
      <p:sp>
        <p:nvSpPr>
          <p:cNvPr id="12" name="Title 1">
            <a:extLst>
              <a:ext uri="{FF2B5EF4-FFF2-40B4-BE49-F238E27FC236}">
                <a16:creationId xmlns:a16="http://schemas.microsoft.com/office/drawing/2014/main" id="{A3C8EB4B-8EEB-1436-6019-C71747928B7D}"/>
              </a:ext>
            </a:extLst>
          </p:cNvPr>
          <p:cNvSpPr>
            <a:spLocks noGrp="1"/>
          </p:cNvSpPr>
          <p:nvPr>
            <p:ph type="title"/>
          </p:nvPr>
        </p:nvSpPr>
        <p:spPr>
          <a:xfrm>
            <a:off x="609600" y="274638"/>
            <a:ext cx="10972800" cy="1143000"/>
          </a:xfrm>
        </p:spPr>
        <p:txBody>
          <a:bodyPr>
            <a:normAutofit fontScale="90000"/>
          </a:bodyPr>
          <a:lstStyle/>
          <a:p>
            <a:r>
              <a:rPr lang="nb-NO" dirty="0" err="1"/>
              <a:t>Generalization</a:t>
            </a:r>
            <a:r>
              <a:rPr lang="nb-NO" dirty="0"/>
              <a:t> of </a:t>
            </a:r>
            <a:r>
              <a:rPr lang="nb-NO" dirty="0" err="1"/>
              <a:t>bidirectional</a:t>
            </a:r>
            <a:r>
              <a:rPr lang="nb-NO" dirty="0"/>
              <a:t> inventory control</a:t>
            </a:r>
          </a:p>
        </p:txBody>
      </p:sp>
      <p:pic>
        <p:nvPicPr>
          <p:cNvPr id="3" name="Picture 2">
            <a:extLst>
              <a:ext uri="{FF2B5EF4-FFF2-40B4-BE49-F238E27FC236}">
                <a16:creationId xmlns:a16="http://schemas.microsoft.com/office/drawing/2014/main" id="{C986EA77-2CCE-C633-F399-5F4A47A865E2}"/>
              </a:ext>
            </a:extLst>
          </p:cNvPr>
          <p:cNvPicPr>
            <a:picLocks noChangeAspect="1"/>
          </p:cNvPicPr>
          <p:nvPr/>
        </p:nvPicPr>
        <p:blipFill>
          <a:blip r:embed="rId4"/>
          <a:stretch>
            <a:fillRect/>
          </a:stretch>
        </p:blipFill>
        <p:spPr>
          <a:xfrm>
            <a:off x="2114394" y="2015290"/>
            <a:ext cx="9538540" cy="2672144"/>
          </a:xfrm>
          <a:prstGeom prst="rect">
            <a:avLst/>
          </a:prstGeom>
        </p:spPr>
      </p:pic>
      <p:pic>
        <p:nvPicPr>
          <p:cNvPr id="6" name="Picture 5">
            <a:extLst>
              <a:ext uri="{FF2B5EF4-FFF2-40B4-BE49-F238E27FC236}">
                <a16:creationId xmlns:a16="http://schemas.microsoft.com/office/drawing/2014/main" id="{FEC1247C-36B5-1376-CB3C-39AEB9E6A8CB}"/>
              </a:ext>
            </a:extLst>
          </p:cNvPr>
          <p:cNvPicPr>
            <a:picLocks noChangeAspect="1"/>
          </p:cNvPicPr>
          <p:nvPr/>
        </p:nvPicPr>
        <p:blipFill>
          <a:blip r:embed="rId5"/>
          <a:stretch>
            <a:fillRect/>
          </a:stretch>
        </p:blipFill>
        <p:spPr>
          <a:xfrm>
            <a:off x="3008279" y="4589484"/>
            <a:ext cx="8297613" cy="707120"/>
          </a:xfrm>
          <a:prstGeom prst="rect">
            <a:avLst/>
          </a:prstGeom>
        </p:spPr>
      </p:pic>
      <p:sp>
        <p:nvSpPr>
          <p:cNvPr id="13" name="TextBox 12">
            <a:extLst>
              <a:ext uri="{FF2B5EF4-FFF2-40B4-BE49-F238E27FC236}">
                <a16:creationId xmlns:a16="http://schemas.microsoft.com/office/drawing/2014/main" id="{57CF3CB2-1511-A71E-34EB-AAA9D9CE8C79}"/>
              </a:ext>
            </a:extLst>
          </p:cNvPr>
          <p:cNvSpPr txBox="1"/>
          <p:nvPr/>
        </p:nvSpPr>
        <p:spPr>
          <a:xfrm>
            <a:off x="190657" y="2667154"/>
            <a:ext cx="1417376" cy="1354217"/>
          </a:xfrm>
          <a:prstGeom prst="rect">
            <a:avLst/>
          </a:prstGeom>
          <a:noFill/>
        </p:spPr>
        <p:txBody>
          <a:bodyPr wrap="none" rtlCol="0">
            <a:spAutoFit/>
          </a:bodyPr>
          <a:lstStyle/>
          <a:p>
            <a:r>
              <a:rPr lang="nb-NO" sz="2000" i="1" dirty="0" err="1">
                <a:latin typeface="+mj-lt"/>
              </a:rPr>
              <a:t>Maximize</a:t>
            </a:r>
            <a:r>
              <a:rPr lang="nb-NO" sz="2000" i="1" dirty="0">
                <a:latin typeface="+mj-lt"/>
              </a:rPr>
              <a:t> </a:t>
            </a:r>
          </a:p>
          <a:p>
            <a:r>
              <a:rPr lang="nb-NO" sz="2000" i="1" dirty="0" err="1">
                <a:latin typeface="+mj-lt"/>
              </a:rPr>
              <a:t>throughput</a:t>
            </a:r>
            <a:r>
              <a:rPr lang="nb-NO" sz="2000" i="1" dirty="0">
                <a:latin typeface="+mj-lt"/>
              </a:rPr>
              <a:t>:</a:t>
            </a:r>
          </a:p>
          <a:p>
            <a:r>
              <a:rPr lang="nb-NO" sz="2400" i="1" dirty="0" err="1">
                <a:latin typeface="+mj-lt"/>
              </a:rPr>
              <a:t>F</a:t>
            </a:r>
            <a:r>
              <a:rPr lang="nb-NO" sz="2400" i="1" baseline="-25000" dirty="0" err="1">
                <a:latin typeface="+mj-lt"/>
              </a:rPr>
              <a:t>s</a:t>
            </a:r>
            <a:r>
              <a:rPr lang="nb-NO" sz="2400" i="1" dirty="0">
                <a:latin typeface="+mj-lt"/>
              </a:rPr>
              <a:t>=∞</a:t>
            </a:r>
            <a:endParaRPr lang="nb-NO" sz="2400" b="0" i="1" dirty="0">
              <a:latin typeface="+mj-lt"/>
            </a:endParaRPr>
          </a:p>
          <a:p>
            <a:endParaRPr lang="nb-NO" dirty="0"/>
          </a:p>
        </p:txBody>
      </p:sp>
      <p:sp>
        <p:nvSpPr>
          <p:cNvPr id="2" name="Slide Number Placeholder 1">
            <a:extLst>
              <a:ext uri="{FF2B5EF4-FFF2-40B4-BE49-F238E27FC236}">
                <a16:creationId xmlns:a16="http://schemas.microsoft.com/office/drawing/2014/main" id="{070B59E6-DF8C-FB3A-6D47-239CB725A0B8}"/>
              </a:ext>
            </a:extLst>
          </p:cNvPr>
          <p:cNvSpPr>
            <a:spLocks noGrp="1"/>
          </p:cNvSpPr>
          <p:nvPr>
            <p:ph type="sldNum" sz="quarter" idx="12"/>
          </p:nvPr>
        </p:nvSpPr>
        <p:spPr/>
        <p:txBody>
          <a:bodyPr/>
          <a:lstStyle/>
          <a:p>
            <a:fld id="{D12EDB02-4F68-4150-B145-D9EB3E2B4B16}" type="slidenum">
              <a:rPr lang="en-US" smtClean="0"/>
              <a:t>56</a:t>
            </a:fld>
            <a:endParaRPr lang="en-US"/>
          </a:p>
        </p:txBody>
      </p:sp>
      <p:sp>
        <p:nvSpPr>
          <p:cNvPr id="5" name="TextBox 4">
            <a:extLst>
              <a:ext uri="{FF2B5EF4-FFF2-40B4-BE49-F238E27FC236}">
                <a16:creationId xmlns:a16="http://schemas.microsoft.com/office/drawing/2014/main" id="{1DF1D84C-9466-A24E-112F-C290EC0B03DD}"/>
              </a:ext>
            </a:extLst>
          </p:cNvPr>
          <p:cNvSpPr txBox="1"/>
          <p:nvPr/>
        </p:nvSpPr>
        <p:spPr>
          <a:xfrm>
            <a:off x="-85262" y="-57587"/>
            <a:ext cx="3025957" cy="369332"/>
          </a:xfrm>
          <a:prstGeom prst="rect">
            <a:avLst/>
          </a:prstGeom>
          <a:noFill/>
        </p:spPr>
        <p:txBody>
          <a:bodyPr wrap="none" rtlCol="0">
            <a:spAutoFit/>
          </a:bodyPr>
          <a:lstStyle/>
          <a:p>
            <a:r>
              <a:rPr lang="en-US" altLang="nb-NO" sz="1800" dirty="0">
                <a:highlight>
                  <a:srgbClr val="FFFF00"/>
                </a:highlight>
              </a:rPr>
              <a:t>Bidirectional inventory control</a:t>
            </a:r>
            <a:endParaRPr lang="en-US" dirty="0"/>
          </a:p>
        </p:txBody>
      </p:sp>
    </p:spTree>
    <p:extLst>
      <p:ext uri="{BB962C8B-B14F-4D97-AF65-F5344CB8AC3E}">
        <p14:creationId xmlns:p14="http://schemas.microsoft.com/office/powerpoint/2010/main" val="75353265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963C8F9-ECB3-45E0-A60C-4B8ED46FA65E}"/>
              </a:ext>
            </a:extLst>
          </p:cNvPr>
          <p:cNvPicPr>
            <a:picLocks noChangeAspect="1"/>
          </p:cNvPicPr>
          <p:nvPr/>
        </p:nvPicPr>
        <p:blipFill>
          <a:blip r:embed="rId2"/>
          <a:stretch>
            <a:fillRect/>
          </a:stretch>
        </p:blipFill>
        <p:spPr>
          <a:xfrm>
            <a:off x="1795549" y="198581"/>
            <a:ext cx="8168112" cy="2396069"/>
          </a:xfrm>
          <a:prstGeom prst="rect">
            <a:avLst/>
          </a:prstGeom>
        </p:spPr>
      </p:pic>
      <p:cxnSp>
        <p:nvCxnSpPr>
          <p:cNvPr id="3" name="Connector: Curved 2">
            <a:extLst>
              <a:ext uri="{FF2B5EF4-FFF2-40B4-BE49-F238E27FC236}">
                <a16:creationId xmlns:a16="http://schemas.microsoft.com/office/drawing/2014/main" id="{7D5A1C67-4220-4D1D-B240-33E1C4D87B98}"/>
              </a:ext>
            </a:extLst>
          </p:cNvPr>
          <p:cNvCxnSpPr>
            <a:cxnSpLocks/>
          </p:cNvCxnSpPr>
          <p:nvPr/>
        </p:nvCxnSpPr>
        <p:spPr>
          <a:xfrm>
            <a:off x="3238257" y="1671546"/>
            <a:ext cx="646487" cy="12700"/>
          </a:xfrm>
          <a:prstGeom prst="curvedConnector3">
            <a:avLst/>
          </a:prstGeom>
          <a:ln>
            <a:solidFill>
              <a:srgbClr val="F07EE2"/>
            </a:solidFill>
          </a:ln>
        </p:spPr>
        <p:style>
          <a:lnRef idx="2">
            <a:schemeClr val="accent1"/>
          </a:lnRef>
          <a:fillRef idx="0">
            <a:schemeClr val="accent1"/>
          </a:fillRef>
          <a:effectRef idx="1">
            <a:schemeClr val="accent1"/>
          </a:effectRef>
          <a:fontRef idx="minor">
            <a:schemeClr val="tx1"/>
          </a:fontRef>
        </p:style>
      </p:cxnSp>
      <p:cxnSp>
        <p:nvCxnSpPr>
          <p:cNvPr id="9" name="Connector: Curved 8">
            <a:extLst>
              <a:ext uri="{FF2B5EF4-FFF2-40B4-BE49-F238E27FC236}">
                <a16:creationId xmlns:a16="http://schemas.microsoft.com/office/drawing/2014/main" id="{710B152C-62EA-4B4D-9FB6-B70B9FD53C0F}"/>
              </a:ext>
            </a:extLst>
          </p:cNvPr>
          <p:cNvCxnSpPr>
            <a:cxnSpLocks/>
          </p:cNvCxnSpPr>
          <p:nvPr/>
        </p:nvCxnSpPr>
        <p:spPr>
          <a:xfrm>
            <a:off x="5627151" y="1658846"/>
            <a:ext cx="646487" cy="12700"/>
          </a:xfrm>
          <a:prstGeom prst="curvedConnector3">
            <a:avLst/>
          </a:prstGeom>
        </p:spPr>
        <p:style>
          <a:lnRef idx="2">
            <a:schemeClr val="accent1"/>
          </a:lnRef>
          <a:fillRef idx="0">
            <a:schemeClr val="accent1"/>
          </a:fillRef>
          <a:effectRef idx="1">
            <a:schemeClr val="accent1"/>
          </a:effectRef>
          <a:fontRef idx="minor">
            <a:schemeClr val="tx1"/>
          </a:fontRef>
        </p:style>
      </p:cxnSp>
      <p:cxnSp>
        <p:nvCxnSpPr>
          <p:cNvPr id="10" name="Connector: Curved 9">
            <a:extLst>
              <a:ext uri="{FF2B5EF4-FFF2-40B4-BE49-F238E27FC236}">
                <a16:creationId xmlns:a16="http://schemas.microsoft.com/office/drawing/2014/main" id="{57DDA130-4953-43AF-869D-E9792C549715}"/>
              </a:ext>
            </a:extLst>
          </p:cNvPr>
          <p:cNvCxnSpPr>
            <a:cxnSpLocks/>
          </p:cNvCxnSpPr>
          <p:nvPr/>
        </p:nvCxnSpPr>
        <p:spPr>
          <a:xfrm>
            <a:off x="7969452" y="1652496"/>
            <a:ext cx="646487" cy="12700"/>
          </a:xfrm>
          <a:prstGeom prst="curvedConnector3">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11" name="TextBox 10">
            <a:extLst>
              <a:ext uri="{FF2B5EF4-FFF2-40B4-BE49-F238E27FC236}">
                <a16:creationId xmlns:a16="http://schemas.microsoft.com/office/drawing/2014/main" id="{663CC0C9-B72D-4804-A4D8-BCB432304F53}"/>
              </a:ext>
            </a:extLst>
          </p:cNvPr>
          <p:cNvSpPr txBox="1"/>
          <p:nvPr/>
        </p:nvSpPr>
        <p:spPr>
          <a:xfrm>
            <a:off x="2442949" y="1952866"/>
            <a:ext cx="601447" cy="369332"/>
          </a:xfrm>
          <a:prstGeom prst="rect">
            <a:avLst/>
          </a:prstGeom>
          <a:noFill/>
        </p:spPr>
        <p:txBody>
          <a:bodyPr wrap="none" rtlCol="0">
            <a:spAutoFit/>
          </a:bodyPr>
          <a:lstStyle/>
          <a:p>
            <a:r>
              <a:rPr lang="nb-NO" dirty="0">
                <a:solidFill>
                  <a:srgbClr val="F07EE2"/>
                </a:solidFill>
              </a:rPr>
              <a:t>F</a:t>
            </a:r>
            <a:r>
              <a:rPr lang="nb-NO" baseline="-25000" dirty="0">
                <a:solidFill>
                  <a:srgbClr val="F07EE2"/>
                </a:solidFill>
              </a:rPr>
              <a:t>0</a:t>
            </a:r>
            <a:r>
              <a:rPr lang="nb-NO" dirty="0">
                <a:solidFill>
                  <a:srgbClr val="F07EE2"/>
                </a:solidFill>
              </a:rPr>
              <a:t>=1</a:t>
            </a:r>
            <a:endParaRPr lang="nb-NO" baseline="-25000" dirty="0">
              <a:solidFill>
                <a:srgbClr val="F07EE2"/>
              </a:solidFill>
            </a:endParaRPr>
          </a:p>
        </p:txBody>
      </p:sp>
      <p:sp>
        <p:nvSpPr>
          <p:cNvPr id="12" name="TextBox 11">
            <a:extLst>
              <a:ext uri="{FF2B5EF4-FFF2-40B4-BE49-F238E27FC236}">
                <a16:creationId xmlns:a16="http://schemas.microsoft.com/office/drawing/2014/main" id="{9E62F6F9-38C4-431B-ACE0-D33DBCC93639}"/>
              </a:ext>
            </a:extLst>
          </p:cNvPr>
          <p:cNvSpPr txBox="1"/>
          <p:nvPr/>
        </p:nvSpPr>
        <p:spPr>
          <a:xfrm>
            <a:off x="6904504" y="1963201"/>
            <a:ext cx="601447" cy="369332"/>
          </a:xfrm>
          <a:prstGeom prst="rect">
            <a:avLst/>
          </a:prstGeom>
          <a:noFill/>
        </p:spPr>
        <p:txBody>
          <a:bodyPr wrap="none" rtlCol="0">
            <a:spAutoFit/>
          </a:bodyPr>
          <a:lstStyle/>
          <a:p>
            <a:r>
              <a:rPr lang="nb-NO" dirty="0">
                <a:solidFill>
                  <a:schemeClr val="accent3">
                    <a:lumMod val="75000"/>
                  </a:schemeClr>
                </a:solidFill>
              </a:rPr>
              <a:t>F</a:t>
            </a:r>
            <a:r>
              <a:rPr lang="nb-NO" baseline="-25000" dirty="0">
                <a:solidFill>
                  <a:schemeClr val="accent3">
                    <a:lumMod val="75000"/>
                  </a:schemeClr>
                </a:solidFill>
              </a:rPr>
              <a:t>2</a:t>
            </a:r>
            <a:r>
              <a:rPr lang="nb-NO" dirty="0">
                <a:solidFill>
                  <a:schemeClr val="accent3">
                    <a:lumMod val="75000"/>
                  </a:schemeClr>
                </a:solidFill>
              </a:rPr>
              <a:t>=1</a:t>
            </a:r>
            <a:endParaRPr lang="nb-NO" baseline="-25000" dirty="0">
              <a:solidFill>
                <a:schemeClr val="accent3">
                  <a:lumMod val="75000"/>
                </a:schemeClr>
              </a:solidFill>
            </a:endParaRPr>
          </a:p>
        </p:txBody>
      </p:sp>
      <p:sp>
        <p:nvSpPr>
          <p:cNvPr id="14" name="TextBox 13">
            <a:extLst>
              <a:ext uri="{FF2B5EF4-FFF2-40B4-BE49-F238E27FC236}">
                <a16:creationId xmlns:a16="http://schemas.microsoft.com/office/drawing/2014/main" id="{434BBF92-3285-4249-91F2-FB2B28199476}"/>
              </a:ext>
            </a:extLst>
          </p:cNvPr>
          <p:cNvSpPr txBox="1"/>
          <p:nvPr/>
        </p:nvSpPr>
        <p:spPr>
          <a:xfrm>
            <a:off x="9112155" y="1937723"/>
            <a:ext cx="601447" cy="369332"/>
          </a:xfrm>
          <a:prstGeom prst="rect">
            <a:avLst/>
          </a:prstGeom>
          <a:noFill/>
        </p:spPr>
        <p:txBody>
          <a:bodyPr wrap="none" rtlCol="0">
            <a:spAutoFit/>
          </a:bodyPr>
          <a:lstStyle/>
          <a:p>
            <a:r>
              <a:rPr lang="nb-NO" dirty="0">
                <a:solidFill>
                  <a:schemeClr val="accent4">
                    <a:lumMod val="75000"/>
                  </a:schemeClr>
                </a:solidFill>
              </a:rPr>
              <a:t>F</a:t>
            </a:r>
            <a:r>
              <a:rPr lang="nb-NO" baseline="-25000" dirty="0">
                <a:solidFill>
                  <a:schemeClr val="accent4">
                    <a:lumMod val="75000"/>
                  </a:schemeClr>
                </a:solidFill>
              </a:rPr>
              <a:t>3</a:t>
            </a:r>
            <a:r>
              <a:rPr lang="nb-NO" dirty="0">
                <a:solidFill>
                  <a:schemeClr val="accent4">
                    <a:lumMod val="75000"/>
                  </a:schemeClr>
                </a:solidFill>
              </a:rPr>
              <a:t>=1</a:t>
            </a:r>
            <a:endParaRPr lang="nb-NO" baseline="-25000" dirty="0">
              <a:solidFill>
                <a:schemeClr val="accent4">
                  <a:lumMod val="75000"/>
                </a:schemeClr>
              </a:solidFill>
            </a:endParaRPr>
          </a:p>
        </p:txBody>
      </p:sp>
      <p:sp>
        <p:nvSpPr>
          <p:cNvPr id="15" name="TextBox 14">
            <a:extLst>
              <a:ext uri="{FF2B5EF4-FFF2-40B4-BE49-F238E27FC236}">
                <a16:creationId xmlns:a16="http://schemas.microsoft.com/office/drawing/2014/main" id="{C0FD1CC0-6566-40E2-93A2-2DF74B3B18C8}"/>
              </a:ext>
            </a:extLst>
          </p:cNvPr>
          <p:cNvSpPr txBox="1"/>
          <p:nvPr/>
        </p:nvSpPr>
        <p:spPr>
          <a:xfrm>
            <a:off x="4565420" y="1968019"/>
            <a:ext cx="601447" cy="369332"/>
          </a:xfrm>
          <a:prstGeom prst="rect">
            <a:avLst/>
          </a:prstGeom>
          <a:noFill/>
        </p:spPr>
        <p:txBody>
          <a:bodyPr wrap="none" rtlCol="0">
            <a:spAutoFit/>
          </a:bodyPr>
          <a:lstStyle/>
          <a:p>
            <a:r>
              <a:rPr lang="nb-NO" dirty="0">
                <a:solidFill>
                  <a:schemeClr val="accent1"/>
                </a:solidFill>
              </a:rPr>
              <a:t>F</a:t>
            </a:r>
            <a:r>
              <a:rPr lang="nb-NO" baseline="-25000" dirty="0">
                <a:solidFill>
                  <a:schemeClr val="accent1"/>
                </a:solidFill>
              </a:rPr>
              <a:t>1</a:t>
            </a:r>
            <a:r>
              <a:rPr lang="nb-NO" dirty="0">
                <a:solidFill>
                  <a:schemeClr val="accent1"/>
                </a:solidFill>
              </a:rPr>
              <a:t>=1</a:t>
            </a:r>
            <a:endParaRPr lang="nb-NO" baseline="-25000" dirty="0">
              <a:solidFill>
                <a:schemeClr val="accent1"/>
              </a:solidFill>
            </a:endParaRPr>
          </a:p>
        </p:txBody>
      </p:sp>
      <mc:AlternateContent xmlns:mc="http://schemas.openxmlformats.org/markup-compatibility/2006" xmlns:p14="http://schemas.microsoft.com/office/powerpoint/2010/main">
        <mc:Choice Requires="p14">
          <p:contentPart p14:bwMode="auto" r:id="rId3">
            <p14:nvContentPartPr>
              <p14:cNvPr id="67" name="Ink 66">
                <a:extLst>
                  <a:ext uri="{FF2B5EF4-FFF2-40B4-BE49-F238E27FC236}">
                    <a16:creationId xmlns:a16="http://schemas.microsoft.com/office/drawing/2014/main" id="{A8C2D533-C045-4892-867D-0CFEF585EECF}"/>
                  </a:ext>
                </a:extLst>
              </p14:cNvPr>
              <p14:cNvContentPartPr/>
              <p14:nvPr/>
            </p14:nvContentPartPr>
            <p14:xfrm>
              <a:off x="2648556" y="1111735"/>
              <a:ext cx="699614" cy="566368"/>
            </p14:xfrm>
          </p:contentPart>
        </mc:Choice>
        <mc:Fallback xmlns="">
          <p:pic>
            <p:nvPicPr>
              <p:cNvPr id="67" name="Ink 66">
                <a:extLst>
                  <a:ext uri="{FF2B5EF4-FFF2-40B4-BE49-F238E27FC236}">
                    <a16:creationId xmlns:a16="http://schemas.microsoft.com/office/drawing/2014/main" id="{A8C2D533-C045-4892-867D-0CFEF585EECF}"/>
                  </a:ext>
                </a:extLst>
              </p:cNvPr>
              <p:cNvPicPr/>
              <p:nvPr/>
            </p:nvPicPr>
            <p:blipFill>
              <a:blip r:embed="rId4"/>
              <a:stretch>
                <a:fillRect/>
              </a:stretch>
            </p:blipFill>
            <p:spPr>
              <a:xfrm>
                <a:off x="2639919" y="1102734"/>
                <a:ext cx="717248" cy="584011"/>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68" name="Ink 67">
                <a:extLst>
                  <a:ext uri="{FF2B5EF4-FFF2-40B4-BE49-F238E27FC236}">
                    <a16:creationId xmlns:a16="http://schemas.microsoft.com/office/drawing/2014/main" id="{104D09A1-418F-4570-A633-6DF52812C78D}"/>
                  </a:ext>
                </a:extLst>
              </p14:cNvPr>
              <p14:cNvContentPartPr/>
              <p14:nvPr/>
            </p14:nvContentPartPr>
            <p14:xfrm>
              <a:off x="4862174" y="1086423"/>
              <a:ext cx="699614" cy="566368"/>
            </p14:xfrm>
          </p:contentPart>
        </mc:Choice>
        <mc:Fallback xmlns="">
          <p:pic>
            <p:nvPicPr>
              <p:cNvPr id="68" name="Ink 67">
                <a:extLst>
                  <a:ext uri="{FF2B5EF4-FFF2-40B4-BE49-F238E27FC236}">
                    <a16:creationId xmlns:a16="http://schemas.microsoft.com/office/drawing/2014/main" id="{104D09A1-418F-4570-A633-6DF52812C78D}"/>
                  </a:ext>
                </a:extLst>
              </p:cNvPr>
              <p:cNvPicPr/>
              <p:nvPr/>
            </p:nvPicPr>
            <p:blipFill>
              <a:blip r:embed="rId6"/>
              <a:stretch>
                <a:fillRect/>
              </a:stretch>
            </p:blipFill>
            <p:spPr>
              <a:xfrm>
                <a:off x="4853537" y="1077422"/>
                <a:ext cx="717248" cy="584011"/>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69" name="Ink 68">
                <a:extLst>
                  <a:ext uri="{FF2B5EF4-FFF2-40B4-BE49-F238E27FC236}">
                    <a16:creationId xmlns:a16="http://schemas.microsoft.com/office/drawing/2014/main" id="{3D1B8AB1-722D-48FB-8158-6A69F3F69F5D}"/>
                  </a:ext>
                </a:extLst>
              </p14:cNvPr>
              <p14:cNvContentPartPr/>
              <p14:nvPr/>
            </p14:nvContentPartPr>
            <p14:xfrm>
              <a:off x="7238831" y="1133351"/>
              <a:ext cx="699614" cy="566368"/>
            </p14:xfrm>
          </p:contentPart>
        </mc:Choice>
        <mc:Fallback xmlns="">
          <p:pic>
            <p:nvPicPr>
              <p:cNvPr id="69" name="Ink 68">
                <a:extLst>
                  <a:ext uri="{FF2B5EF4-FFF2-40B4-BE49-F238E27FC236}">
                    <a16:creationId xmlns:a16="http://schemas.microsoft.com/office/drawing/2014/main" id="{3D1B8AB1-722D-48FB-8158-6A69F3F69F5D}"/>
                  </a:ext>
                </a:extLst>
              </p:cNvPr>
              <p:cNvPicPr/>
              <p:nvPr/>
            </p:nvPicPr>
            <p:blipFill>
              <a:blip r:embed="rId8"/>
              <a:stretch>
                <a:fillRect/>
              </a:stretch>
            </p:blipFill>
            <p:spPr>
              <a:xfrm>
                <a:off x="7230194" y="1124350"/>
                <a:ext cx="717248" cy="584011"/>
              </a:xfrm>
              <a:prstGeom prst="rect">
                <a:avLst/>
              </a:prstGeom>
            </p:spPr>
          </p:pic>
        </mc:Fallback>
      </mc:AlternateContent>
      <p:sp>
        <p:nvSpPr>
          <p:cNvPr id="70" name="Oval 69">
            <a:extLst>
              <a:ext uri="{FF2B5EF4-FFF2-40B4-BE49-F238E27FC236}">
                <a16:creationId xmlns:a16="http://schemas.microsoft.com/office/drawing/2014/main" id="{23DE2C77-B88F-4D9B-A9BD-32CAE93970F2}"/>
              </a:ext>
            </a:extLst>
          </p:cNvPr>
          <p:cNvSpPr/>
          <p:nvPr/>
        </p:nvSpPr>
        <p:spPr>
          <a:xfrm>
            <a:off x="9057563" y="272955"/>
            <a:ext cx="427630" cy="382137"/>
          </a:xfrm>
          <a:prstGeom prst="ellipse">
            <a:avLst/>
          </a:prstGeom>
          <a:noFill/>
          <a:ln w="19050">
            <a:solidFill>
              <a:srgbClr val="7030A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a:p>
        </p:txBody>
      </p:sp>
      <p:cxnSp>
        <p:nvCxnSpPr>
          <p:cNvPr id="73" name="Straight Connector 72">
            <a:extLst>
              <a:ext uri="{FF2B5EF4-FFF2-40B4-BE49-F238E27FC236}">
                <a16:creationId xmlns:a16="http://schemas.microsoft.com/office/drawing/2014/main" id="{253C1B8D-526A-4E30-8D05-5DE6DEAB6CAF}"/>
              </a:ext>
            </a:extLst>
          </p:cNvPr>
          <p:cNvCxnSpPr/>
          <p:nvPr/>
        </p:nvCxnSpPr>
        <p:spPr>
          <a:xfrm>
            <a:off x="9560257" y="450861"/>
            <a:ext cx="532262" cy="0"/>
          </a:xfrm>
          <a:prstGeom prst="line">
            <a:avLst/>
          </a:prstGeom>
          <a:ln>
            <a:solidFill>
              <a:srgbClr val="7030A0"/>
            </a:solidFill>
          </a:ln>
        </p:spPr>
        <p:style>
          <a:lnRef idx="2">
            <a:schemeClr val="accent1"/>
          </a:lnRef>
          <a:fillRef idx="0">
            <a:schemeClr val="accent1"/>
          </a:fillRef>
          <a:effectRef idx="1">
            <a:schemeClr val="accent1"/>
          </a:effectRef>
          <a:fontRef idx="minor">
            <a:schemeClr val="tx1"/>
          </a:fontRef>
        </p:style>
      </p:cxnSp>
      <p:sp>
        <p:nvSpPr>
          <p:cNvPr id="74" name="TextBox 73">
            <a:extLst>
              <a:ext uri="{FF2B5EF4-FFF2-40B4-BE49-F238E27FC236}">
                <a16:creationId xmlns:a16="http://schemas.microsoft.com/office/drawing/2014/main" id="{AA770274-C8DF-43CD-9910-41B5AFBB7662}"/>
              </a:ext>
            </a:extLst>
          </p:cNvPr>
          <p:cNvSpPr txBox="1"/>
          <p:nvPr/>
        </p:nvSpPr>
        <p:spPr>
          <a:xfrm>
            <a:off x="10028437" y="224402"/>
            <a:ext cx="301686" cy="369332"/>
          </a:xfrm>
          <a:prstGeom prst="rect">
            <a:avLst/>
          </a:prstGeom>
          <a:noFill/>
        </p:spPr>
        <p:txBody>
          <a:bodyPr wrap="none" rtlCol="0">
            <a:spAutoFit/>
          </a:bodyPr>
          <a:lstStyle/>
          <a:p>
            <a:r>
              <a:rPr lang="nb-NO" dirty="0">
                <a:solidFill>
                  <a:srgbClr val="7030A0"/>
                </a:solidFill>
              </a:rPr>
              <a:t>1</a:t>
            </a:r>
          </a:p>
        </p:txBody>
      </p:sp>
      <p:sp>
        <p:nvSpPr>
          <p:cNvPr id="100" name="TextBox 99">
            <a:extLst>
              <a:ext uri="{FF2B5EF4-FFF2-40B4-BE49-F238E27FC236}">
                <a16:creationId xmlns:a16="http://schemas.microsoft.com/office/drawing/2014/main" id="{40131B84-4C6A-48D3-99AF-F43E4F09A2C6}"/>
              </a:ext>
            </a:extLst>
          </p:cNvPr>
          <p:cNvSpPr txBox="1"/>
          <p:nvPr/>
        </p:nvSpPr>
        <p:spPr>
          <a:xfrm>
            <a:off x="7147230" y="328821"/>
            <a:ext cx="428322" cy="307777"/>
          </a:xfrm>
          <a:prstGeom prst="rect">
            <a:avLst/>
          </a:prstGeom>
          <a:noFill/>
        </p:spPr>
        <p:txBody>
          <a:bodyPr wrap="none" rtlCol="0">
            <a:spAutoFit/>
          </a:bodyPr>
          <a:lstStyle/>
          <a:p>
            <a:r>
              <a:rPr lang="nb-NO" sz="1400" dirty="0"/>
              <a:t>=∞</a:t>
            </a:r>
          </a:p>
        </p:txBody>
      </p:sp>
      <p:sp>
        <p:nvSpPr>
          <p:cNvPr id="101" name="TextBox 100">
            <a:extLst>
              <a:ext uri="{FF2B5EF4-FFF2-40B4-BE49-F238E27FC236}">
                <a16:creationId xmlns:a16="http://schemas.microsoft.com/office/drawing/2014/main" id="{7C40985B-A42C-41D4-9A47-679197308766}"/>
              </a:ext>
            </a:extLst>
          </p:cNvPr>
          <p:cNvSpPr txBox="1"/>
          <p:nvPr/>
        </p:nvSpPr>
        <p:spPr>
          <a:xfrm>
            <a:off x="2662550" y="328821"/>
            <a:ext cx="428322" cy="307777"/>
          </a:xfrm>
          <a:prstGeom prst="rect">
            <a:avLst/>
          </a:prstGeom>
          <a:noFill/>
        </p:spPr>
        <p:txBody>
          <a:bodyPr wrap="none" rtlCol="0">
            <a:spAutoFit/>
          </a:bodyPr>
          <a:lstStyle/>
          <a:p>
            <a:r>
              <a:rPr lang="nb-NO" sz="1400" dirty="0"/>
              <a:t>=∞</a:t>
            </a:r>
          </a:p>
        </p:txBody>
      </p:sp>
      <p:sp>
        <p:nvSpPr>
          <p:cNvPr id="102" name="TextBox 101">
            <a:extLst>
              <a:ext uri="{FF2B5EF4-FFF2-40B4-BE49-F238E27FC236}">
                <a16:creationId xmlns:a16="http://schemas.microsoft.com/office/drawing/2014/main" id="{EA212A42-7C9D-47B7-B7DD-2A7F50C2CC03}"/>
              </a:ext>
            </a:extLst>
          </p:cNvPr>
          <p:cNvSpPr txBox="1"/>
          <p:nvPr/>
        </p:nvSpPr>
        <p:spPr>
          <a:xfrm>
            <a:off x="4772362" y="334153"/>
            <a:ext cx="428322" cy="307777"/>
          </a:xfrm>
          <a:prstGeom prst="rect">
            <a:avLst/>
          </a:prstGeom>
          <a:noFill/>
        </p:spPr>
        <p:txBody>
          <a:bodyPr wrap="none" rtlCol="0">
            <a:spAutoFit/>
          </a:bodyPr>
          <a:lstStyle/>
          <a:p>
            <a:r>
              <a:rPr lang="nb-NO" sz="1400" dirty="0"/>
              <a:t>=∞</a:t>
            </a:r>
          </a:p>
        </p:txBody>
      </p:sp>
      <p:sp>
        <p:nvSpPr>
          <p:cNvPr id="2" name="Slide Number Placeholder 1">
            <a:extLst>
              <a:ext uri="{FF2B5EF4-FFF2-40B4-BE49-F238E27FC236}">
                <a16:creationId xmlns:a16="http://schemas.microsoft.com/office/drawing/2014/main" id="{B9C3CEE2-F98E-CF80-E545-4F16100D3A23}"/>
              </a:ext>
            </a:extLst>
          </p:cNvPr>
          <p:cNvSpPr>
            <a:spLocks noGrp="1"/>
          </p:cNvSpPr>
          <p:nvPr>
            <p:ph type="sldNum" sz="quarter" idx="12"/>
          </p:nvPr>
        </p:nvSpPr>
        <p:spPr/>
        <p:txBody>
          <a:bodyPr/>
          <a:lstStyle/>
          <a:p>
            <a:fld id="{D12EDB02-4F68-4150-B145-D9EB3E2B4B16}" type="slidenum">
              <a:rPr lang="en-US" smtClean="0"/>
              <a:t>57</a:t>
            </a:fld>
            <a:endParaRPr lang="en-US"/>
          </a:p>
        </p:txBody>
      </p:sp>
      <p:sp>
        <p:nvSpPr>
          <p:cNvPr id="4" name="TextBox 3">
            <a:extLst>
              <a:ext uri="{FF2B5EF4-FFF2-40B4-BE49-F238E27FC236}">
                <a16:creationId xmlns:a16="http://schemas.microsoft.com/office/drawing/2014/main" id="{1EA10C26-4D38-855E-932A-E9AF245AF22A}"/>
              </a:ext>
            </a:extLst>
          </p:cNvPr>
          <p:cNvSpPr txBox="1"/>
          <p:nvPr/>
        </p:nvSpPr>
        <p:spPr>
          <a:xfrm>
            <a:off x="9485193" y="-21400"/>
            <a:ext cx="1976375" cy="369332"/>
          </a:xfrm>
          <a:prstGeom prst="rect">
            <a:avLst/>
          </a:prstGeom>
          <a:noFill/>
        </p:spPr>
        <p:txBody>
          <a:bodyPr wrap="none" rtlCol="0">
            <a:spAutoFit/>
          </a:bodyPr>
          <a:lstStyle/>
          <a:p>
            <a:r>
              <a:rPr lang="nb-NO" dirty="0">
                <a:solidFill>
                  <a:srgbClr val="7030A0"/>
                </a:solidFill>
              </a:rPr>
              <a:t>Given </a:t>
            </a:r>
            <a:r>
              <a:rPr lang="nb-NO" dirty="0" err="1">
                <a:solidFill>
                  <a:srgbClr val="7030A0"/>
                </a:solidFill>
              </a:rPr>
              <a:t>product</a:t>
            </a:r>
            <a:r>
              <a:rPr lang="nb-NO" dirty="0">
                <a:solidFill>
                  <a:srgbClr val="7030A0"/>
                </a:solidFill>
              </a:rPr>
              <a:t> </a:t>
            </a:r>
            <a:r>
              <a:rPr lang="nb-NO" dirty="0" err="1">
                <a:solidFill>
                  <a:srgbClr val="7030A0"/>
                </a:solidFill>
              </a:rPr>
              <a:t>flow</a:t>
            </a:r>
            <a:endParaRPr lang="en-US" dirty="0">
              <a:solidFill>
                <a:srgbClr val="7030A0"/>
              </a:solidFill>
            </a:endParaRPr>
          </a:p>
        </p:txBody>
      </p:sp>
      <p:sp>
        <p:nvSpPr>
          <p:cNvPr id="7" name="TextBox 6">
            <a:extLst>
              <a:ext uri="{FF2B5EF4-FFF2-40B4-BE49-F238E27FC236}">
                <a16:creationId xmlns:a16="http://schemas.microsoft.com/office/drawing/2014/main" id="{8643D761-1AC0-E32F-341E-85CF428F7478}"/>
              </a:ext>
            </a:extLst>
          </p:cNvPr>
          <p:cNvSpPr txBox="1"/>
          <p:nvPr/>
        </p:nvSpPr>
        <p:spPr>
          <a:xfrm>
            <a:off x="2711624" y="2852936"/>
            <a:ext cx="2451312" cy="369332"/>
          </a:xfrm>
          <a:prstGeom prst="rect">
            <a:avLst/>
          </a:prstGeom>
          <a:noFill/>
        </p:spPr>
        <p:txBody>
          <a:bodyPr wrap="none" rtlCol="0">
            <a:spAutoFit/>
          </a:bodyPr>
          <a:lstStyle/>
          <a:p>
            <a:r>
              <a:rPr lang="nb-NO" dirty="0"/>
              <a:t>All </a:t>
            </a:r>
            <a:r>
              <a:rPr lang="nb-NO" dirty="0" err="1"/>
              <a:t>levels</a:t>
            </a:r>
            <a:r>
              <a:rPr lang="nb-NO" dirty="0"/>
              <a:t> </a:t>
            </a:r>
            <a:r>
              <a:rPr lang="nb-NO" dirty="0" err="1"/>
              <a:t>are</a:t>
            </a:r>
            <a:r>
              <a:rPr lang="nb-NO" dirty="0"/>
              <a:t> </a:t>
            </a:r>
            <a:r>
              <a:rPr lang="nb-NO" dirty="0" err="1"/>
              <a:t>high</a:t>
            </a:r>
            <a:r>
              <a:rPr lang="nb-NO" dirty="0"/>
              <a:t> (SP-H)</a:t>
            </a:r>
            <a:endParaRPr lang="en-US" dirty="0"/>
          </a:p>
        </p:txBody>
      </p:sp>
    </p:spTree>
    <p:extLst>
      <p:ext uri="{BB962C8B-B14F-4D97-AF65-F5344CB8AC3E}">
        <p14:creationId xmlns:p14="http://schemas.microsoft.com/office/powerpoint/2010/main" val="11036705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963C8F9-ECB3-45E0-A60C-4B8ED46FA65E}"/>
              </a:ext>
            </a:extLst>
          </p:cNvPr>
          <p:cNvPicPr>
            <a:picLocks noChangeAspect="1"/>
          </p:cNvPicPr>
          <p:nvPr/>
        </p:nvPicPr>
        <p:blipFill>
          <a:blip r:embed="rId2"/>
          <a:stretch>
            <a:fillRect/>
          </a:stretch>
        </p:blipFill>
        <p:spPr>
          <a:xfrm>
            <a:off x="1795549" y="198581"/>
            <a:ext cx="8168112" cy="2396069"/>
          </a:xfrm>
          <a:prstGeom prst="rect">
            <a:avLst/>
          </a:prstGeom>
        </p:spPr>
      </p:pic>
      <p:cxnSp>
        <p:nvCxnSpPr>
          <p:cNvPr id="3" name="Connector: Curved 2">
            <a:extLst>
              <a:ext uri="{FF2B5EF4-FFF2-40B4-BE49-F238E27FC236}">
                <a16:creationId xmlns:a16="http://schemas.microsoft.com/office/drawing/2014/main" id="{7D5A1C67-4220-4D1D-B240-33E1C4D87B98}"/>
              </a:ext>
            </a:extLst>
          </p:cNvPr>
          <p:cNvCxnSpPr>
            <a:cxnSpLocks/>
          </p:cNvCxnSpPr>
          <p:nvPr/>
        </p:nvCxnSpPr>
        <p:spPr>
          <a:xfrm>
            <a:off x="3238257" y="1671546"/>
            <a:ext cx="646487" cy="12700"/>
          </a:xfrm>
          <a:prstGeom prst="curvedConnector3">
            <a:avLst/>
          </a:prstGeom>
          <a:ln>
            <a:solidFill>
              <a:srgbClr val="F07EE2"/>
            </a:solidFill>
          </a:ln>
        </p:spPr>
        <p:style>
          <a:lnRef idx="2">
            <a:schemeClr val="accent1"/>
          </a:lnRef>
          <a:fillRef idx="0">
            <a:schemeClr val="accent1"/>
          </a:fillRef>
          <a:effectRef idx="1">
            <a:schemeClr val="accent1"/>
          </a:effectRef>
          <a:fontRef idx="minor">
            <a:schemeClr val="tx1"/>
          </a:fontRef>
        </p:style>
      </p:cxnSp>
      <p:cxnSp>
        <p:nvCxnSpPr>
          <p:cNvPr id="9" name="Connector: Curved 8">
            <a:extLst>
              <a:ext uri="{FF2B5EF4-FFF2-40B4-BE49-F238E27FC236}">
                <a16:creationId xmlns:a16="http://schemas.microsoft.com/office/drawing/2014/main" id="{710B152C-62EA-4B4D-9FB6-B70B9FD53C0F}"/>
              </a:ext>
            </a:extLst>
          </p:cNvPr>
          <p:cNvCxnSpPr>
            <a:cxnSpLocks/>
          </p:cNvCxnSpPr>
          <p:nvPr/>
        </p:nvCxnSpPr>
        <p:spPr>
          <a:xfrm>
            <a:off x="5627151" y="1658846"/>
            <a:ext cx="646487" cy="12700"/>
          </a:xfrm>
          <a:prstGeom prst="curvedConnector3">
            <a:avLst/>
          </a:prstGeom>
        </p:spPr>
        <p:style>
          <a:lnRef idx="2">
            <a:schemeClr val="accent1"/>
          </a:lnRef>
          <a:fillRef idx="0">
            <a:schemeClr val="accent1"/>
          </a:fillRef>
          <a:effectRef idx="1">
            <a:schemeClr val="accent1"/>
          </a:effectRef>
          <a:fontRef idx="minor">
            <a:schemeClr val="tx1"/>
          </a:fontRef>
        </p:style>
      </p:cxnSp>
      <p:cxnSp>
        <p:nvCxnSpPr>
          <p:cNvPr id="10" name="Connector: Curved 9">
            <a:extLst>
              <a:ext uri="{FF2B5EF4-FFF2-40B4-BE49-F238E27FC236}">
                <a16:creationId xmlns:a16="http://schemas.microsoft.com/office/drawing/2014/main" id="{57DDA130-4953-43AF-869D-E9792C549715}"/>
              </a:ext>
            </a:extLst>
          </p:cNvPr>
          <p:cNvCxnSpPr>
            <a:cxnSpLocks/>
          </p:cNvCxnSpPr>
          <p:nvPr/>
        </p:nvCxnSpPr>
        <p:spPr>
          <a:xfrm>
            <a:off x="7969452" y="1652496"/>
            <a:ext cx="646487" cy="12700"/>
          </a:xfrm>
          <a:prstGeom prst="curvedConnector3">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11" name="TextBox 10">
            <a:extLst>
              <a:ext uri="{FF2B5EF4-FFF2-40B4-BE49-F238E27FC236}">
                <a16:creationId xmlns:a16="http://schemas.microsoft.com/office/drawing/2014/main" id="{663CC0C9-B72D-4804-A4D8-BCB432304F53}"/>
              </a:ext>
            </a:extLst>
          </p:cNvPr>
          <p:cNvSpPr txBox="1"/>
          <p:nvPr/>
        </p:nvSpPr>
        <p:spPr>
          <a:xfrm>
            <a:off x="2442949" y="1952866"/>
            <a:ext cx="601447" cy="369332"/>
          </a:xfrm>
          <a:prstGeom prst="rect">
            <a:avLst/>
          </a:prstGeom>
          <a:noFill/>
        </p:spPr>
        <p:txBody>
          <a:bodyPr wrap="none" rtlCol="0">
            <a:spAutoFit/>
          </a:bodyPr>
          <a:lstStyle/>
          <a:p>
            <a:r>
              <a:rPr lang="nb-NO" dirty="0">
                <a:solidFill>
                  <a:srgbClr val="F07EE2"/>
                </a:solidFill>
              </a:rPr>
              <a:t>F</a:t>
            </a:r>
            <a:r>
              <a:rPr lang="nb-NO" baseline="-25000" dirty="0">
                <a:solidFill>
                  <a:srgbClr val="F07EE2"/>
                </a:solidFill>
              </a:rPr>
              <a:t>0</a:t>
            </a:r>
            <a:r>
              <a:rPr lang="nb-NO" dirty="0">
                <a:solidFill>
                  <a:srgbClr val="F07EE2"/>
                </a:solidFill>
              </a:rPr>
              <a:t>=1</a:t>
            </a:r>
            <a:endParaRPr lang="nb-NO" baseline="-25000" dirty="0">
              <a:solidFill>
                <a:srgbClr val="F07EE2"/>
              </a:solidFill>
            </a:endParaRPr>
          </a:p>
        </p:txBody>
      </p:sp>
      <p:sp>
        <p:nvSpPr>
          <p:cNvPr id="12" name="TextBox 11">
            <a:extLst>
              <a:ext uri="{FF2B5EF4-FFF2-40B4-BE49-F238E27FC236}">
                <a16:creationId xmlns:a16="http://schemas.microsoft.com/office/drawing/2014/main" id="{9E62F6F9-38C4-431B-ACE0-D33DBCC93639}"/>
              </a:ext>
            </a:extLst>
          </p:cNvPr>
          <p:cNvSpPr txBox="1"/>
          <p:nvPr/>
        </p:nvSpPr>
        <p:spPr>
          <a:xfrm>
            <a:off x="6904504" y="1963201"/>
            <a:ext cx="601447" cy="369332"/>
          </a:xfrm>
          <a:prstGeom prst="rect">
            <a:avLst/>
          </a:prstGeom>
          <a:noFill/>
        </p:spPr>
        <p:txBody>
          <a:bodyPr wrap="none" rtlCol="0">
            <a:spAutoFit/>
          </a:bodyPr>
          <a:lstStyle/>
          <a:p>
            <a:r>
              <a:rPr lang="nb-NO" dirty="0">
                <a:solidFill>
                  <a:schemeClr val="accent3">
                    <a:lumMod val="75000"/>
                  </a:schemeClr>
                </a:solidFill>
              </a:rPr>
              <a:t>F</a:t>
            </a:r>
            <a:r>
              <a:rPr lang="nb-NO" baseline="-25000" dirty="0">
                <a:solidFill>
                  <a:schemeClr val="accent3">
                    <a:lumMod val="75000"/>
                  </a:schemeClr>
                </a:solidFill>
              </a:rPr>
              <a:t>2</a:t>
            </a:r>
            <a:r>
              <a:rPr lang="nb-NO" dirty="0">
                <a:solidFill>
                  <a:schemeClr val="accent3">
                    <a:lumMod val="75000"/>
                  </a:schemeClr>
                </a:solidFill>
              </a:rPr>
              <a:t>=1</a:t>
            </a:r>
            <a:endParaRPr lang="nb-NO" baseline="-25000" dirty="0">
              <a:solidFill>
                <a:schemeClr val="accent3">
                  <a:lumMod val="75000"/>
                </a:schemeClr>
              </a:solidFill>
            </a:endParaRPr>
          </a:p>
        </p:txBody>
      </p:sp>
      <p:sp>
        <p:nvSpPr>
          <p:cNvPr id="14" name="TextBox 13">
            <a:extLst>
              <a:ext uri="{FF2B5EF4-FFF2-40B4-BE49-F238E27FC236}">
                <a16:creationId xmlns:a16="http://schemas.microsoft.com/office/drawing/2014/main" id="{434BBF92-3285-4249-91F2-FB2B28199476}"/>
              </a:ext>
            </a:extLst>
          </p:cNvPr>
          <p:cNvSpPr txBox="1"/>
          <p:nvPr/>
        </p:nvSpPr>
        <p:spPr>
          <a:xfrm>
            <a:off x="9112155" y="1937723"/>
            <a:ext cx="601447" cy="369332"/>
          </a:xfrm>
          <a:prstGeom prst="rect">
            <a:avLst/>
          </a:prstGeom>
          <a:noFill/>
        </p:spPr>
        <p:txBody>
          <a:bodyPr wrap="none" rtlCol="0">
            <a:spAutoFit/>
          </a:bodyPr>
          <a:lstStyle/>
          <a:p>
            <a:r>
              <a:rPr lang="nb-NO" dirty="0">
                <a:solidFill>
                  <a:schemeClr val="accent4">
                    <a:lumMod val="75000"/>
                  </a:schemeClr>
                </a:solidFill>
              </a:rPr>
              <a:t>F</a:t>
            </a:r>
            <a:r>
              <a:rPr lang="nb-NO" baseline="-25000" dirty="0">
                <a:solidFill>
                  <a:schemeClr val="accent4">
                    <a:lumMod val="75000"/>
                  </a:schemeClr>
                </a:solidFill>
              </a:rPr>
              <a:t>3</a:t>
            </a:r>
            <a:r>
              <a:rPr lang="nb-NO" dirty="0">
                <a:solidFill>
                  <a:schemeClr val="accent4">
                    <a:lumMod val="75000"/>
                  </a:schemeClr>
                </a:solidFill>
              </a:rPr>
              <a:t>=1</a:t>
            </a:r>
            <a:endParaRPr lang="nb-NO" baseline="-25000" dirty="0">
              <a:solidFill>
                <a:schemeClr val="accent4">
                  <a:lumMod val="75000"/>
                </a:schemeClr>
              </a:solidFill>
            </a:endParaRPr>
          </a:p>
        </p:txBody>
      </p:sp>
      <p:sp>
        <p:nvSpPr>
          <p:cNvPr id="15" name="TextBox 14">
            <a:extLst>
              <a:ext uri="{FF2B5EF4-FFF2-40B4-BE49-F238E27FC236}">
                <a16:creationId xmlns:a16="http://schemas.microsoft.com/office/drawing/2014/main" id="{C0FD1CC0-6566-40E2-93A2-2DF74B3B18C8}"/>
              </a:ext>
            </a:extLst>
          </p:cNvPr>
          <p:cNvSpPr txBox="1"/>
          <p:nvPr/>
        </p:nvSpPr>
        <p:spPr>
          <a:xfrm>
            <a:off x="4565420" y="1968019"/>
            <a:ext cx="776175" cy="369332"/>
          </a:xfrm>
          <a:prstGeom prst="rect">
            <a:avLst/>
          </a:prstGeom>
          <a:noFill/>
        </p:spPr>
        <p:txBody>
          <a:bodyPr wrap="none" rtlCol="0">
            <a:spAutoFit/>
          </a:bodyPr>
          <a:lstStyle/>
          <a:p>
            <a:r>
              <a:rPr lang="nb-NO" dirty="0">
                <a:solidFill>
                  <a:schemeClr val="accent1"/>
                </a:solidFill>
              </a:rPr>
              <a:t>F</a:t>
            </a:r>
            <a:r>
              <a:rPr lang="nb-NO" baseline="-25000" dirty="0">
                <a:solidFill>
                  <a:schemeClr val="accent1"/>
                </a:solidFill>
              </a:rPr>
              <a:t>1</a:t>
            </a:r>
            <a:r>
              <a:rPr lang="nb-NO" dirty="0">
                <a:solidFill>
                  <a:schemeClr val="accent1"/>
                </a:solidFill>
              </a:rPr>
              <a:t>=0.5</a:t>
            </a:r>
            <a:endParaRPr lang="nb-NO" baseline="-25000" dirty="0">
              <a:solidFill>
                <a:schemeClr val="accent1"/>
              </a:solidFill>
            </a:endParaRPr>
          </a:p>
        </p:txBody>
      </p:sp>
      <mc:AlternateContent xmlns:mc="http://schemas.openxmlformats.org/markup-compatibility/2006" xmlns:p14="http://schemas.microsoft.com/office/powerpoint/2010/main">
        <mc:Choice Requires="p14">
          <p:contentPart p14:bwMode="auto" r:id="rId3">
            <p14:nvContentPartPr>
              <p14:cNvPr id="67" name="Ink 66">
                <a:extLst>
                  <a:ext uri="{FF2B5EF4-FFF2-40B4-BE49-F238E27FC236}">
                    <a16:creationId xmlns:a16="http://schemas.microsoft.com/office/drawing/2014/main" id="{A8C2D533-C045-4892-867D-0CFEF585EECF}"/>
                  </a:ext>
                </a:extLst>
              </p14:cNvPr>
              <p14:cNvContentPartPr/>
              <p14:nvPr/>
            </p14:nvContentPartPr>
            <p14:xfrm>
              <a:off x="2648556" y="1111735"/>
              <a:ext cx="699614" cy="566368"/>
            </p14:xfrm>
          </p:contentPart>
        </mc:Choice>
        <mc:Fallback xmlns="">
          <p:pic>
            <p:nvPicPr>
              <p:cNvPr id="67" name="Ink 66">
                <a:extLst>
                  <a:ext uri="{FF2B5EF4-FFF2-40B4-BE49-F238E27FC236}">
                    <a16:creationId xmlns:a16="http://schemas.microsoft.com/office/drawing/2014/main" id="{A8C2D533-C045-4892-867D-0CFEF585EECF}"/>
                  </a:ext>
                </a:extLst>
              </p:cNvPr>
              <p:cNvPicPr/>
              <p:nvPr/>
            </p:nvPicPr>
            <p:blipFill>
              <a:blip r:embed="rId4"/>
              <a:stretch>
                <a:fillRect/>
              </a:stretch>
            </p:blipFill>
            <p:spPr>
              <a:xfrm>
                <a:off x="2639919" y="1102734"/>
                <a:ext cx="717248" cy="584011"/>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68" name="Ink 67">
                <a:extLst>
                  <a:ext uri="{FF2B5EF4-FFF2-40B4-BE49-F238E27FC236}">
                    <a16:creationId xmlns:a16="http://schemas.microsoft.com/office/drawing/2014/main" id="{104D09A1-418F-4570-A633-6DF52812C78D}"/>
                  </a:ext>
                </a:extLst>
              </p14:cNvPr>
              <p14:cNvContentPartPr/>
              <p14:nvPr/>
            </p14:nvContentPartPr>
            <p14:xfrm>
              <a:off x="4862174" y="1086423"/>
              <a:ext cx="699614" cy="566368"/>
            </p14:xfrm>
          </p:contentPart>
        </mc:Choice>
        <mc:Fallback xmlns="">
          <p:pic>
            <p:nvPicPr>
              <p:cNvPr id="68" name="Ink 67">
                <a:extLst>
                  <a:ext uri="{FF2B5EF4-FFF2-40B4-BE49-F238E27FC236}">
                    <a16:creationId xmlns:a16="http://schemas.microsoft.com/office/drawing/2014/main" id="{104D09A1-418F-4570-A633-6DF52812C78D}"/>
                  </a:ext>
                </a:extLst>
              </p:cNvPr>
              <p:cNvPicPr/>
              <p:nvPr/>
            </p:nvPicPr>
            <p:blipFill>
              <a:blip r:embed="rId6"/>
              <a:stretch>
                <a:fillRect/>
              </a:stretch>
            </p:blipFill>
            <p:spPr>
              <a:xfrm>
                <a:off x="4853537" y="1077422"/>
                <a:ext cx="717248" cy="584011"/>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69" name="Ink 68">
                <a:extLst>
                  <a:ext uri="{FF2B5EF4-FFF2-40B4-BE49-F238E27FC236}">
                    <a16:creationId xmlns:a16="http://schemas.microsoft.com/office/drawing/2014/main" id="{3D1B8AB1-722D-48FB-8158-6A69F3F69F5D}"/>
                  </a:ext>
                </a:extLst>
              </p14:cNvPr>
              <p14:cNvContentPartPr/>
              <p14:nvPr/>
            </p14:nvContentPartPr>
            <p14:xfrm>
              <a:off x="7238831" y="1133351"/>
              <a:ext cx="699614" cy="566368"/>
            </p14:xfrm>
          </p:contentPart>
        </mc:Choice>
        <mc:Fallback xmlns="">
          <p:pic>
            <p:nvPicPr>
              <p:cNvPr id="69" name="Ink 68">
                <a:extLst>
                  <a:ext uri="{FF2B5EF4-FFF2-40B4-BE49-F238E27FC236}">
                    <a16:creationId xmlns:a16="http://schemas.microsoft.com/office/drawing/2014/main" id="{3D1B8AB1-722D-48FB-8158-6A69F3F69F5D}"/>
                  </a:ext>
                </a:extLst>
              </p:cNvPr>
              <p:cNvPicPr/>
              <p:nvPr/>
            </p:nvPicPr>
            <p:blipFill>
              <a:blip r:embed="rId8"/>
              <a:stretch>
                <a:fillRect/>
              </a:stretch>
            </p:blipFill>
            <p:spPr>
              <a:xfrm>
                <a:off x="7230194" y="1124350"/>
                <a:ext cx="717248" cy="584011"/>
              </a:xfrm>
              <a:prstGeom prst="rect">
                <a:avLst/>
              </a:prstGeom>
            </p:spPr>
          </p:pic>
        </mc:Fallback>
      </mc:AlternateContent>
      <p:sp>
        <p:nvSpPr>
          <p:cNvPr id="70" name="Oval 69">
            <a:extLst>
              <a:ext uri="{FF2B5EF4-FFF2-40B4-BE49-F238E27FC236}">
                <a16:creationId xmlns:a16="http://schemas.microsoft.com/office/drawing/2014/main" id="{23DE2C77-B88F-4D9B-A9BD-32CAE93970F2}"/>
              </a:ext>
            </a:extLst>
          </p:cNvPr>
          <p:cNvSpPr/>
          <p:nvPr/>
        </p:nvSpPr>
        <p:spPr>
          <a:xfrm>
            <a:off x="9057563" y="272955"/>
            <a:ext cx="427630" cy="382137"/>
          </a:xfrm>
          <a:prstGeom prst="ellipse">
            <a:avLst/>
          </a:prstGeom>
          <a:noFill/>
          <a:ln w="19050">
            <a:solidFill>
              <a:srgbClr val="7030A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a:p>
        </p:txBody>
      </p:sp>
      <p:cxnSp>
        <p:nvCxnSpPr>
          <p:cNvPr id="73" name="Straight Connector 72">
            <a:extLst>
              <a:ext uri="{FF2B5EF4-FFF2-40B4-BE49-F238E27FC236}">
                <a16:creationId xmlns:a16="http://schemas.microsoft.com/office/drawing/2014/main" id="{253C1B8D-526A-4E30-8D05-5DE6DEAB6CAF}"/>
              </a:ext>
            </a:extLst>
          </p:cNvPr>
          <p:cNvCxnSpPr/>
          <p:nvPr/>
        </p:nvCxnSpPr>
        <p:spPr>
          <a:xfrm>
            <a:off x="9560257" y="450861"/>
            <a:ext cx="532262" cy="0"/>
          </a:xfrm>
          <a:prstGeom prst="line">
            <a:avLst/>
          </a:prstGeom>
          <a:ln>
            <a:solidFill>
              <a:srgbClr val="7030A0"/>
            </a:solidFill>
          </a:ln>
        </p:spPr>
        <p:style>
          <a:lnRef idx="2">
            <a:schemeClr val="accent1"/>
          </a:lnRef>
          <a:fillRef idx="0">
            <a:schemeClr val="accent1"/>
          </a:fillRef>
          <a:effectRef idx="1">
            <a:schemeClr val="accent1"/>
          </a:effectRef>
          <a:fontRef idx="minor">
            <a:schemeClr val="tx1"/>
          </a:fontRef>
        </p:style>
      </p:cxnSp>
      <p:sp>
        <p:nvSpPr>
          <p:cNvPr id="74" name="TextBox 73">
            <a:extLst>
              <a:ext uri="{FF2B5EF4-FFF2-40B4-BE49-F238E27FC236}">
                <a16:creationId xmlns:a16="http://schemas.microsoft.com/office/drawing/2014/main" id="{AA770274-C8DF-43CD-9910-41B5AFBB7662}"/>
              </a:ext>
            </a:extLst>
          </p:cNvPr>
          <p:cNvSpPr txBox="1"/>
          <p:nvPr/>
        </p:nvSpPr>
        <p:spPr>
          <a:xfrm>
            <a:off x="10028437" y="224402"/>
            <a:ext cx="301686" cy="369332"/>
          </a:xfrm>
          <a:prstGeom prst="rect">
            <a:avLst/>
          </a:prstGeom>
          <a:noFill/>
        </p:spPr>
        <p:txBody>
          <a:bodyPr wrap="none" rtlCol="0">
            <a:spAutoFit/>
          </a:bodyPr>
          <a:lstStyle/>
          <a:p>
            <a:r>
              <a:rPr lang="nb-NO" dirty="0">
                <a:solidFill>
                  <a:srgbClr val="7030A0"/>
                </a:solidFill>
              </a:rPr>
              <a:t>1</a:t>
            </a:r>
          </a:p>
        </p:txBody>
      </p:sp>
      <p:grpSp>
        <p:nvGrpSpPr>
          <p:cNvPr id="99" name="Group 98">
            <a:extLst>
              <a:ext uri="{FF2B5EF4-FFF2-40B4-BE49-F238E27FC236}">
                <a16:creationId xmlns:a16="http://schemas.microsoft.com/office/drawing/2014/main" id="{2E71C17B-5D6A-478F-8750-A008A9E25EDC}"/>
              </a:ext>
            </a:extLst>
          </p:cNvPr>
          <p:cNvGrpSpPr/>
          <p:nvPr/>
        </p:nvGrpSpPr>
        <p:grpSpPr>
          <a:xfrm>
            <a:off x="4506802" y="-48232"/>
            <a:ext cx="1179835" cy="690162"/>
            <a:chOff x="4506802" y="-48232"/>
            <a:chExt cx="1179835" cy="690162"/>
          </a:xfrm>
          <a:noFill/>
        </p:grpSpPr>
        <p:sp>
          <p:nvSpPr>
            <p:cNvPr id="71" name="Oval 70">
              <a:extLst>
                <a:ext uri="{FF2B5EF4-FFF2-40B4-BE49-F238E27FC236}">
                  <a16:creationId xmlns:a16="http://schemas.microsoft.com/office/drawing/2014/main" id="{749B46C7-3504-4A89-87F4-AB28E164254B}"/>
                </a:ext>
              </a:extLst>
            </p:cNvPr>
            <p:cNvSpPr/>
            <p:nvPr/>
          </p:nvSpPr>
          <p:spPr>
            <a:xfrm>
              <a:off x="4506802" y="259793"/>
              <a:ext cx="427630" cy="382137"/>
            </a:xfrm>
            <a:prstGeom prst="ellipse">
              <a:avLst/>
            </a:prstGeom>
            <a:grpFill/>
            <a:ln w="19050">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a:p>
          </p:txBody>
        </p:sp>
        <p:grpSp>
          <p:nvGrpSpPr>
            <p:cNvPr id="98" name="Group 97">
              <a:extLst>
                <a:ext uri="{FF2B5EF4-FFF2-40B4-BE49-F238E27FC236}">
                  <a16:creationId xmlns:a16="http://schemas.microsoft.com/office/drawing/2014/main" id="{7C5FD5B2-857B-4352-9450-F589EC31157B}"/>
                </a:ext>
              </a:extLst>
            </p:cNvPr>
            <p:cNvGrpSpPr/>
            <p:nvPr/>
          </p:nvGrpSpPr>
          <p:grpSpPr>
            <a:xfrm>
              <a:off x="4733023" y="-48232"/>
              <a:ext cx="953614" cy="651297"/>
              <a:chOff x="4733023" y="-48232"/>
              <a:chExt cx="953614" cy="651297"/>
            </a:xfrm>
            <a:grpFill/>
          </p:grpSpPr>
          <p:cxnSp>
            <p:nvCxnSpPr>
              <p:cNvPr id="76" name="Connector: Elbow 75">
                <a:extLst>
                  <a:ext uri="{FF2B5EF4-FFF2-40B4-BE49-F238E27FC236}">
                    <a16:creationId xmlns:a16="http://schemas.microsoft.com/office/drawing/2014/main" id="{CA712B1E-B3E2-4114-9CB9-848704B36424}"/>
                  </a:ext>
                </a:extLst>
              </p:cNvPr>
              <p:cNvCxnSpPr>
                <a:cxnSpLocks/>
              </p:cNvCxnSpPr>
              <p:nvPr/>
            </p:nvCxnSpPr>
            <p:spPr>
              <a:xfrm>
                <a:off x="4733023" y="36613"/>
                <a:ext cx="575956" cy="557121"/>
              </a:xfrm>
              <a:prstGeom prst="bentConnector3">
                <a:avLst/>
              </a:prstGeom>
              <a:grpFill/>
            </p:spPr>
            <p:style>
              <a:lnRef idx="2">
                <a:schemeClr val="accent1"/>
              </a:lnRef>
              <a:fillRef idx="0">
                <a:schemeClr val="accent1"/>
              </a:fillRef>
              <a:effectRef idx="1">
                <a:schemeClr val="accent1"/>
              </a:effectRef>
              <a:fontRef idx="minor">
                <a:schemeClr val="tx1"/>
              </a:fontRef>
            </p:style>
          </p:cxnSp>
          <p:cxnSp>
            <p:nvCxnSpPr>
              <p:cNvPr id="81" name="Connector: Elbow 80">
                <a:extLst>
                  <a:ext uri="{FF2B5EF4-FFF2-40B4-BE49-F238E27FC236}">
                    <a16:creationId xmlns:a16="http://schemas.microsoft.com/office/drawing/2014/main" id="{800FC731-22DA-47FA-BD6C-D40023ABF97D}"/>
                  </a:ext>
                </a:extLst>
              </p:cNvPr>
              <p:cNvCxnSpPr>
                <a:cxnSpLocks/>
              </p:cNvCxnSpPr>
              <p:nvPr/>
            </p:nvCxnSpPr>
            <p:spPr>
              <a:xfrm rot="5400000" flipH="1" flipV="1">
                <a:off x="5156505" y="72933"/>
                <a:ext cx="651297" cy="408967"/>
              </a:xfrm>
              <a:prstGeom prst="bentConnector3">
                <a:avLst>
                  <a:gd name="adj1" fmla="val 100292"/>
                </a:avLst>
              </a:prstGeom>
              <a:grpFill/>
            </p:spPr>
            <p:style>
              <a:lnRef idx="2">
                <a:schemeClr val="accent1"/>
              </a:lnRef>
              <a:fillRef idx="0">
                <a:schemeClr val="accent1"/>
              </a:fillRef>
              <a:effectRef idx="1">
                <a:schemeClr val="accent1"/>
              </a:effectRef>
              <a:fontRef idx="minor">
                <a:schemeClr val="tx1"/>
              </a:fontRef>
            </p:style>
          </p:cxnSp>
        </p:grpSp>
      </p:grpSp>
      <p:sp>
        <p:nvSpPr>
          <p:cNvPr id="100" name="TextBox 99">
            <a:extLst>
              <a:ext uri="{FF2B5EF4-FFF2-40B4-BE49-F238E27FC236}">
                <a16:creationId xmlns:a16="http://schemas.microsoft.com/office/drawing/2014/main" id="{40131B84-4C6A-48D3-99AF-F43E4F09A2C6}"/>
              </a:ext>
            </a:extLst>
          </p:cNvPr>
          <p:cNvSpPr txBox="1"/>
          <p:nvPr/>
        </p:nvSpPr>
        <p:spPr>
          <a:xfrm>
            <a:off x="7147230" y="328821"/>
            <a:ext cx="428322" cy="307777"/>
          </a:xfrm>
          <a:prstGeom prst="rect">
            <a:avLst/>
          </a:prstGeom>
          <a:noFill/>
        </p:spPr>
        <p:txBody>
          <a:bodyPr wrap="none" rtlCol="0">
            <a:spAutoFit/>
          </a:bodyPr>
          <a:lstStyle/>
          <a:p>
            <a:r>
              <a:rPr lang="nb-NO" sz="1400" dirty="0"/>
              <a:t>=∞</a:t>
            </a:r>
          </a:p>
        </p:txBody>
      </p:sp>
      <p:sp>
        <p:nvSpPr>
          <p:cNvPr id="101" name="TextBox 100">
            <a:extLst>
              <a:ext uri="{FF2B5EF4-FFF2-40B4-BE49-F238E27FC236}">
                <a16:creationId xmlns:a16="http://schemas.microsoft.com/office/drawing/2014/main" id="{7C40985B-A42C-41D4-9A47-679197308766}"/>
              </a:ext>
            </a:extLst>
          </p:cNvPr>
          <p:cNvSpPr txBox="1"/>
          <p:nvPr/>
        </p:nvSpPr>
        <p:spPr>
          <a:xfrm>
            <a:off x="2662550" y="328821"/>
            <a:ext cx="428322" cy="307777"/>
          </a:xfrm>
          <a:prstGeom prst="rect">
            <a:avLst/>
          </a:prstGeom>
          <a:noFill/>
        </p:spPr>
        <p:txBody>
          <a:bodyPr wrap="none" rtlCol="0">
            <a:spAutoFit/>
          </a:bodyPr>
          <a:lstStyle/>
          <a:p>
            <a:r>
              <a:rPr lang="nb-NO" sz="1400" dirty="0"/>
              <a:t>=∞</a:t>
            </a:r>
          </a:p>
        </p:txBody>
      </p:sp>
      <p:sp>
        <p:nvSpPr>
          <p:cNvPr id="27" name="TextBox 26">
            <a:extLst>
              <a:ext uri="{FF2B5EF4-FFF2-40B4-BE49-F238E27FC236}">
                <a16:creationId xmlns:a16="http://schemas.microsoft.com/office/drawing/2014/main" id="{5818867D-5AFE-4E33-B853-B11AA957965E}"/>
              </a:ext>
            </a:extLst>
          </p:cNvPr>
          <p:cNvSpPr txBox="1"/>
          <p:nvPr/>
        </p:nvSpPr>
        <p:spPr>
          <a:xfrm>
            <a:off x="4891056" y="525734"/>
            <a:ext cx="539458" cy="369332"/>
          </a:xfrm>
          <a:prstGeom prst="rect">
            <a:avLst/>
          </a:prstGeom>
          <a:noFill/>
        </p:spPr>
        <p:txBody>
          <a:bodyPr wrap="square" rtlCol="0">
            <a:spAutoFit/>
          </a:bodyPr>
          <a:lstStyle/>
          <a:p>
            <a:r>
              <a:rPr lang="nb-NO" dirty="0">
                <a:solidFill>
                  <a:schemeClr val="tx2"/>
                </a:solidFill>
              </a:rPr>
              <a:t>0.5</a:t>
            </a:r>
          </a:p>
        </p:txBody>
      </p:sp>
      <p:sp>
        <p:nvSpPr>
          <p:cNvPr id="2" name="Slide Number Placeholder 1">
            <a:extLst>
              <a:ext uri="{FF2B5EF4-FFF2-40B4-BE49-F238E27FC236}">
                <a16:creationId xmlns:a16="http://schemas.microsoft.com/office/drawing/2014/main" id="{979E9B94-21E6-8936-B18E-3E20BD081404}"/>
              </a:ext>
            </a:extLst>
          </p:cNvPr>
          <p:cNvSpPr>
            <a:spLocks noGrp="1"/>
          </p:cNvSpPr>
          <p:nvPr>
            <p:ph type="sldNum" sz="quarter" idx="12"/>
          </p:nvPr>
        </p:nvSpPr>
        <p:spPr/>
        <p:txBody>
          <a:bodyPr/>
          <a:lstStyle/>
          <a:p>
            <a:fld id="{D12EDB02-4F68-4150-B145-D9EB3E2B4B16}" type="slidenum">
              <a:rPr lang="en-US" smtClean="0"/>
              <a:t>58</a:t>
            </a:fld>
            <a:endParaRPr lang="en-US"/>
          </a:p>
        </p:txBody>
      </p:sp>
      <p:sp>
        <p:nvSpPr>
          <p:cNvPr id="4" name="TextBox 3">
            <a:extLst>
              <a:ext uri="{FF2B5EF4-FFF2-40B4-BE49-F238E27FC236}">
                <a16:creationId xmlns:a16="http://schemas.microsoft.com/office/drawing/2014/main" id="{52425F68-966E-A377-FF70-DD780654CD17}"/>
              </a:ext>
            </a:extLst>
          </p:cNvPr>
          <p:cNvSpPr txBox="1"/>
          <p:nvPr/>
        </p:nvSpPr>
        <p:spPr>
          <a:xfrm>
            <a:off x="4494404" y="2764831"/>
            <a:ext cx="2466684" cy="646331"/>
          </a:xfrm>
          <a:prstGeom prst="rect">
            <a:avLst/>
          </a:prstGeom>
          <a:noFill/>
        </p:spPr>
        <p:txBody>
          <a:bodyPr wrap="square" rtlCol="0">
            <a:spAutoFit/>
          </a:bodyPr>
          <a:lstStyle/>
          <a:p>
            <a:r>
              <a:rPr lang="nb-NO" dirty="0" err="1">
                <a:solidFill>
                  <a:schemeClr val="accent1"/>
                </a:solidFill>
              </a:rPr>
              <a:t>Temporary</a:t>
            </a:r>
            <a:r>
              <a:rPr lang="nb-NO" dirty="0">
                <a:solidFill>
                  <a:schemeClr val="accent1"/>
                </a:solidFill>
              </a:rPr>
              <a:t> </a:t>
            </a:r>
            <a:r>
              <a:rPr lang="nb-NO" dirty="0" err="1">
                <a:solidFill>
                  <a:schemeClr val="accent1"/>
                </a:solidFill>
              </a:rPr>
              <a:t>reduction</a:t>
            </a:r>
            <a:r>
              <a:rPr lang="nb-NO" dirty="0">
                <a:solidFill>
                  <a:schemeClr val="accent1"/>
                </a:solidFill>
              </a:rPr>
              <a:t> in </a:t>
            </a:r>
            <a:r>
              <a:rPr lang="nb-NO" dirty="0" err="1">
                <a:solidFill>
                  <a:schemeClr val="accent1"/>
                </a:solidFill>
              </a:rPr>
              <a:t>flow</a:t>
            </a:r>
            <a:r>
              <a:rPr lang="nb-NO" dirty="0">
                <a:solidFill>
                  <a:schemeClr val="accent1"/>
                </a:solidFill>
              </a:rPr>
              <a:t> F1 (</a:t>
            </a:r>
            <a:r>
              <a:rPr lang="nb-NO" dirty="0" err="1">
                <a:solidFill>
                  <a:schemeClr val="accent1"/>
                </a:solidFill>
              </a:rPr>
              <a:t>feed</a:t>
            </a:r>
            <a:r>
              <a:rPr lang="nb-NO" dirty="0">
                <a:solidFill>
                  <a:schemeClr val="accent1"/>
                </a:solidFill>
              </a:rPr>
              <a:t> to unit 2)</a:t>
            </a:r>
            <a:endParaRPr lang="en-US" dirty="0">
              <a:solidFill>
                <a:schemeClr val="accent1"/>
              </a:solidFill>
            </a:endParaRPr>
          </a:p>
        </p:txBody>
      </p:sp>
    </p:spTree>
    <p:extLst>
      <p:ext uri="{BB962C8B-B14F-4D97-AF65-F5344CB8AC3E}">
        <p14:creationId xmlns:p14="http://schemas.microsoft.com/office/powerpoint/2010/main" val="36187039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963C8F9-ECB3-45E0-A60C-4B8ED46FA65E}"/>
              </a:ext>
            </a:extLst>
          </p:cNvPr>
          <p:cNvPicPr>
            <a:picLocks noChangeAspect="1"/>
          </p:cNvPicPr>
          <p:nvPr/>
        </p:nvPicPr>
        <p:blipFill>
          <a:blip r:embed="rId2"/>
          <a:stretch>
            <a:fillRect/>
          </a:stretch>
        </p:blipFill>
        <p:spPr>
          <a:xfrm>
            <a:off x="1795549" y="198581"/>
            <a:ext cx="8168112" cy="2396069"/>
          </a:xfrm>
          <a:prstGeom prst="rect">
            <a:avLst/>
          </a:prstGeom>
        </p:spPr>
      </p:pic>
      <p:cxnSp>
        <p:nvCxnSpPr>
          <p:cNvPr id="3" name="Connector: Curved 2">
            <a:extLst>
              <a:ext uri="{FF2B5EF4-FFF2-40B4-BE49-F238E27FC236}">
                <a16:creationId xmlns:a16="http://schemas.microsoft.com/office/drawing/2014/main" id="{7D5A1C67-4220-4D1D-B240-33E1C4D87B98}"/>
              </a:ext>
            </a:extLst>
          </p:cNvPr>
          <p:cNvCxnSpPr>
            <a:cxnSpLocks/>
          </p:cNvCxnSpPr>
          <p:nvPr/>
        </p:nvCxnSpPr>
        <p:spPr>
          <a:xfrm>
            <a:off x="3238257" y="1671546"/>
            <a:ext cx="646487" cy="12700"/>
          </a:xfrm>
          <a:prstGeom prst="curvedConnector3">
            <a:avLst/>
          </a:prstGeom>
          <a:ln>
            <a:solidFill>
              <a:srgbClr val="F07EE2"/>
            </a:solidFill>
          </a:ln>
        </p:spPr>
        <p:style>
          <a:lnRef idx="2">
            <a:schemeClr val="accent1"/>
          </a:lnRef>
          <a:fillRef idx="0">
            <a:schemeClr val="accent1"/>
          </a:fillRef>
          <a:effectRef idx="1">
            <a:schemeClr val="accent1"/>
          </a:effectRef>
          <a:fontRef idx="minor">
            <a:schemeClr val="tx1"/>
          </a:fontRef>
        </p:style>
      </p:cxnSp>
      <p:cxnSp>
        <p:nvCxnSpPr>
          <p:cNvPr id="9" name="Connector: Curved 8">
            <a:extLst>
              <a:ext uri="{FF2B5EF4-FFF2-40B4-BE49-F238E27FC236}">
                <a16:creationId xmlns:a16="http://schemas.microsoft.com/office/drawing/2014/main" id="{710B152C-62EA-4B4D-9FB6-B70B9FD53C0F}"/>
              </a:ext>
            </a:extLst>
          </p:cNvPr>
          <p:cNvCxnSpPr>
            <a:cxnSpLocks/>
          </p:cNvCxnSpPr>
          <p:nvPr/>
        </p:nvCxnSpPr>
        <p:spPr>
          <a:xfrm>
            <a:off x="5627151" y="1658846"/>
            <a:ext cx="646487" cy="12700"/>
          </a:xfrm>
          <a:prstGeom prst="curvedConnector3">
            <a:avLst/>
          </a:prstGeom>
        </p:spPr>
        <p:style>
          <a:lnRef idx="2">
            <a:schemeClr val="accent1"/>
          </a:lnRef>
          <a:fillRef idx="0">
            <a:schemeClr val="accent1"/>
          </a:fillRef>
          <a:effectRef idx="1">
            <a:schemeClr val="accent1"/>
          </a:effectRef>
          <a:fontRef idx="minor">
            <a:schemeClr val="tx1"/>
          </a:fontRef>
        </p:style>
      </p:cxnSp>
      <p:cxnSp>
        <p:nvCxnSpPr>
          <p:cNvPr id="10" name="Connector: Curved 9">
            <a:extLst>
              <a:ext uri="{FF2B5EF4-FFF2-40B4-BE49-F238E27FC236}">
                <a16:creationId xmlns:a16="http://schemas.microsoft.com/office/drawing/2014/main" id="{57DDA130-4953-43AF-869D-E9792C549715}"/>
              </a:ext>
            </a:extLst>
          </p:cNvPr>
          <p:cNvCxnSpPr>
            <a:cxnSpLocks/>
          </p:cNvCxnSpPr>
          <p:nvPr/>
        </p:nvCxnSpPr>
        <p:spPr>
          <a:xfrm>
            <a:off x="7969452" y="1652496"/>
            <a:ext cx="646487" cy="12700"/>
          </a:xfrm>
          <a:prstGeom prst="curvedConnector3">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11" name="TextBox 10">
            <a:extLst>
              <a:ext uri="{FF2B5EF4-FFF2-40B4-BE49-F238E27FC236}">
                <a16:creationId xmlns:a16="http://schemas.microsoft.com/office/drawing/2014/main" id="{663CC0C9-B72D-4804-A4D8-BCB432304F53}"/>
              </a:ext>
            </a:extLst>
          </p:cNvPr>
          <p:cNvSpPr txBox="1"/>
          <p:nvPr/>
        </p:nvSpPr>
        <p:spPr>
          <a:xfrm>
            <a:off x="2442949" y="1952866"/>
            <a:ext cx="776175" cy="369332"/>
          </a:xfrm>
          <a:prstGeom prst="rect">
            <a:avLst/>
          </a:prstGeom>
          <a:noFill/>
        </p:spPr>
        <p:txBody>
          <a:bodyPr wrap="none" rtlCol="0">
            <a:spAutoFit/>
          </a:bodyPr>
          <a:lstStyle/>
          <a:p>
            <a:r>
              <a:rPr lang="nb-NO" dirty="0">
                <a:solidFill>
                  <a:srgbClr val="F07EE2"/>
                </a:solidFill>
              </a:rPr>
              <a:t>F</a:t>
            </a:r>
            <a:r>
              <a:rPr lang="nb-NO" baseline="-25000" dirty="0">
                <a:solidFill>
                  <a:srgbClr val="F07EE2"/>
                </a:solidFill>
              </a:rPr>
              <a:t>0</a:t>
            </a:r>
            <a:r>
              <a:rPr lang="nb-NO" dirty="0">
                <a:solidFill>
                  <a:srgbClr val="F07EE2"/>
                </a:solidFill>
              </a:rPr>
              <a:t>=0.5</a:t>
            </a:r>
            <a:endParaRPr lang="nb-NO" baseline="-25000" dirty="0">
              <a:solidFill>
                <a:srgbClr val="F07EE2"/>
              </a:solidFill>
            </a:endParaRPr>
          </a:p>
        </p:txBody>
      </p:sp>
      <p:sp>
        <p:nvSpPr>
          <p:cNvPr id="12" name="TextBox 11">
            <a:extLst>
              <a:ext uri="{FF2B5EF4-FFF2-40B4-BE49-F238E27FC236}">
                <a16:creationId xmlns:a16="http://schemas.microsoft.com/office/drawing/2014/main" id="{9E62F6F9-38C4-431B-ACE0-D33DBCC93639}"/>
              </a:ext>
            </a:extLst>
          </p:cNvPr>
          <p:cNvSpPr txBox="1"/>
          <p:nvPr/>
        </p:nvSpPr>
        <p:spPr>
          <a:xfrm>
            <a:off x="6904504" y="1963201"/>
            <a:ext cx="601447" cy="369332"/>
          </a:xfrm>
          <a:prstGeom prst="rect">
            <a:avLst/>
          </a:prstGeom>
          <a:noFill/>
        </p:spPr>
        <p:txBody>
          <a:bodyPr wrap="none" rtlCol="0">
            <a:spAutoFit/>
          </a:bodyPr>
          <a:lstStyle/>
          <a:p>
            <a:r>
              <a:rPr lang="nb-NO" dirty="0">
                <a:solidFill>
                  <a:schemeClr val="accent3">
                    <a:lumMod val="75000"/>
                  </a:schemeClr>
                </a:solidFill>
              </a:rPr>
              <a:t>F</a:t>
            </a:r>
            <a:r>
              <a:rPr lang="nb-NO" baseline="-25000" dirty="0">
                <a:solidFill>
                  <a:schemeClr val="accent3">
                    <a:lumMod val="75000"/>
                  </a:schemeClr>
                </a:solidFill>
              </a:rPr>
              <a:t>2</a:t>
            </a:r>
            <a:r>
              <a:rPr lang="nb-NO" dirty="0">
                <a:solidFill>
                  <a:schemeClr val="accent3">
                    <a:lumMod val="75000"/>
                  </a:schemeClr>
                </a:solidFill>
              </a:rPr>
              <a:t>=1</a:t>
            </a:r>
            <a:endParaRPr lang="nb-NO" baseline="-25000" dirty="0">
              <a:solidFill>
                <a:schemeClr val="accent3">
                  <a:lumMod val="75000"/>
                </a:schemeClr>
              </a:solidFill>
            </a:endParaRPr>
          </a:p>
        </p:txBody>
      </p:sp>
      <p:sp>
        <p:nvSpPr>
          <p:cNvPr id="14" name="TextBox 13">
            <a:extLst>
              <a:ext uri="{FF2B5EF4-FFF2-40B4-BE49-F238E27FC236}">
                <a16:creationId xmlns:a16="http://schemas.microsoft.com/office/drawing/2014/main" id="{434BBF92-3285-4249-91F2-FB2B28199476}"/>
              </a:ext>
            </a:extLst>
          </p:cNvPr>
          <p:cNvSpPr txBox="1"/>
          <p:nvPr/>
        </p:nvSpPr>
        <p:spPr>
          <a:xfrm>
            <a:off x="9112155" y="1937723"/>
            <a:ext cx="601447" cy="369332"/>
          </a:xfrm>
          <a:prstGeom prst="rect">
            <a:avLst/>
          </a:prstGeom>
          <a:noFill/>
        </p:spPr>
        <p:txBody>
          <a:bodyPr wrap="none" rtlCol="0">
            <a:spAutoFit/>
          </a:bodyPr>
          <a:lstStyle/>
          <a:p>
            <a:r>
              <a:rPr lang="nb-NO" dirty="0">
                <a:solidFill>
                  <a:schemeClr val="accent4">
                    <a:lumMod val="75000"/>
                  </a:schemeClr>
                </a:solidFill>
              </a:rPr>
              <a:t>F</a:t>
            </a:r>
            <a:r>
              <a:rPr lang="nb-NO" baseline="-25000" dirty="0">
                <a:solidFill>
                  <a:schemeClr val="accent4">
                    <a:lumMod val="75000"/>
                  </a:schemeClr>
                </a:solidFill>
              </a:rPr>
              <a:t>3</a:t>
            </a:r>
            <a:r>
              <a:rPr lang="nb-NO" dirty="0">
                <a:solidFill>
                  <a:schemeClr val="accent4">
                    <a:lumMod val="75000"/>
                  </a:schemeClr>
                </a:solidFill>
              </a:rPr>
              <a:t>=1</a:t>
            </a:r>
            <a:endParaRPr lang="nb-NO" baseline="-25000" dirty="0">
              <a:solidFill>
                <a:schemeClr val="accent4">
                  <a:lumMod val="75000"/>
                </a:schemeClr>
              </a:solidFill>
            </a:endParaRPr>
          </a:p>
        </p:txBody>
      </p:sp>
      <p:sp>
        <p:nvSpPr>
          <p:cNvPr id="15" name="TextBox 14">
            <a:extLst>
              <a:ext uri="{FF2B5EF4-FFF2-40B4-BE49-F238E27FC236}">
                <a16:creationId xmlns:a16="http://schemas.microsoft.com/office/drawing/2014/main" id="{C0FD1CC0-6566-40E2-93A2-2DF74B3B18C8}"/>
              </a:ext>
            </a:extLst>
          </p:cNvPr>
          <p:cNvSpPr txBox="1"/>
          <p:nvPr/>
        </p:nvSpPr>
        <p:spPr>
          <a:xfrm>
            <a:off x="4565420" y="1968019"/>
            <a:ext cx="776175" cy="369332"/>
          </a:xfrm>
          <a:prstGeom prst="rect">
            <a:avLst/>
          </a:prstGeom>
          <a:noFill/>
        </p:spPr>
        <p:txBody>
          <a:bodyPr wrap="none" rtlCol="0">
            <a:spAutoFit/>
          </a:bodyPr>
          <a:lstStyle/>
          <a:p>
            <a:r>
              <a:rPr lang="nb-NO" dirty="0">
                <a:solidFill>
                  <a:schemeClr val="accent1"/>
                </a:solidFill>
              </a:rPr>
              <a:t>F</a:t>
            </a:r>
            <a:r>
              <a:rPr lang="nb-NO" baseline="-25000" dirty="0">
                <a:solidFill>
                  <a:schemeClr val="accent1"/>
                </a:solidFill>
              </a:rPr>
              <a:t>1</a:t>
            </a:r>
            <a:r>
              <a:rPr lang="nb-NO" dirty="0">
                <a:solidFill>
                  <a:schemeClr val="accent1"/>
                </a:solidFill>
              </a:rPr>
              <a:t>=0.5</a:t>
            </a:r>
            <a:endParaRPr lang="nb-NO" baseline="-25000" dirty="0">
              <a:solidFill>
                <a:schemeClr val="accent1"/>
              </a:solidFill>
            </a:endParaRPr>
          </a:p>
        </p:txBody>
      </p:sp>
      <mc:AlternateContent xmlns:mc="http://schemas.openxmlformats.org/markup-compatibility/2006" xmlns:p14="http://schemas.microsoft.com/office/powerpoint/2010/main">
        <mc:Choice Requires="p14">
          <p:contentPart p14:bwMode="auto" r:id="rId3">
            <p14:nvContentPartPr>
              <p14:cNvPr id="67" name="Ink 66">
                <a:extLst>
                  <a:ext uri="{FF2B5EF4-FFF2-40B4-BE49-F238E27FC236}">
                    <a16:creationId xmlns:a16="http://schemas.microsoft.com/office/drawing/2014/main" id="{A8C2D533-C045-4892-867D-0CFEF585EECF}"/>
                  </a:ext>
                </a:extLst>
              </p14:cNvPr>
              <p14:cNvContentPartPr/>
              <p14:nvPr/>
            </p14:nvContentPartPr>
            <p14:xfrm>
              <a:off x="2648556" y="1111735"/>
              <a:ext cx="699614" cy="566368"/>
            </p14:xfrm>
          </p:contentPart>
        </mc:Choice>
        <mc:Fallback xmlns="">
          <p:pic>
            <p:nvPicPr>
              <p:cNvPr id="67" name="Ink 66">
                <a:extLst>
                  <a:ext uri="{FF2B5EF4-FFF2-40B4-BE49-F238E27FC236}">
                    <a16:creationId xmlns:a16="http://schemas.microsoft.com/office/drawing/2014/main" id="{A8C2D533-C045-4892-867D-0CFEF585EECF}"/>
                  </a:ext>
                </a:extLst>
              </p:cNvPr>
              <p:cNvPicPr/>
              <p:nvPr/>
            </p:nvPicPr>
            <p:blipFill>
              <a:blip r:embed="rId5"/>
              <a:stretch>
                <a:fillRect/>
              </a:stretch>
            </p:blipFill>
            <p:spPr>
              <a:xfrm>
                <a:off x="2639919" y="1102734"/>
                <a:ext cx="717248" cy="584011"/>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69" name="Ink 68">
                <a:extLst>
                  <a:ext uri="{FF2B5EF4-FFF2-40B4-BE49-F238E27FC236}">
                    <a16:creationId xmlns:a16="http://schemas.microsoft.com/office/drawing/2014/main" id="{3D1B8AB1-722D-48FB-8158-6A69F3F69F5D}"/>
                  </a:ext>
                </a:extLst>
              </p14:cNvPr>
              <p14:cNvContentPartPr/>
              <p14:nvPr/>
            </p14:nvContentPartPr>
            <p14:xfrm>
              <a:off x="7238831" y="1133351"/>
              <a:ext cx="699614" cy="566368"/>
            </p14:xfrm>
          </p:contentPart>
        </mc:Choice>
        <mc:Fallback xmlns="">
          <p:pic>
            <p:nvPicPr>
              <p:cNvPr id="69" name="Ink 68">
                <a:extLst>
                  <a:ext uri="{FF2B5EF4-FFF2-40B4-BE49-F238E27FC236}">
                    <a16:creationId xmlns:a16="http://schemas.microsoft.com/office/drawing/2014/main" id="{3D1B8AB1-722D-48FB-8158-6A69F3F69F5D}"/>
                  </a:ext>
                </a:extLst>
              </p:cNvPr>
              <p:cNvPicPr/>
              <p:nvPr/>
            </p:nvPicPr>
            <p:blipFill>
              <a:blip r:embed="rId7"/>
              <a:stretch>
                <a:fillRect/>
              </a:stretch>
            </p:blipFill>
            <p:spPr>
              <a:xfrm>
                <a:off x="7230194" y="1124350"/>
                <a:ext cx="717248" cy="584011"/>
              </a:xfrm>
              <a:prstGeom prst="rect">
                <a:avLst/>
              </a:prstGeom>
            </p:spPr>
          </p:pic>
        </mc:Fallback>
      </mc:AlternateContent>
      <p:sp>
        <p:nvSpPr>
          <p:cNvPr id="70" name="Oval 69">
            <a:extLst>
              <a:ext uri="{FF2B5EF4-FFF2-40B4-BE49-F238E27FC236}">
                <a16:creationId xmlns:a16="http://schemas.microsoft.com/office/drawing/2014/main" id="{23DE2C77-B88F-4D9B-A9BD-32CAE93970F2}"/>
              </a:ext>
            </a:extLst>
          </p:cNvPr>
          <p:cNvSpPr/>
          <p:nvPr/>
        </p:nvSpPr>
        <p:spPr>
          <a:xfrm>
            <a:off x="9057563" y="272955"/>
            <a:ext cx="427630" cy="382137"/>
          </a:xfrm>
          <a:prstGeom prst="ellipse">
            <a:avLst/>
          </a:prstGeom>
          <a:noFill/>
          <a:ln w="19050">
            <a:solidFill>
              <a:srgbClr val="7030A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a:p>
        </p:txBody>
      </p:sp>
      <p:cxnSp>
        <p:nvCxnSpPr>
          <p:cNvPr id="73" name="Straight Connector 72">
            <a:extLst>
              <a:ext uri="{FF2B5EF4-FFF2-40B4-BE49-F238E27FC236}">
                <a16:creationId xmlns:a16="http://schemas.microsoft.com/office/drawing/2014/main" id="{253C1B8D-526A-4E30-8D05-5DE6DEAB6CAF}"/>
              </a:ext>
            </a:extLst>
          </p:cNvPr>
          <p:cNvCxnSpPr/>
          <p:nvPr/>
        </p:nvCxnSpPr>
        <p:spPr>
          <a:xfrm>
            <a:off x="9560257" y="450861"/>
            <a:ext cx="532262" cy="0"/>
          </a:xfrm>
          <a:prstGeom prst="line">
            <a:avLst/>
          </a:prstGeom>
          <a:ln>
            <a:solidFill>
              <a:srgbClr val="7030A0"/>
            </a:solidFill>
          </a:ln>
        </p:spPr>
        <p:style>
          <a:lnRef idx="2">
            <a:schemeClr val="accent1"/>
          </a:lnRef>
          <a:fillRef idx="0">
            <a:schemeClr val="accent1"/>
          </a:fillRef>
          <a:effectRef idx="1">
            <a:schemeClr val="accent1"/>
          </a:effectRef>
          <a:fontRef idx="minor">
            <a:schemeClr val="tx1"/>
          </a:fontRef>
        </p:style>
      </p:cxnSp>
      <p:sp>
        <p:nvSpPr>
          <p:cNvPr id="74" name="TextBox 73">
            <a:extLst>
              <a:ext uri="{FF2B5EF4-FFF2-40B4-BE49-F238E27FC236}">
                <a16:creationId xmlns:a16="http://schemas.microsoft.com/office/drawing/2014/main" id="{AA770274-C8DF-43CD-9910-41B5AFBB7662}"/>
              </a:ext>
            </a:extLst>
          </p:cNvPr>
          <p:cNvSpPr txBox="1"/>
          <p:nvPr/>
        </p:nvSpPr>
        <p:spPr>
          <a:xfrm>
            <a:off x="10028437" y="224402"/>
            <a:ext cx="301686" cy="369332"/>
          </a:xfrm>
          <a:prstGeom prst="rect">
            <a:avLst/>
          </a:prstGeom>
          <a:noFill/>
        </p:spPr>
        <p:txBody>
          <a:bodyPr wrap="none" rtlCol="0">
            <a:spAutoFit/>
          </a:bodyPr>
          <a:lstStyle/>
          <a:p>
            <a:r>
              <a:rPr lang="nb-NO" dirty="0">
                <a:solidFill>
                  <a:srgbClr val="7030A0"/>
                </a:solidFill>
              </a:rPr>
              <a:t>1</a:t>
            </a:r>
          </a:p>
        </p:txBody>
      </p:sp>
      <p:grpSp>
        <p:nvGrpSpPr>
          <p:cNvPr id="99" name="Group 98">
            <a:extLst>
              <a:ext uri="{FF2B5EF4-FFF2-40B4-BE49-F238E27FC236}">
                <a16:creationId xmlns:a16="http://schemas.microsoft.com/office/drawing/2014/main" id="{2E71C17B-5D6A-478F-8750-A008A9E25EDC}"/>
              </a:ext>
            </a:extLst>
          </p:cNvPr>
          <p:cNvGrpSpPr/>
          <p:nvPr/>
        </p:nvGrpSpPr>
        <p:grpSpPr>
          <a:xfrm>
            <a:off x="4506802" y="-48232"/>
            <a:ext cx="1179835" cy="943298"/>
            <a:chOff x="4506802" y="-48232"/>
            <a:chExt cx="1179835" cy="943298"/>
          </a:xfrm>
          <a:noFill/>
        </p:grpSpPr>
        <p:sp>
          <p:nvSpPr>
            <p:cNvPr id="71" name="Oval 70">
              <a:extLst>
                <a:ext uri="{FF2B5EF4-FFF2-40B4-BE49-F238E27FC236}">
                  <a16:creationId xmlns:a16="http://schemas.microsoft.com/office/drawing/2014/main" id="{749B46C7-3504-4A89-87F4-AB28E164254B}"/>
                </a:ext>
              </a:extLst>
            </p:cNvPr>
            <p:cNvSpPr/>
            <p:nvPr/>
          </p:nvSpPr>
          <p:spPr>
            <a:xfrm>
              <a:off x="4506802" y="259793"/>
              <a:ext cx="427630" cy="382137"/>
            </a:xfrm>
            <a:prstGeom prst="ellipse">
              <a:avLst/>
            </a:prstGeom>
            <a:grpFill/>
            <a:ln w="19050">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a:p>
          </p:txBody>
        </p:sp>
        <p:grpSp>
          <p:nvGrpSpPr>
            <p:cNvPr id="98" name="Group 97">
              <a:extLst>
                <a:ext uri="{FF2B5EF4-FFF2-40B4-BE49-F238E27FC236}">
                  <a16:creationId xmlns:a16="http://schemas.microsoft.com/office/drawing/2014/main" id="{7C5FD5B2-857B-4352-9450-F589EC31157B}"/>
                </a:ext>
              </a:extLst>
            </p:cNvPr>
            <p:cNvGrpSpPr/>
            <p:nvPr/>
          </p:nvGrpSpPr>
          <p:grpSpPr>
            <a:xfrm>
              <a:off x="4733023" y="-48232"/>
              <a:ext cx="953614" cy="943298"/>
              <a:chOff x="4733023" y="-48232"/>
              <a:chExt cx="953614" cy="943298"/>
            </a:xfrm>
            <a:grpFill/>
          </p:grpSpPr>
          <p:cxnSp>
            <p:nvCxnSpPr>
              <p:cNvPr id="76" name="Connector: Elbow 75">
                <a:extLst>
                  <a:ext uri="{FF2B5EF4-FFF2-40B4-BE49-F238E27FC236}">
                    <a16:creationId xmlns:a16="http://schemas.microsoft.com/office/drawing/2014/main" id="{CA712B1E-B3E2-4114-9CB9-848704B36424}"/>
                  </a:ext>
                </a:extLst>
              </p:cNvPr>
              <p:cNvCxnSpPr>
                <a:cxnSpLocks/>
              </p:cNvCxnSpPr>
              <p:nvPr/>
            </p:nvCxnSpPr>
            <p:spPr>
              <a:xfrm>
                <a:off x="4733023" y="36613"/>
                <a:ext cx="575956" cy="557121"/>
              </a:xfrm>
              <a:prstGeom prst="bentConnector3">
                <a:avLst/>
              </a:prstGeom>
              <a:grpFill/>
            </p:spPr>
            <p:style>
              <a:lnRef idx="2">
                <a:schemeClr val="accent1"/>
              </a:lnRef>
              <a:fillRef idx="0">
                <a:schemeClr val="accent1"/>
              </a:fillRef>
              <a:effectRef idx="1">
                <a:schemeClr val="accent1"/>
              </a:effectRef>
              <a:fontRef idx="minor">
                <a:schemeClr val="tx1"/>
              </a:fontRef>
            </p:style>
          </p:cxnSp>
          <p:cxnSp>
            <p:nvCxnSpPr>
              <p:cNvPr id="81" name="Connector: Elbow 80">
                <a:extLst>
                  <a:ext uri="{FF2B5EF4-FFF2-40B4-BE49-F238E27FC236}">
                    <a16:creationId xmlns:a16="http://schemas.microsoft.com/office/drawing/2014/main" id="{800FC731-22DA-47FA-BD6C-D40023ABF97D}"/>
                  </a:ext>
                </a:extLst>
              </p:cNvPr>
              <p:cNvCxnSpPr>
                <a:cxnSpLocks/>
              </p:cNvCxnSpPr>
              <p:nvPr/>
            </p:nvCxnSpPr>
            <p:spPr>
              <a:xfrm rot="5400000" flipH="1" flipV="1">
                <a:off x="5156505" y="72933"/>
                <a:ext cx="651297" cy="408967"/>
              </a:xfrm>
              <a:prstGeom prst="bentConnector3">
                <a:avLst>
                  <a:gd name="adj1" fmla="val 100292"/>
                </a:avLst>
              </a:prstGeom>
              <a:grpFill/>
            </p:spPr>
            <p:style>
              <a:lnRef idx="2">
                <a:schemeClr val="accent1"/>
              </a:lnRef>
              <a:fillRef idx="0">
                <a:schemeClr val="accent1"/>
              </a:fillRef>
              <a:effectRef idx="1">
                <a:schemeClr val="accent1"/>
              </a:effectRef>
              <a:fontRef idx="minor">
                <a:schemeClr val="tx1"/>
              </a:fontRef>
            </p:style>
          </p:cxnSp>
          <p:sp>
            <p:nvSpPr>
              <p:cNvPr id="97" name="TextBox 96">
                <a:extLst>
                  <a:ext uri="{FF2B5EF4-FFF2-40B4-BE49-F238E27FC236}">
                    <a16:creationId xmlns:a16="http://schemas.microsoft.com/office/drawing/2014/main" id="{3649E635-9B96-43D2-96FA-43B1E81F2A92}"/>
                  </a:ext>
                </a:extLst>
              </p:cNvPr>
              <p:cNvSpPr txBox="1"/>
              <p:nvPr/>
            </p:nvSpPr>
            <p:spPr>
              <a:xfrm>
                <a:off x="4891056" y="525734"/>
                <a:ext cx="539458" cy="369332"/>
              </a:xfrm>
              <a:prstGeom prst="rect">
                <a:avLst/>
              </a:prstGeom>
              <a:grpFill/>
            </p:spPr>
            <p:txBody>
              <a:bodyPr wrap="square" rtlCol="0">
                <a:spAutoFit/>
              </a:bodyPr>
              <a:lstStyle/>
              <a:p>
                <a:r>
                  <a:rPr lang="nb-NO" dirty="0">
                    <a:solidFill>
                      <a:schemeClr val="tx2"/>
                    </a:solidFill>
                  </a:rPr>
                  <a:t>0.5</a:t>
                </a:r>
              </a:p>
            </p:txBody>
          </p:sp>
        </p:grpSp>
      </p:grpSp>
      <p:sp>
        <p:nvSpPr>
          <p:cNvPr id="100" name="TextBox 99">
            <a:extLst>
              <a:ext uri="{FF2B5EF4-FFF2-40B4-BE49-F238E27FC236}">
                <a16:creationId xmlns:a16="http://schemas.microsoft.com/office/drawing/2014/main" id="{40131B84-4C6A-48D3-99AF-F43E4F09A2C6}"/>
              </a:ext>
            </a:extLst>
          </p:cNvPr>
          <p:cNvSpPr txBox="1"/>
          <p:nvPr/>
        </p:nvSpPr>
        <p:spPr>
          <a:xfrm>
            <a:off x="7147230" y="328821"/>
            <a:ext cx="428322" cy="307777"/>
          </a:xfrm>
          <a:prstGeom prst="rect">
            <a:avLst/>
          </a:prstGeom>
          <a:noFill/>
        </p:spPr>
        <p:txBody>
          <a:bodyPr wrap="none" rtlCol="0">
            <a:spAutoFit/>
          </a:bodyPr>
          <a:lstStyle/>
          <a:p>
            <a:r>
              <a:rPr lang="nb-NO" sz="1400" dirty="0"/>
              <a:t>=∞</a:t>
            </a:r>
          </a:p>
        </p:txBody>
      </p:sp>
      <p:sp>
        <p:nvSpPr>
          <p:cNvPr id="101" name="TextBox 100">
            <a:extLst>
              <a:ext uri="{FF2B5EF4-FFF2-40B4-BE49-F238E27FC236}">
                <a16:creationId xmlns:a16="http://schemas.microsoft.com/office/drawing/2014/main" id="{7C40985B-A42C-41D4-9A47-679197308766}"/>
              </a:ext>
            </a:extLst>
          </p:cNvPr>
          <p:cNvSpPr txBox="1"/>
          <p:nvPr/>
        </p:nvSpPr>
        <p:spPr>
          <a:xfrm>
            <a:off x="2662550" y="328821"/>
            <a:ext cx="428322" cy="307777"/>
          </a:xfrm>
          <a:prstGeom prst="rect">
            <a:avLst/>
          </a:prstGeom>
          <a:noFill/>
        </p:spPr>
        <p:txBody>
          <a:bodyPr wrap="none" rtlCol="0">
            <a:spAutoFit/>
          </a:bodyPr>
          <a:lstStyle/>
          <a:p>
            <a:r>
              <a:rPr lang="nb-NO" sz="1400" dirty="0"/>
              <a:t>=∞</a:t>
            </a:r>
          </a:p>
        </p:txBody>
      </p:sp>
      <p:cxnSp>
        <p:nvCxnSpPr>
          <p:cNvPr id="4" name="Straight Arrow Connector 3">
            <a:extLst>
              <a:ext uri="{FF2B5EF4-FFF2-40B4-BE49-F238E27FC236}">
                <a16:creationId xmlns:a16="http://schemas.microsoft.com/office/drawing/2014/main" id="{310D57FD-DC03-4672-9742-F6308BF8A4E1}"/>
              </a:ext>
            </a:extLst>
          </p:cNvPr>
          <p:cNvCxnSpPr/>
          <p:nvPr/>
        </p:nvCxnSpPr>
        <p:spPr>
          <a:xfrm>
            <a:off x="5943600" y="1684246"/>
            <a:ext cx="0" cy="390214"/>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2" name="Slide Number Placeholder 1">
            <a:extLst>
              <a:ext uri="{FF2B5EF4-FFF2-40B4-BE49-F238E27FC236}">
                <a16:creationId xmlns:a16="http://schemas.microsoft.com/office/drawing/2014/main" id="{C06F831D-F100-088A-6903-4071B4EF0377}"/>
              </a:ext>
            </a:extLst>
          </p:cNvPr>
          <p:cNvSpPr>
            <a:spLocks noGrp="1"/>
          </p:cNvSpPr>
          <p:nvPr>
            <p:ph type="sldNum" sz="quarter" idx="12"/>
          </p:nvPr>
        </p:nvSpPr>
        <p:spPr/>
        <p:txBody>
          <a:bodyPr/>
          <a:lstStyle/>
          <a:p>
            <a:fld id="{D12EDB02-4F68-4150-B145-D9EB3E2B4B16}" type="slidenum">
              <a:rPr lang="en-US" smtClean="0"/>
              <a:t>59</a:t>
            </a:fld>
            <a:endParaRPr lang="en-US"/>
          </a:p>
        </p:txBody>
      </p:sp>
      <p:sp>
        <p:nvSpPr>
          <p:cNvPr id="5" name="TextBox 4">
            <a:extLst>
              <a:ext uri="{FF2B5EF4-FFF2-40B4-BE49-F238E27FC236}">
                <a16:creationId xmlns:a16="http://schemas.microsoft.com/office/drawing/2014/main" id="{18F9F398-8F89-AA38-4D7C-E8C389419E6A}"/>
              </a:ext>
            </a:extLst>
          </p:cNvPr>
          <p:cNvSpPr txBox="1"/>
          <p:nvPr/>
        </p:nvSpPr>
        <p:spPr>
          <a:xfrm>
            <a:off x="1847528" y="2862664"/>
            <a:ext cx="2679708" cy="646331"/>
          </a:xfrm>
          <a:prstGeom prst="rect">
            <a:avLst/>
          </a:prstGeom>
          <a:noFill/>
        </p:spPr>
        <p:txBody>
          <a:bodyPr wrap="none" rtlCol="0">
            <a:spAutoFit/>
          </a:bodyPr>
          <a:lstStyle/>
          <a:p>
            <a:r>
              <a:rPr lang="nb-NO" dirty="0">
                <a:solidFill>
                  <a:srgbClr val="D933AA"/>
                </a:solidFill>
              </a:rPr>
              <a:t>Level 1 </a:t>
            </a:r>
            <a:r>
              <a:rPr lang="nb-NO" dirty="0" err="1">
                <a:solidFill>
                  <a:srgbClr val="D933AA"/>
                </a:solidFill>
              </a:rPr>
              <a:t>constant</a:t>
            </a:r>
            <a:r>
              <a:rPr lang="nb-NO" dirty="0">
                <a:solidFill>
                  <a:srgbClr val="D933AA"/>
                </a:solidFill>
              </a:rPr>
              <a:t>: </a:t>
            </a:r>
          </a:p>
          <a:p>
            <a:r>
              <a:rPr lang="nb-NO" dirty="0" err="1">
                <a:solidFill>
                  <a:srgbClr val="D933AA"/>
                </a:solidFill>
              </a:rPr>
              <a:t>Reduction</a:t>
            </a:r>
            <a:r>
              <a:rPr lang="nb-NO" dirty="0">
                <a:solidFill>
                  <a:srgbClr val="D933AA"/>
                </a:solidFill>
              </a:rPr>
              <a:t> in </a:t>
            </a:r>
            <a:r>
              <a:rPr lang="nb-NO" dirty="0" err="1">
                <a:solidFill>
                  <a:srgbClr val="D933AA"/>
                </a:solidFill>
              </a:rPr>
              <a:t>feed</a:t>
            </a:r>
            <a:r>
              <a:rPr lang="nb-NO" dirty="0">
                <a:solidFill>
                  <a:srgbClr val="D933AA"/>
                </a:solidFill>
              </a:rPr>
              <a:t> to unit 1</a:t>
            </a:r>
            <a:endParaRPr lang="en-US" dirty="0">
              <a:solidFill>
                <a:srgbClr val="D933AA"/>
              </a:solidFill>
            </a:endParaRPr>
          </a:p>
        </p:txBody>
      </p:sp>
      <p:sp>
        <p:nvSpPr>
          <p:cNvPr id="6" name="TextBox 5">
            <a:extLst>
              <a:ext uri="{FF2B5EF4-FFF2-40B4-BE49-F238E27FC236}">
                <a16:creationId xmlns:a16="http://schemas.microsoft.com/office/drawing/2014/main" id="{D1BCB03A-191C-47EF-DA7E-2C0028D7B1B3}"/>
              </a:ext>
            </a:extLst>
          </p:cNvPr>
          <p:cNvSpPr txBox="1"/>
          <p:nvPr/>
        </p:nvSpPr>
        <p:spPr>
          <a:xfrm>
            <a:off x="4720617" y="2862663"/>
            <a:ext cx="2074350" cy="369332"/>
          </a:xfrm>
          <a:prstGeom prst="rect">
            <a:avLst/>
          </a:prstGeom>
          <a:noFill/>
        </p:spPr>
        <p:txBody>
          <a:bodyPr wrap="none" rtlCol="0">
            <a:spAutoFit/>
          </a:bodyPr>
          <a:lstStyle/>
          <a:p>
            <a:r>
              <a:rPr lang="nb-NO" dirty="0">
                <a:solidFill>
                  <a:schemeClr val="accent1"/>
                </a:solidFill>
              </a:rPr>
              <a:t>Level in unit 2 drops</a:t>
            </a:r>
            <a:endParaRPr lang="en-US" dirty="0">
              <a:solidFill>
                <a:schemeClr val="accent1"/>
              </a:solidFill>
            </a:endParaRPr>
          </a:p>
        </p:txBody>
      </p:sp>
    </p:spTree>
    <p:extLst>
      <p:ext uri="{BB962C8B-B14F-4D97-AF65-F5344CB8AC3E}">
        <p14:creationId xmlns:p14="http://schemas.microsoft.com/office/powerpoint/2010/main" val="42757397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B7E36C-85EE-7AE5-DD50-0517A51B149C}"/>
              </a:ext>
            </a:extLst>
          </p:cNvPr>
          <p:cNvSpPr>
            <a:spLocks noGrp="1"/>
          </p:cNvSpPr>
          <p:nvPr>
            <p:ph type="title"/>
          </p:nvPr>
        </p:nvSpPr>
        <p:spPr/>
        <p:txBody>
          <a:bodyPr>
            <a:normAutofit fontScale="90000"/>
          </a:bodyPr>
          <a:lstStyle/>
          <a:p>
            <a:r>
              <a:rPr lang="nb-NO" dirty="0" err="1"/>
              <a:t>Constraint</a:t>
            </a:r>
            <a:r>
              <a:rPr lang="nb-NO" dirty="0"/>
              <a:t> switching </a:t>
            </a:r>
            <a:br>
              <a:rPr lang="nb-NO" dirty="0"/>
            </a:br>
            <a:r>
              <a:rPr lang="nb-NO" sz="4000" dirty="0"/>
              <a:t>(</a:t>
            </a:r>
            <a:r>
              <a:rPr lang="nb-NO" sz="4000" dirty="0" err="1"/>
              <a:t>because</a:t>
            </a:r>
            <a:r>
              <a:rPr lang="nb-NO" sz="4000" dirty="0"/>
              <a:t> it is optimal at steady </a:t>
            </a:r>
            <a:r>
              <a:rPr lang="nb-NO" sz="4000" dirty="0" err="1"/>
              <a:t>state</a:t>
            </a:r>
            <a:r>
              <a:rPr lang="nb-NO" sz="4000" dirty="0"/>
              <a:t>)</a:t>
            </a:r>
            <a:endParaRPr lang="nb-NO" dirty="0"/>
          </a:p>
        </p:txBody>
      </p:sp>
      <p:sp>
        <p:nvSpPr>
          <p:cNvPr id="3" name="Content Placeholder 2">
            <a:extLst>
              <a:ext uri="{FF2B5EF4-FFF2-40B4-BE49-F238E27FC236}">
                <a16:creationId xmlns:a16="http://schemas.microsoft.com/office/drawing/2014/main" id="{87650D50-C595-CBE4-7104-A0FC36ED67E9}"/>
              </a:ext>
            </a:extLst>
          </p:cNvPr>
          <p:cNvSpPr>
            <a:spLocks noGrp="1"/>
          </p:cNvSpPr>
          <p:nvPr>
            <p:ph idx="1"/>
          </p:nvPr>
        </p:nvSpPr>
        <p:spPr>
          <a:xfrm>
            <a:off x="3060676" y="1988840"/>
            <a:ext cx="4619500" cy="4525963"/>
          </a:xfrm>
        </p:spPr>
        <p:txBody>
          <a:bodyPr>
            <a:normAutofit lnSpcReduction="10000"/>
          </a:bodyPr>
          <a:lstStyle/>
          <a:p>
            <a:r>
              <a:rPr lang="nb-NO" dirty="0">
                <a:highlight>
                  <a:srgbClr val="FFFF00"/>
                </a:highlight>
              </a:rPr>
              <a:t>CV-CV switching</a:t>
            </a:r>
          </a:p>
          <a:p>
            <a:pPr lvl="1"/>
            <a:r>
              <a:rPr lang="nb-NO" sz="2000" dirty="0"/>
              <a:t>Control </a:t>
            </a:r>
            <a:r>
              <a:rPr lang="nb-NO" sz="2000" dirty="0" err="1"/>
              <a:t>one</a:t>
            </a:r>
            <a:r>
              <a:rPr lang="nb-NO" sz="2000" dirty="0"/>
              <a:t> CV at a time</a:t>
            </a:r>
          </a:p>
          <a:p>
            <a:endParaRPr lang="nb-NO" dirty="0"/>
          </a:p>
          <a:p>
            <a:r>
              <a:rPr lang="nb-NO" dirty="0">
                <a:highlight>
                  <a:srgbClr val="FFFF00"/>
                </a:highlight>
              </a:rPr>
              <a:t>MV-MV switching</a:t>
            </a:r>
          </a:p>
          <a:p>
            <a:pPr lvl="1"/>
            <a:r>
              <a:rPr lang="nb-NO" sz="2000" dirty="0" err="1"/>
              <a:t>Use</a:t>
            </a:r>
            <a:r>
              <a:rPr lang="nb-NO" sz="2000" dirty="0"/>
              <a:t> </a:t>
            </a:r>
            <a:r>
              <a:rPr lang="nb-NO" sz="2000" dirty="0" err="1"/>
              <a:t>one</a:t>
            </a:r>
            <a:r>
              <a:rPr lang="nb-NO" sz="2000" dirty="0"/>
              <a:t> MV at a time</a:t>
            </a:r>
          </a:p>
          <a:p>
            <a:endParaRPr lang="nb-NO" dirty="0"/>
          </a:p>
          <a:p>
            <a:r>
              <a:rPr lang="nb-NO" dirty="0">
                <a:highlight>
                  <a:srgbClr val="FFFF00"/>
                </a:highlight>
              </a:rPr>
              <a:t>MV-CV switching</a:t>
            </a:r>
          </a:p>
          <a:p>
            <a:pPr lvl="1"/>
            <a:r>
              <a:rPr lang="nb-NO" sz="2000" dirty="0"/>
              <a:t>MV </a:t>
            </a:r>
            <a:r>
              <a:rPr lang="nb-NO" sz="2000" dirty="0" err="1"/>
              <a:t>saturates</a:t>
            </a:r>
            <a:r>
              <a:rPr lang="nb-NO" sz="2000" dirty="0"/>
              <a:t> so must </a:t>
            </a:r>
            <a:r>
              <a:rPr lang="nb-NO" sz="2000" dirty="0" err="1"/>
              <a:t>give</a:t>
            </a:r>
            <a:r>
              <a:rPr lang="nb-NO" sz="2000" dirty="0"/>
              <a:t> up CV</a:t>
            </a:r>
          </a:p>
          <a:p>
            <a:pPr marL="914400" lvl="1" indent="-457200">
              <a:buFont typeface="+mj-lt"/>
              <a:buAutoNum type="arabicPeriod"/>
            </a:pPr>
            <a:r>
              <a:rPr lang="nb-NO" sz="2000" dirty="0"/>
              <a:t>Simple («do </a:t>
            </a:r>
            <a:r>
              <a:rPr lang="nb-NO" sz="2000" dirty="0" err="1"/>
              <a:t>nothing</a:t>
            </a:r>
            <a:r>
              <a:rPr lang="nb-NO" sz="2000" dirty="0"/>
              <a:t>»)  </a:t>
            </a:r>
          </a:p>
          <a:p>
            <a:pPr marL="914400" lvl="1" indent="-457200">
              <a:buFont typeface="+mj-lt"/>
              <a:buAutoNum type="arabicPeriod"/>
            </a:pPr>
            <a:r>
              <a:rPr lang="nb-NO" sz="2000" dirty="0" err="1"/>
              <a:t>Complex</a:t>
            </a:r>
            <a:r>
              <a:rPr lang="nb-NO" sz="2000" dirty="0"/>
              <a:t> (</a:t>
            </a:r>
            <a:r>
              <a:rPr lang="nb-NO" sz="2000" dirty="0" err="1"/>
              <a:t>repairing</a:t>
            </a:r>
            <a:r>
              <a:rPr lang="nb-NO" sz="2000" dirty="0"/>
              <a:t> of loops)</a:t>
            </a:r>
          </a:p>
        </p:txBody>
      </p:sp>
      <p:grpSp>
        <p:nvGrpSpPr>
          <p:cNvPr id="4" name="Group 3">
            <a:extLst>
              <a:ext uri="{FF2B5EF4-FFF2-40B4-BE49-F238E27FC236}">
                <a16:creationId xmlns:a16="http://schemas.microsoft.com/office/drawing/2014/main" id="{7B5A4344-10CC-F52A-3B60-A11D06260303}"/>
              </a:ext>
            </a:extLst>
          </p:cNvPr>
          <p:cNvGrpSpPr/>
          <p:nvPr/>
        </p:nvGrpSpPr>
        <p:grpSpPr>
          <a:xfrm>
            <a:off x="8252289" y="3631783"/>
            <a:ext cx="1619309" cy="519431"/>
            <a:chOff x="8690994" y="907627"/>
            <a:chExt cx="2159078" cy="692574"/>
          </a:xfrm>
        </p:grpSpPr>
        <p:sp>
          <p:nvSpPr>
            <p:cNvPr id="5" name="Rectangle 4">
              <a:extLst>
                <a:ext uri="{FF2B5EF4-FFF2-40B4-BE49-F238E27FC236}">
                  <a16:creationId xmlns:a16="http://schemas.microsoft.com/office/drawing/2014/main" id="{9EDA8DEC-A19A-13F0-64D0-9E8860CC7137}"/>
                </a:ext>
              </a:extLst>
            </p:cNvPr>
            <p:cNvSpPr/>
            <p:nvPr/>
          </p:nvSpPr>
          <p:spPr>
            <a:xfrm>
              <a:off x="9191413" y="907627"/>
              <a:ext cx="1158240" cy="692574"/>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nb-NO" sz="1350" dirty="0">
                  <a:solidFill>
                    <a:srgbClr val="FF0000"/>
                  </a:solidFill>
                </a:rPr>
                <a:t>Process</a:t>
              </a:r>
            </a:p>
          </p:txBody>
        </p:sp>
        <p:cxnSp>
          <p:nvCxnSpPr>
            <p:cNvPr id="6" name="Straight Arrow Connector 5">
              <a:extLst>
                <a:ext uri="{FF2B5EF4-FFF2-40B4-BE49-F238E27FC236}">
                  <a16:creationId xmlns:a16="http://schemas.microsoft.com/office/drawing/2014/main" id="{099A8F6C-629F-081A-65AD-7EFAFD9973ED}"/>
                </a:ext>
              </a:extLst>
            </p:cNvPr>
            <p:cNvCxnSpPr/>
            <p:nvPr/>
          </p:nvCxnSpPr>
          <p:spPr>
            <a:xfrm>
              <a:off x="8690994" y="1006679"/>
              <a:ext cx="500419"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7" name="Straight Arrow Connector 6">
              <a:extLst>
                <a:ext uri="{FF2B5EF4-FFF2-40B4-BE49-F238E27FC236}">
                  <a16:creationId xmlns:a16="http://schemas.microsoft.com/office/drawing/2014/main" id="{2EC6D44A-512E-B47C-256B-7ABE44EF72D9}"/>
                </a:ext>
              </a:extLst>
            </p:cNvPr>
            <p:cNvCxnSpPr/>
            <p:nvPr/>
          </p:nvCxnSpPr>
          <p:spPr>
            <a:xfrm>
              <a:off x="8690994" y="1177255"/>
              <a:ext cx="500419"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8" name="Straight Arrow Connector 7">
              <a:extLst>
                <a:ext uri="{FF2B5EF4-FFF2-40B4-BE49-F238E27FC236}">
                  <a16:creationId xmlns:a16="http://schemas.microsoft.com/office/drawing/2014/main" id="{7487A3BA-09D0-7FE9-D20E-DFAADF15F573}"/>
                </a:ext>
              </a:extLst>
            </p:cNvPr>
            <p:cNvCxnSpPr/>
            <p:nvPr/>
          </p:nvCxnSpPr>
          <p:spPr>
            <a:xfrm>
              <a:off x="8690994" y="1331053"/>
              <a:ext cx="500419"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9" name="Straight Arrow Connector 8">
              <a:extLst>
                <a:ext uri="{FF2B5EF4-FFF2-40B4-BE49-F238E27FC236}">
                  <a16:creationId xmlns:a16="http://schemas.microsoft.com/office/drawing/2014/main" id="{BD2B86AD-D6B5-C172-FDDE-11D610D62D04}"/>
                </a:ext>
              </a:extLst>
            </p:cNvPr>
            <p:cNvCxnSpPr/>
            <p:nvPr/>
          </p:nvCxnSpPr>
          <p:spPr>
            <a:xfrm>
              <a:off x="8690994" y="1493241"/>
              <a:ext cx="500419"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0" name="Straight Arrow Connector 9">
              <a:extLst>
                <a:ext uri="{FF2B5EF4-FFF2-40B4-BE49-F238E27FC236}">
                  <a16:creationId xmlns:a16="http://schemas.microsoft.com/office/drawing/2014/main" id="{D2D53C35-6276-C76F-AFB6-AC9E50A247FB}"/>
                </a:ext>
              </a:extLst>
            </p:cNvPr>
            <p:cNvCxnSpPr/>
            <p:nvPr/>
          </p:nvCxnSpPr>
          <p:spPr>
            <a:xfrm>
              <a:off x="10349653" y="1205249"/>
              <a:ext cx="500419"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grpSp>
        <p:nvGrpSpPr>
          <p:cNvPr id="11" name="Group 10">
            <a:extLst>
              <a:ext uri="{FF2B5EF4-FFF2-40B4-BE49-F238E27FC236}">
                <a16:creationId xmlns:a16="http://schemas.microsoft.com/office/drawing/2014/main" id="{126411B1-F98F-AE8F-56AF-C8D08621BC67}"/>
              </a:ext>
            </a:extLst>
          </p:cNvPr>
          <p:cNvGrpSpPr/>
          <p:nvPr/>
        </p:nvGrpSpPr>
        <p:grpSpPr>
          <a:xfrm>
            <a:off x="8233475" y="2330566"/>
            <a:ext cx="1220528" cy="389573"/>
            <a:chOff x="8063279" y="889729"/>
            <a:chExt cx="2169828" cy="692574"/>
          </a:xfrm>
        </p:grpSpPr>
        <p:sp>
          <p:nvSpPr>
            <p:cNvPr id="12" name="Rectangle 11">
              <a:extLst>
                <a:ext uri="{FF2B5EF4-FFF2-40B4-BE49-F238E27FC236}">
                  <a16:creationId xmlns:a16="http://schemas.microsoft.com/office/drawing/2014/main" id="{88781ED7-226F-72F9-4087-4EF8CE177551}"/>
                </a:ext>
              </a:extLst>
            </p:cNvPr>
            <p:cNvSpPr/>
            <p:nvPr/>
          </p:nvSpPr>
          <p:spPr>
            <a:xfrm>
              <a:off x="8563698" y="889729"/>
              <a:ext cx="1158240" cy="692574"/>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nb-NO" sz="1013" dirty="0">
                  <a:solidFill>
                    <a:srgbClr val="FF0000"/>
                  </a:solidFill>
                </a:rPr>
                <a:t>Process</a:t>
              </a:r>
            </a:p>
          </p:txBody>
        </p:sp>
        <p:cxnSp>
          <p:nvCxnSpPr>
            <p:cNvPr id="13" name="Straight Arrow Connector 12">
              <a:extLst>
                <a:ext uri="{FF2B5EF4-FFF2-40B4-BE49-F238E27FC236}">
                  <a16:creationId xmlns:a16="http://schemas.microsoft.com/office/drawing/2014/main" id="{031E1C74-0AA1-CF27-4698-6853657E58CD}"/>
                </a:ext>
              </a:extLst>
            </p:cNvPr>
            <p:cNvCxnSpPr/>
            <p:nvPr/>
          </p:nvCxnSpPr>
          <p:spPr>
            <a:xfrm>
              <a:off x="9721938" y="1055893"/>
              <a:ext cx="500419"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4" name="Straight Arrow Connector 13">
              <a:extLst>
                <a:ext uri="{FF2B5EF4-FFF2-40B4-BE49-F238E27FC236}">
                  <a16:creationId xmlns:a16="http://schemas.microsoft.com/office/drawing/2014/main" id="{9BA6C39F-1D6F-4B34-92C8-67A0D6F0C2EC}"/>
                </a:ext>
              </a:extLst>
            </p:cNvPr>
            <p:cNvCxnSpPr/>
            <p:nvPr/>
          </p:nvCxnSpPr>
          <p:spPr>
            <a:xfrm>
              <a:off x="9721938" y="1343813"/>
              <a:ext cx="500419"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5" name="Straight Arrow Connector 14">
              <a:extLst>
                <a:ext uri="{FF2B5EF4-FFF2-40B4-BE49-F238E27FC236}">
                  <a16:creationId xmlns:a16="http://schemas.microsoft.com/office/drawing/2014/main" id="{A30C2494-1CB4-7E06-DAC7-3C099B29294E}"/>
                </a:ext>
              </a:extLst>
            </p:cNvPr>
            <p:cNvCxnSpPr/>
            <p:nvPr/>
          </p:nvCxnSpPr>
          <p:spPr>
            <a:xfrm>
              <a:off x="9732688" y="1477617"/>
              <a:ext cx="500419"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6" name="Straight Arrow Connector 15">
              <a:extLst>
                <a:ext uri="{FF2B5EF4-FFF2-40B4-BE49-F238E27FC236}">
                  <a16:creationId xmlns:a16="http://schemas.microsoft.com/office/drawing/2014/main" id="{E04089DE-1BF8-788E-22EC-50F866E39C24}"/>
                </a:ext>
              </a:extLst>
            </p:cNvPr>
            <p:cNvCxnSpPr/>
            <p:nvPr/>
          </p:nvCxnSpPr>
          <p:spPr>
            <a:xfrm>
              <a:off x="8063279" y="1282397"/>
              <a:ext cx="500419"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7" name="Straight Arrow Connector 16">
              <a:extLst>
                <a:ext uri="{FF2B5EF4-FFF2-40B4-BE49-F238E27FC236}">
                  <a16:creationId xmlns:a16="http://schemas.microsoft.com/office/drawing/2014/main" id="{446E7B15-5A88-76DD-0D5D-CA4AFAA3081A}"/>
                </a:ext>
              </a:extLst>
            </p:cNvPr>
            <p:cNvCxnSpPr/>
            <p:nvPr/>
          </p:nvCxnSpPr>
          <p:spPr>
            <a:xfrm>
              <a:off x="9721938" y="1187351"/>
              <a:ext cx="500419"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grpSp>
        <p:nvGrpSpPr>
          <p:cNvPr id="18" name="Group 17">
            <a:extLst>
              <a:ext uri="{FF2B5EF4-FFF2-40B4-BE49-F238E27FC236}">
                <a16:creationId xmlns:a16="http://schemas.microsoft.com/office/drawing/2014/main" id="{BA8316F2-0821-9F08-373A-99C85FCB1782}"/>
              </a:ext>
            </a:extLst>
          </p:cNvPr>
          <p:cNvGrpSpPr/>
          <p:nvPr/>
        </p:nvGrpSpPr>
        <p:grpSpPr>
          <a:xfrm>
            <a:off x="8223080" y="5222682"/>
            <a:ext cx="1322530" cy="363248"/>
            <a:chOff x="8099133" y="776718"/>
            <a:chExt cx="2234642" cy="692574"/>
          </a:xfrm>
        </p:grpSpPr>
        <p:sp>
          <p:nvSpPr>
            <p:cNvPr id="19" name="Rectangle 18">
              <a:extLst>
                <a:ext uri="{FF2B5EF4-FFF2-40B4-BE49-F238E27FC236}">
                  <a16:creationId xmlns:a16="http://schemas.microsoft.com/office/drawing/2014/main" id="{9AD3991F-2A37-D626-6D55-6F26F225F8FA}"/>
                </a:ext>
              </a:extLst>
            </p:cNvPr>
            <p:cNvSpPr/>
            <p:nvPr/>
          </p:nvSpPr>
          <p:spPr>
            <a:xfrm>
              <a:off x="8592316" y="776718"/>
              <a:ext cx="1230289" cy="692574"/>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nb-NO" sz="1350" dirty="0">
                  <a:solidFill>
                    <a:srgbClr val="FF0000"/>
                  </a:solidFill>
                </a:rPr>
                <a:t>Process</a:t>
              </a:r>
            </a:p>
          </p:txBody>
        </p:sp>
        <p:cxnSp>
          <p:nvCxnSpPr>
            <p:cNvPr id="20" name="Straight Arrow Connector 19">
              <a:extLst>
                <a:ext uri="{FF2B5EF4-FFF2-40B4-BE49-F238E27FC236}">
                  <a16:creationId xmlns:a16="http://schemas.microsoft.com/office/drawing/2014/main" id="{D750AB79-6378-EE3E-459B-25AE274AAC56}"/>
                </a:ext>
              </a:extLst>
            </p:cNvPr>
            <p:cNvCxnSpPr/>
            <p:nvPr/>
          </p:nvCxnSpPr>
          <p:spPr>
            <a:xfrm>
              <a:off x="8099133" y="1041333"/>
              <a:ext cx="500418"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1" name="Straight Arrow Connector 20">
              <a:extLst>
                <a:ext uri="{FF2B5EF4-FFF2-40B4-BE49-F238E27FC236}">
                  <a16:creationId xmlns:a16="http://schemas.microsoft.com/office/drawing/2014/main" id="{2CE8054E-BCBC-6B71-F79A-3B37590C7A00}"/>
                </a:ext>
              </a:extLst>
            </p:cNvPr>
            <p:cNvCxnSpPr/>
            <p:nvPr/>
          </p:nvCxnSpPr>
          <p:spPr>
            <a:xfrm>
              <a:off x="9833356" y="1041333"/>
              <a:ext cx="500419"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22" name="TextBox 21">
            <a:extLst>
              <a:ext uri="{FF2B5EF4-FFF2-40B4-BE49-F238E27FC236}">
                <a16:creationId xmlns:a16="http://schemas.microsoft.com/office/drawing/2014/main" id="{F9D40D3B-8217-0958-747E-5B450D5D5CE8}"/>
              </a:ext>
            </a:extLst>
          </p:cNvPr>
          <p:cNvSpPr txBox="1"/>
          <p:nvPr/>
        </p:nvSpPr>
        <p:spPr>
          <a:xfrm>
            <a:off x="8519906" y="4556668"/>
            <a:ext cx="184731" cy="300082"/>
          </a:xfrm>
          <a:prstGeom prst="rect">
            <a:avLst/>
          </a:prstGeom>
          <a:noFill/>
        </p:spPr>
        <p:txBody>
          <a:bodyPr wrap="none" rtlCol="0">
            <a:spAutoFit/>
          </a:bodyPr>
          <a:lstStyle/>
          <a:p>
            <a:endParaRPr lang="nb-NO" sz="1350" dirty="0"/>
          </a:p>
        </p:txBody>
      </p:sp>
      <p:sp>
        <p:nvSpPr>
          <p:cNvPr id="23" name="TextBox 22">
            <a:extLst>
              <a:ext uri="{FF2B5EF4-FFF2-40B4-BE49-F238E27FC236}">
                <a16:creationId xmlns:a16="http://schemas.microsoft.com/office/drawing/2014/main" id="{9B44086A-2926-020A-C118-ABB97C47FF53}"/>
              </a:ext>
            </a:extLst>
          </p:cNvPr>
          <p:cNvSpPr txBox="1"/>
          <p:nvPr/>
        </p:nvSpPr>
        <p:spPr>
          <a:xfrm>
            <a:off x="8515633" y="4364035"/>
            <a:ext cx="184731" cy="300082"/>
          </a:xfrm>
          <a:prstGeom prst="rect">
            <a:avLst/>
          </a:prstGeom>
          <a:noFill/>
        </p:spPr>
        <p:txBody>
          <a:bodyPr wrap="none" rtlCol="0">
            <a:spAutoFit/>
          </a:bodyPr>
          <a:lstStyle/>
          <a:p>
            <a:endParaRPr lang="nb-NO" sz="1350" dirty="0"/>
          </a:p>
        </p:txBody>
      </p:sp>
      <p:grpSp>
        <p:nvGrpSpPr>
          <p:cNvPr id="24" name="Group 23">
            <a:extLst>
              <a:ext uri="{FF2B5EF4-FFF2-40B4-BE49-F238E27FC236}">
                <a16:creationId xmlns:a16="http://schemas.microsoft.com/office/drawing/2014/main" id="{21B7E8A8-CB9A-7174-5CCC-6BE6911AD7D3}"/>
              </a:ext>
            </a:extLst>
          </p:cNvPr>
          <p:cNvGrpSpPr/>
          <p:nvPr/>
        </p:nvGrpSpPr>
        <p:grpSpPr>
          <a:xfrm>
            <a:off x="8256240" y="5804919"/>
            <a:ext cx="1289371" cy="504401"/>
            <a:chOff x="8175448" y="158071"/>
            <a:chExt cx="2178614" cy="961697"/>
          </a:xfrm>
        </p:grpSpPr>
        <p:grpSp>
          <p:nvGrpSpPr>
            <p:cNvPr id="25" name="Group 24">
              <a:extLst>
                <a:ext uri="{FF2B5EF4-FFF2-40B4-BE49-F238E27FC236}">
                  <a16:creationId xmlns:a16="http://schemas.microsoft.com/office/drawing/2014/main" id="{79585DDA-7872-93DF-E642-4CB6E14B0154}"/>
                </a:ext>
              </a:extLst>
            </p:cNvPr>
            <p:cNvGrpSpPr/>
            <p:nvPr/>
          </p:nvGrpSpPr>
          <p:grpSpPr>
            <a:xfrm>
              <a:off x="8184233" y="285068"/>
              <a:ext cx="2169829" cy="692574"/>
              <a:chOff x="8163946" y="776718"/>
              <a:chExt cx="2169829" cy="692574"/>
            </a:xfrm>
          </p:grpSpPr>
          <p:sp>
            <p:nvSpPr>
              <p:cNvPr id="30" name="Rectangle 29">
                <a:extLst>
                  <a:ext uri="{FF2B5EF4-FFF2-40B4-BE49-F238E27FC236}">
                    <a16:creationId xmlns:a16="http://schemas.microsoft.com/office/drawing/2014/main" id="{26324774-0DEE-FB2B-4E78-EC53E685638B}"/>
                  </a:ext>
                </a:extLst>
              </p:cNvPr>
              <p:cNvSpPr/>
              <p:nvPr/>
            </p:nvSpPr>
            <p:spPr>
              <a:xfrm>
                <a:off x="8592315" y="776718"/>
                <a:ext cx="1230290" cy="692574"/>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nb-NO" sz="1350" dirty="0">
                    <a:solidFill>
                      <a:srgbClr val="FF0000"/>
                    </a:solidFill>
                  </a:rPr>
                  <a:t>Process</a:t>
                </a:r>
              </a:p>
            </p:txBody>
          </p:sp>
          <p:cxnSp>
            <p:nvCxnSpPr>
              <p:cNvPr id="31" name="Straight Arrow Connector 30">
                <a:extLst>
                  <a:ext uri="{FF2B5EF4-FFF2-40B4-BE49-F238E27FC236}">
                    <a16:creationId xmlns:a16="http://schemas.microsoft.com/office/drawing/2014/main" id="{8F2113A8-6A9C-0A1C-9C88-A0DFDA0C0D20}"/>
                  </a:ext>
                </a:extLst>
              </p:cNvPr>
              <p:cNvCxnSpPr/>
              <p:nvPr/>
            </p:nvCxnSpPr>
            <p:spPr>
              <a:xfrm>
                <a:off x="8163946" y="1297494"/>
                <a:ext cx="500419" cy="0"/>
              </a:xfrm>
              <a:prstGeom prst="straightConnector1">
                <a:avLst/>
              </a:prstGeom>
              <a:ln>
                <a:prstDash val="dash"/>
                <a:tailEnd type="triangle"/>
              </a:ln>
            </p:spPr>
            <p:style>
              <a:lnRef idx="2">
                <a:schemeClr val="accent1"/>
              </a:lnRef>
              <a:fillRef idx="0">
                <a:schemeClr val="accent1"/>
              </a:fillRef>
              <a:effectRef idx="1">
                <a:schemeClr val="accent1"/>
              </a:effectRef>
              <a:fontRef idx="minor">
                <a:schemeClr val="tx1"/>
              </a:fontRef>
            </p:style>
          </p:cxnSp>
          <p:cxnSp>
            <p:nvCxnSpPr>
              <p:cNvPr id="32" name="Straight Arrow Connector 31">
                <a:extLst>
                  <a:ext uri="{FF2B5EF4-FFF2-40B4-BE49-F238E27FC236}">
                    <a16:creationId xmlns:a16="http://schemas.microsoft.com/office/drawing/2014/main" id="{2FA95426-3E10-7DF4-4C66-96A58FD89C12}"/>
                  </a:ext>
                </a:extLst>
              </p:cNvPr>
              <p:cNvCxnSpPr/>
              <p:nvPr/>
            </p:nvCxnSpPr>
            <p:spPr>
              <a:xfrm>
                <a:off x="8163947" y="1007228"/>
                <a:ext cx="500419"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3" name="Straight Arrow Connector 32">
                <a:extLst>
                  <a:ext uri="{FF2B5EF4-FFF2-40B4-BE49-F238E27FC236}">
                    <a16:creationId xmlns:a16="http://schemas.microsoft.com/office/drawing/2014/main" id="{B8C4BAF3-B535-8D7B-2CE5-76F02986CFEA}"/>
                  </a:ext>
                </a:extLst>
              </p:cNvPr>
              <p:cNvCxnSpPr/>
              <p:nvPr/>
            </p:nvCxnSpPr>
            <p:spPr>
              <a:xfrm>
                <a:off x="9833356" y="1041333"/>
                <a:ext cx="500419"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4" name="Straight Arrow Connector 33">
                <a:extLst>
                  <a:ext uri="{FF2B5EF4-FFF2-40B4-BE49-F238E27FC236}">
                    <a16:creationId xmlns:a16="http://schemas.microsoft.com/office/drawing/2014/main" id="{6417C0D1-BC05-FE41-F931-590219FBECA9}"/>
                  </a:ext>
                </a:extLst>
              </p:cNvPr>
              <p:cNvCxnSpPr/>
              <p:nvPr/>
            </p:nvCxnSpPr>
            <p:spPr>
              <a:xfrm>
                <a:off x="9833356" y="1296093"/>
                <a:ext cx="500419" cy="0"/>
              </a:xfrm>
              <a:prstGeom prst="straightConnector1">
                <a:avLst/>
              </a:prstGeom>
              <a:ln>
                <a:prstDash val="dash"/>
                <a:tailEnd type="triangle"/>
              </a:ln>
            </p:spPr>
            <p:style>
              <a:lnRef idx="2">
                <a:schemeClr val="accent1"/>
              </a:lnRef>
              <a:fillRef idx="0">
                <a:schemeClr val="accent1"/>
              </a:fillRef>
              <a:effectRef idx="1">
                <a:schemeClr val="accent1"/>
              </a:effectRef>
              <a:fontRef idx="minor">
                <a:schemeClr val="tx1"/>
              </a:fontRef>
            </p:style>
          </p:cxnSp>
        </p:grpSp>
        <p:sp>
          <p:nvSpPr>
            <p:cNvPr id="26" name="TextBox 25">
              <a:extLst>
                <a:ext uri="{FF2B5EF4-FFF2-40B4-BE49-F238E27FC236}">
                  <a16:creationId xmlns:a16="http://schemas.microsoft.com/office/drawing/2014/main" id="{C31D3B8A-346B-EA10-9265-FE0FB2F74867}"/>
                </a:ext>
              </a:extLst>
            </p:cNvPr>
            <p:cNvSpPr txBox="1"/>
            <p:nvPr/>
          </p:nvSpPr>
          <p:spPr>
            <a:xfrm>
              <a:off x="8182670" y="525348"/>
              <a:ext cx="312135" cy="572140"/>
            </a:xfrm>
            <a:prstGeom prst="rect">
              <a:avLst/>
            </a:prstGeom>
            <a:noFill/>
          </p:spPr>
          <p:txBody>
            <a:bodyPr wrap="none" rtlCol="0">
              <a:spAutoFit/>
            </a:bodyPr>
            <a:lstStyle/>
            <a:p>
              <a:endParaRPr lang="nb-NO" sz="1350" dirty="0"/>
            </a:p>
          </p:txBody>
        </p:sp>
        <p:sp>
          <p:nvSpPr>
            <p:cNvPr id="27" name="TextBox 26">
              <a:extLst>
                <a:ext uri="{FF2B5EF4-FFF2-40B4-BE49-F238E27FC236}">
                  <a16:creationId xmlns:a16="http://schemas.microsoft.com/office/drawing/2014/main" id="{B02ECC92-E060-C496-5970-924AE536FF2F}"/>
                </a:ext>
              </a:extLst>
            </p:cNvPr>
            <p:cNvSpPr txBox="1"/>
            <p:nvPr/>
          </p:nvSpPr>
          <p:spPr>
            <a:xfrm>
              <a:off x="8175448" y="158071"/>
              <a:ext cx="312135" cy="572140"/>
            </a:xfrm>
            <a:prstGeom prst="rect">
              <a:avLst/>
            </a:prstGeom>
            <a:noFill/>
          </p:spPr>
          <p:txBody>
            <a:bodyPr wrap="none" rtlCol="0">
              <a:spAutoFit/>
            </a:bodyPr>
            <a:lstStyle/>
            <a:p>
              <a:endParaRPr lang="nb-NO" sz="1350" dirty="0"/>
            </a:p>
          </p:txBody>
        </p:sp>
        <p:sp>
          <p:nvSpPr>
            <p:cNvPr id="28" name="TextBox 27">
              <a:extLst>
                <a:ext uri="{FF2B5EF4-FFF2-40B4-BE49-F238E27FC236}">
                  <a16:creationId xmlns:a16="http://schemas.microsoft.com/office/drawing/2014/main" id="{4BFBC94E-7B6F-0998-6BD8-F2E464550F61}"/>
                </a:ext>
              </a:extLst>
            </p:cNvPr>
            <p:cNvSpPr txBox="1"/>
            <p:nvPr/>
          </p:nvSpPr>
          <p:spPr>
            <a:xfrm>
              <a:off x="9894610" y="547628"/>
              <a:ext cx="312135" cy="572140"/>
            </a:xfrm>
            <a:prstGeom prst="rect">
              <a:avLst/>
            </a:prstGeom>
            <a:noFill/>
          </p:spPr>
          <p:txBody>
            <a:bodyPr wrap="none" rtlCol="0">
              <a:spAutoFit/>
            </a:bodyPr>
            <a:lstStyle/>
            <a:p>
              <a:endParaRPr lang="nb-NO" sz="1350" dirty="0"/>
            </a:p>
          </p:txBody>
        </p:sp>
        <p:sp>
          <p:nvSpPr>
            <p:cNvPr id="29" name="TextBox 28">
              <a:extLst>
                <a:ext uri="{FF2B5EF4-FFF2-40B4-BE49-F238E27FC236}">
                  <a16:creationId xmlns:a16="http://schemas.microsoft.com/office/drawing/2014/main" id="{BA12E3DF-EB0C-948E-5526-104BF1991CC9}"/>
                </a:ext>
              </a:extLst>
            </p:cNvPr>
            <p:cNvSpPr txBox="1"/>
            <p:nvPr/>
          </p:nvSpPr>
          <p:spPr>
            <a:xfrm>
              <a:off x="9887388" y="180352"/>
              <a:ext cx="312135" cy="572140"/>
            </a:xfrm>
            <a:prstGeom prst="rect">
              <a:avLst/>
            </a:prstGeom>
            <a:noFill/>
          </p:spPr>
          <p:txBody>
            <a:bodyPr wrap="none" rtlCol="0">
              <a:spAutoFit/>
            </a:bodyPr>
            <a:lstStyle/>
            <a:p>
              <a:endParaRPr lang="nb-NO" sz="1350" dirty="0"/>
            </a:p>
          </p:txBody>
        </p:sp>
      </p:grpSp>
    </p:spTree>
    <p:extLst>
      <p:ext uri="{BB962C8B-B14F-4D97-AF65-F5344CB8AC3E}">
        <p14:creationId xmlns:p14="http://schemas.microsoft.com/office/powerpoint/2010/main" val="41760989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963C8F9-ECB3-45E0-A60C-4B8ED46FA65E}"/>
              </a:ext>
            </a:extLst>
          </p:cNvPr>
          <p:cNvPicPr>
            <a:picLocks noChangeAspect="1"/>
          </p:cNvPicPr>
          <p:nvPr/>
        </p:nvPicPr>
        <p:blipFill>
          <a:blip r:embed="rId2"/>
          <a:stretch>
            <a:fillRect/>
          </a:stretch>
        </p:blipFill>
        <p:spPr>
          <a:xfrm>
            <a:off x="1795549" y="198581"/>
            <a:ext cx="8168112" cy="2396069"/>
          </a:xfrm>
          <a:prstGeom prst="rect">
            <a:avLst/>
          </a:prstGeom>
        </p:spPr>
      </p:pic>
      <p:cxnSp>
        <p:nvCxnSpPr>
          <p:cNvPr id="3" name="Connector: Curved 2">
            <a:extLst>
              <a:ext uri="{FF2B5EF4-FFF2-40B4-BE49-F238E27FC236}">
                <a16:creationId xmlns:a16="http://schemas.microsoft.com/office/drawing/2014/main" id="{7D5A1C67-4220-4D1D-B240-33E1C4D87B98}"/>
              </a:ext>
            </a:extLst>
          </p:cNvPr>
          <p:cNvCxnSpPr>
            <a:cxnSpLocks/>
          </p:cNvCxnSpPr>
          <p:nvPr/>
        </p:nvCxnSpPr>
        <p:spPr>
          <a:xfrm>
            <a:off x="3238257" y="1671546"/>
            <a:ext cx="646487" cy="12700"/>
          </a:xfrm>
          <a:prstGeom prst="curvedConnector3">
            <a:avLst/>
          </a:prstGeom>
          <a:ln>
            <a:solidFill>
              <a:srgbClr val="F07EE2"/>
            </a:solidFill>
          </a:ln>
        </p:spPr>
        <p:style>
          <a:lnRef idx="2">
            <a:schemeClr val="accent1"/>
          </a:lnRef>
          <a:fillRef idx="0">
            <a:schemeClr val="accent1"/>
          </a:fillRef>
          <a:effectRef idx="1">
            <a:schemeClr val="accent1"/>
          </a:effectRef>
          <a:fontRef idx="minor">
            <a:schemeClr val="tx1"/>
          </a:fontRef>
        </p:style>
      </p:cxnSp>
      <p:cxnSp>
        <p:nvCxnSpPr>
          <p:cNvPr id="9" name="Connector: Curved 8">
            <a:extLst>
              <a:ext uri="{FF2B5EF4-FFF2-40B4-BE49-F238E27FC236}">
                <a16:creationId xmlns:a16="http://schemas.microsoft.com/office/drawing/2014/main" id="{710B152C-62EA-4B4D-9FB6-B70B9FD53C0F}"/>
              </a:ext>
            </a:extLst>
          </p:cNvPr>
          <p:cNvCxnSpPr>
            <a:cxnSpLocks/>
          </p:cNvCxnSpPr>
          <p:nvPr/>
        </p:nvCxnSpPr>
        <p:spPr>
          <a:xfrm>
            <a:off x="5581832" y="2083871"/>
            <a:ext cx="646487" cy="12700"/>
          </a:xfrm>
          <a:prstGeom prst="curvedConnector3">
            <a:avLst>
              <a:gd name="adj1" fmla="val 50001"/>
            </a:avLst>
          </a:prstGeom>
        </p:spPr>
        <p:style>
          <a:lnRef idx="2">
            <a:schemeClr val="accent1"/>
          </a:lnRef>
          <a:fillRef idx="0">
            <a:schemeClr val="accent1"/>
          </a:fillRef>
          <a:effectRef idx="1">
            <a:schemeClr val="accent1"/>
          </a:effectRef>
          <a:fontRef idx="minor">
            <a:schemeClr val="tx1"/>
          </a:fontRef>
        </p:style>
      </p:cxnSp>
      <p:cxnSp>
        <p:nvCxnSpPr>
          <p:cNvPr id="10" name="Connector: Curved 9">
            <a:extLst>
              <a:ext uri="{FF2B5EF4-FFF2-40B4-BE49-F238E27FC236}">
                <a16:creationId xmlns:a16="http://schemas.microsoft.com/office/drawing/2014/main" id="{57DDA130-4953-43AF-869D-E9792C549715}"/>
              </a:ext>
            </a:extLst>
          </p:cNvPr>
          <p:cNvCxnSpPr>
            <a:cxnSpLocks/>
          </p:cNvCxnSpPr>
          <p:nvPr/>
        </p:nvCxnSpPr>
        <p:spPr>
          <a:xfrm>
            <a:off x="7969452" y="1652496"/>
            <a:ext cx="646487" cy="12700"/>
          </a:xfrm>
          <a:prstGeom prst="curvedConnector3">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11" name="TextBox 10">
            <a:extLst>
              <a:ext uri="{FF2B5EF4-FFF2-40B4-BE49-F238E27FC236}">
                <a16:creationId xmlns:a16="http://schemas.microsoft.com/office/drawing/2014/main" id="{663CC0C9-B72D-4804-A4D8-BCB432304F53}"/>
              </a:ext>
            </a:extLst>
          </p:cNvPr>
          <p:cNvSpPr txBox="1"/>
          <p:nvPr/>
        </p:nvSpPr>
        <p:spPr>
          <a:xfrm>
            <a:off x="2442949" y="1952866"/>
            <a:ext cx="776175" cy="369332"/>
          </a:xfrm>
          <a:prstGeom prst="rect">
            <a:avLst/>
          </a:prstGeom>
          <a:noFill/>
        </p:spPr>
        <p:txBody>
          <a:bodyPr wrap="none" rtlCol="0">
            <a:spAutoFit/>
          </a:bodyPr>
          <a:lstStyle/>
          <a:p>
            <a:r>
              <a:rPr lang="nb-NO" dirty="0">
                <a:solidFill>
                  <a:srgbClr val="F07EE2"/>
                </a:solidFill>
              </a:rPr>
              <a:t>F</a:t>
            </a:r>
            <a:r>
              <a:rPr lang="nb-NO" baseline="-25000" dirty="0">
                <a:solidFill>
                  <a:srgbClr val="F07EE2"/>
                </a:solidFill>
              </a:rPr>
              <a:t>0</a:t>
            </a:r>
            <a:r>
              <a:rPr lang="nb-NO" dirty="0">
                <a:solidFill>
                  <a:srgbClr val="F07EE2"/>
                </a:solidFill>
              </a:rPr>
              <a:t>=0.5</a:t>
            </a:r>
            <a:endParaRPr lang="nb-NO" baseline="-25000" dirty="0">
              <a:solidFill>
                <a:srgbClr val="F07EE2"/>
              </a:solidFill>
            </a:endParaRPr>
          </a:p>
        </p:txBody>
      </p:sp>
      <p:sp>
        <p:nvSpPr>
          <p:cNvPr id="12" name="TextBox 11">
            <a:extLst>
              <a:ext uri="{FF2B5EF4-FFF2-40B4-BE49-F238E27FC236}">
                <a16:creationId xmlns:a16="http://schemas.microsoft.com/office/drawing/2014/main" id="{9E62F6F9-38C4-431B-ACE0-D33DBCC93639}"/>
              </a:ext>
            </a:extLst>
          </p:cNvPr>
          <p:cNvSpPr txBox="1"/>
          <p:nvPr/>
        </p:nvSpPr>
        <p:spPr>
          <a:xfrm>
            <a:off x="6904504" y="1963201"/>
            <a:ext cx="776175" cy="369332"/>
          </a:xfrm>
          <a:prstGeom prst="rect">
            <a:avLst/>
          </a:prstGeom>
          <a:noFill/>
        </p:spPr>
        <p:txBody>
          <a:bodyPr wrap="none" rtlCol="0">
            <a:spAutoFit/>
          </a:bodyPr>
          <a:lstStyle/>
          <a:p>
            <a:r>
              <a:rPr lang="nb-NO" dirty="0">
                <a:solidFill>
                  <a:schemeClr val="accent3">
                    <a:lumMod val="75000"/>
                  </a:schemeClr>
                </a:solidFill>
              </a:rPr>
              <a:t>F</a:t>
            </a:r>
            <a:r>
              <a:rPr lang="nb-NO" baseline="-25000" dirty="0">
                <a:solidFill>
                  <a:schemeClr val="accent3">
                    <a:lumMod val="75000"/>
                  </a:schemeClr>
                </a:solidFill>
              </a:rPr>
              <a:t>2</a:t>
            </a:r>
            <a:r>
              <a:rPr lang="nb-NO" dirty="0">
                <a:solidFill>
                  <a:schemeClr val="accent3">
                    <a:lumMod val="75000"/>
                  </a:schemeClr>
                </a:solidFill>
              </a:rPr>
              <a:t>=0.5</a:t>
            </a:r>
            <a:endParaRPr lang="nb-NO" baseline="-25000" dirty="0">
              <a:solidFill>
                <a:schemeClr val="accent3">
                  <a:lumMod val="75000"/>
                </a:schemeClr>
              </a:solidFill>
            </a:endParaRPr>
          </a:p>
        </p:txBody>
      </p:sp>
      <p:sp>
        <p:nvSpPr>
          <p:cNvPr id="14" name="TextBox 13">
            <a:extLst>
              <a:ext uri="{FF2B5EF4-FFF2-40B4-BE49-F238E27FC236}">
                <a16:creationId xmlns:a16="http://schemas.microsoft.com/office/drawing/2014/main" id="{434BBF92-3285-4249-91F2-FB2B28199476}"/>
              </a:ext>
            </a:extLst>
          </p:cNvPr>
          <p:cNvSpPr txBox="1"/>
          <p:nvPr/>
        </p:nvSpPr>
        <p:spPr>
          <a:xfrm>
            <a:off x="9112155" y="1937723"/>
            <a:ext cx="601447" cy="369332"/>
          </a:xfrm>
          <a:prstGeom prst="rect">
            <a:avLst/>
          </a:prstGeom>
          <a:noFill/>
        </p:spPr>
        <p:txBody>
          <a:bodyPr wrap="none" rtlCol="0">
            <a:spAutoFit/>
          </a:bodyPr>
          <a:lstStyle/>
          <a:p>
            <a:r>
              <a:rPr lang="nb-NO" dirty="0">
                <a:solidFill>
                  <a:schemeClr val="accent4">
                    <a:lumMod val="75000"/>
                  </a:schemeClr>
                </a:solidFill>
              </a:rPr>
              <a:t>F</a:t>
            </a:r>
            <a:r>
              <a:rPr lang="nb-NO" baseline="-25000" dirty="0">
                <a:solidFill>
                  <a:schemeClr val="accent4">
                    <a:lumMod val="75000"/>
                  </a:schemeClr>
                </a:solidFill>
              </a:rPr>
              <a:t>3</a:t>
            </a:r>
            <a:r>
              <a:rPr lang="nb-NO" dirty="0">
                <a:solidFill>
                  <a:schemeClr val="accent4">
                    <a:lumMod val="75000"/>
                  </a:schemeClr>
                </a:solidFill>
              </a:rPr>
              <a:t>=1</a:t>
            </a:r>
            <a:endParaRPr lang="nb-NO" baseline="-25000" dirty="0">
              <a:solidFill>
                <a:schemeClr val="accent4">
                  <a:lumMod val="75000"/>
                </a:schemeClr>
              </a:solidFill>
            </a:endParaRPr>
          </a:p>
        </p:txBody>
      </p:sp>
      <p:sp>
        <p:nvSpPr>
          <p:cNvPr id="15" name="TextBox 14">
            <a:extLst>
              <a:ext uri="{FF2B5EF4-FFF2-40B4-BE49-F238E27FC236}">
                <a16:creationId xmlns:a16="http://schemas.microsoft.com/office/drawing/2014/main" id="{C0FD1CC0-6566-40E2-93A2-2DF74B3B18C8}"/>
              </a:ext>
            </a:extLst>
          </p:cNvPr>
          <p:cNvSpPr txBox="1"/>
          <p:nvPr/>
        </p:nvSpPr>
        <p:spPr>
          <a:xfrm>
            <a:off x="4565420" y="1968019"/>
            <a:ext cx="776175" cy="369332"/>
          </a:xfrm>
          <a:prstGeom prst="rect">
            <a:avLst/>
          </a:prstGeom>
          <a:noFill/>
        </p:spPr>
        <p:txBody>
          <a:bodyPr wrap="none" rtlCol="0">
            <a:spAutoFit/>
          </a:bodyPr>
          <a:lstStyle/>
          <a:p>
            <a:r>
              <a:rPr lang="nb-NO" dirty="0">
                <a:solidFill>
                  <a:schemeClr val="accent1"/>
                </a:solidFill>
              </a:rPr>
              <a:t>F</a:t>
            </a:r>
            <a:r>
              <a:rPr lang="nb-NO" baseline="-25000" dirty="0">
                <a:solidFill>
                  <a:schemeClr val="accent1"/>
                </a:solidFill>
              </a:rPr>
              <a:t>1</a:t>
            </a:r>
            <a:r>
              <a:rPr lang="nb-NO" dirty="0">
                <a:solidFill>
                  <a:schemeClr val="accent1"/>
                </a:solidFill>
              </a:rPr>
              <a:t>=0.5</a:t>
            </a:r>
            <a:endParaRPr lang="nb-NO" baseline="-25000" dirty="0">
              <a:solidFill>
                <a:schemeClr val="accent1"/>
              </a:solidFill>
            </a:endParaRPr>
          </a:p>
        </p:txBody>
      </p:sp>
      <mc:AlternateContent xmlns:mc="http://schemas.openxmlformats.org/markup-compatibility/2006" xmlns:p14="http://schemas.microsoft.com/office/powerpoint/2010/main">
        <mc:Choice Requires="p14">
          <p:contentPart p14:bwMode="auto" r:id="rId3">
            <p14:nvContentPartPr>
              <p14:cNvPr id="67" name="Ink 66">
                <a:extLst>
                  <a:ext uri="{FF2B5EF4-FFF2-40B4-BE49-F238E27FC236}">
                    <a16:creationId xmlns:a16="http://schemas.microsoft.com/office/drawing/2014/main" id="{A8C2D533-C045-4892-867D-0CFEF585EECF}"/>
                  </a:ext>
                </a:extLst>
              </p14:cNvPr>
              <p14:cNvContentPartPr/>
              <p14:nvPr/>
            </p14:nvContentPartPr>
            <p14:xfrm>
              <a:off x="2648556" y="1111735"/>
              <a:ext cx="699614" cy="566368"/>
            </p14:xfrm>
          </p:contentPart>
        </mc:Choice>
        <mc:Fallback xmlns="">
          <p:pic>
            <p:nvPicPr>
              <p:cNvPr id="67" name="Ink 66">
                <a:extLst>
                  <a:ext uri="{FF2B5EF4-FFF2-40B4-BE49-F238E27FC236}">
                    <a16:creationId xmlns:a16="http://schemas.microsoft.com/office/drawing/2014/main" id="{A8C2D533-C045-4892-867D-0CFEF585EECF}"/>
                  </a:ext>
                </a:extLst>
              </p:cNvPr>
              <p:cNvPicPr/>
              <p:nvPr/>
            </p:nvPicPr>
            <p:blipFill>
              <a:blip r:embed="rId5"/>
              <a:stretch>
                <a:fillRect/>
              </a:stretch>
            </p:blipFill>
            <p:spPr>
              <a:xfrm>
                <a:off x="2639919" y="1102734"/>
                <a:ext cx="717248" cy="584011"/>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68" name="Ink 67">
                <a:extLst>
                  <a:ext uri="{FF2B5EF4-FFF2-40B4-BE49-F238E27FC236}">
                    <a16:creationId xmlns:a16="http://schemas.microsoft.com/office/drawing/2014/main" id="{104D09A1-418F-4570-A633-6DF52812C78D}"/>
                  </a:ext>
                </a:extLst>
              </p14:cNvPr>
              <p14:cNvContentPartPr/>
              <p14:nvPr/>
            </p14:nvContentPartPr>
            <p14:xfrm flipH="1">
              <a:off x="6332560" y="1066243"/>
              <a:ext cx="770773" cy="566368"/>
            </p14:xfrm>
          </p:contentPart>
        </mc:Choice>
        <mc:Fallback xmlns="">
          <p:pic>
            <p:nvPicPr>
              <p:cNvPr id="68" name="Ink 67">
                <a:extLst>
                  <a:ext uri="{FF2B5EF4-FFF2-40B4-BE49-F238E27FC236}">
                    <a16:creationId xmlns:a16="http://schemas.microsoft.com/office/drawing/2014/main" id="{104D09A1-418F-4570-A633-6DF52812C78D}"/>
                  </a:ext>
                </a:extLst>
              </p:cNvPr>
              <p:cNvPicPr/>
              <p:nvPr/>
            </p:nvPicPr>
            <p:blipFill>
              <a:blip r:embed="rId7"/>
              <a:stretch>
                <a:fillRect/>
              </a:stretch>
            </p:blipFill>
            <p:spPr>
              <a:xfrm flipH="1">
                <a:off x="6323560" y="1057242"/>
                <a:ext cx="788413" cy="584011"/>
              </a:xfrm>
              <a:prstGeom prst="rect">
                <a:avLst/>
              </a:prstGeom>
            </p:spPr>
          </p:pic>
        </mc:Fallback>
      </mc:AlternateContent>
      <p:sp>
        <p:nvSpPr>
          <p:cNvPr id="70" name="Oval 69">
            <a:extLst>
              <a:ext uri="{FF2B5EF4-FFF2-40B4-BE49-F238E27FC236}">
                <a16:creationId xmlns:a16="http://schemas.microsoft.com/office/drawing/2014/main" id="{23DE2C77-B88F-4D9B-A9BD-32CAE93970F2}"/>
              </a:ext>
            </a:extLst>
          </p:cNvPr>
          <p:cNvSpPr/>
          <p:nvPr/>
        </p:nvSpPr>
        <p:spPr>
          <a:xfrm>
            <a:off x="9057563" y="272955"/>
            <a:ext cx="427630" cy="382137"/>
          </a:xfrm>
          <a:prstGeom prst="ellipse">
            <a:avLst/>
          </a:prstGeom>
          <a:noFill/>
          <a:ln w="19050">
            <a:solidFill>
              <a:srgbClr val="7030A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a:p>
        </p:txBody>
      </p:sp>
      <p:cxnSp>
        <p:nvCxnSpPr>
          <p:cNvPr id="73" name="Straight Connector 72">
            <a:extLst>
              <a:ext uri="{FF2B5EF4-FFF2-40B4-BE49-F238E27FC236}">
                <a16:creationId xmlns:a16="http://schemas.microsoft.com/office/drawing/2014/main" id="{253C1B8D-526A-4E30-8D05-5DE6DEAB6CAF}"/>
              </a:ext>
            </a:extLst>
          </p:cNvPr>
          <p:cNvCxnSpPr/>
          <p:nvPr/>
        </p:nvCxnSpPr>
        <p:spPr>
          <a:xfrm>
            <a:off x="9560257" y="450861"/>
            <a:ext cx="532262" cy="0"/>
          </a:xfrm>
          <a:prstGeom prst="line">
            <a:avLst/>
          </a:prstGeom>
          <a:ln>
            <a:solidFill>
              <a:srgbClr val="7030A0"/>
            </a:solidFill>
          </a:ln>
        </p:spPr>
        <p:style>
          <a:lnRef idx="2">
            <a:schemeClr val="accent1"/>
          </a:lnRef>
          <a:fillRef idx="0">
            <a:schemeClr val="accent1"/>
          </a:fillRef>
          <a:effectRef idx="1">
            <a:schemeClr val="accent1"/>
          </a:effectRef>
          <a:fontRef idx="minor">
            <a:schemeClr val="tx1"/>
          </a:fontRef>
        </p:style>
      </p:cxnSp>
      <p:sp>
        <p:nvSpPr>
          <p:cNvPr id="74" name="TextBox 73">
            <a:extLst>
              <a:ext uri="{FF2B5EF4-FFF2-40B4-BE49-F238E27FC236}">
                <a16:creationId xmlns:a16="http://schemas.microsoft.com/office/drawing/2014/main" id="{AA770274-C8DF-43CD-9910-41B5AFBB7662}"/>
              </a:ext>
            </a:extLst>
          </p:cNvPr>
          <p:cNvSpPr txBox="1"/>
          <p:nvPr/>
        </p:nvSpPr>
        <p:spPr>
          <a:xfrm>
            <a:off x="10028437" y="224402"/>
            <a:ext cx="301686" cy="369332"/>
          </a:xfrm>
          <a:prstGeom prst="rect">
            <a:avLst/>
          </a:prstGeom>
          <a:noFill/>
        </p:spPr>
        <p:txBody>
          <a:bodyPr wrap="none" rtlCol="0">
            <a:spAutoFit/>
          </a:bodyPr>
          <a:lstStyle/>
          <a:p>
            <a:r>
              <a:rPr lang="nb-NO" dirty="0">
                <a:solidFill>
                  <a:srgbClr val="7030A0"/>
                </a:solidFill>
              </a:rPr>
              <a:t>1</a:t>
            </a:r>
          </a:p>
        </p:txBody>
      </p:sp>
      <p:grpSp>
        <p:nvGrpSpPr>
          <p:cNvPr id="99" name="Group 98">
            <a:extLst>
              <a:ext uri="{FF2B5EF4-FFF2-40B4-BE49-F238E27FC236}">
                <a16:creationId xmlns:a16="http://schemas.microsoft.com/office/drawing/2014/main" id="{2E71C17B-5D6A-478F-8750-A008A9E25EDC}"/>
              </a:ext>
            </a:extLst>
          </p:cNvPr>
          <p:cNvGrpSpPr/>
          <p:nvPr/>
        </p:nvGrpSpPr>
        <p:grpSpPr>
          <a:xfrm>
            <a:off x="4506802" y="-48232"/>
            <a:ext cx="1179835" cy="943298"/>
            <a:chOff x="4506802" y="-48232"/>
            <a:chExt cx="1179835" cy="943298"/>
          </a:xfrm>
          <a:noFill/>
        </p:grpSpPr>
        <p:sp>
          <p:nvSpPr>
            <p:cNvPr id="71" name="Oval 70">
              <a:extLst>
                <a:ext uri="{FF2B5EF4-FFF2-40B4-BE49-F238E27FC236}">
                  <a16:creationId xmlns:a16="http://schemas.microsoft.com/office/drawing/2014/main" id="{749B46C7-3504-4A89-87F4-AB28E164254B}"/>
                </a:ext>
              </a:extLst>
            </p:cNvPr>
            <p:cNvSpPr/>
            <p:nvPr/>
          </p:nvSpPr>
          <p:spPr>
            <a:xfrm>
              <a:off x="4506802" y="259793"/>
              <a:ext cx="427630" cy="382137"/>
            </a:xfrm>
            <a:prstGeom prst="ellipse">
              <a:avLst/>
            </a:prstGeom>
            <a:grpFill/>
            <a:ln w="19050">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a:p>
          </p:txBody>
        </p:sp>
        <p:grpSp>
          <p:nvGrpSpPr>
            <p:cNvPr id="98" name="Group 97">
              <a:extLst>
                <a:ext uri="{FF2B5EF4-FFF2-40B4-BE49-F238E27FC236}">
                  <a16:creationId xmlns:a16="http://schemas.microsoft.com/office/drawing/2014/main" id="{7C5FD5B2-857B-4352-9450-F589EC31157B}"/>
                </a:ext>
              </a:extLst>
            </p:cNvPr>
            <p:cNvGrpSpPr/>
            <p:nvPr/>
          </p:nvGrpSpPr>
          <p:grpSpPr>
            <a:xfrm>
              <a:off x="4733023" y="-48232"/>
              <a:ext cx="953614" cy="943298"/>
              <a:chOff x="4733023" y="-48232"/>
              <a:chExt cx="953614" cy="943298"/>
            </a:xfrm>
            <a:grpFill/>
          </p:grpSpPr>
          <p:cxnSp>
            <p:nvCxnSpPr>
              <p:cNvPr id="76" name="Connector: Elbow 75">
                <a:extLst>
                  <a:ext uri="{FF2B5EF4-FFF2-40B4-BE49-F238E27FC236}">
                    <a16:creationId xmlns:a16="http://schemas.microsoft.com/office/drawing/2014/main" id="{CA712B1E-B3E2-4114-9CB9-848704B36424}"/>
                  </a:ext>
                </a:extLst>
              </p:cNvPr>
              <p:cNvCxnSpPr>
                <a:cxnSpLocks/>
              </p:cNvCxnSpPr>
              <p:nvPr/>
            </p:nvCxnSpPr>
            <p:spPr>
              <a:xfrm>
                <a:off x="4733023" y="36613"/>
                <a:ext cx="575956" cy="557121"/>
              </a:xfrm>
              <a:prstGeom prst="bentConnector3">
                <a:avLst/>
              </a:prstGeom>
              <a:grpFill/>
            </p:spPr>
            <p:style>
              <a:lnRef idx="2">
                <a:schemeClr val="accent1"/>
              </a:lnRef>
              <a:fillRef idx="0">
                <a:schemeClr val="accent1"/>
              </a:fillRef>
              <a:effectRef idx="1">
                <a:schemeClr val="accent1"/>
              </a:effectRef>
              <a:fontRef idx="minor">
                <a:schemeClr val="tx1"/>
              </a:fontRef>
            </p:style>
          </p:cxnSp>
          <p:cxnSp>
            <p:nvCxnSpPr>
              <p:cNvPr id="81" name="Connector: Elbow 80">
                <a:extLst>
                  <a:ext uri="{FF2B5EF4-FFF2-40B4-BE49-F238E27FC236}">
                    <a16:creationId xmlns:a16="http://schemas.microsoft.com/office/drawing/2014/main" id="{800FC731-22DA-47FA-BD6C-D40023ABF97D}"/>
                  </a:ext>
                </a:extLst>
              </p:cNvPr>
              <p:cNvCxnSpPr>
                <a:cxnSpLocks/>
              </p:cNvCxnSpPr>
              <p:nvPr/>
            </p:nvCxnSpPr>
            <p:spPr>
              <a:xfrm rot="5400000" flipH="1" flipV="1">
                <a:off x="5156505" y="72933"/>
                <a:ext cx="651297" cy="408967"/>
              </a:xfrm>
              <a:prstGeom prst="bentConnector3">
                <a:avLst>
                  <a:gd name="adj1" fmla="val 100292"/>
                </a:avLst>
              </a:prstGeom>
              <a:grpFill/>
            </p:spPr>
            <p:style>
              <a:lnRef idx="2">
                <a:schemeClr val="accent1"/>
              </a:lnRef>
              <a:fillRef idx="0">
                <a:schemeClr val="accent1"/>
              </a:fillRef>
              <a:effectRef idx="1">
                <a:schemeClr val="accent1"/>
              </a:effectRef>
              <a:fontRef idx="minor">
                <a:schemeClr val="tx1"/>
              </a:fontRef>
            </p:style>
          </p:cxnSp>
          <p:sp>
            <p:nvSpPr>
              <p:cNvPr id="97" name="TextBox 96">
                <a:extLst>
                  <a:ext uri="{FF2B5EF4-FFF2-40B4-BE49-F238E27FC236}">
                    <a16:creationId xmlns:a16="http://schemas.microsoft.com/office/drawing/2014/main" id="{3649E635-9B96-43D2-96FA-43B1E81F2A92}"/>
                  </a:ext>
                </a:extLst>
              </p:cNvPr>
              <p:cNvSpPr txBox="1"/>
              <p:nvPr/>
            </p:nvSpPr>
            <p:spPr>
              <a:xfrm>
                <a:off x="4891056" y="525734"/>
                <a:ext cx="539458" cy="369332"/>
              </a:xfrm>
              <a:prstGeom prst="rect">
                <a:avLst/>
              </a:prstGeom>
              <a:grpFill/>
            </p:spPr>
            <p:txBody>
              <a:bodyPr wrap="square" rtlCol="0">
                <a:spAutoFit/>
              </a:bodyPr>
              <a:lstStyle/>
              <a:p>
                <a:r>
                  <a:rPr lang="nb-NO" dirty="0">
                    <a:solidFill>
                      <a:schemeClr val="tx2"/>
                    </a:solidFill>
                  </a:rPr>
                  <a:t>0.5</a:t>
                </a:r>
              </a:p>
            </p:txBody>
          </p:sp>
        </p:grpSp>
      </p:grpSp>
      <p:sp>
        <p:nvSpPr>
          <p:cNvPr id="100" name="TextBox 99">
            <a:extLst>
              <a:ext uri="{FF2B5EF4-FFF2-40B4-BE49-F238E27FC236}">
                <a16:creationId xmlns:a16="http://schemas.microsoft.com/office/drawing/2014/main" id="{40131B84-4C6A-48D3-99AF-F43E4F09A2C6}"/>
              </a:ext>
            </a:extLst>
          </p:cNvPr>
          <p:cNvSpPr txBox="1"/>
          <p:nvPr/>
        </p:nvSpPr>
        <p:spPr>
          <a:xfrm>
            <a:off x="7147230" y="328821"/>
            <a:ext cx="428322" cy="307777"/>
          </a:xfrm>
          <a:prstGeom prst="rect">
            <a:avLst/>
          </a:prstGeom>
          <a:noFill/>
        </p:spPr>
        <p:txBody>
          <a:bodyPr wrap="none" rtlCol="0">
            <a:spAutoFit/>
          </a:bodyPr>
          <a:lstStyle/>
          <a:p>
            <a:r>
              <a:rPr lang="nb-NO" sz="1400" dirty="0"/>
              <a:t>=∞</a:t>
            </a:r>
          </a:p>
        </p:txBody>
      </p:sp>
      <p:sp>
        <p:nvSpPr>
          <p:cNvPr id="101" name="TextBox 100">
            <a:extLst>
              <a:ext uri="{FF2B5EF4-FFF2-40B4-BE49-F238E27FC236}">
                <a16:creationId xmlns:a16="http://schemas.microsoft.com/office/drawing/2014/main" id="{7C40985B-A42C-41D4-9A47-679197308766}"/>
              </a:ext>
            </a:extLst>
          </p:cNvPr>
          <p:cNvSpPr txBox="1"/>
          <p:nvPr/>
        </p:nvSpPr>
        <p:spPr>
          <a:xfrm>
            <a:off x="2662550" y="328821"/>
            <a:ext cx="428322" cy="307777"/>
          </a:xfrm>
          <a:prstGeom prst="rect">
            <a:avLst/>
          </a:prstGeom>
          <a:noFill/>
        </p:spPr>
        <p:txBody>
          <a:bodyPr wrap="none" rtlCol="0">
            <a:spAutoFit/>
          </a:bodyPr>
          <a:lstStyle/>
          <a:p>
            <a:r>
              <a:rPr lang="nb-NO" sz="1400" dirty="0"/>
              <a:t>=∞</a:t>
            </a:r>
          </a:p>
        </p:txBody>
      </p:sp>
      <p:cxnSp>
        <p:nvCxnSpPr>
          <p:cNvPr id="6" name="Straight Arrow Connector 5">
            <a:extLst>
              <a:ext uri="{FF2B5EF4-FFF2-40B4-BE49-F238E27FC236}">
                <a16:creationId xmlns:a16="http://schemas.microsoft.com/office/drawing/2014/main" id="{F265E0DB-76D3-44F0-A487-C9886AC615C8}"/>
              </a:ext>
            </a:extLst>
          </p:cNvPr>
          <p:cNvCxnSpPr/>
          <p:nvPr/>
        </p:nvCxnSpPr>
        <p:spPr>
          <a:xfrm>
            <a:off x="8291015" y="1671546"/>
            <a:ext cx="0" cy="418675"/>
          </a:xfrm>
          <a:prstGeom prst="straightConnector1">
            <a:avLst/>
          </a:prstGeom>
          <a:ln>
            <a:solidFill>
              <a:srgbClr val="00B050"/>
            </a:solidFill>
            <a:tailEnd type="triangle"/>
          </a:ln>
        </p:spPr>
        <p:style>
          <a:lnRef idx="2">
            <a:schemeClr val="accent1"/>
          </a:lnRef>
          <a:fillRef idx="0">
            <a:schemeClr val="accent1"/>
          </a:fillRef>
          <a:effectRef idx="1">
            <a:schemeClr val="accent1"/>
          </a:effectRef>
          <a:fontRef idx="minor">
            <a:schemeClr val="tx1"/>
          </a:fontRef>
        </p:style>
      </p:cxnSp>
      <p:sp>
        <p:nvSpPr>
          <p:cNvPr id="2" name="Slide Number Placeholder 1">
            <a:extLst>
              <a:ext uri="{FF2B5EF4-FFF2-40B4-BE49-F238E27FC236}">
                <a16:creationId xmlns:a16="http://schemas.microsoft.com/office/drawing/2014/main" id="{76681F8A-A422-4A93-5AE3-7E80AA6E2679}"/>
              </a:ext>
            </a:extLst>
          </p:cNvPr>
          <p:cNvSpPr>
            <a:spLocks noGrp="1"/>
          </p:cNvSpPr>
          <p:nvPr>
            <p:ph type="sldNum" sz="quarter" idx="12"/>
          </p:nvPr>
        </p:nvSpPr>
        <p:spPr/>
        <p:txBody>
          <a:bodyPr/>
          <a:lstStyle/>
          <a:p>
            <a:fld id="{D12EDB02-4F68-4150-B145-D9EB3E2B4B16}" type="slidenum">
              <a:rPr lang="en-US" smtClean="0"/>
              <a:t>60</a:t>
            </a:fld>
            <a:endParaRPr lang="en-US"/>
          </a:p>
        </p:txBody>
      </p:sp>
      <p:sp>
        <p:nvSpPr>
          <p:cNvPr id="5" name="TextBox 4">
            <a:extLst>
              <a:ext uri="{FF2B5EF4-FFF2-40B4-BE49-F238E27FC236}">
                <a16:creationId xmlns:a16="http://schemas.microsoft.com/office/drawing/2014/main" id="{32CA148C-8552-8251-570A-D3AE96D654A5}"/>
              </a:ext>
            </a:extLst>
          </p:cNvPr>
          <p:cNvSpPr txBox="1"/>
          <p:nvPr/>
        </p:nvSpPr>
        <p:spPr>
          <a:xfrm>
            <a:off x="5610998" y="2780244"/>
            <a:ext cx="2125903" cy="923330"/>
          </a:xfrm>
          <a:prstGeom prst="rect">
            <a:avLst/>
          </a:prstGeom>
          <a:noFill/>
        </p:spPr>
        <p:txBody>
          <a:bodyPr wrap="none" rtlCol="0">
            <a:spAutoFit/>
          </a:bodyPr>
          <a:lstStyle/>
          <a:p>
            <a:r>
              <a:rPr lang="nb-NO" dirty="0">
                <a:solidFill>
                  <a:schemeClr val="accent1"/>
                </a:solidFill>
              </a:rPr>
              <a:t>Level 2 </a:t>
            </a:r>
            <a:r>
              <a:rPr lang="nb-NO" dirty="0" err="1">
                <a:solidFill>
                  <a:schemeClr val="accent1"/>
                </a:solidFill>
              </a:rPr>
              <a:t>reaches</a:t>
            </a:r>
            <a:r>
              <a:rPr lang="nb-NO" dirty="0">
                <a:solidFill>
                  <a:schemeClr val="accent1"/>
                </a:solidFill>
              </a:rPr>
              <a:t> SP-L:</a:t>
            </a:r>
          </a:p>
          <a:p>
            <a:r>
              <a:rPr lang="nb-NO" dirty="0" err="1">
                <a:solidFill>
                  <a:schemeClr val="accent1"/>
                </a:solidFill>
              </a:rPr>
              <a:t>Flow</a:t>
            </a:r>
            <a:r>
              <a:rPr lang="nb-NO" dirty="0">
                <a:solidFill>
                  <a:schemeClr val="accent1"/>
                </a:solidFill>
              </a:rPr>
              <a:t> </a:t>
            </a:r>
            <a:r>
              <a:rPr lang="nb-NO" dirty="0" err="1">
                <a:solidFill>
                  <a:schemeClr val="accent1"/>
                </a:solidFill>
              </a:rPr>
              <a:t>reduction</a:t>
            </a:r>
            <a:endParaRPr lang="nb-NO" dirty="0">
              <a:solidFill>
                <a:schemeClr val="accent1"/>
              </a:solidFill>
            </a:endParaRPr>
          </a:p>
          <a:p>
            <a:r>
              <a:rPr lang="nb-NO" dirty="0" err="1">
                <a:solidFill>
                  <a:schemeClr val="accent1"/>
                </a:solidFill>
              </a:rPr>
              <a:t>moves</a:t>
            </a:r>
            <a:r>
              <a:rPr lang="nb-NO" dirty="0">
                <a:solidFill>
                  <a:schemeClr val="accent1"/>
                </a:solidFill>
              </a:rPr>
              <a:t> to unit 3</a:t>
            </a:r>
            <a:endParaRPr lang="en-US" dirty="0">
              <a:solidFill>
                <a:schemeClr val="accent1"/>
              </a:solidFill>
            </a:endParaRPr>
          </a:p>
        </p:txBody>
      </p:sp>
    </p:spTree>
    <p:extLst>
      <p:ext uri="{BB962C8B-B14F-4D97-AF65-F5344CB8AC3E}">
        <p14:creationId xmlns:p14="http://schemas.microsoft.com/office/powerpoint/2010/main" val="20427836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963C8F9-ECB3-45E0-A60C-4B8ED46FA65E}"/>
              </a:ext>
            </a:extLst>
          </p:cNvPr>
          <p:cNvPicPr>
            <a:picLocks noChangeAspect="1"/>
          </p:cNvPicPr>
          <p:nvPr/>
        </p:nvPicPr>
        <p:blipFill>
          <a:blip r:embed="rId2"/>
          <a:stretch>
            <a:fillRect/>
          </a:stretch>
        </p:blipFill>
        <p:spPr>
          <a:xfrm>
            <a:off x="1795549" y="198581"/>
            <a:ext cx="8168112" cy="2396069"/>
          </a:xfrm>
          <a:prstGeom prst="rect">
            <a:avLst/>
          </a:prstGeom>
        </p:spPr>
      </p:pic>
      <p:cxnSp>
        <p:nvCxnSpPr>
          <p:cNvPr id="3" name="Connector: Curved 2">
            <a:extLst>
              <a:ext uri="{FF2B5EF4-FFF2-40B4-BE49-F238E27FC236}">
                <a16:creationId xmlns:a16="http://schemas.microsoft.com/office/drawing/2014/main" id="{7D5A1C67-4220-4D1D-B240-33E1C4D87B98}"/>
              </a:ext>
            </a:extLst>
          </p:cNvPr>
          <p:cNvCxnSpPr>
            <a:cxnSpLocks/>
          </p:cNvCxnSpPr>
          <p:nvPr/>
        </p:nvCxnSpPr>
        <p:spPr>
          <a:xfrm>
            <a:off x="3238257" y="1671546"/>
            <a:ext cx="646487" cy="12700"/>
          </a:xfrm>
          <a:prstGeom prst="curvedConnector3">
            <a:avLst/>
          </a:prstGeom>
          <a:ln>
            <a:solidFill>
              <a:srgbClr val="F07EE2"/>
            </a:solidFill>
          </a:ln>
        </p:spPr>
        <p:style>
          <a:lnRef idx="2">
            <a:schemeClr val="accent1"/>
          </a:lnRef>
          <a:fillRef idx="0">
            <a:schemeClr val="accent1"/>
          </a:fillRef>
          <a:effectRef idx="1">
            <a:schemeClr val="accent1"/>
          </a:effectRef>
          <a:fontRef idx="minor">
            <a:schemeClr val="tx1"/>
          </a:fontRef>
        </p:style>
      </p:cxnSp>
      <p:cxnSp>
        <p:nvCxnSpPr>
          <p:cNvPr id="9" name="Connector: Curved 8">
            <a:extLst>
              <a:ext uri="{FF2B5EF4-FFF2-40B4-BE49-F238E27FC236}">
                <a16:creationId xmlns:a16="http://schemas.microsoft.com/office/drawing/2014/main" id="{710B152C-62EA-4B4D-9FB6-B70B9FD53C0F}"/>
              </a:ext>
            </a:extLst>
          </p:cNvPr>
          <p:cNvCxnSpPr>
            <a:cxnSpLocks/>
          </p:cNvCxnSpPr>
          <p:nvPr/>
        </p:nvCxnSpPr>
        <p:spPr>
          <a:xfrm>
            <a:off x="5581832" y="2083871"/>
            <a:ext cx="646487" cy="12700"/>
          </a:xfrm>
          <a:prstGeom prst="curvedConnector3">
            <a:avLst>
              <a:gd name="adj1" fmla="val 50001"/>
            </a:avLst>
          </a:prstGeom>
        </p:spPr>
        <p:style>
          <a:lnRef idx="2">
            <a:schemeClr val="accent1"/>
          </a:lnRef>
          <a:fillRef idx="0">
            <a:schemeClr val="accent1"/>
          </a:fillRef>
          <a:effectRef idx="1">
            <a:schemeClr val="accent1"/>
          </a:effectRef>
          <a:fontRef idx="minor">
            <a:schemeClr val="tx1"/>
          </a:fontRef>
        </p:style>
      </p:cxnSp>
      <p:cxnSp>
        <p:nvCxnSpPr>
          <p:cNvPr id="10" name="Connector: Curved 9">
            <a:extLst>
              <a:ext uri="{FF2B5EF4-FFF2-40B4-BE49-F238E27FC236}">
                <a16:creationId xmlns:a16="http://schemas.microsoft.com/office/drawing/2014/main" id="{57DDA130-4953-43AF-869D-E9792C549715}"/>
              </a:ext>
            </a:extLst>
          </p:cNvPr>
          <p:cNvCxnSpPr>
            <a:cxnSpLocks/>
          </p:cNvCxnSpPr>
          <p:nvPr/>
        </p:nvCxnSpPr>
        <p:spPr>
          <a:xfrm>
            <a:off x="7983174" y="2065464"/>
            <a:ext cx="646487" cy="12700"/>
          </a:xfrm>
          <a:prstGeom prst="curvedConnector3">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11" name="TextBox 10">
            <a:extLst>
              <a:ext uri="{FF2B5EF4-FFF2-40B4-BE49-F238E27FC236}">
                <a16:creationId xmlns:a16="http://schemas.microsoft.com/office/drawing/2014/main" id="{663CC0C9-B72D-4804-A4D8-BCB432304F53}"/>
              </a:ext>
            </a:extLst>
          </p:cNvPr>
          <p:cNvSpPr txBox="1"/>
          <p:nvPr/>
        </p:nvSpPr>
        <p:spPr>
          <a:xfrm>
            <a:off x="2442949" y="1952866"/>
            <a:ext cx="776175" cy="369332"/>
          </a:xfrm>
          <a:prstGeom prst="rect">
            <a:avLst/>
          </a:prstGeom>
          <a:noFill/>
        </p:spPr>
        <p:txBody>
          <a:bodyPr wrap="none" rtlCol="0">
            <a:spAutoFit/>
          </a:bodyPr>
          <a:lstStyle/>
          <a:p>
            <a:r>
              <a:rPr lang="nb-NO" dirty="0">
                <a:solidFill>
                  <a:srgbClr val="F07EE2"/>
                </a:solidFill>
              </a:rPr>
              <a:t>F</a:t>
            </a:r>
            <a:r>
              <a:rPr lang="nb-NO" baseline="-25000" dirty="0">
                <a:solidFill>
                  <a:srgbClr val="F07EE2"/>
                </a:solidFill>
              </a:rPr>
              <a:t>0</a:t>
            </a:r>
            <a:r>
              <a:rPr lang="nb-NO" dirty="0">
                <a:solidFill>
                  <a:srgbClr val="F07EE2"/>
                </a:solidFill>
              </a:rPr>
              <a:t>=0.5</a:t>
            </a:r>
            <a:endParaRPr lang="nb-NO" baseline="-25000" dirty="0">
              <a:solidFill>
                <a:srgbClr val="F07EE2"/>
              </a:solidFill>
            </a:endParaRPr>
          </a:p>
        </p:txBody>
      </p:sp>
      <p:sp>
        <p:nvSpPr>
          <p:cNvPr id="12" name="TextBox 11">
            <a:extLst>
              <a:ext uri="{FF2B5EF4-FFF2-40B4-BE49-F238E27FC236}">
                <a16:creationId xmlns:a16="http://schemas.microsoft.com/office/drawing/2014/main" id="{9E62F6F9-38C4-431B-ACE0-D33DBCC93639}"/>
              </a:ext>
            </a:extLst>
          </p:cNvPr>
          <p:cNvSpPr txBox="1"/>
          <p:nvPr/>
        </p:nvSpPr>
        <p:spPr>
          <a:xfrm>
            <a:off x="6904504" y="1963201"/>
            <a:ext cx="776175" cy="369332"/>
          </a:xfrm>
          <a:prstGeom prst="rect">
            <a:avLst/>
          </a:prstGeom>
          <a:noFill/>
        </p:spPr>
        <p:txBody>
          <a:bodyPr wrap="none" rtlCol="0">
            <a:spAutoFit/>
          </a:bodyPr>
          <a:lstStyle/>
          <a:p>
            <a:r>
              <a:rPr lang="nb-NO" dirty="0">
                <a:solidFill>
                  <a:schemeClr val="accent3">
                    <a:lumMod val="75000"/>
                  </a:schemeClr>
                </a:solidFill>
              </a:rPr>
              <a:t>F</a:t>
            </a:r>
            <a:r>
              <a:rPr lang="nb-NO" baseline="-25000" dirty="0">
                <a:solidFill>
                  <a:schemeClr val="accent3">
                    <a:lumMod val="75000"/>
                  </a:schemeClr>
                </a:solidFill>
              </a:rPr>
              <a:t>2</a:t>
            </a:r>
            <a:r>
              <a:rPr lang="nb-NO" dirty="0">
                <a:solidFill>
                  <a:schemeClr val="accent3">
                    <a:lumMod val="75000"/>
                  </a:schemeClr>
                </a:solidFill>
              </a:rPr>
              <a:t>=0.5</a:t>
            </a:r>
            <a:endParaRPr lang="nb-NO" baseline="-25000" dirty="0">
              <a:solidFill>
                <a:schemeClr val="accent3">
                  <a:lumMod val="75000"/>
                </a:schemeClr>
              </a:solidFill>
            </a:endParaRPr>
          </a:p>
        </p:txBody>
      </p:sp>
      <p:sp>
        <p:nvSpPr>
          <p:cNvPr id="14" name="TextBox 13">
            <a:extLst>
              <a:ext uri="{FF2B5EF4-FFF2-40B4-BE49-F238E27FC236}">
                <a16:creationId xmlns:a16="http://schemas.microsoft.com/office/drawing/2014/main" id="{434BBF92-3285-4249-91F2-FB2B28199476}"/>
              </a:ext>
            </a:extLst>
          </p:cNvPr>
          <p:cNvSpPr txBox="1"/>
          <p:nvPr/>
        </p:nvSpPr>
        <p:spPr>
          <a:xfrm>
            <a:off x="9112155" y="1937723"/>
            <a:ext cx="776175" cy="369332"/>
          </a:xfrm>
          <a:prstGeom prst="rect">
            <a:avLst/>
          </a:prstGeom>
          <a:noFill/>
        </p:spPr>
        <p:txBody>
          <a:bodyPr wrap="none" rtlCol="0">
            <a:spAutoFit/>
          </a:bodyPr>
          <a:lstStyle/>
          <a:p>
            <a:r>
              <a:rPr lang="nb-NO" dirty="0">
                <a:solidFill>
                  <a:schemeClr val="accent4">
                    <a:lumMod val="75000"/>
                  </a:schemeClr>
                </a:solidFill>
              </a:rPr>
              <a:t>F</a:t>
            </a:r>
            <a:r>
              <a:rPr lang="nb-NO" baseline="-25000" dirty="0">
                <a:solidFill>
                  <a:schemeClr val="accent4">
                    <a:lumMod val="75000"/>
                  </a:schemeClr>
                </a:solidFill>
              </a:rPr>
              <a:t>3</a:t>
            </a:r>
            <a:r>
              <a:rPr lang="nb-NO" dirty="0">
                <a:solidFill>
                  <a:schemeClr val="accent4">
                    <a:lumMod val="75000"/>
                  </a:schemeClr>
                </a:solidFill>
              </a:rPr>
              <a:t>=0.5</a:t>
            </a:r>
            <a:endParaRPr lang="nb-NO" baseline="-25000" dirty="0">
              <a:solidFill>
                <a:schemeClr val="accent4">
                  <a:lumMod val="75000"/>
                </a:schemeClr>
              </a:solidFill>
            </a:endParaRPr>
          </a:p>
        </p:txBody>
      </p:sp>
      <mc:AlternateContent xmlns:mc="http://schemas.openxmlformats.org/markup-compatibility/2006" xmlns:p14="http://schemas.microsoft.com/office/powerpoint/2010/main">
        <mc:Choice Requires="p14">
          <p:contentPart p14:bwMode="auto" r:id="rId3">
            <p14:nvContentPartPr>
              <p14:cNvPr id="67" name="Ink 66">
                <a:extLst>
                  <a:ext uri="{FF2B5EF4-FFF2-40B4-BE49-F238E27FC236}">
                    <a16:creationId xmlns:a16="http://schemas.microsoft.com/office/drawing/2014/main" id="{A8C2D533-C045-4892-867D-0CFEF585EECF}"/>
                  </a:ext>
                </a:extLst>
              </p14:cNvPr>
              <p14:cNvContentPartPr/>
              <p14:nvPr/>
            </p14:nvContentPartPr>
            <p14:xfrm>
              <a:off x="2648556" y="1111735"/>
              <a:ext cx="699614" cy="566368"/>
            </p14:xfrm>
          </p:contentPart>
        </mc:Choice>
        <mc:Fallback xmlns="">
          <p:pic>
            <p:nvPicPr>
              <p:cNvPr id="67" name="Ink 66">
                <a:extLst>
                  <a:ext uri="{FF2B5EF4-FFF2-40B4-BE49-F238E27FC236}">
                    <a16:creationId xmlns:a16="http://schemas.microsoft.com/office/drawing/2014/main" id="{A8C2D533-C045-4892-867D-0CFEF585EECF}"/>
                  </a:ext>
                </a:extLst>
              </p:cNvPr>
              <p:cNvPicPr/>
              <p:nvPr/>
            </p:nvPicPr>
            <p:blipFill>
              <a:blip r:embed="rId5"/>
              <a:stretch>
                <a:fillRect/>
              </a:stretch>
            </p:blipFill>
            <p:spPr>
              <a:xfrm>
                <a:off x="2639919" y="1102734"/>
                <a:ext cx="717248" cy="584011"/>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68" name="Ink 67">
                <a:extLst>
                  <a:ext uri="{FF2B5EF4-FFF2-40B4-BE49-F238E27FC236}">
                    <a16:creationId xmlns:a16="http://schemas.microsoft.com/office/drawing/2014/main" id="{104D09A1-418F-4570-A633-6DF52812C78D}"/>
                  </a:ext>
                </a:extLst>
              </p14:cNvPr>
              <p14:cNvContentPartPr/>
              <p14:nvPr/>
            </p14:nvContentPartPr>
            <p14:xfrm flipH="1">
              <a:off x="6332560" y="1066243"/>
              <a:ext cx="770773" cy="566368"/>
            </p14:xfrm>
          </p:contentPart>
        </mc:Choice>
        <mc:Fallback xmlns="">
          <p:pic>
            <p:nvPicPr>
              <p:cNvPr id="68" name="Ink 67">
                <a:extLst>
                  <a:ext uri="{FF2B5EF4-FFF2-40B4-BE49-F238E27FC236}">
                    <a16:creationId xmlns:a16="http://schemas.microsoft.com/office/drawing/2014/main" id="{104D09A1-418F-4570-A633-6DF52812C78D}"/>
                  </a:ext>
                </a:extLst>
              </p:cNvPr>
              <p:cNvPicPr/>
              <p:nvPr/>
            </p:nvPicPr>
            <p:blipFill>
              <a:blip r:embed="rId7"/>
              <a:stretch>
                <a:fillRect/>
              </a:stretch>
            </p:blipFill>
            <p:spPr>
              <a:xfrm flipH="1">
                <a:off x="6323560" y="1057242"/>
                <a:ext cx="788413" cy="584011"/>
              </a:xfrm>
              <a:prstGeom prst="rect">
                <a:avLst/>
              </a:prstGeom>
            </p:spPr>
          </p:pic>
        </mc:Fallback>
      </mc:AlternateContent>
      <p:sp>
        <p:nvSpPr>
          <p:cNvPr id="70" name="Oval 69">
            <a:extLst>
              <a:ext uri="{FF2B5EF4-FFF2-40B4-BE49-F238E27FC236}">
                <a16:creationId xmlns:a16="http://schemas.microsoft.com/office/drawing/2014/main" id="{23DE2C77-B88F-4D9B-A9BD-32CAE93970F2}"/>
              </a:ext>
            </a:extLst>
          </p:cNvPr>
          <p:cNvSpPr/>
          <p:nvPr/>
        </p:nvSpPr>
        <p:spPr>
          <a:xfrm>
            <a:off x="9057563" y="272955"/>
            <a:ext cx="427630" cy="382137"/>
          </a:xfrm>
          <a:prstGeom prst="ellipse">
            <a:avLst/>
          </a:prstGeom>
          <a:noFill/>
          <a:ln w="19050">
            <a:solidFill>
              <a:srgbClr val="7030A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a:p>
        </p:txBody>
      </p:sp>
      <p:cxnSp>
        <p:nvCxnSpPr>
          <p:cNvPr id="73" name="Straight Connector 72">
            <a:extLst>
              <a:ext uri="{FF2B5EF4-FFF2-40B4-BE49-F238E27FC236}">
                <a16:creationId xmlns:a16="http://schemas.microsoft.com/office/drawing/2014/main" id="{253C1B8D-526A-4E30-8D05-5DE6DEAB6CAF}"/>
              </a:ext>
            </a:extLst>
          </p:cNvPr>
          <p:cNvCxnSpPr/>
          <p:nvPr/>
        </p:nvCxnSpPr>
        <p:spPr>
          <a:xfrm>
            <a:off x="9560257" y="450861"/>
            <a:ext cx="532262" cy="0"/>
          </a:xfrm>
          <a:prstGeom prst="line">
            <a:avLst/>
          </a:prstGeom>
          <a:ln>
            <a:solidFill>
              <a:srgbClr val="7030A0"/>
            </a:solidFill>
          </a:ln>
        </p:spPr>
        <p:style>
          <a:lnRef idx="2">
            <a:schemeClr val="accent1"/>
          </a:lnRef>
          <a:fillRef idx="0">
            <a:schemeClr val="accent1"/>
          </a:fillRef>
          <a:effectRef idx="1">
            <a:schemeClr val="accent1"/>
          </a:effectRef>
          <a:fontRef idx="minor">
            <a:schemeClr val="tx1"/>
          </a:fontRef>
        </p:style>
      </p:cxnSp>
      <p:sp>
        <p:nvSpPr>
          <p:cNvPr id="74" name="TextBox 73">
            <a:extLst>
              <a:ext uri="{FF2B5EF4-FFF2-40B4-BE49-F238E27FC236}">
                <a16:creationId xmlns:a16="http://schemas.microsoft.com/office/drawing/2014/main" id="{AA770274-C8DF-43CD-9910-41B5AFBB7662}"/>
              </a:ext>
            </a:extLst>
          </p:cNvPr>
          <p:cNvSpPr txBox="1"/>
          <p:nvPr/>
        </p:nvSpPr>
        <p:spPr>
          <a:xfrm>
            <a:off x="10028437" y="224402"/>
            <a:ext cx="301686" cy="369332"/>
          </a:xfrm>
          <a:prstGeom prst="rect">
            <a:avLst/>
          </a:prstGeom>
          <a:noFill/>
        </p:spPr>
        <p:txBody>
          <a:bodyPr wrap="none" rtlCol="0">
            <a:spAutoFit/>
          </a:bodyPr>
          <a:lstStyle/>
          <a:p>
            <a:r>
              <a:rPr lang="nb-NO" dirty="0">
                <a:solidFill>
                  <a:srgbClr val="7030A0"/>
                </a:solidFill>
              </a:rPr>
              <a:t>1</a:t>
            </a:r>
          </a:p>
        </p:txBody>
      </p:sp>
      <p:sp>
        <p:nvSpPr>
          <p:cNvPr id="100" name="TextBox 99">
            <a:extLst>
              <a:ext uri="{FF2B5EF4-FFF2-40B4-BE49-F238E27FC236}">
                <a16:creationId xmlns:a16="http://schemas.microsoft.com/office/drawing/2014/main" id="{40131B84-4C6A-48D3-99AF-F43E4F09A2C6}"/>
              </a:ext>
            </a:extLst>
          </p:cNvPr>
          <p:cNvSpPr txBox="1"/>
          <p:nvPr/>
        </p:nvSpPr>
        <p:spPr>
          <a:xfrm>
            <a:off x="7147230" y="328821"/>
            <a:ext cx="428322" cy="307777"/>
          </a:xfrm>
          <a:prstGeom prst="rect">
            <a:avLst/>
          </a:prstGeom>
          <a:noFill/>
        </p:spPr>
        <p:txBody>
          <a:bodyPr wrap="none" rtlCol="0">
            <a:spAutoFit/>
          </a:bodyPr>
          <a:lstStyle/>
          <a:p>
            <a:r>
              <a:rPr lang="nb-NO" sz="1400" dirty="0"/>
              <a:t>=∞</a:t>
            </a:r>
          </a:p>
        </p:txBody>
      </p:sp>
      <p:sp>
        <p:nvSpPr>
          <p:cNvPr id="101" name="TextBox 100">
            <a:extLst>
              <a:ext uri="{FF2B5EF4-FFF2-40B4-BE49-F238E27FC236}">
                <a16:creationId xmlns:a16="http://schemas.microsoft.com/office/drawing/2014/main" id="{7C40985B-A42C-41D4-9A47-679197308766}"/>
              </a:ext>
            </a:extLst>
          </p:cNvPr>
          <p:cNvSpPr txBox="1"/>
          <p:nvPr/>
        </p:nvSpPr>
        <p:spPr>
          <a:xfrm>
            <a:off x="2662550" y="328821"/>
            <a:ext cx="428322" cy="307777"/>
          </a:xfrm>
          <a:prstGeom prst="rect">
            <a:avLst/>
          </a:prstGeom>
          <a:noFill/>
        </p:spPr>
        <p:txBody>
          <a:bodyPr wrap="none" rtlCol="0">
            <a:spAutoFit/>
          </a:bodyPr>
          <a:lstStyle/>
          <a:p>
            <a:r>
              <a:rPr lang="nb-NO" sz="1400" dirty="0"/>
              <a:t>=∞</a:t>
            </a:r>
          </a:p>
        </p:txBody>
      </p:sp>
      <mc:AlternateContent xmlns:mc="http://schemas.openxmlformats.org/markup-compatibility/2006" xmlns:p14="http://schemas.microsoft.com/office/powerpoint/2010/main">
        <mc:Choice Requires="p14">
          <p:contentPart p14:bwMode="auto" r:id="rId8">
            <p14:nvContentPartPr>
              <p14:cNvPr id="30" name="Ink 29">
                <a:extLst>
                  <a:ext uri="{FF2B5EF4-FFF2-40B4-BE49-F238E27FC236}">
                    <a16:creationId xmlns:a16="http://schemas.microsoft.com/office/drawing/2014/main" id="{52A2836C-179F-45FC-B624-B5DD977470E7}"/>
                  </a:ext>
                </a:extLst>
              </p14:cNvPr>
              <p14:cNvContentPartPr/>
              <p14:nvPr/>
            </p14:nvContentPartPr>
            <p14:xfrm flipH="1">
              <a:off x="8584931" y="1103932"/>
              <a:ext cx="646487" cy="566368"/>
            </p14:xfrm>
          </p:contentPart>
        </mc:Choice>
        <mc:Fallback xmlns="">
          <p:pic>
            <p:nvPicPr>
              <p:cNvPr id="30" name="Ink 29">
                <a:extLst>
                  <a:ext uri="{FF2B5EF4-FFF2-40B4-BE49-F238E27FC236}">
                    <a16:creationId xmlns:a16="http://schemas.microsoft.com/office/drawing/2014/main" id="{52A2836C-179F-45FC-B624-B5DD977470E7}"/>
                  </a:ext>
                </a:extLst>
              </p:cNvPr>
              <p:cNvPicPr/>
              <p:nvPr/>
            </p:nvPicPr>
            <p:blipFill>
              <a:blip r:embed="rId9"/>
              <a:stretch>
                <a:fillRect/>
              </a:stretch>
            </p:blipFill>
            <p:spPr>
              <a:xfrm flipH="1">
                <a:off x="8575932" y="1094931"/>
                <a:ext cx="664125" cy="584011"/>
              </a:xfrm>
              <a:prstGeom prst="rect">
                <a:avLst/>
              </a:prstGeom>
            </p:spPr>
          </p:pic>
        </mc:Fallback>
      </mc:AlternateContent>
      <p:sp>
        <p:nvSpPr>
          <p:cNvPr id="2" name="Slide Number Placeholder 1">
            <a:extLst>
              <a:ext uri="{FF2B5EF4-FFF2-40B4-BE49-F238E27FC236}">
                <a16:creationId xmlns:a16="http://schemas.microsoft.com/office/drawing/2014/main" id="{C4402811-A33F-467A-C66C-791B2023D467}"/>
              </a:ext>
            </a:extLst>
          </p:cNvPr>
          <p:cNvSpPr>
            <a:spLocks noGrp="1"/>
          </p:cNvSpPr>
          <p:nvPr>
            <p:ph type="sldNum" sz="quarter" idx="12"/>
          </p:nvPr>
        </p:nvSpPr>
        <p:spPr/>
        <p:txBody>
          <a:bodyPr/>
          <a:lstStyle/>
          <a:p>
            <a:fld id="{D12EDB02-4F68-4150-B145-D9EB3E2B4B16}" type="slidenum">
              <a:rPr lang="en-US" smtClean="0"/>
              <a:t>61</a:t>
            </a:fld>
            <a:endParaRPr lang="en-US"/>
          </a:p>
        </p:txBody>
      </p:sp>
      <p:sp>
        <p:nvSpPr>
          <p:cNvPr id="5" name="TextBox 4">
            <a:extLst>
              <a:ext uri="{FF2B5EF4-FFF2-40B4-BE49-F238E27FC236}">
                <a16:creationId xmlns:a16="http://schemas.microsoft.com/office/drawing/2014/main" id="{3B668CFA-1DC9-6868-687C-551FB5C28761}"/>
              </a:ext>
            </a:extLst>
          </p:cNvPr>
          <p:cNvSpPr txBox="1"/>
          <p:nvPr/>
        </p:nvSpPr>
        <p:spPr>
          <a:xfrm>
            <a:off x="8655766" y="2574478"/>
            <a:ext cx="2552802" cy="646331"/>
          </a:xfrm>
          <a:prstGeom prst="rect">
            <a:avLst/>
          </a:prstGeom>
          <a:noFill/>
        </p:spPr>
        <p:txBody>
          <a:bodyPr wrap="square" rtlCol="0">
            <a:spAutoFit/>
          </a:bodyPr>
          <a:lstStyle/>
          <a:p>
            <a:r>
              <a:rPr lang="nb-NO" dirty="0" err="1">
                <a:solidFill>
                  <a:srgbClr val="7030A0"/>
                </a:solidFill>
              </a:rPr>
              <a:t>Flow</a:t>
            </a:r>
            <a:r>
              <a:rPr lang="nb-NO" dirty="0">
                <a:solidFill>
                  <a:srgbClr val="7030A0"/>
                </a:solidFill>
              </a:rPr>
              <a:t> </a:t>
            </a:r>
            <a:r>
              <a:rPr lang="nb-NO" dirty="0" err="1">
                <a:solidFill>
                  <a:srgbClr val="7030A0"/>
                </a:solidFill>
              </a:rPr>
              <a:t>reduction</a:t>
            </a:r>
            <a:r>
              <a:rPr lang="nb-NO" dirty="0">
                <a:solidFill>
                  <a:srgbClr val="7030A0"/>
                </a:solidFill>
              </a:rPr>
              <a:t> </a:t>
            </a:r>
            <a:r>
              <a:rPr lang="nb-NO" dirty="0" err="1">
                <a:solidFill>
                  <a:srgbClr val="7030A0"/>
                </a:solidFill>
              </a:rPr>
              <a:t>reaches</a:t>
            </a:r>
            <a:r>
              <a:rPr lang="nb-NO" dirty="0">
                <a:solidFill>
                  <a:srgbClr val="7030A0"/>
                </a:solidFill>
              </a:rPr>
              <a:t> </a:t>
            </a:r>
            <a:r>
              <a:rPr lang="nb-NO" dirty="0" err="1">
                <a:solidFill>
                  <a:srgbClr val="7030A0"/>
                </a:solidFill>
              </a:rPr>
              <a:t>product</a:t>
            </a:r>
            <a:r>
              <a:rPr lang="nb-NO" dirty="0">
                <a:solidFill>
                  <a:srgbClr val="7030A0"/>
                </a:solidFill>
              </a:rPr>
              <a:t> </a:t>
            </a:r>
            <a:r>
              <a:rPr lang="nb-NO" dirty="0" err="1">
                <a:solidFill>
                  <a:srgbClr val="7030A0"/>
                </a:solidFill>
              </a:rPr>
              <a:t>after</a:t>
            </a:r>
            <a:r>
              <a:rPr lang="nb-NO" dirty="0">
                <a:solidFill>
                  <a:srgbClr val="7030A0"/>
                </a:solidFill>
              </a:rPr>
              <a:t> </a:t>
            </a:r>
            <a:r>
              <a:rPr lang="nb-NO" dirty="0" err="1">
                <a:solidFill>
                  <a:srgbClr val="7030A0"/>
                </a:solidFill>
              </a:rPr>
              <a:t>some</a:t>
            </a:r>
            <a:r>
              <a:rPr lang="nb-NO" dirty="0">
                <a:solidFill>
                  <a:srgbClr val="7030A0"/>
                </a:solidFill>
              </a:rPr>
              <a:t> time</a:t>
            </a:r>
            <a:endParaRPr lang="en-US" dirty="0">
              <a:solidFill>
                <a:srgbClr val="7030A0"/>
              </a:solidFill>
            </a:endParaRPr>
          </a:p>
        </p:txBody>
      </p:sp>
      <p:grpSp>
        <p:nvGrpSpPr>
          <p:cNvPr id="6" name="Group 5">
            <a:extLst>
              <a:ext uri="{FF2B5EF4-FFF2-40B4-BE49-F238E27FC236}">
                <a16:creationId xmlns:a16="http://schemas.microsoft.com/office/drawing/2014/main" id="{AE4D6B38-E290-711C-5A03-3004434FE9E2}"/>
              </a:ext>
            </a:extLst>
          </p:cNvPr>
          <p:cNvGrpSpPr/>
          <p:nvPr/>
        </p:nvGrpSpPr>
        <p:grpSpPr>
          <a:xfrm>
            <a:off x="4506802" y="-48232"/>
            <a:ext cx="1179835" cy="943298"/>
            <a:chOff x="4506802" y="-48232"/>
            <a:chExt cx="1179835" cy="943298"/>
          </a:xfrm>
          <a:noFill/>
        </p:grpSpPr>
        <p:sp>
          <p:nvSpPr>
            <p:cNvPr id="7" name="Oval 6">
              <a:extLst>
                <a:ext uri="{FF2B5EF4-FFF2-40B4-BE49-F238E27FC236}">
                  <a16:creationId xmlns:a16="http://schemas.microsoft.com/office/drawing/2014/main" id="{47387BD3-93FF-3C1D-C8C8-84A3AE6970C7}"/>
                </a:ext>
              </a:extLst>
            </p:cNvPr>
            <p:cNvSpPr/>
            <p:nvPr/>
          </p:nvSpPr>
          <p:spPr>
            <a:xfrm>
              <a:off x="4506802" y="259793"/>
              <a:ext cx="427630" cy="382137"/>
            </a:xfrm>
            <a:prstGeom prst="ellipse">
              <a:avLst/>
            </a:prstGeom>
            <a:grpFill/>
            <a:ln w="19050">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a:p>
          </p:txBody>
        </p:sp>
        <p:grpSp>
          <p:nvGrpSpPr>
            <p:cNvPr id="13" name="Group 12">
              <a:extLst>
                <a:ext uri="{FF2B5EF4-FFF2-40B4-BE49-F238E27FC236}">
                  <a16:creationId xmlns:a16="http://schemas.microsoft.com/office/drawing/2014/main" id="{B576AFE1-1ABA-F888-A0A4-0C054427DDEB}"/>
                </a:ext>
              </a:extLst>
            </p:cNvPr>
            <p:cNvGrpSpPr/>
            <p:nvPr/>
          </p:nvGrpSpPr>
          <p:grpSpPr>
            <a:xfrm>
              <a:off x="4733023" y="-48232"/>
              <a:ext cx="953614" cy="943298"/>
              <a:chOff x="4733023" y="-48232"/>
              <a:chExt cx="953614" cy="943298"/>
            </a:xfrm>
            <a:grpFill/>
          </p:grpSpPr>
          <p:cxnSp>
            <p:nvCxnSpPr>
              <p:cNvPr id="16" name="Connector: Elbow 15">
                <a:extLst>
                  <a:ext uri="{FF2B5EF4-FFF2-40B4-BE49-F238E27FC236}">
                    <a16:creationId xmlns:a16="http://schemas.microsoft.com/office/drawing/2014/main" id="{BA563E25-14BA-AD80-4B0F-D5E874248E45}"/>
                  </a:ext>
                </a:extLst>
              </p:cNvPr>
              <p:cNvCxnSpPr>
                <a:cxnSpLocks/>
              </p:cNvCxnSpPr>
              <p:nvPr/>
            </p:nvCxnSpPr>
            <p:spPr>
              <a:xfrm>
                <a:off x="4733023" y="36613"/>
                <a:ext cx="575956" cy="557121"/>
              </a:xfrm>
              <a:prstGeom prst="bentConnector3">
                <a:avLst/>
              </a:prstGeom>
              <a:grpFill/>
            </p:spPr>
            <p:style>
              <a:lnRef idx="2">
                <a:schemeClr val="accent1"/>
              </a:lnRef>
              <a:fillRef idx="0">
                <a:schemeClr val="accent1"/>
              </a:fillRef>
              <a:effectRef idx="1">
                <a:schemeClr val="accent1"/>
              </a:effectRef>
              <a:fontRef idx="minor">
                <a:schemeClr val="tx1"/>
              </a:fontRef>
            </p:style>
          </p:cxnSp>
          <p:cxnSp>
            <p:nvCxnSpPr>
              <p:cNvPr id="17" name="Connector: Elbow 16">
                <a:extLst>
                  <a:ext uri="{FF2B5EF4-FFF2-40B4-BE49-F238E27FC236}">
                    <a16:creationId xmlns:a16="http://schemas.microsoft.com/office/drawing/2014/main" id="{EE22869F-4327-E17B-62B8-CCD195598E57}"/>
                  </a:ext>
                </a:extLst>
              </p:cNvPr>
              <p:cNvCxnSpPr>
                <a:cxnSpLocks/>
              </p:cNvCxnSpPr>
              <p:nvPr/>
            </p:nvCxnSpPr>
            <p:spPr>
              <a:xfrm rot="5400000" flipH="1" flipV="1">
                <a:off x="5156505" y="72933"/>
                <a:ext cx="651297" cy="408967"/>
              </a:xfrm>
              <a:prstGeom prst="bentConnector3">
                <a:avLst>
                  <a:gd name="adj1" fmla="val 100292"/>
                </a:avLst>
              </a:prstGeom>
              <a:grpFill/>
            </p:spPr>
            <p:style>
              <a:lnRef idx="2">
                <a:schemeClr val="accent1"/>
              </a:lnRef>
              <a:fillRef idx="0">
                <a:schemeClr val="accent1"/>
              </a:fillRef>
              <a:effectRef idx="1">
                <a:schemeClr val="accent1"/>
              </a:effectRef>
              <a:fontRef idx="minor">
                <a:schemeClr val="tx1"/>
              </a:fontRef>
            </p:style>
          </p:cxnSp>
          <p:sp>
            <p:nvSpPr>
              <p:cNvPr id="18" name="TextBox 17">
                <a:extLst>
                  <a:ext uri="{FF2B5EF4-FFF2-40B4-BE49-F238E27FC236}">
                    <a16:creationId xmlns:a16="http://schemas.microsoft.com/office/drawing/2014/main" id="{6916FF0C-1F6F-C25C-FE32-4F2720020FBE}"/>
                  </a:ext>
                </a:extLst>
              </p:cNvPr>
              <p:cNvSpPr txBox="1"/>
              <p:nvPr/>
            </p:nvSpPr>
            <p:spPr>
              <a:xfrm>
                <a:off x="4891056" y="525734"/>
                <a:ext cx="539458" cy="369332"/>
              </a:xfrm>
              <a:prstGeom prst="rect">
                <a:avLst/>
              </a:prstGeom>
              <a:grpFill/>
            </p:spPr>
            <p:txBody>
              <a:bodyPr wrap="square" rtlCol="0">
                <a:spAutoFit/>
              </a:bodyPr>
              <a:lstStyle/>
              <a:p>
                <a:r>
                  <a:rPr lang="nb-NO" dirty="0">
                    <a:solidFill>
                      <a:schemeClr val="tx2"/>
                    </a:solidFill>
                  </a:rPr>
                  <a:t>0.5</a:t>
                </a:r>
              </a:p>
            </p:txBody>
          </p:sp>
        </p:grpSp>
      </p:grpSp>
    </p:spTree>
    <p:extLst>
      <p:ext uri="{BB962C8B-B14F-4D97-AF65-F5344CB8AC3E}">
        <p14:creationId xmlns:p14="http://schemas.microsoft.com/office/powerpoint/2010/main" val="150247164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963C8F9-ECB3-45E0-A60C-4B8ED46FA65E}"/>
              </a:ext>
            </a:extLst>
          </p:cNvPr>
          <p:cNvPicPr>
            <a:picLocks noChangeAspect="1"/>
          </p:cNvPicPr>
          <p:nvPr/>
        </p:nvPicPr>
        <p:blipFill>
          <a:blip r:embed="rId2"/>
          <a:stretch>
            <a:fillRect/>
          </a:stretch>
        </p:blipFill>
        <p:spPr>
          <a:xfrm>
            <a:off x="1795549" y="198581"/>
            <a:ext cx="8168112" cy="2396069"/>
          </a:xfrm>
          <a:prstGeom prst="rect">
            <a:avLst/>
          </a:prstGeom>
        </p:spPr>
      </p:pic>
      <p:cxnSp>
        <p:nvCxnSpPr>
          <p:cNvPr id="3" name="Connector: Curved 2">
            <a:extLst>
              <a:ext uri="{FF2B5EF4-FFF2-40B4-BE49-F238E27FC236}">
                <a16:creationId xmlns:a16="http://schemas.microsoft.com/office/drawing/2014/main" id="{7D5A1C67-4220-4D1D-B240-33E1C4D87B98}"/>
              </a:ext>
            </a:extLst>
          </p:cNvPr>
          <p:cNvCxnSpPr>
            <a:cxnSpLocks/>
          </p:cNvCxnSpPr>
          <p:nvPr/>
        </p:nvCxnSpPr>
        <p:spPr>
          <a:xfrm>
            <a:off x="3238257" y="1671546"/>
            <a:ext cx="646487" cy="12700"/>
          </a:xfrm>
          <a:prstGeom prst="curvedConnector3">
            <a:avLst/>
          </a:prstGeom>
          <a:ln>
            <a:solidFill>
              <a:srgbClr val="F07EE2"/>
            </a:solidFill>
          </a:ln>
        </p:spPr>
        <p:style>
          <a:lnRef idx="2">
            <a:schemeClr val="accent1"/>
          </a:lnRef>
          <a:fillRef idx="0">
            <a:schemeClr val="accent1"/>
          </a:fillRef>
          <a:effectRef idx="1">
            <a:schemeClr val="accent1"/>
          </a:effectRef>
          <a:fontRef idx="minor">
            <a:schemeClr val="tx1"/>
          </a:fontRef>
        </p:style>
      </p:cxnSp>
      <p:cxnSp>
        <p:nvCxnSpPr>
          <p:cNvPr id="9" name="Connector: Curved 8">
            <a:extLst>
              <a:ext uri="{FF2B5EF4-FFF2-40B4-BE49-F238E27FC236}">
                <a16:creationId xmlns:a16="http://schemas.microsoft.com/office/drawing/2014/main" id="{710B152C-62EA-4B4D-9FB6-B70B9FD53C0F}"/>
              </a:ext>
            </a:extLst>
          </p:cNvPr>
          <p:cNvCxnSpPr>
            <a:cxnSpLocks/>
          </p:cNvCxnSpPr>
          <p:nvPr/>
        </p:nvCxnSpPr>
        <p:spPr>
          <a:xfrm>
            <a:off x="5581832" y="2083871"/>
            <a:ext cx="646487" cy="12700"/>
          </a:xfrm>
          <a:prstGeom prst="curvedConnector3">
            <a:avLst>
              <a:gd name="adj1" fmla="val 50001"/>
            </a:avLst>
          </a:prstGeom>
        </p:spPr>
        <p:style>
          <a:lnRef idx="2">
            <a:schemeClr val="accent1"/>
          </a:lnRef>
          <a:fillRef idx="0">
            <a:schemeClr val="accent1"/>
          </a:fillRef>
          <a:effectRef idx="1">
            <a:schemeClr val="accent1"/>
          </a:effectRef>
          <a:fontRef idx="minor">
            <a:schemeClr val="tx1"/>
          </a:fontRef>
        </p:style>
      </p:cxnSp>
      <p:cxnSp>
        <p:nvCxnSpPr>
          <p:cNvPr id="10" name="Connector: Curved 9">
            <a:extLst>
              <a:ext uri="{FF2B5EF4-FFF2-40B4-BE49-F238E27FC236}">
                <a16:creationId xmlns:a16="http://schemas.microsoft.com/office/drawing/2014/main" id="{57DDA130-4953-43AF-869D-E9792C549715}"/>
              </a:ext>
            </a:extLst>
          </p:cNvPr>
          <p:cNvCxnSpPr>
            <a:cxnSpLocks/>
          </p:cNvCxnSpPr>
          <p:nvPr/>
        </p:nvCxnSpPr>
        <p:spPr>
          <a:xfrm>
            <a:off x="7983174" y="2065464"/>
            <a:ext cx="646487" cy="12700"/>
          </a:xfrm>
          <a:prstGeom prst="curvedConnector3">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11" name="TextBox 10">
            <a:extLst>
              <a:ext uri="{FF2B5EF4-FFF2-40B4-BE49-F238E27FC236}">
                <a16:creationId xmlns:a16="http://schemas.microsoft.com/office/drawing/2014/main" id="{663CC0C9-B72D-4804-A4D8-BCB432304F53}"/>
              </a:ext>
            </a:extLst>
          </p:cNvPr>
          <p:cNvSpPr txBox="1"/>
          <p:nvPr/>
        </p:nvSpPr>
        <p:spPr>
          <a:xfrm>
            <a:off x="2442949" y="1952866"/>
            <a:ext cx="776175" cy="369332"/>
          </a:xfrm>
          <a:prstGeom prst="rect">
            <a:avLst/>
          </a:prstGeom>
          <a:noFill/>
        </p:spPr>
        <p:txBody>
          <a:bodyPr wrap="none" rtlCol="0">
            <a:spAutoFit/>
          </a:bodyPr>
          <a:lstStyle/>
          <a:p>
            <a:r>
              <a:rPr lang="nb-NO" dirty="0">
                <a:solidFill>
                  <a:srgbClr val="F07EE2"/>
                </a:solidFill>
              </a:rPr>
              <a:t>F</a:t>
            </a:r>
            <a:r>
              <a:rPr lang="nb-NO" baseline="-25000" dirty="0">
                <a:solidFill>
                  <a:srgbClr val="F07EE2"/>
                </a:solidFill>
              </a:rPr>
              <a:t>0</a:t>
            </a:r>
            <a:r>
              <a:rPr lang="nb-NO" dirty="0">
                <a:solidFill>
                  <a:srgbClr val="F07EE2"/>
                </a:solidFill>
              </a:rPr>
              <a:t>=0.5</a:t>
            </a:r>
            <a:endParaRPr lang="nb-NO" baseline="-25000" dirty="0">
              <a:solidFill>
                <a:srgbClr val="F07EE2"/>
              </a:solidFill>
            </a:endParaRPr>
          </a:p>
        </p:txBody>
      </p:sp>
      <p:sp>
        <p:nvSpPr>
          <p:cNvPr id="12" name="TextBox 11">
            <a:extLst>
              <a:ext uri="{FF2B5EF4-FFF2-40B4-BE49-F238E27FC236}">
                <a16:creationId xmlns:a16="http://schemas.microsoft.com/office/drawing/2014/main" id="{9E62F6F9-38C4-431B-ACE0-D33DBCC93639}"/>
              </a:ext>
            </a:extLst>
          </p:cNvPr>
          <p:cNvSpPr txBox="1"/>
          <p:nvPr/>
        </p:nvSpPr>
        <p:spPr>
          <a:xfrm>
            <a:off x="6904504" y="1963201"/>
            <a:ext cx="776175" cy="369332"/>
          </a:xfrm>
          <a:prstGeom prst="rect">
            <a:avLst/>
          </a:prstGeom>
          <a:noFill/>
        </p:spPr>
        <p:txBody>
          <a:bodyPr wrap="none" rtlCol="0">
            <a:spAutoFit/>
          </a:bodyPr>
          <a:lstStyle/>
          <a:p>
            <a:r>
              <a:rPr lang="nb-NO" dirty="0">
                <a:solidFill>
                  <a:schemeClr val="accent3">
                    <a:lumMod val="75000"/>
                  </a:schemeClr>
                </a:solidFill>
              </a:rPr>
              <a:t>F</a:t>
            </a:r>
            <a:r>
              <a:rPr lang="nb-NO" baseline="-25000" dirty="0">
                <a:solidFill>
                  <a:schemeClr val="accent3">
                    <a:lumMod val="75000"/>
                  </a:schemeClr>
                </a:solidFill>
              </a:rPr>
              <a:t>2</a:t>
            </a:r>
            <a:r>
              <a:rPr lang="nb-NO" dirty="0">
                <a:solidFill>
                  <a:schemeClr val="accent3">
                    <a:lumMod val="75000"/>
                  </a:schemeClr>
                </a:solidFill>
              </a:rPr>
              <a:t>=0.5</a:t>
            </a:r>
            <a:endParaRPr lang="nb-NO" baseline="-25000" dirty="0">
              <a:solidFill>
                <a:schemeClr val="accent3">
                  <a:lumMod val="75000"/>
                </a:schemeClr>
              </a:solidFill>
            </a:endParaRPr>
          </a:p>
        </p:txBody>
      </p:sp>
      <p:sp>
        <p:nvSpPr>
          <p:cNvPr id="14" name="TextBox 13">
            <a:extLst>
              <a:ext uri="{FF2B5EF4-FFF2-40B4-BE49-F238E27FC236}">
                <a16:creationId xmlns:a16="http://schemas.microsoft.com/office/drawing/2014/main" id="{434BBF92-3285-4249-91F2-FB2B28199476}"/>
              </a:ext>
            </a:extLst>
          </p:cNvPr>
          <p:cNvSpPr txBox="1"/>
          <p:nvPr/>
        </p:nvSpPr>
        <p:spPr>
          <a:xfrm>
            <a:off x="9112155" y="1937723"/>
            <a:ext cx="776175" cy="369332"/>
          </a:xfrm>
          <a:prstGeom prst="rect">
            <a:avLst/>
          </a:prstGeom>
          <a:noFill/>
        </p:spPr>
        <p:txBody>
          <a:bodyPr wrap="none" rtlCol="0">
            <a:spAutoFit/>
          </a:bodyPr>
          <a:lstStyle/>
          <a:p>
            <a:r>
              <a:rPr lang="nb-NO" dirty="0">
                <a:solidFill>
                  <a:schemeClr val="accent4">
                    <a:lumMod val="75000"/>
                  </a:schemeClr>
                </a:solidFill>
              </a:rPr>
              <a:t>F</a:t>
            </a:r>
            <a:r>
              <a:rPr lang="nb-NO" baseline="-25000" dirty="0">
                <a:solidFill>
                  <a:schemeClr val="accent4">
                    <a:lumMod val="75000"/>
                  </a:schemeClr>
                </a:solidFill>
              </a:rPr>
              <a:t>3</a:t>
            </a:r>
            <a:r>
              <a:rPr lang="nb-NO" dirty="0">
                <a:solidFill>
                  <a:schemeClr val="accent4">
                    <a:lumMod val="75000"/>
                  </a:schemeClr>
                </a:solidFill>
              </a:rPr>
              <a:t>=0.5</a:t>
            </a:r>
            <a:endParaRPr lang="nb-NO" baseline="-25000" dirty="0">
              <a:solidFill>
                <a:schemeClr val="accent4">
                  <a:lumMod val="75000"/>
                </a:schemeClr>
              </a:solidFill>
            </a:endParaRPr>
          </a:p>
        </p:txBody>
      </p:sp>
      <p:sp>
        <p:nvSpPr>
          <p:cNvPr id="15" name="TextBox 14">
            <a:extLst>
              <a:ext uri="{FF2B5EF4-FFF2-40B4-BE49-F238E27FC236}">
                <a16:creationId xmlns:a16="http://schemas.microsoft.com/office/drawing/2014/main" id="{C0FD1CC0-6566-40E2-93A2-2DF74B3B18C8}"/>
              </a:ext>
            </a:extLst>
          </p:cNvPr>
          <p:cNvSpPr txBox="1"/>
          <p:nvPr/>
        </p:nvSpPr>
        <p:spPr>
          <a:xfrm>
            <a:off x="4565419" y="1968019"/>
            <a:ext cx="713917" cy="369332"/>
          </a:xfrm>
          <a:prstGeom prst="rect">
            <a:avLst/>
          </a:prstGeom>
          <a:noFill/>
        </p:spPr>
        <p:txBody>
          <a:bodyPr wrap="square" rtlCol="0">
            <a:spAutoFit/>
          </a:bodyPr>
          <a:lstStyle/>
          <a:p>
            <a:r>
              <a:rPr lang="nb-NO" dirty="0">
                <a:solidFill>
                  <a:schemeClr val="accent1"/>
                </a:solidFill>
              </a:rPr>
              <a:t>F1</a:t>
            </a:r>
          </a:p>
        </p:txBody>
      </p:sp>
      <mc:AlternateContent xmlns:mc="http://schemas.openxmlformats.org/markup-compatibility/2006" xmlns:p14="http://schemas.microsoft.com/office/powerpoint/2010/main">
        <mc:Choice Requires="p14">
          <p:contentPart p14:bwMode="auto" r:id="rId3">
            <p14:nvContentPartPr>
              <p14:cNvPr id="67" name="Ink 66">
                <a:extLst>
                  <a:ext uri="{FF2B5EF4-FFF2-40B4-BE49-F238E27FC236}">
                    <a16:creationId xmlns:a16="http://schemas.microsoft.com/office/drawing/2014/main" id="{A8C2D533-C045-4892-867D-0CFEF585EECF}"/>
                  </a:ext>
                </a:extLst>
              </p14:cNvPr>
              <p14:cNvContentPartPr/>
              <p14:nvPr/>
            </p14:nvContentPartPr>
            <p14:xfrm>
              <a:off x="2648556" y="1111735"/>
              <a:ext cx="699614" cy="566368"/>
            </p14:xfrm>
          </p:contentPart>
        </mc:Choice>
        <mc:Fallback xmlns="">
          <p:pic>
            <p:nvPicPr>
              <p:cNvPr id="67" name="Ink 66">
                <a:extLst>
                  <a:ext uri="{FF2B5EF4-FFF2-40B4-BE49-F238E27FC236}">
                    <a16:creationId xmlns:a16="http://schemas.microsoft.com/office/drawing/2014/main" id="{A8C2D533-C045-4892-867D-0CFEF585EECF}"/>
                  </a:ext>
                </a:extLst>
              </p:cNvPr>
              <p:cNvPicPr/>
              <p:nvPr/>
            </p:nvPicPr>
            <p:blipFill>
              <a:blip r:embed="rId5"/>
              <a:stretch>
                <a:fillRect/>
              </a:stretch>
            </p:blipFill>
            <p:spPr>
              <a:xfrm>
                <a:off x="2639919" y="1102734"/>
                <a:ext cx="717248" cy="584011"/>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68" name="Ink 67">
                <a:extLst>
                  <a:ext uri="{FF2B5EF4-FFF2-40B4-BE49-F238E27FC236}">
                    <a16:creationId xmlns:a16="http://schemas.microsoft.com/office/drawing/2014/main" id="{104D09A1-418F-4570-A633-6DF52812C78D}"/>
                  </a:ext>
                </a:extLst>
              </p14:cNvPr>
              <p14:cNvContentPartPr/>
              <p14:nvPr/>
            </p14:nvContentPartPr>
            <p14:xfrm flipH="1">
              <a:off x="6332560" y="1066243"/>
              <a:ext cx="770773" cy="566368"/>
            </p14:xfrm>
          </p:contentPart>
        </mc:Choice>
        <mc:Fallback xmlns="">
          <p:pic>
            <p:nvPicPr>
              <p:cNvPr id="68" name="Ink 67">
                <a:extLst>
                  <a:ext uri="{FF2B5EF4-FFF2-40B4-BE49-F238E27FC236}">
                    <a16:creationId xmlns:a16="http://schemas.microsoft.com/office/drawing/2014/main" id="{104D09A1-418F-4570-A633-6DF52812C78D}"/>
                  </a:ext>
                </a:extLst>
              </p:cNvPr>
              <p:cNvPicPr/>
              <p:nvPr/>
            </p:nvPicPr>
            <p:blipFill>
              <a:blip r:embed="rId7"/>
              <a:stretch>
                <a:fillRect/>
              </a:stretch>
            </p:blipFill>
            <p:spPr>
              <a:xfrm flipH="1">
                <a:off x="6323560" y="1057242"/>
                <a:ext cx="788413" cy="584011"/>
              </a:xfrm>
              <a:prstGeom prst="rect">
                <a:avLst/>
              </a:prstGeom>
            </p:spPr>
          </p:pic>
        </mc:Fallback>
      </mc:AlternateContent>
      <p:sp>
        <p:nvSpPr>
          <p:cNvPr id="70" name="Oval 69">
            <a:extLst>
              <a:ext uri="{FF2B5EF4-FFF2-40B4-BE49-F238E27FC236}">
                <a16:creationId xmlns:a16="http://schemas.microsoft.com/office/drawing/2014/main" id="{23DE2C77-B88F-4D9B-A9BD-32CAE93970F2}"/>
              </a:ext>
            </a:extLst>
          </p:cNvPr>
          <p:cNvSpPr/>
          <p:nvPr/>
        </p:nvSpPr>
        <p:spPr>
          <a:xfrm>
            <a:off x="9057563" y="272955"/>
            <a:ext cx="427630" cy="382137"/>
          </a:xfrm>
          <a:prstGeom prst="ellipse">
            <a:avLst/>
          </a:prstGeom>
          <a:noFill/>
          <a:ln w="19050">
            <a:solidFill>
              <a:srgbClr val="7030A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a:p>
        </p:txBody>
      </p:sp>
      <p:cxnSp>
        <p:nvCxnSpPr>
          <p:cNvPr id="73" name="Straight Connector 72">
            <a:extLst>
              <a:ext uri="{FF2B5EF4-FFF2-40B4-BE49-F238E27FC236}">
                <a16:creationId xmlns:a16="http://schemas.microsoft.com/office/drawing/2014/main" id="{253C1B8D-526A-4E30-8D05-5DE6DEAB6CAF}"/>
              </a:ext>
            </a:extLst>
          </p:cNvPr>
          <p:cNvCxnSpPr/>
          <p:nvPr/>
        </p:nvCxnSpPr>
        <p:spPr>
          <a:xfrm>
            <a:off x="9560257" y="450861"/>
            <a:ext cx="532262" cy="0"/>
          </a:xfrm>
          <a:prstGeom prst="line">
            <a:avLst/>
          </a:prstGeom>
          <a:ln>
            <a:solidFill>
              <a:srgbClr val="7030A0"/>
            </a:solidFill>
          </a:ln>
        </p:spPr>
        <p:style>
          <a:lnRef idx="2">
            <a:schemeClr val="accent1"/>
          </a:lnRef>
          <a:fillRef idx="0">
            <a:schemeClr val="accent1"/>
          </a:fillRef>
          <a:effectRef idx="1">
            <a:schemeClr val="accent1"/>
          </a:effectRef>
          <a:fontRef idx="minor">
            <a:schemeClr val="tx1"/>
          </a:fontRef>
        </p:style>
      </p:cxnSp>
      <p:sp>
        <p:nvSpPr>
          <p:cNvPr id="74" name="TextBox 73">
            <a:extLst>
              <a:ext uri="{FF2B5EF4-FFF2-40B4-BE49-F238E27FC236}">
                <a16:creationId xmlns:a16="http://schemas.microsoft.com/office/drawing/2014/main" id="{AA770274-C8DF-43CD-9910-41B5AFBB7662}"/>
              </a:ext>
            </a:extLst>
          </p:cNvPr>
          <p:cNvSpPr txBox="1"/>
          <p:nvPr/>
        </p:nvSpPr>
        <p:spPr>
          <a:xfrm>
            <a:off x="10028437" y="224402"/>
            <a:ext cx="301686" cy="369332"/>
          </a:xfrm>
          <a:prstGeom prst="rect">
            <a:avLst/>
          </a:prstGeom>
          <a:noFill/>
        </p:spPr>
        <p:txBody>
          <a:bodyPr wrap="none" rtlCol="0">
            <a:spAutoFit/>
          </a:bodyPr>
          <a:lstStyle/>
          <a:p>
            <a:r>
              <a:rPr lang="nb-NO" dirty="0">
                <a:solidFill>
                  <a:srgbClr val="7030A0"/>
                </a:solidFill>
              </a:rPr>
              <a:t>1</a:t>
            </a:r>
          </a:p>
        </p:txBody>
      </p:sp>
      <p:sp>
        <p:nvSpPr>
          <p:cNvPr id="100" name="TextBox 99">
            <a:extLst>
              <a:ext uri="{FF2B5EF4-FFF2-40B4-BE49-F238E27FC236}">
                <a16:creationId xmlns:a16="http://schemas.microsoft.com/office/drawing/2014/main" id="{40131B84-4C6A-48D3-99AF-F43E4F09A2C6}"/>
              </a:ext>
            </a:extLst>
          </p:cNvPr>
          <p:cNvSpPr txBox="1"/>
          <p:nvPr/>
        </p:nvSpPr>
        <p:spPr>
          <a:xfrm>
            <a:off x="7147230" y="328821"/>
            <a:ext cx="428322" cy="307777"/>
          </a:xfrm>
          <a:prstGeom prst="rect">
            <a:avLst/>
          </a:prstGeom>
          <a:noFill/>
        </p:spPr>
        <p:txBody>
          <a:bodyPr wrap="none" rtlCol="0">
            <a:spAutoFit/>
          </a:bodyPr>
          <a:lstStyle/>
          <a:p>
            <a:r>
              <a:rPr lang="nb-NO" sz="1400" dirty="0"/>
              <a:t>=∞</a:t>
            </a:r>
          </a:p>
        </p:txBody>
      </p:sp>
      <p:sp>
        <p:nvSpPr>
          <p:cNvPr id="101" name="TextBox 100">
            <a:extLst>
              <a:ext uri="{FF2B5EF4-FFF2-40B4-BE49-F238E27FC236}">
                <a16:creationId xmlns:a16="http://schemas.microsoft.com/office/drawing/2014/main" id="{7C40985B-A42C-41D4-9A47-679197308766}"/>
              </a:ext>
            </a:extLst>
          </p:cNvPr>
          <p:cNvSpPr txBox="1"/>
          <p:nvPr/>
        </p:nvSpPr>
        <p:spPr>
          <a:xfrm>
            <a:off x="2662550" y="328821"/>
            <a:ext cx="428322" cy="307777"/>
          </a:xfrm>
          <a:prstGeom prst="rect">
            <a:avLst/>
          </a:prstGeom>
          <a:noFill/>
        </p:spPr>
        <p:txBody>
          <a:bodyPr wrap="none" rtlCol="0">
            <a:spAutoFit/>
          </a:bodyPr>
          <a:lstStyle/>
          <a:p>
            <a:r>
              <a:rPr lang="nb-NO" sz="1400" dirty="0"/>
              <a:t>=∞</a:t>
            </a:r>
          </a:p>
        </p:txBody>
      </p:sp>
      <p:sp>
        <p:nvSpPr>
          <p:cNvPr id="102" name="TextBox 101">
            <a:extLst>
              <a:ext uri="{FF2B5EF4-FFF2-40B4-BE49-F238E27FC236}">
                <a16:creationId xmlns:a16="http://schemas.microsoft.com/office/drawing/2014/main" id="{EA212A42-7C9D-47B7-B7DD-2A7F50C2CC03}"/>
              </a:ext>
            </a:extLst>
          </p:cNvPr>
          <p:cNvSpPr txBox="1"/>
          <p:nvPr/>
        </p:nvSpPr>
        <p:spPr>
          <a:xfrm>
            <a:off x="4772362" y="334153"/>
            <a:ext cx="428322" cy="307777"/>
          </a:xfrm>
          <a:prstGeom prst="rect">
            <a:avLst/>
          </a:prstGeom>
          <a:noFill/>
        </p:spPr>
        <p:txBody>
          <a:bodyPr wrap="none" rtlCol="0">
            <a:spAutoFit/>
          </a:bodyPr>
          <a:lstStyle/>
          <a:p>
            <a:r>
              <a:rPr lang="nb-NO" sz="1400" dirty="0"/>
              <a:t>=∞</a:t>
            </a:r>
          </a:p>
        </p:txBody>
      </p:sp>
      <mc:AlternateContent xmlns:mc="http://schemas.openxmlformats.org/markup-compatibility/2006" xmlns:p14="http://schemas.microsoft.com/office/powerpoint/2010/main">
        <mc:Choice Requires="p14">
          <p:contentPart p14:bwMode="auto" r:id="rId8">
            <p14:nvContentPartPr>
              <p14:cNvPr id="30" name="Ink 29">
                <a:extLst>
                  <a:ext uri="{FF2B5EF4-FFF2-40B4-BE49-F238E27FC236}">
                    <a16:creationId xmlns:a16="http://schemas.microsoft.com/office/drawing/2014/main" id="{52A2836C-179F-45FC-B624-B5DD977470E7}"/>
                  </a:ext>
                </a:extLst>
              </p14:cNvPr>
              <p14:cNvContentPartPr/>
              <p14:nvPr/>
            </p14:nvContentPartPr>
            <p14:xfrm flipH="1">
              <a:off x="8584931" y="1103932"/>
              <a:ext cx="646487" cy="566368"/>
            </p14:xfrm>
          </p:contentPart>
        </mc:Choice>
        <mc:Fallback xmlns="">
          <p:pic>
            <p:nvPicPr>
              <p:cNvPr id="30" name="Ink 29">
                <a:extLst>
                  <a:ext uri="{FF2B5EF4-FFF2-40B4-BE49-F238E27FC236}">
                    <a16:creationId xmlns:a16="http://schemas.microsoft.com/office/drawing/2014/main" id="{52A2836C-179F-45FC-B624-B5DD977470E7}"/>
                  </a:ext>
                </a:extLst>
              </p:cNvPr>
              <p:cNvPicPr/>
              <p:nvPr/>
            </p:nvPicPr>
            <p:blipFill>
              <a:blip r:embed="rId9"/>
              <a:stretch>
                <a:fillRect/>
              </a:stretch>
            </p:blipFill>
            <p:spPr>
              <a:xfrm flipH="1">
                <a:off x="8575932" y="1094931"/>
                <a:ext cx="664125" cy="584011"/>
              </a:xfrm>
              <a:prstGeom prst="rect">
                <a:avLst/>
              </a:prstGeom>
            </p:spPr>
          </p:pic>
        </mc:Fallback>
      </mc:AlternateContent>
      <p:sp>
        <p:nvSpPr>
          <p:cNvPr id="2" name="Slide Number Placeholder 1">
            <a:extLst>
              <a:ext uri="{FF2B5EF4-FFF2-40B4-BE49-F238E27FC236}">
                <a16:creationId xmlns:a16="http://schemas.microsoft.com/office/drawing/2014/main" id="{C4402811-A33F-467A-C66C-791B2023D467}"/>
              </a:ext>
            </a:extLst>
          </p:cNvPr>
          <p:cNvSpPr>
            <a:spLocks noGrp="1"/>
          </p:cNvSpPr>
          <p:nvPr>
            <p:ph type="sldNum" sz="quarter" idx="12"/>
          </p:nvPr>
        </p:nvSpPr>
        <p:spPr/>
        <p:txBody>
          <a:bodyPr/>
          <a:lstStyle/>
          <a:p>
            <a:fld id="{D12EDB02-4F68-4150-B145-D9EB3E2B4B16}" type="slidenum">
              <a:rPr lang="en-US" smtClean="0"/>
              <a:t>62</a:t>
            </a:fld>
            <a:endParaRPr lang="en-US"/>
          </a:p>
        </p:txBody>
      </p:sp>
      <p:sp>
        <p:nvSpPr>
          <p:cNvPr id="5" name="TextBox 4">
            <a:extLst>
              <a:ext uri="{FF2B5EF4-FFF2-40B4-BE49-F238E27FC236}">
                <a16:creationId xmlns:a16="http://schemas.microsoft.com/office/drawing/2014/main" id="{3B668CFA-1DC9-6868-687C-551FB5C28761}"/>
              </a:ext>
            </a:extLst>
          </p:cNvPr>
          <p:cNvSpPr txBox="1"/>
          <p:nvPr/>
        </p:nvSpPr>
        <p:spPr>
          <a:xfrm>
            <a:off x="3543198" y="3374016"/>
            <a:ext cx="2552802" cy="1754326"/>
          </a:xfrm>
          <a:prstGeom prst="rect">
            <a:avLst/>
          </a:prstGeom>
          <a:noFill/>
        </p:spPr>
        <p:txBody>
          <a:bodyPr wrap="square" rtlCol="0">
            <a:spAutoFit/>
          </a:bodyPr>
          <a:lstStyle/>
          <a:p>
            <a:r>
              <a:rPr lang="nb-NO" dirty="0" err="1">
                <a:solidFill>
                  <a:srgbClr val="0070C0"/>
                </a:solidFill>
              </a:rPr>
              <a:t>Temporary</a:t>
            </a:r>
            <a:r>
              <a:rPr lang="nb-NO" dirty="0">
                <a:solidFill>
                  <a:srgbClr val="0070C0"/>
                </a:solidFill>
              </a:rPr>
              <a:t> </a:t>
            </a:r>
            <a:r>
              <a:rPr lang="nb-NO" dirty="0" err="1">
                <a:solidFill>
                  <a:srgbClr val="0070C0"/>
                </a:solidFill>
              </a:rPr>
              <a:t>flow</a:t>
            </a:r>
            <a:r>
              <a:rPr lang="nb-NO" dirty="0">
                <a:solidFill>
                  <a:srgbClr val="0070C0"/>
                </a:solidFill>
              </a:rPr>
              <a:t> </a:t>
            </a:r>
            <a:r>
              <a:rPr lang="nb-NO" dirty="0" err="1">
                <a:solidFill>
                  <a:srgbClr val="0070C0"/>
                </a:solidFill>
              </a:rPr>
              <a:t>reduction</a:t>
            </a:r>
            <a:r>
              <a:rPr lang="nb-NO" dirty="0">
                <a:solidFill>
                  <a:srgbClr val="0070C0"/>
                </a:solidFill>
              </a:rPr>
              <a:t> in F1 is over.</a:t>
            </a:r>
          </a:p>
          <a:p>
            <a:r>
              <a:rPr lang="nb-NO" dirty="0" err="1">
                <a:solidFill>
                  <a:srgbClr val="0070C0"/>
                </a:solidFill>
              </a:rPr>
              <a:t>Get</a:t>
            </a:r>
            <a:r>
              <a:rPr lang="nb-NO" dirty="0">
                <a:solidFill>
                  <a:srgbClr val="0070C0"/>
                </a:solidFill>
              </a:rPr>
              <a:t> z</a:t>
            </a:r>
            <a:r>
              <a:rPr lang="nb-NO" baseline="-25000" dirty="0">
                <a:solidFill>
                  <a:srgbClr val="0070C0"/>
                </a:solidFill>
              </a:rPr>
              <a:t>1</a:t>
            </a:r>
            <a:r>
              <a:rPr lang="nb-NO" dirty="0">
                <a:solidFill>
                  <a:srgbClr val="0070C0"/>
                </a:solidFill>
              </a:rPr>
              <a:t>=1 (</a:t>
            </a:r>
            <a:r>
              <a:rPr lang="nb-NO" dirty="0" err="1">
                <a:solidFill>
                  <a:srgbClr val="0070C0"/>
                </a:solidFill>
              </a:rPr>
              <a:t>fully</a:t>
            </a:r>
            <a:r>
              <a:rPr lang="nb-NO" dirty="0">
                <a:solidFill>
                  <a:srgbClr val="0070C0"/>
                </a:solidFill>
              </a:rPr>
              <a:t> </a:t>
            </a:r>
            <a:r>
              <a:rPr lang="nb-NO" dirty="0" err="1">
                <a:solidFill>
                  <a:srgbClr val="0070C0"/>
                </a:solidFill>
              </a:rPr>
              <a:t>open</a:t>
            </a:r>
            <a:r>
              <a:rPr lang="nb-NO" dirty="0">
                <a:solidFill>
                  <a:srgbClr val="0070C0"/>
                </a:solidFill>
              </a:rPr>
              <a:t>).</a:t>
            </a:r>
          </a:p>
          <a:p>
            <a:endParaRPr lang="nb-NO" dirty="0">
              <a:solidFill>
                <a:srgbClr val="0070C0"/>
              </a:solidFill>
            </a:endParaRPr>
          </a:p>
          <a:p>
            <a:r>
              <a:rPr lang="nb-NO" dirty="0">
                <a:solidFill>
                  <a:srgbClr val="0070C0"/>
                </a:solidFill>
              </a:rPr>
              <a:t>System </a:t>
            </a:r>
            <a:r>
              <a:rPr lang="nb-NO" dirty="0" err="1">
                <a:solidFill>
                  <a:srgbClr val="0070C0"/>
                </a:solidFill>
              </a:rPr>
              <a:t>recovers</a:t>
            </a:r>
            <a:r>
              <a:rPr lang="nb-NO" dirty="0">
                <a:solidFill>
                  <a:srgbClr val="0070C0"/>
                </a:solidFill>
              </a:rPr>
              <a:t>: </a:t>
            </a:r>
            <a:r>
              <a:rPr lang="nb-NO" dirty="0" err="1">
                <a:solidFill>
                  <a:srgbClr val="D933AA"/>
                </a:solidFill>
              </a:rPr>
              <a:t>Temporary</a:t>
            </a:r>
            <a:r>
              <a:rPr lang="nb-NO" dirty="0">
                <a:solidFill>
                  <a:srgbClr val="D933AA"/>
                </a:solidFill>
              </a:rPr>
              <a:t> </a:t>
            </a:r>
            <a:r>
              <a:rPr lang="nb-NO" dirty="0" err="1">
                <a:solidFill>
                  <a:srgbClr val="D933AA"/>
                </a:solidFill>
              </a:rPr>
              <a:t>need</a:t>
            </a:r>
            <a:r>
              <a:rPr lang="nb-NO" dirty="0">
                <a:solidFill>
                  <a:srgbClr val="D933AA"/>
                </a:solidFill>
              </a:rPr>
              <a:t> F</a:t>
            </a:r>
            <a:r>
              <a:rPr lang="nb-NO" baseline="-25000" dirty="0">
                <a:solidFill>
                  <a:srgbClr val="D933AA"/>
                </a:solidFill>
              </a:rPr>
              <a:t>0</a:t>
            </a:r>
            <a:r>
              <a:rPr lang="nb-NO" dirty="0">
                <a:solidFill>
                  <a:srgbClr val="D933AA"/>
                </a:solidFill>
              </a:rPr>
              <a:t> &gt; 1</a:t>
            </a:r>
            <a:endParaRPr lang="en-US" dirty="0">
              <a:solidFill>
                <a:srgbClr val="D933AA"/>
              </a:solidFill>
            </a:endParaRPr>
          </a:p>
        </p:txBody>
      </p:sp>
      <p:sp>
        <p:nvSpPr>
          <p:cNvPr id="4" name="Oval 3">
            <a:extLst>
              <a:ext uri="{FF2B5EF4-FFF2-40B4-BE49-F238E27FC236}">
                <a16:creationId xmlns:a16="http://schemas.microsoft.com/office/drawing/2014/main" id="{B3406169-3545-4BBF-E2BE-C8F5F7A098EC}"/>
              </a:ext>
            </a:extLst>
          </p:cNvPr>
          <p:cNvSpPr/>
          <p:nvPr/>
        </p:nvSpPr>
        <p:spPr>
          <a:xfrm>
            <a:off x="4511824" y="272955"/>
            <a:ext cx="767512" cy="382137"/>
          </a:xfrm>
          <a:prstGeom prst="ellipse">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8089820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963C8F9-ECB3-45E0-A60C-4B8ED46FA65E}"/>
              </a:ext>
            </a:extLst>
          </p:cNvPr>
          <p:cNvPicPr>
            <a:picLocks noChangeAspect="1"/>
          </p:cNvPicPr>
          <p:nvPr/>
        </p:nvPicPr>
        <p:blipFill>
          <a:blip r:embed="rId2"/>
          <a:stretch>
            <a:fillRect/>
          </a:stretch>
        </p:blipFill>
        <p:spPr>
          <a:xfrm>
            <a:off x="1795549" y="198581"/>
            <a:ext cx="8168112" cy="2396069"/>
          </a:xfrm>
          <a:prstGeom prst="rect">
            <a:avLst/>
          </a:prstGeom>
        </p:spPr>
      </p:pic>
      <p:cxnSp>
        <p:nvCxnSpPr>
          <p:cNvPr id="3" name="Connector: Curved 2">
            <a:extLst>
              <a:ext uri="{FF2B5EF4-FFF2-40B4-BE49-F238E27FC236}">
                <a16:creationId xmlns:a16="http://schemas.microsoft.com/office/drawing/2014/main" id="{7D5A1C67-4220-4D1D-B240-33E1C4D87B98}"/>
              </a:ext>
            </a:extLst>
          </p:cNvPr>
          <p:cNvCxnSpPr>
            <a:cxnSpLocks/>
          </p:cNvCxnSpPr>
          <p:nvPr/>
        </p:nvCxnSpPr>
        <p:spPr>
          <a:xfrm>
            <a:off x="3238257" y="1671546"/>
            <a:ext cx="646487" cy="12700"/>
          </a:xfrm>
          <a:prstGeom prst="curvedConnector3">
            <a:avLst/>
          </a:prstGeom>
          <a:ln>
            <a:solidFill>
              <a:srgbClr val="F07EE2"/>
            </a:solidFill>
          </a:ln>
        </p:spPr>
        <p:style>
          <a:lnRef idx="2">
            <a:schemeClr val="accent1"/>
          </a:lnRef>
          <a:fillRef idx="0">
            <a:schemeClr val="accent1"/>
          </a:fillRef>
          <a:effectRef idx="1">
            <a:schemeClr val="accent1"/>
          </a:effectRef>
          <a:fontRef idx="minor">
            <a:schemeClr val="tx1"/>
          </a:fontRef>
        </p:style>
      </p:cxnSp>
      <p:cxnSp>
        <p:nvCxnSpPr>
          <p:cNvPr id="9" name="Connector: Curved 8">
            <a:extLst>
              <a:ext uri="{FF2B5EF4-FFF2-40B4-BE49-F238E27FC236}">
                <a16:creationId xmlns:a16="http://schemas.microsoft.com/office/drawing/2014/main" id="{710B152C-62EA-4B4D-9FB6-B70B9FD53C0F}"/>
              </a:ext>
            </a:extLst>
          </p:cNvPr>
          <p:cNvCxnSpPr>
            <a:cxnSpLocks/>
          </p:cNvCxnSpPr>
          <p:nvPr/>
        </p:nvCxnSpPr>
        <p:spPr>
          <a:xfrm>
            <a:off x="5581832" y="2083871"/>
            <a:ext cx="646487" cy="12700"/>
          </a:xfrm>
          <a:prstGeom prst="curvedConnector3">
            <a:avLst>
              <a:gd name="adj1" fmla="val 50001"/>
            </a:avLst>
          </a:prstGeom>
        </p:spPr>
        <p:style>
          <a:lnRef idx="2">
            <a:schemeClr val="accent1"/>
          </a:lnRef>
          <a:fillRef idx="0">
            <a:schemeClr val="accent1"/>
          </a:fillRef>
          <a:effectRef idx="1">
            <a:schemeClr val="accent1"/>
          </a:effectRef>
          <a:fontRef idx="minor">
            <a:schemeClr val="tx1"/>
          </a:fontRef>
        </p:style>
      </p:cxnSp>
      <p:cxnSp>
        <p:nvCxnSpPr>
          <p:cNvPr id="10" name="Connector: Curved 9">
            <a:extLst>
              <a:ext uri="{FF2B5EF4-FFF2-40B4-BE49-F238E27FC236}">
                <a16:creationId xmlns:a16="http://schemas.microsoft.com/office/drawing/2014/main" id="{57DDA130-4953-43AF-869D-E9792C549715}"/>
              </a:ext>
            </a:extLst>
          </p:cNvPr>
          <p:cNvCxnSpPr>
            <a:cxnSpLocks/>
          </p:cNvCxnSpPr>
          <p:nvPr/>
        </p:nvCxnSpPr>
        <p:spPr>
          <a:xfrm>
            <a:off x="7983174" y="2065464"/>
            <a:ext cx="646487" cy="12700"/>
          </a:xfrm>
          <a:prstGeom prst="curvedConnector3">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11" name="TextBox 10">
            <a:extLst>
              <a:ext uri="{FF2B5EF4-FFF2-40B4-BE49-F238E27FC236}">
                <a16:creationId xmlns:a16="http://schemas.microsoft.com/office/drawing/2014/main" id="{663CC0C9-B72D-4804-A4D8-BCB432304F53}"/>
              </a:ext>
            </a:extLst>
          </p:cNvPr>
          <p:cNvSpPr txBox="1"/>
          <p:nvPr/>
        </p:nvSpPr>
        <p:spPr>
          <a:xfrm>
            <a:off x="2442949" y="1952866"/>
            <a:ext cx="776175" cy="369332"/>
          </a:xfrm>
          <a:prstGeom prst="rect">
            <a:avLst/>
          </a:prstGeom>
          <a:noFill/>
        </p:spPr>
        <p:txBody>
          <a:bodyPr wrap="none" rtlCol="0">
            <a:spAutoFit/>
          </a:bodyPr>
          <a:lstStyle/>
          <a:p>
            <a:r>
              <a:rPr lang="nb-NO" dirty="0">
                <a:solidFill>
                  <a:srgbClr val="F07EE2"/>
                </a:solidFill>
              </a:rPr>
              <a:t>F</a:t>
            </a:r>
            <a:r>
              <a:rPr lang="nb-NO" baseline="-25000" dirty="0">
                <a:solidFill>
                  <a:srgbClr val="F07EE2"/>
                </a:solidFill>
              </a:rPr>
              <a:t>0</a:t>
            </a:r>
            <a:r>
              <a:rPr lang="nb-NO" dirty="0">
                <a:solidFill>
                  <a:srgbClr val="F07EE2"/>
                </a:solidFill>
              </a:rPr>
              <a:t>=1.6</a:t>
            </a:r>
            <a:endParaRPr lang="nb-NO" baseline="-25000" dirty="0">
              <a:solidFill>
                <a:srgbClr val="F07EE2"/>
              </a:solidFill>
            </a:endParaRPr>
          </a:p>
        </p:txBody>
      </p:sp>
      <p:sp>
        <p:nvSpPr>
          <p:cNvPr id="12" name="TextBox 11">
            <a:extLst>
              <a:ext uri="{FF2B5EF4-FFF2-40B4-BE49-F238E27FC236}">
                <a16:creationId xmlns:a16="http://schemas.microsoft.com/office/drawing/2014/main" id="{9E62F6F9-38C4-431B-ACE0-D33DBCC93639}"/>
              </a:ext>
            </a:extLst>
          </p:cNvPr>
          <p:cNvSpPr txBox="1"/>
          <p:nvPr/>
        </p:nvSpPr>
        <p:spPr>
          <a:xfrm>
            <a:off x="6527703" y="1963201"/>
            <a:ext cx="1156086" cy="369332"/>
          </a:xfrm>
          <a:prstGeom prst="rect">
            <a:avLst/>
          </a:prstGeom>
          <a:noFill/>
        </p:spPr>
        <p:txBody>
          <a:bodyPr wrap="none" rtlCol="0">
            <a:spAutoFit/>
          </a:bodyPr>
          <a:lstStyle/>
          <a:p>
            <a:r>
              <a:rPr lang="nb-NO" dirty="0" err="1">
                <a:solidFill>
                  <a:schemeClr val="accent3">
                    <a:lumMod val="75000"/>
                  </a:schemeClr>
                </a:solidFill>
              </a:rPr>
              <a:t>Fully</a:t>
            </a:r>
            <a:r>
              <a:rPr lang="nb-NO" dirty="0">
                <a:solidFill>
                  <a:schemeClr val="accent3">
                    <a:lumMod val="75000"/>
                  </a:schemeClr>
                </a:solidFill>
              </a:rPr>
              <a:t> </a:t>
            </a:r>
            <a:r>
              <a:rPr lang="nb-NO" dirty="0" err="1">
                <a:solidFill>
                  <a:schemeClr val="accent3">
                    <a:lumMod val="75000"/>
                  </a:schemeClr>
                </a:solidFill>
              </a:rPr>
              <a:t>open</a:t>
            </a:r>
            <a:endParaRPr lang="nb-NO" baseline="-25000" dirty="0">
              <a:solidFill>
                <a:schemeClr val="accent3">
                  <a:lumMod val="75000"/>
                </a:schemeClr>
              </a:solidFill>
            </a:endParaRPr>
          </a:p>
        </p:txBody>
      </p:sp>
      <p:sp>
        <p:nvSpPr>
          <p:cNvPr id="14" name="TextBox 13">
            <a:extLst>
              <a:ext uri="{FF2B5EF4-FFF2-40B4-BE49-F238E27FC236}">
                <a16:creationId xmlns:a16="http://schemas.microsoft.com/office/drawing/2014/main" id="{434BBF92-3285-4249-91F2-FB2B28199476}"/>
              </a:ext>
            </a:extLst>
          </p:cNvPr>
          <p:cNvSpPr txBox="1"/>
          <p:nvPr/>
        </p:nvSpPr>
        <p:spPr>
          <a:xfrm>
            <a:off x="8967973" y="1939664"/>
            <a:ext cx="601447" cy="369332"/>
          </a:xfrm>
          <a:prstGeom prst="rect">
            <a:avLst/>
          </a:prstGeom>
          <a:noFill/>
        </p:spPr>
        <p:txBody>
          <a:bodyPr wrap="none" rtlCol="0">
            <a:spAutoFit/>
          </a:bodyPr>
          <a:lstStyle/>
          <a:p>
            <a:r>
              <a:rPr lang="nb-NO" dirty="0">
                <a:solidFill>
                  <a:schemeClr val="accent4">
                    <a:lumMod val="75000"/>
                  </a:schemeClr>
                </a:solidFill>
              </a:rPr>
              <a:t>F</a:t>
            </a:r>
            <a:r>
              <a:rPr lang="nb-NO" baseline="-25000" dirty="0">
                <a:solidFill>
                  <a:schemeClr val="accent4">
                    <a:lumMod val="75000"/>
                  </a:schemeClr>
                </a:solidFill>
              </a:rPr>
              <a:t>3</a:t>
            </a:r>
            <a:r>
              <a:rPr lang="nb-NO" dirty="0">
                <a:solidFill>
                  <a:schemeClr val="accent4">
                    <a:lumMod val="75000"/>
                  </a:schemeClr>
                </a:solidFill>
              </a:rPr>
              <a:t>=1</a:t>
            </a:r>
          </a:p>
        </p:txBody>
      </p:sp>
      <p:sp>
        <p:nvSpPr>
          <p:cNvPr id="15" name="TextBox 14">
            <a:extLst>
              <a:ext uri="{FF2B5EF4-FFF2-40B4-BE49-F238E27FC236}">
                <a16:creationId xmlns:a16="http://schemas.microsoft.com/office/drawing/2014/main" id="{C0FD1CC0-6566-40E2-93A2-2DF74B3B18C8}"/>
              </a:ext>
            </a:extLst>
          </p:cNvPr>
          <p:cNvSpPr txBox="1"/>
          <p:nvPr/>
        </p:nvSpPr>
        <p:spPr>
          <a:xfrm>
            <a:off x="4339283" y="1959168"/>
            <a:ext cx="1242549" cy="646331"/>
          </a:xfrm>
          <a:prstGeom prst="rect">
            <a:avLst/>
          </a:prstGeom>
          <a:noFill/>
        </p:spPr>
        <p:txBody>
          <a:bodyPr wrap="square" rtlCol="0">
            <a:spAutoFit/>
          </a:bodyPr>
          <a:lstStyle/>
          <a:p>
            <a:r>
              <a:rPr lang="nb-NO" dirty="0">
                <a:solidFill>
                  <a:schemeClr val="accent1"/>
                </a:solidFill>
              </a:rPr>
              <a:t>z</a:t>
            </a:r>
            <a:r>
              <a:rPr lang="nb-NO" baseline="-25000" dirty="0">
                <a:solidFill>
                  <a:schemeClr val="accent1"/>
                </a:solidFill>
              </a:rPr>
              <a:t>2</a:t>
            </a:r>
            <a:r>
              <a:rPr lang="nb-NO" dirty="0">
                <a:solidFill>
                  <a:schemeClr val="accent1"/>
                </a:solidFill>
              </a:rPr>
              <a:t>=1:Fully </a:t>
            </a:r>
            <a:r>
              <a:rPr lang="nb-NO" dirty="0" err="1">
                <a:solidFill>
                  <a:schemeClr val="accent1"/>
                </a:solidFill>
              </a:rPr>
              <a:t>open</a:t>
            </a:r>
            <a:endParaRPr lang="nb-NO" dirty="0">
              <a:solidFill>
                <a:schemeClr val="accent1"/>
              </a:solidFill>
            </a:endParaRPr>
          </a:p>
        </p:txBody>
      </p:sp>
      <mc:AlternateContent xmlns:mc="http://schemas.openxmlformats.org/markup-compatibility/2006" xmlns:p14="http://schemas.microsoft.com/office/powerpoint/2010/main">
        <mc:Choice Requires="p14">
          <p:contentPart p14:bwMode="auto" r:id="rId3">
            <p14:nvContentPartPr>
              <p14:cNvPr id="67" name="Ink 66">
                <a:extLst>
                  <a:ext uri="{FF2B5EF4-FFF2-40B4-BE49-F238E27FC236}">
                    <a16:creationId xmlns:a16="http://schemas.microsoft.com/office/drawing/2014/main" id="{A8C2D533-C045-4892-867D-0CFEF585EECF}"/>
                  </a:ext>
                </a:extLst>
              </p14:cNvPr>
              <p14:cNvContentPartPr/>
              <p14:nvPr/>
            </p14:nvContentPartPr>
            <p14:xfrm>
              <a:off x="2648556" y="1111735"/>
              <a:ext cx="699614" cy="566368"/>
            </p14:xfrm>
          </p:contentPart>
        </mc:Choice>
        <mc:Fallback xmlns="">
          <p:pic>
            <p:nvPicPr>
              <p:cNvPr id="67" name="Ink 66">
                <a:extLst>
                  <a:ext uri="{FF2B5EF4-FFF2-40B4-BE49-F238E27FC236}">
                    <a16:creationId xmlns:a16="http://schemas.microsoft.com/office/drawing/2014/main" id="{A8C2D533-C045-4892-867D-0CFEF585EECF}"/>
                  </a:ext>
                </a:extLst>
              </p:cNvPr>
              <p:cNvPicPr/>
              <p:nvPr/>
            </p:nvPicPr>
            <p:blipFill>
              <a:blip r:embed="rId5"/>
              <a:stretch>
                <a:fillRect/>
              </a:stretch>
            </p:blipFill>
            <p:spPr>
              <a:xfrm>
                <a:off x="2639919" y="1102734"/>
                <a:ext cx="717248" cy="584011"/>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68" name="Ink 67">
                <a:extLst>
                  <a:ext uri="{FF2B5EF4-FFF2-40B4-BE49-F238E27FC236}">
                    <a16:creationId xmlns:a16="http://schemas.microsoft.com/office/drawing/2014/main" id="{104D09A1-418F-4570-A633-6DF52812C78D}"/>
                  </a:ext>
                </a:extLst>
              </p14:cNvPr>
              <p14:cNvContentPartPr/>
              <p14:nvPr/>
            </p14:nvContentPartPr>
            <p14:xfrm flipH="1">
              <a:off x="6332560" y="1066243"/>
              <a:ext cx="770773" cy="566368"/>
            </p14:xfrm>
          </p:contentPart>
        </mc:Choice>
        <mc:Fallback xmlns="">
          <p:pic>
            <p:nvPicPr>
              <p:cNvPr id="68" name="Ink 67">
                <a:extLst>
                  <a:ext uri="{FF2B5EF4-FFF2-40B4-BE49-F238E27FC236}">
                    <a16:creationId xmlns:a16="http://schemas.microsoft.com/office/drawing/2014/main" id="{104D09A1-418F-4570-A633-6DF52812C78D}"/>
                  </a:ext>
                </a:extLst>
              </p:cNvPr>
              <p:cNvPicPr/>
              <p:nvPr/>
            </p:nvPicPr>
            <p:blipFill>
              <a:blip r:embed="rId7"/>
              <a:stretch>
                <a:fillRect/>
              </a:stretch>
            </p:blipFill>
            <p:spPr>
              <a:xfrm flipH="1">
                <a:off x="6323560" y="1057242"/>
                <a:ext cx="788413" cy="584011"/>
              </a:xfrm>
              <a:prstGeom prst="rect">
                <a:avLst/>
              </a:prstGeom>
            </p:spPr>
          </p:pic>
        </mc:Fallback>
      </mc:AlternateContent>
      <p:sp>
        <p:nvSpPr>
          <p:cNvPr id="70" name="Oval 69">
            <a:extLst>
              <a:ext uri="{FF2B5EF4-FFF2-40B4-BE49-F238E27FC236}">
                <a16:creationId xmlns:a16="http://schemas.microsoft.com/office/drawing/2014/main" id="{23DE2C77-B88F-4D9B-A9BD-32CAE93970F2}"/>
              </a:ext>
            </a:extLst>
          </p:cNvPr>
          <p:cNvSpPr/>
          <p:nvPr/>
        </p:nvSpPr>
        <p:spPr>
          <a:xfrm>
            <a:off x="9057563" y="272955"/>
            <a:ext cx="427630" cy="382137"/>
          </a:xfrm>
          <a:prstGeom prst="ellipse">
            <a:avLst/>
          </a:prstGeom>
          <a:noFill/>
          <a:ln w="19050">
            <a:solidFill>
              <a:srgbClr val="7030A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a:p>
        </p:txBody>
      </p:sp>
      <p:cxnSp>
        <p:nvCxnSpPr>
          <p:cNvPr id="73" name="Straight Connector 72">
            <a:extLst>
              <a:ext uri="{FF2B5EF4-FFF2-40B4-BE49-F238E27FC236}">
                <a16:creationId xmlns:a16="http://schemas.microsoft.com/office/drawing/2014/main" id="{253C1B8D-526A-4E30-8D05-5DE6DEAB6CAF}"/>
              </a:ext>
            </a:extLst>
          </p:cNvPr>
          <p:cNvCxnSpPr/>
          <p:nvPr/>
        </p:nvCxnSpPr>
        <p:spPr>
          <a:xfrm>
            <a:off x="9560257" y="450861"/>
            <a:ext cx="532262" cy="0"/>
          </a:xfrm>
          <a:prstGeom prst="line">
            <a:avLst/>
          </a:prstGeom>
          <a:ln>
            <a:solidFill>
              <a:srgbClr val="7030A0"/>
            </a:solidFill>
          </a:ln>
        </p:spPr>
        <p:style>
          <a:lnRef idx="2">
            <a:schemeClr val="accent1"/>
          </a:lnRef>
          <a:fillRef idx="0">
            <a:schemeClr val="accent1"/>
          </a:fillRef>
          <a:effectRef idx="1">
            <a:schemeClr val="accent1"/>
          </a:effectRef>
          <a:fontRef idx="minor">
            <a:schemeClr val="tx1"/>
          </a:fontRef>
        </p:style>
      </p:cxnSp>
      <p:sp>
        <p:nvSpPr>
          <p:cNvPr id="74" name="TextBox 73">
            <a:extLst>
              <a:ext uri="{FF2B5EF4-FFF2-40B4-BE49-F238E27FC236}">
                <a16:creationId xmlns:a16="http://schemas.microsoft.com/office/drawing/2014/main" id="{AA770274-C8DF-43CD-9910-41B5AFBB7662}"/>
              </a:ext>
            </a:extLst>
          </p:cNvPr>
          <p:cNvSpPr txBox="1"/>
          <p:nvPr/>
        </p:nvSpPr>
        <p:spPr>
          <a:xfrm>
            <a:off x="10028437" y="224402"/>
            <a:ext cx="301686" cy="369332"/>
          </a:xfrm>
          <a:prstGeom prst="rect">
            <a:avLst/>
          </a:prstGeom>
          <a:noFill/>
        </p:spPr>
        <p:txBody>
          <a:bodyPr wrap="none" rtlCol="0">
            <a:spAutoFit/>
          </a:bodyPr>
          <a:lstStyle/>
          <a:p>
            <a:r>
              <a:rPr lang="nb-NO" dirty="0">
                <a:solidFill>
                  <a:srgbClr val="7030A0"/>
                </a:solidFill>
              </a:rPr>
              <a:t>1</a:t>
            </a:r>
          </a:p>
        </p:txBody>
      </p:sp>
      <p:sp>
        <p:nvSpPr>
          <p:cNvPr id="100" name="TextBox 99">
            <a:extLst>
              <a:ext uri="{FF2B5EF4-FFF2-40B4-BE49-F238E27FC236}">
                <a16:creationId xmlns:a16="http://schemas.microsoft.com/office/drawing/2014/main" id="{40131B84-4C6A-48D3-99AF-F43E4F09A2C6}"/>
              </a:ext>
            </a:extLst>
          </p:cNvPr>
          <p:cNvSpPr txBox="1"/>
          <p:nvPr/>
        </p:nvSpPr>
        <p:spPr>
          <a:xfrm>
            <a:off x="7147230" y="328821"/>
            <a:ext cx="428322" cy="307777"/>
          </a:xfrm>
          <a:prstGeom prst="rect">
            <a:avLst/>
          </a:prstGeom>
          <a:noFill/>
        </p:spPr>
        <p:txBody>
          <a:bodyPr wrap="none" rtlCol="0">
            <a:spAutoFit/>
          </a:bodyPr>
          <a:lstStyle/>
          <a:p>
            <a:r>
              <a:rPr lang="nb-NO" sz="1400" dirty="0"/>
              <a:t>=∞</a:t>
            </a:r>
          </a:p>
        </p:txBody>
      </p:sp>
      <p:sp>
        <p:nvSpPr>
          <p:cNvPr id="101" name="TextBox 100">
            <a:extLst>
              <a:ext uri="{FF2B5EF4-FFF2-40B4-BE49-F238E27FC236}">
                <a16:creationId xmlns:a16="http://schemas.microsoft.com/office/drawing/2014/main" id="{7C40985B-A42C-41D4-9A47-679197308766}"/>
              </a:ext>
            </a:extLst>
          </p:cNvPr>
          <p:cNvSpPr txBox="1"/>
          <p:nvPr/>
        </p:nvSpPr>
        <p:spPr>
          <a:xfrm>
            <a:off x="2662550" y="328821"/>
            <a:ext cx="428322" cy="307777"/>
          </a:xfrm>
          <a:prstGeom prst="rect">
            <a:avLst/>
          </a:prstGeom>
          <a:noFill/>
        </p:spPr>
        <p:txBody>
          <a:bodyPr wrap="none" rtlCol="0">
            <a:spAutoFit/>
          </a:bodyPr>
          <a:lstStyle/>
          <a:p>
            <a:r>
              <a:rPr lang="nb-NO" sz="1400" dirty="0"/>
              <a:t>=∞</a:t>
            </a:r>
          </a:p>
        </p:txBody>
      </p:sp>
      <p:sp>
        <p:nvSpPr>
          <p:cNvPr id="102" name="TextBox 101">
            <a:extLst>
              <a:ext uri="{FF2B5EF4-FFF2-40B4-BE49-F238E27FC236}">
                <a16:creationId xmlns:a16="http://schemas.microsoft.com/office/drawing/2014/main" id="{EA212A42-7C9D-47B7-B7DD-2A7F50C2CC03}"/>
              </a:ext>
            </a:extLst>
          </p:cNvPr>
          <p:cNvSpPr txBox="1"/>
          <p:nvPr/>
        </p:nvSpPr>
        <p:spPr>
          <a:xfrm>
            <a:off x="4772362" y="334153"/>
            <a:ext cx="428322" cy="307777"/>
          </a:xfrm>
          <a:prstGeom prst="rect">
            <a:avLst/>
          </a:prstGeom>
          <a:noFill/>
        </p:spPr>
        <p:txBody>
          <a:bodyPr wrap="none" rtlCol="0">
            <a:spAutoFit/>
          </a:bodyPr>
          <a:lstStyle/>
          <a:p>
            <a:r>
              <a:rPr lang="nb-NO" sz="1400" dirty="0"/>
              <a:t>=∞</a:t>
            </a:r>
          </a:p>
        </p:txBody>
      </p:sp>
      <mc:AlternateContent xmlns:mc="http://schemas.openxmlformats.org/markup-compatibility/2006" xmlns:p14="http://schemas.microsoft.com/office/powerpoint/2010/main">
        <mc:Choice Requires="p14">
          <p:contentPart p14:bwMode="auto" r:id="rId8">
            <p14:nvContentPartPr>
              <p14:cNvPr id="30" name="Ink 29">
                <a:extLst>
                  <a:ext uri="{FF2B5EF4-FFF2-40B4-BE49-F238E27FC236}">
                    <a16:creationId xmlns:a16="http://schemas.microsoft.com/office/drawing/2014/main" id="{52A2836C-179F-45FC-B624-B5DD977470E7}"/>
                  </a:ext>
                </a:extLst>
              </p14:cNvPr>
              <p14:cNvContentPartPr/>
              <p14:nvPr/>
            </p14:nvContentPartPr>
            <p14:xfrm flipH="1">
              <a:off x="8584931" y="1103932"/>
              <a:ext cx="646487" cy="566368"/>
            </p14:xfrm>
          </p:contentPart>
        </mc:Choice>
        <mc:Fallback xmlns="">
          <p:pic>
            <p:nvPicPr>
              <p:cNvPr id="30" name="Ink 29">
                <a:extLst>
                  <a:ext uri="{FF2B5EF4-FFF2-40B4-BE49-F238E27FC236}">
                    <a16:creationId xmlns:a16="http://schemas.microsoft.com/office/drawing/2014/main" id="{52A2836C-179F-45FC-B624-B5DD977470E7}"/>
                  </a:ext>
                </a:extLst>
              </p:cNvPr>
              <p:cNvPicPr/>
              <p:nvPr/>
            </p:nvPicPr>
            <p:blipFill>
              <a:blip r:embed="rId9"/>
              <a:stretch>
                <a:fillRect/>
              </a:stretch>
            </p:blipFill>
            <p:spPr>
              <a:xfrm flipH="1">
                <a:off x="8575932" y="1094931"/>
                <a:ext cx="664125" cy="584011"/>
              </a:xfrm>
              <a:prstGeom prst="rect">
                <a:avLst/>
              </a:prstGeom>
            </p:spPr>
          </p:pic>
        </mc:Fallback>
      </mc:AlternateContent>
      <p:pic>
        <p:nvPicPr>
          <p:cNvPr id="4" name="Picture 3">
            <a:extLst>
              <a:ext uri="{FF2B5EF4-FFF2-40B4-BE49-F238E27FC236}">
                <a16:creationId xmlns:a16="http://schemas.microsoft.com/office/drawing/2014/main" id="{53BD5683-BBFC-E4D8-1ECD-A83567BB3346}"/>
              </a:ext>
            </a:extLst>
          </p:cNvPr>
          <p:cNvPicPr>
            <a:picLocks noChangeAspect="1"/>
          </p:cNvPicPr>
          <p:nvPr/>
        </p:nvPicPr>
        <p:blipFill>
          <a:blip r:embed="rId10"/>
          <a:stretch>
            <a:fillRect/>
          </a:stretch>
        </p:blipFill>
        <p:spPr>
          <a:xfrm>
            <a:off x="200243" y="2672649"/>
            <a:ext cx="11791513" cy="3542152"/>
          </a:xfrm>
          <a:prstGeom prst="rect">
            <a:avLst/>
          </a:prstGeom>
        </p:spPr>
      </p:pic>
      <p:sp>
        <p:nvSpPr>
          <p:cNvPr id="2" name="Slide Number Placeholder 1">
            <a:extLst>
              <a:ext uri="{FF2B5EF4-FFF2-40B4-BE49-F238E27FC236}">
                <a16:creationId xmlns:a16="http://schemas.microsoft.com/office/drawing/2014/main" id="{C4402811-A33F-467A-C66C-791B2023D467}"/>
              </a:ext>
            </a:extLst>
          </p:cNvPr>
          <p:cNvSpPr>
            <a:spLocks noGrp="1"/>
          </p:cNvSpPr>
          <p:nvPr>
            <p:ph type="sldNum" sz="quarter" idx="12"/>
          </p:nvPr>
        </p:nvSpPr>
        <p:spPr/>
        <p:txBody>
          <a:bodyPr/>
          <a:lstStyle/>
          <a:p>
            <a:fld id="{D12EDB02-4F68-4150-B145-D9EB3E2B4B16}" type="slidenum">
              <a:rPr lang="en-US" smtClean="0"/>
              <a:t>63</a:t>
            </a:fld>
            <a:endParaRPr lang="en-US"/>
          </a:p>
        </p:txBody>
      </p:sp>
      <p:cxnSp>
        <p:nvCxnSpPr>
          <p:cNvPr id="17" name="Straight Arrow Connector 16">
            <a:extLst>
              <a:ext uri="{FF2B5EF4-FFF2-40B4-BE49-F238E27FC236}">
                <a16:creationId xmlns:a16="http://schemas.microsoft.com/office/drawing/2014/main" id="{84A438DF-92F2-F4B9-7D60-C24D25D543E4}"/>
              </a:ext>
            </a:extLst>
          </p:cNvPr>
          <p:cNvCxnSpPr>
            <a:cxnSpLocks/>
          </p:cNvCxnSpPr>
          <p:nvPr/>
        </p:nvCxnSpPr>
        <p:spPr>
          <a:xfrm>
            <a:off x="4972033" y="2397185"/>
            <a:ext cx="1123966" cy="55266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759091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3BD5683-BBFC-E4D8-1ECD-A83567BB3346}"/>
              </a:ext>
            </a:extLst>
          </p:cNvPr>
          <p:cNvPicPr>
            <a:picLocks noChangeAspect="1"/>
          </p:cNvPicPr>
          <p:nvPr/>
        </p:nvPicPr>
        <p:blipFill>
          <a:blip r:embed="rId2"/>
          <a:stretch>
            <a:fillRect/>
          </a:stretch>
        </p:blipFill>
        <p:spPr>
          <a:xfrm>
            <a:off x="200243" y="2672649"/>
            <a:ext cx="11791513" cy="3542152"/>
          </a:xfrm>
          <a:prstGeom prst="rect">
            <a:avLst/>
          </a:prstGeom>
        </p:spPr>
      </p:pic>
      <p:sp>
        <p:nvSpPr>
          <p:cNvPr id="2" name="Slide Number Placeholder 1">
            <a:extLst>
              <a:ext uri="{FF2B5EF4-FFF2-40B4-BE49-F238E27FC236}">
                <a16:creationId xmlns:a16="http://schemas.microsoft.com/office/drawing/2014/main" id="{C4402811-A33F-467A-C66C-791B2023D467}"/>
              </a:ext>
            </a:extLst>
          </p:cNvPr>
          <p:cNvSpPr>
            <a:spLocks noGrp="1"/>
          </p:cNvSpPr>
          <p:nvPr>
            <p:ph type="sldNum" sz="quarter" idx="12"/>
          </p:nvPr>
        </p:nvSpPr>
        <p:spPr/>
        <p:txBody>
          <a:bodyPr/>
          <a:lstStyle/>
          <a:p>
            <a:fld id="{D12EDB02-4F68-4150-B145-D9EB3E2B4B16}" type="slidenum">
              <a:rPr lang="en-US" smtClean="0"/>
              <a:t>64</a:t>
            </a:fld>
            <a:endParaRPr lang="en-US"/>
          </a:p>
        </p:txBody>
      </p:sp>
      <p:pic>
        <p:nvPicPr>
          <p:cNvPr id="5" name="Picture 4">
            <a:extLst>
              <a:ext uri="{FF2B5EF4-FFF2-40B4-BE49-F238E27FC236}">
                <a16:creationId xmlns:a16="http://schemas.microsoft.com/office/drawing/2014/main" id="{8D17CB5B-3638-1F95-FE5C-0DF59FA17EDF}"/>
              </a:ext>
            </a:extLst>
          </p:cNvPr>
          <p:cNvPicPr>
            <a:picLocks noChangeAspect="1"/>
          </p:cNvPicPr>
          <p:nvPr/>
        </p:nvPicPr>
        <p:blipFill>
          <a:blip r:embed="rId3"/>
          <a:stretch>
            <a:fillRect/>
          </a:stretch>
        </p:blipFill>
        <p:spPr>
          <a:xfrm>
            <a:off x="1795549" y="198581"/>
            <a:ext cx="8168112" cy="2396069"/>
          </a:xfrm>
          <a:prstGeom prst="rect">
            <a:avLst/>
          </a:prstGeom>
        </p:spPr>
      </p:pic>
      <p:cxnSp>
        <p:nvCxnSpPr>
          <p:cNvPr id="7" name="Connector: Curved 6">
            <a:extLst>
              <a:ext uri="{FF2B5EF4-FFF2-40B4-BE49-F238E27FC236}">
                <a16:creationId xmlns:a16="http://schemas.microsoft.com/office/drawing/2014/main" id="{4BA6E1C5-1BCE-A734-E254-EF5055394011}"/>
              </a:ext>
            </a:extLst>
          </p:cNvPr>
          <p:cNvCxnSpPr>
            <a:cxnSpLocks/>
          </p:cNvCxnSpPr>
          <p:nvPr/>
        </p:nvCxnSpPr>
        <p:spPr>
          <a:xfrm>
            <a:off x="3238257" y="1671546"/>
            <a:ext cx="646487" cy="12700"/>
          </a:xfrm>
          <a:prstGeom prst="curvedConnector3">
            <a:avLst/>
          </a:prstGeom>
          <a:ln>
            <a:solidFill>
              <a:srgbClr val="F07EE2"/>
            </a:solidFill>
          </a:ln>
        </p:spPr>
        <p:style>
          <a:lnRef idx="2">
            <a:schemeClr val="accent1"/>
          </a:lnRef>
          <a:fillRef idx="0">
            <a:schemeClr val="accent1"/>
          </a:fillRef>
          <a:effectRef idx="1">
            <a:schemeClr val="accent1"/>
          </a:effectRef>
          <a:fontRef idx="minor">
            <a:schemeClr val="tx1"/>
          </a:fontRef>
        </p:style>
      </p:cxnSp>
      <p:cxnSp>
        <p:nvCxnSpPr>
          <p:cNvPr id="13" name="Connector: Curved 12">
            <a:extLst>
              <a:ext uri="{FF2B5EF4-FFF2-40B4-BE49-F238E27FC236}">
                <a16:creationId xmlns:a16="http://schemas.microsoft.com/office/drawing/2014/main" id="{20DB4D1C-072E-79D9-B446-C7CA3A66F61B}"/>
              </a:ext>
            </a:extLst>
          </p:cNvPr>
          <p:cNvCxnSpPr>
            <a:cxnSpLocks/>
          </p:cNvCxnSpPr>
          <p:nvPr/>
        </p:nvCxnSpPr>
        <p:spPr>
          <a:xfrm>
            <a:off x="5627151" y="1658846"/>
            <a:ext cx="646487" cy="12700"/>
          </a:xfrm>
          <a:prstGeom prst="curvedConnector3">
            <a:avLst/>
          </a:prstGeom>
        </p:spPr>
        <p:style>
          <a:lnRef idx="2">
            <a:schemeClr val="accent1"/>
          </a:lnRef>
          <a:fillRef idx="0">
            <a:schemeClr val="accent1"/>
          </a:fillRef>
          <a:effectRef idx="1">
            <a:schemeClr val="accent1"/>
          </a:effectRef>
          <a:fontRef idx="minor">
            <a:schemeClr val="tx1"/>
          </a:fontRef>
        </p:style>
      </p:cxnSp>
      <p:cxnSp>
        <p:nvCxnSpPr>
          <p:cNvPr id="16" name="Connector: Curved 15">
            <a:extLst>
              <a:ext uri="{FF2B5EF4-FFF2-40B4-BE49-F238E27FC236}">
                <a16:creationId xmlns:a16="http://schemas.microsoft.com/office/drawing/2014/main" id="{91F9EFE1-5CCE-6A0C-CCEF-C27B4147F8BE}"/>
              </a:ext>
            </a:extLst>
          </p:cNvPr>
          <p:cNvCxnSpPr>
            <a:cxnSpLocks/>
          </p:cNvCxnSpPr>
          <p:nvPr/>
        </p:nvCxnSpPr>
        <p:spPr>
          <a:xfrm>
            <a:off x="7969452" y="1652496"/>
            <a:ext cx="646487" cy="12700"/>
          </a:xfrm>
          <a:prstGeom prst="curvedConnector3">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17" name="TextBox 16">
            <a:extLst>
              <a:ext uri="{FF2B5EF4-FFF2-40B4-BE49-F238E27FC236}">
                <a16:creationId xmlns:a16="http://schemas.microsoft.com/office/drawing/2014/main" id="{7BA5E4EE-9820-B3F7-5D11-AEBEB3EB3E43}"/>
              </a:ext>
            </a:extLst>
          </p:cNvPr>
          <p:cNvSpPr txBox="1"/>
          <p:nvPr/>
        </p:nvSpPr>
        <p:spPr>
          <a:xfrm>
            <a:off x="2442949" y="1952866"/>
            <a:ext cx="601447" cy="369332"/>
          </a:xfrm>
          <a:prstGeom prst="rect">
            <a:avLst/>
          </a:prstGeom>
          <a:noFill/>
        </p:spPr>
        <p:txBody>
          <a:bodyPr wrap="none" rtlCol="0">
            <a:spAutoFit/>
          </a:bodyPr>
          <a:lstStyle/>
          <a:p>
            <a:r>
              <a:rPr lang="nb-NO" dirty="0">
                <a:solidFill>
                  <a:srgbClr val="F07EE2"/>
                </a:solidFill>
              </a:rPr>
              <a:t>F</a:t>
            </a:r>
            <a:r>
              <a:rPr lang="nb-NO" baseline="-25000" dirty="0">
                <a:solidFill>
                  <a:srgbClr val="F07EE2"/>
                </a:solidFill>
              </a:rPr>
              <a:t>0</a:t>
            </a:r>
            <a:r>
              <a:rPr lang="nb-NO" dirty="0">
                <a:solidFill>
                  <a:srgbClr val="F07EE2"/>
                </a:solidFill>
              </a:rPr>
              <a:t>=1</a:t>
            </a:r>
            <a:endParaRPr lang="nb-NO" baseline="-25000" dirty="0">
              <a:solidFill>
                <a:srgbClr val="F07EE2"/>
              </a:solidFill>
            </a:endParaRPr>
          </a:p>
        </p:txBody>
      </p:sp>
      <p:sp>
        <p:nvSpPr>
          <p:cNvPr id="18" name="TextBox 17">
            <a:extLst>
              <a:ext uri="{FF2B5EF4-FFF2-40B4-BE49-F238E27FC236}">
                <a16:creationId xmlns:a16="http://schemas.microsoft.com/office/drawing/2014/main" id="{EF503FEE-7DC4-3C45-9281-BA4970BA0ECD}"/>
              </a:ext>
            </a:extLst>
          </p:cNvPr>
          <p:cNvSpPr txBox="1"/>
          <p:nvPr/>
        </p:nvSpPr>
        <p:spPr>
          <a:xfrm>
            <a:off x="6904504" y="1963201"/>
            <a:ext cx="601447" cy="369332"/>
          </a:xfrm>
          <a:prstGeom prst="rect">
            <a:avLst/>
          </a:prstGeom>
          <a:noFill/>
        </p:spPr>
        <p:txBody>
          <a:bodyPr wrap="none" rtlCol="0">
            <a:spAutoFit/>
          </a:bodyPr>
          <a:lstStyle/>
          <a:p>
            <a:r>
              <a:rPr lang="nb-NO" dirty="0">
                <a:solidFill>
                  <a:schemeClr val="accent3">
                    <a:lumMod val="75000"/>
                  </a:schemeClr>
                </a:solidFill>
              </a:rPr>
              <a:t>F</a:t>
            </a:r>
            <a:r>
              <a:rPr lang="nb-NO" baseline="-25000" dirty="0">
                <a:solidFill>
                  <a:schemeClr val="accent3">
                    <a:lumMod val="75000"/>
                  </a:schemeClr>
                </a:solidFill>
              </a:rPr>
              <a:t>2</a:t>
            </a:r>
            <a:r>
              <a:rPr lang="nb-NO" dirty="0">
                <a:solidFill>
                  <a:schemeClr val="accent3">
                    <a:lumMod val="75000"/>
                  </a:schemeClr>
                </a:solidFill>
              </a:rPr>
              <a:t>=1</a:t>
            </a:r>
            <a:endParaRPr lang="nb-NO" baseline="-25000" dirty="0">
              <a:solidFill>
                <a:schemeClr val="accent3">
                  <a:lumMod val="75000"/>
                </a:schemeClr>
              </a:solidFill>
            </a:endParaRPr>
          </a:p>
        </p:txBody>
      </p:sp>
      <p:sp>
        <p:nvSpPr>
          <p:cNvPr id="19" name="TextBox 18">
            <a:extLst>
              <a:ext uri="{FF2B5EF4-FFF2-40B4-BE49-F238E27FC236}">
                <a16:creationId xmlns:a16="http://schemas.microsoft.com/office/drawing/2014/main" id="{05680723-35B3-2D27-E699-F8AF5F3A66CB}"/>
              </a:ext>
            </a:extLst>
          </p:cNvPr>
          <p:cNvSpPr txBox="1"/>
          <p:nvPr/>
        </p:nvSpPr>
        <p:spPr>
          <a:xfrm>
            <a:off x="9112155" y="1937723"/>
            <a:ext cx="601447" cy="369332"/>
          </a:xfrm>
          <a:prstGeom prst="rect">
            <a:avLst/>
          </a:prstGeom>
          <a:noFill/>
        </p:spPr>
        <p:txBody>
          <a:bodyPr wrap="none" rtlCol="0">
            <a:spAutoFit/>
          </a:bodyPr>
          <a:lstStyle/>
          <a:p>
            <a:r>
              <a:rPr lang="nb-NO" dirty="0">
                <a:solidFill>
                  <a:schemeClr val="accent4">
                    <a:lumMod val="75000"/>
                  </a:schemeClr>
                </a:solidFill>
              </a:rPr>
              <a:t>F</a:t>
            </a:r>
            <a:r>
              <a:rPr lang="nb-NO" baseline="-25000" dirty="0">
                <a:solidFill>
                  <a:schemeClr val="accent4">
                    <a:lumMod val="75000"/>
                  </a:schemeClr>
                </a:solidFill>
              </a:rPr>
              <a:t>3</a:t>
            </a:r>
            <a:r>
              <a:rPr lang="nb-NO" dirty="0">
                <a:solidFill>
                  <a:schemeClr val="accent4">
                    <a:lumMod val="75000"/>
                  </a:schemeClr>
                </a:solidFill>
              </a:rPr>
              <a:t>=1</a:t>
            </a:r>
            <a:endParaRPr lang="nb-NO" baseline="-25000" dirty="0">
              <a:solidFill>
                <a:schemeClr val="accent4">
                  <a:lumMod val="75000"/>
                </a:schemeClr>
              </a:solidFill>
            </a:endParaRPr>
          </a:p>
        </p:txBody>
      </p:sp>
      <p:sp>
        <p:nvSpPr>
          <p:cNvPr id="20" name="TextBox 19">
            <a:extLst>
              <a:ext uri="{FF2B5EF4-FFF2-40B4-BE49-F238E27FC236}">
                <a16:creationId xmlns:a16="http://schemas.microsoft.com/office/drawing/2014/main" id="{BBDA2D32-C37A-765E-12BB-6A27BA0B878A}"/>
              </a:ext>
            </a:extLst>
          </p:cNvPr>
          <p:cNvSpPr txBox="1"/>
          <p:nvPr/>
        </p:nvSpPr>
        <p:spPr>
          <a:xfrm>
            <a:off x="4565420" y="1968019"/>
            <a:ext cx="601447" cy="369332"/>
          </a:xfrm>
          <a:prstGeom prst="rect">
            <a:avLst/>
          </a:prstGeom>
          <a:noFill/>
        </p:spPr>
        <p:txBody>
          <a:bodyPr wrap="none" rtlCol="0">
            <a:spAutoFit/>
          </a:bodyPr>
          <a:lstStyle/>
          <a:p>
            <a:r>
              <a:rPr lang="nb-NO" dirty="0">
                <a:solidFill>
                  <a:schemeClr val="accent1"/>
                </a:solidFill>
              </a:rPr>
              <a:t>F</a:t>
            </a:r>
            <a:r>
              <a:rPr lang="nb-NO" baseline="-25000" dirty="0">
                <a:solidFill>
                  <a:schemeClr val="accent1"/>
                </a:solidFill>
              </a:rPr>
              <a:t>1</a:t>
            </a:r>
            <a:r>
              <a:rPr lang="nb-NO" dirty="0">
                <a:solidFill>
                  <a:schemeClr val="accent1"/>
                </a:solidFill>
              </a:rPr>
              <a:t>=1</a:t>
            </a:r>
            <a:endParaRPr lang="nb-NO" baseline="-25000" dirty="0">
              <a:solidFill>
                <a:schemeClr val="accent1"/>
              </a:solidFill>
            </a:endParaRPr>
          </a:p>
        </p:txBody>
      </p:sp>
      <mc:AlternateContent xmlns:mc="http://schemas.openxmlformats.org/markup-compatibility/2006" xmlns:p14="http://schemas.microsoft.com/office/powerpoint/2010/main">
        <mc:Choice Requires="p14">
          <p:contentPart p14:bwMode="auto" r:id="rId4">
            <p14:nvContentPartPr>
              <p14:cNvPr id="21" name="Ink 20">
                <a:extLst>
                  <a:ext uri="{FF2B5EF4-FFF2-40B4-BE49-F238E27FC236}">
                    <a16:creationId xmlns:a16="http://schemas.microsoft.com/office/drawing/2014/main" id="{A660C9DC-BEE9-3E8B-9DF2-39652E7324F8}"/>
                  </a:ext>
                </a:extLst>
              </p14:cNvPr>
              <p14:cNvContentPartPr/>
              <p14:nvPr/>
            </p14:nvContentPartPr>
            <p14:xfrm>
              <a:off x="2648556" y="1111735"/>
              <a:ext cx="699614" cy="566368"/>
            </p14:xfrm>
          </p:contentPart>
        </mc:Choice>
        <mc:Fallback xmlns="">
          <p:pic>
            <p:nvPicPr>
              <p:cNvPr id="21" name="Ink 20">
                <a:extLst>
                  <a:ext uri="{FF2B5EF4-FFF2-40B4-BE49-F238E27FC236}">
                    <a16:creationId xmlns:a16="http://schemas.microsoft.com/office/drawing/2014/main" id="{A660C9DC-BEE9-3E8B-9DF2-39652E7324F8}"/>
                  </a:ext>
                </a:extLst>
              </p:cNvPr>
              <p:cNvPicPr/>
              <p:nvPr/>
            </p:nvPicPr>
            <p:blipFill>
              <a:blip r:embed="rId5"/>
              <a:stretch>
                <a:fillRect/>
              </a:stretch>
            </p:blipFill>
            <p:spPr>
              <a:xfrm>
                <a:off x="2639554" y="1102734"/>
                <a:ext cx="717257" cy="584011"/>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22" name="Ink 21">
                <a:extLst>
                  <a:ext uri="{FF2B5EF4-FFF2-40B4-BE49-F238E27FC236}">
                    <a16:creationId xmlns:a16="http://schemas.microsoft.com/office/drawing/2014/main" id="{F8CF2A8B-1DC3-0EAA-F5EA-383B90902BAE}"/>
                  </a:ext>
                </a:extLst>
              </p14:cNvPr>
              <p14:cNvContentPartPr/>
              <p14:nvPr/>
            </p14:nvContentPartPr>
            <p14:xfrm>
              <a:off x="4862174" y="1086423"/>
              <a:ext cx="699614" cy="566368"/>
            </p14:xfrm>
          </p:contentPart>
        </mc:Choice>
        <mc:Fallback xmlns="">
          <p:pic>
            <p:nvPicPr>
              <p:cNvPr id="22" name="Ink 21">
                <a:extLst>
                  <a:ext uri="{FF2B5EF4-FFF2-40B4-BE49-F238E27FC236}">
                    <a16:creationId xmlns:a16="http://schemas.microsoft.com/office/drawing/2014/main" id="{F8CF2A8B-1DC3-0EAA-F5EA-383B90902BAE}"/>
                  </a:ext>
                </a:extLst>
              </p:cNvPr>
              <p:cNvPicPr/>
              <p:nvPr/>
            </p:nvPicPr>
            <p:blipFill>
              <a:blip r:embed="rId7"/>
              <a:stretch>
                <a:fillRect/>
              </a:stretch>
            </p:blipFill>
            <p:spPr>
              <a:xfrm>
                <a:off x="4853172" y="1077422"/>
                <a:ext cx="717257" cy="584011"/>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23" name="Ink 22">
                <a:extLst>
                  <a:ext uri="{FF2B5EF4-FFF2-40B4-BE49-F238E27FC236}">
                    <a16:creationId xmlns:a16="http://schemas.microsoft.com/office/drawing/2014/main" id="{6B5012D7-7DD6-20E6-543D-D0DFA74A1F82}"/>
                  </a:ext>
                </a:extLst>
              </p14:cNvPr>
              <p14:cNvContentPartPr/>
              <p14:nvPr/>
            </p14:nvContentPartPr>
            <p14:xfrm>
              <a:off x="7238831" y="1133351"/>
              <a:ext cx="699614" cy="566368"/>
            </p14:xfrm>
          </p:contentPart>
        </mc:Choice>
        <mc:Fallback xmlns="">
          <p:pic>
            <p:nvPicPr>
              <p:cNvPr id="23" name="Ink 22">
                <a:extLst>
                  <a:ext uri="{FF2B5EF4-FFF2-40B4-BE49-F238E27FC236}">
                    <a16:creationId xmlns:a16="http://schemas.microsoft.com/office/drawing/2014/main" id="{6B5012D7-7DD6-20E6-543D-D0DFA74A1F82}"/>
                  </a:ext>
                </a:extLst>
              </p:cNvPr>
              <p:cNvPicPr/>
              <p:nvPr/>
            </p:nvPicPr>
            <p:blipFill>
              <a:blip r:embed="rId9"/>
              <a:stretch>
                <a:fillRect/>
              </a:stretch>
            </p:blipFill>
            <p:spPr>
              <a:xfrm>
                <a:off x="7229829" y="1124350"/>
                <a:ext cx="717257" cy="584011"/>
              </a:xfrm>
              <a:prstGeom prst="rect">
                <a:avLst/>
              </a:prstGeom>
            </p:spPr>
          </p:pic>
        </mc:Fallback>
      </mc:AlternateContent>
      <p:sp>
        <p:nvSpPr>
          <p:cNvPr id="24" name="Oval 23">
            <a:extLst>
              <a:ext uri="{FF2B5EF4-FFF2-40B4-BE49-F238E27FC236}">
                <a16:creationId xmlns:a16="http://schemas.microsoft.com/office/drawing/2014/main" id="{8875787E-B1BF-76AF-1CB8-9D9F99FE1B54}"/>
              </a:ext>
            </a:extLst>
          </p:cNvPr>
          <p:cNvSpPr/>
          <p:nvPr/>
        </p:nvSpPr>
        <p:spPr>
          <a:xfrm>
            <a:off x="9057563" y="272955"/>
            <a:ext cx="427630" cy="382137"/>
          </a:xfrm>
          <a:prstGeom prst="ellipse">
            <a:avLst/>
          </a:prstGeom>
          <a:noFill/>
          <a:ln w="19050">
            <a:solidFill>
              <a:srgbClr val="7030A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a:p>
        </p:txBody>
      </p:sp>
      <p:cxnSp>
        <p:nvCxnSpPr>
          <p:cNvPr id="25" name="Straight Connector 24">
            <a:extLst>
              <a:ext uri="{FF2B5EF4-FFF2-40B4-BE49-F238E27FC236}">
                <a16:creationId xmlns:a16="http://schemas.microsoft.com/office/drawing/2014/main" id="{A5C07CDF-9DEA-9126-9973-1A4B6C967B57}"/>
              </a:ext>
            </a:extLst>
          </p:cNvPr>
          <p:cNvCxnSpPr/>
          <p:nvPr/>
        </p:nvCxnSpPr>
        <p:spPr>
          <a:xfrm>
            <a:off x="9560257" y="450861"/>
            <a:ext cx="532262" cy="0"/>
          </a:xfrm>
          <a:prstGeom prst="line">
            <a:avLst/>
          </a:prstGeom>
          <a:ln>
            <a:solidFill>
              <a:srgbClr val="7030A0"/>
            </a:solidFill>
          </a:ln>
        </p:spPr>
        <p:style>
          <a:lnRef idx="2">
            <a:schemeClr val="accent1"/>
          </a:lnRef>
          <a:fillRef idx="0">
            <a:schemeClr val="accent1"/>
          </a:fillRef>
          <a:effectRef idx="1">
            <a:schemeClr val="accent1"/>
          </a:effectRef>
          <a:fontRef idx="minor">
            <a:schemeClr val="tx1"/>
          </a:fontRef>
        </p:style>
      </p:cxnSp>
      <p:sp>
        <p:nvSpPr>
          <p:cNvPr id="26" name="TextBox 25">
            <a:extLst>
              <a:ext uri="{FF2B5EF4-FFF2-40B4-BE49-F238E27FC236}">
                <a16:creationId xmlns:a16="http://schemas.microsoft.com/office/drawing/2014/main" id="{9BF60817-D52D-EB99-B3AC-1B32E33D1790}"/>
              </a:ext>
            </a:extLst>
          </p:cNvPr>
          <p:cNvSpPr txBox="1"/>
          <p:nvPr/>
        </p:nvSpPr>
        <p:spPr>
          <a:xfrm>
            <a:off x="10028437" y="224402"/>
            <a:ext cx="301686" cy="369332"/>
          </a:xfrm>
          <a:prstGeom prst="rect">
            <a:avLst/>
          </a:prstGeom>
          <a:noFill/>
        </p:spPr>
        <p:txBody>
          <a:bodyPr wrap="none" rtlCol="0">
            <a:spAutoFit/>
          </a:bodyPr>
          <a:lstStyle/>
          <a:p>
            <a:r>
              <a:rPr lang="nb-NO" dirty="0">
                <a:solidFill>
                  <a:srgbClr val="7030A0"/>
                </a:solidFill>
              </a:rPr>
              <a:t>1</a:t>
            </a:r>
          </a:p>
        </p:txBody>
      </p:sp>
      <p:sp>
        <p:nvSpPr>
          <p:cNvPr id="27" name="TextBox 26">
            <a:extLst>
              <a:ext uri="{FF2B5EF4-FFF2-40B4-BE49-F238E27FC236}">
                <a16:creationId xmlns:a16="http://schemas.microsoft.com/office/drawing/2014/main" id="{C310D996-386F-51DC-ED35-99FA72EC9801}"/>
              </a:ext>
            </a:extLst>
          </p:cNvPr>
          <p:cNvSpPr txBox="1"/>
          <p:nvPr/>
        </p:nvSpPr>
        <p:spPr>
          <a:xfrm>
            <a:off x="7147230" y="328821"/>
            <a:ext cx="428322" cy="307777"/>
          </a:xfrm>
          <a:prstGeom prst="rect">
            <a:avLst/>
          </a:prstGeom>
          <a:noFill/>
        </p:spPr>
        <p:txBody>
          <a:bodyPr wrap="none" rtlCol="0">
            <a:spAutoFit/>
          </a:bodyPr>
          <a:lstStyle/>
          <a:p>
            <a:r>
              <a:rPr lang="nb-NO" sz="1400" dirty="0"/>
              <a:t>=∞</a:t>
            </a:r>
          </a:p>
        </p:txBody>
      </p:sp>
      <p:sp>
        <p:nvSpPr>
          <p:cNvPr id="28" name="TextBox 27">
            <a:extLst>
              <a:ext uri="{FF2B5EF4-FFF2-40B4-BE49-F238E27FC236}">
                <a16:creationId xmlns:a16="http://schemas.microsoft.com/office/drawing/2014/main" id="{D5A64325-704E-D82B-D49F-76FDED9A3B87}"/>
              </a:ext>
            </a:extLst>
          </p:cNvPr>
          <p:cNvSpPr txBox="1"/>
          <p:nvPr/>
        </p:nvSpPr>
        <p:spPr>
          <a:xfrm>
            <a:off x="2662550" y="328821"/>
            <a:ext cx="428322" cy="307777"/>
          </a:xfrm>
          <a:prstGeom prst="rect">
            <a:avLst/>
          </a:prstGeom>
          <a:noFill/>
        </p:spPr>
        <p:txBody>
          <a:bodyPr wrap="none" rtlCol="0">
            <a:spAutoFit/>
          </a:bodyPr>
          <a:lstStyle/>
          <a:p>
            <a:r>
              <a:rPr lang="nb-NO" sz="1400" dirty="0"/>
              <a:t>=∞</a:t>
            </a:r>
          </a:p>
        </p:txBody>
      </p:sp>
      <p:sp>
        <p:nvSpPr>
          <p:cNvPr id="29" name="TextBox 28">
            <a:extLst>
              <a:ext uri="{FF2B5EF4-FFF2-40B4-BE49-F238E27FC236}">
                <a16:creationId xmlns:a16="http://schemas.microsoft.com/office/drawing/2014/main" id="{B20C5987-A3F9-85C0-1EF1-CFEAE8A48E63}"/>
              </a:ext>
            </a:extLst>
          </p:cNvPr>
          <p:cNvSpPr txBox="1"/>
          <p:nvPr/>
        </p:nvSpPr>
        <p:spPr>
          <a:xfrm>
            <a:off x="4772362" y="334153"/>
            <a:ext cx="428322" cy="307777"/>
          </a:xfrm>
          <a:prstGeom prst="rect">
            <a:avLst/>
          </a:prstGeom>
          <a:noFill/>
        </p:spPr>
        <p:txBody>
          <a:bodyPr wrap="none" rtlCol="0">
            <a:spAutoFit/>
          </a:bodyPr>
          <a:lstStyle/>
          <a:p>
            <a:r>
              <a:rPr lang="nb-NO" sz="1400" dirty="0"/>
              <a:t>=∞</a:t>
            </a:r>
          </a:p>
        </p:txBody>
      </p:sp>
      <p:sp>
        <p:nvSpPr>
          <p:cNvPr id="31" name="TextBox 30">
            <a:extLst>
              <a:ext uri="{FF2B5EF4-FFF2-40B4-BE49-F238E27FC236}">
                <a16:creationId xmlns:a16="http://schemas.microsoft.com/office/drawing/2014/main" id="{FA85CB0C-C177-6E89-5CA1-30C999C5C490}"/>
              </a:ext>
            </a:extLst>
          </p:cNvPr>
          <p:cNvSpPr txBox="1"/>
          <p:nvPr/>
        </p:nvSpPr>
        <p:spPr>
          <a:xfrm>
            <a:off x="-29145" y="927069"/>
            <a:ext cx="2451312" cy="646331"/>
          </a:xfrm>
          <a:prstGeom prst="rect">
            <a:avLst/>
          </a:prstGeom>
          <a:noFill/>
        </p:spPr>
        <p:txBody>
          <a:bodyPr wrap="none" rtlCol="0">
            <a:spAutoFit/>
          </a:bodyPr>
          <a:lstStyle/>
          <a:p>
            <a:r>
              <a:rPr lang="nb-NO" dirty="0"/>
              <a:t>Final steady </a:t>
            </a:r>
            <a:r>
              <a:rPr lang="nb-NO" dirty="0" err="1"/>
              <a:t>state</a:t>
            </a:r>
            <a:endParaRPr lang="nb-NO" dirty="0"/>
          </a:p>
          <a:p>
            <a:r>
              <a:rPr lang="nb-NO" dirty="0"/>
              <a:t>All </a:t>
            </a:r>
            <a:r>
              <a:rPr lang="nb-NO" dirty="0" err="1"/>
              <a:t>levels</a:t>
            </a:r>
            <a:r>
              <a:rPr lang="nb-NO" dirty="0"/>
              <a:t> </a:t>
            </a:r>
            <a:r>
              <a:rPr lang="nb-NO" dirty="0" err="1"/>
              <a:t>are</a:t>
            </a:r>
            <a:r>
              <a:rPr lang="nb-NO" dirty="0"/>
              <a:t> </a:t>
            </a:r>
            <a:r>
              <a:rPr lang="nb-NO" dirty="0" err="1"/>
              <a:t>high</a:t>
            </a:r>
            <a:r>
              <a:rPr lang="nb-NO" dirty="0"/>
              <a:t> (SP-H)</a:t>
            </a:r>
            <a:endParaRPr lang="en-US" dirty="0"/>
          </a:p>
        </p:txBody>
      </p:sp>
      <p:cxnSp>
        <p:nvCxnSpPr>
          <p:cNvPr id="64" name="Straight Arrow Connector 63">
            <a:extLst>
              <a:ext uri="{FF2B5EF4-FFF2-40B4-BE49-F238E27FC236}">
                <a16:creationId xmlns:a16="http://schemas.microsoft.com/office/drawing/2014/main" id="{ED6E794A-585F-41B2-8823-5EA0F8F6BC9F}"/>
              </a:ext>
            </a:extLst>
          </p:cNvPr>
          <p:cNvCxnSpPr>
            <a:cxnSpLocks/>
          </p:cNvCxnSpPr>
          <p:nvPr/>
        </p:nvCxnSpPr>
        <p:spPr>
          <a:xfrm>
            <a:off x="847082" y="1491613"/>
            <a:ext cx="2924007" cy="150533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4068228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963C8F9-ECB3-45E0-A60C-4B8ED46FA65E}"/>
              </a:ext>
            </a:extLst>
          </p:cNvPr>
          <p:cNvPicPr>
            <a:picLocks noChangeAspect="1"/>
          </p:cNvPicPr>
          <p:nvPr/>
        </p:nvPicPr>
        <p:blipFill>
          <a:blip r:embed="rId2"/>
          <a:stretch>
            <a:fillRect/>
          </a:stretch>
        </p:blipFill>
        <p:spPr>
          <a:xfrm>
            <a:off x="1795549" y="198581"/>
            <a:ext cx="8168112" cy="2396069"/>
          </a:xfrm>
          <a:prstGeom prst="rect">
            <a:avLst/>
          </a:prstGeom>
        </p:spPr>
      </p:pic>
      <p:cxnSp>
        <p:nvCxnSpPr>
          <p:cNvPr id="3" name="Connector: Curved 2">
            <a:extLst>
              <a:ext uri="{FF2B5EF4-FFF2-40B4-BE49-F238E27FC236}">
                <a16:creationId xmlns:a16="http://schemas.microsoft.com/office/drawing/2014/main" id="{7D5A1C67-4220-4D1D-B240-33E1C4D87B98}"/>
              </a:ext>
            </a:extLst>
          </p:cNvPr>
          <p:cNvCxnSpPr>
            <a:cxnSpLocks/>
          </p:cNvCxnSpPr>
          <p:nvPr/>
        </p:nvCxnSpPr>
        <p:spPr>
          <a:xfrm>
            <a:off x="3238257" y="1671546"/>
            <a:ext cx="646487" cy="12700"/>
          </a:xfrm>
          <a:prstGeom prst="curvedConnector3">
            <a:avLst/>
          </a:prstGeom>
          <a:ln>
            <a:solidFill>
              <a:srgbClr val="F07EE2"/>
            </a:solidFill>
          </a:ln>
        </p:spPr>
        <p:style>
          <a:lnRef idx="2">
            <a:schemeClr val="accent1"/>
          </a:lnRef>
          <a:fillRef idx="0">
            <a:schemeClr val="accent1"/>
          </a:fillRef>
          <a:effectRef idx="1">
            <a:schemeClr val="accent1"/>
          </a:effectRef>
          <a:fontRef idx="minor">
            <a:schemeClr val="tx1"/>
          </a:fontRef>
        </p:style>
      </p:cxnSp>
      <p:cxnSp>
        <p:nvCxnSpPr>
          <p:cNvPr id="9" name="Connector: Curved 8">
            <a:extLst>
              <a:ext uri="{FF2B5EF4-FFF2-40B4-BE49-F238E27FC236}">
                <a16:creationId xmlns:a16="http://schemas.microsoft.com/office/drawing/2014/main" id="{710B152C-62EA-4B4D-9FB6-B70B9FD53C0F}"/>
              </a:ext>
            </a:extLst>
          </p:cNvPr>
          <p:cNvCxnSpPr>
            <a:cxnSpLocks/>
          </p:cNvCxnSpPr>
          <p:nvPr/>
        </p:nvCxnSpPr>
        <p:spPr>
          <a:xfrm>
            <a:off x="5627151" y="1658846"/>
            <a:ext cx="646487" cy="12700"/>
          </a:xfrm>
          <a:prstGeom prst="curvedConnector3">
            <a:avLst/>
          </a:prstGeom>
        </p:spPr>
        <p:style>
          <a:lnRef idx="2">
            <a:schemeClr val="accent1"/>
          </a:lnRef>
          <a:fillRef idx="0">
            <a:schemeClr val="accent1"/>
          </a:fillRef>
          <a:effectRef idx="1">
            <a:schemeClr val="accent1"/>
          </a:effectRef>
          <a:fontRef idx="minor">
            <a:schemeClr val="tx1"/>
          </a:fontRef>
        </p:style>
      </p:cxnSp>
      <p:cxnSp>
        <p:nvCxnSpPr>
          <p:cNvPr id="10" name="Connector: Curved 9">
            <a:extLst>
              <a:ext uri="{FF2B5EF4-FFF2-40B4-BE49-F238E27FC236}">
                <a16:creationId xmlns:a16="http://schemas.microsoft.com/office/drawing/2014/main" id="{57DDA130-4953-43AF-869D-E9792C549715}"/>
              </a:ext>
            </a:extLst>
          </p:cNvPr>
          <p:cNvCxnSpPr>
            <a:cxnSpLocks/>
          </p:cNvCxnSpPr>
          <p:nvPr/>
        </p:nvCxnSpPr>
        <p:spPr>
          <a:xfrm>
            <a:off x="7969452" y="1652496"/>
            <a:ext cx="646487" cy="12700"/>
          </a:xfrm>
          <a:prstGeom prst="curvedConnector3">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11" name="TextBox 10">
            <a:extLst>
              <a:ext uri="{FF2B5EF4-FFF2-40B4-BE49-F238E27FC236}">
                <a16:creationId xmlns:a16="http://schemas.microsoft.com/office/drawing/2014/main" id="{663CC0C9-B72D-4804-A4D8-BCB432304F53}"/>
              </a:ext>
            </a:extLst>
          </p:cNvPr>
          <p:cNvSpPr txBox="1"/>
          <p:nvPr/>
        </p:nvSpPr>
        <p:spPr>
          <a:xfrm>
            <a:off x="2442949" y="1952866"/>
            <a:ext cx="601447" cy="369332"/>
          </a:xfrm>
          <a:prstGeom prst="rect">
            <a:avLst/>
          </a:prstGeom>
          <a:noFill/>
        </p:spPr>
        <p:txBody>
          <a:bodyPr wrap="none" rtlCol="0">
            <a:spAutoFit/>
          </a:bodyPr>
          <a:lstStyle/>
          <a:p>
            <a:r>
              <a:rPr lang="nb-NO" dirty="0">
                <a:solidFill>
                  <a:srgbClr val="F07EE2"/>
                </a:solidFill>
              </a:rPr>
              <a:t>F</a:t>
            </a:r>
            <a:r>
              <a:rPr lang="nb-NO" baseline="-25000" dirty="0">
                <a:solidFill>
                  <a:srgbClr val="F07EE2"/>
                </a:solidFill>
              </a:rPr>
              <a:t>0</a:t>
            </a:r>
            <a:r>
              <a:rPr lang="nb-NO" dirty="0">
                <a:solidFill>
                  <a:srgbClr val="F07EE2"/>
                </a:solidFill>
              </a:rPr>
              <a:t>=1</a:t>
            </a:r>
            <a:endParaRPr lang="nb-NO" baseline="-25000" dirty="0">
              <a:solidFill>
                <a:srgbClr val="F07EE2"/>
              </a:solidFill>
            </a:endParaRPr>
          </a:p>
        </p:txBody>
      </p:sp>
      <p:sp>
        <p:nvSpPr>
          <p:cNvPr id="12" name="TextBox 11">
            <a:extLst>
              <a:ext uri="{FF2B5EF4-FFF2-40B4-BE49-F238E27FC236}">
                <a16:creationId xmlns:a16="http://schemas.microsoft.com/office/drawing/2014/main" id="{9E62F6F9-38C4-431B-ACE0-D33DBCC93639}"/>
              </a:ext>
            </a:extLst>
          </p:cNvPr>
          <p:cNvSpPr txBox="1"/>
          <p:nvPr/>
        </p:nvSpPr>
        <p:spPr>
          <a:xfrm>
            <a:off x="6904504" y="1963201"/>
            <a:ext cx="601447" cy="369332"/>
          </a:xfrm>
          <a:prstGeom prst="rect">
            <a:avLst/>
          </a:prstGeom>
          <a:noFill/>
        </p:spPr>
        <p:txBody>
          <a:bodyPr wrap="none" rtlCol="0">
            <a:spAutoFit/>
          </a:bodyPr>
          <a:lstStyle/>
          <a:p>
            <a:r>
              <a:rPr lang="nb-NO" dirty="0">
                <a:solidFill>
                  <a:schemeClr val="accent3">
                    <a:lumMod val="75000"/>
                  </a:schemeClr>
                </a:solidFill>
              </a:rPr>
              <a:t>F</a:t>
            </a:r>
            <a:r>
              <a:rPr lang="nb-NO" baseline="-25000" dirty="0">
                <a:solidFill>
                  <a:schemeClr val="accent3">
                    <a:lumMod val="75000"/>
                  </a:schemeClr>
                </a:solidFill>
              </a:rPr>
              <a:t>2</a:t>
            </a:r>
            <a:r>
              <a:rPr lang="nb-NO" dirty="0">
                <a:solidFill>
                  <a:schemeClr val="accent3">
                    <a:lumMod val="75000"/>
                  </a:schemeClr>
                </a:solidFill>
              </a:rPr>
              <a:t>=1</a:t>
            </a:r>
            <a:endParaRPr lang="nb-NO" baseline="-25000" dirty="0">
              <a:solidFill>
                <a:schemeClr val="accent3">
                  <a:lumMod val="75000"/>
                </a:schemeClr>
              </a:solidFill>
            </a:endParaRPr>
          </a:p>
        </p:txBody>
      </p:sp>
      <p:sp>
        <p:nvSpPr>
          <p:cNvPr id="14" name="TextBox 13">
            <a:extLst>
              <a:ext uri="{FF2B5EF4-FFF2-40B4-BE49-F238E27FC236}">
                <a16:creationId xmlns:a16="http://schemas.microsoft.com/office/drawing/2014/main" id="{434BBF92-3285-4249-91F2-FB2B28199476}"/>
              </a:ext>
            </a:extLst>
          </p:cNvPr>
          <p:cNvSpPr txBox="1"/>
          <p:nvPr/>
        </p:nvSpPr>
        <p:spPr>
          <a:xfrm>
            <a:off x="9112155" y="1937723"/>
            <a:ext cx="601447" cy="369332"/>
          </a:xfrm>
          <a:prstGeom prst="rect">
            <a:avLst/>
          </a:prstGeom>
          <a:noFill/>
        </p:spPr>
        <p:txBody>
          <a:bodyPr wrap="none" rtlCol="0">
            <a:spAutoFit/>
          </a:bodyPr>
          <a:lstStyle/>
          <a:p>
            <a:r>
              <a:rPr lang="nb-NO" dirty="0">
                <a:solidFill>
                  <a:schemeClr val="accent4">
                    <a:lumMod val="75000"/>
                  </a:schemeClr>
                </a:solidFill>
              </a:rPr>
              <a:t>F</a:t>
            </a:r>
            <a:r>
              <a:rPr lang="nb-NO" baseline="-25000" dirty="0">
                <a:solidFill>
                  <a:schemeClr val="accent4">
                    <a:lumMod val="75000"/>
                  </a:schemeClr>
                </a:solidFill>
              </a:rPr>
              <a:t>3</a:t>
            </a:r>
            <a:r>
              <a:rPr lang="nb-NO" dirty="0">
                <a:solidFill>
                  <a:schemeClr val="accent4">
                    <a:lumMod val="75000"/>
                  </a:schemeClr>
                </a:solidFill>
              </a:rPr>
              <a:t>=1</a:t>
            </a:r>
            <a:endParaRPr lang="nb-NO" baseline="-25000" dirty="0">
              <a:solidFill>
                <a:schemeClr val="accent4">
                  <a:lumMod val="75000"/>
                </a:schemeClr>
              </a:solidFill>
            </a:endParaRPr>
          </a:p>
        </p:txBody>
      </p:sp>
      <p:sp>
        <p:nvSpPr>
          <p:cNvPr id="15" name="TextBox 14">
            <a:extLst>
              <a:ext uri="{FF2B5EF4-FFF2-40B4-BE49-F238E27FC236}">
                <a16:creationId xmlns:a16="http://schemas.microsoft.com/office/drawing/2014/main" id="{C0FD1CC0-6566-40E2-93A2-2DF74B3B18C8}"/>
              </a:ext>
            </a:extLst>
          </p:cNvPr>
          <p:cNvSpPr txBox="1"/>
          <p:nvPr/>
        </p:nvSpPr>
        <p:spPr>
          <a:xfrm>
            <a:off x="4565420" y="1968019"/>
            <a:ext cx="601447" cy="369332"/>
          </a:xfrm>
          <a:prstGeom prst="rect">
            <a:avLst/>
          </a:prstGeom>
          <a:noFill/>
        </p:spPr>
        <p:txBody>
          <a:bodyPr wrap="none" rtlCol="0">
            <a:spAutoFit/>
          </a:bodyPr>
          <a:lstStyle/>
          <a:p>
            <a:r>
              <a:rPr lang="nb-NO" dirty="0">
                <a:solidFill>
                  <a:schemeClr val="accent1"/>
                </a:solidFill>
              </a:rPr>
              <a:t>F</a:t>
            </a:r>
            <a:r>
              <a:rPr lang="nb-NO" baseline="-25000" dirty="0">
                <a:solidFill>
                  <a:schemeClr val="accent1"/>
                </a:solidFill>
              </a:rPr>
              <a:t>1</a:t>
            </a:r>
            <a:r>
              <a:rPr lang="nb-NO" dirty="0">
                <a:solidFill>
                  <a:schemeClr val="accent1"/>
                </a:solidFill>
              </a:rPr>
              <a:t>=1</a:t>
            </a:r>
            <a:endParaRPr lang="nb-NO" baseline="-25000" dirty="0">
              <a:solidFill>
                <a:schemeClr val="accent1"/>
              </a:solidFill>
            </a:endParaRPr>
          </a:p>
        </p:txBody>
      </p:sp>
      <mc:AlternateContent xmlns:mc="http://schemas.openxmlformats.org/markup-compatibility/2006" xmlns:p14="http://schemas.microsoft.com/office/powerpoint/2010/main">
        <mc:Choice Requires="p14">
          <p:contentPart p14:bwMode="auto" r:id="rId3">
            <p14:nvContentPartPr>
              <p14:cNvPr id="67" name="Ink 66">
                <a:extLst>
                  <a:ext uri="{FF2B5EF4-FFF2-40B4-BE49-F238E27FC236}">
                    <a16:creationId xmlns:a16="http://schemas.microsoft.com/office/drawing/2014/main" id="{A8C2D533-C045-4892-867D-0CFEF585EECF}"/>
                  </a:ext>
                </a:extLst>
              </p14:cNvPr>
              <p14:cNvContentPartPr/>
              <p14:nvPr/>
            </p14:nvContentPartPr>
            <p14:xfrm>
              <a:off x="2648556" y="1111735"/>
              <a:ext cx="699614" cy="566368"/>
            </p14:xfrm>
          </p:contentPart>
        </mc:Choice>
        <mc:Fallback xmlns="">
          <p:pic>
            <p:nvPicPr>
              <p:cNvPr id="67" name="Ink 66">
                <a:extLst>
                  <a:ext uri="{FF2B5EF4-FFF2-40B4-BE49-F238E27FC236}">
                    <a16:creationId xmlns:a16="http://schemas.microsoft.com/office/drawing/2014/main" id="{A8C2D533-C045-4892-867D-0CFEF585EECF}"/>
                  </a:ext>
                </a:extLst>
              </p:cNvPr>
              <p:cNvPicPr/>
              <p:nvPr/>
            </p:nvPicPr>
            <p:blipFill>
              <a:blip r:embed="rId5"/>
              <a:stretch>
                <a:fillRect/>
              </a:stretch>
            </p:blipFill>
            <p:spPr>
              <a:xfrm>
                <a:off x="2639919" y="1102734"/>
                <a:ext cx="717248" cy="584011"/>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68" name="Ink 67">
                <a:extLst>
                  <a:ext uri="{FF2B5EF4-FFF2-40B4-BE49-F238E27FC236}">
                    <a16:creationId xmlns:a16="http://schemas.microsoft.com/office/drawing/2014/main" id="{104D09A1-418F-4570-A633-6DF52812C78D}"/>
                  </a:ext>
                </a:extLst>
              </p14:cNvPr>
              <p14:cNvContentPartPr/>
              <p14:nvPr/>
            </p14:nvContentPartPr>
            <p14:xfrm>
              <a:off x="4862174" y="1086423"/>
              <a:ext cx="699614" cy="566368"/>
            </p14:xfrm>
          </p:contentPart>
        </mc:Choice>
        <mc:Fallback xmlns="">
          <p:pic>
            <p:nvPicPr>
              <p:cNvPr id="68" name="Ink 67">
                <a:extLst>
                  <a:ext uri="{FF2B5EF4-FFF2-40B4-BE49-F238E27FC236}">
                    <a16:creationId xmlns:a16="http://schemas.microsoft.com/office/drawing/2014/main" id="{104D09A1-418F-4570-A633-6DF52812C78D}"/>
                  </a:ext>
                </a:extLst>
              </p:cNvPr>
              <p:cNvPicPr/>
              <p:nvPr/>
            </p:nvPicPr>
            <p:blipFill>
              <a:blip r:embed="rId7"/>
              <a:stretch>
                <a:fillRect/>
              </a:stretch>
            </p:blipFill>
            <p:spPr>
              <a:xfrm>
                <a:off x="4853537" y="1077422"/>
                <a:ext cx="717248" cy="584011"/>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69" name="Ink 68">
                <a:extLst>
                  <a:ext uri="{FF2B5EF4-FFF2-40B4-BE49-F238E27FC236}">
                    <a16:creationId xmlns:a16="http://schemas.microsoft.com/office/drawing/2014/main" id="{3D1B8AB1-722D-48FB-8158-6A69F3F69F5D}"/>
                  </a:ext>
                </a:extLst>
              </p14:cNvPr>
              <p14:cNvContentPartPr/>
              <p14:nvPr/>
            </p14:nvContentPartPr>
            <p14:xfrm>
              <a:off x="7238831" y="1133351"/>
              <a:ext cx="699614" cy="566368"/>
            </p14:xfrm>
          </p:contentPart>
        </mc:Choice>
        <mc:Fallback xmlns="">
          <p:pic>
            <p:nvPicPr>
              <p:cNvPr id="69" name="Ink 68">
                <a:extLst>
                  <a:ext uri="{FF2B5EF4-FFF2-40B4-BE49-F238E27FC236}">
                    <a16:creationId xmlns:a16="http://schemas.microsoft.com/office/drawing/2014/main" id="{3D1B8AB1-722D-48FB-8158-6A69F3F69F5D}"/>
                  </a:ext>
                </a:extLst>
              </p:cNvPr>
              <p:cNvPicPr/>
              <p:nvPr/>
            </p:nvPicPr>
            <p:blipFill>
              <a:blip r:embed="rId9"/>
              <a:stretch>
                <a:fillRect/>
              </a:stretch>
            </p:blipFill>
            <p:spPr>
              <a:xfrm>
                <a:off x="7230194" y="1124350"/>
                <a:ext cx="717248" cy="584011"/>
              </a:xfrm>
              <a:prstGeom prst="rect">
                <a:avLst/>
              </a:prstGeom>
            </p:spPr>
          </p:pic>
        </mc:Fallback>
      </mc:AlternateContent>
      <p:sp>
        <p:nvSpPr>
          <p:cNvPr id="70" name="Oval 69">
            <a:extLst>
              <a:ext uri="{FF2B5EF4-FFF2-40B4-BE49-F238E27FC236}">
                <a16:creationId xmlns:a16="http://schemas.microsoft.com/office/drawing/2014/main" id="{23DE2C77-B88F-4D9B-A9BD-32CAE93970F2}"/>
              </a:ext>
            </a:extLst>
          </p:cNvPr>
          <p:cNvSpPr/>
          <p:nvPr/>
        </p:nvSpPr>
        <p:spPr>
          <a:xfrm>
            <a:off x="9057563" y="272955"/>
            <a:ext cx="427630" cy="382137"/>
          </a:xfrm>
          <a:prstGeom prst="ellipse">
            <a:avLst/>
          </a:prstGeom>
          <a:noFill/>
          <a:ln w="19050">
            <a:solidFill>
              <a:srgbClr val="7030A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a:p>
        </p:txBody>
      </p:sp>
      <p:cxnSp>
        <p:nvCxnSpPr>
          <p:cNvPr id="73" name="Straight Connector 72">
            <a:extLst>
              <a:ext uri="{FF2B5EF4-FFF2-40B4-BE49-F238E27FC236}">
                <a16:creationId xmlns:a16="http://schemas.microsoft.com/office/drawing/2014/main" id="{253C1B8D-526A-4E30-8D05-5DE6DEAB6CAF}"/>
              </a:ext>
            </a:extLst>
          </p:cNvPr>
          <p:cNvCxnSpPr/>
          <p:nvPr/>
        </p:nvCxnSpPr>
        <p:spPr>
          <a:xfrm>
            <a:off x="9560257" y="450861"/>
            <a:ext cx="532262" cy="0"/>
          </a:xfrm>
          <a:prstGeom prst="line">
            <a:avLst/>
          </a:prstGeom>
          <a:ln>
            <a:solidFill>
              <a:srgbClr val="7030A0"/>
            </a:solidFill>
          </a:ln>
        </p:spPr>
        <p:style>
          <a:lnRef idx="2">
            <a:schemeClr val="accent1"/>
          </a:lnRef>
          <a:fillRef idx="0">
            <a:schemeClr val="accent1"/>
          </a:fillRef>
          <a:effectRef idx="1">
            <a:schemeClr val="accent1"/>
          </a:effectRef>
          <a:fontRef idx="minor">
            <a:schemeClr val="tx1"/>
          </a:fontRef>
        </p:style>
      </p:cxnSp>
      <p:sp>
        <p:nvSpPr>
          <p:cNvPr id="74" name="TextBox 73">
            <a:extLst>
              <a:ext uri="{FF2B5EF4-FFF2-40B4-BE49-F238E27FC236}">
                <a16:creationId xmlns:a16="http://schemas.microsoft.com/office/drawing/2014/main" id="{AA770274-C8DF-43CD-9910-41B5AFBB7662}"/>
              </a:ext>
            </a:extLst>
          </p:cNvPr>
          <p:cNvSpPr txBox="1"/>
          <p:nvPr/>
        </p:nvSpPr>
        <p:spPr>
          <a:xfrm>
            <a:off x="10028437" y="224402"/>
            <a:ext cx="301686" cy="369332"/>
          </a:xfrm>
          <a:prstGeom prst="rect">
            <a:avLst/>
          </a:prstGeom>
          <a:noFill/>
        </p:spPr>
        <p:txBody>
          <a:bodyPr wrap="none" rtlCol="0">
            <a:spAutoFit/>
          </a:bodyPr>
          <a:lstStyle/>
          <a:p>
            <a:r>
              <a:rPr lang="nb-NO" dirty="0">
                <a:solidFill>
                  <a:srgbClr val="7030A0"/>
                </a:solidFill>
              </a:rPr>
              <a:t>1</a:t>
            </a:r>
          </a:p>
        </p:txBody>
      </p:sp>
      <p:sp>
        <p:nvSpPr>
          <p:cNvPr id="100" name="TextBox 99">
            <a:extLst>
              <a:ext uri="{FF2B5EF4-FFF2-40B4-BE49-F238E27FC236}">
                <a16:creationId xmlns:a16="http://schemas.microsoft.com/office/drawing/2014/main" id="{40131B84-4C6A-48D3-99AF-F43E4F09A2C6}"/>
              </a:ext>
            </a:extLst>
          </p:cNvPr>
          <p:cNvSpPr txBox="1"/>
          <p:nvPr/>
        </p:nvSpPr>
        <p:spPr>
          <a:xfrm>
            <a:off x="7147230" y="328821"/>
            <a:ext cx="428322" cy="307777"/>
          </a:xfrm>
          <a:prstGeom prst="rect">
            <a:avLst/>
          </a:prstGeom>
          <a:noFill/>
        </p:spPr>
        <p:txBody>
          <a:bodyPr wrap="none" rtlCol="0">
            <a:spAutoFit/>
          </a:bodyPr>
          <a:lstStyle/>
          <a:p>
            <a:r>
              <a:rPr lang="nb-NO" sz="1400" dirty="0"/>
              <a:t>=∞</a:t>
            </a:r>
          </a:p>
        </p:txBody>
      </p:sp>
      <p:sp>
        <p:nvSpPr>
          <p:cNvPr id="101" name="TextBox 100">
            <a:extLst>
              <a:ext uri="{FF2B5EF4-FFF2-40B4-BE49-F238E27FC236}">
                <a16:creationId xmlns:a16="http://schemas.microsoft.com/office/drawing/2014/main" id="{7C40985B-A42C-41D4-9A47-679197308766}"/>
              </a:ext>
            </a:extLst>
          </p:cNvPr>
          <p:cNvSpPr txBox="1"/>
          <p:nvPr/>
        </p:nvSpPr>
        <p:spPr>
          <a:xfrm>
            <a:off x="2662550" y="328821"/>
            <a:ext cx="428322" cy="307777"/>
          </a:xfrm>
          <a:prstGeom prst="rect">
            <a:avLst/>
          </a:prstGeom>
          <a:noFill/>
        </p:spPr>
        <p:txBody>
          <a:bodyPr wrap="none" rtlCol="0">
            <a:spAutoFit/>
          </a:bodyPr>
          <a:lstStyle/>
          <a:p>
            <a:r>
              <a:rPr lang="nb-NO" sz="1400" dirty="0"/>
              <a:t>=∞</a:t>
            </a:r>
          </a:p>
        </p:txBody>
      </p:sp>
      <p:sp>
        <p:nvSpPr>
          <p:cNvPr id="25" name="TextBox 24">
            <a:extLst>
              <a:ext uri="{FF2B5EF4-FFF2-40B4-BE49-F238E27FC236}">
                <a16:creationId xmlns:a16="http://schemas.microsoft.com/office/drawing/2014/main" id="{08968455-74DB-4FD8-95F6-F21577A3C785}"/>
              </a:ext>
            </a:extLst>
          </p:cNvPr>
          <p:cNvSpPr txBox="1"/>
          <p:nvPr/>
        </p:nvSpPr>
        <p:spPr>
          <a:xfrm>
            <a:off x="422841" y="3344754"/>
            <a:ext cx="8952451" cy="923330"/>
          </a:xfrm>
          <a:prstGeom prst="rect">
            <a:avLst/>
          </a:prstGeom>
          <a:noFill/>
        </p:spPr>
        <p:txBody>
          <a:bodyPr wrap="none" rtlCol="0">
            <a:spAutoFit/>
          </a:bodyPr>
          <a:lstStyle/>
          <a:p>
            <a:r>
              <a:rPr lang="en-US" dirty="0">
                <a:solidFill>
                  <a:srgbClr val="FF0000"/>
                </a:solidFill>
              </a:rPr>
              <a:t>Challenge: Can MPC be made to do his? Optimally reconfigure loops and find optimal buffer? </a:t>
            </a:r>
          </a:p>
          <a:p>
            <a:endParaRPr lang="en-US" dirty="0">
              <a:solidFill>
                <a:srgbClr val="FF0000"/>
              </a:solidFill>
            </a:endParaRPr>
          </a:p>
          <a:p>
            <a:r>
              <a:rPr lang="en-US" dirty="0">
                <a:solidFill>
                  <a:srgbClr val="FF0000"/>
                </a:solidFill>
              </a:rPr>
              <a:t>YES. Use «trick»/insight of unachievable high setpoints on all flows</a:t>
            </a:r>
          </a:p>
        </p:txBody>
      </p:sp>
      <p:sp>
        <p:nvSpPr>
          <p:cNvPr id="2" name="Slide Number Placeholder 1">
            <a:extLst>
              <a:ext uri="{FF2B5EF4-FFF2-40B4-BE49-F238E27FC236}">
                <a16:creationId xmlns:a16="http://schemas.microsoft.com/office/drawing/2014/main" id="{EC73F9B2-DECF-A57F-5E56-EAE76ED6F602}"/>
              </a:ext>
            </a:extLst>
          </p:cNvPr>
          <p:cNvSpPr>
            <a:spLocks noGrp="1"/>
          </p:cNvSpPr>
          <p:nvPr>
            <p:ph type="sldNum" sz="quarter" idx="12"/>
          </p:nvPr>
        </p:nvSpPr>
        <p:spPr/>
        <p:txBody>
          <a:bodyPr/>
          <a:lstStyle/>
          <a:p>
            <a:fld id="{D12EDB02-4F68-4150-B145-D9EB3E2B4B16}" type="slidenum">
              <a:rPr lang="en-US" smtClean="0"/>
              <a:t>65</a:t>
            </a:fld>
            <a:endParaRPr lang="en-US"/>
          </a:p>
        </p:txBody>
      </p:sp>
    </p:spTree>
    <p:extLst>
      <p:ext uri="{BB962C8B-B14F-4D97-AF65-F5344CB8AC3E}">
        <p14:creationId xmlns:p14="http://schemas.microsoft.com/office/powerpoint/2010/main" val="303327758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96C84E9A-7F0E-4CBA-8927-6138922C63B9}"/>
              </a:ext>
            </a:extLst>
          </p:cNvPr>
          <p:cNvSpPr txBox="1"/>
          <p:nvPr/>
        </p:nvSpPr>
        <p:spPr>
          <a:xfrm>
            <a:off x="143123" y="348202"/>
            <a:ext cx="10727319" cy="830997"/>
          </a:xfrm>
          <a:prstGeom prst="rect">
            <a:avLst/>
          </a:prstGeom>
          <a:noFill/>
        </p:spPr>
        <p:txBody>
          <a:bodyPr wrap="square" rtlCol="0">
            <a:spAutoFit/>
          </a:bodyPr>
          <a:lstStyle/>
          <a:p>
            <a:r>
              <a:rPr lang="nb-NO" sz="2400" dirty="0"/>
              <a:t>Extension . </a:t>
            </a:r>
            <a:r>
              <a:rPr lang="nb-NO" sz="2400" b="1" dirty="0"/>
              <a:t>Bidirectional inventory control </a:t>
            </a:r>
            <a:r>
              <a:rPr lang="nb-NO" sz="2400" b="1" dirty="0" err="1">
                <a:solidFill>
                  <a:srgbClr val="FF0000"/>
                </a:solidFill>
              </a:rPr>
              <a:t>with</a:t>
            </a:r>
            <a:r>
              <a:rPr lang="nb-NO" sz="2400" b="1" dirty="0">
                <a:solidFill>
                  <a:srgbClr val="FF0000"/>
                </a:solidFill>
              </a:rPr>
              <a:t> minimum </a:t>
            </a:r>
            <a:r>
              <a:rPr lang="nb-NO" sz="2400" b="1" dirty="0" err="1">
                <a:solidFill>
                  <a:srgbClr val="FF0000"/>
                </a:solidFill>
              </a:rPr>
              <a:t>flow</a:t>
            </a:r>
            <a:r>
              <a:rPr lang="nb-NO" sz="2400" b="1" dirty="0">
                <a:solidFill>
                  <a:srgbClr val="FF0000"/>
                </a:solidFill>
              </a:rPr>
              <a:t> for F</a:t>
            </a:r>
            <a:r>
              <a:rPr lang="nb-NO" sz="2400" b="1" baseline="-25000" dirty="0">
                <a:solidFill>
                  <a:srgbClr val="FF0000"/>
                </a:solidFill>
              </a:rPr>
              <a:t>2</a:t>
            </a:r>
          </a:p>
          <a:p>
            <a:r>
              <a:rPr lang="nb-NO" sz="2400" dirty="0"/>
              <a:t>                     </a:t>
            </a:r>
          </a:p>
        </p:txBody>
      </p:sp>
      <p:sp>
        <p:nvSpPr>
          <p:cNvPr id="2" name="TextBox 1">
            <a:extLst>
              <a:ext uri="{FF2B5EF4-FFF2-40B4-BE49-F238E27FC236}">
                <a16:creationId xmlns:a16="http://schemas.microsoft.com/office/drawing/2014/main" id="{53B1A85D-D478-41CA-971A-180722FBA20E}"/>
              </a:ext>
            </a:extLst>
          </p:cNvPr>
          <p:cNvSpPr txBox="1"/>
          <p:nvPr/>
        </p:nvSpPr>
        <p:spPr>
          <a:xfrm>
            <a:off x="250441" y="2630406"/>
            <a:ext cx="2205592" cy="1569660"/>
          </a:xfrm>
          <a:prstGeom prst="rect">
            <a:avLst/>
          </a:prstGeom>
          <a:noFill/>
        </p:spPr>
        <p:txBody>
          <a:bodyPr wrap="square" rtlCol="0">
            <a:spAutoFit/>
          </a:bodyPr>
          <a:lstStyle/>
          <a:p>
            <a:r>
              <a:rPr lang="nb-NO" sz="2000" i="1" dirty="0">
                <a:latin typeface="+mj-lt"/>
              </a:rPr>
              <a:t>Max </a:t>
            </a:r>
            <a:r>
              <a:rPr lang="nb-NO" sz="2000" i="1" dirty="0" err="1">
                <a:latin typeface="+mj-lt"/>
              </a:rPr>
              <a:t>flow</a:t>
            </a:r>
            <a:r>
              <a:rPr lang="nb-NO" sz="2000" i="1" dirty="0">
                <a:latin typeface="+mj-lt"/>
              </a:rPr>
              <a:t>: </a:t>
            </a:r>
            <a:r>
              <a:rPr lang="nb-NO" sz="2400" i="1" dirty="0" err="1">
                <a:latin typeface="+mj-lt"/>
              </a:rPr>
              <a:t>F</a:t>
            </a:r>
            <a:r>
              <a:rPr lang="nb-NO" sz="2400" i="1" baseline="-25000" dirty="0" err="1">
                <a:latin typeface="+mj-lt"/>
              </a:rPr>
              <a:t>s</a:t>
            </a:r>
            <a:r>
              <a:rPr lang="nb-NO" sz="2400" i="1" dirty="0">
                <a:latin typeface="+mj-lt"/>
              </a:rPr>
              <a:t>=∞</a:t>
            </a:r>
            <a:endParaRPr lang="nb-NO" sz="2400" b="0" i="1" dirty="0">
              <a:latin typeface="+mj-lt"/>
            </a:endParaRPr>
          </a:p>
          <a:p>
            <a:r>
              <a:rPr lang="en-US" sz="1800" b="0" u="none" strike="noStrike" baseline="0" dirty="0">
                <a:latin typeface="STIXMath-Italic"/>
              </a:rPr>
              <a:t>𝐿 </a:t>
            </a:r>
            <a:r>
              <a:rPr lang="en-US" sz="1800" b="0" u="none" strike="noStrike" baseline="0" dirty="0">
                <a:latin typeface="STIXMath-Regular"/>
              </a:rPr>
              <a:t>= 10%</a:t>
            </a:r>
            <a:r>
              <a:rPr lang="en-US" sz="1800" b="0" u="none" strike="noStrike" baseline="0" dirty="0">
                <a:latin typeface="STIXMath-Italic"/>
              </a:rPr>
              <a:t>,</a:t>
            </a:r>
          </a:p>
          <a:p>
            <a:r>
              <a:rPr lang="en-US" sz="1800" b="0" u="none" strike="noStrike" baseline="0" dirty="0">
                <a:latin typeface="STIXMath-Italic"/>
              </a:rPr>
              <a:t>𝑀</a:t>
            </a:r>
            <a:r>
              <a:rPr lang="en-US" sz="1600" b="0" u="none" strike="noStrike" baseline="-25000" dirty="0">
                <a:latin typeface="STIXMath-Italic"/>
              </a:rPr>
              <a:t>𝐿</a:t>
            </a:r>
            <a:r>
              <a:rPr lang="en-US" sz="1800" b="0" u="none" strike="noStrike" baseline="0" dirty="0">
                <a:latin typeface="STIXMath-Italic"/>
              </a:rPr>
              <a:t> </a:t>
            </a:r>
            <a:r>
              <a:rPr lang="en-US" sz="1800" b="0" u="none" strike="noStrike" baseline="0" dirty="0">
                <a:latin typeface="STIXMath-Regular"/>
              </a:rPr>
              <a:t>= 40%</a:t>
            </a:r>
            <a:r>
              <a:rPr lang="en-US" sz="1800" b="0" u="none" strike="noStrike" baseline="0" dirty="0">
                <a:latin typeface="STIXMath-Italic"/>
              </a:rPr>
              <a:t>,</a:t>
            </a:r>
          </a:p>
          <a:p>
            <a:r>
              <a:rPr lang="en-US" sz="1800" b="0" u="none" strike="noStrike" baseline="0" dirty="0">
                <a:latin typeface="STIXMath-Italic"/>
              </a:rPr>
              <a:t>𝑀</a:t>
            </a:r>
            <a:r>
              <a:rPr lang="en-US" sz="1800" b="0" u="none" strike="noStrike" baseline="-25000" dirty="0">
                <a:latin typeface="STIXMath-Italic"/>
              </a:rPr>
              <a:t>𝐻</a:t>
            </a:r>
            <a:r>
              <a:rPr lang="en-US" sz="1800" b="0" u="none" strike="noStrike" baseline="0" dirty="0">
                <a:latin typeface="STIXMath-Italic"/>
              </a:rPr>
              <a:t> </a:t>
            </a:r>
            <a:r>
              <a:rPr lang="en-US" sz="1800" b="0" u="none" strike="noStrike" baseline="0" dirty="0">
                <a:latin typeface="STIXMath-Regular"/>
              </a:rPr>
              <a:t>= 60% </a:t>
            </a:r>
          </a:p>
          <a:p>
            <a:r>
              <a:rPr lang="en-US" sz="1800" b="0" u="none" strike="noStrike" baseline="0" dirty="0">
                <a:latin typeface="STIXMath-Italic"/>
              </a:rPr>
              <a:t>𝐻 </a:t>
            </a:r>
            <a:r>
              <a:rPr lang="en-US" sz="1800" b="0" u="none" strike="noStrike" baseline="0" dirty="0">
                <a:latin typeface="STIXMath-Regular"/>
              </a:rPr>
              <a:t>= 90%</a:t>
            </a:r>
            <a:r>
              <a:rPr lang="en-US" sz="1800" b="0" u="none" strike="noStrike" baseline="0" dirty="0">
                <a:latin typeface="CharisSIL"/>
              </a:rPr>
              <a:t>.</a:t>
            </a:r>
            <a:endParaRPr lang="nb-NO" dirty="0"/>
          </a:p>
        </p:txBody>
      </p:sp>
      <p:sp>
        <p:nvSpPr>
          <p:cNvPr id="33" name="TextBox 32">
            <a:extLst>
              <a:ext uri="{FF2B5EF4-FFF2-40B4-BE49-F238E27FC236}">
                <a16:creationId xmlns:a16="http://schemas.microsoft.com/office/drawing/2014/main" id="{BD5C7DB1-6045-E45E-9757-B1CCD10F18B7}"/>
              </a:ext>
            </a:extLst>
          </p:cNvPr>
          <p:cNvSpPr txBox="1"/>
          <p:nvPr/>
        </p:nvSpPr>
        <p:spPr>
          <a:xfrm>
            <a:off x="10870442" y="677732"/>
            <a:ext cx="184731" cy="369332"/>
          </a:xfrm>
          <a:prstGeom prst="rect">
            <a:avLst/>
          </a:prstGeom>
          <a:noFill/>
        </p:spPr>
        <p:txBody>
          <a:bodyPr wrap="none" rtlCol="0">
            <a:spAutoFit/>
          </a:bodyPr>
          <a:lstStyle/>
          <a:p>
            <a:endParaRPr lang="nb-NO" dirty="0"/>
          </a:p>
        </p:txBody>
      </p:sp>
      <p:sp>
        <p:nvSpPr>
          <p:cNvPr id="47" name="TextBox 46">
            <a:extLst>
              <a:ext uri="{FF2B5EF4-FFF2-40B4-BE49-F238E27FC236}">
                <a16:creationId xmlns:a16="http://schemas.microsoft.com/office/drawing/2014/main" id="{256726D1-30B4-8F11-7325-4971D18C8376}"/>
              </a:ext>
            </a:extLst>
          </p:cNvPr>
          <p:cNvSpPr txBox="1"/>
          <p:nvPr/>
        </p:nvSpPr>
        <p:spPr>
          <a:xfrm>
            <a:off x="0" y="17607"/>
            <a:ext cx="896399" cy="261610"/>
          </a:xfrm>
          <a:prstGeom prst="rect">
            <a:avLst/>
          </a:prstGeom>
          <a:noFill/>
        </p:spPr>
        <p:txBody>
          <a:bodyPr wrap="none" rtlCol="0">
            <a:spAutoFit/>
          </a:bodyPr>
          <a:lstStyle/>
          <a:p>
            <a:r>
              <a:rPr lang="nb-NO" sz="1100" dirty="0"/>
              <a:t>16 </a:t>
            </a:r>
            <a:r>
              <a:rPr lang="nb-NO" sz="1100" dirty="0" err="1"/>
              <a:t>July</a:t>
            </a:r>
            <a:r>
              <a:rPr lang="nb-NO" sz="1100" dirty="0"/>
              <a:t> 2022</a:t>
            </a:r>
          </a:p>
        </p:txBody>
      </p:sp>
      <p:pic>
        <p:nvPicPr>
          <p:cNvPr id="4" name="Picture 3">
            <a:extLst>
              <a:ext uri="{FF2B5EF4-FFF2-40B4-BE49-F238E27FC236}">
                <a16:creationId xmlns:a16="http://schemas.microsoft.com/office/drawing/2014/main" id="{D11ACD65-BD95-FAB5-FDFC-152073FB5E32}"/>
              </a:ext>
            </a:extLst>
          </p:cNvPr>
          <p:cNvPicPr>
            <a:picLocks noChangeAspect="1"/>
          </p:cNvPicPr>
          <p:nvPr/>
        </p:nvPicPr>
        <p:blipFill>
          <a:blip r:embed="rId2"/>
          <a:stretch>
            <a:fillRect/>
          </a:stretch>
        </p:blipFill>
        <p:spPr>
          <a:xfrm>
            <a:off x="2189102" y="753112"/>
            <a:ext cx="9113772" cy="3941654"/>
          </a:xfrm>
          <a:prstGeom prst="rect">
            <a:avLst/>
          </a:prstGeom>
        </p:spPr>
      </p:pic>
      <p:pic>
        <p:nvPicPr>
          <p:cNvPr id="9" name="Picture 8">
            <a:extLst>
              <a:ext uri="{FF2B5EF4-FFF2-40B4-BE49-F238E27FC236}">
                <a16:creationId xmlns:a16="http://schemas.microsoft.com/office/drawing/2014/main" id="{864D3044-2BED-4184-06D2-01F26D5E6063}"/>
              </a:ext>
            </a:extLst>
          </p:cNvPr>
          <p:cNvPicPr>
            <a:picLocks noChangeAspect="1"/>
          </p:cNvPicPr>
          <p:nvPr/>
        </p:nvPicPr>
        <p:blipFill>
          <a:blip r:embed="rId3"/>
          <a:stretch>
            <a:fillRect/>
          </a:stretch>
        </p:blipFill>
        <p:spPr>
          <a:xfrm>
            <a:off x="2705414" y="4606168"/>
            <a:ext cx="8781263" cy="338908"/>
          </a:xfrm>
          <a:prstGeom prst="rect">
            <a:avLst/>
          </a:prstGeom>
        </p:spPr>
      </p:pic>
      <p:pic>
        <p:nvPicPr>
          <p:cNvPr id="14" name="Picture 13">
            <a:extLst>
              <a:ext uri="{FF2B5EF4-FFF2-40B4-BE49-F238E27FC236}">
                <a16:creationId xmlns:a16="http://schemas.microsoft.com/office/drawing/2014/main" id="{E6B65D72-49FC-4B4A-4244-1F86DE57811C}"/>
              </a:ext>
            </a:extLst>
          </p:cNvPr>
          <p:cNvPicPr>
            <a:picLocks noChangeAspect="1"/>
          </p:cNvPicPr>
          <p:nvPr/>
        </p:nvPicPr>
        <p:blipFill>
          <a:blip r:embed="rId4"/>
          <a:stretch>
            <a:fillRect/>
          </a:stretch>
        </p:blipFill>
        <p:spPr>
          <a:xfrm>
            <a:off x="4418425" y="4969430"/>
            <a:ext cx="5058085" cy="1888570"/>
          </a:xfrm>
          <a:prstGeom prst="rect">
            <a:avLst/>
          </a:prstGeom>
        </p:spPr>
      </p:pic>
      <p:sp>
        <p:nvSpPr>
          <p:cNvPr id="3" name="Slide Number Placeholder 2">
            <a:extLst>
              <a:ext uri="{FF2B5EF4-FFF2-40B4-BE49-F238E27FC236}">
                <a16:creationId xmlns:a16="http://schemas.microsoft.com/office/drawing/2014/main" id="{B011CD75-8DA5-DA35-B7ED-4E943747FDEB}"/>
              </a:ext>
            </a:extLst>
          </p:cNvPr>
          <p:cNvSpPr>
            <a:spLocks noGrp="1"/>
          </p:cNvSpPr>
          <p:nvPr>
            <p:ph type="sldNum" sz="quarter" idx="12"/>
          </p:nvPr>
        </p:nvSpPr>
        <p:spPr>
          <a:xfrm>
            <a:off x="8737600" y="6356351"/>
            <a:ext cx="2844800" cy="365125"/>
          </a:xfrm>
          <a:prstGeom prst="rect">
            <a:avLst/>
          </a:prstGeom>
        </p:spPr>
        <p:txBody>
          <a:bodyPr vert="horz" lIns="91440" tIns="45720" rIns="91440" bIns="45720" rtlCol="0" anchor="ctr"/>
          <a:lstStyle>
            <a:defPPr>
              <a:defRPr lang="nb-NO"/>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0B3ABC3-70F9-45C4-BADA-66D770171CDA}" type="slidenum">
              <a:rPr lang="en-US" smtClean="0"/>
              <a:pPr/>
              <a:t>66</a:t>
            </a:fld>
            <a:endParaRPr lang="en-US"/>
          </a:p>
        </p:txBody>
      </p:sp>
    </p:spTree>
    <p:extLst>
      <p:ext uri="{BB962C8B-B14F-4D97-AF65-F5344CB8AC3E}">
        <p14:creationId xmlns:p14="http://schemas.microsoft.com/office/powerpoint/2010/main" val="10103430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193157-BFD2-6B74-9B19-E5F1394B0537}"/>
              </a:ext>
            </a:extLst>
          </p:cNvPr>
          <p:cNvSpPr>
            <a:spLocks noGrp="1"/>
          </p:cNvSpPr>
          <p:nvPr>
            <p:ph type="title"/>
          </p:nvPr>
        </p:nvSpPr>
        <p:spPr>
          <a:xfrm>
            <a:off x="507460" y="-327052"/>
            <a:ext cx="10515600" cy="1325563"/>
          </a:xfrm>
        </p:spPr>
        <p:txBody>
          <a:bodyPr/>
          <a:lstStyle/>
          <a:p>
            <a:r>
              <a:rPr lang="nb-NO" dirty="0" err="1"/>
              <a:t>Don’t</a:t>
            </a:r>
            <a:r>
              <a:rPr lang="nb-NO" dirty="0"/>
              <a:t> </a:t>
            </a:r>
            <a:r>
              <a:rPr lang="nb-NO" dirty="0" err="1"/>
              <a:t>need</a:t>
            </a:r>
            <a:r>
              <a:rPr lang="nb-NO" dirty="0"/>
              <a:t> </a:t>
            </a:r>
            <a:r>
              <a:rPr lang="nb-NO" dirty="0" err="1"/>
              <a:t>bidirectional</a:t>
            </a:r>
            <a:r>
              <a:rPr lang="nb-NO" dirty="0"/>
              <a:t> control </a:t>
            </a:r>
            <a:r>
              <a:rPr lang="nb-NO" dirty="0" err="1"/>
              <a:t>on</a:t>
            </a:r>
            <a:r>
              <a:rPr lang="nb-NO" dirty="0"/>
              <a:t> all units</a:t>
            </a:r>
            <a:endParaRPr lang="en-US" dirty="0"/>
          </a:p>
        </p:txBody>
      </p:sp>
      <p:grpSp>
        <p:nvGrpSpPr>
          <p:cNvPr id="96" name="Group 95">
            <a:extLst>
              <a:ext uri="{FF2B5EF4-FFF2-40B4-BE49-F238E27FC236}">
                <a16:creationId xmlns:a16="http://schemas.microsoft.com/office/drawing/2014/main" id="{A41195C4-DDDD-5D69-B844-975BB504F544}"/>
              </a:ext>
            </a:extLst>
          </p:cNvPr>
          <p:cNvGrpSpPr/>
          <p:nvPr/>
        </p:nvGrpSpPr>
        <p:grpSpPr>
          <a:xfrm>
            <a:off x="1453608" y="1350369"/>
            <a:ext cx="2200017" cy="1436423"/>
            <a:chOff x="1829487" y="1195702"/>
            <a:chExt cx="2200017" cy="1436423"/>
          </a:xfrm>
        </p:grpSpPr>
        <p:grpSp>
          <p:nvGrpSpPr>
            <p:cNvPr id="6" name="Group 5">
              <a:extLst>
                <a:ext uri="{FF2B5EF4-FFF2-40B4-BE49-F238E27FC236}">
                  <a16:creationId xmlns:a16="http://schemas.microsoft.com/office/drawing/2014/main" id="{5BE8F282-BF73-3FD8-1C65-1818EAC6276E}"/>
                </a:ext>
              </a:extLst>
            </p:cNvPr>
            <p:cNvGrpSpPr/>
            <p:nvPr/>
          </p:nvGrpSpPr>
          <p:grpSpPr>
            <a:xfrm>
              <a:off x="2949398" y="1883243"/>
              <a:ext cx="768100" cy="748882"/>
              <a:chOff x="2423593" y="1772816"/>
              <a:chExt cx="768100" cy="748882"/>
            </a:xfrm>
          </p:grpSpPr>
          <p:sp>
            <p:nvSpPr>
              <p:cNvPr id="7" name="Rectangle: Rounded Corners 6">
                <a:extLst>
                  <a:ext uri="{FF2B5EF4-FFF2-40B4-BE49-F238E27FC236}">
                    <a16:creationId xmlns:a16="http://schemas.microsoft.com/office/drawing/2014/main" id="{CF0A58FC-E2BE-9BE1-7EB0-D08F58D8BA42}"/>
                  </a:ext>
                </a:extLst>
              </p:cNvPr>
              <p:cNvSpPr/>
              <p:nvPr/>
            </p:nvSpPr>
            <p:spPr>
              <a:xfrm>
                <a:off x="2423593" y="1772816"/>
                <a:ext cx="768100" cy="748882"/>
              </a:xfrm>
              <a:prstGeom prst="round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5F2B64B7-8A9F-CF78-BCD5-4A5DA0F544FF}"/>
                  </a:ext>
                </a:extLst>
              </p:cNvPr>
              <p:cNvCxnSpPr>
                <a:cxnSpLocks/>
                <a:stCxn id="7" idx="1"/>
                <a:endCxn id="7" idx="3"/>
              </p:cNvCxnSpPr>
              <p:nvPr/>
            </p:nvCxnSpPr>
            <p:spPr>
              <a:xfrm>
                <a:off x="2423593" y="2147257"/>
                <a:ext cx="768100" cy="0"/>
              </a:xfrm>
              <a:prstGeom prst="line">
                <a:avLst/>
              </a:prstGeom>
            </p:spPr>
            <p:style>
              <a:lnRef idx="1">
                <a:schemeClr val="accent1"/>
              </a:lnRef>
              <a:fillRef idx="0">
                <a:schemeClr val="accent1"/>
              </a:fillRef>
              <a:effectRef idx="0">
                <a:schemeClr val="accent1"/>
              </a:effectRef>
              <a:fontRef idx="minor">
                <a:schemeClr val="tx1"/>
              </a:fontRef>
            </p:style>
          </p:cxnSp>
        </p:grpSp>
        <p:cxnSp>
          <p:nvCxnSpPr>
            <p:cNvPr id="10" name="Straight Arrow Connector 9">
              <a:extLst>
                <a:ext uri="{FF2B5EF4-FFF2-40B4-BE49-F238E27FC236}">
                  <a16:creationId xmlns:a16="http://schemas.microsoft.com/office/drawing/2014/main" id="{5F3B1A07-0470-C5E4-242C-09DC775B642A}"/>
                </a:ext>
              </a:extLst>
            </p:cNvPr>
            <p:cNvCxnSpPr>
              <a:cxnSpLocks/>
              <a:endCxn id="7" idx="1"/>
            </p:cNvCxnSpPr>
            <p:nvPr/>
          </p:nvCxnSpPr>
          <p:spPr>
            <a:xfrm>
              <a:off x="1949544" y="2257684"/>
              <a:ext cx="999854" cy="0"/>
            </a:xfrm>
            <a:prstGeom prst="straightConnector1">
              <a:avLst/>
            </a:prstGeom>
            <a:ln w="2540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
          <p:nvSpPr>
            <p:cNvPr id="17" name="Isosceles Triangle 16">
              <a:extLst>
                <a:ext uri="{FF2B5EF4-FFF2-40B4-BE49-F238E27FC236}">
                  <a16:creationId xmlns:a16="http://schemas.microsoft.com/office/drawing/2014/main" id="{0B144262-0C9B-A03E-2263-FADE6044D872}"/>
                </a:ext>
              </a:extLst>
            </p:cNvPr>
            <p:cNvSpPr/>
            <p:nvPr/>
          </p:nvSpPr>
          <p:spPr>
            <a:xfrm rot="5400000">
              <a:off x="2237145" y="2156066"/>
              <a:ext cx="296055" cy="213978"/>
            </a:xfrm>
            <a:prstGeom prst="triangl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Isosceles Triangle 17">
              <a:extLst>
                <a:ext uri="{FF2B5EF4-FFF2-40B4-BE49-F238E27FC236}">
                  <a16:creationId xmlns:a16="http://schemas.microsoft.com/office/drawing/2014/main" id="{33D5B5EE-2073-9D9F-BD16-13FF9D668796}"/>
                </a:ext>
              </a:extLst>
            </p:cNvPr>
            <p:cNvSpPr/>
            <p:nvPr/>
          </p:nvSpPr>
          <p:spPr>
            <a:xfrm rot="16200000" flipH="1">
              <a:off x="2432061" y="2156066"/>
              <a:ext cx="296055" cy="213978"/>
            </a:xfrm>
            <a:prstGeom prst="triangl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7">
              <a:extLst>
                <a:ext uri="{FF2B5EF4-FFF2-40B4-BE49-F238E27FC236}">
                  <a16:creationId xmlns:a16="http://schemas.microsoft.com/office/drawing/2014/main" id="{BB0B7391-0A21-4CBB-78C8-B0604FF9F667}"/>
                </a:ext>
              </a:extLst>
            </p:cNvPr>
            <p:cNvSpPr>
              <a:spLocks noChangeArrowheads="1"/>
            </p:cNvSpPr>
            <p:nvPr/>
          </p:nvSpPr>
          <p:spPr bwMode="auto">
            <a:xfrm>
              <a:off x="3138232" y="1342610"/>
              <a:ext cx="390432" cy="383292"/>
            </a:xfrm>
            <a:prstGeom prst="ellipse">
              <a:avLst/>
            </a:prstGeom>
            <a:noFill/>
            <a:ln w="22225" algn="ctr">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2000">
                  <a:solidFill>
                    <a:schemeClr val="tx1"/>
                  </a:solidFill>
                  <a:latin typeface="Times" panose="02020603050405020304" pitchFamily="18" charset="0"/>
                </a:defRPr>
              </a:lvl1pPr>
              <a:lvl2pPr marL="742950" indent="-285750">
                <a:spcBef>
                  <a:spcPct val="20000"/>
                </a:spcBef>
                <a:buChar char="–"/>
                <a:defRPr>
                  <a:solidFill>
                    <a:schemeClr val="tx1"/>
                  </a:solidFill>
                  <a:latin typeface="Times" panose="02020603050405020304" pitchFamily="18" charset="0"/>
                </a:defRPr>
              </a:lvl2pPr>
              <a:lvl3pPr marL="1143000" indent="-228600">
                <a:spcBef>
                  <a:spcPct val="20000"/>
                </a:spcBef>
                <a:buChar char="•"/>
                <a:defRPr sz="1600">
                  <a:solidFill>
                    <a:schemeClr val="tx1"/>
                  </a:solidFill>
                  <a:latin typeface="Times" panose="02020603050405020304" pitchFamily="18" charset="0"/>
                </a:defRPr>
              </a:lvl3pPr>
              <a:lvl4pPr marL="1600200" indent="-228600">
                <a:spcBef>
                  <a:spcPct val="20000"/>
                </a:spcBef>
                <a:buChar char="–"/>
                <a:defRPr sz="1600">
                  <a:solidFill>
                    <a:schemeClr val="tx1"/>
                  </a:solidFill>
                  <a:latin typeface="Times" panose="02020603050405020304" pitchFamily="18" charset="0"/>
                </a:defRPr>
              </a:lvl4pPr>
              <a:lvl5pPr marL="2057400" indent="-228600">
                <a:spcBef>
                  <a:spcPct val="20000"/>
                </a:spcBef>
                <a:buChar char="•"/>
                <a:defRPr sz="1600">
                  <a:solidFill>
                    <a:schemeClr val="tx1"/>
                  </a:solidFill>
                  <a:latin typeface="Times"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Times"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Times"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Times"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Times" panose="02020603050405020304" pitchFamily="18" charset="0"/>
                </a:defRPr>
              </a:lvl9pPr>
            </a:lstStyle>
            <a:p>
              <a:pPr algn="ctr">
                <a:spcBef>
                  <a:spcPct val="0"/>
                </a:spcBef>
                <a:buFontTx/>
                <a:buNone/>
              </a:pPr>
              <a:r>
                <a:rPr lang="nb-NO" altLang="nb-NO" sz="1800" dirty="0">
                  <a:latin typeface="Arial" panose="020B0604020202020204" pitchFamily="34" charset="0"/>
                </a:rPr>
                <a:t>I</a:t>
              </a:r>
              <a:r>
                <a:rPr lang="en-US" altLang="nb-NO" sz="1800" dirty="0">
                  <a:latin typeface="Arial" panose="020B0604020202020204" pitchFamily="34" charset="0"/>
                </a:rPr>
                <a:t>C</a:t>
              </a:r>
            </a:p>
          </p:txBody>
        </p:sp>
        <p:grpSp>
          <p:nvGrpSpPr>
            <p:cNvPr id="84" name="Group 83">
              <a:extLst>
                <a:ext uri="{FF2B5EF4-FFF2-40B4-BE49-F238E27FC236}">
                  <a16:creationId xmlns:a16="http://schemas.microsoft.com/office/drawing/2014/main" id="{8811A227-227F-5D30-7028-740A30191111}"/>
                </a:ext>
              </a:extLst>
            </p:cNvPr>
            <p:cNvGrpSpPr/>
            <p:nvPr/>
          </p:nvGrpSpPr>
          <p:grpSpPr>
            <a:xfrm>
              <a:off x="2231826" y="1740587"/>
              <a:ext cx="455252" cy="307777"/>
              <a:chOff x="8910651" y="1882704"/>
              <a:chExt cx="572584" cy="307777"/>
            </a:xfrm>
          </p:grpSpPr>
          <p:sp>
            <p:nvSpPr>
              <p:cNvPr id="81" name="Rectangle 80">
                <a:extLst>
                  <a:ext uri="{FF2B5EF4-FFF2-40B4-BE49-F238E27FC236}">
                    <a16:creationId xmlns:a16="http://schemas.microsoft.com/office/drawing/2014/main" id="{B59A9673-2C5F-E49E-82E6-4ED4EC591A2F}"/>
                  </a:ext>
                </a:extLst>
              </p:cNvPr>
              <p:cNvSpPr/>
              <p:nvPr/>
            </p:nvSpPr>
            <p:spPr>
              <a:xfrm>
                <a:off x="8975364" y="1916045"/>
                <a:ext cx="507871" cy="247126"/>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2" name="TextBox 81">
                <a:extLst>
                  <a:ext uri="{FF2B5EF4-FFF2-40B4-BE49-F238E27FC236}">
                    <a16:creationId xmlns:a16="http://schemas.microsoft.com/office/drawing/2014/main" id="{97170698-D8F1-B525-DF2B-9E23F415ED81}"/>
                  </a:ext>
                </a:extLst>
              </p:cNvPr>
              <p:cNvSpPr txBox="1"/>
              <p:nvPr/>
            </p:nvSpPr>
            <p:spPr>
              <a:xfrm>
                <a:off x="8910651" y="1882704"/>
                <a:ext cx="498851" cy="307777"/>
              </a:xfrm>
              <a:prstGeom prst="rect">
                <a:avLst/>
              </a:prstGeom>
              <a:noFill/>
            </p:spPr>
            <p:txBody>
              <a:bodyPr wrap="none" rtlCol="0">
                <a:spAutoFit/>
              </a:bodyPr>
              <a:lstStyle/>
              <a:p>
                <a:r>
                  <a:rPr lang="nb-NO" sz="1400" dirty="0"/>
                  <a:t>MIN</a:t>
                </a:r>
                <a:endParaRPr lang="en-US" sz="1400" dirty="0"/>
              </a:p>
            </p:txBody>
          </p:sp>
        </p:grpSp>
        <p:sp>
          <p:nvSpPr>
            <p:cNvPr id="85" name="Line 9">
              <a:extLst>
                <a:ext uri="{FF2B5EF4-FFF2-40B4-BE49-F238E27FC236}">
                  <a16:creationId xmlns:a16="http://schemas.microsoft.com/office/drawing/2014/main" id="{7EB20D9C-90B5-213E-D794-1C1E3D1773E1}"/>
                </a:ext>
              </a:extLst>
            </p:cNvPr>
            <p:cNvSpPr>
              <a:spLocks noChangeShapeType="1"/>
            </p:cNvSpPr>
            <p:nvPr/>
          </p:nvSpPr>
          <p:spPr bwMode="auto">
            <a:xfrm>
              <a:off x="2625658" y="1540450"/>
              <a:ext cx="7677" cy="247126"/>
            </a:xfrm>
            <a:prstGeom prst="line">
              <a:avLst/>
            </a:prstGeom>
            <a:noFill/>
            <a:ln w="22225">
              <a:solidFill>
                <a:srgbClr val="FF0000"/>
              </a:solidFill>
              <a:prstDash val="solid"/>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86" name="Line 9">
              <a:extLst>
                <a:ext uri="{FF2B5EF4-FFF2-40B4-BE49-F238E27FC236}">
                  <a16:creationId xmlns:a16="http://schemas.microsoft.com/office/drawing/2014/main" id="{7D2E02A2-4704-5349-5BAB-149442D989C2}"/>
                </a:ext>
              </a:extLst>
            </p:cNvPr>
            <p:cNvSpPr>
              <a:spLocks noChangeShapeType="1"/>
            </p:cNvSpPr>
            <p:nvPr/>
          </p:nvSpPr>
          <p:spPr bwMode="auto">
            <a:xfrm>
              <a:off x="2477790" y="2021054"/>
              <a:ext cx="5479" cy="263162"/>
            </a:xfrm>
            <a:prstGeom prst="line">
              <a:avLst/>
            </a:prstGeom>
            <a:noFill/>
            <a:ln w="22225">
              <a:solidFill>
                <a:srgbClr val="FF0000"/>
              </a:solidFill>
              <a:prstDash val="solid"/>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89" name="Line 9">
              <a:extLst>
                <a:ext uri="{FF2B5EF4-FFF2-40B4-BE49-F238E27FC236}">
                  <a16:creationId xmlns:a16="http://schemas.microsoft.com/office/drawing/2014/main" id="{11AE2263-8A26-B5AC-AB2C-8884164254B0}"/>
                </a:ext>
              </a:extLst>
            </p:cNvPr>
            <p:cNvSpPr>
              <a:spLocks noChangeShapeType="1"/>
            </p:cNvSpPr>
            <p:nvPr/>
          </p:nvSpPr>
          <p:spPr bwMode="auto">
            <a:xfrm flipH="1" flipV="1">
              <a:off x="3329847" y="1707701"/>
              <a:ext cx="0" cy="175542"/>
            </a:xfrm>
            <a:prstGeom prst="line">
              <a:avLst/>
            </a:prstGeom>
            <a:noFill/>
            <a:ln w="22225">
              <a:solidFill>
                <a:srgbClr val="FF0000"/>
              </a:solidFill>
              <a:prstDash val="solid"/>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90" name="Line 9">
              <a:extLst>
                <a:ext uri="{FF2B5EF4-FFF2-40B4-BE49-F238E27FC236}">
                  <a16:creationId xmlns:a16="http://schemas.microsoft.com/office/drawing/2014/main" id="{FAF2E5A5-DA22-6111-00F8-1F5C31B0ADBC}"/>
                </a:ext>
              </a:extLst>
            </p:cNvPr>
            <p:cNvSpPr>
              <a:spLocks noChangeShapeType="1"/>
            </p:cNvSpPr>
            <p:nvPr/>
          </p:nvSpPr>
          <p:spPr bwMode="auto">
            <a:xfrm flipV="1">
              <a:off x="2633182" y="1535708"/>
              <a:ext cx="497526" cy="1"/>
            </a:xfrm>
            <a:prstGeom prst="line">
              <a:avLst/>
            </a:prstGeom>
            <a:noFill/>
            <a:ln w="22225">
              <a:solidFill>
                <a:srgbClr val="FF0000"/>
              </a:solidFill>
              <a:prstDash val="solid"/>
              <a:round/>
              <a:headEn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91" name="Line 9">
              <a:extLst>
                <a:ext uri="{FF2B5EF4-FFF2-40B4-BE49-F238E27FC236}">
                  <a16:creationId xmlns:a16="http://schemas.microsoft.com/office/drawing/2014/main" id="{E1C9E9F8-4525-2FDD-145F-6D72BFC97B4B}"/>
                </a:ext>
              </a:extLst>
            </p:cNvPr>
            <p:cNvSpPr>
              <a:spLocks noChangeShapeType="1"/>
            </p:cNvSpPr>
            <p:nvPr/>
          </p:nvSpPr>
          <p:spPr bwMode="auto">
            <a:xfrm>
              <a:off x="2320857" y="1529074"/>
              <a:ext cx="7677" cy="247126"/>
            </a:xfrm>
            <a:prstGeom prst="line">
              <a:avLst/>
            </a:prstGeom>
            <a:noFill/>
            <a:ln w="22225">
              <a:solidFill>
                <a:srgbClr val="FF0000"/>
              </a:solidFill>
              <a:prstDash val="solid"/>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92" name="Line 9">
              <a:extLst>
                <a:ext uri="{FF2B5EF4-FFF2-40B4-BE49-F238E27FC236}">
                  <a16:creationId xmlns:a16="http://schemas.microsoft.com/office/drawing/2014/main" id="{700132DA-D909-EE42-1131-8366D24AA393}"/>
                </a:ext>
              </a:extLst>
            </p:cNvPr>
            <p:cNvSpPr>
              <a:spLocks noChangeShapeType="1"/>
            </p:cNvSpPr>
            <p:nvPr/>
          </p:nvSpPr>
          <p:spPr bwMode="auto">
            <a:xfrm flipV="1">
              <a:off x="1829487" y="1531098"/>
              <a:ext cx="497526" cy="1"/>
            </a:xfrm>
            <a:prstGeom prst="line">
              <a:avLst/>
            </a:prstGeom>
            <a:noFill/>
            <a:ln w="22225">
              <a:solidFill>
                <a:srgbClr val="FF0000"/>
              </a:solidFill>
              <a:prstDash val="solid"/>
              <a:round/>
              <a:headEn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93" name="TextBox 92">
              <a:extLst>
                <a:ext uri="{FF2B5EF4-FFF2-40B4-BE49-F238E27FC236}">
                  <a16:creationId xmlns:a16="http://schemas.microsoft.com/office/drawing/2014/main" id="{45986634-72AF-CAD1-339C-4AAB79D0FBFA}"/>
                </a:ext>
              </a:extLst>
            </p:cNvPr>
            <p:cNvSpPr txBox="1"/>
            <p:nvPr/>
          </p:nvSpPr>
          <p:spPr>
            <a:xfrm>
              <a:off x="2833431" y="1207831"/>
              <a:ext cx="312906" cy="338554"/>
            </a:xfrm>
            <a:prstGeom prst="rect">
              <a:avLst/>
            </a:prstGeom>
            <a:noFill/>
          </p:spPr>
          <p:txBody>
            <a:bodyPr wrap="none" rtlCol="0">
              <a:spAutoFit/>
            </a:bodyPr>
            <a:lstStyle/>
            <a:p>
              <a:r>
                <a:rPr lang="nb-NO" sz="1600" dirty="0"/>
                <a:t>H</a:t>
              </a:r>
              <a:endParaRPr lang="en-US" sz="1600" dirty="0"/>
            </a:p>
          </p:txBody>
        </p:sp>
        <p:sp>
          <p:nvSpPr>
            <p:cNvPr id="94" name="Line 9">
              <a:extLst>
                <a:ext uri="{FF2B5EF4-FFF2-40B4-BE49-F238E27FC236}">
                  <a16:creationId xmlns:a16="http://schemas.microsoft.com/office/drawing/2014/main" id="{E01369B7-3D93-A31D-DBAE-E6C7F85CA26E}"/>
                </a:ext>
              </a:extLst>
            </p:cNvPr>
            <p:cNvSpPr>
              <a:spLocks noChangeShapeType="1"/>
            </p:cNvSpPr>
            <p:nvPr/>
          </p:nvSpPr>
          <p:spPr bwMode="auto">
            <a:xfrm flipV="1">
              <a:off x="3531978" y="1531943"/>
              <a:ext cx="497526" cy="1"/>
            </a:xfrm>
            <a:prstGeom prst="line">
              <a:avLst/>
            </a:prstGeom>
            <a:noFill/>
            <a:ln w="22225">
              <a:solidFill>
                <a:srgbClr val="FF0000"/>
              </a:solidFill>
              <a:prstDash val="solid"/>
              <a:round/>
              <a:headEn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95" name="TextBox 94">
              <a:extLst>
                <a:ext uri="{FF2B5EF4-FFF2-40B4-BE49-F238E27FC236}">
                  <a16:creationId xmlns:a16="http://schemas.microsoft.com/office/drawing/2014/main" id="{A5B92A2F-C6C2-5C39-5787-45A09AF62AB6}"/>
                </a:ext>
              </a:extLst>
            </p:cNvPr>
            <p:cNvSpPr txBox="1"/>
            <p:nvPr/>
          </p:nvSpPr>
          <p:spPr>
            <a:xfrm>
              <a:off x="3568484" y="1195702"/>
              <a:ext cx="271228" cy="338554"/>
            </a:xfrm>
            <a:prstGeom prst="rect">
              <a:avLst/>
            </a:prstGeom>
            <a:noFill/>
          </p:spPr>
          <p:txBody>
            <a:bodyPr wrap="none" rtlCol="0">
              <a:spAutoFit/>
            </a:bodyPr>
            <a:lstStyle/>
            <a:p>
              <a:r>
                <a:rPr lang="nb-NO" sz="1600" dirty="0"/>
                <a:t>L</a:t>
              </a:r>
              <a:endParaRPr lang="en-US" sz="1600" dirty="0"/>
            </a:p>
          </p:txBody>
        </p:sp>
      </p:grpSp>
      <p:grpSp>
        <p:nvGrpSpPr>
          <p:cNvPr id="178" name="Group 177">
            <a:extLst>
              <a:ext uri="{FF2B5EF4-FFF2-40B4-BE49-F238E27FC236}">
                <a16:creationId xmlns:a16="http://schemas.microsoft.com/office/drawing/2014/main" id="{39F0E011-0196-C6D1-1399-15B74EAEA39A}"/>
              </a:ext>
            </a:extLst>
          </p:cNvPr>
          <p:cNvGrpSpPr/>
          <p:nvPr/>
        </p:nvGrpSpPr>
        <p:grpSpPr>
          <a:xfrm>
            <a:off x="3230832" y="1351697"/>
            <a:ext cx="2200017" cy="1436423"/>
            <a:chOff x="1829487" y="1195702"/>
            <a:chExt cx="2200017" cy="1436423"/>
          </a:xfrm>
        </p:grpSpPr>
        <p:grpSp>
          <p:nvGrpSpPr>
            <p:cNvPr id="179" name="Group 178">
              <a:extLst>
                <a:ext uri="{FF2B5EF4-FFF2-40B4-BE49-F238E27FC236}">
                  <a16:creationId xmlns:a16="http://schemas.microsoft.com/office/drawing/2014/main" id="{AA373F44-43D8-56E6-33A0-B7BEA0E301EC}"/>
                </a:ext>
              </a:extLst>
            </p:cNvPr>
            <p:cNvGrpSpPr/>
            <p:nvPr/>
          </p:nvGrpSpPr>
          <p:grpSpPr>
            <a:xfrm>
              <a:off x="2949398" y="1883243"/>
              <a:ext cx="768100" cy="748882"/>
              <a:chOff x="2423593" y="1772816"/>
              <a:chExt cx="768100" cy="748882"/>
            </a:xfrm>
          </p:grpSpPr>
          <p:sp>
            <p:nvSpPr>
              <p:cNvPr id="196" name="Rectangle: Rounded Corners 195">
                <a:extLst>
                  <a:ext uri="{FF2B5EF4-FFF2-40B4-BE49-F238E27FC236}">
                    <a16:creationId xmlns:a16="http://schemas.microsoft.com/office/drawing/2014/main" id="{A01854CC-8335-3F22-9D0A-D5D97640C199}"/>
                  </a:ext>
                </a:extLst>
              </p:cNvPr>
              <p:cNvSpPr/>
              <p:nvPr/>
            </p:nvSpPr>
            <p:spPr>
              <a:xfrm>
                <a:off x="2423593" y="1772816"/>
                <a:ext cx="768100" cy="748882"/>
              </a:xfrm>
              <a:prstGeom prst="round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97" name="Straight Connector 196">
                <a:extLst>
                  <a:ext uri="{FF2B5EF4-FFF2-40B4-BE49-F238E27FC236}">
                    <a16:creationId xmlns:a16="http://schemas.microsoft.com/office/drawing/2014/main" id="{23A8BEBD-0922-E3F6-0E6B-3363BEC58C4B}"/>
                  </a:ext>
                </a:extLst>
              </p:cNvPr>
              <p:cNvCxnSpPr>
                <a:cxnSpLocks/>
                <a:stCxn id="196" idx="1"/>
                <a:endCxn id="196" idx="3"/>
              </p:cNvCxnSpPr>
              <p:nvPr/>
            </p:nvCxnSpPr>
            <p:spPr>
              <a:xfrm>
                <a:off x="2423593" y="2147257"/>
                <a:ext cx="768100" cy="0"/>
              </a:xfrm>
              <a:prstGeom prst="line">
                <a:avLst/>
              </a:prstGeom>
            </p:spPr>
            <p:style>
              <a:lnRef idx="1">
                <a:schemeClr val="accent1"/>
              </a:lnRef>
              <a:fillRef idx="0">
                <a:schemeClr val="accent1"/>
              </a:fillRef>
              <a:effectRef idx="0">
                <a:schemeClr val="accent1"/>
              </a:effectRef>
              <a:fontRef idx="minor">
                <a:schemeClr val="tx1"/>
              </a:fontRef>
            </p:style>
          </p:cxnSp>
        </p:grpSp>
        <p:cxnSp>
          <p:nvCxnSpPr>
            <p:cNvPr id="180" name="Straight Arrow Connector 179">
              <a:extLst>
                <a:ext uri="{FF2B5EF4-FFF2-40B4-BE49-F238E27FC236}">
                  <a16:creationId xmlns:a16="http://schemas.microsoft.com/office/drawing/2014/main" id="{6706EE48-BF16-4665-9154-578B1357693C}"/>
                </a:ext>
              </a:extLst>
            </p:cNvPr>
            <p:cNvCxnSpPr>
              <a:cxnSpLocks/>
              <a:endCxn id="196" idx="1"/>
            </p:cNvCxnSpPr>
            <p:nvPr/>
          </p:nvCxnSpPr>
          <p:spPr>
            <a:xfrm>
              <a:off x="1949544" y="2257684"/>
              <a:ext cx="999854" cy="0"/>
            </a:xfrm>
            <a:prstGeom prst="straightConnector1">
              <a:avLst/>
            </a:prstGeom>
            <a:ln w="2540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
          <p:nvSpPr>
            <p:cNvPr id="181" name="Isosceles Triangle 180">
              <a:extLst>
                <a:ext uri="{FF2B5EF4-FFF2-40B4-BE49-F238E27FC236}">
                  <a16:creationId xmlns:a16="http://schemas.microsoft.com/office/drawing/2014/main" id="{A6C55BB8-9F19-801B-7358-9D0F23C33759}"/>
                </a:ext>
              </a:extLst>
            </p:cNvPr>
            <p:cNvSpPr/>
            <p:nvPr/>
          </p:nvSpPr>
          <p:spPr>
            <a:xfrm rot="5400000">
              <a:off x="2237145" y="2156066"/>
              <a:ext cx="296055" cy="213978"/>
            </a:xfrm>
            <a:prstGeom prst="triangl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2" name="Isosceles Triangle 181">
              <a:extLst>
                <a:ext uri="{FF2B5EF4-FFF2-40B4-BE49-F238E27FC236}">
                  <a16:creationId xmlns:a16="http://schemas.microsoft.com/office/drawing/2014/main" id="{709D9B11-1C1D-CEF4-B212-40FD01631397}"/>
                </a:ext>
              </a:extLst>
            </p:cNvPr>
            <p:cNvSpPr/>
            <p:nvPr/>
          </p:nvSpPr>
          <p:spPr>
            <a:xfrm rot="16200000" flipH="1">
              <a:off x="2432061" y="2156066"/>
              <a:ext cx="296055" cy="213978"/>
            </a:xfrm>
            <a:prstGeom prst="triangl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3" name="Oval 7">
              <a:extLst>
                <a:ext uri="{FF2B5EF4-FFF2-40B4-BE49-F238E27FC236}">
                  <a16:creationId xmlns:a16="http://schemas.microsoft.com/office/drawing/2014/main" id="{A78CB1FF-D1B2-B6A1-C6EB-C2CDE90E3757}"/>
                </a:ext>
              </a:extLst>
            </p:cNvPr>
            <p:cNvSpPr>
              <a:spLocks noChangeArrowheads="1"/>
            </p:cNvSpPr>
            <p:nvPr/>
          </p:nvSpPr>
          <p:spPr bwMode="auto">
            <a:xfrm>
              <a:off x="3138232" y="1342610"/>
              <a:ext cx="390432" cy="383292"/>
            </a:xfrm>
            <a:prstGeom prst="ellipse">
              <a:avLst/>
            </a:prstGeom>
            <a:noFill/>
            <a:ln w="22225" algn="ctr">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2000">
                  <a:solidFill>
                    <a:schemeClr val="tx1"/>
                  </a:solidFill>
                  <a:latin typeface="Times" panose="02020603050405020304" pitchFamily="18" charset="0"/>
                </a:defRPr>
              </a:lvl1pPr>
              <a:lvl2pPr marL="742950" indent="-285750">
                <a:spcBef>
                  <a:spcPct val="20000"/>
                </a:spcBef>
                <a:buChar char="–"/>
                <a:defRPr>
                  <a:solidFill>
                    <a:schemeClr val="tx1"/>
                  </a:solidFill>
                  <a:latin typeface="Times" panose="02020603050405020304" pitchFamily="18" charset="0"/>
                </a:defRPr>
              </a:lvl2pPr>
              <a:lvl3pPr marL="1143000" indent="-228600">
                <a:spcBef>
                  <a:spcPct val="20000"/>
                </a:spcBef>
                <a:buChar char="•"/>
                <a:defRPr sz="1600">
                  <a:solidFill>
                    <a:schemeClr val="tx1"/>
                  </a:solidFill>
                  <a:latin typeface="Times" panose="02020603050405020304" pitchFamily="18" charset="0"/>
                </a:defRPr>
              </a:lvl3pPr>
              <a:lvl4pPr marL="1600200" indent="-228600">
                <a:spcBef>
                  <a:spcPct val="20000"/>
                </a:spcBef>
                <a:buChar char="–"/>
                <a:defRPr sz="1600">
                  <a:solidFill>
                    <a:schemeClr val="tx1"/>
                  </a:solidFill>
                  <a:latin typeface="Times" panose="02020603050405020304" pitchFamily="18" charset="0"/>
                </a:defRPr>
              </a:lvl4pPr>
              <a:lvl5pPr marL="2057400" indent="-228600">
                <a:spcBef>
                  <a:spcPct val="20000"/>
                </a:spcBef>
                <a:buChar char="•"/>
                <a:defRPr sz="1600">
                  <a:solidFill>
                    <a:schemeClr val="tx1"/>
                  </a:solidFill>
                  <a:latin typeface="Times"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Times"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Times"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Times"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Times" panose="02020603050405020304" pitchFamily="18" charset="0"/>
                </a:defRPr>
              </a:lvl9pPr>
            </a:lstStyle>
            <a:p>
              <a:pPr algn="ctr">
                <a:spcBef>
                  <a:spcPct val="0"/>
                </a:spcBef>
                <a:buFontTx/>
                <a:buNone/>
              </a:pPr>
              <a:r>
                <a:rPr lang="nb-NO" altLang="nb-NO" sz="1800" dirty="0">
                  <a:latin typeface="Arial" panose="020B0604020202020204" pitchFamily="34" charset="0"/>
                </a:rPr>
                <a:t>I</a:t>
              </a:r>
              <a:r>
                <a:rPr lang="en-US" altLang="nb-NO" sz="1800" dirty="0">
                  <a:latin typeface="Arial" panose="020B0604020202020204" pitchFamily="34" charset="0"/>
                </a:rPr>
                <a:t>C</a:t>
              </a:r>
            </a:p>
          </p:txBody>
        </p:sp>
        <p:grpSp>
          <p:nvGrpSpPr>
            <p:cNvPr id="184" name="Group 183">
              <a:extLst>
                <a:ext uri="{FF2B5EF4-FFF2-40B4-BE49-F238E27FC236}">
                  <a16:creationId xmlns:a16="http://schemas.microsoft.com/office/drawing/2014/main" id="{B9C86122-907E-C992-D9B4-9971A9628EC2}"/>
                </a:ext>
              </a:extLst>
            </p:cNvPr>
            <p:cNvGrpSpPr/>
            <p:nvPr/>
          </p:nvGrpSpPr>
          <p:grpSpPr>
            <a:xfrm>
              <a:off x="2231826" y="1740587"/>
              <a:ext cx="455252" cy="307777"/>
              <a:chOff x="8910651" y="1882704"/>
              <a:chExt cx="572584" cy="307777"/>
            </a:xfrm>
          </p:grpSpPr>
          <p:sp>
            <p:nvSpPr>
              <p:cNvPr id="194" name="Rectangle 193">
                <a:extLst>
                  <a:ext uri="{FF2B5EF4-FFF2-40B4-BE49-F238E27FC236}">
                    <a16:creationId xmlns:a16="http://schemas.microsoft.com/office/drawing/2014/main" id="{278834F7-EC59-FCC1-5E7C-CA8113CD0A40}"/>
                  </a:ext>
                </a:extLst>
              </p:cNvPr>
              <p:cNvSpPr/>
              <p:nvPr/>
            </p:nvSpPr>
            <p:spPr>
              <a:xfrm>
                <a:off x="8975364" y="1916045"/>
                <a:ext cx="507871" cy="247126"/>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5" name="TextBox 194">
                <a:extLst>
                  <a:ext uri="{FF2B5EF4-FFF2-40B4-BE49-F238E27FC236}">
                    <a16:creationId xmlns:a16="http://schemas.microsoft.com/office/drawing/2014/main" id="{FAF39394-45FD-D229-3E26-0E1820C471B3}"/>
                  </a:ext>
                </a:extLst>
              </p:cNvPr>
              <p:cNvSpPr txBox="1"/>
              <p:nvPr/>
            </p:nvSpPr>
            <p:spPr>
              <a:xfrm>
                <a:off x="8910651" y="1882704"/>
                <a:ext cx="498851" cy="307777"/>
              </a:xfrm>
              <a:prstGeom prst="rect">
                <a:avLst/>
              </a:prstGeom>
              <a:noFill/>
            </p:spPr>
            <p:txBody>
              <a:bodyPr wrap="none" rtlCol="0">
                <a:spAutoFit/>
              </a:bodyPr>
              <a:lstStyle/>
              <a:p>
                <a:r>
                  <a:rPr lang="nb-NO" sz="1400" dirty="0"/>
                  <a:t>MIN</a:t>
                </a:r>
                <a:endParaRPr lang="en-US" sz="1400" dirty="0"/>
              </a:p>
            </p:txBody>
          </p:sp>
        </p:grpSp>
        <p:sp>
          <p:nvSpPr>
            <p:cNvPr id="185" name="Line 9">
              <a:extLst>
                <a:ext uri="{FF2B5EF4-FFF2-40B4-BE49-F238E27FC236}">
                  <a16:creationId xmlns:a16="http://schemas.microsoft.com/office/drawing/2014/main" id="{6070C253-8E82-1281-55C6-45E44CE47AEA}"/>
                </a:ext>
              </a:extLst>
            </p:cNvPr>
            <p:cNvSpPr>
              <a:spLocks noChangeShapeType="1"/>
            </p:cNvSpPr>
            <p:nvPr/>
          </p:nvSpPr>
          <p:spPr bwMode="auto">
            <a:xfrm>
              <a:off x="2625658" y="1540450"/>
              <a:ext cx="7677" cy="247126"/>
            </a:xfrm>
            <a:prstGeom prst="line">
              <a:avLst/>
            </a:prstGeom>
            <a:noFill/>
            <a:ln w="22225">
              <a:solidFill>
                <a:srgbClr val="FF0000"/>
              </a:solidFill>
              <a:prstDash val="solid"/>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186" name="Line 9">
              <a:extLst>
                <a:ext uri="{FF2B5EF4-FFF2-40B4-BE49-F238E27FC236}">
                  <a16:creationId xmlns:a16="http://schemas.microsoft.com/office/drawing/2014/main" id="{FFC768B0-297F-0B2B-ED51-98027DA97D1E}"/>
                </a:ext>
              </a:extLst>
            </p:cNvPr>
            <p:cNvSpPr>
              <a:spLocks noChangeShapeType="1"/>
            </p:cNvSpPr>
            <p:nvPr/>
          </p:nvSpPr>
          <p:spPr bwMode="auto">
            <a:xfrm>
              <a:off x="2477790" y="2021054"/>
              <a:ext cx="5479" cy="263162"/>
            </a:xfrm>
            <a:prstGeom prst="line">
              <a:avLst/>
            </a:prstGeom>
            <a:noFill/>
            <a:ln w="22225">
              <a:solidFill>
                <a:srgbClr val="FF0000"/>
              </a:solidFill>
              <a:prstDash val="solid"/>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187" name="Line 9">
              <a:extLst>
                <a:ext uri="{FF2B5EF4-FFF2-40B4-BE49-F238E27FC236}">
                  <a16:creationId xmlns:a16="http://schemas.microsoft.com/office/drawing/2014/main" id="{78623E2D-57C6-0966-7EC6-A0E40EA910E9}"/>
                </a:ext>
              </a:extLst>
            </p:cNvPr>
            <p:cNvSpPr>
              <a:spLocks noChangeShapeType="1"/>
            </p:cNvSpPr>
            <p:nvPr/>
          </p:nvSpPr>
          <p:spPr bwMode="auto">
            <a:xfrm flipH="1" flipV="1">
              <a:off x="3329847" y="1707701"/>
              <a:ext cx="0" cy="175542"/>
            </a:xfrm>
            <a:prstGeom prst="line">
              <a:avLst/>
            </a:prstGeom>
            <a:noFill/>
            <a:ln w="22225">
              <a:solidFill>
                <a:srgbClr val="FF0000"/>
              </a:solidFill>
              <a:prstDash val="solid"/>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188" name="Line 9">
              <a:extLst>
                <a:ext uri="{FF2B5EF4-FFF2-40B4-BE49-F238E27FC236}">
                  <a16:creationId xmlns:a16="http://schemas.microsoft.com/office/drawing/2014/main" id="{D0252CDA-C0F4-E88D-763F-C463ABE21ABB}"/>
                </a:ext>
              </a:extLst>
            </p:cNvPr>
            <p:cNvSpPr>
              <a:spLocks noChangeShapeType="1"/>
            </p:cNvSpPr>
            <p:nvPr/>
          </p:nvSpPr>
          <p:spPr bwMode="auto">
            <a:xfrm flipV="1">
              <a:off x="2633182" y="1535708"/>
              <a:ext cx="497526" cy="1"/>
            </a:xfrm>
            <a:prstGeom prst="line">
              <a:avLst/>
            </a:prstGeom>
            <a:noFill/>
            <a:ln w="22225">
              <a:solidFill>
                <a:srgbClr val="FF0000"/>
              </a:solidFill>
              <a:prstDash val="solid"/>
              <a:round/>
              <a:headEn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189" name="Line 9">
              <a:extLst>
                <a:ext uri="{FF2B5EF4-FFF2-40B4-BE49-F238E27FC236}">
                  <a16:creationId xmlns:a16="http://schemas.microsoft.com/office/drawing/2014/main" id="{BBFD7D76-A02B-92D7-CAB9-E7AE216CA1EE}"/>
                </a:ext>
              </a:extLst>
            </p:cNvPr>
            <p:cNvSpPr>
              <a:spLocks noChangeShapeType="1"/>
            </p:cNvSpPr>
            <p:nvPr/>
          </p:nvSpPr>
          <p:spPr bwMode="auto">
            <a:xfrm>
              <a:off x="2320857" y="1529074"/>
              <a:ext cx="7677" cy="247126"/>
            </a:xfrm>
            <a:prstGeom prst="line">
              <a:avLst/>
            </a:prstGeom>
            <a:noFill/>
            <a:ln w="22225">
              <a:solidFill>
                <a:srgbClr val="FF0000"/>
              </a:solidFill>
              <a:prstDash val="solid"/>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190" name="Line 9">
              <a:extLst>
                <a:ext uri="{FF2B5EF4-FFF2-40B4-BE49-F238E27FC236}">
                  <a16:creationId xmlns:a16="http://schemas.microsoft.com/office/drawing/2014/main" id="{B650FE04-9552-13EC-0C95-B04B3F55DED2}"/>
                </a:ext>
              </a:extLst>
            </p:cNvPr>
            <p:cNvSpPr>
              <a:spLocks noChangeShapeType="1"/>
            </p:cNvSpPr>
            <p:nvPr/>
          </p:nvSpPr>
          <p:spPr bwMode="auto">
            <a:xfrm flipV="1">
              <a:off x="1829487" y="1531098"/>
              <a:ext cx="497526" cy="1"/>
            </a:xfrm>
            <a:prstGeom prst="line">
              <a:avLst/>
            </a:prstGeom>
            <a:noFill/>
            <a:ln w="22225">
              <a:solidFill>
                <a:srgbClr val="FF0000"/>
              </a:solidFill>
              <a:prstDash val="solid"/>
              <a:round/>
              <a:headEn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191" name="TextBox 190">
              <a:extLst>
                <a:ext uri="{FF2B5EF4-FFF2-40B4-BE49-F238E27FC236}">
                  <a16:creationId xmlns:a16="http://schemas.microsoft.com/office/drawing/2014/main" id="{1E2C1F30-239A-57EB-72BB-56433A6F431E}"/>
                </a:ext>
              </a:extLst>
            </p:cNvPr>
            <p:cNvSpPr txBox="1"/>
            <p:nvPr/>
          </p:nvSpPr>
          <p:spPr>
            <a:xfrm>
              <a:off x="2833431" y="1207831"/>
              <a:ext cx="312906" cy="338554"/>
            </a:xfrm>
            <a:prstGeom prst="rect">
              <a:avLst/>
            </a:prstGeom>
            <a:noFill/>
          </p:spPr>
          <p:txBody>
            <a:bodyPr wrap="none" rtlCol="0">
              <a:spAutoFit/>
            </a:bodyPr>
            <a:lstStyle/>
            <a:p>
              <a:r>
                <a:rPr lang="nb-NO" sz="1600" dirty="0"/>
                <a:t>H</a:t>
              </a:r>
              <a:endParaRPr lang="en-US" sz="1600" dirty="0"/>
            </a:p>
          </p:txBody>
        </p:sp>
        <p:sp>
          <p:nvSpPr>
            <p:cNvPr id="192" name="Line 9">
              <a:extLst>
                <a:ext uri="{FF2B5EF4-FFF2-40B4-BE49-F238E27FC236}">
                  <a16:creationId xmlns:a16="http://schemas.microsoft.com/office/drawing/2014/main" id="{B35D8E4D-EFE1-88C0-C0B6-F97C438114F9}"/>
                </a:ext>
              </a:extLst>
            </p:cNvPr>
            <p:cNvSpPr>
              <a:spLocks noChangeShapeType="1"/>
            </p:cNvSpPr>
            <p:nvPr/>
          </p:nvSpPr>
          <p:spPr bwMode="auto">
            <a:xfrm flipV="1">
              <a:off x="3531978" y="1531943"/>
              <a:ext cx="497526" cy="1"/>
            </a:xfrm>
            <a:prstGeom prst="line">
              <a:avLst/>
            </a:prstGeom>
            <a:noFill/>
            <a:ln w="22225">
              <a:solidFill>
                <a:srgbClr val="FF0000"/>
              </a:solidFill>
              <a:prstDash val="solid"/>
              <a:round/>
              <a:headEn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193" name="TextBox 192">
              <a:extLst>
                <a:ext uri="{FF2B5EF4-FFF2-40B4-BE49-F238E27FC236}">
                  <a16:creationId xmlns:a16="http://schemas.microsoft.com/office/drawing/2014/main" id="{8DF6873E-7C10-4945-3721-0C78F68E6754}"/>
                </a:ext>
              </a:extLst>
            </p:cNvPr>
            <p:cNvSpPr txBox="1"/>
            <p:nvPr/>
          </p:nvSpPr>
          <p:spPr>
            <a:xfrm>
              <a:off x="3568484" y="1195702"/>
              <a:ext cx="271228" cy="338554"/>
            </a:xfrm>
            <a:prstGeom prst="rect">
              <a:avLst/>
            </a:prstGeom>
            <a:noFill/>
          </p:spPr>
          <p:txBody>
            <a:bodyPr wrap="none" rtlCol="0">
              <a:spAutoFit/>
            </a:bodyPr>
            <a:lstStyle/>
            <a:p>
              <a:r>
                <a:rPr lang="nb-NO" sz="1600" dirty="0"/>
                <a:t>L</a:t>
              </a:r>
              <a:endParaRPr lang="en-US" sz="1600" dirty="0"/>
            </a:p>
          </p:txBody>
        </p:sp>
      </p:grpSp>
      <p:grpSp>
        <p:nvGrpSpPr>
          <p:cNvPr id="198" name="Group 197">
            <a:extLst>
              <a:ext uri="{FF2B5EF4-FFF2-40B4-BE49-F238E27FC236}">
                <a16:creationId xmlns:a16="http://schemas.microsoft.com/office/drawing/2014/main" id="{156D74EF-9A58-1776-ADAD-F5F87F861D0D}"/>
              </a:ext>
            </a:extLst>
          </p:cNvPr>
          <p:cNvGrpSpPr/>
          <p:nvPr/>
        </p:nvGrpSpPr>
        <p:grpSpPr>
          <a:xfrm>
            <a:off x="4998116" y="1351402"/>
            <a:ext cx="2200017" cy="1436423"/>
            <a:chOff x="1829487" y="1195702"/>
            <a:chExt cx="2200017" cy="1436423"/>
          </a:xfrm>
        </p:grpSpPr>
        <p:grpSp>
          <p:nvGrpSpPr>
            <p:cNvPr id="199" name="Group 198">
              <a:extLst>
                <a:ext uri="{FF2B5EF4-FFF2-40B4-BE49-F238E27FC236}">
                  <a16:creationId xmlns:a16="http://schemas.microsoft.com/office/drawing/2014/main" id="{C1C2BA41-57C4-C3FD-F27D-4C99D25F09AF}"/>
                </a:ext>
              </a:extLst>
            </p:cNvPr>
            <p:cNvGrpSpPr/>
            <p:nvPr/>
          </p:nvGrpSpPr>
          <p:grpSpPr>
            <a:xfrm>
              <a:off x="2949398" y="1883243"/>
              <a:ext cx="768100" cy="748882"/>
              <a:chOff x="2423593" y="1772816"/>
              <a:chExt cx="768100" cy="748882"/>
            </a:xfrm>
          </p:grpSpPr>
          <p:sp>
            <p:nvSpPr>
              <p:cNvPr id="216" name="Rectangle: Rounded Corners 215">
                <a:extLst>
                  <a:ext uri="{FF2B5EF4-FFF2-40B4-BE49-F238E27FC236}">
                    <a16:creationId xmlns:a16="http://schemas.microsoft.com/office/drawing/2014/main" id="{10C44827-4ED6-5E59-A2B4-60430EC354AF}"/>
                  </a:ext>
                </a:extLst>
              </p:cNvPr>
              <p:cNvSpPr/>
              <p:nvPr/>
            </p:nvSpPr>
            <p:spPr>
              <a:xfrm>
                <a:off x="2423593" y="1772816"/>
                <a:ext cx="768100" cy="748882"/>
              </a:xfrm>
              <a:prstGeom prst="round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17" name="Straight Connector 216">
                <a:extLst>
                  <a:ext uri="{FF2B5EF4-FFF2-40B4-BE49-F238E27FC236}">
                    <a16:creationId xmlns:a16="http://schemas.microsoft.com/office/drawing/2014/main" id="{BAA17EC2-D817-1C11-F4E7-BC1332AA6937}"/>
                  </a:ext>
                </a:extLst>
              </p:cNvPr>
              <p:cNvCxnSpPr>
                <a:cxnSpLocks/>
                <a:stCxn id="216" idx="1"/>
                <a:endCxn id="216" idx="3"/>
              </p:cNvCxnSpPr>
              <p:nvPr/>
            </p:nvCxnSpPr>
            <p:spPr>
              <a:xfrm>
                <a:off x="2423593" y="2147257"/>
                <a:ext cx="768100" cy="0"/>
              </a:xfrm>
              <a:prstGeom prst="line">
                <a:avLst/>
              </a:prstGeom>
            </p:spPr>
            <p:style>
              <a:lnRef idx="1">
                <a:schemeClr val="accent1"/>
              </a:lnRef>
              <a:fillRef idx="0">
                <a:schemeClr val="accent1"/>
              </a:fillRef>
              <a:effectRef idx="0">
                <a:schemeClr val="accent1"/>
              </a:effectRef>
              <a:fontRef idx="minor">
                <a:schemeClr val="tx1"/>
              </a:fontRef>
            </p:style>
          </p:cxnSp>
        </p:grpSp>
        <p:cxnSp>
          <p:nvCxnSpPr>
            <p:cNvPr id="200" name="Straight Arrow Connector 199">
              <a:extLst>
                <a:ext uri="{FF2B5EF4-FFF2-40B4-BE49-F238E27FC236}">
                  <a16:creationId xmlns:a16="http://schemas.microsoft.com/office/drawing/2014/main" id="{07C8A8FE-F144-E3BE-105F-B9BFE93DCAE0}"/>
                </a:ext>
              </a:extLst>
            </p:cNvPr>
            <p:cNvCxnSpPr>
              <a:cxnSpLocks/>
              <a:endCxn id="216" idx="1"/>
            </p:cNvCxnSpPr>
            <p:nvPr/>
          </p:nvCxnSpPr>
          <p:spPr>
            <a:xfrm>
              <a:off x="1949544" y="2257684"/>
              <a:ext cx="999854" cy="0"/>
            </a:xfrm>
            <a:prstGeom prst="straightConnector1">
              <a:avLst/>
            </a:prstGeom>
            <a:ln w="2540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
          <p:nvSpPr>
            <p:cNvPr id="201" name="Isosceles Triangle 200">
              <a:extLst>
                <a:ext uri="{FF2B5EF4-FFF2-40B4-BE49-F238E27FC236}">
                  <a16:creationId xmlns:a16="http://schemas.microsoft.com/office/drawing/2014/main" id="{C86DDF0A-C997-49F7-5640-ADB7E49585A3}"/>
                </a:ext>
              </a:extLst>
            </p:cNvPr>
            <p:cNvSpPr/>
            <p:nvPr/>
          </p:nvSpPr>
          <p:spPr>
            <a:xfrm rot="5400000">
              <a:off x="2237145" y="2156066"/>
              <a:ext cx="296055" cy="213978"/>
            </a:xfrm>
            <a:prstGeom prst="triangl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2" name="Isosceles Triangle 201">
              <a:extLst>
                <a:ext uri="{FF2B5EF4-FFF2-40B4-BE49-F238E27FC236}">
                  <a16:creationId xmlns:a16="http://schemas.microsoft.com/office/drawing/2014/main" id="{6A163BFB-8896-49CC-A583-2389C06DAE94}"/>
                </a:ext>
              </a:extLst>
            </p:cNvPr>
            <p:cNvSpPr/>
            <p:nvPr/>
          </p:nvSpPr>
          <p:spPr>
            <a:xfrm rot="16200000" flipH="1">
              <a:off x="2432061" y="2156066"/>
              <a:ext cx="296055" cy="213978"/>
            </a:xfrm>
            <a:prstGeom prst="triangl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3" name="Oval 7">
              <a:extLst>
                <a:ext uri="{FF2B5EF4-FFF2-40B4-BE49-F238E27FC236}">
                  <a16:creationId xmlns:a16="http://schemas.microsoft.com/office/drawing/2014/main" id="{F9BAD8D6-75A9-00A3-A60F-8976B0F9DDC5}"/>
                </a:ext>
              </a:extLst>
            </p:cNvPr>
            <p:cNvSpPr>
              <a:spLocks noChangeArrowheads="1"/>
            </p:cNvSpPr>
            <p:nvPr/>
          </p:nvSpPr>
          <p:spPr bwMode="auto">
            <a:xfrm>
              <a:off x="3138232" y="1342610"/>
              <a:ext cx="390432" cy="383292"/>
            </a:xfrm>
            <a:prstGeom prst="ellipse">
              <a:avLst/>
            </a:prstGeom>
            <a:noFill/>
            <a:ln w="22225" algn="ctr">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2000">
                  <a:solidFill>
                    <a:schemeClr val="tx1"/>
                  </a:solidFill>
                  <a:latin typeface="Times" panose="02020603050405020304" pitchFamily="18" charset="0"/>
                </a:defRPr>
              </a:lvl1pPr>
              <a:lvl2pPr marL="742950" indent="-285750">
                <a:spcBef>
                  <a:spcPct val="20000"/>
                </a:spcBef>
                <a:buChar char="–"/>
                <a:defRPr>
                  <a:solidFill>
                    <a:schemeClr val="tx1"/>
                  </a:solidFill>
                  <a:latin typeface="Times" panose="02020603050405020304" pitchFamily="18" charset="0"/>
                </a:defRPr>
              </a:lvl2pPr>
              <a:lvl3pPr marL="1143000" indent="-228600">
                <a:spcBef>
                  <a:spcPct val="20000"/>
                </a:spcBef>
                <a:buChar char="•"/>
                <a:defRPr sz="1600">
                  <a:solidFill>
                    <a:schemeClr val="tx1"/>
                  </a:solidFill>
                  <a:latin typeface="Times" panose="02020603050405020304" pitchFamily="18" charset="0"/>
                </a:defRPr>
              </a:lvl3pPr>
              <a:lvl4pPr marL="1600200" indent="-228600">
                <a:spcBef>
                  <a:spcPct val="20000"/>
                </a:spcBef>
                <a:buChar char="–"/>
                <a:defRPr sz="1600">
                  <a:solidFill>
                    <a:schemeClr val="tx1"/>
                  </a:solidFill>
                  <a:latin typeface="Times" panose="02020603050405020304" pitchFamily="18" charset="0"/>
                </a:defRPr>
              </a:lvl4pPr>
              <a:lvl5pPr marL="2057400" indent="-228600">
                <a:spcBef>
                  <a:spcPct val="20000"/>
                </a:spcBef>
                <a:buChar char="•"/>
                <a:defRPr sz="1600">
                  <a:solidFill>
                    <a:schemeClr val="tx1"/>
                  </a:solidFill>
                  <a:latin typeface="Times"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Times"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Times"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Times"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Times" panose="02020603050405020304" pitchFamily="18" charset="0"/>
                </a:defRPr>
              </a:lvl9pPr>
            </a:lstStyle>
            <a:p>
              <a:pPr algn="ctr">
                <a:spcBef>
                  <a:spcPct val="0"/>
                </a:spcBef>
                <a:buFontTx/>
                <a:buNone/>
              </a:pPr>
              <a:r>
                <a:rPr lang="nb-NO" altLang="nb-NO" sz="1800" dirty="0">
                  <a:latin typeface="Arial" panose="020B0604020202020204" pitchFamily="34" charset="0"/>
                </a:rPr>
                <a:t>I</a:t>
              </a:r>
              <a:r>
                <a:rPr lang="en-US" altLang="nb-NO" sz="1800" dirty="0">
                  <a:latin typeface="Arial" panose="020B0604020202020204" pitchFamily="34" charset="0"/>
                </a:rPr>
                <a:t>C</a:t>
              </a:r>
            </a:p>
          </p:txBody>
        </p:sp>
        <p:grpSp>
          <p:nvGrpSpPr>
            <p:cNvPr id="204" name="Group 203">
              <a:extLst>
                <a:ext uri="{FF2B5EF4-FFF2-40B4-BE49-F238E27FC236}">
                  <a16:creationId xmlns:a16="http://schemas.microsoft.com/office/drawing/2014/main" id="{BF6D75F3-5452-A0F4-6608-41322B58F8D2}"/>
                </a:ext>
              </a:extLst>
            </p:cNvPr>
            <p:cNvGrpSpPr/>
            <p:nvPr/>
          </p:nvGrpSpPr>
          <p:grpSpPr>
            <a:xfrm>
              <a:off x="2231826" y="1740587"/>
              <a:ext cx="455252" cy="307777"/>
              <a:chOff x="8910651" y="1882704"/>
              <a:chExt cx="572584" cy="307777"/>
            </a:xfrm>
          </p:grpSpPr>
          <p:sp>
            <p:nvSpPr>
              <p:cNvPr id="214" name="Rectangle 213">
                <a:extLst>
                  <a:ext uri="{FF2B5EF4-FFF2-40B4-BE49-F238E27FC236}">
                    <a16:creationId xmlns:a16="http://schemas.microsoft.com/office/drawing/2014/main" id="{34B6DEF6-9F2B-A22B-BB65-9275CA0FB24F}"/>
                  </a:ext>
                </a:extLst>
              </p:cNvPr>
              <p:cNvSpPr/>
              <p:nvPr/>
            </p:nvSpPr>
            <p:spPr>
              <a:xfrm>
                <a:off x="8975364" y="1916045"/>
                <a:ext cx="507871" cy="247126"/>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5" name="TextBox 214">
                <a:extLst>
                  <a:ext uri="{FF2B5EF4-FFF2-40B4-BE49-F238E27FC236}">
                    <a16:creationId xmlns:a16="http://schemas.microsoft.com/office/drawing/2014/main" id="{8664FA6A-17BE-3D42-71BB-2118A752ED1F}"/>
                  </a:ext>
                </a:extLst>
              </p:cNvPr>
              <p:cNvSpPr txBox="1"/>
              <p:nvPr/>
            </p:nvSpPr>
            <p:spPr>
              <a:xfrm>
                <a:off x="8910651" y="1882704"/>
                <a:ext cx="498851" cy="307777"/>
              </a:xfrm>
              <a:prstGeom prst="rect">
                <a:avLst/>
              </a:prstGeom>
              <a:noFill/>
            </p:spPr>
            <p:txBody>
              <a:bodyPr wrap="none" rtlCol="0">
                <a:spAutoFit/>
              </a:bodyPr>
              <a:lstStyle/>
              <a:p>
                <a:r>
                  <a:rPr lang="nb-NO" sz="1400" dirty="0"/>
                  <a:t>MIN</a:t>
                </a:r>
                <a:endParaRPr lang="en-US" sz="1400" dirty="0"/>
              </a:p>
            </p:txBody>
          </p:sp>
        </p:grpSp>
        <p:sp>
          <p:nvSpPr>
            <p:cNvPr id="205" name="Line 9">
              <a:extLst>
                <a:ext uri="{FF2B5EF4-FFF2-40B4-BE49-F238E27FC236}">
                  <a16:creationId xmlns:a16="http://schemas.microsoft.com/office/drawing/2014/main" id="{987E008E-7F79-6BDE-3E5A-68B2DD2FB52B}"/>
                </a:ext>
              </a:extLst>
            </p:cNvPr>
            <p:cNvSpPr>
              <a:spLocks noChangeShapeType="1"/>
            </p:cNvSpPr>
            <p:nvPr/>
          </p:nvSpPr>
          <p:spPr bwMode="auto">
            <a:xfrm>
              <a:off x="2625658" y="1540450"/>
              <a:ext cx="7677" cy="247126"/>
            </a:xfrm>
            <a:prstGeom prst="line">
              <a:avLst/>
            </a:prstGeom>
            <a:noFill/>
            <a:ln w="22225">
              <a:solidFill>
                <a:srgbClr val="FF0000"/>
              </a:solidFill>
              <a:prstDash val="solid"/>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206" name="Line 9">
              <a:extLst>
                <a:ext uri="{FF2B5EF4-FFF2-40B4-BE49-F238E27FC236}">
                  <a16:creationId xmlns:a16="http://schemas.microsoft.com/office/drawing/2014/main" id="{CCD9840F-E56F-1B29-622E-98D3A0235F7E}"/>
                </a:ext>
              </a:extLst>
            </p:cNvPr>
            <p:cNvSpPr>
              <a:spLocks noChangeShapeType="1"/>
            </p:cNvSpPr>
            <p:nvPr/>
          </p:nvSpPr>
          <p:spPr bwMode="auto">
            <a:xfrm>
              <a:off x="2477790" y="2021054"/>
              <a:ext cx="5479" cy="263162"/>
            </a:xfrm>
            <a:prstGeom prst="line">
              <a:avLst/>
            </a:prstGeom>
            <a:noFill/>
            <a:ln w="22225">
              <a:solidFill>
                <a:srgbClr val="FF0000"/>
              </a:solidFill>
              <a:prstDash val="solid"/>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207" name="Line 9">
              <a:extLst>
                <a:ext uri="{FF2B5EF4-FFF2-40B4-BE49-F238E27FC236}">
                  <a16:creationId xmlns:a16="http://schemas.microsoft.com/office/drawing/2014/main" id="{441D713A-F839-6255-6665-CA4146F2A252}"/>
                </a:ext>
              </a:extLst>
            </p:cNvPr>
            <p:cNvSpPr>
              <a:spLocks noChangeShapeType="1"/>
            </p:cNvSpPr>
            <p:nvPr/>
          </p:nvSpPr>
          <p:spPr bwMode="auto">
            <a:xfrm flipH="1" flipV="1">
              <a:off x="3329847" y="1707701"/>
              <a:ext cx="0" cy="175542"/>
            </a:xfrm>
            <a:prstGeom prst="line">
              <a:avLst/>
            </a:prstGeom>
            <a:noFill/>
            <a:ln w="22225">
              <a:solidFill>
                <a:srgbClr val="FF0000"/>
              </a:solidFill>
              <a:prstDash val="solid"/>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208" name="Line 9">
              <a:extLst>
                <a:ext uri="{FF2B5EF4-FFF2-40B4-BE49-F238E27FC236}">
                  <a16:creationId xmlns:a16="http://schemas.microsoft.com/office/drawing/2014/main" id="{AC5FBC41-2FFC-3B03-4561-DC0C46619EB6}"/>
                </a:ext>
              </a:extLst>
            </p:cNvPr>
            <p:cNvSpPr>
              <a:spLocks noChangeShapeType="1"/>
            </p:cNvSpPr>
            <p:nvPr/>
          </p:nvSpPr>
          <p:spPr bwMode="auto">
            <a:xfrm flipV="1">
              <a:off x="2633182" y="1535708"/>
              <a:ext cx="497526" cy="1"/>
            </a:xfrm>
            <a:prstGeom prst="line">
              <a:avLst/>
            </a:prstGeom>
            <a:noFill/>
            <a:ln w="22225">
              <a:solidFill>
                <a:srgbClr val="FF0000"/>
              </a:solidFill>
              <a:prstDash val="solid"/>
              <a:round/>
              <a:headEn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209" name="Line 9">
              <a:extLst>
                <a:ext uri="{FF2B5EF4-FFF2-40B4-BE49-F238E27FC236}">
                  <a16:creationId xmlns:a16="http://schemas.microsoft.com/office/drawing/2014/main" id="{2BBDF2A9-C43F-D3E6-C857-41D62E3646C8}"/>
                </a:ext>
              </a:extLst>
            </p:cNvPr>
            <p:cNvSpPr>
              <a:spLocks noChangeShapeType="1"/>
            </p:cNvSpPr>
            <p:nvPr/>
          </p:nvSpPr>
          <p:spPr bwMode="auto">
            <a:xfrm>
              <a:off x="2320857" y="1529074"/>
              <a:ext cx="7677" cy="247126"/>
            </a:xfrm>
            <a:prstGeom prst="line">
              <a:avLst/>
            </a:prstGeom>
            <a:noFill/>
            <a:ln w="22225">
              <a:solidFill>
                <a:srgbClr val="FF0000"/>
              </a:solidFill>
              <a:prstDash val="solid"/>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210" name="Line 9">
              <a:extLst>
                <a:ext uri="{FF2B5EF4-FFF2-40B4-BE49-F238E27FC236}">
                  <a16:creationId xmlns:a16="http://schemas.microsoft.com/office/drawing/2014/main" id="{7386154D-0AE8-4F74-EE3A-2B04C88F9B42}"/>
                </a:ext>
              </a:extLst>
            </p:cNvPr>
            <p:cNvSpPr>
              <a:spLocks noChangeShapeType="1"/>
            </p:cNvSpPr>
            <p:nvPr/>
          </p:nvSpPr>
          <p:spPr bwMode="auto">
            <a:xfrm flipV="1">
              <a:off x="1829487" y="1531098"/>
              <a:ext cx="497526" cy="1"/>
            </a:xfrm>
            <a:prstGeom prst="line">
              <a:avLst/>
            </a:prstGeom>
            <a:noFill/>
            <a:ln w="22225">
              <a:solidFill>
                <a:srgbClr val="FF0000"/>
              </a:solidFill>
              <a:prstDash val="solid"/>
              <a:round/>
              <a:headEn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211" name="TextBox 210">
              <a:extLst>
                <a:ext uri="{FF2B5EF4-FFF2-40B4-BE49-F238E27FC236}">
                  <a16:creationId xmlns:a16="http://schemas.microsoft.com/office/drawing/2014/main" id="{A74CE798-DA75-32A8-B7EA-0BEAB7DB8546}"/>
                </a:ext>
              </a:extLst>
            </p:cNvPr>
            <p:cNvSpPr txBox="1"/>
            <p:nvPr/>
          </p:nvSpPr>
          <p:spPr>
            <a:xfrm>
              <a:off x="2833431" y="1207831"/>
              <a:ext cx="312906" cy="338554"/>
            </a:xfrm>
            <a:prstGeom prst="rect">
              <a:avLst/>
            </a:prstGeom>
            <a:noFill/>
          </p:spPr>
          <p:txBody>
            <a:bodyPr wrap="none" rtlCol="0">
              <a:spAutoFit/>
            </a:bodyPr>
            <a:lstStyle/>
            <a:p>
              <a:r>
                <a:rPr lang="nb-NO" sz="1600" dirty="0"/>
                <a:t>H</a:t>
              </a:r>
              <a:endParaRPr lang="en-US" sz="1600" dirty="0"/>
            </a:p>
          </p:txBody>
        </p:sp>
        <p:sp>
          <p:nvSpPr>
            <p:cNvPr id="212" name="Line 9">
              <a:extLst>
                <a:ext uri="{FF2B5EF4-FFF2-40B4-BE49-F238E27FC236}">
                  <a16:creationId xmlns:a16="http://schemas.microsoft.com/office/drawing/2014/main" id="{8CAC8493-58B9-4F86-93C2-AD78D976044A}"/>
                </a:ext>
              </a:extLst>
            </p:cNvPr>
            <p:cNvSpPr>
              <a:spLocks noChangeShapeType="1"/>
            </p:cNvSpPr>
            <p:nvPr/>
          </p:nvSpPr>
          <p:spPr bwMode="auto">
            <a:xfrm flipV="1">
              <a:off x="3531978" y="1531943"/>
              <a:ext cx="497526" cy="1"/>
            </a:xfrm>
            <a:prstGeom prst="line">
              <a:avLst/>
            </a:prstGeom>
            <a:noFill/>
            <a:ln w="22225">
              <a:solidFill>
                <a:srgbClr val="FF0000"/>
              </a:solidFill>
              <a:prstDash val="solid"/>
              <a:round/>
              <a:headEn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213" name="TextBox 212">
              <a:extLst>
                <a:ext uri="{FF2B5EF4-FFF2-40B4-BE49-F238E27FC236}">
                  <a16:creationId xmlns:a16="http://schemas.microsoft.com/office/drawing/2014/main" id="{1594C78A-C75E-DC0F-F464-0B4CBE97BDE4}"/>
                </a:ext>
              </a:extLst>
            </p:cNvPr>
            <p:cNvSpPr txBox="1"/>
            <p:nvPr/>
          </p:nvSpPr>
          <p:spPr>
            <a:xfrm>
              <a:off x="3568484" y="1195702"/>
              <a:ext cx="271228" cy="338554"/>
            </a:xfrm>
            <a:prstGeom prst="rect">
              <a:avLst/>
            </a:prstGeom>
            <a:noFill/>
          </p:spPr>
          <p:txBody>
            <a:bodyPr wrap="none" rtlCol="0">
              <a:spAutoFit/>
            </a:bodyPr>
            <a:lstStyle/>
            <a:p>
              <a:r>
                <a:rPr lang="nb-NO" sz="1600" dirty="0"/>
                <a:t>L</a:t>
              </a:r>
              <a:endParaRPr lang="en-US" sz="1600" dirty="0"/>
            </a:p>
          </p:txBody>
        </p:sp>
      </p:grpSp>
      <p:grpSp>
        <p:nvGrpSpPr>
          <p:cNvPr id="218" name="Group 217">
            <a:extLst>
              <a:ext uri="{FF2B5EF4-FFF2-40B4-BE49-F238E27FC236}">
                <a16:creationId xmlns:a16="http://schemas.microsoft.com/office/drawing/2014/main" id="{7862CA0F-6278-838F-DB71-FE800BC1D5B8}"/>
              </a:ext>
            </a:extLst>
          </p:cNvPr>
          <p:cNvGrpSpPr/>
          <p:nvPr/>
        </p:nvGrpSpPr>
        <p:grpSpPr>
          <a:xfrm>
            <a:off x="6762484" y="1348850"/>
            <a:ext cx="2200017" cy="1436423"/>
            <a:chOff x="1829487" y="1195702"/>
            <a:chExt cx="2200017" cy="1436423"/>
          </a:xfrm>
        </p:grpSpPr>
        <p:grpSp>
          <p:nvGrpSpPr>
            <p:cNvPr id="219" name="Group 218">
              <a:extLst>
                <a:ext uri="{FF2B5EF4-FFF2-40B4-BE49-F238E27FC236}">
                  <a16:creationId xmlns:a16="http://schemas.microsoft.com/office/drawing/2014/main" id="{B98345C8-6A99-F40F-B387-3170A7DE48B3}"/>
                </a:ext>
              </a:extLst>
            </p:cNvPr>
            <p:cNvGrpSpPr/>
            <p:nvPr/>
          </p:nvGrpSpPr>
          <p:grpSpPr>
            <a:xfrm>
              <a:off x="2949398" y="1883243"/>
              <a:ext cx="768100" cy="748882"/>
              <a:chOff x="2423593" y="1772816"/>
              <a:chExt cx="768100" cy="748882"/>
            </a:xfrm>
          </p:grpSpPr>
          <p:sp>
            <p:nvSpPr>
              <p:cNvPr id="236" name="Rectangle: Rounded Corners 235">
                <a:extLst>
                  <a:ext uri="{FF2B5EF4-FFF2-40B4-BE49-F238E27FC236}">
                    <a16:creationId xmlns:a16="http://schemas.microsoft.com/office/drawing/2014/main" id="{06C5767E-C967-A014-4BF1-8ECB9BD9B65C}"/>
                  </a:ext>
                </a:extLst>
              </p:cNvPr>
              <p:cNvSpPr/>
              <p:nvPr/>
            </p:nvSpPr>
            <p:spPr>
              <a:xfrm>
                <a:off x="2423593" y="1772816"/>
                <a:ext cx="768100" cy="748882"/>
              </a:xfrm>
              <a:prstGeom prst="round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37" name="Straight Connector 236">
                <a:extLst>
                  <a:ext uri="{FF2B5EF4-FFF2-40B4-BE49-F238E27FC236}">
                    <a16:creationId xmlns:a16="http://schemas.microsoft.com/office/drawing/2014/main" id="{29DF535D-3487-201F-1426-D5FBD02ED1C7}"/>
                  </a:ext>
                </a:extLst>
              </p:cNvPr>
              <p:cNvCxnSpPr>
                <a:cxnSpLocks/>
                <a:stCxn id="236" idx="1"/>
                <a:endCxn id="236" idx="3"/>
              </p:cNvCxnSpPr>
              <p:nvPr/>
            </p:nvCxnSpPr>
            <p:spPr>
              <a:xfrm>
                <a:off x="2423593" y="2147257"/>
                <a:ext cx="768100" cy="0"/>
              </a:xfrm>
              <a:prstGeom prst="line">
                <a:avLst/>
              </a:prstGeom>
            </p:spPr>
            <p:style>
              <a:lnRef idx="1">
                <a:schemeClr val="accent1"/>
              </a:lnRef>
              <a:fillRef idx="0">
                <a:schemeClr val="accent1"/>
              </a:fillRef>
              <a:effectRef idx="0">
                <a:schemeClr val="accent1"/>
              </a:effectRef>
              <a:fontRef idx="minor">
                <a:schemeClr val="tx1"/>
              </a:fontRef>
            </p:style>
          </p:cxnSp>
        </p:grpSp>
        <p:cxnSp>
          <p:nvCxnSpPr>
            <p:cNvPr id="220" name="Straight Arrow Connector 219">
              <a:extLst>
                <a:ext uri="{FF2B5EF4-FFF2-40B4-BE49-F238E27FC236}">
                  <a16:creationId xmlns:a16="http://schemas.microsoft.com/office/drawing/2014/main" id="{E886C20E-7747-1741-6F27-8D5B9EF53DD6}"/>
                </a:ext>
              </a:extLst>
            </p:cNvPr>
            <p:cNvCxnSpPr>
              <a:cxnSpLocks/>
              <a:endCxn id="236" idx="1"/>
            </p:cNvCxnSpPr>
            <p:nvPr/>
          </p:nvCxnSpPr>
          <p:spPr>
            <a:xfrm>
              <a:off x="1949544" y="2257684"/>
              <a:ext cx="999854" cy="0"/>
            </a:xfrm>
            <a:prstGeom prst="straightConnector1">
              <a:avLst/>
            </a:prstGeom>
            <a:ln w="2540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
          <p:nvSpPr>
            <p:cNvPr id="221" name="Isosceles Triangle 220">
              <a:extLst>
                <a:ext uri="{FF2B5EF4-FFF2-40B4-BE49-F238E27FC236}">
                  <a16:creationId xmlns:a16="http://schemas.microsoft.com/office/drawing/2014/main" id="{39FEABE3-951E-1599-AB0E-59A2C06ADFB3}"/>
                </a:ext>
              </a:extLst>
            </p:cNvPr>
            <p:cNvSpPr/>
            <p:nvPr/>
          </p:nvSpPr>
          <p:spPr>
            <a:xfrm rot="5400000">
              <a:off x="2237145" y="2156066"/>
              <a:ext cx="296055" cy="213978"/>
            </a:xfrm>
            <a:prstGeom prst="triangl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2" name="Isosceles Triangle 221">
              <a:extLst>
                <a:ext uri="{FF2B5EF4-FFF2-40B4-BE49-F238E27FC236}">
                  <a16:creationId xmlns:a16="http://schemas.microsoft.com/office/drawing/2014/main" id="{E1236A9E-7ABA-894E-B039-A6B5DD3BADA0}"/>
                </a:ext>
              </a:extLst>
            </p:cNvPr>
            <p:cNvSpPr/>
            <p:nvPr/>
          </p:nvSpPr>
          <p:spPr>
            <a:xfrm rot="16200000" flipH="1">
              <a:off x="2432061" y="2156066"/>
              <a:ext cx="296055" cy="213978"/>
            </a:xfrm>
            <a:prstGeom prst="triangl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3" name="Oval 7">
              <a:extLst>
                <a:ext uri="{FF2B5EF4-FFF2-40B4-BE49-F238E27FC236}">
                  <a16:creationId xmlns:a16="http://schemas.microsoft.com/office/drawing/2014/main" id="{E197D53B-4701-96D5-C065-93A344DCE6AF}"/>
                </a:ext>
              </a:extLst>
            </p:cNvPr>
            <p:cNvSpPr>
              <a:spLocks noChangeArrowheads="1"/>
            </p:cNvSpPr>
            <p:nvPr/>
          </p:nvSpPr>
          <p:spPr bwMode="auto">
            <a:xfrm>
              <a:off x="3138232" y="1342610"/>
              <a:ext cx="390432" cy="383292"/>
            </a:xfrm>
            <a:prstGeom prst="ellipse">
              <a:avLst/>
            </a:prstGeom>
            <a:noFill/>
            <a:ln w="22225" algn="ctr">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2000">
                  <a:solidFill>
                    <a:schemeClr val="tx1"/>
                  </a:solidFill>
                  <a:latin typeface="Times" panose="02020603050405020304" pitchFamily="18" charset="0"/>
                </a:defRPr>
              </a:lvl1pPr>
              <a:lvl2pPr marL="742950" indent="-285750">
                <a:spcBef>
                  <a:spcPct val="20000"/>
                </a:spcBef>
                <a:buChar char="–"/>
                <a:defRPr>
                  <a:solidFill>
                    <a:schemeClr val="tx1"/>
                  </a:solidFill>
                  <a:latin typeface="Times" panose="02020603050405020304" pitchFamily="18" charset="0"/>
                </a:defRPr>
              </a:lvl2pPr>
              <a:lvl3pPr marL="1143000" indent="-228600">
                <a:spcBef>
                  <a:spcPct val="20000"/>
                </a:spcBef>
                <a:buChar char="•"/>
                <a:defRPr sz="1600">
                  <a:solidFill>
                    <a:schemeClr val="tx1"/>
                  </a:solidFill>
                  <a:latin typeface="Times" panose="02020603050405020304" pitchFamily="18" charset="0"/>
                </a:defRPr>
              </a:lvl3pPr>
              <a:lvl4pPr marL="1600200" indent="-228600">
                <a:spcBef>
                  <a:spcPct val="20000"/>
                </a:spcBef>
                <a:buChar char="–"/>
                <a:defRPr sz="1600">
                  <a:solidFill>
                    <a:schemeClr val="tx1"/>
                  </a:solidFill>
                  <a:latin typeface="Times" panose="02020603050405020304" pitchFamily="18" charset="0"/>
                </a:defRPr>
              </a:lvl4pPr>
              <a:lvl5pPr marL="2057400" indent="-228600">
                <a:spcBef>
                  <a:spcPct val="20000"/>
                </a:spcBef>
                <a:buChar char="•"/>
                <a:defRPr sz="1600">
                  <a:solidFill>
                    <a:schemeClr val="tx1"/>
                  </a:solidFill>
                  <a:latin typeface="Times"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Times"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Times"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Times"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Times" panose="02020603050405020304" pitchFamily="18" charset="0"/>
                </a:defRPr>
              </a:lvl9pPr>
            </a:lstStyle>
            <a:p>
              <a:pPr algn="ctr">
                <a:spcBef>
                  <a:spcPct val="0"/>
                </a:spcBef>
                <a:buFontTx/>
                <a:buNone/>
              </a:pPr>
              <a:r>
                <a:rPr lang="nb-NO" altLang="nb-NO" sz="1800" dirty="0">
                  <a:latin typeface="Arial" panose="020B0604020202020204" pitchFamily="34" charset="0"/>
                </a:rPr>
                <a:t>I</a:t>
              </a:r>
              <a:r>
                <a:rPr lang="en-US" altLang="nb-NO" sz="1800" dirty="0">
                  <a:latin typeface="Arial" panose="020B0604020202020204" pitchFamily="34" charset="0"/>
                </a:rPr>
                <a:t>C</a:t>
              </a:r>
            </a:p>
          </p:txBody>
        </p:sp>
        <p:grpSp>
          <p:nvGrpSpPr>
            <p:cNvPr id="224" name="Group 223">
              <a:extLst>
                <a:ext uri="{FF2B5EF4-FFF2-40B4-BE49-F238E27FC236}">
                  <a16:creationId xmlns:a16="http://schemas.microsoft.com/office/drawing/2014/main" id="{71A2928E-6435-8ECB-8719-81692B36C9FB}"/>
                </a:ext>
              </a:extLst>
            </p:cNvPr>
            <p:cNvGrpSpPr/>
            <p:nvPr/>
          </p:nvGrpSpPr>
          <p:grpSpPr>
            <a:xfrm>
              <a:off x="2231826" y="1740587"/>
              <a:ext cx="455252" cy="307777"/>
              <a:chOff x="8910651" y="1882704"/>
              <a:chExt cx="572584" cy="307777"/>
            </a:xfrm>
          </p:grpSpPr>
          <p:sp>
            <p:nvSpPr>
              <p:cNvPr id="234" name="Rectangle 233">
                <a:extLst>
                  <a:ext uri="{FF2B5EF4-FFF2-40B4-BE49-F238E27FC236}">
                    <a16:creationId xmlns:a16="http://schemas.microsoft.com/office/drawing/2014/main" id="{7D8ED2B1-3B6D-3D14-7836-6D6F41153CD9}"/>
                  </a:ext>
                </a:extLst>
              </p:cNvPr>
              <p:cNvSpPr/>
              <p:nvPr/>
            </p:nvSpPr>
            <p:spPr>
              <a:xfrm>
                <a:off x="8975364" y="1916045"/>
                <a:ext cx="507871" cy="247126"/>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5" name="TextBox 234">
                <a:extLst>
                  <a:ext uri="{FF2B5EF4-FFF2-40B4-BE49-F238E27FC236}">
                    <a16:creationId xmlns:a16="http://schemas.microsoft.com/office/drawing/2014/main" id="{9999837F-DF97-D135-1156-EEF00DEC39EC}"/>
                  </a:ext>
                </a:extLst>
              </p:cNvPr>
              <p:cNvSpPr txBox="1"/>
              <p:nvPr/>
            </p:nvSpPr>
            <p:spPr>
              <a:xfrm>
                <a:off x="8910651" y="1882704"/>
                <a:ext cx="498851" cy="307777"/>
              </a:xfrm>
              <a:prstGeom prst="rect">
                <a:avLst/>
              </a:prstGeom>
              <a:noFill/>
            </p:spPr>
            <p:txBody>
              <a:bodyPr wrap="none" rtlCol="0">
                <a:spAutoFit/>
              </a:bodyPr>
              <a:lstStyle/>
              <a:p>
                <a:r>
                  <a:rPr lang="nb-NO" sz="1400" dirty="0"/>
                  <a:t>MIN</a:t>
                </a:r>
                <a:endParaRPr lang="en-US" sz="1400" dirty="0"/>
              </a:p>
            </p:txBody>
          </p:sp>
        </p:grpSp>
        <p:sp>
          <p:nvSpPr>
            <p:cNvPr id="225" name="Line 9">
              <a:extLst>
                <a:ext uri="{FF2B5EF4-FFF2-40B4-BE49-F238E27FC236}">
                  <a16:creationId xmlns:a16="http://schemas.microsoft.com/office/drawing/2014/main" id="{2367523A-F897-1063-6D5A-DBC8D0E3AFFE}"/>
                </a:ext>
              </a:extLst>
            </p:cNvPr>
            <p:cNvSpPr>
              <a:spLocks noChangeShapeType="1"/>
            </p:cNvSpPr>
            <p:nvPr/>
          </p:nvSpPr>
          <p:spPr bwMode="auto">
            <a:xfrm>
              <a:off x="2625658" y="1540450"/>
              <a:ext cx="7677" cy="247126"/>
            </a:xfrm>
            <a:prstGeom prst="line">
              <a:avLst/>
            </a:prstGeom>
            <a:noFill/>
            <a:ln w="22225">
              <a:solidFill>
                <a:srgbClr val="FF0000"/>
              </a:solidFill>
              <a:prstDash val="solid"/>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226" name="Line 9">
              <a:extLst>
                <a:ext uri="{FF2B5EF4-FFF2-40B4-BE49-F238E27FC236}">
                  <a16:creationId xmlns:a16="http://schemas.microsoft.com/office/drawing/2014/main" id="{BDD2B747-0804-F183-D230-08A609EF5281}"/>
                </a:ext>
              </a:extLst>
            </p:cNvPr>
            <p:cNvSpPr>
              <a:spLocks noChangeShapeType="1"/>
            </p:cNvSpPr>
            <p:nvPr/>
          </p:nvSpPr>
          <p:spPr bwMode="auto">
            <a:xfrm>
              <a:off x="2477790" y="2021054"/>
              <a:ext cx="5479" cy="263162"/>
            </a:xfrm>
            <a:prstGeom prst="line">
              <a:avLst/>
            </a:prstGeom>
            <a:noFill/>
            <a:ln w="22225">
              <a:solidFill>
                <a:srgbClr val="FF0000"/>
              </a:solidFill>
              <a:prstDash val="solid"/>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227" name="Line 9">
              <a:extLst>
                <a:ext uri="{FF2B5EF4-FFF2-40B4-BE49-F238E27FC236}">
                  <a16:creationId xmlns:a16="http://schemas.microsoft.com/office/drawing/2014/main" id="{1F82A54B-CE3D-4BBF-DC78-5F1CAFC4ADF9}"/>
                </a:ext>
              </a:extLst>
            </p:cNvPr>
            <p:cNvSpPr>
              <a:spLocks noChangeShapeType="1"/>
            </p:cNvSpPr>
            <p:nvPr/>
          </p:nvSpPr>
          <p:spPr bwMode="auto">
            <a:xfrm flipH="1" flipV="1">
              <a:off x="3329847" y="1707701"/>
              <a:ext cx="0" cy="175542"/>
            </a:xfrm>
            <a:prstGeom prst="line">
              <a:avLst/>
            </a:prstGeom>
            <a:noFill/>
            <a:ln w="22225">
              <a:solidFill>
                <a:srgbClr val="FF0000"/>
              </a:solidFill>
              <a:prstDash val="solid"/>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228" name="Line 9">
              <a:extLst>
                <a:ext uri="{FF2B5EF4-FFF2-40B4-BE49-F238E27FC236}">
                  <a16:creationId xmlns:a16="http://schemas.microsoft.com/office/drawing/2014/main" id="{7119612D-D7E4-1463-AE3D-8679F93019B7}"/>
                </a:ext>
              </a:extLst>
            </p:cNvPr>
            <p:cNvSpPr>
              <a:spLocks noChangeShapeType="1"/>
            </p:cNvSpPr>
            <p:nvPr/>
          </p:nvSpPr>
          <p:spPr bwMode="auto">
            <a:xfrm flipV="1">
              <a:off x="2633182" y="1535708"/>
              <a:ext cx="497526" cy="1"/>
            </a:xfrm>
            <a:prstGeom prst="line">
              <a:avLst/>
            </a:prstGeom>
            <a:noFill/>
            <a:ln w="22225">
              <a:solidFill>
                <a:srgbClr val="FF0000"/>
              </a:solidFill>
              <a:prstDash val="solid"/>
              <a:round/>
              <a:headEn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229" name="Line 9">
              <a:extLst>
                <a:ext uri="{FF2B5EF4-FFF2-40B4-BE49-F238E27FC236}">
                  <a16:creationId xmlns:a16="http://schemas.microsoft.com/office/drawing/2014/main" id="{11DB4F54-00E3-D12B-D1D5-54FCA682F661}"/>
                </a:ext>
              </a:extLst>
            </p:cNvPr>
            <p:cNvSpPr>
              <a:spLocks noChangeShapeType="1"/>
            </p:cNvSpPr>
            <p:nvPr/>
          </p:nvSpPr>
          <p:spPr bwMode="auto">
            <a:xfrm>
              <a:off x="2320857" y="1529074"/>
              <a:ext cx="7677" cy="247126"/>
            </a:xfrm>
            <a:prstGeom prst="line">
              <a:avLst/>
            </a:prstGeom>
            <a:noFill/>
            <a:ln w="22225">
              <a:solidFill>
                <a:srgbClr val="FF0000"/>
              </a:solidFill>
              <a:prstDash val="solid"/>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230" name="Line 9">
              <a:extLst>
                <a:ext uri="{FF2B5EF4-FFF2-40B4-BE49-F238E27FC236}">
                  <a16:creationId xmlns:a16="http://schemas.microsoft.com/office/drawing/2014/main" id="{023C49F8-42BC-6886-9B2F-F911F7C43F59}"/>
                </a:ext>
              </a:extLst>
            </p:cNvPr>
            <p:cNvSpPr>
              <a:spLocks noChangeShapeType="1"/>
            </p:cNvSpPr>
            <p:nvPr/>
          </p:nvSpPr>
          <p:spPr bwMode="auto">
            <a:xfrm flipV="1">
              <a:off x="1829487" y="1531098"/>
              <a:ext cx="497526" cy="1"/>
            </a:xfrm>
            <a:prstGeom prst="line">
              <a:avLst/>
            </a:prstGeom>
            <a:noFill/>
            <a:ln w="22225">
              <a:solidFill>
                <a:srgbClr val="FF0000"/>
              </a:solidFill>
              <a:prstDash val="solid"/>
              <a:round/>
              <a:headEn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231" name="TextBox 230">
              <a:extLst>
                <a:ext uri="{FF2B5EF4-FFF2-40B4-BE49-F238E27FC236}">
                  <a16:creationId xmlns:a16="http://schemas.microsoft.com/office/drawing/2014/main" id="{4DCDA800-6850-1F94-50F0-9EA2891AE0E6}"/>
                </a:ext>
              </a:extLst>
            </p:cNvPr>
            <p:cNvSpPr txBox="1"/>
            <p:nvPr/>
          </p:nvSpPr>
          <p:spPr>
            <a:xfrm>
              <a:off x="2833431" y="1207831"/>
              <a:ext cx="312906" cy="338554"/>
            </a:xfrm>
            <a:prstGeom prst="rect">
              <a:avLst/>
            </a:prstGeom>
            <a:noFill/>
          </p:spPr>
          <p:txBody>
            <a:bodyPr wrap="none" rtlCol="0">
              <a:spAutoFit/>
            </a:bodyPr>
            <a:lstStyle/>
            <a:p>
              <a:r>
                <a:rPr lang="nb-NO" sz="1600" dirty="0"/>
                <a:t>H</a:t>
              </a:r>
              <a:endParaRPr lang="en-US" sz="1600" dirty="0"/>
            </a:p>
          </p:txBody>
        </p:sp>
        <p:sp>
          <p:nvSpPr>
            <p:cNvPr id="232" name="Line 9">
              <a:extLst>
                <a:ext uri="{FF2B5EF4-FFF2-40B4-BE49-F238E27FC236}">
                  <a16:creationId xmlns:a16="http://schemas.microsoft.com/office/drawing/2014/main" id="{664A4044-D94C-15EC-C526-9076FB228643}"/>
                </a:ext>
              </a:extLst>
            </p:cNvPr>
            <p:cNvSpPr>
              <a:spLocks noChangeShapeType="1"/>
            </p:cNvSpPr>
            <p:nvPr/>
          </p:nvSpPr>
          <p:spPr bwMode="auto">
            <a:xfrm flipV="1">
              <a:off x="3531978" y="1531943"/>
              <a:ext cx="497526" cy="1"/>
            </a:xfrm>
            <a:prstGeom prst="line">
              <a:avLst/>
            </a:prstGeom>
            <a:noFill/>
            <a:ln w="22225">
              <a:solidFill>
                <a:srgbClr val="FF0000"/>
              </a:solidFill>
              <a:prstDash val="solid"/>
              <a:round/>
              <a:headEn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233" name="TextBox 232">
              <a:extLst>
                <a:ext uri="{FF2B5EF4-FFF2-40B4-BE49-F238E27FC236}">
                  <a16:creationId xmlns:a16="http://schemas.microsoft.com/office/drawing/2014/main" id="{9DF331EA-C187-774C-87B5-038AC1C75F45}"/>
                </a:ext>
              </a:extLst>
            </p:cNvPr>
            <p:cNvSpPr txBox="1"/>
            <p:nvPr/>
          </p:nvSpPr>
          <p:spPr>
            <a:xfrm>
              <a:off x="3568484" y="1195702"/>
              <a:ext cx="271228" cy="338554"/>
            </a:xfrm>
            <a:prstGeom prst="rect">
              <a:avLst/>
            </a:prstGeom>
            <a:noFill/>
          </p:spPr>
          <p:txBody>
            <a:bodyPr wrap="none" rtlCol="0">
              <a:spAutoFit/>
            </a:bodyPr>
            <a:lstStyle/>
            <a:p>
              <a:r>
                <a:rPr lang="nb-NO" sz="1600" dirty="0"/>
                <a:t>L</a:t>
              </a:r>
              <a:endParaRPr lang="en-US" sz="1600" dirty="0"/>
            </a:p>
          </p:txBody>
        </p:sp>
      </p:grpSp>
      <p:grpSp>
        <p:nvGrpSpPr>
          <p:cNvPr id="319" name="Group 318">
            <a:extLst>
              <a:ext uri="{FF2B5EF4-FFF2-40B4-BE49-F238E27FC236}">
                <a16:creationId xmlns:a16="http://schemas.microsoft.com/office/drawing/2014/main" id="{715432C4-369B-9DE6-C373-BCDFC95AF37C}"/>
              </a:ext>
            </a:extLst>
          </p:cNvPr>
          <p:cNvGrpSpPr/>
          <p:nvPr/>
        </p:nvGrpSpPr>
        <p:grpSpPr>
          <a:xfrm>
            <a:off x="8530444" y="1683958"/>
            <a:ext cx="1888011" cy="882008"/>
            <a:chOff x="1829487" y="1529074"/>
            <a:chExt cx="1888011" cy="882008"/>
          </a:xfrm>
        </p:grpSpPr>
        <p:cxnSp>
          <p:nvCxnSpPr>
            <p:cNvPr id="338" name="Straight Connector 337">
              <a:extLst>
                <a:ext uri="{FF2B5EF4-FFF2-40B4-BE49-F238E27FC236}">
                  <a16:creationId xmlns:a16="http://schemas.microsoft.com/office/drawing/2014/main" id="{40220598-4F92-6A2A-06E0-F3DA07573482}"/>
                </a:ext>
              </a:extLst>
            </p:cNvPr>
            <p:cNvCxnSpPr>
              <a:cxnSpLocks/>
            </p:cNvCxnSpPr>
            <p:nvPr/>
          </p:nvCxnSpPr>
          <p:spPr>
            <a:xfrm>
              <a:off x="2949398" y="2257684"/>
              <a:ext cx="7681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21" name="Straight Arrow Connector 320">
              <a:extLst>
                <a:ext uri="{FF2B5EF4-FFF2-40B4-BE49-F238E27FC236}">
                  <a16:creationId xmlns:a16="http://schemas.microsoft.com/office/drawing/2014/main" id="{A8DC0F82-1AA8-08A0-4A1E-D8DBCA9760E0}"/>
                </a:ext>
              </a:extLst>
            </p:cNvPr>
            <p:cNvCxnSpPr>
              <a:cxnSpLocks/>
            </p:cNvCxnSpPr>
            <p:nvPr/>
          </p:nvCxnSpPr>
          <p:spPr>
            <a:xfrm>
              <a:off x="1949544" y="2257684"/>
              <a:ext cx="999854" cy="0"/>
            </a:xfrm>
            <a:prstGeom prst="straightConnector1">
              <a:avLst/>
            </a:prstGeom>
            <a:ln w="2540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
          <p:nvSpPr>
            <p:cNvPr id="322" name="Isosceles Triangle 321">
              <a:extLst>
                <a:ext uri="{FF2B5EF4-FFF2-40B4-BE49-F238E27FC236}">
                  <a16:creationId xmlns:a16="http://schemas.microsoft.com/office/drawing/2014/main" id="{E1F0F9DA-23BE-779F-FB58-D70EDF07337C}"/>
                </a:ext>
              </a:extLst>
            </p:cNvPr>
            <p:cNvSpPr/>
            <p:nvPr/>
          </p:nvSpPr>
          <p:spPr>
            <a:xfrm rot="5400000">
              <a:off x="2237145" y="2156066"/>
              <a:ext cx="296055" cy="213978"/>
            </a:xfrm>
            <a:prstGeom prst="triangl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3" name="Isosceles Triangle 322">
              <a:extLst>
                <a:ext uri="{FF2B5EF4-FFF2-40B4-BE49-F238E27FC236}">
                  <a16:creationId xmlns:a16="http://schemas.microsoft.com/office/drawing/2014/main" id="{A9FD17F0-DCC5-DB9E-956E-93C0BCEAEDC4}"/>
                </a:ext>
              </a:extLst>
            </p:cNvPr>
            <p:cNvSpPr/>
            <p:nvPr/>
          </p:nvSpPr>
          <p:spPr>
            <a:xfrm rot="16200000" flipH="1">
              <a:off x="2432061" y="2156066"/>
              <a:ext cx="296055" cy="213978"/>
            </a:xfrm>
            <a:prstGeom prst="triangl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25" name="Group 324">
              <a:extLst>
                <a:ext uri="{FF2B5EF4-FFF2-40B4-BE49-F238E27FC236}">
                  <a16:creationId xmlns:a16="http://schemas.microsoft.com/office/drawing/2014/main" id="{51BFE372-6BAE-C7B7-48B7-98909A201857}"/>
                </a:ext>
              </a:extLst>
            </p:cNvPr>
            <p:cNvGrpSpPr/>
            <p:nvPr/>
          </p:nvGrpSpPr>
          <p:grpSpPr>
            <a:xfrm>
              <a:off x="2231826" y="1740587"/>
              <a:ext cx="455252" cy="307777"/>
              <a:chOff x="8910651" y="1882704"/>
              <a:chExt cx="572584" cy="307777"/>
            </a:xfrm>
          </p:grpSpPr>
          <p:sp>
            <p:nvSpPr>
              <p:cNvPr id="335" name="Rectangle 334">
                <a:extLst>
                  <a:ext uri="{FF2B5EF4-FFF2-40B4-BE49-F238E27FC236}">
                    <a16:creationId xmlns:a16="http://schemas.microsoft.com/office/drawing/2014/main" id="{EB9A44E1-A2D0-70DE-C863-9986CC304AA7}"/>
                  </a:ext>
                </a:extLst>
              </p:cNvPr>
              <p:cNvSpPr/>
              <p:nvPr/>
            </p:nvSpPr>
            <p:spPr>
              <a:xfrm>
                <a:off x="8975364" y="1916045"/>
                <a:ext cx="507871" cy="247126"/>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6" name="TextBox 335">
                <a:extLst>
                  <a:ext uri="{FF2B5EF4-FFF2-40B4-BE49-F238E27FC236}">
                    <a16:creationId xmlns:a16="http://schemas.microsoft.com/office/drawing/2014/main" id="{6776C3A1-DAF9-15A6-5FF1-6941A92EF080}"/>
                  </a:ext>
                </a:extLst>
              </p:cNvPr>
              <p:cNvSpPr txBox="1"/>
              <p:nvPr/>
            </p:nvSpPr>
            <p:spPr>
              <a:xfrm>
                <a:off x="8910651" y="1882704"/>
                <a:ext cx="498851" cy="307777"/>
              </a:xfrm>
              <a:prstGeom prst="rect">
                <a:avLst/>
              </a:prstGeom>
              <a:noFill/>
            </p:spPr>
            <p:txBody>
              <a:bodyPr wrap="none" rtlCol="0">
                <a:spAutoFit/>
              </a:bodyPr>
              <a:lstStyle/>
              <a:p>
                <a:r>
                  <a:rPr lang="nb-NO" sz="1400" dirty="0"/>
                  <a:t>MIN</a:t>
                </a:r>
                <a:endParaRPr lang="en-US" sz="1400" dirty="0"/>
              </a:p>
            </p:txBody>
          </p:sp>
        </p:grpSp>
        <p:sp>
          <p:nvSpPr>
            <p:cNvPr id="326" name="Line 9">
              <a:extLst>
                <a:ext uri="{FF2B5EF4-FFF2-40B4-BE49-F238E27FC236}">
                  <a16:creationId xmlns:a16="http://schemas.microsoft.com/office/drawing/2014/main" id="{E4FE1747-A095-240A-5818-F459C2104E1E}"/>
                </a:ext>
              </a:extLst>
            </p:cNvPr>
            <p:cNvSpPr>
              <a:spLocks noChangeShapeType="1"/>
            </p:cNvSpPr>
            <p:nvPr/>
          </p:nvSpPr>
          <p:spPr bwMode="auto">
            <a:xfrm>
              <a:off x="2625658" y="1540450"/>
              <a:ext cx="7677" cy="247126"/>
            </a:xfrm>
            <a:prstGeom prst="line">
              <a:avLst/>
            </a:prstGeom>
            <a:noFill/>
            <a:ln w="22225">
              <a:solidFill>
                <a:srgbClr val="FF0000"/>
              </a:solidFill>
              <a:prstDash val="solid"/>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327" name="Line 9">
              <a:extLst>
                <a:ext uri="{FF2B5EF4-FFF2-40B4-BE49-F238E27FC236}">
                  <a16:creationId xmlns:a16="http://schemas.microsoft.com/office/drawing/2014/main" id="{1C402577-A03D-6E84-6D8B-13465D3623AB}"/>
                </a:ext>
              </a:extLst>
            </p:cNvPr>
            <p:cNvSpPr>
              <a:spLocks noChangeShapeType="1"/>
            </p:cNvSpPr>
            <p:nvPr/>
          </p:nvSpPr>
          <p:spPr bwMode="auto">
            <a:xfrm>
              <a:off x="2477790" y="2021054"/>
              <a:ext cx="5479" cy="263162"/>
            </a:xfrm>
            <a:prstGeom prst="line">
              <a:avLst/>
            </a:prstGeom>
            <a:noFill/>
            <a:ln w="22225">
              <a:solidFill>
                <a:srgbClr val="FF0000"/>
              </a:solidFill>
              <a:prstDash val="solid"/>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329" name="Line 9">
              <a:extLst>
                <a:ext uri="{FF2B5EF4-FFF2-40B4-BE49-F238E27FC236}">
                  <a16:creationId xmlns:a16="http://schemas.microsoft.com/office/drawing/2014/main" id="{05BC91DC-49C5-8256-7DDF-D669B0FA01B1}"/>
                </a:ext>
              </a:extLst>
            </p:cNvPr>
            <p:cNvSpPr>
              <a:spLocks noChangeShapeType="1"/>
            </p:cNvSpPr>
            <p:nvPr/>
          </p:nvSpPr>
          <p:spPr bwMode="auto">
            <a:xfrm flipV="1">
              <a:off x="2633182" y="1535708"/>
              <a:ext cx="497526" cy="1"/>
            </a:xfrm>
            <a:prstGeom prst="line">
              <a:avLst/>
            </a:prstGeom>
            <a:noFill/>
            <a:ln w="22225">
              <a:solidFill>
                <a:srgbClr val="FF0000"/>
              </a:solidFill>
              <a:prstDash val="solid"/>
              <a:round/>
              <a:headEn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330" name="Line 9">
              <a:extLst>
                <a:ext uri="{FF2B5EF4-FFF2-40B4-BE49-F238E27FC236}">
                  <a16:creationId xmlns:a16="http://schemas.microsoft.com/office/drawing/2014/main" id="{1445C8B9-E012-B11B-4BFD-1581A468905C}"/>
                </a:ext>
              </a:extLst>
            </p:cNvPr>
            <p:cNvSpPr>
              <a:spLocks noChangeShapeType="1"/>
            </p:cNvSpPr>
            <p:nvPr/>
          </p:nvSpPr>
          <p:spPr bwMode="auto">
            <a:xfrm>
              <a:off x="2320857" y="1529074"/>
              <a:ext cx="7677" cy="247126"/>
            </a:xfrm>
            <a:prstGeom prst="line">
              <a:avLst/>
            </a:prstGeom>
            <a:noFill/>
            <a:ln w="22225">
              <a:solidFill>
                <a:srgbClr val="FF0000"/>
              </a:solidFill>
              <a:prstDash val="solid"/>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331" name="Line 9">
              <a:extLst>
                <a:ext uri="{FF2B5EF4-FFF2-40B4-BE49-F238E27FC236}">
                  <a16:creationId xmlns:a16="http://schemas.microsoft.com/office/drawing/2014/main" id="{BFF0B7C3-C308-34CB-E1F3-9637435D001A}"/>
                </a:ext>
              </a:extLst>
            </p:cNvPr>
            <p:cNvSpPr>
              <a:spLocks noChangeShapeType="1"/>
            </p:cNvSpPr>
            <p:nvPr/>
          </p:nvSpPr>
          <p:spPr bwMode="auto">
            <a:xfrm flipV="1">
              <a:off x="1829487" y="1531098"/>
              <a:ext cx="497526" cy="1"/>
            </a:xfrm>
            <a:prstGeom prst="line">
              <a:avLst/>
            </a:prstGeom>
            <a:noFill/>
            <a:ln w="22225">
              <a:solidFill>
                <a:srgbClr val="FF0000"/>
              </a:solidFill>
              <a:prstDash val="solid"/>
              <a:round/>
              <a:headEn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grpSp>
      <p:grpSp>
        <p:nvGrpSpPr>
          <p:cNvPr id="340" name="Group 339">
            <a:extLst>
              <a:ext uri="{FF2B5EF4-FFF2-40B4-BE49-F238E27FC236}">
                <a16:creationId xmlns:a16="http://schemas.microsoft.com/office/drawing/2014/main" id="{E4B41D4F-71CE-9A6A-F2B0-2D53879B2C4A}"/>
              </a:ext>
            </a:extLst>
          </p:cNvPr>
          <p:cNvGrpSpPr/>
          <p:nvPr/>
        </p:nvGrpSpPr>
        <p:grpSpPr>
          <a:xfrm>
            <a:off x="2508328" y="4540481"/>
            <a:ext cx="768100" cy="748882"/>
            <a:chOff x="2423593" y="1772816"/>
            <a:chExt cx="768100" cy="748882"/>
          </a:xfrm>
        </p:grpSpPr>
        <p:sp>
          <p:nvSpPr>
            <p:cNvPr id="357" name="Rectangle: Rounded Corners 356">
              <a:extLst>
                <a:ext uri="{FF2B5EF4-FFF2-40B4-BE49-F238E27FC236}">
                  <a16:creationId xmlns:a16="http://schemas.microsoft.com/office/drawing/2014/main" id="{9C9A9B91-F710-F9B0-7467-DD04C63587A1}"/>
                </a:ext>
              </a:extLst>
            </p:cNvPr>
            <p:cNvSpPr/>
            <p:nvPr/>
          </p:nvSpPr>
          <p:spPr>
            <a:xfrm>
              <a:off x="2423593" y="1772816"/>
              <a:ext cx="768100" cy="748882"/>
            </a:xfrm>
            <a:prstGeom prst="round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58" name="Straight Connector 357">
              <a:extLst>
                <a:ext uri="{FF2B5EF4-FFF2-40B4-BE49-F238E27FC236}">
                  <a16:creationId xmlns:a16="http://schemas.microsoft.com/office/drawing/2014/main" id="{A6EB1E04-7EE1-124F-F6A5-2C3A2A00999B}"/>
                </a:ext>
              </a:extLst>
            </p:cNvPr>
            <p:cNvCxnSpPr>
              <a:cxnSpLocks/>
              <a:stCxn id="357" idx="1"/>
              <a:endCxn id="357" idx="3"/>
            </p:cNvCxnSpPr>
            <p:nvPr/>
          </p:nvCxnSpPr>
          <p:spPr>
            <a:xfrm>
              <a:off x="2423593" y="2147257"/>
              <a:ext cx="768100" cy="0"/>
            </a:xfrm>
            <a:prstGeom prst="line">
              <a:avLst/>
            </a:prstGeom>
          </p:spPr>
          <p:style>
            <a:lnRef idx="1">
              <a:schemeClr val="accent1"/>
            </a:lnRef>
            <a:fillRef idx="0">
              <a:schemeClr val="accent1"/>
            </a:fillRef>
            <a:effectRef idx="0">
              <a:schemeClr val="accent1"/>
            </a:effectRef>
            <a:fontRef idx="minor">
              <a:schemeClr val="tx1"/>
            </a:fontRef>
          </p:style>
        </p:cxnSp>
      </p:grpSp>
      <p:cxnSp>
        <p:nvCxnSpPr>
          <p:cNvPr id="341" name="Straight Arrow Connector 340">
            <a:extLst>
              <a:ext uri="{FF2B5EF4-FFF2-40B4-BE49-F238E27FC236}">
                <a16:creationId xmlns:a16="http://schemas.microsoft.com/office/drawing/2014/main" id="{993916B1-1EB9-F07D-4C3C-F0FE4E1287C5}"/>
              </a:ext>
            </a:extLst>
          </p:cNvPr>
          <p:cNvCxnSpPr>
            <a:cxnSpLocks/>
            <a:endCxn id="357" idx="1"/>
          </p:cNvCxnSpPr>
          <p:nvPr/>
        </p:nvCxnSpPr>
        <p:spPr>
          <a:xfrm>
            <a:off x="1508474" y="4914922"/>
            <a:ext cx="999854" cy="0"/>
          </a:xfrm>
          <a:prstGeom prst="straightConnector1">
            <a:avLst/>
          </a:prstGeom>
          <a:ln w="2540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
        <p:nvSpPr>
          <p:cNvPr id="342" name="Isosceles Triangle 341">
            <a:extLst>
              <a:ext uri="{FF2B5EF4-FFF2-40B4-BE49-F238E27FC236}">
                <a16:creationId xmlns:a16="http://schemas.microsoft.com/office/drawing/2014/main" id="{51FBFED4-D05F-E878-9DF8-867A0071853D}"/>
              </a:ext>
            </a:extLst>
          </p:cNvPr>
          <p:cNvSpPr/>
          <p:nvPr/>
        </p:nvSpPr>
        <p:spPr>
          <a:xfrm rot="5400000">
            <a:off x="1796075" y="4813304"/>
            <a:ext cx="296055" cy="213978"/>
          </a:xfrm>
          <a:prstGeom prst="triangl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3" name="Isosceles Triangle 342">
            <a:extLst>
              <a:ext uri="{FF2B5EF4-FFF2-40B4-BE49-F238E27FC236}">
                <a16:creationId xmlns:a16="http://schemas.microsoft.com/office/drawing/2014/main" id="{224D0BE5-E7B8-13CC-160C-52339509B9BF}"/>
              </a:ext>
            </a:extLst>
          </p:cNvPr>
          <p:cNvSpPr/>
          <p:nvPr/>
        </p:nvSpPr>
        <p:spPr>
          <a:xfrm rot="16200000" flipH="1">
            <a:off x="1990991" y="4813304"/>
            <a:ext cx="296055" cy="213978"/>
          </a:xfrm>
          <a:prstGeom prst="triangl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4" name="Oval 7">
            <a:extLst>
              <a:ext uri="{FF2B5EF4-FFF2-40B4-BE49-F238E27FC236}">
                <a16:creationId xmlns:a16="http://schemas.microsoft.com/office/drawing/2014/main" id="{08A3D168-263B-0340-32C7-72F799DEB562}"/>
              </a:ext>
            </a:extLst>
          </p:cNvPr>
          <p:cNvSpPr>
            <a:spLocks noChangeArrowheads="1"/>
          </p:cNvSpPr>
          <p:nvPr/>
        </p:nvSpPr>
        <p:spPr bwMode="auto">
          <a:xfrm>
            <a:off x="2697162" y="3999848"/>
            <a:ext cx="390432" cy="383292"/>
          </a:xfrm>
          <a:prstGeom prst="ellipse">
            <a:avLst/>
          </a:prstGeom>
          <a:noFill/>
          <a:ln w="22225" algn="ctr">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2000">
                <a:solidFill>
                  <a:schemeClr val="tx1"/>
                </a:solidFill>
                <a:latin typeface="Times" panose="02020603050405020304" pitchFamily="18" charset="0"/>
              </a:defRPr>
            </a:lvl1pPr>
            <a:lvl2pPr marL="742950" indent="-285750">
              <a:spcBef>
                <a:spcPct val="20000"/>
              </a:spcBef>
              <a:buChar char="–"/>
              <a:defRPr>
                <a:solidFill>
                  <a:schemeClr val="tx1"/>
                </a:solidFill>
                <a:latin typeface="Times" panose="02020603050405020304" pitchFamily="18" charset="0"/>
              </a:defRPr>
            </a:lvl2pPr>
            <a:lvl3pPr marL="1143000" indent="-228600">
              <a:spcBef>
                <a:spcPct val="20000"/>
              </a:spcBef>
              <a:buChar char="•"/>
              <a:defRPr sz="1600">
                <a:solidFill>
                  <a:schemeClr val="tx1"/>
                </a:solidFill>
                <a:latin typeface="Times" panose="02020603050405020304" pitchFamily="18" charset="0"/>
              </a:defRPr>
            </a:lvl3pPr>
            <a:lvl4pPr marL="1600200" indent="-228600">
              <a:spcBef>
                <a:spcPct val="20000"/>
              </a:spcBef>
              <a:buChar char="–"/>
              <a:defRPr sz="1600">
                <a:solidFill>
                  <a:schemeClr val="tx1"/>
                </a:solidFill>
                <a:latin typeface="Times" panose="02020603050405020304" pitchFamily="18" charset="0"/>
              </a:defRPr>
            </a:lvl4pPr>
            <a:lvl5pPr marL="2057400" indent="-228600">
              <a:spcBef>
                <a:spcPct val="20000"/>
              </a:spcBef>
              <a:buChar char="•"/>
              <a:defRPr sz="1600">
                <a:solidFill>
                  <a:schemeClr val="tx1"/>
                </a:solidFill>
                <a:latin typeface="Times"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Times"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Times"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Times"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Times" panose="02020603050405020304" pitchFamily="18" charset="0"/>
              </a:defRPr>
            </a:lvl9pPr>
          </a:lstStyle>
          <a:p>
            <a:pPr algn="ctr">
              <a:spcBef>
                <a:spcPct val="0"/>
              </a:spcBef>
              <a:buFontTx/>
              <a:buNone/>
            </a:pPr>
            <a:r>
              <a:rPr lang="nb-NO" altLang="nb-NO" sz="1800" dirty="0">
                <a:latin typeface="Arial" panose="020B0604020202020204" pitchFamily="34" charset="0"/>
              </a:rPr>
              <a:t>I</a:t>
            </a:r>
            <a:r>
              <a:rPr lang="en-US" altLang="nb-NO" sz="1800" dirty="0">
                <a:latin typeface="Arial" panose="020B0604020202020204" pitchFamily="34" charset="0"/>
              </a:rPr>
              <a:t>C</a:t>
            </a:r>
          </a:p>
        </p:txBody>
      </p:sp>
      <p:grpSp>
        <p:nvGrpSpPr>
          <p:cNvPr id="345" name="Group 344">
            <a:extLst>
              <a:ext uri="{FF2B5EF4-FFF2-40B4-BE49-F238E27FC236}">
                <a16:creationId xmlns:a16="http://schemas.microsoft.com/office/drawing/2014/main" id="{7AD30553-38EE-A225-194C-021D9DABBEDE}"/>
              </a:ext>
            </a:extLst>
          </p:cNvPr>
          <p:cNvGrpSpPr/>
          <p:nvPr/>
        </p:nvGrpSpPr>
        <p:grpSpPr>
          <a:xfrm>
            <a:off x="1790756" y="4397825"/>
            <a:ext cx="455252" cy="307777"/>
            <a:chOff x="8910651" y="1882704"/>
            <a:chExt cx="572584" cy="307777"/>
          </a:xfrm>
        </p:grpSpPr>
        <p:sp>
          <p:nvSpPr>
            <p:cNvPr id="355" name="Rectangle 354">
              <a:extLst>
                <a:ext uri="{FF2B5EF4-FFF2-40B4-BE49-F238E27FC236}">
                  <a16:creationId xmlns:a16="http://schemas.microsoft.com/office/drawing/2014/main" id="{3FD812DB-3683-99F1-7834-B74A22895EC7}"/>
                </a:ext>
              </a:extLst>
            </p:cNvPr>
            <p:cNvSpPr/>
            <p:nvPr/>
          </p:nvSpPr>
          <p:spPr>
            <a:xfrm>
              <a:off x="8975364" y="1916045"/>
              <a:ext cx="507871" cy="247126"/>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6" name="TextBox 355">
              <a:extLst>
                <a:ext uri="{FF2B5EF4-FFF2-40B4-BE49-F238E27FC236}">
                  <a16:creationId xmlns:a16="http://schemas.microsoft.com/office/drawing/2014/main" id="{83C56CAF-0EC2-B185-013A-B3E517EA18D8}"/>
                </a:ext>
              </a:extLst>
            </p:cNvPr>
            <p:cNvSpPr txBox="1"/>
            <p:nvPr/>
          </p:nvSpPr>
          <p:spPr>
            <a:xfrm>
              <a:off x="8910651" y="1882704"/>
              <a:ext cx="498851" cy="307777"/>
            </a:xfrm>
            <a:prstGeom prst="rect">
              <a:avLst/>
            </a:prstGeom>
            <a:noFill/>
          </p:spPr>
          <p:txBody>
            <a:bodyPr wrap="none" rtlCol="0">
              <a:spAutoFit/>
            </a:bodyPr>
            <a:lstStyle/>
            <a:p>
              <a:r>
                <a:rPr lang="nb-NO" sz="1400" dirty="0"/>
                <a:t>MIN</a:t>
              </a:r>
              <a:endParaRPr lang="en-US" sz="1400" dirty="0"/>
            </a:p>
          </p:txBody>
        </p:sp>
      </p:grpSp>
      <p:sp>
        <p:nvSpPr>
          <p:cNvPr id="346" name="Line 9">
            <a:extLst>
              <a:ext uri="{FF2B5EF4-FFF2-40B4-BE49-F238E27FC236}">
                <a16:creationId xmlns:a16="http://schemas.microsoft.com/office/drawing/2014/main" id="{9B82B1D7-4F68-A792-4AB5-AAEFAA69F691}"/>
              </a:ext>
            </a:extLst>
          </p:cNvPr>
          <p:cNvSpPr>
            <a:spLocks noChangeShapeType="1"/>
          </p:cNvSpPr>
          <p:nvPr/>
        </p:nvSpPr>
        <p:spPr bwMode="auto">
          <a:xfrm>
            <a:off x="2184588" y="4197688"/>
            <a:ext cx="7677" cy="247126"/>
          </a:xfrm>
          <a:prstGeom prst="line">
            <a:avLst/>
          </a:prstGeom>
          <a:noFill/>
          <a:ln w="22225">
            <a:solidFill>
              <a:srgbClr val="FF0000"/>
            </a:solidFill>
            <a:prstDash val="solid"/>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347" name="Line 9">
            <a:extLst>
              <a:ext uri="{FF2B5EF4-FFF2-40B4-BE49-F238E27FC236}">
                <a16:creationId xmlns:a16="http://schemas.microsoft.com/office/drawing/2014/main" id="{943ED624-828F-0BCF-1CDE-6FD13471F2A1}"/>
              </a:ext>
            </a:extLst>
          </p:cNvPr>
          <p:cNvSpPr>
            <a:spLocks noChangeShapeType="1"/>
          </p:cNvSpPr>
          <p:nvPr/>
        </p:nvSpPr>
        <p:spPr bwMode="auto">
          <a:xfrm>
            <a:off x="2036720" y="4678292"/>
            <a:ext cx="5479" cy="263162"/>
          </a:xfrm>
          <a:prstGeom prst="line">
            <a:avLst/>
          </a:prstGeom>
          <a:noFill/>
          <a:ln w="22225">
            <a:solidFill>
              <a:srgbClr val="FF0000"/>
            </a:solidFill>
            <a:prstDash val="solid"/>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348" name="Line 9">
            <a:extLst>
              <a:ext uri="{FF2B5EF4-FFF2-40B4-BE49-F238E27FC236}">
                <a16:creationId xmlns:a16="http://schemas.microsoft.com/office/drawing/2014/main" id="{DB763AEF-2C3E-FD53-213B-DBCF93729F4C}"/>
              </a:ext>
            </a:extLst>
          </p:cNvPr>
          <p:cNvSpPr>
            <a:spLocks noChangeShapeType="1"/>
          </p:cNvSpPr>
          <p:nvPr/>
        </p:nvSpPr>
        <p:spPr bwMode="auto">
          <a:xfrm flipH="1" flipV="1">
            <a:off x="2888777" y="4364939"/>
            <a:ext cx="0" cy="175542"/>
          </a:xfrm>
          <a:prstGeom prst="line">
            <a:avLst/>
          </a:prstGeom>
          <a:noFill/>
          <a:ln w="22225">
            <a:solidFill>
              <a:srgbClr val="FF0000"/>
            </a:solidFill>
            <a:prstDash val="solid"/>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349" name="Line 9">
            <a:extLst>
              <a:ext uri="{FF2B5EF4-FFF2-40B4-BE49-F238E27FC236}">
                <a16:creationId xmlns:a16="http://schemas.microsoft.com/office/drawing/2014/main" id="{35D13DB1-E620-07AA-1826-E5C058E02325}"/>
              </a:ext>
            </a:extLst>
          </p:cNvPr>
          <p:cNvSpPr>
            <a:spLocks noChangeShapeType="1"/>
          </p:cNvSpPr>
          <p:nvPr/>
        </p:nvSpPr>
        <p:spPr bwMode="auto">
          <a:xfrm flipV="1">
            <a:off x="2192112" y="4192946"/>
            <a:ext cx="497526" cy="1"/>
          </a:xfrm>
          <a:prstGeom prst="line">
            <a:avLst/>
          </a:prstGeom>
          <a:noFill/>
          <a:ln w="22225">
            <a:solidFill>
              <a:srgbClr val="FF0000"/>
            </a:solidFill>
            <a:prstDash val="solid"/>
            <a:round/>
            <a:headEn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350" name="Line 9">
            <a:extLst>
              <a:ext uri="{FF2B5EF4-FFF2-40B4-BE49-F238E27FC236}">
                <a16:creationId xmlns:a16="http://schemas.microsoft.com/office/drawing/2014/main" id="{626E7004-85AE-D459-BEC4-CB5F8AA943FF}"/>
              </a:ext>
            </a:extLst>
          </p:cNvPr>
          <p:cNvSpPr>
            <a:spLocks noChangeShapeType="1"/>
          </p:cNvSpPr>
          <p:nvPr/>
        </p:nvSpPr>
        <p:spPr bwMode="auto">
          <a:xfrm>
            <a:off x="1879787" y="4186312"/>
            <a:ext cx="7677" cy="247126"/>
          </a:xfrm>
          <a:prstGeom prst="line">
            <a:avLst/>
          </a:prstGeom>
          <a:noFill/>
          <a:ln w="22225">
            <a:solidFill>
              <a:srgbClr val="FF0000"/>
            </a:solidFill>
            <a:prstDash val="solid"/>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351" name="Line 9">
            <a:extLst>
              <a:ext uri="{FF2B5EF4-FFF2-40B4-BE49-F238E27FC236}">
                <a16:creationId xmlns:a16="http://schemas.microsoft.com/office/drawing/2014/main" id="{E34BDD2C-C145-6BBE-1EFE-4163CEEDD9AA}"/>
              </a:ext>
            </a:extLst>
          </p:cNvPr>
          <p:cNvSpPr>
            <a:spLocks noChangeShapeType="1"/>
          </p:cNvSpPr>
          <p:nvPr/>
        </p:nvSpPr>
        <p:spPr bwMode="auto">
          <a:xfrm flipV="1">
            <a:off x="1388417" y="4188336"/>
            <a:ext cx="497526" cy="1"/>
          </a:xfrm>
          <a:prstGeom prst="line">
            <a:avLst/>
          </a:prstGeom>
          <a:noFill/>
          <a:ln w="22225">
            <a:solidFill>
              <a:srgbClr val="FF0000"/>
            </a:solidFill>
            <a:prstDash val="solid"/>
            <a:round/>
            <a:headEn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352" name="TextBox 351">
            <a:extLst>
              <a:ext uri="{FF2B5EF4-FFF2-40B4-BE49-F238E27FC236}">
                <a16:creationId xmlns:a16="http://schemas.microsoft.com/office/drawing/2014/main" id="{256254CE-E879-47B3-B857-4A5E3A63424C}"/>
              </a:ext>
            </a:extLst>
          </p:cNvPr>
          <p:cNvSpPr txBox="1"/>
          <p:nvPr/>
        </p:nvSpPr>
        <p:spPr>
          <a:xfrm>
            <a:off x="2392361" y="3865069"/>
            <a:ext cx="312906" cy="338554"/>
          </a:xfrm>
          <a:prstGeom prst="rect">
            <a:avLst/>
          </a:prstGeom>
          <a:noFill/>
        </p:spPr>
        <p:txBody>
          <a:bodyPr wrap="none" rtlCol="0">
            <a:spAutoFit/>
          </a:bodyPr>
          <a:lstStyle/>
          <a:p>
            <a:r>
              <a:rPr lang="nb-NO" sz="1600" dirty="0"/>
              <a:t>H</a:t>
            </a:r>
            <a:endParaRPr lang="en-US" sz="1600" dirty="0"/>
          </a:p>
        </p:txBody>
      </p:sp>
      <p:sp>
        <p:nvSpPr>
          <p:cNvPr id="353" name="Line 9">
            <a:extLst>
              <a:ext uri="{FF2B5EF4-FFF2-40B4-BE49-F238E27FC236}">
                <a16:creationId xmlns:a16="http://schemas.microsoft.com/office/drawing/2014/main" id="{A1C82C8E-9AD2-3D7C-EE4F-2E4FFC2D12FD}"/>
              </a:ext>
            </a:extLst>
          </p:cNvPr>
          <p:cNvSpPr>
            <a:spLocks noChangeShapeType="1"/>
          </p:cNvSpPr>
          <p:nvPr/>
        </p:nvSpPr>
        <p:spPr bwMode="auto">
          <a:xfrm flipV="1">
            <a:off x="3090908" y="4189181"/>
            <a:ext cx="497526" cy="1"/>
          </a:xfrm>
          <a:prstGeom prst="line">
            <a:avLst/>
          </a:prstGeom>
          <a:noFill/>
          <a:ln w="22225">
            <a:solidFill>
              <a:srgbClr val="FF0000"/>
            </a:solidFill>
            <a:prstDash val="solid"/>
            <a:round/>
            <a:headEn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354" name="TextBox 353">
            <a:extLst>
              <a:ext uri="{FF2B5EF4-FFF2-40B4-BE49-F238E27FC236}">
                <a16:creationId xmlns:a16="http://schemas.microsoft.com/office/drawing/2014/main" id="{1185BDDA-1293-4E66-2DD3-D8D58FEA4F50}"/>
              </a:ext>
            </a:extLst>
          </p:cNvPr>
          <p:cNvSpPr txBox="1"/>
          <p:nvPr/>
        </p:nvSpPr>
        <p:spPr>
          <a:xfrm>
            <a:off x="3127414" y="3852940"/>
            <a:ext cx="271228" cy="338554"/>
          </a:xfrm>
          <a:prstGeom prst="rect">
            <a:avLst/>
          </a:prstGeom>
          <a:noFill/>
        </p:spPr>
        <p:txBody>
          <a:bodyPr wrap="none" rtlCol="0">
            <a:spAutoFit/>
          </a:bodyPr>
          <a:lstStyle/>
          <a:p>
            <a:r>
              <a:rPr lang="nb-NO" sz="1600" dirty="0"/>
              <a:t>L</a:t>
            </a:r>
            <a:endParaRPr lang="en-US" sz="1600" dirty="0"/>
          </a:p>
        </p:txBody>
      </p:sp>
      <p:grpSp>
        <p:nvGrpSpPr>
          <p:cNvPr id="360" name="Group 359">
            <a:extLst>
              <a:ext uri="{FF2B5EF4-FFF2-40B4-BE49-F238E27FC236}">
                <a16:creationId xmlns:a16="http://schemas.microsoft.com/office/drawing/2014/main" id="{278E2E9F-92C6-F893-230A-340BBB9E2EF3}"/>
              </a:ext>
            </a:extLst>
          </p:cNvPr>
          <p:cNvGrpSpPr/>
          <p:nvPr/>
        </p:nvGrpSpPr>
        <p:grpSpPr>
          <a:xfrm>
            <a:off x="4285552" y="4707797"/>
            <a:ext cx="768100" cy="446668"/>
            <a:chOff x="2423593" y="1772816"/>
            <a:chExt cx="768100" cy="748882"/>
          </a:xfrm>
        </p:grpSpPr>
        <p:sp>
          <p:nvSpPr>
            <p:cNvPr id="377" name="Rectangle: Rounded Corners 376">
              <a:extLst>
                <a:ext uri="{FF2B5EF4-FFF2-40B4-BE49-F238E27FC236}">
                  <a16:creationId xmlns:a16="http://schemas.microsoft.com/office/drawing/2014/main" id="{21962A3B-73AF-A6A1-FCF5-FD33AB132336}"/>
                </a:ext>
              </a:extLst>
            </p:cNvPr>
            <p:cNvSpPr/>
            <p:nvPr/>
          </p:nvSpPr>
          <p:spPr>
            <a:xfrm>
              <a:off x="2423593" y="1772816"/>
              <a:ext cx="768100" cy="748882"/>
            </a:xfrm>
            <a:prstGeom prst="round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78" name="Straight Connector 377">
              <a:extLst>
                <a:ext uri="{FF2B5EF4-FFF2-40B4-BE49-F238E27FC236}">
                  <a16:creationId xmlns:a16="http://schemas.microsoft.com/office/drawing/2014/main" id="{4FA8D931-80CB-73A8-CE2D-CD26ED5DB4A9}"/>
                </a:ext>
              </a:extLst>
            </p:cNvPr>
            <p:cNvCxnSpPr>
              <a:cxnSpLocks/>
            </p:cNvCxnSpPr>
            <p:nvPr/>
          </p:nvCxnSpPr>
          <p:spPr>
            <a:xfrm>
              <a:off x="2423593" y="2250227"/>
              <a:ext cx="768100" cy="0"/>
            </a:xfrm>
            <a:prstGeom prst="line">
              <a:avLst/>
            </a:prstGeom>
          </p:spPr>
          <p:style>
            <a:lnRef idx="1">
              <a:schemeClr val="accent1"/>
            </a:lnRef>
            <a:fillRef idx="0">
              <a:schemeClr val="accent1"/>
            </a:fillRef>
            <a:effectRef idx="0">
              <a:schemeClr val="accent1"/>
            </a:effectRef>
            <a:fontRef idx="minor">
              <a:schemeClr val="tx1"/>
            </a:fontRef>
          </p:style>
        </p:cxnSp>
      </p:grpSp>
      <p:cxnSp>
        <p:nvCxnSpPr>
          <p:cNvPr id="361" name="Straight Arrow Connector 360">
            <a:extLst>
              <a:ext uri="{FF2B5EF4-FFF2-40B4-BE49-F238E27FC236}">
                <a16:creationId xmlns:a16="http://schemas.microsoft.com/office/drawing/2014/main" id="{BF6E87EC-6258-8098-CBDC-F031B2CC1D69}"/>
              </a:ext>
            </a:extLst>
          </p:cNvPr>
          <p:cNvCxnSpPr>
            <a:cxnSpLocks/>
            <a:stCxn id="357" idx="3"/>
            <a:endCxn id="377" idx="1"/>
          </p:cNvCxnSpPr>
          <p:nvPr/>
        </p:nvCxnSpPr>
        <p:spPr>
          <a:xfrm>
            <a:off x="3276428" y="4914922"/>
            <a:ext cx="1009124" cy="16209"/>
          </a:xfrm>
          <a:prstGeom prst="straightConnector1">
            <a:avLst/>
          </a:prstGeom>
          <a:ln w="2540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
        <p:nvSpPr>
          <p:cNvPr id="362" name="Isosceles Triangle 361">
            <a:extLst>
              <a:ext uri="{FF2B5EF4-FFF2-40B4-BE49-F238E27FC236}">
                <a16:creationId xmlns:a16="http://schemas.microsoft.com/office/drawing/2014/main" id="{898D47EA-E1E9-C071-922F-EF15D0EC4690}"/>
              </a:ext>
            </a:extLst>
          </p:cNvPr>
          <p:cNvSpPr/>
          <p:nvPr/>
        </p:nvSpPr>
        <p:spPr>
          <a:xfrm rot="5400000">
            <a:off x="3573299" y="4814632"/>
            <a:ext cx="296055" cy="213978"/>
          </a:xfrm>
          <a:prstGeom prst="triangl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3" name="Isosceles Triangle 362">
            <a:extLst>
              <a:ext uri="{FF2B5EF4-FFF2-40B4-BE49-F238E27FC236}">
                <a16:creationId xmlns:a16="http://schemas.microsoft.com/office/drawing/2014/main" id="{5000611C-E74E-E01A-B0E3-50848891A176}"/>
              </a:ext>
            </a:extLst>
          </p:cNvPr>
          <p:cNvSpPr/>
          <p:nvPr/>
        </p:nvSpPr>
        <p:spPr>
          <a:xfrm rot="16200000" flipH="1">
            <a:off x="3768215" y="4814632"/>
            <a:ext cx="296055" cy="213978"/>
          </a:xfrm>
          <a:prstGeom prst="triangl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4" name="Oval 7">
            <a:extLst>
              <a:ext uri="{FF2B5EF4-FFF2-40B4-BE49-F238E27FC236}">
                <a16:creationId xmlns:a16="http://schemas.microsoft.com/office/drawing/2014/main" id="{04140AE0-F58F-B216-33B2-4DC1B44A6835}"/>
              </a:ext>
            </a:extLst>
          </p:cNvPr>
          <p:cNvSpPr>
            <a:spLocks noChangeArrowheads="1"/>
          </p:cNvSpPr>
          <p:nvPr/>
        </p:nvSpPr>
        <p:spPr bwMode="auto">
          <a:xfrm>
            <a:off x="4474386" y="4001176"/>
            <a:ext cx="390432" cy="383292"/>
          </a:xfrm>
          <a:prstGeom prst="ellipse">
            <a:avLst/>
          </a:prstGeom>
          <a:noFill/>
          <a:ln w="22225" algn="ctr">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2000">
                <a:solidFill>
                  <a:schemeClr val="tx1"/>
                </a:solidFill>
                <a:latin typeface="Times" panose="02020603050405020304" pitchFamily="18" charset="0"/>
              </a:defRPr>
            </a:lvl1pPr>
            <a:lvl2pPr marL="742950" indent="-285750">
              <a:spcBef>
                <a:spcPct val="20000"/>
              </a:spcBef>
              <a:buChar char="–"/>
              <a:defRPr>
                <a:solidFill>
                  <a:schemeClr val="tx1"/>
                </a:solidFill>
                <a:latin typeface="Times" panose="02020603050405020304" pitchFamily="18" charset="0"/>
              </a:defRPr>
            </a:lvl2pPr>
            <a:lvl3pPr marL="1143000" indent="-228600">
              <a:spcBef>
                <a:spcPct val="20000"/>
              </a:spcBef>
              <a:buChar char="•"/>
              <a:defRPr sz="1600">
                <a:solidFill>
                  <a:schemeClr val="tx1"/>
                </a:solidFill>
                <a:latin typeface="Times" panose="02020603050405020304" pitchFamily="18" charset="0"/>
              </a:defRPr>
            </a:lvl3pPr>
            <a:lvl4pPr marL="1600200" indent="-228600">
              <a:spcBef>
                <a:spcPct val="20000"/>
              </a:spcBef>
              <a:buChar char="–"/>
              <a:defRPr sz="1600">
                <a:solidFill>
                  <a:schemeClr val="tx1"/>
                </a:solidFill>
                <a:latin typeface="Times" panose="02020603050405020304" pitchFamily="18" charset="0"/>
              </a:defRPr>
            </a:lvl4pPr>
            <a:lvl5pPr marL="2057400" indent="-228600">
              <a:spcBef>
                <a:spcPct val="20000"/>
              </a:spcBef>
              <a:buChar char="•"/>
              <a:defRPr sz="1600">
                <a:solidFill>
                  <a:schemeClr val="tx1"/>
                </a:solidFill>
                <a:latin typeface="Times"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Times"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Times"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Times"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Times" panose="02020603050405020304" pitchFamily="18" charset="0"/>
              </a:defRPr>
            </a:lvl9pPr>
          </a:lstStyle>
          <a:p>
            <a:pPr algn="ctr">
              <a:spcBef>
                <a:spcPct val="0"/>
              </a:spcBef>
              <a:buFontTx/>
              <a:buNone/>
            </a:pPr>
            <a:r>
              <a:rPr lang="nb-NO" altLang="nb-NO" sz="1800" dirty="0">
                <a:latin typeface="Arial" panose="020B0604020202020204" pitchFamily="34" charset="0"/>
              </a:rPr>
              <a:t>I</a:t>
            </a:r>
            <a:r>
              <a:rPr lang="en-US" altLang="nb-NO" sz="1800" dirty="0">
                <a:latin typeface="Arial" panose="020B0604020202020204" pitchFamily="34" charset="0"/>
              </a:rPr>
              <a:t>C</a:t>
            </a:r>
          </a:p>
        </p:txBody>
      </p:sp>
      <p:grpSp>
        <p:nvGrpSpPr>
          <p:cNvPr id="365" name="Group 364">
            <a:extLst>
              <a:ext uri="{FF2B5EF4-FFF2-40B4-BE49-F238E27FC236}">
                <a16:creationId xmlns:a16="http://schemas.microsoft.com/office/drawing/2014/main" id="{21F069DC-3BA2-2175-D810-08F4A903516D}"/>
              </a:ext>
            </a:extLst>
          </p:cNvPr>
          <p:cNvGrpSpPr/>
          <p:nvPr/>
        </p:nvGrpSpPr>
        <p:grpSpPr>
          <a:xfrm>
            <a:off x="3567980" y="4399153"/>
            <a:ext cx="455252" cy="307777"/>
            <a:chOff x="8910651" y="1882704"/>
            <a:chExt cx="572584" cy="307777"/>
          </a:xfrm>
        </p:grpSpPr>
        <p:sp>
          <p:nvSpPr>
            <p:cNvPr id="375" name="Rectangle 374">
              <a:extLst>
                <a:ext uri="{FF2B5EF4-FFF2-40B4-BE49-F238E27FC236}">
                  <a16:creationId xmlns:a16="http://schemas.microsoft.com/office/drawing/2014/main" id="{773E8FA6-E117-776D-FF04-335628CA968C}"/>
                </a:ext>
              </a:extLst>
            </p:cNvPr>
            <p:cNvSpPr/>
            <p:nvPr/>
          </p:nvSpPr>
          <p:spPr>
            <a:xfrm>
              <a:off x="8975364" y="1916045"/>
              <a:ext cx="507871" cy="247126"/>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6" name="TextBox 375">
              <a:extLst>
                <a:ext uri="{FF2B5EF4-FFF2-40B4-BE49-F238E27FC236}">
                  <a16:creationId xmlns:a16="http://schemas.microsoft.com/office/drawing/2014/main" id="{FC3E9384-7AAE-3387-A7F6-8CA37801AB89}"/>
                </a:ext>
              </a:extLst>
            </p:cNvPr>
            <p:cNvSpPr txBox="1"/>
            <p:nvPr/>
          </p:nvSpPr>
          <p:spPr>
            <a:xfrm>
              <a:off x="8910651" y="1882704"/>
              <a:ext cx="498851" cy="307777"/>
            </a:xfrm>
            <a:prstGeom prst="rect">
              <a:avLst/>
            </a:prstGeom>
            <a:noFill/>
          </p:spPr>
          <p:txBody>
            <a:bodyPr wrap="none" rtlCol="0">
              <a:spAutoFit/>
            </a:bodyPr>
            <a:lstStyle/>
            <a:p>
              <a:r>
                <a:rPr lang="nb-NO" sz="1400" dirty="0"/>
                <a:t>MIN</a:t>
              </a:r>
              <a:endParaRPr lang="en-US" sz="1400" dirty="0"/>
            </a:p>
          </p:txBody>
        </p:sp>
      </p:grpSp>
      <p:sp>
        <p:nvSpPr>
          <p:cNvPr id="366" name="Line 9">
            <a:extLst>
              <a:ext uri="{FF2B5EF4-FFF2-40B4-BE49-F238E27FC236}">
                <a16:creationId xmlns:a16="http://schemas.microsoft.com/office/drawing/2014/main" id="{9AC1D9E1-EF6F-4B10-8C49-7EAA42FF1631}"/>
              </a:ext>
            </a:extLst>
          </p:cNvPr>
          <p:cNvSpPr>
            <a:spLocks noChangeShapeType="1"/>
          </p:cNvSpPr>
          <p:nvPr/>
        </p:nvSpPr>
        <p:spPr bwMode="auto">
          <a:xfrm flipH="1">
            <a:off x="3956131" y="3823153"/>
            <a:ext cx="2296" cy="601226"/>
          </a:xfrm>
          <a:prstGeom prst="line">
            <a:avLst/>
          </a:prstGeom>
          <a:noFill/>
          <a:ln w="22225">
            <a:solidFill>
              <a:srgbClr val="FF0000"/>
            </a:solidFill>
            <a:prstDash val="solid"/>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367" name="Line 9">
            <a:extLst>
              <a:ext uri="{FF2B5EF4-FFF2-40B4-BE49-F238E27FC236}">
                <a16:creationId xmlns:a16="http://schemas.microsoft.com/office/drawing/2014/main" id="{EDFC0789-DF6B-2E7B-BBB9-3997C247EF36}"/>
              </a:ext>
            </a:extLst>
          </p:cNvPr>
          <p:cNvSpPr>
            <a:spLocks noChangeShapeType="1"/>
          </p:cNvSpPr>
          <p:nvPr/>
        </p:nvSpPr>
        <p:spPr bwMode="auto">
          <a:xfrm>
            <a:off x="3813944" y="4679620"/>
            <a:ext cx="5479" cy="263162"/>
          </a:xfrm>
          <a:prstGeom prst="line">
            <a:avLst/>
          </a:prstGeom>
          <a:noFill/>
          <a:ln w="22225">
            <a:solidFill>
              <a:srgbClr val="FF0000"/>
            </a:solidFill>
            <a:prstDash val="solid"/>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368" name="Line 9">
            <a:extLst>
              <a:ext uri="{FF2B5EF4-FFF2-40B4-BE49-F238E27FC236}">
                <a16:creationId xmlns:a16="http://schemas.microsoft.com/office/drawing/2014/main" id="{3015DAB1-DB34-0B10-908B-E25A876F79FB}"/>
              </a:ext>
            </a:extLst>
          </p:cNvPr>
          <p:cNvSpPr>
            <a:spLocks noChangeShapeType="1"/>
          </p:cNvSpPr>
          <p:nvPr/>
        </p:nvSpPr>
        <p:spPr bwMode="auto">
          <a:xfrm flipV="1">
            <a:off x="4660956" y="4366265"/>
            <a:ext cx="5044" cy="360473"/>
          </a:xfrm>
          <a:prstGeom prst="line">
            <a:avLst/>
          </a:prstGeom>
          <a:noFill/>
          <a:ln w="22225">
            <a:solidFill>
              <a:srgbClr val="FF0000"/>
            </a:solidFill>
            <a:prstDash val="solid"/>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370" name="Line 9">
            <a:extLst>
              <a:ext uri="{FF2B5EF4-FFF2-40B4-BE49-F238E27FC236}">
                <a16:creationId xmlns:a16="http://schemas.microsoft.com/office/drawing/2014/main" id="{8A259AD3-5ECC-1F4F-856B-2472C132DB8E}"/>
              </a:ext>
            </a:extLst>
          </p:cNvPr>
          <p:cNvSpPr>
            <a:spLocks noChangeShapeType="1"/>
          </p:cNvSpPr>
          <p:nvPr/>
        </p:nvSpPr>
        <p:spPr bwMode="auto">
          <a:xfrm>
            <a:off x="3657011" y="4187640"/>
            <a:ext cx="7677" cy="247126"/>
          </a:xfrm>
          <a:prstGeom prst="line">
            <a:avLst/>
          </a:prstGeom>
          <a:noFill/>
          <a:ln w="22225">
            <a:solidFill>
              <a:srgbClr val="FF0000"/>
            </a:solidFill>
            <a:prstDash val="solid"/>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371" name="Line 9">
            <a:extLst>
              <a:ext uri="{FF2B5EF4-FFF2-40B4-BE49-F238E27FC236}">
                <a16:creationId xmlns:a16="http://schemas.microsoft.com/office/drawing/2014/main" id="{097D0A56-44D1-384A-754E-11724023106F}"/>
              </a:ext>
            </a:extLst>
          </p:cNvPr>
          <p:cNvSpPr>
            <a:spLocks noChangeShapeType="1"/>
          </p:cNvSpPr>
          <p:nvPr/>
        </p:nvSpPr>
        <p:spPr bwMode="auto">
          <a:xfrm flipV="1">
            <a:off x="3165641" y="4189664"/>
            <a:ext cx="497526" cy="1"/>
          </a:xfrm>
          <a:prstGeom prst="line">
            <a:avLst/>
          </a:prstGeom>
          <a:noFill/>
          <a:ln w="22225">
            <a:solidFill>
              <a:srgbClr val="FF0000"/>
            </a:solidFill>
            <a:prstDash val="solid"/>
            <a:round/>
            <a:headEn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373" name="Line 9">
            <a:extLst>
              <a:ext uri="{FF2B5EF4-FFF2-40B4-BE49-F238E27FC236}">
                <a16:creationId xmlns:a16="http://schemas.microsoft.com/office/drawing/2014/main" id="{4A8D28FD-5805-25EE-C907-62D46BBA8B0A}"/>
              </a:ext>
            </a:extLst>
          </p:cNvPr>
          <p:cNvSpPr>
            <a:spLocks noChangeShapeType="1"/>
          </p:cNvSpPr>
          <p:nvPr/>
        </p:nvSpPr>
        <p:spPr bwMode="auto">
          <a:xfrm flipV="1">
            <a:off x="4868132" y="4190509"/>
            <a:ext cx="497526" cy="1"/>
          </a:xfrm>
          <a:prstGeom prst="line">
            <a:avLst/>
          </a:prstGeom>
          <a:noFill/>
          <a:ln w="22225">
            <a:solidFill>
              <a:srgbClr val="FF0000"/>
            </a:solidFill>
            <a:prstDash val="solid"/>
            <a:round/>
            <a:headEn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grpSp>
        <p:nvGrpSpPr>
          <p:cNvPr id="380" name="Group 379">
            <a:extLst>
              <a:ext uri="{FF2B5EF4-FFF2-40B4-BE49-F238E27FC236}">
                <a16:creationId xmlns:a16="http://schemas.microsoft.com/office/drawing/2014/main" id="{C021CE90-7F42-6BC4-4E0E-87EEBC626BB8}"/>
              </a:ext>
            </a:extLst>
          </p:cNvPr>
          <p:cNvGrpSpPr/>
          <p:nvPr/>
        </p:nvGrpSpPr>
        <p:grpSpPr>
          <a:xfrm>
            <a:off x="6052836" y="4688124"/>
            <a:ext cx="768100" cy="432111"/>
            <a:chOff x="2423593" y="1772816"/>
            <a:chExt cx="768100" cy="748882"/>
          </a:xfrm>
        </p:grpSpPr>
        <p:sp>
          <p:nvSpPr>
            <p:cNvPr id="397" name="Rectangle: Rounded Corners 396">
              <a:extLst>
                <a:ext uri="{FF2B5EF4-FFF2-40B4-BE49-F238E27FC236}">
                  <a16:creationId xmlns:a16="http://schemas.microsoft.com/office/drawing/2014/main" id="{14CCC25C-EC65-FC86-4D99-4F01CB96F606}"/>
                </a:ext>
              </a:extLst>
            </p:cNvPr>
            <p:cNvSpPr/>
            <p:nvPr/>
          </p:nvSpPr>
          <p:spPr>
            <a:xfrm>
              <a:off x="2423593" y="1772816"/>
              <a:ext cx="768100" cy="748882"/>
            </a:xfrm>
            <a:prstGeom prst="round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98" name="Straight Connector 397">
              <a:extLst>
                <a:ext uri="{FF2B5EF4-FFF2-40B4-BE49-F238E27FC236}">
                  <a16:creationId xmlns:a16="http://schemas.microsoft.com/office/drawing/2014/main" id="{BC420CDF-731E-264D-3AA8-08354ED7E9C7}"/>
                </a:ext>
              </a:extLst>
            </p:cNvPr>
            <p:cNvCxnSpPr>
              <a:cxnSpLocks/>
            </p:cNvCxnSpPr>
            <p:nvPr/>
          </p:nvCxnSpPr>
          <p:spPr>
            <a:xfrm>
              <a:off x="2423593" y="2265523"/>
              <a:ext cx="768100" cy="0"/>
            </a:xfrm>
            <a:prstGeom prst="line">
              <a:avLst/>
            </a:prstGeom>
          </p:spPr>
          <p:style>
            <a:lnRef idx="1">
              <a:schemeClr val="accent1"/>
            </a:lnRef>
            <a:fillRef idx="0">
              <a:schemeClr val="accent1"/>
            </a:fillRef>
            <a:effectRef idx="0">
              <a:schemeClr val="accent1"/>
            </a:effectRef>
            <a:fontRef idx="minor">
              <a:schemeClr val="tx1"/>
            </a:fontRef>
          </p:style>
        </p:cxnSp>
      </p:grpSp>
      <p:cxnSp>
        <p:nvCxnSpPr>
          <p:cNvPr id="381" name="Straight Arrow Connector 380">
            <a:extLst>
              <a:ext uri="{FF2B5EF4-FFF2-40B4-BE49-F238E27FC236}">
                <a16:creationId xmlns:a16="http://schemas.microsoft.com/office/drawing/2014/main" id="{AD61F92C-53CE-0B35-DF52-FB0953907171}"/>
              </a:ext>
            </a:extLst>
          </p:cNvPr>
          <p:cNvCxnSpPr>
            <a:cxnSpLocks/>
            <a:endCxn id="397" idx="1"/>
          </p:cNvCxnSpPr>
          <p:nvPr/>
        </p:nvCxnSpPr>
        <p:spPr>
          <a:xfrm flipV="1">
            <a:off x="5052982" y="4904180"/>
            <a:ext cx="999854" cy="11775"/>
          </a:xfrm>
          <a:prstGeom prst="straightConnector1">
            <a:avLst/>
          </a:prstGeom>
          <a:ln w="2540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
        <p:nvSpPr>
          <p:cNvPr id="382" name="Isosceles Triangle 381">
            <a:extLst>
              <a:ext uri="{FF2B5EF4-FFF2-40B4-BE49-F238E27FC236}">
                <a16:creationId xmlns:a16="http://schemas.microsoft.com/office/drawing/2014/main" id="{71E43E6C-6F72-3955-BD67-AB224829D81F}"/>
              </a:ext>
            </a:extLst>
          </p:cNvPr>
          <p:cNvSpPr/>
          <p:nvPr/>
        </p:nvSpPr>
        <p:spPr>
          <a:xfrm rot="5400000">
            <a:off x="5340583" y="4814337"/>
            <a:ext cx="296055" cy="213978"/>
          </a:xfrm>
          <a:prstGeom prst="triangl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3" name="Isosceles Triangle 382">
            <a:extLst>
              <a:ext uri="{FF2B5EF4-FFF2-40B4-BE49-F238E27FC236}">
                <a16:creationId xmlns:a16="http://schemas.microsoft.com/office/drawing/2014/main" id="{DDD48F23-5F04-ABFE-64DF-A2A77470B24B}"/>
              </a:ext>
            </a:extLst>
          </p:cNvPr>
          <p:cNvSpPr/>
          <p:nvPr/>
        </p:nvSpPr>
        <p:spPr>
          <a:xfrm rot="16200000" flipH="1">
            <a:off x="5535499" y="4814337"/>
            <a:ext cx="296055" cy="213978"/>
          </a:xfrm>
          <a:prstGeom prst="triangl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4" name="Oval 7">
            <a:extLst>
              <a:ext uri="{FF2B5EF4-FFF2-40B4-BE49-F238E27FC236}">
                <a16:creationId xmlns:a16="http://schemas.microsoft.com/office/drawing/2014/main" id="{91CDCA0D-AE88-3FBA-8C62-1C640389435B}"/>
              </a:ext>
            </a:extLst>
          </p:cNvPr>
          <p:cNvSpPr>
            <a:spLocks noChangeArrowheads="1"/>
          </p:cNvSpPr>
          <p:nvPr/>
        </p:nvSpPr>
        <p:spPr bwMode="auto">
          <a:xfrm>
            <a:off x="6241670" y="4000881"/>
            <a:ext cx="390432" cy="383292"/>
          </a:xfrm>
          <a:prstGeom prst="ellipse">
            <a:avLst/>
          </a:prstGeom>
          <a:noFill/>
          <a:ln w="22225" algn="ctr">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2000">
                <a:solidFill>
                  <a:schemeClr val="tx1"/>
                </a:solidFill>
                <a:latin typeface="Times" panose="02020603050405020304" pitchFamily="18" charset="0"/>
              </a:defRPr>
            </a:lvl1pPr>
            <a:lvl2pPr marL="742950" indent="-285750">
              <a:spcBef>
                <a:spcPct val="20000"/>
              </a:spcBef>
              <a:buChar char="–"/>
              <a:defRPr>
                <a:solidFill>
                  <a:schemeClr val="tx1"/>
                </a:solidFill>
                <a:latin typeface="Times" panose="02020603050405020304" pitchFamily="18" charset="0"/>
              </a:defRPr>
            </a:lvl2pPr>
            <a:lvl3pPr marL="1143000" indent="-228600">
              <a:spcBef>
                <a:spcPct val="20000"/>
              </a:spcBef>
              <a:buChar char="•"/>
              <a:defRPr sz="1600">
                <a:solidFill>
                  <a:schemeClr val="tx1"/>
                </a:solidFill>
                <a:latin typeface="Times" panose="02020603050405020304" pitchFamily="18" charset="0"/>
              </a:defRPr>
            </a:lvl3pPr>
            <a:lvl4pPr marL="1600200" indent="-228600">
              <a:spcBef>
                <a:spcPct val="20000"/>
              </a:spcBef>
              <a:buChar char="–"/>
              <a:defRPr sz="1600">
                <a:solidFill>
                  <a:schemeClr val="tx1"/>
                </a:solidFill>
                <a:latin typeface="Times" panose="02020603050405020304" pitchFamily="18" charset="0"/>
              </a:defRPr>
            </a:lvl4pPr>
            <a:lvl5pPr marL="2057400" indent="-228600">
              <a:spcBef>
                <a:spcPct val="20000"/>
              </a:spcBef>
              <a:buChar char="•"/>
              <a:defRPr sz="1600">
                <a:solidFill>
                  <a:schemeClr val="tx1"/>
                </a:solidFill>
                <a:latin typeface="Times"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Times"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Times"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Times"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Times" panose="02020603050405020304" pitchFamily="18" charset="0"/>
              </a:defRPr>
            </a:lvl9pPr>
          </a:lstStyle>
          <a:p>
            <a:pPr algn="ctr">
              <a:spcBef>
                <a:spcPct val="0"/>
              </a:spcBef>
              <a:buFontTx/>
              <a:buNone/>
            </a:pPr>
            <a:r>
              <a:rPr lang="nb-NO" altLang="nb-NO" sz="1800" dirty="0">
                <a:latin typeface="Arial" panose="020B0604020202020204" pitchFamily="34" charset="0"/>
              </a:rPr>
              <a:t>I</a:t>
            </a:r>
            <a:r>
              <a:rPr lang="en-US" altLang="nb-NO" sz="1800" dirty="0">
                <a:latin typeface="Arial" panose="020B0604020202020204" pitchFamily="34" charset="0"/>
              </a:rPr>
              <a:t>C</a:t>
            </a:r>
          </a:p>
        </p:txBody>
      </p:sp>
      <p:sp>
        <p:nvSpPr>
          <p:cNvPr id="387" name="Line 9">
            <a:extLst>
              <a:ext uri="{FF2B5EF4-FFF2-40B4-BE49-F238E27FC236}">
                <a16:creationId xmlns:a16="http://schemas.microsoft.com/office/drawing/2014/main" id="{4ACFD489-35F7-FF6A-C264-17C6138EFEB9}"/>
              </a:ext>
            </a:extLst>
          </p:cNvPr>
          <p:cNvSpPr>
            <a:spLocks noChangeShapeType="1"/>
          </p:cNvSpPr>
          <p:nvPr/>
        </p:nvSpPr>
        <p:spPr bwMode="auto">
          <a:xfrm>
            <a:off x="5562884" y="4177360"/>
            <a:ext cx="10176" cy="737831"/>
          </a:xfrm>
          <a:prstGeom prst="line">
            <a:avLst/>
          </a:prstGeom>
          <a:noFill/>
          <a:ln w="22225">
            <a:solidFill>
              <a:srgbClr val="FF0000"/>
            </a:solidFill>
            <a:prstDash val="solid"/>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388" name="Line 9">
            <a:extLst>
              <a:ext uri="{FF2B5EF4-FFF2-40B4-BE49-F238E27FC236}">
                <a16:creationId xmlns:a16="http://schemas.microsoft.com/office/drawing/2014/main" id="{3ED5F6C0-B6F7-518E-5A15-C5F880040FD6}"/>
              </a:ext>
            </a:extLst>
          </p:cNvPr>
          <p:cNvSpPr>
            <a:spLocks noChangeShapeType="1"/>
          </p:cNvSpPr>
          <p:nvPr/>
        </p:nvSpPr>
        <p:spPr bwMode="auto">
          <a:xfrm flipH="1" flipV="1">
            <a:off x="6433285" y="4365972"/>
            <a:ext cx="9326" cy="310378"/>
          </a:xfrm>
          <a:prstGeom prst="line">
            <a:avLst/>
          </a:prstGeom>
          <a:noFill/>
          <a:ln w="22225">
            <a:solidFill>
              <a:srgbClr val="FF0000"/>
            </a:solidFill>
            <a:prstDash val="solid"/>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391" name="Line 9">
            <a:extLst>
              <a:ext uri="{FF2B5EF4-FFF2-40B4-BE49-F238E27FC236}">
                <a16:creationId xmlns:a16="http://schemas.microsoft.com/office/drawing/2014/main" id="{24D198A5-F85D-76E8-B491-5864E7938CE4}"/>
              </a:ext>
            </a:extLst>
          </p:cNvPr>
          <p:cNvSpPr>
            <a:spLocks noChangeShapeType="1"/>
          </p:cNvSpPr>
          <p:nvPr/>
        </p:nvSpPr>
        <p:spPr bwMode="auto">
          <a:xfrm flipV="1">
            <a:off x="4932924" y="4189180"/>
            <a:ext cx="632829" cy="189"/>
          </a:xfrm>
          <a:prstGeom prst="line">
            <a:avLst/>
          </a:prstGeom>
          <a:noFill/>
          <a:ln w="22225">
            <a:solidFill>
              <a:srgbClr val="FF0000"/>
            </a:solidFill>
            <a:prstDash val="solid"/>
            <a:round/>
            <a:headEn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393" name="Line 9">
            <a:extLst>
              <a:ext uri="{FF2B5EF4-FFF2-40B4-BE49-F238E27FC236}">
                <a16:creationId xmlns:a16="http://schemas.microsoft.com/office/drawing/2014/main" id="{5A0E5C17-05F6-B7EE-6E03-F9C045E7A31D}"/>
              </a:ext>
            </a:extLst>
          </p:cNvPr>
          <p:cNvSpPr>
            <a:spLocks noChangeShapeType="1"/>
          </p:cNvSpPr>
          <p:nvPr/>
        </p:nvSpPr>
        <p:spPr bwMode="auto">
          <a:xfrm flipV="1">
            <a:off x="6635416" y="4190214"/>
            <a:ext cx="497526" cy="1"/>
          </a:xfrm>
          <a:prstGeom prst="line">
            <a:avLst/>
          </a:prstGeom>
          <a:noFill/>
          <a:ln w="22225">
            <a:solidFill>
              <a:srgbClr val="FF0000"/>
            </a:solidFill>
            <a:prstDash val="solid"/>
            <a:round/>
            <a:headEn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grpSp>
        <p:nvGrpSpPr>
          <p:cNvPr id="400" name="Group 399">
            <a:extLst>
              <a:ext uri="{FF2B5EF4-FFF2-40B4-BE49-F238E27FC236}">
                <a16:creationId xmlns:a16="http://schemas.microsoft.com/office/drawing/2014/main" id="{98A1BA0B-32CD-8E5A-E552-DB1DB1941E4E}"/>
              </a:ext>
            </a:extLst>
          </p:cNvPr>
          <p:cNvGrpSpPr/>
          <p:nvPr/>
        </p:nvGrpSpPr>
        <p:grpSpPr>
          <a:xfrm>
            <a:off x="7817204" y="4538962"/>
            <a:ext cx="768100" cy="748882"/>
            <a:chOff x="2423593" y="1772816"/>
            <a:chExt cx="768100" cy="748882"/>
          </a:xfrm>
        </p:grpSpPr>
        <p:sp>
          <p:nvSpPr>
            <p:cNvPr id="417" name="Rectangle: Rounded Corners 416">
              <a:extLst>
                <a:ext uri="{FF2B5EF4-FFF2-40B4-BE49-F238E27FC236}">
                  <a16:creationId xmlns:a16="http://schemas.microsoft.com/office/drawing/2014/main" id="{D3C93693-C2AB-2AF2-AF5C-341EE6317B68}"/>
                </a:ext>
              </a:extLst>
            </p:cNvPr>
            <p:cNvSpPr/>
            <p:nvPr/>
          </p:nvSpPr>
          <p:spPr>
            <a:xfrm>
              <a:off x="2423593" y="1772816"/>
              <a:ext cx="768100" cy="748882"/>
            </a:xfrm>
            <a:prstGeom prst="round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18" name="Straight Connector 417">
              <a:extLst>
                <a:ext uri="{FF2B5EF4-FFF2-40B4-BE49-F238E27FC236}">
                  <a16:creationId xmlns:a16="http://schemas.microsoft.com/office/drawing/2014/main" id="{9CB7A4E2-F9CD-7DAD-4754-54FE5E39D623}"/>
                </a:ext>
              </a:extLst>
            </p:cNvPr>
            <p:cNvCxnSpPr>
              <a:cxnSpLocks/>
              <a:stCxn id="417" idx="1"/>
              <a:endCxn id="417" idx="3"/>
            </p:cNvCxnSpPr>
            <p:nvPr/>
          </p:nvCxnSpPr>
          <p:spPr>
            <a:xfrm>
              <a:off x="2423593" y="2147257"/>
              <a:ext cx="768100" cy="0"/>
            </a:xfrm>
            <a:prstGeom prst="line">
              <a:avLst/>
            </a:prstGeom>
          </p:spPr>
          <p:style>
            <a:lnRef idx="1">
              <a:schemeClr val="accent1"/>
            </a:lnRef>
            <a:fillRef idx="0">
              <a:schemeClr val="accent1"/>
            </a:fillRef>
            <a:effectRef idx="0">
              <a:schemeClr val="accent1"/>
            </a:effectRef>
            <a:fontRef idx="minor">
              <a:schemeClr val="tx1"/>
            </a:fontRef>
          </p:style>
        </p:cxnSp>
      </p:grpSp>
      <p:cxnSp>
        <p:nvCxnSpPr>
          <p:cNvPr id="401" name="Straight Arrow Connector 400">
            <a:extLst>
              <a:ext uri="{FF2B5EF4-FFF2-40B4-BE49-F238E27FC236}">
                <a16:creationId xmlns:a16="http://schemas.microsoft.com/office/drawing/2014/main" id="{499322B2-20E0-60D7-5AE7-9AC4A1BC52F8}"/>
              </a:ext>
            </a:extLst>
          </p:cNvPr>
          <p:cNvCxnSpPr>
            <a:cxnSpLocks/>
            <a:endCxn id="417" idx="1"/>
          </p:cNvCxnSpPr>
          <p:nvPr/>
        </p:nvCxnSpPr>
        <p:spPr>
          <a:xfrm>
            <a:off x="6817350" y="4913403"/>
            <a:ext cx="999854" cy="0"/>
          </a:xfrm>
          <a:prstGeom prst="straightConnector1">
            <a:avLst/>
          </a:prstGeom>
          <a:ln w="2540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
        <p:nvSpPr>
          <p:cNvPr id="402" name="Isosceles Triangle 401">
            <a:extLst>
              <a:ext uri="{FF2B5EF4-FFF2-40B4-BE49-F238E27FC236}">
                <a16:creationId xmlns:a16="http://schemas.microsoft.com/office/drawing/2014/main" id="{5D853F05-8E66-3419-A365-ADD37941D515}"/>
              </a:ext>
            </a:extLst>
          </p:cNvPr>
          <p:cNvSpPr/>
          <p:nvPr/>
        </p:nvSpPr>
        <p:spPr>
          <a:xfrm rot="5400000">
            <a:off x="7104951" y="4811785"/>
            <a:ext cx="296055" cy="213978"/>
          </a:xfrm>
          <a:prstGeom prst="triangl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3" name="Isosceles Triangle 402">
            <a:extLst>
              <a:ext uri="{FF2B5EF4-FFF2-40B4-BE49-F238E27FC236}">
                <a16:creationId xmlns:a16="http://schemas.microsoft.com/office/drawing/2014/main" id="{425F26CF-3987-78FD-128B-60B7E4EF38D5}"/>
              </a:ext>
            </a:extLst>
          </p:cNvPr>
          <p:cNvSpPr/>
          <p:nvPr/>
        </p:nvSpPr>
        <p:spPr>
          <a:xfrm rot="16200000" flipH="1">
            <a:off x="7299867" y="4811785"/>
            <a:ext cx="296055" cy="213978"/>
          </a:xfrm>
          <a:prstGeom prst="triangl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4" name="Oval 7">
            <a:extLst>
              <a:ext uri="{FF2B5EF4-FFF2-40B4-BE49-F238E27FC236}">
                <a16:creationId xmlns:a16="http://schemas.microsoft.com/office/drawing/2014/main" id="{F6C40433-C863-8636-F368-570C28F2A0EE}"/>
              </a:ext>
            </a:extLst>
          </p:cNvPr>
          <p:cNvSpPr>
            <a:spLocks noChangeArrowheads="1"/>
          </p:cNvSpPr>
          <p:nvPr/>
        </p:nvSpPr>
        <p:spPr bwMode="auto">
          <a:xfrm>
            <a:off x="8006038" y="3582070"/>
            <a:ext cx="390432" cy="383292"/>
          </a:xfrm>
          <a:prstGeom prst="ellipse">
            <a:avLst/>
          </a:prstGeom>
          <a:noFill/>
          <a:ln w="22225" algn="ctr">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2000">
                <a:solidFill>
                  <a:schemeClr val="tx1"/>
                </a:solidFill>
                <a:latin typeface="Times" panose="02020603050405020304" pitchFamily="18" charset="0"/>
              </a:defRPr>
            </a:lvl1pPr>
            <a:lvl2pPr marL="742950" indent="-285750">
              <a:spcBef>
                <a:spcPct val="20000"/>
              </a:spcBef>
              <a:buChar char="–"/>
              <a:defRPr>
                <a:solidFill>
                  <a:schemeClr val="tx1"/>
                </a:solidFill>
                <a:latin typeface="Times" panose="02020603050405020304" pitchFamily="18" charset="0"/>
              </a:defRPr>
            </a:lvl2pPr>
            <a:lvl3pPr marL="1143000" indent="-228600">
              <a:spcBef>
                <a:spcPct val="20000"/>
              </a:spcBef>
              <a:buChar char="•"/>
              <a:defRPr sz="1600">
                <a:solidFill>
                  <a:schemeClr val="tx1"/>
                </a:solidFill>
                <a:latin typeface="Times" panose="02020603050405020304" pitchFamily="18" charset="0"/>
              </a:defRPr>
            </a:lvl3pPr>
            <a:lvl4pPr marL="1600200" indent="-228600">
              <a:spcBef>
                <a:spcPct val="20000"/>
              </a:spcBef>
              <a:buChar char="–"/>
              <a:defRPr sz="1600">
                <a:solidFill>
                  <a:schemeClr val="tx1"/>
                </a:solidFill>
                <a:latin typeface="Times" panose="02020603050405020304" pitchFamily="18" charset="0"/>
              </a:defRPr>
            </a:lvl4pPr>
            <a:lvl5pPr marL="2057400" indent="-228600">
              <a:spcBef>
                <a:spcPct val="20000"/>
              </a:spcBef>
              <a:buChar char="•"/>
              <a:defRPr sz="1600">
                <a:solidFill>
                  <a:schemeClr val="tx1"/>
                </a:solidFill>
                <a:latin typeface="Times"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Times"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Times"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Times"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Times" panose="02020603050405020304" pitchFamily="18" charset="0"/>
              </a:defRPr>
            </a:lvl9pPr>
          </a:lstStyle>
          <a:p>
            <a:pPr algn="ctr">
              <a:spcBef>
                <a:spcPct val="0"/>
              </a:spcBef>
              <a:buFontTx/>
              <a:buNone/>
            </a:pPr>
            <a:r>
              <a:rPr lang="nb-NO" altLang="nb-NO" sz="1800" dirty="0">
                <a:latin typeface="Arial" panose="020B0604020202020204" pitchFamily="34" charset="0"/>
              </a:rPr>
              <a:t>I</a:t>
            </a:r>
            <a:r>
              <a:rPr lang="en-US" altLang="nb-NO" sz="1800" dirty="0">
                <a:latin typeface="Arial" panose="020B0604020202020204" pitchFamily="34" charset="0"/>
              </a:rPr>
              <a:t>C</a:t>
            </a:r>
          </a:p>
        </p:txBody>
      </p:sp>
      <p:sp>
        <p:nvSpPr>
          <p:cNvPr id="407" name="Line 9">
            <a:extLst>
              <a:ext uri="{FF2B5EF4-FFF2-40B4-BE49-F238E27FC236}">
                <a16:creationId xmlns:a16="http://schemas.microsoft.com/office/drawing/2014/main" id="{FE5BBFF7-5138-01FD-54FF-5B393C44D1C3}"/>
              </a:ext>
            </a:extLst>
          </p:cNvPr>
          <p:cNvSpPr>
            <a:spLocks noChangeShapeType="1"/>
          </p:cNvSpPr>
          <p:nvPr/>
        </p:nvSpPr>
        <p:spPr bwMode="auto">
          <a:xfrm>
            <a:off x="7336024" y="4170536"/>
            <a:ext cx="15051" cy="762575"/>
          </a:xfrm>
          <a:prstGeom prst="line">
            <a:avLst/>
          </a:prstGeom>
          <a:noFill/>
          <a:ln w="22225">
            <a:solidFill>
              <a:srgbClr val="FF0000"/>
            </a:solidFill>
            <a:prstDash val="solid"/>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408" name="Line 9">
            <a:extLst>
              <a:ext uri="{FF2B5EF4-FFF2-40B4-BE49-F238E27FC236}">
                <a16:creationId xmlns:a16="http://schemas.microsoft.com/office/drawing/2014/main" id="{CCDFB517-1770-A182-E528-762BD95C1D2B}"/>
              </a:ext>
            </a:extLst>
          </p:cNvPr>
          <p:cNvSpPr>
            <a:spLocks noChangeShapeType="1"/>
          </p:cNvSpPr>
          <p:nvPr/>
        </p:nvSpPr>
        <p:spPr bwMode="auto">
          <a:xfrm flipH="1" flipV="1">
            <a:off x="8186456" y="3965362"/>
            <a:ext cx="11197" cy="573600"/>
          </a:xfrm>
          <a:prstGeom prst="line">
            <a:avLst/>
          </a:prstGeom>
          <a:noFill/>
          <a:ln w="22225">
            <a:solidFill>
              <a:srgbClr val="FF0000"/>
            </a:solidFill>
            <a:prstDash val="solid"/>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409" name="Line 9">
            <a:extLst>
              <a:ext uri="{FF2B5EF4-FFF2-40B4-BE49-F238E27FC236}">
                <a16:creationId xmlns:a16="http://schemas.microsoft.com/office/drawing/2014/main" id="{38723342-FCBA-C972-F95D-02292910C305}"/>
              </a:ext>
            </a:extLst>
          </p:cNvPr>
          <p:cNvSpPr>
            <a:spLocks noChangeShapeType="1"/>
          </p:cNvSpPr>
          <p:nvPr/>
        </p:nvSpPr>
        <p:spPr bwMode="auto">
          <a:xfrm flipV="1">
            <a:off x="3961812" y="3793854"/>
            <a:ext cx="4029178" cy="14557"/>
          </a:xfrm>
          <a:prstGeom prst="line">
            <a:avLst/>
          </a:prstGeom>
          <a:noFill/>
          <a:ln w="22225">
            <a:solidFill>
              <a:srgbClr val="FF0000"/>
            </a:solidFill>
            <a:prstDash val="solid"/>
            <a:round/>
            <a:headEn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411" name="Line 9">
            <a:extLst>
              <a:ext uri="{FF2B5EF4-FFF2-40B4-BE49-F238E27FC236}">
                <a16:creationId xmlns:a16="http://schemas.microsoft.com/office/drawing/2014/main" id="{B8C998F0-3056-D441-B00C-3FFAD47792BD}"/>
              </a:ext>
            </a:extLst>
          </p:cNvPr>
          <p:cNvSpPr>
            <a:spLocks noChangeShapeType="1"/>
          </p:cNvSpPr>
          <p:nvPr/>
        </p:nvSpPr>
        <p:spPr bwMode="auto">
          <a:xfrm flipV="1">
            <a:off x="6676820" y="4180300"/>
            <a:ext cx="675565" cy="6518"/>
          </a:xfrm>
          <a:prstGeom prst="line">
            <a:avLst/>
          </a:prstGeom>
          <a:noFill/>
          <a:ln w="22225">
            <a:solidFill>
              <a:srgbClr val="FF0000"/>
            </a:solidFill>
            <a:prstDash val="solid"/>
            <a:round/>
            <a:headEn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412" name="TextBox 411">
            <a:extLst>
              <a:ext uri="{FF2B5EF4-FFF2-40B4-BE49-F238E27FC236}">
                <a16:creationId xmlns:a16="http://schemas.microsoft.com/office/drawing/2014/main" id="{07AA85F5-E71B-2E92-FDC3-A1FF10C03A3D}"/>
              </a:ext>
            </a:extLst>
          </p:cNvPr>
          <p:cNvSpPr txBox="1"/>
          <p:nvPr/>
        </p:nvSpPr>
        <p:spPr>
          <a:xfrm>
            <a:off x="7658874" y="3484599"/>
            <a:ext cx="312906" cy="338554"/>
          </a:xfrm>
          <a:prstGeom prst="rect">
            <a:avLst/>
          </a:prstGeom>
          <a:noFill/>
        </p:spPr>
        <p:txBody>
          <a:bodyPr wrap="none" rtlCol="0">
            <a:spAutoFit/>
          </a:bodyPr>
          <a:lstStyle/>
          <a:p>
            <a:r>
              <a:rPr lang="nb-NO" sz="1600" dirty="0"/>
              <a:t>H</a:t>
            </a:r>
            <a:endParaRPr lang="en-US" sz="1600" dirty="0"/>
          </a:p>
        </p:txBody>
      </p:sp>
      <p:sp>
        <p:nvSpPr>
          <p:cNvPr id="414" name="TextBox 413">
            <a:extLst>
              <a:ext uri="{FF2B5EF4-FFF2-40B4-BE49-F238E27FC236}">
                <a16:creationId xmlns:a16="http://schemas.microsoft.com/office/drawing/2014/main" id="{9740A8E5-DF91-C30B-4DAE-5F4A55ED2257}"/>
              </a:ext>
            </a:extLst>
          </p:cNvPr>
          <p:cNvSpPr txBox="1"/>
          <p:nvPr/>
        </p:nvSpPr>
        <p:spPr>
          <a:xfrm>
            <a:off x="8387460" y="3458305"/>
            <a:ext cx="271228" cy="338554"/>
          </a:xfrm>
          <a:prstGeom prst="rect">
            <a:avLst/>
          </a:prstGeom>
          <a:noFill/>
        </p:spPr>
        <p:txBody>
          <a:bodyPr wrap="none" rtlCol="0">
            <a:spAutoFit/>
          </a:bodyPr>
          <a:lstStyle/>
          <a:p>
            <a:r>
              <a:rPr lang="nb-NO" sz="1600" dirty="0"/>
              <a:t>L</a:t>
            </a:r>
            <a:endParaRPr lang="en-US" sz="1600" dirty="0"/>
          </a:p>
        </p:txBody>
      </p:sp>
      <p:cxnSp>
        <p:nvCxnSpPr>
          <p:cNvPr id="420" name="Straight Connector 419">
            <a:extLst>
              <a:ext uri="{FF2B5EF4-FFF2-40B4-BE49-F238E27FC236}">
                <a16:creationId xmlns:a16="http://schemas.microsoft.com/office/drawing/2014/main" id="{84FD2CBB-232C-DFCF-16B5-D14E2D24B746}"/>
              </a:ext>
            </a:extLst>
          </p:cNvPr>
          <p:cNvCxnSpPr>
            <a:cxnSpLocks/>
          </p:cNvCxnSpPr>
          <p:nvPr/>
        </p:nvCxnSpPr>
        <p:spPr>
          <a:xfrm>
            <a:off x="9585164" y="4915139"/>
            <a:ext cx="7681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21" name="Straight Arrow Connector 420">
            <a:extLst>
              <a:ext uri="{FF2B5EF4-FFF2-40B4-BE49-F238E27FC236}">
                <a16:creationId xmlns:a16="http://schemas.microsoft.com/office/drawing/2014/main" id="{D825BBA9-BB69-793E-BD77-7D6079559F1E}"/>
              </a:ext>
            </a:extLst>
          </p:cNvPr>
          <p:cNvCxnSpPr>
            <a:cxnSpLocks/>
          </p:cNvCxnSpPr>
          <p:nvPr/>
        </p:nvCxnSpPr>
        <p:spPr>
          <a:xfrm>
            <a:off x="8585310" y="4915139"/>
            <a:ext cx="999854" cy="0"/>
          </a:xfrm>
          <a:prstGeom prst="straightConnector1">
            <a:avLst/>
          </a:prstGeom>
          <a:ln w="2540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
        <p:nvSpPr>
          <p:cNvPr id="422" name="Isosceles Triangle 421">
            <a:extLst>
              <a:ext uri="{FF2B5EF4-FFF2-40B4-BE49-F238E27FC236}">
                <a16:creationId xmlns:a16="http://schemas.microsoft.com/office/drawing/2014/main" id="{BC6AAE92-68FA-452D-E547-25B55110428D}"/>
              </a:ext>
            </a:extLst>
          </p:cNvPr>
          <p:cNvSpPr/>
          <p:nvPr/>
        </p:nvSpPr>
        <p:spPr>
          <a:xfrm rot="5400000">
            <a:off x="8872911" y="4813521"/>
            <a:ext cx="296055" cy="213978"/>
          </a:xfrm>
          <a:prstGeom prst="triangl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3" name="Isosceles Triangle 422">
            <a:extLst>
              <a:ext uri="{FF2B5EF4-FFF2-40B4-BE49-F238E27FC236}">
                <a16:creationId xmlns:a16="http://schemas.microsoft.com/office/drawing/2014/main" id="{4317EBB0-0AA2-828B-B682-FFC5B734BE43}"/>
              </a:ext>
            </a:extLst>
          </p:cNvPr>
          <p:cNvSpPr/>
          <p:nvPr/>
        </p:nvSpPr>
        <p:spPr>
          <a:xfrm rot="16200000" flipH="1">
            <a:off x="9067827" y="4813521"/>
            <a:ext cx="296055" cy="213978"/>
          </a:xfrm>
          <a:prstGeom prst="triangl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24" name="Group 423">
            <a:extLst>
              <a:ext uri="{FF2B5EF4-FFF2-40B4-BE49-F238E27FC236}">
                <a16:creationId xmlns:a16="http://schemas.microsoft.com/office/drawing/2014/main" id="{3A5AF905-95A4-C50A-F858-59071D575B0D}"/>
              </a:ext>
            </a:extLst>
          </p:cNvPr>
          <p:cNvGrpSpPr/>
          <p:nvPr/>
        </p:nvGrpSpPr>
        <p:grpSpPr>
          <a:xfrm>
            <a:off x="8867592" y="4398042"/>
            <a:ext cx="455252" cy="307777"/>
            <a:chOff x="8910651" y="1882704"/>
            <a:chExt cx="572584" cy="307777"/>
          </a:xfrm>
        </p:grpSpPr>
        <p:sp>
          <p:nvSpPr>
            <p:cNvPr id="430" name="Rectangle 429">
              <a:extLst>
                <a:ext uri="{FF2B5EF4-FFF2-40B4-BE49-F238E27FC236}">
                  <a16:creationId xmlns:a16="http://schemas.microsoft.com/office/drawing/2014/main" id="{ECF7CF8D-2279-9F57-972C-F48538ECFB24}"/>
                </a:ext>
              </a:extLst>
            </p:cNvPr>
            <p:cNvSpPr/>
            <p:nvPr/>
          </p:nvSpPr>
          <p:spPr>
            <a:xfrm>
              <a:off x="8975364" y="1916045"/>
              <a:ext cx="507871" cy="247126"/>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1" name="TextBox 430">
              <a:extLst>
                <a:ext uri="{FF2B5EF4-FFF2-40B4-BE49-F238E27FC236}">
                  <a16:creationId xmlns:a16="http://schemas.microsoft.com/office/drawing/2014/main" id="{1197D19C-877D-533F-E61E-270275EF9AD2}"/>
                </a:ext>
              </a:extLst>
            </p:cNvPr>
            <p:cNvSpPr txBox="1"/>
            <p:nvPr/>
          </p:nvSpPr>
          <p:spPr>
            <a:xfrm>
              <a:off x="8910651" y="1882704"/>
              <a:ext cx="498851" cy="307777"/>
            </a:xfrm>
            <a:prstGeom prst="rect">
              <a:avLst/>
            </a:prstGeom>
            <a:noFill/>
          </p:spPr>
          <p:txBody>
            <a:bodyPr wrap="none" rtlCol="0">
              <a:spAutoFit/>
            </a:bodyPr>
            <a:lstStyle/>
            <a:p>
              <a:r>
                <a:rPr lang="nb-NO" sz="1400" dirty="0"/>
                <a:t>MIN</a:t>
              </a:r>
              <a:endParaRPr lang="en-US" sz="1400" dirty="0"/>
            </a:p>
          </p:txBody>
        </p:sp>
      </p:grpSp>
      <p:sp>
        <p:nvSpPr>
          <p:cNvPr id="425" name="Line 9">
            <a:extLst>
              <a:ext uri="{FF2B5EF4-FFF2-40B4-BE49-F238E27FC236}">
                <a16:creationId xmlns:a16="http://schemas.microsoft.com/office/drawing/2014/main" id="{D8F9253A-633F-53DB-3B8E-FE5E12069236}"/>
              </a:ext>
            </a:extLst>
          </p:cNvPr>
          <p:cNvSpPr>
            <a:spLocks noChangeShapeType="1"/>
          </p:cNvSpPr>
          <p:nvPr/>
        </p:nvSpPr>
        <p:spPr bwMode="auto">
          <a:xfrm>
            <a:off x="9261424" y="4197905"/>
            <a:ext cx="7677" cy="247126"/>
          </a:xfrm>
          <a:prstGeom prst="line">
            <a:avLst/>
          </a:prstGeom>
          <a:noFill/>
          <a:ln w="22225">
            <a:solidFill>
              <a:srgbClr val="FF0000"/>
            </a:solidFill>
            <a:prstDash val="solid"/>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426" name="Line 9">
            <a:extLst>
              <a:ext uri="{FF2B5EF4-FFF2-40B4-BE49-F238E27FC236}">
                <a16:creationId xmlns:a16="http://schemas.microsoft.com/office/drawing/2014/main" id="{19624F13-86EF-728E-0669-A7D1A7539B89}"/>
              </a:ext>
            </a:extLst>
          </p:cNvPr>
          <p:cNvSpPr>
            <a:spLocks noChangeShapeType="1"/>
          </p:cNvSpPr>
          <p:nvPr/>
        </p:nvSpPr>
        <p:spPr bwMode="auto">
          <a:xfrm>
            <a:off x="9113556" y="4678509"/>
            <a:ext cx="5479" cy="263162"/>
          </a:xfrm>
          <a:prstGeom prst="line">
            <a:avLst/>
          </a:prstGeom>
          <a:noFill/>
          <a:ln w="22225">
            <a:solidFill>
              <a:srgbClr val="FF0000"/>
            </a:solidFill>
            <a:prstDash val="solid"/>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427" name="Line 9">
            <a:extLst>
              <a:ext uri="{FF2B5EF4-FFF2-40B4-BE49-F238E27FC236}">
                <a16:creationId xmlns:a16="http://schemas.microsoft.com/office/drawing/2014/main" id="{380DD6DC-0661-65DD-B226-DD300D743B5B}"/>
              </a:ext>
            </a:extLst>
          </p:cNvPr>
          <p:cNvSpPr>
            <a:spLocks noChangeShapeType="1"/>
          </p:cNvSpPr>
          <p:nvPr/>
        </p:nvSpPr>
        <p:spPr bwMode="auto">
          <a:xfrm flipV="1">
            <a:off x="9268948" y="4193163"/>
            <a:ext cx="497526" cy="1"/>
          </a:xfrm>
          <a:prstGeom prst="line">
            <a:avLst/>
          </a:prstGeom>
          <a:noFill/>
          <a:ln w="22225">
            <a:solidFill>
              <a:srgbClr val="FF0000"/>
            </a:solidFill>
            <a:prstDash val="solid"/>
            <a:round/>
            <a:headEn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428" name="Line 9">
            <a:extLst>
              <a:ext uri="{FF2B5EF4-FFF2-40B4-BE49-F238E27FC236}">
                <a16:creationId xmlns:a16="http://schemas.microsoft.com/office/drawing/2014/main" id="{DE56B266-D392-35EC-F300-4AA35D227E0E}"/>
              </a:ext>
            </a:extLst>
          </p:cNvPr>
          <p:cNvSpPr>
            <a:spLocks noChangeShapeType="1"/>
          </p:cNvSpPr>
          <p:nvPr/>
        </p:nvSpPr>
        <p:spPr bwMode="auto">
          <a:xfrm>
            <a:off x="8955103" y="3795437"/>
            <a:ext cx="9198" cy="638218"/>
          </a:xfrm>
          <a:prstGeom prst="line">
            <a:avLst/>
          </a:prstGeom>
          <a:noFill/>
          <a:ln w="22225">
            <a:solidFill>
              <a:srgbClr val="FF0000"/>
            </a:solidFill>
            <a:prstDash val="solid"/>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429" name="Line 9">
            <a:extLst>
              <a:ext uri="{FF2B5EF4-FFF2-40B4-BE49-F238E27FC236}">
                <a16:creationId xmlns:a16="http://schemas.microsoft.com/office/drawing/2014/main" id="{9E353BA5-F58C-3756-E0C8-BF188E02610E}"/>
              </a:ext>
            </a:extLst>
          </p:cNvPr>
          <p:cNvSpPr>
            <a:spLocks noChangeShapeType="1"/>
          </p:cNvSpPr>
          <p:nvPr/>
        </p:nvSpPr>
        <p:spPr bwMode="auto">
          <a:xfrm flipV="1">
            <a:off x="8416423" y="3787254"/>
            <a:ext cx="538680" cy="8184"/>
          </a:xfrm>
          <a:prstGeom prst="line">
            <a:avLst/>
          </a:prstGeom>
          <a:noFill/>
          <a:ln w="22225">
            <a:solidFill>
              <a:srgbClr val="FF0000"/>
            </a:solidFill>
            <a:prstDash val="solid"/>
            <a:round/>
            <a:headEn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432" name="TextBox 431">
            <a:extLst>
              <a:ext uri="{FF2B5EF4-FFF2-40B4-BE49-F238E27FC236}">
                <a16:creationId xmlns:a16="http://schemas.microsoft.com/office/drawing/2014/main" id="{BDB8731A-58E6-2FDF-3B9A-2ABD730859CB}"/>
              </a:ext>
            </a:extLst>
          </p:cNvPr>
          <p:cNvSpPr txBox="1"/>
          <p:nvPr/>
        </p:nvSpPr>
        <p:spPr>
          <a:xfrm>
            <a:off x="4234776" y="5273405"/>
            <a:ext cx="932848" cy="253916"/>
          </a:xfrm>
          <a:prstGeom prst="rect">
            <a:avLst/>
          </a:prstGeom>
          <a:noFill/>
        </p:spPr>
        <p:txBody>
          <a:bodyPr wrap="square" rtlCol="0">
            <a:spAutoFit/>
          </a:bodyPr>
          <a:lstStyle/>
          <a:p>
            <a:r>
              <a:rPr lang="nb-NO" sz="1050" dirty="0" err="1"/>
              <a:t>small</a:t>
            </a:r>
            <a:r>
              <a:rPr lang="nb-NO" sz="1050" dirty="0"/>
              <a:t> holdup</a:t>
            </a:r>
            <a:endParaRPr lang="en-US" sz="1050" dirty="0"/>
          </a:p>
        </p:txBody>
      </p:sp>
      <p:sp>
        <p:nvSpPr>
          <p:cNvPr id="433" name="TextBox 432">
            <a:extLst>
              <a:ext uri="{FF2B5EF4-FFF2-40B4-BE49-F238E27FC236}">
                <a16:creationId xmlns:a16="http://schemas.microsoft.com/office/drawing/2014/main" id="{7ABD16DA-3D04-F369-9F09-BC2AE3A7B418}"/>
              </a:ext>
            </a:extLst>
          </p:cNvPr>
          <p:cNvSpPr txBox="1"/>
          <p:nvPr/>
        </p:nvSpPr>
        <p:spPr>
          <a:xfrm>
            <a:off x="6023712" y="5277577"/>
            <a:ext cx="932848" cy="253916"/>
          </a:xfrm>
          <a:prstGeom prst="rect">
            <a:avLst/>
          </a:prstGeom>
          <a:noFill/>
        </p:spPr>
        <p:txBody>
          <a:bodyPr wrap="square" rtlCol="0">
            <a:spAutoFit/>
          </a:bodyPr>
          <a:lstStyle/>
          <a:p>
            <a:r>
              <a:rPr lang="nb-NO" sz="1050" dirty="0" err="1"/>
              <a:t>small</a:t>
            </a:r>
            <a:r>
              <a:rPr lang="nb-NO" sz="1050" dirty="0"/>
              <a:t> holdup</a:t>
            </a:r>
            <a:endParaRPr lang="en-US" sz="1050" dirty="0"/>
          </a:p>
        </p:txBody>
      </p:sp>
      <p:sp>
        <p:nvSpPr>
          <p:cNvPr id="3" name="TextBox 2">
            <a:extLst>
              <a:ext uri="{FF2B5EF4-FFF2-40B4-BE49-F238E27FC236}">
                <a16:creationId xmlns:a16="http://schemas.microsoft.com/office/drawing/2014/main" id="{7DBC985C-48D2-B87C-25BF-426A4948CD79}"/>
              </a:ext>
            </a:extLst>
          </p:cNvPr>
          <p:cNvSpPr txBox="1"/>
          <p:nvPr/>
        </p:nvSpPr>
        <p:spPr>
          <a:xfrm>
            <a:off x="3804541" y="3464921"/>
            <a:ext cx="3660939" cy="369332"/>
          </a:xfrm>
          <a:prstGeom prst="rect">
            <a:avLst/>
          </a:prstGeom>
          <a:noFill/>
        </p:spPr>
        <p:txBody>
          <a:bodyPr wrap="none" rtlCol="0">
            <a:spAutoFit/>
          </a:bodyPr>
          <a:lstStyle/>
          <a:p>
            <a:r>
              <a:rPr lang="nb-NO" dirty="0"/>
              <a:t>«Long loop» </a:t>
            </a:r>
            <a:r>
              <a:rPr lang="nb-NO" dirty="0" err="1"/>
              <a:t>can</a:t>
            </a:r>
            <a:r>
              <a:rPr lang="nb-NO" dirty="0"/>
              <a:t> be OK in </a:t>
            </a:r>
            <a:r>
              <a:rPr lang="nb-NO" dirty="0" err="1"/>
              <a:t>some</a:t>
            </a:r>
            <a:r>
              <a:rPr lang="nb-NO" dirty="0"/>
              <a:t> cases</a:t>
            </a:r>
            <a:endParaRPr lang="en-US" dirty="0"/>
          </a:p>
        </p:txBody>
      </p:sp>
    </p:spTree>
    <p:extLst>
      <p:ext uri="{BB962C8B-B14F-4D97-AF65-F5344CB8AC3E}">
        <p14:creationId xmlns:p14="http://schemas.microsoft.com/office/powerpoint/2010/main" val="21893332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D6568F-2596-4D4A-A1BB-3971DC171048}"/>
              </a:ext>
            </a:extLst>
          </p:cNvPr>
          <p:cNvSpPr>
            <a:spLocks noGrp="1"/>
          </p:cNvSpPr>
          <p:nvPr>
            <p:ph type="title"/>
          </p:nvPr>
        </p:nvSpPr>
        <p:spPr/>
        <p:txBody>
          <a:bodyPr/>
          <a:lstStyle/>
          <a:p>
            <a:r>
              <a:rPr lang="nb-NO" dirty="0"/>
              <a:t>Important </a:t>
            </a:r>
            <a:r>
              <a:rPr lang="nb-NO" dirty="0" err="1"/>
              <a:t>insight</a:t>
            </a:r>
            <a:endParaRPr lang="nb-NO" dirty="0"/>
          </a:p>
        </p:txBody>
      </p:sp>
      <p:sp>
        <p:nvSpPr>
          <p:cNvPr id="3" name="Content Placeholder 2">
            <a:extLst>
              <a:ext uri="{FF2B5EF4-FFF2-40B4-BE49-F238E27FC236}">
                <a16:creationId xmlns:a16="http://schemas.microsoft.com/office/drawing/2014/main" id="{BC17A8F8-0A4C-4D14-97B0-FB4E083913AA}"/>
              </a:ext>
            </a:extLst>
          </p:cNvPr>
          <p:cNvSpPr>
            <a:spLocks noGrp="1"/>
          </p:cNvSpPr>
          <p:nvPr>
            <p:ph sz="half" idx="1"/>
          </p:nvPr>
        </p:nvSpPr>
        <p:spPr>
          <a:xfrm>
            <a:off x="609599" y="1600201"/>
            <a:ext cx="10654145" cy="4525963"/>
          </a:xfrm>
        </p:spPr>
        <p:txBody>
          <a:bodyPr/>
          <a:lstStyle/>
          <a:p>
            <a:r>
              <a:rPr lang="nb-NO" dirty="0" err="1"/>
              <a:t>Many</a:t>
            </a:r>
            <a:r>
              <a:rPr lang="nb-NO" dirty="0"/>
              <a:t> problems: Optimal steady-</a:t>
            </a:r>
            <a:r>
              <a:rPr lang="nb-NO" dirty="0" err="1"/>
              <a:t>state</a:t>
            </a:r>
            <a:r>
              <a:rPr lang="nb-NO" dirty="0"/>
              <a:t> </a:t>
            </a:r>
            <a:r>
              <a:rPr lang="nb-NO" dirty="0" err="1"/>
              <a:t>solution</a:t>
            </a:r>
            <a:r>
              <a:rPr lang="nb-NO" dirty="0"/>
              <a:t> </a:t>
            </a:r>
            <a:r>
              <a:rPr lang="nb-NO" dirty="0" err="1"/>
              <a:t>always</a:t>
            </a:r>
            <a:r>
              <a:rPr lang="nb-NO" dirty="0"/>
              <a:t> at </a:t>
            </a:r>
            <a:r>
              <a:rPr lang="nb-NO" dirty="0" err="1"/>
              <a:t>constraints</a:t>
            </a:r>
            <a:endParaRPr lang="nb-NO" dirty="0"/>
          </a:p>
          <a:p>
            <a:r>
              <a:rPr lang="nb-NO" dirty="0"/>
              <a:t>In </a:t>
            </a:r>
            <a:r>
              <a:rPr lang="nb-NO" dirty="0" err="1"/>
              <a:t>this</a:t>
            </a:r>
            <a:r>
              <a:rPr lang="nb-NO" dirty="0"/>
              <a:t> case </a:t>
            </a:r>
            <a:r>
              <a:rPr lang="nb-NO" dirty="0" err="1"/>
              <a:t>optimization</a:t>
            </a:r>
            <a:r>
              <a:rPr lang="nb-NO" dirty="0"/>
              <a:t> </a:t>
            </a:r>
            <a:r>
              <a:rPr lang="nb-NO" dirty="0" err="1"/>
              <a:t>layer</a:t>
            </a:r>
            <a:r>
              <a:rPr lang="nb-NO" dirty="0"/>
              <a:t> </a:t>
            </a:r>
            <a:r>
              <a:rPr lang="nb-NO" dirty="0" err="1"/>
              <a:t>may</a:t>
            </a:r>
            <a:r>
              <a:rPr lang="nb-NO" dirty="0"/>
              <a:t> not be </a:t>
            </a:r>
            <a:r>
              <a:rPr lang="nb-NO" dirty="0" err="1"/>
              <a:t>needed</a:t>
            </a:r>
            <a:r>
              <a:rPr lang="nb-NO" dirty="0"/>
              <a:t> </a:t>
            </a:r>
          </a:p>
          <a:p>
            <a:pPr lvl="1"/>
            <a:r>
              <a:rPr lang="nb-NO" dirty="0"/>
              <a:t>if we can identify the active constraints and control them using selectors</a:t>
            </a:r>
          </a:p>
        </p:txBody>
      </p:sp>
    </p:spTree>
    <p:extLst>
      <p:ext uri="{BB962C8B-B14F-4D97-AF65-F5344CB8AC3E}">
        <p14:creationId xmlns:p14="http://schemas.microsoft.com/office/powerpoint/2010/main" val="322400787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96C84E9A-7F0E-4CBA-8927-6138922C63B9}"/>
              </a:ext>
            </a:extLst>
          </p:cNvPr>
          <p:cNvSpPr txBox="1"/>
          <p:nvPr/>
        </p:nvSpPr>
        <p:spPr>
          <a:xfrm>
            <a:off x="143123" y="348202"/>
            <a:ext cx="10727319" cy="830997"/>
          </a:xfrm>
          <a:prstGeom prst="rect">
            <a:avLst/>
          </a:prstGeom>
          <a:noFill/>
        </p:spPr>
        <p:txBody>
          <a:bodyPr wrap="square" rtlCol="0">
            <a:spAutoFit/>
          </a:bodyPr>
          <a:lstStyle/>
          <a:p>
            <a:r>
              <a:rPr lang="nb-NO" sz="2400" dirty="0"/>
              <a:t>Extension . </a:t>
            </a:r>
            <a:r>
              <a:rPr lang="nb-NO" sz="2400" b="1" dirty="0"/>
              <a:t>Bidirectional inventory control </a:t>
            </a:r>
            <a:r>
              <a:rPr lang="nb-NO" sz="2400" b="1" dirty="0" err="1">
                <a:solidFill>
                  <a:srgbClr val="FF0000"/>
                </a:solidFill>
              </a:rPr>
              <a:t>with</a:t>
            </a:r>
            <a:r>
              <a:rPr lang="nb-NO" sz="2400" b="1" dirty="0">
                <a:solidFill>
                  <a:srgbClr val="FF0000"/>
                </a:solidFill>
              </a:rPr>
              <a:t> minimum </a:t>
            </a:r>
            <a:r>
              <a:rPr lang="nb-NO" sz="2400" b="1" dirty="0" err="1">
                <a:solidFill>
                  <a:srgbClr val="FF0000"/>
                </a:solidFill>
              </a:rPr>
              <a:t>flow</a:t>
            </a:r>
            <a:r>
              <a:rPr lang="nb-NO" sz="2400" b="1" dirty="0">
                <a:solidFill>
                  <a:srgbClr val="FF0000"/>
                </a:solidFill>
              </a:rPr>
              <a:t> for F</a:t>
            </a:r>
            <a:r>
              <a:rPr lang="nb-NO" sz="2400" b="1" baseline="-25000" dirty="0">
                <a:solidFill>
                  <a:srgbClr val="FF0000"/>
                </a:solidFill>
              </a:rPr>
              <a:t>2</a:t>
            </a:r>
          </a:p>
          <a:p>
            <a:r>
              <a:rPr lang="nb-NO" sz="2400" dirty="0"/>
              <a:t>                     </a:t>
            </a:r>
          </a:p>
        </p:txBody>
      </p:sp>
      <p:sp>
        <p:nvSpPr>
          <p:cNvPr id="2" name="TextBox 1">
            <a:extLst>
              <a:ext uri="{FF2B5EF4-FFF2-40B4-BE49-F238E27FC236}">
                <a16:creationId xmlns:a16="http://schemas.microsoft.com/office/drawing/2014/main" id="{53B1A85D-D478-41CA-971A-180722FBA20E}"/>
              </a:ext>
            </a:extLst>
          </p:cNvPr>
          <p:cNvSpPr txBox="1"/>
          <p:nvPr/>
        </p:nvSpPr>
        <p:spPr>
          <a:xfrm>
            <a:off x="250441" y="2630406"/>
            <a:ext cx="2205592" cy="1569660"/>
          </a:xfrm>
          <a:prstGeom prst="rect">
            <a:avLst/>
          </a:prstGeom>
          <a:noFill/>
        </p:spPr>
        <p:txBody>
          <a:bodyPr wrap="square" rtlCol="0">
            <a:spAutoFit/>
          </a:bodyPr>
          <a:lstStyle/>
          <a:p>
            <a:r>
              <a:rPr lang="nb-NO" sz="2000" i="1" dirty="0">
                <a:latin typeface="+mj-lt"/>
              </a:rPr>
              <a:t>Max </a:t>
            </a:r>
            <a:r>
              <a:rPr lang="nb-NO" sz="2000" i="1" dirty="0" err="1">
                <a:latin typeface="+mj-lt"/>
              </a:rPr>
              <a:t>flow</a:t>
            </a:r>
            <a:r>
              <a:rPr lang="nb-NO" sz="2000" i="1" dirty="0">
                <a:latin typeface="+mj-lt"/>
              </a:rPr>
              <a:t>: </a:t>
            </a:r>
            <a:r>
              <a:rPr lang="nb-NO" sz="2400" i="1" dirty="0" err="1">
                <a:latin typeface="+mj-lt"/>
              </a:rPr>
              <a:t>F</a:t>
            </a:r>
            <a:r>
              <a:rPr lang="nb-NO" sz="2400" i="1" baseline="-25000" dirty="0" err="1">
                <a:latin typeface="+mj-lt"/>
              </a:rPr>
              <a:t>s</a:t>
            </a:r>
            <a:r>
              <a:rPr lang="nb-NO" sz="2400" i="1" dirty="0">
                <a:latin typeface="+mj-lt"/>
              </a:rPr>
              <a:t>=∞</a:t>
            </a:r>
            <a:endParaRPr lang="nb-NO" sz="2400" b="0" i="1" dirty="0">
              <a:latin typeface="+mj-lt"/>
            </a:endParaRPr>
          </a:p>
          <a:p>
            <a:r>
              <a:rPr lang="en-US" sz="1800" b="0" u="none" strike="noStrike" baseline="0" dirty="0">
                <a:latin typeface="STIXMath-Italic"/>
              </a:rPr>
              <a:t>𝐿 </a:t>
            </a:r>
            <a:r>
              <a:rPr lang="en-US" sz="1800" b="0" u="none" strike="noStrike" baseline="0" dirty="0">
                <a:latin typeface="STIXMath-Regular"/>
              </a:rPr>
              <a:t>= 10%</a:t>
            </a:r>
            <a:r>
              <a:rPr lang="en-US" sz="1800" b="0" u="none" strike="noStrike" baseline="0" dirty="0">
                <a:latin typeface="STIXMath-Italic"/>
              </a:rPr>
              <a:t>,</a:t>
            </a:r>
          </a:p>
          <a:p>
            <a:r>
              <a:rPr lang="en-US" sz="1800" b="0" u="none" strike="noStrike" baseline="0" dirty="0">
                <a:latin typeface="STIXMath-Italic"/>
              </a:rPr>
              <a:t>𝑀</a:t>
            </a:r>
            <a:r>
              <a:rPr lang="en-US" sz="1600" b="0" u="none" strike="noStrike" baseline="-25000" dirty="0">
                <a:latin typeface="STIXMath-Italic"/>
              </a:rPr>
              <a:t>𝐿</a:t>
            </a:r>
            <a:r>
              <a:rPr lang="en-US" sz="1800" b="0" u="none" strike="noStrike" baseline="0" dirty="0">
                <a:latin typeface="STIXMath-Italic"/>
              </a:rPr>
              <a:t> </a:t>
            </a:r>
            <a:r>
              <a:rPr lang="en-US" sz="1800" b="0" u="none" strike="noStrike" baseline="0" dirty="0">
                <a:latin typeface="STIXMath-Regular"/>
              </a:rPr>
              <a:t>= 40%</a:t>
            </a:r>
            <a:r>
              <a:rPr lang="en-US" sz="1800" b="0" u="none" strike="noStrike" baseline="0" dirty="0">
                <a:latin typeface="STIXMath-Italic"/>
              </a:rPr>
              <a:t>,</a:t>
            </a:r>
          </a:p>
          <a:p>
            <a:r>
              <a:rPr lang="en-US" sz="1800" b="0" u="none" strike="noStrike" baseline="0" dirty="0">
                <a:latin typeface="STIXMath-Italic"/>
              </a:rPr>
              <a:t>𝑀</a:t>
            </a:r>
            <a:r>
              <a:rPr lang="en-US" sz="1800" b="0" u="none" strike="noStrike" baseline="-25000" dirty="0">
                <a:latin typeface="STIXMath-Italic"/>
              </a:rPr>
              <a:t>𝐻</a:t>
            </a:r>
            <a:r>
              <a:rPr lang="en-US" sz="1800" b="0" u="none" strike="noStrike" baseline="0" dirty="0">
                <a:latin typeface="STIXMath-Italic"/>
              </a:rPr>
              <a:t> </a:t>
            </a:r>
            <a:r>
              <a:rPr lang="en-US" sz="1800" b="0" u="none" strike="noStrike" baseline="0" dirty="0">
                <a:latin typeface="STIXMath-Regular"/>
              </a:rPr>
              <a:t>= 60% </a:t>
            </a:r>
          </a:p>
          <a:p>
            <a:r>
              <a:rPr lang="en-US" sz="1800" b="0" u="none" strike="noStrike" baseline="0" dirty="0">
                <a:latin typeface="STIXMath-Italic"/>
              </a:rPr>
              <a:t>𝐻 </a:t>
            </a:r>
            <a:r>
              <a:rPr lang="en-US" sz="1800" b="0" u="none" strike="noStrike" baseline="0" dirty="0">
                <a:latin typeface="STIXMath-Regular"/>
              </a:rPr>
              <a:t>= 90%</a:t>
            </a:r>
            <a:r>
              <a:rPr lang="en-US" sz="1800" b="0" u="none" strike="noStrike" baseline="0" dirty="0">
                <a:latin typeface="CharisSIL"/>
              </a:rPr>
              <a:t>.</a:t>
            </a:r>
            <a:endParaRPr lang="nb-NO" dirty="0"/>
          </a:p>
        </p:txBody>
      </p:sp>
      <p:sp>
        <p:nvSpPr>
          <p:cNvPr id="33" name="TextBox 32">
            <a:extLst>
              <a:ext uri="{FF2B5EF4-FFF2-40B4-BE49-F238E27FC236}">
                <a16:creationId xmlns:a16="http://schemas.microsoft.com/office/drawing/2014/main" id="{BD5C7DB1-6045-E45E-9757-B1CCD10F18B7}"/>
              </a:ext>
            </a:extLst>
          </p:cNvPr>
          <p:cNvSpPr txBox="1"/>
          <p:nvPr/>
        </p:nvSpPr>
        <p:spPr>
          <a:xfrm>
            <a:off x="10870442" y="677732"/>
            <a:ext cx="184731" cy="369332"/>
          </a:xfrm>
          <a:prstGeom prst="rect">
            <a:avLst/>
          </a:prstGeom>
          <a:noFill/>
        </p:spPr>
        <p:txBody>
          <a:bodyPr wrap="none" rtlCol="0">
            <a:spAutoFit/>
          </a:bodyPr>
          <a:lstStyle/>
          <a:p>
            <a:endParaRPr lang="nb-NO" dirty="0"/>
          </a:p>
        </p:txBody>
      </p:sp>
      <p:sp>
        <p:nvSpPr>
          <p:cNvPr id="47" name="TextBox 46">
            <a:extLst>
              <a:ext uri="{FF2B5EF4-FFF2-40B4-BE49-F238E27FC236}">
                <a16:creationId xmlns:a16="http://schemas.microsoft.com/office/drawing/2014/main" id="{256726D1-30B4-8F11-7325-4971D18C8376}"/>
              </a:ext>
            </a:extLst>
          </p:cNvPr>
          <p:cNvSpPr txBox="1"/>
          <p:nvPr/>
        </p:nvSpPr>
        <p:spPr>
          <a:xfrm>
            <a:off x="0" y="17607"/>
            <a:ext cx="896399" cy="261610"/>
          </a:xfrm>
          <a:prstGeom prst="rect">
            <a:avLst/>
          </a:prstGeom>
          <a:noFill/>
        </p:spPr>
        <p:txBody>
          <a:bodyPr wrap="none" rtlCol="0">
            <a:spAutoFit/>
          </a:bodyPr>
          <a:lstStyle/>
          <a:p>
            <a:r>
              <a:rPr lang="nb-NO" sz="1100" dirty="0"/>
              <a:t>16 </a:t>
            </a:r>
            <a:r>
              <a:rPr lang="nb-NO" sz="1100" dirty="0" err="1"/>
              <a:t>July</a:t>
            </a:r>
            <a:r>
              <a:rPr lang="nb-NO" sz="1100" dirty="0"/>
              <a:t> 2022</a:t>
            </a:r>
          </a:p>
        </p:txBody>
      </p:sp>
      <p:pic>
        <p:nvPicPr>
          <p:cNvPr id="4" name="Picture 3">
            <a:extLst>
              <a:ext uri="{FF2B5EF4-FFF2-40B4-BE49-F238E27FC236}">
                <a16:creationId xmlns:a16="http://schemas.microsoft.com/office/drawing/2014/main" id="{D11ACD65-BD95-FAB5-FDFC-152073FB5E32}"/>
              </a:ext>
            </a:extLst>
          </p:cNvPr>
          <p:cNvPicPr>
            <a:picLocks noChangeAspect="1"/>
          </p:cNvPicPr>
          <p:nvPr/>
        </p:nvPicPr>
        <p:blipFill>
          <a:blip r:embed="rId2"/>
          <a:stretch>
            <a:fillRect/>
          </a:stretch>
        </p:blipFill>
        <p:spPr>
          <a:xfrm>
            <a:off x="2189102" y="753112"/>
            <a:ext cx="9113772" cy="3941654"/>
          </a:xfrm>
          <a:prstGeom prst="rect">
            <a:avLst/>
          </a:prstGeom>
        </p:spPr>
      </p:pic>
      <p:pic>
        <p:nvPicPr>
          <p:cNvPr id="9" name="Picture 8">
            <a:extLst>
              <a:ext uri="{FF2B5EF4-FFF2-40B4-BE49-F238E27FC236}">
                <a16:creationId xmlns:a16="http://schemas.microsoft.com/office/drawing/2014/main" id="{864D3044-2BED-4184-06D2-01F26D5E6063}"/>
              </a:ext>
            </a:extLst>
          </p:cNvPr>
          <p:cNvPicPr>
            <a:picLocks noChangeAspect="1"/>
          </p:cNvPicPr>
          <p:nvPr/>
        </p:nvPicPr>
        <p:blipFill>
          <a:blip r:embed="rId3"/>
          <a:stretch>
            <a:fillRect/>
          </a:stretch>
        </p:blipFill>
        <p:spPr>
          <a:xfrm>
            <a:off x="2705414" y="4606168"/>
            <a:ext cx="8781263" cy="338908"/>
          </a:xfrm>
          <a:prstGeom prst="rect">
            <a:avLst/>
          </a:prstGeom>
        </p:spPr>
      </p:pic>
      <p:pic>
        <p:nvPicPr>
          <p:cNvPr id="14" name="Picture 13">
            <a:extLst>
              <a:ext uri="{FF2B5EF4-FFF2-40B4-BE49-F238E27FC236}">
                <a16:creationId xmlns:a16="http://schemas.microsoft.com/office/drawing/2014/main" id="{E6B65D72-49FC-4B4A-4244-1F86DE57811C}"/>
              </a:ext>
            </a:extLst>
          </p:cNvPr>
          <p:cNvPicPr>
            <a:picLocks noChangeAspect="1"/>
          </p:cNvPicPr>
          <p:nvPr/>
        </p:nvPicPr>
        <p:blipFill>
          <a:blip r:embed="rId4"/>
          <a:stretch>
            <a:fillRect/>
          </a:stretch>
        </p:blipFill>
        <p:spPr>
          <a:xfrm>
            <a:off x="4418425" y="4969430"/>
            <a:ext cx="5058085" cy="1888570"/>
          </a:xfrm>
          <a:prstGeom prst="rect">
            <a:avLst/>
          </a:prstGeom>
        </p:spPr>
      </p:pic>
      <p:sp>
        <p:nvSpPr>
          <p:cNvPr id="3" name="Slide Number Placeholder 2">
            <a:extLst>
              <a:ext uri="{FF2B5EF4-FFF2-40B4-BE49-F238E27FC236}">
                <a16:creationId xmlns:a16="http://schemas.microsoft.com/office/drawing/2014/main" id="{B011CD75-8DA5-DA35-B7ED-4E943747FDEB}"/>
              </a:ext>
            </a:extLst>
          </p:cNvPr>
          <p:cNvSpPr>
            <a:spLocks noGrp="1"/>
          </p:cNvSpPr>
          <p:nvPr>
            <p:ph type="sldNum" sz="quarter" idx="12"/>
          </p:nvPr>
        </p:nvSpPr>
        <p:spPr/>
        <p:txBody>
          <a:bodyPr/>
          <a:lstStyle/>
          <a:p>
            <a:fld id="{D12EDB02-4F68-4150-B145-D9EB3E2B4B16}" type="slidenum">
              <a:rPr lang="en-US" smtClean="0"/>
              <a:t>69</a:t>
            </a:fld>
            <a:endParaRPr lang="en-US"/>
          </a:p>
        </p:txBody>
      </p:sp>
    </p:spTree>
    <p:extLst>
      <p:ext uri="{BB962C8B-B14F-4D97-AF65-F5344CB8AC3E}">
        <p14:creationId xmlns:p14="http://schemas.microsoft.com/office/powerpoint/2010/main" val="14567911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6A51189-864F-459F-B01E-2ADB95AC7714}"/>
              </a:ext>
            </a:extLst>
          </p:cNvPr>
          <p:cNvSpPr>
            <a:spLocks noGrp="1"/>
          </p:cNvSpPr>
          <p:nvPr>
            <p:ph idx="1"/>
          </p:nvPr>
        </p:nvSpPr>
        <p:spPr>
          <a:xfrm>
            <a:off x="838200" y="1825625"/>
            <a:ext cx="11353800" cy="4690982"/>
          </a:xfrm>
        </p:spPr>
        <p:txBody>
          <a:bodyPr>
            <a:normAutofit/>
          </a:bodyPr>
          <a:lstStyle/>
          <a:p>
            <a:r>
              <a:rPr lang="nb-NO" sz="2400" dirty="0" err="1">
                <a:solidFill>
                  <a:schemeClr val="tx1"/>
                </a:solidFill>
              </a:rPr>
              <a:t>Many</a:t>
            </a:r>
            <a:r>
              <a:rPr lang="nb-NO" sz="2400" dirty="0">
                <a:solidFill>
                  <a:schemeClr val="tx1"/>
                </a:solidFill>
              </a:rPr>
              <a:t> CVs </a:t>
            </a:r>
            <a:r>
              <a:rPr lang="nb-NO" sz="2400" dirty="0" err="1">
                <a:solidFill>
                  <a:schemeClr val="tx1"/>
                </a:solidFill>
              </a:rPr>
              <a:t>paired</a:t>
            </a:r>
            <a:r>
              <a:rPr lang="nb-NO" sz="2400" dirty="0">
                <a:solidFill>
                  <a:schemeClr val="tx1"/>
                </a:solidFill>
              </a:rPr>
              <a:t> </a:t>
            </a:r>
            <a:r>
              <a:rPr lang="nb-NO" sz="2400" dirty="0" err="1">
                <a:solidFill>
                  <a:schemeClr val="tx1"/>
                </a:solidFill>
              </a:rPr>
              <a:t>with</a:t>
            </a:r>
            <a:r>
              <a:rPr lang="nb-NO" sz="2400" dirty="0">
                <a:solidFill>
                  <a:schemeClr val="tx1"/>
                </a:solidFill>
              </a:rPr>
              <a:t> </a:t>
            </a:r>
            <a:r>
              <a:rPr lang="nb-NO" sz="2400" dirty="0" err="1">
                <a:solidFill>
                  <a:schemeClr val="tx1"/>
                </a:solidFill>
              </a:rPr>
              <a:t>one</a:t>
            </a:r>
            <a:r>
              <a:rPr lang="nb-NO" sz="2400" dirty="0">
                <a:solidFill>
                  <a:schemeClr val="tx1"/>
                </a:solidFill>
              </a:rPr>
              <a:t> MV.</a:t>
            </a:r>
          </a:p>
          <a:p>
            <a:r>
              <a:rPr lang="nb-NO" sz="2400" dirty="0" err="1">
                <a:solidFill>
                  <a:schemeClr val="tx1"/>
                </a:solidFill>
              </a:rPr>
              <a:t>But</a:t>
            </a:r>
            <a:r>
              <a:rPr lang="nb-NO" sz="2400" dirty="0">
                <a:solidFill>
                  <a:schemeClr val="tx1"/>
                </a:solidFill>
              </a:rPr>
              <a:t> </a:t>
            </a:r>
            <a:r>
              <a:rPr lang="nb-NO" sz="2400" dirty="0" err="1">
                <a:solidFill>
                  <a:schemeClr val="tx1"/>
                </a:solidFill>
              </a:rPr>
              <a:t>only</a:t>
            </a:r>
            <a:r>
              <a:rPr lang="nb-NO" sz="2400" dirty="0">
                <a:solidFill>
                  <a:schemeClr val="tx1"/>
                </a:solidFill>
              </a:rPr>
              <a:t> </a:t>
            </a:r>
            <a:r>
              <a:rPr lang="nb-NO" sz="2400" dirty="0" err="1">
                <a:solidFill>
                  <a:schemeClr val="tx1"/>
                </a:solidFill>
              </a:rPr>
              <a:t>one</a:t>
            </a:r>
            <a:r>
              <a:rPr lang="nb-NO" sz="2400" dirty="0">
                <a:solidFill>
                  <a:schemeClr val="tx1"/>
                </a:solidFill>
              </a:rPr>
              <a:t> CV </a:t>
            </a:r>
            <a:r>
              <a:rPr lang="nb-NO" sz="2400" dirty="0" err="1">
                <a:solidFill>
                  <a:schemeClr val="tx1"/>
                </a:solidFill>
              </a:rPr>
              <a:t>controlled</a:t>
            </a:r>
            <a:r>
              <a:rPr lang="nb-NO" sz="2400" dirty="0">
                <a:solidFill>
                  <a:schemeClr val="tx1"/>
                </a:solidFill>
              </a:rPr>
              <a:t> at a  time.</a:t>
            </a:r>
          </a:p>
          <a:p>
            <a:r>
              <a:rPr lang="nb-NO" sz="2400" dirty="0" err="1">
                <a:solidFill>
                  <a:schemeClr val="tx1"/>
                </a:solidFill>
              </a:rPr>
              <a:t>Use</a:t>
            </a:r>
            <a:r>
              <a:rPr lang="nb-NO" sz="2400" dirty="0">
                <a:solidFill>
                  <a:schemeClr val="tx1"/>
                </a:solidFill>
              </a:rPr>
              <a:t>: Max or Min </a:t>
            </a:r>
            <a:r>
              <a:rPr lang="nb-NO" sz="2400" dirty="0" err="1">
                <a:solidFill>
                  <a:schemeClr val="tx1"/>
                </a:solidFill>
              </a:rPr>
              <a:t>selector</a:t>
            </a:r>
            <a:endParaRPr lang="nb-NO" sz="2400" dirty="0">
              <a:solidFill>
                <a:schemeClr val="tx1"/>
              </a:solidFill>
            </a:endParaRPr>
          </a:p>
          <a:p>
            <a:pPr marL="0" indent="0">
              <a:buNone/>
            </a:pPr>
            <a:endParaRPr lang="nb-NO" dirty="0">
              <a:solidFill>
                <a:schemeClr val="tx1"/>
              </a:solidFill>
            </a:endParaRPr>
          </a:p>
          <a:p>
            <a:pPr marL="0" indent="0">
              <a:buNone/>
            </a:pPr>
            <a:endParaRPr lang="nb-NO" dirty="0">
              <a:solidFill>
                <a:schemeClr val="tx1"/>
              </a:solidFill>
            </a:endParaRPr>
          </a:p>
          <a:p>
            <a:endParaRPr lang="en-US" sz="2000" dirty="0"/>
          </a:p>
          <a:p>
            <a:r>
              <a:rPr lang="en-US" sz="2000" dirty="0"/>
              <a:t>Sometimes called “override”</a:t>
            </a:r>
          </a:p>
          <a:p>
            <a:pPr lvl="1"/>
            <a:r>
              <a:rPr lang="en-US" sz="1600" dirty="0"/>
              <a:t>But this term may be misleading</a:t>
            </a:r>
          </a:p>
          <a:p>
            <a:r>
              <a:rPr lang="en-US" sz="2000" dirty="0"/>
              <a:t>Selector is generally on MV (compare output from many controllers)</a:t>
            </a:r>
          </a:p>
          <a:p>
            <a:endParaRPr lang="en-US" sz="2000" dirty="0"/>
          </a:p>
        </p:txBody>
      </p:sp>
      <p:grpSp>
        <p:nvGrpSpPr>
          <p:cNvPr id="24" name="Group 23">
            <a:extLst>
              <a:ext uri="{FF2B5EF4-FFF2-40B4-BE49-F238E27FC236}">
                <a16:creationId xmlns:a16="http://schemas.microsoft.com/office/drawing/2014/main" id="{8C1D647F-F6D2-498A-AB4A-19816D97A802}"/>
              </a:ext>
            </a:extLst>
          </p:cNvPr>
          <p:cNvGrpSpPr/>
          <p:nvPr/>
        </p:nvGrpSpPr>
        <p:grpSpPr>
          <a:xfrm>
            <a:off x="7708620" y="1345680"/>
            <a:ext cx="1627371" cy="519431"/>
            <a:chOff x="8063279" y="889729"/>
            <a:chExt cx="2169828" cy="692574"/>
          </a:xfrm>
        </p:grpSpPr>
        <p:sp>
          <p:nvSpPr>
            <p:cNvPr id="18" name="Rectangle 17">
              <a:extLst>
                <a:ext uri="{FF2B5EF4-FFF2-40B4-BE49-F238E27FC236}">
                  <a16:creationId xmlns:a16="http://schemas.microsoft.com/office/drawing/2014/main" id="{F2E8DA65-C393-406E-8409-8B3AF94BDC68}"/>
                </a:ext>
              </a:extLst>
            </p:cNvPr>
            <p:cNvSpPr/>
            <p:nvPr/>
          </p:nvSpPr>
          <p:spPr>
            <a:xfrm>
              <a:off x="8563698" y="889729"/>
              <a:ext cx="1158240" cy="692574"/>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nb-NO" sz="1350" dirty="0">
                  <a:solidFill>
                    <a:srgbClr val="FF0000"/>
                  </a:solidFill>
                </a:rPr>
                <a:t>Process</a:t>
              </a:r>
            </a:p>
          </p:txBody>
        </p:sp>
        <p:cxnSp>
          <p:nvCxnSpPr>
            <p:cNvPr id="19" name="Straight Arrow Connector 18">
              <a:extLst>
                <a:ext uri="{FF2B5EF4-FFF2-40B4-BE49-F238E27FC236}">
                  <a16:creationId xmlns:a16="http://schemas.microsoft.com/office/drawing/2014/main" id="{7A48B706-4928-435A-82E6-34169AC6977D}"/>
                </a:ext>
              </a:extLst>
            </p:cNvPr>
            <p:cNvCxnSpPr/>
            <p:nvPr/>
          </p:nvCxnSpPr>
          <p:spPr>
            <a:xfrm>
              <a:off x="9721938" y="1055893"/>
              <a:ext cx="500419"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0" name="Straight Arrow Connector 19">
              <a:extLst>
                <a:ext uri="{FF2B5EF4-FFF2-40B4-BE49-F238E27FC236}">
                  <a16:creationId xmlns:a16="http://schemas.microsoft.com/office/drawing/2014/main" id="{D1612EA7-8CFD-46A0-916A-2BD37F6C09AC}"/>
                </a:ext>
              </a:extLst>
            </p:cNvPr>
            <p:cNvCxnSpPr/>
            <p:nvPr/>
          </p:nvCxnSpPr>
          <p:spPr>
            <a:xfrm>
              <a:off x="9721938" y="1343813"/>
              <a:ext cx="500419"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1" name="Straight Arrow Connector 20">
              <a:extLst>
                <a:ext uri="{FF2B5EF4-FFF2-40B4-BE49-F238E27FC236}">
                  <a16:creationId xmlns:a16="http://schemas.microsoft.com/office/drawing/2014/main" id="{88E5BB1C-2AA6-44B5-BD38-C4831577B9AB}"/>
                </a:ext>
              </a:extLst>
            </p:cNvPr>
            <p:cNvCxnSpPr/>
            <p:nvPr/>
          </p:nvCxnSpPr>
          <p:spPr>
            <a:xfrm>
              <a:off x="9732688" y="1477617"/>
              <a:ext cx="500419"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2" name="Straight Arrow Connector 21">
              <a:extLst>
                <a:ext uri="{FF2B5EF4-FFF2-40B4-BE49-F238E27FC236}">
                  <a16:creationId xmlns:a16="http://schemas.microsoft.com/office/drawing/2014/main" id="{35E5316A-4B4E-4B3F-B46E-42002029D9F8}"/>
                </a:ext>
              </a:extLst>
            </p:cNvPr>
            <p:cNvCxnSpPr/>
            <p:nvPr/>
          </p:nvCxnSpPr>
          <p:spPr>
            <a:xfrm>
              <a:off x="8063279" y="1282397"/>
              <a:ext cx="500419"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3" name="Straight Arrow Connector 22">
              <a:extLst>
                <a:ext uri="{FF2B5EF4-FFF2-40B4-BE49-F238E27FC236}">
                  <a16:creationId xmlns:a16="http://schemas.microsoft.com/office/drawing/2014/main" id="{CDF21CD7-E6B3-4785-B2FC-4125F13F8AFA}"/>
                </a:ext>
              </a:extLst>
            </p:cNvPr>
            <p:cNvCxnSpPr/>
            <p:nvPr/>
          </p:nvCxnSpPr>
          <p:spPr>
            <a:xfrm>
              <a:off x="9721938" y="1187351"/>
              <a:ext cx="500419"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26" name="Rectangle 2">
            <a:extLst>
              <a:ext uri="{FF2B5EF4-FFF2-40B4-BE49-F238E27FC236}">
                <a16:creationId xmlns:a16="http://schemas.microsoft.com/office/drawing/2014/main" id="{31B3CC45-F0F2-461B-B441-288625E86CA7}"/>
              </a:ext>
            </a:extLst>
          </p:cNvPr>
          <p:cNvSpPr>
            <a:spLocks noGrp="1" noChangeArrowheads="1"/>
          </p:cNvSpPr>
          <p:nvPr>
            <p:ph type="title"/>
          </p:nvPr>
        </p:nvSpPr>
        <p:spPr>
          <a:xfrm>
            <a:off x="1124008" y="440366"/>
            <a:ext cx="10588615" cy="857250"/>
          </a:xfrm>
        </p:spPr>
        <p:txBody>
          <a:bodyPr>
            <a:normAutofit fontScale="90000"/>
          </a:bodyPr>
          <a:lstStyle/>
          <a:p>
            <a:r>
              <a:rPr lang="en-US" altLang="nb-NO" dirty="0">
                <a:solidFill>
                  <a:srgbClr val="FF0000"/>
                </a:solidFill>
                <a:highlight>
                  <a:srgbClr val="FFFF00"/>
                </a:highlight>
              </a:rPr>
              <a:t>CV-CV switching</a:t>
            </a:r>
            <a:r>
              <a:rPr lang="en-US" altLang="nb-NO" dirty="0">
                <a:solidFill>
                  <a:srgbClr val="FF0000"/>
                </a:solidFill>
              </a:rPr>
              <a:t>: Use selectors (E4) </a:t>
            </a:r>
            <a:r>
              <a:rPr lang="en-US" altLang="nb-NO" sz="3600" dirty="0">
                <a:solidFill>
                  <a:srgbClr val="FF0000"/>
                </a:solidFill>
              </a:rPr>
              <a:t>(only* option!)</a:t>
            </a:r>
            <a:endParaRPr lang="en-US" altLang="nb-NO" dirty="0">
              <a:solidFill>
                <a:srgbClr val="FF0000"/>
              </a:solidFill>
            </a:endParaRPr>
          </a:p>
        </p:txBody>
      </p:sp>
      <p:sp>
        <p:nvSpPr>
          <p:cNvPr id="2" name="TextBox 1">
            <a:extLst>
              <a:ext uri="{FF2B5EF4-FFF2-40B4-BE49-F238E27FC236}">
                <a16:creationId xmlns:a16="http://schemas.microsoft.com/office/drawing/2014/main" id="{F37F080F-64C6-4E8E-9774-6F31FA316D07}"/>
              </a:ext>
            </a:extLst>
          </p:cNvPr>
          <p:cNvSpPr txBox="1"/>
          <p:nvPr/>
        </p:nvSpPr>
        <p:spPr>
          <a:xfrm>
            <a:off x="5735960" y="3693763"/>
            <a:ext cx="3093091" cy="369332"/>
          </a:xfrm>
          <a:prstGeom prst="rect">
            <a:avLst/>
          </a:prstGeom>
          <a:noFill/>
        </p:spPr>
        <p:txBody>
          <a:bodyPr wrap="none" rtlCol="0">
            <a:spAutoFit/>
          </a:bodyPr>
          <a:lstStyle/>
          <a:p>
            <a:r>
              <a:rPr lang="nb-NO" dirty="0"/>
              <a:t>Note: </a:t>
            </a:r>
            <a:r>
              <a:rPr lang="nb-NO" dirty="0" err="1"/>
              <a:t>Selectors</a:t>
            </a:r>
            <a:r>
              <a:rPr lang="nb-NO" dirty="0"/>
              <a:t> </a:t>
            </a:r>
            <a:r>
              <a:rPr lang="nb-NO" dirty="0" err="1"/>
              <a:t>are</a:t>
            </a:r>
            <a:r>
              <a:rPr lang="nb-NO" dirty="0"/>
              <a:t> </a:t>
            </a:r>
            <a:r>
              <a:rPr lang="nb-NO" dirty="0" err="1"/>
              <a:t>logic</a:t>
            </a:r>
            <a:r>
              <a:rPr lang="nb-NO" dirty="0"/>
              <a:t> </a:t>
            </a:r>
            <a:r>
              <a:rPr lang="nb-NO" dirty="0" err="1"/>
              <a:t>blocks</a:t>
            </a:r>
            <a:endParaRPr lang="nb-NO" dirty="0"/>
          </a:p>
        </p:txBody>
      </p:sp>
      <p:grpSp>
        <p:nvGrpSpPr>
          <p:cNvPr id="25" name="Group 24">
            <a:extLst>
              <a:ext uri="{FF2B5EF4-FFF2-40B4-BE49-F238E27FC236}">
                <a16:creationId xmlns:a16="http://schemas.microsoft.com/office/drawing/2014/main" id="{2A865028-7CD0-47EB-8FF8-D719D013B163}"/>
              </a:ext>
            </a:extLst>
          </p:cNvPr>
          <p:cNvGrpSpPr/>
          <p:nvPr/>
        </p:nvGrpSpPr>
        <p:grpSpPr>
          <a:xfrm>
            <a:off x="3164946" y="3270093"/>
            <a:ext cx="2012543" cy="439410"/>
            <a:chOff x="3375064" y="5960383"/>
            <a:chExt cx="2012543" cy="439410"/>
          </a:xfrm>
        </p:grpSpPr>
        <p:sp>
          <p:nvSpPr>
            <p:cNvPr id="27" name="Rectangle 26">
              <a:extLst>
                <a:ext uri="{FF2B5EF4-FFF2-40B4-BE49-F238E27FC236}">
                  <a16:creationId xmlns:a16="http://schemas.microsoft.com/office/drawing/2014/main" id="{70E435A9-4058-4C87-B3C1-1FB29571A283}"/>
                </a:ext>
              </a:extLst>
            </p:cNvPr>
            <p:cNvSpPr/>
            <p:nvPr/>
          </p:nvSpPr>
          <p:spPr>
            <a:xfrm>
              <a:off x="3375064" y="5960383"/>
              <a:ext cx="482352" cy="430237"/>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b-NO" dirty="0">
                  <a:solidFill>
                    <a:schemeClr val="tx1"/>
                  </a:solidFill>
                </a:rPr>
                <a:t>&gt;</a:t>
              </a:r>
            </a:p>
          </p:txBody>
        </p:sp>
        <p:sp>
          <p:nvSpPr>
            <p:cNvPr id="28" name="Rectangle 27">
              <a:extLst>
                <a:ext uri="{FF2B5EF4-FFF2-40B4-BE49-F238E27FC236}">
                  <a16:creationId xmlns:a16="http://schemas.microsoft.com/office/drawing/2014/main" id="{814192C5-FE87-445A-8484-E525FD9A3C1A}"/>
                </a:ext>
              </a:extLst>
            </p:cNvPr>
            <p:cNvSpPr/>
            <p:nvPr/>
          </p:nvSpPr>
          <p:spPr>
            <a:xfrm>
              <a:off x="4122821" y="5969556"/>
              <a:ext cx="482352" cy="430237"/>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b-NO" sz="1200" dirty="0">
                  <a:solidFill>
                    <a:schemeClr val="tx1"/>
                  </a:solidFill>
                </a:rPr>
                <a:t>MAX</a:t>
              </a:r>
            </a:p>
          </p:txBody>
        </p:sp>
        <p:sp>
          <p:nvSpPr>
            <p:cNvPr id="29" name="TextBox 28">
              <a:extLst>
                <a:ext uri="{FF2B5EF4-FFF2-40B4-BE49-F238E27FC236}">
                  <a16:creationId xmlns:a16="http://schemas.microsoft.com/office/drawing/2014/main" id="{9F098E9F-3FAB-4F6E-9BB8-F6105B43BAE3}"/>
                </a:ext>
              </a:extLst>
            </p:cNvPr>
            <p:cNvSpPr txBox="1"/>
            <p:nvPr/>
          </p:nvSpPr>
          <p:spPr>
            <a:xfrm>
              <a:off x="3851920" y="6021288"/>
              <a:ext cx="300082" cy="369332"/>
            </a:xfrm>
            <a:prstGeom prst="rect">
              <a:avLst/>
            </a:prstGeom>
            <a:noFill/>
          </p:spPr>
          <p:txBody>
            <a:bodyPr wrap="none" rtlCol="0">
              <a:spAutoFit/>
            </a:bodyPr>
            <a:lstStyle/>
            <a:p>
              <a:r>
                <a:rPr lang="nb-NO" dirty="0"/>
                <a:t>=</a:t>
              </a:r>
            </a:p>
          </p:txBody>
        </p:sp>
        <p:sp>
          <p:nvSpPr>
            <p:cNvPr id="30" name="Rectangle 29">
              <a:extLst>
                <a:ext uri="{FF2B5EF4-FFF2-40B4-BE49-F238E27FC236}">
                  <a16:creationId xmlns:a16="http://schemas.microsoft.com/office/drawing/2014/main" id="{1443AD57-F6E1-4ED7-81F4-E62646063B34}"/>
                </a:ext>
              </a:extLst>
            </p:cNvPr>
            <p:cNvSpPr/>
            <p:nvPr/>
          </p:nvSpPr>
          <p:spPr>
            <a:xfrm>
              <a:off x="4905255" y="5969556"/>
              <a:ext cx="482352" cy="430237"/>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b-NO" sz="1200" dirty="0">
                  <a:solidFill>
                    <a:schemeClr val="tx1"/>
                  </a:solidFill>
                </a:rPr>
                <a:t>HS</a:t>
              </a:r>
            </a:p>
          </p:txBody>
        </p:sp>
        <p:sp>
          <p:nvSpPr>
            <p:cNvPr id="31" name="TextBox 30">
              <a:extLst>
                <a:ext uri="{FF2B5EF4-FFF2-40B4-BE49-F238E27FC236}">
                  <a16:creationId xmlns:a16="http://schemas.microsoft.com/office/drawing/2014/main" id="{125EECFF-F971-4A22-B86B-F1FC7CE8585C}"/>
                </a:ext>
              </a:extLst>
            </p:cNvPr>
            <p:cNvSpPr txBox="1"/>
            <p:nvPr/>
          </p:nvSpPr>
          <p:spPr>
            <a:xfrm>
              <a:off x="4605173" y="6014721"/>
              <a:ext cx="300082" cy="369332"/>
            </a:xfrm>
            <a:prstGeom prst="rect">
              <a:avLst/>
            </a:prstGeom>
            <a:noFill/>
          </p:spPr>
          <p:txBody>
            <a:bodyPr wrap="none" rtlCol="0">
              <a:spAutoFit/>
            </a:bodyPr>
            <a:lstStyle/>
            <a:p>
              <a:r>
                <a:rPr lang="nb-NO" dirty="0"/>
                <a:t>=</a:t>
              </a:r>
            </a:p>
          </p:txBody>
        </p:sp>
      </p:grpSp>
      <p:grpSp>
        <p:nvGrpSpPr>
          <p:cNvPr id="32" name="Group 31">
            <a:extLst>
              <a:ext uri="{FF2B5EF4-FFF2-40B4-BE49-F238E27FC236}">
                <a16:creationId xmlns:a16="http://schemas.microsoft.com/office/drawing/2014/main" id="{9FF2CE30-879A-438C-A22B-5C73D5CAB442}"/>
              </a:ext>
            </a:extLst>
          </p:cNvPr>
          <p:cNvGrpSpPr/>
          <p:nvPr/>
        </p:nvGrpSpPr>
        <p:grpSpPr>
          <a:xfrm>
            <a:off x="3128436" y="3957057"/>
            <a:ext cx="2049053" cy="440325"/>
            <a:chOff x="3203848" y="5974429"/>
            <a:chExt cx="2049053" cy="440325"/>
          </a:xfrm>
        </p:grpSpPr>
        <p:sp>
          <p:nvSpPr>
            <p:cNvPr id="33" name="Rectangle 32">
              <a:extLst>
                <a:ext uri="{FF2B5EF4-FFF2-40B4-BE49-F238E27FC236}">
                  <a16:creationId xmlns:a16="http://schemas.microsoft.com/office/drawing/2014/main" id="{B3AD3AEA-44CF-47A1-813C-52D04BBEEC07}"/>
                </a:ext>
              </a:extLst>
            </p:cNvPr>
            <p:cNvSpPr/>
            <p:nvPr/>
          </p:nvSpPr>
          <p:spPr>
            <a:xfrm>
              <a:off x="3203848" y="5977259"/>
              <a:ext cx="482352" cy="430237"/>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b-NO" dirty="0">
                  <a:solidFill>
                    <a:schemeClr val="tx1"/>
                  </a:solidFill>
                </a:rPr>
                <a:t>&lt;</a:t>
              </a:r>
            </a:p>
          </p:txBody>
        </p:sp>
        <p:sp>
          <p:nvSpPr>
            <p:cNvPr id="34" name="Rectangle 33">
              <a:extLst>
                <a:ext uri="{FF2B5EF4-FFF2-40B4-BE49-F238E27FC236}">
                  <a16:creationId xmlns:a16="http://schemas.microsoft.com/office/drawing/2014/main" id="{173A1A56-6626-4B28-A9A6-1D3BE09E063C}"/>
                </a:ext>
              </a:extLst>
            </p:cNvPr>
            <p:cNvSpPr/>
            <p:nvPr/>
          </p:nvSpPr>
          <p:spPr>
            <a:xfrm>
              <a:off x="3966554" y="5974429"/>
              <a:ext cx="482352" cy="440325"/>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b-NO" sz="1200" dirty="0">
                  <a:solidFill>
                    <a:schemeClr val="tx1"/>
                  </a:solidFill>
                </a:rPr>
                <a:t>MIN</a:t>
              </a:r>
            </a:p>
          </p:txBody>
        </p:sp>
        <p:sp>
          <p:nvSpPr>
            <p:cNvPr id="35" name="TextBox 34">
              <a:extLst>
                <a:ext uri="{FF2B5EF4-FFF2-40B4-BE49-F238E27FC236}">
                  <a16:creationId xmlns:a16="http://schemas.microsoft.com/office/drawing/2014/main" id="{696027E2-A651-44FB-A0AA-ADE979D0F9A4}"/>
                </a:ext>
              </a:extLst>
            </p:cNvPr>
            <p:cNvSpPr txBox="1"/>
            <p:nvPr/>
          </p:nvSpPr>
          <p:spPr>
            <a:xfrm>
              <a:off x="3666472" y="6001530"/>
              <a:ext cx="300082" cy="369332"/>
            </a:xfrm>
            <a:prstGeom prst="rect">
              <a:avLst/>
            </a:prstGeom>
            <a:noFill/>
          </p:spPr>
          <p:txBody>
            <a:bodyPr wrap="none" rtlCol="0">
              <a:spAutoFit/>
            </a:bodyPr>
            <a:lstStyle/>
            <a:p>
              <a:r>
                <a:rPr lang="nb-NO" dirty="0"/>
                <a:t>=</a:t>
              </a:r>
            </a:p>
          </p:txBody>
        </p:sp>
        <p:sp>
          <p:nvSpPr>
            <p:cNvPr id="36" name="Rectangle 35">
              <a:extLst>
                <a:ext uri="{FF2B5EF4-FFF2-40B4-BE49-F238E27FC236}">
                  <a16:creationId xmlns:a16="http://schemas.microsoft.com/office/drawing/2014/main" id="{584D2B55-E7D7-47CB-8117-0A2B6132AD11}"/>
                </a:ext>
              </a:extLst>
            </p:cNvPr>
            <p:cNvSpPr/>
            <p:nvPr/>
          </p:nvSpPr>
          <p:spPr>
            <a:xfrm>
              <a:off x="4770549" y="5974429"/>
              <a:ext cx="482352" cy="430237"/>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b-NO" sz="1200" dirty="0">
                  <a:solidFill>
                    <a:schemeClr val="tx1"/>
                  </a:solidFill>
                  <a:highlight>
                    <a:srgbClr val="FFFF00"/>
                  </a:highlight>
                </a:rPr>
                <a:t>LS</a:t>
              </a:r>
            </a:p>
          </p:txBody>
        </p:sp>
        <p:sp>
          <p:nvSpPr>
            <p:cNvPr id="37" name="TextBox 36">
              <a:extLst>
                <a:ext uri="{FF2B5EF4-FFF2-40B4-BE49-F238E27FC236}">
                  <a16:creationId xmlns:a16="http://schemas.microsoft.com/office/drawing/2014/main" id="{11BAAC85-B727-4261-AC31-9622A89D47B2}"/>
                </a:ext>
              </a:extLst>
            </p:cNvPr>
            <p:cNvSpPr txBox="1"/>
            <p:nvPr/>
          </p:nvSpPr>
          <p:spPr>
            <a:xfrm>
              <a:off x="4448906" y="6009925"/>
              <a:ext cx="300082" cy="369332"/>
            </a:xfrm>
            <a:prstGeom prst="rect">
              <a:avLst/>
            </a:prstGeom>
            <a:noFill/>
          </p:spPr>
          <p:txBody>
            <a:bodyPr wrap="none" rtlCol="0">
              <a:spAutoFit/>
            </a:bodyPr>
            <a:lstStyle/>
            <a:p>
              <a:r>
                <a:rPr lang="nb-NO" dirty="0"/>
                <a:t>=</a:t>
              </a:r>
            </a:p>
          </p:txBody>
        </p:sp>
      </p:grpSp>
      <p:sp>
        <p:nvSpPr>
          <p:cNvPr id="4" name="TextBox 3">
            <a:extLst>
              <a:ext uri="{FF2B5EF4-FFF2-40B4-BE49-F238E27FC236}">
                <a16:creationId xmlns:a16="http://schemas.microsoft.com/office/drawing/2014/main" id="{3E080D4E-9637-03A8-D03C-CA7BA62C5422}"/>
              </a:ext>
            </a:extLst>
          </p:cNvPr>
          <p:cNvSpPr txBox="1"/>
          <p:nvPr/>
        </p:nvSpPr>
        <p:spPr>
          <a:xfrm>
            <a:off x="231847" y="6460893"/>
            <a:ext cx="9408931" cy="338554"/>
          </a:xfrm>
          <a:prstGeom prst="rect">
            <a:avLst/>
          </a:prstGeom>
          <a:noFill/>
        </p:spPr>
        <p:txBody>
          <a:bodyPr wrap="square" rtlCol="0">
            <a:spAutoFit/>
          </a:bodyPr>
          <a:lstStyle/>
          <a:p>
            <a:r>
              <a:rPr lang="nb-NO" sz="1600" dirty="0"/>
              <a:t>*Not </a:t>
            </a:r>
            <a:r>
              <a:rPr lang="nb-NO" sz="1600" dirty="0" err="1"/>
              <a:t>quite</a:t>
            </a:r>
            <a:r>
              <a:rPr lang="nb-NO" sz="1600" dirty="0"/>
              <a:t> true: </a:t>
            </a:r>
            <a:r>
              <a:rPr lang="nb-NO" sz="1600" dirty="0" err="1"/>
              <a:t>Selectors</a:t>
            </a:r>
            <a:r>
              <a:rPr lang="nb-NO" sz="1600" dirty="0"/>
              <a:t> </a:t>
            </a:r>
            <a:r>
              <a:rPr lang="nb-NO" sz="1600" dirty="0" err="1"/>
              <a:t>may</a:t>
            </a:r>
            <a:r>
              <a:rPr lang="nb-NO" sz="1600" dirty="0"/>
              <a:t> be </a:t>
            </a:r>
            <a:r>
              <a:rPr lang="nb-NO" sz="1600" dirty="0" err="1"/>
              <a:t>implemented</a:t>
            </a:r>
            <a:r>
              <a:rPr lang="nb-NO" sz="1600" dirty="0"/>
              <a:t> in </a:t>
            </a:r>
            <a:r>
              <a:rPr lang="nb-NO" sz="1600" dirty="0" err="1"/>
              <a:t>other</a:t>
            </a:r>
            <a:r>
              <a:rPr lang="nb-NO" sz="1600" dirty="0"/>
              <a:t> </a:t>
            </a:r>
            <a:r>
              <a:rPr lang="nb-NO" sz="1600" dirty="0" err="1"/>
              <a:t>ways</a:t>
            </a:r>
            <a:r>
              <a:rPr lang="nb-NO" sz="1600" dirty="0"/>
              <a:t>, for </a:t>
            </a:r>
            <a:r>
              <a:rPr lang="nb-NO" sz="1600" dirty="0" err="1"/>
              <a:t>example</a:t>
            </a:r>
            <a:r>
              <a:rPr lang="nb-NO" sz="1600" dirty="0"/>
              <a:t>, </a:t>
            </a:r>
            <a:r>
              <a:rPr lang="nb-NO" sz="1600" dirty="0" err="1"/>
              <a:t>using</a:t>
            </a:r>
            <a:r>
              <a:rPr lang="nb-NO" sz="1600" dirty="0"/>
              <a:t> «if-</a:t>
            </a:r>
            <a:r>
              <a:rPr lang="nb-NO" sz="1600" dirty="0" err="1"/>
              <a:t>then</a:t>
            </a:r>
            <a:r>
              <a:rPr lang="nb-NO" sz="1600" dirty="0"/>
              <a:t>»-</a:t>
            </a:r>
            <a:r>
              <a:rPr lang="nb-NO" sz="1600" dirty="0" err="1"/>
              <a:t>logic</a:t>
            </a:r>
            <a:r>
              <a:rPr lang="nb-NO" sz="1600" dirty="0"/>
              <a:t>. </a:t>
            </a:r>
          </a:p>
        </p:txBody>
      </p:sp>
    </p:spTree>
    <p:extLst>
      <p:ext uri="{BB962C8B-B14F-4D97-AF65-F5344CB8AC3E}">
        <p14:creationId xmlns:p14="http://schemas.microsoft.com/office/powerpoint/2010/main" val="416635702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75352A-FBC7-BCBB-F0C5-A30E9A9F9574}"/>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1C85068C-94B3-D98B-EE09-C795C417171D}"/>
              </a:ext>
            </a:extLst>
          </p:cNvPr>
          <p:cNvPicPr>
            <a:picLocks noGrp="1" noChangeAspect="1"/>
          </p:cNvPicPr>
          <p:nvPr>
            <p:ph idx="1"/>
          </p:nvPr>
        </p:nvPicPr>
        <p:blipFill>
          <a:blip r:embed="rId2"/>
          <a:stretch>
            <a:fillRect/>
          </a:stretch>
        </p:blipFill>
        <p:spPr>
          <a:xfrm>
            <a:off x="838200" y="1977957"/>
            <a:ext cx="10515600" cy="4046673"/>
          </a:xfrm>
        </p:spPr>
      </p:pic>
      <p:sp>
        <p:nvSpPr>
          <p:cNvPr id="3" name="Slide Number Placeholder 2">
            <a:extLst>
              <a:ext uri="{FF2B5EF4-FFF2-40B4-BE49-F238E27FC236}">
                <a16:creationId xmlns:a16="http://schemas.microsoft.com/office/drawing/2014/main" id="{E051712A-9C77-71A4-6CA9-23C1EFDBE427}"/>
              </a:ext>
            </a:extLst>
          </p:cNvPr>
          <p:cNvSpPr>
            <a:spLocks noGrp="1"/>
          </p:cNvSpPr>
          <p:nvPr>
            <p:ph type="sldNum" sz="quarter" idx="12"/>
          </p:nvPr>
        </p:nvSpPr>
        <p:spPr/>
        <p:txBody>
          <a:bodyPr/>
          <a:lstStyle/>
          <a:p>
            <a:fld id="{D12EDB02-4F68-4150-B145-D9EB3E2B4B16}" type="slidenum">
              <a:rPr lang="en-US" smtClean="0"/>
              <a:t>70</a:t>
            </a:fld>
            <a:endParaRPr lang="en-US"/>
          </a:p>
        </p:txBody>
      </p:sp>
    </p:spTree>
    <p:extLst>
      <p:ext uri="{BB962C8B-B14F-4D97-AF65-F5344CB8AC3E}">
        <p14:creationId xmlns:p14="http://schemas.microsoft.com/office/powerpoint/2010/main" val="417386802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dirty="0"/>
              <a:t>Inventory control (</a:t>
            </a:r>
            <a:r>
              <a:rPr lang="nb-NO" dirty="0" err="1"/>
              <a:t>level</a:t>
            </a:r>
            <a:r>
              <a:rPr lang="nb-NO" dirty="0"/>
              <a:t>, </a:t>
            </a:r>
            <a:r>
              <a:rPr lang="nb-NO" dirty="0" err="1"/>
              <a:t>pressure</a:t>
            </a:r>
            <a:r>
              <a:rPr lang="nb-NO" dirty="0"/>
              <a:t>)</a:t>
            </a:r>
            <a:endParaRPr lang="en-US" dirty="0"/>
          </a:p>
        </p:txBody>
      </p:sp>
      <p:sp>
        <p:nvSpPr>
          <p:cNvPr id="3" name="Content Placeholder 2"/>
          <p:cNvSpPr>
            <a:spLocks noGrp="1"/>
          </p:cNvSpPr>
          <p:nvPr>
            <p:ph idx="1"/>
          </p:nvPr>
        </p:nvSpPr>
        <p:spPr/>
        <p:txBody>
          <a:bodyPr>
            <a:normAutofit fontScale="62500" lnSpcReduction="20000"/>
          </a:bodyPr>
          <a:lstStyle/>
          <a:p>
            <a:r>
              <a:rPr lang="en-US" dirty="0"/>
              <a:t>All inventories (level, pressure) must be regulated by</a:t>
            </a:r>
          </a:p>
          <a:p>
            <a:pPr lvl="1"/>
            <a:r>
              <a:rPr lang="en-US" dirty="0"/>
              <a:t>Controller, or </a:t>
            </a:r>
          </a:p>
          <a:p>
            <a:pPr lvl="1"/>
            <a:r>
              <a:rPr lang="en-US" dirty="0"/>
              <a:t>“self-regulated” (e.g., overflow for level, open valve for pressure)</a:t>
            </a:r>
          </a:p>
          <a:p>
            <a:pPr lvl="1"/>
            <a:r>
              <a:rPr lang="en-US" dirty="0"/>
              <a:t>Exception closed system: Must leave one inventory (level) uncontrolled</a:t>
            </a:r>
          </a:p>
          <a:p>
            <a:endParaRPr lang="en-US" dirty="0"/>
          </a:p>
          <a:p>
            <a:r>
              <a:rPr lang="en-US" dirty="0"/>
              <a:t>Usually only one TPM </a:t>
            </a:r>
          </a:p>
          <a:p>
            <a:pPr lvl="1"/>
            <a:r>
              <a:rPr lang="en-US" dirty="0"/>
              <a:t>To get consistent mass balance: Can only fix same flow once</a:t>
            </a:r>
          </a:p>
          <a:p>
            <a:pPr lvl="1"/>
            <a:r>
              <a:rPr lang="en-US" dirty="0"/>
              <a:t>But there are exceptions</a:t>
            </a:r>
          </a:p>
          <a:p>
            <a:pPr lvl="2"/>
            <a:r>
              <a:rPr lang="en-US" dirty="0"/>
              <a:t>Multiple feeds (they are then usually set in ratio to the “main” TPM)</a:t>
            </a:r>
          </a:p>
          <a:p>
            <a:pPr lvl="2"/>
            <a:r>
              <a:rPr lang="en-US" dirty="0"/>
              <a:t>Recycle systems often have a flow that can be set freely</a:t>
            </a:r>
          </a:p>
          <a:p>
            <a:endParaRPr lang="en-US" dirty="0"/>
          </a:p>
          <a:p>
            <a:r>
              <a:rPr lang="en-US" dirty="0"/>
              <a:t>Rule for maximizing production for cases where we cannot rearrange inventory loops: Locate TPM at expected bottleneck</a:t>
            </a:r>
          </a:p>
          <a:p>
            <a:pPr lvl="1"/>
            <a:r>
              <a:rPr lang="en-US" dirty="0"/>
              <a:t>Otherwise you will need a “long loop” and you get loss in production because of backoff from constraint</a:t>
            </a:r>
          </a:p>
          <a:p>
            <a:endParaRPr lang="en-US" dirty="0"/>
          </a:p>
        </p:txBody>
      </p:sp>
      <p:sp>
        <p:nvSpPr>
          <p:cNvPr id="4" name="Slide Number Placeholder 3">
            <a:extLst>
              <a:ext uri="{FF2B5EF4-FFF2-40B4-BE49-F238E27FC236}">
                <a16:creationId xmlns:a16="http://schemas.microsoft.com/office/drawing/2014/main" id="{5F1DB432-24CC-2F9F-3F4D-6DA04D53F060}"/>
              </a:ext>
            </a:extLst>
          </p:cNvPr>
          <p:cNvSpPr>
            <a:spLocks noGrp="1"/>
          </p:cNvSpPr>
          <p:nvPr>
            <p:ph type="sldNum" sz="quarter" idx="12"/>
          </p:nvPr>
        </p:nvSpPr>
        <p:spPr/>
        <p:txBody>
          <a:bodyPr/>
          <a:lstStyle/>
          <a:p>
            <a:fld id="{D12EDB02-4F68-4150-B145-D9EB3E2B4B16}" type="slidenum">
              <a:rPr lang="en-US" smtClean="0"/>
              <a:t>71</a:t>
            </a:fld>
            <a:endParaRPr lang="en-US"/>
          </a:p>
        </p:txBody>
      </p:sp>
    </p:spTree>
    <p:extLst>
      <p:ext uri="{BB962C8B-B14F-4D97-AF65-F5344CB8AC3E}">
        <p14:creationId xmlns:p14="http://schemas.microsoft.com/office/powerpoint/2010/main" val="175598402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FA3CC6A-25BA-F96A-6164-C21B0CC52617}"/>
              </a:ext>
            </a:extLst>
          </p:cNvPr>
          <p:cNvPicPr>
            <a:picLocks noChangeAspect="1"/>
          </p:cNvPicPr>
          <p:nvPr/>
        </p:nvPicPr>
        <p:blipFill>
          <a:blip r:embed="rId3"/>
          <a:stretch>
            <a:fillRect/>
          </a:stretch>
        </p:blipFill>
        <p:spPr>
          <a:xfrm>
            <a:off x="2761823" y="133350"/>
            <a:ext cx="8210550" cy="6724650"/>
          </a:xfrm>
          <a:prstGeom prst="rect">
            <a:avLst/>
          </a:prstGeom>
        </p:spPr>
      </p:pic>
      <p:sp>
        <p:nvSpPr>
          <p:cNvPr id="11" name="TextBox 10">
            <a:extLst>
              <a:ext uri="{FF2B5EF4-FFF2-40B4-BE49-F238E27FC236}">
                <a16:creationId xmlns:a16="http://schemas.microsoft.com/office/drawing/2014/main" id="{7EA749E9-3161-FE70-20E7-BA128DF9B681}"/>
              </a:ext>
            </a:extLst>
          </p:cNvPr>
          <p:cNvSpPr txBox="1"/>
          <p:nvPr/>
        </p:nvSpPr>
        <p:spPr>
          <a:xfrm>
            <a:off x="6600056" y="5877272"/>
            <a:ext cx="4597862" cy="646331"/>
          </a:xfrm>
          <a:prstGeom prst="rect">
            <a:avLst/>
          </a:prstGeom>
          <a:noFill/>
        </p:spPr>
        <p:txBody>
          <a:bodyPr wrap="none" rtlCol="0">
            <a:spAutoFit/>
          </a:bodyPr>
          <a:lstStyle/>
          <a:p>
            <a:pPr marL="342900" indent="-342900">
              <a:buAutoNum type="alphaLcParenBoth"/>
            </a:pPr>
            <a:r>
              <a:rPr lang="nb-NO" dirty="0" err="1">
                <a:solidFill>
                  <a:srgbClr val="FF0000"/>
                </a:solidFill>
              </a:rPr>
              <a:t>Suggest</a:t>
            </a:r>
            <a:r>
              <a:rPr lang="nb-NO" dirty="0">
                <a:solidFill>
                  <a:srgbClr val="FF0000"/>
                </a:solidFill>
              </a:rPr>
              <a:t> a control </a:t>
            </a:r>
            <a:r>
              <a:rPr lang="nb-NO" dirty="0" err="1">
                <a:solidFill>
                  <a:srgbClr val="FF0000"/>
                </a:solidFill>
              </a:rPr>
              <a:t>structure</a:t>
            </a:r>
            <a:endParaRPr lang="nb-NO" dirty="0">
              <a:solidFill>
                <a:srgbClr val="FF0000"/>
              </a:solidFill>
            </a:endParaRPr>
          </a:p>
          <a:p>
            <a:pPr marL="342900" indent="-342900">
              <a:buAutoNum type="alphaLcParenBoth"/>
            </a:pPr>
            <a:r>
              <a:rPr lang="nb-NO" dirty="0" err="1">
                <a:solidFill>
                  <a:srgbClr val="FF0000"/>
                </a:solidFill>
              </a:rPr>
              <a:t>What</a:t>
            </a:r>
            <a:r>
              <a:rPr lang="nb-NO" dirty="0">
                <a:solidFill>
                  <a:srgbClr val="FF0000"/>
                </a:solidFill>
              </a:rPr>
              <a:t> </a:t>
            </a:r>
            <a:r>
              <a:rPr lang="nb-NO" dirty="0" err="1">
                <a:solidFill>
                  <a:srgbClr val="FF0000"/>
                </a:solidFill>
              </a:rPr>
              <a:t>if</a:t>
            </a:r>
            <a:r>
              <a:rPr lang="nb-NO" dirty="0">
                <a:solidFill>
                  <a:srgbClr val="FF0000"/>
                </a:solidFill>
              </a:rPr>
              <a:t> </a:t>
            </a:r>
            <a:r>
              <a:rPr lang="nb-NO" dirty="0" err="1">
                <a:solidFill>
                  <a:srgbClr val="FF0000"/>
                </a:solidFill>
              </a:rPr>
              <a:t>we</a:t>
            </a:r>
            <a:r>
              <a:rPr lang="nb-NO" dirty="0">
                <a:solidFill>
                  <a:srgbClr val="FF0000"/>
                </a:solidFill>
              </a:rPr>
              <a:t> </a:t>
            </a:r>
            <a:r>
              <a:rPr lang="nb-NO" dirty="0" err="1">
                <a:solidFill>
                  <a:srgbClr val="FF0000"/>
                </a:solidFill>
              </a:rPr>
              <a:t>want</a:t>
            </a:r>
            <a:r>
              <a:rPr lang="nb-NO" dirty="0">
                <a:solidFill>
                  <a:srgbClr val="FF0000"/>
                </a:solidFill>
              </a:rPr>
              <a:t> to control p2 </a:t>
            </a:r>
            <a:r>
              <a:rPr lang="nb-NO" dirty="0" err="1">
                <a:solidFill>
                  <a:srgbClr val="FF0000"/>
                </a:solidFill>
              </a:rPr>
              <a:t>instead</a:t>
            </a:r>
            <a:r>
              <a:rPr lang="nb-NO" dirty="0">
                <a:solidFill>
                  <a:srgbClr val="FF0000"/>
                </a:solidFill>
              </a:rPr>
              <a:t> of p</a:t>
            </a:r>
            <a:r>
              <a:rPr lang="nb-NO" dirty="0"/>
              <a:t>?</a:t>
            </a:r>
          </a:p>
        </p:txBody>
      </p:sp>
      <p:sp>
        <p:nvSpPr>
          <p:cNvPr id="12" name="TextBox 11">
            <a:extLst>
              <a:ext uri="{FF2B5EF4-FFF2-40B4-BE49-F238E27FC236}">
                <a16:creationId xmlns:a16="http://schemas.microsoft.com/office/drawing/2014/main" id="{2BBEFBF8-311E-E88F-BFA3-1C3787375357}"/>
              </a:ext>
            </a:extLst>
          </p:cNvPr>
          <p:cNvSpPr txBox="1"/>
          <p:nvPr/>
        </p:nvSpPr>
        <p:spPr>
          <a:xfrm>
            <a:off x="479376" y="274638"/>
            <a:ext cx="1334020" cy="769441"/>
          </a:xfrm>
          <a:prstGeom prst="rect">
            <a:avLst/>
          </a:prstGeom>
          <a:noFill/>
        </p:spPr>
        <p:txBody>
          <a:bodyPr wrap="none" rtlCol="0">
            <a:spAutoFit/>
          </a:bodyPr>
          <a:lstStyle/>
          <a:p>
            <a:r>
              <a:rPr lang="nb-NO" sz="4400" dirty="0">
                <a:solidFill>
                  <a:srgbClr val="FF0000"/>
                </a:solidFill>
              </a:rPr>
              <a:t>QUIZ</a:t>
            </a:r>
          </a:p>
        </p:txBody>
      </p:sp>
      <p:sp>
        <p:nvSpPr>
          <p:cNvPr id="2" name="Slide Number Placeholder 1">
            <a:extLst>
              <a:ext uri="{FF2B5EF4-FFF2-40B4-BE49-F238E27FC236}">
                <a16:creationId xmlns:a16="http://schemas.microsoft.com/office/drawing/2014/main" id="{6301A12E-9F17-A00D-D7C6-400747835484}"/>
              </a:ext>
            </a:extLst>
          </p:cNvPr>
          <p:cNvSpPr>
            <a:spLocks noGrp="1"/>
          </p:cNvSpPr>
          <p:nvPr>
            <p:ph type="sldNum" sz="quarter" idx="12"/>
          </p:nvPr>
        </p:nvSpPr>
        <p:spPr/>
        <p:txBody>
          <a:bodyPr/>
          <a:lstStyle/>
          <a:p>
            <a:fld id="{D12EDB02-4F68-4150-B145-D9EB3E2B4B16}" type="slidenum">
              <a:rPr lang="en-US" smtClean="0"/>
              <a:t>72</a:t>
            </a:fld>
            <a:endParaRPr lang="en-US"/>
          </a:p>
        </p:txBody>
      </p:sp>
      <p:sp>
        <p:nvSpPr>
          <p:cNvPr id="3" name="TextBox 2">
            <a:extLst>
              <a:ext uri="{FF2B5EF4-FFF2-40B4-BE49-F238E27FC236}">
                <a16:creationId xmlns:a16="http://schemas.microsoft.com/office/drawing/2014/main" id="{3A872942-0348-DDD9-FD48-1D9CFF6F39E0}"/>
              </a:ext>
            </a:extLst>
          </p:cNvPr>
          <p:cNvSpPr txBox="1"/>
          <p:nvPr/>
        </p:nvSpPr>
        <p:spPr>
          <a:xfrm flipH="1">
            <a:off x="309071" y="1412776"/>
            <a:ext cx="2452752" cy="2031325"/>
          </a:xfrm>
          <a:prstGeom prst="rect">
            <a:avLst/>
          </a:prstGeom>
          <a:noFill/>
        </p:spPr>
        <p:txBody>
          <a:bodyPr wrap="square" rtlCol="0">
            <a:spAutoFit/>
          </a:bodyPr>
          <a:lstStyle/>
          <a:p>
            <a:r>
              <a:rPr lang="nb-NO" dirty="0" err="1"/>
              <a:t>What</a:t>
            </a:r>
            <a:r>
              <a:rPr lang="nb-NO" dirty="0"/>
              <a:t> </a:t>
            </a:r>
            <a:r>
              <a:rPr lang="nb-NO" dirty="0" err="1"/>
              <a:t>happens</a:t>
            </a:r>
            <a:r>
              <a:rPr lang="nb-NO" dirty="0"/>
              <a:t> </a:t>
            </a:r>
            <a:r>
              <a:rPr lang="nb-NO" dirty="0" err="1"/>
              <a:t>if</a:t>
            </a:r>
            <a:r>
              <a:rPr lang="nb-NO" dirty="0"/>
              <a:t> </a:t>
            </a:r>
            <a:r>
              <a:rPr lang="nb-NO" dirty="0" err="1"/>
              <a:t>we</a:t>
            </a:r>
            <a:endParaRPr lang="nb-NO" dirty="0"/>
          </a:p>
          <a:p>
            <a:r>
              <a:rPr lang="nb-NO" dirty="0" err="1"/>
              <a:t>don’t</a:t>
            </a:r>
            <a:r>
              <a:rPr lang="nb-NO" dirty="0"/>
              <a:t> </a:t>
            </a:r>
            <a:r>
              <a:rPr lang="nb-NO" dirty="0" err="1"/>
              <a:t>follow</a:t>
            </a:r>
            <a:r>
              <a:rPr lang="nb-NO" dirty="0"/>
              <a:t> </a:t>
            </a:r>
            <a:r>
              <a:rPr lang="nb-NO" dirty="0" err="1"/>
              <a:t>the</a:t>
            </a:r>
            <a:r>
              <a:rPr lang="nb-NO" dirty="0"/>
              <a:t> </a:t>
            </a:r>
            <a:r>
              <a:rPr lang="nb-NO" dirty="0" err="1"/>
              <a:t>radiation</a:t>
            </a:r>
            <a:r>
              <a:rPr lang="nb-NO" dirty="0"/>
              <a:t> </a:t>
            </a:r>
            <a:r>
              <a:rPr lang="nb-NO" dirty="0" err="1"/>
              <a:t>rule</a:t>
            </a:r>
            <a:r>
              <a:rPr lang="nb-NO" dirty="0"/>
              <a:t>?</a:t>
            </a:r>
          </a:p>
          <a:p>
            <a:endParaRPr lang="nb-NO" dirty="0"/>
          </a:p>
          <a:p>
            <a:r>
              <a:rPr lang="nb-NO" dirty="0" err="1"/>
              <a:t>Answer</a:t>
            </a:r>
            <a:r>
              <a:rPr lang="nb-NO" dirty="0"/>
              <a:t>: Go to </a:t>
            </a:r>
            <a:r>
              <a:rPr lang="nb-NO" dirty="0" err="1"/>
              <a:t>saturation</a:t>
            </a:r>
            <a:r>
              <a:rPr lang="nb-NO" dirty="0"/>
              <a:t>, so </a:t>
            </a:r>
            <a:r>
              <a:rPr lang="nb-NO" dirty="0" err="1"/>
              <a:t>one</a:t>
            </a:r>
            <a:r>
              <a:rPr lang="nb-NO" dirty="0"/>
              <a:t> loop </a:t>
            </a:r>
            <a:r>
              <a:rPr lang="nb-NO" dirty="0" err="1"/>
              <a:t>fails</a:t>
            </a:r>
            <a:r>
              <a:rPr lang="nb-NO" dirty="0"/>
              <a:t>.</a:t>
            </a:r>
            <a:endParaRPr lang="en-US" dirty="0"/>
          </a:p>
        </p:txBody>
      </p:sp>
    </p:spTree>
    <p:extLst>
      <p:ext uri="{BB962C8B-B14F-4D97-AF65-F5344CB8AC3E}">
        <p14:creationId xmlns:p14="http://schemas.microsoft.com/office/powerpoint/2010/main" val="133541151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16BE80A3-CC6C-2FED-E4BB-06889ED49426}"/>
              </a:ext>
            </a:extLst>
          </p:cNvPr>
          <p:cNvGrpSpPr/>
          <p:nvPr/>
        </p:nvGrpSpPr>
        <p:grpSpPr>
          <a:xfrm>
            <a:off x="2567608" y="1412776"/>
            <a:ext cx="6938660" cy="2304256"/>
            <a:chOff x="2567608" y="1412776"/>
            <a:chExt cx="6938660" cy="2304256"/>
          </a:xfrm>
        </p:grpSpPr>
        <p:pic>
          <p:nvPicPr>
            <p:cNvPr id="7" name="Picture 6">
              <a:extLst>
                <a:ext uri="{FF2B5EF4-FFF2-40B4-BE49-F238E27FC236}">
                  <a16:creationId xmlns:a16="http://schemas.microsoft.com/office/drawing/2014/main" id="{B512CA16-050B-2844-D3CB-91DAD3D6813B}"/>
                </a:ext>
              </a:extLst>
            </p:cNvPr>
            <p:cNvPicPr>
              <a:picLocks noChangeAspect="1"/>
            </p:cNvPicPr>
            <p:nvPr/>
          </p:nvPicPr>
          <p:blipFill>
            <a:blip r:embed="rId2"/>
            <a:stretch>
              <a:fillRect/>
            </a:stretch>
          </p:blipFill>
          <p:spPr>
            <a:xfrm>
              <a:off x="2567608" y="1412776"/>
              <a:ext cx="6938660" cy="2304256"/>
            </a:xfrm>
            <a:prstGeom prst="rect">
              <a:avLst/>
            </a:prstGeom>
          </p:spPr>
        </p:pic>
        <p:sp>
          <p:nvSpPr>
            <p:cNvPr id="4" name="Oval 40">
              <a:extLst>
                <a:ext uri="{FF2B5EF4-FFF2-40B4-BE49-F238E27FC236}">
                  <a16:creationId xmlns:a16="http://schemas.microsoft.com/office/drawing/2014/main" id="{6A997F1A-BBD5-E7D6-1936-7260366A984A}"/>
                </a:ext>
              </a:extLst>
            </p:cNvPr>
            <p:cNvSpPr>
              <a:spLocks noChangeArrowheads="1"/>
            </p:cNvSpPr>
            <p:nvPr/>
          </p:nvSpPr>
          <p:spPr bwMode="auto">
            <a:xfrm>
              <a:off x="3791744" y="1484784"/>
              <a:ext cx="390120" cy="347716"/>
            </a:xfrm>
            <a:prstGeom prst="ellipse">
              <a:avLst/>
            </a:prstGeom>
            <a:solidFill>
              <a:srgbClr val="FFFFFF"/>
            </a:solidFill>
            <a:ln w="9525" algn="ctr">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nb-NO" sz="1800" dirty="0">
                  <a:solidFill>
                    <a:srgbClr val="FF0000"/>
                  </a:solidFill>
                </a:rPr>
                <a:t>FC</a:t>
              </a:r>
            </a:p>
          </p:txBody>
        </p:sp>
        <p:sp>
          <p:nvSpPr>
            <p:cNvPr id="6" name="Oval 40">
              <a:extLst>
                <a:ext uri="{FF2B5EF4-FFF2-40B4-BE49-F238E27FC236}">
                  <a16:creationId xmlns:a16="http://schemas.microsoft.com/office/drawing/2014/main" id="{06638E3A-CC14-A9FC-3F6E-2248DD9EEE52}"/>
                </a:ext>
              </a:extLst>
            </p:cNvPr>
            <p:cNvSpPr>
              <a:spLocks noChangeArrowheads="1"/>
            </p:cNvSpPr>
            <p:nvPr/>
          </p:nvSpPr>
          <p:spPr bwMode="auto">
            <a:xfrm>
              <a:off x="7815078" y="1484784"/>
              <a:ext cx="390120" cy="347716"/>
            </a:xfrm>
            <a:prstGeom prst="ellipse">
              <a:avLst/>
            </a:prstGeom>
            <a:solidFill>
              <a:srgbClr val="FFFFFF"/>
            </a:solidFill>
            <a:ln w="9525" algn="ctr">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nb-NO" sz="1800" dirty="0">
                  <a:solidFill>
                    <a:srgbClr val="FF0000"/>
                  </a:solidFill>
                </a:rPr>
                <a:t>PC</a:t>
              </a:r>
            </a:p>
          </p:txBody>
        </p:sp>
        <p:sp>
          <p:nvSpPr>
            <p:cNvPr id="8" name="Line 40">
              <a:extLst>
                <a:ext uri="{FF2B5EF4-FFF2-40B4-BE49-F238E27FC236}">
                  <a16:creationId xmlns:a16="http://schemas.microsoft.com/office/drawing/2014/main" id="{C6812AFF-1D0B-BDDC-1172-65CDCC9F0A2F}"/>
                </a:ext>
              </a:extLst>
            </p:cNvPr>
            <p:cNvSpPr>
              <a:spLocks noChangeShapeType="1"/>
            </p:cNvSpPr>
            <p:nvPr/>
          </p:nvSpPr>
          <p:spPr bwMode="auto">
            <a:xfrm flipH="1">
              <a:off x="6384032" y="1700808"/>
              <a:ext cx="1476108" cy="0"/>
            </a:xfrm>
            <a:prstGeom prst="line">
              <a:avLst/>
            </a:prstGeom>
            <a:noFill/>
            <a:ln w="12700">
              <a:solidFill>
                <a:srgbClr val="FF0000"/>
              </a:solidFill>
              <a:prstDash val="solid"/>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b-NO" dirty="0"/>
            </a:p>
          </p:txBody>
        </p:sp>
        <p:sp>
          <p:nvSpPr>
            <p:cNvPr id="9" name="Line 40">
              <a:extLst>
                <a:ext uri="{FF2B5EF4-FFF2-40B4-BE49-F238E27FC236}">
                  <a16:creationId xmlns:a16="http://schemas.microsoft.com/office/drawing/2014/main" id="{587F27F9-9970-FD3D-B1B2-4F31484E5844}"/>
                </a:ext>
              </a:extLst>
            </p:cNvPr>
            <p:cNvSpPr>
              <a:spLocks noChangeShapeType="1"/>
            </p:cNvSpPr>
            <p:nvPr/>
          </p:nvSpPr>
          <p:spPr bwMode="auto">
            <a:xfrm flipH="1">
              <a:off x="3503712" y="1700808"/>
              <a:ext cx="288032" cy="0"/>
            </a:xfrm>
            <a:prstGeom prst="line">
              <a:avLst/>
            </a:prstGeom>
            <a:noFill/>
            <a:ln w="12700">
              <a:solidFill>
                <a:srgbClr val="FF0000"/>
              </a:solidFill>
              <a:prstDash val="solid"/>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b-NO" dirty="0"/>
            </a:p>
          </p:txBody>
        </p:sp>
        <p:sp>
          <p:nvSpPr>
            <p:cNvPr id="10" name="Line 40">
              <a:extLst>
                <a:ext uri="{FF2B5EF4-FFF2-40B4-BE49-F238E27FC236}">
                  <a16:creationId xmlns:a16="http://schemas.microsoft.com/office/drawing/2014/main" id="{5BD6260A-EF5F-BDAA-C4AB-834508EFE17A}"/>
                </a:ext>
              </a:extLst>
            </p:cNvPr>
            <p:cNvSpPr>
              <a:spLocks noChangeShapeType="1"/>
            </p:cNvSpPr>
            <p:nvPr/>
          </p:nvSpPr>
          <p:spPr bwMode="auto">
            <a:xfrm flipV="1">
              <a:off x="3977688" y="1840282"/>
              <a:ext cx="30080" cy="580605"/>
            </a:xfrm>
            <a:prstGeom prst="line">
              <a:avLst/>
            </a:prstGeom>
            <a:noFill/>
            <a:ln w="12700">
              <a:solidFill>
                <a:srgbClr val="FF0000"/>
              </a:solidFill>
              <a:prstDash val="solid"/>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b-NO" dirty="0"/>
            </a:p>
          </p:txBody>
        </p:sp>
        <p:sp>
          <p:nvSpPr>
            <p:cNvPr id="11" name="Line 40">
              <a:extLst>
                <a:ext uri="{FF2B5EF4-FFF2-40B4-BE49-F238E27FC236}">
                  <a16:creationId xmlns:a16="http://schemas.microsoft.com/office/drawing/2014/main" id="{6E06F02D-C8D2-37AC-0DE9-0713CC6DB0C5}"/>
                </a:ext>
              </a:extLst>
            </p:cNvPr>
            <p:cNvSpPr>
              <a:spLocks noChangeShapeType="1"/>
            </p:cNvSpPr>
            <p:nvPr/>
          </p:nvSpPr>
          <p:spPr bwMode="auto">
            <a:xfrm flipV="1">
              <a:off x="8010138" y="1832500"/>
              <a:ext cx="30080" cy="580605"/>
            </a:xfrm>
            <a:prstGeom prst="line">
              <a:avLst/>
            </a:prstGeom>
            <a:noFill/>
            <a:ln w="12700">
              <a:solidFill>
                <a:srgbClr val="FF0000"/>
              </a:solidFill>
              <a:prstDash val="solid"/>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b-NO" dirty="0"/>
            </a:p>
          </p:txBody>
        </p:sp>
      </p:grpSp>
      <p:sp>
        <p:nvSpPr>
          <p:cNvPr id="2" name="TextBox 1">
            <a:extLst>
              <a:ext uri="{FF2B5EF4-FFF2-40B4-BE49-F238E27FC236}">
                <a16:creationId xmlns:a16="http://schemas.microsoft.com/office/drawing/2014/main" id="{82BFDD9E-0C6D-0307-88A6-31E7FBDAA4BE}"/>
              </a:ext>
            </a:extLst>
          </p:cNvPr>
          <p:cNvSpPr txBox="1"/>
          <p:nvPr/>
        </p:nvSpPr>
        <p:spPr>
          <a:xfrm>
            <a:off x="1228298" y="304014"/>
            <a:ext cx="8018060" cy="923330"/>
          </a:xfrm>
          <a:prstGeom prst="rect">
            <a:avLst/>
          </a:prstGeom>
          <a:noFill/>
        </p:spPr>
        <p:txBody>
          <a:bodyPr wrap="square" rtlCol="0">
            <a:spAutoFit/>
          </a:bodyPr>
          <a:lstStyle/>
          <a:p>
            <a:pPr marL="342900" indent="-342900">
              <a:buAutoNum type="alphaLcParenBoth"/>
            </a:pPr>
            <a:r>
              <a:rPr lang="nb-NO" dirty="0"/>
              <a:t>The «</a:t>
            </a:r>
            <a:r>
              <a:rPr lang="nb-NO" dirty="0" err="1"/>
              <a:t>obvious</a:t>
            </a:r>
            <a:r>
              <a:rPr lang="nb-NO" dirty="0"/>
              <a:t>» pair-</a:t>
            </a:r>
            <a:r>
              <a:rPr lang="nb-NO" dirty="0" err="1"/>
              <a:t>close</a:t>
            </a:r>
            <a:r>
              <a:rPr lang="nb-NO" dirty="0"/>
              <a:t> </a:t>
            </a:r>
            <a:r>
              <a:rPr lang="nb-NO" dirty="0" err="1"/>
              <a:t>pairing</a:t>
            </a:r>
            <a:r>
              <a:rPr lang="nb-NO" dirty="0"/>
              <a:t> os OK. </a:t>
            </a:r>
            <a:r>
              <a:rPr lang="nb-NO" dirty="0" err="1"/>
              <a:t>However</a:t>
            </a:r>
            <a:r>
              <a:rPr lang="nb-NO" dirty="0"/>
              <a:t>, </a:t>
            </a:r>
            <a:r>
              <a:rPr lang="nb-NO" dirty="0" err="1"/>
              <a:t>interactions</a:t>
            </a:r>
            <a:r>
              <a:rPr lang="nb-NO" dirty="0"/>
              <a:t> </a:t>
            </a:r>
            <a:r>
              <a:rPr lang="nb-NO" dirty="0" err="1"/>
              <a:t>between</a:t>
            </a:r>
            <a:r>
              <a:rPr lang="nb-NO" dirty="0"/>
              <a:t> loops </a:t>
            </a:r>
            <a:r>
              <a:rPr lang="nb-NO" dirty="0" err="1"/>
              <a:t>may</a:t>
            </a:r>
            <a:r>
              <a:rPr lang="nb-NO" dirty="0"/>
              <a:t> be severe. </a:t>
            </a:r>
            <a:r>
              <a:rPr lang="nb-NO" dirty="0" err="1"/>
              <a:t>Suggest</a:t>
            </a:r>
            <a:r>
              <a:rPr lang="nb-NO" dirty="0"/>
              <a:t> tuning </a:t>
            </a:r>
            <a:r>
              <a:rPr lang="nb-NO" dirty="0" err="1"/>
              <a:t>the</a:t>
            </a:r>
            <a:r>
              <a:rPr lang="nb-NO" dirty="0"/>
              <a:t> FC first, and </a:t>
            </a:r>
            <a:r>
              <a:rPr lang="nb-NO" dirty="0" err="1"/>
              <a:t>the</a:t>
            </a:r>
            <a:r>
              <a:rPr lang="nb-NO" dirty="0"/>
              <a:t> PC </a:t>
            </a:r>
            <a:r>
              <a:rPr lang="nb-NO" dirty="0" err="1"/>
              <a:t>about</a:t>
            </a:r>
            <a:r>
              <a:rPr lang="nb-NO" dirty="0"/>
              <a:t> 5 times </a:t>
            </a:r>
            <a:r>
              <a:rPr lang="nb-NO" dirty="0" err="1"/>
              <a:t>slower</a:t>
            </a:r>
            <a:r>
              <a:rPr lang="nb-NO" dirty="0"/>
              <a:t>.</a:t>
            </a:r>
          </a:p>
          <a:p>
            <a:endParaRPr lang="en-US" dirty="0"/>
          </a:p>
        </p:txBody>
      </p:sp>
      <p:sp>
        <p:nvSpPr>
          <p:cNvPr id="3" name="Slide Number Placeholder 2">
            <a:extLst>
              <a:ext uri="{FF2B5EF4-FFF2-40B4-BE49-F238E27FC236}">
                <a16:creationId xmlns:a16="http://schemas.microsoft.com/office/drawing/2014/main" id="{28AA48BA-3829-92D1-235B-3632473D12CC}"/>
              </a:ext>
            </a:extLst>
          </p:cNvPr>
          <p:cNvSpPr>
            <a:spLocks noGrp="1"/>
          </p:cNvSpPr>
          <p:nvPr>
            <p:ph type="sldNum" sz="quarter" idx="12"/>
          </p:nvPr>
        </p:nvSpPr>
        <p:spPr/>
        <p:txBody>
          <a:bodyPr/>
          <a:lstStyle/>
          <a:p>
            <a:fld id="{D12EDB02-4F68-4150-B145-D9EB3E2B4B16}" type="slidenum">
              <a:rPr lang="en-US" smtClean="0"/>
              <a:t>73</a:t>
            </a:fld>
            <a:endParaRPr lang="en-US"/>
          </a:p>
        </p:txBody>
      </p:sp>
    </p:spTree>
    <p:extLst>
      <p:ext uri="{BB962C8B-B14F-4D97-AF65-F5344CB8AC3E}">
        <p14:creationId xmlns:p14="http://schemas.microsoft.com/office/powerpoint/2010/main" val="214110770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9D3E5F44-1966-B488-6A86-6942B078B118}"/>
              </a:ext>
            </a:extLst>
          </p:cNvPr>
          <p:cNvGrpSpPr/>
          <p:nvPr/>
        </p:nvGrpSpPr>
        <p:grpSpPr>
          <a:xfrm>
            <a:off x="3215680" y="102022"/>
            <a:ext cx="5688632" cy="1886818"/>
            <a:chOff x="2567608" y="1412776"/>
            <a:chExt cx="6938660" cy="2304256"/>
          </a:xfrm>
        </p:grpSpPr>
        <p:pic>
          <p:nvPicPr>
            <p:cNvPr id="10" name="Picture 9">
              <a:extLst>
                <a:ext uri="{FF2B5EF4-FFF2-40B4-BE49-F238E27FC236}">
                  <a16:creationId xmlns:a16="http://schemas.microsoft.com/office/drawing/2014/main" id="{81013CAF-5140-05F9-4B95-F2AB4DAF98D5}"/>
                </a:ext>
              </a:extLst>
            </p:cNvPr>
            <p:cNvPicPr>
              <a:picLocks noChangeAspect="1"/>
            </p:cNvPicPr>
            <p:nvPr/>
          </p:nvPicPr>
          <p:blipFill>
            <a:blip r:embed="rId2"/>
            <a:stretch>
              <a:fillRect/>
            </a:stretch>
          </p:blipFill>
          <p:spPr>
            <a:xfrm>
              <a:off x="2567608" y="1412776"/>
              <a:ext cx="6938660" cy="2304256"/>
            </a:xfrm>
            <a:prstGeom prst="rect">
              <a:avLst/>
            </a:prstGeom>
          </p:spPr>
        </p:pic>
        <p:sp>
          <p:nvSpPr>
            <p:cNvPr id="11" name="Oval 40">
              <a:extLst>
                <a:ext uri="{FF2B5EF4-FFF2-40B4-BE49-F238E27FC236}">
                  <a16:creationId xmlns:a16="http://schemas.microsoft.com/office/drawing/2014/main" id="{A766D261-D856-B17A-1B6B-FEE1385D405B}"/>
                </a:ext>
              </a:extLst>
            </p:cNvPr>
            <p:cNvSpPr>
              <a:spLocks noChangeArrowheads="1"/>
            </p:cNvSpPr>
            <p:nvPr/>
          </p:nvSpPr>
          <p:spPr bwMode="auto">
            <a:xfrm>
              <a:off x="3791744" y="1484784"/>
              <a:ext cx="390120" cy="347716"/>
            </a:xfrm>
            <a:prstGeom prst="ellipse">
              <a:avLst/>
            </a:prstGeom>
            <a:solidFill>
              <a:srgbClr val="FFFFFF"/>
            </a:solidFill>
            <a:ln w="9525" algn="ctr">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nb-NO" sz="1800" dirty="0">
                  <a:solidFill>
                    <a:srgbClr val="FF0000"/>
                  </a:solidFill>
                </a:rPr>
                <a:t>FC</a:t>
              </a:r>
            </a:p>
          </p:txBody>
        </p:sp>
        <p:sp>
          <p:nvSpPr>
            <p:cNvPr id="12" name="Oval 40">
              <a:extLst>
                <a:ext uri="{FF2B5EF4-FFF2-40B4-BE49-F238E27FC236}">
                  <a16:creationId xmlns:a16="http://schemas.microsoft.com/office/drawing/2014/main" id="{BCF3C47D-B815-2FC8-626E-03B35317D1EF}"/>
                </a:ext>
              </a:extLst>
            </p:cNvPr>
            <p:cNvSpPr>
              <a:spLocks noChangeArrowheads="1"/>
            </p:cNvSpPr>
            <p:nvPr/>
          </p:nvSpPr>
          <p:spPr bwMode="auto">
            <a:xfrm>
              <a:off x="7815078" y="1484784"/>
              <a:ext cx="390120" cy="347716"/>
            </a:xfrm>
            <a:prstGeom prst="ellipse">
              <a:avLst/>
            </a:prstGeom>
            <a:solidFill>
              <a:srgbClr val="FFFFFF"/>
            </a:solidFill>
            <a:ln w="9525" algn="ctr">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nb-NO" sz="1800" dirty="0">
                  <a:solidFill>
                    <a:srgbClr val="FF0000"/>
                  </a:solidFill>
                </a:rPr>
                <a:t>PC</a:t>
              </a:r>
            </a:p>
          </p:txBody>
        </p:sp>
        <p:sp>
          <p:nvSpPr>
            <p:cNvPr id="13" name="Line 40">
              <a:extLst>
                <a:ext uri="{FF2B5EF4-FFF2-40B4-BE49-F238E27FC236}">
                  <a16:creationId xmlns:a16="http://schemas.microsoft.com/office/drawing/2014/main" id="{6BFD26D4-194D-7A06-2CB8-6EB578B3B306}"/>
                </a:ext>
              </a:extLst>
            </p:cNvPr>
            <p:cNvSpPr>
              <a:spLocks noChangeShapeType="1"/>
            </p:cNvSpPr>
            <p:nvPr/>
          </p:nvSpPr>
          <p:spPr bwMode="auto">
            <a:xfrm flipV="1">
              <a:off x="8205197" y="1700806"/>
              <a:ext cx="710298" cy="1"/>
            </a:xfrm>
            <a:prstGeom prst="line">
              <a:avLst/>
            </a:prstGeom>
            <a:noFill/>
            <a:ln w="12700">
              <a:solidFill>
                <a:srgbClr val="FF0000"/>
              </a:solidFill>
              <a:prstDash val="solid"/>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b-NO" dirty="0"/>
            </a:p>
          </p:txBody>
        </p:sp>
        <p:sp>
          <p:nvSpPr>
            <p:cNvPr id="14" name="Line 40">
              <a:extLst>
                <a:ext uri="{FF2B5EF4-FFF2-40B4-BE49-F238E27FC236}">
                  <a16:creationId xmlns:a16="http://schemas.microsoft.com/office/drawing/2014/main" id="{82F26007-3507-679E-9995-9CD9BCDBBCD8}"/>
                </a:ext>
              </a:extLst>
            </p:cNvPr>
            <p:cNvSpPr>
              <a:spLocks noChangeShapeType="1"/>
            </p:cNvSpPr>
            <p:nvPr/>
          </p:nvSpPr>
          <p:spPr bwMode="auto">
            <a:xfrm flipH="1">
              <a:off x="3503712" y="1700808"/>
              <a:ext cx="288032" cy="0"/>
            </a:xfrm>
            <a:prstGeom prst="line">
              <a:avLst/>
            </a:prstGeom>
            <a:noFill/>
            <a:ln w="12700">
              <a:solidFill>
                <a:srgbClr val="FF0000"/>
              </a:solidFill>
              <a:prstDash val="solid"/>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b-NO" dirty="0"/>
            </a:p>
          </p:txBody>
        </p:sp>
        <p:sp>
          <p:nvSpPr>
            <p:cNvPr id="15" name="Line 40">
              <a:extLst>
                <a:ext uri="{FF2B5EF4-FFF2-40B4-BE49-F238E27FC236}">
                  <a16:creationId xmlns:a16="http://schemas.microsoft.com/office/drawing/2014/main" id="{F14E1B41-ECDD-1291-E7E9-2E723E21E13C}"/>
                </a:ext>
              </a:extLst>
            </p:cNvPr>
            <p:cNvSpPr>
              <a:spLocks noChangeShapeType="1"/>
            </p:cNvSpPr>
            <p:nvPr/>
          </p:nvSpPr>
          <p:spPr bwMode="auto">
            <a:xfrm flipV="1">
              <a:off x="3977688" y="1840282"/>
              <a:ext cx="30080" cy="580605"/>
            </a:xfrm>
            <a:prstGeom prst="line">
              <a:avLst/>
            </a:prstGeom>
            <a:noFill/>
            <a:ln w="12700">
              <a:solidFill>
                <a:srgbClr val="FF0000"/>
              </a:solidFill>
              <a:prstDash val="solid"/>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b-NO" dirty="0"/>
            </a:p>
          </p:txBody>
        </p:sp>
        <p:sp>
          <p:nvSpPr>
            <p:cNvPr id="16" name="Line 40">
              <a:extLst>
                <a:ext uri="{FF2B5EF4-FFF2-40B4-BE49-F238E27FC236}">
                  <a16:creationId xmlns:a16="http://schemas.microsoft.com/office/drawing/2014/main" id="{CA04EEC7-FD18-EFDA-74DC-5EF46AD60004}"/>
                </a:ext>
              </a:extLst>
            </p:cNvPr>
            <p:cNvSpPr>
              <a:spLocks noChangeShapeType="1"/>
            </p:cNvSpPr>
            <p:nvPr/>
          </p:nvSpPr>
          <p:spPr bwMode="auto">
            <a:xfrm flipV="1">
              <a:off x="8010138" y="1832500"/>
              <a:ext cx="30080" cy="580605"/>
            </a:xfrm>
            <a:prstGeom prst="line">
              <a:avLst/>
            </a:prstGeom>
            <a:noFill/>
            <a:ln w="12700">
              <a:solidFill>
                <a:srgbClr val="FF0000"/>
              </a:solidFill>
              <a:prstDash val="solid"/>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b-NO" dirty="0"/>
            </a:p>
          </p:txBody>
        </p:sp>
      </p:grpSp>
      <p:pic>
        <p:nvPicPr>
          <p:cNvPr id="5" name="Content Placeholder 4">
            <a:extLst>
              <a:ext uri="{FF2B5EF4-FFF2-40B4-BE49-F238E27FC236}">
                <a16:creationId xmlns:a16="http://schemas.microsoft.com/office/drawing/2014/main" id="{7B368BF8-F942-266F-62FA-F9456476103A}"/>
              </a:ext>
            </a:extLst>
          </p:cNvPr>
          <p:cNvPicPr>
            <a:picLocks noGrp="1" noChangeAspect="1"/>
          </p:cNvPicPr>
          <p:nvPr>
            <p:ph idx="1"/>
          </p:nvPr>
        </p:nvPicPr>
        <p:blipFill>
          <a:blip r:embed="rId3"/>
          <a:stretch>
            <a:fillRect/>
          </a:stretch>
        </p:blipFill>
        <p:spPr>
          <a:xfrm>
            <a:off x="1021616" y="1772816"/>
            <a:ext cx="10186952" cy="4983162"/>
          </a:xfrm>
        </p:spPr>
      </p:pic>
      <p:sp>
        <p:nvSpPr>
          <p:cNvPr id="17" name="TextBox 16">
            <a:extLst>
              <a:ext uri="{FF2B5EF4-FFF2-40B4-BE49-F238E27FC236}">
                <a16:creationId xmlns:a16="http://schemas.microsoft.com/office/drawing/2014/main" id="{3305236F-7041-84E2-3F61-D9524879B2FE}"/>
              </a:ext>
            </a:extLst>
          </p:cNvPr>
          <p:cNvSpPr txBox="1"/>
          <p:nvPr/>
        </p:nvSpPr>
        <p:spPr>
          <a:xfrm>
            <a:off x="1199456" y="620688"/>
            <a:ext cx="500458" cy="369332"/>
          </a:xfrm>
          <a:prstGeom prst="rect">
            <a:avLst/>
          </a:prstGeom>
          <a:noFill/>
        </p:spPr>
        <p:txBody>
          <a:bodyPr wrap="none" rtlCol="0">
            <a:spAutoFit/>
          </a:bodyPr>
          <a:lstStyle/>
          <a:p>
            <a:r>
              <a:rPr lang="nb-NO" dirty="0"/>
              <a:t>(b) </a:t>
            </a:r>
          </a:p>
        </p:txBody>
      </p:sp>
      <p:sp>
        <p:nvSpPr>
          <p:cNvPr id="23" name="Line 40">
            <a:extLst>
              <a:ext uri="{FF2B5EF4-FFF2-40B4-BE49-F238E27FC236}">
                <a16:creationId xmlns:a16="http://schemas.microsoft.com/office/drawing/2014/main" id="{062E717E-B1C7-7E4D-BCF6-CDCEF6FAE713}"/>
              </a:ext>
            </a:extLst>
          </p:cNvPr>
          <p:cNvSpPr>
            <a:spLocks noChangeShapeType="1"/>
          </p:cNvSpPr>
          <p:nvPr/>
        </p:nvSpPr>
        <p:spPr bwMode="auto">
          <a:xfrm>
            <a:off x="8419974" y="337873"/>
            <a:ext cx="1" cy="707263"/>
          </a:xfrm>
          <a:prstGeom prst="line">
            <a:avLst/>
          </a:prstGeom>
          <a:noFill/>
          <a:ln w="12700">
            <a:solidFill>
              <a:srgbClr val="FF0000"/>
            </a:solidFill>
            <a:prstDash val="solid"/>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b-NO" dirty="0"/>
          </a:p>
        </p:txBody>
      </p:sp>
      <p:grpSp>
        <p:nvGrpSpPr>
          <p:cNvPr id="30" name="Group 29">
            <a:extLst>
              <a:ext uri="{FF2B5EF4-FFF2-40B4-BE49-F238E27FC236}">
                <a16:creationId xmlns:a16="http://schemas.microsoft.com/office/drawing/2014/main" id="{16923016-DB02-6919-7F8E-BB5288EFC332}"/>
              </a:ext>
            </a:extLst>
          </p:cNvPr>
          <p:cNvGrpSpPr/>
          <p:nvPr/>
        </p:nvGrpSpPr>
        <p:grpSpPr>
          <a:xfrm>
            <a:off x="8685151" y="683420"/>
            <a:ext cx="1859824" cy="379537"/>
            <a:chOff x="9436948" y="675809"/>
            <a:chExt cx="1859824" cy="379537"/>
          </a:xfrm>
        </p:grpSpPr>
        <p:sp>
          <p:nvSpPr>
            <p:cNvPr id="22" name="TextBox 21">
              <a:extLst>
                <a:ext uri="{FF2B5EF4-FFF2-40B4-BE49-F238E27FC236}">
                  <a16:creationId xmlns:a16="http://schemas.microsoft.com/office/drawing/2014/main" id="{6B5CDAB3-9E8E-0FA8-9527-2A6C3D48F28E}"/>
                </a:ext>
              </a:extLst>
            </p:cNvPr>
            <p:cNvSpPr txBox="1"/>
            <p:nvPr/>
          </p:nvSpPr>
          <p:spPr>
            <a:xfrm>
              <a:off x="9552384" y="675809"/>
              <a:ext cx="1744388" cy="369332"/>
            </a:xfrm>
            <a:prstGeom prst="rect">
              <a:avLst/>
            </a:prstGeom>
            <a:noFill/>
          </p:spPr>
          <p:txBody>
            <a:bodyPr wrap="none" rtlCol="0">
              <a:spAutoFit/>
            </a:bodyPr>
            <a:lstStyle/>
            <a:p>
              <a:r>
                <a:rPr lang="nb-NO" dirty="0"/>
                <a:t>F</a:t>
              </a:r>
              <a:r>
                <a:rPr lang="nb-NO" baseline="-25000" dirty="0"/>
                <a:t>3</a:t>
              </a:r>
              <a:r>
                <a:rPr lang="nb-NO" dirty="0"/>
                <a:t> = c</a:t>
              </a:r>
              <a:r>
                <a:rPr lang="nb-NO" sz="1600" baseline="-25000" dirty="0"/>
                <a:t>3</a:t>
              </a:r>
              <a:r>
                <a:rPr lang="nb-NO" dirty="0"/>
                <a:t>(p</a:t>
              </a:r>
              <a:r>
                <a:rPr lang="nb-NO" baseline="-25000" dirty="0"/>
                <a:t>2</a:t>
              </a:r>
              <a:r>
                <a:rPr lang="nb-NO" dirty="0"/>
                <a:t>-p</a:t>
              </a:r>
              <a:r>
                <a:rPr lang="nb-NO" baseline="-25000" dirty="0"/>
                <a:t>end</a:t>
              </a:r>
              <a:r>
                <a:rPr lang="nb-NO" dirty="0"/>
                <a:t>)</a:t>
              </a:r>
              <a:r>
                <a:rPr lang="nb-NO" baseline="30000" dirty="0"/>
                <a:t>1/2</a:t>
              </a:r>
            </a:p>
          </p:txBody>
        </p:sp>
        <p:cxnSp>
          <p:nvCxnSpPr>
            <p:cNvPr id="26" name="Straight Arrow Connector 25">
              <a:extLst>
                <a:ext uri="{FF2B5EF4-FFF2-40B4-BE49-F238E27FC236}">
                  <a16:creationId xmlns:a16="http://schemas.microsoft.com/office/drawing/2014/main" id="{F423DE9C-C6D8-FB99-B330-8CE1E3363EEE}"/>
                </a:ext>
              </a:extLst>
            </p:cNvPr>
            <p:cNvCxnSpPr>
              <a:cxnSpLocks/>
            </p:cNvCxnSpPr>
            <p:nvPr/>
          </p:nvCxnSpPr>
          <p:spPr>
            <a:xfrm flipV="1">
              <a:off x="9436948" y="1045136"/>
              <a:ext cx="1590276" cy="1021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grpSp>
      <p:grpSp>
        <p:nvGrpSpPr>
          <p:cNvPr id="29" name="Group 28">
            <a:extLst>
              <a:ext uri="{FF2B5EF4-FFF2-40B4-BE49-F238E27FC236}">
                <a16:creationId xmlns:a16="http://schemas.microsoft.com/office/drawing/2014/main" id="{C0C5ABC1-AD48-8DF1-42B6-679863E04A64}"/>
              </a:ext>
            </a:extLst>
          </p:cNvPr>
          <p:cNvGrpSpPr/>
          <p:nvPr/>
        </p:nvGrpSpPr>
        <p:grpSpPr>
          <a:xfrm>
            <a:off x="-16795" y="160985"/>
            <a:ext cx="12178881" cy="6998496"/>
            <a:chOff x="-16795" y="160985"/>
            <a:chExt cx="12178881" cy="6998496"/>
          </a:xfrm>
        </p:grpSpPr>
        <p:sp>
          <p:nvSpPr>
            <p:cNvPr id="18" name="TextBox 17">
              <a:extLst>
                <a:ext uri="{FF2B5EF4-FFF2-40B4-BE49-F238E27FC236}">
                  <a16:creationId xmlns:a16="http://schemas.microsoft.com/office/drawing/2014/main" id="{9F995840-35BE-146F-9AB8-77B65B62A139}"/>
                </a:ext>
              </a:extLst>
            </p:cNvPr>
            <p:cNvSpPr txBox="1"/>
            <p:nvPr/>
          </p:nvSpPr>
          <p:spPr>
            <a:xfrm>
              <a:off x="-16795" y="4869160"/>
              <a:ext cx="1120820" cy="1077218"/>
            </a:xfrm>
            <a:prstGeom prst="rect">
              <a:avLst/>
            </a:prstGeom>
            <a:noFill/>
          </p:spPr>
          <p:txBody>
            <a:bodyPr wrap="none" rtlCol="0">
              <a:spAutoFit/>
            </a:bodyPr>
            <a:lstStyle/>
            <a:p>
              <a:r>
                <a:rPr lang="nb-NO" dirty="0"/>
                <a:t>z1 to</a:t>
              </a:r>
            </a:p>
            <a:p>
              <a:r>
                <a:rPr lang="nb-NO" dirty="0" err="1"/>
                <a:t>fully</a:t>
              </a:r>
              <a:r>
                <a:rPr lang="nb-NO" dirty="0"/>
                <a:t> </a:t>
              </a:r>
              <a:r>
                <a:rPr lang="nb-NO" dirty="0" err="1"/>
                <a:t>open</a:t>
              </a:r>
              <a:endParaRPr lang="nb-NO" dirty="0"/>
            </a:p>
            <a:p>
              <a:r>
                <a:rPr lang="nb-NO" sz="1400" dirty="0"/>
                <a:t>(lose control</a:t>
              </a:r>
            </a:p>
            <a:p>
              <a:r>
                <a:rPr lang="nb-NO" sz="1400" dirty="0"/>
                <a:t>of F1)</a:t>
              </a:r>
            </a:p>
          </p:txBody>
        </p:sp>
        <p:sp>
          <p:nvSpPr>
            <p:cNvPr id="19" name="TextBox 18">
              <a:extLst>
                <a:ext uri="{FF2B5EF4-FFF2-40B4-BE49-F238E27FC236}">
                  <a16:creationId xmlns:a16="http://schemas.microsoft.com/office/drawing/2014/main" id="{807082A7-6BC5-EEC4-B8B6-4529100FA57F}"/>
                </a:ext>
              </a:extLst>
            </p:cNvPr>
            <p:cNvSpPr txBox="1"/>
            <p:nvPr/>
          </p:nvSpPr>
          <p:spPr>
            <a:xfrm>
              <a:off x="11008175" y="5805264"/>
              <a:ext cx="1120820" cy="1354217"/>
            </a:xfrm>
            <a:prstGeom prst="rect">
              <a:avLst/>
            </a:prstGeom>
            <a:noFill/>
          </p:spPr>
          <p:txBody>
            <a:bodyPr wrap="none" rtlCol="0">
              <a:spAutoFit/>
            </a:bodyPr>
            <a:lstStyle/>
            <a:p>
              <a:r>
                <a:rPr lang="nb-NO" dirty="0"/>
                <a:t>Or: z2 to</a:t>
              </a:r>
            </a:p>
            <a:p>
              <a:r>
                <a:rPr lang="nb-NO" dirty="0" err="1"/>
                <a:t>fully</a:t>
              </a:r>
              <a:r>
                <a:rPr lang="nb-NO" dirty="0"/>
                <a:t> </a:t>
              </a:r>
              <a:r>
                <a:rPr lang="nb-NO" dirty="0" err="1"/>
                <a:t>open</a:t>
              </a:r>
              <a:endParaRPr lang="nb-NO" dirty="0"/>
            </a:p>
            <a:p>
              <a:r>
                <a:rPr lang="nb-NO" sz="1400" dirty="0"/>
                <a:t>(lose control</a:t>
              </a:r>
            </a:p>
            <a:p>
              <a:r>
                <a:rPr lang="nb-NO" sz="1400" dirty="0"/>
                <a:t>of p2)</a:t>
              </a:r>
            </a:p>
            <a:p>
              <a:endParaRPr lang="nb-NO" dirty="0"/>
            </a:p>
          </p:txBody>
        </p:sp>
        <p:sp>
          <p:nvSpPr>
            <p:cNvPr id="20" name="TextBox 19">
              <a:extLst>
                <a:ext uri="{FF2B5EF4-FFF2-40B4-BE49-F238E27FC236}">
                  <a16:creationId xmlns:a16="http://schemas.microsoft.com/office/drawing/2014/main" id="{CB5F8C05-7F41-BE6D-2DED-3B7FB9694C57}"/>
                </a:ext>
              </a:extLst>
            </p:cNvPr>
            <p:cNvSpPr txBox="1"/>
            <p:nvPr/>
          </p:nvSpPr>
          <p:spPr>
            <a:xfrm>
              <a:off x="33081" y="2060848"/>
              <a:ext cx="1266693" cy="523220"/>
            </a:xfrm>
            <a:prstGeom prst="rect">
              <a:avLst/>
            </a:prstGeom>
            <a:noFill/>
          </p:spPr>
          <p:txBody>
            <a:bodyPr wrap="none" rtlCol="0">
              <a:spAutoFit/>
            </a:bodyPr>
            <a:lstStyle/>
            <a:p>
              <a:r>
                <a:rPr lang="nb-NO" sz="1400" dirty="0" err="1"/>
                <a:t>Disturbances</a:t>
              </a:r>
              <a:endParaRPr lang="nb-NO" sz="1400" dirty="0"/>
            </a:p>
            <a:p>
              <a:r>
                <a:rPr lang="nb-NO" sz="1400" dirty="0"/>
                <a:t>in F1, p2, </a:t>
              </a:r>
              <a:r>
                <a:rPr lang="nb-NO" sz="1400" dirty="0" err="1"/>
                <a:t>pend</a:t>
              </a:r>
              <a:endParaRPr lang="nb-NO" sz="1400" dirty="0"/>
            </a:p>
          </p:txBody>
        </p:sp>
        <p:sp>
          <p:nvSpPr>
            <p:cNvPr id="21" name="TextBox 20">
              <a:extLst>
                <a:ext uri="{FF2B5EF4-FFF2-40B4-BE49-F238E27FC236}">
                  <a16:creationId xmlns:a16="http://schemas.microsoft.com/office/drawing/2014/main" id="{9117DA1C-C3DD-5AEA-AA17-547B99584023}"/>
                </a:ext>
              </a:extLst>
            </p:cNvPr>
            <p:cNvSpPr txBox="1"/>
            <p:nvPr/>
          </p:nvSpPr>
          <p:spPr>
            <a:xfrm>
              <a:off x="11027224" y="2064399"/>
              <a:ext cx="1134862" cy="523220"/>
            </a:xfrm>
            <a:prstGeom prst="rect">
              <a:avLst/>
            </a:prstGeom>
            <a:noFill/>
          </p:spPr>
          <p:txBody>
            <a:bodyPr wrap="none" rtlCol="0">
              <a:spAutoFit/>
            </a:bodyPr>
            <a:lstStyle/>
            <a:p>
              <a:r>
                <a:rPr lang="nb-NO" sz="1400" dirty="0" err="1"/>
                <a:t>Opposite</a:t>
              </a:r>
              <a:endParaRPr lang="nb-NO" sz="1400" dirty="0"/>
            </a:p>
            <a:p>
              <a:r>
                <a:rPr lang="nb-NO" sz="1400" dirty="0" err="1"/>
                <a:t>Disturbances</a:t>
              </a:r>
              <a:endParaRPr lang="nb-NO" sz="1400" dirty="0"/>
            </a:p>
          </p:txBody>
        </p:sp>
        <p:sp>
          <p:nvSpPr>
            <p:cNvPr id="28" name="TextBox 27">
              <a:extLst>
                <a:ext uri="{FF2B5EF4-FFF2-40B4-BE49-F238E27FC236}">
                  <a16:creationId xmlns:a16="http://schemas.microsoft.com/office/drawing/2014/main" id="{60A7055C-C8E8-4559-0575-A0FBAFAA44A1}"/>
                </a:ext>
              </a:extLst>
            </p:cNvPr>
            <p:cNvSpPr txBox="1"/>
            <p:nvPr/>
          </p:nvSpPr>
          <p:spPr>
            <a:xfrm>
              <a:off x="1744652" y="160985"/>
              <a:ext cx="1541319" cy="984885"/>
            </a:xfrm>
            <a:prstGeom prst="rect">
              <a:avLst/>
            </a:prstGeom>
            <a:noFill/>
          </p:spPr>
          <p:txBody>
            <a:bodyPr wrap="none" rtlCol="0">
              <a:spAutoFit/>
            </a:bodyPr>
            <a:lstStyle/>
            <a:p>
              <a:r>
                <a:rPr lang="nb-NO" sz="4000" dirty="0">
                  <a:solidFill>
                    <a:srgbClr val="FF0000"/>
                  </a:solidFill>
                </a:rPr>
                <a:t>NO!</a:t>
              </a:r>
            </a:p>
            <a:p>
              <a:r>
                <a:rPr lang="nb-NO" dirty="0">
                  <a:solidFill>
                    <a:srgbClr val="FF0000"/>
                  </a:solidFill>
                </a:rPr>
                <a:t>Not </a:t>
              </a:r>
              <a:r>
                <a:rPr lang="nb-NO" dirty="0" err="1">
                  <a:solidFill>
                    <a:srgbClr val="FF0000"/>
                  </a:solidFill>
                </a:rPr>
                <a:t>consistent</a:t>
              </a:r>
              <a:endParaRPr lang="nb-NO" dirty="0">
                <a:solidFill>
                  <a:srgbClr val="FF0000"/>
                </a:solidFill>
              </a:endParaRPr>
            </a:p>
          </p:txBody>
        </p:sp>
      </p:grpSp>
      <p:sp>
        <p:nvSpPr>
          <p:cNvPr id="2" name="Slide Number Placeholder 1">
            <a:extLst>
              <a:ext uri="{FF2B5EF4-FFF2-40B4-BE49-F238E27FC236}">
                <a16:creationId xmlns:a16="http://schemas.microsoft.com/office/drawing/2014/main" id="{CBADE219-85F6-2608-6A1E-8319C3DD6A0E}"/>
              </a:ext>
            </a:extLst>
          </p:cNvPr>
          <p:cNvSpPr>
            <a:spLocks noGrp="1"/>
          </p:cNvSpPr>
          <p:nvPr>
            <p:ph type="sldNum" sz="quarter" idx="12"/>
          </p:nvPr>
        </p:nvSpPr>
        <p:spPr/>
        <p:txBody>
          <a:bodyPr/>
          <a:lstStyle/>
          <a:p>
            <a:fld id="{D12EDB02-4F68-4150-B145-D9EB3E2B4B16}" type="slidenum">
              <a:rPr lang="en-US" smtClean="0"/>
              <a:t>74</a:t>
            </a:fld>
            <a:endParaRPr lang="en-US"/>
          </a:p>
        </p:txBody>
      </p:sp>
    </p:spTree>
    <p:extLst>
      <p:ext uri="{BB962C8B-B14F-4D97-AF65-F5344CB8AC3E}">
        <p14:creationId xmlns:p14="http://schemas.microsoft.com/office/powerpoint/2010/main" val="28114146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96F717-F1CF-47D0-8310-A94F12363704}"/>
              </a:ext>
            </a:extLst>
          </p:cNvPr>
          <p:cNvSpPr>
            <a:spLocks noGrp="1"/>
          </p:cNvSpPr>
          <p:nvPr>
            <p:ph type="title"/>
          </p:nvPr>
        </p:nvSpPr>
        <p:spPr>
          <a:xfrm>
            <a:off x="2063552" y="118303"/>
            <a:ext cx="8229600" cy="1143000"/>
          </a:xfrm>
        </p:spPr>
        <p:txBody>
          <a:bodyPr>
            <a:normAutofit fontScale="90000"/>
          </a:bodyPr>
          <a:lstStyle/>
          <a:p>
            <a:r>
              <a:rPr lang="nb-NO" dirty="0" err="1"/>
              <a:t>Distillation</a:t>
            </a:r>
            <a:r>
              <a:rPr lang="nb-NO" dirty="0"/>
              <a:t> </a:t>
            </a:r>
            <a:r>
              <a:rPr lang="nb-NO" dirty="0" err="1"/>
              <a:t>example</a:t>
            </a:r>
            <a:r>
              <a:rPr lang="nb-NO" dirty="0"/>
              <a:t>.</a:t>
            </a:r>
            <a:br>
              <a:rPr lang="nb-NO" dirty="0"/>
            </a:br>
            <a:endParaRPr lang="nb-NO" dirty="0"/>
          </a:p>
        </p:txBody>
      </p:sp>
      <p:pic>
        <p:nvPicPr>
          <p:cNvPr id="5" name="Picture 4">
            <a:extLst>
              <a:ext uri="{FF2B5EF4-FFF2-40B4-BE49-F238E27FC236}">
                <a16:creationId xmlns:a16="http://schemas.microsoft.com/office/drawing/2014/main" id="{D65E0852-F80C-4A47-A757-9DBD77371C0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65098" y="1268760"/>
            <a:ext cx="6043271" cy="478043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 name="TextBox 5">
            <a:extLst>
              <a:ext uri="{FF2B5EF4-FFF2-40B4-BE49-F238E27FC236}">
                <a16:creationId xmlns:a16="http://schemas.microsoft.com/office/drawing/2014/main" id="{9AB6A8A8-BEBF-4BFC-A2D8-4BACE0B2A85C}"/>
              </a:ext>
            </a:extLst>
          </p:cNvPr>
          <p:cNvSpPr txBox="1"/>
          <p:nvPr/>
        </p:nvSpPr>
        <p:spPr>
          <a:xfrm>
            <a:off x="2644487" y="6084134"/>
            <a:ext cx="4782078" cy="1061829"/>
          </a:xfrm>
          <a:prstGeom prst="rect">
            <a:avLst/>
          </a:prstGeom>
          <a:noFill/>
        </p:spPr>
        <p:txBody>
          <a:bodyPr wrap="none" rtlCol="0">
            <a:spAutoFit/>
          </a:bodyPr>
          <a:lstStyle/>
          <a:p>
            <a:r>
              <a:rPr lang="en-US" sz="900" b="1" dirty="0"/>
              <a:t> “Systematic Design of Active Constraint Switching Using Classical Advanced Control Structures”</a:t>
            </a:r>
          </a:p>
          <a:p>
            <a:r>
              <a:rPr lang="en-US" sz="900" dirty="0"/>
              <a:t>Adriana Reyes-</a:t>
            </a:r>
            <a:r>
              <a:rPr lang="en-US" sz="900" dirty="0" err="1"/>
              <a:t>Lúa</a:t>
            </a:r>
            <a:r>
              <a:rPr lang="en-US" sz="900" dirty="0"/>
              <a:t> and Sigurd Skogestad</a:t>
            </a:r>
          </a:p>
          <a:p>
            <a:r>
              <a:rPr lang="en-US" sz="900" i="1" dirty="0"/>
              <a:t>Industrial &amp; Engineering Chemistry Research</a:t>
            </a:r>
            <a:r>
              <a:rPr lang="en-US" sz="900" dirty="0"/>
              <a:t> </a:t>
            </a:r>
            <a:r>
              <a:rPr lang="en-US" sz="900" b="1" dirty="0"/>
              <a:t>2020</a:t>
            </a:r>
            <a:r>
              <a:rPr lang="en-US" sz="900" dirty="0"/>
              <a:t> </a:t>
            </a:r>
            <a:r>
              <a:rPr lang="en-US" sz="900" i="1" dirty="0"/>
              <a:t>59</a:t>
            </a:r>
            <a:r>
              <a:rPr lang="en-US" sz="900" dirty="0"/>
              <a:t> (19), 9342-9342</a:t>
            </a:r>
          </a:p>
          <a:p>
            <a:br>
              <a:rPr lang="en-US" dirty="0"/>
            </a:br>
            <a:endParaRPr lang="nb-NO" dirty="0"/>
          </a:p>
        </p:txBody>
      </p:sp>
      <p:sp>
        <p:nvSpPr>
          <p:cNvPr id="7" name="Rectangle 6">
            <a:extLst>
              <a:ext uri="{FF2B5EF4-FFF2-40B4-BE49-F238E27FC236}">
                <a16:creationId xmlns:a16="http://schemas.microsoft.com/office/drawing/2014/main" id="{CC8C1CB3-321E-49EF-B373-633115FE0E12}"/>
              </a:ext>
            </a:extLst>
          </p:cNvPr>
          <p:cNvSpPr/>
          <p:nvPr/>
        </p:nvSpPr>
        <p:spPr>
          <a:xfrm>
            <a:off x="3342812" y="1369380"/>
            <a:ext cx="914400" cy="914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b-NO" sz="1400" dirty="0" err="1">
                <a:solidFill>
                  <a:srgbClr val="FF0000"/>
                </a:solidFill>
              </a:rPr>
              <a:t>Can</a:t>
            </a:r>
            <a:r>
              <a:rPr lang="nb-NO" sz="1400" dirty="0">
                <a:solidFill>
                  <a:srgbClr val="FF0000"/>
                </a:solidFill>
              </a:rPr>
              <a:t> be given up</a:t>
            </a:r>
          </a:p>
        </p:txBody>
      </p:sp>
      <p:sp>
        <p:nvSpPr>
          <p:cNvPr id="8" name="TextBox 7">
            <a:extLst>
              <a:ext uri="{FF2B5EF4-FFF2-40B4-BE49-F238E27FC236}">
                <a16:creationId xmlns:a16="http://schemas.microsoft.com/office/drawing/2014/main" id="{3D6067D9-E463-470F-8ED3-A7768560305B}"/>
              </a:ext>
            </a:extLst>
          </p:cNvPr>
          <p:cNvSpPr txBox="1"/>
          <p:nvPr/>
        </p:nvSpPr>
        <p:spPr>
          <a:xfrm>
            <a:off x="8472264" y="908721"/>
            <a:ext cx="2284600" cy="1200329"/>
          </a:xfrm>
          <a:prstGeom prst="rect">
            <a:avLst/>
          </a:prstGeom>
          <a:noFill/>
        </p:spPr>
        <p:txBody>
          <a:bodyPr wrap="none" rtlCol="0">
            <a:spAutoFit/>
          </a:bodyPr>
          <a:lstStyle/>
          <a:p>
            <a:r>
              <a:rPr lang="nb-NO" dirty="0">
                <a:solidFill>
                  <a:srgbClr val="FF0000"/>
                </a:solidFill>
              </a:rPr>
              <a:t>CV1=</a:t>
            </a:r>
            <a:r>
              <a:rPr lang="nb-NO" dirty="0" err="1">
                <a:solidFill>
                  <a:srgbClr val="FF0000"/>
                </a:solidFill>
              </a:rPr>
              <a:t>xB</a:t>
            </a:r>
            <a:r>
              <a:rPr lang="nb-NO" dirty="0">
                <a:solidFill>
                  <a:srgbClr val="FF0000"/>
                </a:solidFill>
              </a:rPr>
              <a:t> </a:t>
            </a:r>
            <a:r>
              <a:rPr lang="nb-NO" sz="1200" dirty="0">
                <a:solidFill>
                  <a:srgbClr val="FF0000"/>
                </a:solidFill>
              </a:rPr>
              <a:t>(</a:t>
            </a:r>
            <a:r>
              <a:rPr lang="nb-NO" sz="1200" dirty="0" err="1">
                <a:solidFill>
                  <a:srgbClr val="FF0000"/>
                </a:solidFill>
              </a:rPr>
              <a:t>cannot</a:t>
            </a:r>
            <a:r>
              <a:rPr lang="nb-NO" sz="1200" dirty="0">
                <a:solidFill>
                  <a:srgbClr val="FF0000"/>
                </a:solidFill>
              </a:rPr>
              <a:t> be given up)</a:t>
            </a:r>
          </a:p>
          <a:p>
            <a:r>
              <a:rPr lang="nb-NO" dirty="0">
                <a:solidFill>
                  <a:srgbClr val="FF0000"/>
                </a:solidFill>
              </a:rPr>
              <a:t>MV1=V </a:t>
            </a:r>
            <a:r>
              <a:rPr lang="nb-NO" sz="1200" dirty="0">
                <a:solidFill>
                  <a:srgbClr val="FF0000"/>
                </a:solidFill>
              </a:rPr>
              <a:t>(</a:t>
            </a:r>
            <a:r>
              <a:rPr lang="nb-NO" sz="1200" dirty="0" err="1">
                <a:solidFill>
                  <a:srgbClr val="FF0000"/>
                </a:solidFill>
              </a:rPr>
              <a:t>can</a:t>
            </a:r>
            <a:r>
              <a:rPr lang="nb-NO" sz="1200" dirty="0">
                <a:solidFill>
                  <a:srgbClr val="FF0000"/>
                </a:solidFill>
              </a:rPr>
              <a:t> </a:t>
            </a:r>
            <a:r>
              <a:rPr lang="nb-NO" sz="1200" dirty="0" err="1">
                <a:solidFill>
                  <a:srgbClr val="FF0000"/>
                </a:solidFill>
              </a:rPr>
              <a:t>reach</a:t>
            </a:r>
            <a:r>
              <a:rPr lang="nb-NO" sz="1200" dirty="0">
                <a:solidFill>
                  <a:srgbClr val="FF0000"/>
                </a:solidFill>
              </a:rPr>
              <a:t> </a:t>
            </a:r>
            <a:r>
              <a:rPr lang="nb-NO" sz="1200" dirty="0" err="1">
                <a:solidFill>
                  <a:srgbClr val="FF0000"/>
                </a:solidFill>
              </a:rPr>
              <a:t>max</a:t>
            </a:r>
            <a:r>
              <a:rPr lang="nb-NO" sz="1200" dirty="0">
                <a:solidFill>
                  <a:srgbClr val="FF0000"/>
                </a:solidFill>
              </a:rPr>
              <a:t>)</a:t>
            </a:r>
          </a:p>
          <a:p>
            <a:r>
              <a:rPr lang="nb-NO" dirty="0">
                <a:solidFill>
                  <a:srgbClr val="FF0000"/>
                </a:solidFill>
              </a:rPr>
              <a:t>MV2=L </a:t>
            </a:r>
            <a:r>
              <a:rPr lang="nb-NO" sz="1200" dirty="0">
                <a:solidFill>
                  <a:srgbClr val="FF0000"/>
                </a:solidFill>
              </a:rPr>
              <a:t>(</a:t>
            </a:r>
            <a:r>
              <a:rPr lang="nb-NO" sz="1200" dirty="0" err="1">
                <a:solidFill>
                  <a:srgbClr val="FF0000"/>
                </a:solidFill>
              </a:rPr>
              <a:t>normally</a:t>
            </a:r>
            <a:r>
              <a:rPr lang="nb-NO" sz="1200" dirty="0">
                <a:solidFill>
                  <a:srgbClr val="FF0000"/>
                </a:solidFill>
              </a:rPr>
              <a:t> used for </a:t>
            </a:r>
            <a:r>
              <a:rPr lang="nb-NO" sz="1200" dirty="0" err="1">
                <a:solidFill>
                  <a:srgbClr val="FF0000"/>
                </a:solidFill>
              </a:rPr>
              <a:t>xD</a:t>
            </a:r>
            <a:r>
              <a:rPr lang="nb-NO" sz="1200" dirty="0">
                <a:solidFill>
                  <a:srgbClr val="FF0000"/>
                </a:solidFill>
              </a:rPr>
              <a:t>)</a:t>
            </a:r>
          </a:p>
          <a:p>
            <a:r>
              <a:rPr lang="nb-NO" dirty="0">
                <a:solidFill>
                  <a:srgbClr val="FF0000"/>
                </a:solidFill>
              </a:rPr>
              <a:t>MV3=F </a:t>
            </a:r>
            <a:r>
              <a:rPr lang="nb-NO" sz="1200" dirty="0">
                <a:solidFill>
                  <a:srgbClr val="FF0000"/>
                </a:solidFill>
              </a:rPr>
              <a:t>(has setpoint)</a:t>
            </a:r>
            <a:endParaRPr lang="nb-NO" dirty="0">
              <a:solidFill>
                <a:srgbClr val="FF0000"/>
              </a:solidFill>
            </a:endParaRPr>
          </a:p>
        </p:txBody>
      </p:sp>
      <p:sp>
        <p:nvSpPr>
          <p:cNvPr id="3" name="TextBox 2">
            <a:extLst>
              <a:ext uri="{FF2B5EF4-FFF2-40B4-BE49-F238E27FC236}">
                <a16:creationId xmlns:a16="http://schemas.microsoft.com/office/drawing/2014/main" id="{485FB69D-A230-40ED-8785-4C979D91213C}"/>
              </a:ext>
            </a:extLst>
          </p:cNvPr>
          <p:cNvSpPr txBox="1"/>
          <p:nvPr/>
        </p:nvSpPr>
        <p:spPr>
          <a:xfrm>
            <a:off x="8517713" y="3123212"/>
            <a:ext cx="1912749" cy="584775"/>
          </a:xfrm>
          <a:prstGeom prst="rect">
            <a:avLst/>
          </a:prstGeom>
          <a:noFill/>
        </p:spPr>
        <p:txBody>
          <a:bodyPr wrap="square" rtlCol="0">
            <a:spAutoFit/>
          </a:bodyPr>
          <a:lstStyle/>
          <a:p>
            <a:r>
              <a:rPr lang="nb-NO" sz="800" dirty="0" err="1">
                <a:solidFill>
                  <a:srgbClr val="FF0000"/>
                </a:solidFill>
              </a:rPr>
              <a:t>Spec</a:t>
            </a:r>
            <a:r>
              <a:rPr lang="nb-NO" sz="800" dirty="0">
                <a:solidFill>
                  <a:srgbClr val="FF0000"/>
                </a:solidFill>
              </a:rPr>
              <a:t>. is </a:t>
            </a:r>
            <a:r>
              <a:rPr lang="nb-NO" sz="800" dirty="0" err="1">
                <a:solidFill>
                  <a:srgbClr val="FF0000"/>
                </a:solidFill>
              </a:rPr>
              <a:t>max</a:t>
            </a:r>
            <a:r>
              <a:rPr lang="nb-NO" sz="800" dirty="0">
                <a:solidFill>
                  <a:srgbClr val="FF0000"/>
                </a:solidFill>
              </a:rPr>
              <a:t> 5% </a:t>
            </a:r>
            <a:r>
              <a:rPr lang="nb-NO" sz="800" dirty="0" err="1">
                <a:solidFill>
                  <a:srgbClr val="FF0000"/>
                </a:solidFill>
              </a:rPr>
              <a:t>heavy</a:t>
            </a:r>
            <a:r>
              <a:rPr lang="nb-NO" sz="800" dirty="0">
                <a:solidFill>
                  <a:srgbClr val="FF0000"/>
                </a:solidFill>
              </a:rPr>
              <a:t> in </a:t>
            </a:r>
            <a:r>
              <a:rPr lang="nb-NO" sz="800" dirty="0" err="1">
                <a:solidFill>
                  <a:srgbClr val="FF0000"/>
                </a:solidFill>
              </a:rPr>
              <a:t>top</a:t>
            </a:r>
            <a:r>
              <a:rPr lang="nb-NO" sz="800" dirty="0">
                <a:solidFill>
                  <a:srgbClr val="FF0000"/>
                </a:solidFill>
              </a:rPr>
              <a:t>, </a:t>
            </a:r>
            <a:r>
              <a:rPr lang="nb-NO" sz="800" dirty="0" err="1">
                <a:solidFill>
                  <a:srgbClr val="FF0000"/>
                </a:solidFill>
              </a:rPr>
              <a:t>but</a:t>
            </a:r>
            <a:r>
              <a:rPr lang="nb-NO" sz="800" dirty="0">
                <a:solidFill>
                  <a:srgbClr val="FF0000"/>
                </a:solidFill>
              </a:rPr>
              <a:t> </a:t>
            </a:r>
            <a:r>
              <a:rPr lang="nb-NO" sz="800" dirty="0" err="1">
                <a:solidFill>
                  <a:srgbClr val="FF0000"/>
                </a:solidFill>
              </a:rPr>
              <a:t>heavy</a:t>
            </a:r>
            <a:r>
              <a:rPr lang="nb-NO" sz="800" dirty="0">
                <a:solidFill>
                  <a:srgbClr val="FF0000"/>
                </a:solidFill>
              </a:rPr>
              <a:t> in </a:t>
            </a:r>
            <a:r>
              <a:rPr lang="nb-NO" sz="800" dirty="0" err="1">
                <a:solidFill>
                  <a:srgbClr val="FF0000"/>
                </a:solidFill>
              </a:rPr>
              <a:t>top</a:t>
            </a:r>
            <a:r>
              <a:rPr lang="nb-NO" sz="800" dirty="0">
                <a:solidFill>
                  <a:srgbClr val="FF0000"/>
                </a:solidFill>
              </a:rPr>
              <a:t> </a:t>
            </a:r>
            <a:r>
              <a:rPr lang="nb-NO" sz="800" dirty="0" err="1">
                <a:solidFill>
                  <a:srgbClr val="FF0000"/>
                </a:solidFill>
              </a:rPr>
              <a:t>gives</a:t>
            </a:r>
            <a:r>
              <a:rPr lang="nb-NO" sz="800" dirty="0">
                <a:solidFill>
                  <a:srgbClr val="FF0000"/>
                </a:solidFill>
              </a:rPr>
              <a:t> </a:t>
            </a:r>
            <a:r>
              <a:rPr lang="nb-NO" sz="800" dirty="0" err="1">
                <a:solidFill>
                  <a:srgbClr val="FF0000"/>
                </a:solidFill>
              </a:rPr>
              <a:t>economic</a:t>
            </a:r>
            <a:r>
              <a:rPr lang="nb-NO" sz="800" dirty="0">
                <a:solidFill>
                  <a:srgbClr val="FF0000"/>
                </a:solidFill>
              </a:rPr>
              <a:t> loss. </a:t>
            </a:r>
            <a:r>
              <a:rPr lang="nb-NO" sz="800" dirty="0" err="1">
                <a:solidFill>
                  <a:srgbClr val="FF0000"/>
                </a:solidFill>
              </a:rPr>
              <a:t>Economic</a:t>
            </a:r>
            <a:r>
              <a:rPr lang="nb-NO" sz="800" dirty="0">
                <a:solidFill>
                  <a:srgbClr val="FF0000"/>
                </a:solidFill>
              </a:rPr>
              <a:t> optimal over-</a:t>
            </a:r>
            <a:r>
              <a:rPr lang="nb-NO" sz="800" dirty="0" err="1">
                <a:solidFill>
                  <a:srgbClr val="FF0000"/>
                </a:solidFill>
              </a:rPr>
              <a:t>purification</a:t>
            </a:r>
            <a:r>
              <a:rPr lang="nb-NO" sz="800" dirty="0">
                <a:solidFill>
                  <a:srgbClr val="FF0000"/>
                </a:solidFill>
              </a:rPr>
              <a:t> of </a:t>
            </a:r>
            <a:r>
              <a:rPr lang="nb-NO" sz="800" dirty="0" err="1">
                <a:solidFill>
                  <a:srgbClr val="FF0000"/>
                </a:solidFill>
              </a:rPr>
              <a:t>top</a:t>
            </a:r>
            <a:r>
              <a:rPr lang="nb-NO" sz="800" dirty="0">
                <a:solidFill>
                  <a:srgbClr val="FF0000"/>
                </a:solidFill>
              </a:rPr>
              <a:t> </a:t>
            </a:r>
            <a:r>
              <a:rPr lang="nb-NO" sz="800" dirty="0" err="1">
                <a:solidFill>
                  <a:srgbClr val="FF0000"/>
                </a:solidFill>
              </a:rPr>
              <a:t>product</a:t>
            </a:r>
            <a:r>
              <a:rPr lang="nb-NO" sz="800" dirty="0">
                <a:solidFill>
                  <a:srgbClr val="FF0000"/>
                </a:solidFill>
              </a:rPr>
              <a:t> (</a:t>
            </a:r>
            <a:r>
              <a:rPr lang="nb-NO" sz="800" dirty="0" err="1">
                <a:solidFill>
                  <a:srgbClr val="FF0000"/>
                </a:solidFill>
              </a:rPr>
              <a:t>xDopt</a:t>
            </a:r>
            <a:r>
              <a:rPr lang="nb-NO" sz="800" dirty="0">
                <a:solidFill>
                  <a:srgbClr val="FF0000"/>
                </a:solidFill>
              </a:rPr>
              <a:t>) </a:t>
            </a:r>
            <a:r>
              <a:rPr lang="nb-NO" sz="800" dirty="0" err="1">
                <a:solidFill>
                  <a:srgbClr val="FF0000"/>
                </a:solidFill>
              </a:rPr>
              <a:t>depends</a:t>
            </a:r>
            <a:r>
              <a:rPr lang="nb-NO" sz="800" dirty="0">
                <a:solidFill>
                  <a:srgbClr val="FF0000"/>
                </a:solidFill>
              </a:rPr>
              <a:t> </a:t>
            </a:r>
            <a:r>
              <a:rPr lang="nb-NO" sz="800" dirty="0" err="1">
                <a:solidFill>
                  <a:srgbClr val="FF0000"/>
                </a:solidFill>
              </a:rPr>
              <a:t>on</a:t>
            </a:r>
            <a:r>
              <a:rPr lang="nb-NO" sz="800" dirty="0">
                <a:solidFill>
                  <a:srgbClr val="FF0000"/>
                </a:solidFill>
              </a:rPr>
              <a:t> </a:t>
            </a:r>
            <a:r>
              <a:rPr lang="nb-NO" sz="800" dirty="0" err="1">
                <a:solidFill>
                  <a:srgbClr val="FF0000"/>
                </a:solidFill>
              </a:rPr>
              <a:t>prices</a:t>
            </a:r>
            <a:r>
              <a:rPr lang="nb-NO" sz="800" dirty="0">
                <a:solidFill>
                  <a:srgbClr val="FF0000"/>
                </a:solidFill>
              </a:rPr>
              <a:t> p </a:t>
            </a:r>
          </a:p>
        </p:txBody>
      </p:sp>
      <p:sp>
        <p:nvSpPr>
          <p:cNvPr id="4" name="TextBox 3">
            <a:extLst>
              <a:ext uri="{FF2B5EF4-FFF2-40B4-BE49-F238E27FC236}">
                <a16:creationId xmlns:a16="http://schemas.microsoft.com/office/drawing/2014/main" id="{8916E29F-1DAD-4553-9759-03DB0EA900A9}"/>
              </a:ext>
            </a:extLst>
          </p:cNvPr>
          <p:cNvSpPr txBox="1"/>
          <p:nvPr/>
        </p:nvSpPr>
        <p:spPr>
          <a:xfrm>
            <a:off x="9339866" y="4061069"/>
            <a:ext cx="1366777" cy="2693045"/>
          </a:xfrm>
          <a:prstGeom prst="rect">
            <a:avLst/>
          </a:prstGeom>
          <a:noFill/>
        </p:spPr>
        <p:txBody>
          <a:bodyPr wrap="square" rtlCol="0">
            <a:spAutoFit/>
          </a:bodyPr>
          <a:lstStyle/>
          <a:p>
            <a:r>
              <a:rPr lang="nb-NO" sz="800" dirty="0" err="1">
                <a:solidFill>
                  <a:srgbClr val="FF0000"/>
                </a:solidFill>
              </a:rPr>
              <a:t>Bottom</a:t>
            </a:r>
            <a:r>
              <a:rPr lang="nb-NO" sz="800" dirty="0">
                <a:solidFill>
                  <a:srgbClr val="FF0000"/>
                </a:solidFill>
              </a:rPr>
              <a:t> </a:t>
            </a:r>
            <a:r>
              <a:rPr lang="nb-NO" sz="800" dirty="0" err="1">
                <a:solidFill>
                  <a:srgbClr val="FF0000"/>
                </a:solidFill>
              </a:rPr>
              <a:t>product</a:t>
            </a:r>
            <a:r>
              <a:rPr lang="nb-NO" sz="800" dirty="0">
                <a:solidFill>
                  <a:srgbClr val="FF0000"/>
                </a:solidFill>
              </a:rPr>
              <a:t> is </a:t>
            </a:r>
            <a:r>
              <a:rPr lang="nb-NO" sz="800" dirty="0" err="1">
                <a:solidFill>
                  <a:srgbClr val="FF0000"/>
                </a:solidFill>
              </a:rPr>
              <a:t>the</a:t>
            </a:r>
            <a:r>
              <a:rPr lang="nb-NO" sz="800" dirty="0">
                <a:solidFill>
                  <a:srgbClr val="FF0000"/>
                </a:solidFill>
              </a:rPr>
              <a:t> most </a:t>
            </a:r>
            <a:r>
              <a:rPr lang="nb-NO" sz="800" dirty="0" err="1">
                <a:solidFill>
                  <a:srgbClr val="FF0000"/>
                </a:solidFill>
              </a:rPr>
              <a:t>valuable</a:t>
            </a:r>
            <a:r>
              <a:rPr lang="nb-NO" sz="800" dirty="0">
                <a:solidFill>
                  <a:srgbClr val="FF0000"/>
                </a:solidFill>
              </a:rPr>
              <a:t> and </a:t>
            </a:r>
            <a:r>
              <a:rPr lang="nb-NO" sz="800" dirty="0" err="1">
                <a:solidFill>
                  <a:srgbClr val="FF0000"/>
                </a:solidFill>
              </a:rPr>
              <a:t>should</a:t>
            </a:r>
            <a:r>
              <a:rPr lang="nb-NO" sz="800" dirty="0">
                <a:solidFill>
                  <a:srgbClr val="FF0000"/>
                </a:solidFill>
              </a:rPr>
              <a:t> </a:t>
            </a:r>
            <a:r>
              <a:rPr lang="nb-NO" sz="800" dirty="0" err="1">
                <a:solidFill>
                  <a:srgbClr val="FF0000"/>
                </a:solidFill>
              </a:rPr>
              <a:t>always</a:t>
            </a:r>
            <a:r>
              <a:rPr lang="nb-NO" sz="800" dirty="0">
                <a:solidFill>
                  <a:srgbClr val="FF0000"/>
                </a:solidFill>
              </a:rPr>
              <a:t> be </a:t>
            </a:r>
            <a:r>
              <a:rPr lang="nb-NO" sz="800" dirty="0" err="1">
                <a:solidFill>
                  <a:srgbClr val="FF0000"/>
                </a:solidFill>
              </a:rPr>
              <a:t>kept</a:t>
            </a:r>
            <a:r>
              <a:rPr lang="nb-NO" sz="800" dirty="0">
                <a:solidFill>
                  <a:srgbClr val="FF0000"/>
                </a:solidFill>
              </a:rPr>
              <a:t> at </a:t>
            </a:r>
            <a:r>
              <a:rPr lang="nb-NO" sz="800" dirty="0" err="1">
                <a:solidFill>
                  <a:srgbClr val="FF0000"/>
                </a:solidFill>
              </a:rPr>
              <a:t>its</a:t>
            </a:r>
            <a:r>
              <a:rPr lang="nb-NO" sz="800" dirty="0">
                <a:solidFill>
                  <a:srgbClr val="FF0000"/>
                </a:solidFill>
              </a:rPr>
              <a:t> </a:t>
            </a:r>
            <a:r>
              <a:rPr lang="nb-NO" sz="800" dirty="0" err="1">
                <a:solidFill>
                  <a:srgbClr val="FF0000"/>
                </a:solidFill>
              </a:rPr>
              <a:t>purity</a:t>
            </a:r>
            <a:r>
              <a:rPr lang="nb-NO" sz="800" dirty="0">
                <a:solidFill>
                  <a:srgbClr val="FF0000"/>
                </a:solidFill>
              </a:rPr>
              <a:t> </a:t>
            </a:r>
            <a:r>
              <a:rPr lang="nb-NO" sz="800" dirty="0" err="1">
                <a:solidFill>
                  <a:srgbClr val="FF0000"/>
                </a:solidFill>
              </a:rPr>
              <a:t>constrant</a:t>
            </a:r>
            <a:r>
              <a:rPr lang="nb-NO" sz="800" dirty="0">
                <a:solidFill>
                  <a:srgbClr val="FF0000"/>
                </a:solidFill>
              </a:rPr>
              <a:t> (</a:t>
            </a:r>
            <a:r>
              <a:rPr lang="nb-NO" sz="800" dirty="0" err="1">
                <a:solidFill>
                  <a:srgbClr val="FF0000"/>
                </a:solidFill>
              </a:rPr>
              <a:t>xBmin</a:t>
            </a:r>
            <a:r>
              <a:rPr lang="nb-NO" sz="800" dirty="0">
                <a:solidFill>
                  <a:srgbClr val="FF0000"/>
                </a:solidFill>
              </a:rPr>
              <a:t>). </a:t>
            </a:r>
          </a:p>
          <a:p>
            <a:r>
              <a:rPr lang="nb-NO" sz="800" dirty="0">
                <a:solidFill>
                  <a:srgbClr val="FF0000"/>
                </a:solidFill>
              </a:rPr>
              <a:t>Split range control*:</a:t>
            </a:r>
          </a:p>
          <a:p>
            <a:pPr marL="228600" indent="-228600">
              <a:buAutoNum type="arabicPeriod"/>
            </a:pPr>
            <a:r>
              <a:rPr lang="nb-NO" sz="800" dirty="0" err="1">
                <a:solidFill>
                  <a:srgbClr val="FF0000"/>
                </a:solidFill>
              </a:rPr>
              <a:t>Normally</a:t>
            </a:r>
            <a:r>
              <a:rPr lang="nb-NO" sz="800" dirty="0">
                <a:solidFill>
                  <a:srgbClr val="FF0000"/>
                </a:solidFill>
              </a:rPr>
              <a:t> </a:t>
            </a:r>
            <a:r>
              <a:rPr lang="nb-NO" sz="800" dirty="0" err="1">
                <a:solidFill>
                  <a:srgbClr val="FF0000"/>
                </a:solidFill>
              </a:rPr>
              <a:t>we</a:t>
            </a:r>
            <a:r>
              <a:rPr lang="nb-NO" sz="800" dirty="0">
                <a:solidFill>
                  <a:srgbClr val="FF0000"/>
                </a:solidFill>
              </a:rPr>
              <a:t> control </a:t>
            </a:r>
            <a:r>
              <a:rPr lang="nb-NO" sz="800" dirty="0" err="1">
                <a:solidFill>
                  <a:srgbClr val="FF0000"/>
                </a:solidFill>
              </a:rPr>
              <a:t>xB</a:t>
            </a:r>
            <a:r>
              <a:rPr lang="nb-NO" sz="800" dirty="0">
                <a:solidFill>
                  <a:srgbClr val="FF0000"/>
                </a:solidFill>
              </a:rPr>
              <a:t> </a:t>
            </a:r>
            <a:r>
              <a:rPr lang="nb-NO" sz="800" dirty="0" err="1">
                <a:solidFill>
                  <a:srgbClr val="FF0000"/>
                </a:solidFill>
              </a:rPr>
              <a:t>with</a:t>
            </a:r>
            <a:r>
              <a:rPr lang="nb-NO" sz="800" dirty="0">
                <a:solidFill>
                  <a:srgbClr val="FF0000"/>
                </a:solidFill>
              </a:rPr>
              <a:t> V</a:t>
            </a:r>
          </a:p>
          <a:p>
            <a:pPr marL="228600" indent="-228600">
              <a:buAutoNum type="arabicPeriod"/>
            </a:pPr>
            <a:r>
              <a:rPr lang="nb-NO" sz="800" dirty="0">
                <a:solidFill>
                  <a:srgbClr val="FF0000"/>
                </a:solidFill>
              </a:rPr>
              <a:t>If V </a:t>
            </a:r>
            <a:r>
              <a:rPr lang="nb-NO" sz="800" dirty="0" err="1">
                <a:solidFill>
                  <a:srgbClr val="FF0000"/>
                </a:solidFill>
              </a:rPr>
              <a:t>reaches</a:t>
            </a:r>
            <a:r>
              <a:rPr lang="nb-NO" sz="800" dirty="0">
                <a:solidFill>
                  <a:srgbClr val="FF0000"/>
                </a:solidFill>
              </a:rPr>
              <a:t> </a:t>
            </a:r>
            <a:r>
              <a:rPr lang="nb-NO" sz="800" dirty="0" err="1">
                <a:solidFill>
                  <a:srgbClr val="FF0000"/>
                </a:solidFill>
              </a:rPr>
              <a:t>Vmax</a:t>
            </a:r>
            <a:r>
              <a:rPr lang="nb-NO" sz="800" dirty="0">
                <a:solidFill>
                  <a:srgbClr val="FF0000"/>
                </a:solidFill>
              </a:rPr>
              <a:t> </a:t>
            </a:r>
            <a:r>
              <a:rPr lang="nb-NO" sz="800" dirty="0" err="1">
                <a:solidFill>
                  <a:srgbClr val="FF0000"/>
                </a:solidFill>
              </a:rPr>
              <a:t>then</a:t>
            </a:r>
            <a:r>
              <a:rPr lang="nb-NO" sz="800" dirty="0">
                <a:solidFill>
                  <a:srgbClr val="FF0000"/>
                </a:solidFill>
              </a:rPr>
              <a:t> </a:t>
            </a:r>
            <a:r>
              <a:rPr lang="nb-NO" sz="800" dirty="0" err="1">
                <a:solidFill>
                  <a:srgbClr val="FF0000"/>
                </a:solidFill>
              </a:rPr>
              <a:t>we</a:t>
            </a:r>
            <a:r>
              <a:rPr lang="nb-NO" sz="800" dirty="0">
                <a:solidFill>
                  <a:srgbClr val="FF0000"/>
                </a:solidFill>
              </a:rPr>
              <a:t> </a:t>
            </a:r>
            <a:r>
              <a:rPr lang="nb-NO" sz="800" dirty="0" err="1">
                <a:solidFill>
                  <a:srgbClr val="FF0000"/>
                </a:solidFill>
              </a:rPr>
              <a:t>instead</a:t>
            </a:r>
            <a:r>
              <a:rPr lang="nb-NO" sz="800" dirty="0">
                <a:solidFill>
                  <a:srgbClr val="FF0000"/>
                </a:solidFill>
              </a:rPr>
              <a:t> </a:t>
            </a:r>
            <a:r>
              <a:rPr lang="nb-NO" sz="800" dirty="0" err="1">
                <a:solidFill>
                  <a:srgbClr val="FF0000"/>
                </a:solidFill>
              </a:rPr>
              <a:t>use</a:t>
            </a:r>
            <a:r>
              <a:rPr lang="nb-NO" sz="800" dirty="0">
                <a:solidFill>
                  <a:srgbClr val="FF0000"/>
                </a:solidFill>
              </a:rPr>
              <a:t> </a:t>
            </a:r>
            <a:r>
              <a:rPr lang="nb-NO" sz="800" dirty="0" err="1">
                <a:solidFill>
                  <a:srgbClr val="FF0000"/>
                </a:solidFill>
              </a:rPr>
              <a:t>reflux</a:t>
            </a:r>
            <a:r>
              <a:rPr lang="nb-NO" sz="800" dirty="0">
                <a:solidFill>
                  <a:srgbClr val="FF0000"/>
                </a:solidFill>
              </a:rPr>
              <a:t> L (and </a:t>
            </a:r>
            <a:r>
              <a:rPr lang="nb-NO" sz="800" dirty="0" err="1">
                <a:solidFill>
                  <a:srgbClr val="FF0000"/>
                </a:solidFill>
              </a:rPr>
              <a:t>give</a:t>
            </a:r>
            <a:r>
              <a:rPr lang="nb-NO" sz="800" dirty="0">
                <a:solidFill>
                  <a:srgbClr val="FF0000"/>
                </a:solidFill>
              </a:rPr>
              <a:t> up </a:t>
            </a:r>
            <a:r>
              <a:rPr lang="nb-NO" sz="800" dirty="0" err="1">
                <a:solidFill>
                  <a:srgbClr val="FF0000"/>
                </a:solidFill>
              </a:rPr>
              <a:t>xDopt</a:t>
            </a:r>
            <a:r>
              <a:rPr lang="nb-NO" sz="800" dirty="0">
                <a:solidFill>
                  <a:srgbClr val="FF0000"/>
                </a:solidFill>
              </a:rPr>
              <a:t>)</a:t>
            </a:r>
          </a:p>
          <a:p>
            <a:pPr marL="228600" indent="-228600">
              <a:buAutoNum type="arabicPeriod"/>
            </a:pPr>
            <a:r>
              <a:rPr lang="nb-NO" sz="800" dirty="0">
                <a:solidFill>
                  <a:srgbClr val="FF0000"/>
                </a:solidFill>
              </a:rPr>
              <a:t>If L is not </a:t>
            </a:r>
            <a:r>
              <a:rPr lang="nb-NO" sz="800" dirty="0" err="1">
                <a:solidFill>
                  <a:srgbClr val="FF0000"/>
                </a:solidFill>
              </a:rPr>
              <a:t>availabe</a:t>
            </a:r>
            <a:r>
              <a:rPr lang="nb-NO" sz="800" dirty="0">
                <a:solidFill>
                  <a:srgbClr val="FF0000"/>
                </a:solidFill>
              </a:rPr>
              <a:t> (</a:t>
            </a:r>
            <a:r>
              <a:rPr lang="nb-NO" sz="800" dirty="0" err="1">
                <a:solidFill>
                  <a:srgbClr val="FF0000"/>
                </a:solidFill>
              </a:rPr>
              <a:t>beacuse</a:t>
            </a:r>
            <a:r>
              <a:rPr lang="nb-NO" sz="800" dirty="0">
                <a:solidFill>
                  <a:srgbClr val="FF0000"/>
                </a:solidFill>
              </a:rPr>
              <a:t> </a:t>
            </a:r>
            <a:r>
              <a:rPr lang="nb-NO" sz="800" dirty="0" err="1">
                <a:solidFill>
                  <a:srgbClr val="FF0000"/>
                </a:solidFill>
              </a:rPr>
              <a:t>it’s</a:t>
            </a:r>
            <a:r>
              <a:rPr lang="nb-NO" sz="800" dirty="0">
                <a:solidFill>
                  <a:srgbClr val="FF0000"/>
                </a:solidFill>
              </a:rPr>
              <a:t> used to control </a:t>
            </a:r>
            <a:r>
              <a:rPr lang="nb-NO" sz="800" dirty="0" err="1">
                <a:solidFill>
                  <a:srgbClr val="FF0000"/>
                </a:solidFill>
              </a:rPr>
              <a:t>sDmin</a:t>
            </a:r>
            <a:r>
              <a:rPr lang="nb-NO" sz="800" dirty="0">
                <a:solidFill>
                  <a:srgbClr val="FF0000"/>
                </a:solidFill>
              </a:rPr>
              <a:t>) </a:t>
            </a:r>
            <a:r>
              <a:rPr lang="nb-NO" sz="800" dirty="0" err="1">
                <a:solidFill>
                  <a:srgbClr val="FF0000"/>
                </a:solidFill>
              </a:rPr>
              <a:t>then</a:t>
            </a:r>
            <a:r>
              <a:rPr lang="nb-NO" sz="800" dirty="0">
                <a:solidFill>
                  <a:srgbClr val="FF0000"/>
                </a:solidFill>
              </a:rPr>
              <a:t> </a:t>
            </a:r>
            <a:r>
              <a:rPr lang="nb-NO" sz="800" dirty="0" err="1">
                <a:solidFill>
                  <a:srgbClr val="FF0000"/>
                </a:solidFill>
              </a:rPr>
              <a:t>we</a:t>
            </a:r>
            <a:r>
              <a:rPr lang="nb-NO" sz="800" dirty="0">
                <a:solidFill>
                  <a:srgbClr val="FF0000"/>
                </a:solidFill>
              </a:rPr>
              <a:t> </a:t>
            </a:r>
            <a:r>
              <a:rPr lang="nb-NO" sz="800" dirty="0" err="1">
                <a:solidFill>
                  <a:srgbClr val="FF0000"/>
                </a:solidFill>
              </a:rPr>
              <a:t>instead</a:t>
            </a:r>
            <a:r>
              <a:rPr lang="nb-NO" sz="800" dirty="0">
                <a:solidFill>
                  <a:srgbClr val="FF0000"/>
                </a:solidFill>
              </a:rPr>
              <a:t> </a:t>
            </a:r>
            <a:r>
              <a:rPr lang="nb-NO" sz="800" dirty="0" err="1">
                <a:solidFill>
                  <a:srgbClr val="FF0000"/>
                </a:solidFill>
              </a:rPr>
              <a:t>use</a:t>
            </a:r>
            <a:r>
              <a:rPr lang="nb-NO" sz="800" dirty="0">
                <a:solidFill>
                  <a:srgbClr val="FF0000"/>
                </a:solidFill>
              </a:rPr>
              <a:t> </a:t>
            </a:r>
            <a:r>
              <a:rPr lang="nb-NO" sz="800" dirty="0" err="1">
                <a:solidFill>
                  <a:srgbClr val="FF0000"/>
                </a:solidFill>
              </a:rPr>
              <a:t>the</a:t>
            </a:r>
            <a:r>
              <a:rPr lang="nb-NO" sz="800" dirty="0">
                <a:solidFill>
                  <a:srgbClr val="FF0000"/>
                </a:solidFill>
              </a:rPr>
              <a:t> </a:t>
            </a:r>
            <a:r>
              <a:rPr lang="nb-NO" sz="800" dirty="0" err="1">
                <a:solidFill>
                  <a:srgbClr val="FF0000"/>
                </a:solidFill>
              </a:rPr>
              <a:t>feedrate</a:t>
            </a:r>
            <a:r>
              <a:rPr lang="nb-NO" sz="800" dirty="0">
                <a:solidFill>
                  <a:srgbClr val="FF0000"/>
                </a:solidFill>
              </a:rPr>
              <a:t> F to control </a:t>
            </a:r>
            <a:r>
              <a:rPr lang="nb-NO" sz="800" dirty="0" err="1">
                <a:solidFill>
                  <a:srgbClr val="FF0000"/>
                </a:solidFill>
              </a:rPr>
              <a:t>xB</a:t>
            </a:r>
            <a:endParaRPr lang="nb-NO" sz="800" dirty="0">
              <a:solidFill>
                <a:srgbClr val="FF0000"/>
              </a:solidFill>
            </a:endParaRPr>
          </a:p>
          <a:p>
            <a:endParaRPr lang="nb-NO" sz="900" dirty="0">
              <a:solidFill>
                <a:srgbClr val="FF0000"/>
              </a:solidFill>
            </a:endParaRPr>
          </a:p>
          <a:p>
            <a:r>
              <a:rPr lang="nb-NO" sz="800" dirty="0">
                <a:solidFill>
                  <a:srgbClr val="FF0000"/>
                </a:solidFill>
              </a:rPr>
              <a:t>*Split range control </a:t>
            </a:r>
            <a:r>
              <a:rPr lang="nb-NO" sz="800" dirty="0" err="1">
                <a:solidFill>
                  <a:srgbClr val="FF0000"/>
                </a:solidFill>
              </a:rPr>
              <a:t>can</a:t>
            </a:r>
            <a:r>
              <a:rPr lang="nb-NO" sz="800" dirty="0">
                <a:solidFill>
                  <a:srgbClr val="FF0000"/>
                </a:solidFill>
              </a:rPr>
              <a:t> be </a:t>
            </a:r>
            <a:r>
              <a:rPr lang="nb-NO" sz="800" dirty="0" err="1">
                <a:solidFill>
                  <a:srgbClr val="FF0000"/>
                </a:solidFill>
              </a:rPr>
              <a:t>replaced</a:t>
            </a:r>
            <a:r>
              <a:rPr lang="nb-NO" sz="800" dirty="0">
                <a:solidFill>
                  <a:srgbClr val="FF0000"/>
                </a:solidFill>
              </a:rPr>
              <a:t> by </a:t>
            </a:r>
            <a:r>
              <a:rPr lang="nb-NO" sz="800" dirty="0" err="1">
                <a:solidFill>
                  <a:srgbClr val="FF0000"/>
                </a:solidFill>
              </a:rPr>
              <a:t>three</a:t>
            </a:r>
            <a:r>
              <a:rPr lang="nb-NO" sz="800" dirty="0">
                <a:solidFill>
                  <a:srgbClr val="FF0000"/>
                </a:solidFill>
              </a:rPr>
              <a:t> </a:t>
            </a:r>
            <a:r>
              <a:rPr lang="nb-NO" sz="800" dirty="0" err="1">
                <a:solidFill>
                  <a:srgbClr val="FF0000"/>
                </a:solidFill>
              </a:rPr>
              <a:t>controllers</a:t>
            </a:r>
            <a:r>
              <a:rPr lang="nb-NO" sz="800" dirty="0">
                <a:solidFill>
                  <a:srgbClr val="FF0000"/>
                </a:solidFill>
              </a:rPr>
              <a:t> </a:t>
            </a:r>
            <a:r>
              <a:rPr lang="nb-NO" sz="800" dirty="0" err="1">
                <a:solidFill>
                  <a:srgbClr val="FF0000"/>
                </a:solidFill>
              </a:rPr>
              <a:t>with</a:t>
            </a:r>
            <a:r>
              <a:rPr lang="nb-NO" sz="800" dirty="0">
                <a:solidFill>
                  <a:srgbClr val="FF0000"/>
                </a:solidFill>
              </a:rPr>
              <a:t> different setpoints for </a:t>
            </a:r>
            <a:r>
              <a:rPr lang="nb-NO" sz="800" dirty="0" err="1">
                <a:solidFill>
                  <a:srgbClr val="FF0000"/>
                </a:solidFill>
              </a:rPr>
              <a:t>xB</a:t>
            </a:r>
            <a:endParaRPr lang="nb-NO" sz="800" dirty="0">
              <a:solidFill>
                <a:srgbClr val="FF0000"/>
              </a:solidFill>
            </a:endParaRPr>
          </a:p>
        </p:txBody>
      </p:sp>
      <p:sp>
        <p:nvSpPr>
          <p:cNvPr id="9" name="TextBox 8">
            <a:extLst>
              <a:ext uri="{FF2B5EF4-FFF2-40B4-BE49-F238E27FC236}">
                <a16:creationId xmlns:a16="http://schemas.microsoft.com/office/drawing/2014/main" id="{5AA8A4C8-F93D-4BE0-A88E-FF943FB94EAE}"/>
              </a:ext>
            </a:extLst>
          </p:cNvPr>
          <p:cNvSpPr txBox="1"/>
          <p:nvPr/>
        </p:nvSpPr>
        <p:spPr>
          <a:xfrm>
            <a:off x="7464152" y="2996953"/>
            <a:ext cx="837280" cy="276999"/>
          </a:xfrm>
          <a:prstGeom prst="rect">
            <a:avLst/>
          </a:prstGeom>
          <a:noFill/>
        </p:spPr>
        <p:txBody>
          <a:bodyPr wrap="none" rtlCol="0">
            <a:spAutoFit/>
          </a:bodyPr>
          <a:lstStyle/>
          <a:p>
            <a:r>
              <a:rPr lang="nb-NO" sz="1200" dirty="0">
                <a:solidFill>
                  <a:srgbClr val="FF0000"/>
                </a:solidFill>
              </a:rPr>
              <a:t>=95% </a:t>
            </a:r>
            <a:r>
              <a:rPr lang="nb-NO" sz="1200" dirty="0" err="1">
                <a:solidFill>
                  <a:srgbClr val="FF0000"/>
                </a:solidFill>
              </a:rPr>
              <a:t>light</a:t>
            </a:r>
            <a:endParaRPr lang="nb-NO" sz="1200" dirty="0">
              <a:solidFill>
                <a:srgbClr val="FF0000"/>
              </a:solidFill>
            </a:endParaRPr>
          </a:p>
        </p:txBody>
      </p:sp>
      <p:sp>
        <p:nvSpPr>
          <p:cNvPr id="10" name="TextBox 9">
            <a:extLst>
              <a:ext uri="{FF2B5EF4-FFF2-40B4-BE49-F238E27FC236}">
                <a16:creationId xmlns:a16="http://schemas.microsoft.com/office/drawing/2014/main" id="{69FED769-AE08-45E7-8E3B-231CE6C98B53}"/>
              </a:ext>
            </a:extLst>
          </p:cNvPr>
          <p:cNvSpPr txBox="1"/>
          <p:nvPr/>
        </p:nvSpPr>
        <p:spPr>
          <a:xfrm>
            <a:off x="8408263" y="4595373"/>
            <a:ext cx="931602" cy="276999"/>
          </a:xfrm>
          <a:prstGeom prst="rect">
            <a:avLst/>
          </a:prstGeom>
          <a:noFill/>
        </p:spPr>
        <p:txBody>
          <a:bodyPr wrap="none" rtlCol="0">
            <a:spAutoFit/>
          </a:bodyPr>
          <a:lstStyle/>
          <a:p>
            <a:r>
              <a:rPr lang="nb-NO" sz="1200" dirty="0">
                <a:solidFill>
                  <a:srgbClr val="FF0000"/>
                </a:solidFill>
              </a:rPr>
              <a:t>=95% </a:t>
            </a:r>
            <a:r>
              <a:rPr lang="nb-NO" sz="1200" dirty="0" err="1">
                <a:solidFill>
                  <a:srgbClr val="FF0000"/>
                </a:solidFill>
              </a:rPr>
              <a:t>heavy</a:t>
            </a:r>
            <a:endParaRPr lang="nb-NO" sz="1200" dirty="0">
              <a:solidFill>
                <a:srgbClr val="FF0000"/>
              </a:solidFill>
            </a:endParaRPr>
          </a:p>
        </p:txBody>
      </p:sp>
      <p:sp>
        <p:nvSpPr>
          <p:cNvPr id="11" name="TextBox 10">
            <a:extLst>
              <a:ext uri="{FF2B5EF4-FFF2-40B4-BE49-F238E27FC236}">
                <a16:creationId xmlns:a16="http://schemas.microsoft.com/office/drawing/2014/main" id="{15F35089-0C07-4454-A17A-BD98CD4E1C05}"/>
              </a:ext>
            </a:extLst>
          </p:cNvPr>
          <p:cNvSpPr txBox="1"/>
          <p:nvPr/>
        </p:nvSpPr>
        <p:spPr>
          <a:xfrm>
            <a:off x="8472264" y="3707987"/>
            <a:ext cx="529312" cy="276999"/>
          </a:xfrm>
          <a:prstGeom prst="rect">
            <a:avLst/>
          </a:prstGeom>
          <a:noFill/>
        </p:spPr>
        <p:txBody>
          <a:bodyPr wrap="none" rtlCol="0">
            <a:spAutoFit/>
          </a:bodyPr>
          <a:lstStyle/>
          <a:p>
            <a:r>
              <a:rPr lang="nb-NO" sz="1200" dirty="0">
                <a:solidFill>
                  <a:srgbClr val="FF0000"/>
                </a:solidFill>
              </a:rPr>
              <a:t>=98%</a:t>
            </a:r>
          </a:p>
        </p:txBody>
      </p:sp>
      <p:sp>
        <p:nvSpPr>
          <p:cNvPr id="12" name="Oval 11">
            <a:extLst>
              <a:ext uri="{FF2B5EF4-FFF2-40B4-BE49-F238E27FC236}">
                <a16:creationId xmlns:a16="http://schemas.microsoft.com/office/drawing/2014/main" id="{245E9AED-FFE4-4278-9ECF-05D40D42B0D7}"/>
              </a:ext>
            </a:extLst>
          </p:cNvPr>
          <p:cNvSpPr/>
          <p:nvPr/>
        </p:nvSpPr>
        <p:spPr>
          <a:xfrm>
            <a:off x="7680176" y="4462083"/>
            <a:ext cx="432048" cy="41028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b-NO" sz="900" dirty="0"/>
              <a:t>TC</a:t>
            </a:r>
          </a:p>
        </p:txBody>
      </p:sp>
      <p:cxnSp>
        <p:nvCxnSpPr>
          <p:cNvPr id="14" name="Straight Connector 13">
            <a:extLst>
              <a:ext uri="{FF2B5EF4-FFF2-40B4-BE49-F238E27FC236}">
                <a16:creationId xmlns:a16="http://schemas.microsoft.com/office/drawing/2014/main" id="{B4623E3C-B1FC-4F1E-8D0A-A0E669C51DB1}"/>
              </a:ext>
            </a:extLst>
          </p:cNvPr>
          <p:cNvCxnSpPr/>
          <p:nvPr/>
        </p:nvCxnSpPr>
        <p:spPr>
          <a:xfrm>
            <a:off x="6023992" y="4867942"/>
            <a:ext cx="1800200" cy="0"/>
          </a:xfrm>
          <a:prstGeom prst="line">
            <a:avLst/>
          </a:prstGeom>
          <a:ln w="22225">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7E44652D-0038-4C55-A9E2-E24ABF3F5764}"/>
              </a:ext>
            </a:extLst>
          </p:cNvPr>
          <p:cNvSpPr txBox="1"/>
          <p:nvPr/>
        </p:nvSpPr>
        <p:spPr>
          <a:xfrm>
            <a:off x="1681534" y="6555031"/>
            <a:ext cx="4705199" cy="369332"/>
          </a:xfrm>
          <a:prstGeom prst="rect">
            <a:avLst/>
          </a:prstGeom>
          <a:noFill/>
        </p:spPr>
        <p:txBody>
          <a:bodyPr wrap="none" rtlCol="0">
            <a:spAutoFit/>
          </a:bodyPr>
          <a:lstStyle/>
          <a:p>
            <a:r>
              <a:rPr lang="nb-NO" dirty="0"/>
              <a:t>This is an </a:t>
            </a:r>
            <a:r>
              <a:rPr lang="nb-NO" dirty="0" err="1"/>
              <a:t>example</a:t>
            </a:r>
            <a:r>
              <a:rPr lang="nb-NO" dirty="0"/>
              <a:t> </a:t>
            </a:r>
            <a:r>
              <a:rPr lang="nb-NO" dirty="0" err="1"/>
              <a:t>where</a:t>
            </a:r>
            <a:r>
              <a:rPr lang="nb-NO" dirty="0"/>
              <a:t> MPC </a:t>
            </a:r>
            <a:r>
              <a:rPr lang="nb-NO" dirty="0" err="1"/>
              <a:t>may</a:t>
            </a:r>
            <a:r>
              <a:rPr lang="nb-NO" dirty="0"/>
              <a:t> be </a:t>
            </a:r>
            <a:r>
              <a:rPr lang="nb-NO" dirty="0" err="1"/>
              <a:t>preferred</a:t>
            </a:r>
            <a:endParaRPr lang="nb-NO" dirty="0"/>
          </a:p>
        </p:txBody>
      </p:sp>
      <p:sp>
        <p:nvSpPr>
          <p:cNvPr id="15" name="Slide Number Placeholder 14">
            <a:extLst>
              <a:ext uri="{FF2B5EF4-FFF2-40B4-BE49-F238E27FC236}">
                <a16:creationId xmlns:a16="http://schemas.microsoft.com/office/drawing/2014/main" id="{3BAED0D8-5E99-2CA7-CF9A-B4A72B0560D3}"/>
              </a:ext>
            </a:extLst>
          </p:cNvPr>
          <p:cNvSpPr>
            <a:spLocks noGrp="1"/>
          </p:cNvSpPr>
          <p:nvPr>
            <p:ph type="sldNum" sz="quarter" idx="12"/>
          </p:nvPr>
        </p:nvSpPr>
        <p:spPr/>
        <p:txBody>
          <a:bodyPr/>
          <a:lstStyle/>
          <a:p>
            <a:fld id="{D12EDB02-4F68-4150-B145-D9EB3E2B4B16}" type="slidenum">
              <a:rPr lang="en-US" smtClean="0"/>
              <a:t>75</a:t>
            </a:fld>
            <a:endParaRPr lang="en-US"/>
          </a:p>
        </p:txBody>
      </p:sp>
    </p:spTree>
    <p:extLst>
      <p:ext uri="{BB962C8B-B14F-4D97-AF65-F5344CB8AC3E}">
        <p14:creationId xmlns:p14="http://schemas.microsoft.com/office/powerpoint/2010/main" val="41681581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D3BF86-5878-4F0B-BB44-11763E51D30F}"/>
              </a:ext>
            </a:extLst>
          </p:cNvPr>
          <p:cNvSpPr>
            <a:spLocks noGrp="1"/>
          </p:cNvSpPr>
          <p:nvPr>
            <p:ph type="title"/>
          </p:nvPr>
        </p:nvSpPr>
        <p:spPr>
          <a:xfrm>
            <a:off x="1981200" y="274638"/>
            <a:ext cx="8229600" cy="490066"/>
          </a:xfrm>
        </p:spPr>
        <p:txBody>
          <a:bodyPr>
            <a:noAutofit/>
          </a:bodyPr>
          <a:lstStyle/>
          <a:p>
            <a:r>
              <a:rPr lang="nb-NO" sz="3200" dirty="0"/>
              <a:t>Alternative </a:t>
            </a:r>
            <a:r>
              <a:rPr lang="nb-NO" sz="3200" dirty="0" err="1"/>
              <a:t>solution</a:t>
            </a:r>
            <a:r>
              <a:rPr lang="nb-NO" sz="3200" dirty="0"/>
              <a:t> </a:t>
            </a:r>
            <a:r>
              <a:rPr lang="nb-NO" sz="3200" dirty="0" err="1"/>
              <a:t>with</a:t>
            </a:r>
            <a:r>
              <a:rPr lang="nb-NO" sz="3200" dirty="0"/>
              <a:t> different setpoints</a:t>
            </a:r>
          </a:p>
        </p:txBody>
      </p:sp>
      <p:pic>
        <p:nvPicPr>
          <p:cNvPr id="4" name="Picture 3">
            <a:extLst>
              <a:ext uri="{FF2B5EF4-FFF2-40B4-BE49-F238E27FC236}">
                <a16:creationId xmlns:a16="http://schemas.microsoft.com/office/drawing/2014/main" id="{74D481A9-35F8-481A-9777-F6408E4B5032}"/>
              </a:ext>
            </a:extLst>
          </p:cNvPr>
          <p:cNvPicPr>
            <a:picLocks noChangeAspect="1"/>
          </p:cNvPicPr>
          <p:nvPr/>
        </p:nvPicPr>
        <p:blipFill>
          <a:blip r:embed="rId2"/>
          <a:stretch>
            <a:fillRect/>
          </a:stretch>
        </p:blipFill>
        <p:spPr>
          <a:xfrm>
            <a:off x="2719388" y="846138"/>
            <a:ext cx="6753225" cy="5429250"/>
          </a:xfrm>
          <a:prstGeom prst="rect">
            <a:avLst/>
          </a:prstGeom>
        </p:spPr>
      </p:pic>
      <p:sp>
        <p:nvSpPr>
          <p:cNvPr id="5" name="Rectangle 4">
            <a:extLst>
              <a:ext uri="{FF2B5EF4-FFF2-40B4-BE49-F238E27FC236}">
                <a16:creationId xmlns:a16="http://schemas.microsoft.com/office/drawing/2014/main" id="{C0CA5E9A-5EB1-4D03-ACA0-ACE5DED6BF1D}"/>
              </a:ext>
            </a:extLst>
          </p:cNvPr>
          <p:cNvSpPr/>
          <p:nvPr/>
        </p:nvSpPr>
        <p:spPr>
          <a:xfrm>
            <a:off x="8304403" y="971141"/>
            <a:ext cx="1144364" cy="914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b-NO" sz="1400" dirty="0" err="1">
                <a:solidFill>
                  <a:srgbClr val="FF0000"/>
                </a:solidFill>
              </a:rPr>
              <a:t>Cannot</a:t>
            </a:r>
            <a:r>
              <a:rPr lang="nb-NO" sz="1400" dirty="0">
                <a:solidFill>
                  <a:srgbClr val="FF0000"/>
                </a:solidFill>
              </a:rPr>
              <a:t> be given up</a:t>
            </a:r>
          </a:p>
        </p:txBody>
      </p:sp>
      <p:sp>
        <p:nvSpPr>
          <p:cNvPr id="6" name="Oval 5">
            <a:extLst>
              <a:ext uri="{FF2B5EF4-FFF2-40B4-BE49-F238E27FC236}">
                <a16:creationId xmlns:a16="http://schemas.microsoft.com/office/drawing/2014/main" id="{E180F89E-F627-440A-BD4E-AD884708BDE9}"/>
              </a:ext>
            </a:extLst>
          </p:cNvPr>
          <p:cNvSpPr/>
          <p:nvPr/>
        </p:nvSpPr>
        <p:spPr>
          <a:xfrm>
            <a:off x="8472264" y="764704"/>
            <a:ext cx="360040" cy="36004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7" name="Oval 6">
            <a:extLst>
              <a:ext uri="{FF2B5EF4-FFF2-40B4-BE49-F238E27FC236}">
                <a16:creationId xmlns:a16="http://schemas.microsoft.com/office/drawing/2014/main" id="{52A8105B-1B9C-42F3-BDBA-04CDF1ECC0C4}"/>
              </a:ext>
            </a:extLst>
          </p:cNvPr>
          <p:cNvSpPr/>
          <p:nvPr/>
        </p:nvSpPr>
        <p:spPr>
          <a:xfrm>
            <a:off x="8569642" y="2924944"/>
            <a:ext cx="360040" cy="36004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8" name="TextBox 7">
            <a:extLst>
              <a:ext uri="{FF2B5EF4-FFF2-40B4-BE49-F238E27FC236}">
                <a16:creationId xmlns:a16="http://schemas.microsoft.com/office/drawing/2014/main" id="{602F15D2-9691-4B43-B544-CDEE88C0778F}"/>
              </a:ext>
            </a:extLst>
          </p:cNvPr>
          <p:cNvSpPr txBox="1"/>
          <p:nvPr/>
        </p:nvSpPr>
        <p:spPr>
          <a:xfrm>
            <a:off x="8929682" y="3007986"/>
            <a:ext cx="837280" cy="276999"/>
          </a:xfrm>
          <a:prstGeom prst="rect">
            <a:avLst/>
          </a:prstGeom>
          <a:noFill/>
        </p:spPr>
        <p:txBody>
          <a:bodyPr wrap="none" rtlCol="0">
            <a:spAutoFit/>
          </a:bodyPr>
          <a:lstStyle/>
          <a:p>
            <a:r>
              <a:rPr lang="nb-NO" sz="1200" dirty="0">
                <a:solidFill>
                  <a:srgbClr val="FF0000"/>
                </a:solidFill>
              </a:rPr>
              <a:t>=95% </a:t>
            </a:r>
            <a:r>
              <a:rPr lang="nb-NO" sz="1200" dirty="0" err="1">
                <a:solidFill>
                  <a:srgbClr val="FF0000"/>
                </a:solidFill>
              </a:rPr>
              <a:t>light</a:t>
            </a:r>
            <a:endParaRPr lang="nb-NO" sz="1200" dirty="0">
              <a:solidFill>
                <a:srgbClr val="FF0000"/>
              </a:solidFill>
            </a:endParaRPr>
          </a:p>
        </p:txBody>
      </p:sp>
      <p:sp>
        <p:nvSpPr>
          <p:cNvPr id="9" name="TextBox 8">
            <a:extLst>
              <a:ext uri="{FF2B5EF4-FFF2-40B4-BE49-F238E27FC236}">
                <a16:creationId xmlns:a16="http://schemas.microsoft.com/office/drawing/2014/main" id="{D1BA3733-B900-4294-9EDE-4D6D68CE12CE}"/>
              </a:ext>
            </a:extLst>
          </p:cNvPr>
          <p:cNvSpPr txBox="1"/>
          <p:nvPr/>
        </p:nvSpPr>
        <p:spPr>
          <a:xfrm>
            <a:off x="9102913" y="832642"/>
            <a:ext cx="872547" cy="276999"/>
          </a:xfrm>
          <a:prstGeom prst="rect">
            <a:avLst/>
          </a:prstGeom>
          <a:noFill/>
        </p:spPr>
        <p:txBody>
          <a:bodyPr wrap="none" rtlCol="0">
            <a:spAutoFit/>
          </a:bodyPr>
          <a:lstStyle/>
          <a:p>
            <a:r>
              <a:rPr lang="nb-NO" sz="1200" dirty="0">
                <a:solidFill>
                  <a:srgbClr val="FF0000"/>
                </a:solidFill>
              </a:rPr>
              <a:t>= 94% </a:t>
            </a:r>
            <a:r>
              <a:rPr lang="nb-NO" sz="1200" dirty="0" err="1">
                <a:solidFill>
                  <a:srgbClr val="FF0000"/>
                </a:solidFill>
              </a:rPr>
              <a:t>light</a:t>
            </a:r>
            <a:endParaRPr lang="nb-NO" sz="1200" dirty="0">
              <a:solidFill>
                <a:srgbClr val="FF0000"/>
              </a:solidFill>
            </a:endParaRPr>
          </a:p>
        </p:txBody>
      </p:sp>
      <p:sp>
        <p:nvSpPr>
          <p:cNvPr id="3" name="TextBox 2">
            <a:extLst>
              <a:ext uri="{FF2B5EF4-FFF2-40B4-BE49-F238E27FC236}">
                <a16:creationId xmlns:a16="http://schemas.microsoft.com/office/drawing/2014/main" id="{AFD2D821-0DA7-4943-AD9F-563CF0EEA7DB}"/>
              </a:ext>
            </a:extLst>
          </p:cNvPr>
          <p:cNvSpPr txBox="1"/>
          <p:nvPr/>
        </p:nvSpPr>
        <p:spPr>
          <a:xfrm>
            <a:off x="1981201" y="6138781"/>
            <a:ext cx="8464753" cy="738664"/>
          </a:xfrm>
          <a:prstGeom prst="rect">
            <a:avLst/>
          </a:prstGeom>
          <a:noFill/>
        </p:spPr>
        <p:txBody>
          <a:bodyPr wrap="none" rtlCol="0">
            <a:spAutoFit/>
          </a:bodyPr>
          <a:lstStyle/>
          <a:p>
            <a:r>
              <a:rPr lang="nb-NO" sz="1400" dirty="0">
                <a:solidFill>
                  <a:srgbClr val="FF0000"/>
                </a:solidFill>
              </a:rPr>
              <a:t>This </a:t>
            </a:r>
            <a:r>
              <a:rPr lang="nb-NO" sz="1400" dirty="0" err="1">
                <a:solidFill>
                  <a:srgbClr val="FF0000"/>
                </a:solidFill>
              </a:rPr>
              <a:t>solution</a:t>
            </a:r>
            <a:r>
              <a:rPr lang="nb-NO" sz="1400" dirty="0">
                <a:solidFill>
                  <a:srgbClr val="FF0000"/>
                </a:solidFill>
              </a:rPr>
              <a:t> </a:t>
            </a:r>
            <a:r>
              <a:rPr lang="nb-NO" sz="1400" dirty="0" err="1">
                <a:solidFill>
                  <a:srgbClr val="FF0000"/>
                </a:solidFill>
              </a:rPr>
              <a:t>looks</a:t>
            </a:r>
            <a:r>
              <a:rPr lang="nb-NO" sz="1400" dirty="0">
                <a:solidFill>
                  <a:srgbClr val="FF0000"/>
                </a:solidFill>
              </a:rPr>
              <a:t> </a:t>
            </a:r>
            <a:r>
              <a:rPr lang="nb-NO" sz="1400" dirty="0" err="1">
                <a:solidFill>
                  <a:srgbClr val="FF0000"/>
                </a:solidFill>
              </a:rPr>
              <a:t>simpler</a:t>
            </a:r>
            <a:r>
              <a:rPr lang="nb-NO" sz="1400" dirty="0">
                <a:solidFill>
                  <a:srgbClr val="FF0000"/>
                </a:solidFill>
              </a:rPr>
              <a:t>, </a:t>
            </a:r>
            <a:r>
              <a:rPr lang="nb-NO" sz="1400" dirty="0" err="1">
                <a:solidFill>
                  <a:srgbClr val="FF0000"/>
                </a:solidFill>
              </a:rPr>
              <a:t>but</a:t>
            </a:r>
            <a:r>
              <a:rPr lang="nb-NO" sz="1400" dirty="0">
                <a:solidFill>
                  <a:srgbClr val="FF0000"/>
                </a:solidFill>
              </a:rPr>
              <a:t> it is not as </a:t>
            </a:r>
            <a:r>
              <a:rPr lang="nb-NO" sz="1400" dirty="0" err="1">
                <a:solidFill>
                  <a:srgbClr val="FF0000"/>
                </a:solidFill>
              </a:rPr>
              <a:t>good</a:t>
            </a:r>
            <a:r>
              <a:rPr lang="nb-NO" sz="1400" dirty="0">
                <a:solidFill>
                  <a:srgbClr val="FF0000"/>
                </a:solidFill>
              </a:rPr>
              <a:t> </a:t>
            </a:r>
            <a:r>
              <a:rPr lang="nb-NO" sz="1400" dirty="0" err="1">
                <a:solidFill>
                  <a:srgbClr val="FF0000"/>
                </a:solidFill>
              </a:rPr>
              <a:t>dynamically</a:t>
            </a:r>
            <a:r>
              <a:rPr lang="nb-NO" sz="1400" dirty="0">
                <a:solidFill>
                  <a:srgbClr val="FF0000"/>
                </a:solidFill>
              </a:rPr>
              <a:t> in cases </a:t>
            </a:r>
            <a:r>
              <a:rPr lang="nb-NO" sz="1400" dirty="0" err="1">
                <a:solidFill>
                  <a:srgbClr val="FF0000"/>
                </a:solidFill>
              </a:rPr>
              <a:t>where</a:t>
            </a:r>
            <a:r>
              <a:rPr lang="nb-NO" sz="1400" dirty="0">
                <a:solidFill>
                  <a:srgbClr val="FF0000"/>
                </a:solidFill>
              </a:rPr>
              <a:t> </a:t>
            </a:r>
            <a:r>
              <a:rPr lang="nb-NO" sz="1400" dirty="0" err="1">
                <a:solidFill>
                  <a:srgbClr val="FF0000"/>
                </a:solidFill>
              </a:rPr>
              <a:t>we</a:t>
            </a:r>
            <a:r>
              <a:rPr lang="nb-NO" sz="1400" dirty="0">
                <a:solidFill>
                  <a:srgbClr val="FF0000"/>
                </a:solidFill>
              </a:rPr>
              <a:t> </a:t>
            </a:r>
            <a:r>
              <a:rPr lang="nb-NO" sz="1400" dirty="0" err="1">
                <a:solidFill>
                  <a:srgbClr val="FF0000"/>
                </a:solidFill>
              </a:rPr>
              <a:t>need</a:t>
            </a:r>
            <a:r>
              <a:rPr lang="nb-NO" sz="1400" dirty="0">
                <a:solidFill>
                  <a:srgbClr val="FF0000"/>
                </a:solidFill>
              </a:rPr>
              <a:t> to limit </a:t>
            </a:r>
            <a:r>
              <a:rPr lang="nb-NO" sz="1400" dirty="0" err="1">
                <a:solidFill>
                  <a:srgbClr val="FF0000"/>
                </a:solidFill>
              </a:rPr>
              <a:t>feed</a:t>
            </a:r>
            <a:r>
              <a:rPr lang="nb-NO" sz="1400" dirty="0">
                <a:solidFill>
                  <a:srgbClr val="FF0000"/>
                </a:solidFill>
              </a:rPr>
              <a:t> F to </a:t>
            </a:r>
            <a:r>
              <a:rPr lang="nb-NO" sz="1400" dirty="0" err="1">
                <a:solidFill>
                  <a:srgbClr val="FF0000"/>
                </a:solidFill>
              </a:rPr>
              <a:t>the</a:t>
            </a:r>
            <a:r>
              <a:rPr lang="nb-NO" sz="1400" dirty="0">
                <a:solidFill>
                  <a:srgbClr val="FF0000"/>
                </a:solidFill>
              </a:rPr>
              <a:t> </a:t>
            </a:r>
            <a:r>
              <a:rPr lang="nb-NO" sz="1400" dirty="0" err="1">
                <a:solidFill>
                  <a:srgbClr val="FF0000"/>
                </a:solidFill>
              </a:rPr>
              <a:t>column</a:t>
            </a:r>
            <a:r>
              <a:rPr lang="nb-NO" sz="1400" dirty="0">
                <a:solidFill>
                  <a:srgbClr val="FF0000"/>
                </a:solidFill>
              </a:rPr>
              <a:t>.</a:t>
            </a:r>
          </a:p>
          <a:p>
            <a:r>
              <a:rPr lang="nb-NO" sz="1400" dirty="0" err="1">
                <a:solidFill>
                  <a:srgbClr val="FF0000"/>
                </a:solidFill>
              </a:rPr>
              <a:t>We</a:t>
            </a:r>
            <a:r>
              <a:rPr lang="nb-NO" sz="1400" dirty="0">
                <a:solidFill>
                  <a:srgbClr val="FF0000"/>
                </a:solidFill>
              </a:rPr>
              <a:t> </a:t>
            </a:r>
            <a:r>
              <a:rPr lang="nb-NO" sz="1400" dirty="0" err="1">
                <a:solidFill>
                  <a:srgbClr val="FF0000"/>
                </a:solidFill>
              </a:rPr>
              <a:t>then</a:t>
            </a:r>
            <a:r>
              <a:rPr lang="nb-NO" sz="1400" dirty="0">
                <a:solidFill>
                  <a:srgbClr val="FF0000"/>
                </a:solidFill>
              </a:rPr>
              <a:t> </a:t>
            </a:r>
            <a:r>
              <a:rPr lang="nb-NO" sz="1400" dirty="0" err="1">
                <a:solidFill>
                  <a:srgbClr val="FF0000"/>
                </a:solidFill>
              </a:rPr>
              <a:t>use</a:t>
            </a:r>
            <a:r>
              <a:rPr lang="nb-NO" sz="1400" dirty="0">
                <a:solidFill>
                  <a:srgbClr val="FF0000"/>
                </a:solidFill>
              </a:rPr>
              <a:t> F to control </a:t>
            </a:r>
            <a:r>
              <a:rPr lang="nb-NO" sz="1400" dirty="0" err="1">
                <a:solidFill>
                  <a:srgbClr val="FF0000"/>
                </a:solidFill>
              </a:rPr>
              <a:t>top</a:t>
            </a:r>
            <a:r>
              <a:rPr lang="nb-NO" sz="1400" dirty="0">
                <a:solidFill>
                  <a:srgbClr val="FF0000"/>
                </a:solidFill>
              </a:rPr>
              <a:t> </a:t>
            </a:r>
            <a:r>
              <a:rPr lang="nb-NO" sz="1400" dirty="0" err="1">
                <a:solidFill>
                  <a:srgbClr val="FF0000"/>
                </a:solidFill>
              </a:rPr>
              <a:t>composition</a:t>
            </a:r>
            <a:r>
              <a:rPr lang="nb-NO" sz="1400" dirty="0">
                <a:solidFill>
                  <a:srgbClr val="FF0000"/>
                </a:solidFill>
              </a:rPr>
              <a:t>, and L to control </a:t>
            </a:r>
            <a:r>
              <a:rPr lang="nb-NO" sz="1400" dirty="0" err="1">
                <a:solidFill>
                  <a:srgbClr val="FF0000"/>
                </a:solidFill>
              </a:rPr>
              <a:t>bottom</a:t>
            </a:r>
            <a:r>
              <a:rPr lang="nb-NO" sz="1400" dirty="0">
                <a:solidFill>
                  <a:srgbClr val="FF0000"/>
                </a:solidFill>
              </a:rPr>
              <a:t> </a:t>
            </a:r>
            <a:r>
              <a:rPr lang="nb-NO" sz="1400" dirty="0" err="1">
                <a:solidFill>
                  <a:srgbClr val="FF0000"/>
                </a:solidFill>
              </a:rPr>
              <a:t>compoistion</a:t>
            </a:r>
            <a:r>
              <a:rPr lang="nb-NO" sz="1400" dirty="0">
                <a:solidFill>
                  <a:srgbClr val="FF0000"/>
                </a:solidFill>
              </a:rPr>
              <a:t>. </a:t>
            </a:r>
          </a:p>
          <a:p>
            <a:r>
              <a:rPr lang="nb-NO" sz="1400" dirty="0">
                <a:solidFill>
                  <a:srgbClr val="FF0000"/>
                </a:solidFill>
              </a:rPr>
              <a:t>The </a:t>
            </a:r>
            <a:r>
              <a:rPr lang="nb-NO" sz="1400" dirty="0" err="1">
                <a:solidFill>
                  <a:srgbClr val="FF0000"/>
                </a:solidFill>
              </a:rPr>
              <a:t>reverse</a:t>
            </a:r>
            <a:r>
              <a:rPr lang="nb-NO" sz="1400" dirty="0">
                <a:solidFill>
                  <a:srgbClr val="FF0000"/>
                </a:solidFill>
              </a:rPr>
              <a:t> </a:t>
            </a:r>
            <a:r>
              <a:rPr lang="nb-NO" sz="1400" dirty="0" err="1">
                <a:solidFill>
                  <a:srgbClr val="FF0000"/>
                </a:solidFill>
              </a:rPr>
              <a:t>pairing</a:t>
            </a:r>
            <a:r>
              <a:rPr lang="nb-NO" sz="1400" dirty="0">
                <a:solidFill>
                  <a:srgbClr val="FF0000"/>
                </a:solidFill>
              </a:rPr>
              <a:t> is </a:t>
            </a:r>
            <a:r>
              <a:rPr lang="nb-NO" sz="1400" dirty="0" err="1">
                <a:solidFill>
                  <a:srgbClr val="FF0000"/>
                </a:solidFill>
              </a:rPr>
              <a:t>better</a:t>
            </a:r>
            <a:r>
              <a:rPr lang="nb-NO" sz="1400" dirty="0">
                <a:solidFill>
                  <a:srgbClr val="FF0000"/>
                </a:solidFill>
              </a:rPr>
              <a:t> (</a:t>
            </a:r>
            <a:r>
              <a:rPr lang="nb-NO" sz="1400" dirty="0" err="1">
                <a:solidFill>
                  <a:srgbClr val="FF0000"/>
                </a:solidFill>
              </a:rPr>
              <a:t>which</a:t>
            </a:r>
            <a:r>
              <a:rPr lang="nb-NO" sz="1400" dirty="0">
                <a:solidFill>
                  <a:srgbClr val="FF0000"/>
                </a:solidFill>
              </a:rPr>
              <a:t> is </a:t>
            </a:r>
            <a:r>
              <a:rPr lang="nb-NO" sz="1400" dirty="0" err="1">
                <a:solidFill>
                  <a:srgbClr val="FF0000"/>
                </a:solidFill>
              </a:rPr>
              <a:t>what</a:t>
            </a:r>
            <a:r>
              <a:rPr lang="nb-NO" sz="1400" dirty="0">
                <a:solidFill>
                  <a:srgbClr val="FF0000"/>
                </a:solidFill>
              </a:rPr>
              <a:t> </a:t>
            </a:r>
            <a:r>
              <a:rPr lang="nb-NO" sz="1400" dirty="0" err="1">
                <a:solidFill>
                  <a:srgbClr val="FF0000"/>
                </a:solidFill>
              </a:rPr>
              <a:t>we</a:t>
            </a:r>
            <a:r>
              <a:rPr lang="nb-NO" sz="1400" dirty="0">
                <a:solidFill>
                  <a:srgbClr val="FF0000"/>
                </a:solidFill>
              </a:rPr>
              <a:t> </a:t>
            </a:r>
            <a:r>
              <a:rPr lang="nb-NO" sz="1400" dirty="0" err="1">
                <a:solidFill>
                  <a:srgbClr val="FF0000"/>
                </a:solidFill>
              </a:rPr>
              <a:t>get</a:t>
            </a:r>
            <a:r>
              <a:rPr lang="nb-NO" sz="1400" dirty="0">
                <a:solidFill>
                  <a:srgbClr val="FF0000"/>
                </a:solidFill>
              </a:rPr>
              <a:t> </a:t>
            </a:r>
            <a:r>
              <a:rPr lang="nb-NO" sz="1400" dirty="0" err="1">
                <a:solidFill>
                  <a:srgbClr val="FF0000"/>
                </a:solidFill>
              </a:rPr>
              <a:t>with</a:t>
            </a:r>
            <a:r>
              <a:rPr lang="nb-NO" sz="1400" dirty="0">
                <a:solidFill>
                  <a:srgbClr val="FF0000"/>
                </a:solidFill>
              </a:rPr>
              <a:t> </a:t>
            </a:r>
            <a:r>
              <a:rPr lang="nb-NO" sz="1400" dirty="0" err="1">
                <a:solidFill>
                  <a:srgbClr val="FF0000"/>
                </a:solidFill>
              </a:rPr>
              <a:t>the</a:t>
            </a:r>
            <a:r>
              <a:rPr lang="nb-NO" sz="1400" dirty="0">
                <a:solidFill>
                  <a:srgbClr val="FF0000"/>
                </a:solidFill>
              </a:rPr>
              <a:t> </a:t>
            </a:r>
            <a:r>
              <a:rPr lang="nb-NO" sz="1400" dirty="0" err="1">
                <a:solidFill>
                  <a:srgbClr val="FF0000"/>
                </a:solidFill>
              </a:rPr>
              <a:t>other</a:t>
            </a:r>
            <a:r>
              <a:rPr lang="nb-NO" sz="1400" dirty="0">
                <a:solidFill>
                  <a:srgbClr val="FF0000"/>
                </a:solidFill>
              </a:rPr>
              <a:t> </a:t>
            </a:r>
            <a:r>
              <a:rPr lang="nb-NO" sz="1400" dirty="0" err="1">
                <a:solidFill>
                  <a:srgbClr val="FF0000"/>
                </a:solidFill>
              </a:rPr>
              <a:t>solution</a:t>
            </a:r>
            <a:r>
              <a:rPr lang="nb-NO" sz="1400" dirty="0">
                <a:solidFill>
                  <a:srgbClr val="FF0000"/>
                </a:solidFill>
              </a:rPr>
              <a:t>)</a:t>
            </a:r>
          </a:p>
        </p:txBody>
      </p:sp>
      <p:sp>
        <p:nvSpPr>
          <p:cNvPr id="10" name="TextBox 9">
            <a:extLst>
              <a:ext uri="{FF2B5EF4-FFF2-40B4-BE49-F238E27FC236}">
                <a16:creationId xmlns:a16="http://schemas.microsoft.com/office/drawing/2014/main" id="{A96F1AE3-AC7A-41F6-9C04-184BCE89298A}"/>
              </a:ext>
            </a:extLst>
          </p:cNvPr>
          <p:cNvSpPr txBox="1"/>
          <p:nvPr/>
        </p:nvSpPr>
        <p:spPr>
          <a:xfrm>
            <a:off x="8819010" y="3526215"/>
            <a:ext cx="1741486" cy="692497"/>
          </a:xfrm>
          <a:prstGeom prst="rect">
            <a:avLst/>
          </a:prstGeom>
          <a:noFill/>
        </p:spPr>
        <p:txBody>
          <a:bodyPr wrap="square" rtlCol="0">
            <a:spAutoFit/>
          </a:bodyPr>
          <a:lstStyle/>
          <a:p>
            <a:r>
              <a:rPr lang="nb-NO" sz="1200" dirty="0">
                <a:solidFill>
                  <a:srgbClr val="FF0000"/>
                </a:solidFill>
              </a:rPr>
              <a:t>=98</a:t>
            </a:r>
            <a:r>
              <a:rPr lang="nb-NO" sz="900" dirty="0">
                <a:solidFill>
                  <a:srgbClr val="FF0000"/>
                </a:solidFill>
              </a:rPr>
              <a:t>% (</a:t>
            </a:r>
            <a:r>
              <a:rPr lang="nb-NO" sz="900" dirty="0" err="1">
                <a:solidFill>
                  <a:srgbClr val="FF0000"/>
                </a:solidFill>
              </a:rPr>
              <a:t>but</a:t>
            </a:r>
            <a:r>
              <a:rPr lang="nb-NO" sz="900" dirty="0">
                <a:solidFill>
                  <a:srgbClr val="FF0000"/>
                </a:solidFill>
              </a:rPr>
              <a:t> </a:t>
            </a:r>
            <a:r>
              <a:rPr lang="nb-NO" sz="900" dirty="0" err="1">
                <a:solidFill>
                  <a:srgbClr val="FF0000"/>
                </a:solidFill>
              </a:rPr>
              <a:t>can</a:t>
            </a:r>
            <a:r>
              <a:rPr lang="nb-NO" sz="900" dirty="0">
                <a:solidFill>
                  <a:srgbClr val="FF0000"/>
                </a:solidFill>
              </a:rPr>
              <a:t> </a:t>
            </a:r>
            <a:r>
              <a:rPr lang="nb-NO" sz="900" dirty="0" err="1">
                <a:solidFill>
                  <a:srgbClr val="FF0000"/>
                </a:solidFill>
              </a:rPr>
              <a:t>change</a:t>
            </a:r>
            <a:r>
              <a:rPr lang="nb-NO" sz="900" dirty="0">
                <a:solidFill>
                  <a:srgbClr val="FF0000"/>
                </a:solidFill>
              </a:rPr>
              <a:t> and be </a:t>
            </a:r>
            <a:r>
              <a:rPr lang="nb-NO" sz="900" dirty="0" err="1">
                <a:solidFill>
                  <a:srgbClr val="FF0000"/>
                </a:solidFill>
              </a:rPr>
              <a:t>lower</a:t>
            </a:r>
            <a:r>
              <a:rPr lang="nb-NO" sz="900" dirty="0">
                <a:solidFill>
                  <a:srgbClr val="FF0000"/>
                </a:solidFill>
              </a:rPr>
              <a:t> </a:t>
            </a:r>
            <a:r>
              <a:rPr lang="nb-NO" sz="900" dirty="0" err="1">
                <a:solidFill>
                  <a:srgbClr val="FF0000"/>
                </a:solidFill>
              </a:rPr>
              <a:t>if</a:t>
            </a:r>
            <a:r>
              <a:rPr lang="nb-NO" sz="900" dirty="0">
                <a:solidFill>
                  <a:srgbClr val="FF0000"/>
                </a:solidFill>
              </a:rPr>
              <a:t> energy (V) is </a:t>
            </a:r>
            <a:r>
              <a:rPr lang="nb-NO" sz="900" dirty="0" err="1">
                <a:solidFill>
                  <a:srgbClr val="FF0000"/>
                </a:solidFill>
              </a:rPr>
              <a:t>expensive</a:t>
            </a:r>
            <a:r>
              <a:rPr lang="nb-NO" sz="900" dirty="0">
                <a:solidFill>
                  <a:srgbClr val="FF0000"/>
                </a:solidFill>
              </a:rPr>
              <a:t>, so </a:t>
            </a:r>
            <a:r>
              <a:rPr lang="nb-NO" sz="900" dirty="0" err="1">
                <a:solidFill>
                  <a:srgbClr val="FF0000"/>
                </a:solidFill>
              </a:rPr>
              <a:t>this</a:t>
            </a:r>
            <a:r>
              <a:rPr lang="nb-NO" sz="900" dirty="0">
                <a:solidFill>
                  <a:srgbClr val="FF0000"/>
                </a:solidFill>
              </a:rPr>
              <a:t> is </a:t>
            </a:r>
            <a:r>
              <a:rPr lang="nb-NO" sz="900" dirty="0" err="1">
                <a:solidFill>
                  <a:srgbClr val="FF0000"/>
                </a:solidFill>
              </a:rPr>
              <a:t>the</a:t>
            </a:r>
            <a:r>
              <a:rPr lang="nb-NO" sz="900" dirty="0">
                <a:solidFill>
                  <a:srgbClr val="FF0000"/>
                </a:solidFill>
              </a:rPr>
              <a:t> </a:t>
            </a:r>
            <a:r>
              <a:rPr lang="nb-NO" sz="900" dirty="0" err="1">
                <a:solidFill>
                  <a:srgbClr val="FF0000"/>
                </a:solidFill>
              </a:rPr>
              <a:t>reason</a:t>
            </a:r>
            <a:r>
              <a:rPr lang="nb-NO" sz="900" dirty="0">
                <a:solidFill>
                  <a:srgbClr val="FF0000"/>
                </a:solidFill>
              </a:rPr>
              <a:t> for </a:t>
            </a:r>
            <a:r>
              <a:rPr lang="nb-NO" sz="900" dirty="0" err="1">
                <a:solidFill>
                  <a:srgbClr val="FF0000"/>
                </a:solidFill>
              </a:rPr>
              <a:t>the</a:t>
            </a:r>
            <a:r>
              <a:rPr lang="nb-NO" sz="900" dirty="0">
                <a:solidFill>
                  <a:srgbClr val="FF0000"/>
                </a:solidFill>
              </a:rPr>
              <a:t> </a:t>
            </a:r>
            <a:r>
              <a:rPr lang="nb-NO" sz="900" dirty="0" err="1">
                <a:solidFill>
                  <a:srgbClr val="FF0000"/>
                </a:solidFill>
              </a:rPr>
              <a:t>max-selector</a:t>
            </a:r>
            <a:r>
              <a:rPr lang="nb-NO" sz="900" dirty="0">
                <a:solidFill>
                  <a:srgbClr val="FF0000"/>
                </a:solidFill>
              </a:rPr>
              <a:t>)</a:t>
            </a:r>
          </a:p>
        </p:txBody>
      </p:sp>
      <p:sp>
        <p:nvSpPr>
          <p:cNvPr id="11" name="Slide Number Placeholder 10">
            <a:extLst>
              <a:ext uri="{FF2B5EF4-FFF2-40B4-BE49-F238E27FC236}">
                <a16:creationId xmlns:a16="http://schemas.microsoft.com/office/drawing/2014/main" id="{3CA482AE-898F-1D1B-30DE-F4D4E23BFB90}"/>
              </a:ext>
            </a:extLst>
          </p:cNvPr>
          <p:cNvSpPr>
            <a:spLocks noGrp="1"/>
          </p:cNvSpPr>
          <p:nvPr>
            <p:ph type="sldNum" sz="quarter" idx="12"/>
          </p:nvPr>
        </p:nvSpPr>
        <p:spPr/>
        <p:txBody>
          <a:bodyPr/>
          <a:lstStyle/>
          <a:p>
            <a:fld id="{D12EDB02-4F68-4150-B145-D9EB3E2B4B16}" type="slidenum">
              <a:rPr lang="en-US" smtClean="0"/>
              <a:t>76</a:t>
            </a:fld>
            <a:endParaRPr lang="en-US"/>
          </a:p>
        </p:txBody>
      </p:sp>
    </p:spTree>
    <p:extLst>
      <p:ext uri="{BB962C8B-B14F-4D97-AF65-F5344CB8AC3E}">
        <p14:creationId xmlns:p14="http://schemas.microsoft.com/office/powerpoint/2010/main" val="362400705"/>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DDE68CE8-71F5-4E68-9B20-28D57CBD2A81}"/>
              </a:ext>
            </a:extLst>
          </p:cNvPr>
          <p:cNvPicPr>
            <a:picLocks noGrp="1" noChangeAspect="1"/>
          </p:cNvPicPr>
          <p:nvPr>
            <p:ph idx="1"/>
          </p:nvPr>
        </p:nvPicPr>
        <p:blipFill>
          <a:blip r:embed="rId2"/>
          <a:stretch>
            <a:fillRect/>
          </a:stretch>
        </p:blipFill>
        <p:spPr>
          <a:xfrm>
            <a:off x="4223792" y="260649"/>
            <a:ext cx="4814610" cy="5865515"/>
          </a:xfrm>
          <a:prstGeom prst="rect">
            <a:avLst/>
          </a:prstGeom>
        </p:spPr>
      </p:pic>
      <p:sp>
        <p:nvSpPr>
          <p:cNvPr id="5" name="TextBox 4">
            <a:extLst>
              <a:ext uri="{FF2B5EF4-FFF2-40B4-BE49-F238E27FC236}">
                <a16:creationId xmlns:a16="http://schemas.microsoft.com/office/drawing/2014/main" id="{5C6DF42E-B700-4B4C-8919-7090E2150C52}"/>
              </a:ext>
            </a:extLst>
          </p:cNvPr>
          <p:cNvSpPr txBox="1"/>
          <p:nvPr/>
        </p:nvSpPr>
        <p:spPr>
          <a:xfrm>
            <a:off x="2423592" y="6274187"/>
            <a:ext cx="7560840" cy="646331"/>
          </a:xfrm>
          <a:prstGeom prst="rect">
            <a:avLst/>
          </a:prstGeom>
          <a:noFill/>
        </p:spPr>
        <p:txBody>
          <a:bodyPr wrap="square" rtlCol="0">
            <a:spAutoFit/>
          </a:bodyPr>
          <a:lstStyle/>
          <a:p>
            <a:r>
              <a:rPr lang="nb-NO" dirty="0" err="1"/>
              <a:t>Simulation</a:t>
            </a:r>
            <a:r>
              <a:rPr lang="nb-NO" dirty="0"/>
              <a:t> of alternative </a:t>
            </a:r>
            <a:r>
              <a:rPr lang="nb-NO" dirty="0" err="1"/>
              <a:t>solution</a:t>
            </a:r>
            <a:r>
              <a:rPr lang="nb-NO" dirty="0"/>
              <a:t>. The </a:t>
            </a:r>
            <a:r>
              <a:rPr lang="nb-NO" dirty="0" err="1"/>
              <a:t>problematic</a:t>
            </a:r>
            <a:r>
              <a:rPr lang="nb-NO" dirty="0"/>
              <a:t> </a:t>
            </a:r>
            <a:r>
              <a:rPr lang="nb-NO" dirty="0" err="1"/>
              <a:t>pairing</a:t>
            </a:r>
            <a:r>
              <a:rPr lang="nb-NO" dirty="0"/>
              <a:t> is used </a:t>
            </a:r>
            <a:r>
              <a:rPr lang="nb-NO" dirty="0" err="1"/>
              <a:t>toward</a:t>
            </a:r>
            <a:r>
              <a:rPr lang="nb-NO" dirty="0"/>
              <a:t> </a:t>
            </a:r>
            <a:r>
              <a:rPr lang="nb-NO" dirty="0" err="1"/>
              <a:t>the</a:t>
            </a:r>
            <a:r>
              <a:rPr lang="nb-NO" dirty="0"/>
              <a:t> end (t&gt;80), </a:t>
            </a:r>
            <a:r>
              <a:rPr lang="nb-NO" dirty="0" err="1"/>
              <a:t>but</a:t>
            </a:r>
            <a:r>
              <a:rPr lang="nb-NO" dirty="0"/>
              <a:t> </a:t>
            </a:r>
            <a:r>
              <a:rPr lang="nb-NO" dirty="0" err="1"/>
              <a:t>it’s</a:t>
            </a:r>
            <a:r>
              <a:rPr lang="nb-NO" dirty="0"/>
              <a:t> not </a:t>
            </a:r>
            <a:r>
              <a:rPr lang="nb-NO" dirty="0" err="1"/>
              <a:t>really</a:t>
            </a:r>
            <a:r>
              <a:rPr lang="nb-NO" dirty="0"/>
              <a:t> </a:t>
            </a:r>
            <a:r>
              <a:rPr lang="nb-NO" dirty="0" err="1"/>
              <a:t>tested</a:t>
            </a:r>
            <a:r>
              <a:rPr lang="nb-NO" dirty="0"/>
              <a:t> </a:t>
            </a:r>
            <a:r>
              <a:rPr lang="nb-NO" dirty="0" err="1"/>
              <a:t>because</a:t>
            </a:r>
            <a:r>
              <a:rPr lang="nb-NO" dirty="0"/>
              <a:t> </a:t>
            </a:r>
            <a:r>
              <a:rPr lang="nb-NO" dirty="0" err="1"/>
              <a:t>there</a:t>
            </a:r>
            <a:r>
              <a:rPr lang="nb-NO" dirty="0"/>
              <a:t> </a:t>
            </a:r>
            <a:r>
              <a:rPr lang="nb-NO" dirty="0" err="1"/>
              <a:t>are</a:t>
            </a:r>
            <a:r>
              <a:rPr lang="nb-NO" dirty="0"/>
              <a:t> </a:t>
            </a:r>
            <a:r>
              <a:rPr lang="nb-NO" dirty="0" err="1"/>
              <a:t>no</a:t>
            </a:r>
            <a:r>
              <a:rPr lang="nb-NO" dirty="0"/>
              <a:t> </a:t>
            </a:r>
            <a:r>
              <a:rPr lang="nb-NO" dirty="0" err="1"/>
              <a:t>disturbances</a:t>
            </a:r>
            <a:endParaRPr lang="nb-NO" dirty="0"/>
          </a:p>
        </p:txBody>
      </p:sp>
      <p:sp>
        <p:nvSpPr>
          <p:cNvPr id="2" name="Slide Number Placeholder 1">
            <a:extLst>
              <a:ext uri="{FF2B5EF4-FFF2-40B4-BE49-F238E27FC236}">
                <a16:creationId xmlns:a16="http://schemas.microsoft.com/office/drawing/2014/main" id="{A926DB2C-0FBA-F48D-B130-314DFDD371FA}"/>
              </a:ext>
            </a:extLst>
          </p:cNvPr>
          <p:cNvSpPr>
            <a:spLocks noGrp="1"/>
          </p:cNvSpPr>
          <p:nvPr>
            <p:ph type="sldNum" sz="quarter" idx="12"/>
          </p:nvPr>
        </p:nvSpPr>
        <p:spPr/>
        <p:txBody>
          <a:bodyPr/>
          <a:lstStyle/>
          <a:p>
            <a:fld id="{D12EDB02-4F68-4150-B145-D9EB3E2B4B16}" type="slidenum">
              <a:rPr lang="en-US" smtClean="0"/>
              <a:t>77</a:t>
            </a:fld>
            <a:endParaRPr lang="en-US"/>
          </a:p>
        </p:txBody>
      </p:sp>
    </p:spTree>
    <p:extLst>
      <p:ext uri="{BB962C8B-B14F-4D97-AF65-F5344CB8AC3E}">
        <p14:creationId xmlns:p14="http://schemas.microsoft.com/office/powerpoint/2010/main" val="101790514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2B3D5EE-BFDD-40A3-A3A3-EF122A8215B6}"/>
              </a:ext>
            </a:extLst>
          </p:cNvPr>
          <p:cNvSpPr>
            <a:spLocks noGrp="1"/>
          </p:cNvSpPr>
          <p:nvPr>
            <p:ph idx="1"/>
          </p:nvPr>
        </p:nvSpPr>
        <p:spPr>
          <a:xfrm>
            <a:off x="609600" y="1225447"/>
            <a:ext cx="10972800" cy="5257799"/>
          </a:xfrm>
        </p:spPr>
        <p:txBody>
          <a:bodyPr>
            <a:normAutofit fontScale="62500" lnSpcReduction="20000"/>
          </a:bodyPr>
          <a:lstStyle/>
          <a:p>
            <a:r>
              <a:rPr lang="nb-NO" dirty="0" err="1"/>
              <a:t>Then</a:t>
            </a:r>
            <a:r>
              <a:rPr lang="nb-NO" dirty="0"/>
              <a:t> make a list of </a:t>
            </a:r>
            <a:r>
              <a:rPr lang="nb-NO" dirty="0" err="1">
                <a:highlight>
                  <a:srgbClr val="FFFF00"/>
                </a:highlight>
              </a:rPr>
              <a:t>possible</a:t>
            </a:r>
            <a:r>
              <a:rPr lang="nb-NO" dirty="0">
                <a:highlight>
                  <a:srgbClr val="FFFF00"/>
                </a:highlight>
              </a:rPr>
              <a:t> </a:t>
            </a:r>
            <a:r>
              <a:rPr lang="nb-NO" dirty="0" err="1">
                <a:highlight>
                  <a:srgbClr val="FFFF00"/>
                </a:highlight>
              </a:rPr>
              <a:t>new</a:t>
            </a:r>
            <a:r>
              <a:rPr lang="nb-NO" dirty="0">
                <a:highlight>
                  <a:srgbClr val="FFFF00"/>
                </a:highlight>
              </a:rPr>
              <a:t> </a:t>
            </a:r>
            <a:r>
              <a:rPr lang="nb-NO" dirty="0" err="1">
                <a:highlight>
                  <a:srgbClr val="FFFF00"/>
                </a:highlight>
              </a:rPr>
              <a:t>contraints</a:t>
            </a:r>
            <a:r>
              <a:rPr lang="nb-NO" dirty="0">
                <a:highlight>
                  <a:srgbClr val="FFFF00"/>
                </a:highlight>
              </a:rPr>
              <a:t> </a:t>
            </a:r>
            <a:r>
              <a:rPr lang="nb-NO" dirty="0" err="1"/>
              <a:t>that</a:t>
            </a:r>
            <a:r>
              <a:rPr lang="nb-NO" dirty="0"/>
              <a:t> </a:t>
            </a:r>
            <a:r>
              <a:rPr lang="nb-NO" dirty="0" err="1"/>
              <a:t>may</a:t>
            </a:r>
            <a:r>
              <a:rPr lang="nb-NO" dirty="0"/>
              <a:t> be </a:t>
            </a:r>
            <a:r>
              <a:rPr lang="nb-NO" dirty="0" err="1"/>
              <a:t>encountered</a:t>
            </a:r>
            <a:r>
              <a:rPr lang="nb-NO" dirty="0"/>
              <a:t> (</a:t>
            </a:r>
            <a:r>
              <a:rPr lang="nb-NO" dirty="0" err="1"/>
              <a:t>because</a:t>
            </a:r>
            <a:r>
              <a:rPr lang="nb-NO" dirty="0"/>
              <a:t> of </a:t>
            </a:r>
            <a:r>
              <a:rPr lang="nb-NO" dirty="0" err="1"/>
              <a:t>disturbances</a:t>
            </a:r>
            <a:r>
              <a:rPr lang="nb-NO" dirty="0"/>
              <a:t>, parameter </a:t>
            </a:r>
            <a:r>
              <a:rPr lang="nb-NO" dirty="0" err="1"/>
              <a:t>changes</a:t>
            </a:r>
            <a:r>
              <a:rPr lang="nb-NO" dirty="0"/>
              <a:t>, </a:t>
            </a:r>
            <a:r>
              <a:rPr lang="nb-NO" dirty="0" err="1"/>
              <a:t>price</a:t>
            </a:r>
            <a:r>
              <a:rPr lang="nb-NO" dirty="0"/>
              <a:t> </a:t>
            </a:r>
            <a:r>
              <a:rPr lang="nb-NO" dirty="0" err="1"/>
              <a:t>changes</a:t>
            </a:r>
            <a:r>
              <a:rPr lang="nb-NO" dirty="0"/>
              <a:t>)</a:t>
            </a:r>
          </a:p>
          <a:p>
            <a:r>
              <a:rPr lang="nb-NO" dirty="0"/>
              <a:t>Reach </a:t>
            </a:r>
            <a:r>
              <a:rPr lang="nb-NO" dirty="0" err="1"/>
              <a:t>constraint</a:t>
            </a:r>
            <a:r>
              <a:rPr lang="nb-NO" dirty="0"/>
              <a:t> </a:t>
            </a:r>
            <a:r>
              <a:rPr lang="nb-NO" dirty="0" err="1"/>
              <a:t>on</a:t>
            </a:r>
            <a:r>
              <a:rPr lang="nb-NO" dirty="0"/>
              <a:t> </a:t>
            </a:r>
            <a:r>
              <a:rPr lang="nb-NO" dirty="0" err="1"/>
              <a:t>new</a:t>
            </a:r>
            <a:r>
              <a:rPr lang="nb-NO" dirty="0"/>
              <a:t> CV</a:t>
            </a:r>
          </a:p>
          <a:p>
            <a:pPr lvl="1"/>
            <a:r>
              <a:rPr lang="nb-NO" dirty="0"/>
              <a:t>Simplest: </a:t>
            </a:r>
            <a:r>
              <a:rPr lang="nb-NO" dirty="0" err="1"/>
              <a:t>Find</a:t>
            </a:r>
            <a:r>
              <a:rPr lang="nb-NO" dirty="0"/>
              <a:t> an </a:t>
            </a:r>
            <a:r>
              <a:rPr lang="nb-NO" dirty="0" err="1"/>
              <a:t>unused</a:t>
            </a:r>
            <a:r>
              <a:rPr lang="nb-NO" dirty="0"/>
              <a:t> input (</a:t>
            </a:r>
            <a:r>
              <a:rPr lang="nb-NO" dirty="0">
                <a:highlight>
                  <a:srgbClr val="FFFF00"/>
                </a:highlight>
              </a:rPr>
              <a:t>simple CV-MV </a:t>
            </a:r>
            <a:r>
              <a:rPr lang="nb-NO" dirty="0" err="1">
                <a:highlight>
                  <a:srgbClr val="FFFF00"/>
                </a:highlight>
              </a:rPr>
              <a:t>switching</a:t>
            </a:r>
            <a:r>
              <a:rPr lang="nb-NO" dirty="0"/>
              <a:t>)</a:t>
            </a:r>
          </a:p>
          <a:p>
            <a:pPr lvl="1"/>
            <a:r>
              <a:rPr lang="nb-NO" dirty="0" err="1"/>
              <a:t>Otherwise</a:t>
            </a:r>
            <a:r>
              <a:rPr lang="nb-NO" dirty="0"/>
              <a:t>: </a:t>
            </a:r>
            <a:r>
              <a:rPr lang="nb-NO" dirty="0">
                <a:highlight>
                  <a:srgbClr val="FFFF00"/>
                </a:highlight>
              </a:rPr>
              <a:t>CV-CV </a:t>
            </a:r>
            <a:r>
              <a:rPr lang="nb-NO" dirty="0" err="1">
                <a:highlight>
                  <a:srgbClr val="FFFF00"/>
                </a:highlight>
              </a:rPr>
              <a:t>switching</a:t>
            </a:r>
            <a:r>
              <a:rPr lang="nb-NO" dirty="0">
                <a:highlight>
                  <a:srgbClr val="FFFF00"/>
                </a:highlight>
              </a:rPr>
              <a:t> </a:t>
            </a:r>
            <a:r>
              <a:rPr lang="nb-NO" dirty="0" err="1"/>
              <a:t>using</a:t>
            </a:r>
            <a:r>
              <a:rPr lang="nb-NO" dirty="0"/>
              <a:t> </a:t>
            </a:r>
            <a:r>
              <a:rPr lang="nb-NO" dirty="0" err="1"/>
              <a:t>selector</a:t>
            </a:r>
            <a:r>
              <a:rPr lang="nb-NO" dirty="0"/>
              <a:t> (</a:t>
            </a:r>
            <a:r>
              <a:rPr lang="nb-NO" dirty="0" err="1"/>
              <a:t>may</a:t>
            </a:r>
            <a:r>
              <a:rPr lang="nb-NO" dirty="0"/>
              <a:t> </a:t>
            </a:r>
            <a:r>
              <a:rPr lang="nb-NO" dirty="0" err="1"/>
              <a:t>involve</a:t>
            </a:r>
            <a:r>
              <a:rPr lang="nb-NO" dirty="0"/>
              <a:t> giving up a CV-</a:t>
            </a:r>
            <a:r>
              <a:rPr lang="nb-NO" dirty="0" err="1"/>
              <a:t>constraint</a:t>
            </a:r>
            <a:r>
              <a:rPr lang="nb-NO" dirty="0"/>
              <a:t> or a </a:t>
            </a:r>
            <a:r>
              <a:rPr lang="nb-NO" dirty="0" err="1"/>
              <a:t>self-optimizing</a:t>
            </a:r>
            <a:r>
              <a:rPr lang="nb-NO" dirty="0"/>
              <a:t> CV)</a:t>
            </a:r>
          </a:p>
          <a:p>
            <a:r>
              <a:rPr lang="nb-NO" dirty="0"/>
              <a:t>Reach </a:t>
            </a:r>
            <a:r>
              <a:rPr lang="nb-NO" dirty="0" err="1"/>
              <a:t>constraint</a:t>
            </a:r>
            <a:r>
              <a:rPr lang="nb-NO" dirty="0"/>
              <a:t> </a:t>
            </a:r>
            <a:r>
              <a:rPr lang="nb-NO" dirty="0" err="1"/>
              <a:t>on</a:t>
            </a:r>
            <a:r>
              <a:rPr lang="nb-NO" dirty="0"/>
              <a:t> MV (</a:t>
            </a:r>
            <a:r>
              <a:rPr lang="nb-NO" dirty="0" err="1"/>
              <a:t>which</a:t>
            </a:r>
            <a:r>
              <a:rPr lang="nb-NO" dirty="0"/>
              <a:t> is used to control a CV)</a:t>
            </a:r>
          </a:p>
          <a:p>
            <a:pPr lvl="1"/>
            <a:r>
              <a:rPr lang="nb-NO" dirty="0"/>
              <a:t>Simplest (If </a:t>
            </a:r>
            <a:r>
              <a:rPr lang="nb-NO" dirty="0" err="1"/>
              <a:t>we</a:t>
            </a:r>
            <a:r>
              <a:rPr lang="nb-NO" dirty="0"/>
              <a:t> </a:t>
            </a:r>
            <a:r>
              <a:rPr lang="nb-NO" dirty="0" err="1"/>
              <a:t>followed</a:t>
            </a:r>
            <a:r>
              <a:rPr lang="nb-NO" dirty="0"/>
              <a:t> input </a:t>
            </a:r>
            <a:r>
              <a:rPr lang="nb-NO" dirty="0" err="1"/>
              <a:t>saturation</a:t>
            </a:r>
            <a:r>
              <a:rPr lang="nb-NO" dirty="0"/>
              <a:t> </a:t>
            </a:r>
            <a:r>
              <a:rPr lang="nb-NO" dirty="0" err="1"/>
              <a:t>rule</a:t>
            </a:r>
            <a:r>
              <a:rPr lang="nb-NO" dirty="0"/>
              <a:t>):</a:t>
            </a:r>
          </a:p>
          <a:p>
            <a:pPr lvl="2"/>
            <a:r>
              <a:rPr lang="nb-NO" dirty="0" err="1"/>
              <a:t>Can</a:t>
            </a:r>
            <a:r>
              <a:rPr lang="nb-NO" dirty="0"/>
              <a:t> </a:t>
            </a:r>
            <a:r>
              <a:rPr lang="nb-NO" dirty="0" err="1"/>
              <a:t>give</a:t>
            </a:r>
            <a:r>
              <a:rPr lang="nb-NO" dirty="0"/>
              <a:t> ip controlling </a:t>
            </a:r>
            <a:r>
              <a:rPr lang="nb-NO" dirty="0" err="1"/>
              <a:t>the</a:t>
            </a:r>
            <a:r>
              <a:rPr lang="nb-NO" dirty="0"/>
              <a:t> CV (</a:t>
            </a:r>
            <a:r>
              <a:rPr lang="nb-NO" dirty="0">
                <a:highlight>
                  <a:srgbClr val="FFFF00"/>
                </a:highlight>
              </a:rPr>
              <a:t>Simple CV-MV </a:t>
            </a:r>
            <a:r>
              <a:rPr lang="nb-NO" dirty="0" err="1">
                <a:highlight>
                  <a:srgbClr val="FFFF00"/>
                </a:highlight>
              </a:rPr>
              <a:t>switching</a:t>
            </a:r>
            <a:r>
              <a:rPr lang="nb-NO" dirty="0">
                <a:highlight>
                  <a:srgbClr val="FFFF00"/>
                </a:highlight>
              </a:rPr>
              <a:t>)</a:t>
            </a:r>
          </a:p>
          <a:p>
            <a:pPr lvl="2"/>
            <a:r>
              <a:rPr lang="nb-NO" dirty="0" err="1"/>
              <a:t>Don’t</a:t>
            </a:r>
            <a:r>
              <a:rPr lang="nb-NO" dirty="0"/>
              <a:t> ned to do </a:t>
            </a:r>
            <a:r>
              <a:rPr lang="nb-NO" dirty="0" err="1"/>
              <a:t>anything</a:t>
            </a:r>
            <a:endParaRPr lang="nb-NO" dirty="0"/>
          </a:p>
          <a:p>
            <a:pPr lvl="1"/>
            <a:r>
              <a:rPr lang="nb-NO" dirty="0" err="1"/>
              <a:t>Otherwise</a:t>
            </a:r>
            <a:r>
              <a:rPr lang="nb-NO" dirty="0"/>
              <a:t> (</a:t>
            </a:r>
            <a:r>
              <a:rPr lang="nb-NO" dirty="0" err="1"/>
              <a:t>if</a:t>
            </a:r>
            <a:r>
              <a:rPr lang="nb-NO" dirty="0"/>
              <a:t> </a:t>
            </a:r>
            <a:r>
              <a:rPr lang="nb-NO" dirty="0" err="1"/>
              <a:t>we</a:t>
            </a:r>
            <a:r>
              <a:rPr lang="nb-NO" dirty="0"/>
              <a:t> </a:t>
            </a:r>
            <a:r>
              <a:rPr lang="nb-NO" dirty="0" err="1"/>
              <a:t>cannot</a:t>
            </a:r>
            <a:r>
              <a:rPr lang="nb-NO" dirty="0"/>
              <a:t> </a:t>
            </a:r>
            <a:r>
              <a:rPr lang="nb-NO" dirty="0" err="1"/>
              <a:t>give</a:t>
            </a:r>
            <a:r>
              <a:rPr lang="nb-NO" dirty="0"/>
              <a:t> up controlling CV)</a:t>
            </a:r>
          </a:p>
          <a:p>
            <a:pPr lvl="2"/>
            <a:r>
              <a:rPr lang="nb-NO" dirty="0"/>
              <a:t>Simplest: </a:t>
            </a:r>
            <a:r>
              <a:rPr lang="nb-NO" dirty="0" err="1"/>
              <a:t>Find</a:t>
            </a:r>
            <a:r>
              <a:rPr lang="nb-NO" dirty="0"/>
              <a:t> an </a:t>
            </a:r>
            <a:r>
              <a:rPr lang="nb-NO" dirty="0" err="1"/>
              <a:t>unused</a:t>
            </a:r>
            <a:r>
              <a:rPr lang="nb-NO" dirty="0"/>
              <a:t> input </a:t>
            </a:r>
          </a:p>
          <a:p>
            <a:pPr lvl="3"/>
            <a:r>
              <a:rPr lang="nb-NO" dirty="0">
                <a:highlight>
                  <a:srgbClr val="FFFF00"/>
                </a:highlight>
              </a:rPr>
              <a:t>MV-MV </a:t>
            </a:r>
            <a:r>
              <a:rPr lang="nb-NO" dirty="0" err="1">
                <a:highlight>
                  <a:srgbClr val="FFFF00"/>
                </a:highlight>
              </a:rPr>
              <a:t>switching</a:t>
            </a:r>
            <a:endParaRPr lang="nb-NO" dirty="0">
              <a:highlight>
                <a:srgbClr val="FFFF00"/>
              </a:highlight>
            </a:endParaRPr>
          </a:p>
          <a:p>
            <a:pPr lvl="2"/>
            <a:r>
              <a:rPr lang="nb-NO" dirty="0" err="1"/>
              <a:t>Otherwise</a:t>
            </a:r>
            <a:r>
              <a:rPr lang="nb-NO" dirty="0"/>
              <a:t>: Pair </a:t>
            </a:r>
            <a:r>
              <a:rPr lang="nb-NO" dirty="0" err="1"/>
              <a:t>with</a:t>
            </a:r>
            <a:r>
              <a:rPr lang="nb-NO" dirty="0"/>
              <a:t> a MV </a:t>
            </a:r>
            <a:r>
              <a:rPr lang="nb-NO" dirty="0" err="1"/>
              <a:t>that</a:t>
            </a:r>
            <a:r>
              <a:rPr lang="nb-NO" dirty="0"/>
              <a:t> </a:t>
            </a:r>
            <a:r>
              <a:rPr lang="nb-NO" dirty="0" err="1"/>
              <a:t>already</a:t>
            </a:r>
            <a:r>
              <a:rPr lang="nb-NO" dirty="0"/>
              <a:t> </a:t>
            </a:r>
            <a:r>
              <a:rPr lang="nb-NO" dirty="0" err="1"/>
              <a:t>controls</a:t>
            </a:r>
            <a:r>
              <a:rPr lang="nb-NO" dirty="0"/>
              <a:t> </a:t>
            </a:r>
            <a:r>
              <a:rPr lang="nb-NO" dirty="0" err="1"/>
              <a:t>another</a:t>
            </a:r>
            <a:r>
              <a:rPr lang="nb-NO" dirty="0"/>
              <a:t> CV</a:t>
            </a:r>
          </a:p>
          <a:p>
            <a:pPr lvl="3"/>
            <a:r>
              <a:rPr lang="nb-NO" dirty="0" err="1">
                <a:highlight>
                  <a:srgbClr val="FFFF00"/>
                </a:highlight>
              </a:rPr>
              <a:t>Complex</a:t>
            </a:r>
            <a:r>
              <a:rPr lang="nb-NO" dirty="0">
                <a:highlight>
                  <a:srgbClr val="FFFF00"/>
                </a:highlight>
              </a:rPr>
              <a:t> CV-MV </a:t>
            </a:r>
            <a:r>
              <a:rPr lang="nb-NO" dirty="0" err="1">
                <a:highlight>
                  <a:srgbClr val="FFFF00"/>
                </a:highlight>
              </a:rPr>
              <a:t>switching</a:t>
            </a:r>
            <a:r>
              <a:rPr lang="nb-NO" dirty="0">
                <a:highlight>
                  <a:srgbClr val="FFFF00"/>
                </a:highlight>
              </a:rPr>
              <a:t> </a:t>
            </a:r>
          </a:p>
          <a:p>
            <a:pPr lvl="3"/>
            <a:r>
              <a:rPr lang="nb-NO" dirty="0"/>
              <a:t>Must </a:t>
            </a:r>
            <a:r>
              <a:rPr lang="nb-NO" dirty="0" err="1"/>
              <a:t>combine</a:t>
            </a:r>
            <a:r>
              <a:rPr lang="nb-NO" dirty="0"/>
              <a:t> MV-MV and CV-CV </a:t>
            </a:r>
            <a:r>
              <a:rPr lang="nb-NO" dirty="0" err="1"/>
              <a:t>switching</a:t>
            </a:r>
            <a:endParaRPr lang="nb-NO" dirty="0"/>
          </a:p>
          <a:p>
            <a:r>
              <a:rPr lang="nb-NO" dirty="0"/>
              <a:t>Is </a:t>
            </a:r>
            <a:r>
              <a:rPr lang="nb-NO" dirty="0" err="1"/>
              <a:t>this</a:t>
            </a:r>
            <a:r>
              <a:rPr lang="nb-NO" dirty="0"/>
              <a:t> </a:t>
            </a:r>
            <a:r>
              <a:rPr lang="nb-NO" dirty="0" err="1"/>
              <a:t>always</a:t>
            </a:r>
            <a:r>
              <a:rPr lang="nb-NO" dirty="0"/>
              <a:t> </a:t>
            </a:r>
            <a:r>
              <a:rPr lang="nb-NO" dirty="0" err="1"/>
              <a:t>possible</a:t>
            </a:r>
            <a:r>
              <a:rPr lang="nb-NO" dirty="0"/>
              <a:t>? No, </a:t>
            </a:r>
            <a:r>
              <a:rPr lang="nb-NO" dirty="0" err="1"/>
              <a:t>pairing</a:t>
            </a:r>
            <a:r>
              <a:rPr lang="nb-NO" dirty="0"/>
              <a:t> inputs and outputs </a:t>
            </a:r>
            <a:r>
              <a:rPr lang="nb-NO" dirty="0" err="1"/>
              <a:t>may</a:t>
            </a:r>
            <a:r>
              <a:rPr lang="nb-NO" dirty="0"/>
              <a:t> be impossible </a:t>
            </a:r>
            <a:r>
              <a:rPr lang="nb-NO" dirty="0" err="1"/>
              <a:t>with</a:t>
            </a:r>
            <a:r>
              <a:rPr lang="nb-NO" dirty="0"/>
              <a:t> </a:t>
            </a:r>
            <a:r>
              <a:rPr lang="nb-NO" dirty="0" err="1"/>
              <a:t>many</a:t>
            </a:r>
            <a:r>
              <a:rPr lang="nb-NO" dirty="0"/>
              <a:t> </a:t>
            </a:r>
            <a:r>
              <a:rPr lang="nb-NO" dirty="0" err="1"/>
              <a:t>constraints</a:t>
            </a:r>
            <a:r>
              <a:rPr lang="nb-NO" dirty="0"/>
              <a:t>.</a:t>
            </a:r>
          </a:p>
          <a:p>
            <a:r>
              <a:rPr lang="nb-NO" dirty="0"/>
              <a:t>May </a:t>
            </a:r>
            <a:r>
              <a:rPr lang="nb-NO" dirty="0" err="1"/>
              <a:t>then</a:t>
            </a:r>
            <a:r>
              <a:rPr lang="nb-NO" dirty="0"/>
              <a:t> </a:t>
            </a:r>
            <a:r>
              <a:rPr lang="nb-NO" dirty="0" err="1"/>
              <a:t>use</a:t>
            </a:r>
            <a:r>
              <a:rPr lang="nb-NO" dirty="0"/>
              <a:t> MPC </a:t>
            </a:r>
            <a:r>
              <a:rPr lang="nb-NO" dirty="0" err="1"/>
              <a:t>instead</a:t>
            </a:r>
            <a:endParaRPr lang="nb-NO" dirty="0"/>
          </a:p>
          <a:p>
            <a:endParaRPr lang="nb-NO" dirty="0"/>
          </a:p>
        </p:txBody>
      </p:sp>
      <p:sp>
        <p:nvSpPr>
          <p:cNvPr id="7" name="Title 1">
            <a:extLst>
              <a:ext uri="{FF2B5EF4-FFF2-40B4-BE49-F238E27FC236}">
                <a16:creationId xmlns:a16="http://schemas.microsoft.com/office/drawing/2014/main" id="{43358423-85AC-33E5-FFA4-87EF35F764D1}"/>
              </a:ext>
            </a:extLst>
          </p:cNvPr>
          <p:cNvSpPr>
            <a:spLocks noGrp="1"/>
          </p:cNvSpPr>
          <p:nvPr>
            <p:ph type="title"/>
          </p:nvPr>
        </p:nvSpPr>
        <p:spPr>
          <a:xfrm>
            <a:off x="-55179" y="163909"/>
            <a:ext cx="12856779" cy="1143000"/>
          </a:xfrm>
        </p:spPr>
        <p:txBody>
          <a:bodyPr>
            <a:noAutofit/>
          </a:bodyPr>
          <a:lstStyle/>
          <a:p>
            <a:r>
              <a:rPr lang="nb-NO" sz="4000" b="0" dirty="0" err="1">
                <a:latin typeface="+mj-lt"/>
              </a:rPr>
              <a:t>Systematic</a:t>
            </a:r>
            <a:r>
              <a:rPr lang="nb-NO" sz="4000" b="0" dirty="0">
                <a:latin typeface="+mj-lt"/>
              </a:rPr>
              <a:t> design of simple </a:t>
            </a:r>
            <a:r>
              <a:rPr lang="nb-NO" sz="4000" b="0" dirty="0" err="1">
                <a:latin typeface="+mj-lt"/>
              </a:rPr>
              <a:t>advanced</a:t>
            </a:r>
            <a:r>
              <a:rPr lang="nb-NO" sz="4000" b="0" dirty="0">
                <a:latin typeface="+mj-lt"/>
              </a:rPr>
              <a:t> </a:t>
            </a:r>
            <a:r>
              <a:rPr lang="nb-NO" sz="4000" b="0" dirty="0" err="1">
                <a:latin typeface="+mj-lt"/>
              </a:rPr>
              <a:t>controllers</a:t>
            </a:r>
            <a:r>
              <a:rPr lang="nb-NO" sz="4000" b="0" dirty="0">
                <a:latin typeface="+mj-lt"/>
              </a:rPr>
              <a:t> (APC)</a:t>
            </a:r>
          </a:p>
        </p:txBody>
      </p:sp>
    </p:spTree>
    <p:extLst>
      <p:ext uri="{BB962C8B-B14F-4D97-AF65-F5344CB8AC3E}">
        <p14:creationId xmlns:p14="http://schemas.microsoft.com/office/powerpoint/2010/main" val="25743355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9" end="9"/>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3">
                                            <p:txEl>
                                              <p:pRg st="11" end="11"/>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
                                            <p:txEl>
                                              <p:pRg st="12" end="12"/>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
                                            <p:txEl>
                                              <p:pRg st="13" end="13"/>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3">
                                            <p:txEl>
                                              <p:pRg st="14" end="14"/>
                                            </p:txEl>
                                          </p:spTgt>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3">
                                            <p:txEl>
                                              <p:pRg st="15" end="1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A09609-6F95-4528-B7C8-F57F75DBD85B}"/>
              </a:ext>
            </a:extLst>
          </p:cNvPr>
          <p:cNvSpPr>
            <a:spLocks noGrp="1"/>
          </p:cNvSpPr>
          <p:nvPr>
            <p:ph type="title"/>
          </p:nvPr>
        </p:nvSpPr>
        <p:spPr/>
        <p:txBody>
          <a:bodyPr/>
          <a:lstStyle/>
          <a:p>
            <a:r>
              <a:rPr lang="nb-NO" dirty="0" err="1"/>
              <a:t>Conclusion</a:t>
            </a:r>
            <a:r>
              <a:rPr lang="nb-NO" dirty="0"/>
              <a:t> Advanced </a:t>
            </a:r>
            <a:r>
              <a:rPr lang="nb-NO" dirty="0" err="1"/>
              <a:t>process</a:t>
            </a:r>
            <a:r>
              <a:rPr lang="nb-NO" dirty="0"/>
              <a:t> control (APC)</a:t>
            </a:r>
          </a:p>
        </p:txBody>
      </p:sp>
      <p:sp>
        <p:nvSpPr>
          <p:cNvPr id="3" name="Content Placeholder 2">
            <a:extLst>
              <a:ext uri="{FF2B5EF4-FFF2-40B4-BE49-F238E27FC236}">
                <a16:creationId xmlns:a16="http://schemas.microsoft.com/office/drawing/2014/main" id="{03CFF328-3F22-41EF-82C5-1B20FB4456FB}"/>
              </a:ext>
            </a:extLst>
          </p:cNvPr>
          <p:cNvSpPr>
            <a:spLocks noGrp="1"/>
          </p:cNvSpPr>
          <p:nvPr>
            <p:ph idx="1"/>
          </p:nvPr>
        </p:nvSpPr>
        <p:spPr/>
        <p:txBody>
          <a:bodyPr>
            <a:normAutofit fontScale="77500" lnSpcReduction="20000"/>
          </a:bodyPr>
          <a:lstStyle/>
          <a:p>
            <a:r>
              <a:rPr lang="nb-NO" dirty="0"/>
              <a:t>Classical APC, aka «Advanced regulatory control» (ARC) or «Advanced PID»:</a:t>
            </a:r>
          </a:p>
          <a:p>
            <a:pPr lvl="1"/>
            <a:r>
              <a:rPr lang="nb-NO" dirty="0"/>
              <a:t>Works </a:t>
            </a:r>
            <a:r>
              <a:rPr lang="nb-NO" dirty="0" err="1"/>
              <a:t>very</a:t>
            </a:r>
            <a:r>
              <a:rPr lang="nb-NO" dirty="0"/>
              <a:t> </a:t>
            </a:r>
            <a:r>
              <a:rPr lang="nb-NO" dirty="0" err="1"/>
              <a:t>well</a:t>
            </a:r>
            <a:r>
              <a:rPr lang="nb-NO" dirty="0"/>
              <a:t> in </a:t>
            </a:r>
            <a:r>
              <a:rPr lang="nb-NO" dirty="0" err="1"/>
              <a:t>many</a:t>
            </a:r>
            <a:r>
              <a:rPr lang="nb-NO" dirty="0"/>
              <a:t> cases</a:t>
            </a:r>
          </a:p>
          <a:p>
            <a:pPr lvl="1"/>
            <a:r>
              <a:rPr lang="nb-NO" dirty="0"/>
              <a:t>Optimization by feedback (</a:t>
            </a:r>
            <a:r>
              <a:rPr lang="nb-NO" dirty="0" err="1"/>
              <a:t>active</a:t>
            </a:r>
            <a:r>
              <a:rPr lang="nb-NO" dirty="0"/>
              <a:t> </a:t>
            </a:r>
            <a:r>
              <a:rPr lang="nb-NO" dirty="0" err="1"/>
              <a:t>constraint</a:t>
            </a:r>
            <a:r>
              <a:rPr lang="nb-NO" dirty="0"/>
              <a:t> </a:t>
            </a:r>
            <a:r>
              <a:rPr lang="nb-NO" dirty="0" err="1"/>
              <a:t>switching</a:t>
            </a:r>
            <a:r>
              <a:rPr lang="nb-NO" dirty="0"/>
              <a:t>)</a:t>
            </a:r>
          </a:p>
          <a:p>
            <a:pPr lvl="1"/>
            <a:r>
              <a:rPr lang="nb-NO" dirty="0" err="1"/>
              <a:t>Need</a:t>
            </a:r>
            <a:r>
              <a:rPr lang="nb-NO" dirty="0"/>
              <a:t> to pair input and output.</a:t>
            </a:r>
          </a:p>
          <a:p>
            <a:pPr lvl="2"/>
            <a:r>
              <a:rPr lang="nb-NO" dirty="0" err="1"/>
              <a:t>Advantage</a:t>
            </a:r>
            <a:r>
              <a:rPr lang="nb-NO" dirty="0"/>
              <a:t>: The </a:t>
            </a:r>
            <a:r>
              <a:rPr lang="nb-NO" dirty="0" err="1"/>
              <a:t>engineer</a:t>
            </a:r>
            <a:r>
              <a:rPr lang="nb-NO" dirty="0"/>
              <a:t> </a:t>
            </a:r>
            <a:r>
              <a:rPr lang="nb-NO" dirty="0" err="1"/>
              <a:t>can</a:t>
            </a:r>
            <a:r>
              <a:rPr lang="nb-NO" dirty="0"/>
              <a:t> </a:t>
            </a:r>
            <a:r>
              <a:rPr lang="nb-NO" dirty="0" err="1"/>
              <a:t>specify</a:t>
            </a:r>
            <a:r>
              <a:rPr lang="nb-NO" dirty="0"/>
              <a:t> </a:t>
            </a:r>
            <a:r>
              <a:rPr lang="nb-NO" dirty="0" err="1"/>
              <a:t>directly</a:t>
            </a:r>
            <a:r>
              <a:rPr lang="nb-NO" dirty="0"/>
              <a:t> </a:t>
            </a:r>
            <a:r>
              <a:rPr lang="nb-NO" dirty="0" err="1"/>
              <a:t>the</a:t>
            </a:r>
            <a:r>
              <a:rPr lang="nb-NO" dirty="0"/>
              <a:t> </a:t>
            </a:r>
            <a:r>
              <a:rPr lang="nb-NO" dirty="0" err="1"/>
              <a:t>solution</a:t>
            </a:r>
            <a:endParaRPr lang="nb-NO" dirty="0"/>
          </a:p>
          <a:p>
            <a:pPr lvl="2"/>
            <a:r>
              <a:rPr lang="nb-NO" dirty="0"/>
              <a:t>Problem: </a:t>
            </a:r>
            <a:r>
              <a:rPr lang="nb-NO" dirty="0" err="1"/>
              <a:t>Unique</a:t>
            </a:r>
            <a:r>
              <a:rPr lang="nb-NO" dirty="0"/>
              <a:t> </a:t>
            </a:r>
            <a:r>
              <a:rPr lang="nb-NO" dirty="0" err="1"/>
              <a:t>pairing</a:t>
            </a:r>
            <a:r>
              <a:rPr lang="nb-NO" dirty="0"/>
              <a:t> </a:t>
            </a:r>
            <a:r>
              <a:rPr lang="nb-NO" dirty="0" err="1"/>
              <a:t>may</a:t>
            </a:r>
            <a:r>
              <a:rPr lang="nb-NO" dirty="0"/>
              <a:t> not be </a:t>
            </a:r>
            <a:r>
              <a:rPr lang="nb-NO" dirty="0" err="1"/>
              <a:t>possible</a:t>
            </a:r>
            <a:r>
              <a:rPr lang="nb-NO" dirty="0"/>
              <a:t> for </a:t>
            </a:r>
            <a:r>
              <a:rPr lang="nb-NO" dirty="0" err="1"/>
              <a:t>complex</a:t>
            </a:r>
            <a:r>
              <a:rPr lang="nb-NO" dirty="0"/>
              <a:t> cases</a:t>
            </a:r>
          </a:p>
          <a:p>
            <a:pPr lvl="1"/>
            <a:r>
              <a:rPr lang="nb-NO" dirty="0" err="1"/>
              <a:t>Need</a:t>
            </a:r>
            <a:r>
              <a:rPr lang="nb-NO" dirty="0"/>
              <a:t> </a:t>
            </a:r>
            <a:r>
              <a:rPr lang="nb-NO" dirty="0" err="1"/>
              <a:t>model</a:t>
            </a:r>
            <a:r>
              <a:rPr lang="nb-NO" dirty="0"/>
              <a:t> </a:t>
            </a:r>
            <a:r>
              <a:rPr lang="nb-NO" dirty="0" err="1"/>
              <a:t>only</a:t>
            </a:r>
            <a:r>
              <a:rPr lang="nb-NO" dirty="0"/>
              <a:t> for parts of </a:t>
            </a:r>
            <a:r>
              <a:rPr lang="nb-NO" dirty="0" err="1"/>
              <a:t>the</a:t>
            </a:r>
            <a:r>
              <a:rPr lang="nb-NO" dirty="0"/>
              <a:t> </a:t>
            </a:r>
            <a:r>
              <a:rPr lang="nb-NO" dirty="0" err="1"/>
              <a:t>process</a:t>
            </a:r>
            <a:r>
              <a:rPr lang="nb-NO" dirty="0"/>
              <a:t> (for tuning)</a:t>
            </a:r>
          </a:p>
          <a:p>
            <a:pPr lvl="1"/>
            <a:r>
              <a:rPr lang="nb-NO" dirty="0"/>
              <a:t>Challenge: </a:t>
            </a:r>
            <a:r>
              <a:rPr lang="nb-NO" dirty="0" err="1"/>
              <a:t>Need</a:t>
            </a:r>
            <a:r>
              <a:rPr lang="nb-NO" dirty="0"/>
              <a:t> </a:t>
            </a:r>
            <a:r>
              <a:rPr lang="nb-NO" dirty="0" err="1"/>
              <a:t>better</a:t>
            </a:r>
            <a:r>
              <a:rPr lang="nb-NO" dirty="0"/>
              <a:t> </a:t>
            </a:r>
            <a:r>
              <a:rPr lang="nb-NO" dirty="0" err="1"/>
              <a:t>teaching</a:t>
            </a:r>
            <a:r>
              <a:rPr lang="nb-NO" dirty="0"/>
              <a:t> and design </a:t>
            </a:r>
            <a:r>
              <a:rPr lang="nb-NO" dirty="0" err="1"/>
              <a:t>methods</a:t>
            </a:r>
            <a:endParaRPr lang="nb-NO" dirty="0"/>
          </a:p>
          <a:p>
            <a:pPr lvl="1"/>
            <a:endParaRPr lang="nb-NO" dirty="0"/>
          </a:p>
          <a:p>
            <a:r>
              <a:rPr lang="nb-NO" dirty="0"/>
              <a:t>MPC </a:t>
            </a:r>
            <a:r>
              <a:rPr lang="nb-NO" dirty="0" err="1"/>
              <a:t>may</a:t>
            </a:r>
            <a:r>
              <a:rPr lang="nb-NO" dirty="0"/>
              <a:t> be </a:t>
            </a:r>
            <a:r>
              <a:rPr lang="nb-NO" dirty="0" err="1"/>
              <a:t>better</a:t>
            </a:r>
            <a:r>
              <a:rPr lang="nb-NO" dirty="0"/>
              <a:t> (and </a:t>
            </a:r>
            <a:r>
              <a:rPr lang="nb-NO" dirty="0" err="1"/>
              <a:t>simpler</a:t>
            </a:r>
            <a:r>
              <a:rPr lang="nb-NO" dirty="0"/>
              <a:t>) for more </a:t>
            </a:r>
            <a:r>
              <a:rPr lang="nb-NO" dirty="0" err="1"/>
              <a:t>complex</a:t>
            </a:r>
            <a:r>
              <a:rPr lang="nb-NO" dirty="0"/>
              <a:t> multivariable cases</a:t>
            </a:r>
          </a:p>
          <a:p>
            <a:pPr lvl="1"/>
            <a:r>
              <a:rPr lang="nb-NO" dirty="0" err="1"/>
              <a:t>But</a:t>
            </a:r>
            <a:r>
              <a:rPr lang="nb-NO" dirty="0"/>
              <a:t> MPC </a:t>
            </a:r>
            <a:r>
              <a:rPr lang="nb-NO" dirty="0" err="1"/>
              <a:t>may</a:t>
            </a:r>
            <a:r>
              <a:rPr lang="nb-NO" dirty="0"/>
              <a:t> not </a:t>
            </a:r>
            <a:r>
              <a:rPr lang="nb-NO" dirty="0" err="1"/>
              <a:t>work</a:t>
            </a:r>
            <a:r>
              <a:rPr lang="nb-NO" dirty="0"/>
              <a:t> </a:t>
            </a:r>
            <a:r>
              <a:rPr lang="nb-NO" dirty="0" err="1"/>
              <a:t>on</a:t>
            </a:r>
            <a:r>
              <a:rPr lang="nb-NO" dirty="0"/>
              <a:t> all problems (</a:t>
            </a:r>
            <a:r>
              <a:rPr lang="nb-NO" dirty="0" err="1"/>
              <a:t>Bidirectional</a:t>
            </a:r>
            <a:r>
              <a:rPr lang="nb-NO" dirty="0"/>
              <a:t> </a:t>
            </a:r>
            <a:r>
              <a:rPr lang="nb-NO" dirty="0" err="1"/>
              <a:t>inventorycontrol</a:t>
            </a:r>
            <a:r>
              <a:rPr lang="nb-NO" dirty="0"/>
              <a:t>)</a:t>
            </a:r>
          </a:p>
          <a:p>
            <a:pPr lvl="1"/>
            <a:r>
              <a:rPr lang="nb-NO" dirty="0"/>
              <a:t>Main </a:t>
            </a:r>
            <a:r>
              <a:rPr lang="nb-NO" dirty="0" err="1"/>
              <a:t>challenge</a:t>
            </a:r>
            <a:r>
              <a:rPr lang="nb-NO" dirty="0"/>
              <a:t>: </a:t>
            </a:r>
            <a:r>
              <a:rPr lang="nb-NO" dirty="0" err="1"/>
              <a:t>Need</a:t>
            </a:r>
            <a:r>
              <a:rPr lang="nb-NO" dirty="0"/>
              <a:t> </a:t>
            </a:r>
            <a:r>
              <a:rPr lang="nb-NO" dirty="0" err="1"/>
              <a:t>dynamic</a:t>
            </a:r>
            <a:r>
              <a:rPr lang="nb-NO" dirty="0"/>
              <a:t> </a:t>
            </a:r>
            <a:r>
              <a:rPr lang="nb-NO" dirty="0" err="1"/>
              <a:t>model</a:t>
            </a:r>
            <a:r>
              <a:rPr lang="nb-NO" dirty="0"/>
              <a:t> for </a:t>
            </a:r>
            <a:r>
              <a:rPr lang="nb-NO" dirty="0" err="1"/>
              <a:t>whole</a:t>
            </a:r>
            <a:r>
              <a:rPr lang="nb-NO" dirty="0"/>
              <a:t> </a:t>
            </a:r>
            <a:r>
              <a:rPr lang="nb-NO" dirty="0" err="1"/>
              <a:t>process</a:t>
            </a:r>
            <a:endParaRPr lang="nb-NO" dirty="0"/>
          </a:p>
          <a:p>
            <a:pPr lvl="1"/>
            <a:r>
              <a:rPr lang="nb-NO" dirty="0" err="1"/>
              <a:t>Other</a:t>
            </a:r>
            <a:r>
              <a:rPr lang="nb-NO" dirty="0"/>
              <a:t> </a:t>
            </a:r>
            <a:r>
              <a:rPr lang="nb-NO" dirty="0" err="1"/>
              <a:t>challenge</a:t>
            </a:r>
            <a:r>
              <a:rPr lang="nb-NO" dirty="0"/>
              <a:t>: Tuning </a:t>
            </a:r>
            <a:r>
              <a:rPr lang="nb-NO" dirty="0" err="1"/>
              <a:t>may</a:t>
            </a:r>
            <a:r>
              <a:rPr lang="nb-NO" dirty="0"/>
              <a:t> be </a:t>
            </a:r>
            <a:r>
              <a:rPr lang="nb-NO" dirty="0" err="1"/>
              <a:t>difficult</a:t>
            </a:r>
            <a:r>
              <a:rPr lang="nb-NO" dirty="0"/>
              <a:t> </a:t>
            </a:r>
          </a:p>
          <a:p>
            <a:pPr lvl="1"/>
            <a:endParaRPr lang="nb-NO" dirty="0"/>
          </a:p>
        </p:txBody>
      </p:sp>
    </p:spTree>
    <p:extLst>
      <p:ext uri="{BB962C8B-B14F-4D97-AF65-F5344CB8AC3E}">
        <p14:creationId xmlns:p14="http://schemas.microsoft.com/office/powerpoint/2010/main" val="24090749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9" end="9"/>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0" end="10"/>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11" end="1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8" name="Rectangle 2"/>
          <p:cNvSpPr>
            <a:spLocks noGrp="1" noChangeArrowheads="1"/>
          </p:cNvSpPr>
          <p:nvPr>
            <p:ph type="title"/>
          </p:nvPr>
        </p:nvSpPr>
        <p:spPr>
          <a:xfrm>
            <a:off x="1981200" y="274638"/>
            <a:ext cx="8579296" cy="1143000"/>
          </a:xfrm>
        </p:spPr>
        <p:txBody>
          <a:bodyPr>
            <a:normAutofit/>
          </a:bodyPr>
          <a:lstStyle/>
          <a:p>
            <a:r>
              <a:rPr lang="en-US" altLang="nb-NO" dirty="0"/>
              <a:t>Implementation selector</a:t>
            </a:r>
          </a:p>
        </p:txBody>
      </p:sp>
      <p:sp>
        <p:nvSpPr>
          <p:cNvPr id="47109" name="Rectangle 3"/>
          <p:cNvSpPr>
            <a:spLocks noGrp="1" noChangeArrowheads="1"/>
          </p:cNvSpPr>
          <p:nvPr>
            <p:ph type="body" idx="1"/>
          </p:nvPr>
        </p:nvSpPr>
        <p:spPr>
          <a:xfrm>
            <a:off x="370114" y="1772816"/>
            <a:ext cx="7093083" cy="4392487"/>
          </a:xfrm>
        </p:spPr>
        <p:txBody>
          <a:bodyPr>
            <a:normAutofit fontScale="77500" lnSpcReduction="20000"/>
          </a:bodyPr>
          <a:lstStyle/>
          <a:p>
            <a:pPr marL="57150" indent="0">
              <a:buNone/>
            </a:pPr>
            <a:r>
              <a:rPr lang="en-US" altLang="nb-NO" sz="2400" dirty="0"/>
              <a:t>Alt. I (General). Several controllers (different CVs)</a:t>
            </a:r>
          </a:p>
          <a:p>
            <a:pPr lvl="2"/>
            <a:r>
              <a:rPr lang="en-US" altLang="nb-NO" sz="2100" dirty="0">
                <a:highlight>
                  <a:srgbClr val="FFFF00"/>
                </a:highlight>
              </a:rPr>
              <a:t>Selector on MVs</a:t>
            </a:r>
          </a:p>
          <a:p>
            <a:pPr lvl="3"/>
            <a:r>
              <a:rPr lang="en-US" altLang="nb-NO" dirty="0"/>
              <a:t>Must have anti windup for C</a:t>
            </a:r>
            <a:r>
              <a:rPr lang="en-US" altLang="nb-NO" baseline="-25000" dirty="0"/>
              <a:t>1</a:t>
            </a:r>
            <a:r>
              <a:rPr lang="en-US" altLang="nb-NO" dirty="0"/>
              <a:t> and C</a:t>
            </a:r>
            <a:r>
              <a:rPr lang="en-US" altLang="nb-NO" baseline="-25000" dirty="0"/>
              <a:t>2</a:t>
            </a:r>
            <a:r>
              <a:rPr lang="en-US" altLang="nb-NO" dirty="0"/>
              <a:t> !</a:t>
            </a:r>
          </a:p>
          <a:p>
            <a:pPr marL="400050" lvl="1" indent="0">
              <a:buNone/>
            </a:pPr>
            <a:endParaRPr lang="en-US" sz="1800" dirty="0"/>
          </a:p>
          <a:p>
            <a:pPr marL="400050" lvl="1" indent="0">
              <a:buNone/>
            </a:pPr>
            <a:endParaRPr lang="en-US" sz="1800" dirty="0"/>
          </a:p>
          <a:p>
            <a:pPr marL="400050" lvl="1" indent="0">
              <a:buNone/>
            </a:pPr>
            <a:endParaRPr lang="en-US" sz="1800" dirty="0"/>
          </a:p>
          <a:p>
            <a:pPr marL="0" indent="0">
              <a:buNone/>
            </a:pPr>
            <a:r>
              <a:rPr lang="en-US" sz="2400" dirty="0"/>
              <a:t>Alt. II (Less general) Controllers in cascade </a:t>
            </a:r>
          </a:p>
          <a:p>
            <a:pPr lvl="2"/>
            <a:r>
              <a:rPr lang="en-US" altLang="nb-NO" sz="2100" dirty="0">
                <a:highlight>
                  <a:srgbClr val="FFFF00"/>
                </a:highlight>
              </a:rPr>
              <a:t>Selector on CV setpoint</a:t>
            </a:r>
          </a:p>
          <a:p>
            <a:pPr lvl="2"/>
            <a:r>
              <a:rPr lang="nb-NO" sz="1800" dirty="0"/>
              <a:t>Good alternative </a:t>
            </a:r>
            <a:r>
              <a:rPr lang="nb-NO" sz="1800" dirty="0" err="1"/>
              <a:t>if</a:t>
            </a:r>
            <a:r>
              <a:rPr lang="nb-NO" sz="1800" dirty="0"/>
              <a:t> CVs (y</a:t>
            </a:r>
            <a:r>
              <a:rPr lang="nb-NO" sz="1800" baseline="-25000" dirty="0"/>
              <a:t>1</a:t>
            </a:r>
            <a:r>
              <a:rPr lang="nb-NO" sz="1800" dirty="0"/>
              <a:t> and y</a:t>
            </a:r>
            <a:r>
              <a:rPr lang="nb-NO" sz="1800" baseline="-25000" dirty="0"/>
              <a:t>2</a:t>
            </a:r>
            <a:r>
              <a:rPr lang="nb-NO" sz="1800" dirty="0"/>
              <a:t>) </a:t>
            </a:r>
            <a:r>
              <a:rPr lang="nb-NO" sz="1800" dirty="0" err="1"/>
              <a:t>are</a:t>
            </a:r>
            <a:r>
              <a:rPr lang="nb-NO" sz="1800" dirty="0"/>
              <a:t> </a:t>
            </a:r>
            <a:r>
              <a:rPr lang="nb-NO" sz="1800" dirty="0" err="1"/>
              <a:t>related</a:t>
            </a:r>
            <a:r>
              <a:rPr lang="nb-NO" sz="1800" dirty="0"/>
              <a:t> so </a:t>
            </a:r>
            <a:r>
              <a:rPr lang="nb-NO" sz="1800" dirty="0" err="1"/>
              <a:t>that</a:t>
            </a:r>
            <a:r>
              <a:rPr lang="nb-NO" sz="1800" dirty="0"/>
              <a:t> </a:t>
            </a:r>
            <a:r>
              <a:rPr lang="nb-NO" sz="1800" dirty="0" err="1"/>
              <a:t>cascade</a:t>
            </a:r>
            <a:r>
              <a:rPr lang="nb-NO" sz="1800" dirty="0"/>
              <a:t> is </a:t>
            </a:r>
            <a:r>
              <a:rPr lang="nb-NO" sz="1800" dirty="0" err="1"/>
              <a:t>good</a:t>
            </a:r>
            <a:endParaRPr lang="nb-NO" sz="1800" dirty="0"/>
          </a:p>
          <a:p>
            <a:pPr lvl="2"/>
            <a:r>
              <a:rPr lang="nb-NO" sz="1800" dirty="0"/>
              <a:t>In </a:t>
            </a:r>
            <a:r>
              <a:rPr lang="nb-NO" sz="1800" dirty="0" err="1"/>
              <a:t>this</a:t>
            </a:r>
            <a:r>
              <a:rPr lang="nb-NO" sz="1800" dirty="0"/>
              <a:t> case: </a:t>
            </a:r>
            <a:r>
              <a:rPr lang="nb-NO" sz="1800" dirty="0" err="1"/>
              <a:t>Selector</a:t>
            </a:r>
            <a:r>
              <a:rPr lang="nb-NO" sz="1800" dirty="0"/>
              <a:t> </a:t>
            </a:r>
            <a:r>
              <a:rPr lang="nb-NO" sz="1800" dirty="0" err="1"/>
              <a:t>may</a:t>
            </a:r>
            <a:r>
              <a:rPr lang="nb-NO" sz="1800" dirty="0"/>
              <a:t> be </a:t>
            </a:r>
            <a:r>
              <a:rPr lang="nb-NO" sz="1800" dirty="0" err="1"/>
              <a:t>replaced</a:t>
            </a:r>
            <a:r>
              <a:rPr lang="nb-NO" sz="1800" dirty="0"/>
              <a:t> by </a:t>
            </a:r>
            <a:r>
              <a:rPr lang="nb-NO" sz="1800" dirty="0" err="1"/>
              <a:t>saturation</a:t>
            </a:r>
            <a:r>
              <a:rPr lang="nb-NO" sz="1800" dirty="0"/>
              <a:t> element </a:t>
            </a:r>
          </a:p>
          <a:p>
            <a:pPr marL="914400" lvl="2" indent="0">
              <a:buNone/>
            </a:pPr>
            <a:r>
              <a:rPr lang="nb-NO" sz="1800" dirty="0"/>
              <a:t>	(</a:t>
            </a:r>
            <a:r>
              <a:rPr lang="nb-NO" sz="1800" dirty="0" err="1"/>
              <a:t>with</a:t>
            </a:r>
            <a:r>
              <a:rPr lang="nb-NO" sz="1800" dirty="0"/>
              <a:t> y</a:t>
            </a:r>
            <a:r>
              <a:rPr lang="nb-NO" sz="1800" baseline="-25000" dirty="0"/>
              <a:t>2s</a:t>
            </a:r>
            <a:r>
              <a:rPr lang="nb-NO" sz="1800" dirty="0"/>
              <a:t> as </a:t>
            </a:r>
            <a:r>
              <a:rPr lang="nb-NO" sz="1800" dirty="0" err="1"/>
              <a:t>the</a:t>
            </a:r>
            <a:r>
              <a:rPr lang="nb-NO" sz="1800" dirty="0"/>
              <a:t> </a:t>
            </a:r>
            <a:r>
              <a:rPr lang="nb-NO" sz="1800" dirty="0" err="1"/>
              <a:t>max</a:t>
            </a:r>
            <a:r>
              <a:rPr lang="nb-NO" sz="1800" dirty="0"/>
              <a:t> or min)</a:t>
            </a:r>
          </a:p>
          <a:p>
            <a:pPr lvl="2"/>
            <a:endParaRPr lang="en-US" altLang="nb-NO" sz="1500" dirty="0"/>
          </a:p>
          <a:p>
            <a:pPr marL="57150" indent="0">
              <a:buNone/>
            </a:pPr>
            <a:endParaRPr lang="en-US" altLang="nb-NO" sz="2200" dirty="0"/>
          </a:p>
          <a:p>
            <a:pPr marL="57150" indent="0">
              <a:buNone/>
            </a:pPr>
            <a:endParaRPr lang="en-US" altLang="nb-NO" sz="2200" dirty="0"/>
          </a:p>
          <a:p>
            <a:pPr marL="57150" indent="0">
              <a:buNone/>
            </a:pPr>
            <a:r>
              <a:rPr lang="en-US" altLang="nb-NO" sz="2400" dirty="0"/>
              <a:t>Alt. III </a:t>
            </a:r>
            <a:r>
              <a:rPr lang="en-US" altLang="nb-NO" sz="2100" dirty="0"/>
              <a:t>(</a:t>
            </a:r>
            <a:r>
              <a:rPr lang="en-US" altLang="nb-NO" sz="2100" dirty="0">
                <a:solidFill>
                  <a:srgbClr val="FF0000"/>
                </a:solidFill>
              </a:rPr>
              <a:t>For special case where all CVs have same bound</a:t>
            </a:r>
            <a:r>
              <a:rPr lang="en-US" altLang="nb-NO" sz="2100" dirty="0"/>
              <a:t>)</a:t>
            </a:r>
            <a:r>
              <a:rPr lang="en-US" altLang="nb-NO" sz="2400" dirty="0"/>
              <a:t>. One controller </a:t>
            </a:r>
          </a:p>
          <a:p>
            <a:pPr lvl="2"/>
            <a:r>
              <a:rPr lang="en-US" altLang="nb-NO" sz="1800" dirty="0"/>
              <a:t>Selector is on CVs   (Auctioneering)</a:t>
            </a:r>
          </a:p>
          <a:p>
            <a:pPr lvl="2"/>
            <a:r>
              <a:rPr lang="en-US" altLang="nb-NO" sz="1800" dirty="0"/>
              <a:t>Also assumes that dynamics from u to y</a:t>
            </a:r>
            <a:r>
              <a:rPr lang="en-US" altLang="nb-NO" sz="1800" baseline="-25000" dirty="0"/>
              <a:t>1</a:t>
            </a:r>
            <a:r>
              <a:rPr lang="en-US" altLang="nb-NO" sz="1800" dirty="0"/>
              <a:t> and y</a:t>
            </a:r>
            <a:r>
              <a:rPr lang="en-US" altLang="nb-NO" sz="1800" baseline="-25000" dirty="0"/>
              <a:t>2</a:t>
            </a:r>
            <a:r>
              <a:rPr lang="en-US" altLang="nb-NO" sz="1800" dirty="0"/>
              <a:t> are similar; otherwise use </a:t>
            </a:r>
            <a:r>
              <a:rPr lang="en-US" altLang="nb-NO" sz="1800" dirty="0" err="1"/>
              <a:t>Alt.I</a:t>
            </a:r>
            <a:endParaRPr lang="en-US" altLang="nb-NO" sz="1800" dirty="0"/>
          </a:p>
          <a:p>
            <a:pPr lvl="2"/>
            <a:r>
              <a:rPr lang="en-US" altLang="nb-NO" sz="1800" dirty="0"/>
              <a:t>Example: Control hot-spot in reactor or furnace.</a:t>
            </a:r>
          </a:p>
          <a:p>
            <a:pPr lvl="1"/>
            <a:endParaRPr lang="en-US" altLang="nb-NO" sz="2300" dirty="0"/>
          </a:p>
          <a:p>
            <a:pPr lvl="1"/>
            <a:endParaRPr lang="en-US" altLang="nb-NO" sz="2300" dirty="0"/>
          </a:p>
        </p:txBody>
      </p:sp>
      <p:grpSp>
        <p:nvGrpSpPr>
          <p:cNvPr id="33" name="Group 32"/>
          <p:cNvGrpSpPr/>
          <p:nvPr/>
        </p:nvGrpSpPr>
        <p:grpSpPr>
          <a:xfrm>
            <a:off x="8764306" y="5064203"/>
            <a:ext cx="2771532" cy="1106836"/>
            <a:chOff x="5508104" y="4493264"/>
            <a:chExt cx="2771532" cy="1106836"/>
          </a:xfrm>
        </p:grpSpPr>
        <p:sp>
          <p:nvSpPr>
            <p:cNvPr id="34" name="TextBox 33"/>
            <p:cNvSpPr txBox="1"/>
            <p:nvPr/>
          </p:nvSpPr>
          <p:spPr>
            <a:xfrm>
              <a:off x="6012160" y="4887117"/>
              <a:ext cx="300082" cy="369332"/>
            </a:xfrm>
            <a:prstGeom prst="rect">
              <a:avLst/>
            </a:prstGeom>
            <a:noFill/>
            <a:ln>
              <a:solidFill>
                <a:schemeClr val="accent1">
                  <a:shade val="50000"/>
                </a:schemeClr>
              </a:solidFill>
            </a:ln>
          </p:spPr>
          <p:txBody>
            <a:bodyPr wrap="none" rtlCol="0">
              <a:spAutoFit/>
            </a:bodyPr>
            <a:lstStyle/>
            <a:p>
              <a:r>
                <a:rPr lang="en-US" dirty="0"/>
                <a:t>&gt;</a:t>
              </a:r>
            </a:p>
          </p:txBody>
        </p:sp>
        <p:cxnSp>
          <p:nvCxnSpPr>
            <p:cNvPr id="35" name="Straight Arrow Connector 34"/>
            <p:cNvCxnSpPr/>
            <p:nvPr/>
          </p:nvCxnSpPr>
          <p:spPr>
            <a:xfrm>
              <a:off x="5508104" y="5203025"/>
              <a:ext cx="504056"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a:off x="5508104" y="4896409"/>
              <a:ext cx="504056"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a:endCxn id="40" idx="1"/>
            </p:cNvCxnSpPr>
            <p:nvPr/>
          </p:nvCxnSpPr>
          <p:spPr>
            <a:xfrm>
              <a:off x="6372200" y="5049717"/>
              <a:ext cx="1103298" cy="2566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5528693" y="4593087"/>
              <a:ext cx="367408" cy="646331"/>
            </a:xfrm>
            <a:prstGeom prst="rect">
              <a:avLst/>
            </a:prstGeom>
            <a:noFill/>
          </p:spPr>
          <p:txBody>
            <a:bodyPr wrap="none" rtlCol="0">
              <a:spAutoFit/>
            </a:bodyPr>
            <a:lstStyle/>
            <a:p>
              <a:r>
                <a:rPr lang="en-US" dirty="0"/>
                <a:t>y</a:t>
              </a:r>
              <a:r>
                <a:rPr lang="en-US" baseline="-25000" dirty="0"/>
                <a:t>1</a:t>
              </a:r>
            </a:p>
            <a:p>
              <a:r>
                <a:rPr lang="en-US" dirty="0"/>
                <a:t>y</a:t>
              </a:r>
              <a:r>
                <a:rPr lang="en-US" baseline="-25000" dirty="0"/>
                <a:t>2</a:t>
              </a:r>
            </a:p>
          </p:txBody>
        </p:sp>
        <p:sp>
          <p:nvSpPr>
            <p:cNvPr id="39" name="TextBox 38"/>
            <p:cNvSpPr txBox="1"/>
            <p:nvPr/>
          </p:nvSpPr>
          <p:spPr>
            <a:xfrm>
              <a:off x="6320103" y="4729717"/>
              <a:ext cx="1101520" cy="492443"/>
            </a:xfrm>
            <a:prstGeom prst="rect">
              <a:avLst/>
            </a:prstGeom>
            <a:noFill/>
          </p:spPr>
          <p:txBody>
            <a:bodyPr wrap="none" rtlCol="0">
              <a:spAutoFit/>
            </a:bodyPr>
            <a:lstStyle/>
            <a:p>
              <a:r>
                <a:rPr lang="en-US" sz="1400" dirty="0"/>
                <a:t>y=max(y</a:t>
              </a:r>
              <a:r>
                <a:rPr lang="en-US" sz="1400" baseline="-25000" dirty="0"/>
                <a:t>1</a:t>
              </a:r>
              <a:r>
                <a:rPr lang="en-US" sz="1400" dirty="0"/>
                <a:t>,y</a:t>
              </a:r>
              <a:r>
                <a:rPr lang="en-US" sz="1400" baseline="-25000" dirty="0"/>
                <a:t>2</a:t>
              </a:r>
              <a:r>
                <a:rPr lang="en-US" sz="1400" dirty="0"/>
                <a:t>)</a:t>
              </a:r>
              <a:endParaRPr lang="en-US" sz="1400" baseline="-25000" dirty="0"/>
            </a:p>
            <a:p>
              <a:endParaRPr lang="en-US" baseline="-25000" dirty="0"/>
            </a:p>
          </p:txBody>
        </p:sp>
        <p:sp>
          <p:nvSpPr>
            <p:cNvPr id="40" name="TextBox 39"/>
            <p:cNvSpPr txBox="1"/>
            <p:nvPr/>
          </p:nvSpPr>
          <p:spPr>
            <a:xfrm>
              <a:off x="7475498" y="4890714"/>
              <a:ext cx="282450" cy="369332"/>
            </a:xfrm>
            <a:prstGeom prst="rect">
              <a:avLst/>
            </a:prstGeom>
            <a:noFill/>
            <a:ln>
              <a:solidFill>
                <a:schemeClr val="accent1">
                  <a:shade val="50000"/>
                </a:schemeClr>
              </a:solidFill>
            </a:ln>
          </p:spPr>
          <p:txBody>
            <a:bodyPr wrap="none" rtlCol="0">
              <a:spAutoFit/>
            </a:bodyPr>
            <a:lstStyle/>
            <a:p>
              <a:r>
                <a:rPr lang="en-US" dirty="0"/>
                <a:t>c</a:t>
              </a:r>
              <a:endParaRPr lang="en-US" baseline="-25000" dirty="0"/>
            </a:p>
          </p:txBody>
        </p:sp>
        <p:cxnSp>
          <p:nvCxnSpPr>
            <p:cNvPr id="41" name="Straight Arrow Connector 40"/>
            <p:cNvCxnSpPr/>
            <p:nvPr/>
          </p:nvCxnSpPr>
          <p:spPr>
            <a:xfrm>
              <a:off x="7775580" y="5060644"/>
              <a:ext cx="504056"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7836278" y="4731586"/>
              <a:ext cx="312906" cy="369332"/>
            </a:xfrm>
            <a:prstGeom prst="rect">
              <a:avLst/>
            </a:prstGeom>
            <a:noFill/>
          </p:spPr>
          <p:txBody>
            <a:bodyPr wrap="none" rtlCol="0">
              <a:spAutoFit/>
            </a:bodyPr>
            <a:lstStyle/>
            <a:p>
              <a:r>
                <a:rPr lang="en-US" dirty="0"/>
                <a:t>u</a:t>
              </a:r>
              <a:endParaRPr lang="en-US" baseline="-25000" dirty="0"/>
            </a:p>
          </p:txBody>
        </p:sp>
        <p:sp>
          <p:nvSpPr>
            <p:cNvPr id="43" name="Rectangle 42"/>
            <p:cNvSpPr/>
            <p:nvPr/>
          </p:nvSpPr>
          <p:spPr bwMode="auto">
            <a:xfrm>
              <a:off x="5895640" y="4493264"/>
              <a:ext cx="1940637" cy="1106836"/>
            </a:xfrm>
            <a:prstGeom prst="rect">
              <a:avLst/>
            </a:prstGeom>
            <a:noFill/>
            <a:ln w="9525" cap="flat" cmpd="sng" algn="ctr">
              <a:solidFill>
                <a:srgbClr val="FF0000"/>
              </a:solidFill>
              <a:prstDash val="dash"/>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nb-NO">
                <a:latin typeface="Arial" charset="0"/>
              </a:endParaRPr>
            </a:p>
          </p:txBody>
        </p:sp>
      </p:grpSp>
      <p:cxnSp>
        <p:nvCxnSpPr>
          <p:cNvPr id="47113" name="Straight Arrow Connector 47112">
            <a:extLst>
              <a:ext uri="{FF2B5EF4-FFF2-40B4-BE49-F238E27FC236}">
                <a16:creationId xmlns:a16="http://schemas.microsoft.com/office/drawing/2014/main" id="{DDE7FDA2-962C-9EBB-D3EE-C4991A1D72CA}"/>
              </a:ext>
            </a:extLst>
          </p:cNvPr>
          <p:cNvCxnSpPr>
            <a:cxnSpLocks/>
          </p:cNvCxnSpPr>
          <p:nvPr/>
        </p:nvCxnSpPr>
        <p:spPr>
          <a:xfrm flipV="1">
            <a:off x="10880823" y="5797793"/>
            <a:ext cx="0" cy="34893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7114" name="TextBox 47113">
            <a:extLst>
              <a:ext uri="{FF2B5EF4-FFF2-40B4-BE49-F238E27FC236}">
                <a16:creationId xmlns:a16="http://schemas.microsoft.com/office/drawing/2014/main" id="{EBA221E6-DCD7-1620-23AE-271152144E2F}"/>
              </a:ext>
            </a:extLst>
          </p:cNvPr>
          <p:cNvSpPr txBox="1"/>
          <p:nvPr/>
        </p:nvSpPr>
        <p:spPr>
          <a:xfrm>
            <a:off x="10664158" y="6018106"/>
            <a:ext cx="428322" cy="369332"/>
          </a:xfrm>
          <a:prstGeom prst="rect">
            <a:avLst/>
          </a:prstGeom>
          <a:noFill/>
        </p:spPr>
        <p:txBody>
          <a:bodyPr wrap="square" rtlCol="0">
            <a:spAutoFit/>
          </a:bodyPr>
          <a:lstStyle/>
          <a:p>
            <a:r>
              <a:rPr lang="en-US" dirty="0" err="1"/>
              <a:t>y</a:t>
            </a:r>
            <a:r>
              <a:rPr lang="en-US" baseline="-25000" dirty="0" err="1"/>
              <a:t>s</a:t>
            </a:r>
            <a:endParaRPr lang="en-US" baseline="-25000" dirty="0"/>
          </a:p>
        </p:txBody>
      </p:sp>
      <p:pic>
        <p:nvPicPr>
          <p:cNvPr id="47117" name="Picture 47116">
            <a:extLst>
              <a:ext uri="{FF2B5EF4-FFF2-40B4-BE49-F238E27FC236}">
                <a16:creationId xmlns:a16="http://schemas.microsoft.com/office/drawing/2014/main" id="{081E79F1-AA7A-C9BD-AC88-4F86F6FC7D7C}"/>
              </a:ext>
            </a:extLst>
          </p:cNvPr>
          <p:cNvPicPr>
            <a:picLocks noChangeAspect="1"/>
          </p:cNvPicPr>
          <p:nvPr/>
        </p:nvPicPr>
        <p:blipFill>
          <a:blip r:embed="rId3"/>
          <a:stretch>
            <a:fillRect/>
          </a:stretch>
        </p:blipFill>
        <p:spPr>
          <a:xfrm>
            <a:off x="4712931" y="4092782"/>
            <a:ext cx="991771" cy="932115"/>
          </a:xfrm>
          <a:prstGeom prst="rect">
            <a:avLst/>
          </a:prstGeom>
        </p:spPr>
      </p:pic>
      <p:grpSp>
        <p:nvGrpSpPr>
          <p:cNvPr id="47119" name="Group 47118">
            <a:extLst>
              <a:ext uri="{FF2B5EF4-FFF2-40B4-BE49-F238E27FC236}">
                <a16:creationId xmlns:a16="http://schemas.microsoft.com/office/drawing/2014/main" id="{9FE52CEE-9E33-847C-C42B-1E5B5F8EC8D0}"/>
              </a:ext>
            </a:extLst>
          </p:cNvPr>
          <p:cNvGrpSpPr/>
          <p:nvPr/>
        </p:nvGrpSpPr>
        <p:grpSpPr>
          <a:xfrm>
            <a:off x="9527583" y="494169"/>
            <a:ext cx="1627371" cy="519431"/>
            <a:chOff x="8063279" y="889729"/>
            <a:chExt cx="2169828" cy="692574"/>
          </a:xfrm>
        </p:grpSpPr>
        <p:sp>
          <p:nvSpPr>
            <p:cNvPr id="47120" name="Rectangle 47119">
              <a:extLst>
                <a:ext uri="{FF2B5EF4-FFF2-40B4-BE49-F238E27FC236}">
                  <a16:creationId xmlns:a16="http://schemas.microsoft.com/office/drawing/2014/main" id="{09889E93-1439-875C-D2D9-F013F009FE05}"/>
                </a:ext>
              </a:extLst>
            </p:cNvPr>
            <p:cNvSpPr/>
            <p:nvPr/>
          </p:nvSpPr>
          <p:spPr>
            <a:xfrm>
              <a:off x="8563698" y="889729"/>
              <a:ext cx="1158240" cy="692574"/>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nb-NO" sz="1350" dirty="0">
                  <a:solidFill>
                    <a:srgbClr val="FF0000"/>
                  </a:solidFill>
                </a:rPr>
                <a:t>Process</a:t>
              </a:r>
            </a:p>
          </p:txBody>
        </p:sp>
        <p:cxnSp>
          <p:nvCxnSpPr>
            <p:cNvPr id="47121" name="Straight Arrow Connector 47120">
              <a:extLst>
                <a:ext uri="{FF2B5EF4-FFF2-40B4-BE49-F238E27FC236}">
                  <a16:creationId xmlns:a16="http://schemas.microsoft.com/office/drawing/2014/main" id="{919F32E8-0D2F-BAF6-EC65-94BD1078689B}"/>
                </a:ext>
              </a:extLst>
            </p:cNvPr>
            <p:cNvCxnSpPr/>
            <p:nvPr/>
          </p:nvCxnSpPr>
          <p:spPr>
            <a:xfrm>
              <a:off x="9721938" y="1055893"/>
              <a:ext cx="500419"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47122" name="Straight Arrow Connector 47121">
              <a:extLst>
                <a:ext uri="{FF2B5EF4-FFF2-40B4-BE49-F238E27FC236}">
                  <a16:creationId xmlns:a16="http://schemas.microsoft.com/office/drawing/2014/main" id="{E1BE806A-2CFF-3AF4-0E9C-19B19E06FEB6}"/>
                </a:ext>
              </a:extLst>
            </p:cNvPr>
            <p:cNvCxnSpPr/>
            <p:nvPr/>
          </p:nvCxnSpPr>
          <p:spPr>
            <a:xfrm>
              <a:off x="9721938" y="1343813"/>
              <a:ext cx="500419"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47123" name="Straight Arrow Connector 47122">
              <a:extLst>
                <a:ext uri="{FF2B5EF4-FFF2-40B4-BE49-F238E27FC236}">
                  <a16:creationId xmlns:a16="http://schemas.microsoft.com/office/drawing/2014/main" id="{BAB5A70E-D06C-B938-6B7B-89DF41DE3F61}"/>
                </a:ext>
              </a:extLst>
            </p:cNvPr>
            <p:cNvCxnSpPr/>
            <p:nvPr/>
          </p:nvCxnSpPr>
          <p:spPr>
            <a:xfrm>
              <a:off x="9732688" y="1477617"/>
              <a:ext cx="500419"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47124" name="Straight Arrow Connector 47123">
              <a:extLst>
                <a:ext uri="{FF2B5EF4-FFF2-40B4-BE49-F238E27FC236}">
                  <a16:creationId xmlns:a16="http://schemas.microsoft.com/office/drawing/2014/main" id="{B575FA51-1A53-1E46-49EC-5B6AAEC0E7EC}"/>
                </a:ext>
              </a:extLst>
            </p:cNvPr>
            <p:cNvCxnSpPr/>
            <p:nvPr/>
          </p:nvCxnSpPr>
          <p:spPr>
            <a:xfrm>
              <a:off x="8063279" y="1282397"/>
              <a:ext cx="500419"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47125" name="Straight Arrow Connector 47124">
              <a:extLst>
                <a:ext uri="{FF2B5EF4-FFF2-40B4-BE49-F238E27FC236}">
                  <a16:creationId xmlns:a16="http://schemas.microsoft.com/office/drawing/2014/main" id="{1AE437D6-74DC-54E0-506C-150C5E4A8406}"/>
                </a:ext>
              </a:extLst>
            </p:cNvPr>
            <p:cNvCxnSpPr/>
            <p:nvPr/>
          </p:nvCxnSpPr>
          <p:spPr>
            <a:xfrm>
              <a:off x="9721938" y="1187351"/>
              <a:ext cx="500419"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47126" name="TextBox 47125">
            <a:extLst>
              <a:ext uri="{FF2B5EF4-FFF2-40B4-BE49-F238E27FC236}">
                <a16:creationId xmlns:a16="http://schemas.microsoft.com/office/drawing/2014/main" id="{2FD3C32B-8E42-14C9-26D4-ED40BBC56B68}"/>
              </a:ext>
            </a:extLst>
          </p:cNvPr>
          <p:cNvSpPr txBox="1"/>
          <p:nvPr/>
        </p:nvSpPr>
        <p:spPr>
          <a:xfrm>
            <a:off x="9585996" y="464105"/>
            <a:ext cx="306494" cy="369332"/>
          </a:xfrm>
          <a:prstGeom prst="rect">
            <a:avLst/>
          </a:prstGeom>
          <a:noFill/>
        </p:spPr>
        <p:txBody>
          <a:bodyPr wrap="none" rtlCol="0">
            <a:spAutoFit/>
          </a:bodyPr>
          <a:lstStyle/>
          <a:p>
            <a:r>
              <a:rPr lang="nb-NO" dirty="0"/>
              <a:t>u</a:t>
            </a:r>
          </a:p>
        </p:txBody>
      </p:sp>
      <p:sp>
        <p:nvSpPr>
          <p:cNvPr id="47127" name="TextBox 47126">
            <a:extLst>
              <a:ext uri="{FF2B5EF4-FFF2-40B4-BE49-F238E27FC236}">
                <a16:creationId xmlns:a16="http://schemas.microsoft.com/office/drawing/2014/main" id="{F256CEEB-8599-1AF6-8A8C-68FB988101A2}"/>
              </a:ext>
            </a:extLst>
          </p:cNvPr>
          <p:cNvSpPr txBox="1"/>
          <p:nvPr/>
        </p:nvSpPr>
        <p:spPr>
          <a:xfrm>
            <a:off x="11211150" y="419338"/>
            <a:ext cx="327334" cy="738664"/>
          </a:xfrm>
          <a:prstGeom prst="rect">
            <a:avLst/>
          </a:prstGeom>
          <a:noFill/>
        </p:spPr>
        <p:txBody>
          <a:bodyPr wrap="none" rtlCol="0">
            <a:spAutoFit/>
          </a:bodyPr>
          <a:lstStyle/>
          <a:p>
            <a:r>
              <a:rPr lang="nb-NO" sz="1400" dirty="0"/>
              <a:t>y</a:t>
            </a:r>
            <a:r>
              <a:rPr lang="nb-NO" sz="1400" baseline="-25000" dirty="0"/>
              <a:t>1</a:t>
            </a:r>
          </a:p>
          <a:p>
            <a:r>
              <a:rPr lang="nb-NO" sz="1400" dirty="0"/>
              <a:t>y</a:t>
            </a:r>
            <a:r>
              <a:rPr lang="nb-NO" sz="1400" baseline="-25000" dirty="0"/>
              <a:t>2</a:t>
            </a:r>
          </a:p>
          <a:p>
            <a:r>
              <a:rPr lang="nb-NO" sz="1400" dirty="0"/>
              <a:t>…</a:t>
            </a:r>
          </a:p>
        </p:txBody>
      </p:sp>
      <p:pic>
        <p:nvPicPr>
          <p:cNvPr id="5" name="Picture 4">
            <a:extLst>
              <a:ext uri="{FF2B5EF4-FFF2-40B4-BE49-F238E27FC236}">
                <a16:creationId xmlns:a16="http://schemas.microsoft.com/office/drawing/2014/main" id="{811C164B-160A-F300-88EB-D463C46320C5}"/>
              </a:ext>
            </a:extLst>
          </p:cNvPr>
          <p:cNvPicPr>
            <a:picLocks noChangeAspect="1"/>
          </p:cNvPicPr>
          <p:nvPr/>
        </p:nvPicPr>
        <p:blipFill>
          <a:blip r:embed="rId4"/>
          <a:stretch>
            <a:fillRect/>
          </a:stretch>
        </p:blipFill>
        <p:spPr>
          <a:xfrm>
            <a:off x="7195139" y="1234207"/>
            <a:ext cx="4902149" cy="1658294"/>
          </a:xfrm>
          <a:prstGeom prst="rect">
            <a:avLst/>
          </a:prstGeom>
        </p:spPr>
      </p:pic>
      <p:sp>
        <p:nvSpPr>
          <p:cNvPr id="2" name="TextBox 1">
            <a:extLst>
              <a:ext uri="{FF2B5EF4-FFF2-40B4-BE49-F238E27FC236}">
                <a16:creationId xmlns:a16="http://schemas.microsoft.com/office/drawing/2014/main" id="{9F0704DE-08D5-F00F-0997-ADE4A8A8B957}"/>
              </a:ext>
            </a:extLst>
          </p:cNvPr>
          <p:cNvSpPr txBox="1"/>
          <p:nvPr/>
        </p:nvSpPr>
        <p:spPr>
          <a:xfrm>
            <a:off x="10210639" y="2180736"/>
            <a:ext cx="1340367" cy="307777"/>
          </a:xfrm>
          <a:prstGeom prst="rect">
            <a:avLst/>
          </a:prstGeom>
          <a:noFill/>
        </p:spPr>
        <p:txBody>
          <a:bodyPr wrap="none" rtlCol="0">
            <a:spAutoFit/>
          </a:bodyPr>
          <a:lstStyle/>
          <a:p>
            <a:r>
              <a:rPr lang="en-US" sz="1400" dirty="0">
                <a:highlight>
                  <a:srgbClr val="FFFF00"/>
                </a:highlight>
              </a:rPr>
              <a:t>u=max(u</a:t>
            </a:r>
            <a:r>
              <a:rPr lang="en-US" sz="1400" baseline="-25000" dirty="0">
                <a:highlight>
                  <a:srgbClr val="FFFF00"/>
                </a:highlight>
              </a:rPr>
              <a:t>0</a:t>
            </a:r>
            <a:r>
              <a:rPr lang="en-US" sz="1400" dirty="0">
                <a:highlight>
                  <a:srgbClr val="FFFF00"/>
                </a:highlight>
              </a:rPr>
              <a:t>,u</a:t>
            </a:r>
            <a:r>
              <a:rPr lang="en-US" sz="1400" baseline="-25000" dirty="0">
                <a:highlight>
                  <a:srgbClr val="FFFF00"/>
                </a:highlight>
              </a:rPr>
              <a:t>1</a:t>
            </a:r>
            <a:r>
              <a:rPr lang="en-US" sz="1400" dirty="0">
                <a:highlight>
                  <a:srgbClr val="FFFF00"/>
                </a:highlight>
              </a:rPr>
              <a:t>,u</a:t>
            </a:r>
            <a:r>
              <a:rPr lang="en-US" sz="1400" baseline="-25000" dirty="0">
                <a:highlight>
                  <a:srgbClr val="FFFF00"/>
                </a:highlight>
              </a:rPr>
              <a:t>2</a:t>
            </a:r>
            <a:r>
              <a:rPr lang="en-US" sz="1400" dirty="0">
                <a:highlight>
                  <a:srgbClr val="FFFF00"/>
                </a:highlight>
              </a:rPr>
              <a:t>)</a:t>
            </a:r>
            <a:endParaRPr lang="en-US" baseline="-25000" dirty="0">
              <a:highlight>
                <a:srgbClr val="FFFF00"/>
              </a:highlight>
            </a:endParaRPr>
          </a:p>
        </p:txBody>
      </p:sp>
      <p:pic>
        <p:nvPicPr>
          <p:cNvPr id="7" name="Picture 6">
            <a:extLst>
              <a:ext uri="{FF2B5EF4-FFF2-40B4-BE49-F238E27FC236}">
                <a16:creationId xmlns:a16="http://schemas.microsoft.com/office/drawing/2014/main" id="{AB655FF1-6A89-7030-1295-4C4A34377947}"/>
              </a:ext>
            </a:extLst>
          </p:cNvPr>
          <p:cNvPicPr>
            <a:picLocks noChangeAspect="1"/>
          </p:cNvPicPr>
          <p:nvPr/>
        </p:nvPicPr>
        <p:blipFill>
          <a:blip r:embed="rId5"/>
          <a:stretch>
            <a:fillRect/>
          </a:stretch>
        </p:blipFill>
        <p:spPr>
          <a:xfrm>
            <a:off x="7309300" y="3351894"/>
            <a:ext cx="4989353" cy="1250912"/>
          </a:xfrm>
          <a:prstGeom prst="rect">
            <a:avLst/>
          </a:prstGeom>
        </p:spPr>
      </p:pic>
      <p:sp>
        <p:nvSpPr>
          <p:cNvPr id="3" name="Slide Number Placeholder 2">
            <a:extLst>
              <a:ext uri="{FF2B5EF4-FFF2-40B4-BE49-F238E27FC236}">
                <a16:creationId xmlns:a16="http://schemas.microsoft.com/office/drawing/2014/main" id="{47E0C372-20C8-635D-111A-D65154498968}"/>
              </a:ext>
            </a:extLst>
          </p:cNvPr>
          <p:cNvSpPr>
            <a:spLocks noGrp="1"/>
          </p:cNvSpPr>
          <p:nvPr>
            <p:ph type="sldNum" sz="quarter" idx="12"/>
          </p:nvPr>
        </p:nvSpPr>
        <p:spPr/>
        <p:txBody>
          <a:bodyPr/>
          <a:lstStyle/>
          <a:p>
            <a:fld id="{A5FDCD2B-6064-4A78-9C2D-DD73DFA345C7}" type="slidenum">
              <a:rPr lang="en-US" smtClean="0"/>
              <a:t>8</a:t>
            </a:fld>
            <a:endParaRPr lang="en-US"/>
          </a:p>
        </p:txBody>
      </p:sp>
    </p:spTree>
    <p:extLst>
      <p:ext uri="{BB962C8B-B14F-4D97-AF65-F5344CB8AC3E}">
        <p14:creationId xmlns:p14="http://schemas.microsoft.com/office/powerpoint/2010/main" val="21928456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7109">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7109">
                                            <p:txEl>
                                              <p:pRg st="7" end="7"/>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7109">
                                            <p:txEl>
                                              <p:pRg st="8" end="8"/>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7109">
                                            <p:txEl>
                                              <p:pRg st="9" end="9"/>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7109">
                                            <p:txEl>
                                              <p:pRg st="10" end="1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711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7109">
                                            <p:txEl>
                                              <p:pRg st="14" end="14"/>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47109">
                                            <p:txEl>
                                              <p:pRg st="15" end="15"/>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47109">
                                            <p:txEl>
                                              <p:pRg st="16" end="16"/>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47109">
                                            <p:txEl>
                                              <p:pRg st="17" end="17"/>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Example Alt. III</a:t>
            </a:r>
          </a:p>
        </p:txBody>
      </p:sp>
      <p:sp>
        <p:nvSpPr>
          <p:cNvPr id="3" name="Content Placeholder 2"/>
          <p:cNvSpPr>
            <a:spLocks noGrp="1"/>
          </p:cNvSpPr>
          <p:nvPr>
            <p:ph idx="1"/>
          </p:nvPr>
        </p:nvSpPr>
        <p:spPr>
          <a:xfrm>
            <a:off x="2140433" y="1442575"/>
            <a:ext cx="8229600" cy="815116"/>
          </a:xfrm>
        </p:spPr>
        <p:txBody>
          <a:bodyPr/>
          <a:lstStyle/>
          <a:p>
            <a:r>
              <a:rPr lang="en-US" dirty="0"/>
              <a:t>Hot-spot control in reactor or furnace</a:t>
            </a:r>
          </a:p>
        </p:txBody>
      </p:sp>
      <p:grpSp>
        <p:nvGrpSpPr>
          <p:cNvPr id="5" name="Group 4"/>
          <p:cNvGrpSpPr/>
          <p:nvPr/>
        </p:nvGrpSpPr>
        <p:grpSpPr>
          <a:xfrm>
            <a:off x="4151784" y="2132856"/>
            <a:ext cx="2905576" cy="1962000"/>
            <a:chOff x="2483768" y="2763144"/>
            <a:chExt cx="2905576" cy="1962000"/>
          </a:xfrm>
        </p:grpSpPr>
        <p:sp>
          <p:nvSpPr>
            <p:cNvPr id="14" name="TextBox 13"/>
            <p:cNvSpPr txBox="1"/>
            <p:nvPr/>
          </p:nvSpPr>
          <p:spPr>
            <a:xfrm>
              <a:off x="2987824" y="3156997"/>
              <a:ext cx="300082" cy="1200329"/>
            </a:xfrm>
            <a:prstGeom prst="rect">
              <a:avLst/>
            </a:prstGeom>
            <a:noFill/>
            <a:ln>
              <a:solidFill>
                <a:schemeClr val="accent1">
                  <a:shade val="50000"/>
                </a:schemeClr>
              </a:solidFill>
            </a:ln>
          </p:spPr>
          <p:txBody>
            <a:bodyPr wrap="none" rtlCol="0">
              <a:spAutoFit/>
            </a:bodyPr>
            <a:lstStyle/>
            <a:p>
              <a:endParaRPr lang="en-US" dirty="0"/>
            </a:p>
            <a:p>
              <a:endParaRPr lang="en-US" dirty="0"/>
            </a:p>
            <a:p>
              <a:r>
                <a:rPr lang="en-US" dirty="0"/>
                <a:t>&gt;</a:t>
              </a:r>
            </a:p>
            <a:p>
              <a:endParaRPr lang="en-US" dirty="0"/>
            </a:p>
          </p:txBody>
        </p:sp>
        <p:cxnSp>
          <p:nvCxnSpPr>
            <p:cNvPr id="15" name="Straight Arrow Connector 14"/>
            <p:cNvCxnSpPr/>
            <p:nvPr/>
          </p:nvCxnSpPr>
          <p:spPr>
            <a:xfrm>
              <a:off x="2483768" y="3472905"/>
              <a:ext cx="504056"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2483768" y="3166289"/>
              <a:ext cx="504056"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a:endCxn id="20" idx="1"/>
            </p:cNvCxnSpPr>
            <p:nvPr/>
          </p:nvCxnSpPr>
          <p:spPr>
            <a:xfrm>
              <a:off x="3347864" y="3319597"/>
              <a:ext cx="1103298" cy="2566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2504357" y="2862967"/>
              <a:ext cx="375424" cy="1846659"/>
            </a:xfrm>
            <a:prstGeom prst="rect">
              <a:avLst/>
            </a:prstGeom>
            <a:noFill/>
          </p:spPr>
          <p:txBody>
            <a:bodyPr wrap="none" rtlCol="0">
              <a:spAutoFit/>
            </a:bodyPr>
            <a:lstStyle/>
            <a:p>
              <a:r>
                <a:rPr lang="en-US" dirty="0"/>
                <a:t>T</a:t>
              </a:r>
              <a:r>
                <a:rPr lang="en-US" baseline="-25000" dirty="0"/>
                <a:t>1</a:t>
              </a:r>
            </a:p>
            <a:p>
              <a:r>
                <a:rPr lang="en-US" dirty="0"/>
                <a:t>T</a:t>
              </a:r>
              <a:r>
                <a:rPr lang="en-US" baseline="-25000" dirty="0"/>
                <a:t>2</a:t>
              </a:r>
            </a:p>
            <a:p>
              <a:r>
                <a:rPr lang="en-US" baseline="-25000" dirty="0"/>
                <a:t> .</a:t>
              </a:r>
            </a:p>
            <a:p>
              <a:r>
                <a:rPr lang="en-US" baseline="-25000" dirty="0"/>
                <a:t> .</a:t>
              </a:r>
            </a:p>
            <a:p>
              <a:r>
                <a:rPr lang="en-US" baseline="-25000" dirty="0"/>
                <a:t> .</a:t>
              </a:r>
              <a:endParaRPr lang="en-US" dirty="0"/>
            </a:p>
            <a:p>
              <a:endParaRPr lang="en-US" dirty="0"/>
            </a:p>
            <a:p>
              <a:r>
                <a:rPr lang="en-US" dirty="0" err="1"/>
                <a:t>T</a:t>
              </a:r>
              <a:r>
                <a:rPr lang="en-US" baseline="-25000" dirty="0" err="1"/>
                <a:t>n</a:t>
              </a:r>
              <a:endParaRPr lang="en-US" baseline="-25000" dirty="0"/>
            </a:p>
          </p:txBody>
        </p:sp>
        <p:sp>
          <p:nvSpPr>
            <p:cNvPr id="19" name="TextBox 18"/>
            <p:cNvSpPr txBox="1"/>
            <p:nvPr/>
          </p:nvSpPr>
          <p:spPr>
            <a:xfrm>
              <a:off x="3295767" y="2999597"/>
              <a:ext cx="886718" cy="492443"/>
            </a:xfrm>
            <a:prstGeom prst="rect">
              <a:avLst/>
            </a:prstGeom>
            <a:noFill/>
          </p:spPr>
          <p:txBody>
            <a:bodyPr wrap="none" rtlCol="0">
              <a:spAutoFit/>
            </a:bodyPr>
            <a:lstStyle/>
            <a:p>
              <a:r>
                <a:rPr lang="en-US" sz="1400" dirty="0"/>
                <a:t>y=max(</a:t>
              </a:r>
              <a:r>
                <a:rPr lang="en-US" sz="1400" dirty="0" err="1"/>
                <a:t>T</a:t>
              </a:r>
              <a:r>
                <a:rPr lang="en-US" sz="1400" baseline="-25000" dirty="0" err="1"/>
                <a:t>i</a:t>
              </a:r>
              <a:r>
                <a:rPr lang="en-US" sz="1400" dirty="0"/>
                <a:t>)</a:t>
              </a:r>
              <a:endParaRPr lang="en-US" sz="1400" baseline="-25000" dirty="0"/>
            </a:p>
            <a:p>
              <a:endParaRPr lang="en-US" baseline="-25000" dirty="0"/>
            </a:p>
          </p:txBody>
        </p:sp>
        <p:sp>
          <p:nvSpPr>
            <p:cNvPr id="20" name="TextBox 19"/>
            <p:cNvSpPr txBox="1"/>
            <p:nvPr/>
          </p:nvSpPr>
          <p:spPr>
            <a:xfrm>
              <a:off x="4451162" y="3160594"/>
              <a:ext cx="308098" cy="369332"/>
            </a:xfrm>
            <a:prstGeom prst="rect">
              <a:avLst/>
            </a:prstGeom>
            <a:noFill/>
            <a:ln>
              <a:solidFill>
                <a:schemeClr val="accent1">
                  <a:shade val="50000"/>
                </a:schemeClr>
              </a:solidFill>
            </a:ln>
          </p:spPr>
          <p:txBody>
            <a:bodyPr wrap="none" rtlCol="0">
              <a:spAutoFit/>
            </a:bodyPr>
            <a:lstStyle/>
            <a:p>
              <a:r>
                <a:rPr lang="en-US" dirty="0"/>
                <a:t>C</a:t>
              </a:r>
              <a:endParaRPr lang="en-US" baseline="-25000" dirty="0"/>
            </a:p>
          </p:txBody>
        </p:sp>
        <p:cxnSp>
          <p:nvCxnSpPr>
            <p:cNvPr id="21" name="Straight Arrow Connector 20"/>
            <p:cNvCxnSpPr/>
            <p:nvPr/>
          </p:nvCxnSpPr>
          <p:spPr>
            <a:xfrm>
              <a:off x="4751244" y="3330524"/>
              <a:ext cx="504056"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4811942" y="3001466"/>
              <a:ext cx="577402" cy="369332"/>
            </a:xfrm>
            <a:prstGeom prst="rect">
              <a:avLst/>
            </a:prstGeom>
            <a:noFill/>
          </p:spPr>
          <p:txBody>
            <a:bodyPr wrap="none" rtlCol="0">
              <a:spAutoFit/>
            </a:bodyPr>
            <a:lstStyle/>
            <a:p>
              <a:r>
                <a:rPr lang="en-US" dirty="0"/>
                <a:t>u=Q</a:t>
              </a:r>
              <a:endParaRPr lang="en-US" baseline="-25000" dirty="0"/>
            </a:p>
          </p:txBody>
        </p:sp>
        <p:sp>
          <p:nvSpPr>
            <p:cNvPr id="23" name="Rectangle 22"/>
            <p:cNvSpPr/>
            <p:nvPr/>
          </p:nvSpPr>
          <p:spPr bwMode="auto">
            <a:xfrm>
              <a:off x="2871304" y="2763144"/>
              <a:ext cx="1940637" cy="1962000"/>
            </a:xfrm>
            <a:prstGeom prst="rect">
              <a:avLst/>
            </a:prstGeom>
            <a:noFill/>
            <a:ln w="9525" cap="flat" cmpd="sng" algn="ctr">
              <a:solidFill>
                <a:srgbClr val="FF0000"/>
              </a:solidFill>
              <a:prstDash val="dash"/>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nb-NO">
                <a:latin typeface="Arial" charset="0"/>
              </a:endParaRPr>
            </a:p>
          </p:txBody>
        </p:sp>
        <p:cxnSp>
          <p:nvCxnSpPr>
            <p:cNvPr id="24" name="Straight Arrow Connector 23"/>
            <p:cNvCxnSpPr/>
            <p:nvPr/>
          </p:nvCxnSpPr>
          <p:spPr>
            <a:xfrm>
              <a:off x="2483768" y="4351938"/>
              <a:ext cx="504056"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sp>
        <p:nvSpPr>
          <p:cNvPr id="25" name="Content Placeholder 2"/>
          <p:cNvSpPr txBox="1">
            <a:spLocks/>
          </p:cNvSpPr>
          <p:nvPr/>
        </p:nvSpPr>
        <p:spPr bwMode="auto">
          <a:xfrm>
            <a:off x="2180067" y="4624667"/>
            <a:ext cx="8229600" cy="815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a:solidFill>
                  <a:schemeClr val="tx1"/>
                </a:solidFill>
                <a:latin typeface="+mn-lt"/>
              </a:defRPr>
            </a:lvl2pPr>
            <a:lvl3pPr marL="1143000" indent="-228600" algn="l" rtl="0" eaLnBrk="0" fontAlgn="base" hangingPunct="0">
              <a:spcBef>
                <a:spcPct val="20000"/>
              </a:spcBef>
              <a:spcAft>
                <a:spcPct val="0"/>
              </a:spcAft>
              <a:buChar char="•"/>
              <a:defRPr sz="1600">
                <a:solidFill>
                  <a:schemeClr val="tx1"/>
                </a:solidFill>
                <a:latin typeface="+mn-lt"/>
              </a:defRPr>
            </a:lvl3pPr>
            <a:lvl4pPr marL="1562100" indent="-228600" algn="l" rtl="0" eaLnBrk="0" fontAlgn="base" hangingPunct="0">
              <a:spcBef>
                <a:spcPct val="20000"/>
              </a:spcBef>
              <a:spcAft>
                <a:spcPct val="0"/>
              </a:spcAft>
              <a:buChar char="–"/>
              <a:defRPr sz="1600">
                <a:solidFill>
                  <a:schemeClr val="tx1"/>
                </a:solidFill>
                <a:latin typeface="+mn-lt"/>
              </a:defRPr>
            </a:lvl4pPr>
            <a:lvl5pPr marL="1981200" indent="-228600" algn="l" rtl="0" eaLnBrk="0" fontAlgn="base" hangingPunct="0">
              <a:spcBef>
                <a:spcPct val="20000"/>
              </a:spcBef>
              <a:spcAft>
                <a:spcPct val="0"/>
              </a:spcAft>
              <a:buChar char="•"/>
              <a:defRPr sz="1600">
                <a:solidFill>
                  <a:schemeClr val="tx1"/>
                </a:solidFill>
                <a:latin typeface="+mn-lt"/>
              </a:defRPr>
            </a:lvl5pPr>
            <a:lvl6pPr marL="2438400" indent="-228600" algn="l" rtl="0" eaLnBrk="0" fontAlgn="base" hangingPunct="0">
              <a:spcBef>
                <a:spcPct val="20000"/>
              </a:spcBef>
              <a:spcAft>
                <a:spcPct val="0"/>
              </a:spcAft>
              <a:buChar char="•"/>
              <a:defRPr sz="1600">
                <a:solidFill>
                  <a:schemeClr val="tx1"/>
                </a:solidFill>
                <a:latin typeface="+mn-lt"/>
              </a:defRPr>
            </a:lvl6pPr>
            <a:lvl7pPr marL="2895600" indent="-228600" algn="l" rtl="0" eaLnBrk="0" fontAlgn="base" hangingPunct="0">
              <a:spcBef>
                <a:spcPct val="20000"/>
              </a:spcBef>
              <a:spcAft>
                <a:spcPct val="0"/>
              </a:spcAft>
              <a:buChar char="•"/>
              <a:defRPr sz="1600">
                <a:solidFill>
                  <a:schemeClr val="tx1"/>
                </a:solidFill>
                <a:latin typeface="+mn-lt"/>
              </a:defRPr>
            </a:lvl7pPr>
            <a:lvl8pPr marL="3352800" indent="-228600" algn="l" rtl="0" eaLnBrk="0" fontAlgn="base" hangingPunct="0">
              <a:spcBef>
                <a:spcPct val="20000"/>
              </a:spcBef>
              <a:spcAft>
                <a:spcPct val="0"/>
              </a:spcAft>
              <a:buChar char="•"/>
              <a:defRPr sz="1600">
                <a:solidFill>
                  <a:schemeClr val="tx1"/>
                </a:solidFill>
                <a:latin typeface="+mn-lt"/>
              </a:defRPr>
            </a:lvl8pPr>
            <a:lvl9pPr marL="3810000" indent="-228600" algn="l" rtl="0" eaLnBrk="0" fontAlgn="base" hangingPunct="0">
              <a:spcBef>
                <a:spcPct val="20000"/>
              </a:spcBef>
              <a:spcAft>
                <a:spcPct val="0"/>
              </a:spcAft>
              <a:buChar char="•"/>
              <a:defRPr sz="1600">
                <a:solidFill>
                  <a:schemeClr val="tx1"/>
                </a:solidFill>
                <a:latin typeface="+mn-lt"/>
              </a:defRPr>
            </a:lvl9pPr>
          </a:lstStyle>
          <a:p>
            <a:r>
              <a:rPr lang="en-US" sz="1600" kern="0" dirty="0"/>
              <a:t>Comment: Could use General Alternative I (many controllers) for hot-spot control, with each temperature controller (c</a:t>
            </a:r>
            <a:r>
              <a:rPr lang="en-US" sz="1600" kern="0" baseline="-25000" dirty="0"/>
              <a:t>1</a:t>
            </a:r>
            <a:r>
              <a:rPr lang="en-US" sz="1600" kern="0" dirty="0"/>
              <a:t>, c</a:t>
            </a:r>
            <a:r>
              <a:rPr lang="en-US" sz="1600" kern="0" baseline="-25000" dirty="0"/>
              <a:t>2</a:t>
            </a:r>
            <a:r>
              <a:rPr lang="en-US" sz="1600" kern="0" dirty="0"/>
              <a:t>,…) computing the heat input (u</a:t>
            </a:r>
            <a:r>
              <a:rPr lang="en-US" sz="1600" kern="0" baseline="-25000" dirty="0"/>
              <a:t>1</a:t>
            </a:r>
            <a:r>
              <a:rPr lang="en-US" sz="1600" kern="0" dirty="0"/>
              <a:t>=Q</a:t>
            </a:r>
            <a:r>
              <a:rPr lang="en-US" sz="1600" kern="0" baseline="-25000" dirty="0"/>
              <a:t>1</a:t>
            </a:r>
            <a:r>
              <a:rPr lang="en-US" sz="1600" kern="0" dirty="0"/>
              <a:t>, u</a:t>
            </a:r>
            <a:r>
              <a:rPr lang="en-US" sz="1600" kern="0" baseline="-25000" dirty="0"/>
              <a:t>2</a:t>
            </a:r>
            <a:r>
              <a:rPr lang="en-US" sz="1600" kern="0" dirty="0"/>
              <a:t>=Q</a:t>
            </a:r>
            <a:r>
              <a:rPr lang="en-US" sz="1600" kern="0" baseline="-25000" dirty="0"/>
              <a:t>2</a:t>
            </a:r>
            <a:r>
              <a:rPr lang="en-US" sz="1600" kern="0" dirty="0"/>
              <a:t>, ….) and then select u </a:t>
            </a:r>
            <a:r>
              <a:rPr lang="en-US" sz="1600" b="1" kern="0" dirty="0"/>
              <a:t>= min</a:t>
            </a:r>
            <a:r>
              <a:rPr lang="en-US" sz="1600" kern="0" dirty="0"/>
              <a:t>(u</a:t>
            </a:r>
            <a:r>
              <a:rPr lang="en-US" sz="1400" kern="0" baseline="-25000" dirty="0"/>
              <a:t>1</a:t>
            </a:r>
            <a:r>
              <a:rPr lang="en-US" sz="1600" kern="0" dirty="0"/>
              <a:t>, u</a:t>
            </a:r>
            <a:r>
              <a:rPr lang="en-US" sz="1600" kern="0" baseline="-25000" dirty="0"/>
              <a:t>2</a:t>
            </a:r>
            <a:r>
              <a:rPr lang="en-US" sz="1600" kern="0" dirty="0"/>
              <a:t>, …), but it is more complicated. </a:t>
            </a:r>
          </a:p>
          <a:p>
            <a:endParaRPr lang="en-US" kern="0" dirty="0"/>
          </a:p>
        </p:txBody>
      </p:sp>
      <p:sp>
        <p:nvSpPr>
          <p:cNvPr id="26" name="TextBox 25">
            <a:extLst>
              <a:ext uri="{FF2B5EF4-FFF2-40B4-BE49-F238E27FC236}">
                <a16:creationId xmlns:a16="http://schemas.microsoft.com/office/drawing/2014/main" id="{64CDF74C-AB37-4AF4-A791-F0C892C46093}"/>
              </a:ext>
            </a:extLst>
          </p:cNvPr>
          <p:cNvSpPr txBox="1"/>
          <p:nvPr/>
        </p:nvSpPr>
        <p:spPr>
          <a:xfrm>
            <a:off x="-67105" y="-88442"/>
            <a:ext cx="1868204" cy="400110"/>
          </a:xfrm>
          <a:prstGeom prst="rect">
            <a:avLst/>
          </a:prstGeom>
          <a:noFill/>
        </p:spPr>
        <p:txBody>
          <a:bodyPr wrap="none" rtlCol="0">
            <a:spAutoFit/>
          </a:bodyPr>
          <a:lstStyle/>
          <a:p>
            <a:r>
              <a:rPr lang="nb-NO" sz="2000" dirty="0">
                <a:highlight>
                  <a:srgbClr val="FFFF00"/>
                </a:highlight>
              </a:rPr>
              <a:t>CV-CV </a:t>
            </a:r>
            <a:r>
              <a:rPr lang="nb-NO" sz="2000" dirty="0" err="1">
                <a:highlight>
                  <a:srgbClr val="FFFF00"/>
                </a:highlight>
              </a:rPr>
              <a:t>switching</a:t>
            </a:r>
            <a:endParaRPr lang="nb-NO" sz="2000" dirty="0">
              <a:highlight>
                <a:srgbClr val="FFFF00"/>
              </a:highlight>
            </a:endParaRPr>
          </a:p>
        </p:txBody>
      </p:sp>
      <p:sp>
        <p:nvSpPr>
          <p:cNvPr id="4" name="Slide Number Placeholder 3">
            <a:extLst>
              <a:ext uri="{FF2B5EF4-FFF2-40B4-BE49-F238E27FC236}">
                <a16:creationId xmlns:a16="http://schemas.microsoft.com/office/drawing/2014/main" id="{815FE900-0551-0BE8-304B-2C7F619924F0}"/>
              </a:ext>
            </a:extLst>
          </p:cNvPr>
          <p:cNvSpPr>
            <a:spLocks noGrp="1"/>
          </p:cNvSpPr>
          <p:nvPr>
            <p:ph type="sldNum" sz="quarter" idx="12"/>
          </p:nvPr>
        </p:nvSpPr>
        <p:spPr/>
        <p:txBody>
          <a:bodyPr/>
          <a:lstStyle/>
          <a:p>
            <a:fld id="{A5FDCD2B-6064-4A78-9C2D-DD73DFA345C7}" type="slidenum">
              <a:rPr lang="en-US" smtClean="0"/>
              <a:t>9</a:t>
            </a:fld>
            <a:endParaRPr lang="en-US"/>
          </a:p>
        </p:txBody>
      </p:sp>
    </p:spTree>
    <p:extLst>
      <p:ext uri="{BB962C8B-B14F-4D97-AF65-F5344CB8AC3E}">
        <p14:creationId xmlns:p14="http://schemas.microsoft.com/office/powerpoint/2010/main" val="16638734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7246</Words>
  <Application>Microsoft Office PowerPoint</Application>
  <PresentationFormat>Widescreen</PresentationFormat>
  <Paragraphs>1188</Paragraphs>
  <Slides>79</Slides>
  <Notes>14</Notes>
  <HiddenSlides>19</HiddenSlides>
  <MMClips>0</MMClips>
  <ScaleCrop>false</ScaleCrop>
  <HeadingPairs>
    <vt:vector size="8" baseType="variant">
      <vt:variant>
        <vt:lpstr>Fonts Used</vt:lpstr>
      </vt:variant>
      <vt:variant>
        <vt:i4>17</vt:i4>
      </vt:variant>
      <vt:variant>
        <vt:lpstr>Theme</vt:lpstr>
      </vt:variant>
      <vt:variant>
        <vt:i4>1</vt:i4>
      </vt:variant>
      <vt:variant>
        <vt:lpstr>Embedded OLE Servers</vt:lpstr>
      </vt:variant>
      <vt:variant>
        <vt:i4>1</vt:i4>
      </vt:variant>
      <vt:variant>
        <vt:lpstr>Slide Titles</vt:lpstr>
      </vt:variant>
      <vt:variant>
        <vt:i4>79</vt:i4>
      </vt:variant>
    </vt:vector>
  </HeadingPairs>
  <TitlesOfParts>
    <vt:vector size="98" baseType="lpstr">
      <vt:lpstr>CharisSIL</vt:lpstr>
      <vt:lpstr>STIXMath-Italic</vt:lpstr>
      <vt:lpstr>CharisSIL-Italic</vt:lpstr>
      <vt:lpstr>STIXMath-Regular</vt:lpstr>
      <vt:lpstr>cmr7</vt:lpstr>
      <vt:lpstr>Calibri</vt:lpstr>
      <vt:lpstr>CMMI8</vt:lpstr>
      <vt:lpstr>Arial</vt:lpstr>
      <vt:lpstr>Cambria Math</vt:lpstr>
      <vt:lpstr>Times New Roman</vt:lpstr>
      <vt:lpstr>CMBX8</vt:lpstr>
      <vt:lpstr>CMR12</vt:lpstr>
      <vt:lpstr>CMR6</vt:lpstr>
      <vt:lpstr>Courier New</vt:lpstr>
      <vt:lpstr>cmr10</vt:lpstr>
      <vt:lpstr>CMR8</vt:lpstr>
      <vt:lpstr>Times</vt:lpstr>
      <vt:lpstr>Office Theme</vt:lpstr>
      <vt:lpstr>Document</vt:lpstr>
      <vt:lpstr>Advanced process control part 2</vt:lpstr>
      <vt:lpstr>History of automatic process control</vt:lpstr>
      <vt:lpstr>QUIZ What are the three most important inventions of process control?</vt:lpstr>
      <vt:lpstr>How design standard ARC elements?</vt:lpstr>
      <vt:lpstr>ARC: Standard Advanced control elements</vt:lpstr>
      <vt:lpstr>Constraint switching  (because it is optimal at steady state)</vt:lpstr>
      <vt:lpstr>CV-CV switching: Use selectors (E4) (only* option!)</vt:lpstr>
      <vt:lpstr>Implementation selector</vt:lpstr>
      <vt:lpstr>Example Alt. III</vt:lpstr>
      <vt:lpstr>Furnace control </vt:lpstr>
      <vt:lpstr>Furnace control with cascade (Alt. II, selector on CV-sp)</vt:lpstr>
      <vt:lpstr>Example Alt. I (Choke valve)</vt:lpstr>
      <vt:lpstr>Design of selector structure</vt:lpstr>
      <vt:lpstr>Example. Maximize flow with pressure constraints</vt:lpstr>
      <vt:lpstr>PowerPoint Presentation</vt:lpstr>
      <vt:lpstr>PowerPoint Presentation</vt:lpstr>
      <vt:lpstr>Valves have “built-in” selectors</vt:lpstr>
      <vt:lpstr>Quiz. Is this OK?</vt:lpstr>
      <vt:lpstr>MV-MV switching</vt:lpstr>
      <vt:lpstr>Example MV-MV switching </vt:lpstr>
      <vt:lpstr>E5. Split-range control (SRC) (for MV-MV switching)</vt:lpstr>
      <vt:lpstr>PowerPoint Presentation</vt:lpstr>
      <vt:lpstr>PowerPoint Presentation</vt:lpstr>
      <vt:lpstr>E6. Separate controllers with different setpoints</vt:lpstr>
      <vt:lpstr>PowerPoint Presentation</vt:lpstr>
      <vt:lpstr>PowerPoint Presentation</vt:lpstr>
      <vt:lpstr>E7. VPC on main steady-state input</vt:lpstr>
      <vt:lpstr>Example MV-MV switching: Pressure control (Alt. 3 may be the best in this case)</vt:lpstr>
      <vt:lpstr>Example MV-MV switching: Pressure control (Alt. 3 may be the best in this case)</vt:lpstr>
      <vt:lpstr>Example MV-MV switching: Pressure control (Alt. 3 may be the best in this case)</vt:lpstr>
      <vt:lpstr>Example MV-MV switching: Pressure control (Alt. 3 may be the best in this case)</vt:lpstr>
      <vt:lpstr>Beware: Two different applications of VPC (E3 and E7)</vt:lpstr>
      <vt:lpstr>Beware: Two different applications of VPC (E3 and E7)</vt:lpstr>
      <vt:lpstr>Example adaptive cruise control:  CV-CV switch followed by MV-MV switch</vt:lpstr>
      <vt:lpstr>Summary MV-MV switching</vt:lpstr>
      <vt:lpstr>MV-CV switching (because reach constraint on MV)</vt:lpstr>
      <vt:lpstr>Example: Avoid freezing in cabin</vt:lpstr>
      <vt:lpstr>Example: Anti-surge control (= min-constraint on F)</vt:lpstr>
      <vt:lpstr>PowerPoint Presentation</vt:lpstr>
      <vt:lpstr>MV-CV switching (because reach constraint on MV)</vt:lpstr>
      <vt:lpstr>Example: Furnace control</vt:lpstr>
      <vt:lpstr>Cannot give up controlling T1 Solution: Cut back on process feed (u2) when T1 drops too low</vt:lpstr>
      <vt:lpstr>Use Alt. 2: Two controllers</vt:lpstr>
      <vt:lpstr>Systematic design of simple advanced controllers (APC)</vt:lpstr>
      <vt:lpstr>PowerPoint Presentation</vt:lpstr>
      <vt:lpstr>PowerPoint Presentation</vt:lpstr>
      <vt:lpstr>PowerPoint Presentation</vt:lpstr>
      <vt:lpstr>Alt. 3 MV-MV switching: VPC</vt:lpstr>
      <vt:lpstr>Alt. 2 MV-MV switching: Two controllers (recommended)</vt:lpstr>
      <vt:lpstr>Inventory control for units in series and TPM</vt:lpstr>
      <vt:lpstr>Inventory control and TPM</vt:lpstr>
      <vt:lpstr>Rules for inventory control</vt:lpstr>
      <vt:lpstr>PowerPoint Presentation</vt:lpstr>
      <vt:lpstr>PowerPoint Presentation</vt:lpstr>
      <vt:lpstr>Inventory control for units in series</vt:lpstr>
      <vt:lpstr>Generalization of bidirectional inventory control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Don’t need bidirectional control on all units</vt:lpstr>
      <vt:lpstr>Important insight</vt:lpstr>
      <vt:lpstr>PowerPoint Presentation</vt:lpstr>
      <vt:lpstr>PowerPoint Presentation</vt:lpstr>
      <vt:lpstr>Inventory control (level, pressure)</vt:lpstr>
      <vt:lpstr>PowerPoint Presentation</vt:lpstr>
      <vt:lpstr>PowerPoint Presentation</vt:lpstr>
      <vt:lpstr>PowerPoint Presentation</vt:lpstr>
      <vt:lpstr>Distillation example. </vt:lpstr>
      <vt:lpstr>Alternative solution with different setpoints</vt:lpstr>
      <vt:lpstr>PowerPoint Presentation</vt:lpstr>
      <vt:lpstr>Systematic design of simple advanced controllers (APC)</vt:lpstr>
      <vt:lpstr>Conclusion Advanced process control (APC)</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decision hierarchy is based on “time scale separation”</dc:title>
  <dc:creator>Sigurd Skogestad</dc:creator>
  <cp:lastModifiedBy>Sigurd Skogestad</cp:lastModifiedBy>
  <cp:revision>174</cp:revision>
  <dcterms:created xsi:type="dcterms:W3CDTF">2020-11-06T08:22:14Z</dcterms:created>
  <dcterms:modified xsi:type="dcterms:W3CDTF">2024-11-19T16:06:18Z</dcterms:modified>
</cp:coreProperties>
</file>